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3"/>
  </p:notesMasterIdLst>
  <p:handoutMasterIdLst>
    <p:handoutMasterId r:id="rId84"/>
  </p:handoutMasterIdLst>
  <p:sldIdLst>
    <p:sldId id="1345" r:id="rId2"/>
    <p:sldId id="1375" r:id="rId3"/>
    <p:sldId id="1642" r:id="rId4"/>
    <p:sldId id="1643" r:id="rId5"/>
    <p:sldId id="1644" r:id="rId6"/>
    <p:sldId id="1645" r:id="rId7"/>
    <p:sldId id="1646" r:id="rId8"/>
    <p:sldId id="1647" r:id="rId9"/>
    <p:sldId id="1648" r:id="rId10"/>
    <p:sldId id="1649" r:id="rId11"/>
    <p:sldId id="1650" r:id="rId12"/>
    <p:sldId id="1651" r:id="rId13"/>
    <p:sldId id="1686" r:id="rId14"/>
    <p:sldId id="1629" r:id="rId15"/>
    <p:sldId id="1653" r:id="rId16"/>
    <p:sldId id="1728" r:id="rId17"/>
    <p:sldId id="1654" r:id="rId18"/>
    <p:sldId id="1655" r:id="rId19"/>
    <p:sldId id="1656" r:id="rId20"/>
    <p:sldId id="1657" r:id="rId21"/>
    <p:sldId id="1658" r:id="rId22"/>
    <p:sldId id="1659" r:id="rId23"/>
    <p:sldId id="1660" r:id="rId24"/>
    <p:sldId id="1661" r:id="rId25"/>
    <p:sldId id="1689" r:id="rId26"/>
    <p:sldId id="1663" r:id="rId27"/>
    <p:sldId id="1691" r:id="rId28"/>
    <p:sldId id="1585" r:id="rId29"/>
    <p:sldId id="1692" r:id="rId30"/>
    <p:sldId id="1697" r:id="rId31"/>
    <p:sldId id="1693" r:id="rId32"/>
    <p:sldId id="1698" r:id="rId33"/>
    <p:sldId id="1699" r:id="rId34"/>
    <p:sldId id="1588" r:id="rId35"/>
    <p:sldId id="1589" r:id="rId36"/>
    <p:sldId id="1729" r:id="rId37"/>
    <p:sldId id="1730" r:id="rId38"/>
    <p:sldId id="1591" r:id="rId39"/>
    <p:sldId id="1592" r:id="rId40"/>
    <p:sldId id="1594" r:id="rId41"/>
    <p:sldId id="1593" r:id="rId42"/>
    <p:sldId id="1598" r:id="rId43"/>
    <p:sldId id="1718" r:id="rId44"/>
    <p:sldId id="1719" r:id="rId45"/>
    <p:sldId id="1702" r:id="rId46"/>
    <p:sldId id="1720" r:id="rId47"/>
    <p:sldId id="1703" r:id="rId48"/>
    <p:sldId id="1721" r:id="rId49"/>
    <p:sldId id="1704" r:id="rId50"/>
    <p:sldId id="1695" r:id="rId51"/>
    <p:sldId id="1609" r:id="rId52"/>
    <p:sldId id="1613" r:id="rId53"/>
    <p:sldId id="1614" r:id="rId54"/>
    <p:sldId id="1710" r:id="rId55"/>
    <p:sldId id="1711" r:id="rId56"/>
    <p:sldId id="1713" r:id="rId57"/>
    <p:sldId id="1734" r:id="rId58"/>
    <p:sldId id="1641" r:id="rId59"/>
    <p:sldId id="1665" r:id="rId60"/>
    <p:sldId id="1666" r:id="rId61"/>
    <p:sldId id="1667" r:id="rId62"/>
    <p:sldId id="1668" r:id="rId63"/>
    <p:sldId id="1670" r:id="rId64"/>
    <p:sldId id="1671" r:id="rId65"/>
    <p:sldId id="1672" r:id="rId66"/>
    <p:sldId id="1731" r:id="rId67"/>
    <p:sldId id="1732" r:id="rId68"/>
    <p:sldId id="1675" r:id="rId69"/>
    <p:sldId id="1676" r:id="rId70"/>
    <p:sldId id="1677" r:id="rId71"/>
    <p:sldId id="1678" r:id="rId72"/>
    <p:sldId id="1679" r:id="rId73"/>
    <p:sldId id="1680" r:id="rId74"/>
    <p:sldId id="1681" r:id="rId75"/>
    <p:sldId id="1682" r:id="rId76"/>
    <p:sldId id="1683" r:id="rId77"/>
    <p:sldId id="1685" r:id="rId78"/>
    <p:sldId id="1716" r:id="rId79"/>
    <p:sldId id="1717" r:id="rId80"/>
    <p:sldId id="1736" r:id="rId81"/>
    <p:sldId id="1737" r:id="rId82"/>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CC66FF"/>
    <a:srgbClr val="003399"/>
    <a:srgbClr val="0000FF"/>
    <a:srgbClr val="990033"/>
    <a:srgbClr val="CCCCFF"/>
    <a:srgbClr val="6699FF"/>
    <a:srgbClr val="FFCC99"/>
    <a:srgbClr val="CC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6410" autoAdjust="0"/>
  </p:normalViewPr>
  <p:slideViewPr>
    <p:cSldViewPr snapToGrid="0">
      <p:cViewPr varScale="1">
        <p:scale>
          <a:sx n="146" d="100"/>
          <a:sy n="146" d="100"/>
        </p:scale>
        <p:origin x="72" y="224"/>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00" d="100"/>
        <a:sy n="100" d="100"/>
      </p:scale>
      <p:origin x="0" y="-9172"/>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defTabSz="931727">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5" y="0"/>
            <a:ext cx="3036887"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algn="r" defTabSz="931727">
              <a:defRPr kumimoji="0" sz="1200"/>
            </a:lvl1pPr>
          </a:lstStyle>
          <a:p>
            <a:pPr>
              <a:defRPr/>
            </a:pPr>
            <a:fld id="{48168BAF-0F12-444C-9B72-1D481C82491E}" type="datetime1">
              <a:rPr lang="en-US" altLang="en-US" smtClean="0"/>
              <a:t>11/7/2025</a:t>
            </a:fld>
            <a:endParaRPr lang="en-US" altLang="en-US"/>
          </a:p>
        </p:txBody>
      </p:sp>
      <p:sp>
        <p:nvSpPr>
          <p:cNvPr id="14340" name="Rectangle 4"/>
          <p:cNvSpPr>
            <a:spLocks noGrp="1" noChangeArrowheads="1"/>
          </p:cNvSpPr>
          <p:nvPr>
            <p:ph type="ftr" sz="quarter" idx="2"/>
          </p:nvPr>
        </p:nvSpPr>
        <p:spPr bwMode="auto">
          <a:xfrm>
            <a:off x="2" y="8832850"/>
            <a:ext cx="3036888"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defTabSz="931727">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3515" y="8832850"/>
            <a:ext cx="3036887"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algn="r" defTabSz="931727">
              <a:defRPr kumimoji="0" sz="1200"/>
            </a:lvl1pPr>
          </a:lstStyle>
          <a:p>
            <a:fld id="{42B3FD84-882F-4C8E-8C2B-4D10E1D2E361}" type="slidenum">
              <a:rPr lang="en-US" altLang="en-US"/>
              <a:pPr/>
              <a:t>‹#›</a:t>
            </a:fld>
            <a:endParaRPr lang="en-US" altLang="en-US"/>
          </a:p>
        </p:txBody>
      </p:sp>
    </p:spTree>
    <p:extLst>
      <p:ext uri="{BB962C8B-B14F-4D97-AF65-F5344CB8AC3E}">
        <p14:creationId xmlns:p14="http://schemas.microsoft.com/office/powerpoint/2010/main" val="31200188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defTabSz="931727">
              <a:defRPr kumimoji="0" sz="1200"/>
            </a:lvl1pPr>
          </a:lstStyle>
          <a:p>
            <a:pPr>
              <a:defRPr/>
            </a:pPr>
            <a:endParaRPr lang="en-US" altLang="en-US"/>
          </a:p>
        </p:txBody>
      </p:sp>
      <p:sp>
        <p:nvSpPr>
          <p:cNvPr id="45059"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40" y="4416427"/>
            <a:ext cx="5140325" cy="4181475"/>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5" y="0"/>
            <a:ext cx="3036887"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algn="r" defTabSz="931727">
              <a:defRPr kumimoji="0" sz="1200"/>
            </a:lvl1pPr>
          </a:lstStyle>
          <a:p>
            <a:pPr>
              <a:defRPr/>
            </a:pPr>
            <a:fld id="{AE593987-11BD-4DC9-886A-2EC81069C5AD}" type="datetime1">
              <a:rPr lang="en-US" altLang="en-US" smtClean="0"/>
              <a:t>11/7/2025</a:t>
            </a:fld>
            <a:endParaRPr lang="en-US" altLang="en-US"/>
          </a:p>
        </p:txBody>
      </p:sp>
      <p:sp>
        <p:nvSpPr>
          <p:cNvPr id="2060" name="Rectangle 12"/>
          <p:cNvSpPr>
            <a:spLocks noGrp="1" noChangeArrowheads="1"/>
          </p:cNvSpPr>
          <p:nvPr>
            <p:ph type="ftr" sz="quarter" idx="4"/>
          </p:nvPr>
        </p:nvSpPr>
        <p:spPr bwMode="auto">
          <a:xfrm>
            <a:off x="2" y="8832850"/>
            <a:ext cx="3036888"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defTabSz="931727">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3515" y="8832850"/>
            <a:ext cx="3036887"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algn="r" defTabSz="931727">
              <a:defRPr kumimoji="0" sz="1200"/>
            </a:lvl1pPr>
          </a:lstStyle>
          <a:p>
            <a:fld id="{DC762C45-6CF3-41C2-AE5C-CD04213AAF28}" type="slidenum">
              <a:rPr lang="en-US" altLang="en-US"/>
              <a:pPr/>
              <a:t>‹#›</a:t>
            </a:fld>
            <a:endParaRPr lang="en-US" altLang="en-US"/>
          </a:p>
        </p:txBody>
      </p:sp>
    </p:spTree>
    <p:extLst>
      <p:ext uri="{BB962C8B-B14F-4D97-AF65-F5344CB8AC3E}">
        <p14:creationId xmlns:p14="http://schemas.microsoft.com/office/powerpoint/2010/main" val="87412335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0D9F3BA-8155-4BF5-961A-73A8796A8057}" type="datetime1">
              <a:rPr kumimoji="0" lang="en-US" altLang="en-US" sz="1200"/>
              <a:t>11/7/2025</a:t>
            </a:fld>
            <a:endParaRPr kumimoji="0" lang="en-US" altLang="en-US" sz="1200"/>
          </a:p>
        </p:txBody>
      </p:sp>
      <p:sp>
        <p:nvSpPr>
          <p:cNvPr id="460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954FC28-119D-454A-BD04-7DBCBCBA6781}" type="slidenum">
              <a:rPr kumimoji="0" lang="en-US" altLang="en-US" sz="1200"/>
              <a:pPr/>
              <a:t>1</a:t>
            </a:fld>
            <a:endParaRPr kumimoji="0" lang="en-US" altLang="en-US" sz="1200"/>
          </a:p>
        </p:txBody>
      </p:sp>
      <p:sp>
        <p:nvSpPr>
          <p:cNvPr id="46084" name="Rectangle 2"/>
          <p:cNvSpPr>
            <a:spLocks noGrp="1" noRot="1" noChangeAspect="1" noChangeArrowheads="1" noTextEdit="1"/>
          </p:cNvSpPr>
          <p:nvPr>
            <p:ph type="sldImg"/>
          </p:nvPr>
        </p:nvSpPr>
        <p:spPr>
          <a:xfrm>
            <a:off x="406400" y="698500"/>
            <a:ext cx="6197600" cy="3486150"/>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3367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10</a:t>
            </a:fld>
            <a:endParaRPr lang="en-US" altLang="en-US"/>
          </a:p>
        </p:txBody>
      </p:sp>
    </p:spTree>
    <p:extLst>
      <p:ext uri="{BB962C8B-B14F-4D97-AF65-F5344CB8AC3E}">
        <p14:creationId xmlns:p14="http://schemas.microsoft.com/office/powerpoint/2010/main" val="23770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11</a:t>
            </a:fld>
            <a:endParaRPr lang="en-US" altLang="en-US"/>
          </a:p>
        </p:txBody>
      </p:sp>
    </p:spTree>
    <p:extLst>
      <p:ext uri="{BB962C8B-B14F-4D97-AF65-F5344CB8AC3E}">
        <p14:creationId xmlns:p14="http://schemas.microsoft.com/office/powerpoint/2010/main" val="201096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12</a:t>
            </a:fld>
            <a:endParaRPr lang="en-US" altLang="en-US"/>
          </a:p>
        </p:txBody>
      </p:sp>
    </p:spTree>
    <p:extLst>
      <p:ext uri="{BB962C8B-B14F-4D97-AF65-F5344CB8AC3E}">
        <p14:creationId xmlns:p14="http://schemas.microsoft.com/office/powerpoint/2010/main" val="886486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13</a:t>
            </a:fld>
            <a:endParaRPr lang="en-US" altLang="en-US"/>
          </a:p>
        </p:txBody>
      </p:sp>
    </p:spTree>
    <p:extLst>
      <p:ext uri="{BB962C8B-B14F-4D97-AF65-F5344CB8AC3E}">
        <p14:creationId xmlns:p14="http://schemas.microsoft.com/office/powerpoint/2010/main" val="1535758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14</a:t>
            </a:fld>
            <a:endParaRPr lang="en-US" altLang="en-US"/>
          </a:p>
        </p:txBody>
      </p:sp>
    </p:spTree>
    <p:extLst>
      <p:ext uri="{BB962C8B-B14F-4D97-AF65-F5344CB8AC3E}">
        <p14:creationId xmlns:p14="http://schemas.microsoft.com/office/powerpoint/2010/main" val="2446853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15</a:t>
            </a:fld>
            <a:endParaRPr lang="en-US" altLang="en-US"/>
          </a:p>
        </p:txBody>
      </p:sp>
    </p:spTree>
    <p:extLst>
      <p:ext uri="{BB962C8B-B14F-4D97-AF65-F5344CB8AC3E}">
        <p14:creationId xmlns:p14="http://schemas.microsoft.com/office/powerpoint/2010/main" val="694985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16</a:t>
            </a:fld>
            <a:endParaRPr lang="en-US" altLang="en-US"/>
          </a:p>
        </p:txBody>
      </p:sp>
    </p:spTree>
    <p:extLst>
      <p:ext uri="{BB962C8B-B14F-4D97-AF65-F5344CB8AC3E}">
        <p14:creationId xmlns:p14="http://schemas.microsoft.com/office/powerpoint/2010/main" val="3181043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17</a:t>
            </a:fld>
            <a:endParaRPr lang="en-US" altLang="en-US"/>
          </a:p>
        </p:txBody>
      </p:sp>
    </p:spTree>
    <p:extLst>
      <p:ext uri="{BB962C8B-B14F-4D97-AF65-F5344CB8AC3E}">
        <p14:creationId xmlns:p14="http://schemas.microsoft.com/office/powerpoint/2010/main" val="131995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18</a:t>
            </a:fld>
            <a:endParaRPr lang="en-US" altLang="en-US"/>
          </a:p>
        </p:txBody>
      </p:sp>
    </p:spTree>
    <p:extLst>
      <p:ext uri="{BB962C8B-B14F-4D97-AF65-F5344CB8AC3E}">
        <p14:creationId xmlns:p14="http://schemas.microsoft.com/office/powerpoint/2010/main" val="3673579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19</a:t>
            </a:fld>
            <a:endParaRPr lang="en-US" altLang="en-US"/>
          </a:p>
        </p:txBody>
      </p:sp>
    </p:spTree>
    <p:extLst>
      <p:ext uri="{BB962C8B-B14F-4D97-AF65-F5344CB8AC3E}">
        <p14:creationId xmlns:p14="http://schemas.microsoft.com/office/powerpoint/2010/main" val="2761026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a:t>
            </a:fld>
            <a:endParaRPr lang="en-US" altLang="en-US"/>
          </a:p>
        </p:txBody>
      </p:sp>
    </p:spTree>
    <p:extLst>
      <p:ext uri="{BB962C8B-B14F-4D97-AF65-F5344CB8AC3E}">
        <p14:creationId xmlns:p14="http://schemas.microsoft.com/office/powerpoint/2010/main" val="2307548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20</a:t>
            </a:fld>
            <a:endParaRPr lang="en-US" altLang="en-US"/>
          </a:p>
        </p:txBody>
      </p:sp>
    </p:spTree>
    <p:extLst>
      <p:ext uri="{BB962C8B-B14F-4D97-AF65-F5344CB8AC3E}">
        <p14:creationId xmlns:p14="http://schemas.microsoft.com/office/powerpoint/2010/main" val="2752540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21</a:t>
            </a:fld>
            <a:endParaRPr lang="en-US" altLang="en-US"/>
          </a:p>
        </p:txBody>
      </p:sp>
    </p:spTree>
    <p:extLst>
      <p:ext uri="{BB962C8B-B14F-4D97-AF65-F5344CB8AC3E}">
        <p14:creationId xmlns:p14="http://schemas.microsoft.com/office/powerpoint/2010/main" val="3726298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22</a:t>
            </a:fld>
            <a:endParaRPr lang="en-US" altLang="en-US"/>
          </a:p>
        </p:txBody>
      </p:sp>
    </p:spTree>
    <p:extLst>
      <p:ext uri="{BB962C8B-B14F-4D97-AF65-F5344CB8AC3E}">
        <p14:creationId xmlns:p14="http://schemas.microsoft.com/office/powerpoint/2010/main" val="208868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23</a:t>
            </a:fld>
            <a:endParaRPr lang="en-US" altLang="en-US"/>
          </a:p>
        </p:txBody>
      </p:sp>
    </p:spTree>
    <p:extLst>
      <p:ext uri="{BB962C8B-B14F-4D97-AF65-F5344CB8AC3E}">
        <p14:creationId xmlns:p14="http://schemas.microsoft.com/office/powerpoint/2010/main" val="1917213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24</a:t>
            </a:fld>
            <a:endParaRPr lang="en-US" altLang="en-US"/>
          </a:p>
        </p:txBody>
      </p:sp>
    </p:spTree>
    <p:extLst>
      <p:ext uri="{BB962C8B-B14F-4D97-AF65-F5344CB8AC3E}">
        <p14:creationId xmlns:p14="http://schemas.microsoft.com/office/powerpoint/2010/main" val="1044811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26</a:t>
            </a:fld>
            <a:endParaRPr lang="en-US" altLang="en-US"/>
          </a:p>
        </p:txBody>
      </p:sp>
    </p:spTree>
    <p:extLst>
      <p:ext uri="{BB962C8B-B14F-4D97-AF65-F5344CB8AC3E}">
        <p14:creationId xmlns:p14="http://schemas.microsoft.com/office/powerpoint/2010/main" val="2983117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7A95318A-0D99-453B-98A8-201FD7715A2F}" type="datetime1">
              <a:rPr kumimoji="0" lang="en-US" altLang="en-US" sz="1200"/>
              <a:t>11/7/2025</a:t>
            </a:fld>
            <a:endParaRPr kumimoji="0" lang="en-US" altLang="en-US" sz="1200"/>
          </a:p>
        </p:txBody>
      </p:sp>
      <p:sp>
        <p:nvSpPr>
          <p:cNvPr id="788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A3916915-8255-4C63-B458-F183E6BCAD86}" type="slidenum">
              <a:rPr kumimoji="0" lang="en-US" altLang="en-US" sz="1200"/>
              <a:pPr/>
              <a:t>28</a:t>
            </a:fld>
            <a:endParaRPr kumimoji="0" lang="en-US" altLang="en-US" sz="1200"/>
          </a:p>
        </p:txBody>
      </p:sp>
      <p:sp>
        <p:nvSpPr>
          <p:cNvPr id="78852" name="Rectangle 2"/>
          <p:cNvSpPr>
            <a:spLocks noGrp="1" noRot="1" noChangeAspect="1" noChangeArrowheads="1" noTextEdit="1"/>
          </p:cNvSpPr>
          <p:nvPr>
            <p:ph type="sldImg"/>
          </p:nvPr>
        </p:nvSpPr>
        <p:spPr>
          <a:xfrm>
            <a:off x="406400" y="698500"/>
            <a:ext cx="6197600" cy="3486150"/>
          </a:xfrm>
          <a:ln/>
        </p:spPr>
      </p:sp>
      <p:sp>
        <p:nvSpPr>
          <p:cNvPr id="78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937652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F9536521-B938-43D9-86BF-BC23705EA89B}" type="datetime1">
              <a:rPr kumimoji="0" lang="en-US" altLang="en-US" sz="1200"/>
              <a:t>11/7/2025</a:t>
            </a:fld>
            <a:endParaRPr kumimoji="0" lang="en-US" altLang="en-US" sz="1200"/>
          </a:p>
        </p:txBody>
      </p:sp>
      <p:sp>
        <p:nvSpPr>
          <p:cNvPr id="819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AD683CB6-A1A7-46F2-95E5-3276B6DE6A85}" type="slidenum">
              <a:rPr kumimoji="0" lang="en-US" altLang="en-US" sz="1200"/>
              <a:pPr/>
              <a:t>34</a:t>
            </a:fld>
            <a:endParaRPr kumimoji="0" lang="en-US" altLang="en-US" sz="1200"/>
          </a:p>
        </p:txBody>
      </p:sp>
      <p:sp>
        <p:nvSpPr>
          <p:cNvPr id="81924" name="Rectangle 2"/>
          <p:cNvSpPr>
            <a:spLocks noGrp="1" noRot="1" noChangeAspect="1" noChangeArrowheads="1" noTextEdit="1"/>
          </p:cNvSpPr>
          <p:nvPr>
            <p:ph type="sldImg"/>
          </p:nvPr>
        </p:nvSpPr>
        <p:spPr>
          <a:xfrm>
            <a:off x="406400" y="698500"/>
            <a:ext cx="6197600" cy="3486150"/>
          </a:xfrm>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622353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BD537B6A-96A3-4355-9FC5-760D7DBD32B1}" type="datetime1">
              <a:rPr kumimoji="0" lang="en-US" altLang="en-US" sz="1200"/>
              <a:t>11/7/2025</a:t>
            </a:fld>
            <a:endParaRPr kumimoji="0" lang="en-US" altLang="en-US" sz="1200"/>
          </a:p>
        </p:txBody>
      </p:sp>
      <p:sp>
        <p:nvSpPr>
          <p:cNvPr id="829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B727F0A5-0EE1-44B8-A82E-E6AA8E462F4E}" type="slidenum">
              <a:rPr kumimoji="0" lang="en-US" altLang="en-US" sz="1200"/>
              <a:pPr/>
              <a:t>35</a:t>
            </a:fld>
            <a:endParaRPr kumimoji="0" lang="en-US" altLang="en-US" sz="1200"/>
          </a:p>
        </p:txBody>
      </p:sp>
      <p:sp>
        <p:nvSpPr>
          <p:cNvPr id="82948" name="Rectangle 2"/>
          <p:cNvSpPr>
            <a:spLocks noGrp="1" noRot="1" noChangeAspect="1" noChangeArrowheads="1" noTextEdit="1"/>
          </p:cNvSpPr>
          <p:nvPr>
            <p:ph type="sldImg"/>
          </p:nvPr>
        </p:nvSpPr>
        <p:spPr>
          <a:xfrm>
            <a:off x="406400" y="698500"/>
            <a:ext cx="6197600" cy="3486150"/>
          </a:xfrm>
          <a:ln/>
        </p:spPr>
      </p:sp>
      <p:sp>
        <p:nvSpPr>
          <p:cNvPr id="829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62131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9D6DA220-41BE-47DB-9CB1-00E487C1609C}" type="datetime1">
              <a:rPr kumimoji="0" lang="en-US" altLang="en-US" sz="1200"/>
              <a:t>11/7/2025</a:t>
            </a:fld>
            <a:endParaRPr kumimoji="0" lang="en-US" altLang="en-US" sz="1200"/>
          </a:p>
        </p:txBody>
      </p:sp>
      <p:sp>
        <p:nvSpPr>
          <p:cNvPr id="8499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1E420A92-3213-4F0E-9E60-3B35F0B9AE06}" type="slidenum">
              <a:rPr kumimoji="0" lang="en-US" altLang="en-US" sz="1200"/>
              <a:pPr/>
              <a:t>38</a:t>
            </a:fld>
            <a:endParaRPr kumimoji="0" lang="en-US" altLang="en-US" sz="1200"/>
          </a:p>
        </p:txBody>
      </p:sp>
      <p:sp>
        <p:nvSpPr>
          <p:cNvPr id="84996" name="Rectangle 2"/>
          <p:cNvSpPr>
            <a:spLocks noGrp="1" noRot="1" noChangeAspect="1" noChangeArrowheads="1" noTextEdit="1"/>
          </p:cNvSpPr>
          <p:nvPr>
            <p:ph type="sldImg"/>
          </p:nvPr>
        </p:nvSpPr>
        <p:spPr>
          <a:xfrm>
            <a:off x="406400" y="698500"/>
            <a:ext cx="6197600" cy="3486150"/>
          </a:xfrm>
          <a:ln/>
        </p:spPr>
      </p:sp>
      <p:sp>
        <p:nvSpPr>
          <p:cNvPr id="84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814873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3</a:t>
            </a:fld>
            <a:endParaRPr lang="en-US" altLang="en-US"/>
          </a:p>
        </p:txBody>
      </p:sp>
    </p:spTree>
    <p:extLst>
      <p:ext uri="{BB962C8B-B14F-4D97-AF65-F5344CB8AC3E}">
        <p14:creationId xmlns:p14="http://schemas.microsoft.com/office/powerpoint/2010/main" val="927740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5F296EA1-36B6-4BDA-A343-57E46E8BBD07}" type="datetime1">
              <a:rPr kumimoji="0" lang="en-US" altLang="en-US" sz="1200"/>
              <a:t>11/7/2025</a:t>
            </a:fld>
            <a:endParaRPr kumimoji="0" lang="en-US" altLang="en-US" sz="1200"/>
          </a:p>
        </p:txBody>
      </p:sp>
      <p:sp>
        <p:nvSpPr>
          <p:cNvPr id="8601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000E9E8C-ABF4-410E-9210-E4DCC4A8B5E0}" type="slidenum">
              <a:rPr kumimoji="0" lang="en-US" altLang="en-US" sz="1200"/>
              <a:pPr/>
              <a:t>39</a:t>
            </a:fld>
            <a:endParaRPr kumimoji="0" lang="en-US" altLang="en-US" sz="1200"/>
          </a:p>
        </p:txBody>
      </p:sp>
      <p:sp>
        <p:nvSpPr>
          <p:cNvPr id="86020" name="Rectangle 2"/>
          <p:cNvSpPr>
            <a:spLocks noGrp="1" noRot="1" noChangeAspect="1" noChangeArrowheads="1" noTextEdit="1"/>
          </p:cNvSpPr>
          <p:nvPr>
            <p:ph type="sldImg"/>
          </p:nvPr>
        </p:nvSpPr>
        <p:spPr>
          <a:xfrm>
            <a:off x="406400" y="698500"/>
            <a:ext cx="6197600" cy="3486150"/>
          </a:xfrm>
          <a:ln/>
        </p:spPr>
      </p:sp>
      <p:sp>
        <p:nvSpPr>
          <p:cNvPr id="860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246624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75BA3BC6-1F1E-4626-9915-0E011620F5A7}" type="datetime1">
              <a:rPr kumimoji="0" lang="en-US" altLang="en-US" sz="1200"/>
              <a:t>11/7/2025</a:t>
            </a:fld>
            <a:endParaRPr kumimoji="0" lang="en-US" altLang="en-US" sz="1200"/>
          </a:p>
        </p:txBody>
      </p:sp>
      <p:sp>
        <p:nvSpPr>
          <p:cNvPr id="880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04CE1BE2-EBAD-48F9-97CC-F5641B3193C2}" type="slidenum">
              <a:rPr kumimoji="0" lang="en-US" altLang="en-US" sz="1200"/>
              <a:pPr/>
              <a:t>40</a:t>
            </a:fld>
            <a:endParaRPr kumimoji="0" lang="en-US" altLang="en-US" sz="1200"/>
          </a:p>
        </p:txBody>
      </p:sp>
      <p:sp>
        <p:nvSpPr>
          <p:cNvPr id="88068" name="Rectangle 2"/>
          <p:cNvSpPr>
            <a:spLocks noGrp="1" noRot="1" noChangeAspect="1" noChangeArrowheads="1" noTextEdit="1"/>
          </p:cNvSpPr>
          <p:nvPr>
            <p:ph type="sldImg"/>
          </p:nvPr>
        </p:nvSpPr>
        <p:spPr>
          <a:xfrm>
            <a:off x="406400" y="698500"/>
            <a:ext cx="6197600" cy="3486150"/>
          </a:xfrm>
          <a:ln/>
        </p:spPr>
      </p:sp>
      <p:sp>
        <p:nvSpPr>
          <p:cNvPr id="880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265725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1DFC521-91BF-4497-960F-298B1CE7D0DA}" type="datetime1">
              <a:rPr kumimoji="0" lang="en-US" altLang="en-US" sz="1200"/>
              <a:t>11/7/2025</a:t>
            </a:fld>
            <a:endParaRPr kumimoji="0" lang="en-US" altLang="en-US" sz="1200"/>
          </a:p>
        </p:txBody>
      </p:sp>
      <p:sp>
        <p:nvSpPr>
          <p:cNvPr id="870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CE1FB89F-10C8-4B5C-ACA7-22C58C751693}" type="slidenum">
              <a:rPr kumimoji="0" lang="en-US" altLang="en-US" sz="1200"/>
              <a:pPr/>
              <a:t>41</a:t>
            </a:fld>
            <a:endParaRPr kumimoji="0" lang="en-US" altLang="en-US" sz="1200"/>
          </a:p>
        </p:txBody>
      </p:sp>
      <p:sp>
        <p:nvSpPr>
          <p:cNvPr id="87044" name="Rectangle 2"/>
          <p:cNvSpPr>
            <a:spLocks noGrp="1" noRot="1" noChangeAspect="1" noChangeArrowheads="1" noTextEdit="1"/>
          </p:cNvSpPr>
          <p:nvPr>
            <p:ph type="sldImg"/>
          </p:nvPr>
        </p:nvSpPr>
        <p:spPr>
          <a:xfrm>
            <a:off x="406400" y="698500"/>
            <a:ext cx="6197600" cy="3486150"/>
          </a:xfrm>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968234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0C861A84-EDAB-45A9-A5CA-BEC158CCEB0E}" type="datetime1">
              <a:rPr kumimoji="0" lang="en-US" altLang="en-US" sz="1200"/>
              <a:t>11/7/2025</a:t>
            </a:fld>
            <a:endParaRPr kumimoji="0" lang="en-US" altLang="en-US" sz="1200"/>
          </a:p>
        </p:txBody>
      </p:sp>
      <p:sp>
        <p:nvSpPr>
          <p:cNvPr id="9216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FA61739B-90F8-40F3-BC67-61D3C76C8CB0}" type="slidenum">
              <a:rPr kumimoji="0" lang="en-US" altLang="en-US" sz="1200"/>
              <a:pPr/>
              <a:t>42</a:t>
            </a:fld>
            <a:endParaRPr kumimoji="0" lang="en-US" altLang="en-US" sz="1200"/>
          </a:p>
        </p:txBody>
      </p:sp>
      <p:sp>
        <p:nvSpPr>
          <p:cNvPr id="92164" name="Rectangle 2"/>
          <p:cNvSpPr>
            <a:spLocks noGrp="1" noRot="1" noChangeAspect="1" noChangeArrowheads="1" noTextEdit="1"/>
          </p:cNvSpPr>
          <p:nvPr>
            <p:ph type="sldImg"/>
          </p:nvPr>
        </p:nvSpPr>
        <p:spPr>
          <a:xfrm>
            <a:off x="406400" y="698500"/>
            <a:ext cx="6197600" cy="3486150"/>
          </a:xfrm>
          <a:ln/>
        </p:spPr>
      </p:sp>
      <p:sp>
        <p:nvSpPr>
          <p:cNvPr id="92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709396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1FEC64-EA08-4B24-B07E-409C4DDFF1B9}" type="datetime1">
              <a:rPr kumimoji="0" lang="en-US" altLang="en-US" sz="1200"/>
              <a:t>11/7/2025</a:t>
            </a:fld>
            <a:endParaRPr kumimoji="0" lang="en-US" altLang="en-US" sz="1200"/>
          </a:p>
        </p:txBody>
      </p:sp>
      <p:sp>
        <p:nvSpPr>
          <p:cNvPr id="10342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7940A3-FE17-4222-9F5D-0F19DF2A6FE6}" type="slidenum">
              <a:rPr kumimoji="0" lang="en-US" altLang="en-US" sz="1200"/>
              <a:pPr/>
              <a:t>51</a:t>
            </a:fld>
            <a:endParaRPr kumimoji="0" lang="en-US" altLang="en-US" sz="1200"/>
          </a:p>
        </p:txBody>
      </p:sp>
      <p:sp>
        <p:nvSpPr>
          <p:cNvPr id="103428" name="Rectangle 2"/>
          <p:cNvSpPr>
            <a:spLocks noGrp="1" noRot="1" noChangeAspect="1" noChangeArrowheads="1" noTextEdit="1"/>
          </p:cNvSpPr>
          <p:nvPr>
            <p:ph type="sldImg"/>
          </p:nvPr>
        </p:nvSpPr>
        <p:spPr>
          <a:xfrm>
            <a:off x="406400" y="698500"/>
            <a:ext cx="6199188" cy="3486150"/>
          </a:xfrm>
          <a:ln/>
        </p:spPr>
      </p:sp>
      <p:sp>
        <p:nvSpPr>
          <p:cNvPr id="103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589451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46C0D290-46F6-4B58-BEFB-1E6A96F5619E}" type="datetime1">
              <a:rPr kumimoji="0" lang="en-US" altLang="en-US" sz="1200"/>
              <a:t>11/7/2025</a:t>
            </a:fld>
            <a:endParaRPr kumimoji="0" lang="en-US" altLang="en-US" sz="1200"/>
          </a:p>
        </p:txBody>
      </p:sp>
      <p:sp>
        <p:nvSpPr>
          <p:cNvPr id="1064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8D21F757-E3BC-42E7-BC7B-2B303C16466E}" type="slidenum">
              <a:rPr kumimoji="0" lang="en-US" altLang="en-US" sz="1200"/>
              <a:pPr/>
              <a:t>52</a:t>
            </a:fld>
            <a:endParaRPr kumimoji="0" lang="en-US" altLang="en-US" sz="1200"/>
          </a:p>
        </p:txBody>
      </p:sp>
      <p:sp>
        <p:nvSpPr>
          <p:cNvPr id="106500" name="Rectangle 2"/>
          <p:cNvSpPr>
            <a:spLocks noGrp="1" noRot="1" noChangeAspect="1" noChangeArrowheads="1" noTextEdit="1"/>
          </p:cNvSpPr>
          <p:nvPr>
            <p:ph type="sldImg"/>
          </p:nvPr>
        </p:nvSpPr>
        <p:spPr>
          <a:xfrm>
            <a:off x="406400" y="698500"/>
            <a:ext cx="6199188" cy="3486150"/>
          </a:xfrm>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4228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B0318046-F95C-4BF2-9359-0DFABC254D88}" type="datetime1">
              <a:rPr kumimoji="0" lang="en-US" altLang="en-US" sz="1200"/>
              <a:t>11/7/2025</a:t>
            </a:fld>
            <a:endParaRPr kumimoji="0" lang="en-US" altLang="en-US" sz="1200"/>
          </a:p>
        </p:txBody>
      </p:sp>
      <p:sp>
        <p:nvSpPr>
          <p:cNvPr id="1075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314AC687-8CE9-4C52-8787-3A23C245DF7B}" type="slidenum">
              <a:rPr kumimoji="0" lang="en-US" altLang="en-US" sz="1200"/>
              <a:pPr/>
              <a:t>53</a:t>
            </a:fld>
            <a:endParaRPr kumimoji="0" lang="en-US" altLang="en-US" sz="1200"/>
          </a:p>
        </p:txBody>
      </p:sp>
      <p:sp>
        <p:nvSpPr>
          <p:cNvPr id="107524" name="Rectangle 2"/>
          <p:cNvSpPr>
            <a:spLocks noGrp="1" noRot="1" noChangeAspect="1" noChangeArrowheads="1" noTextEdit="1"/>
          </p:cNvSpPr>
          <p:nvPr>
            <p:ph type="sldImg"/>
          </p:nvPr>
        </p:nvSpPr>
        <p:spPr>
          <a:xfrm>
            <a:off x="406400" y="698500"/>
            <a:ext cx="6199188" cy="3486150"/>
          </a:xfrm>
          <a:ln/>
        </p:spPr>
      </p:sp>
      <p:sp>
        <p:nvSpPr>
          <p:cNvPr id="1075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088409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https://gs.statcounter.com/os-market-share/desktop/worldwide/#monthly-200901-202410</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11/7/2025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54</a:t>
            </a:fld>
            <a:endParaRPr lang="en-US" altLang="en-US"/>
          </a:p>
        </p:txBody>
      </p:sp>
    </p:spTree>
    <p:extLst>
      <p:ext uri="{BB962C8B-B14F-4D97-AF65-F5344CB8AC3E}">
        <p14:creationId xmlns:p14="http://schemas.microsoft.com/office/powerpoint/2010/main" val="2616616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https://gs.statcounter.com/os-market-share#monthly-200901-202410</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11/7/2025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55</a:t>
            </a:fld>
            <a:endParaRPr lang="en-US" altLang="en-US"/>
          </a:p>
        </p:txBody>
      </p:sp>
    </p:spTree>
    <p:extLst>
      <p:ext uri="{BB962C8B-B14F-4D97-AF65-F5344CB8AC3E}">
        <p14:creationId xmlns:p14="http://schemas.microsoft.com/office/powerpoint/2010/main" val="3638244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https://gs.statcounter.com/platform-market-share/desktop-mobile-tablet/worldwide/#monthly-200901-202410</a:t>
            </a:r>
          </a:p>
        </p:txBody>
      </p:sp>
      <p:sp>
        <p:nvSpPr>
          <p:cNvPr id="4" name="Date Placeholder 3"/>
          <p:cNvSpPr>
            <a:spLocks noGrp="1"/>
          </p:cNvSpPr>
          <p:nvPr>
            <p:ph type="dt" idx="10"/>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11"/>
          </p:nvPr>
        </p:nvSpPr>
        <p:spPr/>
        <p:txBody>
          <a:bodyPr/>
          <a:lstStyle/>
          <a:p>
            <a:fld id="{DC762C45-6CF3-41C2-AE5C-CD04213AAF28}" type="slidenum">
              <a:rPr lang="en-US" altLang="en-US" smtClean="0"/>
              <a:pPr/>
              <a:t>56</a:t>
            </a:fld>
            <a:endParaRPr lang="en-US" altLang="en-US"/>
          </a:p>
        </p:txBody>
      </p:sp>
    </p:spTree>
    <p:extLst>
      <p:ext uri="{BB962C8B-B14F-4D97-AF65-F5344CB8AC3E}">
        <p14:creationId xmlns:p14="http://schemas.microsoft.com/office/powerpoint/2010/main" val="3289710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a:t>
            </a:fld>
            <a:endParaRPr lang="en-US" altLang="en-US"/>
          </a:p>
        </p:txBody>
      </p:sp>
    </p:spTree>
    <p:extLst>
      <p:ext uri="{BB962C8B-B14F-4D97-AF65-F5344CB8AC3E}">
        <p14:creationId xmlns:p14="http://schemas.microsoft.com/office/powerpoint/2010/main" val="299112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58</a:t>
            </a:fld>
            <a:endParaRPr lang="en-US" altLang="en-US"/>
          </a:p>
        </p:txBody>
      </p:sp>
    </p:spTree>
    <p:extLst>
      <p:ext uri="{BB962C8B-B14F-4D97-AF65-F5344CB8AC3E}">
        <p14:creationId xmlns:p14="http://schemas.microsoft.com/office/powerpoint/2010/main" val="2417577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59</a:t>
            </a:fld>
            <a:endParaRPr lang="en-US" altLang="en-US"/>
          </a:p>
        </p:txBody>
      </p:sp>
    </p:spTree>
    <p:extLst>
      <p:ext uri="{BB962C8B-B14F-4D97-AF65-F5344CB8AC3E}">
        <p14:creationId xmlns:p14="http://schemas.microsoft.com/office/powerpoint/2010/main" val="4291507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60</a:t>
            </a:fld>
            <a:endParaRPr lang="en-US" altLang="en-US"/>
          </a:p>
        </p:txBody>
      </p:sp>
    </p:spTree>
    <p:extLst>
      <p:ext uri="{BB962C8B-B14F-4D97-AF65-F5344CB8AC3E}">
        <p14:creationId xmlns:p14="http://schemas.microsoft.com/office/powerpoint/2010/main" val="3327234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https://ec.europa.eu/commission/presscorner/detail/en/IP_01_1232</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61</a:t>
            </a:fld>
            <a:endParaRPr lang="en-US" altLang="en-US"/>
          </a:p>
        </p:txBody>
      </p:sp>
    </p:spTree>
    <p:extLst>
      <p:ext uri="{BB962C8B-B14F-4D97-AF65-F5344CB8AC3E}">
        <p14:creationId xmlns:p14="http://schemas.microsoft.com/office/powerpoint/2010/main" val="1495773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62</a:t>
            </a:fld>
            <a:endParaRPr lang="en-US" altLang="en-US"/>
          </a:p>
        </p:txBody>
      </p:sp>
    </p:spTree>
    <p:extLst>
      <p:ext uri="{BB962C8B-B14F-4D97-AF65-F5344CB8AC3E}">
        <p14:creationId xmlns:p14="http://schemas.microsoft.com/office/powerpoint/2010/main" val="1844017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63</a:t>
            </a:fld>
            <a:endParaRPr lang="en-US" altLang="en-US"/>
          </a:p>
        </p:txBody>
      </p:sp>
    </p:spTree>
    <p:extLst>
      <p:ext uri="{BB962C8B-B14F-4D97-AF65-F5344CB8AC3E}">
        <p14:creationId xmlns:p14="http://schemas.microsoft.com/office/powerpoint/2010/main" val="2491688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64</a:t>
            </a:fld>
            <a:endParaRPr lang="en-US" altLang="en-US"/>
          </a:p>
        </p:txBody>
      </p:sp>
    </p:spTree>
    <p:extLst>
      <p:ext uri="{BB962C8B-B14F-4D97-AF65-F5344CB8AC3E}">
        <p14:creationId xmlns:p14="http://schemas.microsoft.com/office/powerpoint/2010/main" val="4048855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65</a:t>
            </a:fld>
            <a:endParaRPr lang="en-US" altLang="en-US"/>
          </a:p>
        </p:txBody>
      </p:sp>
    </p:spTree>
    <p:extLst>
      <p:ext uri="{BB962C8B-B14F-4D97-AF65-F5344CB8AC3E}">
        <p14:creationId xmlns:p14="http://schemas.microsoft.com/office/powerpoint/2010/main" val="4242858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https://web.archive.org/web/20060621161046/https://www.microsoft.com/presspass/legal/european/04-24-06windowsxpnsalesfs.mspx</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66</a:t>
            </a:fld>
            <a:endParaRPr lang="en-US" altLang="en-US"/>
          </a:p>
        </p:txBody>
      </p:sp>
    </p:spTree>
    <p:extLst>
      <p:ext uri="{BB962C8B-B14F-4D97-AF65-F5344CB8AC3E}">
        <p14:creationId xmlns:p14="http://schemas.microsoft.com/office/powerpoint/2010/main" val="13343287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https://web.archive.org/web/20060621161046/https://www.microsoft.com/presspass/legal/european/04-24-06windowsxpnsalesfs.mspx</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67</a:t>
            </a:fld>
            <a:endParaRPr lang="en-US" altLang="en-US"/>
          </a:p>
        </p:txBody>
      </p:sp>
    </p:spTree>
    <p:extLst>
      <p:ext uri="{BB962C8B-B14F-4D97-AF65-F5344CB8AC3E}">
        <p14:creationId xmlns:p14="http://schemas.microsoft.com/office/powerpoint/2010/main" val="2011256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5</a:t>
            </a:fld>
            <a:endParaRPr lang="en-US" altLang="en-US"/>
          </a:p>
        </p:txBody>
      </p:sp>
    </p:spTree>
    <p:extLst>
      <p:ext uri="{BB962C8B-B14F-4D97-AF65-F5344CB8AC3E}">
        <p14:creationId xmlns:p14="http://schemas.microsoft.com/office/powerpoint/2010/main" val="35019134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68</a:t>
            </a:fld>
            <a:endParaRPr lang="en-US" altLang="en-US"/>
          </a:p>
        </p:txBody>
      </p:sp>
    </p:spTree>
    <p:extLst>
      <p:ext uri="{BB962C8B-B14F-4D97-AF65-F5344CB8AC3E}">
        <p14:creationId xmlns:p14="http://schemas.microsoft.com/office/powerpoint/2010/main" val="3251071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https://ec.europa.eu/commission/presscorner/detail/en/MEMO_09_15</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69</a:t>
            </a:fld>
            <a:endParaRPr lang="en-US" altLang="en-US"/>
          </a:p>
        </p:txBody>
      </p:sp>
    </p:spTree>
    <p:extLst>
      <p:ext uri="{BB962C8B-B14F-4D97-AF65-F5344CB8AC3E}">
        <p14:creationId xmlns:p14="http://schemas.microsoft.com/office/powerpoint/2010/main" val="40620619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https://ec.europa.eu/commission/presscorner/detail/en/IP_09_1941</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70</a:t>
            </a:fld>
            <a:endParaRPr lang="en-US" altLang="en-US"/>
          </a:p>
        </p:txBody>
      </p:sp>
    </p:spTree>
    <p:extLst>
      <p:ext uri="{BB962C8B-B14F-4D97-AF65-F5344CB8AC3E}">
        <p14:creationId xmlns:p14="http://schemas.microsoft.com/office/powerpoint/2010/main" val="3381275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71</a:t>
            </a:fld>
            <a:endParaRPr lang="en-US" altLang="en-US"/>
          </a:p>
        </p:txBody>
      </p:sp>
    </p:spTree>
    <p:extLst>
      <p:ext uri="{BB962C8B-B14F-4D97-AF65-F5344CB8AC3E}">
        <p14:creationId xmlns:p14="http://schemas.microsoft.com/office/powerpoint/2010/main" val="16680056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72</a:t>
            </a:fld>
            <a:endParaRPr lang="en-US" altLang="en-US"/>
          </a:p>
        </p:txBody>
      </p:sp>
    </p:spTree>
    <p:extLst>
      <p:ext uri="{BB962C8B-B14F-4D97-AF65-F5344CB8AC3E}">
        <p14:creationId xmlns:p14="http://schemas.microsoft.com/office/powerpoint/2010/main" val="20391846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73</a:t>
            </a:fld>
            <a:endParaRPr lang="en-US" altLang="en-US"/>
          </a:p>
        </p:txBody>
      </p:sp>
    </p:spTree>
    <p:extLst>
      <p:ext uri="{BB962C8B-B14F-4D97-AF65-F5344CB8AC3E}">
        <p14:creationId xmlns:p14="http://schemas.microsoft.com/office/powerpoint/2010/main" val="1561872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https://ec.europa.eu/commission/presscorner/detail/en/IP_12_800</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74</a:t>
            </a:fld>
            <a:endParaRPr lang="en-US" altLang="en-US"/>
          </a:p>
        </p:txBody>
      </p:sp>
    </p:spTree>
    <p:extLst>
      <p:ext uri="{BB962C8B-B14F-4D97-AF65-F5344CB8AC3E}">
        <p14:creationId xmlns:p14="http://schemas.microsoft.com/office/powerpoint/2010/main" val="4184874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https://ec.europa.eu/commission/presscorner/detail/en/IP_12_800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75</a:t>
            </a:fld>
            <a:endParaRPr lang="en-US" altLang="en-US"/>
          </a:p>
        </p:txBody>
      </p:sp>
    </p:spTree>
    <p:extLst>
      <p:ext uri="{BB962C8B-B14F-4D97-AF65-F5344CB8AC3E}">
        <p14:creationId xmlns:p14="http://schemas.microsoft.com/office/powerpoint/2010/main" val="21074726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https://ec.europa.eu/commission/presscorner/detail/en/IP_12_1149</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76</a:t>
            </a:fld>
            <a:endParaRPr lang="en-US" altLang="en-US"/>
          </a:p>
        </p:txBody>
      </p:sp>
    </p:spTree>
    <p:extLst>
      <p:ext uri="{BB962C8B-B14F-4D97-AF65-F5344CB8AC3E}">
        <p14:creationId xmlns:p14="http://schemas.microsoft.com/office/powerpoint/2010/main" val="21604398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https://ec.europa.eu/commission/presscorner/detail/en/IP_13_196</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77</a:t>
            </a:fld>
            <a:endParaRPr lang="en-US" altLang="en-US"/>
          </a:p>
        </p:txBody>
      </p:sp>
    </p:spTree>
    <p:extLst>
      <p:ext uri="{BB962C8B-B14F-4D97-AF65-F5344CB8AC3E}">
        <p14:creationId xmlns:p14="http://schemas.microsoft.com/office/powerpoint/2010/main" val="52287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a:t>
            </a:fld>
            <a:endParaRPr lang="en-US" altLang="en-US"/>
          </a:p>
        </p:txBody>
      </p:sp>
    </p:spTree>
    <p:extLst>
      <p:ext uri="{BB962C8B-B14F-4D97-AF65-F5344CB8AC3E}">
        <p14:creationId xmlns:p14="http://schemas.microsoft.com/office/powerpoint/2010/main" val="3354111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https://gs.statcounter.com/browser-market-share/desktop/europe/#monthly-200901-202410</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78</a:t>
            </a:fld>
            <a:endParaRPr lang="en-US" altLang="en-US"/>
          </a:p>
        </p:txBody>
      </p:sp>
    </p:spTree>
    <p:extLst>
      <p:ext uri="{BB962C8B-B14F-4D97-AF65-F5344CB8AC3E}">
        <p14:creationId xmlns:p14="http://schemas.microsoft.com/office/powerpoint/2010/main" val="37865094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https://gs.statcounter.com/browser-market-share/desktop/united-states-of-america/#monthly-200901-202410</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79</a:t>
            </a:fld>
            <a:endParaRPr lang="en-US" altLang="en-US"/>
          </a:p>
        </p:txBody>
      </p:sp>
    </p:spTree>
    <p:extLst>
      <p:ext uri="{BB962C8B-B14F-4D97-AF65-F5344CB8AC3E}">
        <p14:creationId xmlns:p14="http://schemas.microsoft.com/office/powerpoint/2010/main" val="2754734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a:t>
            </a:fld>
            <a:endParaRPr lang="en-US" altLang="en-US"/>
          </a:p>
        </p:txBody>
      </p:sp>
    </p:spTree>
    <p:extLst>
      <p:ext uri="{BB962C8B-B14F-4D97-AF65-F5344CB8AC3E}">
        <p14:creationId xmlns:p14="http://schemas.microsoft.com/office/powerpoint/2010/main" val="695030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8</a:t>
            </a:fld>
            <a:endParaRPr lang="en-US" altLang="en-US"/>
          </a:p>
        </p:txBody>
      </p:sp>
    </p:spTree>
    <p:extLst>
      <p:ext uri="{BB962C8B-B14F-4D97-AF65-F5344CB8AC3E}">
        <p14:creationId xmlns:p14="http://schemas.microsoft.com/office/powerpoint/2010/main" val="2336055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11/7/2025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9</a:t>
            </a:fld>
            <a:endParaRPr lang="en-US" altLang="en-US"/>
          </a:p>
        </p:txBody>
      </p:sp>
    </p:spTree>
    <p:extLst>
      <p:ext uri="{BB962C8B-B14F-4D97-AF65-F5344CB8AC3E}">
        <p14:creationId xmlns:p14="http://schemas.microsoft.com/office/powerpoint/2010/main" val="299690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5" name="Arc 3"/>
          <p:cNvSpPr>
            <a:spLocks/>
          </p:cNvSpPr>
          <p:nvPr/>
        </p:nvSpPr>
        <p:spPr bwMode="auto">
          <a:xfrm>
            <a:off x="0" y="842963"/>
            <a:ext cx="2641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6052D4F3-9470-4504-9174-32AE5EA38730}" type="datetime4">
              <a:rPr lang="en-US" smtClean="0"/>
              <a:t>November 7,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2013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928681D8-0805-4A52-BE46-2D737F184D25}" type="slidenum">
              <a:rPr lang="en-US" altLang="en-US"/>
              <a:pPr/>
              <a:t>‹#›</a:t>
            </a:fld>
            <a:endParaRPr lang="en-US" altLang="en-US"/>
          </a:p>
        </p:txBody>
      </p:sp>
    </p:spTree>
    <p:extLst>
      <p:ext uri="{BB962C8B-B14F-4D97-AF65-F5344CB8AC3E}">
        <p14:creationId xmlns:p14="http://schemas.microsoft.com/office/powerpoint/2010/main" val="395555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25E5DCD0-92FC-430D-A930-6668D5D720AE}" type="datetime4">
              <a:rPr lang="en-US" smtClean="0"/>
              <a:t>November 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7DEC070D-77A5-4FD6-A439-DBFC8AE9620F}" type="slidenum">
              <a:rPr lang="en-US" altLang="en-US"/>
              <a:pPr/>
              <a:t>‹#›</a:t>
            </a:fld>
            <a:endParaRPr lang="en-US" altLang="en-US"/>
          </a:p>
        </p:txBody>
      </p:sp>
    </p:spTree>
    <p:extLst>
      <p:ext uri="{BB962C8B-B14F-4D97-AF65-F5344CB8AC3E}">
        <p14:creationId xmlns:p14="http://schemas.microsoft.com/office/powerpoint/2010/main" val="238130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8D67C5D0-76C9-4BA7-8BA3-3E89CFF090DD}" type="datetime4">
              <a:rPr lang="en-US" smtClean="0"/>
              <a:t>November 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39C159F-A610-4D46-A71C-B9249C8C5218}" type="slidenum">
              <a:rPr lang="en-US" altLang="en-US"/>
              <a:pPr/>
              <a:t>‹#›</a:t>
            </a:fld>
            <a:endParaRPr lang="en-US" altLang="en-US"/>
          </a:p>
        </p:txBody>
      </p:sp>
    </p:spTree>
    <p:extLst>
      <p:ext uri="{BB962C8B-B14F-4D97-AF65-F5344CB8AC3E}">
        <p14:creationId xmlns:p14="http://schemas.microsoft.com/office/powerpoint/2010/main" val="214005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50F5FE97-C863-4AEF-B36C-15A2C3D38B1D}" type="slidenum">
              <a:rPr lang="en-US" altLang="en-US"/>
              <a:pPr/>
              <a:t>‹#›</a:t>
            </a:fld>
            <a:endParaRPr lang="en-US" altLang="en-US"/>
          </a:p>
        </p:txBody>
      </p:sp>
    </p:spTree>
    <p:extLst>
      <p:ext uri="{BB962C8B-B14F-4D97-AF65-F5344CB8AC3E}">
        <p14:creationId xmlns:p14="http://schemas.microsoft.com/office/powerpoint/2010/main" val="2149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AFC18A79-0C9F-45BC-9D7B-2CC2ED894C70}" type="datetime4">
              <a:rPr lang="en-US" smtClean="0"/>
              <a:t>November 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073C3F9-F8D9-4A9E-BEA8-A02C442985FA}" type="slidenum">
              <a:rPr lang="en-US" altLang="en-US"/>
              <a:pPr/>
              <a:t>‹#›</a:t>
            </a:fld>
            <a:endParaRPr lang="en-US" altLang="en-US"/>
          </a:p>
        </p:txBody>
      </p:sp>
    </p:spTree>
    <p:extLst>
      <p:ext uri="{BB962C8B-B14F-4D97-AF65-F5344CB8AC3E}">
        <p14:creationId xmlns:p14="http://schemas.microsoft.com/office/powerpoint/2010/main" val="415906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4DD03666-BD86-465D-BA71-C81562AFFF13}" type="datetime4">
              <a:rPr lang="en-US" smtClean="0"/>
              <a:t>November 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16B814E8-565D-4762-9F32-A0673D2609CE}" type="slidenum">
              <a:rPr lang="en-US" altLang="en-US"/>
              <a:pPr/>
              <a:t>‹#›</a:t>
            </a:fld>
            <a:endParaRPr lang="en-US" altLang="en-US"/>
          </a:p>
        </p:txBody>
      </p:sp>
    </p:spTree>
    <p:extLst>
      <p:ext uri="{BB962C8B-B14F-4D97-AF65-F5344CB8AC3E}">
        <p14:creationId xmlns:p14="http://schemas.microsoft.com/office/powerpoint/2010/main" val="1961987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7EB805A9-001A-4D08-AC07-C452A7D80A7B}" type="datetime4">
              <a:rPr lang="en-US" smtClean="0"/>
              <a:t>November 7,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69A9E1E0-D663-4255-8E3E-8970F84F55F6}" type="slidenum">
              <a:rPr lang="en-US" altLang="en-US"/>
              <a:pPr/>
              <a:t>‹#›</a:t>
            </a:fld>
            <a:endParaRPr lang="en-US" altLang="en-US"/>
          </a:p>
        </p:txBody>
      </p:sp>
    </p:spTree>
    <p:extLst>
      <p:ext uri="{BB962C8B-B14F-4D97-AF65-F5344CB8AC3E}">
        <p14:creationId xmlns:p14="http://schemas.microsoft.com/office/powerpoint/2010/main" val="2572895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A284275A-DB7B-4398-87E6-E40CD238B362}" type="datetime4">
              <a:rPr lang="en-US" smtClean="0"/>
              <a:t>November 7,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060CF602-A5B0-4D70-B34D-CAFA1EAA8C86}" type="slidenum">
              <a:rPr lang="en-US" altLang="en-US"/>
              <a:pPr/>
              <a:t>‹#›</a:t>
            </a:fld>
            <a:endParaRPr lang="en-US" altLang="en-US"/>
          </a:p>
        </p:txBody>
      </p:sp>
    </p:spTree>
    <p:extLst>
      <p:ext uri="{BB962C8B-B14F-4D97-AF65-F5344CB8AC3E}">
        <p14:creationId xmlns:p14="http://schemas.microsoft.com/office/powerpoint/2010/main" val="1760340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0B2CB7B2-EE66-4F5D-9235-09B4A5989FF9}" type="datetime4">
              <a:rPr lang="en-US" smtClean="0"/>
              <a:t>November 7,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AC9FBA93-7A05-4F71-BF34-B1F6297924FE}" type="slidenum">
              <a:rPr lang="en-US" altLang="en-US"/>
              <a:pPr/>
              <a:t>‹#›</a:t>
            </a:fld>
            <a:endParaRPr lang="en-US" altLang="en-US"/>
          </a:p>
        </p:txBody>
      </p:sp>
    </p:spTree>
    <p:extLst>
      <p:ext uri="{BB962C8B-B14F-4D97-AF65-F5344CB8AC3E}">
        <p14:creationId xmlns:p14="http://schemas.microsoft.com/office/powerpoint/2010/main" val="2285766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37480C0-7A1B-4571-9188-8E172C30E284}" type="datetime4">
              <a:rPr lang="en-US" smtClean="0"/>
              <a:t>November 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F9E70A32-C04B-44B9-8557-1F5FD09D5F1A}" type="slidenum">
              <a:rPr lang="en-US" altLang="en-US"/>
              <a:pPr/>
              <a:t>‹#›</a:t>
            </a:fld>
            <a:endParaRPr lang="en-US" altLang="en-US"/>
          </a:p>
        </p:txBody>
      </p:sp>
    </p:spTree>
    <p:extLst>
      <p:ext uri="{BB962C8B-B14F-4D97-AF65-F5344CB8AC3E}">
        <p14:creationId xmlns:p14="http://schemas.microsoft.com/office/powerpoint/2010/main" val="410558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0E06A2F8-3853-498C-B540-E48EEBA492B8}" type="datetime4">
              <a:rPr lang="en-US" smtClean="0"/>
              <a:t>November 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E4A58A23-DDE2-47C1-BE7D-8F8F9873A292}" type="slidenum">
              <a:rPr lang="en-US" altLang="en-US"/>
              <a:pPr/>
              <a:t>‹#›</a:t>
            </a:fld>
            <a:endParaRPr lang="en-US" altLang="en-US"/>
          </a:p>
        </p:txBody>
      </p:sp>
    </p:spTree>
    <p:extLst>
      <p:ext uri="{BB962C8B-B14F-4D97-AF65-F5344CB8AC3E}">
        <p14:creationId xmlns:p14="http://schemas.microsoft.com/office/powerpoint/2010/main" val="1538427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325275642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AE65455F-17EC-47C1-AE91-6320E3F680F2}" type="datetime4">
              <a:rPr lang="en-US" smtClean="0"/>
              <a:t>November 7,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2013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FD1B15E4-9B65-4831-B4A2-72A4CEC6DFC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6.emf"/><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8.tmp"/></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0.tmp"/></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2.tmp"/></Relationships>
</file>

<file path=ppt/slides/_rels/slide5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5.emf"/></Relationships>
</file>

<file path=ppt/slides/_rels/slide6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59.tmp"/></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61.tmp"/></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400" dirty="0"/>
              <a:t>Class 19</a:t>
            </a:r>
            <a:r>
              <a:rPr lang="en-US" sz="2400"/>
              <a:t>: Fri 7 </a:t>
            </a:r>
            <a:r>
              <a:rPr lang="en-US" sz="2400" dirty="0"/>
              <a:t>Nov 2025</a:t>
            </a:r>
            <a:br>
              <a:rPr lang="en-US" sz="2400" dirty="0"/>
            </a:br>
            <a:r>
              <a:rPr lang="en-US" sz="2400" dirty="0"/>
              <a:t>Antitrust Fall 2025</a:t>
            </a:r>
            <a:br>
              <a:rPr lang="en-US" sz="2400" dirty="0"/>
            </a:br>
            <a:br>
              <a:rPr lang="en-US" sz="2400" dirty="0"/>
            </a:br>
            <a:br>
              <a:rPr lang="en-US" sz="2400" dirty="0"/>
            </a:br>
            <a:br>
              <a:rPr lang="en-US" sz="2400" dirty="0"/>
            </a:br>
            <a:r>
              <a:rPr lang="en-US" sz="5400" dirty="0"/>
              <a:t>Big Tech: Microsoft</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 2000-25 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6789" y="-2"/>
            <a:ext cx="4975212" cy="40594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Internet More Important than GUI</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6494929" y="6498743"/>
            <a:ext cx="569707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Gates, Internet Tidal Wave Memo (26 May 1995)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C352F174-DDE7-3B49-B9F6-9B7723449A28}"/>
              </a:ext>
            </a:extLst>
          </p:cNvPr>
          <p:cNvPicPr>
            <a:picLocks noChangeAspect="1"/>
          </p:cNvPicPr>
          <p:nvPr/>
        </p:nvPicPr>
        <p:blipFill>
          <a:blip r:embed="rId3"/>
          <a:stretch>
            <a:fillRect/>
          </a:stretch>
        </p:blipFill>
        <p:spPr>
          <a:xfrm>
            <a:off x="410673" y="202970"/>
            <a:ext cx="4520966" cy="6497867"/>
          </a:xfrm>
          <a:prstGeom prst="rect">
            <a:avLst/>
          </a:prstGeom>
          <a:ln>
            <a:solidFill>
              <a:schemeClr val="bg2"/>
            </a:solidFill>
          </a:ln>
        </p:spPr>
      </p:pic>
      <p:sp>
        <p:nvSpPr>
          <p:cNvPr id="11" name="Rectangle 10">
            <a:extLst>
              <a:ext uri="{FF2B5EF4-FFF2-40B4-BE49-F238E27FC236}">
                <a16:creationId xmlns:a16="http://schemas.microsoft.com/office/drawing/2014/main" id="{3B23D4E5-F782-BB43-A960-9E33A2924FE5}"/>
              </a:ext>
            </a:extLst>
          </p:cNvPr>
          <p:cNvSpPr/>
          <p:nvPr/>
        </p:nvSpPr>
        <p:spPr bwMode="auto">
          <a:xfrm>
            <a:off x="1695426" y="1680043"/>
            <a:ext cx="9586655" cy="206210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“The </a:t>
            </a:r>
            <a:r>
              <a:rPr lang="en-US" sz="3200" b="1" dirty="0">
                <a:solidFill>
                  <a:schemeClr val="accent4">
                    <a:lumMod val="50000"/>
                    <a:lumOff val="50000"/>
                  </a:schemeClr>
                </a:solidFill>
              </a:rPr>
              <a:t>Internet is the most important single development to come along since the IBM PC </a:t>
            </a:r>
            <a:r>
              <a:rPr lang="en-US" sz="3200" dirty="0">
                <a:solidFill>
                  <a:srgbClr val="000000"/>
                </a:solidFill>
              </a:rPr>
              <a:t>was introduced in 1981. It is even more important than the arrival of the graphical user interface (GUI).”</a:t>
            </a:r>
          </a:p>
        </p:txBody>
      </p:sp>
    </p:spTree>
    <p:extLst>
      <p:ext uri="{BB962C8B-B14F-4D97-AF65-F5344CB8AC3E}">
        <p14:creationId xmlns:p14="http://schemas.microsoft.com/office/powerpoint/2010/main" val="15556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6290" y="209004"/>
            <a:ext cx="4713160" cy="6491834"/>
          </a:xfrm>
          <a:prstGeom prst="rect">
            <a:avLst/>
          </a:prstGeom>
          <a:ln>
            <a:solidFill>
              <a:schemeClr val="bg2"/>
            </a:solidFill>
          </a:ln>
        </p:spPr>
      </p:pic>
      <p:sp>
        <p:nvSpPr>
          <p:cNvPr id="2" name="Title 1"/>
          <p:cNvSpPr>
            <a:spLocks noGrp="1"/>
          </p:cNvSpPr>
          <p:nvPr>
            <p:ph type="title"/>
          </p:nvPr>
        </p:nvSpPr>
        <p:spPr>
          <a:xfrm>
            <a:off x="8521337" y="-2"/>
            <a:ext cx="36706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Emergence of Netscape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6535271" y="6489117"/>
            <a:ext cx="56567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Gates, Internet Tidal Wave Memo (26 May 1995)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Rectangle 10">
            <a:extLst>
              <a:ext uri="{FF2B5EF4-FFF2-40B4-BE49-F238E27FC236}">
                <a16:creationId xmlns:a16="http://schemas.microsoft.com/office/drawing/2014/main" id="{3B23D4E5-F782-BB43-A960-9E33A2924FE5}"/>
              </a:ext>
            </a:extLst>
          </p:cNvPr>
          <p:cNvSpPr/>
          <p:nvPr/>
        </p:nvSpPr>
        <p:spPr bwMode="auto">
          <a:xfrm>
            <a:off x="1695426" y="1680043"/>
            <a:ext cx="9586655"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“A new competitor ‘born’ on the Internet is </a:t>
            </a:r>
            <a:r>
              <a:rPr lang="en-US" sz="3200" b="1" dirty="0">
                <a:solidFill>
                  <a:schemeClr val="accent4">
                    <a:lumMod val="50000"/>
                    <a:lumOff val="50000"/>
                  </a:schemeClr>
                </a:solidFill>
              </a:rPr>
              <a:t>Netscape</a:t>
            </a:r>
            <a:r>
              <a:rPr lang="en-US" sz="3200" dirty="0">
                <a:solidFill>
                  <a:srgbClr val="000000"/>
                </a:solidFill>
              </a:rPr>
              <a:t>. Their </a:t>
            </a:r>
            <a:r>
              <a:rPr lang="en-US" sz="3200" b="1" dirty="0">
                <a:solidFill>
                  <a:schemeClr val="accent4">
                    <a:lumMod val="50000"/>
                    <a:lumOff val="50000"/>
                  </a:schemeClr>
                </a:solidFill>
              </a:rPr>
              <a:t>browser is dominant, with 70% usage share</a:t>
            </a:r>
            <a:r>
              <a:rPr lang="en-US" sz="3200" dirty="0">
                <a:solidFill>
                  <a:srgbClr val="000000"/>
                </a:solidFill>
              </a:rPr>
              <a:t> … . They are pursuing a </a:t>
            </a:r>
            <a:r>
              <a:rPr lang="en-US" sz="3200" b="1" dirty="0">
                <a:solidFill>
                  <a:schemeClr val="accent4">
                    <a:lumMod val="50000"/>
                    <a:lumOff val="50000"/>
                  </a:schemeClr>
                </a:solidFill>
              </a:rPr>
              <a:t>multi-platform strategy where they move the key API into the client to commoditize the underlying operating system</a:t>
            </a:r>
            <a:r>
              <a:rPr lang="en-US" sz="3200" dirty="0">
                <a:solidFill>
                  <a:srgbClr val="000000"/>
                </a:solidFill>
              </a:rPr>
              <a:t>.”</a:t>
            </a:r>
          </a:p>
        </p:txBody>
      </p:sp>
    </p:spTree>
    <p:extLst>
      <p:ext uri="{BB962C8B-B14F-4D97-AF65-F5344CB8AC3E}">
        <p14:creationId xmlns:p14="http://schemas.microsoft.com/office/powerpoint/2010/main" val="368051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479" y="-2"/>
            <a:ext cx="7017521" cy="37052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Netscape’s API Platform Strategy (Middleware)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Rectangle 8">
            <a:extLst>
              <a:ext uri="{FF2B5EF4-FFF2-40B4-BE49-F238E27FC236}">
                <a16:creationId xmlns:a16="http://schemas.microsoft.com/office/drawing/2014/main" id="{7621D464-8E39-1C40-881D-F1BBC38DBB5E}"/>
              </a:ext>
            </a:extLst>
          </p:cNvPr>
          <p:cNvSpPr/>
          <p:nvPr/>
        </p:nvSpPr>
        <p:spPr bwMode="auto">
          <a:xfrm>
            <a:off x="2831140" y="3542191"/>
            <a:ext cx="2641476" cy="1210831"/>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6000" dirty="0">
                <a:solidFill>
                  <a:schemeClr val="bg1"/>
                </a:solidFill>
                <a:latin typeface="+mn-lt"/>
              </a:rPr>
              <a:t>W OS</a:t>
            </a:r>
          </a:p>
        </p:txBody>
      </p:sp>
      <p:sp>
        <p:nvSpPr>
          <p:cNvPr id="12" name="Rectangle 11">
            <a:extLst>
              <a:ext uri="{FF2B5EF4-FFF2-40B4-BE49-F238E27FC236}">
                <a16:creationId xmlns:a16="http://schemas.microsoft.com/office/drawing/2014/main" id="{69BA0876-51AF-9B44-817D-5ABA678B1F56}"/>
              </a:ext>
            </a:extLst>
          </p:cNvPr>
          <p:cNvSpPr/>
          <p:nvPr/>
        </p:nvSpPr>
        <p:spPr bwMode="auto">
          <a:xfrm>
            <a:off x="7980080" y="3439664"/>
            <a:ext cx="1639177" cy="937802"/>
          </a:xfrm>
          <a:prstGeom prst="rect">
            <a:avLst/>
          </a:prstGeom>
          <a:solidFill>
            <a:schemeClr val="accent4">
              <a:lumMod val="50000"/>
              <a:lumOff val="50000"/>
            </a:schemeClr>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4000" dirty="0">
                <a:solidFill>
                  <a:schemeClr val="bg1"/>
                </a:solidFill>
                <a:latin typeface="+mn-lt"/>
              </a:rPr>
              <a:t>M OS</a:t>
            </a:r>
          </a:p>
        </p:txBody>
      </p:sp>
      <p:sp>
        <p:nvSpPr>
          <p:cNvPr id="13" name="Rectangle 12">
            <a:extLst>
              <a:ext uri="{FF2B5EF4-FFF2-40B4-BE49-F238E27FC236}">
                <a16:creationId xmlns:a16="http://schemas.microsoft.com/office/drawing/2014/main" id="{6A229032-06B4-AB49-B650-C8E85C0A04E6}"/>
              </a:ext>
            </a:extLst>
          </p:cNvPr>
          <p:cNvSpPr/>
          <p:nvPr/>
        </p:nvSpPr>
        <p:spPr bwMode="auto">
          <a:xfrm>
            <a:off x="2226980" y="5733965"/>
            <a:ext cx="3800386" cy="641027"/>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Consumers</a:t>
            </a:r>
          </a:p>
        </p:txBody>
      </p:sp>
      <p:sp>
        <p:nvSpPr>
          <p:cNvPr id="14" name="Rectangle 13">
            <a:extLst>
              <a:ext uri="{FF2B5EF4-FFF2-40B4-BE49-F238E27FC236}">
                <a16:creationId xmlns:a16="http://schemas.microsoft.com/office/drawing/2014/main" id="{50AE72CE-CB94-6744-9877-E38A72748F70}"/>
              </a:ext>
            </a:extLst>
          </p:cNvPr>
          <p:cNvSpPr/>
          <p:nvPr/>
        </p:nvSpPr>
        <p:spPr bwMode="auto">
          <a:xfrm>
            <a:off x="7577310" y="5821019"/>
            <a:ext cx="2411784" cy="553973"/>
          </a:xfrm>
          <a:prstGeom prst="rect">
            <a:avLst/>
          </a:prstGeom>
          <a:solidFill>
            <a:schemeClr val="accent4">
              <a:lumMod val="50000"/>
              <a:lumOff val="50000"/>
            </a:schemeClr>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200" dirty="0">
                <a:solidFill>
                  <a:schemeClr val="bg1"/>
                </a:solidFill>
                <a:latin typeface="+mn-lt"/>
              </a:rPr>
              <a:t>Consumers</a:t>
            </a:r>
          </a:p>
        </p:txBody>
      </p:sp>
      <p:sp>
        <p:nvSpPr>
          <p:cNvPr id="15" name="Rectangle 14">
            <a:extLst>
              <a:ext uri="{FF2B5EF4-FFF2-40B4-BE49-F238E27FC236}">
                <a16:creationId xmlns:a16="http://schemas.microsoft.com/office/drawing/2014/main" id="{E0BE2E8D-7632-584B-84DE-8090FE28CA87}"/>
              </a:ext>
            </a:extLst>
          </p:cNvPr>
          <p:cNvSpPr/>
          <p:nvPr/>
        </p:nvSpPr>
        <p:spPr bwMode="auto">
          <a:xfrm>
            <a:off x="2428366" y="786409"/>
            <a:ext cx="3800386" cy="641027"/>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Developers</a:t>
            </a:r>
          </a:p>
        </p:txBody>
      </p:sp>
      <p:sp>
        <p:nvSpPr>
          <p:cNvPr id="16" name="Rectangle 15">
            <a:extLst>
              <a:ext uri="{FF2B5EF4-FFF2-40B4-BE49-F238E27FC236}">
                <a16:creationId xmlns:a16="http://schemas.microsoft.com/office/drawing/2014/main" id="{3458C6D8-0D4B-9B49-A590-35362DEA4D64}"/>
              </a:ext>
            </a:extLst>
          </p:cNvPr>
          <p:cNvSpPr/>
          <p:nvPr/>
        </p:nvSpPr>
        <p:spPr bwMode="auto">
          <a:xfrm>
            <a:off x="7778696" y="786409"/>
            <a:ext cx="2265616" cy="641027"/>
          </a:xfrm>
          <a:prstGeom prst="rect">
            <a:avLst/>
          </a:prstGeom>
          <a:solidFill>
            <a:schemeClr val="accent4">
              <a:lumMod val="50000"/>
              <a:lumOff val="50000"/>
            </a:schemeClr>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200" dirty="0">
                <a:solidFill>
                  <a:schemeClr val="bg1"/>
                </a:solidFill>
                <a:latin typeface="+mn-lt"/>
              </a:rPr>
              <a:t>Developers</a:t>
            </a:r>
          </a:p>
        </p:txBody>
      </p:sp>
      <p:cxnSp>
        <p:nvCxnSpPr>
          <p:cNvPr id="17" name="Straight Arrow Connector 16">
            <a:extLst>
              <a:ext uri="{FF2B5EF4-FFF2-40B4-BE49-F238E27FC236}">
                <a16:creationId xmlns:a16="http://schemas.microsoft.com/office/drawing/2014/main" id="{D5DED449-5E62-4D4E-A945-6594C12846DB}"/>
              </a:ext>
            </a:extLst>
          </p:cNvPr>
          <p:cNvCxnSpPr>
            <a:cxnSpLocks/>
          </p:cNvCxnSpPr>
          <p:nvPr/>
        </p:nvCxnSpPr>
        <p:spPr bwMode="auto">
          <a:xfrm>
            <a:off x="6225080" y="1612333"/>
            <a:ext cx="3672" cy="847594"/>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18" name="Straight Arrow Connector 17">
            <a:extLst>
              <a:ext uri="{FF2B5EF4-FFF2-40B4-BE49-F238E27FC236}">
                <a16:creationId xmlns:a16="http://schemas.microsoft.com/office/drawing/2014/main" id="{4A1F3424-0511-174E-89A8-4D6786AC343F}"/>
              </a:ext>
            </a:extLst>
          </p:cNvPr>
          <p:cNvCxnSpPr>
            <a:cxnSpLocks/>
          </p:cNvCxnSpPr>
          <p:nvPr/>
        </p:nvCxnSpPr>
        <p:spPr bwMode="auto">
          <a:xfrm>
            <a:off x="4208181" y="4753022"/>
            <a:ext cx="0" cy="980943"/>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19" name="Straight Arrow Connector 18">
            <a:extLst>
              <a:ext uri="{FF2B5EF4-FFF2-40B4-BE49-F238E27FC236}">
                <a16:creationId xmlns:a16="http://schemas.microsoft.com/office/drawing/2014/main" id="{3EC70934-C17F-564A-8AD5-123927DDD29F}"/>
              </a:ext>
            </a:extLst>
          </p:cNvPr>
          <p:cNvCxnSpPr>
            <a:cxnSpLocks/>
          </p:cNvCxnSpPr>
          <p:nvPr/>
        </p:nvCxnSpPr>
        <p:spPr bwMode="auto">
          <a:xfrm>
            <a:off x="8850938" y="4377466"/>
            <a:ext cx="0" cy="1443553"/>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sp>
        <p:nvSpPr>
          <p:cNvPr id="20" name="Rectangle 19">
            <a:extLst>
              <a:ext uri="{FF2B5EF4-FFF2-40B4-BE49-F238E27FC236}">
                <a16:creationId xmlns:a16="http://schemas.microsoft.com/office/drawing/2014/main" id="{8568AEC9-E0DA-1243-AF74-17FE068F9A61}"/>
              </a:ext>
            </a:extLst>
          </p:cNvPr>
          <p:cNvSpPr/>
          <p:nvPr/>
        </p:nvSpPr>
        <p:spPr bwMode="auto">
          <a:xfrm>
            <a:off x="2455581" y="2446480"/>
            <a:ext cx="7407619" cy="641027"/>
          </a:xfrm>
          <a:prstGeom prst="rect">
            <a:avLst/>
          </a:prstGeom>
          <a:solidFill>
            <a:srgbClr val="00B050"/>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Navigator and Java</a:t>
            </a:r>
          </a:p>
        </p:txBody>
      </p:sp>
      <p:sp>
        <p:nvSpPr>
          <p:cNvPr id="21" name="Rectangle 20">
            <a:extLst>
              <a:ext uri="{FF2B5EF4-FFF2-40B4-BE49-F238E27FC236}">
                <a16:creationId xmlns:a16="http://schemas.microsoft.com/office/drawing/2014/main" id="{04A9FD5B-57A2-624E-9D99-20A5325A55A2}"/>
              </a:ext>
            </a:extLst>
          </p:cNvPr>
          <p:cNvSpPr/>
          <p:nvPr/>
        </p:nvSpPr>
        <p:spPr bwMode="auto">
          <a:xfrm>
            <a:off x="2243309" y="708567"/>
            <a:ext cx="7955754" cy="890319"/>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i="1" dirty="0"/>
          </a:p>
        </p:txBody>
      </p:sp>
      <p:cxnSp>
        <p:nvCxnSpPr>
          <p:cNvPr id="22" name="Straight Arrow Connector 21">
            <a:extLst>
              <a:ext uri="{FF2B5EF4-FFF2-40B4-BE49-F238E27FC236}">
                <a16:creationId xmlns:a16="http://schemas.microsoft.com/office/drawing/2014/main" id="{AC4552C8-A489-A040-96E9-9DB8293A7955}"/>
              </a:ext>
            </a:extLst>
          </p:cNvPr>
          <p:cNvCxnSpPr>
            <a:cxnSpLocks/>
          </p:cNvCxnSpPr>
          <p:nvPr/>
        </p:nvCxnSpPr>
        <p:spPr bwMode="auto">
          <a:xfrm flipH="1">
            <a:off x="3085799" y="1548407"/>
            <a:ext cx="1" cy="1993784"/>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23" name="Straight Arrow Connector 22">
            <a:extLst>
              <a:ext uri="{FF2B5EF4-FFF2-40B4-BE49-F238E27FC236}">
                <a16:creationId xmlns:a16="http://schemas.microsoft.com/office/drawing/2014/main" id="{6A16EC4E-6E3D-444B-B28D-854215237846}"/>
              </a:ext>
            </a:extLst>
          </p:cNvPr>
          <p:cNvCxnSpPr>
            <a:cxnSpLocks/>
          </p:cNvCxnSpPr>
          <p:nvPr/>
        </p:nvCxnSpPr>
        <p:spPr bwMode="auto">
          <a:xfrm>
            <a:off x="9336312" y="1598886"/>
            <a:ext cx="0" cy="1840778"/>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sp>
        <p:nvSpPr>
          <p:cNvPr id="24" name="Rectangle 23">
            <a:extLst>
              <a:ext uri="{FF2B5EF4-FFF2-40B4-BE49-F238E27FC236}">
                <a16:creationId xmlns:a16="http://schemas.microsoft.com/office/drawing/2014/main" id="{73856D3F-365E-E649-AEA1-04913CF26034}"/>
              </a:ext>
            </a:extLst>
          </p:cNvPr>
          <p:cNvSpPr/>
          <p:nvPr/>
        </p:nvSpPr>
        <p:spPr bwMode="auto">
          <a:xfrm>
            <a:off x="2118123" y="5607144"/>
            <a:ext cx="7955754" cy="890319"/>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i="1" dirty="0"/>
          </a:p>
        </p:txBody>
      </p:sp>
      <p:cxnSp>
        <p:nvCxnSpPr>
          <p:cNvPr id="25" name="Straight Arrow Connector 24">
            <a:extLst>
              <a:ext uri="{FF2B5EF4-FFF2-40B4-BE49-F238E27FC236}">
                <a16:creationId xmlns:a16="http://schemas.microsoft.com/office/drawing/2014/main" id="{5354987B-BE1F-0341-A0DC-03379DF12FEC}"/>
              </a:ext>
            </a:extLst>
          </p:cNvPr>
          <p:cNvCxnSpPr>
            <a:cxnSpLocks/>
          </p:cNvCxnSpPr>
          <p:nvPr/>
        </p:nvCxnSpPr>
        <p:spPr bwMode="auto">
          <a:xfrm>
            <a:off x="5585223" y="4704034"/>
            <a:ext cx="895350" cy="568784"/>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26" name="Straight Arrow Connector 25">
            <a:extLst>
              <a:ext uri="{FF2B5EF4-FFF2-40B4-BE49-F238E27FC236}">
                <a16:creationId xmlns:a16="http://schemas.microsoft.com/office/drawing/2014/main" id="{FC548700-2E48-3844-867B-D02800BE9664}"/>
              </a:ext>
            </a:extLst>
          </p:cNvPr>
          <p:cNvCxnSpPr>
            <a:cxnSpLocks/>
          </p:cNvCxnSpPr>
          <p:nvPr/>
        </p:nvCxnSpPr>
        <p:spPr bwMode="auto">
          <a:xfrm flipH="1">
            <a:off x="6480573" y="4377466"/>
            <a:ext cx="1499506" cy="895353"/>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spTree>
    <p:extLst>
      <p:ext uri="{BB962C8B-B14F-4D97-AF65-F5344CB8AC3E}">
        <p14:creationId xmlns:p14="http://schemas.microsoft.com/office/powerpoint/2010/main" val="126637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23"/>
                                        </p:tgtEl>
                                        <p:attrNameLst>
                                          <p:attrName>style.visibility</p:attrName>
                                        </p:attrNameLst>
                                      </p:cBhvr>
                                      <p:to>
                                        <p:strVal val="hidden"/>
                                      </p:to>
                                    </p:set>
                                  </p:childTnLst>
                                </p:cTn>
                              </p:par>
                            </p:childTnLst>
                          </p:cTn>
                        </p:par>
                        <p:par>
                          <p:cTn id="10" fill="hold">
                            <p:stCondLst>
                              <p:cond delay="0"/>
                            </p:stCondLst>
                            <p:childTnLst>
                              <p:par>
                                <p:cTn id="11" presetID="9"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nodeType="afterEffect">
                                  <p:stCondLst>
                                    <p:cond delay="0"/>
                                  </p:stCondLst>
                                  <p:childTnLst>
                                    <p:set>
                                      <p:cBhvr>
                                        <p:cTn id="23" dur="1" fill="hold">
                                          <p:stCondLst>
                                            <p:cond delay="0"/>
                                          </p:stCondLst>
                                        </p:cTn>
                                        <p:tgtEl>
                                          <p:spTgt spid="18"/>
                                        </p:tgtEl>
                                        <p:attrNameLst>
                                          <p:attrName>style.visibility</p:attrName>
                                        </p:attrNameLst>
                                      </p:cBhvr>
                                      <p:to>
                                        <p:strVal val="hidden"/>
                                      </p:to>
                                    </p:set>
                                  </p:childTnLst>
                                </p:cTn>
                              </p:par>
                            </p:childTnLst>
                          </p:cTn>
                        </p:par>
                        <p:par>
                          <p:cTn id="24" fill="hold">
                            <p:stCondLst>
                              <p:cond delay="0"/>
                            </p:stCondLst>
                            <p:childTnLst>
                              <p:par>
                                <p:cTn id="25" presetID="1" presetClass="exit" presetSubtype="0" fill="hold" nodeType="after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3382" y="209004"/>
            <a:ext cx="4713160" cy="6491834"/>
          </a:xfrm>
          <a:prstGeom prst="rect">
            <a:avLst/>
          </a:prstGeom>
          <a:ln w="6350">
            <a:solidFill>
              <a:schemeClr val="tx2"/>
            </a:solidFill>
          </a:ln>
        </p:spPr>
      </p:pic>
      <p:sp>
        <p:nvSpPr>
          <p:cNvPr id="2" name="Title 1"/>
          <p:cNvSpPr>
            <a:spLocks noGrp="1"/>
          </p:cNvSpPr>
          <p:nvPr>
            <p:ph type="title"/>
          </p:nvPr>
        </p:nvSpPr>
        <p:spPr>
          <a:xfrm>
            <a:off x="8860971" y="-2"/>
            <a:ext cx="333103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Scary New Device?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6535271" y="6489117"/>
            <a:ext cx="56567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Gates, Internet Tidal Wave Memo (26 May 1995)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Rectangle 8">
            <a:extLst>
              <a:ext uri="{FF2B5EF4-FFF2-40B4-BE49-F238E27FC236}">
                <a16:creationId xmlns:a16="http://schemas.microsoft.com/office/drawing/2014/main" id="{3B23D4E5-F782-BB43-A960-9E33A2924FE5}"/>
              </a:ext>
            </a:extLst>
          </p:cNvPr>
          <p:cNvSpPr/>
          <p:nvPr/>
        </p:nvSpPr>
        <p:spPr bwMode="auto">
          <a:xfrm>
            <a:off x="1591820" y="2244948"/>
            <a:ext cx="9586655" cy="2062103"/>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a:t>
            </a:r>
            <a:r>
              <a:rPr lang="en-US" sz="3200" b="1" dirty="0">
                <a:solidFill>
                  <a:schemeClr val="accent4">
                    <a:lumMod val="50000"/>
                    <a:lumOff val="50000"/>
                  </a:schemeClr>
                </a:solidFill>
              </a:rPr>
              <a:t>One scary possibility being discussed by Internet fans is whether they should get together and create something far less expensive than a PC which is powerful enough for Web browsing</a:t>
            </a:r>
            <a:r>
              <a:rPr lang="en-US" sz="3200" dirty="0">
                <a:solidFill>
                  <a:srgbClr val="000000"/>
                </a:solidFill>
              </a:rPr>
              <a:t>.”</a:t>
            </a:r>
          </a:p>
        </p:txBody>
      </p:sp>
    </p:spTree>
    <p:extLst>
      <p:ext uri="{BB962C8B-B14F-4D97-AF65-F5344CB8AC3E}">
        <p14:creationId xmlns:p14="http://schemas.microsoft.com/office/powerpoint/2010/main" val="40947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 Browser</a:t>
            </a:r>
          </a:p>
        </p:txBody>
      </p:sp>
      <p:sp>
        <p:nvSpPr>
          <p:cNvPr id="3" name="Content Placeholder 2"/>
          <p:cNvSpPr>
            <a:spLocks noGrp="1"/>
          </p:cNvSpPr>
          <p:nvPr>
            <p:ph idx="1"/>
          </p:nvPr>
        </p:nvSpPr>
        <p:spPr/>
        <p:txBody>
          <a:bodyPr/>
          <a:lstStyle/>
          <a:p>
            <a:r>
              <a:rPr lang="en-US" dirty="0"/>
              <a:t>You are Microsoft in 1994/95</a:t>
            </a:r>
          </a:p>
          <a:p>
            <a:pPr lvl="1"/>
            <a:r>
              <a:rPr lang="en-US" dirty="0"/>
              <a:t>1. Can you build a browser?</a:t>
            </a:r>
          </a:p>
          <a:p>
            <a:pPr lvl="1"/>
            <a:r>
              <a:rPr lang="en-US" dirty="0"/>
              <a:t>2. What can you use it for?</a:t>
            </a:r>
          </a:p>
          <a:p>
            <a:pPr lvl="1"/>
            <a:r>
              <a:rPr lang="en-US" dirty="0"/>
              <a:t>3. How are you allowed to distribute it?</a:t>
            </a:r>
          </a:p>
          <a:p>
            <a:pPr lvl="1"/>
            <a:r>
              <a:rPr lang="en-US" dirty="0"/>
              <a:t>4. Can you discuss this with Netscape?</a:t>
            </a:r>
          </a:p>
          <a:p>
            <a:pPr lvl="1"/>
            <a:r>
              <a:rPr lang="en-US" dirty="0"/>
              <a:t>5. What other issues should you think through?</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14</a:t>
            </a:fld>
            <a:endParaRPr lang="en-US" altLang="en-US"/>
          </a:p>
        </p:txBody>
      </p:sp>
      <p:sp>
        <p:nvSpPr>
          <p:cNvPr id="6" name="Text Box 5"/>
          <p:cNvSpPr txBox="1">
            <a:spLocks noChangeArrowheads="1"/>
          </p:cNvSpPr>
          <p:nvPr/>
        </p:nvSpPr>
        <p:spPr bwMode="auto">
          <a:xfrm>
            <a:off x="10075984" y="0"/>
            <a:ext cx="211601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428692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6297" y="-2"/>
            <a:ext cx="208570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TTYN (2 of 4)</a:t>
            </a:r>
            <a:endParaRPr lang="en-US" sz="2400" dirty="0">
              <a:solidFill>
                <a:schemeClr val="accent4">
                  <a:lumMod val="75000"/>
                  <a:lumOff val="25000"/>
                </a:schemeClr>
              </a:solidFill>
              <a:latin typeface="+mn-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5883604" y="6514461"/>
            <a:ext cx="63083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Email “Working with Netscape” (1 June 1995) (Gov’t Ex 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4">
            <a:extLst>
              <a:ext uri="{FF2B5EF4-FFF2-40B4-BE49-F238E27FC236}">
                <a16:creationId xmlns:a16="http://schemas.microsoft.com/office/drawing/2014/main" id="{BF43F9E0-25C2-904E-83EF-6265D4A5A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4510" y="209004"/>
            <a:ext cx="5108329" cy="6491834"/>
          </a:xfrm>
          <a:prstGeom prst="rect">
            <a:avLst/>
          </a:prstGeom>
          <a:ln w="6350">
            <a:solidFill>
              <a:schemeClr val="bg2"/>
            </a:solidFill>
          </a:ln>
        </p:spPr>
      </p:pic>
      <p:pic>
        <p:nvPicPr>
          <p:cNvPr id="3" name="Picture 4">
            <a:extLst>
              <a:ext uri="{FF2B5EF4-FFF2-40B4-BE49-F238E27FC236}">
                <a16:creationId xmlns:a16="http://schemas.microsoft.com/office/drawing/2014/main" id="{F14115ED-0CC2-0D22-7345-E0E40059C8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62" t="7750" r="16362" b="60174"/>
          <a:stretch/>
        </p:blipFill>
        <p:spPr>
          <a:xfrm>
            <a:off x="1762229" y="807916"/>
            <a:ext cx="9783288" cy="5242168"/>
          </a:xfrm>
          <a:prstGeom prst="rect">
            <a:avLst/>
          </a:prstGeom>
          <a:ln w="6350">
            <a:solidFill>
              <a:schemeClr val="bg2"/>
            </a:solidFill>
          </a:ln>
        </p:spPr>
      </p:pic>
    </p:spTree>
    <p:extLst>
      <p:ext uri="{BB962C8B-B14F-4D97-AF65-F5344CB8AC3E}">
        <p14:creationId xmlns:p14="http://schemas.microsoft.com/office/powerpoint/2010/main" val="77978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6297" y="-2"/>
            <a:ext cx="208570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TTYN (3 of 4)</a:t>
            </a:r>
            <a:endParaRPr lang="en-US" sz="2400" dirty="0">
              <a:solidFill>
                <a:schemeClr val="accent4">
                  <a:lumMod val="75000"/>
                  <a:lumOff val="25000"/>
                </a:schemeClr>
              </a:solidFill>
              <a:latin typeface="+mn-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5883604" y="6514461"/>
            <a:ext cx="63083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Email “Working with Netscape” (1 June 1995) (Gov’t Ex 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4">
            <a:extLst>
              <a:ext uri="{FF2B5EF4-FFF2-40B4-BE49-F238E27FC236}">
                <a16:creationId xmlns:a16="http://schemas.microsoft.com/office/drawing/2014/main" id="{BF43F9E0-25C2-904E-83EF-6265D4A5A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4510" y="209004"/>
            <a:ext cx="5108329" cy="6491834"/>
          </a:xfrm>
          <a:prstGeom prst="rect">
            <a:avLst/>
          </a:prstGeom>
          <a:ln w="6350">
            <a:solidFill>
              <a:schemeClr val="bg2"/>
            </a:solidFill>
          </a:ln>
        </p:spPr>
      </p:pic>
      <p:pic>
        <p:nvPicPr>
          <p:cNvPr id="13" name="Picture 6">
            <a:extLst>
              <a:ext uri="{FF2B5EF4-FFF2-40B4-BE49-F238E27FC236}">
                <a16:creationId xmlns:a16="http://schemas.microsoft.com/office/drawing/2014/main" id="{07263192-8A55-8546-8F98-2D45985681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5739"/>
          <a:stretch/>
        </p:blipFill>
        <p:spPr bwMode="auto">
          <a:xfrm>
            <a:off x="1770542" y="3964178"/>
            <a:ext cx="10116658" cy="1300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76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0815" y="-2"/>
            <a:ext cx="21511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TTYN (4 of 4)</a:t>
            </a:r>
            <a:endParaRPr lang="en-US" sz="2400" dirty="0">
              <a:solidFill>
                <a:schemeClr val="accent4">
                  <a:lumMod val="75000"/>
                  <a:lumOff val="25000"/>
                </a:schemeClr>
              </a:solidFill>
              <a:latin typeface="+mn-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5836024" y="6514461"/>
            <a:ext cx="63559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Email “Working with Netscape” (1 June 1995) (Gov’t Ex 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4">
            <a:extLst>
              <a:ext uri="{FF2B5EF4-FFF2-40B4-BE49-F238E27FC236}">
                <a16:creationId xmlns:a16="http://schemas.microsoft.com/office/drawing/2014/main" id="{CDE4F854-5393-4A48-84ED-73F4FFAC9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8252" y="209004"/>
            <a:ext cx="5108328" cy="6491834"/>
          </a:xfrm>
          <a:prstGeom prst="rect">
            <a:avLst/>
          </a:prstGeom>
          <a:ln>
            <a:solidFill>
              <a:schemeClr val="bg2"/>
            </a:solidFill>
          </a:ln>
        </p:spPr>
      </p:pic>
      <p:pic>
        <p:nvPicPr>
          <p:cNvPr id="11" name="Picture 6">
            <a:extLst>
              <a:ext uri="{FF2B5EF4-FFF2-40B4-BE49-F238E27FC236}">
                <a16:creationId xmlns:a16="http://schemas.microsoft.com/office/drawing/2014/main" id="{B6BCBE28-07C5-3144-8023-28921193D1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104"/>
          <a:stretch/>
        </p:blipFill>
        <p:spPr>
          <a:xfrm>
            <a:off x="1513589" y="1812694"/>
            <a:ext cx="10373612" cy="1992631"/>
          </a:xfrm>
          <a:prstGeom prst="rect">
            <a:avLst/>
          </a:prstGeom>
          <a:ln>
            <a:solidFill>
              <a:schemeClr val="bg2"/>
            </a:solidFill>
          </a:ln>
        </p:spPr>
      </p:pic>
    </p:spTree>
    <p:extLst>
      <p:ext uri="{BB962C8B-B14F-4D97-AF65-F5344CB8AC3E}">
        <p14:creationId xmlns:p14="http://schemas.microsoft.com/office/powerpoint/2010/main" val="368449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0491" y="-2"/>
            <a:ext cx="33615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1998: U.S. v Microsoft</a:t>
            </a:r>
            <a:endParaRPr lang="en-US" sz="2400" dirty="0">
              <a:solidFill>
                <a:schemeClr val="accent4">
                  <a:lumMod val="75000"/>
                  <a:lumOff val="25000"/>
                </a:schemeClr>
              </a:solidFill>
              <a:latin typeface="+mn-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7862131" y="6485585"/>
            <a:ext cx="43298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Microsoft Complaint (18 May 1998)</a:t>
            </a:r>
          </a:p>
        </p:txBody>
      </p:sp>
      <p:pic>
        <p:nvPicPr>
          <p:cNvPr id="9" name="Picture 8">
            <a:extLst>
              <a:ext uri="{FF2B5EF4-FFF2-40B4-BE49-F238E27FC236}">
                <a16:creationId xmlns:a16="http://schemas.microsoft.com/office/drawing/2014/main" id="{B7BB9BFF-567E-1E44-A768-DAF88BF15D05}"/>
              </a:ext>
            </a:extLst>
          </p:cNvPr>
          <p:cNvPicPr>
            <a:picLocks noChangeAspect="1"/>
          </p:cNvPicPr>
          <p:nvPr/>
        </p:nvPicPr>
        <p:blipFill>
          <a:blip r:embed="rId3"/>
          <a:stretch>
            <a:fillRect/>
          </a:stretch>
        </p:blipFill>
        <p:spPr>
          <a:xfrm>
            <a:off x="2823978" y="209004"/>
            <a:ext cx="4645116" cy="6496596"/>
          </a:xfrm>
          <a:prstGeom prst="rect">
            <a:avLst/>
          </a:prstGeom>
          <a:ln>
            <a:solidFill>
              <a:schemeClr val="bg2"/>
            </a:solidFill>
          </a:ln>
        </p:spPr>
      </p:pic>
    </p:spTree>
    <p:extLst>
      <p:ext uri="{BB962C8B-B14F-4D97-AF65-F5344CB8AC3E}">
        <p14:creationId xmlns:p14="http://schemas.microsoft.com/office/powerpoint/2010/main" val="2290624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309" y="-1"/>
            <a:ext cx="438969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Definition of Relevant Market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8870535" y="6485585"/>
            <a:ext cx="33214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Microsoft (18 May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4B55876C-B3D0-974C-B81D-58165183F19E}"/>
              </a:ext>
            </a:extLst>
          </p:cNvPr>
          <p:cNvPicPr>
            <a:picLocks noChangeAspect="1"/>
          </p:cNvPicPr>
          <p:nvPr/>
        </p:nvPicPr>
        <p:blipFill>
          <a:blip r:embed="rId3"/>
          <a:stretch>
            <a:fillRect/>
          </a:stretch>
        </p:blipFill>
        <p:spPr>
          <a:xfrm>
            <a:off x="321036" y="184664"/>
            <a:ext cx="4949496" cy="6516173"/>
          </a:xfrm>
          <a:prstGeom prst="rect">
            <a:avLst/>
          </a:prstGeom>
          <a:ln>
            <a:solidFill>
              <a:schemeClr val="bg2"/>
            </a:solidFill>
          </a:ln>
        </p:spPr>
      </p:pic>
      <p:pic>
        <p:nvPicPr>
          <p:cNvPr id="10" name="Picture 4" descr="MS Complaint.pdf - Adobe Acrobat Pro">
            <a:extLst>
              <a:ext uri="{FF2B5EF4-FFF2-40B4-BE49-F238E27FC236}">
                <a16:creationId xmlns:a16="http://schemas.microsoft.com/office/drawing/2014/main" id="{62E5EC05-3844-DC4D-B62D-BF3B1F00E6C4}"/>
              </a:ext>
            </a:extLst>
          </p:cNvPr>
          <p:cNvPicPr>
            <a:picLocks noChangeAspect="1"/>
          </p:cNvPicPr>
          <p:nvPr/>
        </p:nvPicPr>
        <p:blipFill rotWithShape="1">
          <a:blip r:embed="rId4">
            <a:extLst>
              <a:ext uri="{28A0092B-C50C-407E-A947-70E740481C1C}">
                <a14:useLocalDpi xmlns:a14="http://schemas.microsoft.com/office/drawing/2010/main" val="0"/>
              </a:ext>
            </a:extLst>
          </a:blip>
          <a:srcRect l="5902" t="11556" r="4302" b="4148"/>
          <a:stretch/>
        </p:blipFill>
        <p:spPr bwMode="auto">
          <a:xfrm>
            <a:off x="2320481" y="655196"/>
            <a:ext cx="7847602" cy="5681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6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7551" y="-2"/>
            <a:ext cx="5184449" cy="33328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Trillion Dollar Magazine Cover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8861989" y="6488668"/>
            <a:ext cx="333001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Popular Electronics (Jan 1975)</a:t>
            </a:r>
          </a:p>
        </p:txBody>
      </p:sp>
      <p:pic>
        <p:nvPicPr>
          <p:cNvPr id="8" name="Picture 7">
            <a:extLst>
              <a:ext uri="{FF2B5EF4-FFF2-40B4-BE49-F238E27FC236}">
                <a16:creationId xmlns:a16="http://schemas.microsoft.com/office/drawing/2014/main" id="{45790B21-9840-0D46-A435-F5985827D029}"/>
              </a:ext>
            </a:extLst>
          </p:cNvPr>
          <p:cNvPicPr>
            <a:picLocks noChangeAspect="1"/>
          </p:cNvPicPr>
          <p:nvPr/>
        </p:nvPicPr>
        <p:blipFill>
          <a:blip r:embed="rId3"/>
          <a:stretch>
            <a:fillRect/>
          </a:stretch>
        </p:blipFill>
        <p:spPr>
          <a:xfrm>
            <a:off x="3151499" y="376498"/>
            <a:ext cx="5116557" cy="6403985"/>
          </a:xfrm>
          <a:prstGeom prst="rect">
            <a:avLst/>
          </a:prstGeom>
          <a:ln w="6350">
            <a:solidFill>
              <a:schemeClr val="bg2"/>
            </a:solidFill>
          </a:ln>
        </p:spPr>
      </p:pic>
    </p:spTree>
    <p:extLst>
      <p:ext uri="{BB962C8B-B14F-4D97-AF65-F5344CB8AC3E}">
        <p14:creationId xmlns:p14="http://schemas.microsoft.com/office/powerpoint/2010/main" val="1587154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3781" y="-1"/>
            <a:ext cx="4438220" cy="33928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Definition of Relevant Market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8833683" y="6495209"/>
            <a:ext cx="33583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Microsoft (18 May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6836D754-2D77-4F40-8F33-4554EEE3DCBD}"/>
              </a:ext>
            </a:extLst>
          </p:cNvPr>
          <p:cNvPicPr>
            <a:picLocks noChangeAspect="1"/>
          </p:cNvPicPr>
          <p:nvPr/>
        </p:nvPicPr>
        <p:blipFill>
          <a:blip r:embed="rId3"/>
          <a:stretch>
            <a:fillRect/>
          </a:stretch>
        </p:blipFill>
        <p:spPr>
          <a:xfrm>
            <a:off x="203659" y="180042"/>
            <a:ext cx="4804341" cy="6520796"/>
          </a:xfrm>
          <a:prstGeom prst="rect">
            <a:avLst/>
          </a:prstGeom>
          <a:ln>
            <a:solidFill>
              <a:schemeClr val="bg2"/>
            </a:solidFill>
          </a:ln>
        </p:spPr>
      </p:pic>
      <p:grpSp>
        <p:nvGrpSpPr>
          <p:cNvPr id="11" name="Group 10">
            <a:extLst>
              <a:ext uri="{FF2B5EF4-FFF2-40B4-BE49-F238E27FC236}">
                <a16:creationId xmlns:a16="http://schemas.microsoft.com/office/drawing/2014/main" id="{06B09C12-5E19-7A44-98B5-69725F5FC40F}"/>
              </a:ext>
            </a:extLst>
          </p:cNvPr>
          <p:cNvGrpSpPr>
            <a:grpSpLocks noChangeAspect="1"/>
          </p:cNvGrpSpPr>
          <p:nvPr/>
        </p:nvGrpSpPr>
        <p:grpSpPr>
          <a:xfrm>
            <a:off x="1914871" y="1582717"/>
            <a:ext cx="9542550" cy="3790384"/>
            <a:chOff x="3557847" y="2850800"/>
            <a:chExt cx="5083233" cy="2019104"/>
          </a:xfrm>
        </p:grpSpPr>
        <p:pic>
          <p:nvPicPr>
            <p:cNvPr id="12" name="Picture 11">
              <a:extLst>
                <a:ext uri="{FF2B5EF4-FFF2-40B4-BE49-F238E27FC236}">
                  <a16:creationId xmlns:a16="http://schemas.microsoft.com/office/drawing/2014/main" id="{A6BF96B8-CCB5-7346-82EE-7A14B676404D}"/>
                </a:ext>
              </a:extLst>
            </p:cNvPr>
            <p:cNvPicPr>
              <a:picLocks noChangeAspect="1"/>
            </p:cNvPicPr>
            <p:nvPr/>
          </p:nvPicPr>
          <p:blipFill rotWithShape="1">
            <a:blip r:embed="rId4"/>
            <a:srcRect l="455" r="320"/>
            <a:stretch/>
          </p:blipFill>
          <p:spPr>
            <a:xfrm>
              <a:off x="3557847" y="2850800"/>
              <a:ext cx="5083233" cy="1156400"/>
            </a:xfrm>
            <a:prstGeom prst="rect">
              <a:avLst/>
            </a:prstGeom>
            <a:ln>
              <a:solidFill>
                <a:schemeClr val="bg2"/>
              </a:solidFill>
            </a:ln>
          </p:spPr>
        </p:pic>
        <p:pic>
          <p:nvPicPr>
            <p:cNvPr id="13" name="Picture 12">
              <a:extLst>
                <a:ext uri="{FF2B5EF4-FFF2-40B4-BE49-F238E27FC236}">
                  <a16:creationId xmlns:a16="http://schemas.microsoft.com/office/drawing/2014/main" id="{CE1AA3A9-6A66-CC4E-A331-DC8D7ECD16B9}"/>
                </a:ext>
              </a:extLst>
            </p:cNvPr>
            <p:cNvPicPr>
              <a:picLocks noChangeAspect="1"/>
            </p:cNvPicPr>
            <p:nvPr/>
          </p:nvPicPr>
          <p:blipFill>
            <a:blip r:embed="rId5"/>
            <a:stretch>
              <a:fillRect/>
            </a:stretch>
          </p:blipFill>
          <p:spPr>
            <a:xfrm>
              <a:off x="3560662" y="3974837"/>
              <a:ext cx="5070675" cy="895067"/>
            </a:xfrm>
            <a:prstGeom prst="rect">
              <a:avLst/>
            </a:prstGeom>
            <a:ln>
              <a:solidFill>
                <a:schemeClr val="bg2"/>
              </a:solidFill>
            </a:ln>
          </p:spPr>
        </p:pic>
      </p:grpSp>
    </p:spTree>
    <p:extLst>
      <p:ext uri="{BB962C8B-B14F-4D97-AF65-F5344CB8AC3E}">
        <p14:creationId xmlns:p14="http://schemas.microsoft.com/office/powerpoint/2010/main" val="386126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9021" y="-2"/>
            <a:ext cx="518298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a:t>
            </a:r>
            <a:r>
              <a:rPr lang="en-US" sz="2400" baseline="30000" dirty="0">
                <a:solidFill>
                  <a:schemeClr val="accent4">
                    <a:lumMod val="75000"/>
                    <a:lumOff val="25000"/>
                  </a:schemeClr>
                </a:solidFill>
                <a:latin typeface="+mn-lt"/>
                <a:cs typeface="Times New Roman" panose="02020603050405020304" pitchFamily="18" charset="0"/>
              </a:rPr>
              <a:t>st</a:t>
            </a:r>
            <a:r>
              <a:rPr lang="en-US" sz="2400" dirty="0">
                <a:solidFill>
                  <a:schemeClr val="accent4">
                    <a:lumMod val="75000"/>
                    <a:lumOff val="25000"/>
                  </a:schemeClr>
                </a:solidFill>
                <a:latin typeface="+mn-lt"/>
                <a:cs typeface="Times New Roman" panose="02020603050405020304" pitchFamily="18" charset="0"/>
              </a:rPr>
              <a:t> Claim: Illegal Exclusive Dealing</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8854370" y="6504837"/>
            <a:ext cx="333763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Microsoft (18 May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4" name="Picture 13">
            <a:extLst>
              <a:ext uri="{FF2B5EF4-FFF2-40B4-BE49-F238E27FC236}">
                <a16:creationId xmlns:a16="http://schemas.microsoft.com/office/drawing/2014/main" id="{0A5277CD-D3BC-5644-A88F-8AAC145E911C}"/>
              </a:ext>
            </a:extLst>
          </p:cNvPr>
          <p:cNvPicPr>
            <a:picLocks noChangeAspect="1"/>
          </p:cNvPicPr>
          <p:nvPr/>
        </p:nvPicPr>
        <p:blipFill>
          <a:blip r:embed="rId3"/>
          <a:stretch>
            <a:fillRect/>
          </a:stretch>
        </p:blipFill>
        <p:spPr>
          <a:xfrm>
            <a:off x="227995" y="184664"/>
            <a:ext cx="5232542" cy="6516174"/>
          </a:xfrm>
          <a:prstGeom prst="rect">
            <a:avLst/>
          </a:prstGeom>
          <a:ln>
            <a:solidFill>
              <a:schemeClr val="bg2"/>
            </a:solidFill>
          </a:ln>
        </p:spPr>
      </p:pic>
      <p:pic>
        <p:nvPicPr>
          <p:cNvPr id="15" name="Picture 14">
            <a:extLst>
              <a:ext uri="{FF2B5EF4-FFF2-40B4-BE49-F238E27FC236}">
                <a16:creationId xmlns:a16="http://schemas.microsoft.com/office/drawing/2014/main" id="{80C9F67C-8F15-EE4B-83B2-20D6EB72FDF1}"/>
              </a:ext>
            </a:extLst>
          </p:cNvPr>
          <p:cNvPicPr>
            <a:picLocks noChangeAspect="1"/>
          </p:cNvPicPr>
          <p:nvPr/>
        </p:nvPicPr>
        <p:blipFill>
          <a:blip r:embed="rId4"/>
          <a:stretch>
            <a:fillRect/>
          </a:stretch>
        </p:blipFill>
        <p:spPr>
          <a:xfrm>
            <a:off x="1850609" y="878361"/>
            <a:ext cx="8948952" cy="5424438"/>
          </a:xfrm>
          <a:prstGeom prst="rect">
            <a:avLst/>
          </a:prstGeom>
          <a:ln>
            <a:solidFill>
              <a:schemeClr val="bg2"/>
            </a:solidFill>
          </a:ln>
        </p:spPr>
      </p:pic>
    </p:spTree>
    <p:extLst>
      <p:ext uri="{BB962C8B-B14F-4D97-AF65-F5344CB8AC3E}">
        <p14:creationId xmlns:p14="http://schemas.microsoft.com/office/powerpoint/2010/main" val="355188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4"/>
                                        </p:tgtEl>
                                        <p:attrNameLst>
                                          <p:attrName>style.opacity</p:attrName>
                                        </p:attrNameLst>
                                      </p:cBhvr>
                                      <p:to>
                                        <p:strVal val="0.5"/>
                                      </p:to>
                                    </p:set>
                                    <p:animEffect filter="image" prLst="opacity: 0.5">
                                      <p:cBhvr rctx="IE">
                                        <p:cTn id="9" dur="indefinite"/>
                                        <p:tgtEl>
                                          <p:spTgt spid="14"/>
                                        </p:tgtEl>
                                      </p:cBhvr>
                                    </p:animEffect>
                                  </p:childTnLst>
                                </p:cTn>
                              </p:par>
                              <p:par>
                                <p:cTn id="10" presetID="2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4685" y="-2"/>
            <a:ext cx="511731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a:t>
            </a:r>
            <a:r>
              <a:rPr lang="en-US" sz="2400" baseline="30000" dirty="0">
                <a:solidFill>
                  <a:schemeClr val="accent4">
                    <a:lumMod val="75000"/>
                    <a:lumOff val="25000"/>
                  </a:schemeClr>
                </a:solidFill>
                <a:latin typeface="+mn-lt"/>
                <a:cs typeface="Times New Roman" panose="02020603050405020304" pitchFamily="18" charset="0"/>
              </a:rPr>
              <a:t>nd</a:t>
            </a:r>
            <a:r>
              <a:rPr lang="en-US" sz="2400" dirty="0">
                <a:solidFill>
                  <a:schemeClr val="accent4">
                    <a:lumMod val="75000"/>
                    <a:lumOff val="25000"/>
                  </a:schemeClr>
                </a:solidFill>
                <a:latin typeface="+mn-lt"/>
                <a:cs typeface="Times New Roman" panose="02020603050405020304" pitchFamily="18" charset="0"/>
              </a:rPr>
              <a:t> Claim: Tying of IE to Windows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8841958" y="6494556"/>
            <a:ext cx="33500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Microsoft (18 May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7DC127E5-06A3-DD46-AEEF-5D9CF9B0EABF}"/>
              </a:ext>
            </a:extLst>
          </p:cNvPr>
          <p:cNvPicPr>
            <a:picLocks noChangeAspect="1"/>
          </p:cNvPicPr>
          <p:nvPr/>
        </p:nvPicPr>
        <p:blipFill>
          <a:blip r:embed="rId3"/>
          <a:stretch>
            <a:fillRect/>
          </a:stretch>
        </p:blipFill>
        <p:spPr>
          <a:xfrm>
            <a:off x="304800" y="163740"/>
            <a:ext cx="5117316" cy="6537097"/>
          </a:xfrm>
          <a:prstGeom prst="rect">
            <a:avLst/>
          </a:prstGeom>
          <a:ln>
            <a:solidFill>
              <a:schemeClr val="bg2"/>
            </a:solidFill>
          </a:ln>
        </p:spPr>
      </p:pic>
      <p:pic>
        <p:nvPicPr>
          <p:cNvPr id="10" name="Picture 9">
            <a:extLst>
              <a:ext uri="{FF2B5EF4-FFF2-40B4-BE49-F238E27FC236}">
                <a16:creationId xmlns:a16="http://schemas.microsoft.com/office/drawing/2014/main" id="{BBC00B15-59E7-2746-9D43-CEAF7B505EB2}"/>
              </a:ext>
            </a:extLst>
          </p:cNvPr>
          <p:cNvPicPr>
            <a:picLocks noChangeAspect="1"/>
          </p:cNvPicPr>
          <p:nvPr/>
        </p:nvPicPr>
        <p:blipFill>
          <a:blip r:embed="rId4"/>
          <a:stretch>
            <a:fillRect/>
          </a:stretch>
        </p:blipFill>
        <p:spPr>
          <a:xfrm>
            <a:off x="2791814" y="436423"/>
            <a:ext cx="7486358" cy="5821796"/>
          </a:xfrm>
          <a:prstGeom prst="rect">
            <a:avLst/>
          </a:prstGeom>
          <a:ln>
            <a:solidFill>
              <a:schemeClr val="bg2"/>
            </a:solidFill>
          </a:ln>
        </p:spPr>
      </p:pic>
    </p:spTree>
    <p:extLst>
      <p:ext uri="{BB962C8B-B14F-4D97-AF65-F5344CB8AC3E}">
        <p14:creationId xmlns:p14="http://schemas.microsoft.com/office/powerpoint/2010/main" val="222770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7372" y="-2"/>
            <a:ext cx="601462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a:t>
            </a:r>
            <a:r>
              <a:rPr lang="en-US" sz="2400" baseline="30000" dirty="0">
                <a:solidFill>
                  <a:schemeClr val="accent4">
                    <a:lumMod val="75000"/>
                    <a:lumOff val="25000"/>
                  </a:schemeClr>
                </a:solidFill>
                <a:latin typeface="+mn-lt"/>
                <a:cs typeface="Times New Roman" panose="02020603050405020304" pitchFamily="18" charset="0"/>
              </a:rPr>
              <a:t>rd</a:t>
            </a:r>
            <a:r>
              <a:rPr lang="en-US" sz="2400" dirty="0">
                <a:solidFill>
                  <a:schemeClr val="accent4">
                    <a:lumMod val="75000"/>
                    <a:lumOff val="25000"/>
                  </a:schemeClr>
                </a:solidFill>
                <a:latin typeface="+mn-lt"/>
                <a:cs typeface="Times New Roman" panose="02020603050405020304" pitchFamily="18" charset="0"/>
              </a:rPr>
              <a:t> Claim: Illegal Monopoly Maintenance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8862646" y="6510056"/>
            <a:ext cx="33293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Microsoft (18 May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C1DA0E4B-42AA-DF45-85DC-FD82BDDCBA8B}"/>
              </a:ext>
            </a:extLst>
          </p:cNvPr>
          <p:cNvPicPr>
            <a:picLocks noChangeAspect="1"/>
          </p:cNvPicPr>
          <p:nvPr/>
        </p:nvPicPr>
        <p:blipFill>
          <a:blip r:embed="rId3"/>
          <a:stretch>
            <a:fillRect/>
          </a:stretch>
        </p:blipFill>
        <p:spPr>
          <a:xfrm>
            <a:off x="24124" y="221416"/>
            <a:ext cx="5257836" cy="6479422"/>
          </a:xfrm>
          <a:prstGeom prst="rect">
            <a:avLst/>
          </a:prstGeom>
          <a:ln>
            <a:solidFill>
              <a:schemeClr val="bg2"/>
            </a:solidFill>
          </a:ln>
        </p:spPr>
      </p:pic>
      <p:pic>
        <p:nvPicPr>
          <p:cNvPr id="12" name="Picture 11">
            <a:extLst>
              <a:ext uri="{FF2B5EF4-FFF2-40B4-BE49-F238E27FC236}">
                <a16:creationId xmlns:a16="http://schemas.microsoft.com/office/drawing/2014/main" id="{7EBC1DAC-4A12-1D48-B64E-BD183CBEACE2}"/>
              </a:ext>
            </a:extLst>
          </p:cNvPr>
          <p:cNvPicPr>
            <a:picLocks noChangeAspect="1"/>
          </p:cNvPicPr>
          <p:nvPr/>
        </p:nvPicPr>
        <p:blipFill>
          <a:blip r:embed="rId4"/>
          <a:stretch>
            <a:fillRect/>
          </a:stretch>
        </p:blipFill>
        <p:spPr>
          <a:xfrm>
            <a:off x="1742852" y="1051911"/>
            <a:ext cx="9751601" cy="4558615"/>
          </a:xfrm>
          <a:prstGeom prst="rect">
            <a:avLst/>
          </a:prstGeom>
          <a:ln>
            <a:solidFill>
              <a:schemeClr val="bg2"/>
            </a:solidFill>
          </a:ln>
        </p:spPr>
      </p:pic>
    </p:spTree>
    <p:extLst>
      <p:ext uri="{BB962C8B-B14F-4D97-AF65-F5344CB8AC3E}">
        <p14:creationId xmlns:p14="http://schemas.microsoft.com/office/powerpoint/2010/main" val="146888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6980" y="-2"/>
            <a:ext cx="548502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a:t>
            </a:r>
            <a:r>
              <a:rPr lang="en-US" sz="2400" baseline="30000" dirty="0">
                <a:solidFill>
                  <a:schemeClr val="accent4">
                    <a:lumMod val="75000"/>
                    <a:lumOff val="25000"/>
                  </a:schemeClr>
                </a:solidFill>
                <a:latin typeface="+mn-lt"/>
                <a:cs typeface="Times New Roman" panose="02020603050405020304" pitchFamily="18" charset="0"/>
              </a:rPr>
              <a:t>th</a:t>
            </a:r>
            <a:r>
              <a:rPr lang="en-US" sz="2400" dirty="0">
                <a:solidFill>
                  <a:schemeClr val="accent4">
                    <a:lumMod val="75000"/>
                    <a:lumOff val="25000"/>
                  </a:schemeClr>
                </a:solidFill>
                <a:latin typeface="+mn-lt"/>
                <a:cs typeface="Times New Roman" panose="02020603050405020304" pitchFamily="18" charset="0"/>
              </a:rPr>
              <a:t> Claim: Attempted Monopolization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854370" y="6494557"/>
            <a:ext cx="333763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Microsoft (18 May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DD2BBC71-810B-0F43-B2E4-4D3960B82388}"/>
              </a:ext>
            </a:extLst>
          </p:cNvPr>
          <p:cNvPicPr>
            <a:picLocks noChangeAspect="1"/>
          </p:cNvPicPr>
          <p:nvPr/>
        </p:nvPicPr>
        <p:blipFill>
          <a:blip r:embed="rId3"/>
          <a:stretch>
            <a:fillRect/>
          </a:stretch>
        </p:blipFill>
        <p:spPr>
          <a:xfrm>
            <a:off x="306293" y="175904"/>
            <a:ext cx="5294767" cy="6524934"/>
          </a:xfrm>
          <a:prstGeom prst="rect">
            <a:avLst/>
          </a:prstGeom>
          <a:ln>
            <a:solidFill>
              <a:schemeClr val="bg2"/>
            </a:solidFill>
          </a:ln>
        </p:spPr>
      </p:pic>
      <p:pic>
        <p:nvPicPr>
          <p:cNvPr id="10" name="Picture 9">
            <a:extLst>
              <a:ext uri="{FF2B5EF4-FFF2-40B4-BE49-F238E27FC236}">
                <a16:creationId xmlns:a16="http://schemas.microsoft.com/office/drawing/2014/main" id="{A0828ABC-37C0-2147-9067-6809ABA8170B}"/>
              </a:ext>
            </a:extLst>
          </p:cNvPr>
          <p:cNvPicPr>
            <a:picLocks noChangeAspect="1"/>
          </p:cNvPicPr>
          <p:nvPr/>
        </p:nvPicPr>
        <p:blipFill>
          <a:blip r:embed="rId4"/>
          <a:stretch>
            <a:fillRect/>
          </a:stretch>
        </p:blipFill>
        <p:spPr>
          <a:xfrm>
            <a:off x="2377519" y="908377"/>
            <a:ext cx="8245113" cy="5041245"/>
          </a:xfrm>
          <a:prstGeom prst="rect">
            <a:avLst/>
          </a:prstGeom>
          <a:ln>
            <a:solidFill>
              <a:schemeClr val="bg2"/>
            </a:solidFill>
          </a:ln>
        </p:spPr>
      </p:pic>
    </p:spTree>
    <p:extLst>
      <p:ext uri="{BB962C8B-B14F-4D97-AF65-F5344CB8AC3E}">
        <p14:creationId xmlns:p14="http://schemas.microsoft.com/office/powerpoint/2010/main" val="323931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4983" y="-2"/>
            <a:ext cx="247701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Microsoft Corp.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77617" y="188274"/>
            <a:ext cx="4908315" cy="6512564"/>
          </a:xfrm>
          <a:prstGeom prst="rect">
            <a:avLst/>
          </a:prstGeom>
          <a:ln>
            <a:solidFill>
              <a:schemeClr val="bg2"/>
            </a:solidFill>
          </a:ln>
        </p:spPr>
      </p:pic>
      <p:sp>
        <p:nvSpPr>
          <p:cNvPr id="9" name="Rectangle 8"/>
          <p:cNvSpPr/>
          <p:nvPr/>
        </p:nvSpPr>
        <p:spPr bwMode="auto">
          <a:xfrm>
            <a:off x="1565565" y="3143667"/>
            <a:ext cx="10296141" cy="156966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b="1" dirty="0">
                <a:solidFill>
                  <a:schemeClr val="accent4">
                    <a:lumMod val="50000"/>
                    <a:lumOff val="50000"/>
                  </a:schemeClr>
                </a:solidFill>
              </a:rPr>
              <a:t>Not later than four months after entry of this Final Judgment, Microsoft shall submit to the Court and the Plaintiffs a proposed plan of divestiture</a:t>
            </a:r>
            <a:r>
              <a:rPr lang="en-US" sz="3200" dirty="0">
                <a:solidFill>
                  <a:schemeClr val="bg2"/>
                </a:solidFill>
              </a:rPr>
              <a:t>.</a:t>
            </a:r>
            <a:r>
              <a:rPr kumimoji="1" lang="en-US" sz="3200" i="0" u="none" strike="noStrike" cap="none" normalizeH="0" dirty="0">
                <a:ln>
                  <a:noFill/>
                </a:ln>
                <a:solidFill>
                  <a:schemeClr val="bg2"/>
                </a:solidFill>
                <a:effectLst/>
              </a:rPr>
              <a:t>”</a:t>
            </a:r>
            <a:endParaRPr kumimoji="1" lang="en-US" sz="3200" i="0" u="none" strike="noStrike" cap="none" normalizeH="0" baseline="0" dirty="0">
              <a:ln>
                <a:noFill/>
              </a:ln>
              <a:solidFill>
                <a:schemeClr val="bg2"/>
              </a:solidFill>
              <a:effectLst/>
            </a:endParaRPr>
          </a:p>
        </p:txBody>
      </p:sp>
      <p:sp>
        <p:nvSpPr>
          <p:cNvPr id="10" name="Text Box 5">
            <a:extLst>
              <a:ext uri="{FF2B5EF4-FFF2-40B4-BE49-F238E27FC236}">
                <a16:creationId xmlns:a16="http://schemas.microsoft.com/office/drawing/2014/main" id="{6713BFC7-B2F7-A342-BA8B-236D3833AAB7}"/>
              </a:ext>
            </a:extLst>
          </p:cNvPr>
          <p:cNvSpPr txBox="1">
            <a:spLocks noChangeArrowheads="1"/>
          </p:cNvSpPr>
          <p:nvPr/>
        </p:nvSpPr>
        <p:spPr bwMode="auto">
          <a:xfrm>
            <a:off x="8763344" y="6488668"/>
            <a:ext cx="34286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97 F.Supp.2d 59 (D.D.C. 2000)</a:t>
            </a:r>
          </a:p>
        </p:txBody>
      </p:sp>
    </p:spTree>
    <p:extLst>
      <p:ext uri="{BB962C8B-B14F-4D97-AF65-F5344CB8AC3E}">
        <p14:creationId xmlns:p14="http://schemas.microsoft.com/office/powerpoint/2010/main" val="259545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9026" y="-2"/>
            <a:ext cx="441297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Original Divestiture Remedy</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8286206" y="6494558"/>
            <a:ext cx="39057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Microsoft, DDC (June 7, 2000)</a:t>
            </a:r>
          </a:p>
        </p:txBody>
      </p:sp>
      <p:sp>
        <p:nvSpPr>
          <p:cNvPr id="9" name="Rectangle 8">
            <a:extLst>
              <a:ext uri="{FF2B5EF4-FFF2-40B4-BE49-F238E27FC236}">
                <a16:creationId xmlns:a16="http://schemas.microsoft.com/office/drawing/2014/main" id="{B093DF42-3279-7C46-A53B-FCB6F90E3492}"/>
              </a:ext>
            </a:extLst>
          </p:cNvPr>
          <p:cNvSpPr/>
          <p:nvPr/>
        </p:nvSpPr>
        <p:spPr bwMode="auto">
          <a:xfrm>
            <a:off x="6242775" y="3888827"/>
            <a:ext cx="5018886" cy="1946247"/>
          </a:xfrm>
          <a:prstGeom prst="rect">
            <a:avLst/>
          </a:prstGeom>
          <a:solidFill>
            <a:schemeClr val="accent4">
              <a:lumMod val="25000"/>
              <a:lumOff val="75000"/>
            </a:schemeClr>
          </a:solidFill>
          <a:ln w="6350"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600" dirty="0">
                <a:solidFill>
                  <a:schemeClr val="bg1"/>
                </a:solidFill>
                <a:latin typeface="+mn-lt"/>
              </a:rPr>
              <a:t>New MS 2: </a:t>
            </a:r>
            <a:r>
              <a:rPr lang="en-US" sz="3600" dirty="0" err="1">
                <a:solidFill>
                  <a:schemeClr val="bg1"/>
                </a:solidFill>
                <a:latin typeface="+mn-lt"/>
              </a:rPr>
              <a:t>WindowsCo</a:t>
            </a:r>
            <a:r>
              <a:rPr lang="en-US" sz="3600" dirty="0">
                <a:solidFill>
                  <a:schemeClr val="bg1"/>
                </a:solidFill>
                <a:latin typeface="+mn-lt"/>
              </a:rPr>
              <a:t> (and copy of IE (but can’t modify it))</a:t>
            </a:r>
          </a:p>
        </p:txBody>
      </p:sp>
      <p:sp>
        <p:nvSpPr>
          <p:cNvPr id="10" name="Rectangle 9">
            <a:extLst>
              <a:ext uri="{FF2B5EF4-FFF2-40B4-BE49-F238E27FC236}">
                <a16:creationId xmlns:a16="http://schemas.microsoft.com/office/drawing/2014/main" id="{C948351E-1395-754F-A25D-AD8BCC58BAEE}"/>
              </a:ext>
            </a:extLst>
          </p:cNvPr>
          <p:cNvSpPr/>
          <p:nvPr/>
        </p:nvSpPr>
        <p:spPr bwMode="auto">
          <a:xfrm>
            <a:off x="6079811" y="782651"/>
            <a:ext cx="5181850" cy="1702677"/>
          </a:xfrm>
          <a:prstGeom prst="rect">
            <a:avLst/>
          </a:prstGeom>
          <a:solidFill>
            <a:schemeClr val="accent4">
              <a:lumMod val="25000"/>
              <a:lumOff val="75000"/>
            </a:schemeClr>
          </a:solidFill>
          <a:ln w="635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600" dirty="0">
                <a:solidFill>
                  <a:schemeClr val="bg1"/>
                </a:solidFill>
                <a:latin typeface="+mn-lt"/>
              </a:rPr>
              <a:t>New MS 1: </a:t>
            </a:r>
            <a:r>
              <a:rPr lang="en-US" sz="3600" dirty="0" err="1">
                <a:solidFill>
                  <a:schemeClr val="bg1"/>
                </a:solidFill>
                <a:latin typeface="+mn-lt"/>
              </a:rPr>
              <a:t>OfficeCo</a:t>
            </a:r>
            <a:r>
              <a:rPr lang="en-US" sz="3600" dirty="0">
                <a:solidFill>
                  <a:schemeClr val="bg1"/>
                </a:solidFill>
                <a:latin typeface="+mn-lt"/>
              </a:rPr>
              <a:t> (and copy of IE and can modify it)</a:t>
            </a:r>
          </a:p>
        </p:txBody>
      </p:sp>
      <p:cxnSp>
        <p:nvCxnSpPr>
          <p:cNvPr id="13" name="Straight Arrow Connector 12">
            <a:extLst>
              <a:ext uri="{FF2B5EF4-FFF2-40B4-BE49-F238E27FC236}">
                <a16:creationId xmlns:a16="http://schemas.microsoft.com/office/drawing/2014/main" id="{5F935B8B-01B4-1D4A-9522-88F3D34FD7EB}"/>
              </a:ext>
            </a:extLst>
          </p:cNvPr>
          <p:cNvCxnSpPr/>
          <p:nvPr/>
        </p:nvCxnSpPr>
        <p:spPr bwMode="auto">
          <a:xfrm>
            <a:off x="3697235" y="4353636"/>
            <a:ext cx="2593033" cy="849058"/>
          </a:xfrm>
          <a:prstGeom prst="straightConnector1">
            <a:avLst/>
          </a:prstGeom>
          <a:solidFill>
            <a:schemeClr val="accent1"/>
          </a:solidFill>
          <a:ln w="101600"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58A31EDD-4DFA-5540-B17F-3F27B854BB63}"/>
              </a:ext>
            </a:extLst>
          </p:cNvPr>
          <p:cNvCxnSpPr/>
          <p:nvPr/>
        </p:nvCxnSpPr>
        <p:spPr bwMode="auto">
          <a:xfrm flipH="1">
            <a:off x="3778180" y="1657978"/>
            <a:ext cx="2220686" cy="1135464"/>
          </a:xfrm>
          <a:prstGeom prst="straightConnector1">
            <a:avLst/>
          </a:prstGeom>
          <a:solidFill>
            <a:schemeClr val="accent1"/>
          </a:solidFill>
          <a:ln w="101600" cap="flat" cmpd="sng" algn="ctr">
            <a:solidFill>
              <a:schemeClr val="tx1"/>
            </a:solidFill>
            <a:prstDash val="solid"/>
            <a:round/>
            <a:headEnd type="triangle" w="med" len="med"/>
            <a:tailEnd type="none"/>
          </a:ln>
          <a:effectLst/>
        </p:spPr>
      </p:cxnSp>
      <p:sp>
        <p:nvSpPr>
          <p:cNvPr id="15" name="Rectangle 14">
            <a:extLst>
              <a:ext uri="{FF2B5EF4-FFF2-40B4-BE49-F238E27FC236}">
                <a16:creationId xmlns:a16="http://schemas.microsoft.com/office/drawing/2014/main" id="{0BC0E309-79F2-1047-8423-B59139E27E33}"/>
              </a:ext>
            </a:extLst>
          </p:cNvPr>
          <p:cNvSpPr/>
          <p:nvPr/>
        </p:nvSpPr>
        <p:spPr bwMode="auto">
          <a:xfrm>
            <a:off x="324757" y="2688121"/>
            <a:ext cx="3372478" cy="1665515"/>
          </a:xfrm>
          <a:prstGeom prst="rect">
            <a:avLst/>
          </a:prstGeom>
          <a:solidFill>
            <a:schemeClr val="accent4">
              <a:lumMod val="50000"/>
              <a:lumOff val="50000"/>
            </a:schemeClr>
          </a:solidFill>
          <a:ln w="6350"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6000" dirty="0">
                <a:solidFill>
                  <a:schemeClr val="bg1"/>
                </a:solidFill>
                <a:latin typeface="+mn-lt"/>
              </a:rPr>
              <a:t>Microsoft</a:t>
            </a:r>
          </a:p>
        </p:txBody>
      </p:sp>
    </p:spTree>
    <p:extLst>
      <p:ext uri="{BB962C8B-B14F-4D97-AF65-F5344CB8AC3E}">
        <p14:creationId xmlns:p14="http://schemas.microsoft.com/office/powerpoint/2010/main" val="966975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9850" y="-2"/>
            <a:ext cx="19621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Microsoft III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9161586" y="6488668"/>
            <a:ext cx="30304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253 F.3d 34 (D.C. Cir. 2001)</a:t>
            </a:r>
          </a:p>
        </p:txBody>
      </p:sp>
      <p:pic>
        <p:nvPicPr>
          <p:cNvPr id="5" name="Picture 4"/>
          <p:cNvPicPr>
            <a:picLocks noChangeAspect="1"/>
          </p:cNvPicPr>
          <p:nvPr/>
        </p:nvPicPr>
        <p:blipFill>
          <a:blip r:embed="rId2"/>
          <a:stretch>
            <a:fillRect/>
          </a:stretch>
        </p:blipFill>
        <p:spPr>
          <a:xfrm>
            <a:off x="3532930" y="209004"/>
            <a:ext cx="4194466" cy="6496596"/>
          </a:xfrm>
          <a:prstGeom prst="rect">
            <a:avLst/>
          </a:prstGeom>
          <a:ln>
            <a:solidFill>
              <a:schemeClr val="bg2"/>
            </a:solidFill>
          </a:ln>
        </p:spPr>
      </p:pic>
    </p:spTree>
    <p:extLst>
      <p:ext uri="{BB962C8B-B14F-4D97-AF65-F5344CB8AC3E}">
        <p14:creationId xmlns:p14="http://schemas.microsoft.com/office/powerpoint/2010/main" val="2570566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2230B74-6604-4BA9-9775-3D47F0FD9F57}" type="slidenum">
              <a:rPr lang="en-US" altLang="en-US" sz="1400">
                <a:solidFill>
                  <a:srgbClr val="000066"/>
                </a:solidFill>
                <a:latin typeface="Arial" panose="020B0604020202020204" pitchFamily="34" charset="0"/>
              </a:rPr>
              <a:pPr/>
              <a:t>28</a:t>
            </a:fld>
            <a:endParaRPr lang="en-US" altLang="en-US" sz="1400">
              <a:solidFill>
                <a:srgbClr val="000066"/>
              </a:solidFill>
              <a:latin typeface="Arial" panose="020B0604020202020204" pitchFamily="34" charset="0"/>
            </a:endParaRPr>
          </a:p>
        </p:txBody>
      </p:sp>
      <p:sp>
        <p:nvSpPr>
          <p:cNvPr id="30725" name="Rectangle 2"/>
          <p:cNvSpPr>
            <a:spLocks noGrp="1" noChangeArrowheads="1"/>
          </p:cNvSpPr>
          <p:nvPr>
            <p:ph type="title"/>
          </p:nvPr>
        </p:nvSpPr>
        <p:spPr/>
        <p:txBody>
          <a:bodyPr/>
          <a:lstStyle/>
          <a:p>
            <a:r>
              <a:rPr lang="en-US"/>
              <a:t>D.C. Circuit Opinion</a:t>
            </a:r>
          </a:p>
        </p:txBody>
      </p:sp>
      <p:sp>
        <p:nvSpPr>
          <p:cNvPr id="30726" name="Rectangle 3"/>
          <p:cNvSpPr>
            <a:spLocks noGrp="1" noChangeArrowheads="1"/>
          </p:cNvSpPr>
          <p:nvPr>
            <p:ph type="body" idx="1"/>
          </p:nvPr>
        </p:nvSpPr>
        <p:spPr/>
        <p:txBody>
          <a:bodyPr/>
          <a:lstStyle/>
          <a:p>
            <a:r>
              <a:rPr lang="en-US" sz="4000" dirty="0"/>
              <a:t>Liability</a:t>
            </a:r>
          </a:p>
          <a:p>
            <a:pPr lvl="1"/>
            <a:r>
              <a:rPr lang="en-US" dirty="0"/>
              <a:t>Affirms in large part monopoly maintenance</a:t>
            </a:r>
          </a:p>
          <a:p>
            <a:pPr lvl="1"/>
            <a:r>
              <a:rPr lang="en-US" dirty="0"/>
              <a:t>Reverses on attempted monopolization of browser market, as plaintiffs failed to adequately define the market</a:t>
            </a:r>
          </a:p>
          <a:p>
            <a:pPr lvl="1"/>
            <a:r>
              <a:rPr lang="en-US" dirty="0"/>
              <a:t>Reverses tying: per se analysis was not appropriate, rule of reason analysis required</a:t>
            </a:r>
          </a:p>
        </p:txBody>
      </p:sp>
    </p:spTree>
    <p:extLst>
      <p:ext uri="{BB962C8B-B14F-4D97-AF65-F5344CB8AC3E}">
        <p14:creationId xmlns:p14="http://schemas.microsoft.com/office/powerpoint/2010/main" val="1458509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782" y="-2"/>
            <a:ext cx="901022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SA2 Step 1: Harm to Competitive Process and to Consumers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9275884" y="6488668"/>
            <a:ext cx="29161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04799" y="450798"/>
            <a:ext cx="4090459" cy="6250039"/>
          </a:xfrm>
          <a:prstGeom prst="rect">
            <a:avLst/>
          </a:prstGeom>
          <a:ln w="6350">
            <a:solidFill>
              <a:schemeClr val="bg2"/>
            </a:solidFill>
          </a:ln>
        </p:spPr>
      </p:pic>
      <p:sp>
        <p:nvSpPr>
          <p:cNvPr id="9" name="Rectangle 8">
            <a:extLst>
              <a:ext uri="{FF2B5EF4-FFF2-40B4-BE49-F238E27FC236}">
                <a16:creationId xmlns:a16="http://schemas.microsoft.com/office/drawing/2014/main" id="{F93CD424-C4C3-BB42-96A7-192AC86A9A64}"/>
              </a:ext>
            </a:extLst>
          </p:cNvPr>
          <p:cNvSpPr/>
          <p:nvPr/>
        </p:nvSpPr>
        <p:spPr bwMode="auto">
          <a:xfrm>
            <a:off x="1420191" y="2840010"/>
            <a:ext cx="10467009" cy="206210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dirty="0">
                <a:solidFill>
                  <a:srgbClr val="000000"/>
                </a:solidFill>
              </a:rPr>
              <a:t>First, </a:t>
            </a:r>
            <a:r>
              <a:rPr lang="en-US" sz="3200" b="1" dirty="0">
                <a:solidFill>
                  <a:schemeClr val="accent4">
                    <a:lumMod val="50000"/>
                    <a:lumOff val="50000"/>
                  </a:schemeClr>
                </a:solidFill>
              </a:rPr>
              <a:t>to be condemned as exclusionary, a monopolist’s act must have an ‘anticompetitive effect.’ That is, it must harm the competitive </a:t>
            </a:r>
            <a:r>
              <a:rPr lang="en-US" sz="3200" b="1" i="1" dirty="0">
                <a:solidFill>
                  <a:schemeClr val="accent4">
                    <a:lumMod val="50000"/>
                    <a:lumOff val="50000"/>
                  </a:schemeClr>
                </a:solidFill>
              </a:rPr>
              <a:t>process </a:t>
            </a:r>
            <a:r>
              <a:rPr lang="en-US" sz="3200" b="1" dirty="0">
                <a:solidFill>
                  <a:schemeClr val="accent4">
                    <a:lumMod val="50000"/>
                    <a:lumOff val="50000"/>
                  </a:schemeClr>
                </a:solidFill>
              </a:rPr>
              <a:t>and thereby harm consumers</a:t>
            </a:r>
            <a:r>
              <a:rPr lang="en-US" sz="3200" dirty="0">
                <a:solidFill>
                  <a:srgbClr val="000000"/>
                </a:solidFill>
              </a:rPr>
              <a:t>. In contrast, </a:t>
            </a:r>
            <a:r>
              <a:rPr lang="en-US" sz="3200" b="1" dirty="0">
                <a:solidFill>
                  <a:schemeClr val="accent4">
                    <a:lumMod val="50000"/>
                    <a:lumOff val="50000"/>
                  </a:schemeClr>
                </a:solidFill>
              </a:rPr>
              <a:t>harm to one or more </a:t>
            </a:r>
            <a:r>
              <a:rPr lang="en-US" sz="3200" b="1" i="1" dirty="0">
                <a:solidFill>
                  <a:schemeClr val="accent4">
                    <a:lumMod val="50000"/>
                    <a:lumOff val="50000"/>
                  </a:schemeClr>
                </a:solidFill>
              </a:rPr>
              <a:t>competitors </a:t>
            </a:r>
            <a:r>
              <a:rPr lang="en-US" sz="3200" b="1" dirty="0">
                <a:solidFill>
                  <a:schemeClr val="accent4">
                    <a:lumMod val="50000"/>
                    <a:lumOff val="50000"/>
                  </a:schemeClr>
                </a:solidFill>
              </a:rPr>
              <a:t>will not suffice</a:t>
            </a:r>
            <a:r>
              <a:rPr lang="en-US" sz="320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1063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6079" y="-1"/>
            <a:ext cx="5645921" cy="388836"/>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12 Aug 1981: IBM Personal Computer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pic>
        <p:nvPicPr>
          <p:cNvPr id="9" name="Picture 8" descr="IBM Archives: PC's debut photo album - Google Chrome">
            <a:extLst>
              <a:ext uri="{FF2B5EF4-FFF2-40B4-BE49-F238E27FC236}">
                <a16:creationId xmlns:a16="http://schemas.microsoft.com/office/drawing/2014/main" id="{FD8D5AE8-CDBF-4D49-8978-0EFA35CB41E0}"/>
              </a:ext>
            </a:extLst>
          </p:cNvPr>
          <p:cNvPicPr>
            <a:picLocks noChangeAspect="1"/>
          </p:cNvPicPr>
          <p:nvPr/>
        </p:nvPicPr>
        <p:blipFill rotWithShape="1">
          <a:blip r:embed="rId3">
            <a:extLst>
              <a:ext uri="{28A0092B-C50C-407E-A947-70E740481C1C}">
                <a14:useLocalDpi xmlns:a14="http://schemas.microsoft.com/office/drawing/2010/main" val="0"/>
              </a:ext>
            </a:extLst>
          </a:blip>
          <a:srcRect l="57579" t="64241" r="15556" b="3123"/>
          <a:stretch/>
        </p:blipFill>
        <p:spPr>
          <a:xfrm>
            <a:off x="378716" y="912125"/>
            <a:ext cx="5876748" cy="4490192"/>
          </a:xfrm>
          <a:prstGeom prst="rect">
            <a:avLst/>
          </a:prstGeom>
          <a:ln>
            <a:solidFill>
              <a:schemeClr val="bg2"/>
            </a:solidFill>
          </a:ln>
        </p:spPr>
      </p:pic>
      <p:sp>
        <p:nvSpPr>
          <p:cNvPr id="10" name="Rectangle 9">
            <a:extLst>
              <a:ext uri="{FF2B5EF4-FFF2-40B4-BE49-F238E27FC236}">
                <a16:creationId xmlns:a16="http://schemas.microsoft.com/office/drawing/2014/main" id="{51D8CAF7-D85C-0D4C-AC76-C3E507B69AD6}"/>
              </a:ext>
            </a:extLst>
          </p:cNvPr>
          <p:cNvSpPr/>
          <p:nvPr/>
        </p:nvSpPr>
        <p:spPr bwMode="auto">
          <a:xfrm>
            <a:off x="6396917" y="1572171"/>
            <a:ext cx="5599256" cy="206210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buFont typeface="Arial" panose="020B0604020202020204" pitchFamily="34" charset="0"/>
              <a:buChar char="•"/>
            </a:pPr>
            <a:r>
              <a:rPr kumimoji="1" lang="en-US" sz="3200" i="0" u="none" strike="noStrike" cap="none" normalizeH="0" baseline="0" dirty="0">
                <a:ln>
                  <a:noFill/>
                </a:ln>
                <a:solidFill>
                  <a:srgbClr val="000000"/>
                </a:solidFill>
                <a:effectLst/>
              </a:rPr>
              <a:t>Intel</a:t>
            </a:r>
            <a:r>
              <a:rPr kumimoji="1" lang="en-US" sz="3200" i="0" u="none" strike="noStrike" cap="none" normalizeH="0" dirty="0">
                <a:ln>
                  <a:noFill/>
                </a:ln>
                <a:solidFill>
                  <a:srgbClr val="000000"/>
                </a:solidFill>
                <a:effectLst/>
              </a:rPr>
              <a:t> 8088 processor</a:t>
            </a:r>
          </a:p>
          <a:p>
            <a:pPr marL="457200" indent="-457200">
              <a:buFont typeface="Arial" panose="020B0604020202020204" pitchFamily="34" charset="0"/>
              <a:buChar char="•"/>
            </a:pPr>
            <a:r>
              <a:rPr lang="en-US" sz="3200" baseline="0" dirty="0">
                <a:solidFill>
                  <a:srgbClr val="000000"/>
                </a:solidFill>
              </a:rPr>
              <a:t>16K</a:t>
            </a:r>
            <a:r>
              <a:rPr lang="en-US" sz="3200" dirty="0">
                <a:solidFill>
                  <a:srgbClr val="000000"/>
                </a:solidFill>
              </a:rPr>
              <a:t> to 256K RAM</a:t>
            </a:r>
          </a:p>
          <a:p>
            <a:pPr marL="457200" indent="-457200">
              <a:buFont typeface="Arial" panose="020B0604020202020204" pitchFamily="34" charset="0"/>
              <a:buChar char="•"/>
            </a:pPr>
            <a:r>
              <a:rPr kumimoji="1" lang="en-US" sz="3200" i="0" u="none" strike="noStrike" cap="none" normalizeH="0" baseline="0" dirty="0">
                <a:ln>
                  <a:noFill/>
                </a:ln>
                <a:solidFill>
                  <a:srgbClr val="000000"/>
                </a:solidFill>
                <a:effectLst/>
              </a:rPr>
              <a:t>28</a:t>
            </a:r>
            <a:r>
              <a:rPr kumimoji="1" lang="en-US" sz="3200" i="0" u="none" strike="noStrike" cap="none" normalizeH="0" dirty="0">
                <a:ln>
                  <a:noFill/>
                </a:ln>
                <a:solidFill>
                  <a:srgbClr val="000000"/>
                </a:solidFill>
                <a:effectLst/>
              </a:rPr>
              <a:t> pounds with two disk drives (no hard drive)</a:t>
            </a:r>
          </a:p>
        </p:txBody>
      </p:sp>
    </p:spTree>
    <p:extLst>
      <p:ext uri="{BB962C8B-B14F-4D97-AF65-F5344CB8AC3E}">
        <p14:creationId xmlns:p14="http://schemas.microsoft.com/office/powerpoint/2010/main" val="548632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2612" y="-2"/>
            <a:ext cx="6759390" cy="41375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SA2 Step 2: Showing of Harm to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9275884" y="6488668"/>
            <a:ext cx="29161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38580" y="206876"/>
            <a:ext cx="4250099" cy="6493961"/>
          </a:xfrm>
          <a:prstGeom prst="rect">
            <a:avLst/>
          </a:prstGeom>
          <a:ln>
            <a:solidFill>
              <a:schemeClr val="bg2"/>
            </a:solidFill>
          </a:ln>
        </p:spPr>
      </p:pic>
      <p:sp>
        <p:nvSpPr>
          <p:cNvPr id="9" name="Rectangle 8">
            <a:extLst>
              <a:ext uri="{FF2B5EF4-FFF2-40B4-BE49-F238E27FC236}">
                <a16:creationId xmlns:a16="http://schemas.microsoft.com/office/drawing/2014/main" id="{F93CD424-C4C3-BB42-96A7-192AC86A9A64}"/>
              </a:ext>
            </a:extLst>
          </p:cNvPr>
          <p:cNvSpPr/>
          <p:nvPr/>
        </p:nvSpPr>
        <p:spPr bwMode="auto">
          <a:xfrm>
            <a:off x="1110816" y="2488317"/>
            <a:ext cx="10994665"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dirty="0">
                <a:solidFill>
                  <a:srgbClr val="000000"/>
                </a:solidFill>
              </a:rPr>
              <a:t>Second, the plaintiff, on whom the burden of proof of course rests, </a:t>
            </a:r>
            <a:r>
              <a:rPr lang="en-US" sz="3200" b="1" dirty="0">
                <a:solidFill>
                  <a:schemeClr val="accent4">
                    <a:lumMod val="50000"/>
                    <a:lumOff val="50000"/>
                  </a:schemeClr>
                </a:solidFill>
              </a:rPr>
              <a:t>must demonstrate that the monopolist’s conduct indeed has the requisite anticompetitive effect</a:t>
            </a:r>
            <a:r>
              <a:rPr lang="en-US" sz="3200" dirty="0">
                <a:solidFill>
                  <a:srgbClr val="000000"/>
                </a:solidFill>
              </a:rPr>
              <a:t>. … [N]o less in a case brought by the </a:t>
            </a:r>
            <a:r>
              <a:rPr lang="en-US" sz="3200" b="1" dirty="0">
                <a:solidFill>
                  <a:schemeClr val="accent4">
                    <a:lumMod val="50000"/>
                    <a:lumOff val="50000"/>
                  </a:schemeClr>
                </a:solidFill>
              </a:rPr>
              <a:t>Government</a:t>
            </a:r>
            <a:r>
              <a:rPr lang="en-US" sz="3200" dirty="0">
                <a:solidFill>
                  <a:srgbClr val="000000"/>
                </a:solidFill>
              </a:rPr>
              <a:t>, it </a:t>
            </a:r>
            <a:r>
              <a:rPr lang="en-US" sz="3200" b="1" dirty="0">
                <a:solidFill>
                  <a:schemeClr val="accent4">
                    <a:lumMod val="50000"/>
                    <a:lumOff val="50000"/>
                  </a:schemeClr>
                </a:solidFill>
              </a:rPr>
              <a:t>must demonstrate that the monopolist’s conduct harmed competition</a:t>
            </a:r>
            <a:r>
              <a:rPr lang="en-US" sz="3200" dirty="0">
                <a:solidFill>
                  <a:srgbClr val="000000"/>
                </a:solidFill>
              </a:rPr>
              <a:t>, not just a competitor.</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94446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1"/>
            <a:ext cx="60960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SA2 Step 3: Procompetitive Justification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9275884" y="6488668"/>
            <a:ext cx="29161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9139" y="184664"/>
            <a:ext cx="4092198" cy="6516173"/>
          </a:xfrm>
          <a:prstGeom prst="rect">
            <a:avLst/>
          </a:prstGeom>
          <a:ln>
            <a:solidFill>
              <a:schemeClr val="bg2"/>
            </a:solidFill>
          </a:ln>
        </p:spPr>
      </p:pic>
      <p:sp>
        <p:nvSpPr>
          <p:cNvPr id="8" name="Rectangle 7">
            <a:extLst>
              <a:ext uri="{FF2B5EF4-FFF2-40B4-BE49-F238E27FC236}">
                <a16:creationId xmlns:a16="http://schemas.microsoft.com/office/drawing/2014/main" id="{F93CD424-C4C3-BB42-96A7-192AC86A9A64}"/>
              </a:ext>
            </a:extLst>
          </p:cNvPr>
          <p:cNvSpPr/>
          <p:nvPr/>
        </p:nvSpPr>
        <p:spPr bwMode="auto">
          <a:xfrm>
            <a:off x="1024298" y="1724520"/>
            <a:ext cx="10994665" cy="403187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dirty="0"/>
              <a:t>Third, if a plaintiff successfully establishes a </a:t>
            </a:r>
            <a:r>
              <a:rPr lang="en-US" sz="3200" i="1" dirty="0"/>
              <a:t>prima facie </a:t>
            </a:r>
            <a:r>
              <a:rPr lang="en-US" sz="3200" dirty="0"/>
              <a:t>case under § 2 by demonstrating anticompetitive effect, then </a:t>
            </a:r>
            <a:r>
              <a:rPr lang="en-US" sz="3200" b="1" dirty="0">
                <a:solidFill>
                  <a:schemeClr val="accent4">
                    <a:lumMod val="50000"/>
                    <a:lumOff val="50000"/>
                  </a:schemeClr>
                </a:solidFill>
              </a:rPr>
              <a:t>the monopolist may proffer a ‘procompetitive justification’ for its conduct</a:t>
            </a:r>
            <a:r>
              <a:rPr lang="en-US" sz="3200" dirty="0"/>
              <a:t>. … If the monopolist asserts a procompetitive justification—</a:t>
            </a:r>
            <a:r>
              <a:rPr lang="en-US" sz="3200" b="1" dirty="0">
                <a:solidFill>
                  <a:schemeClr val="accent4">
                    <a:lumMod val="50000"/>
                    <a:lumOff val="50000"/>
                  </a:schemeClr>
                </a:solidFill>
              </a:rPr>
              <a:t>a </a:t>
            </a:r>
            <a:r>
              <a:rPr lang="en-US" sz="3200" b="1" dirty="0" err="1">
                <a:solidFill>
                  <a:schemeClr val="accent4">
                    <a:lumMod val="50000"/>
                    <a:lumOff val="50000"/>
                  </a:schemeClr>
                </a:solidFill>
              </a:rPr>
              <a:t>nonpretextual</a:t>
            </a:r>
            <a:r>
              <a:rPr lang="en-US" sz="3200" b="1" dirty="0">
                <a:solidFill>
                  <a:schemeClr val="accent4">
                    <a:lumMod val="50000"/>
                    <a:lumOff val="50000"/>
                  </a:schemeClr>
                </a:solidFill>
              </a:rPr>
              <a:t> claim that its conduct is indeed a form of competition on the merits because it involves, for example, greater efficiency or enhanced consumer appeal</a:t>
            </a:r>
            <a:r>
              <a:rPr lang="en-US" sz="3200" dirty="0"/>
              <a:t>—then the burden shifts back to the plaintiff to rebut that claim</a:t>
            </a:r>
            <a:r>
              <a:rPr lang="en-US" sz="320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36387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8092" y="-2"/>
            <a:ext cx="63539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SA2 Step 4: Do Harms Outweigh Benefits?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9275884" y="6488668"/>
            <a:ext cx="29161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5689" y="209004"/>
            <a:ext cx="4076913" cy="6491834"/>
          </a:xfrm>
          <a:prstGeom prst="rect">
            <a:avLst/>
          </a:prstGeom>
          <a:ln>
            <a:solidFill>
              <a:schemeClr val="bg2"/>
            </a:solidFill>
          </a:ln>
        </p:spPr>
      </p:pic>
      <p:sp>
        <p:nvSpPr>
          <p:cNvPr id="8" name="Rectangle 7">
            <a:extLst>
              <a:ext uri="{FF2B5EF4-FFF2-40B4-BE49-F238E27FC236}">
                <a16:creationId xmlns:a16="http://schemas.microsoft.com/office/drawing/2014/main" id="{F93CD424-C4C3-BB42-96A7-192AC86A9A64}"/>
              </a:ext>
            </a:extLst>
          </p:cNvPr>
          <p:cNvSpPr/>
          <p:nvPr/>
        </p:nvSpPr>
        <p:spPr bwMode="auto">
          <a:xfrm>
            <a:off x="1110817" y="2094568"/>
            <a:ext cx="10776384"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dirty="0">
                <a:solidFill>
                  <a:srgbClr val="000000"/>
                </a:solidFill>
              </a:rPr>
              <a:t>Fourth, </a:t>
            </a:r>
            <a:r>
              <a:rPr lang="en-US" sz="3200" b="1" dirty="0">
                <a:solidFill>
                  <a:schemeClr val="accent4">
                    <a:lumMod val="50000"/>
                    <a:lumOff val="50000"/>
                  </a:schemeClr>
                </a:solidFill>
              </a:rPr>
              <a:t>if the monopolist’s procompetitive justification stands unrebutted, then the plaintiff must demonstrate that the anticompetitive harm of the conduct outweighs the procompetitive benefit</a:t>
            </a:r>
            <a:r>
              <a:rPr lang="en-US" sz="3200" dirty="0">
                <a:solidFill>
                  <a:srgbClr val="000000"/>
                </a:solidFill>
              </a:rPr>
              <a:t>. In cases arising under § 1 of the Sherman Act, the courts routinely apply a similar balancing approach under the rubric of the ‘rule of reason’.</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108303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2863" y="-2"/>
            <a:ext cx="57291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SA2 Monopolization: Effect, Not Intent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9275884" y="6488668"/>
            <a:ext cx="29161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7414" y="209004"/>
            <a:ext cx="4076913" cy="6491834"/>
          </a:xfrm>
          <a:prstGeom prst="rect">
            <a:avLst/>
          </a:prstGeom>
          <a:ln>
            <a:solidFill>
              <a:schemeClr val="bg2"/>
            </a:solidFill>
          </a:ln>
        </p:spPr>
      </p:pic>
      <p:sp>
        <p:nvSpPr>
          <p:cNvPr id="8" name="Rectangle 7">
            <a:extLst>
              <a:ext uri="{FF2B5EF4-FFF2-40B4-BE49-F238E27FC236}">
                <a16:creationId xmlns:a16="http://schemas.microsoft.com/office/drawing/2014/main" id="{F93CD424-C4C3-BB42-96A7-192AC86A9A64}"/>
              </a:ext>
            </a:extLst>
          </p:cNvPr>
          <p:cNvSpPr/>
          <p:nvPr/>
        </p:nvSpPr>
        <p:spPr bwMode="auto">
          <a:xfrm>
            <a:off x="1024298" y="2171997"/>
            <a:ext cx="10994665"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dirty="0">
                <a:solidFill>
                  <a:srgbClr val="000000"/>
                </a:solidFill>
              </a:rPr>
              <a:t>Finally, in considering whether the monopolist’s conduct on balance harms competition and is therefore condemned as exclusionary for purposes of § 2, </a:t>
            </a:r>
            <a:r>
              <a:rPr lang="en-US" sz="3200" b="1" dirty="0">
                <a:solidFill>
                  <a:schemeClr val="accent4">
                    <a:lumMod val="50000"/>
                    <a:lumOff val="50000"/>
                  </a:schemeClr>
                </a:solidFill>
              </a:rPr>
              <a:t>our focus is upon the effect of that conduct, not upon the intent behind it</a:t>
            </a:r>
            <a:r>
              <a:rPr lang="en-US" sz="3200" dirty="0">
                <a:solidFill>
                  <a:srgbClr val="000000"/>
                </a:solidFill>
              </a:rPr>
              <a:t>. Evidence of the intent behind the conduct of a monopolist is relevant only to the extent it helps us understand the likely effect of the monopolist's conduct.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39627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0509BA7-FFFF-4742-9BA3-9F96CC439B52}" type="slidenum">
              <a:rPr lang="en-US" altLang="en-US" sz="1400">
                <a:solidFill>
                  <a:srgbClr val="000066"/>
                </a:solidFill>
                <a:latin typeface="Arial" panose="020B0604020202020204" pitchFamily="34" charset="0"/>
              </a:rPr>
              <a:pPr/>
              <a:t>34</a:t>
            </a:fld>
            <a:endParaRPr lang="en-US" altLang="en-US" sz="1400">
              <a:solidFill>
                <a:srgbClr val="000066"/>
              </a:solidFill>
              <a:latin typeface="Arial" panose="020B0604020202020204" pitchFamily="34" charset="0"/>
            </a:endParaRPr>
          </a:p>
        </p:txBody>
      </p:sp>
      <p:sp>
        <p:nvSpPr>
          <p:cNvPr id="33797" name="Rectangle 2"/>
          <p:cNvSpPr>
            <a:spLocks noGrp="1" noChangeArrowheads="1"/>
          </p:cNvSpPr>
          <p:nvPr>
            <p:ph type="title"/>
          </p:nvPr>
        </p:nvSpPr>
        <p:spPr/>
        <p:txBody>
          <a:bodyPr/>
          <a:lstStyle/>
          <a:p>
            <a:r>
              <a:rPr lang="en-US"/>
              <a:t>Structure of Monopolization Inquiry</a:t>
            </a:r>
          </a:p>
        </p:txBody>
      </p:sp>
      <p:sp>
        <p:nvSpPr>
          <p:cNvPr id="33798" name="Rectangle 3"/>
          <p:cNvSpPr>
            <a:spLocks noGrp="1" noChangeArrowheads="1"/>
          </p:cNvSpPr>
          <p:nvPr>
            <p:ph type="body" idx="1"/>
          </p:nvPr>
        </p:nvSpPr>
        <p:spPr/>
        <p:txBody>
          <a:bodyPr/>
          <a:lstStyle/>
          <a:p>
            <a:pPr>
              <a:lnSpc>
                <a:spcPct val="90000"/>
              </a:lnSpc>
            </a:pPr>
            <a:r>
              <a:rPr lang="en-US" sz="4000" dirty="0"/>
              <a:t>Court suggests four steps but hard to separate 1 and 2</a:t>
            </a:r>
          </a:p>
          <a:p>
            <a:pPr>
              <a:lnSpc>
                <a:spcPct val="90000"/>
              </a:lnSpc>
            </a:pPr>
            <a:r>
              <a:rPr lang="en-US" sz="4000" dirty="0"/>
              <a:t>Three Steps</a:t>
            </a:r>
          </a:p>
          <a:p>
            <a:pPr lvl="1">
              <a:lnSpc>
                <a:spcPct val="90000"/>
              </a:lnSpc>
            </a:pPr>
            <a:r>
              <a:rPr lang="en-US" dirty="0"/>
              <a:t>1. Is the conduct anti-competitive? If so, makes out prima facie case under Sec. 2 if mkt power already shown?</a:t>
            </a:r>
          </a:p>
          <a:p>
            <a:pPr lvl="1">
              <a:lnSpc>
                <a:spcPct val="90000"/>
              </a:lnSpc>
            </a:pPr>
            <a:r>
              <a:rPr lang="en-US" dirty="0"/>
              <a:t>2. Can the monopolist offer a procompetitive justification for the conduct?</a:t>
            </a:r>
          </a:p>
        </p:txBody>
      </p:sp>
    </p:spTree>
    <p:extLst>
      <p:ext uri="{BB962C8B-B14F-4D97-AF65-F5344CB8AC3E}">
        <p14:creationId xmlns:p14="http://schemas.microsoft.com/office/powerpoint/2010/main" val="185422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114DDB4-6CE8-4D06-AB34-964BD1271343}" type="slidenum">
              <a:rPr lang="en-US" altLang="en-US" sz="1400">
                <a:solidFill>
                  <a:srgbClr val="000066"/>
                </a:solidFill>
                <a:latin typeface="Arial" panose="020B0604020202020204" pitchFamily="34" charset="0"/>
              </a:rPr>
              <a:pPr/>
              <a:t>35</a:t>
            </a:fld>
            <a:endParaRPr lang="en-US" altLang="en-US" sz="1400">
              <a:solidFill>
                <a:srgbClr val="000066"/>
              </a:solidFill>
              <a:latin typeface="Arial" panose="020B0604020202020204" pitchFamily="34" charset="0"/>
            </a:endParaRPr>
          </a:p>
        </p:txBody>
      </p:sp>
      <p:sp>
        <p:nvSpPr>
          <p:cNvPr id="34821" name="Rectangle 2"/>
          <p:cNvSpPr>
            <a:spLocks noGrp="1" noChangeArrowheads="1"/>
          </p:cNvSpPr>
          <p:nvPr>
            <p:ph type="title"/>
          </p:nvPr>
        </p:nvSpPr>
        <p:spPr/>
        <p:txBody>
          <a:bodyPr/>
          <a:lstStyle/>
          <a:p>
            <a:r>
              <a:rPr lang="en-US"/>
              <a:t>Structure of Monopolization Inquiry</a:t>
            </a:r>
          </a:p>
        </p:txBody>
      </p:sp>
      <p:sp>
        <p:nvSpPr>
          <p:cNvPr id="34822" name="Rectangle 3"/>
          <p:cNvSpPr>
            <a:spLocks noGrp="1" noChangeArrowheads="1"/>
          </p:cNvSpPr>
          <p:nvPr>
            <p:ph type="body" idx="1"/>
          </p:nvPr>
        </p:nvSpPr>
        <p:spPr/>
        <p:txBody>
          <a:bodyPr/>
          <a:lstStyle/>
          <a:p>
            <a:pPr lvl="1"/>
            <a:r>
              <a:rPr lang="en-US" dirty="0"/>
              <a:t>3. If so, plaintiff must show harm outweighs benefits</a:t>
            </a:r>
          </a:p>
          <a:p>
            <a:r>
              <a:rPr lang="en-US" sz="4000" dirty="0"/>
              <a:t>Intent</a:t>
            </a:r>
          </a:p>
          <a:p>
            <a:pPr lvl="1"/>
            <a:r>
              <a:rPr lang="en-US" dirty="0"/>
              <a:t>As such, unimportant</a:t>
            </a:r>
          </a:p>
          <a:p>
            <a:r>
              <a:rPr lang="en-US" sz="4000" dirty="0"/>
              <a:t>Overall</a:t>
            </a:r>
          </a:p>
          <a:p>
            <a:pPr lvl="1"/>
            <a:r>
              <a:rPr lang="en-US" dirty="0"/>
              <a:t>Parallels approach under Sec. 1 rule of reason inquiry</a:t>
            </a:r>
          </a:p>
        </p:txBody>
      </p:sp>
    </p:spTree>
    <p:extLst>
      <p:ext uri="{BB962C8B-B14F-4D97-AF65-F5344CB8AC3E}">
        <p14:creationId xmlns:p14="http://schemas.microsoft.com/office/powerpoint/2010/main" val="2221077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C4E1AA-4435-C4C1-7A16-21F6CA63C2DC}"/>
              </a:ext>
            </a:extLst>
          </p:cNvPr>
          <p:cNvPicPr>
            <a:picLocks noChangeAspect="1"/>
          </p:cNvPicPr>
          <p:nvPr/>
        </p:nvPicPr>
        <p:blipFill>
          <a:blip r:embed="rId2"/>
          <a:stretch>
            <a:fillRect/>
          </a:stretch>
        </p:blipFill>
        <p:spPr>
          <a:xfrm>
            <a:off x="173037" y="209004"/>
            <a:ext cx="4323795" cy="6491834"/>
          </a:xfrm>
          <a:prstGeom prst="rect">
            <a:avLst/>
          </a:prstGeom>
          <a:ln w="6350">
            <a:solidFill>
              <a:schemeClr val="bg2"/>
            </a:solidFill>
          </a:ln>
        </p:spPr>
      </p:pic>
      <p:sp>
        <p:nvSpPr>
          <p:cNvPr id="2" name="Title 1"/>
          <p:cNvSpPr>
            <a:spLocks noGrp="1"/>
          </p:cNvSpPr>
          <p:nvPr>
            <p:ph type="title"/>
          </p:nvPr>
        </p:nvSpPr>
        <p:spPr>
          <a:xfrm>
            <a:off x="9030789" y="-2"/>
            <a:ext cx="31612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Two Markets in Play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9275884" y="6488668"/>
            <a:ext cx="29161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F93CD424-C4C3-BB42-96A7-192AC86A9A64}"/>
              </a:ext>
            </a:extLst>
          </p:cNvPr>
          <p:cNvSpPr/>
          <p:nvPr/>
        </p:nvSpPr>
        <p:spPr bwMode="auto">
          <a:xfrm>
            <a:off x="1024298" y="2171997"/>
            <a:ext cx="10994665"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dirty="0"/>
              <a:t>Therefore, </a:t>
            </a:r>
            <a:r>
              <a:rPr lang="en-US" sz="3200" b="1" dirty="0">
                <a:solidFill>
                  <a:schemeClr val="accent4">
                    <a:lumMod val="50000"/>
                    <a:lumOff val="50000"/>
                  </a:schemeClr>
                </a:solidFill>
              </a:rPr>
              <a:t>Microsoft’s efforts to gain market share in one market (browsers) served to meet the threat to Microsoft’s monopoly in another market (operating systems) by keeping rival browsers from gaining the critical mass of users necessary to attract developer attention away from Windows as the platform for software development</a:t>
            </a:r>
            <a:r>
              <a:rPr lang="en-US" sz="320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2526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6883F-8AB7-7DB8-7E57-C62B6CE67D83}"/>
              </a:ext>
            </a:extLst>
          </p:cNvPr>
          <p:cNvPicPr>
            <a:picLocks noChangeAspect="1"/>
          </p:cNvPicPr>
          <p:nvPr/>
        </p:nvPicPr>
        <p:blipFill>
          <a:blip r:embed="rId2"/>
          <a:stretch>
            <a:fillRect/>
          </a:stretch>
        </p:blipFill>
        <p:spPr>
          <a:xfrm>
            <a:off x="256771" y="209004"/>
            <a:ext cx="4262191" cy="6491834"/>
          </a:xfrm>
          <a:prstGeom prst="rect">
            <a:avLst/>
          </a:prstGeom>
          <a:ln w="6350">
            <a:solidFill>
              <a:schemeClr val="bg2"/>
            </a:solidFill>
          </a:ln>
        </p:spPr>
      </p:pic>
      <p:sp>
        <p:nvSpPr>
          <p:cNvPr id="2" name="Title 1"/>
          <p:cNvSpPr>
            <a:spLocks noGrp="1"/>
          </p:cNvSpPr>
          <p:nvPr>
            <p:ph type="title"/>
          </p:nvPr>
        </p:nvSpPr>
        <p:spPr>
          <a:xfrm>
            <a:off x="6648994" y="-2"/>
            <a:ext cx="554300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Internet Access Provider (IAP) Deals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275884" y="6488668"/>
            <a:ext cx="29161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F93CD424-C4C3-BB42-96A7-192AC86A9A64}"/>
              </a:ext>
            </a:extLst>
          </p:cNvPr>
          <p:cNvSpPr/>
          <p:nvPr/>
        </p:nvSpPr>
        <p:spPr bwMode="auto">
          <a:xfrm>
            <a:off x="1072195" y="1170511"/>
            <a:ext cx="10994665" cy="501675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b="1" dirty="0">
                <a:solidFill>
                  <a:schemeClr val="accent4">
                    <a:lumMod val="50000"/>
                    <a:lumOff val="50000"/>
                  </a:schemeClr>
                </a:solidFill>
              </a:rPr>
              <a:t>Microsoft has exclusive deals with ‘fourteen of the top fifteen access providers in North America[, which] account for a large majority of all Internet access subscriptions in this part of the world</a:t>
            </a:r>
            <a:r>
              <a:rPr lang="en-US" sz="3200" dirty="0"/>
              <a:t>.’ </a:t>
            </a:r>
            <a:r>
              <a:rPr lang="en-US" sz="3200" i="1" dirty="0"/>
              <a:t>Id</a:t>
            </a:r>
            <a:r>
              <a:rPr lang="en-US" sz="3200" dirty="0"/>
              <a:t>. ¶ 308. By ensuring that the ‘majority’ of all IAP subscribers are offered IE either as the default browser or as the only browser, </a:t>
            </a:r>
            <a:r>
              <a:rPr lang="en-US" sz="3200" b="1" dirty="0">
                <a:solidFill>
                  <a:schemeClr val="accent4">
                    <a:lumMod val="50000"/>
                    <a:lumOff val="50000"/>
                  </a:schemeClr>
                </a:solidFill>
              </a:rPr>
              <a:t>Microsoft’s deals with the IAPs clearly have a significant effect in preserving its monopoly</a:t>
            </a:r>
            <a:r>
              <a:rPr lang="en-US" sz="3200" dirty="0"/>
              <a:t>; they help keep usage of Navigator below the critical level necessary for Navigator or any other rival to pose a real threat to Microsoft’s monopoly</a:t>
            </a:r>
            <a:r>
              <a:rPr lang="en-US" sz="320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02996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BC51AED-2012-4325-8A05-5B2CA4D71B45}" type="slidenum">
              <a:rPr lang="en-US" altLang="en-US" sz="1400">
                <a:solidFill>
                  <a:srgbClr val="000066"/>
                </a:solidFill>
                <a:latin typeface="Arial" panose="020B0604020202020204" pitchFamily="34" charset="0"/>
              </a:rPr>
              <a:pPr/>
              <a:t>38</a:t>
            </a:fld>
            <a:endParaRPr lang="en-US" altLang="en-US" sz="1400">
              <a:solidFill>
                <a:srgbClr val="000066"/>
              </a:solidFill>
              <a:latin typeface="Arial" panose="020B0604020202020204" pitchFamily="34" charset="0"/>
            </a:endParaRPr>
          </a:p>
        </p:txBody>
      </p:sp>
      <p:sp>
        <p:nvSpPr>
          <p:cNvPr id="36869" name="Rectangle 2"/>
          <p:cNvSpPr>
            <a:spLocks noGrp="1" noChangeArrowheads="1"/>
          </p:cNvSpPr>
          <p:nvPr>
            <p:ph type="title"/>
          </p:nvPr>
        </p:nvSpPr>
        <p:spPr/>
        <p:txBody>
          <a:bodyPr/>
          <a:lstStyle/>
          <a:p>
            <a:r>
              <a:rPr lang="en-US" dirty="0" err="1"/>
              <a:t>Monop</a:t>
            </a:r>
            <a:r>
              <a:rPr lang="en-US" dirty="0"/>
              <a:t> Maintenance: OEMs</a:t>
            </a:r>
          </a:p>
        </p:txBody>
      </p:sp>
      <p:sp>
        <p:nvSpPr>
          <p:cNvPr id="36870" name="Rectangle 3"/>
          <p:cNvSpPr>
            <a:spLocks noGrp="1" noChangeArrowheads="1"/>
          </p:cNvSpPr>
          <p:nvPr>
            <p:ph type="body" idx="1"/>
          </p:nvPr>
        </p:nvSpPr>
        <p:spPr/>
        <p:txBody>
          <a:bodyPr/>
          <a:lstStyle/>
          <a:p>
            <a:r>
              <a:rPr lang="en-US" sz="4000" dirty="0"/>
              <a:t>Original Equipment Makers (OEMs)</a:t>
            </a:r>
          </a:p>
          <a:p>
            <a:pPr lvl="1"/>
            <a:r>
              <a:rPr lang="en-US" dirty="0"/>
              <a:t>These are companies that make PCs</a:t>
            </a:r>
          </a:p>
          <a:p>
            <a:pPr lvl="1"/>
            <a:r>
              <a:rPr lang="en-US" dirty="0"/>
              <a:t>Could not remove IE icon from desktop</a:t>
            </a:r>
          </a:p>
          <a:p>
            <a:pPr lvl="1"/>
            <a:r>
              <a:rPr lang="en-US" dirty="0"/>
              <a:t>Could not insert Internet access provider offers (AOL, Prodigy, others) in initial boot sequence</a:t>
            </a:r>
          </a:p>
          <a:p>
            <a:pPr lvl="1"/>
            <a:r>
              <a:rPr lang="en-US" dirty="0"/>
              <a:t>More general limits on changing desktop</a:t>
            </a:r>
          </a:p>
          <a:p>
            <a:r>
              <a:rPr lang="en-US" sz="4000" dirty="0"/>
              <a:t>How should we assess these?</a:t>
            </a:r>
          </a:p>
        </p:txBody>
      </p:sp>
      <p:sp>
        <p:nvSpPr>
          <p:cNvPr id="7" name="Text Box 5"/>
          <p:cNvSpPr txBox="1">
            <a:spLocks noChangeArrowheads="1"/>
          </p:cNvSpPr>
          <p:nvPr/>
        </p:nvSpPr>
        <p:spPr bwMode="auto">
          <a:xfrm>
            <a:off x="10075984" y="0"/>
            <a:ext cx="211601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3235448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DED2358-F813-4961-B942-D26B3DA26704}" type="slidenum">
              <a:rPr lang="en-US" altLang="en-US" sz="1400">
                <a:solidFill>
                  <a:srgbClr val="000066"/>
                </a:solidFill>
                <a:latin typeface="Arial" panose="020B0604020202020204" pitchFamily="34" charset="0"/>
              </a:rPr>
              <a:pPr/>
              <a:t>39</a:t>
            </a:fld>
            <a:endParaRPr lang="en-US" altLang="en-US" sz="1400">
              <a:solidFill>
                <a:srgbClr val="000066"/>
              </a:solidFill>
              <a:latin typeface="Arial" panose="020B0604020202020204" pitchFamily="34" charset="0"/>
            </a:endParaRPr>
          </a:p>
        </p:txBody>
      </p:sp>
      <p:sp>
        <p:nvSpPr>
          <p:cNvPr id="37893" name="Rectangle 2"/>
          <p:cNvSpPr>
            <a:spLocks noGrp="1" noChangeArrowheads="1"/>
          </p:cNvSpPr>
          <p:nvPr>
            <p:ph type="title"/>
          </p:nvPr>
        </p:nvSpPr>
        <p:spPr/>
        <p:txBody>
          <a:bodyPr/>
          <a:lstStyle/>
          <a:p>
            <a:r>
              <a:rPr lang="en-US" dirty="0" err="1"/>
              <a:t>Monop</a:t>
            </a:r>
            <a:r>
              <a:rPr lang="en-US" dirty="0"/>
              <a:t> Maintenance: Integration</a:t>
            </a:r>
          </a:p>
        </p:txBody>
      </p:sp>
      <p:sp>
        <p:nvSpPr>
          <p:cNvPr id="37894" name="Rectangle 3"/>
          <p:cNvSpPr>
            <a:spLocks noGrp="1" noChangeArrowheads="1"/>
          </p:cNvSpPr>
          <p:nvPr>
            <p:ph type="body" idx="1"/>
          </p:nvPr>
        </p:nvSpPr>
        <p:spPr/>
        <p:txBody>
          <a:bodyPr/>
          <a:lstStyle/>
          <a:p>
            <a:pPr>
              <a:lnSpc>
                <a:spcPct val="90000"/>
              </a:lnSpc>
            </a:pPr>
            <a:r>
              <a:rPr lang="en-US" sz="4000" dirty="0"/>
              <a:t>Three Specific Acts of Integrating IE and Windows</a:t>
            </a:r>
          </a:p>
          <a:p>
            <a:pPr lvl="1">
              <a:lnSpc>
                <a:spcPct val="90000"/>
              </a:lnSpc>
            </a:pPr>
            <a:r>
              <a:rPr lang="en-US" dirty="0"/>
              <a:t>Exclusion of IE from Add/Remove utility</a:t>
            </a:r>
          </a:p>
          <a:p>
            <a:pPr lvl="1">
              <a:lnSpc>
                <a:spcPct val="90000"/>
              </a:lnSpc>
            </a:pPr>
            <a:r>
              <a:rPr lang="en-US" dirty="0"/>
              <a:t>Limited override of consumer default browser choice in some cases</a:t>
            </a:r>
          </a:p>
          <a:p>
            <a:pPr lvl="1">
              <a:lnSpc>
                <a:spcPct val="90000"/>
              </a:lnSpc>
            </a:pPr>
            <a:r>
              <a:rPr lang="en-US" dirty="0"/>
              <a:t>Commingling of code: deletion of IE would “cripple” Windows itself</a:t>
            </a:r>
          </a:p>
          <a:p>
            <a:pPr>
              <a:lnSpc>
                <a:spcPct val="90000"/>
              </a:lnSpc>
            </a:pPr>
            <a:r>
              <a:rPr lang="en-US" sz="4000" dirty="0"/>
              <a:t>How should we assess these?</a:t>
            </a:r>
          </a:p>
        </p:txBody>
      </p:sp>
      <p:sp>
        <p:nvSpPr>
          <p:cNvPr id="7" name="Text Box 5"/>
          <p:cNvSpPr txBox="1">
            <a:spLocks noChangeArrowheads="1"/>
          </p:cNvSpPr>
          <p:nvPr/>
        </p:nvSpPr>
        <p:spPr bwMode="auto">
          <a:xfrm>
            <a:off x="10075984" y="0"/>
            <a:ext cx="211601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409930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785" y="-2"/>
            <a:ext cx="403721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Three Operating Systems!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9572105" y="6488668"/>
            <a:ext cx="26198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IBM PC (12 Aug 1981)</a:t>
            </a:r>
          </a:p>
        </p:txBody>
      </p:sp>
      <p:pic>
        <p:nvPicPr>
          <p:cNvPr id="11" name="Picture 10" descr="IBM Archives: PC's debut photo album - Google Chrome">
            <a:extLst>
              <a:ext uri="{FF2B5EF4-FFF2-40B4-BE49-F238E27FC236}">
                <a16:creationId xmlns:a16="http://schemas.microsoft.com/office/drawing/2014/main" id="{898FC4D4-6E97-9745-A99F-803AC27C6EB2}"/>
              </a:ext>
            </a:extLst>
          </p:cNvPr>
          <p:cNvPicPr>
            <a:picLocks noChangeAspect="1"/>
          </p:cNvPicPr>
          <p:nvPr/>
        </p:nvPicPr>
        <p:blipFill rotWithShape="1">
          <a:blip r:embed="rId3">
            <a:extLst>
              <a:ext uri="{28A0092B-C50C-407E-A947-70E740481C1C}">
                <a14:useLocalDpi xmlns:a14="http://schemas.microsoft.com/office/drawing/2010/main" val="0"/>
              </a:ext>
            </a:extLst>
          </a:blip>
          <a:srcRect l="57579" t="64241" r="15556" b="3123"/>
          <a:stretch/>
        </p:blipFill>
        <p:spPr>
          <a:xfrm>
            <a:off x="418972" y="1208872"/>
            <a:ext cx="5514431" cy="4213360"/>
          </a:xfrm>
          <a:prstGeom prst="rect">
            <a:avLst/>
          </a:prstGeom>
          <a:ln>
            <a:solidFill>
              <a:schemeClr val="bg2"/>
            </a:solidFill>
          </a:ln>
        </p:spPr>
      </p:pic>
      <p:sp>
        <p:nvSpPr>
          <p:cNvPr id="12" name="Rectangle 11">
            <a:extLst>
              <a:ext uri="{FF2B5EF4-FFF2-40B4-BE49-F238E27FC236}">
                <a16:creationId xmlns:a16="http://schemas.microsoft.com/office/drawing/2014/main" id="{250CF329-BED9-B04A-A0E4-684EE51799E3}"/>
              </a:ext>
            </a:extLst>
          </p:cNvPr>
          <p:cNvSpPr/>
          <p:nvPr/>
        </p:nvSpPr>
        <p:spPr bwMode="auto">
          <a:xfrm>
            <a:off x="6191745" y="1689578"/>
            <a:ext cx="5822801"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buFont typeface="Arial" panose="020B0604020202020204" pitchFamily="34" charset="0"/>
              <a:buChar char="•"/>
            </a:pPr>
            <a:r>
              <a:rPr lang="en-US" sz="3200" dirty="0">
                <a:solidFill>
                  <a:srgbClr val="000000"/>
                </a:solidFill>
              </a:rPr>
              <a:t>Three operating systems available (DOS, CP/M-86 and UCSD p-System)</a:t>
            </a:r>
          </a:p>
          <a:p>
            <a:pPr marL="457200" indent="-457200">
              <a:buFont typeface="Arial" panose="020B0604020202020204" pitchFamily="34" charset="0"/>
              <a:buChar char="•"/>
            </a:pPr>
            <a:r>
              <a:rPr lang="en-US" sz="3200" dirty="0">
                <a:solidFill>
                  <a:srgbClr val="000000"/>
                </a:solidFill>
              </a:rPr>
              <a:t>Two languages: Pascal and BASIC Interpreter (based on Microsoft Basic)</a:t>
            </a:r>
          </a:p>
        </p:txBody>
      </p:sp>
    </p:spTree>
    <p:extLst>
      <p:ext uri="{BB962C8B-B14F-4D97-AF65-F5344CB8AC3E}">
        <p14:creationId xmlns:p14="http://schemas.microsoft.com/office/powerpoint/2010/main" val="1646744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0D2ED5E-4047-4453-AC97-2605B1489E0E}" type="slidenum">
              <a:rPr lang="en-US" altLang="en-US" sz="1400">
                <a:solidFill>
                  <a:srgbClr val="000066"/>
                </a:solidFill>
                <a:latin typeface="Arial" panose="020B0604020202020204" pitchFamily="34" charset="0"/>
              </a:rPr>
              <a:pPr/>
              <a:t>40</a:t>
            </a:fld>
            <a:endParaRPr lang="en-US" altLang="en-US" sz="1400">
              <a:solidFill>
                <a:srgbClr val="000066"/>
              </a:solidFill>
              <a:latin typeface="Arial" panose="020B0604020202020204" pitchFamily="34" charset="0"/>
            </a:endParaRPr>
          </a:p>
        </p:txBody>
      </p:sp>
      <p:sp>
        <p:nvSpPr>
          <p:cNvPr id="39941" name="Rectangle 2"/>
          <p:cNvSpPr>
            <a:spLocks noGrp="1" noChangeArrowheads="1"/>
          </p:cNvSpPr>
          <p:nvPr>
            <p:ph type="title"/>
          </p:nvPr>
        </p:nvSpPr>
        <p:spPr/>
        <p:txBody>
          <a:bodyPr/>
          <a:lstStyle/>
          <a:p>
            <a:r>
              <a:rPr lang="en-US" dirty="0" err="1"/>
              <a:t>Monop</a:t>
            </a:r>
            <a:r>
              <a:rPr lang="en-US" dirty="0"/>
              <a:t> Maintenance: IAP Deals</a:t>
            </a:r>
          </a:p>
        </p:txBody>
      </p:sp>
      <p:sp>
        <p:nvSpPr>
          <p:cNvPr id="39942" name="Rectangle 3"/>
          <p:cNvSpPr>
            <a:spLocks noGrp="1" noChangeArrowheads="1"/>
          </p:cNvSpPr>
          <p:nvPr>
            <p:ph type="body" idx="1"/>
          </p:nvPr>
        </p:nvSpPr>
        <p:spPr/>
        <p:txBody>
          <a:bodyPr/>
          <a:lstStyle/>
          <a:p>
            <a:r>
              <a:rPr lang="en-US" sz="4000" dirty="0"/>
              <a:t>Inducements</a:t>
            </a:r>
          </a:p>
          <a:p>
            <a:pPr lvl="1"/>
            <a:r>
              <a:rPr lang="en-US" dirty="0"/>
              <a:t>Free IE to internet access providers (IAPs) and bounty to IAPs for signing up IE users</a:t>
            </a:r>
          </a:p>
          <a:p>
            <a:pPr lvl="1"/>
            <a:r>
              <a:rPr lang="en-US" dirty="0"/>
              <a:t>IE Access Kit: Easy access for IAP to IE and free</a:t>
            </a:r>
          </a:p>
          <a:p>
            <a:pPr lvl="1"/>
            <a:r>
              <a:rPr lang="en-US" dirty="0"/>
              <a:t>Desktop placement swapped for agreement not to distribute Navigator above fixed percentage</a:t>
            </a:r>
          </a:p>
          <a:p>
            <a:r>
              <a:rPr lang="en-US" dirty="0"/>
              <a:t>How should we assess these?</a:t>
            </a:r>
          </a:p>
        </p:txBody>
      </p:sp>
      <p:sp>
        <p:nvSpPr>
          <p:cNvPr id="7" name="Text Box 5"/>
          <p:cNvSpPr txBox="1">
            <a:spLocks noChangeArrowheads="1"/>
          </p:cNvSpPr>
          <p:nvPr/>
        </p:nvSpPr>
        <p:spPr bwMode="auto">
          <a:xfrm>
            <a:off x="10075984" y="0"/>
            <a:ext cx="211601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1874303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8AA44E-2818-475D-A5B1-F1982CF97879}" type="slidenum">
              <a:rPr lang="en-US" altLang="en-US" sz="1400">
                <a:solidFill>
                  <a:srgbClr val="000066"/>
                </a:solidFill>
                <a:latin typeface="Arial" panose="020B0604020202020204" pitchFamily="34" charset="0"/>
              </a:rPr>
              <a:pPr/>
              <a:t>41</a:t>
            </a:fld>
            <a:endParaRPr lang="en-US" altLang="en-US" sz="1400">
              <a:solidFill>
                <a:srgbClr val="000066"/>
              </a:solidFill>
              <a:latin typeface="Arial" panose="020B0604020202020204" pitchFamily="34" charset="0"/>
            </a:endParaRPr>
          </a:p>
        </p:txBody>
      </p:sp>
      <p:sp>
        <p:nvSpPr>
          <p:cNvPr id="38917" name="Rectangle 2"/>
          <p:cNvSpPr>
            <a:spLocks noGrp="1" noChangeArrowheads="1"/>
          </p:cNvSpPr>
          <p:nvPr>
            <p:ph type="title"/>
          </p:nvPr>
        </p:nvSpPr>
        <p:spPr/>
        <p:txBody>
          <a:bodyPr/>
          <a:lstStyle/>
          <a:p>
            <a:r>
              <a:rPr lang="en-US"/>
              <a:t>MM: OEMs and Integration</a:t>
            </a:r>
          </a:p>
        </p:txBody>
      </p:sp>
      <p:sp>
        <p:nvSpPr>
          <p:cNvPr id="38918" name="Rectangle 3"/>
          <p:cNvSpPr>
            <a:spLocks noGrp="1" noChangeArrowheads="1"/>
          </p:cNvSpPr>
          <p:nvPr>
            <p:ph type="body" idx="1"/>
          </p:nvPr>
        </p:nvSpPr>
        <p:spPr/>
        <p:txBody>
          <a:bodyPr/>
          <a:lstStyle/>
          <a:p>
            <a:pPr>
              <a:lnSpc>
                <a:spcPct val="90000"/>
              </a:lnSpc>
            </a:pPr>
            <a:r>
              <a:rPr lang="en-US" sz="4000" dirty="0"/>
              <a:t>Raising Rivals’ Costs</a:t>
            </a:r>
          </a:p>
          <a:p>
            <a:pPr lvl="1">
              <a:lnSpc>
                <a:spcPct val="90000"/>
              </a:lnSpc>
            </a:pPr>
            <a:r>
              <a:rPr lang="en-US" dirty="0"/>
              <a:t>MS restrictions made it more expensive for OEMs to install Navigator</a:t>
            </a:r>
          </a:p>
          <a:p>
            <a:pPr lvl="1">
              <a:lnSpc>
                <a:spcPct val="90000"/>
              </a:lnSpc>
            </a:pPr>
            <a:r>
              <a:rPr lang="en-US" dirty="0"/>
              <a:t>That in turn protected Microsoft’s OS monopoly by reducing potential middleware competition</a:t>
            </a:r>
          </a:p>
          <a:p>
            <a:pPr lvl="1">
              <a:lnSpc>
                <a:spcPct val="90000"/>
              </a:lnSpc>
            </a:pPr>
            <a:r>
              <a:rPr lang="en-US" dirty="0"/>
              <a:t>Integration of IE and Windows--commingling of IE code and Windows code--did this as well</a:t>
            </a:r>
          </a:p>
        </p:txBody>
      </p:sp>
    </p:spTree>
    <p:extLst>
      <p:ext uri="{BB962C8B-B14F-4D97-AF65-F5344CB8AC3E}">
        <p14:creationId xmlns:p14="http://schemas.microsoft.com/office/powerpoint/2010/main" val="4199485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56E0A5A-7B1D-465B-9A30-7866FD312928}" type="slidenum">
              <a:rPr lang="en-US" altLang="en-US" sz="1400">
                <a:solidFill>
                  <a:srgbClr val="000066"/>
                </a:solidFill>
                <a:latin typeface="Arial" panose="020B0604020202020204" pitchFamily="34" charset="0"/>
              </a:rPr>
              <a:pPr/>
              <a:t>42</a:t>
            </a:fld>
            <a:endParaRPr lang="en-US" altLang="en-US" sz="1400">
              <a:solidFill>
                <a:srgbClr val="000066"/>
              </a:solidFill>
              <a:latin typeface="Arial" panose="020B0604020202020204" pitchFamily="34" charset="0"/>
            </a:endParaRPr>
          </a:p>
        </p:txBody>
      </p:sp>
      <p:sp>
        <p:nvSpPr>
          <p:cNvPr id="44037" name="Rectangle 2"/>
          <p:cNvSpPr>
            <a:spLocks noGrp="1" noChangeArrowheads="1"/>
          </p:cNvSpPr>
          <p:nvPr>
            <p:ph type="title"/>
          </p:nvPr>
        </p:nvSpPr>
        <p:spPr/>
        <p:txBody>
          <a:bodyPr/>
          <a:lstStyle/>
          <a:p>
            <a:r>
              <a:rPr lang="en-US"/>
              <a:t>MM: Distribution</a:t>
            </a:r>
          </a:p>
        </p:txBody>
      </p:sp>
      <p:sp>
        <p:nvSpPr>
          <p:cNvPr id="44038" name="Rectangle 3"/>
          <p:cNvSpPr>
            <a:spLocks noGrp="1" noChangeArrowheads="1"/>
          </p:cNvSpPr>
          <p:nvPr>
            <p:ph type="body" idx="1"/>
          </p:nvPr>
        </p:nvSpPr>
        <p:spPr/>
        <p:txBody>
          <a:bodyPr/>
          <a:lstStyle/>
          <a:p>
            <a:r>
              <a:rPr lang="en-US" sz="4000" dirty="0"/>
              <a:t>Limiting Distribution Opportunities for Netscape and Java</a:t>
            </a:r>
          </a:p>
          <a:p>
            <a:pPr lvl="1"/>
            <a:r>
              <a:rPr lang="en-US" dirty="0"/>
              <a:t>MS entered into contracts with OEMs, IAPs, ICPs and others that put numerical limits on Navigator distribution</a:t>
            </a:r>
          </a:p>
          <a:p>
            <a:pPr lvl="1"/>
            <a:r>
              <a:rPr lang="en-US" i="1" dirty="0"/>
              <a:t>Standard Fashions</a:t>
            </a:r>
            <a:r>
              <a:rPr lang="en-US" dirty="0"/>
              <a:t>?</a:t>
            </a:r>
          </a:p>
        </p:txBody>
      </p:sp>
    </p:spTree>
    <p:extLst>
      <p:ext uri="{BB962C8B-B14F-4D97-AF65-F5344CB8AC3E}">
        <p14:creationId xmlns:p14="http://schemas.microsoft.com/office/powerpoint/2010/main" val="3358473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E1AD5F-7EC1-F799-7E25-CB38FD9FF55D}"/>
              </a:ext>
            </a:extLst>
          </p:cNvPr>
          <p:cNvPicPr>
            <a:picLocks noChangeAspect="1"/>
          </p:cNvPicPr>
          <p:nvPr/>
        </p:nvPicPr>
        <p:blipFill>
          <a:blip r:embed="rId2"/>
          <a:stretch>
            <a:fillRect/>
          </a:stretch>
        </p:blipFill>
        <p:spPr>
          <a:xfrm>
            <a:off x="275226" y="209004"/>
            <a:ext cx="4445085" cy="6491834"/>
          </a:xfrm>
          <a:prstGeom prst="rect">
            <a:avLst/>
          </a:prstGeom>
          <a:ln>
            <a:solidFill>
              <a:schemeClr val="bg2"/>
            </a:solidFill>
          </a:ln>
        </p:spPr>
      </p:pic>
      <p:sp>
        <p:nvSpPr>
          <p:cNvPr id="2" name="Title 1"/>
          <p:cNvSpPr>
            <a:spLocks noGrp="1"/>
          </p:cNvSpPr>
          <p:nvPr>
            <p:ph type="title"/>
          </p:nvPr>
        </p:nvSpPr>
        <p:spPr>
          <a:xfrm>
            <a:off x="6607678" y="-2"/>
            <a:ext cx="558432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Exclusive IAP Deals as SA2 Violation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p:cNvSpPr/>
          <p:nvPr/>
        </p:nvSpPr>
        <p:spPr bwMode="auto">
          <a:xfrm>
            <a:off x="1681445" y="1868115"/>
            <a:ext cx="10296141" cy="403187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Plaintiffs having demonstrated a harm to competition, the burden falls upon Microsoft to defend its exclusive dealing contracts with IAPs by providing a procompetitive justification for them. Significantly, </a:t>
            </a:r>
            <a:r>
              <a:rPr lang="en-US" sz="3200" b="1" dirty="0">
                <a:solidFill>
                  <a:schemeClr val="accent4">
                    <a:lumMod val="50000"/>
                    <a:lumOff val="50000"/>
                  </a:schemeClr>
                </a:solidFill>
              </a:rPr>
              <a:t>Microsoft’s only explanation for its exclusive dealing is that it wants to keep developers focused upon its APIs</a:t>
            </a:r>
            <a:r>
              <a:rPr lang="en-US" b="1" dirty="0">
                <a:solidFill>
                  <a:schemeClr val="accent4">
                    <a:lumMod val="50000"/>
                    <a:lumOff val="50000"/>
                  </a:schemeClr>
                </a:solidFill>
              </a:rPr>
              <a:t>—</a:t>
            </a:r>
            <a:r>
              <a:rPr lang="en-US" sz="3200" b="1" dirty="0">
                <a:solidFill>
                  <a:schemeClr val="accent4">
                    <a:lumMod val="50000"/>
                    <a:lumOff val="50000"/>
                  </a:schemeClr>
                </a:solidFill>
              </a:rPr>
              <a:t>which is to say, it wants to preserve its power in the operating system market</a:t>
            </a:r>
            <a:r>
              <a:rPr lang="en-US" sz="3200" dirty="0">
                <a:solidFill>
                  <a:schemeClr val="bg2"/>
                </a:solidFill>
              </a:rPr>
              <a:t>.</a:t>
            </a:r>
            <a:r>
              <a:rPr kumimoji="1" lang="en-US" sz="3200" i="0" u="none" strike="noStrike" cap="none" normalizeH="0" dirty="0">
                <a:ln>
                  <a:noFill/>
                </a:ln>
                <a:solidFill>
                  <a:schemeClr val="bg2"/>
                </a:solidFill>
                <a:effectLst/>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74191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E1AD5F-7EC1-F799-7E25-CB38FD9FF55D}"/>
              </a:ext>
            </a:extLst>
          </p:cNvPr>
          <p:cNvPicPr>
            <a:picLocks noChangeAspect="1"/>
          </p:cNvPicPr>
          <p:nvPr/>
        </p:nvPicPr>
        <p:blipFill>
          <a:blip r:embed="rId2"/>
          <a:stretch>
            <a:fillRect/>
          </a:stretch>
        </p:blipFill>
        <p:spPr>
          <a:xfrm>
            <a:off x="275226" y="209004"/>
            <a:ext cx="4445085" cy="6491834"/>
          </a:xfrm>
          <a:prstGeom prst="rect">
            <a:avLst/>
          </a:prstGeom>
          <a:ln>
            <a:solidFill>
              <a:schemeClr val="bg2"/>
            </a:solidFill>
          </a:ln>
        </p:spPr>
      </p:pic>
      <p:sp>
        <p:nvSpPr>
          <p:cNvPr id="2" name="Title 1"/>
          <p:cNvSpPr>
            <a:spLocks noGrp="1"/>
          </p:cNvSpPr>
          <p:nvPr>
            <p:ph type="title"/>
          </p:nvPr>
        </p:nvSpPr>
        <p:spPr>
          <a:xfrm>
            <a:off x="6607678" y="-2"/>
            <a:ext cx="558432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Exclusive IAP Deals as SA2 Violation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p:cNvSpPr/>
          <p:nvPr/>
        </p:nvSpPr>
        <p:spPr bwMode="auto">
          <a:xfrm>
            <a:off x="2160011" y="2174295"/>
            <a:ext cx="9635729"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That is not an unlawful end, but neither is it a procompetitive justification for the specific means here in question, namely exclusive dealing contracts with IAPs. </a:t>
            </a:r>
            <a:r>
              <a:rPr lang="en-US" sz="3200" b="1" dirty="0">
                <a:solidFill>
                  <a:schemeClr val="accent4">
                    <a:lumMod val="50000"/>
                    <a:lumOff val="50000"/>
                  </a:schemeClr>
                </a:solidFill>
              </a:rPr>
              <a:t>Accordingly, we affirm the District Court’s decision holding that Microsoft’s exclusive contracts with IAPs are exclusionary devices, in violation of § 2 of the Sherman Act</a:t>
            </a:r>
            <a:r>
              <a:rPr lang="en-US" sz="3200" dirty="0">
                <a:solidFill>
                  <a:schemeClr val="bg2"/>
                </a:solidFill>
              </a:rPr>
              <a:t>.</a:t>
            </a:r>
            <a:r>
              <a:rPr kumimoji="1" lang="en-US" sz="3200" i="0" u="none" strike="noStrike" cap="none" normalizeH="0" dirty="0">
                <a:ln>
                  <a:noFill/>
                </a:ln>
                <a:solidFill>
                  <a:schemeClr val="bg2"/>
                </a:solidFill>
                <a:effectLst/>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79071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0789" y="-2"/>
            <a:ext cx="27612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Java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9431" y="209004"/>
            <a:ext cx="4225615" cy="6491834"/>
          </a:xfrm>
          <a:prstGeom prst="rect">
            <a:avLst/>
          </a:prstGeom>
          <a:ln>
            <a:solidFill>
              <a:schemeClr val="bg2"/>
            </a:solidFill>
          </a:ln>
        </p:spPr>
      </p:pic>
      <p:sp>
        <p:nvSpPr>
          <p:cNvPr id="8" name="Rectangle 7"/>
          <p:cNvSpPr/>
          <p:nvPr/>
        </p:nvSpPr>
        <p:spPr bwMode="auto">
          <a:xfrm>
            <a:off x="1591059" y="1967416"/>
            <a:ext cx="10296141"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As explained above, however, </a:t>
            </a:r>
            <a:r>
              <a:rPr lang="en-US" sz="3200" b="1" dirty="0">
                <a:solidFill>
                  <a:schemeClr val="accent4">
                    <a:lumMod val="50000"/>
                    <a:lumOff val="50000"/>
                  </a:schemeClr>
                </a:solidFill>
              </a:rPr>
              <a:t>a monopolist does not violate the antitrust laws simply by developing a product that is incompatible with those of its rivals</a:t>
            </a:r>
            <a:r>
              <a:rPr lang="en-US" sz="3200" dirty="0"/>
              <a:t>. </a:t>
            </a:r>
            <a:r>
              <a:rPr lang="en-US" sz="3200" i="1" dirty="0"/>
              <a:t>… </a:t>
            </a:r>
            <a:r>
              <a:rPr lang="en-US" sz="3200" b="1" dirty="0">
                <a:solidFill>
                  <a:schemeClr val="accent4">
                    <a:lumMod val="50000"/>
                    <a:lumOff val="50000"/>
                  </a:schemeClr>
                </a:solidFill>
              </a:rPr>
              <a:t>In order to violate the antitrust laws, the incompatible product must have an anticompetitive effect that outweighs any procompetitive justification for the design</a:t>
            </a:r>
            <a:r>
              <a:rPr lang="en-US" sz="3200" dirty="0">
                <a:solidFill>
                  <a:schemeClr val="bg2"/>
                </a:solidFill>
              </a:rPr>
              <a:t>.</a:t>
            </a:r>
            <a:r>
              <a:rPr kumimoji="1" lang="en-US" sz="3200" i="0" u="none" strike="noStrike" cap="none" normalizeH="0" dirty="0">
                <a:ln>
                  <a:noFill/>
                </a:ln>
                <a:solidFill>
                  <a:schemeClr val="bg2"/>
                </a:solidFill>
                <a:effectLst/>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09420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3E5331-BB82-1DEB-541B-5247DD8E4281}"/>
              </a:ext>
            </a:extLst>
          </p:cNvPr>
          <p:cNvPicPr>
            <a:picLocks noChangeAspect="1"/>
          </p:cNvPicPr>
          <p:nvPr/>
        </p:nvPicPr>
        <p:blipFill>
          <a:blip r:embed="rId2"/>
          <a:stretch>
            <a:fillRect/>
          </a:stretch>
        </p:blipFill>
        <p:spPr>
          <a:xfrm>
            <a:off x="262071" y="189980"/>
            <a:ext cx="4290681" cy="6510858"/>
          </a:xfrm>
          <a:prstGeom prst="rect">
            <a:avLst/>
          </a:prstGeom>
          <a:ln>
            <a:solidFill>
              <a:schemeClr val="bg2"/>
            </a:solidFill>
          </a:ln>
        </p:spPr>
      </p:pic>
      <p:sp>
        <p:nvSpPr>
          <p:cNvPr id="2" name="Title 1"/>
          <p:cNvSpPr>
            <a:spLocks noGrp="1"/>
          </p:cNvSpPr>
          <p:nvPr>
            <p:ph type="title"/>
          </p:nvPr>
        </p:nvSpPr>
        <p:spPr>
          <a:xfrm>
            <a:off x="9524288" y="-2"/>
            <a:ext cx="266771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Threatening Intel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267914" y="6488668"/>
            <a:ext cx="29240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p:cNvSpPr/>
          <p:nvPr/>
        </p:nvSpPr>
        <p:spPr bwMode="auto">
          <a:xfrm>
            <a:off x="1561149" y="1026705"/>
            <a:ext cx="10296141" cy="550920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The </a:t>
            </a:r>
            <a:r>
              <a:rPr lang="en-US" sz="3200" b="1" dirty="0">
                <a:solidFill>
                  <a:schemeClr val="accent4">
                    <a:lumMod val="50000"/>
                    <a:lumOff val="50000"/>
                  </a:schemeClr>
                </a:solidFill>
              </a:rPr>
              <a:t>District Court held that Microsoft also acted unlawfully with respect to Java by using its ‘monopoly power to prevent firms such as Intel from aiding in the creation of cross-platform interfaces</a:t>
            </a:r>
            <a:r>
              <a:rPr lang="en-US" sz="3200" dirty="0"/>
              <a:t>.’ </a:t>
            </a:r>
            <a:r>
              <a:rPr lang="en-US" sz="3200" i="1" dirty="0"/>
              <a:t>Conclusions of Law, </a:t>
            </a:r>
            <a:r>
              <a:rPr lang="en-US" sz="3200" dirty="0"/>
              <a:t>at 43. … Microsoft does not deny the facts found by the District Court, nor does it offer any procompetitive justification for pressuring Intel not to support cross-platform Java. Microsoft lamely characterizes its threat to Intel as ‘advice.’ ... Therefore </a:t>
            </a:r>
            <a:r>
              <a:rPr lang="en-US" sz="3200" b="1" dirty="0">
                <a:solidFill>
                  <a:schemeClr val="accent4">
                    <a:lumMod val="50000"/>
                    <a:lumOff val="50000"/>
                  </a:schemeClr>
                </a:solidFill>
              </a:rPr>
              <a:t>we affirm the conclusion that Microsoft’s threats to Intel were exclusionary, in violation of § 2 of the Sherman Act</a:t>
            </a:r>
            <a:r>
              <a:rPr lang="en-US" sz="3200" dirty="0">
                <a:solidFill>
                  <a:schemeClr val="bg2"/>
                </a:solidFill>
              </a:rPr>
              <a:t>.</a:t>
            </a:r>
            <a:r>
              <a:rPr kumimoji="1" lang="en-US" sz="3200" i="0" u="none" strike="noStrike" cap="none" normalizeH="0" dirty="0">
                <a:ln>
                  <a:noFill/>
                </a:ln>
                <a:solidFill>
                  <a:schemeClr val="bg2"/>
                </a:solidFill>
                <a:effectLst/>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2243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5155" y="-1"/>
            <a:ext cx="818684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Controlling Monopolist’s Response to Nascent Threats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187293" y="481153"/>
            <a:ext cx="4179142" cy="6219685"/>
          </a:xfrm>
          <a:prstGeom prst="rect">
            <a:avLst/>
          </a:prstGeom>
          <a:ln>
            <a:solidFill>
              <a:schemeClr val="bg2"/>
            </a:solidFill>
          </a:ln>
        </p:spPr>
      </p:pic>
      <p:sp>
        <p:nvSpPr>
          <p:cNvPr id="10" name="Rectangle 9">
            <a:extLst>
              <a:ext uri="{FF2B5EF4-FFF2-40B4-BE49-F238E27FC236}">
                <a16:creationId xmlns:a16="http://schemas.microsoft.com/office/drawing/2014/main" id="{F93CD424-C4C3-BB42-96A7-192AC86A9A64}"/>
              </a:ext>
            </a:extLst>
          </p:cNvPr>
          <p:cNvSpPr/>
          <p:nvPr/>
        </p:nvSpPr>
        <p:spPr bwMode="auto">
          <a:xfrm>
            <a:off x="1110816" y="2488317"/>
            <a:ext cx="10994665"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dirty="0"/>
              <a:t>… [S]</a:t>
            </a:r>
            <a:r>
              <a:rPr lang="en-US" sz="3200" dirty="0" err="1"/>
              <a:t>uffice</a:t>
            </a:r>
            <a:r>
              <a:rPr lang="en-US" sz="3200" dirty="0"/>
              <a:t> it to say that </a:t>
            </a:r>
            <a:r>
              <a:rPr lang="en-US" sz="3200" b="1" dirty="0">
                <a:solidFill>
                  <a:schemeClr val="accent4">
                    <a:lumMod val="50000"/>
                    <a:lumOff val="50000"/>
                  </a:schemeClr>
                </a:solidFill>
              </a:rPr>
              <a:t>it would be inimical to the purpose of the Sherman Act to allow monopolists free reign to squash nascent, albeit unproven, competitors at will—particularly in industries marked by rapid technological advance and frequent paradigm shifts</a:t>
            </a:r>
            <a:r>
              <a:rPr lang="en-US" sz="320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26676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4F0423-D914-758F-77C0-CBE95DDBC907}"/>
              </a:ext>
            </a:extLst>
          </p:cNvPr>
          <p:cNvPicPr>
            <a:picLocks noChangeAspect="1"/>
          </p:cNvPicPr>
          <p:nvPr/>
        </p:nvPicPr>
        <p:blipFill>
          <a:blip r:embed="rId2"/>
          <a:stretch>
            <a:fillRect/>
          </a:stretch>
        </p:blipFill>
        <p:spPr>
          <a:xfrm>
            <a:off x="139337" y="184665"/>
            <a:ext cx="4436544" cy="6516173"/>
          </a:xfrm>
          <a:prstGeom prst="rect">
            <a:avLst/>
          </a:prstGeom>
          <a:ln>
            <a:solidFill>
              <a:schemeClr val="bg2"/>
            </a:solidFill>
          </a:ln>
        </p:spPr>
      </p:pic>
      <p:sp>
        <p:nvSpPr>
          <p:cNvPr id="2" name="Title 1"/>
          <p:cNvSpPr>
            <a:spLocks noGrp="1"/>
          </p:cNvSpPr>
          <p:nvPr>
            <p:ph type="title"/>
          </p:nvPr>
        </p:nvSpPr>
        <p:spPr>
          <a:xfrm>
            <a:off x="4695913" y="-1"/>
            <a:ext cx="749608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Attempted Monopolization of the Browser Market?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F93CD424-C4C3-BB42-96A7-192AC86A9A64}"/>
              </a:ext>
            </a:extLst>
          </p:cNvPr>
          <p:cNvSpPr/>
          <p:nvPr/>
        </p:nvSpPr>
        <p:spPr bwMode="auto">
          <a:xfrm>
            <a:off x="1294688" y="1813199"/>
            <a:ext cx="10648423" cy="403187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dirty="0"/>
              <a:t>To establish a dangerous probability of success, </a:t>
            </a:r>
            <a:r>
              <a:rPr lang="en-US" sz="3200" b="1" dirty="0">
                <a:solidFill>
                  <a:schemeClr val="accent4">
                    <a:lumMod val="50000"/>
                    <a:lumOff val="50000"/>
                  </a:schemeClr>
                </a:solidFill>
              </a:rPr>
              <a:t>plaintiffs must as a threshold matter show that the browser market can be monopolized, </a:t>
            </a:r>
            <a:r>
              <a:rPr lang="en-US" sz="3200" b="1" i="1" dirty="0">
                <a:solidFill>
                  <a:schemeClr val="accent4">
                    <a:lumMod val="50000"/>
                    <a:lumOff val="50000"/>
                  </a:schemeClr>
                </a:solidFill>
              </a:rPr>
              <a:t>i.e., </a:t>
            </a:r>
            <a:r>
              <a:rPr lang="en-US" sz="3200" b="1" dirty="0">
                <a:solidFill>
                  <a:schemeClr val="accent4">
                    <a:lumMod val="50000"/>
                    <a:lumOff val="50000"/>
                  </a:schemeClr>
                </a:solidFill>
              </a:rPr>
              <a:t>that a hypothetical monopolist in that market could enjoy market power</a:t>
            </a:r>
            <a:r>
              <a:rPr lang="en-US" sz="3200" dirty="0"/>
              <a:t>. This, in turn, requires plaintiffs (1) to define the relevant market and (2) to demonstrate that substantial barriers to entry protect that market. Because plaintiffs have not carried their burden on either prong, we reverse without remand</a:t>
            </a:r>
            <a:r>
              <a:rPr lang="en-US" sz="320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04140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8229" y="-1"/>
            <a:ext cx="4593772" cy="42672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Rule of Reason for Tying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3271" y="213360"/>
            <a:ext cx="4065391" cy="6487478"/>
          </a:xfrm>
          <a:prstGeom prst="rect">
            <a:avLst/>
          </a:prstGeom>
          <a:ln>
            <a:solidFill>
              <a:schemeClr val="bg2"/>
            </a:solidFill>
          </a:ln>
        </p:spPr>
      </p:pic>
      <p:sp>
        <p:nvSpPr>
          <p:cNvPr id="10" name="Rectangle 9">
            <a:extLst>
              <a:ext uri="{FF2B5EF4-FFF2-40B4-BE49-F238E27FC236}">
                <a16:creationId xmlns:a16="http://schemas.microsoft.com/office/drawing/2014/main" id="{F93CD424-C4C3-BB42-96A7-192AC86A9A64}"/>
              </a:ext>
            </a:extLst>
          </p:cNvPr>
          <p:cNvSpPr/>
          <p:nvPr/>
        </p:nvSpPr>
        <p:spPr bwMode="auto">
          <a:xfrm>
            <a:off x="1684049" y="2114416"/>
            <a:ext cx="10136004"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b="1" dirty="0">
                <a:solidFill>
                  <a:schemeClr val="accent4">
                    <a:lumMod val="50000"/>
                    <a:lumOff val="50000"/>
                  </a:schemeClr>
                </a:solidFill>
              </a:rPr>
              <a:t>We hold that  the rule of reason, rather than per se  analysis, should govern the legality of tying  arrangements involving platform software  products</a:t>
            </a:r>
            <a:r>
              <a:rPr lang="en-US" sz="3200" dirty="0"/>
              <a:t>. …  There being no close  parallel in prior antitrust cases, simplistic  application of per se tying rules carries a  serious risk of harm. Accordingly, we vacate  the District Court’s finding of a per se tying violation and remand the case</a:t>
            </a:r>
            <a:r>
              <a:rPr lang="en-US" sz="320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151457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8450" y="-2"/>
            <a:ext cx="548355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1994: US v. IBM (MS-DOS Licensing)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8425543" y="6488668"/>
            <a:ext cx="37664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MS-DOS Complaint (15 July 1994)</a:t>
            </a:r>
          </a:p>
        </p:txBody>
      </p:sp>
      <p:pic>
        <p:nvPicPr>
          <p:cNvPr id="9" name="Picture 8">
            <a:extLst>
              <a:ext uri="{FF2B5EF4-FFF2-40B4-BE49-F238E27FC236}">
                <a16:creationId xmlns:a16="http://schemas.microsoft.com/office/drawing/2014/main" id="{B0A461C4-D55C-0E4B-BA93-C8DD08491269}"/>
              </a:ext>
            </a:extLst>
          </p:cNvPr>
          <p:cNvPicPr>
            <a:picLocks noChangeAspect="1"/>
          </p:cNvPicPr>
          <p:nvPr/>
        </p:nvPicPr>
        <p:blipFill>
          <a:blip r:embed="rId3"/>
          <a:stretch>
            <a:fillRect/>
          </a:stretch>
        </p:blipFill>
        <p:spPr>
          <a:xfrm>
            <a:off x="3048604" y="436807"/>
            <a:ext cx="4830294" cy="6268793"/>
          </a:xfrm>
          <a:prstGeom prst="rect">
            <a:avLst/>
          </a:prstGeom>
          <a:ln w="6350">
            <a:solidFill>
              <a:schemeClr val="bg2"/>
            </a:solidFill>
          </a:ln>
        </p:spPr>
      </p:pic>
    </p:spTree>
    <p:extLst>
      <p:ext uri="{BB962C8B-B14F-4D97-AF65-F5344CB8AC3E}">
        <p14:creationId xmlns:p14="http://schemas.microsoft.com/office/powerpoint/2010/main" val="2165678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1740" y="-2"/>
            <a:ext cx="4740262" cy="33928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Applying Jefferson Parish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9275884" y="6488668"/>
            <a:ext cx="29161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III (CADC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8129" y="169639"/>
            <a:ext cx="4138593" cy="6531199"/>
          </a:xfrm>
          <a:prstGeom prst="rect">
            <a:avLst/>
          </a:prstGeom>
          <a:ln>
            <a:solidFill>
              <a:schemeClr val="bg2"/>
            </a:solidFill>
          </a:ln>
        </p:spPr>
      </p:pic>
      <p:sp>
        <p:nvSpPr>
          <p:cNvPr id="9" name="Rectangle 8">
            <a:extLst>
              <a:ext uri="{FF2B5EF4-FFF2-40B4-BE49-F238E27FC236}">
                <a16:creationId xmlns:a16="http://schemas.microsoft.com/office/drawing/2014/main" id="{F93CD424-C4C3-BB42-96A7-192AC86A9A64}"/>
              </a:ext>
            </a:extLst>
          </p:cNvPr>
          <p:cNvSpPr/>
          <p:nvPr/>
        </p:nvSpPr>
        <p:spPr bwMode="auto">
          <a:xfrm>
            <a:off x="1110816" y="2488317"/>
            <a:ext cx="10994665" cy="206210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b="1" dirty="0">
                <a:solidFill>
                  <a:schemeClr val="accent4">
                    <a:lumMod val="50000"/>
                    <a:lumOff val="50000"/>
                  </a:schemeClr>
                </a:solidFill>
              </a:rPr>
              <a:t>The per se rule’s direct consumer demand and indirect industry custom inquiries are, as a general matter, backward-looking and therefore systematically poor proxies for overall efficiency in the presence of new and innovative integration</a:t>
            </a:r>
            <a:r>
              <a:rPr lang="en-US" sz="320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90080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5230F7C-C4E9-455E-976E-99D0FB875AD1}" type="slidenum">
              <a:rPr lang="en-US" altLang="en-US" sz="1400">
                <a:solidFill>
                  <a:srgbClr val="000066"/>
                </a:solidFill>
                <a:latin typeface="Arial" panose="020B0604020202020204" pitchFamily="34" charset="0"/>
              </a:rPr>
              <a:pPr/>
              <a:t>51</a:t>
            </a:fld>
            <a:endParaRPr lang="en-US" altLang="en-US" sz="1400">
              <a:solidFill>
                <a:srgbClr val="000066"/>
              </a:solidFill>
              <a:latin typeface="Arial" panose="020B0604020202020204" pitchFamily="34" charset="0"/>
            </a:endParaRPr>
          </a:p>
        </p:txBody>
      </p:sp>
      <p:sp>
        <p:nvSpPr>
          <p:cNvPr id="55301" name="Rectangle 2"/>
          <p:cNvSpPr>
            <a:spLocks noGrp="1" noChangeArrowheads="1"/>
          </p:cNvSpPr>
          <p:nvPr>
            <p:ph type="title"/>
          </p:nvPr>
        </p:nvSpPr>
        <p:spPr/>
        <p:txBody>
          <a:bodyPr/>
          <a:lstStyle/>
          <a:p>
            <a:r>
              <a:rPr lang="en-US"/>
              <a:t>D.C. Circuit Opinion</a:t>
            </a:r>
          </a:p>
        </p:txBody>
      </p:sp>
      <p:sp>
        <p:nvSpPr>
          <p:cNvPr id="55302" name="Rectangle 3"/>
          <p:cNvSpPr>
            <a:spLocks noGrp="1" noChangeArrowheads="1"/>
          </p:cNvSpPr>
          <p:nvPr>
            <p:ph type="body" idx="1"/>
          </p:nvPr>
        </p:nvSpPr>
        <p:spPr/>
        <p:txBody>
          <a:bodyPr/>
          <a:lstStyle/>
          <a:p>
            <a:r>
              <a:rPr lang="en-US"/>
              <a:t>Remedy</a:t>
            </a:r>
          </a:p>
          <a:p>
            <a:pPr lvl="1"/>
            <a:r>
              <a:rPr lang="en-US"/>
              <a:t>Needed to be reversed given liability reversals</a:t>
            </a:r>
          </a:p>
          <a:p>
            <a:pPr lvl="1"/>
            <a:r>
              <a:rPr lang="en-US"/>
              <a:t>Independently reversed for failure to conduct a remedies hearing</a:t>
            </a:r>
          </a:p>
          <a:p>
            <a:pPr lvl="1"/>
            <a:r>
              <a:rPr lang="en-US"/>
              <a:t>Also reversed for Judge Jackson’s extrajudicial statements</a:t>
            </a:r>
          </a:p>
        </p:txBody>
      </p:sp>
    </p:spTree>
    <p:extLst>
      <p:ext uri="{BB962C8B-B14F-4D97-AF65-F5344CB8AC3E}">
        <p14:creationId xmlns:p14="http://schemas.microsoft.com/office/powerpoint/2010/main" val="1918354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6BD2B76-9AB4-447E-8FC8-1E3681E49181}" type="slidenum">
              <a:rPr lang="en-US" altLang="en-US" sz="1400">
                <a:solidFill>
                  <a:srgbClr val="000066"/>
                </a:solidFill>
                <a:latin typeface="Arial" panose="020B0604020202020204" pitchFamily="34" charset="0"/>
              </a:rPr>
              <a:pPr/>
              <a:t>52</a:t>
            </a:fld>
            <a:endParaRPr lang="en-US" altLang="en-US" sz="1400">
              <a:solidFill>
                <a:srgbClr val="000066"/>
              </a:solidFill>
              <a:latin typeface="Arial" panose="020B0604020202020204" pitchFamily="34" charset="0"/>
            </a:endParaRPr>
          </a:p>
        </p:txBody>
      </p:sp>
      <p:sp>
        <p:nvSpPr>
          <p:cNvPr id="58373" name="Rectangle 2"/>
          <p:cNvSpPr>
            <a:spLocks noGrp="1" noChangeArrowheads="1"/>
          </p:cNvSpPr>
          <p:nvPr>
            <p:ph type="title"/>
          </p:nvPr>
        </p:nvSpPr>
        <p:spPr/>
        <p:txBody>
          <a:bodyPr/>
          <a:lstStyle/>
          <a:p>
            <a:r>
              <a:rPr lang="en-US" dirty="0"/>
              <a:t>Microsoft Remedy: Big Picture</a:t>
            </a:r>
          </a:p>
        </p:txBody>
      </p:sp>
      <p:sp>
        <p:nvSpPr>
          <p:cNvPr id="58374" name="Rectangle 3"/>
          <p:cNvSpPr>
            <a:spLocks noGrp="1" noChangeArrowheads="1"/>
          </p:cNvSpPr>
          <p:nvPr>
            <p:ph type="body" idx="1"/>
          </p:nvPr>
        </p:nvSpPr>
        <p:spPr/>
        <p:txBody>
          <a:bodyPr/>
          <a:lstStyle/>
          <a:p>
            <a:pPr>
              <a:lnSpc>
                <a:spcPct val="80000"/>
              </a:lnSpc>
            </a:pPr>
            <a:r>
              <a:rPr lang="en-US" dirty="0"/>
              <a:t>Included</a:t>
            </a:r>
          </a:p>
          <a:p>
            <a:pPr lvl="1">
              <a:lnSpc>
                <a:spcPct val="80000"/>
              </a:lnSpc>
            </a:pPr>
            <a:r>
              <a:rPr lang="en-US" dirty="0"/>
              <a:t>Bar past anti-competitive contractual practices</a:t>
            </a:r>
          </a:p>
          <a:p>
            <a:pPr lvl="1">
              <a:lnSpc>
                <a:spcPct val="80000"/>
              </a:lnSpc>
            </a:pPr>
            <a:r>
              <a:rPr lang="en-US" dirty="0"/>
              <a:t>Free OEMs, ISPs and others to facilitate competition</a:t>
            </a:r>
          </a:p>
          <a:p>
            <a:pPr lvl="1">
              <a:lnSpc>
                <a:spcPct val="80000"/>
              </a:lnSpc>
            </a:pPr>
            <a:r>
              <a:rPr lang="en-US" dirty="0"/>
              <a:t>Some disclosure obligations of API and communications protocols and corresponding licenses of IP </a:t>
            </a:r>
          </a:p>
        </p:txBody>
      </p:sp>
    </p:spTree>
    <p:extLst>
      <p:ext uri="{BB962C8B-B14F-4D97-AF65-F5344CB8AC3E}">
        <p14:creationId xmlns:p14="http://schemas.microsoft.com/office/powerpoint/2010/main" val="2097162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B2187B0-7DD7-4712-87EB-316E2056EBB5}" type="slidenum">
              <a:rPr lang="en-US" altLang="en-US" sz="1400">
                <a:solidFill>
                  <a:srgbClr val="000066"/>
                </a:solidFill>
                <a:latin typeface="Arial" panose="020B0604020202020204" pitchFamily="34" charset="0"/>
              </a:rPr>
              <a:pPr/>
              <a:t>53</a:t>
            </a:fld>
            <a:endParaRPr lang="en-US" altLang="en-US" sz="1400">
              <a:solidFill>
                <a:srgbClr val="000066"/>
              </a:solidFill>
              <a:latin typeface="Arial" panose="020B0604020202020204" pitchFamily="34" charset="0"/>
            </a:endParaRPr>
          </a:p>
        </p:txBody>
      </p:sp>
      <p:sp>
        <p:nvSpPr>
          <p:cNvPr id="59397" name="Rectangle 2"/>
          <p:cNvSpPr>
            <a:spLocks noGrp="1" noChangeArrowheads="1"/>
          </p:cNvSpPr>
          <p:nvPr>
            <p:ph type="title"/>
          </p:nvPr>
        </p:nvSpPr>
        <p:spPr/>
        <p:txBody>
          <a:bodyPr/>
          <a:lstStyle/>
          <a:p>
            <a:pPr>
              <a:lnSpc>
                <a:spcPct val="80000"/>
              </a:lnSpc>
            </a:pPr>
            <a:r>
              <a:rPr lang="en-US" dirty="0"/>
              <a:t>Microsoft Remedy: Big Picture</a:t>
            </a:r>
          </a:p>
        </p:txBody>
      </p:sp>
      <p:sp>
        <p:nvSpPr>
          <p:cNvPr id="59398" name="Rectangle 3"/>
          <p:cNvSpPr>
            <a:spLocks noGrp="1" noChangeArrowheads="1"/>
          </p:cNvSpPr>
          <p:nvPr>
            <p:ph type="body" idx="1"/>
          </p:nvPr>
        </p:nvSpPr>
        <p:spPr/>
        <p:txBody>
          <a:bodyPr/>
          <a:lstStyle/>
          <a:p>
            <a:pPr>
              <a:lnSpc>
                <a:spcPct val="80000"/>
              </a:lnSpc>
            </a:pPr>
            <a:r>
              <a:rPr lang="en-US"/>
              <a:t>Omitted</a:t>
            </a:r>
          </a:p>
          <a:p>
            <a:pPr lvl="1">
              <a:lnSpc>
                <a:spcPct val="80000"/>
              </a:lnSpc>
            </a:pPr>
            <a:r>
              <a:rPr lang="en-US"/>
              <a:t>Mandatory distribution (must carry) of Netscape Navigator or Java?</a:t>
            </a:r>
          </a:p>
          <a:p>
            <a:pPr lvl="1">
              <a:lnSpc>
                <a:spcPct val="80000"/>
              </a:lnSpc>
            </a:pPr>
            <a:r>
              <a:rPr lang="en-US"/>
              <a:t>Open source IE?</a:t>
            </a:r>
          </a:p>
          <a:p>
            <a:pPr lvl="1">
              <a:lnSpc>
                <a:spcPct val="80000"/>
              </a:lnSpc>
            </a:pPr>
            <a:r>
              <a:rPr lang="en-US"/>
              <a:t>Much broader disclosure obligations?</a:t>
            </a:r>
          </a:p>
          <a:p>
            <a:pPr lvl="1">
              <a:lnSpc>
                <a:spcPct val="80000"/>
              </a:lnSpc>
            </a:pPr>
            <a:r>
              <a:rPr lang="en-US"/>
              <a:t>Direct limitations on scope of bundling and integration?</a:t>
            </a:r>
          </a:p>
          <a:p>
            <a:pPr lvl="1">
              <a:lnSpc>
                <a:spcPct val="80000"/>
              </a:lnSpc>
            </a:pPr>
            <a:r>
              <a:rPr lang="en-US"/>
              <a:t>Mandatory porting of Office?</a:t>
            </a:r>
          </a:p>
        </p:txBody>
      </p:sp>
    </p:spTree>
    <p:extLst>
      <p:ext uri="{BB962C8B-B14F-4D97-AF65-F5344CB8AC3E}">
        <p14:creationId xmlns:p14="http://schemas.microsoft.com/office/powerpoint/2010/main" val="3995166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5088" y="-2"/>
            <a:ext cx="57769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Worldwide Desktop OS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9191896" y="6488668"/>
            <a:ext cx="30001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(12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B0CEC203-BDFC-E65A-5556-FE1EEFE46F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96" y="209004"/>
            <a:ext cx="5935391"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3EDE77C3-1894-15DF-9579-1B054182D952}"/>
              </a:ext>
            </a:extLst>
          </p:cNvPr>
          <p:cNvPicPr>
            <a:picLocks noChangeAspect="1"/>
          </p:cNvPicPr>
          <p:nvPr/>
        </p:nvPicPr>
        <p:blipFill rotWithShape="1">
          <a:blip r:embed="rId4">
            <a:extLst>
              <a:ext uri="{28A0092B-C50C-407E-A947-70E740481C1C}">
                <a14:useLocalDpi xmlns:a14="http://schemas.microsoft.com/office/drawing/2010/main" val="0"/>
              </a:ext>
            </a:extLst>
          </a:blip>
          <a:srcRect l="5534" t="32095" r="6562" b="25027"/>
          <a:stretch/>
        </p:blipFill>
        <p:spPr>
          <a:xfrm>
            <a:off x="2088776" y="1447800"/>
            <a:ext cx="8998227" cy="4800600"/>
          </a:xfrm>
          <a:prstGeom prst="rect">
            <a:avLst/>
          </a:prstGeom>
          <a:ln w="6350">
            <a:solidFill>
              <a:schemeClr val="bg2"/>
            </a:solidFill>
          </a:ln>
        </p:spPr>
      </p:pic>
    </p:spTree>
    <p:extLst>
      <p:ext uri="{BB962C8B-B14F-4D97-AF65-F5344CB8AC3E}">
        <p14:creationId xmlns:p14="http://schemas.microsoft.com/office/powerpoint/2010/main" val="199119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9538" y="-2"/>
            <a:ext cx="44624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Worldwide OS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9203820" y="6488668"/>
            <a:ext cx="298817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(12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BE323734-529A-409B-523C-A0F4A8D3A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262" y="209004"/>
            <a:ext cx="5935391" cy="6491834"/>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012D6904-B457-4ECF-B9F7-E6B616F76032}"/>
              </a:ext>
            </a:extLst>
          </p:cNvPr>
          <p:cNvPicPr>
            <a:picLocks noChangeAspect="1"/>
          </p:cNvPicPr>
          <p:nvPr/>
        </p:nvPicPr>
        <p:blipFill rotWithShape="1">
          <a:blip r:embed="rId4">
            <a:extLst>
              <a:ext uri="{28A0092B-C50C-407E-A947-70E740481C1C}">
                <a14:useLocalDpi xmlns:a14="http://schemas.microsoft.com/office/drawing/2010/main" val="0"/>
              </a:ext>
            </a:extLst>
          </a:blip>
          <a:srcRect l="5591" t="32004" r="7940" b="24843"/>
          <a:stretch/>
        </p:blipFill>
        <p:spPr>
          <a:xfrm>
            <a:off x="2053735" y="1815352"/>
            <a:ext cx="8441599" cy="4607859"/>
          </a:xfrm>
          <a:prstGeom prst="rect">
            <a:avLst/>
          </a:prstGeom>
          <a:ln w="6350">
            <a:solidFill>
              <a:schemeClr val="tx1"/>
            </a:solidFill>
          </a:ln>
        </p:spPr>
      </p:pic>
    </p:spTree>
    <p:extLst>
      <p:ext uri="{BB962C8B-B14F-4D97-AF65-F5344CB8AC3E}">
        <p14:creationId xmlns:p14="http://schemas.microsoft.com/office/powerpoint/2010/main" val="180498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2"/>
            <a:ext cx="3048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Device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9295716" y="6488668"/>
            <a:ext cx="28962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(12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7BC5BF73-6B3B-5D25-7479-6A652882F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6"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2E10561A-99EA-AB02-FFC1-2DF08FA03330}"/>
              </a:ext>
            </a:extLst>
          </p:cNvPr>
          <p:cNvPicPr>
            <a:picLocks noChangeAspect="1"/>
          </p:cNvPicPr>
          <p:nvPr/>
        </p:nvPicPr>
        <p:blipFill rotWithShape="1">
          <a:blip r:embed="rId4">
            <a:extLst>
              <a:ext uri="{28A0092B-C50C-407E-A947-70E740481C1C}">
                <a14:useLocalDpi xmlns:a14="http://schemas.microsoft.com/office/drawing/2010/main" val="0"/>
              </a:ext>
            </a:extLst>
          </a:blip>
          <a:srcRect l="5707" t="31880" r="6842" b="24207"/>
          <a:stretch/>
        </p:blipFill>
        <p:spPr>
          <a:xfrm>
            <a:off x="2811653" y="2006316"/>
            <a:ext cx="7883778" cy="4329952"/>
          </a:xfrm>
          <a:prstGeom prst="rect">
            <a:avLst/>
          </a:prstGeom>
          <a:ln w="6350">
            <a:solidFill>
              <a:schemeClr val="tx1"/>
            </a:solidFill>
          </a:ln>
        </p:spPr>
      </p:pic>
    </p:spTree>
    <p:extLst>
      <p:ext uri="{BB962C8B-B14F-4D97-AF65-F5344CB8AC3E}">
        <p14:creationId xmlns:p14="http://schemas.microsoft.com/office/powerpoint/2010/main" val="8728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3318" y="-2"/>
            <a:ext cx="31286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Worldwide PC Sales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10515600" y="6488668"/>
            <a:ext cx="16763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Statista (2023)</a:t>
            </a:r>
          </a:p>
        </p:txBody>
      </p:sp>
      <p:pic>
        <p:nvPicPr>
          <p:cNvPr id="5" name="Picture 4">
            <a:extLst>
              <a:ext uri="{FF2B5EF4-FFF2-40B4-BE49-F238E27FC236}">
                <a16:creationId xmlns:a16="http://schemas.microsoft.com/office/drawing/2014/main" id="{6FCFB01B-FA37-E8D2-CC26-D723ECD6BC64}"/>
              </a:ext>
            </a:extLst>
          </p:cNvPr>
          <p:cNvPicPr>
            <a:picLocks noChangeAspect="1"/>
          </p:cNvPicPr>
          <p:nvPr/>
        </p:nvPicPr>
        <p:blipFill>
          <a:blip r:embed="rId2"/>
          <a:stretch>
            <a:fillRect/>
          </a:stretch>
        </p:blipFill>
        <p:spPr>
          <a:xfrm>
            <a:off x="1855760" y="504306"/>
            <a:ext cx="7967510" cy="5898067"/>
          </a:xfrm>
          <a:prstGeom prst="rect">
            <a:avLst/>
          </a:prstGeom>
          <a:ln w="6350">
            <a:solidFill>
              <a:schemeClr val="tx1"/>
            </a:solidFill>
          </a:ln>
        </p:spPr>
      </p:pic>
    </p:spTree>
    <p:extLst>
      <p:ext uri="{BB962C8B-B14F-4D97-AF65-F5344CB8AC3E}">
        <p14:creationId xmlns:p14="http://schemas.microsoft.com/office/powerpoint/2010/main" val="40946939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 Media Player</a:t>
            </a:r>
          </a:p>
        </p:txBody>
      </p:sp>
      <p:sp>
        <p:nvSpPr>
          <p:cNvPr id="3" name="Content Placeholder 2"/>
          <p:cNvSpPr>
            <a:spLocks noGrp="1"/>
          </p:cNvSpPr>
          <p:nvPr>
            <p:ph idx="1"/>
          </p:nvPr>
        </p:nvSpPr>
        <p:spPr/>
        <p:txBody>
          <a:bodyPr/>
          <a:lstStyle/>
          <a:p>
            <a:r>
              <a:rPr lang="en-US" dirty="0"/>
              <a:t>You are at Microsoft in the 1990s</a:t>
            </a:r>
          </a:p>
          <a:p>
            <a:pPr lvl="1"/>
            <a:r>
              <a:rPr lang="en-US" dirty="0"/>
              <a:t>1. Can you build a media player?</a:t>
            </a:r>
          </a:p>
          <a:p>
            <a:pPr lvl="1"/>
            <a:r>
              <a:rPr lang="en-US" dirty="0"/>
              <a:t>2. What can you use it for?</a:t>
            </a:r>
          </a:p>
          <a:p>
            <a:pPr lvl="1"/>
            <a:r>
              <a:rPr lang="en-US" dirty="0"/>
              <a:t>3. How are you allowed to distribute it?</a:t>
            </a:r>
          </a:p>
          <a:p>
            <a:pPr lvl="1"/>
            <a:r>
              <a:rPr lang="en-US" dirty="0"/>
              <a:t>4. What other issues should you think through?</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58</a:t>
            </a:fld>
            <a:endParaRPr lang="en-US" altLang="en-US"/>
          </a:p>
        </p:txBody>
      </p:sp>
      <p:sp>
        <p:nvSpPr>
          <p:cNvPr id="6" name="Text Box 5"/>
          <p:cNvSpPr txBox="1">
            <a:spLocks noChangeArrowheads="1"/>
          </p:cNvSpPr>
          <p:nvPr/>
        </p:nvSpPr>
        <p:spPr bwMode="auto">
          <a:xfrm>
            <a:off x="11288684" y="0"/>
            <a:ext cx="9033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sz="1800" b="1" i="0" dirty="0">
                <a:solidFill>
                  <a:schemeClr val="accent4">
                    <a:lumMod val="75000"/>
                    <a:lumOff val="25000"/>
                  </a:schemeClr>
                </a:solidFill>
                <a:latin typeface="+mn-lt"/>
                <a:cs typeface="Times New Roman" panose="02020603050405020304" pitchFamily="18" charset="0"/>
              </a:rPr>
              <a:t>TTYN</a:t>
            </a:r>
          </a:p>
        </p:txBody>
      </p:sp>
    </p:spTree>
    <p:extLst>
      <p:ext uri="{BB962C8B-B14F-4D97-AF65-F5344CB8AC3E}">
        <p14:creationId xmlns:p14="http://schemas.microsoft.com/office/powerpoint/2010/main" val="2472372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6108" y="-2"/>
            <a:ext cx="9465893" cy="42301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 </a:t>
            </a:r>
            <a:r>
              <a:rPr lang="en-US" sz="2400" dirty="0">
                <a:solidFill>
                  <a:schemeClr val="accent4">
                    <a:lumMod val="75000"/>
                    <a:lumOff val="25000"/>
                  </a:schemeClr>
                </a:solidFill>
                <a:cs typeface="Times New Roman" panose="02020603050405020304" pitchFamily="18" charset="0"/>
              </a:rPr>
              <a:t>OS Extension, New Market Entry &amp; Tying in Two-Sided Markets</a:t>
            </a:r>
            <a:endParaRPr lang="en-US" sz="2400" dirty="0">
              <a:solidFill>
                <a:schemeClr val="accent4">
                  <a:lumMod val="75000"/>
                  <a:lumOff val="25000"/>
                </a:schemeClr>
              </a:solidFill>
              <a:latin typeface="+mn-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9" name="Rectangle 8">
            <a:extLst>
              <a:ext uri="{FF2B5EF4-FFF2-40B4-BE49-F238E27FC236}">
                <a16:creationId xmlns:a16="http://schemas.microsoft.com/office/drawing/2014/main" id="{6FE2DD43-19D3-F141-A128-3BAF3315C03A}"/>
              </a:ext>
            </a:extLst>
          </p:cNvPr>
          <p:cNvSpPr/>
          <p:nvPr/>
        </p:nvSpPr>
        <p:spPr bwMode="auto">
          <a:xfrm>
            <a:off x="1761005" y="3165361"/>
            <a:ext cx="2754085" cy="1665515"/>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6000" dirty="0">
                <a:solidFill>
                  <a:schemeClr val="bg1"/>
                </a:solidFill>
                <a:latin typeface="+mn-lt"/>
              </a:rPr>
              <a:t>W OS</a:t>
            </a:r>
          </a:p>
        </p:txBody>
      </p:sp>
      <p:sp>
        <p:nvSpPr>
          <p:cNvPr id="12" name="Rectangle 11">
            <a:extLst>
              <a:ext uri="{FF2B5EF4-FFF2-40B4-BE49-F238E27FC236}">
                <a16:creationId xmlns:a16="http://schemas.microsoft.com/office/drawing/2014/main" id="{E65AE49B-C87F-6940-A2F1-2EAA67475F24}"/>
              </a:ext>
            </a:extLst>
          </p:cNvPr>
          <p:cNvSpPr/>
          <p:nvPr/>
        </p:nvSpPr>
        <p:spPr bwMode="auto">
          <a:xfrm>
            <a:off x="4515090" y="3165361"/>
            <a:ext cx="1709057" cy="1665515"/>
          </a:xfrm>
          <a:prstGeom prst="rect">
            <a:avLst/>
          </a:prstGeom>
          <a:solidFill>
            <a:srgbClr val="9900CC"/>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200" dirty="0">
                <a:solidFill>
                  <a:schemeClr val="bg1"/>
                </a:solidFill>
                <a:latin typeface="+mn-lt"/>
              </a:rPr>
              <a:t>Browser</a:t>
            </a:r>
          </a:p>
        </p:txBody>
      </p:sp>
      <p:sp>
        <p:nvSpPr>
          <p:cNvPr id="13" name="Rectangle 12">
            <a:extLst>
              <a:ext uri="{FF2B5EF4-FFF2-40B4-BE49-F238E27FC236}">
                <a16:creationId xmlns:a16="http://schemas.microsoft.com/office/drawing/2014/main" id="{E7ADBF5D-34E4-2D43-86F0-945ECEEFF748}"/>
              </a:ext>
            </a:extLst>
          </p:cNvPr>
          <p:cNvSpPr/>
          <p:nvPr/>
        </p:nvSpPr>
        <p:spPr bwMode="auto">
          <a:xfrm>
            <a:off x="1156846" y="5571105"/>
            <a:ext cx="3962400" cy="881741"/>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Consumers</a:t>
            </a:r>
          </a:p>
        </p:txBody>
      </p:sp>
      <p:sp>
        <p:nvSpPr>
          <p:cNvPr id="14" name="Rectangle 13">
            <a:extLst>
              <a:ext uri="{FF2B5EF4-FFF2-40B4-BE49-F238E27FC236}">
                <a16:creationId xmlns:a16="http://schemas.microsoft.com/office/drawing/2014/main" id="{2F31BBD2-4BBB-2748-8467-FCFC0C4FF019}"/>
              </a:ext>
            </a:extLst>
          </p:cNvPr>
          <p:cNvSpPr/>
          <p:nvPr/>
        </p:nvSpPr>
        <p:spPr bwMode="auto">
          <a:xfrm>
            <a:off x="1309246" y="1374660"/>
            <a:ext cx="3962400" cy="881741"/>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Developers</a:t>
            </a:r>
          </a:p>
        </p:txBody>
      </p:sp>
      <p:sp>
        <p:nvSpPr>
          <p:cNvPr id="15" name="Rectangle 14">
            <a:extLst>
              <a:ext uri="{FF2B5EF4-FFF2-40B4-BE49-F238E27FC236}">
                <a16:creationId xmlns:a16="http://schemas.microsoft.com/office/drawing/2014/main" id="{519AF0B8-26FA-1B4C-94EA-8C4579BE5310}"/>
              </a:ext>
            </a:extLst>
          </p:cNvPr>
          <p:cNvSpPr/>
          <p:nvPr/>
        </p:nvSpPr>
        <p:spPr bwMode="auto">
          <a:xfrm>
            <a:off x="5445817" y="705191"/>
            <a:ext cx="2786744" cy="881741"/>
          </a:xfrm>
          <a:prstGeom prst="rect">
            <a:avLst/>
          </a:prstGeom>
          <a:solidFill>
            <a:srgbClr val="FF00FF"/>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200" dirty="0">
                <a:solidFill>
                  <a:schemeClr val="bg1"/>
                </a:solidFill>
                <a:latin typeface="+mn-lt"/>
              </a:rPr>
              <a:t>Publishers &amp; Advertisers</a:t>
            </a:r>
          </a:p>
        </p:txBody>
      </p:sp>
      <p:cxnSp>
        <p:nvCxnSpPr>
          <p:cNvPr id="16" name="Straight Arrow Connector 15">
            <a:extLst>
              <a:ext uri="{FF2B5EF4-FFF2-40B4-BE49-F238E27FC236}">
                <a16:creationId xmlns:a16="http://schemas.microsoft.com/office/drawing/2014/main" id="{ACF95CC0-0F5A-C248-8E2B-D97387A69E29}"/>
              </a:ext>
            </a:extLst>
          </p:cNvPr>
          <p:cNvCxnSpPr>
            <a:endCxn id="9" idx="0"/>
          </p:cNvCxnSpPr>
          <p:nvPr/>
        </p:nvCxnSpPr>
        <p:spPr bwMode="auto">
          <a:xfrm>
            <a:off x="3138047" y="2256400"/>
            <a:ext cx="0" cy="908960"/>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17" name="Straight Arrow Connector 16">
            <a:extLst>
              <a:ext uri="{FF2B5EF4-FFF2-40B4-BE49-F238E27FC236}">
                <a16:creationId xmlns:a16="http://schemas.microsoft.com/office/drawing/2014/main" id="{9A488591-BAEC-BF48-9A7B-226E8CB10EF0}"/>
              </a:ext>
            </a:extLst>
          </p:cNvPr>
          <p:cNvCxnSpPr/>
          <p:nvPr/>
        </p:nvCxnSpPr>
        <p:spPr bwMode="auto">
          <a:xfrm>
            <a:off x="3138047" y="4781888"/>
            <a:ext cx="0" cy="908960"/>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18" name="Straight Arrow Connector 17">
            <a:extLst>
              <a:ext uri="{FF2B5EF4-FFF2-40B4-BE49-F238E27FC236}">
                <a16:creationId xmlns:a16="http://schemas.microsoft.com/office/drawing/2014/main" id="{64E5CC91-0EB7-D24D-9ED8-D887C1A9B6A3}"/>
              </a:ext>
            </a:extLst>
          </p:cNvPr>
          <p:cNvCxnSpPr>
            <a:cxnSpLocks/>
            <a:endCxn id="12" idx="0"/>
          </p:cNvCxnSpPr>
          <p:nvPr/>
        </p:nvCxnSpPr>
        <p:spPr bwMode="auto">
          <a:xfrm flipH="1">
            <a:off x="5369619" y="1586932"/>
            <a:ext cx="1262744" cy="1578429"/>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sp>
        <p:nvSpPr>
          <p:cNvPr id="19" name="Rectangle 4">
            <a:extLst>
              <a:ext uri="{FF2B5EF4-FFF2-40B4-BE49-F238E27FC236}">
                <a16:creationId xmlns:a16="http://schemas.microsoft.com/office/drawing/2014/main" id="{95BA784F-B966-594D-8000-2CF811146E91}"/>
              </a:ext>
            </a:extLst>
          </p:cNvPr>
          <p:cNvSpPr>
            <a:spLocks noChangeArrowheads="1"/>
          </p:cNvSpPr>
          <p:nvPr/>
        </p:nvSpPr>
        <p:spPr bwMode="auto">
          <a:xfrm>
            <a:off x="6632363" y="2718766"/>
            <a:ext cx="4986618" cy="3046988"/>
          </a:xfrm>
          <a:prstGeom prst="rect">
            <a:avLst/>
          </a:prstGeom>
          <a:solidFill>
            <a:srgbClr val="FF0000"/>
          </a:solidFill>
          <a:ln w="9525">
            <a:solidFill>
              <a:schemeClr val="tx1"/>
            </a:solidFill>
            <a:miter lim="800000"/>
            <a:headEnd/>
            <a:tailEnd/>
          </a:ln>
        </p:spPr>
        <p:txBody>
          <a:bodyPr wrap="square" anchor="ctr">
            <a:spAutoFit/>
          </a:bodyPr>
          <a:lstStyle/>
          <a:p>
            <a:r>
              <a:rPr lang="en-US" sz="3200" b="1" dirty="0">
                <a:solidFill>
                  <a:schemeClr val="bg1"/>
                </a:solidFill>
                <a:latin typeface="Arial" charset="0"/>
              </a:rPr>
              <a:t>In a two-sided market, tying can be closer to pure leveraging of the platform as to a different customer base on one side of the market</a:t>
            </a:r>
          </a:p>
        </p:txBody>
      </p:sp>
      <p:sp>
        <p:nvSpPr>
          <p:cNvPr id="5" name="Rectangle 4">
            <a:extLst>
              <a:ext uri="{FF2B5EF4-FFF2-40B4-BE49-F238E27FC236}">
                <a16:creationId xmlns:a16="http://schemas.microsoft.com/office/drawing/2014/main" id="{97ED900C-E723-786D-85F7-27E206C6C00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cxnSp>
        <p:nvCxnSpPr>
          <p:cNvPr id="8" name="Straight Arrow Connector 7">
            <a:extLst>
              <a:ext uri="{FF2B5EF4-FFF2-40B4-BE49-F238E27FC236}">
                <a16:creationId xmlns:a16="http://schemas.microsoft.com/office/drawing/2014/main" id="{3095A960-415E-8FBB-F6F7-60C4B00751DA}"/>
              </a:ext>
            </a:extLst>
          </p:cNvPr>
          <p:cNvCxnSpPr>
            <a:cxnSpLocks/>
            <a:stCxn id="12" idx="2"/>
          </p:cNvCxnSpPr>
          <p:nvPr/>
        </p:nvCxnSpPr>
        <p:spPr bwMode="auto">
          <a:xfrm flipH="1">
            <a:off x="4487874" y="4830876"/>
            <a:ext cx="881745" cy="745671"/>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spTree>
    <p:extLst>
      <p:ext uri="{BB962C8B-B14F-4D97-AF65-F5344CB8AC3E}">
        <p14:creationId xmlns:p14="http://schemas.microsoft.com/office/powerpoint/2010/main" val="346770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9"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4179" y="-2"/>
            <a:ext cx="310782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Microsoft’s Position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6396527" y="6488668"/>
            <a:ext cx="57954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MS-DOS Competitive Impact Statement (15 July 1994)</a:t>
            </a:r>
          </a:p>
        </p:txBody>
      </p:sp>
      <p:pic>
        <p:nvPicPr>
          <p:cNvPr id="11" name="Picture 10">
            <a:extLst>
              <a:ext uri="{FF2B5EF4-FFF2-40B4-BE49-F238E27FC236}">
                <a16:creationId xmlns:a16="http://schemas.microsoft.com/office/drawing/2014/main" id="{23EF43FE-9D48-9E41-A3CD-F9D6EBE3B661}"/>
              </a:ext>
            </a:extLst>
          </p:cNvPr>
          <p:cNvPicPr>
            <a:picLocks noChangeAspect="1"/>
          </p:cNvPicPr>
          <p:nvPr/>
        </p:nvPicPr>
        <p:blipFill>
          <a:blip r:embed="rId3"/>
          <a:stretch>
            <a:fillRect/>
          </a:stretch>
        </p:blipFill>
        <p:spPr>
          <a:xfrm>
            <a:off x="2741423" y="572872"/>
            <a:ext cx="6411585" cy="5504479"/>
          </a:xfrm>
          <a:prstGeom prst="rect">
            <a:avLst/>
          </a:prstGeom>
          <a:ln>
            <a:solidFill>
              <a:schemeClr val="bg2"/>
            </a:solidFill>
          </a:ln>
        </p:spPr>
      </p:pic>
    </p:spTree>
    <p:extLst>
      <p:ext uri="{BB962C8B-B14F-4D97-AF65-F5344CB8AC3E}">
        <p14:creationId xmlns:p14="http://schemas.microsoft.com/office/powerpoint/2010/main" val="1559451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6020" y="-3"/>
            <a:ext cx="9435982" cy="3889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 </a:t>
            </a:r>
            <a:r>
              <a:rPr lang="en-US" sz="2400" dirty="0">
                <a:solidFill>
                  <a:schemeClr val="accent4">
                    <a:lumMod val="75000"/>
                    <a:lumOff val="25000"/>
                  </a:schemeClr>
                </a:solidFill>
                <a:cs typeface="Times New Roman" panose="02020603050405020304" pitchFamily="18" charset="0"/>
              </a:rPr>
              <a:t>OS Extension, New Market Entry &amp; Tying in Two-Sided Markets</a:t>
            </a:r>
            <a:endParaRPr lang="en-US" sz="2400" dirty="0">
              <a:solidFill>
                <a:schemeClr val="accent4">
                  <a:lumMod val="75000"/>
                  <a:lumOff val="25000"/>
                </a:schemeClr>
              </a:solidFill>
              <a:latin typeface="+mn-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9" name="Rectangle 8">
            <a:extLst>
              <a:ext uri="{FF2B5EF4-FFF2-40B4-BE49-F238E27FC236}">
                <a16:creationId xmlns:a16="http://schemas.microsoft.com/office/drawing/2014/main" id="{0AB11206-2876-3E46-8F06-AB216D7FD6F3}"/>
              </a:ext>
            </a:extLst>
          </p:cNvPr>
          <p:cNvSpPr/>
          <p:nvPr/>
        </p:nvSpPr>
        <p:spPr bwMode="auto">
          <a:xfrm>
            <a:off x="3822489" y="2890475"/>
            <a:ext cx="2754085" cy="1665515"/>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6000" dirty="0">
                <a:solidFill>
                  <a:schemeClr val="bg1"/>
                </a:solidFill>
                <a:latin typeface="+mn-lt"/>
              </a:rPr>
              <a:t>W OS</a:t>
            </a:r>
          </a:p>
        </p:txBody>
      </p:sp>
      <p:sp>
        <p:nvSpPr>
          <p:cNvPr id="12" name="Rectangle 11">
            <a:extLst>
              <a:ext uri="{FF2B5EF4-FFF2-40B4-BE49-F238E27FC236}">
                <a16:creationId xmlns:a16="http://schemas.microsoft.com/office/drawing/2014/main" id="{7BE846AF-5871-2A4E-BF26-6B7EA71AA705}"/>
              </a:ext>
            </a:extLst>
          </p:cNvPr>
          <p:cNvSpPr/>
          <p:nvPr/>
        </p:nvSpPr>
        <p:spPr bwMode="auto">
          <a:xfrm>
            <a:off x="6576574" y="2890475"/>
            <a:ext cx="1709057" cy="1665515"/>
          </a:xfrm>
          <a:prstGeom prst="rect">
            <a:avLst/>
          </a:prstGeom>
          <a:solidFill>
            <a:srgbClr val="9900CC"/>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200" dirty="0">
                <a:solidFill>
                  <a:schemeClr val="bg1"/>
                </a:solidFill>
                <a:latin typeface="+mn-lt"/>
              </a:rPr>
              <a:t>Browser</a:t>
            </a:r>
          </a:p>
        </p:txBody>
      </p:sp>
      <p:sp>
        <p:nvSpPr>
          <p:cNvPr id="13" name="Rectangle 12">
            <a:extLst>
              <a:ext uri="{FF2B5EF4-FFF2-40B4-BE49-F238E27FC236}">
                <a16:creationId xmlns:a16="http://schemas.microsoft.com/office/drawing/2014/main" id="{6A42F58E-0C5F-714D-9D4C-29A618040213}"/>
              </a:ext>
            </a:extLst>
          </p:cNvPr>
          <p:cNvSpPr/>
          <p:nvPr/>
        </p:nvSpPr>
        <p:spPr bwMode="auto">
          <a:xfrm>
            <a:off x="3218330" y="5376901"/>
            <a:ext cx="3706905" cy="838199"/>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Consumers</a:t>
            </a:r>
          </a:p>
        </p:txBody>
      </p:sp>
      <p:sp>
        <p:nvSpPr>
          <p:cNvPr id="14" name="Rectangle 13">
            <a:extLst>
              <a:ext uri="{FF2B5EF4-FFF2-40B4-BE49-F238E27FC236}">
                <a16:creationId xmlns:a16="http://schemas.microsoft.com/office/drawing/2014/main" id="{E289D10D-2E47-AD47-9D7F-261B586FE436}"/>
              </a:ext>
            </a:extLst>
          </p:cNvPr>
          <p:cNvSpPr/>
          <p:nvPr/>
        </p:nvSpPr>
        <p:spPr bwMode="auto">
          <a:xfrm>
            <a:off x="3370730" y="1099774"/>
            <a:ext cx="3962400" cy="881741"/>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Developers</a:t>
            </a:r>
          </a:p>
        </p:txBody>
      </p:sp>
      <p:sp>
        <p:nvSpPr>
          <p:cNvPr id="15" name="Rectangle 14">
            <a:extLst>
              <a:ext uri="{FF2B5EF4-FFF2-40B4-BE49-F238E27FC236}">
                <a16:creationId xmlns:a16="http://schemas.microsoft.com/office/drawing/2014/main" id="{7C72B0B9-F786-D949-AA7E-C14146BB9B41}"/>
              </a:ext>
            </a:extLst>
          </p:cNvPr>
          <p:cNvSpPr/>
          <p:nvPr/>
        </p:nvSpPr>
        <p:spPr bwMode="auto">
          <a:xfrm>
            <a:off x="7953828" y="745571"/>
            <a:ext cx="2786744" cy="881741"/>
          </a:xfrm>
          <a:prstGeom prst="rect">
            <a:avLst/>
          </a:prstGeom>
          <a:solidFill>
            <a:srgbClr val="FF00FF"/>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200" dirty="0">
                <a:solidFill>
                  <a:schemeClr val="bg1"/>
                </a:solidFill>
                <a:latin typeface="+mn-lt"/>
              </a:rPr>
              <a:t>Publishers &amp; Advertisers</a:t>
            </a:r>
          </a:p>
        </p:txBody>
      </p:sp>
      <p:cxnSp>
        <p:nvCxnSpPr>
          <p:cNvPr id="16" name="Straight Arrow Connector 15">
            <a:extLst>
              <a:ext uri="{FF2B5EF4-FFF2-40B4-BE49-F238E27FC236}">
                <a16:creationId xmlns:a16="http://schemas.microsoft.com/office/drawing/2014/main" id="{8DA86D0C-4E86-F24B-8265-833855FCE1B3}"/>
              </a:ext>
            </a:extLst>
          </p:cNvPr>
          <p:cNvCxnSpPr>
            <a:endCxn id="9" idx="0"/>
          </p:cNvCxnSpPr>
          <p:nvPr/>
        </p:nvCxnSpPr>
        <p:spPr bwMode="auto">
          <a:xfrm>
            <a:off x="5199531" y="1981514"/>
            <a:ext cx="0" cy="908960"/>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17" name="Straight Arrow Connector 16">
            <a:extLst>
              <a:ext uri="{FF2B5EF4-FFF2-40B4-BE49-F238E27FC236}">
                <a16:creationId xmlns:a16="http://schemas.microsoft.com/office/drawing/2014/main" id="{80780A7F-007B-8246-B86C-4C7B5A120699}"/>
              </a:ext>
            </a:extLst>
          </p:cNvPr>
          <p:cNvCxnSpPr>
            <a:cxnSpLocks/>
          </p:cNvCxnSpPr>
          <p:nvPr/>
        </p:nvCxnSpPr>
        <p:spPr bwMode="auto">
          <a:xfrm>
            <a:off x="5199531" y="4507002"/>
            <a:ext cx="0" cy="869899"/>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18" name="Straight Arrow Connector 17">
            <a:extLst>
              <a:ext uri="{FF2B5EF4-FFF2-40B4-BE49-F238E27FC236}">
                <a16:creationId xmlns:a16="http://schemas.microsoft.com/office/drawing/2014/main" id="{72F6D5DF-8C95-8044-B9EF-9ACD9D481637}"/>
              </a:ext>
            </a:extLst>
          </p:cNvPr>
          <p:cNvCxnSpPr>
            <a:cxnSpLocks/>
            <a:endCxn id="12" idx="0"/>
          </p:cNvCxnSpPr>
          <p:nvPr/>
        </p:nvCxnSpPr>
        <p:spPr bwMode="auto">
          <a:xfrm flipH="1">
            <a:off x="7431103" y="1661746"/>
            <a:ext cx="1123812" cy="1228729"/>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sp>
        <p:nvSpPr>
          <p:cNvPr id="19" name="Rectangle 18">
            <a:extLst>
              <a:ext uri="{FF2B5EF4-FFF2-40B4-BE49-F238E27FC236}">
                <a16:creationId xmlns:a16="http://schemas.microsoft.com/office/drawing/2014/main" id="{E43927F8-F06D-B042-AFFE-9E964C330EF0}"/>
              </a:ext>
            </a:extLst>
          </p:cNvPr>
          <p:cNvSpPr/>
          <p:nvPr/>
        </p:nvSpPr>
        <p:spPr bwMode="auto">
          <a:xfrm>
            <a:off x="2113432" y="2890474"/>
            <a:ext cx="1709057" cy="1665515"/>
          </a:xfrm>
          <a:prstGeom prst="rect">
            <a:avLst/>
          </a:prstGeom>
          <a:solidFill>
            <a:srgbClr val="9900CC"/>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200" dirty="0">
                <a:solidFill>
                  <a:schemeClr val="bg1"/>
                </a:solidFill>
                <a:latin typeface="+mn-lt"/>
              </a:rPr>
              <a:t>Media Player</a:t>
            </a:r>
          </a:p>
        </p:txBody>
      </p:sp>
      <p:sp>
        <p:nvSpPr>
          <p:cNvPr id="20" name="Rectangle 19">
            <a:extLst>
              <a:ext uri="{FF2B5EF4-FFF2-40B4-BE49-F238E27FC236}">
                <a16:creationId xmlns:a16="http://schemas.microsoft.com/office/drawing/2014/main" id="{02013D90-92FE-AB41-B3D2-16366E809D63}"/>
              </a:ext>
            </a:extLst>
          </p:cNvPr>
          <p:cNvSpPr/>
          <p:nvPr/>
        </p:nvSpPr>
        <p:spPr bwMode="auto">
          <a:xfrm>
            <a:off x="1139160" y="430305"/>
            <a:ext cx="2079171" cy="881741"/>
          </a:xfrm>
          <a:prstGeom prst="rect">
            <a:avLst/>
          </a:prstGeom>
          <a:solidFill>
            <a:srgbClr val="FF00FF"/>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200" dirty="0">
                <a:solidFill>
                  <a:schemeClr val="bg1"/>
                </a:solidFill>
                <a:latin typeface="+mn-lt"/>
              </a:rPr>
              <a:t>Music Cos</a:t>
            </a:r>
          </a:p>
        </p:txBody>
      </p:sp>
      <p:cxnSp>
        <p:nvCxnSpPr>
          <p:cNvPr id="21" name="Straight Arrow Connector 20">
            <a:extLst>
              <a:ext uri="{FF2B5EF4-FFF2-40B4-BE49-F238E27FC236}">
                <a16:creationId xmlns:a16="http://schemas.microsoft.com/office/drawing/2014/main" id="{2CF7A73D-0CF5-FD49-92CF-F82286A73804}"/>
              </a:ext>
            </a:extLst>
          </p:cNvPr>
          <p:cNvCxnSpPr>
            <a:cxnSpLocks/>
            <a:endCxn id="19" idx="0"/>
          </p:cNvCxnSpPr>
          <p:nvPr/>
        </p:nvCxnSpPr>
        <p:spPr bwMode="auto">
          <a:xfrm>
            <a:off x="1879388" y="1312045"/>
            <a:ext cx="1088573" cy="1578429"/>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sp>
        <p:nvSpPr>
          <p:cNvPr id="22" name="Rectangle 4">
            <a:extLst>
              <a:ext uri="{FF2B5EF4-FFF2-40B4-BE49-F238E27FC236}">
                <a16:creationId xmlns:a16="http://schemas.microsoft.com/office/drawing/2014/main" id="{07E8844A-6C56-534C-A38B-EBA934A83B47}"/>
              </a:ext>
            </a:extLst>
          </p:cNvPr>
          <p:cNvSpPr>
            <a:spLocks noChangeArrowheads="1"/>
          </p:cNvSpPr>
          <p:nvPr/>
        </p:nvSpPr>
        <p:spPr bwMode="auto">
          <a:xfrm>
            <a:off x="7306675" y="4655796"/>
            <a:ext cx="4397829" cy="1077218"/>
          </a:xfrm>
          <a:prstGeom prst="rect">
            <a:avLst/>
          </a:prstGeom>
          <a:solidFill>
            <a:srgbClr val="FF0000"/>
          </a:solidFill>
          <a:ln w="9525">
            <a:solidFill>
              <a:schemeClr val="tx1"/>
            </a:solidFill>
            <a:miter lim="800000"/>
            <a:headEnd/>
            <a:tailEnd/>
          </a:ln>
        </p:spPr>
        <p:txBody>
          <a:bodyPr wrap="square" anchor="ctr">
            <a:spAutoFit/>
          </a:bodyPr>
          <a:lstStyle/>
          <a:p>
            <a:r>
              <a:rPr lang="en-US" sz="3200" b="1" dirty="0">
                <a:solidFill>
                  <a:schemeClr val="bg1"/>
                </a:solidFill>
                <a:latin typeface="Arial" charset="0"/>
              </a:rPr>
              <a:t>Platform tying as one-sided leveraging</a:t>
            </a:r>
          </a:p>
        </p:txBody>
      </p:sp>
      <p:cxnSp>
        <p:nvCxnSpPr>
          <p:cNvPr id="6" name="Straight Arrow Connector 5">
            <a:extLst>
              <a:ext uri="{FF2B5EF4-FFF2-40B4-BE49-F238E27FC236}">
                <a16:creationId xmlns:a16="http://schemas.microsoft.com/office/drawing/2014/main" id="{AFBCDD6D-1D37-7829-00E7-9553BF1643CE}"/>
              </a:ext>
            </a:extLst>
          </p:cNvPr>
          <p:cNvCxnSpPr>
            <a:cxnSpLocks/>
            <a:stCxn id="12" idx="2"/>
          </p:cNvCxnSpPr>
          <p:nvPr/>
        </p:nvCxnSpPr>
        <p:spPr bwMode="auto">
          <a:xfrm flipH="1">
            <a:off x="6182863" y="4555990"/>
            <a:ext cx="1248240" cy="820353"/>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10" name="Straight Arrow Connector 9">
            <a:extLst>
              <a:ext uri="{FF2B5EF4-FFF2-40B4-BE49-F238E27FC236}">
                <a16:creationId xmlns:a16="http://schemas.microsoft.com/office/drawing/2014/main" id="{3E3712F3-B612-2832-677C-DD37530E004A}"/>
              </a:ext>
            </a:extLst>
          </p:cNvPr>
          <p:cNvCxnSpPr>
            <a:cxnSpLocks/>
          </p:cNvCxnSpPr>
          <p:nvPr/>
        </p:nvCxnSpPr>
        <p:spPr bwMode="auto">
          <a:xfrm>
            <a:off x="2946187" y="4555988"/>
            <a:ext cx="1385587" cy="820355"/>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sp>
        <p:nvSpPr>
          <p:cNvPr id="23" name="Rectangle 22">
            <a:extLst>
              <a:ext uri="{FF2B5EF4-FFF2-40B4-BE49-F238E27FC236}">
                <a16:creationId xmlns:a16="http://schemas.microsoft.com/office/drawing/2014/main" id="{E72E271A-4740-B1E3-3B86-61DEF228F1D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21763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6C0595-CF43-3108-9D85-31D7B27F4083}"/>
              </a:ext>
            </a:extLst>
          </p:cNvPr>
          <p:cNvPicPr>
            <a:picLocks noChangeAspect="1"/>
          </p:cNvPicPr>
          <p:nvPr/>
        </p:nvPicPr>
        <p:blipFill rotWithShape="1">
          <a:blip r:embed="rId3"/>
          <a:srcRect l="13149" t="1420" r="3971" b="9411"/>
          <a:stretch/>
        </p:blipFill>
        <p:spPr>
          <a:xfrm>
            <a:off x="229703" y="209004"/>
            <a:ext cx="4233806" cy="6491834"/>
          </a:xfrm>
          <a:prstGeom prst="rect">
            <a:avLst/>
          </a:prstGeom>
          <a:ln w="6350">
            <a:solidFill>
              <a:schemeClr val="bg2"/>
            </a:solidFill>
          </a:ln>
        </p:spPr>
      </p:pic>
      <p:sp>
        <p:nvSpPr>
          <p:cNvPr id="2" name="Title 1"/>
          <p:cNvSpPr>
            <a:spLocks noGrp="1"/>
          </p:cNvSpPr>
          <p:nvPr>
            <p:ph type="title"/>
          </p:nvPr>
        </p:nvSpPr>
        <p:spPr>
          <a:xfrm>
            <a:off x="7114903" y="-2"/>
            <a:ext cx="50770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EC Statement of Objections WMP</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7987553" y="6494557"/>
            <a:ext cx="42044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(30 Aug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F4A4B5FB-DA94-A4CA-CACE-9D0BC36115FD}"/>
              </a:ext>
            </a:extLst>
          </p:cNvPr>
          <p:cNvPicPr>
            <a:picLocks noChangeAspect="1"/>
          </p:cNvPicPr>
          <p:nvPr/>
        </p:nvPicPr>
        <p:blipFill rotWithShape="1">
          <a:blip r:embed="rId4"/>
          <a:srcRect l="12193" t="3638" r="4278" b="8799"/>
          <a:stretch/>
        </p:blipFill>
        <p:spPr>
          <a:xfrm>
            <a:off x="1607930" y="217092"/>
            <a:ext cx="4271170" cy="6491833"/>
          </a:xfrm>
          <a:prstGeom prst="rect">
            <a:avLst/>
          </a:prstGeom>
          <a:ln>
            <a:solidFill>
              <a:schemeClr val="bg2"/>
            </a:solidFill>
          </a:ln>
        </p:spPr>
      </p:pic>
      <p:sp>
        <p:nvSpPr>
          <p:cNvPr id="12" name="Rectangle 11">
            <a:extLst>
              <a:ext uri="{FF2B5EF4-FFF2-40B4-BE49-F238E27FC236}">
                <a16:creationId xmlns:a16="http://schemas.microsoft.com/office/drawing/2014/main" id="{562991F3-0C8A-C443-A7CC-14DFE518C115}"/>
              </a:ext>
            </a:extLst>
          </p:cNvPr>
          <p:cNvSpPr/>
          <p:nvPr/>
        </p:nvSpPr>
        <p:spPr bwMode="auto">
          <a:xfrm>
            <a:off x="2263243" y="2364487"/>
            <a:ext cx="9755720"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Finally, the Commission also believes that Microsoft may have acted illegally by incorporating its new Media Player product into its Windows PC operating system. … </a:t>
            </a:r>
            <a:r>
              <a:rPr lang="en-US" sz="3200" b="1" dirty="0">
                <a:solidFill>
                  <a:schemeClr val="accent4">
                    <a:lumMod val="50000"/>
                    <a:lumOff val="50000"/>
                  </a:schemeClr>
                </a:solidFill>
              </a:rPr>
              <a:t>Microsoft ties its Media Player to its ubiquitous Windows operating system</a:t>
            </a:r>
            <a:r>
              <a:rPr lang="en-US" sz="3200" dirty="0">
                <a:solidFill>
                  <a:schemeClr val="bg2"/>
                </a:solidFill>
              </a:rPr>
              <a:t>, a channel of distribution which is not available to competing vendors of media players.</a:t>
            </a:r>
            <a:r>
              <a:rPr kumimoji="1" lang="en-US" sz="3200" i="0" u="none" strike="noStrike" cap="none" normalizeH="0" dirty="0">
                <a:ln>
                  <a:noFill/>
                </a:ln>
                <a:solidFill>
                  <a:schemeClr val="bg2"/>
                </a:solidFill>
                <a:effectLst/>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72812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74ED74-F327-BF65-A96C-C2FAE3BE3491}"/>
              </a:ext>
            </a:extLst>
          </p:cNvPr>
          <p:cNvPicPr>
            <a:picLocks noChangeAspect="1"/>
          </p:cNvPicPr>
          <p:nvPr/>
        </p:nvPicPr>
        <p:blipFill rotWithShape="1">
          <a:blip r:embed="rId3"/>
          <a:srcRect l="11512" t="3639" r="3086" b="7506"/>
          <a:stretch/>
        </p:blipFill>
        <p:spPr>
          <a:xfrm>
            <a:off x="265043" y="161803"/>
            <a:ext cx="4293991" cy="6477535"/>
          </a:xfrm>
          <a:prstGeom prst="rect">
            <a:avLst/>
          </a:prstGeom>
          <a:ln>
            <a:solidFill>
              <a:schemeClr val="bg2"/>
            </a:solidFill>
          </a:ln>
        </p:spPr>
      </p:pic>
      <p:sp>
        <p:nvSpPr>
          <p:cNvPr id="2" name="Title 1"/>
          <p:cNvSpPr>
            <a:spLocks noGrp="1"/>
          </p:cNvSpPr>
          <p:nvPr>
            <p:ph type="title"/>
          </p:nvPr>
        </p:nvSpPr>
        <p:spPr>
          <a:xfrm>
            <a:off x="7136673" y="-2"/>
            <a:ext cx="505532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EC Statement of Objections WMP</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8051074" y="6510056"/>
            <a:ext cx="41409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(30 Aug 2001)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4" name="Rectangle 13">
            <a:extLst>
              <a:ext uri="{FF2B5EF4-FFF2-40B4-BE49-F238E27FC236}">
                <a16:creationId xmlns:a16="http://schemas.microsoft.com/office/drawing/2014/main" id="{D8AAD92F-07B6-C540-B7D3-41F102772615}"/>
              </a:ext>
            </a:extLst>
          </p:cNvPr>
          <p:cNvSpPr/>
          <p:nvPr/>
        </p:nvSpPr>
        <p:spPr bwMode="auto">
          <a:xfrm>
            <a:off x="1519418" y="1575022"/>
            <a:ext cx="10446537" cy="403187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Microsoft may thereby </a:t>
            </a:r>
            <a:r>
              <a:rPr lang="en-US" sz="3200" b="1" dirty="0">
                <a:solidFill>
                  <a:schemeClr val="accent4">
                    <a:lumMod val="50000"/>
                    <a:lumOff val="50000"/>
                  </a:schemeClr>
                </a:solidFill>
              </a:rPr>
              <a:t>deprive PC manufacturers and final users of a free choice </a:t>
            </a:r>
            <a:r>
              <a:rPr lang="en-US" sz="3200" dirty="0">
                <a:solidFill>
                  <a:schemeClr val="bg2"/>
                </a:solidFill>
              </a:rPr>
              <a:t>over which products they want to have on their PCs, especially as there are </a:t>
            </a:r>
            <a:r>
              <a:rPr lang="en-US" sz="3200" b="1" dirty="0">
                <a:solidFill>
                  <a:schemeClr val="accent4">
                    <a:lumMod val="50000"/>
                    <a:lumOff val="50000"/>
                  </a:schemeClr>
                </a:solidFill>
              </a:rPr>
              <a:t>no ready technical means to remove or uninstall the Media Player product</a:t>
            </a:r>
            <a:r>
              <a:rPr lang="en-US" sz="3200" dirty="0">
                <a:solidFill>
                  <a:schemeClr val="bg2"/>
                </a:solidFill>
              </a:rPr>
              <a:t>. </a:t>
            </a:r>
            <a:r>
              <a:rPr lang="en-US" sz="3200" b="1" dirty="0">
                <a:solidFill>
                  <a:schemeClr val="accent4">
                    <a:lumMod val="50000"/>
                    <a:lumOff val="50000"/>
                  </a:schemeClr>
                </a:solidFill>
              </a:rPr>
              <a:t>Competing products may therefore be </a:t>
            </a:r>
            <a:r>
              <a:rPr lang="en-US" sz="3200" b="1" i="1" dirty="0">
                <a:solidFill>
                  <a:schemeClr val="accent4">
                    <a:lumMod val="50000"/>
                    <a:lumOff val="50000"/>
                  </a:schemeClr>
                </a:solidFill>
              </a:rPr>
              <a:t>a priori</a:t>
            </a:r>
            <a:r>
              <a:rPr lang="en-US" sz="3200" b="1" dirty="0">
                <a:solidFill>
                  <a:schemeClr val="accent4">
                    <a:lumMod val="50000"/>
                    <a:lumOff val="50000"/>
                  </a:schemeClr>
                </a:solidFill>
              </a:rPr>
              <a:t> set at a disadvantage which is not related to their price or quality</a:t>
            </a:r>
            <a:r>
              <a:rPr lang="en-US" sz="3200" dirty="0">
                <a:solidFill>
                  <a:schemeClr val="bg2"/>
                </a:solidFill>
              </a:rPr>
              <a:t>. The result is a weakening of effective competition in the market, a reduction of consumer choice, and less innovation</a:t>
            </a:r>
            <a:r>
              <a:rPr kumimoji="1" lang="en-US" sz="3200" i="0" u="none" strike="noStrike" cap="none" normalizeH="0" dirty="0">
                <a:ln>
                  <a:noFill/>
                </a:ln>
                <a:solidFill>
                  <a:schemeClr val="bg2"/>
                </a:solidFill>
                <a:effectLst/>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6535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0B6560-C23F-ECEF-ED1D-DEBAB79BEBF1}"/>
              </a:ext>
            </a:extLst>
          </p:cNvPr>
          <p:cNvPicPr>
            <a:picLocks noChangeAspect="1"/>
          </p:cNvPicPr>
          <p:nvPr/>
        </p:nvPicPr>
        <p:blipFill rotWithShape="1">
          <a:blip r:embed="rId3"/>
          <a:srcRect l="12504" t="2376" r="2028" b="4394"/>
          <a:stretch/>
        </p:blipFill>
        <p:spPr>
          <a:xfrm>
            <a:off x="242957" y="227494"/>
            <a:ext cx="4122422" cy="6473344"/>
          </a:xfrm>
          <a:prstGeom prst="rect">
            <a:avLst/>
          </a:prstGeom>
          <a:ln>
            <a:solidFill>
              <a:schemeClr val="bg2"/>
            </a:solidFill>
          </a:ln>
        </p:spPr>
      </p:pic>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EC WMP Violation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8029303" y="6493265"/>
            <a:ext cx="41626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(24 Mar 2004)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2" name="Rectangle 11">
            <a:extLst>
              <a:ext uri="{FF2B5EF4-FFF2-40B4-BE49-F238E27FC236}">
                <a16:creationId xmlns:a16="http://schemas.microsoft.com/office/drawing/2014/main" id="{71F5B830-6F14-AA46-963D-3191B79847B7}"/>
              </a:ext>
            </a:extLst>
          </p:cNvPr>
          <p:cNvSpPr/>
          <p:nvPr/>
        </p:nvSpPr>
        <p:spPr bwMode="auto">
          <a:xfrm>
            <a:off x="1024393" y="2366364"/>
            <a:ext cx="10994570"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The European Commission has concluded, after a five-year investigation, that Microsoft Corporation broke European Union competition law by </a:t>
            </a:r>
            <a:r>
              <a:rPr lang="en-US" sz="3200" b="1" dirty="0">
                <a:solidFill>
                  <a:schemeClr val="accent4">
                    <a:lumMod val="50000"/>
                    <a:lumOff val="50000"/>
                  </a:schemeClr>
                </a:solidFill>
              </a:rPr>
              <a:t>leveraging its near monopoly in the market for PC operating systems (OS) onto the markets for work group server operating systems</a:t>
            </a:r>
            <a:r>
              <a:rPr lang="en-US" sz="3200" b="1" baseline="30000" dirty="0">
                <a:solidFill>
                  <a:schemeClr val="accent4">
                    <a:lumMod val="50000"/>
                    <a:lumOff val="50000"/>
                  </a:schemeClr>
                </a:solidFill>
              </a:rPr>
              <a:t> </a:t>
            </a:r>
            <a:r>
              <a:rPr lang="en-US" sz="3200" b="1" dirty="0">
                <a:solidFill>
                  <a:schemeClr val="accent4">
                    <a:lumMod val="50000"/>
                    <a:lumOff val="50000"/>
                  </a:schemeClr>
                </a:solidFill>
              </a:rPr>
              <a:t>and for media players</a:t>
            </a:r>
            <a:r>
              <a:rPr lang="en-US" sz="3200" dirty="0">
                <a:solidFill>
                  <a:schemeClr val="bg2"/>
                </a:solidFill>
              </a:rPr>
              <a:t>. …</a:t>
            </a:r>
            <a:r>
              <a:rPr kumimoji="1" lang="en-US" sz="3200" i="0" u="none" strike="noStrike" cap="none" normalizeH="0" dirty="0">
                <a:ln>
                  <a:noFill/>
                </a:ln>
                <a:solidFill>
                  <a:schemeClr val="bg2"/>
                </a:solidFill>
                <a:effectLst/>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30644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6E66B26-5F30-FF41-F9F5-948CED7DB0DE}"/>
              </a:ext>
            </a:extLst>
          </p:cNvPr>
          <p:cNvPicPr>
            <a:picLocks noChangeAspect="1"/>
          </p:cNvPicPr>
          <p:nvPr/>
        </p:nvPicPr>
        <p:blipFill rotWithShape="1">
          <a:blip r:embed="rId3"/>
          <a:srcRect l="13883" t="2308" r="2126" b="3368"/>
          <a:stretch/>
        </p:blipFill>
        <p:spPr>
          <a:xfrm>
            <a:off x="229704" y="209004"/>
            <a:ext cx="4015616" cy="6491834"/>
          </a:xfrm>
          <a:prstGeom prst="rect">
            <a:avLst/>
          </a:prstGeom>
          <a:ln>
            <a:solidFill>
              <a:schemeClr val="bg2"/>
            </a:solidFill>
          </a:ln>
        </p:spPr>
      </p:pic>
      <p:sp>
        <p:nvSpPr>
          <p:cNvPr id="2" name="Title 1"/>
          <p:cNvSpPr>
            <a:spLocks noGrp="1"/>
          </p:cNvSpPr>
          <p:nvPr>
            <p:ph type="title"/>
          </p:nvPr>
        </p:nvSpPr>
        <p:spPr>
          <a:xfrm>
            <a:off x="9296399" y="-2"/>
            <a:ext cx="28956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EC WMP Violation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8112034" y="6499763"/>
            <a:ext cx="40799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(24 Mar 2004)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F93CD424-C4C3-BB42-96A7-192AC86A9A64}"/>
              </a:ext>
            </a:extLst>
          </p:cNvPr>
          <p:cNvSpPr/>
          <p:nvPr/>
        </p:nvSpPr>
        <p:spPr bwMode="auto">
          <a:xfrm>
            <a:off x="1934890" y="2768483"/>
            <a:ext cx="10084073"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Microsoft is also required, within 90 days, </a:t>
            </a:r>
            <a:r>
              <a:rPr lang="en-US" sz="3200" b="1" dirty="0">
                <a:solidFill>
                  <a:schemeClr val="accent4">
                    <a:lumMod val="50000"/>
                    <a:lumOff val="50000"/>
                  </a:schemeClr>
                </a:solidFill>
              </a:rPr>
              <a:t>to offer a version of its Windows OS without Windows Media Player </a:t>
            </a:r>
            <a:r>
              <a:rPr lang="en-US" sz="3200" dirty="0">
                <a:solidFill>
                  <a:schemeClr val="bg2"/>
                </a:solidFill>
              </a:rPr>
              <a:t>to PC manufacturers (or when selling directly to end users). In addition, Microsoft is </a:t>
            </a:r>
            <a:r>
              <a:rPr lang="en-US" sz="3200" b="1" dirty="0">
                <a:solidFill>
                  <a:schemeClr val="accent4">
                    <a:lumMod val="50000"/>
                    <a:lumOff val="50000"/>
                  </a:schemeClr>
                </a:solidFill>
              </a:rPr>
              <a:t>fined</a:t>
            </a:r>
            <a:r>
              <a:rPr lang="en-US" sz="3200" b="1" i="1" dirty="0">
                <a:solidFill>
                  <a:schemeClr val="accent4">
                    <a:lumMod val="50000"/>
                    <a:lumOff val="50000"/>
                  </a:schemeClr>
                </a:solidFill>
              </a:rPr>
              <a:t> </a:t>
            </a:r>
            <a:r>
              <a:rPr lang="en-US" sz="3200" b="1" dirty="0">
                <a:solidFill>
                  <a:schemeClr val="accent4">
                    <a:lumMod val="50000"/>
                    <a:lumOff val="50000"/>
                  </a:schemeClr>
                </a:solidFill>
              </a:rPr>
              <a:t>€497 million for abusing its market power in the EU</a:t>
            </a:r>
            <a:r>
              <a:rPr lang="en-US" sz="3200" dirty="0">
                <a:solidFill>
                  <a:schemeClr val="bg2"/>
                </a:solidFill>
              </a:rPr>
              <a:t>.</a:t>
            </a:r>
            <a:r>
              <a:rPr kumimoji="1" lang="en-US" sz="3200" i="0" u="none" strike="noStrike" cap="none" normalizeH="0" dirty="0">
                <a:ln>
                  <a:noFill/>
                </a:ln>
                <a:solidFill>
                  <a:schemeClr val="bg2"/>
                </a:solidFill>
                <a:effectLst/>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7284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539" y="-2"/>
            <a:ext cx="551346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Understanding the EC WMP Remedy</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7977498" y="6489435"/>
            <a:ext cx="42145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Press Release (8 June 2005)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descr="Microsoft to Release Windows XP Home Edition N and Windows XP Professional N in Europe - Google Chrome">
            <a:extLst>
              <a:ext uri="{FF2B5EF4-FFF2-40B4-BE49-F238E27FC236}">
                <a16:creationId xmlns:a16="http://schemas.microsoft.com/office/drawing/2014/main" id="{99E5516B-30C7-BD4F-B26F-60DDF17DA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38" y="542283"/>
            <a:ext cx="7562614" cy="6071066"/>
          </a:xfrm>
          <a:prstGeom prst="rect">
            <a:avLst/>
          </a:prstGeom>
          <a:ln>
            <a:solidFill>
              <a:schemeClr val="bg2"/>
            </a:solidFill>
          </a:ln>
        </p:spPr>
      </p:pic>
      <p:sp>
        <p:nvSpPr>
          <p:cNvPr id="12" name="Text Box 5">
            <a:extLst>
              <a:ext uri="{FF2B5EF4-FFF2-40B4-BE49-F238E27FC236}">
                <a16:creationId xmlns:a16="http://schemas.microsoft.com/office/drawing/2014/main" id="{CDBF82E9-9734-4E4D-9B00-39FE0D68BE90}"/>
              </a:ext>
            </a:extLst>
          </p:cNvPr>
          <p:cNvSpPr txBox="1">
            <a:spLocks noChangeArrowheads="1"/>
          </p:cNvSpPr>
          <p:nvPr/>
        </p:nvSpPr>
        <p:spPr bwMode="auto">
          <a:xfrm>
            <a:off x="4110527" y="2131690"/>
            <a:ext cx="7776673" cy="3046988"/>
          </a:xfrm>
          <a:prstGeom prst="rect">
            <a:avLst/>
          </a:prstGeom>
          <a:solidFill>
            <a:schemeClr val="tx1">
              <a:lumMod val="60000"/>
              <a:lumOff val="40000"/>
            </a:schemeClr>
          </a:solidFill>
          <a:ln w="9525">
            <a:solidFill>
              <a:schemeClr val="bg2"/>
            </a:solidFill>
            <a:miter lim="800000"/>
            <a:headEnd/>
            <a:tailEnd/>
          </a:ln>
        </p:spPr>
        <p:txBody>
          <a:bodyPr wrap="square">
            <a:spAutoFit/>
          </a:bodyPr>
          <a:lstStyle/>
          <a:p>
            <a:pPr>
              <a:defRPr/>
            </a:pPr>
            <a:r>
              <a:rPr lang="en-US" sz="3200" b="1" dirty="0">
                <a:solidFill>
                  <a:schemeClr val="bg1"/>
                </a:solidFill>
                <a:latin typeface="+mn-lt"/>
              </a:rPr>
              <a:t>Versioning with a Subtraction Remedy</a:t>
            </a:r>
          </a:p>
          <a:p>
            <a:pPr marL="914400" lvl="1" indent="-457200">
              <a:buFont typeface="Arial" pitchFamily="34" charset="0"/>
              <a:buChar char="•"/>
              <a:defRPr/>
            </a:pPr>
            <a:r>
              <a:rPr lang="en-US" sz="3200" b="1" dirty="0">
                <a:solidFill>
                  <a:schemeClr val="bg1"/>
                </a:solidFill>
                <a:latin typeface="+mn-lt"/>
              </a:rPr>
              <a:t>Simple to create multiple versions of Windows</a:t>
            </a:r>
          </a:p>
          <a:p>
            <a:pPr marL="914400" lvl="1" indent="-457200">
              <a:buFont typeface="Arial" pitchFamily="34" charset="0"/>
              <a:buChar char="•"/>
              <a:defRPr/>
            </a:pPr>
            <a:r>
              <a:rPr lang="en-US" sz="3200" b="1" dirty="0">
                <a:solidFill>
                  <a:schemeClr val="bg1"/>
                </a:solidFill>
                <a:latin typeface="+mn-lt"/>
              </a:rPr>
              <a:t>Create version with Windows Media Player, 2</a:t>
            </a:r>
            <a:r>
              <a:rPr lang="en-US" sz="3200" b="1" baseline="30000" dirty="0">
                <a:solidFill>
                  <a:schemeClr val="bg1"/>
                </a:solidFill>
                <a:latin typeface="+mn-lt"/>
              </a:rPr>
              <a:t>nd</a:t>
            </a:r>
            <a:r>
              <a:rPr lang="en-US" sz="3200" b="1" dirty="0">
                <a:solidFill>
                  <a:schemeClr val="bg1"/>
                </a:solidFill>
                <a:latin typeface="+mn-lt"/>
              </a:rPr>
              <a:t> version without WMP and let the market decide</a:t>
            </a:r>
          </a:p>
        </p:txBody>
      </p:sp>
    </p:spTree>
    <p:extLst>
      <p:ext uri="{BB962C8B-B14F-4D97-AF65-F5344CB8AC3E}">
        <p14:creationId xmlns:p14="http://schemas.microsoft.com/office/powerpoint/2010/main" val="333010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354" y="-2"/>
            <a:ext cx="761564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Comparison Sales of Two Versions of Windows XP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405F982-4708-6DC8-66F7-2427DB33FD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4" y="491784"/>
            <a:ext cx="5657089" cy="6187440"/>
          </a:xfrm>
          <a:prstGeom prst="rect">
            <a:avLst/>
          </a:prstGeom>
          <a:ln w="6350">
            <a:solidFill>
              <a:schemeClr val="bg2"/>
            </a:solidFill>
          </a:ln>
        </p:spPr>
      </p:pic>
      <p:sp>
        <p:nvSpPr>
          <p:cNvPr id="8" name="Text Box 5">
            <a:extLst>
              <a:ext uri="{FF2B5EF4-FFF2-40B4-BE49-F238E27FC236}">
                <a16:creationId xmlns:a16="http://schemas.microsoft.com/office/drawing/2014/main" id="{1665A206-3317-53CD-7BAF-F6CB0406888E}"/>
              </a:ext>
            </a:extLst>
          </p:cNvPr>
          <p:cNvSpPr txBox="1">
            <a:spLocks noChangeArrowheads="1"/>
          </p:cNvSpPr>
          <p:nvPr/>
        </p:nvSpPr>
        <p:spPr bwMode="auto">
          <a:xfrm>
            <a:off x="8484577" y="6494558"/>
            <a:ext cx="37074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Fact Sheet (April 2006)</a:t>
            </a:r>
          </a:p>
        </p:txBody>
      </p:sp>
      <p:pic>
        <p:nvPicPr>
          <p:cNvPr id="9" name="Picture 8" descr="A screenshot of a computer&#10;&#10;Description automatically generated">
            <a:extLst>
              <a:ext uri="{FF2B5EF4-FFF2-40B4-BE49-F238E27FC236}">
                <a16:creationId xmlns:a16="http://schemas.microsoft.com/office/drawing/2014/main" id="{66D9DDE2-3870-4014-5FBD-B6A0DE492A76}"/>
              </a:ext>
            </a:extLst>
          </p:cNvPr>
          <p:cNvPicPr>
            <a:picLocks noChangeAspect="1"/>
          </p:cNvPicPr>
          <p:nvPr/>
        </p:nvPicPr>
        <p:blipFill rotWithShape="1">
          <a:blip r:embed="rId3">
            <a:extLst>
              <a:ext uri="{28A0092B-C50C-407E-A947-70E740481C1C}">
                <a14:useLocalDpi xmlns:a14="http://schemas.microsoft.com/office/drawing/2010/main" val="0"/>
              </a:ext>
            </a:extLst>
          </a:blip>
          <a:srcRect l="797" t="14007" r="15074" b="58899"/>
          <a:stretch/>
        </p:blipFill>
        <p:spPr>
          <a:xfrm>
            <a:off x="1763486" y="1810669"/>
            <a:ext cx="9929294" cy="3497510"/>
          </a:xfrm>
          <a:prstGeom prst="rect">
            <a:avLst/>
          </a:prstGeom>
          <a:ln w="6350">
            <a:solidFill>
              <a:schemeClr val="bg2"/>
            </a:solidFill>
          </a:ln>
        </p:spPr>
      </p:pic>
    </p:spTree>
    <p:extLst>
      <p:ext uri="{BB962C8B-B14F-4D97-AF65-F5344CB8AC3E}">
        <p14:creationId xmlns:p14="http://schemas.microsoft.com/office/powerpoint/2010/main" val="95820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8811" y="-2"/>
            <a:ext cx="537319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Media Player Installation Increasing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405F982-4708-6DC8-66F7-2427DB33FD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4" y="491784"/>
            <a:ext cx="5657089" cy="6187440"/>
          </a:xfrm>
          <a:prstGeom prst="rect">
            <a:avLst/>
          </a:prstGeom>
          <a:ln w="6350">
            <a:solidFill>
              <a:schemeClr val="bg2"/>
            </a:solidFill>
          </a:ln>
        </p:spPr>
      </p:pic>
      <p:sp>
        <p:nvSpPr>
          <p:cNvPr id="8" name="Text Box 5">
            <a:extLst>
              <a:ext uri="{FF2B5EF4-FFF2-40B4-BE49-F238E27FC236}">
                <a16:creationId xmlns:a16="http://schemas.microsoft.com/office/drawing/2014/main" id="{1665A206-3317-53CD-7BAF-F6CB0406888E}"/>
              </a:ext>
            </a:extLst>
          </p:cNvPr>
          <p:cNvSpPr txBox="1">
            <a:spLocks noChangeArrowheads="1"/>
          </p:cNvSpPr>
          <p:nvPr/>
        </p:nvSpPr>
        <p:spPr bwMode="auto">
          <a:xfrm>
            <a:off x="8484577" y="6494558"/>
            <a:ext cx="37074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Microsoft Fact Sheet (April 2006)</a:t>
            </a:r>
          </a:p>
        </p:txBody>
      </p:sp>
      <p:pic>
        <p:nvPicPr>
          <p:cNvPr id="9" name="Picture 8" descr="A screenshot of a computer&#10;&#10;Description automatically generated">
            <a:extLst>
              <a:ext uri="{FF2B5EF4-FFF2-40B4-BE49-F238E27FC236}">
                <a16:creationId xmlns:a16="http://schemas.microsoft.com/office/drawing/2014/main" id="{66D9DDE2-3870-4014-5FBD-B6A0DE492A76}"/>
              </a:ext>
            </a:extLst>
          </p:cNvPr>
          <p:cNvPicPr>
            <a:picLocks noChangeAspect="1"/>
          </p:cNvPicPr>
          <p:nvPr/>
        </p:nvPicPr>
        <p:blipFill rotWithShape="1">
          <a:blip r:embed="rId3">
            <a:extLst>
              <a:ext uri="{28A0092B-C50C-407E-A947-70E740481C1C}">
                <a14:useLocalDpi xmlns:a14="http://schemas.microsoft.com/office/drawing/2010/main" val="0"/>
              </a:ext>
            </a:extLst>
          </a:blip>
          <a:srcRect l="15113" t="40468" r="2990" b="36943"/>
          <a:stretch/>
        </p:blipFill>
        <p:spPr>
          <a:xfrm>
            <a:off x="1452216" y="2155370"/>
            <a:ext cx="10434984" cy="3148149"/>
          </a:xfrm>
          <a:prstGeom prst="rect">
            <a:avLst/>
          </a:prstGeom>
          <a:ln w="6350">
            <a:solidFill>
              <a:schemeClr val="bg2"/>
            </a:solidFill>
          </a:ln>
        </p:spPr>
      </p:pic>
    </p:spTree>
    <p:extLst>
      <p:ext uri="{BB962C8B-B14F-4D97-AF65-F5344CB8AC3E}">
        <p14:creationId xmlns:p14="http://schemas.microsoft.com/office/powerpoint/2010/main" val="215063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152" y="-2"/>
            <a:ext cx="3812848" cy="388836"/>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What Mattered: The iPod</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pic>
        <p:nvPicPr>
          <p:cNvPr id="11" name="Picture 2">
            <a:extLst>
              <a:ext uri="{FF2B5EF4-FFF2-40B4-BE49-F238E27FC236}">
                <a16:creationId xmlns:a16="http://schemas.microsoft.com/office/drawing/2014/main" id="{F8773C9B-A825-3841-A549-26EA9C8BB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198" y="490324"/>
            <a:ext cx="7729361" cy="61834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4482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689390-CBF1-9BB2-B580-E296E51694FF}"/>
              </a:ext>
            </a:extLst>
          </p:cNvPr>
          <p:cNvPicPr>
            <a:picLocks noChangeAspect="1"/>
          </p:cNvPicPr>
          <p:nvPr/>
        </p:nvPicPr>
        <p:blipFill rotWithShape="1">
          <a:blip r:embed="rId3"/>
          <a:srcRect l="12959" t="1490" r="1994" b="9563"/>
          <a:stretch/>
        </p:blipFill>
        <p:spPr>
          <a:xfrm>
            <a:off x="260625" y="209004"/>
            <a:ext cx="4294443" cy="6491834"/>
          </a:xfrm>
          <a:prstGeom prst="rect">
            <a:avLst/>
          </a:prstGeom>
          <a:ln>
            <a:solidFill>
              <a:schemeClr val="bg2"/>
            </a:solidFill>
          </a:ln>
        </p:spPr>
      </p:pic>
      <p:sp>
        <p:nvSpPr>
          <p:cNvPr id="2" name="Title 1"/>
          <p:cNvSpPr>
            <a:spLocks noGrp="1"/>
          </p:cNvSpPr>
          <p:nvPr>
            <p:ph type="title"/>
          </p:nvPr>
        </p:nvSpPr>
        <p:spPr>
          <a:xfrm>
            <a:off x="8493369" y="-2"/>
            <a:ext cx="369863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2009: EC SO re IE Tying</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8119165" y="6516172"/>
            <a:ext cx="407283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(17 Jan 2009)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Rectangle 8">
            <a:extLst>
              <a:ext uri="{FF2B5EF4-FFF2-40B4-BE49-F238E27FC236}">
                <a16:creationId xmlns:a16="http://schemas.microsoft.com/office/drawing/2014/main" id="{8EBFDF2A-DD1E-D442-AB16-CE8AE28E6650}"/>
              </a:ext>
            </a:extLst>
          </p:cNvPr>
          <p:cNvSpPr/>
          <p:nvPr/>
        </p:nvSpPr>
        <p:spPr bwMode="auto">
          <a:xfrm>
            <a:off x="2021080" y="2937520"/>
            <a:ext cx="9827664"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dirty="0">
                <a:solidFill>
                  <a:srgbClr val="000000"/>
                </a:solidFill>
              </a:rPr>
              <a:t>In the SO, the Commission sets out evidence and outlines its </a:t>
            </a:r>
            <a:r>
              <a:rPr lang="en-US" sz="3200" b="1" dirty="0">
                <a:solidFill>
                  <a:schemeClr val="accent4">
                    <a:lumMod val="50000"/>
                    <a:lumOff val="50000"/>
                  </a:schemeClr>
                </a:solidFill>
              </a:rPr>
              <a:t>preliminary conclusion that Microsoft’s tying of Internet Explorer to the Windows operating system harms competition </a:t>
            </a:r>
            <a:r>
              <a:rPr lang="en-US" sz="3200" dirty="0">
                <a:solidFill>
                  <a:srgbClr val="000000"/>
                </a:solidFill>
              </a:rPr>
              <a:t>between web browsers, undermines product innovation and ultimately reduces consumer choice.</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66705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3919" y="-2"/>
            <a:ext cx="3688081" cy="44413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1995: Microsoft’s Vision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6575612" y="6494705"/>
            <a:ext cx="56163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Gates, Internet Tidal Wave Memo (26 May 1995)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3581A358-6189-DA49-8216-12BF9D52D434}"/>
              </a:ext>
            </a:extLst>
          </p:cNvPr>
          <p:cNvPicPr>
            <a:picLocks noChangeAspect="1"/>
          </p:cNvPicPr>
          <p:nvPr/>
        </p:nvPicPr>
        <p:blipFill>
          <a:blip r:embed="rId3"/>
          <a:stretch>
            <a:fillRect/>
          </a:stretch>
        </p:blipFill>
        <p:spPr>
          <a:xfrm>
            <a:off x="318304" y="222066"/>
            <a:ext cx="4507680" cy="6478771"/>
          </a:xfrm>
          <a:prstGeom prst="rect">
            <a:avLst/>
          </a:prstGeom>
          <a:ln>
            <a:solidFill>
              <a:schemeClr val="bg2"/>
            </a:solidFill>
          </a:ln>
        </p:spPr>
      </p:pic>
      <p:sp>
        <p:nvSpPr>
          <p:cNvPr id="9" name="Rectangle 8">
            <a:extLst>
              <a:ext uri="{FF2B5EF4-FFF2-40B4-BE49-F238E27FC236}">
                <a16:creationId xmlns:a16="http://schemas.microsoft.com/office/drawing/2014/main" id="{BE341EB9-44F4-0D4C-B7C9-ACA1D1C2EB4B}"/>
              </a:ext>
            </a:extLst>
          </p:cNvPr>
          <p:cNvSpPr/>
          <p:nvPr/>
        </p:nvSpPr>
        <p:spPr bwMode="auto">
          <a:xfrm>
            <a:off x="1653665" y="1870680"/>
            <a:ext cx="9907929"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latin typeface="Times New Roman" pitchFamily="18" charset="0"/>
              </a:rPr>
              <a:t>“Our vision</a:t>
            </a:r>
            <a:r>
              <a:rPr kumimoji="1" lang="en-US" sz="3200" i="0" u="none" strike="noStrike" cap="none" normalizeH="0" dirty="0">
                <a:ln>
                  <a:noFill/>
                </a:ln>
                <a:solidFill>
                  <a:srgbClr val="000000"/>
                </a:solidFill>
                <a:effectLst/>
                <a:latin typeface="Times New Roman" pitchFamily="18" charset="0"/>
              </a:rPr>
              <a:t> for the last 20 years can be summarized in a succinct way. We saw that </a:t>
            </a:r>
            <a:r>
              <a:rPr kumimoji="1" lang="en-US" sz="3200" b="1" i="0" u="none" strike="noStrike" cap="none" normalizeH="0" dirty="0">
                <a:ln>
                  <a:noFill/>
                </a:ln>
                <a:solidFill>
                  <a:schemeClr val="accent4">
                    <a:lumMod val="50000"/>
                    <a:lumOff val="50000"/>
                  </a:schemeClr>
                </a:solidFill>
                <a:effectLst/>
                <a:latin typeface="Times New Roman" pitchFamily="18" charset="0"/>
              </a:rPr>
              <a:t>exponential improvements in computer capabilities would make great software quite valuable</a:t>
            </a:r>
            <a:r>
              <a:rPr kumimoji="1" lang="en-US" sz="3200" i="0" u="none" strike="noStrike" cap="none" normalizeH="0" dirty="0">
                <a:ln>
                  <a:noFill/>
                </a:ln>
                <a:solidFill>
                  <a:srgbClr val="000000"/>
                </a:solidFill>
                <a:effectLst/>
                <a:latin typeface="Times New Roman" pitchFamily="18" charset="0"/>
              </a:rPr>
              <a:t>. Our response was to build an organization to deliver great software products.”</a:t>
            </a:r>
            <a:endParaRPr kumimoji="1" lang="en-US" sz="3200" i="0" u="none" strike="noStrike" cap="none" normalizeH="0" baseline="0" dirty="0">
              <a:ln>
                <a:noFill/>
              </a:ln>
              <a:solidFill>
                <a:srgbClr val="000000"/>
              </a:solidFill>
              <a:effectLst/>
              <a:latin typeface="Times New Roman" pitchFamily="18" charset="0"/>
            </a:endParaRPr>
          </a:p>
        </p:txBody>
      </p:sp>
    </p:spTree>
    <p:extLst>
      <p:ext uri="{BB962C8B-B14F-4D97-AF65-F5344CB8AC3E}">
        <p14:creationId xmlns:p14="http://schemas.microsoft.com/office/powerpoint/2010/main" val="4692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EBBE14-34D5-E18C-360F-4D31D7D115E7}"/>
              </a:ext>
            </a:extLst>
          </p:cNvPr>
          <p:cNvPicPr>
            <a:picLocks noChangeAspect="1"/>
          </p:cNvPicPr>
          <p:nvPr/>
        </p:nvPicPr>
        <p:blipFill rotWithShape="1">
          <a:blip r:embed="rId3"/>
          <a:srcRect l="15222" t="2295" r="3335" b="12263"/>
          <a:stretch/>
        </p:blipFill>
        <p:spPr>
          <a:xfrm>
            <a:off x="282712" y="209004"/>
            <a:ext cx="4296829" cy="6491834"/>
          </a:xfrm>
          <a:prstGeom prst="rect">
            <a:avLst/>
          </a:prstGeom>
          <a:ln>
            <a:solidFill>
              <a:schemeClr val="bg2"/>
            </a:solidFill>
          </a:ln>
        </p:spPr>
      </p:pic>
      <p:sp>
        <p:nvSpPr>
          <p:cNvPr id="2" name="Title 1"/>
          <p:cNvSpPr>
            <a:spLocks noGrp="1"/>
          </p:cNvSpPr>
          <p:nvPr>
            <p:ph type="title"/>
          </p:nvPr>
        </p:nvSpPr>
        <p:spPr>
          <a:xfrm>
            <a:off x="8168054" y="-2"/>
            <a:ext cx="40239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Browser Ballot Settlement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8067230" y="6477000"/>
            <a:ext cx="41247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(16 Dec 2009)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Rectangle 10">
            <a:extLst>
              <a:ext uri="{FF2B5EF4-FFF2-40B4-BE49-F238E27FC236}">
                <a16:creationId xmlns:a16="http://schemas.microsoft.com/office/drawing/2014/main" id="{657041D4-838F-E542-B074-4E10F9579AC8}"/>
              </a:ext>
            </a:extLst>
          </p:cNvPr>
          <p:cNvSpPr/>
          <p:nvPr/>
        </p:nvSpPr>
        <p:spPr bwMode="auto">
          <a:xfrm>
            <a:off x="1538244" y="2253099"/>
            <a:ext cx="10265553"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dirty="0">
                <a:solidFill>
                  <a:srgbClr val="000000"/>
                </a:solidFill>
              </a:rPr>
              <a:t>Under the commitments approved by the Commission, </a:t>
            </a:r>
            <a:r>
              <a:rPr lang="en-US" sz="3200" b="1" dirty="0">
                <a:solidFill>
                  <a:schemeClr val="accent4">
                    <a:lumMod val="50000"/>
                    <a:lumOff val="50000"/>
                  </a:schemeClr>
                </a:solidFill>
              </a:rPr>
              <a:t>Microsoft will make available for five years in the European Economic Area </a:t>
            </a:r>
            <a:r>
              <a:rPr lang="en-US" sz="3200" dirty="0">
                <a:solidFill>
                  <a:srgbClr val="000000"/>
                </a:solidFill>
              </a:rPr>
              <a:t>(through the Windows Update mechanism) </a:t>
            </a:r>
            <a:r>
              <a:rPr lang="en-US" sz="3200" b="1" dirty="0">
                <a:solidFill>
                  <a:schemeClr val="accent4">
                    <a:lumMod val="50000"/>
                    <a:lumOff val="50000"/>
                  </a:schemeClr>
                </a:solidFill>
              </a:rPr>
              <a:t>a ‘Choice Screen’ </a:t>
            </a:r>
            <a:r>
              <a:rPr lang="en-US" sz="3200" dirty="0">
                <a:solidFill>
                  <a:srgbClr val="000000"/>
                </a:solidFill>
              </a:rPr>
              <a:t>enabling users of Windows XP, Windows Vista and Windows 7 </a:t>
            </a:r>
            <a:r>
              <a:rPr lang="en-US" sz="3200" b="1" dirty="0">
                <a:solidFill>
                  <a:schemeClr val="accent4">
                    <a:lumMod val="50000"/>
                    <a:lumOff val="50000"/>
                  </a:schemeClr>
                </a:solidFill>
              </a:rPr>
              <a:t>to choose which web browser(s) they want to install in addition to, or instead of, Microsoft’s browser Internet Explorer</a:t>
            </a:r>
            <a:r>
              <a:rPr lang="en-US" sz="320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4414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4388" y="-2"/>
            <a:ext cx="25776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Browser Choice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p:cNvSpPr txBox="1">
            <a:spLocks noChangeArrowheads="1"/>
          </p:cNvSpPr>
          <p:nvPr/>
        </p:nvSpPr>
        <p:spPr bwMode="auto">
          <a:xfrm>
            <a:off x="9347199" y="6485176"/>
            <a:ext cx="28395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www.browserchoice.eu</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2">
            <a:extLst>
              <a:ext uri="{FF2B5EF4-FFF2-40B4-BE49-F238E27FC236}">
                <a16:creationId xmlns:a16="http://schemas.microsoft.com/office/drawing/2014/main" id="{A573CB7E-6035-6542-A6C1-B838696E1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64" y="209004"/>
            <a:ext cx="8198014" cy="6563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EE80FED2-0DE7-DE41-941F-A14474920D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77" t="4296" r="17588" b="51598"/>
          <a:stretch/>
        </p:blipFill>
        <p:spPr bwMode="auto">
          <a:xfrm>
            <a:off x="1659648" y="1340441"/>
            <a:ext cx="9977698" cy="47590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46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5152" y="-2"/>
            <a:ext cx="102684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More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9347200" y="6516172"/>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www.browserchoice.eu</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2">
            <a:extLst>
              <a:ext uri="{FF2B5EF4-FFF2-40B4-BE49-F238E27FC236}">
                <a16:creationId xmlns:a16="http://schemas.microsoft.com/office/drawing/2014/main" id="{D898437A-6281-8748-A3CC-BDE97D06B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40" y="209004"/>
            <a:ext cx="8120382" cy="6501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6D84562D-87BC-A34D-8718-FD461B9E9C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18" t="4510" r="17588" b="51385"/>
          <a:stretch/>
        </p:blipFill>
        <p:spPr bwMode="auto">
          <a:xfrm>
            <a:off x="2025700" y="1521817"/>
            <a:ext cx="9488753" cy="45466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00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6176" y="-2"/>
            <a:ext cx="233582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And Still More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9347200" y="6516172"/>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www.browserchoice.eu</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2">
            <a:extLst>
              <a:ext uri="{FF2B5EF4-FFF2-40B4-BE49-F238E27FC236}">
                <a16:creationId xmlns:a16="http://schemas.microsoft.com/office/drawing/2014/main" id="{8451CC78-38B3-A240-9560-41A17BF52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50" y="209004"/>
            <a:ext cx="8108454" cy="64918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BD70C388-6C94-984A-BB4A-FD504589D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77" t="4084" r="17912" b="52663"/>
          <a:stretch/>
        </p:blipFill>
        <p:spPr bwMode="auto">
          <a:xfrm>
            <a:off x="1971338" y="1617372"/>
            <a:ext cx="9572451" cy="44971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96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EA7D29-9ABC-D14C-4FC2-CD50B835F092}"/>
              </a:ext>
            </a:extLst>
          </p:cNvPr>
          <p:cNvPicPr>
            <a:picLocks noChangeAspect="1"/>
          </p:cNvPicPr>
          <p:nvPr/>
        </p:nvPicPr>
        <p:blipFill>
          <a:blip r:embed="rId3"/>
          <a:stretch>
            <a:fillRect/>
          </a:stretch>
        </p:blipFill>
        <p:spPr>
          <a:xfrm>
            <a:off x="274476" y="222410"/>
            <a:ext cx="4312337" cy="6439256"/>
          </a:xfrm>
          <a:prstGeom prst="rect">
            <a:avLst/>
          </a:prstGeom>
          <a:ln>
            <a:solidFill>
              <a:schemeClr val="bg2"/>
            </a:solidFill>
          </a:ln>
        </p:spPr>
      </p:pic>
      <p:sp>
        <p:nvSpPr>
          <p:cNvPr id="2" name="Title 1"/>
          <p:cNvSpPr>
            <a:spLocks noGrp="1"/>
          </p:cNvSpPr>
          <p:nvPr>
            <p:ph type="title"/>
          </p:nvPr>
        </p:nvSpPr>
        <p:spPr>
          <a:xfrm>
            <a:off x="5977783" y="-1"/>
            <a:ext cx="6214217" cy="40165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2012: New EC Investigation re Windows 7</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8106508" y="6477000"/>
            <a:ext cx="40854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(17 July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Rectangle 10">
            <a:extLst>
              <a:ext uri="{FF2B5EF4-FFF2-40B4-BE49-F238E27FC236}">
                <a16:creationId xmlns:a16="http://schemas.microsoft.com/office/drawing/2014/main" id="{E4A7AAF0-1A8B-B541-8CEA-0C8F9D6C2DD0}"/>
              </a:ext>
            </a:extLst>
          </p:cNvPr>
          <p:cNvSpPr/>
          <p:nvPr/>
        </p:nvSpPr>
        <p:spPr bwMode="auto">
          <a:xfrm>
            <a:off x="865363" y="3180121"/>
            <a:ext cx="10960169" cy="230832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a:ln>
                  <a:noFill/>
                </a:ln>
                <a:solidFill>
                  <a:srgbClr val="000000"/>
                </a:solidFill>
                <a:effectLst/>
              </a:rPr>
              <a:t>“</a:t>
            </a:r>
            <a:r>
              <a:rPr lang="en-US" sz="3600" dirty="0">
                <a:solidFill>
                  <a:srgbClr val="000000"/>
                </a:solidFill>
              </a:rPr>
              <a:t>On the basis of information it has received, the Commission believes that </a:t>
            </a:r>
            <a:r>
              <a:rPr lang="en-US" sz="3600" b="1" dirty="0">
                <a:solidFill>
                  <a:schemeClr val="accent4">
                    <a:lumMod val="50000"/>
                    <a:lumOff val="50000"/>
                  </a:schemeClr>
                </a:solidFill>
              </a:rPr>
              <a:t>Microsoft may have failed to roll out the choice screen with Windows 7 Service Pack 1, which was released in February 2011</a:t>
            </a:r>
            <a:r>
              <a:rPr lang="en-US" sz="3600" dirty="0">
                <a:solidFill>
                  <a:srgbClr val="000000"/>
                </a:solidFill>
              </a:rPr>
              <a:t>. </a:t>
            </a:r>
            <a:r>
              <a:rPr kumimoji="1" lang="en-US" sz="3600" i="0" u="none" strike="noStrike" cap="none" normalizeH="0" dirty="0">
                <a:ln>
                  <a:noFill/>
                </a:ln>
                <a:solidFill>
                  <a:srgbClr val="000000"/>
                </a:solidFill>
                <a:effectLst/>
              </a:rPr>
              <a:t>”</a:t>
            </a:r>
            <a:endParaRPr kumimoji="1" lang="en-US" sz="36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19284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0FDC24-C5F4-F456-14B9-CDACEF460050}"/>
              </a:ext>
            </a:extLst>
          </p:cNvPr>
          <p:cNvPicPr>
            <a:picLocks noChangeAspect="1"/>
          </p:cNvPicPr>
          <p:nvPr/>
        </p:nvPicPr>
        <p:blipFill>
          <a:blip r:embed="rId3"/>
          <a:stretch>
            <a:fillRect/>
          </a:stretch>
        </p:blipFill>
        <p:spPr>
          <a:xfrm>
            <a:off x="274476" y="222410"/>
            <a:ext cx="4312337" cy="6439256"/>
          </a:xfrm>
          <a:prstGeom prst="rect">
            <a:avLst/>
          </a:prstGeom>
          <a:ln>
            <a:solidFill>
              <a:schemeClr val="bg2"/>
            </a:solidFill>
          </a:ln>
        </p:spPr>
      </p:pic>
      <p:sp>
        <p:nvSpPr>
          <p:cNvPr id="2" name="Title 1"/>
          <p:cNvSpPr>
            <a:spLocks noGrp="1"/>
          </p:cNvSpPr>
          <p:nvPr>
            <p:ph type="title"/>
          </p:nvPr>
        </p:nvSpPr>
        <p:spPr>
          <a:xfrm>
            <a:off x="7071645" y="-2"/>
            <a:ext cx="512035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No Choice Screen for 17 Months?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8036169" y="6493265"/>
            <a:ext cx="415583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(17 July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2" name="Rectangle 11">
            <a:extLst>
              <a:ext uri="{FF2B5EF4-FFF2-40B4-BE49-F238E27FC236}">
                <a16:creationId xmlns:a16="http://schemas.microsoft.com/office/drawing/2014/main" id="{9E8BA218-B9E4-784A-9A19-6898E63DCEC2}"/>
              </a:ext>
            </a:extLst>
          </p:cNvPr>
          <p:cNvSpPr/>
          <p:nvPr/>
        </p:nvSpPr>
        <p:spPr bwMode="auto">
          <a:xfrm>
            <a:off x="1120837" y="3186245"/>
            <a:ext cx="10863943"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dirty="0">
                <a:solidFill>
                  <a:srgbClr val="000000"/>
                </a:solidFill>
              </a:rPr>
              <a:t>This is despite the fact that, in December 2011, Microsoft indicated in its annual compliance report to the Commission that it was in compliance with its commitments. </a:t>
            </a:r>
            <a:r>
              <a:rPr lang="en-US" sz="3200" b="1" dirty="0">
                <a:solidFill>
                  <a:schemeClr val="accent4">
                    <a:lumMod val="50000"/>
                    <a:lumOff val="50000"/>
                  </a:schemeClr>
                </a:solidFill>
              </a:rPr>
              <a:t>From February 2011 until today, millions of Windows users in the EU may have not seen the choice screen</a:t>
            </a:r>
            <a:r>
              <a:rPr lang="en-US" sz="3200" dirty="0">
                <a:solidFill>
                  <a:srgbClr val="000000"/>
                </a:solidFill>
              </a:rPr>
              <a:t>.</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94874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E50E8C-15D5-2EFF-5615-DE83B4796B60}"/>
              </a:ext>
            </a:extLst>
          </p:cNvPr>
          <p:cNvPicPr>
            <a:picLocks noChangeAspect="1"/>
          </p:cNvPicPr>
          <p:nvPr/>
        </p:nvPicPr>
        <p:blipFill>
          <a:blip r:embed="rId3"/>
          <a:stretch>
            <a:fillRect/>
          </a:stretch>
        </p:blipFill>
        <p:spPr>
          <a:xfrm>
            <a:off x="304800" y="214576"/>
            <a:ext cx="4479755" cy="6516172"/>
          </a:xfrm>
          <a:prstGeom prst="rect">
            <a:avLst/>
          </a:prstGeom>
          <a:ln>
            <a:solidFill>
              <a:schemeClr val="bg2"/>
            </a:solidFill>
          </a:ln>
        </p:spPr>
      </p:pic>
      <p:sp>
        <p:nvSpPr>
          <p:cNvPr id="2" name="Title 1"/>
          <p:cNvSpPr>
            <a:spLocks noGrp="1"/>
          </p:cNvSpPr>
          <p:nvPr>
            <p:ph type="title"/>
          </p:nvPr>
        </p:nvSpPr>
        <p:spPr>
          <a:xfrm>
            <a:off x="6366617" y="-2"/>
            <a:ext cx="582538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2012: EC SO on Brower Choice Failure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8106506" y="6516172"/>
            <a:ext cx="40854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(24 Oct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Rectangle 10">
            <a:extLst>
              <a:ext uri="{FF2B5EF4-FFF2-40B4-BE49-F238E27FC236}">
                <a16:creationId xmlns:a16="http://schemas.microsoft.com/office/drawing/2014/main" id="{522D6A1B-BCF8-BA4D-B4A0-EBA5F650B627}"/>
              </a:ext>
            </a:extLst>
          </p:cNvPr>
          <p:cNvSpPr/>
          <p:nvPr/>
        </p:nvSpPr>
        <p:spPr bwMode="auto">
          <a:xfrm>
            <a:off x="1657884" y="2082641"/>
            <a:ext cx="10280591" cy="403187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In its statement of objections, the Commission takes the </a:t>
            </a:r>
            <a:r>
              <a:rPr lang="en-US" sz="3200" b="1" dirty="0">
                <a:solidFill>
                  <a:schemeClr val="accent4">
                    <a:lumMod val="50000"/>
                    <a:lumOff val="50000"/>
                  </a:schemeClr>
                </a:solidFill>
              </a:rPr>
              <a:t>preliminary view that Microsoft has failed to roll out the browser choice screen with its Windows 7 Service Pack 1</a:t>
            </a:r>
            <a:r>
              <a:rPr lang="en-US" sz="3200" dirty="0">
                <a:solidFill>
                  <a:schemeClr val="bg2"/>
                </a:solidFill>
              </a:rPr>
              <a:t>, which was released in February 2011. From February 2011 until July 2012, millions of Windows users in the EU may not have seen the choice screen. </a:t>
            </a:r>
            <a:r>
              <a:rPr lang="en-US" sz="3200" b="1" dirty="0">
                <a:solidFill>
                  <a:schemeClr val="accent4">
                    <a:lumMod val="50000"/>
                    <a:lumOff val="50000"/>
                  </a:schemeClr>
                </a:solidFill>
              </a:rPr>
              <a:t>Microsoft has acknowledged that the choice screen was not displayed during that period</a:t>
            </a:r>
            <a:r>
              <a:rPr lang="en-US" sz="3200" dirty="0">
                <a:solidFill>
                  <a:schemeClr val="bg2"/>
                </a:solidFill>
              </a:rPr>
              <a:t>.</a:t>
            </a:r>
            <a:r>
              <a:rPr kumimoji="1" lang="en-US" sz="3200" i="0" u="none" strike="noStrike" cap="none" normalizeH="0" dirty="0">
                <a:ln>
                  <a:noFill/>
                </a:ln>
                <a:solidFill>
                  <a:schemeClr val="bg2"/>
                </a:solidFill>
                <a:effectLst/>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8921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4E3432-6A89-82C7-A525-AE781361578E}"/>
              </a:ext>
            </a:extLst>
          </p:cNvPr>
          <p:cNvPicPr>
            <a:picLocks noChangeAspect="1"/>
          </p:cNvPicPr>
          <p:nvPr/>
        </p:nvPicPr>
        <p:blipFill>
          <a:blip r:embed="rId3"/>
          <a:stretch>
            <a:fillRect/>
          </a:stretch>
        </p:blipFill>
        <p:spPr>
          <a:xfrm>
            <a:off x="279781" y="206281"/>
            <a:ext cx="4490861" cy="6494557"/>
          </a:xfrm>
          <a:prstGeom prst="rect">
            <a:avLst/>
          </a:prstGeom>
        </p:spPr>
      </p:pic>
      <p:sp>
        <p:nvSpPr>
          <p:cNvPr id="2" name="Title 1"/>
          <p:cNvSpPr>
            <a:spLocks noGrp="1"/>
          </p:cNvSpPr>
          <p:nvPr>
            <p:ph type="title"/>
          </p:nvPr>
        </p:nvSpPr>
        <p:spPr>
          <a:xfrm>
            <a:off x="9768254" y="-2"/>
            <a:ext cx="24237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2013: New Fine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8220808" y="6494557"/>
            <a:ext cx="397119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(6 Mar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Rectangle 10">
            <a:extLst>
              <a:ext uri="{FF2B5EF4-FFF2-40B4-BE49-F238E27FC236}">
                <a16:creationId xmlns:a16="http://schemas.microsoft.com/office/drawing/2014/main" id="{2A80DA86-61E8-0846-B8D5-B8D1D05BF5EF}"/>
              </a:ext>
            </a:extLst>
          </p:cNvPr>
          <p:cNvSpPr/>
          <p:nvPr/>
        </p:nvSpPr>
        <p:spPr bwMode="auto">
          <a:xfrm>
            <a:off x="1517055" y="2617393"/>
            <a:ext cx="10370145" cy="206210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The </a:t>
            </a:r>
            <a:r>
              <a:rPr lang="en-US" sz="3200" b="1" dirty="0">
                <a:solidFill>
                  <a:schemeClr val="accent4">
                    <a:lumMod val="50000"/>
                    <a:lumOff val="50000"/>
                  </a:schemeClr>
                </a:solidFill>
              </a:rPr>
              <a:t>European Commission has imposed a €561 million fine on Microsoft </a:t>
            </a:r>
            <a:r>
              <a:rPr lang="en-US" sz="3200" dirty="0">
                <a:solidFill>
                  <a:schemeClr val="bg2"/>
                </a:solidFill>
              </a:rPr>
              <a:t>for failing to comply with its commitments to offer users a browser choice screen enabling them to easily choose their preferred web browser.</a:t>
            </a:r>
            <a:r>
              <a:rPr kumimoji="1" lang="en-US" sz="3200" i="0" u="none" strike="noStrike" cap="none" normalizeH="0" dirty="0">
                <a:ln>
                  <a:noFill/>
                </a:ln>
                <a:solidFill>
                  <a:schemeClr val="bg2"/>
                </a:solidFill>
                <a:effectLst/>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97593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354" y="-1"/>
            <a:ext cx="619564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Desktop Browser Market Share in Europe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8506558" y="6488668"/>
            <a:ext cx="36854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(Visited 12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230E629A-8BE4-CBC9-3BC2-D5B3A5E58E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017" y="369331"/>
            <a:ext cx="5808337" cy="6352868"/>
          </a:xfrm>
          <a:prstGeom prst="rect">
            <a:avLst/>
          </a:prstGeom>
          <a:ln w="6350">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1EC3C7B8-AB3E-BFFA-CCF3-323101B12A92}"/>
              </a:ext>
            </a:extLst>
          </p:cNvPr>
          <p:cNvPicPr>
            <a:picLocks noChangeAspect="1"/>
          </p:cNvPicPr>
          <p:nvPr/>
        </p:nvPicPr>
        <p:blipFill rotWithShape="1">
          <a:blip r:embed="rId4">
            <a:extLst>
              <a:ext uri="{28A0092B-C50C-407E-A947-70E740481C1C}">
                <a14:useLocalDpi xmlns:a14="http://schemas.microsoft.com/office/drawing/2010/main" val="0"/>
              </a:ext>
            </a:extLst>
          </a:blip>
          <a:srcRect l="5870" t="31867" r="6773" b="24882"/>
          <a:stretch/>
        </p:blipFill>
        <p:spPr>
          <a:xfrm>
            <a:off x="2259106" y="1454985"/>
            <a:ext cx="9014046" cy="4881283"/>
          </a:xfrm>
          <a:prstGeom prst="rect">
            <a:avLst/>
          </a:prstGeom>
          <a:ln w="6350">
            <a:solidFill>
              <a:schemeClr val="tx1"/>
            </a:solidFill>
          </a:ln>
        </p:spPr>
      </p:pic>
    </p:spTree>
    <p:extLst>
      <p:ext uri="{BB962C8B-B14F-4D97-AF65-F5344CB8AC3E}">
        <p14:creationId xmlns:p14="http://schemas.microsoft.com/office/powerpoint/2010/main" val="77032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4893" y="-2"/>
            <a:ext cx="572710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Desktop Browser Market Share in U.S.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6" name="Text Box 5"/>
          <p:cNvSpPr txBox="1">
            <a:spLocks noChangeArrowheads="1"/>
          </p:cNvSpPr>
          <p:nvPr/>
        </p:nvSpPr>
        <p:spPr bwMode="auto">
          <a:xfrm>
            <a:off x="8498793" y="6488668"/>
            <a:ext cx="36932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(Visited 12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descr="A screenshot of a computer&#10;&#10;Description automatically generated">
            <a:extLst>
              <a:ext uri="{FF2B5EF4-FFF2-40B4-BE49-F238E27FC236}">
                <a16:creationId xmlns:a16="http://schemas.microsoft.com/office/drawing/2014/main" id="{2A2286B2-D34A-8636-6A10-C832DFFED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08" y="184664"/>
            <a:ext cx="5957645" cy="6516174"/>
          </a:xfrm>
          <a:prstGeom prst="rect">
            <a:avLst/>
          </a:prstGeom>
          <a:ln w="6350">
            <a:solidFill>
              <a:schemeClr val="tx1"/>
            </a:solidFill>
          </a:ln>
        </p:spPr>
      </p:pic>
      <p:pic>
        <p:nvPicPr>
          <p:cNvPr id="12" name="Picture 11" descr="A screenshot of a computer&#10;&#10;Description automatically generated">
            <a:extLst>
              <a:ext uri="{FF2B5EF4-FFF2-40B4-BE49-F238E27FC236}">
                <a16:creationId xmlns:a16="http://schemas.microsoft.com/office/drawing/2014/main" id="{D0F1EE98-26F1-AC42-52EA-A99EB716BE2B}"/>
              </a:ext>
            </a:extLst>
          </p:cNvPr>
          <p:cNvPicPr>
            <a:picLocks noChangeAspect="1"/>
          </p:cNvPicPr>
          <p:nvPr/>
        </p:nvPicPr>
        <p:blipFill rotWithShape="1">
          <a:blip r:embed="rId4">
            <a:extLst>
              <a:ext uri="{28A0092B-C50C-407E-A947-70E740481C1C}">
                <a14:useLocalDpi xmlns:a14="http://schemas.microsoft.com/office/drawing/2010/main" val="0"/>
              </a:ext>
            </a:extLst>
          </a:blip>
          <a:srcRect l="5546" t="32005" r="6426" b="24727"/>
          <a:stretch/>
        </p:blipFill>
        <p:spPr>
          <a:xfrm>
            <a:off x="2514601" y="1767703"/>
            <a:ext cx="8557985" cy="4600831"/>
          </a:xfrm>
          <a:prstGeom prst="rect">
            <a:avLst/>
          </a:prstGeom>
          <a:ln w="6350">
            <a:solidFill>
              <a:schemeClr val="tx1"/>
            </a:solidFill>
          </a:ln>
        </p:spPr>
      </p:pic>
    </p:spTree>
    <p:extLst>
      <p:ext uri="{BB962C8B-B14F-4D97-AF65-F5344CB8AC3E}">
        <p14:creationId xmlns:p14="http://schemas.microsoft.com/office/powerpoint/2010/main" val="412974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7131" y="-2"/>
            <a:ext cx="35748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Network Improvements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6427694" y="6479492"/>
            <a:ext cx="57643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Gates, Internet Tidal Wave Memo (26 May 1995)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C352F174-DDE7-3B49-B9F6-9B7723449A28}"/>
              </a:ext>
            </a:extLst>
          </p:cNvPr>
          <p:cNvPicPr>
            <a:picLocks noChangeAspect="1"/>
          </p:cNvPicPr>
          <p:nvPr/>
        </p:nvPicPr>
        <p:blipFill>
          <a:blip r:embed="rId3"/>
          <a:stretch>
            <a:fillRect/>
          </a:stretch>
        </p:blipFill>
        <p:spPr>
          <a:xfrm>
            <a:off x="406400" y="209004"/>
            <a:ext cx="4516768" cy="6491834"/>
          </a:xfrm>
          <a:prstGeom prst="rect">
            <a:avLst/>
          </a:prstGeom>
          <a:ln>
            <a:solidFill>
              <a:schemeClr val="bg2"/>
            </a:solidFill>
          </a:ln>
        </p:spPr>
      </p:pic>
      <p:sp>
        <p:nvSpPr>
          <p:cNvPr id="11" name="Rectangle 10">
            <a:extLst>
              <a:ext uri="{FF2B5EF4-FFF2-40B4-BE49-F238E27FC236}">
                <a16:creationId xmlns:a16="http://schemas.microsoft.com/office/drawing/2014/main" id="{3B23D4E5-F782-BB43-A960-9E33A2924FE5}"/>
              </a:ext>
            </a:extLst>
          </p:cNvPr>
          <p:cNvSpPr/>
          <p:nvPr/>
        </p:nvSpPr>
        <p:spPr bwMode="auto">
          <a:xfrm>
            <a:off x="1695426" y="1680043"/>
            <a:ext cx="9586655"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“In</a:t>
            </a:r>
            <a:r>
              <a:rPr kumimoji="1" lang="en-US" sz="3200" i="0" u="none" strike="noStrike" cap="none" normalizeH="0" dirty="0">
                <a:ln>
                  <a:noFill/>
                </a:ln>
                <a:solidFill>
                  <a:srgbClr val="000000"/>
                </a:solidFill>
                <a:effectLst/>
              </a:rPr>
              <a:t> the next 20 years the </a:t>
            </a:r>
            <a:r>
              <a:rPr kumimoji="1" lang="en-US" sz="3200" b="1" i="0" u="none" strike="noStrike" cap="none" normalizeH="0" dirty="0">
                <a:ln>
                  <a:noFill/>
                </a:ln>
                <a:solidFill>
                  <a:schemeClr val="accent4">
                    <a:lumMod val="50000"/>
                    <a:lumOff val="50000"/>
                  </a:schemeClr>
                </a:solidFill>
                <a:effectLst/>
              </a:rPr>
              <a:t>improvement in computer power will be outpaced by the exponential improvements in communications networks</a:t>
            </a:r>
            <a:r>
              <a:rPr kumimoji="1" lang="en-US" sz="3200" i="0" u="none" strike="noStrike" cap="none" normalizeH="0" dirty="0">
                <a:ln>
                  <a:noFill/>
                </a:ln>
                <a:solidFill>
                  <a:srgbClr val="000000"/>
                </a:solidFill>
                <a:effectLst/>
              </a:rPr>
              <a:t>. </a:t>
            </a:r>
            <a:r>
              <a:rPr lang="en-US" sz="3200" dirty="0">
                <a:solidFill>
                  <a:srgbClr val="000000"/>
                </a:solidFill>
              </a:rPr>
              <a:t>The combination of these elements will have a fundamental impact on work, learning and play.</a:t>
            </a:r>
            <a:r>
              <a:rPr kumimoji="1" lang="en-US" sz="3200" i="0" u="none" strike="noStrike" cap="none" normalizeH="0" dirty="0">
                <a:ln>
                  <a:noFill/>
                </a:ln>
                <a:solidFill>
                  <a:srgbClr val="000000"/>
                </a:solidFill>
                <a:effectLst/>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72554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63DFF-CA2C-19B3-25F6-31E33B0DE7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9168D-2856-8416-852B-F047E0FFC9C0}"/>
              </a:ext>
            </a:extLst>
          </p:cNvPr>
          <p:cNvSpPr>
            <a:spLocks noGrp="1"/>
          </p:cNvSpPr>
          <p:nvPr>
            <p:ph type="title"/>
          </p:nvPr>
        </p:nvSpPr>
        <p:spPr>
          <a:xfrm>
            <a:off x="9544313" y="-2"/>
            <a:ext cx="26476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Microsoft Teams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753FB15-DF34-5CDC-A027-1AE6B26388A1}"/>
              </a:ext>
            </a:extLst>
          </p:cNvPr>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6" name="Text Box 5">
            <a:extLst>
              <a:ext uri="{FF2B5EF4-FFF2-40B4-BE49-F238E27FC236}">
                <a16:creationId xmlns:a16="http://schemas.microsoft.com/office/drawing/2014/main" id="{EDCB4A83-AF42-6818-F81A-A0219490485C}"/>
              </a:ext>
            </a:extLst>
          </p:cNvPr>
          <p:cNvSpPr txBox="1">
            <a:spLocks noChangeArrowheads="1"/>
          </p:cNvSpPr>
          <p:nvPr/>
        </p:nvSpPr>
        <p:spPr bwMode="auto">
          <a:xfrm>
            <a:off x="7964129" y="6488668"/>
            <a:ext cx="42278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(12 Sept 2025)</a:t>
            </a:r>
          </a:p>
        </p:txBody>
      </p:sp>
      <p:sp>
        <p:nvSpPr>
          <p:cNvPr id="7" name="Rectangle 6">
            <a:extLst>
              <a:ext uri="{FF2B5EF4-FFF2-40B4-BE49-F238E27FC236}">
                <a16:creationId xmlns:a16="http://schemas.microsoft.com/office/drawing/2014/main" id="{096EEBCD-7728-1E92-DB94-3A38B0629D9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CE58D0B-97E1-3F35-688B-7869EDE9E31D}"/>
              </a:ext>
            </a:extLst>
          </p:cNvPr>
          <p:cNvPicPr>
            <a:picLocks noChangeAspect="1"/>
          </p:cNvPicPr>
          <p:nvPr/>
        </p:nvPicPr>
        <p:blipFill>
          <a:blip r:embed="rId2"/>
          <a:stretch>
            <a:fillRect/>
          </a:stretch>
        </p:blipFill>
        <p:spPr>
          <a:xfrm>
            <a:off x="186722" y="209004"/>
            <a:ext cx="4510217" cy="6491834"/>
          </a:xfrm>
          <a:prstGeom prst="rect">
            <a:avLst/>
          </a:prstGeom>
          <a:ln w="6350">
            <a:solidFill>
              <a:schemeClr val="tx1"/>
            </a:solidFill>
          </a:ln>
        </p:spPr>
      </p:pic>
      <p:pic>
        <p:nvPicPr>
          <p:cNvPr id="8" name="Picture 7">
            <a:extLst>
              <a:ext uri="{FF2B5EF4-FFF2-40B4-BE49-F238E27FC236}">
                <a16:creationId xmlns:a16="http://schemas.microsoft.com/office/drawing/2014/main" id="{4DE99170-39D8-A768-029E-A615802AEB07}"/>
              </a:ext>
            </a:extLst>
          </p:cNvPr>
          <p:cNvPicPr>
            <a:picLocks noChangeAspect="1"/>
          </p:cNvPicPr>
          <p:nvPr/>
        </p:nvPicPr>
        <p:blipFill>
          <a:blip r:embed="rId2"/>
          <a:srcRect l="1871" t="12289" r="1876" b="52967"/>
          <a:stretch>
            <a:fillRect/>
          </a:stretch>
        </p:blipFill>
        <p:spPr>
          <a:xfrm>
            <a:off x="1628503" y="1127760"/>
            <a:ext cx="9143385" cy="4750525"/>
          </a:xfrm>
          <a:prstGeom prst="rect">
            <a:avLst/>
          </a:prstGeom>
          <a:ln w="6350">
            <a:solidFill>
              <a:schemeClr val="tx1"/>
            </a:solidFill>
          </a:ln>
        </p:spPr>
      </p:pic>
    </p:spTree>
    <p:extLst>
      <p:ext uri="{BB962C8B-B14F-4D97-AF65-F5344CB8AC3E}">
        <p14:creationId xmlns:p14="http://schemas.microsoft.com/office/powerpoint/2010/main" val="91961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AF606-3B77-7E3A-50BA-8618B6F2E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E5A43-90C2-7D65-F47D-44FA6804AD00}"/>
              </a:ext>
            </a:extLst>
          </p:cNvPr>
          <p:cNvSpPr>
            <a:spLocks noGrp="1"/>
          </p:cNvSpPr>
          <p:nvPr>
            <p:ph type="title"/>
          </p:nvPr>
        </p:nvSpPr>
        <p:spPr>
          <a:xfrm>
            <a:off x="7045234" y="-2"/>
            <a:ext cx="51467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Tying and Distribution Advantage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B81F2A8-20C3-88C2-BDB9-42D0BB3D6759}"/>
              </a:ext>
            </a:extLst>
          </p:cNvPr>
          <p:cNvSpPr>
            <a:spLocks noGrp="1"/>
          </p:cNvSpPr>
          <p:nvPr>
            <p:ph type="sldNum" sz="quarter" idx="12"/>
          </p:nvPr>
        </p:nvSpPr>
        <p:spPr/>
        <p:txBody>
          <a:bodyPr/>
          <a:lstStyle/>
          <a:p>
            <a:pPr>
              <a:defRPr/>
            </a:pPr>
            <a:fld id="{B32496E5-8FFA-4061-92C3-71B1BA3DDA51}" type="slidenum">
              <a:rPr lang="en-US" altLang="en-US" smtClean="0"/>
              <a:pPr>
                <a:defRPr/>
              </a:pPr>
              <a:t>81</a:t>
            </a:fld>
            <a:endParaRPr lang="en-US" altLang="en-US"/>
          </a:p>
        </p:txBody>
      </p:sp>
      <p:sp>
        <p:nvSpPr>
          <p:cNvPr id="6" name="Text Box 5">
            <a:extLst>
              <a:ext uri="{FF2B5EF4-FFF2-40B4-BE49-F238E27FC236}">
                <a16:creationId xmlns:a16="http://schemas.microsoft.com/office/drawing/2014/main" id="{998CE42A-B606-A1A7-70BF-57B47B3E1A16}"/>
              </a:ext>
            </a:extLst>
          </p:cNvPr>
          <p:cNvSpPr txBox="1">
            <a:spLocks noChangeArrowheads="1"/>
          </p:cNvSpPr>
          <p:nvPr/>
        </p:nvSpPr>
        <p:spPr bwMode="auto">
          <a:xfrm>
            <a:off x="7964129" y="6488668"/>
            <a:ext cx="42278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(12 Sept 2025)</a:t>
            </a:r>
          </a:p>
        </p:txBody>
      </p:sp>
      <p:sp>
        <p:nvSpPr>
          <p:cNvPr id="7" name="Rectangle 6">
            <a:extLst>
              <a:ext uri="{FF2B5EF4-FFF2-40B4-BE49-F238E27FC236}">
                <a16:creationId xmlns:a16="http://schemas.microsoft.com/office/drawing/2014/main" id="{4D19F4CA-10B7-1EBA-0F10-02685AF0F21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EB09288-9EA1-E8CC-9E7E-A522B828C19E}"/>
              </a:ext>
            </a:extLst>
          </p:cNvPr>
          <p:cNvPicPr>
            <a:picLocks noChangeAspect="1"/>
          </p:cNvPicPr>
          <p:nvPr/>
        </p:nvPicPr>
        <p:blipFill>
          <a:blip r:embed="rId2"/>
          <a:stretch>
            <a:fillRect/>
          </a:stretch>
        </p:blipFill>
        <p:spPr>
          <a:xfrm>
            <a:off x="186722" y="209004"/>
            <a:ext cx="4510217" cy="6491834"/>
          </a:xfrm>
          <a:prstGeom prst="rect">
            <a:avLst/>
          </a:prstGeom>
          <a:ln w="6350">
            <a:solidFill>
              <a:schemeClr val="tx1"/>
            </a:solidFill>
          </a:ln>
        </p:spPr>
      </p:pic>
      <p:pic>
        <p:nvPicPr>
          <p:cNvPr id="8" name="Picture 7">
            <a:extLst>
              <a:ext uri="{FF2B5EF4-FFF2-40B4-BE49-F238E27FC236}">
                <a16:creationId xmlns:a16="http://schemas.microsoft.com/office/drawing/2014/main" id="{187575B5-9DD2-8E6D-8F7E-0B469715033D}"/>
              </a:ext>
            </a:extLst>
          </p:cNvPr>
          <p:cNvPicPr>
            <a:picLocks noChangeAspect="1"/>
          </p:cNvPicPr>
          <p:nvPr/>
        </p:nvPicPr>
        <p:blipFill>
          <a:blip r:embed="rId2"/>
          <a:srcRect l="2546" t="64874" r="1105" b="1328"/>
          <a:stretch>
            <a:fillRect/>
          </a:stretch>
        </p:blipFill>
        <p:spPr>
          <a:xfrm>
            <a:off x="2029098" y="2055224"/>
            <a:ext cx="8304698" cy="4193176"/>
          </a:xfrm>
          <a:prstGeom prst="rect">
            <a:avLst/>
          </a:prstGeom>
          <a:ln w="6350">
            <a:solidFill>
              <a:schemeClr val="tx1"/>
            </a:solidFill>
          </a:ln>
        </p:spPr>
      </p:pic>
    </p:spTree>
    <p:extLst>
      <p:ext uri="{BB962C8B-B14F-4D97-AF65-F5344CB8AC3E}">
        <p14:creationId xmlns:p14="http://schemas.microsoft.com/office/powerpoint/2010/main" val="222478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6204" y="-2"/>
            <a:ext cx="4835797" cy="39774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Coming Role of the Internet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6481482" y="6489117"/>
            <a:ext cx="57105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Gates, Internet Tidal Wave Memo (26 May 1995)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C352F174-DDE7-3B49-B9F6-9B7723449A28}"/>
              </a:ext>
            </a:extLst>
          </p:cNvPr>
          <p:cNvPicPr>
            <a:picLocks noChangeAspect="1"/>
          </p:cNvPicPr>
          <p:nvPr/>
        </p:nvPicPr>
        <p:blipFill>
          <a:blip r:embed="rId3"/>
          <a:stretch>
            <a:fillRect/>
          </a:stretch>
        </p:blipFill>
        <p:spPr>
          <a:xfrm>
            <a:off x="406400" y="198870"/>
            <a:ext cx="4523819" cy="6501968"/>
          </a:xfrm>
          <a:prstGeom prst="rect">
            <a:avLst/>
          </a:prstGeom>
          <a:ln>
            <a:solidFill>
              <a:schemeClr val="bg2"/>
            </a:solidFill>
          </a:ln>
        </p:spPr>
      </p:pic>
      <p:sp>
        <p:nvSpPr>
          <p:cNvPr id="11" name="Rectangle 10">
            <a:extLst>
              <a:ext uri="{FF2B5EF4-FFF2-40B4-BE49-F238E27FC236}">
                <a16:creationId xmlns:a16="http://schemas.microsoft.com/office/drawing/2014/main" id="{3B23D4E5-F782-BB43-A960-9E33A2924FE5}"/>
              </a:ext>
            </a:extLst>
          </p:cNvPr>
          <p:cNvSpPr/>
          <p:nvPr/>
        </p:nvSpPr>
        <p:spPr bwMode="auto">
          <a:xfrm>
            <a:off x="1695426" y="1680043"/>
            <a:ext cx="9586655"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200" dirty="0">
                <a:solidFill>
                  <a:srgbClr val="000000"/>
                </a:solidFill>
              </a:rPr>
              <a:t>“The Internet is at the forefront of all of this and </a:t>
            </a:r>
            <a:r>
              <a:rPr lang="en-US" sz="3200" b="1" dirty="0">
                <a:solidFill>
                  <a:schemeClr val="accent4">
                    <a:lumMod val="50000"/>
                    <a:lumOff val="50000"/>
                  </a:schemeClr>
                </a:solidFill>
              </a:rPr>
              <a:t>developments on the Internet over the next several years will set the course of our industry for a long time to come</a:t>
            </a:r>
            <a:r>
              <a:rPr lang="en-US" sz="3200" dirty="0">
                <a:solidFill>
                  <a:srgbClr val="000000"/>
                </a:solidFill>
              </a:rPr>
              <a:t>. … Now I assign the Internet the highest level of importance.”</a:t>
            </a:r>
          </a:p>
        </p:txBody>
      </p:sp>
    </p:spTree>
    <p:extLst>
      <p:ext uri="{BB962C8B-B14F-4D97-AF65-F5344CB8AC3E}">
        <p14:creationId xmlns:p14="http://schemas.microsoft.com/office/powerpoint/2010/main" val="342240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6788</TotalTime>
  <Words>3977</Words>
  <Application>Microsoft Office PowerPoint</Application>
  <PresentationFormat>Widescreen</PresentationFormat>
  <Paragraphs>496</Paragraphs>
  <Slides>81</Slides>
  <Notes>61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Helvetica</vt:lpstr>
      <vt:lpstr>Monotype Sorts</vt:lpstr>
      <vt:lpstr>Times New Roman</vt:lpstr>
      <vt:lpstr>Wingdings</vt:lpstr>
      <vt:lpstr>Generic (Standard)</vt:lpstr>
      <vt:lpstr>Class 19: Fri 7 Nov 2025 Antitrust Fall 2025    Big Tech: Microsoft</vt:lpstr>
      <vt:lpstr>The Trillion Dollar Magazine Cover</vt:lpstr>
      <vt:lpstr>12 Aug 1981: IBM Personal Computer</vt:lpstr>
      <vt:lpstr>Three Operating Systems!</vt:lpstr>
      <vt:lpstr>1994: US v. IBM (MS-DOS Licensing)</vt:lpstr>
      <vt:lpstr>Microsoft’s Position</vt:lpstr>
      <vt:lpstr>1995: Microsoft’s Vision</vt:lpstr>
      <vt:lpstr>Network Improvements</vt:lpstr>
      <vt:lpstr>The Coming Role of the Internet</vt:lpstr>
      <vt:lpstr>Internet More Important than GUI</vt:lpstr>
      <vt:lpstr>Emergence of Netscape</vt:lpstr>
      <vt:lpstr>Netscape’s API Platform Strategy (Middleware)</vt:lpstr>
      <vt:lpstr>A Scary New Device?</vt:lpstr>
      <vt:lpstr>Building a Browser</vt:lpstr>
      <vt:lpstr>TTYN (2 of 4)</vt:lpstr>
      <vt:lpstr>TTYN (3 of 4)</vt:lpstr>
      <vt:lpstr>TTYN (4 of 4)</vt:lpstr>
      <vt:lpstr>1998: U.S. v Microsoft</vt:lpstr>
      <vt:lpstr>Definition of Relevant Market</vt:lpstr>
      <vt:lpstr>Definition of Relevant Market</vt:lpstr>
      <vt:lpstr>1st Claim: Illegal Exclusive Dealing</vt:lpstr>
      <vt:lpstr>2nd Claim: Tying of IE to Windows</vt:lpstr>
      <vt:lpstr>3rd Claim: Illegal Monopoly Maintenance</vt:lpstr>
      <vt:lpstr>4th Claim: Attempted Monopolization</vt:lpstr>
      <vt:lpstr>Microsoft Corp.</vt:lpstr>
      <vt:lpstr>Original Divestiture Remedy</vt:lpstr>
      <vt:lpstr>Microsoft III </vt:lpstr>
      <vt:lpstr>D.C. Circuit Opinion</vt:lpstr>
      <vt:lpstr>SA2 Step 1: Harm to Competitive Process and to Consumers</vt:lpstr>
      <vt:lpstr>SA2 Step 2: Showing of Harm to Competition</vt:lpstr>
      <vt:lpstr>SA2 Step 3: Procompetitive Justification</vt:lpstr>
      <vt:lpstr>SA2 Step 4: Do Harms Outweigh Benefits?</vt:lpstr>
      <vt:lpstr>SA2 Monopolization: Effect, Not Intent</vt:lpstr>
      <vt:lpstr>Structure of Monopolization Inquiry</vt:lpstr>
      <vt:lpstr>Structure of Monopolization Inquiry</vt:lpstr>
      <vt:lpstr>Two Markets in Play</vt:lpstr>
      <vt:lpstr>Internet Access Provider (IAP) Deals</vt:lpstr>
      <vt:lpstr>Monop Maintenance: OEMs</vt:lpstr>
      <vt:lpstr>Monop Maintenance: Integration</vt:lpstr>
      <vt:lpstr>Monop Maintenance: IAP Deals</vt:lpstr>
      <vt:lpstr>MM: OEMs and Integration</vt:lpstr>
      <vt:lpstr>MM: Distribution</vt:lpstr>
      <vt:lpstr>Exclusive IAP Deals as SA2 Violation</vt:lpstr>
      <vt:lpstr>Exclusive IAP Deals as SA2 Violation</vt:lpstr>
      <vt:lpstr>Java Competition</vt:lpstr>
      <vt:lpstr>Threatening Intel</vt:lpstr>
      <vt:lpstr>Controlling Monopolist’s Response to Nascent Threats</vt:lpstr>
      <vt:lpstr>Attempted Monopolization of the Browser Market?</vt:lpstr>
      <vt:lpstr>Rule of Reason for Tying Here</vt:lpstr>
      <vt:lpstr>Applying Jefferson Parish Here</vt:lpstr>
      <vt:lpstr>D.C. Circuit Opinion</vt:lpstr>
      <vt:lpstr>Microsoft Remedy: Big Picture</vt:lpstr>
      <vt:lpstr>Microsoft Remedy: Big Picture</vt:lpstr>
      <vt:lpstr>Worldwide Desktop OS Market Shares</vt:lpstr>
      <vt:lpstr>Worldwide OS Market Shares</vt:lpstr>
      <vt:lpstr>Device Competition</vt:lpstr>
      <vt:lpstr>Worldwide PC Sales</vt:lpstr>
      <vt:lpstr>Building a Media Player</vt:lpstr>
      <vt:lpstr> OS Extension, New Market Entry &amp; Tying in Two-Sided Markets</vt:lpstr>
      <vt:lpstr> OS Extension, New Market Entry &amp; Tying in Two-Sided Markets</vt:lpstr>
      <vt:lpstr>EC Statement of Objections WMP</vt:lpstr>
      <vt:lpstr>EC Statement of Objections WMP</vt:lpstr>
      <vt:lpstr>EC WMP Violation</vt:lpstr>
      <vt:lpstr>EC WMP Violation</vt:lpstr>
      <vt:lpstr>Understanding the EC WMP Remedy</vt:lpstr>
      <vt:lpstr>Comparison Sales of Two Versions of Windows XP</vt:lpstr>
      <vt:lpstr>Media Player Installation Increasing</vt:lpstr>
      <vt:lpstr>What Mattered: The iPod</vt:lpstr>
      <vt:lpstr>2009: EC SO re IE Tying</vt:lpstr>
      <vt:lpstr>Browser Ballot Settlement</vt:lpstr>
      <vt:lpstr>Browser Choice</vt:lpstr>
      <vt:lpstr>More</vt:lpstr>
      <vt:lpstr>And Still More</vt:lpstr>
      <vt:lpstr>2012: New EC Investigation re Windows 7</vt:lpstr>
      <vt:lpstr>No Choice Screen for 17 Months?</vt:lpstr>
      <vt:lpstr>2012: EC SO on Brower Choice Failure</vt:lpstr>
      <vt:lpstr>2013: New Fine</vt:lpstr>
      <vt:lpstr>Desktop Browser Market Share in Europe</vt:lpstr>
      <vt:lpstr>Desktop Browser Market Share in U.S.</vt:lpstr>
      <vt:lpstr>Microsoft Teams</vt:lpstr>
      <vt:lpstr>Tying and Distribution Advantage</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640</cp:revision>
  <cp:lastPrinted>2020-11-05T18:45:13Z</cp:lastPrinted>
  <dcterms:created xsi:type="dcterms:W3CDTF">1999-10-27T15:27:59Z</dcterms:created>
  <dcterms:modified xsi:type="dcterms:W3CDTF">2025-11-07T14:17:58Z</dcterms:modified>
</cp:coreProperties>
</file>