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2"/>
  </p:notesMasterIdLst>
  <p:handoutMasterIdLst>
    <p:handoutMasterId r:id="rId63"/>
  </p:handoutMasterIdLst>
  <p:sldIdLst>
    <p:sldId id="1303" r:id="rId2"/>
    <p:sldId id="1708" r:id="rId3"/>
    <p:sldId id="1444" r:id="rId4"/>
    <p:sldId id="1446" r:id="rId5"/>
    <p:sldId id="1448" r:id="rId6"/>
    <p:sldId id="1449" r:id="rId7"/>
    <p:sldId id="1445" r:id="rId8"/>
    <p:sldId id="1440" r:id="rId9"/>
    <p:sldId id="1441" r:id="rId10"/>
    <p:sldId id="1442" r:id="rId11"/>
    <p:sldId id="1443" r:id="rId12"/>
    <p:sldId id="1450" r:id="rId13"/>
    <p:sldId id="1328" r:id="rId14"/>
    <p:sldId id="1336" r:id="rId15"/>
    <p:sldId id="1306" r:id="rId16"/>
    <p:sldId id="1307" r:id="rId17"/>
    <p:sldId id="1308" r:id="rId18"/>
    <p:sldId id="1309" r:id="rId19"/>
    <p:sldId id="1310" r:id="rId20"/>
    <p:sldId id="1451" r:id="rId21"/>
    <p:sldId id="1361" r:id="rId22"/>
    <p:sldId id="1338" r:id="rId23"/>
    <p:sldId id="1356" r:id="rId24"/>
    <p:sldId id="1452" r:id="rId25"/>
    <p:sldId id="1453" r:id="rId26"/>
    <p:sldId id="1339" r:id="rId27"/>
    <p:sldId id="1340" r:id="rId28"/>
    <p:sldId id="1350" r:id="rId29"/>
    <p:sldId id="1429" r:id="rId30"/>
    <p:sldId id="1430" r:id="rId31"/>
    <p:sldId id="1431" r:id="rId32"/>
    <p:sldId id="1432" r:id="rId33"/>
    <p:sldId id="1433" r:id="rId34"/>
    <p:sldId id="1352" r:id="rId35"/>
    <p:sldId id="1345" r:id="rId36"/>
    <p:sldId id="1357" r:id="rId37"/>
    <p:sldId id="1435" r:id="rId38"/>
    <p:sldId id="1436" r:id="rId39"/>
    <p:sldId id="1437" r:id="rId40"/>
    <p:sldId id="1438" r:id="rId41"/>
    <p:sldId id="1694" r:id="rId42"/>
    <p:sldId id="1705" r:id="rId43"/>
    <p:sldId id="1706" r:id="rId44"/>
    <p:sldId id="1695" r:id="rId45"/>
    <p:sldId id="1696" r:id="rId46"/>
    <p:sldId id="1707" r:id="rId47"/>
    <p:sldId id="1697" r:id="rId48"/>
    <p:sldId id="1699" r:id="rId49"/>
    <p:sldId id="1700" r:id="rId50"/>
    <p:sldId id="1701" r:id="rId51"/>
    <p:sldId id="1702" r:id="rId52"/>
    <p:sldId id="1704" r:id="rId53"/>
    <p:sldId id="1425" r:id="rId54"/>
    <p:sldId id="1418" r:id="rId55"/>
    <p:sldId id="1420" r:id="rId56"/>
    <p:sldId id="1422" r:id="rId57"/>
    <p:sldId id="1424" r:id="rId58"/>
    <p:sldId id="1426" r:id="rId59"/>
    <p:sldId id="1427" r:id="rId60"/>
    <p:sldId id="1428" r:id="rId61"/>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9966"/>
    <a:srgbClr val="A50021"/>
    <a:srgbClr val="0066FF"/>
    <a:srgbClr val="969696"/>
    <a:srgbClr val="CC99FF"/>
    <a:srgbClr val="FFFFFF"/>
    <a:srgbClr val="0000FF"/>
    <a:srgbClr val="D6009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48" autoAdjust="0"/>
    <p:restoredTop sz="86364" autoAdjust="0"/>
  </p:normalViewPr>
  <p:slideViewPr>
    <p:cSldViewPr snapToGrid="0">
      <p:cViewPr varScale="1">
        <p:scale>
          <a:sx n="136" d="100"/>
          <a:sy n="136" d="100"/>
        </p:scale>
        <p:origin x="96" y="41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19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37628" cy="464184"/>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defTabSz="931632">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algn="r" defTabSz="931632">
              <a:defRPr kumimoji="0" sz="1200"/>
            </a:lvl1pPr>
          </a:lstStyle>
          <a:p>
            <a:pPr>
              <a:defRPr/>
            </a:pPr>
            <a:fld id="{9A4ECEDC-F210-4EE4-8E86-71371B4EC840}" type="datetime1">
              <a:rPr lang="en-US" altLang="en-US" smtClean="0"/>
              <a:t>11/6/2025</a:t>
            </a:fld>
            <a:endParaRPr lang="en-US" altLang="en-US"/>
          </a:p>
        </p:txBody>
      </p:sp>
      <p:sp>
        <p:nvSpPr>
          <p:cNvPr id="14340" name="Rectangle 4"/>
          <p:cNvSpPr>
            <a:spLocks noGrp="1" noChangeArrowheads="1"/>
          </p:cNvSpPr>
          <p:nvPr>
            <p:ph type="ftr" sz="quarter" idx="2"/>
          </p:nvPr>
        </p:nvSpPr>
        <p:spPr bwMode="auto">
          <a:xfrm>
            <a:off x="2" y="8832216"/>
            <a:ext cx="3037628" cy="464184"/>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defTabSz="931632">
              <a:defRPr kumimoji="0" sz="1200"/>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algn="r" defTabSz="931534">
              <a:defRPr kumimoji="0" sz="1200"/>
            </a:lvl1pPr>
          </a:lstStyle>
          <a:p>
            <a:fld id="{02F68B91-184B-4EEE-9941-7E3C7A83E7EA}" type="slidenum">
              <a:rPr lang="en-US" altLang="en-US"/>
              <a:pPr/>
              <a:t>‹#›</a:t>
            </a:fld>
            <a:endParaRPr lang="en-US" altLang="en-US"/>
          </a:p>
        </p:txBody>
      </p:sp>
    </p:spTree>
    <p:extLst>
      <p:ext uri="{BB962C8B-B14F-4D97-AF65-F5344CB8AC3E}">
        <p14:creationId xmlns:p14="http://schemas.microsoft.com/office/powerpoint/2010/main" val="2722605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2" y="0"/>
            <a:ext cx="3037628" cy="464184"/>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defTabSz="931632">
              <a:defRPr kumimoji="0" sz="1200"/>
            </a:lvl1pPr>
          </a:lstStyle>
          <a:p>
            <a:pPr>
              <a:defRPr/>
            </a:pPr>
            <a:endParaRPr lang="en-US" altLang="en-US"/>
          </a:p>
        </p:txBody>
      </p:sp>
      <p:sp>
        <p:nvSpPr>
          <p:cNvPr id="41987"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144" y="4416110"/>
            <a:ext cx="5140112" cy="4182427"/>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algn="r" defTabSz="931632">
              <a:defRPr kumimoji="0" sz="1200"/>
            </a:lvl1pPr>
          </a:lstStyle>
          <a:p>
            <a:pPr>
              <a:defRPr/>
            </a:pPr>
            <a:fld id="{219D188F-20AB-4A43-8CC5-7573284E5F5D}" type="datetime1">
              <a:rPr lang="en-US" altLang="en-US" smtClean="0"/>
              <a:t>11/6/2025</a:t>
            </a:fld>
            <a:endParaRPr lang="en-US" altLang="en-US"/>
          </a:p>
        </p:txBody>
      </p:sp>
      <p:sp>
        <p:nvSpPr>
          <p:cNvPr id="2060" name="Rectangle 12"/>
          <p:cNvSpPr>
            <a:spLocks noGrp="1" noChangeArrowheads="1"/>
          </p:cNvSpPr>
          <p:nvPr>
            <p:ph type="ftr" sz="quarter" idx="4"/>
          </p:nvPr>
        </p:nvSpPr>
        <p:spPr bwMode="auto">
          <a:xfrm>
            <a:off x="2" y="8832216"/>
            <a:ext cx="3037628" cy="464184"/>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defTabSz="931632">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algn="r" defTabSz="931534">
              <a:defRPr kumimoji="0" sz="1200"/>
            </a:lvl1pPr>
          </a:lstStyle>
          <a:p>
            <a:fld id="{530056F0-B690-4949-B3ED-0A760917B0BC}" type="slidenum">
              <a:rPr lang="en-US" altLang="en-US"/>
              <a:pPr/>
              <a:t>‹#›</a:t>
            </a:fld>
            <a:endParaRPr lang="en-US" altLang="en-US"/>
          </a:p>
        </p:txBody>
      </p:sp>
    </p:spTree>
    <p:extLst>
      <p:ext uri="{BB962C8B-B14F-4D97-AF65-F5344CB8AC3E}">
        <p14:creationId xmlns:p14="http://schemas.microsoft.com/office/powerpoint/2010/main" val="412773374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6FA76D-14A4-4935-876A-7A99F5457E26}" type="datetime1">
              <a:rPr kumimoji="0" lang="en-US" altLang="en-US" sz="1200"/>
              <a:t>11/6/2025</a:t>
            </a:fld>
            <a:endParaRPr kumimoji="0" lang="en-US" altLang="en-US" sz="1200"/>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2F1DF07-63BB-4315-B0E2-C90D3C6704AB}" type="slidenum">
              <a:rPr kumimoji="0" lang="en-US" altLang="en-US" sz="1200"/>
              <a:pPr/>
              <a:t>1</a:t>
            </a:fld>
            <a:endParaRPr kumimoji="0" lang="en-US" altLang="en-US" sz="1200"/>
          </a:p>
        </p:txBody>
      </p:sp>
      <p:sp>
        <p:nvSpPr>
          <p:cNvPr id="43012" name="Rectangle 2"/>
          <p:cNvSpPr>
            <a:spLocks noGrp="1" noRot="1" noChangeAspect="1" noChangeArrowheads="1" noTextEdit="1"/>
          </p:cNvSpPr>
          <p:nvPr>
            <p:ph type="sldImg"/>
          </p:nvPr>
        </p:nvSpPr>
        <p:spPr>
          <a:xfrm>
            <a:off x="406400" y="698500"/>
            <a:ext cx="6197600" cy="3486150"/>
          </a:xfrm>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623040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406400" y="698500"/>
            <a:ext cx="6197600" cy="348615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C4020DC-487D-4F34-AE93-F60665960546}" type="datetime1">
              <a:rPr kumimoji="0" lang="en-US" altLang="en-US" sz="1200"/>
              <a:t>11/6/2025</a:t>
            </a:fld>
            <a:endParaRPr kumimoji="0" lang="en-US" altLang="en-US" sz="120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92CFE55-B729-4A55-BB4B-6FCF91285A82}" type="slidenum">
              <a:rPr kumimoji="0" lang="en-US" altLang="en-US" sz="1200"/>
              <a:pPr/>
              <a:t>21</a:t>
            </a:fld>
            <a:endParaRPr kumimoji="0" lang="en-US" altLang="en-US" sz="1200"/>
          </a:p>
        </p:txBody>
      </p:sp>
    </p:spTree>
    <p:extLst>
      <p:ext uri="{BB962C8B-B14F-4D97-AF65-F5344CB8AC3E}">
        <p14:creationId xmlns:p14="http://schemas.microsoft.com/office/powerpoint/2010/main" val="8924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406400" y="698500"/>
            <a:ext cx="6197600" cy="348615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C4020DC-487D-4F34-AE93-F60665960546}" type="datetime1">
              <a:rPr kumimoji="0" lang="en-US" altLang="en-US" sz="1200"/>
              <a:t>11/6/2025</a:t>
            </a:fld>
            <a:endParaRPr kumimoji="0" lang="en-US" altLang="en-US" sz="120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92CFE55-B729-4A55-BB4B-6FCF91285A82}" type="slidenum">
              <a:rPr kumimoji="0" lang="en-US" altLang="en-US" sz="1200"/>
              <a:pPr/>
              <a:t>22</a:t>
            </a:fld>
            <a:endParaRPr kumimoji="0" lang="en-US" altLang="en-US" sz="1200"/>
          </a:p>
        </p:txBody>
      </p:sp>
    </p:spTree>
    <p:extLst>
      <p:ext uri="{BB962C8B-B14F-4D97-AF65-F5344CB8AC3E}">
        <p14:creationId xmlns:p14="http://schemas.microsoft.com/office/powerpoint/2010/main" val="188292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06400" y="698500"/>
            <a:ext cx="6197600" cy="348615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645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BF45D41-6160-48CF-91CE-5C716B4E0630}" type="datetime1">
              <a:rPr kumimoji="0" lang="en-US" altLang="en-US" sz="1200"/>
              <a:t>11/6/2025</a:t>
            </a:fld>
            <a:endParaRPr kumimoji="0" lang="en-US" altLang="en-US" sz="1200"/>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5DD182D-7180-4F70-BCD9-9CCD11B3D79B}" type="slidenum">
              <a:rPr kumimoji="0" lang="en-US" altLang="en-US" sz="1200"/>
              <a:pPr/>
              <a:t>26</a:t>
            </a:fld>
            <a:endParaRPr kumimoji="0" lang="en-US" altLang="en-US" sz="1200"/>
          </a:p>
        </p:txBody>
      </p:sp>
    </p:spTree>
    <p:extLst>
      <p:ext uri="{BB962C8B-B14F-4D97-AF65-F5344CB8AC3E}">
        <p14:creationId xmlns:p14="http://schemas.microsoft.com/office/powerpoint/2010/main" val="356717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6400" y="698500"/>
            <a:ext cx="6197600" cy="348615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6656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42E451-C894-4E42-9CDA-A2090EDA9993}" type="datetime1">
              <a:rPr kumimoji="0" lang="en-US" altLang="en-US" sz="1200"/>
              <a:t>11/6/2025</a:t>
            </a:fld>
            <a:endParaRPr kumimoji="0" lang="en-US" altLang="en-US" sz="1200"/>
          </a:p>
        </p:txBody>
      </p:sp>
      <p:sp>
        <p:nvSpPr>
          <p:cNvPr id="665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12562C4-6D4C-47F1-9654-653EC89FDFEB}" type="slidenum">
              <a:rPr kumimoji="0" lang="en-US" altLang="en-US" sz="1200"/>
              <a:pPr/>
              <a:t>27</a:t>
            </a:fld>
            <a:endParaRPr kumimoji="0" lang="en-US" altLang="en-US" sz="1200"/>
          </a:p>
        </p:txBody>
      </p:sp>
    </p:spTree>
    <p:extLst>
      <p:ext uri="{BB962C8B-B14F-4D97-AF65-F5344CB8AC3E}">
        <p14:creationId xmlns:p14="http://schemas.microsoft.com/office/powerpoint/2010/main" val="40702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06400" y="698500"/>
            <a:ext cx="6197600" cy="348615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696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62AC455A-37C7-4A1A-94F2-DB428C9F6745}" type="datetime1">
              <a:rPr kumimoji="0" lang="en-US" altLang="en-US" sz="1200"/>
              <a:t>11/6/2025</a:t>
            </a:fld>
            <a:endParaRPr kumimoji="0" lang="en-US" altLang="en-US" sz="1200"/>
          </a:p>
        </p:txBody>
      </p:sp>
      <p:sp>
        <p:nvSpPr>
          <p:cNvPr id="696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A9FE148-676E-4E93-8E06-DE34FDB9985B}" type="slidenum">
              <a:rPr kumimoji="0" lang="en-US" altLang="en-US" sz="1200"/>
              <a:pPr/>
              <a:t>28</a:t>
            </a:fld>
            <a:endParaRPr kumimoji="0" lang="en-US" altLang="en-US" sz="1200"/>
          </a:p>
        </p:txBody>
      </p:sp>
    </p:spTree>
    <p:extLst>
      <p:ext uri="{BB962C8B-B14F-4D97-AF65-F5344CB8AC3E}">
        <p14:creationId xmlns:p14="http://schemas.microsoft.com/office/powerpoint/2010/main" val="578668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8500"/>
            <a:ext cx="6197600" cy="348615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655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55C6487-20AD-4D6B-9BC1-29141EF7A10D}" type="datetime1">
              <a:rPr kumimoji="0" lang="en-US" altLang="en-US" sz="1200"/>
              <a:t>11/6/2025</a:t>
            </a:fld>
            <a:endParaRPr kumimoji="0" lang="en-US" altLang="en-US" sz="1200"/>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4FC3E09-BC51-4E76-88D2-6BAE6ACEA5E9}" type="slidenum">
              <a:rPr kumimoji="0" lang="en-US" altLang="en-US" sz="1200"/>
              <a:pPr/>
              <a:t>29</a:t>
            </a:fld>
            <a:endParaRPr kumimoji="0" lang="en-US" altLang="en-US" sz="1200"/>
          </a:p>
        </p:txBody>
      </p:sp>
    </p:spTree>
    <p:extLst>
      <p:ext uri="{BB962C8B-B14F-4D97-AF65-F5344CB8AC3E}">
        <p14:creationId xmlns:p14="http://schemas.microsoft.com/office/powerpoint/2010/main" val="406340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06400" y="698500"/>
            <a:ext cx="6197600" cy="3486150"/>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675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05D4F20-D86C-4F2E-8D50-691707EF931C}" type="datetime1">
              <a:rPr kumimoji="0" lang="en-US" altLang="en-US" sz="1200"/>
              <a:t>11/6/2025</a:t>
            </a:fld>
            <a:endParaRPr kumimoji="0" lang="en-US" altLang="en-US" sz="1200"/>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BC4AA65-9EF8-413A-9698-5264B0425BBB}" type="slidenum">
              <a:rPr kumimoji="0" lang="en-US" altLang="en-US" sz="1200"/>
              <a:pPr/>
              <a:t>30</a:t>
            </a:fld>
            <a:endParaRPr kumimoji="0" lang="en-US" altLang="en-US" sz="1200"/>
          </a:p>
        </p:txBody>
      </p:sp>
    </p:spTree>
    <p:extLst>
      <p:ext uri="{BB962C8B-B14F-4D97-AF65-F5344CB8AC3E}">
        <p14:creationId xmlns:p14="http://schemas.microsoft.com/office/powerpoint/2010/main" val="413332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06400" y="698500"/>
            <a:ext cx="6197600" cy="348615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686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223571F-ECF7-45B4-9381-038B265A7CA2}" type="datetime1">
              <a:rPr kumimoji="0" lang="en-US" altLang="en-US" sz="1200"/>
              <a:t>11/6/2025</a:t>
            </a:fld>
            <a:endParaRPr kumimoji="0" lang="en-US" altLang="en-US" sz="1200"/>
          </a:p>
        </p:txBody>
      </p:sp>
      <p:sp>
        <p:nvSpPr>
          <p:cNvPr id="686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C20ABF3-2391-4B7A-AFFC-32814A8D7395}" type="slidenum">
              <a:rPr kumimoji="0" lang="en-US" altLang="en-US" sz="1200"/>
              <a:pPr/>
              <a:t>31</a:t>
            </a:fld>
            <a:endParaRPr kumimoji="0" lang="en-US" altLang="en-US" sz="1200"/>
          </a:p>
        </p:txBody>
      </p:sp>
    </p:spTree>
    <p:extLst>
      <p:ext uri="{BB962C8B-B14F-4D97-AF65-F5344CB8AC3E}">
        <p14:creationId xmlns:p14="http://schemas.microsoft.com/office/powerpoint/2010/main" val="151921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6400" y="698500"/>
            <a:ext cx="6197600" cy="348615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06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520F5A4-FD97-48F9-9F86-97324E05D34F}" type="datetime1">
              <a:rPr kumimoji="0" lang="en-US" altLang="en-US" sz="1200"/>
              <a:t>11/6/2025</a:t>
            </a:fld>
            <a:endParaRPr kumimoji="0" lang="en-US" altLang="en-US" sz="1200"/>
          </a:p>
        </p:txBody>
      </p:sp>
      <p:sp>
        <p:nvSpPr>
          <p:cNvPr id="706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EEF06DF-53E1-4815-8C19-EAD748DE2307}" type="slidenum">
              <a:rPr kumimoji="0" lang="en-US" altLang="en-US" sz="1200"/>
              <a:pPr/>
              <a:t>33</a:t>
            </a:fld>
            <a:endParaRPr kumimoji="0" lang="en-US" altLang="en-US" sz="1200"/>
          </a:p>
        </p:txBody>
      </p:sp>
    </p:spTree>
    <p:extLst>
      <p:ext uri="{BB962C8B-B14F-4D97-AF65-F5344CB8AC3E}">
        <p14:creationId xmlns:p14="http://schemas.microsoft.com/office/powerpoint/2010/main" val="299553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06400" y="698500"/>
            <a:ext cx="6197600" cy="348615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16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00136EC-47CA-4AAD-9BE7-41CC394F9686}" type="datetime1">
              <a:rPr kumimoji="0" lang="en-US" altLang="en-US" sz="1200"/>
              <a:t>11/6/2025</a:t>
            </a:fld>
            <a:endParaRPr kumimoji="0" lang="en-US" altLang="en-US" sz="1200"/>
          </a:p>
        </p:txBody>
      </p:sp>
      <p:sp>
        <p:nvSpPr>
          <p:cNvPr id="716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2683111-254D-46B1-B5CF-725CB3B4CF9A}" type="slidenum">
              <a:rPr kumimoji="0" lang="en-US" altLang="en-US" sz="1200"/>
              <a:pPr/>
              <a:t>34</a:t>
            </a:fld>
            <a:endParaRPr kumimoji="0" lang="en-US" altLang="en-US" sz="1200"/>
          </a:p>
        </p:txBody>
      </p:sp>
    </p:spTree>
    <p:extLst>
      <p:ext uri="{BB962C8B-B14F-4D97-AF65-F5344CB8AC3E}">
        <p14:creationId xmlns:p14="http://schemas.microsoft.com/office/powerpoint/2010/main" val="126441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87526-0736-577F-4CDF-9DC7AD656875}"/>
            </a:ext>
          </a:extLst>
        </p:cNvPr>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3AE8E8F-C0C5-D00B-D107-59C2DC091528}"/>
              </a:ext>
            </a:extLst>
          </p:cNvPr>
          <p:cNvSpPr>
            <a:spLocks noGrp="1" noRot="1" noChangeAspect="1" noTextEdit="1"/>
          </p:cNvSpPr>
          <p:nvPr>
            <p:ph type="sldImg"/>
          </p:nvPr>
        </p:nvSpPr>
        <p:spPr>
          <a:xfrm>
            <a:off x="406400" y="698500"/>
            <a:ext cx="6197600" cy="3486150"/>
          </a:xfrm>
          <a:ln/>
        </p:spPr>
      </p:sp>
      <p:sp>
        <p:nvSpPr>
          <p:cNvPr id="59395" name="Notes Placeholder 2">
            <a:extLst>
              <a:ext uri="{FF2B5EF4-FFF2-40B4-BE49-F238E27FC236}">
                <a16:creationId xmlns:a16="http://schemas.microsoft.com/office/drawing/2014/main" id="{F3262031-7774-8165-85D0-0CE5D400EE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59396" name="Date Placeholder 3">
            <a:extLst>
              <a:ext uri="{FF2B5EF4-FFF2-40B4-BE49-F238E27FC236}">
                <a16:creationId xmlns:a16="http://schemas.microsoft.com/office/drawing/2014/main" id="{8A0D7B6C-E538-9B09-42B7-0F6561BFA29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C4020DC-487D-4F34-AE93-F60665960546}" type="datetime1">
              <a:rPr kumimoji="0" lang="en-US" altLang="en-US" sz="1200"/>
              <a:t>11/6/2025</a:t>
            </a:fld>
            <a:endParaRPr kumimoji="0" lang="en-US" altLang="en-US" sz="1200"/>
          </a:p>
        </p:txBody>
      </p:sp>
      <p:sp>
        <p:nvSpPr>
          <p:cNvPr id="59397" name="Slide Number Placeholder 4">
            <a:extLst>
              <a:ext uri="{FF2B5EF4-FFF2-40B4-BE49-F238E27FC236}">
                <a16:creationId xmlns:a16="http://schemas.microsoft.com/office/drawing/2014/main" id="{BAB1FC40-6A6A-9F6F-992B-2CB81BDEFC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92CFE55-B729-4A55-BB4B-6FCF91285A82}" type="slidenum">
              <a:rPr kumimoji="0" lang="en-US" altLang="en-US" sz="1200"/>
              <a:pPr/>
              <a:t>2</a:t>
            </a:fld>
            <a:endParaRPr kumimoji="0" lang="en-US" altLang="en-US" sz="1200"/>
          </a:p>
        </p:txBody>
      </p:sp>
    </p:spTree>
    <p:extLst>
      <p:ext uri="{BB962C8B-B14F-4D97-AF65-F5344CB8AC3E}">
        <p14:creationId xmlns:p14="http://schemas.microsoft.com/office/powerpoint/2010/main" val="311817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06400" y="698500"/>
            <a:ext cx="6197600" cy="3486150"/>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6FD8D9CC-2A41-409F-9242-BC52F05B8702}" type="datetime1">
              <a:rPr kumimoji="0" lang="en-US" altLang="en-US" sz="1200"/>
              <a:t>11/6/2025</a:t>
            </a:fld>
            <a:endParaRPr kumimoji="0" lang="en-US" altLang="en-US" sz="1200"/>
          </a:p>
        </p:txBody>
      </p:sp>
      <p:sp>
        <p:nvSpPr>
          <p:cNvPr id="737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E2D2CB4-17B1-4D0C-8678-446C174E46FB}" type="slidenum">
              <a:rPr kumimoji="0" lang="en-US" altLang="en-US" sz="1200"/>
              <a:pPr/>
              <a:t>35</a:t>
            </a:fld>
            <a:endParaRPr kumimoji="0" lang="en-US" altLang="en-US" sz="1200"/>
          </a:p>
        </p:txBody>
      </p:sp>
    </p:spTree>
    <p:extLst>
      <p:ext uri="{BB962C8B-B14F-4D97-AF65-F5344CB8AC3E}">
        <p14:creationId xmlns:p14="http://schemas.microsoft.com/office/powerpoint/2010/main" val="577803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406400" y="698500"/>
            <a:ext cx="6197600" cy="348615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78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69E70902-D32B-42A3-98F0-A0B5CF37D672}" type="datetime1">
              <a:rPr kumimoji="0" lang="en-US" altLang="en-US" sz="1200"/>
              <a:t>11/6/2025</a:t>
            </a:fld>
            <a:endParaRPr kumimoji="0" lang="en-US" altLang="en-US" sz="1200"/>
          </a:p>
        </p:txBody>
      </p:sp>
      <p:sp>
        <p:nvSpPr>
          <p:cNvPr id="778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F53501-A98C-4D9F-BDC6-F2F27201182F}" type="slidenum">
              <a:rPr kumimoji="0" lang="en-US" altLang="en-US" sz="1200"/>
              <a:pPr/>
              <a:t>36</a:t>
            </a:fld>
            <a:endParaRPr kumimoji="0" lang="en-US" altLang="en-US" sz="1200"/>
          </a:p>
        </p:txBody>
      </p:sp>
    </p:spTree>
    <p:extLst>
      <p:ext uri="{BB962C8B-B14F-4D97-AF65-F5344CB8AC3E}">
        <p14:creationId xmlns:p14="http://schemas.microsoft.com/office/powerpoint/2010/main" val="3386502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06400" y="698500"/>
            <a:ext cx="6197600" cy="348615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27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2451374-B855-4772-820E-7E944B0F920B}" type="datetime1">
              <a:rPr kumimoji="0" lang="en-US" altLang="en-US" sz="1200"/>
              <a:t>11/6/2025</a:t>
            </a:fld>
            <a:endParaRPr kumimoji="0" lang="en-US" altLang="en-US" sz="1200"/>
          </a:p>
        </p:txBody>
      </p:sp>
      <p:sp>
        <p:nvSpPr>
          <p:cNvPr id="727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C8F93CA-9422-4091-92E1-9203DB898B0E}" type="slidenum">
              <a:rPr kumimoji="0" lang="en-US" altLang="en-US" sz="1200"/>
              <a:pPr/>
              <a:t>37</a:t>
            </a:fld>
            <a:endParaRPr kumimoji="0" lang="en-US" altLang="en-US" sz="1200"/>
          </a:p>
        </p:txBody>
      </p:sp>
    </p:spTree>
    <p:extLst>
      <p:ext uri="{BB962C8B-B14F-4D97-AF65-F5344CB8AC3E}">
        <p14:creationId xmlns:p14="http://schemas.microsoft.com/office/powerpoint/2010/main" val="2586053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6400" y="698500"/>
            <a:ext cx="6197600" cy="348615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CC157EE-431E-4E1A-8681-FD769DEE49E2}" type="datetime1">
              <a:rPr kumimoji="0" lang="en-US" altLang="en-US" sz="1200"/>
              <a:t>11/6/2025</a:t>
            </a:fld>
            <a:endParaRPr kumimoji="0" lang="en-US" altLang="en-US" sz="1200"/>
          </a:p>
        </p:txBody>
      </p:sp>
      <p:sp>
        <p:nvSpPr>
          <p:cNvPr id="747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9561525-8F29-429F-AED9-7447387099EE}" type="slidenum">
              <a:rPr kumimoji="0" lang="en-US" altLang="en-US" sz="1200"/>
              <a:pPr/>
              <a:t>38</a:t>
            </a:fld>
            <a:endParaRPr kumimoji="0" lang="en-US" altLang="en-US" sz="1200"/>
          </a:p>
        </p:txBody>
      </p:sp>
    </p:spTree>
    <p:extLst>
      <p:ext uri="{BB962C8B-B14F-4D97-AF65-F5344CB8AC3E}">
        <p14:creationId xmlns:p14="http://schemas.microsoft.com/office/powerpoint/2010/main" val="179567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33EE8C-A8E7-4990-883C-E7278EECBC71}" type="datetime1">
              <a:rPr kumimoji="0" lang="en-US" altLang="en-US" sz="1200"/>
              <a:t>11/6/2025</a:t>
            </a:fld>
            <a:endParaRPr kumimoji="0" lang="en-US" altLang="en-US" sz="1200"/>
          </a:p>
        </p:txBody>
      </p:sp>
      <p:sp>
        <p:nvSpPr>
          <p:cNvPr id="768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DA941D3-6107-4480-8387-9597D356BBA8}" type="slidenum">
              <a:rPr kumimoji="0" lang="en-US" altLang="en-US" sz="1200"/>
              <a:pPr/>
              <a:t>39</a:t>
            </a:fld>
            <a:endParaRPr kumimoji="0" lang="en-US" altLang="en-US" sz="1200"/>
          </a:p>
        </p:txBody>
      </p:sp>
      <p:sp>
        <p:nvSpPr>
          <p:cNvPr id="76804" name="Rectangle 2"/>
          <p:cNvSpPr>
            <a:spLocks noGrp="1" noRot="1" noChangeAspect="1" noChangeArrowheads="1" noTextEdit="1"/>
          </p:cNvSpPr>
          <p:nvPr>
            <p:ph type="sldImg"/>
          </p:nvPr>
        </p:nvSpPr>
        <p:spPr>
          <a:xfrm>
            <a:off x="406400" y="698500"/>
            <a:ext cx="6197600" cy="3486150"/>
          </a:xfrm>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65279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19D188F-20AB-4A43-8CC5-7573284E5F5D}" type="datetime1">
              <a:rPr lang="en-US" altLang="en-US" smtClean="0"/>
              <a:t>11/6/2025</a:t>
            </a:fld>
            <a:endParaRPr lang="en-US" altLang="en-US"/>
          </a:p>
        </p:txBody>
      </p:sp>
      <p:sp>
        <p:nvSpPr>
          <p:cNvPr id="5" name="Slide Number Placeholder 4"/>
          <p:cNvSpPr>
            <a:spLocks noGrp="1"/>
          </p:cNvSpPr>
          <p:nvPr>
            <p:ph type="sldNum" sz="quarter" idx="5"/>
          </p:nvPr>
        </p:nvSpPr>
        <p:spPr/>
        <p:txBody>
          <a:bodyPr/>
          <a:lstStyle/>
          <a:p>
            <a:fld id="{530056F0-B690-4949-B3ED-0A760917B0BC}" type="slidenum">
              <a:rPr lang="en-US" altLang="en-US" smtClean="0"/>
              <a:pPr/>
              <a:t>49</a:t>
            </a:fld>
            <a:endParaRPr lang="en-US" altLang="en-US"/>
          </a:p>
        </p:txBody>
      </p:sp>
    </p:spTree>
    <p:extLst>
      <p:ext uri="{BB962C8B-B14F-4D97-AF65-F5344CB8AC3E}">
        <p14:creationId xmlns:p14="http://schemas.microsoft.com/office/powerpoint/2010/main" val="188656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https://www.justice.gov/archives/opa/pr/taiwan-based-au-optronics-corporation-sentenced-pay-500-million-criminal-fine-role-lcd-price</a:t>
            </a:r>
          </a:p>
        </p:txBody>
      </p:sp>
      <p:sp>
        <p:nvSpPr>
          <p:cNvPr id="4" name="Date Placeholder 3"/>
          <p:cNvSpPr>
            <a:spLocks noGrp="1"/>
          </p:cNvSpPr>
          <p:nvPr>
            <p:ph type="dt" idx="1"/>
          </p:nvPr>
        </p:nvSpPr>
        <p:spPr/>
        <p:txBody>
          <a:bodyPr/>
          <a:lstStyle/>
          <a:p>
            <a:pPr>
              <a:defRPr/>
            </a:pPr>
            <a:fld id="{219D188F-20AB-4A43-8CC5-7573284E5F5D}" type="datetime1">
              <a:rPr lang="en-US" altLang="en-US" smtClean="0"/>
              <a:t>11/6/2025</a:t>
            </a:fld>
            <a:endParaRPr lang="en-US" altLang="en-US"/>
          </a:p>
        </p:txBody>
      </p:sp>
      <p:sp>
        <p:nvSpPr>
          <p:cNvPr id="5" name="Slide Number Placeholder 4"/>
          <p:cNvSpPr>
            <a:spLocks noGrp="1"/>
          </p:cNvSpPr>
          <p:nvPr>
            <p:ph type="sldNum" sz="quarter" idx="5"/>
          </p:nvPr>
        </p:nvSpPr>
        <p:spPr/>
        <p:txBody>
          <a:bodyPr/>
          <a:lstStyle/>
          <a:p>
            <a:fld id="{530056F0-B690-4949-B3ED-0A760917B0BC}" type="slidenum">
              <a:rPr lang="en-US" altLang="en-US" smtClean="0"/>
              <a:pPr/>
              <a:t>51</a:t>
            </a:fld>
            <a:endParaRPr lang="en-US" altLang="en-US"/>
          </a:p>
        </p:txBody>
      </p:sp>
    </p:spTree>
    <p:extLst>
      <p:ext uri="{BB962C8B-B14F-4D97-AF65-F5344CB8AC3E}">
        <p14:creationId xmlns:p14="http://schemas.microsoft.com/office/powerpoint/2010/main" val="3504941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https://www.justice.gov/archives/opa/pr/taiwan-based-au-optronics-corporation-sentenced-pay-500-million-criminal-fine-role-lcd-price</a:t>
            </a:r>
          </a:p>
        </p:txBody>
      </p:sp>
      <p:sp>
        <p:nvSpPr>
          <p:cNvPr id="4" name="Date Placeholder 3"/>
          <p:cNvSpPr>
            <a:spLocks noGrp="1"/>
          </p:cNvSpPr>
          <p:nvPr>
            <p:ph type="dt" idx="1"/>
          </p:nvPr>
        </p:nvSpPr>
        <p:spPr/>
        <p:txBody>
          <a:bodyPr/>
          <a:lstStyle/>
          <a:p>
            <a:pPr>
              <a:defRPr/>
            </a:pPr>
            <a:fld id="{219D188F-20AB-4A43-8CC5-7573284E5F5D}" type="datetime1">
              <a:rPr lang="en-US" altLang="en-US" smtClean="0"/>
              <a:t>11/6/2025</a:t>
            </a:fld>
            <a:endParaRPr lang="en-US" altLang="en-US"/>
          </a:p>
        </p:txBody>
      </p:sp>
      <p:sp>
        <p:nvSpPr>
          <p:cNvPr id="5" name="Slide Number Placeholder 4"/>
          <p:cNvSpPr>
            <a:spLocks noGrp="1"/>
          </p:cNvSpPr>
          <p:nvPr>
            <p:ph type="sldNum" sz="quarter" idx="5"/>
          </p:nvPr>
        </p:nvSpPr>
        <p:spPr/>
        <p:txBody>
          <a:bodyPr/>
          <a:lstStyle/>
          <a:p>
            <a:fld id="{530056F0-B690-4949-B3ED-0A760917B0BC}" type="slidenum">
              <a:rPr lang="en-US" altLang="en-US" smtClean="0"/>
              <a:pPr/>
              <a:t>52</a:t>
            </a:fld>
            <a:endParaRPr lang="en-US" altLang="en-US"/>
          </a:p>
        </p:txBody>
      </p:sp>
    </p:spTree>
    <p:extLst>
      <p:ext uri="{BB962C8B-B14F-4D97-AF65-F5344CB8AC3E}">
        <p14:creationId xmlns:p14="http://schemas.microsoft.com/office/powerpoint/2010/main" val="142495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6AC9D53-559F-4EF9-B5A7-E4E679C250E6}" type="datetime1">
              <a:rPr kumimoji="0" lang="en-US" altLang="en-US" sz="1200"/>
              <a:t>11/6/2025</a:t>
            </a:fld>
            <a:endParaRPr kumimoji="0" lang="en-US" altLang="en-US" sz="120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CC53EFC-D31E-4069-8C41-B8B28291FA2C}" type="slidenum">
              <a:rPr kumimoji="0" lang="en-US" altLang="en-US" sz="1200"/>
              <a:pPr/>
              <a:t>13</a:t>
            </a:fld>
            <a:endParaRPr kumimoji="0" lang="en-US" altLang="en-US" sz="1200"/>
          </a:p>
        </p:txBody>
      </p:sp>
      <p:sp>
        <p:nvSpPr>
          <p:cNvPr id="44036" name="Rectangle 2"/>
          <p:cNvSpPr>
            <a:spLocks noGrp="1" noRot="1" noChangeAspect="1" noChangeArrowheads="1" noTextEdit="1"/>
          </p:cNvSpPr>
          <p:nvPr>
            <p:ph type="sldImg"/>
          </p:nvPr>
        </p:nvSpPr>
        <p:spPr>
          <a:xfrm>
            <a:off x="406400" y="698500"/>
            <a:ext cx="6197600" cy="3486150"/>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74697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406400" y="698500"/>
            <a:ext cx="6197600" cy="348615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450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1856F19-0FCA-4DC3-98DD-9E411E1F93A8}" type="datetime1">
              <a:rPr kumimoji="0" lang="en-US" altLang="en-US" sz="1200"/>
              <a:t>11/6/2025</a:t>
            </a:fld>
            <a:endParaRPr kumimoji="0" lang="en-US" altLang="en-US" sz="1200"/>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C25B032-DF68-4CFE-84F3-B208A2AE6D3B}" type="slidenum">
              <a:rPr kumimoji="0" lang="en-US" altLang="en-US" sz="1200"/>
              <a:pPr/>
              <a:t>14</a:t>
            </a:fld>
            <a:endParaRPr kumimoji="0" lang="en-US" altLang="en-US" sz="1200"/>
          </a:p>
        </p:txBody>
      </p:sp>
    </p:spTree>
    <p:extLst>
      <p:ext uri="{BB962C8B-B14F-4D97-AF65-F5344CB8AC3E}">
        <p14:creationId xmlns:p14="http://schemas.microsoft.com/office/powerpoint/2010/main" val="63644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60E594C-792F-487C-A5D9-908ECA5A4BC1}" type="datetime1">
              <a:rPr kumimoji="0" lang="en-US" altLang="en-US" sz="1200"/>
              <a:t>11/6/2025</a:t>
            </a:fld>
            <a:endParaRPr kumimoji="0" lang="en-US" altLang="en-US" sz="1200"/>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373546D-DEB0-4E3E-B692-C5394C659E9D}" type="slidenum">
              <a:rPr kumimoji="0" lang="en-US" altLang="en-US" sz="1200"/>
              <a:pPr/>
              <a:t>15</a:t>
            </a:fld>
            <a:endParaRPr kumimoji="0" lang="en-US" altLang="en-US" sz="1200"/>
          </a:p>
        </p:txBody>
      </p:sp>
      <p:sp>
        <p:nvSpPr>
          <p:cNvPr id="50180" name="Rectangle 2"/>
          <p:cNvSpPr>
            <a:spLocks noGrp="1" noRot="1" noChangeAspect="1" noChangeArrowheads="1" noTextEdit="1"/>
          </p:cNvSpPr>
          <p:nvPr>
            <p:ph type="sldImg"/>
          </p:nvPr>
        </p:nvSpPr>
        <p:spPr>
          <a:xfrm>
            <a:off x="406400" y="698500"/>
            <a:ext cx="6197600" cy="3486150"/>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43287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5C5D9C7-CA05-436E-82C7-3865F6F5FF93}" type="datetime1">
              <a:rPr kumimoji="0" lang="en-US" altLang="en-US" sz="1200"/>
              <a:t>11/6/2025</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6D7151-C70C-456E-9D9C-52B002C759C0}" type="slidenum">
              <a:rPr kumimoji="0" lang="en-US" altLang="en-US" sz="1200"/>
              <a:pPr/>
              <a:t>16</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042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2C48618-241C-4BAF-9C6C-9F7C477A0A16}" type="datetime1">
              <a:rPr kumimoji="0" lang="en-US" altLang="en-US" sz="1200"/>
              <a:t>11/6/2025</a:t>
            </a:fld>
            <a:endParaRPr kumimoji="0" lang="en-US" alt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8A845F1-CDF1-4489-9421-FB8F4FA19CC3}" type="slidenum">
              <a:rPr kumimoji="0" lang="en-US" altLang="en-US" sz="1200"/>
              <a:pPr/>
              <a:t>17</a:t>
            </a:fld>
            <a:endParaRPr kumimoji="0" lang="en-US" altLang="en-US" sz="1200"/>
          </a:p>
        </p:txBody>
      </p:sp>
      <p:sp>
        <p:nvSpPr>
          <p:cNvPr id="53252" name="Rectangle 2"/>
          <p:cNvSpPr>
            <a:spLocks noGrp="1" noRot="1" noChangeAspect="1" noChangeArrowheads="1" noTextEdit="1"/>
          </p:cNvSpPr>
          <p:nvPr>
            <p:ph type="sldImg"/>
          </p:nvPr>
        </p:nvSpPr>
        <p:spPr>
          <a:xfrm>
            <a:off x="406400" y="698500"/>
            <a:ext cx="6197600" cy="3486150"/>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72343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059483A-82A8-4E94-BAB4-3D6EA978A1A4}" type="datetime1">
              <a:rPr kumimoji="0" lang="en-US" altLang="en-US" sz="1200"/>
              <a:t>11/6/2025</a:t>
            </a:fld>
            <a:endParaRPr kumimoji="0" lang="en-US" altLang="en-US" sz="1200"/>
          </a:p>
        </p:txBody>
      </p:sp>
      <p:sp>
        <p:nvSpPr>
          <p:cNvPr id="542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2452517-4E49-456E-9695-026CA9F6E43A}" type="slidenum">
              <a:rPr kumimoji="0" lang="en-US" altLang="en-US" sz="1200"/>
              <a:pPr/>
              <a:t>18</a:t>
            </a:fld>
            <a:endParaRPr kumimoji="0" lang="en-US" altLang="en-US" sz="1200"/>
          </a:p>
        </p:txBody>
      </p:sp>
      <p:sp>
        <p:nvSpPr>
          <p:cNvPr id="54276" name="Rectangle 2"/>
          <p:cNvSpPr>
            <a:spLocks noGrp="1" noRot="1" noChangeAspect="1" noChangeArrowheads="1" noTextEdit="1"/>
          </p:cNvSpPr>
          <p:nvPr>
            <p:ph type="sldImg"/>
          </p:nvPr>
        </p:nvSpPr>
        <p:spPr>
          <a:xfrm>
            <a:off x="406400" y="698500"/>
            <a:ext cx="6197600" cy="3486150"/>
          </a:xfrm>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96560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9C726C-5331-4396-BB79-319791276120}" type="datetime1">
              <a:rPr kumimoji="0" lang="en-US" altLang="en-US" sz="1200"/>
              <a:t>11/6/2025</a:t>
            </a:fld>
            <a:endParaRPr kumimoji="0" lang="en-US" altLang="en-US" sz="1200"/>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47B9031-6061-41B3-9462-1937332B9C80}" type="slidenum">
              <a:rPr kumimoji="0" lang="en-US" altLang="en-US" sz="1200"/>
              <a:pPr/>
              <a:t>19</a:t>
            </a:fld>
            <a:endParaRPr kumimoji="0" lang="en-US" altLang="en-US" sz="1200"/>
          </a:p>
        </p:txBody>
      </p:sp>
      <p:sp>
        <p:nvSpPr>
          <p:cNvPr id="55300" name="Rectangle 2"/>
          <p:cNvSpPr>
            <a:spLocks noGrp="1" noRot="1" noChangeAspect="1" noChangeArrowheads="1" noTextEdit="1"/>
          </p:cNvSpPr>
          <p:nvPr>
            <p:ph type="sldImg"/>
          </p:nvPr>
        </p:nvSpPr>
        <p:spPr>
          <a:xfrm>
            <a:off x="406400" y="698500"/>
            <a:ext cx="6197600" cy="3486150"/>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58464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DA7B43AE-DB9D-4A94-9A7A-384075345AD8}" type="datetime4">
              <a:rPr lang="en-US" smtClean="0"/>
              <a:t>November 6, 2025</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r>
              <a:rPr lang="en-US" altLang="en-US"/>
              <a:t>Copyright © 2000-12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D4249CCE-B58A-4485-A3A0-E86D858B4818}" type="slidenum">
              <a:rPr lang="en-US" altLang="en-US"/>
              <a:pPr/>
              <a:t>‹#›</a:t>
            </a:fld>
            <a:endParaRPr lang="en-US" altLang="en-US"/>
          </a:p>
        </p:txBody>
      </p:sp>
    </p:spTree>
    <p:extLst>
      <p:ext uri="{BB962C8B-B14F-4D97-AF65-F5344CB8AC3E}">
        <p14:creationId xmlns:p14="http://schemas.microsoft.com/office/powerpoint/2010/main" val="132810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2F4982D-8714-4D2B-AFA7-696B7BB5155D}" type="datetime4">
              <a:rPr lang="en-US" smtClean="0"/>
              <a:t>November 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C9A5D8E7-E49C-437C-91F4-F069181A54B7}" type="slidenum">
              <a:rPr lang="en-US" altLang="en-US"/>
              <a:pPr/>
              <a:t>‹#›</a:t>
            </a:fld>
            <a:endParaRPr lang="en-US" altLang="en-US"/>
          </a:p>
        </p:txBody>
      </p:sp>
    </p:spTree>
    <p:extLst>
      <p:ext uri="{BB962C8B-B14F-4D97-AF65-F5344CB8AC3E}">
        <p14:creationId xmlns:p14="http://schemas.microsoft.com/office/powerpoint/2010/main" val="230738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6176B8B-119D-4F8C-A597-A46586CE4928}" type="datetime4">
              <a:rPr lang="en-US" smtClean="0"/>
              <a:t>November 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CB12BD4F-1F23-47CF-899D-25CFE73F1848}" type="slidenum">
              <a:rPr lang="en-US" altLang="en-US"/>
              <a:pPr/>
              <a:t>‹#›</a:t>
            </a:fld>
            <a:endParaRPr lang="en-US" altLang="en-US"/>
          </a:p>
        </p:txBody>
      </p:sp>
    </p:spTree>
    <p:extLst>
      <p:ext uri="{BB962C8B-B14F-4D97-AF65-F5344CB8AC3E}">
        <p14:creationId xmlns:p14="http://schemas.microsoft.com/office/powerpoint/2010/main" val="37771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0000FF"/>
                </a:solidFill>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7EC93AAE-3178-423B-969C-6D57C98CFD89}" type="datetime4">
              <a:rPr lang="en-US" smtClean="0"/>
              <a:t>November 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3A826332-AAFE-43CD-B416-D1C17A7CB386}" type="slidenum">
              <a:rPr lang="en-US" altLang="en-US"/>
              <a:pPr/>
              <a:t>‹#›</a:t>
            </a:fld>
            <a:endParaRPr lang="en-US" altLang="en-US"/>
          </a:p>
        </p:txBody>
      </p:sp>
    </p:spTree>
    <p:extLst>
      <p:ext uri="{BB962C8B-B14F-4D97-AF65-F5344CB8AC3E}">
        <p14:creationId xmlns:p14="http://schemas.microsoft.com/office/powerpoint/2010/main" val="367250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1091AC3-9637-412A-BFFD-7A68825F9FF8}" type="datetime4">
              <a:rPr lang="en-US" smtClean="0"/>
              <a:t>November 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5C9E6B61-7573-42F3-A462-FC2D8EF70700}" type="slidenum">
              <a:rPr lang="en-US" altLang="en-US"/>
              <a:pPr/>
              <a:t>‹#›</a:t>
            </a:fld>
            <a:endParaRPr lang="en-US" altLang="en-US"/>
          </a:p>
        </p:txBody>
      </p:sp>
    </p:spTree>
    <p:extLst>
      <p:ext uri="{BB962C8B-B14F-4D97-AF65-F5344CB8AC3E}">
        <p14:creationId xmlns:p14="http://schemas.microsoft.com/office/powerpoint/2010/main" val="273752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2B2CEF0F-633C-426D-BEFA-7CD132AEE1A1}" type="datetime4">
              <a:rPr lang="en-US" smtClean="0"/>
              <a:t>November 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62AEFBD5-AE08-4A19-A68E-E74340AEE9A1}" type="slidenum">
              <a:rPr lang="en-US" altLang="en-US"/>
              <a:pPr/>
              <a:t>‹#›</a:t>
            </a:fld>
            <a:endParaRPr lang="en-US" altLang="en-US"/>
          </a:p>
        </p:txBody>
      </p:sp>
    </p:spTree>
    <p:extLst>
      <p:ext uri="{BB962C8B-B14F-4D97-AF65-F5344CB8AC3E}">
        <p14:creationId xmlns:p14="http://schemas.microsoft.com/office/powerpoint/2010/main" val="398309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42D5BECA-4553-4600-8A9D-4FEDA128535A}" type="datetime4">
              <a:rPr lang="en-US" smtClean="0"/>
              <a:t>November 6, 2025</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B87F3264-DB6A-4695-B545-92B87E04E4A5}" type="slidenum">
              <a:rPr lang="en-US" altLang="en-US"/>
              <a:pPr/>
              <a:t>‹#›</a:t>
            </a:fld>
            <a:endParaRPr lang="en-US" altLang="en-US"/>
          </a:p>
        </p:txBody>
      </p:sp>
    </p:spTree>
    <p:extLst>
      <p:ext uri="{BB962C8B-B14F-4D97-AF65-F5344CB8AC3E}">
        <p14:creationId xmlns:p14="http://schemas.microsoft.com/office/powerpoint/2010/main" val="370627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A37B6DC1-C5E5-42ED-84C6-564646A41514}" type="datetime4">
              <a:rPr lang="en-US" smtClean="0"/>
              <a:t>November 6, 2025</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9817A2E6-8EE3-4FD1-ABBB-6F4D93910C34}" type="slidenum">
              <a:rPr lang="en-US" altLang="en-US"/>
              <a:pPr/>
              <a:t>‹#›</a:t>
            </a:fld>
            <a:endParaRPr lang="en-US" altLang="en-US"/>
          </a:p>
        </p:txBody>
      </p:sp>
    </p:spTree>
    <p:extLst>
      <p:ext uri="{BB962C8B-B14F-4D97-AF65-F5344CB8AC3E}">
        <p14:creationId xmlns:p14="http://schemas.microsoft.com/office/powerpoint/2010/main" val="37071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E144189-6E85-42B8-A2ED-962FFD5DF1EE}" type="datetime4">
              <a:rPr lang="en-US" smtClean="0"/>
              <a:t>November 6, 2025</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9DD1209D-C43E-4C8B-9467-A07E2C42637F}" type="slidenum">
              <a:rPr lang="en-US" altLang="en-US"/>
              <a:pPr/>
              <a:t>‹#›</a:t>
            </a:fld>
            <a:endParaRPr lang="en-US" altLang="en-US"/>
          </a:p>
        </p:txBody>
      </p:sp>
    </p:spTree>
    <p:extLst>
      <p:ext uri="{BB962C8B-B14F-4D97-AF65-F5344CB8AC3E}">
        <p14:creationId xmlns:p14="http://schemas.microsoft.com/office/powerpoint/2010/main" val="346005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B91170B-F7CF-47F7-8895-502CF729C5C2}" type="datetime4">
              <a:rPr lang="en-US" smtClean="0"/>
              <a:t>November 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FFDB7AAD-7DA7-4021-877D-F6A93DCE01D5}" type="slidenum">
              <a:rPr lang="en-US" altLang="en-US"/>
              <a:pPr/>
              <a:t>‹#›</a:t>
            </a:fld>
            <a:endParaRPr lang="en-US" altLang="en-US"/>
          </a:p>
        </p:txBody>
      </p:sp>
    </p:spTree>
    <p:extLst>
      <p:ext uri="{BB962C8B-B14F-4D97-AF65-F5344CB8AC3E}">
        <p14:creationId xmlns:p14="http://schemas.microsoft.com/office/powerpoint/2010/main" val="150279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40182FE-67A4-4AE2-A01F-ED8BFF10D725}" type="datetime4">
              <a:rPr lang="en-US" smtClean="0"/>
              <a:t>November 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763FD8C3-F90A-42F4-9449-211A1DC349D7}" type="slidenum">
              <a:rPr lang="en-US" altLang="en-US"/>
              <a:pPr/>
              <a:t>‹#›</a:t>
            </a:fld>
            <a:endParaRPr lang="en-US" altLang="en-US"/>
          </a:p>
        </p:txBody>
      </p:sp>
    </p:spTree>
    <p:extLst>
      <p:ext uri="{BB962C8B-B14F-4D97-AF65-F5344CB8AC3E}">
        <p14:creationId xmlns:p14="http://schemas.microsoft.com/office/powerpoint/2010/main" val="94517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0C402621-1981-4231-BFCD-780875447F1E}" type="datetime4">
              <a:rPr lang="en-US" smtClean="0"/>
              <a:t>November 6, 2025</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66"/>
                </a:solidFill>
                <a:latin typeface="+mn-lt"/>
              </a:defRPr>
            </a:lvl1pPr>
          </a:lstStyle>
          <a:p>
            <a:pPr>
              <a:defRPr/>
            </a:pPr>
            <a:r>
              <a:rPr lang="en-US" altLang="en-US"/>
              <a:t>Copyright © 2000-12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25C51DB5-44EF-450F-ACDA-CC764D69C2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p:txStyles>
    <p:titleStyle>
      <a:lvl1pPr algn="ctr" rtl="0" eaLnBrk="0" fontAlgn="base" hangingPunct="0">
        <a:lnSpc>
          <a:spcPct val="70000"/>
        </a:lnSpc>
        <a:spcBef>
          <a:spcPct val="0"/>
        </a:spcBef>
        <a:spcAft>
          <a:spcPct val="0"/>
        </a:spcAft>
        <a:defRPr kumimoji="1" sz="54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40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6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36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7.tmp"/></Relationships>
</file>

<file path=ppt/slides/_rels/slide5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7.tmp"/></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2400" dirty="0"/>
              <a:t>Class 18</a:t>
            </a:r>
            <a:r>
              <a:rPr lang="en-US" sz="2400"/>
              <a:t>: Thurs 6 Nov </a:t>
            </a:r>
            <a:r>
              <a:rPr lang="en-US" sz="2400" dirty="0"/>
              <a:t>2025</a:t>
            </a:r>
            <a:br>
              <a:rPr lang="en-US" sz="2400" dirty="0"/>
            </a:br>
            <a:r>
              <a:rPr lang="en-US" sz="2400" dirty="0"/>
              <a:t>Antitrust Fall 2025</a:t>
            </a:r>
            <a:br>
              <a:rPr lang="en-US" sz="2400" dirty="0"/>
            </a:br>
            <a:br>
              <a:rPr lang="en-US" sz="2400" dirty="0"/>
            </a:br>
            <a:br>
              <a:rPr lang="en-US" sz="2400" dirty="0"/>
            </a:br>
            <a:r>
              <a:rPr lang="en-US" sz="4800" dirty="0"/>
              <a:t>Extraterritorial Application of the Sherman Act</a:t>
            </a:r>
          </a:p>
        </p:txBody>
      </p:sp>
      <p:sp>
        <p:nvSpPr>
          <p:cNvPr id="3075" name="Rectangle 3"/>
          <p:cNvSpPr>
            <a:spLocks noGrp="1" noChangeArrowheads="1"/>
          </p:cNvSpPr>
          <p:nvPr>
            <p:ph type="subTitle" idx="1"/>
          </p:nvPr>
        </p:nvSpPr>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r>
              <a:rPr lang="en-US" dirty="0">
                <a:solidFill>
                  <a:srgbClr val="0000FF"/>
                </a:solidFill>
              </a:rPr>
              <a:t>The Law School</a:t>
            </a:r>
          </a:p>
          <a:p>
            <a:r>
              <a:rPr lang="en-US" dirty="0">
                <a:solidFill>
                  <a:srgbClr val="0000FF"/>
                </a:solidFill>
              </a:rPr>
              <a:t>The University of Chicago</a:t>
            </a:r>
          </a:p>
          <a:p>
            <a:endParaRPr lang="en-US" sz="1800" dirty="0">
              <a:solidFill>
                <a:srgbClr val="0000FF"/>
              </a:solidFill>
            </a:endParaRPr>
          </a:p>
          <a:p>
            <a:r>
              <a:rPr lang="en-US" sz="1800" dirty="0">
                <a:solidFill>
                  <a:srgbClr val="0000FF"/>
                </a:solidFill>
              </a:rPr>
              <a:t>Copyright © 2000-25 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559" y="-2"/>
            <a:ext cx="7510443"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Foreign Trade Antitrust Improvements Act of 1982</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9065794" y="6488668"/>
            <a:ext cx="312620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Pub. L. 92-290 (8 Oct 1982)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61683" y="210073"/>
            <a:ext cx="4283385" cy="6591039"/>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3300883" y="789482"/>
            <a:ext cx="6604246" cy="5699186"/>
          </a:xfrm>
          <a:prstGeom prst="rect">
            <a:avLst/>
          </a:prstGeom>
          <a:ln w="6350">
            <a:solidFill>
              <a:schemeClr val="tx1"/>
            </a:solidFill>
          </a:ln>
        </p:spPr>
      </p:pic>
    </p:spTree>
    <p:extLst>
      <p:ext uri="{BB962C8B-B14F-4D97-AF65-F5344CB8AC3E}">
        <p14:creationId xmlns:p14="http://schemas.microsoft.com/office/powerpoint/2010/main" val="41904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4" y="-2"/>
            <a:ext cx="7472518" cy="40452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Foreign Trade Antitrust Improvements Act of 1982</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9047082" y="6488668"/>
            <a:ext cx="314491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Pub. L. 92-290 (8 Oct 1982)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07182" y="248614"/>
            <a:ext cx="4220001" cy="6493506"/>
          </a:xfrm>
          <a:prstGeom prst="rect">
            <a:avLst/>
          </a:prstGeom>
          <a:ln w="6350">
            <a:solidFill>
              <a:schemeClr val="tx1"/>
            </a:solidFill>
          </a:ln>
        </p:spPr>
      </p:pic>
      <p:grpSp>
        <p:nvGrpSpPr>
          <p:cNvPr id="10" name="Group 9"/>
          <p:cNvGrpSpPr>
            <a:grpSpLocks noChangeAspect="1"/>
          </p:cNvGrpSpPr>
          <p:nvPr/>
        </p:nvGrpSpPr>
        <p:grpSpPr>
          <a:xfrm>
            <a:off x="2726840" y="1182579"/>
            <a:ext cx="7282403" cy="5306089"/>
            <a:chOff x="3900450" y="2409800"/>
            <a:chExt cx="4391100" cy="3199434"/>
          </a:xfrm>
        </p:grpSpPr>
        <p:pic>
          <p:nvPicPr>
            <p:cNvPr id="8" name="Picture 7"/>
            <p:cNvPicPr>
              <a:picLocks noChangeAspect="1"/>
            </p:cNvPicPr>
            <p:nvPr/>
          </p:nvPicPr>
          <p:blipFill>
            <a:blip r:embed="rId3"/>
            <a:stretch>
              <a:fillRect/>
            </a:stretch>
          </p:blipFill>
          <p:spPr>
            <a:xfrm>
              <a:off x="3900450" y="2409800"/>
              <a:ext cx="4391100" cy="2038400"/>
            </a:xfrm>
            <a:prstGeom prst="rect">
              <a:avLst/>
            </a:prstGeom>
            <a:ln w="6350">
              <a:solidFill>
                <a:schemeClr val="tx1"/>
              </a:solidFill>
            </a:ln>
          </p:spPr>
        </p:pic>
        <p:pic>
          <p:nvPicPr>
            <p:cNvPr id="9" name="Picture 8"/>
            <p:cNvPicPr>
              <a:picLocks noChangeAspect="1"/>
            </p:cNvPicPr>
            <p:nvPr/>
          </p:nvPicPr>
          <p:blipFill>
            <a:blip r:embed="rId4"/>
            <a:stretch>
              <a:fillRect/>
            </a:stretch>
          </p:blipFill>
          <p:spPr>
            <a:xfrm>
              <a:off x="3913518" y="4407101"/>
              <a:ext cx="4364963" cy="1202133"/>
            </a:xfrm>
            <a:prstGeom prst="rect">
              <a:avLst/>
            </a:prstGeom>
            <a:ln w="6350">
              <a:solidFill>
                <a:schemeClr val="tx1"/>
              </a:solidFill>
            </a:ln>
          </p:spPr>
        </p:pic>
      </p:grpSp>
    </p:spTree>
    <p:extLst>
      <p:ext uri="{BB962C8B-B14F-4D97-AF65-F5344CB8AC3E}">
        <p14:creationId xmlns:p14="http://schemas.microsoft.com/office/powerpoint/2010/main" val="16510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4341" y="-2"/>
            <a:ext cx="2067659"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Hartford Fire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pic>
        <p:nvPicPr>
          <p:cNvPr id="5" name="Picture 4"/>
          <p:cNvPicPr>
            <a:picLocks noChangeAspect="1"/>
          </p:cNvPicPr>
          <p:nvPr/>
        </p:nvPicPr>
        <p:blipFill>
          <a:blip r:embed="rId2"/>
          <a:stretch>
            <a:fillRect/>
          </a:stretch>
        </p:blipFill>
        <p:spPr>
          <a:xfrm>
            <a:off x="3858423" y="221386"/>
            <a:ext cx="4160915" cy="6558033"/>
          </a:xfrm>
          <a:prstGeom prst="rect">
            <a:avLst/>
          </a:prstGeom>
          <a:ln w="6350">
            <a:solidFill>
              <a:schemeClr val="tx1"/>
            </a:solidFill>
          </a:ln>
        </p:spPr>
      </p:pic>
      <p:sp>
        <p:nvSpPr>
          <p:cNvPr id="6" name="Text Box 5"/>
          <p:cNvSpPr txBox="1">
            <a:spLocks noChangeArrowheads="1"/>
          </p:cNvSpPr>
          <p:nvPr/>
        </p:nvSpPr>
        <p:spPr bwMode="auto">
          <a:xfrm>
            <a:off x="9891346" y="6488668"/>
            <a:ext cx="230065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509 U.S. 764 (1993)</a:t>
            </a:r>
          </a:p>
        </p:txBody>
      </p:sp>
    </p:spTree>
    <p:extLst>
      <p:ext uri="{BB962C8B-B14F-4D97-AF65-F5344CB8AC3E}">
        <p14:creationId xmlns:p14="http://schemas.microsoft.com/office/powerpoint/2010/main" val="67620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AB5CD2-F75F-4D99-89F2-E9A65180C420}" type="slidenum">
              <a:rPr lang="en-US" altLang="en-US" sz="1400">
                <a:solidFill>
                  <a:srgbClr val="000066"/>
                </a:solidFill>
                <a:latin typeface="Arial" panose="020B0604020202020204" pitchFamily="34" charset="0"/>
              </a:rPr>
              <a:pPr/>
              <a:t>13</a:t>
            </a:fld>
            <a:endParaRPr lang="en-US" altLang="en-US" sz="1400">
              <a:solidFill>
                <a:srgbClr val="000066"/>
              </a:solidFill>
              <a:latin typeface="Arial" panose="020B0604020202020204" pitchFamily="34" charset="0"/>
            </a:endParaRPr>
          </a:p>
        </p:txBody>
      </p:sp>
      <p:sp>
        <p:nvSpPr>
          <p:cNvPr id="4101" name="Rectangle 2"/>
          <p:cNvSpPr>
            <a:spLocks noGrp="1" noChangeArrowheads="1"/>
          </p:cNvSpPr>
          <p:nvPr>
            <p:ph type="title"/>
          </p:nvPr>
        </p:nvSpPr>
        <p:spPr/>
        <p:txBody>
          <a:bodyPr/>
          <a:lstStyle/>
          <a:p>
            <a:r>
              <a:rPr lang="en-US" dirty="0"/>
              <a:t>Hartford Fire (US 1993)</a:t>
            </a:r>
          </a:p>
        </p:txBody>
      </p:sp>
      <p:sp>
        <p:nvSpPr>
          <p:cNvPr id="4102" name="Rectangle 3"/>
          <p:cNvSpPr>
            <a:spLocks noGrp="1" noChangeArrowheads="1"/>
          </p:cNvSpPr>
          <p:nvPr>
            <p:ph type="body" idx="1"/>
          </p:nvPr>
        </p:nvSpPr>
        <p:spPr/>
        <p:txBody>
          <a:bodyPr/>
          <a:lstStyle/>
          <a:p>
            <a:r>
              <a:rPr lang="en-US"/>
              <a:t>Question Presented</a:t>
            </a:r>
          </a:p>
          <a:p>
            <a:pPr lvl="1"/>
            <a:r>
              <a:rPr lang="en-US"/>
              <a:t>Did the court of appeals properly assess the extraterritorial reach of the U.S. antitrust laws in light of this Court’s teachings and contemporary understanding of international law when it held that a U.S. district court may apply U.S. law to the conduct of a foreign insurance market regulated abroad?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Domestic Commercial General Liability (CGL) Insurance</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EC8D282E-BB1F-4687-BBF7-164452C5BB5E}" type="slidenum">
              <a:rPr lang="en-US" altLang="en-US" sz="1400">
                <a:solidFill>
                  <a:srgbClr val="000066"/>
                </a:solidFill>
                <a:latin typeface="Arial" panose="020B0604020202020204" pitchFamily="34" charset="0"/>
              </a:rPr>
              <a:pPr/>
              <a:t>14</a:t>
            </a:fld>
            <a:endParaRPr lang="en-US" altLang="en-US" sz="1400">
              <a:solidFill>
                <a:srgbClr val="000066"/>
              </a:solidFill>
              <a:latin typeface="Arial" panose="020B0604020202020204" pitchFamily="34" charset="0"/>
            </a:endParaRPr>
          </a:p>
        </p:txBody>
      </p:sp>
      <p:grpSp>
        <p:nvGrpSpPr>
          <p:cNvPr id="2" name="Group 32"/>
          <p:cNvGrpSpPr>
            <a:grpSpLocks/>
          </p:cNvGrpSpPr>
          <p:nvPr/>
        </p:nvGrpSpPr>
        <p:grpSpPr bwMode="auto">
          <a:xfrm>
            <a:off x="2185988" y="5459410"/>
            <a:ext cx="8625703" cy="1246189"/>
            <a:chOff x="662658" y="5459504"/>
            <a:chExt cx="8625279" cy="1246814"/>
          </a:xfrm>
        </p:grpSpPr>
        <p:sp>
          <p:nvSpPr>
            <p:cNvPr id="7" name="Hexagon 6"/>
            <p:cNvSpPr/>
            <p:nvPr/>
          </p:nvSpPr>
          <p:spPr bwMode="auto">
            <a:xfrm>
              <a:off x="662658" y="5459504"/>
              <a:ext cx="2582655" cy="1177577"/>
            </a:xfrm>
            <a:prstGeom prst="hexagon">
              <a:avLst/>
            </a:prstGeom>
            <a:solidFill>
              <a:srgbClr val="CC66FF"/>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California Customer</a:t>
              </a:r>
            </a:p>
          </p:txBody>
        </p:sp>
        <p:sp>
          <p:nvSpPr>
            <p:cNvPr id="8" name="Hexagon 7"/>
            <p:cNvSpPr/>
            <p:nvPr/>
          </p:nvSpPr>
          <p:spPr bwMode="auto">
            <a:xfrm>
              <a:off x="3245313" y="5459505"/>
              <a:ext cx="2653876" cy="1246813"/>
            </a:xfrm>
            <a:prstGeom prst="hexagon">
              <a:avLst/>
            </a:prstGeom>
            <a:solidFill>
              <a:srgbClr val="CC66FF"/>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Illinois Customer</a:t>
              </a:r>
            </a:p>
          </p:txBody>
        </p:sp>
        <p:sp>
          <p:nvSpPr>
            <p:cNvPr id="9" name="Hexagon 8"/>
            <p:cNvSpPr/>
            <p:nvPr/>
          </p:nvSpPr>
          <p:spPr bwMode="auto">
            <a:xfrm>
              <a:off x="6607552" y="5459505"/>
              <a:ext cx="2680385" cy="1246813"/>
            </a:xfrm>
            <a:prstGeom prst="hexagon">
              <a:avLst/>
            </a:prstGeom>
            <a:solidFill>
              <a:srgbClr val="CC66FF"/>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New York Customer</a:t>
              </a:r>
            </a:p>
          </p:txBody>
        </p:sp>
      </p:grpSp>
      <p:grpSp>
        <p:nvGrpSpPr>
          <p:cNvPr id="3" name="Group 40"/>
          <p:cNvGrpSpPr>
            <a:grpSpLocks/>
          </p:cNvGrpSpPr>
          <p:nvPr/>
        </p:nvGrpSpPr>
        <p:grpSpPr bwMode="auto">
          <a:xfrm>
            <a:off x="1524001" y="1819276"/>
            <a:ext cx="9703442" cy="754063"/>
            <a:chOff x="0" y="1819836"/>
            <a:chExt cx="9702837" cy="753035"/>
          </a:xfrm>
        </p:grpSpPr>
        <p:grpSp>
          <p:nvGrpSpPr>
            <p:cNvPr id="5162" name="Group 35"/>
            <p:cNvGrpSpPr>
              <a:grpSpLocks/>
            </p:cNvGrpSpPr>
            <p:nvPr/>
          </p:nvGrpSpPr>
          <p:grpSpPr bwMode="auto">
            <a:xfrm>
              <a:off x="0" y="2043952"/>
              <a:ext cx="6741458" cy="403411"/>
              <a:chOff x="0" y="2043952"/>
              <a:chExt cx="6741458" cy="403411"/>
            </a:xfrm>
          </p:grpSpPr>
          <p:sp>
            <p:nvSpPr>
              <p:cNvPr id="21" name="Round Diagonal Corner Rectangle 20"/>
              <p:cNvSpPr/>
              <p:nvPr/>
            </p:nvSpPr>
            <p:spPr bwMode="auto">
              <a:xfrm>
                <a:off x="0" y="2043369"/>
                <a:ext cx="1039748" cy="404260"/>
              </a:xfrm>
              <a:prstGeom prst="round2DiagRect">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2" name="Round Diagonal Corner Rectangle 21"/>
              <p:cNvSpPr/>
              <p:nvPr/>
            </p:nvSpPr>
            <p:spPr bwMode="auto">
              <a:xfrm>
                <a:off x="1469933" y="2043369"/>
                <a:ext cx="1039748" cy="404260"/>
              </a:xfrm>
              <a:prstGeom prst="round2DiagRect">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3" name="Round Diagonal Corner Rectangle 22"/>
              <p:cNvSpPr/>
              <p:nvPr/>
            </p:nvSpPr>
            <p:spPr bwMode="auto">
              <a:xfrm>
                <a:off x="2806525" y="2043369"/>
                <a:ext cx="1039748" cy="404260"/>
              </a:xfrm>
              <a:prstGeom prst="round2DiagRect">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4" name="Round Diagonal Corner Rectangle 23"/>
              <p:cNvSpPr/>
              <p:nvPr/>
            </p:nvSpPr>
            <p:spPr bwMode="auto">
              <a:xfrm>
                <a:off x="4258998" y="2043369"/>
                <a:ext cx="1039747" cy="404260"/>
              </a:xfrm>
              <a:prstGeom prst="round2DiagRect">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5" name="Round Diagonal Corner Rectangle 24"/>
              <p:cNvSpPr/>
              <p:nvPr/>
            </p:nvSpPr>
            <p:spPr bwMode="auto">
              <a:xfrm>
                <a:off x="5701945" y="2043369"/>
                <a:ext cx="1039748" cy="404260"/>
              </a:xfrm>
              <a:prstGeom prst="round2DiagRect">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sp>
          <p:nvSpPr>
            <p:cNvPr id="26" name="Rectangle 25"/>
            <p:cNvSpPr/>
            <p:nvPr/>
          </p:nvSpPr>
          <p:spPr bwMode="auto">
            <a:xfrm>
              <a:off x="6795664" y="1819836"/>
              <a:ext cx="2907173" cy="753035"/>
            </a:xfrm>
            <a:prstGeom prst="rect">
              <a:avLst/>
            </a:prstGeom>
            <a:noFill/>
            <a:ln w="9525" cap="flat" cmpd="sng" algn="ctr">
              <a:noFill/>
              <a:prstDash val="solid"/>
              <a:round/>
              <a:headEnd type="none" w="med" len="med"/>
              <a:tailEnd type="none" w="med" len="med"/>
            </a:ln>
            <a:effectLst/>
          </p:spPr>
          <p:txBody>
            <a:bodyPr/>
            <a:lstStyle/>
            <a:p>
              <a:pPr>
                <a:defRPr/>
              </a:pPr>
              <a:r>
                <a:rPr lang="en-US" sz="3200" dirty="0">
                  <a:latin typeface="+mn-lt"/>
                </a:rPr>
                <a:t>Retrocessional Reinsurance</a:t>
              </a:r>
            </a:p>
          </p:txBody>
        </p:sp>
      </p:grpSp>
      <p:grpSp>
        <p:nvGrpSpPr>
          <p:cNvPr id="16" name="Group 41"/>
          <p:cNvGrpSpPr>
            <a:grpSpLocks/>
          </p:cNvGrpSpPr>
          <p:nvPr/>
        </p:nvGrpSpPr>
        <p:grpSpPr bwMode="auto">
          <a:xfrm>
            <a:off x="1524000" y="2814638"/>
            <a:ext cx="9703443" cy="457200"/>
            <a:chOff x="0" y="2814919"/>
            <a:chExt cx="9703443" cy="457200"/>
          </a:xfrm>
        </p:grpSpPr>
        <p:grpSp>
          <p:nvGrpSpPr>
            <p:cNvPr id="5155" name="Group 34"/>
            <p:cNvGrpSpPr>
              <a:grpSpLocks/>
            </p:cNvGrpSpPr>
            <p:nvPr/>
          </p:nvGrpSpPr>
          <p:grpSpPr bwMode="auto">
            <a:xfrm>
              <a:off x="0" y="2814919"/>
              <a:ext cx="7153836" cy="457200"/>
              <a:chOff x="107577" y="2814919"/>
              <a:chExt cx="7153836" cy="457200"/>
            </a:xfrm>
          </p:grpSpPr>
          <p:sp>
            <p:nvSpPr>
              <p:cNvPr id="5157" name="Flowchart: Terminator 14"/>
              <p:cNvSpPr>
                <a:spLocks noChangeArrowheads="1"/>
              </p:cNvSpPr>
              <p:nvPr/>
            </p:nvSpPr>
            <p:spPr bwMode="auto">
              <a:xfrm>
                <a:off x="107577" y="2814919"/>
                <a:ext cx="1255059" cy="457200"/>
              </a:xfrm>
              <a:prstGeom prst="flowChartTerminator">
                <a:avLst/>
              </a:prstGeom>
              <a:solidFill>
                <a:srgbClr val="003399"/>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5158" name="Flowchart: Terminator 16"/>
              <p:cNvSpPr>
                <a:spLocks noChangeArrowheads="1"/>
              </p:cNvSpPr>
              <p:nvPr/>
            </p:nvSpPr>
            <p:spPr bwMode="auto">
              <a:xfrm>
                <a:off x="4536142" y="2814919"/>
                <a:ext cx="1255059" cy="457200"/>
              </a:xfrm>
              <a:prstGeom prst="flowChartTerminator">
                <a:avLst/>
              </a:prstGeom>
              <a:solidFill>
                <a:srgbClr val="003399"/>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5159" name="Flowchart: Terminator 17"/>
              <p:cNvSpPr>
                <a:spLocks noChangeArrowheads="1"/>
              </p:cNvSpPr>
              <p:nvPr/>
            </p:nvSpPr>
            <p:spPr bwMode="auto">
              <a:xfrm>
                <a:off x="3021106" y="2814919"/>
                <a:ext cx="1255059" cy="457200"/>
              </a:xfrm>
              <a:prstGeom prst="flowChartTerminator">
                <a:avLst/>
              </a:prstGeom>
              <a:solidFill>
                <a:srgbClr val="003399"/>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5160" name="Flowchart: Terminator 18"/>
              <p:cNvSpPr>
                <a:spLocks noChangeArrowheads="1"/>
              </p:cNvSpPr>
              <p:nvPr/>
            </p:nvSpPr>
            <p:spPr bwMode="auto">
              <a:xfrm>
                <a:off x="1541929" y="2814919"/>
                <a:ext cx="1255059" cy="457200"/>
              </a:xfrm>
              <a:prstGeom prst="flowChartTerminator">
                <a:avLst/>
              </a:prstGeom>
              <a:solidFill>
                <a:srgbClr val="003399"/>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
            <p:nvSpPr>
              <p:cNvPr id="5161" name="Flowchart: Terminator 19"/>
              <p:cNvSpPr>
                <a:spLocks noChangeArrowheads="1"/>
              </p:cNvSpPr>
              <p:nvPr/>
            </p:nvSpPr>
            <p:spPr bwMode="auto">
              <a:xfrm>
                <a:off x="6006354" y="2814919"/>
                <a:ext cx="1255059" cy="457200"/>
              </a:xfrm>
              <a:prstGeom prst="flowChartTerminator">
                <a:avLst/>
              </a:prstGeom>
              <a:solidFill>
                <a:srgbClr val="003399"/>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grpSp>
        <p:sp>
          <p:nvSpPr>
            <p:cNvPr id="27" name="Rectangle 26"/>
            <p:cNvSpPr/>
            <p:nvPr/>
          </p:nvSpPr>
          <p:spPr bwMode="auto">
            <a:xfrm>
              <a:off x="7180263" y="2814919"/>
              <a:ext cx="2523180" cy="439737"/>
            </a:xfrm>
            <a:prstGeom prst="rect">
              <a:avLst/>
            </a:prstGeom>
            <a:noFill/>
            <a:ln w="9525" cap="flat" cmpd="sng" algn="ctr">
              <a:noFill/>
              <a:prstDash val="solid"/>
              <a:round/>
              <a:headEnd type="none" w="med" len="med"/>
              <a:tailEnd type="none" w="med" len="med"/>
            </a:ln>
            <a:effectLst/>
          </p:spPr>
          <p:txBody>
            <a:bodyPr/>
            <a:lstStyle/>
            <a:p>
              <a:pPr>
                <a:defRPr/>
              </a:pPr>
              <a:r>
                <a:rPr lang="en-US" sz="3200" dirty="0">
                  <a:latin typeface="+mn-lt"/>
                </a:rPr>
                <a:t>Reinsurance</a:t>
              </a:r>
            </a:p>
          </p:txBody>
        </p:sp>
      </p:grpSp>
      <p:grpSp>
        <p:nvGrpSpPr>
          <p:cNvPr id="18" name="Group 42"/>
          <p:cNvGrpSpPr>
            <a:grpSpLocks/>
          </p:cNvGrpSpPr>
          <p:nvPr/>
        </p:nvGrpSpPr>
        <p:grpSpPr bwMode="auto">
          <a:xfrm>
            <a:off x="914400" y="3478214"/>
            <a:ext cx="9977377" cy="877887"/>
            <a:chOff x="-609620" y="3478309"/>
            <a:chExt cx="9977703" cy="878540"/>
          </a:xfrm>
        </p:grpSpPr>
        <p:grpSp>
          <p:nvGrpSpPr>
            <p:cNvPr id="5149" name="Group 33"/>
            <p:cNvGrpSpPr>
              <a:grpSpLocks/>
            </p:cNvGrpSpPr>
            <p:nvPr/>
          </p:nvGrpSpPr>
          <p:grpSpPr bwMode="auto">
            <a:xfrm>
              <a:off x="-609620" y="3648298"/>
              <a:ext cx="7763129" cy="592579"/>
              <a:chOff x="-331714" y="3639333"/>
              <a:chExt cx="7763129" cy="592579"/>
            </a:xfrm>
          </p:grpSpPr>
          <p:sp>
            <p:nvSpPr>
              <p:cNvPr id="11" name="Flowchart: Alternate Process 10"/>
              <p:cNvSpPr/>
              <p:nvPr/>
            </p:nvSpPr>
            <p:spPr bwMode="auto">
              <a:xfrm>
                <a:off x="-331714" y="3639333"/>
                <a:ext cx="2679788" cy="592579"/>
              </a:xfrm>
              <a:prstGeom prst="flowChartAlternateProcess">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Hartford Fire</a:t>
                </a:r>
              </a:p>
            </p:txBody>
          </p:sp>
          <p:sp>
            <p:nvSpPr>
              <p:cNvPr id="12" name="Flowchart: Alternate Process 11"/>
              <p:cNvSpPr/>
              <p:nvPr/>
            </p:nvSpPr>
            <p:spPr bwMode="auto">
              <a:xfrm>
                <a:off x="2554455" y="3639333"/>
                <a:ext cx="1642110" cy="592579"/>
              </a:xfrm>
              <a:prstGeom prst="flowChartAlternateProcess">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Allstate</a:t>
                </a:r>
              </a:p>
            </p:txBody>
          </p:sp>
          <p:sp>
            <p:nvSpPr>
              <p:cNvPr id="13" name="Flowchart: Alternate Process 12"/>
              <p:cNvSpPr/>
              <p:nvPr/>
            </p:nvSpPr>
            <p:spPr bwMode="auto">
              <a:xfrm>
                <a:off x="4419829" y="3639333"/>
                <a:ext cx="1560564" cy="592579"/>
              </a:xfrm>
              <a:prstGeom prst="flowChartAlternateProcess">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CIGNA</a:t>
                </a:r>
              </a:p>
            </p:txBody>
          </p:sp>
          <p:sp>
            <p:nvSpPr>
              <p:cNvPr id="14" name="Flowchart: Alternate Process 13"/>
              <p:cNvSpPr/>
              <p:nvPr/>
            </p:nvSpPr>
            <p:spPr bwMode="auto">
              <a:xfrm>
                <a:off x="6069295" y="3639333"/>
                <a:ext cx="1362120" cy="592579"/>
              </a:xfrm>
              <a:prstGeom prst="flowChartAlternateProcess">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Aetna</a:t>
                </a:r>
              </a:p>
            </p:txBody>
          </p:sp>
        </p:grpSp>
        <p:sp>
          <p:nvSpPr>
            <p:cNvPr id="28" name="Rectangle 27"/>
            <p:cNvSpPr/>
            <p:nvPr/>
          </p:nvSpPr>
          <p:spPr bwMode="auto">
            <a:xfrm>
              <a:off x="7261462" y="3478309"/>
              <a:ext cx="2106621" cy="878540"/>
            </a:xfrm>
            <a:prstGeom prst="rect">
              <a:avLst/>
            </a:prstGeom>
            <a:noFill/>
            <a:ln w="9525" cap="flat" cmpd="sng" algn="ctr">
              <a:noFill/>
              <a:prstDash val="solid"/>
              <a:round/>
              <a:headEnd type="none" w="med" len="med"/>
              <a:tailEnd type="none" w="med" len="med"/>
            </a:ln>
            <a:effectLst/>
          </p:spPr>
          <p:txBody>
            <a:bodyPr/>
            <a:lstStyle/>
            <a:p>
              <a:pPr>
                <a:defRPr/>
              </a:pPr>
              <a:r>
                <a:rPr lang="en-US" sz="3200" dirty="0">
                  <a:latin typeface="+mn-lt"/>
                </a:rPr>
                <a:t>Primary Insurers</a:t>
              </a:r>
            </a:p>
          </p:txBody>
        </p:sp>
      </p:grpSp>
      <p:grpSp>
        <p:nvGrpSpPr>
          <p:cNvPr id="20" name="Group 43"/>
          <p:cNvGrpSpPr>
            <a:grpSpLocks/>
          </p:cNvGrpSpPr>
          <p:nvPr/>
        </p:nvGrpSpPr>
        <p:grpSpPr bwMode="auto">
          <a:xfrm>
            <a:off x="5297488" y="4383087"/>
            <a:ext cx="5385944" cy="926909"/>
            <a:chOff x="3774141" y="4383743"/>
            <a:chExt cx="5385059" cy="925924"/>
          </a:xfrm>
        </p:grpSpPr>
        <p:sp>
          <p:nvSpPr>
            <p:cNvPr id="10" name="Diamond 9"/>
            <p:cNvSpPr/>
            <p:nvPr/>
          </p:nvSpPr>
          <p:spPr bwMode="auto">
            <a:xfrm>
              <a:off x="3774141" y="4491578"/>
              <a:ext cx="1909821" cy="818089"/>
            </a:xfrm>
            <a:prstGeom prst="diamond">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sz="3200" dirty="0">
                  <a:solidFill>
                    <a:schemeClr val="bg1"/>
                  </a:solidFill>
                  <a:latin typeface="+mn-lt"/>
                </a:rPr>
                <a:t>ISO</a:t>
              </a:r>
            </a:p>
          </p:txBody>
        </p:sp>
        <p:sp>
          <p:nvSpPr>
            <p:cNvPr id="29" name="Rectangle 28"/>
            <p:cNvSpPr/>
            <p:nvPr/>
          </p:nvSpPr>
          <p:spPr bwMode="auto">
            <a:xfrm>
              <a:off x="7548596" y="4383743"/>
              <a:ext cx="1610604" cy="878540"/>
            </a:xfrm>
            <a:prstGeom prst="rect">
              <a:avLst/>
            </a:prstGeom>
            <a:noFill/>
            <a:ln w="9525" cap="flat" cmpd="sng" algn="ctr">
              <a:noFill/>
              <a:prstDash val="solid"/>
              <a:round/>
              <a:headEnd type="none" w="med" len="med"/>
              <a:tailEnd type="none" w="med" len="med"/>
            </a:ln>
            <a:effectLst/>
          </p:spPr>
          <p:txBody>
            <a:bodyPr/>
            <a:lstStyle/>
            <a:p>
              <a:pPr>
                <a:defRPr/>
              </a:pPr>
              <a:r>
                <a:rPr lang="en-US" sz="3200" dirty="0">
                  <a:latin typeface="+mn-lt"/>
                </a:rPr>
                <a:t>Shared Inputs</a:t>
              </a:r>
            </a:p>
          </p:txBody>
        </p:sp>
      </p:grpSp>
      <p:sp>
        <p:nvSpPr>
          <p:cNvPr id="40" name="Rectangle 39"/>
          <p:cNvSpPr/>
          <p:nvPr/>
        </p:nvSpPr>
        <p:spPr bwMode="auto">
          <a:xfrm>
            <a:off x="11320032" y="3697288"/>
            <a:ext cx="609600" cy="439738"/>
          </a:xfrm>
          <a:prstGeom prst="rect">
            <a:avLst/>
          </a:prstGeom>
          <a:solidFill>
            <a:srgbClr val="D60093"/>
          </a:solidFill>
          <a:ln w="9525" cap="flat" cmpd="sng" algn="ctr">
            <a:noFill/>
            <a:prstDash val="solid"/>
            <a:round/>
            <a:headEnd type="none" w="med" len="med"/>
            <a:tailEnd type="none" w="med" len="med"/>
          </a:ln>
          <a:effectLst/>
        </p:spPr>
        <p:txBody>
          <a:bodyPr/>
          <a:lstStyle/>
          <a:p>
            <a:pPr>
              <a:defRPr/>
            </a:pPr>
            <a:r>
              <a:rPr lang="en-US" dirty="0">
                <a:solidFill>
                  <a:schemeClr val="bg1"/>
                </a:solidFill>
                <a:latin typeface="+mn-lt"/>
              </a:rPr>
              <a:t>US</a:t>
            </a:r>
          </a:p>
        </p:txBody>
      </p:sp>
      <p:grpSp>
        <p:nvGrpSpPr>
          <p:cNvPr id="30" name="Group 51"/>
          <p:cNvGrpSpPr>
            <a:grpSpLocks/>
          </p:cNvGrpSpPr>
          <p:nvPr/>
        </p:nvGrpSpPr>
        <p:grpSpPr bwMode="auto">
          <a:xfrm>
            <a:off x="2254250" y="4240214"/>
            <a:ext cx="5741988" cy="500061"/>
            <a:chOff x="730629" y="4240306"/>
            <a:chExt cx="5741890" cy="499644"/>
          </a:xfrm>
        </p:grpSpPr>
        <p:cxnSp>
          <p:nvCxnSpPr>
            <p:cNvPr id="5143" name="Straight Connector 31"/>
            <p:cNvCxnSpPr>
              <a:cxnSpLocks noChangeShapeType="1"/>
              <a:stCxn id="11" idx="2"/>
            </p:cNvCxnSpPr>
            <p:nvPr/>
          </p:nvCxnSpPr>
          <p:spPr bwMode="auto">
            <a:xfrm>
              <a:off x="730629" y="4240306"/>
              <a:ext cx="3188227" cy="49964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44" name="Straight Connector 46"/>
            <p:cNvCxnSpPr>
              <a:cxnSpLocks noChangeShapeType="1"/>
              <a:stCxn id="12" idx="2"/>
            </p:cNvCxnSpPr>
            <p:nvPr/>
          </p:nvCxnSpPr>
          <p:spPr bwMode="auto">
            <a:xfrm>
              <a:off x="3097842" y="4240308"/>
              <a:ext cx="1044950" cy="38767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45" name="Straight Connector 48"/>
            <p:cNvCxnSpPr>
              <a:cxnSpLocks noChangeShapeType="1"/>
            </p:cNvCxnSpPr>
            <p:nvPr/>
          </p:nvCxnSpPr>
          <p:spPr bwMode="auto">
            <a:xfrm rot="5400000">
              <a:off x="4739952" y="4329404"/>
              <a:ext cx="326571" cy="19594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46" name="Straight Connector 50"/>
            <p:cNvCxnSpPr>
              <a:cxnSpLocks noChangeShapeType="1"/>
              <a:stCxn id="14" idx="2"/>
            </p:cNvCxnSpPr>
            <p:nvPr/>
          </p:nvCxnSpPr>
          <p:spPr bwMode="auto">
            <a:xfrm rot="5400000">
              <a:off x="5473045" y="3628510"/>
              <a:ext cx="387678" cy="161127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cxnSp>
        <p:nvCxnSpPr>
          <p:cNvPr id="54" name="Straight Connector 53"/>
          <p:cNvCxnSpPr>
            <a:cxnSpLocks noChangeShapeType="1"/>
            <a:stCxn id="11" idx="2"/>
          </p:cNvCxnSpPr>
          <p:nvPr/>
        </p:nvCxnSpPr>
        <p:spPr bwMode="auto">
          <a:xfrm>
            <a:off x="2254250" y="4240214"/>
            <a:ext cx="1127125" cy="11811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31" name="Group 58"/>
          <p:cNvGrpSpPr>
            <a:grpSpLocks/>
          </p:cNvGrpSpPr>
          <p:nvPr/>
        </p:nvGrpSpPr>
        <p:grpSpPr bwMode="auto">
          <a:xfrm>
            <a:off x="2185989" y="3313113"/>
            <a:ext cx="2733675" cy="315912"/>
            <a:chOff x="662474" y="3312367"/>
            <a:chExt cx="2733869" cy="317241"/>
          </a:xfrm>
        </p:grpSpPr>
        <p:cxnSp>
          <p:nvCxnSpPr>
            <p:cNvPr id="5141" name="Straight Connector 55"/>
            <p:cNvCxnSpPr>
              <a:cxnSpLocks noChangeShapeType="1"/>
            </p:cNvCxnSpPr>
            <p:nvPr/>
          </p:nvCxnSpPr>
          <p:spPr bwMode="auto">
            <a:xfrm rot="16200000" flipV="1">
              <a:off x="536511" y="3456992"/>
              <a:ext cx="298579" cy="4665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42" name="Straight Connector 57"/>
            <p:cNvCxnSpPr>
              <a:cxnSpLocks noChangeShapeType="1"/>
            </p:cNvCxnSpPr>
            <p:nvPr/>
          </p:nvCxnSpPr>
          <p:spPr bwMode="auto">
            <a:xfrm flipV="1">
              <a:off x="737118" y="3312367"/>
              <a:ext cx="2659225" cy="27991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2" name="Group 63"/>
          <p:cNvGrpSpPr>
            <a:grpSpLocks/>
          </p:cNvGrpSpPr>
          <p:nvPr/>
        </p:nvGrpSpPr>
        <p:grpSpPr bwMode="auto">
          <a:xfrm>
            <a:off x="4967288" y="2463801"/>
            <a:ext cx="2584450" cy="354013"/>
            <a:chOff x="3442996" y="2463282"/>
            <a:chExt cx="2584580" cy="354563"/>
          </a:xfrm>
        </p:grpSpPr>
        <p:cxnSp>
          <p:nvCxnSpPr>
            <p:cNvPr id="5139" name="Straight Connector 60"/>
            <p:cNvCxnSpPr>
              <a:cxnSpLocks noChangeShapeType="1"/>
            </p:cNvCxnSpPr>
            <p:nvPr/>
          </p:nvCxnSpPr>
          <p:spPr bwMode="auto">
            <a:xfrm flipV="1">
              <a:off x="3760237" y="2481943"/>
              <a:ext cx="2267339" cy="33590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40" name="Straight Connector 62"/>
            <p:cNvCxnSpPr>
              <a:cxnSpLocks noChangeShapeType="1"/>
            </p:cNvCxnSpPr>
            <p:nvPr/>
          </p:nvCxnSpPr>
          <p:spPr bwMode="auto">
            <a:xfrm rot="16200000" flipV="1">
              <a:off x="3429000" y="2477278"/>
              <a:ext cx="335902" cy="30791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65" name="Rectangle 64"/>
          <p:cNvSpPr/>
          <p:nvPr/>
        </p:nvSpPr>
        <p:spPr bwMode="auto">
          <a:xfrm>
            <a:off x="11354756" y="2922588"/>
            <a:ext cx="609600" cy="439738"/>
          </a:xfrm>
          <a:prstGeom prst="rect">
            <a:avLst/>
          </a:prstGeom>
          <a:solidFill>
            <a:srgbClr val="D60093"/>
          </a:solidFill>
          <a:ln w="9525" cap="flat" cmpd="sng" algn="ctr">
            <a:noFill/>
            <a:prstDash val="solid"/>
            <a:round/>
            <a:headEnd type="none" w="med" len="med"/>
            <a:tailEnd type="none" w="med" len="med"/>
          </a:ln>
          <a:effectLst/>
        </p:spPr>
        <p:txBody>
          <a:bodyPr/>
          <a:lstStyle/>
          <a:p>
            <a:pPr>
              <a:defRPr/>
            </a:pPr>
            <a:r>
              <a:rPr lang="en-US" dirty="0">
                <a:solidFill>
                  <a:schemeClr val="bg1"/>
                </a:solidFill>
                <a:latin typeface="+mn-lt"/>
              </a:rPr>
              <a:t>UK</a:t>
            </a:r>
          </a:p>
        </p:txBody>
      </p:sp>
      <p:sp>
        <p:nvSpPr>
          <p:cNvPr id="66" name="Rectangle 65"/>
          <p:cNvSpPr/>
          <p:nvPr/>
        </p:nvSpPr>
        <p:spPr bwMode="auto">
          <a:xfrm>
            <a:off x="11354756" y="2135189"/>
            <a:ext cx="609600" cy="438150"/>
          </a:xfrm>
          <a:prstGeom prst="rect">
            <a:avLst/>
          </a:prstGeom>
          <a:solidFill>
            <a:srgbClr val="D60093"/>
          </a:solidFill>
          <a:ln w="9525" cap="flat" cmpd="sng" algn="ctr">
            <a:noFill/>
            <a:prstDash val="solid"/>
            <a:round/>
            <a:headEnd type="none" w="med" len="med"/>
            <a:tailEnd type="none" w="med" len="med"/>
          </a:ln>
          <a:effectLst/>
        </p:spPr>
        <p:txBody>
          <a:bodyPr/>
          <a:lstStyle/>
          <a:p>
            <a:pPr>
              <a:defRPr/>
            </a:pPr>
            <a:r>
              <a:rPr lang="en-US" dirty="0">
                <a:solidFill>
                  <a:schemeClr val="bg1"/>
                </a:solidFill>
                <a:latin typeface="+mn-lt"/>
              </a:rPr>
              <a:t>UK</a:t>
            </a:r>
          </a:p>
        </p:txBody>
      </p:sp>
      <p:sp>
        <p:nvSpPr>
          <p:cNvPr id="67" name="Rectangle 2046"/>
          <p:cNvSpPr>
            <a:spLocks noChangeArrowheads="1"/>
          </p:cNvSpPr>
          <p:nvPr/>
        </p:nvSpPr>
        <p:spPr bwMode="auto">
          <a:xfrm>
            <a:off x="11988800" y="6705600"/>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500"/>
                                        <p:tgtEl>
                                          <p:spTgt spid="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par>
                          <p:cTn id="41" fill="hold" nodeType="afterGroup">
                            <p:stCondLst>
                              <p:cond delay="500"/>
                            </p:stCondLst>
                            <p:childTnLst>
                              <p:par>
                                <p:cTn id="42" presetID="9"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ssolve">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dissolve">
                                      <p:cBhvr>
                                        <p:cTn id="49" dur="500"/>
                                        <p:tgtEl>
                                          <p:spTgt spid="4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dissolve">
                                      <p:cBhvr>
                                        <p:cTn id="6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5" grpId="0" animBg="1"/>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2E1CD3E-BD59-45BA-9618-E49D2240CD6F}" type="slidenum">
              <a:rPr lang="en-US" altLang="en-US" sz="1400">
                <a:solidFill>
                  <a:srgbClr val="000066"/>
                </a:solidFill>
                <a:latin typeface="Arial" panose="020B0604020202020204" pitchFamily="34" charset="0"/>
              </a:rPr>
              <a:pPr/>
              <a:t>15</a:t>
            </a:fld>
            <a:endParaRPr lang="en-US" altLang="en-US" sz="1400">
              <a:solidFill>
                <a:srgbClr val="000066"/>
              </a:solidFill>
              <a:latin typeface="Arial" panose="020B0604020202020204" pitchFamily="34" charset="0"/>
            </a:endParaRPr>
          </a:p>
        </p:txBody>
      </p:sp>
      <p:sp>
        <p:nvSpPr>
          <p:cNvPr id="10245" name="Rectangle 2"/>
          <p:cNvSpPr>
            <a:spLocks noGrp="1" noChangeArrowheads="1"/>
          </p:cNvSpPr>
          <p:nvPr>
            <p:ph type="title"/>
          </p:nvPr>
        </p:nvSpPr>
        <p:spPr/>
        <p:txBody>
          <a:bodyPr/>
          <a:lstStyle/>
          <a:p>
            <a:r>
              <a:rPr lang="en-US" dirty="0"/>
              <a:t>Hypo 1: UK Price Fixing</a:t>
            </a:r>
          </a:p>
        </p:txBody>
      </p:sp>
      <p:sp>
        <p:nvSpPr>
          <p:cNvPr id="10246" name="Rectangle 3"/>
          <p:cNvSpPr>
            <a:spLocks noGrp="1" noChangeArrowheads="1"/>
          </p:cNvSpPr>
          <p:nvPr>
            <p:ph type="body" idx="1"/>
          </p:nvPr>
        </p:nvSpPr>
        <p:spPr/>
        <p:txBody>
          <a:bodyPr/>
          <a:lstStyle/>
          <a:p>
            <a:r>
              <a:rPr lang="en-US" dirty="0"/>
              <a:t>Facts</a:t>
            </a:r>
          </a:p>
          <a:p>
            <a:pPr lvl="1"/>
            <a:r>
              <a:rPr lang="en-US" dirty="0"/>
              <a:t>UK reinsurers price fix in UK</a:t>
            </a:r>
          </a:p>
          <a:p>
            <a:pPr lvl="1"/>
            <a:r>
              <a:rPr lang="en-US" dirty="0"/>
              <a:t>Insurance is sold in US and then resold in reinsurance market in UK</a:t>
            </a:r>
          </a:p>
          <a:p>
            <a:r>
              <a:rPr lang="en-US" dirty="0"/>
              <a:t>Law</a:t>
            </a:r>
          </a:p>
          <a:p>
            <a:pPr lvl="1"/>
            <a:r>
              <a:rPr lang="en-US" dirty="0"/>
              <a:t>Assume price fixing here is illegal under SA 1</a:t>
            </a:r>
          </a:p>
          <a:p>
            <a:pPr lvl="1"/>
            <a:r>
              <a:rPr lang="en-US" dirty="0"/>
              <a:t>Assume also illegal under UK equivalent</a:t>
            </a:r>
          </a:p>
        </p:txBody>
      </p:sp>
      <p:sp>
        <p:nvSpPr>
          <p:cNvPr id="7" name="Text Box 5"/>
          <p:cNvSpPr txBox="1">
            <a:spLocks noChangeArrowheads="1"/>
          </p:cNvSpPr>
          <p:nvPr/>
        </p:nvSpPr>
        <p:spPr bwMode="auto">
          <a:xfrm>
            <a:off x="10084526" y="0"/>
            <a:ext cx="210747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9B955A9-4228-4C65-9DCF-CE44AFBA4F52}" type="slidenum">
              <a:rPr lang="en-US" altLang="en-US" sz="1400">
                <a:solidFill>
                  <a:srgbClr val="000066"/>
                </a:solidFill>
                <a:latin typeface="Arial" panose="020B0604020202020204" pitchFamily="34" charset="0"/>
              </a:rPr>
              <a:pPr/>
              <a:t>16</a:t>
            </a:fld>
            <a:endParaRPr lang="en-US" altLang="en-US" sz="1400">
              <a:solidFill>
                <a:srgbClr val="000066"/>
              </a:solidFill>
              <a:latin typeface="Arial" panose="020B0604020202020204" pitchFamily="34" charset="0"/>
            </a:endParaRPr>
          </a:p>
        </p:txBody>
      </p:sp>
      <p:sp>
        <p:nvSpPr>
          <p:cNvPr id="11269" name="Rectangle 2"/>
          <p:cNvSpPr>
            <a:spLocks noGrp="1" noChangeArrowheads="1"/>
          </p:cNvSpPr>
          <p:nvPr>
            <p:ph type="title"/>
          </p:nvPr>
        </p:nvSpPr>
        <p:spPr/>
        <p:txBody>
          <a:bodyPr/>
          <a:lstStyle/>
          <a:p>
            <a:r>
              <a:rPr lang="en-US"/>
              <a:t>Hypo 1: Questions</a:t>
            </a:r>
          </a:p>
        </p:txBody>
      </p:sp>
      <p:sp>
        <p:nvSpPr>
          <p:cNvPr id="11270" name="Rectangle 3"/>
          <p:cNvSpPr>
            <a:spLocks noGrp="1" noChangeArrowheads="1"/>
          </p:cNvSpPr>
          <p:nvPr>
            <p:ph type="body" idx="1"/>
          </p:nvPr>
        </p:nvSpPr>
        <p:spPr/>
        <p:txBody>
          <a:bodyPr/>
          <a:lstStyle/>
          <a:p>
            <a:r>
              <a:rPr lang="en-US"/>
              <a:t>Consider the permutations</a:t>
            </a:r>
          </a:p>
          <a:p>
            <a:pPr lvl="1"/>
            <a:r>
              <a:rPr lang="en-US"/>
              <a:t>US law v. UK law</a:t>
            </a:r>
          </a:p>
          <a:p>
            <a:pPr lvl="1"/>
            <a:r>
              <a:rPr lang="en-US"/>
              <a:t>US court v. UK court</a:t>
            </a:r>
          </a:p>
          <a:p>
            <a:r>
              <a:rPr lang="en-US"/>
              <a:t>So</a:t>
            </a:r>
          </a:p>
          <a:p>
            <a:pPr lvl="1"/>
            <a:r>
              <a:rPr lang="en-US"/>
              <a:t>Can a US citizen harmed by the price fixing bring an SA1/UK law claim in a US court/UK court?</a:t>
            </a:r>
          </a:p>
        </p:txBody>
      </p:sp>
      <p:sp>
        <p:nvSpPr>
          <p:cNvPr id="7" name="Text Box 5"/>
          <p:cNvSpPr txBox="1">
            <a:spLocks noChangeArrowheads="1"/>
          </p:cNvSpPr>
          <p:nvPr/>
        </p:nvSpPr>
        <p:spPr bwMode="auto">
          <a:xfrm>
            <a:off x="10078720" y="0"/>
            <a:ext cx="211328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5</a:t>
            </a:r>
            <a:r>
              <a:rPr lang="en-US" sz="1800" b="1" i="0" dirty="0">
                <a:solidFill>
                  <a:schemeClr val="accent4">
                    <a:lumMod val="75000"/>
                    <a:lumOff val="25000"/>
                  </a:schemeClr>
                </a:solidFill>
                <a:latin typeface="+mn-lt"/>
                <a:cs typeface="Times New Roman" panose="02020603050405020304"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44B3F87-B009-478E-8DB8-EA3D9E3F86A7}" type="slidenum">
              <a:rPr lang="en-US" altLang="en-US" sz="1400">
                <a:solidFill>
                  <a:srgbClr val="000066"/>
                </a:solidFill>
                <a:latin typeface="Arial" panose="020B0604020202020204" pitchFamily="34" charset="0"/>
              </a:rPr>
              <a:pPr/>
              <a:t>17</a:t>
            </a:fld>
            <a:endParaRPr lang="en-US" altLang="en-US" sz="1400">
              <a:solidFill>
                <a:srgbClr val="000066"/>
              </a:solidFill>
              <a:latin typeface="Arial" panose="020B0604020202020204" pitchFamily="34" charset="0"/>
            </a:endParaRPr>
          </a:p>
        </p:txBody>
      </p:sp>
      <p:sp>
        <p:nvSpPr>
          <p:cNvPr id="13317" name="Rectangle 2"/>
          <p:cNvSpPr>
            <a:spLocks noGrp="1" noChangeArrowheads="1"/>
          </p:cNvSpPr>
          <p:nvPr>
            <p:ph type="title"/>
          </p:nvPr>
        </p:nvSpPr>
        <p:spPr/>
        <p:txBody>
          <a:bodyPr/>
          <a:lstStyle/>
          <a:p>
            <a:r>
              <a:rPr lang="en-US"/>
              <a:t>Hypo 2: OK under UK Law</a:t>
            </a:r>
          </a:p>
        </p:txBody>
      </p:sp>
      <p:sp>
        <p:nvSpPr>
          <p:cNvPr id="13318" name="Rectangle 3"/>
          <p:cNvSpPr>
            <a:spLocks noGrp="1" noChangeArrowheads="1"/>
          </p:cNvSpPr>
          <p:nvPr>
            <p:ph type="body" idx="1"/>
          </p:nvPr>
        </p:nvSpPr>
        <p:spPr/>
        <p:txBody>
          <a:bodyPr/>
          <a:lstStyle/>
          <a:p>
            <a:r>
              <a:rPr lang="en-US"/>
              <a:t>The Switch</a:t>
            </a:r>
          </a:p>
          <a:p>
            <a:pPr lvl="1"/>
            <a:r>
              <a:rPr lang="en-US"/>
              <a:t>Suppose UK behavior is not illegal under UK law</a:t>
            </a:r>
          </a:p>
          <a:p>
            <a:pPr lvl="1"/>
            <a:r>
              <a:rPr lang="en-US"/>
              <a:t>This tracks </a:t>
            </a:r>
            <a:r>
              <a:rPr lang="en-US" i="1"/>
              <a:t>Hartford Fire</a:t>
            </a:r>
            <a:r>
              <a:rPr lang="en-US"/>
              <a:t> facts, as UK regulators blessed conduct there</a:t>
            </a:r>
          </a:p>
          <a:p>
            <a:r>
              <a:rPr lang="en-US"/>
              <a:t>How should this alter whether SA violation can be asserted? International comity?</a:t>
            </a:r>
          </a:p>
        </p:txBody>
      </p:sp>
      <p:sp>
        <p:nvSpPr>
          <p:cNvPr id="7" name="Text Box 5"/>
          <p:cNvSpPr txBox="1">
            <a:spLocks noChangeArrowheads="1"/>
          </p:cNvSpPr>
          <p:nvPr/>
        </p:nvSpPr>
        <p:spPr bwMode="auto">
          <a:xfrm>
            <a:off x="10017760" y="0"/>
            <a:ext cx="217424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4379ED7-9386-467A-9A60-CB034B258BD5}"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
        <p:nvSpPr>
          <p:cNvPr id="14341" name="Rectangle 2"/>
          <p:cNvSpPr>
            <a:spLocks noGrp="1" noChangeArrowheads="1"/>
          </p:cNvSpPr>
          <p:nvPr>
            <p:ph type="title"/>
          </p:nvPr>
        </p:nvSpPr>
        <p:spPr/>
        <p:txBody>
          <a:bodyPr/>
          <a:lstStyle/>
          <a:p>
            <a:r>
              <a:rPr lang="en-US"/>
              <a:t>Hypo 2: OK under UK Law</a:t>
            </a:r>
          </a:p>
        </p:txBody>
      </p:sp>
      <p:sp>
        <p:nvSpPr>
          <p:cNvPr id="14342" name="Rectangle 3"/>
          <p:cNvSpPr>
            <a:spLocks noGrp="1" noChangeArrowheads="1"/>
          </p:cNvSpPr>
          <p:nvPr>
            <p:ph type="body" idx="1"/>
          </p:nvPr>
        </p:nvSpPr>
        <p:spPr/>
        <p:txBody>
          <a:bodyPr/>
          <a:lstStyle/>
          <a:p>
            <a:r>
              <a:rPr lang="en-US"/>
              <a:t>Do we have a “conflict” between US law and UK law?</a:t>
            </a:r>
          </a:p>
          <a:p>
            <a:r>
              <a:rPr lang="en-US"/>
              <a:t>Are there reasons to believe that UK law will not take US consequences into account sufficiently?</a:t>
            </a:r>
          </a:p>
        </p:txBody>
      </p:sp>
      <p:sp>
        <p:nvSpPr>
          <p:cNvPr id="7" name="Text Box 5"/>
          <p:cNvSpPr txBox="1">
            <a:spLocks noChangeArrowheads="1"/>
          </p:cNvSpPr>
          <p:nvPr/>
        </p:nvSpPr>
        <p:spPr bwMode="auto">
          <a:xfrm>
            <a:off x="9956800" y="0"/>
            <a:ext cx="223520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8AF8856-604B-4027-845D-10FDCEDB7C13}" type="slidenum">
              <a:rPr lang="en-US" altLang="en-US" sz="1400">
                <a:solidFill>
                  <a:srgbClr val="000066"/>
                </a:solidFill>
                <a:latin typeface="Arial" panose="020B0604020202020204" pitchFamily="34" charset="0"/>
              </a:rPr>
              <a:pPr/>
              <a:t>19</a:t>
            </a:fld>
            <a:endParaRPr lang="en-US" altLang="en-US" sz="140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a:t>Hypo 3: Direct Conflict</a:t>
            </a:r>
          </a:p>
        </p:txBody>
      </p:sp>
      <p:sp>
        <p:nvSpPr>
          <p:cNvPr id="15366" name="Rectangle 3"/>
          <p:cNvSpPr>
            <a:spLocks noGrp="1" noChangeArrowheads="1"/>
          </p:cNvSpPr>
          <p:nvPr>
            <p:ph type="body" idx="1"/>
          </p:nvPr>
        </p:nvSpPr>
        <p:spPr/>
        <p:txBody>
          <a:bodyPr/>
          <a:lstStyle/>
          <a:p>
            <a:r>
              <a:rPr lang="en-US"/>
              <a:t>The Switch</a:t>
            </a:r>
          </a:p>
          <a:p>
            <a:pPr lvl="1"/>
            <a:r>
              <a:rPr lang="en-US"/>
              <a:t>UK law </a:t>
            </a:r>
            <a:r>
              <a:rPr lang="en-US" i="1"/>
              <a:t>requires</a:t>
            </a:r>
            <a:r>
              <a:rPr lang="en-US"/>
              <a:t> the conduct in question</a:t>
            </a:r>
          </a:p>
          <a:p>
            <a:pPr lvl="1"/>
            <a:r>
              <a:rPr lang="en-US"/>
              <a:t>US law forbids it</a:t>
            </a:r>
          </a:p>
          <a:p>
            <a:r>
              <a:rPr lang="en-US"/>
              <a:t>How should this alter whether SA violation can be asserted?</a:t>
            </a:r>
          </a:p>
        </p:txBody>
      </p:sp>
      <p:sp>
        <p:nvSpPr>
          <p:cNvPr id="7" name="Text Box 5"/>
          <p:cNvSpPr txBox="1">
            <a:spLocks noChangeArrowheads="1"/>
          </p:cNvSpPr>
          <p:nvPr/>
        </p:nvSpPr>
        <p:spPr bwMode="auto">
          <a:xfrm>
            <a:off x="10027920" y="0"/>
            <a:ext cx="216408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(5 of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F347B-3A68-D911-9D34-5EA479AB9DB0}"/>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A343C395-D5C0-A0BD-EC73-FDC47F8EE6E1}"/>
              </a:ext>
            </a:extLst>
          </p:cNvPr>
          <p:cNvSpPr>
            <a:spLocks noGrp="1"/>
          </p:cNvSpPr>
          <p:nvPr>
            <p:ph type="title"/>
          </p:nvPr>
        </p:nvSpPr>
        <p:spPr/>
        <p:txBody>
          <a:bodyPr/>
          <a:lstStyle/>
          <a:p>
            <a:r>
              <a:rPr lang="en-US" dirty="0"/>
              <a:t>Simple Version of Today</a:t>
            </a:r>
          </a:p>
        </p:txBody>
      </p:sp>
      <p:sp>
        <p:nvSpPr>
          <p:cNvPr id="19459" name="Content Placeholder 2">
            <a:extLst>
              <a:ext uri="{FF2B5EF4-FFF2-40B4-BE49-F238E27FC236}">
                <a16:creationId xmlns:a16="http://schemas.microsoft.com/office/drawing/2014/main" id="{FF9A97E5-27AF-60CC-EBA2-2002EE559E40}"/>
              </a:ext>
            </a:extLst>
          </p:cNvPr>
          <p:cNvSpPr>
            <a:spLocks noGrp="1"/>
          </p:cNvSpPr>
          <p:nvPr>
            <p:ph idx="1"/>
          </p:nvPr>
        </p:nvSpPr>
        <p:spPr/>
        <p:txBody>
          <a:bodyPr/>
          <a:lstStyle/>
          <a:p>
            <a:r>
              <a:rPr lang="en-US" dirty="0"/>
              <a:t>Every country is on </a:t>
            </a:r>
            <a:r>
              <a:rPr lang="en-US"/>
              <a:t>its own</a:t>
            </a:r>
            <a:endParaRPr lang="en-US" dirty="0"/>
          </a:p>
        </p:txBody>
      </p:sp>
      <p:sp>
        <p:nvSpPr>
          <p:cNvPr id="6" name="Slide Number Placeholder 5">
            <a:extLst>
              <a:ext uri="{FF2B5EF4-FFF2-40B4-BE49-F238E27FC236}">
                <a16:creationId xmlns:a16="http://schemas.microsoft.com/office/drawing/2014/main" id="{367B369D-0A5B-FB09-420D-D07E6FC5E6E8}"/>
              </a:ext>
            </a:extLst>
          </p:cNvPr>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51C9700-DA7B-4403-B210-92EE9C959958}" type="slidenum">
              <a:rPr lang="en-US" altLang="en-US" sz="1400">
                <a:solidFill>
                  <a:srgbClr val="000066"/>
                </a:solidFill>
                <a:latin typeface="Arial" panose="020B0604020202020204" pitchFamily="34" charset="0"/>
              </a:rPr>
              <a:pPr/>
              <a:t>2</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383471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437" y="-2"/>
            <a:ext cx="6389563"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Extraterritorial Application of Sherman Act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6" name="Text Box 5"/>
          <p:cNvSpPr txBox="1">
            <a:spLocks noChangeArrowheads="1"/>
          </p:cNvSpPr>
          <p:nvPr/>
        </p:nvSpPr>
        <p:spPr bwMode="auto">
          <a:xfrm>
            <a:off x="9504946" y="6488668"/>
            <a:ext cx="26870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Hartford Fire (US 1993)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20122" y="208583"/>
            <a:ext cx="3979646" cy="6649417"/>
          </a:xfrm>
          <a:prstGeom prst="rect">
            <a:avLst/>
          </a:prstGeom>
          <a:ln w="6350">
            <a:solidFill>
              <a:schemeClr val="tx1"/>
            </a:solidFill>
          </a:ln>
        </p:spPr>
      </p:pic>
      <p:sp>
        <p:nvSpPr>
          <p:cNvPr id="8" name="Rectangle 7">
            <a:extLst>
              <a:ext uri="{FF2B5EF4-FFF2-40B4-BE49-F238E27FC236}">
                <a16:creationId xmlns:a16="http://schemas.microsoft.com/office/drawing/2014/main" id="{87B841A5-CB64-FB46-8B1A-492B2BC7AC1D}"/>
              </a:ext>
            </a:extLst>
          </p:cNvPr>
          <p:cNvSpPr/>
          <p:nvPr/>
        </p:nvSpPr>
        <p:spPr bwMode="auto">
          <a:xfrm>
            <a:off x="1858297" y="2815751"/>
            <a:ext cx="9773926" cy="206210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a:r>
              <a:rPr kumimoji="1" lang="en-US" sz="3200" i="0" u="none" strike="noStrike" cap="none" normalizeH="0" baseline="0" dirty="0">
                <a:ln>
                  <a:noFill/>
                </a:ln>
                <a:solidFill>
                  <a:srgbClr val="000000"/>
                </a:solidFill>
                <a:effectLst/>
              </a:rPr>
              <a:t>“</a:t>
            </a:r>
            <a:r>
              <a:rPr lang="en-US" sz="3200" b="1" dirty="0">
                <a:solidFill>
                  <a:schemeClr val="accent4">
                    <a:lumMod val="50000"/>
                    <a:lumOff val="50000"/>
                  </a:schemeClr>
                </a:solidFill>
              </a:rPr>
              <a:t>[I]t is well established by now that the Sherman Act applies to foreign conduct that was meant to produce and did in fact produce some substantial effect in the United States</a:t>
            </a:r>
            <a:r>
              <a:rPr kumimoji="1" lang="en-US" sz="3200" i="0" u="none" strike="noStrike" cap="none" normalizeH="0" baseline="0" dirty="0">
                <a:ln>
                  <a:noFill/>
                </a:ln>
                <a:solidFill>
                  <a:srgbClr val="000000"/>
                </a:solidFill>
                <a:effectLst/>
              </a:rPr>
              <a:t>.</a:t>
            </a:r>
            <a:r>
              <a:rPr lang="en-US" sz="3200" dirty="0">
                <a:solidFill>
                  <a:srgbClr val="000000"/>
                </a:solidFill>
              </a:rPr>
              <a:t>”</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27645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Key Points</a:t>
            </a:r>
          </a:p>
        </p:txBody>
      </p:sp>
      <p:sp>
        <p:nvSpPr>
          <p:cNvPr id="19459" name="Content Placeholder 2"/>
          <p:cNvSpPr>
            <a:spLocks noGrp="1"/>
          </p:cNvSpPr>
          <p:nvPr>
            <p:ph idx="1"/>
          </p:nvPr>
        </p:nvSpPr>
        <p:spPr/>
        <p:txBody>
          <a:bodyPr/>
          <a:lstStyle/>
          <a:p>
            <a:r>
              <a:rPr lang="en-US" dirty="0"/>
              <a:t>Domestic Effects v. Foreign Harms and Benefits</a:t>
            </a:r>
          </a:p>
          <a:p>
            <a:pPr lvl="1"/>
            <a:r>
              <a:rPr lang="en-US" dirty="0"/>
              <a:t>Home country will have strongest interest in protecting its citizens against internal harms</a:t>
            </a:r>
          </a:p>
          <a:p>
            <a:pPr lvl="1"/>
            <a:r>
              <a:rPr lang="en-US" dirty="0"/>
              <a:t>Outside country may not internalize those harms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51C9700-DA7B-4403-B210-92EE9C959958}" type="slidenum">
              <a:rPr lang="en-US" altLang="en-US" sz="1400">
                <a:solidFill>
                  <a:srgbClr val="000066"/>
                </a:solidFill>
                <a:latin typeface="Arial" panose="020B0604020202020204" pitchFamily="34" charset="0"/>
              </a:rPr>
              <a:pPr/>
              <a:t>21</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402750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Key Points</a:t>
            </a:r>
          </a:p>
        </p:txBody>
      </p:sp>
      <p:sp>
        <p:nvSpPr>
          <p:cNvPr id="19459" name="Content Placeholder 2"/>
          <p:cNvSpPr>
            <a:spLocks noGrp="1"/>
          </p:cNvSpPr>
          <p:nvPr>
            <p:ph idx="1"/>
          </p:nvPr>
        </p:nvSpPr>
        <p:spPr/>
        <p:txBody>
          <a:bodyPr/>
          <a:lstStyle/>
          <a:p>
            <a:r>
              <a:rPr lang="en-US" dirty="0"/>
              <a:t>Domestic Effects v. Foreign Harms and Benefits</a:t>
            </a:r>
          </a:p>
          <a:p>
            <a:pPr lvl="1"/>
            <a:r>
              <a:rPr lang="en-US" dirty="0"/>
              <a:t>Outside country may get most of the benefits of antitrust violation and few of the harms and may have weak incentive to regulate the conduct</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51C9700-DA7B-4403-B210-92EE9C959958}" type="slidenum">
              <a:rPr lang="en-US" altLang="en-US" sz="1400">
                <a:solidFill>
                  <a:srgbClr val="000066"/>
                </a:solidFill>
                <a:latin typeface="Arial" panose="020B0604020202020204" pitchFamily="34" charset="0"/>
              </a:rPr>
              <a:pPr/>
              <a:t>22</a:t>
            </a:fld>
            <a:endParaRPr lang="en-US" altLang="en-US" sz="1400">
              <a:solidFill>
                <a:srgbClr val="000066"/>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FTAIA: We Don’t Care about You</a:t>
            </a:r>
          </a:p>
        </p:txBody>
      </p:sp>
      <p:sp>
        <p:nvSpPr>
          <p:cNvPr id="20483" name="Content Placeholder 2"/>
          <p:cNvSpPr>
            <a:spLocks noGrp="1"/>
          </p:cNvSpPr>
          <p:nvPr>
            <p:ph idx="1"/>
          </p:nvPr>
        </p:nvSpPr>
        <p:spPr/>
        <p:txBody>
          <a:bodyPr/>
          <a:lstStyle/>
          <a:p>
            <a:r>
              <a:rPr lang="en-US"/>
              <a:t>Antitrust Harms to Outsiders are Just Fine</a:t>
            </a:r>
          </a:p>
          <a:p>
            <a:pPr lvl="1"/>
            <a:r>
              <a:rPr lang="en-US"/>
              <a:t>Fake: “The Sherman Act shall not apply if the harms associated with a restraint of trade are borne by non-U.S. citizens.”</a:t>
            </a:r>
          </a:p>
          <a:p>
            <a:pPr lvl="1"/>
            <a:r>
              <a:rPr lang="en-US"/>
              <a:t>Real: “Sections 1 to 7 of this title shall not apply to conduct involving trade or commerce (other than import trade or import commerce) with foreign nations unless …”</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BE0077E-45EF-44F8-87D2-7C13CDD10C19}" type="slidenum">
              <a:rPr lang="en-US" altLang="en-US" sz="1400">
                <a:solidFill>
                  <a:srgbClr val="000066"/>
                </a:solidFill>
                <a:latin typeface="Arial" panose="020B0604020202020204" pitchFamily="34" charset="0"/>
              </a:rPr>
              <a:pPr/>
              <a:t>23</a:t>
            </a:fld>
            <a:endParaRPr lang="en-US" altLang="en-US" sz="1400">
              <a:solidFill>
                <a:srgbClr val="000066"/>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4827" y="-2"/>
            <a:ext cx="1707174" cy="47918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Empagran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pic>
        <p:nvPicPr>
          <p:cNvPr id="5" name="Picture 4"/>
          <p:cNvPicPr>
            <a:picLocks noChangeAspect="1"/>
          </p:cNvPicPr>
          <p:nvPr/>
        </p:nvPicPr>
        <p:blipFill>
          <a:blip r:embed="rId2"/>
          <a:stretch>
            <a:fillRect/>
          </a:stretch>
        </p:blipFill>
        <p:spPr>
          <a:xfrm>
            <a:off x="4140700" y="136325"/>
            <a:ext cx="4098360" cy="6643094"/>
          </a:xfrm>
          <a:prstGeom prst="rect">
            <a:avLst/>
          </a:prstGeom>
          <a:ln w="6350">
            <a:solidFill>
              <a:schemeClr val="tx1"/>
            </a:solidFill>
          </a:ln>
        </p:spPr>
      </p:pic>
      <p:sp>
        <p:nvSpPr>
          <p:cNvPr id="6" name="Text Box 5"/>
          <p:cNvSpPr txBox="1">
            <a:spLocks noChangeArrowheads="1"/>
          </p:cNvSpPr>
          <p:nvPr/>
        </p:nvSpPr>
        <p:spPr bwMode="auto">
          <a:xfrm>
            <a:off x="9860572" y="6488668"/>
            <a:ext cx="233142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542 U.S. 155 (2004)</a:t>
            </a:r>
          </a:p>
        </p:txBody>
      </p:sp>
    </p:spTree>
    <p:extLst>
      <p:ext uri="{BB962C8B-B14F-4D97-AF65-F5344CB8AC3E}">
        <p14:creationId xmlns:p14="http://schemas.microsoft.com/office/powerpoint/2010/main" val="386561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1" y="-2"/>
            <a:ext cx="4419600"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Why Should U.S. Law Apply?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25</a:t>
            </a:fld>
            <a:endParaRPr lang="en-US" altLang="en-US"/>
          </a:p>
        </p:txBody>
      </p:sp>
      <p:sp>
        <p:nvSpPr>
          <p:cNvPr id="6" name="Text Box 5"/>
          <p:cNvSpPr txBox="1">
            <a:spLocks noChangeArrowheads="1"/>
          </p:cNvSpPr>
          <p:nvPr/>
        </p:nvSpPr>
        <p:spPr bwMode="auto">
          <a:xfrm>
            <a:off x="9688286" y="6488668"/>
            <a:ext cx="25037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Empagran (US 2004)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46628" y="184664"/>
            <a:ext cx="3805672" cy="6516174"/>
          </a:xfrm>
          <a:prstGeom prst="rect">
            <a:avLst/>
          </a:prstGeom>
          <a:ln w="6350">
            <a:solidFill>
              <a:schemeClr val="tx1"/>
            </a:solidFill>
          </a:ln>
        </p:spPr>
      </p:pic>
      <p:sp>
        <p:nvSpPr>
          <p:cNvPr id="8" name="Rectangle 7">
            <a:extLst>
              <a:ext uri="{FF2B5EF4-FFF2-40B4-BE49-F238E27FC236}">
                <a16:creationId xmlns:a16="http://schemas.microsoft.com/office/drawing/2014/main" id="{87B841A5-CB64-FB46-8B1A-492B2BC7AC1D}"/>
              </a:ext>
            </a:extLst>
          </p:cNvPr>
          <p:cNvSpPr/>
          <p:nvPr/>
        </p:nvSpPr>
        <p:spPr bwMode="auto">
          <a:xfrm>
            <a:off x="1359131" y="2206556"/>
            <a:ext cx="10528069" cy="304698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a:r>
              <a:rPr kumimoji="1" lang="en-US" sz="3200" i="0" u="none" strike="noStrike" cap="none" normalizeH="0" baseline="0" dirty="0">
                <a:ln>
                  <a:noFill/>
                </a:ln>
                <a:solidFill>
                  <a:srgbClr val="000000"/>
                </a:solidFill>
                <a:effectLst/>
              </a:rPr>
              <a:t>“</a:t>
            </a:r>
            <a:r>
              <a:rPr lang="en-US" sz="3200" b="1" dirty="0">
                <a:solidFill>
                  <a:schemeClr val="accent4">
                    <a:lumMod val="50000"/>
                    <a:lumOff val="50000"/>
                  </a:schemeClr>
                </a:solidFill>
              </a:rPr>
              <a:t>Why should American law supplant, for example, Canada’s or Great Britain’s or Japan’s own determination</a:t>
            </a:r>
            <a:r>
              <a:rPr lang="en-US" sz="3200" dirty="0">
                <a:solidFill>
                  <a:srgbClr val="000000"/>
                </a:solidFill>
              </a:rPr>
              <a:t> about how best to protect Canadian or British or Japanese customers from anticompetitive conduct engaged in significant part by Canadian or British or Japanese or other foreign companies?”</a:t>
            </a:r>
            <a:endParaRPr kumimoji="1" lang="en-US" sz="32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5357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Selling Potash 1</a:t>
            </a:r>
          </a:p>
        </p:txBody>
      </p:sp>
      <p:sp>
        <p:nvSpPr>
          <p:cNvPr id="25603" name="Content Placeholder 2"/>
          <p:cNvSpPr>
            <a:spLocks noGrp="1"/>
          </p:cNvSpPr>
          <p:nvPr>
            <p:ph idx="1"/>
          </p:nvPr>
        </p:nvSpPr>
        <p:spPr/>
        <p:txBody>
          <a:bodyPr/>
          <a:lstStyle/>
          <a:p>
            <a:r>
              <a:rPr lang="en-US" dirty="0"/>
              <a:t>SP Hypo 1</a:t>
            </a:r>
          </a:p>
          <a:p>
            <a:pPr lvl="1"/>
            <a:r>
              <a:rPr lang="en-US" dirty="0"/>
              <a:t>US companies get together and fix price on potash</a:t>
            </a:r>
          </a:p>
          <a:p>
            <a:pPr lvl="1"/>
            <a:r>
              <a:rPr lang="en-US" dirty="0"/>
              <a:t>US consumers buy in the US at inflated prices</a:t>
            </a:r>
          </a:p>
          <a:p>
            <a:r>
              <a:rPr lang="en-US" dirty="0"/>
              <a:t>Section 1 violation?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AD65E11-90A0-4896-8AF5-31EE97C2C899}" type="slidenum">
              <a:rPr lang="en-US" altLang="en-US" sz="1400">
                <a:solidFill>
                  <a:srgbClr val="000066"/>
                </a:solidFill>
                <a:latin typeface="Arial" panose="020B0604020202020204" pitchFamily="34" charset="0"/>
              </a:rPr>
              <a:pPr/>
              <a:t>26</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106526" y="0"/>
            <a:ext cx="208547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344623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Selling Potash 2</a:t>
            </a:r>
          </a:p>
        </p:txBody>
      </p:sp>
      <p:sp>
        <p:nvSpPr>
          <p:cNvPr id="27651" name="Content Placeholder 2"/>
          <p:cNvSpPr>
            <a:spLocks noGrp="1"/>
          </p:cNvSpPr>
          <p:nvPr>
            <p:ph idx="1"/>
          </p:nvPr>
        </p:nvSpPr>
        <p:spPr/>
        <p:txBody>
          <a:bodyPr/>
          <a:lstStyle/>
          <a:p>
            <a:r>
              <a:rPr lang="en-US" dirty="0"/>
              <a:t>SP Hypo 2</a:t>
            </a:r>
          </a:p>
          <a:p>
            <a:pPr lvl="1"/>
            <a:r>
              <a:rPr lang="en-US" dirty="0"/>
              <a:t>As before, US companies get together, but they announce: “We will continue to compete in domestic sales, but we are going to fix prices for potash we sell overseas.”</a:t>
            </a:r>
          </a:p>
          <a:p>
            <a:pPr lvl="1"/>
            <a:r>
              <a:rPr lang="en-US" dirty="0"/>
              <a:t>Canadian consumers buy in Canada at inflated prices</a:t>
            </a:r>
          </a:p>
          <a:p>
            <a:r>
              <a:rPr lang="en-US" dirty="0"/>
              <a:t>Section 1 violation?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2BCE7FC-9917-428F-8C89-99D4CCBD0E1C}" type="slidenum">
              <a:rPr lang="en-US" altLang="en-US" sz="1400">
                <a:solidFill>
                  <a:srgbClr val="000066"/>
                </a:solidFill>
                <a:latin typeface="Arial" panose="020B0604020202020204" pitchFamily="34" charset="0"/>
              </a:rPr>
              <a:pPr/>
              <a:t>27</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78720" y="0"/>
            <a:ext cx="211328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383431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Selling Potash 3</a:t>
            </a:r>
          </a:p>
        </p:txBody>
      </p:sp>
      <p:sp>
        <p:nvSpPr>
          <p:cNvPr id="31747" name="Content Placeholder 2"/>
          <p:cNvSpPr>
            <a:spLocks noGrp="1"/>
          </p:cNvSpPr>
          <p:nvPr>
            <p:ph idx="1"/>
          </p:nvPr>
        </p:nvSpPr>
        <p:spPr/>
        <p:txBody>
          <a:bodyPr/>
          <a:lstStyle/>
          <a:p>
            <a:r>
              <a:rPr lang="en-US" dirty="0"/>
              <a:t>SP Hypo 3</a:t>
            </a:r>
          </a:p>
          <a:p>
            <a:pPr lvl="1"/>
            <a:r>
              <a:rPr lang="en-US" dirty="0"/>
              <a:t>Canadian companies get together and fix price on potash</a:t>
            </a:r>
          </a:p>
          <a:p>
            <a:pPr lvl="1"/>
            <a:r>
              <a:rPr lang="en-US" dirty="0"/>
              <a:t>Canadian consumers buy in Canada at inflated potash</a:t>
            </a:r>
          </a:p>
          <a:p>
            <a:r>
              <a:rPr lang="en-US" dirty="0"/>
              <a:t>Section 1 violation?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07D6ED-3C41-4957-A65C-F9F7D0B78366}" type="slidenum">
              <a:rPr lang="en-US" altLang="en-US" sz="1400">
                <a:solidFill>
                  <a:srgbClr val="000066"/>
                </a:solidFill>
                <a:latin typeface="Arial" panose="020B0604020202020204" pitchFamily="34" charset="0"/>
              </a:rPr>
              <a:pPr/>
              <a:t>28</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106526" y="0"/>
            <a:ext cx="208547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3419457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SP Hypo 1 Answer</a:t>
            </a:r>
          </a:p>
        </p:txBody>
      </p:sp>
      <p:sp>
        <p:nvSpPr>
          <p:cNvPr id="26627" name="Content Placeholder 2"/>
          <p:cNvSpPr>
            <a:spLocks noGrp="1"/>
          </p:cNvSpPr>
          <p:nvPr>
            <p:ph idx="1"/>
          </p:nvPr>
        </p:nvSpPr>
        <p:spPr/>
        <p:txBody>
          <a:bodyPr/>
          <a:lstStyle/>
          <a:p>
            <a:r>
              <a:rPr lang="en-US"/>
              <a:t>Sure</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6EC317E-447C-4624-A624-319198B0BAF2}" type="slidenum">
              <a:rPr lang="en-US" altLang="en-US" sz="1400">
                <a:solidFill>
                  <a:srgbClr val="000066"/>
                </a:solidFill>
                <a:latin typeface="Arial" panose="020B0604020202020204" pitchFamily="34" charset="0"/>
              </a:rPr>
              <a:pPr/>
              <a:t>29</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202553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633" y="-1"/>
            <a:ext cx="3908368"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FTAIA Legislative History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a:p>
        </p:txBody>
      </p:sp>
      <p:sp>
        <p:nvSpPr>
          <p:cNvPr id="6" name="Text Box 5"/>
          <p:cNvSpPr txBox="1">
            <a:spLocks noChangeArrowheads="1"/>
          </p:cNvSpPr>
          <p:nvPr/>
        </p:nvSpPr>
        <p:spPr bwMode="auto">
          <a:xfrm>
            <a:off x="9073342" y="6488668"/>
            <a:ext cx="311865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97-27 (18 Mar 1981)</a:t>
            </a:r>
          </a:p>
        </p:txBody>
      </p:sp>
      <p:pic>
        <p:nvPicPr>
          <p:cNvPr id="5" name="Picture 4"/>
          <p:cNvPicPr>
            <a:picLocks noChangeAspect="1"/>
          </p:cNvPicPr>
          <p:nvPr/>
        </p:nvPicPr>
        <p:blipFill>
          <a:blip r:embed="rId2"/>
          <a:stretch>
            <a:fillRect/>
          </a:stretch>
        </p:blipFill>
        <p:spPr>
          <a:xfrm>
            <a:off x="4184901" y="237622"/>
            <a:ext cx="3751931" cy="6286623"/>
          </a:xfrm>
          <a:prstGeom prst="rect">
            <a:avLst/>
          </a:prstGeom>
          <a:ln w="6350">
            <a:solidFill>
              <a:schemeClr val="tx1"/>
            </a:solidFill>
          </a:ln>
        </p:spPr>
      </p:pic>
    </p:spTree>
    <p:extLst>
      <p:ext uri="{BB962C8B-B14F-4D97-AF65-F5344CB8AC3E}">
        <p14:creationId xmlns:p14="http://schemas.microsoft.com/office/powerpoint/2010/main" val="19325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SP Hypo 2 Answer</a:t>
            </a:r>
          </a:p>
        </p:txBody>
      </p:sp>
      <p:sp>
        <p:nvSpPr>
          <p:cNvPr id="28675" name="Content Placeholder 2"/>
          <p:cNvSpPr>
            <a:spLocks noGrp="1"/>
          </p:cNvSpPr>
          <p:nvPr>
            <p:ph idx="1"/>
          </p:nvPr>
        </p:nvSpPr>
        <p:spPr/>
        <p:txBody>
          <a:bodyPr/>
          <a:lstStyle/>
          <a:p>
            <a:r>
              <a:rPr lang="en-US"/>
              <a:t>No Violation under FTAIA</a:t>
            </a:r>
          </a:p>
          <a:p>
            <a:pPr lvl="1"/>
            <a:r>
              <a:rPr lang="en-US"/>
              <a:t>“shall not apply to conduct involving trade or commerce (other than import trade or import commerce) with foreign nations”</a:t>
            </a:r>
          </a:p>
          <a:p>
            <a:pPr lvl="1"/>
            <a:r>
              <a:rPr lang="en-US"/>
              <a:t>So far so good</a:t>
            </a:r>
          </a:p>
          <a:p>
            <a:pPr lvl="1"/>
            <a:endParaRPr lang="en-US"/>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E2CC6F13-9716-4121-9B8A-2C31E0D4A854}" type="slidenum">
              <a:rPr lang="en-US" altLang="en-US" sz="1400">
                <a:solidFill>
                  <a:srgbClr val="000066"/>
                </a:solidFill>
                <a:latin typeface="Arial" panose="020B0604020202020204" pitchFamily="34" charset="0"/>
              </a:rPr>
              <a:pPr/>
              <a:t>30</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402188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SP Hypo 2 Answer</a:t>
            </a:r>
          </a:p>
        </p:txBody>
      </p:sp>
      <p:sp>
        <p:nvSpPr>
          <p:cNvPr id="29699" name="Content Placeholder 2"/>
          <p:cNvSpPr>
            <a:spLocks noGrp="1"/>
          </p:cNvSpPr>
          <p:nvPr>
            <p:ph idx="1"/>
          </p:nvPr>
        </p:nvSpPr>
        <p:spPr/>
        <p:txBody>
          <a:bodyPr/>
          <a:lstStyle/>
          <a:p>
            <a:pPr lvl="1"/>
            <a:r>
              <a:rPr lang="en-US" dirty="0"/>
              <a:t>Under sub(1)(A), should be no effect on domestic trade or imports</a:t>
            </a:r>
          </a:p>
          <a:p>
            <a:pPr lvl="1"/>
            <a:r>
              <a:rPr lang="en-US" dirty="0"/>
              <a:t>Under sub(1)(B), might think effect on export trade—indeed that is the purpose of the export cartel—but next part of FTAIA focuses on “conduct only for </a:t>
            </a:r>
            <a:r>
              <a:rPr lang="en-US" b="1" dirty="0">
                <a:solidFill>
                  <a:schemeClr val="accent4">
                    <a:lumMod val="50000"/>
                    <a:lumOff val="50000"/>
                  </a:schemeClr>
                </a:solidFill>
              </a:rPr>
              <a:t>injury</a:t>
            </a:r>
            <a:r>
              <a:rPr lang="en-US" dirty="0"/>
              <a:t> </a:t>
            </a:r>
            <a:r>
              <a:rPr lang="en-US" b="1" dirty="0">
                <a:solidFill>
                  <a:schemeClr val="accent4">
                    <a:lumMod val="50000"/>
                    <a:lumOff val="50000"/>
                  </a:schemeClr>
                </a:solidFill>
              </a:rPr>
              <a:t>to export business</a:t>
            </a:r>
            <a:r>
              <a:rPr lang="en-US" dirty="0"/>
              <a:t>” and this shouldn’t qualify, as the exporters themselves want to do it.</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DD83E1C-F5FB-4915-B758-A955A071948A}" type="slidenum">
              <a:rPr lang="en-US" altLang="en-US" sz="1400">
                <a:solidFill>
                  <a:srgbClr val="000066"/>
                </a:solidFill>
                <a:latin typeface="Arial" panose="020B0604020202020204" pitchFamily="34" charset="0"/>
              </a:rPr>
              <a:pPr/>
              <a:t>31</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3134384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SP Hypo 2 Answer</a:t>
            </a:r>
          </a:p>
        </p:txBody>
      </p:sp>
      <p:sp>
        <p:nvSpPr>
          <p:cNvPr id="30723" name="Content Placeholder 2"/>
          <p:cNvSpPr>
            <a:spLocks noGrp="1"/>
          </p:cNvSpPr>
          <p:nvPr>
            <p:ph idx="1"/>
          </p:nvPr>
        </p:nvSpPr>
        <p:spPr/>
        <p:txBody>
          <a:bodyPr/>
          <a:lstStyle/>
          <a:p>
            <a:r>
              <a:rPr lang="en-US"/>
              <a:t>Canadian consumers should ask Canadian law for help</a:t>
            </a:r>
          </a:p>
          <a:p>
            <a:r>
              <a:rPr lang="en-US"/>
              <a:t>What sub (1)(B) cover?</a:t>
            </a:r>
          </a:p>
          <a:p>
            <a:pPr lvl="1"/>
            <a:r>
              <a:rPr lang="en-US"/>
              <a:t>Might think that the section might cover, for example, a group boycott by a group of exporters against another exporter</a:t>
            </a:r>
          </a:p>
          <a:p>
            <a:pPr lvl="2"/>
            <a:r>
              <a:rPr lang="en-US"/>
              <a:t>Would need to meet normal liability rules regarding group boycotts</a:t>
            </a:r>
          </a:p>
          <a:p>
            <a:pPr lvl="1"/>
            <a:endParaRPr lang="en-US"/>
          </a:p>
          <a:p>
            <a:pPr lvl="1"/>
            <a:endParaRPr lang="en-US"/>
          </a:p>
          <a:p>
            <a:endParaRPr lang="en-US"/>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61DD475-4706-4897-BB87-BA0F62D78686}" type="slidenum">
              <a:rPr lang="en-US" altLang="en-US" sz="1400">
                <a:solidFill>
                  <a:srgbClr val="000066"/>
                </a:solidFill>
                <a:latin typeface="Arial" panose="020B0604020202020204" pitchFamily="34" charset="0"/>
              </a:rPr>
              <a:pPr/>
              <a:t>32</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2553945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SP3 Hypo Answer</a:t>
            </a:r>
          </a:p>
        </p:txBody>
      </p:sp>
      <p:sp>
        <p:nvSpPr>
          <p:cNvPr id="32771" name="Content Placeholder 2"/>
          <p:cNvSpPr>
            <a:spLocks noGrp="1"/>
          </p:cNvSpPr>
          <p:nvPr>
            <p:ph idx="1"/>
          </p:nvPr>
        </p:nvSpPr>
        <p:spPr/>
        <p:txBody>
          <a:bodyPr/>
          <a:lstStyle/>
          <a:p>
            <a:r>
              <a:rPr lang="en-US" dirty="0"/>
              <a:t>Hard to understand US interest</a:t>
            </a:r>
          </a:p>
          <a:p>
            <a:pPr lvl="1"/>
            <a:r>
              <a:rPr lang="en-US" dirty="0"/>
              <a:t>Canadian consumers should proceed under Canadian law</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3DD1528-7ED5-4E99-B04C-0677EE56CE25}" type="slidenum">
              <a:rPr lang="en-US" altLang="en-US" sz="1400">
                <a:solidFill>
                  <a:srgbClr val="000066"/>
                </a:solidFill>
                <a:latin typeface="Arial" panose="020B0604020202020204" pitchFamily="34" charset="0"/>
              </a:rPr>
              <a:pPr/>
              <a:t>33</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606439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Selling Potash 4</a:t>
            </a:r>
          </a:p>
        </p:txBody>
      </p:sp>
      <p:sp>
        <p:nvSpPr>
          <p:cNvPr id="33795" name="Content Placeholder 2"/>
          <p:cNvSpPr>
            <a:spLocks noGrp="1"/>
          </p:cNvSpPr>
          <p:nvPr>
            <p:ph idx="1"/>
          </p:nvPr>
        </p:nvSpPr>
        <p:spPr/>
        <p:txBody>
          <a:bodyPr/>
          <a:lstStyle/>
          <a:p>
            <a:r>
              <a:rPr lang="en-US" dirty="0"/>
              <a:t>SP Hypo 4</a:t>
            </a:r>
          </a:p>
          <a:p>
            <a:pPr lvl="1"/>
            <a:r>
              <a:rPr lang="en-US" dirty="0"/>
              <a:t>Canadian companies get together and fix price on potash</a:t>
            </a:r>
          </a:p>
          <a:p>
            <a:pPr lvl="1"/>
            <a:r>
              <a:rPr lang="en-US" dirty="0"/>
              <a:t>US consumers buy in the US at inflated prices</a:t>
            </a:r>
          </a:p>
          <a:p>
            <a:r>
              <a:rPr lang="en-US" dirty="0"/>
              <a:t>Section 1 violation? Does a federal court have subject matter jurisdiction over such a claim?</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D173794-125F-4D37-90C4-9E6E0D550214}" type="slidenum">
              <a:rPr lang="en-US" altLang="en-US" sz="1400">
                <a:solidFill>
                  <a:srgbClr val="000066"/>
                </a:solidFill>
                <a:latin typeface="Arial" panose="020B0604020202020204" pitchFamily="34" charset="0"/>
              </a:rPr>
              <a:pPr/>
              <a:t>34</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112542" y="0"/>
            <a:ext cx="207945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2315712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Selling Potash 5</a:t>
            </a:r>
          </a:p>
        </p:txBody>
      </p:sp>
      <p:sp>
        <p:nvSpPr>
          <p:cNvPr id="35843" name="Content Placeholder 2"/>
          <p:cNvSpPr>
            <a:spLocks noGrp="1"/>
          </p:cNvSpPr>
          <p:nvPr>
            <p:ph idx="1"/>
          </p:nvPr>
        </p:nvSpPr>
        <p:spPr/>
        <p:txBody>
          <a:bodyPr/>
          <a:lstStyle/>
          <a:p>
            <a:r>
              <a:rPr lang="en-US" dirty="0"/>
              <a:t>SP Hypo 5: Combining 1 &amp; 2</a:t>
            </a:r>
          </a:p>
          <a:p>
            <a:pPr lvl="1"/>
            <a:r>
              <a:rPr lang="en-US" dirty="0"/>
              <a:t>Canadian corps get together &amp; fix price on potash</a:t>
            </a:r>
          </a:p>
          <a:p>
            <a:pPr lvl="1"/>
            <a:r>
              <a:rPr lang="en-US" dirty="0"/>
              <a:t>Prices are fixed in both domestic &amp; overseas </a:t>
            </a:r>
            <a:r>
              <a:rPr lang="en-US" dirty="0" err="1"/>
              <a:t>mkts</a:t>
            </a:r>
            <a:endParaRPr lang="en-US" dirty="0"/>
          </a:p>
          <a:p>
            <a:pPr lvl="1"/>
            <a:r>
              <a:rPr lang="en-US" dirty="0"/>
              <a:t>US consumers buy in US at inflated prices, Canadian consumers buy in Canada at inflated prices</a:t>
            </a:r>
          </a:p>
          <a:p>
            <a:r>
              <a:rPr lang="en-US" dirty="0"/>
              <a:t>Who has a Section 1 Action?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EADFDDC5-6C03-43DD-B7E5-1D85BC7C63BD}" type="slidenum">
              <a:rPr lang="en-US" altLang="en-US" sz="1400">
                <a:solidFill>
                  <a:srgbClr val="000066"/>
                </a:solidFill>
                <a:latin typeface="Arial" panose="020B0604020202020204" pitchFamily="34" charset="0"/>
              </a:rPr>
              <a:pPr/>
              <a:t>35</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64416" y="0"/>
            <a:ext cx="21275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922438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Selling Potash 6</a:t>
            </a:r>
          </a:p>
        </p:txBody>
      </p:sp>
      <p:sp>
        <p:nvSpPr>
          <p:cNvPr id="39939" name="Content Placeholder 2"/>
          <p:cNvSpPr>
            <a:spLocks noGrp="1"/>
          </p:cNvSpPr>
          <p:nvPr>
            <p:ph idx="1"/>
          </p:nvPr>
        </p:nvSpPr>
        <p:spPr/>
        <p:txBody>
          <a:bodyPr/>
          <a:lstStyle/>
          <a:p>
            <a:r>
              <a:rPr lang="en-US" dirty="0"/>
              <a:t>SP Hypo 6</a:t>
            </a:r>
          </a:p>
          <a:p>
            <a:pPr lvl="1"/>
            <a:r>
              <a:rPr lang="en-US" dirty="0"/>
              <a:t>Canadian firm participates in cartel but doesn’t sell in US (</a:t>
            </a:r>
            <a:r>
              <a:rPr lang="en-US" dirty="0" err="1"/>
              <a:t>Canpotex</a:t>
            </a:r>
            <a:r>
              <a:rPr lang="en-US" dirty="0"/>
              <a:t>)</a:t>
            </a:r>
          </a:p>
          <a:p>
            <a:pPr lvl="1"/>
            <a:r>
              <a:rPr lang="en-US" dirty="0"/>
              <a:t>Plaintiffs want to tag that firm with conspiracy antitrust liability under US law</a:t>
            </a:r>
          </a:p>
          <a:p>
            <a:pPr lvl="1"/>
            <a:r>
              <a:rPr lang="en-US" dirty="0"/>
              <a:t>US consumers buy in US at inflated prices from other sellers</a:t>
            </a:r>
          </a:p>
          <a:p>
            <a:r>
              <a:rPr lang="en-US" dirty="0"/>
              <a:t>Who has a Section 1 Action?</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029A089-9308-4C76-A681-569CDE9940FB}" type="slidenum">
              <a:rPr lang="en-US" altLang="en-US" sz="1400">
                <a:solidFill>
                  <a:srgbClr val="000066"/>
                </a:solidFill>
                <a:latin typeface="Arial" panose="020B0604020202020204" pitchFamily="34" charset="0"/>
              </a:rPr>
              <a:pPr/>
              <a:t>36</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68560" y="0"/>
            <a:ext cx="212344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2080537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SP Hypo 4 Answer</a:t>
            </a:r>
          </a:p>
        </p:txBody>
      </p:sp>
      <p:sp>
        <p:nvSpPr>
          <p:cNvPr id="34819" name="Content Placeholder 2"/>
          <p:cNvSpPr>
            <a:spLocks noGrp="1"/>
          </p:cNvSpPr>
          <p:nvPr>
            <p:ph idx="1"/>
          </p:nvPr>
        </p:nvSpPr>
        <p:spPr/>
        <p:txBody>
          <a:bodyPr/>
          <a:lstStyle/>
          <a:p>
            <a:r>
              <a:rPr lang="en-US" dirty="0"/>
              <a:t>This replays </a:t>
            </a:r>
            <a:r>
              <a:rPr lang="en-US" i="1" dirty="0"/>
              <a:t>Hartford Fire </a:t>
            </a:r>
            <a:r>
              <a:rPr lang="en-US" dirty="0"/>
              <a:t>and raises the jurisdiction question there and in </a:t>
            </a:r>
            <a:r>
              <a:rPr lang="en-US" i="1" dirty="0" err="1"/>
              <a:t>Minn</a:t>
            </a:r>
            <a:r>
              <a:rPr lang="en-US" i="1" dirty="0"/>
              <a:t>-Chem.</a:t>
            </a:r>
          </a:p>
          <a:p>
            <a:r>
              <a:rPr lang="en-US" dirty="0"/>
              <a:t>Should be Section 1 Violation</a:t>
            </a:r>
          </a:p>
          <a:p>
            <a:pPr lvl="1"/>
            <a:r>
              <a:rPr lang="en-US" dirty="0"/>
              <a:t>How do you enforce the judgment?</a:t>
            </a:r>
          </a:p>
          <a:p>
            <a:r>
              <a:rPr lang="en-US" dirty="0"/>
              <a:t>This covers potash imported into US in </a:t>
            </a:r>
            <a:r>
              <a:rPr lang="en-US" i="1" dirty="0" err="1"/>
              <a:t>Minn-Chem</a:t>
            </a:r>
            <a:endParaRPr lang="en-US" i="1" dirty="0"/>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0959C5E-1C40-451F-AF07-EE3779A1DA49}" type="slidenum">
              <a:rPr lang="en-US" altLang="en-US" sz="1400">
                <a:solidFill>
                  <a:srgbClr val="000066"/>
                </a:solidFill>
                <a:latin typeface="Arial" panose="020B0604020202020204" pitchFamily="34" charset="0"/>
              </a:rPr>
              <a:pPr/>
              <a:t>37</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3783261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SP Hypo 5 Answer</a:t>
            </a:r>
          </a:p>
        </p:txBody>
      </p:sp>
      <p:sp>
        <p:nvSpPr>
          <p:cNvPr id="36867" name="Content Placeholder 2"/>
          <p:cNvSpPr>
            <a:spLocks noGrp="1"/>
          </p:cNvSpPr>
          <p:nvPr>
            <p:ph idx="1"/>
          </p:nvPr>
        </p:nvSpPr>
        <p:spPr/>
        <p:txBody>
          <a:bodyPr/>
          <a:lstStyle/>
          <a:p>
            <a:r>
              <a:rPr lang="en-US" dirty="0"/>
              <a:t>Shouldn’t the answer just be the combined answers for 1 and 2?</a:t>
            </a:r>
          </a:p>
          <a:p>
            <a:pPr lvl="1"/>
            <a:r>
              <a:rPr lang="en-US" dirty="0"/>
              <a:t>US customers have a good SA1 action, Canadian customers should look to Canadian law?</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AC85587-8B3E-4724-B1B7-DFCCAA460689}" type="slidenum">
              <a:rPr lang="en-US" altLang="en-US" sz="1400">
                <a:solidFill>
                  <a:srgbClr val="000066"/>
                </a:solidFill>
                <a:latin typeface="Arial" panose="020B0604020202020204" pitchFamily="34" charset="0"/>
              </a:rPr>
              <a:pPr/>
              <a:t>38</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694280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5676D05-0BEF-414B-9666-10A319A5F618}" type="slidenum">
              <a:rPr lang="en-US" altLang="en-US" sz="1400">
                <a:solidFill>
                  <a:srgbClr val="000066"/>
                </a:solidFill>
                <a:latin typeface="Arial" panose="020B0604020202020204" pitchFamily="34" charset="0"/>
              </a:rPr>
              <a:pPr/>
              <a:t>39</a:t>
            </a:fld>
            <a:endParaRPr lang="en-US" altLang="en-US" sz="1400">
              <a:solidFill>
                <a:srgbClr val="000066"/>
              </a:solidFill>
              <a:latin typeface="Arial" panose="020B0604020202020204" pitchFamily="34" charset="0"/>
            </a:endParaRPr>
          </a:p>
        </p:txBody>
      </p:sp>
      <p:sp>
        <p:nvSpPr>
          <p:cNvPr id="38917" name="Rectangle 2"/>
          <p:cNvSpPr>
            <a:spLocks noGrp="1" noChangeArrowheads="1"/>
          </p:cNvSpPr>
          <p:nvPr>
            <p:ph type="title"/>
          </p:nvPr>
        </p:nvSpPr>
        <p:spPr/>
        <p:txBody>
          <a:bodyPr/>
          <a:lstStyle/>
          <a:p>
            <a:r>
              <a:rPr lang="en-US"/>
              <a:t>But What of the Actual Language of the FTAIA</a:t>
            </a:r>
          </a:p>
        </p:txBody>
      </p:sp>
      <p:sp>
        <p:nvSpPr>
          <p:cNvPr id="38918" name="Rectangle 3"/>
          <p:cNvSpPr>
            <a:spLocks noGrp="1" noChangeArrowheads="1"/>
          </p:cNvSpPr>
          <p:nvPr>
            <p:ph type="body" idx="1"/>
          </p:nvPr>
        </p:nvSpPr>
        <p:spPr/>
        <p:txBody>
          <a:bodyPr/>
          <a:lstStyle/>
          <a:p>
            <a:pPr lvl="1">
              <a:lnSpc>
                <a:spcPct val="80000"/>
              </a:lnSpc>
            </a:pPr>
            <a:r>
              <a:rPr lang="en-US" dirty="0"/>
              <a:t>(2) </a:t>
            </a:r>
            <a:r>
              <a:rPr lang="en-US" dirty="0">
                <a:solidFill>
                  <a:schemeClr val="accent4">
                    <a:lumMod val="50000"/>
                    <a:lumOff val="50000"/>
                  </a:schemeClr>
                </a:solidFill>
              </a:rPr>
              <a:t>such effect gives rise to </a:t>
            </a:r>
            <a:r>
              <a:rPr lang="en-US" b="1" dirty="0">
                <a:solidFill>
                  <a:schemeClr val="accent4">
                    <a:lumMod val="50000"/>
                    <a:lumOff val="50000"/>
                  </a:schemeClr>
                </a:solidFill>
              </a:rPr>
              <a:t>a claim </a:t>
            </a:r>
            <a:r>
              <a:rPr lang="en-US" dirty="0"/>
              <a:t>under the provisions of sections 1 to 7 of this title, other than this section.</a:t>
            </a:r>
          </a:p>
          <a:p>
            <a:pPr>
              <a:lnSpc>
                <a:spcPct val="80000"/>
              </a:lnSpc>
            </a:pPr>
            <a:r>
              <a:rPr lang="en-US" dirty="0"/>
              <a:t>Cover One, Cover All?</a:t>
            </a:r>
          </a:p>
          <a:p>
            <a:pPr lvl="1">
              <a:lnSpc>
                <a:spcPct val="80000"/>
              </a:lnSpc>
            </a:pPr>
            <a:r>
              <a:rPr lang="en-US" dirty="0"/>
              <a:t>Once one claim is covered thereby bring the conduct within Section 1, aren’t all claims arising out of that conduct covered?</a:t>
            </a:r>
          </a:p>
          <a:p>
            <a:pPr>
              <a:lnSpc>
                <a:spcPct val="80000"/>
              </a:lnSpc>
            </a:pPr>
            <a:r>
              <a:rPr lang="en-US" dirty="0"/>
              <a:t>Rejected by Sup Ct in </a:t>
            </a:r>
            <a:r>
              <a:rPr lang="en-US" i="1" dirty="0"/>
              <a:t>Empagran</a:t>
            </a:r>
            <a:r>
              <a:rPr lang="en-US" dirty="0"/>
              <a:t> (US 2004)</a:t>
            </a:r>
          </a:p>
        </p:txBody>
      </p:sp>
    </p:spTree>
    <p:extLst>
      <p:ext uri="{BB962C8B-B14F-4D97-AF65-F5344CB8AC3E}">
        <p14:creationId xmlns:p14="http://schemas.microsoft.com/office/powerpoint/2010/main" val="247304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942" y="-1"/>
            <a:ext cx="7089059" cy="35670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1918: Webb-Pomerene Act: Help Export Cartels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97-27 (18 Mar 1981)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52986" y="237622"/>
            <a:ext cx="3821887" cy="6463216"/>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1547660" y="1059686"/>
            <a:ext cx="9207040" cy="4938166"/>
          </a:xfrm>
          <a:prstGeom prst="rect">
            <a:avLst/>
          </a:prstGeom>
          <a:ln w="6350">
            <a:solidFill>
              <a:schemeClr val="tx1"/>
            </a:solidFill>
          </a:ln>
        </p:spPr>
      </p:pic>
    </p:spTree>
    <p:extLst>
      <p:ext uri="{BB962C8B-B14F-4D97-AF65-F5344CB8AC3E}">
        <p14:creationId xmlns:p14="http://schemas.microsoft.com/office/powerpoint/2010/main" val="21622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SP Hypo 6 Answer</a:t>
            </a:r>
          </a:p>
        </p:txBody>
      </p:sp>
      <p:sp>
        <p:nvSpPr>
          <p:cNvPr id="40963" name="Content Placeholder 2"/>
          <p:cNvSpPr>
            <a:spLocks noGrp="1"/>
          </p:cNvSpPr>
          <p:nvPr>
            <p:ph idx="1"/>
          </p:nvPr>
        </p:nvSpPr>
        <p:spPr/>
        <p:txBody>
          <a:bodyPr/>
          <a:lstStyle/>
          <a:p>
            <a:r>
              <a:rPr lang="en-US"/>
              <a:t>Raised in </a:t>
            </a:r>
            <a:r>
              <a:rPr lang="en-US" i="1"/>
              <a:t>Minn-Chem</a:t>
            </a:r>
          </a:p>
          <a:p>
            <a:pPr lvl="1"/>
            <a:r>
              <a:rPr lang="en-US"/>
              <a:t>Court seems to say that there isn’t a territorial problem in that situation given the direct, substantial and reasonably foreseeable effect in the U.S.</a:t>
            </a:r>
          </a:p>
          <a:p>
            <a:pPr lvl="1"/>
            <a:r>
              <a:rPr lang="en-US"/>
              <a:t>May have issues on actual antitrust theory of liability based on alleged benchmark pricing strategy</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EFFA7416-ABBA-4009-B7AD-381A4C330598}" type="slidenum">
              <a:rPr lang="en-US" altLang="en-US" sz="1400">
                <a:solidFill>
                  <a:srgbClr val="000066"/>
                </a:solidFill>
                <a:latin typeface="Arial" panose="020B0604020202020204" pitchFamily="34" charset="0"/>
              </a:rPr>
              <a:pPr/>
              <a:t>40</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349239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5313" y="-2"/>
            <a:ext cx="189668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Minn-Chem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8190689" y="6488668"/>
            <a:ext cx="40013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683 F.3d 845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 (</a:t>
            </a:r>
            <a:r>
              <a:rPr lang="en-US" sz="1800" i="0" dirty="0" err="1">
                <a:solidFill>
                  <a:schemeClr val="accent4">
                    <a:lumMod val="75000"/>
                    <a:lumOff val="25000"/>
                  </a:schemeClr>
                </a:solidFill>
                <a:latin typeface="+mn-lt"/>
                <a:cs typeface="Times New Roman" panose="02020603050405020304" pitchFamily="18" charset="0"/>
              </a:rPr>
              <a:t>en</a:t>
            </a:r>
            <a:r>
              <a:rPr lang="en-US" sz="1800" i="0" dirty="0">
                <a:solidFill>
                  <a:schemeClr val="accent4">
                    <a:lumMod val="75000"/>
                    <a:lumOff val="25000"/>
                  </a:schemeClr>
                </a:solidFill>
                <a:latin typeface="+mn-lt"/>
                <a:cs typeface="Times New Roman" panose="02020603050405020304" pitchFamily="18" charset="0"/>
              </a:rPr>
              <a:t> banc)</a:t>
            </a:r>
          </a:p>
        </p:txBody>
      </p:sp>
      <p:pic>
        <p:nvPicPr>
          <p:cNvPr id="5" name="Picture 4">
            <a:extLst>
              <a:ext uri="{FF2B5EF4-FFF2-40B4-BE49-F238E27FC236}">
                <a16:creationId xmlns:a16="http://schemas.microsoft.com/office/drawing/2014/main" id="{DACDF2C4-CB1D-EE38-7E1C-881557A33B4C}"/>
              </a:ext>
            </a:extLst>
          </p:cNvPr>
          <p:cNvPicPr>
            <a:picLocks noChangeAspect="1"/>
          </p:cNvPicPr>
          <p:nvPr/>
        </p:nvPicPr>
        <p:blipFill>
          <a:blip r:embed="rId2"/>
          <a:stretch>
            <a:fillRect/>
          </a:stretch>
        </p:blipFill>
        <p:spPr>
          <a:xfrm>
            <a:off x="3262399" y="209004"/>
            <a:ext cx="4449922" cy="6454833"/>
          </a:xfrm>
          <a:prstGeom prst="rect">
            <a:avLst/>
          </a:prstGeom>
          <a:ln w="6350">
            <a:solidFill>
              <a:schemeClr val="tx1"/>
            </a:solidFill>
          </a:ln>
        </p:spPr>
      </p:pic>
    </p:spTree>
    <p:extLst>
      <p:ext uri="{BB962C8B-B14F-4D97-AF65-F5344CB8AC3E}">
        <p14:creationId xmlns:p14="http://schemas.microsoft.com/office/powerpoint/2010/main" val="2790977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C6A7C-00CC-300E-E229-43EF08CCA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84DC0-C464-E6AB-8E5F-383A0C32381A}"/>
              </a:ext>
            </a:extLst>
          </p:cNvPr>
          <p:cNvSpPr>
            <a:spLocks noGrp="1"/>
          </p:cNvSpPr>
          <p:nvPr>
            <p:ph type="title"/>
          </p:nvPr>
        </p:nvSpPr>
        <p:spPr>
          <a:xfrm>
            <a:off x="7155767" y="-2"/>
            <a:ext cx="50362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Understanding Import Commerce</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EC08421E-3D1C-B2B4-34AB-0927D92BF540}"/>
              </a:ext>
            </a:extLst>
          </p:cNvPr>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a:extLst>
              <a:ext uri="{FF2B5EF4-FFF2-40B4-BE49-F238E27FC236}">
                <a16:creationId xmlns:a16="http://schemas.microsoft.com/office/drawing/2014/main" id="{346DFF4D-F775-5852-C3EE-4E4319E70C8F}"/>
              </a:ext>
            </a:extLst>
          </p:cNvPr>
          <p:cNvSpPr txBox="1">
            <a:spLocks noChangeArrowheads="1"/>
          </p:cNvSpPr>
          <p:nvPr/>
        </p:nvSpPr>
        <p:spPr bwMode="auto">
          <a:xfrm>
            <a:off x="9148156" y="6488668"/>
            <a:ext cx="30438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Minn-Chem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a:t>
            </a:r>
          </a:p>
        </p:txBody>
      </p:sp>
      <p:sp>
        <p:nvSpPr>
          <p:cNvPr id="7" name="Rectangle 6">
            <a:extLst>
              <a:ext uri="{FF2B5EF4-FFF2-40B4-BE49-F238E27FC236}">
                <a16:creationId xmlns:a16="http://schemas.microsoft.com/office/drawing/2014/main" id="{C2515A68-2E36-6D12-C2DD-D59A3A9DA67D}"/>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EDFAB6B3-E066-0781-97AA-5121061DBD0E}"/>
              </a:ext>
            </a:extLst>
          </p:cNvPr>
          <p:cNvPicPr>
            <a:picLocks noChangeAspect="1"/>
          </p:cNvPicPr>
          <p:nvPr/>
        </p:nvPicPr>
        <p:blipFill>
          <a:blip r:embed="rId2"/>
          <a:stretch>
            <a:fillRect/>
          </a:stretch>
        </p:blipFill>
        <p:spPr>
          <a:xfrm>
            <a:off x="193673" y="209004"/>
            <a:ext cx="4234907" cy="6491834"/>
          </a:xfrm>
          <a:prstGeom prst="rect">
            <a:avLst/>
          </a:prstGeom>
          <a:ln w="6350">
            <a:solidFill>
              <a:schemeClr val="tx1"/>
            </a:solidFill>
          </a:ln>
        </p:spPr>
      </p:pic>
      <p:sp>
        <p:nvSpPr>
          <p:cNvPr id="8" name="Text Box 5">
            <a:extLst>
              <a:ext uri="{FF2B5EF4-FFF2-40B4-BE49-F238E27FC236}">
                <a16:creationId xmlns:a16="http://schemas.microsoft.com/office/drawing/2014/main" id="{5BB3ECCE-DD36-09EC-4C40-0DFBDB87D453}"/>
              </a:ext>
            </a:extLst>
          </p:cNvPr>
          <p:cNvSpPr txBox="1">
            <a:spLocks noChangeArrowheads="1"/>
          </p:cNvSpPr>
          <p:nvPr/>
        </p:nvSpPr>
        <p:spPr bwMode="auto">
          <a:xfrm>
            <a:off x="1659265" y="1231642"/>
            <a:ext cx="10077114" cy="501675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There can be no question that the import commerce exclusion puts some of the conduct alleged in the Complaint outside the special rules created in the FTAIA for Sherman Act claims. </a:t>
            </a:r>
            <a:r>
              <a:rPr lang="en-US" sz="3200" b="1" dirty="0">
                <a:solidFill>
                  <a:schemeClr val="accent4">
                    <a:lumMod val="50000"/>
                    <a:lumOff val="50000"/>
                  </a:schemeClr>
                </a:solidFill>
              </a:rPr>
              <a:t>The plaintiffs are U.S. entities that have purchased potash directly from members of the alleged cartel. The defendant members of the cartel are all located outside the United States. Those transactions that are directly between the plaintiff purchasers and the defendant cartel members </a:t>
            </a:r>
            <a:r>
              <a:rPr lang="en-US" sz="3200" b="1" i="1" dirty="0">
                <a:solidFill>
                  <a:schemeClr val="accent4">
                    <a:lumMod val="50000"/>
                    <a:lumOff val="50000"/>
                  </a:schemeClr>
                </a:solidFill>
              </a:rPr>
              <a:t>are </a:t>
            </a:r>
            <a:r>
              <a:rPr lang="en-US" sz="3200" b="1" dirty="0">
                <a:solidFill>
                  <a:schemeClr val="accent4">
                    <a:lumMod val="50000"/>
                    <a:lumOff val="50000"/>
                  </a:schemeClr>
                </a:solidFill>
              </a:rPr>
              <a:t>the import commerce of the United States in this sector</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25454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1F7BD-2DB2-D126-6167-3F6D46BCF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16975-22A4-A46C-80B2-77C27E75EA0C}"/>
              </a:ext>
            </a:extLst>
          </p:cNvPr>
          <p:cNvSpPr>
            <a:spLocks noGrp="1"/>
          </p:cNvSpPr>
          <p:nvPr>
            <p:ph type="title"/>
          </p:nvPr>
        </p:nvSpPr>
        <p:spPr>
          <a:xfrm>
            <a:off x="9148156" y="-2"/>
            <a:ext cx="304384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Apply </a:t>
            </a:r>
            <a:r>
              <a:rPr lang="en-US" sz="2400" i="1" dirty="0">
                <a:solidFill>
                  <a:schemeClr val="accent4">
                    <a:lumMod val="75000"/>
                    <a:lumOff val="25000"/>
                  </a:schemeClr>
                </a:solidFill>
                <a:latin typeface="+mn-lt"/>
                <a:cs typeface="Times New Roman" panose="02020603050405020304" pitchFamily="18" charset="0"/>
              </a:rPr>
              <a:t>Hartford Fire</a:t>
            </a:r>
            <a:endParaRPr lang="en-US" sz="2400" i="1"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272E19B2-55D0-92F4-17EB-576F6DC382D8}"/>
              </a:ext>
            </a:extLst>
          </p:cNvPr>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a:extLst>
              <a:ext uri="{FF2B5EF4-FFF2-40B4-BE49-F238E27FC236}">
                <a16:creationId xmlns:a16="http://schemas.microsoft.com/office/drawing/2014/main" id="{FC730FC5-9B42-3F5E-9672-591EDB0FBBC9}"/>
              </a:ext>
            </a:extLst>
          </p:cNvPr>
          <p:cNvSpPr txBox="1">
            <a:spLocks noChangeArrowheads="1"/>
          </p:cNvSpPr>
          <p:nvPr/>
        </p:nvSpPr>
        <p:spPr bwMode="auto">
          <a:xfrm>
            <a:off x="9148156" y="6488668"/>
            <a:ext cx="30438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Minn-Chem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a:t>
            </a:r>
          </a:p>
        </p:txBody>
      </p:sp>
      <p:sp>
        <p:nvSpPr>
          <p:cNvPr id="7" name="Rectangle 6">
            <a:extLst>
              <a:ext uri="{FF2B5EF4-FFF2-40B4-BE49-F238E27FC236}">
                <a16:creationId xmlns:a16="http://schemas.microsoft.com/office/drawing/2014/main" id="{EB7E9EEE-FAC2-B8A6-CFAE-443FAEFDC6CA}"/>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08FE146E-29A8-72A5-24D6-1A6C7157666D}"/>
              </a:ext>
            </a:extLst>
          </p:cNvPr>
          <p:cNvPicPr>
            <a:picLocks noChangeAspect="1"/>
          </p:cNvPicPr>
          <p:nvPr/>
        </p:nvPicPr>
        <p:blipFill>
          <a:blip r:embed="rId2"/>
          <a:stretch>
            <a:fillRect/>
          </a:stretch>
        </p:blipFill>
        <p:spPr>
          <a:xfrm>
            <a:off x="193673" y="209004"/>
            <a:ext cx="4234907" cy="6491834"/>
          </a:xfrm>
          <a:prstGeom prst="rect">
            <a:avLst/>
          </a:prstGeom>
          <a:ln w="6350">
            <a:solidFill>
              <a:schemeClr val="tx1"/>
            </a:solidFill>
          </a:ln>
        </p:spPr>
      </p:pic>
      <p:sp>
        <p:nvSpPr>
          <p:cNvPr id="8" name="Text Box 5">
            <a:extLst>
              <a:ext uri="{FF2B5EF4-FFF2-40B4-BE49-F238E27FC236}">
                <a16:creationId xmlns:a16="http://schemas.microsoft.com/office/drawing/2014/main" id="{F591DCE8-E400-23E7-2D07-FBAF6EFF85F0}"/>
              </a:ext>
            </a:extLst>
          </p:cNvPr>
          <p:cNvSpPr txBox="1">
            <a:spLocks noChangeArrowheads="1"/>
          </p:cNvSpPr>
          <p:nvPr/>
        </p:nvSpPr>
        <p:spPr bwMode="auto">
          <a:xfrm>
            <a:off x="1659265" y="1231642"/>
            <a:ext cx="10077114" cy="501675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The FTAIA does not require any special showing in order to bring these transactions back into the Sherman Act, as </a:t>
            </a:r>
            <a:r>
              <a:rPr lang="en-US" sz="3200" i="1" dirty="0" err="1"/>
              <a:t>Empagran</a:t>
            </a:r>
            <a:r>
              <a:rPr lang="en-US" sz="3200" i="1" dirty="0"/>
              <a:t> </a:t>
            </a:r>
            <a:r>
              <a:rPr lang="en-US" sz="3200" dirty="0"/>
              <a:t>put it, because </a:t>
            </a:r>
            <a:r>
              <a:rPr lang="en-US" sz="3200" b="1" dirty="0">
                <a:solidFill>
                  <a:schemeClr val="accent4">
                    <a:lumMod val="50000"/>
                    <a:lumOff val="50000"/>
                  </a:schemeClr>
                </a:solidFill>
              </a:rPr>
              <a:t>they were never removed from the statute</a:t>
            </a:r>
            <a:r>
              <a:rPr lang="en-US" sz="3200" dirty="0"/>
              <a:t>. That does not mean, however, that plaintiffs are home free. Rather, </a:t>
            </a:r>
            <a:r>
              <a:rPr lang="en-US" sz="3200" b="1" dirty="0">
                <a:solidFill>
                  <a:schemeClr val="accent4">
                    <a:lumMod val="50000"/>
                    <a:lumOff val="50000"/>
                  </a:schemeClr>
                </a:solidFill>
              </a:rPr>
              <a:t>we must still apply the rules governing import commerce for purposes of the antitrust laws</a:t>
            </a:r>
            <a:r>
              <a:rPr lang="en-US" sz="3200" dirty="0"/>
              <a:t>. … </a:t>
            </a:r>
            <a:r>
              <a:rPr lang="en-US" sz="3200" b="1" dirty="0">
                <a:solidFill>
                  <a:schemeClr val="accent4">
                    <a:lumMod val="50000"/>
                    <a:lumOff val="50000"/>
                  </a:schemeClr>
                </a:solidFill>
              </a:rPr>
              <a:t>In </a:t>
            </a:r>
            <a:r>
              <a:rPr lang="en-US" sz="3200" b="1" i="1" dirty="0">
                <a:solidFill>
                  <a:schemeClr val="accent4">
                    <a:lumMod val="50000"/>
                    <a:lumOff val="50000"/>
                  </a:schemeClr>
                </a:solidFill>
              </a:rPr>
              <a:t>Hartford Fire, </a:t>
            </a:r>
            <a:r>
              <a:rPr lang="en-US" sz="3200" b="1" dirty="0">
                <a:solidFill>
                  <a:schemeClr val="accent4">
                    <a:lumMod val="50000"/>
                    <a:lumOff val="50000"/>
                  </a:schemeClr>
                </a:solidFill>
              </a:rPr>
              <a:t>the Supreme Court confirmed this rule, stating that ‘‘the Sherman Act covers foreign conduct producing a substantial intended effect in the United States</a:t>
            </a:r>
            <a:r>
              <a:rPr lang="en-US" sz="3200" dirty="0"/>
              <a:t>.’’ 509 U.S. at 797</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3335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539" y="-2"/>
            <a:ext cx="480646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Extending Liability to Canpotex</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p:cNvSpPr txBox="1">
            <a:spLocks noChangeArrowheads="1"/>
          </p:cNvSpPr>
          <p:nvPr/>
        </p:nvSpPr>
        <p:spPr bwMode="auto">
          <a:xfrm>
            <a:off x="9148156" y="6488668"/>
            <a:ext cx="30438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Minn-Chem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C4ED5C38-09A7-20F6-E89E-C8C739BEC75D}"/>
              </a:ext>
            </a:extLst>
          </p:cNvPr>
          <p:cNvPicPr>
            <a:picLocks noChangeAspect="1"/>
          </p:cNvPicPr>
          <p:nvPr/>
        </p:nvPicPr>
        <p:blipFill>
          <a:blip r:embed="rId2"/>
          <a:stretch>
            <a:fillRect/>
          </a:stretch>
        </p:blipFill>
        <p:spPr>
          <a:xfrm>
            <a:off x="193673" y="209004"/>
            <a:ext cx="4234907" cy="6491834"/>
          </a:xfrm>
          <a:prstGeom prst="rect">
            <a:avLst/>
          </a:prstGeom>
          <a:ln w="6350">
            <a:solidFill>
              <a:schemeClr val="tx1"/>
            </a:solidFill>
          </a:ln>
        </p:spPr>
      </p:pic>
      <p:sp>
        <p:nvSpPr>
          <p:cNvPr id="8" name="Text Box 5">
            <a:extLst>
              <a:ext uri="{FF2B5EF4-FFF2-40B4-BE49-F238E27FC236}">
                <a16:creationId xmlns:a16="http://schemas.microsoft.com/office/drawing/2014/main" id="{D98C9377-E209-CC08-33CC-B6E2CEA18974}"/>
              </a:ext>
            </a:extLst>
          </p:cNvPr>
          <p:cNvSpPr txBox="1">
            <a:spLocks noChangeArrowheads="1"/>
          </p:cNvSpPr>
          <p:nvPr/>
        </p:nvSpPr>
        <p:spPr bwMode="auto">
          <a:xfrm>
            <a:off x="1678022" y="3454921"/>
            <a:ext cx="10077114"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Presumably, </a:t>
            </a:r>
            <a:r>
              <a:rPr lang="en-US" sz="3200" b="1" dirty="0">
                <a:solidFill>
                  <a:schemeClr val="accent4">
                    <a:lumMod val="50000"/>
                    <a:lumOff val="50000"/>
                  </a:schemeClr>
                </a:solidFill>
              </a:rPr>
              <a:t>in order to avoid </a:t>
            </a:r>
            <a:r>
              <a:rPr lang="en-US" sz="3200" b="1" i="1" dirty="0">
                <a:solidFill>
                  <a:schemeClr val="accent4">
                    <a:lumMod val="50000"/>
                    <a:lumOff val="50000"/>
                  </a:schemeClr>
                </a:solidFill>
              </a:rPr>
              <a:t>Illinois Brick’s</a:t>
            </a:r>
            <a:r>
              <a:rPr lang="en-US" sz="3200" b="1" dirty="0">
                <a:solidFill>
                  <a:schemeClr val="accent4">
                    <a:lumMod val="50000"/>
                    <a:lumOff val="50000"/>
                  </a:schemeClr>
                </a:solidFill>
              </a:rPr>
              <a:t> prohibition on ‘pass on’ antitrust damages</a:t>
            </a:r>
            <a:r>
              <a:rPr lang="en-US" sz="3200" dirty="0"/>
              <a:t>, 431 U.S. at 728, the </a:t>
            </a:r>
            <a:r>
              <a:rPr lang="en-US" sz="3200" b="1" dirty="0">
                <a:solidFill>
                  <a:schemeClr val="accent4">
                    <a:lumMod val="50000"/>
                    <a:lumOff val="50000"/>
                  </a:schemeClr>
                </a:solidFill>
              </a:rPr>
              <a:t>plaintiffs are seeking to hold firms like </a:t>
            </a:r>
            <a:r>
              <a:rPr lang="en-US" sz="3200" b="1" dirty="0" err="1">
                <a:solidFill>
                  <a:schemeClr val="accent4">
                    <a:lumMod val="50000"/>
                    <a:lumOff val="50000"/>
                  </a:schemeClr>
                </a:solidFill>
              </a:rPr>
              <a:t>Canpotex</a:t>
            </a:r>
            <a:r>
              <a:rPr lang="en-US" sz="3200" b="1" dirty="0">
                <a:solidFill>
                  <a:schemeClr val="accent4">
                    <a:lumMod val="50000"/>
                    <a:lumOff val="50000"/>
                  </a:schemeClr>
                </a:solidFill>
              </a:rPr>
              <a:t> jointly and severally liable for any damages the direct sellers might be ordered to pay, perhaps under a conspiracy theory</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9277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0230" y="-2"/>
            <a:ext cx="488177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Coming Within the Sherman Act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9148156" y="6488668"/>
            <a:ext cx="30438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Minn-Chem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7E212662-8974-A928-8779-48921AD80734}"/>
              </a:ext>
            </a:extLst>
          </p:cNvPr>
          <p:cNvPicPr>
            <a:picLocks noChangeAspect="1"/>
          </p:cNvPicPr>
          <p:nvPr/>
        </p:nvPicPr>
        <p:blipFill>
          <a:blip r:embed="rId2"/>
          <a:stretch>
            <a:fillRect/>
          </a:stretch>
        </p:blipFill>
        <p:spPr>
          <a:xfrm>
            <a:off x="216345" y="209004"/>
            <a:ext cx="4477128" cy="6491834"/>
          </a:xfrm>
          <a:prstGeom prst="rect">
            <a:avLst/>
          </a:prstGeom>
          <a:ln w="6350">
            <a:solidFill>
              <a:schemeClr val="tx1"/>
            </a:solidFill>
          </a:ln>
        </p:spPr>
      </p:pic>
      <p:sp>
        <p:nvSpPr>
          <p:cNvPr id="8" name="Text Box 5">
            <a:extLst>
              <a:ext uri="{FF2B5EF4-FFF2-40B4-BE49-F238E27FC236}">
                <a16:creationId xmlns:a16="http://schemas.microsoft.com/office/drawing/2014/main" id="{FC681372-D4A5-72B3-C672-9C3B6029EE99}"/>
              </a:ext>
            </a:extLst>
          </p:cNvPr>
          <p:cNvSpPr txBox="1">
            <a:spLocks noChangeArrowheads="1"/>
          </p:cNvSpPr>
          <p:nvPr/>
        </p:nvSpPr>
        <p:spPr bwMode="auto">
          <a:xfrm>
            <a:off x="1658144" y="1864660"/>
            <a:ext cx="10077114"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In particular, </a:t>
            </a:r>
            <a:r>
              <a:rPr lang="en-US" sz="3200" b="1" dirty="0">
                <a:solidFill>
                  <a:schemeClr val="accent4">
                    <a:lumMod val="50000"/>
                    <a:lumOff val="50000"/>
                  </a:schemeClr>
                </a:solidFill>
              </a:rPr>
              <a:t>we must decide whether the plaintiffs have plausibly alleged that the defendants’ conduct took place either in import commerce and are thus subject to the more general rules of </a:t>
            </a:r>
            <a:r>
              <a:rPr lang="en-US" sz="3200" b="1" i="1" dirty="0">
                <a:solidFill>
                  <a:schemeClr val="accent4">
                    <a:lumMod val="50000"/>
                    <a:lumOff val="50000"/>
                  </a:schemeClr>
                </a:solidFill>
              </a:rPr>
              <a:t>Hartford Fire</a:t>
            </a:r>
            <a:r>
              <a:rPr lang="en-US" sz="3200" b="1" dirty="0">
                <a:solidFill>
                  <a:schemeClr val="accent4">
                    <a:lumMod val="50000"/>
                    <a:lumOff val="50000"/>
                  </a:schemeClr>
                </a:solidFill>
              </a:rPr>
              <a:t> for effects on commerce, or if they have in whole or in part described conduct subject to the FTAIA, and if so, whether the allegations describe direct, substantial, and foreseeable effects on domestic or import commerce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2084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36EF-5BE5-CDEA-F30C-6993A3A60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BF29B-E252-5A44-0226-602598A66524}"/>
              </a:ext>
            </a:extLst>
          </p:cNvPr>
          <p:cNvSpPr>
            <a:spLocks noGrp="1"/>
          </p:cNvSpPr>
          <p:nvPr>
            <p:ph type="title"/>
          </p:nvPr>
        </p:nvSpPr>
        <p:spPr>
          <a:xfrm>
            <a:off x="4928382" y="-2"/>
            <a:ext cx="726361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Plain Vanilla Import Commerce and Hartford Fire</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4C30B42E-3E01-D480-0056-75CF8C469B14}"/>
              </a:ext>
            </a:extLst>
          </p:cNvPr>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a:extLst>
              <a:ext uri="{FF2B5EF4-FFF2-40B4-BE49-F238E27FC236}">
                <a16:creationId xmlns:a16="http://schemas.microsoft.com/office/drawing/2014/main" id="{7E613C5B-0B42-CA3F-4978-5CF3B38706B3}"/>
              </a:ext>
            </a:extLst>
          </p:cNvPr>
          <p:cNvSpPr txBox="1">
            <a:spLocks noChangeArrowheads="1"/>
          </p:cNvSpPr>
          <p:nvPr/>
        </p:nvSpPr>
        <p:spPr bwMode="auto">
          <a:xfrm>
            <a:off x="9148156" y="6488668"/>
            <a:ext cx="30438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Minn-Chem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a:t>
            </a:r>
          </a:p>
        </p:txBody>
      </p:sp>
      <p:sp>
        <p:nvSpPr>
          <p:cNvPr id="7" name="Rectangle 6">
            <a:extLst>
              <a:ext uri="{FF2B5EF4-FFF2-40B4-BE49-F238E27FC236}">
                <a16:creationId xmlns:a16="http://schemas.microsoft.com/office/drawing/2014/main" id="{468D28FB-91FE-9D62-36E7-025AD68C6F22}"/>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4937CEAF-C2C7-5D23-08A9-ADF26DF93AD3}"/>
              </a:ext>
            </a:extLst>
          </p:cNvPr>
          <p:cNvPicPr>
            <a:picLocks noChangeAspect="1"/>
          </p:cNvPicPr>
          <p:nvPr/>
        </p:nvPicPr>
        <p:blipFill>
          <a:blip r:embed="rId2"/>
          <a:stretch>
            <a:fillRect/>
          </a:stretch>
        </p:blipFill>
        <p:spPr>
          <a:xfrm>
            <a:off x="216345" y="209004"/>
            <a:ext cx="4477128" cy="6491834"/>
          </a:xfrm>
          <a:prstGeom prst="rect">
            <a:avLst/>
          </a:prstGeom>
          <a:ln w="6350">
            <a:solidFill>
              <a:schemeClr val="tx1"/>
            </a:solidFill>
          </a:ln>
        </p:spPr>
      </p:pic>
      <p:sp>
        <p:nvSpPr>
          <p:cNvPr id="8" name="Text Box 5">
            <a:extLst>
              <a:ext uri="{FF2B5EF4-FFF2-40B4-BE49-F238E27FC236}">
                <a16:creationId xmlns:a16="http://schemas.microsoft.com/office/drawing/2014/main" id="{9652CF88-AF8B-C454-C263-51A9DFB45992}"/>
              </a:ext>
            </a:extLst>
          </p:cNvPr>
          <p:cNvSpPr txBox="1">
            <a:spLocks noChangeArrowheads="1"/>
          </p:cNvSpPr>
          <p:nvPr/>
        </p:nvSpPr>
        <p:spPr bwMode="auto">
          <a:xfrm>
            <a:off x="1658144" y="1864660"/>
            <a:ext cx="10077114" cy="353943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In our view, </a:t>
            </a:r>
            <a:r>
              <a:rPr lang="en-US" sz="3200" b="1" dirty="0">
                <a:solidFill>
                  <a:schemeClr val="accent4">
                    <a:lumMod val="50000"/>
                    <a:lumOff val="50000"/>
                  </a:schemeClr>
                </a:solidFill>
              </a:rPr>
              <a:t>much of the Complaint alleges straightforward import transactions. Under </a:t>
            </a:r>
            <a:r>
              <a:rPr lang="en-US" sz="3200" b="1" i="1" dirty="0">
                <a:solidFill>
                  <a:schemeClr val="accent4">
                    <a:lumMod val="50000"/>
                    <a:lumOff val="50000"/>
                  </a:schemeClr>
                </a:solidFill>
              </a:rPr>
              <a:t>Hartford Fire </a:t>
            </a:r>
            <a:r>
              <a:rPr lang="en-US" sz="3200" b="1" dirty="0">
                <a:solidFill>
                  <a:schemeClr val="accent4">
                    <a:lumMod val="50000"/>
                    <a:lumOff val="50000"/>
                  </a:schemeClr>
                </a:solidFill>
              </a:rPr>
              <a:t>the plaintiffs thus must allege that the conduct of the foreign cartel members was (1) meant to produce and (2) did in fact produce some substantial effect in the United States. … The Complaint contains ample material supporting both of those points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0436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948" y="-2"/>
            <a:ext cx="379005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Host Country Incentives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6" name="Text Box 5"/>
          <p:cNvSpPr txBox="1">
            <a:spLocks noChangeArrowheads="1"/>
          </p:cNvSpPr>
          <p:nvPr/>
        </p:nvSpPr>
        <p:spPr bwMode="auto">
          <a:xfrm>
            <a:off x="9148156" y="6488668"/>
            <a:ext cx="30438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Minn-Chem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757A1803-8390-B6C5-BCC1-27FBCAEF4A4C}"/>
              </a:ext>
            </a:extLst>
          </p:cNvPr>
          <p:cNvPicPr>
            <a:picLocks noChangeAspect="1"/>
          </p:cNvPicPr>
          <p:nvPr/>
        </p:nvPicPr>
        <p:blipFill>
          <a:blip r:embed="rId2"/>
          <a:stretch>
            <a:fillRect/>
          </a:stretch>
        </p:blipFill>
        <p:spPr>
          <a:xfrm>
            <a:off x="252548" y="209004"/>
            <a:ext cx="4315345" cy="6491834"/>
          </a:xfrm>
          <a:prstGeom prst="rect">
            <a:avLst/>
          </a:prstGeom>
          <a:ln w="6350">
            <a:solidFill>
              <a:schemeClr val="tx1"/>
            </a:solidFill>
          </a:ln>
        </p:spPr>
      </p:pic>
      <p:sp>
        <p:nvSpPr>
          <p:cNvPr id="8" name="Text Box 5">
            <a:extLst>
              <a:ext uri="{FF2B5EF4-FFF2-40B4-BE49-F238E27FC236}">
                <a16:creationId xmlns:a16="http://schemas.microsoft.com/office/drawing/2014/main" id="{999721BC-CC49-8068-9F07-8D7ACB70035B}"/>
              </a:ext>
            </a:extLst>
          </p:cNvPr>
          <p:cNvSpPr txBox="1">
            <a:spLocks noChangeArrowheads="1"/>
          </p:cNvSpPr>
          <p:nvPr/>
        </p:nvSpPr>
        <p:spPr bwMode="auto">
          <a:xfrm>
            <a:off x="1531978" y="2444772"/>
            <a:ext cx="10208795"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Foreign cartels</a:t>
            </a:r>
            <a:r>
              <a:rPr lang="en-US" sz="3200" dirty="0"/>
              <a:t>, especially those over natural resources that are scarce in the United States and that are traded in a unified international market, have often been the target of either governmental or private litigation. </a:t>
            </a:r>
            <a:r>
              <a:rPr lang="en-US" sz="3200" b="1" dirty="0">
                <a:solidFill>
                  <a:schemeClr val="accent4">
                    <a:lumMod val="50000"/>
                    <a:lumOff val="50000"/>
                  </a:schemeClr>
                </a:solidFill>
              </a:rPr>
              <a:t>The host country for the cartel will often have no incentive to prosecute it</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56646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6199" y="-2"/>
            <a:ext cx="388580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U.S. Is the Right Enforcer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48</a:t>
            </a:fld>
            <a:endParaRPr lang="en-US" altLang="en-US"/>
          </a:p>
        </p:txBody>
      </p:sp>
      <p:sp>
        <p:nvSpPr>
          <p:cNvPr id="6" name="Text Box 5"/>
          <p:cNvSpPr txBox="1">
            <a:spLocks noChangeArrowheads="1"/>
          </p:cNvSpPr>
          <p:nvPr/>
        </p:nvSpPr>
        <p:spPr bwMode="auto">
          <a:xfrm>
            <a:off x="9148156" y="6488668"/>
            <a:ext cx="30438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Minn-Chem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757A1803-8390-B6C5-BCC1-27FBCAEF4A4C}"/>
              </a:ext>
            </a:extLst>
          </p:cNvPr>
          <p:cNvPicPr>
            <a:picLocks noChangeAspect="1"/>
          </p:cNvPicPr>
          <p:nvPr/>
        </p:nvPicPr>
        <p:blipFill>
          <a:blip r:embed="rId2"/>
          <a:stretch>
            <a:fillRect/>
          </a:stretch>
        </p:blipFill>
        <p:spPr>
          <a:xfrm>
            <a:off x="252548" y="209004"/>
            <a:ext cx="4315345" cy="6491834"/>
          </a:xfrm>
          <a:prstGeom prst="rect">
            <a:avLst/>
          </a:prstGeom>
          <a:ln w="6350">
            <a:solidFill>
              <a:schemeClr val="tx1"/>
            </a:solidFill>
          </a:ln>
        </p:spPr>
      </p:pic>
      <p:sp>
        <p:nvSpPr>
          <p:cNvPr id="8" name="Text Box 5">
            <a:extLst>
              <a:ext uri="{FF2B5EF4-FFF2-40B4-BE49-F238E27FC236}">
                <a16:creationId xmlns:a16="http://schemas.microsoft.com/office/drawing/2014/main" id="{999721BC-CC49-8068-9F07-8D7ACB70035B}"/>
              </a:ext>
            </a:extLst>
          </p:cNvPr>
          <p:cNvSpPr txBox="1">
            <a:spLocks noChangeArrowheads="1"/>
          </p:cNvSpPr>
          <p:nvPr/>
        </p:nvSpPr>
        <p:spPr bwMode="auto">
          <a:xfrm>
            <a:off x="1678022" y="3454921"/>
            <a:ext cx="10077114"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It is the U.S. authorities or private plaintiffs who have the incentive—and the right—to complain about overcharges paid as a result of the potash cartel, and whose interests will be sacrificed if the law is interpreted not to permit this kind of case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9502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4795" y="-2"/>
            <a:ext cx="182720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And Here?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49</a:t>
            </a:fld>
            <a:endParaRPr lang="en-US" altLang="en-US"/>
          </a:p>
        </p:txBody>
      </p:sp>
      <p:sp>
        <p:nvSpPr>
          <p:cNvPr id="6" name="Text Box 5"/>
          <p:cNvSpPr txBox="1">
            <a:spLocks noChangeArrowheads="1"/>
          </p:cNvSpPr>
          <p:nvPr/>
        </p:nvSpPr>
        <p:spPr bwMode="auto">
          <a:xfrm>
            <a:off x="9148156" y="6488668"/>
            <a:ext cx="30438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Minn-Chem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757A1803-8390-B6C5-BCC1-27FBCAEF4A4C}"/>
              </a:ext>
            </a:extLst>
          </p:cNvPr>
          <p:cNvPicPr>
            <a:picLocks noChangeAspect="1"/>
          </p:cNvPicPr>
          <p:nvPr/>
        </p:nvPicPr>
        <p:blipFill>
          <a:blip r:embed="rId3"/>
          <a:stretch>
            <a:fillRect/>
          </a:stretch>
        </p:blipFill>
        <p:spPr>
          <a:xfrm>
            <a:off x="252548" y="209004"/>
            <a:ext cx="4315345" cy="6491834"/>
          </a:xfrm>
          <a:prstGeom prst="rect">
            <a:avLst/>
          </a:prstGeom>
          <a:ln w="6350">
            <a:solidFill>
              <a:schemeClr val="tx1"/>
            </a:solidFill>
          </a:ln>
        </p:spPr>
      </p:pic>
      <p:sp>
        <p:nvSpPr>
          <p:cNvPr id="8" name="Text Box 5">
            <a:extLst>
              <a:ext uri="{FF2B5EF4-FFF2-40B4-BE49-F238E27FC236}">
                <a16:creationId xmlns:a16="http://schemas.microsoft.com/office/drawing/2014/main" id="{999721BC-CC49-8068-9F07-8D7ACB70035B}"/>
              </a:ext>
            </a:extLst>
          </p:cNvPr>
          <p:cNvSpPr txBox="1">
            <a:spLocks noChangeArrowheads="1"/>
          </p:cNvSpPr>
          <p:nvPr/>
        </p:nvSpPr>
        <p:spPr bwMode="auto">
          <a:xfrm>
            <a:off x="1678022" y="3454921"/>
            <a:ext cx="10077114" cy="156966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The payment of overcharges by those customers was objectively foreseeable, and the amount of commerce is plainly substantial</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8303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312" y="-1"/>
            <a:ext cx="4834690"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Antitrust Exemption for Exports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8977744" y="6488668"/>
            <a:ext cx="321425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97-27 (18 Mar 1981)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32204" y="184664"/>
            <a:ext cx="3853202" cy="6516173"/>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1113272" y="1235685"/>
            <a:ext cx="10239242" cy="5012715"/>
          </a:xfrm>
          <a:prstGeom prst="rect">
            <a:avLst/>
          </a:prstGeom>
          <a:ln w="6350">
            <a:solidFill>
              <a:schemeClr val="tx1"/>
            </a:solidFill>
          </a:ln>
        </p:spPr>
      </p:pic>
    </p:spTree>
    <p:extLst>
      <p:ext uri="{BB962C8B-B14F-4D97-AF65-F5344CB8AC3E}">
        <p14:creationId xmlns:p14="http://schemas.microsoft.com/office/powerpoint/2010/main" val="12737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CB3D1-1677-6108-7030-A52B74035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581FF-5038-0AF6-3365-6BE19206E81B}"/>
              </a:ext>
            </a:extLst>
          </p:cNvPr>
          <p:cNvSpPr>
            <a:spLocks noGrp="1"/>
          </p:cNvSpPr>
          <p:nvPr>
            <p:ph type="title"/>
          </p:nvPr>
        </p:nvSpPr>
        <p:spPr>
          <a:xfrm>
            <a:off x="8920667" y="-2"/>
            <a:ext cx="32713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Criminal Price Fixing</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F0542A86-D0E0-E91B-4A2F-D98045B13259}"/>
              </a:ext>
            </a:extLst>
          </p:cNvPr>
          <p:cNvSpPr>
            <a:spLocks noGrp="1"/>
          </p:cNvSpPr>
          <p:nvPr>
            <p:ph type="sldNum" sz="quarter" idx="12"/>
          </p:nvPr>
        </p:nvSpPr>
        <p:spPr/>
        <p:txBody>
          <a:bodyPr/>
          <a:lstStyle/>
          <a:p>
            <a:pPr>
              <a:defRPr/>
            </a:pPr>
            <a:fld id="{B32496E5-8FFA-4061-92C3-71B1BA3DDA51}" type="slidenum">
              <a:rPr lang="en-US" altLang="en-US" smtClean="0"/>
              <a:pPr>
                <a:defRPr/>
              </a:pPr>
              <a:t>50</a:t>
            </a:fld>
            <a:endParaRPr lang="en-US" altLang="en-US"/>
          </a:p>
        </p:txBody>
      </p:sp>
      <p:sp>
        <p:nvSpPr>
          <p:cNvPr id="6" name="Text Box 5">
            <a:extLst>
              <a:ext uri="{FF2B5EF4-FFF2-40B4-BE49-F238E27FC236}">
                <a16:creationId xmlns:a16="http://schemas.microsoft.com/office/drawing/2014/main" id="{CFBE1856-6746-2F60-1312-6747CF290CD3}"/>
              </a:ext>
            </a:extLst>
          </p:cNvPr>
          <p:cNvSpPr txBox="1">
            <a:spLocks noChangeArrowheads="1"/>
          </p:cNvSpPr>
          <p:nvPr/>
        </p:nvSpPr>
        <p:spPr bwMode="auto">
          <a:xfrm>
            <a:off x="7943061" y="6488668"/>
            <a:ext cx="42489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Superseding Indictment (19 June 2010)</a:t>
            </a:r>
          </a:p>
        </p:txBody>
      </p:sp>
      <p:sp>
        <p:nvSpPr>
          <p:cNvPr id="7" name="Rectangle 6">
            <a:extLst>
              <a:ext uri="{FF2B5EF4-FFF2-40B4-BE49-F238E27FC236}">
                <a16:creationId xmlns:a16="http://schemas.microsoft.com/office/drawing/2014/main" id="{347C8121-3809-9C6D-DCAC-DBD717E01961}"/>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3FEAB0F-8064-4F8D-8C87-1A869E08FF1F}"/>
              </a:ext>
            </a:extLst>
          </p:cNvPr>
          <p:cNvPicPr>
            <a:picLocks noChangeAspect="1"/>
          </p:cNvPicPr>
          <p:nvPr/>
        </p:nvPicPr>
        <p:blipFill>
          <a:blip r:embed="rId2"/>
          <a:stretch>
            <a:fillRect/>
          </a:stretch>
        </p:blipFill>
        <p:spPr>
          <a:xfrm>
            <a:off x="405665" y="418011"/>
            <a:ext cx="4115769" cy="6163466"/>
          </a:xfrm>
          <a:prstGeom prst="rect">
            <a:avLst/>
          </a:prstGeom>
          <a:ln w="6350">
            <a:solidFill>
              <a:schemeClr val="tx1"/>
            </a:solidFill>
          </a:ln>
        </p:spPr>
      </p:pic>
      <p:pic>
        <p:nvPicPr>
          <p:cNvPr id="9" name="Picture 8">
            <a:extLst>
              <a:ext uri="{FF2B5EF4-FFF2-40B4-BE49-F238E27FC236}">
                <a16:creationId xmlns:a16="http://schemas.microsoft.com/office/drawing/2014/main" id="{34A94BC1-75C7-991A-D02A-AAF8F4F2A06C}"/>
              </a:ext>
            </a:extLst>
          </p:cNvPr>
          <p:cNvPicPr>
            <a:picLocks noChangeAspect="1"/>
          </p:cNvPicPr>
          <p:nvPr/>
        </p:nvPicPr>
        <p:blipFill>
          <a:blip r:embed="rId3"/>
          <a:stretch>
            <a:fillRect/>
          </a:stretch>
        </p:blipFill>
        <p:spPr>
          <a:xfrm>
            <a:off x="3527501" y="418011"/>
            <a:ext cx="4146424" cy="6163466"/>
          </a:xfrm>
          <a:prstGeom prst="rect">
            <a:avLst/>
          </a:prstGeom>
          <a:ln>
            <a:solidFill>
              <a:schemeClr val="tx1"/>
            </a:solidFill>
          </a:ln>
        </p:spPr>
      </p:pic>
      <p:pic>
        <p:nvPicPr>
          <p:cNvPr id="10" name="Picture 9">
            <a:extLst>
              <a:ext uri="{FF2B5EF4-FFF2-40B4-BE49-F238E27FC236}">
                <a16:creationId xmlns:a16="http://schemas.microsoft.com/office/drawing/2014/main" id="{FC1A8DEE-5E2D-9497-F5D0-88AFCF9F9AFF}"/>
              </a:ext>
            </a:extLst>
          </p:cNvPr>
          <p:cNvPicPr>
            <a:picLocks noChangeAspect="1"/>
          </p:cNvPicPr>
          <p:nvPr/>
        </p:nvPicPr>
        <p:blipFill>
          <a:blip r:embed="rId3"/>
          <a:srcRect l="3240" t="45003" r="3238" b="17403"/>
          <a:stretch>
            <a:fillRect/>
          </a:stretch>
        </p:blipFill>
        <p:spPr>
          <a:xfrm>
            <a:off x="4444616" y="1962848"/>
            <a:ext cx="6690047" cy="3997508"/>
          </a:xfrm>
          <a:prstGeom prst="rect">
            <a:avLst/>
          </a:prstGeom>
          <a:ln>
            <a:solidFill>
              <a:schemeClr val="tx1"/>
            </a:solidFill>
          </a:ln>
        </p:spPr>
      </p:pic>
    </p:spTree>
    <p:extLst>
      <p:ext uri="{BB962C8B-B14F-4D97-AF65-F5344CB8AC3E}">
        <p14:creationId xmlns:p14="http://schemas.microsoft.com/office/powerpoint/2010/main" val="28784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B70BE-0C30-38BD-7889-56F784666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A80C4-7393-7E85-C7EB-B5A5FD95F37E}"/>
              </a:ext>
            </a:extLst>
          </p:cNvPr>
          <p:cNvSpPr>
            <a:spLocks noGrp="1"/>
          </p:cNvSpPr>
          <p:nvPr>
            <p:ph type="title"/>
          </p:nvPr>
        </p:nvSpPr>
        <p:spPr>
          <a:xfrm>
            <a:off x="8187397" y="-2"/>
            <a:ext cx="400460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Criminal Fines/Sentences</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0D69E97D-F2C4-1F83-AF0D-3D94C13706B2}"/>
              </a:ext>
            </a:extLst>
          </p:cNvPr>
          <p:cNvSpPr>
            <a:spLocks noGrp="1"/>
          </p:cNvSpPr>
          <p:nvPr>
            <p:ph type="sldNum" sz="quarter" idx="12"/>
          </p:nvPr>
        </p:nvSpPr>
        <p:spPr/>
        <p:txBody>
          <a:bodyPr/>
          <a:lstStyle/>
          <a:p>
            <a:pPr>
              <a:defRPr/>
            </a:pPr>
            <a:fld id="{B32496E5-8FFA-4061-92C3-71B1BA3DDA51}" type="slidenum">
              <a:rPr lang="en-US" altLang="en-US" smtClean="0"/>
              <a:pPr>
                <a:defRPr/>
              </a:pPr>
              <a:t>51</a:t>
            </a:fld>
            <a:endParaRPr lang="en-US" altLang="en-US"/>
          </a:p>
        </p:txBody>
      </p:sp>
      <p:sp>
        <p:nvSpPr>
          <p:cNvPr id="6" name="Text Box 5">
            <a:extLst>
              <a:ext uri="{FF2B5EF4-FFF2-40B4-BE49-F238E27FC236}">
                <a16:creationId xmlns:a16="http://schemas.microsoft.com/office/drawing/2014/main" id="{68B7F518-D391-E5E2-B012-433B435AE5D7}"/>
              </a:ext>
            </a:extLst>
          </p:cNvPr>
          <p:cNvSpPr txBox="1">
            <a:spLocks noChangeArrowheads="1"/>
          </p:cNvSpPr>
          <p:nvPr/>
        </p:nvSpPr>
        <p:spPr bwMode="auto">
          <a:xfrm>
            <a:off x="9842694" y="6488668"/>
            <a:ext cx="234930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DOJ (20 Sept 2012)</a:t>
            </a:r>
          </a:p>
        </p:txBody>
      </p:sp>
      <p:sp>
        <p:nvSpPr>
          <p:cNvPr id="7" name="Rectangle 6">
            <a:extLst>
              <a:ext uri="{FF2B5EF4-FFF2-40B4-BE49-F238E27FC236}">
                <a16:creationId xmlns:a16="http://schemas.microsoft.com/office/drawing/2014/main" id="{7AD6C37A-93C3-E851-B2F4-AC3B53E1CD8F}"/>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 screenshot of a computer&#10;&#10;AI-generated content may be incorrect.">
            <a:extLst>
              <a:ext uri="{FF2B5EF4-FFF2-40B4-BE49-F238E27FC236}">
                <a16:creationId xmlns:a16="http://schemas.microsoft.com/office/drawing/2014/main" id="{C5C32EED-2BE3-B345-13A0-5DE76439B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99" y="240268"/>
            <a:ext cx="5745655" cy="6248400"/>
          </a:xfrm>
          <a:prstGeom prst="rect">
            <a:avLst/>
          </a:prstGeom>
          <a:ln w="6350">
            <a:solidFill>
              <a:schemeClr val="tx1"/>
            </a:solidFill>
          </a:ln>
        </p:spPr>
      </p:pic>
      <p:pic>
        <p:nvPicPr>
          <p:cNvPr id="9" name="Picture 8" descr="A screenshot of a computer screen&#10;&#10;AI-generated content may be incorrect.">
            <a:extLst>
              <a:ext uri="{FF2B5EF4-FFF2-40B4-BE49-F238E27FC236}">
                <a16:creationId xmlns:a16="http://schemas.microsoft.com/office/drawing/2014/main" id="{F55F914C-5AF7-9569-2C5A-51855FACDD66}"/>
              </a:ext>
            </a:extLst>
          </p:cNvPr>
          <p:cNvPicPr>
            <a:picLocks noChangeAspect="1"/>
          </p:cNvPicPr>
          <p:nvPr/>
        </p:nvPicPr>
        <p:blipFill>
          <a:blip r:embed="rId4">
            <a:extLst>
              <a:ext uri="{28A0092B-C50C-407E-A947-70E740481C1C}">
                <a14:useLocalDpi xmlns:a14="http://schemas.microsoft.com/office/drawing/2010/main" val="0"/>
              </a:ext>
            </a:extLst>
          </a:blip>
          <a:srcRect l="10650" t="19826" r="11611" b="41919"/>
          <a:stretch>
            <a:fillRect/>
          </a:stretch>
        </p:blipFill>
        <p:spPr>
          <a:xfrm>
            <a:off x="2087321" y="1140206"/>
            <a:ext cx="9545235" cy="5108194"/>
          </a:xfrm>
          <a:prstGeom prst="rect">
            <a:avLst/>
          </a:prstGeom>
          <a:ln>
            <a:solidFill>
              <a:schemeClr val="tx1"/>
            </a:solidFill>
          </a:ln>
        </p:spPr>
      </p:pic>
    </p:spTree>
    <p:extLst>
      <p:ext uri="{BB962C8B-B14F-4D97-AF65-F5344CB8AC3E}">
        <p14:creationId xmlns:p14="http://schemas.microsoft.com/office/powerpoint/2010/main" val="5165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024A1-89F1-EEB2-DC74-66A0883B4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9AD20-1FF3-7EE7-E8D2-0A7FDCEE50C0}"/>
              </a:ext>
            </a:extLst>
          </p:cNvPr>
          <p:cNvSpPr>
            <a:spLocks noGrp="1"/>
          </p:cNvSpPr>
          <p:nvPr>
            <p:ph type="title"/>
          </p:nvPr>
        </p:nvSpPr>
        <p:spPr>
          <a:xfrm>
            <a:off x="8187397" y="-2"/>
            <a:ext cx="400460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Criminal Fines/Sentences</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7530B9FB-FEDE-A610-3563-B72502171717}"/>
              </a:ext>
            </a:extLst>
          </p:cNvPr>
          <p:cNvSpPr>
            <a:spLocks noGrp="1"/>
          </p:cNvSpPr>
          <p:nvPr>
            <p:ph type="sldNum" sz="quarter" idx="12"/>
          </p:nvPr>
        </p:nvSpPr>
        <p:spPr/>
        <p:txBody>
          <a:bodyPr/>
          <a:lstStyle/>
          <a:p>
            <a:pPr>
              <a:defRPr/>
            </a:pPr>
            <a:fld id="{B32496E5-8FFA-4061-92C3-71B1BA3DDA51}" type="slidenum">
              <a:rPr lang="en-US" altLang="en-US" smtClean="0"/>
              <a:pPr>
                <a:defRPr/>
              </a:pPr>
              <a:t>52</a:t>
            </a:fld>
            <a:endParaRPr lang="en-US" altLang="en-US"/>
          </a:p>
        </p:txBody>
      </p:sp>
      <p:sp>
        <p:nvSpPr>
          <p:cNvPr id="6" name="Text Box 5">
            <a:extLst>
              <a:ext uri="{FF2B5EF4-FFF2-40B4-BE49-F238E27FC236}">
                <a16:creationId xmlns:a16="http://schemas.microsoft.com/office/drawing/2014/main" id="{CEF0E94A-3507-1907-3E8C-53B5485EEB85}"/>
              </a:ext>
            </a:extLst>
          </p:cNvPr>
          <p:cNvSpPr txBox="1">
            <a:spLocks noChangeArrowheads="1"/>
          </p:cNvSpPr>
          <p:nvPr/>
        </p:nvSpPr>
        <p:spPr bwMode="auto">
          <a:xfrm>
            <a:off x="9842694" y="6488668"/>
            <a:ext cx="234930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DOJ (20 Sept 2012)</a:t>
            </a:r>
          </a:p>
        </p:txBody>
      </p:sp>
      <p:sp>
        <p:nvSpPr>
          <p:cNvPr id="7" name="Rectangle 6">
            <a:extLst>
              <a:ext uri="{FF2B5EF4-FFF2-40B4-BE49-F238E27FC236}">
                <a16:creationId xmlns:a16="http://schemas.microsoft.com/office/drawing/2014/main" id="{E30D14F5-79A7-CE02-F12C-90E7C61CCABF}"/>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 screenshot of a computer&#10;&#10;AI-generated content may be incorrect.">
            <a:extLst>
              <a:ext uri="{FF2B5EF4-FFF2-40B4-BE49-F238E27FC236}">
                <a16:creationId xmlns:a16="http://schemas.microsoft.com/office/drawing/2014/main" id="{713ED8CB-A857-37C7-92F7-18756DC90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99" y="240268"/>
            <a:ext cx="5745655" cy="6248400"/>
          </a:xfrm>
          <a:prstGeom prst="rect">
            <a:avLst/>
          </a:prstGeom>
          <a:ln w="6350">
            <a:solidFill>
              <a:schemeClr val="tx1"/>
            </a:solidFill>
          </a:ln>
        </p:spPr>
      </p:pic>
      <p:pic>
        <p:nvPicPr>
          <p:cNvPr id="9" name="Picture 8" descr="A screenshot of a computer screen&#10;&#10;AI-generated content may be incorrect.">
            <a:extLst>
              <a:ext uri="{FF2B5EF4-FFF2-40B4-BE49-F238E27FC236}">
                <a16:creationId xmlns:a16="http://schemas.microsoft.com/office/drawing/2014/main" id="{879D2897-41A7-974C-1F12-4CF98EA8B3A5}"/>
              </a:ext>
            </a:extLst>
          </p:cNvPr>
          <p:cNvPicPr>
            <a:picLocks noChangeAspect="1"/>
          </p:cNvPicPr>
          <p:nvPr/>
        </p:nvPicPr>
        <p:blipFill>
          <a:blip r:embed="rId4">
            <a:extLst>
              <a:ext uri="{28A0092B-C50C-407E-A947-70E740481C1C}">
                <a14:useLocalDpi xmlns:a14="http://schemas.microsoft.com/office/drawing/2010/main" val="0"/>
              </a:ext>
            </a:extLst>
          </a:blip>
          <a:srcRect l="10270" t="58150" r="11915" b="4294"/>
          <a:stretch>
            <a:fillRect/>
          </a:stretch>
        </p:blipFill>
        <p:spPr>
          <a:xfrm>
            <a:off x="1838376" y="1333454"/>
            <a:ext cx="9135096" cy="4794812"/>
          </a:xfrm>
          <a:prstGeom prst="rect">
            <a:avLst/>
          </a:prstGeom>
          <a:ln>
            <a:solidFill>
              <a:schemeClr val="tx1"/>
            </a:solidFill>
          </a:ln>
        </p:spPr>
      </p:pic>
    </p:spTree>
    <p:extLst>
      <p:ext uri="{BB962C8B-B14F-4D97-AF65-F5344CB8AC3E}">
        <p14:creationId xmlns:p14="http://schemas.microsoft.com/office/powerpoint/2010/main" val="213924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Motorola Mobility (CA7 2015)</a:t>
            </a:r>
          </a:p>
        </p:txBody>
      </p:sp>
      <p:sp>
        <p:nvSpPr>
          <p:cNvPr id="3" name="Content Placeholder 2"/>
          <p:cNvSpPr>
            <a:spLocks noGrp="1"/>
          </p:cNvSpPr>
          <p:nvPr>
            <p:ph idx="1"/>
          </p:nvPr>
        </p:nvSpPr>
        <p:spPr/>
        <p:txBody>
          <a:bodyPr/>
          <a:lstStyle/>
          <a:p>
            <a:r>
              <a:rPr lang="en-US" dirty="0"/>
              <a:t>Key Questions</a:t>
            </a:r>
          </a:p>
          <a:p>
            <a:pPr lvl="1"/>
            <a:r>
              <a:rPr lang="en-US" dirty="0"/>
              <a:t>How should Motorola’s organization choices matter for antitrust enforcement?</a:t>
            </a:r>
          </a:p>
          <a:p>
            <a:pPr lvl="1"/>
            <a:r>
              <a:rPr lang="en-US" dirty="0"/>
              <a:t>Should that operate differently for gov’t actions and private actions?</a:t>
            </a:r>
          </a:p>
        </p:txBody>
      </p:sp>
      <p:sp>
        <p:nvSpPr>
          <p:cNvPr id="5" name="Slide Number Placeholder 4"/>
          <p:cNvSpPr>
            <a:spLocks noGrp="1"/>
          </p:cNvSpPr>
          <p:nvPr>
            <p:ph type="sldNum" sz="quarter" idx="12"/>
          </p:nvPr>
        </p:nvSpPr>
        <p:spPr/>
        <p:txBody>
          <a:bodyPr/>
          <a:lstStyle/>
          <a:p>
            <a:fld id="{3A826332-AAFE-43CD-B416-D1C17A7CB386}" type="slidenum">
              <a:rPr lang="en-US" altLang="en-US" smtClean="0"/>
              <a:pPr/>
              <a:t>53</a:t>
            </a:fld>
            <a:endParaRPr lang="en-US" altLang="en-US"/>
          </a:p>
        </p:txBody>
      </p:sp>
    </p:spTree>
    <p:extLst>
      <p:ext uri="{BB962C8B-B14F-4D97-AF65-F5344CB8AC3E}">
        <p14:creationId xmlns:p14="http://schemas.microsoft.com/office/powerpoint/2010/main" val="2980624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Selling LCD Screens 1</a:t>
            </a:r>
          </a:p>
        </p:txBody>
      </p:sp>
      <p:sp>
        <p:nvSpPr>
          <p:cNvPr id="3" name="Content Placeholder 2"/>
          <p:cNvSpPr>
            <a:spLocks noGrp="1"/>
          </p:cNvSpPr>
          <p:nvPr>
            <p:ph idx="1"/>
          </p:nvPr>
        </p:nvSpPr>
        <p:spPr/>
        <p:txBody>
          <a:bodyPr/>
          <a:lstStyle/>
          <a:p>
            <a:r>
              <a:rPr lang="en-US" dirty="0"/>
              <a:t>LCD Hypo 1</a:t>
            </a:r>
          </a:p>
          <a:p>
            <a:pPr lvl="1"/>
            <a:r>
              <a:rPr lang="en-US" dirty="0"/>
              <a:t>US LCD screen manufacturers form cartel</a:t>
            </a:r>
          </a:p>
          <a:p>
            <a:pPr lvl="1"/>
            <a:r>
              <a:rPr lang="en-US" dirty="0"/>
              <a:t>Sell to Motorola Mobility (US firm) for sales of phones in U.S. markets</a:t>
            </a:r>
          </a:p>
          <a:p>
            <a:r>
              <a:rPr lang="en-US" dirty="0"/>
              <a:t>Section 1 Violation?</a:t>
            </a:r>
          </a:p>
        </p:txBody>
      </p:sp>
      <p:sp>
        <p:nvSpPr>
          <p:cNvPr id="5" name="Slide Number Placeholder 4"/>
          <p:cNvSpPr>
            <a:spLocks noGrp="1"/>
          </p:cNvSpPr>
          <p:nvPr>
            <p:ph type="sldNum" sz="quarter" idx="12"/>
          </p:nvPr>
        </p:nvSpPr>
        <p:spPr/>
        <p:txBody>
          <a:bodyPr/>
          <a:lstStyle/>
          <a:p>
            <a:fld id="{3A826332-AAFE-43CD-B416-D1C17A7CB386}" type="slidenum">
              <a:rPr lang="en-US" altLang="en-US" smtClean="0"/>
              <a:pPr/>
              <a:t>54</a:t>
            </a:fld>
            <a:endParaRPr lang="en-US" altLang="en-US"/>
          </a:p>
        </p:txBody>
      </p:sp>
      <p:sp>
        <p:nvSpPr>
          <p:cNvPr id="6" name="Text Box 5"/>
          <p:cNvSpPr txBox="1">
            <a:spLocks noChangeArrowheads="1"/>
          </p:cNvSpPr>
          <p:nvPr/>
        </p:nvSpPr>
        <p:spPr bwMode="auto">
          <a:xfrm>
            <a:off x="10038080" y="0"/>
            <a:ext cx="215392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4)</a:t>
            </a:r>
          </a:p>
        </p:txBody>
      </p:sp>
    </p:spTree>
    <p:extLst>
      <p:ext uri="{BB962C8B-B14F-4D97-AF65-F5344CB8AC3E}">
        <p14:creationId xmlns:p14="http://schemas.microsoft.com/office/powerpoint/2010/main" val="4237255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Selling LCD Screens 2</a:t>
            </a:r>
          </a:p>
        </p:txBody>
      </p:sp>
      <p:sp>
        <p:nvSpPr>
          <p:cNvPr id="3" name="Content Placeholder 2"/>
          <p:cNvSpPr>
            <a:spLocks noGrp="1"/>
          </p:cNvSpPr>
          <p:nvPr>
            <p:ph idx="1"/>
          </p:nvPr>
        </p:nvSpPr>
        <p:spPr/>
        <p:txBody>
          <a:bodyPr/>
          <a:lstStyle/>
          <a:p>
            <a:r>
              <a:rPr lang="en-US" dirty="0"/>
              <a:t>LCD Hypo 2</a:t>
            </a:r>
          </a:p>
          <a:p>
            <a:pPr lvl="1"/>
            <a:r>
              <a:rPr lang="en-US" dirty="0"/>
              <a:t>UK LCD screen manufacturers form cartel</a:t>
            </a:r>
          </a:p>
          <a:p>
            <a:pPr lvl="1"/>
            <a:r>
              <a:rPr lang="en-US" dirty="0"/>
              <a:t>Sell to Motorola Mobility (US firm) for sales of phones in U.S. markets</a:t>
            </a:r>
          </a:p>
          <a:p>
            <a:r>
              <a:rPr lang="en-US" dirty="0"/>
              <a:t>Section 1 Violation?</a:t>
            </a:r>
          </a:p>
        </p:txBody>
      </p:sp>
      <p:sp>
        <p:nvSpPr>
          <p:cNvPr id="5" name="Slide Number Placeholder 4"/>
          <p:cNvSpPr>
            <a:spLocks noGrp="1"/>
          </p:cNvSpPr>
          <p:nvPr>
            <p:ph type="sldNum" sz="quarter" idx="12"/>
          </p:nvPr>
        </p:nvSpPr>
        <p:spPr/>
        <p:txBody>
          <a:bodyPr/>
          <a:lstStyle/>
          <a:p>
            <a:fld id="{3A826332-AAFE-43CD-B416-D1C17A7CB386}" type="slidenum">
              <a:rPr lang="en-US" altLang="en-US" smtClean="0"/>
              <a:pPr/>
              <a:t>55</a:t>
            </a:fld>
            <a:endParaRPr lang="en-US" altLang="en-US"/>
          </a:p>
        </p:txBody>
      </p:sp>
      <p:sp>
        <p:nvSpPr>
          <p:cNvPr id="6" name="Text Box 5"/>
          <p:cNvSpPr txBox="1">
            <a:spLocks noChangeArrowheads="1"/>
          </p:cNvSpPr>
          <p:nvPr/>
        </p:nvSpPr>
        <p:spPr bwMode="auto">
          <a:xfrm>
            <a:off x="10078720" y="0"/>
            <a:ext cx="211328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4)</a:t>
            </a:r>
          </a:p>
        </p:txBody>
      </p:sp>
    </p:spTree>
    <p:extLst>
      <p:ext uri="{BB962C8B-B14F-4D97-AF65-F5344CB8AC3E}">
        <p14:creationId xmlns:p14="http://schemas.microsoft.com/office/powerpoint/2010/main" val="1704967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Selling LCD Screens 3</a:t>
            </a:r>
          </a:p>
        </p:txBody>
      </p:sp>
      <p:sp>
        <p:nvSpPr>
          <p:cNvPr id="3" name="Content Placeholder 2"/>
          <p:cNvSpPr>
            <a:spLocks noGrp="1"/>
          </p:cNvSpPr>
          <p:nvPr>
            <p:ph idx="1"/>
          </p:nvPr>
        </p:nvSpPr>
        <p:spPr/>
        <p:txBody>
          <a:bodyPr/>
          <a:lstStyle/>
          <a:p>
            <a:r>
              <a:rPr lang="en-US" dirty="0"/>
              <a:t>LCD Hypo 3</a:t>
            </a:r>
          </a:p>
          <a:p>
            <a:pPr lvl="1"/>
            <a:r>
              <a:rPr lang="en-US" dirty="0"/>
              <a:t>UK LCD screen manufacturers form cartel</a:t>
            </a:r>
          </a:p>
          <a:p>
            <a:pPr lvl="1"/>
            <a:r>
              <a:rPr lang="en-US" dirty="0"/>
              <a:t>Sell to Motorola Mobility sub (UK firm)</a:t>
            </a:r>
          </a:p>
          <a:p>
            <a:pPr lvl="1"/>
            <a:r>
              <a:rPr lang="en-US" dirty="0"/>
              <a:t>That firm resells to MM parent (US firm) for sales of phones in U.S. markets</a:t>
            </a:r>
          </a:p>
          <a:p>
            <a:r>
              <a:rPr lang="en-US" dirty="0"/>
              <a:t>Section 1 Violation?</a:t>
            </a:r>
          </a:p>
        </p:txBody>
      </p:sp>
      <p:sp>
        <p:nvSpPr>
          <p:cNvPr id="5" name="Slide Number Placeholder 4"/>
          <p:cNvSpPr>
            <a:spLocks noGrp="1"/>
          </p:cNvSpPr>
          <p:nvPr>
            <p:ph type="sldNum" sz="quarter" idx="12"/>
          </p:nvPr>
        </p:nvSpPr>
        <p:spPr/>
        <p:txBody>
          <a:bodyPr/>
          <a:lstStyle/>
          <a:p>
            <a:fld id="{3A826332-AAFE-43CD-B416-D1C17A7CB386}" type="slidenum">
              <a:rPr lang="en-US" altLang="en-US" smtClean="0"/>
              <a:pPr/>
              <a:t>56</a:t>
            </a:fld>
            <a:endParaRPr lang="en-US" altLang="en-US"/>
          </a:p>
        </p:txBody>
      </p:sp>
      <p:sp>
        <p:nvSpPr>
          <p:cNvPr id="6" name="Text Box 5"/>
          <p:cNvSpPr txBox="1">
            <a:spLocks noChangeArrowheads="1"/>
          </p:cNvSpPr>
          <p:nvPr/>
        </p:nvSpPr>
        <p:spPr bwMode="auto">
          <a:xfrm>
            <a:off x="10119360" y="0"/>
            <a:ext cx="207264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4)</a:t>
            </a:r>
          </a:p>
        </p:txBody>
      </p:sp>
    </p:spTree>
    <p:extLst>
      <p:ext uri="{BB962C8B-B14F-4D97-AF65-F5344CB8AC3E}">
        <p14:creationId xmlns:p14="http://schemas.microsoft.com/office/powerpoint/2010/main" val="3661281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DD1209D-C43E-4C8B-9467-A07E2C42637F}" type="slidenum">
              <a:rPr lang="en-US" altLang="en-US" smtClean="0"/>
              <a:pPr/>
              <a:t>57</a:t>
            </a:fld>
            <a:endParaRPr lang="en-US" altLang="en-US" dirty="0"/>
          </a:p>
        </p:txBody>
      </p:sp>
      <p:grpSp>
        <p:nvGrpSpPr>
          <p:cNvPr id="84" name="Group 83"/>
          <p:cNvGrpSpPr/>
          <p:nvPr/>
        </p:nvGrpSpPr>
        <p:grpSpPr>
          <a:xfrm>
            <a:off x="60324" y="812276"/>
            <a:ext cx="12131676" cy="592138"/>
            <a:chOff x="60324" y="812276"/>
            <a:chExt cx="12131676" cy="592138"/>
          </a:xfrm>
        </p:grpSpPr>
        <p:grpSp>
          <p:nvGrpSpPr>
            <p:cNvPr id="4" name="Group 42"/>
            <p:cNvGrpSpPr>
              <a:grpSpLocks/>
            </p:cNvGrpSpPr>
            <p:nvPr/>
          </p:nvGrpSpPr>
          <p:grpSpPr bwMode="auto">
            <a:xfrm>
              <a:off x="60324" y="812276"/>
              <a:ext cx="2886076" cy="592138"/>
              <a:chOff x="-609620" y="3648298"/>
              <a:chExt cx="2886170" cy="592579"/>
            </a:xfrm>
          </p:grpSpPr>
          <p:sp>
            <p:nvSpPr>
              <p:cNvPr id="7" name="Flowchart: Alternate Process 6"/>
              <p:cNvSpPr/>
              <p:nvPr/>
            </p:nvSpPr>
            <p:spPr bwMode="auto">
              <a:xfrm>
                <a:off x="-609620" y="3648298"/>
                <a:ext cx="2797268" cy="592579"/>
              </a:xfrm>
              <a:prstGeom prst="flowChartAlternateProcess">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LCD 1</a:t>
                </a:r>
              </a:p>
            </p:txBody>
          </p:sp>
          <p:sp>
            <p:nvSpPr>
              <p:cNvPr id="6" name="Rectangle 5"/>
              <p:cNvSpPr/>
              <p:nvPr/>
            </p:nvSpPr>
            <p:spPr bwMode="auto">
              <a:xfrm>
                <a:off x="1339011" y="3944588"/>
                <a:ext cx="937539" cy="269359"/>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Non-US</a:t>
                </a:r>
              </a:p>
            </p:txBody>
          </p:sp>
        </p:grpSp>
        <p:grpSp>
          <p:nvGrpSpPr>
            <p:cNvPr id="17" name="Group 16"/>
            <p:cNvGrpSpPr/>
            <p:nvPr/>
          </p:nvGrpSpPr>
          <p:grpSpPr>
            <a:xfrm>
              <a:off x="3163403" y="812276"/>
              <a:ext cx="2886076" cy="592138"/>
              <a:chOff x="4145666" y="2347948"/>
              <a:chExt cx="2886076" cy="592138"/>
            </a:xfrm>
          </p:grpSpPr>
          <p:sp>
            <p:nvSpPr>
              <p:cNvPr id="11" name="Flowchart: Alternate Process 10"/>
              <p:cNvSpPr/>
              <p:nvPr/>
            </p:nvSpPr>
            <p:spPr bwMode="auto">
              <a:xfrm>
                <a:off x="4145666" y="2347948"/>
                <a:ext cx="2797177" cy="592138"/>
              </a:xfrm>
              <a:prstGeom prst="flowChartAlternateProcess">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LCD 2</a:t>
                </a:r>
              </a:p>
            </p:txBody>
          </p:sp>
          <p:sp>
            <p:nvSpPr>
              <p:cNvPr id="12" name="Rectangle 11"/>
              <p:cNvSpPr/>
              <p:nvPr/>
            </p:nvSpPr>
            <p:spPr bwMode="auto">
              <a:xfrm>
                <a:off x="6094234" y="2644017"/>
                <a:ext cx="937508" cy="269159"/>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Non-US</a:t>
                </a:r>
              </a:p>
            </p:txBody>
          </p:sp>
        </p:grpSp>
        <p:grpSp>
          <p:nvGrpSpPr>
            <p:cNvPr id="19" name="Group 18"/>
            <p:cNvGrpSpPr/>
            <p:nvPr/>
          </p:nvGrpSpPr>
          <p:grpSpPr>
            <a:xfrm>
              <a:off x="6238449" y="812276"/>
              <a:ext cx="2886076" cy="592138"/>
              <a:chOff x="7492822" y="2374858"/>
              <a:chExt cx="2886076" cy="592138"/>
            </a:xfrm>
          </p:grpSpPr>
          <p:sp>
            <p:nvSpPr>
              <p:cNvPr id="13" name="Flowchart: Alternate Process 12"/>
              <p:cNvSpPr/>
              <p:nvPr/>
            </p:nvSpPr>
            <p:spPr bwMode="auto">
              <a:xfrm>
                <a:off x="7492822" y="2374858"/>
                <a:ext cx="2797177" cy="592138"/>
              </a:xfrm>
              <a:prstGeom prst="flowChartAlternateProcess">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LCD 3</a:t>
                </a:r>
              </a:p>
            </p:txBody>
          </p:sp>
          <p:sp>
            <p:nvSpPr>
              <p:cNvPr id="14" name="Rectangle 13"/>
              <p:cNvSpPr/>
              <p:nvPr/>
            </p:nvSpPr>
            <p:spPr bwMode="auto">
              <a:xfrm>
                <a:off x="9441390" y="2670927"/>
                <a:ext cx="937508" cy="269159"/>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Non-US</a:t>
                </a:r>
              </a:p>
            </p:txBody>
          </p:sp>
        </p:grpSp>
        <p:grpSp>
          <p:nvGrpSpPr>
            <p:cNvPr id="18" name="Group 17"/>
            <p:cNvGrpSpPr/>
            <p:nvPr/>
          </p:nvGrpSpPr>
          <p:grpSpPr>
            <a:xfrm>
              <a:off x="9305924" y="812276"/>
              <a:ext cx="2886076" cy="592138"/>
              <a:chOff x="9441390" y="2374858"/>
              <a:chExt cx="2886076" cy="592138"/>
            </a:xfrm>
          </p:grpSpPr>
          <p:sp>
            <p:nvSpPr>
              <p:cNvPr id="15" name="Flowchart: Alternate Process 14"/>
              <p:cNvSpPr/>
              <p:nvPr/>
            </p:nvSpPr>
            <p:spPr bwMode="auto">
              <a:xfrm>
                <a:off x="9441390" y="2374858"/>
                <a:ext cx="2797177" cy="592138"/>
              </a:xfrm>
              <a:prstGeom prst="flowChartAlternateProcess">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LCD 4</a:t>
                </a:r>
              </a:p>
            </p:txBody>
          </p:sp>
          <p:sp>
            <p:nvSpPr>
              <p:cNvPr id="16" name="Rectangle 15"/>
              <p:cNvSpPr/>
              <p:nvPr/>
            </p:nvSpPr>
            <p:spPr bwMode="auto">
              <a:xfrm>
                <a:off x="11389958" y="2670927"/>
                <a:ext cx="937508" cy="269159"/>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Non-US</a:t>
                </a:r>
              </a:p>
            </p:txBody>
          </p:sp>
        </p:grpSp>
      </p:grpSp>
      <p:grpSp>
        <p:nvGrpSpPr>
          <p:cNvPr id="85" name="Group 84"/>
          <p:cNvGrpSpPr/>
          <p:nvPr/>
        </p:nvGrpSpPr>
        <p:grpSpPr>
          <a:xfrm>
            <a:off x="1676219" y="1552735"/>
            <a:ext cx="8940981" cy="2118418"/>
            <a:chOff x="1676219" y="1552735"/>
            <a:chExt cx="8940981" cy="2118418"/>
          </a:xfrm>
        </p:grpSpPr>
        <p:cxnSp>
          <p:nvCxnSpPr>
            <p:cNvPr id="31" name="Straight Arrow Connector 30"/>
            <p:cNvCxnSpPr/>
            <p:nvPr/>
          </p:nvCxnSpPr>
          <p:spPr bwMode="auto">
            <a:xfrm>
              <a:off x="5006715" y="1552735"/>
              <a:ext cx="519185" cy="120724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1676219" y="1734698"/>
              <a:ext cx="3849681" cy="1025285"/>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35" name="Straight Arrow Connector 34"/>
            <p:cNvCxnSpPr/>
            <p:nvPr/>
          </p:nvCxnSpPr>
          <p:spPr bwMode="auto">
            <a:xfrm flipH="1">
              <a:off x="5662164" y="1552735"/>
              <a:ext cx="1833100" cy="1020706"/>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flipH="1">
              <a:off x="5454318" y="1579645"/>
              <a:ext cx="5162882" cy="1182032"/>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44" name="Straight Arrow Connector 43"/>
            <p:cNvCxnSpPr/>
            <p:nvPr/>
          </p:nvCxnSpPr>
          <p:spPr bwMode="auto">
            <a:xfrm>
              <a:off x="5525900" y="2784493"/>
              <a:ext cx="0" cy="886660"/>
            </a:xfrm>
            <a:prstGeom prst="straightConnector1">
              <a:avLst/>
            </a:prstGeom>
            <a:solidFill>
              <a:schemeClr val="accent1"/>
            </a:solidFill>
            <a:ln w="152400" cap="flat" cmpd="sng" algn="ctr">
              <a:solidFill>
                <a:schemeClr val="tx1"/>
              </a:solidFill>
              <a:prstDash val="solid"/>
              <a:round/>
              <a:headEnd type="none" w="med" len="med"/>
              <a:tailEnd type="triangle"/>
            </a:ln>
            <a:effectLst/>
          </p:spPr>
        </p:cxnSp>
        <p:sp>
          <p:nvSpPr>
            <p:cNvPr id="47" name="TextBox 46"/>
            <p:cNvSpPr txBox="1"/>
            <p:nvPr/>
          </p:nvSpPr>
          <p:spPr>
            <a:xfrm>
              <a:off x="5704399" y="2852418"/>
              <a:ext cx="874315" cy="646331"/>
            </a:xfrm>
            <a:prstGeom prst="rect">
              <a:avLst/>
            </a:prstGeom>
            <a:noFill/>
          </p:spPr>
          <p:txBody>
            <a:bodyPr wrap="square" rtlCol="0">
              <a:spAutoFit/>
            </a:bodyPr>
            <a:lstStyle/>
            <a:p>
              <a:r>
                <a:rPr lang="en-US" sz="3600" dirty="0">
                  <a:latin typeface="+mn-lt"/>
                </a:rPr>
                <a:t>1%</a:t>
              </a:r>
            </a:p>
          </p:txBody>
        </p:sp>
      </p:grpSp>
      <p:grpSp>
        <p:nvGrpSpPr>
          <p:cNvPr id="86" name="Group 85"/>
          <p:cNvGrpSpPr/>
          <p:nvPr/>
        </p:nvGrpSpPr>
        <p:grpSpPr>
          <a:xfrm>
            <a:off x="1399595" y="1423695"/>
            <a:ext cx="9127939" cy="3890363"/>
            <a:chOff x="1399595" y="1423695"/>
            <a:chExt cx="9127939" cy="3890363"/>
          </a:xfrm>
        </p:grpSpPr>
        <p:cxnSp>
          <p:nvCxnSpPr>
            <p:cNvPr id="48" name="Straight Arrow Connector 47"/>
            <p:cNvCxnSpPr/>
            <p:nvPr/>
          </p:nvCxnSpPr>
          <p:spPr bwMode="auto">
            <a:xfrm>
              <a:off x="1608087" y="1797404"/>
              <a:ext cx="1105133" cy="1970623"/>
            </a:xfrm>
            <a:prstGeom prst="straightConnector1">
              <a:avLst/>
            </a:prstGeom>
            <a:solidFill>
              <a:schemeClr val="accent1"/>
            </a:solidFill>
            <a:ln w="101600" cap="flat" cmpd="sng" algn="ctr">
              <a:solidFill>
                <a:srgbClr val="CC99FF"/>
              </a:solidFill>
              <a:prstDash val="solid"/>
              <a:round/>
              <a:headEnd type="none" w="med" len="med"/>
              <a:tailEnd type="triangle"/>
            </a:ln>
            <a:effectLst/>
          </p:spPr>
        </p:cxnSp>
        <p:cxnSp>
          <p:nvCxnSpPr>
            <p:cNvPr id="50" name="Straight Arrow Connector 49"/>
            <p:cNvCxnSpPr/>
            <p:nvPr/>
          </p:nvCxnSpPr>
          <p:spPr bwMode="auto">
            <a:xfrm flipH="1">
              <a:off x="2672129" y="1530582"/>
              <a:ext cx="2128271" cy="2163387"/>
            </a:xfrm>
            <a:prstGeom prst="straightConnector1">
              <a:avLst/>
            </a:prstGeom>
            <a:solidFill>
              <a:schemeClr val="accent1"/>
            </a:solidFill>
            <a:ln w="101600" cap="flat" cmpd="sng" algn="ctr">
              <a:solidFill>
                <a:srgbClr val="CC99FF"/>
              </a:solidFill>
              <a:prstDash val="solid"/>
              <a:round/>
              <a:headEnd type="none" w="med" len="med"/>
              <a:tailEnd type="triangle"/>
            </a:ln>
            <a:effectLst/>
          </p:spPr>
        </p:cxnSp>
        <p:cxnSp>
          <p:nvCxnSpPr>
            <p:cNvPr id="51" name="Straight Arrow Connector 50"/>
            <p:cNvCxnSpPr/>
            <p:nvPr/>
          </p:nvCxnSpPr>
          <p:spPr bwMode="auto">
            <a:xfrm flipH="1">
              <a:off x="3001884" y="1591369"/>
              <a:ext cx="4388416" cy="1840212"/>
            </a:xfrm>
            <a:prstGeom prst="straightConnector1">
              <a:avLst/>
            </a:prstGeom>
            <a:solidFill>
              <a:schemeClr val="accent1"/>
            </a:solidFill>
            <a:ln w="101600" cap="flat" cmpd="sng" algn="ctr">
              <a:solidFill>
                <a:srgbClr val="CC99FF"/>
              </a:solidFill>
              <a:prstDash val="solid"/>
              <a:round/>
              <a:headEnd type="none" w="med" len="med"/>
              <a:tailEnd type="triangle"/>
            </a:ln>
            <a:effectLst/>
          </p:spPr>
        </p:cxnSp>
        <p:cxnSp>
          <p:nvCxnSpPr>
            <p:cNvPr id="52" name="Straight Arrow Connector 51"/>
            <p:cNvCxnSpPr/>
            <p:nvPr/>
          </p:nvCxnSpPr>
          <p:spPr bwMode="auto">
            <a:xfrm flipH="1">
              <a:off x="3001884" y="1423695"/>
              <a:ext cx="7525650" cy="2096032"/>
            </a:xfrm>
            <a:prstGeom prst="straightConnector1">
              <a:avLst/>
            </a:prstGeom>
            <a:solidFill>
              <a:schemeClr val="accent1"/>
            </a:solidFill>
            <a:ln w="101600" cap="flat" cmpd="sng" algn="ctr">
              <a:solidFill>
                <a:srgbClr val="CC99FF"/>
              </a:solidFill>
              <a:prstDash val="solid"/>
              <a:round/>
              <a:headEnd type="none" w="med" len="med"/>
              <a:tailEnd type="triangle"/>
            </a:ln>
            <a:effectLst/>
          </p:spPr>
        </p:cxnSp>
        <p:cxnSp>
          <p:nvCxnSpPr>
            <p:cNvPr id="56" name="Straight Arrow Connector 55"/>
            <p:cNvCxnSpPr/>
            <p:nvPr/>
          </p:nvCxnSpPr>
          <p:spPr bwMode="auto">
            <a:xfrm>
              <a:off x="2713220" y="3750675"/>
              <a:ext cx="0" cy="886660"/>
            </a:xfrm>
            <a:prstGeom prst="straightConnector1">
              <a:avLst/>
            </a:prstGeom>
            <a:solidFill>
              <a:schemeClr val="accent1"/>
            </a:solidFill>
            <a:ln w="152400" cap="flat" cmpd="sng" algn="ctr">
              <a:solidFill>
                <a:srgbClr val="CC99FF"/>
              </a:solidFill>
              <a:prstDash val="solid"/>
              <a:round/>
              <a:headEnd type="none" w="med" len="med"/>
              <a:tailEnd type="triangle"/>
            </a:ln>
            <a:effectLst/>
          </p:spPr>
        </p:cxnSp>
        <p:sp>
          <p:nvSpPr>
            <p:cNvPr id="57" name="TextBox 56"/>
            <p:cNvSpPr txBox="1"/>
            <p:nvPr/>
          </p:nvSpPr>
          <p:spPr>
            <a:xfrm>
              <a:off x="1399595" y="3768132"/>
              <a:ext cx="1104213" cy="646331"/>
            </a:xfrm>
            <a:prstGeom prst="rect">
              <a:avLst/>
            </a:prstGeom>
            <a:noFill/>
          </p:spPr>
          <p:txBody>
            <a:bodyPr wrap="square" rtlCol="0">
              <a:spAutoFit/>
            </a:bodyPr>
            <a:lstStyle/>
            <a:p>
              <a:r>
                <a:rPr lang="en-US" sz="3600" dirty="0">
                  <a:latin typeface="+mn-lt"/>
                </a:rPr>
                <a:t>99%</a:t>
              </a:r>
            </a:p>
          </p:txBody>
        </p:sp>
        <p:cxnSp>
          <p:nvCxnSpPr>
            <p:cNvPr id="58" name="Straight Arrow Connector 57"/>
            <p:cNvCxnSpPr/>
            <p:nvPr/>
          </p:nvCxnSpPr>
          <p:spPr bwMode="auto">
            <a:xfrm flipH="1">
              <a:off x="1997565" y="4605094"/>
              <a:ext cx="759786" cy="583040"/>
            </a:xfrm>
            <a:prstGeom prst="straightConnector1">
              <a:avLst/>
            </a:prstGeom>
            <a:solidFill>
              <a:schemeClr val="accent1"/>
            </a:solidFill>
            <a:ln w="101600" cap="flat" cmpd="sng" algn="ctr">
              <a:solidFill>
                <a:srgbClr val="CC99FF"/>
              </a:solidFill>
              <a:prstDash val="solid"/>
              <a:round/>
              <a:headEnd type="none" w="med" len="med"/>
              <a:tailEnd type="triangle"/>
            </a:ln>
            <a:effectLst/>
          </p:spPr>
        </p:cxnSp>
        <p:cxnSp>
          <p:nvCxnSpPr>
            <p:cNvPr id="62" name="Straight Arrow Connector 61"/>
            <p:cNvCxnSpPr/>
            <p:nvPr/>
          </p:nvCxnSpPr>
          <p:spPr bwMode="auto">
            <a:xfrm>
              <a:off x="2757351" y="4568641"/>
              <a:ext cx="2231310" cy="745417"/>
            </a:xfrm>
            <a:prstGeom prst="straightConnector1">
              <a:avLst/>
            </a:prstGeom>
            <a:solidFill>
              <a:schemeClr val="accent1"/>
            </a:solidFill>
            <a:ln w="101600" cap="flat" cmpd="sng" algn="ctr">
              <a:solidFill>
                <a:srgbClr val="CC99FF"/>
              </a:solidFill>
              <a:prstDash val="solid"/>
              <a:round/>
              <a:headEnd type="none" w="med" len="med"/>
              <a:tailEnd type="triangle"/>
            </a:ln>
            <a:effectLst/>
          </p:spPr>
        </p:cxnSp>
      </p:grpSp>
      <p:grpSp>
        <p:nvGrpSpPr>
          <p:cNvPr id="83" name="Group 82"/>
          <p:cNvGrpSpPr/>
          <p:nvPr/>
        </p:nvGrpSpPr>
        <p:grpSpPr>
          <a:xfrm>
            <a:off x="706174" y="3671153"/>
            <a:ext cx="6597475" cy="2399363"/>
            <a:chOff x="706174" y="3671153"/>
            <a:chExt cx="6597475" cy="2399363"/>
          </a:xfrm>
        </p:grpSpPr>
        <p:grpSp>
          <p:nvGrpSpPr>
            <p:cNvPr id="22" name="Group 21"/>
            <p:cNvGrpSpPr/>
            <p:nvPr/>
          </p:nvGrpSpPr>
          <p:grpSpPr>
            <a:xfrm>
              <a:off x="4377666" y="3671153"/>
              <a:ext cx="2925983" cy="756458"/>
              <a:chOff x="2185988" y="5879939"/>
              <a:chExt cx="2925983" cy="756458"/>
            </a:xfrm>
          </p:grpSpPr>
          <p:sp>
            <p:nvSpPr>
              <p:cNvPr id="20" name="Hexagon 19"/>
              <p:cNvSpPr/>
              <p:nvPr/>
            </p:nvSpPr>
            <p:spPr bwMode="auto">
              <a:xfrm>
                <a:off x="2185988" y="5879939"/>
                <a:ext cx="2582782" cy="756458"/>
              </a:xfrm>
              <a:prstGeom prst="hexagon">
                <a:avLst/>
              </a:prstGeom>
              <a:solidFill>
                <a:srgbClr val="CC66FF"/>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Motorola</a:t>
                </a:r>
              </a:p>
            </p:txBody>
          </p:sp>
          <p:sp>
            <p:nvSpPr>
              <p:cNvPr id="21" name="Rectangle 20"/>
              <p:cNvSpPr/>
              <p:nvPr/>
            </p:nvSpPr>
            <p:spPr bwMode="auto">
              <a:xfrm>
                <a:off x="4174463" y="6367238"/>
                <a:ext cx="937508" cy="269159"/>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US</a:t>
                </a:r>
              </a:p>
            </p:txBody>
          </p:sp>
        </p:grpSp>
        <p:grpSp>
          <p:nvGrpSpPr>
            <p:cNvPr id="29" name="Group 28"/>
            <p:cNvGrpSpPr/>
            <p:nvPr/>
          </p:nvGrpSpPr>
          <p:grpSpPr>
            <a:xfrm>
              <a:off x="706174" y="5314058"/>
              <a:ext cx="2708980" cy="756458"/>
              <a:chOff x="706174" y="5314058"/>
              <a:chExt cx="2708980" cy="756458"/>
            </a:xfrm>
          </p:grpSpPr>
          <p:sp>
            <p:nvSpPr>
              <p:cNvPr id="24" name="Hexagon 23"/>
              <p:cNvSpPr/>
              <p:nvPr/>
            </p:nvSpPr>
            <p:spPr bwMode="auto">
              <a:xfrm>
                <a:off x="706174" y="5314058"/>
                <a:ext cx="2582782" cy="756458"/>
              </a:xfrm>
              <a:prstGeom prst="hexagon">
                <a:avLst/>
              </a:prstGeom>
              <a:solidFill>
                <a:srgbClr val="CC66FF"/>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Motorola</a:t>
                </a:r>
              </a:p>
            </p:txBody>
          </p:sp>
          <p:sp>
            <p:nvSpPr>
              <p:cNvPr id="25" name="Rectangle 24"/>
              <p:cNvSpPr/>
              <p:nvPr/>
            </p:nvSpPr>
            <p:spPr bwMode="auto">
              <a:xfrm>
                <a:off x="2477646" y="5801357"/>
                <a:ext cx="937508" cy="269159"/>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China</a:t>
                </a:r>
              </a:p>
            </p:txBody>
          </p:sp>
        </p:grpSp>
        <p:grpSp>
          <p:nvGrpSpPr>
            <p:cNvPr id="26" name="Group 25"/>
            <p:cNvGrpSpPr/>
            <p:nvPr/>
          </p:nvGrpSpPr>
          <p:grpSpPr>
            <a:xfrm>
              <a:off x="3995932" y="5314058"/>
              <a:ext cx="2582782" cy="756458"/>
              <a:chOff x="1342228" y="5824506"/>
              <a:chExt cx="2582782" cy="756458"/>
            </a:xfrm>
          </p:grpSpPr>
          <p:sp>
            <p:nvSpPr>
              <p:cNvPr id="27" name="Hexagon 26"/>
              <p:cNvSpPr/>
              <p:nvPr/>
            </p:nvSpPr>
            <p:spPr bwMode="auto">
              <a:xfrm>
                <a:off x="1342228" y="5824506"/>
                <a:ext cx="2582782" cy="756458"/>
              </a:xfrm>
              <a:prstGeom prst="hexagon">
                <a:avLst/>
              </a:prstGeom>
              <a:solidFill>
                <a:srgbClr val="CC66FF"/>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solidFill>
                      <a:schemeClr val="bg1"/>
                    </a:solidFill>
                    <a:latin typeface="+mn-lt"/>
                  </a:rPr>
                  <a:t>Motorola</a:t>
                </a:r>
              </a:p>
            </p:txBody>
          </p:sp>
          <p:sp>
            <p:nvSpPr>
              <p:cNvPr id="28" name="Rectangle 27"/>
              <p:cNvSpPr/>
              <p:nvPr/>
            </p:nvSpPr>
            <p:spPr bwMode="auto">
              <a:xfrm>
                <a:off x="2735925" y="6279441"/>
                <a:ext cx="1189085" cy="301523"/>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Singapore</a:t>
                </a:r>
              </a:p>
            </p:txBody>
          </p:sp>
        </p:grpSp>
        <p:cxnSp>
          <p:nvCxnSpPr>
            <p:cNvPr id="65" name="Straight Arrow Connector 64"/>
            <p:cNvCxnSpPr/>
            <p:nvPr/>
          </p:nvCxnSpPr>
          <p:spPr bwMode="auto">
            <a:xfrm flipH="1">
              <a:off x="5111971" y="4414463"/>
              <a:ext cx="597325" cy="857377"/>
            </a:xfrm>
            <a:prstGeom prst="straightConnector1">
              <a:avLst/>
            </a:prstGeom>
            <a:solidFill>
              <a:schemeClr val="accent1"/>
            </a:solidFill>
            <a:ln w="101600" cap="flat" cmpd="sng" algn="ctr">
              <a:solidFill>
                <a:srgbClr val="969696"/>
              </a:solidFill>
              <a:prstDash val="sysDot"/>
              <a:round/>
              <a:headEnd type="none" w="med" len="med"/>
              <a:tailEnd type="triangle"/>
            </a:ln>
            <a:effectLst/>
          </p:spPr>
        </p:cxnSp>
        <p:cxnSp>
          <p:nvCxnSpPr>
            <p:cNvPr id="68" name="Straight Arrow Connector 67"/>
            <p:cNvCxnSpPr/>
            <p:nvPr/>
          </p:nvCxnSpPr>
          <p:spPr bwMode="auto">
            <a:xfrm flipH="1">
              <a:off x="2503808" y="4381153"/>
              <a:ext cx="3082178" cy="910089"/>
            </a:xfrm>
            <a:prstGeom prst="straightConnector1">
              <a:avLst/>
            </a:prstGeom>
            <a:solidFill>
              <a:schemeClr val="accent1"/>
            </a:solidFill>
            <a:ln w="101600" cap="flat" cmpd="sng" algn="ctr">
              <a:solidFill>
                <a:srgbClr val="969696"/>
              </a:solidFill>
              <a:prstDash val="sysDot"/>
              <a:round/>
              <a:headEnd type="none" w="med" len="med"/>
              <a:tailEnd type="triangle"/>
            </a:ln>
            <a:effectLst/>
          </p:spPr>
        </p:cxnSp>
      </p:grpSp>
      <p:sp>
        <p:nvSpPr>
          <p:cNvPr id="71" name="Rectangle 2046"/>
          <p:cNvSpPr>
            <a:spLocks noChangeArrowheads="1"/>
          </p:cNvSpPr>
          <p:nvPr/>
        </p:nvSpPr>
        <p:spPr bwMode="auto">
          <a:xfrm>
            <a:off x="11988800" y="6705600"/>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p>
        </p:txBody>
      </p:sp>
      <p:grpSp>
        <p:nvGrpSpPr>
          <p:cNvPr id="111" name="Group 110"/>
          <p:cNvGrpSpPr/>
          <p:nvPr/>
        </p:nvGrpSpPr>
        <p:grpSpPr>
          <a:xfrm>
            <a:off x="6578714" y="6161839"/>
            <a:ext cx="4866901" cy="535782"/>
            <a:chOff x="6578714" y="6161839"/>
            <a:chExt cx="4866901" cy="535782"/>
          </a:xfrm>
        </p:grpSpPr>
        <p:grpSp>
          <p:nvGrpSpPr>
            <p:cNvPr id="95" name="Group 94"/>
            <p:cNvGrpSpPr/>
            <p:nvPr/>
          </p:nvGrpSpPr>
          <p:grpSpPr>
            <a:xfrm>
              <a:off x="9357582" y="6161840"/>
              <a:ext cx="2088033" cy="535781"/>
              <a:chOff x="9582074" y="9370829"/>
              <a:chExt cx="2088033" cy="535781"/>
            </a:xfrm>
          </p:grpSpPr>
          <p:sp>
            <p:nvSpPr>
              <p:cNvPr id="91" name="Rectangle 90"/>
              <p:cNvSpPr/>
              <p:nvPr/>
            </p:nvSpPr>
            <p:spPr bwMode="auto">
              <a:xfrm>
                <a:off x="9582074" y="9370829"/>
                <a:ext cx="2043551" cy="535781"/>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i="0" u="none" strike="noStrike" cap="none" normalizeH="0" baseline="0" dirty="0">
                    <a:ln>
                      <a:noFill/>
                    </a:ln>
                    <a:solidFill>
                      <a:schemeClr val="bg1"/>
                    </a:solidFill>
                    <a:effectLst/>
                    <a:latin typeface="+mn-lt"/>
                  </a:rPr>
                  <a:t>Customer</a:t>
                </a:r>
              </a:p>
            </p:txBody>
          </p:sp>
          <p:sp>
            <p:nvSpPr>
              <p:cNvPr id="92" name="Rectangle 91"/>
              <p:cNvSpPr/>
              <p:nvPr/>
            </p:nvSpPr>
            <p:spPr bwMode="auto">
              <a:xfrm>
                <a:off x="11116637" y="9615527"/>
                <a:ext cx="553470" cy="291083"/>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US</a:t>
                </a:r>
              </a:p>
            </p:txBody>
          </p:sp>
        </p:grpSp>
        <p:grpSp>
          <p:nvGrpSpPr>
            <p:cNvPr id="96" name="Group 95"/>
            <p:cNvGrpSpPr/>
            <p:nvPr/>
          </p:nvGrpSpPr>
          <p:grpSpPr>
            <a:xfrm>
              <a:off x="6578714" y="6161839"/>
              <a:ext cx="2088033" cy="535782"/>
              <a:chOff x="9703604" y="6248400"/>
              <a:chExt cx="2088033" cy="535782"/>
            </a:xfrm>
          </p:grpSpPr>
          <p:sp>
            <p:nvSpPr>
              <p:cNvPr id="93" name="Rectangle 92"/>
              <p:cNvSpPr/>
              <p:nvPr/>
            </p:nvSpPr>
            <p:spPr bwMode="auto">
              <a:xfrm>
                <a:off x="9703604" y="6248400"/>
                <a:ext cx="2043551" cy="535781"/>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i="0" u="none" strike="noStrike" cap="none" normalizeH="0" baseline="0" dirty="0">
                    <a:ln>
                      <a:noFill/>
                    </a:ln>
                    <a:solidFill>
                      <a:schemeClr val="bg1"/>
                    </a:solidFill>
                    <a:effectLst/>
                    <a:latin typeface="+mn-lt"/>
                  </a:rPr>
                  <a:t>Customer</a:t>
                </a:r>
              </a:p>
            </p:txBody>
          </p:sp>
          <p:sp>
            <p:nvSpPr>
              <p:cNvPr id="94" name="Rectangle 93"/>
              <p:cNvSpPr/>
              <p:nvPr/>
            </p:nvSpPr>
            <p:spPr bwMode="auto">
              <a:xfrm>
                <a:off x="10912839" y="6469906"/>
                <a:ext cx="878798" cy="314276"/>
              </a:xfrm>
              <a:prstGeom prst="rect">
                <a:avLst/>
              </a:prstGeom>
              <a:noFill/>
              <a:ln w="9525" cap="flat" cmpd="sng" algn="ctr">
                <a:noFill/>
                <a:prstDash val="solid"/>
                <a:round/>
                <a:headEnd type="none" w="med" len="med"/>
                <a:tailEnd type="none" w="med" len="med"/>
              </a:ln>
              <a:effectLst/>
            </p:spPr>
            <p:txBody>
              <a:bodyPr/>
              <a:lstStyle/>
              <a:p>
                <a:pPr>
                  <a:defRPr/>
                </a:pPr>
                <a:r>
                  <a:rPr lang="en-US" sz="1400" dirty="0">
                    <a:solidFill>
                      <a:srgbClr val="FFFFFF"/>
                    </a:solidFill>
                    <a:latin typeface="+mn-lt"/>
                  </a:rPr>
                  <a:t>Non-US</a:t>
                </a:r>
              </a:p>
            </p:txBody>
          </p:sp>
        </p:grpSp>
      </p:grpSp>
      <p:grpSp>
        <p:nvGrpSpPr>
          <p:cNvPr id="112" name="Group 111"/>
          <p:cNvGrpSpPr/>
          <p:nvPr/>
        </p:nvGrpSpPr>
        <p:grpSpPr>
          <a:xfrm>
            <a:off x="3241202" y="4273183"/>
            <a:ext cx="7375998" cy="1797333"/>
            <a:chOff x="3241202" y="4273183"/>
            <a:chExt cx="7375998" cy="1797333"/>
          </a:xfrm>
        </p:grpSpPr>
        <p:grpSp>
          <p:nvGrpSpPr>
            <p:cNvPr id="110" name="Group 109"/>
            <p:cNvGrpSpPr/>
            <p:nvPr/>
          </p:nvGrpSpPr>
          <p:grpSpPr>
            <a:xfrm>
              <a:off x="3241202" y="4273183"/>
              <a:ext cx="1213924" cy="1196100"/>
              <a:chOff x="3241202" y="4273183"/>
              <a:chExt cx="1213924" cy="1196100"/>
            </a:xfrm>
          </p:grpSpPr>
          <p:cxnSp>
            <p:nvCxnSpPr>
              <p:cNvPr id="72" name="Straight Arrow Connector 71"/>
              <p:cNvCxnSpPr/>
              <p:nvPr/>
            </p:nvCxnSpPr>
            <p:spPr bwMode="auto">
              <a:xfrm flipV="1">
                <a:off x="3241202" y="4273183"/>
                <a:ext cx="1202154" cy="1196100"/>
              </a:xfrm>
              <a:prstGeom prst="straightConnector1">
                <a:avLst/>
              </a:prstGeom>
              <a:solidFill>
                <a:schemeClr val="accent1"/>
              </a:solidFill>
              <a:ln w="101600" cap="flat" cmpd="sng" algn="ctr">
                <a:solidFill>
                  <a:srgbClr val="0066FF"/>
                </a:solidFill>
                <a:prstDash val="solid"/>
                <a:round/>
                <a:headEnd type="none" w="med" len="med"/>
                <a:tailEnd type="triangle"/>
              </a:ln>
              <a:effectLst/>
            </p:spPr>
          </p:cxnSp>
          <p:cxnSp>
            <p:nvCxnSpPr>
              <p:cNvPr id="75" name="Straight Arrow Connector 74"/>
              <p:cNvCxnSpPr/>
              <p:nvPr/>
            </p:nvCxnSpPr>
            <p:spPr bwMode="auto">
              <a:xfrm flipV="1">
                <a:off x="4434800" y="4273183"/>
                <a:ext cx="20326" cy="1027664"/>
              </a:xfrm>
              <a:prstGeom prst="straightConnector1">
                <a:avLst/>
              </a:prstGeom>
              <a:solidFill>
                <a:schemeClr val="accent1"/>
              </a:solidFill>
              <a:ln w="101600" cap="flat" cmpd="sng" algn="ctr">
                <a:solidFill>
                  <a:srgbClr val="0066FF"/>
                </a:solidFill>
                <a:prstDash val="solid"/>
                <a:round/>
                <a:headEnd type="none" w="med" len="med"/>
                <a:tailEnd type="triangle"/>
              </a:ln>
              <a:effectLst/>
            </p:spPr>
          </p:cxnSp>
        </p:grpSp>
        <p:grpSp>
          <p:nvGrpSpPr>
            <p:cNvPr id="109" name="Group 108"/>
            <p:cNvGrpSpPr/>
            <p:nvPr/>
          </p:nvGrpSpPr>
          <p:grpSpPr>
            <a:xfrm>
              <a:off x="6638591" y="4478382"/>
              <a:ext cx="3978609" cy="1592134"/>
              <a:chOff x="6638591" y="4478382"/>
              <a:chExt cx="3978609" cy="1592134"/>
            </a:xfrm>
          </p:grpSpPr>
          <p:cxnSp>
            <p:nvCxnSpPr>
              <p:cNvPr id="99" name="Straight Arrow Connector 98"/>
              <p:cNvCxnSpPr/>
              <p:nvPr/>
            </p:nvCxnSpPr>
            <p:spPr bwMode="auto">
              <a:xfrm>
                <a:off x="6638591" y="4478382"/>
                <a:ext cx="3978609" cy="1592134"/>
              </a:xfrm>
              <a:prstGeom prst="straightConnector1">
                <a:avLst/>
              </a:prstGeom>
              <a:solidFill>
                <a:schemeClr val="accent1"/>
              </a:solidFill>
              <a:ln w="101600" cap="flat" cmpd="sng" algn="ctr">
                <a:solidFill>
                  <a:srgbClr val="0066FF"/>
                </a:solidFill>
                <a:prstDash val="solid"/>
                <a:round/>
                <a:headEnd type="none" w="med" len="med"/>
                <a:tailEnd type="triangle"/>
              </a:ln>
              <a:effectLst/>
            </p:spPr>
          </p:cxnSp>
          <p:sp>
            <p:nvSpPr>
              <p:cNvPr id="102" name="TextBox 101"/>
              <p:cNvSpPr txBox="1"/>
              <p:nvPr/>
            </p:nvSpPr>
            <p:spPr>
              <a:xfrm>
                <a:off x="8263916" y="4573448"/>
                <a:ext cx="1104213" cy="646331"/>
              </a:xfrm>
              <a:prstGeom prst="rect">
                <a:avLst/>
              </a:prstGeom>
              <a:noFill/>
            </p:spPr>
            <p:txBody>
              <a:bodyPr wrap="square" rtlCol="0">
                <a:spAutoFit/>
              </a:bodyPr>
              <a:lstStyle/>
              <a:p>
                <a:r>
                  <a:rPr lang="en-US" sz="3600" dirty="0">
                    <a:latin typeface="+mn-lt"/>
                  </a:rPr>
                  <a:t>42%</a:t>
                </a:r>
              </a:p>
            </p:txBody>
          </p:sp>
        </p:grpSp>
      </p:grpSp>
      <p:grpSp>
        <p:nvGrpSpPr>
          <p:cNvPr id="128" name="Group 127"/>
          <p:cNvGrpSpPr/>
          <p:nvPr/>
        </p:nvGrpSpPr>
        <p:grpSpPr>
          <a:xfrm>
            <a:off x="3065880" y="6155241"/>
            <a:ext cx="3411234" cy="739490"/>
            <a:chOff x="3065880" y="6155241"/>
            <a:chExt cx="3411234" cy="739490"/>
          </a:xfrm>
        </p:grpSpPr>
        <p:cxnSp>
          <p:nvCxnSpPr>
            <p:cNvPr id="116" name="Straight Arrow Connector 115"/>
            <p:cNvCxnSpPr/>
            <p:nvPr/>
          </p:nvCxnSpPr>
          <p:spPr bwMode="auto">
            <a:xfrm>
              <a:off x="3065880" y="6155241"/>
              <a:ext cx="3181254" cy="396838"/>
            </a:xfrm>
            <a:prstGeom prst="straightConnector1">
              <a:avLst/>
            </a:prstGeom>
            <a:solidFill>
              <a:schemeClr val="accent1"/>
            </a:solidFill>
            <a:ln w="101600" cap="flat" cmpd="sng" algn="ctr">
              <a:solidFill>
                <a:srgbClr val="339966"/>
              </a:solidFill>
              <a:prstDash val="solid"/>
              <a:round/>
              <a:headEnd type="none" w="med" len="med"/>
              <a:tailEnd type="triangle"/>
            </a:ln>
            <a:effectLst/>
          </p:spPr>
        </p:cxnSp>
        <p:sp>
          <p:nvSpPr>
            <p:cNvPr id="117" name="TextBox 116"/>
            <p:cNvSpPr txBox="1"/>
            <p:nvPr/>
          </p:nvSpPr>
          <p:spPr>
            <a:xfrm>
              <a:off x="3863248" y="6248400"/>
              <a:ext cx="1183755" cy="646331"/>
            </a:xfrm>
            <a:prstGeom prst="rect">
              <a:avLst/>
            </a:prstGeom>
            <a:noFill/>
          </p:spPr>
          <p:txBody>
            <a:bodyPr wrap="square" rtlCol="0">
              <a:spAutoFit/>
            </a:bodyPr>
            <a:lstStyle/>
            <a:p>
              <a:r>
                <a:rPr lang="en-US" sz="3600" dirty="0">
                  <a:latin typeface="+mn-lt"/>
                </a:rPr>
                <a:t>57%</a:t>
              </a:r>
            </a:p>
          </p:txBody>
        </p:sp>
        <p:cxnSp>
          <p:nvCxnSpPr>
            <p:cNvPr id="122" name="Straight Arrow Connector 121"/>
            <p:cNvCxnSpPr/>
            <p:nvPr/>
          </p:nvCxnSpPr>
          <p:spPr bwMode="auto">
            <a:xfrm>
              <a:off x="5704399" y="6248400"/>
              <a:ext cx="772715" cy="292083"/>
            </a:xfrm>
            <a:prstGeom prst="straightConnector1">
              <a:avLst/>
            </a:prstGeom>
            <a:solidFill>
              <a:schemeClr val="accent1"/>
            </a:solidFill>
            <a:ln w="101600" cap="flat" cmpd="sng" algn="ctr">
              <a:solidFill>
                <a:srgbClr val="339966"/>
              </a:solidFill>
              <a:prstDash val="solid"/>
              <a:round/>
              <a:headEnd type="none" w="med" len="med"/>
              <a:tailEnd type="triangle"/>
            </a:ln>
            <a:effectLst/>
          </p:spPr>
        </p:cxnSp>
      </p:grpSp>
      <p:sp>
        <p:nvSpPr>
          <p:cNvPr id="64" name="Text Box 5"/>
          <p:cNvSpPr txBox="1">
            <a:spLocks noChangeArrowheads="1"/>
          </p:cNvSpPr>
          <p:nvPr/>
        </p:nvSpPr>
        <p:spPr bwMode="auto">
          <a:xfrm>
            <a:off x="10119360" y="0"/>
            <a:ext cx="207264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4)</a:t>
            </a:r>
          </a:p>
        </p:txBody>
      </p:sp>
    </p:spTree>
    <p:extLst>
      <p:ext uri="{BB962C8B-B14F-4D97-AF65-F5344CB8AC3E}">
        <p14:creationId xmlns:p14="http://schemas.microsoft.com/office/powerpoint/2010/main" val="36990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LCD Hypo 1 Answer</a:t>
            </a:r>
          </a:p>
        </p:txBody>
      </p:sp>
      <p:sp>
        <p:nvSpPr>
          <p:cNvPr id="3" name="Content Placeholder 2"/>
          <p:cNvSpPr>
            <a:spLocks noGrp="1"/>
          </p:cNvSpPr>
          <p:nvPr>
            <p:ph idx="1"/>
          </p:nvPr>
        </p:nvSpPr>
        <p:spPr/>
        <p:txBody>
          <a:bodyPr/>
          <a:lstStyle/>
          <a:p>
            <a:r>
              <a:rPr lang="en-US" dirty="0"/>
              <a:t>Sure</a:t>
            </a:r>
          </a:p>
          <a:p>
            <a:pPr lvl="1"/>
            <a:r>
              <a:rPr lang="en-US" dirty="0"/>
              <a:t>Plain vanilla cartel</a:t>
            </a:r>
          </a:p>
          <a:p>
            <a:pPr lvl="1"/>
            <a:r>
              <a:rPr lang="en-US" dirty="0"/>
              <a:t>Per se illegal Section 1 violation</a:t>
            </a:r>
          </a:p>
        </p:txBody>
      </p:sp>
      <p:sp>
        <p:nvSpPr>
          <p:cNvPr id="5" name="Slide Number Placeholder 4"/>
          <p:cNvSpPr>
            <a:spLocks noGrp="1"/>
          </p:cNvSpPr>
          <p:nvPr>
            <p:ph type="sldNum" sz="quarter" idx="12"/>
          </p:nvPr>
        </p:nvSpPr>
        <p:spPr/>
        <p:txBody>
          <a:bodyPr/>
          <a:lstStyle/>
          <a:p>
            <a:fld id="{3A826332-AAFE-43CD-B416-D1C17A7CB386}" type="slidenum">
              <a:rPr lang="en-US" altLang="en-US" smtClean="0"/>
              <a:pPr/>
              <a:t>58</a:t>
            </a:fld>
            <a:endParaRPr lang="en-US" altLang="en-US"/>
          </a:p>
        </p:txBody>
      </p:sp>
    </p:spTree>
    <p:extLst>
      <p:ext uri="{BB962C8B-B14F-4D97-AF65-F5344CB8AC3E}">
        <p14:creationId xmlns:p14="http://schemas.microsoft.com/office/powerpoint/2010/main" val="4038083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LCD Hypo 2 Answer</a:t>
            </a:r>
          </a:p>
        </p:txBody>
      </p:sp>
      <p:sp>
        <p:nvSpPr>
          <p:cNvPr id="3" name="Content Placeholder 2"/>
          <p:cNvSpPr>
            <a:spLocks noGrp="1"/>
          </p:cNvSpPr>
          <p:nvPr>
            <p:ph idx="1"/>
          </p:nvPr>
        </p:nvSpPr>
        <p:spPr/>
        <p:txBody>
          <a:bodyPr/>
          <a:lstStyle/>
          <a:p>
            <a:r>
              <a:rPr lang="en-US" i="1" dirty="0"/>
              <a:t>Hartford Fire </a:t>
            </a:r>
            <a:r>
              <a:rPr lang="en-US" dirty="0"/>
              <a:t>Replay</a:t>
            </a:r>
          </a:p>
          <a:p>
            <a:pPr lvl="1"/>
            <a:r>
              <a:rPr lang="en-US" dirty="0"/>
              <a:t>Straightforward application of extraterritoriality rules set out in </a:t>
            </a:r>
            <a:r>
              <a:rPr lang="en-US" i="1" dirty="0"/>
              <a:t>Hartford Fire</a:t>
            </a:r>
          </a:p>
          <a:p>
            <a:pPr lvl="1"/>
            <a:r>
              <a:rPr lang="en-US" dirty="0"/>
              <a:t>MM should be able to assert a SA 1 claim</a:t>
            </a:r>
          </a:p>
        </p:txBody>
      </p:sp>
      <p:sp>
        <p:nvSpPr>
          <p:cNvPr id="5" name="Slide Number Placeholder 4"/>
          <p:cNvSpPr>
            <a:spLocks noGrp="1"/>
          </p:cNvSpPr>
          <p:nvPr>
            <p:ph type="sldNum" sz="quarter" idx="12"/>
          </p:nvPr>
        </p:nvSpPr>
        <p:spPr/>
        <p:txBody>
          <a:bodyPr/>
          <a:lstStyle/>
          <a:p>
            <a:fld id="{3A826332-AAFE-43CD-B416-D1C17A7CB386}" type="slidenum">
              <a:rPr lang="en-US" altLang="en-US" smtClean="0"/>
              <a:pPr/>
              <a:t>59</a:t>
            </a:fld>
            <a:endParaRPr lang="en-US" altLang="en-US"/>
          </a:p>
        </p:txBody>
      </p:sp>
    </p:spTree>
    <p:extLst>
      <p:ext uri="{BB962C8B-B14F-4D97-AF65-F5344CB8AC3E}">
        <p14:creationId xmlns:p14="http://schemas.microsoft.com/office/powerpoint/2010/main" val="137413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921" y="-1"/>
            <a:ext cx="3078080"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Reasons for Failure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97-27 (18 Mar 1981)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32204" y="237622"/>
            <a:ext cx="3821887" cy="6463216"/>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1602419" y="1322556"/>
            <a:ext cx="9472198" cy="5071866"/>
          </a:xfrm>
          <a:prstGeom prst="rect">
            <a:avLst/>
          </a:prstGeom>
          <a:ln w="6350">
            <a:solidFill>
              <a:schemeClr val="tx1"/>
            </a:solidFill>
          </a:ln>
        </p:spPr>
      </p:pic>
    </p:spTree>
    <p:extLst>
      <p:ext uri="{BB962C8B-B14F-4D97-AF65-F5344CB8AC3E}">
        <p14:creationId xmlns:p14="http://schemas.microsoft.com/office/powerpoint/2010/main" val="54473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LCD Hypo 3 Answer</a:t>
            </a:r>
          </a:p>
        </p:txBody>
      </p:sp>
      <p:sp>
        <p:nvSpPr>
          <p:cNvPr id="3" name="Content Placeholder 2"/>
          <p:cNvSpPr>
            <a:spLocks noGrp="1"/>
          </p:cNvSpPr>
          <p:nvPr>
            <p:ph idx="1"/>
          </p:nvPr>
        </p:nvSpPr>
        <p:spPr/>
        <p:txBody>
          <a:bodyPr/>
          <a:lstStyle/>
          <a:p>
            <a:r>
              <a:rPr lang="en-US" i="1" dirty="0" err="1"/>
              <a:t>Copperweld</a:t>
            </a:r>
            <a:r>
              <a:rPr lang="en-US" i="1" dirty="0"/>
              <a:t>?</a:t>
            </a:r>
          </a:p>
          <a:p>
            <a:r>
              <a:rPr lang="en-US" i="1" dirty="0"/>
              <a:t>Illinois Brick?</a:t>
            </a:r>
          </a:p>
          <a:p>
            <a:pPr lvl="1"/>
            <a:r>
              <a:rPr lang="en-US" dirty="0"/>
              <a:t>Under </a:t>
            </a:r>
            <a:r>
              <a:rPr lang="en-US" i="1" dirty="0"/>
              <a:t>Illinois Brick</a:t>
            </a:r>
            <a:r>
              <a:rPr lang="en-US" dirty="0"/>
              <a:t>, an indirect purchaser can’t sue for the manufacturing level cartel; only the direct purchaser can</a:t>
            </a:r>
          </a:p>
        </p:txBody>
      </p:sp>
      <p:sp>
        <p:nvSpPr>
          <p:cNvPr id="5" name="Slide Number Placeholder 4"/>
          <p:cNvSpPr>
            <a:spLocks noGrp="1"/>
          </p:cNvSpPr>
          <p:nvPr>
            <p:ph type="sldNum" sz="quarter" idx="12"/>
          </p:nvPr>
        </p:nvSpPr>
        <p:spPr/>
        <p:txBody>
          <a:bodyPr/>
          <a:lstStyle/>
          <a:p>
            <a:fld id="{3A826332-AAFE-43CD-B416-D1C17A7CB386}" type="slidenum">
              <a:rPr lang="en-US" altLang="en-US" smtClean="0"/>
              <a:pPr/>
              <a:t>60</a:t>
            </a:fld>
            <a:endParaRPr lang="en-US" altLang="en-US"/>
          </a:p>
        </p:txBody>
      </p:sp>
    </p:spTree>
    <p:extLst>
      <p:ext uri="{BB962C8B-B14F-4D97-AF65-F5344CB8AC3E}">
        <p14:creationId xmlns:p14="http://schemas.microsoft.com/office/powerpoint/2010/main" val="381316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6738" y="-2"/>
            <a:ext cx="5815264"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Expand Antitrust Immunity for Exports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8969432" y="6488668"/>
            <a:ext cx="32225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Rep. 97-27 (18 Mar 1981)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64102" y="184664"/>
            <a:ext cx="3806761" cy="6516174"/>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1418004" y="2407246"/>
            <a:ext cx="9776050" cy="3596512"/>
          </a:xfrm>
          <a:prstGeom prst="rect">
            <a:avLst/>
          </a:prstGeom>
          <a:ln w="6350">
            <a:solidFill>
              <a:schemeClr val="tx1"/>
            </a:solidFill>
          </a:ln>
        </p:spPr>
      </p:pic>
    </p:spTree>
    <p:extLst>
      <p:ext uri="{BB962C8B-B14F-4D97-AF65-F5344CB8AC3E}">
        <p14:creationId xmlns:p14="http://schemas.microsoft.com/office/powerpoint/2010/main" val="408768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1381" y="0"/>
            <a:ext cx="5540619" cy="403167"/>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Export Trading Company Act of 1982</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p:cNvSpPr txBox="1">
            <a:spLocks noChangeArrowheads="1"/>
          </p:cNvSpPr>
          <p:nvPr/>
        </p:nvSpPr>
        <p:spPr bwMode="auto">
          <a:xfrm>
            <a:off x="9092884" y="6488668"/>
            <a:ext cx="309911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Pub. L. 92-290 (8 Oct 1982)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59839" y="201583"/>
            <a:ext cx="4465846" cy="6499255"/>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2312208" y="825786"/>
            <a:ext cx="7797181" cy="5270214"/>
          </a:xfrm>
          <a:prstGeom prst="rect">
            <a:avLst/>
          </a:prstGeom>
          <a:ln w="6350">
            <a:solidFill>
              <a:schemeClr val="tx1"/>
            </a:solidFill>
          </a:ln>
        </p:spPr>
      </p:pic>
    </p:spTree>
    <p:extLst>
      <p:ext uri="{BB962C8B-B14F-4D97-AF65-F5344CB8AC3E}">
        <p14:creationId xmlns:p14="http://schemas.microsoft.com/office/powerpoint/2010/main" val="21057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208" y="-2"/>
            <a:ext cx="5342793"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Modify Application of Antitrust Law</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9041732" y="6488668"/>
            <a:ext cx="315026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Pub. L. 92-290 (8 Oct 1982)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44057" y="184664"/>
            <a:ext cx="4283075" cy="6516174"/>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1053213" y="1746548"/>
            <a:ext cx="10764219" cy="3820025"/>
          </a:xfrm>
          <a:prstGeom prst="rect">
            <a:avLst/>
          </a:prstGeom>
          <a:ln w="6350">
            <a:solidFill>
              <a:schemeClr val="tx1"/>
            </a:solidFill>
          </a:ln>
        </p:spPr>
      </p:pic>
    </p:spTree>
    <p:extLst>
      <p:ext uri="{BB962C8B-B14F-4D97-AF65-F5344CB8AC3E}">
        <p14:creationId xmlns:p14="http://schemas.microsoft.com/office/powerpoint/2010/main" val="14414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5567</TotalTime>
  <Words>2532</Words>
  <Application>Microsoft Office PowerPoint</Application>
  <PresentationFormat>Widescreen</PresentationFormat>
  <Paragraphs>376</Paragraphs>
  <Slides>60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Helvetica</vt:lpstr>
      <vt:lpstr>Monotype Sorts</vt:lpstr>
      <vt:lpstr>Times New Roman</vt:lpstr>
      <vt:lpstr>Generic (Standard)</vt:lpstr>
      <vt:lpstr>Class 18: Thurs 6 Nov 2025 Antitrust Fall 2025   Extraterritorial Application of the Sherman Act</vt:lpstr>
      <vt:lpstr>Simple Version of Today</vt:lpstr>
      <vt:lpstr>FTAIA Legislative History</vt:lpstr>
      <vt:lpstr>1918: Webb-Pomerene Act: Help Export Cartels</vt:lpstr>
      <vt:lpstr>Antitrust Exemption for Exports</vt:lpstr>
      <vt:lpstr>Reasons for Failure</vt:lpstr>
      <vt:lpstr>Expand Antitrust Immunity for Exports</vt:lpstr>
      <vt:lpstr>Export Trading Company Act of 1982</vt:lpstr>
      <vt:lpstr>Modify Application of Antitrust Law</vt:lpstr>
      <vt:lpstr>Foreign Trade Antitrust Improvements Act of 1982</vt:lpstr>
      <vt:lpstr>Foreign Trade Antitrust Improvements Act of 1982</vt:lpstr>
      <vt:lpstr>Hartford Fire </vt:lpstr>
      <vt:lpstr>Hartford Fire (US 1993)</vt:lpstr>
      <vt:lpstr>Domestic Commercial General Liability (CGL) Insurance</vt:lpstr>
      <vt:lpstr>Hypo 1: UK Price Fixing</vt:lpstr>
      <vt:lpstr>Hypo 1: Questions</vt:lpstr>
      <vt:lpstr>Hypo 2: OK under UK Law</vt:lpstr>
      <vt:lpstr>Hypo 2: OK under UK Law</vt:lpstr>
      <vt:lpstr>Hypo 3: Direct Conflict</vt:lpstr>
      <vt:lpstr>Extraterritorial Application of Sherman Act</vt:lpstr>
      <vt:lpstr>Key Points</vt:lpstr>
      <vt:lpstr>Key Points</vt:lpstr>
      <vt:lpstr>FTAIA: We Don’t Care about You</vt:lpstr>
      <vt:lpstr>Empagran</vt:lpstr>
      <vt:lpstr>Why Should U.S. Law Apply?</vt:lpstr>
      <vt:lpstr>Selling Potash 1</vt:lpstr>
      <vt:lpstr>Selling Potash 2</vt:lpstr>
      <vt:lpstr>Selling Potash 3</vt:lpstr>
      <vt:lpstr>SP Hypo 1 Answer</vt:lpstr>
      <vt:lpstr>SP Hypo 2 Answer</vt:lpstr>
      <vt:lpstr>SP Hypo 2 Answer</vt:lpstr>
      <vt:lpstr>SP Hypo 2 Answer</vt:lpstr>
      <vt:lpstr>SP3 Hypo Answer</vt:lpstr>
      <vt:lpstr>Selling Potash 4</vt:lpstr>
      <vt:lpstr>Selling Potash 5</vt:lpstr>
      <vt:lpstr>Selling Potash 6</vt:lpstr>
      <vt:lpstr>SP Hypo 4 Answer</vt:lpstr>
      <vt:lpstr>SP Hypo 5 Answer</vt:lpstr>
      <vt:lpstr>But What of the Actual Language of the FTAIA</vt:lpstr>
      <vt:lpstr>SP Hypo 6 Answer</vt:lpstr>
      <vt:lpstr>Minn-Chem</vt:lpstr>
      <vt:lpstr>Understanding Import Commerce</vt:lpstr>
      <vt:lpstr>Apply Hartford Fire</vt:lpstr>
      <vt:lpstr>Extending Liability to Canpotex</vt:lpstr>
      <vt:lpstr>Coming Within the Sherman Act</vt:lpstr>
      <vt:lpstr>Plain Vanilla Import Commerce and Hartford Fire</vt:lpstr>
      <vt:lpstr>Host Country Incentives</vt:lpstr>
      <vt:lpstr>U.S. Is the Right Enforcer</vt:lpstr>
      <vt:lpstr>And Here?</vt:lpstr>
      <vt:lpstr>Criminal Price Fixing</vt:lpstr>
      <vt:lpstr>Criminal Fines/Sentences</vt:lpstr>
      <vt:lpstr>Criminal Fines/Sentences</vt:lpstr>
      <vt:lpstr>Motorola Mobility (CA7 2015)</vt:lpstr>
      <vt:lpstr>Selling LCD Screens 1</vt:lpstr>
      <vt:lpstr>Selling LCD Screens 2</vt:lpstr>
      <vt:lpstr>Selling LCD Screens 3</vt:lpstr>
      <vt:lpstr>PowerPoint Presentation</vt:lpstr>
      <vt:lpstr>LCD Hypo 1 Answer</vt:lpstr>
      <vt:lpstr>LCD Hypo 2 Answer</vt:lpstr>
      <vt:lpstr>LCD Hypo 3 Answer</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529</cp:revision>
  <cp:lastPrinted>2019-02-18T20:14:55Z</cp:lastPrinted>
  <dcterms:created xsi:type="dcterms:W3CDTF">1999-10-27T15:27:59Z</dcterms:created>
  <dcterms:modified xsi:type="dcterms:W3CDTF">2025-11-06T20:15:30Z</dcterms:modified>
</cp:coreProperties>
</file>