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6"/>
  </p:notesMasterIdLst>
  <p:handoutMasterIdLst>
    <p:handoutMasterId r:id="rId87"/>
  </p:handoutMasterIdLst>
  <p:sldIdLst>
    <p:sldId id="1345" r:id="rId2"/>
    <p:sldId id="1552" r:id="rId3"/>
    <p:sldId id="1553" r:id="rId4"/>
    <p:sldId id="1554" r:id="rId5"/>
    <p:sldId id="1555" r:id="rId6"/>
    <p:sldId id="1556" r:id="rId7"/>
    <p:sldId id="1557" r:id="rId8"/>
    <p:sldId id="1558" r:id="rId9"/>
    <p:sldId id="1563" r:id="rId10"/>
    <p:sldId id="1564" r:id="rId11"/>
    <p:sldId id="1565" r:id="rId12"/>
    <p:sldId id="1566" r:id="rId13"/>
    <p:sldId id="1567" r:id="rId14"/>
    <p:sldId id="1568" r:id="rId15"/>
    <p:sldId id="1569" r:id="rId16"/>
    <p:sldId id="1570" r:id="rId17"/>
    <p:sldId id="1571" r:id="rId18"/>
    <p:sldId id="1572" r:id="rId19"/>
    <p:sldId id="2643" r:id="rId20"/>
    <p:sldId id="2651" r:id="rId21"/>
    <p:sldId id="2656" r:id="rId22"/>
    <p:sldId id="2653" r:id="rId23"/>
    <p:sldId id="1648" r:id="rId24"/>
    <p:sldId id="2631" r:id="rId25"/>
    <p:sldId id="1649" r:id="rId26"/>
    <p:sldId id="2644" r:id="rId27"/>
    <p:sldId id="2645" r:id="rId28"/>
    <p:sldId id="2646" r:id="rId29"/>
    <p:sldId id="2647" r:id="rId30"/>
    <p:sldId id="2649" r:id="rId31"/>
    <p:sldId id="2650" r:id="rId32"/>
    <p:sldId id="1720" r:id="rId33"/>
    <p:sldId id="2633" r:id="rId34"/>
    <p:sldId id="1722" r:id="rId35"/>
    <p:sldId id="1747" r:id="rId36"/>
    <p:sldId id="2638" r:id="rId37"/>
    <p:sldId id="1748" r:id="rId38"/>
    <p:sldId id="1749" r:id="rId39"/>
    <p:sldId id="1750" r:id="rId40"/>
    <p:sldId id="2639" r:id="rId41"/>
    <p:sldId id="1389" r:id="rId42"/>
    <p:sldId id="1394" r:id="rId43"/>
    <p:sldId id="1411" r:id="rId44"/>
    <p:sldId id="1419" r:id="rId45"/>
    <p:sldId id="1515" r:id="rId46"/>
    <p:sldId id="1469" r:id="rId47"/>
    <p:sldId id="1471" r:id="rId48"/>
    <p:sldId id="1470" r:id="rId49"/>
    <p:sldId id="1485" r:id="rId50"/>
    <p:sldId id="1521" r:id="rId51"/>
    <p:sldId id="1522" r:id="rId52"/>
    <p:sldId id="1578" r:id="rId53"/>
    <p:sldId id="1526" r:id="rId54"/>
    <p:sldId id="1527" r:id="rId55"/>
    <p:sldId id="1525" r:id="rId56"/>
    <p:sldId id="1523" r:id="rId57"/>
    <p:sldId id="1524" r:id="rId58"/>
    <p:sldId id="1550" r:id="rId59"/>
    <p:sldId id="1517" r:id="rId60"/>
    <p:sldId id="1530" r:id="rId61"/>
    <p:sldId id="1532" r:id="rId62"/>
    <p:sldId id="1536" r:id="rId63"/>
    <p:sldId id="1537" r:id="rId64"/>
    <p:sldId id="1538" r:id="rId65"/>
    <p:sldId id="1516" r:id="rId66"/>
    <p:sldId id="1579" r:id="rId67"/>
    <p:sldId id="1584" r:id="rId68"/>
    <p:sldId id="1586" r:id="rId69"/>
    <p:sldId id="1587" r:id="rId70"/>
    <p:sldId id="1590" r:id="rId71"/>
    <p:sldId id="1592" r:id="rId72"/>
    <p:sldId id="1599" r:id="rId73"/>
    <p:sldId id="1600" r:id="rId74"/>
    <p:sldId id="1601" r:id="rId75"/>
    <p:sldId id="1602" r:id="rId76"/>
    <p:sldId id="2640" r:id="rId77"/>
    <p:sldId id="1540" r:id="rId78"/>
    <p:sldId id="1545" r:id="rId79"/>
    <p:sldId id="1542" r:id="rId80"/>
    <p:sldId id="1518" r:id="rId81"/>
    <p:sldId id="1549" r:id="rId82"/>
    <p:sldId id="2641" r:id="rId83"/>
    <p:sldId id="2657" r:id="rId84"/>
    <p:sldId id="1693" r:id="rId85"/>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C0C0C0"/>
    <a:srgbClr val="DDDDDD"/>
    <a:srgbClr val="808080"/>
    <a:srgbClr val="FF00FF"/>
    <a:srgbClr val="000000"/>
    <a:srgbClr val="CC66FF"/>
    <a:srgbClr val="003399"/>
    <a:srgbClr val="0000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80" autoAdjust="0"/>
    <p:restoredTop sz="86410" autoAdjust="0"/>
  </p:normalViewPr>
  <p:slideViewPr>
    <p:cSldViewPr snapToGrid="0">
      <p:cViewPr varScale="1">
        <p:scale>
          <a:sx n="147" d="100"/>
          <a:sy n="147" d="100"/>
        </p:scale>
        <p:origin x="72" y="228"/>
      </p:cViewPr>
      <p:guideLst>
        <p:guide orient="horz" pos="2160"/>
        <p:guide pos="3840"/>
      </p:guideLst>
    </p:cSldViewPr>
  </p:slideViewPr>
  <p:outlineViewPr>
    <p:cViewPr>
      <p:scale>
        <a:sx n="50" d="100"/>
        <a:sy n="50" d="100"/>
      </p:scale>
      <p:origin x="0" y="-40592"/>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48168BAF-0F12-444C-9B72-1D481C82491E}" type="datetime1">
              <a:rPr lang="en-US" altLang="en-US" smtClean="0"/>
              <a:t>2/12/2024</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42B3FD84-882F-4C8E-8C2B-4D10E1D2E361}" type="slidenum">
              <a:rPr lang="en-US" altLang="en-US"/>
              <a:pPr/>
              <a:t>‹#›</a:t>
            </a:fld>
            <a:endParaRPr lang="en-US" altLang="en-US"/>
          </a:p>
        </p:txBody>
      </p:sp>
    </p:spTree>
    <p:extLst>
      <p:ext uri="{BB962C8B-B14F-4D97-AF65-F5344CB8AC3E}">
        <p14:creationId xmlns:p14="http://schemas.microsoft.com/office/powerpoint/2010/main" val="31200188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endParaRPr lang="en-US" altLang="en-US"/>
          </a:p>
        </p:txBody>
      </p:sp>
      <p:sp>
        <p:nvSpPr>
          <p:cNvPr id="4505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AE593987-11BD-4DC9-886A-2EC81069C5AD}" type="datetime1">
              <a:rPr lang="en-US" altLang="en-US" smtClean="0"/>
              <a:t>2/12/2024</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DC762C45-6CF3-41C2-AE5C-CD04213AAF28}" type="slidenum">
              <a:rPr lang="en-US" altLang="en-US"/>
              <a:pPr/>
              <a:t>‹#›</a:t>
            </a:fld>
            <a:endParaRPr lang="en-US" altLang="en-US"/>
          </a:p>
        </p:txBody>
      </p:sp>
    </p:spTree>
    <p:extLst>
      <p:ext uri="{BB962C8B-B14F-4D97-AF65-F5344CB8AC3E}">
        <p14:creationId xmlns:p14="http://schemas.microsoft.com/office/powerpoint/2010/main" val="87412335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uffpost.com/entry/jimmy-johns-non-compete_n_5978180?141323062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pp.leg.wa.gov/RCW/default.aspx?cite=46.72.001"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0D9F3BA-8155-4BF5-961A-73A8796A8057}" type="datetime1">
              <a:rPr kumimoji="0" lang="en-US" altLang="en-US" sz="1200"/>
              <a:t>2/12/2024</a:t>
            </a:fld>
            <a:endParaRPr kumimoji="0" lang="en-US" altLang="en-US" sz="1200"/>
          </a:p>
        </p:txBody>
      </p:sp>
      <p:sp>
        <p:nvSpPr>
          <p:cNvPr id="460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954FC28-119D-454A-BD04-7DBCBCBA6781}" type="slidenum">
              <a:rPr kumimoji="0" lang="en-US" altLang="en-US" sz="1200"/>
              <a:pPr/>
              <a:t>1</a:t>
            </a:fld>
            <a:endParaRPr kumimoji="0" lang="en-US" altLang="en-US" sz="1200"/>
          </a:p>
        </p:txBody>
      </p:sp>
      <p:sp>
        <p:nvSpPr>
          <p:cNvPr id="46084" name="Rectangle 2"/>
          <p:cNvSpPr>
            <a:spLocks noGrp="1" noRot="1" noChangeAspect="1" noChangeArrowheads="1" noTextEdit="1"/>
          </p:cNvSpPr>
          <p:nvPr>
            <p:ph type="sldImg"/>
          </p:nvPr>
        </p:nvSpPr>
        <p:spPr>
          <a:xfrm>
            <a:off x="406400" y="698500"/>
            <a:ext cx="6197600" cy="3486150"/>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3367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https://www.huffpost.com/entry/jimmy-johns-non-compete_n_5978180?1413230622=</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122501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https://www.ftc.gov/news-events/news/press-releases/2023/01/ftc-proposes-rule-ban-noncompete-clauses-which-hurt-workers-harm-competition</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40</a:t>
            </a:fld>
            <a:endParaRPr lang="en-US" altLang="en-US"/>
          </a:p>
        </p:txBody>
      </p:sp>
    </p:spTree>
    <p:extLst>
      <p:ext uri="{BB962C8B-B14F-4D97-AF65-F5344CB8AC3E}">
        <p14:creationId xmlns:p14="http://schemas.microsoft.com/office/powerpoint/2010/main" val="391320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41</a:t>
            </a:fld>
            <a:endParaRPr lang="en-US" altLang="en-US"/>
          </a:p>
        </p:txBody>
      </p:sp>
    </p:spTree>
    <p:extLst>
      <p:ext uri="{BB962C8B-B14F-4D97-AF65-F5344CB8AC3E}">
        <p14:creationId xmlns:p14="http://schemas.microsoft.com/office/powerpoint/2010/main" val="1958230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42</a:t>
            </a:fld>
            <a:endParaRPr lang="en-US" altLang="en-US"/>
          </a:p>
        </p:txBody>
      </p:sp>
    </p:spTree>
    <p:extLst>
      <p:ext uri="{BB962C8B-B14F-4D97-AF65-F5344CB8AC3E}">
        <p14:creationId xmlns:p14="http://schemas.microsoft.com/office/powerpoint/2010/main" val="209589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43</a:t>
            </a:fld>
            <a:endParaRPr lang="en-US" altLang="en-US"/>
          </a:p>
        </p:txBody>
      </p:sp>
    </p:spTree>
    <p:extLst>
      <p:ext uri="{BB962C8B-B14F-4D97-AF65-F5344CB8AC3E}">
        <p14:creationId xmlns:p14="http://schemas.microsoft.com/office/powerpoint/2010/main" val="143558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44</a:t>
            </a:fld>
            <a:endParaRPr lang="en-US" altLang="en-US"/>
          </a:p>
        </p:txBody>
      </p:sp>
    </p:spTree>
    <p:extLst>
      <p:ext uri="{BB962C8B-B14F-4D97-AF65-F5344CB8AC3E}">
        <p14:creationId xmlns:p14="http://schemas.microsoft.com/office/powerpoint/2010/main" val="2881117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46</a:t>
            </a:fld>
            <a:endParaRPr lang="en-US" altLang="en-US"/>
          </a:p>
        </p:txBody>
      </p:sp>
    </p:spTree>
    <p:extLst>
      <p:ext uri="{BB962C8B-B14F-4D97-AF65-F5344CB8AC3E}">
        <p14:creationId xmlns:p14="http://schemas.microsoft.com/office/powerpoint/2010/main" val="3195541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47</a:t>
            </a:fld>
            <a:endParaRPr lang="en-US" altLang="en-US"/>
          </a:p>
        </p:txBody>
      </p:sp>
    </p:spTree>
    <p:extLst>
      <p:ext uri="{BB962C8B-B14F-4D97-AF65-F5344CB8AC3E}">
        <p14:creationId xmlns:p14="http://schemas.microsoft.com/office/powerpoint/2010/main" val="290778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48</a:t>
            </a:fld>
            <a:endParaRPr lang="en-US" altLang="en-US"/>
          </a:p>
        </p:txBody>
      </p:sp>
    </p:spTree>
    <p:extLst>
      <p:ext uri="{BB962C8B-B14F-4D97-AF65-F5344CB8AC3E}">
        <p14:creationId xmlns:p14="http://schemas.microsoft.com/office/powerpoint/2010/main" val="267178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49</a:t>
            </a:fld>
            <a:endParaRPr lang="en-US" altLang="en-US"/>
          </a:p>
        </p:txBody>
      </p:sp>
    </p:spTree>
    <p:extLst>
      <p:ext uri="{BB962C8B-B14F-4D97-AF65-F5344CB8AC3E}">
        <p14:creationId xmlns:p14="http://schemas.microsoft.com/office/powerpoint/2010/main" val="120444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263381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50</a:t>
            </a:fld>
            <a:endParaRPr lang="en-US" altLang="en-US"/>
          </a:p>
        </p:txBody>
      </p:sp>
    </p:spTree>
    <p:extLst>
      <p:ext uri="{BB962C8B-B14F-4D97-AF65-F5344CB8AC3E}">
        <p14:creationId xmlns:p14="http://schemas.microsoft.com/office/powerpoint/2010/main" val="451753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51</a:t>
            </a:fld>
            <a:endParaRPr lang="en-US" altLang="en-US"/>
          </a:p>
        </p:txBody>
      </p:sp>
    </p:spTree>
    <p:extLst>
      <p:ext uri="{BB962C8B-B14F-4D97-AF65-F5344CB8AC3E}">
        <p14:creationId xmlns:p14="http://schemas.microsoft.com/office/powerpoint/2010/main" val="3912628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52</a:t>
            </a:fld>
            <a:endParaRPr lang="en-US" altLang="en-US"/>
          </a:p>
        </p:txBody>
      </p:sp>
    </p:spTree>
    <p:extLst>
      <p:ext uri="{BB962C8B-B14F-4D97-AF65-F5344CB8AC3E}">
        <p14:creationId xmlns:p14="http://schemas.microsoft.com/office/powerpoint/2010/main" val="1697941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53</a:t>
            </a:fld>
            <a:endParaRPr lang="en-US" altLang="en-US"/>
          </a:p>
        </p:txBody>
      </p:sp>
    </p:spTree>
    <p:extLst>
      <p:ext uri="{BB962C8B-B14F-4D97-AF65-F5344CB8AC3E}">
        <p14:creationId xmlns:p14="http://schemas.microsoft.com/office/powerpoint/2010/main" val="641425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60</a:t>
            </a:fld>
            <a:endParaRPr lang="en-US" altLang="en-US"/>
          </a:p>
        </p:txBody>
      </p:sp>
    </p:spTree>
    <p:extLst>
      <p:ext uri="{BB962C8B-B14F-4D97-AF65-F5344CB8AC3E}">
        <p14:creationId xmlns:p14="http://schemas.microsoft.com/office/powerpoint/2010/main" val="1616159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61</a:t>
            </a:fld>
            <a:endParaRPr lang="en-US" altLang="en-US"/>
          </a:p>
        </p:txBody>
      </p:sp>
    </p:spTree>
    <p:extLst>
      <p:ext uri="{BB962C8B-B14F-4D97-AF65-F5344CB8AC3E}">
        <p14:creationId xmlns:p14="http://schemas.microsoft.com/office/powerpoint/2010/main" val="2780425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62</a:t>
            </a:fld>
            <a:endParaRPr lang="en-US" altLang="en-US"/>
          </a:p>
        </p:txBody>
      </p:sp>
    </p:spTree>
    <p:extLst>
      <p:ext uri="{BB962C8B-B14F-4D97-AF65-F5344CB8AC3E}">
        <p14:creationId xmlns:p14="http://schemas.microsoft.com/office/powerpoint/2010/main" val="706687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63</a:t>
            </a:fld>
            <a:endParaRPr lang="en-US" altLang="en-US"/>
          </a:p>
        </p:txBody>
      </p:sp>
    </p:spTree>
    <p:extLst>
      <p:ext uri="{BB962C8B-B14F-4D97-AF65-F5344CB8AC3E}">
        <p14:creationId xmlns:p14="http://schemas.microsoft.com/office/powerpoint/2010/main" val="666967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64</a:t>
            </a:fld>
            <a:endParaRPr lang="en-US" altLang="en-US"/>
          </a:p>
        </p:txBody>
      </p:sp>
    </p:spTree>
    <p:extLst>
      <p:ext uri="{BB962C8B-B14F-4D97-AF65-F5344CB8AC3E}">
        <p14:creationId xmlns:p14="http://schemas.microsoft.com/office/powerpoint/2010/main" val="33587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66</a:t>
            </a:fld>
            <a:endParaRPr lang="en-US" altLang="en-US"/>
          </a:p>
        </p:txBody>
      </p:sp>
    </p:spTree>
    <p:extLst>
      <p:ext uri="{BB962C8B-B14F-4D97-AF65-F5344CB8AC3E}">
        <p14:creationId xmlns:p14="http://schemas.microsoft.com/office/powerpoint/2010/main" val="54882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24</a:t>
            </a:fld>
            <a:endParaRPr lang="en-US" altLang="en-US"/>
          </a:p>
        </p:txBody>
      </p:sp>
    </p:spTree>
    <p:extLst>
      <p:ext uri="{BB962C8B-B14F-4D97-AF65-F5344CB8AC3E}">
        <p14:creationId xmlns:p14="http://schemas.microsoft.com/office/powerpoint/2010/main" val="1809659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67</a:t>
            </a:fld>
            <a:endParaRPr lang="en-US" altLang="en-US"/>
          </a:p>
        </p:txBody>
      </p:sp>
    </p:spTree>
    <p:extLst>
      <p:ext uri="{BB962C8B-B14F-4D97-AF65-F5344CB8AC3E}">
        <p14:creationId xmlns:p14="http://schemas.microsoft.com/office/powerpoint/2010/main" val="4068936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68</a:t>
            </a:fld>
            <a:endParaRPr lang="en-US" altLang="en-US"/>
          </a:p>
        </p:txBody>
      </p:sp>
    </p:spTree>
    <p:extLst>
      <p:ext uri="{BB962C8B-B14F-4D97-AF65-F5344CB8AC3E}">
        <p14:creationId xmlns:p14="http://schemas.microsoft.com/office/powerpoint/2010/main" val="3362242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69</a:t>
            </a:fld>
            <a:endParaRPr lang="en-US" altLang="en-US"/>
          </a:p>
        </p:txBody>
      </p:sp>
    </p:spTree>
    <p:extLst>
      <p:ext uri="{BB962C8B-B14F-4D97-AF65-F5344CB8AC3E}">
        <p14:creationId xmlns:p14="http://schemas.microsoft.com/office/powerpoint/2010/main" val="4230576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70</a:t>
            </a:fld>
            <a:endParaRPr lang="en-US" altLang="en-US"/>
          </a:p>
        </p:txBody>
      </p:sp>
    </p:spTree>
    <p:extLst>
      <p:ext uri="{BB962C8B-B14F-4D97-AF65-F5344CB8AC3E}">
        <p14:creationId xmlns:p14="http://schemas.microsoft.com/office/powerpoint/2010/main" val="3719634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71</a:t>
            </a:fld>
            <a:endParaRPr lang="en-US" altLang="en-US"/>
          </a:p>
        </p:txBody>
      </p:sp>
    </p:spTree>
    <p:extLst>
      <p:ext uri="{BB962C8B-B14F-4D97-AF65-F5344CB8AC3E}">
        <p14:creationId xmlns:p14="http://schemas.microsoft.com/office/powerpoint/2010/main" val="579849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72</a:t>
            </a:fld>
            <a:endParaRPr lang="en-US" altLang="en-US"/>
          </a:p>
        </p:txBody>
      </p:sp>
    </p:spTree>
    <p:extLst>
      <p:ext uri="{BB962C8B-B14F-4D97-AF65-F5344CB8AC3E}">
        <p14:creationId xmlns:p14="http://schemas.microsoft.com/office/powerpoint/2010/main" val="558130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73</a:t>
            </a:fld>
            <a:endParaRPr lang="en-US" altLang="en-US"/>
          </a:p>
        </p:txBody>
      </p:sp>
    </p:spTree>
    <p:extLst>
      <p:ext uri="{BB962C8B-B14F-4D97-AF65-F5344CB8AC3E}">
        <p14:creationId xmlns:p14="http://schemas.microsoft.com/office/powerpoint/2010/main" val="2135963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74</a:t>
            </a:fld>
            <a:endParaRPr lang="en-US" altLang="en-US"/>
          </a:p>
        </p:txBody>
      </p:sp>
    </p:spTree>
    <p:extLst>
      <p:ext uri="{BB962C8B-B14F-4D97-AF65-F5344CB8AC3E}">
        <p14:creationId xmlns:p14="http://schemas.microsoft.com/office/powerpoint/2010/main" val="2727892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75</a:t>
            </a:fld>
            <a:endParaRPr lang="en-US" altLang="en-US"/>
          </a:p>
        </p:txBody>
      </p:sp>
    </p:spTree>
    <p:extLst>
      <p:ext uri="{BB962C8B-B14F-4D97-AF65-F5344CB8AC3E}">
        <p14:creationId xmlns:p14="http://schemas.microsoft.com/office/powerpoint/2010/main" val="380997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https://app.leg.wa.gov/RCW/default.aspx?cite=46.72.001</a:t>
            </a:r>
            <a:endParaRPr lang="en-US" dirty="0"/>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77</a:t>
            </a:fld>
            <a:endParaRPr lang="en-US" altLang="en-US"/>
          </a:p>
        </p:txBody>
      </p:sp>
    </p:spTree>
    <p:extLst>
      <p:ext uri="{BB962C8B-B14F-4D97-AF65-F5344CB8AC3E}">
        <p14:creationId xmlns:p14="http://schemas.microsoft.com/office/powerpoint/2010/main" val="226425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C2CAFE2D-31FC-48DD-803F-8F8163F6301C}" type="datetime1">
              <a:rPr lang="en-US" altLang="en-US" smtClean="0"/>
              <a:t>2/12/2024</a:t>
            </a:fld>
            <a:endParaRPr lang="en-US" altLang="en-US"/>
          </a:p>
        </p:txBody>
      </p:sp>
      <p:sp>
        <p:nvSpPr>
          <p:cNvPr id="5" name="Slide Number Placeholder 4"/>
          <p:cNvSpPr>
            <a:spLocks noGrp="1"/>
          </p:cNvSpPr>
          <p:nvPr>
            <p:ph type="sldNum" sz="quarter" idx="11"/>
          </p:nvPr>
        </p:nvSpPr>
        <p:spPr/>
        <p:txBody>
          <a:bodyPr/>
          <a:lstStyle/>
          <a:p>
            <a:fld id="{A748E85E-D395-467C-8B62-00614CA74A2B}" type="slidenum">
              <a:rPr lang="en-US" altLang="en-US" smtClean="0"/>
              <a:pPr/>
              <a:t>25</a:t>
            </a:fld>
            <a:endParaRPr lang="en-US" altLang="en-US"/>
          </a:p>
        </p:txBody>
      </p:sp>
    </p:spTree>
    <p:extLst>
      <p:ext uri="{BB962C8B-B14F-4D97-AF65-F5344CB8AC3E}">
        <p14:creationId xmlns:p14="http://schemas.microsoft.com/office/powerpoint/2010/main" val="2765584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78</a:t>
            </a:fld>
            <a:endParaRPr lang="en-US" altLang="en-US"/>
          </a:p>
        </p:txBody>
      </p:sp>
    </p:spTree>
    <p:extLst>
      <p:ext uri="{BB962C8B-B14F-4D97-AF65-F5344CB8AC3E}">
        <p14:creationId xmlns:p14="http://schemas.microsoft.com/office/powerpoint/2010/main" val="3322003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79</a:t>
            </a:fld>
            <a:endParaRPr lang="en-US" altLang="en-US"/>
          </a:p>
        </p:txBody>
      </p:sp>
    </p:spTree>
    <p:extLst>
      <p:ext uri="{BB962C8B-B14F-4D97-AF65-F5344CB8AC3E}">
        <p14:creationId xmlns:p14="http://schemas.microsoft.com/office/powerpoint/2010/main" val="2189926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https://www.wsj.com/business/earnings/uber-q4-earnings-report-2023-4e0d59f6</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84</a:t>
            </a:fld>
            <a:endParaRPr lang="en-US" altLang="en-US"/>
          </a:p>
        </p:txBody>
      </p:sp>
    </p:spTree>
    <p:extLst>
      <p:ext uri="{BB962C8B-B14F-4D97-AF65-F5344CB8AC3E}">
        <p14:creationId xmlns:p14="http://schemas.microsoft.com/office/powerpoint/2010/main" val="218494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32</a:t>
            </a:fld>
            <a:endParaRPr lang="en-US" altLang="en-US"/>
          </a:p>
        </p:txBody>
      </p:sp>
    </p:spTree>
    <p:extLst>
      <p:ext uri="{BB962C8B-B14F-4D97-AF65-F5344CB8AC3E}">
        <p14:creationId xmlns:p14="http://schemas.microsoft.com/office/powerpoint/2010/main" val="3599487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33</a:t>
            </a:fld>
            <a:endParaRPr lang="en-US" altLang="en-US"/>
          </a:p>
        </p:txBody>
      </p:sp>
    </p:spTree>
    <p:extLst>
      <p:ext uri="{BB962C8B-B14F-4D97-AF65-F5344CB8AC3E}">
        <p14:creationId xmlns:p14="http://schemas.microsoft.com/office/powerpoint/2010/main" val="2851260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https://www.nytimes.com/2017/09/27/business/pay-growth-fast-food-hiring.html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34</a:t>
            </a:fld>
            <a:endParaRPr lang="en-US" altLang="en-US"/>
          </a:p>
        </p:txBody>
      </p:sp>
    </p:spTree>
    <p:extLst>
      <p:ext uri="{BB962C8B-B14F-4D97-AF65-F5344CB8AC3E}">
        <p14:creationId xmlns:p14="http://schemas.microsoft.com/office/powerpoint/2010/main" val="244942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2/12/2024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35</a:t>
            </a:fld>
            <a:endParaRPr lang="en-US" altLang="en-US"/>
          </a:p>
        </p:txBody>
      </p:sp>
    </p:spTree>
    <p:extLst>
      <p:ext uri="{BB962C8B-B14F-4D97-AF65-F5344CB8AC3E}">
        <p14:creationId xmlns:p14="http://schemas.microsoft.com/office/powerpoint/2010/main" val="75515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https://www.nytimes.com/2018/08/20/business/fast-food-wages-no-poach-franchisees.html</a:t>
            </a:r>
          </a:p>
        </p:txBody>
      </p:sp>
      <p:sp>
        <p:nvSpPr>
          <p:cNvPr id="4" name="Date Placeholder 3"/>
          <p:cNvSpPr>
            <a:spLocks noGrp="1"/>
          </p:cNvSpPr>
          <p:nvPr>
            <p:ph type="dt" idx="1"/>
          </p:nvPr>
        </p:nvSpPr>
        <p:spPr/>
        <p:txBody>
          <a:bodyPr/>
          <a:lstStyle/>
          <a:p>
            <a:pPr>
              <a:defRPr/>
            </a:pPr>
            <a:fld id="{AE593987-11BD-4DC9-886A-2EC81069C5AD}" type="datetime1">
              <a:rPr lang="en-US" altLang="en-US" smtClean="0"/>
              <a:t>2/12/2024</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36</a:t>
            </a:fld>
            <a:endParaRPr lang="en-US" altLang="en-US"/>
          </a:p>
        </p:txBody>
      </p:sp>
    </p:spTree>
    <p:extLst>
      <p:ext uri="{BB962C8B-B14F-4D97-AF65-F5344CB8AC3E}">
        <p14:creationId xmlns:p14="http://schemas.microsoft.com/office/powerpoint/2010/main" val="239309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6052D4F3-9470-4504-9174-32AE5EA38730}" type="datetime4">
              <a:rPr lang="en-US" smtClean="0"/>
              <a:t>February 12, 2024</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2013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928681D8-0805-4A52-BE46-2D737F184D25}" type="slidenum">
              <a:rPr lang="en-US" altLang="en-US"/>
              <a:pPr/>
              <a:t>‹#›</a:t>
            </a:fld>
            <a:endParaRPr lang="en-US" altLang="en-US"/>
          </a:p>
        </p:txBody>
      </p:sp>
    </p:spTree>
    <p:extLst>
      <p:ext uri="{BB962C8B-B14F-4D97-AF65-F5344CB8AC3E}">
        <p14:creationId xmlns:p14="http://schemas.microsoft.com/office/powerpoint/2010/main" val="395555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5E5DCD0-92FC-430D-A930-6668D5D720AE}" type="datetime4">
              <a:rPr lang="en-US" smtClean="0"/>
              <a:t>February 12,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DEC070D-77A5-4FD6-A439-DBFC8AE9620F}" type="slidenum">
              <a:rPr lang="en-US" altLang="en-US"/>
              <a:pPr/>
              <a:t>‹#›</a:t>
            </a:fld>
            <a:endParaRPr lang="en-US" altLang="en-US"/>
          </a:p>
        </p:txBody>
      </p:sp>
    </p:spTree>
    <p:extLst>
      <p:ext uri="{BB962C8B-B14F-4D97-AF65-F5344CB8AC3E}">
        <p14:creationId xmlns:p14="http://schemas.microsoft.com/office/powerpoint/2010/main" val="238130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67C5D0-76C9-4BA7-8BA3-3E89CFF090DD}" type="datetime4">
              <a:rPr lang="en-US" smtClean="0"/>
              <a:t>February 12,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39C159F-A610-4D46-A71C-B9249C8C5218}" type="slidenum">
              <a:rPr lang="en-US" altLang="en-US"/>
              <a:pPr/>
              <a:t>‹#›</a:t>
            </a:fld>
            <a:endParaRPr lang="en-US" altLang="en-US"/>
          </a:p>
        </p:txBody>
      </p:sp>
    </p:spTree>
    <p:extLst>
      <p:ext uri="{BB962C8B-B14F-4D97-AF65-F5344CB8AC3E}">
        <p14:creationId xmlns:p14="http://schemas.microsoft.com/office/powerpoint/2010/main" val="21400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50F5FE97-C863-4AEF-B36C-15A2C3D38B1D}" type="slidenum">
              <a:rPr lang="en-US" altLang="en-US"/>
              <a:pPr/>
              <a:t>‹#›</a:t>
            </a:fld>
            <a:endParaRPr lang="en-US" altLang="en-US"/>
          </a:p>
        </p:txBody>
      </p:sp>
    </p:spTree>
    <p:extLst>
      <p:ext uri="{BB962C8B-B14F-4D97-AF65-F5344CB8AC3E}">
        <p14:creationId xmlns:p14="http://schemas.microsoft.com/office/powerpoint/2010/main" val="2149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AFC18A79-0C9F-45BC-9D7B-2CC2ED894C70}" type="datetime4">
              <a:rPr lang="en-US" smtClean="0"/>
              <a:t>February 12,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073C3F9-F8D9-4A9E-BEA8-A02C442985FA}" type="slidenum">
              <a:rPr lang="en-US" altLang="en-US"/>
              <a:pPr/>
              <a:t>‹#›</a:t>
            </a:fld>
            <a:endParaRPr lang="en-US" altLang="en-US"/>
          </a:p>
        </p:txBody>
      </p:sp>
    </p:spTree>
    <p:extLst>
      <p:ext uri="{BB962C8B-B14F-4D97-AF65-F5344CB8AC3E}">
        <p14:creationId xmlns:p14="http://schemas.microsoft.com/office/powerpoint/2010/main" val="415906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DD03666-BD86-465D-BA71-C81562AFFF13}" type="datetime4">
              <a:rPr lang="en-US" smtClean="0"/>
              <a:t>February 12,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6B814E8-565D-4762-9F32-A0673D2609CE}" type="slidenum">
              <a:rPr lang="en-US" altLang="en-US"/>
              <a:pPr/>
              <a:t>‹#›</a:t>
            </a:fld>
            <a:endParaRPr lang="en-US" altLang="en-US"/>
          </a:p>
        </p:txBody>
      </p:sp>
    </p:spTree>
    <p:extLst>
      <p:ext uri="{BB962C8B-B14F-4D97-AF65-F5344CB8AC3E}">
        <p14:creationId xmlns:p14="http://schemas.microsoft.com/office/powerpoint/2010/main" val="196198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7EB805A9-001A-4D08-AC07-C452A7D80A7B}" type="datetime4">
              <a:rPr lang="en-US" smtClean="0"/>
              <a:t>February 12, 2024</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69A9E1E0-D663-4255-8E3E-8970F84F55F6}" type="slidenum">
              <a:rPr lang="en-US" altLang="en-US"/>
              <a:pPr/>
              <a:t>‹#›</a:t>
            </a:fld>
            <a:endParaRPr lang="en-US" altLang="en-US"/>
          </a:p>
        </p:txBody>
      </p:sp>
    </p:spTree>
    <p:extLst>
      <p:ext uri="{BB962C8B-B14F-4D97-AF65-F5344CB8AC3E}">
        <p14:creationId xmlns:p14="http://schemas.microsoft.com/office/powerpoint/2010/main" val="257289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284275A-DB7B-4398-87E6-E40CD238B362}" type="datetime4">
              <a:rPr lang="en-US" smtClean="0"/>
              <a:t>February 12, 2024</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060CF602-A5B0-4D70-B34D-CAFA1EAA8C86}" type="slidenum">
              <a:rPr lang="en-US" altLang="en-US"/>
              <a:pPr/>
              <a:t>‹#›</a:t>
            </a:fld>
            <a:endParaRPr lang="en-US" altLang="en-US"/>
          </a:p>
        </p:txBody>
      </p:sp>
    </p:spTree>
    <p:extLst>
      <p:ext uri="{BB962C8B-B14F-4D97-AF65-F5344CB8AC3E}">
        <p14:creationId xmlns:p14="http://schemas.microsoft.com/office/powerpoint/2010/main" val="176034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B2CB7B2-EE66-4F5D-9235-09B4A5989FF9}" type="datetime4">
              <a:rPr lang="en-US" smtClean="0"/>
              <a:t>February 12, 2024</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AC9FBA93-7A05-4F71-BF34-B1F6297924FE}" type="slidenum">
              <a:rPr lang="en-US" altLang="en-US"/>
              <a:pPr/>
              <a:t>‹#›</a:t>
            </a:fld>
            <a:endParaRPr lang="en-US" altLang="en-US"/>
          </a:p>
        </p:txBody>
      </p:sp>
    </p:spTree>
    <p:extLst>
      <p:ext uri="{BB962C8B-B14F-4D97-AF65-F5344CB8AC3E}">
        <p14:creationId xmlns:p14="http://schemas.microsoft.com/office/powerpoint/2010/main" val="2285766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37480C0-7A1B-4571-9188-8E172C30E284}" type="datetime4">
              <a:rPr lang="en-US" smtClean="0"/>
              <a:t>February 12,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9E70A32-C04B-44B9-8557-1F5FD09D5F1A}" type="slidenum">
              <a:rPr lang="en-US" altLang="en-US"/>
              <a:pPr/>
              <a:t>‹#›</a:t>
            </a:fld>
            <a:endParaRPr lang="en-US" altLang="en-US"/>
          </a:p>
        </p:txBody>
      </p:sp>
    </p:spTree>
    <p:extLst>
      <p:ext uri="{BB962C8B-B14F-4D97-AF65-F5344CB8AC3E}">
        <p14:creationId xmlns:p14="http://schemas.microsoft.com/office/powerpoint/2010/main" val="410558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E06A2F8-3853-498C-B540-E48EEBA492B8}" type="datetime4">
              <a:rPr lang="en-US" smtClean="0"/>
              <a:t>February 12,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2013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4A58A23-DDE2-47C1-BE7D-8F8F9873A292}" type="slidenum">
              <a:rPr lang="en-US" altLang="en-US"/>
              <a:pPr/>
              <a:t>‹#›</a:t>
            </a:fld>
            <a:endParaRPr lang="en-US" altLang="en-US"/>
          </a:p>
        </p:txBody>
      </p:sp>
    </p:spTree>
    <p:extLst>
      <p:ext uri="{BB962C8B-B14F-4D97-AF65-F5344CB8AC3E}">
        <p14:creationId xmlns:p14="http://schemas.microsoft.com/office/powerpoint/2010/main" val="153842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325275642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E65455F-17EC-47C1-AE91-6320E3F680F2}" type="datetime4">
              <a:rPr lang="en-US" smtClean="0"/>
              <a:t>February 12, 2024</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2013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D1B15E4-9B65-4831-B4A2-72A4CEC6DF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1.tmp"/></Relationships>
</file>

<file path=ppt/slides/_rels/slide4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6.tmp"/></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8.tmp"/></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0.tmp"/></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4.tmp"/></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18: Mon 12 Feb 2024</a:t>
            </a:r>
            <a:br>
              <a:rPr lang="en-US" sz="2400" dirty="0"/>
            </a:br>
            <a:r>
              <a:rPr lang="en-US" sz="2400" dirty="0"/>
              <a:t>Antitrust Winter 2024</a:t>
            </a:r>
            <a:br>
              <a:rPr lang="en-US" sz="2400" dirty="0"/>
            </a:br>
            <a:br>
              <a:rPr lang="en-US" sz="2400" dirty="0"/>
            </a:br>
            <a:br>
              <a:rPr lang="en-US" sz="2400" dirty="0"/>
            </a:br>
            <a:br>
              <a:rPr lang="en-US" sz="2400" dirty="0"/>
            </a:br>
            <a:r>
              <a:rPr lang="en-US" sz="5400" dirty="0"/>
              <a:t>Labor and the Gig Economy</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2019-24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936" y="-3"/>
            <a:ext cx="6608066" cy="36478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Federal Courts Failed to Implement Clayton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77799" y="6488668"/>
            <a:ext cx="3114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3" name="Picture 12">
            <a:extLst>
              <a:ext uri="{FF2B5EF4-FFF2-40B4-BE49-F238E27FC236}">
                <a16:creationId xmlns:a16="http://schemas.microsoft.com/office/drawing/2014/main" id="{1260B965-6F5C-A94B-B69E-728E77E92F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621" y="182391"/>
            <a:ext cx="3857918" cy="6518447"/>
          </a:xfrm>
          <a:prstGeom prst="rect">
            <a:avLst/>
          </a:prstGeom>
          <a:ln w="6350">
            <a:solidFill>
              <a:schemeClr val="tx1"/>
            </a:solidFill>
          </a:ln>
        </p:spPr>
      </p:pic>
      <p:pic>
        <p:nvPicPr>
          <p:cNvPr id="14" name="Picture 13">
            <a:extLst>
              <a:ext uri="{FF2B5EF4-FFF2-40B4-BE49-F238E27FC236}">
                <a16:creationId xmlns:a16="http://schemas.microsoft.com/office/drawing/2014/main" id="{8E60CE10-AA77-8342-8D26-F76EEEBFA2DA}"/>
              </a:ext>
            </a:extLst>
          </p:cNvPr>
          <p:cNvPicPr>
            <a:picLocks noChangeAspect="1"/>
          </p:cNvPicPr>
          <p:nvPr/>
        </p:nvPicPr>
        <p:blipFill>
          <a:blip r:embed="rId4"/>
          <a:stretch>
            <a:fillRect/>
          </a:stretch>
        </p:blipFill>
        <p:spPr>
          <a:xfrm>
            <a:off x="2363990" y="871241"/>
            <a:ext cx="8684273" cy="5115518"/>
          </a:xfrm>
          <a:prstGeom prst="rect">
            <a:avLst/>
          </a:prstGeom>
          <a:ln w="6350">
            <a:solidFill>
              <a:schemeClr val="tx1"/>
            </a:solidFill>
          </a:ln>
        </p:spPr>
      </p:pic>
    </p:spTree>
    <p:extLst>
      <p:ext uri="{BB962C8B-B14F-4D97-AF65-F5344CB8AC3E}">
        <p14:creationId xmlns:p14="http://schemas.microsoft.com/office/powerpoint/2010/main" val="5075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3"/>
                                        </p:tgtEl>
                                        <p:attrNameLst>
                                          <p:attrName>style.opacity</p:attrName>
                                        </p:attrNameLst>
                                      </p:cBhvr>
                                      <p:to>
                                        <p:strVal val="0.5"/>
                                      </p:to>
                                    </p:set>
                                    <p:animEffect filter="image" prLst="opacity: 0.5">
                                      <p:cBhvr rctx="IE">
                                        <p:cTn id="9" dur="indefinite"/>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968" y="-2"/>
            <a:ext cx="5365034" cy="369332"/>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Duplex Printing as Part of the Problem</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98487" y="6488668"/>
            <a:ext cx="3093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C3665C9A-141C-ED4F-B452-4D619A434A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238" y="184664"/>
            <a:ext cx="3806786" cy="6516174"/>
          </a:xfrm>
          <a:prstGeom prst="rect">
            <a:avLst/>
          </a:prstGeom>
          <a:ln w="6350">
            <a:solidFill>
              <a:schemeClr val="tx1"/>
            </a:solidFill>
          </a:ln>
        </p:spPr>
      </p:pic>
      <p:pic>
        <p:nvPicPr>
          <p:cNvPr id="10" name="Picture 9">
            <a:extLst>
              <a:ext uri="{FF2B5EF4-FFF2-40B4-BE49-F238E27FC236}">
                <a16:creationId xmlns:a16="http://schemas.microsoft.com/office/drawing/2014/main" id="{AA47F576-F830-E34C-BB3F-A410CEEBEE62}"/>
              </a:ext>
            </a:extLst>
          </p:cNvPr>
          <p:cNvPicPr>
            <a:picLocks noChangeAspect="1"/>
          </p:cNvPicPr>
          <p:nvPr/>
        </p:nvPicPr>
        <p:blipFill>
          <a:blip r:embed="rId3"/>
          <a:stretch>
            <a:fillRect/>
          </a:stretch>
        </p:blipFill>
        <p:spPr>
          <a:xfrm>
            <a:off x="1330526" y="1346116"/>
            <a:ext cx="10556674" cy="4272935"/>
          </a:xfrm>
          <a:prstGeom prst="rect">
            <a:avLst/>
          </a:prstGeom>
          <a:ln w="6350">
            <a:solidFill>
              <a:schemeClr val="tx1"/>
            </a:solidFill>
          </a:ln>
        </p:spPr>
      </p:pic>
    </p:spTree>
    <p:extLst>
      <p:ext uri="{BB962C8B-B14F-4D97-AF65-F5344CB8AC3E}">
        <p14:creationId xmlns:p14="http://schemas.microsoft.com/office/powerpoint/2010/main" val="10342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966" y="-3"/>
            <a:ext cx="6292035" cy="34906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Restrictions on Injunctions re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242013" y="6488668"/>
            <a:ext cx="3949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1464F2A1-13D5-2A4E-A675-3426FCC736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174531"/>
            <a:ext cx="4057485" cy="6526307"/>
          </a:xfrm>
          <a:prstGeom prst="rect">
            <a:avLst/>
          </a:prstGeom>
          <a:ln w="6350">
            <a:solidFill>
              <a:schemeClr val="tx1"/>
            </a:solidFill>
          </a:ln>
        </p:spPr>
      </p:pic>
      <p:pic>
        <p:nvPicPr>
          <p:cNvPr id="12" name="Picture 11">
            <a:extLst>
              <a:ext uri="{FF2B5EF4-FFF2-40B4-BE49-F238E27FC236}">
                <a16:creationId xmlns:a16="http://schemas.microsoft.com/office/drawing/2014/main" id="{42CEA0A6-5ACC-F748-BCCA-04FB876FE8CF}"/>
              </a:ext>
            </a:extLst>
          </p:cNvPr>
          <p:cNvPicPr>
            <a:picLocks noChangeAspect="1"/>
          </p:cNvPicPr>
          <p:nvPr/>
        </p:nvPicPr>
        <p:blipFill>
          <a:blip r:embed="rId3"/>
          <a:stretch>
            <a:fillRect/>
          </a:stretch>
        </p:blipFill>
        <p:spPr>
          <a:xfrm>
            <a:off x="1566212" y="1362469"/>
            <a:ext cx="10320988" cy="4066162"/>
          </a:xfrm>
          <a:prstGeom prst="rect">
            <a:avLst/>
          </a:prstGeom>
          <a:ln w="6350">
            <a:solidFill>
              <a:schemeClr val="tx1"/>
            </a:solidFill>
          </a:ln>
        </p:spPr>
      </p:pic>
    </p:spTree>
    <p:extLst>
      <p:ext uri="{BB962C8B-B14F-4D97-AF65-F5344CB8AC3E}">
        <p14:creationId xmlns:p14="http://schemas.microsoft.com/office/powerpoint/2010/main" val="9777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5167" y="-3"/>
            <a:ext cx="4516834" cy="376139"/>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Balancing Organizational Rights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233738" y="6488668"/>
            <a:ext cx="39582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A5D74E7-1EF4-3D48-87C4-407C159071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211" y="188066"/>
            <a:ext cx="4049070" cy="6512772"/>
          </a:xfrm>
          <a:prstGeom prst="rect">
            <a:avLst/>
          </a:prstGeom>
          <a:ln w="6350">
            <a:solidFill>
              <a:schemeClr val="tx1"/>
            </a:solidFill>
          </a:ln>
        </p:spPr>
      </p:pic>
      <p:pic>
        <p:nvPicPr>
          <p:cNvPr id="10" name="Picture 9">
            <a:extLst>
              <a:ext uri="{FF2B5EF4-FFF2-40B4-BE49-F238E27FC236}">
                <a16:creationId xmlns:a16="http://schemas.microsoft.com/office/drawing/2014/main" id="{C5267442-609E-7E47-B6FD-D7A764FC5680}"/>
              </a:ext>
            </a:extLst>
          </p:cNvPr>
          <p:cNvPicPr>
            <a:picLocks noChangeAspect="1"/>
          </p:cNvPicPr>
          <p:nvPr/>
        </p:nvPicPr>
        <p:blipFill>
          <a:blip r:embed="rId3"/>
          <a:stretch>
            <a:fillRect/>
          </a:stretch>
        </p:blipFill>
        <p:spPr>
          <a:xfrm>
            <a:off x="2464425" y="753339"/>
            <a:ext cx="8303238" cy="5177135"/>
          </a:xfrm>
          <a:prstGeom prst="rect">
            <a:avLst/>
          </a:prstGeom>
          <a:ln w="6350">
            <a:solidFill>
              <a:schemeClr val="tx1"/>
            </a:solidFill>
          </a:ln>
        </p:spPr>
      </p:pic>
    </p:spTree>
    <p:extLst>
      <p:ext uri="{BB962C8B-B14F-4D97-AF65-F5344CB8AC3E}">
        <p14:creationId xmlns:p14="http://schemas.microsoft.com/office/powerpoint/2010/main" val="296012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1957" y="-2"/>
            <a:ext cx="7140044" cy="413758"/>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Making Unenforceable Contracts That Block Unions </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196500" y="6488668"/>
            <a:ext cx="39954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Norris-LaGuardia Act (23 Mar 1932)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611F68D-0031-E54D-8C85-828048244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206876"/>
            <a:ext cx="4037375" cy="6493961"/>
          </a:xfrm>
          <a:prstGeom prst="rect">
            <a:avLst/>
          </a:prstGeom>
          <a:ln w="6350">
            <a:solidFill>
              <a:schemeClr val="tx1"/>
            </a:solidFill>
          </a:ln>
        </p:spPr>
      </p:pic>
      <p:pic>
        <p:nvPicPr>
          <p:cNvPr id="12" name="Picture 11">
            <a:extLst>
              <a:ext uri="{FF2B5EF4-FFF2-40B4-BE49-F238E27FC236}">
                <a16:creationId xmlns:a16="http://schemas.microsoft.com/office/drawing/2014/main" id="{A4DA9D60-D930-1A49-A603-4D1D34F5FD26}"/>
              </a:ext>
            </a:extLst>
          </p:cNvPr>
          <p:cNvPicPr>
            <a:picLocks noChangeAspect="1"/>
          </p:cNvPicPr>
          <p:nvPr/>
        </p:nvPicPr>
        <p:blipFill>
          <a:blip r:embed="rId3"/>
          <a:stretch>
            <a:fillRect/>
          </a:stretch>
        </p:blipFill>
        <p:spPr>
          <a:xfrm>
            <a:off x="2474912" y="882016"/>
            <a:ext cx="8252401" cy="4760000"/>
          </a:xfrm>
          <a:prstGeom prst="rect">
            <a:avLst/>
          </a:prstGeom>
          <a:ln w="6350">
            <a:solidFill>
              <a:schemeClr val="tx1"/>
            </a:solidFill>
          </a:ln>
        </p:spPr>
      </p:pic>
    </p:spTree>
    <p:extLst>
      <p:ext uri="{BB962C8B-B14F-4D97-AF65-F5344CB8AC3E}">
        <p14:creationId xmlns:p14="http://schemas.microsoft.com/office/powerpoint/2010/main" val="40264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373" y="-2"/>
            <a:ext cx="4119627" cy="369332"/>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Enactment of the Wagner Act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054606" y="6488668"/>
            <a:ext cx="21373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(6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C1ACC52-ABAC-1F4D-BFE5-B8193BA5F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68" y="635541"/>
            <a:ext cx="9382468" cy="5268752"/>
          </a:xfrm>
          <a:prstGeom prst="rect">
            <a:avLst/>
          </a:prstGeom>
          <a:ln w="6350">
            <a:solidFill>
              <a:schemeClr val="tx1"/>
            </a:solidFill>
          </a:ln>
        </p:spPr>
      </p:pic>
      <p:pic>
        <p:nvPicPr>
          <p:cNvPr id="10" name="Picture 9">
            <a:extLst>
              <a:ext uri="{FF2B5EF4-FFF2-40B4-BE49-F238E27FC236}">
                <a16:creationId xmlns:a16="http://schemas.microsoft.com/office/drawing/2014/main" id="{8568818A-E326-FD49-8716-D4CC485C9A36}"/>
              </a:ext>
            </a:extLst>
          </p:cNvPr>
          <p:cNvPicPr>
            <a:picLocks noChangeAspect="1"/>
          </p:cNvPicPr>
          <p:nvPr/>
        </p:nvPicPr>
        <p:blipFill>
          <a:blip r:embed="rId3"/>
          <a:stretch>
            <a:fillRect/>
          </a:stretch>
        </p:blipFill>
        <p:spPr>
          <a:xfrm>
            <a:off x="7100167" y="775235"/>
            <a:ext cx="2600736" cy="6004184"/>
          </a:xfrm>
          <a:prstGeom prst="rect">
            <a:avLst/>
          </a:prstGeom>
          <a:ln w="6350">
            <a:solidFill>
              <a:schemeClr val="tx1"/>
            </a:solidFill>
          </a:ln>
        </p:spPr>
      </p:pic>
    </p:spTree>
    <p:extLst>
      <p:ext uri="{BB962C8B-B14F-4D97-AF65-F5344CB8AC3E}">
        <p14:creationId xmlns:p14="http://schemas.microsoft.com/office/powerpoint/2010/main" val="11982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449" y="-2"/>
            <a:ext cx="4019551" cy="369332"/>
          </a:xfrm>
          <a:solidFill>
            <a:schemeClr val="bg2">
              <a:alpha val="10000"/>
            </a:schemeClr>
          </a:solidFill>
        </p:spPr>
        <p:txBody>
          <a:bodyPr>
            <a:noAutofit/>
          </a:bodyPr>
          <a:lstStyle/>
          <a:p>
            <a:pPr algn="r">
              <a:lnSpc>
                <a:spcPct val="100000"/>
              </a:lnSpc>
            </a:pPr>
            <a:r>
              <a:rPr lang="en-US" sz="2400" kern="1200" dirty="0">
                <a:solidFill>
                  <a:schemeClr val="accent4">
                    <a:lumMod val="75000"/>
                    <a:lumOff val="25000"/>
                  </a:schemeClr>
                </a:solidFill>
                <a:latin typeface="+mn-lt"/>
              </a:rPr>
              <a:t>NLRA Findings and Policy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7596554" y="6488668"/>
            <a:ext cx="4595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40A2BBDF-9308-994F-91AC-D900270BF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394" y="184664"/>
            <a:ext cx="4335267" cy="6516174"/>
          </a:xfrm>
          <a:prstGeom prst="rect">
            <a:avLst/>
          </a:prstGeom>
          <a:ln w="6350">
            <a:solidFill>
              <a:schemeClr val="tx1"/>
            </a:solidFill>
          </a:ln>
        </p:spPr>
      </p:pic>
      <p:pic>
        <p:nvPicPr>
          <p:cNvPr id="12" name="Picture 11">
            <a:extLst>
              <a:ext uri="{FF2B5EF4-FFF2-40B4-BE49-F238E27FC236}">
                <a16:creationId xmlns:a16="http://schemas.microsoft.com/office/drawing/2014/main" id="{C959943E-1BE6-8F44-BE64-F22E051225F0}"/>
              </a:ext>
            </a:extLst>
          </p:cNvPr>
          <p:cNvPicPr>
            <a:picLocks noChangeAspect="1"/>
          </p:cNvPicPr>
          <p:nvPr/>
        </p:nvPicPr>
        <p:blipFill>
          <a:blip r:embed="rId3"/>
          <a:stretch>
            <a:fillRect/>
          </a:stretch>
        </p:blipFill>
        <p:spPr>
          <a:xfrm>
            <a:off x="2042353" y="792863"/>
            <a:ext cx="9087611" cy="5272273"/>
          </a:xfrm>
          <a:prstGeom prst="rect">
            <a:avLst/>
          </a:prstGeom>
          <a:ln w="6350">
            <a:solidFill>
              <a:schemeClr val="tx1"/>
            </a:solidFill>
          </a:ln>
        </p:spPr>
      </p:pic>
    </p:spTree>
    <p:extLst>
      <p:ext uri="{BB962C8B-B14F-4D97-AF65-F5344CB8AC3E}">
        <p14:creationId xmlns:p14="http://schemas.microsoft.com/office/powerpoint/2010/main" val="234292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188" y="-3"/>
            <a:ext cx="4976812" cy="320043"/>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Bargaining Power and Organization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7555178" y="6488668"/>
            <a:ext cx="46368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8B3134A-D72F-6745-88C8-2A8E48327C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110" y="213082"/>
            <a:ext cx="4316360" cy="6487756"/>
          </a:xfrm>
          <a:prstGeom prst="rect">
            <a:avLst/>
          </a:prstGeom>
          <a:ln w="6350">
            <a:solidFill>
              <a:schemeClr val="tx1"/>
            </a:solidFill>
          </a:ln>
        </p:spPr>
      </p:pic>
      <p:pic>
        <p:nvPicPr>
          <p:cNvPr id="13" name="Picture 12">
            <a:extLst>
              <a:ext uri="{FF2B5EF4-FFF2-40B4-BE49-F238E27FC236}">
                <a16:creationId xmlns:a16="http://schemas.microsoft.com/office/drawing/2014/main" id="{03F6485E-F026-4345-A954-0B9EBFFEA6CD}"/>
              </a:ext>
            </a:extLst>
          </p:cNvPr>
          <p:cNvPicPr>
            <a:picLocks noChangeAspect="1"/>
          </p:cNvPicPr>
          <p:nvPr/>
        </p:nvPicPr>
        <p:blipFill>
          <a:blip r:embed="rId3"/>
          <a:stretch>
            <a:fillRect/>
          </a:stretch>
        </p:blipFill>
        <p:spPr>
          <a:xfrm>
            <a:off x="1320597" y="1833282"/>
            <a:ext cx="10566603" cy="2638706"/>
          </a:xfrm>
          <a:prstGeom prst="rect">
            <a:avLst/>
          </a:prstGeom>
          <a:ln w="6350">
            <a:solidFill>
              <a:schemeClr val="tx1"/>
            </a:solidFill>
          </a:ln>
        </p:spPr>
      </p:pic>
    </p:spTree>
    <p:extLst>
      <p:ext uri="{BB962C8B-B14F-4D97-AF65-F5344CB8AC3E}">
        <p14:creationId xmlns:p14="http://schemas.microsoft.com/office/powerpoint/2010/main" val="155806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084" y="-2"/>
            <a:ext cx="5120916" cy="361190"/>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The Right to Form Unions to Bargain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7637929" y="6488668"/>
            <a:ext cx="4554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National Labor Relations Act (5 July 1935)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BEAAD71D-AF1A-4145-9EA1-53A1E6745C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612" y="180593"/>
            <a:ext cx="4442816" cy="6496002"/>
          </a:xfrm>
          <a:prstGeom prst="rect">
            <a:avLst/>
          </a:prstGeom>
          <a:ln w="6350">
            <a:solidFill>
              <a:schemeClr val="tx1"/>
            </a:solidFill>
          </a:ln>
        </p:spPr>
      </p:pic>
      <p:pic>
        <p:nvPicPr>
          <p:cNvPr id="11" name="Picture 10">
            <a:extLst>
              <a:ext uri="{FF2B5EF4-FFF2-40B4-BE49-F238E27FC236}">
                <a16:creationId xmlns:a16="http://schemas.microsoft.com/office/drawing/2014/main" id="{B93BFCD5-0F75-6D41-93AB-4D525F78FB04}"/>
              </a:ext>
            </a:extLst>
          </p:cNvPr>
          <p:cNvPicPr>
            <a:picLocks noChangeAspect="1"/>
          </p:cNvPicPr>
          <p:nvPr/>
        </p:nvPicPr>
        <p:blipFill>
          <a:blip r:embed="rId3"/>
          <a:stretch>
            <a:fillRect/>
          </a:stretch>
        </p:blipFill>
        <p:spPr>
          <a:xfrm>
            <a:off x="2528389" y="898589"/>
            <a:ext cx="8484428" cy="4953086"/>
          </a:xfrm>
          <a:prstGeom prst="rect">
            <a:avLst/>
          </a:prstGeom>
          <a:ln w="6350">
            <a:solidFill>
              <a:schemeClr val="tx1"/>
            </a:solidFill>
          </a:ln>
        </p:spPr>
      </p:pic>
    </p:spTree>
    <p:extLst>
      <p:ext uri="{BB962C8B-B14F-4D97-AF65-F5344CB8AC3E}">
        <p14:creationId xmlns:p14="http://schemas.microsoft.com/office/powerpoint/2010/main" val="8383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647" y="-2"/>
            <a:ext cx="451935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McDonald’s No-Poach Clause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6662651" y="6488668"/>
            <a:ext cx="55293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Deslandes v. McDonald’s, 81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699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pic>
        <p:nvPicPr>
          <p:cNvPr id="5" name="Picture 4">
            <a:extLst>
              <a:ext uri="{FF2B5EF4-FFF2-40B4-BE49-F238E27FC236}">
                <a16:creationId xmlns:a16="http://schemas.microsoft.com/office/drawing/2014/main" id="{7354D394-82EB-8BE3-8E3E-6AC4D037CAD6}"/>
              </a:ext>
            </a:extLst>
          </p:cNvPr>
          <p:cNvPicPr>
            <a:picLocks noChangeAspect="1"/>
          </p:cNvPicPr>
          <p:nvPr/>
        </p:nvPicPr>
        <p:blipFill>
          <a:blip r:embed="rId2"/>
          <a:stretch>
            <a:fillRect/>
          </a:stretch>
        </p:blipFill>
        <p:spPr>
          <a:xfrm>
            <a:off x="3135481" y="176740"/>
            <a:ext cx="4232366" cy="6191794"/>
          </a:xfrm>
          <a:prstGeom prst="rect">
            <a:avLst/>
          </a:prstGeom>
          <a:ln w="6350">
            <a:solidFill>
              <a:schemeClr val="bg2"/>
            </a:solidFill>
          </a:ln>
        </p:spPr>
      </p:pic>
    </p:spTree>
    <p:extLst>
      <p:ext uri="{BB962C8B-B14F-4D97-AF65-F5344CB8AC3E}">
        <p14:creationId xmlns:p14="http://schemas.microsoft.com/office/powerpoint/2010/main" val="102505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922" y="-1"/>
            <a:ext cx="599807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Clayton Act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 re Labor Orgs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9662" t="13470" r="10762" b="10885"/>
          <a:stretch/>
        </p:blipFill>
        <p:spPr>
          <a:xfrm>
            <a:off x="3606334" y="505870"/>
            <a:ext cx="3789861" cy="6234209"/>
          </a:xfrm>
          <a:prstGeom prst="rect">
            <a:avLst/>
          </a:prstGeom>
          <a:ln w="6350">
            <a:solidFill>
              <a:schemeClr val="tx1"/>
            </a:solidFill>
          </a:ln>
        </p:spPr>
      </p:pic>
    </p:spTree>
    <p:extLst>
      <p:ext uri="{BB962C8B-B14F-4D97-AF65-F5344CB8AC3E}">
        <p14:creationId xmlns:p14="http://schemas.microsoft.com/office/powerpoint/2010/main" val="307117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979" y="-2"/>
            <a:ext cx="5359022"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 You Want to Open a McDonald’s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3AF364-5737-4403-D262-F1AA66C7B59E}"/>
              </a:ext>
            </a:extLst>
          </p:cNvPr>
          <p:cNvPicPr>
            <a:picLocks noChangeAspect="1"/>
          </p:cNvPicPr>
          <p:nvPr/>
        </p:nvPicPr>
        <p:blipFill>
          <a:blip r:embed="rId2"/>
          <a:stretch>
            <a:fillRect/>
          </a:stretch>
        </p:blipFill>
        <p:spPr>
          <a:xfrm>
            <a:off x="240311" y="209004"/>
            <a:ext cx="4175247" cy="6491834"/>
          </a:xfrm>
          <a:prstGeom prst="rect">
            <a:avLst/>
          </a:prstGeom>
          <a:ln w="6350">
            <a:solidFill>
              <a:schemeClr val="bg2"/>
            </a:solidFill>
          </a:ln>
        </p:spPr>
      </p:pic>
      <p:pic>
        <p:nvPicPr>
          <p:cNvPr id="8" name="Picture 7">
            <a:extLst>
              <a:ext uri="{FF2B5EF4-FFF2-40B4-BE49-F238E27FC236}">
                <a16:creationId xmlns:a16="http://schemas.microsoft.com/office/drawing/2014/main" id="{DCCB540B-38D9-2622-42C7-63441FDB7CAF}"/>
              </a:ext>
            </a:extLst>
          </p:cNvPr>
          <p:cNvPicPr>
            <a:picLocks noChangeAspect="1"/>
          </p:cNvPicPr>
          <p:nvPr/>
        </p:nvPicPr>
        <p:blipFill rotWithShape="1">
          <a:blip r:embed="rId2"/>
          <a:srcRect l="8993" t="40684" r="7328" b="30935"/>
          <a:stretch/>
        </p:blipFill>
        <p:spPr>
          <a:xfrm>
            <a:off x="2870578" y="1801502"/>
            <a:ext cx="7695050" cy="4057937"/>
          </a:xfrm>
          <a:prstGeom prst="rect">
            <a:avLst/>
          </a:prstGeom>
          <a:ln w="6350">
            <a:solidFill>
              <a:schemeClr val="bg2"/>
            </a:solidFill>
          </a:ln>
        </p:spPr>
      </p:pic>
    </p:spTree>
    <p:extLst>
      <p:ext uri="{BB962C8B-B14F-4D97-AF65-F5344CB8AC3E}">
        <p14:creationId xmlns:p14="http://schemas.microsoft.com/office/powerpoint/2010/main" val="16615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021" y="-2"/>
            <a:ext cx="530898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McDonald’s System (30 Pages)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F45759-55E8-62CA-878A-98317246DC04}"/>
              </a:ext>
            </a:extLst>
          </p:cNvPr>
          <p:cNvPicPr>
            <a:picLocks noChangeAspect="1"/>
          </p:cNvPicPr>
          <p:nvPr/>
        </p:nvPicPr>
        <p:blipFill>
          <a:blip r:embed="rId2"/>
          <a:stretch>
            <a:fillRect/>
          </a:stretch>
        </p:blipFill>
        <p:spPr>
          <a:xfrm>
            <a:off x="223410" y="209004"/>
            <a:ext cx="3966116" cy="6491834"/>
          </a:xfrm>
          <a:prstGeom prst="rect">
            <a:avLst/>
          </a:prstGeom>
          <a:ln w="6350">
            <a:solidFill>
              <a:schemeClr val="bg2"/>
            </a:solidFill>
          </a:ln>
        </p:spPr>
      </p:pic>
      <p:pic>
        <p:nvPicPr>
          <p:cNvPr id="3" name="Picture 2">
            <a:extLst>
              <a:ext uri="{FF2B5EF4-FFF2-40B4-BE49-F238E27FC236}">
                <a16:creationId xmlns:a16="http://schemas.microsoft.com/office/drawing/2014/main" id="{3F334DAC-E494-F732-7C55-2EC40C30686C}"/>
              </a:ext>
            </a:extLst>
          </p:cNvPr>
          <p:cNvPicPr>
            <a:picLocks noChangeAspect="1"/>
          </p:cNvPicPr>
          <p:nvPr/>
        </p:nvPicPr>
        <p:blipFill rotWithShape="1">
          <a:blip r:embed="rId2"/>
          <a:srcRect l="5666" t="67663" r="4339" b="6128"/>
          <a:stretch/>
        </p:blipFill>
        <p:spPr>
          <a:xfrm>
            <a:off x="3310328" y="2036632"/>
            <a:ext cx="6798114" cy="3240537"/>
          </a:xfrm>
          <a:prstGeom prst="rect">
            <a:avLst/>
          </a:prstGeom>
          <a:ln w="6350">
            <a:solidFill>
              <a:schemeClr val="bg2"/>
            </a:solidFill>
          </a:ln>
        </p:spPr>
      </p:pic>
    </p:spTree>
    <p:extLst>
      <p:ext uri="{BB962C8B-B14F-4D97-AF65-F5344CB8AC3E}">
        <p14:creationId xmlns:p14="http://schemas.microsoft.com/office/powerpoint/2010/main" val="18270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1977" y="-2"/>
            <a:ext cx="33600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No-Poach Clause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8450616" y="6488668"/>
            <a:ext cx="3741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Franchise Agreement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E464CA1-D50E-F1F6-6719-BBAC9483B416}"/>
              </a:ext>
            </a:extLst>
          </p:cNvPr>
          <p:cNvPicPr>
            <a:picLocks noChangeAspect="1"/>
          </p:cNvPicPr>
          <p:nvPr/>
        </p:nvPicPr>
        <p:blipFill>
          <a:blip r:embed="rId2"/>
          <a:stretch>
            <a:fillRect/>
          </a:stretch>
        </p:blipFill>
        <p:spPr>
          <a:xfrm>
            <a:off x="180134" y="209004"/>
            <a:ext cx="4047931" cy="6491834"/>
          </a:xfrm>
          <a:prstGeom prst="rect">
            <a:avLst/>
          </a:prstGeom>
          <a:ln w="6350">
            <a:solidFill>
              <a:schemeClr val="bg2"/>
            </a:solidFill>
          </a:ln>
        </p:spPr>
      </p:pic>
      <p:pic>
        <p:nvPicPr>
          <p:cNvPr id="8" name="Picture 7">
            <a:extLst>
              <a:ext uri="{FF2B5EF4-FFF2-40B4-BE49-F238E27FC236}">
                <a16:creationId xmlns:a16="http://schemas.microsoft.com/office/drawing/2014/main" id="{94565819-25E4-5A68-282A-3691E3640E6D}"/>
              </a:ext>
            </a:extLst>
          </p:cNvPr>
          <p:cNvPicPr>
            <a:picLocks noChangeAspect="1"/>
          </p:cNvPicPr>
          <p:nvPr/>
        </p:nvPicPr>
        <p:blipFill rotWithShape="1">
          <a:blip r:embed="rId2"/>
          <a:srcRect l="4959" t="59811" r="5358" b="12228"/>
          <a:stretch/>
        </p:blipFill>
        <p:spPr>
          <a:xfrm>
            <a:off x="2793241" y="2206389"/>
            <a:ext cx="7779224" cy="3889611"/>
          </a:xfrm>
          <a:prstGeom prst="rect">
            <a:avLst/>
          </a:prstGeom>
          <a:ln w="6350">
            <a:solidFill>
              <a:schemeClr val="bg2"/>
            </a:solidFill>
          </a:ln>
        </p:spPr>
      </p:pic>
    </p:spTree>
    <p:extLst>
      <p:ext uri="{BB962C8B-B14F-4D97-AF65-F5344CB8AC3E}">
        <p14:creationId xmlns:p14="http://schemas.microsoft.com/office/powerpoint/2010/main" val="26142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Competing Firms</a:t>
            </a:r>
          </a:p>
        </p:txBody>
      </p:sp>
      <p:sp>
        <p:nvSpPr>
          <p:cNvPr id="11267" name="Content Placeholder 2"/>
          <p:cNvSpPr>
            <a:spLocks noGrp="1"/>
          </p:cNvSpPr>
          <p:nvPr>
            <p:ph idx="1"/>
          </p:nvPr>
        </p:nvSpPr>
        <p:spPr/>
        <p:txBody>
          <a:bodyPr/>
          <a:lstStyle/>
          <a:p>
            <a:r>
              <a:rPr lang="en-US" dirty="0"/>
              <a:t>Restaurants Hypo 1</a:t>
            </a:r>
          </a:p>
          <a:p>
            <a:pPr lvl="1"/>
            <a:r>
              <a:rPr lang="en-US" dirty="0"/>
              <a:t>All of the restaurants, separately owned, in a particular town agree that they will not try to hire employees from each other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C088525-FE31-4E84-8CA2-FDC04866F6B1}" type="slidenum">
              <a:rPr lang="en-US" altLang="en-US" sz="1400">
                <a:solidFill>
                  <a:srgbClr val="000066"/>
                </a:solidFill>
                <a:latin typeface="Arial" panose="020B0604020202020204" pitchFamily="34" charset="0"/>
              </a:rPr>
              <a:pPr/>
              <a:t>23</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2463" y="0"/>
            <a:ext cx="21095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94840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One Firm, Many Locations I</a:t>
            </a:r>
          </a:p>
        </p:txBody>
      </p:sp>
      <p:sp>
        <p:nvSpPr>
          <p:cNvPr id="10243" name="Content Placeholder 2"/>
          <p:cNvSpPr>
            <a:spLocks noGrp="1"/>
          </p:cNvSpPr>
          <p:nvPr>
            <p:ph idx="1"/>
          </p:nvPr>
        </p:nvSpPr>
        <p:spPr/>
        <p:txBody>
          <a:bodyPr/>
          <a:lstStyle/>
          <a:p>
            <a:r>
              <a:rPr lang="en-US" dirty="0"/>
              <a:t>Restaurants Hypo 2</a:t>
            </a:r>
          </a:p>
          <a:p>
            <a:pPr lvl="1"/>
            <a:r>
              <a:rPr lang="en-US" dirty="0"/>
              <a:t>A restaurant corporation, call it Lettuce Entertain You, operates multiple restaurants within a single corporate entity</a:t>
            </a:r>
          </a:p>
          <a:p>
            <a:pPr lvl="1"/>
            <a:r>
              <a:rPr lang="en-US" dirty="0"/>
              <a:t>The company has a policy that one LEY restaurant will not try to hire employees from another LEY restaurant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24</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8505" y="0"/>
            <a:ext cx="209349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45427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One Firm, Many Locations II</a:t>
            </a:r>
          </a:p>
        </p:txBody>
      </p:sp>
      <p:sp>
        <p:nvSpPr>
          <p:cNvPr id="10243" name="Content Placeholder 2"/>
          <p:cNvSpPr>
            <a:spLocks noGrp="1"/>
          </p:cNvSpPr>
          <p:nvPr>
            <p:ph idx="1"/>
          </p:nvPr>
        </p:nvSpPr>
        <p:spPr/>
        <p:txBody>
          <a:bodyPr/>
          <a:lstStyle/>
          <a:p>
            <a:r>
              <a:rPr lang="en-US" dirty="0"/>
              <a:t>Restaurants Hypo 3</a:t>
            </a:r>
          </a:p>
          <a:p>
            <a:pPr lvl="1"/>
            <a:r>
              <a:rPr lang="en-US" dirty="0"/>
              <a:t>A restaurant corporation, call it McDonalds, operates multiple restaurants but does so through separate entities known as franchises</a:t>
            </a:r>
          </a:p>
          <a:p>
            <a:pPr lvl="1"/>
            <a:r>
              <a:rPr lang="en-US" dirty="0"/>
              <a:t>The franchise contracts state that one McDonalds will not try to hire employees from another </a:t>
            </a:r>
            <a:r>
              <a:rPr lang="en-US" dirty="0" err="1"/>
              <a:t>McDs</a:t>
            </a:r>
            <a:endParaRPr lang="en-US" dirty="0"/>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25</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66421" y="0"/>
            <a:ext cx="212557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68081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735" y="-2"/>
            <a:ext cx="29052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Conditions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ECAC1F2-6E40-09A4-4271-C1BF11565E6D}"/>
              </a:ext>
            </a:extLst>
          </p:cNvPr>
          <p:cNvPicPr>
            <a:picLocks noChangeAspect="1"/>
          </p:cNvPicPr>
          <p:nvPr/>
        </p:nvPicPr>
        <p:blipFill>
          <a:blip r:embed="rId2"/>
          <a:stretch>
            <a:fillRect/>
          </a:stretch>
        </p:blipFill>
        <p:spPr>
          <a:xfrm>
            <a:off x="265186" y="209004"/>
            <a:ext cx="4023492" cy="6441583"/>
          </a:xfrm>
          <a:prstGeom prst="rect">
            <a:avLst/>
          </a:prstGeom>
          <a:ln w="6350">
            <a:solidFill>
              <a:schemeClr val="bg2"/>
            </a:solidFill>
          </a:ln>
        </p:spPr>
      </p:pic>
      <p:sp>
        <p:nvSpPr>
          <p:cNvPr id="9" name="Text Box 5">
            <a:extLst>
              <a:ext uri="{FF2B5EF4-FFF2-40B4-BE49-F238E27FC236}">
                <a16:creationId xmlns:a16="http://schemas.microsoft.com/office/drawing/2014/main" id="{57105B84-6E1A-872B-9659-9776E7EBE9CA}"/>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The district judge </a:t>
            </a:r>
            <a:r>
              <a:rPr lang="en-US" sz="3200" b="1" dirty="0">
                <a:solidFill>
                  <a:schemeClr val="accent4">
                    <a:lumMod val="50000"/>
                    <a:lumOff val="50000"/>
                  </a:schemeClr>
                </a:solidFill>
              </a:rPr>
              <a:t>found it undisputed that within three miles of </a:t>
            </a:r>
            <a:r>
              <a:rPr lang="en-US" sz="3200" b="1" dirty="0" err="1">
                <a:solidFill>
                  <a:schemeClr val="accent4">
                    <a:lumMod val="50000"/>
                    <a:lumOff val="50000"/>
                  </a:schemeClr>
                </a:solidFill>
              </a:rPr>
              <a:t>Deslandes’s</a:t>
            </a:r>
            <a:r>
              <a:rPr lang="en-US" sz="3200" b="1" dirty="0">
                <a:solidFill>
                  <a:schemeClr val="accent4">
                    <a:lumMod val="50000"/>
                    <a:lumOff val="50000"/>
                  </a:schemeClr>
                </a:solidFill>
              </a:rPr>
              <a:t> home there are between 42 and 50 </a:t>
            </a:r>
            <a:r>
              <a:rPr lang="en-US" sz="3200" b="1" dirty="0" err="1">
                <a:solidFill>
                  <a:schemeClr val="accent4">
                    <a:lumMod val="50000"/>
                    <a:lumOff val="50000"/>
                  </a:schemeClr>
                </a:solidFill>
              </a:rPr>
              <a:t>quickservice</a:t>
            </a:r>
            <a:r>
              <a:rPr lang="en-US" sz="3200" b="1" dirty="0">
                <a:solidFill>
                  <a:schemeClr val="accent4">
                    <a:lumMod val="50000"/>
                    <a:lumOff val="50000"/>
                  </a:schemeClr>
                </a:solidFill>
              </a:rPr>
              <a:t> restaurants as well as two McDonald’s franchises, and that within ten miles of her home there are 517 quick-service restaurants</a:t>
            </a:r>
            <a:r>
              <a:rPr lang="en-US" sz="3200" dirty="0"/>
              <a:t>. … So the </a:t>
            </a:r>
            <a:r>
              <a:rPr lang="en-US" sz="3200" b="1" dirty="0">
                <a:solidFill>
                  <a:schemeClr val="accent4">
                    <a:lumMod val="50000"/>
                    <a:lumOff val="50000"/>
                  </a:schemeClr>
                </a:solidFill>
              </a:rPr>
              <a:t>Rule of Reason is out of this suit</a:t>
            </a:r>
            <a:r>
              <a:rPr lang="en-US" sz="3200" dirty="0"/>
              <a:t>, and, as quick-look analysis is part of the Rule of Reason, it is out too. </a:t>
            </a:r>
            <a:r>
              <a:rPr lang="en-US" sz="3200" b="1" dirty="0">
                <a:solidFill>
                  <a:schemeClr val="accent4">
                    <a:lumMod val="50000"/>
                    <a:lumOff val="50000"/>
                  </a:schemeClr>
                </a:solidFill>
              </a:rPr>
              <a:t>But the district judge jettisoned the </a:t>
            </a:r>
            <a:r>
              <a:rPr lang="en-US" sz="3200" b="1" i="1" dirty="0">
                <a:solidFill>
                  <a:schemeClr val="accent4">
                    <a:lumMod val="50000"/>
                    <a:lumOff val="50000"/>
                  </a:schemeClr>
                </a:solidFill>
              </a:rPr>
              <a:t>per se </a:t>
            </a:r>
            <a:r>
              <a:rPr lang="en-US" sz="3200" b="1" dirty="0">
                <a:solidFill>
                  <a:schemeClr val="accent4">
                    <a:lumMod val="50000"/>
                    <a:lumOff val="50000"/>
                  </a:schemeClr>
                </a:solidFill>
              </a:rPr>
              <a:t>rule too early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7042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3809" y="-2"/>
            <a:ext cx="5738192" cy="40198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Training Costs and No-Poach Clauses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DDCFBAE-CD39-9839-1026-FC7E4F85017C}"/>
              </a:ext>
            </a:extLst>
          </p:cNvPr>
          <p:cNvPicPr>
            <a:picLocks noChangeAspect="1"/>
          </p:cNvPicPr>
          <p:nvPr/>
        </p:nvPicPr>
        <p:blipFill>
          <a:blip r:embed="rId2"/>
          <a:stretch>
            <a:fillRect/>
          </a:stretch>
        </p:blipFill>
        <p:spPr>
          <a:xfrm>
            <a:off x="229641" y="225334"/>
            <a:ext cx="4303801" cy="6475504"/>
          </a:xfrm>
          <a:prstGeom prst="rect">
            <a:avLst/>
          </a:prstGeom>
          <a:ln w="6350">
            <a:solidFill>
              <a:schemeClr val="bg2"/>
            </a:solidFill>
          </a:ln>
        </p:spPr>
      </p:pic>
      <p:sp>
        <p:nvSpPr>
          <p:cNvPr id="8" name="Text Box 5">
            <a:extLst>
              <a:ext uri="{FF2B5EF4-FFF2-40B4-BE49-F238E27FC236}">
                <a16:creationId xmlns:a16="http://schemas.microsoft.com/office/drawing/2014/main" id="{90FDEFF4-1B6B-3C3A-AE81-8FE5975DD8AB}"/>
              </a:ext>
            </a:extLst>
          </p:cNvPr>
          <p:cNvSpPr txBox="1">
            <a:spLocks noChangeArrowheads="1"/>
          </p:cNvSpPr>
          <p:nvPr/>
        </p:nvSpPr>
        <p:spPr bwMode="auto">
          <a:xfrm>
            <a:off x="950295" y="3366212"/>
            <a:ext cx="11007027" cy="107721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Common training and job classifications could in principle justify restraints on poaching</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88950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1773" y="-2"/>
            <a:ext cx="13602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 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B9EB659-9674-572D-B77C-E686C3CB97FC}"/>
              </a:ext>
            </a:extLst>
          </p:cNvPr>
          <p:cNvPicPr>
            <a:picLocks noChangeAspect="1"/>
          </p:cNvPicPr>
          <p:nvPr/>
        </p:nvPicPr>
        <p:blipFill>
          <a:blip r:embed="rId2"/>
          <a:stretch>
            <a:fillRect/>
          </a:stretch>
        </p:blipFill>
        <p:spPr>
          <a:xfrm>
            <a:off x="150884" y="209004"/>
            <a:ext cx="4420535" cy="6491834"/>
          </a:xfrm>
          <a:prstGeom prst="rect">
            <a:avLst/>
          </a:prstGeom>
          <a:ln w="6350">
            <a:solidFill>
              <a:schemeClr val="bg2"/>
            </a:solidFill>
          </a:ln>
        </p:spPr>
      </p:pic>
      <p:sp>
        <p:nvSpPr>
          <p:cNvPr id="8" name="Text Box 5">
            <a:extLst>
              <a:ext uri="{FF2B5EF4-FFF2-40B4-BE49-F238E27FC236}">
                <a16:creationId xmlns:a16="http://schemas.microsoft.com/office/drawing/2014/main" id="{1D6522E6-726C-D9FB-67D3-617953F5166A}"/>
              </a:ext>
            </a:extLst>
          </p:cNvPr>
          <p:cNvSpPr txBox="1">
            <a:spLocks noChangeArrowheads="1"/>
          </p:cNvSpPr>
          <p:nvPr/>
        </p:nvSpPr>
        <p:spPr bwMode="auto">
          <a:xfrm>
            <a:off x="1011936" y="1614749"/>
            <a:ext cx="10756983" cy="3046988"/>
          </a:xfrm>
          <a:prstGeom prst="rect">
            <a:avLst/>
          </a:prstGeom>
          <a:solidFill>
            <a:srgbClr val="FFFFFF"/>
          </a:solidFill>
          <a:ln w="6350">
            <a:solidFill>
              <a:schemeClr val="bg2"/>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So what was the no-poach clause doing? Was it protecting franchises’ investments in training, or was it allowing them to appropriate the value of workers’ own investments?</a:t>
            </a:r>
            <a:r>
              <a:rPr lang="en-US" sz="3200" dirty="0"/>
              <a:t> … These are all </a:t>
            </a:r>
            <a:r>
              <a:rPr lang="en-US" sz="3200" b="1" dirty="0">
                <a:solidFill>
                  <a:schemeClr val="accent4">
                    <a:lumMod val="50000"/>
                    <a:lumOff val="50000"/>
                  </a:schemeClr>
                </a:solidFill>
              </a:rPr>
              <a:t>potentially complex questions</a:t>
            </a:r>
            <a:r>
              <a:rPr lang="en-US" sz="3200" dirty="0"/>
              <a:t>, which cannot be answered by looking at the language of the complaint. They </a:t>
            </a:r>
            <a:r>
              <a:rPr lang="en-US" sz="3200" b="1" dirty="0">
                <a:solidFill>
                  <a:schemeClr val="accent4">
                    <a:lumMod val="50000"/>
                    <a:lumOff val="50000"/>
                  </a:schemeClr>
                </a:solidFill>
              </a:rPr>
              <a:t>require careful economic analysis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327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6425" y="-2"/>
            <a:ext cx="17955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Clarifying?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15A4FCD-2B18-B37F-391F-15822966E7C1}"/>
              </a:ext>
            </a:extLst>
          </p:cNvPr>
          <p:cNvPicPr>
            <a:picLocks noChangeAspect="1"/>
          </p:cNvPicPr>
          <p:nvPr/>
        </p:nvPicPr>
        <p:blipFill>
          <a:blip r:embed="rId2"/>
          <a:stretch>
            <a:fillRect/>
          </a:stretch>
        </p:blipFill>
        <p:spPr>
          <a:xfrm>
            <a:off x="187936" y="209004"/>
            <a:ext cx="4176564" cy="6491834"/>
          </a:xfrm>
          <a:prstGeom prst="rect">
            <a:avLst/>
          </a:prstGeom>
          <a:ln w="6350">
            <a:solidFill>
              <a:schemeClr val="bg2"/>
            </a:solidFill>
          </a:ln>
        </p:spPr>
      </p:pic>
      <p:sp>
        <p:nvSpPr>
          <p:cNvPr id="8" name="Text Box 5">
            <a:extLst>
              <a:ext uri="{FF2B5EF4-FFF2-40B4-BE49-F238E27FC236}">
                <a16:creationId xmlns:a16="http://schemas.microsoft.com/office/drawing/2014/main" id="{0A395D25-9C0E-CF4E-7D9C-E345D783982F}"/>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Our opinion </a:t>
            </a:r>
            <a:r>
              <a:rPr lang="en-US" sz="3200" dirty="0"/>
              <a:t>sends the ancillary restraint defense back to the district court for further analysis. It </a:t>
            </a:r>
            <a:r>
              <a:rPr lang="en-US" sz="3200" b="1" dirty="0">
                <a:solidFill>
                  <a:schemeClr val="accent4">
                    <a:lumMod val="50000"/>
                    <a:lumOff val="50000"/>
                  </a:schemeClr>
                </a:solidFill>
              </a:rPr>
              <a:t>makes clear that, in further proceedings before the district court, the defendants bear the burden of establishing that the no-poaching clause in the franchise agreement qualifies as an ancillary restraint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030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038" y="-2"/>
            <a:ext cx="5753963" cy="40134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Exempt Labor Orgs from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0369" t="13742" r="12645" b="8299"/>
          <a:stretch/>
        </p:blipFill>
        <p:spPr>
          <a:xfrm>
            <a:off x="212661" y="200670"/>
            <a:ext cx="3709520" cy="6500168"/>
          </a:xfrm>
          <a:prstGeom prst="rect">
            <a:avLst/>
          </a:prstGeom>
          <a:ln w="6350">
            <a:solidFill>
              <a:schemeClr val="tx1"/>
            </a:solidFill>
          </a:ln>
        </p:spPr>
      </p:pic>
      <p:pic>
        <p:nvPicPr>
          <p:cNvPr id="8" name="Picture 7"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7609" t="36316" r="15297" b="41687"/>
          <a:stretch/>
        </p:blipFill>
        <p:spPr>
          <a:xfrm>
            <a:off x="2340420" y="1470352"/>
            <a:ext cx="7748001" cy="4395502"/>
          </a:xfrm>
          <a:prstGeom prst="rect">
            <a:avLst/>
          </a:prstGeom>
          <a:ln w="6350">
            <a:solidFill>
              <a:schemeClr val="tx1"/>
            </a:solidFill>
          </a:ln>
        </p:spPr>
      </p:pic>
    </p:spTree>
    <p:extLst>
      <p:ext uri="{BB962C8B-B14F-4D97-AF65-F5344CB8AC3E}">
        <p14:creationId xmlns:p14="http://schemas.microsoft.com/office/powerpoint/2010/main" val="103316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979" y="-2"/>
            <a:ext cx="33340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Cert Petition Pending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7328201" y="6488668"/>
            <a:ext cx="48637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Supreme Court Docket (Visited 12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F027EE2-20A8-5885-CE08-531B02273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44" y="209004"/>
            <a:ext cx="5543109" cy="6062775"/>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D42EE1DC-0E59-DA54-CE42-6788BCE54934}"/>
              </a:ext>
            </a:extLst>
          </p:cNvPr>
          <p:cNvPicPr>
            <a:picLocks noChangeAspect="1"/>
          </p:cNvPicPr>
          <p:nvPr/>
        </p:nvPicPr>
        <p:blipFill rotWithShape="1">
          <a:blip r:embed="rId3">
            <a:extLst>
              <a:ext uri="{28A0092B-C50C-407E-A947-70E740481C1C}">
                <a14:useLocalDpi xmlns:a14="http://schemas.microsoft.com/office/drawing/2010/main" val="0"/>
              </a:ext>
            </a:extLst>
          </a:blip>
          <a:srcRect l="28509" t="55968" r="11343" b="8540"/>
          <a:stretch/>
        </p:blipFill>
        <p:spPr>
          <a:xfrm>
            <a:off x="2973443" y="820003"/>
            <a:ext cx="8084826" cy="5217993"/>
          </a:xfrm>
          <a:prstGeom prst="rect">
            <a:avLst/>
          </a:prstGeom>
          <a:ln w="6350">
            <a:solidFill>
              <a:schemeClr val="bg2"/>
            </a:solidFill>
          </a:ln>
        </p:spPr>
      </p:pic>
    </p:spTree>
    <p:extLst>
      <p:ext uri="{BB962C8B-B14F-4D97-AF65-F5344CB8AC3E}">
        <p14:creationId xmlns:p14="http://schemas.microsoft.com/office/powerpoint/2010/main" val="4374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383" y="-1"/>
            <a:ext cx="427161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Question Presented for Cert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425687" y="6488668"/>
            <a:ext cx="27663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McDonald’s Cert Petition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994074D-8622-2064-3835-C8D67AD41FB1}"/>
              </a:ext>
            </a:extLst>
          </p:cNvPr>
          <p:cNvPicPr>
            <a:picLocks noChangeAspect="1"/>
          </p:cNvPicPr>
          <p:nvPr/>
        </p:nvPicPr>
        <p:blipFill>
          <a:blip r:embed="rId2"/>
          <a:stretch>
            <a:fillRect/>
          </a:stretch>
        </p:blipFill>
        <p:spPr>
          <a:xfrm>
            <a:off x="218395" y="453501"/>
            <a:ext cx="4153989" cy="6133011"/>
          </a:xfrm>
          <a:prstGeom prst="rect">
            <a:avLst/>
          </a:prstGeom>
          <a:ln w="6350">
            <a:solidFill>
              <a:schemeClr val="bg2"/>
            </a:solidFill>
          </a:ln>
        </p:spPr>
      </p:pic>
      <p:pic>
        <p:nvPicPr>
          <p:cNvPr id="9" name="Picture 8">
            <a:extLst>
              <a:ext uri="{FF2B5EF4-FFF2-40B4-BE49-F238E27FC236}">
                <a16:creationId xmlns:a16="http://schemas.microsoft.com/office/drawing/2014/main" id="{B91A47CA-3E01-7B32-2810-6FAE13304339}"/>
              </a:ext>
            </a:extLst>
          </p:cNvPr>
          <p:cNvPicPr>
            <a:picLocks noChangeAspect="1"/>
          </p:cNvPicPr>
          <p:nvPr/>
        </p:nvPicPr>
        <p:blipFill>
          <a:blip r:embed="rId3"/>
          <a:stretch>
            <a:fillRect/>
          </a:stretch>
        </p:blipFill>
        <p:spPr>
          <a:xfrm>
            <a:off x="2340514" y="453500"/>
            <a:ext cx="4063742" cy="6133011"/>
          </a:xfrm>
          <a:prstGeom prst="rect">
            <a:avLst/>
          </a:prstGeom>
          <a:ln w="6350">
            <a:solidFill>
              <a:schemeClr val="tx1"/>
            </a:solidFill>
          </a:ln>
        </p:spPr>
      </p:pic>
      <p:pic>
        <p:nvPicPr>
          <p:cNvPr id="10" name="Picture 9">
            <a:extLst>
              <a:ext uri="{FF2B5EF4-FFF2-40B4-BE49-F238E27FC236}">
                <a16:creationId xmlns:a16="http://schemas.microsoft.com/office/drawing/2014/main" id="{003D3A9C-4530-4004-7D1E-0ED2640B9CE6}"/>
              </a:ext>
            </a:extLst>
          </p:cNvPr>
          <p:cNvPicPr>
            <a:picLocks noChangeAspect="1"/>
          </p:cNvPicPr>
          <p:nvPr/>
        </p:nvPicPr>
        <p:blipFill rotWithShape="1">
          <a:blip r:embed="rId3"/>
          <a:srcRect l="8762" t="9316" r="11043" b="29633"/>
          <a:stretch/>
        </p:blipFill>
        <p:spPr>
          <a:xfrm>
            <a:off x="4372384" y="855227"/>
            <a:ext cx="4707308" cy="5408395"/>
          </a:xfrm>
          <a:prstGeom prst="rect">
            <a:avLst/>
          </a:prstGeom>
          <a:ln w="6350">
            <a:solidFill>
              <a:schemeClr val="tx1"/>
            </a:solidFill>
          </a:ln>
        </p:spPr>
      </p:pic>
    </p:spTree>
    <p:extLst>
      <p:ext uri="{BB962C8B-B14F-4D97-AF65-F5344CB8AC3E}">
        <p14:creationId xmlns:p14="http://schemas.microsoft.com/office/powerpoint/2010/main" val="112091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0723" y="-2"/>
            <a:ext cx="4951275" cy="359970"/>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dirty="0"/>
          </a:p>
        </p:txBody>
      </p:sp>
      <p:sp>
        <p:nvSpPr>
          <p:cNvPr id="6" name="Text Box 5"/>
          <p:cNvSpPr txBox="1">
            <a:spLocks noChangeArrowheads="1"/>
          </p:cNvSpPr>
          <p:nvPr/>
        </p:nvSpPr>
        <p:spPr bwMode="auto">
          <a:xfrm>
            <a:off x="8975558" y="6488668"/>
            <a:ext cx="32164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Krueger &amp; </a:t>
            </a:r>
            <a:r>
              <a:rPr lang="en-US" sz="1800" i="0" dirty="0" err="1">
                <a:solidFill>
                  <a:schemeClr val="accent4">
                    <a:lumMod val="75000"/>
                    <a:lumOff val="25000"/>
                  </a:schemeClr>
                </a:solidFill>
                <a:latin typeface="+mn-lt"/>
                <a:cs typeface="Times New Roman" panose="02020603050405020304" pitchFamily="18" charset="0"/>
              </a:rPr>
              <a:t>Ashenfelter</a:t>
            </a:r>
            <a:r>
              <a:rPr lang="en-US" sz="1800" i="0" dirty="0">
                <a:solidFill>
                  <a:schemeClr val="accent4">
                    <a:lumMod val="75000"/>
                    <a:lumOff val="25000"/>
                  </a:schemeClr>
                </a:solidFill>
                <a:latin typeface="+mn-lt"/>
                <a:cs typeface="Times New Roman" panose="02020603050405020304" pitchFamily="18" charset="0"/>
              </a:rPr>
              <a:t> (2018)</a:t>
            </a:r>
          </a:p>
        </p:txBody>
      </p:sp>
      <p:pic>
        <p:nvPicPr>
          <p:cNvPr id="10" name="Picture 9">
            <a:extLst>
              <a:ext uri="{FF2B5EF4-FFF2-40B4-BE49-F238E27FC236}">
                <a16:creationId xmlns:a16="http://schemas.microsoft.com/office/drawing/2014/main" id="{02AC642C-198B-174B-9628-2257F1EEE2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9344" y="422177"/>
            <a:ext cx="4895251" cy="6251157"/>
          </a:xfrm>
          <a:prstGeom prst="rect">
            <a:avLst/>
          </a:prstGeom>
          <a:ln w="6350">
            <a:solidFill>
              <a:schemeClr val="tx1"/>
            </a:solidFill>
          </a:ln>
        </p:spPr>
      </p:pic>
    </p:spTree>
    <p:extLst>
      <p:ext uri="{BB962C8B-B14F-4D97-AF65-F5344CB8AC3E}">
        <p14:creationId xmlns:p14="http://schemas.microsoft.com/office/powerpoint/2010/main" val="2241209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999" y="-3"/>
            <a:ext cx="4943000" cy="388933"/>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dirty="0"/>
          </a:p>
        </p:txBody>
      </p:sp>
      <p:sp>
        <p:nvSpPr>
          <p:cNvPr id="6" name="Text Box 5"/>
          <p:cNvSpPr txBox="1">
            <a:spLocks noChangeArrowheads="1"/>
          </p:cNvSpPr>
          <p:nvPr/>
        </p:nvSpPr>
        <p:spPr bwMode="auto">
          <a:xfrm>
            <a:off x="8882743" y="6488668"/>
            <a:ext cx="33092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Krueger &amp; </a:t>
            </a:r>
            <a:r>
              <a:rPr lang="en-US" sz="1800" i="0" dirty="0" err="1">
                <a:solidFill>
                  <a:schemeClr val="accent4">
                    <a:lumMod val="75000"/>
                    <a:lumOff val="25000"/>
                  </a:schemeClr>
                </a:solidFill>
                <a:latin typeface="+mn-lt"/>
                <a:cs typeface="Times New Roman" panose="02020603050405020304" pitchFamily="18" charset="0"/>
              </a:rPr>
              <a:t>Ashenfelter</a:t>
            </a:r>
            <a:r>
              <a:rPr lang="en-US" sz="1800" i="0" dirty="0">
                <a:solidFill>
                  <a:schemeClr val="accent4">
                    <a:lumMod val="75000"/>
                    <a:lumOff val="25000"/>
                  </a:schemeClr>
                </a:solidFill>
                <a:latin typeface="+mn-lt"/>
                <a:cs typeface="Times New Roman" panose="02020603050405020304" pitchFamily="18" charset="0"/>
              </a:rPr>
              <a:t>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2A53FD13-AA7A-2F42-9DAD-04A2E9FFDE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83" y="194463"/>
            <a:ext cx="4949677" cy="6506375"/>
          </a:xfrm>
          <a:prstGeom prst="rect">
            <a:avLst/>
          </a:prstGeom>
          <a:ln w="6350">
            <a:solidFill>
              <a:schemeClr val="tx1"/>
            </a:solidFill>
          </a:ln>
        </p:spPr>
      </p:pic>
      <p:pic>
        <p:nvPicPr>
          <p:cNvPr id="12" name="Picture 11">
            <a:extLst>
              <a:ext uri="{FF2B5EF4-FFF2-40B4-BE49-F238E27FC236}">
                <a16:creationId xmlns:a16="http://schemas.microsoft.com/office/drawing/2014/main" id="{28D2C40C-D420-6241-BDA9-E8FD24A56DD3}"/>
              </a:ext>
            </a:extLst>
          </p:cNvPr>
          <p:cNvPicPr>
            <a:picLocks noChangeAspect="1"/>
          </p:cNvPicPr>
          <p:nvPr/>
        </p:nvPicPr>
        <p:blipFill>
          <a:blip r:embed="rId4"/>
          <a:stretch>
            <a:fillRect/>
          </a:stretch>
        </p:blipFill>
        <p:spPr>
          <a:xfrm>
            <a:off x="1166146" y="1431865"/>
            <a:ext cx="10721054" cy="3225479"/>
          </a:xfrm>
          <a:prstGeom prst="rect">
            <a:avLst/>
          </a:prstGeom>
          <a:ln w="6350">
            <a:solidFill>
              <a:schemeClr val="tx1"/>
            </a:solidFill>
          </a:ln>
        </p:spPr>
      </p:pic>
    </p:spTree>
    <p:extLst>
      <p:ext uri="{BB962C8B-B14F-4D97-AF65-F5344CB8AC3E}">
        <p14:creationId xmlns:p14="http://schemas.microsoft.com/office/powerpoint/2010/main" val="3310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347" y="-2"/>
            <a:ext cx="4992651" cy="369332"/>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dirty="0"/>
          </a:p>
        </p:txBody>
      </p:sp>
      <p:sp>
        <p:nvSpPr>
          <p:cNvPr id="6" name="Text Box 5"/>
          <p:cNvSpPr txBox="1">
            <a:spLocks noChangeArrowheads="1"/>
          </p:cNvSpPr>
          <p:nvPr/>
        </p:nvSpPr>
        <p:spPr bwMode="auto">
          <a:xfrm>
            <a:off x="9769151" y="6488668"/>
            <a:ext cx="24228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(27 Sept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Why Aren’t Paychecks Growing? A Burger-Joint Clause Offers a Clue - The New York Times - Google Chrome">
            <a:extLst>
              <a:ext uri="{FF2B5EF4-FFF2-40B4-BE49-F238E27FC236}">
                <a16:creationId xmlns:a16="http://schemas.microsoft.com/office/drawing/2014/main" id="{1C0AEA3F-BBC2-CA49-A970-76EC413400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1850" y="184663"/>
            <a:ext cx="6245450" cy="6554161"/>
          </a:xfrm>
          <a:prstGeom prst="rect">
            <a:avLst/>
          </a:prstGeom>
          <a:ln w="6350">
            <a:solidFill>
              <a:schemeClr val="tx1"/>
            </a:solidFill>
          </a:ln>
        </p:spPr>
      </p:pic>
      <p:pic>
        <p:nvPicPr>
          <p:cNvPr id="11" name="Picture 10" descr="Why Aren’t Paychecks Growing? A Burger-Joint Clause Offers a Clue - The New York Times - Google Chrome">
            <a:extLst>
              <a:ext uri="{FF2B5EF4-FFF2-40B4-BE49-F238E27FC236}">
                <a16:creationId xmlns:a16="http://schemas.microsoft.com/office/drawing/2014/main" id="{72F26F1D-2A4D-CD46-AAB7-12F95E1ECF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6324"/>
          <a:stretch/>
        </p:blipFill>
        <p:spPr>
          <a:xfrm>
            <a:off x="2459820" y="1482648"/>
            <a:ext cx="8768095" cy="4528542"/>
          </a:xfrm>
          <a:prstGeom prst="rect">
            <a:avLst/>
          </a:prstGeom>
          <a:ln w="6350">
            <a:solidFill>
              <a:schemeClr val="tx1"/>
            </a:solidFill>
          </a:ln>
        </p:spPr>
      </p:pic>
    </p:spTree>
    <p:extLst>
      <p:ext uri="{BB962C8B-B14F-4D97-AF65-F5344CB8AC3E}">
        <p14:creationId xmlns:p14="http://schemas.microsoft.com/office/powerpoint/2010/main" val="31204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347" y="-2"/>
            <a:ext cx="4992651" cy="380658"/>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 Poaching Clauses in Franchises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dirty="0"/>
          </a:p>
        </p:txBody>
      </p:sp>
      <p:sp>
        <p:nvSpPr>
          <p:cNvPr id="6" name="Text Box 5"/>
          <p:cNvSpPr txBox="1">
            <a:spLocks noChangeArrowheads="1"/>
          </p:cNvSpPr>
          <p:nvPr/>
        </p:nvSpPr>
        <p:spPr bwMode="auto">
          <a:xfrm>
            <a:off x="9769151" y="6488668"/>
            <a:ext cx="24228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(27 Sept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Why Aren’t Paychecks Growing? A Burger-Joint Clause Offers a Clue - The New York Times - Google Chrome">
            <a:extLst>
              <a:ext uri="{FF2B5EF4-FFF2-40B4-BE49-F238E27FC236}">
                <a16:creationId xmlns:a16="http://schemas.microsoft.com/office/drawing/2014/main" id="{1C0AEA3F-BBC2-CA49-A970-76EC413400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4517" y="116020"/>
            <a:ext cx="6274662" cy="6584817"/>
          </a:xfrm>
          <a:prstGeom prst="rect">
            <a:avLst/>
          </a:prstGeom>
          <a:ln w="6350">
            <a:solidFill>
              <a:schemeClr val="tx1"/>
            </a:solidFill>
          </a:ln>
        </p:spPr>
      </p:pic>
      <p:pic>
        <p:nvPicPr>
          <p:cNvPr id="11" name="Picture 10" descr="Why Aren’t Paychecks Growing? A Burger-Joint Clause Offers a Clue - The New York Times - Google Chrome">
            <a:extLst>
              <a:ext uri="{FF2B5EF4-FFF2-40B4-BE49-F238E27FC236}">
                <a16:creationId xmlns:a16="http://schemas.microsoft.com/office/drawing/2014/main" id="{72F26F1D-2A4D-CD46-AAB7-12F95E1ECF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3747"/>
          <a:stretch/>
        </p:blipFill>
        <p:spPr>
          <a:xfrm>
            <a:off x="1830527" y="2115884"/>
            <a:ext cx="9459697" cy="4210110"/>
          </a:xfrm>
          <a:prstGeom prst="rect">
            <a:avLst/>
          </a:prstGeom>
          <a:ln w="6350">
            <a:solidFill>
              <a:schemeClr val="tx1"/>
            </a:solidFill>
          </a:ln>
        </p:spPr>
      </p:pic>
    </p:spTree>
    <p:extLst>
      <p:ext uri="{BB962C8B-B14F-4D97-AF65-F5344CB8AC3E}">
        <p14:creationId xmlns:p14="http://schemas.microsoft.com/office/powerpoint/2010/main" val="38850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0588" y="-1"/>
            <a:ext cx="413141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Wash AG Pushes Changes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758305" y="6488668"/>
            <a:ext cx="34336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(20 Aug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10;&#10;Description automatically generated">
            <a:extLst>
              <a:ext uri="{FF2B5EF4-FFF2-40B4-BE49-F238E27FC236}">
                <a16:creationId xmlns:a16="http://schemas.microsoft.com/office/drawing/2014/main" id="{3263AC17-358C-22D3-0501-0AB31430F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41" y="172262"/>
            <a:ext cx="5832259" cy="6414884"/>
          </a:xfrm>
          <a:prstGeom prst="rect">
            <a:avLst/>
          </a:prstGeom>
          <a:ln w="63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49138F3B-E8AD-DB29-8428-7B315896BB3C}"/>
              </a:ext>
            </a:extLst>
          </p:cNvPr>
          <p:cNvPicPr>
            <a:picLocks noChangeAspect="1"/>
          </p:cNvPicPr>
          <p:nvPr/>
        </p:nvPicPr>
        <p:blipFill rotWithShape="1">
          <a:blip r:embed="rId4">
            <a:extLst>
              <a:ext uri="{28A0092B-C50C-407E-A947-70E740481C1C}">
                <a14:useLocalDpi xmlns:a14="http://schemas.microsoft.com/office/drawing/2010/main" val="0"/>
              </a:ext>
            </a:extLst>
          </a:blip>
          <a:srcRect l="24593" t="63210" r="25920" b="2945"/>
          <a:stretch/>
        </p:blipFill>
        <p:spPr>
          <a:xfrm>
            <a:off x="3601263" y="1473441"/>
            <a:ext cx="6077749" cy="4571999"/>
          </a:xfrm>
          <a:prstGeom prst="rect">
            <a:avLst/>
          </a:prstGeom>
          <a:ln w="6350">
            <a:solidFill>
              <a:schemeClr val="tx1"/>
            </a:solidFill>
          </a:ln>
        </p:spPr>
      </p:pic>
    </p:spTree>
    <p:extLst>
      <p:ext uri="{BB962C8B-B14F-4D97-AF65-F5344CB8AC3E}">
        <p14:creationId xmlns:p14="http://schemas.microsoft.com/office/powerpoint/2010/main" val="42414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277" y="-2"/>
            <a:ext cx="3821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Jimmy John’s CNTC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731532" y="6488668"/>
            <a:ext cx="2460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HuffPo</a:t>
            </a:r>
            <a:r>
              <a:rPr lang="en-US" sz="1800" i="0" dirty="0">
                <a:solidFill>
                  <a:schemeClr val="accent4">
                    <a:lumMod val="75000"/>
                    <a:lumOff val="25000"/>
                  </a:schemeClr>
                </a:solidFill>
                <a:latin typeface="+mn-lt"/>
                <a:cs typeface="Times New Roman" panose="02020603050405020304" pitchFamily="18" charset="0"/>
              </a:rPr>
              <a:t> (13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immy John's Makes Low-Wage Workers Sign 'Oppressive' Noncompete Agreements | HuffPos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54" y="209004"/>
            <a:ext cx="5916218" cy="6491834"/>
          </a:xfrm>
          <a:prstGeom prst="rect">
            <a:avLst/>
          </a:prstGeom>
          <a:ln w="6350">
            <a:solidFill>
              <a:schemeClr val="bg2"/>
            </a:solidFill>
          </a:ln>
        </p:spPr>
      </p:pic>
      <p:pic>
        <p:nvPicPr>
          <p:cNvPr id="8" name="Picture 7" descr="Jimmy John's Makes Low-Wage Workers Sign 'Oppressive' Noncompete Agreements | HuffPos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6549" t="36802" r="33339" b="26697"/>
          <a:stretch/>
        </p:blipFill>
        <p:spPr>
          <a:xfrm>
            <a:off x="2575177" y="1432285"/>
            <a:ext cx="7228154" cy="4816115"/>
          </a:xfrm>
          <a:prstGeom prst="rect">
            <a:avLst/>
          </a:prstGeom>
          <a:ln w="6350">
            <a:solidFill>
              <a:schemeClr val="tx1"/>
            </a:solidFill>
          </a:ln>
        </p:spPr>
      </p:pic>
    </p:spTree>
    <p:extLst>
      <p:ext uri="{BB962C8B-B14F-4D97-AF65-F5344CB8AC3E}">
        <p14:creationId xmlns:p14="http://schemas.microsoft.com/office/powerpoint/2010/main" val="358616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0277" y="-2"/>
            <a:ext cx="382172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Jimmy John’s CNTC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731532" y="6488668"/>
            <a:ext cx="24604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HuffPo</a:t>
            </a:r>
            <a:r>
              <a:rPr lang="en-US" sz="1800" i="0" dirty="0">
                <a:solidFill>
                  <a:schemeClr val="accent4">
                    <a:lumMod val="75000"/>
                    <a:lumOff val="25000"/>
                  </a:schemeClr>
                </a:solidFill>
                <a:latin typeface="+mn-lt"/>
                <a:cs typeface="Times New Roman" panose="02020603050405020304" pitchFamily="18" charset="0"/>
              </a:rPr>
              <a:t> (13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immy John's Makes Low-Wage Workers Sign 'Oppressive' Noncompete Agreements | HuffPost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57" y="209004"/>
            <a:ext cx="5916218" cy="6491834"/>
          </a:xfrm>
          <a:prstGeom prst="rect">
            <a:avLst/>
          </a:prstGeom>
          <a:ln w="6350">
            <a:solidFill>
              <a:schemeClr val="tx1"/>
            </a:solidFill>
          </a:ln>
        </p:spPr>
      </p:pic>
      <p:pic>
        <p:nvPicPr>
          <p:cNvPr id="8" name="Picture 7" descr="Jimmy John's Makes Low-Wage Workers Sign 'Oppressive' Noncompete Agreements | HuffPos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226" t="44645" r="34795" b="20664"/>
          <a:stretch/>
        </p:blipFill>
        <p:spPr>
          <a:xfrm>
            <a:off x="2383230" y="1535723"/>
            <a:ext cx="7425539" cy="4712677"/>
          </a:xfrm>
          <a:prstGeom prst="rect">
            <a:avLst/>
          </a:prstGeom>
          <a:ln w="6350">
            <a:solidFill>
              <a:schemeClr val="tx1"/>
            </a:solidFill>
          </a:ln>
        </p:spPr>
      </p:pic>
    </p:spTree>
    <p:extLst>
      <p:ext uri="{BB962C8B-B14F-4D97-AF65-F5344CB8AC3E}">
        <p14:creationId xmlns:p14="http://schemas.microsoft.com/office/powerpoint/2010/main" val="24533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5498" y="-2"/>
            <a:ext cx="53665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Effects of Non-Competes on Wages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287010" y="6488668"/>
            <a:ext cx="29049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Lipsitz</a:t>
            </a:r>
            <a:r>
              <a:rPr lang="en-US" sz="1800" i="0" dirty="0">
                <a:solidFill>
                  <a:schemeClr val="accent4">
                    <a:lumMod val="75000"/>
                    <a:lumOff val="25000"/>
                  </a:schemeClr>
                </a:solidFill>
                <a:latin typeface="+mn-lt"/>
                <a:cs typeface="Times New Roman" panose="02020603050405020304" pitchFamily="18" charset="0"/>
              </a:rPr>
              <a:t> &amp; Starr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471" y="184664"/>
            <a:ext cx="5007963" cy="651617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010643" y="1979282"/>
            <a:ext cx="8818724" cy="3312652"/>
          </a:xfrm>
          <a:prstGeom prst="rect">
            <a:avLst/>
          </a:prstGeom>
          <a:ln w="6350">
            <a:solidFill>
              <a:schemeClr val="tx1"/>
            </a:solidFill>
          </a:ln>
        </p:spPr>
      </p:pic>
    </p:spTree>
    <p:extLst>
      <p:ext uri="{BB962C8B-B14F-4D97-AF65-F5344CB8AC3E}">
        <p14:creationId xmlns:p14="http://schemas.microsoft.com/office/powerpoint/2010/main" val="39924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5288" y="-2"/>
            <a:ext cx="583671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Exempt Labor Orgs from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63-698 (22 July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0369" t="13742" r="12645" b="8299"/>
          <a:stretch/>
        </p:blipFill>
        <p:spPr>
          <a:xfrm>
            <a:off x="216799" y="184664"/>
            <a:ext cx="3718654" cy="6516174"/>
          </a:xfrm>
          <a:prstGeom prst="rect">
            <a:avLst/>
          </a:prstGeom>
          <a:ln w="6350">
            <a:solidFill>
              <a:schemeClr val="tx1"/>
            </a:solidFill>
          </a:ln>
        </p:spPr>
      </p:pic>
      <p:pic>
        <p:nvPicPr>
          <p:cNvPr id="8" name="Picture 7" descr="7.22 Clayton Act (SRep 1914).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16964" t="68131" r="15297" b="17951"/>
          <a:stretch/>
        </p:blipFill>
        <p:spPr>
          <a:xfrm>
            <a:off x="1676400" y="2715208"/>
            <a:ext cx="8764948" cy="3116424"/>
          </a:xfrm>
          <a:prstGeom prst="rect">
            <a:avLst/>
          </a:prstGeom>
          <a:ln w="6350">
            <a:solidFill>
              <a:schemeClr val="tx1"/>
            </a:solidFill>
          </a:ln>
        </p:spPr>
      </p:pic>
    </p:spTree>
    <p:extLst>
      <p:ext uri="{BB962C8B-B14F-4D97-AF65-F5344CB8AC3E}">
        <p14:creationId xmlns:p14="http://schemas.microsoft.com/office/powerpoint/2010/main" val="316261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546" y="-2"/>
            <a:ext cx="47164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t>
            </a:r>
            <a:r>
              <a:rPr lang="en-US" sz="2400" dirty="0" err="1">
                <a:solidFill>
                  <a:schemeClr val="accent4">
                    <a:lumMod val="75000"/>
                    <a:lumOff val="25000"/>
                  </a:schemeClr>
                </a:solidFill>
                <a:latin typeface="+mn-lt"/>
                <a:cs typeface="Times New Roman" panose="02020603050405020304" pitchFamily="18" charset="0"/>
              </a:rPr>
              <a:t>Noncompetes</a:t>
            </a:r>
            <a:r>
              <a:rPr lang="en-US" sz="2400" dirty="0">
                <a:solidFill>
                  <a:schemeClr val="accent4">
                    <a:lumMod val="75000"/>
                    <a:lumOff val="25000"/>
                  </a:schemeClr>
                </a:solidFill>
                <a:latin typeface="+mn-lt"/>
                <a:cs typeface="Times New Roman" panose="02020603050405020304" pitchFamily="18" charset="0"/>
              </a:rPr>
              <a:t> Rulemaking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10119070" y="6488668"/>
            <a:ext cx="2072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(5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BEEA2DE-8D94-9D97-F46E-CA0CCB193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31" y="160345"/>
            <a:ext cx="5680895" cy="6248400"/>
          </a:xfrm>
          <a:prstGeom prst="rect">
            <a:avLst/>
          </a:prstGeom>
          <a:ln w="6350">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642385F6-1026-5FDC-BB9E-FA9573EFC0D2}"/>
              </a:ext>
            </a:extLst>
          </p:cNvPr>
          <p:cNvPicPr>
            <a:picLocks noChangeAspect="1"/>
          </p:cNvPicPr>
          <p:nvPr/>
        </p:nvPicPr>
        <p:blipFill rotWithShape="1">
          <a:blip r:embed="rId4">
            <a:extLst>
              <a:ext uri="{28A0092B-C50C-407E-A947-70E740481C1C}">
                <a14:useLocalDpi xmlns:a14="http://schemas.microsoft.com/office/drawing/2010/main" val="0"/>
              </a:ext>
            </a:extLst>
          </a:blip>
          <a:srcRect l="7279" t="37726" r="35937" b="27393"/>
          <a:stretch/>
        </p:blipFill>
        <p:spPr>
          <a:xfrm>
            <a:off x="2834207" y="818690"/>
            <a:ext cx="7726898" cy="5220620"/>
          </a:xfrm>
          <a:prstGeom prst="rect">
            <a:avLst/>
          </a:prstGeom>
          <a:ln w="6350">
            <a:solidFill>
              <a:schemeClr val="tx1"/>
            </a:solidFill>
          </a:ln>
        </p:spPr>
      </p:pic>
    </p:spTree>
    <p:extLst>
      <p:ext uri="{BB962C8B-B14F-4D97-AF65-F5344CB8AC3E}">
        <p14:creationId xmlns:p14="http://schemas.microsoft.com/office/powerpoint/2010/main" val="39910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5111" y="-2"/>
            <a:ext cx="152689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Uber IPO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Uber S-1 (11 Apr 2019)</a:t>
            </a:r>
          </a:p>
        </p:txBody>
      </p:sp>
      <p:pic>
        <p:nvPicPr>
          <p:cNvPr id="10" name="Picture 9" descr="S-1 - Google Chrome">
            <a:extLst>
              <a:ext uri="{FF2B5EF4-FFF2-40B4-BE49-F238E27FC236}">
                <a16:creationId xmlns:a16="http://schemas.microsoft.com/office/drawing/2014/main" id="{1F134617-ECE1-E045-9D7C-4FBD337F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81" t="14381" r="12281" b="26495"/>
          <a:stretch/>
        </p:blipFill>
        <p:spPr>
          <a:xfrm>
            <a:off x="2409687" y="241270"/>
            <a:ext cx="7120872" cy="6127264"/>
          </a:xfrm>
          <a:prstGeom prst="rect">
            <a:avLst/>
          </a:prstGeom>
          <a:ln w="6350">
            <a:solidFill>
              <a:schemeClr val="tx1"/>
            </a:solidFill>
          </a:ln>
        </p:spPr>
      </p:pic>
    </p:spTree>
    <p:extLst>
      <p:ext uri="{BB962C8B-B14F-4D97-AF65-F5344CB8AC3E}">
        <p14:creationId xmlns:p14="http://schemas.microsoft.com/office/powerpoint/2010/main" val="4002641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2" cy="41260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Uber Runs a Platform to Create Liquidity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542696" y="6488668"/>
            <a:ext cx="2649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Uber S-1 (11 Apr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S-1 - Google Chrome">
            <a:extLst>
              <a:ext uri="{FF2B5EF4-FFF2-40B4-BE49-F238E27FC236}">
                <a16:creationId xmlns:a16="http://schemas.microsoft.com/office/drawing/2014/main" id="{5B34AA59-AA1A-5044-9893-139589A3E8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3" t="17777" r="12183" b="14446"/>
          <a:stretch/>
        </p:blipFill>
        <p:spPr>
          <a:xfrm>
            <a:off x="-107603" y="519230"/>
            <a:ext cx="6384284" cy="6181608"/>
          </a:xfrm>
          <a:prstGeom prst="rect">
            <a:avLst/>
          </a:prstGeom>
          <a:ln w="6350">
            <a:solidFill>
              <a:schemeClr val="tx1"/>
            </a:solidFill>
          </a:ln>
        </p:spPr>
      </p:pic>
      <p:pic>
        <p:nvPicPr>
          <p:cNvPr id="10" name="Picture 9" descr="S-1 - Google Chrome">
            <a:extLst>
              <a:ext uri="{FF2B5EF4-FFF2-40B4-BE49-F238E27FC236}">
                <a16:creationId xmlns:a16="http://schemas.microsoft.com/office/drawing/2014/main" id="{019139BB-4993-874C-8135-EA6F293990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3" t="18888" r="14013" b="47779"/>
          <a:stretch/>
        </p:blipFill>
        <p:spPr>
          <a:xfrm>
            <a:off x="1567862" y="1066877"/>
            <a:ext cx="9959370" cy="4979685"/>
          </a:xfrm>
          <a:prstGeom prst="rect">
            <a:avLst/>
          </a:prstGeom>
          <a:ln w="6350">
            <a:solidFill>
              <a:schemeClr val="tx1"/>
            </a:solidFill>
          </a:ln>
        </p:spPr>
      </p:pic>
    </p:spTree>
    <p:extLst>
      <p:ext uri="{BB962C8B-B14F-4D97-AF65-F5344CB8AC3E}">
        <p14:creationId xmlns:p14="http://schemas.microsoft.com/office/powerpoint/2010/main" val="143082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255" y="-2"/>
            <a:ext cx="40247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Uber Surge Pricing Patent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9,305,310 B2 (5 Apr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42650" y="209004"/>
            <a:ext cx="4956396" cy="6570415"/>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3417999" y="418011"/>
            <a:ext cx="7248560" cy="3324939"/>
          </a:xfrm>
          <a:prstGeom prst="rect">
            <a:avLst/>
          </a:prstGeom>
          <a:ln w="6350">
            <a:solidFill>
              <a:schemeClr val="tx1"/>
            </a:solidFill>
          </a:ln>
        </p:spPr>
      </p:pic>
      <p:pic>
        <p:nvPicPr>
          <p:cNvPr id="9" name="Picture 8"/>
          <p:cNvPicPr>
            <a:picLocks noChangeAspect="1"/>
          </p:cNvPicPr>
          <p:nvPr/>
        </p:nvPicPr>
        <p:blipFill rotWithShape="1">
          <a:blip r:embed="rId5"/>
          <a:srcRect b="6126"/>
          <a:stretch/>
        </p:blipFill>
        <p:spPr>
          <a:xfrm>
            <a:off x="3591642" y="3850513"/>
            <a:ext cx="5181313" cy="2850325"/>
          </a:xfrm>
          <a:prstGeom prst="rect">
            <a:avLst/>
          </a:prstGeom>
          <a:ln w="6350">
            <a:solidFill>
              <a:schemeClr val="tx1"/>
            </a:solidFill>
          </a:ln>
        </p:spPr>
      </p:pic>
    </p:spTree>
    <p:extLst>
      <p:ext uri="{BB962C8B-B14F-4D97-AF65-F5344CB8AC3E}">
        <p14:creationId xmlns:p14="http://schemas.microsoft.com/office/powerpoint/2010/main" val="39276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255" y="-2"/>
            <a:ext cx="4024746" cy="40736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Uber Surge Pricing Patent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9,305,310 B2 (5 Apr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3"/>
          <a:stretch>
            <a:fillRect/>
          </a:stretch>
        </p:blipFill>
        <p:spPr>
          <a:xfrm>
            <a:off x="3532192" y="110083"/>
            <a:ext cx="4413822" cy="6482482"/>
          </a:xfrm>
          <a:prstGeom prst="rect">
            <a:avLst/>
          </a:prstGeom>
          <a:ln w="6350">
            <a:solidFill>
              <a:schemeClr val="tx1"/>
            </a:solidFill>
          </a:ln>
        </p:spPr>
      </p:pic>
    </p:spTree>
    <p:extLst>
      <p:ext uri="{BB962C8B-B14F-4D97-AF65-F5344CB8AC3E}">
        <p14:creationId xmlns:p14="http://schemas.microsoft.com/office/powerpoint/2010/main" val="39445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1. Does the operation of Uber raise SA1 price-fixing issues? (</a:t>
            </a:r>
            <a:r>
              <a:rPr lang="en-US" i="1" dirty="0"/>
              <a:t>Meyer</a:t>
            </a:r>
            <a:r>
              <a:rPr lang="en-US" dirty="0"/>
              <a:t> (SDNY 2016))</a:t>
            </a:r>
          </a:p>
        </p:txBody>
      </p:sp>
      <p:sp>
        <p:nvSpPr>
          <p:cNvPr id="4" name="Date Placeholder 3"/>
          <p:cNvSpPr>
            <a:spLocks noGrp="1"/>
          </p:cNvSpPr>
          <p:nvPr>
            <p:ph type="dt" sz="half" idx="4294967295"/>
          </p:nvPr>
        </p:nvSpPr>
        <p:spPr>
          <a:xfrm>
            <a:off x="406400" y="6248400"/>
            <a:ext cx="2540000" cy="457200"/>
          </a:xfrm>
        </p:spPr>
        <p:txBody>
          <a:bodyPr/>
          <a:lstStyle/>
          <a:p>
            <a:pPr>
              <a:defRPr/>
            </a:pPr>
            <a:endParaRPr lang="en-US" altLang="en-US" dirty="0">
              <a:solidFill>
                <a:schemeClr val="bg2"/>
              </a:solidFill>
            </a:endParaRP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45</a:t>
            </a:fld>
            <a:endParaRPr lang="en-US" altLang="en-US"/>
          </a:p>
        </p:txBody>
      </p:sp>
    </p:spTree>
    <p:extLst>
      <p:ext uri="{BB962C8B-B14F-4D97-AF65-F5344CB8AC3E}">
        <p14:creationId xmlns:p14="http://schemas.microsoft.com/office/powerpoint/2010/main" val="1621462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Driver Deal</a:t>
            </a:r>
          </a:p>
        </p:txBody>
      </p:sp>
      <p:sp>
        <p:nvSpPr>
          <p:cNvPr id="10243" name="Content Placeholder 2"/>
          <p:cNvSpPr>
            <a:spLocks noGrp="1"/>
          </p:cNvSpPr>
          <p:nvPr>
            <p:ph idx="1"/>
          </p:nvPr>
        </p:nvSpPr>
        <p:spPr/>
        <p:txBody>
          <a:bodyPr/>
          <a:lstStyle/>
          <a:p>
            <a:r>
              <a:rPr lang="en-US" dirty="0"/>
              <a:t>Driving Hypo 1</a:t>
            </a:r>
          </a:p>
          <a:p>
            <a:pPr lvl="1"/>
            <a:r>
              <a:rPr lang="en-US" dirty="0"/>
              <a:t>All of the drivers in a particular geographic market get together and establish prices for trips around town</a:t>
            </a:r>
          </a:p>
          <a:p>
            <a:r>
              <a:rPr lang="en-US" dirty="0"/>
              <a:t>Antitrust issues? Does it matter if they use an app to match passengers and drivers?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46</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1614418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Driving Matchmaker</a:t>
            </a:r>
          </a:p>
        </p:txBody>
      </p:sp>
      <p:sp>
        <p:nvSpPr>
          <p:cNvPr id="10243" name="Content Placeholder 2"/>
          <p:cNvSpPr>
            <a:spLocks noGrp="1"/>
          </p:cNvSpPr>
          <p:nvPr>
            <p:ph idx="1"/>
          </p:nvPr>
        </p:nvSpPr>
        <p:spPr/>
        <p:txBody>
          <a:bodyPr/>
          <a:lstStyle/>
          <a:p>
            <a:r>
              <a:rPr lang="en-US" dirty="0"/>
              <a:t>Driving Hypo 2</a:t>
            </a:r>
          </a:p>
          <a:p>
            <a:pPr lvl="1"/>
            <a:r>
              <a:rPr lang="en-US" dirty="0"/>
              <a:t>A firm sets up an app to match potential drivers and passengers in a geographic market</a:t>
            </a:r>
          </a:p>
          <a:p>
            <a:pPr lvl="1"/>
            <a:r>
              <a:rPr lang="en-US" dirty="0"/>
              <a:t>It uses an algorithm to make particular matches and then matched Ds and Ps negotiate rates. The firm gets a cut of the fee if a deal is done. </a:t>
            </a:r>
          </a:p>
          <a:p>
            <a:r>
              <a:rPr lang="en-US" dirty="0"/>
              <a:t>Antitrust issues?</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296098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Driving Entrant</a:t>
            </a:r>
          </a:p>
        </p:txBody>
      </p:sp>
      <p:sp>
        <p:nvSpPr>
          <p:cNvPr id="10243" name="Content Placeholder 2"/>
          <p:cNvSpPr>
            <a:spLocks noGrp="1"/>
          </p:cNvSpPr>
          <p:nvPr>
            <p:ph idx="1"/>
          </p:nvPr>
        </p:nvSpPr>
        <p:spPr/>
        <p:txBody>
          <a:bodyPr/>
          <a:lstStyle/>
          <a:p>
            <a:r>
              <a:rPr lang="en-US" dirty="0"/>
              <a:t>Driving Hypo 3</a:t>
            </a:r>
          </a:p>
          <a:p>
            <a:pPr lvl="1"/>
            <a:r>
              <a:rPr lang="en-US" dirty="0"/>
              <a:t>A firm hires drivers as employees in a geographic market</a:t>
            </a:r>
          </a:p>
          <a:p>
            <a:pPr lvl="1"/>
            <a:r>
              <a:rPr lang="en-US" dirty="0"/>
              <a:t>It sets up an app to match passengers and its drivers and it sets the rate for each trip.</a:t>
            </a:r>
          </a:p>
          <a:p>
            <a:r>
              <a:rPr lang="en-US" dirty="0"/>
              <a:t>Antitrust issues? Does it matter if the drivers are new to the driving market?</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2508944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Pricing Mechanisms</a:t>
            </a:r>
          </a:p>
        </p:txBody>
      </p:sp>
      <p:sp>
        <p:nvSpPr>
          <p:cNvPr id="10243" name="Content Placeholder 2"/>
          <p:cNvSpPr>
            <a:spLocks noGrp="1"/>
          </p:cNvSpPr>
          <p:nvPr>
            <p:ph idx="1"/>
          </p:nvPr>
        </p:nvSpPr>
        <p:spPr/>
        <p:txBody>
          <a:bodyPr/>
          <a:lstStyle/>
          <a:p>
            <a:r>
              <a:rPr lang="en-US" dirty="0"/>
              <a:t>Driving Hypo 4</a:t>
            </a:r>
          </a:p>
          <a:p>
            <a:pPr lvl="1"/>
            <a:r>
              <a:rPr lang="en-US" dirty="0"/>
              <a:t>Uber runs a platform with drivers and passengers. Uber is able to observe the conditions of supply and demand in each location.</a:t>
            </a:r>
          </a:p>
          <a:p>
            <a:pPr lvl="1"/>
            <a:r>
              <a:rPr lang="en-US" dirty="0"/>
              <a:t>Uber matches Ds/Ps and using its algorithm sets a price of $10 for a ride. D and P can both decline.</a:t>
            </a:r>
          </a:p>
          <a:p>
            <a:r>
              <a:rPr lang="en-US" dirty="0"/>
              <a:t>Antitrust issues? </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04843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0" y="-2"/>
            <a:ext cx="3657601" cy="42203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The Clayton Act (Again)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273001" y="6488668"/>
            <a:ext cx="29189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E4F13365-2112-7F43-8AC0-96E5F3B5E7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805" y="211015"/>
            <a:ext cx="4176299" cy="6489823"/>
          </a:xfrm>
          <a:prstGeom prst="rect">
            <a:avLst/>
          </a:prstGeom>
          <a:ln w="6350">
            <a:solidFill>
              <a:schemeClr val="tx1"/>
            </a:solidFill>
          </a:ln>
        </p:spPr>
      </p:pic>
      <p:pic>
        <p:nvPicPr>
          <p:cNvPr id="10" name="Picture 9">
            <a:extLst>
              <a:ext uri="{FF2B5EF4-FFF2-40B4-BE49-F238E27FC236}">
                <a16:creationId xmlns:a16="http://schemas.microsoft.com/office/drawing/2014/main" id="{E8A11DCF-A2C9-DF42-A6EC-FBF40354CF9A}"/>
              </a:ext>
            </a:extLst>
          </p:cNvPr>
          <p:cNvPicPr>
            <a:picLocks noChangeAspect="1"/>
          </p:cNvPicPr>
          <p:nvPr/>
        </p:nvPicPr>
        <p:blipFill>
          <a:blip r:embed="rId3"/>
          <a:stretch>
            <a:fillRect/>
          </a:stretch>
        </p:blipFill>
        <p:spPr>
          <a:xfrm>
            <a:off x="1764360" y="1871342"/>
            <a:ext cx="9829648" cy="2187860"/>
          </a:xfrm>
          <a:prstGeom prst="rect">
            <a:avLst/>
          </a:prstGeom>
          <a:ln w="6350">
            <a:solidFill>
              <a:schemeClr val="tx1"/>
            </a:solidFill>
          </a:ln>
        </p:spPr>
      </p:pic>
    </p:spTree>
    <p:extLst>
      <p:ext uri="{BB962C8B-B14F-4D97-AF65-F5344CB8AC3E}">
        <p14:creationId xmlns:p14="http://schemas.microsoft.com/office/powerpoint/2010/main" val="328942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Ride-Sharing Competition</a:t>
            </a:r>
          </a:p>
        </p:txBody>
      </p:sp>
      <p:sp>
        <p:nvSpPr>
          <p:cNvPr id="10243" name="Content Placeholder 2"/>
          <p:cNvSpPr>
            <a:spLocks noGrp="1"/>
          </p:cNvSpPr>
          <p:nvPr>
            <p:ph idx="1"/>
          </p:nvPr>
        </p:nvSpPr>
        <p:spPr/>
        <p:txBody>
          <a:bodyPr/>
          <a:lstStyle/>
          <a:p>
            <a:r>
              <a:rPr lang="en-US" dirty="0" err="1"/>
              <a:t>Multihoming</a:t>
            </a:r>
            <a:r>
              <a:rPr lang="en-US" dirty="0"/>
              <a:t> Hypo 1</a:t>
            </a:r>
          </a:p>
          <a:p>
            <a:pPr lvl="1"/>
            <a:r>
              <a:rPr lang="en-US" dirty="0"/>
              <a:t>A ride-sharing firm sets up a platform for Ds and Ps and imposes an exclusivity condition for Ds</a:t>
            </a:r>
          </a:p>
          <a:p>
            <a:pPr lvl="1"/>
            <a:r>
              <a:rPr lang="en-US" dirty="0"/>
              <a:t>All Ds sign up for the platform</a:t>
            </a:r>
          </a:p>
          <a:p>
            <a:pPr lvl="1"/>
            <a:r>
              <a:rPr lang="en-US" dirty="0"/>
              <a:t>Firm matches Ds/Ps and sets prices using an algorithm</a:t>
            </a:r>
          </a:p>
          <a:p>
            <a:r>
              <a:rPr lang="en-US" dirty="0"/>
              <a:t>Antitrust issues? </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50</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1435717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Ride-Sharing Competition</a:t>
            </a:r>
          </a:p>
        </p:txBody>
      </p:sp>
      <p:sp>
        <p:nvSpPr>
          <p:cNvPr id="10243" name="Content Placeholder 2"/>
          <p:cNvSpPr>
            <a:spLocks noGrp="1"/>
          </p:cNvSpPr>
          <p:nvPr>
            <p:ph idx="1"/>
          </p:nvPr>
        </p:nvSpPr>
        <p:spPr/>
        <p:txBody>
          <a:bodyPr/>
          <a:lstStyle/>
          <a:p>
            <a:r>
              <a:rPr lang="en-US" dirty="0" err="1"/>
              <a:t>Multihoming</a:t>
            </a:r>
            <a:r>
              <a:rPr lang="en-US" dirty="0"/>
              <a:t> Hypo 2</a:t>
            </a:r>
          </a:p>
          <a:p>
            <a:pPr lvl="1"/>
            <a:r>
              <a:rPr lang="en-US" dirty="0"/>
              <a:t>Ds and Ps simultaneously use many different ride-sharing apps (“</a:t>
            </a:r>
            <a:r>
              <a:rPr lang="en-US" dirty="0" err="1"/>
              <a:t>multihoming</a:t>
            </a:r>
            <a:r>
              <a:rPr lang="en-US" dirty="0"/>
              <a:t>”) and no ride-sharing firm imposes an exclusivity condition</a:t>
            </a:r>
          </a:p>
          <a:p>
            <a:pPr lvl="1"/>
            <a:r>
              <a:rPr lang="en-US" dirty="0"/>
              <a:t>Firms match Ds/Ps and set prices using their own algorithms</a:t>
            </a:r>
          </a:p>
          <a:p>
            <a:r>
              <a:rPr lang="en-US" dirty="0"/>
              <a:t>Antitrust issues? </a:t>
            </a: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3091CE2-5366-4ED4-A08F-2F57F8109D7F}" type="slidenum">
              <a:rPr lang="en-US" altLang="en-US" sz="1400">
                <a:solidFill>
                  <a:srgbClr val="000066"/>
                </a:solidFill>
                <a:latin typeface="Arial" panose="020B0604020202020204" pitchFamily="34" charset="0"/>
              </a:rPr>
              <a:pPr/>
              <a:t>51</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297715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020" y="-2"/>
            <a:ext cx="53559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Amended Complaint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8765930" y="6488668"/>
            <a:ext cx="3426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Meyer Am Comp (29 Jan 2016)</a:t>
            </a:r>
          </a:p>
        </p:txBody>
      </p:sp>
      <p:pic>
        <p:nvPicPr>
          <p:cNvPr id="5" name="Picture 4"/>
          <p:cNvPicPr>
            <a:picLocks noChangeAspect="1"/>
          </p:cNvPicPr>
          <p:nvPr/>
        </p:nvPicPr>
        <p:blipFill>
          <a:blip r:embed="rId3"/>
          <a:stretch>
            <a:fillRect/>
          </a:stretch>
        </p:blipFill>
        <p:spPr>
          <a:xfrm>
            <a:off x="2191002" y="236158"/>
            <a:ext cx="4577042" cy="6464680"/>
          </a:xfrm>
          <a:prstGeom prst="rect">
            <a:avLst/>
          </a:prstGeom>
          <a:ln w="6350">
            <a:solidFill>
              <a:schemeClr val="bg2"/>
            </a:solidFill>
          </a:ln>
        </p:spPr>
      </p:pic>
    </p:spTree>
    <p:extLst>
      <p:ext uri="{BB962C8B-B14F-4D97-AF65-F5344CB8AC3E}">
        <p14:creationId xmlns:p14="http://schemas.microsoft.com/office/powerpoint/2010/main" val="1108774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1154" y="-1"/>
            <a:ext cx="2080847" cy="41801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765930" y="6488668"/>
            <a:ext cx="3426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Meyer Am Comp (29 Jan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82624" y="209004"/>
            <a:ext cx="4422266" cy="649183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888487" y="1533396"/>
            <a:ext cx="10720606" cy="4715004"/>
          </a:xfrm>
          <a:prstGeom prst="rect">
            <a:avLst/>
          </a:prstGeom>
          <a:ln w="6350">
            <a:solidFill>
              <a:schemeClr val="tx1"/>
            </a:solidFill>
          </a:ln>
        </p:spPr>
      </p:pic>
    </p:spTree>
    <p:extLst>
      <p:ext uri="{BB962C8B-B14F-4D97-AF65-F5344CB8AC3E}">
        <p14:creationId xmlns:p14="http://schemas.microsoft.com/office/powerpoint/2010/main" val="11306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This</a:t>
            </a:r>
          </a:p>
        </p:txBody>
      </p:sp>
      <p:sp>
        <p:nvSpPr>
          <p:cNvPr id="3" name="Content Placeholder 2"/>
          <p:cNvSpPr>
            <a:spLocks noGrp="1"/>
          </p:cNvSpPr>
          <p:nvPr>
            <p:ph idx="1"/>
          </p:nvPr>
        </p:nvSpPr>
        <p:spPr/>
        <p:txBody>
          <a:bodyPr/>
          <a:lstStyle/>
          <a:p>
            <a:r>
              <a:rPr lang="en-US" dirty="0"/>
              <a:t>Is this</a:t>
            </a:r>
          </a:p>
          <a:p>
            <a:pPr lvl="1"/>
            <a:r>
              <a:rPr lang="en-US" i="1" dirty="0"/>
              <a:t>Interstate Circuit?</a:t>
            </a:r>
          </a:p>
          <a:p>
            <a:pPr lvl="1"/>
            <a:r>
              <a:rPr lang="en-US" i="1" dirty="0"/>
              <a:t>Broadcast Music</a:t>
            </a:r>
            <a:r>
              <a:rPr lang="en-US" dirty="0"/>
              <a:t>?</a:t>
            </a:r>
          </a:p>
          <a:p>
            <a:pPr lvl="1"/>
            <a:r>
              <a:rPr lang="en-US" i="1" dirty="0"/>
              <a:t>Apple </a:t>
            </a:r>
            <a:r>
              <a:rPr lang="en-US" dirty="0"/>
              <a:t>ebooks?</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54</a:t>
            </a:fld>
            <a:endParaRPr lang="en-US" altLang="en-US"/>
          </a:p>
        </p:txBody>
      </p:sp>
      <p:sp>
        <p:nvSpPr>
          <p:cNvPr id="6"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2326659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Cartelization</a:t>
            </a:r>
          </a:p>
          <a:p>
            <a:pPr lvl="1"/>
            <a:r>
              <a:rPr lang="en-US" dirty="0"/>
              <a:t>Uber could organize price-fixing among drivers ala </a:t>
            </a:r>
            <a:r>
              <a:rPr lang="en-US" i="1" dirty="0"/>
              <a:t>Interstate Circuit </a:t>
            </a:r>
            <a:r>
              <a:rPr lang="en-US" dirty="0"/>
              <a:t>or </a:t>
            </a:r>
            <a:r>
              <a:rPr lang="en-US" i="1" dirty="0"/>
              <a:t>Apple</a:t>
            </a:r>
            <a:r>
              <a:rPr lang="en-US" dirty="0"/>
              <a:t> and could use an algorithm to do that (see hypos above)</a:t>
            </a:r>
          </a:p>
          <a:p>
            <a:pPr lvl="1"/>
            <a:r>
              <a:rPr lang="en-US" dirty="0"/>
              <a:t>And perhaps there is sufficient uncertainty about what the actual Uber algorithm does to survive a motion to dismiss</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55</a:t>
            </a:fld>
            <a:endParaRPr lang="en-US" altLang="en-US"/>
          </a:p>
        </p:txBody>
      </p:sp>
    </p:spTree>
    <p:extLst>
      <p:ext uri="{BB962C8B-B14F-4D97-AF65-F5344CB8AC3E}">
        <p14:creationId xmlns:p14="http://schemas.microsoft.com/office/powerpoint/2010/main" val="1260045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That said, Uber certainly doesn’t have an antitrust obligation to maximize driver competition within its platform</a:t>
            </a:r>
          </a:p>
          <a:p>
            <a:pPr lvl="1"/>
            <a:r>
              <a:rPr lang="en-US" dirty="0"/>
              <a:t>Uber creates a customer base and can allocate that to drivers as Uber sees fit</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56</a:t>
            </a:fld>
            <a:endParaRPr lang="en-US" altLang="en-US"/>
          </a:p>
        </p:txBody>
      </p:sp>
    </p:spTree>
    <p:extLst>
      <p:ext uri="{BB962C8B-B14F-4D97-AF65-F5344CB8AC3E}">
        <p14:creationId xmlns:p14="http://schemas.microsoft.com/office/powerpoint/2010/main" val="3857234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When Uber matches Ds/Ps, my guess is they are setting prices for each ride based on observations about local demand and supply</a:t>
            </a:r>
          </a:p>
          <a:p>
            <a:pPr lvl="1"/>
            <a:r>
              <a:rPr lang="en-US" dirty="0"/>
              <a:t>They don’t need a driver cartel or agreement among the drivers to do that</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57</a:t>
            </a:fld>
            <a:endParaRPr lang="en-US" altLang="en-US"/>
          </a:p>
        </p:txBody>
      </p:sp>
    </p:spTree>
    <p:extLst>
      <p:ext uri="{BB962C8B-B14F-4D97-AF65-F5344CB8AC3E}">
        <p14:creationId xmlns:p14="http://schemas.microsoft.com/office/powerpoint/2010/main" val="1706925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lstStyle/>
          <a:p>
            <a:r>
              <a:rPr lang="en-US" dirty="0"/>
              <a:t>Organizing Competition</a:t>
            </a:r>
          </a:p>
          <a:p>
            <a:pPr lvl="1"/>
            <a:r>
              <a:rPr lang="en-US" dirty="0"/>
              <a:t>And the fact that Ds and Ps can </a:t>
            </a:r>
            <a:r>
              <a:rPr lang="en-US" dirty="0" err="1"/>
              <a:t>multihome</a:t>
            </a:r>
            <a:r>
              <a:rPr lang="en-US" dirty="0"/>
              <a:t> means that Uber is just an additional option—perhaps a new product ala </a:t>
            </a:r>
            <a:r>
              <a:rPr lang="en-US" i="1" dirty="0"/>
              <a:t>Broadcast Music</a:t>
            </a:r>
            <a:r>
              <a:rPr lang="en-US" dirty="0"/>
              <a:t>–and it doesn’t reduce any other opportunities for competition by Ds for Ps</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58</a:t>
            </a:fld>
            <a:endParaRPr lang="en-US" altLang="en-US"/>
          </a:p>
        </p:txBody>
      </p:sp>
    </p:spTree>
    <p:extLst>
      <p:ext uri="{BB962C8B-B14F-4D97-AF65-F5344CB8AC3E}">
        <p14:creationId xmlns:p14="http://schemas.microsoft.com/office/powerpoint/2010/main" val="2446755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2. Was Uber’s entry into Philadelphia attempted monopolization in violation of SA2? (</a:t>
            </a:r>
            <a:r>
              <a:rPr lang="en-US" i="1" dirty="0"/>
              <a:t>Philadelphia Taxi </a:t>
            </a:r>
            <a:r>
              <a:rPr lang="en-US" i="1" dirty="0" err="1"/>
              <a:t>Ass’n</a:t>
            </a:r>
            <a:r>
              <a:rPr lang="en-US" dirty="0"/>
              <a:t> (CA3 2018))</a:t>
            </a:r>
          </a:p>
          <a:p>
            <a:pPr lvl="2"/>
            <a:r>
              <a:rPr lang="en-US" dirty="0"/>
              <a:t>Answer: No, clearly no and so says CA3</a:t>
            </a:r>
          </a:p>
          <a:p>
            <a:r>
              <a:rPr lang="en-US" dirty="0"/>
              <a:t>Window into </a:t>
            </a:r>
            <a:r>
              <a:rPr lang="en-US" i="1" dirty="0" err="1"/>
              <a:t>Noerr</a:t>
            </a:r>
            <a:r>
              <a:rPr lang="en-US" i="1" dirty="0"/>
              <a:t>-Pennington</a:t>
            </a:r>
            <a:r>
              <a:rPr lang="en-US" dirty="0"/>
              <a:t> doctrine</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59</a:t>
            </a:fld>
            <a:endParaRPr lang="en-US" altLang="en-US"/>
          </a:p>
        </p:txBody>
      </p:sp>
    </p:spTree>
    <p:extLst>
      <p:ext uri="{BB962C8B-B14F-4D97-AF65-F5344CB8AC3E}">
        <p14:creationId xmlns:p14="http://schemas.microsoft.com/office/powerpoint/2010/main" val="15877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8105" y="-3"/>
            <a:ext cx="2683896" cy="37147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Labor Exemption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255967" y="6488668"/>
            <a:ext cx="29360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5ED510CF-13A7-F149-A6DA-94854CC91B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348" y="185732"/>
            <a:ext cx="4307544" cy="6515105"/>
          </a:xfrm>
          <a:prstGeom prst="rect">
            <a:avLst/>
          </a:prstGeom>
          <a:ln w="6350">
            <a:solidFill>
              <a:schemeClr val="tx1"/>
            </a:solidFill>
          </a:ln>
        </p:spPr>
      </p:pic>
      <p:pic>
        <p:nvPicPr>
          <p:cNvPr id="12" name="Picture 11">
            <a:extLst>
              <a:ext uri="{FF2B5EF4-FFF2-40B4-BE49-F238E27FC236}">
                <a16:creationId xmlns:a16="http://schemas.microsoft.com/office/drawing/2014/main" id="{F981954E-D724-3B43-B385-4DFC53882AFE}"/>
              </a:ext>
            </a:extLst>
          </p:cNvPr>
          <p:cNvPicPr>
            <a:picLocks noChangeAspect="1"/>
          </p:cNvPicPr>
          <p:nvPr/>
        </p:nvPicPr>
        <p:blipFill>
          <a:blip r:embed="rId3"/>
          <a:stretch>
            <a:fillRect/>
          </a:stretch>
        </p:blipFill>
        <p:spPr>
          <a:xfrm>
            <a:off x="1090541" y="1564822"/>
            <a:ext cx="10928422" cy="3490226"/>
          </a:xfrm>
          <a:prstGeom prst="rect">
            <a:avLst/>
          </a:prstGeom>
          <a:ln w="6350">
            <a:solidFill>
              <a:schemeClr val="tx1"/>
            </a:solidFill>
          </a:ln>
        </p:spPr>
      </p:pic>
    </p:spTree>
    <p:extLst>
      <p:ext uri="{BB962C8B-B14F-4D97-AF65-F5344CB8AC3E}">
        <p14:creationId xmlns:p14="http://schemas.microsoft.com/office/powerpoint/2010/main" val="233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204" y="-2"/>
            <a:ext cx="64407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Doctrinal Background: </a:t>
            </a:r>
            <a:r>
              <a:rPr lang="en-US" sz="2400" dirty="0" err="1">
                <a:solidFill>
                  <a:schemeClr val="accent4">
                    <a:lumMod val="75000"/>
                    <a:lumOff val="25000"/>
                  </a:schemeClr>
                </a:solidFill>
                <a:latin typeface="+mn-lt"/>
                <a:cs typeface="Times New Roman" panose="02020603050405020304" pitchFamily="18" charset="0"/>
              </a:rPr>
              <a:t>Noerr</a:t>
            </a:r>
            <a:r>
              <a:rPr lang="en-US" sz="2400" dirty="0">
                <a:solidFill>
                  <a:schemeClr val="accent4">
                    <a:lumMod val="75000"/>
                    <a:lumOff val="25000"/>
                  </a:schemeClr>
                </a:solidFill>
                <a:latin typeface="+mn-lt"/>
                <a:cs typeface="Times New Roman" panose="02020603050405020304" pitchFamily="18" charset="0"/>
              </a:rPr>
              <a:t> Motor Freight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pic>
        <p:nvPicPr>
          <p:cNvPr id="5" name="Picture 4"/>
          <p:cNvPicPr>
            <a:picLocks noChangeAspect="1"/>
          </p:cNvPicPr>
          <p:nvPr/>
        </p:nvPicPr>
        <p:blipFill>
          <a:blip r:embed="rId3"/>
          <a:stretch>
            <a:fillRect/>
          </a:stretch>
        </p:blipFill>
        <p:spPr>
          <a:xfrm>
            <a:off x="3575229" y="490842"/>
            <a:ext cx="3603058" cy="6214757"/>
          </a:xfrm>
          <a:prstGeom prst="rect">
            <a:avLst/>
          </a:prstGeom>
          <a:ln w="6350">
            <a:solidFill>
              <a:schemeClr val="bg2"/>
            </a:solidFill>
          </a:ln>
        </p:spPr>
      </p:pic>
      <p:sp>
        <p:nvSpPr>
          <p:cNvPr id="6" name="Text Box 5"/>
          <p:cNvSpPr txBox="1">
            <a:spLocks noChangeArrowheads="1"/>
          </p:cNvSpPr>
          <p:nvPr/>
        </p:nvSpPr>
        <p:spPr bwMode="auto">
          <a:xfrm>
            <a:off x="9882554" y="6488668"/>
            <a:ext cx="2309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365 U.S. 127 (1961)</a:t>
            </a:r>
          </a:p>
        </p:txBody>
      </p:sp>
    </p:spTree>
    <p:extLst>
      <p:ext uri="{BB962C8B-B14F-4D97-AF65-F5344CB8AC3E}">
        <p14:creationId xmlns:p14="http://schemas.microsoft.com/office/powerpoint/2010/main" val="58804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746" y="-2"/>
            <a:ext cx="7086256" cy="41789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Not Violated by Valid Gov’t Action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Noerr</a:t>
            </a:r>
            <a:r>
              <a:rPr lang="en-US" sz="1800" i="0" dirty="0">
                <a:solidFill>
                  <a:schemeClr val="accent4">
                    <a:lumMod val="75000"/>
                    <a:lumOff val="25000"/>
                  </a:schemeClr>
                </a:solidFill>
                <a:latin typeface="+mn-lt"/>
                <a:cs typeface="Times New Roman" panose="02020603050405020304" pitchFamily="18" charset="0"/>
              </a:rPr>
              <a:t> Motor Freight (US 1961)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34764" y="208945"/>
            <a:ext cx="3666815" cy="6491893"/>
          </a:xfrm>
          <a:prstGeom prst="rect">
            <a:avLst/>
          </a:prstGeom>
          <a:ln>
            <a:solidFill>
              <a:schemeClr val="bg2"/>
            </a:solidFill>
          </a:ln>
        </p:spPr>
      </p:pic>
      <p:sp>
        <p:nvSpPr>
          <p:cNvPr id="3" name="Text Box 5">
            <a:extLst>
              <a:ext uri="{FF2B5EF4-FFF2-40B4-BE49-F238E27FC236}">
                <a16:creationId xmlns:a16="http://schemas.microsoft.com/office/drawing/2014/main" id="{A8EB43BF-60A5-000F-7662-C323359C32EE}"/>
              </a:ext>
            </a:extLst>
          </p:cNvPr>
          <p:cNvSpPr txBox="1">
            <a:spLocks noChangeArrowheads="1"/>
          </p:cNvSpPr>
          <p:nvPr/>
        </p:nvSpPr>
        <p:spPr bwMode="auto">
          <a:xfrm>
            <a:off x="1011936" y="1614749"/>
            <a:ext cx="11007027" cy="452431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Accordingly, it has been held that </a:t>
            </a:r>
            <a:r>
              <a:rPr lang="en-US" sz="3200" b="1" dirty="0">
                <a:solidFill>
                  <a:schemeClr val="accent4">
                    <a:lumMod val="50000"/>
                    <a:lumOff val="50000"/>
                  </a:schemeClr>
                </a:solidFill>
              </a:rPr>
              <a:t>where a restraint upon trade or monopolization is the result of valid governmental action, as opposed to private action, no violation of the Act can be made out</a:t>
            </a:r>
            <a:r>
              <a:rPr lang="en-US" sz="3200" dirty="0"/>
              <a:t>. These decisions rest upon the fact that under our form of government </a:t>
            </a:r>
            <a:r>
              <a:rPr lang="en-US" sz="3200" b="1" dirty="0">
                <a:solidFill>
                  <a:schemeClr val="accent4">
                    <a:lumMod val="50000"/>
                    <a:lumOff val="50000"/>
                  </a:schemeClr>
                </a:solidFill>
              </a:rPr>
              <a:t>the question whether a law of that kind should pass, or if passed be enforced, is the responsibility of the appropriate legislative or executive branch of government so long as the law itself does not violate some provision of the Constitution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390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156" y="-2"/>
            <a:ext cx="990184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Doesn’t Control Efforts to Get Monopoly through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Noerr</a:t>
            </a:r>
            <a:r>
              <a:rPr lang="en-US" sz="1800" i="0" dirty="0">
                <a:solidFill>
                  <a:schemeClr val="accent4">
                    <a:lumMod val="75000"/>
                    <a:lumOff val="25000"/>
                  </a:schemeClr>
                </a:solidFill>
                <a:latin typeface="+mn-lt"/>
                <a:cs typeface="Times New Roman" panose="02020603050405020304" pitchFamily="18" charset="0"/>
              </a:rPr>
              <a:t> Motor Freight (US 1961)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42684" y="529233"/>
            <a:ext cx="3452817" cy="6113021"/>
          </a:xfrm>
          <a:prstGeom prst="rect">
            <a:avLst/>
          </a:prstGeom>
          <a:ln>
            <a:solidFill>
              <a:schemeClr val="bg2"/>
            </a:solidFill>
          </a:ln>
        </p:spPr>
      </p:pic>
      <p:sp>
        <p:nvSpPr>
          <p:cNvPr id="3" name="Text Box 5">
            <a:extLst>
              <a:ext uri="{FF2B5EF4-FFF2-40B4-BE49-F238E27FC236}">
                <a16:creationId xmlns:a16="http://schemas.microsoft.com/office/drawing/2014/main" id="{3AE57306-0687-FDEB-8995-678D7A50E634}"/>
              </a:ext>
            </a:extLst>
          </p:cNvPr>
          <p:cNvSpPr txBox="1">
            <a:spLocks noChangeArrowheads="1"/>
          </p:cNvSpPr>
          <p:nvPr/>
        </p:nvSpPr>
        <p:spPr bwMode="auto">
          <a:xfrm>
            <a:off x="1350554" y="2998817"/>
            <a:ext cx="10536646" cy="2554545"/>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We think it equally clear that the Sherman Act does not prohibit two or more persons from associating together in an attempt to persuade the legislature or the executive to take particular action with respect to a law that would produce a restraint or a monopoly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86598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233" y="-2"/>
            <a:ext cx="5236767" cy="40444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Doctrinal Background: Pennington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pic>
        <p:nvPicPr>
          <p:cNvPr id="5" name="Picture 4"/>
          <p:cNvPicPr>
            <a:picLocks noChangeAspect="1"/>
          </p:cNvPicPr>
          <p:nvPr/>
        </p:nvPicPr>
        <p:blipFill>
          <a:blip r:embed="rId3"/>
          <a:stretch>
            <a:fillRect/>
          </a:stretch>
        </p:blipFill>
        <p:spPr>
          <a:xfrm>
            <a:off x="4008152" y="506842"/>
            <a:ext cx="3470647" cy="6198758"/>
          </a:xfrm>
          <a:prstGeom prst="rect">
            <a:avLst/>
          </a:prstGeom>
          <a:ln>
            <a:solidFill>
              <a:schemeClr val="bg2"/>
            </a:solidFill>
          </a:ln>
        </p:spPr>
      </p:pic>
      <p:sp>
        <p:nvSpPr>
          <p:cNvPr id="6" name="Text Box 5"/>
          <p:cNvSpPr txBox="1">
            <a:spLocks noChangeArrowheads="1"/>
          </p:cNvSpPr>
          <p:nvPr/>
        </p:nvSpPr>
        <p:spPr bwMode="auto">
          <a:xfrm>
            <a:off x="9869364" y="6488668"/>
            <a:ext cx="23226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381 U.S. 657 (1965)</a:t>
            </a:r>
          </a:p>
        </p:txBody>
      </p:sp>
    </p:spTree>
    <p:extLst>
      <p:ext uri="{BB962C8B-B14F-4D97-AF65-F5344CB8AC3E}">
        <p14:creationId xmlns:p14="http://schemas.microsoft.com/office/powerpoint/2010/main" val="1098494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35" y="-2"/>
            <a:ext cx="4123765"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Noerr</a:t>
            </a:r>
            <a:r>
              <a:rPr lang="en-US" sz="2400" dirty="0">
                <a:solidFill>
                  <a:schemeClr val="accent4">
                    <a:lumMod val="75000"/>
                    <a:lumOff val="25000"/>
                  </a:schemeClr>
                </a:solidFill>
                <a:latin typeface="+mn-lt"/>
                <a:cs typeface="Times New Roman" panose="02020603050405020304" pitchFamily="18" charset="0"/>
              </a:rPr>
              <a:t>-Pennington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580416" y="6488668"/>
            <a:ext cx="26115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Pennington (US 1965)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64529" y="184664"/>
            <a:ext cx="3826235" cy="6516174"/>
          </a:xfrm>
          <a:prstGeom prst="rect">
            <a:avLst/>
          </a:prstGeom>
          <a:ln>
            <a:solidFill>
              <a:schemeClr val="bg2"/>
            </a:solidFill>
          </a:ln>
        </p:spPr>
      </p:pic>
      <p:sp>
        <p:nvSpPr>
          <p:cNvPr id="3" name="Text Box 5">
            <a:extLst>
              <a:ext uri="{FF2B5EF4-FFF2-40B4-BE49-F238E27FC236}">
                <a16:creationId xmlns:a16="http://schemas.microsoft.com/office/drawing/2014/main" id="{9EE37F56-4C72-E1C8-486D-9215511ACA58}"/>
              </a:ext>
            </a:extLst>
          </p:cNvPr>
          <p:cNvSpPr txBox="1">
            <a:spLocks noChangeArrowheads="1"/>
          </p:cNvSpPr>
          <p:nvPr/>
        </p:nvSpPr>
        <p:spPr bwMode="auto">
          <a:xfrm>
            <a:off x="990178" y="1872444"/>
            <a:ext cx="11007027"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Neither finding, however, is permitted by </a:t>
            </a:r>
            <a:r>
              <a:rPr lang="en-US" sz="3200" i="1" dirty="0" err="1"/>
              <a:t>Noerr</a:t>
            </a:r>
            <a:r>
              <a:rPr lang="en-US" sz="3200" dirty="0"/>
              <a:t> for the reasons stated in that case. </a:t>
            </a:r>
            <a:r>
              <a:rPr lang="en-US" sz="3200" b="1" dirty="0">
                <a:solidFill>
                  <a:schemeClr val="accent4">
                    <a:lumMod val="50000"/>
                    <a:lumOff val="50000"/>
                  </a:schemeClr>
                </a:solidFill>
              </a:rPr>
              <a:t>Joint efforts to influence public officials do not violate the antitrust laws even though intended to eliminate competition</a:t>
            </a:r>
            <a:r>
              <a:rPr lang="en-US" sz="3200" dirty="0"/>
              <a:t>. Such conduct is not illegal, either standing alone or as part of a broader scheme itself violative of the Sherman Act. The jury should have been so instructed and, given the obviously telling nature of this evidence, we cannot hold this lapse to be mere harmless error</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897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for Today</a:t>
            </a:r>
          </a:p>
        </p:txBody>
      </p:sp>
      <p:sp>
        <p:nvSpPr>
          <p:cNvPr id="3" name="Content Placeholder 2"/>
          <p:cNvSpPr>
            <a:spLocks noGrp="1"/>
          </p:cNvSpPr>
          <p:nvPr>
            <p:ph idx="1"/>
          </p:nvPr>
        </p:nvSpPr>
        <p:spPr/>
        <p:txBody>
          <a:bodyPr/>
          <a:lstStyle/>
          <a:p>
            <a:r>
              <a:rPr lang="en-US" dirty="0"/>
              <a:t>Questions</a:t>
            </a:r>
          </a:p>
          <a:p>
            <a:pPr lvl="1"/>
            <a:r>
              <a:rPr lang="en-US" dirty="0"/>
              <a:t>3. Does the Sherman Act (or other law) bar Seattle from setting up local collective bargaining laws for ride-share drivers? (</a:t>
            </a:r>
            <a:r>
              <a:rPr lang="en-US" i="1" dirty="0"/>
              <a:t>City of Seattle </a:t>
            </a:r>
            <a:r>
              <a:rPr lang="en-US" dirty="0"/>
              <a:t>(CA9 2018))</a:t>
            </a:r>
          </a:p>
          <a:p>
            <a:pPr lvl="2"/>
            <a:r>
              <a:rPr lang="en-US" dirty="0"/>
              <a:t>Yes, per CA9</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65</a:t>
            </a:fld>
            <a:endParaRPr lang="en-US" altLang="en-US"/>
          </a:p>
        </p:txBody>
      </p:sp>
    </p:spTree>
    <p:extLst>
      <p:ext uri="{BB962C8B-B14F-4D97-AF65-F5344CB8AC3E}">
        <p14:creationId xmlns:p14="http://schemas.microsoft.com/office/powerpoint/2010/main" val="2789496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461" y="-1"/>
            <a:ext cx="318454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DB: Parker v. Brown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pic>
        <p:nvPicPr>
          <p:cNvPr id="5" name="Picture 4"/>
          <p:cNvPicPr>
            <a:picLocks noChangeAspect="1"/>
          </p:cNvPicPr>
          <p:nvPr/>
        </p:nvPicPr>
        <p:blipFill>
          <a:blip r:embed="rId3"/>
          <a:stretch>
            <a:fillRect/>
          </a:stretch>
        </p:blipFill>
        <p:spPr>
          <a:xfrm>
            <a:off x="3961505" y="184664"/>
            <a:ext cx="3944664" cy="6520935"/>
          </a:xfrm>
          <a:prstGeom prst="rect">
            <a:avLst/>
          </a:prstGeom>
          <a:ln w="6350">
            <a:solidFill>
              <a:schemeClr val="bg2"/>
            </a:solidFill>
          </a:ln>
        </p:spPr>
      </p:pic>
      <p:sp>
        <p:nvSpPr>
          <p:cNvPr id="6" name="Text Box 5"/>
          <p:cNvSpPr txBox="1">
            <a:spLocks noChangeArrowheads="1"/>
          </p:cNvSpPr>
          <p:nvPr/>
        </p:nvSpPr>
        <p:spPr bwMode="auto">
          <a:xfrm>
            <a:off x="9938411" y="6488668"/>
            <a:ext cx="22535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317 U.S. 341 (1943)</a:t>
            </a:r>
          </a:p>
        </p:txBody>
      </p:sp>
    </p:spTree>
    <p:extLst>
      <p:ext uri="{BB962C8B-B14F-4D97-AF65-F5344CB8AC3E}">
        <p14:creationId xmlns:p14="http://schemas.microsoft.com/office/powerpoint/2010/main" val="2892613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5701" y="-1"/>
            <a:ext cx="66063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Act Targets Individuals, Not States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10128738" y="6488668"/>
            <a:ext cx="2063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Parker (US 1943)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1935" y="184664"/>
            <a:ext cx="3659856" cy="6516173"/>
          </a:xfrm>
          <a:prstGeom prst="rect">
            <a:avLst/>
          </a:prstGeom>
          <a:ln w="6350">
            <a:solidFill>
              <a:schemeClr val="tx1"/>
            </a:solidFill>
          </a:ln>
        </p:spPr>
      </p:pic>
      <p:sp>
        <p:nvSpPr>
          <p:cNvPr id="3" name="Text Box 5">
            <a:extLst>
              <a:ext uri="{FF2B5EF4-FFF2-40B4-BE49-F238E27FC236}">
                <a16:creationId xmlns:a16="http://schemas.microsoft.com/office/drawing/2014/main" id="{ABA27162-4776-30F3-35D7-EEE66ED4F6B9}"/>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Here </a:t>
            </a:r>
            <a:r>
              <a:rPr lang="en-US" sz="3200" b="1" dirty="0">
                <a:solidFill>
                  <a:schemeClr val="accent4">
                    <a:lumMod val="50000"/>
                    <a:lumOff val="50000"/>
                  </a:schemeClr>
                </a:solidFill>
              </a:rPr>
              <a:t>the state command to the Commission and to the program committee of the California Prorate Act is not rendered unlawful by the Sherman Act since, in view of the latter’s words and history, it must be taken to be a prohibition of individual and not state action</a:t>
            </a:r>
            <a:r>
              <a:rPr lang="en-US" sz="3200" dirty="0"/>
              <a:t>. </a:t>
            </a:r>
            <a:r>
              <a:rPr lang="en-US" sz="3200" dirty="0">
                <a:solidFill>
                  <a:schemeClr val="bg2"/>
                </a:solidFill>
              </a:rPr>
              <a:t>… </a:t>
            </a:r>
            <a:r>
              <a:rPr lang="en-US" sz="3200" b="1" dirty="0">
                <a:solidFill>
                  <a:schemeClr val="accent4">
                    <a:lumMod val="50000"/>
                    <a:lumOff val="50000"/>
                  </a:schemeClr>
                </a:solidFill>
              </a:rPr>
              <a:t>The state itself exercises its legislative authority in making the regulation and in prescribing the conditions of its application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072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0" y="-1"/>
            <a:ext cx="39624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Acted as Sovereign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10128738" y="6488668"/>
            <a:ext cx="2063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Parker (US 1943)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93987" y="184664"/>
            <a:ext cx="3659856" cy="6516173"/>
          </a:xfrm>
          <a:prstGeom prst="rect">
            <a:avLst/>
          </a:prstGeom>
          <a:ln w="6350">
            <a:solidFill>
              <a:schemeClr val="tx1"/>
            </a:solidFill>
          </a:ln>
        </p:spPr>
      </p:pic>
      <p:sp>
        <p:nvSpPr>
          <p:cNvPr id="9" name="Text Box 5">
            <a:extLst>
              <a:ext uri="{FF2B5EF4-FFF2-40B4-BE49-F238E27FC236}">
                <a16:creationId xmlns:a16="http://schemas.microsoft.com/office/drawing/2014/main" id="{0511AAD4-C9B2-AF46-A980-57A6D90ADE54}"/>
              </a:ext>
            </a:extLst>
          </p:cNvPr>
          <p:cNvSpPr txBox="1">
            <a:spLocks noChangeArrowheads="1"/>
          </p:cNvSpPr>
          <p:nvPr/>
        </p:nvSpPr>
        <p:spPr bwMode="auto">
          <a:xfrm>
            <a:off x="1362757" y="251840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solidFill>
                  <a:srgbClr val="000000"/>
                </a:solidFill>
              </a:rPr>
              <a:t>The </a:t>
            </a:r>
            <a:r>
              <a:rPr lang="en-US" sz="3200" b="1" dirty="0">
                <a:solidFill>
                  <a:schemeClr val="accent4">
                    <a:lumMod val="50000"/>
                    <a:lumOff val="50000"/>
                  </a:schemeClr>
                </a:solidFill>
              </a:rPr>
              <a:t>state</a:t>
            </a:r>
            <a:r>
              <a:rPr lang="en-US" sz="3200" dirty="0">
                <a:solidFill>
                  <a:srgbClr val="000000"/>
                </a:solidFill>
              </a:rPr>
              <a:t> in adopting and enforcing the prorate program </a:t>
            </a:r>
            <a:r>
              <a:rPr lang="en-US" sz="3200" b="1" dirty="0">
                <a:solidFill>
                  <a:schemeClr val="accent4">
                    <a:lumMod val="50000"/>
                    <a:lumOff val="50000"/>
                  </a:schemeClr>
                </a:solidFill>
              </a:rPr>
              <a:t>made no contract or agreement and entered into no conspiracy in restraint of trade or to establish monopoly but, as sovereign, imposed the restraint as an act of government which the Sherman Act did not undertake to prohibit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72767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5267" y="-1"/>
            <a:ext cx="1806734" cy="44401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DB: </a:t>
            </a:r>
            <a:r>
              <a:rPr lang="en-US" sz="2400" dirty="0" err="1">
                <a:solidFill>
                  <a:schemeClr val="accent4">
                    <a:lumMod val="75000"/>
                    <a:lumOff val="25000"/>
                  </a:schemeClr>
                </a:solidFill>
                <a:latin typeface="+mn-lt"/>
                <a:cs typeface="Times New Roman" panose="02020603050405020304" pitchFamily="18" charset="0"/>
              </a:rPr>
              <a:t>Midcal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pic>
        <p:nvPicPr>
          <p:cNvPr id="5" name="Picture 4"/>
          <p:cNvPicPr>
            <a:picLocks noChangeAspect="1"/>
          </p:cNvPicPr>
          <p:nvPr/>
        </p:nvPicPr>
        <p:blipFill>
          <a:blip r:embed="rId3"/>
          <a:stretch>
            <a:fillRect/>
          </a:stretch>
        </p:blipFill>
        <p:spPr>
          <a:xfrm>
            <a:off x="3360471" y="222006"/>
            <a:ext cx="4088712" cy="6483594"/>
          </a:xfrm>
          <a:prstGeom prst="rect">
            <a:avLst/>
          </a:prstGeom>
          <a:ln w="6350">
            <a:solidFill>
              <a:schemeClr val="tx1"/>
            </a:solidFill>
          </a:ln>
        </p:spPr>
      </p:pic>
      <p:sp>
        <p:nvSpPr>
          <p:cNvPr id="6" name="Text Box 5"/>
          <p:cNvSpPr txBox="1">
            <a:spLocks noChangeArrowheads="1"/>
          </p:cNvSpPr>
          <p:nvPr/>
        </p:nvSpPr>
        <p:spPr bwMode="auto">
          <a:xfrm>
            <a:off x="10014438" y="6488668"/>
            <a:ext cx="217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445 U.S. 97 (1980)</a:t>
            </a:r>
          </a:p>
        </p:txBody>
      </p:sp>
    </p:spTree>
    <p:extLst>
      <p:ext uri="{BB962C8B-B14F-4D97-AF65-F5344CB8AC3E}">
        <p14:creationId xmlns:p14="http://schemas.microsoft.com/office/powerpoint/2010/main" val="1620292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3638" y="-2"/>
            <a:ext cx="5948364"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Limits on Injunctions in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303355" y="6488668"/>
            <a:ext cx="28886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47558B85-7356-A146-8A81-C2F3A6BA9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59" y="184664"/>
            <a:ext cx="4033425" cy="6516174"/>
          </a:xfrm>
          <a:prstGeom prst="rect">
            <a:avLst/>
          </a:prstGeom>
          <a:ln w="6350">
            <a:solidFill>
              <a:schemeClr val="tx1"/>
            </a:solidFill>
          </a:ln>
        </p:spPr>
      </p:pic>
      <p:pic>
        <p:nvPicPr>
          <p:cNvPr id="10" name="Picture 9">
            <a:extLst>
              <a:ext uri="{FF2B5EF4-FFF2-40B4-BE49-F238E27FC236}">
                <a16:creationId xmlns:a16="http://schemas.microsoft.com/office/drawing/2014/main" id="{2D9565D5-0441-7745-B0BE-486F8E9D288A}"/>
              </a:ext>
            </a:extLst>
          </p:cNvPr>
          <p:cNvPicPr>
            <a:picLocks noChangeAspect="1"/>
          </p:cNvPicPr>
          <p:nvPr/>
        </p:nvPicPr>
        <p:blipFill>
          <a:blip r:embed="rId3"/>
          <a:stretch>
            <a:fillRect/>
          </a:stretch>
        </p:blipFill>
        <p:spPr>
          <a:xfrm>
            <a:off x="1344845" y="1258609"/>
            <a:ext cx="10674118" cy="3850245"/>
          </a:xfrm>
          <a:prstGeom prst="rect">
            <a:avLst/>
          </a:prstGeom>
          <a:ln w="6350">
            <a:solidFill>
              <a:schemeClr val="tx1"/>
            </a:solidFill>
          </a:ln>
        </p:spPr>
      </p:pic>
    </p:spTree>
    <p:extLst>
      <p:ext uri="{BB962C8B-B14F-4D97-AF65-F5344CB8AC3E}">
        <p14:creationId xmlns:p14="http://schemas.microsoft.com/office/powerpoint/2010/main" val="263734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0" y="-1"/>
            <a:ext cx="2540000" cy="42616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t>
            </a:r>
            <a:r>
              <a:rPr lang="en-US" sz="2400" i="1" dirty="0" err="1">
                <a:solidFill>
                  <a:schemeClr val="accent4">
                    <a:lumMod val="75000"/>
                    <a:lumOff val="25000"/>
                  </a:schemeClr>
                </a:solidFill>
                <a:latin typeface="+mn-lt"/>
                <a:cs typeface="Times New Roman" panose="02020603050405020304" pitchFamily="18" charset="0"/>
              </a:rPr>
              <a:t>Midcal</a:t>
            </a:r>
            <a:r>
              <a:rPr lang="en-US" sz="2400" dirty="0">
                <a:solidFill>
                  <a:schemeClr val="accent4">
                    <a:lumMod val="75000"/>
                    <a:lumOff val="25000"/>
                  </a:schemeClr>
                </a:solidFill>
                <a:latin typeface="+mn-lt"/>
                <a:cs typeface="Times New Roman" panose="02020603050405020304" pitchFamily="18" charset="0"/>
              </a:rPr>
              <a:t> Test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10147852" y="6488668"/>
            <a:ext cx="2044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Midcal</a:t>
            </a:r>
            <a:r>
              <a:rPr lang="en-US" sz="1800" i="0" dirty="0">
                <a:solidFill>
                  <a:schemeClr val="accent4">
                    <a:lumMod val="75000"/>
                    <a:lumOff val="25000"/>
                  </a:schemeClr>
                </a:solidFill>
                <a:latin typeface="+mn-lt"/>
                <a:cs typeface="Times New Roman" panose="02020603050405020304" pitchFamily="18" charset="0"/>
              </a:rPr>
              <a:t> (US 1980)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1585" y="201734"/>
            <a:ext cx="3997571" cy="6499103"/>
          </a:xfrm>
          <a:prstGeom prst="rect">
            <a:avLst/>
          </a:prstGeom>
          <a:ln w="6350">
            <a:solidFill>
              <a:schemeClr val="tx1"/>
            </a:solidFill>
          </a:ln>
        </p:spPr>
      </p:pic>
      <p:sp>
        <p:nvSpPr>
          <p:cNvPr id="8" name="Text Box 5">
            <a:extLst>
              <a:ext uri="{FF2B5EF4-FFF2-40B4-BE49-F238E27FC236}">
                <a16:creationId xmlns:a16="http://schemas.microsoft.com/office/drawing/2014/main" id="{0511AAD4-C9B2-AF46-A980-57A6D90ADE54}"/>
              </a:ext>
            </a:extLst>
          </p:cNvPr>
          <p:cNvSpPr txBox="1">
            <a:spLocks noChangeArrowheads="1"/>
          </p:cNvSpPr>
          <p:nvPr/>
        </p:nvSpPr>
        <p:spPr bwMode="auto">
          <a:xfrm>
            <a:off x="1362757" y="3171532"/>
            <a:ext cx="10524443" cy="206210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First, the challenged restraint must be ‘one clearly articulated and affirmatively expressed as state policy’; second, the policy must be ‘actively supervised’ by the State itself</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851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641" y="-2"/>
            <a:ext cx="28783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DB: Town of Hallie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pic>
        <p:nvPicPr>
          <p:cNvPr id="5" name="Picture 4"/>
          <p:cNvPicPr>
            <a:picLocks noChangeAspect="1"/>
          </p:cNvPicPr>
          <p:nvPr/>
        </p:nvPicPr>
        <p:blipFill>
          <a:blip r:embed="rId3"/>
          <a:stretch>
            <a:fillRect/>
          </a:stretch>
        </p:blipFill>
        <p:spPr>
          <a:xfrm>
            <a:off x="3403342" y="188801"/>
            <a:ext cx="4169945" cy="6485078"/>
          </a:xfrm>
          <a:prstGeom prst="rect">
            <a:avLst/>
          </a:prstGeom>
          <a:ln w="6350">
            <a:solidFill>
              <a:schemeClr val="tx1"/>
            </a:solidFill>
          </a:ln>
        </p:spPr>
      </p:pic>
      <p:sp>
        <p:nvSpPr>
          <p:cNvPr id="6" name="Text Box 5"/>
          <p:cNvSpPr txBox="1">
            <a:spLocks noChangeArrowheads="1"/>
          </p:cNvSpPr>
          <p:nvPr/>
        </p:nvSpPr>
        <p:spPr bwMode="auto">
          <a:xfrm>
            <a:off x="10008749" y="6488668"/>
            <a:ext cx="21832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471 U.S. 34 (1985)</a:t>
            </a:r>
          </a:p>
        </p:txBody>
      </p:sp>
    </p:spTree>
    <p:extLst>
      <p:ext uri="{BB962C8B-B14F-4D97-AF65-F5344CB8AC3E}">
        <p14:creationId xmlns:p14="http://schemas.microsoft.com/office/powerpoint/2010/main" val="4043651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783" y="-2"/>
            <a:ext cx="7115218" cy="40444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Supervision Not Required for Municipality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Town of Hallie (US 1985)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04800" y="202222"/>
            <a:ext cx="3934201" cy="6498616"/>
          </a:xfrm>
          <a:prstGeom prst="rect">
            <a:avLst/>
          </a:prstGeom>
          <a:ln w="6350">
            <a:solidFill>
              <a:schemeClr val="tx1"/>
            </a:solidFill>
          </a:ln>
        </p:spPr>
      </p:pic>
      <p:sp>
        <p:nvSpPr>
          <p:cNvPr id="3" name="Text Box 5">
            <a:extLst>
              <a:ext uri="{FF2B5EF4-FFF2-40B4-BE49-F238E27FC236}">
                <a16:creationId xmlns:a16="http://schemas.microsoft.com/office/drawing/2014/main" id="{8CC19041-4A4F-4D9D-F9F0-87ACAF0CE462}"/>
              </a:ext>
            </a:extLst>
          </p:cNvPr>
          <p:cNvSpPr txBox="1">
            <a:spLocks noChangeArrowheads="1"/>
          </p:cNvSpPr>
          <p:nvPr/>
        </p:nvSpPr>
        <p:spPr bwMode="auto">
          <a:xfrm>
            <a:off x="880173" y="2708970"/>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dirty="0"/>
              <a:t>We conclude that the actions of the City of </a:t>
            </a:r>
            <a:r>
              <a:rPr lang="en-US" sz="3200" dirty="0" err="1"/>
              <a:t>Eau</a:t>
            </a:r>
            <a:r>
              <a:rPr lang="en-US" sz="3200" dirty="0"/>
              <a:t> Claire in this case are exempt from the Sherman Act. </a:t>
            </a:r>
            <a:r>
              <a:rPr lang="en-US" sz="3200" b="1" dirty="0">
                <a:solidFill>
                  <a:schemeClr val="accent4">
                    <a:lumMod val="50000"/>
                    <a:lumOff val="50000"/>
                  </a:schemeClr>
                </a:solidFill>
              </a:rPr>
              <a:t>They were taken pursuant to a clearly articulated state policy to replace competition in the provision of sewage services with regulation. We further hold that active state supervision is not a prerequisite to exemption from the antitrust laws where the actor is a municipality rather than a private party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30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0781" y="-1"/>
            <a:ext cx="4001220" cy="41375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DB: North Carolina Dental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pic>
        <p:nvPicPr>
          <p:cNvPr id="5" name="Picture 4"/>
          <p:cNvPicPr>
            <a:picLocks noChangeAspect="1"/>
          </p:cNvPicPr>
          <p:nvPr/>
        </p:nvPicPr>
        <p:blipFill>
          <a:blip r:embed="rId3"/>
          <a:stretch>
            <a:fillRect/>
          </a:stretch>
        </p:blipFill>
        <p:spPr>
          <a:xfrm>
            <a:off x="3582920" y="188237"/>
            <a:ext cx="4001220" cy="6422377"/>
          </a:xfrm>
          <a:prstGeom prst="rect">
            <a:avLst/>
          </a:prstGeom>
          <a:ln w="6350">
            <a:solidFill>
              <a:schemeClr val="tx1"/>
            </a:solidFill>
          </a:ln>
        </p:spPr>
      </p:pic>
      <p:sp>
        <p:nvSpPr>
          <p:cNvPr id="6" name="Text Box 5"/>
          <p:cNvSpPr txBox="1">
            <a:spLocks noChangeArrowheads="1"/>
          </p:cNvSpPr>
          <p:nvPr/>
        </p:nvSpPr>
        <p:spPr bwMode="auto">
          <a:xfrm>
            <a:off x="9886950" y="6488668"/>
            <a:ext cx="23050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574 U.S. 494 (2015)</a:t>
            </a:r>
          </a:p>
        </p:txBody>
      </p:sp>
    </p:spTree>
    <p:extLst>
      <p:ext uri="{BB962C8B-B14F-4D97-AF65-F5344CB8AC3E}">
        <p14:creationId xmlns:p14="http://schemas.microsoft.com/office/powerpoint/2010/main" val="3184334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893" y="-2"/>
            <a:ext cx="4525108"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Another Application of </a:t>
            </a:r>
            <a:r>
              <a:rPr lang="en-US" sz="2400" i="1" dirty="0">
                <a:solidFill>
                  <a:schemeClr val="accent4">
                    <a:lumMod val="75000"/>
                    <a:lumOff val="25000"/>
                  </a:schemeClr>
                </a:solidFill>
                <a:latin typeface="+mn-lt"/>
                <a:cs typeface="Times New Roman" panose="02020603050405020304" pitchFamily="18" charset="0"/>
              </a:rPr>
              <a:t>Parker</a:t>
            </a:r>
            <a:r>
              <a:rPr lang="en-US" sz="2400" dirty="0">
                <a:solidFill>
                  <a:schemeClr val="accent4">
                    <a:lumMod val="75000"/>
                    <a:lumOff val="25000"/>
                  </a:schemeClr>
                </a:solidFill>
                <a:latin typeface="+mn-lt"/>
                <a:cs typeface="Times New Roman" panose="02020603050405020304" pitchFamily="18" charset="0"/>
              </a:rPr>
              <a:t>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8557591" y="6488668"/>
            <a:ext cx="3634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 Carolina Dental (US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1508" y="202739"/>
            <a:ext cx="3866957" cy="6498099"/>
          </a:xfrm>
          <a:prstGeom prst="rect">
            <a:avLst/>
          </a:prstGeom>
          <a:ln w="6350">
            <a:solidFill>
              <a:schemeClr val="tx1"/>
            </a:solidFill>
          </a:ln>
        </p:spPr>
      </p:pic>
      <p:sp>
        <p:nvSpPr>
          <p:cNvPr id="3" name="Text Box 5">
            <a:extLst>
              <a:ext uri="{FF2B5EF4-FFF2-40B4-BE49-F238E27FC236}">
                <a16:creationId xmlns:a16="http://schemas.microsoft.com/office/drawing/2014/main" id="{5B807BDD-CDD3-F067-8D51-DAD38C198D1A}"/>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This case arises from an antitrust challenge to the actions of a state regulatory board. A majority of the board’s members are engaged in the active practice of the profession it regulates</a:t>
            </a:r>
            <a:r>
              <a:rPr lang="en-US" sz="3200" dirty="0"/>
              <a:t>. The question is whether the board’s actions are protected from Sherman Act regulation under the doctrine of state-action antitrust immunity, as defined and applied in this Court's decisions beginning with </a:t>
            </a:r>
            <a:r>
              <a:rPr lang="en-US" sz="3200" i="1" dirty="0"/>
              <a:t>Parker v. Brown,</a:t>
            </a:r>
            <a:r>
              <a:rPr lang="en-US" sz="3200" dirty="0"/>
              <a:t> 317 U.S. 341 (1943)</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374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2"/>
            <a:ext cx="2844800" cy="40548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Immunity Here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8557591" y="6488668"/>
            <a:ext cx="3634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North Carolina Dental (US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3"/>
          <a:srcRect l="10540" t="4428" r="4695" b="14852"/>
          <a:stretch/>
        </p:blipFill>
        <p:spPr>
          <a:xfrm>
            <a:off x="220288" y="202739"/>
            <a:ext cx="3985364" cy="6498099"/>
          </a:xfrm>
          <a:prstGeom prst="rect">
            <a:avLst/>
          </a:prstGeom>
          <a:ln w="6350">
            <a:solidFill>
              <a:schemeClr val="tx1"/>
            </a:solidFill>
          </a:ln>
        </p:spPr>
      </p:pic>
      <p:sp>
        <p:nvSpPr>
          <p:cNvPr id="3" name="Text Box 5">
            <a:extLst>
              <a:ext uri="{FF2B5EF4-FFF2-40B4-BE49-F238E27FC236}">
                <a16:creationId xmlns:a16="http://schemas.microsoft.com/office/drawing/2014/main" id="{26154DD9-4285-6560-5F8D-A29C9621FAE8}"/>
              </a:ext>
            </a:extLst>
          </p:cNvPr>
          <p:cNvSpPr txBox="1">
            <a:spLocks noChangeArrowheads="1"/>
          </p:cNvSpPr>
          <p:nvPr/>
        </p:nvSpPr>
        <p:spPr bwMode="auto">
          <a:xfrm>
            <a:off x="964685" y="2096887"/>
            <a:ext cx="11007027"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The Sherman Act protects competition while also respecting federalism. It does not authorize the States to abandon markets to the unsupervised control of active market participants, whether trade associations or hybrid agencies. If a State wants to rely on active market participants as regulators, it must provide active supervision if state-action immunity under </a:t>
            </a:r>
            <a:r>
              <a:rPr lang="en-US" sz="3200" b="1" i="1" dirty="0">
                <a:solidFill>
                  <a:schemeClr val="accent4">
                    <a:lumMod val="50000"/>
                    <a:lumOff val="50000"/>
                  </a:schemeClr>
                </a:solidFill>
              </a:rPr>
              <a:t>Parker</a:t>
            </a:r>
            <a:r>
              <a:rPr lang="en-US" sz="3200" b="1" dirty="0">
                <a:solidFill>
                  <a:schemeClr val="accent4">
                    <a:lumMod val="50000"/>
                    <a:lumOff val="50000"/>
                  </a:schemeClr>
                </a:solidFill>
              </a:rPr>
              <a:t> is to be invoked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0267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0823" y="-2"/>
            <a:ext cx="22411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City of Seattle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226750" y="6488668"/>
            <a:ext cx="29652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890 F.3d 769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a:extLst>
              <a:ext uri="{FF2B5EF4-FFF2-40B4-BE49-F238E27FC236}">
                <a16:creationId xmlns:a16="http://schemas.microsoft.com/office/drawing/2014/main" id="{025A3746-8A30-9E2C-B8F0-DC6F73B26CAC}"/>
              </a:ext>
            </a:extLst>
          </p:cNvPr>
          <p:cNvPicPr>
            <a:picLocks noChangeAspect="1"/>
          </p:cNvPicPr>
          <p:nvPr/>
        </p:nvPicPr>
        <p:blipFill>
          <a:blip r:embed="rId2"/>
          <a:stretch>
            <a:fillRect/>
          </a:stretch>
        </p:blipFill>
        <p:spPr>
          <a:xfrm>
            <a:off x="3447321" y="138673"/>
            <a:ext cx="4126584" cy="6562165"/>
          </a:xfrm>
          <a:prstGeom prst="rect">
            <a:avLst/>
          </a:prstGeom>
          <a:ln w="6350">
            <a:solidFill>
              <a:schemeClr val="tx1"/>
            </a:solidFill>
          </a:ln>
        </p:spPr>
      </p:pic>
    </p:spTree>
    <p:extLst>
      <p:ext uri="{BB962C8B-B14F-4D97-AF65-F5344CB8AC3E}">
        <p14:creationId xmlns:p14="http://schemas.microsoft.com/office/powerpoint/2010/main" val="2531952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242" y="-2"/>
            <a:ext cx="5153759" cy="73855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RCW 46.72.001: AT Exemption for </a:t>
            </a:r>
            <a:r>
              <a:rPr lang="en-US" sz="2400" dirty="0" err="1">
                <a:solidFill>
                  <a:schemeClr val="accent4">
                    <a:lumMod val="75000"/>
                    <a:lumOff val="25000"/>
                  </a:schemeClr>
                </a:solidFill>
                <a:latin typeface="+mn-lt"/>
                <a:cs typeface="Times New Roman" panose="02020603050405020304" pitchFamily="18" charset="0"/>
              </a:rPr>
              <a:t>For</a:t>
            </a:r>
            <a:r>
              <a:rPr lang="en-US" sz="2400" dirty="0">
                <a:solidFill>
                  <a:schemeClr val="accent4">
                    <a:lumMod val="75000"/>
                    <a:lumOff val="25000"/>
                  </a:schemeClr>
                </a:solidFill>
                <a:latin typeface="+mn-lt"/>
                <a:cs typeface="Times New Roman" panose="02020603050405020304" pitchFamily="18" charset="0"/>
              </a:rPr>
              <a:t> Hire Transportation Local Reg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8168054" y="6488668"/>
            <a:ext cx="40239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Rev. Code WA (Visited: 24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CW 46.72.001: Finding and inten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68" y="218515"/>
            <a:ext cx="5957810" cy="6533977"/>
          </a:xfrm>
          <a:prstGeom prst="rect">
            <a:avLst/>
          </a:prstGeom>
          <a:ln w="6350">
            <a:solidFill>
              <a:schemeClr val="tx1"/>
            </a:solidFill>
          </a:ln>
        </p:spPr>
      </p:pic>
      <p:pic>
        <p:nvPicPr>
          <p:cNvPr id="8" name="Picture 7" descr="RCW 46.72.001: Finding and inten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701" t="21516" r="3123" b="58119"/>
          <a:stretch/>
        </p:blipFill>
        <p:spPr>
          <a:xfrm>
            <a:off x="1525466" y="3114647"/>
            <a:ext cx="10184424" cy="2872914"/>
          </a:xfrm>
          <a:prstGeom prst="rect">
            <a:avLst/>
          </a:prstGeom>
          <a:ln w="6350">
            <a:solidFill>
              <a:schemeClr val="tx1"/>
            </a:solidFill>
          </a:ln>
        </p:spPr>
      </p:pic>
    </p:spTree>
    <p:extLst>
      <p:ext uri="{BB962C8B-B14F-4D97-AF65-F5344CB8AC3E}">
        <p14:creationId xmlns:p14="http://schemas.microsoft.com/office/powerpoint/2010/main" val="224465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542" y="-2"/>
            <a:ext cx="38964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Local Regulatory Powers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088923" y="6488668"/>
            <a:ext cx="41030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Rev. Code WA (Visited: 24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CW 46.72.160: Local regul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19" y="209004"/>
            <a:ext cx="5919384" cy="6491834"/>
          </a:xfrm>
          <a:prstGeom prst="rect">
            <a:avLst/>
          </a:prstGeom>
          <a:ln w="6350">
            <a:solidFill>
              <a:schemeClr val="tx1"/>
            </a:solidFill>
          </a:ln>
        </p:spPr>
      </p:pic>
      <p:pic>
        <p:nvPicPr>
          <p:cNvPr id="8" name="Picture 7" descr="RCW 46.72.160: Local regul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899" t="21260" r="2449" b="51163"/>
          <a:stretch/>
        </p:blipFill>
        <p:spPr>
          <a:xfrm>
            <a:off x="1428750" y="1937182"/>
            <a:ext cx="9554309" cy="3582867"/>
          </a:xfrm>
          <a:prstGeom prst="rect">
            <a:avLst/>
          </a:prstGeom>
          <a:ln w="6350">
            <a:solidFill>
              <a:schemeClr val="tx1"/>
            </a:solidFill>
          </a:ln>
        </p:spPr>
      </p:pic>
    </p:spTree>
    <p:extLst>
      <p:ext uri="{BB962C8B-B14F-4D97-AF65-F5344CB8AC3E}">
        <p14:creationId xmlns:p14="http://schemas.microsoft.com/office/powerpoint/2010/main" val="278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Seattle Ordinances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8510954" y="6488668"/>
            <a:ext cx="36810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Seattle.gov (Visited: 24 Feb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or-Hire Driver Collective Bargaining - Business Regulations | seattle.gov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85" y="209004"/>
            <a:ext cx="5919384" cy="6491834"/>
          </a:xfrm>
          <a:prstGeom prst="rect">
            <a:avLst/>
          </a:prstGeom>
          <a:ln w="6350">
            <a:solidFill>
              <a:schemeClr val="tx1"/>
            </a:solidFill>
          </a:ln>
        </p:spPr>
      </p:pic>
      <p:pic>
        <p:nvPicPr>
          <p:cNvPr id="8" name="Picture 7" descr="For-Hire Driver Collective Bargaining - Business Regulations | seattle.gov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233" t="9178" r="28675" b="42924"/>
          <a:stretch/>
        </p:blipFill>
        <p:spPr>
          <a:xfrm>
            <a:off x="2528181" y="744416"/>
            <a:ext cx="6924978" cy="5503984"/>
          </a:xfrm>
          <a:prstGeom prst="rect">
            <a:avLst/>
          </a:prstGeom>
          <a:ln w="6350">
            <a:solidFill>
              <a:schemeClr val="tx1"/>
            </a:solidFill>
          </a:ln>
        </p:spPr>
      </p:pic>
    </p:spTree>
    <p:extLst>
      <p:ext uri="{BB962C8B-B14F-4D97-AF65-F5344CB8AC3E}">
        <p14:creationId xmlns:p14="http://schemas.microsoft.com/office/powerpoint/2010/main" val="85592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4392" y="-3"/>
            <a:ext cx="3577609"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Robust Labor Disputes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254031" y="6488668"/>
            <a:ext cx="29379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a:extLst>
              <a:ext uri="{FF2B5EF4-FFF2-40B4-BE49-F238E27FC236}">
                <a16:creationId xmlns:a16="http://schemas.microsoft.com/office/drawing/2014/main" id="{FB8B2BA7-E4B5-184B-AA96-DDFD0E4D4B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8472" y="184663"/>
            <a:ext cx="4033425" cy="6516175"/>
          </a:xfrm>
          <a:prstGeom prst="rect">
            <a:avLst/>
          </a:prstGeom>
          <a:ln w="6350">
            <a:solidFill>
              <a:schemeClr val="tx1"/>
            </a:solidFill>
          </a:ln>
        </p:spPr>
      </p:pic>
      <p:pic>
        <p:nvPicPr>
          <p:cNvPr id="12" name="Picture 11">
            <a:extLst>
              <a:ext uri="{FF2B5EF4-FFF2-40B4-BE49-F238E27FC236}">
                <a16:creationId xmlns:a16="http://schemas.microsoft.com/office/drawing/2014/main" id="{432E37DB-136E-8D4E-B1CD-2CC81C04B695}"/>
              </a:ext>
            </a:extLst>
          </p:cNvPr>
          <p:cNvPicPr>
            <a:picLocks noChangeAspect="1"/>
          </p:cNvPicPr>
          <p:nvPr/>
        </p:nvPicPr>
        <p:blipFill>
          <a:blip r:embed="rId3"/>
          <a:stretch>
            <a:fillRect/>
          </a:stretch>
        </p:blipFill>
        <p:spPr>
          <a:xfrm>
            <a:off x="2033998" y="1075547"/>
            <a:ext cx="8956029" cy="4706906"/>
          </a:xfrm>
          <a:prstGeom prst="rect">
            <a:avLst/>
          </a:prstGeom>
          <a:ln w="6350">
            <a:solidFill>
              <a:schemeClr val="tx1"/>
            </a:solidFill>
          </a:ln>
        </p:spPr>
      </p:pic>
    </p:spTree>
    <p:extLst>
      <p:ext uri="{BB962C8B-B14F-4D97-AF65-F5344CB8AC3E}">
        <p14:creationId xmlns:p14="http://schemas.microsoft.com/office/powerpoint/2010/main" val="24745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in </a:t>
            </a:r>
            <a:r>
              <a:rPr lang="en-US" i="1" dirty="0"/>
              <a:t>City of Seattle</a:t>
            </a:r>
            <a:r>
              <a:rPr lang="en-US" dirty="0"/>
              <a:t>?</a:t>
            </a:r>
          </a:p>
        </p:txBody>
      </p:sp>
      <p:sp>
        <p:nvSpPr>
          <p:cNvPr id="3" name="Content Placeholder 2"/>
          <p:cNvSpPr>
            <a:spLocks noGrp="1"/>
          </p:cNvSpPr>
          <p:nvPr>
            <p:ph idx="1"/>
          </p:nvPr>
        </p:nvSpPr>
        <p:spPr/>
        <p:txBody>
          <a:bodyPr/>
          <a:lstStyle/>
          <a:p>
            <a:r>
              <a:rPr lang="en-US" dirty="0"/>
              <a:t>Two Issues</a:t>
            </a:r>
          </a:p>
          <a:p>
            <a:pPr lvl="1"/>
            <a:r>
              <a:rPr lang="en-US" dirty="0"/>
              <a:t>Are Uber/Lyft sufficiently picked up under the underlying WA statutes to satisfy the “clearly articulated” state policy prong?</a:t>
            </a:r>
          </a:p>
          <a:p>
            <a:pPr lvl="2"/>
            <a:r>
              <a:rPr lang="en-US" dirty="0"/>
              <a:t>Uber/Lyft want to say that they are just platforms and perhaps input providers to transportation industries but not for hire operators </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80</a:t>
            </a:fld>
            <a:endParaRPr lang="en-US" altLang="en-US"/>
          </a:p>
        </p:txBody>
      </p:sp>
    </p:spTree>
    <p:extLst>
      <p:ext uri="{BB962C8B-B14F-4D97-AF65-F5344CB8AC3E}">
        <p14:creationId xmlns:p14="http://schemas.microsoft.com/office/powerpoint/2010/main" val="4030194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in </a:t>
            </a:r>
            <a:r>
              <a:rPr lang="en-US" i="1" dirty="0"/>
              <a:t>City of Seattle</a:t>
            </a:r>
            <a:r>
              <a:rPr lang="en-US" dirty="0"/>
              <a:t>?</a:t>
            </a:r>
          </a:p>
        </p:txBody>
      </p:sp>
      <p:sp>
        <p:nvSpPr>
          <p:cNvPr id="3" name="Content Placeholder 2"/>
          <p:cNvSpPr>
            <a:spLocks noGrp="1"/>
          </p:cNvSpPr>
          <p:nvPr>
            <p:ph idx="1"/>
          </p:nvPr>
        </p:nvSpPr>
        <p:spPr/>
        <p:txBody>
          <a:bodyPr/>
          <a:lstStyle/>
          <a:p>
            <a:r>
              <a:rPr lang="en-US" dirty="0"/>
              <a:t>Two Issues</a:t>
            </a:r>
          </a:p>
          <a:p>
            <a:pPr lvl="2"/>
            <a:r>
              <a:rPr lang="en-US" dirty="0"/>
              <a:t>CA9 says no; companies didn’t exist when statute was passed (1996)</a:t>
            </a:r>
          </a:p>
          <a:p>
            <a:pPr lvl="2"/>
            <a:r>
              <a:rPr lang="en-US" dirty="0"/>
              <a:t>CA9 reads </a:t>
            </a:r>
            <a:r>
              <a:rPr lang="en-US" i="1" dirty="0" err="1"/>
              <a:t>Midcal</a:t>
            </a:r>
            <a:r>
              <a:rPr lang="en-US" dirty="0"/>
              <a:t> to require active supervision here</a:t>
            </a:r>
          </a:p>
        </p:txBody>
      </p:sp>
      <p:sp>
        <p:nvSpPr>
          <p:cNvPr id="5" name="Slide Number Placeholder 4"/>
          <p:cNvSpPr>
            <a:spLocks noGrp="1"/>
          </p:cNvSpPr>
          <p:nvPr>
            <p:ph type="sldNum" sz="quarter" idx="12"/>
          </p:nvPr>
        </p:nvSpPr>
        <p:spPr/>
        <p:txBody>
          <a:bodyPr/>
          <a:lstStyle/>
          <a:p>
            <a:fld id="{50F5FE97-C863-4AEF-B36C-15A2C3D38B1D}" type="slidenum">
              <a:rPr lang="en-US" altLang="en-US" smtClean="0"/>
              <a:pPr/>
              <a:t>81</a:t>
            </a:fld>
            <a:endParaRPr lang="en-US" altLang="en-US"/>
          </a:p>
        </p:txBody>
      </p:sp>
    </p:spTree>
    <p:extLst>
      <p:ext uri="{BB962C8B-B14F-4D97-AF65-F5344CB8AC3E}">
        <p14:creationId xmlns:p14="http://schemas.microsoft.com/office/powerpoint/2010/main" val="6954257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960" y="-1"/>
            <a:ext cx="87040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Two-Sided Market But State Reg Only Addresses One Side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8999186" y="6488668"/>
            <a:ext cx="31928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City of Seattle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D25E7E-E2B2-03A5-D68C-C843FB1A07FC}"/>
              </a:ext>
            </a:extLst>
          </p:cNvPr>
          <p:cNvPicPr>
            <a:picLocks noChangeAspect="1"/>
          </p:cNvPicPr>
          <p:nvPr/>
        </p:nvPicPr>
        <p:blipFill>
          <a:blip r:embed="rId2"/>
          <a:stretch>
            <a:fillRect/>
          </a:stretch>
        </p:blipFill>
        <p:spPr>
          <a:xfrm>
            <a:off x="197928" y="442746"/>
            <a:ext cx="3960601" cy="6258092"/>
          </a:xfrm>
          <a:prstGeom prst="rect">
            <a:avLst/>
          </a:prstGeom>
          <a:ln w="6350">
            <a:solidFill>
              <a:schemeClr val="tx1"/>
            </a:solidFill>
          </a:ln>
        </p:spPr>
      </p:pic>
      <p:sp>
        <p:nvSpPr>
          <p:cNvPr id="8" name="Text Box 5">
            <a:extLst>
              <a:ext uri="{FF2B5EF4-FFF2-40B4-BE49-F238E27FC236}">
                <a16:creationId xmlns:a16="http://schemas.microsoft.com/office/drawing/2014/main" id="{431DD118-FECB-CF8F-9842-302A57200E5A}"/>
              </a:ext>
            </a:extLst>
          </p:cNvPr>
          <p:cNvSpPr txBox="1">
            <a:spLocks noChangeArrowheads="1"/>
          </p:cNvSpPr>
          <p:nvPr/>
        </p:nvSpPr>
        <p:spPr bwMode="auto">
          <a:xfrm>
            <a:off x="1362757" y="2518400"/>
            <a:ext cx="10524443" cy="3046988"/>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The regulation of rates in one area—i.e., the regulation of rates charged to passengers for transportation services—does not confer the shield of state-action immunity onto anticompetitive conduct in a related market—i.e., price-fixing the fees for-hire drivers pay to Uber and Lyft in order to use their digital platforms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33627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565CDA-4A55-F777-7C69-8F4FA261121F}"/>
              </a:ext>
            </a:extLst>
          </p:cNvPr>
          <p:cNvPicPr>
            <a:picLocks noChangeAspect="1"/>
          </p:cNvPicPr>
          <p:nvPr/>
        </p:nvPicPr>
        <p:blipFill>
          <a:blip r:embed="rId2"/>
          <a:stretch>
            <a:fillRect/>
          </a:stretch>
        </p:blipFill>
        <p:spPr>
          <a:xfrm>
            <a:off x="199187" y="184664"/>
            <a:ext cx="4189320" cy="6516173"/>
          </a:xfrm>
          <a:prstGeom prst="rect">
            <a:avLst/>
          </a:prstGeom>
          <a:ln w="6350">
            <a:solidFill>
              <a:schemeClr val="bg2"/>
            </a:solidFill>
          </a:ln>
        </p:spPr>
      </p:pic>
      <p:sp>
        <p:nvSpPr>
          <p:cNvPr id="2" name="Title 1"/>
          <p:cNvSpPr>
            <a:spLocks noGrp="1"/>
          </p:cNvSpPr>
          <p:nvPr>
            <p:ph type="title"/>
          </p:nvPr>
        </p:nvSpPr>
        <p:spPr>
          <a:xfrm>
            <a:off x="8002681" y="-1"/>
            <a:ext cx="418932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Active Supervision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8999186" y="6488668"/>
            <a:ext cx="31928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City of Seattle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431DD118-FECB-CF8F-9842-302A57200E5A}"/>
              </a:ext>
            </a:extLst>
          </p:cNvPr>
          <p:cNvSpPr txBox="1">
            <a:spLocks noChangeArrowheads="1"/>
          </p:cNvSpPr>
          <p:nvPr/>
        </p:nvSpPr>
        <p:spPr bwMode="auto">
          <a:xfrm>
            <a:off x="1362757" y="1764345"/>
            <a:ext cx="10524443" cy="3539430"/>
          </a:xfrm>
          <a:prstGeom prst="rect">
            <a:avLst/>
          </a:prstGeom>
          <a:solidFill>
            <a:srgbClr val="FFFFFF"/>
          </a:solidFill>
          <a:ln w="6350">
            <a:solidFill>
              <a:srgbClr val="002060"/>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In contrast, </a:t>
            </a:r>
            <a:r>
              <a:rPr lang="en-US" sz="3200" b="1" dirty="0">
                <a:solidFill>
                  <a:schemeClr val="accent4">
                    <a:lumMod val="50000"/>
                    <a:lumOff val="50000"/>
                  </a:schemeClr>
                </a:solidFill>
              </a:rPr>
              <a:t>this case presents a scenario in which the City authorizes collective price-fixing by private parties, which the Director evaluates and ratifies. The amount of discretion the Ordinance confers upon private actors is far from trivial. Having decided that the active-supervision requirement applies to this case, we turn to examine whether it is met. Clearly, it is not</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7170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333" y="-2"/>
            <a:ext cx="26476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Uber Profitability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10026554" y="6488668"/>
            <a:ext cx="21654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(7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news article&#10;&#10;Description automatically generated">
            <a:extLst>
              <a:ext uri="{FF2B5EF4-FFF2-40B4-BE49-F238E27FC236}">
                <a16:creationId xmlns:a16="http://schemas.microsoft.com/office/drawing/2014/main" id="{580F87EE-5920-4FD7-EBFF-E4C12C9D7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959" y="209004"/>
            <a:ext cx="5935392" cy="6491834"/>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DE997C9A-9679-CFFA-C7CD-2988D59BD012}"/>
              </a:ext>
            </a:extLst>
          </p:cNvPr>
          <p:cNvPicPr>
            <a:picLocks noChangeAspect="1"/>
          </p:cNvPicPr>
          <p:nvPr/>
        </p:nvPicPr>
        <p:blipFill rotWithShape="1">
          <a:blip r:embed="rId4">
            <a:extLst>
              <a:ext uri="{28A0092B-C50C-407E-A947-70E740481C1C}">
                <a14:useLocalDpi xmlns:a14="http://schemas.microsoft.com/office/drawing/2010/main" val="0"/>
              </a:ext>
            </a:extLst>
          </a:blip>
          <a:srcRect l="10820" t="38673" r="38029" b="26832"/>
          <a:stretch/>
        </p:blipFill>
        <p:spPr>
          <a:xfrm>
            <a:off x="4021539" y="1410268"/>
            <a:ext cx="6352773" cy="4685732"/>
          </a:xfrm>
          <a:prstGeom prst="rect">
            <a:avLst/>
          </a:prstGeom>
          <a:ln w="6350">
            <a:solidFill>
              <a:schemeClr val="bg2"/>
            </a:solidFill>
          </a:ln>
        </p:spPr>
      </p:pic>
    </p:spTree>
    <p:extLst>
      <p:ext uri="{BB962C8B-B14F-4D97-AF65-F5344CB8AC3E}">
        <p14:creationId xmlns:p14="http://schemas.microsoft.com/office/powerpoint/2010/main" val="23669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4912" y="-3"/>
            <a:ext cx="5657090" cy="435417"/>
          </a:xfrm>
          <a:solidFill>
            <a:schemeClr val="bg2">
              <a:alpha val="10000"/>
            </a:schemeClr>
          </a:solidFill>
        </p:spPr>
        <p:txBody>
          <a:bodyPr>
            <a:normAutofit fontScale="90000"/>
          </a:bodyPr>
          <a:lstStyle/>
          <a:p>
            <a:pPr algn="r">
              <a:lnSpc>
                <a:spcPct val="100000"/>
              </a:lnSpc>
            </a:pPr>
            <a:r>
              <a:rPr lang="en-US" sz="2400" kern="1200" dirty="0">
                <a:solidFill>
                  <a:schemeClr val="accent4">
                    <a:lumMod val="75000"/>
                    <a:lumOff val="25000"/>
                  </a:schemeClr>
                </a:solidFill>
                <a:latin typeface="+mn-lt"/>
              </a:rPr>
              <a:t>Norris-LaGuardia Act Legislative History</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178148" y="6488668"/>
            <a:ext cx="30138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(2 Mar 1932)</a:t>
            </a:r>
          </a:p>
        </p:txBody>
      </p:sp>
      <p:pic>
        <p:nvPicPr>
          <p:cNvPr id="11" name="Picture 10">
            <a:extLst>
              <a:ext uri="{FF2B5EF4-FFF2-40B4-BE49-F238E27FC236}">
                <a16:creationId xmlns:a16="http://schemas.microsoft.com/office/drawing/2014/main" id="{54BBA43E-42AB-5649-A17B-A2608BD6E4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6522" y="554918"/>
            <a:ext cx="3860555" cy="6118416"/>
          </a:xfrm>
          <a:prstGeom prst="rect">
            <a:avLst/>
          </a:prstGeom>
          <a:ln w="6350">
            <a:solidFill>
              <a:schemeClr val="tx1"/>
            </a:solidFill>
          </a:ln>
        </p:spPr>
      </p:pic>
    </p:spTree>
    <p:extLst>
      <p:ext uri="{BB962C8B-B14F-4D97-AF65-F5344CB8AC3E}">
        <p14:creationId xmlns:p14="http://schemas.microsoft.com/office/powerpoint/2010/main" val="3377717850"/>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7139</TotalTime>
  <Words>2887</Words>
  <Application>Microsoft Office PowerPoint</Application>
  <PresentationFormat>Widescreen</PresentationFormat>
  <Paragraphs>418</Paragraphs>
  <Slides>84</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Helvetica</vt:lpstr>
      <vt:lpstr>Monotype Sorts</vt:lpstr>
      <vt:lpstr>Times New Roman</vt:lpstr>
      <vt:lpstr>Wingdings</vt:lpstr>
      <vt:lpstr>Generic (Standard)</vt:lpstr>
      <vt:lpstr>Class 18: Mon 12 Feb 2024 Antitrust Winter 2024    Labor and the Gig Economy</vt:lpstr>
      <vt:lpstr>Clayton Act Legis History re Labor Orgs</vt:lpstr>
      <vt:lpstr>Exempt Labor Orgs from Sherman Act</vt:lpstr>
      <vt:lpstr>Exempt Labor Orgs from Sherman Act</vt:lpstr>
      <vt:lpstr>The Clayton Act (Again)</vt:lpstr>
      <vt:lpstr>Labor Exemption</vt:lpstr>
      <vt:lpstr>Limits on Injunctions in Labor Disputes</vt:lpstr>
      <vt:lpstr>Robust Labor Disputes</vt:lpstr>
      <vt:lpstr>Norris-LaGuardia Act Legislative History</vt:lpstr>
      <vt:lpstr>Federal Courts Failed to Implement Clayton Act</vt:lpstr>
      <vt:lpstr>Duplex Printing as Part of the Problem</vt:lpstr>
      <vt:lpstr>Restrictions on Injunctions re Labor Disputes</vt:lpstr>
      <vt:lpstr>Balancing Organizational Rights</vt:lpstr>
      <vt:lpstr>Making Unenforceable Contracts That Block Unions </vt:lpstr>
      <vt:lpstr>Enactment of the Wagner Act</vt:lpstr>
      <vt:lpstr>NLRA Findings and Policy</vt:lpstr>
      <vt:lpstr>Bargaining Power and Organization</vt:lpstr>
      <vt:lpstr>The Right to Form Unions to Bargain</vt:lpstr>
      <vt:lpstr>McDonald’s No-Poach Clause</vt:lpstr>
      <vt:lpstr>So You Want to Open a McDonald’s</vt:lpstr>
      <vt:lpstr>The McDonald’s System (30 Pages)</vt:lpstr>
      <vt:lpstr>The No-Poach Clause</vt:lpstr>
      <vt:lpstr>Competing Firms</vt:lpstr>
      <vt:lpstr>One Firm, Many Locations I</vt:lpstr>
      <vt:lpstr>One Firm, Many Locations II</vt:lpstr>
      <vt:lpstr>Market Conditions</vt:lpstr>
      <vt:lpstr>Training Costs and No-Poach Clauses</vt:lpstr>
      <vt:lpstr>Per Se?</vt:lpstr>
      <vt:lpstr>Clarifying?</vt:lpstr>
      <vt:lpstr>Cert Petition Pending</vt:lpstr>
      <vt:lpstr>Question Presented for Cert</vt:lpstr>
      <vt:lpstr>No Poaching Clauses in Franchises</vt:lpstr>
      <vt:lpstr>No Poaching Clauses in Franchises</vt:lpstr>
      <vt:lpstr>No Poaching Clauses in Franchises</vt:lpstr>
      <vt:lpstr>No Poaching Clauses in Franchises</vt:lpstr>
      <vt:lpstr>Wash AG Pushes Changes</vt:lpstr>
      <vt:lpstr>The Jimmy John’s CNTC</vt:lpstr>
      <vt:lpstr>The Jimmy John’s CNTC</vt:lpstr>
      <vt:lpstr>Effects of Non-Competes on Wages</vt:lpstr>
      <vt:lpstr>FTC Noncompetes Rulemaking</vt:lpstr>
      <vt:lpstr>Uber IPO</vt:lpstr>
      <vt:lpstr>Uber Runs a Platform to Create Liquidity</vt:lpstr>
      <vt:lpstr>Uber Surge Pricing Patent</vt:lpstr>
      <vt:lpstr>Uber Surge Pricing Patent</vt:lpstr>
      <vt:lpstr>Issues for Today</vt:lpstr>
      <vt:lpstr>Driver Deal</vt:lpstr>
      <vt:lpstr>Driving Matchmaker</vt:lpstr>
      <vt:lpstr>Driving Entrant</vt:lpstr>
      <vt:lpstr>Pricing Mechanisms</vt:lpstr>
      <vt:lpstr>Ride-Sharing Competition</vt:lpstr>
      <vt:lpstr>Ride-Sharing Competition</vt:lpstr>
      <vt:lpstr>Amended Complaint (TTYN (3 of 5))</vt:lpstr>
      <vt:lpstr>TTYN (4 of 5)</vt:lpstr>
      <vt:lpstr>Framing This</vt:lpstr>
      <vt:lpstr>Takeaways</vt:lpstr>
      <vt:lpstr>Takeaways</vt:lpstr>
      <vt:lpstr>Takeaways</vt:lpstr>
      <vt:lpstr>Takeaways</vt:lpstr>
      <vt:lpstr>Issues for Today</vt:lpstr>
      <vt:lpstr>Doctrinal Background: Noerr Motor Freight</vt:lpstr>
      <vt:lpstr>Sherman Act Not Violated by Valid Gov’t Action</vt:lpstr>
      <vt:lpstr>Sherman Act Doesn’t Control Efforts to Get Monopoly through Law</vt:lpstr>
      <vt:lpstr>Doctrinal Background: Pennington</vt:lpstr>
      <vt:lpstr>Noerr-Pennington Doctrine</vt:lpstr>
      <vt:lpstr>Issues for Today</vt:lpstr>
      <vt:lpstr>DB: Parker v. Brown</vt:lpstr>
      <vt:lpstr>Sherman Act Targets Individuals, Not States</vt:lpstr>
      <vt:lpstr>State Acted as Sovereign</vt:lpstr>
      <vt:lpstr>DB: Midcal</vt:lpstr>
      <vt:lpstr>The Midcal Test  </vt:lpstr>
      <vt:lpstr>DB: Town of Hallie</vt:lpstr>
      <vt:lpstr>State Supervision Not Required for Municipality</vt:lpstr>
      <vt:lpstr>DB: North Carolina Dental</vt:lpstr>
      <vt:lpstr>Another Application of Parker </vt:lpstr>
      <vt:lpstr>No Immunity Here </vt:lpstr>
      <vt:lpstr>City of Seattle</vt:lpstr>
      <vt:lpstr>RCW 46.72.001: AT Exemption for For Hire Transportation Local Reg</vt:lpstr>
      <vt:lpstr>Local Regulatory Powers</vt:lpstr>
      <vt:lpstr>Seattle Ordinances</vt:lpstr>
      <vt:lpstr>And in City of Seattle?</vt:lpstr>
      <vt:lpstr>And in City of Seattle?</vt:lpstr>
      <vt:lpstr>Two-Sided Market But State Reg Only Addresses One Side</vt:lpstr>
      <vt:lpstr>No Active Supervision Here</vt:lpstr>
      <vt:lpstr>Uber Profitability</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710</cp:revision>
  <cp:lastPrinted>2020-11-09T19:15:09Z</cp:lastPrinted>
  <dcterms:created xsi:type="dcterms:W3CDTF">1999-10-27T15:27:59Z</dcterms:created>
  <dcterms:modified xsi:type="dcterms:W3CDTF">2024-02-12T19:50:34Z</dcterms:modified>
</cp:coreProperties>
</file>