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835" r:id="rId2"/>
  </p:sldMasterIdLst>
  <p:notesMasterIdLst>
    <p:notesMasterId r:id="rId63"/>
  </p:notesMasterIdLst>
  <p:handoutMasterIdLst>
    <p:handoutMasterId r:id="rId64"/>
  </p:handoutMasterIdLst>
  <p:sldIdLst>
    <p:sldId id="1267" r:id="rId3"/>
    <p:sldId id="1325" r:id="rId4"/>
    <p:sldId id="1298" r:id="rId5"/>
    <p:sldId id="1534" r:id="rId6"/>
    <p:sldId id="1535" r:id="rId7"/>
    <p:sldId id="1537" r:id="rId8"/>
    <p:sldId id="1539" r:id="rId9"/>
    <p:sldId id="1276" r:id="rId10"/>
    <p:sldId id="1604" r:id="rId11"/>
    <p:sldId id="1605" r:id="rId12"/>
    <p:sldId id="1277" r:id="rId13"/>
    <p:sldId id="1278" r:id="rId14"/>
    <p:sldId id="1279" r:id="rId15"/>
    <p:sldId id="1280" r:id="rId16"/>
    <p:sldId id="1540" r:id="rId17"/>
    <p:sldId id="1541" r:id="rId18"/>
    <p:sldId id="1304" r:id="rId19"/>
    <p:sldId id="1305" r:id="rId20"/>
    <p:sldId id="2607" r:id="rId21"/>
    <p:sldId id="1306" r:id="rId22"/>
    <p:sldId id="1307" r:id="rId23"/>
    <p:sldId id="1308" r:id="rId24"/>
    <p:sldId id="1309" r:id="rId25"/>
    <p:sldId id="1310" r:id="rId26"/>
    <p:sldId id="1311" r:id="rId27"/>
    <p:sldId id="1312" r:id="rId28"/>
    <p:sldId id="1313" r:id="rId29"/>
    <p:sldId id="1314" r:id="rId30"/>
    <p:sldId id="1585" r:id="rId31"/>
    <p:sldId id="1315" r:id="rId32"/>
    <p:sldId id="1586" r:id="rId33"/>
    <p:sldId id="1588" r:id="rId34"/>
    <p:sldId id="1317" r:id="rId35"/>
    <p:sldId id="1318" r:id="rId36"/>
    <p:sldId id="1589" r:id="rId37"/>
    <p:sldId id="1600" r:id="rId38"/>
    <p:sldId id="1601" r:id="rId39"/>
    <p:sldId id="2598" r:id="rId40"/>
    <p:sldId id="2599" r:id="rId41"/>
    <p:sldId id="1612" r:id="rId42"/>
    <p:sldId id="1327" r:id="rId43"/>
    <p:sldId id="1326" r:id="rId44"/>
    <p:sldId id="1328" r:id="rId45"/>
    <p:sldId id="1542" r:id="rId46"/>
    <p:sldId id="1543" r:id="rId47"/>
    <p:sldId id="1544" r:id="rId48"/>
    <p:sldId id="1545" r:id="rId49"/>
    <p:sldId id="1614" r:id="rId50"/>
    <p:sldId id="1623" r:id="rId51"/>
    <p:sldId id="1624" r:id="rId52"/>
    <p:sldId id="1590" r:id="rId53"/>
    <p:sldId id="1591" r:id="rId54"/>
    <p:sldId id="1592" r:id="rId55"/>
    <p:sldId id="1593" r:id="rId56"/>
    <p:sldId id="2601" r:id="rId57"/>
    <p:sldId id="2600" r:id="rId58"/>
    <p:sldId id="2604" r:id="rId59"/>
    <p:sldId id="1357" r:id="rId60"/>
    <p:sldId id="1358" r:id="rId61"/>
    <p:sldId id="1359" r:id="rId62"/>
  </p:sldIdLst>
  <p:sldSz cx="12192000" cy="6858000"/>
  <p:notesSz cx="7010400" cy="9296400"/>
  <p:defaultTextStyle>
    <a:defPPr>
      <a:defRPr lang="en-US"/>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mn-ea"/>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mn-ea"/>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mn-ea"/>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9966"/>
    <a:srgbClr val="008080"/>
    <a:srgbClr val="009999"/>
    <a:srgbClr val="3366FF"/>
    <a:srgbClr val="0000FF"/>
    <a:srgbClr val="CC66FF"/>
    <a:srgbClr val="CC0099"/>
    <a:srgbClr val="CC00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7" autoAdjust="0"/>
    <p:restoredTop sz="94564" autoAdjust="0"/>
  </p:normalViewPr>
  <p:slideViewPr>
    <p:cSldViewPr snapToGrid="0">
      <p:cViewPr varScale="1">
        <p:scale>
          <a:sx n="165" d="100"/>
          <a:sy n="165" d="100"/>
        </p:scale>
        <p:origin x="80" y="160"/>
      </p:cViewPr>
      <p:guideLst>
        <p:guide orient="horz" pos="2160"/>
        <p:guide pos="3840"/>
      </p:guideLst>
    </p:cSldViewPr>
  </p:slideViewPr>
  <p:outlineViewPr>
    <p:cViewPr>
      <p:scale>
        <a:sx n="50" d="100"/>
        <a:sy n="50" d="100"/>
      </p:scale>
      <p:origin x="0" y="-4212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68" d="100"/>
          <a:sy n="68" d="100"/>
        </p:scale>
        <p:origin x="2472" y="38"/>
      </p:cViewPr>
      <p:guideLst>
        <p:guide orient="horz" pos="2928"/>
        <p:guide pos="2208"/>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774">
              <a:defRPr kumimoji="0" sz="1200"/>
            </a:lvl1pPr>
          </a:lstStyle>
          <a:p>
            <a:pPr>
              <a:defRPr/>
            </a:pPr>
            <a:r>
              <a:rPr lang="en-US" altLang="en-US"/>
              <a:t>Prof. Randal C. Picker</a:t>
            </a:r>
          </a:p>
        </p:txBody>
      </p:sp>
      <p:sp>
        <p:nvSpPr>
          <p:cNvPr id="14339" name="Rectangle 3"/>
          <p:cNvSpPr>
            <a:spLocks noGrp="1" noChangeArrowheads="1"/>
          </p:cNvSpPr>
          <p:nvPr>
            <p:ph type="dt" sz="quarter" idx="1"/>
          </p:nvPr>
        </p:nvSpPr>
        <p:spPr bwMode="auto">
          <a:xfrm>
            <a:off x="3974251"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774">
              <a:defRPr kumimoji="0" sz="1200"/>
            </a:lvl1pPr>
          </a:lstStyle>
          <a:p>
            <a:pPr>
              <a:defRPr/>
            </a:pPr>
            <a:fld id="{BACD4D8E-0305-4CD5-9DBD-51D10C00A67E}" type="datetime1">
              <a:rPr lang="en-US" altLang="en-US"/>
              <a:pPr>
                <a:defRPr/>
              </a:pPr>
              <a:t>2/7/2024</a:t>
            </a:fld>
            <a:endParaRPr lang="en-US" altLang="en-US"/>
          </a:p>
        </p:txBody>
      </p:sp>
      <p:sp>
        <p:nvSpPr>
          <p:cNvPr id="14340" name="Rectangle 4"/>
          <p:cNvSpPr>
            <a:spLocks noGrp="1" noChangeArrowheads="1"/>
          </p:cNvSpPr>
          <p:nvPr>
            <p:ph type="ftr" sz="quarter" idx="2"/>
          </p:nvPr>
        </p:nvSpPr>
        <p:spPr bwMode="auto">
          <a:xfrm>
            <a:off x="0"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774">
              <a:defRPr kumimoji="0" sz="1200"/>
            </a:lvl1pPr>
          </a:lstStyle>
          <a:p>
            <a:pPr>
              <a:defRPr/>
            </a:pPr>
            <a:r>
              <a:rPr lang="en-US" altLang="en-US"/>
              <a:t>Antitrust</a:t>
            </a:r>
          </a:p>
        </p:txBody>
      </p:sp>
      <p:sp>
        <p:nvSpPr>
          <p:cNvPr id="14341" name="Rectangle 5"/>
          <p:cNvSpPr>
            <a:spLocks noGrp="1" noChangeArrowheads="1"/>
          </p:cNvSpPr>
          <p:nvPr>
            <p:ph type="sldNum" sz="quarter" idx="3"/>
          </p:nvPr>
        </p:nvSpPr>
        <p:spPr bwMode="auto">
          <a:xfrm>
            <a:off x="3974251"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algn="r" defTabSz="930379">
              <a:defRPr kumimoji="0" sz="1200"/>
            </a:lvl1pPr>
          </a:lstStyle>
          <a:p>
            <a:pPr>
              <a:defRPr/>
            </a:pPr>
            <a:fld id="{A9DDCF18-3772-474E-B777-BA39106ED7A7}" type="slidenum">
              <a:rPr lang="en-US" altLang="en-US"/>
              <a:pPr>
                <a:defRPr/>
              </a:pPr>
              <a:t>‹#›</a:t>
            </a:fld>
            <a:endParaRPr lang="en-US" altLang="en-US"/>
          </a:p>
        </p:txBody>
      </p:sp>
    </p:spTree>
    <p:extLst>
      <p:ext uri="{BB962C8B-B14F-4D97-AF65-F5344CB8AC3E}">
        <p14:creationId xmlns:p14="http://schemas.microsoft.com/office/powerpoint/2010/main" val="42044440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defTabSz="931774">
              <a:defRPr kumimoji="0" sz="1200"/>
            </a:lvl1pPr>
          </a:lstStyle>
          <a:p>
            <a:pPr>
              <a:defRPr/>
            </a:pPr>
            <a:endParaRPr lang="en-US" altLang="en-US"/>
          </a:p>
        </p:txBody>
      </p:sp>
      <p:sp>
        <p:nvSpPr>
          <p:cNvPr id="16387" name="Rectangle 9"/>
          <p:cNvSpPr>
            <a:spLocks noGrp="1" noRot="1" noChangeAspect="1" noChangeArrowheads="1"/>
          </p:cNvSpPr>
          <p:nvPr>
            <p:ph type="sldImg" idx="2"/>
          </p:nvPr>
        </p:nvSpPr>
        <p:spPr bwMode="auto">
          <a:xfrm>
            <a:off x="407988" y="700088"/>
            <a:ext cx="6194425" cy="34845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 name="Rectangle 10"/>
          <p:cNvSpPr>
            <a:spLocks noGrp="1" noChangeArrowheads="1"/>
          </p:cNvSpPr>
          <p:nvPr>
            <p:ph type="body" sz="quarter" idx="3"/>
          </p:nvPr>
        </p:nvSpPr>
        <p:spPr bwMode="auto">
          <a:xfrm>
            <a:off x="934932" y="4416742"/>
            <a:ext cx="5140538" cy="4180527"/>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9" name="Rectangle 11"/>
          <p:cNvSpPr>
            <a:spLocks noGrp="1" noChangeArrowheads="1"/>
          </p:cNvSpPr>
          <p:nvPr>
            <p:ph type="dt" idx="1"/>
          </p:nvPr>
        </p:nvSpPr>
        <p:spPr bwMode="auto">
          <a:xfrm>
            <a:off x="3974251" y="0"/>
            <a:ext cx="3036149" cy="462918"/>
          </a:xfrm>
          <a:prstGeom prst="rect">
            <a:avLst/>
          </a:prstGeom>
          <a:noFill/>
          <a:ln w="9525">
            <a:noFill/>
            <a:miter lim="800000"/>
            <a:headEnd/>
            <a:tailEnd/>
          </a:ln>
        </p:spPr>
        <p:txBody>
          <a:bodyPr vert="horz" wrap="square" lIns="93156" tIns="46578" rIns="93156" bIns="46578" numCol="1" anchor="t" anchorCtr="0" compatLnSpc="1">
            <a:prstTxWarp prst="textNoShape">
              <a:avLst/>
            </a:prstTxWarp>
          </a:bodyPr>
          <a:lstStyle>
            <a:lvl1pPr algn="r" defTabSz="931774">
              <a:defRPr kumimoji="0" sz="1200"/>
            </a:lvl1pPr>
          </a:lstStyle>
          <a:p>
            <a:pPr>
              <a:defRPr/>
            </a:pPr>
            <a:fld id="{91C928C3-9442-484A-8273-FA08CFCEA006}" type="datetime1">
              <a:rPr lang="en-US" altLang="en-US"/>
              <a:pPr>
                <a:defRPr/>
              </a:pPr>
              <a:t>2/7/2024</a:t>
            </a:fld>
            <a:endParaRPr lang="en-US" altLang="en-US"/>
          </a:p>
        </p:txBody>
      </p:sp>
      <p:sp>
        <p:nvSpPr>
          <p:cNvPr id="2060" name="Rectangle 12"/>
          <p:cNvSpPr>
            <a:spLocks noGrp="1" noChangeArrowheads="1"/>
          </p:cNvSpPr>
          <p:nvPr>
            <p:ph type="ftr" sz="quarter" idx="4"/>
          </p:nvPr>
        </p:nvSpPr>
        <p:spPr bwMode="auto">
          <a:xfrm>
            <a:off x="0"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defTabSz="931774">
              <a:defRPr kumimoji="0" sz="1200"/>
            </a:lvl1pPr>
          </a:lstStyle>
          <a:p>
            <a:pPr>
              <a:defRPr/>
            </a:pPr>
            <a:endParaRPr lang="en-US" altLang="en-US"/>
          </a:p>
        </p:txBody>
      </p:sp>
      <p:sp>
        <p:nvSpPr>
          <p:cNvPr id="2061" name="Rectangle 13"/>
          <p:cNvSpPr>
            <a:spLocks noGrp="1" noChangeArrowheads="1"/>
          </p:cNvSpPr>
          <p:nvPr>
            <p:ph type="sldNum" sz="quarter" idx="5"/>
          </p:nvPr>
        </p:nvSpPr>
        <p:spPr bwMode="auto">
          <a:xfrm>
            <a:off x="3974251" y="8833482"/>
            <a:ext cx="3036149" cy="462918"/>
          </a:xfrm>
          <a:prstGeom prst="rect">
            <a:avLst/>
          </a:prstGeom>
          <a:noFill/>
          <a:ln w="9525">
            <a:noFill/>
            <a:miter lim="800000"/>
            <a:headEnd/>
            <a:tailEnd/>
          </a:ln>
        </p:spPr>
        <p:txBody>
          <a:bodyPr vert="horz" wrap="square" lIns="93156" tIns="46578" rIns="93156" bIns="46578" numCol="1" anchor="b" anchorCtr="0" compatLnSpc="1">
            <a:prstTxWarp prst="textNoShape">
              <a:avLst/>
            </a:prstTxWarp>
          </a:bodyPr>
          <a:lstStyle>
            <a:lvl1pPr algn="r" defTabSz="930379">
              <a:defRPr kumimoji="0" sz="1200"/>
            </a:lvl1pPr>
          </a:lstStyle>
          <a:p>
            <a:pPr>
              <a:defRPr/>
            </a:pPr>
            <a:fld id="{17815D0A-6945-40F0-849D-84A13EF4AA21}" type="slidenum">
              <a:rPr lang="en-US" altLang="en-US"/>
              <a:pPr>
                <a:defRPr/>
              </a:pPr>
              <a:t>‹#›</a:t>
            </a:fld>
            <a:endParaRPr lang="en-US" altLang="en-US"/>
          </a:p>
        </p:txBody>
      </p:sp>
    </p:spTree>
    <p:extLst>
      <p:ext uri="{BB962C8B-B14F-4D97-AF65-F5344CB8AC3E}">
        <p14:creationId xmlns:p14="http://schemas.microsoft.com/office/powerpoint/2010/main" val="3259295696"/>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8DB7B8AA-7071-474D-AB67-0D52EEC6338E}" type="datetime1">
              <a:rPr kumimoji="0" lang="en-US" altLang="en-US" sz="1200"/>
              <a:pPr/>
              <a:t>2/7/2024</a:t>
            </a:fld>
            <a:endParaRPr kumimoji="0" lang="en-US" altLang="en-US" sz="1200"/>
          </a:p>
        </p:txBody>
      </p:sp>
      <p:sp>
        <p:nvSpPr>
          <p:cNvPr id="194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9">
              <a:defRPr kumimoji="1" sz="2400">
                <a:solidFill>
                  <a:schemeClr val="tx1"/>
                </a:solidFill>
                <a:latin typeface="Times New Roman" panose="02020603050405020304" pitchFamily="18" charset="0"/>
              </a:defRPr>
            </a:lvl1pPr>
            <a:lvl2pPr marL="741767" indent="-285295" defTabSz="930379">
              <a:defRPr kumimoji="1" sz="2400">
                <a:solidFill>
                  <a:schemeClr val="tx1"/>
                </a:solidFill>
                <a:latin typeface="Times New Roman" panose="02020603050405020304" pitchFamily="18" charset="0"/>
              </a:defRPr>
            </a:lvl2pPr>
            <a:lvl3pPr marL="1141179" indent="-228235" defTabSz="930379">
              <a:defRPr kumimoji="1" sz="2400">
                <a:solidFill>
                  <a:schemeClr val="tx1"/>
                </a:solidFill>
                <a:latin typeface="Times New Roman" panose="02020603050405020304" pitchFamily="18" charset="0"/>
              </a:defRPr>
            </a:lvl3pPr>
            <a:lvl4pPr marL="1597651" indent="-228235" defTabSz="930379">
              <a:defRPr kumimoji="1" sz="2400">
                <a:solidFill>
                  <a:schemeClr val="tx1"/>
                </a:solidFill>
                <a:latin typeface="Times New Roman" panose="02020603050405020304" pitchFamily="18" charset="0"/>
              </a:defRPr>
            </a:lvl4pPr>
            <a:lvl5pPr marL="2054123" indent="-228235" defTabSz="930379">
              <a:defRPr kumimoji="1" sz="2400">
                <a:solidFill>
                  <a:schemeClr val="tx1"/>
                </a:solidFill>
                <a:latin typeface="Times New Roman" panose="02020603050405020304" pitchFamily="18" charset="0"/>
              </a:defRPr>
            </a:lvl5pPr>
            <a:lvl6pPr marL="2510595"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6pPr>
            <a:lvl7pPr marL="2967067"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7pPr>
            <a:lvl8pPr marL="3423539"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8pPr>
            <a:lvl9pPr marL="3880010" indent="-228235" defTabSz="930379" eaLnBrk="0" fontAlgn="base" hangingPunct="0">
              <a:spcBef>
                <a:spcPct val="0"/>
              </a:spcBef>
              <a:spcAft>
                <a:spcPct val="0"/>
              </a:spcAft>
              <a:defRPr kumimoji="1" sz="2400">
                <a:solidFill>
                  <a:schemeClr val="tx1"/>
                </a:solidFill>
                <a:latin typeface="Times New Roman" panose="02020603050405020304" pitchFamily="18" charset="0"/>
              </a:defRPr>
            </a:lvl9pPr>
          </a:lstStyle>
          <a:p>
            <a:fld id="{9DFB5D71-EDD0-44C4-B648-177AAB6BC2FE}" type="slidenum">
              <a:rPr kumimoji="0" lang="en-US" altLang="en-US" sz="1200"/>
              <a:pPr/>
              <a:t>1</a:t>
            </a:fld>
            <a:endParaRPr kumimoji="0" lang="en-US" altLang="en-US" sz="1200"/>
          </a:p>
        </p:txBody>
      </p:sp>
      <p:sp>
        <p:nvSpPr>
          <p:cNvPr id="19460" name="Rectangle 2"/>
          <p:cNvSpPr>
            <a:spLocks noGrp="1" noRot="1" noChangeAspect="1" noChangeArrowheads="1" noTextEdit="1"/>
          </p:cNvSpPr>
          <p:nvPr>
            <p:ph type="sldImg"/>
          </p:nvPr>
        </p:nvSpPr>
        <p:spPr>
          <a:ln/>
        </p:spPr>
      </p:sp>
      <p:sp>
        <p:nvSpPr>
          <p:cNvPr id="194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79858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C16B883-9841-4D47-B2C9-7272A3AFED0F}" type="datetime1">
              <a:rPr kumimoji="0" lang="en-US" altLang="en-US" sz="1200"/>
              <a:t>2/7/2024</a:t>
            </a:fld>
            <a:endParaRPr kumimoji="0" lang="en-US" altLang="en-US" sz="1200"/>
          </a:p>
        </p:txBody>
      </p:sp>
      <p:sp>
        <p:nvSpPr>
          <p:cNvPr id="5325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439A485-D346-41EA-8308-29B37555A77D}" type="slidenum">
              <a:rPr kumimoji="0" lang="en-US" altLang="en-US" sz="1200"/>
              <a:pPr/>
              <a:t>21</a:t>
            </a:fld>
            <a:endParaRPr kumimoji="0" lang="en-US" altLang="en-US" sz="1200"/>
          </a:p>
        </p:txBody>
      </p:sp>
      <p:sp>
        <p:nvSpPr>
          <p:cNvPr id="53252" name="Rectangle 2"/>
          <p:cNvSpPr>
            <a:spLocks noGrp="1" noRot="1" noChangeAspect="1" noChangeArrowheads="1" noTextEdit="1"/>
          </p:cNvSpPr>
          <p:nvPr>
            <p:ph type="sldImg"/>
          </p:nvPr>
        </p:nvSpPr>
        <p:spPr>
          <a:xfrm>
            <a:off x="406400" y="698500"/>
            <a:ext cx="6197600" cy="3486150"/>
          </a:xfrm>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2409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E3ACFD-B42C-4D1C-9730-42596962FA5B}" type="datetime1">
              <a:rPr kumimoji="0" lang="en-US" altLang="en-US" sz="1200"/>
              <a:t>2/7/2024</a:t>
            </a:fld>
            <a:endParaRPr kumimoji="0" lang="en-US" altLang="en-US" sz="1200"/>
          </a:p>
        </p:txBody>
      </p:sp>
      <p:sp>
        <p:nvSpPr>
          <p:cNvPr id="5427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BA60CC-7615-4227-93E0-AC22D1BC55E7}" type="slidenum">
              <a:rPr kumimoji="0" lang="en-US" altLang="en-US" sz="1200"/>
              <a:pPr/>
              <a:t>22</a:t>
            </a:fld>
            <a:endParaRPr kumimoji="0" lang="en-US" altLang="en-US" sz="1200"/>
          </a:p>
        </p:txBody>
      </p:sp>
      <p:sp>
        <p:nvSpPr>
          <p:cNvPr id="54276" name="Rectangle 2"/>
          <p:cNvSpPr>
            <a:spLocks noGrp="1" noRot="1" noChangeAspect="1" noChangeArrowheads="1" noTextEdit="1"/>
          </p:cNvSpPr>
          <p:nvPr>
            <p:ph type="sldImg"/>
          </p:nvPr>
        </p:nvSpPr>
        <p:spPr>
          <a:xfrm>
            <a:off x="406400" y="698500"/>
            <a:ext cx="6197600" cy="3486150"/>
          </a:xfrm>
          <a:ln/>
        </p:spPr>
      </p:sp>
      <p:sp>
        <p:nvSpPr>
          <p:cNvPr id="542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10504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DF63083-A115-42CB-AD1D-D6404195731C}" type="datetime1">
              <a:rPr kumimoji="0" lang="en-US" altLang="en-US" sz="1200"/>
              <a:t>2/7/2024</a:t>
            </a:fld>
            <a:endParaRPr kumimoji="0" lang="en-US" altLang="en-US" sz="1200"/>
          </a:p>
        </p:txBody>
      </p:sp>
      <p:sp>
        <p:nvSpPr>
          <p:cNvPr id="5529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8A0F37A-F11B-4E7E-8749-67E44CCAB8FA}" type="slidenum">
              <a:rPr kumimoji="0" lang="en-US" altLang="en-US" sz="1200"/>
              <a:pPr/>
              <a:t>23</a:t>
            </a:fld>
            <a:endParaRPr kumimoji="0" lang="en-US" altLang="en-US" sz="1200"/>
          </a:p>
        </p:txBody>
      </p:sp>
      <p:sp>
        <p:nvSpPr>
          <p:cNvPr id="55300" name="Rectangle 2"/>
          <p:cNvSpPr>
            <a:spLocks noGrp="1" noRot="1" noChangeAspect="1" noChangeArrowheads="1" noTextEdit="1"/>
          </p:cNvSpPr>
          <p:nvPr>
            <p:ph type="sldImg"/>
          </p:nvPr>
        </p:nvSpPr>
        <p:spPr>
          <a:xfrm>
            <a:off x="406400" y="698500"/>
            <a:ext cx="6197600" cy="3486150"/>
          </a:xfrm>
          <a:ln/>
        </p:spPr>
      </p:sp>
      <p:sp>
        <p:nvSpPr>
          <p:cNvPr id="553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981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B149F61-1678-416A-9D69-A08847CB2040}" type="datetime1">
              <a:rPr kumimoji="0" lang="en-US" altLang="en-US" sz="1200"/>
              <a:t>2/7/2024</a:t>
            </a:fld>
            <a:endParaRPr kumimoji="0" lang="en-US" altLang="en-US" sz="1200"/>
          </a:p>
        </p:txBody>
      </p:sp>
      <p:sp>
        <p:nvSpPr>
          <p:cNvPr id="5632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E539A541-979E-4B60-A639-7C480A3F807D}" type="slidenum">
              <a:rPr kumimoji="0" lang="en-US" altLang="en-US" sz="1200"/>
              <a:pPr/>
              <a:t>24</a:t>
            </a:fld>
            <a:endParaRPr kumimoji="0" lang="en-US" altLang="en-US" sz="1200"/>
          </a:p>
        </p:txBody>
      </p:sp>
      <p:sp>
        <p:nvSpPr>
          <p:cNvPr id="56324" name="Rectangle 2"/>
          <p:cNvSpPr>
            <a:spLocks noGrp="1" noRot="1" noChangeAspect="1" noChangeArrowheads="1" noTextEdit="1"/>
          </p:cNvSpPr>
          <p:nvPr>
            <p:ph type="sldImg"/>
          </p:nvPr>
        </p:nvSpPr>
        <p:spPr>
          <a:xfrm>
            <a:off x="406400" y="698500"/>
            <a:ext cx="6197600" cy="3486150"/>
          </a:xfrm>
          <a:ln/>
        </p:spPr>
      </p:sp>
      <p:sp>
        <p:nvSpPr>
          <p:cNvPr id="56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984023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2DD959E-CEB7-4274-A1FB-E02B6974DDCB}" type="datetime1">
              <a:rPr kumimoji="0" lang="en-US" altLang="en-US" sz="1200"/>
              <a:t>2/7/2024</a:t>
            </a:fld>
            <a:endParaRPr kumimoji="0" lang="en-US" altLang="en-US" sz="1200"/>
          </a:p>
        </p:txBody>
      </p:sp>
      <p:sp>
        <p:nvSpPr>
          <p:cNvPr id="5734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756B96A-A051-47C0-B806-60F0AFC38F00}" type="slidenum">
              <a:rPr kumimoji="0" lang="en-US" altLang="en-US" sz="1200"/>
              <a:pPr/>
              <a:t>25</a:t>
            </a:fld>
            <a:endParaRPr kumimoji="0" lang="en-US" altLang="en-US" sz="1200"/>
          </a:p>
        </p:txBody>
      </p:sp>
      <p:sp>
        <p:nvSpPr>
          <p:cNvPr id="57348" name="Rectangle 2"/>
          <p:cNvSpPr>
            <a:spLocks noGrp="1" noRot="1" noChangeAspect="1" noChangeArrowheads="1" noTextEdit="1"/>
          </p:cNvSpPr>
          <p:nvPr>
            <p:ph type="sldImg"/>
          </p:nvPr>
        </p:nvSpPr>
        <p:spPr>
          <a:xfrm>
            <a:off x="406400" y="698500"/>
            <a:ext cx="6197600" cy="3486150"/>
          </a:xfrm>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909447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CEF2569C-4095-447F-8684-15599521C837}" type="datetime1">
              <a:rPr kumimoji="0" lang="en-US" altLang="en-US" sz="1200"/>
              <a:t>2/7/2024</a:t>
            </a:fld>
            <a:endParaRPr kumimoji="0" lang="en-US" altLang="en-US" sz="1200"/>
          </a:p>
        </p:txBody>
      </p:sp>
      <p:sp>
        <p:nvSpPr>
          <p:cNvPr id="5837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D4ADFDB6-B317-41C6-A318-04D4E1F60A42}" type="slidenum">
              <a:rPr kumimoji="0" lang="en-US" altLang="en-US" sz="1200"/>
              <a:pPr/>
              <a:t>26</a:t>
            </a:fld>
            <a:endParaRPr kumimoji="0" lang="en-US" altLang="en-US" sz="1200"/>
          </a:p>
        </p:txBody>
      </p:sp>
      <p:sp>
        <p:nvSpPr>
          <p:cNvPr id="58372" name="Rectangle 2"/>
          <p:cNvSpPr>
            <a:spLocks noGrp="1" noRot="1" noChangeAspect="1" noChangeArrowheads="1" noTextEdit="1"/>
          </p:cNvSpPr>
          <p:nvPr>
            <p:ph type="sldImg"/>
          </p:nvPr>
        </p:nvSpPr>
        <p:spPr>
          <a:xfrm>
            <a:off x="406400" y="698500"/>
            <a:ext cx="6197600" cy="3486150"/>
          </a:xfrm>
          <a:ln/>
        </p:spPr>
      </p:sp>
      <p:sp>
        <p:nvSpPr>
          <p:cNvPr id="583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250617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AF269D46-4CAB-4301-B524-D7355FFF7C69}" type="datetime1">
              <a:rPr kumimoji="0" lang="en-US" altLang="en-US" sz="1200"/>
              <a:t>2/7/2024</a:t>
            </a:fld>
            <a:endParaRPr kumimoji="0" lang="en-US" altLang="en-US" sz="1200"/>
          </a:p>
        </p:txBody>
      </p:sp>
      <p:sp>
        <p:nvSpPr>
          <p:cNvPr id="5939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1BB49B5-B444-42D8-992D-342CB03D2996}" type="slidenum">
              <a:rPr kumimoji="0" lang="en-US" altLang="en-US" sz="1200"/>
              <a:pPr/>
              <a:t>27</a:t>
            </a:fld>
            <a:endParaRPr kumimoji="0" lang="en-US" altLang="en-US" sz="1200"/>
          </a:p>
        </p:txBody>
      </p:sp>
      <p:sp>
        <p:nvSpPr>
          <p:cNvPr id="59396" name="Rectangle 2"/>
          <p:cNvSpPr>
            <a:spLocks noGrp="1" noRot="1" noChangeAspect="1" noChangeArrowheads="1" noTextEdit="1"/>
          </p:cNvSpPr>
          <p:nvPr>
            <p:ph type="sldImg"/>
          </p:nvPr>
        </p:nvSpPr>
        <p:spPr>
          <a:xfrm>
            <a:off x="406400" y="698500"/>
            <a:ext cx="6197600" cy="3486150"/>
          </a:xfrm>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89601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9D986BC-B70B-44E9-8E9D-655B5C9F3935}" type="datetime1">
              <a:rPr kumimoji="0" lang="en-US" altLang="en-US" sz="1200"/>
              <a:t>2/7/2024</a:t>
            </a:fld>
            <a:endParaRPr kumimoji="0" lang="en-US" altLang="en-US" sz="1200"/>
          </a:p>
        </p:txBody>
      </p:sp>
      <p:sp>
        <p:nvSpPr>
          <p:cNvPr id="6041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0D518B2C-2D64-4EFA-A1AF-F6F73BC2E1B9}" type="slidenum">
              <a:rPr kumimoji="0" lang="en-US" altLang="en-US" sz="1200"/>
              <a:pPr/>
              <a:t>28</a:t>
            </a:fld>
            <a:endParaRPr kumimoji="0" lang="en-US" altLang="en-US" sz="1200"/>
          </a:p>
        </p:txBody>
      </p:sp>
      <p:sp>
        <p:nvSpPr>
          <p:cNvPr id="60420" name="Rectangle 2"/>
          <p:cNvSpPr>
            <a:spLocks noGrp="1" noRot="1" noChangeAspect="1" noChangeArrowheads="1" noTextEdit="1"/>
          </p:cNvSpPr>
          <p:nvPr>
            <p:ph type="sldImg"/>
          </p:nvPr>
        </p:nvSpPr>
        <p:spPr>
          <a:xfrm>
            <a:off x="406400" y="698500"/>
            <a:ext cx="6197600" cy="3486150"/>
          </a:xfrm>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52668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A99954-3F2F-4E44-AB16-96FA07145073}" type="datetime1">
              <a:rPr kumimoji="0" lang="en-US" altLang="en-US" sz="1200"/>
              <a:t>2/7/2024</a:t>
            </a:fld>
            <a:endParaRPr kumimoji="0" lang="en-US" altLang="en-US" sz="1200"/>
          </a:p>
        </p:txBody>
      </p:sp>
      <p:sp>
        <p:nvSpPr>
          <p:cNvPr id="6144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6DB2738-1A1F-4C83-AFB7-D49AA1A831C1}" type="slidenum">
              <a:rPr kumimoji="0" lang="en-US" altLang="en-US" sz="1200"/>
              <a:pPr/>
              <a:t>30</a:t>
            </a:fld>
            <a:endParaRPr kumimoji="0" lang="en-US" altLang="en-US" sz="1200"/>
          </a:p>
        </p:txBody>
      </p:sp>
      <p:sp>
        <p:nvSpPr>
          <p:cNvPr id="61444" name="Rectangle 2"/>
          <p:cNvSpPr>
            <a:spLocks noGrp="1" noRot="1" noChangeAspect="1" noChangeArrowheads="1" noTextEdit="1"/>
          </p:cNvSpPr>
          <p:nvPr>
            <p:ph type="sldImg"/>
          </p:nvPr>
        </p:nvSpPr>
        <p:spPr>
          <a:xfrm>
            <a:off x="406400" y="698500"/>
            <a:ext cx="6197600" cy="3486150"/>
          </a:xfrm>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605058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379A55D-44C8-40A0-BE2F-0A1200A70F1A}" type="datetime1">
              <a:rPr kumimoji="0" lang="en-US" altLang="en-US" sz="1200"/>
              <a:t>2/7/2024</a:t>
            </a:fld>
            <a:endParaRPr kumimoji="0" lang="en-US" altLang="en-US" sz="1200"/>
          </a:p>
        </p:txBody>
      </p:sp>
      <p:sp>
        <p:nvSpPr>
          <p:cNvPr id="6246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EB71B05-E9AE-4823-A7D7-85CA03A7028D}" type="slidenum">
              <a:rPr kumimoji="0" lang="en-US" altLang="en-US" sz="1200"/>
              <a:pPr/>
              <a:t>33</a:t>
            </a:fld>
            <a:endParaRPr kumimoji="0" lang="en-US" altLang="en-US" sz="1200"/>
          </a:p>
        </p:txBody>
      </p:sp>
      <p:sp>
        <p:nvSpPr>
          <p:cNvPr id="62468" name="Rectangle 2"/>
          <p:cNvSpPr>
            <a:spLocks noGrp="1" noRot="1" noChangeAspect="1" noChangeArrowheads="1" noTextEdit="1"/>
          </p:cNvSpPr>
          <p:nvPr>
            <p:ph type="sldImg"/>
          </p:nvPr>
        </p:nvSpPr>
        <p:spPr>
          <a:xfrm>
            <a:off x="406400" y="698500"/>
            <a:ext cx="6197600" cy="3486150"/>
          </a:xfrm>
          <a:ln/>
        </p:spPr>
      </p:sp>
      <p:sp>
        <p:nvSpPr>
          <p:cNvPr id="624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796310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2366F676-A698-4894-9362-954045038C7A}" type="datetime1">
              <a:rPr kumimoji="0" lang="en-US" altLang="en-US" sz="1200"/>
              <a:t>2/7/2024</a:t>
            </a:fld>
            <a:endParaRPr kumimoji="0" lang="en-US" altLang="en-US" sz="1200"/>
          </a:p>
        </p:txBody>
      </p:sp>
      <p:sp>
        <p:nvSpPr>
          <p:cNvPr id="44035"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79EDA16-DEF3-45FD-A83C-C66240B8A205}" type="slidenum">
              <a:rPr kumimoji="0" lang="en-US" altLang="en-US" sz="1200"/>
              <a:pPr/>
              <a:t>11</a:t>
            </a:fld>
            <a:endParaRPr kumimoji="0" lang="en-US" altLang="en-US" sz="1200"/>
          </a:p>
        </p:txBody>
      </p:sp>
      <p:sp>
        <p:nvSpPr>
          <p:cNvPr id="44036" name="Rectangle 2"/>
          <p:cNvSpPr>
            <a:spLocks noGrp="1" noRot="1" noChangeAspect="1" noChangeArrowheads="1" noTextEdit="1"/>
          </p:cNvSpPr>
          <p:nvPr>
            <p:ph type="sldImg"/>
          </p:nvPr>
        </p:nvSpPr>
        <p:spPr>
          <a:xfrm>
            <a:off x="406400" y="698500"/>
            <a:ext cx="6197600" cy="3486150"/>
          </a:xfrm>
          <a:ln/>
        </p:spPr>
      </p:sp>
      <p:sp>
        <p:nvSpPr>
          <p:cNvPr id="440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886035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BB74EB74-C4A5-497B-A74E-006C650B6E84}" type="datetime1">
              <a:rPr kumimoji="0" lang="en-US" altLang="en-US" sz="1200"/>
              <a:t>2/7/2024</a:t>
            </a:fld>
            <a:endParaRPr kumimoji="0" lang="en-US" altLang="en-US" sz="1200"/>
          </a:p>
        </p:txBody>
      </p:sp>
      <p:sp>
        <p:nvSpPr>
          <p:cNvPr id="63491"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4A5F1D2-D93D-434F-B32C-D908B6832459}" type="slidenum">
              <a:rPr kumimoji="0" lang="en-US" altLang="en-US" sz="1200"/>
              <a:pPr/>
              <a:t>34</a:t>
            </a:fld>
            <a:endParaRPr kumimoji="0" lang="en-US" altLang="en-US" sz="1200"/>
          </a:p>
        </p:txBody>
      </p:sp>
      <p:sp>
        <p:nvSpPr>
          <p:cNvPr id="63492" name="Rectangle 2"/>
          <p:cNvSpPr>
            <a:spLocks noGrp="1" noRot="1" noChangeAspect="1" noChangeArrowheads="1" noTextEdit="1"/>
          </p:cNvSpPr>
          <p:nvPr>
            <p:ph type="sldImg"/>
          </p:nvPr>
        </p:nvSpPr>
        <p:spPr>
          <a:xfrm>
            <a:off x="406400" y="698500"/>
            <a:ext cx="6197600" cy="3486150"/>
          </a:xfrm>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12862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https://www.apple.com/newsroom/2007/01/09Apple-Reinvents-the-Phone-with-iPhone/</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2/7/2024</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38</a:t>
            </a:fld>
            <a:endParaRPr lang="en-US" altLang="en-US"/>
          </a:p>
        </p:txBody>
      </p:sp>
    </p:spTree>
    <p:extLst>
      <p:ext uri="{BB962C8B-B14F-4D97-AF65-F5344CB8AC3E}">
        <p14:creationId xmlns:p14="http://schemas.microsoft.com/office/powerpoint/2010/main" val="3074328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https://www.apple.com/newsroom/2007/01/09Apple-Reinvents-the-Phone-with-iPhone/</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2/7/2024</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39</a:t>
            </a:fld>
            <a:endParaRPr lang="en-US" altLang="en-US"/>
          </a:p>
        </p:txBody>
      </p:sp>
    </p:spTree>
    <p:extLst>
      <p:ext uri="{BB962C8B-B14F-4D97-AF65-F5344CB8AC3E}">
        <p14:creationId xmlns:p14="http://schemas.microsoft.com/office/powerpoint/2010/main" val="11572545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https://www.apple.com/newsroom/2008/07/10iPhone-3G-on-Sale-Tomorrow/</a:t>
            </a:r>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2/7/2024</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40</a:t>
            </a:fld>
            <a:endParaRPr lang="en-US" altLang="en-US"/>
          </a:p>
        </p:txBody>
      </p:sp>
    </p:spTree>
    <p:extLst>
      <p:ext uri="{BB962C8B-B14F-4D97-AF65-F5344CB8AC3E}">
        <p14:creationId xmlns:p14="http://schemas.microsoft.com/office/powerpoint/2010/main" val="3522943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2/7/2024</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45</a:t>
            </a:fld>
            <a:endParaRPr lang="en-US" altLang="en-US"/>
          </a:p>
        </p:txBody>
      </p:sp>
    </p:spTree>
    <p:extLst>
      <p:ext uri="{BB962C8B-B14F-4D97-AF65-F5344CB8AC3E}">
        <p14:creationId xmlns:p14="http://schemas.microsoft.com/office/powerpoint/2010/main" val="227799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fld id="{91C928C3-9442-484A-8273-FA08CFCEA006}" type="datetime1">
              <a:rPr lang="en-US" altLang="en-US" smtClean="0"/>
              <a:pPr>
                <a:defRPr/>
              </a:pPr>
              <a:t>2/7/2024</a:t>
            </a:fld>
            <a:endParaRPr lang="en-US" altLang="en-US"/>
          </a:p>
        </p:txBody>
      </p:sp>
      <p:sp>
        <p:nvSpPr>
          <p:cNvPr id="5" name="Slide Number Placeholder 4"/>
          <p:cNvSpPr>
            <a:spLocks noGrp="1"/>
          </p:cNvSpPr>
          <p:nvPr>
            <p:ph type="sldNum" sz="quarter" idx="5"/>
          </p:nvPr>
        </p:nvSpPr>
        <p:spPr/>
        <p:txBody>
          <a:bodyPr/>
          <a:lstStyle/>
          <a:p>
            <a:pPr>
              <a:defRPr/>
            </a:pPr>
            <a:fld id="{17815D0A-6945-40F0-849D-84A13EF4AA21}" type="slidenum">
              <a:rPr lang="en-US" altLang="en-US" smtClean="0"/>
              <a:pPr>
                <a:defRPr/>
              </a:pPr>
              <a:t>60</a:t>
            </a:fld>
            <a:endParaRPr lang="en-US" altLang="en-US"/>
          </a:p>
        </p:txBody>
      </p:sp>
    </p:spTree>
    <p:extLst>
      <p:ext uri="{BB962C8B-B14F-4D97-AF65-F5344CB8AC3E}">
        <p14:creationId xmlns:p14="http://schemas.microsoft.com/office/powerpoint/2010/main" val="2306958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C7A860-08B8-410A-93AA-2EB49D1ACA1E}" type="datetime1">
              <a:rPr kumimoji="0" lang="en-US" altLang="en-US" sz="1200"/>
              <a:t>2/7/2024</a:t>
            </a:fld>
            <a:endParaRPr kumimoji="0" lang="en-US" altLang="en-US" sz="1200"/>
          </a:p>
        </p:txBody>
      </p:sp>
      <p:sp>
        <p:nvSpPr>
          <p:cNvPr id="4505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7708803A-F9CA-4B33-8175-C40F623185C8}" type="slidenum">
              <a:rPr kumimoji="0" lang="en-US" altLang="en-US" sz="1200"/>
              <a:pPr/>
              <a:t>12</a:t>
            </a:fld>
            <a:endParaRPr kumimoji="0" lang="en-US" altLang="en-US" sz="1200"/>
          </a:p>
        </p:txBody>
      </p:sp>
      <p:sp>
        <p:nvSpPr>
          <p:cNvPr id="45060" name="Rectangle 2"/>
          <p:cNvSpPr>
            <a:spLocks noGrp="1" noRot="1" noChangeAspect="1" noChangeArrowheads="1" noTextEdit="1"/>
          </p:cNvSpPr>
          <p:nvPr>
            <p:ph type="sldImg"/>
          </p:nvPr>
        </p:nvSpPr>
        <p:spPr>
          <a:xfrm>
            <a:off x="406400" y="698500"/>
            <a:ext cx="6197600" cy="3486150"/>
          </a:xfrm>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68996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6BCAEE8F-3F12-48DD-93CA-AF59E91D66CA}" type="datetime1">
              <a:rPr kumimoji="0" lang="en-US" altLang="en-US" sz="1200"/>
              <a:t>2/7/2024</a:t>
            </a:fld>
            <a:endParaRPr kumimoji="0" lang="en-US" altLang="en-US" sz="1200"/>
          </a:p>
        </p:txBody>
      </p:sp>
      <p:sp>
        <p:nvSpPr>
          <p:cNvPr id="4608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28AAF1E-F43F-4FB5-BA65-7A93D60C0A00}" type="slidenum">
              <a:rPr kumimoji="0" lang="en-US" altLang="en-US" sz="1200"/>
              <a:pPr/>
              <a:t>13</a:t>
            </a:fld>
            <a:endParaRPr kumimoji="0" lang="en-US" altLang="en-US" sz="1200"/>
          </a:p>
        </p:txBody>
      </p:sp>
      <p:sp>
        <p:nvSpPr>
          <p:cNvPr id="46084" name="Rectangle 2"/>
          <p:cNvSpPr>
            <a:spLocks noGrp="1" noRot="1" noChangeAspect="1" noChangeArrowheads="1" noTextEdit="1"/>
          </p:cNvSpPr>
          <p:nvPr>
            <p:ph type="sldImg"/>
          </p:nvPr>
        </p:nvSpPr>
        <p:spPr>
          <a:xfrm>
            <a:off x="406400" y="698500"/>
            <a:ext cx="6197600" cy="3486150"/>
          </a:xfrm>
          <a:ln/>
        </p:spPr>
      </p:sp>
      <p:sp>
        <p:nvSpPr>
          <p:cNvPr id="460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427702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21A907A-41BB-4480-98E5-8535F6B4E22F}" type="datetime1">
              <a:rPr kumimoji="0" lang="en-US" altLang="en-US" sz="1200"/>
              <a:t>2/7/2024</a:t>
            </a:fld>
            <a:endParaRPr kumimoji="0" lang="en-US" altLang="en-US" sz="1200"/>
          </a:p>
        </p:txBody>
      </p:sp>
      <p:sp>
        <p:nvSpPr>
          <p:cNvPr id="4710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83211247-35ED-439C-9D44-E23998319DC0}" type="slidenum">
              <a:rPr kumimoji="0" lang="en-US" altLang="en-US" sz="1200"/>
              <a:pPr/>
              <a:t>14</a:t>
            </a:fld>
            <a:endParaRPr kumimoji="0" lang="en-US" altLang="en-US" sz="1200"/>
          </a:p>
        </p:txBody>
      </p:sp>
      <p:sp>
        <p:nvSpPr>
          <p:cNvPr id="47108" name="Rectangle 2"/>
          <p:cNvSpPr>
            <a:spLocks noGrp="1" noRot="1" noChangeAspect="1" noChangeArrowheads="1" noTextEdit="1"/>
          </p:cNvSpPr>
          <p:nvPr>
            <p:ph type="sldImg"/>
          </p:nvPr>
        </p:nvSpPr>
        <p:spPr>
          <a:xfrm>
            <a:off x="406400" y="698500"/>
            <a:ext cx="6197600" cy="3486150"/>
          </a:xfrm>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40414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5102916-1D09-45A6-BCE2-25C3016594A4}" type="datetime1">
              <a:rPr kumimoji="0" lang="en-US" altLang="en-US" sz="1200"/>
              <a:t>2/7/2024</a:t>
            </a:fld>
            <a:endParaRPr kumimoji="0" lang="en-US" altLang="en-US" sz="1200"/>
          </a:p>
        </p:txBody>
      </p:sp>
      <p:sp>
        <p:nvSpPr>
          <p:cNvPr id="50179"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FC1699C7-8918-4185-B0EE-083CB5376D70}" type="slidenum">
              <a:rPr kumimoji="0" lang="en-US" altLang="en-US" sz="1200"/>
              <a:pPr/>
              <a:t>17</a:t>
            </a:fld>
            <a:endParaRPr kumimoji="0" lang="en-US" altLang="en-US" sz="1200"/>
          </a:p>
        </p:txBody>
      </p:sp>
      <p:sp>
        <p:nvSpPr>
          <p:cNvPr id="50180" name="Rectangle 2"/>
          <p:cNvSpPr>
            <a:spLocks noGrp="1" noRot="1" noChangeAspect="1" noChangeArrowheads="1" noTextEdit="1"/>
          </p:cNvSpPr>
          <p:nvPr>
            <p:ph type="sldImg"/>
          </p:nvPr>
        </p:nvSpPr>
        <p:spPr>
          <a:xfrm>
            <a:off x="406400" y="698500"/>
            <a:ext cx="6197600" cy="3486150"/>
          </a:xfrm>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373807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C7136C7-0AD4-4A91-8B57-DB3257D5F164}" type="datetime1">
              <a:rPr kumimoji="0" lang="en-US" altLang="en-US" sz="1200"/>
              <a:t>2/7/2024</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8C0A42-1A05-4D72-A218-6FE93CC0DEE5}" type="slidenum">
              <a:rPr kumimoji="0" lang="en-US" altLang="en-US" sz="1200"/>
              <a:pPr/>
              <a:t>18</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1145589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1C7136C7-0AD4-4A91-8B57-DB3257D5F164}" type="datetime1">
              <a:rPr kumimoji="0" lang="en-US" altLang="en-US" sz="1200"/>
              <a:t>2/7/2024</a:t>
            </a:fld>
            <a:endParaRPr kumimoji="0" lang="en-US" altLang="en-US" sz="1200"/>
          </a:p>
        </p:txBody>
      </p:sp>
      <p:sp>
        <p:nvSpPr>
          <p:cNvPr id="51203"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968C0A42-1A05-4D72-A218-6FE93CC0DEE5}" type="slidenum">
              <a:rPr kumimoji="0" lang="en-US" altLang="en-US" sz="1200"/>
              <a:pPr/>
              <a:t>19</a:t>
            </a:fld>
            <a:endParaRPr kumimoji="0" lang="en-US" altLang="en-US" sz="1200"/>
          </a:p>
        </p:txBody>
      </p:sp>
      <p:sp>
        <p:nvSpPr>
          <p:cNvPr id="51204" name="Rectangle 2"/>
          <p:cNvSpPr>
            <a:spLocks noGrp="1" noRot="1" noChangeAspect="1" noChangeArrowheads="1" noTextEdit="1"/>
          </p:cNvSpPr>
          <p:nvPr>
            <p:ph type="sldImg"/>
          </p:nvPr>
        </p:nvSpPr>
        <p:spPr>
          <a:xfrm>
            <a:off x="406400" y="698500"/>
            <a:ext cx="6197600" cy="3486150"/>
          </a:xfrm>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81247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1"/>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472F3087-6320-4913-8501-00B45C240A63}" type="datetime1">
              <a:rPr kumimoji="0" lang="en-US" altLang="en-US" sz="1200"/>
              <a:t>2/7/2024</a:t>
            </a:fld>
            <a:endParaRPr kumimoji="0" lang="en-US" altLang="en-US" sz="1200"/>
          </a:p>
        </p:txBody>
      </p:sp>
      <p:sp>
        <p:nvSpPr>
          <p:cNvPr id="52227"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534">
              <a:defRPr kumimoji="1" sz="2400">
                <a:solidFill>
                  <a:schemeClr val="tx1"/>
                </a:solidFill>
                <a:latin typeface="Times New Roman" panose="02020603050405020304" pitchFamily="18" charset="0"/>
              </a:defRPr>
            </a:lvl1pPr>
            <a:lvl2pPr marL="743955" indent="-286137" defTabSz="931534">
              <a:defRPr kumimoji="1" sz="2400">
                <a:solidFill>
                  <a:schemeClr val="tx1"/>
                </a:solidFill>
                <a:latin typeface="Times New Roman" panose="02020603050405020304" pitchFamily="18" charset="0"/>
              </a:defRPr>
            </a:lvl2pPr>
            <a:lvl3pPr marL="1144547" indent="-228909" defTabSz="931534">
              <a:defRPr kumimoji="1" sz="2400">
                <a:solidFill>
                  <a:schemeClr val="tx1"/>
                </a:solidFill>
                <a:latin typeface="Times New Roman" panose="02020603050405020304" pitchFamily="18" charset="0"/>
              </a:defRPr>
            </a:lvl3pPr>
            <a:lvl4pPr marL="1602366" indent="-228909" defTabSz="931534">
              <a:defRPr kumimoji="1" sz="2400">
                <a:solidFill>
                  <a:schemeClr val="tx1"/>
                </a:solidFill>
                <a:latin typeface="Times New Roman" panose="02020603050405020304" pitchFamily="18" charset="0"/>
              </a:defRPr>
            </a:lvl4pPr>
            <a:lvl5pPr marL="2060186" indent="-228909" defTabSz="931534">
              <a:defRPr kumimoji="1" sz="2400">
                <a:solidFill>
                  <a:schemeClr val="tx1"/>
                </a:solidFill>
                <a:latin typeface="Times New Roman" panose="02020603050405020304" pitchFamily="18" charset="0"/>
              </a:defRPr>
            </a:lvl5pPr>
            <a:lvl6pPr marL="2518005"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6pPr>
            <a:lvl7pPr marL="297582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7pPr>
            <a:lvl8pPr marL="3433644"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8pPr>
            <a:lvl9pPr marL="3891461" indent="-228909" defTabSz="931534" eaLnBrk="0" fontAlgn="base" hangingPunct="0">
              <a:spcBef>
                <a:spcPct val="0"/>
              </a:spcBef>
              <a:spcAft>
                <a:spcPct val="0"/>
              </a:spcAft>
              <a:defRPr kumimoji="1" sz="2400">
                <a:solidFill>
                  <a:schemeClr val="tx1"/>
                </a:solidFill>
                <a:latin typeface="Times New Roman" panose="02020603050405020304" pitchFamily="18" charset="0"/>
              </a:defRPr>
            </a:lvl9pPr>
          </a:lstStyle>
          <a:p>
            <a:fld id="{3DA0A587-5401-4D97-BF7A-7DB64D09AB89}" type="slidenum">
              <a:rPr kumimoji="0" lang="en-US" altLang="en-US" sz="1200"/>
              <a:pPr/>
              <a:t>20</a:t>
            </a:fld>
            <a:endParaRPr kumimoji="0" lang="en-US" altLang="en-US" sz="1200"/>
          </a:p>
        </p:txBody>
      </p:sp>
      <p:sp>
        <p:nvSpPr>
          <p:cNvPr id="52228" name="Rectangle 2"/>
          <p:cNvSpPr>
            <a:spLocks noGrp="1" noRot="1" noChangeAspect="1" noChangeArrowheads="1" noTextEdit="1"/>
          </p:cNvSpPr>
          <p:nvPr>
            <p:ph type="sldImg"/>
          </p:nvPr>
        </p:nvSpPr>
        <p:spPr>
          <a:xfrm>
            <a:off x="406400" y="698500"/>
            <a:ext cx="6197600" cy="3486150"/>
          </a:xfrm>
          <a:ln/>
        </p:spPr>
      </p:sp>
      <p:sp>
        <p:nvSpPr>
          <p:cNvPr id="522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anose="020B0604020202020204" pitchFamily="34" charset="0"/>
            </a:endParaRPr>
          </a:p>
        </p:txBody>
      </p:sp>
    </p:spTree>
    <p:extLst>
      <p:ext uri="{BB962C8B-B14F-4D97-AF65-F5344CB8AC3E}">
        <p14:creationId xmlns:p14="http://schemas.microsoft.com/office/powerpoint/2010/main" val="3954604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4763" y="3200400"/>
            <a:ext cx="12196763" cy="0"/>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txBody>
          <a:bodyPr/>
          <a:lstStyle/>
          <a:p>
            <a:pPr>
              <a:defRPr/>
            </a:pPr>
            <a:endParaRPr lang="en-US"/>
          </a:p>
        </p:txBody>
      </p:sp>
      <p:sp>
        <p:nvSpPr>
          <p:cNvPr id="3076" name="Rectangle 4"/>
          <p:cNvSpPr>
            <a:spLocks noGrp="1" noChangeArrowheads="1"/>
          </p:cNvSpPr>
          <p:nvPr>
            <p:ph type="ctrTitle" sz="quarter"/>
          </p:nvPr>
        </p:nvSpPr>
        <p:spPr>
          <a:xfrm>
            <a:off x="2133600" y="533400"/>
            <a:ext cx="10058400" cy="2590800"/>
          </a:xfrm>
        </p:spPr>
        <p:txBody>
          <a:bodyPr anchor="b"/>
          <a:lstStyle>
            <a:lvl1pPr algn="l">
              <a:lnSpc>
                <a:spcPct val="80000"/>
              </a:lnSpc>
              <a:defRPr sz="6600"/>
            </a:lvl1pPr>
          </a:lstStyle>
          <a:p>
            <a:r>
              <a:rPr lang="en-US" altLang="en-US" dirty="0"/>
              <a:t>Click to edit Master title style</a:t>
            </a:r>
          </a:p>
        </p:txBody>
      </p:sp>
      <p:sp>
        <p:nvSpPr>
          <p:cNvPr id="3077" name="Rectangle 5"/>
          <p:cNvSpPr>
            <a:spLocks noGrp="1" noChangeArrowheads="1"/>
          </p:cNvSpPr>
          <p:nvPr>
            <p:ph type="subTitle" sz="quarter" idx="1"/>
          </p:nvPr>
        </p:nvSpPr>
        <p:spPr>
          <a:xfrm>
            <a:off x="3759200" y="3581400"/>
            <a:ext cx="8128000" cy="1752600"/>
          </a:xfrm>
        </p:spPr>
        <p:txBody>
          <a:bodyPr/>
          <a:lstStyle>
            <a:lvl1pPr marL="0" indent="0">
              <a:buFont typeface="Monotype Sorts" pitchFamily="2" charset="2"/>
              <a:buNone/>
              <a:defRPr sz="2800"/>
            </a:lvl1pPr>
          </a:lstStyle>
          <a:p>
            <a:r>
              <a:rPr lang="en-US" altLang="en-US" dirty="0"/>
              <a:t>Click to edit Master subtitle style</a:t>
            </a:r>
          </a:p>
        </p:txBody>
      </p:sp>
      <p:sp>
        <p:nvSpPr>
          <p:cNvPr id="5" name="Rectangle 6"/>
          <p:cNvSpPr>
            <a:spLocks noGrp="1" noChangeArrowheads="1"/>
          </p:cNvSpPr>
          <p:nvPr>
            <p:ph type="dt" sz="quarter" idx="10"/>
          </p:nvPr>
        </p:nvSpPr>
        <p:spPr/>
        <p:txBody>
          <a:bodyPr/>
          <a:lstStyle>
            <a:lvl1pPr>
              <a:defRPr>
                <a:solidFill>
                  <a:schemeClr val="hlink"/>
                </a:solidFill>
              </a:defRPr>
            </a:lvl1pPr>
          </a:lstStyle>
          <a:p>
            <a:pPr>
              <a:defRPr/>
            </a:pPr>
            <a:fld id="{00C0A144-9CA5-40EF-BA71-CB2089FF9C17}" type="datetime4">
              <a:rPr lang="en-US"/>
              <a:pPr>
                <a:defRPr/>
              </a:pPr>
              <a:t>February 7, 2024</a:t>
            </a:fld>
            <a:endParaRPr lang="en-US" altLang="en-US"/>
          </a:p>
        </p:txBody>
      </p:sp>
      <p:sp>
        <p:nvSpPr>
          <p:cNvPr id="6" name="Rectangle 5"/>
          <p:cNvSpPr>
            <a:spLocks noGrp="1" noChangeArrowheads="1"/>
          </p:cNvSpPr>
          <p:nvPr>
            <p:ph type="sldNum" sz="quarter" idx="11"/>
          </p:nvPr>
        </p:nvSpPr>
        <p:spPr/>
        <p:txBody>
          <a:bodyPr/>
          <a:lstStyle>
            <a:lvl1pPr>
              <a:defRPr>
                <a:solidFill>
                  <a:schemeClr val="hlink"/>
                </a:solidFill>
              </a:defRPr>
            </a:lvl1pPr>
          </a:lstStyle>
          <a:p>
            <a:pPr>
              <a:defRPr/>
            </a:pPr>
            <a:fld id="{8F8E2C84-0743-4BBC-99D9-184B50FD9F4C}" type="slidenum">
              <a:rPr lang="en-US" altLang="en-US"/>
              <a:pPr>
                <a:defRPr/>
              </a:pPr>
              <a:t>‹#›</a:t>
            </a:fld>
            <a:endParaRPr lang="en-US" altLang="en-US"/>
          </a:p>
        </p:txBody>
      </p:sp>
    </p:spTree>
    <p:extLst>
      <p:ext uri="{BB962C8B-B14F-4D97-AF65-F5344CB8AC3E}">
        <p14:creationId xmlns:p14="http://schemas.microsoft.com/office/powerpoint/2010/main" val="1426666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5DCABE72-A00B-4BEE-8D22-E461BD19BF31}" type="datetime4">
              <a:rPr lang="en-US"/>
              <a:pPr>
                <a:defRPr/>
              </a:pPr>
              <a:t>February 7, 2024</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A238258E-FD5F-4451-BCA9-85E751BC2E18}" type="slidenum">
              <a:rPr lang="en-US" altLang="en-US"/>
              <a:pPr>
                <a:defRPr/>
              </a:pPr>
              <a:t>‹#›</a:t>
            </a:fld>
            <a:endParaRPr lang="en-US" altLang="en-US"/>
          </a:p>
        </p:txBody>
      </p:sp>
    </p:spTree>
    <p:extLst>
      <p:ext uri="{BB962C8B-B14F-4D97-AF65-F5344CB8AC3E}">
        <p14:creationId xmlns:p14="http://schemas.microsoft.com/office/powerpoint/2010/main" val="2441629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304800"/>
            <a:ext cx="27940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304800"/>
            <a:ext cx="8178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p:txBody>
          <a:bodyPr/>
          <a:lstStyle>
            <a:lvl1pPr>
              <a:defRPr/>
            </a:lvl1pPr>
          </a:lstStyle>
          <a:p>
            <a:pPr>
              <a:defRPr/>
            </a:pPr>
            <a:fld id="{BE35688F-0802-4FFA-8569-61CB52898F13}" type="datetime4">
              <a:rPr lang="en-US"/>
              <a:pPr>
                <a:defRPr/>
              </a:pPr>
              <a:t>February 7, 2024</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02F0A17A-396B-4954-9F3A-182BCB876E47}" type="slidenum">
              <a:rPr lang="en-US" altLang="en-US"/>
              <a:pPr>
                <a:defRPr/>
              </a:pPr>
              <a:t>‹#›</a:t>
            </a:fld>
            <a:endParaRPr lang="en-US" altLang="en-US"/>
          </a:p>
        </p:txBody>
      </p:sp>
    </p:spTree>
    <p:extLst>
      <p:ext uri="{BB962C8B-B14F-4D97-AF65-F5344CB8AC3E}">
        <p14:creationId xmlns:p14="http://schemas.microsoft.com/office/powerpoint/2010/main" val="3009770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02400" y="16002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02400" y="3733800"/>
            <a:ext cx="5486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pPr>
              <a:defRPr/>
            </a:pPr>
            <a:fld id="{62C17475-81E7-4A01-8AB2-BEF6BF923142}" type="datetime4">
              <a:rPr lang="en-US"/>
              <a:pPr>
                <a:defRPr/>
              </a:pPr>
              <a:t>February 7, 2024</a:t>
            </a:fld>
            <a:endParaRPr lang="en-US" altLang="en-US" dirty="0">
              <a:solidFill>
                <a:schemeClr val="bg2"/>
              </a:solidFill>
            </a:endParaRPr>
          </a:p>
        </p:txBody>
      </p:sp>
      <p:sp>
        <p:nvSpPr>
          <p:cNvPr id="7" name="Footer Placeholder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8" name="Rectangle 7"/>
          <p:cNvSpPr>
            <a:spLocks noGrp="1" noChangeArrowheads="1"/>
          </p:cNvSpPr>
          <p:nvPr>
            <p:ph type="sldNum" sz="quarter" idx="12"/>
          </p:nvPr>
        </p:nvSpPr>
        <p:spPr/>
        <p:txBody>
          <a:bodyPr/>
          <a:lstStyle>
            <a:lvl1pPr>
              <a:defRPr/>
            </a:lvl1pPr>
          </a:lstStyle>
          <a:p>
            <a:pPr>
              <a:defRPr/>
            </a:pPr>
            <a:fld id="{4201A5B6-F3C4-4BB7-BEC1-F8A22754DE93}" type="slidenum">
              <a:rPr lang="en-US" altLang="en-US"/>
              <a:pPr>
                <a:defRPr/>
              </a:pPr>
              <a:t>‹#›</a:t>
            </a:fld>
            <a:endParaRPr lang="en-US" altLang="en-US"/>
          </a:p>
        </p:txBody>
      </p:sp>
    </p:spTree>
    <p:extLst>
      <p:ext uri="{BB962C8B-B14F-4D97-AF65-F5344CB8AC3E}">
        <p14:creationId xmlns:p14="http://schemas.microsoft.com/office/powerpoint/2010/main" val="13502521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1176000" cy="1143000"/>
          </a:xfrm>
        </p:spPr>
        <p:txBody>
          <a:bodyPr/>
          <a:lstStyle/>
          <a:p>
            <a:r>
              <a:rPr lang="en-US"/>
              <a:t>Click to edit Master title style</a:t>
            </a:r>
          </a:p>
        </p:txBody>
      </p:sp>
      <p:sp>
        <p:nvSpPr>
          <p:cNvPr id="3" name="Text Placeholder 2"/>
          <p:cNvSpPr>
            <a:spLocks noGrp="1"/>
          </p:cNvSpPr>
          <p:nvPr>
            <p:ph type="body" sz="half" idx="1"/>
          </p:nvPr>
        </p:nvSpPr>
        <p:spPr>
          <a:xfrm>
            <a:off x="8128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BDA4CA22-AB5D-42E6-AA0D-D29944CB9CB0}" type="datetime4">
              <a:rPr lang="en-US"/>
              <a:pPr>
                <a:defRPr/>
              </a:pPr>
              <a:t>February 7, 2024</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F202ECFA-99E1-4A43-82F1-ABB33DFEC844}" type="slidenum">
              <a:rPr lang="en-US" altLang="en-US"/>
              <a:pPr>
                <a:defRPr/>
              </a:pPr>
              <a:t>‹#›</a:t>
            </a:fld>
            <a:endParaRPr lang="en-US" altLang="en-US"/>
          </a:p>
        </p:txBody>
      </p:sp>
    </p:spTree>
    <p:extLst>
      <p:ext uri="{BB962C8B-B14F-4D97-AF65-F5344CB8AC3E}">
        <p14:creationId xmlns:p14="http://schemas.microsoft.com/office/powerpoint/2010/main" val="257735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CB61A64-E55D-445F-9BF2-F313F51CC73E}" type="datetime4">
              <a:rPr lang="en-US"/>
              <a:pPr>
                <a:defRPr/>
              </a:pPr>
              <a:t>February 7, 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2A558D-545B-47C6-A92D-DA2C8A937CFF}" type="slidenum">
              <a:rPr lang="en-US"/>
              <a:pPr>
                <a:defRPr/>
              </a:pPr>
              <a:t>‹#›</a:t>
            </a:fld>
            <a:endParaRPr lang="en-US"/>
          </a:p>
        </p:txBody>
      </p:sp>
    </p:spTree>
    <p:extLst>
      <p:ext uri="{BB962C8B-B14F-4D97-AF65-F5344CB8AC3E}">
        <p14:creationId xmlns:p14="http://schemas.microsoft.com/office/powerpoint/2010/main" val="277598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FA13FB4-4682-41ED-9269-398DA399AB3E}" type="datetime4">
              <a:rPr lang="en-US"/>
              <a:pPr>
                <a:defRPr/>
              </a:pPr>
              <a:t>February 7, 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9C4A20-6E27-467E-A82B-83AD515946BA}" type="slidenum">
              <a:rPr lang="en-US"/>
              <a:pPr>
                <a:defRPr/>
              </a:pPr>
              <a:t>‹#›</a:t>
            </a:fld>
            <a:endParaRPr lang="en-US"/>
          </a:p>
        </p:txBody>
      </p:sp>
    </p:spTree>
    <p:extLst>
      <p:ext uri="{BB962C8B-B14F-4D97-AF65-F5344CB8AC3E}">
        <p14:creationId xmlns:p14="http://schemas.microsoft.com/office/powerpoint/2010/main" val="238187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F6CFB3-CE2E-4B14-8F75-1E4CD0EE53B3}" type="datetime4">
              <a:rPr lang="en-US"/>
              <a:pPr>
                <a:defRPr/>
              </a:pPr>
              <a:t>February 7, 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0003EE-89BB-4EEE-859A-101CADE6F8C6}" type="slidenum">
              <a:rPr lang="en-US"/>
              <a:pPr>
                <a:defRPr/>
              </a:pPr>
              <a:t>‹#›</a:t>
            </a:fld>
            <a:endParaRPr lang="en-US"/>
          </a:p>
        </p:txBody>
      </p:sp>
    </p:spTree>
    <p:extLst>
      <p:ext uri="{BB962C8B-B14F-4D97-AF65-F5344CB8AC3E}">
        <p14:creationId xmlns:p14="http://schemas.microsoft.com/office/powerpoint/2010/main" val="3590620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0CEDC97-25E2-4BF8-9946-9AE8D05A1F1A}" type="datetime4">
              <a:rPr lang="en-US"/>
              <a:pPr>
                <a:defRPr/>
              </a:pPr>
              <a:t>February 7, 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8E9E66-912C-4FA1-95DC-3781E8ED6003}" type="slidenum">
              <a:rPr lang="en-US"/>
              <a:pPr>
                <a:defRPr/>
              </a:pPr>
              <a:t>‹#›</a:t>
            </a:fld>
            <a:endParaRPr lang="en-US"/>
          </a:p>
        </p:txBody>
      </p:sp>
    </p:spTree>
    <p:extLst>
      <p:ext uri="{BB962C8B-B14F-4D97-AF65-F5344CB8AC3E}">
        <p14:creationId xmlns:p14="http://schemas.microsoft.com/office/powerpoint/2010/main" val="3670867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DA11129-4AC1-49EB-AEDE-C295F4D161E9}" type="datetime4">
              <a:rPr lang="en-US"/>
              <a:pPr>
                <a:defRPr/>
              </a:pPr>
              <a:t>February 7, 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B9DDFA7-FD3F-4D6A-8468-A15361F7C880}" type="slidenum">
              <a:rPr lang="en-US"/>
              <a:pPr>
                <a:defRPr/>
              </a:pPr>
              <a:t>‹#›</a:t>
            </a:fld>
            <a:endParaRPr lang="en-US"/>
          </a:p>
        </p:txBody>
      </p:sp>
    </p:spTree>
    <p:extLst>
      <p:ext uri="{BB962C8B-B14F-4D97-AF65-F5344CB8AC3E}">
        <p14:creationId xmlns:p14="http://schemas.microsoft.com/office/powerpoint/2010/main" val="368394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205AC1-7423-43ED-9D13-9D41F5090378}" type="datetime4">
              <a:rPr lang="en-US"/>
              <a:pPr>
                <a:defRPr/>
              </a:pPr>
              <a:t>February 7, 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D1209A-7E61-4B13-9109-E589F9827431}" type="slidenum">
              <a:rPr lang="en-US"/>
              <a:pPr>
                <a:defRPr/>
              </a:pPr>
              <a:t>‹#›</a:t>
            </a:fld>
            <a:endParaRPr lang="en-US"/>
          </a:p>
        </p:txBody>
      </p:sp>
    </p:spTree>
    <p:extLst>
      <p:ext uri="{BB962C8B-B14F-4D97-AF65-F5344CB8AC3E}">
        <p14:creationId xmlns:p14="http://schemas.microsoft.com/office/powerpoint/2010/main" val="321365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sz="4000">
                <a:solidFill>
                  <a:srgbClr val="0000FF"/>
                </a:solidFill>
              </a:defRPr>
            </a:lvl1pPr>
            <a:lvl2pPr marL="742950" indent="-285750">
              <a:buFont typeface="Wingdings" panose="05000000000000000000" pitchFamily="2" charset="2"/>
              <a:buChar char="§"/>
              <a:defRPr sz="3600"/>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dt" sz="half" idx="10"/>
          </p:nvPr>
        </p:nvSpPr>
        <p:spPr/>
        <p:txBody>
          <a:bodyPr/>
          <a:lstStyle>
            <a:lvl1pPr>
              <a:defRPr/>
            </a:lvl1pPr>
          </a:lstStyle>
          <a:p>
            <a:pPr>
              <a:defRPr/>
            </a:pPr>
            <a:fld id="{3BA02DFA-02C6-4638-89D4-9E98CDF503C0}" type="datetime4">
              <a:rPr lang="en-US"/>
              <a:pPr>
                <a:defRPr/>
              </a:pPr>
              <a:t>February 7, 2024</a:t>
            </a:fld>
            <a:endParaRPr lang="en-US" altLang="en-US">
              <a:solidFill>
                <a:schemeClr val="bg2"/>
              </a:solidFill>
            </a:endParaRPr>
          </a:p>
        </p:txBody>
      </p:sp>
      <p:sp>
        <p:nvSpPr>
          <p:cNvPr id="5" name="Rectangle 4"/>
          <p:cNvSpPr>
            <a:spLocks noGrp="1" noChangeArrowheads="1"/>
          </p:cNvSpPr>
          <p:nvPr>
            <p:ph type="sldNum" sz="quarter" idx="11"/>
          </p:nvPr>
        </p:nvSpPr>
        <p:spPr/>
        <p:txBody>
          <a:bodyPr/>
          <a:lstStyle>
            <a:lvl1pPr>
              <a:defRPr/>
            </a:lvl1pPr>
          </a:lstStyle>
          <a:p>
            <a:pPr>
              <a:defRPr/>
            </a:pPr>
            <a:fld id="{BC03FDE9-4CFE-4421-A501-434F5F61D1E4}" type="slidenum">
              <a:rPr lang="en-US" altLang="en-US"/>
              <a:pPr>
                <a:defRPr/>
              </a:pPr>
              <a:t>‹#›</a:t>
            </a:fld>
            <a:endParaRPr lang="en-US" altLang="en-US"/>
          </a:p>
        </p:txBody>
      </p:sp>
    </p:spTree>
    <p:extLst>
      <p:ext uri="{BB962C8B-B14F-4D97-AF65-F5344CB8AC3E}">
        <p14:creationId xmlns:p14="http://schemas.microsoft.com/office/powerpoint/2010/main" val="40829132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E917851-BEA3-4BF7-A8AF-DDD7C0D28D98}" type="datetime4">
              <a:rPr lang="en-US"/>
              <a:pPr>
                <a:defRPr/>
              </a:pPr>
              <a:t>February 7, 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11ACD7F-0A8A-4343-9247-A1AE8F5C6088}" type="slidenum">
              <a:rPr lang="en-US"/>
              <a:pPr>
                <a:defRPr/>
              </a:pPr>
              <a:t>‹#›</a:t>
            </a:fld>
            <a:endParaRPr lang="en-US"/>
          </a:p>
        </p:txBody>
      </p:sp>
    </p:spTree>
    <p:extLst>
      <p:ext uri="{BB962C8B-B14F-4D97-AF65-F5344CB8AC3E}">
        <p14:creationId xmlns:p14="http://schemas.microsoft.com/office/powerpoint/2010/main" val="3916459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6E6E712-EF3B-4B31-AD6B-13C9C7073A30}" type="datetime4">
              <a:rPr lang="en-US"/>
              <a:pPr>
                <a:defRPr/>
              </a:pPr>
              <a:t>February 7, 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9A996E-9E68-4294-9FDD-0D3C9BF5F02D}" type="slidenum">
              <a:rPr lang="en-US"/>
              <a:pPr>
                <a:defRPr/>
              </a:pPr>
              <a:t>‹#›</a:t>
            </a:fld>
            <a:endParaRPr lang="en-US"/>
          </a:p>
        </p:txBody>
      </p:sp>
    </p:spTree>
    <p:extLst>
      <p:ext uri="{BB962C8B-B14F-4D97-AF65-F5344CB8AC3E}">
        <p14:creationId xmlns:p14="http://schemas.microsoft.com/office/powerpoint/2010/main" val="3188291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685E838-075F-446A-BFEE-D392A06DB13E}" type="datetime4">
              <a:rPr lang="en-US"/>
              <a:pPr>
                <a:defRPr/>
              </a:pPr>
              <a:t>February 7, 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65055-6114-4D36-8439-B3562715F6FB}" type="slidenum">
              <a:rPr lang="en-US"/>
              <a:pPr>
                <a:defRPr/>
              </a:pPr>
              <a:t>‹#›</a:t>
            </a:fld>
            <a:endParaRPr lang="en-US"/>
          </a:p>
        </p:txBody>
      </p:sp>
    </p:spTree>
    <p:extLst>
      <p:ext uri="{BB962C8B-B14F-4D97-AF65-F5344CB8AC3E}">
        <p14:creationId xmlns:p14="http://schemas.microsoft.com/office/powerpoint/2010/main" val="1076119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799E62-F8EB-4C0F-8921-40F31A908B71}" type="datetime4">
              <a:rPr lang="en-US"/>
              <a:pPr>
                <a:defRPr/>
              </a:pPr>
              <a:t>February 7, 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B889DA-ECA5-4C6B-9A5A-45309617AC82}" type="slidenum">
              <a:rPr lang="en-US"/>
              <a:pPr>
                <a:defRPr/>
              </a:pPr>
              <a:t>‹#›</a:t>
            </a:fld>
            <a:endParaRPr lang="en-US"/>
          </a:p>
        </p:txBody>
      </p:sp>
    </p:spTree>
    <p:extLst>
      <p:ext uri="{BB962C8B-B14F-4D97-AF65-F5344CB8AC3E}">
        <p14:creationId xmlns:p14="http://schemas.microsoft.com/office/powerpoint/2010/main" val="3542510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8888F6E-C648-407D-AFAC-A8EE81AE8784}" type="datetime4">
              <a:rPr lang="en-US"/>
              <a:pPr>
                <a:defRPr/>
              </a:pPr>
              <a:t>February 7, 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41FE80-744B-44BB-BAEB-797EBDE08034}" type="slidenum">
              <a:rPr lang="en-US"/>
              <a:pPr>
                <a:defRPr/>
              </a:pPr>
              <a:t>‹#›</a:t>
            </a:fld>
            <a:endParaRPr lang="en-US"/>
          </a:p>
        </p:txBody>
      </p:sp>
    </p:spTree>
    <p:extLst>
      <p:ext uri="{BB962C8B-B14F-4D97-AF65-F5344CB8AC3E}">
        <p14:creationId xmlns:p14="http://schemas.microsoft.com/office/powerpoint/2010/main" val="3098891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p:txBody>
          <a:bodyPr/>
          <a:lstStyle>
            <a:lvl1pPr>
              <a:defRPr/>
            </a:lvl1pPr>
          </a:lstStyle>
          <a:p>
            <a:pPr>
              <a:defRPr/>
            </a:pPr>
            <a:fld id="{E329875D-7486-496C-A37B-6DE42241A533}" type="datetime4">
              <a:rPr lang="en-US"/>
              <a:pPr>
                <a:defRPr/>
              </a:pPr>
              <a:t>February 7, 2024</a:t>
            </a:fld>
            <a:endParaRPr lang="en-US" altLang="en-US" dirty="0">
              <a:solidFill>
                <a:schemeClr val="bg2"/>
              </a:solidFill>
            </a:endParaRPr>
          </a:p>
        </p:txBody>
      </p:sp>
      <p:sp>
        <p:nvSpPr>
          <p:cNvPr id="5"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6" name="Rectangle 7"/>
          <p:cNvSpPr>
            <a:spLocks noGrp="1" noChangeArrowheads="1"/>
          </p:cNvSpPr>
          <p:nvPr>
            <p:ph type="sldNum" sz="quarter" idx="12"/>
          </p:nvPr>
        </p:nvSpPr>
        <p:spPr/>
        <p:txBody>
          <a:bodyPr/>
          <a:lstStyle>
            <a:lvl1pPr>
              <a:defRPr/>
            </a:lvl1pPr>
          </a:lstStyle>
          <a:p>
            <a:pPr>
              <a:defRPr/>
            </a:pPr>
            <a:fld id="{475EFA1D-33DB-4F79-B79B-337EC801B114}" type="slidenum">
              <a:rPr lang="en-US" altLang="en-US"/>
              <a:pPr>
                <a:defRPr/>
              </a:pPr>
              <a:t>‹#›</a:t>
            </a:fld>
            <a:endParaRPr lang="en-US" altLang="en-US"/>
          </a:p>
        </p:txBody>
      </p:sp>
    </p:spTree>
    <p:extLst>
      <p:ext uri="{BB962C8B-B14F-4D97-AF65-F5344CB8AC3E}">
        <p14:creationId xmlns:p14="http://schemas.microsoft.com/office/powerpoint/2010/main" val="499771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2400" y="1600200"/>
            <a:ext cx="5486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p:txBody>
          <a:bodyPr/>
          <a:lstStyle>
            <a:lvl1pPr>
              <a:defRPr/>
            </a:lvl1pPr>
          </a:lstStyle>
          <a:p>
            <a:pPr>
              <a:defRPr/>
            </a:pPr>
            <a:fld id="{D44C04FE-6587-4B5D-81C3-E86DEF588904}" type="datetime4">
              <a:rPr lang="en-US"/>
              <a:pPr>
                <a:defRPr/>
              </a:pPr>
              <a:t>February 7, 2024</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96795686-6F3D-48C4-BCA9-D8C1E1CC5471}" type="slidenum">
              <a:rPr lang="en-US" altLang="en-US"/>
              <a:pPr>
                <a:defRPr/>
              </a:pPr>
              <a:t>‹#›</a:t>
            </a:fld>
            <a:endParaRPr lang="en-US" altLang="en-US"/>
          </a:p>
        </p:txBody>
      </p:sp>
    </p:spTree>
    <p:extLst>
      <p:ext uri="{BB962C8B-B14F-4D97-AF65-F5344CB8AC3E}">
        <p14:creationId xmlns:p14="http://schemas.microsoft.com/office/powerpoint/2010/main" val="3749284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p:txBody>
          <a:bodyPr/>
          <a:lstStyle>
            <a:lvl1pPr>
              <a:defRPr/>
            </a:lvl1pPr>
          </a:lstStyle>
          <a:p>
            <a:pPr>
              <a:defRPr/>
            </a:pPr>
            <a:fld id="{25D329F2-B348-442E-9FFB-D1B4B25A0A17}" type="datetime4">
              <a:rPr lang="en-US"/>
              <a:pPr>
                <a:defRPr/>
              </a:pPr>
              <a:t>February 7, 2024</a:t>
            </a:fld>
            <a:endParaRPr lang="en-US" altLang="en-US" dirty="0">
              <a:solidFill>
                <a:schemeClr val="bg2"/>
              </a:solidFill>
            </a:endParaRPr>
          </a:p>
        </p:txBody>
      </p:sp>
      <p:sp>
        <p:nvSpPr>
          <p:cNvPr id="8"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9" name="Rectangle 7"/>
          <p:cNvSpPr>
            <a:spLocks noGrp="1" noChangeArrowheads="1"/>
          </p:cNvSpPr>
          <p:nvPr>
            <p:ph type="sldNum" sz="quarter" idx="12"/>
          </p:nvPr>
        </p:nvSpPr>
        <p:spPr/>
        <p:txBody>
          <a:bodyPr/>
          <a:lstStyle>
            <a:lvl1pPr>
              <a:defRPr/>
            </a:lvl1pPr>
          </a:lstStyle>
          <a:p>
            <a:pPr>
              <a:defRPr/>
            </a:pPr>
            <a:fld id="{191F6C75-ECE9-475C-B489-BC0C3F19298E}" type="slidenum">
              <a:rPr lang="en-US" altLang="en-US"/>
              <a:pPr>
                <a:defRPr/>
              </a:pPr>
              <a:t>‹#›</a:t>
            </a:fld>
            <a:endParaRPr lang="en-US" altLang="en-US"/>
          </a:p>
        </p:txBody>
      </p:sp>
    </p:spTree>
    <p:extLst>
      <p:ext uri="{BB962C8B-B14F-4D97-AF65-F5344CB8AC3E}">
        <p14:creationId xmlns:p14="http://schemas.microsoft.com/office/powerpoint/2010/main" val="76066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p:txBody>
          <a:bodyPr/>
          <a:lstStyle>
            <a:lvl1pPr>
              <a:defRPr/>
            </a:lvl1pPr>
          </a:lstStyle>
          <a:p>
            <a:pPr>
              <a:defRPr/>
            </a:pPr>
            <a:fld id="{7F0E878F-EA39-4C2E-9970-394B6CAB1478}" type="datetime4">
              <a:rPr lang="en-US"/>
              <a:pPr>
                <a:defRPr/>
              </a:pPr>
              <a:t>February 7, 2024</a:t>
            </a:fld>
            <a:endParaRPr lang="en-US" altLang="en-US" dirty="0">
              <a:solidFill>
                <a:schemeClr val="bg2"/>
              </a:solidFill>
            </a:endParaRPr>
          </a:p>
        </p:txBody>
      </p:sp>
      <p:sp>
        <p:nvSpPr>
          <p:cNvPr id="4"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5" name="Rectangle 7"/>
          <p:cNvSpPr>
            <a:spLocks noGrp="1" noChangeArrowheads="1"/>
          </p:cNvSpPr>
          <p:nvPr>
            <p:ph type="sldNum" sz="quarter" idx="12"/>
          </p:nvPr>
        </p:nvSpPr>
        <p:spPr/>
        <p:txBody>
          <a:bodyPr/>
          <a:lstStyle>
            <a:lvl1pPr>
              <a:defRPr/>
            </a:lvl1pPr>
          </a:lstStyle>
          <a:p>
            <a:pPr>
              <a:defRPr/>
            </a:pPr>
            <a:fld id="{B32496E5-8FFA-4061-92C3-71B1BA3DDA51}" type="slidenum">
              <a:rPr lang="en-US" altLang="en-US"/>
              <a:pPr>
                <a:defRPr/>
              </a:pPr>
              <a:t>‹#›</a:t>
            </a:fld>
            <a:endParaRPr lang="en-US" altLang="en-US"/>
          </a:p>
        </p:txBody>
      </p:sp>
    </p:spTree>
    <p:extLst>
      <p:ext uri="{BB962C8B-B14F-4D97-AF65-F5344CB8AC3E}">
        <p14:creationId xmlns:p14="http://schemas.microsoft.com/office/powerpoint/2010/main" val="423146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p:txBody>
          <a:bodyPr/>
          <a:lstStyle>
            <a:lvl1pPr>
              <a:defRPr/>
            </a:lvl1pPr>
          </a:lstStyle>
          <a:p>
            <a:pPr>
              <a:defRPr/>
            </a:pPr>
            <a:fld id="{A8047DC0-EB30-4B3A-AABE-7E05E0B31B3B}" type="datetime4">
              <a:rPr lang="en-US"/>
              <a:pPr>
                <a:defRPr/>
              </a:pPr>
              <a:t>February 7, 2024</a:t>
            </a:fld>
            <a:endParaRPr lang="en-US" altLang="en-US" dirty="0">
              <a:solidFill>
                <a:schemeClr val="bg2"/>
              </a:solidFill>
            </a:endParaRPr>
          </a:p>
        </p:txBody>
      </p:sp>
      <p:sp>
        <p:nvSpPr>
          <p:cNvPr id="3"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4" name="Rectangle 7"/>
          <p:cNvSpPr>
            <a:spLocks noGrp="1" noChangeArrowheads="1"/>
          </p:cNvSpPr>
          <p:nvPr>
            <p:ph type="sldNum" sz="quarter" idx="12"/>
          </p:nvPr>
        </p:nvSpPr>
        <p:spPr/>
        <p:txBody>
          <a:bodyPr/>
          <a:lstStyle>
            <a:lvl1pPr>
              <a:defRPr/>
            </a:lvl1pPr>
          </a:lstStyle>
          <a:p>
            <a:pPr>
              <a:defRPr/>
            </a:pPr>
            <a:fld id="{24C21867-5838-4AB1-82B9-E47C7DA36B59}" type="slidenum">
              <a:rPr lang="en-US" altLang="en-US"/>
              <a:pPr>
                <a:defRPr/>
              </a:pPr>
              <a:t>‹#›</a:t>
            </a:fld>
            <a:endParaRPr lang="en-US" altLang="en-US"/>
          </a:p>
        </p:txBody>
      </p:sp>
    </p:spTree>
    <p:extLst>
      <p:ext uri="{BB962C8B-B14F-4D97-AF65-F5344CB8AC3E}">
        <p14:creationId xmlns:p14="http://schemas.microsoft.com/office/powerpoint/2010/main" val="4420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EB29D74-CB06-4A77-8DB8-0A977A7E0029}" type="datetime4">
              <a:rPr lang="en-US"/>
              <a:pPr>
                <a:defRPr/>
              </a:pPr>
              <a:t>February 7, 2024</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AB954077-3D17-4357-9835-26FB285CFBC9}" type="slidenum">
              <a:rPr lang="en-US" altLang="en-US"/>
              <a:pPr>
                <a:defRPr/>
              </a:pPr>
              <a:t>‹#›</a:t>
            </a:fld>
            <a:endParaRPr lang="en-US" altLang="en-US"/>
          </a:p>
        </p:txBody>
      </p:sp>
    </p:spTree>
    <p:extLst>
      <p:ext uri="{BB962C8B-B14F-4D97-AF65-F5344CB8AC3E}">
        <p14:creationId xmlns:p14="http://schemas.microsoft.com/office/powerpoint/2010/main" val="3693833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p:txBody>
          <a:bodyPr/>
          <a:lstStyle>
            <a:lvl1pPr>
              <a:defRPr/>
            </a:lvl1pPr>
          </a:lstStyle>
          <a:p>
            <a:pPr>
              <a:defRPr/>
            </a:pPr>
            <a:fld id="{F74CE224-DED2-4CD1-AC21-F3080FE47CB5}" type="datetime4">
              <a:rPr lang="en-US"/>
              <a:pPr>
                <a:defRPr/>
              </a:pPr>
              <a:t>February 7, 2024</a:t>
            </a:fld>
            <a:endParaRPr lang="en-US" altLang="en-US" dirty="0">
              <a:solidFill>
                <a:schemeClr val="bg2"/>
              </a:solidFill>
            </a:endParaRPr>
          </a:p>
        </p:txBody>
      </p:sp>
      <p:sp>
        <p:nvSpPr>
          <p:cNvPr id="6" name="Rectangle 6"/>
          <p:cNvSpPr>
            <a:spLocks noGrp="1" noChangeArrowheads="1"/>
          </p:cNvSpPr>
          <p:nvPr>
            <p:ph type="ftr" sz="quarter" idx="11"/>
          </p:nvPr>
        </p:nvSpPr>
        <p:spPr>
          <a:xfrm>
            <a:off x="4775200" y="6248400"/>
            <a:ext cx="3860800" cy="457200"/>
          </a:xfrm>
          <a:prstGeom prst="rect">
            <a:avLst/>
          </a:prstGeom>
        </p:spPr>
        <p:txBody>
          <a:bodyPr/>
          <a:lstStyle>
            <a:lvl1pPr>
              <a:defRPr>
                <a:solidFill>
                  <a:schemeClr val="bg2"/>
                </a:solidFill>
              </a:defRPr>
            </a:lvl1pPr>
          </a:lstStyle>
          <a:p>
            <a:pPr>
              <a:defRPr/>
            </a:pPr>
            <a:endParaRPr lang="en-US" altLang="en-US"/>
          </a:p>
        </p:txBody>
      </p:sp>
      <p:sp>
        <p:nvSpPr>
          <p:cNvPr id="7" name="Rectangle 7"/>
          <p:cNvSpPr>
            <a:spLocks noGrp="1" noChangeArrowheads="1"/>
          </p:cNvSpPr>
          <p:nvPr>
            <p:ph type="sldNum" sz="quarter" idx="12"/>
          </p:nvPr>
        </p:nvSpPr>
        <p:spPr/>
        <p:txBody>
          <a:bodyPr/>
          <a:lstStyle>
            <a:lvl1pPr>
              <a:defRPr/>
            </a:lvl1pPr>
          </a:lstStyle>
          <a:p>
            <a:pPr>
              <a:defRPr/>
            </a:pPr>
            <a:fld id="{25D17707-3908-48D0-952F-C787BB50C527}" type="slidenum">
              <a:rPr lang="en-US" altLang="en-US"/>
              <a:pPr>
                <a:defRPr/>
              </a:pPr>
              <a:t>‹#›</a:t>
            </a:fld>
            <a:endParaRPr lang="en-US" altLang="en-US"/>
          </a:p>
        </p:txBody>
      </p:sp>
    </p:spTree>
    <p:extLst>
      <p:ext uri="{BB962C8B-B14F-4D97-AF65-F5344CB8AC3E}">
        <p14:creationId xmlns:p14="http://schemas.microsoft.com/office/powerpoint/2010/main" val="19485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10000"/>
          </a:schemeClr>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3"/>
            <a:ext cx="711200" cy="6018212"/>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accent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27" name="Rectangle 3"/>
          <p:cNvSpPr>
            <a:spLocks noGrp="1" noChangeArrowheads="1"/>
          </p:cNvSpPr>
          <p:nvPr>
            <p:ph type="title"/>
          </p:nvPr>
        </p:nvSpPr>
        <p:spPr bwMode="auto">
          <a:xfrm>
            <a:off x="812800" y="304800"/>
            <a:ext cx="1117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812800" y="1600200"/>
            <a:ext cx="1117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rgbClr val="000066"/>
                </a:solidFill>
                <a:latin typeface="+mn-lt"/>
              </a:defRPr>
            </a:lvl1pPr>
          </a:lstStyle>
          <a:p>
            <a:pPr>
              <a:defRPr/>
            </a:pPr>
            <a:fld id="{C561878C-251A-4F5B-B74A-ACA28F612672}" type="datetime4">
              <a:rPr lang="en-US"/>
              <a:pPr>
                <a:defRPr/>
              </a:pPr>
              <a:t>February 7, 2024</a:t>
            </a:fld>
            <a:endParaRPr lang="en-US" altLang="en-US" dirty="0">
              <a:solidFill>
                <a:schemeClr val="bg2"/>
              </a:solidFill>
            </a:endParaRPr>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5710A507-AB75-48C3-BB61-5E47FAE343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924" r:id="rId1"/>
    <p:sldLayoutId id="2147484925" r:id="rId2"/>
    <p:sldLayoutId id="2147484926" r:id="rId3"/>
    <p:sldLayoutId id="2147484927" r:id="rId4"/>
    <p:sldLayoutId id="2147484928" r:id="rId5"/>
    <p:sldLayoutId id="2147484929" r:id="rId6"/>
    <p:sldLayoutId id="2147484930" r:id="rId7"/>
    <p:sldLayoutId id="2147484931" r:id="rId8"/>
    <p:sldLayoutId id="2147484932" r:id="rId9"/>
    <p:sldLayoutId id="2147484933" r:id="rId10"/>
    <p:sldLayoutId id="2147484934" r:id="rId11"/>
    <p:sldLayoutId id="2147484935" r:id="rId12"/>
    <p:sldLayoutId id="2147484936" r:id="rId13"/>
  </p:sldLayoutIdLst>
  <p:hf hdr="0" ftr="0"/>
  <p:txStyles>
    <p:titleStyle>
      <a:lvl1pPr algn="ctr" rtl="0" eaLnBrk="0" fontAlgn="base" hangingPunct="0">
        <a:lnSpc>
          <a:spcPct val="70000"/>
        </a:lnSpc>
        <a:spcBef>
          <a:spcPct val="0"/>
        </a:spcBef>
        <a:spcAft>
          <a:spcPct val="0"/>
        </a:spcAft>
        <a:defRPr kumimoji="1" sz="4800" b="1">
          <a:solidFill>
            <a:srgbClr val="000066"/>
          </a:solidFill>
          <a:latin typeface="+mj-lt"/>
          <a:ea typeface="+mj-ea"/>
          <a:cs typeface="+mj-cs"/>
        </a:defRPr>
      </a:lvl1pPr>
      <a:lvl2pPr algn="ctr" rtl="0" eaLnBrk="0" fontAlgn="base" hangingPunct="0">
        <a:lnSpc>
          <a:spcPct val="70000"/>
        </a:lnSpc>
        <a:spcBef>
          <a:spcPct val="0"/>
        </a:spcBef>
        <a:spcAft>
          <a:spcPct val="0"/>
        </a:spcAft>
        <a:defRPr kumimoji="1" sz="4800" b="1">
          <a:solidFill>
            <a:srgbClr val="000066"/>
          </a:solidFill>
          <a:latin typeface="Helvetica" pitchFamily="34" charset="0"/>
        </a:defRPr>
      </a:lvl2pPr>
      <a:lvl3pPr algn="ctr" rtl="0" eaLnBrk="0" fontAlgn="base" hangingPunct="0">
        <a:lnSpc>
          <a:spcPct val="70000"/>
        </a:lnSpc>
        <a:spcBef>
          <a:spcPct val="0"/>
        </a:spcBef>
        <a:spcAft>
          <a:spcPct val="0"/>
        </a:spcAft>
        <a:defRPr kumimoji="1" sz="4800" b="1">
          <a:solidFill>
            <a:srgbClr val="000066"/>
          </a:solidFill>
          <a:latin typeface="Helvetica" pitchFamily="34" charset="0"/>
        </a:defRPr>
      </a:lvl3pPr>
      <a:lvl4pPr algn="ctr" rtl="0" eaLnBrk="0" fontAlgn="base" hangingPunct="0">
        <a:lnSpc>
          <a:spcPct val="70000"/>
        </a:lnSpc>
        <a:spcBef>
          <a:spcPct val="0"/>
        </a:spcBef>
        <a:spcAft>
          <a:spcPct val="0"/>
        </a:spcAft>
        <a:defRPr kumimoji="1" sz="4800" b="1">
          <a:solidFill>
            <a:srgbClr val="000066"/>
          </a:solidFill>
          <a:latin typeface="Helvetica" pitchFamily="34" charset="0"/>
        </a:defRPr>
      </a:lvl4pPr>
      <a:lvl5pPr algn="ctr" rtl="0" eaLnBrk="0" fontAlgn="base" hangingPunct="0">
        <a:lnSpc>
          <a:spcPct val="70000"/>
        </a:lnSpc>
        <a:spcBef>
          <a:spcPct val="0"/>
        </a:spcBef>
        <a:spcAft>
          <a:spcPct val="0"/>
        </a:spcAft>
        <a:defRPr kumimoji="1" sz="4800" b="1">
          <a:solidFill>
            <a:srgbClr val="000066"/>
          </a:solidFill>
          <a:latin typeface="Helvetica" pitchFamily="34" charset="0"/>
        </a:defRPr>
      </a:lvl5pPr>
      <a:lvl6pPr marL="457200" algn="ctr" rtl="0" eaLnBrk="0" fontAlgn="base" hangingPunct="0">
        <a:lnSpc>
          <a:spcPct val="70000"/>
        </a:lnSpc>
        <a:spcBef>
          <a:spcPct val="0"/>
        </a:spcBef>
        <a:spcAft>
          <a:spcPct val="0"/>
        </a:spcAft>
        <a:defRPr kumimoji="1" sz="4800" b="1">
          <a:solidFill>
            <a:srgbClr val="000066"/>
          </a:solidFill>
          <a:latin typeface="Helvetica" pitchFamily="34" charset="0"/>
        </a:defRPr>
      </a:lvl6pPr>
      <a:lvl7pPr marL="914400" algn="ctr" rtl="0" eaLnBrk="0" fontAlgn="base" hangingPunct="0">
        <a:lnSpc>
          <a:spcPct val="70000"/>
        </a:lnSpc>
        <a:spcBef>
          <a:spcPct val="0"/>
        </a:spcBef>
        <a:spcAft>
          <a:spcPct val="0"/>
        </a:spcAft>
        <a:defRPr kumimoji="1" sz="4800" b="1">
          <a:solidFill>
            <a:srgbClr val="000066"/>
          </a:solidFill>
          <a:latin typeface="Helvetica" pitchFamily="34" charset="0"/>
        </a:defRPr>
      </a:lvl7pPr>
      <a:lvl8pPr marL="1371600" algn="ctr" rtl="0" eaLnBrk="0" fontAlgn="base" hangingPunct="0">
        <a:lnSpc>
          <a:spcPct val="70000"/>
        </a:lnSpc>
        <a:spcBef>
          <a:spcPct val="0"/>
        </a:spcBef>
        <a:spcAft>
          <a:spcPct val="0"/>
        </a:spcAft>
        <a:defRPr kumimoji="1" sz="4800" b="1">
          <a:solidFill>
            <a:srgbClr val="000066"/>
          </a:solidFill>
          <a:latin typeface="Helvetica" pitchFamily="34" charset="0"/>
        </a:defRPr>
      </a:lvl8pPr>
      <a:lvl9pPr marL="1828800" algn="ctr" rtl="0" eaLnBrk="0" fontAlgn="base" hangingPunct="0">
        <a:lnSpc>
          <a:spcPct val="70000"/>
        </a:lnSpc>
        <a:spcBef>
          <a:spcPct val="0"/>
        </a:spcBef>
        <a:spcAft>
          <a:spcPct val="0"/>
        </a:spcAft>
        <a:defRPr kumimoji="1" sz="4800" b="1">
          <a:solidFill>
            <a:srgbClr val="000066"/>
          </a:solidFill>
          <a:latin typeface="Helvetica" pitchFamily="34" charset="0"/>
        </a:defRPr>
      </a:lvl9pPr>
    </p:titleStyle>
    <p:bodyStyle>
      <a:lvl1pPr marL="342900" indent="-342900" algn="l" rtl="0" eaLnBrk="0" fontAlgn="base" hangingPunct="0">
        <a:spcBef>
          <a:spcPct val="20000"/>
        </a:spcBef>
        <a:spcAft>
          <a:spcPct val="0"/>
        </a:spcAft>
        <a:buClr>
          <a:schemeClr val="hlink"/>
        </a:buClr>
        <a:buSzPct val="50000"/>
        <a:buFont typeface="Monotype Sorts" pitchFamily="2" charset="2"/>
        <a:buChar char="n"/>
        <a:defRPr kumimoji="1" sz="3200">
          <a:solidFill>
            <a:srgbClr val="CC0099"/>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Monotype Sorts" pitchFamily="2" charset="2"/>
        <a:buChar char="u"/>
        <a:defRPr kumimoji="1" sz="3000">
          <a:solidFill>
            <a:srgbClr val="000066"/>
          </a:solidFill>
          <a:latin typeface="+mn-lt"/>
        </a:defRPr>
      </a:lvl2pPr>
      <a:lvl3pPr marL="1143000" indent="-228600" algn="l" rtl="0" eaLnBrk="0" fontAlgn="base" hangingPunct="0">
        <a:spcBef>
          <a:spcPct val="20000"/>
        </a:spcBef>
        <a:spcAft>
          <a:spcPct val="0"/>
        </a:spcAft>
        <a:buClr>
          <a:schemeClr val="hlink"/>
        </a:buClr>
        <a:buSzPct val="65000"/>
        <a:buFont typeface="Monotype Sorts" pitchFamily="2" charset="2"/>
        <a:buChar char="w"/>
        <a:defRPr kumimoji="1" sz="2800">
          <a:solidFill>
            <a:srgbClr val="000066"/>
          </a:solidFill>
          <a:latin typeface="+mn-lt"/>
        </a:defRPr>
      </a:lvl3pPr>
      <a:lvl4pPr marL="1600200" indent="-228600" algn="l" rtl="0" eaLnBrk="0" fontAlgn="base" hangingPunct="0">
        <a:spcBef>
          <a:spcPct val="20000"/>
        </a:spcBef>
        <a:spcAft>
          <a:spcPct val="0"/>
        </a:spcAft>
        <a:buClr>
          <a:schemeClr val="tx2"/>
        </a:buClr>
        <a:buSzPct val="100000"/>
        <a:buChar char="•"/>
        <a:defRPr kumimoji="1" sz="2400">
          <a:solidFill>
            <a:srgbClr val="000066"/>
          </a:solidFill>
          <a:latin typeface="+mn-lt"/>
        </a:defRPr>
      </a:lvl4pPr>
      <a:lvl5pPr marL="20574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5pPr>
      <a:lvl6pPr marL="25146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6pPr>
      <a:lvl7pPr marL="29718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7pPr>
      <a:lvl8pPr marL="34290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8pPr>
      <a:lvl9pPr marL="3886200" indent="-228600" algn="l" rtl="0" eaLnBrk="0" fontAlgn="base" hangingPunct="0">
        <a:spcBef>
          <a:spcPct val="20000"/>
        </a:spcBef>
        <a:spcAft>
          <a:spcPct val="0"/>
        </a:spcAft>
        <a:buClr>
          <a:schemeClr val="hlink"/>
        </a:buClr>
        <a:buSzPct val="100000"/>
        <a:buChar char="–"/>
        <a:defRPr kumimoji="1" sz="20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10000"/>
          </a:schemeClr>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solidFill>
            <a:srgbClr val="CC00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solidFill>
                <a:latin typeface="Arial" pitchFamily="34" charset="0"/>
                <a:cs typeface="Arial" pitchFamily="34" charset="0"/>
              </a:defRPr>
            </a:lvl1pPr>
          </a:lstStyle>
          <a:p>
            <a:pPr>
              <a:defRPr/>
            </a:pPr>
            <a:fld id="{1DEE0716-1A4A-41D7-8CDF-AB246C894936}" type="datetime4">
              <a:rPr lang="en-US"/>
              <a:pPr>
                <a:defRPr/>
              </a:pPr>
              <a:t>February 7, 2024</a:t>
            </a:fld>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pPr>
              <a:defRPr/>
            </a:pPr>
            <a:fld id="{A4CEDE50-698D-4EB3-A7A3-BFEF3DBDA9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13" r:id="rId1"/>
    <p:sldLayoutId id="2147484914" r:id="rId2"/>
    <p:sldLayoutId id="2147484915" r:id="rId3"/>
    <p:sldLayoutId id="2147484916" r:id="rId4"/>
    <p:sldLayoutId id="2147484917" r:id="rId5"/>
    <p:sldLayoutId id="2147484918" r:id="rId6"/>
    <p:sldLayoutId id="2147484919" r:id="rId7"/>
    <p:sldLayoutId id="2147484920" r:id="rId8"/>
    <p:sldLayoutId id="2147484921" r:id="rId9"/>
    <p:sldLayoutId id="2147484922" r:id="rId10"/>
    <p:sldLayoutId id="2147484923" r:id="rId11"/>
  </p:sldLayoutIdLst>
  <p:hf hdr="0" ftr="0"/>
  <p:txStyles>
    <p:titleStyle>
      <a:lvl1pPr algn="ctr" rtl="0" eaLnBrk="0" fontAlgn="base" hangingPunct="0">
        <a:spcBef>
          <a:spcPct val="0"/>
        </a:spcBef>
        <a:spcAft>
          <a:spcPct val="0"/>
        </a:spcAft>
        <a:defRPr sz="4800" b="1" kern="1200">
          <a:solidFill>
            <a:schemeClr val="bg1"/>
          </a:solidFill>
          <a:latin typeface="Helvetica" pitchFamily="34" charset="0"/>
          <a:ea typeface="+mj-ea"/>
          <a:cs typeface="+mj-cs"/>
        </a:defRPr>
      </a:lvl1pPr>
      <a:lvl2pPr algn="ctr" rtl="0" eaLnBrk="0" fontAlgn="base" hangingPunct="0">
        <a:spcBef>
          <a:spcPct val="0"/>
        </a:spcBef>
        <a:spcAft>
          <a:spcPct val="0"/>
        </a:spcAft>
        <a:defRPr sz="4800" b="1">
          <a:solidFill>
            <a:schemeClr val="bg1"/>
          </a:solidFill>
          <a:latin typeface="Helvetica" pitchFamily="34" charset="0"/>
        </a:defRPr>
      </a:lvl2pPr>
      <a:lvl3pPr algn="ctr" rtl="0" eaLnBrk="0" fontAlgn="base" hangingPunct="0">
        <a:spcBef>
          <a:spcPct val="0"/>
        </a:spcBef>
        <a:spcAft>
          <a:spcPct val="0"/>
        </a:spcAft>
        <a:defRPr sz="4800" b="1">
          <a:solidFill>
            <a:schemeClr val="bg1"/>
          </a:solidFill>
          <a:latin typeface="Helvetica" pitchFamily="34" charset="0"/>
        </a:defRPr>
      </a:lvl3pPr>
      <a:lvl4pPr algn="ctr" rtl="0" eaLnBrk="0" fontAlgn="base" hangingPunct="0">
        <a:spcBef>
          <a:spcPct val="0"/>
        </a:spcBef>
        <a:spcAft>
          <a:spcPct val="0"/>
        </a:spcAft>
        <a:defRPr sz="4800" b="1">
          <a:solidFill>
            <a:schemeClr val="bg1"/>
          </a:solidFill>
          <a:latin typeface="Helvetica" pitchFamily="34" charset="0"/>
        </a:defRPr>
      </a:lvl4pPr>
      <a:lvl5pPr algn="ctr" rtl="0" eaLnBrk="0" fontAlgn="base" hangingPunct="0">
        <a:spcBef>
          <a:spcPct val="0"/>
        </a:spcBef>
        <a:spcAft>
          <a:spcPct val="0"/>
        </a:spcAft>
        <a:defRPr sz="4800" b="1">
          <a:solidFill>
            <a:schemeClr val="bg1"/>
          </a:solidFill>
          <a:latin typeface="Helvetica" pitchFamily="34" charset="0"/>
        </a:defRPr>
      </a:lvl5pPr>
      <a:lvl6pPr marL="457200" algn="ctr" rtl="0" fontAlgn="base">
        <a:spcBef>
          <a:spcPct val="0"/>
        </a:spcBef>
        <a:spcAft>
          <a:spcPct val="0"/>
        </a:spcAft>
        <a:defRPr sz="4800" b="1">
          <a:solidFill>
            <a:schemeClr val="bg1"/>
          </a:solidFill>
          <a:latin typeface="Helvetica" pitchFamily="34" charset="0"/>
        </a:defRPr>
      </a:lvl6pPr>
      <a:lvl7pPr marL="914400" algn="ctr" rtl="0" fontAlgn="base">
        <a:spcBef>
          <a:spcPct val="0"/>
        </a:spcBef>
        <a:spcAft>
          <a:spcPct val="0"/>
        </a:spcAft>
        <a:defRPr sz="4800" b="1">
          <a:solidFill>
            <a:schemeClr val="bg1"/>
          </a:solidFill>
          <a:latin typeface="Helvetica" pitchFamily="34" charset="0"/>
        </a:defRPr>
      </a:lvl7pPr>
      <a:lvl8pPr marL="1371600" algn="ctr" rtl="0" fontAlgn="base">
        <a:spcBef>
          <a:spcPct val="0"/>
        </a:spcBef>
        <a:spcAft>
          <a:spcPct val="0"/>
        </a:spcAft>
        <a:defRPr sz="4800" b="1">
          <a:solidFill>
            <a:schemeClr val="bg1"/>
          </a:solidFill>
          <a:latin typeface="Helvetica" pitchFamily="34" charset="0"/>
        </a:defRPr>
      </a:lvl8pPr>
      <a:lvl9pPr marL="1828800" algn="ctr" rtl="0" fontAlgn="base">
        <a:spcBef>
          <a:spcPct val="0"/>
        </a:spcBef>
        <a:spcAft>
          <a:spcPct val="0"/>
        </a:spcAft>
        <a:defRPr sz="4800" b="1">
          <a:solidFill>
            <a:schemeClr val="bg1"/>
          </a:solidFill>
          <a:latin typeface="Helvetic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CC0099"/>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p:txBody>
          <a:bodyPr/>
          <a:lstStyle/>
          <a:p>
            <a:r>
              <a:rPr lang="en-US" sz="2400" dirty="0"/>
              <a:t>Class 16: Wed 7 Feb 2024</a:t>
            </a:r>
            <a:br>
              <a:rPr lang="en-US" sz="2400" dirty="0"/>
            </a:br>
            <a:r>
              <a:rPr lang="en-US" sz="2400" dirty="0"/>
              <a:t>Antitrust Winter 2024</a:t>
            </a:r>
            <a:br>
              <a:rPr lang="en-US" sz="2400" dirty="0"/>
            </a:br>
            <a:br>
              <a:rPr lang="en-US" sz="2400" dirty="0"/>
            </a:br>
            <a:r>
              <a:rPr lang="en-US" dirty="0"/>
              <a:t>Antitrust Injury and Remedies</a:t>
            </a:r>
          </a:p>
        </p:txBody>
      </p:sp>
      <p:sp>
        <p:nvSpPr>
          <p:cNvPr id="18435" name="Rectangle 3"/>
          <p:cNvSpPr>
            <a:spLocks noGrp="1" noChangeArrowheads="1"/>
          </p:cNvSpPr>
          <p:nvPr>
            <p:ph type="subTitle" idx="1"/>
          </p:nvPr>
        </p:nvSpPr>
        <p:spPr>
          <a:xfrm>
            <a:off x="3833813" y="3581400"/>
            <a:ext cx="6853237" cy="1752600"/>
          </a:xfrm>
        </p:spPr>
        <p:txBody>
          <a:bodyPr/>
          <a:lstStyle/>
          <a:p>
            <a:r>
              <a:rPr lang="en-US" dirty="0">
                <a:solidFill>
                  <a:srgbClr val="0000FF"/>
                </a:solidFill>
              </a:rPr>
              <a:t>Randal C. Picker</a:t>
            </a:r>
          </a:p>
          <a:p>
            <a:r>
              <a:rPr lang="en-US" sz="2000" dirty="0">
                <a:solidFill>
                  <a:srgbClr val="0000FF"/>
                </a:solidFill>
              </a:rPr>
              <a:t>James Parker Hall Distinguished Service Professor of Law</a:t>
            </a:r>
          </a:p>
          <a:p>
            <a:r>
              <a:rPr lang="en-US" dirty="0">
                <a:solidFill>
                  <a:srgbClr val="0000FF"/>
                </a:solidFill>
              </a:rPr>
              <a:t>The Law School</a:t>
            </a:r>
          </a:p>
          <a:p>
            <a:r>
              <a:rPr lang="en-US" dirty="0">
                <a:solidFill>
                  <a:srgbClr val="0000FF"/>
                </a:solidFill>
              </a:rPr>
              <a:t>The University of Chicago</a:t>
            </a:r>
          </a:p>
          <a:p>
            <a:endParaRPr lang="en-US" sz="2000" dirty="0">
              <a:solidFill>
                <a:srgbClr val="0000FF"/>
              </a:solidFill>
            </a:endParaRPr>
          </a:p>
          <a:p>
            <a:r>
              <a:rPr lang="en-US" sz="1800" dirty="0">
                <a:solidFill>
                  <a:srgbClr val="0000FF"/>
                </a:solidFill>
              </a:rPr>
              <a:t>Copyright </a:t>
            </a:r>
            <a:r>
              <a:rPr lang="en-US" sz="1800">
                <a:solidFill>
                  <a:srgbClr val="0000FF"/>
                </a:solidFill>
              </a:rPr>
              <a:t>© 2000-24 </a:t>
            </a:r>
            <a:r>
              <a:rPr lang="en-US" sz="1800" dirty="0">
                <a:solidFill>
                  <a:srgbClr val="0000FF"/>
                </a:solidFill>
              </a:rPr>
              <a:t>Randal C. Picker. All Rights Reserved.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in Brunswick?</a:t>
            </a:r>
          </a:p>
        </p:txBody>
      </p:sp>
      <p:sp>
        <p:nvSpPr>
          <p:cNvPr id="3" name="Content Placeholder 2"/>
          <p:cNvSpPr>
            <a:spLocks noGrp="1"/>
          </p:cNvSpPr>
          <p:nvPr>
            <p:ph idx="1"/>
          </p:nvPr>
        </p:nvSpPr>
        <p:spPr/>
        <p:txBody>
          <a:bodyPr/>
          <a:lstStyle/>
          <a:p>
            <a:r>
              <a:rPr lang="en-US" dirty="0"/>
              <a:t>Building Out the Hypo</a:t>
            </a:r>
          </a:p>
          <a:p>
            <a:pPr lvl="1"/>
            <a:r>
              <a:rPr lang="en-US" dirty="0"/>
              <a:t>Step 2</a:t>
            </a:r>
          </a:p>
          <a:p>
            <a:pPr lvl="2"/>
            <a:r>
              <a:rPr lang="en-US" sz="3200" dirty="0"/>
              <a:t>Assume the new entrants fail and Brunswick, who had not operated bowling centers, takes over all five of them</a:t>
            </a:r>
          </a:p>
          <a:p>
            <a:pPr lvl="1"/>
            <a:r>
              <a:rPr lang="en-US" dirty="0"/>
              <a:t>Assess the change in competition</a:t>
            </a:r>
          </a:p>
          <a:p>
            <a:r>
              <a:rPr lang="en-US" dirty="0"/>
              <a:t>Is this Brunswick?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10</a:t>
            </a:fld>
            <a:endParaRPr lang="en-US" altLang="en-US"/>
          </a:p>
        </p:txBody>
      </p:sp>
      <p:sp>
        <p:nvSpPr>
          <p:cNvPr id="6" name="Text Box 5"/>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2162097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3296735-A945-4F67-A26B-D06F668150D2}" type="slidenum">
              <a:rPr lang="en-US" altLang="en-US" sz="1400">
                <a:solidFill>
                  <a:srgbClr val="000066"/>
                </a:solidFill>
                <a:latin typeface="Arial" panose="020B0604020202020204" pitchFamily="34" charset="0"/>
              </a:rPr>
              <a:pPr/>
              <a:t>11</a:t>
            </a:fld>
            <a:endParaRPr lang="en-US" altLang="en-US" sz="1400">
              <a:solidFill>
                <a:srgbClr val="000066"/>
              </a:solidFill>
              <a:latin typeface="Arial" panose="020B0604020202020204" pitchFamily="34" charset="0"/>
            </a:endParaRPr>
          </a:p>
        </p:txBody>
      </p:sp>
      <p:sp>
        <p:nvSpPr>
          <p:cNvPr id="13317" name="Rectangle 2"/>
          <p:cNvSpPr>
            <a:spLocks noGrp="1" noChangeArrowheads="1"/>
          </p:cNvSpPr>
          <p:nvPr>
            <p:ph type="title"/>
          </p:nvPr>
        </p:nvSpPr>
        <p:spPr/>
        <p:txBody>
          <a:bodyPr/>
          <a:lstStyle/>
          <a:p>
            <a:r>
              <a:rPr lang="en-US"/>
              <a:t>Brunswick: Understanding Antitrust Injury</a:t>
            </a:r>
          </a:p>
        </p:txBody>
      </p:sp>
      <p:sp>
        <p:nvSpPr>
          <p:cNvPr id="13318" name="Rectangle 3"/>
          <p:cNvSpPr>
            <a:spLocks noGrp="1" noChangeArrowheads="1"/>
          </p:cNvSpPr>
          <p:nvPr>
            <p:ph type="body" idx="1"/>
          </p:nvPr>
        </p:nvSpPr>
        <p:spPr/>
        <p:txBody>
          <a:bodyPr/>
          <a:lstStyle/>
          <a:p>
            <a:pPr algn="just"/>
            <a:r>
              <a:rPr lang="en-US" dirty="0"/>
              <a:t>Key Facts</a:t>
            </a:r>
          </a:p>
          <a:p>
            <a:pPr lvl="1" algn="just"/>
            <a:r>
              <a:rPr lang="en-US" dirty="0"/>
              <a:t>Brunswick sold automatic pinsetters on secured credit.</a:t>
            </a:r>
          </a:p>
          <a:p>
            <a:pPr lvl="1" algn="just"/>
            <a:r>
              <a:rPr lang="en-US" dirty="0"/>
              <a:t>When purchasers could not pay, it took over many bowling centers.</a:t>
            </a:r>
          </a:p>
          <a:p>
            <a:pPr lvl="1" algn="just"/>
            <a:r>
              <a:rPr lang="en-US" dirty="0"/>
              <a:t>In so doing, it came to control 2% of bowling centers in the United States.</a:t>
            </a:r>
          </a:p>
        </p:txBody>
      </p:sp>
    </p:spTree>
    <p:extLst>
      <p:ext uri="{BB962C8B-B14F-4D97-AF65-F5344CB8AC3E}">
        <p14:creationId xmlns:p14="http://schemas.microsoft.com/office/powerpoint/2010/main" val="3102907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DC749B0-B571-4E41-BB9B-40C85B734078}" type="slidenum">
              <a:rPr lang="en-US" altLang="en-US" sz="1400">
                <a:solidFill>
                  <a:srgbClr val="000066"/>
                </a:solidFill>
                <a:latin typeface="Arial" panose="020B0604020202020204" pitchFamily="34" charset="0"/>
              </a:rPr>
              <a:pPr/>
              <a:t>12</a:t>
            </a:fld>
            <a:endParaRPr lang="en-US" altLang="en-US" sz="1400">
              <a:solidFill>
                <a:srgbClr val="000066"/>
              </a:solidFill>
              <a:latin typeface="Arial" panose="020B0604020202020204" pitchFamily="34" charset="0"/>
            </a:endParaRPr>
          </a:p>
        </p:txBody>
      </p:sp>
      <p:sp>
        <p:nvSpPr>
          <p:cNvPr id="14341" name="Rectangle 2"/>
          <p:cNvSpPr>
            <a:spLocks noGrp="1" noChangeArrowheads="1"/>
          </p:cNvSpPr>
          <p:nvPr>
            <p:ph type="title"/>
          </p:nvPr>
        </p:nvSpPr>
        <p:spPr/>
        <p:txBody>
          <a:bodyPr/>
          <a:lstStyle/>
          <a:p>
            <a:r>
              <a:rPr lang="en-US"/>
              <a:t>Brunswick</a:t>
            </a:r>
          </a:p>
        </p:txBody>
      </p:sp>
      <p:sp>
        <p:nvSpPr>
          <p:cNvPr id="14342" name="Rectangle 3"/>
          <p:cNvSpPr>
            <a:spLocks noGrp="1" noChangeArrowheads="1"/>
          </p:cNvSpPr>
          <p:nvPr>
            <p:ph type="body" idx="1"/>
          </p:nvPr>
        </p:nvSpPr>
        <p:spPr/>
        <p:txBody>
          <a:bodyPr/>
          <a:lstStyle/>
          <a:p>
            <a:pPr>
              <a:lnSpc>
                <a:spcPct val="90000"/>
              </a:lnSpc>
            </a:pPr>
            <a:r>
              <a:rPr lang="en-US"/>
              <a:t>Suit and Result</a:t>
            </a:r>
          </a:p>
          <a:p>
            <a:pPr lvl="1">
              <a:lnSpc>
                <a:spcPct val="90000"/>
              </a:lnSpc>
            </a:pPr>
            <a:r>
              <a:rPr lang="en-US"/>
              <a:t>Competitors in three markets brought suit alleging a violation of Sec. 7 of the Clayton Act.</a:t>
            </a:r>
          </a:p>
          <a:p>
            <a:pPr lvl="1">
              <a:lnSpc>
                <a:spcPct val="90000"/>
              </a:lnSpc>
            </a:pPr>
            <a:r>
              <a:rPr lang="en-US"/>
              <a:t>Verdict of $2.4 million, before trebling, was awarded.</a:t>
            </a:r>
          </a:p>
          <a:p>
            <a:pPr lvl="1">
              <a:lnSpc>
                <a:spcPct val="90000"/>
              </a:lnSpc>
            </a:pPr>
            <a:r>
              <a:rPr lang="en-US"/>
              <a:t>Damages measured additional income of plaintiffs had the failing bowling centers closed.</a:t>
            </a:r>
          </a:p>
        </p:txBody>
      </p:sp>
    </p:spTree>
    <p:extLst>
      <p:ext uri="{BB962C8B-B14F-4D97-AF65-F5344CB8AC3E}">
        <p14:creationId xmlns:p14="http://schemas.microsoft.com/office/powerpoint/2010/main" val="682416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6625ED8-F4C5-4B18-A6B5-6673E9766654}" type="slidenum">
              <a:rPr lang="en-US" altLang="en-US" sz="1400">
                <a:solidFill>
                  <a:srgbClr val="000066"/>
                </a:solidFill>
                <a:latin typeface="Arial" panose="020B0604020202020204" pitchFamily="34" charset="0"/>
              </a:rPr>
              <a:pPr/>
              <a:t>13</a:t>
            </a:fld>
            <a:endParaRPr lang="en-US" altLang="en-US" sz="1400">
              <a:solidFill>
                <a:srgbClr val="000066"/>
              </a:solidFill>
              <a:latin typeface="Arial" panose="020B0604020202020204" pitchFamily="34" charset="0"/>
            </a:endParaRPr>
          </a:p>
        </p:txBody>
      </p:sp>
      <p:sp>
        <p:nvSpPr>
          <p:cNvPr id="15365" name="Rectangle 2"/>
          <p:cNvSpPr>
            <a:spLocks noGrp="1" noChangeArrowheads="1"/>
          </p:cNvSpPr>
          <p:nvPr>
            <p:ph type="title"/>
          </p:nvPr>
        </p:nvSpPr>
        <p:spPr/>
        <p:txBody>
          <a:bodyPr/>
          <a:lstStyle/>
          <a:p>
            <a:r>
              <a:rPr lang="en-US" dirty="0"/>
              <a:t>Brunswick</a:t>
            </a:r>
          </a:p>
        </p:txBody>
      </p:sp>
      <p:sp>
        <p:nvSpPr>
          <p:cNvPr id="15366" name="Rectangle 3"/>
          <p:cNvSpPr>
            <a:spLocks noGrp="1" noChangeArrowheads="1"/>
          </p:cNvSpPr>
          <p:nvPr>
            <p:ph type="body" idx="1"/>
          </p:nvPr>
        </p:nvSpPr>
        <p:spPr/>
        <p:txBody>
          <a:bodyPr/>
          <a:lstStyle/>
          <a:p>
            <a:pPr algn="just"/>
            <a:r>
              <a:rPr lang="en-US" dirty="0"/>
              <a:t>But For Causation and Antitrust Violations</a:t>
            </a:r>
          </a:p>
          <a:p>
            <a:pPr lvl="1" algn="just"/>
            <a:r>
              <a:rPr lang="en-US" dirty="0"/>
              <a:t>Assume the Sec. 7 violation.</a:t>
            </a:r>
          </a:p>
          <a:p>
            <a:pPr lvl="1" algn="just"/>
            <a:r>
              <a:rPr lang="en-US" dirty="0"/>
              <a:t>Damages should reflect alternative world without violation?</a:t>
            </a:r>
          </a:p>
        </p:txBody>
      </p:sp>
    </p:spTree>
    <p:extLst>
      <p:ext uri="{BB962C8B-B14F-4D97-AF65-F5344CB8AC3E}">
        <p14:creationId xmlns:p14="http://schemas.microsoft.com/office/powerpoint/2010/main" val="1458298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1A10B07A-4A48-4045-BA2D-96B5B7C5518D}" type="slidenum">
              <a:rPr lang="en-US" altLang="en-US" sz="1400">
                <a:solidFill>
                  <a:srgbClr val="000066"/>
                </a:solidFill>
                <a:latin typeface="Arial" panose="020B0604020202020204" pitchFamily="34" charset="0"/>
              </a:rPr>
              <a:pPr/>
              <a:t>14</a:t>
            </a:fld>
            <a:endParaRPr lang="en-US" altLang="en-US" sz="1400">
              <a:solidFill>
                <a:srgbClr val="000066"/>
              </a:solidFill>
              <a:latin typeface="Arial" panose="020B0604020202020204" pitchFamily="34" charset="0"/>
            </a:endParaRPr>
          </a:p>
        </p:txBody>
      </p:sp>
      <p:sp>
        <p:nvSpPr>
          <p:cNvPr id="16389" name="Rectangle 2"/>
          <p:cNvSpPr>
            <a:spLocks noGrp="1" noChangeArrowheads="1"/>
          </p:cNvSpPr>
          <p:nvPr>
            <p:ph type="title"/>
          </p:nvPr>
        </p:nvSpPr>
        <p:spPr/>
        <p:txBody>
          <a:bodyPr/>
          <a:lstStyle/>
          <a:p>
            <a:r>
              <a:rPr lang="en-US"/>
              <a:t>Defining Antitrust Injury</a:t>
            </a:r>
          </a:p>
        </p:txBody>
      </p:sp>
      <p:sp>
        <p:nvSpPr>
          <p:cNvPr id="16390" name="Rectangle 3"/>
          <p:cNvSpPr>
            <a:spLocks noGrp="1" noChangeArrowheads="1"/>
          </p:cNvSpPr>
          <p:nvPr>
            <p:ph type="body" idx="1"/>
          </p:nvPr>
        </p:nvSpPr>
        <p:spPr/>
        <p:txBody>
          <a:bodyPr/>
          <a:lstStyle/>
          <a:p>
            <a:pPr algn="just"/>
            <a:r>
              <a:rPr lang="en-US" dirty="0"/>
              <a:t>Understanding Antitrust Injury</a:t>
            </a:r>
          </a:p>
          <a:p>
            <a:pPr lvl="1" algn="just"/>
            <a:r>
              <a:rPr lang="en-US" dirty="0"/>
              <a:t>Damages resulted from inability to have market power and exercise it.</a:t>
            </a:r>
          </a:p>
          <a:p>
            <a:pPr lvl="1" algn="just"/>
            <a:r>
              <a:rPr lang="en-US" dirty="0"/>
              <a:t>Market power is bad, not good, and denial of it is not antitrust injury.</a:t>
            </a:r>
          </a:p>
        </p:txBody>
      </p:sp>
    </p:spTree>
    <p:extLst>
      <p:ext uri="{BB962C8B-B14F-4D97-AF65-F5344CB8AC3E}">
        <p14:creationId xmlns:p14="http://schemas.microsoft.com/office/powerpoint/2010/main" val="3720318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0026" y="-2"/>
            <a:ext cx="5581975" cy="422331"/>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Brunswick: Antitrust Injury Required</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15</a:t>
            </a:fld>
            <a:endParaRPr lang="en-US" altLang="en-US"/>
          </a:p>
        </p:txBody>
      </p:sp>
      <p:sp>
        <p:nvSpPr>
          <p:cNvPr id="6" name="Text Box 5"/>
          <p:cNvSpPr txBox="1">
            <a:spLocks noChangeArrowheads="1"/>
          </p:cNvSpPr>
          <p:nvPr/>
        </p:nvSpPr>
        <p:spPr bwMode="auto">
          <a:xfrm>
            <a:off x="9698064" y="6488668"/>
            <a:ext cx="249393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(US 1977)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1529531C-C89B-6F4D-A2D8-409DF63B94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4800" y="211162"/>
            <a:ext cx="4131847" cy="6489675"/>
          </a:xfrm>
          <a:prstGeom prst="rect">
            <a:avLst/>
          </a:prstGeom>
          <a:ln w="6350">
            <a:solidFill>
              <a:schemeClr val="tx1"/>
            </a:solidFill>
          </a:ln>
        </p:spPr>
      </p:pic>
      <p:sp>
        <p:nvSpPr>
          <p:cNvPr id="9"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650930" y="2302240"/>
            <a:ext cx="9918192" cy="353943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“We therefore hold that the plaintiffs </a:t>
            </a:r>
            <a:r>
              <a:rPr lang="en-US" sz="3200" b="1" dirty="0">
                <a:solidFill>
                  <a:schemeClr val="accent4">
                    <a:lumMod val="50000"/>
                    <a:lumOff val="50000"/>
                  </a:schemeClr>
                </a:solidFill>
                <a:cs typeface="Times New Roman" panose="02020603050405020304" pitchFamily="18" charset="0"/>
              </a:rPr>
              <a:t>to recover treble damages on account of Sec. 7 violations, they must prove more than injury causally linked to an illegal presence in the market</a:t>
            </a:r>
            <a:r>
              <a:rPr lang="en-US" sz="3200" dirty="0">
                <a:solidFill>
                  <a:schemeClr val="bg2"/>
                </a:solidFill>
                <a:cs typeface="Times New Roman" panose="02020603050405020304" pitchFamily="18" charset="0"/>
              </a:rPr>
              <a:t>. </a:t>
            </a:r>
            <a:r>
              <a:rPr lang="en-US" sz="3200" b="1" dirty="0">
                <a:solidFill>
                  <a:schemeClr val="accent4">
                    <a:lumMod val="50000"/>
                    <a:lumOff val="50000"/>
                  </a:schemeClr>
                </a:solidFill>
                <a:cs typeface="Times New Roman" panose="02020603050405020304" pitchFamily="18" charset="0"/>
              </a:rPr>
              <a:t>Plaintiffs must prove antitrust injury, which is to say injury of the type the antitrust laws were intended to prevent and that flows from that which makes the defendants’ acts unlawful</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42624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8384" y="-2"/>
            <a:ext cx="3023617" cy="449453"/>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Nature of the Injury</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16</a:t>
            </a:fld>
            <a:endParaRPr lang="en-US" altLang="en-US"/>
          </a:p>
        </p:txBody>
      </p:sp>
      <p:sp>
        <p:nvSpPr>
          <p:cNvPr id="6" name="Text Box 5"/>
          <p:cNvSpPr txBox="1">
            <a:spLocks noChangeArrowheads="1"/>
          </p:cNvSpPr>
          <p:nvPr/>
        </p:nvSpPr>
        <p:spPr bwMode="auto">
          <a:xfrm>
            <a:off x="9725186" y="6488668"/>
            <a:ext cx="24668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(US 1977)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a:extLst>
              <a:ext uri="{FF2B5EF4-FFF2-40B4-BE49-F238E27FC236}">
                <a16:creationId xmlns:a16="http://schemas.microsoft.com/office/drawing/2014/main" id="{1529531C-C89B-6F4D-A2D8-409DF63B94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2435" y="224724"/>
            <a:ext cx="4123213" cy="6476114"/>
          </a:xfrm>
          <a:prstGeom prst="rect">
            <a:avLst/>
          </a:prstGeom>
          <a:ln w="6350">
            <a:solidFill>
              <a:schemeClr val="tx1"/>
            </a:solidFill>
          </a:ln>
        </p:spPr>
      </p:pic>
      <p:sp>
        <p:nvSpPr>
          <p:cNvPr id="9"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797920" y="2881936"/>
            <a:ext cx="9918192" cy="1569660"/>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cs typeface="Times New Roman" panose="02020603050405020304" pitchFamily="18" charset="0"/>
              </a:rPr>
              <a:t>The injury should reflect the anticompetitive effect either of the violation or of anticompetitive acts made possible by the violation</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318044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ACB11DA-B9D1-4B8B-A4B2-E58DFF6D5F87}" type="slidenum">
              <a:rPr lang="en-US" altLang="en-US" sz="1400">
                <a:solidFill>
                  <a:srgbClr val="000066"/>
                </a:solidFill>
                <a:latin typeface="Arial" panose="020B0604020202020204" pitchFamily="34" charset="0"/>
              </a:rPr>
              <a:pPr/>
              <a:t>17</a:t>
            </a:fld>
            <a:endParaRPr lang="en-US" altLang="en-US" sz="1400">
              <a:solidFill>
                <a:srgbClr val="000066"/>
              </a:solidFill>
              <a:latin typeface="Arial" panose="020B0604020202020204" pitchFamily="34" charset="0"/>
            </a:endParaRPr>
          </a:p>
        </p:txBody>
      </p:sp>
      <p:sp>
        <p:nvSpPr>
          <p:cNvPr id="19461" name="Rectangle 2"/>
          <p:cNvSpPr>
            <a:spLocks noGrp="1" noChangeArrowheads="1"/>
          </p:cNvSpPr>
          <p:nvPr>
            <p:ph type="title"/>
          </p:nvPr>
        </p:nvSpPr>
        <p:spPr/>
        <p:txBody>
          <a:bodyPr/>
          <a:lstStyle/>
          <a:p>
            <a:r>
              <a:rPr lang="en-US"/>
              <a:t>Standing</a:t>
            </a:r>
          </a:p>
        </p:txBody>
      </p:sp>
      <p:sp>
        <p:nvSpPr>
          <p:cNvPr id="19462" name="Rectangle 3"/>
          <p:cNvSpPr>
            <a:spLocks noGrp="1" noChangeArrowheads="1"/>
          </p:cNvSpPr>
          <p:nvPr>
            <p:ph type="body" idx="1"/>
          </p:nvPr>
        </p:nvSpPr>
        <p:spPr/>
        <p:txBody>
          <a:bodyPr/>
          <a:lstStyle/>
          <a:p>
            <a:pPr>
              <a:lnSpc>
                <a:spcPct val="90000"/>
              </a:lnSpc>
            </a:pPr>
            <a:r>
              <a:rPr lang="en-US"/>
              <a:t>Hypo</a:t>
            </a:r>
          </a:p>
          <a:p>
            <a:pPr lvl="1">
              <a:lnSpc>
                <a:spcPct val="90000"/>
              </a:lnSpc>
            </a:pPr>
            <a:r>
              <a:rPr lang="en-US"/>
              <a:t>Manufacturers (M) sell to Retailers (R) who sell to Ultimate Consumers.</a:t>
            </a:r>
          </a:p>
          <a:p>
            <a:pPr lvl="1">
              <a:lnSpc>
                <a:spcPct val="90000"/>
              </a:lnSpc>
            </a:pPr>
            <a:r>
              <a:rPr lang="en-US"/>
              <a:t>Ms engage in price-fixing raising input cost to Rs.</a:t>
            </a:r>
          </a:p>
          <a:p>
            <a:pPr>
              <a:lnSpc>
                <a:spcPct val="90000"/>
              </a:lnSpc>
            </a:pPr>
            <a:r>
              <a:rPr lang="en-US"/>
              <a:t>Who has standing to sue for the violation?</a:t>
            </a:r>
          </a:p>
          <a:p>
            <a:pPr lvl="1">
              <a:lnSpc>
                <a:spcPct val="90000"/>
              </a:lnSpc>
            </a:pPr>
            <a:r>
              <a:rPr lang="en-US"/>
              <a:t>Retailers (direct purchasers)?</a:t>
            </a:r>
          </a:p>
          <a:p>
            <a:pPr lvl="1">
              <a:lnSpc>
                <a:spcPct val="90000"/>
              </a:lnSpc>
            </a:pPr>
            <a:r>
              <a:rPr lang="en-US"/>
              <a:t>Consumers (indirect purchasers)?</a:t>
            </a:r>
          </a:p>
        </p:txBody>
      </p:sp>
    </p:spTree>
    <p:extLst>
      <p:ext uri="{BB962C8B-B14F-4D97-AF65-F5344CB8AC3E}">
        <p14:creationId xmlns:p14="http://schemas.microsoft.com/office/powerpoint/2010/main" val="399150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DADF68-F103-4D8A-BE7F-5BC8F53AF245}" type="slidenum">
              <a:rPr lang="en-US" altLang="en-US" sz="1400">
                <a:solidFill>
                  <a:srgbClr val="000066"/>
                </a:solidFill>
                <a:latin typeface="Arial" panose="020B0604020202020204" pitchFamily="34" charset="0"/>
              </a:rPr>
              <a:pPr/>
              <a:t>18</a:t>
            </a:fld>
            <a:endParaRPr lang="en-US" altLang="en-US" sz="1400">
              <a:solidFill>
                <a:srgbClr val="000066"/>
              </a:solidFill>
              <a:latin typeface="Arial" panose="020B0604020202020204" pitchFamily="34" charset="0"/>
            </a:endParaRPr>
          </a:p>
        </p:txBody>
      </p:sp>
      <p:sp>
        <p:nvSpPr>
          <p:cNvPr id="20485" name="Rectangle 2"/>
          <p:cNvSpPr>
            <a:spLocks noGrp="1" noChangeArrowheads="1"/>
          </p:cNvSpPr>
          <p:nvPr>
            <p:ph type="title"/>
          </p:nvPr>
        </p:nvSpPr>
        <p:spPr/>
        <p:txBody>
          <a:bodyPr/>
          <a:lstStyle/>
          <a:p>
            <a:r>
              <a:rPr lang="en-US"/>
              <a:t>Standing</a:t>
            </a:r>
          </a:p>
        </p:txBody>
      </p:sp>
      <p:sp>
        <p:nvSpPr>
          <p:cNvPr id="20486" name="Rectangle 3"/>
          <p:cNvSpPr>
            <a:spLocks noGrp="1" noChangeArrowheads="1"/>
          </p:cNvSpPr>
          <p:nvPr>
            <p:ph type="body" idx="1"/>
          </p:nvPr>
        </p:nvSpPr>
        <p:spPr/>
        <p:txBody>
          <a:bodyPr/>
          <a:lstStyle/>
          <a:p>
            <a:r>
              <a:rPr lang="en-US" dirty="0"/>
              <a:t>Question</a:t>
            </a:r>
          </a:p>
          <a:p>
            <a:pPr lvl="1"/>
            <a:r>
              <a:rPr lang="en-US" dirty="0"/>
              <a:t>What should determine how we allocate standing as between direct purchasers and indirect purchasers?</a:t>
            </a:r>
          </a:p>
          <a:p>
            <a:r>
              <a:rPr lang="en-US" dirty="0"/>
              <a:t>Answer</a:t>
            </a:r>
          </a:p>
          <a:p>
            <a:pPr lvl="1"/>
            <a:r>
              <a:rPr lang="en-US" i="1" dirty="0"/>
              <a:t>Hanover Shoe/Illinois Brick </a:t>
            </a:r>
            <a:r>
              <a:rPr lang="en-US" dirty="0"/>
              <a:t>doctrine says direct purchasers can sue and indirect purchasers cannot</a:t>
            </a:r>
          </a:p>
        </p:txBody>
      </p:sp>
    </p:spTree>
    <p:extLst>
      <p:ext uri="{BB962C8B-B14F-4D97-AF65-F5344CB8AC3E}">
        <p14:creationId xmlns:p14="http://schemas.microsoft.com/office/powerpoint/2010/main" val="4173517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54DADF68-F103-4D8A-BE7F-5BC8F53AF245}" type="slidenum">
              <a:rPr lang="en-US" altLang="en-US" sz="1400">
                <a:solidFill>
                  <a:srgbClr val="000066"/>
                </a:solidFill>
                <a:latin typeface="Arial" panose="020B0604020202020204" pitchFamily="34" charset="0"/>
              </a:rPr>
              <a:pPr/>
              <a:t>19</a:t>
            </a:fld>
            <a:endParaRPr lang="en-US" altLang="en-US" sz="1400">
              <a:solidFill>
                <a:srgbClr val="000066"/>
              </a:solidFill>
              <a:latin typeface="Arial" panose="020B0604020202020204" pitchFamily="34" charset="0"/>
            </a:endParaRPr>
          </a:p>
        </p:txBody>
      </p:sp>
      <p:sp>
        <p:nvSpPr>
          <p:cNvPr id="20485" name="Rectangle 2"/>
          <p:cNvSpPr>
            <a:spLocks noGrp="1" noChangeArrowheads="1"/>
          </p:cNvSpPr>
          <p:nvPr>
            <p:ph type="title"/>
          </p:nvPr>
        </p:nvSpPr>
        <p:spPr/>
        <p:txBody>
          <a:bodyPr/>
          <a:lstStyle/>
          <a:p>
            <a:r>
              <a:rPr lang="en-US"/>
              <a:t>Standing</a:t>
            </a:r>
          </a:p>
        </p:txBody>
      </p:sp>
      <p:sp>
        <p:nvSpPr>
          <p:cNvPr id="20486" name="Rectangle 3"/>
          <p:cNvSpPr>
            <a:spLocks noGrp="1" noChangeArrowheads="1"/>
          </p:cNvSpPr>
          <p:nvPr>
            <p:ph type="body" idx="1"/>
          </p:nvPr>
        </p:nvSpPr>
        <p:spPr/>
        <p:txBody>
          <a:bodyPr/>
          <a:lstStyle/>
          <a:p>
            <a:r>
              <a:rPr lang="en-US" dirty="0"/>
              <a:t>Answer</a:t>
            </a:r>
          </a:p>
          <a:p>
            <a:pPr lvl="1"/>
            <a:r>
              <a:rPr lang="en-US" dirty="0"/>
              <a:t>Note that in this standard situation, we have two sets of direct purchasers (R from M) and (C from R) and one set of indirect purchasers (C from M)</a:t>
            </a:r>
          </a:p>
        </p:txBody>
      </p:sp>
    </p:spTree>
    <p:extLst>
      <p:ext uri="{BB962C8B-B14F-4D97-AF65-F5344CB8AC3E}">
        <p14:creationId xmlns:p14="http://schemas.microsoft.com/office/powerpoint/2010/main" val="3195159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Today is About</a:t>
            </a:r>
          </a:p>
        </p:txBody>
      </p:sp>
      <p:sp>
        <p:nvSpPr>
          <p:cNvPr id="3" name="Content Placeholder 2"/>
          <p:cNvSpPr>
            <a:spLocks noGrp="1"/>
          </p:cNvSpPr>
          <p:nvPr>
            <p:ph idx="1"/>
          </p:nvPr>
        </p:nvSpPr>
        <p:spPr/>
        <p:txBody>
          <a:bodyPr/>
          <a:lstStyle/>
          <a:p>
            <a:pPr algn="just"/>
            <a:r>
              <a:rPr lang="en-US" dirty="0"/>
              <a:t>Two Takes on “Antitrust Injury”</a:t>
            </a:r>
          </a:p>
          <a:p>
            <a:pPr lvl="1" algn="just"/>
            <a:r>
              <a:rPr lang="en-US" dirty="0"/>
              <a:t>What does it mean to have an antitrust injury?</a:t>
            </a:r>
          </a:p>
          <a:p>
            <a:pPr lvl="1" algn="just"/>
            <a:r>
              <a:rPr lang="en-US" dirty="0"/>
              <a:t>What does that mean for who has standing to bring an antitrust claim?</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2</a:t>
            </a:fld>
            <a:endParaRPr lang="en-US" altLang="en-US"/>
          </a:p>
        </p:txBody>
      </p:sp>
    </p:spTree>
    <p:extLst>
      <p:ext uri="{BB962C8B-B14F-4D97-AF65-F5344CB8AC3E}">
        <p14:creationId xmlns:p14="http://schemas.microsoft.com/office/powerpoint/2010/main" val="4097450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CDA83D6-760B-499A-8949-A50209E4A5C6}" type="slidenum">
              <a:rPr lang="en-US" altLang="en-US" sz="1400">
                <a:solidFill>
                  <a:srgbClr val="000066"/>
                </a:solidFill>
                <a:latin typeface="Arial" panose="020B0604020202020204" pitchFamily="34" charset="0"/>
              </a:rPr>
              <a:pPr/>
              <a:t>20</a:t>
            </a:fld>
            <a:endParaRPr lang="en-US" altLang="en-US" sz="1400">
              <a:solidFill>
                <a:srgbClr val="000066"/>
              </a:solidFill>
              <a:latin typeface="Arial" panose="020B0604020202020204" pitchFamily="34" charset="0"/>
            </a:endParaRPr>
          </a:p>
        </p:txBody>
      </p:sp>
      <p:sp>
        <p:nvSpPr>
          <p:cNvPr id="21509" name="Rectangle 2"/>
          <p:cNvSpPr>
            <a:spLocks noGrp="1" noChangeArrowheads="1"/>
          </p:cNvSpPr>
          <p:nvPr>
            <p:ph type="title"/>
          </p:nvPr>
        </p:nvSpPr>
        <p:spPr/>
        <p:txBody>
          <a:bodyPr/>
          <a:lstStyle/>
          <a:p>
            <a:r>
              <a:rPr lang="en-US"/>
              <a:t>Understanding Damages</a:t>
            </a:r>
          </a:p>
        </p:txBody>
      </p:sp>
      <p:sp>
        <p:nvSpPr>
          <p:cNvPr id="21510" name="Rectangle 3"/>
          <p:cNvSpPr>
            <a:spLocks noGrp="1" noChangeArrowheads="1"/>
          </p:cNvSpPr>
          <p:nvPr>
            <p:ph type="body" idx="1"/>
          </p:nvPr>
        </p:nvSpPr>
        <p:spPr/>
        <p:txBody>
          <a:bodyPr/>
          <a:lstStyle/>
          <a:p>
            <a:r>
              <a:rPr lang="en-US"/>
              <a:t>Hypo</a:t>
            </a:r>
          </a:p>
          <a:p>
            <a:pPr lvl="1"/>
            <a:r>
              <a:rPr lang="en-US"/>
              <a:t>Retailers face our standard demand curve: P = 10 – Q</a:t>
            </a:r>
          </a:p>
          <a:p>
            <a:pPr lvl="1"/>
            <a:r>
              <a:rPr lang="en-US"/>
              <a:t>Retailers incur a marginal cost of 2 per unit, plus the wholesale price paid to M</a:t>
            </a:r>
          </a:p>
          <a:p>
            <a:pPr lvl="1"/>
            <a:r>
              <a:rPr lang="en-US"/>
              <a:t>Manufacturing has a marginal cost of 2 as well</a:t>
            </a:r>
          </a:p>
        </p:txBody>
      </p:sp>
    </p:spTree>
    <p:extLst>
      <p:ext uri="{BB962C8B-B14F-4D97-AF65-F5344CB8AC3E}">
        <p14:creationId xmlns:p14="http://schemas.microsoft.com/office/powerpoint/2010/main" val="19104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362E17B1-F495-4EC2-85D6-5F2B09E71EEF}" type="slidenum">
              <a:rPr lang="en-US" altLang="en-US" sz="1400">
                <a:solidFill>
                  <a:srgbClr val="000066"/>
                </a:solidFill>
                <a:latin typeface="Arial" panose="020B0604020202020204" pitchFamily="34" charset="0"/>
              </a:rPr>
              <a:pPr/>
              <a:t>21</a:t>
            </a:fld>
            <a:endParaRPr lang="en-US" altLang="en-US" sz="1400">
              <a:solidFill>
                <a:srgbClr val="000066"/>
              </a:solidFill>
              <a:latin typeface="Arial" panose="020B0604020202020204" pitchFamily="34" charset="0"/>
            </a:endParaRPr>
          </a:p>
        </p:txBody>
      </p:sp>
      <p:sp>
        <p:nvSpPr>
          <p:cNvPr id="22533" name="Rectangle 2"/>
          <p:cNvSpPr>
            <a:spLocks noGrp="1" noChangeArrowheads="1"/>
          </p:cNvSpPr>
          <p:nvPr>
            <p:ph type="title"/>
          </p:nvPr>
        </p:nvSpPr>
        <p:spPr/>
        <p:txBody>
          <a:bodyPr/>
          <a:lstStyle/>
          <a:p>
            <a:r>
              <a:rPr lang="en-US"/>
              <a:t>Version 1: Competitive R, Competitive M</a:t>
            </a:r>
          </a:p>
        </p:txBody>
      </p:sp>
      <p:sp>
        <p:nvSpPr>
          <p:cNvPr id="22534" name="Rectangle 3"/>
          <p:cNvSpPr>
            <a:spLocks noGrp="1" noChangeArrowheads="1"/>
          </p:cNvSpPr>
          <p:nvPr>
            <p:ph type="body" idx="1"/>
          </p:nvPr>
        </p:nvSpPr>
        <p:spPr/>
        <p:txBody>
          <a:bodyPr/>
          <a:lstStyle/>
          <a:p>
            <a:r>
              <a:rPr lang="en-US" dirty="0"/>
              <a:t>P = MC at both levels, so wholesale price is 2, retail price is 4</a:t>
            </a:r>
          </a:p>
          <a:p>
            <a:r>
              <a:rPr lang="en-US" dirty="0"/>
              <a:t>Quantity is 6</a:t>
            </a:r>
          </a:p>
        </p:txBody>
      </p:sp>
      <p:graphicFrame>
        <p:nvGraphicFramePr>
          <p:cNvPr id="22535" name="Object 4"/>
          <p:cNvGraphicFramePr>
            <a:graphicFrameLocks noChangeAspect="1"/>
          </p:cNvGraphicFramePr>
          <p:nvPr/>
        </p:nvGraphicFramePr>
        <p:xfrm>
          <a:off x="205588" y="3677557"/>
          <a:ext cx="11783212" cy="2304143"/>
        </p:xfrm>
        <a:graphic>
          <a:graphicData uri="http://schemas.openxmlformats.org/presentationml/2006/ole">
            <mc:AlternateContent xmlns:mc="http://schemas.openxmlformats.org/markup-compatibility/2006">
              <mc:Choice xmlns:v="urn:schemas-microsoft-com:vml" Requires="v">
                <p:oleObj name="Worksheet" r:id="rId3" imgW="3467481" imgH="678561" progId="Excel.Sheet.8">
                  <p:embed/>
                </p:oleObj>
              </mc:Choice>
              <mc:Fallback>
                <p:oleObj name="Worksheet" r:id="rId3" imgW="3467481" imgH="67856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588" y="3677557"/>
                        <a:ext cx="11783212" cy="230414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24188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A426640C-4BC7-4FF4-8FA6-B8BB04F6082C}" type="slidenum">
              <a:rPr lang="en-US" altLang="en-US" sz="1400">
                <a:solidFill>
                  <a:srgbClr val="000066"/>
                </a:solidFill>
                <a:latin typeface="Arial" panose="020B0604020202020204" pitchFamily="34" charset="0"/>
              </a:rPr>
              <a:pPr/>
              <a:t>22</a:t>
            </a:fld>
            <a:endParaRPr lang="en-US" altLang="en-US" sz="1400">
              <a:solidFill>
                <a:srgbClr val="000066"/>
              </a:solidFill>
              <a:latin typeface="Arial" panose="020B0604020202020204" pitchFamily="34" charset="0"/>
            </a:endParaRPr>
          </a:p>
        </p:txBody>
      </p:sp>
      <p:sp>
        <p:nvSpPr>
          <p:cNvPr id="23557" name="Rectangle 2"/>
          <p:cNvSpPr>
            <a:spLocks noGrp="1" noChangeArrowheads="1"/>
          </p:cNvSpPr>
          <p:nvPr>
            <p:ph type="title"/>
          </p:nvPr>
        </p:nvSpPr>
        <p:spPr/>
        <p:txBody>
          <a:bodyPr/>
          <a:lstStyle/>
          <a:p>
            <a:r>
              <a:rPr lang="en-US"/>
              <a:t>Version 2: Competitive R,  Monop M</a:t>
            </a:r>
          </a:p>
        </p:txBody>
      </p:sp>
      <p:sp>
        <p:nvSpPr>
          <p:cNvPr id="23558" name="Rectangle 3"/>
          <p:cNvSpPr>
            <a:spLocks noGrp="1" noChangeArrowheads="1"/>
          </p:cNvSpPr>
          <p:nvPr>
            <p:ph type="body" idx="1"/>
          </p:nvPr>
        </p:nvSpPr>
        <p:spPr/>
        <p:txBody>
          <a:bodyPr/>
          <a:lstStyle/>
          <a:p>
            <a:r>
              <a:rPr lang="en-US" dirty="0"/>
              <a:t>Assume cartel forms in M</a:t>
            </a:r>
          </a:p>
          <a:p>
            <a:r>
              <a:rPr lang="en-US" dirty="0"/>
              <a:t>Demand Curve faced by M</a:t>
            </a:r>
          </a:p>
          <a:p>
            <a:pPr lvl="1"/>
            <a:r>
              <a:rPr lang="en-US" dirty="0"/>
              <a:t>P = MC is the key condition at R</a:t>
            </a:r>
          </a:p>
          <a:p>
            <a:pPr lvl="2"/>
            <a:r>
              <a:rPr lang="en-US" sz="3600" dirty="0"/>
              <a:t>10 – Q = 2 + Pw</a:t>
            </a:r>
          </a:p>
          <a:p>
            <a:pPr lvl="2"/>
            <a:r>
              <a:rPr lang="en-US" sz="3600" dirty="0"/>
              <a:t>So, Pw = 8 – Q is the demand curve faced by M</a:t>
            </a:r>
          </a:p>
        </p:txBody>
      </p:sp>
    </p:spTree>
    <p:extLst>
      <p:ext uri="{BB962C8B-B14F-4D97-AF65-F5344CB8AC3E}">
        <p14:creationId xmlns:p14="http://schemas.microsoft.com/office/powerpoint/2010/main" val="1094867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C8E8F4B5-4B62-4321-95AF-B7B7FAB4E4A0}" type="slidenum">
              <a:rPr lang="en-US" altLang="en-US" sz="1400">
                <a:solidFill>
                  <a:srgbClr val="000066"/>
                </a:solidFill>
                <a:latin typeface="Arial" panose="020B0604020202020204" pitchFamily="34" charset="0"/>
              </a:rPr>
              <a:pPr/>
              <a:t>23</a:t>
            </a:fld>
            <a:endParaRPr lang="en-US" altLang="en-US" sz="1400">
              <a:solidFill>
                <a:srgbClr val="000066"/>
              </a:solidFill>
              <a:latin typeface="Arial" panose="020B0604020202020204" pitchFamily="34" charset="0"/>
            </a:endParaRPr>
          </a:p>
        </p:txBody>
      </p:sp>
      <p:sp>
        <p:nvSpPr>
          <p:cNvPr id="24581" name="Rectangle 2"/>
          <p:cNvSpPr>
            <a:spLocks noGrp="1" noChangeArrowheads="1"/>
          </p:cNvSpPr>
          <p:nvPr>
            <p:ph type="title"/>
          </p:nvPr>
        </p:nvSpPr>
        <p:spPr/>
        <p:txBody>
          <a:bodyPr/>
          <a:lstStyle/>
          <a:p>
            <a:r>
              <a:rPr lang="en-US"/>
              <a:t>Ver 2: Comp R, Monop M</a:t>
            </a:r>
          </a:p>
        </p:txBody>
      </p:sp>
      <p:sp>
        <p:nvSpPr>
          <p:cNvPr id="24582" name="Rectangle 3"/>
          <p:cNvSpPr>
            <a:spLocks noGrp="1" noChangeArrowheads="1"/>
          </p:cNvSpPr>
          <p:nvPr>
            <p:ph type="body" idx="1"/>
          </p:nvPr>
        </p:nvSpPr>
        <p:spPr/>
        <p:txBody>
          <a:bodyPr/>
          <a:lstStyle/>
          <a:p>
            <a:r>
              <a:rPr lang="en-US"/>
              <a:t>Monop maxes by setting MC = MR</a:t>
            </a:r>
          </a:p>
          <a:p>
            <a:pPr lvl="1"/>
            <a:r>
              <a:rPr lang="en-US"/>
              <a:t>The demand curve gives rise to a function for marginal revenue of 8 – 2Q</a:t>
            </a:r>
          </a:p>
          <a:p>
            <a:pPr lvl="1"/>
            <a:r>
              <a:rPr lang="en-US"/>
              <a:t>Max implies 8 – 2Q = 2 or Q = 3, Pw = 5, and P = 7</a:t>
            </a:r>
          </a:p>
        </p:txBody>
      </p:sp>
    </p:spTree>
    <p:extLst>
      <p:ext uri="{BB962C8B-B14F-4D97-AF65-F5344CB8AC3E}">
        <p14:creationId xmlns:p14="http://schemas.microsoft.com/office/powerpoint/2010/main" val="227351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8A80BF84-B5D9-4E53-ACAE-F4B54BA90FE1}" type="slidenum">
              <a:rPr lang="en-US" altLang="en-US" sz="1400">
                <a:solidFill>
                  <a:srgbClr val="000066"/>
                </a:solidFill>
                <a:latin typeface="Arial" panose="020B0604020202020204" pitchFamily="34" charset="0"/>
              </a:rPr>
              <a:pPr/>
              <a:t>24</a:t>
            </a:fld>
            <a:endParaRPr lang="en-US" altLang="en-US" sz="1400">
              <a:solidFill>
                <a:srgbClr val="000066"/>
              </a:solidFill>
              <a:latin typeface="Arial" panose="020B0604020202020204" pitchFamily="34" charset="0"/>
            </a:endParaRPr>
          </a:p>
        </p:txBody>
      </p:sp>
      <p:sp>
        <p:nvSpPr>
          <p:cNvPr id="25605" name="Rectangle 2"/>
          <p:cNvSpPr>
            <a:spLocks noGrp="1" noChangeArrowheads="1"/>
          </p:cNvSpPr>
          <p:nvPr>
            <p:ph type="title"/>
          </p:nvPr>
        </p:nvSpPr>
        <p:spPr/>
        <p:txBody>
          <a:bodyPr/>
          <a:lstStyle/>
          <a:p>
            <a:r>
              <a:rPr lang="en-US"/>
              <a:t>Version 2</a:t>
            </a:r>
          </a:p>
        </p:txBody>
      </p:sp>
      <p:sp>
        <p:nvSpPr>
          <p:cNvPr id="25606" name="Rectangle 3"/>
          <p:cNvSpPr>
            <a:spLocks noGrp="1" noChangeArrowheads="1"/>
          </p:cNvSpPr>
          <p:nvPr>
            <p:ph type="body" idx="1"/>
          </p:nvPr>
        </p:nvSpPr>
        <p:spPr/>
        <p:txBody>
          <a:bodyPr/>
          <a:lstStyle/>
          <a:p>
            <a:r>
              <a:rPr lang="en-US" dirty="0"/>
              <a:t>Results</a:t>
            </a:r>
          </a:p>
          <a:p>
            <a:endParaRPr lang="en-US" dirty="0"/>
          </a:p>
          <a:p>
            <a:endParaRPr lang="en-US" dirty="0"/>
          </a:p>
          <a:p>
            <a:endParaRPr lang="en-US" dirty="0"/>
          </a:p>
          <a:p>
            <a:endParaRPr lang="en-US" dirty="0"/>
          </a:p>
          <a:p>
            <a:r>
              <a:rPr lang="en-US" dirty="0"/>
              <a:t>Deadweight loss of 4.5</a:t>
            </a:r>
          </a:p>
        </p:txBody>
      </p:sp>
      <p:graphicFrame>
        <p:nvGraphicFramePr>
          <p:cNvPr id="25607" name="Object 4"/>
          <p:cNvGraphicFramePr>
            <a:graphicFrameLocks noChangeAspect="1"/>
          </p:cNvGraphicFramePr>
          <p:nvPr/>
        </p:nvGraphicFramePr>
        <p:xfrm>
          <a:off x="0" y="2351314"/>
          <a:ext cx="12090400" cy="2364770"/>
        </p:xfrm>
        <a:graphic>
          <a:graphicData uri="http://schemas.openxmlformats.org/presentationml/2006/ole">
            <mc:AlternateContent xmlns:mc="http://schemas.openxmlformats.org/markup-compatibility/2006">
              <mc:Choice xmlns:v="urn:schemas-microsoft-com:vml" Requires="v">
                <p:oleObj name="Worksheet" r:id="rId3" imgW="3467481" imgH="678561" progId="Excel.Sheet.8">
                  <p:embed/>
                </p:oleObj>
              </mc:Choice>
              <mc:Fallback>
                <p:oleObj name="Worksheet" r:id="rId3" imgW="3467481" imgH="67856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51314"/>
                        <a:ext cx="12090400" cy="236477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63489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4842CF38-25FC-42C6-885D-49478B73BE3C}" type="slidenum">
              <a:rPr lang="en-US" altLang="en-US" sz="1400">
                <a:solidFill>
                  <a:srgbClr val="000066"/>
                </a:solidFill>
                <a:latin typeface="Arial" panose="020B0604020202020204" pitchFamily="34" charset="0"/>
              </a:rPr>
              <a:pPr/>
              <a:t>25</a:t>
            </a:fld>
            <a:endParaRPr lang="en-US" altLang="en-US" sz="1400">
              <a:solidFill>
                <a:srgbClr val="000066"/>
              </a:solidFill>
              <a:latin typeface="Arial" panose="020B0604020202020204" pitchFamily="34" charset="0"/>
            </a:endParaRPr>
          </a:p>
        </p:txBody>
      </p:sp>
      <p:sp>
        <p:nvSpPr>
          <p:cNvPr id="26629" name="Rectangle 2"/>
          <p:cNvSpPr>
            <a:spLocks noGrp="1" noChangeArrowheads="1"/>
          </p:cNvSpPr>
          <p:nvPr>
            <p:ph type="title"/>
          </p:nvPr>
        </p:nvSpPr>
        <p:spPr/>
        <p:txBody>
          <a:bodyPr/>
          <a:lstStyle/>
          <a:p>
            <a:r>
              <a:rPr lang="en-US"/>
              <a:t>Calculating Damages: The Overcharge</a:t>
            </a:r>
          </a:p>
        </p:txBody>
      </p:sp>
      <p:sp>
        <p:nvSpPr>
          <p:cNvPr id="26630" name="Rectangle 3"/>
          <p:cNvSpPr>
            <a:spLocks noGrp="1" noChangeArrowheads="1"/>
          </p:cNvSpPr>
          <p:nvPr>
            <p:ph type="body" idx="1"/>
          </p:nvPr>
        </p:nvSpPr>
        <p:spPr/>
        <p:txBody>
          <a:bodyPr/>
          <a:lstStyle/>
          <a:p>
            <a:r>
              <a:rPr lang="en-US" dirty="0"/>
              <a:t>Calculating the Overcharge</a:t>
            </a:r>
          </a:p>
          <a:p>
            <a:pPr lvl="1"/>
            <a:r>
              <a:rPr lang="en-US" dirty="0"/>
              <a:t>Pw is 5 with M power, before Pw was 2</a:t>
            </a:r>
          </a:p>
          <a:p>
            <a:pPr lvl="1"/>
            <a:r>
              <a:rPr lang="en-US" dirty="0"/>
              <a:t>Overcharge is 3 per unit</a:t>
            </a:r>
          </a:p>
          <a:p>
            <a:pPr lvl="1"/>
            <a:r>
              <a:rPr lang="en-US" dirty="0"/>
              <a:t>3 units sold under </a:t>
            </a:r>
            <a:r>
              <a:rPr lang="en-US" dirty="0" err="1"/>
              <a:t>monop</a:t>
            </a:r>
            <a:r>
              <a:rPr lang="en-US" dirty="0"/>
              <a:t>, so damages of 9?</a:t>
            </a:r>
          </a:p>
          <a:p>
            <a:r>
              <a:rPr lang="en-US" dirty="0"/>
              <a:t>Overcharge as Disgorgement of Profits</a:t>
            </a:r>
          </a:p>
          <a:p>
            <a:pPr lvl="2"/>
            <a:r>
              <a:rPr lang="en-US" sz="3600" dirty="0"/>
              <a:t>This is just the </a:t>
            </a:r>
            <a:r>
              <a:rPr lang="en-US" sz="3600" dirty="0" err="1"/>
              <a:t>monop’s</a:t>
            </a:r>
            <a:r>
              <a:rPr lang="en-US" sz="3600" dirty="0"/>
              <a:t> profits, so this damages measure is to require that profits be disgorged.</a:t>
            </a:r>
          </a:p>
        </p:txBody>
      </p:sp>
      <p:sp>
        <p:nvSpPr>
          <p:cNvPr id="5" name="Text Box 5">
            <a:extLst>
              <a:ext uri="{FF2B5EF4-FFF2-40B4-BE49-F238E27FC236}">
                <a16:creationId xmlns:a16="http://schemas.microsoft.com/office/drawing/2014/main" id="{C2D412DB-1F74-D9D8-A86E-5049CBF046F6}"/>
              </a:ext>
            </a:extLst>
          </p:cNvPr>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459012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F0836B5B-01C5-41F0-A122-FC78FDDECE03}" type="slidenum">
              <a:rPr lang="en-US" altLang="en-US" sz="1400">
                <a:solidFill>
                  <a:srgbClr val="000066"/>
                </a:solidFill>
                <a:latin typeface="Arial" panose="020B0604020202020204" pitchFamily="34" charset="0"/>
              </a:rPr>
              <a:pPr/>
              <a:t>26</a:t>
            </a:fld>
            <a:endParaRPr lang="en-US" altLang="en-US" sz="1400">
              <a:solidFill>
                <a:srgbClr val="000066"/>
              </a:solidFill>
              <a:latin typeface="Arial" panose="020B0604020202020204" pitchFamily="34" charset="0"/>
            </a:endParaRPr>
          </a:p>
        </p:txBody>
      </p:sp>
      <p:sp>
        <p:nvSpPr>
          <p:cNvPr id="27653" name="Rectangle 2"/>
          <p:cNvSpPr>
            <a:spLocks noGrp="1" noChangeArrowheads="1"/>
          </p:cNvSpPr>
          <p:nvPr>
            <p:ph type="title"/>
          </p:nvPr>
        </p:nvSpPr>
        <p:spPr/>
        <p:txBody>
          <a:bodyPr/>
          <a:lstStyle/>
          <a:p>
            <a:r>
              <a:rPr lang="en-US"/>
              <a:t>Alternative: Deadweight Loss as Measure of Damages</a:t>
            </a:r>
          </a:p>
        </p:txBody>
      </p:sp>
      <p:sp>
        <p:nvSpPr>
          <p:cNvPr id="27654" name="Rectangle 3"/>
          <p:cNvSpPr>
            <a:spLocks noGrp="1" noChangeArrowheads="1"/>
          </p:cNvSpPr>
          <p:nvPr>
            <p:ph type="body" idx="1"/>
          </p:nvPr>
        </p:nvSpPr>
        <p:spPr/>
        <p:txBody>
          <a:bodyPr/>
          <a:lstStyle/>
          <a:p>
            <a:r>
              <a:rPr lang="en-US" dirty="0"/>
              <a:t>Social harm here is deadweight loss of 4.5, not profits of 9, which is just a transfer</a:t>
            </a:r>
          </a:p>
          <a:p>
            <a:r>
              <a:rPr lang="en-US" dirty="0"/>
              <a:t>Questions</a:t>
            </a:r>
          </a:p>
          <a:p>
            <a:pPr lvl="1"/>
            <a:r>
              <a:rPr lang="en-US" dirty="0"/>
              <a:t>Should we assess DWL as damages? Overcharge? Something else?</a:t>
            </a:r>
          </a:p>
          <a:p>
            <a:pPr lvl="1"/>
            <a:r>
              <a:rPr lang="en-US" dirty="0"/>
              <a:t>What does this say regarding standing?</a:t>
            </a:r>
          </a:p>
        </p:txBody>
      </p:sp>
      <p:sp>
        <p:nvSpPr>
          <p:cNvPr id="7" name="Text Box 5">
            <a:extLst>
              <a:ext uri="{FF2B5EF4-FFF2-40B4-BE49-F238E27FC236}">
                <a16:creationId xmlns:a16="http://schemas.microsoft.com/office/drawing/2014/main" id="{37B7041B-526B-2469-158C-3A330ADB53D5}"/>
              </a:ext>
            </a:extLst>
          </p:cNvPr>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3232825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63EA4E1E-467E-488B-BD37-AB207C63991F}" type="slidenum">
              <a:rPr lang="en-US" altLang="en-US" sz="1400">
                <a:solidFill>
                  <a:srgbClr val="000066"/>
                </a:solidFill>
                <a:latin typeface="Arial" panose="020B0604020202020204" pitchFamily="34" charset="0"/>
              </a:rPr>
              <a:pPr/>
              <a:t>27</a:t>
            </a:fld>
            <a:endParaRPr lang="en-US" altLang="en-US" sz="1400">
              <a:solidFill>
                <a:srgbClr val="000066"/>
              </a:solidFill>
              <a:latin typeface="Arial" panose="020B0604020202020204" pitchFamily="34" charset="0"/>
            </a:endParaRPr>
          </a:p>
        </p:txBody>
      </p:sp>
      <p:sp>
        <p:nvSpPr>
          <p:cNvPr id="28677" name="Rectangle 2"/>
          <p:cNvSpPr>
            <a:spLocks noGrp="1" noChangeArrowheads="1"/>
          </p:cNvSpPr>
          <p:nvPr>
            <p:ph type="title"/>
          </p:nvPr>
        </p:nvSpPr>
        <p:spPr/>
        <p:txBody>
          <a:bodyPr/>
          <a:lstStyle/>
          <a:p>
            <a:r>
              <a:rPr lang="en-US"/>
              <a:t>Treble Damages</a:t>
            </a:r>
          </a:p>
        </p:txBody>
      </p:sp>
      <p:sp>
        <p:nvSpPr>
          <p:cNvPr id="28678" name="Rectangle 3"/>
          <p:cNvSpPr>
            <a:spLocks noGrp="1" noChangeArrowheads="1"/>
          </p:cNvSpPr>
          <p:nvPr>
            <p:ph type="body" idx="1"/>
          </p:nvPr>
        </p:nvSpPr>
        <p:spPr/>
        <p:txBody>
          <a:bodyPr/>
          <a:lstStyle/>
          <a:p>
            <a:r>
              <a:rPr lang="en-US"/>
              <a:t>Penalty may reflect under-enforcement risk</a:t>
            </a:r>
          </a:p>
          <a:p>
            <a:r>
              <a:rPr lang="en-US"/>
              <a:t>What consequences for standing?</a:t>
            </a:r>
          </a:p>
          <a:p>
            <a:r>
              <a:rPr lang="en-US"/>
              <a:t>Try this: Pw = 5, Oh Goody!</a:t>
            </a:r>
          </a:p>
          <a:p>
            <a:pPr lvl="1"/>
            <a:r>
              <a:rPr lang="en-US"/>
              <a:t>Retailers recognize M power exercise, know they will get treble damages</a:t>
            </a:r>
          </a:p>
          <a:p>
            <a:pPr lvl="1"/>
            <a:r>
              <a:rPr lang="en-US"/>
              <a:t>Actual price is Pw list minus anticipated damages</a:t>
            </a:r>
          </a:p>
        </p:txBody>
      </p:sp>
    </p:spTree>
    <p:extLst>
      <p:ext uri="{BB962C8B-B14F-4D97-AF65-F5344CB8AC3E}">
        <p14:creationId xmlns:p14="http://schemas.microsoft.com/office/powerpoint/2010/main" val="2823592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28CB8156-E56E-4198-ACE5-C1B038D6A8AD}" type="slidenum">
              <a:rPr lang="en-US" altLang="en-US" sz="1400">
                <a:solidFill>
                  <a:srgbClr val="000066"/>
                </a:solidFill>
                <a:latin typeface="Arial" panose="020B0604020202020204" pitchFamily="34" charset="0"/>
              </a:rPr>
              <a:pPr/>
              <a:t>28</a:t>
            </a:fld>
            <a:endParaRPr lang="en-US" altLang="en-US" sz="1400">
              <a:solidFill>
                <a:srgbClr val="000066"/>
              </a:solidFill>
              <a:latin typeface="Arial" panose="020B0604020202020204" pitchFamily="34" charset="0"/>
            </a:endParaRPr>
          </a:p>
        </p:txBody>
      </p:sp>
      <p:sp>
        <p:nvSpPr>
          <p:cNvPr id="29701" name="Rectangle 2"/>
          <p:cNvSpPr>
            <a:spLocks noGrp="1" noChangeArrowheads="1"/>
          </p:cNvSpPr>
          <p:nvPr>
            <p:ph type="title"/>
          </p:nvPr>
        </p:nvSpPr>
        <p:spPr/>
        <p:txBody>
          <a:bodyPr/>
          <a:lstStyle/>
          <a:p>
            <a:r>
              <a:rPr lang="en-US"/>
              <a:t>Treble Damages</a:t>
            </a:r>
          </a:p>
        </p:txBody>
      </p:sp>
      <p:sp>
        <p:nvSpPr>
          <p:cNvPr id="29702" name="Rectangle 3"/>
          <p:cNvSpPr>
            <a:spLocks noGrp="1" noChangeArrowheads="1"/>
          </p:cNvSpPr>
          <p:nvPr>
            <p:ph type="body" idx="1"/>
          </p:nvPr>
        </p:nvSpPr>
        <p:spPr/>
        <p:txBody>
          <a:bodyPr/>
          <a:lstStyle/>
          <a:p>
            <a:pPr lvl="1" algn="just"/>
            <a:r>
              <a:rPr lang="en-US" dirty="0"/>
              <a:t>They compete this away so consumers benefit, even if no indirect action allowed</a:t>
            </a:r>
          </a:p>
          <a:p>
            <a:pPr lvl="1" algn="just"/>
            <a:r>
              <a:rPr lang="en-US" dirty="0"/>
              <a:t>Less “unfairness” to Cs in barring indirect actions</a:t>
            </a:r>
          </a:p>
          <a:p>
            <a:pPr lvl="1" algn="just"/>
            <a:r>
              <a:rPr lang="en-US" dirty="0"/>
              <a:t>Plausible?</a:t>
            </a:r>
          </a:p>
        </p:txBody>
      </p:sp>
    </p:spTree>
    <p:extLst>
      <p:ext uri="{BB962C8B-B14F-4D97-AF65-F5344CB8AC3E}">
        <p14:creationId xmlns:p14="http://schemas.microsoft.com/office/powerpoint/2010/main" val="2283693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095" y="-1"/>
            <a:ext cx="2249906" cy="397044"/>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Hanover Shoe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29</a:t>
            </a:fld>
            <a:endParaRPr lang="en-US" altLang="en-US"/>
          </a:p>
        </p:txBody>
      </p:sp>
      <p:pic>
        <p:nvPicPr>
          <p:cNvPr id="5" name="Picture 4"/>
          <p:cNvPicPr>
            <a:picLocks noChangeAspect="1"/>
          </p:cNvPicPr>
          <p:nvPr/>
        </p:nvPicPr>
        <p:blipFill>
          <a:blip r:embed="rId2"/>
          <a:stretch>
            <a:fillRect/>
          </a:stretch>
        </p:blipFill>
        <p:spPr>
          <a:xfrm>
            <a:off x="4423239" y="270667"/>
            <a:ext cx="3533790" cy="6402667"/>
          </a:xfrm>
          <a:prstGeom prst="rect">
            <a:avLst/>
          </a:prstGeom>
          <a:ln w="6350">
            <a:solidFill>
              <a:schemeClr val="tx1"/>
            </a:solidFill>
          </a:ln>
        </p:spPr>
      </p:pic>
      <p:sp>
        <p:nvSpPr>
          <p:cNvPr id="6" name="Text Box 5"/>
          <p:cNvSpPr txBox="1">
            <a:spLocks noChangeArrowheads="1"/>
          </p:cNvSpPr>
          <p:nvPr/>
        </p:nvSpPr>
        <p:spPr bwMode="auto">
          <a:xfrm>
            <a:off x="9885946" y="6488668"/>
            <a:ext cx="230605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392 U.S. 481 (1968)</a:t>
            </a:r>
          </a:p>
        </p:txBody>
      </p:sp>
    </p:spTree>
    <p:extLst>
      <p:ext uri="{BB962C8B-B14F-4D97-AF65-F5344CB8AC3E}">
        <p14:creationId xmlns:p14="http://schemas.microsoft.com/office/powerpoint/2010/main" val="283612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Brunswick</a:t>
            </a:r>
          </a:p>
        </p:txBody>
      </p:sp>
      <p:sp>
        <p:nvSpPr>
          <p:cNvPr id="3" name="Content Placeholder 2"/>
          <p:cNvSpPr>
            <a:spLocks noGrp="1"/>
          </p:cNvSpPr>
          <p:nvPr>
            <p:ph idx="1"/>
          </p:nvPr>
        </p:nvSpPr>
        <p:spPr/>
        <p:txBody>
          <a:bodyPr/>
          <a:lstStyle/>
          <a:p>
            <a:pPr algn="just"/>
            <a:r>
              <a:rPr lang="en-US" dirty="0"/>
              <a:t>Questions</a:t>
            </a:r>
          </a:p>
          <a:p>
            <a:pPr lvl="1" algn="just"/>
            <a:r>
              <a:rPr lang="en-US" dirty="0"/>
              <a:t>What was bowling like in the early 1960s?</a:t>
            </a:r>
          </a:p>
          <a:p>
            <a:pPr lvl="1" algn="just"/>
            <a:r>
              <a:rPr lang="en-US" dirty="0"/>
              <a:t>What sort of market power does Brunswick have, if any, and what is the source of that power? Does that matter?</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3</a:t>
            </a:fld>
            <a:endParaRPr lang="en-US" altLang="en-US"/>
          </a:p>
        </p:txBody>
      </p:sp>
    </p:spTree>
    <p:extLst>
      <p:ext uri="{BB962C8B-B14F-4D97-AF65-F5344CB8AC3E}">
        <p14:creationId xmlns:p14="http://schemas.microsoft.com/office/powerpoint/2010/main" val="1380442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91CEC2ED-1442-406E-9F02-F477A86055AD}" type="slidenum">
              <a:rPr lang="en-US" altLang="en-US" sz="1400">
                <a:solidFill>
                  <a:srgbClr val="000066"/>
                </a:solidFill>
                <a:latin typeface="Arial" panose="020B0604020202020204" pitchFamily="34" charset="0"/>
              </a:rPr>
              <a:pPr/>
              <a:t>30</a:t>
            </a:fld>
            <a:endParaRPr lang="en-US" altLang="en-US" sz="1400">
              <a:solidFill>
                <a:srgbClr val="000066"/>
              </a:solidFill>
              <a:latin typeface="Arial" panose="020B0604020202020204" pitchFamily="34" charset="0"/>
            </a:endParaRPr>
          </a:p>
        </p:txBody>
      </p:sp>
      <p:sp>
        <p:nvSpPr>
          <p:cNvPr id="30725" name="Rectangle 2"/>
          <p:cNvSpPr>
            <a:spLocks noGrp="1" noChangeArrowheads="1"/>
          </p:cNvSpPr>
          <p:nvPr>
            <p:ph type="title"/>
          </p:nvPr>
        </p:nvSpPr>
        <p:spPr/>
        <p:txBody>
          <a:bodyPr/>
          <a:lstStyle/>
          <a:p>
            <a:r>
              <a:rPr lang="en-US"/>
              <a:t>Rejection of Passing-On Defense</a:t>
            </a:r>
          </a:p>
        </p:txBody>
      </p:sp>
      <p:sp>
        <p:nvSpPr>
          <p:cNvPr id="30726" name="Rectangle 3"/>
          <p:cNvSpPr>
            <a:spLocks noGrp="1" noChangeArrowheads="1"/>
          </p:cNvSpPr>
          <p:nvPr>
            <p:ph type="body" idx="1"/>
          </p:nvPr>
        </p:nvSpPr>
        <p:spPr/>
        <p:txBody>
          <a:bodyPr/>
          <a:lstStyle/>
          <a:p>
            <a:pPr algn="just">
              <a:lnSpc>
                <a:spcPct val="90000"/>
              </a:lnSpc>
            </a:pPr>
            <a:r>
              <a:rPr lang="en-US" dirty="0"/>
              <a:t>Issue</a:t>
            </a:r>
          </a:p>
          <a:p>
            <a:pPr lvl="1" algn="just">
              <a:lnSpc>
                <a:spcPct val="90000"/>
              </a:lnSpc>
            </a:pPr>
            <a:r>
              <a:rPr lang="en-US" dirty="0"/>
              <a:t>The defendant manufacturer argued that its purchaser had “passed on” the illegal overcharges to its customers, hence the purchaser had suffered no injury.</a:t>
            </a:r>
          </a:p>
          <a:p>
            <a:pPr lvl="1" algn="just">
              <a:lnSpc>
                <a:spcPct val="90000"/>
              </a:lnSpc>
            </a:pPr>
            <a:r>
              <a:rPr lang="en-US" dirty="0"/>
              <a:t>The Supreme Court rejected this passing on defense, making it possible for the retailer/purchaser to sue.</a:t>
            </a:r>
          </a:p>
        </p:txBody>
      </p:sp>
    </p:spTree>
    <p:extLst>
      <p:ext uri="{BB962C8B-B14F-4D97-AF65-F5344CB8AC3E}">
        <p14:creationId xmlns:p14="http://schemas.microsoft.com/office/powerpoint/2010/main" val="110455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366" y="-2"/>
            <a:ext cx="7959635"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Antitrust Defendant Can’t Assert Passing On Defense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31</a:t>
            </a:fld>
            <a:endParaRPr lang="en-US" altLang="en-US"/>
          </a:p>
        </p:txBody>
      </p:sp>
      <p:sp>
        <p:nvSpPr>
          <p:cNvPr id="6" name="Text Box 5"/>
          <p:cNvSpPr txBox="1">
            <a:spLocks noChangeArrowheads="1"/>
          </p:cNvSpPr>
          <p:nvPr/>
        </p:nvSpPr>
        <p:spPr bwMode="auto">
          <a:xfrm>
            <a:off x="9875520" y="6488668"/>
            <a:ext cx="231648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Hanover (US 1968)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a:blip r:embed="rId2"/>
          <a:stretch>
            <a:fillRect/>
          </a:stretch>
        </p:blipFill>
        <p:spPr>
          <a:xfrm>
            <a:off x="207963" y="258864"/>
            <a:ext cx="3574956" cy="6441974"/>
          </a:xfrm>
          <a:prstGeom prst="rect">
            <a:avLst/>
          </a:prstGeom>
          <a:ln w="6350">
            <a:solidFill>
              <a:schemeClr val="tx1"/>
            </a:solidFill>
          </a:ln>
        </p:spPr>
      </p:pic>
      <p:sp>
        <p:nvSpPr>
          <p:cNvPr id="8"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676400" y="1580518"/>
            <a:ext cx="9918192" cy="3046988"/>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t>Our conclusion is that </a:t>
            </a:r>
            <a:r>
              <a:rPr lang="en-US" sz="3200" b="1" dirty="0">
                <a:solidFill>
                  <a:schemeClr val="accent4">
                    <a:lumMod val="50000"/>
                    <a:lumOff val="50000"/>
                  </a:schemeClr>
                </a:solidFill>
              </a:rPr>
              <a:t>Hanover proved injury </a:t>
            </a:r>
            <a:r>
              <a:rPr lang="en-US" sz="3200" dirty="0"/>
              <a:t>and the amount of its damages for the purposes of its treble-damage suit </a:t>
            </a:r>
            <a:r>
              <a:rPr lang="en-US" sz="3200" b="1" dirty="0">
                <a:solidFill>
                  <a:schemeClr val="accent4">
                    <a:lumMod val="50000"/>
                    <a:lumOff val="50000"/>
                  </a:schemeClr>
                </a:solidFill>
              </a:rPr>
              <a:t>when it proved that United had overcharged it </a:t>
            </a:r>
            <a:r>
              <a:rPr lang="en-US" sz="3200" dirty="0"/>
              <a:t>during the damage period and showed the amount of the overcharge; </a:t>
            </a:r>
            <a:r>
              <a:rPr lang="en-US" sz="3200" b="1" dirty="0">
                <a:solidFill>
                  <a:schemeClr val="accent4">
                    <a:lumMod val="50000"/>
                    <a:lumOff val="50000"/>
                  </a:schemeClr>
                </a:solidFill>
              </a:rPr>
              <a:t>United was not entitled to assert a passing-on defense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223229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8611" y="-2"/>
            <a:ext cx="2053390" cy="42912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Illinois Brick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32</a:t>
            </a:fld>
            <a:endParaRPr lang="en-US" altLang="en-US"/>
          </a:p>
        </p:txBody>
      </p:sp>
      <p:pic>
        <p:nvPicPr>
          <p:cNvPr id="5" name="Picture 4"/>
          <p:cNvPicPr>
            <a:picLocks noChangeAspect="1"/>
          </p:cNvPicPr>
          <p:nvPr/>
        </p:nvPicPr>
        <p:blipFill>
          <a:blip r:embed="rId2"/>
          <a:stretch>
            <a:fillRect/>
          </a:stretch>
        </p:blipFill>
        <p:spPr>
          <a:xfrm>
            <a:off x="4215539" y="198034"/>
            <a:ext cx="4072277" cy="6475300"/>
          </a:xfrm>
          <a:prstGeom prst="rect">
            <a:avLst/>
          </a:prstGeom>
          <a:ln w="6350">
            <a:solidFill>
              <a:schemeClr val="tx1"/>
            </a:solidFill>
          </a:ln>
        </p:spPr>
      </p:pic>
      <p:sp>
        <p:nvSpPr>
          <p:cNvPr id="6" name="Text Box 5"/>
          <p:cNvSpPr txBox="1">
            <a:spLocks noChangeArrowheads="1"/>
          </p:cNvSpPr>
          <p:nvPr/>
        </p:nvSpPr>
        <p:spPr bwMode="auto">
          <a:xfrm>
            <a:off x="9934074" y="6488668"/>
            <a:ext cx="225792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431 U.S. 720 (1977)</a:t>
            </a:r>
          </a:p>
        </p:txBody>
      </p:sp>
    </p:spTree>
    <p:extLst>
      <p:ext uri="{BB962C8B-B14F-4D97-AF65-F5344CB8AC3E}">
        <p14:creationId xmlns:p14="http://schemas.microsoft.com/office/powerpoint/2010/main" val="1263456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B5AB9C07-5A7F-4FC9-BB08-1475787DA19B}" type="slidenum">
              <a:rPr lang="en-US" altLang="en-US" sz="1400">
                <a:solidFill>
                  <a:srgbClr val="000066"/>
                </a:solidFill>
                <a:latin typeface="Arial" panose="020B0604020202020204" pitchFamily="34" charset="0"/>
              </a:rPr>
              <a:pPr/>
              <a:t>33</a:t>
            </a:fld>
            <a:endParaRPr lang="en-US" altLang="en-US" sz="1400">
              <a:solidFill>
                <a:srgbClr val="000066"/>
              </a:solidFill>
              <a:latin typeface="Arial" panose="020B0604020202020204" pitchFamily="34" charset="0"/>
            </a:endParaRPr>
          </a:p>
        </p:txBody>
      </p:sp>
      <p:sp>
        <p:nvSpPr>
          <p:cNvPr id="31749" name="Rectangle 2"/>
          <p:cNvSpPr>
            <a:spLocks noGrp="1" noChangeArrowheads="1"/>
          </p:cNvSpPr>
          <p:nvPr>
            <p:ph type="title"/>
          </p:nvPr>
        </p:nvSpPr>
        <p:spPr/>
        <p:txBody>
          <a:bodyPr/>
          <a:lstStyle/>
          <a:p>
            <a:r>
              <a:rPr lang="en-US"/>
              <a:t>Ban on Indirect Purchaser Suits</a:t>
            </a:r>
          </a:p>
        </p:txBody>
      </p:sp>
      <p:sp>
        <p:nvSpPr>
          <p:cNvPr id="31750" name="Rectangle 3"/>
          <p:cNvSpPr>
            <a:spLocks noGrp="1" noChangeArrowheads="1"/>
          </p:cNvSpPr>
          <p:nvPr>
            <p:ph type="body" idx="1"/>
          </p:nvPr>
        </p:nvSpPr>
        <p:spPr/>
        <p:txBody>
          <a:bodyPr/>
          <a:lstStyle/>
          <a:p>
            <a:pPr>
              <a:lnSpc>
                <a:spcPct val="80000"/>
              </a:lnSpc>
            </a:pPr>
            <a:r>
              <a:rPr lang="en-US" dirty="0"/>
              <a:t>Issue</a:t>
            </a:r>
          </a:p>
          <a:p>
            <a:pPr lvl="1">
              <a:lnSpc>
                <a:spcPct val="80000"/>
              </a:lnSpc>
            </a:pPr>
            <a:r>
              <a:rPr lang="en-US" dirty="0"/>
              <a:t>Indirect purchasers attempted to sue under Sec. 4 of the Clayton Act.</a:t>
            </a:r>
          </a:p>
          <a:p>
            <a:pPr lvl="1">
              <a:lnSpc>
                <a:spcPct val="80000"/>
              </a:lnSpc>
            </a:pPr>
            <a:r>
              <a:rPr lang="en-US" dirty="0"/>
              <a:t>To avoid the possibility of multiple recovery by both direct purchasers and indirect purchasers and to avoid allocation issues, consistent with </a:t>
            </a:r>
            <a:r>
              <a:rPr lang="en-US" i="1" dirty="0"/>
              <a:t>Hanover Shoe</a:t>
            </a:r>
            <a:r>
              <a:rPr lang="en-US" dirty="0"/>
              <a:t>, the Court found that indirect purchasers lacked standing.</a:t>
            </a:r>
          </a:p>
        </p:txBody>
      </p:sp>
    </p:spTree>
    <p:extLst>
      <p:ext uri="{BB962C8B-B14F-4D97-AF65-F5344CB8AC3E}">
        <p14:creationId xmlns:p14="http://schemas.microsoft.com/office/powerpoint/2010/main" val="44270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9347200" y="6248400"/>
            <a:ext cx="2540000" cy="457200"/>
          </a:xfrm>
          <a:prstGeom prst="rect">
            <a:avLst/>
          </a:prstGeom>
        </p:spPr>
        <p:txBody>
          <a:bodyPr/>
          <a:lstStyle>
            <a:lvl1pPr>
              <a:defRPr kumimoji="1" sz="2400">
                <a:solidFill>
                  <a:schemeClr val="tx1"/>
                </a:solidFill>
                <a:latin typeface="Times New Roman" panose="02020603050405020304" pitchFamily="18" charset="0"/>
              </a:defRPr>
            </a:lvl1pPr>
            <a:lvl2pPr marL="742950" indent="-285750">
              <a:defRPr kumimoji="1" sz="2400">
                <a:solidFill>
                  <a:schemeClr val="tx1"/>
                </a:solidFill>
                <a:latin typeface="Times New Roman" panose="02020603050405020304" pitchFamily="18" charset="0"/>
              </a:defRPr>
            </a:lvl2pPr>
            <a:lvl3pPr marL="1143000" indent="-228600">
              <a:defRPr kumimoji="1" sz="2400">
                <a:solidFill>
                  <a:schemeClr val="tx1"/>
                </a:solidFill>
                <a:latin typeface="Times New Roman" panose="02020603050405020304" pitchFamily="18" charset="0"/>
              </a:defRPr>
            </a:lvl3pPr>
            <a:lvl4pPr marL="1600200" indent="-228600">
              <a:defRPr kumimoji="1" sz="2400">
                <a:solidFill>
                  <a:schemeClr val="tx1"/>
                </a:solidFill>
                <a:latin typeface="Times New Roman" panose="02020603050405020304" pitchFamily="18" charset="0"/>
              </a:defRPr>
            </a:lvl4pPr>
            <a:lvl5pPr marL="2057400" indent="-228600">
              <a:defRPr kumimoji="1"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defRPr>
            </a:lvl9pPr>
          </a:lstStyle>
          <a:p>
            <a:fld id="{08E9C5C4-9569-4428-9C2B-C7F465742FA0}" type="slidenum">
              <a:rPr lang="en-US" altLang="en-US" sz="1400">
                <a:solidFill>
                  <a:srgbClr val="000066"/>
                </a:solidFill>
                <a:latin typeface="Arial" panose="020B0604020202020204" pitchFamily="34" charset="0"/>
              </a:rPr>
              <a:pPr/>
              <a:t>34</a:t>
            </a:fld>
            <a:endParaRPr lang="en-US" altLang="en-US" sz="1400">
              <a:solidFill>
                <a:srgbClr val="000066"/>
              </a:solidFill>
              <a:latin typeface="Arial" panose="020B0604020202020204" pitchFamily="34" charset="0"/>
            </a:endParaRPr>
          </a:p>
        </p:txBody>
      </p:sp>
      <p:sp>
        <p:nvSpPr>
          <p:cNvPr id="32773" name="Rectangle 2"/>
          <p:cNvSpPr>
            <a:spLocks noGrp="1" noChangeArrowheads="1"/>
          </p:cNvSpPr>
          <p:nvPr>
            <p:ph type="title"/>
          </p:nvPr>
        </p:nvSpPr>
        <p:spPr/>
        <p:txBody>
          <a:bodyPr/>
          <a:lstStyle/>
          <a:p>
            <a:r>
              <a:rPr lang="en-US"/>
              <a:t>Ban on Indirect Purchaser Suits</a:t>
            </a:r>
          </a:p>
        </p:txBody>
      </p:sp>
      <p:sp>
        <p:nvSpPr>
          <p:cNvPr id="32774" name="Rectangle 3"/>
          <p:cNvSpPr>
            <a:spLocks noGrp="1" noChangeArrowheads="1"/>
          </p:cNvSpPr>
          <p:nvPr>
            <p:ph type="body" idx="1"/>
          </p:nvPr>
        </p:nvSpPr>
        <p:spPr/>
        <p:txBody>
          <a:bodyPr/>
          <a:lstStyle/>
          <a:p>
            <a:pPr lvl="2"/>
            <a:r>
              <a:rPr lang="en-US" sz="3600" dirty="0"/>
              <a:t>Cost-Plus Contract Exception</a:t>
            </a:r>
          </a:p>
          <a:p>
            <a:pPr lvl="3"/>
            <a:r>
              <a:rPr lang="en-US" sz="3600" dirty="0"/>
              <a:t>The Court suggests that an indirect purchaser might have standing if it purchased from the direct purchaser under a cost-plus contract.</a:t>
            </a:r>
          </a:p>
          <a:p>
            <a:r>
              <a:rPr lang="en-US" dirty="0"/>
              <a:t>The Rule of </a:t>
            </a:r>
            <a:r>
              <a:rPr lang="en-US" i="1" dirty="0"/>
              <a:t>Illinois Brick</a:t>
            </a:r>
            <a:endParaRPr lang="en-US" dirty="0"/>
          </a:p>
          <a:p>
            <a:pPr lvl="1"/>
            <a:r>
              <a:rPr lang="en-US" dirty="0"/>
              <a:t>Only direct purchasers have standing to sue under CA 4.</a:t>
            </a:r>
          </a:p>
        </p:txBody>
      </p:sp>
    </p:spTree>
    <p:extLst>
      <p:ext uri="{BB962C8B-B14F-4D97-AF65-F5344CB8AC3E}">
        <p14:creationId xmlns:p14="http://schemas.microsoft.com/office/powerpoint/2010/main" val="2004860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400" y="-2"/>
            <a:ext cx="7848601" cy="4148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Block Indirect Purchasers from Bringing CA4 Claims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35</a:t>
            </a:fld>
            <a:endParaRPr lang="en-US" altLang="en-US"/>
          </a:p>
        </p:txBody>
      </p:sp>
      <p:sp>
        <p:nvSpPr>
          <p:cNvPr id="6" name="Text Box 5"/>
          <p:cNvSpPr txBox="1">
            <a:spLocks noChangeArrowheads="1"/>
          </p:cNvSpPr>
          <p:nvPr/>
        </p:nvSpPr>
        <p:spPr bwMode="auto">
          <a:xfrm>
            <a:off x="9556954" y="6488668"/>
            <a:ext cx="263504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Illinois Brick (US 1977)</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21634" y="168604"/>
            <a:ext cx="4022131" cy="6532234"/>
          </a:xfrm>
          <a:prstGeom prst="rect">
            <a:avLst/>
          </a:prstGeom>
          <a:ln w="6350">
            <a:solidFill>
              <a:schemeClr val="tx1"/>
            </a:solidFill>
          </a:ln>
        </p:spPr>
      </p:pic>
      <p:sp>
        <p:nvSpPr>
          <p:cNvPr id="10" name="Text Box 5">
            <a:extLst>
              <a:ext uri="{FF2B5EF4-FFF2-40B4-BE49-F238E27FC236}">
                <a16:creationId xmlns:a16="http://schemas.microsoft.com/office/drawing/2014/main" id="{AF177408-FCE6-9E4C-9334-5B88A4179FD1}"/>
              </a:ext>
            </a:extLst>
          </p:cNvPr>
          <p:cNvSpPr txBox="1">
            <a:spLocks noChangeArrowheads="1"/>
          </p:cNvSpPr>
          <p:nvPr/>
        </p:nvSpPr>
        <p:spPr bwMode="auto">
          <a:xfrm>
            <a:off x="1622322" y="2075051"/>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solidFill>
                  <a:srgbClr val="000000"/>
                </a:solidFill>
              </a:rPr>
              <a:t>We are left, then, with two alternatives: </a:t>
            </a:r>
            <a:r>
              <a:rPr lang="en-US" sz="3200" b="1" dirty="0">
                <a:solidFill>
                  <a:schemeClr val="accent4">
                    <a:lumMod val="50000"/>
                    <a:lumOff val="50000"/>
                  </a:schemeClr>
                </a:solidFill>
              </a:rPr>
              <a:t>either we must overrule </a:t>
            </a:r>
            <a:r>
              <a:rPr lang="en-US" sz="3200" b="1" i="1" dirty="0">
                <a:solidFill>
                  <a:schemeClr val="accent4">
                    <a:lumMod val="50000"/>
                    <a:lumOff val="50000"/>
                  </a:schemeClr>
                </a:solidFill>
              </a:rPr>
              <a:t>Hanover Shoe</a:t>
            </a:r>
            <a:r>
              <a:rPr lang="en-US" sz="3200" dirty="0">
                <a:solidFill>
                  <a:srgbClr val="000000"/>
                </a:solidFill>
              </a:rPr>
              <a:t> (or at least narrowly confine it to its facts), </a:t>
            </a:r>
            <a:r>
              <a:rPr lang="en-US" sz="3200" b="1" dirty="0">
                <a:solidFill>
                  <a:schemeClr val="accent4">
                    <a:lumMod val="50000"/>
                    <a:lumOff val="50000"/>
                  </a:schemeClr>
                </a:solidFill>
              </a:rPr>
              <a:t>or we must preclude respondents from seeking to recover on their pass-on theory. We choose the latter course</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64760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33547" y="-2"/>
            <a:ext cx="2458454" cy="433139"/>
          </a:xfrm>
          <a:solidFill>
            <a:schemeClr val="bg2">
              <a:alpha val="10000"/>
            </a:schemeClr>
          </a:solidFill>
        </p:spPr>
        <p:txBody>
          <a:bodyPr/>
          <a:lstStyle/>
          <a:p>
            <a:pPr algn="r">
              <a:lnSpc>
                <a:spcPct val="100000"/>
              </a:lnSpc>
            </a:pPr>
            <a:r>
              <a:rPr lang="en-US" sz="2400" dirty="0" err="1">
                <a:solidFill>
                  <a:schemeClr val="accent4">
                    <a:lumMod val="75000"/>
                    <a:lumOff val="25000"/>
                  </a:schemeClr>
                </a:solidFill>
                <a:latin typeface="+mn-lt"/>
                <a:cs typeface="Times New Roman" panose="02020603050405020304" pitchFamily="18" charset="0"/>
              </a:rPr>
              <a:t>Utilicorp</a:t>
            </a:r>
            <a:r>
              <a:rPr lang="en-US" sz="2400" dirty="0">
                <a:solidFill>
                  <a:schemeClr val="accent4">
                    <a:lumMod val="75000"/>
                    <a:lumOff val="25000"/>
                  </a:schemeClr>
                </a:solidFill>
                <a:latin typeface="+mn-lt"/>
                <a:cs typeface="Times New Roman" panose="02020603050405020304" pitchFamily="18" charset="0"/>
              </a:rPr>
              <a:t> United </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36</a:t>
            </a:fld>
            <a:endParaRPr lang="en-US" altLang="en-US"/>
          </a:p>
        </p:txBody>
      </p:sp>
      <p:pic>
        <p:nvPicPr>
          <p:cNvPr id="5" name="Picture 4"/>
          <p:cNvPicPr>
            <a:picLocks noChangeAspect="1"/>
          </p:cNvPicPr>
          <p:nvPr/>
        </p:nvPicPr>
        <p:blipFill>
          <a:blip r:embed="rId2"/>
          <a:stretch>
            <a:fillRect/>
          </a:stretch>
        </p:blipFill>
        <p:spPr>
          <a:xfrm>
            <a:off x="4096889" y="83215"/>
            <a:ext cx="4169929" cy="6479817"/>
          </a:xfrm>
          <a:prstGeom prst="rect">
            <a:avLst/>
          </a:prstGeom>
          <a:ln w="6350">
            <a:solidFill>
              <a:schemeClr val="tx1"/>
            </a:solidFill>
          </a:ln>
        </p:spPr>
      </p:pic>
      <p:sp>
        <p:nvSpPr>
          <p:cNvPr id="6" name="Text Box 5"/>
          <p:cNvSpPr txBox="1">
            <a:spLocks noChangeArrowheads="1"/>
          </p:cNvSpPr>
          <p:nvPr/>
        </p:nvSpPr>
        <p:spPr bwMode="auto">
          <a:xfrm>
            <a:off x="9918032" y="6488668"/>
            <a:ext cx="2273968"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497 U.S. 199 (1990)</a:t>
            </a:r>
          </a:p>
        </p:txBody>
      </p:sp>
    </p:spTree>
    <p:extLst>
      <p:ext uri="{BB962C8B-B14F-4D97-AF65-F5344CB8AC3E}">
        <p14:creationId xmlns:p14="http://schemas.microsoft.com/office/powerpoint/2010/main" val="1054091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1" y="-2"/>
            <a:ext cx="6096000" cy="40640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Upholds Hanover Shoe and Illinois Brick</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37</a:t>
            </a:fld>
            <a:endParaRPr lang="en-US" altLang="en-US"/>
          </a:p>
        </p:txBody>
      </p:sp>
      <p:sp>
        <p:nvSpPr>
          <p:cNvPr id="6" name="Text Box 5"/>
          <p:cNvSpPr txBox="1">
            <a:spLocks noChangeArrowheads="1"/>
          </p:cNvSpPr>
          <p:nvPr/>
        </p:nvSpPr>
        <p:spPr bwMode="auto">
          <a:xfrm>
            <a:off x="9235440" y="6488668"/>
            <a:ext cx="2956559"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err="1">
                <a:solidFill>
                  <a:schemeClr val="accent4">
                    <a:lumMod val="75000"/>
                    <a:lumOff val="25000"/>
                  </a:schemeClr>
                </a:solidFill>
                <a:latin typeface="+mn-lt"/>
                <a:cs typeface="Times New Roman" panose="02020603050405020304" pitchFamily="18" charset="0"/>
              </a:rPr>
              <a:t>Utilicorp</a:t>
            </a:r>
            <a:r>
              <a:rPr lang="en-US" sz="1800" i="0" dirty="0">
                <a:solidFill>
                  <a:schemeClr val="accent4">
                    <a:lumMod val="75000"/>
                    <a:lumOff val="25000"/>
                  </a:schemeClr>
                </a:solidFill>
                <a:latin typeface="+mn-lt"/>
                <a:cs typeface="Times New Roman" panose="02020603050405020304" pitchFamily="18" charset="0"/>
              </a:rPr>
              <a:t> United (US 1990)</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8" name="Picture 7"/>
          <p:cNvPicPr>
            <a:picLocks noChangeAspect="1"/>
          </p:cNvPicPr>
          <p:nvPr/>
        </p:nvPicPr>
        <p:blipFill>
          <a:blip r:embed="rId2"/>
          <a:stretch>
            <a:fillRect/>
          </a:stretch>
        </p:blipFill>
        <p:spPr>
          <a:xfrm>
            <a:off x="172198" y="203199"/>
            <a:ext cx="3942602" cy="6501161"/>
          </a:xfrm>
          <a:prstGeom prst="rect">
            <a:avLst/>
          </a:prstGeom>
          <a:ln w="6350">
            <a:solidFill>
              <a:schemeClr val="bg2"/>
            </a:solidFill>
          </a:ln>
        </p:spPr>
      </p:pic>
      <p:pic>
        <p:nvPicPr>
          <p:cNvPr id="9" name="Picture 8"/>
          <p:cNvPicPr>
            <a:picLocks noChangeAspect="1"/>
          </p:cNvPicPr>
          <p:nvPr/>
        </p:nvPicPr>
        <p:blipFill>
          <a:blip r:embed="rId3"/>
          <a:stretch>
            <a:fillRect/>
          </a:stretch>
        </p:blipFill>
        <p:spPr>
          <a:xfrm>
            <a:off x="1244295" y="2012536"/>
            <a:ext cx="9854780" cy="3420471"/>
          </a:xfrm>
          <a:prstGeom prst="rect">
            <a:avLst/>
          </a:prstGeom>
          <a:ln w="6350">
            <a:solidFill>
              <a:schemeClr val="tx1"/>
            </a:solidFill>
          </a:ln>
        </p:spPr>
      </p:pic>
    </p:spTree>
    <p:extLst>
      <p:ext uri="{BB962C8B-B14F-4D97-AF65-F5344CB8AC3E}">
        <p14:creationId xmlns:p14="http://schemas.microsoft.com/office/powerpoint/2010/main" val="42049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8"/>
                                        </p:tgtEl>
                                        <p:attrNameLst>
                                          <p:attrName>style.opacity</p:attrName>
                                        </p:attrNameLst>
                                      </p:cBhvr>
                                      <p:to>
                                        <p:strVal val="0.5"/>
                                      </p:to>
                                    </p:set>
                                    <p:animEffect filter="image" prLst="opacity: 0.5">
                                      <p:cBhvr rctx="IE">
                                        <p:cTn id="9" dur="indefinite"/>
                                        <p:tgtEl>
                                          <p:spTgt spid="8"/>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27333" y="-1"/>
            <a:ext cx="5164668" cy="363954"/>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2007 SF Macworld iPhone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38</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6" name="Text Box 5"/>
          <p:cNvSpPr txBox="1">
            <a:spLocks noChangeArrowheads="1"/>
          </p:cNvSpPr>
          <p:nvPr/>
        </p:nvSpPr>
        <p:spPr bwMode="auto">
          <a:xfrm>
            <a:off x="9840686" y="6516172"/>
            <a:ext cx="23513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(9 Jan 2007)</a:t>
            </a:r>
          </a:p>
        </p:txBody>
      </p:sp>
      <p:pic>
        <p:nvPicPr>
          <p:cNvPr id="10" name="Picture 9" descr="Graphical user interface, text, application, Word&#10;&#10;Description automatically generated">
            <a:extLst>
              <a:ext uri="{FF2B5EF4-FFF2-40B4-BE49-F238E27FC236}">
                <a16:creationId xmlns:a16="http://schemas.microsoft.com/office/drawing/2014/main" id="{9994B4B0-059B-F567-347B-5EF5EA2F5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83170"/>
            <a:ext cx="5652954" cy="6217668"/>
          </a:xfrm>
          <a:prstGeom prst="rect">
            <a:avLst/>
          </a:prstGeom>
          <a:ln w="6350">
            <a:solidFill>
              <a:schemeClr val="tx1"/>
            </a:solidFill>
          </a:ln>
        </p:spPr>
      </p:pic>
      <p:sp>
        <p:nvSpPr>
          <p:cNvPr id="9" name="Rectangle 8"/>
          <p:cNvSpPr/>
          <p:nvPr/>
        </p:nvSpPr>
        <p:spPr bwMode="auto">
          <a:xfrm>
            <a:off x="1562793" y="2767212"/>
            <a:ext cx="10324407"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chemeClr val="bg2"/>
                </a:solidFill>
                <a:effectLst/>
              </a:rPr>
              <a:t>“</a:t>
            </a:r>
            <a:r>
              <a:rPr lang="en-US" sz="3200" b="1" dirty="0">
                <a:solidFill>
                  <a:schemeClr val="accent4">
                    <a:lumMod val="50000"/>
                    <a:lumOff val="50000"/>
                  </a:schemeClr>
                </a:solidFill>
              </a:rPr>
              <a:t>Apple</a:t>
            </a:r>
            <a:r>
              <a:rPr lang="en-US" sz="3200" b="1" baseline="30000" dirty="0">
                <a:solidFill>
                  <a:schemeClr val="accent4">
                    <a:lumMod val="50000"/>
                    <a:lumOff val="50000"/>
                  </a:schemeClr>
                </a:solidFill>
              </a:rPr>
              <a:t>®</a:t>
            </a:r>
            <a:r>
              <a:rPr lang="en-US" sz="3200" b="1" dirty="0">
                <a:solidFill>
                  <a:schemeClr val="accent4">
                    <a:lumMod val="50000"/>
                    <a:lumOff val="50000"/>
                  </a:schemeClr>
                </a:solidFill>
              </a:rPr>
              <a:t> today introduced iPhone</a:t>
            </a:r>
            <a:r>
              <a:rPr lang="en-US" sz="3200" dirty="0">
                <a:solidFill>
                  <a:schemeClr val="bg2"/>
                </a:solidFill>
              </a:rPr>
              <a:t>, combining three products—a revolutionary mobile </a:t>
            </a:r>
            <a:r>
              <a:rPr lang="en-US" sz="3200" b="1" dirty="0">
                <a:solidFill>
                  <a:schemeClr val="accent4">
                    <a:lumMod val="50000"/>
                    <a:lumOff val="50000"/>
                  </a:schemeClr>
                </a:solidFill>
              </a:rPr>
              <a:t>phone</a:t>
            </a:r>
            <a:r>
              <a:rPr lang="en-US" sz="3200" dirty="0">
                <a:solidFill>
                  <a:schemeClr val="bg2"/>
                </a:solidFill>
              </a:rPr>
              <a:t>, a widescreen </a:t>
            </a:r>
            <a:r>
              <a:rPr lang="en-US" sz="3200" b="1" dirty="0">
                <a:solidFill>
                  <a:schemeClr val="accent4">
                    <a:lumMod val="50000"/>
                    <a:lumOff val="50000"/>
                  </a:schemeClr>
                </a:solidFill>
              </a:rPr>
              <a:t>iPod</a:t>
            </a:r>
            <a:r>
              <a:rPr lang="en-US" sz="3200" baseline="30000" dirty="0">
                <a:solidFill>
                  <a:schemeClr val="bg2"/>
                </a:solidFill>
              </a:rPr>
              <a:t>®</a:t>
            </a:r>
            <a:r>
              <a:rPr lang="en-US" sz="3200" dirty="0">
                <a:solidFill>
                  <a:schemeClr val="bg2"/>
                </a:solidFill>
              </a:rPr>
              <a:t> with touch controls, and a breakthrough Internet communications device with desktop-class </a:t>
            </a:r>
            <a:r>
              <a:rPr lang="en-US" sz="3200" b="1" dirty="0">
                <a:solidFill>
                  <a:schemeClr val="accent4">
                    <a:lumMod val="50000"/>
                    <a:lumOff val="50000"/>
                  </a:schemeClr>
                </a:solidFill>
              </a:rPr>
              <a:t>email, web browsing, searching and maps</a:t>
            </a:r>
            <a:r>
              <a:rPr lang="en-US" sz="3200" dirty="0">
                <a:solidFill>
                  <a:schemeClr val="bg2"/>
                </a:solidFill>
              </a:rPr>
              <a:t>—into one small and lightweight handheld device.”</a:t>
            </a:r>
            <a:endParaRPr kumimoji="1" lang="en-US" sz="320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143659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45699" y="-1"/>
            <a:ext cx="2146301" cy="363954"/>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Interface Key</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39</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6" name="Text Box 5"/>
          <p:cNvSpPr txBox="1">
            <a:spLocks noChangeArrowheads="1"/>
          </p:cNvSpPr>
          <p:nvPr/>
        </p:nvSpPr>
        <p:spPr bwMode="auto">
          <a:xfrm>
            <a:off x="9840686" y="6516172"/>
            <a:ext cx="23513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(9 Jan 2007)</a:t>
            </a:r>
          </a:p>
        </p:txBody>
      </p:sp>
      <p:pic>
        <p:nvPicPr>
          <p:cNvPr id="10" name="Picture 9" descr="Graphical user interface, text, application, Word&#10;&#10;Description automatically generated">
            <a:extLst>
              <a:ext uri="{FF2B5EF4-FFF2-40B4-BE49-F238E27FC236}">
                <a16:creationId xmlns:a16="http://schemas.microsoft.com/office/drawing/2014/main" id="{9994B4B0-059B-F567-347B-5EF5EA2F5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83170"/>
            <a:ext cx="5652954" cy="6217668"/>
          </a:xfrm>
          <a:prstGeom prst="rect">
            <a:avLst/>
          </a:prstGeom>
          <a:ln w="6350">
            <a:solidFill>
              <a:schemeClr val="tx1"/>
            </a:solidFill>
          </a:ln>
        </p:spPr>
      </p:pic>
      <p:sp>
        <p:nvSpPr>
          <p:cNvPr id="8" name="Rectangle 7">
            <a:extLst>
              <a:ext uri="{FF2B5EF4-FFF2-40B4-BE49-F238E27FC236}">
                <a16:creationId xmlns:a16="http://schemas.microsoft.com/office/drawing/2014/main" id="{FD0769E0-65EB-3D09-7994-C546F79B355D}"/>
              </a:ext>
            </a:extLst>
          </p:cNvPr>
          <p:cNvSpPr/>
          <p:nvPr/>
        </p:nvSpPr>
        <p:spPr bwMode="auto">
          <a:xfrm>
            <a:off x="1997241" y="3389680"/>
            <a:ext cx="9965873" cy="1569660"/>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chemeClr val="bg2"/>
                </a:solidFill>
                <a:effectLst/>
              </a:rPr>
              <a:t>“</a:t>
            </a:r>
            <a:r>
              <a:rPr lang="en-US" sz="3200" dirty="0">
                <a:solidFill>
                  <a:schemeClr val="bg2"/>
                </a:solidFill>
              </a:rPr>
              <a:t>iPhone introduces </a:t>
            </a:r>
            <a:r>
              <a:rPr lang="en-US" sz="3200" b="1" dirty="0">
                <a:solidFill>
                  <a:schemeClr val="accent4">
                    <a:lumMod val="50000"/>
                    <a:lumOff val="50000"/>
                  </a:schemeClr>
                </a:solidFill>
              </a:rPr>
              <a:t>an entirely new user interface </a:t>
            </a:r>
            <a:r>
              <a:rPr lang="en-US" sz="3200" dirty="0">
                <a:solidFill>
                  <a:schemeClr val="bg2"/>
                </a:solidFill>
              </a:rPr>
              <a:t>based on a large multi-touch display and pioneering new software, letting users control iPhone with just their fingers.”</a:t>
            </a:r>
            <a:endParaRPr kumimoji="1" lang="en-US" sz="320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141761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6932BE-AC0A-F53A-711C-B9E6A0970453}"/>
              </a:ext>
            </a:extLst>
          </p:cNvPr>
          <p:cNvPicPr>
            <a:picLocks noChangeAspect="1"/>
          </p:cNvPicPr>
          <p:nvPr/>
        </p:nvPicPr>
        <p:blipFill>
          <a:blip r:embed="rId2"/>
          <a:stretch>
            <a:fillRect/>
          </a:stretch>
        </p:blipFill>
        <p:spPr>
          <a:xfrm>
            <a:off x="222360" y="176292"/>
            <a:ext cx="4532912" cy="6483009"/>
          </a:xfrm>
          <a:prstGeom prst="rect">
            <a:avLst/>
          </a:prstGeom>
          <a:ln w="6350">
            <a:solidFill>
              <a:schemeClr val="tx1"/>
            </a:solidFill>
          </a:ln>
        </p:spPr>
      </p:pic>
      <p:sp>
        <p:nvSpPr>
          <p:cNvPr id="2" name="Title 1"/>
          <p:cNvSpPr>
            <a:spLocks noGrp="1"/>
          </p:cNvSpPr>
          <p:nvPr>
            <p:ph type="title"/>
          </p:nvPr>
        </p:nvSpPr>
        <p:spPr>
          <a:xfrm>
            <a:off x="7753026" y="-2"/>
            <a:ext cx="4438975" cy="35258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Brunswick Financial Position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a:t>
            </a:fld>
            <a:endParaRPr lang="en-US" altLang="en-US"/>
          </a:p>
        </p:txBody>
      </p:sp>
      <p:sp>
        <p:nvSpPr>
          <p:cNvPr id="6" name="Text Box 5"/>
          <p:cNvSpPr txBox="1">
            <a:spLocks noChangeArrowheads="1"/>
          </p:cNvSpPr>
          <p:nvPr/>
        </p:nvSpPr>
        <p:spPr bwMode="auto">
          <a:xfrm>
            <a:off x="8795288" y="6488668"/>
            <a:ext cx="339671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Brunswick Annual Report 1964</a:t>
            </a:r>
          </a:p>
        </p:txBody>
      </p:sp>
      <p:pic>
        <p:nvPicPr>
          <p:cNvPr id="9" name="Picture 8">
            <a:extLst>
              <a:ext uri="{FF2B5EF4-FFF2-40B4-BE49-F238E27FC236}">
                <a16:creationId xmlns:a16="http://schemas.microsoft.com/office/drawing/2014/main" id="{484C9E88-5423-2841-98E9-0069B69834E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592"/>
          <a:stretch/>
        </p:blipFill>
        <p:spPr>
          <a:xfrm>
            <a:off x="2163493" y="743500"/>
            <a:ext cx="7577408" cy="5018919"/>
          </a:xfrm>
          <a:prstGeom prst="rect">
            <a:avLst/>
          </a:prstGeom>
          <a:ln w="6350">
            <a:solidFill>
              <a:schemeClr val="tx1"/>
            </a:solidFill>
          </a:ln>
        </p:spPr>
      </p:pic>
      <p:pic>
        <p:nvPicPr>
          <p:cNvPr id="10" name="Picture 9">
            <a:extLst>
              <a:ext uri="{FF2B5EF4-FFF2-40B4-BE49-F238E27FC236}">
                <a16:creationId xmlns:a16="http://schemas.microsoft.com/office/drawing/2014/main" id="{D3BBE914-9D85-6D4A-ABC9-A510A88DA519}"/>
              </a:ext>
            </a:extLst>
          </p:cNvPr>
          <p:cNvPicPr>
            <a:picLocks noChangeAspect="1"/>
          </p:cNvPicPr>
          <p:nvPr/>
        </p:nvPicPr>
        <p:blipFill>
          <a:blip r:embed="rId4"/>
          <a:stretch>
            <a:fillRect/>
          </a:stretch>
        </p:blipFill>
        <p:spPr>
          <a:xfrm>
            <a:off x="3164182" y="5914425"/>
            <a:ext cx="5398685" cy="864994"/>
          </a:xfrm>
          <a:prstGeom prst="rect">
            <a:avLst/>
          </a:prstGeom>
          <a:ln w="6350">
            <a:solidFill>
              <a:schemeClr val="tx1"/>
            </a:solidFill>
          </a:ln>
        </p:spPr>
      </p:pic>
      <p:sp>
        <p:nvSpPr>
          <p:cNvPr id="11" name="Rectangle 10">
            <a:extLst>
              <a:ext uri="{FF2B5EF4-FFF2-40B4-BE49-F238E27FC236}">
                <a16:creationId xmlns:a16="http://schemas.microsoft.com/office/drawing/2014/main" id="{9F635F87-B3E9-1477-DC2B-D20EF1C5A7F9}"/>
              </a:ext>
            </a:extLst>
          </p:cNvPr>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54175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7"/>
                                        </p:tgtEl>
                                        <p:attrNameLst>
                                          <p:attrName>style.opacity</p:attrName>
                                        </p:attrNameLst>
                                      </p:cBhvr>
                                      <p:to>
                                        <p:strVal val="0.5"/>
                                      </p:to>
                                    </p:set>
                                    <p:animEffect filter="image" prLst="opacity: 0.5">
                                      <p:cBhvr rctx="IE">
                                        <p:cTn id="9" dur="indefinite"/>
                                        <p:tgtEl>
                                          <p:spTgt spid="7"/>
                                        </p:tgtEl>
                                      </p:cBhvr>
                                    </p:animEffect>
                                  </p:childTnLst>
                                </p:cTn>
                              </p:par>
                              <p:par>
                                <p:cTn id="10" presetID="22" presetClass="entr" presetSubtype="8"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text, application&#10;&#10;Description automatically generated">
            <a:extLst>
              <a:ext uri="{FF2B5EF4-FFF2-40B4-BE49-F238E27FC236}">
                <a16:creationId xmlns:a16="http://schemas.microsoft.com/office/drawing/2014/main" id="{5207CFFB-7D9B-28CF-3E22-88D9C8AF21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4723" y="209004"/>
            <a:ext cx="5868610" cy="6454263"/>
          </a:xfrm>
          <a:prstGeom prst="rect">
            <a:avLst/>
          </a:prstGeom>
          <a:ln w="6350">
            <a:solidFill>
              <a:schemeClr val="tx1"/>
            </a:solidFill>
          </a:ln>
        </p:spPr>
      </p:pic>
      <p:sp>
        <p:nvSpPr>
          <p:cNvPr id="2" name="Title 1"/>
          <p:cNvSpPr>
            <a:spLocks noGrp="1"/>
          </p:cNvSpPr>
          <p:nvPr>
            <p:ph type="title"/>
          </p:nvPr>
        </p:nvSpPr>
        <p:spPr>
          <a:xfrm>
            <a:off x="9235441" y="-2"/>
            <a:ext cx="2956560"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App Store Launch</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40</a:t>
            </a:fld>
            <a:endParaRPr lang="en-US" altLang="en-US"/>
          </a:p>
        </p:txBody>
      </p:sp>
      <p:sp>
        <p:nvSpPr>
          <p:cNvPr id="6" name="Text Box 5"/>
          <p:cNvSpPr txBox="1">
            <a:spLocks noChangeArrowheads="1"/>
          </p:cNvSpPr>
          <p:nvPr/>
        </p:nvSpPr>
        <p:spPr bwMode="auto">
          <a:xfrm>
            <a:off x="9840686" y="6477000"/>
            <a:ext cx="235131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(10 July 2008)</a:t>
            </a:r>
          </a:p>
        </p:txBody>
      </p:sp>
      <p:sp>
        <p:nvSpPr>
          <p:cNvPr id="7" name="Rectangle 7"/>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8" name="Rectangle 7"/>
          <p:cNvSpPr/>
          <p:nvPr/>
        </p:nvSpPr>
        <p:spPr bwMode="auto">
          <a:xfrm>
            <a:off x="868516" y="2945263"/>
            <a:ext cx="11098761" cy="3046988"/>
          </a:xfrm>
          <a:prstGeom prst="rect">
            <a:avLst/>
          </a:prstGeom>
          <a:solidFill>
            <a:schemeClr val="bg1"/>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kumimoji="1" lang="en-US" sz="3200" i="0" u="none" strike="noStrike" cap="none" normalizeH="0" baseline="0" dirty="0">
                <a:ln>
                  <a:noFill/>
                </a:ln>
                <a:solidFill>
                  <a:schemeClr val="bg2"/>
                </a:solidFill>
                <a:effectLst/>
              </a:rPr>
              <a:t>“</a:t>
            </a:r>
            <a:r>
              <a:rPr lang="en-US" sz="3200" dirty="0">
                <a:solidFill>
                  <a:schemeClr val="bg2"/>
                </a:solidFill>
              </a:rPr>
              <a:t>Apple</a:t>
            </a:r>
            <a:r>
              <a:rPr lang="en-US" sz="3200" baseline="30000" dirty="0">
                <a:solidFill>
                  <a:schemeClr val="bg2"/>
                </a:solidFill>
              </a:rPr>
              <a:t>®</a:t>
            </a:r>
            <a:r>
              <a:rPr lang="en-US" sz="3200" dirty="0">
                <a:solidFill>
                  <a:schemeClr val="bg2"/>
                </a:solidFill>
              </a:rPr>
              <a:t> today announced that </a:t>
            </a:r>
            <a:r>
              <a:rPr lang="en-US" sz="3200" b="1" dirty="0">
                <a:solidFill>
                  <a:schemeClr val="accent4">
                    <a:lumMod val="50000"/>
                    <a:lumOff val="50000"/>
                  </a:schemeClr>
                </a:solidFill>
              </a:rPr>
              <a:t>more than 500 native applications </a:t>
            </a:r>
            <a:r>
              <a:rPr lang="en-US" sz="3200" dirty="0">
                <a:solidFill>
                  <a:schemeClr val="bg2"/>
                </a:solidFill>
              </a:rPr>
              <a:t>will be available on the iPhone’s App Store when Apple’s iPhone™ 3G goes on sale tomorrow. … These apps will be available on Apple’s revolutionary </a:t>
            </a:r>
            <a:r>
              <a:rPr lang="en-US" sz="3200" b="1" dirty="0">
                <a:solidFill>
                  <a:schemeClr val="accent4">
                    <a:lumMod val="50000"/>
                    <a:lumOff val="50000"/>
                  </a:schemeClr>
                </a:solidFill>
              </a:rPr>
              <a:t>new App Store</a:t>
            </a:r>
            <a:r>
              <a:rPr lang="en-US" sz="3200" dirty="0">
                <a:solidFill>
                  <a:schemeClr val="bg2"/>
                </a:solidFill>
              </a:rPr>
              <a:t>, enabling customers to wirelessly download them directly onto their iPhones and start using them immediately.”</a:t>
            </a:r>
            <a:endParaRPr kumimoji="1" lang="en-US" sz="3200" i="0" u="none" strike="noStrike" cap="none" normalizeH="0" baseline="0" dirty="0">
              <a:ln>
                <a:noFill/>
              </a:ln>
              <a:solidFill>
                <a:schemeClr val="bg2"/>
              </a:solidFill>
              <a:effectLst/>
            </a:endParaRPr>
          </a:p>
        </p:txBody>
      </p:sp>
    </p:spTree>
    <p:extLst>
      <p:ext uri="{BB962C8B-B14F-4D97-AF65-F5344CB8AC3E}">
        <p14:creationId xmlns:p14="http://schemas.microsoft.com/office/powerpoint/2010/main" val="5252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a:t>iOS App Cartel</a:t>
            </a:r>
            <a:endParaRPr lang="en-US" dirty="0"/>
          </a:p>
        </p:txBody>
      </p:sp>
      <p:sp>
        <p:nvSpPr>
          <p:cNvPr id="3" name="Content Placeholder 2"/>
          <p:cNvSpPr>
            <a:spLocks noGrp="1"/>
          </p:cNvSpPr>
          <p:nvPr>
            <p:ph idx="1"/>
          </p:nvPr>
        </p:nvSpPr>
        <p:spPr/>
        <p:txBody>
          <a:bodyPr/>
          <a:lstStyle/>
          <a:p>
            <a:r>
              <a:rPr lang="en-US" dirty="0" err="1"/>
              <a:t>AvP</a:t>
            </a:r>
            <a:r>
              <a:rPr lang="en-US" dirty="0"/>
              <a:t> Hypo 1</a:t>
            </a:r>
          </a:p>
          <a:p>
            <a:pPr lvl="1"/>
            <a:r>
              <a:rPr lang="en-US" dirty="0"/>
              <a:t>All iOS app developers form a cartel and fix prices</a:t>
            </a:r>
          </a:p>
          <a:p>
            <a:pPr lvl="1"/>
            <a:r>
              <a:rPr lang="en-US" dirty="0"/>
              <a:t>Apple buys apps from developers and resells those to consumers. Apple adds a fee for providing retail services that it folds into the price of the apps it sells to users.</a:t>
            </a:r>
          </a:p>
          <a:p>
            <a:r>
              <a:rPr lang="en-US" dirty="0"/>
              <a:t>Who has standing to assert a claim re the cartel?</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41</a:t>
            </a:fld>
            <a:endParaRPr lang="en-US" altLang="en-US"/>
          </a:p>
        </p:txBody>
      </p:sp>
      <p:sp>
        <p:nvSpPr>
          <p:cNvPr id="6" name="Text Box 5"/>
          <p:cNvSpPr txBox="1">
            <a:spLocks noChangeArrowheads="1"/>
          </p:cNvSpPr>
          <p:nvPr/>
        </p:nvSpPr>
        <p:spPr bwMode="auto">
          <a:xfrm>
            <a:off x="10089085" y="0"/>
            <a:ext cx="210291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4035706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iOS App Cartel Again</a:t>
            </a:r>
          </a:p>
        </p:txBody>
      </p:sp>
      <p:sp>
        <p:nvSpPr>
          <p:cNvPr id="3" name="Content Placeholder 2"/>
          <p:cNvSpPr>
            <a:spLocks noGrp="1"/>
          </p:cNvSpPr>
          <p:nvPr>
            <p:ph idx="1"/>
          </p:nvPr>
        </p:nvSpPr>
        <p:spPr/>
        <p:txBody>
          <a:bodyPr/>
          <a:lstStyle/>
          <a:p>
            <a:r>
              <a:rPr lang="en-US" dirty="0" err="1"/>
              <a:t>AvP</a:t>
            </a:r>
            <a:r>
              <a:rPr lang="en-US" dirty="0"/>
              <a:t> Hypo 2</a:t>
            </a:r>
          </a:p>
          <a:p>
            <a:pPr lvl="1"/>
            <a:r>
              <a:rPr lang="en-US" dirty="0"/>
              <a:t>All iOS app producers form a cartel and fix prices</a:t>
            </a:r>
          </a:p>
          <a:p>
            <a:pPr lvl="1"/>
            <a:r>
              <a:rPr lang="en-US" dirty="0"/>
              <a:t>Apple does </a:t>
            </a:r>
            <a:r>
              <a:rPr lang="en-US" i="1" dirty="0"/>
              <a:t>not</a:t>
            </a:r>
            <a:r>
              <a:rPr lang="en-US" dirty="0"/>
              <a:t> buy apps from developers. Apple is just an agent and title to apps passes directly from developers to consumers. Apple sells apps at the price specified by the developers.</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42</a:t>
            </a:fld>
            <a:endParaRPr lang="en-US" altLang="en-US"/>
          </a:p>
        </p:txBody>
      </p:sp>
      <p:sp>
        <p:nvSpPr>
          <p:cNvPr id="6" name="Text Box 5"/>
          <p:cNvSpPr txBox="1">
            <a:spLocks noChangeArrowheads="1"/>
          </p:cNvSpPr>
          <p:nvPr/>
        </p:nvSpPr>
        <p:spPr bwMode="auto">
          <a:xfrm>
            <a:off x="10119769" y="0"/>
            <a:ext cx="2072231"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33343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iOS App Cartel Again</a:t>
            </a:r>
          </a:p>
        </p:txBody>
      </p:sp>
      <p:sp>
        <p:nvSpPr>
          <p:cNvPr id="3" name="Content Placeholder 2"/>
          <p:cNvSpPr>
            <a:spLocks noGrp="1"/>
          </p:cNvSpPr>
          <p:nvPr>
            <p:ph idx="1"/>
          </p:nvPr>
        </p:nvSpPr>
        <p:spPr/>
        <p:txBody>
          <a:bodyPr/>
          <a:lstStyle/>
          <a:p>
            <a:r>
              <a:rPr lang="en-US" dirty="0" err="1"/>
              <a:t>AvP</a:t>
            </a:r>
            <a:r>
              <a:rPr lang="en-US" dirty="0"/>
              <a:t> Hypo 2</a:t>
            </a:r>
          </a:p>
          <a:p>
            <a:pPr lvl="1"/>
            <a:r>
              <a:rPr lang="en-US" dirty="0"/>
              <a:t>Apple charges a fee to developers for distributing the apps.</a:t>
            </a:r>
          </a:p>
          <a:p>
            <a:r>
              <a:rPr lang="en-US" dirty="0"/>
              <a:t>Who has standing to assert a claim re the cartel?</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43</a:t>
            </a:fld>
            <a:endParaRPr lang="en-US" altLang="en-US"/>
          </a:p>
        </p:txBody>
      </p:sp>
      <p:sp>
        <p:nvSpPr>
          <p:cNvPr id="6" name="Text Box 5"/>
          <p:cNvSpPr txBox="1">
            <a:spLocks noChangeArrowheads="1"/>
          </p:cNvSpPr>
          <p:nvPr/>
        </p:nvSpPr>
        <p:spPr bwMode="auto">
          <a:xfrm>
            <a:off x="10009305" y="0"/>
            <a:ext cx="2182695"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(3 of 3)</a:t>
            </a:r>
          </a:p>
        </p:txBody>
      </p:sp>
    </p:spTree>
    <p:extLst>
      <p:ext uri="{BB962C8B-B14F-4D97-AF65-F5344CB8AC3E}">
        <p14:creationId xmlns:p14="http://schemas.microsoft.com/office/powerpoint/2010/main" val="40464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26298" y="-2"/>
            <a:ext cx="2765703" cy="475490"/>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Buying iOS Apps</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44</a:t>
            </a:fld>
            <a:endParaRPr lang="en-US" altLang="en-US"/>
          </a:p>
        </p:txBody>
      </p:sp>
      <p:sp>
        <p:nvSpPr>
          <p:cNvPr id="6" name="Text Box 5"/>
          <p:cNvSpPr txBox="1">
            <a:spLocks noChangeArrowheads="1"/>
          </p:cNvSpPr>
          <p:nvPr/>
        </p:nvSpPr>
        <p:spPr bwMode="auto">
          <a:xfrm>
            <a:off x="9843608" y="6488668"/>
            <a:ext cx="234839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Receipt from Apple</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a:extLst>
              <a:ext uri="{FF2B5EF4-FFF2-40B4-BE49-F238E27FC236}">
                <a16:creationId xmlns:a16="http://schemas.microsoft.com/office/drawing/2014/main" id="{8406ADF5-3F62-8847-A9D3-73DFED450A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8995" y="539413"/>
            <a:ext cx="7221738" cy="1876949"/>
          </a:xfrm>
          <a:prstGeom prst="rect">
            <a:avLst/>
          </a:prstGeom>
          <a:ln w="6350">
            <a:solidFill>
              <a:schemeClr val="tx1"/>
            </a:solidFill>
          </a:ln>
        </p:spPr>
      </p:pic>
      <p:pic>
        <p:nvPicPr>
          <p:cNvPr id="11" name="Picture 10">
            <a:extLst>
              <a:ext uri="{FF2B5EF4-FFF2-40B4-BE49-F238E27FC236}">
                <a16:creationId xmlns:a16="http://schemas.microsoft.com/office/drawing/2014/main" id="{BB197398-162F-A74A-AF61-C3FE2D126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6418" y="2506545"/>
            <a:ext cx="6659880" cy="4272874"/>
          </a:xfrm>
          <a:prstGeom prst="rect">
            <a:avLst/>
          </a:prstGeom>
          <a:ln w="6350">
            <a:solidFill>
              <a:schemeClr val="tx1"/>
            </a:solidFill>
          </a:ln>
        </p:spPr>
      </p:pic>
    </p:spTree>
    <p:extLst>
      <p:ext uri="{BB962C8B-B14F-4D97-AF65-F5344CB8AC3E}">
        <p14:creationId xmlns:p14="http://schemas.microsoft.com/office/powerpoint/2010/main" val="17570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657" y="-2"/>
            <a:ext cx="4920345" cy="414870"/>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Apple’s Contract with iOS Users</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45</a:t>
            </a:fld>
            <a:endParaRPr lang="en-US" altLang="en-US"/>
          </a:p>
        </p:txBody>
      </p:sp>
      <p:sp>
        <p:nvSpPr>
          <p:cNvPr id="6" name="Text Box 5"/>
          <p:cNvSpPr txBox="1">
            <a:spLocks noChangeArrowheads="1"/>
          </p:cNvSpPr>
          <p:nvPr/>
        </p:nvSpPr>
        <p:spPr bwMode="auto">
          <a:xfrm>
            <a:off x="7892070" y="6477000"/>
            <a:ext cx="429993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Terms of Service (17 Sept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Legal - Apple Media Services - Apple - Google Chrome">
            <a:extLst>
              <a:ext uri="{FF2B5EF4-FFF2-40B4-BE49-F238E27FC236}">
                <a16:creationId xmlns:a16="http://schemas.microsoft.com/office/drawing/2014/main" id="{076F04C6-BA06-ED49-825E-A73B7DF938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031" y="237042"/>
            <a:ext cx="5909757" cy="6463796"/>
          </a:xfrm>
          <a:prstGeom prst="rect">
            <a:avLst/>
          </a:prstGeom>
          <a:ln w="6350">
            <a:solidFill>
              <a:schemeClr val="tx1"/>
            </a:solidFill>
          </a:ln>
        </p:spPr>
      </p:pic>
      <p:pic>
        <p:nvPicPr>
          <p:cNvPr id="12" name="Picture 11" descr="Legal - Apple Media Services - Apple - Google Chrome">
            <a:extLst>
              <a:ext uri="{FF2B5EF4-FFF2-40B4-BE49-F238E27FC236}">
                <a16:creationId xmlns:a16="http://schemas.microsoft.com/office/drawing/2014/main" id="{B948B5CC-C346-E24B-AB17-CD1B6E1988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036050" y="1057278"/>
            <a:ext cx="7391683" cy="5094788"/>
          </a:xfrm>
          <a:prstGeom prst="rect">
            <a:avLst/>
          </a:prstGeom>
          <a:ln w="6350">
            <a:solidFill>
              <a:schemeClr val="tx1"/>
            </a:solidFill>
          </a:ln>
        </p:spPr>
      </p:pic>
    </p:spTree>
    <p:extLst>
      <p:ext uri="{BB962C8B-B14F-4D97-AF65-F5344CB8AC3E}">
        <p14:creationId xmlns:p14="http://schemas.microsoft.com/office/powerpoint/2010/main" val="346754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49112" y="-2"/>
            <a:ext cx="4342890" cy="369332"/>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Apps are Licensed, Not Sold</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46</a:t>
            </a:fld>
            <a:endParaRPr lang="en-US" altLang="en-US"/>
          </a:p>
        </p:txBody>
      </p:sp>
      <p:sp>
        <p:nvSpPr>
          <p:cNvPr id="6" name="Text Box 5"/>
          <p:cNvSpPr txBox="1">
            <a:spLocks noChangeArrowheads="1"/>
          </p:cNvSpPr>
          <p:nvPr/>
        </p:nvSpPr>
        <p:spPr bwMode="auto">
          <a:xfrm>
            <a:off x="8002534" y="6477000"/>
            <a:ext cx="418946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Terms of Service (17 Sept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0" name="Picture 9" descr="Legal - Apple Media Services - Apple - Google Chrome">
            <a:extLst>
              <a:ext uri="{FF2B5EF4-FFF2-40B4-BE49-F238E27FC236}">
                <a16:creationId xmlns:a16="http://schemas.microsoft.com/office/drawing/2014/main" id="{BF2D0216-1CCF-1245-92B9-8DF58F02324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000" y="184664"/>
            <a:ext cx="5957646" cy="6516174"/>
          </a:xfrm>
          <a:prstGeom prst="rect">
            <a:avLst/>
          </a:prstGeom>
          <a:ln w="6350">
            <a:solidFill>
              <a:schemeClr val="tx1"/>
            </a:solidFill>
          </a:ln>
        </p:spPr>
      </p:pic>
      <p:pic>
        <p:nvPicPr>
          <p:cNvPr id="11" name="Picture 10" descr="Legal - Apple Media Services - Apple - Google Chrome">
            <a:extLst>
              <a:ext uri="{FF2B5EF4-FFF2-40B4-BE49-F238E27FC236}">
                <a16:creationId xmlns:a16="http://schemas.microsoft.com/office/drawing/2014/main" id="{B5BBB4AA-F502-7648-8234-B9E5C7EEA7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7725" y="1992521"/>
            <a:ext cx="10389475" cy="3995159"/>
          </a:xfrm>
          <a:prstGeom prst="rect">
            <a:avLst/>
          </a:prstGeom>
          <a:ln w="6350">
            <a:solidFill>
              <a:schemeClr val="tx1"/>
            </a:solidFill>
          </a:ln>
        </p:spPr>
      </p:pic>
    </p:spTree>
    <p:extLst>
      <p:ext uri="{BB962C8B-B14F-4D97-AF65-F5344CB8AC3E}">
        <p14:creationId xmlns:p14="http://schemas.microsoft.com/office/powerpoint/2010/main" val="31710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0"/>
                                        </p:tgtEl>
                                        <p:attrNameLst>
                                          <p:attrName>style.opacity</p:attrName>
                                        </p:attrNameLst>
                                      </p:cBhvr>
                                      <p:to>
                                        <p:strVal val="0.5"/>
                                      </p:to>
                                    </p:set>
                                    <p:animEffect filter="image" prLst="opacity: 0.5">
                                      <p:cBhvr rctx="IE">
                                        <p:cTn id="9" dur="indefinite"/>
                                        <p:tgtEl>
                                          <p:spTgt spid="10"/>
                                        </p:tgtEl>
                                      </p:cBhvr>
                                    </p:animEffect>
                                  </p:childTnLst>
                                </p:cTn>
                              </p:par>
                              <p:par>
                                <p:cTn id="10" presetID="22" presetClass="entr" presetSubtype="8"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098" y="-2"/>
            <a:ext cx="5508903" cy="414869"/>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Apple as Agent for Third Party Apps</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47</a:t>
            </a:fld>
            <a:endParaRPr lang="en-US" altLang="en-US"/>
          </a:p>
        </p:txBody>
      </p:sp>
      <p:sp>
        <p:nvSpPr>
          <p:cNvPr id="6" name="Text Box 5"/>
          <p:cNvSpPr txBox="1">
            <a:spLocks noChangeArrowheads="1"/>
          </p:cNvSpPr>
          <p:nvPr/>
        </p:nvSpPr>
        <p:spPr bwMode="auto">
          <a:xfrm>
            <a:off x="7977986" y="6488668"/>
            <a:ext cx="4214013"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Terms of Service (17 Sept 2018)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Legal - Apple Media Services - Apple - Google Chrome">
            <a:extLst>
              <a:ext uri="{FF2B5EF4-FFF2-40B4-BE49-F238E27FC236}">
                <a16:creationId xmlns:a16="http://schemas.microsoft.com/office/drawing/2014/main" id="{7C6485AF-4FDC-8A44-BF24-21C7A3D2F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100" y="207432"/>
            <a:ext cx="5936829" cy="6493406"/>
          </a:xfrm>
          <a:prstGeom prst="rect">
            <a:avLst/>
          </a:prstGeom>
          <a:ln w="6350">
            <a:solidFill>
              <a:schemeClr val="tx1"/>
            </a:solidFill>
          </a:ln>
        </p:spPr>
      </p:pic>
      <p:pic>
        <p:nvPicPr>
          <p:cNvPr id="12" name="Picture 11" descr="Legal - Apple Media Services - Apple - Google Chrome">
            <a:extLst>
              <a:ext uri="{FF2B5EF4-FFF2-40B4-BE49-F238E27FC236}">
                <a16:creationId xmlns:a16="http://schemas.microsoft.com/office/drawing/2014/main" id="{3344A30C-F29E-2C46-A0CD-12AA689ABD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74658" y="1072695"/>
            <a:ext cx="10009879" cy="5087837"/>
          </a:xfrm>
          <a:prstGeom prst="rect">
            <a:avLst/>
          </a:prstGeom>
          <a:ln w="6350">
            <a:solidFill>
              <a:schemeClr val="tx1"/>
            </a:solidFill>
          </a:ln>
        </p:spPr>
      </p:pic>
    </p:spTree>
    <p:extLst>
      <p:ext uri="{BB962C8B-B14F-4D97-AF65-F5344CB8AC3E}">
        <p14:creationId xmlns:p14="http://schemas.microsoft.com/office/powerpoint/2010/main" val="31264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3741" y="-2"/>
            <a:ext cx="4048260" cy="380478"/>
          </a:xfrm>
          <a:solidFill>
            <a:schemeClr val="bg2">
              <a:alpha val="10000"/>
            </a:schemeClr>
          </a:solidFill>
        </p:spPr>
        <p:txBody>
          <a:bodyPr/>
          <a:lstStyle/>
          <a:p>
            <a:pPr algn="l">
              <a:lnSpc>
                <a:spcPct val="100000"/>
              </a:lnSpc>
            </a:pPr>
            <a:r>
              <a:rPr lang="en-US" sz="2400" dirty="0">
                <a:solidFill>
                  <a:schemeClr val="accent4">
                    <a:lumMod val="75000"/>
                    <a:lumOff val="25000"/>
                  </a:schemeClr>
                </a:solidFill>
                <a:latin typeface="+mn-lt"/>
                <a:cs typeface="Times New Roman" panose="02020603050405020304" pitchFamily="18" charset="0"/>
              </a:rPr>
              <a:t>Pepper v Apple Complaint</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48</a:t>
            </a:fld>
            <a:endParaRPr lang="en-US" altLang="en-US"/>
          </a:p>
        </p:txBody>
      </p:sp>
      <p:sp>
        <p:nvSpPr>
          <p:cNvPr id="6" name="Text Box 5"/>
          <p:cNvSpPr txBox="1">
            <a:spLocks noChangeArrowheads="1"/>
          </p:cNvSpPr>
          <p:nvPr/>
        </p:nvSpPr>
        <p:spPr bwMode="auto">
          <a:xfrm>
            <a:off x="8611673" y="6488668"/>
            <a:ext cx="3580326"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Original Complaint (29 Dec 2011)</a:t>
            </a:r>
          </a:p>
        </p:txBody>
      </p:sp>
      <p:pic>
        <p:nvPicPr>
          <p:cNvPr id="10" name="Picture 9">
            <a:extLst>
              <a:ext uri="{FF2B5EF4-FFF2-40B4-BE49-F238E27FC236}">
                <a16:creationId xmlns:a16="http://schemas.microsoft.com/office/drawing/2014/main" id="{E7AC8270-DD61-C645-A4D3-029226417B06}"/>
              </a:ext>
            </a:extLst>
          </p:cNvPr>
          <p:cNvPicPr>
            <a:picLocks noChangeAspect="1"/>
          </p:cNvPicPr>
          <p:nvPr/>
        </p:nvPicPr>
        <p:blipFill>
          <a:blip r:embed="rId2"/>
          <a:stretch>
            <a:fillRect/>
          </a:stretch>
        </p:blipFill>
        <p:spPr>
          <a:xfrm>
            <a:off x="2986930" y="380475"/>
            <a:ext cx="4661408" cy="6187777"/>
          </a:xfrm>
          <a:prstGeom prst="rect">
            <a:avLst/>
          </a:prstGeom>
          <a:ln w="6350">
            <a:solidFill>
              <a:schemeClr val="tx1"/>
            </a:solidFill>
          </a:ln>
        </p:spPr>
      </p:pic>
    </p:spTree>
    <p:extLst>
      <p:ext uri="{BB962C8B-B14F-4D97-AF65-F5344CB8AC3E}">
        <p14:creationId xmlns:p14="http://schemas.microsoft.com/office/powerpoint/2010/main" val="667468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and Selling iOS Apps</a:t>
            </a:r>
          </a:p>
        </p:txBody>
      </p:sp>
      <p:sp>
        <p:nvSpPr>
          <p:cNvPr id="3" name="Content Placeholder 2"/>
          <p:cNvSpPr>
            <a:spLocks noGrp="1"/>
          </p:cNvSpPr>
          <p:nvPr>
            <p:ph idx="1"/>
          </p:nvPr>
        </p:nvSpPr>
        <p:spPr/>
        <p:txBody>
          <a:bodyPr/>
          <a:lstStyle/>
          <a:p>
            <a:r>
              <a:rPr lang="en-US" dirty="0" err="1"/>
              <a:t>AvP</a:t>
            </a:r>
            <a:r>
              <a:rPr lang="en-US" dirty="0"/>
              <a:t> Hypo 3</a:t>
            </a:r>
          </a:p>
          <a:p>
            <a:pPr lvl="1"/>
            <a:r>
              <a:rPr lang="en-US" dirty="0"/>
              <a:t>I transfer $15 to Apple. At the end of the process, Apple gets $4.50 and </a:t>
            </a:r>
            <a:r>
              <a:rPr lang="en-US" dirty="0" err="1"/>
              <a:t>FilmicPro</a:t>
            </a:r>
            <a:r>
              <a:rPr lang="en-US" dirty="0"/>
              <a:t> gets $10.50.</a:t>
            </a:r>
          </a:p>
          <a:p>
            <a:pPr lvl="1"/>
            <a:r>
              <a:rPr lang="en-US" dirty="0"/>
              <a:t>Does it matter how the money flows?</a:t>
            </a:r>
          </a:p>
          <a:p>
            <a:pPr lvl="2"/>
            <a:r>
              <a:rPr lang="en-US" dirty="0"/>
              <a:t>User </a:t>
            </a:r>
            <a:r>
              <a:rPr lang="en-US" dirty="0">
                <a:sym typeface="Wingdings" panose="05000000000000000000" pitchFamily="2" charset="2"/>
              </a:rPr>
              <a:t> A $15  F $10.50?</a:t>
            </a:r>
          </a:p>
          <a:p>
            <a:pPr lvl="2"/>
            <a:r>
              <a:rPr lang="en-US" dirty="0">
                <a:sym typeface="Wingdings" panose="05000000000000000000" pitchFamily="2" charset="2"/>
              </a:rPr>
              <a:t>User  F $15  A $4.50?</a:t>
            </a:r>
          </a:p>
          <a:p>
            <a:pPr lvl="2"/>
            <a:r>
              <a:rPr lang="en-US" dirty="0">
                <a:sym typeface="Wingdings" panose="05000000000000000000" pitchFamily="2" charset="2"/>
              </a:rPr>
              <a:t>User  F $10.50, User  A $4.50?</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49</a:t>
            </a:fld>
            <a:endParaRPr lang="en-US" altLang="en-US" dirty="0"/>
          </a:p>
        </p:txBody>
      </p:sp>
      <p:sp>
        <p:nvSpPr>
          <p:cNvPr id="6" name="Text Box 5"/>
          <p:cNvSpPr txBox="1">
            <a:spLocks noChangeArrowheads="1"/>
          </p:cNvSpPr>
          <p:nvPr/>
        </p:nvSpPr>
        <p:spPr bwMode="auto">
          <a:xfrm>
            <a:off x="10120393" y="0"/>
            <a:ext cx="207160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2)</a:t>
            </a:r>
          </a:p>
        </p:txBody>
      </p:sp>
    </p:spTree>
    <p:extLst>
      <p:ext uri="{BB962C8B-B14F-4D97-AF65-F5344CB8AC3E}">
        <p14:creationId xmlns:p14="http://schemas.microsoft.com/office/powerpoint/2010/main" val="397667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5916" y="-2"/>
            <a:ext cx="3416086" cy="399083"/>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rPr>
              <a:t>Pin-Setting Innovation</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a:t>
            </a:fld>
            <a:endParaRPr lang="en-US" altLang="en-US"/>
          </a:p>
        </p:txBody>
      </p:sp>
      <p:sp>
        <p:nvSpPr>
          <p:cNvPr id="6" name="Text Box 5"/>
          <p:cNvSpPr txBox="1">
            <a:spLocks noChangeArrowheads="1"/>
          </p:cNvSpPr>
          <p:nvPr/>
        </p:nvSpPr>
        <p:spPr bwMode="auto">
          <a:xfrm>
            <a:off x="9275736" y="6488668"/>
            <a:ext cx="2916264"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Patent No. 2,967,708</a:t>
            </a:r>
          </a:p>
        </p:txBody>
      </p:sp>
      <p:pic>
        <p:nvPicPr>
          <p:cNvPr id="11" name="Picture 10">
            <a:extLst>
              <a:ext uri="{FF2B5EF4-FFF2-40B4-BE49-F238E27FC236}">
                <a16:creationId xmlns:a16="http://schemas.microsoft.com/office/drawing/2014/main" id="{D2D582C3-9C45-294D-968C-4E125A115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3472" y="97234"/>
            <a:ext cx="4516969" cy="6648403"/>
          </a:xfrm>
          <a:prstGeom prst="rect">
            <a:avLst/>
          </a:prstGeom>
          <a:ln w="6350">
            <a:solidFill>
              <a:schemeClr val="tx1"/>
            </a:solidFill>
          </a:ln>
        </p:spPr>
      </p:pic>
    </p:spTree>
    <p:extLst>
      <p:ext uri="{BB962C8B-B14F-4D97-AF65-F5344CB8AC3E}">
        <p14:creationId xmlns:p14="http://schemas.microsoft.com/office/powerpoint/2010/main" val="31215494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Buying and Selling iOS Apps</a:t>
            </a:r>
          </a:p>
        </p:txBody>
      </p:sp>
      <p:sp>
        <p:nvSpPr>
          <p:cNvPr id="3" name="Content Placeholder 2"/>
          <p:cNvSpPr>
            <a:spLocks noGrp="1"/>
          </p:cNvSpPr>
          <p:nvPr>
            <p:ph idx="1"/>
          </p:nvPr>
        </p:nvSpPr>
        <p:spPr/>
        <p:txBody>
          <a:bodyPr/>
          <a:lstStyle/>
          <a:p>
            <a:r>
              <a:rPr lang="en-US" dirty="0"/>
              <a:t>Questions</a:t>
            </a:r>
            <a:endParaRPr lang="en-US" dirty="0">
              <a:sym typeface="Wingdings" panose="05000000000000000000" pitchFamily="2" charset="2"/>
            </a:endParaRPr>
          </a:p>
          <a:p>
            <a:pPr lvl="1"/>
            <a:r>
              <a:rPr lang="en-US" dirty="0"/>
              <a:t>Does the flow of funds matter for antitrust?</a:t>
            </a:r>
          </a:p>
          <a:p>
            <a:pPr lvl="1"/>
            <a:r>
              <a:rPr lang="en-US" dirty="0"/>
              <a:t>Does the fact that Apple is running a platform matter? That this is a two-sided market?</a:t>
            </a:r>
          </a:p>
          <a:p>
            <a:pPr lvl="1"/>
            <a:r>
              <a:rPr lang="en-US" dirty="0"/>
              <a:t>What does Sup Ct say about that?</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50</a:t>
            </a:fld>
            <a:endParaRPr lang="en-US" altLang="en-US" dirty="0"/>
          </a:p>
        </p:txBody>
      </p:sp>
      <p:sp>
        <p:nvSpPr>
          <p:cNvPr id="6" name="Text Box 5"/>
          <p:cNvSpPr txBox="1">
            <a:spLocks noChangeArrowheads="1"/>
          </p:cNvSpPr>
          <p:nvPr/>
        </p:nvSpPr>
        <p:spPr bwMode="auto">
          <a:xfrm>
            <a:off x="10120393" y="0"/>
            <a:ext cx="2071607"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2)</a:t>
            </a:r>
          </a:p>
        </p:txBody>
      </p:sp>
    </p:spTree>
    <p:extLst>
      <p:ext uri="{BB962C8B-B14F-4D97-AF65-F5344CB8AC3E}">
        <p14:creationId xmlns:p14="http://schemas.microsoft.com/office/powerpoint/2010/main" val="2126367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5339" y="-1"/>
            <a:ext cx="3776662" cy="37179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Majority: Apple As Seller</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51</a:t>
            </a:fld>
            <a:endParaRPr lang="en-US" altLang="en-US"/>
          </a:p>
        </p:txBody>
      </p:sp>
      <p:sp>
        <p:nvSpPr>
          <p:cNvPr id="6" name="Text Box 5"/>
          <p:cNvSpPr txBox="1">
            <a:spLocks noChangeArrowheads="1"/>
          </p:cNvSpPr>
          <p:nvPr/>
        </p:nvSpPr>
        <p:spPr bwMode="auto">
          <a:xfrm>
            <a:off x="9093843" y="6488668"/>
            <a:ext cx="30981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16913" t="5702" r="11638" b="14898"/>
          <a:stretch/>
        </p:blipFill>
        <p:spPr>
          <a:xfrm>
            <a:off x="161108" y="185894"/>
            <a:ext cx="4003291" cy="6514944"/>
          </a:xfrm>
          <a:prstGeom prst="rect">
            <a:avLst/>
          </a:prstGeom>
          <a:ln w="6350">
            <a:solidFill>
              <a:schemeClr val="tx1"/>
            </a:solidFill>
          </a:ln>
        </p:spPr>
      </p:pic>
      <p:sp>
        <p:nvSpPr>
          <p:cNvPr id="3" name="Text Box 5">
            <a:extLst>
              <a:ext uri="{FF2B5EF4-FFF2-40B4-BE49-F238E27FC236}">
                <a16:creationId xmlns:a16="http://schemas.microsoft.com/office/drawing/2014/main" id="{CF2EEA86-63BF-825F-2C19-BD7DA16303E4}"/>
              </a:ext>
            </a:extLst>
          </p:cNvPr>
          <p:cNvSpPr txBox="1">
            <a:spLocks noChangeArrowheads="1"/>
          </p:cNvSpPr>
          <p:nvPr/>
        </p:nvSpPr>
        <p:spPr bwMode="auto">
          <a:xfrm>
            <a:off x="1600551" y="3263771"/>
            <a:ext cx="9918192" cy="206210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dirty="0">
                <a:solidFill>
                  <a:schemeClr val="bg2"/>
                </a:solidFill>
              </a:rPr>
              <a:t>In 2007, Apple started selling iPhones. The next year, Apple launched </a:t>
            </a:r>
            <a:r>
              <a:rPr lang="en-US" sz="3200" b="1" dirty="0">
                <a:solidFill>
                  <a:schemeClr val="accent4">
                    <a:lumMod val="50000"/>
                    <a:lumOff val="50000"/>
                  </a:schemeClr>
                </a:solidFill>
              </a:rPr>
              <a:t>the retail App Store, an electronic store where iPhone owners can purchase iPhone applications from Apple</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15076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0812" y="-1"/>
            <a:ext cx="8421190" cy="371790"/>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Dissent: Apple Not The Seller from Its Internet App Store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52</a:t>
            </a:fld>
            <a:endParaRPr lang="en-US" altLang="en-US"/>
          </a:p>
        </p:txBody>
      </p:sp>
      <p:sp>
        <p:nvSpPr>
          <p:cNvPr id="6" name="Text Box 5"/>
          <p:cNvSpPr txBox="1">
            <a:spLocks noChangeArrowheads="1"/>
          </p:cNvSpPr>
          <p:nvPr/>
        </p:nvSpPr>
        <p:spPr bwMode="auto">
          <a:xfrm>
            <a:off x="9058759" y="6488668"/>
            <a:ext cx="313324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p:cNvPicPr>
            <a:picLocks noChangeAspect="1"/>
          </p:cNvPicPr>
          <p:nvPr/>
        </p:nvPicPr>
        <p:blipFill rotWithShape="1">
          <a:blip r:embed="rId2"/>
          <a:srcRect l="9331" t="4435" r="9980" b="6680"/>
          <a:stretch/>
        </p:blipFill>
        <p:spPr>
          <a:xfrm>
            <a:off x="300446" y="465908"/>
            <a:ext cx="3713594" cy="6234929"/>
          </a:xfrm>
          <a:prstGeom prst="rect">
            <a:avLst/>
          </a:prstGeom>
          <a:ln w="6350">
            <a:solidFill>
              <a:schemeClr val="tx1"/>
            </a:solidFill>
          </a:ln>
        </p:spPr>
      </p:pic>
      <p:sp>
        <p:nvSpPr>
          <p:cNvPr id="3" name="Text Box 5">
            <a:extLst>
              <a:ext uri="{FF2B5EF4-FFF2-40B4-BE49-F238E27FC236}">
                <a16:creationId xmlns:a16="http://schemas.microsoft.com/office/drawing/2014/main" id="{65ED7409-C6F2-5C78-62EE-3DE21E928A8B}"/>
              </a:ext>
            </a:extLst>
          </p:cNvPr>
          <p:cNvSpPr txBox="1">
            <a:spLocks noChangeArrowheads="1"/>
          </p:cNvSpPr>
          <p:nvPr/>
        </p:nvSpPr>
        <p:spPr bwMode="auto">
          <a:xfrm>
            <a:off x="1644094" y="2532251"/>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The lawsuit before us depends on just the sort of pass-on theory that </a:t>
            </a:r>
            <a:r>
              <a:rPr lang="en-US" sz="3200" i="1" dirty="0"/>
              <a:t>Illinois Brick</a:t>
            </a:r>
            <a:r>
              <a:rPr lang="en-US" sz="3200" dirty="0"/>
              <a:t> forbids. </a:t>
            </a:r>
            <a:r>
              <a:rPr lang="en-US" sz="3200" b="1" dirty="0">
                <a:solidFill>
                  <a:schemeClr val="accent4">
                    <a:lumMod val="50000"/>
                    <a:lumOff val="50000"/>
                  </a:schemeClr>
                </a:solidFill>
              </a:rPr>
              <a:t>The plaintiffs bought apps from third-party app developers (or manufacturers) in Apple’s retail Internet App Store, at prices set by the developers</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374282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2633" y="-1"/>
            <a:ext cx="7209367" cy="397398"/>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Majority: Users as Direct Purchasers from Apple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53</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p:cNvPicPr>
            <a:picLocks noChangeAspect="1"/>
          </p:cNvPicPr>
          <p:nvPr/>
        </p:nvPicPr>
        <p:blipFill rotWithShape="1">
          <a:blip r:embed="rId2"/>
          <a:srcRect l="6789" r="7243" b="4766"/>
          <a:stretch/>
        </p:blipFill>
        <p:spPr>
          <a:xfrm>
            <a:off x="261256" y="193766"/>
            <a:ext cx="3853543" cy="6463192"/>
          </a:xfrm>
          <a:prstGeom prst="rect">
            <a:avLst/>
          </a:prstGeom>
          <a:ln w="6350">
            <a:solidFill>
              <a:schemeClr val="tx1"/>
            </a:solidFill>
          </a:ln>
        </p:spPr>
      </p:pic>
      <p:sp>
        <p:nvSpPr>
          <p:cNvPr id="9" name="Text Box 5"/>
          <p:cNvSpPr txBox="1">
            <a:spLocks noChangeArrowheads="1"/>
          </p:cNvSpPr>
          <p:nvPr/>
        </p:nvSpPr>
        <p:spPr bwMode="auto">
          <a:xfrm>
            <a:off x="9151749" y="6477000"/>
            <a:ext cx="3040251"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3" name="Text Box 5">
            <a:extLst>
              <a:ext uri="{FF2B5EF4-FFF2-40B4-BE49-F238E27FC236}">
                <a16:creationId xmlns:a16="http://schemas.microsoft.com/office/drawing/2014/main" id="{CB606EE2-4DFC-A654-02C9-617B336EB909}"/>
              </a:ext>
            </a:extLst>
          </p:cNvPr>
          <p:cNvSpPr txBox="1">
            <a:spLocks noChangeArrowheads="1"/>
          </p:cNvSpPr>
          <p:nvPr/>
        </p:nvSpPr>
        <p:spPr bwMode="auto">
          <a:xfrm>
            <a:off x="1644093" y="1387073"/>
            <a:ext cx="9918192" cy="4031873"/>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The </a:t>
            </a:r>
            <a:r>
              <a:rPr lang="en-US" sz="3200" b="1" dirty="0">
                <a:solidFill>
                  <a:schemeClr val="accent4">
                    <a:lumMod val="50000"/>
                    <a:lumOff val="50000"/>
                  </a:schemeClr>
                </a:solidFill>
              </a:rPr>
              <a:t>plaintiffs purchased apps directly from Apple and therefore are direct purchasers under </a:t>
            </a:r>
            <a:r>
              <a:rPr lang="en-US" sz="3200" b="1" i="1" dirty="0">
                <a:solidFill>
                  <a:schemeClr val="accent4">
                    <a:lumMod val="50000"/>
                    <a:lumOff val="50000"/>
                  </a:schemeClr>
                </a:solidFill>
              </a:rPr>
              <a:t>Illinois Brick</a:t>
            </a:r>
            <a:r>
              <a:rPr lang="en-US" sz="3200" i="1" dirty="0"/>
              <a:t>.</a:t>
            </a:r>
            <a:r>
              <a:rPr lang="en-US" sz="3200" dirty="0"/>
              <a:t> At this early pleadings stage of the litigation, we do not assess the merits of the plaintiffs’ antitrust claims against Apple, nor do we consider any other defenses Apple might have. </a:t>
            </a:r>
            <a:r>
              <a:rPr lang="en-US" sz="3200" b="1" dirty="0">
                <a:solidFill>
                  <a:schemeClr val="accent4">
                    <a:lumMod val="50000"/>
                    <a:lumOff val="50000"/>
                  </a:schemeClr>
                </a:solidFill>
              </a:rPr>
              <a:t>We merely hold that the </a:t>
            </a:r>
            <a:r>
              <a:rPr lang="en-US" sz="3200" b="1" i="1" dirty="0">
                <a:solidFill>
                  <a:schemeClr val="accent4">
                    <a:lumMod val="50000"/>
                    <a:lumOff val="50000"/>
                  </a:schemeClr>
                </a:solidFill>
              </a:rPr>
              <a:t>Illinois Brick</a:t>
            </a:r>
            <a:r>
              <a:rPr lang="en-US" sz="3200" b="1" dirty="0">
                <a:solidFill>
                  <a:schemeClr val="accent4">
                    <a:lumMod val="50000"/>
                    <a:lumOff val="50000"/>
                  </a:schemeClr>
                </a:solidFill>
              </a:rPr>
              <a:t> direct-purchaser rule does not bar these plaintiffs from suing Apple under the antitrust laws</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134831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5900" y="-1"/>
            <a:ext cx="3086100" cy="369332"/>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Majority: And Again</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54</a:t>
            </a:fld>
            <a:endParaRPr lang="en-US" altLang="en-US"/>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sp>
        <p:nvSpPr>
          <p:cNvPr id="9" name="Text Box 5"/>
          <p:cNvSpPr txBox="1">
            <a:spLocks noChangeArrowheads="1"/>
          </p:cNvSpPr>
          <p:nvPr/>
        </p:nvSpPr>
        <p:spPr bwMode="auto">
          <a:xfrm>
            <a:off x="9074258" y="6477000"/>
            <a:ext cx="3117742"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pic>
        <p:nvPicPr>
          <p:cNvPr id="6" name="Picture 5"/>
          <p:cNvPicPr>
            <a:picLocks noChangeAspect="1"/>
          </p:cNvPicPr>
          <p:nvPr/>
        </p:nvPicPr>
        <p:blipFill rotWithShape="1">
          <a:blip r:embed="rId2"/>
          <a:srcRect l="5586" t="1917" r="7591" b="6991"/>
          <a:stretch/>
        </p:blipFill>
        <p:spPr>
          <a:xfrm>
            <a:off x="274320" y="228598"/>
            <a:ext cx="3757150" cy="6472240"/>
          </a:xfrm>
          <a:prstGeom prst="rect">
            <a:avLst/>
          </a:prstGeom>
          <a:ln w="6350">
            <a:solidFill>
              <a:schemeClr val="tx1"/>
            </a:solidFill>
          </a:ln>
        </p:spPr>
      </p:pic>
      <p:sp>
        <p:nvSpPr>
          <p:cNvPr id="3" name="Text Box 5">
            <a:extLst>
              <a:ext uri="{FF2B5EF4-FFF2-40B4-BE49-F238E27FC236}">
                <a16:creationId xmlns:a16="http://schemas.microsoft.com/office/drawing/2014/main" id="{E0C02B29-E9BB-54DA-6453-F35B131D55E6}"/>
              </a:ext>
            </a:extLst>
          </p:cNvPr>
          <p:cNvSpPr txBox="1">
            <a:spLocks noChangeArrowheads="1"/>
          </p:cNvSpPr>
          <p:nvPr/>
        </p:nvSpPr>
        <p:spPr bwMode="auto">
          <a:xfrm>
            <a:off x="1657156" y="1306716"/>
            <a:ext cx="9918192" cy="452431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rgbClr val="000000"/>
                </a:solidFill>
                <a:cs typeface="Times New Roman" panose="02020603050405020304" pitchFamily="18" charset="0"/>
              </a:rPr>
              <a:t>“</a:t>
            </a:r>
            <a:r>
              <a:rPr lang="en-US" sz="3200" dirty="0"/>
              <a:t>The </a:t>
            </a:r>
            <a:r>
              <a:rPr lang="en-US" sz="3200" b="1" dirty="0">
                <a:solidFill>
                  <a:schemeClr val="accent4">
                    <a:lumMod val="50000"/>
                    <a:lumOff val="50000"/>
                  </a:schemeClr>
                </a:solidFill>
              </a:rPr>
              <a:t>sole question presented at this early stage of the case is whether these consumers are proper plaintiffs for this kind of antitrust suit—in particular, our precedents ask, whether the consumers were ‘direct purchasers’ from Apple. </a:t>
            </a:r>
            <a:r>
              <a:rPr lang="en-US" sz="3200" b="1" i="1" dirty="0">
                <a:solidFill>
                  <a:schemeClr val="accent4">
                    <a:lumMod val="50000"/>
                    <a:lumOff val="50000"/>
                  </a:schemeClr>
                </a:solidFill>
              </a:rPr>
              <a:t>Illinois Brick</a:t>
            </a:r>
            <a:r>
              <a:rPr lang="en-US" sz="3200" i="1" dirty="0"/>
              <a:t>,</a:t>
            </a:r>
            <a:r>
              <a:rPr lang="en-US" sz="3200" dirty="0"/>
              <a:t> 431 U.S. at 745-746. </a:t>
            </a:r>
            <a:r>
              <a:rPr lang="en-US" sz="3200" b="1" dirty="0">
                <a:solidFill>
                  <a:schemeClr val="accent4">
                    <a:lumMod val="50000"/>
                    <a:lumOff val="50000"/>
                  </a:schemeClr>
                </a:solidFill>
              </a:rPr>
              <a:t>It is undisputed that the iPhone owners bought the apps directly from Apple. Therefore, under </a:t>
            </a:r>
            <a:r>
              <a:rPr lang="en-US" sz="3200" b="1" i="1" dirty="0">
                <a:solidFill>
                  <a:schemeClr val="accent4">
                    <a:lumMod val="50000"/>
                    <a:lumOff val="50000"/>
                  </a:schemeClr>
                </a:solidFill>
              </a:rPr>
              <a:t>Illinois Brick,</a:t>
            </a:r>
            <a:r>
              <a:rPr lang="en-US" sz="3200" b="1" dirty="0">
                <a:solidFill>
                  <a:schemeClr val="accent4">
                    <a:lumMod val="50000"/>
                    <a:lumOff val="50000"/>
                  </a:schemeClr>
                </a:solidFill>
              </a:rPr>
              <a:t> the iPhone owners were direct purchasers who may sue Apple for alleged monopolization</a:t>
            </a:r>
            <a:r>
              <a:rPr lang="en-US" sz="3200" dirty="0">
                <a:solidFill>
                  <a:srgbClr val="000000"/>
                </a:solidFill>
                <a:cs typeface="Times New Roman" panose="02020603050405020304" pitchFamily="18" charset="0"/>
              </a:rPr>
              <a:t>.”</a:t>
            </a:r>
          </a:p>
        </p:txBody>
      </p:sp>
    </p:spTree>
    <p:extLst>
      <p:ext uri="{BB962C8B-B14F-4D97-AF65-F5344CB8AC3E}">
        <p14:creationId xmlns:p14="http://schemas.microsoft.com/office/powerpoint/2010/main" val="428463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6"/>
                                        </p:tgtEl>
                                        <p:attrNameLst>
                                          <p:attrName>style.opacity</p:attrName>
                                        </p:attrNameLst>
                                      </p:cBhvr>
                                      <p:to>
                                        <p:strVal val="0.5"/>
                                      </p:to>
                                    </p:set>
                                    <p:animEffect filter="image" prLst="opacity: 0.5">
                                      <p:cBhvr rctx="IE">
                                        <p:cTn id="9" dur="indefinite"/>
                                        <p:tgtEl>
                                          <p:spTgt spid="6"/>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582" y="-1"/>
            <a:ext cx="4533419" cy="371790"/>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Monopolist and Monopsonist!</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55</a:t>
            </a:fld>
            <a:endParaRPr lang="en-US" altLang="en-US"/>
          </a:p>
        </p:txBody>
      </p:sp>
      <p:sp>
        <p:nvSpPr>
          <p:cNvPr id="6" name="Text Box 5"/>
          <p:cNvSpPr txBox="1">
            <a:spLocks noChangeArrowheads="1"/>
          </p:cNvSpPr>
          <p:nvPr/>
        </p:nvSpPr>
        <p:spPr bwMode="auto">
          <a:xfrm>
            <a:off x="9093843" y="6488668"/>
            <a:ext cx="3098157"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Apple v. Pepper (U.S 2019)</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a:extLst>
              <a:ext uri="{FF2B5EF4-FFF2-40B4-BE49-F238E27FC236}">
                <a16:creationId xmlns:a16="http://schemas.microsoft.com/office/drawing/2014/main" id="{7887A671-75E9-16CD-CEDB-CE3246157607}"/>
              </a:ext>
            </a:extLst>
          </p:cNvPr>
          <p:cNvPicPr>
            <a:picLocks noChangeAspect="1"/>
          </p:cNvPicPr>
          <p:nvPr/>
        </p:nvPicPr>
        <p:blipFill rotWithShape="1">
          <a:blip r:embed="rId2"/>
          <a:srcRect l="10649" t="2853" r="6608" b="4939"/>
          <a:stretch/>
        </p:blipFill>
        <p:spPr>
          <a:xfrm>
            <a:off x="313507" y="185894"/>
            <a:ext cx="3999779" cy="6514944"/>
          </a:xfrm>
          <a:prstGeom prst="rect">
            <a:avLst/>
          </a:prstGeom>
          <a:ln w="6350">
            <a:solidFill>
              <a:schemeClr val="tx1"/>
            </a:solidFill>
          </a:ln>
        </p:spPr>
      </p:pic>
      <p:sp>
        <p:nvSpPr>
          <p:cNvPr id="10" name="Text Box 5">
            <a:extLst>
              <a:ext uri="{FF2B5EF4-FFF2-40B4-BE49-F238E27FC236}">
                <a16:creationId xmlns:a16="http://schemas.microsoft.com/office/drawing/2014/main" id="{2CBC6D2C-9354-C79D-3647-69B01D278C35}"/>
              </a:ext>
            </a:extLst>
          </p:cNvPr>
          <p:cNvSpPr txBox="1">
            <a:spLocks noChangeArrowheads="1"/>
          </p:cNvSpPr>
          <p:nvPr/>
        </p:nvSpPr>
        <p:spPr bwMode="auto">
          <a:xfrm>
            <a:off x="1792147" y="2494918"/>
            <a:ext cx="9918192" cy="2554545"/>
          </a:xfrm>
          <a:prstGeom prst="rect">
            <a:avLst/>
          </a:prstGeom>
          <a:solidFill>
            <a:srgbClr val="FFFFFF"/>
          </a:solidFill>
          <a:ln w="6350">
            <a:solidFill>
              <a:srgbClr val="002060"/>
            </a:solidFill>
            <a:miter lim="800000"/>
            <a:headEnd/>
            <a:tailEnd/>
          </a:ln>
        </p:spPr>
        <p:txBody>
          <a:bodyPr wrap="square">
            <a:spAutoFit/>
          </a:bodyPr>
          <a:lstStyle/>
          <a:p>
            <a:pPr algn="just">
              <a:defRPr/>
            </a:pPr>
            <a:r>
              <a:rPr lang="en-US" sz="3200" dirty="0">
                <a:solidFill>
                  <a:schemeClr val="bg2"/>
                </a:solidFill>
                <a:cs typeface="Times New Roman" panose="02020603050405020304" pitchFamily="18" charset="0"/>
              </a:rPr>
              <a:t>“</a:t>
            </a:r>
            <a:r>
              <a:rPr lang="en-US" sz="3200" b="1" dirty="0">
                <a:solidFill>
                  <a:schemeClr val="accent4">
                    <a:lumMod val="50000"/>
                    <a:lumOff val="50000"/>
                  </a:schemeClr>
                </a:solidFill>
              </a:rPr>
              <a:t>A retailer who is both a monopolist and a monopsonist may be liable to different classes of plaintiffs—both to downstream consumers and to upstream suppliers—when the retailer’s unlawful conduct affects both the downstream and upstream markets</a:t>
            </a:r>
            <a:r>
              <a:rPr lang="en-US" sz="3200" dirty="0">
                <a:solidFill>
                  <a:schemeClr val="bg2"/>
                </a:solidFill>
                <a:cs typeface="Times New Roman" panose="02020603050405020304" pitchFamily="18" charset="0"/>
              </a:rPr>
              <a:t>.”</a:t>
            </a:r>
          </a:p>
        </p:txBody>
      </p:sp>
    </p:spTree>
    <p:extLst>
      <p:ext uri="{BB962C8B-B14F-4D97-AF65-F5344CB8AC3E}">
        <p14:creationId xmlns:p14="http://schemas.microsoft.com/office/powerpoint/2010/main" val="173732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5567" y="-2"/>
            <a:ext cx="3636434" cy="418013"/>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Pepper v. Apple Update</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56</a:t>
            </a:fld>
            <a:endParaRPr lang="en-US" altLang="en-US"/>
          </a:p>
        </p:txBody>
      </p:sp>
      <p:sp>
        <p:nvSpPr>
          <p:cNvPr id="6" name="Text Box 5"/>
          <p:cNvSpPr txBox="1">
            <a:spLocks noChangeArrowheads="1"/>
          </p:cNvSpPr>
          <p:nvPr/>
        </p:nvSpPr>
        <p:spPr bwMode="auto">
          <a:xfrm>
            <a:off x="7955280" y="6488668"/>
            <a:ext cx="4236720"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N.D. Calif. Docket (Visited 7 Feb 2024)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9" name="Picture 8" descr="A screenshot of a computer&#10;&#10;Description automatically generated">
            <a:extLst>
              <a:ext uri="{FF2B5EF4-FFF2-40B4-BE49-F238E27FC236}">
                <a16:creationId xmlns:a16="http://schemas.microsoft.com/office/drawing/2014/main" id="{346448AA-1913-9EBD-C2C9-BBCEA6F3A2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18" y="209004"/>
            <a:ext cx="5823940" cy="6369934"/>
          </a:xfrm>
          <a:prstGeom prst="rect">
            <a:avLst/>
          </a:prstGeom>
          <a:ln w="6350">
            <a:solidFill>
              <a:schemeClr val="bg2"/>
            </a:solidFill>
          </a:ln>
        </p:spPr>
      </p:pic>
      <p:pic>
        <p:nvPicPr>
          <p:cNvPr id="10" name="Picture 9" descr="A screenshot of a computer&#10;&#10;Description automatically generated">
            <a:extLst>
              <a:ext uri="{FF2B5EF4-FFF2-40B4-BE49-F238E27FC236}">
                <a16:creationId xmlns:a16="http://schemas.microsoft.com/office/drawing/2014/main" id="{3393C1F6-6802-0880-92DF-899CBC68FE22}"/>
              </a:ext>
            </a:extLst>
          </p:cNvPr>
          <p:cNvPicPr>
            <a:picLocks noChangeAspect="1"/>
          </p:cNvPicPr>
          <p:nvPr/>
        </p:nvPicPr>
        <p:blipFill rotWithShape="1">
          <a:blip r:embed="rId2">
            <a:extLst>
              <a:ext uri="{28A0092B-C50C-407E-A947-70E740481C1C}">
                <a14:useLocalDpi xmlns:a14="http://schemas.microsoft.com/office/drawing/2010/main" val="0"/>
              </a:ext>
            </a:extLst>
          </a:blip>
          <a:srcRect l="1395" t="21492" r="7560" b="28949"/>
          <a:stretch/>
        </p:blipFill>
        <p:spPr>
          <a:xfrm>
            <a:off x="2726984" y="1002489"/>
            <a:ext cx="8609538" cy="5125777"/>
          </a:xfrm>
          <a:prstGeom prst="rect">
            <a:avLst/>
          </a:prstGeom>
          <a:ln w="6350">
            <a:solidFill>
              <a:schemeClr val="bg2"/>
            </a:solidFill>
          </a:ln>
        </p:spPr>
      </p:pic>
    </p:spTree>
    <p:extLst>
      <p:ext uri="{BB962C8B-B14F-4D97-AF65-F5344CB8AC3E}">
        <p14:creationId xmlns:p14="http://schemas.microsoft.com/office/powerpoint/2010/main" val="22330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9"/>
                                        </p:tgtEl>
                                        <p:attrNameLst>
                                          <p:attrName>style.opacity</p:attrName>
                                        </p:attrNameLst>
                                      </p:cBhvr>
                                      <p:to>
                                        <p:strVal val="0.5"/>
                                      </p:to>
                                    </p:set>
                                    <p:animEffect filter="image" prLst="opacity: 0.5">
                                      <p:cBhvr rctx="IE">
                                        <p:cTn id="9" dur="indefinite"/>
                                        <p:tgtEl>
                                          <p:spTgt spid="9"/>
                                        </p:tgtEl>
                                      </p:cBhvr>
                                    </p:animEffect>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8599" y="-2"/>
            <a:ext cx="3073401" cy="32596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Most Recent Filings</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57</a:t>
            </a:fld>
            <a:endParaRPr lang="en-US" altLang="en-US"/>
          </a:p>
        </p:txBody>
      </p:sp>
      <p:sp>
        <p:nvSpPr>
          <p:cNvPr id="6" name="Text Box 5"/>
          <p:cNvSpPr txBox="1">
            <a:spLocks noChangeArrowheads="1"/>
          </p:cNvSpPr>
          <p:nvPr/>
        </p:nvSpPr>
        <p:spPr bwMode="auto">
          <a:xfrm>
            <a:off x="7976314" y="6488668"/>
            <a:ext cx="421568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N.D. Calif. Docket (Visited 7 Feb 2024)</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5" name="Picture 4" descr="A screenshot of a computer&#10;&#10;Description automatically generated">
            <a:extLst>
              <a:ext uri="{FF2B5EF4-FFF2-40B4-BE49-F238E27FC236}">
                <a16:creationId xmlns:a16="http://schemas.microsoft.com/office/drawing/2014/main" id="{65E9CAF0-080B-4CEC-D09B-F618AEE178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990" y="162982"/>
            <a:ext cx="5977468" cy="6537856"/>
          </a:xfrm>
          <a:prstGeom prst="rect">
            <a:avLst/>
          </a:prstGeom>
          <a:ln w="6350">
            <a:solidFill>
              <a:schemeClr val="bg2"/>
            </a:solidFill>
          </a:ln>
        </p:spPr>
      </p:pic>
      <p:pic>
        <p:nvPicPr>
          <p:cNvPr id="8" name="Picture 7" descr="A screenshot of a computer&#10;&#10;Description automatically generated">
            <a:extLst>
              <a:ext uri="{FF2B5EF4-FFF2-40B4-BE49-F238E27FC236}">
                <a16:creationId xmlns:a16="http://schemas.microsoft.com/office/drawing/2014/main" id="{B556DD37-9AAF-8463-DF91-8C5107CB987D}"/>
              </a:ext>
            </a:extLst>
          </p:cNvPr>
          <p:cNvPicPr>
            <a:picLocks noChangeAspect="1"/>
          </p:cNvPicPr>
          <p:nvPr/>
        </p:nvPicPr>
        <p:blipFill rotWithShape="1">
          <a:blip r:embed="rId2">
            <a:extLst>
              <a:ext uri="{28A0092B-C50C-407E-A947-70E740481C1C}">
                <a14:useLocalDpi xmlns:a14="http://schemas.microsoft.com/office/drawing/2010/main" val="0"/>
              </a:ext>
            </a:extLst>
          </a:blip>
          <a:srcRect l="919" t="43971" r="26026" b="13190"/>
          <a:stretch/>
        </p:blipFill>
        <p:spPr>
          <a:xfrm>
            <a:off x="2395280" y="740440"/>
            <a:ext cx="8531287" cy="5471677"/>
          </a:xfrm>
          <a:prstGeom prst="rect">
            <a:avLst/>
          </a:prstGeom>
          <a:ln w="6350">
            <a:solidFill>
              <a:schemeClr val="bg2"/>
            </a:solidFill>
          </a:ln>
        </p:spPr>
      </p:pic>
    </p:spTree>
    <p:extLst>
      <p:ext uri="{BB962C8B-B14F-4D97-AF65-F5344CB8AC3E}">
        <p14:creationId xmlns:p14="http://schemas.microsoft.com/office/powerpoint/2010/main" val="328876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p:cTn id="8" dur="indefinite"/>
                                        <p:tgtEl>
                                          <p:spTgt spid="5"/>
                                        </p:tgtEl>
                                        <p:attrNameLst>
                                          <p:attrName>style.opacity</p:attrName>
                                        </p:attrNameLst>
                                      </p:cBhvr>
                                      <p:to>
                                        <p:strVal val="0.5"/>
                                      </p:to>
                                    </p:set>
                                    <p:animEffect filter="image" prLst="opacity: 0.5">
                                      <p:cBhvr rctx="IE">
                                        <p:cTn id="9" dur="indefinite"/>
                                        <p:tgtEl>
                                          <p:spTgt spid="5"/>
                                        </p:tgtEl>
                                      </p:cBhvr>
                                    </p:animEffect>
                                  </p:childTnLst>
                                </p:cTn>
                              </p:par>
                              <p:par>
                                <p:cTn id="10" presetID="22" presetClass="entr" presetSubtype="8"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AvP</a:t>
            </a:r>
            <a:r>
              <a:rPr lang="en-US" dirty="0"/>
              <a:t> Hypo 1 Answer </a:t>
            </a:r>
          </a:p>
        </p:txBody>
      </p:sp>
      <p:sp>
        <p:nvSpPr>
          <p:cNvPr id="3" name="Content Placeholder 2"/>
          <p:cNvSpPr>
            <a:spLocks noGrp="1"/>
          </p:cNvSpPr>
          <p:nvPr>
            <p:ph idx="1"/>
          </p:nvPr>
        </p:nvSpPr>
        <p:spPr/>
        <p:txBody>
          <a:bodyPr/>
          <a:lstStyle/>
          <a:p>
            <a:r>
              <a:rPr lang="en-US" dirty="0"/>
              <a:t>Answer</a:t>
            </a:r>
          </a:p>
          <a:p>
            <a:pPr lvl="1"/>
            <a:r>
              <a:rPr lang="en-US" dirty="0"/>
              <a:t>This is just </a:t>
            </a:r>
            <a:r>
              <a:rPr lang="en-US" i="1" dirty="0"/>
              <a:t>Illinois Brick</a:t>
            </a:r>
            <a:r>
              <a:rPr lang="en-US" dirty="0"/>
              <a:t>.</a:t>
            </a:r>
          </a:p>
          <a:p>
            <a:pPr lvl="1"/>
            <a:r>
              <a:rPr lang="en-US" dirty="0"/>
              <a:t>Indirect purchasers—the actual users of the apps—lack standing to assert the cartel claim against the developers.</a:t>
            </a:r>
          </a:p>
          <a:p>
            <a:pPr lvl="1"/>
            <a:r>
              <a:rPr lang="en-US" dirty="0"/>
              <a:t>Apple has to assert the claim.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58</a:t>
            </a:fld>
            <a:endParaRPr lang="en-US" altLang="en-US"/>
          </a:p>
        </p:txBody>
      </p:sp>
    </p:spTree>
    <p:extLst>
      <p:ext uri="{BB962C8B-B14F-4D97-AF65-F5344CB8AC3E}">
        <p14:creationId xmlns:p14="http://schemas.microsoft.com/office/powerpoint/2010/main" val="19349232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AvP</a:t>
            </a:r>
            <a:r>
              <a:rPr lang="en-US" dirty="0"/>
              <a:t> Hypo 2 Answer </a:t>
            </a:r>
          </a:p>
        </p:txBody>
      </p:sp>
      <p:sp>
        <p:nvSpPr>
          <p:cNvPr id="3" name="Content Placeholder 2"/>
          <p:cNvSpPr>
            <a:spLocks noGrp="1"/>
          </p:cNvSpPr>
          <p:nvPr>
            <p:ph idx="1"/>
          </p:nvPr>
        </p:nvSpPr>
        <p:spPr/>
        <p:txBody>
          <a:bodyPr/>
          <a:lstStyle/>
          <a:p>
            <a:r>
              <a:rPr lang="en-US" dirty="0"/>
              <a:t>Answer</a:t>
            </a:r>
          </a:p>
          <a:p>
            <a:pPr lvl="1"/>
            <a:r>
              <a:rPr lang="en-US" dirty="0"/>
              <a:t>We only have one purchaser here, not two</a:t>
            </a:r>
          </a:p>
          <a:p>
            <a:pPr lvl="1"/>
            <a:r>
              <a:rPr lang="en-US" dirty="0"/>
              <a:t>The app users purchaser directly from the developers and should be able to assert the price fixing claim against them.</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59</a:t>
            </a:fld>
            <a:endParaRPr lang="en-US" altLang="en-US"/>
          </a:p>
        </p:txBody>
      </p:sp>
    </p:spTree>
    <p:extLst>
      <p:ext uri="{BB962C8B-B14F-4D97-AF65-F5344CB8AC3E}">
        <p14:creationId xmlns:p14="http://schemas.microsoft.com/office/powerpoint/2010/main" val="319313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7192" y="-2"/>
            <a:ext cx="4814809" cy="369332"/>
          </a:xfrm>
          <a:solidFill>
            <a:schemeClr val="bg2">
              <a:alpha val="10000"/>
            </a:schemeClr>
          </a:solidFill>
        </p:spPr>
        <p:txBody>
          <a:bodyPr/>
          <a:lstStyle/>
          <a:p>
            <a:pPr algn="r">
              <a:lnSpc>
                <a:spcPct val="100000"/>
              </a:lnSpc>
            </a:pPr>
            <a:r>
              <a:rPr lang="en-US" sz="2400" kern="1200" dirty="0">
                <a:solidFill>
                  <a:schemeClr val="accent4">
                    <a:lumMod val="75000"/>
                    <a:lumOff val="25000"/>
                  </a:schemeClr>
                </a:solidFill>
                <a:latin typeface="+mn-lt"/>
                <a:cs typeface="Times New Roman" panose="02020603050405020304" pitchFamily="18" charset="0"/>
              </a:rPr>
              <a:t>Brunswick Patent (</a:t>
            </a:r>
            <a:r>
              <a:rPr lang="en-US" sz="2400" kern="1200" dirty="0" err="1">
                <a:solidFill>
                  <a:schemeClr val="accent4">
                    <a:lumMod val="75000"/>
                    <a:lumOff val="25000"/>
                  </a:schemeClr>
                </a:solidFill>
                <a:latin typeface="+mn-lt"/>
                <a:cs typeface="Times New Roman" panose="02020603050405020304" pitchFamily="18" charset="0"/>
              </a:rPr>
              <a:t>Paramas</a:t>
            </a:r>
            <a:r>
              <a:rPr lang="en-US" sz="2400" kern="1200" dirty="0">
                <a:solidFill>
                  <a:schemeClr val="accent4">
                    <a:lumMod val="75000"/>
                    <a:lumOff val="25000"/>
                  </a:schemeClr>
                </a:solidFill>
                <a:latin typeface="+mn-lt"/>
                <a:cs typeface="Times New Roman" panose="02020603050405020304" pitchFamily="18" charset="0"/>
              </a:rPr>
              <a:t> NJ)</a:t>
            </a:r>
            <a:endParaRPr lang="en-US" sz="2400" kern="1200" dirty="0">
              <a:solidFill>
                <a:schemeClr val="accent4">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6</a:t>
            </a:fld>
            <a:endParaRPr lang="en-US" altLang="en-US"/>
          </a:p>
        </p:txBody>
      </p:sp>
      <p:sp>
        <p:nvSpPr>
          <p:cNvPr id="6" name="Text Box 5"/>
          <p:cNvSpPr txBox="1">
            <a:spLocks noChangeArrowheads="1"/>
          </p:cNvSpPr>
          <p:nvPr/>
        </p:nvSpPr>
        <p:spPr bwMode="auto">
          <a:xfrm>
            <a:off x="9147874" y="6488668"/>
            <a:ext cx="30441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U.S. Patent No. 2,967,708</a:t>
            </a:r>
          </a:p>
        </p:txBody>
      </p:sp>
      <p:sp>
        <p:nvSpPr>
          <p:cNvPr id="7" name="Rectangle 6"/>
          <p:cNvSpPr>
            <a:spLocks noChangeArrowheads="1"/>
          </p:cNvSpPr>
          <p:nvPr/>
        </p:nvSpPr>
        <p:spPr bwMode="auto">
          <a:xfrm>
            <a:off x="12018963" y="6700838"/>
            <a:ext cx="173037" cy="157162"/>
          </a:xfrm>
          <a:prstGeom prst="rect">
            <a:avLst/>
          </a:prstGeom>
          <a:solidFill>
            <a:schemeClr val="accent4">
              <a:lumMod val="75000"/>
              <a:lumOff val="25000"/>
            </a:schemeClr>
          </a:solidFill>
          <a:ln w="9525">
            <a:solidFill>
              <a:schemeClr val="tx1"/>
            </a:solidFill>
            <a:miter lim="800000"/>
            <a:headEnd/>
            <a:tailEnd/>
          </a:ln>
        </p:spPr>
        <p:txBody>
          <a:bodyPr wrap="none" anchor="ctr"/>
          <a:lstStyle/>
          <a:p>
            <a:endParaRPr lang="en-US"/>
          </a:p>
        </p:txBody>
      </p:sp>
      <p:pic>
        <p:nvPicPr>
          <p:cNvPr id="11" name="Picture 10">
            <a:extLst>
              <a:ext uri="{FF2B5EF4-FFF2-40B4-BE49-F238E27FC236}">
                <a16:creationId xmlns:a16="http://schemas.microsoft.com/office/drawing/2014/main" id="{708CFC38-F1AB-1A40-8185-B27E8BA962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2017" y="184664"/>
            <a:ext cx="4150117" cy="6516174"/>
          </a:xfrm>
          <a:prstGeom prst="rect">
            <a:avLst/>
          </a:prstGeom>
          <a:ln w="6350">
            <a:solidFill>
              <a:schemeClr val="tx1"/>
            </a:solidFill>
          </a:ln>
        </p:spPr>
      </p:pic>
      <p:pic>
        <p:nvPicPr>
          <p:cNvPr id="12" name="Picture 11">
            <a:extLst>
              <a:ext uri="{FF2B5EF4-FFF2-40B4-BE49-F238E27FC236}">
                <a16:creationId xmlns:a16="http://schemas.microsoft.com/office/drawing/2014/main" id="{2ACD05D5-A0C3-D14F-9A93-999A19562C4D}"/>
              </a:ext>
            </a:extLst>
          </p:cNvPr>
          <p:cNvPicPr>
            <a:picLocks noChangeAspect="1"/>
          </p:cNvPicPr>
          <p:nvPr/>
        </p:nvPicPr>
        <p:blipFill>
          <a:blip r:embed="rId3"/>
          <a:stretch>
            <a:fillRect/>
          </a:stretch>
        </p:blipFill>
        <p:spPr>
          <a:xfrm>
            <a:off x="2933577" y="836255"/>
            <a:ext cx="7083852" cy="5321788"/>
          </a:xfrm>
          <a:prstGeom prst="rect">
            <a:avLst/>
          </a:prstGeom>
          <a:ln w="6350">
            <a:solidFill>
              <a:schemeClr val="tx1"/>
            </a:solidFill>
          </a:ln>
        </p:spPr>
      </p:pic>
    </p:spTree>
    <p:extLst>
      <p:ext uri="{BB962C8B-B14F-4D97-AF65-F5344CB8AC3E}">
        <p14:creationId xmlns:p14="http://schemas.microsoft.com/office/powerpoint/2010/main" val="3552860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9" presetClass="emph" presetSubtype="0" nodeType="withEffect">
                                  <p:stCondLst>
                                    <p:cond delay="0"/>
                                  </p:stCondLst>
                                  <p:childTnLst>
                                    <p:set>
                                      <p:cBhvr rctx="PPT">
                                        <p:cTn id="8" dur="indefinite"/>
                                        <p:tgtEl>
                                          <p:spTgt spid="11"/>
                                        </p:tgtEl>
                                        <p:attrNameLst>
                                          <p:attrName>style.opacity</p:attrName>
                                        </p:attrNameLst>
                                      </p:cBhvr>
                                      <p:to>
                                        <p:strVal val="0.5"/>
                                      </p:to>
                                    </p:set>
                                    <p:animEffect filter="image" prLst="opacity: 0.5">
                                      <p:cBhvr rctx="IE">
                                        <p:cTn id="9" dur="indefinite"/>
                                        <p:tgtEl>
                                          <p:spTgt spid="11"/>
                                        </p:tgtEl>
                                      </p:cBhvr>
                                    </p:animEffect>
                                  </p:childTnLst>
                                </p:cTn>
                              </p:par>
                              <p:par>
                                <p:cTn id="10" presetID="22" presetClass="entr" presetSubtype="8"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AvP</a:t>
            </a:r>
            <a:r>
              <a:rPr lang="en-US" dirty="0"/>
              <a:t> Hypo 3 Answer </a:t>
            </a:r>
          </a:p>
        </p:txBody>
      </p:sp>
      <p:sp>
        <p:nvSpPr>
          <p:cNvPr id="3" name="Content Placeholder 2"/>
          <p:cNvSpPr>
            <a:spLocks noGrp="1"/>
          </p:cNvSpPr>
          <p:nvPr>
            <p:ph idx="1"/>
          </p:nvPr>
        </p:nvSpPr>
        <p:spPr/>
        <p:txBody>
          <a:bodyPr/>
          <a:lstStyle/>
          <a:p>
            <a:r>
              <a:rPr lang="en-US" dirty="0"/>
              <a:t>Answer</a:t>
            </a:r>
          </a:p>
          <a:p>
            <a:pPr lvl="1"/>
            <a:r>
              <a:rPr lang="en-US" dirty="0"/>
              <a:t>Flow of funds shouldn’t matter, though flow of title may but Court rejects this</a:t>
            </a:r>
          </a:p>
        </p:txBody>
      </p:sp>
      <p:sp>
        <p:nvSpPr>
          <p:cNvPr id="4" name="Date Placeholder 3"/>
          <p:cNvSpPr>
            <a:spLocks noGrp="1"/>
          </p:cNvSpPr>
          <p:nvPr>
            <p:ph type="dt" sz="half" idx="10"/>
          </p:nvPr>
        </p:nvSpPr>
        <p:spPr/>
        <p:txBody>
          <a:bodyPr/>
          <a:lstStyle/>
          <a:p>
            <a:pPr>
              <a:defRPr/>
            </a:pPr>
            <a:fld id="{3BA02DFA-02C6-4638-89D4-9E98CDF503C0}" type="datetime4">
              <a:rPr lang="en-US" smtClean="0"/>
              <a:pPr>
                <a:defRPr/>
              </a:pPr>
              <a:t>February 7, 2024</a:t>
            </a:fld>
            <a:endParaRPr lang="en-US" altLang="en-US">
              <a:solidFill>
                <a:schemeClr val="bg2"/>
              </a:solidFill>
            </a:endParaRP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60</a:t>
            </a:fld>
            <a:endParaRPr lang="en-US" altLang="en-US"/>
          </a:p>
        </p:txBody>
      </p:sp>
    </p:spTree>
    <p:extLst>
      <p:ext uri="{BB962C8B-B14F-4D97-AF65-F5344CB8AC3E}">
        <p14:creationId xmlns:p14="http://schemas.microsoft.com/office/powerpoint/2010/main" val="361939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4778" y="-2"/>
            <a:ext cx="1847223" cy="442129"/>
          </a:xfrm>
          <a:solidFill>
            <a:schemeClr val="bg2">
              <a:alpha val="10000"/>
            </a:schemeClr>
          </a:solidFill>
        </p:spPr>
        <p:txBody>
          <a:bodyPr/>
          <a:lstStyle/>
          <a:p>
            <a:pPr algn="r">
              <a:lnSpc>
                <a:spcPct val="100000"/>
              </a:lnSpc>
            </a:pPr>
            <a:r>
              <a:rPr lang="en-US" sz="2400" dirty="0">
                <a:solidFill>
                  <a:schemeClr val="accent4">
                    <a:lumMod val="75000"/>
                    <a:lumOff val="25000"/>
                  </a:schemeClr>
                </a:solidFill>
                <a:latin typeface="+mn-lt"/>
                <a:cs typeface="Times New Roman" panose="02020603050405020304" pitchFamily="18" charset="0"/>
              </a:rPr>
              <a:t>Brunswick</a:t>
            </a:r>
          </a:p>
        </p:txBody>
      </p:sp>
      <p:sp>
        <p:nvSpPr>
          <p:cNvPr id="4" name="Slide Number Placeholder 3"/>
          <p:cNvSpPr>
            <a:spLocks noGrp="1"/>
          </p:cNvSpPr>
          <p:nvPr>
            <p:ph type="sldNum" sz="quarter" idx="12"/>
          </p:nvPr>
        </p:nvSpPr>
        <p:spPr/>
        <p:txBody>
          <a:bodyPr/>
          <a:lstStyle/>
          <a:p>
            <a:pPr>
              <a:defRPr/>
            </a:pPr>
            <a:fld id="{B32496E5-8FFA-4061-92C3-71B1BA3DDA51}" type="slidenum">
              <a:rPr lang="en-US" altLang="en-US" smtClean="0"/>
              <a:pPr>
                <a:defRPr/>
              </a:pPr>
              <a:t>7</a:t>
            </a:fld>
            <a:endParaRPr lang="en-US" altLang="en-US"/>
          </a:p>
        </p:txBody>
      </p:sp>
      <p:pic>
        <p:nvPicPr>
          <p:cNvPr id="5" name="Picture 4">
            <a:extLst>
              <a:ext uri="{FF2B5EF4-FFF2-40B4-BE49-F238E27FC236}">
                <a16:creationId xmlns:a16="http://schemas.microsoft.com/office/drawing/2014/main" id="{6AC912D6-A998-D94A-B097-90567D2E61F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94526" y="255465"/>
            <a:ext cx="4011168" cy="6417869"/>
          </a:xfrm>
          <a:prstGeom prst="rect">
            <a:avLst/>
          </a:prstGeom>
          <a:ln w="6350">
            <a:solidFill>
              <a:schemeClr val="tx1"/>
            </a:solidFill>
          </a:ln>
        </p:spPr>
      </p:pic>
      <p:sp>
        <p:nvSpPr>
          <p:cNvPr id="6" name="Text Box 5"/>
          <p:cNvSpPr txBox="1">
            <a:spLocks noChangeArrowheads="1"/>
          </p:cNvSpPr>
          <p:nvPr/>
        </p:nvSpPr>
        <p:spPr bwMode="auto">
          <a:xfrm>
            <a:off x="9907674" y="6488668"/>
            <a:ext cx="2284325" cy="369332"/>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spcBef>
                <a:spcPct val="50000"/>
              </a:spcBef>
              <a:defRPr/>
            </a:pPr>
            <a:r>
              <a:rPr lang="en-US" sz="1800" i="0" dirty="0">
                <a:solidFill>
                  <a:schemeClr val="accent4">
                    <a:lumMod val="75000"/>
                    <a:lumOff val="25000"/>
                  </a:schemeClr>
                </a:solidFill>
                <a:latin typeface="+mn-lt"/>
                <a:cs typeface="Times New Roman" panose="02020603050405020304" pitchFamily="18" charset="0"/>
              </a:rPr>
              <a:t>429 U.S. 477 (1977)</a:t>
            </a:r>
          </a:p>
        </p:txBody>
      </p:sp>
    </p:spTree>
    <p:extLst>
      <p:ext uri="{BB962C8B-B14F-4D97-AF65-F5344CB8AC3E}">
        <p14:creationId xmlns:p14="http://schemas.microsoft.com/office/powerpoint/2010/main" val="248354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in Brunswick?</a:t>
            </a:r>
          </a:p>
        </p:txBody>
      </p:sp>
      <p:sp>
        <p:nvSpPr>
          <p:cNvPr id="3" name="Content Placeholder 2"/>
          <p:cNvSpPr>
            <a:spLocks noGrp="1"/>
          </p:cNvSpPr>
          <p:nvPr>
            <p:ph idx="1"/>
          </p:nvPr>
        </p:nvSpPr>
        <p:spPr/>
        <p:txBody>
          <a:bodyPr/>
          <a:lstStyle/>
          <a:p>
            <a:pPr algn="just"/>
            <a:r>
              <a:rPr lang="en-US" dirty="0"/>
              <a:t>Hypo</a:t>
            </a:r>
          </a:p>
          <a:p>
            <a:pPr lvl="1" algn="just"/>
            <a:r>
              <a:rPr lang="en-US" dirty="0"/>
              <a:t>Brunswick sells bowling equipment, but buyers fail and it then vertically integrates into bowling centers</a:t>
            </a:r>
          </a:p>
          <a:p>
            <a:pPr algn="just"/>
            <a:r>
              <a:rPr lang="en-US" dirty="0"/>
              <a:t>What are the theories of antitrust liability here? Predatory pricing? CA7 violation?</a:t>
            </a:r>
          </a:p>
        </p:txBody>
      </p:sp>
      <p:sp>
        <p:nvSpPr>
          <p:cNvPr id="5" name="Slide Number Placeholder 4"/>
          <p:cNvSpPr>
            <a:spLocks noGrp="1"/>
          </p:cNvSpPr>
          <p:nvPr>
            <p:ph type="sldNum" sz="quarter" idx="4294967295"/>
          </p:nvPr>
        </p:nvSpPr>
        <p:spPr>
          <a:xfrm>
            <a:off x="9347200" y="6248400"/>
            <a:ext cx="2540000" cy="457200"/>
          </a:xfrm>
          <a:prstGeom prst="rect">
            <a:avLst/>
          </a:prstGeom>
        </p:spPr>
        <p:txBody>
          <a:bodyPr/>
          <a:lstStyle/>
          <a:p>
            <a:fld id="{F6955C0A-33D1-4F28-8A4F-B2EECC9F1AE5}" type="slidenum">
              <a:rPr lang="en-US" altLang="en-US" smtClean="0"/>
              <a:pPr/>
              <a:t>8</a:t>
            </a:fld>
            <a:endParaRPr lang="en-US" altLang="en-US"/>
          </a:p>
        </p:txBody>
      </p:sp>
      <p:sp>
        <p:nvSpPr>
          <p:cNvPr id="6" name="Text Box 5"/>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(1 of 3)</a:t>
            </a:r>
          </a:p>
        </p:txBody>
      </p:sp>
    </p:spTree>
    <p:extLst>
      <p:ext uri="{BB962C8B-B14F-4D97-AF65-F5344CB8AC3E}">
        <p14:creationId xmlns:p14="http://schemas.microsoft.com/office/powerpoint/2010/main" val="169495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in Brunswick?</a:t>
            </a:r>
          </a:p>
        </p:txBody>
      </p:sp>
      <p:sp>
        <p:nvSpPr>
          <p:cNvPr id="3" name="Content Placeholder 2"/>
          <p:cNvSpPr>
            <a:spLocks noGrp="1"/>
          </p:cNvSpPr>
          <p:nvPr>
            <p:ph idx="1"/>
          </p:nvPr>
        </p:nvSpPr>
        <p:spPr/>
        <p:txBody>
          <a:bodyPr/>
          <a:lstStyle/>
          <a:p>
            <a:r>
              <a:rPr lang="en-US" dirty="0"/>
              <a:t>Building Out the Hypo</a:t>
            </a:r>
          </a:p>
          <a:p>
            <a:pPr lvl="1"/>
            <a:r>
              <a:rPr lang="en-US" dirty="0"/>
              <a:t>Step 1</a:t>
            </a:r>
          </a:p>
          <a:p>
            <a:pPr lvl="2"/>
            <a:r>
              <a:rPr lang="en-US" sz="3200" dirty="0"/>
              <a:t>Assume five towns each with an independently-owned (IO) bowling center</a:t>
            </a:r>
          </a:p>
          <a:p>
            <a:pPr lvl="2"/>
            <a:r>
              <a:rPr lang="en-US" sz="3200" dirty="0"/>
              <a:t>Assume entry in each town by a new IO bowling center</a:t>
            </a:r>
          </a:p>
          <a:p>
            <a:pPr lvl="1"/>
            <a:r>
              <a:rPr lang="en-US" dirty="0"/>
              <a:t>Assess the change in competition  </a:t>
            </a:r>
          </a:p>
        </p:txBody>
      </p:sp>
      <p:sp>
        <p:nvSpPr>
          <p:cNvPr id="5" name="Slide Number Placeholder 4"/>
          <p:cNvSpPr>
            <a:spLocks noGrp="1"/>
          </p:cNvSpPr>
          <p:nvPr>
            <p:ph type="sldNum" sz="quarter" idx="11"/>
          </p:nvPr>
        </p:nvSpPr>
        <p:spPr/>
        <p:txBody>
          <a:bodyPr/>
          <a:lstStyle/>
          <a:p>
            <a:pPr>
              <a:defRPr/>
            </a:pPr>
            <a:fld id="{BC03FDE9-4CFE-4421-A501-434F5F61D1E4}" type="slidenum">
              <a:rPr lang="en-US" altLang="en-US" smtClean="0"/>
              <a:pPr>
                <a:defRPr/>
              </a:pPr>
              <a:t>9</a:t>
            </a:fld>
            <a:endParaRPr lang="en-US" altLang="en-US"/>
          </a:p>
        </p:txBody>
      </p:sp>
      <p:sp>
        <p:nvSpPr>
          <p:cNvPr id="6" name="Text Box 5"/>
          <p:cNvSpPr txBox="1">
            <a:spLocks noChangeArrowheads="1"/>
          </p:cNvSpPr>
          <p:nvPr/>
        </p:nvSpPr>
        <p:spPr bwMode="auto">
          <a:xfrm>
            <a:off x="10068448" y="0"/>
            <a:ext cx="2123552" cy="461665"/>
          </a:xfrm>
          <a:prstGeom prst="rect">
            <a:avLst/>
          </a:prstGeom>
          <a:solidFill>
            <a:schemeClr val="bg2">
              <a:alpha val="10000"/>
            </a:schemeClr>
          </a:solidFill>
          <a:ln w="9525">
            <a:noFill/>
            <a:miter lim="800000"/>
            <a:headEnd/>
            <a:tailEnd/>
          </a:ln>
        </p:spPr>
        <p:txBody>
          <a:bodyPr wrap="square">
            <a:spAutoFit/>
          </a:bodyPr>
          <a:lstStyle>
            <a:defPPr>
              <a:defRPr lang="en-US"/>
            </a:defPPr>
            <a:lvl1pPr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i="1" kern="1200">
                <a:solidFill>
                  <a:schemeClr val="tx1"/>
                </a:solidFill>
                <a:latin typeface="Times New Roman" pitchFamily="18" charset="0"/>
                <a:ea typeface="+mn-ea"/>
                <a:cs typeface="+mn-cs"/>
              </a:defRPr>
            </a:lvl5pPr>
            <a:lvl6pPr marL="2286000" algn="l" defTabSz="914400" rtl="0" eaLnBrk="1" latinLnBrk="0" hangingPunct="1">
              <a:defRPr kumimoji="1" sz="2400" i="1" kern="1200">
                <a:solidFill>
                  <a:schemeClr val="tx1"/>
                </a:solidFill>
                <a:latin typeface="Times New Roman" pitchFamily="18" charset="0"/>
                <a:ea typeface="+mn-ea"/>
                <a:cs typeface="+mn-cs"/>
              </a:defRPr>
            </a:lvl6pPr>
            <a:lvl7pPr marL="2743200" algn="l" defTabSz="914400" rtl="0" eaLnBrk="1" latinLnBrk="0" hangingPunct="1">
              <a:defRPr kumimoji="1" sz="2400" i="1" kern="1200">
                <a:solidFill>
                  <a:schemeClr val="tx1"/>
                </a:solidFill>
                <a:latin typeface="Times New Roman" pitchFamily="18" charset="0"/>
                <a:ea typeface="+mn-ea"/>
                <a:cs typeface="+mn-cs"/>
              </a:defRPr>
            </a:lvl7pPr>
            <a:lvl8pPr marL="3200400" algn="l" defTabSz="914400" rtl="0" eaLnBrk="1" latinLnBrk="0" hangingPunct="1">
              <a:defRPr kumimoji="1" sz="2400" i="1" kern="1200">
                <a:solidFill>
                  <a:schemeClr val="tx1"/>
                </a:solidFill>
                <a:latin typeface="Times New Roman" pitchFamily="18" charset="0"/>
                <a:ea typeface="+mn-ea"/>
                <a:cs typeface="+mn-cs"/>
              </a:defRPr>
            </a:lvl8pPr>
            <a:lvl9pPr marL="3657600" algn="l" defTabSz="914400" rtl="0" eaLnBrk="1" latinLnBrk="0" hangingPunct="1">
              <a:defRPr kumimoji="1" sz="2400" i="1" kern="1200">
                <a:solidFill>
                  <a:schemeClr val="tx1"/>
                </a:solidFill>
                <a:latin typeface="Times New Roman" pitchFamily="18" charset="0"/>
                <a:ea typeface="+mn-ea"/>
                <a:cs typeface="+mn-cs"/>
              </a:defRPr>
            </a:lvl9pPr>
          </a:lstStyle>
          <a:p>
            <a:pPr algn="r">
              <a:spcBef>
                <a:spcPct val="50000"/>
              </a:spcBef>
              <a:defRPr/>
            </a:pPr>
            <a:r>
              <a:rPr lang="en-US" b="1" i="0" dirty="0">
                <a:solidFill>
                  <a:schemeClr val="accent4">
                    <a:lumMod val="75000"/>
                    <a:lumOff val="25000"/>
                  </a:schemeClr>
                </a:solidFill>
                <a:latin typeface="+mn-lt"/>
                <a:cs typeface="Times New Roman" panose="02020603050405020304" pitchFamily="18" charset="0"/>
              </a:rPr>
              <a:t>TTYN (2 of 3)</a:t>
            </a:r>
          </a:p>
        </p:txBody>
      </p:sp>
    </p:spTree>
    <p:extLst>
      <p:ext uri="{BB962C8B-B14F-4D97-AF65-F5344CB8AC3E}">
        <p14:creationId xmlns:p14="http://schemas.microsoft.com/office/powerpoint/2010/main" val="2892598681"/>
      </p:ext>
    </p:extLst>
  </p:cSld>
  <p:clrMapOvr>
    <a:masterClrMapping/>
  </p:clrMapOvr>
</p:sld>
</file>

<file path=ppt/theme/theme1.xml><?xml version="1.0" encoding="utf-8"?>
<a:theme xmlns:a="http://schemas.openxmlformats.org/drawingml/2006/main" name="Generic (Standard)">
  <a:themeElements>
    <a:clrScheme name="">
      <a:dk1>
        <a:srgbClr val="000066"/>
      </a:dk1>
      <a:lt1>
        <a:srgbClr val="FFFFFF"/>
      </a:lt1>
      <a:dk2>
        <a:srgbClr val="336699"/>
      </a:dk2>
      <a:lt2>
        <a:srgbClr val="010000"/>
      </a:lt2>
      <a:accent1>
        <a:srgbClr val="CCECFF"/>
      </a:accent1>
      <a:accent2>
        <a:srgbClr val="FFFFCC"/>
      </a:accent2>
      <a:accent3>
        <a:srgbClr val="FFFFFF"/>
      </a:accent3>
      <a:accent4>
        <a:srgbClr val="000056"/>
      </a:accent4>
      <a:accent5>
        <a:srgbClr val="E2F4FF"/>
      </a:accent5>
      <a:accent6>
        <a:srgbClr val="E7E7B9"/>
      </a:accent6>
      <a:hlink>
        <a:srgbClr val="0066FF"/>
      </a:hlink>
      <a:folHlink>
        <a:srgbClr val="FFFFCC"/>
      </a:folHlink>
    </a:clrScheme>
    <a:fontScheme name="Generic (Standard)">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eneric (Standard)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FFCC"/>
        </a:folHlink>
      </a:clrScheme>
      <a:clrMap bg1="lt1" tx1="dk1" bg2="lt2" tx2="dk2" accent1="accent1" accent2="accent2" accent3="accent3" accent4="accent4" accent5="accent5" accent6="accent6" hlink="hlink" folHlink="folHlink"/>
    </a:extraClrScheme>
    <a:extraClrScheme>
      <a:clrScheme name="Generic (Standard) 2">
        <a:dk1>
          <a:srgbClr val="800000"/>
        </a:dk1>
        <a:lt1>
          <a:srgbClr val="FFFFFF"/>
        </a:lt1>
        <a:dk2>
          <a:srgbClr val="000000"/>
        </a:dk2>
        <a:lt2>
          <a:srgbClr val="FFFFCC"/>
        </a:lt2>
        <a:accent1>
          <a:srgbClr val="000000"/>
        </a:accent1>
        <a:accent2>
          <a:srgbClr val="000099"/>
        </a:accent2>
        <a:accent3>
          <a:srgbClr val="AAAAAA"/>
        </a:accent3>
        <a:accent4>
          <a:srgbClr val="DADADA"/>
        </a:accent4>
        <a:accent5>
          <a:srgbClr val="AAAAAA"/>
        </a:accent5>
        <a:accent6>
          <a:srgbClr val="00008A"/>
        </a:accent6>
        <a:hlink>
          <a:srgbClr val="800000"/>
        </a:hlink>
        <a:folHlink>
          <a:srgbClr val="000000"/>
        </a:folHlink>
      </a:clrScheme>
      <a:clrMap bg1="dk2" tx1="lt1" bg2="dk1" tx2="lt2" accent1="accent1" accent2="accent2" accent3="accent3" accent4="accent4" accent5="accent5" accent6="accent6" hlink="hlink" folHlink="folHlink"/>
    </a:extraClrScheme>
    <a:extraClrScheme>
      <a:clrScheme name="Generic (Standard)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Generic (Standard) 4">
        <a:dk1>
          <a:srgbClr val="336699"/>
        </a:dk1>
        <a:lt1>
          <a:srgbClr val="FFFFFF"/>
        </a:lt1>
        <a:dk2>
          <a:srgbClr val="000066"/>
        </a:dk2>
        <a:lt2>
          <a:srgbClr val="010000"/>
        </a:lt2>
        <a:accent1>
          <a:srgbClr val="CCECFF"/>
        </a:accent1>
        <a:accent2>
          <a:srgbClr val="FFFFCC"/>
        </a:accent2>
        <a:accent3>
          <a:srgbClr val="FFFFFF"/>
        </a:accent3>
        <a:accent4>
          <a:srgbClr val="2A5682"/>
        </a:accent4>
        <a:accent5>
          <a:srgbClr val="E2F4FF"/>
        </a:accent5>
        <a:accent6>
          <a:srgbClr val="E7E7B9"/>
        </a:accent6>
        <a:hlink>
          <a:srgbClr val="3399FF"/>
        </a:hlink>
        <a:folHlink>
          <a:srgbClr val="FFFFCC"/>
        </a:folHlink>
      </a:clrScheme>
      <a:clrMap bg1="lt1" tx1="dk1" bg2="lt2" tx2="dk2" accent1="accent1" accent2="accent2" accent3="accent3" accent4="accent4" accent5="accent5" accent6="accent6" hlink="hlink" folHlink="folHlink"/>
    </a:extraClrScheme>
    <a:extraClrScheme>
      <a:clrScheme name="Generic (Standard) 5">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0066FF"/>
        </a:hlink>
        <a:folHlink>
          <a:srgbClr val="FFFF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HD:Microsoft Office 98:Templates:Presentations:Generic (Standard)</Template>
  <TotalTime>7796</TotalTime>
  <Words>2499</Words>
  <Application>Microsoft Office PowerPoint</Application>
  <PresentationFormat>Widescreen</PresentationFormat>
  <Paragraphs>350</Paragraphs>
  <Slides>60</Slides>
  <Notes>25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69" baseType="lpstr">
      <vt:lpstr>Arial</vt:lpstr>
      <vt:lpstr>Calibri</vt:lpstr>
      <vt:lpstr>Helvetica</vt:lpstr>
      <vt:lpstr>Monotype Sorts</vt:lpstr>
      <vt:lpstr>Times New Roman</vt:lpstr>
      <vt:lpstr>Wingdings</vt:lpstr>
      <vt:lpstr>Generic (Standard)</vt:lpstr>
      <vt:lpstr>Custom Design</vt:lpstr>
      <vt:lpstr>Worksheet</vt:lpstr>
      <vt:lpstr>Class 16: Wed 7 Feb 2024 Antitrust Winter 2024  Antitrust Injury and Remedies</vt:lpstr>
      <vt:lpstr>What Today is About</vt:lpstr>
      <vt:lpstr>Brunswick</vt:lpstr>
      <vt:lpstr>Brunswick Financial Position</vt:lpstr>
      <vt:lpstr>Pin-Setting Innovation</vt:lpstr>
      <vt:lpstr>Brunswick Patent (Paramas NJ)</vt:lpstr>
      <vt:lpstr>Brunswick</vt:lpstr>
      <vt:lpstr>Liability in Brunswick?</vt:lpstr>
      <vt:lpstr>Liability in Brunswick?</vt:lpstr>
      <vt:lpstr>Liability in Brunswick?</vt:lpstr>
      <vt:lpstr>Brunswick: Understanding Antitrust Injury</vt:lpstr>
      <vt:lpstr>Brunswick</vt:lpstr>
      <vt:lpstr>Brunswick</vt:lpstr>
      <vt:lpstr>Defining Antitrust Injury</vt:lpstr>
      <vt:lpstr>Brunswick: Antitrust Injury Required</vt:lpstr>
      <vt:lpstr>Nature of the Injury</vt:lpstr>
      <vt:lpstr>Standing</vt:lpstr>
      <vt:lpstr>Standing</vt:lpstr>
      <vt:lpstr>Standing</vt:lpstr>
      <vt:lpstr>Understanding Damages</vt:lpstr>
      <vt:lpstr>Version 1: Competitive R, Competitive M</vt:lpstr>
      <vt:lpstr>Version 2: Competitive R,  Monop M</vt:lpstr>
      <vt:lpstr>Ver 2: Comp R, Monop M</vt:lpstr>
      <vt:lpstr>Version 2</vt:lpstr>
      <vt:lpstr>Calculating Damages: The Overcharge</vt:lpstr>
      <vt:lpstr>Alternative: Deadweight Loss as Measure of Damages</vt:lpstr>
      <vt:lpstr>Treble Damages</vt:lpstr>
      <vt:lpstr>Treble Damages</vt:lpstr>
      <vt:lpstr>Hanover Shoe</vt:lpstr>
      <vt:lpstr>Rejection of Passing-On Defense</vt:lpstr>
      <vt:lpstr>Antitrust Defendant Can’t Assert Passing On Defense</vt:lpstr>
      <vt:lpstr>Illinois Brick </vt:lpstr>
      <vt:lpstr>Ban on Indirect Purchaser Suits</vt:lpstr>
      <vt:lpstr>Ban on Indirect Purchaser Suits</vt:lpstr>
      <vt:lpstr>Block Indirect Purchasers from Bringing CA4 Claims</vt:lpstr>
      <vt:lpstr>Utilicorp United </vt:lpstr>
      <vt:lpstr>Upholds Hanover Shoe and Illinois Brick</vt:lpstr>
      <vt:lpstr>2007 SF Macworld iPhone Launch</vt:lpstr>
      <vt:lpstr>Interface Key</vt:lpstr>
      <vt:lpstr>App Store Launch</vt:lpstr>
      <vt:lpstr>The iOS App Cartel</vt:lpstr>
      <vt:lpstr>The iOS App Cartel Again</vt:lpstr>
      <vt:lpstr>The iOS App Cartel Again</vt:lpstr>
      <vt:lpstr>Buying iOS Apps</vt:lpstr>
      <vt:lpstr>Apple’s Contract with iOS Users</vt:lpstr>
      <vt:lpstr>Apps are Licensed, Not Sold</vt:lpstr>
      <vt:lpstr>Apple as Agent for Third Party Apps</vt:lpstr>
      <vt:lpstr>Pepper v Apple Complaint</vt:lpstr>
      <vt:lpstr>Buying and Selling iOS Apps</vt:lpstr>
      <vt:lpstr>Buying and Selling iOS Apps</vt:lpstr>
      <vt:lpstr>Majority: Apple As Seller</vt:lpstr>
      <vt:lpstr>Dissent: Apple Not The Seller from Its Internet App Store</vt:lpstr>
      <vt:lpstr>Majority: Users as Direct Purchasers from Apple</vt:lpstr>
      <vt:lpstr>Majority: And Again</vt:lpstr>
      <vt:lpstr>Monopolist and Monopsonist!</vt:lpstr>
      <vt:lpstr>Pepper v. Apple Update</vt:lpstr>
      <vt:lpstr>Most Recent Filings</vt:lpstr>
      <vt:lpstr>AvP Hypo 1 Answer </vt:lpstr>
      <vt:lpstr>AvP Hypo 2 Answer </vt:lpstr>
      <vt:lpstr>AvP Hypo 3 Answer </vt:lpstr>
    </vt:vector>
  </TitlesOfParts>
  <Company>The University of Chicago Law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Setting in High-Tech Industries</dc:title>
  <dc:creator>Randal Picker</dc:creator>
  <cp:lastModifiedBy>Randal C. Picker</cp:lastModifiedBy>
  <cp:revision>819</cp:revision>
  <cp:lastPrinted>2020-10-29T16:28:42Z</cp:lastPrinted>
  <dcterms:created xsi:type="dcterms:W3CDTF">1999-10-27T15:27:59Z</dcterms:created>
  <dcterms:modified xsi:type="dcterms:W3CDTF">2024-02-07T19:25:09Z</dcterms:modified>
</cp:coreProperties>
</file>