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99"/>
  </p:notesMasterIdLst>
  <p:handoutMasterIdLst>
    <p:handoutMasterId r:id="rId100"/>
  </p:handoutMasterIdLst>
  <p:sldIdLst>
    <p:sldId id="1303" r:id="rId2"/>
    <p:sldId id="1668" r:id="rId3"/>
    <p:sldId id="1669" r:id="rId4"/>
    <p:sldId id="2134" r:id="rId5"/>
    <p:sldId id="2646" r:id="rId6"/>
    <p:sldId id="2608" r:id="rId7"/>
    <p:sldId id="2662" r:id="rId8"/>
    <p:sldId id="2663" r:id="rId9"/>
    <p:sldId id="2664" r:id="rId10"/>
    <p:sldId id="2647" r:id="rId11"/>
    <p:sldId id="2648" r:id="rId12"/>
    <p:sldId id="2650" r:id="rId13"/>
    <p:sldId id="1651" r:id="rId14"/>
    <p:sldId id="1652" r:id="rId15"/>
    <p:sldId id="1653" r:id="rId16"/>
    <p:sldId id="1654" r:id="rId17"/>
    <p:sldId id="1655" r:id="rId18"/>
    <p:sldId id="1656" r:id="rId19"/>
    <p:sldId id="1615" r:id="rId20"/>
    <p:sldId id="2118" r:id="rId21"/>
    <p:sldId id="1622" r:id="rId22"/>
    <p:sldId id="1628" r:id="rId23"/>
    <p:sldId id="1623" r:id="rId24"/>
    <p:sldId id="1624" r:id="rId25"/>
    <p:sldId id="1625" r:id="rId26"/>
    <p:sldId id="1616" r:id="rId27"/>
    <p:sldId id="1632" r:id="rId28"/>
    <p:sldId id="1633" r:id="rId29"/>
    <p:sldId id="1634" r:id="rId30"/>
    <p:sldId id="2120" r:id="rId31"/>
    <p:sldId id="2119" r:id="rId32"/>
    <p:sldId id="1631" r:id="rId33"/>
    <p:sldId id="2136" r:id="rId34"/>
    <p:sldId id="1635" r:id="rId35"/>
    <p:sldId id="1636" r:id="rId36"/>
    <p:sldId id="1637" r:id="rId37"/>
    <p:sldId id="1662" r:id="rId38"/>
    <p:sldId id="1663" r:id="rId39"/>
    <p:sldId id="1664" r:id="rId40"/>
    <p:sldId id="1665" r:id="rId41"/>
    <p:sldId id="1666" r:id="rId42"/>
    <p:sldId id="1646" r:id="rId43"/>
    <p:sldId id="1649" r:id="rId44"/>
    <p:sldId id="1650" r:id="rId45"/>
    <p:sldId id="1694" r:id="rId46"/>
    <p:sldId id="1626" r:id="rId47"/>
    <p:sldId id="1627" r:id="rId48"/>
    <p:sldId id="2122" r:id="rId49"/>
    <p:sldId id="2126" r:id="rId50"/>
    <p:sldId id="1586" r:id="rId51"/>
    <p:sldId id="1528" r:id="rId52"/>
    <p:sldId id="1469" r:id="rId53"/>
    <p:sldId id="1318" r:id="rId54"/>
    <p:sldId id="2143" r:id="rId55"/>
    <p:sldId id="2144" r:id="rId56"/>
    <p:sldId id="2612" r:id="rId57"/>
    <p:sldId id="2617" r:id="rId58"/>
    <p:sldId id="2613" r:id="rId59"/>
    <p:sldId id="2618" r:id="rId60"/>
    <p:sldId id="2619" r:id="rId61"/>
    <p:sldId id="2620" r:id="rId62"/>
    <p:sldId id="2621" r:id="rId63"/>
    <p:sldId id="2622" r:id="rId64"/>
    <p:sldId id="2623" r:id="rId65"/>
    <p:sldId id="2624" r:id="rId66"/>
    <p:sldId id="2625" r:id="rId67"/>
    <p:sldId id="2626" r:id="rId68"/>
    <p:sldId id="2627" r:id="rId69"/>
    <p:sldId id="2628" r:id="rId70"/>
    <p:sldId id="2614" r:id="rId71"/>
    <p:sldId id="2615" r:id="rId72"/>
    <p:sldId id="2629" r:id="rId73"/>
    <p:sldId id="2630" r:id="rId74"/>
    <p:sldId id="2631" r:id="rId75"/>
    <p:sldId id="2632" r:id="rId76"/>
    <p:sldId id="2633" r:id="rId77"/>
    <p:sldId id="2651" r:id="rId78"/>
    <p:sldId id="2652" r:id="rId79"/>
    <p:sldId id="2653" r:id="rId80"/>
    <p:sldId id="2659" r:id="rId81"/>
    <p:sldId id="2660" r:id="rId82"/>
    <p:sldId id="2654" r:id="rId83"/>
    <p:sldId id="2655" r:id="rId84"/>
    <p:sldId id="2656" r:id="rId85"/>
    <p:sldId id="2657" r:id="rId86"/>
    <p:sldId id="2634" r:id="rId87"/>
    <p:sldId id="2635" r:id="rId88"/>
    <p:sldId id="2643" r:id="rId89"/>
    <p:sldId id="2642" r:id="rId90"/>
    <p:sldId id="2644" r:id="rId91"/>
    <p:sldId id="1434" r:id="rId92"/>
    <p:sldId id="1435" r:id="rId93"/>
    <p:sldId id="1437" r:id="rId94"/>
    <p:sldId id="2645" r:id="rId95"/>
    <p:sldId id="1436" r:id="rId96"/>
    <p:sldId id="2661" r:id="rId97"/>
    <p:sldId id="2665" r:id="rId98"/>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00FF"/>
    <a:srgbClr val="CC66FF"/>
    <a:srgbClr val="CCCCFF"/>
    <a:srgbClr val="6699FF"/>
    <a:srgbClr val="003399"/>
    <a:srgbClr val="FFCC99"/>
    <a:srgbClr val="CC99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4" autoAdjust="0"/>
    <p:restoredTop sz="94604" autoAdjust="0"/>
  </p:normalViewPr>
  <p:slideViewPr>
    <p:cSldViewPr snapToGrid="0">
      <p:cViewPr varScale="1">
        <p:scale>
          <a:sx n="165" d="100"/>
          <a:sy n="165" d="100"/>
        </p:scale>
        <p:origin x="80" y="104"/>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74" d="100"/>
          <a:sy n="74" d="100"/>
        </p:scale>
        <p:origin x="-2347" y="-6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3" y="0"/>
            <a:ext cx="3037628" cy="464184"/>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defTabSz="931632">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algn="r" defTabSz="931632">
              <a:defRPr kumimoji="0" sz="1200"/>
            </a:lvl1pPr>
          </a:lstStyle>
          <a:p>
            <a:pPr>
              <a:defRPr/>
            </a:pPr>
            <a:fld id="{261C7679-680B-4D19-94A5-1BB9AF4328B8}" type="datetime1">
              <a:rPr lang="en-US" altLang="en-US" smtClean="0"/>
              <a:t>10/29/2025</a:t>
            </a:fld>
            <a:endParaRPr lang="en-US" altLang="en-US"/>
          </a:p>
        </p:txBody>
      </p:sp>
      <p:sp>
        <p:nvSpPr>
          <p:cNvPr id="14340" name="Rectangle 4"/>
          <p:cNvSpPr>
            <a:spLocks noGrp="1" noChangeArrowheads="1"/>
          </p:cNvSpPr>
          <p:nvPr>
            <p:ph type="ftr" sz="quarter" idx="2"/>
          </p:nvPr>
        </p:nvSpPr>
        <p:spPr bwMode="auto">
          <a:xfrm>
            <a:off x="3" y="8832216"/>
            <a:ext cx="3037628" cy="464184"/>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defTabSz="931632">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algn="r" defTabSz="931534">
              <a:defRPr kumimoji="0" sz="1200"/>
            </a:lvl1pPr>
          </a:lstStyle>
          <a:p>
            <a:fld id="{15410A35-156E-49AA-8F33-A4D4802AFA74}" type="slidenum">
              <a:rPr lang="en-US" altLang="en-US"/>
              <a:pPr/>
              <a:t>‹#›</a:t>
            </a:fld>
            <a:endParaRPr lang="en-US" altLang="en-US"/>
          </a:p>
        </p:txBody>
      </p:sp>
    </p:spTree>
    <p:extLst>
      <p:ext uri="{BB962C8B-B14F-4D97-AF65-F5344CB8AC3E}">
        <p14:creationId xmlns:p14="http://schemas.microsoft.com/office/powerpoint/2010/main" val="27172674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3" y="0"/>
            <a:ext cx="3037628" cy="464184"/>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defTabSz="931632">
              <a:defRPr kumimoji="0" sz="1200"/>
            </a:lvl1pPr>
          </a:lstStyle>
          <a:p>
            <a:pPr>
              <a:defRPr/>
            </a:pPr>
            <a:endParaRPr lang="en-US" altLang="en-US"/>
          </a:p>
        </p:txBody>
      </p:sp>
      <p:sp>
        <p:nvSpPr>
          <p:cNvPr id="54275"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144" y="4416112"/>
            <a:ext cx="5140112" cy="4182427"/>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4"/>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algn="r" defTabSz="931632">
              <a:defRPr kumimoji="0" sz="1200"/>
            </a:lvl1pPr>
          </a:lstStyle>
          <a:p>
            <a:pPr>
              <a:defRPr/>
            </a:pPr>
            <a:fld id="{C9C16575-0D57-4E9B-B449-DC640487852D}" type="datetime1">
              <a:rPr lang="en-US" altLang="en-US" smtClean="0"/>
              <a:t>10/29/2025</a:t>
            </a:fld>
            <a:endParaRPr lang="en-US" altLang="en-US"/>
          </a:p>
        </p:txBody>
      </p:sp>
      <p:sp>
        <p:nvSpPr>
          <p:cNvPr id="2060" name="Rectangle 12"/>
          <p:cNvSpPr>
            <a:spLocks noGrp="1" noChangeArrowheads="1"/>
          </p:cNvSpPr>
          <p:nvPr>
            <p:ph type="ftr" sz="quarter" idx="4"/>
          </p:nvPr>
        </p:nvSpPr>
        <p:spPr bwMode="auto">
          <a:xfrm>
            <a:off x="3" y="8832216"/>
            <a:ext cx="3037628" cy="464184"/>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defTabSz="931632">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algn="r" defTabSz="931534">
              <a:defRPr kumimoji="0" sz="1200"/>
            </a:lvl1pPr>
          </a:lstStyle>
          <a:p>
            <a:fld id="{288CEA24-98ED-4333-8D4D-7FF4F2727D99}" type="slidenum">
              <a:rPr lang="en-US" altLang="en-US"/>
              <a:pPr/>
              <a:t>‹#›</a:t>
            </a:fld>
            <a:endParaRPr lang="en-US" altLang="en-US"/>
          </a:p>
        </p:txBody>
      </p:sp>
    </p:spTree>
    <p:extLst>
      <p:ext uri="{BB962C8B-B14F-4D97-AF65-F5344CB8AC3E}">
        <p14:creationId xmlns:p14="http://schemas.microsoft.com/office/powerpoint/2010/main" val="3430631174"/>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nytimes.com/2017/06/16/business/dealbook/amazon-whole-foods.html"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nytimes.com/2017/06/16/business/dealbook/amazon-whole-foods.html"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washingtonpost.com/news/business/wp/2017/08/23/ftc-clears-amazon-com-purchase-of-whole-foods/"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tc.gov/news-events/press-releases/2017/08/statement-federal-trade-commissions-acting-director-bureau"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BCA4A8D5-CB13-48C5-878F-C84EE5F16FB2}" type="datetime1">
              <a:rPr kumimoji="0" lang="en-US" altLang="en-US" sz="1200"/>
              <a:t>10/29/2025</a:t>
            </a:fld>
            <a:endParaRPr kumimoji="0" lang="en-US" altLang="en-US" sz="120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E1ED29F8-9374-4D39-B548-F1D85E2D58D3}" type="slidenum">
              <a:rPr kumimoji="0" lang="en-US" altLang="en-US" sz="1200"/>
              <a:pPr/>
              <a:t>1</a:t>
            </a:fld>
            <a:endParaRPr kumimoji="0" lang="en-US" altLang="en-US" sz="120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142588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https://www.ftc.gov/news-events/news/press-releases/2024/10/ftc-finalizes-changes-premerger-notification-form</a:t>
            </a:r>
          </a:p>
        </p:txBody>
      </p:sp>
      <p:sp>
        <p:nvSpPr>
          <p:cNvPr id="4" name="Date Placeholder 3"/>
          <p:cNvSpPr>
            <a:spLocks noGrp="1"/>
          </p:cNvSpPr>
          <p:nvPr>
            <p:ph type="dt" idx="1"/>
          </p:nvPr>
        </p:nvSpPr>
        <p:spPr/>
        <p:txBody>
          <a:bodyPr/>
          <a:lstStyle/>
          <a:p>
            <a:pPr>
              <a:defRPr/>
            </a:pPr>
            <a:fld id="{C9C16575-0D57-4E9B-B449-DC640487852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288CEA24-98ED-4333-8D4D-7FF4F2727D99}" type="slidenum">
              <a:rPr lang="en-US" altLang="en-US" smtClean="0"/>
              <a:pPr/>
              <a:t>12</a:t>
            </a:fld>
            <a:endParaRPr lang="en-US" altLang="en-US"/>
          </a:p>
        </p:txBody>
      </p:sp>
    </p:spTree>
    <p:extLst>
      <p:ext uri="{BB962C8B-B14F-4D97-AF65-F5344CB8AC3E}">
        <p14:creationId xmlns:p14="http://schemas.microsoft.com/office/powerpoint/2010/main" val="369109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0845250-1B20-456C-8321-AFD17F796218}" type="datetime1">
              <a:rPr kumimoji="0" lang="en-US" altLang="en-US" sz="1200"/>
              <a:t>10/29/2025</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E33B0CD5-4C6C-420B-86EA-E92FC5ED2F07}" type="slidenum">
              <a:rPr kumimoji="0" lang="en-US" altLang="en-US" sz="1200"/>
              <a:pPr/>
              <a:t>13</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23638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0845250-1B20-456C-8321-AFD17F796218}" type="datetime1">
              <a:rPr kumimoji="0" lang="en-US" altLang="en-US" sz="1200"/>
              <a:t>10/29/2025</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E33B0CD5-4C6C-420B-86EA-E92FC5ED2F07}" type="slidenum">
              <a:rPr kumimoji="0" lang="en-US" altLang="en-US" sz="1200"/>
              <a:pPr/>
              <a:t>14</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056653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54F65B82-0C98-4F2D-BF6A-D307348411E7}" type="datetime1">
              <a:rPr kumimoji="0" lang="en-US" altLang="en-US" sz="1200"/>
              <a:t>10/29/2025</a:t>
            </a:fld>
            <a:endParaRPr kumimoji="0" lang="en-US" altLang="en-US" sz="1200"/>
          </a:p>
        </p:txBody>
      </p:sp>
      <p:sp>
        <p:nvSpPr>
          <p:cNvPr id="634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24FCBF4E-A2BC-40E1-85AE-A3914DE7F89D}" type="slidenum">
              <a:rPr kumimoji="0" lang="en-US" altLang="en-US" sz="1200"/>
              <a:pPr/>
              <a:t>15</a:t>
            </a:fld>
            <a:endParaRPr kumimoji="0" lang="en-US" altLang="en-US" sz="1200"/>
          </a:p>
        </p:txBody>
      </p:sp>
      <p:sp>
        <p:nvSpPr>
          <p:cNvPr id="63492" name="Rectangle 2"/>
          <p:cNvSpPr>
            <a:spLocks noGrp="1" noRot="1" noChangeAspect="1" noChangeArrowheads="1" noTextEdit="1"/>
          </p:cNvSpPr>
          <p:nvPr>
            <p:ph type="sldImg"/>
          </p:nvPr>
        </p:nvSpPr>
        <p:spPr>
          <a:xfrm>
            <a:off x="406400" y="698500"/>
            <a:ext cx="6197600" cy="3486150"/>
          </a:xfrm>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913317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3391823A-CFC3-405F-AFFC-D2ABB9AE7758}" type="datetime1">
              <a:rPr kumimoji="0" lang="en-US" altLang="en-US" sz="1200"/>
              <a:t>10/29/2025</a:t>
            </a:fld>
            <a:endParaRPr kumimoji="0" lang="en-US" altLang="en-US" sz="1200"/>
          </a:p>
        </p:txBody>
      </p:sp>
      <p:sp>
        <p:nvSpPr>
          <p:cNvPr id="6451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B5A223E7-D83A-4E0C-A783-5FCE4508A17D}" type="slidenum">
              <a:rPr kumimoji="0" lang="en-US" altLang="en-US" sz="1200"/>
              <a:pPr/>
              <a:t>16</a:t>
            </a:fld>
            <a:endParaRPr kumimoji="0" lang="en-US" altLang="en-US" sz="1200"/>
          </a:p>
        </p:txBody>
      </p:sp>
      <p:sp>
        <p:nvSpPr>
          <p:cNvPr id="64516" name="Rectangle 2"/>
          <p:cNvSpPr>
            <a:spLocks noGrp="1" noRot="1" noChangeAspect="1" noChangeArrowheads="1" noTextEdit="1"/>
          </p:cNvSpPr>
          <p:nvPr>
            <p:ph type="sldImg"/>
          </p:nvPr>
        </p:nvSpPr>
        <p:spPr>
          <a:xfrm>
            <a:off x="406400" y="698500"/>
            <a:ext cx="6197600" cy="3486150"/>
          </a:xfrm>
          <a:ln/>
        </p:spPr>
      </p:sp>
      <p:sp>
        <p:nvSpPr>
          <p:cNvPr id="64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69625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891BF6-06FB-4928-A713-BB7C8F17E147}" type="datetime1">
              <a:rPr kumimoji="0" lang="en-US" altLang="en-US" sz="1200"/>
              <a:t>10/29/2025</a:t>
            </a:fld>
            <a:endParaRPr kumimoji="0" lang="en-US" altLang="en-US" sz="1200"/>
          </a:p>
        </p:txBody>
      </p:sp>
      <p:sp>
        <p:nvSpPr>
          <p:cNvPr id="655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938717-893E-4EC6-BB97-334574E8063A}" type="slidenum">
              <a:rPr kumimoji="0" lang="en-US" altLang="en-US" sz="1200"/>
              <a:pPr/>
              <a:t>17</a:t>
            </a:fld>
            <a:endParaRPr kumimoji="0" lang="en-US" altLang="en-US" sz="1200"/>
          </a:p>
        </p:txBody>
      </p:sp>
      <p:sp>
        <p:nvSpPr>
          <p:cNvPr id="65540" name="Rectangle 2"/>
          <p:cNvSpPr>
            <a:spLocks noGrp="1" noRot="1" noChangeAspect="1" noChangeArrowheads="1" noTextEdit="1"/>
          </p:cNvSpPr>
          <p:nvPr>
            <p:ph type="sldImg"/>
          </p:nvPr>
        </p:nvSpPr>
        <p:spPr>
          <a:xfrm>
            <a:off x="406400" y="698500"/>
            <a:ext cx="6197600" cy="3486150"/>
          </a:xfrm>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593012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2B41C99B-AA4E-4A28-AFB3-566E5809DD83}" type="datetime1">
              <a:rPr kumimoji="0" lang="en-US" altLang="en-US" sz="1200"/>
              <a:t>10/29/2025</a:t>
            </a:fld>
            <a:endParaRPr kumimoji="0" lang="en-US" altLang="en-US" sz="1200"/>
          </a:p>
        </p:txBody>
      </p:sp>
      <p:sp>
        <p:nvSpPr>
          <p:cNvPr id="6656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3C6BAB27-3F4E-4594-8B46-CA9D52301F63}" type="slidenum">
              <a:rPr kumimoji="0" lang="en-US" altLang="en-US" sz="1200"/>
              <a:pPr/>
              <a:t>18</a:t>
            </a:fld>
            <a:endParaRPr kumimoji="0" lang="en-US" altLang="en-US" sz="1200"/>
          </a:p>
        </p:txBody>
      </p:sp>
      <p:sp>
        <p:nvSpPr>
          <p:cNvPr id="66564" name="Rectangle 2"/>
          <p:cNvSpPr>
            <a:spLocks noGrp="1" noRot="1" noChangeAspect="1" noChangeArrowheads="1" noTextEdit="1"/>
          </p:cNvSpPr>
          <p:nvPr>
            <p:ph type="sldImg"/>
          </p:nvPr>
        </p:nvSpPr>
        <p:spPr>
          <a:xfrm>
            <a:off x="406400" y="698500"/>
            <a:ext cx="6197600" cy="348615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159234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19</a:t>
            </a:fld>
            <a:endParaRPr lang="en-US" altLang="en-US"/>
          </a:p>
        </p:txBody>
      </p:sp>
    </p:spTree>
    <p:extLst>
      <p:ext uri="{BB962C8B-B14F-4D97-AF65-F5344CB8AC3E}">
        <p14:creationId xmlns:p14="http://schemas.microsoft.com/office/powerpoint/2010/main" val="1763585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20</a:t>
            </a:fld>
            <a:endParaRPr lang="en-US" altLang="en-US"/>
          </a:p>
        </p:txBody>
      </p:sp>
    </p:spTree>
    <p:extLst>
      <p:ext uri="{BB962C8B-B14F-4D97-AF65-F5344CB8AC3E}">
        <p14:creationId xmlns:p14="http://schemas.microsoft.com/office/powerpoint/2010/main" val="1828944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21</a:t>
            </a:fld>
            <a:endParaRPr lang="en-US" altLang="en-US"/>
          </a:p>
        </p:txBody>
      </p:sp>
    </p:spTree>
    <p:extLst>
      <p:ext uri="{BB962C8B-B14F-4D97-AF65-F5344CB8AC3E}">
        <p14:creationId xmlns:p14="http://schemas.microsoft.com/office/powerpoint/2010/main" val="2703172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406400" y="698500"/>
            <a:ext cx="6197600" cy="348615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6144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B7F5D83D-3F1D-45DC-8843-08EFEC1B1DA6}" type="datetime1">
              <a:rPr kumimoji="0" lang="en-US" altLang="en-US" sz="1200"/>
              <a:t>10/29/2025</a:t>
            </a:fld>
            <a:endParaRPr kumimoji="0" lang="en-US" altLang="en-US" sz="1200"/>
          </a:p>
        </p:txBody>
      </p:sp>
      <p:sp>
        <p:nvSpPr>
          <p:cNvPr id="614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D6C5FBC9-E0CF-4AE3-8F74-90C28EAACFB2}" type="slidenum">
              <a:rPr kumimoji="0" lang="en-US" altLang="en-US" sz="1200"/>
              <a:pPr/>
              <a:t>2</a:t>
            </a:fld>
            <a:endParaRPr kumimoji="0" lang="en-US" altLang="en-US" sz="1200"/>
          </a:p>
        </p:txBody>
      </p:sp>
    </p:spTree>
    <p:extLst>
      <p:ext uri="{BB962C8B-B14F-4D97-AF65-F5344CB8AC3E}">
        <p14:creationId xmlns:p14="http://schemas.microsoft.com/office/powerpoint/2010/main" val="2137952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22</a:t>
            </a:fld>
            <a:endParaRPr lang="en-US" altLang="en-US"/>
          </a:p>
        </p:txBody>
      </p:sp>
    </p:spTree>
    <p:extLst>
      <p:ext uri="{BB962C8B-B14F-4D97-AF65-F5344CB8AC3E}">
        <p14:creationId xmlns:p14="http://schemas.microsoft.com/office/powerpoint/2010/main" val="2346653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23</a:t>
            </a:fld>
            <a:endParaRPr lang="en-US" altLang="en-US"/>
          </a:p>
        </p:txBody>
      </p:sp>
    </p:spTree>
    <p:extLst>
      <p:ext uri="{BB962C8B-B14F-4D97-AF65-F5344CB8AC3E}">
        <p14:creationId xmlns:p14="http://schemas.microsoft.com/office/powerpoint/2010/main" val="4275390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24</a:t>
            </a:fld>
            <a:endParaRPr lang="en-US" altLang="en-US"/>
          </a:p>
        </p:txBody>
      </p:sp>
    </p:spTree>
    <p:extLst>
      <p:ext uri="{BB962C8B-B14F-4D97-AF65-F5344CB8AC3E}">
        <p14:creationId xmlns:p14="http://schemas.microsoft.com/office/powerpoint/2010/main" val="4057329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25</a:t>
            </a:fld>
            <a:endParaRPr lang="en-US" altLang="en-US"/>
          </a:p>
        </p:txBody>
      </p:sp>
    </p:spTree>
    <p:extLst>
      <p:ext uri="{BB962C8B-B14F-4D97-AF65-F5344CB8AC3E}">
        <p14:creationId xmlns:p14="http://schemas.microsoft.com/office/powerpoint/2010/main" val="4105755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26</a:t>
            </a:fld>
            <a:endParaRPr lang="en-US" altLang="en-US"/>
          </a:p>
        </p:txBody>
      </p:sp>
    </p:spTree>
    <p:extLst>
      <p:ext uri="{BB962C8B-B14F-4D97-AF65-F5344CB8AC3E}">
        <p14:creationId xmlns:p14="http://schemas.microsoft.com/office/powerpoint/2010/main" val="819940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27</a:t>
            </a:fld>
            <a:endParaRPr lang="en-US" altLang="en-US"/>
          </a:p>
        </p:txBody>
      </p:sp>
    </p:spTree>
    <p:extLst>
      <p:ext uri="{BB962C8B-B14F-4D97-AF65-F5344CB8AC3E}">
        <p14:creationId xmlns:p14="http://schemas.microsoft.com/office/powerpoint/2010/main" val="2395620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28</a:t>
            </a:fld>
            <a:endParaRPr lang="en-US" altLang="en-US"/>
          </a:p>
        </p:txBody>
      </p:sp>
    </p:spTree>
    <p:extLst>
      <p:ext uri="{BB962C8B-B14F-4D97-AF65-F5344CB8AC3E}">
        <p14:creationId xmlns:p14="http://schemas.microsoft.com/office/powerpoint/2010/main" val="4067763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29</a:t>
            </a:fld>
            <a:endParaRPr lang="en-US" altLang="en-US"/>
          </a:p>
        </p:txBody>
      </p:sp>
    </p:spTree>
    <p:extLst>
      <p:ext uri="{BB962C8B-B14F-4D97-AF65-F5344CB8AC3E}">
        <p14:creationId xmlns:p14="http://schemas.microsoft.com/office/powerpoint/2010/main" val="295937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30</a:t>
            </a:fld>
            <a:endParaRPr lang="en-US" altLang="en-US"/>
          </a:p>
        </p:txBody>
      </p:sp>
    </p:spTree>
    <p:extLst>
      <p:ext uri="{BB962C8B-B14F-4D97-AF65-F5344CB8AC3E}">
        <p14:creationId xmlns:p14="http://schemas.microsoft.com/office/powerpoint/2010/main" val="2329900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31</a:t>
            </a:fld>
            <a:endParaRPr lang="en-US" altLang="en-US"/>
          </a:p>
        </p:txBody>
      </p:sp>
    </p:spTree>
    <p:extLst>
      <p:ext uri="{BB962C8B-B14F-4D97-AF65-F5344CB8AC3E}">
        <p14:creationId xmlns:p14="http://schemas.microsoft.com/office/powerpoint/2010/main" val="2593938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406400" y="698500"/>
            <a:ext cx="6197600" cy="348615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6144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B7F5D83D-3F1D-45DC-8843-08EFEC1B1DA6}" type="datetime1">
              <a:rPr kumimoji="0" lang="en-US" altLang="en-US" sz="1200"/>
              <a:t>10/29/2025</a:t>
            </a:fld>
            <a:endParaRPr kumimoji="0" lang="en-US" altLang="en-US" sz="1200"/>
          </a:p>
        </p:txBody>
      </p:sp>
      <p:sp>
        <p:nvSpPr>
          <p:cNvPr id="614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D6C5FBC9-E0CF-4AE3-8F74-90C28EAACFB2}" type="slidenum">
              <a:rPr kumimoji="0" lang="en-US" altLang="en-US" sz="1200"/>
              <a:pPr/>
              <a:t>3</a:t>
            </a:fld>
            <a:endParaRPr kumimoji="0" lang="en-US" altLang="en-US" sz="1200"/>
          </a:p>
        </p:txBody>
      </p:sp>
    </p:spTree>
    <p:extLst>
      <p:ext uri="{BB962C8B-B14F-4D97-AF65-F5344CB8AC3E}">
        <p14:creationId xmlns:p14="http://schemas.microsoft.com/office/powerpoint/2010/main" val="2833277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32</a:t>
            </a:fld>
            <a:endParaRPr lang="en-US" altLang="en-US"/>
          </a:p>
        </p:txBody>
      </p:sp>
    </p:spTree>
    <p:extLst>
      <p:ext uri="{BB962C8B-B14F-4D97-AF65-F5344CB8AC3E}">
        <p14:creationId xmlns:p14="http://schemas.microsoft.com/office/powerpoint/2010/main" val="871423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33</a:t>
            </a:fld>
            <a:endParaRPr lang="en-US" altLang="en-US"/>
          </a:p>
        </p:txBody>
      </p:sp>
    </p:spTree>
    <p:extLst>
      <p:ext uri="{BB962C8B-B14F-4D97-AF65-F5344CB8AC3E}">
        <p14:creationId xmlns:p14="http://schemas.microsoft.com/office/powerpoint/2010/main" val="2964256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34</a:t>
            </a:fld>
            <a:endParaRPr lang="en-US" altLang="en-US"/>
          </a:p>
        </p:txBody>
      </p:sp>
    </p:spTree>
    <p:extLst>
      <p:ext uri="{BB962C8B-B14F-4D97-AF65-F5344CB8AC3E}">
        <p14:creationId xmlns:p14="http://schemas.microsoft.com/office/powerpoint/2010/main" val="2367653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35</a:t>
            </a:fld>
            <a:endParaRPr lang="en-US" altLang="en-US"/>
          </a:p>
        </p:txBody>
      </p:sp>
    </p:spTree>
    <p:extLst>
      <p:ext uri="{BB962C8B-B14F-4D97-AF65-F5344CB8AC3E}">
        <p14:creationId xmlns:p14="http://schemas.microsoft.com/office/powerpoint/2010/main" val="734054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36</a:t>
            </a:fld>
            <a:endParaRPr lang="en-US" altLang="en-US"/>
          </a:p>
        </p:txBody>
      </p:sp>
    </p:spTree>
    <p:extLst>
      <p:ext uri="{BB962C8B-B14F-4D97-AF65-F5344CB8AC3E}">
        <p14:creationId xmlns:p14="http://schemas.microsoft.com/office/powerpoint/2010/main" val="3504798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37</a:t>
            </a:fld>
            <a:endParaRPr lang="en-US" altLang="en-US"/>
          </a:p>
        </p:txBody>
      </p:sp>
    </p:spTree>
    <p:extLst>
      <p:ext uri="{BB962C8B-B14F-4D97-AF65-F5344CB8AC3E}">
        <p14:creationId xmlns:p14="http://schemas.microsoft.com/office/powerpoint/2010/main" val="4247648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38</a:t>
            </a:fld>
            <a:endParaRPr lang="en-US" altLang="en-US"/>
          </a:p>
        </p:txBody>
      </p:sp>
    </p:spTree>
    <p:extLst>
      <p:ext uri="{BB962C8B-B14F-4D97-AF65-F5344CB8AC3E}">
        <p14:creationId xmlns:p14="http://schemas.microsoft.com/office/powerpoint/2010/main" val="3841842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39</a:t>
            </a:fld>
            <a:endParaRPr lang="en-US" altLang="en-US"/>
          </a:p>
        </p:txBody>
      </p:sp>
    </p:spTree>
    <p:extLst>
      <p:ext uri="{BB962C8B-B14F-4D97-AF65-F5344CB8AC3E}">
        <p14:creationId xmlns:p14="http://schemas.microsoft.com/office/powerpoint/2010/main" val="1333633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40</a:t>
            </a:fld>
            <a:endParaRPr lang="en-US" altLang="en-US"/>
          </a:p>
        </p:txBody>
      </p:sp>
    </p:spTree>
    <p:extLst>
      <p:ext uri="{BB962C8B-B14F-4D97-AF65-F5344CB8AC3E}">
        <p14:creationId xmlns:p14="http://schemas.microsoft.com/office/powerpoint/2010/main" val="2390760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41</a:t>
            </a:fld>
            <a:endParaRPr lang="en-US" altLang="en-US"/>
          </a:p>
        </p:txBody>
      </p:sp>
    </p:spTree>
    <p:extLst>
      <p:ext uri="{BB962C8B-B14F-4D97-AF65-F5344CB8AC3E}">
        <p14:creationId xmlns:p14="http://schemas.microsoft.com/office/powerpoint/2010/main" val="3363587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https://www.ftc.gov/news-events/news/press-releases/2025/09/ftc-doj-issue-fiscal-year-2024-hart-scott-rodino-annual-report</a:t>
            </a:r>
          </a:p>
        </p:txBody>
      </p:sp>
      <p:sp>
        <p:nvSpPr>
          <p:cNvPr id="4" name="Date Placeholder 3"/>
          <p:cNvSpPr>
            <a:spLocks noGrp="1"/>
          </p:cNvSpPr>
          <p:nvPr>
            <p:ph type="dt" idx="1"/>
          </p:nvPr>
        </p:nvSpPr>
        <p:spPr/>
        <p:txBody>
          <a:bodyPr/>
          <a:lstStyle/>
          <a:p>
            <a:pPr>
              <a:defRPr/>
            </a:pPr>
            <a:fld id="{C9C16575-0D57-4E9B-B449-DC640487852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288CEA24-98ED-4333-8D4D-7FF4F2727D99}" type="slidenum">
              <a:rPr lang="en-US" altLang="en-US" smtClean="0"/>
              <a:pPr/>
              <a:t>5</a:t>
            </a:fld>
            <a:endParaRPr lang="en-US" altLang="en-US"/>
          </a:p>
        </p:txBody>
      </p:sp>
    </p:spTree>
    <p:extLst>
      <p:ext uri="{BB962C8B-B14F-4D97-AF65-F5344CB8AC3E}">
        <p14:creationId xmlns:p14="http://schemas.microsoft.com/office/powerpoint/2010/main" val="1686516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42</a:t>
            </a:fld>
            <a:endParaRPr lang="en-US" altLang="en-US"/>
          </a:p>
        </p:txBody>
      </p:sp>
    </p:spTree>
    <p:extLst>
      <p:ext uri="{BB962C8B-B14F-4D97-AF65-F5344CB8AC3E}">
        <p14:creationId xmlns:p14="http://schemas.microsoft.com/office/powerpoint/2010/main" val="2067347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43</a:t>
            </a:fld>
            <a:endParaRPr lang="en-US" altLang="en-US"/>
          </a:p>
        </p:txBody>
      </p:sp>
    </p:spTree>
    <p:extLst>
      <p:ext uri="{BB962C8B-B14F-4D97-AF65-F5344CB8AC3E}">
        <p14:creationId xmlns:p14="http://schemas.microsoft.com/office/powerpoint/2010/main" val="430059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44</a:t>
            </a:fld>
            <a:endParaRPr lang="en-US" altLang="en-US"/>
          </a:p>
        </p:txBody>
      </p:sp>
    </p:spTree>
    <p:extLst>
      <p:ext uri="{BB962C8B-B14F-4D97-AF65-F5344CB8AC3E}">
        <p14:creationId xmlns:p14="http://schemas.microsoft.com/office/powerpoint/2010/main" val="3198716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5B95229-0246-4C74-BCEF-3FBD4DCE3107}" type="datetime1">
              <a:rPr kumimoji="0" lang="en-US" altLang="en-US" sz="1200"/>
              <a:t>10/29/2025</a:t>
            </a:fld>
            <a:endParaRPr kumimoji="0" lang="en-US" altLang="en-US" sz="1200"/>
          </a:p>
        </p:txBody>
      </p:sp>
      <p:sp>
        <p:nvSpPr>
          <p:cNvPr id="675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25F568B-E60F-4840-A92F-6BE0317F68E1}" type="slidenum">
              <a:rPr kumimoji="0" lang="en-US" altLang="en-US" sz="1200"/>
              <a:pPr/>
              <a:t>45</a:t>
            </a:fld>
            <a:endParaRPr kumimoji="0" lang="en-US" altLang="en-US" sz="1200"/>
          </a:p>
        </p:txBody>
      </p:sp>
      <p:sp>
        <p:nvSpPr>
          <p:cNvPr id="67588" name="Rectangle 2"/>
          <p:cNvSpPr>
            <a:spLocks noGrp="1" noRot="1" noChangeAspect="1" noChangeArrowheads="1" noTextEdit="1"/>
          </p:cNvSpPr>
          <p:nvPr>
            <p:ph type="sldImg"/>
          </p:nvPr>
        </p:nvSpPr>
        <p:spPr>
          <a:xfrm>
            <a:off x="406400" y="698500"/>
            <a:ext cx="6197600" cy="3486150"/>
          </a:xfrm>
          <a:ln/>
        </p:spPr>
      </p:sp>
      <p:sp>
        <p:nvSpPr>
          <p:cNvPr id="67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519036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48</a:t>
            </a:fld>
            <a:endParaRPr lang="en-US" altLang="en-US"/>
          </a:p>
        </p:txBody>
      </p:sp>
    </p:spTree>
    <p:extLst>
      <p:ext uri="{BB962C8B-B14F-4D97-AF65-F5344CB8AC3E}">
        <p14:creationId xmlns:p14="http://schemas.microsoft.com/office/powerpoint/2010/main" val="2687001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5B95229-0246-4C74-BCEF-3FBD4DCE3107}" type="datetime1">
              <a:rPr kumimoji="0" lang="en-US" altLang="en-US" sz="1200"/>
              <a:t>10/29/2025</a:t>
            </a:fld>
            <a:endParaRPr kumimoji="0" lang="en-US" altLang="en-US" sz="1200"/>
          </a:p>
        </p:txBody>
      </p:sp>
      <p:sp>
        <p:nvSpPr>
          <p:cNvPr id="675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25F568B-E60F-4840-A92F-6BE0317F68E1}" type="slidenum">
              <a:rPr kumimoji="0" lang="en-US" altLang="en-US" sz="1200"/>
              <a:pPr/>
              <a:t>52</a:t>
            </a:fld>
            <a:endParaRPr kumimoji="0" lang="en-US" altLang="en-US" sz="1200"/>
          </a:p>
        </p:txBody>
      </p:sp>
      <p:sp>
        <p:nvSpPr>
          <p:cNvPr id="67588" name="Rectangle 2"/>
          <p:cNvSpPr>
            <a:spLocks noGrp="1" noRot="1" noChangeAspect="1" noChangeArrowheads="1" noTextEdit="1"/>
          </p:cNvSpPr>
          <p:nvPr>
            <p:ph type="sldImg"/>
          </p:nvPr>
        </p:nvSpPr>
        <p:spPr>
          <a:xfrm>
            <a:off x="406400" y="698500"/>
            <a:ext cx="6197600" cy="3486150"/>
          </a:xfrm>
          <a:ln/>
        </p:spPr>
      </p:sp>
      <p:sp>
        <p:nvSpPr>
          <p:cNvPr id="67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4369688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B5A44E6-9018-4D0F-AEF6-D84109BC0DE4}" type="datetime1">
              <a:rPr kumimoji="0" lang="en-US" altLang="en-US" sz="1200"/>
              <a:t>10/29/2025</a:t>
            </a:fld>
            <a:endParaRPr kumimoji="0" lang="en-US" altLang="en-US" sz="1200"/>
          </a:p>
        </p:txBody>
      </p:sp>
      <p:sp>
        <p:nvSpPr>
          <p:cNvPr id="696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599AE14E-80D8-4937-81A1-102C2343E2E9}" type="slidenum">
              <a:rPr kumimoji="0" lang="en-US" altLang="en-US" sz="1200"/>
              <a:pPr/>
              <a:t>53</a:t>
            </a:fld>
            <a:endParaRPr kumimoji="0" lang="en-US" altLang="en-US" sz="1200"/>
          </a:p>
        </p:txBody>
      </p:sp>
      <p:sp>
        <p:nvSpPr>
          <p:cNvPr id="69636" name="Rectangle 2"/>
          <p:cNvSpPr>
            <a:spLocks noGrp="1" noRot="1" noChangeAspect="1" noChangeArrowheads="1" noTextEdit="1"/>
          </p:cNvSpPr>
          <p:nvPr>
            <p:ph type="sldImg"/>
          </p:nvPr>
        </p:nvSpPr>
        <p:spPr>
          <a:xfrm>
            <a:off x="406400" y="698500"/>
            <a:ext cx="6197600" cy="3486150"/>
          </a:xfrm>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8255902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https://www.cnet.com/culture/google-buys-android/</a:t>
            </a:r>
          </a:p>
        </p:txBody>
      </p:sp>
      <p:sp>
        <p:nvSpPr>
          <p:cNvPr id="4" name="Date Placeholder 3"/>
          <p:cNvSpPr>
            <a:spLocks noGrp="1"/>
          </p:cNvSpPr>
          <p:nvPr>
            <p:ph type="dt" idx="1"/>
          </p:nvPr>
        </p:nvSpPr>
        <p:spPr/>
        <p:txBody>
          <a:bodyPr/>
          <a:lstStyle/>
          <a:p>
            <a:pPr>
              <a:defRPr/>
            </a:pPr>
            <a:fld id="{C9C16575-0D57-4E9B-B449-DC640487852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288CEA24-98ED-4333-8D4D-7FF4F2727D99}" type="slidenum">
              <a:rPr lang="en-US" altLang="en-US" smtClean="0"/>
              <a:pPr/>
              <a:t>88</a:t>
            </a:fld>
            <a:endParaRPr lang="en-US" altLang="en-US"/>
          </a:p>
        </p:txBody>
      </p:sp>
    </p:spTree>
    <p:extLst>
      <p:ext uri="{BB962C8B-B14F-4D97-AF65-F5344CB8AC3E}">
        <p14:creationId xmlns:p14="http://schemas.microsoft.com/office/powerpoint/2010/main" val="4035592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https://archive.nytimes.com/dealbook.nytimes.com/2008/04/23/apple-said-to-buy-chipmaker-for-278-million/</a:t>
            </a:r>
          </a:p>
        </p:txBody>
      </p:sp>
      <p:sp>
        <p:nvSpPr>
          <p:cNvPr id="4" name="Date Placeholder 3"/>
          <p:cNvSpPr>
            <a:spLocks noGrp="1"/>
          </p:cNvSpPr>
          <p:nvPr>
            <p:ph type="dt" idx="1"/>
          </p:nvPr>
        </p:nvSpPr>
        <p:spPr/>
        <p:txBody>
          <a:bodyPr/>
          <a:lstStyle/>
          <a:p>
            <a:pPr>
              <a:defRPr/>
            </a:pPr>
            <a:fld id="{C9C16575-0D57-4E9B-B449-DC640487852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288CEA24-98ED-4333-8D4D-7FF4F2727D99}" type="slidenum">
              <a:rPr lang="en-US" altLang="en-US" smtClean="0"/>
              <a:pPr/>
              <a:t>89</a:t>
            </a:fld>
            <a:endParaRPr lang="en-US" altLang="en-US"/>
          </a:p>
        </p:txBody>
      </p:sp>
    </p:spTree>
    <p:extLst>
      <p:ext uri="{BB962C8B-B14F-4D97-AF65-F5344CB8AC3E}">
        <p14:creationId xmlns:p14="http://schemas.microsoft.com/office/powerpoint/2010/main" val="2080200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https://archive.nytimes.com/dealbook.nytimes.com/2008/04/23/apple-said-to-buy-chipmaker-for-278-million/</a:t>
            </a:r>
          </a:p>
        </p:txBody>
      </p:sp>
      <p:sp>
        <p:nvSpPr>
          <p:cNvPr id="4" name="Date Placeholder 3"/>
          <p:cNvSpPr>
            <a:spLocks noGrp="1"/>
          </p:cNvSpPr>
          <p:nvPr>
            <p:ph type="dt" idx="1"/>
          </p:nvPr>
        </p:nvSpPr>
        <p:spPr/>
        <p:txBody>
          <a:bodyPr/>
          <a:lstStyle/>
          <a:p>
            <a:pPr>
              <a:defRPr/>
            </a:pPr>
            <a:fld id="{C9C16575-0D57-4E9B-B449-DC640487852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288CEA24-98ED-4333-8D4D-7FF4F2727D99}" type="slidenum">
              <a:rPr lang="en-US" altLang="en-US" smtClean="0"/>
              <a:pPr/>
              <a:t>90</a:t>
            </a:fld>
            <a:endParaRPr lang="en-US" altLang="en-US"/>
          </a:p>
        </p:txBody>
      </p:sp>
    </p:spTree>
    <p:extLst>
      <p:ext uri="{BB962C8B-B14F-4D97-AF65-F5344CB8AC3E}">
        <p14:creationId xmlns:p14="http://schemas.microsoft.com/office/powerpoint/2010/main" val="2963716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a:t>
            </a:fld>
            <a:endParaRPr lang="en-US" altLang="en-US"/>
          </a:p>
        </p:txBody>
      </p:sp>
    </p:spTree>
    <p:extLst>
      <p:ext uri="{BB962C8B-B14F-4D97-AF65-F5344CB8AC3E}">
        <p14:creationId xmlns:p14="http://schemas.microsoft.com/office/powerpoint/2010/main" val="1715069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https://www.nytimes.com/2017/06/16/business/dealbook/amazon-whole-foods.html</a:t>
            </a:r>
            <a:endParaRPr lang="en-US" dirty="0"/>
          </a:p>
        </p:txBody>
      </p:sp>
      <p:sp>
        <p:nvSpPr>
          <p:cNvPr id="4" name="Date Placeholder 3"/>
          <p:cNvSpPr>
            <a:spLocks noGrp="1"/>
          </p:cNvSpPr>
          <p:nvPr>
            <p:ph type="dt" idx="10"/>
          </p:nvPr>
        </p:nvSpPr>
        <p:spPr/>
        <p:txBody>
          <a:bodyPr/>
          <a:lstStyle/>
          <a:p>
            <a:pPr>
              <a:defRPr/>
            </a:pPr>
            <a:fld id="{827A2143-C997-4084-94AB-F5AB0294250D}" type="datetime1">
              <a:rPr lang="en-US" altLang="en-US" smtClean="0"/>
              <a:t>10/29/2025</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91</a:t>
            </a:fld>
            <a:endParaRPr lang="en-US" altLang="en-US"/>
          </a:p>
        </p:txBody>
      </p:sp>
    </p:spTree>
    <p:extLst>
      <p:ext uri="{BB962C8B-B14F-4D97-AF65-F5344CB8AC3E}">
        <p14:creationId xmlns:p14="http://schemas.microsoft.com/office/powerpoint/2010/main" val="853775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https://www.nytimes.com/2017/06/16/business/dealbook/amazon-whole-foods.html</a:t>
            </a:r>
            <a:endParaRPr lang="en-US" dirty="0"/>
          </a:p>
        </p:txBody>
      </p:sp>
      <p:sp>
        <p:nvSpPr>
          <p:cNvPr id="4" name="Date Placeholder 3"/>
          <p:cNvSpPr>
            <a:spLocks noGrp="1"/>
          </p:cNvSpPr>
          <p:nvPr>
            <p:ph type="dt" idx="10"/>
          </p:nvPr>
        </p:nvSpPr>
        <p:spPr/>
        <p:txBody>
          <a:bodyPr/>
          <a:lstStyle/>
          <a:p>
            <a:pPr>
              <a:defRPr/>
            </a:pPr>
            <a:fld id="{827A2143-C997-4084-94AB-F5AB0294250D}" type="datetime1">
              <a:rPr lang="en-US" altLang="en-US" smtClean="0"/>
              <a:t>10/29/2025</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92</a:t>
            </a:fld>
            <a:endParaRPr lang="en-US" altLang="en-US"/>
          </a:p>
        </p:txBody>
      </p:sp>
    </p:spTree>
    <p:extLst>
      <p:ext uri="{BB962C8B-B14F-4D97-AF65-F5344CB8AC3E}">
        <p14:creationId xmlns:p14="http://schemas.microsoft.com/office/powerpoint/2010/main" val="18459590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https://www.washingtonpost.com/news/business/wp/2017/08/23/ftc-clears-amazon-com-purchase-of-whole-foods/</a:t>
            </a:r>
            <a:endParaRPr lang="en-US" dirty="0"/>
          </a:p>
        </p:txBody>
      </p:sp>
      <p:sp>
        <p:nvSpPr>
          <p:cNvPr id="4" name="Date Placeholder 3"/>
          <p:cNvSpPr>
            <a:spLocks noGrp="1"/>
          </p:cNvSpPr>
          <p:nvPr>
            <p:ph type="dt" idx="10"/>
          </p:nvPr>
        </p:nvSpPr>
        <p:spPr/>
        <p:txBody>
          <a:bodyPr/>
          <a:lstStyle/>
          <a:p>
            <a:pPr>
              <a:defRPr/>
            </a:pPr>
            <a:fld id="{827A2143-C997-4084-94AB-F5AB0294250D}" type="datetime1">
              <a:rPr lang="en-US" altLang="en-US" smtClean="0"/>
              <a:t>10/29/2025</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93</a:t>
            </a:fld>
            <a:endParaRPr lang="en-US" altLang="en-US"/>
          </a:p>
        </p:txBody>
      </p:sp>
    </p:spTree>
    <p:extLst>
      <p:ext uri="{BB962C8B-B14F-4D97-AF65-F5344CB8AC3E}">
        <p14:creationId xmlns:p14="http://schemas.microsoft.com/office/powerpoint/2010/main" val="976319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B16DCF7-3D5C-4DC3-BF45-634461785995}" type="datetime1">
              <a:rPr kumimoji="0" lang="en-US" altLang="en-US" sz="1200"/>
              <a:t>10/29/2025</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91B84EC0-4EE0-4884-AB67-896882633C7E}" type="slidenum">
              <a:rPr kumimoji="0" lang="en-US" altLang="en-US" sz="1200"/>
              <a:pPr/>
              <a:t>94</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2846871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https://www.ftc.gov/news-events/press-releases/2017/08/statement-federal-trade-commissions-acting-director-bureau</a:t>
            </a:r>
            <a:endParaRPr lang="en-US" dirty="0"/>
          </a:p>
        </p:txBody>
      </p:sp>
      <p:sp>
        <p:nvSpPr>
          <p:cNvPr id="4" name="Date Placeholder 3"/>
          <p:cNvSpPr>
            <a:spLocks noGrp="1"/>
          </p:cNvSpPr>
          <p:nvPr>
            <p:ph type="dt" idx="10"/>
          </p:nvPr>
        </p:nvSpPr>
        <p:spPr/>
        <p:txBody>
          <a:bodyPr/>
          <a:lstStyle/>
          <a:p>
            <a:pPr>
              <a:defRPr/>
            </a:pPr>
            <a:fld id="{827A2143-C997-4084-94AB-F5AB0294250D}" type="datetime1">
              <a:rPr lang="en-US" altLang="en-US" smtClean="0"/>
              <a:t>10/29/2025</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95</a:t>
            </a:fld>
            <a:endParaRPr lang="en-US" altLang="en-US"/>
          </a:p>
        </p:txBody>
      </p:sp>
    </p:spTree>
    <p:extLst>
      <p:ext uri="{BB962C8B-B14F-4D97-AF65-F5344CB8AC3E}">
        <p14:creationId xmlns:p14="http://schemas.microsoft.com/office/powerpoint/2010/main" val="4147762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DF4C9-EE74-1542-CB70-D77CC2CC1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C04A5-2B78-E82C-A3E9-ADEA5D582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FF9DAF-1BA8-135A-2965-21ACD5683719}"/>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2A02F73B-0987-EE9F-08F5-B7CCCFD615A1}"/>
              </a:ext>
            </a:extLst>
          </p:cNvPr>
          <p:cNvSpPr>
            <a:spLocks noGrp="1"/>
          </p:cNvSpPr>
          <p:nvPr>
            <p:ph type="dt" idx="1"/>
          </p:nvPr>
        </p:nvSpPr>
        <p:spPr/>
        <p:txBody>
          <a:bodyPr/>
          <a:lstStyle/>
          <a:p>
            <a:pPr>
              <a:defRPr/>
            </a:pPr>
            <a:fld id="{91C928C3-9442-484A-8273-FA08CFCEA006}" type="datetime1">
              <a:rPr lang="en-US" altLang="en-US" smtClean="0"/>
              <a:pPr>
                <a:defRPr/>
              </a:pPr>
              <a:t>10/29/2025</a:t>
            </a:fld>
            <a:endParaRPr lang="en-US" altLang="en-US"/>
          </a:p>
        </p:txBody>
      </p:sp>
      <p:sp>
        <p:nvSpPr>
          <p:cNvPr id="5" name="Slide Number Placeholder 4">
            <a:extLst>
              <a:ext uri="{FF2B5EF4-FFF2-40B4-BE49-F238E27FC236}">
                <a16:creationId xmlns:a16="http://schemas.microsoft.com/office/drawing/2014/main" id="{ED53D1E0-DC9C-BFD2-9189-E15AE6251029}"/>
              </a:ext>
            </a:extLst>
          </p:cNvPr>
          <p:cNvSpPr>
            <a:spLocks noGrp="1"/>
          </p:cNvSpPr>
          <p:nvPr>
            <p:ph type="sldNum" sz="quarter" idx="5"/>
          </p:nvPr>
        </p:nvSpPr>
        <p:spPr/>
        <p:txBody>
          <a:bodyPr/>
          <a:lstStyle/>
          <a:p>
            <a:pPr>
              <a:defRPr/>
            </a:pPr>
            <a:fld id="{17815D0A-6945-40F0-849D-84A13EF4AA21}" type="slidenum">
              <a:rPr lang="en-US" altLang="en-US" smtClean="0"/>
              <a:pPr>
                <a:defRPr/>
              </a:pPr>
              <a:t>7</a:t>
            </a:fld>
            <a:endParaRPr lang="en-US" altLang="en-US"/>
          </a:p>
        </p:txBody>
      </p:sp>
    </p:spTree>
    <p:extLst>
      <p:ext uri="{BB962C8B-B14F-4D97-AF65-F5344CB8AC3E}">
        <p14:creationId xmlns:p14="http://schemas.microsoft.com/office/powerpoint/2010/main" val="1789683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7B946-C311-C13F-12F1-6BC970025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2C815-54B6-2E48-C934-553203BF9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4D110-B153-E808-E6D2-0DE3536AFAB0}"/>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78BF7BA2-5FF4-805D-0E59-1E45A4B79E55}"/>
              </a:ext>
            </a:extLst>
          </p:cNvPr>
          <p:cNvSpPr>
            <a:spLocks noGrp="1"/>
          </p:cNvSpPr>
          <p:nvPr>
            <p:ph type="dt" idx="1"/>
          </p:nvPr>
        </p:nvSpPr>
        <p:spPr/>
        <p:txBody>
          <a:bodyPr/>
          <a:lstStyle/>
          <a:p>
            <a:pPr>
              <a:defRPr/>
            </a:pPr>
            <a:fld id="{91C928C3-9442-484A-8273-FA08CFCEA006}" type="datetime1">
              <a:rPr lang="en-US" altLang="en-US" smtClean="0"/>
              <a:pPr>
                <a:defRPr/>
              </a:pPr>
              <a:t>10/29/2025</a:t>
            </a:fld>
            <a:endParaRPr lang="en-US" altLang="en-US"/>
          </a:p>
        </p:txBody>
      </p:sp>
      <p:sp>
        <p:nvSpPr>
          <p:cNvPr id="5" name="Slide Number Placeholder 4">
            <a:extLst>
              <a:ext uri="{FF2B5EF4-FFF2-40B4-BE49-F238E27FC236}">
                <a16:creationId xmlns:a16="http://schemas.microsoft.com/office/drawing/2014/main" id="{D742B0DC-A5F5-34F7-94DA-FFEBCB45F712}"/>
              </a:ext>
            </a:extLst>
          </p:cNvPr>
          <p:cNvSpPr>
            <a:spLocks noGrp="1"/>
          </p:cNvSpPr>
          <p:nvPr>
            <p:ph type="sldNum" sz="quarter" idx="5"/>
          </p:nvPr>
        </p:nvSpPr>
        <p:spPr/>
        <p:txBody>
          <a:bodyPr/>
          <a:lstStyle/>
          <a:p>
            <a:pPr>
              <a:defRPr/>
            </a:pPr>
            <a:fld id="{17815D0A-6945-40F0-849D-84A13EF4AA21}" type="slidenum">
              <a:rPr lang="en-US" altLang="en-US" smtClean="0"/>
              <a:pPr>
                <a:defRPr/>
              </a:pPr>
              <a:t>8</a:t>
            </a:fld>
            <a:endParaRPr lang="en-US" altLang="en-US"/>
          </a:p>
        </p:txBody>
      </p:sp>
    </p:spTree>
    <p:extLst>
      <p:ext uri="{BB962C8B-B14F-4D97-AF65-F5344CB8AC3E}">
        <p14:creationId xmlns:p14="http://schemas.microsoft.com/office/powerpoint/2010/main" val="100409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8EFF1-9401-B2A2-4AE5-CFE39EA09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02923-E2AA-FCDF-D32A-8B64F35B7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70302-3F5E-1F8D-9A3F-F1A6FA549676}"/>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DCA97DB2-C8EF-5608-9845-0DB0E0583BF8}"/>
              </a:ext>
            </a:extLst>
          </p:cNvPr>
          <p:cNvSpPr>
            <a:spLocks noGrp="1"/>
          </p:cNvSpPr>
          <p:nvPr>
            <p:ph type="dt" idx="1"/>
          </p:nvPr>
        </p:nvSpPr>
        <p:spPr/>
        <p:txBody>
          <a:bodyPr/>
          <a:lstStyle/>
          <a:p>
            <a:pPr>
              <a:defRPr/>
            </a:pPr>
            <a:fld id="{91C928C3-9442-484A-8273-FA08CFCEA006}" type="datetime1">
              <a:rPr lang="en-US" altLang="en-US" smtClean="0"/>
              <a:pPr>
                <a:defRPr/>
              </a:pPr>
              <a:t>10/29/2025</a:t>
            </a:fld>
            <a:endParaRPr lang="en-US" altLang="en-US"/>
          </a:p>
        </p:txBody>
      </p:sp>
      <p:sp>
        <p:nvSpPr>
          <p:cNvPr id="5" name="Slide Number Placeholder 4">
            <a:extLst>
              <a:ext uri="{FF2B5EF4-FFF2-40B4-BE49-F238E27FC236}">
                <a16:creationId xmlns:a16="http://schemas.microsoft.com/office/drawing/2014/main" id="{A6AFBCEF-DCE1-BFEB-B227-18454AE20282}"/>
              </a:ext>
            </a:extLst>
          </p:cNvPr>
          <p:cNvSpPr>
            <a:spLocks noGrp="1"/>
          </p:cNvSpPr>
          <p:nvPr>
            <p:ph type="sldNum" sz="quarter" idx="5"/>
          </p:nvPr>
        </p:nvSpPr>
        <p:spPr/>
        <p:txBody>
          <a:bodyPr/>
          <a:lstStyle/>
          <a:p>
            <a:pPr>
              <a:defRPr/>
            </a:pPr>
            <a:fld id="{17815D0A-6945-40F0-849D-84A13EF4AA21}" type="slidenum">
              <a:rPr lang="en-US" altLang="en-US" smtClean="0"/>
              <a:pPr>
                <a:defRPr/>
              </a:pPr>
              <a:t>9</a:t>
            </a:fld>
            <a:endParaRPr lang="en-US" altLang="en-US"/>
          </a:p>
        </p:txBody>
      </p:sp>
    </p:spTree>
    <p:extLst>
      <p:ext uri="{BB962C8B-B14F-4D97-AF65-F5344CB8AC3E}">
        <p14:creationId xmlns:p14="http://schemas.microsoft.com/office/powerpoint/2010/main" val="481350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https://www.ftc.gov/news-events/news/press-releases/2024/10/ftc-finalizes-changes-premerger-notification-form</a:t>
            </a:r>
          </a:p>
        </p:txBody>
      </p:sp>
      <p:sp>
        <p:nvSpPr>
          <p:cNvPr id="4" name="Date Placeholder 3"/>
          <p:cNvSpPr>
            <a:spLocks noGrp="1"/>
          </p:cNvSpPr>
          <p:nvPr>
            <p:ph type="dt" idx="1"/>
          </p:nvPr>
        </p:nvSpPr>
        <p:spPr/>
        <p:txBody>
          <a:bodyPr/>
          <a:lstStyle/>
          <a:p>
            <a:pPr>
              <a:defRPr/>
            </a:pPr>
            <a:fld id="{C9C16575-0D57-4E9B-B449-DC640487852D}" type="datetime1">
              <a:rPr lang="en-US" altLang="en-US" smtClean="0"/>
              <a:t>10/29/2025</a:t>
            </a:fld>
            <a:endParaRPr lang="en-US" altLang="en-US"/>
          </a:p>
        </p:txBody>
      </p:sp>
      <p:sp>
        <p:nvSpPr>
          <p:cNvPr id="5" name="Slide Number Placeholder 4"/>
          <p:cNvSpPr>
            <a:spLocks noGrp="1"/>
          </p:cNvSpPr>
          <p:nvPr>
            <p:ph type="sldNum" sz="quarter" idx="5"/>
          </p:nvPr>
        </p:nvSpPr>
        <p:spPr/>
        <p:txBody>
          <a:bodyPr/>
          <a:lstStyle/>
          <a:p>
            <a:fld id="{288CEA24-98ED-4333-8D4D-7FF4F2727D99}" type="slidenum">
              <a:rPr lang="en-US" altLang="en-US" smtClean="0"/>
              <a:pPr/>
              <a:t>11</a:t>
            </a:fld>
            <a:endParaRPr lang="en-US" altLang="en-US"/>
          </a:p>
        </p:txBody>
      </p:sp>
    </p:spTree>
    <p:extLst>
      <p:ext uri="{BB962C8B-B14F-4D97-AF65-F5344CB8AC3E}">
        <p14:creationId xmlns:p14="http://schemas.microsoft.com/office/powerpoint/2010/main" val="145087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5" name="Arc 3"/>
          <p:cNvSpPr>
            <a:spLocks/>
          </p:cNvSpPr>
          <p:nvPr/>
        </p:nvSpPr>
        <p:spPr bwMode="auto">
          <a:xfrm>
            <a:off x="0" y="842963"/>
            <a:ext cx="2641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56B39555-D239-429D-AF03-00829DF7CA4C}" type="datetime4">
              <a:rPr lang="en-US" smtClean="0"/>
              <a:t>October 29,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5CB64E5A-F16D-4300-A8D3-94438F0E80B0}" type="slidenum">
              <a:rPr lang="en-US" altLang="en-US"/>
              <a:pPr/>
              <a:t>‹#›</a:t>
            </a:fld>
            <a:endParaRPr lang="en-US" altLang="en-US"/>
          </a:p>
        </p:txBody>
      </p:sp>
    </p:spTree>
    <p:extLst>
      <p:ext uri="{BB962C8B-B14F-4D97-AF65-F5344CB8AC3E}">
        <p14:creationId xmlns:p14="http://schemas.microsoft.com/office/powerpoint/2010/main" val="80349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D8886B8E-6786-4F8A-A209-F3B56230FC3C}" type="datetime4">
              <a:rPr lang="en-US" smtClean="0"/>
              <a:t>October 29,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18BBA55F-7238-4DAB-948A-C3EB35105744}" type="slidenum">
              <a:rPr lang="en-US" altLang="en-US"/>
              <a:pPr/>
              <a:t>‹#›</a:t>
            </a:fld>
            <a:endParaRPr lang="en-US" altLang="en-US"/>
          </a:p>
        </p:txBody>
      </p:sp>
    </p:spTree>
    <p:extLst>
      <p:ext uri="{BB962C8B-B14F-4D97-AF65-F5344CB8AC3E}">
        <p14:creationId xmlns:p14="http://schemas.microsoft.com/office/powerpoint/2010/main" val="195500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F41374FA-97A0-4BE9-99DE-FDBCC7E86AF7}" type="datetime4">
              <a:rPr lang="en-US" smtClean="0"/>
              <a:t>October 29,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A508B78A-93F8-4794-AA47-F580393C02FB}" type="slidenum">
              <a:rPr lang="en-US" altLang="en-US"/>
              <a:pPr/>
              <a:t>‹#›</a:t>
            </a:fld>
            <a:endParaRPr lang="en-US" altLang="en-US"/>
          </a:p>
        </p:txBody>
      </p:sp>
    </p:spTree>
    <p:extLst>
      <p:ext uri="{BB962C8B-B14F-4D97-AF65-F5344CB8AC3E}">
        <p14:creationId xmlns:p14="http://schemas.microsoft.com/office/powerpoint/2010/main" val="1485926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84305B14-BB70-463B-8622-D8B886653BB7}" type="datetime4">
              <a:rPr lang="en-US" smtClean="0"/>
              <a:t>October 29,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F18DBB19-B5C2-43E2-AA04-60030C8F8382}" type="slidenum">
              <a:rPr lang="en-US" altLang="en-US"/>
              <a:pPr/>
              <a:t>‹#›</a:t>
            </a:fld>
            <a:endParaRPr lang="en-US" altLang="en-US"/>
          </a:p>
        </p:txBody>
      </p:sp>
    </p:spTree>
    <p:extLst>
      <p:ext uri="{BB962C8B-B14F-4D97-AF65-F5344CB8AC3E}">
        <p14:creationId xmlns:p14="http://schemas.microsoft.com/office/powerpoint/2010/main" val="282338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47509C46-B905-4668-BC03-E5BE76A881BC}" type="slidenum">
              <a:rPr lang="en-US" altLang="en-US"/>
              <a:pPr/>
              <a:t>‹#›</a:t>
            </a:fld>
            <a:endParaRPr lang="en-US" altLang="en-US"/>
          </a:p>
        </p:txBody>
      </p:sp>
    </p:spTree>
    <p:extLst>
      <p:ext uri="{BB962C8B-B14F-4D97-AF65-F5344CB8AC3E}">
        <p14:creationId xmlns:p14="http://schemas.microsoft.com/office/powerpoint/2010/main" val="399254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20C73889-9482-4486-B62A-1F81679FCA99}" type="datetime4">
              <a:rPr lang="en-US" smtClean="0"/>
              <a:t>October 29,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8E3D1A8-7690-40AB-85A7-2709EEDB50AB}" type="slidenum">
              <a:rPr lang="en-US" altLang="en-US"/>
              <a:pPr/>
              <a:t>‹#›</a:t>
            </a:fld>
            <a:endParaRPr lang="en-US" altLang="en-US"/>
          </a:p>
        </p:txBody>
      </p:sp>
    </p:spTree>
    <p:extLst>
      <p:ext uri="{BB962C8B-B14F-4D97-AF65-F5344CB8AC3E}">
        <p14:creationId xmlns:p14="http://schemas.microsoft.com/office/powerpoint/2010/main" val="392276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94DF41BA-141E-4066-879C-AB5D1DB1A85E}" type="datetime4">
              <a:rPr lang="en-US" smtClean="0"/>
              <a:t>October 29,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EFA05D4C-8ADA-4BB9-90CA-FC6184A9186A}" type="slidenum">
              <a:rPr lang="en-US" altLang="en-US"/>
              <a:pPr/>
              <a:t>‹#›</a:t>
            </a:fld>
            <a:endParaRPr lang="en-US" altLang="en-US"/>
          </a:p>
        </p:txBody>
      </p:sp>
    </p:spTree>
    <p:extLst>
      <p:ext uri="{BB962C8B-B14F-4D97-AF65-F5344CB8AC3E}">
        <p14:creationId xmlns:p14="http://schemas.microsoft.com/office/powerpoint/2010/main" val="72856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54E57CDD-4E41-435E-B724-8093CCC6275E}" type="datetime4">
              <a:rPr lang="en-US" smtClean="0"/>
              <a:t>October 29,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1935A65E-E14C-4DBD-AA88-24EA9B759C68}" type="slidenum">
              <a:rPr lang="en-US" altLang="en-US"/>
              <a:pPr/>
              <a:t>‹#›</a:t>
            </a:fld>
            <a:endParaRPr lang="en-US" altLang="en-US"/>
          </a:p>
        </p:txBody>
      </p:sp>
    </p:spTree>
    <p:extLst>
      <p:ext uri="{BB962C8B-B14F-4D97-AF65-F5344CB8AC3E}">
        <p14:creationId xmlns:p14="http://schemas.microsoft.com/office/powerpoint/2010/main" val="3720942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273FC65F-A311-435A-A8D8-E3DDBECB7ECF}" type="datetime4">
              <a:rPr lang="en-US" smtClean="0"/>
              <a:t>October 29,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DFDE4D78-8F98-4B2F-AAE6-751364512E33}" type="slidenum">
              <a:rPr lang="en-US" altLang="en-US"/>
              <a:pPr/>
              <a:t>‹#›</a:t>
            </a:fld>
            <a:endParaRPr lang="en-US" altLang="en-US"/>
          </a:p>
        </p:txBody>
      </p:sp>
    </p:spTree>
    <p:extLst>
      <p:ext uri="{BB962C8B-B14F-4D97-AF65-F5344CB8AC3E}">
        <p14:creationId xmlns:p14="http://schemas.microsoft.com/office/powerpoint/2010/main" val="103193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B7117436-E6CD-4AD0-B181-F98A6E11FBD1}" type="datetime4">
              <a:rPr lang="en-US" smtClean="0"/>
              <a:t>October 29,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20FE86E9-88AA-41E6-9ACC-6A861DD74B57}" type="slidenum">
              <a:rPr lang="en-US" altLang="en-US"/>
              <a:pPr/>
              <a:t>‹#›</a:t>
            </a:fld>
            <a:endParaRPr lang="en-US" altLang="en-US"/>
          </a:p>
        </p:txBody>
      </p:sp>
    </p:spTree>
    <p:extLst>
      <p:ext uri="{BB962C8B-B14F-4D97-AF65-F5344CB8AC3E}">
        <p14:creationId xmlns:p14="http://schemas.microsoft.com/office/powerpoint/2010/main" val="1315737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3D59265-17AB-4D49-8189-5CC6BF77E7FB}" type="datetime4">
              <a:rPr lang="en-US" smtClean="0"/>
              <a:t>October 29,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9BBDC7A9-AE12-4B9A-AE27-58391D6DFD1A}" type="slidenum">
              <a:rPr lang="en-US" altLang="en-US"/>
              <a:pPr/>
              <a:t>‹#›</a:t>
            </a:fld>
            <a:endParaRPr lang="en-US" altLang="en-US"/>
          </a:p>
        </p:txBody>
      </p:sp>
    </p:spTree>
    <p:extLst>
      <p:ext uri="{BB962C8B-B14F-4D97-AF65-F5344CB8AC3E}">
        <p14:creationId xmlns:p14="http://schemas.microsoft.com/office/powerpoint/2010/main" val="375641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66414D33-4105-480F-9B87-2E3959F96746}" type="datetime4">
              <a:rPr lang="en-US" smtClean="0"/>
              <a:t>October 29,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480B5DBB-407D-465E-AB9A-1F2D5B8E4CBD}" type="slidenum">
              <a:rPr lang="en-US" altLang="en-US"/>
              <a:pPr/>
              <a:t>‹#›</a:t>
            </a:fld>
            <a:endParaRPr lang="en-US" altLang="en-US"/>
          </a:p>
        </p:txBody>
      </p:sp>
    </p:spTree>
    <p:extLst>
      <p:ext uri="{BB962C8B-B14F-4D97-AF65-F5344CB8AC3E}">
        <p14:creationId xmlns:p14="http://schemas.microsoft.com/office/powerpoint/2010/main" val="1047731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8EC9BF82-32B0-4B8E-8E8B-C45DAC9ACA44}" type="datetime4">
              <a:rPr lang="en-US" smtClean="0"/>
              <a:t>October 29,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0051D93E-5F24-4D0B-A9BD-0112A63CE4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1"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tmp"/></Relationships>
</file>

<file path=ppt/slides/_rels/slide12.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tm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7.emf"/><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7.emf"/><Relationship Id="rId4" Type="http://schemas.openxmlformats.org/officeDocument/2006/relationships/image" Target="../media/image26.emf"/></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0.emf"/><Relationship Id="rId4" Type="http://schemas.openxmlformats.org/officeDocument/2006/relationships/image" Target="../media/image39.emf"/></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2.emf"/></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4.emf"/></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9.emf"/></Relationships>
</file>

<file path=ppt/slides/_rels/slide4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51.emf"/><Relationship Id="rId4" Type="http://schemas.openxmlformats.org/officeDocument/2006/relationships/image" Target="../media/image50.emf"/></Relationships>
</file>

<file path=ppt/slides/_rels/slide4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3.emf"/></Relationships>
</file>

<file path=ppt/slides/_rels/slide4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5.emf"/></Relationships>
</file>

<file path=ppt/slides/_rels/slide4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tmp"/></Relationships>
</file>

<file path=ppt/slides/_rels/slide5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xml"/><Relationship Id="rId4" Type="http://schemas.openxmlformats.org/officeDocument/2006/relationships/image" Target="../media/image60.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82.tmp"/></Relationships>
</file>

<file path=ppt/slides/_rels/slide89.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84.tmp"/></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86.tmp"/></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87.tmp"/></Relationships>
</file>

<file path=ppt/slides/_rels/slide93.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89.tmp"/></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91.tmp"/></Relationships>
</file>

<file path=ppt/slides/_rels/slide96.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image" Target="../media/image92.tmp"/><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image" Target="../media/image92.tmp"/><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14: Wed 29 Oct 2025</a:t>
            </a:r>
            <a:br>
              <a:rPr lang="en-US" sz="2800" dirty="0"/>
            </a:br>
            <a:r>
              <a:rPr lang="en-US" sz="2800" dirty="0"/>
              <a:t>Antitrust Fall 2025</a:t>
            </a:r>
            <a:br>
              <a:rPr lang="en-US" sz="2800" dirty="0"/>
            </a:br>
            <a:br>
              <a:rPr lang="en-US" sz="2800" dirty="0"/>
            </a:br>
            <a:r>
              <a:rPr lang="en-US" sz="6000" dirty="0"/>
              <a:t>Mergers: The 2023 Guidelines</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a:t>
            </a:r>
            <a:r>
              <a:rPr lang="en-US" sz="1800">
                <a:solidFill>
                  <a:srgbClr val="0000FF"/>
                </a:solidFill>
              </a:rPr>
              <a:t>© 2000-25 </a:t>
            </a:r>
            <a:r>
              <a:rPr lang="en-US" sz="1800" dirty="0">
                <a:solidFill>
                  <a:srgbClr val="0000FF"/>
                </a:solidFill>
              </a:rPr>
              <a:t>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2199" y="-2"/>
            <a:ext cx="323980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More on the Process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10549467" y="6488668"/>
            <a:ext cx="16425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HSR FY 2024</a:t>
            </a:r>
          </a:p>
        </p:txBody>
      </p:sp>
      <p:pic>
        <p:nvPicPr>
          <p:cNvPr id="7" name="Picture 6">
            <a:extLst>
              <a:ext uri="{FF2B5EF4-FFF2-40B4-BE49-F238E27FC236}">
                <a16:creationId xmlns:a16="http://schemas.microsoft.com/office/drawing/2014/main" id="{1AE09800-7DEA-302F-41EB-A17C21432C0B}"/>
              </a:ext>
            </a:extLst>
          </p:cNvPr>
          <p:cNvPicPr>
            <a:picLocks noChangeAspect="1"/>
          </p:cNvPicPr>
          <p:nvPr/>
        </p:nvPicPr>
        <p:blipFill>
          <a:blip r:embed="rId2"/>
          <a:stretch>
            <a:fillRect/>
          </a:stretch>
        </p:blipFill>
        <p:spPr>
          <a:xfrm>
            <a:off x="2244825" y="514914"/>
            <a:ext cx="7876022" cy="6190686"/>
          </a:xfrm>
          <a:prstGeom prst="rect">
            <a:avLst/>
          </a:prstGeom>
          <a:ln w="6350">
            <a:solidFill>
              <a:schemeClr val="tx1"/>
            </a:solidFill>
          </a:ln>
        </p:spPr>
      </p:pic>
    </p:spTree>
    <p:extLst>
      <p:ext uri="{BB962C8B-B14F-4D97-AF65-F5344CB8AC3E}">
        <p14:creationId xmlns:p14="http://schemas.microsoft.com/office/powerpoint/2010/main" val="3859226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2845" y="-2"/>
            <a:ext cx="33691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HSR Filing Rules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978110" y="6488668"/>
            <a:ext cx="22138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(10 Oct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93E2AA94-5B5E-8EC8-D17B-98F20E9AD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872" y="209004"/>
            <a:ext cx="5935392" cy="6491834"/>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1641DB30-6307-7C72-8C58-C9019E24F00C}"/>
              </a:ext>
            </a:extLst>
          </p:cNvPr>
          <p:cNvPicPr>
            <a:picLocks noChangeAspect="1"/>
          </p:cNvPicPr>
          <p:nvPr/>
        </p:nvPicPr>
        <p:blipFill rotWithShape="1">
          <a:blip r:embed="rId4">
            <a:extLst>
              <a:ext uri="{28A0092B-C50C-407E-A947-70E740481C1C}">
                <a14:useLocalDpi xmlns:a14="http://schemas.microsoft.com/office/drawing/2010/main" val="0"/>
              </a:ext>
            </a:extLst>
          </a:blip>
          <a:srcRect l="11467" t="41626" r="13269" b="16553"/>
          <a:stretch/>
        </p:blipFill>
        <p:spPr>
          <a:xfrm>
            <a:off x="2973036" y="1529946"/>
            <a:ext cx="7644164" cy="4645744"/>
          </a:xfrm>
          <a:prstGeom prst="rect">
            <a:avLst/>
          </a:prstGeom>
          <a:ln w="6350">
            <a:solidFill>
              <a:schemeClr val="tx1"/>
            </a:solidFill>
          </a:ln>
        </p:spPr>
      </p:pic>
    </p:spTree>
    <p:extLst>
      <p:ext uri="{BB962C8B-B14F-4D97-AF65-F5344CB8AC3E}">
        <p14:creationId xmlns:p14="http://schemas.microsoft.com/office/powerpoint/2010/main" val="111979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2837" y="-2"/>
            <a:ext cx="39891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Lift Early Termination Ban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978110" y="6488668"/>
            <a:ext cx="22138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(10 Oct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93E2AA94-5B5E-8EC8-D17B-98F20E9AD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872"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75D33C1A-0CFD-CE44-9955-2AAADC8151EF}"/>
              </a:ext>
            </a:extLst>
          </p:cNvPr>
          <p:cNvPicPr>
            <a:picLocks noChangeAspect="1"/>
          </p:cNvPicPr>
          <p:nvPr/>
        </p:nvPicPr>
        <p:blipFill rotWithShape="1">
          <a:blip r:embed="rId4">
            <a:extLst>
              <a:ext uri="{28A0092B-C50C-407E-A947-70E740481C1C}">
                <a14:useLocalDpi xmlns:a14="http://schemas.microsoft.com/office/drawing/2010/main" val="0"/>
              </a:ext>
            </a:extLst>
          </a:blip>
          <a:srcRect l="11517" t="54568" r="13609" b="11111"/>
          <a:stretch/>
        </p:blipFill>
        <p:spPr>
          <a:xfrm>
            <a:off x="2282035" y="1541305"/>
            <a:ext cx="9084816" cy="4554695"/>
          </a:xfrm>
          <a:prstGeom prst="rect">
            <a:avLst/>
          </a:prstGeom>
          <a:ln w="6350">
            <a:solidFill>
              <a:schemeClr val="tx1"/>
            </a:solidFill>
          </a:ln>
        </p:spPr>
      </p:pic>
    </p:spTree>
    <p:extLst>
      <p:ext uri="{BB962C8B-B14F-4D97-AF65-F5344CB8AC3E}">
        <p14:creationId xmlns:p14="http://schemas.microsoft.com/office/powerpoint/2010/main" val="131833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4BDD4F1-557D-4224-9777-F86B739BF0B2}" type="slidenum">
              <a:rPr lang="en-US" altLang="en-US" sz="1400">
                <a:solidFill>
                  <a:srgbClr val="000066"/>
                </a:solidFill>
                <a:latin typeface="Arial" panose="020B0604020202020204" pitchFamily="34" charset="0"/>
              </a:rPr>
              <a:pPr/>
              <a:t>13</a:t>
            </a:fld>
            <a:endParaRPr lang="en-US" altLang="en-US" sz="140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a:t>Judging Concentration</a:t>
            </a:r>
          </a:p>
        </p:txBody>
      </p:sp>
      <p:sp>
        <p:nvSpPr>
          <p:cNvPr id="10246" name="Rectangle 3"/>
          <p:cNvSpPr>
            <a:spLocks noGrp="1" noChangeArrowheads="1"/>
          </p:cNvSpPr>
          <p:nvPr>
            <p:ph type="body" idx="1"/>
          </p:nvPr>
        </p:nvSpPr>
        <p:spPr/>
        <p:txBody>
          <a:bodyPr/>
          <a:lstStyle/>
          <a:p>
            <a:pPr>
              <a:lnSpc>
                <a:spcPct val="90000"/>
              </a:lnSpc>
            </a:pPr>
            <a:r>
              <a:rPr lang="en-US" dirty="0"/>
              <a:t>Concentration Ratios</a:t>
            </a:r>
          </a:p>
          <a:p>
            <a:pPr lvl="1">
              <a:lnSpc>
                <a:spcPct val="90000"/>
              </a:lnSpc>
            </a:pPr>
            <a:r>
              <a:rPr lang="en-US" dirty="0"/>
              <a:t>Just add the market shares for a given number of firms</a:t>
            </a:r>
          </a:p>
          <a:p>
            <a:pPr lvl="1">
              <a:lnSpc>
                <a:spcPct val="90000"/>
              </a:lnSpc>
            </a:pPr>
            <a:r>
              <a:rPr lang="en-US" dirty="0"/>
              <a:t>So speak of four-firm concentration ratio or 8-firm concentration ratio</a:t>
            </a:r>
          </a:p>
        </p:txBody>
      </p:sp>
    </p:spTree>
    <p:extLst>
      <p:ext uri="{BB962C8B-B14F-4D97-AF65-F5344CB8AC3E}">
        <p14:creationId xmlns:p14="http://schemas.microsoft.com/office/powerpoint/2010/main" val="2876720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4BDD4F1-557D-4224-9777-F86B739BF0B2}" type="slidenum">
              <a:rPr lang="en-US" altLang="en-US" sz="1400">
                <a:solidFill>
                  <a:srgbClr val="000066"/>
                </a:solidFill>
                <a:latin typeface="Arial" panose="020B0604020202020204" pitchFamily="34" charset="0"/>
              </a:rPr>
              <a:pPr/>
              <a:t>14</a:t>
            </a:fld>
            <a:endParaRPr lang="en-US" altLang="en-US" sz="140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a:t>Judging Concentration</a:t>
            </a:r>
          </a:p>
        </p:txBody>
      </p:sp>
      <p:sp>
        <p:nvSpPr>
          <p:cNvPr id="10246" name="Rectangle 3"/>
          <p:cNvSpPr>
            <a:spLocks noGrp="1" noChangeArrowheads="1"/>
          </p:cNvSpPr>
          <p:nvPr>
            <p:ph type="body" idx="1"/>
          </p:nvPr>
        </p:nvSpPr>
        <p:spPr/>
        <p:txBody>
          <a:bodyPr/>
          <a:lstStyle/>
          <a:p>
            <a:pPr>
              <a:lnSpc>
                <a:spcPct val="90000"/>
              </a:lnSpc>
            </a:pPr>
            <a:r>
              <a:rPr lang="en-US" dirty="0"/>
              <a:t>Examples</a:t>
            </a:r>
          </a:p>
          <a:p>
            <a:pPr lvl="1">
              <a:lnSpc>
                <a:spcPct val="90000"/>
              </a:lnSpc>
            </a:pPr>
            <a:r>
              <a:rPr lang="en-US" dirty="0"/>
              <a:t>A: (25,25,25,25): 4-firm ratio is 100%</a:t>
            </a:r>
          </a:p>
          <a:p>
            <a:pPr lvl="1">
              <a:lnSpc>
                <a:spcPct val="90000"/>
              </a:lnSpc>
            </a:pPr>
            <a:r>
              <a:rPr lang="en-US" dirty="0"/>
              <a:t>B: (100,0,0,0): 4-firm ratio is 100%</a:t>
            </a:r>
          </a:p>
          <a:p>
            <a:pPr lvl="1">
              <a:lnSpc>
                <a:spcPct val="90000"/>
              </a:lnSpc>
            </a:pPr>
            <a:r>
              <a:rPr lang="en-US" dirty="0"/>
              <a:t>C: (40,20,10,10,5,5,5,2,2,1): 4 firm ratio is 80%</a:t>
            </a:r>
          </a:p>
        </p:txBody>
      </p:sp>
    </p:spTree>
    <p:extLst>
      <p:ext uri="{BB962C8B-B14F-4D97-AF65-F5344CB8AC3E}">
        <p14:creationId xmlns:p14="http://schemas.microsoft.com/office/powerpoint/2010/main" val="535779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692DA2F-F197-4402-AF4B-ED5150D65965}" type="slidenum">
              <a:rPr lang="en-US" altLang="en-US" sz="1400">
                <a:solidFill>
                  <a:srgbClr val="000066"/>
                </a:solidFill>
                <a:latin typeface="Arial" panose="020B0604020202020204" pitchFamily="34" charset="0"/>
              </a:rPr>
              <a:pPr/>
              <a:t>15</a:t>
            </a:fld>
            <a:endParaRPr lang="en-US" altLang="en-US" sz="140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a:t>The Herfindahl-Hirschman Index</a:t>
            </a:r>
          </a:p>
        </p:txBody>
      </p:sp>
      <p:sp>
        <p:nvSpPr>
          <p:cNvPr id="11270" name="Rectangle 3"/>
          <p:cNvSpPr>
            <a:spLocks noGrp="1" noChangeArrowheads="1"/>
          </p:cNvSpPr>
          <p:nvPr>
            <p:ph type="body" idx="1"/>
          </p:nvPr>
        </p:nvSpPr>
        <p:spPr/>
        <p:txBody>
          <a:bodyPr/>
          <a:lstStyle/>
          <a:p>
            <a:r>
              <a:rPr lang="en-US"/>
              <a:t>Comparing A and B</a:t>
            </a:r>
          </a:p>
          <a:p>
            <a:pPr lvl="1"/>
            <a:r>
              <a:rPr lang="en-US"/>
              <a:t>In the prior example, Industries A and B had the same four-firm ratio, but competition is almost certainly quite different.</a:t>
            </a:r>
          </a:p>
          <a:p>
            <a:pPr lvl="1"/>
            <a:r>
              <a:rPr lang="en-US"/>
              <a:t>Try an alternative measure: square the market shares and add</a:t>
            </a:r>
          </a:p>
        </p:txBody>
      </p:sp>
    </p:spTree>
    <p:extLst>
      <p:ext uri="{BB962C8B-B14F-4D97-AF65-F5344CB8AC3E}">
        <p14:creationId xmlns:p14="http://schemas.microsoft.com/office/powerpoint/2010/main" val="3868591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40534A1-402B-4308-8BDD-450F357D3F94}" type="slidenum">
              <a:rPr lang="en-US" altLang="en-US" sz="1400">
                <a:solidFill>
                  <a:srgbClr val="000066"/>
                </a:solidFill>
                <a:latin typeface="Arial" panose="020B0604020202020204" pitchFamily="34" charset="0"/>
              </a:rPr>
              <a:pPr/>
              <a:t>16</a:t>
            </a:fld>
            <a:endParaRPr lang="en-US" altLang="en-US" sz="1400">
              <a:solidFill>
                <a:srgbClr val="000066"/>
              </a:solidFill>
              <a:latin typeface="Arial" panose="020B0604020202020204" pitchFamily="34" charset="0"/>
            </a:endParaRPr>
          </a:p>
        </p:txBody>
      </p:sp>
      <p:sp>
        <p:nvSpPr>
          <p:cNvPr id="12293" name="Rectangle 2"/>
          <p:cNvSpPr>
            <a:spLocks noGrp="1" noChangeArrowheads="1"/>
          </p:cNvSpPr>
          <p:nvPr>
            <p:ph type="title"/>
          </p:nvPr>
        </p:nvSpPr>
        <p:spPr/>
        <p:txBody>
          <a:bodyPr/>
          <a:lstStyle/>
          <a:p>
            <a:r>
              <a:rPr lang="en-US"/>
              <a:t>Calculating HHIs</a:t>
            </a:r>
          </a:p>
        </p:txBody>
      </p:sp>
      <p:sp>
        <p:nvSpPr>
          <p:cNvPr id="12294" name="Rectangle 3"/>
          <p:cNvSpPr>
            <a:spLocks noGrp="1" noChangeArrowheads="1"/>
          </p:cNvSpPr>
          <p:nvPr>
            <p:ph type="body" idx="1"/>
          </p:nvPr>
        </p:nvSpPr>
        <p:spPr/>
        <p:txBody>
          <a:bodyPr/>
          <a:lstStyle/>
          <a:p>
            <a:r>
              <a:rPr lang="en-US" dirty="0"/>
              <a:t>Examples</a:t>
            </a:r>
          </a:p>
          <a:p>
            <a:pPr lvl="1"/>
            <a:r>
              <a:rPr lang="en-US"/>
              <a:t>A: 25*25 + 25*25 + 25*25 + 25*25 = 2,500</a:t>
            </a:r>
          </a:p>
          <a:p>
            <a:pPr lvl="1"/>
            <a:r>
              <a:rPr lang="en-US" dirty="0"/>
              <a:t>B: 100 * 100 + 0*0 + 0*0 + 0*0 = 10,000 </a:t>
            </a:r>
          </a:p>
          <a:p>
            <a:pPr lvl="1"/>
            <a:r>
              <a:rPr lang="en-US" dirty="0"/>
              <a:t>C: 40*40 + 20*20 + 10*10 + 10*10 + 5*5 + 5*5 + 5*5 + 2*2 + 2*2 + 1*1 = 2,284</a:t>
            </a:r>
          </a:p>
        </p:txBody>
      </p:sp>
    </p:spTree>
    <p:extLst>
      <p:ext uri="{BB962C8B-B14F-4D97-AF65-F5344CB8AC3E}">
        <p14:creationId xmlns:p14="http://schemas.microsoft.com/office/powerpoint/2010/main" val="1999963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2155E0F-F6AA-4D9C-A7DD-AF407ACD9189}" type="slidenum">
              <a:rPr lang="en-US" altLang="en-US" sz="1400">
                <a:solidFill>
                  <a:srgbClr val="000066"/>
                </a:solidFill>
                <a:latin typeface="Arial" panose="020B0604020202020204" pitchFamily="34" charset="0"/>
              </a:rPr>
              <a:pPr/>
              <a:t>17</a:t>
            </a:fld>
            <a:endParaRPr lang="en-US" altLang="en-US" sz="1400">
              <a:solidFill>
                <a:srgbClr val="000066"/>
              </a:solidFill>
              <a:latin typeface="Arial" panose="020B0604020202020204" pitchFamily="34" charset="0"/>
            </a:endParaRPr>
          </a:p>
        </p:txBody>
      </p:sp>
      <p:sp>
        <p:nvSpPr>
          <p:cNvPr id="13317" name="Rectangle 2"/>
          <p:cNvSpPr>
            <a:spLocks noGrp="1" noChangeArrowheads="1"/>
          </p:cNvSpPr>
          <p:nvPr>
            <p:ph type="title"/>
          </p:nvPr>
        </p:nvSpPr>
        <p:spPr/>
        <p:txBody>
          <a:bodyPr/>
          <a:lstStyle/>
          <a:p>
            <a:r>
              <a:rPr lang="en-US"/>
              <a:t>Mergers and HHIs</a:t>
            </a:r>
          </a:p>
        </p:txBody>
      </p:sp>
      <p:sp>
        <p:nvSpPr>
          <p:cNvPr id="13318" name="Rectangle 3"/>
          <p:cNvSpPr>
            <a:spLocks noGrp="1" noChangeArrowheads="1"/>
          </p:cNvSpPr>
          <p:nvPr>
            <p:ph type="body" idx="1"/>
          </p:nvPr>
        </p:nvSpPr>
        <p:spPr/>
        <p:txBody>
          <a:bodyPr/>
          <a:lstStyle/>
          <a:p>
            <a:r>
              <a:rPr lang="en-US"/>
              <a:t>A merger of two firms increases the HHI by 2 * S</a:t>
            </a:r>
            <a:r>
              <a:rPr lang="en-US" baseline="-25000"/>
              <a:t>1</a:t>
            </a:r>
            <a:r>
              <a:rPr lang="en-US"/>
              <a:t> * S</a:t>
            </a:r>
            <a:r>
              <a:rPr lang="en-US" baseline="-25000"/>
              <a:t>2</a:t>
            </a:r>
            <a:endParaRPr lang="en-US"/>
          </a:p>
          <a:p>
            <a:pPr lvl="1"/>
            <a:r>
              <a:rPr lang="en-US"/>
              <a:t>When the firms merge, their combined market share will be S</a:t>
            </a:r>
            <a:r>
              <a:rPr lang="en-US" sz="3200" baseline="-25000"/>
              <a:t>1</a:t>
            </a:r>
            <a:r>
              <a:rPr lang="en-US"/>
              <a:t> + S</a:t>
            </a:r>
            <a:r>
              <a:rPr lang="en-US" sz="3200" baseline="-25000"/>
              <a:t>2</a:t>
            </a:r>
            <a:r>
              <a:rPr lang="en-US"/>
              <a:t>.</a:t>
            </a:r>
          </a:p>
          <a:p>
            <a:pPr lvl="1"/>
            <a:r>
              <a:rPr lang="en-US"/>
              <a:t>(S</a:t>
            </a:r>
            <a:r>
              <a:rPr lang="en-US" sz="3200" baseline="-25000"/>
              <a:t>1</a:t>
            </a:r>
            <a:r>
              <a:rPr lang="en-US"/>
              <a:t> + S</a:t>
            </a:r>
            <a:r>
              <a:rPr lang="en-US" sz="3200" baseline="-25000"/>
              <a:t>2</a:t>
            </a:r>
            <a:r>
              <a:rPr lang="en-US"/>
              <a:t>) * (S</a:t>
            </a:r>
            <a:r>
              <a:rPr lang="en-US" sz="3200" baseline="-25000"/>
              <a:t>1</a:t>
            </a:r>
            <a:r>
              <a:rPr lang="en-US"/>
              <a:t> + S</a:t>
            </a:r>
            <a:r>
              <a:rPr lang="en-US" sz="3200" baseline="-25000"/>
              <a:t>2</a:t>
            </a:r>
            <a:r>
              <a:rPr lang="en-US"/>
              <a:t>) = S</a:t>
            </a:r>
            <a:r>
              <a:rPr lang="en-US" sz="3200" baseline="-25000"/>
              <a:t>1</a:t>
            </a:r>
            <a:r>
              <a:rPr lang="en-US"/>
              <a:t>*S</a:t>
            </a:r>
            <a:r>
              <a:rPr lang="en-US" sz="3200" baseline="-25000"/>
              <a:t>1</a:t>
            </a:r>
            <a:r>
              <a:rPr lang="en-US"/>
              <a:t> + 2*S</a:t>
            </a:r>
            <a:r>
              <a:rPr lang="en-US" sz="3200" baseline="-25000"/>
              <a:t>1</a:t>
            </a:r>
            <a:r>
              <a:rPr lang="en-US"/>
              <a:t>*S</a:t>
            </a:r>
            <a:r>
              <a:rPr lang="en-US" sz="3200" baseline="-25000"/>
              <a:t>2</a:t>
            </a:r>
            <a:r>
              <a:rPr lang="en-US"/>
              <a:t> + S</a:t>
            </a:r>
            <a:r>
              <a:rPr lang="en-US" sz="3200" baseline="-25000"/>
              <a:t>2</a:t>
            </a:r>
            <a:r>
              <a:rPr lang="en-US"/>
              <a:t>*S</a:t>
            </a:r>
            <a:r>
              <a:rPr lang="en-US" sz="3200" baseline="-25000"/>
              <a:t>2</a:t>
            </a:r>
          </a:p>
        </p:txBody>
      </p:sp>
    </p:spTree>
    <p:extLst>
      <p:ext uri="{BB962C8B-B14F-4D97-AF65-F5344CB8AC3E}">
        <p14:creationId xmlns:p14="http://schemas.microsoft.com/office/powerpoint/2010/main" val="2507024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6F5EDF3-D432-4437-8ABE-A6A55BF28176}" type="slidenum">
              <a:rPr lang="en-US" altLang="en-US" sz="1400">
                <a:solidFill>
                  <a:srgbClr val="000066"/>
                </a:solidFill>
                <a:latin typeface="Arial" panose="020B0604020202020204" pitchFamily="34" charset="0"/>
              </a:rPr>
              <a:pPr/>
              <a:t>18</a:t>
            </a:fld>
            <a:endParaRPr lang="en-US" altLang="en-US" sz="1400">
              <a:solidFill>
                <a:srgbClr val="000066"/>
              </a:solidFill>
              <a:latin typeface="Arial" panose="020B0604020202020204" pitchFamily="34" charset="0"/>
            </a:endParaRPr>
          </a:p>
        </p:txBody>
      </p:sp>
      <p:sp>
        <p:nvSpPr>
          <p:cNvPr id="14341" name="Rectangle 2"/>
          <p:cNvSpPr>
            <a:spLocks noGrp="1" noChangeArrowheads="1"/>
          </p:cNvSpPr>
          <p:nvPr>
            <p:ph type="title"/>
          </p:nvPr>
        </p:nvSpPr>
        <p:spPr/>
        <p:txBody>
          <a:bodyPr/>
          <a:lstStyle/>
          <a:p>
            <a:r>
              <a:rPr lang="en-US"/>
              <a:t>Mergers and HHIs</a:t>
            </a:r>
          </a:p>
        </p:txBody>
      </p:sp>
      <p:sp>
        <p:nvSpPr>
          <p:cNvPr id="14342" name="Rectangle 3"/>
          <p:cNvSpPr>
            <a:spLocks noGrp="1" noChangeArrowheads="1"/>
          </p:cNvSpPr>
          <p:nvPr>
            <p:ph type="body" idx="1"/>
          </p:nvPr>
        </p:nvSpPr>
        <p:spPr/>
        <p:txBody>
          <a:bodyPr/>
          <a:lstStyle/>
          <a:p>
            <a:r>
              <a:rPr lang="en-US"/>
              <a:t>Prior Examples</a:t>
            </a:r>
          </a:p>
          <a:p>
            <a:pPr lvl="1"/>
            <a:r>
              <a:rPr lang="en-US"/>
              <a:t>When the top two firms in Industry C merge, the HHI goes up by 2 * 40 * 20, or 1600, from 2284 to 3884.</a:t>
            </a:r>
          </a:p>
          <a:p>
            <a:pPr lvl="1"/>
            <a:r>
              <a:rPr lang="en-US"/>
              <a:t>When the first firm merges with the fifth firm, the HHI rises by 2 * 40 * 5, or 400, from 2284 to 2684.</a:t>
            </a:r>
          </a:p>
          <a:p>
            <a:pPr lvl="1"/>
            <a:r>
              <a:rPr lang="en-US"/>
              <a:t>This is a 1200 difference.</a:t>
            </a:r>
          </a:p>
        </p:txBody>
      </p:sp>
    </p:spTree>
    <p:extLst>
      <p:ext uri="{BB962C8B-B14F-4D97-AF65-F5344CB8AC3E}">
        <p14:creationId xmlns:p14="http://schemas.microsoft.com/office/powerpoint/2010/main" val="849151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2223" y="-2"/>
            <a:ext cx="19797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Brown Shoe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pic>
        <p:nvPicPr>
          <p:cNvPr id="5" name="Picture 4"/>
          <p:cNvPicPr>
            <a:picLocks noChangeAspect="1"/>
          </p:cNvPicPr>
          <p:nvPr/>
        </p:nvPicPr>
        <p:blipFill>
          <a:blip r:embed="rId3"/>
          <a:stretch>
            <a:fillRect/>
          </a:stretch>
        </p:blipFill>
        <p:spPr>
          <a:xfrm>
            <a:off x="3552937" y="137053"/>
            <a:ext cx="3881868" cy="6575357"/>
          </a:xfrm>
          <a:prstGeom prst="rect">
            <a:avLst/>
          </a:prstGeom>
          <a:ln w="6350">
            <a:solidFill>
              <a:schemeClr val="bg2"/>
            </a:solidFill>
          </a:ln>
        </p:spPr>
      </p:pic>
      <p:sp>
        <p:nvSpPr>
          <p:cNvPr id="6" name="Text Box 5"/>
          <p:cNvSpPr txBox="1">
            <a:spLocks noChangeArrowheads="1"/>
          </p:cNvSpPr>
          <p:nvPr/>
        </p:nvSpPr>
        <p:spPr bwMode="auto">
          <a:xfrm>
            <a:off x="9878938" y="6488668"/>
            <a:ext cx="23130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370 U.S. 294 (1962)</a:t>
            </a:r>
          </a:p>
        </p:txBody>
      </p:sp>
    </p:spTree>
    <p:extLst>
      <p:ext uri="{BB962C8B-B14F-4D97-AF65-F5344CB8AC3E}">
        <p14:creationId xmlns:p14="http://schemas.microsoft.com/office/powerpoint/2010/main" val="1645823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t>Clayton Act Section 7</a:t>
            </a:r>
          </a:p>
        </p:txBody>
      </p:sp>
      <p:sp>
        <p:nvSpPr>
          <p:cNvPr id="9219" name="Content Placeholder 2"/>
          <p:cNvSpPr>
            <a:spLocks noGrp="1"/>
          </p:cNvSpPr>
          <p:nvPr>
            <p:ph idx="1"/>
          </p:nvPr>
        </p:nvSpPr>
        <p:spPr/>
        <p:txBody>
          <a:bodyPr/>
          <a:lstStyle/>
          <a:p>
            <a:r>
              <a:rPr lang="en-US" dirty="0"/>
              <a:t>Key Text</a:t>
            </a:r>
          </a:p>
          <a:p>
            <a:pPr lvl="1"/>
            <a:r>
              <a:rPr lang="en-US" dirty="0"/>
              <a:t>No person engaged in commerce or in any activity affecting commerce </a:t>
            </a:r>
            <a:r>
              <a:rPr lang="en-US" dirty="0">
                <a:solidFill>
                  <a:schemeClr val="accent4">
                    <a:lumMod val="50000"/>
                    <a:lumOff val="50000"/>
                  </a:schemeClr>
                </a:solidFill>
              </a:rPr>
              <a:t>shall acquire, directly or indirectly, the whole or any part of the stock </a:t>
            </a:r>
            <a:r>
              <a:rPr lang="en-US" dirty="0"/>
              <a:t>or other share capital </a:t>
            </a:r>
            <a:r>
              <a:rPr lang="en-US" dirty="0">
                <a:solidFill>
                  <a:schemeClr val="accent4">
                    <a:lumMod val="50000"/>
                    <a:lumOff val="50000"/>
                  </a:schemeClr>
                </a:solidFill>
              </a:rPr>
              <a:t>and no person subject to the jurisdiction of the Federal Trade Commission shall acquire the whole or any part of the assets </a:t>
            </a:r>
            <a:r>
              <a:rPr lang="en-US" dirty="0"/>
              <a:t>of</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E4F6CAE-12C3-46C9-9E9A-E458AA9CCD30}" type="slidenum">
              <a:rPr lang="en-US" altLang="en-US" sz="1400">
                <a:solidFill>
                  <a:srgbClr val="000066"/>
                </a:solidFill>
                <a:latin typeface="Arial" panose="020B0604020202020204" pitchFamily="34" charset="0"/>
              </a:rPr>
              <a:pPr/>
              <a:t>2</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315989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768" y="-2"/>
            <a:ext cx="5338234" cy="41669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Early Post-1950 Amendments Case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9512084" y="6488668"/>
            <a:ext cx="26799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2A946022-6576-E7C9-68B2-491BA12DB677}"/>
              </a:ext>
            </a:extLst>
          </p:cNvPr>
          <p:cNvPicPr>
            <a:picLocks noChangeAspect="1"/>
          </p:cNvPicPr>
          <p:nvPr/>
        </p:nvPicPr>
        <p:blipFill>
          <a:blip r:embed="rId3"/>
          <a:stretch>
            <a:fillRect/>
          </a:stretch>
        </p:blipFill>
        <p:spPr>
          <a:xfrm>
            <a:off x="207433" y="208343"/>
            <a:ext cx="3757987" cy="6408357"/>
          </a:xfrm>
          <a:prstGeom prst="rect">
            <a:avLst/>
          </a:prstGeom>
          <a:ln w="6350">
            <a:solidFill>
              <a:schemeClr val="tx1"/>
            </a:solidFill>
          </a:ln>
        </p:spPr>
      </p:pic>
      <p:pic>
        <p:nvPicPr>
          <p:cNvPr id="11" name="Picture 10">
            <a:extLst>
              <a:ext uri="{FF2B5EF4-FFF2-40B4-BE49-F238E27FC236}">
                <a16:creationId xmlns:a16="http://schemas.microsoft.com/office/drawing/2014/main" id="{3C281F05-F2BB-6327-80BB-E31A55616B8D}"/>
              </a:ext>
            </a:extLst>
          </p:cNvPr>
          <p:cNvPicPr>
            <a:picLocks noChangeAspect="1"/>
          </p:cNvPicPr>
          <p:nvPr/>
        </p:nvPicPr>
        <p:blipFill>
          <a:blip r:embed="rId4"/>
          <a:stretch>
            <a:fillRect/>
          </a:stretch>
        </p:blipFill>
        <p:spPr>
          <a:xfrm>
            <a:off x="2525969" y="1945034"/>
            <a:ext cx="8258402" cy="3486332"/>
          </a:xfrm>
          <a:prstGeom prst="rect">
            <a:avLst/>
          </a:prstGeom>
          <a:ln w="6350">
            <a:solidFill>
              <a:schemeClr val="tx1"/>
            </a:solidFill>
          </a:ln>
        </p:spPr>
      </p:pic>
    </p:spTree>
    <p:extLst>
      <p:ext uri="{BB962C8B-B14F-4D97-AF65-F5344CB8AC3E}">
        <p14:creationId xmlns:p14="http://schemas.microsoft.com/office/powerpoint/2010/main" val="29305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6228" y="-2"/>
            <a:ext cx="5285773" cy="41669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Shoe Manufacturing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9512084" y="6488668"/>
            <a:ext cx="26799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10231" y="208342"/>
            <a:ext cx="3790481" cy="6492495"/>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910388" y="1648032"/>
            <a:ext cx="9366711" cy="3849508"/>
          </a:xfrm>
          <a:prstGeom prst="rect">
            <a:avLst/>
          </a:prstGeom>
          <a:ln w="6350">
            <a:solidFill>
              <a:schemeClr val="tx1"/>
            </a:solidFill>
          </a:ln>
        </p:spPr>
      </p:pic>
    </p:spTree>
    <p:extLst>
      <p:ext uri="{BB962C8B-B14F-4D97-AF65-F5344CB8AC3E}">
        <p14:creationId xmlns:p14="http://schemas.microsoft.com/office/powerpoint/2010/main" val="89561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6782" y="-2"/>
            <a:ext cx="40952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Brown: 4</a:t>
            </a:r>
            <a:r>
              <a:rPr lang="en-US" sz="2400" baseline="30000" dirty="0">
                <a:solidFill>
                  <a:schemeClr val="accent4">
                    <a:lumMod val="75000"/>
                    <a:lumOff val="25000"/>
                  </a:schemeClr>
                </a:solidFill>
                <a:latin typeface="+mn-lt"/>
                <a:cs typeface="Times New Roman" panose="02020603050405020304" pitchFamily="18" charset="0"/>
              </a:rPr>
              <a:t>th</a:t>
            </a:r>
            <a:r>
              <a:rPr lang="en-US" sz="2400" dirty="0">
                <a:solidFill>
                  <a:schemeClr val="accent4">
                    <a:lumMod val="75000"/>
                    <a:lumOff val="25000"/>
                  </a:schemeClr>
                </a:solidFill>
                <a:latin typeface="+mn-lt"/>
                <a:cs typeface="Times New Roman" panose="02020603050405020304" pitchFamily="18" charset="0"/>
              </a:rPr>
              <a:t> Largest M at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9512084" y="6488668"/>
            <a:ext cx="26799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3"/>
          <a:stretch>
            <a:fillRect/>
          </a:stretch>
        </p:blipFill>
        <p:spPr>
          <a:xfrm>
            <a:off x="259046" y="209004"/>
            <a:ext cx="3829692" cy="6491834"/>
          </a:xfrm>
          <a:prstGeom prst="rect">
            <a:avLst/>
          </a:prstGeom>
          <a:ln w="6350">
            <a:solidFill>
              <a:schemeClr val="tx1"/>
            </a:solidFill>
          </a:ln>
        </p:spPr>
      </p:pic>
      <p:grpSp>
        <p:nvGrpSpPr>
          <p:cNvPr id="12" name="Group 11"/>
          <p:cNvGrpSpPr>
            <a:grpSpLocks noChangeAspect="1"/>
          </p:cNvGrpSpPr>
          <p:nvPr/>
        </p:nvGrpSpPr>
        <p:grpSpPr>
          <a:xfrm>
            <a:off x="1533138" y="2208367"/>
            <a:ext cx="9862489" cy="2920447"/>
            <a:chOff x="4031137" y="3102333"/>
            <a:chExt cx="4129776" cy="1222895"/>
          </a:xfrm>
        </p:grpSpPr>
        <p:pic>
          <p:nvPicPr>
            <p:cNvPr id="10" name="Picture 9"/>
            <p:cNvPicPr>
              <a:picLocks noChangeAspect="1"/>
            </p:cNvPicPr>
            <p:nvPr/>
          </p:nvPicPr>
          <p:blipFill>
            <a:blip r:embed="rId4"/>
            <a:stretch>
              <a:fillRect/>
            </a:stretch>
          </p:blipFill>
          <p:spPr>
            <a:xfrm>
              <a:off x="4031137" y="3102333"/>
              <a:ext cx="4129725" cy="653333"/>
            </a:xfrm>
            <a:prstGeom prst="rect">
              <a:avLst/>
            </a:prstGeom>
            <a:ln w="6350">
              <a:solidFill>
                <a:schemeClr val="tx1"/>
              </a:solidFill>
            </a:ln>
          </p:spPr>
        </p:pic>
        <p:pic>
          <p:nvPicPr>
            <p:cNvPr id="11" name="Picture 10"/>
            <p:cNvPicPr>
              <a:picLocks noChangeAspect="1"/>
            </p:cNvPicPr>
            <p:nvPr/>
          </p:nvPicPr>
          <p:blipFill rotWithShape="1">
            <a:blip r:embed="rId5"/>
            <a:srcRect l="1" r="1249"/>
            <a:stretch/>
          </p:blipFill>
          <p:spPr>
            <a:xfrm>
              <a:off x="4031137" y="3717628"/>
              <a:ext cx="4129776" cy="607600"/>
            </a:xfrm>
            <a:prstGeom prst="rect">
              <a:avLst/>
            </a:prstGeom>
            <a:ln w="6350">
              <a:solidFill>
                <a:schemeClr val="tx1"/>
              </a:solidFill>
            </a:ln>
          </p:spPr>
        </p:pic>
      </p:grpSp>
    </p:spTree>
    <p:extLst>
      <p:ext uri="{BB962C8B-B14F-4D97-AF65-F5344CB8AC3E}">
        <p14:creationId xmlns:p14="http://schemas.microsoft.com/office/powerpoint/2010/main" val="19012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1519" y="-2"/>
            <a:ext cx="6790481"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Kinney: 1-2% of retail, 0.5% of M (12</a:t>
            </a:r>
            <a:r>
              <a:rPr lang="en-US" sz="2400" baseline="30000" dirty="0">
                <a:solidFill>
                  <a:schemeClr val="accent4">
                    <a:lumMod val="75000"/>
                    <a:lumOff val="25000"/>
                  </a:schemeClr>
                </a:solidFill>
                <a:latin typeface="+mn-lt"/>
                <a:cs typeface="Times New Roman" panose="02020603050405020304" pitchFamily="18" charset="0"/>
              </a:rPr>
              <a:t>th</a:t>
            </a:r>
            <a:r>
              <a:rPr lang="en-US" sz="2400" dirty="0">
                <a:solidFill>
                  <a:schemeClr val="accent4">
                    <a:lumMod val="75000"/>
                    <a:lumOff val="25000"/>
                  </a:schemeClr>
                </a:solidFill>
                <a:latin typeface="+mn-lt"/>
                <a:cs typeface="Times New Roman" panose="02020603050405020304" pitchFamily="18" charset="0"/>
              </a:rPr>
              <a:t> largest)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9512084" y="6488668"/>
            <a:ext cx="26799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86716" y="197429"/>
            <a:ext cx="3802692" cy="6554178"/>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3330311" y="634518"/>
            <a:ext cx="5627871" cy="5854150"/>
          </a:xfrm>
          <a:prstGeom prst="rect">
            <a:avLst/>
          </a:prstGeom>
          <a:ln w="6350">
            <a:solidFill>
              <a:schemeClr val="tx1"/>
            </a:solidFill>
          </a:ln>
        </p:spPr>
      </p:pic>
    </p:spTree>
    <p:extLst>
      <p:ext uri="{BB962C8B-B14F-4D97-AF65-F5344CB8AC3E}">
        <p14:creationId xmlns:p14="http://schemas.microsoft.com/office/powerpoint/2010/main" val="249744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6653" y="-1"/>
            <a:ext cx="8345349"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“Protection of Viable, Small Locally Owned Businesses”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9512084" y="6488668"/>
            <a:ext cx="26799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3"/>
          <a:stretch>
            <a:fillRect/>
          </a:stretch>
        </p:blipFill>
        <p:spPr>
          <a:xfrm>
            <a:off x="117033" y="228598"/>
            <a:ext cx="3572908" cy="6472239"/>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2689111" y="921493"/>
            <a:ext cx="6658089" cy="5466768"/>
          </a:xfrm>
          <a:prstGeom prst="rect">
            <a:avLst/>
          </a:prstGeom>
          <a:ln w="6350">
            <a:solidFill>
              <a:schemeClr val="tx1"/>
            </a:solidFill>
          </a:ln>
        </p:spPr>
      </p:pic>
    </p:spTree>
    <p:extLst>
      <p:ext uri="{BB962C8B-B14F-4D97-AF65-F5344CB8AC3E}">
        <p14:creationId xmlns:p14="http://schemas.microsoft.com/office/powerpoint/2010/main" val="266521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2834" y="-2"/>
            <a:ext cx="37391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Given Trends: Stop Now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9512084" y="6488668"/>
            <a:ext cx="26799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38808" y="209004"/>
            <a:ext cx="3548366" cy="6491834"/>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378913" y="1668525"/>
            <a:ext cx="9116396" cy="3660220"/>
          </a:xfrm>
          <a:prstGeom prst="rect">
            <a:avLst/>
          </a:prstGeom>
          <a:ln w="6350">
            <a:solidFill>
              <a:schemeClr val="tx1"/>
            </a:solidFill>
          </a:ln>
        </p:spPr>
      </p:pic>
    </p:spTree>
    <p:extLst>
      <p:ext uri="{BB962C8B-B14F-4D97-AF65-F5344CB8AC3E}">
        <p14:creationId xmlns:p14="http://schemas.microsoft.com/office/powerpoint/2010/main" val="164490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6518" y="-1"/>
            <a:ext cx="409548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Philadelphia National Bank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pic>
        <p:nvPicPr>
          <p:cNvPr id="5" name="Picture 4"/>
          <p:cNvPicPr>
            <a:picLocks noChangeAspect="1"/>
          </p:cNvPicPr>
          <p:nvPr/>
        </p:nvPicPr>
        <p:blipFill>
          <a:blip r:embed="rId3"/>
          <a:stretch>
            <a:fillRect/>
          </a:stretch>
        </p:blipFill>
        <p:spPr>
          <a:xfrm>
            <a:off x="3975009" y="193382"/>
            <a:ext cx="3749408" cy="6512218"/>
          </a:xfrm>
          <a:prstGeom prst="rect">
            <a:avLst/>
          </a:prstGeom>
          <a:ln w="6350">
            <a:solidFill>
              <a:schemeClr val="bg2"/>
            </a:solidFill>
          </a:ln>
        </p:spPr>
      </p:pic>
      <p:sp>
        <p:nvSpPr>
          <p:cNvPr id="6" name="Text Box 5"/>
          <p:cNvSpPr txBox="1">
            <a:spLocks noChangeArrowheads="1"/>
          </p:cNvSpPr>
          <p:nvPr/>
        </p:nvSpPr>
        <p:spPr bwMode="auto">
          <a:xfrm>
            <a:off x="9917394" y="6488668"/>
            <a:ext cx="22746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374 U.S. 321 (1963)</a:t>
            </a:r>
          </a:p>
        </p:txBody>
      </p:sp>
    </p:spTree>
    <p:extLst>
      <p:ext uri="{BB962C8B-B14F-4D97-AF65-F5344CB8AC3E}">
        <p14:creationId xmlns:p14="http://schemas.microsoft.com/office/powerpoint/2010/main" val="2754569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8199" y="-1"/>
            <a:ext cx="4923802" cy="42729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Don’t Always Need Detailed Info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8036417" y="6488668"/>
            <a:ext cx="41555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Philadelphia National Bank (US 1963)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23724" y="213644"/>
            <a:ext cx="3796934" cy="6487194"/>
          </a:xfrm>
          <a:prstGeom prst="rect">
            <a:avLst/>
          </a:prstGeom>
          <a:ln>
            <a:solidFill>
              <a:schemeClr val="bg2"/>
            </a:solidFill>
          </a:ln>
        </p:spPr>
      </p:pic>
      <p:grpSp>
        <p:nvGrpSpPr>
          <p:cNvPr id="10" name="Group 9"/>
          <p:cNvGrpSpPr>
            <a:grpSpLocks noChangeAspect="1"/>
          </p:cNvGrpSpPr>
          <p:nvPr/>
        </p:nvGrpSpPr>
        <p:grpSpPr>
          <a:xfrm>
            <a:off x="1824543" y="1365392"/>
            <a:ext cx="9145078" cy="4065440"/>
            <a:chOff x="4031137" y="2318333"/>
            <a:chExt cx="4129725" cy="1835867"/>
          </a:xfrm>
        </p:grpSpPr>
        <p:pic>
          <p:nvPicPr>
            <p:cNvPr id="8" name="Picture 7"/>
            <p:cNvPicPr>
              <a:picLocks noChangeAspect="1"/>
            </p:cNvPicPr>
            <p:nvPr/>
          </p:nvPicPr>
          <p:blipFill>
            <a:blip r:embed="rId4"/>
            <a:stretch>
              <a:fillRect/>
            </a:stretch>
          </p:blipFill>
          <p:spPr>
            <a:xfrm>
              <a:off x="4031137" y="2703800"/>
              <a:ext cx="4129725" cy="1450400"/>
            </a:xfrm>
            <a:prstGeom prst="rect">
              <a:avLst/>
            </a:prstGeom>
            <a:ln>
              <a:solidFill>
                <a:schemeClr val="bg2"/>
              </a:solidFill>
            </a:ln>
          </p:spPr>
        </p:pic>
        <p:pic>
          <p:nvPicPr>
            <p:cNvPr id="9" name="Picture 8"/>
            <p:cNvPicPr>
              <a:picLocks noChangeAspect="1"/>
            </p:cNvPicPr>
            <p:nvPr/>
          </p:nvPicPr>
          <p:blipFill>
            <a:blip r:embed="rId5"/>
            <a:stretch>
              <a:fillRect/>
            </a:stretch>
          </p:blipFill>
          <p:spPr>
            <a:xfrm>
              <a:off x="4031137" y="2318333"/>
              <a:ext cx="4129725" cy="385467"/>
            </a:xfrm>
            <a:prstGeom prst="rect">
              <a:avLst/>
            </a:prstGeom>
            <a:ln>
              <a:solidFill>
                <a:schemeClr val="bg2"/>
              </a:solidFill>
            </a:ln>
          </p:spPr>
        </p:pic>
      </p:grpSp>
    </p:spTree>
    <p:extLst>
      <p:ext uri="{BB962C8B-B14F-4D97-AF65-F5344CB8AC3E}">
        <p14:creationId xmlns:p14="http://schemas.microsoft.com/office/powerpoint/2010/main" val="246538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6937" y="-1"/>
            <a:ext cx="530506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Presumption to Block Mergers If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8036417" y="6488668"/>
            <a:ext cx="41555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Philadelphia National Bank (US 1963)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73881" y="211997"/>
            <a:ext cx="3797898" cy="6488841"/>
          </a:xfrm>
          <a:prstGeom prst="rect">
            <a:avLst/>
          </a:prstGeom>
          <a:ln>
            <a:solidFill>
              <a:schemeClr val="bg2"/>
            </a:solidFill>
          </a:ln>
        </p:spPr>
      </p:pic>
      <p:pic>
        <p:nvPicPr>
          <p:cNvPr id="11" name="Picture 10"/>
          <p:cNvPicPr>
            <a:picLocks noChangeAspect="1"/>
          </p:cNvPicPr>
          <p:nvPr/>
        </p:nvPicPr>
        <p:blipFill>
          <a:blip r:embed="rId4"/>
          <a:stretch>
            <a:fillRect/>
          </a:stretch>
        </p:blipFill>
        <p:spPr>
          <a:xfrm>
            <a:off x="1620207" y="1316577"/>
            <a:ext cx="9549812" cy="4169823"/>
          </a:xfrm>
          <a:prstGeom prst="rect">
            <a:avLst/>
          </a:prstGeom>
          <a:ln>
            <a:solidFill>
              <a:schemeClr val="bg2"/>
            </a:solidFill>
          </a:ln>
        </p:spPr>
      </p:pic>
    </p:spTree>
    <p:extLst>
      <p:ext uri="{BB962C8B-B14F-4D97-AF65-F5344CB8AC3E}">
        <p14:creationId xmlns:p14="http://schemas.microsoft.com/office/powerpoint/2010/main" val="304033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6366" y="-1"/>
            <a:ext cx="4185635" cy="41212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30% Enough to Block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8036417" y="6488668"/>
            <a:ext cx="41555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Philadelphia National Bank (US 1963)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02368" y="206062"/>
            <a:ext cx="3733347" cy="6494776"/>
          </a:xfrm>
          <a:prstGeom prst="rect">
            <a:avLst/>
          </a:prstGeom>
          <a:ln>
            <a:solidFill>
              <a:schemeClr val="bg2"/>
            </a:solidFill>
          </a:ln>
        </p:spPr>
      </p:pic>
      <p:pic>
        <p:nvPicPr>
          <p:cNvPr id="8" name="Picture 7"/>
          <p:cNvPicPr>
            <a:picLocks noChangeAspect="1"/>
          </p:cNvPicPr>
          <p:nvPr/>
        </p:nvPicPr>
        <p:blipFill>
          <a:blip r:embed="rId4"/>
          <a:stretch>
            <a:fillRect/>
          </a:stretch>
        </p:blipFill>
        <p:spPr>
          <a:xfrm>
            <a:off x="1427813" y="2008816"/>
            <a:ext cx="9821948" cy="2829348"/>
          </a:xfrm>
          <a:prstGeom prst="rect">
            <a:avLst/>
          </a:prstGeom>
          <a:ln>
            <a:solidFill>
              <a:schemeClr val="bg2"/>
            </a:solidFill>
          </a:ln>
        </p:spPr>
      </p:pic>
    </p:spTree>
    <p:extLst>
      <p:ext uri="{BB962C8B-B14F-4D97-AF65-F5344CB8AC3E}">
        <p14:creationId xmlns:p14="http://schemas.microsoft.com/office/powerpoint/2010/main" val="156669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t>Clayton Act Section 7</a:t>
            </a:r>
          </a:p>
        </p:txBody>
      </p:sp>
      <p:sp>
        <p:nvSpPr>
          <p:cNvPr id="9219" name="Content Placeholder 2"/>
          <p:cNvSpPr>
            <a:spLocks noGrp="1"/>
          </p:cNvSpPr>
          <p:nvPr>
            <p:ph idx="1"/>
          </p:nvPr>
        </p:nvSpPr>
        <p:spPr/>
        <p:txBody>
          <a:bodyPr/>
          <a:lstStyle/>
          <a:p>
            <a:pPr lvl="1"/>
            <a:r>
              <a:rPr lang="en-US" dirty="0"/>
              <a:t>another person engaged also in commerce or in any activity affecting commerce, </a:t>
            </a:r>
            <a:r>
              <a:rPr lang="en-US" dirty="0">
                <a:solidFill>
                  <a:schemeClr val="accent4">
                    <a:lumMod val="50000"/>
                    <a:lumOff val="50000"/>
                  </a:schemeClr>
                </a:solidFill>
              </a:rPr>
              <a:t>where in any line of commerce or in any activity affecting commerce in any section of the country</a:t>
            </a:r>
            <a:r>
              <a:rPr lang="en-US" dirty="0"/>
              <a:t>, the effect of such acquisition </a:t>
            </a:r>
            <a:r>
              <a:rPr lang="en-US" dirty="0">
                <a:solidFill>
                  <a:schemeClr val="accent4">
                    <a:lumMod val="50000"/>
                    <a:lumOff val="50000"/>
                  </a:schemeClr>
                </a:solidFill>
              </a:rPr>
              <a:t>may be substantially to lessen competition, or to tend to create a monopoly</a:t>
            </a:r>
            <a:r>
              <a:rPr lang="en-US" dirty="0"/>
              <a:t>.</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E4F6CAE-12C3-46C9-9E9A-E458AA9CCD30}" type="slidenum">
              <a:rPr lang="en-US" altLang="en-US" sz="1400">
                <a:solidFill>
                  <a:srgbClr val="000066"/>
                </a:solidFill>
                <a:latin typeface="Arial" panose="020B0604020202020204" pitchFamily="34" charset="0"/>
              </a:rPr>
              <a:pPr/>
              <a:t>3</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3085766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1661" y="-1"/>
            <a:ext cx="5270340" cy="4184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Merger of </a:t>
            </a:r>
            <a:r>
              <a:rPr lang="en-US" sz="2400" dirty="0" err="1">
                <a:solidFill>
                  <a:schemeClr val="accent4">
                    <a:lumMod val="75000"/>
                    <a:lumOff val="25000"/>
                  </a:schemeClr>
                </a:solidFill>
                <a:latin typeface="+mn-lt"/>
                <a:cs typeface="Times New Roman" panose="02020603050405020304" pitchFamily="18" charset="0"/>
              </a:rPr>
              <a:t>Von’s</a:t>
            </a:r>
            <a:r>
              <a:rPr lang="en-US" sz="2400" dirty="0">
                <a:solidFill>
                  <a:schemeClr val="accent4">
                    <a:lumMod val="75000"/>
                    <a:lumOff val="25000"/>
                  </a:schemeClr>
                </a:solidFill>
                <a:latin typeface="+mn-lt"/>
                <a:cs typeface="Times New Roman" panose="02020603050405020304" pitchFamily="18" charset="0"/>
              </a:rPr>
              <a:t> and Shopping Bag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7751233" y="6488668"/>
            <a:ext cx="44407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Von’s</a:t>
            </a:r>
            <a:r>
              <a:rPr lang="en-US" sz="1800" i="0" dirty="0">
                <a:solidFill>
                  <a:schemeClr val="accent4">
                    <a:lumMod val="75000"/>
                    <a:lumOff val="25000"/>
                  </a:schemeClr>
                </a:solidFill>
                <a:latin typeface="+mn-lt"/>
                <a:cs typeface="Times New Roman" panose="02020603050405020304" pitchFamily="18" charset="0"/>
              </a:rPr>
              <a:t>, 233 F.Supp. 976 (S.D. Calif. 1964)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ext&#10;&#10;Description automatically generated">
            <a:extLst>
              <a:ext uri="{FF2B5EF4-FFF2-40B4-BE49-F238E27FC236}">
                <a16:creationId xmlns:a16="http://schemas.microsoft.com/office/drawing/2014/main" id="{03871314-24B5-930A-D6B8-617EF3901A9C}"/>
              </a:ext>
            </a:extLst>
          </p:cNvPr>
          <p:cNvPicPr>
            <a:picLocks noChangeAspect="1"/>
          </p:cNvPicPr>
          <p:nvPr/>
        </p:nvPicPr>
        <p:blipFill rotWithShape="1">
          <a:blip r:embed="rId3">
            <a:extLst>
              <a:ext uri="{28A0092B-C50C-407E-A947-70E740481C1C}">
                <a14:useLocalDpi xmlns:a14="http://schemas.microsoft.com/office/drawing/2010/main" val="0"/>
              </a:ext>
            </a:extLst>
          </a:blip>
          <a:srcRect l="17805" t="17825" r="21920" b="20046"/>
          <a:stretch/>
        </p:blipFill>
        <p:spPr>
          <a:xfrm>
            <a:off x="370114" y="108857"/>
            <a:ext cx="4177393" cy="6683829"/>
          </a:xfrm>
          <a:prstGeom prst="rect">
            <a:avLst/>
          </a:prstGeom>
          <a:ln w="6350">
            <a:solidFill>
              <a:schemeClr val="bg2"/>
            </a:solidFill>
          </a:ln>
        </p:spPr>
      </p:pic>
      <p:pic>
        <p:nvPicPr>
          <p:cNvPr id="8" name="Picture 7" descr="Text&#10;&#10;Description automatically generated">
            <a:extLst>
              <a:ext uri="{FF2B5EF4-FFF2-40B4-BE49-F238E27FC236}">
                <a16:creationId xmlns:a16="http://schemas.microsoft.com/office/drawing/2014/main" id="{6948C447-1F63-F6B6-AAB6-1397B4DF49CF}"/>
              </a:ext>
            </a:extLst>
          </p:cNvPr>
          <p:cNvPicPr>
            <a:picLocks noChangeAspect="1"/>
          </p:cNvPicPr>
          <p:nvPr/>
        </p:nvPicPr>
        <p:blipFill rotWithShape="1">
          <a:blip r:embed="rId3">
            <a:extLst>
              <a:ext uri="{28A0092B-C50C-407E-A947-70E740481C1C}">
                <a14:useLocalDpi xmlns:a14="http://schemas.microsoft.com/office/drawing/2010/main" val="0"/>
              </a:ext>
            </a:extLst>
          </a:blip>
          <a:srcRect l="20105" t="51408" r="51289" b="27331"/>
          <a:stretch/>
        </p:blipFill>
        <p:spPr>
          <a:xfrm>
            <a:off x="4199104" y="1028700"/>
            <a:ext cx="4161268" cy="4800600"/>
          </a:xfrm>
          <a:prstGeom prst="rect">
            <a:avLst/>
          </a:prstGeom>
          <a:ln w="6350">
            <a:solidFill>
              <a:schemeClr val="tx1"/>
            </a:solidFill>
          </a:ln>
        </p:spPr>
      </p:pic>
    </p:spTree>
    <p:extLst>
      <p:ext uri="{BB962C8B-B14F-4D97-AF65-F5344CB8AC3E}">
        <p14:creationId xmlns:p14="http://schemas.microsoft.com/office/powerpoint/2010/main" val="286058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800" y="0"/>
            <a:ext cx="46482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Grocery Stores in Los Angeles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E2F838A-3957-5987-F10B-9E59CCB97A02}"/>
              </a:ext>
            </a:extLst>
          </p:cNvPr>
          <p:cNvPicPr>
            <a:picLocks noChangeAspect="1"/>
          </p:cNvPicPr>
          <p:nvPr/>
        </p:nvPicPr>
        <p:blipFill rotWithShape="1">
          <a:blip r:embed="rId3"/>
          <a:srcRect l="14336" r="13755" b="14087"/>
          <a:stretch/>
        </p:blipFill>
        <p:spPr>
          <a:xfrm>
            <a:off x="216060" y="184666"/>
            <a:ext cx="4214856" cy="6516172"/>
          </a:xfrm>
          <a:prstGeom prst="rect">
            <a:avLst/>
          </a:prstGeom>
          <a:ln w="6350">
            <a:solidFill>
              <a:schemeClr val="tx1"/>
            </a:solidFill>
          </a:ln>
        </p:spPr>
      </p:pic>
      <p:pic>
        <p:nvPicPr>
          <p:cNvPr id="11" name="Picture 10">
            <a:extLst>
              <a:ext uri="{FF2B5EF4-FFF2-40B4-BE49-F238E27FC236}">
                <a16:creationId xmlns:a16="http://schemas.microsoft.com/office/drawing/2014/main" id="{E630E4FB-A167-F10F-484B-53F51E84510E}"/>
              </a:ext>
            </a:extLst>
          </p:cNvPr>
          <p:cNvPicPr>
            <a:picLocks noChangeAspect="1"/>
          </p:cNvPicPr>
          <p:nvPr/>
        </p:nvPicPr>
        <p:blipFill>
          <a:blip r:embed="rId4"/>
          <a:stretch>
            <a:fillRect/>
          </a:stretch>
        </p:blipFill>
        <p:spPr>
          <a:xfrm>
            <a:off x="2945311" y="1108649"/>
            <a:ext cx="7605961" cy="4640701"/>
          </a:xfrm>
          <a:prstGeom prst="rect">
            <a:avLst/>
          </a:prstGeom>
          <a:ln w="6350">
            <a:solidFill>
              <a:schemeClr val="tx1"/>
            </a:solidFill>
          </a:ln>
        </p:spPr>
      </p:pic>
      <p:sp>
        <p:nvSpPr>
          <p:cNvPr id="3" name="Text Box 5">
            <a:extLst>
              <a:ext uri="{FF2B5EF4-FFF2-40B4-BE49-F238E27FC236}">
                <a16:creationId xmlns:a16="http://schemas.microsoft.com/office/drawing/2014/main" id="{1572595F-37EB-9162-D156-2C7CF59974AC}"/>
              </a:ext>
            </a:extLst>
          </p:cNvPr>
          <p:cNvSpPr txBox="1">
            <a:spLocks noChangeArrowheads="1"/>
          </p:cNvSpPr>
          <p:nvPr/>
        </p:nvSpPr>
        <p:spPr bwMode="auto">
          <a:xfrm>
            <a:off x="7751233" y="6488668"/>
            <a:ext cx="44407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Von’s</a:t>
            </a:r>
            <a:r>
              <a:rPr lang="en-US" sz="1800" i="0" dirty="0">
                <a:solidFill>
                  <a:schemeClr val="accent4">
                    <a:lumMod val="75000"/>
                    <a:lumOff val="25000"/>
                  </a:schemeClr>
                </a:solidFill>
                <a:latin typeface="+mn-lt"/>
                <a:cs typeface="Times New Roman" panose="02020603050405020304" pitchFamily="18" charset="0"/>
              </a:rPr>
              <a:t>, 233 F.Supp. 976 (S.D. Calif. 1964)</a:t>
            </a:r>
          </a:p>
        </p:txBody>
      </p:sp>
    </p:spTree>
    <p:extLst>
      <p:ext uri="{BB962C8B-B14F-4D97-AF65-F5344CB8AC3E}">
        <p14:creationId xmlns:p14="http://schemas.microsoft.com/office/powerpoint/2010/main" val="360947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9353" y="-1"/>
            <a:ext cx="1022648" cy="40165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Von’s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pic>
        <p:nvPicPr>
          <p:cNvPr id="5" name="Picture 4"/>
          <p:cNvPicPr>
            <a:picLocks noChangeAspect="1"/>
          </p:cNvPicPr>
          <p:nvPr/>
        </p:nvPicPr>
        <p:blipFill>
          <a:blip r:embed="rId3"/>
          <a:stretch>
            <a:fillRect/>
          </a:stretch>
        </p:blipFill>
        <p:spPr>
          <a:xfrm>
            <a:off x="4069522" y="104311"/>
            <a:ext cx="4154556" cy="6675108"/>
          </a:xfrm>
          <a:prstGeom prst="rect">
            <a:avLst/>
          </a:prstGeom>
          <a:ln w="6350">
            <a:solidFill>
              <a:schemeClr val="tx1"/>
            </a:solidFill>
          </a:ln>
        </p:spPr>
      </p:pic>
      <p:sp>
        <p:nvSpPr>
          <p:cNvPr id="6" name="Text Box 5"/>
          <p:cNvSpPr txBox="1">
            <a:spLocks noChangeArrowheads="1"/>
          </p:cNvSpPr>
          <p:nvPr/>
        </p:nvSpPr>
        <p:spPr bwMode="auto">
          <a:xfrm>
            <a:off x="9891756" y="6488668"/>
            <a:ext cx="23002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384 U.S. 270 (1966)</a:t>
            </a:r>
          </a:p>
        </p:txBody>
      </p:sp>
    </p:spTree>
    <p:extLst>
      <p:ext uri="{BB962C8B-B14F-4D97-AF65-F5344CB8AC3E}">
        <p14:creationId xmlns:p14="http://schemas.microsoft.com/office/powerpoint/2010/main" val="4093090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4567" y="-1"/>
            <a:ext cx="4017434" cy="418455"/>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Von’s</a:t>
            </a:r>
            <a:r>
              <a:rPr lang="en-US" sz="2400" dirty="0">
                <a:solidFill>
                  <a:schemeClr val="accent4">
                    <a:lumMod val="75000"/>
                    <a:lumOff val="25000"/>
                  </a:schemeClr>
                </a:solidFill>
                <a:latin typeface="+mn-lt"/>
                <a:cs typeface="Times New Roman" panose="02020603050405020304" pitchFamily="18" charset="0"/>
              </a:rPr>
              <a:t> Buys Shopping Bag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10139766" y="6488668"/>
            <a:ext cx="20522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Von’s</a:t>
            </a:r>
            <a:r>
              <a:rPr lang="en-US" sz="1800" i="0" dirty="0">
                <a:solidFill>
                  <a:schemeClr val="accent4">
                    <a:lumMod val="75000"/>
                    <a:lumOff val="25000"/>
                  </a:schemeClr>
                </a:solidFill>
                <a:latin typeface="+mn-lt"/>
                <a:cs typeface="Times New Roman" panose="02020603050405020304" pitchFamily="18" charset="0"/>
              </a:rPr>
              <a:t> (US 1966)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Text&#10;&#10;Description automatically generated">
            <a:extLst>
              <a:ext uri="{FF2B5EF4-FFF2-40B4-BE49-F238E27FC236}">
                <a16:creationId xmlns:a16="http://schemas.microsoft.com/office/drawing/2014/main" id="{DDA7BEBE-0DA6-86E5-0F47-09675512963C}"/>
              </a:ext>
            </a:extLst>
          </p:cNvPr>
          <p:cNvPicPr>
            <a:picLocks noChangeAspect="1"/>
          </p:cNvPicPr>
          <p:nvPr/>
        </p:nvPicPr>
        <p:blipFill rotWithShape="1">
          <a:blip r:embed="rId3">
            <a:extLst>
              <a:ext uri="{28A0092B-C50C-407E-A947-70E740481C1C}">
                <a14:useLocalDpi xmlns:a14="http://schemas.microsoft.com/office/drawing/2010/main" val="0"/>
              </a:ext>
            </a:extLst>
          </a:blip>
          <a:srcRect l="5632" t="13766" r="25975" b="18437"/>
          <a:stretch/>
        </p:blipFill>
        <p:spPr>
          <a:xfrm>
            <a:off x="266699" y="209226"/>
            <a:ext cx="3790181" cy="6491612"/>
          </a:xfrm>
          <a:prstGeom prst="rect">
            <a:avLst/>
          </a:prstGeom>
          <a:ln w="6350">
            <a:solidFill>
              <a:schemeClr val="tx1"/>
            </a:solidFill>
          </a:ln>
        </p:spPr>
      </p:pic>
      <p:pic>
        <p:nvPicPr>
          <p:cNvPr id="10" name="Picture 9" descr="Text&#10;&#10;Description automatically generated">
            <a:extLst>
              <a:ext uri="{FF2B5EF4-FFF2-40B4-BE49-F238E27FC236}">
                <a16:creationId xmlns:a16="http://schemas.microsoft.com/office/drawing/2014/main" id="{CC5A8DD3-C709-6B30-90DE-A94553CC156C}"/>
              </a:ext>
            </a:extLst>
          </p:cNvPr>
          <p:cNvPicPr>
            <a:picLocks noChangeAspect="1"/>
          </p:cNvPicPr>
          <p:nvPr/>
        </p:nvPicPr>
        <p:blipFill rotWithShape="1">
          <a:blip r:embed="rId3">
            <a:extLst>
              <a:ext uri="{28A0092B-C50C-407E-A947-70E740481C1C}">
                <a14:useLocalDpi xmlns:a14="http://schemas.microsoft.com/office/drawing/2010/main" val="0"/>
              </a:ext>
            </a:extLst>
          </a:blip>
          <a:srcRect l="8293" t="40988" r="28797" b="32089"/>
          <a:stretch/>
        </p:blipFill>
        <p:spPr>
          <a:xfrm>
            <a:off x="3162044" y="1337733"/>
            <a:ext cx="6383547" cy="4720167"/>
          </a:xfrm>
          <a:prstGeom prst="rect">
            <a:avLst/>
          </a:prstGeom>
          <a:ln w="6350">
            <a:solidFill>
              <a:schemeClr val="tx1"/>
            </a:solidFill>
          </a:ln>
        </p:spPr>
      </p:pic>
    </p:spTree>
    <p:extLst>
      <p:ext uri="{BB962C8B-B14F-4D97-AF65-F5344CB8AC3E}">
        <p14:creationId xmlns:p14="http://schemas.microsoft.com/office/powerpoint/2010/main" val="249685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4627" y="-1"/>
            <a:ext cx="3067374" cy="4184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Shares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10139766" y="6488668"/>
            <a:ext cx="20522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Von’s</a:t>
            </a:r>
            <a:r>
              <a:rPr lang="en-US" sz="1800" i="0" dirty="0">
                <a:solidFill>
                  <a:schemeClr val="accent4">
                    <a:lumMod val="75000"/>
                    <a:lumOff val="25000"/>
                  </a:schemeClr>
                </a:solidFill>
                <a:latin typeface="+mn-lt"/>
                <a:cs typeface="Times New Roman" panose="02020603050405020304" pitchFamily="18" charset="0"/>
              </a:rPr>
              <a:t> (US 1966)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49683" y="209226"/>
            <a:ext cx="3740797" cy="6491612"/>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956936" y="1483652"/>
            <a:ext cx="8800887" cy="3984672"/>
          </a:xfrm>
          <a:prstGeom prst="rect">
            <a:avLst/>
          </a:prstGeom>
          <a:ln w="6350">
            <a:solidFill>
              <a:schemeClr val="tx1"/>
            </a:solidFill>
          </a:ln>
        </p:spPr>
      </p:pic>
    </p:spTree>
    <p:extLst>
      <p:ext uri="{BB962C8B-B14F-4D97-AF65-F5344CB8AC3E}">
        <p14:creationId xmlns:p14="http://schemas.microsoft.com/office/powerpoint/2010/main" val="16515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9903" y="-1"/>
            <a:ext cx="2882097" cy="4184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Many Acquisitions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10139766" y="6488668"/>
            <a:ext cx="20522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Von’s</a:t>
            </a:r>
            <a:r>
              <a:rPr lang="en-US" sz="1800" i="0" dirty="0">
                <a:solidFill>
                  <a:schemeClr val="accent4">
                    <a:lumMod val="75000"/>
                    <a:lumOff val="25000"/>
                  </a:schemeClr>
                </a:solidFill>
                <a:latin typeface="+mn-lt"/>
                <a:cs typeface="Times New Roman" panose="02020603050405020304" pitchFamily="18" charset="0"/>
              </a:rPr>
              <a:t> (US 1966)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3"/>
          <a:stretch>
            <a:fillRect/>
          </a:stretch>
        </p:blipFill>
        <p:spPr>
          <a:xfrm>
            <a:off x="223416" y="161408"/>
            <a:ext cx="3731214" cy="6539429"/>
          </a:xfrm>
          <a:prstGeom prst="rect">
            <a:avLst/>
          </a:prstGeom>
          <a:ln w="6350">
            <a:solidFill>
              <a:schemeClr val="tx1"/>
            </a:solidFill>
          </a:ln>
        </p:spPr>
      </p:pic>
      <p:grpSp>
        <p:nvGrpSpPr>
          <p:cNvPr id="12" name="Group 11"/>
          <p:cNvGrpSpPr>
            <a:grpSpLocks noChangeAspect="1"/>
          </p:cNvGrpSpPr>
          <p:nvPr/>
        </p:nvGrpSpPr>
        <p:grpSpPr>
          <a:xfrm>
            <a:off x="2265859" y="985177"/>
            <a:ext cx="7785459" cy="5012876"/>
            <a:chOff x="4031137" y="3239533"/>
            <a:chExt cx="4129777" cy="2659067"/>
          </a:xfrm>
        </p:grpSpPr>
        <p:pic>
          <p:nvPicPr>
            <p:cNvPr id="10" name="Picture 9"/>
            <p:cNvPicPr>
              <a:picLocks noChangeAspect="1"/>
            </p:cNvPicPr>
            <p:nvPr/>
          </p:nvPicPr>
          <p:blipFill>
            <a:blip r:embed="rId4"/>
            <a:stretch>
              <a:fillRect/>
            </a:stretch>
          </p:blipFill>
          <p:spPr>
            <a:xfrm>
              <a:off x="4031137" y="3239533"/>
              <a:ext cx="4129725" cy="378933"/>
            </a:xfrm>
            <a:prstGeom prst="rect">
              <a:avLst/>
            </a:prstGeom>
            <a:ln w="6350">
              <a:solidFill>
                <a:schemeClr val="tx1"/>
              </a:solidFill>
            </a:ln>
          </p:spPr>
        </p:pic>
        <p:pic>
          <p:nvPicPr>
            <p:cNvPr id="11" name="Picture 10"/>
            <p:cNvPicPr>
              <a:picLocks noChangeAspect="1"/>
            </p:cNvPicPr>
            <p:nvPr/>
          </p:nvPicPr>
          <p:blipFill rotWithShape="1">
            <a:blip r:embed="rId5"/>
            <a:srcRect r="628"/>
            <a:stretch/>
          </p:blipFill>
          <p:spPr>
            <a:xfrm>
              <a:off x="4031138" y="3618466"/>
              <a:ext cx="4129776" cy="2280134"/>
            </a:xfrm>
            <a:prstGeom prst="rect">
              <a:avLst/>
            </a:prstGeom>
            <a:ln w="6350">
              <a:solidFill>
                <a:schemeClr val="tx1"/>
              </a:solidFill>
            </a:ln>
          </p:spPr>
        </p:pic>
      </p:grpSp>
    </p:spTree>
    <p:extLst>
      <p:ext uri="{BB962C8B-B14F-4D97-AF65-F5344CB8AC3E}">
        <p14:creationId xmlns:p14="http://schemas.microsoft.com/office/powerpoint/2010/main" val="67599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9824" y="-1"/>
            <a:ext cx="3722177" cy="4184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Enough to Block Merger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10139766" y="6488668"/>
            <a:ext cx="20522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Von’s</a:t>
            </a:r>
            <a:r>
              <a:rPr lang="en-US" sz="1800" i="0" dirty="0">
                <a:solidFill>
                  <a:schemeClr val="accent4">
                    <a:lumMod val="75000"/>
                    <a:lumOff val="25000"/>
                  </a:schemeClr>
                </a:solidFill>
                <a:latin typeface="+mn-lt"/>
                <a:cs typeface="Times New Roman" panose="02020603050405020304" pitchFamily="18" charset="0"/>
              </a:rPr>
              <a:t> (US 1966)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52070" y="209226"/>
            <a:ext cx="3645747" cy="6491612"/>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945656" y="1547026"/>
            <a:ext cx="8997077" cy="3663321"/>
          </a:xfrm>
          <a:prstGeom prst="rect">
            <a:avLst/>
          </a:prstGeom>
          <a:ln w="6350">
            <a:solidFill>
              <a:schemeClr val="tx1"/>
            </a:solidFill>
          </a:ln>
        </p:spPr>
      </p:pic>
    </p:spTree>
    <p:extLst>
      <p:ext uri="{BB962C8B-B14F-4D97-AF65-F5344CB8AC3E}">
        <p14:creationId xmlns:p14="http://schemas.microsoft.com/office/powerpoint/2010/main" val="17892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7177" y="-2"/>
            <a:ext cx="3704824" cy="39188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1968 Merger Guidelines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(1968)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311560" y="195942"/>
            <a:ext cx="5006991" cy="6504896"/>
          </a:xfrm>
          <a:prstGeom prst="rect">
            <a:avLst/>
          </a:prstGeom>
          <a:ln w="6350">
            <a:solidFill>
              <a:schemeClr val="bg2"/>
            </a:solidFill>
          </a:ln>
        </p:spPr>
      </p:pic>
      <p:pic>
        <p:nvPicPr>
          <p:cNvPr id="8" name="Picture 7"/>
          <p:cNvPicPr>
            <a:picLocks noChangeAspect="1"/>
          </p:cNvPicPr>
          <p:nvPr/>
        </p:nvPicPr>
        <p:blipFill>
          <a:blip r:embed="rId4"/>
          <a:stretch>
            <a:fillRect/>
          </a:stretch>
        </p:blipFill>
        <p:spPr>
          <a:xfrm>
            <a:off x="2197455" y="1241016"/>
            <a:ext cx="9092358" cy="4511019"/>
          </a:xfrm>
          <a:prstGeom prst="rect">
            <a:avLst/>
          </a:prstGeom>
          <a:ln w="6350">
            <a:solidFill>
              <a:schemeClr val="tx1"/>
            </a:solidFill>
          </a:ln>
        </p:spPr>
      </p:pic>
    </p:spTree>
    <p:extLst>
      <p:ext uri="{BB962C8B-B14F-4D97-AF65-F5344CB8AC3E}">
        <p14:creationId xmlns:p14="http://schemas.microsoft.com/office/powerpoint/2010/main" val="283082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5515" y="-2"/>
            <a:ext cx="2996486" cy="39188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Horizontal Mergers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(1968)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3"/>
          <a:stretch>
            <a:fillRect/>
          </a:stretch>
        </p:blipFill>
        <p:spPr>
          <a:xfrm>
            <a:off x="172470" y="195942"/>
            <a:ext cx="5111007" cy="6504896"/>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263360" y="1921630"/>
            <a:ext cx="10142145" cy="3384466"/>
          </a:xfrm>
          <a:prstGeom prst="rect">
            <a:avLst/>
          </a:prstGeom>
          <a:ln w="6350">
            <a:solidFill>
              <a:schemeClr val="tx1"/>
            </a:solidFill>
          </a:ln>
        </p:spPr>
      </p:pic>
    </p:spTree>
    <p:extLst>
      <p:ext uri="{BB962C8B-B14F-4D97-AF65-F5344CB8AC3E}">
        <p14:creationId xmlns:p14="http://schemas.microsoft.com/office/powerpoint/2010/main" val="70126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4145" y="-2"/>
            <a:ext cx="5397855" cy="39188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&gt;75%: Highly Concentrated Markets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(1968)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56685" y="165787"/>
            <a:ext cx="5026209" cy="6474223"/>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834513" y="1427638"/>
            <a:ext cx="9137050" cy="3938560"/>
          </a:xfrm>
          <a:prstGeom prst="rect">
            <a:avLst/>
          </a:prstGeom>
          <a:ln w="6350">
            <a:solidFill>
              <a:schemeClr val="tx1"/>
            </a:solidFill>
          </a:ln>
        </p:spPr>
      </p:pic>
    </p:spTree>
    <p:extLst>
      <p:ext uri="{BB962C8B-B14F-4D97-AF65-F5344CB8AC3E}">
        <p14:creationId xmlns:p14="http://schemas.microsoft.com/office/powerpoint/2010/main" val="279602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C1AA-EB6C-6502-A8BE-92BB4A889043}"/>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F5DDCC73-23E5-30CD-ECD7-1686DA6E8AC7}"/>
              </a:ext>
            </a:extLst>
          </p:cNvPr>
          <p:cNvSpPr>
            <a:spLocks noGrp="1"/>
          </p:cNvSpPr>
          <p:nvPr>
            <p:ph idx="1"/>
          </p:nvPr>
        </p:nvSpPr>
        <p:spPr/>
        <p:txBody>
          <a:bodyPr/>
          <a:lstStyle/>
          <a:p>
            <a:r>
              <a:rPr lang="en-US" dirty="0"/>
              <a:t>What is there? What is missing?</a:t>
            </a:r>
          </a:p>
          <a:p>
            <a:pPr lvl="1"/>
            <a:r>
              <a:rPr lang="en-US" dirty="0"/>
              <a:t>Does Section 7 say anything about consumer welfare? Worker welfare? </a:t>
            </a:r>
            <a:r>
              <a:rPr lang="en-US"/>
              <a:t>Others?</a:t>
            </a:r>
            <a:endParaRPr lang="en-US" dirty="0"/>
          </a:p>
          <a:p>
            <a:pPr lvl="1"/>
            <a:r>
              <a:rPr lang="en-US" dirty="0"/>
              <a:t>Does it say anything about preserving small businesses?</a:t>
            </a:r>
          </a:p>
        </p:txBody>
      </p:sp>
      <p:sp>
        <p:nvSpPr>
          <p:cNvPr id="5" name="Slide Number Placeholder 4">
            <a:extLst>
              <a:ext uri="{FF2B5EF4-FFF2-40B4-BE49-F238E27FC236}">
                <a16:creationId xmlns:a16="http://schemas.microsoft.com/office/drawing/2014/main" id="{D6A9AEA0-736C-7EA9-3E12-79D3AA0DDC83}"/>
              </a:ext>
            </a:extLst>
          </p:cNvPr>
          <p:cNvSpPr>
            <a:spLocks noGrp="1"/>
          </p:cNvSpPr>
          <p:nvPr>
            <p:ph type="sldNum" sz="quarter" idx="12"/>
          </p:nvPr>
        </p:nvSpPr>
        <p:spPr/>
        <p:txBody>
          <a:bodyPr/>
          <a:lstStyle/>
          <a:p>
            <a:fld id="{47509C46-B905-4668-BC03-E5BE76A881BC}" type="slidenum">
              <a:rPr lang="en-US" altLang="en-US" smtClean="0"/>
              <a:pPr/>
              <a:t>4</a:t>
            </a:fld>
            <a:endParaRPr lang="en-US" altLang="en-US"/>
          </a:p>
        </p:txBody>
      </p:sp>
    </p:spTree>
    <p:extLst>
      <p:ext uri="{BB962C8B-B14F-4D97-AF65-F5344CB8AC3E}">
        <p14:creationId xmlns:p14="http://schemas.microsoft.com/office/powerpoint/2010/main" val="3016331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6097" y="-2"/>
            <a:ext cx="5305904" cy="39188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Less Highly Concentrated Markets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(1968)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60543" y="195942"/>
            <a:ext cx="5050022" cy="6504896"/>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676053" y="1450304"/>
            <a:ext cx="9105062" cy="4469685"/>
          </a:xfrm>
          <a:prstGeom prst="rect">
            <a:avLst/>
          </a:prstGeom>
          <a:ln w="6350">
            <a:solidFill>
              <a:schemeClr val="tx1"/>
            </a:solidFill>
          </a:ln>
        </p:spPr>
      </p:pic>
    </p:spTree>
    <p:extLst>
      <p:ext uri="{BB962C8B-B14F-4D97-AF65-F5344CB8AC3E}">
        <p14:creationId xmlns:p14="http://schemas.microsoft.com/office/powerpoint/2010/main" val="41298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4555" y="-2"/>
            <a:ext cx="3257445" cy="39188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Concentration Trend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(1968)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68259" y="195942"/>
            <a:ext cx="5050022" cy="6504896"/>
          </a:xfrm>
          <a:prstGeom prst="rect">
            <a:avLst/>
          </a:prstGeom>
          <a:ln w="6350">
            <a:solidFill>
              <a:schemeClr val="tx1"/>
            </a:solidFill>
          </a:ln>
        </p:spPr>
      </p:pic>
      <p:grpSp>
        <p:nvGrpSpPr>
          <p:cNvPr id="10" name="Group 9"/>
          <p:cNvGrpSpPr>
            <a:grpSpLocks noChangeAspect="1"/>
          </p:cNvGrpSpPr>
          <p:nvPr/>
        </p:nvGrpSpPr>
        <p:grpSpPr>
          <a:xfrm>
            <a:off x="2238186" y="1729940"/>
            <a:ext cx="9038541" cy="4287731"/>
            <a:chOff x="3586800" y="2700533"/>
            <a:chExt cx="5018400" cy="2380644"/>
          </a:xfrm>
        </p:grpSpPr>
        <p:pic>
          <p:nvPicPr>
            <p:cNvPr id="8" name="Picture 7"/>
            <p:cNvPicPr>
              <a:picLocks noChangeAspect="1"/>
            </p:cNvPicPr>
            <p:nvPr/>
          </p:nvPicPr>
          <p:blipFill>
            <a:blip r:embed="rId4"/>
            <a:stretch>
              <a:fillRect/>
            </a:stretch>
          </p:blipFill>
          <p:spPr>
            <a:xfrm>
              <a:off x="3586800" y="2700533"/>
              <a:ext cx="5018400" cy="1456934"/>
            </a:xfrm>
            <a:prstGeom prst="rect">
              <a:avLst/>
            </a:prstGeom>
            <a:ln w="6350">
              <a:solidFill>
                <a:schemeClr val="tx1"/>
              </a:solidFill>
            </a:ln>
          </p:spPr>
        </p:pic>
        <p:pic>
          <p:nvPicPr>
            <p:cNvPr id="9" name="Picture 8"/>
            <p:cNvPicPr>
              <a:picLocks noChangeAspect="1"/>
            </p:cNvPicPr>
            <p:nvPr/>
          </p:nvPicPr>
          <p:blipFill>
            <a:blip r:embed="rId5"/>
            <a:stretch>
              <a:fillRect/>
            </a:stretch>
          </p:blipFill>
          <p:spPr>
            <a:xfrm>
              <a:off x="3612937" y="4120777"/>
              <a:ext cx="4992263" cy="960400"/>
            </a:xfrm>
            <a:prstGeom prst="rect">
              <a:avLst/>
            </a:prstGeom>
            <a:ln w="6350">
              <a:solidFill>
                <a:schemeClr val="tx1"/>
              </a:solidFill>
            </a:ln>
          </p:spPr>
        </p:pic>
      </p:grpSp>
    </p:spTree>
    <p:extLst>
      <p:ext uri="{BB962C8B-B14F-4D97-AF65-F5344CB8AC3E}">
        <p14:creationId xmlns:p14="http://schemas.microsoft.com/office/powerpoint/2010/main" val="157607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7177" y="-2"/>
            <a:ext cx="3704824" cy="3356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1982 Merger Guidelines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(1982)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11634" y="195942"/>
            <a:ext cx="4967368" cy="6504896"/>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692252" y="4322558"/>
            <a:ext cx="10083665" cy="1339853"/>
          </a:xfrm>
          <a:prstGeom prst="rect">
            <a:avLst/>
          </a:prstGeom>
          <a:ln w="6350">
            <a:solidFill>
              <a:schemeClr val="tx1"/>
            </a:solidFill>
          </a:ln>
        </p:spPr>
      </p:pic>
    </p:spTree>
    <p:extLst>
      <p:ext uri="{BB962C8B-B14F-4D97-AF65-F5344CB8AC3E}">
        <p14:creationId xmlns:p14="http://schemas.microsoft.com/office/powerpoint/2010/main" val="17051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599" y="-2"/>
            <a:ext cx="629540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Switch to HHIs from Concentration Ratios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(1982)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29921" y="228599"/>
            <a:ext cx="4883240" cy="6472239"/>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522076" y="2442025"/>
            <a:ext cx="9879247" cy="2391845"/>
          </a:xfrm>
          <a:prstGeom prst="rect">
            <a:avLst/>
          </a:prstGeom>
          <a:ln w="6350">
            <a:solidFill>
              <a:schemeClr val="tx1"/>
            </a:solidFill>
          </a:ln>
        </p:spPr>
      </p:pic>
    </p:spTree>
    <p:extLst>
      <p:ext uri="{BB962C8B-B14F-4D97-AF65-F5344CB8AC3E}">
        <p14:creationId xmlns:p14="http://schemas.microsoft.com/office/powerpoint/2010/main" val="302039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1833" y="-2"/>
            <a:ext cx="47201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HHI Zones and the Merger Grid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10507133" y="6488668"/>
            <a:ext cx="16848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(1982)</a:t>
            </a:r>
          </a:p>
        </p:txBody>
      </p:sp>
      <p:pic>
        <p:nvPicPr>
          <p:cNvPr id="5" name="Picture 4"/>
          <p:cNvPicPr>
            <a:picLocks noChangeAspect="1"/>
          </p:cNvPicPr>
          <p:nvPr/>
        </p:nvPicPr>
        <p:blipFill>
          <a:blip r:embed="rId3"/>
          <a:stretch>
            <a:fillRect/>
          </a:stretch>
        </p:blipFill>
        <p:spPr>
          <a:xfrm>
            <a:off x="2425777" y="180332"/>
            <a:ext cx="4824434" cy="6308336"/>
          </a:xfrm>
          <a:prstGeom prst="rect">
            <a:avLst/>
          </a:prstGeom>
          <a:ln w="6350">
            <a:solidFill>
              <a:schemeClr val="tx1"/>
            </a:solidFill>
          </a:ln>
        </p:spPr>
      </p:pic>
    </p:spTree>
    <p:extLst>
      <p:ext uri="{BB962C8B-B14F-4D97-AF65-F5344CB8AC3E}">
        <p14:creationId xmlns:p14="http://schemas.microsoft.com/office/powerpoint/2010/main" val="2611493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BF42716-79ED-4450-B879-5322FEE2D047}" type="slidenum">
              <a:rPr lang="en-US" altLang="en-US" sz="1400">
                <a:solidFill>
                  <a:srgbClr val="000066"/>
                </a:solidFill>
                <a:latin typeface="Arial" panose="020B0604020202020204" pitchFamily="34" charset="0"/>
              </a:rPr>
              <a:pPr/>
              <a:t>45</a:t>
            </a:fld>
            <a:endParaRPr lang="en-US" altLang="en-US" sz="1400">
              <a:solidFill>
                <a:srgbClr val="000066"/>
              </a:solidFill>
              <a:latin typeface="Arial" panose="020B0604020202020204" pitchFamily="34" charset="0"/>
            </a:endParaRPr>
          </a:p>
        </p:txBody>
      </p:sp>
      <p:grpSp>
        <p:nvGrpSpPr>
          <p:cNvPr id="15365" name="Group 2"/>
          <p:cNvGrpSpPr>
            <a:grpSpLocks/>
          </p:cNvGrpSpPr>
          <p:nvPr/>
        </p:nvGrpSpPr>
        <p:grpSpPr bwMode="auto">
          <a:xfrm>
            <a:off x="3491263" y="1398847"/>
            <a:ext cx="10754837" cy="1066797"/>
            <a:chOff x="1728" y="1392"/>
            <a:chExt cx="4675" cy="407"/>
          </a:xfrm>
        </p:grpSpPr>
        <p:sp>
          <p:nvSpPr>
            <p:cNvPr id="15410" name="Rectangle 3"/>
            <p:cNvSpPr>
              <a:spLocks noChangeArrowheads="1"/>
            </p:cNvSpPr>
            <p:nvPr/>
          </p:nvSpPr>
          <p:spPr bwMode="auto">
            <a:xfrm>
              <a:off x="1728" y="1392"/>
              <a:ext cx="3168" cy="288"/>
            </a:xfrm>
            <a:prstGeom prst="rect">
              <a:avLst/>
            </a:prstGeom>
            <a:solidFill>
              <a:srgbClr val="00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11" name="Text Box 4"/>
            <p:cNvSpPr txBox="1">
              <a:spLocks noChangeArrowheads="1"/>
            </p:cNvSpPr>
            <p:nvPr/>
          </p:nvSpPr>
          <p:spPr bwMode="auto">
            <a:xfrm>
              <a:off x="1776" y="1392"/>
              <a:ext cx="462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Increase in Post-Merger Concentration</a:t>
              </a:r>
            </a:p>
          </p:txBody>
        </p:sp>
      </p:grpSp>
      <p:sp>
        <p:nvSpPr>
          <p:cNvPr id="15366" name="Rectangle 5"/>
          <p:cNvSpPr>
            <a:spLocks noGrp="1" noChangeArrowheads="1"/>
          </p:cNvSpPr>
          <p:nvPr>
            <p:ph type="title"/>
          </p:nvPr>
        </p:nvSpPr>
        <p:spPr/>
        <p:txBody>
          <a:bodyPr/>
          <a:lstStyle/>
          <a:p>
            <a:r>
              <a:rPr lang="en-US" dirty="0"/>
              <a:t>Pre-2010 DOJ-FTC Grid</a:t>
            </a:r>
          </a:p>
        </p:txBody>
      </p:sp>
      <p:grpSp>
        <p:nvGrpSpPr>
          <p:cNvPr id="15367" name="Group 6"/>
          <p:cNvGrpSpPr>
            <a:grpSpLocks/>
          </p:cNvGrpSpPr>
          <p:nvPr/>
        </p:nvGrpSpPr>
        <p:grpSpPr bwMode="auto">
          <a:xfrm>
            <a:off x="1512278" y="3051814"/>
            <a:ext cx="5729486" cy="3432175"/>
            <a:chOff x="864" y="1823"/>
            <a:chExt cx="3491" cy="2162"/>
          </a:xfrm>
        </p:grpSpPr>
        <p:sp>
          <p:nvSpPr>
            <p:cNvPr id="15406" name="Rectangle 7"/>
            <p:cNvSpPr>
              <a:spLocks noChangeArrowheads="1"/>
            </p:cNvSpPr>
            <p:nvPr/>
          </p:nvSpPr>
          <p:spPr bwMode="auto">
            <a:xfrm>
              <a:off x="864" y="1823"/>
              <a:ext cx="2302" cy="2162"/>
            </a:xfrm>
            <a:prstGeom prst="rect">
              <a:avLst/>
            </a:prstGeom>
            <a:solidFill>
              <a:srgbClr val="CC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07" name="Text Box 8"/>
            <p:cNvSpPr txBox="1">
              <a:spLocks noChangeArrowheads="1"/>
            </p:cNvSpPr>
            <p:nvPr/>
          </p:nvSpPr>
          <p:spPr bwMode="auto">
            <a:xfrm>
              <a:off x="1074" y="1843"/>
              <a:ext cx="2021"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err="1"/>
                <a:t>Unconcentrated</a:t>
              </a:r>
              <a:r>
                <a:rPr kumimoji="0" lang="en-US" sz="3200" dirty="0"/>
                <a:t>: </a:t>
              </a:r>
            </a:p>
            <a:p>
              <a:r>
                <a:rPr kumimoji="0" lang="en-US" sz="3200" dirty="0"/>
                <a:t>&lt; 1000</a:t>
              </a:r>
            </a:p>
          </p:txBody>
        </p:sp>
        <p:sp>
          <p:nvSpPr>
            <p:cNvPr id="15408" name="Text Box 9"/>
            <p:cNvSpPr txBox="1">
              <a:spLocks noChangeArrowheads="1"/>
            </p:cNvSpPr>
            <p:nvPr/>
          </p:nvSpPr>
          <p:spPr bwMode="auto">
            <a:xfrm>
              <a:off x="921" y="2519"/>
              <a:ext cx="343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Moderately </a:t>
              </a:r>
              <a:r>
                <a:rPr kumimoji="0" lang="en-US" sz="3200" dirty="0" err="1"/>
                <a:t>Conc</a:t>
              </a:r>
              <a:r>
                <a:rPr kumimoji="0" lang="en-US" sz="3200" dirty="0"/>
                <a:t>: </a:t>
              </a:r>
            </a:p>
            <a:p>
              <a:r>
                <a:rPr kumimoji="0" lang="en-US" sz="3200" dirty="0"/>
                <a:t>1000 to 1800</a:t>
              </a:r>
            </a:p>
          </p:txBody>
        </p:sp>
        <p:sp>
          <p:nvSpPr>
            <p:cNvPr id="15409" name="Text Box 10"/>
            <p:cNvSpPr txBox="1">
              <a:spLocks noChangeArrowheads="1"/>
            </p:cNvSpPr>
            <p:nvPr/>
          </p:nvSpPr>
          <p:spPr bwMode="auto">
            <a:xfrm>
              <a:off x="925" y="3277"/>
              <a:ext cx="2899"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Highly Conc.: </a:t>
              </a:r>
            </a:p>
            <a:p>
              <a:r>
                <a:rPr kumimoji="0" lang="en-US" sz="3200" dirty="0"/>
                <a:t>&gt; 1800</a:t>
              </a:r>
            </a:p>
          </p:txBody>
        </p:sp>
      </p:grpSp>
      <p:grpSp>
        <p:nvGrpSpPr>
          <p:cNvPr id="15369" name="Group 12"/>
          <p:cNvGrpSpPr>
            <a:grpSpLocks/>
          </p:cNvGrpSpPr>
          <p:nvPr/>
        </p:nvGrpSpPr>
        <p:grpSpPr bwMode="auto">
          <a:xfrm>
            <a:off x="5274438" y="5344088"/>
            <a:ext cx="2368469" cy="1215582"/>
            <a:chOff x="2544" y="3072"/>
            <a:chExt cx="1056" cy="528"/>
          </a:xfrm>
        </p:grpSpPr>
        <p:sp>
          <p:nvSpPr>
            <p:cNvPr id="15404" name="Rectangle 13"/>
            <p:cNvSpPr>
              <a:spLocks noChangeArrowheads="1"/>
            </p:cNvSpPr>
            <p:nvPr/>
          </p:nvSpPr>
          <p:spPr bwMode="auto">
            <a:xfrm>
              <a:off x="2544" y="3072"/>
              <a:ext cx="1008" cy="528"/>
            </a:xfrm>
            <a:prstGeom prst="rect">
              <a:avLst/>
            </a:prstGeom>
            <a:solidFill>
              <a:srgbClr val="00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05" name="Text Box 14"/>
            <p:cNvSpPr txBox="1">
              <a:spLocks noChangeArrowheads="1"/>
            </p:cNvSpPr>
            <p:nvPr/>
          </p:nvSpPr>
          <p:spPr bwMode="auto">
            <a:xfrm>
              <a:off x="2546" y="3176"/>
              <a:ext cx="1054"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grpSp>
      <p:grpSp>
        <p:nvGrpSpPr>
          <p:cNvPr id="15370" name="Group 15"/>
          <p:cNvGrpSpPr>
            <a:grpSpLocks/>
          </p:cNvGrpSpPr>
          <p:nvPr/>
        </p:nvGrpSpPr>
        <p:grpSpPr bwMode="auto">
          <a:xfrm>
            <a:off x="5261377" y="3030527"/>
            <a:ext cx="7053942" cy="1060447"/>
            <a:chOff x="2525" y="2064"/>
            <a:chExt cx="3144" cy="480"/>
          </a:xfrm>
        </p:grpSpPr>
        <p:sp>
          <p:nvSpPr>
            <p:cNvPr id="15400" name="Rectangle 16"/>
            <p:cNvSpPr>
              <a:spLocks noChangeArrowheads="1"/>
            </p:cNvSpPr>
            <p:nvPr/>
          </p:nvSpPr>
          <p:spPr bwMode="auto">
            <a:xfrm>
              <a:off x="2544" y="2064"/>
              <a:ext cx="3072" cy="480"/>
            </a:xfrm>
            <a:prstGeom prst="rect">
              <a:avLst/>
            </a:prstGeom>
            <a:solidFill>
              <a:srgbClr val="00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01" name="Text Box 17"/>
            <p:cNvSpPr txBox="1">
              <a:spLocks noChangeArrowheads="1"/>
            </p:cNvSpPr>
            <p:nvPr/>
          </p:nvSpPr>
          <p:spPr bwMode="auto">
            <a:xfrm>
              <a:off x="2525" y="2160"/>
              <a:ext cx="105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sp>
          <p:nvSpPr>
            <p:cNvPr id="15402" name="Text Box 18"/>
            <p:cNvSpPr txBox="1">
              <a:spLocks noChangeArrowheads="1"/>
            </p:cNvSpPr>
            <p:nvPr/>
          </p:nvSpPr>
          <p:spPr bwMode="auto">
            <a:xfrm>
              <a:off x="3565" y="2160"/>
              <a:ext cx="105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sp>
          <p:nvSpPr>
            <p:cNvPr id="15403" name="Text Box 19"/>
            <p:cNvSpPr txBox="1">
              <a:spLocks noChangeArrowheads="1"/>
            </p:cNvSpPr>
            <p:nvPr/>
          </p:nvSpPr>
          <p:spPr bwMode="auto">
            <a:xfrm>
              <a:off x="4616" y="2170"/>
              <a:ext cx="105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grpSp>
      <p:grpSp>
        <p:nvGrpSpPr>
          <p:cNvPr id="15371" name="Group 20"/>
          <p:cNvGrpSpPr>
            <a:grpSpLocks/>
          </p:cNvGrpSpPr>
          <p:nvPr/>
        </p:nvGrpSpPr>
        <p:grpSpPr bwMode="auto">
          <a:xfrm>
            <a:off x="5269523" y="4120977"/>
            <a:ext cx="4650510" cy="1239061"/>
            <a:chOff x="2544" y="2544"/>
            <a:chExt cx="2064" cy="528"/>
          </a:xfrm>
        </p:grpSpPr>
        <p:sp>
          <p:nvSpPr>
            <p:cNvPr id="15397" name="Rectangle 21"/>
            <p:cNvSpPr>
              <a:spLocks noChangeArrowheads="1"/>
            </p:cNvSpPr>
            <p:nvPr/>
          </p:nvSpPr>
          <p:spPr bwMode="auto">
            <a:xfrm>
              <a:off x="2544" y="2544"/>
              <a:ext cx="2064" cy="528"/>
            </a:xfrm>
            <a:prstGeom prst="rect">
              <a:avLst/>
            </a:prstGeom>
            <a:solidFill>
              <a:srgbClr val="00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8" name="Text Box 22"/>
            <p:cNvSpPr txBox="1">
              <a:spLocks noChangeArrowheads="1"/>
            </p:cNvSpPr>
            <p:nvPr/>
          </p:nvSpPr>
          <p:spPr bwMode="auto">
            <a:xfrm>
              <a:off x="2562" y="2646"/>
              <a:ext cx="104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sp>
          <p:nvSpPr>
            <p:cNvPr id="15399" name="Text Box 23"/>
            <p:cNvSpPr txBox="1">
              <a:spLocks noChangeArrowheads="1"/>
            </p:cNvSpPr>
            <p:nvPr/>
          </p:nvSpPr>
          <p:spPr bwMode="auto">
            <a:xfrm>
              <a:off x="3545" y="2642"/>
              <a:ext cx="104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r"/>
              <a:r>
                <a:rPr kumimoji="0" lang="en-US" sz="3200" dirty="0"/>
                <a:t>No challenge</a:t>
              </a:r>
            </a:p>
          </p:txBody>
        </p:sp>
      </p:grpSp>
      <p:grpSp>
        <p:nvGrpSpPr>
          <p:cNvPr id="15372" name="Group 24"/>
          <p:cNvGrpSpPr>
            <a:grpSpLocks/>
          </p:cNvGrpSpPr>
          <p:nvPr/>
        </p:nvGrpSpPr>
        <p:grpSpPr bwMode="auto">
          <a:xfrm>
            <a:off x="9952787" y="4156066"/>
            <a:ext cx="2434183" cy="1174107"/>
            <a:chOff x="4608" y="2544"/>
            <a:chExt cx="1095" cy="528"/>
          </a:xfrm>
        </p:grpSpPr>
        <p:sp>
          <p:nvSpPr>
            <p:cNvPr id="15395" name="Rectangle 25"/>
            <p:cNvSpPr>
              <a:spLocks noChangeArrowheads="1"/>
            </p:cNvSpPr>
            <p:nvPr/>
          </p:nvSpPr>
          <p:spPr bwMode="auto">
            <a:xfrm>
              <a:off x="4608" y="2544"/>
              <a:ext cx="1008" cy="528"/>
            </a:xfrm>
            <a:prstGeom prst="rec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6" name="Text Box 26"/>
            <p:cNvSpPr txBox="1">
              <a:spLocks noChangeArrowheads="1"/>
            </p:cNvSpPr>
            <p:nvPr/>
          </p:nvSpPr>
          <p:spPr bwMode="auto">
            <a:xfrm>
              <a:off x="4610" y="2641"/>
              <a:ext cx="1093"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High scrutiny</a:t>
              </a:r>
            </a:p>
          </p:txBody>
        </p:sp>
      </p:grpSp>
      <p:grpSp>
        <p:nvGrpSpPr>
          <p:cNvPr id="15373" name="Group 27"/>
          <p:cNvGrpSpPr>
            <a:grpSpLocks/>
          </p:cNvGrpSpPr>
          <p:nvPr/>
        </p:nvGrpSpPr>
        <p:grpSpPr bwMode="auto">
          <a:xfrm>
            <a:off x="7538779" y="5335546"/>
            <a:ext cx="2444140" cy="1217654"/>
            <a:chOff x="3552" y="3072"/>
            <a:chExt cx="1086" cy="528"/>
          </a:xfrm>
        </p:grpSpPr>
        <p:sp>
          <p:nvSpPr>
            <p:cNvPr id="15393" name="Rectangle 28"/>
            <p:cNvSpPr>
              <a:spLocks noChangeArrowheads="1"/>
            </p:cNvSpPr>
            <p:nvPr/>
          </p:nvSpPr>
          <p:spPr bwMode="auto">
            <a:xfrm>
              <a:off x="3552" y="3072"/>
              <a:ext cx="1056" cy="528"/>
            </a:xfrm>
            <a:prstGeom prst="rec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4" name="Text Box 29"/>
            <p:cNvSpPr txBox="1">
              <a:spLocks noChangeArrowheads="1"/>
            </p:cNvSpPr>
            <p:nvPr/>
          </p:nvSpPr>
          <p:spPr bwMode="auto">
            <a:xfrm>
              <a:off x="3558" y="3178"/>
              <a:ext cx="108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High scrutiny</a:t>
              </a:r>
            </a:p>
          </p:txBody>
        </p:sp>
      </p:grpSp>
      <p:grpSp>
        <p:nvGrpSpPr>
          <p:cNvPr id="15374" name="Group 30"/>
          <p:cNvGrpSpPr>
            <a:grpSpLocks/>
          </p:cNvGrpSpPr>
          <p:nvPr/>
        </p:nvGrpSpPr>
        <p:grpSpPr bwMode="auto">
          <a:xfrm>
            <a:off x="9951913" y="5366418"/>
            <a:ext cx="2220913" cy="1171576"/>
            <a:chOff x="4608" y="3072"/>
            <a:chExt cx="1399" cy="738"/>
          </a:xfrm>
        </p:grpSpPr>
        <p:sp>
          <p:nvSpPr>
            <p:cNvPr id="15391" name="Rectangle 31"/>
            <p:cNvSpPr>
              <a:spLocks noChangeArrowheads="1"/>
            </p:cNvSpPr>
            <p:nvPr/>
          </p:nvSpPr>
          <p:spPr bwMode="auto">
            <a:xfrm>
              <a:off x="4608" y="3072"/>
              <a:ext cx="1399" cy="738"/>
            </a:xfrm>
            <a:prstGeom prst="rect">
              <a:avLst/>
            </a:prstGeom>
            <a:solidFill>
              <a:srgbClr val="FF00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2" name="Text Box 32"/>
            <p:cNvSpPr txBox="1">
              <a:spLocks noChangeArrowheads="1"/>
            </p:cNvSpPr>
            <p:nvPr/>
          </p:nvSpPr>
          <p:spPr bwMode="auto">
            <a:xfrm>
              <a:off x="4752" y="3072"/>
              <a:ext cx="1255"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Presumed unlawful</a:t>
              </a:r>
            </a:p>
          </p:txBody>
        </p:sp>
      </p:grpSp>
      <p:grpSp>
        <p:nvGrpSpPr>
          <p:cNvPr id="15375" name="Group 33"/>
          <p:cNvGrpSpPr>
            <a:grpSpLocks/>
          </p:cNvGrpSpPr>
          <p:nvPr/>
        </p:nvGrpSpPr>
        <p:grpSpPr bwMode="auto">
          <a:xfrm>
            <a:off x="4695" y="3483188"/>
            <a:ext cx="1764013" cy="1660259"/>
            <a:chOff x="144" y="2208"/>
            <a:chExt cx="816" cy="720"/>
          </a:xfrm>
        </p:grpSpPr>
        <p:sp>
          <p:nvSpPr>
            <p:cNvPr id="15389" name="Rectangle 34"/>
            <p:cNvSpPr>
              <a:spLocks noChangeArrowheads="1"/>
            </p:cNvSpPr>
            <p:nvPr/>
          </p:nvSpPr>
          <p:spPr bwMode="auto">
            <a:xfrm>
              <a:off x="144" y="2208"/>
              <a:ext cx="672" cy="720"/>
            </a:xfrm>
            <a:prstGeom prst="rect">
              <a:avLst/>
            </a:prstGeom>
            <a:solidFill>
              <a:srgbClr val="00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0" name="Text Box 35"/>
            <p:cNvSpPr txBox="1">
              <a:spLocks noChangeArrowheads="1"/>
            </p:cNvSpPr>
            <p:nvPr/>
          </p:nvSpPr>
          <p:spPr bwMode="auto">
            <a:xfrm>
              <a:off x="192" y="2208"/>
              <a:ext cx="76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Post-Merger HHI</a:t>
              </a:r>
            </a:p>
          </p:txBody>
        </p:sp>
      </p:grpSp>
      <p:sp>
        <p:nvSpPr>
          <p:cNvPr id="15385" name="Rectangle 37"/>
          <p:cNvSpPr>
            <a:spLocks noChangeArrowheads="1"/>
          </p:cNvSpPr>
          <p:nvPr/>
        </p:nvSpPr>
        <p:spPr bwMode="auto">
          <a:xfrm>
            <a:off x="5272088" y="2373315"/>
            <a:ext cx="6919914" cy="635001"/>
          </a:xfrm>
          <a:prstGeom prst="rect">
            <a:avLst/>
          </a:prstGeom>
          <a:solidFill>
            <a:srgbClr val="CC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86" name="Text Box 38"/>
          <p:cNvSpPr txBox="1">
            <a:spLocks noChangeArrowheads="1"/>
          </p:cNvSpPr>
          <p:nvPr/>
        </p:nvSpPr>
        <p:spPr bwMode="auto">
          <a:xfrm>
            <a:off x="5881688" y="2392365"/>
            <a:ext cx="1020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&lt; 50</a:t>
            </a:r>
          </a:p>
        </p:txBody>
      </p:sp>
      <p:sp>
        <p:nvSpPr>
          <p:cNvPr id="15387" name="Text Box 39"/>
          <p:cNvSpPr txBox="1">
            <a:spLocks noChangeArrowheads="1"/>
          </p:cNvSpPr>
          <p:nvPr/>
        </p:nvSpPr>
        <p:spPr bwMode="auto">
          <a:xfrm>
            <a:off x="7712487" y="2404411"/>
            <a:ext cx="192113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50 to 100</a:t>
            </a:r>
          </a:p>
        </p:txBody>
      </p:sp>
      <p:sp>
        <p:nvSpPr>
          <p:cNvPr id="15388" name="Text Box 40"/>
          <p:cNvSpPr txBox="1">
            <a:spLocks noChangeArrowheads="1"/>
          </p:cNvSpPr>
          <p:nvPr/>
        </p:nvSpPr>
        <p:spPr bwMode="auto">
          <a:xfrm>
            <a:off x="10302875" y="2391426"/>
            <a:ext cx="1252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&gt; 100</a:t>
            </a:r>
          </a:p>
        </p:txBody>
      </p:sp>
      <p:grpSp>
        <p:nvGrpSpPr>
          <p:cNvPr id="15377" name="Group 41"/>
          <p:cNvGrpSpPr>
            <a:grpSpLocks/>
          </p:cNvGrpSpPr>
          <p:nvPr/>
        </p:nvGrpSpPr>
        <p:grpSpPr bwMode="auto">
          <a:xfrm>
            <a:off x="1481295" y="2379785"/>
            <a:ext cx="10710706" cy="4173415"/>
            <a:chOff x="864" y="1776"/>
            <a:chExt cx="4752" cy="1824"/>
          </a:xfrm>
        </p:grpSpPr>
        <p:sp>
          <p:nvSpPr>
            <p:cNvPr id="15378" name="Rectangle 42"/>
            <p:cNvSpPr>
              <a:spLocks noChangeArrowheads="1"/>
            </p:cNvSpPr>
            <p:nvPr/>
          </p:nvSpPr>
          <p:spPr bwMode="auto">
            <a:xfrm>
              <a:off x="864" y="1776"/>
              <a:ext cx="4752" cy="18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79" name="Line 43"/>
            <p:cNvSpPr>
              <a:spLocks noChangeShapeType="1"/>
            </p:cNvSpPr>
            <p:nvPr/>
          </p:nvSpPr>
          <p:spPr bwMode="auto">
            <a:xfrm>
              <a:off x="2544" y="1776"/>
              <a:ext cx="0" cy="18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0" name="Line 44"/>
            <p:cNvSpPr>
              <a:spLocks noChangeShapeType="1"/>
            </p:cNvSpPr>
            <p:nvPr/>
          </p:nvSpPr>
          <p:spPr bwMode="auto">
            <a:xfrm>
              <a:off x="3552" y="1776"/>
              <a:ext cx="0" cy="18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1" name="Line 45"/>
            <p:cNvSpPr>
              <a:spLocks noChangeShapeType="1"/>
            </p:cNvSpPr>
            <p:nvPr/>
          </p:nvSpPr>
          <p:spPr bwMode="auto">
            <a:xfrm>
              <a:off x="4608" y="1776"/>
              <a:ext cx="0" cy="18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2" name="Line 46"/>
            <p:cNvSpPr>
              <a:spLocks noChangeShapeType="1"/>
            </p:cNvSpPr>
            <p:nvPr/>
          </p:nvSpPr>
          <p:spPr bwMode="auto">
            <a:xfrm>
              <a:off x="864" y="2064"/>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3" name="Line 47"/>
            <p:cNvSpPr>
              <a:spLocks noChangeShapeType="1"/>
            </p:cNvSpPr>
            <p:nvPr/>
          </p:nvSpPr>
          <p:spPr bwMode="auto">
            <a:xfrm>
              <a:off x="864" y="2544"/>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4" name="Line 48"/>
            <p:cNvSpPr>
              <a:spLocks noChangeShapeType="1"/>
            </p:cNvSpPr>
            <p:nvPr/>
          </p:nvSpPr>
          <p:spPr bwMode="auto">
            <a:xfrm>
              <a:off x="864" y="3072"/>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Numbers: Brown Shoe</a:t>
            </a:r>
          </a:p>
        </p:txBody>
      </p:sp>
      <p:sp>
        <p:nvSpPr>
          <p:cNvPr id="3" name="Content Placeholder 2"/>
          <p:cNvSpPr>
            <a:spLocks noGrp="1"/>
          </p:cNvSpPr>
          <p:nvPr>
            <p:ph idx="1"/>
          </p:nvPr>
        </p:nvSpPr>
        <p:spPr/>
        <p:txBody>
          <a:bodyPr/>
          <a:lstStyle/>
          <a:p>
            <a:r>
              <a:rPr lang="en-US" dirty="0"/>
              <a:t>Sketch of Facts from Case</a:t>
            </a:r>
          </a:p>
          <a:p>
            <a:pPr lvl="1"/>
            <a:r>
              <a:rPr lang="en-US" dirty="0"/>
              <a:t>Top 24 </a:t>
            </a:r>
            <a:r>
              <a:rPr lang="en-US" dirty="0" err="1"/>
              <a:t>Ms</a:t>
            </a:r>
            <a:r>
              <a:rPr lang="en-US" dirty="0"/>
              <a:t> have 35% of market</a:t>
            </a:r>
          </a:p>
          <a:p>
            <a:pPr lvl="2"/>
            <a:r>
              <a:rPr lang="en-US" dirty="0"/>
              <a:t>Top 4 (I, EJ, GS, B(w/K)): 23% of market</a:t>
            </a:r>
          </a:p>
          <a:p>
            <a:pPr lvl="3"/>
            <a:r>
              <a:rPr lang="en-US" dirty="0"/>
              <a:t>Brown: 4% (and 4</a:t>
            </a:r>
            <a:r>
              <a:rPr lang="en-US" baseline="30000" dirty="0"/>
              <a:t>th</a:t>
            </a:r>
            <a:r>
              <a:rPr lang="en-US" dirty="0"/>
              <a:t> largest)</a:t>
            </a:r>
          </a:p>
          <a:p>
            <a:pPr lvl="3"/>
            <a:r>
              <a:rPr lang="en-US" dirty="0"/>
              <a:t>Kinney pre merger: 0.5% (and 12</a:t>
            </a:r>
            <a:r>
              <a:rPr lang="en-US" baseline="30000" dirty="0"/>
              <a:t>th</a:t>
            </a:r>
            <a:r>
              <a:rPr lang="en-US" dirty="0"/>
              <a:t> largest at that)</a:t>
            </a:r>
          </a:p>
          <a:p>
            <a:pPr lvl="2"/>
            <a:r>
              <a:rPr lang="en-US" dirty="0"/>
              <a:t>5-24 must have 12% of the market</a:t>
            </a:r>
          </a:p>
          <a:p>
            <a:pPr lvl="2"/>
            <a:r>
              <a:rPr lang="en-US" dirty="0"/>
              <a:t>Rest have remaining 65%  </a:t>
            </a:r>
          </a:p>
        </p:txBody>
      </p:sp>
      <p:sp>
        <p:nvSpPr>
          <p:cNvPr id="5" name="Slide Number Placeholder 4"/>
          <p:cNvSpPr>
            <a:spLocks noGrp="1"/>
          </p:cNvSpPr>
          <p:nvPr>
            <p:ph type="sldNum" sz="quarter" idx="12"/>
          </p:nvPr>
        </p:nvSpPr>
        <p:spPr/>
        <p:txBody>
          <a:bodyPr/>
          <a:lstStyle/>
          <a:p>
            <a:fld id="{47509C46-B905-4668-BC03-E5BE76A881BC}" type="slidenum">
              <a:rPr lang="en-US" altLang="en-US" smtClean="0"/>
              <a:pPr/>
              <a:t>46</a:t>
            </a:fld>
            <a:endParaRPr lang="en-US" altLang="en-US"/>
          </a:p>
        </p:txBody>
      </p:sp>
      <p:sp>
        <p:nvSpPr>
          <p:cNvPr id="6" name="Text Box 5"/>
          <p:cNvSpPr txBox="1">
            <a:spLocks noChangeArrowheads="1"/>
          </p:cNvSpPr>
          <p:nvPr/>
        </p:nvSpPr>
        <p:spPr bwMode="auto">
          <a:xfrm>
            <a:off x="10096982" y="0"/>
            <a:ext cx="209501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4261122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Numbers: Brown Shoe</a:t>
            </a:r>
          </a:p>
        </p:txBody>
      </p:sp>
      <p:sp>
        <p:nvSpPr>
          <p:cNvPr id="3" name="Content Placeholder 2"/>
          <p:cNvSpPr>
            <a:spLocks noGrp="1"/>
          </p:cNvSpPr>
          <p:nvPr>
            <p:ph idx="1"/>
          </p:nvPr>
        </p:nvSpPr>
        <p:spPr/>
        <p:txBody>
          <a:bodyPr/>
          <a:lstStyle/>
          <a:p>
            <a:r>
              <a:rPr lang="en-US" dirty="0"/>
              <a:t>Applying the Grid</a:t>
            </a:r>
          </a:p>
          <a:p>
            <a:pPr lvl="1"/>
            <a:r>
              <a:rPr lang="en-US" dirty="0"/>
              <a:t>Make a few intelligent assumptions and calculate ballpark numbers for</a:t>
            </a:r>
          </a:p>
          <a:p>
            <a:pPr lvl="2"/>
            <a:r>
              <a:rPr lang="en-US" dirty="0"/>
              <a:t>Industry pre-merger HHI</a:t>
            </a:r>
          </a:p>
          <a:p>
            <a:pPr lvl="2"/>
            <a:r>
              <a:rPr lang="en-US" dirty="0"/>
              <a:t>Increase from merger</a:t>
            </a:r>
          </a:p>
          <a:p>
            <a:pPr lvl="2"/>
            <a:r>
              <a:rPr lang="en-US" dirty="0"/>
              <a:t>Post-merger HHI</a:t>
            </a:r>
          </a:p>
          <a:p>
            <a:r>
              <a:rPr lang="en-US" dirty="0"/>
              <a:t>What does the grid say about Brown Shoe?</a:t>
            </a:r>
          </a:p>
        </p:txBody>
      </p:sp>
      <p:sp>
        <p:nvSpPr>
          <p:cNvPr id="5" name="Slide Number Placeholder 4"/>
          <p:cNvSpPr>
            <a:spLocks noGrp="1"/>
          </p:cNvSpPr>
          <p:nvPr>
            <p:ph type="sldNum" sz="quarter" idx="12"/>
          </p:nvPr>
        </p:nvSpPr>
        <p:spPr/>
        <p:txBody>
          <a:bodyPr/>
          <a:lstStyle/>
          <a:p>
            <a:fld id="{47509C46-B905-4668-BC03-E5BE76A881BC}" type="slidenum">
              <a:rPr lang="en-US" altLang="en-US" smtClean="0"/>
              <a:pPr/>
              <a:t>47</a:t>
            </a:fld>
            <a:endParaRPr lang="en-US" altLang="en-US"/>
          </a:p>
        </p:txBody>
      </p:sp>
      <p:sp>
        <p:nvSpPr>
          <p:cNvPr id="6" name="Text Box 5"/>
          <p:cNvSpPr txBox="1">
            <a:spLocks noChangeArrowheads="1"/>
          </p:cNvSpPr>
          <p:nvPr/>
        </p:nvSpPr>
        <p:spPr bwMode="auto">
          <a:xfrm>
            <a:off x="10104698" y="0"/>
            <a:ext cx="208730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3605024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8866" y="0"/>
            <a:ext cx="6443135" cy="369332"/>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Von’s</a:t>
            </a:r>
            <a:r>
              <a:rPr lang="en-US" sz="2400" dirty="0">
                <a:solidFill>
                  <a:schemeClr val="accent4">
                    <a:lumMod val="75000"/>
                    <a:lumOff val="25000"/>
                  </a:schemeClr>
                </a:solidFill>
                <a:latin typeface="+mn-lt"/>
                <a:cs typeface="Times New Roman" panose="02020603050405020304" pitchFamily="18" charset="0"/>
              </a:rPr>
              <a:t> and the Pre-2010 Grid (TTYN (1 of 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11312324" y="6488668"/>
            <a:ext cx="8796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Von’s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E2F838A-3957-5987-F10B-9E59CCB97A02}"/>
              </a:ext>
            </a:extLst>
          </p:cNvPr>
          <p:cNvPicPr>
            <a:picLocks noChangeAspect="1"/>
          </p:cNvPicPr>
          <p:nvPr/>
        </p:nvPicPr>
        <p:blipFill rotWithShape="1">
          <a:blip r:embed="rId3"/>
          <a:srcRect l="13777" r="14904" b="14238"/>
          <a:stretch/>
        </p:blipFill>
        <p:spPr>
          <a:xfrm>
            <a:off x="326573" y="184666"/>
            <a:ext cx="4187738" cy="6516172"/>
          </a:xfrm>
          <a:prstGeom prst="rect">
            <a:avLst/>
          </a:prstGeom>
          <a:ln w="6350">
            <a:solidFill>
              <a:schemeClr val="bg2"/>
            </a:solidFill>
          </a:ln>
        </p:spPr>
      </p:pic>
      <p:pic>
        <p:nvPicPr>
          <p:cNvPr id="11" name="Picture 10">
            <a:extLst>
              <a:ext uri="{FF2B5EF4-FFF2-40B4-BE49-F238E27FC236}">
                <a16:creationId xmlns:a16="http://schemas.microsoft.com/office/drawing/2014/main" id="{E630E4FB-A167-F10F-484B-53F51E84510E}"/>
              </a:ext>
            </a:extLst>
          </p:cNvPr>
          <p:cNvPicPr>
            <a:picLocks noChangeAspect="1"/>
          </p:cNvPicPr>
          <p:nvPr/>
        </p:nvPicPr>
        <p:blipFill>
          <a:blip r:embed="rId4"/>
          <a:stretch>
            <a:fillRect/>
          </a:stretch>
        </p:blipFill>
        <p:spPr>
          <a:xfrm>
            <a:off x="2945311" y="1108649"/>
            <a:ext cx="7605961" cy="4640701"/>
          </a:xfrm>
          <a:prstGeom prst="rect">
            <a:avLst/>
          </a:prstGeom>
          <a:ln>
            <a:solidFill>
              <a:schemeClr val="bg2"/>
            </a:solidFill>
          </a:ln>
        </p:spPr>
      </p:pic>
    </p:spTree>
    <p:extLst>
      <p:ext uri="{BB962C8B-B14F-4D97-AF65-F5344CB8AC3E}">
        <p14:creationId xmlns:p14="http://schemas.microsoft.com/office/powerpoint/2010/main" val="37280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Von’s</a:t>
            </a:r>
            <a:r>
              <a:rPr lang="en-US" dirty="0"/>
              <a:t> and the Pre-2010 Grid</a:t>
            </a:r>
          </a:p>
        </p:txBody>
      </p:sp>
      <p:sp>
        <p:nvSpPr>
          <p:cNvPr id="3" name="Content Placeholder 2"/>
          <p:cNvSpPr>
            <a:spLocks noGrp="1"/>
          </p:cNvSpPr>
          <p:nvPr>
            <p:ph idx="1"/>
          </p:nvPr>
        </p:nvSpPr>
        <p:spPr/>
        <p:txBody>
          <a:bodyPr/>
          <a:lstStyle/>
          <a:p>
            <a:r>
              <a:rPr lang="en-US" dirty="0"/>
              <a:t>What did the pre-2010 grid say about </a:t>
            </a:r>
            <a:r>
              <a:rPr lang="en-US" i="1" dirty="0" err="1"/>
              <a:t>Von’s</a:t>
            </a:r>
            <a:r>
              <a:rPr lang="en-US" dirty="0"/>
              <a:t>?</a:t>
            </a:r>
          </a:p>
        </p:txBody>
      </p:sp>
      <p:sp>
        <p:nvSpPr>
          <p:cNvPr id="5" name="Slide Number Placeholder 4"/>
          <p:cNvSpPr>
            <a:spLocks noGrp="1"/>
          </p:cNvSpPr>
          <p:nvPr>
            <p:ph type="sldNum" sz="quarter" idx="12"/>
          </p:nvPr>
        </p:nvSpPr>
        <p:spPr/>
        <p:txBody>
          <a:bodyPr/>
          <a:lstStyle/>
          <a:p>
            <a:fld id="{47509C46-B905-4668-BC03-E5BE76A881BC}" type="slidenum">
              <a:rPr lang="en-US" altLang="en-US" smtClean="0"/>
              <a:pPr/>
              <a:t>49</a:t>
            </a:fld>
            <a:endParaRPr lang="en-US" altLang="en-US"/>
          </a:p>
        </p:txBody>
      </p:sp>
      <p:sp>
        <p:nvSpPr>
          <p:cNvPr id="6" name="Text Box 5"/>
          <p:cNvSpPr txBox="1">
            <a:spLocks noChangeArrowheads="1"/>
          </p:cNvSpPr>
          <p:nvPr/>
        </p:nvSpPr>
        <p:spPr bwMode="auto">
          <a:xfrm>
            <a:off x="10116272" y="0"/>
            <a:ext cx="207572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1390850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2024 HSR Results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940834" y="6488668"/>
            <a:ext cx="22511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(17 Sept 2025)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AI-generated content may be incorrect.">
            <a:extLst>
              <a:ext uri="{FF2B5EF4-FFF2-40B4-BE49-F238E27FC236}">
                <a16:creationId xmlns:a16="http://schemas.microsoft.com/office/drawing/2014/main" id="{21C4D56F-0B3C-5DB4-8035-27C1249224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38" y="158188"/>
            <a:ext cx="6016230" cy="6542650"/>
          </a:xfrm>
          <a:prstGeom prst="rect">
            <a:avLst/>
          </a:prstGeom>
          <a:ln w="6350">
            <a:solidFill>
              <a:schemeClr val="tx1"/>
            </a:solidFill>
          </a:ln>
        </p:spPr>
      </p:pic>
      <p:pic>
        <p:nvPicPr>
          <p:cNvPr id="11" name="Picture 10" descr="A screenshot of a computer&#10;&#10;AI-generated content may be incorrect.">
            <a:extLst>
              <a:ext uri="{FF2B5EF4-FFF2-40B4-BE49-F238E27FC236}">
                <a16:creationId xmlns:a16="http://schemas.microsoft.com/office/drawing/2014/main" id="{6057177F-26C2-CD20-E8F9-54F13EDEF23E}"/>
              </a:ext>
            </a:extLst>
          </p:cNvPr>
          <p:cNvPicPr>
            <a:picLocks noChangeAspect="1"/>
          </p:cNvPicPr>
          <p:nvPr/>
        </p:nvPicPr>
        <p:blipFill>
          <a:blip r:embed="rId4">
            <a:extLst>
              <a:ext uri="{28A0092B-C50C-407E-A947-70E740481C1C}">
                <a14:useLocalDpi xmlns:a14="http://schemas.microsoft.com/office/drawing/2010/main" val="0"/>
              </a:ext>
            </a:extLst>
          </a:blip>
          <a:srcRect l="11540" t="23936" r="13542" b="27238"/>
          <a:stretch>
            <a:fillRect/>
          </a:stretch>
        </p:blipFill>
        <p:spPr>
          <a:xfrm>
            <a:off x="3374571" y="904557"/>
            <a:ext cx="7430274" cy="5266248"/>
          </a:xfrm>
          <a:prstGeom prst="rect">
            <a:avLst/>
          </a:prstGeom>
          <a:ln w="6350">
            <a:solidFill>
              <a:schemeClr val="tx1"/>
            </a:solidFill>
          </a:ln>
        </p:spPr>
      </p:pic>
    </p:spTree>
    <p:extLst>
      <p:ext uri="{BB962C8B-B14F-4D97-AF65-F5344CB8AC3E}">
        <p14:creationId xmlns:p14="http://schemas.microsoft.com/office/powerpoint/2010/main" val="304735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5296" y="-2"/>
            <a:ext cx="6566705"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2010 DOJ/FTC Horizontal Merger Guidelines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10671858" y="6488668"/>
            <a:ext cx="152014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19 Aug 2010</a:t>
            </a:r>
          </a:p>
        </p:txBody>
      </p:sp>
      <p:pic>
        <p:nvPicPr>
          <p:cNvPr id="5" name="Picture 4"/>
          <p:cNvPicPr>
            <a:picLocks noChangeAspect="1"/>
          </p:cNvPicPr>
          <p:nvPr/>
        </p:nvPicPr>
        <p:blipFill>
          <a:blip r:embed="rId2"/>
          <a:stretch>
            <a:fillRect/>
          </a:stretch>
        </p:blipFill>
        <p:spPr>
          <a:xfrm>
            <a:off x="3614662" y="605400"/>
            <a:ext cx="4801734" cy="6100200"/>
          </a:xfrm>
          <a:prstGeom prst="rect">
            <a:avLst/>
          </a:prstGeom>
          <a:ln w="6350">
            <a:solidFill>
              <a:schemeClr val="bg2"/>
            </a:solidFill>
          </a:ln>
        </p:spPr>
      </p:pic>
    </p:spTree>
    <p:extLst>
      <p:ext uri="{BB962C8B-B14F-4D97-AF65-F5344CB8AC3E}">
        <p14:creationId xmlns:p14="http://schemas.microsoft.com/office/powerpoint/2010/main" val="2773421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509" y="-2"/>
            <a:ext cx="276249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Relevant Statutes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6513095" y="6488668"/>
            <a:ext cx="567890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DOJ/FTC Horizontal Merger Guidelines (19 Aug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9787" y="209004"/>
            <a:ext cx="4885761" cy="6491834"/>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228322" y="1018598"/>
            <a:ext cx="10569546" cy="2739514"/>
          </a:xfrm>
          <a:prstGeom prst="rect">
            <a:avLst/>
          </a:prstGeom>
          <a:ln>
            <a:solidFill>
              <a:schemeClr val="bg2"/>
            </a:solidFill>
          </a:ln>
        </p:spPr>
      </p:pic>
      <p:pic>
        <p:nvPicPr>
          <p:cNvPr id="9" name="Picture 8"/>
          <p:cNvPicPr>
            <a:picLocks noChangeAspect="1"/>
          </p:cNvPicPr>
          <p:nvPr/>
        </p:nvPicPr>
        <p:blipFill>
          <a:blip r:embed="rId4"/>
          <a:stretch>
            <a:fillRect/>
          </a:stretch>
        </p:blipFill>
        <p:spPr>
          <a:xfrm>
            <a:off x="1228322" y="3905656"/>
            <a:ext cx="10583153" cy="2233274"/>
          </a:xfrm>
          <a:prstGeom prst="rect">
            <a:avLst/>
          </a:prstGeom>
          <a:ln>
            <a:solidFill>
              <a:schemeClr val="bg2"/>
            </a:solidFill>
          </a:ln>
        </p:spPr>
      </p:pic>
    </p:spTree>
    <p:extLst>
      <p:ext uri="{BB962C8B-B14F-4D97-AF65-F5344CB8AC3E}">
        <p14:creationId xmlns:p14="http://schemas.microsoft.com/office/powerpoint/2010/main" val="245846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BF42716-79ED-4450-B879-5322FEE2D047}" type="slidenum">
              <a:rPr lang="en-US" altLang="en-US" sz="1400">
                <a:solidFill>
                  <a:srgbClr val="000066"/>
                </a:solidFill>
                <a:latin typeface="Arial" panose="020B0604020202020204" pitchFamily="34" charset="0"/>
              </a:rPr>
              <a:pPr/>
              <a:t>52</a:t>
            </a:fld>
            <a:endParaRPr lang="en-US" altLang="en-US" sz="1400">
              <a:solidFill>
                <a:srgbClr val="000066"/>
              </a:solidFill>
              <a:latin typeface="Arial" panose="020B0604020202020204" pitchFamily="34" charset="0"/>
            </a:endParaRPr>
          </a:p>
        </p:txBody>
      </p:sp>
      <p:grpSp>
        <p:nvGrpSpPr>
          <p:cNvPr id="15365" name="Group 2"/>
          <p:cNvGrpSpPr>
            <a:grpSpLocks/>
          </p:cNvGrpSpPr>
          <p:nvPr/>
        </p:nvGrpSpPr>
        <p:grpSpPr bwMode="auto">
          <a:xfrm>
            <a:off x="3491263" y="1398847"/>
            <a:ext cx="10754837" cy="1066797"/>
            <a:chOff x="1728" y="1392"/>
            <a:chExt cx="4675" cy="407"/>
          </a:xfrm>
        </p:grpSpPr>
        <p:sp>
          <p:nvSpPr>
            <p:cNvPr id="15410" name="Rectangle 3"/>
            <p:cNvSpPr>
              <a:spLocks noChangeArrowheads="1"/>
            </p:cNvSpPr>
            <p:nvPr/>
          </p:nvSpPr>
          <p:spPr bwMode="auto">
            <a:xfrm>
              <a:off x="1728" y="1392"/>
              <a:ext cx="3168" cy="288"/>
            </a:xfrm>
            <a:prstGeom prst="rect">
              <a:avLst/>
            </a:prstGeom>
            <a:solidFill>
              <a:srgbClr val="00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11" name="Text Box 4"/>
            <p:cNvSpPr txBox="1">
              <a:spLocks noChangeArrowheads="1"/>
            </p:cNvSpPr>
            <p:nvPr/>
          </p:nvSpPr>
          <p:spPr bwMode="auto">
            <a:xfrm>
              <a:off x="1776" y="1392"/>
              <a:ext cx="462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Increase in Post-Merger Concentration</a:t>
              </a:r>
            </a:p>
          </p:txBody>
        </p:sp>
      </p:grpSp>
      <p:sp>
        <p:nvSpPr>
          <p:cNvPr id="15366" name="Rectangle 5"/>
          <p:cNvSpPr>
            <a:spLocks noGrp="1" noChangeArrowheads="1"/>
          </p:cNvSpPr>
          <p:nvPr>
            <p:ph type="title"/>
          </p:nvPr>
        </p:nvSpPr>
        <p:spPr/>
        <p:txBody>
          <a:bodyPr/>
          <a:lstStyle/>
          <a:p>
            <a:r>
              <a:rPr lang="en-US" dirty="0"/>
              <a:t>2010 DOJ-FTC Grid</a:t>
            </a:r>
          </a:p>
        </p:txBody>
      </p:sp>
      <p:grpSp>
        <p:nvGrpSpPr>
          <p:cNvPr id="15367" name="Group 6"/>
          <p:cNvGrpSpPr>
            <a:grpSpLocks/>
          </p:cNvGrpSpPr>
          <p:nvPr/>
        </p:nvGrpSpPr>
        <p:grpSpPr bwMode="auto">
          <a:xfrm>
            <a:off x="1512278" y="3051814"/>
            <a:ext cx="5729486" cy="3432175"/>
            <a:chOff x="864" y="1823"/>
            <a:chExt cx="3491" cy="2162"/>
          </a:xfrm>
        </p:grpSpPr>
        <p:sp>
          <p:nvSpPr>
            <p:cNvPr id="15406" name="Rectangle 7"/>
            <p:cNvSpPr>
              <a:spLocks noChangeArrowheads="1"/>
            </p:cNvSpPr>
            <p:nvPr/>
          </p:nvSpPr>
          <p:spPr bwMode="auto">
            <a:xfrm>
              <a:off x="864" y="1823"/>
              <a:ext cx="2302" cy="2162"/>
            </a:xfrm>
            <a:prstGeom prst="rect">
              <a:avLst/>
            </a:prstGeom>
            <a:solidFill>
              <a:srgbClr val="CC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07" name="Text Box 8"/>
            <p:cNvSpPr txBox="1">
              <a:spLocks noChangeArrowheads="1"/>
            </p:cNvSpPr>
            <p:nvPr/>
          </p:nvSpPr>
          <p:spPr bwMode="auto">
            <a:xfrm>
              <a:off x="1074" y="1843"/>
              <a:ext cx="2021"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err="1"/>
                <a:t>Unconcentrated</a:t>
              </a:r>
              <a:r>
                <a:rPr kumimoji="0" lang="en-US" sz="3200" dirty="0"/>
                <a:t>: </a:t>
              </a:r>
            </a:p>
            <a:p>
              <a:r>
                <a:rPr kumimoji="0" lang="en-US" sz="3200" dirty="0"/>
                <a:t>&lt; 1500</a:t>
              </a:r>
            </a:p>
          </p:txBody>
        </p:sp>
        <p:sp>
          <p:nvSpPr>
            <p:cNvPr id="15408" name="Text Box 9"/>
            <p:cNvSpPr txBox="1">
              <a:spLocks noChangeArrowheads="1"/>
            </p:cNvSpPr>
            <p:nvPr/>
          </p:nvSpPr>
          <p:spPr bwMode="auto">
            <a:xfrm>
              <a:off x="921" y="2519"/>
              <a:ext cx="343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Moderately </a:t>
              </a:r>
              <a:r>
                <a:rPr kumimoji="0" lang="en-US" sz="3200" dirty="0" err="1"/>
                <a:t>Conc</a:t>
              </a:r>
              <a:r>
                <a:rPr kumimoji="0" lang="en-US" sz="3200" dirty="0"/>
                <a:t>: </a:t>
              </a:r>
            </a:p>
            <a:p>
              <a:r>
                <a:rPr kumimoji="0" lang="en-US" sz="3200" dirty="0"/>
                <a:t>1500 to 2500</a:t>
              </a:r>
            </a:p>
          </p:txBody>
        </p:sp>
        <p:sp>
          <p:nvSpPr>
            <p:cNvPr id="15409" name="Text Box 10"/>
            <p:cNvSpPr txBox="1">
              <a:spLocks noChangeArrowheads="1"/>
            </p:cNvSpPr>
            <p:nvPr/>
          </p:nvSpPr>
          <p:spPr bwMode="auto">
            <a:xfrm>
              <a:off x="925" y="3277"/>
              <a:ext cx="2899"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Highly Conc.: </a:t>
              </a:r>
            </a:p>
            <a:p>
              <a:r>
                <a:rPr kumimoji="0" lang="en-US" sz="3200" dirty="0"/>
                <a:t>&gt; 2500</a:t>
              </a:r>
            </a:p>
          </p:txBody>
        </p:sp>
      </p:grpSp>
      <p:grpSp>
        <p:nvGrpSpPr>
          <p:cNvPr id="15369" name="Group 12"/>
          <p:cNvGrpSpPr>
            <a:grpSpLocks/>
          </p:cNvGrpSpPr>
          <p:nvPr/>
        </p:nvGrpSpPr>
        <p:grpSpPr bwMode="auto">
          <a:xfrm>
            <a:off x="5274438" y="5344088"/>
            <a:ext cx="2368469" cy="1215582"/>
            <a:chOff x="2544" y="3072"/>
            <a:chExt cx="1056" cy="528"/>
          </a:xfrm>
        </p:grpSpPr>
        <p:sp>
          <p:nvSpPr>
            <p:cNvPr id="15404" name="Rectangle 13"/>
            <p:cNvSpPr>
              <a:spLocks noChangeArrowheads="1"/>
            </p:cNvSpPr>
            <p:nvPr/>
          </p:nvSpPr>
          <p:spPr bwMode="auto">
            <a:xfrm>
              <a:off x="2544" y="3072"/>
              <a:ext cx="1008" cy="528"/>
            </a:xfrm>
            <a:prstGeom prst="rect">
              <a:avLst/>
            </a:prstGeom>
            <a:solidFill>
              <a:srgbClr val="00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05" name="Text Box 14"/>
            <p:cNvSpPr txBox="1">
              <a:spLocks noChangeArrowheads="1"/>
            </p:cNvSpPr>
            <p:nvPr/>
          </p:nvSpPr>
          <p:spPr bwMode="auto">
            <a:xfrm>
              <a:off x="2546" y="3176"/>
              <a:ext cx="1054"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grpSp>
      <p:grpSp>
        <p:nvGrpSpPr>
          <p:cNvPr id="15370" name="Group 15"/>
          <p:cNvGrpSpPr>
            <a:grpSpLocks/>
          </p:cNvGrpSpPr>
          <p:nvPr/>
        </p:nvGrpSpPr>
        <p:grpSpPr bwMode="auto">
          <a:xfrm>
            <a:off x="5261377" y="3030527"/>
            <a:ext cx="7053942" cy="1060447"/>
            <a:chOff x="2525" y="2064"/>
            <a:chExt cx="3144" cy="480"/>
          </a:xfrm>
        </p:grpSpPr>
        <p:sp>
          <p:nvSpPr>
            <p:cNvPr id="15400" name="Rectangle 16"/>
            <p:cNvSpPr>
              <a:spLocks noChangeArrowheads="1"/>
            </p:cNvSpPr>
            <p:nvPr/>
          </p:nvSpPr>
          <p:spPr bwMode="auto">
            <a:xfrm>
              <a:off x="2544" y="2064"/>
              <a:ext cx="3072" cy="480"/>
            </a:xfrm>
            <a:prstGeom prst="rect">
              <a:avLst/>
            </a:prstGeom>
            <a:solidFill>
              <a:srgbClr val="00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01" name="Text Box 17"/>
            <p:cNvSpPr txBox="1">
              <a:spLocks noChangeArrowheads="1"/>
            </p:cNvSpPr>
            <p:nvPr/>
          </p:nvSpPr>
          <p:spPr bwMode="auto">
            <a:xfrm>
              <a:off x="2525" y="2160"/>
              <a:ext cx="105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sp>
          <p:nvSpPr>
            <p:cNvPr id="15402" name="Text Box 18"/>
            <p:cNvSpPr txBox="1">
              <a:spLocks noChangeArrowheads="1"/>
            </p:cNvSpPr>
            <p:nvPr/>
          </p:nvSpPr>
          <p:spPr bwMode="auto">
            <a:xfrm>
              <a:off x="3565" y="2160"/>
              <a:ext cx="105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sp>
          <p:nvSpPr>
            <p:cNvPr id="15403" name="Text Box 19"/>
            <p:cNvSpPr txBox="1">
              <a:spLocks noChangeArrowheads="1"/>
            </p:cNvSpPr>
            <p:nvPr/>
          </p:nvSpPr>
          <p:spPr bwMode="auto">
            <a:xfrm>
              <a:off x="4616" y="2170"/>
              <a:ext cx="105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grpSp>
      <p:grpSp>
        <p:nvGrpSpPr>
          <p:cNvPr id="15371" name="Group 20"/>
          <p:cNvGrpSpPr>
            <a:grpSpLocks/>
          </p:cNvGrpSpPr>
          <p:nvPr/>
        </p:nvGrpSpPr>
        <p:grpSpPr bwMode="auto">
          <a:xfrm>
            <a:off x="5269525" y="4120977"/>
            <a:ext cx="2404116" cy="1239061"/>
            <a:chOff x="2544" y="2544"/>
            <a:chExt cx="1067" cy="528"/>
          </a:xfrm>
        </p:grpSpPr>
        <p:sp>
          <p:nvSpPr>
            <p:cNvPr id="15397" name="Rectangle 21"/>
            <p:cNvSpPr>
              <a:spLocks noChangeArrowheads="1"/>
            </p:cNvSpPr>
            <p:nvPr/>
          </p:nvSpPr>
          <p:spPr bwMode="auto">
            <a:xfrm>
              <a:off x="2544" y="2544"/>
              <a:ext cx="1008" cy="528"/>
            </a:xfrm>
            <a:prstGeom prst="rect">
              <a:avLst/>
            </a:prstGeom>
            <a:solidFill>
              <a:srgbClr val="00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8" name="Text Box 22"/>
            <p:cNvSpPr txBox="1">
              <a:spLocks noChangeArrowheads="1"/>
            </p:cNvSpPr>
            <p:nvPr/>
          </p:nvSpPr>
          <p:spPr bwMode="auto">
            <a:xfrm>
              <a:off x="2562" y="2646"/>
              <a:ext cx="104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grpSp>
      <p:grpSp>
        <p:nvGrpSpPr>
          <p:cNvPr id="15372" name="Group 24"/>
          <p:cNvGrpSpPr>
            <a:grpSpLocks/>
          </p:cNvGrpSpPr>
          <p:nvPr/>
        </p:nvGrpSpPr>
        <p:grpSpPr bwMode="auto">
          <a:xfrm>
            <a:off x="9952786" y="4156066"/>
            <a:ext cx="2240782" cy="1174107"/>
            <a:chOff x="4608" y="2544"/>
            <a:chExt cx="1008" cy="528"/>
          </a:xfrm>
        </p:grpSpPr>
        <p:sp>
          <p:nvSpPr>
            <p:cNvPr id="15395" name="Rectangle 25"/>
            <p:cNvSpPr>
              <a:spLocks noChangeArrowheads="1"/>
            </p:cNvSpPr>
            <p:nvPr/>
          </p:nvSpPr>
          <p:spPr bwMode="auto">
            <a:xfrm>
              <a:off x="4608" y="2544"/>
              <a:ext cx="1008" cy="528"/>
            </a:xfrm>
            <a:prstGeom prst="rec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6" name="Text Box 26"/>
            <p:cNvSpPr txBox="1">
              <a:spLocks noChangeArrowheads="1"/>
            </p:cNvSpPr>
            <p:nvPr/>
          </p:nvSpPr>
          <p:spPr bwMode="auto">
            <a:xfrm>
              <a:off x="4721" y="2651"/>
              <a:ext cx="708"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Scrutiny</a:t>
              </a:r>
            </a:p>
          </p:txBody>
        </p:sp>
      </p:grpSp>
      <p:grpSp>
        <p:nvGrpSpPr>
          <p:cNvPr id="15373" name="Group 27"/>
          <p:cNvGrpSpPr>
            <a:grpSpLocks/>
          </p:cNvGrpSpPr>
          <p:nvPr/>
        </p:nvGrpSpPr>
        <p:grpSpPr bwMode="auto">
          <a:xfrm>
            <a:off x="7538784" y="5335546"/>
            <a:ext cx="2376624" cy="1217654"/>
            <a:chOff x="3552" y="3072"/>
            <a:chExt cx="1056" cy="528"/>
          </a:xfrm>
        </p:grpSpPr>
        <p:sp>
          <p:nvSpPr>
            <p:cNvPr id="15393" name="Rectangle 28"/>
            <p:cNvSpPr>
              <a:spLocks noChangeArrowheads="1"/>
            </p:cNvSpPr>
            <p:nvPr/>
          </p:nvSpPr>
          <p:spPr bwMode="auto">
            <a:xfrm>
              <a:off x="3552" y="3072"/>
              <a:ext cx="1056" cy="528"/>
            </a:xfrm>
            <a:prstGeom prst="rec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4" name="Text Box 29"/>
            <p:cNvSpPr txBox="1">
              <a:spLocks noChangeArrowheads="1"/>
            </p:cNvSpPr>
            <p:nvPr/>
          </p:nvSpPr>
          <p:spPr bwMode="auto">
            <a:xfrm>
              <a:off x="3682" y="3184"/>
              <a:ext cx="70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Scrutiny</a:t>
              </a:r>
            </a:p>
          </p:txBody>
        </p:sp>
      </p:grpSp>
      <p:grpSp>
        <p:nvGrpSpPr>
          <p:cNvPr id="15374" name="Group 30"/>
          <p:cNvGrpSpPr>
            <a:grpSpLocks/>
          </p:cNvGrpSpPr>
          <p:nvPr/>
        </p:nvGrpSpPr>
        <p:grpSpPr bwMode="auto">
          <a:xfrm>
            <a:off x="9951913" y="5366418"/>
            <a:ext cx="2220913" cy="1171576"/>
            <a:chOff x="4608" y="3072"/>
            <a:chExt cx="1399" cy="738"/>
          </a:xfrm>
        </p:grpSpPr>
        <p:sp>
          <p:nvSpPr>
            <p:cNvPr id="15391" name="Rectangle 31"/>
            <p:cNvSpPr>
              <a:spLocks noChangeArrowheads="1"/>
            </p:cNvSpPr>
            <p:nvPr/>
          </p:nvSpPr>
          <p:spPr bwMode="auto">
            <a:xfrm>
              <a:off x="4608" y="3072"/>
              <a:ext cx="1399" cy="738"/>
            </a:xfrm>
            <a:prstGeom prst="rect">
              <a:avLst/>
            </a:prstGeom>
            <a:solidFill>
              <a:srgbClr val="FF00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2" name="Text Box 32"/>
            <p:cNvSpPr txBox="1">
              <a:spLocks noChangeArrowheads="1"/>
            </p:cNvSpPr>
            <p:nvPr/>
          </p:nvSpPr>
          <p:spPr bwMode="auto">
            <a:xfrm>
              <a:off x="4752" y="3072"/>
              <a:ext cx="1255"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Presumed unlawful</a:t>
              </a:r>
            </a:p>
          </p:txBody>
        </p:sp>
      </p:grpSp>
      <p:grpSp>
        <p:nvGrpSpPr>
          <p:cNvPr id="15375" name="Group 33"/>
          <p:cNvGrpSpPr>
            <a:grpSpLocks/>
          </p:cNvGrpSpPr>
          <p:nvPr/>
        </p:nvGrpSpPr>
        <p:grpSpPr bwMode="auto">
          <a:xfrm>
            <a:off x="4695" y="3483188"/>
            <a:ext cx="1764013" cy="1660259"/>
            <a:chOff x="144" y="2208"/>
            <a:chExt cx="816" cy="720"/>
          </a:xfrm>
        </p:grpSpPr>
        <p:sp>
          <p:nvSpPr>
            <p:cNvPr id="15389" name="Rectangle 34"/>
            <p:cNvSpPr>
              <a:spLocks noChangeArrowheads="1"/>
            </p:cNvSpPr>
            <p:nvPr/>
          </p:nvSpPr>
          <p:spPr bwMode="auto">
            <a:xfrm>
              <a:off x="144" y="2208"/>
              <a:ext cx="672" cy="720"/>
            </a:xfrm>
            <a:prstGeom prst="rect">
              <a:avLst/>
            </a:prstGeom>
            <a:solidFill>
              <a:srgbClr val="00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0" name="Text Box 35"/>
            <p:cNvSpPr txBox="1">
              <a:spLocks noChangeArrowheads="1"/>
            </p:cNvSpPr>
            <p:nvPr/>
          </p:nvSpPr>
          <p:spPr bwMode="auto">
            <a:xfrm>
              <a:off x="192" y="2208"/>
              <a:ext cx="76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Post-Merger HHI</a:t>
              </a:r>
            </a:p>
          </p:txBody>
        </p:sp>
      </p:grpSp>
      <p:sp>
        <p:nvSpPr>
          <p:cNvPr id="15385" name="Rectangle 37"/>
          <p:cNvSpPr>
            <a:spLocks noChangeArrowheads="1"/>
          </p:cNvSpPr>
          <p:nvPr/>
        </p:nvSpPr>
        <p:spPr bwMode="auto">
          <a:xfrm>
            <a:off x="5272088" y="2373315"/>
            <a:ext cx="6919914" cy="635001"/>
          </a:xfrm>
          <a:prstGeom prst="rect">
            <a:avLst/>
          </a:prstGeom>
          <a:solidFill>
            <a:srgbClr val="CC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86" name="Text Box 38"/>
          <p:cNvSpPr txBox="1">
            <a:spLocks noChangeArrowheads="1"/>
          </p:cNvSpPr>
          <p:nvPr/>
        </p:nvSpPr>
        <p:spPr bwMode="auto">
          <a:xfrm>
            <a:off x="5881688" y="2392365"/>
            <a:ext cx="1252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&lt; 100</a:t>
            </a:r>
          </a:p>
        </p:txBody>
      </p:sp>
      <p:sp>
        <p:nvSpPr>
          <p:cNvPr id="15387" name="Text Box 39"/>
          <p:cNvSpPr txBox="1">
            <a:spLocks noChangeArrowheads="1"/>
          </p:cNvSpPr>
          <p:nvPr/>
        </p:nvSpPr>
        <p:spPr bwMode="auto">
          <a:xfrm>
            <a:off x="7593174" y="2404411"/>
            <a:ext cx="22144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100 to 200</a:t>
            </a:r>
          </a:p>
        </p:txBody>
      </p:sp>
      <p:sp>
        <p:nvSpPr>
          <p:cNvPr id="15388" name="Text Box 40"/>
          <p:cNvSpPr txBox="1">
            <a:spLocks noChangeArrowheads="1"/>
          </p:cNvSpPr>
          <p:nvPr/>
        </p:nvSpPr>
        <p:spPr bwMode="auto">
          <a:xfrm>
            <a:off x="10302875" y="2391426"/>
            <a:ext cx="1252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&gt; 200</a:t>
            </a:r>
          </a:p>
        </p:txBody>
      </p:sp>
      <p:grpSp>
        <p:nvGrpSpPr>
          <p:cNvPr id="15377" name="Group 41"/>
          <p:cNvGrpSpPr>
            <a:grpSpLocks/>
          </p:cNvGrpSpPr>
          <p:nvPr/>
        </p:nvGrpSpPr>
        <p:grpSpPr bwMode="auto">
          <a:xfrm>
            <a:off x="1481295" y="2379785"/>
            <a:ext cx="10710706" cy="4173415"/>
            <a:chOff x="864" y="1776"/>
            <a:chExt cx="4752" cy="1824"/>
          </a:xfrm>
        </p:grpSpPr>
        <p:sp>
          <p:nvSpPr>
            <p:cNvPr id="15378" name="Rectangle 42"/>
            <p:cNvSpPr>
              <a:spLocks noChangeArrowheads="1"/>
            </p:cNvSpPr>
            <p:nvPr/>
          </p:nvSpPr>
          <p:spPr bwMode="auto">
            <a:xfrm>
              <a:off x="864" y="1776"/>
              <a:ext cx="4752" cy="18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79" name="Line 43"/>
            <p:cNvSpPr>
              <a:spLocks noChangeShapeType="1"/>
            </p:cNvSpPr>
            <p:nvPr/>
          </p:nvSpPr>
          <p:spPr bwMode="auto">
            <a:xfrm>
              <a:off x="2544" y="1776"/>
              <a:ext cx="0" cy="18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0" name="Line 44"/>
            <p:cNvSpPr>
              <a:spLocks noChangeShapeType="1"/>
            </p:cNvSpPr>
            <p:nvPr/>
          </p:nvSpPr>
          <p:spPr bwMode="auto">
            <a:xfrm>
              <a:off x="3552" y="1776"/>
              <a:ext cx="0" cy="18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1" name="Line 45"/>
            <p:cNvSpPr>
              <a:spLocks noChangeShapeType="1"/>
            </p:cNvSpPr>
            <p:nvPr/>
          </p:nvSpPr>
          <p:spPr bwMode="auto">
            <a:xfrm>
              <a:off x="4608" y="1776"/>
              <a:ext cx="0" cy="18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2" name="Line 46"/>
            <p:cNvSpPr>
              <a:spLocks noChangeShapeType="1"/>
            </p:cNvSpPr>
            <p:nvPr/>
          </p:nvSpPr>
          <p:spPr bwMode="auto">
            <a:xfrm>
              <a:off x="864" y="2064"/>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3" name="Line 47"/>
            <p:cNvSpPr>
              <a:spLocks noChangeShapeType="1"/>
            </p:cNvSpPr>
            <p:nvPr/>
          </p:nvSpPr>
          <p:spPr bwMode="auto">
            <a:xfrm>
              <a:off x="864" y="2544"/>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4" name="Line 48"/>
            <p:cNvSpPr>
              <a:spLocks noChangeShapeType="1"/>
            </p:cNvSpPr>
            <p:nvPr/>
          </p:nvSpPr>
          <p:spPr bwMode="auto">
            <a:xfrm>
              <a:off x="864" y="3072"/>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9" name="Group 27"/>
          <p:cNvGrpSpPr>
            <a:grpSpLocks/>
          </p:cNvGrpSpPr>
          <p:nvPr/>
        </p:nvGrpSpPr>
        <p:grpSpPr bwMode="auto">
          <a:xfrm>
            <a:off x="7539453" y="4127453"/>
            <a:ext cx="2376624" cy="1217654"/>
            <a:chOff x="3552" y="3072"/>
            <a:chExt cx="1056" cy="528"/>
          </a:xfrm>
        </p:grpSpPr>
        <p:sp>
          <p:nvSpPr>
            <p:cNvPr id="51" name="Rectangle 28"/>
            <p:cNvSpPr>
              <a:spLocks noChangeArrowheads="1"/>
            </p:cNvSpPr>
            <p:nvPr/>
          </p:nvSpPr>
          <p:spPr bwMode="auto">
            <a:xfrm>
              <a:off x="3552" y="3072"/>
              <a:ext cx="1056" cy="528"/>
            </a:xfrm>
            <a:prstGeom prst="rec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53" name="Text Box 29"/>
            <p:cNvSpPr txBox="1">
              <a:spLocks noChangeArrowheads="1"/>
            </p:cNvSpPr>
            <p:nvPr/>
          </p:nvSpPr>
          <p:spPr bwMode="auto">
            <a:xfrm>
              <a:off x="3682" y="3184"/>
              <a:ext cx="70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Scrutiny</a:t>
              </a:r>
            </a:p>
          </p:txBody>
        </p:sp>
      </p:grpSp>
    </p:spTree>
    <p:extLst>
      <p:ext uri="{BB962C8B-B14F-4D97-AF65-F5344CB8AC3E}">
        <p14:creationId xmlns:p14="http://schemas.microsoft.com/office/powerpoint/2010/main" val="1809618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A4DF613-D1F8-4EEC-8EC2-FFADF23B3E87}" type="slidenum">
              <a:rPr lang="en-US" altLang="en-US" sz="1400">
                <a:solidFill>
                  <a:srgbClr val="000066"/>
                </a:solidFill>
                <a:latin typeface="Arial" panose="020B0604020202020204" pitchFamily="34" charset="0"/>
              </a:rPr>
              <a:pPr/>
              <a:t>53</a:t>
            </a:fld>
            <a:endParaRPr lang="en-US" altLang="en-US" sz="1400">
              <a:solidFill>
                <a:srgbClr val="000066"/>
              </a:solidFill>
              <a:latin typeface="Arial" panose="020B0604020202020204" pitchFamily="34" charset="0"/>
            </a:endParaRPr>
          </a:p>
        </p:txBody>
      </p:sp>
      <p:sp>
        <p:nvSpPr>
          <p:cNvPr id="17413" name="Rectangle 2"/>
          <p:cNvSpPr>
            <a:spLocks noGrp="1" noChangeArrowheads="1"/>
          </p:cNvSpPr>
          <p:nvPr>
            <p:ph type="title"/>
          </p:nvPr>
        </p:nvSpPr>
        <p:spPr/>
        <p:txBody>
          <a:bodyPr/>
          <a:lstStyle/>
          <a:p>
            <a:r>
              <a:rPr kumimoji="0" lang="en-US" dirty="0"/>
              <a:t>Implementing the 2010 Grid</a:t>
            </a:r>
          </a:p>
        </p:txBody>
      </p:sp>
      <p:sp>
        <p:nvSpPr>
          <p:cNvPr id="17414" name="Rectangle 3"/>
          <p:cNvSpPr>
            <a:spLocks noGrp="1" noChangeArrowheads="1"/>
          </p:cNvSpPr>
          <p:nvPr>
            <p:ph type="body" idx="1"/>
          </p:nvPr>
        </p:nvSpPr>
        <p:spPr/>
        <p:txBody>
          <a:bodyPr/>
          <a:lstStyle/>
          <a:p>
            <a:r>
              <a:rPr kumimoji="0" lang="en-US"/>
              <a:t>Increase in Post-Merger Concentration</a:t>
            </a:r>
          </a:p>
          <a:p>
            <a:pPr lvl="1"/>
            <a:r>
              <a:rPr kumimoji="0" lang="en-US"/>
              <a:t>Remember that the increase in the HHI is </a:t>
            </a:r>
            <a:r>
              <a:rPr lang="en-US"/>
              <a:t>2*S</a:t>
            </a:r>
            <a:r>
              <a:rPr lang="en-US" sz="3200" baseline="-25000"/>
              <a:t>1</a:t>
            </a:r>
            <a:r>
              <a:rPr lang="en-US"/>
              <a:t>*S</a:t>
            </a:r>
            <a:r>
              <a:rPr lang="en-US" sz="3200" baseline="-25000"/>
              <a:t>2</a:t>
            </a:r>
            <a:r>
              <a:rPr kumimoji="0" lang="en-US"/>
              <a:t>.</a:t>
            </a:r>
          </a:p>
          <a:p>
            <a:pPr lvl="1"/>
            <a:r>
              <a:rPr kumimoji="0" lang="en-US"/>
              <a:t>50 points is two 5% market share firms or a 10% firm and a 2.5% firm</a:t>
            </a:r>
          </a:p>
          <a:p>
            <a:pPr lvl="1"/>
            <a:r>
              <a:rPr kumimoji="0" lang="en-US"/>
              <a:t>100 points is roughly two 7% firms or a 10% firm and a 5% firm.</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7900" y="-2"/>
            <a:ext cx="35941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Merger Guidelines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FTC/DOJ (18 Dec 2023)</a:t>
            </a:r>
          </a:p>
        </p:txBody>
      </p:sp>
      <p:pic>
        <p:nvPicPr>
          <p:cNvPr id="5" name="Picture 4">
            <a:extLst>
              <a:ext uri="{FF2B5EF4-FFF2-40B4-BE49-F238E27FC236}">
                <a16:creationId xmlns:a16="http://schemas.microsoft.com/office/drawing/2014/main" id="{66E516EF-B84A-B016-5739-85E79A96E602}"/>
              </a:ext>
            </a:extLst>
          </p:cNvPr>
          <p:cNvPicPr>
            <a:picLocks noChangeAspect="1"/>
          </p:cNvPicPr>
          <p:nvPr/>
        </p:nvPicPr>
        <p:blipFill>
          <a:blip r:embed="rId2"/>
          <a:stretch>
            <a:fillRect/>
          </a:stretch>
        </p:blipFill>
        <p:spPr>
          <a:xfrm>
            <a:off x="3346450" y="184666"/>
            <a:ext cx="4946650" cy="6488668"/>
          </a:xfrm>
          <a:prstGeom prst="rect">
            <a:avLst/>
          </a:prstGeom>
          <a:ln w="6350">
            <a:solidFill>
              <a:schemeClr val="bg2"/>
            </a:solidFill>
          </a:ln>
        </p:spPr>
      </p:pic>
    </p:spTree>
    <p:extLst>
      <p:ext uri="{BB962C8B-B14F-4D97-AF65-F5344CB8AC3E}">
        <p14:creationId xmlns:p14="http://schemas.microsoft.com/office/powerpoint/2010/main" val="3605490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621" y="-2"/>
            <a:ext cx="340038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Overview of Structure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A2CD107-E9C2-E9BB-2781-BE38A5404827}"/>
              </a:ext>
            </a:extLst>
          </p:cNvPr>
          <p:cNvPicPr>
            <a:picLocks noChangeAspect="1"/>
          </p:cNvPicPr>
          <p:nvPr/>
        </p:nvPicPr>
        <p:blipFill>
          <a:blip r:embed="rId2"/>
          <a:stretch>
            <a:fillRect/>
          </a:stretch>
        </p:blipFill>
        <p:spPr>
          <a:xfrm>
            <a:off x="237163" y="209004"/>
            <a:ext cx="4901765" cy="6399216"/>
          </a:xfrm>
          <a:prstGeom prst="rect">
            <a:avLst/>
          </a:prstGeom>
          <a:ln w="6350">
            <a:solidFill>
              <a:schemeClr val="bg2"/>
            </a:solidFill>
          </a:ln>
        </p:spPr>
      </p:pic>
      <p:sp>
        <p:nvSpPr>
          <p:cNvPr id="8" name="Text Box 5">
            <a:extLst>
              <a:ext uri="{FF2B5EF4-FFF2-40B4-BE49-F238E27FC236}">
                <a16:creationId xmlns:a16="http://schemas.microsoft.com/office/drawing/2014/main" id="{8CA800AC-72BD-DAC4-59E5-C5F63BEA64DD}"/>
              </a:ext>
            </a:extLst>
          </p:cNvPr>
          <p:cNvSpPr txBox="1">
            <a:spLocks noChangeArrowheads="1"/>
          </p:cNvSpPr>
          <p:nvPr/>
        </p:nvSpPr>
        <p:spPr bwMode="auto">
          <a:xfrm>
            <a:off x="1507899" y="2525482"/>
            <a:ext cx="10379301" cy="304698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Section 2 describes how the Agencies apply these Guidelines. Specifically, </a:t>
            </a:r>
            <a:r>
              <a:rPr lang="en-US" sz="3200" b="1" dirty="0">
                <a:solidFill>
                  <a:schemeClr val="accent4">
                    <a:lumMod val="50000"/>
                    <a:lumOff val="50000"/>
                  </a:schemeClr>
                </a:solidFill>
              </a:rPr>
              <a:t>Guidelines 1-6 describe distinct frameworks the Agencies use to identify that a merger raises prima facie concerns, and Guidelines 7-11 explain how to apply those frameworks in several specific settings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9916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9808" y="-2"/>
            <a:ext cx="299219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 Presumed Illegal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CE49226C-1778-8A51-732D-EE484A52CCE8}"/>
              </a:ext>
            </a:extLst>
          </p:cNvPr>
          <p:cNvPicPr>
            <a:picLocks noChangeAspect="1"/>
          </p:cNvPicPr>
          <p:nvPr/>
        </p:nvPicPr>
        <p:blipFill>
          <a:blip r:embed="rId2"/>
          <a:stretch>
            <a:fillRect/>
          </a:stretch>
        </p:blipFill>
        <p:spPr>
          <a:xfrm>
            <a:off x="237163" y="209004"/>
            <a:ext cx="4901765" cy="6399216"/>
          </a:xfrm>
          <a:prstGeom prst="rect">
            <a:avLst/>
          </a:prstGeom>
          <a:ln w="6350">
            <a:solidFill>
              <a:schemeClr val="bg2"/>
            </a:solidFill>
          </a:ln>
        </p:spPr>
      </p:pic>
      <p:sp>
        <p:nvSpPr>
          <p:cNvPr id="5" name="Text Box 5">
            <a:extLst>
              <a:ext uri="{FF2B5EF4-FFF2-40B4-BE49-F238E27FC236}">
                <a16:creationId xmlns:a16="http://schemas.microsoft.com/office/drawing/2014/main" id="{3C2E3A65-B0D6-876F-D95F-C9A853E11C24}"/>
              </a:ext>
            </a:extLst>
          </p:cNvPr>
          <p:cNvSpPr txBox="1">
            <a:spLocks noChangeArrowheads="1"/>
          </p:cNvSpPr>
          <p:nvPr/>
        </p:nvSpPr>
        <p:spPr bwMode="auto">
          <a:xfrm>
            <a:off x="1507899" y="1571685"/>
            <a:ext cx="10379301" cy="4524315"/>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1: Mergers Raise a Presumption of Illegality When They Significantly Increase Concentration in a Highly Concentrated Market</a:t>
            </a:r>
            <a:r>
              <a:rPr lang="en-US" sz="3200" dirty="0"/>
              <a:t>. Market concentration is often a useful indicator of a merger’s likely effects on competition. The Agencies therefore presume, unless sufficiently disproved or rebutted, that a merger between competitors that significantly increases concentration and creates or further consolidates a highly concentrated market may substantially lessen competition</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4366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5549" y="-2"/>
            <a:ext cx="551645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 Eliminate Substantial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CE49226C-1778-8A51-732D-EE484A52CCE8}"/>
              </a:ext>
            </a:extLst>
          </p:cNvPr>
          <p:cNvPicPr>
            <a:picLocks noChangeAspect="1"/>
          </p:cNvPicPr>
          <p:nvPr/>
        </p:nvPicPr>
        <p:blipFill>
          <a:blip r:embed="rId2"/>
          <a:stretch>
            <a:fillRect/>
          </a:stretch>
        </p:blipFill>
        <p:spPr>
          <a:xfrm>
            <a:off x="237163" y="209004"/>
            <a:ext cx="4901765" cy="6399216"/>
          </a:xfrm>
          <a:prstGeom prst="rect">
            <a:avLst/>
          </a:prstGeom>
          <a:ln w="6350">
            <a:solidFill>
              <a:schemeClr val="bg2"/>
            </a:solidFill>
          </a:ln>
        </p:spPr>
      </p:pic>
      <p:sp>
        <p:nvSpPr>
          <p:cNvPr id="5" name="Text Box 5">
            <a:extLst>
              <a:ext uri="{FF2B5EF4-FFF2-40B4-BE49-F238E27FC236}">
                <a16:creationId xmlns:a16="http://schemas.microsoft.com/office/drawing/2014/main" id="{BA68DD86-FE55-481D-4662-DBE056E09F25}"/>
              </a:ext>
            </a:extLst>
          </p:cNvPr>
          <p:cNvSpPr txBox="1">
            <a:spLocks noChangeArrowheads="1"/>
          </p:cNvSpPr>
          <p:nvPr/>
        </p:nvSpPr>
        <p:spPr bwMode="auto">
          <a:xfrm>
            <a:off x="1563364" y="2923036"/>
            <a:ext cx="10379301" cy="2554545"/>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2: Mergers Can Violate the Law When They Eliminate Substantial Competition Between Firms</a:t>
            </a:r>
            <a:r>
              <a:rPr lang="en-US" sz="3200" dirty="0"/>
              <a:t>. The Agencies examine whether competition between the merging parties is substantial since their merger will necessarily eliminate any competition between them</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83047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67" y="-2"/>
            <a:ext cx="48683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 Increase Risk of Coordination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612063" y="1187369"/>
            <a:ext cx="10379301" cy="501675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3: Mergers Can Violate the Law When They Increase the Risk of Coordination</a:t>
            </a:r>
            <a:r>
              <a:rPr lang="en-US" sz="3200" dirty="0"/>
              <a:t>. The Agencies examine whether a merger increases the risk of anticompetitive coordination. A market that is highly concentrated or has seen prior anticompetitive coordination is inherently vulnerable and the Agencies will infer, subject to rebuttal evidence, that the merger may substantially lessen competition. In a market that is not highly concentrated, the Agencies investigate whether facts suggest a greater risk of coordination than market structure alone would suggest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17764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4767" y="-2"/>
            <a:ext cx="36872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 Potential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507899" y="1809711"/>
            <a:ext cx="10379301" cy="304698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4: Mergers Can Violate the Law When They Eliminate a Potential Entrant in a Concentrated Market</a:t>
            </a:r>
            <a:r>
              <a:rPr lang="en-US" sz="3200" dirty="0"/>
              <a:t>. The Agencies examine whether, in a concentrated market, a merger would (a) eliminate a potential entrant or (b) eliminate current competitive pressure from a perceived potential entrant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95034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4167" y="-2"/>
            <a:ext cx="34078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Mergers for Ten Years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10494432" y="6488668"/>
            <a:ext cx="1697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HSR FY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D2E4814E-2C75-2590-5576-9ADCCA877C2B}"/>
              </a:ext>
            </a:extLst>
          </p:cNvPr>
          <p:cNvPicPr>
            <a:picLocks noChangeAspect="1"/>
          </p:cNvPicPr>
          <p:nvPr/>
        </p:nvPicPr>
        <p:blipFill>
          <a:blip r:embed="rId3"/>
          <a:stretch>
            <a:fillRect/>
          </a:stretch>
        </p:blipFill>
        <p:spPr>
          <a:xfrm>
            <a:off x="182560" y="209004"/>
            <a:ext cx="4984090" cy="6491834"/>
          </a:xfrm>
          <a:prstGeom prst="rect">
            <a:avLst/>
          </a:prstGeom>
          <a:ln w="6350">
            <a:solidFill>
              <a:schemeClr val="tx1"/>
            </a:solidFill>
          </a:ln>
        </p:spPr>
      </p:pic>
      <p:pic>
        <p:nvPicPr>
          <p:cNvPr id="10" name="Picture 9">
            <a:extLst>
              <a:ext uri="{FF2B5EF4-FFF2-40B4-BE49-F238E27FC236}">
                <a16:creationId xmlns:a16="http://schemas.microsoft.com/office/drawing/2014/main" id="{51A11E8F-4E42-0A15-46A8-10371B46EE69}"/>
              </a:ext>
            </a:extLst>
          </p:cNvPr>
          <p:cNvPicPr>
            <a:picLocks noChangeAspect="1"/>
          </p:cNvPicPr>
          <p:nvPr/>
        </p:nvPicPr>
        <p:blipFill>
          <a:blip r:embed="rId3"/>
          <a:srcRect l="5182" t="40617" r="5144" b="3268"/>
          <a:stretch>
            <a:fillRect/>
          </a:stretch>
        </p:blipFill>
        <p:spPr>
          <a:xfrm>
            <a:off x="2859173" y="567369"/>
            <a:ext cx="7264784" cy="5921299"/>
          </a:xfrm>
          <a:prstGeom prst="rect">
            <a:avLst/>
          </a:prstGeom>
          <a:ln w="6350">
            <a:solidFill>
              <a:schemeClr val="tx1"/>
            </a:solidFill>
          </a:ln>
        </p:spPr>
      </p:pic>
    </p:spTree>
    <p:extLst>
      <p:ext uri="{BB962C8B-B14F-4D97-AF65-F5344CB8AC3E}">
        <p14:creationId xmlns:p14="http://schemas.microsoft.com/office/powerpoint/2010/main" val="132513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1767" y="-2"/>
            <a:ext cx="22902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5: Foreclosure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507899" y="1571685"/>
            <a:ext cx="10379301" cy="4524315"/>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5: Mergers Can Violate the Law When They Create a Firm That May Limit Access to Products or Services That Its Rivals Use to Compete</a:t>
            </a:r>
            <a:r>
              <a:rPr lang="en-US" sz="3200" dirty="0"/>
              <a:t>. When a merger creates a firm that can limit access to products or services that its rivals use to compete, the Agencies examine the extent to which the merger creates a risk that the merged firm will limit rivals’ access, gain or increase access to competitively sensitive information, or deter rivals from investing in the market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12733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0300" y="-2"/>
            <a:ext cx="34417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6: Dominant Positions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612063" y="2064127"/>
            <a:ext cx="10379301" cy="4031873"/>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6: Mergers Can Violate the Law When They Entrench or Extend a Dominant Position</a:t>
            </a:r>
            <a:r>
              <a:rPr lang="en-US" sz="3200" dirty="0"/>
              <a:t>. The Agencies examine whether one of the merging firms already has a dominant position that the merger may reinforce, thereby tending to create a monopoly. They also examine whether the merger may extend that dominant position to substantially lessen competition or tend to create a monopoly in another market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40733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9867" y="-2"/>
            <a:ext cx="35221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7: Consolidation Trend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507899" y="2064127"/>
            <a:ext cx="10379301" cy="4031873"/>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7: When an Industry Undergoes a Trend Toward Consolidation, the Agencies Consider Whether It Increases the Risk a Merger May Substantially Lessen Competition or Tend to Create a Monopoly</a:t>
            </a:r>
            <a:r>
              <a:rPr lang="en-US" sz="3200" dirty="0"/>
              <a:t>. A trend toward consolidation can be an important factor in understanding the risks to competition presented by a merger. The Agencies consider this evidence carefully when applying the frameworks in Guidelines 1-6</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56777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7033" y="-2"/>
            <a:ext cx="37549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8: Series of Acquisitions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563364" y="2923036"/>
            <a:ext cx="10379301" cy="304698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8: When a Merger is Part of a Series of Multiple Acquisitions, the Agencies May Examine the Whole Series</a:t>
            </a:r>
            <a:r>
              <a:rPr lang="en-US" sz="3200" dirty="0"/>
              <a:t>. If an individual transaction is part of a firm’s pattern or strategy of multiple acquisitions, the Agencies consider the </a:t>
            </a:r>
            <a:r>
              <a:rPr lang="en-US" sz="3200" b="1" dirty="0">
                <a:solidFill>
                  <a:schemeClr val="accent4">
                    <a:lumMod val="50000"/>
                    <a:lumOff val="50000"/>
                  </a:schemeClr>
                </a:solidFill>
              </a:rPr>
              <a:t>cumulative effect </a:t>
            </a:r>
            <a:r>
              <a:rPr lang="en-US" sz="3200" dirty="0"/>
              <a:t>of the pattern or strategy when applying the frameworks in Guidelines 1-6</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0192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3499" y="-2"/>
            <a:ext cx="19685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9: Platforms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563364" y="2923036"/>
            <a:ext cx="10379301" cy="3539430"/>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9: When a Merger Involves a Multi-Sided Platform, the Agencies Examine Competition Between Platforms, on a Platform, or to Displace a Platform</a:t>
            </a:r>
            <a:r>
              <a:rPr lang="en-US" sz="3200" dirty="0"/>
              <a:t>. Multi-sided platforms have characteristics that can exacerbate or accelerate competition problems. The Agencies consider the distinctive characteristics of multi-sided platforms when applying the frameworks in Guidelines 1-6</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32400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7467" y="-2"/>
            <a:ext cx="49445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10: Competing Buyers (Workers)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604860" y="2647869"/>
            <a:ext cx="10379301" cy="3539430"/>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10: When a Merger Involves Competing Buyers, the Agencies Examine Whether It May Substantially Lessen Competition for Workers, Creators, Suppliers, or Other Providers</a:t>
            </a:r>
            <a:r>
              <a:rPr lang="en-US" sz="3200" dirty="0"/>
              <a:t>. The Agencies apply the frameworks in Guidelines 1-6 to assess whether a merger between buyers, including employers, may substantially lessen competition or tend to create a monopoly</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55119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8833" y="-2"/>
            <a:ext cx="33231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11: Partial Ownership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537964" y="3151636"/>
            <a:ext cx="10379301" cy="304698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11: When an Acquisition Involves Partial Ownership or Minority Interests, the Agencies Examine Its Impact on Competition</a:t>
            </a:r>
            <a:r>
              <a:rPr lang="en-US" sz="3200" dirty="0"/>
              <a:t>. The Agencies apply the frameworks in Guidelines 1-6 to assess if an acquisition of partial control or common ownership may substantially lessen competition</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60428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67" y="-2"/>
            <a:ext cx="34713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HHIs: Return to &lt; 2010</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CF1EABA-81C0-DCE2-CACA-D9E44538413F}"/>
              </a:ext>
            </a:extLst>
          </p:cNvPr>
          <p:cNvPicPr>
            <a:picLocks noChangeAspect="1"/>
          </p:cNvPicPr>
          <p:nvPr/>
        </p:nvPicPr>
        <p:blipFill>
          <a:blip r:embed="rId2"/>
          <a:stretch>
            <a:fillRect/>
          </a:stretch>
        </p:blipFill>
        <p:spPr>
          <a:xfrm>
            <a:off x="224705" y="189764"/>
            <a:ext cx="5039318" cy="6511073"/>
          </a:xfrm>
          <a:prstGeom prst="rect">
            <a:avLst/>
          </a:prstGeom>
          <a:ln w="6350">
            <a:solidFill>
              <a:schemeClr val="bg2"/>
            </a:solidFill>
          </a:ln>
        </p:spPr>
      </p:pic>
      <p:sp>
        <p:nvSpPr>
          <p:cNvPr id="8" name="Text Box 5">
            <a:extLst>
              <a:ext uri="{FF2B5EF4-FFF2-40B4-BE49-F238E27FC236}">
                <a16:creationId xmlns:a16="http://schemas.microsoft.com/office/drawing/2014/main" id="{F1E25977-66DC-7C31-F066-90F36F452D93}"/>
              </a:ext>
            </a:extLst>
          </p:cNvPr>
          <p:cNvSpPr txBox="1">
            <a:spLocks noChangeArrowheads="1"/>
          </p:cNvSpPr>
          <p:nvPr/>
        </p:nvSpPr>
        <p:spPr bwMode="auto">
          <a:xfrm>
            <a:off x="1639662" y="2110442"/>
            <a:ext cx="10379301" cy="4031873"/>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The Agencies generally measure concentration levels using the Herfindahl-Hirschman Index (‘HHI’). The HHI is defined as the sum of the squares of the market shares; it is small when there are many small firms and grows larger as the market becomes more concentrated, reaching 10,000 in a market with a single firm. </a:t>
            </a:r>
            <a:r>
              <a:rPr lang="en-US" sz="3200" b="1" dirty="0">
                <a:solidFill>
                  <a:schemeClr val="accent4">
                    <a:lumMod val="50000"/>
                    <a:lumOff val="50000"/>
                  </a:schemeClr>
                </a:solidFill>
              </a:rPr>
              <a:t>Markets with an HHI greater than 1,800 are highly concentrated, and a change of more than 100 points is a significant increase</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27037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371" y="-2"/>
            <a:ext cx="331563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New Grid: Words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1E56C31-D953-432E-4DB9-BC2568116C3A}"/>
              </a:ext>
            </a:extLst>
          </p:cNvPr>
          <p:cNvPicPr>
            <a:picLocks noChangeAspect="1"/>
          </p:cNvPicPr>
          <p:nvPr/>
        </p:nvPicPr>
        <p:blipFill>
          <a:blip r:embed="rId2"/>
          <a:stretch>
            <a:fillRect/>
          </a:stretch>
        </p:blipFill>
        <p:spPr>
          <a:xfrm>
            <a:off x="273617" y="209004"/>
            <a:ext cx="4909156" cy="6491834"/>
          </a:xfrm>
          <a:prstGeom prst="rect">
            <a:avLst/>
          </a:prstGeom>
          <a:ln w="6350">
            <a:solidFill>
              <a:schemeClr val="bg2"/>
            </a:solidFill>
          </a:ln>
        </p:spPr>
      </p:pic>
      <p:sp>
        <p:nvSpPr>
          <p:cNvPr id="8" name="Text Box 5">
            <a:extLst>
              <a:ext uri="{FF2B5EF4-FFF2-40B4-BE49-F238E27FC236}">
                <a16:creationId xmlns:a16="http://schemas.microsoft.com/office/drawing/2014/main" id="{D3952451-C5D9-A0E3-FFF5-4125BEA17FCD}"/>
              </a:ext>
            </a:extLst>
          </p:cNvPr>
          <p:cNvSpPr txBox="1">
            <a:spLocks noChangeArrowheads="1"/>
          </p:cNvSpPr>
          <p:nvPr/>
        </p:nvSpPr>
        <p:spPr bwMode="auto">
          <a:xfrm>
            <a:off x="1607969" y="1669639"/>
            <a:ext cx="10379301" cy="4524315"/>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A merger that creates or further consolidates a highly concentrated market that involves an increase in the HHI of more than 100 points is presumed to substantially lessen competition or tend to create a monopoly</a:t>
            </a:r>
            <a:r>
              <a:rPr lang="en-US" sz="3200" dirty="0"/>
              <a:t>. The Agencies also may examine the market share of the merged firm: a </a:t>
            </a:r>
            <a:r>
              <a:rPr lang="en-US" sz="3200" b="1" dirty="0">
                <a:solidFill>
                  <a:schemeClr val="accent4">
                    <a:lumMod val="50000"/>
                    <a:lumOff val="50000"/>
                  </a:schemeClr>
                </a:solidFill>
              </a:rPr>
              <a:t>merger that creates a firm with a share over thirty percent is also presumed to substantially lessen competition or tend to create a monopoly if it also involves an increase in HHI of more than 100 points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13141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8255" y="-2"/>
            <a:ext cx="21737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New Grid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1E56C31-D953-432E-4DB9-BC2568116C3A}"/>
              </a:ext>
            </a:extLst>
          </p:cNvPr>
          <p:cNvPicPr>
            <a:picLocks noChangeAspect="1"/>
          </p:cNvPicPr>
          <p:nvPr/>
        </p:nvPicPr>
        <p:blipFill>
          <a:blip r:embed="rId2"/>
          <a:stretch>
            <a:fillRect/>
          </a:stretch>
        </p:blipFill>
        <p:spPr>
          <a:xfrm>
            <a:off x="273617" y="209004"/>
            <a:ext cx="4909156" cy="6491834"/>
          </a:xfrm>
          <a:prstGeom prst="rect">
            <a:avLst/>
          </a:prstGeom>
          <a:ln w="6350">
            <a:solidFill>
              <a:schemeClr val="bg2"/>
            </a:solidFill>
          </a:ln>
        </p:spPr>
      </p:pic>
      <p:pic>
        <p:nvPicPr>
          <p:cNvPr id="8" name="Picture 7">
            <a:extLst>
              <a:ext uri="{FF2B5EF4-FFF2-40B4-BE49-F238E27FC236}">
                <a16:creationId xmlns:a16="http://schemas.microsoft.com/office/drawing/2014/main" id="{86950E5A-CD49-9D64-B516-891D7B41C908}"/>
              </a:ext>
            </a:extLst>
          </p:cNvPr>
          <p:cNvPicPr>
            <a:picLocks noChangeAspect="1"/>
          </p:cNvPicPr>
          <p:nvPr/>
        </p:nvPicPr>
        <p:blipFill>
          <a:blip r:embed="rId3"/>
          <a:stretch>
            <a:fillRect/>
          </a:stretch>
        </p:blipFill>
        <p:spPr>
          <a:xfrm>
            <a:off x="2207555" y="1841067"/>
            <a:ext cx="8266174" cy="3939726"/>
          </a:xfrm>
          <a:prstGeom prst="rect">
            <a:avLst/>
          </a:prstGeom>
          <a:ln w="6350">
            <a:solidFill>
              <a:schemeClr val="bg2"/>
            </a:solidFill>
          </a:ln>
        </p:spPr>
      </p:pic>
    </p:spTree>
    <p:extLst>
      <p:ext uri="{BB962C8B-B14F-4D97-AF65-F5344CB8AC3E}">
        <p14:creationId xmlns:p14="http://schemas.microsoft.com/office/powerpoint/2010/main" val="392288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C28B6-4A37-ADDF-A212-A6EC21C153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528E38-C74E-42F1-70BF-CB651C62D614}"/>
              </a:ext>
            </a:extLst>
          </p:cNvPr>
          <p:cNvSpPr>
            <a:spLocks noGrp="1"/>
          </p:cNvSpPr>
          <p:nvPr>
            <p:ph type="title"/>
          </p:nvPr>
        </p:nvSpPr>
        <p:spPr>
          <a:xfrm>
            <a:off x="9860923" y="-2"/>
            <a:ext cx="23310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Billion $ Deals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D6BC071-01F1-C649-D162-9113527ADDBF}"/>
              </a:ext>
            </a:extLst>
          </p:cNvPr>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a:extLst>
              <a:ext uri="{FF2B5EF4-FFF2-40B4-BE49-F238E27FC236}">
                <a16:creationId xmlns:a16="http://schemas.microsoft.com/office/drawing/2014/main" id="{6D985E34-5371-F1D8-4C1D-B2BAFD05B099}"/>
              </a:ext>
            </a:extLst>
          </p:cNvPr>
          <p:cNvSpPr txBox="1">
            <a:spLocks noChangeArrowheads="1"/>
          </p:cNvSpPr>
          <p:nvPr/>
        </p:nvSpPr>
        <p:spPr bwMode="auto">
          <a:xfrm>
            <a:off x="10494432" y="6488668"/>
            <a:ext cx="1697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HSR FY 2024</a:t>
            </a:r>
          </a:p>
        </p:txBody>
      </p:sp>
      <p:sp>
        <p:nvSpPr>
          <p:cNvPr id="7" name="Rectangle 6">
            <a:extLst>
              <a:ext uri="{FF2B5EF4-FFF2-40B4-BE49-F238E27FC236}">
                <a16:creationId xmlns:a16="http://schemas.microsoft.com/office/drawing/2014/main" id="{2349F3C0-FA77-A5C1-977A-3AF39D9E609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3C8187F-C7D4-BC50-BFA9-FCADDB4348C9}"/>
              </a:ext>
            </a:extLst>
          </p:cNvPr>
          <p:cNvPicPr>
            <a:picLocks noChangeAspect="1"/>
          </p:cNvPicPr>
          <p:nvPr/>
        </p:nvPicPr>
        <p:blipFill>
          <a:blip r:embed="rId3"/>
          <a:stretch>
            <a:fillRect/>
          </a:stretch>
        </p:blipFill>
        <p:spPr>
          <a:xfrm>
            <a:off x="120822" y="209004"/>
            <a:ext cx="4932217" cy="6491834"/>
          </a:xfrm>
          <a:prstGeom prst="rect">
            <a:avLst/>
          </a:prstGeom>
          <a:ln w="6350">
            <a:solidFill>
              <a:schemeClr val="tx1"/>
            </a:solidFill>
          </a:ln>
        </p:spPr>
      </p:pic>
      <p:pic>
        <p:nvPicPr>
          <p:cNvPr id="9" name="Picture 8">
            <a:extLst>
              <a:ext uri="{FF2B5EF4-FFF2-40B4-BE49-F238E27FC236}">
                <a16:creationId xmlns:a16="http://schemas.microsoft.com/office/drawing/2014/main" id="{1853B139-9A97-DAB6-1FB5-BA7D94476E1D}"/>
              </a:ext>
            </a:extLst>
          </p:cNvPr>
          <p:cNvPicPr>
            <a:picLocks noChangeAspect="1"/>
          </p:cNvPicPr>
          <p:nvPr/>
        </p:nvPicPr>
        <p:blipFill>
          <a:blip r:embed="rId3"/>
          <a:srcRect l="6172" t="3659" r="6790" b="49257"/>
          <a:stretch>
            <a:fillRect/>
          </a:stretch>
        </p:blipFill>
        <p:spPr>
          <a:xfrm>
            <a:off x="2811887" y="799727"/>
            <a:ext cx="7458410" cy="5310388"/>
          </a:xfrm>
          <a:prstGeom prst="rect">
            <a:avLst/>
          </a:prstGeom>
          <a:ln w="6350">
            <a:solidFill>
              <a:schemeClr val="tx1"/>
            </a:solidFill>
          </a:ln>
        </p:spPr>
      </p:pic>
    </p:spTree>
    <p:extLst>
      <p:ext uri="{BB962C8B-B14F-4D97-AF65-F5344CB8AC3E}">
        <p14:creationId xmlns:p14="http://schemas.microsoft.com/office/powerpoint/2010/main" val="138861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5059" y="-2"/>
            <a:ext cx="326694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4.3: Market Definition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88E6642-CE46-EFBA-5722-FC0B2E1DAD25}"/>
              </a:ext>
            </a:extLst>
          </p:cNvPr>
          <p:cNvPicPr>
            <a:picLocks noChangeAspect="1"/>
          </p:cNvPicPr>
          <p:nvPr/>
        </p:nvPicPr>
        <p:blipFill>
          <a:blip r:embed="rId2"/>
          <a:stretch>
            <a:fillRect/>
          </a:stretch>
        </p:blipFill>
        <p:spPr>
          <a:xfrm>
            <a:off x="221127" y="205026"/>
            <a:ext cx="4981938" cy="6447948"/>
          </a:xfrm>
          <a:prstGeom prst="rect">
            <a:avLst/>
          </a:prstGeom>
          <a:ln w="6350">
            <a:solidFill>
              <a:schemeClr val="bg2"/>
            </a:solidFill>
          </a:ln>
        </p:spPr>
      </p:pic>
      <p:sp>
        <p:nvSpPr>
          <p:cNvPr id="8" name="Text Box 5">
            <a:extLst>
              <a:ext uri="{FF2B5EF4-FFF2-40B4-BE49-F238E27FC236}">
                <a16:creationId xmlns:a16="http://schemas.microsoft.com/office/drawing/2014/main" id="{D8DA872A-3B32-4343-7B81-B9AFD9978C17}"/>
              </a:ext>
            </a:extLst>
          </p:cNvPr>
          <p:cNvSpPr txBox="1">
            <a:spLocks noChangeArrowheads="1"/>
          </p:cNvSpPr>
          <p:nvPr/>
        </p:nvSpPr>
        <p:spPr bwMode="auto">
          <a:xfrm>
            <a:off x="1507899" y="1187906"/>
            <a:ext cx="10379301" cy="501675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The </a:t>
            </a:r>
            <a:r>
              <a:rPr lang="en-US" sz="3200" b="1" dirty="0">
                <a:solidFill>
                  <a:schemeClr val="accent4">
                    <a:lumMod val="50000"/>
                    <a:lumOff val="50000"/>
                  </a:schemeClr>
                </a:solidFill>
              </a:rPr>
              <a:t>Agencies identify the ‘area of effective competition’ in which competition may be lessened ‘with reference to a product market (the ‘line of commerce’) and a geographic market (the ‘section of the country.’).’ </a:t>
            </a:r>
            <a:r>
              <a:rPr lang="en-US" sz="3200" dirty="0"/>
              <a:t>The Agencies refer to the process of identifying market(s) protected by the Clayton Act as a ‘market definition’ exercise and the markets so defined as ‘relevant antitrust markets,’ or simply ‘relevant markets.’ </a:t>
            </a:r>
            <a:r>
              <a:rPr lang="en-US" sz="3200" b="1" dirty="0">
                <a:solidFill>
                  <a:schemeClr val="accent4">
                    <a:lumMod val="50000"/>
                    <a:lumOff val="50000"/>
                  </a:schemeClr>
                </a:solidFill>
              </a:rPr>
              <a:t>Market definition can also allow the Agencies to identify market participants and measure market shares and market concentration</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6375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8786" y="-2"/>
            <a:ext cx="573321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Defining A Market: Direct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68C0825-4150-5F98-58AF-CA9307B72470}"/>
              </a:ext>
            </a:extLst>
          </p:cNvPr>
          <p:cNvPicPr>
            <a:picLocks noChangeAspect="1"/>
          </p:cNvPicPr>
          <p:nvPr/>
        </p:nvPicPr>
        <p:blipFill>
          <a:blip r:embed="rId2"/>
          <a:stretch>
            <a:fillRect/>
          </a:stretch>
        </p:blipFill>
        <p:spPr>
          <a:xfrm>
            <a:off x="304799" y="213236"/>
            <a:ext cx="5070065" cy="6487601"/>
          </a:xfrm>
          <a:prstGeom prst="rect">
            <a:avLst/>
          </a:prstGeom>
          <a:ln w="6350">
            <a:solidFill>
              <a:schemeClr val="bg2"/>
            </a:solidFill>
          </a:ln>
        </p:spPr>
      </p:pic>
      <p:sp>
        <p:nvSpPr>
          <p:cNvPr id="8" name="Text Box 5">
            <a:extLst>
              <a:ext uri="{FF2B5EF4-FFF2-40B4-BE49-F238E27FC236}">
                <a16:creationId xmlns:a16="http://schemas.microsoft.com/office/drawing/2014/main" id="{8E5E942E-7BBB-7E8A-3769-A4FBD9E95C52}"/>
              </a:ext>
            </a:extLst>
          </p:cNvPr>
          <p:cNvSpPr txBox="1">
            <a:spLocks noChangeArrowheads="1"/>
          </p:cNvSpPr>
          <p:nvPr/>
        </p:nvSpPr>
        <p:spPr bwMode="auto">
          <a:xfrm>
            <a:off x="1563364" y="2923036"/>
            <a:ext cx="10379301" cy="304698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The </a:t>
            </a:r>
            <a:r>
              <a:rPr lang="en-US" sz="3200" b="1" dirty="0">
                <a:solidFill>
                  <a:schemeClr val="accent4">
                    <a:lumMod val="50000"/>
                    <a:lumOff val="50000"/>
                  </a:schemeClr>
                </a:solidFill>
              </a:rPr>
              <a:t>Agencies rely on several tools to demonstrate that a market is a relevant antitrust market</a:t>
            </a:r>
            <a:r>
              <a:rPr lang="en-US" sz="3200" dirty="0"/>
              <a:t>. For example, the Agencies may rely on any one or more of the following to identify a relevant antitrust market. A. </a:t>
            </a:r>
            <a:r>
              <a:rPr lang="en-US" sz="3200" b="1" dirty="0">
                <a:solidFill>
                  <a:schemeClr val="accent4">
                    <a:lumMod val="50000"/>
                    <a:lumOff val="50000"/>
                  </a:schemeClr>
                </a:solidFill>
              </a:rPr>
              <a:t>Direct evidence of substantial competition between the merging parties can demonstrate that a relevant market exists</a:t>
            </a:r>
            <a:r>
              <a:rPr lang="en-US" sz="3200" dirty="0"/>
              <a:t> … .</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61216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4865" y="-2"/>
            <a:ext cx="280713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Defining A Market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D6BE816-1F3D-6982-4DCF-3368A5F59824}"/>
              </a:ext>
            </a:extLst>
          </p:cNvPr>
          <p:cNvPicPr>
            <a:picLocks noChangeAspect="1"/>
          </p:cNvPicPr>
          <p:nvPr/>
        </p:nvPicPr>
        <p:blipFill>
          <a:blip r:embed="rId2"/>
          <a:stretch>
            <a:fillRect/>
          </a:stretch>
        </p:blipFill>
        <p:spPr>
          <a:xfrm>
            <a:off x="245005" y="209004"/>
            <a:ext cx="4994101" cy="6491834"/>
          </a:xfrm>
          <a:prstGeom prst="rect">
            <a:avLst/>
          </a:prstGeom>
          <a:ln w="6350">
            <a:solidFill>
              <a:schemeClr val="bg2"/>
            </a:solidFill>
          </a:ln>
        </p:spPr>
      </p:pic>
      <p:sp>
        <p:nvSpPr>
          <p:cNvPr id="8" name="Text Box 5">
            <a:extLst>
              <a:ext uri="{FF2B5EF4-FFF2-40B4-BE49-F238E27FC236}">
                <a16:creationId xmlns:a16="http://schemas.microsoft.com/office/drawing/2014/main" id="{7350950B-92AB-F57B-245A-10D423F6C0C0}"/>
              </a:ext>
            </a:extLst>
          </p:cNvPr>
          <p:cNvSpPr txBox="1">
            <a:spLocks noChangeArrowheads="1"/>
          </p:cNvSpPr>
          <p:nvPr/>
        </p:nvSpPr>
        <p:spPr bwMode="auto">
          <a:xfrm>
            <a:off x="1603509" y="2080004"/>
            <a:ext cx="10379301" cy="3539430"/>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B. </a:t>
            </a:r>
            <a:r>
              <a:rPr lang="en-US" sz="3200" b="1" dirty="0">
                <a:solidFill>
                  <a:schemeClr val="accent4">
                    <a:lumMod val="50000"/>
                    <a:lumOff val="50000"/>
                  </a:schemeClr>
                </a:solidFill>
              </a:rPr>
              <a:t>Direct evidence of the exercise of market power </a:t>
            </a:r>
            <a:r>
              <a:rPr lang="en-US" sz="3200" dirty="0"/>
              <a:t>can demonstrate the existence of a relevant market in which that power exists. … C. A relevant market can be identified from evidence on </a:t>
            </a:r>
            <a:r>
              <a:rPr lang="en-US" sz="3200" b="1" dirty="0">
                <a:solidFill>
                  <a:schemeClr val="accent4">
                    <a:lumMod val="50000"/>
                    <a:lumOff val="50000"/>
                  </a:schemeClr>
                </a:solidFill>
              </a:rPr>
              <a:t>observed market characteristics (‘practical indicia’)</a:t>
            </a:r>
            <a:r>
              <a:rPr lang="en-US" sz="3200" dirty="0"/>
              <a:t> … . D. </a:t>
            </a:r>
            <a:r>
              <a:rPr lang="en-US" sz="3200" b="1" dirty="0">
                <a:solidFill>
                  <a:schemeClr val="accent4">
                    <a:lumMod val="50000"/>
                    <a:lumOff val="50000"/>
                  </a:schemeClr>
                </a:solidFill>
              </a:rPr>
              <a:t>Another common method employed by courts and the Agencies is the hypothetical monopolist test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98472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4496" y="-2"/>
            <a:ext cx="444750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Hypothetical Monopolist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1B8E879D-7DE1-EC03-F6C6-E7B50D05EEC3}"/>
              </a:ext>
            </a:extLst>
          </p:cNvPr>
          <p:cNvPicPr>
            <a:picLocks noChangeAspect="1"/>
          </p:cNvPicPr>
          <p:nvPr/>
        </p:nvPicPr>
        <p:blipFill>
          <a:blip r:embed="rId2"/>
          <a:stretch>
            <a:fillRect/>
          </a:stretch>
        </p:blipFill>
        <p:spPr>
          <a:xfrm>
            <a:off x="245005" y="209004"/>
            <a:ext cx="4994101" cy="6491834"/>
          </a:xfrm>
          <a:prstGeom prst="rect">
            <a:avLst/>
          </a:prstGeom>
          <a:ln w="6350">
            <a:solidFill>
              <a:schemeClr val="bg2"/>
            </a:solidFill>
          </a:ln>
        </p:spPr>
      </p:pic>
      <p:sp>
        <p:nvSpPr>
          <p:cNvPr id="5" name="Text Box 5">
            <a:extLst>
              <a:ext uri="{FF2B5EF4-FFF2-40B4-BE49-F238E27FC236}">
                <a16:creationId xmlns:a16="http://schemas.microsoft.com/office/drawing/2014/main" id="{E6979CAE-E333-5C91-608B-406CD15FBC48}"/>
              </a:ext>
            </a:extLst>
          </p:cNvPr>
          <p:cNvSpPr txBox="1">
            <a:spLocks noChangeArrowheads="1"/>
          </p:cNvSpPr>
          <p:nvPr/>
        </p:nvSpPr>
        <p:spPr bwMode="auto">
          <a:xfrm>
            <a:off x="1413110" y="2356366"/>
            <a:ext cx="10379301" cy="3539430"/>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The Hypothetical Monopolist/Monopsonist Test (‘HMT’) evaluates whether a group of products is sufficiently broad to constitute a relevant antitrust market. To do so, the HMT asks whether eliminating the competition among the group of products by combining them under the control of a hypothetical monopolist likely would lead to a worsening of terms for customers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90867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8876" y="-2"/>
            <a:ext cx="24731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SSNIP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B8C8E935-02DB-E074-18DA-F4325D260E35}"/>
              </a:ext>
            </a:extLst>
          </p:cNvPr>
          <p:cNvPicPr>
            <a:picLocks noChangeAspect="1"/>
          </p:cNvPicPr>
          <p:nvPr/>
        </p:nvPicPr>
        <p:blipFill>
          <a:blip r:embed="rId2"/>
          <a:stretch>
            <a:fillRect/>
          </a:stretch>
        </p:blipFill>
        <p:spPr>
          <a:xfrm>
            <a:off x="245005" y="209004"/>
            <a:ext cx="4994101" cy="6491834"/>
          </a:xfrm>
          <a:prstGeom prst="rect">
            <a:avLst/>
          </a:prstGeom>
          <a:ln w="6350">
            <a:solidFill>
              <a:schemeClr val="bg2"/>
            </a:solidFill>
          </a:ln>
        </p:spPr>
      </p:pic>
      <p:sp>
        <p:nvSpPr>
          <p:cNvPr id="5" name="Text Box 5">
            <a:extLst>
              <a:ext uri="{FF2B5EF4-FFF2-40B4-BE49-F238E27FC236}">
                <a16:creationId xmlns:a16="http://schemas.microsoft.com/office/drawing/2014/main" id="{80651C2E-3E57-A730-5945-B7840232761D}"/>
              </a:ext>
            </a:extLst>
          </p:cNvPr>
          <p:cNvSpPr txBox="1">
            <a:spLocks noChangeArrowheads="1"/>
          </p:cNvSpPr>
          <p:nvPr/>
        </p:nvSpPr>
        <p:spPr bwMode="auto">
          <a:xfrm>
            <a:off x="1507899" y="2030101"/>
            <a:ext cx="10379301" cy="4031873"/>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When evaluating a merger of sellers, </a:t>
            </a:r>
            <a:r>
              <a:rPr lang="en-US" sz="3200" b="1" dirty="0">
                <a:solidFill>
                  <a:schemeClr val="accent4">
                    <a:lumMod val="50000"/>
                    <a:lumOff val="50000"/>
                  </a:schemeClr>
                </a:solidFill>
              </a:rPr>
              <a:t>the HMT asks whether a hypothetical profit-maximizing firm, not prevented by regulation from worsening terms, that was the only present and future seller of a group of products (‘hypothetical monopolist’) likely would undertake at least a small but significant and non-transitory increase in price (‘SSNIP’) </a:t>
            </a:r>
            <a:r>
              <a:rPr lang="en-US" sz="3200" dirty="0"/>
              <a:t>or other worsening of terms (‘SSNIPT’) </a:t>
            </a:r>
            <a:r>
              <a:rPr lang="en-US" sz="3200" b="1" dirty="0">
                <a:solidFill>
                  <a:schemeClr val="accent4">
                    <a:lumMod val="50000"/>
                    <a:lumOff val="50000"/>
                  </a:schemeClr>
                </a:solidFill>
              </a:rPr>
              <a:t>for at least one product in the group</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43665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0330" y="-2"/>
            <a:ext cx="314167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5% Increase Usually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E33904D-5464-9F6F-94ED-AF32EB083C8B}"/>
              </a:ext>
            </a:extLst>
          </p:cNvPr>
          <p:cNvPicPr>
            <a:picLocks noChangeAspect="1"/>
          </p:cNvPicPr>
          <p:nvPr/>
        </p:nvPicPr>
        <p:blipFill>
          <a:blip r:embed="rId2"/>
          <a:stretch>
            <a:fillRect/>
          </a:stretch>
        </p:blipFill>
        <p:spPr>
          <a:xfrm>
            <a:off x="216835" y="209004"/>
            <a:ext cx="4919226" cy="6491834"/>
          </a:xfrm>
          <a:prstGeom prst="rect">
            <a:avLst/>
          </a:prstGeom>
          <a:ln w="6350">
            <a:solidFill>
              <a:schemeClr val="bg2"/>
            </a:solidFill>
          </a:ln>
        </p:spPr>
      </p:pic>
      <p:sp>
        <p:nvSpPr>
          <p:cNvPr id="8" name="Text Box 5">
            <a:extLst>
              <a:ext uri="{FF2B5EF4-FFF2-40B4-BE49-F238E27FC236}">
                <a16:creationId xmlns:a16="http://schemas.microsoft.com/office/drawing/2014/main" id="{CD5F7055-93D5-B108-E7C3-9A3150AE234A}"/>
              </a:ext>
            </a:extLst>
          </p:cNvPr>
          <p:cNvSpPr txBox="1">
            <a:spLocks noChangeArrowheads="1"/>
          </p:cNvSpPr>
          <p:nvPr/>
        </p:nvSpPr>
        <p:spPr bwMode="auto">
          <a:xfrm>
            <a:off x="1563364" y="2923036"/>
            <a:ext cx="10379301" cy="2062103"/>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When considering price, </a:t>
            </a:r>
            <a:r>
              <a:rPr lang="en-US" sz="3200" b="1" dirty="0">
                <a:solidFill>
                  <a:schemeClr val="accent4">
                    <a:lumMod val="50000"/>
                    <a:lumOff val="50000"/>
                  </a:schemeClr>
                </a:solidFill>
              </a:rPr>
              <a:t>the Agencies will often use a SSNIP of five percent of the price </a:t>
            </a:r>
            <a:r>
              <a:rPr lang="en-US" sz="3200" dirty="0"/>
              <a:t>charged by firms for the products or services to which the merging firms contribute value</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60542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2377" y="-2"/>
            <a:ext cx="4009624"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Calculating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23E0CD2-3283-37AE-9853-CCFCB4B43C5F}"/>
              </a:ext>
            </a:extLst>
          </p:cNvPr>
          <p:cNvPicPr>
            <a:picLocks noChangeAspect="1"/>
          </p:cNvPicPr>
          <p:nvPr/>
        </p:nvPicPr>
        <p:blipFill>
          <a:blip r:embed="rId2"/>
          <a:stretch>
            <a:fillRect/>
          </a:stretch>
        </p:blipFill>
        <p:spPr>
          <a:xfrm>
            <a:off x="266078" y="209004"/>
            <a:ext cx="5004256" cy="6488668"/>
          </a:xfrm>
          <a:prstGeom prst="rect">
            <a:avLst/>
          </a:prstGeom>
          <a:ln w="6350">
            <a:solidFill>
              <a:schemeClr val="bg2"/>
            </a:solidFill>
          </a:ln>
        </p:spPr>
      </p:pic>
      <p:sp>
        <p:nvSpPr>
          <p:cNvPr id="8" name="Text Box 5">
            <a:extLst>
              <a:ext uri="{FF2B5EF4-FFF2-40B4-BE49-F238E27FC236}">
                <a16:creationId xmlns:a16="http://schemas.microsoft.com/office/drawing/2014/main" id="{D4CACB5C-DC5D-141F-34E1-034D214640E5}"/>
              </a:ext>
            </a:extLst>
          </p:cNvPr>
          <p:cNvSpPr txBox="1">
            <a:spLocks noChangeArrowheads="1"/>
          </p:cNvSpPr>
          <p:nvPr/>
        </p:nvSpPr>
        <p:spPr bwMode="auto">
          <a:xfrm>
            <a:off x="1536705" y="739200"/>
            <a:ext cx="10379301" cy="5509200"/>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How market shares are calculated </a:t>
            </a:r>
            <a:r>
              <a:rPr lang="en-US" sz="3200" dirty="0"/>
              <a:t>may further depend on the characteristics of a particular market, and on the availability of data. Moreover, multiple metrics may be informative in any particular case. For example:</a:t>
            </a:r>
          </a:p>
          <a:p>
            <a:pPr marL="914400" lvl="1" indent="-457200" algn="just">
              <a:buFont typeface="Arial" panose="020B0604020202020204" pitchFamily="34" charset="0"/>
              <a:buChar char="•"/>
              <a:defRPr/>
            </a:pPr>
            <a:r>
              <a:rPr lang="en-US" sz="3200" b="1" dirty="0">
                <a:solidFill>
                  <a:schemeClr val="accent4">
                    <a:lumMod val="50000"/>
                    <a:lumOff val="50000"/>
                  </a:schemeClr>
                </a:solidFill>
              </a:rPr>
              <a:t>Revenues</a:t>
            </a:r>
            <a:r>
              <a:rPr lang="en-US" sz="3200" dirty="0"/>
              <a:t> in a relevant market often provide a readily available basis on which to compute shared and are often a good measure of attractiveness to customers.</a:t>
            </a:r>
          </a:p>
          <a:p>
            <a:pPr marL="914400" lvl="1" indent="-457200" algn="just">
              <a:buFont typeface="Arial" panose="020B0604020202020204" pitchFamily="34" charset="0"/>
              <a:buChar char="•"/>
              <a:defRPr/>
            </a:pPr>
            <a:r>
              <a:rPr lang="en-US" sz="3200" b="1" dirty="0">
                <a:solidFill>
                  <a:schemeClr val="accent4">
                    <a:lumMod val="50000"/>
                    <a:lumOff val="50000"/>
                  </a:schemeClr>
                </a:solidFill>
              </a:rPr>
              <a:t>Unit sales </a:t>
            </a:r>
            <a:r>
              <a:rPr lang="en-US" sz="3200" dirty="0"/>
              <a:t>may provide a useful measure of competitive significance in cases where one unit of a low-priced product can serve as a close substitute for one unit of a higher-priced product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00190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8743" y="-1"/>
            <a:ext cx="4973257" cy="34338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Case under 2023 Guidelines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8156295" y="6488668"/>
            <a:ext cx="40357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Tapestry (SDNY 24 Oct 2024)</a:t>
            </a:r>
          </a:p>
        </p:txBody>
      </p:sp>
      <p:pic>
        <p:nvPicPr>
          <p:cNvPr id="5" name="Picture 4">
            <a:extLst>
              <a:ext uri="{FF2B5EF4-FFF2-40B4-BE49-F238E27FC236}">
                <a16:creationId xmlns:a16="http://schemas.microsoft.com/office/drawing/2014/main" id="{311F1E83-6203-90B2-921B-50A5028CF29E}"/>
              </a:ext>
            </a:extLst>
          </p:cNvPr>
          <p:cNvPicPr>
            <a:picLocks noChangeAspect="1"/>
          </p:cNvPicPr>
          <p:nvPr/>
        </p:nvPicPr>
        <p:blipFill>
          <a:blip r:embed="rId2"/>
          <a:stretch>
            <a:fillRect/>
          </a:stretch>
        </p:blipFill>
        <p:spPr>
          <a:xfrm>
            <a:off x="2951792" y="500758"/>
            <a:ext cx="4837969" cy="6256509"/>
          </a:xfrm>
          <a:prstGeom prst="rect">
            <a:avLst/>
          </a:prstGeom>
          <a:ln w="6350">
            <a:solidFill>
              <a:schemeClr val="tx1"/>
            </a:solidFill>
          </a:ln>
        </p:spPr>
      </p:pic>
    </p:spTree>
    <p:extLst>
      <p:ext uri="{BB962C8B-B14F-4D97-AF65-F5344CB8AC3E}">
        <p14:creationId xmlns:p14="http://schemas.microsoft.com/office/powerpoint/2010/main" val="20589749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5691" y="-2"/>
            <a:ext cx="74763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Definition: “Accessible Luxury Handbags”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8140861" y="6488668"/>
            <a:ext cx="40511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Tapestry (SDNY 24 Oct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F5D37BF-E964-F5FC-5E5E-21199CD950BC}"/>
              </a:ext>
            </a:extLst>
          </p:cNvPr>
          <p:cNvPicPr>
            <a:picLocks noChangeAspect="1"/>
          </p:cNvPicPr>
          <p:nvPr/>
        </p:nvPicPr>
        <p:blipFill>
          <a:blip r:embed="rId2"/>
          <a:stretch>
            <a:fillRect/>
          </a:stretch>
        </p:blipFill>
        <p:spPr>
          <a:xfrm>
            <a:off x="259182" y="531076"/>
            <a:ext cx="4704504" cy="6169762"/>
          </a:xfrm>
          <a:prstGeom prst="rect">
            <a:avLst/>
          </a:prstGeom>
          <a:ln w="6350">
            <a:solidFill>
              <a:schemeClr val="tx1"/>
            </a:solidFill>
          </a:ln>
        </p:spPr>
      </p:pic>
      <p:pic>
        <p:nvPicPr>
          <p:cNvPr id="8" name="Picture 7">
            <a:extLst>
              <a:ext uri="{FF2B5EF4-FFF2-40B4-BE49-F238E27FC236}">
                <a16:creationId xmlns:a16="http://schemas.microsoft.com/office/drawing/2014/main" id="{81128B08-E871-F8E9-0FD4-2F5FB08A84AA}"/>
              </a:ext>
            </a:extLst>
          </p:cNvPr>
          <p:cNvPicPr>
            <a:picLocks noChangeAspect="1"/>
          </p:cNvPicPr>
          <p:nvPr/>
        </p:nvPicPr>
        <p:blipFill rotWithShape="1">
          <a:blip r:embed="rId2"/>
          <a:srcRect l="9128" t="53344" r="10904" b="7064"/>
          <a:stretch/>
        </p:blipFill>
        <p:spPr>
          <a:xfrm>
            <a:off x="3069771" y="1129733"/>
            <a:ext cx="7483971" cy="4859383"/>
          </a:xfrm>
          <a:prstGeom prst="rect">
            <a:avLst/>
          </a:prstGeom>
          <a:ln w="6350">
            <a:solidFill>
              <a:schemeClr val="tx1"/>
            </a:solidFill>
          </a:ln>
        </p:spPr>
      </p:pic>
    </p:spTree>
    <p:extLst>
      <p:ext uri="{BB962C8B-B14F-4D97-AF65-F5344CB8AC3E}">
        <p14:creationId xmlns:p14="http://schemas.microsoft.com/office/powerpoint/2010/main" val="222924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572" y="-2"/>
            <a:ext cx="821242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Mass Market v. Accessible Luxury v. True Luxury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6" name="Text Box 5"/>
          <p:cNvSpPr txBox="1">
            <a:spLocks noChangeArrowheads="1"/>
          </p:cNvSpPr>
          <p:nvPr/>
        </p:nvSpPr>
        <p:spPr bwMode="auto">
          <a:xfrm>
            <a:off x="8140861" y="6488668"/>
            <a:ext cx="40511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Tapestry (SDNY 24 Oct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B2A4067-ACC3-C924-65C2-6869EA19CA9C}"/>
              </a:ext>
            </a:extLst>
          </p:cNvPr>
          <p:cNvPicPr>
            <a:picLocks noChangeAspect="1"/>
          </p:cNvPicPr>
          <p:nvPr/>
        </p:nvPicPr>
        <p:blipFill>
          <a:blip r:embed="rId2"/>
          <a:stretch>
            <a:fillRect/>
          </a:stretch>
        </p:blipFill>
        <p:spPr>
          <a:xfrm>
            <a:off x="259566" y="519882"/>
            <a:ext cx="4677208" cy="6153452"/>
          </a:xfrm>
          <a:prstGeom prst="rect">
            <a:avLst/>
          </a:prstGeom>
          <a:ln w="6350">
            <a:solidFill>
              <a:schemeClr val="tx1"/>
            </a:solidFill>
          </a:ln>
        </p:spPr>
      </p:pic>
      <p:pic>
        <p:nvPicPr>
          <p:cNvPr id="8" name="Picture 7">
            <a:extLst>
              <a:ext uri="{FF2B5EF4-FFF2-40B4-BE49-F238E27FC236}">
                <a16:creationId xmlns:a16="http://schemas.microsoft.com/office/drawing/2014/main" id="{F4D0F2B0-D0CE-019C-D5C4-F320EA2A1E94}"/>
              </a:ext>
            </a:extLst>
          </p:cNvPr>
          <p:cNvPicPr>
            <a:picLocks noChangeAspect="1"/>
          </p:cNvPicPr>
          <p:nvPr/>
        </p:nvPicPr>
        <p:blipFill rotWithShape="1">
          <a:blip r:embed="rId2"/>
          <a:srcRect l="7715" t="6398" r="10765" b="67349"/>
          <a:stretch/>
        </p:blipFill>
        <p:spPr>
          <a:xfrm>
            <a:off x="2558943" y="1422839"/>
            <a:ext cx="9017695" cy="3820733"/>
          </a:xfrm>
          <a:prstGeom prst="rect">
            <a:avLst/>
          </a:prstGeom>
          <a:ln w="6350">
            <a:solidFill>
              <a:schemeClr val="tx1"/>
            </a:solidFill>
          </a:ln>
        </p:spPr>
      </p:pic>
    </p:spTree>
    <p:extLst>
      <p:ext uri="{BB962C8B-B14F-4D97-AF65-F5344CB8AC3E}">
        <p14:creationId xmlns:p14="http://schemas.microsoft.com/office/powerpoint/2010/main" val="326145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A4EF1-F4C6-93F6-CD61-F97F83AFB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D1414B-F269-A141-E3CB-1C5C3C67315E}"/>
              </a:ext>
            </a:extLst>
          </p:cNvPr>
          <p:cNvSpPr>
            <a:spLocks noGrp="1"/>
          </p:cNvSpPr>
          <p:nvPr>
            <p:ph type="title"/>
          </p:nvPr>
        </p:nvSpPr>
        <p:spPr>
          <a:xfrm>
            <a:off x="9860923" y="-2"/>
            <a:ext cx="23310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Actions Taken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92D5B5A-E2DD-28B4-44A1-2A6421171860}"/>
              </a:ext>
            </a:extLst>
          </p:cNvPr>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a:extLst>
              <a:ext uri="{FF2B5EF4-FFF2-40B4-BE49-F238E27FC236}">
                <a16:creationId xmlns:a16="http://schemas.microsoft.com/office/drawing/2014/main" id="{9AE5299E-D62E-63C7-6933-9496202B1659}"/>
              </a:ext>
            </a:extLst>
          </p:cNvPr>
          <p:cNvSpPr txBox="1">
            <a:spLocks noChangeArrowheads="1"/>
          </p:cNvSpPr>
          <p:nvPr/>
        </p:nvSpPr>
        <p:spPr bwMode="auto">
          <a:xfrm>
            <a:off x="10494432" y="6488668"/>
            <a:ext cx="1697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HSR FY 2024</a:t>
            </a:r>
          </a:p>
        </p:txBody>
      </p:sp>
      <p:sp>
        <p:nvSpPr>
          <p:cNvPr id="7" name="Rectangle 6">
            <a:extLst>
              <a:ext uri="{FF2B5EF4-FFF2-40B4-BE49-F238E27FC236}">
                <a16:creationId xmlns:a16="http://schemas.microsoft.com/office/drawing/2014/main" id="{BAF3C54A-4777-FF0C-AEA4-8287E6248DC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87D0DEB-A7D2-2C7E-9F4C-40D8716E5778}"/>
              </a:ext>
            </a:extLst>
          </p:cNvPr>
          <p:cNvPicPr>
            <a:picLocks noChangeAspect="1"/>
          </p:cNvPicPr>
          <p:nvPr/>
        </p:nvPicPr>
        <p:blipFill>
          <a:blip r:embed="rId3"/>
          <a:stretch>
            <a:fillRect/>
          </a:stretch>
        </p:blipFill>
        <p:spPr>
          <a:xfrm>
            <a:off x="120822" y="209004"/>
            <a:ext cx="4932217" cy="6491834"/>
          </a:xfrm>
          <a:prstGeom prst="rect">
            <a:avLst/>
          </a:prstGeom>
          <a:ln w="6350">
            <a:solidFill>
              <a:schemeClr val="tx1"/>
            </a:solidFill>
          </a:ln>
        </p:spPr>
      </p:pic>
      <p:pic>
        <p:nvPicPr>
          <p:cNvPr id="9" name="Picture 8">
            <a:extLst>
              <a:ext uri="{FF2B5EF4-FFF2-40B4-BE49-F238E27FC236}">
                <a16:creationId xmlns:a16="http://schemas.microsoft.com/office/drawing/2014/main" id="{19779024-91B4-22D2-6ADE-FC4CA5F483C2}"/>
              </a:ext>
            </a:extLst>
          </p:cNvPr>
          <p:cNvPicPr>
            <a:picLocks noChangeAspect="1"/>
          </p:cNvPicPr>
          <p:nvPr/>
        </p:nvPicPr>
        <p:blipFill>
          <a:blip r:embed="rId3"/>
          <a:srcRect l="4431" t="52263" r="6181" b="27568"/>
          <a:stretch>
            <a:fillRect/>
          </a:stretch>
        </p:blipFill>
        <p:spPr>
          <a:xfrm>
            <a:off x="1927538" y="3180172"/>
            <a:ext cx="9037626" cy="2684008"/>
          </a:xfrm>
          <a:prstGeom prst="rect">
            <a:avLst/>
          </a:prstGeom>
          <a:ln w="6350">
            <a:solidFill>
              <a:schemeClr val="tx1"/>
            </a:solidFill>
          </a:ln>
        </p:spPr>
      </p:pic>
    </p:spTree>
    <p:extLst>
      <p:ext uri="{BB962C8B-B14F-4D97-AF65-F5344CB8AC3E}">
        <p14:creationId xmlns:p14="http://schemas.microsoft.com/office/powerpoint/2010/main" val="27926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1966" y="-2"/>
            <a:ext cx="510003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Defendants: One Handbag Market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6" name="Text Box 5"/>
          <p:cNvSpPr txBox="1">
            <a:spLocks noChangeArrowheads="1"/>
          </p:cNvSpPr>
          <p:nvPr/>
        </p:nvSpPr>
        <p:spPr bwMode="auto">
          <a:xfrm>
            <a:off x="8140861" y="6488668"/>
            <a:ext cx="40511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Tapestry (SDNY 24 Oct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B2A4067-ACC3-C924-65C2-6869EA19CA9C}"/>
              </a:ext>
            </a:extLst>
          </p:cNvPr>
          <p:cNvPicPr>
            <a:picLocks noChangeAspect="1"/>
          </p:cNvPicPr>
          <p:nvPr/>
        </p:nvPicPr>
        <p:blipFill>
          <a:blip r:embed="rId2"/>
          <a:stretch>
            <a:fillRect/>
          </a:stretch>
        </p:blipFill>
        <p:spPr>
          <a:xfrm>
            <a:off x="226986" y="209004"/>
            <a:ext cx="4934411" cy="6491834"/>
          </a:xfrm>
          <a:prstGeom prst="rect">
            <a:avLst/>
          </a:prstGeom>
          <a:ln w="6350">
            <a:solidFill>
              <a:schemeClr val="tx1"/>
            </a:solidFill>
          </a:ln>
        </p:spPr>
      </p:pic>
      <p:pic>
        <p:nvPicPr>
          <p:cNvPr id="8" name="Picture 7">
            <a:extLst>
              <a:ext uri="{FF2B5EF4-FFF2-40B4-BE49-F238E27FC236}">
                <a16:creationId xmlns:a16="http://schemas.microsoft.com/office/drawing/2014/main" id="{F4D0F2B0-D0CE-019C-D5C4-F320EA2A1E94}"/>
              </a:ext>
            </a:extLst>
          </p:cNvPr>
          <p:cNvPicPr>
            <a:picLocks noChangeAspect="1"/>
          </p:cNvPicPr>
          <p:nvPr/>
        </p:nvPicPr>
        <p:blipFill rotWithShape="1">
          <a:blip r:embed="rId2"/>
          <a:srcRect l="8585" t="31593" r="11983" b="43675"/>
          <a:stretch/>
        </p:blipFill>
        <p:spPr>
          <a:xfrm>
            <a:off x="1807335" y="1430628"/>
            <a:ext cx="9756754" cy="3996744"/>
          </a:xfrm>
          <a:prstGeom prst="rect">
            <a:avLst/>
          </a:prstGeom>
          <a:ln w="6350">
            <a:solidFill>
              <a:schemeClr val="tx1"/>
            </a:solidFill>
          </a:ln>
        </p:spPr>
      </p:pic>
    </p:spTree>
    <p:extLst>
      <p:ext uri="{BB962C8B-B14F-4D97-AF65-F5344CB8AC3E}">
        <p14:creationId xmlns:p14="http://schemas.microsoft.com/office/powerpoint/2010/main" val="362476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3245" y="-2"/>
            <a:ext cx="26487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Court: FTC 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81</a:t>
            </a:fld>
            <a:endParaRPr lang="en-US" altLang="en-US"/>
          </a:p>
        </p:txBody>
      </p:sp>
      <p:sp>
        <p:nvSpPr>
          <p:cNvPr id="6" name="Text Box 5"/>
          <p:cNvSpPr txBox="1">
            <a:spLocks noChangeArrowheads="1"/>
          </p:cNvSpPr>
          <p:nvPr/>
        </p:nvSpPr>
        <p:spPr bwMode="auto">
          <a:xfrm>
            <a:off x="8140861" y="6488668"/>
            <a:ext cx="40511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Tapestry (SDNY 24 Oct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B2A4067-ACC3-C924-65C2-6869EA19CA9C}"/>
              </a:ext>
            </a:extLst>
          </p:cNvPr>
          <p:cNvPicPr>
            <a:picLocks noChangeAspect="1"/>
          </p:cNvPicPr>
          <p:nvPr/>
        </p:nvPicPr>
        <p:blipFill>
          <a:blip r:embed="rId2"/>
          <a:stretch>
            <a:fillRect/>
          </a:stretch>
        </p:blipFill>
        <p:spPr>
          <a:xfrm>
            <a:off x="226986" y="209004"/>
            <a:ext cx="4934411" cy="6491834"/>
          </a:xfrm>
          <a:prstGeom prst="rect">
            <a:avLst/>
          </a:prstGeom>
          <a:ln w="6350">
            <a:solidFill>
              <a:schemeClr val="tx1"/>
            </a:solidFill>
          </a:ln>
        </p:spPr>
      </p:pic>
      <p:pic>
        <p:nvPicPr>
          <p:cNvPr id="8" name="Picture 7">
            <a:extLst>
              <a:ext uri="{FF2B5EF4-FFF2-40B4-BE49-F238E27FC236}">
                <a16:creationId xmlns:a16="http://schemas.microsoft.com/office/drawing/2014/main" id="{F4D0F2B0-D0CE-019C-D5C4-F320EA2A1E94}"/>
              </a:ext>
            </a:extLst>
          </p:cNvPr>
          <p:cNvPicPr>
            <a:picLocks noChangeAspect="1"/>
          </p:cNvPicPr>
          <p:nvPr/>
        </p:nvPicPr>
        <p:blipFill rotWithShape="1">
          <a:blip r:embed="rId2"/>
          <a:srcRect l="8759" t="56193" r="12940" b="22316"/>
          <a:stretch/>
        </p:blipFill>
        <p:spPr>
          <a:xfrm>
            <a:off x="2009103" y="1690378"/>
            <a:ext cx="9417967" cy="3400932"/>
          </a:xfrm>
          <a:prstGeom prst="rect">
            <a:avLst/>
          </a:prstGeom>
          <a:ln w="6350">
            <a:solidFill>
              <a:schemeClr val="tx1"/>
            </a:solidFill>
          </a:ln>
        </p:spPr>
      </p:pic>
    </p:spTree>
    <p:extLst>
      <p:ext uri="{BB962C8B-B14F-4D97-AF65-F5344CB8AC3E}">
        <p14:creationId xmlns:p14="http://schemas.microsoft.com/office/powerpoint/2010/main" val="314038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8839" y="-2"/>
            <a:ext cx="441316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Accessible Luxury as Market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82</a:t>
            </a:fld>
            <a:endParaRPr lang="en-US" altLang="en-US"/>
          </a:p>
        </p:txBody>
      </p:sp>
      <p:sp>
        <p:nvSpPr>
          <p:cNvPr id="6" name="Text Box 5"/>
          <p:cNvSpPr txBox="1">
            <a:spLocks noChangeArrowheads="1"/>
          </p:cNvSpPr>
          <p:nvPr/>
        </p:nvSpPr>
        <p:spPr bwMode="auto">
          <a:xfrm>
            <a:off x="8140861" y="6488668"/>
            <a:ext cx="40511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Tapestry (SDNY 24 Oct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A65A6C6-6588-FB44-4B5E-89A1F109A8DE}"/>
              </a:ext>
            </a:extLst>
          </p:cNvPr>
          <p:cNvPicPr>
            <a:picLocks noChangeAspect="1"/>
          </p:cNvPicPr>
          <p:nvPr/>
        </p:nvPicPr>
        <p:blipFill>
          <a:blip r:embed="rId2"/>
          <a:stretch>
            <a:fillRect/>
          </a:stretch>
        </p:blipFill>
        <p:spPr>
          <a:xfrm>
            <a:off x="243748" y="209004"/>
            <a:ext cx="4979473" cy="6491834"/>
          </a:xfrm>
          <a:prstGeom prst="rect">
            <a:avLst/>
          </a:prstGeom>
          <a:ln w="6350">
            <a:solidFill>
              <a:schemeClr val="tx1"/>
            </a:solidFill>
          </a:ln>
        </p:spPr>
      </p:pic>
      <p:pic>
        <p:nvPicPr>
          <p:cNvPr id="8" name="Picture 7">
            <a:extLst>
              <a:ext uri="{FF2B5EF4-FFF2-40B4-BE49-F238E27FC236}">
                <a16:creationId xmlns:a16="http://schemas.microsoft.com/office/drawing/2014/main" id="{49C0251A-5946-5F59-5E1F-42CB1D48B4AB}"/>
              </a:ext>
            </a:extLst>
          </p:cNvPr>
          <p:cNvPicPr>
            <a:picLocks noChangeAspect="1"/>
          </p:cNvPicPr>
          <p:nvPr/>
        </p:nvPicPr>
        <p:blipFill rotWithShape="1">
          <a:blip r:embed="rId2"/>
          <a:srcRect l="9512" t="20966" r="11750" b="47153"/>
          <a:stretch/>
        </p:blipFill>
        <p:spPr>
          <a:xfrm>
            <a:off x="1886786" y="1186489"/>
            <a:ext cx="8948482" cy="4723657"/>
          </a:xfrm>
          <a:prstGeom prst="rect">
            <a:avLst/>
          </a:prstGeom>
          <a:ln w="6350">
            <a:solidFill>
              <a:schemeClr val="tx1"/>
            </a:solidFill>
          </a:ln>
        </p:spPr>
      </p:pic>
    </p:spTree>
    <p:extLst>
      <p:ext uri="{BB962C8B-B14F-4D97-AF65-F5344CB8AC3E}">
        <p14:creationId xmlns:p14="http://schemas.microsoft.com/office/powerpoint/2010/main" val="15777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7337" y="-2"/>
            <a:ext cx="8846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HHIs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83</a:t>
            </a:fld>
            <a:endParaRPr lang="en-US" altLang="en-US"/>
          </a:p>
        </p:txBody>
      </p:sp>
      <p:sp>
        <p:nvSpPr>
          <p:cNvPr id="6" name="Text Box 5"/>
          <p:cNvSpPr txBox="1">
            <a:spLocks noChangeArrowheads="1"/>
          </p:cNvSpPr>
          <p:nvPr/>
        </p:nvSpPr>
        <p:spPr bwMode="auto">
          <a:xfrm>
            <a:off x="8140861" y="6488668"/>
            <a:ext cx="40511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Tapestry (SDNY 24 Oct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AB7A44A-3C81-B14A-2CD8-059D6A3165F9}"/>
              </a:ext>
            </a:extLst>
          </p:cNvPr>
          <p:cNvPicPr>
            <a:picLocks noChangeAspect="1"/>
          </p:cNvPicPr>
          <p:nvPr/>
        </p:nvPicPr>
        <p:blipFill>
          <a:blip r:embed="rId2"/>
          <a:stretch>
            <a:fillRect/>
          </a:stretch>
        </p:blipFill>
        <p:spPr>
          <a:xfrm>
            <a:off x="159753" y="209005"/>
            <a:ext cx="5011240" cy="6491834"/>
          </a:xfrm>
          <a:prstGeom prst="rect">
            <a:avLst/>
          </a:prstGeom>
          <a:ln w="6350">
            <a:solidFill>
              <a:schemeClr val="tx1"/>
            </a:solidFill>
          </a:ln>
        </p:spPr>
      </p:pic>
      <p:pic>
        <p:nvPicPr>
          <p:cNvPr id="8" name="Picture 7">
            <a:extLst>
              <a:ext uri="{FF2B5EF4-FFF2-40B4-BE49-F238E27FC236}">
                <a16:creationId xmlns:a16="http://schemas.microsoft.com/office/drawing/2014/main" id="{A229FCD3-C28F-FDAA-2787-9D2C2D9526CE}"/>
              </a:ext>
            </a:extLst>
          </p:cNvPr>
          <p:cNvPicPr>
            <a:picLocks noChangeAspect="1"/>
          </p:cNvPicPr>
          <p:nvPr/>
        </p:nvPicPr>
        <p:blipFill rotWithShape="1">
          <a:blip r:embed="rId2"/>
          <a:srcRect l="19159" t="16799" r="21412" b="39570"/>
          <a:stretch/>
        </p:blipFill>
        <p:spPr>
          <a:xfrm>
            <a:off x="3632298" y="646278"/>
            <a:ext cx="5982755" cy="5689990"/>
          </a:xfrm>
          <a:prstGeom prst="rect">
            <a:avLst/>
          </a:prstGeom>
          <a:ln w="6350">
            <a:solidFill>
              <a:schemeClr val="tx1"/>
            </a:solidFill>
          </a:ln>
        </p:spPr>
      </p:pic>
    </p:spTree>
    <p:extLst>
      <p:ext uri="{BB962C8B-B14F-4D97-AF65-F5344CB8AC3E}">
        <p14:creationId xmlns:p14="http://schemas.microsoft.com/office/powerpoint/2010/main" val="165373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0267" y="-2"/>
            <a:ext cx="41317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2023 Guideline Thresholds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84</a:t>
            </a:fld>
            <a:endParaRPr lang="en-US" altLang="en-US"/>
          </a:p>
        </p:txBody>
      </p:sp>
      <p:sp>
        <p:nvSpPr>
          <p:cNvPr id="6" name="Text Box 5"/>
          <p:cNvSpPr txBox="1">
            <a:spLocks noChangeArrowheads="1"/>
          </p:cNvSpPr>
          <p:nvPr/>
        </p:nvSpPr>
        <p:spPr bwMode="auto">
          <a:xfrm>
            <a:off x="8140861" y="6488668"/>
            <a:ext cx="40511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Tapestry (SDNY 24 Oct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07A9C54-DE88-2864-4723-785A31001B72}"/>
              </a:ext>
            </a:extLst>
          </p:cNvPr>
          <p:cNvPicPr>
            <a:picLocks noChangeAspect="1"/>
          </p:cNvPicPr>
          <p:nvPr/>
        </p:nvPicPr>
        <p:blipFill>
          <a:blip r:embed="rId2"/>
          <a:stretch>
            <a:fillRect/>
          </a:stretch>
        </p:blipFill>
        <p:spPr>
          <a:xfrm>
            <a:off x="202857" y="209004"/>
            <a:ext cx="4904941" cy="6491834"/>
          </a:xfrm>
          <a:prstGeom prst="rect">
            <a:avLst/>
          </a:prstGeom>
          <a:ln w="6350">
            <a:solidFill>
              <a:schemeClr val="tx1"/>
            </a:solidFill>
          </a:ln>
        </p:spPr>
      </p:pic>
      <p:pic>
        <p:nvPicPr>
          <p:cNvPr id="8" name="Picture 7">
            <a:extLst>
              <a:ext uri="{FF2B5EF4-FFF2-40B4-BE49-F238E27FC236}">
                <a16:creationId xmlns:a16="http://schemas.microsoft.com/office/drawing/2014/main" id="{22CA92A4-C6F9-B59A-2B08-46DC7DD2DC39}"/>
              </a:ext>
            </a:extLst>
          </p:cNvPr>
          <p:cNvPicPr>
            <a:picLocks noChangeAspect="1"/>
          </p:cNvPicPr>
          <p:nvPr/>
        </p:nvPicPr>
        <p:blipFill rotWithShape="1">
          <a:blip r:embed="rId2"/>
          <a:srcRect l="8762" t="53048" r="12394" b="18557"/>
          <a:stretch/>
        </p:blipFill>
        <p:spPr>
          <a:xfrm>
            <a:off x="2417586" y="2041789"/>
            <a:ext cx="8686671" cy="4140447"/>
          </a:xfrm>
          <a:prstGeom prst="rect">
            <a:avLst/>
          </a:prstGeom>
          <a:ln w="6350">
            <a:solidFill>
              <a:schemeClr val="tx1"/>
            </a:solidFill>
          </a:ln>
        </p:spPr>
      </p:pic>
    </p:spTree>
    <p:extLst>
      <p:ext uri="{BB962C8B-B14F-4D97-AF65-F5344CB8AC3E}">
        <p14:creationId xmlns:p14="http://schemas.microsoft.com/office/powerpoint/2010/main" val="265421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2331" y="-2"/>
            <a:ext cx="69596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Strong Presumption of Anticompetitive Effects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85</a:t>
            </a:fld>
            <a:endParaRPr lang="en-US" altLang="en-US"/>
          </a:p>
        </p:txBody>
      </p:sp>
      <p:sp>
        <p:nvSpPr>
          <p:cNvPr id="6" name="Text Box 5"/>
          <p:cNvSpPr txBox="1">
            <a:spLocks noChangeArrowheads="1"/>
          </p:cNvSpPr>
          <p:nvPr/>
        </p:nvSpPr>
        <p:spPr bwMode="auto">
          <a:xfrm>
            <a:off x="8140861" y="6488668"/>
            <a:ext cx="40511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Tapestry (SDNY 24 Oct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5486910-7911-150D-A059-1DDE9092BD1B}"/>
              </a:ext>
            </a:extLst>
          </p:cNvPr>
          <p:cNvPicPr>
            <a:picLocks noChangeAspect="1"/>
          </p:cNvPicPr>
          <p:nvPr/>
        </p:nvPicPr>
        <p:blipFill>
          <a:blip r:embed="rId2"/>
          <a:stretch>
            <a:fillRect/>
          </a:stretch>
        </p:blipFill>
        <p:spPr>
          <a:xfrm>
            <a:off x="183986" y="209004"/>
            <a:ext cx="4982463" cy="6488668"/>
          </a:xfrm>
          <a:prstGeom prst="rect">
            <a:avLst/>
          </a:prstGeom>
          <a:ln w="6350">
            <a:solidFill>
              <a:schemeClr val="tx1"/>
            </a:solidFill>
          </a:ln>
        </p:spPr>
      </p:pic>
      <p:pic>
        <p:nvPicPr>
          <p:cNvPr id="8" name="Picture 7">
            <a:extLst>
              <a:ext uri="{FF2B5EF4-FFF2-40B4-BE49-F238E27FC236}">
                <a16:creationId xmlns:a16="http://schemas.microsoft.com/office/drawing/2014/main" id="{48BF093E-17AA-493A-0B4C-D8C4C97A016C}"/>
              </a:ext>
            </a:extLst>
          </p:cNvPr>
          <p:cNvPicPr>
            <a:picLocks noChangeAspect="1"/>
          </p:cNvPicPr>
          <p:nvPr/>
        </p:nvPicPr>
        <p:blipFill rotWithShape="1">
          <a:blip r:embed="rId2"/>
          <a:srcRect l="9294" t="6205" r="11020" b="67123"/>
          <a:stretch/>
        </p:blipFill>
        <p:spPr>
          <a:xfrm>
            <a:off x="2248086" y="1203621"/>
            <a:ext cx="9219708" cy="4018901"/>
          </a:xfrm>
          <a:prstGeom prst="rect">
            <a:avLst/>
          </a:prstGeom>
          <a:ln w="6350">
            <a:solidFill>
              <a:schemeClr val="tx1"/>
            </a:solidFill>
          </a:ln>
        </p:spPr>
      </p:pic>
    </p:spTree>
    <p:extLst>
      <p:ext uri="{BB962C8B-B14F-4D97-AF65-F5344CB8AC3E}">
        <p14:creationId xmlns:p14="http://schemas.microsoft.com/office/powerpoint/2010/main" val="115604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006" y="-2"/>
            <a:ext cx="37259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 Potential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86</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F28C93C-163F-3C36-DC14-E78F83A3720C}"/>
              </a:ext>
            </a:extLst>
          </p:cNvPr>
          <p:cNvPicPr>
            <a:picLocks noChangeAspect="1"/>
          </p:cNvPicPr>
          <p:nvPr/>
        </p:nvPicPr>
        <p:blipFill>
          <a:blip r:embed="rId2"/>
          <a:stretch>
            <a:fillRect/>
          </a:stretch>
        </p:blipFill>
        <p:spPr>
          <a:xfrm>
            <a:off x="134947" y="209004"/>
            <a:ext cx="4973310" cy="6304485"/>
          </a:xfrm>
          <a:prstGeom prst="rect">
            <a:avLst/>
          </a:prstGeom>
          <a:ln w="6350">
            <a:solidFill>
              <a:schemeClr val="bg2"/>
            </a:solidFill>
          </a:ln>
        </p:spPr>
      </p:pic>
      <p:sp>
        <p:nvSpPr>
          <p:cNvPr id="8" name="Text Box 5">
            <a:extLst>
              <a:ext uri="{FF2B5EF4-FFF2-40B4-BE49-F238E27FC236}">
                <a16:creationId xmlns:a16="http://schemas.microsoft.com/office/drawing/2014/main" id="{1D38A44D-0A1F-59EE-AD0A-70B8E0E863B0}"/>
              </a:ext>
            </a:extLst>
          </p:cNvPr>
          <p:cNvSpPr txBox="1">
            <a:spLocks noChangeArrowheads="1"/>
          </p:cNvSpPr>
          <p:nvPr/>
        </p:nvSpPr>
        <p:spPr bwMode="auto">
          <a:xfrm>
            <a:off x="1581206" y="1111508"/>
            <a:ext cx="10379301" cy="4031873"/>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Mergers can substantially lessen competition by eliminating a potential entrant. For instance, a </a:t>
            </a:r>
            <a:r>
              <a:rPr lang="en-US" sz="3200" b="1" dirty="0">
                <a:solidFill>
                  <a:schemeClr val="accent4">
                    <a:lumMod val="50000"/>
                    <a:lumOff val="50000"/>
                  </a:schemeClr>
                </a:solidFill>
              </a:rPr>
              <a:t>merger can eliminate the possibility that entry or expansion by one or both firms would have resulted in new or increased competition in the market in the future</a:t>
            </a:r>
            <a:r>
              <a:rPr lang="en-US" sz="3200" dirty="0"/>
              <a:t>. A </a:t>
            </a:r>
            <a:r>
              <a:rPr lang="en-US" sz="3200" b="1" dirty="0">
                <a:solidFill>
                  <a:schemeClr val="accent4">
                    <a:lumMod val="50000"/>
                    <a:lumOff val="50000"/>
                  </a:schemeClr>
                </a:solidFill>
              </a:rPr>
              <a:t>merger can also eliminate current competitive pressure exerted on other market participants by the mere perception that one of the firms might enter</a:t>
            </a:r>
            <a:r>
              <a:rPr lang="en-US" sz="3200" dirty="0"/>
              <a:t>. Both of these risks can be present simultaneously</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51261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0792" y="-2"/>
            <a:ext cx="64112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6: Entrench or Extend a Dominant Position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87</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FF65A5D-4F52-EABD-9877-942D3788C5BD}"/>
              </a:ext>
            </a:extLst>
          </p:cNvPr>
          <p:cNvPicPr>
            <a:picLocks noChangeAspect="1"/>
          </p:cNvPicPr>
          <p:nvPr/>
        </p:nvPicPr>
        <p:blipFill>
          <a:blip r:embed="rId2"/>
          <a:stretch>
            <a:fillRect/>
          </a:stretch>
        </p:blipFill>
        <p:spPr>
          <a:xfrm>
            <a:off x="228221" y="228600"/>
            <a:ext cx="4902979" cy="6400800"/>
          </a:xfrm>
          <a:prstGeom prst="rect">
            <a:avLst/>
          </a:prstGeom>
          <a:ln w="6350">
            <a:solidFill>
              <a:schemeClr val="bg2"/>
            </a:solidFill>
          </a:ln>
        </p:spPr>
      </p:pic>
      <p:sp>
        <p:nvSpPr>
          <p:cNvPr id="8" name="Text Box 5">
            <a:extLst>
              <a:ext uri="{FF2B5EF4-FFF2-40B4-BE49-F238E27FC236}">
                <a16:creationId xmlns:a16="http://schemas.microsoft.com/office/drawing/2014/main" id="{6954B50C-1E49-B7A3-4282-0E69AEE0E7D4}"/>
              </a:ext>
            </a:extLst>
          </p:cNvPr>
          <p:cNvSpPr txBox="1">
            <a:spLocks noChangeArrowheads="1"/>
          </p:cNvSpPr>
          <p:nvPr/>
        </p:nvSpPr>
        <p:spPr bwMode="auto">
          <a:xfrm>
            <a:off x="1551322" y="1724085"/>
            <a:ext cx="10379301" cy="4524315"/>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The </a:t>
            </a:r>
            <a:r>
              <a:rPr lang="en-US" sz="3200" b="1" dirty="0">
                <a:solidFill>
                  <a:schemeClr val="accent4">
                    <a:lumMod val="50000"/>
                    <a:lumOff val="50000"/>
                  </a:schemeClr>
                </a:solidFill>
              </a:rPr>
              <a:t>Agencies consider whether a merger may entrench or extend an already dominant position</a:t>
            </a:r>
            <a:r>
              <a:rPr lang="en-US" sz="3200" dirty="0"/>
              <a:t>. … The Agencies also evaluate whether the merger may </a:t>
            </a:r>
            <a:r>
              <a:rPr lang="en-US" sz="3200" b="1" dirty="0">
                <a:solidFill>
                  <a:schemeClr val="accent4">
                    <a:lumMod val="50000"/>
                    <a:lumOff val="50000"/>
                  </a:schemeClr>
                </a:solidFill>
              </a:rPr>
              <a:t>extend that dominant position into new markets</a:t>
            </a:r>
            <a:r>
              <a:rPr lang="en-US" sz="3200" dirty="0"/>
              <a:t>. Mergers that entrench or extend a dominant position can also violate Section 2 of the Sherman Act. At the same time, </a:t>
            </a:r>
            <a:r>
              <a:rPr lang="en-US" sz="3200" b="1" dirty="0">
                <a:solidFill>
                  <a:schemeClr val="accent4">
                    <a:lumMod val="50000"/>
                    <a:lumOff val="50000"/>
                  </a:schemeClr>
                </a:solidFill>
              </a:rPr>
              <a:t>the Agencies distinguish anticompetitive entrenchment from growth or development as a consequence of increased competitive capabilities or incentives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44139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2964" y="-2"/>
            <a:ext cx="70490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July 2007: Google Buys Android (TTYN (1 of 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88</a:t>
            </a:fld>
            <a:endParaRPr lang="en-US" altLang="en-US"/>
          </a:p>
        </p:txBody>
      </p:sp>
      <p:sp>
        <p:nvSpPr>
          <p:cNvPr id="6" name="Text Box 5"/>
          <p:cNvSpPr txBox="1">
            <a:spLocks noChangeArrowheads="1"/>
          </p:cNvSpPr>
          <p:nvPr/>
        </p:nvSpPr>
        <p:spPr bwMode="auto">
          <a:xfrm>
            <a:off x="10098544" y="6488668"/>
            <a:ext cx="20934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Cnet</a:t>
            </a:r>
            <a:r>
              <a:rPr lang="en-US" sz="1800" i="0" dirty="0">
                <a:solidFill>
                  <a:schemeClr val="accent4">
                    <a:lumMod val="75000"/>
                    <a:lumOff val="25000"/>
                  </a:schemeClr>
                </a:solidFill>
                <a:latin typeface="+mn-lt"/>
                <a:cs typeface="Times New Roman" panose="02020603050405020304" pitchFamily="18" charset="0"/>
              </a:rPr>
              <a:t> (8 Oct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89836E68-E61C-CF98-2214-F23C660B96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33" y="481936"/>
            <a:ext cx="5685853" cy="6218902"/>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CC56CB8B-9012-292C-89E1-8639B03DA7D2}"/>
              </a:ext>
            </a:extLst>
          </p:cNvPr>
          <p:cNvPicPr>
            <a:picLocks noChangeAspect="1"/>
          </p:cNvPicPr>
          <p:nvPr/>
        </p:nvPicPr>
        <p:blipFill rotWithShape="1">
          <a:blip r:embed="rId4">
            <a:extLst>
              <a:ext uri="{28A0092B-C50C-407E-A947-70E740481C1C}">
                <a14:useLocalDpi xmlns:a14="http://schemas.microsoft.com/office/drawing/2010/main" val="0"/>
              </a:ext>
            </a:extLst>
          </a:blip>
          <a:srcRect l="8714" t="37989" r="43415" b="31574"/>
          <a:stretch/>
        </p:blipFill>
        <p:spPr>
          <a:xfrm>
            <a:off x="1476157" y="2702950"/>
            <a:ext cx="5224709" cy="3633318"/>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55FBC7BD-AAC6-ECA6-AE2E-75140273BC09}"/>
              </a:ext>
            </a:extLst>
          </p:cNvPr>
          <p:cNvPicPr>
            <a:picLocks noChangeAspect="1"/>
          </p:cNvPicPr>
          <p:nvPr/>
        </p:nvPicPr>
        <p:blipFill rotWithShape="1">
          <a:blip r:embed="rId4">
            <a:extLst>
              <a:ext uri="{28A0092B-C50C-407E-A947-70E740481C1C}">
                <a14:useLocalDpi xmlns:a14="http://schemas.microsoft.com/office/drawing/2010/main" val="0"/>
              </a:ext>
            </a:extLst>
          </a:blip>
          <a:srcRect l="8714" t="68459" r="43415" b="12677"/>
          <a:stretch/>
        </p:blipFill>
        <p:spPr>
          <a:xfrm>
            <a:off x="6830196" y="2702950"/>
            <a:ext cx="5232754" cy="2255278"/>
          </a:xfrm>
          <a:prstGeom prst="rect">
            <a:avLst/>
          </a:prstGeom>
          <a:ln w="6350">
            <a:solidFill>
              <a:schemeClr val="bg2"/>
            </a:solidFill>
          </a:ln>
        </p:spPr>
      </p:pic>
    </p:spTree>
    <p:extLst>
      <p:ext uri="{BB962C8B-B14F-4D97-AF65-F5344CB8AC3E}">
        <p14:creationId xmlns:p14="http://schemas.microsoft.com/office/powerpoint/2010/main" val="56289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1594" y="-2"/>
            <a:ext cx="786040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2008: Apple Buys A Chip Design Firm (TTYN (2 of 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89</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(23 Apr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80123C6F-B6B1-1083-1F56-EC33E042D1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677" y="500648"/>
            <a:ext cx="5668746" cy="6200190"/>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3D66E53E-BF92-895B-99FE-34ABF6DC3B76}"/>
              </a:ext>
            </a:extLst>
          </p:cNvPr>
          <p:cNvPicPr>
            <a:picLocks noChangeAspect="1"/>
          </p:cNvPicPr>
          <p:nvPr/>
        </p:nvPicPr>
        <p:blipFill rotWithShape="1">
          <a:blip r:embed="rId3">
            <a:extLst>
              <a:ext uri="{28A0092B-C50C-407E-A947-70E740481C1C}">
                <a14:useLocalDpi xmlns:a14="http://schemas.microsoft.com/office/drawing/2010/main" val="0"/>
              </a:ext>
            </a:extLst>
          </a:blip>
          <a:srcRect l="19172" t="32364" r="40696" b="43816"/>
          <a:stretch/>
        </p:blipFill>
        <p:spPr>
          <a:xfrm>
            <a:off x="869795" y="2715277"/>
            <a:ext cx="5668746" cy="3679902"/>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1F27AFB2-FD4D-DB01-E67D-03A4B28ADB43}"/>
              </a:ext>
            </a:extLst>
          </p:cNvPr>
          <p:cNvPicPr>
            <a:picLocks noChangeAspect="1"/>
          </p:cNvPicPr>
          <p:nvPr/>
        </p:nvPicPr>
        <p:blipFill rotWithShape="1">
          <a:blip r:embed="rId3">
            <a:extLst>
              <a:ext uri="{28A0092B-C50C-407E-A947-70E740481C1C}">
                <a14:useLocalDpi xmlns:a14="http://schemas.microsoft.com/office/drawing/2010/main" val="0"/>
              </a:ext>
            </a:extLst>
          </a:blip>
          <a:srcRect l="19172" t="55897" r="40696" b="26744"/>
          <a:stretch/>
        </p:blipFill>
        <p:spPr>
          <a:xfrm>
            <a:off x="6609910" y="2715277"/>
            <a:ext cx="5680407" cy="2687444"/>
          </a:xfrm>
          <a:prstGeom prst="rect">
            <a:avLst/>
          </a:prstGeom>
          <a:ln w="6350">
            <a:solidFill>
              <a:schemeClr val="bg2"/>
            </a:solidFill>
          </a:ln>
        </p:spPr>
      </p:pic>
    </p:spTree>
    <p:extLst>
      <p:ext uri="{BB962C8B-B14F-4D97-AF65-F5344CB8AC3E}">
        <p14:creationId xmlns:p14="http://schemas.microsoft.com/office/powerpoint/2010/main" val="97836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A1B3A-3883-A583-716F-34E5E291E5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FBDA7E-6D06-2EB9-3BDF-0F9991C124AA}"/>
              </a:ext>
            </a:extLst>
          </p:cNvPr>
          <p:cNvSpPr>
            <a:spLocks noGrp="1"/>
          </p:cNvSpPr>
          <p:nvPr>
            <p:ph type="title"/>
          </p:nvPr>
        </p:nvSpPr>
        <p:spPr>
          <a:xfrm>
            <a:off x="9423043" y="-2"/>
            <a:ext cx="276895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Second Requests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B54FCCE-DC71-B0EB-6DFE-553A8D5E0AFF}"/>
              </a:ext>
            </a:extLst>
          </p:cNvPr>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a:extLst>
              <a:ext uri="{FF2B5EF4-FFF2-40B4-BE49-F238E27FC236}">
                <a16:creationId xmlns:a16="http://schemas.microsoft.com/office/drawing/2014/main" id="{E72D3291-DA7F-FF5D-4C7E-1EDA449AFB17}"/>
              </a:ext>
            </a:extLst>
          </p:cNvPr>
          <p:cNvSpPr txBox="1">
            <a:spLocks noChangeArrowheads="1"/>
          </p:cNvSpPr>
          <p:nvPr/>
        </p:nvSpPr>
        <p:spPr bwMode="auto">
          <a:xfrm>
            <a:off x="10494432" y="6488668"/>
            <a:ext cx="1697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HSR FY 2024</a:t>
            </a:r>
          </a:p>
        </p:txBody>
      </p:sp>
      <p:sp>
        <p:nvSpPr>
          <p:cNvPr id="7" name="Rectangle 6">
            <a:extLst>
              <a:ext uri="{FF2B5EF4-FFF2-40B4-BE49-F238E27FC236}">
                <a16:creationId xmlns:a16="http://schemas.microsoft.com/office/drawing/2014/main" id="{C3D04D9F-39C6-ADE1-31D8-C830D0A5812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D1E64878-2C1F-B6C8-120A-CF78CC704EF4}"/>
              </a:ext>
            </a:extLst>
          </p:cNvPr>
          <p:cNvPicPr>
            <a:picLocks noChangeAspect="1"/>
          </p:cNvPicPr>
          <p:nvPr/>
        </p:nvPicPr>
        <p:blipFill>
          <a:blip r:embed="rId3"/>
          <a:stretch>
            <a:fillRect/>
          </a:stretch>
        </p:blipFill>
        <p:spPr>
          <a:xfrm>
            <a:off x="120169" y="209004"/>
            <a:ext cx="4770902" cy="6491834"/>
          </a:xfrm>
          <a:prstGeom prst="rect">
            <a:avLst/>
          </a:prstGeom>
          <a:ln w="6350">
            <a:solidFill>
              <a:schemeClr val="tx1"/>
            </a:solidFill>
          </a:ln>
        </p:spPr>
      </p:pic>
      <p:pic>
        <p:nvPicPr>
          <p:cNvPr id="10" name="Picture 9">
            <a:extLst>
              <a:ext uri="{FF2B5EF4-FFF2-40B4-BE49-F238E27FC236}">
                <a16:creationId xmlns:a16="http://schemas.microsoft.com/office/drawing/2014/main" id="{EA05F5D0-2976-5FA8-2133-4D6BD131D611}"/>
              </a:ext>
            </a:extLst>
          </p:cNvPr>
          <p:cNvPicPr>
            <a:picLocks noChangeAspect="1"/>
          </p:cNvPicPr>
          <p:nvPr/>
        </p:nvPicPr>
        <p:blipFill>
          <a:blip r:embed="rId3"/>
          <a:srcRect l="6160" t="2315" r="3525" b="50393"/>
          <a:stretch>
            <a:fillRect/>
          </a:stretch>
        </p:blipFill>
        <p:spPr>
          <a:xfrm>
            <a:off x="2890395" y="819455"/>
            <a:ext cx="7539115" cy="5371702"/>
          </a:xfrm>
          <a:prstGeom prst="rect">
            <a:avLst/>
          </a:prstGeom>
          <a:ln w="6350">
            <a:solidFill>
              <a:schemeClr val="tx1"/>
            </a:solidFill>
          </a:ln>
        </p:spPr>
      </p:pic>
    </p:spTree>
    <p:extLst>
      <p:ext uri="{BB962C8B-B14F-4D97-AF65-F5344CB8AC3E}">
        <p14:creationId xmlns:p14="http://schemas.microsoft.com/office/powerpoint/2010/main" val="198946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3330" y="-2"/>
            <a:ext cx="513867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PA Semi for $278M (TTYN (3 of 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(23 Apr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80123C6F-B6B1-1083-1F56-EC33E042D1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90" y="221356"/>
            <a:ext cx="5924099" cy="6479482"/>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56F0E1BF-10F9-E690-8894-C39EB5544CFA}"/>
              </a:ext>
            </a:extLst>
          </p:cNvPr>
          <p:cNvPicPr>
            <a:picLocks noChangeAspect="1"/>
          </p:cNvPicPr>
          <p:nvPr/>
        </p:nvPicPr>
        <p:blipFill rotWithShape="1">
          <a:blip r:embed="rId4">
            <a:extLst>
              <a:ext uri="{28A0092B-C50C-407E-A947-70E740481C1C}">
                <a14:useLocalDpi xmlns:a14="http://schemas.microsoft.com/office/drawing/2010/main" val="0"/>
              </a:ext>
            </a:extLst>
          </a:blip>
          <a:srcRect l="18011" t="44163" r="40373" b="38211"/>
          <a:stretch/>
        </p:blipFill>
        <p:spPr>
          <a:xfrm>
            <a:off x="786108" y="2315435"/>
            <a:ext cx="5565400" cy="2578162"/>
          </a:xfrm>
          <a:prstGeom prst="rect">
            <a:avLst/>
          </a:prstGeom>
          <a:ln w="6350">
            <a:solidFill>
              <a:schemeClr val="bg2"/>
            </a:solidFill>
          </a:ln>
        </p:spPr>
      </p:pic>
      <p:pic>
        <p:nvPicPr>
          <p:cNvPr id="11" name="Picture 10" descr="A screenshot of a computer&#10;&#10;Description automatically generated">
            <a:extLst>
              <a:ext uri="{FF2B5EF4-FFF2-40B4-BE49-F238E27FC236}">
                <a16:creationId xmlns:a16="http://schemas.microsoft.com/office/drawing/2014/main" id="{32A263FA-795E-7211-5244-08FE662E57A6}"/>
              </a:ext>
            </a:extLst>
          </p:cNvPr>
          <p:cNvPicPr>
            <a:picLocks noChangeAspect="1"/>
          </p:cNvPicPr>
          <p:nvPr/>
        </p:nvPicPr>
        <p:blipFill rotWithShape="1">
          <a:blip r:embed="rId4">
            <a:extLst>
              <a:ext uri="{28A0092B-C50C-407E-A947-70E740481C1C}">
                <a14:useLocalDpi xmlns:a14="http://schemas.microsoft.com/office/drawing/2010/main" val="0"/>
              </a:ext>
            </a:extLst>
          </a:blip>
          <a:srcRect l="18011" t="61790" r="40373" b="9918"/>
          <a:stretch/>
        </p:blipFill>
        <p:spPr>
          <a:xfrm>
            <a:off x="6446266" y="2315435"/>
            <a:ext cx="5572697" cy="4143793"/>
          </a:xfrm>
          <a:prstGeom prst="rect">
            <a:avLst/>
          </a:prstGeom>
          <a:ln w="6350">
            <a:solidFill>
              <a:schemeClr val="bg2"/>
            </a:solidFill>
          </a:ln>
        </p:spPr>
      </p:pic>
    </p:spTree>
    <p:extLst>
      <p:ext uri="{BB962C8B-B14F-4D97-AF65-F5344CB8AC3E}">
        <p14:creationId xmlns:p14="http://schemas.microsoft.com/office/powerpoint/2010/main" val="128418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8811" y="-2"/>
            <a:ext cx="8663191" cy="41275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16 June 2017: Amazon to Buy Whole Foods (TTYN (4 of 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91</a:t>
            </a:fld>
            <a:endParaRPr lang="en-US" altLang="en-US"/>
          </a:p>
        </p:txBody>
      </p:sp>
      <p:sp>
        <p:nvSpPr>
          <p:cNvPr id="6" name="Text Box 5"/>
          <p:cNvSpPr txBox="1">
            <a:spLocks noChangeArrowheads="1"/>
          </p:cNvSpPr>
          <p:nvPr/>
        </p:nvSpPr>
        <p:spPr bwMode="auto">
          <a:xfrm>
            <a:off x="8727440" y="6488668"/>
            <a:ext cx="34645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(16 July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mazon to Buy Whole Foods for $13.4 Billion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116" y="565151"/>
            <a:ext cx="5596352" cy="6144327"/>
          </a:xfrm>
          <a:prstGeom prst="rect">
            <a:avLst/>
          </a:prstGeom>
          <a:ln w="6350">
            <a:solidFill>
              <a:schemeClr val="bg2"/>
            </a:solidFill>
          </a:ln>
        </p:spPr>
      </p:pic>
      <p:pic>
        <p:nvPicPr>
          <p:cNvPr id="5" name="Picture 4" descr="Amazon to Buy Whole Foods for $13.4 Billion - The New York Times - Google Chrome"/>
          <p:cNvPicPr>
            <a:picLocks noChangeAspect="1"/>
          </p:cNvPicPr>
          <p:nvPr/>
        </p:nvPicPr>
        <p:blipFill rotWithShape="1">
          <a:blip r:embed="rId4">
            <a:extLst>
              <a:ext uri="{28A0092B-C50C-407E-A947-70E740481C1C}">
                <a14:useLocalDpi xmlns:a14="http://schemas.microsoft.com/office/drawing/2010/main" val="0"/>
              </a:ext>
            </a:extLst>
          </a:blip>
          <a:srcRect l="31250" t="16861" r="32667" b="33317"/>
          <a:stretch/>
        </p:blipFill>
        <p:spPr>
          <a:xfrm>
            <a:off x="2552708" y="982522"/>
            <a:ext cx="7247566" cy="5473337"/>
          </a:xfrm>
          <a:prstGeom prst="rect">
            <a:avLst/>
          </a:prstGeom>
          <a:ln w="6350">
            <a:solidFill>
              <a:schemeClr val="tx1"/>
            </a:solidFill>
          </a:ln>
        </p:spPr>
      </p:pic>
    </p:spTree>
    <p:extLst>
      <p:ext uri="{BB962C8B-B14F-4D97-AF65-F5344CB8AC3E}">
        <p14:creationId xmlns:p14="http://schemas.microsoft.com/office/powerpoint/2010/main" val="283318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518" y="-1"/>
            <a:ext cx="8667484" cy="4078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16 June 2017: Amazon to Buy Whole Foods (TTYN (5 of 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92</a:t>
            </a:fld>
            <a:endParaRPr lang="en-US" altLang="en-US"/>
          </a:p>
        </p:txBody>
      </p:sp>
      <p:sp>
        <p:nvSpPr>
          <p:cNvPr id="6" name="Text Box 5"/>
          <p:cNvSpPr txBox="1">
            <a:spLocks noChangeArrowheads="1"/>
          </p:cNvSpPr>
          <p:nvPr/>
        </p:nvSpPr>
        <p:spPr bwMode="auto">
          <a:xfrm>
            <a:off x="8727440" y="6488668"/>
            <a:ext cx="34645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(16 July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mazon to Buy Whole Foods for $13.4 Billion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152" y="457199"/>
            <a:ext cx="5686806" cy="6243639"/>
          </a:xfrm>
          <a:prstGeom prst="rect">
            <a:avLst/>
          </a:prstGeom>
          <a:ln w="6350">
            <a:solidFill>
              <a:schemeClr val="tx1"/>
            </a:solidFill>
          </a:ln>
        </p:spPr>
      </p:pic>
      <p:pic>
        <p:nvPicPr>
          <p:cNvPr id="9" name="Picture 8" descr="Amazon to Buy Whole Foods for $13.4 Billion - The New York Times - Google Chrome"/>
          <p:cNvPicPr>
            <a:picLocks noChangeAspect="1"/>
          </p:cNvPicPr>
          <p:nvPr/>
        </p:nvPicPr>
        <p:blipFill rotWithShape="1">
          <a:blip r:embed="rId4">
            <a:extLst>
              <a:ext uri="{28A0092B-C50C-407E-A947-70E740481C1C}">
                <a14:useLocalDpi xmlns:a14="http://schemas.microsoft.com/office/drawing/2010/main" val="0"/>
              </a:ext>
            </a:extLst>
          </a:blip>
          <a:srcRect l="31166" t="38954" r="32333" b="14577"/>
          <a:stretch/>
        </p:blipFill>
        <p:spPr>
          <a:xfrm>
            <a:off x="2478749" y="1145883"/>
            <a:ext cx="7213018" cy="5022765"/>
          </a:xfrm>
          <a:prstGeom prst="rect">
            <a:avLst/>
          </a:prstGeom>
          <a:ln w="6350">
            <a:solidFill>
              <a:schemeClr val="tx1"/>
            </a:solidFill>
          </a:ln>
        </p:spPr>
      </p:pic>
    </p:spTree>
    <p:extLst>
      <p:ext uri="{BB962C8B-B14F-4D97-AF65-F5344CB8AC3E}">
        <p14:creationId xmlns:p14="http://schemas.microsoft.com/office/powerpoint/2010/main" val="315949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194" y="-2"/>
            <a:ext cx="572680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Additional Info on Deal (TTYN (6 of 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93</a:t>
            </a:fld>
            <a:endParaRPr lang="en-US" altLang="en-US"/>
          </a:p>
        </p:txBody>
      </p:sp>
      <p:sp>
        <p:nvSpPr>
          <p:cNvPr id="6" name="Text Box 5"/>
          <p:cNvSpPr txBox="1">
            <a:spLocks noChangeArrowheads="1"/>
          </p:cNvSpPr>
          <p:nvPr/>
        </p:nvSpPr>
        <p:spPr bwMode="auto">
          <a:xfrm>
            <a:off x="9194800" y="6488668"/>
            <a:ext cx="2997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Wash Post (23 Aug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TC clears Amazon.com purchase of Whole Foods - The Washington Post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r="35451"/>
          <a:stretch/>
        </p:blipFill>
        <p:spPr>
          <a:xfrm>
            <a:off x="0" y="559972"/>
            <a:ext cx="7340958" cy="6220433"/>
          </a:xfrm>
          <a:prstGeom prst="rect">
            <a:avLst/>
          </a:prstGeom>
          <a:ln w="6350">
            <a:solidFill>
              <a:schemeClr val="tx1"/>
            </a:solidFill>
          </a:ln>
        </p:spPr>
      </p:pic>
      <p:pic>
        <p:nvPicPr>
          <p:cNvPr id="8" name="Picture 7" descr="FTC clears Amazon.com purchase of Whole Foods - The Washington Post - Google Chrome"/>
          <p:cNvPicPr>
            <a:picLocks noChangeAspect="1"/>
          </p:cNvPicPr>
          <p:nvPr/>
        </p:nvPicPr>
        <p:blipFill rotWithShape="1">
          <a:blip r:embed="rId4">
            <a:extLst>
              <a:ext uri="{28A0092B-C50C-407E-A947-70E740481C1C}">
                <a14:useLocalDpi xmlns:a14="http://schemas.microsoft.com/office/drawing/2010/main" val="0"/>
              </a:ext>
            </a:extLst>
          </a:blip>
          <a:srcRect l="7500" t="26461" r="39167" b="6350"/>
          <a:stretch/>
        </p:blipFill>
        <p:spPr>
          <a:xfrm>
            <a:off x="3218190" y="1117625"/>
            <a:ext cx="7625821" cy="5254669"/>
          </a:xfrm>
          <a:prstGeom prst="rect">
            <a:avLst/>
          </a:prstGeom>
          <a:ln w="6350">
            <a:solidFill>
              <a:schemeClr val="tx1"/>
            </a:solidFill>
          </a:ln>
        </p:spPr>
      </p:pic>
    </p:spTree>
    <p:extLst>
      <p:ext uri="{BB962C8B-B14F-4D97-AF65-F5344CB8AC3E}">
        <p14:creationId xmlns:p14="http://schemas.microsoft.com/office/powerpoint/2010/main" val="7424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FAE0072-6715-489C-9977-BE3CD86DA5DF}" type="slidenum">
              <a:rPr lang="en-US" altLang="en-US" sz="1400">
                <a:solidFill>
                  <a:srgbClr val="000066"/>
                </a:solidFill>
                <a:latin typeface="Arial" panose="020B0604020202020204" pitchFamily="34" charset="0"/>
              </a:rPr>
              <a:pPr/>
              <a:t>94</a:t>
            </a:fld>
            <a:endParaRPr lang="en-US" altLang="en-US" sz="140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dirty="0"/>
              <a:t>Buy or Build</a:t>
            </a:r>
          </a:p>
        </p:txBody>
      </p:sp>
      <p:sp>
        <p:nvSpPr>
          <p:cNvPr id="6150" name="Rectangle 3"/>
          <p:cNvSpPr>
            <a:spLocks noGrp="1" noChangeArrowheads="1"/>
          </p:cNvSpPr>
          <p:nvPr>
            <p:ph type="body" idx="1"/>
          </p:nvPr>
        </p:nvSpPr>
        <p:spPr/>
        <p:txBody>
          <a:bodyPr/>
          <a:lstStyle/>
          <a:p>
            <a:r>
              <a:rPr lang="en-US" dirty="0">
                <a:solidFill>
                  <a:schemeClr val="accent4">
                    <a:lumMod val="50000"/>
                    <a:lumOff val="50000"/>
                  </a:schemeClr>
                </a:solidFill>
              </a:rPr>
              <a:t>Questions</a:t>
            </a:r>
          </a:p>
          <a:p>
            <a:pPr lvl="1"/>
            <a:r>
              <a:rPr lang="en-US" dirty="0">
                <a:solidFill>
                  <a:schemeClr val="tx1"/>
                </a:solidFill>
              </a:rPr>
              <a:t>How would the 2023 Guidelines have applied to these deals?</a:t>
            </a:r>
          </a:p>
        </p:txBody>
      </p:sp>
      <p:sp>
        <p:nvSpPr>
          <p:cNvPr id="7" name="Text Box 5"/>
          <p:cNvSpPr txBox="1">
            <a:spLocks noChangeArrowheads="1"/>
          </p:cNvSpPr>
          <p:nvPr/>
        </p:nvSpPr>
        <p:spPr bwMode="auto">
          <a:xfrm>
            <a:off x="10071847" y="0"/>
            <a:ext cx="2120153" cy="47064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(7 of 7)</a:t>
            </a:r>
          </a:p>
        </p:txBody>
      </p:sp>
    </p:spTree>
    <p:extLst>
      <p:ext uri="{BB962C8B-B14F-4D97-AF65-F5344CB8AC3E}">
        <p14:creationId xmlns:p14="http://schemas.microsoft.com/office/powerpoint/2010/main" val="30650451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8880" y="-2"/>
            <a:ext cx="337312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Greenlights Deal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95</a:t>
            </a:fld>
            <a:endParaRPr lang="en-US" altLang="en-US"/>
          </a:p>
        </p:txBody>
      </p:sp>
      <p:sp>
        <p:nvSpPr>
          <p:cNvPr id="6" name="Text Box 5"/>
          <p:cNvSpPr txBox="1">
            <a:spLocks noChangeArrowheads="1"/>
          </p:cNvSpPr>
          <p:nvPr/>
        </p:nvSpPr>
        <p:spPr bwMode="auto">
          <a:xfrm>
            <a:off x="9794240" y="6488668"/>
            <a:ext cx="2397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(23 Aug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tatement of Federal Trade Commission’s Acting Director of the Bureau of Competition on the Agency's Review of Amazon.com, Inc.'s Acquisition of Whole Foods Market Inc. | Federal Trade Commis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795" y="209004"/>
            <a:ext cx="5912867" cy="6491834"/>
          </a:xfrm>
          <a:prstGeom prst="rect">
            <a:avLst/>
          </a:prstGeom>
          <a:ln w="6350">
            <a:solidFill>
              <a:schemeClr val="bg2"/>
            </a:solidFill>
          </a:ln>
        </p:spPr>
      </p:pic>
      <p:pic>
        <p:nvPicPr>
          <p:cNvPr id="8" name="Picture 7" descr="Statement of Federal Trade Commission’s Acting Director of the Bureau of Competition on the Agency's Review of Amazon.com, Inc.'s Acquisition of Whole Foods Market Inc. | Federal Trade Commission - Google Chrome"/>
          <p:cNvPicPr>
            <a:picLocks noChangeAspect="1"/>
          </p:cNvPicPr>
          <p:nvPr/>
        </p:nvPicPr>
        <p:blipFill rotWithShape="1">
          <a:blip r:embed="rId4">
            <a:extLst>
              <a:ext uri="{28A0092B-C50C-407E-A947-70E740481C1C}">
                <a14:useLocalDpi xmlns:a14="http://schemas.microsoft.com/office/drawing/2010/main" val="0"/>
              </a:ext>
            </a:extLst>
          </a:blip>
          <a:srcRect l="18834" t="24480" r="36333" b="22500"/>
          <a:stretch/>
        </p:blipFill>
        <p:spPr>
          <a:xfrm>
            <a:off x="2096463" y="871415"/>
            <a:ext cx="8311198" cy="5376018"/>
          </a:xfrm>
          <a:prstGeom prst="rect">
            <a:avLst/>
          </a:prstGeom>
          <a:ln w="6350">
            <a:solidFill>
              <a:schemeClr val="tx1"/>
            </a:solidFill>
          </a:ln>
        </p:spPr>
      </p:pic>
    </p:spTree>
    <p:extLst>
      <p:ext uri="{BB962C8B-B14F-4D97-AF65-F5344CB8AC3E}">
        <p14:creationId xmlns:p14="http://schemas.microsoft.com/office/powerpoint/2010/main" val="41269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6AE75-8745-E475-7006-D22F248BF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5D21D-5FE3-61EE-189C-36151EEBD12D}"/>
              </a:ext>
            </a:extLst>
          </p:cNvPr>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Kroger, Albertsons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018098B-C17C-8694-D5EE-70E2DA8AF967}"/>
              </a:ext>
            </a:extLst>
          </p:cNvPr>
          <p:cNvSpPr>
            <a:spLocks noGrp="1"/>
          </p:cNvSpPr>
          <p:nvPr>
            <p:ph type="sldNum" sz="quarter" idx="12"/>
          </p:nvPr>
        </p:nvSpPr>
        <p:spPr/>
        <p:txBody>
          <a:bodyPr/>
          <a:lstStyle/>
          <a:p>
            <a:pPr>
              <a:defRPr/>
            </a:pPr>
            <a:fld id="{B32496E5-8FFA-4061-92C3-71B1BA3DDA51}" type="slidenum">
              <a:rPr lang="en-US" altLang="en-US" smtClean="0"/>
              <a:pPr>
                <a:defRPr/>
              </a:pPr>
              <a:t>96</a:t>
            </a:fld>
            <a:endParaRPr lang="en-US" altLang="en-US"/>
          </a:p>
        </p:txBody>
      </p:sp>
      <p:sp>
        <p:nvSpPr>
          <p:cNvPr id="6" name="Text Box 5">
            <a:extLst>
              <a:ext uri="{FF2B5EF4-FFF2-40B4-BE49-F238E27FC236}">
                <a16:creationId xmlns:a16="http://schemas.microsoft.com/office/drawing/2014/main" id="{7FDDD805-4C2E-8782-7BB9-E589F1A107DD}"/>
              </a:ext>
            </a:extLst>
          </p:cNvPr>
          <p:cNvSpPr txBox="1">
            <a:spLocks noChangeArrowheads="1"/>
          </p:cNvSpPr>
          <p:nvPr/>
        </p:nvSpPr>
        <p:spPr bwMode="auto">
          <a:xfrm>
            <a:off x="9866598" y="6488668"/>
            <a:ext cx="23254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(10 Dec 2024)</a:t>
            </a:r>
          </a:p>
        </p:txBody>
      </p:sp>
      <p:sp>
        <p:nvSpPr>
          <p:cNvPr id="7" name="Rectangle 6">
            <a:extLst>
              <a:ext uri="{FF2B5EF4-FFF2-40B4-BE49-F238E27FC236}">
                <a16:creationId xmlns:a16="http://schemas.microsoft.com/office/drawing/2014/main" id="{1A878CAF-B0BA-446F-689E-9F37A05D8C0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A911FA77-4F46-5155-8F9D-5331FE05C4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617" y="209004"/>
            <a:ext cx="5969502" cy="6491834"/>
          </a:xfrm>
          <a:prstGeom prst="rect">
            <a:avLst/>
          </a:prstGeom>
          <a:ln w="6350">
            <a:solidFill>
              <a:schemeClr val="tx1"/>
            </a:solidFill>
          </a:ln>
        </p:spPr>
      </p:pic>
      <p:pic>
        <p:nvPicPr>
          <p:cNvPr id="11" name="Picture 10" descr="A screenshot of a computer&#10;&#10;AI-generated content may be incorrect.">
            <a:extLst>
              <a:ext uri="{FF2B5EF4-FFF2-40B4-BE49-F238E27FC236}">
                <a16:creationId xmlns:a16="http://schemas.microsoft.com/office/drawing/2014/main" id="{E6C8082A-FF17-CA9C-7D69-B27D52673C9A}"/>
              </a:ext>
            </a:extLst>
          </p:cNvPr>
          <p:cNvPicPr>
            <a:picLocks noChangeAspect="1"/>
          </p:cNvPicPr>
          <p:nvPr/>
        </p:nvPicPr>
        <p:blipFill>
          <a:blip r:embed="rId3">
            <a:extLst>
              <a:ext uri="{28A0092B-C50C-407E-A947-70E740481C1C}">
                <a14:useLocalDpi xmlns:a14="http://schemas.microsoft.com/office/drawing/2010/main" val="0"/>
              </a:ext>
            </a:extLst>
          </a:blip>
          <a:srcRect l="11537" t="20908" r="12559" b="45289"/>
          <a:stretch>
            <a:fillRect/>
          </a:stretch>
        </p:blipFill>
        <p:spPr>
          <a:xfrm>
            <a:off x="1790163" y="1515483"/>
            <a:ext cx="9524544" cy="4612783"/>
          </a:xfrm>
          <a:prstGeom prst="rect">
            <a:avLst/>
          </a:prstGeom>
          <a:ln w="6350">
            <a:solidFill>
              <a:schemeClr val="tx1"/>
            </a:solidFill>
          </a:ln>
        </p:spPr>
      </p:pic>
    </p:spTree>
    <p:extLst>
      <p:ext uri="{BB962C8B-B14F-4D97-AF65-F5344CB8AC3E}">
        <p14:creationId xmlns:p14="http://schemas.microsoft.com/office/powerpoint/2010/main" val="95365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01615-FE08-AF30-D7A9-9D32CE05B7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8287A-D34A-36AE-DC80-88F29828256D}"/>
              </a:ext>
            </a:extLst>
          </p:cNvPr>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Kroger, Albertsons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565322C-607F-5C2E-8EB1-90DDF96CFD55}"/>
              </a:ext>
            </a:extLst>
          </p:cNvPr>
          <p:cNvSpPr>
            <a:spLocks noGrp="1"/>
          </p:cNvSpPr>
          <p:nvPr>
            <p:ph type="sldNum" sz="quarter" idx="12"/>
          </p:nvPr>
        </p:nvSpPr>
        <p:spPr/>
        <p:txBody>
          <a:bodyPr/>
          <a:lstStyle/>
          <a:p>
            <a:pPr>
              <a:defRPr/>
            </a:pPr>
            <a:fld id="{B32496E5-8FFA-4061-92C3-71B1BA3DDA51}" type="slidenum">
              <a:rPr lang="en-US" altLang="en-US" smtClean="0"/>
              <a:pPr>
                <a:defRPr/>
              </a:pPr>
              <a:t>97</a:t>
            </a:fld>
            <a:endParaRPr lang="en-US" altLang="en-US"/>
          </a:p>
        </p:txBody>
      </p:sp>
      <p:sp>
        <p:nvSpPr>
          <p:cNvPr id="6" name="Text Box 5">
            <a:extLst>
              <a:ext uri="{FF2B5EF4-FFF2-40B4-BE49-F238E27FC236}">
                <a16:creationId xmlns:a16="http://schemas.microsoft.com/office/drawing/2014/main" id="{98D9692B-688F-1825-A300-0021D6C80E2A}"/>
              </a:ext>
            </a:extLst>
          </p:cNvPr>
          <p:cNvSpPr txBox="1">
            <a:spLocks noChangeArrowheads="1"/>
          </p:cNvSpPr>
          <p:nvPr/>
        </p:nvSpPr>
        <p:spPr bwMode="auto">
          <a:xfrm>
            <a:off x="9866598" y="6488668"/>
            <a:ext cx="23254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(10 Dec 2024)</a:t>
            </a:r>
          </a:p>
        </p:txBody>
      </p:sp>
      <p:sp>
        <p:nvSpPr>
          <p:cNvPr id="7" name="Rectangle 6">
            <a:extLst>
              <a:ext uri="{FF2B5EF4-FFF2-40B4-BE49-F238E27FC236}">
                <a16:creationId xmlns:a16="http://schemas.microsoft.com/office/drawing/2014/main" id="{25DE0722-D134-2233-E177-9E801100348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87B05A1F-81CE-BA04-049F-3D166F8E83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617" y="209004"/>
            <a:ext cx="5969502" cy="6491834"/>
          </a:xfrm>
          <a:prstGeom prst="rect">
            <a:avLst/>
          </a:prstGeom>
          <a:ln w="6350">
            <a:solidFill>
              <a:schemeClr val="tx1"/>
            </a:solidFill>
          </a:ln>
        </p:spPr>
      </p:pic>
      <p:pic>
        <p:nvPicPr>
          <p:cNvPr id="11" name="Picture 10" descr="A screenshot of a computer&#10;&#10;AI-generated content may be incorrect.">
            <a:extLst>
              <a:ext uri="{FF2B5EF4-FFF2-40B4-BE49-F238E27FC236}">
                <a16:creationId xmlns:a16="http://schemas.microsoft.com/office/drawing/2014/main" id="{9F5D1CE7-1512-CD0D-60D9-3D954142968D}"/>
              </a:ext>
            </a:extLst>
          </p:cNvPr>
          <p:cNvPicPr>
            <a:picLocks noChangeAspect="1"/>
          </p:cNvPicPr>
          <p:nvPr/>
        </p:nvPicPr>
        <p:blipFill>
          <a:blip r:embed="rId3">
            <a:extLst>
              <a:ext uri="{28A0092B-C50C-407E-A947-70E740481C1C}">
                <a14:useLocalDpi xmlns:a14="http://schemas.microsoft.com/office/drawing/2010/main" val="0"/>
              </a:ext>
            </a:extLst>
          </a:blip>
          <a:srcRect l="11606" t="54084" r="12967" b="15493"/>
          <a:stretch>
            <a:fillRect/>
          </a:stretch>
        </p:blipFill>
        <p:spPr>
          <a:xfrm>
            <a:off x="1863144" y="1871729"/>
            <a:ext cx="9787235" cy="4292958"/>
          </a:xfrm>
          <a:prstGeom prst="rect">
            <a:avLst/>
          </a:prstGeom>
          <a:ln w="6350">
            <a:solidFill>
              <a:schemeClr val="tx1"/>
            </a:solidFill>
          </a:ln>
        </p:spPr>
      </p:pic>
    </p:spTree>
    <p:extLst>
      <p:ext uri="{BB962C8B-B14F-4D97-AF65-F5344CB8AC3E}">
        <p14:creationId xmlns:p14="http://schemas.microsoft.com/office/powerpoint/2010/main" val="18529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6952</TotalTime>
  <Words>3599</Words>
  <Application>Microsoft Office PowerPoint</Application>
  <PresentationFormat>Widescreen</PresentationFormat>
  <Paragraphs>514</Paragraphs>
  <Slides>97</Slides>
  <Notes>54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97</vt:i4>
      </vt:variant>
    </vt:vector>
  </HeadingPairs>
  <TitlesOfParts>
    <vt:vector size="103" baseType="lpstr">
      <vt:lpstr>Arial</vt:lpstr>
      <vt:lpstr>Helvetica</vt:lpstr>
      <vt:lpstr>Monotype Sorts</vt:lpstr>
      <vt:lpstr>Times New Roman</vt:lpstr>
      <vt:lpstr>Wingdings</vt:lpstr>
      <vt:lpstr>Generic (Standard)</vt:lpstr>
      <vt:lpstr>Class 14: Wed 29 Oct 2025 Antitrust Fall 2025  Mergers: The 2023 Guidelines</vt:lpstr>
      <vt:lpstr>Clayton Act Section 7</vt:lpstr>
      <vt:lpstr>Clayton Act Section 7</vt:lpstr>
      <vt:lpstr>Questions</vt:lpstr>
      <vt:lpstr>2024 HSR Results</vt:lpstr>
      <vt:lpstr>Mergers for Ten Years</vt:lpstr>
      <vt:lpstr>Billion $ Deals</vt:lpstr>
      <vt:lpstr>Actions Taken</vt:lpstr>
      <vt:lpstr>Second Requests</vt:lpstr>
      <vt:lpstr>More on the Process</vt:lpstr>
      <vt:lpstr>New HSR Filing Rules</vt:lpstr>
      <vt:lpstr>Lift Early Termination Ban</vt:lpstr>
      <vt:lpstr>Judging Concentration</vt:lpstr>
      <vt:lpstr>Judging Concentration</vt:lpstr>
      <vt:lpstr>The Herfindahl-Hirschman Index</vt:lpstr>
      <vt:lpstr>Calculating HHIs</vt:lpstr>
      <vt:lpstr>Mergers and HHIs</vt:lpstr>
      <vt:lpstr>Mergers and HHIs</vt:lpstr>
      <vt:lpstr>Brown Shoe </vt:lpstr>
      <vt:lpstr>Early Post-1950 Amendments Case</vt:lpstr>
      <vt:lpstr>Shoe Manufacturing Market Shares</vt:lpstr>
      <vt:lpstr>Brown: 4th Largest M at 4%</vt:lpstr>
      <vt:lpstr>Kinney: 1-2% of retail, 0.5% of M (12th largest)</vt:lpstr>
      <vt:lpstr>“Protection of Viable, Small Locally Owned Businesses”</vt:lpstr>
      <vt:lpstr>Given Trends: Stop Now</vt:lpstr>
      <vt:lpstr>Philadelphia National Bank </vt:lpstr>
      <vt:lpstr>Don’t Always Need Detailed Info</vt:lpstr>
      <vt:lpstr>Presumption to Block Mergers If …</vt:lpstr>
      <vt:lpstr>30% Enough to Block Here</vt:lpstr>
      <vt:lpstr>Merger of Von’s and Shopping Bag</vt:lpstr>
      <vt:lpstr>Grocery Stores in Los Angeles</vt:lpstr>
      <vt:lpstr>Von’s</vt:lpstr>
      <vt:lpstr>Von’s Buys Shopping Bag</vt:lpstr>
      <vt:lpstr>Market Shares Here</vt:lpstr>
      <vt:lpstr>Many Acquisitions</vt:lpstr>
      <vt:lpstr>Enough to Block Merger</vt:lpstr>
      <vt:lpstr>1968 Merger Guidelines</vt:lpstr>
      <vt:lpstr>Horizontal Mergers</vt:lpstr>
      <vt:lpstr>&gt;75%: Highly Concentrated Markets</vt:lpstr>
      <vt:lpstr>Less Highly Concentrated Markets</vt:lpstr>
      <vt:lpstr>Concentration Trend</vt:lpstr>
      <vt:lpstr>1982 Merger Guidelines</vt:lpstr>
      <vt:lpstr>Switch to HHIs from Concentration Ratios</vt:lpstr>
      <vt:lpstr>HHI Zones and the Merger Grid</vt:lpstr>
      <vt:lpstr>Pre-2010 DOJ-FTC Grid</vt:lpstr>
      <vt:lpstr>Real Numbers: Brown Shoe</vt:lpstr>
      <vt:lpstr>Real Numbers: Brown Shoe</vt:lpstr>
      <vt:lpstr>Von’s and the Pre-2010 Grid (TTYN (1 of 2))</vt:lpstr>
      <vt:lpstr>Von’s and the Pre-2010 Grid</vt:lpstr>
      <vt:lpstr>2010 DOJ/FTC Horizontal Merger Guidelines</vt:lpstr>
      <vt:lpstr>Relevant Statutes</vt:lpstr>
      <vt:lpstr>2010 DOJ-FTC Grid</vt:lpstr>
      <vt:lpstr>Implementing the 2010 Grid</vt:lpstr>
      <vt:lpstr>New Merger Guidelines</vt:lpstr>
      <vt:lpstr>Overview of Structure</vt:lpstr>
      <vt:lpstr>1: Presumed Illegal</vt:lpstr>
      <vt:lpstr>2: Eliminate Substantial Competition</vt:lpstr>
      <vt:lpstr>3: Increase Risk of Coordination</vt:lpstr>
      <vt:lpstr>4: Potential Competition</vt:lpstr>
      <vt:lpstr>5: Foreclosure</vt:lpstr>
      <vt:lpstr>6: Dominant Positions</vt:lpstr>
      <vt:lpstr>7: Consolidation Trend</vt:lpstr>
      <vt:lpstr>8: Series of Acquisitions</vt:lpstr>
      <vt:lpstr>9: Platforms</vt:lpstr>
      <vt:lpstr>10: Competing Buyers (Workers)</vt:lpstr>
      <vt:lpstr>11: Partial Ownership</vt:lpstr>
      <vt:lpstr>HHIs: Return to &lt; 2010</vt:lpstr>
      <vt:lpstr>The New Grid: Words</vt:lpstr>
      <vt:lpstr>The New Grid</vt:lpstr>
      <vt:lpstr>4.3: Market Definition</vt:lpstr>
      <vt:lpstr>Defining A Market: Direct Competition</vt:lpstr>
      <vt:lpstr>Defining A Market</vt:lpstr>
      <vt:lpstr>Hypothetical Monopolist Test</vt:lpstr>
      <vt:lpstr>The SSNIP Test</vt:lpstr>
      <vt:lpstr>5% Increase Usually</vt:lpstr>
      <vt:lpstr>Calculating Market Shares</vt:lpstr>
      <vt:lpstr>New Case under 2023 Guidelines</vt:lpstr>
      <vt:lpstr>Market Definition: “Accessible Luxury Handbags”</vt:lpstr>
      <vt:lpstr>FTC: Mass Market v. Accessible Luxury v. True Luxury</vt:lpstr>
      <vt:lpstr>Defendants: One Handbag Market</vt:lpstr>
      <vt:lpstr>Court: FTC Right</vt:lpstr>
      <vt:lpstr>Accessible Luxury as Market</vt:lpstr>
      <vt:lpstr>HHIs</vt:lpstr>
      <vt:lpstr>2023 Guideline Thresholds</vt:lpstr>
      <vt:lpstr>Strong Presumption of Anticompetitive Effects</vt:lpstr>
      <vt:lpstr>4: Potential Competition</vt:lpstr>
      <vt:lpstr>6: Entrench or Extend a Dominant Position</vt:lpstr>
      <vt:lpstr>July 2007: Google Buys Android (TTYN (1 of 7))</vt:lpstr>
      <vt:lpstr>2008: Apple Buys A Chip Design Firm (TTYN (2 of 7))</vt:lpstr>
      <vt:lpstr>PA Semi for $278M (TTYN (3 of 7))</vt:lpstr>
      <vt:lpstr>16 June 2017: Amazon to Buy Whole Foods (TTYN (4 of 7))</vt:lpstr>
      <vt:lpstr>16 June 2017: Amazon to Buy Whole Foods (TTYN (5 of 7))</vt:lpstr>
      <vt:lpstr>Additional Info on Deal (TTYN (6 of 7))</vt:lpstr>
      <vt:lpstr>Buy or Build</vt:lpstr>
      <vt:lpstr>FTC Greenlights Deal</vt:lpstr>
      <vt:lpstr>Kroger, Albertsons</vt:lpstr>
      <vt:lpstr>Kroger, Albertsons</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683</cp:revision>
  <cp:lastPrinted>2019-02-11T20:17:46Z</cp:lastPrinted>
  <dcterms:created xsi:type="dcterms:W3CDTF">1999-10-27T15:27:59Z</dcterms:created>
  <dcterms:modified xsi:type="dcterms:W3CDTF">2025-10-29T17:14:21Z</dcterms:modified>
</cp:coreProperties>
</file>