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2"/>
  </p:notesMasterIdLst>
  <p:handoutMasterIdLst>
    <p:handoutMasterId r:id="rId83"/>
  </p:handoutMasterIdLst>
  <p:sldIdLst>
    <p:sldId id="1370" r:id="rId2"/>
    <p:sldId id="2656" r:id="rId3"/>
    <p:sldId id="2922" r:id="rId4"/>
    <p:sldId id="2091" r:id="rId5"/>
    <p:sldId id="2116" r:id="rId6"/>
    <p:sldId id="2093" r:id="rId7"/>
    <p:sldId id="2094" r:id="rId8"/>
    <p:sldId id="2095" r:id="rId9"/>
    <p:sldId id="2117" r:id="rId10"/>
    <p:sldId id="2097" r:id="rId11"/>
    <p:sldId id="2098" r:id="rId12"/>
    <p:sldId id="2578" r:id="rId13"/>
    <p:sldId id="2579" r:id="rId14"/>
    <p:sldId id="2580" r:id="rId15"/>
    <p:sldId id="2581" r:id="rId16"/>
    <p:sldId id="2582" r:id="rId17"/>
    <p:sldId id="2926" r:id="rId18"/>
    <p:sldId id="2930" r:id="rId19"/>
    <p:sldId id="2927" r:id="rId20"/>
    <p:sldId id="2928" r:id="rId21"/>
    <p:sldId id="2929" r:id="rId22"/>
    <p:sldId id="2931" r:id="rId23"/>
    <p:sldId id="2932" r:id="rId24"/>
    <p:sldId id="2623" r:id="rId25"/>
    <p:sldId id="2624" r:id="rId26"/>
    <p:sldId id="1690" r:id="rId27"/>
    <p:sldId id="1691" r:id="rId28"/>
    <p:sldId id="2143" r:id="rId29"/>
    <p:sldId id="2663" r:id="rId30"/>
    <p:sldId id="2664" r:id="rId31"/>
    <p:sldId id="2662" r:id="rId32"/>
    <p:sldId id="2655" r:id="rId33"/>
    <p:sldId id="2666" r:id="rId34"/>
    <p:sldId id="2672" r:id="rId35"/>
    <p:sldId id="2667" r:id="rId36"/>
    <p:sldId id="2668" r:id="rId37"/>
    <p:sldId id="2669" r:id="rId38"/>
    <p:sldId id="2673" r:id="rId39"/>
    <p:sldId id="2674" r:id="rId40"/>
    <p:sldId id="2675" r:id="rId41"/>
    <p:sldId id="2676" r:id="rId42"/>
    <p:sldId id="2921" r:id="rId43"/>
    <p:sldId id="2677" r:id="rId44"/>
    <p:sldId id="2678" r:id="rId45"/>
    <p:sldId id="2686" r:id="rId46"/>
    <p:sldId id="2687" r:id="rId47"/>
    <p:sldId id="2670" r:id="rId48"/>
    <p:sldId id="2679" r:id="rId49"/>
    <p:sldId id="2685" r:id="rId50"/>
    <p:sldId id="2682" r:id="rId51"/>
    <p:sldId id="1466" r:id="rId52"/>
    <p:sldId id="2700" r:id="rId53"/>
    <p:sldId id="2701" r:id="rId54"/>
    <p:sldId id="2702" r:id="rId55"/>
    <p:sldId id="2684" r:id="rId56"/>
    <p:sldId id="2688" r:id="rId57"/>
    <p:sldId id="2935" r:id="rId58"/>
    <p:sldId id="2936" r:id="rId59"/>
    <p:sldId id="2689" r:id="rId60"/>
    <p:sldId id="2690" r:id="rId61"/>
    <p:sldId id="2703" r:id="rId62"/>
    <p:sldId id="2691" r:id="rId63"/>
    <p:sldId id="2937" r:id="rId64"/>
    <p:sldId id="2938" r:id="rId65"/>
    <p:sldId id="2692" r:id="rId66"/>
    <p:sldId id="2704" r:id="rId67"/>
    <p:sldId id="2693" r:id="rId68"/>
    <p:sldId id="2705" r:id="rId69"/>
    <p:sldId id="2694" r:id="rId70"/>
    <p:sldId id="2695" r:id="rId71"/>
    <p:sldId id="2939" r:id="rId72"/>
    <p:sldId id="2940" r:id="rId73"/>
    <p:sldId id="2933" r:id="rId74"/>
    <p:sldId id="2925" r:id="rId75"/>
    <p:sldId id="2934" r:id="rId76"/>
    <p:sldId id="2923" r:id="rId77"/>
    <p:sldId id="2924" r:id="rId78"/>
    <p:sldId id="2709" r:id="rId79"/>
    <p:sldId id="2708" r:id="rId80"/>
    <p:sldId id="2710" r:id="rId81"/>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90033"/>
    <a:srgbClr val="CC0000"/>
    <a:srgbClr val="FF6699"/>
    <a:srgbClr val="9900CC"/>
    <a:srgbClr val="66FF99"/>
    <a:srgbClr val="00CC00"/>
    <a:srgbClr val="FF66FF"/>
    <a:srgbClr val="00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93" autoAdjust="0"/>
    <p:restoredTop sz="86598" autoAdjust="0"/>
  </p:normalViewPr>
  <p:slideViewPr>
    <p:cSldViewPr snapToGrid="0">
      <p:cViewPr varScale="1">
        <p:scale>
          <a:sx n="150" d="100"/>
          <a:sy n="150" d="100"/>
        </p:scale>
        <p:origin x="72" y="108"/>
      </p:cViewPr>
      <p:guideLst>
        <p:guide orient="horz" pos="2160"/>
        <p:guide pos="3840"/>
      </p:guideLst>
    </p:cSldViewPr>
  </p:slideViewPr>
  <p:outlineViewPr>
    <p:cViewPr>
      <p:scale>
        <a:sx n="50" d="100"/>
        <a:sy n="50" d="100"/>
      </p:scale>
      <p:origin x="0" y="-2718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defTabSz="931674">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6" y="0"/>
            <a:ext cx="3036887"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defTabSz="931674">
              <a:defRPr kumimoji="0" sz="1200"/>
            </a:lvl1pPr>
          </a:lstStyle>
          <a:p>
            <a:pPr>
              <a:defRPr/>
            </a:pPr>
            <a:fld id="{F8FE1188-15AB-4ACF-A111-BCE1FF2EFC7A}" type="datetime1">
              <a:rPr lang="en-US" altLang="en-US" smtClean="0"/>
              <a:t>10/27/2025</a:t>
            </a:fld>
            <a:endParaRPr lang="en-US" altLang="en-US"/>
          </a:p>
        </p:txBody>
      </p:sp>
      <p:sp>
        <p:nvSpPr>
          <p:cNvPr id="14340" name="Rectangle 4"/>
          <p:cNvSpPr>
            <a:spLocks noGrp="1" noChangeArrowheads="1"/>
          </p:cNvSpPr>
          <p:nvPr>
            <p:ph type="ftr" sz="quarter" idx="2"/>
          </p:nvPr>
        </p:nvSpPr>
        <p:spPr bwMode="auto">
          <a:xfrm>
            <a:off x="3" y="8832851"/>
            <a:ext cx="3036888"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defTabSz="931674">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6" y="8832851"/>
            <a:ext cx="3036887"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defTabSz="930181">
              <a:defRPr kumimoji="0" sz="1200"/>
            </a:lvl1pPr>
          </a:lstStyle>
          <a:p>
            <a:fld id="{CC1B2EEA-D71F-4C7B-BDFE-D4AC557F8E81}" type="slidenum">
              <a:rPr lang="en-US" altLang="en-US"/>
              <a:pPr/>
              <a:t>‹#›</a:t>
            </a:fld>
            <a:endParaRPr lang="en-US" altLang="en-US"/>
          </a:p>
        </p:txBody>
      </p:sp>
    </p:spTree>
    <p:extLst>
      <p:ext uri="{BB962C8B-B14F-4D97-AF65-F5344CB8AC3E}">
        <p14:creationId xmlns:p14="http://schemas.microsoft.com/office/powerpoint/2010/main" val="2210635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defTabSz="931674">
              <a:defRPr kumimoji="0" sz="1200"/>
            </a:lvl1pPr>
          </a:lstStyle>
          <a:p>
            <a:pPr>
              <a:defRPr/>
            </a:pPr>
            <a:endParaRPr lang="en-US" altLang="en-US"/>
          </a:p>
        </p:txBody>
      </p:sp>
      <p:sp>
        <p:nvSpPr>
          <p:cNvPr id="24579"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2" y="4416428"/>
            <a:ext cx="5140325" cy="4181475"/>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6" y="0"/>
            <a:ext cx="3036887"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defTabSz="931674">
              <a:defRPr kumimoji="0" sz="1200"/>
            </a:lvl1pPr>
          </a:lstStyle>
          <a:p>
            <a:pPr>
              <a:defRPr/>
            </a:pPr>
            <a:fld id="{B1206923-0FF5-4656-88A9-016FF85C1200}" type="datetime1">
              <a:rPr lang="en-US" altLang="en-US" smtClean="0"/>
              <a:t>10/27/2025</a:t>
            </a:fld>
            <a:endParaRPr lang="en-US" altLang="en-US"/>
          </a:p>
        </p:txBody>
      </p:sp>
      <p:sp>
        <p:nvSpPr>
          <p:cNvPr id="2060" name="Rectangle 12"/>
          <p:cNvSpPr>
            <a:spLocks noGrp="1" noChangeArrowheads="1"/>
          </p:cNvSpPr>
          <p:nvPr>
            <p:ph type="ftr" sz="quarter" idx="4"/>
          </p:nvPr>
        </p:nvSpPr>
        <p:spPr bwMode="auto">
          <a:xfrm>
            <a:off x="3" y="8832851"/>
            <a:ext cx="3036888"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defTabSz="931674">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6" y="8832851"/>
            <a:ext cx="3036887"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defTabSz="930181">
              <a:defRPr kumimoji="0" sz="1200"/>
            </a:lvl1pPr>
          </a:lstStyle>
          <a:p>
            <a:fld id="{26260AAD-0599-44FB-B7C5-BEBE862C92AE}" type="slidenum">
              <a:rPr lang="en-US" altLang="en-US"/>
              <a:pPr/>
              <a:t>‹#›</a:t>
            </a:fld>
            <a:endParaRPr lang="en-US" altLang="en-US"/>
          </a:p>
        </p:txBody>
      </p:sp>
    </p:spTree>
    <p:extLst>
      <p:ext uri="{BB962C8B-B14F-4D97-AF65-F5344CB8AC3E}">
        <p14:creationId xmlns:p14="http://schemas.microsoft.com/office/powerpoint/2010/main" val="108375702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81">
              <a:defRPr kumimoji="1" sz="2400">
                <a:solidFill>
                  <a:schemeClr val="tx1"/>
                </a:solidFill>
                <a:latin typeface="Times New Roman" panose="02020603050405020304" pitchFamily="18" charset="0"/>
              </a:defRPr>
            </a:lvl1pPr>
            <a:lvl2pPr marL="742875" indent="-285722" defTabSz="930181">
              <a:defRPr kumimoji="1" sz="2400">
                <a:solidFill>
                  <a:schemeClr val="tx1"/>
                </a:solidFill>
                <a:latin typeface="Times New Roman" panose="02020603050405020304" pitchFamily="18" charset="0"/>
              </a:defRPr>
            </a:lvl2pPr>
            <a:lvl3pPr marL="1142885" indent="-228576" defTabSz="930181">
              <a:defRPr kumimoji="1" sz="2400">
                <a:solidFill>
                  <a:schemeClr val="tx1"/>
                </a:solidFill>
                <a:latin typeface="Times New Roman" panose="02020603050405020304" pitchFamily="18" charset="0"/>
              </a:defRPr>
            </a:lvl3pPr>
            <a:lvl4pPr marL="1600038" indent="-228576" defTabSz="930181">
              <a:defRPr kumimoji="1" sz="2400">
                <a:solidFill>
                  <a:schemeClr val="tx1"/>
                </a:solidFill>
                <a:latin typeface="Times New Roman" panose="02020603050405020304" pitchFamily="18" charset="0"/>
              </a:defRPr>
            </a:lvl4pPr>
            <a:lvl5pPr marL="2057192" indent="-228576" defTabSz="930181">
              <a:defRPr kumimoji="1" sz="2400">
                <a:solidFill>
                  <a:schemeClr val="tx1"/>
                </a:solidFill>
                <a:latin typeface="Times New Roman" panose="02020603050405020304" pitchFamily="18" charset="0"/>
              </a:defRPr>
            </a:lvl5pPr>
            <a:lvl6pPr marL="2514346"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6pPr>
            <a:lvl7pPr marL="2971501"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7pPr>
            <a:lvl8pPr marL="3428654"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8pPr>
            <a:lvl9pPr marL="3885807"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9pPr>
          </a:lstStyle>
          <a:p>
            <a:fld id="{EC309F0C-367B-40E0-B8E1-97324D9F5E44}" type="datetime1">
              <a:rPr kumimoji="0" lang="en-US" altLang="en-US" sz="1200"/>
              <a:t>10/27/2025</a:t>
            </a:fld>
            <a:endParaRPr kumimoji="0" lang="en-US" altLang="en-US" sz="1200"/>
          </a:p>
        </p:txBody>
      </p:sp>
      <p:sp>
        <p:nvSpPr>
          <p:cNvPr id="256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81">
              <a:defRPr kumimoji="1" sz="2400">
                <a:solidFill>
                  <a:schemeClr val="tx1"/>
                </a:solidFill>
                <a:latin typeface="Times New Roman" panose="02020603050405020304" pitchFamily="18" charset="0"/>
              </a:defRPr>
            </a:lvl1pPr>
            <a:lvl2pPr marL="742875" indent="-285722" defTabSz="930181">
              <a:defRPr kumimoji="1" sz="2400">
                <a:solidFill>
                  <a:schemeClr val="tx1"/>
                </a:solidFill>
                <a:latin typeface="Times New Roman" panose="02020603050405020304" pitchFamily="18" charset="0"/>
              </a:defRPr>
            </a:lvl2pPr>
            <a:lvl3pPr marL="1142885" indent="-228576" defTabSz="930181">
              <a:defRPr kumimoji="1" sz="2400">
                <a:solidFill>
                  <a:schemeClr val="tx1"/>
                </a:solidFill>
                <a:latin typeface="Times New Roman" panose="02020603050405020304" pitchFamily="18" charset="0"/>
              </a:defRPr>
            </a:lvl3pPr>
            <a:lvl4pPr marL="1600038" indent="-228576" defTabSz="930181">
              <a:defRPr kumimoji="1" sz="2400">
                <a:solidFill>
                  <a:schemeClr val="tx1"/>
                </a:solidFill>
                <a:latin typeface="Times New Roman" panose="02020603050405020304" pitchFamily="18" charset="0"/>
              </a:defRPr>
            </a:lvl4pPr>
            <a:lvl5pPr marL="2057192" indent="-228576" defTabSz="930181">
              <a:defRPr kumimoji="1" sz="2400">
                <a:solidFill>
                  <a:schemeClr val="tx1"/>
                </a:solidFill>
                <a:latin typeface="Times New Roman" panose="02020603050405020304" pitchFamily="18" charset="0"/>
              </a:defRPr>
            </a:lvl5pPr>
            <a:lvl6pPr marL="2514346"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6pPr>
            <a:lvl7pPr marL="2971501"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7pPr>
            <a:lvl8pPr marL="3428654"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8pPr>
            <a:lvl9pPr marL="3885807"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9pPr>
          </a:lstStyle>
          <a:p>
            <a:fld id="{753DBC16-F9BB-4B62-B3AE-85D986303EAD}" type="slidenum">
              <a:rPr kumimoji="0" lang="en-US" altLang="en-US" sz="1200"/>
              <a:pPr/>
              <a:t>1</a:t>
            </a:fld>
            <a:endParaRPr kumimoji="0" lang="en-US" altLang="en-US" sz="1200"/>
          </a:p>
        </p:txBody>
      </p:sp>
      <p:sp>
        <p:nvSpPr>
          <p:cNvPr id="25604" name="Rectangle 2"/>
          <p:cNvSpPr>
            <a:spLocks noGrp="1" noRot="1" noChangeAspect="1" noChangeArrowheads="1" noTextEdit="1"/>
          </p:cNvSpPr>
          <p:nvPr>
            <p:ph type="sldImg"/>
          </p:nvPr>
        </p:nvSpPr>
        <p:spPr>
          <a:xfrm>
            <a:off x="407988" y="700088"/>
            <a:ext cx="6194425" cy="3484562"/>
          </a:xfrm>
          <a:ln/>
        </p:spPr>
      </p:sp>
      <p:sp>
        <p:nvSpPr>
          <p:cNvPr id="25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54529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14</a:t>
            </a:fld>
            <a:endParaRPr lang="en-US" altLang="en-US"/>
          </a:p>
        </p:txBody>
      </p:sp>
    </p:spTree>
    <p:extLst>
      <p:ext uri="{BB962C8B-B14F-4D97-AF65-F5344CB8AC3E}">
        <p14:creationId xmlns:p14="http://schemas.microsoft.com/office/powerpoint/2010/main" val="365392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15</a:t>
            </a:fld>
            <a:endParaRPr lang="en-US" altLang="en-US"/>
          </a:p>
        </p:txBody>
      </p:sp>
    </p:spTree>
    <p:extLst>
      <p:ext uri="{BB962C8B-B14F-4D97-AF65-F5344CB8AC3E}">
        <p14:creationId xmlns:p14="http://schemas.microsoft.com/office/powerpoint/2010/main" val="1324211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https://www.wsj.com/articles/at-t-to-combine-warnermedia-division-with-discovery-11621250928</a:t>
            </a:r>
          </a:p>
        </p:txBody>
      </p:sp>
      <p:sp>
        <p:nvSpPr>
          <p:cNvPr id="4" name="Date Placeholder 3"/>
          <p:cNvSpPr>
            <a:spLocks noGrp="1"/>
          </p:cNvSpPr>
          <p:nvPr>
            <p:ph type="dt" idx="10"/>
          </p:nvPr>
        </p:nvSpPr>
        <p:spPr/>
        <p:txBody>
          <a:bodyPr/>
          <a:lstStyle/>
          <a:p>
            <a:pPr>
              <a:defRPr/>
            </a:pPr>
            <a:fld id="{C9C16575-0D57-4E9B-B449-DC640487852D}" type="datetime1">
              <a:rPr lang="en-US" altLang="en-US" smtClean="0"/>
              <a:t>10/27/2025</a:t>
            </a:fld>
            <a:endParaRPr lang="en-US" altLang="en-US"/>
          </a:p>
        </p:txBody>
      </p:sp>
      <p:sp>
        <p:nvSpPr>
          <p:cNvPr id="5" name="Slide Number Placeholder 4"/>
          <p:cNvSpPr>
            <a:spLocks noGrp="1"/>
          </p:cNvSpPr>
          <p:nvPr>
            <p:ph type="sldNum" sz="quarter" idx="11"/>
          </p:nvPr>
        </p:nvSpPr>
        <p:spPr/>
        <p:txBody>
          <a:bodyPr/>
          <a:lstStyle/>
          <a:p>
            <a:fld id="{288CEA24-98ED-4333-8D4D-7FF4F2727D99}" type="slidenum">
              <a:rPr lang="en-US" altLang="en-US" smtClean="0"/>
              <a:pPr/>
              <a:t>16</a:t>
            </a:fld>
            <a:endParaRPr lang="en-US" altLang="en-US"/>
          </a:p>
        </p:txBody>
      </p:sp>
    </p:spTree>
    <p:extLst>
      <p:ext uri="{BB962C8B-B14F-4D97-AF65-F5344CB8AC3E}">
        <p14:creationId xmlns:p14="http://schemas.microsoft.com/office/powerpoint/2010/main" val="4256938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https://www.wbd.com/discovery-and-att-close-warnermedia-transaction</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17</a:t>
            </a:fld>
            <a:endParaRPr lang="en-US" altLang="en-US"/>
          </a:p>
        </p:txBody>
      </p:sp>
    </p:spTree>
    <p:extLst>
      <p:ext uri="{BB962C8B-B14F-4D97-AF65-F5344CB8AC3E}">
        <p14:creationId xmlns:p14="http://schemas.microsoft.com/office/powerpoint/2010/main" val="225855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95BEE-AB4C-88EE-BA76-0EA963330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2D3B5-0FA3-7AD4-C393-30EDF9A15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7E9BC-A865-022B-B578-0F447E219BD1}"/>
              </a:ext>
            </a:extLst>
          </p:cNvPr>
          <p:cNvSpPr>
            <a:spLocks noGrp="1"/>
          </p:cNvSpPr>
          <p:nvPr>
            <p:ph type="body" idx="1"/>
          </p:nvPr>
        </p:nvSpPr>
        <p:spPr/>
        <p:txBody>
          <a:bodyPr/>
          <a:lstStyle/>
          <a:p>
            <a:r>
              <a:rPr lang="en-US" dirty="0"/>
              <a:t>https://www.wbd.com/discovery-and-att-close-warnermedia-transaction</a:t>
            </a:r>
          </a:p>
        </p:txBody>
      </p:sp>
      <p:sp>
        <p:nvSpPr>
          <p:cNvPr id="4" name="Date Placeholder 3">
            <a:extLst>
              <a:ext uri="{FF2B5EF4-FFF2-40B4-BE49-F238E27FC236}">
                <a16:creationId xmlns:a16="http://schemas.microsoft.com/office/drawing/2014/main" id="{C3E89F22-00C5-F800-DDC9-207FF358DE95}"/>
              </a:ext>
            </a:extLst>
          </p:cNvPr>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a:extLst>
              <a:ext uri="{FF2B5EF4-FFF2-40B4-BE49-F238E27FC236}">
                <a16:creationId xmlns:a16="http://schemas.microsoft.com/office/drawing/2014/main" id="{898B811F-A793-9D03-AEEF-D43BA9BF84C3}"/>
              </a:ext>
            </a:extLst>
          </p:cNvPr>
          <p:cNvSpPr>
            <a:spLocks noGrp="1"/>
          </p:cNvSpPr>
          <p:nvPr>
            <p:ph type="sldNum" sz="quarter" idx="5"/>
          </p:nvPr>
        </p:nvSpPr>
        <p:spPr/>
        <p:txBody>
          <a:bodyPr/>
          <a:lstStyle/>
          <a:p>
            <a:fld id="{26260AAD-0599-44FB-B7C5-BEBE862C92AE}" type="slidenum">
              <a:rPr lang="en-US" altLang="en-US" smtClean="0"/>
              <a:pPr/>
              <a:t>18</a:t>
            </a:fld>
            <a:endParaRPr lang="en-US" altLang="en-US"/>
          </a:p>
        </p:txBody>
      </p:sp>
    </p:spTree>
    <p:extLst>
      <p:ext uri="{BB962C8B-B14F-4D97-AF65-F5344CB8AC3E}">
        <p14:creationId xmlns:p14="http://schemas.microsoft.com/office/powerpoint/2010/main" val="1640190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https://www.nytimes.com/2025/10/21/business/media/warner-bros-discovery-sale.html</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19</a:t>
            </a:fld>
            <a:endParaRPr lang="en-US" altLang="en-US"/>
          </a:p>
        </p:txBody>
      </p:sp>
    </p:spTree>
    <p:extLst>
      <p:ext uri="{BB962C8B-B14F-4D97-AF65-F5344CB8AC3E}">
        <p14:creationId xmlns:p14="http://schemas.microsoft.com/office/powerpoint/2010/main" val="30823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https://www.nytimes.com/2025/10/24/business/warner-bros-hollywood-reaction.html</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20</a:t>
            </a:fld>
            <a:endParaRPr lang="en-US" altLang="en-US"/>
          </a:p>
        </p:txBody>
      </p:sp>
    </p:spTree>
    <p:extLst>
      <p:ext uri="{BB962C8B-B14F-4D97-AF65-F5344CB8AC3E}">
        <p14:creationId xmlns:p14="http://schemas.microsoft.com/office/powerpoint/2010/main" val="416032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https://www.nytimes.com/2010/01/11/business/media/11merger.html</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22</a:t>
            </a:fld>
            <a:endParaRPr lang="en-US" altLang="en-US"/>
          </a:p>
        </p:txBody>
      </p:sp>
    </p:spTree>
    <p:extLst>
      <p:ext uri="{BB962C8B-B14F-4D97-AF65-F5344CB8AC3E}">
        <p14:creationId xmlns:p14="http://schemas.microsoft.com/office/powerpoint/2010/main" val="4188977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6B113-442C-FA54-B8DC-933BB9862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6B44-5B0E-8909-71F2-E4CB3F1AB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11330-5B81-066A-9037-FEC91D7FA6AC}"/>
              </a:ext>
            </a:extLst>
          </p:cNvPr>
          <p:cNvSpPr>
            <a:spLocks noGrp="1"/>
          </p:cNvSpPr>
          <p:nvPr>
            <p:ph type="body" idx="1"/>
          </p:nvPr>
        </p:nvSpPr>
        <p:spPr/>
        <p:txBody>
          <a:bodyPr/>
          <a:lstStyle/>
          <a:p>
            <a:r>
              <a:rPr lang="en-US" dirty="0"/>
              <a:t>https://www.nytimes.com/2010/01/11/business/media/11merger.html</a:t>
            </a:r>
          </a:p>
        </p:txBody>
      </p:sp>
      <p:sp>
        <p:nvSpPr>
          <p:cNvPr id="4" name="Date Placeholder 3">
            <a:extLst>
              <a:ext uri="{FF2B5EF4-FFF2-40B4-BE49-F238E27FC236}">
                <a16:creationId xmlns:a16="http://schemas.microsoft.com/office/drawing/2014/main" id="{7935CAEB-4285-928C-5F59-12FE6238DCFB}"/>
              </a:ext>
            </a:extLst>
          </p:cNvPr>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a:extLst>
              <a:ext uri="{FF2B5EF4-FFF2-40B4-BE49-F238E27FC236}">
                <a16:creationId xmlns:a16="http://schemas.microsoft.com/office/drawing/2014/main" id="{DC1CD5C0-AD60-E3B0-8751-A2DCB432BDAC}"/>
              </a:ext>
            </a:extLst>
          </p:cNvPr>
          <p:cNvSpPr>
            <a:spLocks noGrp="1"/>
          </p:cNvSpPr>
          <p:nvPr>
            <p:ph type="sldNum" sz="quarter" idx="5"/>
          </p:nvPr>
        </p:nvSpPr>
        <p:spPr/>
        <p:txBody>
          <a:bodyPr/>
          <a:lstStyle/>
          <a:p>
            <a:fld id="{26260AAD-0599-44FB-B7C5-BEBE862C92AE}" type="slidenum">
              <a:rPr lang="en-US" altLang="en-US" smtClean="0"/>
              <a:pPr/>
              <a:t>23</a:t>
            </a:fld>
            <a:endParaRPr lang="en-US" altLang="en-US"/>
          </a:p>
        </p:txBody>
      </p:sp>
    </p:spTree>
    <p:extLst>
      <p:ext uri="{BB962C8B-B14F-4D97-AF65-F5344CB8AC3E}">
        <p14:creationId xmlns:p14="http://schemas.microsoft.com/office/powerpoint/2010/main" val="2937680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https://www.ftc.gov/news-events/press-releases/2021/09/federal-trade-commission-withdraws-vertical-merger-guidelines</a:t>
            </a:r>
          </a:p>
        </p:txBody>
      </p:sp>
      <p:sp>
        <p:nvSpPr>
          <p:cNvPr id="4" name="Date Placeholder 3"/>
          <p:cNvSpPr>
            <a:spLocks noGrp="1"/>
          </p:cNvSpPr>
          <p:nvPr>
            <p:ph type="dt" idx="10"/>
          </p:nvPr>
        </p:nvSpPr>
        <p:spPr/>
        <p:txBody>
          <a:bodyPr/>
          <a:lstStyle/>
          <a:p>
            <a:pPr>
              <a:defRPr/>
            </a:pPr>
            <a:fld id="{C9C16575-0D57-4E9B-B449-DC640487852D}" type="datetime1">
              <a:rPr lang="en-US" altLang="en-US" smtClean="0"/>
              <a:t>10/27/2025</a:t>
            </a:fld>
            <a:endParaRPr lang="en-US" altLang="en-US"/>
          </a:p>
        </p:txBody>
      </p:sp>
      <p:sp>
        <p:nvSpPr>
          <p:cNvPr id="5" name="Slide Number Placeholder 4"/>
          <p:cNvSpPr>
            <a:spLocks noGrp="1"/>
          </p:cNvSpPr>
          <p:nvPr>
            <p:ph type="sldNum" sz="quarter" idx="11"/>
          </p:nvPr>
        </p:nvSpPr>
        <p:spPr/>
        <p:txBody>
          <a:bodyPr/>
          <a:lstStyle/>
          <a:p>
            <a:fld id="{288CEA24-98ED-4333-8D4D-7FF4F2727D99}" type="slidenum">
              <a:rPr lang="en-US" altLang="en-US" smtClean="0"/>
              <a:pPr/>
              <a:t>26</a:t>
            </a:fld>
            <a:endParaRPr lang="en-US" altLang="en-US"/>
          </a:p>
        </p:txBody>
      </p:sp>
    </p:spTree>
    <p:extLst>
      <p:ext uri="{BB962C8B-B14F-4D97-AF65-F5344CB8AC3E}">
        <p14:creationId xmlns:p14="http://schemas.microsoft.com/office/powerpoint/2010/main" val="73704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B403FC71-0347-4ABD-9C15-48871777B59B}" type="datetime1">
              <a:rPr kumimoji="0" lang="en-US" altLang="en-US" sz="1200"/>
              <a:t>10/27/2025</a:t>
            </a:fld>
            <a:endParaRPr kumimoji="0" lang="en-US" altLang="en-US" sz="1200"/>
          </a:p>
        </p:txBody>
      </p:sp>
      <p:sp>
        <p:nvSpPr>
          <p:cNvPr id="194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CB70EA-5ABD-4995-92BA-8F9E63304A2D}" type="slidenum">
              <a:rPr kumimoji="0" lang="en-US" altLang="en-US" sz="1200"/>
              <a:pPr/>
              <a:t>4</a:t>
            </a:fld>
            <a:endParaRPr kumimoji="0" lang="en-US" altLang="en-US"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64534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https://www.ftc.gov/news-events/press-releases/2021/09/federal-trade-commission-withdraws-vertical-merger-guidelines</a:t>
            </a:r>
          </a:p>
        </p:txBody>
      </p:sp>
      <p:sp>
        <p:nvSpPr>
          <p:cNvPr id="4" name="Date Placeholder 3"/>
          <p:cNvSpPr>
            <a:spLocks noGrp="1"/>
          </p:cNvSpPr>
          <p:nvPr>
            <p:ph type="dt" idx="10"/>
          </p:nvPr>
        </p:nvSpPr>
        <p:spPr/>
        <p:txBody>
          <a:bodyPr/>
          <a:lstStyle/>
          <a:p>
            <a:pPr>
              <a:defRPr/>
            </a:pPr>
            <a:fld id="{C9C16575-0D57-4E9B-B449-DC640487852D}" type="datetime1">
              <a:rPr lang="en-US" altLang="en-US" smtClean="0"/>
              <a:t>10/27/2025</a:t>
            </a:fld>
            <a:endParaRPr lang="en-US" altLang="en-US"/>
          </a:p>
        </p:txBody>
      </p:sp>
      <p:sp>
        <p:nvSpPr>
          <p:cNvPr id="5" name="Slide Number Placeholder 4"/>
          <p:cNvSpPr>
            <a:spLocks noGrp="1"/>
          </p:cNvSpPr>
          <p:nvPr>
            <p:ph type="sldNum" sz="quarter" idx="11"/>
          </p:nvPr>
        </p:nvSpPr>
        <p:spPr/>
        <p:txBody>
          <a:bodyPr/>
          <a:lstStyle/>
          <a:p>
            <a:fld id="{288CEA24-98ED-4333-8D4D-7FF4F2727D99}" type="slidenum">
              <a:rPr lang="en-US" altLang="en-US" smtClean="0"/>
              <a:pPr/>
              <a:t>27</a:t>
            </a:fld>
            <a:endParaRPr lang="en-US" altLang="en-US"/>
          </a:p>
        </p:txBody>
      </p:sp>
    </p:spTree>
    <p:extLst>
      <p:ext uri="{BB962C8B-B14F-4D97-AF65-F5344CB8AC3E}">
        <p14:creationId xmlns:p14="http://schemas.microsoft.com/office/powerpoint/2010/main" val="1875729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29</a:t>
            </a:fld>
            <a:endParaRPr lang="en-US" altLang="en-US"/>
          </a:p>
        </p:txBody>
      </p:sp>
    </p:spTree>
    <p:extLst>
      <p:ext uri="{BB962C8B-B14F-4D97-AF65-F5344CB8AC3E}">
        <p14:creationId xmlns:p14="http://schemas.microsoft.com/office/powerpoint/2010/main" val="3940828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https://www.illumina.com/company/about-us.html</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30</a:t>
            </a:fld>
            <a:endParaRPr lang="en-US" altLang="en-US"/>
          </a:p>
        </p:txBody>
      </p:sp>
    </p:spTree>
    <p:extLst>
      <p:ext uri="{BB962C8B-B14F-4D97-AF65-F5344CB8AC3E}">
        <p14:creationId xmlns:p14="http://schemas.microsoft.com/office/powerpoint/2010/main" val="2663535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https://grail.com/press-releases/grail-plans-to-raise-in-excess-of-1b-in-series-b-funding/</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33</a:t>
            </a:fld>
            <a:endParaRPr lang="en-US" altLang="en-US"/>
          </a:p>
        </p:txBody>
      </p:sp>
    </p:spTree>
    <p:extLst>
      <p:ext uri="{BB962C8B-B14F-4D97-AF65-F5344CB8AC3E}">
        <p14:creationId xmlns:p14="http://schemas.microsoft.com/office/powerpoint/2010/main" val="2406715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https://www.illumina.com/company/news-center/press-releases/press-release-details.html?newsid=32156cec-c392-4d23-be23-66d7729892db</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36</a:t>
            </a:fld>
            <a:endParaRPr lang="en-US" altLang="en-US"/>
          </a:p>
        </p:txBody>
      </p:sp>
    </p:spTree>
    <p:extLst>
      <p:ext uri="{BB962C8B-B14F-4D97-AF65-F5344CB8AC3E}">
        <p14:creationId xmlns:p14="http://schemas.microsoft.com/office/powerpoint/2010/main" val="2173052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https://ec.europa.eu/commission/presscorner/detail/en/MEX_21_1846</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38</a:t>
            </a:fld>
            <a:endParaRPr lang="en-US" altLang="en-US"/>
          </a:p>
        </p:txBody>
      </p:sp>
    </p:spTree>
    <p:extLst>
      <p:ext uri="{BB962C8B-B14F-4D97-AF65-F5344CB8AC3E}">
        <p14:creationId xmlns:p14="http://schemas.microsoft.com/office/powerpoint/2010/main" val="4000084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https://www.ftc.gov/news-events/news/press-releases/2021/05/statement-ftc-acting-bureau-competition-director-maribeth-petrizzi-bureaus-motion-dismiss-request</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39</a:t>
            </a:fld>
            <a:endParaRPr lang="en-US" altLang="en-US"/>
          </a:p>
        </p:txBody>
      </p:sp>
    </p:spTree>
    <p:extLst>
      <p:ext uri="{BB962C8B-B14F-4D97-AF65-F5344CB8AC3E}">
        <p14:creationId xmlns:p14="http://schemas.microsoft.com/office/powerpoint/2010/main" val="3724258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https://www.illumina.com/company/news-center/press-releases/press-release-details.html?newsid=53c5d93c-454e-4685-aebb-caca6655391c</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40</a:t>
            </a:fld>
            <a:endParaRPr lang="en-US" altLang="en-US"/>
          </a:p>
        </p:txBody>
      </p:sp>
    </p:spTree>
    <p:extLst>
      <p:ext uri="{BB962C8B-B14F-4D97-AF65-F5344CB8AC3E}">
        <p14:creationId xmlns:p14="http://schemas.microsoft.com/office/powerpoint/2010/main" val="399782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https://ec.europa.eu/commission/presscorner/detail/en/ip_21_4322</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41</a:t>
            </a:fld>
            <a:endParaRPr lang="en-US" altLang="en-US"/>
          </a:p>
        </p:txBody>
      </p:sp>
    </p:spTree>
    <p:extLst>
      <p:ext uri="{BB962C8B-B14F-4D97-AF65-F5344CB8AC3E}">
        <p14:creationId xmlns:p14="http://schemas.microsoft.com/office/powerpoint/2010/main" val="28516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https://ec.europa.eu/commission/presscorner/detail/en/ip_22_5364</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43</a:t>
            </a:fld>
            <a:endParaRPr lang="en-US" altLang="en-US"/>
          </a:p>
        </p:txBody>
      </p:sp>
    </p:spTree>
    <p:extLst>
      <p:ext uri="{BB962C8B-B14F-4D97-AF65-F5344CB8AC3E}">
        <p14:creationId xmlns:p14="http://schemas.microsoft.com/office/powerpoint/2010/main" val="390880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82B1E5F3-D29A-488F-A33E-9DC84E593EA4}" type="datetime1">
              <a:rPr kumimoji="0" lang="en-US" altLang="en-US" sz="1200"/>
              <a:t>10/27/2025</a:t>
            </a:fld>
            <a:endParaRPr kumimoji="0" lang="en-US" altLang="en-US" sz="1200"/>
          </a:p>
        </p:txBody>
      </p:sp>
      <p:sp>
        <p:nvSpPr>
          <p:cNvPr id="23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83F50797-9625-47D2-BC07-50415534F4EC}" type="slidenum">
              <a:rPr kumimoji="0" lang="en-US" altLang="en-US" sz="1200"/>
              <a:pPr/>
              <a:t>6</a:t>
            </a:fld>
            <a:endParaRPr kumimoji="0" lang="en-US" altLang="en-US" sz="1200"/>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414158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https://www.ftc.gov/news-events/news/press-releases/2023/04/ftc-orders-illumina-divest-cancer-detection-test-maker-grail-protect-competition-life-saving</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44</a:t>
            </a:fld>
            <a:endParaRPr lang="en-US" altLang="en-US"/>
          </a:p>
        </p:txBody>
      </p:sp>
    </p:spTree>
    <p:extLst>
      <p:ext uri="{BB962C8B-B14F-4D97-AF65-F5344CB8AC3E}">
        <p14:creationId xmlns:p14="http://schemas.microsoft.com/office/powerpoint/2010/main" val="1189527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https://ec.europa.eu/commission/presscorner/detail/en/ip_23_3773</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45</a:t>
            </a:fld>
            <a:endParaRPr lang="en-US" altLang="en-US"/>
          </a:p>
        </p:txBody>
      </p:sp>
    </p:spTree>
    <p:extLst>
      <p:ext uri="{BB962C8B-B14F-4D97-AF65-F5344CB8AC3E}">
        <p14:creationId xmlns:p14="http://schemas.microsoft.com/office/powerpoint/2010/main" val="3797793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https://ec.europa.eu/commission/presscorner/detail/en/ip_23_3773</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46</a:t>
            </a:fld>
            <a:endParaRPr lang="en-US" altLang="en-US"/>
          </a:p>
        </p:txBody>
      </p:sp>
    </p:spTree>
    <p:extLst>
      <p:ext uri="{BB962C8B-B14F-4D97-AF65-F5344CB8AC3E}">
        <p14:creationId xmlns:p14="http://schemas.microsoft.com/office/powerpoint/2010/main" val="2885547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https://grail.com/press-releases/final-results-from-pathfinder-study-of-grails-multi-cancer-early-detection-blood-test-published-in-the-lancet/</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47</a:t>
            </a:fld>
            <a:endParaRPr lang="en-US" altLang="en-US"/>
          </a:p>
        </p:txBody>
      </p:sp>
    </p:spTree>
    <p:extLst>
      <p:ext uri="{BB962C8B-B14F-4D97-AF65-F5344CB8AC3E}">
        <p14:creationId xmlns:p14="http://schemas.microsoft.com/office/powerpoint/2010/main" val="1734592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https://ec.europa.eu/commission/presscorner/detail/en/ip_23_4872</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48</a:t>
            </a:fld>
            <a:endParaRPr lang="en-US" altLang="en-US"/>
          </a:p>
        </p:txBody>
      </p:sp>
    </p:spTree>
    <p:extLst>
      <p:ext uri="{BB962C8B-B14F-4D97-AF65-F5344CB8AC3E}">
        <p14:creationId xmlns:p14="http://schemas.microsoft.com/office/powerpoint/2010/main" val="78426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https://ec.europa.eu/commission/presscorner/detail/en/ip_23_4872</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49</a:t>
            </a:fld>
            <a:endParaRPr lang="en-US" altLang="en-US"/>
          </a:p>
        </p:txBody>
      </p:sp>
    </p:spTree>
    <p:extLst>
      <p:ext uri="{BB962C8B-B14F-4D97-AF65-F5344CB8AC3E}">
        <p14:creationId xmlns:p14="http://schemas.microsoft.com/office/powerpoint/2010/main" val="1949833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https://www.reuters.com/markets/deals/illumina-slams-eu-over-extending-power-assess-grail-deal-2023-12-12/</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50</a:t>
            </a:fld>
            <a:endParaRPr lang="en-US" altLang="en-US"/>
          </a:p>
        </p:txBody>
      </p:sp>
    </p:spTree>
    <p:extLst>
      <p:ext uri="{BB962C8B-B14F-4D97-AF65-F5344CB8AC3E}">
        <p14:creationId xmlns:p14="http://schemas.microsoft.com/office/powerpoint/2010/main" val="4130584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10/27/2025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51</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558949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10/27/2025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52</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3808675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10/27/2025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53</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392087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D8CD6FD9-65BC-4225-AA8C-985DDBE9A1F9}" type="datetime1">
              <a:rPr kumimoji="0" lang="en-US" altLang="en-US" sz="1200"/>
              <a:t>10/27/2025</a:t>
            </a:fld>
            <a:endParaRPr kumimoji="0" lang="en-US" altLang="en-US" sz="1200"/>
          </a:p>
        </p:txBody>
      </p:sp>
      <p:sp>
        <p:nvSpPr>
          <p:cNvPr id="23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83F50797-9625-47D2-BC07-50415534F4EC}" type="slidenum">
              <a:rPr kumimoji="0" lang="en-US" altLang="en-US" sz="1200"/>
              <a:pPr/>
              <a:t>7</a:t>
            </a:fld>
            <a:endParaRPr kumimoji="0" lang="en-US" altLang="en-US" sz="1200"/>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42540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10/27/2025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54</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327572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55</a:t>
            </a:fld>
            <a:endParaRPr lang="en-US" altLang="en-US"/>
          </a:p>
        </p:txBody>
      </p:sp>
    </p:spTree>
    <p:extLst>
      <p:ext uri="{BB962C8B-B14F-4D97-AF65-F5344CB8AC3E}">
        <p14:creationId xmlns:p14="http://schemas.microsoft.com/office/powerpoint/2010/main" val="2450236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56</a:t>
            </a:fld>
            <a:endParaRPr lang="en-US" altLang="en-US"/>
          </a:p>
        </p:txBody>
      </p:sp>
    </p:spTree>
    <p:extLst>
      <p:ext uri="{BB962C8B-B14F-4D97-AF65-F5344CB8AC3E}">
        <p14:creationId xmlns:p14="http://schemas.microsoft.com/office/powerpoint/2010/main" val="4203357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59</a:t>
            </a:fld>
            <a:endParaRPr lang="en-US" altLang="en-US"/>
          </a:p>
        </p:txBody>
      </p:sp>
    </p:spTree>
    <p:extLst>
      <p:ext uri="{BB962C8B-B14F-4D97-AF65-F5344CB8AC3E}">
        <p14:creationId xmlns:p14="http://schemas.microsoft.com/office/powerpoint/2010/main" val="3335106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60</a:t>
            </a:fld>
            <a:endParaRPr lang="en-US" altLang="en-US"/>
          </a:p>
        </p:txBody>
      </p:sp>
    </p:spTree>
    <p:extLst>
      <p:ext uri="{BB962C8B-B14F-4D97-AF65-F5344CB8AC3E}">
        <p14:creationId xmlns:p14="http://schemas.microsoft.com/office/powerpoint/2010/main" val="3744453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61</a:t>
            </a:fld>
            <a:endParaRPr lang="en-US" altLang="en-US"/>
          </a:p>
        </p:txBody>
      </p:sp>
    </p:spTree>
    <p:extLst>
      <p:ext uri="{BB962C8B-B14F-4D97-AF65-F5344CB8AC3E}">
        <p14:creationId xmlns:p14="http://schemas.microsoft.com/office/powerpoint/2010/main" val="3089105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62</a:t>
            </a:fld>
            <a:endParaRPr lang="en-US" altLang="en-US"/>
          </a:p>
        </p:txBody>
      </p:sp>
    </p:spTree>
    <p:extLst>
      <p:ext uri="{BB962C8B-B14F-4D97-AF65-F5344CB8AC3E}">
        <p14:creationId xmlns:p14="http://schemas.microsoft.com/office/powerpoint/2010/main" val="2985939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65</a:t>
            </a:fld>
            <a:endParaRPr lang="en-US" altLang="en-US"/>
          </a:p>
        </p:txBody>
      </p:sp>
    </p:spTree>
    <p:extLst>
      <p:ext uri="{BB962C8B-B14F-4D97-AF65-F5344CB8AC3E}">
        <p14:creationId xmlns:p14="http://schemas.microsoft.com/office/powerpoint/2010/main" val="679176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66</a:t>
            </a:fld>
            <a:endParaRPr lang="en-US" altLang="en-US"/>
          </a:p>
        </p:txBody>
      </p:sp>
    </p:spTree>
    <p:extLst>
      <p:ext uri="{BB962C8B-B14F-4D97-AF65-F5344CB8AC3E}">
        <p14:creationId xmlns:p14="http://schemas.microsoft.com/office/powerpoint/2010/main" val="19675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67</a:t>
            </a:fld>
            <a:endParaRPr lang="en-US" altLang="en-US"/>
          </a:p>
        </p:txBody>
      </p:sp>
    </p:spTree>
    <p:extLst>
      <p:ext uri="{BB962C8B-B14F-4D97-AF65-F5344CB8AC3E}">
        <p14:creationId xmlns:p14="http://schemas.microsoft.com/office/powerpoint/2010/main" val="163238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67519A42-9EE2-4496-A35F-FBFE624B3722}" type="datetime1">
              <a:rPr kumimoji="0" lang="en-US" altLang="en-US" sz="1200"/>
              <a:t>10/27/2025</a:t>
            </a:fld>
            <a:endParaRPr kumimoji="0" lang="en-US" altLang="en-US" sz="1200"/>
          </a:p>
        </p:txBody>
      </p:sp>
      <p:sp>
        <p:nvSpPr>
          <p:cNvPr id="256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5F00BC-D10E-40B9-ADE3-84B87F7E1152}" type="slidenum">
              <a:rPr kumimoji="0" lang="en-US" altLang="en-US" sz="1200"/>
              <a:pPr/>
              <a:t>8</a:t>
            </a:fld>
            <a:endParaRPr kumimoji="0" lang="en-US" altLang="en-US" sz="1200"/>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22766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68</a:t>
            </a:fld>
            <a:endParaRPr lang="en-US" altLang="en-US"/>
          </a:p>
        </p:txBody>
      </p:sp>
    </p:spTree>
    <p:extLst>
      <p:ext uri="{BB962C8B-B14F-4D97-AF65-F5344CB8AC3E}">
        <p14:creationId xmlns:p14="http://schemas.microsoft.com/office/powerpoint/2010/main" val="19037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69</a:t>
            </a:fld>
            <a:endParaRPr lang="en-US" altLang="en-US"/>
          </a:p>
        </p:txBody>
      </p:sp>
    </p:spTree>
    <p:extLst>
      <p:ext uri="{BB962C8B-B14F-4D97-AF65-F5344CB8AC3E}">
        <p14:creationId xmlns:p14="http://schemas.microsoft.com/office/powerpoint/2010/main" val="2589527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70</a:t>
            </a:fld>
            <a:endParaRPr lang="en-US" altLang="en-US"/>
          </a:p>
        </p:txBody>
      </p:sp>
    </p:spTree>
    <p:extLst>
      <p:ext uri="{BB962C8B-B14F-4D97-AF65-F5344CB8AC3E}">
        <p14:creationId xmlns:p14="http://schemas.microsoft.com/office/powerpoint/2010/main" val="964584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579B8-DDF2-EBF7-132B-D500FDA1F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040A0-3115-B2F9-B477-24C8B1D6D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1BA9F-E8C5-A81F-EB97-C629BD83D90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F1F7AFDB-8723-55BA-488A-5A922B5ABDD4}"/>
              </a:ext>
            </a:extLst>
          </p:cNvPr>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a:extLst>
              <a:ext uri="{FF2B5EF4-FFF2-40B4-BE49-F238E27FC236}">
                <a16:creationId xmlns:a16="http://schemas.microsoft.com/office/drawing/2014/main" id="{A4DC7C75-8A6B-4688-8BFB-E2F8C29D5DFD}"/>
              </a:ext>
            </a:extLst>
          </p:cNvPr>
          <p:cNvSpPr>
            <a:spLocks noGrp="1"/>
          </p:cNvSpPr>
          <p:nvPr>
            <p:ph type="sldNum" sz="quarter" idx="5"/>
          </p:nvPr>
        </p:nvSpPr>
        <p:spPr/>
        <p:txBody>
          <a:bodyPr/>
          <a:lstStyle/>
          <a:p>
            <a:fld id="{26260AAD-0599-44FB-B7C5-BEBE862C92AE}" type="slidenum">
              <a:rPr lang="en-US" altLang="en-US" smtClean="0"/>
              <a:pPr/>
              <a:t>71</a:t>
            </a:fld>
            <a:endParaRPr lang="en-US" altLang="en-US"/>
          </a:p>
        </p:txBody>
      </p:sp>
    </p:spTree>
    <p:extLst>
      <p:ext uri="{BB962C8B-B14F-4D97-AF65-F5344CB8AC3E}">
        <p14:creationId xmlns:p14="http://schemas.microsoft.com/office/powerpoint/2010/main" val="3423721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11E7-F433-EA2F-EDF8-FD4DA1FAD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E26CC-1E90-60E9-30D5-A26680563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BBA5A-CD0E-0698-1D15-189C33DA52BC}"/>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B339880-1884-3B5F-0E53-420CF14DEE63}"/>
              </a:ext>
            </a:extLst>
          </p:cNvPr>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a:extLst>
              <a:ext uri="{FF2B5EF4-FFF2-40B4-BE49-F238E27FC236}">
                <a16:creationId xmlns:a16="http://schemas.microsoft.com/office/drawing/2014/main" id="{35D5C4BA-63C5-C0AA-74C8-731C00687D9D}"/>
              </a:ext>
            </a:extLst>
          </p:cNvPr>
          <p:cNvSpPr>
            <a:spLocks noGrp="1"/>
          </p:cNvSpPr>
          <p:nvPr>
            <p:ph type="sldNum" sz="quarter" idx="5"/>
          </p:nvPr>
        </p:nvSpPr>
        <p:spPr/>
        <p:txBody>
          <a:bodyPr/>
          <a:lstStyle/>
          <a:p>
            <a:fld id="{26260AAD-0599-44FB-B7C5-BEBE862C92AE}" type="slidenum">
              <a:rPr lang="en-US" altLang="en-US" smtClean="0"/>
              <a:pPr/>
              <a:t>72</a:t>
            </a:fld>
            <a:endParaRPr lang="en-US" altLang="en-US"/>
          </a:p>
        </p:txBody>
      </p:sp>
    </p:spTree>
    <p:extLst>
      <p:ext uri="{BB962C8B-B14F-4D97-AF65-F5344CB8AC3E}">
        <p14:creationId xmlns:p14="http://schemas.microsoft.com/office/powerpoint/2010/main" val="3002904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https://www.illumina.com/company/news-center/press-releases/press-release-details.html?newsid=fcc14ca0-2c74-4925-aabd-0ed940ee8c29</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73</a:t>
            </a:fld>
            <a:endParaRPr lang="en-US" altLang="en-US"/>
          </a:p>
        </p:txBody>
      </p:sp>
    </p:spTree>
    <p:extLst>
      <p:ext uri="{BB962C8B-B14F-4D97-AF65-F5344CB8AC3E}">
        <p14:creationId xmlns:p14="http://schemas.microsoft.com/office/powerpoint/2010/main" val="21972607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https://www.ftc.gov/news-events/news/press-releases/2023/12/statement-regarding-illuminas-decision-divest-grail</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74</a:t>
            </a:fld>
            <a:endParaRPr lang="en-US" altLang="en-US"/>
          </a:p>
        </p:txBody>
      </p:sp>
    </p:spTree>
    <p:extLst>
      <p:ext uri="{BB962C8B-B14F-4D97-AF65-F5344CB8AC3E}">
        <p14:creationId xmlns:p14="http://schemas.microsoft.com/office/powerpoint/2010/main" val="3244608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https://www.illumina.com/company/news-center/press-releases/press-release-details.html?newsid=f6167a0f-fc65-4d32-adf5-e866c84be5ba</a:t>
            </a:r>
          </a:p>
        </p:txBody>
      </p:sp>
      <p:sp>
        <p:nvSpPr>
          <p:cNvPr id="4" name="Date Placeholder 3"/>
          <p:cNvSpPr>
            <a:spLocks noGrp="1"/>
          </p:cNvSpPr>
          <p:nvPr>
            <p:ph type="dt" idx="1"/>
          </p:nvPr>
        </p:nvSpPr>
        <p:spPr/>
        <p:txBody>
          <a:bodyPr/>
          <a:lstStyle/>
          <a:p>
            <a:pPr>
              <a:defRPr/>
            </a:pPr>
            <a:fld id="{B1206923-0FF5-4656-88A9-016FF85C1200}"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26260AAD-0599-44FB-B7C5-BEBE862C92AE}" type="slidenum">
              <a:rPr lang="en-US" altLang="en-US" smtClean="0"/>
              <a:pPr/>
              <a:t>77</a:t>
            </a:fld>
            <a:endParaRPr lang="en-US" altLang="en-US"/>
          </a:p>
        </p:txBody>
      </p:sp>
    </p:spTree>
    <p:extLst>
      <p:ext uri="{BB962C8B-B14F-4D97-AF65-F5344CB8AC3E}">
        <p14:creationId xmlns:p14="http://schemas.microsoft.com/office/powerpoint/2010/main" val="2248785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10/27/2025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78</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5679457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10/27/2025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79</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1270854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7D68A0AD-0B76-4739-BFBF-462E3DA39AC8}" type="datetime1">
              <a:rPr kumimoji="0" lang="en-US" altLang="en-US" sz="1200"/>
              <a:t>10/27/2025</a:t>
            </a:fld>
            <a:endParaRPr kumimoji="0" lang="en-US" altLang="en-US" sz="1200"/>
          </a:p>
        </p:txBody>
      </p:sp>
      <p:sp>
        <p:nvSpPr>
          <p:cNvPr id="307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CCAC3F85-0077-4072-8C23-36FA767216A1}" type="slidenum">
              <a:rPr kumimoji="0" lang="en-US" altLang="en-US" sz="1200"/>
              <a:pPr/>
              <a:t>10</a:t>
            </a:fld>
            <a:endParaRPr kumimoji="0" lang="en-US" altLang="en-US" sz="1200"/>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8836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ED8A564E-DDF7-4F6F-949D-1A1C2E80A769}" type="datetime1">
              <a:rPr kumimoji="0" lang="en-US" altLang="en-US" sz="1200"/>
              <a:t>10/27/2025</a:t>
            </a:fld>
            <a:endParaRPr kumimoji="0" lang="en-US" altLang="en-US" sz="1200" dirty="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02">
              <a:defRPr kumimoji="1" sz="2400">
                <a:solidFill>
                  <a:schemeClr val="tx1"/>
                </a:solidFill>
                <a:latin typeface="Times New Roman" panose="02020603050405020304" pitchFamily="18" charset="0"/>
              </a:defRPr>
            </a:lvl1pPr>
            <a:lvl2pPr marL="744010" indent="-286158" defTabSz="931602">
              <a:defRPr kumimoji="1" sz="2400">
                <a:solidFill>
                  <a:schemeClr val="tx1"/>
                </a:solidFill>
                <a:latin typeface="Times New Roman" panose="02020603050405020304" pitchFamily="18" charset="0"/>
              </a:defRPr>
            </a:lvl2pPr>
            <a:lvl3pPr marL="1144631" indent="-228926" defTabSz="931602">
              <a:defRPr kumimoji="1" sz="2400">
                <a:solidFill>
                  <a:schemeClr val="tx1"/>
                </a:solidFill>
                <a:latin typeface="Times New Roman" panose="02020603050405020304" pitchFamily="18" charset="0"/>
              </a:defRPr>
            </a:lvl3pPr>
            <a:lvl4pPr marL="1602483" indent="-228926" defTabSz="931602">
              <a:defRPr kumimoji="1" sz="2400">
                <a:solidFill>
                  <a:schemeClr val="tx1"/>
                </a:solidFill>
                <a:latin typeface="Times New Roman" panose="02020603050405020304" pitchFamily="18" charset="0"/>
              </a:defRPr>
            </a:lvl4pPr>
            <a:lvl5pPr marL="2060336" indent="-228926" defTabSz="931602">
              <a:defRPr kumimoji="1" sz="2400">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E09AF0-345A-4992-BCCA-A9AAA3933631}" type="slidenum">
              <a:rPr kumimoji="0" lang="en-US" altLang="en-US" sz="1200"/>
              <a:pPr/>
              <a:t>80</a:t>
            </a:fld>
            <a:endParaRPr kumimoji="0" lang="en-US" altLang="en-US" sz="1200" dirty="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181717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23C84B30-EDD9-417D-83D5-6BDD49280038}" type="datetime1">
              <a:rPr kumimoji="0" lang="en-US" altLang="en-US" sz="1200"/>
              <a:t>10/27/2025</a:t>
            </a:fld>
            <a:endParaRPr kumimoji="0" lang="en-US" altLang="en-US" sz="1200"/>
          </a:p>
        </p:txBody>
      </p:sp>
      <p:sp>
        <p:nvSpPr>
          <p:cNvPr id="317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38">
              <a:defRPr kumimoji="1" sz="2400">
                <a:solidFill>
                  <a:schemeClr val="tx1"/>
                </a:solidFill>
                <a:latin typeface="Times New Roman" panose="02020603050405020304" pitchFamily="18" charset="0"/>
              </a:defRPr>
            </a:lvl1pPr>
            <a:lvl2pPr marL="745476" indent="-286722" defTabSz="933438">
              <a:defRPr kumimoji="1" sz="2400">
                <a:solidFill>
                  <a:schemeClr val="tx1"/>
                </a:solidFill>
                <a:latin typeface="Times New Roman" panose="02020603050405020304" pitchFamily="18" charset="0"/>
              </a:defRPr>
            </a:lvl2pPr>
            <a:lvl3pPr marL="1146886" indent="-229377" defTabSz="933438">
              <a:defRPr kumimoji="1" sz="2400">
                <a:solidFill>
                  <a:schemeClr val="tx1"/>
                </a:solidFill>
                <a:latin typeface="Times New Roman" panose="02020603050405020304" pitchFamily="18" charset="0"/>
              </a:defRPr>
            </a:lvl3pPr>
            <a:lvl4pPr marL="1605641" indent="-229377" defTabSz="933438">
              <a:defRPr kumimoji="1" sz="2400">
                <a:solidFill>
                  <a:schemeClr val="tx1"/>
                </a:solidFill>
                <a:latin typeface="Times New Roman" panose="02020603050405020304" pitchFamily="18" charset="0"/>
              </a:defRPr>
            </a:lvl4pPr>
            <a:lvl5pPr marL="2064395" indent="-229377" defTabSz="933438">
              <a:defRPr kumimoji="1" sz="2400">
                <a:solidFill>
                  <a:schemeClr val="tx1"/>
                </a:solidFill>
                <a:latin typeface="Times New Roman" panose="02020603050405020304" pitchFamily="18" charset="0"/>
              </a:defRPr>
            </a:lvl5pPr>
            <a:lvl6pPr marL="2523150"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6pPr>
            <a:lvl7pPr marL="2981904"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7pPr>
            <a:lvl8pPr marL="3440659"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8pPr>
            <a:lvl9pPr marL="3899413" indent="-229377" defTabSz="933438" eaLnBrk="0" fontAlgn="base" hangingPunct="0">
              <a:spcBef>
                <a:spcPct val="0"/>
              </a:spcBef>
              <a:spcAft>
                <a:spcPct val="0"/>
              </a:spcAft>
              <a:defRPr kumimoji="1" sz="2400">
                <a:solidFill>
                  <a:schemeClr val="tx1"/>
                </a:solidFill>
                <a:latin typeface="Times New Roman" panose="02020603050405020304" pitchFamily="18" charset="0"/>
              </a:defRPr>
            </a:lvl9pPr>
          </a:lstStyle>
          <a:p>
            <a:fld id="{0B948C3C-D388-48EB-A34F-56077CC06A8B}" type="slidenum">
              <a:rPr kumimoji="0" lang="en-US" altLang="en-US" sz="1200"/>
              <a:pPr/>
              <a:t>11</a:t>
            </a:fld>
            <a:endParaRPr kumimoji="0" lang="en-US" altLang="en-US" sz="1200"/>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890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12</a:t>
            </a:fld>
            <a:endParaRPr lang="en-US" altLang="en-US"/>
          </a:p>
        </p:txBody>
      </p:sp>
    </p:spTree>
    <p:extLst>
      <p:ext uri="{BB962C8B-B14F-4D97-AF65-F5344CB8AC3E}">
        <p14:creationId xmlns:p14="http://schemas.microsoft.com/office/powerpoint/2010/main" val="4233287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10/27/2025</a:t>
            </a:fld>
            <a:endParaRPr lang="en-US" altLang="en-US"/>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13</a:t>
            </a:fld>
            <a:endParaRPr lang="en-US" altLang="en-US"/>
          </a:p>
        </p:txBody>
      </p:sp>
    </p:spTree>
    <p:extLst>
      <p:ext uri="{BB962C8B-B14F-4D97-AF65-F5344CB8AC3E}">
        <p14:creationId xmlns:p14="http://schemas.microsoft.com/office/powerpoint/2010/main" val="1257201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0099D15D-FD9E-4624-9269-877504E67E68}" type="datetime4">
              <a:rPr lang="en-US" smtClean="0"/>
              <a:t>October 27,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B724F661-D5D5-44C7-B5CE-4FC98DCF1B54}" type="slidenum">
              <a:rPr lang="en-US" altLang="en-US"/>
              <a:pPr/>
              <a:t>‹#›</a:t>
            </a:fld>
            <a:endParaRPr lang="en-US" altLang="en-US"/>
          </a:p>
        </p:txBody>
      </p:sp>
    </p:spTree>
    <p:extLst>
      <p:ext uri="{BB962C8B-B14F-4D97-AF65-F5344CB8AC3E}">
        <p14:creationId xmlns:p14="http://schemas.microsoft.com/office/powerpoint/2010/main" val="164562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F553F25-5B47-49B4-8090-6C3BA4C02B76}" type="datetime4">
              <a:rPr lang="en-US" smtClean="0"/>
              <a:t>October 27,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ADC62F1-D9CF-44BA-BFCC-44691C043575}" type="slidenum">
              <a:rPr lang="en-US" altLang="en-US"/>
              <a:pPr/>
              <a:t>‹#›</a:t>
            </a:fld>
            <a:endParaRPr lang="en-US" altLang="en-US"/>
          </a:p>
        </p:txBody>
      </p:sp>
    </p:spTree>
    <p:extLst>
      <p:ext uri="{BB962C8B-B14F-4D97-AF65-F5344CB8AC3E}">
        <p14:creationId xmlns:p14="http://schemas.microsoft.com/office/powerpoint/2010/main" val="241343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37FAEFD-F324-4F5C-9CCF-5176A4B07B01}" type="datetime4">
              <a:rPr lang="en-US" smtClean="0"/>
              <a:t>October 27,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A0201FC0-F375-4866-A7F4-3C9EF8E36AC9}" type="slidenum">
              <a:rPr lang="en-US" altLang="en-US"/>
              <a:pPr/>
              <a:t>‹#›</a:t>
            </a:fld>
            <a:endParaRPr lang="en-US" altLang="en-US"/>
          </a:p>
        </p:txBody>
      </p:sp>
    </p:spTree>
    <p:extLst>
      <p:ext uri="{BB962C8B-B14F-4D97-AF65-F5344CB8AC3E}">
        <p14:creationId xmlns:p14="http://schemas.microsoft.com/office/powerpoint/2010/main" val="2550798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82C82079-1331-41B0-8F59-E0797FF595D6}" type="datetime4">
              <a:rPr lang="en-US" smtClean="0"/>
              <a:t>October 27,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0765A4C-FF23-4838-8F83-FDC1C8F35CEA}" type="slidenum">
              <a:rPr lang="en-US" altLang="en-US"/>
              <a:pPr/>
              <a:t>‹#›</a:t>
            </a:fld>
            <a:endParaRPr lang="en-US" altLang="en-US"/>
          </a:p>
        </p:txBody>
      </p:sp>
    </p:spTree>
    <p:extLst>
      <p:ext uri="{BB962C8B-B14F-4D97-AF65-F5344CB8AC3E}">
        <p14:creationId xmlns:p14="http://schemas.microsoft.com/office/powerpoint/2010/main" val="170450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sz="4000">
                <a:solidFill>
                  <a:srgbClr val="0000FF"/>
                </a:solidFill>
              </a:defRPr>
            </a:lvl1pPr>
            <a:lvl2pPr marL="742950" indent="-285750">
              <a:buFont typeface="Arial" panose="020B0604020202020204" pitchFamily="34" charset="0"/>
              <a:buChar char="•"/>
              <a:defRPr sz="3600"/>
            </a:lvl2pPr>
            <a:lvl3pPr marL="1143000" indent="-228600">
              <a:buFont typeface="Arial" panose="020B0604020202020204" pitchFamily="34" charset="0"/>
              <a:buChar char="•"/>
              <a:defRPr sz="3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507536B5-22D6-4A18-8C4B-39F933024B6F}" type="slidenum">
              <a:rPr lang="en-US" altLang="en-US"/>
              <a:pPr/>
              <a:t>‹#›</a:t>
            </a:fld>
            <a:endParaRPr lang="en-US" altLang="en-US"/>
          </a:p>
        </p:txBody>
      </p:sp>
    </p:spTree>
    <p:extLst>
      <p:ext uri="{BB962C8B-B14F-4D97-AF65-F5344CB8AC3E}">
        <p14:creationId xmlns:p14="http://schemas.microsoft.com/office/powerpoint/2010/main" val="209043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0E2273C5-CF8E-4E11-9AFC-02986F37FAF3}" type="datetime4">
              <a:rPr lang="en-US" smtClean="0"/>
              <a:t>October 27,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223142A-029D-4722-B489-296233079C9C}" type="slidenum">
              <a:rPr lang="en-US" altLang="en-US"/>
              <a:pPr/>
              <a:t>‹#›</a:t>
            </a:fld>
            <a:endParaRPr lang="en-US" altLang="en-US"/>
          </a:p>
        </p:txBody>
      </p:sp>
    </p:spTree>
    <p:extLst>
      <p:ext uri="{BB962C8B-B14F-4D97-AF65-F5344CB8AC3E}">
        <p14:creationId xmlns:p14="http://schemas.microsoft.com/office/powerpoint/2010/main" val="153880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7CB6360E-D7B8-4924-A202-147921109C8A}" type="datetime4">
              <a:rPr lang="en-US" smtClean="0"/>
              <a:t>October 27,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10C52FF-0A93-4133-BFE9-3CAB617C4941}" type="slidenum">
              <a:rPr lang="en-US" altLang="en-US"/>
              <a:pPr/>
              <a:t>‹#›</a:t>
            </a:fld>
            <a:endParaRPr lang="en-US" altLang="en-US"/>
          </a:p>
        </p:txBody>
      </p:sp>
    </p:spTree>
    <p:extLst>
      <p:ext uri="{BB962C8B-B14F-4D97-AF65-F5344CB8AC3E}">
        <p14:creationId xmlns:p14="http://schemas.microsoft.com/office/powerpoint/2010/main" val="77085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FCCC9545-396E-4302-B3A3-D8C8E7D2E533}" type="datetime4">
              <a:rPr lang="en-US" smtClean="0"/>
              <a:t>October 27,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0CA859B-DF44-419F-92F7-9A0F7953A437}" type="slidenum">
              <a:rPr lang="en-US" altLang="en-US"/>
              <a:pPr/>
              <a:t>‹#›</a:t>
            </a:fld>
            <a:endParaRPr lang="en-US" altLang="en-US"/>
          </a:p>
        </p:txBody>
      </p:sp>
    </p:spTree>
    <p:extLst>
      <p:ext uri="{BB962C8B-B14F-4D97-AF65-F5344CB8AC3E}">
        <p14:creationId xmlns:p14="http://schemas.microsoft.com/office/powerpoint/2010/main" val="32811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1BFFEC1-FE8D-406F-9FEA-1E0E6B09B5C5}" type="datetime4">
              <a:rPr lang="en-US" smtClean="0"/>
              <a:t>October 27,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3601506D-DCFA-4BA6-9D7E-587C42EC9052}" type="slidenum">
              <a:rPr lang="en-US" altLang="en-US"/>
              <a:pPr/>
              <a:t>‹#›</a:t>
            </a:fld>
            <a:endParaRPr lang="en-US" altLang="en-US"/>
          </a:p>
        </p:txBody>
      </p:sp>
    </p:spTree>
    <p:extLst>
      <p:ext uri="{BB962C8B-B14F-4D97-AF65-F5344CB8AC3E}">
        <p14:creationId xmlns:p14="http://schemas.microsoft.com/office/powerpoint/2010/main" val="42446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C15BFD4-803B-460F-9089-F832EE5A03D2}" type="datetime4">
              <a:rPr lang="en-US" smtClean="0"/>
              <a:t>October 27,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C44E4A0-3DC8-4AB9-9972-8DEF2BD12C05}" type="slidenum">
              <a:rPr lang="en-US" altLang="en-US"/>
              <a:pPr/>
              <a:t>‹#›</a:t>
            </a:fld>
            <a:endParaRPr lang="en-US" altLang="en-US"/>
          </a:p>
        </p:txBody>
      </p:sp>
    </p:spTree>
    <p:extLst>
      <p:ext uri="{BB962C8B-B14F-4D97-AF65-F5344CB8AC3E}">
        <p14:creationId xmlns:p14="http://schemas.microsoft.com/office/powerpoint/2010/main" val="417063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FC2CE02-F6C7-4F7B-A22F-F897B8AE6106}" type="datetime4">
              <a:rPr lang="en-US" smtClean="0"/>
              <a:t>October 27,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6A26011-2C6D-4FEA-B79C-5D9A872C3A34}" type="slidenum">
              <a:rPr lang="en-US" altLang="en-US"/>
              <a:pPr/>
              <a:t>‹#›</a:t>
            </a:fld>
            <a:endParaRPr lang="en-US" altLang="en-US"/>
          </a:p>
        </p:txBody>
      </p:sp>
    </p:spTree>
    <p:extLst>
      <p:ext uri="{BB962C8B-B14F-4D97-AF65-F5344CB8AC3E}">
        <p14:creationId xmlns:p14="http://schemas.microsoft.com/office/powerpoint/2010/main" val="247720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19A1D20-D142-448D-829B-0E7054DB0B7B}" type="datetime4">
              <a:rPr lang="en-US" smtClean="0"/>
              <a:t>October 27,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6B69457-A0D9-4750-8F78-F787E0F8E723}" type="slidenum">
              <a:rPr lang="en-US" altLang="en-US"/>
              <a:pPr/>
              <a:t>‹#›</a:t>
            </a:fld>
            <a:endParaRPr lang="en-US" altLang="en-US"/>
          </a:p>
        </p:txBody>
      </p:sp>
    </p:spTree>
    <p:extLst>
      <p:ext uri="{BB962C8B-B14F-4D97-AF65-F5344CB8AC3E}">
        <p14:creationId xmlns:p14="http://schemas.microsoft.com/office/powerpoint/2010/main" val="244828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3ED3ACB7-1ECF-46AA-9FE2-C9D44B83E975}" type="datetime4">
              <a:rPr lang="en-US" smtClean="0"/>
              <a:t>October 27,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C469F01D-9539-4402-908E-2AF96FCAD5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45"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tmp"/></Relationships>
</file>

<file path=ppt/slides/_rels/slide1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9.tmp"/></Relationships>
</file>

<file path=ppt/slides/_rels/slide1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tm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tmp"/></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2.tmp"/></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31.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1.tmp"/></Relationships>
</file>

<file path=ppt/slides/_rels/slide34.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tmp"/></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39.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4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 Id="rId4" Type="http://schemas.openxmlformats.org/officeDocument/2006/relationships/image" Target="../media/image59.emf"/></Relationships>
</file>

<file path=ppt/slides/_rels/slide5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13: Mon 27 Oct 2025</a:t>
            </a:r>
            <a:br>
              <a:rPr lang="en-US" sz="2400" dirty="0"/>
            </a:br>
            <a:r>
              <a:rPr lang="en-US" sz="2400" dirty="0"/>
              <a:t>Antitrust Fall 2025</a:t>
            </a:r>
            <a:br>
              <a:rPr lang="en-US" sz="2400" dirty="0"/>
            </a:br>
            <a:br>
              <a:rPr lang="en-US" sz="2400" dirty="0"/>
            </a:br>
            <a:br>
              <a:rPr lang="en-US" sz="2400" dirty="0"/>
            </a:br>
            <a:r>
              <a:rPr lang="en-US" sz="5400" dirty="0"/>
              <a:t>Vertical Mergers</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2000-25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B6957C5-ECC8-444A-B949-65217AF898A3}" type="slidenum">
              <a:rPr lang="en-US" altLang="en-US" sz="1400">
                <a:solidFill>
                  <a:srgbClr val="000066"/>
                </a:solidFill>
                <a:latin typeface="Arial" panose="020B0604020202020204" pitchFamily="34" charset="0"/>
              </a:rPr>
              <a:pPr/>
              <a:t>10</a:t>
            </a:fld>
            <a:endParaRPr lang="en-US" altLang="en-US" sz="1400">
              <a:solidFill>
                <a:srgbClr val="000066"/>
              </a:solidFill>
              <a:latin typeface="Arial" panose="020B0604020202020204" pitchFamily="34" charset="0"/>
            </a:endParaRPr>
          </a:p>
        </p:txBody>
      </p:sp>
      <p:sp>
        <p:nvSpPr>
          <p:cNvPr id="15365" name="Rectangle 2"/>
          <p:cNvSpPr>
            <a:spLocks noGrp="1" noChangeArrowheads="1"/>
          </p:cNvSpPr>
          <p:nvPr>
            <p:ph type="title"/>
          </p:nvPr>
        </p:nvSpPr>
        <p:spPr/>
        <p:txBody>
          <a:bodyPr/>
          <a:lstStyle/>
          <a:p>
            <a:r>
              <a:rPr lang="en-US">
                <a:solidFill>
                  <a:schemeClr val="tx1"/>
                </a:solidFill>
              </a:rPr>
              <a:t>Double Marginalization</a:t>
            </a:r>
          </a:p>
        </p:txBody>
      </p:sp>
      <p:sp>
        <p:nvSpPr>
          <p:cNvPr id="15366" name="Rectangle 3"/>
          <p:cNvSpPr>
            <a:spLocks noGrp="1" noChangeArrowheads="1"/>
          </p:cNvSpPr>
          <p:nvPr>
            <p:ph type="body" idx="1"/>
          </p:nvPr>
        </p:nvSpPr>
        <p:spPr/>
        <p:txBody>
          <a:bodyPr/>
          <a:lstStyle/>
          <a:p>
            <a:r>
              <a:rPr lang="en-US"/>
              <a:t>Two Monopolies Are Worse Than One</a:t>
            </a:r>
          </a:p>
          <a:p>
            <a:pPr lvl="1"/>
            <a:r>
              <a:rPr lang="en-US"/>
              <a:t>This is the harm of stacked monopolies, or of double marginalization.</a:t>
            </a:r>
          </a:p>
          <a:p>
            <a:pPr lvl="1"/>
            <a:r>
              <a:rPr lang="en-US"/>
              <a:t>What drives this is that the retailer makes its decisions based on the costs it faces—the wholesale price plus its marginal retail costs—rather than the actual cost of producing a unit of the good.</a:t>
            </a:r>
          </a:p>
        </p:txBody>
      </p:sp>
    </p:spTree>
    <p:extLst>
      <p:ext uri="{BB962C8B-B14F-4D97-AF65-F5344CB8AC3E}">
        <p14:creationId xmlns:p14="http://schemas.microsoft.com/office/powerpoint/2010/main" val="1753430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E34615-691F-475C-8CF7-9611613C9B39}" type="slidenum">
              <a:rPr lang="en-US" altLang="en-US" sz="1400">
                <a:solidFill>
                  <a:srgbClr val="000066"/>
                </a:solidFill>
                <a:latin typeface="Arial" panose="020B0604020202020204" pitchFamily="34" charset="0"/>
              </a:rPr>
              <a:pPr/>
              <a:t>11</a:t>
            </a:fld>
            <a:endParaRPr lang="en-US" altLang="en-US" sz="140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a:t>Double Marginalization</a:t>
            </a:r>
          </a:p>
        </p:txBody>
      </p:sp>
      <p:sp>
        <p:nvSpPr>
          <p:cNvPr id="16390" name="Rectangle 3"/>
          <p:cNvSpPr>
            <a:spLocks noGrp="1" noChangeArrowheads="1"/>
          </p:cNvSpPr>
          <p:nvPr>
            <p:ph type="body" idx="1"/>
          </p:nvPr>
        </p:nvSpPr>
        <p:spPr/>
        <p:txBody>
          <a:bodyPr/>
          <a:lstStyle/>
          <a:p>
            <a:pPr lvl="1"/>
            <a:r>
              <a:rPr lang="en-US" dirty="0"/>
              <a:t>It ignores the profits that that difference creates for the monopolist manufacturer when it makes its purchasing decisions</a:t>
            </a:r>
          </a:p>
        </p:txBody>
      </p:sp>
    </p:spTree>
    <p:extLst>
      <p:ext uri="{BB962C8B-B14F-4D97-AF65-F5344CB8AC3E}">
        <p14:creationId xmlns:p14="http://schemas.microsoft.com/office/powerpoint/2010/main" val="328643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2486" y="-1"/>
            <a:ext cx="4609515" cy="4173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2016-2019: AT&amp;T/Time Warner</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216959" y="6488668"/>
            <a:ext cx="39750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AT&amp;T, 916 F.3d 1029 (D.C. Cir. 2019)</a:t>
            </a:r>
          </a:p>
        </p:txBody>
      </p:sp>
      <p:pic>
        <p:nvPicPr>
          <p:cNvPr id="8" name="Picture 7">
            <a:extLst>
              <a:ext uri="{FF2B5EF4-FFF2-40B4-BE49-F238E27FC236}">
                <a16:creationId xmlns:a16="http://schemas.microsoft.com/office/drawing/2014/main" id="{4886961C-67CF-E647-86AB-4BFC62DD3873}"/>
              </a:ext>
            </a:extLst>
          </p:cNvPr>
          <p:cNvPicPr>
            <a:picLocks noChangeAspect="1"/>
          </p:cNvPicPr>
          <p:nvPr/>
        </p:nvPicPr>
        <p:blipFill>
          <a:blip r:embed="rId3"/>
          <a:stretch>
            <a:fillRect/>
          </a:stretch>
        </p:blipFill>
        <p:spPr>
          <a:xfrm>
            <a:off x="2964247" y="194601"/>
            <a:ext cx="4255726" cy="6510999"/>
          </a:xfrm>
          <a:prstGeom prst="rect">
            <a:avLst/>
          </a:prstGeom>
          <a:ln>
            <a:solidFill>
              <a:schemeClr val="bg2"/>
            </a:solidFill>
          </a:ln>
        </p:spPr>
      </p:pic>
    </p:spTree>
    <p:extLst>
      <p:ext uri="{BB962C8B-B14F-4D97-AF65-F5344CB8AC3E}">
        <p14:creationId xmlns:p14="http://schemas.microsoft.com/office/powerpoint/2010/main" val="1092561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4529" y="-2"/>
            <a:ext cx="696747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Appeal From </a:t>
            </a:r>
            <a:r>
              <a:rPr lang="en-US" sz="2400" dirty="0" err="1">
                <a:solidFill>
                  <a:schemeClr val="accent4">
                    <a:lumMod val="75000"/>
                    <a:lumOff val="25000"/>
                  </a:schemeClr>
                </a:solidFill>
                <a:latin typeface="+mn-lt"/>
                <a:cs typeface="Times New Roman" panose="02020603050405020304" pitchFamily="18" charset="0"/>
              </a:rPr>
              <a:t>D.Ct</a:t>
            </a:r>
            <a:r>
              <a:rPr lang="en-US" sz="2400" dirty="0">
                <a:solidFill>
                  <a:schemeClr val="accent4">
                    <a:lumMod val="75000"/>
                    <a:lumOff val="25000"/>
                  </a:schemeClr>
                </a:solidFill>
                <a:latin typeface="+mn-lt"/>
                <a:cs typeface="Times New Roman" panose="02020603050405020304" pitchFamily="18" charset="0"/>
              </a:rPr>
              <a:t>. Limited to Leverage Theory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C4EA183-E216-F448-B88A-CC79180A8352}"/>
              </a:ext>
            </a:extLst>
          </p:cNvPr>
          <p:cNvPicPr>
            <a:picLocks noChangeAspect="1"/>
          </p:cNvPicPr>
          <p:nvPr/>
        </p:nvPicPr>
        <p:blipFill>
          <a:blip r:embed="rId3"/>
          <a:stretch>
            <a:fillRect/>
          </a:stretch>
        </p:blipFill>
        <p:spPr>
          <a:xfrm>
            <a:off x="303504" y="220360"/>
            <a:ext cx="4188454" cy="6480478"/>
          </a:xfrm>
          <a:prstGeom prst="rect">
            <a:avLst/>
          </a:prstGeom>
          <a:ln>
            <a:solidFill>
              <a:schemeClr val="bg2"/>
            </a:solidFill>
          </a:ln>
        </p:spPr>
      </p:pic>
      <p:pic>
        <p:nvPicPr>
          <p:cNvPr id="11" name="Picture 10">
            <a:extLst>
              <a:ext uri="{FF2B5EF4-FFF2-40B4-BE49-F238E27FC236}">
                <a16:creationId xmlns:a16="http://schemas.microsoft.com/office/drawing/2014/main" id="{6904FC3D-53CE-104C-86D7-32BC9D5FEA36}"/>
              </a:ext>
            </a:extLst>
          </p:cNvPr>
          <p:cNvPicPr>
            <a:picLocks noChangeAspect="1"/>
          </p:cNvPicPr>
          <p:nvPr/>
        </p:nvPicPr>
        <p:blipFill>
          <a:blip r:embed="rId4"/>
          <a:stretch>
            <a:fillRect/>
          </a:stretch>
        </p:blipFill>
        <p:spPr>
          <a:xfrm>
            <a:off x="2305169" y="1010164"/>
            <a:ext cx="8605650" cy="4522552"/>
          </a:xfrm>
          <a:prstGeom prst="rect">
            <a:avLst/>
          </a:prstGeom>
          <a:ln>
            <a:solidFill>
              <a:schemeClr val="bg2"/>
            </a:solidFill>
          </a:ln>
        </p:spPr>
      </p:pic>
      <p:sp>
        <p:nvSpPr>
          <p:cNvPr id="10" name="Text Box 5"/>
          <p:cNvSpPr txBox="1">
            <a:spLocks noChangeArrowheads="1"/>
          </p:cNvSpPr>
          <p:nvPr/>
        </p:nvSpPr>
        <p:spPr bwMode="auto">
          <a:xfrm>
            <a:off x="9697329" y="6488668"/>
            <a:ext cx="24946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AT&amp;T (D.C. Cir. 2019)</a:t>
            </a:r>
          </a:p>
        </p:txBody>
      </p:sp>
    </p:spTree>
    <p:extLst>
      <p:ext uri="{BB962C8B-B14F-4D97-AF65-F5344CB8AC3E}">
        <p14:creationId xmlns:p14="http://schemas.microsoft.com/office/powerpoint/2010/main" val="101697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127" y="-2"/>
            <a:ext cx="560087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Failure of Gov’t Theory and Evidence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4DBF4CCC-0935-AD44-91A0-9783A4D0754F}"/>
              </a:ext>
            </a:extLst>
          </p:cNvPr>
          <p:cNvPicPr>
            <a:picLocks noChangeAspect="1"/>
          </p:cNvPicPr>
          <p:nvPr/>
        </p:nvPicPr>
        <p:blipFill>
          <a:blip r:embed="rId3"/>
          <a:stretch>
            <a:fillRect/>
          </a:stretch>
        </p:blipFill>
        <p:spPr>
          <a:xfrm>
            <a:off x="304956" y="220360"/>
            <a:ext cx="4188454" cy="6480478"/>
          </a:xfrm>
          <a:prstGeom prst="rect">
            <a:avLst/>
          </a:prstGeom>
          <a:ln>
            <a:solidFill>
              <a:schemeClr val="bg2"/>
            </a:solidFill>
          </a:ln>
        </p:spPr>
      </p:pic>
      <p:pic>
        <p:nvPicPr>
          <p:cNvPr id="12" name="Picture 11">
            <a:extLst>
              <a:ext uri="{FF2B5EF4-FFF2-40B4-BE49-F238E27FC236}">
                <a16:creationId xmlns:a16="http://schemas.microsoft.com/office/drawing/2014/main" id="{31153F72-C6B5-F248-BD96-621DFD7C1874}"/>
              </a:ext>
            </a:extLst>
          </p:cNvPr>
          <p:cNvPicPr>
            <a:picLocks noChangeAspect="1"/>
          </p:cNvPicPr>
          <p:nvPr/>
        </p:nvPicPr>
        <p:blipFill>
          <a:blip r:embed="rId4"/>
          <a:stretch>
            <a:fillRect/>
          </a:stretch>
        </p:blipFill>
        <p:spPr>
          <a:xfrm>
            <a:off x="1676400" y="970969"/>
            <a:ext cx="9960800" cy="4560277"/>
          </a:xfrm>
          <a:prstGeom prst="rect">
            <a:avLst/>
          </a:prstGeom>
          <a:ln>
            <a:solidFill>
              <a:schemeClr val="bg2"/>
            </a:solidFill>
          </a:ln>
        </p:spPr>
      </p:pic>
      <p:sp>
        <p:nvSpPr>
          <p:cNvPr id="9" name="Text Box 5"/>
          <p:cNvSpPr txBox="1">
            <a:spLocks noChangeArrowheads="1"/>
          </p:cNvSpPr>
          <p:nvPr/>
        </p:nvSpPr>
        <p:spPr bwMode="auto">
          <a:xfrm>
            <a:off x="9692640" y="6488668"/>
            <a:ext cx="24993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AT&amp;T (D.C. Cir. 2019)</a:t>
            </a:r>
          </a:p>
        </p:txBody>
      </p:sp>
    </p:spTree>
    <p:extLst>
      <p:ext uri="{BB962C8B-B14F-4D97-AF65-F5344CB8AC3E}">
        <p14:creationId xmlns:p14="http://schemas.microsoft.com/office/powerpoint/2010/main" val="291148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576" y="-3"/>
            <a:ext cx="7512427" cy="75496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Failure to Rebut Defendant’s Data; Didn’t Account for Arbitration Offer or Emerging Competition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3CF723C-C97B-C34B-952E-4C92ABBBE8DE}"/>
              </a:ext>
            </a:extLst>
          </p:cNvPr>
          <p:cNvPicPr>
            <a:picLocks noChangeAspect="1"/>
          </p:cNvPicPr>
          <p:nvPr/>
        </p:nvPicPr>
        <p:blipFill>
          <a:blip r:embed="rId3"/>
          <a:stretch>
            <a:fillRect/>
          </a:stretch>
        </p:blipFill>
        <p:spPr>
          <a:xfrm>
            <a:off x="218830" y="249793"/>
            <a:ext cx="4169430" cy="6451045"/>
          </a:xfrm>
          <a:prstGeom prst="rect">
            <a:avLst/>
          </a:prstGeom>
          <a:ln>
            <a:solidFill>
              <a:schemeClr val="bg2"/>
            </a:solidFill>
          </a:ln>
        </p:spPr>
      </p:pic>
      <p:pic>
        <p:nvPicPr>
          <p:cNvPr id="11" name="Picture 10">
            <a:extLst>
              <a:ext uri="{FF2B5EF4-FFF2-40B4-BE49-F238E27FC236}">
                <a16:creationId xmlns:a16="http://schemas.microsoft.com/office/drawing/2014/main" id="{94D08217-E794-014B-9A05-588108D448E5}"/>
              </a:ext>
            </a:extLst>
          </p:cNvPr>
          <p:cNvPicPr>
            <a:picLocks noChangeAspect="1"/>
          </p:cNvPicPr>
          <p:nvPr/>
        </p:nvPicPr>
        <p:blipFill>
          <a:blip r:embed="rId4"/>
          <a:stretch>
            <a:fillRect/>
          </a:stretch>
        </p:blipFill>
        <p:spPr>
          <a:xfrm>
            <a:off x="1846574" y="1162208"/>
            <a:ext cx="9355497" cy="4888189"/>
          </a:xfrm>
          <a:prstGeom prst="rect">
            <a:avLst/>
          </a:prstGeom>
          <a:ln>
            <a:solidFill>
              <a:schemeClr val="bg2"/>
            </a:solidFill>
          </a:ln>
        </p:spPr>
      </p:pic>
      <p:sp>
        <p:nvSpPr>
          <p:cNvPr id="10"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AT&amp;T (D.C. Cir. 2019)</a:t>
            </a:r>
          </a:p>
        </p:txBody>
      </p:sp>
    </p:spTree>
    <p:extLst>
      <p:ext uri="{BB962C8B-B14F-4D97-AF65-F5344CB8AC3E}">
        <p14:creationId xmlns:p14="http://schemas.microsoft.com/office/powerpoint/2010/main" val="159870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8489" y="-2"/>
            <a:ext cx="216351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AT&amp;T Spinoff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054411" y="6488668"/>
            <a:ext cx="41375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Wall Street Journal (17 May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T&amp;T Agrees to Merge Its WarnerMedia Assets With Discovery - WSJ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63" y="209004"/>
            <a:ext cx="5899644" cy="6498828"/>
          </a:xfrm>
          <a:prstGeom prst="rect">
            <a:avLst/>
          </a:prstGeom>
          <a:ln>
            <a:solidFill>
              <a:schemeClr val="bg2"/>
            </a:solidFill>
          </a:ln>
        </p:spPr>
      </p:pic>
      <p:pic>
        <p:nvPicPr>
          <p:cNvPr id="8" name="Picture 7" descr="AT&amp;T Agrees to Merge Its WarnerMedia Assets With Discovery - WSJ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560" t="44984" r="38858" b="35202"/>
          <a:stretch/>
        </p:blipFill>
        <p:spPr>
          <a:xfrm>
            <a:off x="1854436" y="1837346"/>
            <a:ext cx="9155227" cy="4584819"/>
          </a:xfrm>
          <a:prstGeom prst="rect">
            <a:avLst/>
          </a:prstGeom>
          <a:ln>
            <a:solidFill>
              <a:schemeClr val="bg2"/>
            </a:solidFill>
          </a:ln>
        </p:spPr>
      </p:pic>
    </p:spTree>
    <p:extLst>
      <p:ext uri="{BB962C8B-B14F-4D97-AF65-F5344CB8AC3E}">
        <p14:creationId xmlns:p14="http://schemas.microsoft.com/office/powerpoint/2010/main" val="93669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52A8E-20ED-83D7-9B4F-806101090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4B8AC-6D08-2B79-5717-1E70D0FABB3E}"/>
              </a:ext>
            </a:extLst>
          </p:cNvPr>
          <p:cNvSpPr>
            <a:spLocks noGrp="1"/>
          </p:cNvSpPr>
          <p:nvPr>
            <p:ph type="title"/>
          </p:nvPr>
        </p:nvSpPr>
        <p:spPr>
          <a:xfrm>
            <a:off x="8474002" y="-2"/>
            <a:ext cx="37179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Warner Bros. Discovery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85ACF8C-A119-12EF-E48F-F0B38CE11F66}"/>
              </a:ext>
            </a:extLst>
          </p:cNvPr>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a:extLst>
              <a:ext uri="{FF2B5EF4-FFF2-40B4-BE49-F238E27FC236}">
                <a16:creationId xmlns:a16="http://schemas.microsoft.com/office/drawing/2014/main" id="{ECF888EA-4E71-1591-CAC3-880DA7986F5A}"/>
              </a:ext>
            </a:extLst>
          </p:cNvPr>
          <p:cNvSpPr txBox="1">
            <a:spLocks noChangeArrowheads="1"/>
          </p:cNvSpPr>
          <p:nvPr/>
        </p:nvSpPr>
        <p:spPr bwMode="auto">
          <a:xfrm>
            <a:off x="10075254" y="6488668"/>
            <a:ext cx="21167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WBD (8 Apr 2022)</a:t>
            </a:r>
          </a:p>
        </p:txBody>
      </p:sp>
      <p:sp>
        <p:nvSpPr>
          <p:cNvPr id="7" name="Rectangle 6">
            <a:extLst>
              <a:ext uri="{FF2B5EF4-FFF2-40B4-BE49-F238E27FC236}">
                <a16:creationId xmlns:a16="http://schemas.microsoft.com/office/drawing/2014/main" id="{D9BED356-0E47-A77F-E5C8-153AACF9C45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0B40CA62-D4E6-C2C0-B913-A9A5427E61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842929" cy="6354185"/>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BEC1C971-7962-BE7B-1EEA-97591B4C46B3}"/>
              </a:ext>
            </a:extLst>
          </p:cNvPr>
          <p:cNvPicPr>
            <a:picLocks noChangeAspect="1"/>
          </p:cNvPicPr>
          <p:nvPr/>
        </p:nvPicPr>
        <p:blipFill>
          <a:blip r:embed="rId4">
            <a:extLst>
              <a:ext uri="{28A0092B-C50C-407E-A947-70E740481C1C}">
                <a14:useLocalDpi xmlns:a14="http://schemas.microsoft.com/office/drawing/2010/main" val="0"/>
              </a:ext>
            </a:extLst>
          </a:blip>
          <a:srcRect l="13266" t="40000" r="14924" b="26794"/>
          <a:stretch>
            <a:fillRect/>
          </a:stretch>
        </p:blipFill>
        <p:spPr>
          <a:xfrm>
            <a:off x="2377440" y="1584959"/>
            <a:ext cx="8866427" cy="4458789"/>
          </a:xfrm>
          <a:prstGeom prst="rect">
            <a:avLst/>
          </a:prstGeom>
          <a:ln>
            <a:solidFill>
              <a:schemeClr val="tx1"/>
            </a:solidFill>
          </a:ln>
        </p:spPr>
      </p:pic>
    </p:spTree>
    <p:extLst>
      <p:ext uri="{BB962C8B-B14F-4D97-AF65-F5344CB8AC3E}">
        <p14:creationId xmlns:p14="http://schemas.microsoft.com/office/powerpoint/2010/main" val="18312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F320F-1987-7F6E-1494-BF8D13427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4B26C-0D6C-801F-3530-FCDF96446D74}"/>
              </a:ext>
            </a:extLst>
          </p:cNvPr>
          <p:cNvSpPr>
            <a:spLocks noGrp="1"/>
          </p:cNvSpPr>
          <p:nvPr>
            <p:ph type="title"/>
          </p:nvPr>
        </p:nvSpPr>
        <p:spPr>
          <a:xfrm>
            <a:off x="10230118" y="-2"/>
            <a:ext cx="19618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AT&amp;T?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840C0DC-930A-B21D-0029-29BF95EF868F}"/>
              </a:ext>
            </a:extLst>
          </p:cNvPr>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a:extLst>
              <a:ext uri="{FF2B5EF4-FFF2-40B4-BE49-F238E27FC236}">
                <a16:creationId xmlns:a16="http://schemas.microsoft.com/office/drawing/2014/main" id="{5FFB6920-F8C1-1DF1-49BF-6125985533E3}"/>
              </a:ext>
            </a:extLst>
          </p:cNvPr>
          <p:cNvSpPr txBox="1">
            <a:spLocks noChangeArrowheads="1"/>
          </p:cNvSpPr>
          <p:nvPr/>
        </p:nvSpPr>
        <p:spPr bwMode="auto">
          <a:xfrm>
            <a:off x="10075254" y="6488668"/>
            <a:ext cx="21167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WBD (8 Apr 2022)</a:t>
            </a:r>
          </a:p>
        </p:txBody>
      </p:sp>
      <p:sp>
        <p:nvSpPr>
          <p:cNvPr id="7" name="Rectangle 6">
            <a:extLst>
              <a:ext uri="{FF2B5EF4-FFF2-40B4-BE49-F238E27FC236}">
                <a16:creationId xmlns:a16="http://schemas.microsoft.com/office/drawing/2014/main" id="{3E3FD810-EEA2-7C71-A623-DC45EA17611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09C4AA75-E11A-14F4-49A4-F2419BBE3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842929" cy="6354185"/>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7339309C-D4DB-B95A-10B9-FBD313DC5F5F}"/>
              </a:ext>
            </a:extLst>
          </p:cNvPr>
          <p:cNvPicPr>
            <a:picLocks noChangeAspect="1"/>
          </p:cNvPicPr>
          <p:nvPr/>
        </p:nvPicPr>
        <p:blipFill>
          <a:blip r:embed="rId4">
            <a:extLst>
              <a:ext uri="{28A0092B-C50C-407E-A947-70E740481C1C}">
                <a14:useLocalDpi xmlns:a14="http://schemas.microsoft.com/office/drawing/2010/main" val="0"/>
              </a:ext>
            </a:extLst>
          </a:blip>
          <a:srcRect l="14057" t="47574" r="15282" b="34523"/>
          <a:stretch>
            <a:fillRect/>
          </a:stretch>
        </p:blipFill>
        <p:spPr>
          <a:xfrm>
            <a:off x="1681346" y="2768023"/>
            <a:ext cx="10090444" cy="2780219"/>
          </a:xfrm>
          <a:prstGeom prst="rect">
            <a:avLst/>
          </a:prstGeom>
          <a:ln w="6350">
            <a:solidFill>
              <a:schemeClr val="tx1"/>
            </a:solidFill>
          </a:ln>
        </p:spPr>
      </p:pic>
    </p:spTree>
    <p:extLst>
      <p:ext uri="{BB962C8B-B14F-4D97-AF65-F5344CB8AC3E}">
        <p14:creationId xmlns:p14="http://schemas.microsoft.com/office/powerpoint/2010/main" val="225632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3128F-0404-B9D9-A543-77A2A97CE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FB447-5108-BD08-F9C4-B4F018883FEC}"/>
              </a:ext>
            </a:extLst>
          </p:cNvPr>
          <p:cNvSpPr>
            <a:spLocks noGrp="1"/>
          </p:cNvSpPr>
          <p:nvPr>
            <p:ph type="title"/>
          </p:nvPr>
        </p:nvSpPr>
        <p:spPr>
          <a:xfrm>
            <a:off x="8356600" y="-2"/>
            <a:ext cx="38354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Warner Bros. Is For Sale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B981362-0145-3AD9-3087-EBC76B16E23C}"/>
              </a:ext>
            </a:extLst>
          </p:cNvPr>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a:extLst>
              <a:ext uri="{FF2B5EF4-FFF2-40B4-BE49-F238E27FC236}">
                <a16:creationId xmlns:a16="http://schemas.microsoft.com/office/drawing/2014/main" id="{1D582C2F-45AD-7E02-1E4D-4E9A12E4D6F1}"/>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Oct 2025)</a:t>
            </a:r>
          </a:p>
        </p:txBody>
      </p:sp>
      <p:sp>
        <p:nvSpPr>
          <p:cNvPr id="7" name="Rectangle 6">
            <a:extLst>
              <a:ext uri="{FF2B5EF4-FFF2-40B4-BE49-F238E27FC236}">
                <a16:creationId xmlns:a16="http://schemas.microsoft.com/office/drawing/2014/main" id="{E6CEBC71-93CE-4DD0-38CD-C298CD81CD4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D13F8844-11E5-3CF8-0E74-1235992B3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9" y="209004"/>
            <a:ext cx="5969502" cy="6491834"/>
          </a:xfrm>
          <a:prstGeom prst="rect">
            <a:avLst/>
          </a:prstGeom>
          <a:ln w="6350">
            <a:solidFill>
              <a:schemeClr val="tx1"/>
            </a:solidFill>
          </a:ln>
        </p:spPr>
      </p:pic>
      <p:pic>
        <p:nvPicPr>
          <p:cNvPr id="9" name="Picture 8" descr="A screenshot of a website&#10;&#10;AI-generated content may be incorrect.">
            <a:extLst>
              <a:ext uri="{FF2B5EF4-FFF2-40B4-BE49-F238E27FC236}">
                <a16:creationId xmlns:a16="http://schemas.microsoft.com/office/drawing/2014/main" id="{440ABBA3-04A4-E0C9-5DCC-A146835F6CBF}"/>
              </a:ext>
            </a:extLst>
          </p:cNvPr>
          <p:cNvPicPr>
            <a:picLocks noChangeAspect="1"/>
          </p:cNvPicPr>
          <p:nvPr/>
        </p:nvPicPr>
        <p:blipFill>
          <a:blip r:embed="rId4">
            <a:extLst>
              <a:ext uri="{28A0092B-C50C-407E-A947-70E740481C1C}">
                <a14:useLocalDpi xmlns:a14="http://schemas.microsoft.com/office/drawing/2010/main" val="0"/>
              </a:ext>
            </a:extLst>
          </a:blip>
          <a:srcRect l="24423" t="44506" r="24155" b="12531"/>
          <a:stretch>
            <a:fillRect/>
          </a:stretch>
        </p:blipFill>
        <p:spPr>
          <a:xfrm>
            <a:off x="3610205" y="966514"/>
            <a:ext cx="5909815" cy="5369754"/>
          </a:xfrm>
          <a:prstGeom prst="rect">
            <a:avLst/>
          </a:prstGeom>
          <a:ln>
            <a:solidFill>
              <a:schemeClr val="tx1"/>
            </a:solidFill>
          </a:ln>
        </p:spPr>
      </p:pic>
    </p:spTree>
    <p:extLst>
      <p:ext uri="{BB962C8B-B14F-4D97-AF65-F5344CB8AC3E}">
        <p14:creationId xmlns:p14="http://schemas.microsoft.com/office/powerpoint/2010/main" val="2558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39969-C930-FAB2-5AEA-2B69D880D83A}"/>
              </a:ext>
            </a:extLst>
          </p:cNvPr>
          <p:cNvSpPr>
            <a:spLocks noGrp="1"/>
          </p:cNvSpPr>
          <p:nvPr>
            <p:ph type="title"/>
          </p:nvPr>
        </p:nvSpPr>
        <p:spPr/>
        <p:txBody>
          <a:bodyPr/>
          <a:lstStyle/>
          <a:p>
            <a:r>
              <a:rPr lang="en-US" dirty="0"/>
              <a:t>Vertical Foreclosure</a:t>
            </a:r>
          </a:p>
        </p:txBody>
      </p:sp>
      <p:sp>
        <p:nvSpPr>
          <p:cNvPr id="3" name="Content Placeholder 2">
            <a:extLst>
              <a:ext uri="{FF2B5EF4-FFF2-40B4-BE49-F238E27FC236}">
                <a16:creationId xmlns:a16="http://schemas.microsoft.com/office/drawing/2014/main" id="{F7B8385F-A6CC-AF78-7DC3-7B09A25D2B32}"/>
              </a:ext>
            </a:extLst>
          </p:cNvPr>
          <p:cNvSpPr>
            <a:spLocks noGrp="1"/>
          </p:cNvSpPr>
          <p:nvPr>
            <p:ph idx="1"/>
          </p:nvPr>
        </p:nvSpPr>
        <p:spPr/>
        <p:txBody>
          <a:bodyPr/>
          <a:lstStyle/>
          <a:p>
            <a:r>
              <a:rPr lang="en-US" dirty="0"/>
              <a:t>Key Question</a:t>
            </a:r>
          </a:p>
          <a:p>
            <a:pPr lvl="1"/>
            <a:r>
              <a:rPr lang="en-US" dirty="0"/>
              <a:t>Will the purchaser have an incentive to deny a new competitor access to an essential input now that it operating in two businesses at once, meaning, the input supply business and the business in which the input is used?</a:t>
            </a:r>
          </a:p>
          <a:p>
            <a:r>
              <a:rPr lang="en-US" dirty="0"/>
              <a:t>This is foreclosure</a:t>
            </a:r>
          </a:p>
        </p:txBody>
      </p:sp>
      <p:sp>
        <p:nvSpPr>
          <p:cNvPr id="5" name="Slide Number Placeholder 4">
            <a:extLst>
              <a:ext uri="{FF2B5EF4-FFF2-40B4-BE49-F238E27FC236}">
                <a16:creationId xmlns:a16="http://schemas.microsoft.com/office/drawing/2014/main" id="{9D709010-19DE-C2FE-102D-5BB78503395F}"/>
              </a:ext>
            </a:extLst>
          </p:cNvPr>
          <p:cNvSpPr>
            <a:spLocks noGrp="1"/>
          </p:cNvSpPr>
          <p:nvPr>
            <p:ph type="sldNum" sz="quarter" idx="12"/>
          </p:nvPr>
        </p:nvSpPr>
        <p:spPr/>
        <p:txBody>
          <a:bodyPr/>
          <a:lstStyle/>
          <a:p>
            <a:fld id="{507536B5-22D6-4A18-8C4B-39F933024B6F}" type="slidenum">
              <a:rPr lang="en-US" altLang="en-US" smtClean="0"/>
              <a:pPr/>
              <a:t>2</a:t>
            </a:fld>
            <a:endParaRPr lang="en-US" altLang="en-US"/>
          </a:p>
        </p:txBody>
      </p:sp>
    </p:spTree>
    <p:extLst>
      <p:ext uri="{BB962C8B-B14F-4D97-AF65-F5344CB8AC3E}">
        <p14:creationId xmlns:p14="http://schemas.microsoft.com/office/powerpoint/2010/main" val="132815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0051-BAD1-8527-E674-A035906DD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EFA3C-42F8-98EF-F3EB-38A1E3C4DCCB}"/>
              </a:ext>
            </a:extLst>
          </p:cNvPr>
          <p:cNvSpPr>
            <a:spLocks noGrp="1"/>
          </p:cNvSpPr>
          <p:nvPr>
            <p:ph type="title"/>
          </p:nvPr>
        </p:nvSpPr>
        <p:spPr>
          <a:xfrm>
            <a:off x="8784167" y="-2"/>
            <a:ext cx="3407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Hollywood Is Sad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E3957CF-7265-00E1-9BC8-BC911D01C8A8}"/>
              </a:ext>
            </a:extLst>
          </p:cNvPr>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a:extLst>
              <a:ext uri="{FF2B5EF4-FFF2-40B4-BE49-F238E27FC236}">
                <a16:creationId xmlns:a16="http://schemas.microsoft.com/office/drawing/2014/main" id="{44A480CF-E639-29A1-047D-2B2C7F1DDF4D}"/>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(24 Oct 2025)</a:t>
            </a:r>
          </a:p>
        </p:txBody>
      </p:sp>
      <p:sp>
        <p:nvSpPr>
          <p:cNvPr id="7" name="Rectangle 6">
            <a:extLst>
              <a:ext uri="{FF2B5EF4-FFF2-40B4-BE49-F238E27FC236}">
                <a16:creationId xmlns:a16="http://schemas.microsoft.com/office/drawing/2014/main" id="{04FBFE9D-2036-CCA8-813A-C73148C38FE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BBE9FD02-EC24-AB97-2D49-6BCFC417A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54" y="160866"/>
            <a:ext cx="6013767" cy="6539971"/>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C5AEA4FB-365D-C134-5ECD-F3BBDF5F7612}"/>
              </a:ext>
            </a:extLst>
          </p:cNvPr>
          <p:cNvPicPr>
            <a:picLocks noChangeAspect="1"/>
          </p:cNvPicPr>
          <p:nvPr/>
        </p:nvPicPr>
        <p:blipFill>
          <a:blip r:embed="rId4">
            <a:extLst>
              <a:ext uri="{28A0092B-C50C-407E-A947-70E740481C1C}">
                <a14:useLocalDpi xmlns:a14="http://schemas.microsoft.com/office/drawing/2010/main" val="0"/>
              </a:ext>
            </a:extLst>
          </a:blip>
          <a:srcRect l="22892" t="42706" r="26324" b="13752"/>
          <a:stretch>
            <a:fillRect/>
          </a:stretch>
        </p:blipFill>
        <p:spPr>
          <a:xfrm>
            <a:off x="3922643" y="996121"/>
            <a:ext cx="5632989" cy="5252279"/>
          </a:xfrm>
          <a:prstGeom prst="rect">
            <a:avLst/>
          </a:prstGeom>
          <a:ln>
            <a:solidFill>
              <a:schemeClr val="tx1"/>
            </a:solidFill>
          </a:ln>
        </p:spPr>
      </p:pic>
    </p:spTree>
    <p:extLst>
      <p:ext uri="{BB962C8B-B14F-4D97-AF65-F5344CB8AC3E}">
        <p14:creationId xmlns:p14="http://schemas.microsoft.com/office/powerpoint/2010/main" val="24967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E270D-B935-A5A4-1E0C-FA154A5B1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5E0B1-658D-047C-E7B2-03EF6C10E49C}"/>
              </a:ext>
            </a:extLst>
          </p:cNvPr>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Jan 2000: AOL/TW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E695357-0466-453E-BF38-F15C4854F5BE}"/>
              </a:ext>
            </a:extLst>
          </p:cNvPr>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a:extLst>
              <a:ext uri="{FF2B5EF4-FFF2-40B4-BE49-F238E27FC236}">
                <a16:creationId xmlns:a16="http://schemas.microsoft.com/office/drawing/2014/main" id="{4973EAB6-9388-5415-8E01-DB05B6DF6C57}"/>
              </a:ext>
            </a:extLst>
          </p:cNvPr>
          <p:cNvSpPr txBox="1">
            <a:spLocks noChangeArrowheads="1"/>
          </p:cNvSpPr>
          <p:nvPr/>
        </p:nvSpPr>
        <p:spPr bwMode="auto">
          <a:xfrm>
            <a:off x="8873067" y="6488668"/>
            <a:ext cx="33189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(11 Jan 2000)</a:t>
            </a:r>
          </a:p>
        </p:txBody>
      </p:sp>
      <p:pic>
        <p:nvPicPr>
          <p:cNvPr id="5" name="Picture 4">
            <a:extLst>
              <a:ext uri="{FF2B5EF4-FFF2-40B4-BE49-F238E27FC236}">
                <a16:creationId xmlns:a16="http://schemas.microsoft.com/office/drawing/2014/main" id="{57D68D81-3694-5A29-E60E-1683EFEDD540}"/>
              </a:ext>
            </a:extLst>
          </p:cNvPr>
          <p:cNvPicPr>
            <a:picLocks noChangeAspect="1"/>
          </p:cNvPicPr>
          <p:nvPr/>
        </p:nvPicPr>
        <p:blipFill>
          <a:blip r:embed="rId2"/>
          <a:stretch>
            <a:fillRect/>
          </a:stretch>
        </p:blipFill>
        <p:spPr>
          <a:xfrm>
            <a:off x="2253059" y="135468"/>
            <a:ext cx="6677582" cy="6308558"/>
          </a:xfrm>
          <a:prstGeom prst="rect">
            <a:avLst/>
          </a:prstGeom>
          <a:ln w="6350">
            <a:solidFill>
              <a:schemeClr val="tx1"/>
            </a:solidFill>
          </a:ln>
        </p:spPr>
      </p:pic>
    </p:spTree>
    <p:extLst>
      <p:ext uri="{BB962C8B-B14F-4D97-AF65-F5344CB8AC3E}">
        <p14:creationId xmlns:p14="http://schemas.microsoft.com/office/powerpoint/2010/main" val="3703630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70469-D266-9353-2DDF-CE464EA23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0A9C5-3D7D-EBBB-1984-FCDB4924346C}"/>
              </a:ext>
            </a:extLst>
          </p:cNvPr>
          <p:cNvSpPr>
            <a:spLocks noGrp="1"/>
          </p:cNvSpPr>
          <p:nvPr>
            <p:ph type="title"/>
          </p:nvPr>
        </p:nvSpPr>
        <p:spPr>
          <a:xfrm>
            <a:off x="9802191" y="-2"/>
            <a:ext cx="23898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Complete Bust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78EF92E-99B9-AF6C-D689-C79943E1E175}"/>
              </a:ext>
            </a:extLst>
          </p:cNvPr>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a:extLst>
              <a:ext uri="{FF2B5EF4-FFF2-40B4-BE49-F238E27FC236}">
                <a16:creationId xmlns:a16="http://schemas.microsoft.com/office/drawing/2014/main" id="{1B0A1C44-F04D-7311-F113-9EEB8523940C}"/>
              </a:ext>
            </a:extLst>
          </p:cNvPr>
          <p:cNvSpPr txBox="1">
            <a:spLocks noChangeArrowheads="1"/>
          </p:cNvSpPr>
          <p:nvPr/>
        </p:nvSpPr>
        <p:spPr bwMode="auto">
          <a:xfrm>
            <a:off x="8764104" y="6488668"/>
            <a:ext cx="34278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(10 Jan 2010)</a:t>
            </a:r>
          </a:p>
        </p:txBody>
      </p:sp>
      <p:sp>
        <p:nvSpPr>
          <p:cNvPr id="7" name="Rectangle 6">
            <a:extLst>
              <a:ext uri="{FF2B5EF4-FFF2-40B4-BE49-F238E27FC236}">
                <a16:creationId xmlns:a16="http://schemas.microsoft.com/office/drawing/2014/main" id="{F63659D4-1A43-B877-5932-3EDD3E27FE7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2A30386A-5C42-0431-7A0C-A914CBF69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2"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E078AC6B-D660-8C41-2E5A-A0CCF076216C}"/>
              </a:ext>
            </a:extLst>
          </p:cNvPr>
          <p:cNvPicPr>
            <a:picLocks noChangeAspect="1"/>
          </p:cNvPicPr>
          <p:nvPr/>
        </p:nvPicPr>
        <p:blipFill>
          <a:blip r:embed="rId3">
            <a:extLst>
              <a:ext uri="{28A0092B-C50C-407E-A947-70E740481C1C}">
                <a14:useLocalDpi xmlns:a14="http://schemas.microsoft.com/office/drawing/2010/main" val="0"/>
              </a:ext>
            </a:extLst>
          </a:blip>
          <a:srcRect l="23679" t="48785" r="25692" b="14778"/>
          <a:stretch>
            <a:fillRect/>
          </a:stretch>
        </p:blipFill>
        <p:spPr>
          <a:xfrm>
            <a:off x="3172496" y="1124754"/>
            <a:ext cx="6422947" cy="5027054"/>
          </a:xfrm>
          <a:prstGeom prst="rect">
            <a:avLst/>
          </a:prstGeom>
          <a:ln w="6350">
            <a:solidFill>
              <a:schemeClr val="tx1"/>
            </a:solidFill>
          </a:ln>
        </p:spPr>
      </p:pic>
    </p:spTree>
    <p:extLst>
      <p:ext uri="{BB962C8B-B14F-4D97-AF65-F5344CB8AC3E}">
        <p14:creationId xmlns:p14="http://schemas.microsoft.com/office/powerpoint/2010/main" val="42096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711DC-CCDB-BA0B-584B-7989323A9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AE7ED-A875-23CE-40B0-993B820BC291}"/>
              </a:ext>
            </a:extLst>
          </p:cNvPr>
          <p:cNvSpPr>
            <a:spLocks noGrp="1"/>
          </p:cNvSpPr>
          <p:nvPr>
            <p:ph type="title"/>
          </p:nvPr>
        </p:nvSpPr>
        <p:spPr>
          <a:xfrm>
            <a:off x="9802191" y="-2"/>
            <a:ext cx="23898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Complete Bust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1A7E8C7-3776-C5FE-097A-098836508F8B}"/>
              </a:ext>
            </a:extLst>
          </p:cNvPr>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a:extLst>
              <a:ext uri="{FF2B5EF4-FFF2-40B4-BE49-F238E27FC236}">
                <a16:creationId xmlns:a16="http://schemas.microsoft.com/office/drawing/2014/main" id="{C730A2B6-70ED-ABBE-3987-EA9BE13A54F1}"/>
              </a:ext>
            </a:extLst>
          </p:cNvPr>
          <p:cNvSpPr txBox="1">
            <a:spLocks noChangeArrowheads="1"/>
          </p:cNvSpPr>
          <p:nvPr/>
        </p:nvSpPr>
        <p:spPr bwMode="auto">
          <a:xfrm>
            <a:off x="8764104" y="6488668"/>
            <a:ext cx="34278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(10 Jan 2010)</a:t>
            </a:r>
          </a:p>
        </p:txBody>
      </p:sp>
      <p:sp>
        <p:nvSpPr>
          <p:cNvPr id="7" name="Rectangle 6">
            <a:extLst>
              <a:ext uri="{FF2B5EF4-FFF2-40B4-BE49-F238E27FC236}">
                <a16:creationId xmlns:a16="http://schemas.microsoft.com/office/drawing/2014/main" id="{E00EF0CA-FA26-5462-BEF0-AF429B67FB5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99142AF0-8E52-0BA7-E7B8-F470EBFE3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32"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CAD397C2-EC10-D77E-BBBA-0DA0B3B7C418}"/>
              </a:ext>
            </a:extLst>
          </p:cNvPr>
          <p:cNvPicPr>
            <a:picLocks noChangeAspect="1"/>
          </p:cNvPicPr>
          <p:nvPr/>
        </p:nvPicPr>
        <p:blipFill>
          <a:blip r:embed="rId3">
            <a:extLst>
              <a:ext uri="{28A0092B-C50C-407E-A947-70E740481C1C}">
                <a14:useLocalDpi xmlns:a14="http://schemas.microsoft.com/office/drawing/2010/main" val="0"/>
              </a:ext>
            </a:extLst>
          </a:blip>
          <a:srcRect l="23679" t="85090" r="25692" b="957"/>
          <a:stretch>
            <a:fillRect/>
          </a:stretch>
        </p:blipFill>
        <p:spPr>
          <a:xfrm>
            <a:off x="2279561" y="3056585"/>
            <a:ext cx="9288740" cy="2783983"/>
          </a:xfrm>
          <a:prstGeom prst="rect">
            <a:avLst/>
          </a:prstGeom>
          <a:ln w="6350">
            <a:solidFill>
              <a:schemeClr val="tx1"/>
            </a:solidFill>
          </a:ln>
        </p:spPr>
      </p:pic>
    </p:spTree>
    <p:extLst>
      <p:ext uri="{BB962C8B-B14F-4D97-AF65-F5344CB8AC3E}">
        <p14:creationId xmlns:p14="http://schemas.microsoft.com/office/powerpoint/2010/main" val="20439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2227" y="-2"/>
            <a:ext cx="4819774" cy="37331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2020 Vertical Merger Guidelines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pic>
        <p:nvPicPr>
          <p:cNvPr id="5" name="Picture 4"/>
          <p:cNvPicPr>
            <a:picLocks noChangeAspect="1"/>
          </p:cNvPicPr>
          <p:nvPr/>
        </p:nvPicPr>
        <p:blipFill>
          <a:blip r:embed="rId2"/>
          <a:stretch>
            <a:fillRect/>
          </a:stretch>
        </p:blipFill>
        <p:spPr>
          <a:xfrm>
            <a:off x="3224315" y="519301"/>
            <a:ext cx="4581641" cy="6186299"/>
          </a:xfrm>
          <a:prstGeom prst="rect">
            <a:avLst/>
          </a:prstGeom>
          <a:ln w="6350">
            <a:solidFill>
              <a:schemeClr val="bg2"/>
            </a:solidFill>
          </a:ln>
        </p:spPr>
      </p:pic>
    </p:spTree>
    <p:extLst>
      <p:ext uri="{BB962C8B-B14F-4D97-AF65-F5344CB8AC3E}">
        <p14:creationId xmlns:p14="http://schemas.microsoft.com/office/powerpoint/2010/main" val="3165617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49" y="-2"/>
            <a:ext cx="276225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Table of Contents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7631723" y="6488668"/>
            <a:ext cx="45602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Vertical Merger Guidelines (30 June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0865" y="184664"/>
            <a:ext cx="5125209" cy="6516174"/>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784204" y="1627256"/>
            <a:ext cx="8916350" cy="4468744"/>
          </a:xfrm>
          <a:prstGeom prst="rect">
            <a:avLst/>
          </a:prstGeom>
          <a:ln w="6350">
            <a:solidFill>
              <a:schemeClr val="tx1"/>
            </a:solidFill>
          </a:ln>
        </p:spPr>
      </p:pic>
    </p:spTree>
    <p:extLst>
      <p:ext uri="{BB962C8B-B14F-4D97-AF65-F5344CB8AC3E}">
        <p14:creationId xmlns:p14="http://schemas.microsoft.com/office/powerpoint/2010/main" val="365395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6867" y="-2"/>
            <a:ext cx="6385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Withdraws Vertical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861846" y="6488668"/>
            <a:ext cx="23301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(15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ederal Trade Commission Withdraws Vertical Merger Guidelines and Commentary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93" y="476849"/>
            <a:ext cx="5625177" cy="6196485"/>
          </a:xfrm>
          <a:prstGeom prst="rect">
            <a:avLst/>
          </a:prstGeom>
          <a:ln w="6350">
            <a:solidFill>
              <a:schemeClr val="tx1"/>
            </a:solidFill>
          </a:ln>
        </p:spPr>
      </p:pic>
      <p:pic>
        <p:nvPicPr>
          <p:cNvPr id="8" name="Picture 7" descr="Federal Trade Commission Withdraws Vertical Merger Guidelines and Commentary | Federal Trade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324" t="57338" r="30037" b="23175"/>
          <a:stretch/>
        </p:blipFill>
        <p:spPr>
          <a:xfrm>
            <a:off x="1223691" y="2506416"/>
            <a:ext cx="10375641" cy="3342239"/>
          </a:xfrm>
          <a:prstGeom prst="rect">
            <a:avLst/>
          </a:prstGeom>
          <a:ln w="6350">
            <a:solidFill>
              <a:schemeClr val="tx1"/>
            </a:solidFill>
          </a:ln>
        </p:spPr>
      </p:pic>
    </p:spTree>
    <p:extLst>
      <p:ext uri="{BB962C8B-B14F-4D97-AF65-F5344CB8AC3E}">
        <p14:creationId xmlns:p14="http://schemas.microsoft.com/office/powerpoint/2010/main" val="96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6867" y="-2"/>
            <a:ext cx="6385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Withdraws Vertical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861846" y="6488668"/>
            <a:ext cx="23301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(15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ederal Trade Commission Withdraws Vertical Merger Guidelines and Commentary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87" y="431562"/>
            <a:ext cx="5691256" cy="6269275"/>
          </a:xfrm>
          <a:prstGeom prst="rect">
            <a:avLst/>
          </a:prstGeom>
          <a:ln w="6350">
            <a:solidFill>
              <a:schemeClr val="tx1"/>
            </a:solidFill>
          </a:ln>
        </p:spPr>
      </p:pic>
      <p:pic>
        <p:nvPicPr>
          <p:cNvPr id="8" name="Picture 7" descr="Federal Trade Commission Withdraws Vertical Merger Guidelines and Commentary | Federal Trade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352" t="57322" r="29731" b="12211"/>
          <a:stretch/>
        </p:blipFill>
        <p:spPr>
          <a:xfrm>
            <a:off x="1571899" y="1605531"/>
            <a:ext cx="9243743" cy="4636094"/>
          </a:xfrm>
          <a:prstGeom prst="rect">
            <a:avLst/>
          </a:prstGeom>
          <a:ln w="6350">
            <a:solidFill>
              <a:schemeClr val="tx1"/>
            </a:solidFill>
          </a:ln>
        </p:spPr>
      </p:pic>
    </p:spTree>
    <p:extLst>
      <p:ext uri="{BB962C8B-B14F-4D97-AF65-F5344CB8AC3E}">
        <p14:creationId xmlns:p14="http://schemas.microsoft.com/office/powerpoint/2010/main" val="127946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7900" y="-2"/>
            <a:ext cx="3594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FTC/DOJ (18 Dec 2023)</a:t>
            </a:r>
          </a:p>
        </p:txBody>
      </p:sp>
      <p:pic>
        <p:nvPicPr>
          <p:cNvPr id="5" name="Picture 4">
            <a:extLst>
              <a:ext uri="{FF2B5EF4-FFF2-40B4-BE49-F238E27FC236}">
                <a16:creationId xmlns:a16="http://schemas.microsoft.com/office/drawing/2014/main" id="{66E516EF-B84A-B016-5739-85E79A96E602}"/>
              </a:ext>
            </a:extLst>
          </p:cNvPr>
          <p:cNvPicPr>
            <a:picLocks noChangeAspect="1"/>
          </p:cNvPicPr>
          <p:nvPr/>
        </p:nvPicPr>
        <p:blipFill>
          <a:blip r:embed="rId2"/>
          <a:stretch>
            <a:fillRect/>
          </a:stretch>
        </p:blipFill>
        <p:spPr>
          <a:xfrm>
            <a:off x="3346450" y="184666"/>
            <a:ext cx="4946650" cy="6488668"/>
          </a:xfrm>
          <a:prstGeom prst="rect">
            <a:avLst/>
          </a:prstGeom>
          <a:ln w="6350">
            <a:solidFill>
              <a:schemeClr val="bg2"/>
            </a:solidFill>
          </a:ln>
        </p:spPr>
      </p:pic>
    </p:spTree>
    <p:extLst>
      <p:ext uri="{BB962C8B-B14F-4D97-AF65-F5344CB8AC3E}">
        <p14:creationId xmlns:p14="http://schemas.microsoft.com/office/powerpoint/2010/main" val="360549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4055" y="-2"/>
            <a:ext cx="21679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Illumina/Grail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173793" y="6488668"/>
            <a:ext cx="40182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15 Dec 2023)</a:t>
            </a:r>
          </a:p>
        </p:txBody>
      </p:sp>
      <p:pic>
        <p:nvPicPr>
          <p:cNvPr id="5" name="Picture 4">
            <a:extLst>
              <a:ext uri="{FF2B5EF4-FFF2-40B4-BE49-F238E27FC236}">
                <a16:creationId xmlns:a16="http://schemas.microsoft.com/office/drawing/2014/main" id="{317C3187-3C0E-858A-5BEF-A4246A82DC95}"/>
              </a:ext>
            </a:extLst>
          </p:cNvPr>
          <p:cNvPicPr>
            <a:picLocks noChangeAspect="1"/>
          </p:cNvPicPr>
          <p:nvPr/>
        </p:nvPicPr>
        <p:blipFill>
          <a:blip r:embed="rId3"/>
          <a:stretch>
            <a:fillRect/>
          </a:stretch>
        </p:blipFill>
        <p:spPr>
          <a:xfrm>
            <a:off x="3394851" y="209004"/>
            <a:ext cx="4614860" cy="6568225"/>
          </a:xfrm>
          <a:prstGeom prst="rect">
            <a:avLst/>
          </a:prstGeom>
          <a:ln w="6350">
            <a:solidFill>
              <a:schemeClr val="bg2"/>
            </a:solidFill>
          </a:ln>
        </p:spPr>
      </p:pic>
    </p:spTree>
    <p:extLst>
      <p:ext uri="{BB962C8B-B14F-4D97-AF65-F5344CB8AC3E}">
        <p14:creationId xmlns:p14="http://schemas.microsoft.com/office/powerpoint/2010/main" val="6617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39969-C930-FAB2-5AEA-2B69D880D83A}"/>
              </a:ext>
            </a:extLst>
          </p:cNvPr>
          <p:cNvSpPr>
            <a:spLocks noGrp="1"/>
          </p:cNvSpPr>
          <p:nvPr>
            <p:ph type="title"/>
          </p:nvPr>
        </p:nvSpPr>
        <p:spPr/>
        <p:txBody>
          <a:bodyPr/>
          <a:lstStyle/>
          <a:p>
            <a:r>
              <a:rPr lang="en-US" dirty="0"/>
              <a:t>Litigating the Fix</a:t>
            </a:r>
          </a:p>
        </p:txBody>
      </p:sp>
      <p:sp>
        <p:nvSpPr>
          <p:cNvPr id="3" name="Content Placeholder 2">
            <a:extLst>
              <a:ext uri="{FF2B5EF4-FFF2-40B4-BE49-F238E27FC236}">
                <a16:creationId xmlns:a16="http://schemas.microsoft.com/office/drawing/2014/main" id="{F7B8385F-A6CC-AF78-7DC3-7B09A25D2B32}"/>
              </a:ext>
            </a:extLst>
          </p:cNvPr>
          <p:cNvSpPr>
            <a:spLocks noGrp="1"/>
          </p:cNvSpPr>
          <p:nvPr>
            <p:ph idx="1"/>
          </p:nvPr>
        </p:nvSpPr>
        <p:spPr/>
        <p:txBody>
          <a:bodyPr/>
          <a:lstStyle/>
          <a:p>
            <a:r>
              <a:rPr lang="en-US" dirty="0"/>
              <a:t>Key Question</a:t>
            </a:r>
          </a:p>
          <a:p>
            <a:pPr lvl="1"/>
            <a:r>
              <a:rPr lang="en-US" dirty="0"/>
              <a:t>Firm X wants to buy Firm Y. X understands some of the antitrust concerns that might be raised. X puts in place contracts and more to try to address those concerns.</a:t>
            </a:r>
          </a:p>
          <a:p>
            <a:r>
              <a:rPr lang="en-US" dirty="0"/>
              <a:t>How should these arrangements be evaluated? And at what stage of the process?</a:t>
            </a:r>
          </a:p>
        </p:txBody>
      </p:sp>
      <p:sp>
        <p:nvSpPr>
          <p:cNvPr id="5" name="Slide Number Placeholder 4">
            <a:extLst>
              <a:ext uri="{FF2B5EF4-FFF2-40B4-BE49-F238E27FC236}">
                <a16:creationId xmlns:a16="http://schemas.microsoft.com/office/drawing/2014/main" id="{9D709010-19DE-C2FE-102D-5BB78503395F}"/>
              </a:ext>
            </a:extLst>
          </p:cNvPr>
          <p:cNvSpPr>
            <a:spLocks noGrp="1"/>
          </p:cNvSpPr>
          <p:nvPr>
            <p:ph type="sldNum" sz="quarter" idx="12"/>
          </p:nvPr>
        </p:nvSpPr>
        <p:spPr/>
        <p:txBody>
          <a:bodyPr/>
          <a:lstStyle/>
          <a:p>
            <a:fld id="{507536B5-22D6-4A18-8C4B-39F933024B6F}" type="slidenum">
              <a:rPr lang="en-US" altLang="en-US" smtClean="0"/>
              <a:pPr/>
              <a:t>3</a:t>
            </a:fld>
            <a:endParaRPr lang="en-US" altLang="en-US"/>
          </a:p>
        </p:txBody>
      </p:sp>
    </p:spTree>
    <p:extLst>
      <p:ext uri="{BB962C8B-B14F-4D97-AF65-F5344CB8AC3E}">
        <p14:creationId xmlns:p14="http://schemas.microsoft.com/office/powerpoint/2010/main" val="1301542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667" y="-2"/>
            <a:ext cx="48683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Next-Gen Sequencing Platforms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941260" y="6488668"/>
            <a:ext cx="32507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(Visited 10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5157270-924D-FB99-3130-BB71818FC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935391"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9E3A7377-291D-218A-466A-54EE197F1B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4" t="24284" r="3644" b="6794"/>
          <a:stretch/>
        </p:blipFill>
        <p:spPr>
          <a:xfrm>
            <a:off x="3556713" y="1123883"/>
            <a:ext cx="6450432" cy="5244651"/>
          </a:xfrm>
          <a:prstGeom prst="rect">
            <a:avLst/>
          </a:prstGeom>
          <a:ln w="6350">
            <a:solidFill>
              <a:schemeClr val="bg2"/>
            </a:solidFill>
          </a:ln>
        </p:spPr>
      </p:pic>
    </p:spTree>
    <p:extLst>
      <p:ext uri="{BB962C8B-B14F-4D97-AF65-F5344CB8AC3E}">
        <p14:creationId xmlns:p14="http://schemas.microsoft.com/office/powerpoint/2010/main" val="21450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9704" y="-1"/>
            <a:ext cx="434229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Illumina: 80% Market Share?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992138" y="6488668"/>
            <a:ext cx="21998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Axios</a:t>
            </a:r>
            <a:r>
              <a:rPr lang="en-US" sz="1800" i="0" dirty="0">
                <a:solidFill>
                  <a:schemeClr val="accent4">
                    <a:lumMod val="75000"/>
                    <a:lumOff val="25000"/>
                  </a:schemeClr>
                </a:solidFill>
                <a:latin typeface="+mn-lt"/>
                <a:cs typeface="Times New Roman" panose="02020603050405020304" pitchFamily="18" charset="0"/>
              </a:rPr>
              <a:t> (2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C755809-E9C9-2DD9-DC7C-E46790A6E7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09004"/>
            <a:ext cx="5712823" cy="6248400"/>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185F736C-0EC8-3853-6875-025DD48DA352}"/>
              </a:ext>
            </a:extLst>
          </p:cNvPr>
          <p:cNvPicPr>
            <a:picLocks noChangeAspect="1"/>
          </p:cNvPicPr>
          <p:nvPr/>
        </p:nvPicPr>
        <p:blipFill rotWithShape="1">
          <a:blip r:embed="rId3">
            <a:extLst>
              <a:ext uri="{28A0092B-C50C-407E-A947-70E740481C1C}">
                <a14:useLocalDpi xmlns:a14="http://schemas.microsoft.com/office/drawing/2010/main" val="0"/>
              </a:ext>
            </a:extLst>
          </a:blip>
          <a:srcRect l="20552" t="50000" r="22031" b="16779"/>
          <a:stretch/>
        </p:blipFill>
        <p:spPr>
          <a:xfrm>
            <a:off x="3617842" y="1551608"/>
            <a:ext cx="7334721" cy="4641574"/>
          </a:xfrm>
          <a:prstGeom prst="rect">
            <a:avLst/>
          </a:prstGeom>
          <a:ln>
            <a:solidFill>
              <a:schemeClr val="bg2"/>
            </a:solidFill>
          </a:ln>
        </p:spPr>
      </p:pic>
    </p:spTree>
    <p:extLst>
      <p:ext uri="{BB962C8B-B14F-4D97-AF65-F5344CB8AC3E}">
        <p14:creationId xmlns:p14="http://schemas.microsoft.com/office/powerpoint/2010/main" val="10561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0" y="-1"/>
            <a:ext cx="73660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Jan 2016: Illumina Forms Grail As Majority Owner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968248" y="6488668"/>
            <a:ext cx="22237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Grail (10 Jan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FE654D6-B43E-7D98-13D0-1F3ECB597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48085"/>
            <a:ext cx="5600228" cy="6125249"/>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7870E3F3-EABA-828C-E794-7C77C380C42D}"/>
              </a:ext>
            </a:extLst>
          </p:cNvPr>
          <p:cNvPicPr>
            <a:picLocks noChangeAspect="1"/>
          </p:cNvPicPr>
          <p:nvPr/>
        </p:nvPicPr>
        <p:blipFill rotWithShape="1">
          <a:blip r:embed="rId2">
            <a:extLst>
              <a:ext uri="{28A0092B-C50C-407E-A947-70E740481C1C}">
                <a14:useLocalDpi xmlns:a14="http://schemas.microsoft.com/office/drawing/2010/main" val="0"/>
              </a:ext>
            </a:extLst>
          </a:blip>
          <a:srcRect l="16178" t="62312" r="28943" b="3625"/>
          <a:stretch/>
        </p:blipFill>
        <p:spPr>
          <a:xfrm>
            <a:off x="3794539" y="1742659"/>
            <a:ext cx="6637200" cy="4505741"/>
          </a:xfrm>
          <a:prstGeom prst="rect">
            <a:avLst/>
          </a:prstGeom>
          <a:ln w="6350">
            <a:solidFill>
              <a:schemeClr val="bg2"/>
            </a:solidFill>
          </a:ln>
        </p:spPr>
      </p:pic>
    </p:spTree>
    <p:extLst>
      <p:ext uri="{BB962C8B-B14F-4D97-AF65-F5344CB8AC3E}">
        <p14:creationId xmlns:p14="http://schemas.microsoft.com/office/powerpoint/2010/main" val="9686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2"/>
            <a:ext cx="601980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Raising Money/Separating from Illumina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10024532" y="6488668"/>
            <a:ext cx="21674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Grail (5 Jan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B609465-A38D-7159-1262-0425CB3FBC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9" y="183083"/>
            <a:ext cx="5935392"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300CECD0-C313-E0DF-D102-0CEFB8E3B5F0}"/>
              </a:ext>
            </a:extLst>
          </p:cNvPr>
          <p:cNvPicPr>
            <a:picLocks noChangeAspect="1"/>
          </p:cNvPicPr>
          <p:nvPr/>
        </p:nvPicPr>
        <p:blipFill rotWithShape="1">
          <a:blip r:embed="rId4">
            <a:extLst>
              <a:ext uri="{28A0092B-C50C-407E-A947-70E740481C1C}">
                <a14:useLocalDpi xmlns:a14="http://schemas.microsoft.com/office/drawing/2010/main" val="0"/>
              </a:ext>
            </a:extLst>
          </a:blip>
          <a:srcRect l="15702" t="31975" r="29003" b="30741"/>
          <a:stretch/>
        </p:blipFill>
        <p:spPr>
          <a:xfrm>
            <a:off x="3274023" y="1362396"/>
            <a:ext cx="6580305" cy="4852873"/>
          </a:xfrm>
          <a:prstGeom prst="rect">
            <a:avLst/>
          </a:prstGeom>
          <a:ln>
            <a:solidFill>
              <a:schemeClr val="bg2"/>
            </a:solidFill>
          </a:ln>
        </p:spPr>
      </p:pic>
    </p:spTree>
    <p:extLst>
      <p:ext uri="{BB962C8B-B14F-4D97-AF65-F5344CB8AC3E}">
        <p14:creationId xmlns:p14="http://schemas.microsoft.com/office/powerpoint/2010/main" val="3753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774" y="-2"/>
            <a:ext cx="69662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Sept 2020: Illumina Moves to Buy Grail for $8B</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503832" y="6488668"/>
            <a:ext cx="26881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(21 Sept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D74B377-1EA1-AD89-D2C8-3823F2CF9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31" y="677386"/>
            <a:ext cx="5482010" cy="599594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F2AC9CD3-937E-F577-3E75-E09E5E7DA636}"/>
              </a:ext>
            </a:extLst>
          </p:cNvPr>
          <p:cNvPicPr>
            <a:picLocks noChangeAspect="1"/>
          </p:cNvPicPr>
          <p:nvPr/>
        </p:nvPicPr>
        <p:blipFill rotWithShape="1">
          <a:blip r:embed="rId3">
            <a:extLst>
              <a:ext uri="{28A0092B-C50C-407E-A947-70E740481C1C}">
                <a14:useLocalDpi xmlns:a14="http://schemas.microsoft.com/office/drawing/2010/main" val="0"/>
              </a:ext>
            </a:extLst>
          </a:blip>
          <a:srcRect l="2821" t="43758" r="5077" b="19701"/>
          <a:stretch/>
        </p:blipFill>
        <p:spPr>
          <a:xfrm>
            <a:off x="2323547" y="2208696"/>
            <a:ext cx="8662834" cy="3759200"/>
          </a:xfrm>
          <a:prstGeom prst="rect">
            <a:avLst/>
          </a:prstGeom>
          <a:ln w="6350">
            <a:solidFill>
              <a:schemeClr val="bg2"/>
            </a:solidFill>
          </a:ln>
        </p:spPr>
      </p:pic>
    </p:spTree>
    <p:extLst>
      <p:ext uri="{BB962C8B-B14F-4D97-AF65-F5344CB8AC3E}">
        <p14:creationId xmlns:p14="http://schemas.microsoft.com/office/powerpoint/2010/main" val="16377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6733" y="-2"/>
            <a:ext cx="23452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Challenge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956800" y="6488668"/>
            <a:ext cx="2235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(30 Mar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D22A3B3-AAA1-826B-DF08-5F16EC1DE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13" y="209004"/>
            <a:ext cx="5935391"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95E3A515-8AE0-8C5A-5FEC-E8BC87232296}"/>
              </a:ext>
            </a:extLst>
          </p:cNvPr>
          <p:cNvPicPr>
            <a:picLocks noChangeAspect="1"/>
          </p:cNvPicPr>
          <p:nvPr/>
        </p:nvPicPr>
        <p:blipFill rotWithShape="1">
          <a:blip r:embed="rId3">
            <a:extLst>
              <a:ext uri="{28A0092B-C50C-407E-A947-70E740481C1C}">
                <a14:useLocalDpi xmlns:a14="http://schemas.microsoft.com/office/drawing/2010/main" val="0"/>
              </a:ext>
            </a:extLst>
          </a:blip>
          <a:srcRect l="11463" t="45152" r="14352" b="18712"/>
          <a:stretch/>
        </p:blipFill>
        <p:spPr>
          <a:xfrm>
            <a:off x="2704692" y="1734930"/>
            <a:ext cx="8369708" cy="4459075"/>
          </a:xfrm>
          <a:prstGeom prst="rect">
            <a:avLst/>
          </a:prstGeom>
          <a:ln w="6350">
            <a:solidFill>
              <a:schemeClr val="bg2"/>
            </a:solidFill>
          </a:ln>
        </p:spPr>
      </p:pic>
    </p:spTree>
    <p:extLst>
      <p:ext uri="{BB962C8B-B14F-4D97-AF65-F5344CB8AC3E}">
        <p14:creationId xmlns:p14="http://schemas.microsoft.com/office/powerpoint/2010/main" val="11120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8383" y="-2"/>
            <a:ext cx="37636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“Equal and Fair Access”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590156" y="6488668"/>
            <a:ext cx="26018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(30 Mar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599C9082-9659-79AD-5520-6522F58627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46" y="209004"/>
            <a:ext cx="5879254" cy="6430433"/>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6DE42AD2-71C2-4FDB-2EC8-D081769960B4}"/>
              </a:ext>
            </a:extLst>
          </p:cNvPr>
          <p:cNvPicPr>
            <a:picLocks noChangeAspect="1"/>
          </p:cNvPicPr>
          <p:nvPr/>
        </p:nvPicPr>
        <p:blipFill rotWithShape="1">
          <a:blip r:embed="rId4">
            <a:extLst>
              <a:ext uri="{28A0092B-C50C-407E-A947-70E740481C1C}">
                <a14:useLocalDpi xmlns:a14="http://schemas.microsoft.com/office/drawing/2010/main" val="0"/>
              </a:ext>
            </a:extLst>
          </a:blip>
          <a:srcRect l="3752" t="51050" r="36092" b="18703"/>
          <a:stretch/>
        </p:blipFill>
        <p:spPr>
          <a:xfrm>
            <a:off x="3156373" y="1723524"/>
            <a:ext cx="7790122" cy="4284128"/>
          </a:xfrm>
          <a:prstGeom prst="rect">
            <a:avLst/>
          </a:prstGeom>
          <a:ln>
            <a:solidFill>
              <a:schemeClr val="bg2"/>
            </a:solidFill>
          </a:ln>
        </p:spPr>
      </p:pic>
    </p:spTree>
    <p:extLst>
      <p:ext uri="{BB962C8B-B14F-4D97-AF65-F5344CB8AC3E}">
        <p14:creationId xmlns:p14="http://schemas.microsoft.com/office/powerpoint/2010/main" val="38564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5033" y="-2"/>
            <a:ext cx="45169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Illumina Open Offer: 40 Pages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586174" y="6488668"/>
            <a:ext cx="2605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(29 Mar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DD92E61-0A4D-D7E7-D724-0FF468F8BE42}"/>
              </a:ext>
            </a:extLst>
          </p:cNvPr>
          <p:cNvPicPr>
            <a:picLocks noChangeAspect="1"/>
          </p:cNvPicPr>
          <p:nvPr/>
        </p:nvPicPr>
        <p:blipFill>
          <a:blip r:embed="rId2"/>
          <a:stretch>
            <a:fillRect/>
          </a:stretch>
        </p:blipFill>
        <p:spPr>
          <a:xfrm>
            <a:off x="243361" y="209004"/>
            <a:ext cx="4952175" cy="6491834"/>
          </a:xfrm>
          <a:prstGeom prst="rect">
            <a:avLst/>
          </a:prstGeom>
          <a:ln w="6350">
            <a:solidFill>
              <a:schemeClr val="bg2"/>
            </a:solidFill>
          </a:ln>
        </p:spPr>
      </p:pic>
      <p:pic>
        <p:nvPicPr>
          <p:cNvPr id="8" name="Picture 7">
            <a:extLst>
              <a:ext uri="{FF2B5EF4-FFF2-40B4-BE49-F238E27FC236}">
                <a16:creationId xmlns:a16="http://schemas.microsoft.com/office/drawing/2014/main" id="{AF790E29-3F64-437A-9801-A406F14C6FD4}"/>
              </a:ext>
            </a:extLst>
          </p:cNvPr>
          <p:cNvPicPr>
            <a:picLocks noChangeAspect="1"/>
          </p:cNvPicPr>
          <p:nvPr/>
        </p:nvPicPr>
        <p:blipFill rotWithShape="1">
          <a:blip r:embed="rId2"/>
          <a:srcRect l="8066" t="28314" r="10047" b="44264"/>
          <a:stretch/>
        </p:blipFill>
        <p:spPr>
          <a:xfrm>
            <a:off x="2336801" y="2248451"/>
            <a:ext cx="8683889" cy="3812209"/>
          </a:xfrm>
          <a:prstGeom prst="rect">
            <a:avLst/>
          </a:prstGeom>
          <a:ln w="6350">
            <a:solidFill>
              <a:schemeClr val="bg2"/>
            </a:solidFill>
          </a:ln>
        </p:spPr>
      </p:pic>
    </p:spTree>
    <p:extLst>
      <p:ext uri="{BB962C8B-B14F-4D97-AF65-F5344CB8AC3E}">
        <p14:creationId xmlns:p14="http://schemas.microsoft.com/office/powerpoint/2010/main" val="27110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2729" y="-2"/>
            <a:ext cx="26592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to Investigate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234017" y="6488668"/>
            <a:ext cx="39579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Apr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FEDE42A-2A9F-6906-9795-83966CC55272}"/>
              </a:ext>
            </a:extLst>
          </p:cNvPr>
          <p:cNvPicPr>
            <a:picLocks noChangeAspect="1"/>
          </p:cNvPicPr>
          <p:nvPr/>
        </p:nvPicPr>
        <p:blipFill>
          <a:blip r:embed="rId3"/>
          <a:stretch>
            <a:fillRect/>
          </a:stretch>
        </p:blipFill>
        <p:spPr>
          <a:xfrm>
            <a:off x="139117" y="209004"/>
            <a:ext cx="4609501" cy="6491834"/>
          </a:xfrm>
          <a:prstGeom prst="rect">
            <a:avLst/>
          </a:prstGeom>
          <a:ln w="6350">
            <a:solidFill>
              <a:schemeClr val="bg2"/>
            </a:solidFill>
          </a:ln>
        </p:spPr>
      </p:pic>
      <p:pic>
        <p:nvPicPr>
          <p:cNvPr id="9" name="Picture 8">
            <a:extLst>
              <a:ext uri="{FF2B5EF4-FFF2-40B4-BE49-F238E27FC236}">
                <a16:creationId xmlns:a16="http://schemas.microsoft.com/office/drawing/2014/main" id="{038449E0-89AF-FD26-C866-14C3F47C92EE}"/>
              </a:ext>
            </a:extLst>
          </p:cNvPr>
          <p:cNvPicPr>
            <a:picLocks noChangeAspect="1"/>
          </p:cNvPicPr>
          <p:nvPr/>
        </p:nvPicPr>
        <p:blipFill>
          <a:blip r:embed="rId4"/>
          <a:stretch>
            <a:fillRect/>
          </a:stretch>
        </p:blipFill>
        <p:spPr>
          <a:xfrm>
            <a:off x="2123241" y="209004"/>
            <a:ext cx="4525140" cy="6491834"/>
          </a:xfrm>
          <a:prstGeom prst="rect">
            <a:avLst/>
          </a:prstGeom>
          <a:ln>
            <a:solidFill>
              <a:schemeClr val="bg2"/>
            </a:solidFill>
          </a:ln>
        </p:spPr>
      </p:pic>
      <p:pic>
        <p:nvPicPr>
          <p:cNvPr id="10" name="Picture 9">
            <a:extLst>
              <a:ext uri="{FF2B5EF4-FFF2-40B4-BE49-F238E27FC236}">
                <a16:creationId xmlns:a16="http://schemas.microsoft.com/office/drawing/2014/main" id="{F0F86E6A-4A48-87DE-5586-18563A45254C}"/>
              </a:ext>
            </a:extLst>
          </p:cNvPr>
          <p:cNvPicPr>
            <a:picLocks noChangeAspect="1"/>
          </p:cNvPicPr>
          <p:nvPr/>
        </p:nvPicPr>
        <p:blipFill rotWithShape="1">
          <a:blip r:embed="rId4"/>
          <a:srcRect l="2674" t="22250" r="3104" b="40937"/>
          <a:stretch/>
        </p:blipFill>
        <p:spPr>
          <a:xfrm>
            <a:off x="2818297" y="1508154"/>
            <a:ext cx="8242838" cy="4620112"/>
          </a:xfrm>
          <a:prstGeom prst="rect">
            <a:avLst/>
          </a:prstGeom>
          <a:ln>
            <a:solidFill>
              <a:schemeClr val="bg2"/>
            </a:solidFill>
          </a:ln>
        </p:spPr>
      </p:pic>
    </p:spTree>
    <p:extLst>
      <p:ext uri="{BB962C8B-B14F-4D97-AF65-F5344CB8AC3E}">
        <p14:creationId xmlns:p14="http://schemas.microsoft.com/office/powerpoint/2010/main" val="120714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3183" y="-2"/>
            <a:ext cx="599881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May 2021: FTC Drops PI Given EC Move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914466" y="6488668"/>
            <a:ext cx="2277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(20 May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A5F5F053-742E-60A3-D90A-274588337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14" y="209004"/>
            <a:ext cx="5935392"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3FCD30A6-7BD8-3483-AC94-51466E65F400}"/>
              </a:ext>
            </a:extLst>
          </p:cNvPr>
          <p:cNvPicPr>
            <a:picLocks noChangeAspect="1"/>
          </p:cNvPicPr>
          <p:nvPr/>
        </p:nvPicPr>
        <p:blipFill rotWithShape="1">
          <a:blip r:embed="rId4">
            <a:extLst>
              <a:ext uri="{28A0092B-C50C-407E-A947-70E740481C1C}">
                <a14:useLocalDpi xmlns:a14="http://schemas.microsoft.com/office/drawing/2010/main" val="0"/>
              </a:ext>
            </a:extLst>
          </a:blip>
          <a:srcRect l="10689" t="40129" r="11463" b="12592"/>
          <a:stretch/>
        </p:blipFill>
        <p:spPr>
          <a:xfrm>
            <a:off x="2809461" y="1161773"/>
            <a:ext cx="7567364" cy="5026647"/>
          </a:xfrm>
          <a:prstGeom prst="rect">
            <a:avLst/>
          </a:prstGeom>
          <a:ln>
            <a:solidFill>
              <a:schemeClr val="bg2"/>
            </a:solidFill>
          </a:ln>
        </p:spPr>
      </p:pic>
    </p:spTree>
    <p:extLst>
      <p:ext uri="{BB962C8B-B14F-4D97-AF65-F5344CB8AC3E}">
        <p14:creationId xmlns:p14="http://schemas.microsoft.com/office/powerpoint/2010/main" val="263686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6BBB539-22AA-40C8-9561-B8769E3060BE}" type="slidenum">
              <a:rPr lang="en-US" altLang="en-US" sz="1400">
                <a:solidFill>
                  <a:srgbClr val="000066"/>
                </a:solidFill>
                <a:latin typeface="Arial" panose="020B0604020202020204" pitchFamily="34" charset="0"/>
              </a:rPr>
              <a:pPr/>
              <a:t>4</a:t>
            </a:fld>
            <a:endParaRPr lang="en-US" altLang="en-US" sz="1400">
              <a:solidFill>
                <a:srgbClr val="000066"/>
              </a:solidFill>
              <a:latin typeface="Arial" panose="020B0604020202020204" pitchFamily="34" charset="0"/>
            </a:endParaRPr>
          </a:p>
        </p:txBody>
      </p:sp>
      <p:sp>
        <p:nvSpPr>
          <p:cNvPr id="4101" name="Rectangle 2"/>
          <p:cNvSpPr>
            <a:spLocks noGrp="1" noChangeArrowheads="1"/>
          </p:cNvSpPr>
          <p:nvPr>
            <p:ph type="title"/>
          </p:nvPr>
        </p:nvSpPr>
        <p:spPr/>
        <p:txBody>
          <a:bodyPr/>
          <a:lstStyle/>
          <a:p>
            <a:r>
              <a:rPr lang="en-US"/>
              <a:t>Demand and Costs</a:t>
            </a:r>
          </a:p>
        </p:txBody>
      </p:sp>
      <p:sp>
        <p:nvSpPr>
          <p:cNvPr id="4102" name="Rectangle 3"/>
          <p:cNvSpPr>
            <a:spLocks noGrp="1" noChangeArrowheads="1"/>
          </p:cNvSpPr>
          <p:nvPr>
            <p:ph type="body" idx="1"/>
          </p:nvPr>
        </p:nvSpPr>
        <p:spPr/>
        <p:txBody>
          <a:bodyPr/>
          <a:lstStyle/>
          <a:p>
            <a:pPr>
              <a:lnSpc>
                <a:spcPct val="90000"/>
              </a:lnSpc>
            </a:pPr>
            <a:r>
              <a:rPr lang="en-US"/>
              <a:t>Production </a:t>
            </a:r>
          </a:p>
          <a:p>
            <a:pPr lvl="1">
              <a:lnSpc>
                <a:spcPct val="90000"/>
              </a:lnSpc>
            </a:pPr>
            <a:r>
              <a:rPr lang="en-US">
                <a:solidFill>
                  <a:schemeClr val="tx1"/>
                </a:solidFill>
              </a:rPr>
              <a:t>Produced by Manufacturer and sold by Retailer.</a:t>
            </a:r>
          </a:p>
          <a:p>
            <a:pPr>
              <a:lnSpc>
                <a:spcPct val="90000"/>
              </a:lnSpc>
            </a:pPr>
            <a:r>
              <a:rPr lang="en-US"/>
              <a:t>Demand Curve</a:t>
            </a:r>
          </a:p>
          <a:p>
            <a:pPr lvl="1">
              <a:lnSpc>
                <a:spcPct val="90000"/>
              </a:lnSpc>
            </a:pPr>
            <a:r>
              <a:rPr lang="en-US">
                <a:solidFill>
                  <a:schemeClr val="tx1"/>
                </a:solidFill>
              </a:rPr>
              <a:t>P = 10 - Q</a:t>
            </a:r>
          </a:p>
          <a:p>
            <a:pPr>
              <a:lnSpc>
                <a:spcPct val="90000"/>
              </a:lnSpc>
            </a:pPr>
            <a:r>
              <a:rPr lang="en-US"/>
              <a:t>Marginal Costs</a:t>
            </a:r>
          </a:p>
          <a:p>
            <a:pPr lvl="1">
              <a:lnSpc>
                <a:spcPct val="90000"/>
              </a:lnSpc>
            </a:pPr>
            <a:r>
              <a:rPr lang="en-US">
                <a:solidFill>
                  <a:schemeClr val="tx1"/>
                </a:solidFill>
              </a:rPr>
              <a:t>MC of production (incurred by M) = 2</a:t>
            </a:r>
          </a:p>
          <a:p>
            <a:pPr lvl="1">
              <a:lnSpc>
                <a:spcPct val="90000"/>
              </a:lnSpc>
            </a:pPr>
            <a:r>
              <a:rPr lang="en-US">
                <a:solidFill>
                  <a:schemeClr val="tx1"/>
                </a:solidFill>
              </a:rPr>
              <a:t>MC of distribution (incurred by R) = 2</a:t>
            </a:r>
          </a:p>
        </p:txBody>
      </p:sp>
    </p:spTree>
    <p:extLst>
      <p:ext uri="{BB962C8B-B14F-4D97-AF65-F5344CB8AC3E}">
        <p14:creationId xmlns:p14="http://schemas.microsoft.com/office/powerpoint/2010/main" val="1525012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100" y="-2"/>
            <a:ext cx="59309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 Aug 2021: Illumina Closes Grail Deal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601200" y="6488668"/>
            <a:ext cx="2590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(18 Aug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C7D3B9D-26F8-FE02-567C-FCB9E4A9B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80" y="209004"/>
            <a:ext cx="5817326" cy="6362700"/>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94BA1CB0-0A41-8F13-8C74-4894E9D94EB7}"/>
              </a:ext>
            </a:extLst>
          </p:cNvPr>
          <p:cNvPicPr>
            <a:picLocks noChangeAspect="1"/>
          </p:cNvPicPr>
          <p:nvPr/>
        </p:nvPicPr>
        <p:blipFill rotWithShape="1">
          <a:blip r:embed="rId4">
            <a:extLst>
              <a:ext uri="{28A0092B-C50C-407E-A947-70E740481C1C}">
                <a14:useLocalDpi xmlns:a14="http://schemas.microsoft.com/office/drawing/2010/main" val="0"/>
              </a:ext>
            </a:extLst>
          </a:blip>
          <a:srcRect l="3714" t="41675" r="36050" b="22383"/>
          <a:stretch/>
        </p:blipFill>
        <p:spPr>
          <a:xfrm>
            <a:off x="3071343" y="1391478"/>
            <a:ext cx="7208539" cy="4704522"/>
          </a:xfrm>
          <a:prstGeom prst="rect">
            <a:avLst/>
          </a:prstGeom>
          <a:ln w="6350">
            <a:solidFill>
              <a:schemeClr val="bg2"/>
            </a:solidFill>
          </a:ln>
        </p:spPr>
      </p:pic>
    </p:spTree>
    <p:extLst>
      <p:ext uri="{BB962C8B-B14F-4D97-AF65-F5344CB8AC3E}">
        <p14:creationId xmlns:p14="http://schemas.microsoft.com/office/powerpoint/2010/main" val="13340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7687" y="-1"/>
            <a:ext cx="546431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Breach of Standstill Obligation?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173793" y="6488668"/>
            <a:ext cx="40182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Aug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1C2FDC8-411C-D765-CB19-E128974DE4FD}"/>
              </a:ext>
            </a:extLst>
          </p:cNvPr>
          <p:cNvPicPr>
            <a:picLocks noChangeAspect="1"/>
          </p:cNvPicPr>
          <p:nvPr/>
        </p:nvPicPr>
        <p:blipFill>
          <a:blip r:embed="rId3"/>
          <a:stretch>
            <a:fillRect/>
          </a:stretch>
        </p:blipFill>
        <p:spPr>
          <a:xfrm>
            <a:off x="164705" y="209004"/>
            <a:ext cx="4569076" cy="6491834"/>
          </a:xfrm>
          <a:prstGeom prst="rect">
            <a:avLst/>
          </a:prstGeom>
          <a:ln w="6350">
            <a:solidFill>
              <a:schemeClr val="bg2"/>
            </a:solidFill>
          </a:ln>
        </p:spPr>
      </p:pic>
      <p:pic>
        <p:nvPicPr>
          <p:cNvPr id="8" name="Picture 7">
            <a:extLst>
              <a:ext uri="{FF2B5EF4-FFF2-40B4-BE49-F238E27FC236}">
                <a16:creationId xmlns:a16="http://schemas.microsoft.com/office/drawing/2014/main" id="{D4D8B02A-2291-4E6A-58CB-DE3D367C11AC}"/>
              </a:ext>
            </a:extLst>
          </p:cNvPr>
          <p:cNvPicPr>
            <a:picLocks noChangeAspect="1"/>
          </p:cNvPicPr>
          <p:nvPr/>
        </p:nvPicPr>
        <p:blipFill rotWithShape="1">
          <a:blip r:embed="rId3"/>
          <a:srcRect l="2530" t="13350" r="2820" b="54125"/>
          <a:stretch/>
        </p:blipFill>
        <p:spPr>
          <a:xfrm>
            <a:off x="1462156" y="1397240"/>
            <a:ext cx="9689696" cy="4731026"/>
          </a:xfrm>
          <a:prstGeom prst="rect">
            <a:avLst/>
          </a:prstGeom>
          <a:ln w="6350">
            <a:solidFill>
              <a:schemeClr val="bg2"/>
            </a:solidFill>
          </a:ln>
        </p:spPr>
      </p:pic>
    </p:spTree>
    <p:extLst>
      <p:ext uri="{BB962C8B-B14F-4D97-AF65-F5344CB8AC3E}">
        <p14:creationId xmlns:p14="http://schemas.microsoft.com/office/powerpoint/2010/main" val="40826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9400" y="-2"/>
            <a:ext cx="3022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Referral Upheld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812866" y="6488668"/>
            <a:ext cx="23791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CJEU (13 July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AC59DFB-4A29-F32B-6D43-7CADFF47C614}"/>
              </a:ext>
            </a:extLst>
          </p:cNvPr>
          <p:cNvPicPr>
            <a:picLocks noChangeAspect="1"/>
          </p:cNvPicPr>
          <p:nvPr/>
        </p:nvPicPr>
        <p:blipFill>
          <a:blip r:embed="rId2"/>
          <a:stretch>
            <a:fillRect/>
          </a:stretch>
        </p:blipFill>
        <p:spPr>
          <a:xfrm>
            <a:off x="233839" y="209004"/>
            <a:ext cx="4550395" cy="6491834"/>
          </a:xfrm>
          <a:prstGeom prst="rect">
            <a:avLst/>
          </a:prstGeom>
          <a:ln w="6350">
            <a:solidFill>
              <a:schemeClr val="bg2"/>
            </a:solidFill>
          </a:ln>
        </p:spPr>
      </p:pic>
      <p:pic>
        <p:nvPicPr>
          <p:cNvPr id="8" name="Picture 7">
            <a:extLst>
              <a:ext uri="{FF2B5EF4-FFF2-40B4-BE49-F238E27FC236}">
                <a16:creationId xmlns:a16="http://schemas.microsoft.com/office/drawing/2014/main" id="{F3A98E03-F194-B95E-D7EF-3058DA05970B}"/>
              </a:ext>
            </a:extLst>
          </p:cNvPr>
          <p:cNvPicPr>
            <a:picLocks noChangeAspect="1"/>
          </p:cNvPicPr>
          <p:nvPr/>
        </p:nvPicPr>
        <p:blipFill rotWithShape="1">
          <a:blip r:embed="rId2"/>
          <a:srcRect l="5317" t="2389" r="4595" b="56920"/>
          <a:stretch/>
        </p:blipFill>
        <p:spPr>
          <a:xfrm>
            <a:off x="2946400" y="918817"/>
            <a:ext cx="7328084" cy="4722192"/>
          </a:xfrm>
          <a:prstGeom prst="rect">
            <a:avLst/>
          </a:prstGeom>
          <a:ln w="6350">
            <a:solidFill>
              <a:schemeClr val="bg2"/>
            </a:solidFill>
          </a:ln>
        </p:spPr>
      </p:pic>
    </p:spTree>
    <p:extLst>
      <p:ext uri="{BB962C8B-B14F-4D97-AF65-F5344CB8AC3E}">
        <p14:creationId xmlns:p14="http://schemas.microsoft.com/office/powerpoint/2010/main" val="336481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172" y="-2"/>
            <a:ext cx="44918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Sept 2022: EC Bars Purchase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8190963" y="6488668"/>
            <a:ext cx="40010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(6 Sept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C16CA93-8AE9-B7E9-1E8A-EE586E6A68B2}"/>
              </a:ext>
            </a:extLst>
          </p:cNvPr>
          <p:cNvPicPr>
            <a:picLocks noChangeAspect="1"/>
          </p:cNvPicPr>
          <p:nvPr/>
        </p:nvPicPr>
        <p:blipFill>
          <a:blip r:embed="rId3"/>
          <a:stretch>
            <a:fillRect/>
          </a:stretch>
        </p:blipFill>
        <p:spPr>
          <a:xfrm>
            <a:off x="168837" y="209004"/>
            <a:ext cx="4491829" cy="6491834"/>
          </a:xfrm>
          <a:prstGeom prst="rect">
            <a:avLst/>
          </a:prstGeom>
          <a:ln w="6350">
            <a:solidFill>
              <a:schemeClr val="bg2"/>
            </a:solidFill>
          </a:ln>
        </p:spPr>
      </p:pic>
      <p:pic>
        <p:nvPicPr>
          <p:cNvPr id="8" name="Picture 7">
            <a:extLst>
              <a:ext uri="{FF2B5EF4-FFF2-40B4-BE49-F238E27FC236}">
                <a16:creationId xmlns:a16="http://schemas.microsoft.com/office/drawing/2014/main" id="{F08358C6-52F1-24BF-0E5D-1E3AD3DD9A39}"/>
              </a:ext>
            </a:extLst>
          </p:cNvPr>
          <p:cNvPicPr>
            <a:picLocks noChangeAspect="1"/>
          </p:cNvPicPr>
          <p:nvPr/>
        </p:nvPicPr>
        <p:blipFill rotWithShape="1">
          <a:blip r:embed="rId3"/>
          <a:srcRect l="2473" t="12907" r="4888" b="59398"/>
          <a:stretch/>
        </p:blipFill>
        <p:spPr>
          <a:xfrm>
            <a:off x="1669773" y="1355034"/>
            <a:ext cx="9600373" cy="4147931"/>
          </a:xfrm>
          <a:prstGeom prst="rect">
            <a:avLst/>
          </a:prstGeom>
          <a:ln w="6350">
            <a:solidFill>
              <a:schemeClr val="bg2"/>
            </a:solidFill>
          </a:ln>
        </p:spPr>
      </p:pic>
    </p:spTree>
    <p:extLst>
      <p:ext uri="{BB962C8B-B14F-4D97-AF65-F5344CB8AC3E}">
        <p14:creationId xmlns:p14="http://schemas.microsoft.com/office/powerpoint/2010/main" val="227693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6733" y="-2"/>
            <a:ext cx="742526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Apr 2023: FTC Orders Divestiture (Reversing ALJ)</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10121900" y="6488668"/>
            <a:ext cx="2070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(3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029411E5-CA9B-CB9A-031D-0D406850D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75" y="473033"/>
            <a:ext cx="5693993" cy="6227805"/>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CAFE5518-D65F-974B-E73C-53C3813C67F1}"/>
              </a:ext>
            </a:extLst>
          </p:cNvPr>
          <p:cNvPicPr>
            <a:picLocks noChangeAspect="1"/>
          </p:cNvPicPr>
          <p:nvPr/>
        </p:nvPicPr>
        <p:blipFill rotWithShape="1">
          <a:blip r:embed="rId4">
            <a:extLst>
              <a:ext uri="{28A0092B-C50C-407E-A947-70E740481C1C}">
                <a14:useLocalDpi xmlns:a14="http://schemas.microsoft.com/office/drawing/2010/main" val="0"/>
              </a:ext>
            </a:extLst>
          </a:blip>
          <a:srcRect l="11989" t="23765" r="13204" b="23642"/>
          <a:stretch/>
        </p:blipFill>
        <p:spPr>
          <a:xfrm>
            <a:off x="3743830" y="1198034"/>
            <a:ext cx="6770205" cy="5205968"/>
          </a:xfrm>
          <a:prstGeom prst="rect">
            <a:avLst/>
          </a:prstGeom>
          <a:ln w="6350">
            <a:solidFill>
              <a:schemeClr val="tx1"/>
            </a:solidFill>
          </a:ln>
        </p:spPr>
      </p:pic>
    </p:spTree>
    <p:extLst>
      <p:ext uri="{BB962C8B-B14F-4D97-AF65-F5344CB8AC3E}">
        <p14:creationId xmlns:p14="http://schemas.microsoft.com/office/powerpoint/2010/main" val="208971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3067" y="-2"/>
            <a:ext cx="585893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July 2023: Gun-Jumping Fine of €432M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123583" y="6488668"/>
            <a:ext cx="406841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July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070A81B-BEE5-A9AA-2D73-946ABB1BEEDE}"/>
              </a:ext>
            </a:extLst>
          </p:cNvPr>
          <p:cNvPicPr>
            <a:picLocks noChangeAspect="1"/>
          </p:cNvPicPr>
          <p:nvPr/>
        </p:nvPicPr>
        <p:blipFill>
          <a:blip r:embed="rId3"/>
          <a:stretch>
            <a:fillRect/>
          </a:stretch>
        </p:blipFill>
        <p:spPr>
          <a:xfrm>
            <a:off x="158023" y="209004"/>
            <a:ext cx="4461702" cy="6352209"/>
          </a:xfrm>
          <a:prstGeom prst="rect">
            <a:avLst/>
          </a:prstGeom>
          <a:ln w="6350">
            <a:solidFill>
              <a:schemeClr val="bg2"/>
            </a:solidFill>
          </a:ln>
        </p:spPr>
      </p:pic>
      <p:pic>
        <p:nvPicPr>
          <p:cNvPr id="8" name="Picture 7">
            <a:extLst>
              <a:ext uri="{FF2B5EF4-FFF2-40B4-BE49-F238E27FC236}">
                <a16:creationId xmlns:a16="http://schemas.microsoft.com/office/drawing/2014/main" id="{42B8816C-9310-4717-0C11-1B6FF59EC6CC}"/>
              </a:ext>
            </a:extLst>
          </p:cNvPr>
          <p:cNvPicPr>
            <a:picLocks noChangeAspect="1"/>
          </p:cNvPicPr>
          <p:nvPr/>
        </p:nvPicPr>
        <p:blipFill rotWithShape="1">
          <a:blip r:embed="rId3"/>
          <a:srcRect l="2060" t="13019" r="2972" b="40755"/>
          <a:stretch/>
        </p:blipFill>
        <p:spPr>
          <a:xfrm>
            <a:off x="2627288" y="1004552"/>
            <a:ext cx="7204394" cy="4992710"/>
          </a:xfrm>
          <a:prstGeom prst="rect">
            <a:avLst/>
          </a:prstGeom>
          <a:ln w="6350">
            <a:solidFill>
              <a:schemeClr val="bg2"/>
            </a:solidFill>
          </a:ln>
        </p:spPr>
      </p:pic>
    </p:spTree>
    <p:extLst>
      <p:ext uri="{BB962C8B-B14F-4D97-AF65-F5344CB8AC3E}">
        <p14:creationId xmlns:p14="http://schemas.microsoft.com/office/powerpoint/2010/main" val="14628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5096" y="-2"/>
            <a:ext cx="44969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July 2023: Gun-Jumping Fine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8123583" y="6488668"/>
            <a:ext cx="406841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July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070A81B-BEE5-A9AA-2D73-946ABB1BEEDE}"/>
              </a:ext>
            </a:extLst>
          </p:cNvPr>
          <p:cNvPicPr>
            <a:picLocks noChangeAspect="1"/>
          </p:cNvPicPr>
          <p:nvPr/>
        </p:nvPicPr>
        <p:blipFill>
          <a:blip r:embed="rId3"/>
          <a:stretch>
            <a:fillRect/>
          </a:stretch>
        </p:blipFill>
        <p:spPr>
          <a:xfrm>
            <a:off x="158023" y="209004"/>
            <a:ext cx="4461702" cy="6352209"/>
          </a:xfrm>
          <a:prstGeom prst="rect">
            <a:avLst/>
          </a:prstGeom>
          <a:ln w="6350">
            <a:solidFill>
              <a:schemeClr val="bg2"/>
            </a:solidFill>
          </a:ln>
        </p:spPr>
      </p:pic>
      <p:pic>
        <p:nvPicPr>
          <p:cNvPr id="8" name="Picture 7">
            <a:extLst>
              <a:ext uri="{FF2B5EF4-FFF2-40B4-BE49-F238E27FC236}">
                <a16:creationId xmlns:a16="http://schemas.microsoft.com/office/drawing/2014/main" id="{42B8816C-9310-4717-0C11-1B6FF59EC6CC}"/>
              </a:ext>
            </a:extLst>
          </p:cNvPr>
          <p:cNvPicPr>
            <a:picLocks noChangeAspect="1"/>
          </p:cNvPicPr>
          <p:nvPr/>
        </p:nvPicPr>
        <p:blipFill rotWithShape="1">
          <a:blip r:embed="rId3"/>
          <a:srcRect l="2928" t="68502" r="5184" b="1909"/>
          <a:stretch/>
        </p:blipFill>
        <p:spPr>
          <a:xfrm>
            <a:off x="2150772" y="2155201"/>
            <a:ext cx="8512039" cy="3902299"/>
          </a:xfrm>
          <a:prstGeom prst="rect">
            <a:avLst/>
          </a:prstGeom>
          <a:ln w="6350">
            <a:solidFill>
              <a:schemeClr val="bg2"/>
            </a:solidFill>
          </a:ln>
        </p:spPr>
      </p:pic>
    </p:spTree>
    <p:extLst>
      <p:ext uri="{BB962C8B-B14F-4D97-AF65-F5344CB8AC3E}">
        <p14:creationId xmlns:p14="http://schemas.microsoft.com/office/powerpoint/2010/main" val="205012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9443" y="-1"/>
            <a:ext cx="339255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Cancer Test Progress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10088032" y="6488668"/>
            <a:ext cx="21039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Grail (5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F62D0D9-A7E4-1DD8-E5A9-353810400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87"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81E1C017-ADD1-1534-966A-1D8FA00932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20" t="50175" r="29652" b="33358"/>
          <a:stretch/>
        </p:blipFill>
        <p:spPr>
          <a:xfrm>
            <a:off x="2411895" y="2721112"/>
            <a:ext cx="9217971" cy="3039165"/>
          </a:xfrm>
          <a:prstGeom prst="rect">
            <a:avLst/>
          </a:prstGeom>
          <a:ln w="6350">
            <a:solidFill>
              <a:schemeClr val="tx1"/>
            </a:solidFill>
          </a:ln>
        </p:spPr>
      </p:pic>
    </p:spTree>
    <p:extLst>
      <p:ext uri="{BB962C8B-B14F-4D97-AF65-F5344CB8AC3E}">
        <p14:creationId xmlns:p14="http://schemas.microsoft.com/office/powerpoint/2010/main" val="16432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043" y="-2"/>
            <a:ext cx="4814958" cy="33443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2023: EC Orders Divestiture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211930" y="6488668"/>
            <a:ext cx="39800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9570B30-ACCC-35BD-9C12-CC634457F07F}"/>
              </a:ext>
            </a:extLst>
          </p:cNvPr>
          <p:cNvPicPr>
            <a:picLocks noChangeAspect="1"/>
          </p:cNvPicPr>
          <p:nvPr/>
        </p:nvPicPr>
        <p:blipFill>
          <a:blip r:embed="rId3"/>
          <a:stretch>
            <a:fillRect/>
          </a:stretch>
        </p:blipFill>
        <p:spPr>
          <a:xfrm>
            <a:off x="234162" y="209004"/>
            <a:ext cx="4530705" cy="6491834"/>
          </a:xfrm>
          <a:prstGeom prst="rect">
            <a:avLst/>
          </a:prstGeom>
          <a:ln w="6350">
            <a:solidFill>
              <a:schemeClr val="bg2"/>
            </a:solidFill>
          </a:ln>
        </p:spPr>
      </p:pic>
      <p:pic>
        <p:nvPicPr>
          <p:cNvPr id="8" name="Picture 7">
            <a:extLst>
              <a:ext uri="{FF2B5EF4-FFF2-40B4-BE49-F238E27FC236}">
                <a16:creationId xmlns:a16="http://schemas.microsoft.com/office/drawing/2014/main" id="{412DCC9E-B5E9-113F-EE97-C9B7F2175F4D}"/>
              </a:ext>
            </a:extLst>
          </p:cNvPr>
          <p:cNvPicPr>
            <a:picLocks noChangeAspect="1"/>
          </p:cNvPicPr>
          <p:nvPr/>
        </p:nvPicPr>
        <p:blipFill rotWithShape="1">
          <a:blip r:embed="rId3"/>
          <a:srcRect l="2875" t="13485" r="3428" b="36093"/>
          <a:stretch/>
        </p:blipFill>
        <p:spPr>
          <a:xfrm>
            <a:off x="2691651" y="798555"/>
            <a:ext cx="7161122" cy="5521739"/>
          </a:xfrm>
          <a:prstGeom prst="rect">
            <a:avLst/>
          </a:prstGeom>
          <a:ln w="6350">
            <a:solidFill>
              <a:schemeClr val="bg2"/>
            </a:solidFill>
          </a:ln>
        </p:spPr>
      </p:pic>
    </p:spTree>
    <p:extLst>
      <p:ext uri="{BB962C8B-B14F-4D97-AF65-F5344CB8AC3E}">
        <p14:creationId xmlns:p14="http://schemas.microsoft.com/office/powerpoint/2010/main" val="20299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043" y="-2"/>
            <a:ext cx="48149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2023: EC Orders Divestiture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211930" y="6488668"/>
            <a:ext cx="39800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8EA94B30-1222-C404-7E27-C8526D024F02}"/>
              </a:ext>
            </a:extLst>
          </p:cNvPr>
          <p:cNvPicPr>
            <a:picLocks noChangeAspect="1"/>
          </p:cNvPicPr>
          <p:nvPr/>
        </p:nvPicPr>
        <p:blipFill>
          <a:blip r:embed="rId3"/>
          <a:stretch>
            <a:fillRect/>
          </a:stretch>
        </p:blipFill>
        <p:spPr>
          <a:xfrm>
            <a:off x="89559" y="202881"/>
            <a:ext cx="4491729" cy="6497957"/>
          </a:xfrm>
          <a:prstGeom prst="rect">
            <a:avLst/>
          </a:prstGeom>
          <a:ln w="6350">
            <a:solidFill>
              <a:schemeClr val="bg2"/>
            </a:solidFill>
          </a:ln>
        </p:spPr>
      </p:pic>
      <p:pic>
        <p:nvPicPr>
          <p:cNvPr id="10" name="Picture 9">
            <a:extLst>
              <a:ext uri="{FF2B5EF4-FFF2-40B4-BE49-F238E27FC236}">
                <a16:creationId xmlns:a16="http://schemas.microsoft.com/office/drawing/2014/main" id="{B30C0D08-5513-BB3A-891C-327E4242DD65}"/>
              </a:ext>
            </a:extLst>
          </p:cNvPr>
          <p:cNvPicPr>
            <a:picLocks noChangeAspect="1"/>
          </p:cNvPicPr>
          <p:nvPr/>
        </p:nvPicPr>
        <p:blipFill rotWithShape="1">
          <a:blip r:embed="rId3"/>
          <a:srcRect l="2459" t="1943" r="4114" b="60260"/>
          <a:stretch/>
        </p:blipFill>
        <p:spPr>
          <a:xfrm>
            <a:off x="1943652" y="676340"/>
            <a:ext cx="9260209" cy="5419660"/>
          </a:xfrm>
          <a:prstGeom prst="rect">
            <a:avLst/>
          </a:prstGeom>
          <a:ln w="6350">
            <a:solidFill>
              <a:schemeClr val="bg2"/>
            </a:solidFill>
          </a:ln>
        </p:spPr>
      </p:pic>
    </p:spTree>
    <p:extLst>
      <p:ext uri="{BB962C8B-B14F-4D97-AF65-F5344CB8AC3E}">
        <p14:creationId xmlns:p14="http://schemas.microsoft.com/office/powerpoint/2010/main" val="295838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6259" y="-2"/>
            <a:ext cx="56957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Vertically Integrated Monopoly Result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9" name="Text Box 6"/>
          <p:cNvSpPr txBox="1">
            <a:spLocks noChangeArrowheads="1"/>
          </p:cNvSpPr>
          <p:nvPr/>
        </p:nvSpPr>
        <p:spPr bwMode="auto">
          <a:xfrm>
            <a:off x="9732620" y="2144713"/>
            <a:ext cx="2466975" cy="646112"/>
          </a:xfrm>
          <a:prstGeom prst="rect">
            <a:avLst/>
          </a:prstGeom>
          <a:solidFill>
            <a:srgbClr val="0000FF"/>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sz="3600">
                <a:solidFill>
                  <a:schemeClr val="bg1"/>
                </a:solidFill>
                <a:cs typeface="Arial" panose="020B0604020202020204" pitchFamily="34" charset="0"/>
              </a:rPr>
              <a:t>P = 10 – Q</a:t>
            </a:r>
          </a:p>
        </p:txBody>
      </p:sp>
      <p:grpSp>
        <p:nvGrpSpPr>
          <p:cNvPr id="10" name="Group 40"/>
          <p:cNvGrpSpPr>
            <a:grpSpLocks/>
          </p:cNvGrpSpPr>
          <p:nvPr/>
        </p:nvGrpSpPr>
        <p:grpSpPr bwMode="auto">
          <a:xfrm>
            <a:off x="1681163" y="239713"/>
            <a:ext cx="6592887" cy="5934075"/>
            <a:chOff x="2667000" y="2667000"/>
            <a:chExt cx="3903663" cy="3505202"/>
          </a:xfrm>
        </p:grpSpPr>
        <p:grpSp>
          <p:nvGrpSpPr>
            <p:cNvPr id="11" name="Group 4"/>
            <p:cNvGrpSpPr>
              <a:grpSpLocks/>
            </p:cNvGrpSpPr>
            <p:nvPr/>
          </p:nvGrpSpPr>
          <p:grpSpPr bwMode="auto">
            <a:xfrm>
              <a:off x="2667000" y="2667000"/>
              <a:ext cx="3903663" cy="3502026"/>
              <a:chOff x="1680" y="1680"/>
              <a:chExt cx="2459" cy="2206"/>
            </a:xfrm>
          </p:grpSpPr>
          <p:sp>
            <p:nvSpPr>
              <p:cNvPr id="17" name="Line 5"/>
              <p:cNvSpPr>
                <a:spLocks noChangeShapeType="1"/>
              </p:cNvSpPr>
              <p:nvPr/>
            </p:nvSpPr>
            <p:spPr bwMode="auto">
              <a:xfrm>
                <a:off x="1920" y="3648"/>
                <a:ext cx="2208"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Text Box 6"/>
              <p:cNvSpPr txBox="1">
                <a:spLocks noChangeArrowheads="1"/>
              </p:cNvSpPr>
              <p:nvPr/>
            </p:nvSpPr>
            <p:spPr bwMode="auto">
              <a:xfrm>
                <a:off x="1680" y="1680"/>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defRPr/>
                </a:pPr>
                <a:r>
                  <a:rPr kumimoji="0" lang="en-US" sz="3600" dirty="0">
                    <a:latin typeface="+mn-lt"/>
                  </a:rPr>
                  <a:t>P</a:t>
                </a:r>
              </a:p>
            </p:txBody>
          </p:sp>
          <p:sp>
            <p:nvSpPr>
              <p:cNvPr id="19" name="Line 7"/>
              <p:cNvSpPr>
                <a:spLocks noChangeShapeType="1"/>
              </p:cNvSpPr>
              <p:nvPr/>
            </p:nvSpPr>
            <p:spPr bwMode="auto">
              <a:xfrm flipV="1">
                <a:off x="1920" y="1776"/>
                <a:ext cx="0" cy="1872"/>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Text Box 8"/>
              <p:cNvSpPr txBox="1">
                <a:spLocks noChangeArrowheads="1"/>
              </p:cNvSpPr>
              <p:nvPr/>
            </p:nvSpPr>
            <p:spPr bwMode="auto">
              <a:xfrm>
                <a:off x="3936" y="3646"/>
                <a:ext cx="20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Q</a:t>
                </a:r>
              </a:p>
            </p:txBody>
          </p:sp>
        </p:grpSp>
        <p:grpSp>
          <p:nvGrpSpPr>
            <p:cNvPr id="12" name="Group 9"/>
            <p:cNvGrpSpPr>
              <a:grpSpLocks/>
            </p:cNvGrpSpPr>
            <p:nvPr/>
          </p:nvGrpSpPr>
          <p:grpSpPr bwMode="auto">
            <a:xfrm>
              <a:off x="2667000" y="3124201"/>
              <a:ext cx="3587750" cy="3048001"/>
              <a:chOff x="1680" y="1968"/>
              <a:chExt cx="2260" cy="1920"/>
            </a:xfrm>
          </p:grpSpPr>
          <p:sp>
            <p:nvSpPr>
              <p:cNvPr id="13" name="Line 10"/>
              <p:cNvSpPr>
                <a:spLocks noChangeShapeType="1"/>
              </p:cNvSpPr>
              <p:nvPr/>
            </p:nvSpPr>
            <p:spPr bwMode="auto">
              <a:xfrm>
                <a:off x="1920" y="2064"/>
                <a:ext cx="1584" cy="1584"/>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1"/>
              <p:cNvSpPr txBox="1">
                <a:spLocks noChangeArrowheads="1"/>
              </p:cNvSpPr>
              <p:nvPr/>
            </p:nvSpPr>
            <p:spPr bwMode="auto">
              <a:xfrm>
                <a:off x="2586" y="2520"/>
                <a:ext cx="135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b="1" dirty="0">
                    <a:latin typeface="+mn-lt"/>
                  </a:rPr>
                  <a:t>Demand Curve</a:t>
                </a:r>
              </a:p>
            </p:txBody>
          </p:sp>
          <p:sp>
            <p:nvSpPr>
              <p:cNvPr id="15" name="Text Box 12"/>
              <p:cNvSpPr txBox="1">
                <a:spLocks noChangeArrowheads="1"/>
              </p:cNvSpPr>
              <p:nvPr/>
            </p:nvSpPr>
            <p:spPr bwMode="auto">
              <a:xfrm>
                <a:off x="1680" y="1968"/>
                <a:ext cx="2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10</a:t>
                </a:r>
              </a:p>
            </p:txBody>
          </p:sp>
          <p:sp>
            <p:nvSpPr>
              <p:cNvPr id="16" name="Text Box 13"/>
              <p:cNvSpPr txBox="1">
                <a:spLocks noChangeArrowheads="1"/>
              </p:cNvSpPr>
              <p:nvPr/>
            </p:nvSpPr>
            <p:spPr bwMode="auto">
              <a:xfrm>
                <a:off x="3408" y="3648"/>
                <a:ext cx="2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10</a:t>
                </a:r>
              </a:p>
            </p:txBody>
          </p:sp>
        </p:grpSp>
      </p:grpSp>
      <p:sp>
        <p:nvSpPr>
          <p:cNvPr id="21" name="Line 11"/>
          <p:cNvSpPr>
            <a:spLocks noChangeShapeType="1"/>
          </p:cNvSpPr>
          <p:nvPr/>
        </p:nvSpPr>
        <p:spPr bwMode="auto">
          <a:xfrm>
            <a:off x="2378075" y="4192588"/>
            <a:ext cx="5503863" cy="0"/>
          </a:xfrm>
          <a:prstGeom prst="line">
            <a:avLst/>
          </a:prstGeom>
          <a:noFill/>
          <a:ln w="1270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12"/>
          <p:cNvSpPr txBox="1">
            <a:spLocks noChangeArrowheads="1"/>
          </p:cNvSpPr>
          <p:nvPr/>
        </p:nvSpPr>
        <p:spPr bwMode="auto">
          <a:xfrm>
            <a:off x="6570663" y="4316413"/>
            <a:ext cx="3236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b="1">
                <a:solidFill>
                  <a:schemeClr val="tx1"/>
                </a:solidFill>
                <a:cs typeface="Arial" panose="020B0604020202020204" pitchFamily="34" charset="0"/>
              </a:rPr>
              <a:t>Marginal Cost</a:t>
            </a:r>
          </a:p>
        </p:txBody>
      </p:sp>
      <p:sp>
        <p:nvSpPr>
          <p:cNvPr id="23" name="Line 14"/>
          <p:cNvSpPr>
            <a:spLocks noChangeShapeType="1"/>
          </p:cNvSpPr>
          <p:nvPr/>
        </p:nvSpPr>
        <p:spPr bwMode="auto">
          <a:xfrm>
            <a:off x="5284788" y="4259263"/>
            <a:ext cx="0" cy="1260475"/>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Text Box 15"/>
          <p:cNvSpPr txBox="1">
            <a:spLocks noChangeArrowheads="1"/>
          </p:cNvSpPr>
          <p:nvPr/>
        </p:nvSpPr>
        <p:spPr bwMode="auto">
          <a:xfrm>
            <a:off x="4900613" y="5529263"/>
            <a:ext cx="76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a:solidFill>
                  <a:schemeClr val="tx1"/>
                </a:solidFill>
                <a:cs typeface="Arial" panose="020B0604020202020204" pitchFamily="34" charset="0"/>
              </a:rPr>
              <a:t>Q</a:t>
            </a:r>
            <a:r>
              <a:rPr kumimoji="0" lang="en-US" sz="3600" baseline="-25000">
                <a:solidFill>
                  <a:schemeClr val="tx1"/>
                </a:solidFill>
                <a:cs typeface="Arial" panose="020B0604020202020204" pitchFamily="34" charset="0"/>
              </a:rPr>
              <a:t>C</a:t>
            </a:r>
            <a:endParaRPr kumimoji="0" lang="en-US" sz="3600">
              <a:solidFill>
                <a:schemeClr val="tx1"/>
              </a:solidFill>
              <a:cs typeface="Arial" panose="020B0604020202020204" pitchFamily="34" charset="0"/>
            </a:endParaRPr>
          </a:p>
        </p:txBody>
      </p:sp>
      <p:sp>
        <p:nvSpPr>
          <p:cNvPr id="25" name="Text Box 16"/>
          <p:cNvSpPr txBox="1">
            <a:spLocks noChangeArrowheads="1"/>
          </p:cNvSpPr>
          <p:nvPr/>
        </p:nvSpPr>
        <p:spPr bwMode="auto">
          <a:xfrm>
            <a:off x="1598613" y="3868738"/>
            <a:ext cx="715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P</a:t>
            </a:r>
            <a:r>
              <a:rPr kumimoji="0" lang="en-US" sz="3600" baseline="-25000" dirty="0">
                <a:latin typeface="+mn-lt"/>
              </a:rPr>
              <a:t>C</a:t>
            </a:r>
            <a:endParaRPr kumimoji="0" lang="en-US" sz="3600" dirty="0">
              <a:latin typeface="+mn-lt"/>
            </a:endParaRPr>
          </a:p>
        </p:txBody>
      </p:sp>
      <p:sp>
        <p:nvSpPr>
          <p:cNvPr id="26" name="Text Box 6"/>
          <p:cNvSpPr txBox="1">
            <a:spLocks noChangeArrowheads="1"/>
          </p:cNvSpPr>
          <p:nvPr/>
        </p:nvSpPr>
        <p:spPr bwMode="auto">
          <a:xfrm>
            <a:off x="10467632" y="2874963"/>
            <a:ext cx="1731963" cy="646112"/>
          </a:xfrm>
          <a:prstGeom prst="rect">
            <a:avLst/>
          </a:prstGeom>
          <a:solidFill>
            <a:srgbClr val="0000FF"/>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sz="3600">
                <a:solidFill>
                  <a:schemeClr val="bg1"/>
                </a:solidFill>
                <a:cs typeface="Arial" panose="020B0604020202020204" pitchFamily="34" charset="0"/>
              </a:rPr>
              <a:t>MC = 4</a:t>
            </a:r>
          </a:p>
        </p:txBody>
      </p:sp>
      <p:sp>
        <p:nvSpPr>
          <p:cNvPr id="27" name="Rectangle 23"/>
          <p:cNvSpPr>
            <a:spLocks noChangeArrowheads="1"/>
          </p:cNvSpPr>
          <p:nvPr/>
        </p:nvSpPr>
        <p:spPr bwMode="auto">
          <a:xfrm>
            <a:off x="12018963" y="6705600"/>
            <a:ext cx="173037" cy="157163"/>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28" name="Text Box 6"/>
          <p:cNvSpPr txBox="1">
            <a:spLocks noChangeArrowheads="1"/>
          </p:cNvSpPr>
          <p:nvPr/>
        </p:nvSpPr>
        <p:spPr bwMode="auto">
          <a:xfrm>
            <a:off x="9101353" y="3639193"/>
            <a:ext cx="3086100" cy="646112"/>
          </a:xfrm>
          <a:prstGeom prst="rect">
            <a:avLst/>
          </a:prstGeom>
          <a:solidFill>
            <a:srgbClr val="FF0000"/>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sz="3600">
                <a:solidFill>
                  <a:schemeClr val="bg1"/>
                </a:solidFill>
                <a:cs typeface="Arial" panose="020B0604020202020204" pitchFamily="34" charset="0"/>
              </a:rPr>
              <a:t>MR = 10 – 2Q</a:t>
            </a:r>
          </a:p>
        </p:txBody>
      </p:sp>
      <p:sp>
        <p:nvSpPr>
          <p:cNvPr id="29" name="Line 21"/>
          <p:cNvSpPr>
            <a:spLocks noChangeShapeType="1"/>
          </p:cNvSpPr>
          <p:nvPr/>
        </p:nvSpPr>
        <p:spPr bwMode="auto">
          <a:xfrm>
            <a:off x="2357438" y="1336675"/>
            <a:ext cx="2012950" cy="4192588"/>
          </a:xfrm>
          <a:prstGeom prst="line">
            <a:avLst/>
          </a:prstGeom>
          <a:noFill/>
          <a:ln w="127000">
            <a:solidFill>
              <a:srgbClr val="CC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32"/>
          <p:cNvSpPr txBox="1">
            <a:spLocks noChangeArrowheads="1"/>
          </p:cNvSpPr>
          <p:nvPr/>
        </p:nvSpPr>
        <p:spPr bwMode="auto">
          <a:xfrm>
            <a:off x="3395663" y="5519738"/>
            <a:ext cx="800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Q</a:t>
            </a:r>
            <a:r>
              <a:rPr kumimoji="0" lang="en-US" sz="3600" baseline="-25000" dirty="0">
                <a:latin typeface="+mn-lt"/>
              </a:rPr>
              <a:t>M</a:t>
            </a:r>
            <a:endParaRPr kumimoji="0" lang="en-US" sz="3600" dirty="0">
              <a:latin typeface="+mn-lt"/>
            </a:endParaRPr>
          </a:p>
        </p:txBody>
      </p:sp>
      <p:sp>
        <p:nvSpPr>
          <p:cNvPr id="31" name="Text Box 33"/>
          <p:cNvSpPr txBox="1">
            <a:spLocks noChangeArrowheads="1"/>
          </p:cNvSpPr>
          <p:nvPr/>
        </p:nvSpPr>
        <p:spPr bwMode="auto">
          <a:xfrm>
            <a:off x="1574800" y="2359025"/>
            <a:ext cx="749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P</a:t>
            </a:r>
            <a:r>
              <a:rPr kumimoji="0" lang="en-US" sz="3600" baseline="-25000" dirty="0">
                <a:latin typeface="+mn-lt"/>
              </a:rPr>
              <a:t>M</a:t>
            </a:r>
            <a:endParaRPr kumimoji="0" lang="en-US" sz="3600" dirty="0">
              <a:latin typeface="+mn-lt"/>
            </a:endParaRPr>
          </a:p>
        </p:txBody>
      </p:sp>
      <p:sp>
        <p:nvSpPr>
          <p:cNvPr id="32" name="Line 34"/>
          <p:cNvSpPr>
            <a:spLocks noChangeShapeType="1"/>
          </p:cNvSpPr>
          <p:nvPr/>
        </p:nvSpPr>
        <p:spPr bwMode="auto">
          <a:xfrm flipH="1">
            <a:off x="3760788" y="2681288"/>
            <a:ext cx="0" cy="2838450"/>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35"/>
          <p:cNvSpPr>
            <a:spLocks noChangeShapeType="1"/>
          </p:cNvSpPr>
          <p:nvPr/>
        </p:nvSpPr>
        <p:spPr bwMode="auto">
          <a:xfrm flipH="1" flipV="1">
            <a:off x="2357438" y="2681288"/>
            <a:ext cx="1328737" cy="9525"/>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4" name="Group 10"/>
          <p:cNvGrpSpPr>
            <a:grpSpLocks/>
          </p:cNvGrpSpPr>
          <p:nvPr/>
        </p:nvGrpSpPr>
        <p:grpSpPr bwMode="auto">
          <a:xfrm>
            <a:off x="2357438" y="1336675"/>
            <a:ext cx="1328737" cy="1344613"/>
            <a:chOff x="1920" y="2064"/>
            <a:chExt cx="528" cy="528"/>
          </a:xfrm>
        </p:grpSpPr>
        <p:sp>
          <p:nvSpPr>
            <p:cNvPr id="35" name="AutoShape 11"/>
            <p:cNvSpPr>
              <a:spLocks noChangeArrowheads="1"/>
            </p:cNvSpPr>
            <p:nvPr/>
          </p:nvSpPr>
          <p:spPr bwMode="auto">
            <a:xfrm>
              <a:off x="1920" y="2064"/>
              <a:ext cx="528" cy="528"/>
            </a:xfrm>
            <a:prstGeom prst="rtTriangle">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36" name="Text Box 12"/>
            <p:cNvSpPr txBox="1">
              <a:spLocks noChangeArrowheads="1"/>
            </p:cNvSpPr>
            <p:nvPr/>
          </p:nvSpPr>
          <p:spPr bwMode="auto">
            <a:xfrm>
              <a:off x="1968" y="2304"/>
              <a:ext cx="30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200" dirty="0">
                  <a:solidFill>
                    <a:schemeClr val="bg1"/>
                  </a:solidFill>
                  <a:latin typeface="+mn-lt"/>
                </a:rPr>
                <a:t>CS</a:t>
              </a:r>
            </a:p>
          </p:txBody>
        </p:sp>
      </p:grpSp>
      <p:grpSp>
        <p:nvGrpSpPr>
          <p:cNvPr id="37" name="Group 7"/>
          <p:cNvGrpSpPr>
            <a:grpSpLocks/>
          </p:cNvGrpSpPr>
          <p:nvPr/>
        </p:nvGrpSpPr>
        <p:grpSpPr bwMode="auto">
          <a:xfrm>
            <a:off x="2357438" y="2705100"/>
            <a:ext cx="1387475" cy="1546225"/>
            <a:chOff x="1920" y="2592"/>
            <a:chExt cx="542" cy="576"/>
          </a:xfrm>
        </p:grpSpPr>
        <p:sp>
          <p:nvSpPr>
            <p:cNvPr id="38" name="Rectangle 8"/>
            <p:cNvSpPr>
              <a:spLocks noChangeArrowheads="1"/>
            </p:cNvSpPr>
            <p:nvPr/>
          </p:nvSpPr>
          <p:spPr bwMode="auto">
            <a:xfrm>
              <a:off x="1920" y="2592"/>
              <a:ext cx="528" cy="5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39" name="Text Box 9"/>
            <p:cNvSpPr txBox="1">
              <a:spLocks noChangeArrowheads="1"/>
            </p:cNvSpPr>
            <p:nvPr/>
          </p:nvSpPr>
          <p:spPr bwMode="auto">
            <a:xfrm>
              <a:off x="1936" y="2774"/>
              <a:ext cx="52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200" dirty="0">
                  <a:solidFill>
                    <a:schemeClr val="bg1"/>
                  </a:solidFill>
                  <a:latin typeface="+mn-lt"/>
                </a:rPr>
                <a:t>Profits</a:t>
              </a:r>
            </a:p>
          </p:txBody>
        </p:sp>
      </p:grpSp>
      <p:grpSp>
        <p:nvGrpSpPr>
          <p:cNvPr id="40" name="Group 13"/>
          <p:cNvGrpSpPr>
            <a:grpSpLocks/>
          </p:cNvGrpSpPr>
          <p:nvPr/>
        </p:nvGrpSpPr>
        <p:grpSpPr bwMode="auto">
          <a:xfrm>
            <a:off x="3794125" y="2790825"/>
            <a:ext cx="1335088" cy="1401763"/>
            <a:chOff x="2448" y="2592"/>
            <a:chExt cx="576" cy="576"/>
          </a:xfrm>
        </p:grpSpPr>
        <p:sp>
          <p:nvSpPr>
            <p:cNvPr id="41" name="AutoShape 14"/>
            <p:cNvSpPr>
              <a:spLocks noChangeArrowheads="1"/>
            </p:cNvSpPr>
            <p:nvPr/>
          </p:nvSpPr>
          <p:spPr bwMode="auto">
            <a:xfrm>
              <a:off x="2448" y="2592"/>
              <a:ext cx="576" cy="576"/>
            </a:xfrm>
            <a:prstGeom prst="rtTriangle">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42" name="Text Box 15"/>
            <p:cNvSpPr txBox="1">
              <a:spLocks noChangeArrowheads="1"/>
            </p:cNvSpPr>
            <p:nvPr/>
          </p:nvSpPr>
          <p:spPr bwMode="auto">
            <a:xfrm>
              <a:off x="2448" y="2880"/>
              <a:ext cx="473"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200" dirty="0">
                  <a:solidFill>
                    <a:schemeClr val="bg1"/>
                  </a:solidFill>
                  <a:latin typeface="+mn-lt"/>
                </a:rPr>
                <a:t>DWL</a:t>
              </a:r>
            </a:p>
          </p:txBody>
        </p:sp>
      </p:grpSp>
      <p:grpSp>
        <p:nvGrpSpPr>
          <p:cNvPr id="43" name="Group 4"/>
          <p:cNvGrpSpPr>
            <a:grpSpLocks/>
          </p:cNvGrpSpPr>
          <p:nvPr/>
        </p:nvGrpSpPr>
        <p:grpSpPr bwMode="auto">
          <a:xfrm>
            <a:off x="2357438" y="4192588"/>
            <a:ext cx="1387475" cy="1327150"/>
            <a:chOff x="1920" y="3168"/>
            <a:chExt cx="528" cy="480"/>
          </a:xfrm>
        </p:grpSpPr>
        <p:sp>
          <p:nvSpPr>
            <p:cNvPr id="44" name="Rectangle 5"/>
            <p:cNvSpPr>
              <a:spLocks noChangeArrowheads="1"/>
            </p:cNvSpPr>
            <p:nvPr/>
          </p:nvSpPr>
          <p:spPr bwMode="auto">
            <a:xfrm>
              <a:off x="1920" y="3168"/>
              <a:ext cx="528" cy="48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45" name="Text Box 6"/>
            <p:cNvSpPr txBox="1">
              <a:spLocks noChangeArrowheads="1"/>
            </p:cNvSpPr>
            <p:nvPr/>
          </p:nvSpPr>
          <p:spPr bwMode="auto">
            <a:xfrm>
              <a:off x="1999" y="3262"/>
              <a:ext cx="30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a:solidFill>
                    <a:schemeClr val="bg1"/>
                  </a:solidFill>
                  <a:cs typeface="Arial" panose="020B0604020202020204" pitchFamily="34" charset="0"/>
                </a:rPr>
                <a:t>TC</a:t>
              </a:r>
            </a:p>
          </p:txBody>
        </p:sp>
      </p:grpSp>
      <p:sp>
        <p:nvSpPr>
          <p:cNvPr id="46" name="Text Box 20"/>
          <p:cNvSpPr txBox="1">
            <a:spLocks noChangeArrowheads="1"/>
          </p:cNvSpPr>
          <p:nvPr/>
        </p:nvSpPr>
        <p:spPr bwMode="auto">
          <a:xfrm>
            <a:off x="2714360" y="6043235"/>
            <a:ext cx="4135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b="1" dirty="0">
                <a:solidFill>
                  <a:schemeClr val="tx1"/>
                </a:solidFill>
                <a:cs typeface="Arial" panose="020B0604020202020204" pitchFamily="34" charset="0"/>
              </a:rPr>
              <a:t>Marginal Revenue</a:t>
            </a:r>
          </a:p>
        </p:txBody>
      </p:sp>
    </p:spTree>
    <p:extLst>
      <p:ext uri="{BB962C8B-B14F-4D97-AF65-F5344CB8AC3E}">
        <p14:creationId xmlns:p14="http://schemas.microsoft.com/office/powerpoint/2010/main" val="55930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dissolv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tgtEl>
                                          <p:spTgt spid="30"/>
                                        </p:tgtEl>
                                      </p:cBhvr>
                                    </p:animEffec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right)">
                                      <p:cBhvr>
                                        <p:cTn id="29" dur="500"/>
                                        <p:tgtEl>
                                          <p:spTgt spid="33"/>
                                        </p:tgtEl>
                                      </p:cBhvr>
                                    </p:animEffect>
                                  </p:childTnLst>
                                </p:cTn>
                              </p:par>
                            </p:childTnLst>
                          </p:cTn>
                        </p:par>
                        <p:par>
                          <p:cTn id="30" fill="hold">
                            <p:stCondLst>
                              <p:cond delay="1500"/>
                            </p:stCondLst>
                            <p:childTnLst>
                              <p:par>
                                <p:cTn id="31" presetID="9"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dissolv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dissolv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9"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dissolv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p:bldP spid="31" grpId="0"/>
      <p:bldP spid="32" grpId="0" animBg="1"/>
      <p:bldP spid="33" grpId="0" animBg="1"/>
      <p:bldP spid="4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700" y="-2"/>
            <a:ext cx="63373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12 Dec 2023: Illumina Appeal Before CJEU</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592732" y="6488668"/>
            <a:ext cx="25992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Reuters (12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203997F-6154-96C8-A753-2B0D564D1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06" y="558335"/>
            <a:ext cx="5621461" cy="6142503"/>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3B6D31C1-B0C6-452D-B90E-F397A20C666A}"/>
              </a:ext>
            </a:extLst>
          </p:cNvPr>
          <p:cNvPicPr>
            <a:picLocks noChangeAspect="1"/>
          </p:cNvPicPr>
          <p:nvPr/>
        </p:nvPicPr>
        <p:blipFill rotWithShape="1">
          <a:blip r:embed="rId4">
            <a:extLst>
              <a:ext uri="{28A0092B-C50C-407E-A947-70E740481C1C}">
                <a14:useLocalDpi xmlns:a14="http://schemas.microsoft.com/office/drawing/2010/main" val="0"/>
              </a:ext>
            </a:extLst>
          </a:blip>
          <a:srcRect l="5685" t="26852" r="36240" b="59357"/>
          <a:stretch/>
        </p:blipFill>
        <p:spPr>
          <a:xfrm>
            <a:off x="2793900" y="1036611"/>
            <a:ext cx="8957636" cy="2324288"/>
          </a:xfrm>
          <a:prstGeom prst="rect">
            <a:avLst/>
          </a:prstGeom>
          <a:ln>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981EAFC1-802E-F9EA-D010-B8857E55B334}"/>
              </a:ext>
            </a:extLst>
          </p:cNvPr>
          <p:cNvPicPr>
            <a:picLocks noChangeAspect="1"/>
          </p:cNvPicPr>
          <p:nvPr/>
        </p:nvPicPr>
        <p:blipFill rotWithShape="1">
          <a:blip r:embed="rId4">
            <a:extLst>
              <a:ext uri="{28A0092B-C50C-407E-A947-70E740481C1C}">
                <a14:useLocalDpi xmlns:a14="http://schemas.microsoft.com/office/drawing/2010/main" val="0"/>
              </a:ext>
            </a:extLst>
          </a:blip>
          <a:srcRect l="5685" t="71221" r="36240" b="11420"/>
          <a:stretch/>
        </p:blipFill>
        <p:spPr>
          <a:xfrm>
            <a:off x="2779272" y="3513299"/>
            <a:ext cx="8972264" cy="2930431"/>
          </a:xfrm>
          <a:prstGeom prst="rect">
            <a:avLst/>
          </a:prstGeom>
          <a:ln>
            <a:solidFill>
              <a:schemeClr val="bg2"/>
            </a:solidFill>
          </a:ln>
        </p:spPr>
      </p:pic>
    </p:spTree>
    <p:extLst>
      <p:ext uri="{BB962C8B-B14F-4D97-AF65-F5344CB8AC3E}">
        <p14:creationId xmlns:p14="http://schemas.microsoft.com/office/powerpoint/2010/main" val="240265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51</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Licensing the NGS Platform</a:t>
            </a:r>
          </a:p>
        </p:txBody>
      </p:sp>
      <p:sp>
        <p:nvSpPr>
          <p:cNvPr id="11270"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Single firm owns NGS platform and also builds blood-based cancer detection tests that require the use of the platform</a:t>
            </a:r>
          </a:p>
          <a:p>
            <a:pPr lvl="1">
              <a:lnSpc>
                <a:spcPct val="90000"/>
              </a:lnSpc>
            </a:pPr>
            <a:r>
              <a:rPr lang="en-US" dirty="0"/>
              <a:t>Firm refuses to license NGS platform to potential test competitors (and has never done so)</a:t>
            </a:r>
          </a:p>
          <a:p>
            <a:pPr>
              <a:lnSpc>
                <a:spcPct val="90000"/>
              </a:lnSpc>
            </a:pPr>
            <a:r>
              <a:rPr lang="en-US" dirty="0"/>
              <a:t>Antitrust issues?</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52</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Licensing the NGS Platform</a:t>
            </a:r>
          </a:p>
        </p:txBody>
      </p:sp>
      <p:sp>
        <p:nvSpPr>
          <p:cNvPr id="11270" name="Rectangle 3"/>
          <p:cNvSpPr>
            <a:spLocks noGrp="1" noChangeArrowheads="1"/>
          </p:cNvSpPr>
          <p:nvPr>
            <p:ph type="body" idx="1"/>
          </p:nvPr>
        </p:nvSpPr>
        <p:spPr/>
        <p:txBody>
          <a:bodyPr/>
          <a:lstStyle/>
          <a:p>
            <a:pPr>
              <a:lnSpc>
                <a:spcPct val="90000"/>
              </a:lnSpc>
            </a:pPr>
            <a:r>
              <a:rPr lang="en-US" dirty="0"/>
              <a:t>Hypo 2</a:t>
            </a:r>
          </a:p>
          <a:p>
            <a:pPr lvl="1">
              <a:lnSpc>
                <a:spcPct val="90000"/>
              </a:lnSpc>
            </a:pPr>
            <a:r>
              <a:rPr lang="en-US" dirty="0"/>
              <a:t>Single firm owns NGS platform</a:t>
            </a:r>
          </a:p>
          <a:p>
            <a:pPr lvl="1">
              <a:lnSpc>
                <a:spcPct val="90000"/>
              </a:lnSpc>
            </a:pPr>
            <a:r>
              <a:rPr lang="en-US" dirty="0"/>
              <a:t>Creates wholly own sub that builds blood-based cancer detection tests that require the use of the platform</a:t>
            </a:r>
          </a:p>
          <a:p>
            <a:pPr lvl="1">
              <a:lnSpc>
                <a:spcPct val="90000"/>
              </a:lnSpc>
            </a:pPr>
            <a:r>
              <a:rPr lang="en-US" dirty="0"/>
              <a:t>Firm refuses to license NGS platform to potential test competitors (and has never done so)</a:t>
            </a:r>
          </a:p>
          <a:p>
            <a:pPr>
              <a:lnSpc>
                <a:spcPct val="90000"/>
              </a:lnSpc>
            </a:pPr>
            <a:r>
              <a:rPr lang="en-US" dirty="0"/>
              <a:t>Antitrust issues?</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2866945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53</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Licensing the NGS Platform</a:t>
            </a:r>
          </a:p>
        </p:txBody>
      </p:sp>
      <p:sp>
        <p:nvSpPr>
          <p:cNvPr id="11270" name="Rectangle 3"/>
          <p:cNvSpPr>
            <a:spLocks noGrp="1" noChangeArrowheads="1"/>
          </p:cNvSpPr>
          <p:nvPr>
            <p:ph type="body" idx="1"/>
          </p:nvPr>
        </p:nvSpPr>
        <p:spPr/>
        <p:txBody>
          <a:bodyPr/>
          <a:lstStyle/>
          <a:p>
            <a:pPr>
              <a:lnSpc>
                <a:spcPct val="90000"/>
              </a:lnSpc>
            </a:pPr>
            <a:r>
              <a:rPr lang="en-US" dirty="0"/>
              <a:t>Hypo 3</a:t>
            </a:r>
          </a:p>
          <a:p>
            <a:pPr lvl="1">
              <a:lnSpc>
                <a:spcPct val="90000"/>
              </a:lnSpc>
            </a:pPr>
            <a:r>
              <a:rPr lang="en-US" dirty="0"/>
              <a:t>Single firm owns NGS platform</a:t>
            </a:r>
          </a:p>
          <a:p>
            <a:pPr lvl="1">
              <a:lnSpc>
                <a:spcPct val="90000"/>
              </a:lnSpc>
            </a:pPr>
            <a:r>
              <a:rPr lang="en-US" dirty="0"/>
              <a:t>Firm announces that it will license the platform exclusively to one company in the tests market and holds auction for that license </a:t>
            </a:r>
          </a:p>
          <a:p>
            <a:pPr>
              <a:lnSpc>
                <a:spcPct val="90000"/>
              </a:lnSpc>
            </a:pPr>
            <a:r>
              <a:rPr lang="en-US" dirty="0"/>
              <a:t>Antitrust issues?</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1778292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54</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Licensing the NGS Platform</a:t>
            </a:r>
          </a:p>
        </p:txBody>
      </p:sp>
      <p:sp>
        <p:nvSpPr>
          <p:cNvPr id="11270" name="Rectangle 3"/>
          <p:cNvSpPr>
            <a:spLocks noGrp="1" noChangeArrowheads="1"/>
          </p:cNvSpPr>
          <p:nvPr>
            <p:ph type="body" idx="1"/>
          </p:nvPr>
        </p:nvSpPr>
        <p:spPr/>
        <p:txBody>
          <a:bodyPr/>
          <a:lstStyle/>
          <a:p>
            <a:pPr>
              <a:lnSpc>
                <a:spcPct val="90000"/>
              </a:lnSpc>
            </a:pPr>
            <a:r>
              <a:rPr lang="en-US" dirty="0"/>
              <a:t>Hypo 4</a:t>
            </a:r>
          </a:p>
          <a:p>
            <a:pPr lvl="1">
              <a:lnSpc>
                <a:spcPct val="90000"/>
              </a:lnSpc>
            </a:pPr>
            <a:r>
              <a:rPr lang="en-US" dirty="0"/>
              <a:t>Single firm owns NGS platform</a:t>
            </a:r>
          </a:p>
          <a:p>
            <a:pPr lvl="1">
              <a:lnSpc>
                <a:spcPct val="90000"/>
              </a:lnSpc>
            </a:pPr>
            <a:r>
              <a:rPr lang="en-US" dirty="0"/>
              <a:t>Firm </a:t>
            </a:r>
            <a:r>
              <a:rPr lang="en-US"/>
              <a:t>licenses NGS </a:t>
            </a:r>
            <a:r>
              <a:rPr lang="en-US" dirty="0"/>
              <a:t>platform to all comers</a:t>
            </a:r>
          </a:p>
          <a:p>
            <a:pPr lvl="1">
              <a:lnSpc>
                <a:spcPct val="90000"/>
              </a:lnSpc>
            </a:pPr>
            <a:r>
              <a:rPr lang="en-US" dirty="0"/>
              <a:t>Firm looks to buy one firm in the tests market</a:t>
            </a:r>
          </a:p>
          <a:p>
            <a:pPr>
              <a:lnSpc>
                <a:spcPct val="90000"/>
              </a:lnSpc>
            </a:pPr>
            <a:r>
              <a:rPr lang="en-US" dirty="0"/>
              <a:t>Antitrust issues?</a:t>
            </a:r>
          </a:p>
        </p:txBody>
      </p:sp>
      <p:sp>
        <p:nvSpPr>
          <p:cNvPr id="7"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3207052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4055" y="-2"/>
            <a:ext cx="21679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Illumina/Grail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173793" y="6488668"/>
            <a:ext cx="40182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15 Dec 2023)</a:t>
            </a:r>
          </a:p>
        </p:txBody>
      </p:sp>
      <p:pic>
        <p:nvPicPr>
          <p:cNvPr id="5" name="Picture 4">
            <a:extLst>
              <a:ext uri="{FF2B5EF4-FFF2-40B4-BE49-F238E27FC236}">
                <a16:creationId xmlns:a16="http://schemas.microsoft.com/office/drawing/2014/main" id="{317C3187-3C0E-858A-5BEF-A4246A82DC95}"/>
              </a:ext>
            </a:extLst>
          </p:cNvPr>
          <p:cNvPicPr>
            <a:picLocks noChangeAspect="1"/>
          </p:cNvPicPr>
          <p:nvPr/>
        </p:nvPicPr>
        <p:blipFill>
          <a:blip r:embed="rId3"/>
          <a:stretch>
            <a:fillRect/>
          </a:stretch>
        </p:blipFill>
        <p:spPr>
          <a:xfrm>
            <a:off x="3394851" y="209004"/>
            <a:ext cx="4614860" cy="6568225"/>
          </a:xfrm>
          <a:prstGeom prst="rect">
            <a:avLst/>
          </a:prstGeom>
          <a:ln w="6350">
            <a:solidFill>
              <a:schemeClr val="bg2"/>
            </a:solidFill>
          </a:ln>
        </p:spPr>
      </p:pic>
    </p:spTree>
    <p:extLst>
      <p:ext uri="{BB962C8B-B14F-4D97-AF65-F5344CB8AC3E}">
        <p14:creationId xmlns:p14="http://schemas.microsoft.com/office/powerpoint/2010/main" val="3142543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899" y="-2"/>
            <a:ext cx="4976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Little Con Law (But Not for 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4709CBDD-9B56-1801-605B-1E3C365960D9}"/>
              </a:ext>
            </a:extLst>
          </p:cNvPr>
          <p:cNvPicPr>
            <a:picLocks noChangeAspect="1"/>
          </p:cNvPicPr>
          <p:nvPr/>
        </p:nvPicPr>
        <p:blipFill>
          <a:blip r:embed="rId3"/>
          <a:stretch>
            <a:fillRect/>
          </a:stretch>
        </p:blipFill>
        <p:spPr>
          <a:xfrm>
            <a:off x="372458" y="209004"/>
            <a:ext cx="4020940" cy="6491834"/>
          </a:xfrm>
          <a:prstGeom prst="rect">
            <a:avLst/>
          </a:prstGeom>
          <a:ln w="6350">
            <a:solidFill>
              <a:schemeClr val="bg2"/>
            </a:solidFill>
          </a:ln>
        </p:spPr>
      </p:pic>
      <p:pic>
        <p:nvPicPr>
          <p:cNvPr id="9" name="Picture 8">
            <a:extLst>
              <a:ext uri="{FF2B5EF4-FFF2-40B4-BE49-F238E27FC236}">
                <a16:creationId xmlns:a16="http://schemas.microsoft.com/office/drawing/2014/main" id="{20B7881B-CEAE-A833-8F87-ECA3F6BE7BF4}"/>
              </a:ext>
            </a:extLst>
          </p:cNvPr>
          <p:cNvPicPr>
            <a:picLocks noChangeAspect="1"/>
          </p:cNvPicPr>
          <p:nvPr/>
        </p:nvPicPr>
        <p:blipFill rotWithShape="1">
          <a:blip r:embed="rId3"/>
          <a:srcRect l="6439" t="21598" r="5736" b="63982"/>
          <a:stretch/>
        </p:blipFill>
        <p:spPr>
          <a:xfrm>
            <a:off x="2063932" y="1898467"/>
            <a:ext cx="9460874" cy="2508069"/>
          </a:xfrm>
          <a:prstGeom prst="rect">
            <a:avLst/>
          </a:prstGeom>
          <a:ln w="6350">
            <a:solidFill>
              <a:schemeClr val="bg2"/>
            </a:solidFill>
          </a:ln>
        </p:spPr>
      </p:pic>
    </p:spTree>
    <p:extLst>
      <p:ext uri="{BB962C8B-B14F-4D97-AF65-F5344CB8AC3E}">
        <p14:creationId xmlns:p14="http://schemas.microsoft.com/office/powerpoint/2010/main" val="38308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3469E-D0D4-0BF7-88E5-C4CFEE446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68DCA-F2C2-0564-44C3-CB435CE04906}"/>
              </a:ext>
            </a:extLst>
          </p:cNvPr>
          <p:cNvSpPr>
            <a:spLocks noGrp="1"/>
          </p:cNvSpPr>
          <p:nvPr>
            <p:ph type="title"/>
          </p:nvPr>
        </p:nvSpPr>
        <p:spPr>
          <a:xfrm>
            <a:off x="9300633" y="-1"/>
            <a:ext cx="28913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DOJ/FTC Overlaps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1514957-E4C3-A57C-BFBC-408C068869DD}"/>
              </a:ext>
            </a:extLst>
          </p:cNvPr>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a:extLst>
              <a:ext uri="{FF2B5EF4-FFF2-40B4-BE49-F238E27FC236}">
                <a16:creationId xmlns:a16="http://schemas.microsoft.com/office/drawing/2014/main" id="{62C7D6D3-A7C0-9452-4445-2CDEFBD12E22}"/>
              </a:ext>
            </a:extLst>
          </p:cNvPr>
          <p:cNvSpPr txBox="1">
            <a:spLocks noChangeArrowheads="1"/>
          </p:cNvSpPr>
          <p:nvPr/>
        </p:nvSpPr>
        <p:spPr bwMode="auto">
          <a:xfrm>
            <a:off x="10248900" y="6488668"/>
            <a:ext cx="1943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GAO (Jan 2023)</a:t>
            </a:r>
          </a:p>
        </p:txBody>
      </p:sp>
      <p:sp>
        <p:nvSpPr>
          <p:cNvPr id="7" name="Rectangle 6">
            <a:extLst>
              <a:ext uri="{FF2B5EF4-FFF2-40B4-BE49-F238E27FC236}">
                <a16:creationId xmlns:a16="http://schemas.microsoft.com/office/drawing/2014/main" id="{38753EDF-21AA-4179-51C2-C8C2BABDE10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69A1D1F-ECAE-5B66-5D97-434F5FA54024}"/>
              </a:ext>
            </a:extLst>
          </p:cNvPr>
          <p:cNvPicPr>
            <a:picLocks noChangeAspect="1"/>
          </p:cNvPicPr>
          <p:nvPr/>
        </p:nvPicPr>
        <p:blipFill>
          <a:blip r:embed="rId2"/>
          <a:stretch>
            <a:fillRect/>
          </a:stretch>
        </p:blipFill>
        <p:spPr>
          <a:xfrm>
            <a:off x="114214" y="184665"/>
            <a:ext cx="4970019" cy="6451258"/>
          </a:xfrm>
          <a:prstGeom prst="rect">
            <a:avLst/>
          </a:prstGeom>
          <a:ln w="6350">
            <a:solidFill>
              <a:schemeClr val="tx1"/>
            </a:solidFill>
          </a:ln>
        </p:spPr>
      </p:pic>
      <p:pic>
        <p:nvPicPr>
          <p:cNvPr id="9" name="Picture 8">
            <a:extLst>
              <a:ext uri="{FF2B5EF4-FFF2-40B4-BE49-F238E27FC236}">
                <a16:creationId xmlns:a16="http://schemas.microsoft.com/office/drawing/2014/main" id="{9E953797-6766-281B-6E4C-3B5B3DCFD4BD}"/>
              </a:ext>
            </a:extLst>
          </p:cNvPr>
          <p:cNvPicPr>
            <a:picLocks noChangeAspect="1"/>
          </p:cNvPicPr>
          <p:nvPr/>
        </p:nvPicPr>
        <p:blipFill>
          <a:blip r:embed="rId3"/>
          <a:stretch>
            <a:fillRect/>
          </a:stretch>
        </p:blipFill>
        <p:spPr>
          <a:xfrm>
            <a:off x="2377557" y="184665"/>
            <a:ext cx="4990286" cy="6451258"/>
          </a:xfrm>
          <a:prstGeom prst="rect">
            <a:avLst/>
          </a:prstGeom>
          <a:ln w="6350">
            <a:solidFill>
              <a:schemeClr val="tx1"/>
            </a:solidFill>
          </a:ln>
        </p:spPr>
      </p:pic>
      <p:pic>
        <p:nvPicPr>
          <p:cNvPr id="11" name="Picture 10">
            <a:extLst>
              <a:ext uri="{FF2B5EF4-FFF2-40B4-BE49-F238E27FC236}">
                <a16:creationId xmlns:a16="http://schemas.microsoft.com/office/drawing/2014/main" id="{68CCDD98-25D4-3BD8-DB1E-BB62DDC82F56}"/>
              </a:ext>
            </a:extLst>
          </p:cNvPr>
          <p:cNvPicPr>
            <a:picLocks noChangeAspect="1"/>
          </p:cNvPicPr>
          <p:nvPr/>
        </p:nvPicPr>
        <p:blipFill>
          <a:blip r:embed="rId4"/>
          <a:stretch>
            <a:fillRect/>
          </a:stretch>
        </p:blipFill>
        <p:spPr>
          <a:xfrm>
            <a:off x="4360722" y="2456779"/>
            <a:ext cx="7235113" cy="3705482"/>
          </a:xfrm>
          <a:prstGeom prst="rect">
            <a:avLst/>
          </a:prstGeom>
          <a:ln>
            <a:solidFill>
              <a:schemeClr val="tx1"/>
            </a:solidFill>
          </a:ln>
        </p:spPr>
      </p:pic>
    </p:spTree>
    <p:extLst>
      <p:ext uri="{BB962C8B-B14F-4D97-AF65-F5344CB8AC3E}">
        <p14:creationId xmlns:p14="http://schemas.microsoft.com/office/powerpoint/2010/main" val="34397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B85F-08EC-EA40-0E09-21B82FE54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B5F43-2EF0-65BA-161B-F3901F0B1F45}"/>
              </a:ext>
            </a:extLst>
          </p:cNvPr>
          <p:cNvSpPr>
            <a:spLocks noGrp="1"/>
          </p:cNvSpPr>
          <p:nvPr>
            <p:ph type="title"/>
          </p:nvPr>
        </p:nvSpPr>
        <p:spPr>
          <a:xfrm>
            <a:off x="9300633" y="-1"/>
            <a:ext cx="28913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DOJ/FTC Overlaps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0296F6C-D744-68E2-B333-151E331213BB}"/>
              </a:ext>
            </a:extLst>
          </p:cNvPr>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a:extLst>
              <a:ext uri="{FF2B5EF4-FFF2-40B4-BE49-F238E27FC236}">
                <a16:creationId xmlns:a16="http://schemas.microsoft.com/office/drawing/2014/main" id="{CEEB0C31-55EB-684E-3200-421C4803F260}"/>
              </a:ext>
            </a:extLst>
          </p:cNvPr>
          <p:cNvSpPr txBox="1">
            <a:spLocks noChangeArrowheads="1"/>
          </p:cNvSpPr>
          <p:nvPr/>
        </p:nvSpPr>
        <p:spPr bwMode="auto">
          <a:xfrm>
            <a:off x="10248900" y="6488668"/>
            <a:ext cx="1943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GAO (Jan 2023)</a:t>
            </a:r>
          </a:p>
        </p:txBody>
      </p:sp>
      <p:sp>
        <p:nvSpPr>
          <p:cNvPr id="7" name="Rectangle 6">
            <a:extLst>
              <a:ext uri="{FF2B5EF4-FFF2-40B4-BE49-F238E27FC236}">
                <a16:creationId xmlns:a16="http://schemas.microsoft.com/office/drawing/2014/main" id="{A5D1EBC1-24F4-074D-8C49-52BD98BDDF5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90B36B4-DA10-7E3C-3F0E-DDB839CE9E83}"/>
              </a:ext>
            </a:extLst>
          </p:cNvPr>
          <p:cNvPicPr>
            <a:picLocks noChangeAspect="1"/>
          </p:cNvPicPr>
          <p:nvPr/>
        </p:nvPicPr>
        <p:blipFill>
          <a:blip r:embed="rId2"/>
          <a:stretch>
            <a:fillRect/>
          </a:stretch>
        </p:blipFill>
        <p:spPr>
          <a:xfrm>
            <a:off x="159907" y="184664"/>
            <a:ext cx="5096698" cy="6516173"/>
          </a:xfrm>
          <a:prstGeom prst="rect">
            <a:avLst/>
          </a:prstGeom>
          <a:ln w="6350">
            <a:solidFill>
              <a:schemeClr val="tx1"/>
            </a:solidFill>
          </a:ln>
        </p:spPr>
      </p:pic>
      <p:pic>
        <p:nvPicPr>
          <p:cNvPr id="10" name="Picture 9">
            <a:extLst>
              <a:ext uri="{FF2B5EF4-FFF2-40B4-BE49-F238E27FC236}">
                <a16:creationId xmlns:a16="http://schemas.microsoft.com/office/drawing/2014/main" id="{2BD3C30E-1CBD-FF44-1CF6-9CDACA1E1DD8}"/>
              </a:ext>
            </a:extLst>
          </p:cNvPr>
          <p:cNvPicPr>
            <a:picLocks noChangeAspect="1"/>
          </p:cNvPicPr>
          <p:nvPr/>
        </p:nvPicPr>
        <p:blipFill>
          <a:blip r:embed="rId2"/>
          <a:srcRect l="31696" t="16798" r="2857" b="21471"/>
          <a:stretch>
            <a:fillRect/>
          </a:stretch>
        </p:blipFill>
        <p:spPr>
          <a:xfrm>
            <a:off x="4000007" y="440096"/>
            <a:ext cx="5168863" cy="6233238"/>
          </a:xfrm>
          <a:prstGeom prst="rect">
            <a:avLst/>
          </a:prstGeom>
          <a:ln w="6350">
            <a:solidFill>
              <a:schemeClr val="tx1"/>
            </a:solidFill>
          </a:ln>
        </p:spPr>
      </p:pic>
    </p:spTree>
    <p:extLst>
      <p:ext uri="{BB962C8B-B14F-4D97-AF65-F5344CB8AC3E}">
        <p14:creationId xmlns:p14="http://schemas.microsoft.com/office/powerpoint/2010/main" val="213974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2301" y="-1"/>
            <a:ext cx="648970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Foreclosure: The Ability-and-Incentive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08A02E5C-81B0-2133-2B59-38917679EFE3}"/>
              </a:ext>
            </a:extLst>
          </p:cNvPr>
          <p:cNvPicPr>
            <a:picLocks noChangeAspect="1"/>
          </p:cNvPicPr>
          <p:nvPr/>
        </p:nvPicPr>
        <p:blipFill>
          <a:blip r:embed="rId3"/>
          <a:stretch>
            <a:fillRect/>
          </a:stretch>
        </p:blipFill>
        <p:spPr>
          <a:xfrm>
            <a:off x="248068" y="209004"/>
            <a:ext cx="4002507" cy="6491834"/>
          </a:xfrm>
          <a:prstGeom prst="rect">
            <a:avLst/>
          </a:prstGeom>
          <a:ln w="6350">
            <a:solidFill>
              <a:schemeClr val="bg2"/>
            </a:solidFill>
          </a:ln>
        </p:spPr>
      </p:pic>
      <p:sp>
        <p:nvSpPr>
          <p:cNvPr id="8" name="Rectangle 7">
            <a:extLst>
              <a:ext uri="{FF2B5EF4-FFF2-40B4-BE49-F238E27FC236}">
                <a16:creationId xmlns:a16="http://schemas.microsoft.com/office/drawing/2014/main" id="{B8F40724-29A6-AD71-1EE2-69B9B6A3F219}"/>
              </a:ext>
            </a:extLst>
          </p:cNvPr>
          <p:cNvSpPr/>
          <p:nvPr/>
        </p:nvSpPr>
        <p:spPr bwMode="auto">
          <a:xfrm>
            <a:off x="2018169" y="2636041"/>
            <a:ext cx="9932067"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We begin by addressing the test upon which all Commissioners agreed—the </a:t>
            </a:r>
            <a:r>
              <a:rPr lang="en-US" sz="3200" b="1" dirty="0">
                <a:solidFill>
                  <a:schemeClr val="accent4">
                    <a:lumMod val="50000"/>
                    <a:lumOff val="50000"/>
                  </a:schemeClr>
                </a:solidFill>
              </a:rPr>
              <a:t>ability-and-incentive test</a:t>
            </a:r>
            <a:r>
              <a:rPr lang="en-US" sz="3200" dirty="0"/>
              <a:t>. </a:t>
            </a:r>
            <a:r>
              <a:rPr lang="en-US" sz="3200" b="1" dirty="0">
                <a:solidFill>
                  <a:schemeClr val="accent4">
                    <a:lumMod val="50000"/>
                    <a:lumOff val="50000"/>
                  </a:schemeClr>
                </a:solidFill>
              </a:rPr>
              <a:t>Under this framework, courts consider whether the merged firm will have the ability and incentive to foreclose rivals from sources of supply or distribution to determine whether the merger is likely to substantially lessen competition in the relevant market</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422884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B8CE37C-EEFA-403A-9D8A-3760FEDF4569}" type="slidenum">
              <a:rPr lang="en-US" altLang="en-US" sz="1400">
                <a:solidFill>
                  <a:srgbClr val="000066"/>
                </a:solidFill>
                <a:latin typeface="Arial" panose="020B0604020202020204" pitchFamily="34" charset="0"/>
              </a:rPr>
              <a:pPr/>
              <a:t>6</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a:solidFill>
                  <a:schemeClr val="tx1"/>
                </a:solidFill>
              </a:rPr>
              <a:t>Stacked Monopolies</a:t>
            </a:r>
          </a:p>
        </p:txBody>
      </p:sp>
      <p:sp>
        <p:nvSpPr>
          <p:cNvPr id="8198" name="Rectangle 3"/>
          <p:cNvSpPr>
            <a:spLocks noGrp="1" noChangeArrowheads="1"/>
          </p:cNvSpPr>
          <p:nvPr>
            <p:ph type="body" idx="1"/>
          </p:nvPr>
        </p:nvSpPr>
        <p:spPr/>
        <p:txBody>
          <a:bodyPr/>
          <a:lstStyle/>
          <a:p>
            <a:pPr>
              <a:lnSpc>
                <a:spcPct val="90000"/>
              </a:lnSpc>
            </a:pPr>
            <a:r>
              <a:rPr lang="en-US" dirty="0"/>
              <a:t>Suppose that we separate manufacturing and retail.</a:t>
            </a:r>
          </a:p>
          <a:p>
            <a:pPr>
              <a:lnSpc>
                <a:spcPct val="90000"/>
              </a:lnSpc>
            </a:pPr>
            <a:r>
              <a:rPr lang="en-US" dirty="0"/>
              <a:t>Retailer Demand and Costs</a:t>
            </a:r>
          </a:p>
          <a:p>
            <a:pPr lvl="1">
              <a:lnSpc>
                <a:spcPct val="90000"/>
              </a:lnSpc>
            </a:pPr>
            <a:r>
              <a:rPr lang="en-US" dirty="0">
                <a:solidFill>
                  <a:schemeClr val="tx1"/>
                </a:solidFill>
              </a:rPr>
              <a:t>The retailer faces the same demand curve as before.</a:t>
            </a:r>
          </a:p>
          <a:p>
            <a:pPr lvl="1">
              <a:lnSpc>
                <a:spcPct val="90000"/>
              </a:lnSpc>
            </a:pPr>
            <a:r>
              <a:rPr lang="en-US" dirty="0">
                <a:solidFill>
                  <a:schemeClr val="tx1"/>
                </a:solidFill>
              </a:rPr>
              <a:t>As to costs, the retailer buys the good at wholesale from M at a price of Pw.</a:t>
            </a:r>
          </a:p>
        </p:txBody>
      </p:sp>
    </p:spTree>
    <p:extLst>
      <p:ext uri="{BB962C8B-B14F-4D97-AF65-F5344CB8AC3E}">
        <p14:creationId xmlns:p14="http://schemas.microsoft.com/office/powerpoint/2010/main" val="2021585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7583" y="-1"/>
            <a:ext cx="346441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Foreclosure Tradeoffs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AAB246E5-7565-0B85-2635-533F51951DB3}"/>
              </a:ext>
            </a:extLst>
          </p:cNvPr>
          <p:cNvPicPr>
            <a:picLocks noChangeAspect="1"/>
          </p:cNvPicPr>
          <p:nvPr/>
        </p:nvPicPr>
        <p:blipFill>
          <a:blip r:embed="rId3"/>
          <a:stretch>
            <a:fillRect/>
          </a:stretch>
        </p:blipFill>
        <p:spPr>
          <a:xfrm>
            <a:off x="238350" y="209004"/>
            <a:ext cx="4059509" cy="6491834"/>
          </a:xfrm>
          <a:prstGeom prst="rect">
            <a:avLst/>
          </a:prstGeom>
          <a:ln w="6350">
            <a:solidFill>
              <a:schemeClr val="bg2"/>
            </a:solidFill>
          </a:ln>
        </p:spPr>
      </p:pic>
      <p:sp>
        <p:nvSpPr>
          <p:cNvPr id="8" name="Rectangle 7">
            <a:extLst>
              <a:ext uri="{FF2B5EF4-FFF2-40B4-BE49-F238E27FC236}">
                <a16:creationId xmlns:a16="http://schemas.microsoft.com/office/drawing/2014/main" id="{ABA08787-FB3F-8D07-DF60-F0A00789222C}"/>
              </a:ext>
            </a:extLst>
          </p:cNvPr>
          <p:cNvSpPr/>
          <p:nvPr/>
        </p:nvSpPr>
        <p:spPr bwMode="auto">
          <a:xfrm>
            <a:off x="2404949" y="1192763"/>
            <a:ext cx="9404466"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As the Commission explained, the degree to which Illumina has an incentive to foreclose Grail’s rivals depends upon the </a:t>
            </a:r>
            <a:r>
              <a:rPr lang="en-US" sz="3200" b="1" dirty="0">
                <a:solidFill>
                  <a:schemeClr val="accent4">
                    <a:lumMod val="50000"/>
                    <a:lumOff val="50000"/>
                  </a:schemeClr>
                </a:solidFill>
              </a:rPr>
              <a:t>balance of two competing interests: Illumina’s interest in maximizing its profits in the downstream market for MCED tests vis-à-vis its ownership interest in Grail versus Illumina’s interest in maximizing its profits in the upstream market for NGS platforms vis-à-vis its sales to </a:t>
            </a:r>
            <a:r>
              <a:rPr lang="en-US" sz="3200" b="1" i="1" dirty="0">
                <a:solidFill>
                  <a:schemeClr val="accent4">
                    <a:lumMod val="50000"/>
                    <a:lumOff val="50000"/>
                  </a:schemeClr>
                </a:solidFill>
              </a:rPr>
              <a:t>all </a:t>
            </a:r>
            <a:r>
              <a:rPr lang="en-US" sz="3200" b="1" dirty="0">
                <a:solidFill>
                  <a:schemeClr val="accent4">
                    <a:lumMod val="50000"/>
                    <a:lumOff val="50000"/>
                  </a:schemeClr>
                </a:solidFill>
              </a:rPr>
              <a:t>MCED-test developers</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63515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7583" y="-2"/>
            <a:ext cx="346441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Foreclosure Tradeoffs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AAB246E5-7565-0B85-2635-533F51951DB3}"/>
              </a:ext>
            </a:extLst>
          </p:cNvPr>
          <p:cNvPicPr>
            <a:picLocks noChangeAspect="1"/>
          </p:cNvPicPr>
          <p:nvPr/>
        </p:nvPicPr>
        <p:blipFill>
          <a:blip r:embed="rId3"/>
          <a:stretch>
            <a:fillRect/>
          </a:stretch>
        </p:blipFill>
        <p:spPr>
          <a:xfrm>
            <a:off x="238350" y="209004"/>
            <a:ext cx="4059509" cy="6491834"/>
          </a:xfrm>
          <a:prstGeom prst="rect">
            <a:avLst/>
          </a:prstGeom>
          <a:ln w="6350">
            <a:solidFill>
              <a:schemeClr val="bg2"/>
            </a:solidFill>
          </a:ln>
        </p:spPr>
      </p:pic>
      <p:sp>
        <p:nvSpPr>
          <p:cNvPr id="8" name="Rectangle 7">
            <a:extLst>
              <a:ext uri="{FF2B5EF4-FFF2-40B4-BE49-F238E27FC236}">
                <a16:creationId xmlns:a16="http://schemas.microsoft.com/office/drawing/2014/main" id="{ABA08787-FB3F-8D07-DF60-F0A00789222C}"/>
              </a:ext>
            </a:extLst>
          </p:cNvPr>
          <p:cNvSpPr/>
          <p:nvPr/>
        </p:nvSpPr>
        <p:spPr bwMode="auto">
          <a:xfrm>
            <a:off x="2414405" y="1460765"/>
            <a:ext cx="9404466"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Foreclosing Grail’s rivals would increase the former (by diverting MCED-test sales from competitors to Grail) but decrease the latter (by reducing the total number of MCED tests in the marketplace). </a:t>
            </a:r>
            <a:r>
              <a:rPr lang="en-US" sz="3200" b="1" dirty="0">
                <a:solidFill>
                  <a:schemeClr val="accent4">
                    <a:lumMod val="50000"/>
                    <a:lumOff val="50000"/>
                  </a:schemeClr>
                </a:solidFill>
              </a:rPr>
              <a:t>So, the Commission reasoned, the greater Illumina’s ownership stake in Grail, the more its interest in maximizing downstream profits will outweigh its interest in preserving upstream profits, and thus the more incentive it will have to foreclose</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60994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775" y="-2"/>
            <a:ext cx="7982226"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FTC Views on Possible Foreclosure Were Reasonable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F35F9109-5801-E512-2A2E-0271B04AD6AE}"/>
              </a:ext>
            </a:extLst>
          </p:cNvPr>
          <p:cNvPicPr>
            <a:picLocks noChangeAspect="1"/>
          </p:cNvPicPr>
          <p:nvPr/>
        </p:nvPicPr>
        <p:blipFill>
          <a:blip r:embed="rId3"/>
          <a:stretch>
            <a:fillRect/>
          </a:stretch>
        </p:blipFill>
        <p:spPr>
          <a:xfrm>
            <a:off x="304800" y="209004"/>
            <a:ext cx="3838170" cy="6491834"/>
          </a:xfrm>
          <a:prstGeom prst="rect">
            <a:avLst/>
          </a:prstGeom>
          <a:ln w="6350">
            <a:solidFill>
              <a:schemeClr val="bg2"/>
            </a:solidFill>
          </a:ln>
        </p:spPr>
      </p:pic>
      <p:sp>
        <p:nvSpPr>
          <p:cNvPr id="8" name="Rectangle 7">
            <a:extLst>
              <a:ext uri="{FF2B5EF4-FFF2-40B4-BE49-F238E27FC236}">
                <a16:creationId xmlns:a16="http://schemas.microsoft.com/office/drawing/2014/main" id="{28A16DE4-DCD4-61E9-3ED5-82A3E5D4A90F}"/>
              </a:ext>
            </a:extLst>
          </p:cNvPr>
          <p:cNvSpPr/>
          <p:nvPr/>
        </p:nvSpPr>
        <p:spPr bwMode="auto">
          <a:xfrm>
            <a:off x="2086896" y="2322406"/>
            <a:ext cx="9404466"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Given Illumina’s monopoly power and shifting business priorities, it was reasonable for the Commission to conclude that Illumina would likely foreclose against Grail’s competitors</a:t>
            </a:r>
            <a:r>
              <a:rPr lang="en-US" sz="3200" dirty="0"/>
              <a:t>—even at the expense of some short-term profits—to pursue its long-term goal of establishing itself (via Grail) as the market leader in clinical testing</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30136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EA8F0-C5C1-8E5F-472A-6912CD573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8CCB1-974D-CEEB-A238-197D3587B5F5}"/>
              </a:ext>
            </a:extLst>
          </p:cNvPr>
          <p:cNvSpPr>
            <a:spLocks noGrp="1"/>
          </p:cNvSpPr>
          <p:nvPr>
            <p:ph type="title"/>
          </p:nvPr>
        </p:nvSpPr>
        <p:spPr>
          <a:xfrm>
            <a:off x="8674100" y="-2"/>
            <a:ext cx="35179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Left Shoe Monopolist?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6C2C496-97CA-793A-A1D4-788DCA543901}"/>
              </a:ext>
            </a:extLst>
          </p:cNvPr>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a:extLst>
              <a:ext uri="{FF2B5EF4-FFF2-40B4-BE49-F238E27FC236}">
                <a16:creationId xmlns:a16="http://schemas.microsoft.com/office/drawing/2014/main" id="{43A4E029-2F88-0461-562F-AFBB34DBF454}"/>
              </a:ext>
            </a:extLst>
          </p:cNvPr>
          <p:cNvSpPr txBox="1">
            <a:spLocks noChangeArrowheads="1"/>
          </p:cNvSpPr>
          <p:nvPr/>
        </p:nvSpPr>
        <p:spPr bwMode="auto">
          <a:xfrm>
            <a:off x="9436100" y="6488668"/>
            <a:ext cx="27559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(27 Oct 2025)</a:t>
            </a:r>
          </a:p>
        </p:txBody>
      </p:sp>
      <p:sp>
        <p:nvSpPr>
          <p:cNvPr id="7" name="Rectangle 6">
            <a:extLst>
              <a:ext uri="{FF2B5EF4-FFF2-40B4-BE49-F238E27FC236}">
                <a16:creationId xmlns:a16="http://schemas.microsoft.com/office/drawing/2014/main" id="{97E23738-BB5E-936F-12E9-B63BDFC9329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D7C46C06-E210-C9F7-0EFC-F7FEDDB18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96" y="209004"/>
            <a:ext cx="5909004" cy="6426042"/>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272DBBAD-C485-280C-8841-041829B28C70}"/>
              </a:ext>
            </a:extLst>
          </p:cNvPr>
          <p:cNvPicPr>
            <a:picLocks noChangeAspect="1"/>
          </p:cNvPicPr>
          <p:nvPr/>
        </p:nvPicPr>
        <p:blipFill>
          <a:blip r:embed="rId2">
            <a:extLst>
              <a:ext uri="{28A0092B-C50C-407E-A947-70E740481C1C}">
                <a14:useLocalDpi xmlns:a14="http://schemas.microsoft.com/office/drawing/2010/main" val="0"/>
              </a:ext>
            </a:extLst>
          </a:blip>
          <a:srcRect l="20782" t="17240" r="15225" b="49763"/>
          <a:stretch>
            <a:fillRect/>
          </a:stretch>
        </p:blipFill>
        <p:spPr>
          <a:xfrm>
            <a:off x="2473739" y="1272208"/>
            <a:ext cx="8783616" cy="4925391"/>
          </a:xfrm>
          <a:prstGeom prst="rect">
            <a:avLst/>
          </a:prstGeom>
          <a:ln w="6350">
            <a:solidFill>
              <a:schemeClr val="tx1"/>
            </a:solidFill>
          </a:ln>
        </p:spPr>
      </p:pic>
    </p:spTree>
    <p:extLst>
      <p:ext uri="{BB962C8B-B14F-4D97-AF65-F5344CB8AC3E}">
        <p14:creationId xmlns:p14="http://schemas.microsoft.com/office/powerpoint/2010/main" val="142687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74D53-F8D2-BFE5-D6AE-594085067A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5F4C6-66B6-D10D-464C-BF24324461ED}"/>
              </a:ext>
            </a:extLst>
          </p:cNvPr>
          <p:cNvSpPr>
            <a:spLocks noGrp="1"/>
          </p:cNvSpPr>
          <p:nvPr>
            <p:ph type="title"/>
          </p:nvPr>
        </p:nvSpPr>
        <p:spPr>
          <a:xfrm>
            <a:off x="10414715" y="-2"/>
            <a:ext cx="177728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Literature?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7CA22EE-74C0-4642-0E3C-8DC6830E1EFB}"/>
              </a:ext>
            </a:extLst>
          </p:cNvPr>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a:extLst>
              <a:ext uri="{FF2B5EF4-FFF2-40B4-BE49-F238E27FC236}">
                <a16:creationId xmlns:a16="http://schemas.microsoft.com/office/drawing/2014/main" id="{0A9E7067-8891-A0C6-0890-0FBF468F274D}"/>
              </a:ext>
            </a:extLst>
          </p:cNvPr>
          <p:cNvSpPr txBox="1">
            <a:spLocks noChangeArrowheads="1"/>
          </p:cNvSpPr>
          <p:nvPr/>
        </p:nvSpPr>
        <p:spPr bwMode="auto">
          <a:xfrm>
            <a:off x="9719256" y="6488668"/>
            <a:ext cx="24727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Claude (27 Oct 2025)</a:t>
            </a:r>
          </a:p>
        </p:txBody>
      </p:sp>
      <p:sp>
        <p:nvSpPr>
          <p:cNvPr id="7" name="Rectangle 6">
            <a:extLst>
              <a:ext uri="{FF2B5EF4-FFF2-40B4-BE49-F238E27FC236}">
                <a16:creationId xmlns:a16="http://schemas.microsoft.com/office/drawing/2014/main" id="{D2A1F348-865E-39A2-819F-0538AE971D7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82F04834-B66F-2D6F-9C67-57B447AC7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647"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A189F52C-EF52-3E71-C63A-414819C525F9}"/>
              </a:ext>
            </a:extLst>
          </p:cNvPr>
          <p:cNvPicPr>
            <a:picLocks noChangeAspect="1"/>
          </p:cNvPicPr>
          <p:nvPr/>
        </p:nvPicPr>
        <p:blipFill>
          <a:blip r:embed="rId2">
            <a:extLst>
              <a:ext uri="{28A0092B-C50C-407E-A947-70E740481C1C}">
                <a14:useLocalDpi xmlns:a14="http://schemas.microsoft.com/office/drawing/2010/main" val="0"/>
              </a:ext>
            </a:extLst>
          </a:blip>
          <a:srcRect l="31827" t="33253" r="11933" b="25239"/>
          <a:stretch>
            <a:fillRect/>
          </a:stretch>
        </p:blipFill>
        <p:spPr>
          <a:xfrm>
            <a:off x="3321877" y="1027909"/>
            <a:ext cx="6653898" cy="5340625"/>
          </a:xfrm>
          <a:prstGeom prst="rect">
            <a:avLst/>
          </a:prstGeom>
          <a:ln w="6350">
            <a:solidFill>
              <a:schemeClr val="tx1"/>
            </a:solidFill>
          </a:ln>
        </p:spPr>
      </p:pic>
    </p:spTree>
    <p:extLst>
      <p:ext uri="{BB962C8B-B14F-4D97-AF65-F5344CB8AC3E}">
        <p14:creationId xmlns:p14="http://schemas.microsoft.com/office/powerpoint/2010/main" val="16127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1" y="-2"/>
            <a:ext cx="373380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Situating the Open Offer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C32D5501-BC17-291E-0E8F-0CD12D5B3017}"/>
              </a:ext>
            </a:extLst>
          </p:cNvPr>
          <p:cNvPicPr>
            <a:picLocks noChangeAspect="1"/>
          </p:cNvPicPr>
          <p:nvPr/>
        </p:nvPicPr>
        <p:blipFill>
          <a:blip r:embed="rId3"/>
          <a:stretch>
            <a:fillRect/>
          </a:stretch>
        </p:blipFill>
        <p:spPr>
          <a:xfrm>
            <a:off x="244493" y="194733"/>
            <a:ext cx="4242989" cy="6506105"/>
          </a:xfrm>
          <a:prstGeom prst="rect">
            <a:avLst/>
          </a:prstGeom>
          <a:ln w="6350">
            <a:solidFill>
              <a:schemeClr val="bg2"/>
            </a:solidFill>
          </a:ln>
        </p:spPr>
      </p:pic>
      <p:sp>
        <p:nvSpPr>
          <p:cNvPr id="8" name="Rectangle 7">
            <a:extLst>
              <a:ext uri="{FF2B5EF4-FFF2-40B4-BE49-F238E27FC236}">
                <a16:creationId xmlns:a16="http://schemas.microsoft.com/office/drawing/2014/main" id="{16782D8A-2525-FE3B-9307-16974D29E0A7}"/>
              </a:ext>
            </a:extLst>
          </p:cNvPr>
          <p:cNvSpPr/>
          <p:nvPr/>
        </p:nvSpPr>
        <p:spPr bwMode="auto">
          <a:xfrm>
            <a:off x="2086896" y="2322406"/>
            <a:ext cx="9404466"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Based on the record, the parties’ arguments, and applicable case law, we see </a:t>
            </a:r>
            <a:r>
              <a:rPr lang="en-US" sz="3200" b="1" dirty="0">
                <a:solidFill>
                  <a:schemeClr val="accent4">
                    <a:lumMod val="50000"/>
                    <a:lumOff val="50000"/>
                  </a:schemeClr>
                </a:solidFill>
              </a:rPr>
              <a:t>three different options for the point in the Section 7 analysis at which the Open Offer could come into play. The first option—pressed by Illumina—is to require Complaint Counsel to account for the Open Offer as part of its prima facie case</a:t>
            </a:r>
            <a:r>
              <a:rPr lang="en-US" sz="3200" dirty="0"/>
              <a:t>.</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47839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1" y="-2"/>
            <a:ext cx="37338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Situating the Open Offer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C32D5501-BC17-291E-0E8F-0CD12D5B3017}"/>
              </a:ext>
            </a:extLst>
          </p:cNvPr>
          <p:cNvPicPr>
            <a:picLocks noChangeAspect="1"/>
          </p:cNvPicPr>
          <p:nvPr/>
        </p:nvPicPr>
        <p:blipFill>
          <a:blip r:embed="rId3"/>
          <a:stretch>
            <a:fillRect/>
          </a:stretch>
        </p:blipFill>
        <p:spPr>
          <a:xfrm>
            <a:off x="244493" y="194733"/>
            <a:ext cx="4242989" cy="6506105"/>
          </a:xfrm>
          <a:prstGeom prst="rect">
            <a:avLst/>
          </a:prstGeom>
          <a:ln w="6350">
            <a:solidFill>
              <a:schemeClr val="bg2"/>
            </a:solidFill>
          </a:ln>
        </p:spPr>
      </p:pic>
      <p:sp>
        <p:nvSpPr>
          <p:cNvPr id="8" name="Rectangle 7">
            <a:extLst>
              <a:ext uri="{FF2B5EF4-FFF2-40B4-BE49-F238E27FC236}">
                <a16:creationId xmlns:a16="http://schemas.microsoft.com/office/drawing/2014/main" id="{16782D8A-2525-FE3B-9307-16974D29E0A7}"/>
              </a:ext>
            </a:extLst>
          </p:cNvPr>
          <p:cNvSpPr/>
          <p:nvPr/>
        </p:nvSpPr>
        <p:spPr bwMode="auto">
          <a:xfrm>
            <a:off x="2134119" y="1603951"/>
            <a:ext cx="9404466"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The </a:t>
            </a:r>
            <a:r>
              <a:rPr lang="en-US" sz="3200" b="1" dirty="0">
                <a:solidFill>
                  <a:schemeClr val="accent4">
                    <a:lumMod val="50000"/>
                    <a:lumOff val="50000"/>
                  </a:schemeClr>
                </a:solidFill>
              </a:rPr>
              <a:t>second option</a:t>
            </a:r>
            <a:r>
              <a:rPr lang="en-US" sz="3200" dirty="0"/>
              <a:t>—adhered to by the Commission’s majority opinion—is to </a:t>
            </a:r>
            <a:r>
              <a:rPr lang="en-US" sz="3200" b="1" dirty="0">
                <a:solidFill>
                  <a:schemeClr val="accent4">
                    <a:lumMod val="50000"/>
                    <a:lumOff val="50000"/>
                  </a:schemeClr>
                </a:solidFill>
              </a:rPr>
              <a:t>only consider the Open Offer at the remedy stage following a finding of liability</a:t>
            </a:r>
            <a:r>
              <a:rPr lang="en-US" sz="3200" dirty="0"/>
              <a:t>. The </a:t>
            </a:r>
            <a:r>
              <a:rPr lang="en-US" sz="3200" b="1" dirty="0">
                <a:solidFill>
                  <a:schemeClr val="accent4">
                    <a:lumMod val="50000"/>
                    <a:lumOff val="50000"/>
                  </a:schemeClr>
                </a:solidFill>
              </a:rPr>
              <a:t>third option</a:t>
            </a:r>
            <a:r>
              <a:rPr lang="en-US" sz="3200" dirty="0"/>
              <a:t>—suggested by Commissioner Wilson in her concurring opinion—is to </a:t>
            </a:r>
            <a:r>
              <a:rPr lang="en-US" sz="3200" b="1" dirty="0">
                <a:solidFill>
                  <a:schemeClr val="accent4">
                    <a:lumMod val="50000"/>
                    <a:lumOff val="50000"/>
                  </a:schemeClr>
                </a:solidFill>
              </a:rPr>
              <a:t>place the burden of showing the Open Offer’s competitive effects on Illumina as part of its rebuttal to the prima facie case</a:t>
            </a:r>
            <a:r>
              <a:rPr lang="en-US" sz="3200" dirty="0"/>
              <a:t>. As explained below, we agree with Commissioner Wilson</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0202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6133" y="-1"/>
            <a:ext cx="7145867"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But Doesn’t Matter As Much as You Might Think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2FDE3B83-8C1B-0A95-9483-3EDC2A003686}"/>
              </a:ext>
            </a:extLst>
          </p:cNvPr>
          <p:cNvPicPr>
            <a:picLocks noChangeAspect="1"/>
          </p:cNvPicPr>
          <p:nvPr/>
        </p:nvPicPr>
        <p:blipFill>
          <a:blip r:embed="rId3"/>
          <a:stretch>
            <a:fillRect/>
          </a:stretch>
        </p:blipFill>
        <p:spPr>
          <a:xfrm>
            <a:off x="304799" y="209004"/>
            <a:ext cx="4080285" cy="6458496"/>
          </a:xfrm>
          <a:prstGeom prst="rect">
            <a:avLst/>
          </a:prstGeom>
          <a:ln w="6350">
            <a:solidFill>
              <a:schemeClr val="bg2"/>
            </a:solidFill>
          </a:ln>
        </p:spPr>
      </p:pic>
      <p:sp>
        <p:nvSpPr>
          <p:cNvPr id="8" name="Rectangle 7">
            <a:extLst>
              <a:ext uri="{FF2B5EF4-FFF2-40B4-BE49-F238E27FC236}">
                <a16:creationId xmlns:a16="http://schemas.microsoft.com/office/drawing/2014/main" id="{A79C03ED-41F8-55C6-41D2-EF890C316AD4}"/>
              </a:ext>
            </a:extLst>
          </p:cNvPr>
          <p:cNvSpPr/>
          <p:nvPr/>
        </p:nvSpPr>
        <p:spPr bwMode="auto">
          <a:xfrm>
            <a:off x="2086896" y="2322406"/>
            <a:ext cx="9404466"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As we and our sister circuits have recognized, the </a:t>
            </a:r>
            <a:r>
              <a:rPr lang="en-US" sz="3200" b="1" dirty="0">
                <a:solidFill>
                  <a:schemeClr val="accent4">
                    <a:lumMod val="50000"/>
                    <a:lumOff val="50000"/>
                  </a:schemeClr>
                </a:solidFill>
              </a:rPr>
              <a:t>burden-shifting framework is ‘somewhat artificial</a:t>
            </a:r>
            <a:r>
              <a:rPr lang="en-US" sz="3200" dirty="0"/>
              <a:t>.’ </a:t>
            </a:r>
            <a:r>
              <a:rPr lang="en-US" sz="3200" i="1" dirty="0"/>
              <a:t>FTC v. Butterworth Health Corp.</a:t>
            </a:r>
            <a:r>
              <a:rPr lang="en-US" sz="3200" dirty="0"/>
              <a:t>, No. 96-2440, 1997 WL 420543, at *1 (6th Cir. July 8, 1997); </a:t>
            </a:r>
            <a:r>
              <a:rPr lang="en-US" sz="3200" i="1" dirty="0"/>
              <a:t>accord Chicago Bridge</a:t>
            </a:r>
            <a:r>
              <a:rPr lang="en-US" sz="3200" dirty="0"/>
              <a:t>, 534 F.3d at 424–25. …</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9620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6133" y="-2"/>
            <a:ext cx="7145867"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But Doesn’t Matter As Much as You Might Think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2FDE3B83-8C1B-0A95-9483-3EDC2A003686}"/>
              </a:ext>
            </a:extLst>
          </p:cNvPr>
          <p:cNvPicPr>
            <a:picLocks noChangeAspect="1"/>
          </p:cNvPicPr>
          <p:nvPr/>
        </p:nvPicPr>
        <p:blipFill>
          <a:blip r:embed="rId3"/>
          <a:stretch>
            <a:fillRect/>
          </a:stretch>
        </p:blipFill>
        <p:spPr>
          <a:xfrm>
            <a:off x="304799" y="209004"/>
            <a:ext cx="4080285" cy="6458496"/>
          </a:xfrm>
          <a:prstGeom prst="rect">
            <a:avLst/>
          </a:prstGeom>
          <a:ln w="6350">
            <a:solidFill>
              <a:schemeClr val="bg2"/>
            </a:solidFill>
          </a:ln>
        </p:spPr>
      </p:pic>
      <p:sp>
        <p:nvSpPr>
          <p:cNvPr id="8" name="Rectangle 7">
            <a:extLst>
              <a:ext uri="{FF2B5EF4-FFF2-40B4-BE49-F238E27FC236}">
                <a16:creationId xmlns:a16="http://schemas.microsoft.com/office/drawing/2014/main" id="{A79C03ED-41F8-55C6-41D2-EF890C316AD4}"/>
              </a:ext>
            </a:extLst>
          </p:cNvPr>
          <p:cNvSpPr/>
          <p:nvPr/>
        </p:nvSpPr>
        <p:spPr bwMode="auto">
          <a:xfrm>
            <a:off x="2163909" y="1910282"/>
            <a:ext cx="9404466"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a:t>
            </a:r>
            <a:r>
              <a:rPr lang="en-US" sz="3200" b="1" dirty="0">
                <a:solidFill>
                  <a:schemeClr val="accent4">
                    <a:lumMod val="50000"/>
                    <a:lumOff val="50000"/>
                  </a:schemeClr>
                </a:solidFill>
              </a:rPr>
              <a:t>In practice, however, the government usually introduces all of its evidence at one time, and the defendant responds in kind</a:t>
            </a:r>
            <a:r>
              <a:rPr lang="en-US" sz="3200" dirty="0"/>
              <a:t>.’ [</a:t>
            </a:r>
            <a:r>
              <a:rPr lang="en-US" sz="3200" i="1" dirty="0"/>
              <a:t>FTC v. Univ. Health, Inc.</a:t>
            </a:r>
            <a:r>
              <a:rPr lang="en-US" sz="3200" dirty="0"/>
              <a:t>, 938 F.2d 1206, 1219 n.25 (11th Cir. 1991)]. Thus, the ‘evidence is often considered all at once and the burdens are often analyzed together.’ </a:t>
            </a:r>
            <a:r>
              <a:rPr lang="en-US" sz="3200" i="1" dirty="0"/>
              <a:t>Chicago Bridge</a:t>
            </a:r>
            <a:r>
              <a:rPr lang="en-US" sz="3200" dirty="0"/>
              <a:t>, 534 F.3d at 425. This is </a:t>
            </a:r>
            <a:r>
              <a:rPr lang="en-US" sz="3200" b="1" dirty="0">
                <a:solidFill>
                  <a:schemeClr val="accent4">
                    <a:lumMod val="50000"/>
                    <a:lumOff val="50000"/>
                  </a:schemeClr>
                </a:solidFill>
              </a:rPr>
              <a:t>particularly true in vertical merger cases</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29006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9653" y="-2"/>
            <a:ext cx="433234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Ignored Sec 7 Standard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7484E19C-D174-A7B2-7FF9-4AA706787820}"/>
              </a:ext>
            </a:extLst>
          </p:cNvPr>
          <p:cNvPicPr>
            <a:picLocks noChangeAspect="1"/>
          </p:cNvPicPr>
          <p:nvPr/>
        </p:nvPicPr>
        <p:blipFill>
          <a:blip r:embed="rId3"/>
          <a:stretch>
            <a:fillRect/>
          </a:stretch>
        </p:blipFill>
        <p:spPr>
          <a:xfrm>
            <a:off x="343144" y="209004"/>
            <a:ext cx="3989205" cy="6488668"/>
          </a:xfrm>
          <a:prstGeom prst="rect">
            <a:avLst/>
          </a:prstGeom>
          <a:ln w="6350">
            <a:solidFill>
              <a:schemeClr val="bg2"/>
            </a:solidFill>
          </a:ln>
        </p:spPr>
      </p:pic>
      <p:sp>
        <p:nvSpPr>
          <p:cNvPr id="8" name="Rectangle 7">
            <a:extLst>
              <a:ext uri="{FF2B5EF4-FFF2-40B4-BE49-F238E27FC236}">
                <a16:creationId xmlns:a16="http://schemas.microsoft.com/office/drawing/2014/main" id="{E5BF83FF-A56C-61A4-5B64-236E5F65E0E6}"/>
              </a:ext>
            </a:extLst>
          </p:cNvPr>
          <p:cNvSpPr/>
          <p:nvPr/>
        </p:nvSpPr>
        <p:spPr bwMode="auto">
          <a:xfrm>
            <a:off x="2038305" y="1079242"/>
            <a:ext cx="9404466" cy="501675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This is where the Commission erred. </a:t>
            </a:r>
            <a:r>
              <a:rPr lang="en-US" sz="3200" b="1" dirty="0">
                <a:solidFill>
                  <a:schemeClr val="accent4">
                    <a:lumMod val="50000"/>
                    <a:lumOff val="50000"/>
                  </a:schemeClr>
                </a:solidFill>
              </a:rPr>
              <a:t>The Commission held Illumina to a rebuttal standard that was incompatible with the plain language of Section 7 of the Clayton Act </a:t>
            </a:r>
            <a:r>
              <a:rPr lang="en-US" sz="3200" dirty="0"/>
              <a:t>… . </a:t>
            </a:r>
            <a:r>
              <a:rPr lang="en-US" sz="3200" b="1" dirty="0">
                <a:solidFill>
                  <a:schemeClr val="accent4">
                    <a:lumMod val="50000"/>
                    <a:lumOff val="50000"/>
                  </a:schemeClr>
                </a:solidFill>
              </a:rPr>
              <a:t>In effect, Illumina could only rebut Complaint Counsel’s showing of a likelihood of a </a:t>
            </a:r>
            <a:r>
              <a:rPr lang="en-US" sz="3200" b="1" i="1" dirty="0">
                <a:solidFill>
                  <a:schemeClr val="accent4">
                    <a:lumMod val="50000"/>
                    <a:lumOff val="50000"/>
                  </a:schemeClr>
                </a:solidFill>
              </a:rPr>
              <a:t>substantial </a:t>
            </a:r>
            <a:r>
              <a:rPr lang="en-US" sz="3200" b="1" dirty="0">
                <a:solidFill>
                  <a:schemeClr val="accent4">
                    <a:lumMod val="50000"/>
                    <a:lumOff val="50000"/>
                  </a:schemeClr>
                </a:solidFill>
              </a:rPr>
              <a:t>reduction in competition with a showing that, due to the Open Offer, the merger would not lessen competition </a:t>
            </a:r>
            <a:r>
              <a:rPr lang="en-US" sz="3200" b="1" i="1" dirty="0">
                <a:solidFill>
                  <a:schemeClr val="accent4">
                    <a:lumMod val="50000"/>
                    <a:lumOff val="50000"/>
                  </a:schemeClr>
                </a:solidFill>
              </a:rPr>
              <a:t>at all</a:t>
            </a:r>
            <a:r>
              <a:rPr lang="en-US" sz="3200" b="1" dirty="0">
                <a:solidFill>
                  <a:schemeClr val="accent4">
                    <a:lumMod val="50000"/>
                    <a:lumOff val="50000"/>
                  </a:schemeClr>
                </a:solidFill>
              </a:rPr>
              <a:t>. This was legal error. </a:t>
            </a:r>
            <a:r>
              <a:rPr lang="en-US" sz="3200" dirty="0"/>
              <a:t>The Commission’s standard stems from its mistaken belief that the Open Offer is a remedy</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6921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B8CE37C-EEFA-403A-9D8A-3760FEDF4569}" type="slidenum">
              <a:rPr lang="en-US" altLang="en-US" sz="1400">
                <a:solidFill>
                  <a:srgbClr val="000066"/>
                </a:solidFill>
                <a:latin typeface="Arial" panose="020B0604020202020204" pitchFamily="34" charset="0"/>
              </a:rPr>
              <a:pPr/>
              <a:t>7</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a:solidFill>
                  <a:schemeClr val="tx1"/>
                </a:solidFill>
              </a:rPr>
              <a:t>Stacked Monopolies</a:t>
            </a:r>
          </a:p>
        </p:txBody>
      </p:sp>
      <p:sp>
        <p:nvSpPr>
          <p:cNvPr id="8198" name="Rectangle 3"/>
          <p:cNvSpPr>
            <a:spLocks noGrp="1" noChangeArrowheads="1"/>
          </p:cNvSpPr>
          <p:nvPr>
            <p:ph type="body" idx="1"/>
          </p:nvPr>
        </p:nvSpPr>
        <p:spPr/>
        <p:txBody>
          <a:bodyPr/>
          <a:lstStyle/>
          <a:p>
            <a:pPr lvl="1">
              <a:lnSpc>
                <a:spcPct val="90000"/>
              </a:lnSpc>
            </a:pPr>
            <a:r>
              <a:rPr lang="en-US" dirty="0">
                <a:solidFill>
                  <a:schemeClr val="tx1"/>
                </a:solidFill>
              </a:rPr>
              <a:t>This means that the retailer faces total per unit costs of Pw + marginal cost of distribution, which is 2.</a:t>
            </a:r>
          </a:p>
          <a:p>
            <a:r>
              <a:rPr lang="en-US" dirty="0"/>
              <a:t>Retailer </a:t>
            </a:r>
            <a:r>
              <a:rPr lang="en-US" dirty="0" err="1"/>
              <a:t>Decisionmaking</a:t>
            </a:r>
            <a:endParaRPr lang="en-US" dirty="0"/>
          </a:p>
          <a:p>
            <a:pPr lvl="1"/>
            <a:r>
              <a:rPr lang="en-US" dirty="0">
                <a:solidFill>
                  <a:schemeClr val="tx1"/>
                </a:solidFill>
              </a:rPr>
              <a:t>Our monopolist retailer will maximize by equating its costs with marginal revenues, so</a:t>
            </a:r>
          </a:p>
          <a:p>
            <a:pPr lvl="1"/>
            <a:r>
              <a:rPr lang="en-US" dirty="0">
                <a:solidFill>
                  <a:schemeClr val="tx1"/>
                </a:solidFill>
              </a:rPr>
              <a:t>Pw + 2 = 10 - 2Q</a:t>
            </a:r>
          </a:p>
          <a:p>
            <a:pPr marL="0" indent="0">
              <a:lnSpc>
                <a:spcPct val="90000"/>
              </a:lnSpc>
              <a:buNone/>
            </a:pPr>
            <a:endParaRPr lang="en-US" dirty="0">
              <a:solidFill>
                <a:schemeClr val="tx1"/>
              </a:solidFill>
            </a:endParaRPr>
          </a:p>
        </p:txBody>
      </p:sp>
    </p:spTree>
    <p:extLst>
      <p:ext uri="{BB962C8B-B14F-4D97-AF65-F5344CB8AC3E}">
        <p14:creationId xmlns:p14="http://schemas.microsoft.com/office/powerpoint/2010/main" val="3027718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905" y="-1"/>
            <a:ext cx="413909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Bottom Line on Open Offer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34DFAF37-FF55-A081-DB6C-D0A565690E4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0010FF35-6626-63B2-0FF6-D7A05E89E96C}"/>
              </a:ext>
            </a:extLst>
          </p:cNvPr>
          <p:cNvPicPr>
            <a:picLocks noChangeAspect="1"/>
          </p:cNvPicPr>
          <p:nvPr/>
        </p:nvPicPr>
        <p:blipFill>
          <a:blip r:embed="rId3"/>
          <a:stretch>
            <a:fillRect/>
          </a:stretch>
        </p:blipFill>
        <p:spPr>
          <a:xfrm>
            <a:off x="234778" y="209004"/>
            <a:ext cx="4121751" cy="6491834"/>
          </a:xfrm>
          <a:prstGeom prst="rect">
            <a:avLst/>
          </a:prstGeom>
          <a:ln w="6350">
            <a:solidFill>
              <a:schemeClr val="bg2"/>
            </a:solidFill>
          </a:ln>
        </p:spPr>
      </p:pic>
      <p:sp>
        <p:nvSpPr>
          <p:cNvPr id="8" name="Rectangle 7">
            <a:extLst>
              <a:ext uri="{FF2B5EF4-FFF2-40B4-BE49-F238E27FC236}">
                <a16:creationId xmlns:a16="http://schemas.microsoft.com/office/drawing/2014/main" id="{066513B1-811B-DDC9-6FB1-A46C0C284124}"/>
              </a:ext>
            </a:extLst>
          </p:cNvPr>
          <p:cNvSpPr/>
          <p:nvPr/>
        </p:nvSpPr>
        <p:spPr bwMode="auto">
          <a:xfrm>
            <a:off x="2086896" y="2322406"/>
            <a:ext cx="9404466"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To rebut Complaint Counsel’s prima facie case, Illumina was only required to show that the Open Offer sufficiently </a:t>
            </a:r>
            <a:r>
              <a:rPr lang="en-US" sz="3200" b="1" i="1" dirty="0">
                <a:solidFill>
                  <a:schemeClr val="accent4">
                    <a:lumMod val="50000"/>
                    <a:lumOff val="50000"/>
                  </a:schemeClr>
                </a:solidFill>
              </a:rPr>
              <a:t>mitigated </a:t>
            </a:r>
            <a:r>
              <a:rPr lang="en-US" sz="3200" b="1" dirty="0">
                <a:solidFill>
                  <a:schemeClr val="accent4">
                    <a:lumMod val="50000"/>
                    <a:lumOff val="50000"/>
                  </a:schemeClr>
                </a:solidFill>
              </a:rPr>
              <a:t>the merger’s effect such that it was no longer likely to </a:t>
            </a:r>
            <a:r>
              <a:rPr lang="en-US" sz="3200" b="1" i="1" dirty="0">
                <a:solidFill>
                  <a:schemeClr val="accent4">
                    <a:lumMod val="50000"/>
                    <a:lumOff val="50000"/>
                  </a:schemeClr>
                </a:solidFill>
              </a:rPr>
              <a:t>substantially </a:t>
            </a:r>
            <a:r>
              <a:rPr lang="en-US" sz="3200" b="1" dirty="0">
                <a:solidFill>
                  <a:schemeClr val="accent4">
                    <a:lumMod val="50000"/>
                    <a:lumOff val="50000"/>
                  </a:schemeClr>
                </a:solidFill>
              </a:rPr>
              <a:t>lessen competition. Illumina was not required to show that the Open Offer would negate the anticompetitive effects of the merger entirely</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6110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A9149-9745-61D9-EE6D-39804FDA0D5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5839B2F-F6E1-D929-1DD7-9BC7D961895E}"/>
              </a:ext>
            </a:extLst>
          </p:cNvPr>
          <p:cNvPicPr>
            <a:picLocks noChangeAspect="1"/>
          </p:cNvPicPr>
          <p:nvPr/>
        </p:nvPicPr>
        <p:blipFill>
          <a:blip r:embed="rId3"/>
          <a:stretch>
            <a:fillRect/>
          </a:stretch>
        </p:blipFill>
        <p:spPr>
          <a:xfrm>
            <a:off x="255779" y="209004"/>
            <a:ext cx="4011421" cy="6414096"/>
          </a:xfrm>
          <a:prstGeom prst="rect">
            <a:avLst/>
          </a:prstGeom>
          <a:ln w="6350">
            <a:solidFill>
              <a:schemeClr val="tx1"/>
            </a:solidFill>
          </a:ln>
        </p:spPr>
      </p:pic>
      <p:sp>
        <p:nvSpPr>
          <p:cNvPr id="2" name="Title 1">
            <a:extLst>
              <a:ext uri="{FF2B5EF4-FFF2-40B4-BE49-F238E27FC236}">
                <a16:creationId xmlns:a16="http://schemas.microsoft.com/office/drawing/2014/main" id="{3C4A27D7-10FB-7CE0-2BAB-B7FD711B58B4}"/>
              </a:ext>
            </a:extLst>
          </p:cNvPr>
          <p:cNvSpPr>
            <a:spLocks noGrp="1"/>
          </p:cNvSpPr>
          <p:nvPr>
            <p:ph type="title"/>
          </p:nvPr>
        </p:nvSpPr>
        <p:spPr>
          <a:xfrm>
            <a:off x="6237357" y="-2"/>
            <a:ext cx="5954644" cy="334435"/>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Merger Would Eliminate Grail Royalties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AC5774D-BEF7-3DB5-E721-3706C4AABC80}"/>
              </a:ext>
            </a:extLst>
          </p:cNvPr>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a:extLst>
              <a:ext uri="{FF2B5EF4-FFF2-40B4-BE49-F238E27FC236}">
                <a16:creationId xmlns:a16="http://schemas.microsoft.com/office/drawing/2014/main" id="{7E7052A7-519E-56BC-C068-2A57243B3C75}"/>
              </a:ext>
            </a:extLst>
          </p:cNvPr>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0766848E-5EA3-4F65-49DD-5882276E888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793879EC-83D2-0DAA-4386-BF6011C138B6}"/>
              </a:ext>
            </a:extLst>
          </p:cNvPr>
          <p:cNvSpPr/>
          <p:nvPr/>
        </p:nvSpPr>
        <p:spPr bwMode="auto">
          <a:xfrm>
            <a:off x="2215000" y="1809989"/>
            <a:ext cx="9404466"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t>“First, </a:t>
            </a:r>
            <a:r>
              <a:rPr lang="en-US" sz="3200" b="1" dirty="0">
                <a:solidFill>
                  <a:schemeClr val="accent4">
                    <a:lumMod val="50000"/>
                    <a:lumOff val="50000"/>
                  </a:schemeClr>
                </a:solidFill>
              </a:rPr>
              <a:t>Illumina claimed that the merger would reduce (if not eliminate entirely) Grail’s obligation to pay Illumina a royalty, which would have generated a significant consumer surplus</a:t>
            </a:r>
            <a:r>
              <a:rPr lang="en-US" sz="3200" dirty="0"/>
              <a:t>. The Commission found that this claimed efficiency was neither merger specific nor likely to be passed through to consumers. We find that the former determination was not supported by substantial evidence, but the latter was.”</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29147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2E3BD-89C0-C06E-EA45-DE531B3460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F44ECC3-A7F9-8D00-92D3-B631FED4CA97}"/>
              </a:ext>
            </a:extLst>
          </p:cNvPr>
          <p:cNvPicPr>
            <a:picLocks noChangeAspect="1"/>
          </p:cNvPicPr>
          <p:nvPr/>
        </p:nvPicPr>
        <p:blipFill>
          <a:blip r:embed="rId3"/>
          <a:stretch>
            <a:fillRect/>
          </a:stretch>
        </p:blipFill>
        <p:spPr>
          <a:xfrm>
            <a:off x="165470" y="209006"/>
            <a:ext cx="4006388" cy="6491832"/>
          </a:xfrm>
          <a:prstGeom prst="rect">
            <a:avLst/>
          </a:prstGeom>
          <a:ln w="6350">
            <a:solidFill>
              <a:schemeClr val="tx1"/>
            </a:solidFill>
          </a:ln>
        </p:spPr>
      </p:pic>
      <p:sp>
        <p:nvSpPr>
          <p:cNvPr id="2" name="Title 1">
            <a:extLst>
              <a:ext uri="{FF2B5EF4-FFF2-40B4-BE49-F238E27FC236}">
                <a16:creationId xmlns:a16="http://schemas.microsoft.com/office/drawing/2014/main" id="{73EF5010-C8E7-BB5F-045C-DDD0F173FE39}"/>
              </a:ext>
            </a:extLst>
          </p:cNvPr>
          <p:cNvSpPr>
            <a:spLocks noGrp="1"/>
          </p:cNvSpPr>
          <p:nvPr>
            <p:ph type="title"/>
          </p:nvPr>
        </p:nvSpPr>
        <p:spPr>
          <a:xfrm>
            <a:off x="7018986" y="0"/>
            <a:ext cx="51730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Eliminate Double Marginalization?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6FD0779-B240-D20F-DA5D-7970D82BC0E8}"/>
              </a:ext>
            </a:extLst>
          </p:cNvPr>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a:extLst>
              <a:ext uri="{FF2B5EF4-FFF2-40B4-BE49-F238E27FC236}">
                <a16:creationId xmlns:a16="http://schemas.microsoft.com/office/drawing/2014/main" id="{B2692628-844C-B91D-5C72-3A409FC97200}"/>
              </a:ext>
            </a:extLst>
          </p:cNvPr>
          <p:cNvSpPr txBox="1">
            <a:spLocks noChangeArrowheads="1"/>
          </p:cNvSpPr>
          <p:nvPr/>
        </p:nvSpPr>
        <p:spPr bwMode="auto">
          <a:xfrm>
            <a:off x="8916433" y="6488668"/>
            <a:ext cx="3275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v. FTC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3" name="Rectangle 2">
            <a:extLst>
              <a:ext uri="{FF2B5EF4-FFF2-40B4-BE49-F238E27FC236}">
                <a16:creationId xmlns:a16="http://schemas.microsoft.com/office/drawing/2014/main" id="{6AFDB520-BC8A-494F-8D52-165C70CDDC3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a:extLst>
              <a:ext uri="{FF2B5EF4-FFF2-40B4-BE49-F238E27FC236}">
                <a16:creationId xmlns:a16="http://schemas.microsoft.com/office/drawing/2014/main" id="{9FE57295-8310-E7E2-C551-30AAC0FAD082}"/>
              </a:ext>
            </a:extLst>
          </p:cNvPr>
          <p:cNvSpPr/>
          <p:nvPr/>
        </p:nvSpPr>
        <p:spPr bwMode="auto">
          <a:xfrm>
            <a:off x="2086896" y="2322406"/>
            <a:ext cx="9404466"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t>Second, </a:t>
            </a:r>
            <a:r>
              <a:rPr lang="en-US" sz="3200" b="1" dirty="0">
                <a:solidFill>
                  <a:schemeClr val="accent4">
                    <a:lumMod val="50000"/>
                    <a:lumOff val="50000"/>
                  </a:schemeClr>
                </a:solidFill>
              </a:rPr>
              <a:t>Illumina argued that the merger would eliminate double marginalization</a:t>
            </a:r>
            <a:r>
              <a:rPr lang="en-US" sz="3200" dirty="0"/>
              <a:t>—</a:t>
            </a:r>
            <a:r>
              <a:rPr lang="en-US" sz="3200" i="1" dirty="0"/>
              <a:t>i.e.</a:t>
            </a:r>
            <a:r>
              <a:rPr lang="en-US" sz="3200" dirty="0"/>
              <a:t>, Illumina would no longer charge Grail a margin, as it did before the merger—leading to additional consumer surplus. </a:t>
            </a:r>
            <a:r>
              <a:rPr lang="en-US" sz="3200" b="1" dirty="0">
                <a:solidFill>
                  <a:schemeClr val="accent4">
                    <a:lumMod val="50000"/>
                    <a:lumOff val="50000"/>
                  </a:schemeClr>
                </a:solidFill>
              </a:rPr>
              <a:t>But Illumina never put forward a proposed model for calculating this benefit, only an ‘illustrative’ one</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59731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5027B-8CD5-8C46-1907-3FF8095DC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41705-0955-6828-651C-0AC832C81396}"/>
              </a:ext>
            </a:extLst>
          </p:cNvPr>
          <p:cNvSpPr>
            <a:spLocks noGrp="1"/>
          </p:cNvSpPr>
          <p:nvPr>
            <p:ph type="title"/>
          </p:nvPr>
        </p:nvSpPr>
        <p:spPr>
          <a:xfrm>
            <a:off x="6396507" y="-2"/>
            <a:ext cx="579549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Illumina Announces It Will Divest Grail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707FE97-F5A8-7F07-4CFD-EED54EDD1590}"/>
              </a:ext>
            </a:extLst>
          </p:cNvPr>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a:extLst>
              <a:ext uri="{FF2B5EF4-FFF2-40B4-BE49-F238E27FC236}">
                <a16:creationId xmlns:a16="http://schemas.microsoft.com/office/drawing/2014/main" id="{DFE47677-9969-8AF8-8CFD-1A4320623A03}"/>
              </a:ext>
            </a:extLst>
          </p:cNvPr>
          <p:cNvSpPr txBox="1">
            <a:spLocks noChangeArrowheads="1"/>
          </p:cNvSpPr>
          <p:nvPr/>
        </p:nvSpPr>
        <p:spPr bwMode="auto">
          <a:xfrm>
            <a:off x="9186332" y="6488668"/>
            <a:ext cx="3005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PR (17 Dec 2023)</a:t>
            </a:r>
          </a:p>
        </p:txBody>
      </p:sp>
      <p:sp>
        <p:nvSpPr>
          <p:cNvPr id="7" name="Rectangle 6">
            <a:extLst>
              <a:ext uri="{FF2B5EF4-FFF2-40B4-BE49-F238E27FC236}">
                <a16:creationId xmlns:a16="http://schemas.microsoft.com/office/drawing/2014/main" id="{0415DF3D-F460-4795-488D-AA4BD9FA43D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2E3F12A3-F5DE-627B-DFC1-19635E55C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64"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1EB55C75-C983-610E-6199-41C66B032F4C}"/>
              </a:ext>
            </a:extLst>
          </p:cNvPr>
          <p:cNvPicPr>
            <a:picLocks noChangeAspect="1"/>
          </p:cNvPicPr>
          <p:nvPr/>
        </p:nvPicPr>
        <p:blipFill>
          <a:blip r:embed="rId3">
            <a:extLst>
              <a:ext uri="{28A0092B-C50C-407E-A947-70E740481C1C}">
                <a14:useLocalDpi xmlns:a14="http://schemas.microsoft.com/office/drawing/2010/main" val="0"/>
              </a:ext>
            </a:extLst>
          </a:blip>
          <a:srcRect l="3069" t="39571" r="35084" b="25778"/>
          <a:stretch>
            <a:fillRect/>
          </a:stretch>
        </p:blipFill>
        <p:spPr>
          <a:xfrm>
            <a:off x="2704564" y="1086117"/>
            <a:ext cx="8158912" cy="4971245"/>
          </a:xfrm>
          <a:prstGeom prst="rect">
            <a:avLst/>
          </a:prstGeom>
          <a:ln w="6350">
            <a:solidFill>
              <a:schemeClr val="tx1"/>
            </a:solidFill>
          </a:ln>
        </p:spPr>
      </p:pic>
    </p:spTree>
    <p:extLst>
      <p:ext uri="{BB962C8B-B14F-4D97-AF65-F5344CB8AC3E}">
        <p14:creationId xmlns:p14="http://schemas.microsoft.com/office/powerpoint/2010/main" val="237721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0783" y="-2"/>
            <a:ext cx="23412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Statement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973732" y="6488668"/>
            <a:ext cx="22182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(18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359AAF7-5FDD-CDBB-1AA2-4936104D3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81" y="181001"/>
            <a:ext cx="5960994" cy="6519837"/>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CD985C2A-B868-E637-5003-AACBA6E1016F}"/>
              </a:ext>
            </a:extLst>
          </p:cNvPr>
          <p:cNvPicPr>
            <a:picLocks noChangeAspect="1"/>
          </p:cNvPicPr>
          <p:nvPr/>
        </p:nvPicPr>
        <p:blipFill rotWithShape="1">
          <a:blip r:embed="rId3">
            <a:extLst>
              <a:ext uri="{28A0092B-C50C-407E-A947-70E740481C1C}">
                <a14:useLocalDpi xmlns:a14="http://schemas.microsoft.com/office/drawing/2010/main" val="0"/>
              </a:ext>
            </a:extLst>
          </a:blip>
          <a:srcRect l="11545" t="64074" r="13831" b="3507"/>
          <a:stretch/>
        </p:blipFill>
        <p:spPr>
          <a:xfrm>
            <a:off x="2111513" y="1718365"/>
            <a:ext cx="9045369" cy="4298122"/>
          </a:xfrm>
          <a:prstGeom prst="rect">
            <a:avLst/>
          </a:prstGeom>
          <a:ln w="6350">
            <a:solidFill>
              <a:schemeClr val="tx1"/>
            </a:solidFill>
          </a:ln>
        </p:spPr>
      </p:pic>
    </p:spTree>
    <p:extLst>
      <p:ext uri="{BB962C8B-B14F-4D97-AF65-F5344CB8AC3E}">
        <p14:creationId xmlns:p14="http://schemas.microsoft.com/office/powerpoint/2010/main" val="23825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BB8E-62BD-EB30-F003-680D218AA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670E0-D0E4-D8F5-AF00-94DB2BE37020}"/>
              </a:ext>
            </a:extLst>
          </p:cNvPr>
          <p:cNvSpPr>
            <a:spLocks noGrp="1"/>
          </p:cNvSpPr>
          <p:nvPr>
            <p:ph type="title"/>
          </p:nvPr>
        </p:nvSpPr>
        <p:spPr>
          <a:xfrm>
            <a:off x="10656763" y="-2"/>
            <a:ext cx="15352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Grail Out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7DA8307-26DE-90C9-501D-428A2F8CE622}"/>
              </a:ext>
            </a:extLst>
          </p:cNvPr>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a:extLst>
              <a:ext uri="{FF2B5EF4-FFF2-40B4-BE49-F238E27FC236}">
                <a16:creationId xmlns:a16="http://schemas.microsoft.com/office/drawing/2014/main" id="{CE1B0194-8323-AA4B-6876-01D8C505EB39}"/>
              </a:ext>
            </a:extLst>
          </p:cNvPr>
          <p:cNvSpPr txBox="1">
            <a:spLocks noChangeArrowheads="1"/>
          </p:cNvSpPr>
          <p:nvPr/>
        </p:nvSpPr>
        <p:spPr bwMode="auto">
          <a:xfrm>
            <a:off x="9101862" y="6488668"/>
            <a:ext cx="30901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PR (24 June 2024)</a:t>
            </a:r>
          </a:p>
        </p:txBody>
      </p:sp>
      <p:sp>
        <p:nvSpPr>
          <p:cNvPr id="7" name="Rectangle 6">
            <a:extLst>
              <a:ext uri="{FF2B5EF4-FFF2-40B4-BE49-F238E27FC236}">
                <a16:creationId xmlns:a16="http://schemas.microsoft.com/office/drawing/2014/main" id="{2E5F7D16-0A07-F444-9024-BCEB16F557A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EE748106-B6F9-60A4-4679-B0F79D50F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83" y="209004"/>
            <a:ext cx="5912917" cy="6430297"/>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29499440-0FE3-45E5-81D5-971D67153ED9}"/>
              </a:ext>
            </a:extLst>
          </p:cNvPr>
          <p:cNvPicPr>
            <a:picLocks noChangeAspect="1"/>
          </p:cNvPicPr>
          <p:nvPr/>
        </p:nvPicPr>
        <p:blipFill>
          <a:blip r:embed="rId3">
            <a:extLst>
              <a:ext uri="{28A0092B-C50C-407E-A947-70E740481C1C}">
                <a14:useLocalDpi xmlns:a14="http://schemas.microsoft.com/office/drawing/2010/main" val="0"/>
              </a:ext>
            </a:extLst>
          </a:blip>
          <a:srcRect l="3165" t="42999" r="5521" b="28764"/>
          <a:stretch>
            <a:fillRect/>
          </a:stretch>
        </p:blipFill>
        <p:spPr>
          <a:xfrm>
            <a:off x="1197428" y="2172788"/>
            <a:ext cx="10772730" cy="3622766"/>
          </a:xfrm>
          <a:prstGeom prst="rect">
            <a:avLst/>
          </a:prstGeom>
          <a:ln w="6350">
            <a:solidFill>
              <a:schemeClr val="tx1"/>
            </a:solidFill>
          </a:ln>
        </p:spPr>
      </p:pic>
    </p:spTree>
    <p:extLst>
      <p:ext uri="{BB962C8B-B14F-4D97-AF65-F5344CB8AC3E}">
        <p14:creationId xmlns:p14="http://schemas.microsoft.com/office/powerpoint/2010/main" val="9564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8133" y="-1"/>
            <a:ext cx="73438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Sept 2024: Prior EU Illumina Decision Overturned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6582852" y="6488668"/>
            <a:ext cx="5609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Court of Justice of the European Union (3 Sept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C340FA5-B969-E29D-3A6F-4703D66F5229}"/>
              </a:ext>
            </a:extLst>
          </p:cNvPr>
          <p:cNvPicPr>
            <a:picLocks noChangeAspect="1"/>
          </p:cNvPicPr>
          <p:nvPr/>
        </p:nvPicPr>
        <p:blipFill>
          <a:blip r:embed="rId2"/>
          <a:stretch>
            <a:fillRect/>
          </a:stretch>
        </p:blipFill>
        <p:spPr>
          <a:xfrm>
            <a:off x="106108" y="209004"/>
            <a:ext cx="4676144" cy="6537749"/>
          </a:xfrm>
          <a:prstGeom prst="rect">
            <a:avLst/>
          </a:prstGeom>
          <a:ln w="6350">
            <a:solidFill>
              <a:schemeClr val="tx1"/>
            </a:solidFill>
          </a:ln>
        </p:spPr>
      </p:pic>
      <p:pic>
        <p:nvPicPr>
          <p:cNvPr id="8" name="Picture 7">
            <a:extLst>
              <a:ext uri="{FF2B5EF4-FFF2-40B4-BE49-F238E27FC236}">
                <a16:creationId xmlns:a16="http://schemas.microsoft.com/office/drawing/2014/main" id="{99075057-4DFF-4FA9-F511-9C610AE0F0AE}"/>
              </a:ext>
            </a:extLst>
          </p:cNvPr>
          <p:cNvPicPr>
            <a:picLocks noChangeAspect="1"/>
          </p:cNvPicPr>
          <p:nvPr/>
        </p:nvPicPr>
        <p:blipFill rotWithShape="1">
          <a:blip r:embed="rId2"/>
          <a:srcRect l="3969" t="999" r="4589" b="55311"/>
          <a:stretch/>
        </p:blipFill>
        <p:spPr>
          <a:xfrm>
            <a:off x="2599507" y="728951"/>
            <a:ext cx="8083681" cy="5400097"/>
          </a:xfrm>
          <a:prstGeom prst="rect">
            <a:avLst/>
          </a:prstGeom>
          <a:ln w="6350">
            <a:solidFill>
              <a:schemeClr val="tx1"/>
            </a:solidFill>
          </a:ln>
        </p:spPr>
      </p:pic>
    </p:spTree>
    <p:extLst>
      <p:ext uri="{BB962C8B-B14F-4D97-AF65-F5344CB8AC3E}">
        <p14:creationId xmlns:p14="http://schemas.microsoft.com/office/powerpoint/2010/main" val="375373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1086" y="-2"/>
            <a:ext cx="29609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Illumina Statement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Illumina (3 Sept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7BBF264-C162-304C-1448-E62B4FF5B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314" y="209004"/>
            <a:ext cx="5986191" cy="6547396"/>
          </a:xfrm>
          <a:prstGeom prst="rect">
            <a:avLst/>
          </a:prstGeom>
          <a:ln w="6350">
            <a:solidFill>
              <a:schemeClr val="tx1"/>
            </a:solidFill>
          </a:ln>
        </p:spPr>
      </p:pic>
      <p:pic>
        <p:nvPicPr>
          <p:cNvPr id="8" name="Picture 7">
            <a:extLst>
              <a:ext uri="{FF2B5EF4-FFF2-40B4-BE49-F238E27FC236}">
                <a16:creationId xmlns:a16="http://schemas.microsoft.com/office/drawing/2014/main" id="{EA281457-E092-C588-0229-4EB4AF7448DC}"/>
              </a:ext>
            </a:extLst>
          </p:cNvPr>
          <p:cNvPicPr>
            <a:picLocks noChangeAspect="1"/>
          </p:cNvPicPr>
          <p:nvPr/>
        </p:nvPicPr>
        <p:blipFill rotWithShape="1">
          <a:blip r:embed="rId3">
            <a:extLst>
              <a:ext uri="{28A0092B-C50C-407E-A947-70E740481C1C}">
                <a14:useLocalDpi xmlns:a14="http://schemas.microsoft.com/office/drawing/2010/main" val="0"/>
              </a:ext>
            </a:extLst>
          </a:blip>
          <a:srcRect l="3473" t="42526" r="36460" b="26304"/>
          <a:stretch/>
        </p:blipFill>
        <p:spPr>
          <a:xfrm>
            <a:off x="2248453" y="1077842"/>
            <a:ext cx="8965197" cy="5088355"/>
          </a:xfrm>
          <a:prstGeom prst="rect">
            <a:avLst/>
          </a:prstGeom>
          <a:ln w="6350">
            <a:solidFill>
              <a:schemeClr val="tx1"/>
            </a:solidFill>
          </a:ln>
        </p:spPr>
      </p:pic>
    </p:spTree>
    <p:extLst>
      <p:ext uri="{BB962C8B-B14F-4D97-AF65-F5344CB8AC3E}">
        <p14:creationId xmlns:p14="http://schemas.microsoft.com/office/powerpoint/2010/main" val="296752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78</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Licensing the NGS Platform Answers</a:t>
            </a:r>
          </a:p>
        </p:txBody>
      </p:sp>
      <p:sp>
        <p:nvSpPr>
          <p:cNvPr id="11270"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Individual firm has no general duty to deal</a:t>
            </a:r>
          </a:p>
          <a:p>
            <a:pPr>
              <a:lnSpc>
                <a:spcPct val="90000"/>
              </a:lnSpc>
            </a:pPr>
            <a:r>
              <a:rPr lang="en-US" dirty="0"/>
              <a:t>Hypo 2</a:t>
            </a:r>
          </a:p>
          <a:p>
            <a:pPr lvl="1">
              <a:lnSpc>
                <a:spcPct val="90000"/>
              </a:lnSpc>
            </a:pPr>
            <a:r>
              <a:rPr lang="en-US" dirty="0"/>
              <a:t>Presence of wholly-owned sub shouldn’t change this (</a:t>
            </a:r>
            <a:r>
              <a:rPr lang="en-US" i="1" dirty="0" err="1"/>
              <a:t>Copperweld</a:t>
            </a:r>
            <a:r>
              <a:rPr lang="en-US" dirty="0"/>
              <a:t>)</a:t>
            </a:r>
          </a:p>
        </p:txBody>
      </p:sp>
    </p:spTree>
    <p:extLst>
      <p:ext uri="{BB962C8B-B14F-4D97-AF65-F5344CB8AC3E}">
        <p14:creationId xmlns:p14="http://schemas.microsoft.com/office/powerpoint/2010/main" val="1645808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79</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Licensing the NGS Platform Answers</a:t>
            </a:r>
          </a:p>
        </p:txBody>
      </p:sp>
      <p:sp>
        <p:nvSpPr>
          <p:cNvPr id="11270" name="Rectangle 3"/>
          <p:cNvSpPr>
            <a:spLocks noGrp="1" noChangeArrowheads="1"/>
          </p:cNvSpPr>
          <p:nvPr>
            <p:ph type="body" idx="1"/>
          </p:nvPr>
        </p:nvSpPr>
        <p:spPr/>
        <p:txBody>
          <a:bodyPr/>
          <a:lstStyle/>
          <a:p>
            <a:pPr>
              <a:lnSpc>
                <a:spcPct val="90000"/>
              </a:lnSpc>
            </a:pPr>
            <a:r>
              <a:rPr lang="en-US" dirty="0"/>
              <a:t>Hypo 3</a:t>
            </a:r>
          </a:p>
          <a:p>
            <a:pPr lvl="1">
              <a:lnSpc>
                <a:spcPct val="90000"/>
              </a:lnSpc>
            </a:pPr>
            <a:r>
              <a:rPr lang="en-US" dirty="0"/>
              <a:t>Need to not get confused about exclusivity here</a:t>
            </a:r>
          </a:p>
          <a:p>
            <a:pPr lvl="1">
              <a:lnSpc>
                <a:spcPct val="90000"/>
              </a:lnSpc>
            </a:pPr>
            <a:r>
              <a:rPr lang="en-US" dirty="0"/>
              <a:t>Firm is offering exclusive license to tech, meaning licensee knows that it won’t face competitors</a:t>
            </a:r>
          </a:p>
          <a:p>
            <a:pPr lvl="1">
              <a:lnSpc>
                <a:spcPct val="90000"/>
              </a:lnSpc>
            </a:pPr>
            <a:r>
              <a:rPr lang="en-US" dirty="0"/>
              <a:t>Firm isn’t insisting that licensee not use tech that competes with firm’s tech</a:t>
            </a:r>
          </a:p>
          <a:p>
            <a:pPr lvl="1">
              <a:lnSpc>
                <a:spcPct val="90000"/>
              </a:lnSpc>
            </a:pPr>
            <a:r>
              <a:rPr lang="en-US" dirty="0"/>
              <a:t>That might raise CA3 issues but as licensor firm doesn’t face competition for its tech, it doesn’t need to negotiate for that type of exclusivity</a:t>
            </a:r>
          </a:p>
          <a:p>
            <a:pPr lvl="1">
              <a:lnSpc>
                <a:spcPct val="90000"/>
              </a:lnSpc>
            </a:pPr>
            <a:endParaRPr lang="en-US" dirty="0"/>
          </a:p>
        </p:txBody>
      </p:sp>
    </p:spTree>
    <p:extLst>
      <p:ext uri="{BB962C8B-B14F-4D97-AF65-F5344CB8AC3E}">
        <p14:creationId xmlns:p14="http://schemas.microsoft.com/office/powerpoint/2010/main" val="225194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347200" y="6248400"/>
            <a:ext cx="2540000" cy="457200"/>
          </a:xfrm>
          <a:prstGeom prst="rect">
            <a:avLst/>
          </a:prstGeom>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27DE1A7-B1CA-4A9A-8C87-227B4DBAEDF8}" type="slidenum">
              <a:rPr lang="en-US" altLang="en-US" sz="1400">
                <a:solidFill>
                  <a:srgbClr val="000066"/>
                </a:solidFill>
                <a:latin typeface="Arial" panose="020B0604020202020204" pitchFamily="34" charset="0"/>
              </a:rPr>
              <a:pPr/>
              <a:t>8</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solidFill>
                  <a:schemeClr val="tx1"/>
                </a:solidFill>
              </a:rPr>
              <a:t>Deriving Demand Curves</a:t>
            </a:r>
          </a:p>
        </p:txBody>
      </p:sp>
      <p:sp>
        <p:nvSpPr>
          <p:cNvPr id="10246" name="Rectangle 3"/>
          <p:cNvSpPr>
            <a:spLocks noGrp="1" noChangeArrowheads="1"/>
          </p:cNvSpPr>
          <p:nvPr>
            <p:ph type="body" idx="1"/>
          </p:nvPr>
        </p:nvSpPr>
        <p:spPr/>
        <p:txBody>
          <a:bodyPr/>
          <a:lstStyle/>
          <a:p>
            <a:r>
              <a:rPr lang="en-US"/>
              <a:t>Derived Demand Curve for Manufacturer</a:t>
            </a:r>
          </a:p>
          <a:p>
            <a:pPr lvl="1"/>
            <a:r>
              <a:rPr lang="en-US">
                <a:solidFill>
                  <a:schemeClr val="tx1"/>
                </a:solidFill>
              </a:rPr>
              <a:t>Rearranging Pw = 8 - 2Q.</a:t>
            </a:r>
          </a:p>
          <a:p>
            <a:pPr lvl="1"/>
            <a:r>
              <a:rPr lang="en-US">
                <a:solidFill>
                  <a:schemeClr val="tx1"/>
                </a:solidFill>
              </a:rPr>
              <a:t>This looks like a relationship between wholesale prices and the quantity that will be demanded, meaning that we have created the demand curve faced by the manufacturer.</a:t>
            </a:r>
          </a:p>
        </p:txBody>
      </p:sp>
    </p:spTree>
    <p:extLst>
      <p:ext uri="{BB962C8B-B14F-4D97-AF65-F5344CB8AC3E}">
        <p14:creationId xmlns:p14="http://schemas.microsoft.com/office/powerpoint/2010/main" val="356780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A1B77F-6F2B-47C1-892E-1BD8933B6871}" type="slidenum">
              <a:rPr lang="en-US" altLang="en-US" sz="1400">
                <a:solidFill>
                  <a:srgbClr val="000066"/>
                </a:solidFill>
                <a:latin typeface="Arial" panose="020B0604020202020204" pitchFamily="34" charset="0"/>
              </a:rPr>
              <a:pPr/>
              <a:t>80</a:t>
            </a:fld>
            <a:endParaRPr lang="en-US" altLang="en-US" sz="1400" dirty="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dirty="0"/>
              <a:t>Licensing the NGS Platform Answers</a:t>
            </a:r>
          </a:p>
        </p:txBody>
      </p:sp>
      <p:sp>
        <p:nvSpPr>
          <p:cNvPr id="11270" name="Rectangle 3"/>
          <p:cNvSpPr>
            <a:spLocks noGrp="1" noChangeArrowheads="1"/>
          </p:cNvSpPr>
          <p:nvPr>
            <p:ph type="body" idx="1"/>
          </p:nvPr>
        </p:nvSpPr>
        <p:spPr/>
        <p:txBody>
          <a:bodyPr/>
          <a:lstStyle/>
          <a:p>
            <a:pPr>
              <a:lnSpc>
                <a:spcPct val="90000"/>
              </a:lnSpc>
            </a:pPr>
            <a:r>
              <a:rPr lang="en-US" dirty="0"/>
              <a:t>Hypo 4</a:t>
            </a:r>
          </a:p>
          <a:p>
            <a:pPr lvl="1">
              <a:lnSpc>
                <a:spcPct val="90000"/>
              </a:lnSpc>
            </a:pPr>
            <a:r>
              <a:rPr lang="en-US" dirty="0"/>
              <a:t>That is actually the case itself and raises the foreclosure issues that are present there</a:t>
            </a:r>
          </a:p>
        </p:txBody>
      </p:sp>
    </p:spTree>
    <p:extLst>
      <p:ext uri="{BB962C8B-B14F-4D97-AF65-F5344CB8AC3E}">
        <p14:creationId xmlns:p14="http://schemas.microsoft.com/office/powerpoint/2010/main" val="706525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4527" y="-2"/>
            <a:ext cx="39774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Stacked Monopoly Result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8" name="Slide Number Placeholder 5"/>
          <p:cNvSpPr txBox="1">
            <a:spLocks/>
          </p:cNvSpPr>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kumimoji="1" sz="24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kumimoji="1" sz="24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kumimoji="1" sz="24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kumimoji="1" sz="2400" kern="1200">
                <a:solidFill>
                  <a:schemeClr val="tx1"/>
                </a:solidFill>
                <a:latin typeface="Times New Roman" panose="02020603050405020304" pitchFamily="18" charset="0"/>
                <a:ea typeface="+mn-ea"/>
                <a:cs typeface="+mn-cs"/>
              </a:defRPr>
            </a:lvl9pPr>
          </a:lstStyle>
          <a:p>
            <a:fld id="{46EA738B-DBA2-43FC-86AA-8A950831E037}" type="slidenum">
              <a:rPr lang="en-US" altLang="en-US" sz="1400" smtClean="0">
                <a:solidFill>
                  <a:srgbClr val="000066"/>
                </a:solidFill>
                <a:latin typeface="Arial" panose="020B0604020202020204" pitchFamily="34" charset="0"/>
              </a:rPr>
              <a:pPr/>
              <a:t>9</a:t>
            </a:fld>
            <a:endParaRPr lang="en-US" altLang="en-US" sz="1400" dirty="0">
              <a:solidFill>
                <a:srgbClr val="000066"/>
              </a:solidFill>
              <a:latin typeface="Arial" panose="020B0604020202020204" pitchFamily="34" charset="0"/>
            </a:endParaRPr>
          </a:p>
        </p:txBody>
      </p:sp>
      <p:sp>
        <p:nvSpPr>
          <p:cNvPr id="9" name="Rectangle 48"/>
          <p:cNvSpPr>
            <a:spLocks noChangeArrowheads="1"/>
          </p:cNvSpPr>
          <p:nvPr/>
        </p:nvSpPr>
        <p:spPr bwMode="auto">
          <a:xfrm>
            <a:off x="12026558" y="6700838"/>
            <a:ext cx="173037" cy="157162"/>
          </a:xfrm>
          <a:prstGeom prst="rect">
            <a:avLst/>
          </a:prstGeom>
          <a:solidFill>
            <a:srgbClr val="3366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p>
        </p:txBody>
      </p:sp>
      <p:sp>
        <p:nvSpPr>
          <p:cNvPr id="10" name="Text Box 6"/>
          <p:cNvSpPr txBox="1">
            <a:spLocks noChangeArrowheads="1"/>
          </p:cNvSpPr>
          <p:nvPr/>
        </p:nvSpPr>
        <p:spPr bwMode="auto">
          <a:xfrm>
            <a:off x="8343900" y="2144713"/>
            <a:ext cx="3855695" cy="1200329"/>
          </a:xfrm>
          <a:prstGeom prst="rect">
            <a:avLst/>
          </a:prstGeom>
          <a:solidFill>
            <a:srgbClr val="0000FF"/>
          </a:solidFill>
          <a:ln w="9525">
            <a:solidFill>
              <a:schemeClr val="tx1"/>
            </a:solidFill>
            <a:miter lim="800000"/>
            <a:headEnd/>
            <a:tailEnd/>
          </a:ln>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sz="3600" dirty="0">
                <a:solidFill>
                  <a:schemeClr val="bg1"/>
                </a:solidFill>
                <a:cs typeface="Arial" panose="020B0604020202020204" pitchFamily="34" charset="0"/>
              </a:rPr>
              <a:t>Derived Demand Pw = 8 – 2Q</a:t>
            </a:r>
          </a:p>
        </p:txBody>
      </p:sp>
      <p:sp>
        <p:nvSpPr>
          <p:cNvPr id="11" name="Text Box 6"/>
          <p:cNvSpPr txBox="1">
            <a:spLocks noChangeArrowheads="1"/>
          </p:cNvSpPr>
          <p:nvPr/>
        </p:nvSpPr>
        <p:spPr bwMode="auto">
          <a:xfrm>
            <a:off x="10493374" y="3654662"/>
            <a:ext cx="1731963" cy="646112"/>
          </a:xfrm>
          <a:prstGeom prst="rect">
            <a:avLst/>
          </a:prstGeom>
          <a:solidFill>
            <a:srgbClr val="0000FF"/>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sz="3600" dirty="0">
                <a:solidFill>
                  <a:schemeClr val="bg1"/>
                </a:solidFill>
                <a:cs typeface="Arial" panose="020B0604020202020204" pitchFamily="34" charset="0"/>
              </a:rPr>
              <a:t>MC = 2</a:t>
            </a:r>
          </a:p>
        </p:txBody>
      </p:sp>
      <p:sp>
        <p:nvSpPr>
          <p:cNvPr id="12" name="Text Box 6"/>
          <p:cNvSpPr txBox="1">
            <a:spLocks noChangeArrowheads="1"/>
          </p:cNvSpPr>
          <p:nvPr/>
        </p:nvSpPr>
        <p:spPr bwMode="auto">
          <a:xfrm>
            <a:off x="9163823" y="4602957"/>
            <a:ext cx="3086100" cy="646112"/>
          </a:xfrm>
          <a:prstGeom prst="rect">
            <a:avLst/>
          </a:prstGeom>
          <a:solidFill>
            <a:srgbClr val="FF0000"/>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sz="3600" dirty="0">
                <a:solidFill>
                  <a:schemeClr val="bg1"/>
                </a:solidFill>
                <a:cs typeface="Arial" panose="020B0604020202020204" pitchFamily="34" charset="0"/>
              </a:rPr>
              <a:t>MR = 8 – 4Q</a:t>
            </a:r>
          </a:p>
        </p:txBody>
      </p:sp>
      <p:grpSp>
        <p:nvGrpSpPr>
          <p:cNvPr id="13" name="Group 12"/>
          <p:cNvGrpSpPr/>
          <p:nvPr/>
        </p:nvGrpSpPr>
        <p:grpSpPr>
          <a:xfrm>
            <a:off x="1574800" y="239713"/>
            <a:ext cx="8232775" cy="6500812"/>
            <a:chOff x="1574800" y="239713"/>
            <a:chExt cx="8232775" cy="6500812"/>
          </a:xfrm>
        </p:grpSpPr>
        <p:sp>
          <p:nvSpPr>
            <p:cNvPr id="14" name="Slide Number Placeholder 5"/>
            <p:cNvSpPr txBox="1">
              <a:spLocks/>
            </p:cNvSpPr>
            <p:nvPr/>
          </p:nvSpPr>
          <p:spPr bwMode="auto">
            <a:xfrm>
              <a:off x="4775200" y="6248400"/>
              <a:ext cx="38608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20000"/>
                </a:spcBef>
                <a:spcAft>
                  <a:spcPct val="0"/>
                </a:spcAft>
                <a:buClr>
                  <a:schemeClr val="hlink"/>
                </a:buClr>
                <a:buSzPct val="50000"/>
                <a:buFont typeface="Monotype Sorts" pitchFamily="2" charset="2"/>
                <a:buChar char="n"/>
                <a:defRPr kumimoji="1" sz="3200" kern="1200">
                  <a:solidFill>
                    <a:srgbClr val="CC0099"/>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kern="1200">
                  <a:solidFill>
                    <a:srgbClr val="000066"/>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kern="1200">
                  <a:solidFill>
                    <a:srgbClr val="000066"/>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chemeClr val="tx2"/>
                </a:buClr>
                <a:buSzPct val="100000"/>
                <a:buChar char="•"/>
                <a:defRPr kumimoji="1" sz="2400" kern="1200">
                  <a:solidFill>
                    <a:srgbClr val="000066"/>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chemeClr val="hlink"/>
                </a:buClr>
                <a:buSzPct val="100000"/>
                <a:buChar char="–"/>
                <a:defRPr kumimoji="1" sz="2000" kern="1200">
                  <a:solidFill>
                    <a:srgbClr val="000066"/>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chemeClr val="hlink"/>
                </a:buClr>
                <a:buSzPct val="100000"/>
                <a:buChar char="–"/>
                <a:defRPr kumimoji="1" sz="2000" kern="1200">
                  <a:solidFill>
                    <a:srgbClr val="000066"/>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chemeClr val="hlink"/>
                </a:buClr>
                <a:buSzPct val="100000"/>
                <a:buChar char="–"/>
                <a:defRPr kumimoji="1" sz="2000" kern="1200">
                  <a:solidFill>
                    <a:srgbClr val="000066"/>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chemeClr val="hlink"/>
                </a:buClr>
                <a:buSzPct val="100000"/>
                <a:buChar char="–"/>
                <a:defRPr kumimoji="1" sz="2000" kern="1200">
                  <a:solidFill>
                    <a:srgbClr val="000066"/>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chemeClr val="hlink"/>
                </a:buClr>
                <a:buSzPct val="100000"/>
                <a:buChar char="–"/>
                <a:defRPr kumimoji="1" sz="2000" kern="1200">
                  <a:solidFill>
                    <a:srgbClr val="000066"/>
                  </a:solidFill>
                  <a:latin typeface="Arial" panose="020B0604020202020204" pitchFamily="34" charset="0"/>
                  <a:ea typeface="+mn-ea"/>
                  <a:cs typeface="+mn-cs"/>
                </a:defRPr>
              </a:lvl9pPr>
            </a:lstStyle>
            <a:p>
              <a:pPr>
                <a:spcBef>
                  <a:spcPct val="0"/>
                </a:spcBef>
                <a:buClrTx/>
                <a:buSzTx/>
                <a:buFontTx/>
                <a:buNone/>
              </a:pPr>
              <a:fld id="{9BBEC1E8-6185-4425-B9D4-33EEF32B3502}" type="slidenum">
                <a:rPr lang="en-US" altLang="en-US" sz="1400" smtClean="0">
                  <a:solidFill>
                    <a:srgbClr val="000066"/>
                  </a:solidFill>
                </a:rPr>
                <a:pPr>
                  <a:spcBef>
                    <a:spcPct val="0"/>
                  </a:spcBef>
                  <a:buClrTx/>
                  <a:buSzTx/>
                  <a:buFontTx/>
                  <a:buNone/>
                </a:pPr>
                <a:t>9</a:t>
              </a:fld>
              <a:endParaRPr lang="en-US" altLang="en-US" sz="1400">
                <a:solidFill>
                  <a:srgbClr val="000066"/>
                </a:solidFill>
              </a:endParaRPr>
            </a:p>
          </p:txBody>
        </p:sp>
        <p:grpSp>
          <p:nvGrpSpPr>
            <p:cNvPr id="15" name="Group 40"/>
            <p:cNvGrpSpPr>
              <a:grpSpLocks/>
            </p:cNvGrpSpPr>
            <p:nvPr/>
          </p:nvGrpSpPr>
          <p:grpSpPr bwMode="auto">
            <a:xfrm>
              <a:off x="1681163" y="239713"/>
              <a:ext cx="6592887" cy="5934075"/>
              <a:chOff x="2667000" y="2667000"/>
              <a:chExt cx="3903663" cy="3505202"/>
            </a:xfrm>
          </p:grpSpPr>
          <p:grpSp>
            <p:nvGrpSpPr>
              <p:cNvPr id="38" name="Group 4"/>
              <p:cNvGrpSpPr>
                <a:grpSpLocks/>
              </p:cNvGrpSpPr>
              <p:nvPr/>
            </p:nvGrpSpPr>
            <p:grpSpPr bwMode="auto">
              <a:xfrm>
                <a:off x="2667000" y="2667000"/>
                <a:ext cx="3903663" cy="3502026"/>
                <a:chOff x="1680" y="1680"/>
                <a:chExt cx="2459" cy="2206"/>
              </a:xfrm>
            </p:grpSpPr>
            <p:sp>
              <p:nvSpPr>
                <p:cNvPr id="44" name="Line 5"/>
                <p:cNvSpPr>
                  <a:spLocks noChangeShapeType="1"/>
                </p:cNvSpPr>
                <p:nvPr/>
              </p:nvSpPr>
              <p:spPr bwMode="auto">
                <a:xfrm>
                  <a:off x="1920" y="3648"/>
                  <a:ext cx="2208"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 name="Text Box 6"/>
                <p:cNvSpPr txBox="1">
                  <a:spLocks noChangeArrowheads="1"/>
                </p:cNvSpPr>
                <p:nvPr/>
              </p:nvSpPr>
              <p:spPr bwMode="auto">
                <a:xfrm>
                  <a:off x="1680" y="1680"/>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defRPr/>
                  </a:pPr>
                  <a:r>
                    <a:rPr kumimoji="0" lang="en-US" sz="3600" dirty="0">
                      <a:latin typeface="+mn-lt"/>
                    </a:rPr>
                    <a:t>P</a:t>
                  </a:r>
                </a:p>
              </p:txBody>
            </p:sp>
            <p:sp>
              <p:nvSpPr>
                <p:cNvPr id="46" name="Line 7"/>
                <p:cNvSpPr>
                  <a:spLocks noChangeShapeType="1"/>
                </p:cNvSpPr>
                <p:nvPr/>
              </p:nvSpPr>
              <p:spPr bwMode="auto">
                <a:xfrm flipV="1">
                  <a:off x="1920" y="1776"/>
                  <a:ext cx="0" cy="1872"/>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 name="Text Box 8"/>
                <p:cNvSpPr txBox="1">
                  <a:spLocks noChangeArrowheads="1"/>
                </p:cNvSpPr>
                <p:nvPr/>
              </p:nvSpPr>
              <p:spPr bwMode="auto">
                <a:xfrm>
                  <a:off x="3936" y="3646"/>
                  <a:ext cx="20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Q</a:t>
                  </a:r>
                </a:p>
              </p:txBody>
            </p:sp>
          </p:grpSp>
          <p:grpSp>
            <p:nvGrpSpPr>
              <p:cNvPr id="39" name="Group 9"/>
              <p:cNvGrpSpPr>
                <a:grpSpLocks/>
              </p:cNvGrpSpPr>
              <p:nvPr/>
            </p:nvGrpSpPr>
            <p:grpSpPr bwMode="auto">
              <a:xfrm>
                <a:off x="2667000" y="3124201"/>
                <a:ext cx="3587750" cy="3048001"/>
                <a:chOff x="1680" y="1968"/>
                <a:chExt cx="2260" cy="1920"/>
              </a:xfrm>
            </p:grpSpPr>
            <p:sp>
              <p:nvSpPr>
                <p:cNvPr id="40" name="Line 10"/>
                <p:cNvSpPr>
                  <a:spLocks noChangeShapeType="1"/>
                </p:cNvSpPr>
                <p:nvPr/>
              </p:nvSpPr>
              <p:spPr bwMode="auto">
                <a:xfrm>
                  <a:off x="1920" y="2064"/>
                  <a:ext cx="1584" cy="1584"/>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Text Box 11"/>
                <p:cNvSpPr txBox="1">
                  <a:spLocks noChangeArrowheads="1"/>
                </p:cNvSpPr>
                <p:nvPr/>
              </p:nvSpPr>
              <p:spPr bwMode="auto">
                <a:xfrm>
                  <a:off x="2586" y="2520"/>
                  <a:ext cx="135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b="1" dirty="0">
                      <a:latin typeface="+mn-lt"/>
                    </a:rPr>
                    <a:t>Demand Curve</a:t>
                  </a:r>
                </a:p>
              </p:txBody>
            </p:sp>
            <p:sp>
              <p:nvSpPr>
                <p:cNvPr id="42" name="Text Box 12"/>
                <p:cNvSpPr txBox="1">
                  <a:spLocks noChangeArrowheads="1"/>
                </p:cNvSpPr>
                <p:nvPr/>
              </p:nvSpPr>
              <p:spPr bwMode="auto">
                <a:xfrm>
                  <a:off x="1680" y="1968"/>
                  <a:ext cx="2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10</a:t>
                  </a:r>
                </a:p>
              </p:txBody>
            </p:sp>
            <p:sp>
              <p:nvSpPr>
                <p:cNvPr id="43" name="Text Box 13"/>
                <p:cNvSpPr txBox="1">
                  <a:spLocks noChangeArrowheads="1"/>
                </p:cNvSpPr>
                <p:nvPr/>
              </p:nvSpPr>
              <p:spPr bwMode="auto">
                <a:xfrm>
                  <a:off x="3408" y="3648"/>
                  <a:ext cx="2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10</a:t>
                  </a:r>
                </a:p>
              </p:txBody>
            </p:sp>
          </p:grpSp>
        </p:grpSp>
        <p:sp>
          <p:nvSpPr>
            <p:cNvPr id="16" name="Line 11"/>
            <p:cNvSpPr>
              <a:spLocks noChangeShapeType="1"/>
            </p:cNvSpPr>
            <p:nvPr/>
          </p:nvSpPr>
          <p:spPr bwMode="auto">
            <a:xfrm>
              <a:off x="2378075" y="4192588"/>
              <a:ext cx="5503863" cy="0"/>
            </a:xfrm>
            <a:prstGeom prst="line">
              <a:avLst/>
            </a:prstGeom>
            <a:noFill/>
            <a:ln w="1270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Text Box 12"/>
            <p:cNvSpPr txBox="1">
              <a:spLocks noChangeArrowheads="1"/>
            </p:cNvSpPr>
            <p:nvPr/>
          </p:nvSpPr>
          <p:spPr bwMode="auto">
            <a:xfrm>
              <a:off x="6570663" y="4316413"/>
              <a:ext cx="3236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b="1">
                  <a:solidFill>
                    <a:schemeClr val="tx1"/>
                  </a:solidFill>
                  <a:cs typeface="Arial" panose="020B0604020202020204" pitchFamily="34" charset="0"/>
                </a:rPr>
                <a:t>Marginal Cost</a:t>
              </a:r>
            </a:p>
          </p:txBody>
        </p:sp>
        <p:sp>
          <p:nvSpPr>
            <p:cNvPr id="18" name="Line 14"/>
            <p:cNvSpPr>
              <a:spLocks noChangeShapeType="1"/>
            </p:cNvSpPr>
            <p:nvPr/>
          </p:nvSpPr>
          <p:spPr bwMode="auto">
            <a:xfrm>
              <a:off x="5284788" y="4259263"/>
              <a:ext cx="0" cy="1260475"/>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5"/>
            <p:cNvSpPr txBox="1">
              <a:spLocks noChangeArrowheads="1"/>
            </p:cNvSpPr>
            <p:nvPr/>
          </p:nvSpPr>
          <p:spPr bwMode="auto">
            <a:xfrm>
              <a:off x="4900613" y="5529263"/>
              <a:ext cx="76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a:solidFill>
                    <a:schemeClr val="tx1"/>
                  </a:solidFill>
                  <a:cs typeface="Arial" panose="020B0604020202020204" pitchFamily="34" charset="0"/>
                </a:rPr>
                <a:t>Q</a:t>
              </a:r>
              <a:r>
                <a:rPr kumimoji="0" lang="en-US" sz="3600" baseline="-25000">
                  <a:solidFill>
                    <a:schemeClr val="tx1"/>
                  </a:solidFill>
                  <a:cs typeface="Arial" panose="020B0604020202020204" pitchFamily="34" charset="0"/>
                </a:rPr>
                <a:t>C</a:t>
              </a:r>
              <a:endParaRPr kumimoji="0" lang="en-US" sz="3600">
                <a:solidFill>
                  <a:schemeClr val="tx1"/>
                </a:solidFill>
                <a:cs typeface="Arial" panose="020B0604020202020204" pitchFamily="34" charset="0"/>
              </a:endParaRPr>
            </a:p>
          </p:txBody>
        </p:sp>
        <p:sp>
          <p:nvSpPr>
            <p:cNvPr id="20" name="Text Box 16"/>
            <p:cNvSpPr txBox="1">
              <a:spLocks noChangeArrowheads="1"/>
            </p:cNvSpPr>
            <p:nvPr/>
          </p:nvSpPr>
          <p:spPr bwMode="auto">
            <a:xfrm>
              <a:off x="1598613" y="3868738"/>
              <a:ext cx="715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P</a:t>
              </a:r>
              <a:r>
                <a:rPr kumimoji="0" lang="en-US" sz="3600" baseline="-25000" dirty="0">
                  <a:latin typeface="+mn-lt"/>
                </a:rPr>
                <a:t>C</a:t>
              </a:r>
              <a:endParaRPr kumimoji="0" lang="en-US" sz="3600" dirty="0">
                <a:latin typeface="+mn-lt"/>
              </a:endParaRPr>
            </a:p>
          </p:txBody>
        </p:sp>
        <p:sp>
          <p:nvSpPr>
            <p:cNvPr id="21" name="Line 21"/>
            <p:cNvSpPr>
              <a:spLocks noChangeShapeType="1"/>
            </p:cNvSpPr>
            <p:nvPr/>
          </p:nvSpPr>
          <p:spPr bwMode="auto">
            <a:xfrm>
              <a:off x="2357438" y="1336675"/>
              <a:ext cx="2012950" cy="4192588"/>
            </a:xfrm>
            <a:prstGeom prst="line">
              <a:avLst/>
            </a:prstGeom>
            <a:noFill/>
            <a:ln w="127000">
              <a:solidFill>
                <a:srgbClr val="CC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33"/>
            <p:cNvSpPr txBox="1">
              <a:spLocks noChangeArrowheads="1"/>
            </p:cNvSpPr>
            <p:nvPr/>
          </p:nvSpPr>
          <p:spPr bwMode="auto">
            <a:xfrm>
              <a:off x="1574800" y="2359025"/>
              <a:ext cx="749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600" dirty="0">
                  <a:latin typeface="+mn-lt"/>
                </a:rPr>
                <a:t>P</a:t>
              </a:r>
              <a:r>
                <a:rPr kumimoji="0" lang="en-US" sz="3600" baseline="-25000" dirty="0">
                  <a:latin typeface="+mn-lt"/>
                </a:rPr>
                <a:t>M</a:t>
              </a:r>
              <a:endParaRPr kumimoji="0" lang="en-US" sz="3600" dirty="0">
                <a:latin typeface="+mn-lt"/>
              </a:endParaRPr>
            </a:p>
          </p:txBody>
        </p:sp>
        <p:sp>
          <p:nvSpPr>
            <p:cNvPr id="23" name="Line 34"/>
            <p:cNvSpPr>
              <a:spLocks noChangeShapeType="1"/>
            </p:cNvSpPr>
            <p:nvPr/>
          </p:nvSpPr>
          <p:spPr bwMode="auto">
            <a:xfrm flipH="1">
              <a:off x="3760788" y="2681288"/>
              <a:ext cx="0" cy="2838450"/>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35"/>
            <p:cNvSpPr>
              <a:spLocks noChangeShapeType="1"/>
            </p:cNvSpPr>
            <p:nvPr/>
          </p:nvSpPr>
          <p:spPr bwMode="auto">
            <a:xfrm flipH="1" flipV="1">
              <a:off x="2357438" y="2681288"/>
              <a:ext cx="1328737" cy="9525"/>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5" name="Group 10"/>
            <p:cNvGrpSpPr>
              <a:grpSpLocks/>
            </p:cNvGrpSpPr>
            <p:nvPr/>
          </p:nvGrpSpPr>
          <p:grpSpPr bwMode="auto">
            <a:xfrm>
              <a:off x="2357438" y="1336675"/>
              <a:ext cx="1328737" cy="1344613"/>
              <a:chOff x="1920" y="2064"/>
              <a:chExt cx="528" cy="528"/>
            </a:xfrm>
          </p:grpSpPr>
          <p:sp>
            <p:nvSpPr>
              <p:cNvPr id="36" name="AutoShape 11"/>
              <p:cNvSpPr>
                <a:spLocks noChangeArrowheads="1"/>
              </p:cNvSpPr>
              <p:nvPr/>
            </p:nvSpPr>
            <p:spPr bwMode="auto">
              <a:xfrm>
                <a:off x="1920" y="2064"/>
                <a:ext cx="528" cy="528"/>
              </a:xfrm>
              <a:prstGeom prst="rtTriangle">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37" name="Text Box 12"/>
              <p:cNvSpPr txBox="1">
                <a:spLocks noChangeArrowheads="1"/>
              </p:cNvSpPr>
              <p:nvPr/>
            </p:nvSpPr>
            <p:spPr bwMode="auto">
              <a:xfrm>
                <a:off x="1968" y="2304"/>
                <a:ext cx="30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200" dirty="0">
                    <a:solidFill>
                      <a:schemeClr val="bg1"/>
                    </a:solidFill>
                    <a:latin typeface="+mn-lt"/>
                  </a:rPr>
                  <a:t>CS</a:t>
                </a:r>
              </a:p>
            </p:txBody>
          </p:sp>
        </p:grpSp>
        <p:grpSp>
          <p:nvGrpSpPr>
            <p:cNvPr id="26" name="Group 7"/>
            <p:cNvGrpSpPr>
              <a:grpSpLocks/>
            </p:cNvGrpSpPr>
            <p:nvPr/>
          </p:nvGrpSpPr>
          <p:grpSpPr bwMode="auto">
            <a:xfrm>
              <a:off x="2357438" y="2705100"/>
              <a:ext cx="1387475" cy="1546225"/>
              <a:chOff x="1920" y="2592"/>
              <a:chExt cx="542" cy="576"/>
            </a:xfrm>
          </p:grpSpPr>
          <p:sp>
            <p:nvSpPr>
              <p:cNvPr id="34" name="Rectangle 8"/>
              <p:cNvSpPr>
                <a:spLocks noChangeArrowheads="1"/>
              </p:cNvSpPr>
              <p:nvPr/>
            </p:nvSpPr>
            <p:spPr bwMode="auto">
              <a:xfrm>
                <a:off x="1920" y="2592"/>
                <a:ext cx="528" cy="5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35" name="Text Box 9"/>
              <p:cNvSpPr txBox="1">
                <a:spLocks noChangeArrowheads="1"/>
              </p:cNvSpPr>
              <p:nvPr/>
            </p:nvSpPr>
            <p:spPr bwMode="auto">
              <a:xfrm>
                <a:off x="1936" y="2774"/>
                <a:ext cx="52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200" dirty="0">
                    <a:solidFill>
                      <a:schemeClr val="bg1"/>
                    </a:solidFill>
                    <a:latin typeface="+mn-lt"/>
                  </a:rPr>
                  <a:t>Profits</a:t>
                </a:r>
              </a:p>
            </p:txBody>
          </p:sp>
        </p:grpSp>
        <p:grpSp>
          <p:nvGrpSpPr>
            <p:cNvPr id="27" name="Group 13"/>
            <p:cNvGrpSpPr>
              <a:grpSpLocks/>
            </p:cNvGrpSpPr>
            <p:nvPr/>
          </p:nvGrpSpPr>
          <p:grpSpPr bwMode="auto">
            <a:xfrm>
              <a:off x="3794125" y="2790825"/>
              <a:ext cx="1335088" cy="1401763"/>
              <a:chOff x="2448" y="2592"/>
              <a:chExt cx="576" cy="576"/>
            </a:xfrm>
          </p:grpSpPr>
          <p:sp>
            <p:nvSpPr>
              <p:cNvPr id="32" name="AutoShape 14"/>
              <p:cNvSpPr>
                <a:spLocks noChangeArrowheads="1"/>
              </p:cNvSpPr>
              <p:nvPr/>
            </p:nvSpPr>
            <p:spPr bwMode="auto">
              <a:xfrm>
                <a:off x="2448" y="2592"/>
                <a:ext cx="576" cy="576"/>
              </a:xfrm>
              <a:prstGeom prst="rtTriangle">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33" name="Text Box 15"/>
              <p:cNvSpPr txBox="1">
                <a:spLocks noChangeArrowheads="1"/>
              </p:cNvSpPr>
              <p:nvPr/>
            </p:nvSpPr>
            <p:spPr bwMode="auto">
              <a:xfrm>
                <a:off x="2448" y="2880"/>
                <a:ext cx="473"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kumimoji="0" lang="en-US" sz="3200" dirty="0">
                    <a:solidFill>
                      <a:schemeClr val="bg1"/>
                    </a:solidFill>
                    <a:latin typeface="+mn-lt"/>
                  </a:rPr>
                  <a:t>DWL</a:t>
                </a:r>
              </a:p>
            </p:txBody>
          </p:sp>
        </p:grpSp>
        <p:grpSp>
          <p:nvGrpSpPr>
            <p:cNvPr id="28" name="Group 4"/>
            <p:cNvGrpSpPr>
              <a:grpSpLocks/>
            </p:cNvGrpSpPr>
            <p:nvPr/>
          </p:nvGrpSpPr>
          <p:grpSpPr bwMode="auto">
            <a:xfrm>
              <a:off x="2357438" y="4192588"/>
              <a:ext cx="1387475" cy="1327150"/>
              <a:chOff x="1920" y="3168"/>
              <a:chExt cx="528" cy="480"/>
            </a:xfrm>
          </p:grpSpPr>
          <p:sp>
            <p:nvSpPr>
              <p:cNvPr id="30" name="Rectangle 5"/>
              <p:cNvSpPr>
                <a:spLocks noChangeArrowheads="1"/>
              </p:cNvSpPr>
              <p:nvPr/>
            </p:nvSpPr>
            <p:spPr bwMode="auto">
              <a:xfrm>
                <a:off x="1920" y="3168"/>
                <a:ext cx="528" cy="48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
            <p:nvSpPr>
              <p:cNvPr id="31" name="Text Box 6"/>
              <p:cNvSpPr txBox="1">
                <a:spLocks noChangeArrowheads="1"/>
              </p:cNvSpPr>
              <p:nvPr/>
            </p:nvSpPr>
            <p:spPr bwMode="auto">
              <a:xfrm>
                <a:off x="1999" y="3262"/>
                <a:ext cx="30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a:solidFill>
                      <a:schemeClr val="bg1"/>
                    </a:solidFill>
                    <a:cs typeface="Arial" panose="020B0604020202020204" pitchFamily="34" charset="0"/>
                  </a:rPr>
                  <a:t>TC</a:t>
                </a:r>
              </a:p>
            </p:txBody>
          </p:sp>
        </p:grpSp>
        <p:sp>
          <p:nvSpPr>
            <p:cNvPr id="29" name="Text Box 20"/>
            <p:cNvSpPr txBox="1">
              <a:spLocks noChangeArrowheads="1"/>
            </p:cNvSpPr>
            <p:nvPr/>
          </p:nvSpPr>
          <p:spPr bwMode="auto">
            <a:xfrm>
              <a:off x="3232150" y="6094413"/>
              <a:ext cx="4135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sz="3600" b="1">
                  <a:solidFill>
                    <a:schemeClr val="tx1"/>
                  </a:solidFill>
                  <a:cs typeface="Arial" panose="020B0604020202020204" pitchFamily="34" charset="0"/>
                </a:rPr>
                <a:t>Marginal Revenue</a:t>
              </a:r>
            </a:p>
          </p:txBody>
        </p:sp>
      </p:grpSp>
      <p:grpSp>
        <p:nvGrpSpPr>
          <p:cNvPr id="48" name="Group 47"/>
          <p:cNvGrpSpPr/>
          <p:nvPr/>
        </p:nvGrpSpPr>
        <p:grpSpPr>
          <a:xfrm>
            <a:off x="349613" y="1480959"/>
            <a:ext cx="3579121" cy="4176822"/>
            <a:chOff x="349613" y="1480959"/>
            <a:chExt cx="3579121" cy="4176822"/>
          </a:xfrm>
        </p:grpSpPr>
        <p:sp>
          <p:nvSpPr>
            <p:cNvPr id="49" name="Line 46"/>
            <p:cNvSpPr>
              <a:spLocks noChangeShapeType="1"/>
            </p:cNvSpPr>
            <p:nvPr/>
          </p:nvSpPr>
          <p:spPr bwMode="auto">
            <a:xfrm>
              <a:off x="2313588" y="2028146"/>
              <a:ext cx="1615146" cy="3629635"/>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3600">
                <a:latin typeface="+mn-lt"/>
              </a:endParaRPr>
            </a:p>
          </p:txBody>
        </p:sp>
        <p:sp>
          <p:nvSpPr>
            <p:cNvPr id="50" name="Text Box 47"/>
            <p:cNvSpPr txBox="1">
              <a:spLocks noChangeArrowheads="1"/>
            </p:cNvSpPr>
            <p:nvPr/>
          </p:nvSpPr>
          <p:spPr bwMode="auto">
            <a:xfrm>
              <a:off x="349613" y="1480959"/>
              <a:ext cx="18732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sz="3600" b="1" dirty="0">
                  <a:latin typeface="+mn-lt"/>
                </a:rPr>
                <a:t>Derived DC</a:t>
              </a:r>
            </a:p>
          </p:txBody>
        </p:sp>
      </p:grpSp>
      <p:grpSp>
        <p:nvGrpSpPr>
          <p:cNvPr id="51" name="Group 50"/>
          <p:cNvGrpSpPr/>
          <p:nvPr/>
        </p:nvGrpSpPr>
        <p:grpSpPr>
          <a:xfrm>
            <a:off x="1979891" y="2081123"/>
            <a:ext cx="1415772" cy="4228364"/>
            <a:chOff x="1979891" y="2081123"/>
            <a:chExt cx="1415772" cy="4228364"/>
          </a:xfrm>
        </p:grpSpPr>
        <p:sp>
          <p:nvSpPr>
            <p:cNvPr id="52" name="Line 31"/>
            <p:cNvSpPr>
              <a:spLocks noChangeShapeType="1"/>
            </p:cNvSpPr>
            <p:nvPr/>
          </p:nvSpPr>
          <p:spPr bwMode="auto">
            <a:xfrm>
              <a:off x="2296704" y="2081123"/>
              <a:ext cx="781403" cy="3447655"/>
            </a:xfrm>
            <a:prstGeom prst="line">
              <a:avLst/>
            </a:prstGeom>
            <a:noFill/>
            <a:ln w="1270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3600">
                <a:latin typeface="+mn-lt"/>
              </a:endParaRPr>
            </a:p>
          </p:txBody>
        </p:sp>
        <p:sp>
          <p:nvSpPr>
            <p:cNvPr id="53" name="Text Box 44"/>
            <p:cNvSpPr txBox="1">
              <a:spLocks noChangeArrowheads="1"/>
            </p:cNvSpPr>
            <p:nvPr/>
          </p:nvSpPr>
          <p:spPr bwMode="auto">
            <a:xfrm>
              <a:off x="1979891" y="5663156"/>
              <a:ext cx="1415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b="1" dirty="0">
                  <a:latin typeface="+mn-lt"/>
                </a:rPr>
                <a:t>M MR</a:t>
              </a:r>
            </a:p>
          </p:txBody>
        </p:sp>
      </p:grpSp>
      <p:grpSp>
        <p:nvGrpSpPr>
          <p:cNvPr id="54" name="Group 53"/>
          <p:cNvGrpSpPr/>
          <p:nvPr/>
        </p:nvGrpSpPr>
        <p:grpSpPr>
          <a:xfrm>
            <a:off x="2313588" y="4766026"/>
            <a:ext cx="6522400" cy="646331"/>
            <a:chOff x="2313588" y="4766026"/>
            <a:chExt cx="6522400" cy="646331"/>
          </a:xfrm>
        </p:grpSpPr>
        <p:sp>
          <p:nvSpPr>
            <p:cNvPr id="55" name="Line 27"/>
            <p:cNvSpPr>
              <a:spLocks noChangeShapeType="1"/>
            </p:cNvSpPr>
            <p:nvPr/>
          </p:nvSpPr>
          <p:spPr bwMode="auto">
            <a:xfrm>
              <a:off x="2313588" y="4783452"/>
              <a:ext cx="5426917" cy="9509"/>
            </a:xfrm>
            <a:prstGeom prst="line">
              <a:avLst/>
            </a:prstGeom>
            <a:noFill/>
            <a:ln w="1270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sz="3600">
                <a:latin typeface="+mn-lt"/>
              </a:endParaRPr>
            </a:p>
          </p:txBody>
        </p:sp>
        <p:sp>
          <p:nvSpPr>
            <p:cNvPr id="56" name="Text Box 40"/>
            <p:cNvSpPr txBox="1">
              <a:spLocks noChangeArrowheads="1"/>
            </p:cNvSpPr>
            <p:nvPr/>
          </p:nvSpPr>
          <p:spPr bwMode="auto">
            <a:xfrm>
              <a:off x="7420216" y="4766026"/>
              <a:ext cx="14157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b="1" dirty="0">
                  <a:latin typeface="+mn-lt"/>
                </a:rPr>
                <a:t>M MC</a:t>
              </a:r>
            </a:p>
          </p:txBody>
        </p:sp>
      </p:grpSp>
      <p:sp>
        <p:nvSpPr>
          <p:cNvPr id="57" name="Line 33"/>
          <p:cNvSpPr>
            <a:spLocks noChangeShapeType="1"/>
          </p:cNvSpPr>
          <p:nvPr/>
        </p:nvSpPr>
        <p:spPr bwMode="auto">
          <a:xfrm flipH="1" flipV="1">
            <a:off x="2823516" y="3133750"/>
            <a:ext cx="68631" cy="2401863"/>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3600">
              <a:latin typeface="+mn-lt"/>
            </a:endParaRPr>
          </a:p>
        </p:txBody>
      </p:sp>
      <p:sp>
        <p:nvSpPr>
          <p:cNvPr id="58" name="Rectangle 57"/>
          <p:cNvSpPr/>
          <p:nvPr/>
        </p:nvSpPr>
        <p:spPr>
          <a:xfrm>
            <a:off x="3519188" y="5509344"/>
            <a:ext cx="800219" cy="646331"/>
          </a:xfrm>
          <a:prstGeom prst="rect">
            <a:avLst/>
          </a:prstGeom>
        </p:spPr>
        <p:txBody>
          <a:bodyPr wrap="none">
            <a:spAutoFit/>
          </a:bodyPr>
          <a:lstStyle/>
          <a:p>
            <a:r>
              <a:rPr kumimoji="0" lang="en-US" sz="3600" dirty="0">
                <a:latin typeface="+mn-lt"/>
              </a:rPr>
              <a:t>Q</a:t>
            </a:r>
            <a:r>
              <a:rPr kumimoji="0" lang="en-US" sz="3600" baseline="-25000" dirty="0">
                <a:latin typeface="+mn-lt"/>
              </a:rPr>
              <a:t>M</a:t>
            </a:r>
            <a:endParaRPr kumimoji="0" lang="en-US" sz="3600" dirty="0">
              <a:latin typeface="+mn-lt"/>
            </a:endParaRPr>
          </a:p>
        </p:txBody>
      </p:sp>
      <p:sp>
        <p:nvSpPr>
          <p:cNvPr id="59" name="Text Box 37"/>
          <p:cNvSpPr txBox="1">
            <a:spLocks noChangeArrowheads="1"/>
          </p:cNvSpPr>
          <p:nvPr/>
        </p:nvSpPr>
        <p:spPr bwMode="auto">
          <a:xfrm>
            <a:off x="2622831" y="5479461"/>
            <a:ext cx="7152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sz="3600" dirty="0">
                <a:latin typeface="+mn-lt"/>
              </a:rPr>
              <a:t>Q</a:t>
            </a:r>
            <a:r>
              <a:rPr kumimoji="0" lang="en-US" sz="3600" baseline="-25000" dirty="0">
                <a:latin typeface="+mn-lt"/>
              </a:rPr>
              <a:t>2</a:t>
            </a:r>
            <a:endParaRPr kumimoji="0" lang="en-US" sz="3600" dirty="0">
              <a:latin typeface="+mn-lt"/>
            </a:endParaRPr>
          </a:p>
        </p:txBody>
      </p:sp>
      <p:sp>
        <p:nvSpPr>
          <p:cNvPr id="60" name="Freeform 42"/>
          <p:cNvSpPr>
            <a:spLocks/>
          </p:cNvSpPr>
          <p:nvPr/>
        </p:nvSpPr>
        <p:spPr bwMode="auto">
          <a:xfrm>
            <a:off x="2920915" y="1828800"/>
            <a:ext cx="817948" cy="2378912"/>
          </a:xfrm>
          <a:custGeom>
            <a:avLst/>
            <a:gdLst>
              <a:gd name="T0" fmla="*/ 0 w 288"/>
              <a:gd name="T1" fmla="*/ 0 h 864"/>
              <a:gd name="T2" fmla="*/ 0 w 288"/>
              <a:gd name="T3" fmla="*/ 2147483647 h 864"/>
              <a:gd name="T4" fmla="*/ 2147483647 w 288"/>
              <a:gd name="T5" fmla="*/ 2147483647 h 864"/>
              <a:gd name="T6" fmla="*/ 2147483647 w 288"/>
              <a:gd name="T7" fmla="*/ 2147483647 h 864"/>
              <a:gd name="T8" fmla="*/ 0 w 288"/>
              <a:gd name="T9" fmla="*/ 0 h 864"/>
              <a:gd name="T10" fmla="*/ 0 60000 65536"/>
              <a:gd name="T11" fmla="*/ 0 60000 65536"/>
              <a:gd name="T12" fmla="*/ 0 60000 65536"/>
              <a:gd name="T13" fmla="*/ 0 60000 65536"/>
              <a:gd name="T14" fmla="*/ 0 60000 65536"/>
              <a:gd name="T15" fmla="*/ 0 w 288"/>
              <a:gd name="T16" fmla="*/ 0 h 864"/>
              <a:gd name="T17" fmla="*/ 288 w 288"/>
              <a:gd name="T18" fmla="*/ 864 h 864"/>
            </a:gdLst>
            <a:ahLst/>
            <a:cxnLst>
              <a:cxn ang="T10">
                <a:pos x="T0" y="T1"/>
              </a:cxn>
              <a:cxn ang="T11">
                <a:pos x="T2" y="T3"/>
              </a:cxn>
              <a:cxn ang="T12">
                <a:pos x="T4" y="T5"/>
              </a:cxn>
              <a:cxn ang="T13">
                <a:pos x="T6" y="T7"/>
              </a:cxn>
              <a:cxn ang="T14">
                <a:pos x="T8" y="T9"/>
              </a:cxn>
            </a:cxnLst>
            <a:rect l="T15" t="T16" r="T17" b="T18"/>
            <a:pathLst>
              <a:path w="288" h="864">
                <a:moveTo>
                  <a:pt x="0" y="0"/>
                </a:moveTo>
                <a:lnTo>
                  <a:pt x="0" y="864"/>
                </a:lnTo>
                <a:lnTo>
                  <a:pt x="288" y="864"/>
                </a:lnTo>
                <a:lnTo>
                  <a:pt x="288" y="288"/>
                </a:lnTo>
                <a:lnTo>
                  <a:pt x="0" y="0"/>
                </a:lnTo>
                <a:close/>
              </a:path>
            </a:pathLst>
          </a:cu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3600">
              <a:latin typeface="+mn-lt"/>
            </a:endParaRPr>
          </a:p>
        </p:txBody>
      </p:sp>
    </p:spTree>
    <p:extLst>
      <p:ext uri="{BB962C8B-B14F-4D97-AF65-F5344CB8AC3E}">
        <p14:creationId xmlns:p14="http://schemas.microsoft.com/office/powerpoint/2010/main" val="649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dissolve">
                                      <p:cBhvr>
                                        <p:cTn id="21" dur="500"/>
                                        <p:tgtEl>
                                          <p:spTgt spid="57"/>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dissolve">
                                      <p:cBhvr>
                                        <p:cTn id="25" dur="500"/>
                                        <p:tgtEl>
                                          <p:spTgt spid="59"/>
                                        </p:tgtEl>
                                      </p:cBhvr>
                                    </p:animEffect>
                                  </p:childTnLst>
                                </p:cTn>
                              </p:par>
                            </p:childTnLst>
                          </p:cTn>
                        </p:par>
                        <p:par>
                          <p:cTn id="26" fill="hold">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dissolve">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7" grpId="0" animBg="1"/>
      <p:bldP spid="59" grpId="0" autoUpdateAnimBg="0"/>
      <p:bldP spid="60"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7150</TotalTime>
  <Words>3079</Words>
  <Application>Microsoft Office PowerPoint</Application>
  <PresentationFormat>Widescreen</PresentationFormat>
  <Paragraphs>489</Paragraphs>
  <Slides>80</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Helvetica</vt:lpstr>
      <vt:lpstr>Monotype Sorts</vt:lpstr>
      <vt:lpstr>Times New Roman</vt:lpstr>
      <vt:lpstr>Generic (Standard)</vt:lpstr>
      <vt:lpstr>Class 13: Mon 27 Oct 2025 Antitrust Fall 2025   Vertical Mergers</vt:lpstr>
      <vt:lpstr>Vertical Foreclosure</vt:lpstr>
      <vt:lpstr>Litigating the Fix</vt:lpstr>
      <vt:lpstr>Demand and Costs</vt:lpstr>
      <vt:lpstr>Vertically Integrated Monopoly Result</vt:lpstr>
      <vt:lpstr>Stacked Monopolies</vt:lpstr>
      <vt:lpstr>Stacked Monopolies</vt:lpstr>
      <vt:lpstr>Deriving Demand Curves</vt:lpstr>
      <vt:lpstr>Stacked Monopoly Result</vt:lpstr>
      <vt:lpstr>Double Marginalization</vt:lpstr>
      <vt:lpstr>Double Marginalization</vt:lpstr>
      <vt:lpstr>2016-2019: AT&amp;T/Time Warner</vt:lpstr>
      <vt:lpstr>Appeal From D.Ct. Limited to Leverage Theory</vt:lpstr>
      <vt:lpstr>Failure of Gov’t Theory and Evidence</vt:lpstr>
      <vt:lpstr>Failure to Rebut Defendant’s Data; Didn’t Account for Arbitration Offer or Emerging Competition</vt:lpstr>
      <vt:lpstr>AT&amp;T Spinoff</vt:lpstr>
      <vt:lpstr>Warner Bros. Discovery</vt:lpstr>
      <vt:lpstr>And AT&amp;T?</vt:lpstr>
      <vt:lpstr>Warner Bros. Is For Sale</vt:lpstr>
      <vt:lpstr>And Hollywood Is Sad</vt:lpstr>
      <vt:lpstr>Jan 2000: AOL/TW</vt:lpstr>
      <vt:lpstr>Complete Bust</vt:lpstr>
      <vt:lpstr>Complete Bust</vt:lpstr>
      <vt:lpstr>2020 Vertical Merger Guidelines </vt:lpstr>
      <vt:lpstr>Table of Contents</vt:lpstr>
      <vt:lpstr>FTC Withdraws Vertical Merger Guidelines</vt:lpstr>
      <vt:lpstr>FTC Withdraws Vertical Merger Guidelines</vt:lpstr>
      <vt:lpstr>New Merger Guidelines</vt:lpstr>
      <vt:lpstr>Illumina/Grail</vt:lpstr>
      <vt:lpstr>Next-Gen Sequencing Platforms</vt:lpstr>
      <vt:lpstr>Illumina: 80% Market Share?</vt:lpstr>
      <vt:lpstr>Jan 2016: Illumina Forms Grail As Majority Owner</vt:lpstr>
      <vt:lpstr>Raising Money/Separating from Illumina</vt:lpstr>
      <vt:lpstr>Sept 2020: Illumina Moves to Buy Grail for $8B</vt:lpstr>
      <vt:lpstr>FTC Challenge</vt:lpstr>
      <vt:lpstr>“Equal and Fair Access”</vt:lpstr>
      <vt:lpstr>Illumina Open Offer: 40 Pages</vt:lpstr>
      <vt:lpstr>EC to Investigate</vt:lpstr>
      <vt:lpstr>May 2021: FTC Drops PI Given EC Move</vt:lpstr>
      <vt:lpstr>18 Aug 2021: Illumina Closes Grail Deal</vt:lpstr>
      <vt:lpstr>EC: Breach of Standstill Obligation?</vt:lpstr>
      <vt:lpstr>EC Referral Upheld</vt:lpstr>
      <vt:lpstr>Sept 2022: EC Bars Purchase</vt:lpstr>
      <vt:lpstr>Apr 2023: FTC Orders Divestiture (Reversing ALJ)</vt:lpstr>
      <vt:lpstr>July 2023: Gun-Jumping Fine of €432M</vt:lpstr>
      <vt:lpstr>July 2023: Gun-Jumping Fine</vt:lpstr>
      <vt:lpstr>Cancer Test Progress</vt:lpstr>
      <vt:lpstr>Oct 2023: EC Orders Divestiture</vt:lpstr>
      <vt:lpstr>Oct 2023: EC Orders Divestiture</vt:lpstr>
      <vt:lpstr>12 Dec 2023: Illumina Appeal Before CJEU</vt:lpstr>
      <vt:lpstr>Licensing the NGS Platform</vt:lpstr>
      <vt:lpstr>Licensing the NGS Platform</vt:lpstr>
      <vt:lpstr>Licensing the NGS Platform</vt:lpstr>
      <vt:lpstr>Licensing the NGS Platform</vt:lpstr>
      <vt:lpstr>Illumina/Grail</vt:lpstr>
      <vt:lpstr>A Little Con Law (But Not for Us)</vt:lpstr>
      <vt:lpstr>DOJ/FTC Overlaps</vt:lpstr>
      <vt:lpstr>DOJ/FTC Overlaps</vt:lpstr>
      <vt:lpstr>Foreclosure: The Ability-and-Incentive Test</vt:lpstr>
      <vt:lpstr>Foreclosure Tradeoffs</vt:lpstr>
      <vt:lpstr>Foreclosure Tradeoffs</vt:lpstr>
      <vt:lpstr>FTC Views on Possible Foreclosure Were Reasonable</vt:lpstr>
      <vt:lpstr>Left Shoe Monopolist?</vt:lpstr>
      <vt:lpstr>Literature?</vt:lpstr>
      <vt:lpstr>Situating the Open Offer</vt:lpstr>
      <vt:lpstr>Situating the Open Offer</vt:lpstr>
      <vt:lpstr>But Doesn’t Matter As Much as You Might Think</vt:lpstr>
      <vt:lpstr>But Doesn’t Matter As Much as You Might Think</vt:lpstr>
      <vt:lpstr>FTC Ignored Sec 7 Standard</vt:lpstr>
      <vt:lpstr>Bottom Line on Open Offer</vt:lpstr>
      <vt:lpstr>Merger Would Eliminate Grail Royalties</vt:lpstr>
      <vt:lpstr>Eliminate Double Marginalization?</vt:lpstr>
      <vt:lpstr>Illumina Announces It Will Divest Grail</vt:lpstr>
      <vt:lpstr>FTC Statement</vt:lpstr>
      <vt:lpstr>Grail Out</vt:lpstr>
      <vt:lpstr>Sept 2024: Prior EU Illumina Decision Overturned</vt:lpstr>
      <vt:lpstr>Illumina Statement</vt:lpstr>
      <vt:lpstr>Licensing the NGS Platform Answers</vt:lpstr>
      <vt:lpstr>Licensing the NGS Platform Answers</vt:lpstr>
      <vt:lpstr>Licensing the NGS Platform Answers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818</cp:revision>
  <cp:lastPrinted>2019-02-14T20:19:20Z</cp:lastPrinted>
  <dcterms:created xsi:type="dcterms:W3CDTF">1999-10-27T15:27:59Z</dcterms:created>
  <dcterms:modified xsi:type="dcterms:W3CDTF">2025-10-27T18:15:02Z</dcterms:modified>
</cp:coreProperties>
</file>