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835" r:id="rId2"/>
  </p:sldMasterIdLst>
  <p:notesMasterIdLst>
    <p:notesMasterId r:id="rId81"/>
  </p:notesMasterIdLst>
  <p:handoutMasterIdLst>
    <p:handoutMasterId r:id="rId82"/>
  </p:handoutMasterIdLst>
  <p:sldIdLst>
    <p:sldId id="1303" r:id="rId3"/>
    <p:sldId id="2665" r:id="rId4"/>
    <p:sldId id="2663" r:id="rId5"/>
    <p:sldId id="2664" r:id="rId6"/>
    <p:sldId id="1524" r:id="rId7"/>
    <p:sldId id="1525" r:id="rId8"/>
    <p:sldId id="1526" r:id="rId9"/>
    <p:sldId id="1527" r:id="rId10"/>
    <p:sldId id="1694" r:id="rId11"/>
    <p:sldId id="2657" r:id="rId12"/>
    <p:sldId id="1533" r:id="rId13"/>
    <p:sldId id="1534" r:id="rId14"/>
    <p:sldId id="1537" r:id="rId15"/>
    <p:sldId id="1539" r:id="rId16"/>
    <p:sldId id="1540" r:id="rId17"/>
    <p:sldId id="1695" r:id="rId18"/>
    <p:sldId id="1541" r:id="rId19"/>
    <p:sldId id="1609" r:id="rId20"/>
    <p:sldId id="1611" r:id="rId21"/>
    <p:sldId id="1612" r:id="rId22"/>
    <p:sldId id="1613" r:id="rId23"/>
    <p:sldId id="1702" r:id="rId24"/>
    <p:sldId id="1542" r:id="rId25"/>
    <p:sldId id="1543" r:id="rId26"/>
    <p:sldId id="1696" r:id="rId27"/>
    <p:sldId id="1544" r:id="rId28"/>
    <p:sldId id="1545" r:id="rId29"/>
    <p:sldId id="1546" r:id="rId30"/>
    <p:sldId id="1547" r:id="rId31"/>
    <p:sldId id="1548" r:id="rId32"/>
    <p:sldId id="1477" r:id="rId33"/>
    <p:sldId id="1476" r:id="rId34"/>
    <p:sldId id="1470" r:id="rId35"/>
    <p:sldId id="1590" r:id="rId36"/>
    <p:sldId id="1701" r:id="rId37"/>
    <p:sldId id="1592" r:id="rId38"/>
    <p:sldId id="2654" r:id="rId39"/>
    <p:sldId id="1593" r:id="rId40"/>
    <p:sldId id="1600" r:id="rId41"/>
    <p:sldId id="2624" r:id="rId42"/>
    <p:sldId id="1697" r:id="rId43"/>
    <p:sldId id="1698" r:id="rId44"/>
    <p:sldId id="1699" r:id="rId45"/>
    <p:sldId id="2658" r:id="rId46"/>
    <p:sldId id="1721" r:id="rId47"/>
    <p:sldId id="1725" r:id="rId48"/>
    <p:sldId id="2607" r:id="rId49"/>
    <p:sldId id="2609" r:id="rId50"/>
    <p:sldId id="2608" r:id="rId51"/>
    <p:sldId id="2655" r:id="rId52"/>
    <p:sldId id="2656" r:id="rId53"/>
    <p:sldId id="2662" r:id="rId54"/>
    <p:sldId id="1720" r:id="rId55"/>
    <p:sldId id="1722" r:id="rId56"/>
    <p:sldId id="1727" r:id="rId57"/>
    <p:sldId id="1728" r:id="rId58"/>
    <p:sldId id="1731" r:id="rId59"/>
    <p:sldId id="2627" r:id="rId60"/>
    <p:sldId id="1729" r:id="rId61"/>
    <p:sldId id="2634" r:id="rId62"/>
    <p:sldId id="1711" r:id="rId63"/>
    <p:sldId id="2635" r:id="rId64"/>
    <p:sldId id="2636" r:id="rId65"/>
    <p:sldId id="2604" r:id="rId66"/>
    <p:sldId id="2637" r:id="rId67"/>
    <p:sldId id="2639" r:id="rId68"/>
    <p:sldId id="1715" r:id="rId69"/>
    <p:sldId id="2641" r:id="rId70"/>
    <p:sldId id="2650" r:id="rId71"/>
    <p:sldId id="2642" r:id="rId72"/>
    <p:sldId id="2651" r:id="rId73"/>
    <p:sldId id="2652" r:id="rId74"/>
    <p:sldId id="2653" r:id="rId75"/>
    <p:sldId id="1738" r:id="rId76"/>
    <p:sldId id="2615" r:id="rId77"/>
    <p:sldId id="1739" r:id="rId78"/>
    <p:sldId id="1743" r:id="rId79"/>
    <p:sldId id="1740" r:id="rId80"/>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00FF"/>
    <a:srgbClr val="339966"/>
    <a:srgbClr val="008080"/>
    <a:srgbClr val="009999"/>
    <a:srgbClr val="3366FF"/>
    <a:srgbClr val="CC66FF"/>
    <a:srgbClr val="CC0099"/>
    <a:srgbClr val="CC0066"/>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5" autoAdjust="0"/>
    <p:restoredTop sz="86410" autoAdjust="0"/>
  </p:normalViewPr>
  <p:slideViewPr>
    <p:cSldViewPr snapToGrid="0">
      <p:cViewPr varScale="1">
        <p:scale>
          <a:sx n="136" d="100"/>
          <a:sy n="136" d="100"/>
        </p:scale>
        <p:origin x="64" y="412"/>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8" d="100"/>
          <a:sy n="68" d="100"/>
        </p:scale>
        <p:origin x="2472" y="38"/>
      </p:cViewPr>
      <p:guideLst>
        <p:guide orient="horz" pos="2928"/>
        <p:guide pos="2208"/>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handoutMaster" Target="handoutMasters/handout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6" tIns="46578" rIns="93156" bIns="46578" numCol="1" anchor="t" anchorCtr="0" compatLnSpc="1">
            <a:prstTxWarp prst="textNoShape">
              <a:avLst/>
            </a:prstTxWarp>
          </a:bodyPr>
          <a:lstStyle>
            <a:lvl1pPr defTabSz="931774">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251" y="0"/>
            <a:ext cx="3036149" cy="462918"/>
          </a:xfrm>
          <a:prstGeom prst="rect">
            <a:avLst/>
          </a:prstGeom>
          <a:noFill/>
          <a:ln w="9525">
            <a:noFill/>
            <a:miter lim="800000"/>
            <a:headEnd/>
            <a:tailEnd/>
          </a:ln>
        </p:spPr>
        <p:txBody>
          <a:bodyPr vert="horz" wrap="square" lIns="93156" tIns="46578" rIns="93156" bIns="46578" numCol="1" anchor="t" anchorCtr="0" compatLnSpc="1">
            <a:prstTxWarp prst="textNoShape">
              <a:avLst/>
            </a:prstTxWarp>
          </a:bodyPr>
          <a:lstStyle>
            <a:lvl1pPr algn="r" defTabSz="931774">
              <a:defRPr kumimoji="0" sz="1200"/>
            </a:lvl1pPr>
          </a:lstStyle>
          <a:p>
            <a:pPr>
              <a:defRPr/>
            </a:pPr>
            <a:fld id="{BACD4D8E-0305-4CD5-9DBD-51D10C00A67E}" type="datetime1">
              <a:rPr lang="en-US" altLang="en-US"/>
              <a:pPr>
                <a:defRPr/>
              </a:pPr>
              <a:t>10/23/2025</a:t>
            </a:fld>
            <a:endParaRPr lang="en-US" altLang="en-US"/>
          </a:p>
        </p:txBody>
      </p:sp>
      <p:sp>
        <p:nvSpPr>
          <p:cNvPr id="14340" name="Rectangle 4"/>
          <p:cNvSpPr>
            <a:spLocks noGrp="1" noChangeArrowheads="1"/>
          </p:cNvSpPr>
          <p:nvPr>
            <p:ph type="ftr" sz="quarter" idx="2"/>
          </p:nvPr>
        </p:nvSpPr>
        <p:spPr bwMode="auto">
          <a:xfrm>
            <a:off x="0" y="8833482"/>
            <a:ext cx="3036149" cy="462918"/>
          </a:xfrm>
          <a:prstGeom prst="rect">
            <a:avLst/>
          </a:prstGeom>
          <a:noFill/>
          <a:ln w="9525">
            <a:noFill/>
            <a:miter lim="800000"/>
            <a:headEnd/>
            <a:tailEnd/>
          </a:ln>
        </p:spPr>
        <p:txBody>
          <a:bodyPr vert="horz" wrap="square" lIns="93156" tIns="46578" rIns="93156" bIns="46578" numCol="1" anchor="b" anchorCtr="0" compatLnSpc="1">
            <a:prstTxWarp prst="textNoShape">
              <a:avLst/>
            </a:prstTxWarp>
          </a:bodyPr>
          <a:lstStyle>
            <a:lvl1pPr defTabSz="931774">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4251" y="8833482"/>
            <a:ext cx="3036149" cy="462918"/>
          </a:xfrm>
          <a:prstGeom prst="rect">
            <a:avLst/>
          </a:prstGeom>
          <a:noFill/>
          <a:ln w="9525">
            <a:noFill/>
            <a:miter lim="800000"/>
            <a:headEnd/>
            <a:tailEnd/>
          </a:ln>
        </p:spPr>
        <p:txBody>
          <a:bodyPr vert="horz" wrap="square" lIns="93156" tIns="46578" rIns="93156" bIns="46578" numCol="1" anchor="b" anchorCtr="0" compatLnSpc="1">
            <a:prstTxWarp prst="textNoShape">
              <a:avLst/>
            </a:prstTxWarp>
          </a:bodyPr>
          <a:lstStyle>
            <a:lvl1pPr algn="r" defTabSz="930379">
              <a:defRPr kumimoji="0" sz="1200"/>
            </a:lvl1pPr>
          </a:lstStyle>
          <a:p>
            <a:pPr>
              <a:defRPr/>
            </a:pPr>
            <a:fld id="{A9DDCF18-3772-474E-B777-BA39106ED7A7}" type="slidenum">
              <a:rPr lang="en-US" altLang="en-US"/>
              <a:pPr>
                <a:defRPr/>
              </a:pPr>
              <a:t>‹#›</a:t>
            </a:fld>
            <a:endParaRPr lang="en-US" altLang="en-US"/>
          </a:p>
        </p:txBody>
      </p:sp>
    </p:spTree>
    <p:extLst>
      <p:ext uri="{BB962C8B-B14F-4D97-AF65-F5344CB8AC3E}">
        <p14:creationId xmlns:p14="http://schemas.microsoft.com/office/powerpoint/2010/main" val="4204444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6" tIns="46578" rIns="93156" bIns="46578" numCol="1" anchor="t" anchorCtr="0" compatLnSpc="1">
            <a:prstTxWarp prst="textNoShape">
              <a:avLst/>
            </a:prstTxWarp>
          </a:bodyPr>
          <a:lstStyle>
            <a:lvl1pPr defTabSz="931774">
              <a:defRPr kumimoji="0" sz="1200"/>
            </a:lvl1pPr>
          </a:lstStyle>
          <a:p>
            <a:pPr>
              <a:defRPr/>
            </a:pPr>
            <a:endParaRPr lang="en-US" altLang="en-US"/>
          </a:p>
        </p:txBody>
      </p:sp>
      <p:sp>
        <p:nvSpPr>
          <p:cNvPr id="16387"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4932" y="4416742"/>
            <a:ext cx="5140538" cy="4180527"/>
          </a:xfrm>
          <a:prstGeom prst="rect">
            <a:avLst/>
          </a:prstGeom>
          <a:noFill/>
          <a:ln w="9525">
            <a:noFill/>
            <a:miter lim="800000"/>
            <a:headEnd/>
            <a:tailEnd/>
          </a:ln>
        </p:spPr>
        <p:txBody>
          <a:bodyPr vert="horz" wrap="square" lIns="93156" tIns="46578" rIns="93156" bIns="46578"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4251" y="0"/>
            <a:ext cx="3036149" cy="462918"/>
          </a:xfrm>
          <a:prstGeom prst="rect">
            <a:avLst/>
          </a:prstGeom>
          <a:noFill/>
          <a:ln w="9525">
            <a:noFill/>
            <a:miter lim="800000"/>
            <a:headEnd/>
            <a:tailEnd/>
          </a:ln>
        </p:spPr>
        <p:txBody>
          <a:bodyPr vert="horz" wrap="square" lIns="93156" tIns="46578" rIns="93156" bIns="46578" numCol="1" anchor="t" anchorCtr="0" compatLnSpc="1">
            <a:prstTxWarp prst="textNoShape">
              <a:avLst/>
            </a:prstTxWarp>
          </a:bodyPr>
          <a:lstStyle>
            <a:lvl1pPr algn="r" defTabSz="931774">
              <a:defRPr kumimoji="0" sz="1200"/>
            </a:lvl1pPr>
          </a:lstStyle>
          <a:p>
            <a:pPr>
              <a:defRPr/>
            </a:pPr>
            <a:fld id="{91C928C3-9442-484A-8273-FA08CFCEA006}" type="datetime1">
              <a:rPr lang="en-US" altLang="en-US"/>
              <a:pPr>
                <a:defRPr/>
              </a:pPr>
              <a:t>10/23/2025</a:t>
            </a:fld>
            <a:endParaRPr lang="en-US" altLang="en-US"/>
          </a:p>
        </p:txBody>
      </p:sp>
      <p:sp>
        <p:nvSpPr>
          <p:cNvPr id="2060" name="Rectangle 12"/>
          <p:cNvSpPr>
            <a:spLocks noGrp="1" noChangeArrowheads="1"/>
          </p:cNvSpPr>
          <p:nvPr>
            <p:ph type="ftr" sz="quarter" idx="4"/>
          </p:nvPr>
        </p:nvSpPr>
        <p:spPr bwMode="auto">
          <a:xfrm>
            <a:off x="0" y="8833482"/>
            <a:ext cx="3036149" cy="462918"/>
          </a:xfrm>
          <a:prstGeom prst="rect">
            <a:avLst/>
          </a:prstGeom>
          <a:noFill/>
          <a:ln w="9525">
            <a:noFill/>
            <a:miter lim="800000"/>
            <a:headEnd/>
            <a:tailEnd/>
          </a:ln>
        </p:spPr>
        <p:txBody>
          <a:bodyPr vert="horz" wrap="square" lIns="93156" tIns="46578" rIns="93156" bIns="46578" numCol="1" anchor="b" anchorCtr="0" compatLnSpc="1">
            <a:prstTxWarp prst="textNoShape">
              <a:avLst/>
            </a:prstTxWarp>
          </a:bodyPr>
          <a:lstStyle>
            <a:lvl1pPr defTabSz="931774">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4251" y="8833482"/>
            <a:ext cx="3036149" cy="462918"/>
          </a:xfrm>
          <a:prstGeom prst="rect">
            <a:avLst/>
          </a:prstGeom>
          <a:noFill/>
          <a:ln w="9525">
            <a:noFill/>
            <a:miter lim="800000"/>
            <a:headEnd/>
            <a:tailEnd/>
          </a:ln>
        </p:spPr>
        <p:txBody>
          <a:bodyPr vert="horz" wrap="square" lIns="93156" tIns="46578" rIns="93156" bIns="46578" numCol="1" anchor="b" anchorCtr="0" compatLnSpc="1">
            <a:prstTxWarp prst="textNoShape">
              <a:avLst/>
            </a:prstTxWarp>
          </a:bodyPr>
          <a:lstStyle>
            <a:lvl1pPr algn="r" defTabSz="930379">
              <a:defRPr kumimoji="0" sz="1200"/>
            </a:lvl1pPr>
          </a:lstStyle>
          <a:p>
            <a:pPr>
              <a:defRPr/>
            </a:pPr>
            <a:fld id="{17815D0A-6945-40F0-849D-84A13EF4AA21}" type="slidenum">
              <a:rPr lang="en-US" altLang="en-US"/>
              <a:pPr>
                <a:defRPr/>
              </a:pPr>
              <a:t>‹#›</a:t>
            </a:fld>
            <a:endParaRPr lang="en-US" altLang="en-US"/>
          </a:p>
        </p:txBody>
      </p:sp>
    </p:spTree>
    <p:extLst>
      <p:ext uri="{BB962C8B-B14F-4D97-AF65-F5344CB8AC3E}">
        <p14:creationId xmlns:p14="http://schemas.microsoft.com/office/powerpoint/2010/main" val="32592956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ealbook.nytimes.com/2012/04/09/facebook-buys-instagram-for-1-bill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ewsroom.fb.com/news/2014/02/facebook-to-acquire-whatsapp/"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ewsroom.fb.com/news/2014/02/facebook-to-acquire-whatsapp/"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ecrimson.com/article/2003/11/19/facemash-creator-survives-ad-board-th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ytimes.com/2005/07/18/business/news-corp-to-acquire-owner-of-myspacecom.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ytimes.com/2005/07/18/business/news-corp-to-acquire-owner-of-myspacecom.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diadecoder.blogs.nytimes.com/2011/06/29/news-corp-sells-myspace-to-specific-media-for-35-mill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ealbook.nytimes.com/2012/05/17/facebook-raises-16-billion-in-i-p-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ewsroom.fb.com/news/2012/04/facebook-to-acquire-instagra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ewsroom.fb.com/news/2012/04/facebook-to-acquire-instagra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BCA4A8D5-CB13-48C5-878F-C84EE5F16FB2}" type="datetime1">
              <a:rPr kumimoji="0" lang="en-US" altLang="en-US" sz="1200"/>
              <a:t>10/23/2025</a:t>
            </a:fld>
            <a:endParaRPr kumimoji="0" lang="en-US" altLang="en-US" sz="120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E1ED29F8-9374-4D39-B548-F1D85E2D58D3}" type="slidenum">
              <a:rPr kumimoji="0" lang="en-US" altLang="en-US" sz="1200"/>
              <a:pPr/>
              <a:t>1</a:t>
            </a:fld>
            <a:endParaRPr kumimoji="0" lang="en-US" altLang="en-US" sz="120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142588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https://dealbook.nytimes.com/2012/04/09/facebook-buys-instagram-for-1-billion/</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17</a:t>
            </a:fld>
            <a:endParaRPr lang="en-US" altLang="en-US"/>
          </a:p>
        </p:txBody>
      </p:sp>
    </p:spTree>
    <p:extLst>
      <p:ext uri="{BB962C8B-B14F-4D97-AF65-F5344CB8AC3E}">
        <p14:creationId xmlns:p14="http://schemas.microsoft.com/office/powerpoint/2010/main" val="165785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https://www.ftc.gov/news-events/press-releases/2012/08/ftc-closes-its-investigation-facebooks-proposed-acquisition</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23</a:t>
            </a:fld>
            <a:endParaRPr lang="en-US" altLang="en-US"/>
          </a:p>
        </p:txBody>
      </p:sp>
    </p:spTree>
    <p:extLst>
      <p:ext uri="{BB962C8B-B14F-4D97-AF65-F5344CB8AC3E}">
        <p14:creationId xmlns:p14="http://schemas.microsoft.com/office/powerpoint/2010/main" val="296495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https://newsroom.fb.com/news/2014/02/facebook-to-acquire-whatsapp/</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24</a:t>
            </a:fld>
            <a:endParaRPr lang="en-US" altLang="en-US"/>
          </a:p>
        </p:txBody>
      </p:sp>
    </p:spTree>
    <p:extLst>
      <p:ext uri="{BB962C8B-B14F-4D97-AF65-F5344CB8AC3E}">
        <p14:creationId xmlns:p14="http://schemas.microsoft.com/office/powerpoint/2010/main" val="1994156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https://newsroom.fb.com/news/2014/02/facebook-to-acquire-whatsapp/</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25</a:t>
            </a:fld>
            <a:endParaRPr lang="en-US" altLang="en-US"/>
          </a:p>
        </p:txBody>
      </p:sp>
    </p:spTree>
    <p:extLst>
      <p:ext uri="{BB962C8B-B14F-4D97-AF65-F5344CB8AC3E}">
        <p14:creationId xmlns:p14="http://schemas.microsoft.com/office/powerpoint/2010/main" val="277259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https://www.ftc.gov/news-events/press-releases/2014/04/ftc-notifies-facebook-whatsapp-privacy-obligations-light-proposed</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26</a:t>
            </a:fld>
            <a:endParaRPr lang="en-US" altLang="en-US"/>
          </a:p>
        </p:txBody>
      </p:sp>
    </p:spTree>
    <p:extLst>
      <p:ext uri="{BB962C8B-B14F-4D97-AF65-F5344CB8AC3E}">
        <p14:creationId xmlns:p14="http://schemas.microsoft.com/office/powerpoint/2010/main" val="3480095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https://ec.europa.eu/commission/presscorner/detail/en/MEX_14_1003</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27</a:t>
            </a:fld>
            <a:endParaRPr lang="en-US" altLang="en-US"/>
          </a:p>
        </p:txBody>
      </p:sp>
    </p:spTree>
    <p:extLst>
      <p:ext uri="{BB962C8B-B14F-4D97-AF65-F5344CB8AC3E}">
        <p14:creationId xmlns:p14="http://schemas.microsoft.com/office/powerpoint/2010/main" val="193404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28</a:t>
            </a:fld>
            <a:endParaRPr lang="en-US" altLang="en-US"/>
          </a:p>
        </p:txBody>
      </p:sp>
    </p:spTree>
    <p:extLst>
      <p:ext uri="{BB962C8B-B14F-4D97-AF65-F5344CB8AC3E}">
        <p14:creationId xmlns:p14="http://schemas.microsoft.com/office/powerpoint/2010/main" val="970343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29</a:t>
            </a:fld>
            <a:endParaRPr lang="en-US" altLang="en-US"/>
          </a:p>
        </p:txBody>
      </p:sp>
    </p:spTree>
    <p:extLst>
      <p:ext uri="{BB962C8B-B14F-4D97-AF65-F5344CB8AC3E}">
        <p14:creationId xmlns:p14="http://schemas.microsoft.com/office/powerpoint/2010/main" val="3322189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30</a:t>
            </a:fld>
            <a:endParaRPr lang="en-US" altLang="en-US"/>
          </a:p>
        </p:txBody>
      </p:sp>
    </p:spTree>
    <p:extLst>
      <p:ext uri="{BB962C8B-B14F-4D97-AF65-F5344CB8AC3E}">
        <p14:creationId xmlns:p14="http://schemas.microsoft.com/office/powerpoint/2010/main" val="75929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B16DCF7-3D5C-4DC3-BF45-634461785995}" type="datetime1">
              <a:rPr kumimoji="0" lang="en-US" altLang="en-US" sz="1200"/>
              <a:t>10/23/2025</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91B84EC0-4EE0-4884-AB67-896882633C7E}" type="slidenum">
              <a:rPr kumimoji="0" lang="en-US" altLang="en-US" sz="1200"/>
              <a:pPr/>
              <a:t>31</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95184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https://www.thecrimson.com/article/2003/11/19/facemash-creator-survives-ad-board-the/</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5</a:t>
            </a:fld>
            <a:endParaRPr lang="en-US" altLang="en-US"/>
          </a:p>
        </p:txBody>
      </p:sp>
    </p:spTree>
    <p:extLst>
      <p:ext uri="{BB962C8B-B14F-4D97-AF65-F5344CB8AC3E}">
        <p14:creationId xmlns:p14="http://schemas.microsoft.com/office/powerpoint/2010/main" val="864083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B16DCF7-3D5C-4DC3-BF45-634461785995}" type="datetime1">
              <a:rPr kumimoji="0" lang="en-US" altLang="en-US" sz="1200"/>
              <a:t>10/23/2025</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91B84EC0-4EE0-4884-AB67-896882633C7E}" type="slidenum">
              <a:rPr kumimoji="0" lang="en-US" altLang="en-US" sz="1200"/>
              <a:pPr/>
              <a:t>32</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641531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B16DCF7-3D5C-4DC3-BF45-634461785995}" type="datetime1">
              <a:rPr kumimoji="0" lang="en-US" altLang="en-US" sz="1200"/>
              <a:t>10/23/2025</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91B84EC0-4EE0-4884-AB67-896882633C7E}" type="slidenum">
              <a:rPr kumimoji="0" lang="en-US" altLang="en-US" sz="1200"/>
              <a:pPr/>
              <a:t>33</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795033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https://www.ftc.gov/news-events/press-releases/2020/12/ftc-sues-facebook-illegal-monopolization</a:t>
            </a:r>
          </a:p>
        </p:txBody>
      </p:sp>
      <p:sp>
        <p:nvSpPr>
          <p:cNvPr id="4" name="Date Placeholder 3"/>
          <p:cNvSpPr>
            <a:spLocks noGrp="1"/>
          </p:cNvSpPr>
          <p:nvPr>
            <p:ph type="dt" idx="10"/>
          </p:nvPr>
        </p:nvSpPr>
        <p:spPr/>
        <p:txBody>
          <a:bodyPr/>
          <a:lstStyle/>
          <a:p>
            <a:pPr>
              <a:defRPr/>
            </a:pPr>
            <a:fld id="{827A2143-C997-4084-94AB-F5AB0294250D}" type="datetime1">
              <a:rPr lang="en-US" altLang="en-US" smtClean="0"/>
              <a:t>10/23/2025</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34</a:t>
            </a:fld>
            <a:endParaRPr lang="en-US" altLang="en-US"/>
          </a:p>
        </p:txBody>
      </p:sp>
    </p:spTree>
    <p:extLst>
      <p:ext uri="{BB962C8B-B14F-4D97-AF65-F5344CB8AC3E}">
        <p14:creationId xmlns:p14="http://schemas.microsoft.com/office/powerpoint/2010/main" val="120958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https://ag.ny.gov/press-release/2020/attorney-general-james-leads-multistate-lawsuit-seeking-end-facebooks-illegal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35</a:t>
            </a:fld>
            <a:endParaRPr lang="en-US" altLang="en-US"/>
          </a:p>
        </p:txBody>
      </p:sp>
    </p:spTree>
    <p:extLst>
      <p:ext uri="{BB962C8B-B14F-4D97-AF65-F5344CB8AC3E}">
        <p14:creationId xmlns:p14="http://schemas.microsoft.com/office/powerpoint/2010/main" val="325122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https://www.ftc.gov/news-events/press-releases/2021/08/ftc-alleges-facebook-resorted-illegal-buy-or-bury-scheme-crush</a:t>
            </a:r>
          </a:p>
        </p:txBody>
      </p:sp>
      <p:sp>
        <p:nvSpPr>
          <p:cNvPr id="4" name="Date Placeholder 3"/>
          <p:cNvSpPr>
            <a:spLocks noGrp="1"/>
          </p:cNvSpPr>
          <p:nvPr>
            <p:ph type="dt" idx="10"/>
          </p:nvPr>
        </p:nvSpPr>
        <p:spPr/>
        <p:txBody>
          <a:bodyPr/>
          <a:lstStyle/>
          <a:p>
            <a:pPr>
              <a:defRPr/>
            </a:pPr>
            <a:fld id="{827A2143-C997-4084-94AB-F5AB0294250D}" type="datetime1">
              <a:rPr lang="en-US" altLang="en-US" smtClean="0"/>
              <a:t>10/23/2025</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39</a:t>
            </a:fld>
            <a:endParaRPr lang="en-US" altLang="en-US"/>
          </a:p>
        </p:txBody>
      </p:sp>
    </p:spTree>
    <p:extLst>
      <p:ext uri="{BB962C8B-B14F-4D97-AF65-F5344CB8AC3E}">
        <p14:creationId xmlns:p14="http://schemas.microsoft.com/office/powerpoint/2010/main" val="1241872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search?q=what+is+the+current+status+of+the+ftc+antitrust+case+against+facebook&amp;rlz=1C1GCEB_enUS1070US1070&amp;oq=what+is+the+current+status+of+the+ftc+antitrust+case+against+facebook&amp;gs_lcrp=EgZjaHJvbWUyBggAEEUYOdIBCTE0OTUwajBqN6gCALACAA&amp;sourceid=chrome&amp;ie=UTF-8</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40</a:t>
            </a:fld>
            <a:endParaRPr lang="en-US" altLang="en-US"/>
          </a:p>
        </p:txBody>
      </p:sp>
    </p:spTree>
    <p:extLst>
      <p:ext uri="{BB962C8B-B14F-4D97-AF65-F5344CB8AC3E}">
        <p14:creationId xmlns:p14="http://schemas.microsoft.com/office/powerpoint/2010/main" val="2042657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https://about.fb.com/news/2014/03/facebook-to-acquire-oculus/</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41</a:t>
            </a:fld>
            <a:endParaRPr lang="en-US" altLang="en-US"/>
          </a:p>
        </p:txBody>
      </p:sp>
    </p:spTree>
    <p:extLst>
      <p:ext uri="{BB962C8B-B14F-4D97-AF65-F5344CB8AC3E}">
        <p14:creationId xmlns:p14="http://schemas.microsoft.com/office/powerpoint/2010/main" val="2541578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https://about.fb.com/news/2014/03/facebook-to-acquire-oculus/</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42</a:t>
            </a:fld>
            <a:endParaRPr lang="en-US" altLang="en-US"/>
          </a:p>
        </p:txBody>
      </p:sp>
    </p:spTree>
    <p:extLst>
      <p:ext uri="{BB962C8B-B14F-4D97-AF65-F5344CB8AC3E}">
        <p14:creationId xmlns:p14="http://schemas.microsoft.com/office/powerpoint/2010/main" val="2655154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https://www.ftc.gov/legal-library/browse/early-termination-notices/20140779</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43</a:t>
            </a:fld>
            <a:endParaRPr lang="en-US" altLang="en-US"/>
          </a:p>
        </p:txBody>
      </p:sp>
    </p:spTree>
    <p:extLst>
      <p:ext uri="{BB962C8B-B14F-4D97-AF65-F5344CB8AC3E}">
        <p14:creationId xmlns:p14="http://schemas.microsoft.com/office/powerpoint/2010/main" val="3433245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https://about.fb.com/news/2021/10/facebook-company-is-now-meta/</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44</a:t>
            </a:fld>
            <a:endParaRPr lang="en-US" altLang="en-US"/>
          </a:p>
        </p:txBody>
      </p:sp>
    </p:spTree>
    <p:extLst>
      <p:ext uri="{BB962C8B-B14F-4D97-AF65-F5344CB8AC3E}">
        <p14:creationId xmlns:p14="http://schemas.microsoft.com/office/powerpoint/2010/main" val="2637151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https://www.nytimes.com/2005/07/18/business/news-corp-to-acquire-owner-of-myspacecom.html</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8</a:t>
            </a:fld>
            <a:endParaRPr lang="en-US" altLang="en-US"/>
          </a:p>
        </p:txBody>
      </p:sp>
    </p:spTree>
    <p:extLst>
      <p:ext uri="{BB962C8B-B14F-4D97-AF65-F5344CB8AC3E}">
        <p14:creationId xmlns:p14="http://schemas.microsoft.com/office/powerpoint/2010/main" val="952594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https://techcrunch.com/2021/10/29/meta-facebook-is-buying-within-creators-of-the-supernatural-vr-fitness-app/</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45</a:t>
            </a:fld>
            <a:endParaRPr lang="en-US" altLang="en-US"/>
          </a:p>
        </p:txBody>
      </p:sp>
    </p:spTree>
    <p:extLst>
      <p:ext uri="{BB962C8B-B14F-4D97-AF65-F5344CB8AC3E}">
        <p14:creationId xmlns:p14="http://schemas.microsoft.com/office/powerpoint/2010/main" val="2624661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https://www.wsj.com/articles/meta-to-revamp-horizon-metaverse-app-plans-to-open-for-teen-use-as-soon-as-march-11675749223?mod=itp_wsj&amp;ru=yahoo</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47</a:t>
            </a:fld>
            <a:endParaRPr lang="en-US" altLang="en-US"/>
          </a:p>
        </p:txBody>
      </p:sp>
    </p:spTree>
    <p:extLst>
      <p:ext uri="{BB962C8B-B14F-4D97-AF65-F5344CB8AC3E}">
        <p14:creationId xmlns:p14="http://schemas.microsoft.com/office/powerpoint/2010/main" val="1345704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https://www.wsj.com/articles/meta-to-revamp-horizon-metaverse-app-plans-to-open-for-teen-use-as-soon-as-march-11675749223?mod=itp_wsj&amp;ru=yahoo</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48</a:t>
            </a:fld>
            <a:endParaRPr lang="en-US" altLang="en-US"/>
          </a:p>
        </p:txBody>
      </p:sp>
    </p:spTree>
    <p:extLst>
      <p:ext uri="{BB962C8B-B14F-4D97-AF65-F5344CB8AC3E}">
        <p14:creationId xmlns:p14="http://schemas.microsoft.com/office/powerpoint/2010/main" val="2497620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https://www.wsj.com/articles/meta-to-revamp-horizon-metaverse-app-plans-to-open-for-teen-use-as-soon-as-march-11675749223?mod=itp_wsj&amp;ru=yahoo</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49</a:t>
            </a:fld>
            <a:endParaRPr lang="en-US" altLang="en-US"/>
          </a:p>
        </p:txBody>
      </p:sp>
    </p:spTree>
    <p:extLst>
      <p:ext uri="{BB962C8B-B14F-4D97-AF65-F5344CB8AC3E}">
        <p14:creationId xmlns:p14="http://schemas.microsoft.com/office/powerpoint/2010/main" val="3295767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https://www.uploadvr.com/metas-reality-labs-revenue-growth-q2-2024/</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50</a:t>
            </a:fld>
            <a:endParaRPr lang="en-US" altLang="en-US"/>
          </a:p>
        </p:txBody>
      </p:sp>
    </p:spTree>
    <p:extLst>
      <p:ext uri="{BB962C8B-B14F-4D97-AF65-F5344CB8AC3E}">
        <p14:creationId xmlns:p14="http://schemas.microsoft.com/office/powerpoint/2010/main" val="2716334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https://www.uploadvr.com/metas-reality-labs-revenue-growth-q2-2024/</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51</a:t>
            </a:fld>
            <a:endParaRPr lang="en-US" altLang="en-US"/>
          </a:p>
        </p:txBody>
      </p:sp>
    </p:spTree>
    <p:extLst>
      <p:ext uri="{BB962C8B-B14F-4D97-AF65-F5344CB8AC3E}">
        <p14:creationId xmlns:p14="http://schemas.microsoft.com/office/powerpoint/2010/main" val="3003419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https://qz.com/facebook-meta-rebrand-mark-zuckerberg-metaverse-ai-1851680214</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52</a:t>
            </a:fld>
            <a:endParaRPr lang="en-US" altLang="en-US"/>
          </a:p>
        </p:txBody>
      </p:sp>
    </p:spTree>
    <p:extLst>
      <p:ext uri="{BB962C8B-B14F-4D97-AF65-F5344CB8AC3E}">
        <p14:creationId xmlns:p14="http://schemas.microsoft.com/office/powerpoint/2010/main" val="1651455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https://www.ftc.gov/news-events/news/press-releases/2022/07/ftc-seeks-block-virtual-reality-giant-metas-acquisition-popular-app-creator-within</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53</a:t>
            </a:fld>
            <a:endParaRPr lang="en-US" altLang="en-US"/>
          </a:p>
        </p:txBody>
      </p:sp>
    </p:spTree>
    <p:extLst>
      <p:ext uri="{BB962C8B-B14F-4D97-AF65-F5344CB8AC3E}">
        <p14:creationId xmlns:p14="http://schemas.microsoft.com/office/powerpoint/2010/main" val="940997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https://www.nytimes.com/2005/07/18/business/news-corp-to-acquire-owner-of-myspacecom.html</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9</a:t>
            </a:fld>
            <a:endParaRPr lang="en-US" altLang="en-US"/>
          </a:p>
        </p:txBody>
      </p:sp>
    </p:spTree>
    <p:extLst>
      <p:ext uri="{BB962C8B-B14F-4D97-AF65-F5344CB8AC3E}">
        <p14:creationId xmlns:p14="http://schemas.microsoft.com/office/powerpoint/2010/main" val="352274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https://backlinko.com/social-media-users</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a:t>
            </a:fld>
            <a:endParaRPr lang="en-US" altLang="en-US"/>
          </a:p>
        </p:txBody>
      </p:sp>
    </p:spTree>
    <p:extLst>
      <p:ext uri="{BB962C8B-B14F-4D97-AF65-F5344CB8AC3E}">
        <p14:creationId xmlns:p14="http://schemas.microsoft.com/office/powerpoint/2010/main" val="1431168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https://mediadecoder.blogs.nytimes.com/2011/06/29/news-corp-sells-myspace-to-specific-media-for-35-million/</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11</a:t>
            </a:fld>
            <a:endParaRPr lang="en-US" altLang="en-US"/>
          </a:p>
        </p:txBody>
      </p:sp>
    </p:spTree>
    <p:extLst>
      <p:ext uri="{BB962C8B-B14F-4D97-AF65-F5344CB8AC3E}">
        <p14:creationId xmlns:p14="http://schemas.microsoft.com/office/powerpoint/2010/main" val="3694682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https://dealbook.nytimes.com/2012/05/17/facebook-raises-16-billion-in-i-p-o/</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14</a:t>
            </a:fld>
            <a:endParaRPr lang="en-US" altLang="en-US"/>
          </a:p>
        </p:txBody>
      </p:sp>
    </p:spTree>
    <p:extLst>
      <p:ext uri="{BB962C8B-B14F-4D97-AF65-F5344CB8AC3E}">
        <p14:creationId xmlns:p14="http://schemas.microsoft.com/office/powerpoint/2010/main" val="3041503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https://newsroom.fb.com/news/2012/04/facebook-to-acquire-instagram/</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15</a:t>
            </a:fld>
            <a:endParaRPr lang="en-US" altLang="en-US"/>
          </a:p>
        </p:txBody>
      </p:sp>
    </p:spTree>
    <p:extLst>
      <p:ext uri="{BB962C8B-B14F-4D97-AF65-F5344CB8AC3E}">
        <p14:creationId xmlns:p14="http://schemas.microsoft.com/office/powerpoint/2010/main" val="381622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https://newsroom.fb.com/news/2012/04/facebook-to-acquire-instagram/</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10/23/2025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16</a:t>
            </a:fld>
            <a:endParaRPr lang="en-US" altLang="en-US"/>
          </a:p>
        </p:txBody>
      </p:sp>
    </p:spTree>
    <p:extLst>
      <p:ext uri="{BB962C8B-B14F-4D97-AF65-F5344CB8AC3E}">
        <p14:creationId xmlns:p14="http://schemas.microsoft.com/office/powerpoint/2010/main" val="3416131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763" y="3200400"/>
            <a:ext cx="12196763"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pPr>
              <a:defRPr/>
            </a:pPr>
            <a:endParaRPr lang="en-US"/>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dirty="0"/>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dirty="0"/>
              <a:t>Click to edit Master subtitle style</a:t>
            </a:r>
          </a:p>
        </p:txBody>
      </p:sp>
      <p:sp>
        <p:nvSpPr>
          <p:cNvPr id="5" name="Rectangle 6"/>
          <p:cNvSpPr>
            <a:spLocks noGrp="1" noChangeArrowheads="1"/>
          </p:cNvSpPr>
          <p:nvPr>
            <p:ph type="dt" sz="quarter" idx="10"/>
          </p:nvPr>
        </p:nvSpPr>
        <p:spPr/>
        <p:txBody>
          <a:bodyPr/>
          <a:lstStyle>
            <a:lvl1pPr>
              <a:defRPr>
                <a:solidFill>
                  <a:schemeClr val="hlink"/>
                </a:solidFill>
              </a:defRPr>
            </a:lvl1pPr>
          </a:lstStyle>
          <a:p>
            <a:pPr>
              <a:defRPr/>
            </a:pPr>
            <a:fld id="{00C0A144-9CA5-40EF-BA71-CB2089FF9C17}" type="datetime4">
              <a:rPr lang="en-US"/>
              <a:pPr>
                <a:defRPr/>
              </a:pPr>
              <a:t>October 23, 2025</a:t>
            </a:fld>
            <a:endParaRPr lang="en-US" altLang="en-US"/>
          </a:p>
        </p:txBody>
      </p:sp>
      <p:sp>
        <p:nvSpPr>
          <p:cNvPr id="6" name="Rectangle 5"/>
          <p:cNvSpPr>
            <a:spLocks noGrp="1" noChangeArrowheads="1"/>
          </p:cNvSpPr>
          <p:nvPr>
            <p:ph type="sldNum" sz="quarter" idx="11"/>
          </p:nvPr>
        </p:nvSpPr>
        <p:spPr/>
        <p:txBody>
          <a:bodyPr/>
          <a:lstStyle>
            <a:lvl1pPr>
              <a:defRPr>
                <a:solidFill>
                  <a:schemeClr val="hlink"/>
                </a:solidFill>
              </a:defRPr>
            </a:lvl1pPr>
          </a:lstStyle>
          <a:p>
            <a:pPr>
              <a:defRPr/>
            </a:pPr>
            <a:fld id="{8F8E2C84-0743-4BBC-99D9-184B50FD9F4C}" type="slidenum">
              <a:rPr lang="en-US" altLang="en-US"/>
              <a:pPr>
                <a:defRPr/>
              </a:pPr>
              <a:t>‹#›</a:t>
            </a:fld>
            <a:endParaRPr lang="en-US" altLang="en-US"/>
          </a:p>
        </p:txBody>
      </p:sp>
    </p:spTree>
    <p:extLst>
      <p:ext uri="{BB962C8B-B14F-4D97-AF65-F5344CB8AC3E}">
        <p14:creationId xmlns:p14="http://schemas.microsoft.com/office/powerpoint/2010/main" val="14266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5DCABE72-A00B-4BEE-8D22-E461BD19BF31}" type="datetime4">
              <a:rPr lang="en-US"/>
              <a:pPr>
                <a:defRPr/>
              </a:pPr>
              <a:t>October 23,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A238258E-FD5F-4451-BCA9-85E751BC2E18}" type="slidenum">
              <a:rPr lang="en-US" altLang="en-US"/>
              <a:pPr>
                <a:defRPr/>
              </a:pPr>
              <a:t>‹#›</a:t>
            </a:fld>
            <a:endParaRPr lang="en-US" altLang="en-US"/>
          </a:p>
        </p:txBody>
      </p:sp>
    </p:spTree>
    <p:extLst>
      <p:ext uri="{BB962C8B-B14F-4D97-AF65-F5344CB8AC3E}">
        <p14:creationId xmlns:p14="http://schemas.microsoft.com/office/powerpoint/2010/main" val="244162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BE35688F-0802-4FFA-8569-61CB52898F13}" type="datetime4">
              <a:rPr lang="en-US"/>
              <a:pPr>
                <a:defRPr/>
              </a:pPr>
              <a:t>October 23,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02F0A17A-396B-4954-9F3A-182BCB876E47}" type="slidenum">
              <a:rPr lang="en-US" altLang="en-US"/>
              <a:pPr>
                <a:defRPr/>
              </a:pPr>
              <a:t>‹#›</a:t>
            </a:fld>
            <a:endParaRPr lang="en-US" altLang="en-US"/>
          </a:p>
        </p:txBody>
      </p:sp>
    </p:spTree>
    <p:extLst>
      <p:ext uri="{BB962C8B-B14F-4D97-AF65-F5344CB8AC3E}">
        <p14:creationId xmlns:p14="http://schemas.microsoft.com/office/powerpoint/2010/main" val="300977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a:lvl1pPr>
          </a:lstStyle>
          <a:p>
            <a:pPr>
              <a:defRPr/>
            </a:pPr>
            <a:fld id="{62C17475-81E7-4A01-8AB2-BEF6BF923142}" type="datetime4">
              <a:rPr lang="en-US"/>
              <a:pPr>
                <a:defRPr/>
              </a:pPr>
              <a:t>October 23, 2025</a:t>
            </a:fld>
            <a:endParaRPr lang="en-US" altLang="en-US" dirty="0">
              <a:solidFill>
                <a:schemeClr val="bg2"/>
              </a:solidFill>
            </a:endParaRPr>
          </a:p>
        </p:txBody>
      </p:sp>
      <p:sp>
        <p:nvSpPr>
          <p:cNvPr id="7" name="Footer Placeholder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8" name="Rectangle 7"/>
          <p:cNvSpPr>
            <a:spLocks noGrp="1" noChangeArrowheads="1"/>
          </p:cNvSpPr>
          <p:nvPr>
            <p:ph type="sldNum" sz="quarter" idx="12"/>
          </p:nvPr>
        </p:nvSpPr>
        <p:spPr/>
        <p:txBody>
          <a:bodyPr/>
          <a:lstStyle>
            <a:lvl1pPr>
              <a:defRPr/>
            </a:lvl1pPr>
          </a:lstStyle>
          <a:p>
            <a:pPr>
              <a:defRPr/>
            </a:pPr>
            <a:fld id="{4201A5B6-F3C4-4BB7-BEC1-F8A22754DE93}" type="slidenum">
              <a:rPr lang="en-US" altLang="en-US"/>
              <a:pPr>
                <a:defRPr/>
              </a:pPr>
              <a:t>‹#›</a:t>
            </a:fld>
            <a:endParaRPr lang="en-US" altLang="en-US"/>
          </a:p>
        </p:txBody>
      </p:sp>
    </p:spTree>
    <p:extLst>
      <p:ext uri="{BB962C8B-B14F-4D97-AF65-F5344CB8AC3E}">
        <p14:creationId xmlns:p14="http://schemas.microsoft.com/office/powerpoint/2010/main" val="135025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BDA4CA22-AB5D-42E6-AA0D-D29944CB9CB0}" type="datetime4">
              <a:rPr lang="en-US"/>
              <a:pPr>
                <a:defRPr/>
              </a:pPr>
              <a:t>October 23,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F202ECFA-99E1-4A43-82F1-ABB33DFEC844}" type="slidenum">
              <a:rPr lang="en-US" altLang="en-US"/>
              <a:pPr>
                <a:defRPr/>
              </a:pPr>
              <a:t>‹#›</a:t>
            </a:fld>
            <a:endParaRPr lang="en-US" altLang="en-US"/>
          </a:p>
        </p:txBody>
      </p:sp>
    </p:spTree>
    <p:extLst>
      <p:ext uri="{BB962C8B-B14F-4D97-AF65-F5344CB8AC3E}">
        <p14:creationId xmlns:p14="http://schemas.microsoft.com/office/powerpoint/2010/main" val="25773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CB61A64-E55D-445F-9BF2-F313F51CC73E}" type="datetime4">
              <a:rPr lang="en-US"/>
              <a:pPr>
                <a:defRPr/>
              </a:pPr>
              <a:t>October 23,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2A558D-545B-47C6-A92D-DA2C8A937CFF}" type="slidenum">
              <a:rPr lang="en-US"/>
              <a:pPr>
                <a:defRPr/>
              </a:pPr>
              <a:t>‹#›</a:t>
            </a:fld>
            <a:endParaRPr lang="en-US"/>
          </a:p>
        </p:txBody>
      </p:sp>
    </p:spTree>
    <p:extLst>
      <p:ext uri="{BB962C8B-B14F-4D97-AF65-F5344CB8AC3E}">
        <p14:creationId xmlns:p14="http://schemas.microsoft.com/office/powerpoint/2010/main" val="277598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A13FB4-4682-41ED-9269-398DA399AB3E}" type="datetime4">
              <a:rPr lang="en-US"/>
              <a:pPr>
                <a:defRPr/>
              </a:pPr>
              <a:t>October 23,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9C4A20-6E27-467E-A82B-83AD515946BA}" type="slidenum">
              <a:rPr lang="en-US"/>
              <a:pPr>
                <a:defRPr/>
              </a:pPr>
              <a:t>‹#›</a:t>
            </a:fld>
            <a:endParaRPr lang="en-US"/>
          </a:p>
        </p:txBody>
      </p:sp>
    </p:spTree>
    <p:extLst>
      <p:ext uri="{BB962C8B-B14F-4D97-AF65-F5344CB8AC3E}">
        <p14:creationId xmlns:p14="http://schemas.microsoft.com/office/powerpoint/2010/main" val="238187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4F6CFB3-CE2E-4B14-8F75-1E4CD0EE53B3}" type="datetime4">
              <a:rPr lang="en-US"/>
              <a:pPr>
                <a:defRPr/>
              </a:pPr>
              <a:t>October 23,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003EE-89BB-4EEE-859A-101CADE6F8C6}" type="slidenum">
              <a:rPr lang="en-US"/>
              <a:pPr>
                <a:defRPr/>
              </a:pPr>
              <a:t>‹#›</a:t>
            </a:fld>
            <a:endParaRPr lang="en-US"/>
          </a:p>
        </p:txBody>
      </p:sp>
    </p:spTree>
    <p:extLst>
      <p:ext uri="{BB962C8B-B14F-4D97-AF65-F5344CB8AC3E}">
        <p14:creationId xmlns:p14="http://schemas.microsoft.com/office/powerpoint/2010/main" val="3590620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0CEDC97-25E2-4BF8-9946-9AE8D05A1F1A}" type="datetime4">
              <a:rPr lang="en-US"/>
              <a:pPr>
                <a:defRPr/>
              </a:pPr>
              <a:t>October 23,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8E9E66-912C-4FA1-95DC-3781E8ED6003}" type="slidenum">
              <a:rPr lang="en-US"/>
              <a:pPr>
                <a:defRPr/>
              </a:pPr>
              <a:t>‹#›</a:t>
            </a:fld>
            <a:endParaRPr lang="en-US"/>
          </a:p>
        </p:txBody>
      </p:sp>
    </p:spTree>
    <p:extLst>
      <p:ext uri="{BB962C8B-B14F-4D97-AF65-F5344CB8AC3E}">
        <p14:creationId xmlns:p14="http://schemas.microsoft.com/office/powerpoint/2010/main" val="367086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A11129-4AC1-49EB-AEDE-C295F4D161E9}" type="datetime4">
              <a:rPr lang="en-US"/>
              <a:pPr>
                <a:defRPr/>
              </a:pPr>
              <a:t>October 23, 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9DDFA7-FD3F-4D6A-8468-A15361F7C880}" type="slidenum">
              <a:rPr lang="en-US"/>
              <a:pPr>
                <a:defRPr/>
              </a:pPr>
              <a:t>‹#›</a:t>
            </a:fld>
            <a:endParaRPr lang="en-US"/>
          </a:p>
        </p:txBody>
      </p:sp>
    </p:spTree>
    <p:extLst>
      <p:ext uri="{BB962C8B-B14F-4D97-AF65-F5344CB8AC3E}">
        <p14:creationId xmlns:p14="http://schemas.microsoft.com/office/powerpoint/2010/main" val="368394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F205AC1-7423-43ED-9D13-9D41F5090378}" type="datetime4">
              <a:rPr lang="en-US"/>
              <a:pPr>
                <a:defRPr/>
              </a:pPr>
              <a:t>October 23, 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D1209A-7E61-4B13-9109-E589F9827431}" type="slidenum">
              <a:rPr lang="en-US"/>
              <a:pPr>
                <a:defRPr/>
              </a:pPr>
              <a:t>‹#›</a:t>
            </a:fld>
            <a:endParaRPr lang="en-US"/>
          </a:p>
        </p:txBody>
      </p:sp>
    </p:spTree>
    <p:extLst>
      <p:ext uri="{BB962C8B-B14F-4D97-AF65-F5344CB8AC3E}">
        <p14:creationId xmlns:p14="http://schemas.microsoft.com/office/powerpoint/2010/main" val="32136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p:txBody>
          <a:bodyPr/>
          <a:lstStyle>
            <a:lvl1pPr>
              <a:defRPr/>
            </a:lvl1pPr>
          </a:lstStyle>
          <a:p>
            <a:pPr>
              <a:defRPr/>
            </a:pPr>
            <a:fld id="{3BA02DFA-02C6-4638-89D4-9E98CDF503C0}" type="datetime4">
              <a:rPr lang="en-US"/>
              <a:pPr>
                <a:defRPr/>
              </a:pPr>
              <a:t>October 23, 2025</a:t>
            </a:fld>
            <a:endParaRPr lang="en-US" altLang="en-US">
              <a:solidFill>
                <a:schemeClr val="bg2"/>
              </a:solidFill>
            </a:endParaRPr>
          </a:p>
        </p:txBody>
      </p:sp>
      <p:sp>
        <p:nvSpPr>
          <p:cNvPr id="5" name="Rectangle 4"/>
          <p:cNvSpPr>
            <a:spLocks noGrp="1" noChangeArrowheads="1"/>
          </p:cNvSpPr>
          <p:nvPr>
            <p:ph type="sldNum" sz="quarter" idx="11"/>
          </p:nvPr>
        </p:nvSpPr>
        <p:spPr/>
        <p:txBody>
          <a:bodyPr/>
          <a:lstStyle>
            <a:lvl1pPr>
              <a:defRPr/>
            </a:lvl1pPr>
          </a:lstStyle>
          <a:p>
            <a:pPr>
              <a:defRPr/>
            </a:pPr>
            <a:fld id="{BC03FDE9-4CFE-4421-A501-434F5F61D1E4}" type="slidenum">
              <a:rPr lang="en-US" altLang="en-US"/>
              <a:pPr>
                <a:defRPr/>
              </a:pPr>
              <a:t>‹#›</a:t>
            </a:fld>
            <a:endParaRPr lang="en-US" altLang="en-US"/>
          </a:p>
        </p:txBody>
      </p:sp>
    </p:spTree>
    <p:extLst>
      <p:ext uri="{BB962C8B-B14F-4D97-AF65-F5344CB8AC3E}">
        <p14:creationId xmlns:p14="http://schemas.microsoft.com/office/powerpoint/2010/main" val="4082913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917851-BEA3-4BF7-A8AF-DDD7C0D28D98}" type="datetime4">
              <a:rPr lang="en-US"/>
              <a:pPr>
                <a:defRPr/>
              </a:pPr>
              <a:t>October 23, 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1ACD7F-0A8A-4343-9247-A1AE8F5C6088}" type="slidenum">
              <a:rPr lang="en-US"/>
              <a:pPr>
                <a:defRPr/>
              </a:pPr>
              <a:t>‹#›</a:t>
            </a:fld>
            <a:endParaRPr lang="en-US"/>
          </a:p>
        </p:txBody>
      </p:sp>
    </p:spTree>
    <p:extLst>
      <p:ext uri="{BB962C8B-B14F-4D97-AF65-F5344CB8AC3E}">
        <p14:creationId xmlns:p14="http://schemas.microsoft.com/office/powerpoint/2010/main" val="391645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E6E712-EF3B-4B31-AD6B-13C9C7073A30}" type="datetime4">
              <a:rPr lang="en-US"/>
              <a:pPr>
                <a:defRPr/>
              </a:pPr>
              <a:t>October 23,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A996E-9E68-4294-9FDD-0D3C9BF5F02D}" type="slidenum">
              <a:rPr lang="en-US"/>
              <a:pPr>
                <a:defRPr/>
              </a:pPr>
              <a:t>‹#›</a:t>
            </a:fld>
            <a:endParaRPr lang="en-US"/>
          </a:p>
        </p:txBody>
      </p:sp>
    </p:spTree>
    <p:extLst>
      <p:ext uri="{BB962C8B-B14F-4D97-AF65-F5344CB8AC3E}">
        <p14:creationId xmlns:p14="http://schemas.microsoft.com/office/powerpoint/2010/main" val="318829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85E838-075F-446A-BFEE-D392A06DB13E}" type="datetime4">
              <a:rPr lang="en-US"/>
              <a:pPr>
                <a:defRPr/>
              </a:pPr>
              <a:t>October 23,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65055-6114-4D36-8439-B3562715F6FB}" type="slidenum">
              <a:rPr lang="en-US"/>
              <a:pPr>
                <a:defRPr/>
              </a:pPr>
              <a:t>‹#›</a:t>
            </a:fld>
            <a:endParaRPr lang="en-US"/>
          </a:p>
        </p:txBody>
      </p:sp>
    </p:spTree>
    <p:extLst>
      <p:ext uri="{BB962C8B-B14F-4D97-AF65-F5344CB8AC3E}">
        <p14:creationId xmlns:p14="http://schemas.microsoft.com/office/powerpoint/2010/main" val="107611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799E62-F8EB-4C0F-8921-40F31A908B71}" type="datetime4">
              <a:rPr lang="en-US"/>
              <a:pPr>
                <a:defRPr/>
              </a:pPr>
              <a:t>October 23,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B889DA-ECA5-4C6B-9A5A-45309617AC82}" type="slidenum">
              <a:rPr lang="en-US"/>
              <a:pPr>
                <a:defRPr/>
              </a:pPr>
              <a:t>‹#›</a:t>
            </a:fld>
            <a:endParaRPr lang="en-US"/>
          </a:p>
        </p:txBody>
      </p:sp>
    </p:spTree>
    <p:extLst>
      <p:ext uri="{BB962C8B-B14F-4D97-AF65-F5344CB8AC3E}">
        <p14:creationId xmlns:p14="http://schemas.microsoft.com/office/powerpoint/2010/main" val="354251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888F6E-C648-407D-AFAC-A8EE81AE8784}" type="datetime4">
              <a:rPr lang="en-US"/>
              <a:pPr>
                <a:defRPr/>
              </a:pPr>
              <a:t>October 23,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1FE80-744B-44BB-BAEB-797EBDE08034}" type="slidenum">
              <a:rPr lang="en-US"/>
              <a:pPr>
                <a:defRPr/>
              </a:pPr>
              <a:t>‹#›</a:t>
            </a:fld>
            <a:endParaRPr lang="en-US"/>
          </a:p>
        </p:txBody>
      </p:sp>
    </p:spTree>
    <p:extLst>
      <p:ext uri="{BB962C8B-B14F-4D97-AF65-F5344CB8AC3E}">
        <p14:creationId xmlns:p14="http://schemas.microsoft.com/office/powerpoint/2010/main" val="309889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fld id="{E329875D-7486-496C-A37B-6DE42241A533}" type="datetime4">
              <a:rPr lang="en-US"/>
              <a:pPr>
                <a:defRPr/>
              </a:pPr>
              <a:t>October 23,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475EFA1D-33DB-4F79-B79B-337EC801B114}" type="slidenum">
              <a:rPr lang="en-US" altLang="en-US"/>
              <a:pPr>
                <a:defRPr/>
              </a:pPr>
              <a:t>‹#›</a:t>
            </a:fld>
            <a:endParaRPr lang="en-US" altLang="en-US"/>
          </a:p>
        </p:txBody>
      </p:sp>
    </p:spTree>
    <p:extLst>
      <p:ext uri="{BB962C8B-B14F-4D97-AF65-F5344CB8AC3E}">
        <p14:creationId xmlns:p14="http://schemas.microsoft.com/office/powerpoint/2010/main" val="4997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D44C04FE-6587-4B5D-81C3-E86DEF588904}" type="datetime4">
              <a:rPr lang="en-US"/>
              <a:pPr>
                <a:defRPr/>
              </a:pPr>
              <a:t>October 23,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96795686-6F3D-48C4-BCA9-D8C1E1CC5471}" type="slidenum">
              <a:rPr lang="en-US" altLang="en-US"/>
              <a:pPr>
                <a:defRPr/>
              </a:pPr>
              <a:t>‹#›</a:t>
            </a:fld>
            <a:endParaRPr lang="en-US" altLang="en-US"/>
          </a:p>
        </p:txBody>
      </p:sp>
    </p:spTree>
    <p:extLst>
      <p:ext uri="{BB962C8B-B14F-4D97-AF65-F5344CB8AC3E}">
        <p14:creationId xmlns:p14="http://schemas.microsoft.com/office/powerpoint/2010/main" val="374928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fld id="{25D329F2-B348-442E-9FFB-D1B4B25A0A17}" type="datetime4">
              <a:rPr lang="en-US"/>
              <a:pPr>
                <a:defRPr/>
              </a:pPr>
              <a:t>October 23, 2025</a:t>
            </a:fld>
            <a:endParaRPr lang="en-US" altLang="en-US" dirty="0">
              <a:solidFill>
                <a:schemeClr val="bg2"/>
              </a:solidFill>
            </a:endParaRPr>
          </a:p>
        </p:txBody>
      </p:sp>
      <p:sp>
        <p:nvSpPr>
          <p:cNvPr id="8"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9" name="Rectangle 7"/>
          <p:cNvSpPr>
            <a:spLocks noGrp="1" noChangeArrowheads="1"/>
          </p:cNvSpPr>
          <p:nvPr>
            <p:ph type="sldNum" sz="quarter" idx="12"/>
          </p:nvPr>
        </p:nvSpPr>
        <p:spPr/>
        <p:txBody>
          <a:bodyPr/>
          <a:lstStyle>
            <a:lvl1pPr>
              <a:defRPr/>
            </a:lvl1pPr>
          </a:lstStyle>
          <a:p>
            <a:pPr>
              <a:defRPr/>
            </a:pPr>
            <a:fld id="{191F6C75-ECE9-475C-B489-BC0C3F19298E}" type="slidenum">
              <a:rPr lang="en-US" altLang="en-US"/>
              <a:pPr>
                <a:defRPr/>
              </a:pPr>
              <a:t>‹#›</a:t>
            </a:fld>
            <a:endParaRPr lang="en-US" altLang="en-US"/>
          </a:p>
        </p:txBody>
      </p:sp>
    </p:spTree>
    <p:extLst>
      <p:ext uri="{BB962C8B-B14F-4D97-AF65-F5344CB8AC3E}">
        <p14:creationId xmlns:p14="http://schemas.microsoft.com/office/powerpoint/2010/main" val="7606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fld id="{7F0E878F-EA39-4C2E-9970-394B6CAB1478}" type="datetime4">
              <a:rPr lang="en-US"/>
              <a:pPr>
                <a:defRPr/>
              </a:pPr>
              <a:t>October 23, 2025</a:t>
            </a:fld>
            <a:endParaRPr lang="en-US" altLang="en-US" dirty="0">
              <a:solidFill>
                <a:schemeClr val="bg2"/>
              </a:solidFill>
            </a:endParaRPr>
          </a:p>
        </p:txBody>
      </p:sp>
      <p:sp>
        <p:nvSpPr>
          <p:cNvPr id="4"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5" name="Rectangle 7"/>
          <p:cNvSpPr>
            <a:spLocks noGrp="1" noChangeArrowheads="1"/>
          </p:cNvSpPr>
          <p:nvPr>
            <p:ph type="sldNum" sz="quarter" idx="12"/>
          </p:nvPr>
        </p:nvSpPr>
        <p:spPr/>
        <p:txBody>
          <a:bodyPr/>
          <a:lstStyle>
            <a:lvl1pPr>
              <a:defRPr/>
            </a:lvl1pPr>
          </a:lstStyle>
          <a:p>
            <a:pPr>
              <a:defRPr/>
            </a:pPr>
            <a:fld id="{B32496E5-8FFA-4061-92C3-71B1BA3DDA51}" type="slidenum">
              <a:rPr lang="en-US" altLang="en-US"/>
              <a:pPr>
                <a:defRPr/>
              </a:pPr>
              <a:t>‹#›</a:t>
            </a:fld>
            <a:endParaRPr lang="en-US" altLang="en-US"/>
          </a:p>
        </p:txBody>
      </p:sp>
    </p:spTree>
    <p:extLst>
      <p:ext uri="{BB962C8B-B14F-4D97-AF65-F5344CB8AC3E}">
        <p14:creationId xmlns:p14="http://schemas.microsoft.com/office/powerpoint/2010/main" val="4231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A8047DC0-EB30-4B3A-AABE-7E05E0B31B3B}" type="datetime4">
              <a:rPr lang="en-US"/>
              <a:pPr>
                <a:defRPr/>
              </a:pPr>
              <a:t>October 23, 2025</a:t>
            </a:fld>
            <a:endParaRPr lang="en-US" altLang="en-US" dirty="0">
              <a:solidFill>
                <a:schemeClr val="bg2"/>
              </a:solidFill>
            </a:endParaRPr>
          </a:p>
        </p:txBody>
      </p:sp>
      <p:sp>
        <p:nvSpPr>
          <p:cNvPr id="3"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4" name="Rectangle 7"/>
          <p:cNvSpPr>
            <a:spLocks noGrp="1" noChangeArrowheads="1"/>
          </p:cNvSpPr>
          <p:nvPr>
            <p:ph type="sldNum" sz="quarter" idx="12"/>
          </p:nvPr>
        </p:nvSpPr>
        <p:spPr/>
        <p:txBody>
          <a:bodyPr/>
          <a:lstStyle>
            <a:lvl1pPr>
              <a:defRPr/>
            </a:lvl1pPr>
          </a:lstStyle>
          <a:p>
            <a:pPr>
              <a:defRPr/>
            </a:pPr>
            <a:fld id="{24C21867-5838-4AB1-82B9-E47C7DA36B59}" type="slidenum">
              <a:rPr lang="en-US" altLang="en-US"/>
              <a:pPr>
                <a:defRPr/>
              </a:pPr>
              <a:t>‹#›</a:t>
            </a:fld>
            <a:endParaRPr lang="en-US" altLang="en-US"/>
          </a:p>
        </p:txBody>
      </p:sp>
    </p:spTree>
    <p:extLst>
      <p:ext uri="{BB962C8B-B14F-4D97-AF65-F5344CB8AC3E}">
        <p14:creationId xmlns:p14="http://schemas.microsoft.com/office/powerpoint/2010/main" val="44203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EB29D74-CB06-4A77-8DB8-0A977A7E0029}" type="datetime4">
              <a:rPr lang="en-US"/>
              <a:pPr>
                <a:defRPr/>
              </a:pPr>
              <a:t>October 23,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AB954077-3D17-4357-9835-26FB285CFBC9}" type="slidenum">
              <a:rPr lang="en-US" altLang="en-US"/>
              <a:pPr>
                <a:defRPr/>
              </a:pPr>
              <a:t>‹#›</a:t>
            </a:fld>
            <a:endParaRPr lang="en-US" altLang="en-US"/>
          </a:p>
        </p:txBody>
      </p:sp>
    </p:spTree>
    <p:extLst>
      <p:ext uri="{BB962C8B-B14F-4D97-AF65-F5344CB8AC3E}">
        <p14:creationId xmlns:p14="http://schemas.microsoft.com/office/powerpoint/2010/main" val="36938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74CE224-DED2-4CD1-AC21-F3080FE47CB5}" type="datetime4">
              <a:rPr lang="en-US"/>
              <a:pPr>
                <a:defRPr/>
              </a:pPr>
              <a:t>October 23,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25D17707-3908-48D0-952F-C787BB50C527}" type="slidenum">
              <a:rPr lang="en-US" altLang="en-US"/>
              <a:pPr>
                <a:defRPr/>
              </a:pPr>
              <a:t>‹#›</a:t>
            </a:fld>
            <a:endParaRPr lang="en-US" altLang="en-US"/>
          </a:p>
        </p:txBody>
      </p:sp>
    </p:spTree>
    <p:extLst>
      <p:ext uri="{BB962C8B-B14F-4D97-AF65-F5344CB8AC3E}">
        <p14:creationId xmlns:p14="http://schemas.microsoft.com/office/powerpoint/2010/main" val="19485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C561878C-251A-4F5B-B74A-ACA28F612672}" type="datetime4">
              <a:rPr lang="en-US"/>
              <a:pPr>
                <a:defRPr/>
              </a:pPr>
              <a:t>October 23, 2025</a:t>
            </a:fld>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pPr>
              <a:defRPr/>
            </a:pPr>
            <a:fld id="{5710A507-AB75-48C3-BB61-5E47FAE343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1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solidFill>
                <a:latin typeface="Arial" pitchFamily="34" charset="0"/>
                <a:cs typeface="Arial" pitchFamily="34" charset="0"/>
              </a:defRPr>
            </a:lvl1pPr>
          </a:lstStyle>
          <a:p>
            <a:pPr>
              <a:defRPr/>
            </a:pPr>
            <a:fld id="{1DEE0716-1A4A-41D7-8CDF-AB246C894936}" type="datetime4">
              <a:rPr lang="en-US"/>
              <a:pPr>
                <a:defRPr/>
              </a:pPr>
              <a:t>October 23, 2025</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A4CEDE50-698D-4EB3-A7A3-BFEF3DBDA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hf hdr="0" ftr="0"/>
  <p:txStyles>
    <p:titleStyle>
      <a:lvl1pPr algn="ctr" rtl="0" eaLnBrk="0" fontAlgn="base" hangingPunct="0">
        <a:spcBef>
          <a:spcPct val="0"/>
        </a:spcBef>
        <a:spcAft>
          <a:spcPct val="0"/>
        </a:spcAft>
        <a:defRPr sz="4800" b="1" kern="1200">
          <a:solidFill>
            <a:schemeClr val="bg1"/>
          </a:solidFill>
          <a:latin typeface="Helvetica" pitchFamily="34" charset="0"/>
          <a:ea typeface="+mj-ea"/>
          <a:cs typeface="+mj-cs"/>
        </a:defRPr>
      </a:lvl1pPr>
      <a:lvl2pPr algn="ctr" rtl="0" eaLnBrk="0" fontAlgn="base" hangingPunct="0">
        <a:spcBef>
          <a:spcPct val="0"/>
        </a:spcBef>
        <a:spcAft>
          <a:spcPct val="0"/>
        </a:spcAft>
        <a:defRPr sz="4800" b="1">
          <a:solidFill>
            <a:schemeClr val="bg1"/>
          </a:solidFill>
          <a:latin typeface="Helvetica" pitchFamily="34" charset="0"/>
        </a:defRPr>
      </a:lvl2pPr>
      <a:lvl3pPr algn="ctr" rtl="0" eaLnBrk="0" fontAlgn="base" hangingPunct="0">
        <a:spcBef>
          <a:spcPct val="0"/>
        </a:spcBef>
        <a:spcAft>
          <a:spcPct val="0"/>
        </a:spcAft>
        <a:defRPr sz="4800" b="1">
          <a:solidFill>
            <a:schemeClr val="bg1"/>
          </a:solidFill>
          <a:latin typeface="Helvetica" pitchFamily="34" charset="0"/>
        </a:defRPr>
      </a:lvl3pPr>
      <a:lvl4pPr algn="ctr" rtl="0" eaLnBrk="0" fontAlgn="base" hangingPunct="0">
        <a:spcBef>
          <a:spcPct val="0"/>
        </a:spcBef>
        <a:spcAft>
          <a:spcPct val="0"/>
        </a:spcAft>
        <a:defRPr sz="4800" b="1">
          <a:solidFill>
            <a:schemeClr val="bg1"/>
          </a:solidFill>
          <a:latin typeface="Helvetica" pitchFamily="34" charset="0"/>
        </a:defRPr>
      </a:lvl4pPr>
      <a:lvl5pPr algn="ctr" rtl="0" eaLnBrk="0" fontAlgn="base" hangingPunct="0">
        <a:spcBef>
          <a:spcPct val="0"/>
        </a:spcBef>
        <a:spcAft>
          <a:spcPct val="0"/>
        </a:spcAft>
        <a:defRPr sz="4800" b="1">
          <a:solidFill>
            <a:schemeClr val="bg1"/>
          </a:solidFill>
          <a:latin typeface="Helvetica" pitchFamily="34" charset="0"/>
        </a:defRPr>
      </a:lvl5pPr>
      <a:lvl6pPr marL="457200" algn="ctr" rtl="0" fontAlgn="base">
        <a:spcBef>
          <a:spcPct val="0"/>
        </a:spcBef>
        <a:spcAft>
          <a:spcPct val="0"/>
        </a:spcAft>
        <a:defRPr sz="4800" b="1">
          <a:solidFill>
            <a:schemeClr val="bg1"/>
          </a:solidFill>
          <a:latin typeface="Helvetica" pitchFamily="34" charset="0"/>
        </a:defRPr>
      </a:lvl6pPr>
      <a:lvl7pPr marL="914400" algn="ctr" rtl="0" fontAlgn="base">
        <a:spcBef>
          <a:spcPct val="0"/>
        </a:spcBef>
        <a:spcAft>
          <a:spcPct val="0"/>
        </a:spcAft>
        <a:defRPr sz="4800" b="1">
          <a:solidFill>
            <a:schemeClr val="bg1"/>
          </a:solidFill>
          <a:latin typeface="Helvetica" pitchFamily="34" charset="0"/>
        </a:defRPr>
      </a:lvl7pPr>
      <a:lvl8pPr marL="1371600" algn="ctr" rtl="0" fontAlgn="base">
        <a:spcBef>
          <a:spcPct val="0"/>
        </a:spcBef>
        <a:spcAft>
          <a:spcPct val="0"/>
        </a:spcAft>
        <a:defRPr sz="4800" b="1">
          <a:solidFill>
            <a:schemeClr val="bg1"/>
          </a:solidFill>
          <a:latin typeface="Helvetica" pitchFamily="34" charset="0"/>
        </a:defRPr>
      </a:lvl8pPr>
      <a:lvl9pPr marL="1828800" algn="ctr" rtl="0" fontAlgn="base">
        <a:spcBef>
          <a:spcPct val="0"/>
        </a:spcBef>
        <a:spcAft>
          <a:spcPct val="0"/>
        </a:spcAft>
        <a:defRPr sz="4800" b="1">
          <a:solidFill>
            <a:schemeClr val="bg1"/>
          </a:solidFill>
          <a:latin typeface="Helvetic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CC00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tm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tm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tmp"/></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tm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8.tmp"/></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8.tm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0.tmp"/></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8.tmp"/></Relationships>
</file>

<file path=ppt/slides/_rels/slide35.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4.tm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7.tmp"/></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7.tmp"/></Relationships>
</file>

<file path=ppt/slides/_rels/slide43.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0.tmp"/></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2.tmp"/></Relationships>
</file>

<file path=ppt/slides/_rels/slide46.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5.tmp"/></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6.tmp"/></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7.tm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tmp"/></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9.tmp"/></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0.tmp"/></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2.tmp"/></Relationships>
</file>

<file path=ppt/slides/_rels/slide53.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4.tmp"/></Relationships>
</file>

<file path=ppt/slides/_rels/slide5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tm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tmp"/></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12: Thurs 23 Oct 2025</a:t>
            </a:r>
            <a:br>
              <a:rPr lang="en-US" sz="2800" dirty="0"/>
            </a:br>
            <a:r>
              <a:rPr lang="en-US" sz="2800" dirty="0"/>
              <a:t>Antitrust Fall 2025</a:t>
            </a:r>
            <a:br>
              <a:rPr lang="en-US" sz="2800" dirty="0"/>
            </a:br>
            <a:br>
              <a:rPr lang="en-US" sz="2800" dirty="0"/>
            </a:br>
            <a:r>
              <a:rPr lang="en-US" sz="2800" dirty="0"/>
              <a:t> </a:t>
            </a:r>
            <a:r>
              <a:rPr lang="en-US" sz="6000" dirty="0"/>
              <a:t>M&amp;A: Potential/Nascent Comp</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a:t>
            </a:r>
            <a:r>
              <a:rPr lang="en-US" sz="1800">
                <a:solidFill>
                  <a:srgbClr val="0000FF"/>
                </a:solidFill>
              </a:rPr>
              <a:t>© 2000-25 </a:t>
            </a:r>
            <a:r>
              <a:rPr lang="en-US" sz="1800" dirty="0">
                <a:solidFill>
                  <a:srgbClr val="0000FF"/>
                </a:solidFill>
              </a:rPr>
              <a:t>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1311" y="-2"/>
            <a:ext cx="5920690"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Jump Ahead: Understanding Nascency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8220222" y="6488668"/>
            <a:ext cx="39717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Backlinko.com (Visited 28 Oct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BAA370E6-14BB-316D-49D4-3B6E0EA90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52" y="225083"/>
            <a:ext cx="5920690" cy="6475755"/>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543D5E8E-8119-0947-7222-ADF62248AA05}"/>
              </a:ext>
            </a:extLst>
          </p:cNvPr>
          <p:cNvPicPr>
            <a:picLocks noChangeAspect="1"/>
          </p:cNvPicPr>
          <p:nvPr/>
        </p:nvPicPr>
        <p:blipFill rotWithShape="1">
          <a:blip r:embed="rId3">
            <a:extLst>
              <a:ext uri="{28A0092B-C50C-407E-A947-70E740481C1C}">
                <a14:useLocalDpi xmlns:a14="http://schemas.microsoft.com/office/drawing/2010/main" val="0"/>
              </a:ext>
            </a:extLst>
          </a:blip>
          <a:srcRect l="19778" t="44879" r="22642" b="20664"/>
          <a:stretch/>
        </p:blipFill>
        <p:spPr>
          <a:xfrm>
            <a:off x="3125628" y="1224889"/>
            <a:ext cx="7491572" cy="4903377"/>
          </a:xfrm>
          <a:prstGeom prst="rect">
            <a:avLst/>
          </a:prstGeom>
          <a:ln w="6350">
            <a:solidFill>
              <a:schemeClr val="tx1"/>
            </a:solidFill>
          </a:ln>
        </p:spPr>
      </p:pic>
    </p:spTree>
    <p:extLst>
      <p:ext uri="{BB962C8B-B14F-4D97-AF65-F5344CB8AC3E}">
        <p14:creationId xmlns:p14="http://schemas.microsoft.com/office/powerpoint/2010/main" val="330849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3111" y="-1"/>
            <a:ext cx="3518889" cy="37179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2011: Sale of MySpace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833906" y="6488668"/>
            <a:ext cx="23580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(29 June 2011)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News Corporation Sells MySpace for $35 Million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246" y="185894"/>
            <a:ext cx="6035609" cy="6601448"/>
          </a:xfrm>
          <a:prstGeom prst="rect">
            <a:avLst/>
          </a:prstGeom>
          <a:ln w="6350">
            <a:solidFill>
              <a:schemeClr val="tx1"/>
            </a:solidFill>
          </a:ln>
        </p:spPr>
      </p:pic>
      <p:pic>
        <p:nvPicPr>
          <p:cNvPr id="8" name="Picture 7" descr="News Corporation Sells MySpace for $35 Million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9030" t="75441" r="40022" b="657"/>
          <a:stretch/>
        </p:blipFill>
        <p:spPr>
          <a:xfrm>
            <a:off x="3009205" y="1625138"/>
            <a:ext cx="7121841" cy="4547062"/>
          </a:xfrm>
          <a:prstGeom prst="rect">
            <a:avLst/>
          </a:prstGeom>
          <a:ln w="6350">
            <a:solidFill>
              <a:schemeClr val="tx1"/>
            </a:solidFill>
          </a:ln>
        </p:spPr>
      </p:pic>
    </p:spTree>
    <p:extLst>
      <p:ext uri="{BB962C8B-B14F-4D97-AF65-F5344CB8AC3E}">
        <p14:creationId xmlns:p14="http://schemas.microsoft.com/office/powerpoint/2010/main" val="178824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3416" y="-1"/>
            <a:ext cx="2248584" cy="37179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Facebook IPO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138524" y="6488668"/>
            <a:ext cx="30534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Facebook S1 (1 Feb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Registration Statement on Form S-1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931" t="7266" r="18013" b="17765"/>
          <a:stretch/>
        </p:blipFill>
        <p:spPr>
          <a:xfrm>
            <a:off x="388483" y="185894"/>
            <a:ext cx="4599722" cy="6564041"/>
          </a:xfrm>
          <a:prstGeom prst="rect">
            <a:avLst/>
          </a:prstGeom>
          <a:ln w="6350">
            <a:solidFill>
              <a:schemeClr val="tx1"/>
            </a:solidFill>
          </a:ln>
        </p:spPr>
      </p:pic>
      <p:pic>
        <p:nvPicPr>
          <p:cNvPr id="8" name="Picture 7" descr="Registration Statement on Form S-1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4478" t="14219" r="23233" b="50660"/>
          <a:stretch/>
        </p:blipFill>
        <p:spPr>
          <a:xfrm>
            <a:off x="2283813" y="833506"/>
            <a:ext cx="7063387" cy="5294760"/>
          </a:xfrm>
          <a:prstGeom prst="rect">
            <a:avLst/>
          </a:prstGeom>
          <a:ln w="6350">
            <a:solidFill>
              <a:schemeClr val="tx1"/>
            </a:solidFill>
          </a:ln>
        </p:spPr>
      </p:pic>
    </p:spTree>
    <p:extLst>
      <p:ext uri="{BB962C8B-B14F-4D97-AF65-F5344CB8AC3E}">
        <p14:creationId xmlns:p14="http://schemas.microsoft.com/office/powerpoint/2010/main" val="343723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2347" y="-1"/>
            <a:ext cx="4909653" cy="37179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Facebook IPO: Core Mechanism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9138524" y="6488668"/>
            <a:ext cx="30534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Facebook S1 (1 Feb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Registration Statement on Form S-1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562" t="15889" r="18875" b="37644"/>
          <a:stretch/>
        </p:blipFill>
        <p:spPr>
          <a:xfrm>
            <a:off x="304800" y="570650"/>
            <a:ext cx="6857652" cy="6102684"/>
          </a:xfrm>
          <a:prstGeom prst="rect">
            <a:avLst/>
          </a:prstGeom>
          <a:ln w="6350">
            <a:solidFill>
              <a:schemeClr val="tx1"/>
            </a:solidFill>
          </a:ln>
        </p:spPr>
      </p:pic>
      <p:pic>
        <p:nvPicPr>
          <p:cNvPr id="8" name="Picture 7" descr="Registration Statement on Form S-1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1879" t="40851" r="20104" b="39863"/>
          <a:stretch/>
        </p:blipFill>
        <p:spPr>
          <a:xfrm>
            <a:off x="1107171" y="1466150"/>
            <a:ext cx="10551623" cy="4024455"/>
          </a:xfrm>
          <a:prstGeom prst="rect">
            <a:avLst/>
          </a:prstGeom>
          <a:ln w="6350">
            <a:solidFill>
              <a:schemeClr val="tx1"/>
            </a:solidFill>
          </a:ln>
        </p:spPr>
      </p:pic>
    </p:spTree>
    <p:extLst>
      <p:ext uri="{BB962C8B-B14F-4D97-AF65-F5344CB8AC3E}">
        <p14:creationId xmlns:p14="http://schemas.microsoft.com/office/powerpoint/2010/main" val="352209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061" y="-1"/>
            <a:ext cx="4200939" cy="37179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17 May 2012: Facebook IPO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881704" y="6488668"/>
            <a:ext cx="23102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NYT(17 May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acebook Raises $16 Billion in I.P.O.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96" y="185894"/>
            <a:ext cx="6039409" cy="6605604"/>
          </a:xfrm>
          <a:prstGeom prst="rect">
            <a:avLst/>
          </a:prstGeom>
          <a:ln w="6350">
            <a:solidFill>
              <a:schemeClr val="tx1"/>
            </a:solidFill>
          </a:ln>
        </p:spPr>
      </p:pic>
      <p:pic>
        <p:nvPicPr>
          <p:cNvPr id="8" name="Picture 7" descr="Facebook Raises $16 Billion in I.P.O.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8890" t="54187" r="40378" b="21177"/>
          <a:stretch/>
        </p:blipFill>
        <p:spPr>
          <a:xfrm>
            <a:off x="1488792" y="2169328"/>
            <a:ext cx="5208570" cy="3445626"/>
          </a:xfrm>
          <a:prstGeom prst="rect">
            <a:avLst/>
          </a:prstGeom>
          <a:ln w="6350">
            <a:solidFill>
              <a:schemeClr val="tx1"/>
            </a:solidFill>
          </a:ln>
        </p:spPr>
      </p:pic>
      <p:pic>
        <p:nvPicPr>
          <p:cNvPr id="9" name="Picture 8" descr="Facebook Raises $16 Billion in I.P.O. - The New York Times - Google Chrome">
            <a:extLst>
              <a:ext uri="{FF2B5EF4-FFF2-40B4-BE49-F238E27FC236}">
                <a16:creationId xmlns:a16="http://schemas.microsoft.com/office/drawing/2014/main" id="{A1C24D99-DF1C-96FB-557E-93D69D1435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890" t="78823" r="40378" b="2219"/>
          <a:stretch/>
        </p:blipFill>
        <p:spPr>
          <a:xfrm>
            <a:off x="6804097" y="2169328"/>
            <a:ext cx="5184522" cy="2639292"/>
          </a:xfrm>
          <a:prstGeom prst="rect">
            <a:avLst/>
          </a:prstGeom>
          <a:ln w="6350">
            <a:solidFill>
              <a:schemeClr val="tx1"/>
            </a:solidFill>
          </a:ln>
        </p:spPr>
      </p:pic>
    </p:spTree>
    <p:extLst>
      <p:ext uri="{BB962C8B-B14F-4D97-AF65-F5344CB8AC3E}">
        <p14:creationId xmlns:p14="http://schemas.microsoft.com/office/powerpoint/2010/main" val="50722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3313" y="-1"/>
            <a:ext cx="4738687" cy="37179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9 Apr 2012: FB Buys Instagram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9096374" y="6488668"/>
            <a:ext cx="30956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Facebook PR (9 Apr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acebook to Acquire Instagram | Facebook Newsroo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821" y="185894"/>
            <a:ext cx="6042332" cy="6608801"/>
          </a:xfrm>
          <a:prstGeom prst="rect">
            <a:avLst/>
          </a:prstGeom>
          <a:ln w="6350">
            <a:solidFill>
              <a:schemeClr val="tx1"/>
            </a:solidFill>
          </a:ln>
        </p:spPr>
      </p:pic>
      <p:pic>
        <p:nvPicPr>
          <p:cNvPr id="8" name="Picture 7" descr="Facebook to Acquire Instagram | Facebook Newsroo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3845" t="52152" r="37696" b="21789"/>
          <a:stretch/>
        </p:blipFill>
        <p:spPr>
          <a:xfrm>
            <a:off x="2998445" y="1449824"/>
            <a:ext cx="7899658" cy="4646176"/>
          </a:xfrm>
          <a:prstGeom prst="rect">
            <a:avLst/>
          </a:prstGeom>
          <a:ln w="6350">
            <a:solidFill>
              <a:schemeClr val="tx1"/>
            </a:solidFill>
          </a:ln>
        </p:spPr>
      </p:pic>
    </p:spTree>
    <p:extLst>
      <p:ext uri="{BB962C8B-B14F-4D97-AF65-F5344CB8AC3E}">
        <p14:creationId xmlns:p14="http://schemas.microsoft.com/office/powerpoint/2010/main" val="330438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2640" y="-1"/>
            <a:ext cx="2499360" cy="37179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Network Links?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9096374" y="6488668"/>
            <a:ext cx="30956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Facebook PR (9 Apr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acebook to Acquire Instagram | Facebook Newsroo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821" y="185894"/>
            <a:ext cx="6042332" cy="6608801"/>
          </a:xfrm>
          <a:prstGeom prst="rect">
            <a:avLst/>
          </a:prstGeom>
          <a:ln w="6350">
            <a:solidFill>
              <a:schemeClr val="tx1"/>
            </a:solidFill>
          </a:ln>
        </p:spPr>
      </p:pic>
      <p:pic>
        <p:nvPicPr>
          <p:cNvPr id="8" name="Picture 7" descr="Facebook to Acquire Instagram | Facebook Newsroo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3845" t="78838" r="37696" b="1250"/>
          <a:stretch/>
        </p:blipFill>
        <p:spPr>
          <a:xfrm>
            <a:off x="2754605" y="2220351"/>
            <a:ext cx="8962589" cy="4028049"/>
          </a:xfrm>
          <a:prstGeom prst="rect">
            <a:avLst/>
          </a:prstGeom>
          <a:ln w="6350">
            <a:solidFill>
              <a:schemeClr val="tx1"/>
            </a:solidFill>
          </a:ln>
        </p:spPr>
      </p:pic>
    </p:spTree>
    <p:extLst>
      <p:ext uri="{BB962C8B-B14F-4D97-AF65-F5344CB8AC3E}">
        <p14:creationId xmlns:p14="http://schemas.microsoft.com/office/powerpoint/2010/main" val="38812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4657" y="-1"/>
            <a:ext cx="1567344" cy="395289"/>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$1 Billion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10077450" y="6488668"/>
            <a:ext cx="21145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(9 Apr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acebook Buys Instagram for $1 Billion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36" y="197643"/>
            <a:ext cx="5968919" cy="6528504"/>
          </a:xfrm>
          <a:prstGeom prst="rect">
            <a:avLst/>
          </a:prstGeom>
          <a:ln w="6350">
            <a:solidFill>
              <a:schemeClr val="tx1"/>
            </a:solidFill>
          </a:ln>
        </p:spPr>
      </p:pic>
      <p:pic>
        <p:nvPicPr>
          <p:cNvPr id="8" name="Picture 7" descr="Facebook Buys Instagram for $1 Billion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9811" t="53897" r="42037" b="24835"/>
          <a:stretch/>
        </p:blipFill>
        <p:spPr>
          <a:xfrm>
            <a:off x="1857234" y="3475624"/>
            <a:ext cx="5048655" cy="3078135"/>
          </a:xfrm>
          <a:prstGeom prst="rect">
            <a:avLst/>
          </a:prstGeom>
          <a:ln w="6350">
            <a:solidFill>
              <a:schemeClr val="tx1"/>
            </a:solidFill>
          </a:ln>
        </p:spPr>
      </p:pic>
      <p:pic>
        <p:nvPicPr>
          <p:cNvPr id="9" name="Picture 8" descr="Facebook Buys Instagram for $1 Billion - The New York Times - Google Chrome">
            <a:extLst>
              <a:ext uri="{FF2B5EF4-FFF2-40B4-BE49-F238E27FC236}">
                <a16:creationId xmlns:a16="http://schemas.microsoft.com/office/drawing/2014/main" id="{9F6AB38A-449A-7BAB-ED04-3B0588AADC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421" t="75175" r="39341" b="4448"/>
          <a:stretch/>
        </p:blipFill>
        <p:spPr>
          <a:xfrm>
            <a:off x="7008947" y="3475624"/>
            <a:ext cx="5010016" cy="2707686"/>
          </a:xfrm>
          <a:prstGeom prst="rect">
            <a:avLst/>
          </a:prstGeom>
          <a:ln w="6350">
            <a:solidFill>
              <a:schemeClr val="tx1"/>
            </a:solidFill>
          </a:ln>
        </p:spPr>
      </p:pic>
    </p:spTree>
    <p:extLst>
      <p:ext uri="{BB962C8B-B14F-4D97-AF65-F5344CB8AC3E}">
        <p14:creationId xmlns:p14="http://schemas.microsoft.com/office/powerpoint/2010/main" val="387729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935" y="-2"/>
            <a:ext cx="72870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 Z: Thinking about Buying IG (TTYN (1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Internal FB Emails (Feb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9189" y="379099"/>
            <a:ext cx="4800492" cy="6360652"/>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900708" y="1256925"/>
            <a:ext cx="8647651" cy="4991475"/>
          </a:xfrm>
          <a:prstGeom prst="rect">
            <a:avLst/>
          </a:prstGeom>
          <a:ln w="6350">
            <a:solidFill>
              <a:schemeClr val="tx1"/>
            </a:solidFill>
          </a:ln>
        </p:spPr>
      </p:pic>
    </p:spTree>
    <p:extLst>
      <p:ext uri="{BB962C8B-B14F-4D97-AF65-F5344CB8AC3E}">
        <p14:creationId xmlns:p14="http://schemas.microsoft.com/office/powerpoint/2010/main" val="163501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9502" y="-2"/>
            <a:ext cx="592249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David E (FB CFO): Why? (TTYN (2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Internal FB Emails (Feb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43376" y="209004"/>
            <a:ext cx="4888748" cy="649183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370814" y="1172470"/>
            <a:ext cx="7661504" cy="5030493"/>
          </a:xfrm>
          <a:prstGeom prst="rect">
            <a:avLst/>
          </a:prstGeom>
          <a:ln w="6350">
            <a:solidFill>
              <a:schemeClr val="tx1"/>
            </a:solidFill>
          </a:ln>
        </p:spPr>
      </p:pic>
    </p:spTree>
    <p:extLst>
      <p:ext uri="{BB962C8B-B14F-4D97-AF65-F5344CB8AC3E}">
        <p14:creationId xmlns:p14="http://schemas.microsoft.com/office/powerpoint/2010/main" val="222731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0FFCB-48F9-7E02-0AF6-C5170350AA3B}"/>
              </a:ext>
            </a:extLst>
          </p:cNvPr>
          <p:cNvSpPr>
            <a:spLocks noGrp="1"/>
          </p:cNvSpPr>
          <p:nvPr>
            <p:ph type="title"/>
          </p:nvPr>
        </p:nvSpPr>
        <p:spPr/>
        <p:txBody>
          <a:bodyPr/>
          <a:lstStyle/>
          <a:p>
            <a:r>
              <a:rPr lang="en-US" dirty="0"/>
              <a:t>Today’s Issues</a:t>
            </a:r>
          </a:p>
        </p:txBody>
      </p:sp>
      <p:sp>
        <p:nvSpPr>
          <p:cNvPr id="3" name="Content Placeholder 2">
            <a:extLst>
              <a:ext uri="{FF2B5EF4-FFF2-40B4-BE49-F238E27FC236}">
                <a16:creationId xmlns:a16="http://schemas.microsoft.com/office/drawing/2014/main" id="{020BF159-BC3F-0EDC-C029-7528513C61E6}"/>
              </a:ext>
            </a:extLst>
          </p:cNvPr>
          <p:cNvSpPr>
            <a:spLocks noGrp="1"/>
          </p:cNvSpPr>
          <p:nvPr>
            <p:ph idx="1"/>
          </p:nvPr>
        </p:nvSpPr>
        <p:spPr/>
        <p:txBody>
          <a:bodyPr/>
          <a:lstStyle/>
          <a:p>
            <a:r>
              <a:rPr lang="en-US" dirty="0"/>
              <a:t>Nascent Competition</a:t>
            </a:r>
          </a:p>
          <a:p>
            <a:pPr lvl="1"/>
            <a:r>
              <a:rPr lang="en-US" dirty="0"/>
              <a:t>What is it?</a:t>
            </a:r>
          </a:p>
          <a:p>
            <a:pPr lvl="1"/>
            <a:r>
              <a:rPr lang="en-US" dirty="0"/>
              <a:t>Does it matter?</a:t>
            </a:r>
          </a:p>
          <a:p>
            <a:pPr marL="457200" lvl="1" indent="0">
              <a:buNone/>
            </a:pPr>
            <a:endParaRPr lang="en-US" dirty="0"/>
          </a:p>
        </p:txBody>
      </p:sp>
      <p:sp>
        <p:nvSpPr>
          <p:cNvPr id="5" name="Slide Number Placeholder 4">
            <a:extLst>
              <a:ext uri="{FF2B5EF4-FFF2-40B4-BE49-F238E27FC236}">
                <a16:creationId xmlns:a16="http://schemas.microsoft.com/office/drawing/2014/main" id="{52ACECAD-9AC6-3B32-26AA-715CA0D56377}"/>
              </a:ext>
            </a:extLst>
          </p:cNvPr>
          <p:cNvSpPr>
            <a:spLocks noGrp="1"/>
          </p:cNvSpPr>
          <p:nvPr>
            <p:ph type="sldNum" sz="quarter" idx="11"/>
          </p:nvPr>
        </p:nvSpPr>
        <p:spPr/>
        <p:txBody>
          <a:bodyPr/>
          <a:lstStyle/>
          <a:p>
            <a:pPr>
              <a:defRPr/>
            </a:pPr>
            <a:fld id="{BC03FDE9-4CFE-4421-A501-434F5F61D1E4}" type="slidenum">
              <a:rPr lang="en-US" altLang="en-US" smtClean="0"/>
              <a:pPr>
                <a:defRPr/>
              </a:pPr>
              <a:t>2</a:t>
            </a:fld>
            <a:endParaRPr lang="en-US" altLang="en-US"/>
          </a:p>
        </p:txBody>
      </p:sp>
    </p:spTree>
    <p:extLst>
      <p:ext uri="{BB962C8B-B14F-4D97-AF65-F5344CB8AC3E}">
        <p14:creationId xmlns:p14="http://schemas.microsoft.com/office/powerpoint/2010/main" val="4279635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9514" y="-2"/>
            <a:ext cx="758248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Limited Number of Social Dynamics (TTYN (3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Internal FB Emails (Feb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489466"/>
            <a:ext cx="4803336" cy="6256472"/>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524160" y="1149923"/>
            <a:ext cx="7132320" cy="5218611"/>
          </a:xfrm>
          <a:prstGeom prst="rect">
            <a:avLst/>
          </a:prstGeom>
          <a:ln w="6350">
            <a:solidFill>
              <a:schemeClr val="tx1"/>
            </a:solidFill>
          </a:ln>
        </p:spPr>
      </p:pic>
    </p:spTree>
    <p:extLst>
      <p:ext uri="{BB962C8B-B14F-4D97-AF65-F5344CB8AC3E}">
        <p14:creationId xmlns:p14="http://schemas.microsoft.com/office/powerpoint/2010/main" val="366526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837" y="-2"/>
            <a:ext cx="107711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Didn’t Mean to Say We Would be Eliminating Competitors (TTYN (4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Internal FB Emails (Feb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0083" y="535242"/>
            <a:ext cx="4711919" cy="616559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311586" y="2277196"/>
            <a:ext cx="10322579" cy="3697641"/>
          </a:xfrm>
          <a:prstGeom prst="rect">
            <a:avLst/>
          </a:prstGeom>
          <a:ln w="6350">
            <a:solidFill>
              <a:schemeClr val="tx1"/>
            </a:solidFill>
          </a:ln>
        </p:spPr>
      </p:pic>
    </p:spTree>
    <p:extLst>
      <p:ext uri="{BB962C8B-B14F-4D97-AF65-F5344CB8AC3E}">
        <p14:creationId xmlns:p14="http://schemas.microsoft.com/office/powerpoint/2010/main" val="847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37D5-1DD5-5863-1D75-5ED1BDB89225}"/>
              </a:ext>
            </a:extLst>
          </p:cNvPr>
          <p:cNvSpPr>
            <a:spLocks noGrp="1"/>
          </p:cNvSpPr>
          <p:nvPr>
            <p:ph type="title"/>
          </p:nvPr>
        </p:nvSpPr>
        <p:spPr/>
        <p:txBody>
          <a:bodyPr/>
          <a:lstStyle/>
          <a:p>
            <a:r>
              <a:rPr lang="en-US" dirty="0"/>
              <a:t>Reading the Emails</a:t>
            </a:r>
          </a:p>
        </p:txBody>
      </p:sp>
      <p:sp>
        <p:nvSpPr>
          <p:cNvPr id="3" name="Content Placeholder 2">
            <a:extLst>
              <a:ext uri="{FF2B5EF4-FFF2-40B4-BE49-F238E27FC236}">
                <a16:creationId xmlns:a16="http://schemas.microsoft.com/office/drawing/2014/main" id="{1CF9921E-3534-E870-EE3F-14755633C5A2}"/>
              </a:ext>
            </a:extLst>
          </p:cNvPr>
          <p:cNvSpPr>
            <a:spLocks noGrp="1"/>
          </p:cNvSpPr>
          <p:nvPr>
            <p:ph idx="1"/>
          </p:nvPr>
        </p:nvSpPr>
        <p:spPr/>
        <p:txBody>
          <a:bodyPr/>
          <a:lstStyle/>
          <a:p>
            <a:r>
              <a:rPr lang="en-US" dirty="0"/>
              <a:t>Questions</a:t>
            </a:r>
          </a:p>
          <a:p>
            <a:pPr lvl="1"/>
            <a:r>
              <a:rPr lang="en-US" dirty="0"/>
              <a:t>What do these emails say regarding why FB wanted to buy IG?</a:t>
            </a:r>
          </a:p>
          <a:p>
            <a:pPr lvl="1"/>
            <a:r>
              <a:rPr lang="en-US" dirty="0"/>
              <a:t>Had the FTC had them, how should that have mattered for how they saw the deal?</a:t>
            </a:r>
          </a:p>
        </p:txBody>
      </p:sp>
      <p:sp>
        <p:nvSpPr>
          <p:cNvPr id="5" name="Slide Number Placeholder 4">
            <a:extLst>
              <a:ext uri="{FF2B5EF4-FFF2-40B4-BE49-F238E27FC236}">
                <a16:creationId xmlns:a16="http://schemas.microsoft.com/office/drawing/2014/main" id="{6E237543-0089-5126-64BA-2906E5D0DBA3}"/>
              </a:ext>
            </a:extLst>
          </p:cNvPr>
          <p:cNvSpPr>
            <a:spLocks noGrp="1"/>
          </p:cNvSpPr>
          <p:nvPr>
            <p:ph type="sldNum" sz="quarter" idx="11"/>
          </p:nvPr>
        </p:nvSpPr>
        <p:spPr/>
        <p:txBody>
          <a:bodyPr/>
          <a:lstStyle/>
          <a:p>
            <a:pPr>
              <a:defRPr/>
            </a:pPr>
            <a:fld id="{BC03FDE9-4CFE-4421-A501-434F5F61D1E4}" type="slidenum">
              <a:rPr lang="en-US" altLang="en-US" smtClean="0"/>
              <a:pPr>
                <a:defRPr/>
              </a:pPr>
              <a:t>22</a:t>
            </a:fld>
            <a:endParaRPr lang="en-US" altLang="en-US"/>
          </a:p>
        </p:txBody>
      </p:sp>
      <p:sp>
        <p:nvSpPr>
          <p:cNvPr id="6" name="Text Box 5">
            <a:extLst>
              <a:ext uri="{FF2B5EF4-FFF2-40B4-BE49-F238E27FC236}">
                <a16:creationId xmlns:a16="http://schemas.microsoft.com/office/drawing/2014/main" id="{F4094106-CA56-2DE6-0661-B1C05D631633}"/>
              </a:ext>
            </a:extLst>
          </p:cNvPr>
          <p:cNvSpPr txBox="1">
            <a:spLocks noChangeArrowheads="1"/>
          </p:cNvSpPr>
          <p:nvPr/>
        </p:nvSpPr>
        <p:spPr bwMode="auto">
          <a:xfrm>
            <a:off x="10038080" y="0"/>
            <a:ext cx="215392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5)</a:t>
            </a:r>
          </a:p>
        </p:txBody>
      </p:sp>
    </p:spTree>
    <p:extLst>
      <p:ext uri="{BB962C8B-B14F-4D97-AF65-F5344CB8AC3E}">
        <p14:creationId xmlns:p14="http://schemas.microsoft.com/office/powerpoint/2010/main" val="1301835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1969" y="-1"/>
            <a:ext cx="3470032" cy="47494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Instagram Review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10559044" y="6488668"/>
            <a:ext cx="16329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22 Aug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FTC Closes Its Investigation Into Facebook's Proposed Acquisition of Instagram Photo Sharing Program | Federal Trade Commis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35" y="237471"/>
            <a:ext cx="5743164" cy="6463367"/>
          </a:xfrm>
          <a:prstGeom prst="rect">
            <a:avLst/>
          </a:prstGeom>
          <a:ln w="6350">
            <a:solidFill>
              <a:schemeClr val="bg2"/>
            </a:solidFill>
          </a:ln>
        </p:spPr>
      </p:pic>
      <p:pic>
        <p:nvPicPr>
          <p:cNvPr id="10" name="Picture 9" descr="FTC Closes Its Investigation Into Facebook's Proposed Acquisition of Instagram Photo Sharing Program | Federal Trade Commiss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1423" t="25590" r="30932" b="50880"/>
          <a:stretch/>
        </p:blipFill>
        <p:spPr>
          <a:xfrm>
            <a:off x="1791928" y="1527457"/>
            <a:ext cx="9714126" cy="4462320"/>
          </a:xfrm>
          <a:prstGeom prst="rect">
            <a:avLst/>
          </a:prstGeom>
          <a:ln w="6350">
            <a:solidFill>
              <a:schemeClr val="tx1"/>
            </a:solidFill>
          </a:ln>
        </p:spPr>
      </p:pic>
    </p:spTree>
    <p:extLst>
      <p:ext uri="{BB962C8B-B14F-4D97-AF65-F5344CB8AC3E}">
        <p14:creationId xmlns:p14="http://schemas.microsoft.com/office/powerpoint/2010/main" val="19064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9363" y="-1"/>
            <a:ext cx="5862637" cy="37179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Feb 2014: FB Buys WhatsApp for $16B</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Facebook PR (19 Feb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acebook to Acquire WhatsApp | Facebook Newsroo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15" y="185894"/>
            <a:ext cx="5956522" cy="6514944"/>
          </a:xfrm>
          <a:prstGeom prst="rect">
            <a:avLst/>
          </a:prstGeom>
          <a:ln w="6350">
            <a:solidFill>
              <a:schemeClr val="tx1"/>
            </a:solidFill>
          </a:ln>
        </p:spPr>
      </p:pic>
      <p:pic>
        <p:nvPicPr>
          <p:cNvPr id="8" name="Picture 7" descr="Facebook to Acquire WhatsApp | Facebook Newsroo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0158" t="38239" r="36312" b="31851"/>
          <a:stretch/>
        </p:blipFill>
        <p:spPr>
          <a:xfrm>
            <a:off x="2173535" y="1218193"/>
            <a:ext cx="8374824" cy="5118075"/>
          </a:xfrm>
          <a:prstGeom prst="rect">
            <a:avLst/>
          </a:prstGeom>
          <a:ln w="6350">
            <a:solidFill>
              <a:schemeClr val="tx1"/>
            </a:solidFill>
          </a:ln>
        </p:spPr>
      </p:pic>
    </p:spTree>
    <p:extLst>
      <p:ext uri="{BB962C8B-B14F-4D97-AF65-F5344CB8AC3E}">
        <p14:creationId xmlns:p14="http://schemas.microsoft.com/office/powerpoint/2010/main" val="125635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9363" y="-1"/>
            <a:ext cx="5862637" cy="37179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Feb 2014: FB Buys WhatsApp for $16B</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Facebook PR (19 Feb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acebook to Acquire WhatsApp | Facebook Newsroo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15" y="185894"/>
            <a:ext cx="5956522" cy="6514944"/>
          </a:xfrm>
          <a:prstGeom prst="rect">
            <a:avLst/>
          </a:prstGeom>
          <a:ln w="6350">
            <a:solidFill>
              <a:schemeClr val="tx1"/>
            </a:solidFill>
          </a:ln>
        </p:spPr>
      </p:pic>
      <p:pic>
        <p:nvPicPr>
          <p:cNvPr id="8" name="Picture 7" descr="Facebook to Acquire WhatsApp | Facebook Newsroo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0158" t="68682" r="36312" b="14514"/>
          <a:stretch/>
        </p:blipFill>
        <p:spPr>
          <a:xfrm>
            <a:off x="2182055" y="2644725"/>
            <a:ext cx="9765392" cy="3352801"/>
          </a:xfrm>
          <a:prstGeom prst="rect">
            <a:avLst/>
          </a:prstGeom>
          <a:ln w="6350">
            <a:solidFill>
              <a:schemeClr val="tx1"/>
            </a:solidFill>
          </a:ln>
        </p:spPr>
      </p:pic>
    </p:spTree>
    <p:extLst>
      <p:ext uri="{BB962C8B-B14F-4D97-AF65-F5344CB8AC3E}">
        <p14:creationId xmlns:p14="http://schemas.microsoft.com/office/powerpoint/2010/main" val="17281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5360" y="-1"/>
            <a:ext cx="3596641" cy="41734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WhatsApp Review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10725912" y="6488668"/>
            <a:ext cx="14660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10 Apr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FTC Notifies Facebook, WhatsApp of Privacy Obligations in Light of Proposed Acquisition | Federal Trade Commis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57" y="237471"/>
            <a:ext cx="5909366" cy="6463367"/>
          </a:xfrm>
          <a:prstGeom prst="rect">
            <a:avLst/>
          </a:prstGeom>
          <a:ln w="6350">
            <a:solidFill>
              <a:schemeClr val="tx1"/>
            </a:solidFill>
          </a:ln>
        </p:spPr>
      </p:pic>
      <p:pic>
        <p:nvPicPr>
          <p:cNvPr id="9" name="Picture 8" descr="FTC Notifies Facebook, WhatsApp of Privacy Obligations in Light of Proposed Acquisition | Federal Trade Commiss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3101" t="42181" r="32282" b="42472"/>
          <a:stretch/>
        </p:blipFill>
        <p:spPr>
          <a:xfrm>
            <a:off x="1518702" y="2879187"/>
            <a:ext cx="10054768" cy="3090204"/>
          </a:xfrm>
          <a:prstGeom prst="rect">
            <a:avLst/>
          </a:prstGeom>
          <a:ln w="6350">
            <a:solidFill>
              <a:schemeClr val="tx1"/>
            </a:solidFill>
          </a:ln>
        </p:spPr>
      </p:pic>
    </p:spTree>
    <p:extLst>
      <p:ext uri="{BB962C8B-B14F-4D97-AF65-F5344CB8AC3E}">
        <p14:creationId xmlns:p14="http://schemas.microsoft.com/office/powerpoint/2010/main" val="426572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1338" y="-1"/>
            <a:ext cx="6680663" cy="39069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EU on FB/WhatsApp: Not Close Competitors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8623495" y="6516172"/>
            <a:ext cx="356850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 Press Release (3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24686" y="195348"/>
            <a:ext cx="4653483" cy="6505490"/>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264516" y="1666445"/>
            <a:ext cx="10480621" cy="4435523"/>
          </a:xfrm>
          <a:prstGeom prst="rect">
            <a:avLst/>
          </a:prstGeom>
          <a:ln w="6350">
            <a:solidFill>
              <a:schemeClr val="tx1"/>
            </a:solidFill>
          </a:ln>
        </p:spPr>
      </p:pic>
    </p:spTree>
    <p:extLst>
      <p:ext uri="{BB962C8B-B14F-4D97-AF65-F5344CB8AC3E}">
        <p14:creationId xmlns:p14="http://schemas.microsoft.com/office/powerpoint/2010/main" val="47647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7238" y="-1"/>
            <a:ext cx="7624764" cy="37045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FB and WhatsApp Not Social Network Competitors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8693834" y="6477000"/>
            <a:ext cx="34981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 Press Release (3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3"/>
          <a:stretch>
            <a:fillRect/>
          </a:stretch>
        </p:blipFill>
        <p:spPr>
          <a:xfrm>
            <a:off x="173037" y="443131"/>
            <a:ext cx="4613708" cy="6257707"/>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758912" y="2072692"/>
            <a:ext cx="11260051" cy="3983488"/>
          </a:xfrm>
          <a:prstGeom prst="rect">
            <a:avLst/>
          </a:prstGeom>
          <a:ln w="6350">
            <a:solidFill>
              <a:schemeClr val="tx1"/>
            </a:solidFill>
          </a:ln>
        </p:spPr>
      </p:pic>
    </p:spTree>
    <p:extLst>
      <p:ext uri="{BB962C8B-B14F-4D97-AF65-F5344CB8AC3E}">
        <p14:creationId xmlns:p14="http://schemas.microsoft.com/office/powerpoint/2010/main" val="242021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688" y="-1"/>
            <a:ext cx="5167314" cy="36671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Data Concentration Not a Problem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8679766" y="6488668"/>
            <a:ext cx="35122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 Press Release (3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3"/>
          <a:stretch>
            <a:fillRect/>
          </a:stretch>
        </p:blipFill>
        <p:spPr>
          <a:xfrm>
            <a:off x="177433" y="183356"/>
            <a:ext cx="4805236" cy="6517482"/>
          </a:xfrm>
          <a:prstGeom prst="rect">
            <a:avLst/>
          </a:prstGeom>
          <a:ln w="6350">
            <a:solidFill>
              <a:schemeClr val="tx1"/>
            </a:solidFill>
          </a:ln>
        </p:spPr>
      </p:pic>
      <p:pic>
        <p:nvPicPr>
          <p:cNvPr id="5" name="Picture 4"/>
          <p:cNvPicPr>
            <a:picLocks noChangeAspect="1"/>
          </p:cNvPicPr>
          <p:nvPr/>
        </p:nvPicPr>
        <p:blipFill>
          <a:blip r:embed="rId4"/>
          <a:stretch>
            <a:fillRect/>
          </a:stretch>
        </p:blipFill>
        <p:spPr>
          <a:xfrm>
            <a:off x="896467" y="2759777"/>
            <a:ext cx="10952633" cy="3299492"/>
          </a:xfrm>
          <a:prstGeom prst="rect">
            <a:avLst/>
          </a:prstGeom>
          <a:ln w="6350">
            <a:solidFill>
              <a:schemeClr val="tx1"/>
            </a:solidFill>
          </a:ln>
        </p:spPr>
      </p:pic>
    </p:spTree>
    <p:extLst>
      <p:ext uri="{BB962C8B-B14F-4D97-AF65-F5344CB8AC3E}">
        <p14:creationId xmlns:p14="http://schemas.microsoft.com/office/powerpoint/2010/main" val="84413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0FFCB-48F9-7E02-0AF6-C5170350AA3B}"/>
              </a:ext>
            </a:extLst>
          </p:cNvPr>
          <p:cNvSpPr>
            <a:spLocks noGrp="1"/>
          </p:cNvSpPr>
          <p:nvPr>
            <p:ph type="title"/>
          </p:nvPr>
        </p:nvSpPr>
        <p:spPr/>
        <p:txBody>
          <a:bodyPr/>
          <a:lstStyle/>
          <a:p>
            <a:r>
              <a:rPr lang="en-US" dirty="0"/>
              <a:t>Today’s Issues</a:t>
            </a:r>
          </a:p>
        </p:txBody>
      </p:sp>
      <p:sp>
        <p:nvSpPr>
          <p:cNvPr id="3" name="Content Placeholder 2">
            <a:extLst>
              <a:ext uri="{FF2B5EF4-FFF2-40B4-BE49-F238E27FC236}">
                <a16:creationId xmlns:a16="http://schemas.microsoft.com/office/drawing/2014/main" id="{020BF159-BC3F-0EDC-C029-7528513C61E6}"/>
              </a:ext>
            </a:extLst>
          </p:cNvPr>
          <p:cNvSpPr>
            <a:spLocks noGrp="1"/>
          </p:cNvSpPr>
          <p:nvPr>
            <p:ph idx="1"/>
          </p:nvPr>
        </p:nvSpPr>
        <p:spPr/>
        <p:txBody>
          <a:bodyPr/>
          <a:lstStyle/>
          <a:p>
            <a:r>
              <a:rPr lang="en-US" dirty="0"/>
              <a:t>Actual Potential Competition</a:t>
            </a:r>
          </a:p>
          <a:p>
            <a:pPr lvl="1"/>
            <a:r>
              <a:rPr lang="en-US" dirty="0"/>
              <a:t>Firm X wants to buy firm Y: Is firm X [likely] to enter the market if it doesn’t buy firm Y?</a:t>
            </a:r>
          </a:p>
          <a:p>
            <a:pPr lvl="1"/>
            <a:r>
              <a:rPr lang="en-US" dirty="0"/>
              <a:t>If so, if we allow the deal, we lose the chance to have firm X enter the market on its own</a:t>
            </a:r>
          </a:p>
          <a:p>
            <a:pPr marL="457200" lvl="1" indent="0">
              <a:buNone/>
            </a:pPr>
            <a:endParaRPr lang="en-US" dirty="0"/>
          </a:p>
        </p:txBody>
      </p:sp>
      <p:sp>
        <p:nvSpPr>
          <p:cNvPr id="5" name="Slide Number Placeholder 4">
            <a:extLst>
              <a:ext uri="{FF2B5EF4-FFF2-40B4-BE49-F238E27FC236}">
                <a16:creationId xmlns:a16="http://schemas.microsoft.com/office/drawing/2014/main" id="{52ACECAD-9AC6-3B32-26AA-715CA0D56377}"/>
              </a:ext>
            </a:extLst>
          </p:cNvPr>
          <p:cNvSpPr>
            <a:spLocks noGrp="1"/>
          </p:cNvSpPr>
          <p:nvPr>
            <p:ph type="sldNum" sz="quarter" idx="11"/>
          </p:nvPr>
        </p:nvSpPr>
        <p:spPr/>
        <p:txBody>
          <a:bodyPr/>
          <a:lstStyle/>
          <a:p>
            <a:pPr>
              <a:defRPr/>
            </a:pPr>
            <a:fld id="{BC03FDE9-4CFE-4421-A501-434F5F61D1E4}" type="slidenum">
              <a:rPr lang="en-US" altLang="en-US" smtClean="0"/>
              <a:pPr>
                <a:defRPr/>
              </a:pPr>
              <a:t>3</a:t>
            </a:fld>
            <a:endParaRPr lang="en-US" altLang="en-US"/>
          </a:p>
        </p:txBody>
      </p:sp>
    </p:spTree>
    <p:extLst>
      <p:ext uri="{BB962C8B-B14F-4D97-AF65-F5344CB8AC3E}">
        <p14:creationId xmlns:p14="http://schemas.microsoft.com/office/powerpoint/2010/main" val="2540290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75" y="-1"/>
            <a:ext cx="5953127" cy="43815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Privacy Outside of EU Competition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8689144" y="6516172"/>
            <a:ext cx="35028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 Press Release (3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3"/>
          <a:stretch>
            <a:fillRect/>
          </a:stretch>
        </p:blipFill>
        <p:spPr>
          <a:xfrm>
            <a:off x="215533" y="219074"/>
            <a:ext cx="4778901" cy="6481764"/>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644865" y="3087164"/>
            <a:ext cx="11085174" cy="2913136"/>
          </a:xfrm>
          <a:prstGeom prst="rect">
            <a:avLst/>
          </a:prstGeom>
          <a:ln w="6350">
            <a:solidFill>
              <a:schemeClr val="tx1"/>
            </a:solidFill>
          </a:ln>
        </p:spPr>
      </p:pic>
    </p:spTree>
    <p:extLst>
      <p:ext uri="{BB962C8B-B14F-4D97-AF65-F5344CB8AC3E}">
        <p14:creationId xmlns:p14="http://schemas.microsoft.com/office/powerpoint/2010/main" val="11188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FAE0072-6715-489C-9977-BE3CD86DA5DF}" type="slidenum">
              <a:rPr lang="en-US" altLang="en-US" sz="1400">
                <a:solidFill>
                  <a:srgbClr val="000066"/>
                </a:solidFill>
                <a:latin typeface="Arial" panose="020B0604020202020204" pitchFamily="34" charset="0"/>
              </a:rPr>
              <a:pPr/>
              <a:t>31</a:t>
            </a:fld>
            <a:endParaRPr lang="en-US" altLang="en-US" sz="140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dirty="0"/>
              <a:t>How Much Should You Pay?</a:t>
            </a:r>
          </a:p>
        </p:txBody>
      </p:sp>
      <p:sp>
        <p:nvSpPr>
          <p:cNvPr id="6150" name="Rectangle 3"/>
          <p:cNvSpPr>
            <a:spLocks noGrp="1" noChangeArrowheads="1"/>
          </p:cNvSpPr>
          <p:nvPr>
            <p:ph type="body" idx="1"/>
          </p:nvPr>
        </p:nvSpPr>
        <p:spPr/>
        <p:txBody>
          <a:bodyPr/>
          <a:lstStyle/>
          <a:p>
            <a:r>
              <a:rPr lang="en-US" dirty="0"/>
              <a:t>Hypo</a:t>
            </a:r>
          </a:p>
          <a:p>
            <a:pPr lvl="1"/>
            <a:r>
              <a:rPr lang="en-US" dirty="0">
                <a:solidFill>
                  <a:schemeClr val="tx1"/>
                </a:solidFill>
              </a:rPr>
              <a:t>Company Y is worth $100 million based on the cash flows that it can generate over time</a:t>
            </a:r>
          </a:p>
          <a:p>
            <a:pPr lvl="1"/>
            <a:r>
              <a:rPr lang="en-US" dirty="0">
                <a:solidFill>
                  <a:schemeClr val="tx1"/>
                </a:solidFill>
              </a:rPr>
              <a:t>Company X believes that it could turn Y into something worth $2 billion if it owned X</a:t>
            </a:r>
          </a:p>
          <a:p>
            <a:pPr lvl="1"/>
            <a:r>
              <a:rPr lang="en-US" dirty="0">
                <a:solidFill>
                  <a:schemeClr val="tx1"/>
                </a:solidFill>
              </a:rPr>
              <a:t>Company F believes that it could turn Y into something worth at least $5 billion if it owned F</a:t>
            </a:r>
            <a:endParaRPr lang="en-US" dirty="0">
              <a:solidFill>
                <a:schemeClr val="accent4">
                  <a:lumMod val="50000"/>
                  <a:lumOff val="50000"/>
                </a:schemeClr>
              </a:solidFill>
            </a:endParaRPr>
          </a:p>
        </p:txBody>
      </p:sp>
      <p:sp>
        <p:nvSpPr>
          <p:cNvPr id="7" name="Text Box 5"/>
          <p:cNvSpPr txBox="1">
            <a:spLocks noChangeArrowheads="1"/>
          </p:cNvSpPr>
          <p:nvPr/>
        </p:nvSpPr>
        <p:spPr bwMode="auto">
          <a:xfrm>
            <a:off x="10109200" y="0"/>
            <a:ext cx="20828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3025261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FAE0072-6715-489C-9977-BE3CD86DA5DF}" type="slidenum">
              <a:rPr lang="en-US" altLang="en-US" sz="1400">
                <a:solidFill>
                  <a:srgbClr val="000066"/>
                </a:solidFill>
                <a:latin typeface="Arial" panose="020B0604020202020204" pitchFamily="34" charset="0"/>
              </a:rPr>
              <a:pPr/>
              <a:t>32</a:t>
            </a:fld>
            <a:endParaRPr lang="en-US" altLang="en-US" sz="140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dirty="0"/>
              <a:t>How Much Should You Pay?</a:t>
            </a:r>
          </a:p>
        </p:txBody>
      </p:sp>
      <p:sp>
        <p:nvSpPr>
          <p:cNvPr id="6150" name="Rectangle 3"/>
          <p:cNvSpPr>
            <a:spLocks noGrp="1" noChangeArrowheads="1"/>
          </p:cNvSpPr>
          <p:nvPr>
            <p:ph type="body" idx="1"/>
          </p:nvPr>
        </p:nvSpPr>
        <p:spPr/>
        <p:txBody>
          <a:bodyPr/>
          <a:lstStyle/>
          <a:p>
            <a:r>
              <a:rPr lang="en-US" dirty="0"/>
              <a:t>Questions</a:t>
            </a:r>
          </a:p>
          <a:p>
            <a:pPr lvl="1"/>
            <a:r>
              <a:rPr lang="en-US" dirty="0"/>
              <a:t>Should the owners of Y sell the company?</a:t>
            </a:r>
          </a:p>
          <a:p>
            <a:pPr lvl="1"/>
            <a:r>
              <a:rPr lang="en-US" dirty="0"/>
              <a:t>How much should X being willing to pay for Y? F?</a:t>
            </a:r>
          </a:p>
          <a:p>
            <a:pPr lvl="1"/>
            <a:r>
              <a:rPr lang="en-US" dirty="0"/>
              <a:t>Who will end up owning Y and at what price?</a:t>
            </a:r>
          </a:p>
          <a:p>
            <a:pPr lvl="1"/>
            <a:r>
              <a:rPr lang="en-US" dirty="0"/>
              <a:t>Would it matter if Y could only produce on its own a value of $10 million? 0? </a:t>
            </a:r>
          </a:p>
        </p:txBody>
      </p:sp>
      <p:sp>
        <p:nvSpPr>
          <p:cNvPr id="7" name="Text Box 5"/>
          <p:cNvSpPr txBox="1">
            <a:spLocks noChangeArrowheads="1"/>
          </p:cNvSpPr>
          <p:nvPr/>
        </p:nvSpPr>
        <p:spPr bwMode="auto">
          <a:xfrm>
            <a:off x="10099040" y="0"/>
            <a:ext cx="209296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3264487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FAE0072-6715-489C-9977-BE3CD86DA5DF}" type="slidenum">
              <a:rPr lang="en-US" altLang="en-US" sz="1400">
                <a:solidFill>
                  <a:srgbClr val="000066"/>
                </a:solidFill>
                <a:latin typeface="Arial" panose="020B0604020202020204" pitchFamily="34" charset="0"/>
              </a:rPr>
              <a:pPr/>
              <a:t>33</a:t>
            </a:fld>
            <a:endParaRPr lang="en-US" altLang="en-US" sz="140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dirty="0"/>
              <a:t>Facebook Deals</a:t>
            </a:r>
          </a:p>
        </p:txBody>
      </p:sp>
      <p:sp>
        <p:nvSpPr>
          <p:cNvPr id="6150" name="Rectangle 3"/>
          <p:cNvSpPr>
            <a:spLocks noGrp="1" noChangeArrowheads="1"/>
          </p:cNvSpPr>
          <p:nvPr>
            <p:ph type="body" idx="1"/>
          </p:nvPr>
        </p:nvSpPr>
        <p:spPr/>
        <p:txBody>
          <a:bodyPr/>
          <a:lstStyle/>
          <a:p>
            <a:r>
              <a:rPr lang="en-US" dirty="0"/>
              <a:t>Replay Them</a:t>
            </a:r>
          </a:p>
          <a:p>
            <a:pPr lvl="1"/>
            <a:r>
              <a:rPr lang="en-US" dirty="0">
                <a:solidFill>
                  <a:schemeClr val="tx1"/>
                </a:solidFill>
              </a:rPr>
              <a:t>How should the antitrust/competition authorities have seen these deals?</a:t>
            </a:r>
          </a:p>
          <a:p>
            <a:pPr lvl="1"/>
            <a:r>
              <a:rPr lang="en-US" dirty="0"/>
              <a:t>Which of the deals should been blocked and on what basis?</a:t>
            </a:r>
          </a:p>
        </p:txBody>
      </p:sp>
      <p:sp>
        <p:nvSpPr>
          <p:cNvPr id="7" name="Text Box 5"/>
          <p:cNvSpPr txBox="1">
            <a:spLocks noChangeArrowheads="1"/>
          </p:cNvSpPr>
          <p:nvPr/>
        </p:nvSpPr>
        <p:spPr bwMode="auto">
          <a:xfrm>
            <a:off x="10038080" y="0"/>
            <a:ext cx="215392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2023435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3575" y="-2"/>
            <a:ext cx="64484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9 Dec 2020: FTC Monopolization Case v FB</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510712" y="6488668"/>
            <a:ext cx="26812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FTC.gov (9 Dec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FTC Sues Facebook for Illegal Monopolization | Federal Trade Commis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038" y="563539"/>
            <a:ext cx="5577798" cy="6137299"/>
          </a:xfrm>
          <a:prstGeom prst="rect">
            <a:avLst/>
          </a:prstGeom>
          <a:ln w="6350">
            <a:solidFill>
              <a:schemeClr val="bg2"/>
            </a:solidFill>
          </a:ln>
        </p:spPr>
      </p:pic>
      <p:pic>
        <p:nvPicPr>
          <p:cNvPr id="9" name="Picture 8" descr="FTC Sues Facebook for Illegal Monopolization | Federal Trade Commiss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887" t="50088" r="29509" b="21044"/>
          <a:stretch/>
        </p:blipFill>
        <p:spPr>
          <a:xfrm>
            <a:off x="2338387" y="2038349"/>
            <a:ext cx="8728129" cy="4162426"/>
          </a:xfrm>
          <a:prstGeom prst="rect">
            <a:avLst/>
          </a:prstGeom>
          <a:ln w="6350">
            <a:solidFill>
              <a:schemeClr val="tx1"/>
            </a:solidFill>
          </a:ln>
        </p:spPr>
      </p:pic>
    </p:spTree>
    <p:extLst>
      <p:ext uri="{BB962C8B-B14F-4D97-AF65-F5344CB8AC3E}">
        <p14:creationId xmlns:p14="http://schemas.microsoft.com/office/powerpoint/2010/main" val="379645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8689" y="-2"/>
            <a:ext cx="30433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 FB Complaint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9148686" y="6488668"/>
            <a:ext cx="304331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AG (9 Dec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8611A40D-F3A2-341E-9974-2D76E9F7B8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22" y="209004"/>
            <a:ext cx="5966963" cy="6491834"/>
          </a:xfrm>
          <a:prstGeom prst="rect">
            <a:avLst/>
          </a:prstGeom>
          <a:ln w="6350">
            <a:solidFill>
              <a:schemeClr val="tx1"/>
            </a:solidFill>
          </a:ln>
        </p:spPr>
      </p:pic>
      <p:pic>
        <p:nvPicPr>
          <p:cNvPr id="8" name="Picture 7" descr="Graphical user interface, text, application&#10;&#10;Description automatically generated">
            <a:extLst>
              <a:ext uri="{FF2B5EF4-FFF2-40B4-BE49-F238E27FC236}">
                <a16:creationId xmlns:a16="http://schemas.microsoft.com/office/drawing/2014/main" id="{D107B4C5-58D3-2639-CC8F-64C7C1F8802F}"/>
              </a:ext>
            </a:extLst>
          </p:cNvPr>
          <p:cNvPicPr>
            <a:picLocks noChangeAspect="1"/>
          </p:cNvPicPr>
          <p:nvPr/>
        </p:nvPicPr>
        <p:blipFill rotWithShape="1">
          <a:blip r:embed="rId3">
            <a:extLst>
              <a:ext uri="{28A0092B-C50C-407E-A947-70E740481C1C}">
                <a14:useLocalDpi xmlns:a14="http://schemas.microsoft.com/office/drawing/2010/main" val="0"/>
              </a:ext>
            </a:extLst>
          </a:blip>
          <a:srcRect l="12378" t="23940" r="41728" b="44061"/>
          <a:stretch/>
        </p:blipFill>
        <p:spPr>
          <a:xfrm>
            <a:off x="3418451" y="1406768"/>
            <a:ext cx="6181740" cy="4689232"/>
          </a:xfrm>
          <a:prstGeom prst="rect">
            <a:avLst/>
          </a:prstGeom>
          <a:ln w="6350">
            <a:solidFill>
              <a:schemeClr val="tx1"/>
            </a:solidFill>
          </a:ln>
        </p:spPr>
      </p:pic>
    </p:spTree>
    <p:extLst>
      <p:ext uri="{BB962C8B-B14F-4D97-AF65-F5344CB8AC3E}">
        <p14:creationId xmlns:p14="http://schemas.microsoft.com/office/powerpoint/2010/main" val="421372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7149" y="-2"/>
            <a:ext cx="387485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 FB Case Dismissed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State FB Case (28 June 2021)</a:t>
            </a:r>
          </a:p>
        </p:txBody>
      </p:sp>
      <p:pic>
        <p:nvPicPr>
          <p:cNvPr id="5" name="Picture 4"/>
          <p:cNvPicPr>
            <a:picLocks noChangeAspect="1"/>
          </p:cNvPicPr>
          <p:nvPr/>
        </p:nvPicPr>
        <p:blipFill>
          <a:blip r:embed="rId2"/>
          <a:stretch>
            <a:fillRect/>
          </a:stretch>
        </p:blipFill>
        <p:spPr>
          <a:xfrm>
            <a:off x="3366535" y="140883"/>
            <a:ext cx="4818851" cy="6532451"/>
          </a:xfrm>
          <a:prstGeom prst="rect">
            <a:avLst/>
          </a:prstGeom>
          <a:ln w="6350">
            <a:solidFill>
              <a:schemeClr val="tx1"/>
            </a:solidFill>
          </a:ln>
        </p:spPr>
      </p:pic>
    </p:spTree>
    <p:extLst>
      <p:ext uri="{BB962C8B-B14F-4D97-AF65-F5344CB8AC3E}">
        <p14:creationId xmlns:p14="http://schemas.microsoft.com/office/powerpoint/2010/main" val="1523065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Apr 2023: Affirmed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085634" y="6488668"/>
            <a:ext cx="31063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66 F.4</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288 (D.C. Cir. 2023)</a:t>
            </a:r>
          </a:p>
        </p:txBody>
      </p:sp>
      <p:pic>
        <p:nvPicPr>
          <p:cNvPr id="5" name="Picture 4">
            <a:extLst>
              <a:ext uri="{FF2B5EF4-FFF2-40B4-BE49-F238E27FC236}">
                <a16:creationId xmlns:a16="http://schemas.microsoft.com/office/drawing/2014/main" id="{B44EFD48-1A6E-195B-D558-E213F88CF450}"/>
              </a:ext>
            </a:extLst>
          </p:cNvPr>
          <p:cNvPicPr>
            <a:picLocks noChangeAspect="1"/>
          </p:cNvPicPr>
          <p:nvPr/>
        </p:nvPicPr>
        <p:blipFill>
          <a:blip r:embed="rId2"/>
          <a:stretch>
            <a:fillRect/>
          </a:stretch>
        </p:blipFill>
        <p:spPr>
          <a:xfrm>
            <a:off x="3453510" y="209004"/>
            <a:ext cx="4514839" cy="6491834"/>
          </a:xfrm>
          <a:prstGeom prst="rect">
            <a:avLst/>
          </a:prstGeom>
          <a:ln w="6350">
            <a:solidFill>
              <a:schemeClr val="tx1"/>
            </a:solidFill>
          </a:ln>
        </p:spPr>
      </p:pic>
    </p:spTree>
    <p:extLst>
      <p:ext uri="{BB962C8B-B14F-4D97-AF65-F5344CB8AC3E}">
        <p14:creationId xmlns:p14="http://schemas.microsoft.com/office/powerpoint/2010/main" val="3994336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5800" y="-2"/>
            <a:ext cx="38862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Complaint Dismissal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8662988" y="6488668"/>
            <a:ext cx="35290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FB Opinion (28 June 2021)</a:t>
            </a:r>
          </a:p>
        </p:txBody>
      </p:sp>
      <p:pic>
        <p:nvPicPr>
          <p:cNvPr id="5" name="Picture 4"/>
          <p:cNvPicPr>
            <a:picLocks noChangeAspect="1"/>
          </p:cNvPicPr>
          <p:nvPr/>
        </p:nvPicPr>
        <p:blipFill>
          <a:blip r:embed="rId2"/>
          <a:stretch>
            <a:fillRect/>
          </a:stretch>
        </p:blipFill>
        <p:spPr>
          <a:xfrm>
            <a:off x="3046639" y="209004"/>
            <a:ext cx="5035324" cy="6472490"/>
          </a:xfrm>
          <a:prstGeom prst="rect">
            <a:avLst/>
          </a:prstGeom>
          <a:ln w="6350">
            <a:solidFill>
              <a:schemeClr val="tx1"/>
            </a:solidFill>
          </a:ln>
        </p:spPr>
      </p:pic>
    </p:spTree>
    <p:extLst>
      <p:ext uri="{BB962C8B-B14F-4D97-AF65-F5344CB8AC3E}">
        <p14:creationId xmlns:p14="http://schemas.microsoft.com/office/powerpoint/2010/main" val="62706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0" y="-2"/>
            <a:ext cx="51816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 Aug 2021: Amended Complaint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7672388" y="6488668"/>
            <a:ext cx="45196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Amended Complaint (19 Aug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FTC Alleges Facebook Resorted to Illegal Buy-or-Bury Scheme to Crush Competition After String of Failed Attempts to Innovate | Federal Trade Commis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419" y="209004"/>
            <a:ext cx="5900011" cy="6491834"/>
          </a:xfrm>
          <a:prstGeom prst="rect">
            <a:avLst/>
          </a:prstGeom>
          <a:ln w="6350">
            <a:solidFill>
              <a:schemeClr val="tx1"/>
            </a:solidFill>
          </a:ln>
        </p:spPr>
      </p:pic>
      <p:pic>
        <p:nvPicPr>
          <p:cNvPr id="9" name="Picture 8" descr="FTC Alleges Facebook Resorted to Illegal Buy-or-Bury Scheme to Crush Competition After String of Failed Attempts to Innovate | Federal Trade Commiss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852" t="60088" r="29554" b="10054"/>
          <a:stretch/>
        </p:blipFill>
        <p:spPr>
          <a:xfrm>
            <a:off x="2286001" y="1845707"/>
            <a:ext cx="8615454" cy="4250293"/>
          </a:xfrm>
          <a:prstGeom prst="rect">
            <a:avLst/>
          </a:prstGeom>
          <a:ln w="6350">
            <a:solidFill>
              <a:schemeClr val="tx1"/>
            </a:solidFill>
          </a:ln>
        </p:spPr>
      </p:pic>
    </p:spTree>
    <p:extLst>
      <p:ext uri="{BB962C8B-B14F-4D97-AF65-F5344CB8AC3E}">
        <p14:creationId xmlns:p14="http://schemas.microsoft.com/office/powerpoint/2010/main" val="124472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0FFCB-48F9-7E02-0AF6-C5170350AA3B}"/>
              </a:ext>
            </a:extLst>
          </p:cNvPr>
          <p:cNvSpPr>
            <a:spLocks noGrp="1"/>
          </p:cNvSpPr>
          <p:nvPr>
            <p:ph type="title"/>
          </p:nvPr>
        </p:nvSpPr>
        <p:spPr/>
        <p:txBody>
          <a:bodyPr/>
          <a:lstStyle/>
          <a:p>
            <a:r>
              <a:rPr lang="en-US" dirty="0"/>
              <a:t>Today’s Issues</a:t>
            </a:r>
          </a:p>
        </p:txBody>
      </p:sp>
      <p:sp>
        <p:nvSpPr>
          <p:cNvPr id="3" name="Content Placeholder 2">
            <a:extLst>
              <a:ext uri="{FF2B5EF4-FFF2-40B4-BE49-F238E27FC236}">
                <a16:creationId xmlns:a16="http://schemas.microsoft.com/office/drawing/2014/main" id="{020BF159-BC3F-0EDC-C029-7528513C61E6}"/>
              </a:ext>
            </a:extLst>
          </p:cNvPr>
          <p:cNvSpPr>
            <a:spLocks noGrp="1"/>
          </p:cNvSpPr>
          <p:nvPr>
            <p:ph idx="1"/>
          </p:nvPr>
        </p:nvSpPr>
        <p:spPr/>
        <p:txBody>
          <a:bodyPr/>
          <a:lstStyle/>
          <a:p>
            <a:r>
              <a:rPr lang="en-US" dirty="0"/>
              <a:t>Perceived Potential Competition</a:t>
            </a:r>
          </a:p>
          <a:p>
            <a:pPr lvl="1"/>
            <a:r>
              <a:rPr lang="en-US" dirty="0"/>
              <a:t>Firm X wants to buy firm Y: Is firm X </a:t>
            </a:r>
            <a:r>
              <a:rPr lang="en-US" i="1" dirty="0"/>
              <a:t>seen by others</a:t>
            </a:r>
            <a:r>
              <a:rPr lang="en-US" dirty="0"/>
              <a:t> in the market as [likely] to enter the market if it doesn’t buy firm Y and does that change the behavior of those other firms today?</a:t>
            </a:r>
          </a:p>
          <a:p>
            <a:pPr lvl="1"/>
            <a:r>
              <a:rPr lang="en-US" dirty="0"/>
              <a:t>If so, if we allow the deal, we lose the competitive pressure that firm X’s presence is currently exerting on the market</a:t>
            </a:r>
          </a:p>
          <a:p>
            <a:pPr marL="457200" lvl="1" indent="0">
              <a:buNone/>
            </a:pPr>
            <a:endParaRPr lang="en-US" dirty="0"/>
          </a:p>
        </p:txBody>
      </p:sp>
      <p:sp>
        <p:nvSpPr>
          <p:cNvPr id="5" name="Slide Number Placeholder 4">
            <a:extLst>
              <a:ext uri="{FF2B5EF4-FFF2-40B4-BE49-F238E27FC236}">
                <a16:creationId xmlns:a16="http://schemas.microsoft.com/office/drawing/2014/main" id="{52ACECAD-9AC6-3B32-26AA-715CA0D56377}"/>
              </a:ext>
            </a:extLst>
          </p:cNvPr>
          <p:cNvSpPr>
            <a:spLocks noGrp="1"/>
          </p:cNvSpPr>
          <p:nvPr>
            <p:ph type="sldNum" sz="quarter" idx="11"/>
          </p:nvPr>
        </p:nvSpPr>
        <p:spPr/>
        <p:txBody>
          <a:bodyPr/>
          <a:lstStyle/>
          <a:p>
            <a:pPr>
              <a:defRPr/>
            </a:pPr>
            <a:fld id="{BC03FDE9-4CFE-4421-A501-434F5F61D1E4}" type="slidenum">
              <a:rPr lang="en-US" altLang="en-US" smtClean="0"/>
              <a:pPr>
                <a:defRPr/>
              </a:pPr>
              <a:t>4</a:t>
            </a:fld>
            <a:endParaRPr lang="en-US" altLang="en-US"/>
          </a:p>
        </p:txBody>
      </p:sp>
    </p:spTree>
    <p:extLst>
      <p:ext uri="{BB962C8B-B14F-4D97-AF65-F5344CB8AC3E}">
        <p14:creationId xmlns:p14="http://schemas.microsoft.com/office/powerpoint/2010/main" val="1062797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0" y="-2"/>
            <a:ext cx="25400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Current Status?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(23 Oct 2025)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F54AF6EE-D787-F037-BF84-2E84F8A8F9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27" y="155289"/>
            <a:ext cx="5823797" cy="6333379"/>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82D41523-8B11-6B7F-B7C4-68CA0B72DF5F}"/>
              </a:ext>
            </a:extLst>
          </p:cNvPr>
          <p:cNvPicPr>
            <a:picLocks noChangeAspect="1"/>
          </p:cNvPicPr>
          <p:nvPr/>
        </p:nvPicPr>
        <p:blipFill>
          <a:blip r:embed="rId3">
            <a:extLst>
              <a:ext uri="{28A0092B-C50C-407E-A947-70E740481C1C}">
                <a14:useLocalDpi xmlns:a14="http://schemas.microsoft.com/office/drawing/2010/main" val="0"/>
              </a:ext>
            </a:extLst>
          </a:blip>
          <a:srcRect l="4170" t="9147" r="5380" b="51764"/>
          <a:stretch>
            <a:fillRect/>
          </a:stretch>
        </p:blipFill>
        <p:spPr>
          <a:xfrm>
            <a:off x="1279189" y="1297471"/>
            <a:ext cx="9900852" cy="4653310"/>
          </a:xfrm>
          <a:prstGeom prst="rect">
            <a:avLst/>
          </a:prstGeom>
          <a:ln w="6350">
            <a:solidFill>
              <a:schemeClr val="tx1"/>
            </a:solidFill>
          </a:ln>
        </p:spPr>
      </p:pic>
    </p:spTree>
    <p:extLst>
      <p:ext uri="{BB962C8B-B14F-4D97-AF65-F5344CB8AC3E}">
        <p14:creationId xmlns:p14="http://schemas.microsoft.com/office/powerpoint/2010/main" val="41788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9095" y="-2"/>
            <a:ext cx="448290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25 Mar 2014: FB Buys Oculus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9022080" y="6488668"/>
            <a:ext cx="3169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Facebook PR (25 Mar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 Word&#10;&#10;Description automatically generated">
            <a:extLst>
              <a:ext uri="{FF2B5EF4-FFF2-40B4-BE49-F238E27FC236}">
                <a16:creationId xmlns:a16="http://schemas.microsoft.com/office/drawing/2014/main" id="{A1549585-CECE-668A-A64B-357EDF7C69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62" y="209004"/>
            <a:ext cx="5899651" cy="6418602"/>
          </a:xfrm>
          <a:prstGeom prst="rect">
            <a:avLst/>
          </a:prstGeom>
          <a:ln w="6350">
            <a:solidFill>
              <a:schemeClr val="tx1"/>
            </a:solidFill>
          </a:ln>
        </p:spPr>
      </p:pic>
      <p:pic>
        <p:nvPicPr>
          <p:cNvPr id="8" name="Picture 7" descr="Graphical user interface, text, application, Word&#10;&#10;Description automatically generated">
            <a:extLst>
              <a:ext uri="{FF2B5EF4-FFF2-40B4-BE49-F238E27FC236}">
                <a16:creationId xmlns:a16="http://schemas.microsoft.com/office/drawing/2014/main" id="{9F11DF01-6A89-1689-6F7E-826AB28F8741}"/>
              </a:ext>
            </a:extLst>
          </p:cNvPr>
          <p:cNvPicPr>
            <a:picLocks noChangeAspect="1"/>
          </p:cNvPicPr>
          <p:nvPr/>
        </p:nvPicPr>
        <p:blipFill rotWithShape="1">
          <a:blip r:embed="rId4">
            <a:extLst>
              <a:ext uri="{28A0092B-C50C-407E-A947-70E740481C1C}">
                <a14:useLocalDpi xmlns:a14="http://schemas.microsoft.com/office/drawing/2010/main" val="0"/>
              </a:ext>
            </a:extLst>
          </a:blip>
          <a:srcRect l="1956" t="22533" r="41928" b="39331"/>
          <a:stretch/>
        </p:blipFill>
        <p:spPr>
          <a:xfrm>
            <a:off x="2524125" y="901449"/>
            <a:ext cx="7350539" cy="5434819"/>
          </a:xfrm>
          <a:prstGeom prst="rect">
            <a:avLst/>
          </a:prstGeom>
          <a:ln w="6350">
            <a:solidFill>
              <a:schemeClr val="tx1"/>
            </a:solidFill>
          </a:ln>
        </p:spPr>
      </p:pic>
    </p:spTree>
    <p:extLst>
      <p:ext uri="{BB962C8B-B14F-4D97-AF65-F5344CB8AC3E}">
        <p14:creationId xmlns:p14="http://schemas.microsoft.com/office/powerpoint/2010/main" val="72778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4227" y="-2"/>
            <a:ext cx="327777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Tomorrow’s Platform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9022080" y="6488668"/>
            <a:ext cx="3169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Facebook PR (25 Mar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 Word&#10;&#10;Description automatically generated">
            <a:extLst>
              <a:ext uri="{FF2B5EF4-FFF2-40B4-BE49-F238E27FC236}">
                <a16:creationId xmlns:a16="http://schemas.microsoft.com/office/drawing/2014/main" id="{A1549585-CECE-668A-A64B-357EDF7C69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62" y="209004"/>
            <a:ext cx="5899651" cy="6418602"/>
          </a:xfrm>
          <a:prstGeom prst="rect">
            <a:avLst/>
          </a:prstGeom>
          <a:ln w="6350">
            <a:solidFill>
              <a:schemeClr val="tx1"/>
            </a:solidFill>
          </a:ln>
        </p:spPr>
      </p:pic>
      <p:pic>
        <p:nvPicPr>
          <p:cNvPr id="8" name="Picture 7" descr="Graphical user interface, text, application, Word&#10;&#10;Description automatically generated">
            <a:extLst>
              <a:ext uri="{FF2B5EF4-FFF2-40B4-BE49-F238E27FC236}">
                <a16:creationId xmlns:a16="http://schemas.microsoft.com/office/drawing/2014/main" id="{9F11DF01-6A89-1689-6F7E-826AB28F8741}"/>
              </a:ext>
            </a:extLst>
          </p:cNvPr>
          <p:cNvPicPr>
            <a:picLocks noChangeAspect="1"/>
          </p:cNvPicPr>
          <p:nvPr/>
        </p:nvPicPr>
        <p:blipFill rotWithShape="1">
          <a:blip r:embed="rId4">
            <a:extLst>
              <a:ext uri="{28A0092B-C50C-407E-A947-70E740481C1C}">
                <a14:useLocalDpi xmlns:a14="http://schemas.microsoft.com/office/drawing/2010/main" val="0"/>
              </a:ext>
            </a:extLst>
          </a:blip>
          <a:srcRect l="2355" t="60741" r="47094" b="7260"/>
          <a:stretch/>
        </p:blipFill>
        <p:spPr>
          <a:xfrm>
            <a:off x="2616590" y="1038664"/>
            <a:ext cx="7564823" cy="5209736"/>
          </a:xfrm>
          <a:prstGeom prst="rect">
            <a:avLst/>
          </a:prstGeom>
          <a:ln w="6350">
            <a:solidFill>
              <a:schemeClr val="tx1"/>
            </a:solidFill>
          </a:ln>
        </p:spPr>
      </p:pic>
    </p:spTree>
    <p:extLst>
      <p:ext uri="{BB962C8B-B14F-4D97-AF65-F5344CB8AC3E}">
        <p14:creationId xmlns:p14="http://schemas.microsoft.com/office/powerpoint/2010/main" val="261975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6541" y="-2"/>
            <a:ext cx="29354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Nothing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9651998" y="6488668"/>
            <a:ext cx="25400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FTC.gov (22 Apr 2014)</a:t>
            </a:r>
          </a:p>
        </p:txBody>
      </p:sp>
      <p:pic>
        <p:nvPicPr>
          <p:cNvPr id="5" name="Picture 4" descr="Graphical user interface, text, application, email&#10;&#10;Description automatically generated">
            <a:extLst>
              <a:ext uri="{FF2B5EF4-FFF2-40B4-BE49-F238E27FC236}">
                <a16:creationId xmlns:a16="http://schemas.microsoft.com/office/drawing/2014/main" id="{E5757DEF-2246-6190-958D-CC35ABE80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0398" y="209004"/>
            <a:ext cx="6014440" cy="6543488"/>
          </a:xfrm>
          <a:prstGeom prst="rect">
            <a:avLst/>
          </a:prstGeom>
          <a:ln w="6350">
            <a:solidFill>
              <a:schemeClr val="tx1"/>
            </a:solidFill>
          </a:ln>
        </p:spPr>
      </p:pic>
    </p:spTree>
    <p:extLst>
      <p:ext uri="{BB962C8B-B14F-4D97-AF65-F5344CB8AC3E}">
        <p14:creationId xmlns:p14="http://schemas.microsoft.com/office/powerpoint/2010/main" val="530651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065" y="-1"/>
            <a:ext cx="338093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Four Years Ago: Meta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651998" y="6488668"/>
            <a:ext cx="25400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Fb.com (28 Oct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C0331A8-30E8-008E-78EA-D4F96E9C0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9004"/>
            <a:ext cx="5935391" cy="6491834"/>
          </a:xfrm>
          <a:prstGeom prst="rect">
            <a:avLst/>
          </a:prstGeom>
          <a:ln w="1270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69E22E33-3447-3E6F-DAB0-406201CF73F7}"/>
              </a:ext>
            </a:extLst>
          </p:cNvPr>
          <p:cNvPicPr>
            <a:picLocks noChangeAspect="1"/>
          </p:cNvPicPr>
          <p:nvPr/>
        </p:nvPicPr>
        <p:blipFill rotWithShape="1">
          <a:blip r:embed="rId4">
            <a:extLst>
              <a:ext uri="{28A0092B-C50C-407E-A947-70E740481C1C}">
                <a14:useLocalDpi xmlns:a14="http://schemas.microsoft.com/office/drawing/2010/main" val="0"/>
              </a:ext>
            </a:extLst>
          </a:blip>
          <a:srcRect l="2009" t="73369" r="47671" b="1394"/>
          <a:stretch/>
        </p:blipFill>
        <p:spPr>
          <a:xfrm>
            <a:off x="2668657" y="1600128"/>
            <a:ext cx="8195856" cy="4495872"/>
          </a:xfrm>
          <a:prstGeom prst="rect">
            <a:avLst/>
          </a:prstGeom>
          <a:ln w="12700">
            <a:solidFill>
              <a:schemeClr val="tx1"/>
            </a:solidFill>
          </a:ln>
        </p:spPr>
      </p:pic>
    </p:spTree>
    <p:extLst>
      <p:ext uri="{BB962C8B-B14F-4D97-AF65-F5344CB8AC3E}">
        <p14:creationId xmlns:p14="http://schemas.microsoft.com/office/powerpoint/2010/main" val="177809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880" y="-2"/>
            <a:ext cx="438912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Meta Announces Within Deal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190892" y="6488668"/>
            <a:ext cx="30011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TechCrunch (29 Oct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website&#10;&#10;Description automatically generated">
            <a:extLst>
              <a:ext uri="{FF2B5EF4-FFF2-40B4-BE49-F238E27FC236}">
                <a16:creationId xmlns:a16="http://schemas.microsoft.com/office/drawing/2014/main" id="{AC842722-73BB-19F1-84D2-5A9887C53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48" y="184666"/>
            <a:ext cx="5964052" cy="6488668"/>
          </a:xfrm>
          <a:prstGeom prst="rect">
            <a:avLst/>
          </a:prstGeom>
          <a:ln w="6350">
            <a:solidFill>
              <a:schemeClr val="tx1"/>
            </a:solidFill>
          </a:ln>
        </p:spPr>
      </p:pic>
      <p:pic>
        <p:nvPicPr>
          <p:cNvPr id="8" name="Picture 7" descr="Graphical user interface, website&#10;&#10;Description automatically generated">
            <a:extLst>
              <a:ext uri="{FF2B5EF4-FFF2-40B4-BE49-F238E27FC236}">
                <a16:creationId xmlns:a16="http://schemas.microsoft.com/office/drawing/2014/main" id="{F19AF35E-0CD8-EA21-8363-AC6012723308}"/>
              </a:ext>
            </a:extLst>
          </p:cNvPr>
          <p:cNvPicPr>
            <a:picLocks noChangeAspect="1"/>
          </p:cNvPicPr>
          <p:nvPr/>
        </p:nvPicPr>
        <p:blipFill rotWithShape="1">
          <a:blip r:embed="rId4">
            <a:extLst>
              <a:ext uri="{28A0092B-C50C-407E-A947-70E740481C1C}">
                <a14:useLocalDpi xmlns:a14="http://schemas.microsoft.com/office/drawing/2010/main" val="0"/>
              </a:ext>
            </a:extLst>
          </a:blip>
          <a:srcRect l="20864" t="53134" r="32433" b="24607"/>
          <a:stretch/>
        </p:blipFill>
        <p:spPr>
          <a:xfrm>
            <a:off x="2752578" y="1913206"/>
            <a:ext cx="8066820" cy="4182794"/>
          </a:xfrm>
          <a:prstGeom prst="rect">
            <a:avLst/>
          </a:prstGeom>
          <a:ln w="6350">
            <a:solidFill>
              <a:schemeClr val="tx1"/>
            </a:solidFill>
          </a:ln>
        </p:spPr>
      </p:pic>
    </p:spTree>
    <p:extLst>
      <p:ext uri="{BB962C8B-B14F-4D97-AF65-F5344CB8AC3E}">
        <p14:creationId xmlns:p14="http://schemas.microsoft.com/office/powerpoint/2010/main" val="17788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XR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8989254" y="6488668"/>
            <a:ext cx="32027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Counterpoint (19 Sept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567245F4-3974-0A01-E890-3C80F487A9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57" y="209004"/>
            <a:ext cx="5966962" cy="6491834"/>
          </a:xfrm>
          <a:prstGeom prst="rect">
            <a:avLst/>
          </a:prstGeom>
          <a:ln w="6350">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E581D023-7B42-2BD9-0B58-3160BB04AFB7}"/>
              </a:ext>
            </a:extLst>
          </p:cNvPr>
          <p:cNvPicPr>
            <a:picLocks noChangeAspect="1"/>
          </p:cNvPicPr>
          <p:nvPr/>
        </p:nvPicPr>
        <p:blipFill rotWithShape="1">
          <a:blip r:embed="rId2">
            <a:extLst>
              <a:ext uri="{28A0092B-C50C-407E-A947-70E740481C1C}">
                <a14:useLocalDpi xmlns:a14="http://schemas.microsoft.com/office/drawing/2010/main" val="0"/>
              </a:ext>
            </a:extLst>
          </a:blip>
          <a:srcRect l="5028" t="39073" r="36739" b="15060"/>
          <a:stretch/>
        </p:blipFill>
        <p:spPr>
          <a:xfrm>
            <a:off x="3479408" y="893633"/>
            <a:ext cx="6221580" cy="5331583"/>
          </a:xfrm>
          <a:prstGeom prst="rect">
            <a:avLst/>
          </a:prstGeom>
          <a:ln w="6350">
            <a:solidFill>
              <a:schemeClr val="tx1"/>
            </a:solidFill>
          </a:ln>
        </p:spPr>
      </p:pic>
    </p:spTree>
    <p:extLst>
      <p:ext uri="{BB962C8B-B14F-4D97-AF65-F5344CB8AC3E}">
        <p14:creationId xmlns:p14="http://schemas.microsoft.com/office/powerpoint/2010/main" val="43242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9378" y="-2"/>
            <a:ext cx="456262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How Is It Going for Meta?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8192086" y="6488668"/>
            <a:ext cx="39999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Wall Street Journal (7 Feb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10;&#10;Description automatically generated">
            <a:extLst>
              <a:ext uri="{FF2B5EF4-FFF2-40B4-BE49-F238E27FC236}">
                <a16:creationId xmlns:a16="http://schemas.microsoft.com/office/drawing/2014/main" id="{74DA284B-DDCF-F2C5-3CAC-1914039D98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037" y="209004"/>
            <a:ext cx="5902219" cy="6491834"/>
          </a:xfrm>
          <a:prstGeom prst="rect">
            <a:avLst/>
          </a:prstGeom>
          <a:ln w="6350">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169E0C6F-B425-466D-C08D-A46DA427C724}"/>
              </a:ext>
            </a:extLst>
          </p:cNvPr>
          <p:cNvPicPr>
            <a:picLocks noChangeAspect="1"/>
          </p:cNvPicPr>
          <p:nvPr/>
        </p:nvPicPr>
        <p:blipFill rotWithShape="1">
          <a:blip r:embed="rId4">
            <a:extLst>
              <a:ext uri="{28A0092B-C50C-407E-A947-70E740481C1C}">
                <a14:useLocalDpi xmlns:a14="http://schemas.microsoft.com/office/drawing/2010/main" val="0"/>
              </a:ext>
            </a:extLst>
          </a:blip>
          <a:srcRect l="17285" t="34051" r="37365" b="48103"/>
          <a:stretch/>
        </p:blipFill>
        <p:spPr>
          <a:xfrm>
            <a:off x="1036320" y="2541563"/>
            <a:ext cx="5460205" cy="2363372"/>
          </a:xfrm>
          <a:prstGeom prst="rect">
            <a:avLst/>
          </a:prstGeom>
          <a:ln w="6350">
            <a:solidFill>
              <a:schemeClr val="tx1"/>
            </a:solidFill>
          </a:ln>
        </p:spPr>
      </p:pic>
      <p:pic>
        <p:nvPicPr>
          <p:cNvPr id="10" name="Picture 9" descr="Graphical user interface, text, application&#10;&#10;Description automatically generated">
            <a:extLst>
              <a:ext uri="{FF2B5EF4-FFF2-40B4-BE49-F238E27FC236}">
                <a16:creationId xmlns:a16="http://schemas.microsoft.com/office/drawing/2014/main" id="{0C0A0AA0-C114-B95D-427F-A8A3BDC17889}"/>
              </a:ext>
            </a:extLst>
          </p:cNvPr>
          <p:cNvPicPr>
            <a:picLocks noChangeAspect="1"/>
          </p:cNvPicPr>
          <p:nvPr/>
        </p:nvPicPr>
        <p:blipFill rotWithShape="1">
          <a:blip r:embed="rId4">
            <a:extLst>
              <a:ext uri="{28A0092B-C50C-407E-A947-70E740481C1C}">
                <a14:useLocalDpi xmlns:a14="http://schemas.microsoft.com/office/drawing/2010/main" val="0"/>
              </a:ext>
            </a:extLst>
          </a:blip>
          <a:srcRect l="17285" t="51551" r="37365" b="23282"/>
          <a:stretch/>
        </p:blipFill>
        <p:spPr>
          <a:xfrm>
            <a:off x="6549105" y="2541563"/>
            <a:ext cx="5469858" cy="3338732"/>
          </a:xfrm>
          <a:prstGeom prst="rect">
            <a:avLst/>
          </a:prstGeom>
          <a:ln w="6350">
            <a:solidFill>
              <a:schemeClr val="tx1"/>
            </a:solidFill>
          </a:ln>
        </p:spPr>
      </p:pic>
    </p:spTree>
    <p:extLst>
      <p:ext uri="{BB962C8B-B14F-4D97-AF65-F5344CB8AC3E}">
        <p14:creationId xmlns:p14="http://schemas.microsoft.com/office/powerpoint/2010/main" val="148974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2702" y="-2"/>
            <a:ext cx="317929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Spending Billions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8192086" y="6488668"/>
            <a:ext cx="39999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Wall Street Journal (7 Feb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10;&#10;Description automatically generated">
            <a:extLst>
              <a:ext uri="{FF2B5EF4-FFF2-40B4-BE49-F238E27FC236}">
                <a16:creationId xmlns:a16="http://schemas.microsoft.com/office/drawing/2014/main" id="{74DA284B-DDCF-F2C5-3CAC-1914039D98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02" y="209004"/>
            <a:ext cx="5902219" cy="6491834"/>
          </a:xfrm>
          <a:prstGeom prst="rect">
            <a:avLst/>
          </a:prstGeom>
          <a:ln w="6350">
            <a:solidFill>
              <a:schemeClr val="tx1"/>
            </a:solidFill>
          </a:ln>
        </p:spPr>
      </p:pic>
      <p:pic>
        <p:nvPicPr>
          <p:cNvPr id="8" name="Picture 7" descr="Graphical user interface, text, application&#10;&#10;Description automatically generated">
            <a:extLst>
              <a:ext uri="{FF2B5EF4-FFF2-40B4-BE49-F238E27FC236}">
                <a16:creationId xmlns:a16="http://schemas.microsoft.com/office/drawing/2014/main" id="{B25E135A-5641-37FF-9E3D-55BA5C4F958E}"/>
              </a:ext>
            </a:extLst>
          </p:cNvPr>
          <p:cNvPicPr>
            <a:picLocks noChangeAspect="1"/>
          </p:cNvPicPr>
          <p:nvPr/>
        </p:nvPicPr>
        <p:blipFill rotWithShape="1">
          <a:blip r:embed="rId4">
            <a:extLst>
              <a:ext uri="{28A0092B-C50C-407E-A947-70E740481C1C}">
                <a14:useLocalDpi xmlns:a14="http://schemas.microsoft.com/office/drawing/2010/main" val="0"/>
              </a:ext>
            </a:extLst>
          </a:blip>
          <a:srcRect l="17285" t="25094" r="38794" b="50632"/>
          <a:stretch/>
        </p:blipFill>
        <p:spPr>
          <a:xfrm>
            <a:off x="2382129" y="2030437"/>
            <a:ext cx="4744179" cy="2883877"/>
          </a:xfrm>
          <a:prstGeom prst="rect">
            <a:avLst/>
          </a:prstGeom>
          <a:ln w="6350">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A06286FA-14AE-4D5C-46EF-7577A2702E1B}"/>
              </a:ext>
            </a:extLst>
          </p:cNvPr>
          <p:cNvPicPr>
            <a:picLocks noChangeAspect="1"/>
          </p:cNvPicPr>
          <p:nvPr/>
        </p:nvPicPr>
        <p:blipFill rotWithShape="1">
          <a:blip r:embed="rId4">
            <a:extLst>
              <a:ext uri="{28A0092B-C50C-407E-A947-70E740481C1C}">
                <a14:useLocalDpi xmlns:a14="http://schemas.microsoft.com/office/drawing/2010/main" val="0"/>
              </a:ext>
            </a:extLst>
          </a:blip>
          <a:srcRect l="17285" t="49368" r="38794" b="34427"/>
          <a:stretch/>
        </p:blipFill>
        <p:spPr>
          <a:xfrm>
            <a:off x="7269898" y="2030437"/>
            <a:ext cx="4749065" cy="1927274"/>
          </a:xfrm>
          <a:prstGeom prst="rect">
            <a:avLst/>
          </a:prstGeom>
          <a:ln w="6350">
            <a:solidFill>
              <a:schemeClr val="tx1"/>
            </a:solidFill>
          </a:ln>
        </p:spPr>
      </p:pic>
    </p:spTree>
    <p:extLst>
      <p:ext uri="{BB962C8B-B14F-4D97-AF65-F5344CB8AC3E}">
        <p14:creationId xmlns:p14="http://schemas.microsoft.com/office/powerpoint/2010/main" val="228864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5471" y="-2"/>
            <a:ext cx="329653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Getting Ghost Towns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8192086" y="6488668"/>
            <a:ext cx="39999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Wall Street Journal (7 Feb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10;&#10;Description automatically generated">
            <a:extLst>
              <a:ext uri="{FF2B5EF4-FFF2-40B4-BE49-F238E27FC236}">
                <a16:creationId xmlns:a16="http://schemas.microsoft.com/office/drawing/2014/main" id="{74DA284B-DDCF-F2C5-3CAC-1914039D98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02" y="209004"/>
            <a:ext cx="5902219" cy="6491834"/>
          </a:xfrm>
          <a:prstGeom prst="rect">
            <a:avLst/>
          </a:prstGeom>
          <a:ln w="6350">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D7313C64-4238-9B42-5302-7146ECBE2E74}"/>
              </a:ext>
            </a:extLst>
          </p:cNvPr>
          <p:cNvPicPr>
            <a:picLocks noChangeAspect="1"/>
          </p:cNvPicPr>
          <p:nvPr/>
        </p:nvPicPr>
        <p:blipFill rotWithShape="1">
          <a:blip r:embed="rId4">
            <a:extLst>
              <a:ext uri="{28A0092B-C50C-407E-A947-70E740481C1C}">
                <a14:useLocalDpi xmlns:a14="http://schemas.microsoft.com/office/drawing/2010/main" val="0"/>
              </a:ext>
            </a:extLst>
          </a:blip>
          <a:srcRect l="18413" t="66051" r="38418" b="7556"/>
          <a:stretch/>
        </p:blipFill>
        <p:spPr>
          <a:xfrm>
            <a:off x="3708166" y="1889757"/>
            <a:ext cx="6080551" cy="4089011"/>
          </a:xfrm>
          <a:prstGeom prst="rect">
            <a:avLst/>
          </a:prstGeom>
          <a:ln w="6350">
            <a:solidFill>
              <a:schemeClr val="tx1"/>
            </a:solidFill>
          </a:ln>
        </p:spPr>
      </p:pic>
    </p:spTree>
    <p:extLst>
      <p:ext uri="{BB962C8B-B14F-4D97-AF65-F5344CB8AC3E}">
        <p14:creationId xmlns:p14="http://schemas.microsoft.com/office/powerpoint/2010/main" val="379634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8975" y="-1"/>
            <a:ext cx="1693025" cy="371790"/>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Facemash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8587047" y="6488668"/>
            <a:ext cx="36049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Harvard Crimson (19 Nov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Facemash Creator Survives Ad Board | News | The Harvard Crims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633" y="185894"/>
            <a:ext cx="6042402" cy="6608876"/>
          </a:xfrm>
          <a:prstGeom prst="rect">
            <a:avLst/>
          </a:prstGeom>
          <a:ln w="6350">
            <a:solidFill>
              <a:schemeClr val="bg2"/>
            </a:solidFill>
          </a:ln>
        </p:spPr>
      </p:pic>
      <p:pic>
        <p:nvPicPr>
          <p:cNvPr id="9" name="Picture 8" descr="Facemash Creator Survives Ad Board | News | The Harvard Crims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0515" t="30424" r="39505" b="31293"/>
          <a:stretch/>
        </p:blipFill>
        <p:spPr>
          <a:xfrm>
            <a:off x="3288755" y="767185"/>
            <a:ext cx="6647736" cy="5569083"/>
          </a:xfrm>
          <a:prstGeom prst="rect">
            <a:avLst/>
          </a:prstGeom>
          <a:ln w="6350">
            <a:solidFill>
              <a:schemeClr val="tx1"/>
            </a:solidFill>
          </a:ln>
        </p:spPr>
      </p:pic>
    </p:spTree>
    <p:extLst>
      <p:ext uri="{BB962C8B-B14F-4D97-AF65-F5344CB8AC3E}">
        <p14:creationId xmlns:p14="http://schemas.microsoft.com/office/powerpoint/2010/main" val="84547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Meta VR Revenues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8989254" y="6488668"/>
            <a:ext cx="32027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Uploadvr.com (31 July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007FC65C-F2F2-5E91-FC1D-AF7485A92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686" y="245012"/>
            <a:ext cx="5822149" cy="6367975"/>
          </a:xfrm>
          <a:prstGeom prst="rect">
            <a:avLst/>
          </a:prstGeom>
          <a:ln w="6350">
            <a:solidFill>
              <a:schemeClr val="tx1"/>
            </a:solidFill>
          </a:ln>
        </p:spPr>
      </p:pic>
      <p:pic>
        <p:nvPicPr>
          <p:cNvPr id="11" name="Picture 10" descr="A screenshot of a computer&#10;&#10;Description automatically generated">
            <a:extLst>
              <a:ext uri="{FF2B5EF4-FFF2-40B4-BE49-F238E27FC236}">
                <a16:creationId xmlns:a16="http://schemas.microsoft.com/office/drawing/2014/main" id="{9BF10F57-ADD0-701D-7B5C-D95656890D7A}"/>
              </a:ext>
            </a:extLst>
          </p:cNvPr>
          <p:cNvPicPr>
            <a:picLocks noChangeAspect="1"/>
          </p:cNvPicPr>
          <p:nvPr/>
        </p:nvPicPr>
        <p:blipFill rotWithShape="1">
          <a:blip r:embed="rId4">
            <a:extLst>
              <a:ext uri="{28A0092B-C50C-407E-A947-70E740481C1C}">
                <a14:useLocalDpi xmlns:a14="http://schemas.microsoft.com/office/drawing/2010/main" val="0"/>
              </a:ext>
            </a:extLst>
          </a:blip>
          <a:srcRect l="7146" t="21667" r="37292" b="23406"/>
          <a:stretch/>
        </p:blipFill>
        <p:spPr>
          <a:xfrm>
            <a:off x="4046430" y="846483"/>
            <a:ext cx="4995971" cy="5401917"/>
          </a:xfrm>
          <a:prstGeom prst="rect">
            <a:avLst/>
          </a:prstGeom>
          <a:ln w="6350">
            <a:solidFill>
              <a:schemeClr val="tx1"/>
            </a:solidFill>
          </a:ln>
        </p:spPr>
      </p:pic>
    </p:spTree>
    <p:extLst>
      <p:ext uri="{BB962C8B-B14F-4D97-AF65-F5344CB8AC3E}">
        <p14:creationId xmlns:p14="http://schemas.microsoft.com/office/powerpoint/2010/main" val="39552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0746" y="-1"/>
            <a:ext cx="455125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Meta VR Revenues and Costs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8989254" y="6488668"/>
            <a:ext cx="32027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Uploadvr.com (31 July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007FC65C-F2F2-5E91-FC1D-AF7485A92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686" y="245012"/>
            <a:ext cx="5822149" cy="6367975"/>
          </a:xfrm>
          <a:prstGeom prst="rect">
            <a:avLst/>
          </a:prstGeom>
          <a:ln w="6350">
            <a:solidFill>
              <a:schemeClr val="tx1"/>
            </a:solidFill>
          </a:ln>
        </p:spPr>
      </p:pic>
      <p:pic>
        <p:nvPicPr>
          <p:cNvPr id="5" name="Picture 4" descr="A screenshot of a computer&#10;&#10;Description automatically generated">
            <a:extLst>
              <a:ext uri="{FF2B5EF4-FFF2-40B4-BE49-F238E27FC236}">
                <a16:creationId xmlns:a16="http://schemas.microsoft.com/office/drawing/2014/main" id="{2A7156B9-CED7-885E-EF78-6FFF5B030BDF}"/>
              </a:ext>
            </a:extLst>
          </p:cNvPr>
          <p:cNvPicPr>
            <a:picLocks noChangeAspect="1"/>
          </p:cNvPicPr>
          <p:nvPr/>
        </p:nvPicPr>
        <p:blipFill rotWithShape="1">
          <a:blip r:embed="rId4">
            <a:extLst>
              <a:ext uri="{28A0092B-C50C-407E-A947-70E740481C1C}">
                <a14:useLocalDpi xmlns:a14="http://schemas.microsoft.com/office/drawing/2010/main" val="0"/>
              </a:ext>
            </a:extLst>
          </a:blip>
          <a:srcRect l="7146" t="23386" r="34984" b="28656"/>
          <a:stretch/>
        </p:blipFill>
        <p:spPr>
          <a:xfrm>
            <a:off x="3692201" y="728463"/>
            <a:ext cx="6186880" cy="5607805"/>
          </a:xfrm>
          <a:prstGeom prst="rect">
            <a:avLst/>
          </a:prstGeom>
          <a:ln w="6350">
            <a:solidFill>
              <a:schemeClr val="tx1"/>
            </a:solidFill>
          </a:ln>
        </p:spPr>
      </p:pic>
    </p:spTree>
    <p:extLst>
      <p:ext uri="{BB962C8B-B14F-4D97-AF65-F5344CB8AC3E}">
        <p14:creationId xmlns:p14="http://schemas.microsoft.com/office/powerpoint/2010/main" val="130178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0813" y="-2"/>
            <a:ext cx="1711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$63 Billion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795802" y="6488668"/>
            <a:ext cx="23961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Quartz (28 Oct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person wearing sunglasses and standing in front of a white and orange wall&#10;&#10;Description automatically generated">
            <a:extLst>
              <a:ext uri="{FF2B5EF4-FFF2-40B4-BE49-F238E27FC236}">
                <a16:creationId xmlns:a16="http://schemas.microsoft.com/office/drawing/2014/main" id="{891F8660-0B7B-9B5D-ECD5-36EB2F3AC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227" y="209004"/>
            <a:ext cx="5686028" cy="6219093"/>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B6CA7F95-5D66-7232-3E11-7A4A141A3F56}"/>
              </a:ext>
            </a:extLst>
          </p:cNvPr>
          <p:cNvPicPr>
            <a:picLocks noChangeAspect="1"/>
          </p:cNvPicPr>
          <p:nvPr/>
        </p:nvPicPr>
        <p:blipFill rotWithShape="1">
          <a:blip r:embed="rId4">
            <a:extLst>
              <a:ext uri="{28A0092B-C50C-407E-A947-70E740481C1C}">
                <a14:useLocalDpi xmlns:a14="http://schemas.microsoft.com/office/drawing/2010/main" val="0"/>
              </a:ext>
            </a:extLst>
          </a:blip>
          <a:srcRect l="23361" t="22609" r="24025" b="39514"/>
          <a:stretch/>
        </p:blipFill>
        <p:spPr>
          <a:xfrm>
            <a:off x="3543301" y="776042"/>
            <a:ext cx="6738735" cy="5305916"/>
          </a:xfrm>
          <a:prstGeom prst="rect">
            <a:avLst/>
          </a:prstGeom>
          <a:ln w="6350">
            <a:solidFill>
              <a:schemeClr val="tx1"/>
            </a:solidFill>
          </a:ln>
        </p:spPr>
      </p:pic>
    </p:spTree>
    <p:extLst>
      <p:ext uri="{BB962C8B-B14F-4D97-AF65-F5344CB8AC3E}">
        <p14:creationId xmlns:p14="http://schemas.microsoft.com/office/powerpoint/2010/main" val="9070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1348" y="-2"/>
            <a:ext cx="34606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Blocking the VR Giant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9913034" y="6488668"/>
            <a:ext cx="22789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(27 July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D6529DBA-9F35-0AA8-8AFD-E2B6F2F612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28" y="209004"/>
            <a:ext cx="5966962" cy="6491834"/>
          </a:xfrm>
          <a:prstGeom prst="rect">
            <a:avLst/>
          </a:prstGeom>
          <a:ln w="6350">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C1C9D4EE-BEAA-E48B-F6A3-9172AE2B9F88}"/>
              </a:ext>
            </a:extLst>
          </p:cNvPr>
          <p:cNvPicPr>
            <a:picLocks noChangeAspect="1"/>
          </p:cNvPicPr>
          <p:nvPr/>
        </p:nvPicPr>
        <p:blipFill rotWithShape="1">
          <a:blip r:embed="rId4">
            <a:extLst>
              <a:ext uri="{28A0092B-C50C-407E-A947-70E740481C1C}">
                <a14:useLocalDpi xmlns:a14="http://schemas.microsoft.com/office/drawing/2010/main" val="0"/>
              </a:ext>
            </a:extLst>
          </a:blip>
          <a:srcRect l="7374" t="36923" r="36386" b="30120"/>
          <a:stretch/>
        </p:blipFill>
        <p:spPr>
          <a:xfrm>
            <a:off x="1477109" y="3262460"/>
            <a:ext cx="5153938" cy="3285978"/>
          </a:xfrm>
          <a:prstGeom prst="rect">
            <a:avLst/>
          </a:prstGeom>
          <a:ln w="6350">
            <a:solidFill>
              <a:schemeClr val="tx1"/>
            </a:solidFill>
          </a:ln>
        </p:spPr>
      </p:pic>
      <p:pic>
        <p:nvPicPr>
          <p:cNvPr id="10" name="Picture 9" descr="Graphical user interface, text, application&#10;&#10;Description automatically generated">
            <a:extLst>
              <a:ext uri="{FF2B5EF4-FFF2-40B4-BE49-F238E27FC236}">
                <a16:creationId xmlns:a16="http://schemas.microsoft.com/office/drawing/2014/main" id="{3299A362-D116-C470-082D-2ED6AF7D84B0}"/>
              </a:ext>
            </a:extLst>
          </p:cNvPr>
          <p:cNvPicPr>
            <a:picLocks noChangeAspect="1"/>
          </p:cNvPicPr>
          <p:nvPr/>
        </p:nvPicPr>
        <p:blipFill rotWithShape="1">
          <a:blip r:embed="rId4">
            <a:extLst>
              <a:ext uri="{28A0092B-C50C-407E-A947-70E740481C1C}">
                <a14:useLocalDpi xmlns:a14="http://schemas.microsoft.com/office/drawing/2010/main" val="0"/>
              </a:ext>
            </a:extLst>
          </a:blip>
          <a:srcRect l="7374" t="71350" r="36386" b="7351"/>
          <a:stretch/>
        </p:blipFill>
        <p:spPr>
          <a:xfrm>
            <a:off x="6879512" y="3262460"/>
            <a:ext cx="5139451" cy="2117644"/>
          </a:xfrm>
          <a:prstGeom prst="rect">
            <a:avLst/>
          </a:prstGeom>
          <a:ln w="6350">
            <a:solidFill>
              <a:schemeClr val="tx1"/>
            </a:solidFill>
          </a:ln>
        </p:spPr>
      </p:pic>
    </p:spTree>
    <p:extLst>
      <p:ext uri="{BB962C8B-B14F-4D97-AF65-F5344CB8AC3E}">
        <p14:creationId xmlns:p14="http://schemas.microsoft.com/office/powerpoint/2010/main" val="351796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1009" y="-2"/>
            <a:ext cx="35309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Marine Bancorporation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9425354" y="6488668"/>
            <a:ext cx="27666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418 U.S. 602 (U.S. 1974)</a:t>
            </a:r>
          </a:p>
        </p:txBody>
      </p:sp>
      <p:pic>
        <p:nvPicPr>
          <p:cNvPr id="9" name="Picture 8">
            <a:extLst>
              <a:ext uri="{FF2B5EF4-FFF2-40B4-BE49-F238E27FC236}">
                <a16:creationId xmlns:a16="http://schemas.microsoft.com/office/drawing/2014/main" id="{08C933F4-E140-C1E5-9C60-395BEE7F041F}"/>
              </a:ext>
            </a:extLst>
          </p:cNvPr>
          <p:cNvPicPr>
            <a:picLocks noChangeAspect="1"/>
          </p:cNvPicPr>
          <p:nvPr/>
        </p:nvPicPr>
        <p:blipFill>
          <a:blip r:embed="rId2"/>
          <a:stretch>
            <a:fillRect/>
          </a:stretch>
        </p:blipFill>
        <p:spPr>
          <a:xfrm>
            <a:off x="3780098" y="159434"/>
            <a:ext cx="4106436" cy="6630572"/>
          </a:xfrm>
          <a:prstGeom prst="rect">
            <a:avLst/>
          </a:prstGeom>
          <a:ln w="6350">
            <a:solidFill>
              <a:schemeClr val="tx1"/>
            </a:solidFill>
          </a:ln>
        </p:spPr>
      </p:pic>
    </p:spTree>
    <p:extLst>
      <p:ext uri="{BB962C8B-B14F-4D97-AF65-F5344CB8AC3E}">
        <p14:creationId xmlns:p14="http://schemas.microsoft.com/office/powerpoint/2010/main" val="3997835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1735" y="-2"/>
            <a:ext cx="67602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Focus on the Firm at the Fringe of the Market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8365588" y="6488668"/>
            <a:ext cx="38264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Marine Bancorporation (U.S. 1974)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B13BFFF-132D-C3F3-CB65-D5ABCB868364}"/>
              </a:ext>
            </a:extLst>
          </p:cNvPr>
          <p:cNvPicPr>
            <a:picLocks noChangeAspect="1"/>
          </p:cNvPicPr>
          <p:nvPr/>
        </p:nvPicPr>
        <p:blipFill rotWithShape="1">
          <a:blip r:embed="rId2"/>
          <a:srcRect l="14518" t="4414"/>
          <a:stretch/>
        </p:blipFill>
        <p:spPr>
          <a:xfrm>
            <a:off x="304799" y="209004"/>
            <a:ext cx="3761371" cy="6491834"/>
          </a:xfrm>
          <a:prstGeom prst="rect">
            <a:avLst/>
          </a:prstGeom>
          <a:ln w="6350">
            <a:solidFill>
              <a:schemeClr val="tx1"/>
            </a:solidFill>
          </a:ln>
        </p:spPr>
      </p:pic>
      <p:sp>
        <p:nvSpPr>
          <p:cNvPr id="3" name="Rectangle 2">
            <a:extLst>
              <a:ext uri="{FF2B5EF4-FFF2-40B4-BE49-F238E27FC236}">
                <a16:creationId xmlns:a16="http://schemas.microsoft.com/office/drawing/2014/main" id="{52AE3543-C185-122B-B743-2ED8D8EC4C03}"/>
              </a:ext>
            </a:extLst>
          </p:cNvPr>
          <p:cNvSpPr/>
          <p:nvPr/>
        </p:nvSpPr>
        <p:spPr bwMode="auto">
          <a:xfrm>
            <a:off x="985360" y="2253845"/>
            <a:ext cx="10901840" cy="403187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dirty="0"/>
              <a:t>In developing and applying the doctrine, the Court has recognized that a market extension merger may be unlawful if the target market is substantially concentrated, </a:t>
            </a:r>
            <a:r>
              <a:rPr lang="en-US" sz="3200" b="1" dirty="0">
                <a:solidFill>
                  <a:schemeClr val="accent4">
                    <a:lumMod val="50000"/>
                    <a:lumOff val="50000"/>
                  </a:schemeClr>
                </a:solidFill>
              </a:rPr>
              <a:t>if the acquiring firm has the characteristics, capabilities, and economic incentive </a:t>
            </a:r>
            <a:r>
              <a:rPr lang="en-US" sz="3200" dirty="0"/>
              <a:t>to render it a </a:t>
            </a:r>
            <a:r>
              <a:rPr lang="en-US" sz="3200" b="1" dirty="0">
                <a:solidFill>
                  <a:schemeClr val="accent4">
                    <a:lumMod val="50000"/>
                    <a:lumOff val="50000"/>
                  </a:schemeClr>
                </a:solidFill>
              </a:rPr>
              <a:t>perceived potential de novo entrant</a:t>
            </a:r>
            <a:r>
              <a:rPr lang="en-US" sz="3200" dirty="0"/>
              <a:t>, and if the acquiring firm’s premerger presence on the fringe of the target market in fact </a:t>
            </a:r>
            <a:r>
              <a:rPr lang="en-US" sz="3200" b="1" dirty="0">
                <a:solidFill>
                  <a:schemeClr val="accent4">
                    <a:lumMod val="50000"/>
                    <a:lumOff val="50000"/>
                  </a:schemeClr>
                </a:solidFill>
              </a:rPr>
              <a:t>tempered oligopolistic behavior on the part of existing participants in that market</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16983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009" y="-2"/>
            <a:ext cx="657899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Wings Effect = Matters for Competition Now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8365588" y="6488668"/>
            <a:ext cx="38264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Marine Bancorporation (U.S. 1974)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01E4D7C-A90E-FB1A-4C1D-850368EE2C7B}"/>
              </a:ext>
            </a:extLst>
          </p:cNvPr>
          <p:cNvPicPr>
            <a:picLocks noChangeAspect="1"/>
          </p:cNvPicPr>
          <p:nvPr/>
        </p:nvPicPr>
        <p:blipFill rotWithShape="1">
          <a:blip r:embed="rId2"/>
          <a:srcRect l="13387" t="7182" r="9509" b="5198"/>
          <a:stretch/>
        </p:blipFill>
        <p:spPr>
          <a:xfrm>
            <a:off x="304799" y="209004"/>
            <a:ext cx="3746319" cy="6491834"/>
          </a:xfrm>
          <a:prstGeom prst="rect">
            <a:avLst/>
          </a:prstGeom>
          <a:ln w="6350">
            <a:solidFill>
              <a:schemeClr val="tx1"/>
            </a:solidFill>
          </a:ln>
        </p:spPr>
      </p:pic>
      <p:sp>
        <p:nvSpPr>
          <p:cNvPr id="3" name="Rectangle 2">
            <a:extLst>
              <a:ext uri="{FF2B5EF4-FFF2-40B4-BE49-F238E27FC236}">
                <a16:creationId xmlns:a16="http://schemas.microsoft.com/office/drawing/2014/main" id="{E78FC0F8-2AFC-BB85-3D1C-683DE0FF2333}"/>
              </a:ext>
            </a:extLst>
          </p:cNvPr>
          <p:cNvSpPr/>
          <p:nvPr/>
        </p:nvSpPr>
        <p:spPr bwMode="auto">
          <a:xfrm>
            <a:off x="1051009" y="1676401"/>
            <a:ext cx="10901840" cy="403187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dirty="0"/>
              <a:t>In other words, </a:t>
            </a:r>
            <a:r>
              <a:rPr lang="en-US" sz="3200" b="1" dirty="0">
                <a:solidFill>
                  <a:schemeClr val="accent4">
                    <a:lumMod val="50000"/>
                    <a:lumOff val="50000"/>
                  </a:schemeClr>
                </a:solidFill>
              </a:rPr>
              <a:t>the Court has interpreted § 7 as encompassing what is commonly known as the ‘wings effect’—the probability that the acquiring firm prompted premerger procompetitive effects within the target market by being perceived by the existing firms in that market as likely to enter de novo</a:t>
            </a:r>
            <a:r>
              <a:rPr lang="en-US" sz="3200" dirty="0"/>
              <a:t>. </a:t>
            </a:r>
            <a:r>
              <a:rPr lang="en-US" sz="3200" i="1" dirty="0"/>
              <a:t>Falstaff</a:t>
            </a:r>
            <a:r>
              <a:rPr lang="en-US" sz="3200" dirty="0"/>
              <a:t>, supra, at 531-537. The elimination of such present procompetitive effects may render a merger unlawful under § 7</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150733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
            <a:ext cx="6096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Second Conception (Not Yet Adopted)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8365588" y="6488668"/>
            <a:ext cx="38264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Marine Bancorporation (U.S. 1974)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01E4D7C-A90E-FB1A-4C1D-850368EE2C7B}"/>
              </a:ext>
            </a:extLst>
          </p:cNvPr>
          <p:cNvPicPr>
            <a:picLocks noChangeAspect="1"/>
          </p:cNvPicPr>
          <p:nvPr/>
        </p:nvPicPr>
        <p:blipFill rotWithShape="1">
          <a:blip r:embed="rId2"/>
          <a:srcRect l="14158" t="6532" r="10940" b="6139"/>
          <a:stretch/>
        </p:blipFill>
        <p:spPr>
          <a:xfrm>
            <a:off x="257908" y="209004"/>
            <a:ext cx="3651321" cy="6491834"/>
          </a:xfrm>
          <a:prstGeom prst="rect">
            <a:avLst/>
          </a:prstGeom>
          <a:ln w="6350">
            <a:solidFill>
              <a:schemeClr val="tx1"/>
            </a:solidFill>
          </a:ln>
        </p:spPr>
      </p:pic>
      <p:sp>
        <p:nvSpPr>
          <p:cNvPr id="3" name="Rectangle 2">
            <a:extLst>
              <a:ext uri="{FF2B5EF4-FFF2-40B4-BE49-F238E27FC236}">
                <a16:creationId xmlns:a16="http://schemas.microsoft.com/office/drawing/2014/main" id="{658860E3-69B5-D191-0656-3B41AF1DAC64}"/>
              </a:ext>
            </a:extLst>
          </p:cNvPr>
          <p:cNvSpPr/>
          <p:nvPr/>
        </p:nvSpPr>
        <p:spPr bwMode="auto">
          <a:xfrm>
            <a:off x="985360" y="2827696"/>
            <a:ext cx="10901840" cy="206210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dirty="0"/>
              <a:t>Although the concept of perceived potential entry has been accepted in the Court’s prior § 7 cases, </a:t>
            </a:r>
            <a:r>
              <a:rPr lang="en-US" sz="3200" b="1" dirty="0">
                <a:solidFill>
                  <a:schemeClr val="accent4">
                    <a:lumMod val="50000"/>
                    <a:lumOff val="50000"/>
                  </a:schemeClr>
                </a:solidFill>
              </a:rPr>
              <a:t>the potential-competition theory upon which the Government places principal reliance in the instant case has not</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10172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1834" y="-2"/>
            <a:ext cx="80701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Second Conception: Force De Novo/Toehold Entry?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8365588" y="6488668"/>
            <a:ext cx="38264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Marine Bancorporation (U.S. 1974)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01E4D7C-A90E-FB1A-4C1D-850368EE2C7B}"/>
              </a:ext>
            </a:extLst>
          </p:cNvPr>
          <p:cNvPicPr>
            <a:picLocks noChangeAspect="1"/>
          </p:cNvPicPr>
          <p:nvPr/>
        </p:nvPicPr>
        <p:blipFill rotWithShape="1">
          <a:blip r:embed="rId2"/>
          <a:srcRect l="14158" t="6532" r="10940" b="6139"/>
          <a:stretch/>
        </p:blipFill>
        <p:spPr>
          <a:xfrm>
            <a:off x="201638" y="223070"/>
            <a:ext cx="3643409" cy="6477767"/>
          </a:xfrm>
          <a:prstGeom prst="rect">
            <a:avLst/>
          </a:prstGeom>
          <a:ln w="6350">
            <a:solidFill>
              <a:schemeClr val="tx1"/>
            </a:solidFill>
          </a:ln>
        </p:spPr>
      </p:pic>
      <p:sp>
        <p:nvSpPr>
          <p:cNvPr id="3" name="Rectangle 2">
            <a:extLst>
              <a:ext uri="{FF2B5EF4-FFF2-40B4-BE49-F238E27FC236}">
                <a16:creationId xmlns:a16="http://schemas.microsoft.com/office/drawing/2014/main" id="{658860E3-69B5-D191-0656-3B41AF1DAC64}"/>
              </a:ext>
            </a:extLst>
          </p:cNvPr>
          <p:cNvSpPr/>
          <p:nvPr/>
        </p:nvSpPr>
        <p:spPr bwMode="auto">
          <a:xfrm>
            <a:off x="1032251" y="1413063"/>
            <a:ext cx="10901840" cy="403187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dirty="0"/>
              <a:t>The Court has not previously resolved whether the potential-competition doctrine proscribes a market extension merger solely on the ground that such a </a:t>
            </a:r>
            <a:r>
              <a:rPr lang="en-US" sz="3200" b="1" dirty="0">
                <a:solidFill>
                  <a:schemeClr val="accent4">
                    <a:lumMod val="50000"/>
                    <a:lumOff val="50000"/>
                  </a:schemeClr>
                </a:solidFill>
              </a:rPr>
              <a:t>merger eliminates the prospect for long-term </a:t>
            </a:r>
            <a:r>
              <a:rPr lang="en-US" sz="3200" b="1" dirty="0" err="1">
                <a:solidFill>
                  <a:schemeClr val="accent4">
                    <a:lumMod val="50000"/>
                    <a:lumOff val="50000"/>
                  </a:schemeClr>
                </a:solidFill>
              </a:rPr>
              <a:t>deconcentration</a:t>
            </a:r>
            <a:r>
              <a:rPr lang="en-US" sz="3200" b="1" dirty="0">
                <a:solidFill>
                  <a:schemeClr val="accent4">
                    <a:lumMod val="50000"/>
                    <a:lumOff val="50000"/>
                  </a:schemeClr>
                </a:solidFill>
              </a:rPr>
              <a:t> of an oligopolistic market that in theory might result if the acquiring firm were forbidden to enter except through a de novo undertaking or through the acquisition of a small existing entrant</a:t>
            </a:r>
            <a:r>
              <a:rPr lang="en-US" sz="3200" dirty="0"/>
              <a:t> (a so-called foothold or toehold acquisition). </a:t>
            </a:r>
            <a:r>
              <a:rPr lang="en-US" sz="3200" i="1" dirty="0"/>
              <a:t>Falstaff</a:t>
            </a:r>
            <a:r>
              <a:rPr lang="en-US" sz="3200" dirty="0"/>
              <a:t> expressly reserved this issue</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04666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0455" y="-2"/>
            <a:ext cx="50315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Decided Before and Not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8365588" y="6488668"/>
            <a:ext cx="38264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Marine Bancorporation (U.S. 1974)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4C766F4-7CAC-86DD-372F-87C038529E53}"/>
              </a:ext>
            </a:extLst>
          </p:cNvPr>
          <p:cNvPicPr>
            <a:picLocks noChangeAspect="1"/>
          </p:cNvPicPr>
          <p:nvPr/>
        </p:nvPicPr>
        <p:blipFill rotWithShape="1">
          <a:blip r:embed="rId2"/>
          <a:srcRect l="11688" t="6460" r="9222" b="5416"/>
          <a:stretch/>
        </p:blipFill>
        <p:spPr>
          <a:xfrm>
            <a:off x="225760" y="209004"/>
            <a:ext cx="3692129" cy="6491834"/>
          </a:xfrm>
          <a:prstGeom prst="rect">
            <a:avLst/>
          </a:prstGeom>
          <a:ln w="6350">
            <a:solidFill>
              <a:schemeClr val="tx1"/>
            </a:solidFill>
          </a:ln>
        </p:spPr>
      </p:pic>
      <p:sp>
        <p:nvSpPr>
          <p:cNvPr id="3" name="Rectangle 2">
            <a:extLst>
              <a:ext uri="{FF2B5EF4-FFF2-40B4-BE49-F238E27FC236}">
                <a16:creationId xmlns:a16="http://schemas.microsoft.com/office/drawing/2014/main" id="{9688CD5C-4E72-6E77-339E-0436FD0C10DA}"/>
              </a:ext>
            </a:extLst>
          </p:cNvPr>
          <p:cNvSpPr/>
          <p:nvPr/>
        </p:nvSpPr>
        <p:spPr bwMode="auto">
          <a:xfrm>
            <a:off x="882197" y="2464860"/>
            <a:ext cx="10901840"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dirty="0"/>
              <a:t>Accordingly, </a:t>
            </a:r>
            <a:r>
              <a:rPr lang="en-US" sz="3200" b="1" dirty="0">
                <a:solidFill>
                  <a:schemeClr val="accent4">
                    <a:lumMod val="50000"/>
                    <a:lumOff val="50000"/>
                  </a:schemeClr>
                </a:solidFill>
              </a:rPr>
              <a:t>we cannot hold for the Government on its principal potential-competition theory</a:t>
            </a:r>
            <a:r>
              <a:rPr lang="en-US" sz="3200" dirty="0"/>
              <a:t>. Indeed, since the preconditions for that theory are not present, </a:t>
            </a:r>
            <a:r>
              <a:rPr lang="en-US" sz="3200" b="1" dirty="0">
                <a:solidFill>
                  <a:schemeClr val="accent4">
                    <a:lumMod val="50000"/>
                    <a:lumOff val="50000"/>
                  </a:schemeClr>
                </a:solidFill>
              </a:rPr>
              <a:t>we do not reach it, and therefore we express no view on the appropriate resolution of the question reserved in </a:t>
            </a:r>
            <a:r>
              <a:rPr lang="en-US" sz="3200" b="1" i="1" dirty="0">
                <a:solidFill>
                  <a:schemeClr val="accent4">
                    <a:lumMod val="50000"/>
                    <a:lumOff val="50000"/>
                  </a:schemeClr>
                </a:solidFill>
              </a:rPr>
              <a:t>Falstaff</a:t>
            </a:r>
            <a:r>
              <a:rPr lang="en-US" sz="3200" i="1" dirty="0"/>
              <a:t>.</a:t>
            </a:r>
            <a:r>
              <a:rPr lang="en-US" sz="3200" dirty="0"/>
              <a:t> We reiterate that this case concerns an industry in which new entry is extensively regulated by the State and Federal Governments</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9454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8975" y="-1"/>
            <a:ext cx="1693025" cy="37179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Insults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8587047" y="6488668"/>
            <a:ext cx="36049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Harvard Crimson (19 Nov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Facemash Creator Survives Ad Board | News | The Harvard Crimson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868" y="185894"/>
            <a:ext cx="5956521" cy="6514944"/>
          </a:xfrm>
          <a:prstGeom prst="rect">
            <a:avLst/>
          </a:prstGeom>
          <a:ln w="6350">
            <a:solidFill>
              <a:schemeClr val="tx1"/>
            </a:solidFill>
          </a:ln>
        </p:spPr>
      </p:pic>
      <p:pic>
        <p:nvPicPr>
          <p:cNvPr id="5" name="Picture 4" descr="Facemash Creator Survives Ad Board | News | The Harvard Crimson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0428" t="29306" r="39366" b="38681"/>
          <a:stretch/>
        </p:blipFill>
        <p:spPr>
          <a:xfrm>
            <a:off x="2203932" y="980470"/>
            <a:ext cx="7620777" cy="5314949"/>
          </a:xfrm>
          <a:prstGeom prst="rect">
            <a:avLst/>
          </a:prstGeom>
          <a:ln w="6350">
            <a:solidFill>
              <a:schemeClr val="tx1"/>
            </a:solidFill>
          </a:ln>
        </p:spPr>
      </p:pic>
    </p:spTree>
    <p:extLst>
      <p:ext uri="{BB962C8B-B14F-4D97-AF65-F5344CB8AC3E}">
        <p14:creationId xmlns:p14="http://schemas.microsoft.com/office/powerpoint/2010/main" val="21875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0DDD1-6867-3603-B1BD-69D33EFFE52A}"/>
              </a:ext>
            </a:extLst>
          </p:cNvPr>
          <p:cNvSpPr>
            <a:spLocks noGrp="1"/>
          </p:cNvSpPr>
          <p:nvPr>
            <p:ph type="title"/>
          </p:nvPr>
        </p:nvSpPr>
        <p:spPr/>
        <p:txBody>
          <a:bodyPr/>
          <a:lstStyle/>
          <a:p>
            <a:r>
              <a:rPr lang="en-US" dirty="0"/>
              <a:t>Framing Meta/Within</a:t>
            </a:r>
          </a:p>
        </p:txBody>
      </p:sp>
      <p:sp>
        <p:nvSpPr>
          <p:cNvPr id="3" name="Content Placeholder 2">
            <a:extLst>
              <a:ext uri="{FF2B5EF4-FFF2-40B4-BE49-F238E27FC236}">
                <a16:creationId xmlns:a16="http://schemas.microsoft.com/office/drawing/2014/main" id="{B2C8FAC4-07CA-A7BE-9CF7-C165170316E3}"/>
              </a:ext>
            </a:extLst>
          </p:cNvPr>
          <p:cNvSpPr>
            <a:spLocks noGrp="1"/>
          </p:cNvSpPr>
          <p:nvPr>
            <p:ph idx="1"/>
          </p:nvPr>
        </p:nvSpPr>
        <p:spPr/>
        <p:txBody>
          <a:bodyPr/>
          <a:lstStyle/>
          <a:p>
            <a:r>
              <a:rPr lang="en-US" dirty="0"/>
              <a:t>Key Questions</a:t>
            </a:r>
          </a:p>
          <a:p>
            <a:pPr lvl="1"/>
            <a:r>
              <a:rPr lang="en-US" dirty="0"/>
              <a:t>Why should we let Big Tech firms buy anything?</a:t>
            </a:r>
          </a:p>
          <a:p>
            <a:pPr lvl="1"/>
            <a:r>
              <a:rPr lang="en-US" dirty="0"/>
              <a:t>Is that something about the size of these firms?</a:t>
            </a:r>
          </a:p>
          <a:p>
            <a:pPr lvl="1"/>
            <a:r>
              <a:rPr lang="en-US" dirty="0"/>
              <a:t>Something about the nature of the industry?</a:t>
            </a:r>
          </a:p>
        </p:txBody>
      </p:sp>
      <p:sp>
        <p:nvSpPr>
          <p:cNvPr id="5" name="Slide Number Placeholder 4">
            <a:extLst>
              <a:ext uri="{FF2B5EF4-FFF2-40B4-BE49-F238E27FC236}">
                <a16:creationId xmlns:a16="http://schemas.microsoft.com/office/drawing/2014/main" id="{1ACEA828-0E65-EBDD-A60B-AD24E15B08C2}"/>
              </a:ext>
            </a:extLst>
          </p:cNvPr>
          <p:cNvSpPr>
            <a:spLocks noGrp="1"/>
          </p:cNvSpPr>
          <p:nvPr>
            <p:ph type="sldNum" sz="quarter" idx="11"/>
          </p:nvPr>
        </p:nvSpPr>
        <p:spPr/>
        <p:txBody>
          <a:bodyPr/>
          <a:lstStyle/>
          <a:p>
            <a:pPr>
              <a:defRPr/>
            </a:pPr>
            <a:fld id="{BC03FDE9-4CFE-4421-A501-434F5F61D1E4}" type="slidenum">
              <a:rPr lang="en-US" altLang="en-US" smtClean="0"/>
              <a:pPr>
                <a:defRPr/>
              </a:pPr>
              <a:t>60</a:t>
            </a:fld>
            <a:endParaRPr lang="en-US" altLang="en-US"/>
          </a:p>
        </p:txBody>
      </p:sp>
    </p:spTree>
    <p:extLst>
      <p:ext uri="{BB962C8B-B14F-4D97-AF65-F5344CB8AC3E}">
        <p14:creationId xmlns:p14="http://schemas.microsoft.com/office/powerpoint/2010/main" val="710623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4385" y="-2"/>
            <a:ext cx="280761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Meta/Within Order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7263353" y="6488668"/>
            <a:ext cx="49286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31 Jan 2023/13 Dec 2023)</a:t>
            </a:r>
          </a:p>
        </p:txBody>
      </p:sp>
      <p:pic>
        <p:nvPicPr>
          <p:cNvPr id="7" name="Picture 6">
            <a:extLst>
              <a:ext uri="{FF2B5EF4-FFF2-40B4-BE49-F238E27FC236}">
                <a16:creationId xmlns:a16="http://schemas.microsoft.com/office/drawing/2014/main" id="{0AC20344-BD4D-7EAD-B835-3901161C182C}"/>
              </a:ext>
            </a:extLst>
          </p:cNvPr>
          <p:cNvPicPr>
            <a:picLocks noChangeAspect="1"/>
          </p:cNvPicPr>
          <p:nvPr/>
        </p:nvPicPr>
        <p:blipFill>
          <a:blip r:embed="rId2"/>
          <a:stretch>
            <a:fillRect/>
          </a:stretch>
        </p:blipFill>
        <p:spPr>
          <a:xfrm>
            <a:off x="3785990" y="222701"/>
            <a:ext cx="4714711" cy="6145833"/>
          </a:xfrm>
          <a:prstGeom prst="rect">
            <a:avLst/>
          </a:prstGeom>
          <a:ln w="6350">
            <a:solidFill>
              <a:schemeClr val="bg2"/>
            </a:solidFill>
          </a:ln>
        </p:spPr>
      </p:pic>
    </p:spTree>
    <p:extLst>
      <p:ext uri="{BB962C8B-B14F-4D97-AF65-F5344CB8AC3E}">
        <p14:creationId xmlns:p14="http://schemas.microsoft.com/office/powerpoint/2010/main" val="672399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0572" y="-2"/>
            <a:ext cx="556142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 Does Meta Want to Buy Within?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6545A53-5DE4-FE24-5C00-577AB6024CE6}"/>
              </a:ext>
            </a:extLst>
          </p:cNvPr>
          <p:cNvPicPr>
            <a:picLocks noChangeAspect="1"/>
          </p:cNvPicPr>
          <p:nvPr/>
        </p:nvPicPr>
        <p:blipFill>
          <a:blip r:embed="rId2"/>
          <a:stretch>
            <a:fillRect/>
          </a:stretch>
        </p:blipFill>
        <p:spPr>
          <a:xfrm>
            <a:off x="188052" y="209004"/>
            <a:ext cx="4964268" cy="6491834"/>
          </a:xfrm>
          <a:prstGeom prst="rect">
            <a:avLst/>
          </a:prstGeom>
          <a:ln w="6350">
            <a:solidFill>
              <a:schemeClr val="bg2"/>
            </a:solidFill>
          </a:ln>
        </p:spPr>
      </p:pic>
      <p:pic>
        <p:nvPicPr>
          <p:cNvPr id="9" name="Picture 8">
            <a:extLst>
              <a:ext uri="{FF2B5EF4-FFF2-40B4-BE49-F238E27FC236}">
                <a16:creationId xmlns:a16="http://schemas.microsoft.com/office/drawing/2014/main" id="{0A00ED31-0A22-FC55-DCCA-6A49487E3AD4}"/>
              </a:ext>
            </a:extLst>
          </p:cNvPr>
          <p:cNvPicPr>
            <a:picLocks noChangeAspect="1"/>
          </p:cNvPicPr>
          <p:nvPr/>
        </p:nvPicPr>
        <p:blipFill rotWithShape="1">
          <a:blip r:embed="rId3"/>
          <a:srcRect l="5578"/>
          <a:stretch/>
        </p:blipFill>
        <p:spPr>
          <a:xfrm>
            <a:off x="1958741" y="1256152"/>
            <a:ext cx="9565204" cy="4114692"/>
          </a:xfrm>
          <a:prstGeom prst="rect">
            <a:avLst/>
          </a:prstGeom>
          <a:ln w="6350">
            <a:solidFill>
              <a:schemeClr val="bg2"/>
            </a:solidFill>
          </a:ln>
        </p:spPr>
      </p:pic>
    </p:spTree>
    <p:extLst>
      <p:ext uri="{BB962C8B-B14F-4D97-AF65-F5344CB8AC3E}">
        <p14:creationId xmlns:p14="http://schemas.microsoft.com/office/powerpoint/2010/main" val="256624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0572" y="-2"/>
            <a:ext cx="556142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 Does Meta Want to Buy Within?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B4FCDC81-E8E3-4CEB-6266-35855EC5B74D}"/>
              </a:ext>
            </a:extLst>
          </p:cNvPr>
          <p:cNvPicPr>
            <a:picLocks noChangeAspect="1"/>
          </p:cNvPicPr>
          <p:nvPr/>
        </p:nvPicPr>
        <p:blipFill>
          <a:blip r:embed="rId2"/>
          <a:stretch>
            <a:fillRect/>
          </a:stretch>
        </p:blipFill>
        <p:spPr>
          <a:xfrm>
            <a:off x="188052" y="209004"/>
            <a:ext cx="4964268" cy="6491834"/>
          </a:xfrm>
          <a:prstGeom prst="rect">
            <a:avLst/>
          </a:prstGeom>
          <a:ln w="6350">
            <a:solidFill>
              <a:schemeClr val="bg2"/>
            </a:solidFill>
          </a:ln>
        </p:spPr>
      </p:pic>
      <p:pic>
        <p:nvPicPr>
          <p:cNvPr id="8" name="Picture 7">
            <a:extLst>
              <a:ext uri="{FF2B5EF4-FFF2-40B4-BE49-F238E27FC236}">
                <a16:creationId xmlns:a16="http://schemas.microsoft.com/office/drawing/2014/main" id="{62486B90-4C37-CB3F-FE7F-45996CBC0D91}"/>
              </a:ext>
            </a:extLst>
          </p:cNvPr>
          <p:cNvPicPr>
            <a:picLocks noChangeAspect="1"/>
          </p:cNvPicPr>
          <p:nvPr/>
        </p:nvPicPr>
        <p:blipFill rotWithShape="1">
          <a:blip r:embed="rId3"/>
          <a:srcRect l="6523"/>
          <a:stretch/>
        </p:blipFill>
        <p:spPr>
          <a:xfrm>
            <a:off x="2184934" y="2518749"/>
            <a:ext cx="9295519" cy="2364749"/>
          </a:xfrm>
          <a:prstGeom prst="rect">
            <a:avLst/>
          </a:prstGeom>
          <a:ln w="6350">
            <a:solidFill>
              <a:schemeClr val="tx1"/>
            </a:solidFill>
          </a:ln>
        </p:spPr>
      </p:pic>
    </p:spTree>
    <p:extLst>
      <p:ext uri="{BB962C8B-B14F-4D97-AF65-F5344CB8AC3E}">
        <p14:creationId xmlns:p14="http://schemas.microsoft.com/office/powerpoint/2010/main" val="80313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A6E0E7-F310-876F-35CD-5E641F45BD35}"/>
              </a:ext>
            </a:extLst>
          </p:cNvPr>
          <p:cNvPicPr>
            <a:picLocks noChangeAspect="1"/>
          </p:cNvPicPr>
          <p:nvPr/>
        </p:nvPicPr>
        <p:blipFill>
          <a:blip r:embed="rId2"/>
          <a:stretch>
            <a:fillRect/>
          </a:stretch>
        </p:blipFill>
        <p:spPr>
          <a:xfrm>
            <a:off x="122227" y="209004"/>
            <a:ext cx="4924869" cy="6491834"/>
          </a:xfrm>
          <a:prstGeom prst="rect">
            <a:avLst/>
          </a:prstGeom>
          <a:ln w="6350">
            <a:solidFill>
              <a:schemeClr val="bg2"/>
            </a:solidFill>
          </a:ln>
        </p:spPr>
      </p:pic>
      <p:sp>
        <p:nvSpPr>
          <p:cNvPr id="2" name="Title 1"/>
          <p:cNvSpPr>
            <a:spLocks noGrp="1"/>
          </p:cNvSpPr>
          <p:nvPr>
            <p:ph type="title"/>
          </p:nvPr>
        </p:nvSpPr>
        <p:spPr>
          <a:xfrm>
            <a:off x="8529711" y="-2"/>
            <a:ext cx="366229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Competing With Apple?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34046DA9-233F-445E-F423-5B8F3C4EE031}"/>
              </a:ext>
            </a:extLst>
          </p:cNvPr>
          <p:cNvPicPr>
            <a:picLocks noChangeAspect="1"/>
          </p:cNvPicPr>
          <p:nvPr/>
        </p:nvPicPr>
        <p:blipFill rotWithShape="1">
          <a:blip r:embed="rId2"/>
          <a:srcRect l="14987" t="36538" r="3706" b="23063"/>
          <a:stretch/>
        </p:blipFill>
        <p:spPr>
          <a:xfrm>
            <a:off x="2285999" y="849086"/>
            <a:ext cx="8157355" cy="5342710"/>
          </a:xfrm>
          <a:prstGeom prst="rect">
            <a:avLst/>
          </a:prstGeom>
          <a:ln w="6350">
            <a:solidFill>
              <a:schemeClr val="bg2"/>
            </a:solidFill>
          </a:ln>
        </p:spPr>
      </p:pic>
    </p:spTree>
    <p:extLst>
      <p:ext uri="{BB962C8B-B14F-4D97-AF65-F5344CB8AC3E}">
        <p14:creationId xmlns:p14="http://schemas.microsoft.com/office/powerpoint/2010/main" val="301585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9688" y="-2"/>
            <a:ext cx="6022313"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Serious Exercisers v. Fitness Strugglers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C9FC43D-C820-77C6-EA1B-F7A23A55BC8A}"/>
              </a:ext>
            </a:extLst>
          </p:cNvPr>
          <p:cNvPicPr>
            <a:picLocks noChangeAspect="1"/>
          </p:cNvPicPr>
          <p:nvPr/>
        </p:nvPicPr>
        <p:blipFill>
          <a:blip r:embed="rId2"/>
          <a:stretch>
            <a:fillRect/>
          </a:stretch>
        </p:blipFill>
        <p:spPr>
          <a:xfrm>
            <a:off x="206080" y="209004"/>
            <a:ext cx="4949064" cy="6491834"/>
          </a:xfrm>
          <a:prstGeom prst="rect">
            <a:avLst/>
          </a:prstGeom>
          <a:ln w="6350">
            <a:solidFill>
              <a:schemeClr val="bg2"/>
            </a:solidFill>
          </a:ln>
        </p:spPr>
      </p:pic>
      <p:pic>
        <p:nvPicPr>
          <p:cNvPr id="8" name="Picture 7">
            <a:extLst>
              <a:ext uri="{FF2B5EF4-FFF2-40B4-BE49-F238E27FC236}">
                <a16:creationId xmlns:a16="http://schemas.microsoft.com/office/drawing/2014/main" id="{D514F814-87D7-63B3-51C0-1A1D7822733F}"/>
              </a:ext>
            </a:extLst>
          </p:cNvPr>
          <p:cNvPicPr>
            <a:picLocks noChangeAspect="1"/>
          </p:cNvPicPr>
          <p:nvPr/>
        </p:nvPicPr>
        <p:blipFill rotWithShape="1">
          <a:blip r:embed="rId2"/>
          <a:srcRect l="15090" t="58358" r="4609" b="14399"/>
          <a:stretch/>
        </p:blipFill>
        <p:spPr>
          <a:xfrm>
            <a:off x="2170443" y="2140299"/>
            <a:ext cx="9231558" cy="4108101"/>
          </a:xfrm>
          <a:prstGeom prst="rect">
            <a:avLst/>
          </a:prstGeom>
          <a:ln w="6350">
            <a:solidFill>
              <a:schemeClr val="bg2"/>
            </a:solidFill>
          </a:ln>
        </p:spPr>
      </p:pic>
    </p:spTree>
    <p:extLst>
      <p:ext uri="{BB962C8B-B14F-4D97-AF65-F5344CB8AC3E}">
        <p14:creationId xmlns:p14="http://schemas.microsoft.com/office/powerpoint/2010/main" val="411631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4771" y="-2"/>
            <a:ext cx="229723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76BE74B-7370-091E-2621-72051AACC2B3}"/>
              </a:ext>
            </a:extLst>
          </p:cNvPr>
          <p:cNvPicPr>
            <a:picLocks noChangeAspect="1"/>
          </p:cNvPicPr>
          <p:nvPr/>
        </p:nvPicPr>
        <p:blipFill>
          <a:blip r:embed="rId2"/>
          <a:stretch>
            <a:fillRect/>
          </a:stretch>
        </p:blipFill>
        <p:spPr>
          <a:xfrm>
            <a:off x="177191" y="209004"/>
            <a:ext cx="4900525" cy="6491834"/>
          </a:xfrm>
          <a:prstGeom prst="rect">
            <a:avLst/>
          </a:prstGeom>
          <a:ln w="6350">
            <a:solidFill>
              <a:schemeClr val="bg2"/>
            </a:solidFill>
          </a:ln>
        </p:spPr>
      </p:pic>
      <p:pic>
        <p:nvPicPr>
          <p:cNvPr id="8" name="Picture 7">
            <a:extLst>
              <a:ext uri="{FF2B5EF4-FFF2-40B4-BE49-F238E27FC236}">
                <a16:creationId xmlns:a16="http://schemas.microsoft.com/office/drawing/2014/main" id="{F0406A10-0414-9944-E6E0-153457116658}"/>
              </a:ext>
            </a:extLst>
          </p:cNvPr>
          <p:cNvPicPr>
            <a:picLocks noChangeAspect="1"/>
          </p:cNvPicPr>
          <p:nvPr/>
        </p:nvPicPr>
        <p:blipFill rotWithShape="1">
          <a:blip r:embed="rId2"/>
          <a:srcRect l="14394" t="30090" r="3382" b="48008"/>
          <a:stretch/>
        </p:blipFill>
        <p:spPr>
          <a:xfrm>
            <a:off x="1612760" y="2351313"/>
            <a:ext cx="9810065" cy="3461657"/>
          </a:xfrm>
          <a:prstGeom prst="rect">
            <a:avLst/>
          </a:prstGeom>
          <a:ln w="6350">
            <a:solidFill>
              <a:schemeClr val="bg2"/>
            </a:solidFill>
          </a:ln>
        </p:spPr>
      </p:pic>
    </p:spTree>
    <p:extLst>
      <p:ext uri="{BB962C8B-B14F-4D97-AF65-F5344CB8AC3E}">
        <p14:creationId xmlns:p14="http://schemas.microsoft.com/office/powerpoint/2010/main" val="272789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D5AC59-27F6-0932-DE56-E8F870C03596}"/>
              </a:ext>
            </a:extLst>
          </p:cNvPr>
          <p:cNvPicPr>
            <a:picLocks noChangeAspect="1"/>
          </p:cNvPicPr>
          <p:nvPr/>
        </p:nvPicPr>
        <p:blipFill>
          <a:blip r:embed="rId2"/>
          <a:stretch>
            <a:fillRect/>
          </a:stretch>
        </p:blipFill>
        <p:spPr>
          <a:xfrm>
            <a:off x="253098" y="209004"/>
            <a:ext cx="4931852" cy="6486060"/>
          </a:xfrm>
          <a:prstGeom prst="rect">
            <a:avLst/>
          </a:prstGeom>
          <a:ln w="6350">
            <a:solidFill>
              <a:schemeClr val="bg2"/>
            </a:solidFill>
          </a:ln>
        </p:spPr>
      </p:pic>
      <p:sp>
        <p:nvSpPr>
          <p:cNvPr id="2" name="Title 1"/>
          <p:cNvSpPr>
            <a:spLocks noGrp="1"/>
          </p:cNvSpPr>
          <p:nvPr>
            <p:ph type="title"/>
          </p:nvPr>
        </p:nvSpPr>
        <p:spPr>
          <a:xfrm>
            <a:off x="5936566" y="-2"/>
            <a:ext cx="625543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VR Dedicated Fitness Apps as Submarket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297399A0-F102-8145-DB2D-1AA8214658CC}"/>
              </a:ext>
            </a:extLst>
          </p:cNvPr>
          <p:cNvPicPr>
            <a:picLocks noChangeAspect="1"/>
          </p:cNvPicPr>
          <p:nvPr/>
        </p:nvPicPr>
        <p:blipFill>
          <a:blip r:embed="rId3"/>
          <a:stretch>
            <a:fillRect/>
          </a:stretch>
        </p:blipFill>
        <p:spPr>
          <a:xfrm>
            <a:off x="2389033" y="1622989"/>
            <a:ext cx="8512797" cy="4233861"/>
          </a:xfrm>
          <a:prstGeom prst="rect">
            <a:avLst/>
          </a:prstGeom>
          <a:ln>
            <a:solidFill>
              <a:schemeClr val="bg2"/>
            </a:solidFill>
          </a:ln>
        </p:spPr>
      </p:pic>
    </p:spTree>
    <p:extLst>
      <p:ext uri="{BB962C8B-B14F-4D97-AF65-F5344CB8AC3E}">
        <p14:creationId xmlns:p14="http://schemas.microsoft.com/office/powerpoint/2010/main" val="23897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0580" y="-2"/>
            <a:ext cx="578142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Meta and Actual Potential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607CC14-373E-E9DD-DD17-171E9539C267}"/>
              </a:ext>
            </a:extLst>
          </p:cNvPr>
          <p:cNvPicPr>
            <a:picLocks noChangeAspect="1"/>
          </p:cNvPicPr>
          <p:nvPr/>
        </p:nvPicPr>
        <p:blipFill>
          <a:blip r:embed="rId2"/>
          <a:stretch>
            <a:fillRect/>
          </a:stretch>
        </p:blipFill>
        <p:spPr>
          <a:xfrm>
            <a:off x="304799" y="209004"/>
            <a:ext cx="4988193" cy="6491834"/>
          </a:xfrm>
          <a:prstGeom prst="rect">
            <a:avLst/>
          </a:prstGeom>
          <a:ln w="6350">
            <a:solidFill>
              <a:schemeClr val="bg2"/>
            </a:solidFill>
          </a:ln>
        </p:spPr>
      </p:pic>
      <p:sp>
        <p:nvSpPr>
          <p:cNvPr id="8" name="Rectangle 7">
            <a:extLst>
              <a:ext uri="{FF2B5EF4-FFF2-40B4-BE49-F238E27FC236}">
                <a16:creationId xmlns:a16="http://schemas.microsoft.com/office/drawing/2014/main" id="{3F152C24-345B-7CB6-F140-AB6D722B8461}"/>
              </a:ext>
            </a:extLst>
          </p:cNvPr>
          <p:cNvSpPr/>
          <p:nvPr/>
        </p:nvSpPr>
        <p:spPr bwMode="auto">
          <a:xfrm>
            <a:off x="1117123" y="2244724"/>
            <a:ext cx="10901840"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dirty="0"/>
              <a:t>The </a:t>
            </a:r>
            <a:r>
              <a:rPr lang="en-US" sz="3200" b="1" dirty="0">
                <a:solidFill>
                  <a:schemeClr val="accent4">
                    <a:lumMod val="50000"/>
                    <a:lumOff val="50000"/>
                  </a:schemeClr>
                </a:solidFill>
              </a:rPr>
              <a:t>FTC first argues that the Acquisition would substantially lessen competition because it deprives the VR dedicated fitness app market of the competition that would have arisen from Meta’s independent entry into the market, a theory known as the ‘actual potential competition’ or ‘actual potential entrant’ doctrine</a:t>
            </a:r>
            <a:r>
              <a:rPr lang="en-US" sz="3200" dirty="0"/>
              <a:t>. </a:t>
            </a:r>
            <a:r>
              <a:rPr lang="en-US" sz="3200" i="1" dirty="0"/>
              <a:t>See, e.g.</a:t>
            </a:r>
            <a:r>
              <a:rPr lang="en-US" sz="3200" dirty="0"/>
              <a:t>, </a:t>
            </a:r>
            <a:r>
              <a:rPr lang="en-US" sz="3200" i="1" dirty="0"/>
              <a:t>United States v. Marine Bancorporation, Inc.</a:t>
            </a:r>
            <a:r>
              <a:rPr lang="en-US" sz="3200" dirty="0"/>
              <a:t>, 418 U.S. 602, 633 (1974)</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1317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0580" y="-2"/>
            <a:ext cx="578142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Meta and Actual Potential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607CC14-373E-E9DD-DD17-171E9539C267}"/>
              </a:ext>
            </a:extLst>
          </p:cNvPr>
          <p:cNvPicPr>
            <a:picLocks noChangeAspect="1"/>
          </p:cNvPicPr>
          <p:nvPr/>
        </p:nvPicPr>
        <p:blipFill>
          <a:blip r:embed="rId2"/>
          <a:stretch>
            <a:fillRect/>
          </a:stretch>
        </p:blipFill>
        <p:spPr>
          <a:xfrm>
            <a:off x="304799" y="209004"/>
            <a:ext cx="4988193" cy="6491834"/>
          </a:xfrm>
          <a:prstGeom prst="rect">
            <a:avLst/>
          </a:prstGeom>
          <a:ln w="6350">
            <a:solidFill>
              <a:schemeClr val="bg2"/>
            </a:solidFill>
          </a:ln>
        </p:spPr>
      </p:pic>
      <p:sp>
        <p:nvSpPr>
          <p:cNvPr id="8" name="Rectangle 7">
            <a:extLst>
              <a:ext uri="{FF2B5EF4-FFF2-40B4-BE49-F238E27FC236}">
                <a16:creationId xmlns:a16="http://schemas.microsoft.com/office/drawing/2014/main" id="{3F152C24-345B-7CB6-F140-AB6D722B8461}"/>
              </a:ext>
            </a:extLst>
          </p:cNvPr>
          <p:cNvSpPr/>
          <p:nvPr/>
        </p:nvSpPr>
        <p:spPr bwMode="auto">
          <a:xfrm>
            <a:off x="1117123" y="1724085"/>
            <a:ext cx="10901840" cy="452431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dirty="0"/>
              <a:t>Although the Supreme Court has twice declined to resolve the doctrine’s validity when presented, it has nonetheless identified </a:t>
            </a:r>
            <a:r>
              <a:rPr lang="en-US" sz="3200" b="1" dirty="0">
                <a:solidFill>
                  <a:schemeClr val="accent4">
                    <a:lumMod val="50000"/>
                    <a:lumOff val="50000"/>
                  </a:schemeClr>
                </a:solidFill>
              </a:rPr>
              <a:t>two essential preconditions before the theory can be applied: (1) the alleged potential entrant must have ‘available feasible means for entering the [relevant] market other than by acquiring [the target company]’; and (2) those ‘means offer a substantial likelihood of ultimately producing </a:t>
            </a:r>
            <a:r>
              <a:rPr lang="en-US" sz="3200" b="1" dirty="0" err="1">
                <a:solidFill>
                  <a:schemeClr val="accent4">
                    <a:lumMod val="50000"/>
                    <a:lumOff val="50000"/>
                  </a:schemeClr>
                </a:solidFill>
              </a:rPr>
              <a:t>deconcentration</a:t>
            </a:r>
            <a:r>
              <a:rPr lang="en-US" sz="3200" b="1" dirty="0">
                <a:solidFill>
                  <a:schemeClr val="accent4">
                    <a:lumMod val="50000"/>
                    <a:lumOff val="50000"/>
                  </a:schemeClr>
                </a:solidFill>
              </a:rPr>
              <a:t> of that market or other significant procompetitive effects</a:t>
            </a:r>
            <a:r>
              <a:rPr lang="en-US" sz="3200" dirty="0"/>
              <a:t>.’ </a:t>
            </a:r>
            <a:r>
              <a:rPr lang="en-US" sz="3200" i="1" dirty="0"/>
              <a:t>Id</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74123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3439" y="-1"/>
            <a:ext cx="1248561" cy="37179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Virality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8587047" y="6488668"/>
            <a:ext cx="36049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Harvard Crimson (19 Nov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Facemash Creator Survives Ad Board | News | The Harvard Crimson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493" y="185894"/>
            <a:ext cx="5956521" cy="6514944"/>
          </a:xfrm>
          <a:prstGeom prst="rect">
            <a:avLst/>
          </a:prstGeom>
          <a:ln w="6350">
            <a:solidFill>
              <a:schemeClr val="tx1"/>
            </a:solidFill>
          </a:ln>
        </p:spPr>
      </p:pic>
      <p:pic>
        <p:nvPicPr>
          <p:cNvPr id="5" name="Picture 4" descr="Facemash Creator Survives Ad Board | News | The Harvard Crimson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0048" t="61815" r="39518" b="6181"/>
          <a:stretch/>
        </p:blipFill>
        <p:spPr>
          <a:xfrm>
            <a:off x="2383418" y="1363894"/>
            <a:ext cx="6799863" cy="4719638"/>
          </a:xfrm>
          <a:prstGeom prst="rect">
            <a:avLst/>
          </a:prstGeom>
          <a:ln w="6350">
            <a:solidFill>
              <a:schemeClr val="tx1"/>
            </a:solidFill>
          </a:ln>
        </p:spPr>
      </p:pic>
    </p:spTree>
    <p:extLst>
      <p:ext uri="{BB962C8B-B14F-4D97-AF65-F5344CB8AC3E}">
        <p14:creationId xmlns:p14="http://schemas.microsoft.com/office/powerpoint/2010/main" val="37939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7827" y="-2"/>
            <a:ext cx="212417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Apply It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63EF7E7-9429-61DA-131A-0EF366DA38AF}"/>
              </a:ext>
            </a:extLst>
          </p:cNvPr>
          <p:cNvPicPr>
            <a:picLocks noChangeAspect="1"/>
          </p:cNvPicPr>
          <p:nvPr/>
        </p:nvPicPr>
        <p:blipFill>
          <a:blip r:embed="rId2"/>
          <a:stretch>
            <a:fillRect/>
          </a:stretch>
        </p:blipFill>
        <p:spPr>
          <a:xfrm>
            <a:off x="108969" y="209004"/>
            <a:ext cx="5007987" cy="6491834"/>
          </a:xfrm>
          <a:prstGeom prst="rect">
            <a:avLst/>
          </a:prstGeom>
          <a:ln w="6350">
            <a:solidFill>
              <a:schemeClr val="bg2"/>
            </a:solidFill>
          </a:ln>
        </p:spPr>
      </p:pic>
      <p:sp>
        <p:nvSpPr>
          <p:cNvPr id="8" name="Rectangle 7">
            <a:extLst>
              <a:ext uri="{FF2B5EF4-FFF2-40B4-BE49-F238E27FC236}">
                <a16:creationId xmlns:a16="http://schemas.microsoft.com/office/drawing/2014/main" id="{7B795E93-7DF3-96DD-4198-9976EF62672D}"/>
              </a:ext>
            </a:extLst>
          </p:cNvPr>
          <p:cNvSpPr/>
          <p:nvPr/>
        </p:nvSpPr>
        <p:spPr bwMode="auto">
          <a:xfrm>
            <a:off x="985360" y="3683884"/>
            <a:ext cx="10901840" cy="206210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dirty="0"/>
              <a:t>Given the actual potential competition doctrine’s consistent, albeit distant, history of judicial recognition, </a:t>
            </a:r>
            <a:r>
              <a:rPr lang="en-US" sz="3200" b="1" dirty="0">
                <a:solidFill>
                  <a:schemeClr val="accent4">
                    <a:lumMod val="50000"/>
                    <a:lumOff val="50000"/>
                  </a:schemeClr>
                </a:solidFill>
              </a:rPr>
              <a:t>the Court declines to reject the theory outright and will apply the doctrine as developed</a:t>
            </a:r>
            <a:r>
              <a:rPr lang="en-US" sz="3200" dirty="0"/>
              <a:t>.</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195281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0462" y="-2"/>
            <a:ext cx="58615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“Noticeably Greater than Fifty Percent”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C766D9E8-BDAC-5372-C2B1-1835A1B42BAA}"/>
              </a:ext>
            </a:extLst>
          </p:cNvPr>
          <p:cNvPicPr>
            <a:picLocks noChangeAspect="1"/>
          </p:cNvPicPr>
          <p:nvPr/>
        </p:nvPicPr>
        <p:blipFill>
          <a:blip r:embed="rId2"/>
          <a:stretch>
            <a:fillRect/>
          </a:stretch>
        </p:blipFill>
        <p:spPr>
          <a:xfrm>
            <a:off x="190303" y="209004"/>
            <a:ext cx="5003261" cy="6491834"/>
          </a:xfrm>
          <a:prstGeom prst="rect">
            <a:avLst/>
          </a:prstGeom>
          <a:ln w="6350">
            <a:solidFill>
              <a:schemeClr val="bg2"/>
            </a:solidFill>
          </a:ln>
        </p:spPr>
      </p:pic>
      <p:sp>
        <p:nvSpPr>
          <p:cNvPr id="9" name="Rectangle 8">
            <a:extLst>
              <a:ext uri="{FF2B5EF4-FFF2-40B4-BE49-F238E27FC236}">
                <a16:creationId xmlns:a16="http://schemas.microsoft.com/office/drawing/2014/main" id="{E29C225D-937A-E859-A862-2F8384DB0B72}"/>
              </a:ext>
            </a:extLst>
          </p:cNvPr>
          <p:cNvSpPr/>
          <p:nvPr/>
        </p:nvSpPr>
        <p:spPr bwMode="auto">
          <a:xfrm>
            <a:off x="1155514" y="2275670"/>
            <a:ext cx="10901840"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dirty="0"/>
              <a:t>Furthermore, </a:t>
            </a:r>
            <a:r>
              <a:rPr lang="en-US" sz="3200" b="1" dirty="0">
                <a:solidFill>
                  <a:schemeClr val="accent4">
                    <a:lumMod val="50000"/>
                    <a:lumOff val="50000"/>
                  </a:schemeClr>
                </a:solidFill>
              </a:rPr>
              <a:t>the harm to competition the doctrine aims to prevent is not the loss of </a:t>
            </a:r>
            <a:r>
              <a:rPr lang="en-US" sz="3200" b="1" i="1" dirty="0">
                <a:solidFill>
                  <a:schemeClr val="accent4">
                    <a:lumMod val="50000"/>
                    <a:lumOff val="50000"/>
                  </a:schemeClr>
                </a:solidFill>
              </a:rPr>
              <a:t>present </a:t>
            </a:r>
            <a:r>
              <a:rPr lang="en-US" sz="3200" b="1" dirty="0">
                <a:solidFill>
                  <a:schemeClr val="accent4">
                    <a:lumMod val="50000"/>
                    <a:lumOff val="50000"/>
                  </a:schemeClr>
                </a:solidFill>
              </a:rPr>
              <a:t>competition but rather the potential loss of a </a:t>
            </a:r>
            <a:r>
              <a:rPr lang="en-US" sz="3200" b="1" i="1" dirty="0">
                <a:solidFill>
                  <a:schemeClr val="accent4">
                    <a:lumMod val="50000"/>
                    <a:lumOff val="50000"/>
                  </a:schemeClr>
                </a:solidFill>
              </a:rPr>
              <a:t>future </a:t>
            </a:r>
            <a:r>
              <a:rPr lang="en-US" sz="3200" b="1" dirty="0">
                <a:solidFill>
                  <a:schemeClr val="accent4">
                    <a:lumMod val="50000"/>
                    <a:lumOff val="50000"/>
                  </a:schemeClr>
                </a:solidFill>
              </a:rPr>
              <a:t>competitor (the acquiring company)</a:t>
            </a:r>
            <a:r>
              <a:rPr lang="en-US" sz="3200" dirty="0"/>
              <a:t>. Given the many </a:t>
            </a:r>
            <a:r>
              <a:rPr lang="en-US" sz="3200" i="1" dirty="0"/>
              <a:t>a priori </a:t>
            </a:r>
            <a:r>
              <a:rPr lang="en-US" sz="3200" dirty="0"/>
              <a:t>inferences required by the doctrine, the Court is wary of any inquiry that strays too close to the specters of ephemeral possibilities, yet it must nonetheless ensure the standard does not require the FTC to operate on certainties.</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173341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0462" y="-2"/>
            <a:ext cx="58615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“Noticeably Greater than Fifty Percent”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C766D9E8-BDAC-5372-C2B1-1835A1B42BAA}"/>
              </a:ext>
            </a:extLst>
          </p:cNvPr>
          <p:cNvPicPr>
            <a:picLocks noChangeAspect="1"/>
          </p:cNvPicPr>
          <p:nvPr/>
        </p:nvPicPr>
        <p:blipFill>
          <a:blip r:embed="rId2"/>
          <a:stretch>
            <a:fillRect/>
          </a:stretch>
        </p:blipFill>
        <p:spPr>
          <a:xfrm>
            <a:off x="190303" y="209004"/>
            <a:ext cx="5003261" cy="6491834"/>
          </a:xfrm>
          <a:prstGeom prst="rect">
            <a:avLst/>
          </a:prstGeom>
          <a:ln w="6350">
            <a:solidFill>
              <a:schemeClr val="bg2"/>
            </a:solidFill>
          </a:ln>
        </p:spPr>
      </p:pic>
      <p:sp>
        <p:nvSpPr>
          <p:cNvPr id="9" name="Rectangle 8">
            <a:extLst>
              <a:ext uri="{FF2B5EF4-FFF2-40B4-BE49-F238E27FC236}">
                <a16:creationId xmlns:a16="http://schemas.microsoft.com/office/drawing/2014/main" id="{E29C225D-937A-E859-A862-2F8384DB0B72}"/>
              </a:ext>
            </a:extLst>
          </p:cNvPr>
          <p:cNvSpPr/>
          <p:nvPr/>
        </p:nvSpPr>
        <p:spPr bwMode="auto">
          <a:xfrm>
            <a:off x="1290160" y="3969717"/>
            <a:ext cx="10901840" cy="206210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200" i="0" u="none" strike="noStrike" cap="none" normalizeH="0" baseline="0" dirty="0">
                <a:ln>
                  <a:noFill/>
                </a:ln>
                <a:solidFill>
                  <a:srgbClr val="000000"/>
                </a:solidFill>
                <a:effectLst/>
              </a:rPr>
              <a:t>“</a:t>
            </a:r>
            <a:r>
              <a:rPr lang="en-US" sz="3200" b="1" dirty="0">
                <a:solidFill>
                  <a:schemeClr val="accent4">
                    <a:lumMod val="50000"/>
                    <a:lumOff val="50000"/>
                  </a:schemeClr>
                </a:solidFill>
              </a:rPr>
              <a:t>The Court accordingly holds that the ‘reasonable probability’ standard—as clarified by the Fifth Circuit to suggest a likelihood noticeably greater than fifty percent—is the standard of proof that the FTC must present</a:t>
            </a:r>
            <a:r>
              <a:rPr lang="en-US" sz="3200" dirty="0"/>
              <a:t>.</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160575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CA8E-BC2C-71B2-5F0D-43406A69B946}"/>
              </a:ext>
            </a:extLst>
          </p:cNvPr>
          <p:cNvSpPr>
            <a:spLocks noGrp="1"/>
          </p:cNvSpPr>
          <p:nvPr>
            <p:ph type="title"/>
          </p:nvPr>
        </p:nvSpPr>
        <p:spPr/>
        <p:txBody>
          <a:bodyPr/>
          <a:lstStyle/>
          <a:p>
            <a:r>
              <a:rPr lang="en-US" dirty="0"/>
              <a:t>Understanding Potential Competition</a:t>
            </a:r>
          </a:p>
        </p:txBody>
      </p:sp>
      <p:sp>
        <p:nvSpPr>
          <p:cNvPr id="3" name="Content Placeholder 2">
            <a:extLst>
              <a:ext uri="{FF2B5EF4-FFF2-40B4-BE49-F238E27FC236}">
                <a16:creationId xmlns:a16="http://schemas.microsoft.com/office/drawing/2014/main" id="{9ADA6D95-A295-F54F-00EC-ABAA73C0988E}"/>
              </a:ext>
            </a:extLst>
          </p:cNvPr>
          <p:cNvSpPr>
            <a:spLocks noGrp="1"/>
          </p:cNvSpPr>
          <p:nvPr>
            <p:ph idx="1"/>
          </p:nvPr>
        </p:nvSpPr>
        <p:spPr/>
        <p:txBody>
          <a:bodyPr/>
          <a:lstStyle/>
          <a:p>
            <a:r>
              <a:rPr lang="en-US" dirty="0"/>
              <a:t>Questions</a:t>
            </a:r>
          </a:p>
          <a:p>
            <a:pPr lvl="1"/>
            <a:r>
              <a:rPr lang="en-US" dirty="0"/>
              <a:t>Is this the right framework for this?</a:t>
            </a:r>
          </a:p>
          <a:p>
            <a:pPr lvl="1"/>
            <a:r>
              <a:rPr lang="en-US" dirty="0"/>
              <a:t>How many possible entrants are there?</a:t>
            </a:r>
          </a:p>
          <a:p>
            <a:pPr lvl="2"/>
            <a:r>
              <a:rPr lang="en-US" dirty="0"/>
              <a:t>Does it matter if the number of potential entrants drops from 11 to 10 rather than from 3 to 2?</a:t>
            </a:r>
          </a:p>
          <a:p>
            <a:pPr lvl="1"/>
            <a:r>
              <a:rPr lang="en-US" dirty="0"/>
              <a:t>Is there something distinctive about Meta as a possible entrant?</a:t>
            </a:r>
          </a:p>
        </p:txBody>
      </p:sp>
      <p:sp>
        <p:nvSpPr>
          <p:cNvPr id="5" name="Slide Number Placeholder 4">
            <a:extLst>
              <a:ext uri="{FF2B5EF4-FFF2-40B4-BE49-F238E27FC236}">
                <a16:creationId xmlns:a16="http://schemas.microsoft.com/office/drawing/2014/main" id="{A006498F-996E-A81B-0DB9-EDC73822A257}"/>
              </a:ext>
            </a:extLst>
          </p:cNvPr>
          <p:cNvSpPr>
            <a:spLocks noGrp="1"/>
          </p:cNvSpPr>
          <p:nvPr>
            <p:ph type="sldNum" sz="quarter" idx="11"/>
          </p:nvPr>
        </p:nvSpPr>
        <p:spPr/>
        <p:txBody>
          <a:bodyPr/>
          <a:lstStyle/>
          <a:p>
            <a:pPr>
              <a:defRPr/>
            </a:pPr>
            <a:fld id="{BC03FDE9-4CFE-4421-A501-434F5F61D1E4}" type="slidenum">
              <a:rPr lang="en-US" altLang="en-US" smtClean="0"/>
              <a:pPr>
                <a:defRPr/>
              </a:pPr>
              <a:t>73</a:t>
            </a:fld>
            <a:endParaRPr lang="en-US" altLang="en-US"/>
          </a:p>
        </p:txBody>
      </p:sp>
    </p:spTree>
    <p:extLst>
      <p:ext uri="{BB962C8B-B14F-4D97-AF65-F5344CB8AC3E}">
        <p14:creationId xmlns:p14="http://schemas.microsoft.com/office/powerpoint/2010/main" val="22930838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B9CEFA-012D-46E9-B3C0-AE5FD6A89B2D}"/>
              </a:ext>
            </a:extLst>
          </p:cNvPr>
          <p:cNvPicPr>
            <a:picLocks noChangeAspect="1"/>
          </p:cNvPicPr>
          <p:nvPr/>
        </p:nvPicPr>
        <p:blipFill>
          <a:blip r:embed="rId2"/>
          <a:stretch>
            <a:fillRect/>
          </a:stretch>
        </p:blipFill>
        <p:spPr>
          <a:xfrm>
            <a:off x="128646" y="533817"/>
            <a:ext cx="4687021" cy="6139517"/>
          </a:xfrm>
          <a:prstGeom prst="rect">
            <a:avLst/>
          </a:prstGeom>
          <a:ln w="6350">
            <a:solidFill>
              <a:schemeClr val="bg2"/>
            </a:solidFill>
          </a:ln>
        </p:spPr>
      </p:pic>
      <p:sp>
        <p:nvSpPr>
          <p:cNvPr id="2" name="Title 1"/>
          <p:cNvSpPr>
            <a:spLocks noGrp="1"/>
          </p:cNvSpPr>
          <p:nvPr>
            <p:ph type="title"/>
          </p:nvPr>
        </p:nvSpPr>
        <p:spPr>
          <a:xfrm>
            <a:off x="4862732" y="-2"/>
            <a:ext cx="73292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Reasonably Probable That Meta Would Enter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836CD60A-11ED-4B21-D4AF-2CE31F765286}"/>
              </a:ext>
            </a:extLst>
          </p:cNvPr>
          <p:cNvPicPr>
            <a:picLocks noChangeAspect="1"/>
          </p:cNvPicPr>
          <p:nvPr/>
        </p:nvPicPr>
        <p:blipFill>
          <a:blip r:embed="rId3"/>
          <a:stretch>
            <a:fillRect/>
          </a:stretch>
        </p:blipFill>
        <p:spPr>
          <a:xfrm>
            <a:off x="2139669" y="1452867"/>
            <a:ext cx="8783436" cy="4347711"/>
          </a:xfrm>
          <a:prstGeom prst="rect">
            <a:avLst/>
          </a:prstGeom>
          <a:ln>
            <a:solidFill>
              <a:schemeClr val="bg2"/>
            </a:solidFill>
          </a:ln>
        </p:spPr>
      </p:pic>
    </p:spTree>
    <p:extLst>
      <p:ext uri="{BB962C8B-B14F-4D97-AF65-F5344CB8AC3E}">
        <p14:creationId xmlns:p14="http://schemas.microsoft.com/office/powerpoint/2010/main" val="23606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02E4C9-61BD-107A-5FEA-DD708CADA335}"/>
              </a:ext>
            </a:extLst>
          </p:cNvPr>
          <p:cNvPicPr>
            <a:picLocks noChangeAspect="1"/>
          </p:cNvPicPr>
          <p:nvPr/>
        </p:nvPicPr>
        <p:blipFill>
          <a:blip r:embed="rId2"/>
          <a:stretch>
            <a:fillRect/>
          </a:stretch>
        </p:blipFill>
        <p:spPr>
          <a:xfrm>
            <a:off x="113272" y="209005"/>
            <a:ext cx="4952175" cy="6491834"/>
          </a:xfrm>
          <a:prstGeom prst="rect">
            <a:avLst/>
          </a:prstGeom>
          <a:ln>
            <a:solidFill>
              <a:schemeClr val="bg2"/>
            </a:solidFill>
          </a:ln>
        </p:spPr>
      </p:pic>
      <p:sp>
        <p:nvSpPr>
          <p:cNvPr id="2" name="Title 1"/>
          <p:cNvSpPr>
            <a:spLocks noGrp="1"/>
          </p:cNvSpPr>
          <p:nvPr>
            <p:ph type="title"/>
          </p:nvPr>
        </p:nvSpPr>
        <p:spPr>
          <a:xfrm>
            <a:off x="8413423" y="-2"/>
            <a:ext cx="377857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Meta Skeptical Internally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07963783-C50E-6EF2-A9F3-22AF887D27B5}"/>
              </a:ext>
            </a:extLst>
          </p:cNvPr>
          <p:cNvPicPr>
            <a:picLocks noChangeAspect="1"/>
          </p:cNvPicPr>
          <p:nvPr/>
        </p:nvPicPr>
        <p:blipFill>
          <a:blip r:embed="rId3"/>
          <a:stretch>
            <a:fillRect/>
          </a:stretch>
        </p:blipFill>
        <p:spPr>
          <a:xfrm>
            <a:off x="2257270" y="1205251"/>
            <a:ext cx="8006354" cy="4752489"/>
          </a:xfrm>
          <a:prstGeom prst="rect">
            <a:avLst/>
          </a:prstGeom>
          <a:ln>
            <a:solidFill>
              <a:schemeClr val="bg2"/>
            </a:solidFill>
          </a:ln>
        </p:spPr>
      </p:pic>
    </p:spTree>
    <p:extLst>
      <p:ext uri="{BB962C8B-B14F-4D97-AF65-F5344CB8AC3E}">
        <p14:creationId xmlns:p14="http://schemas.microsoft.com/office/powerpoint/2010/main" val="13595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533DE3-8C0A-C81C-27A3-6137D7EBB5D5}"/>
              </a:ext>
            </a:extLst>
          </p:cNvPr>
          <p:cNvPicPr>
            <a:picLocks noChangeAspect="1"/>
          </p:cNvPicPr>
          <p:nvPr/>
        </p:nvPicPr>
        <p:blipFill>
          <a:blip r:embed="rId2"/>
          <a:stretch>
            <a:fillRect/>
          </a:stretch>
        </p:blipFill>
        <p:spPr>
          <a:xfrm>
            <a:off x="304801" y="183536"/>
            <a:ext cx="4940440" cy="6486414"/>
          </a:xfrm>
          <a:prstGeom prst="rect">
            <a:avLst/>
          </a:prstGeom>
          <a:ln w="6350">
            <a:solidFill>
              <a:schemeClr val="bg2"/>
            </a:solidFill>
          </a:ln>
        </p:spPr>
      </p:pic>
      <p:sp>
        <p:nvSpPr>
          <p:cNvPr id="2" name="Title 1"/>
          <p:cNvSpPr>
            <a:spLocks noGrp="1"/>
          </p:cNvSpPr>
          <p:nvPr>
            <p:ph type="title"/>
          </p:nvPr>
        </p:nvSpPr>
        <p:spPr>
          <a:xfrm>
            <a:off x="5697415" y="-2"/>
            <a:ext cx="649458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Loses on Actual Potential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1C716687-F529-5289-16F3-E5901597D92D}"/>
              </a:ext>
            </a:extLst>
          </p:cNvPr>
          <p:cNvPicPr>
            <a:picLocks noChangeAspect="1"/>
          </p:cNvPicPr>
          <p:nvPr/>
        </p:nvPicPr>
        <p:blipFill>
          <a:blip r:embed="rId3"/>
          <a:stretch>
            <a:fillRect/>
          </a:stretch>
        </p:blipFill>
        <p:spPr>
          <a:xfrm>
            <a:off x="1420377" y="1870263"/>
            <a:ext cx="10198078" cy="3378322"/>
          </a:xfrm>
          <a:prstGeom prst="rect">
            <a:avLst/>
          </a:prstGeom>
          <a:ln w="6350">
            <a:solidFill>
              <a:schemeClr val="tx1"/>
            </a:solidFill>
          </a:ln>
        </p:spPr>
      </p:pic>
    </p:spTree>
    <p:extLst>
      <p:ext uri="{BB962C8B-B14F-4D97-AF65-F5344CB8AC3E}">
        <p14:creationId xmlns:p14="http://schemas.microsoft.com/office/powerpoint/2010/main" val="18778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A8C171-D371-8355-D83C-2BA1B5F51357}"/>
              </a:ext>
            </a:extLst>
          </p:cNvPr>
          <p:cNvPicPr>
            <a:picLocks noChangeAspect="1"/>
          </p:cNvPicPr>
          <p:nvPr/>
        </p:nvPicPr>
        <p:blipFill>
          <a:blip r:embed="rId2"/>
          <a:stretch>
            <a:fillRect/>
          </a:stretch>
        </p:blipFill>
        <p:spPr>
          <a:xfrm>
            <a:off x="164124" y="209004"/>
            <a:ext cx="4944568" cy="6491834"/>
          </a:xfrm>
          <a:prstGeom prst="rect">
            <a:avLst/>
          </a:prstGeom>
          <a:ln w="6350">
            <a:solidFill>
              <a:schemeClr val="bg2"/>
            </a:solidFill>
          </a:ln>
        </p:spPr>
      </p:pic>
      <p:sp>
        <p:nvSpPr>
          <p:cNvPr id="2" name="Title 1"/>
          <p:cNvSpPr>
            <a:spLocks noGrp="1"/>
          </p:cNvSpPr>
          <p:nvPr>
            <p:ph type="title"/>
          </p:nvPr>
        </p:nvSpPr>
        <p:spPr>
          <a:xfrm>
            <a:off x="5176539" y="-2"/>
            <a:ext cx="701546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Perceived Potential Competition (Wing Effects)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00AB27BD-1914-FECE-08D8-016323A95E4F}"/>
              </a:ext>
            </a:extLst>
          </p:cNvPr>
          <p:cNvPicPr>
            <a:picLocks noChangeAspect="1"/>
          </p:cNvPicPr>
          <p:nvPr/>
        </p:nvPicPr>
        <p:blipFill>
          <a:blip r:embed="rId3"/>
          <a:stretch>
            <a:fillRect/>
          </a:stretch>
        </p:blipFill>
        <p:spPr>
          <a:xfrm>
            <a:off x="1325584" y="2575399"/>
            <a:ext cx="10342695" cy="3356478"/>
          </a:xfrm>
          <a:prstGeom prst="rect">
            <a:avLst/>
          </a:prstGeom>
          <a:ln w="6350">
            <a:solidFill>
              <a:schemeClr val="tx1"/>
            </a:solidFill>
          </a:ln>
        </p:spPr>
      </p:pic>
    </p:spTree>
    <p:extLst>
      <p:ext uri="{BB962C8B-B14F-4D97-AF65-F5344CB8AC3E}">
        <p14:creationId xmlns:p14="http://schemas.microsoft.com/office/powerpoint/2010/main" val="256226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30" presetClass="emph" presetSubtype="0" fill="hold" nodeType="withEffect">
                                  <p:stCondLst>
                                    <p:cond delay="0"/>
                                  </p:stCondLst>
                                  <p:childTnLst>
                                    <p:animClr clrSpc="hsl" dir="cw">
                                      <p:cBhvr override="childStyle">
                                        <p:cTn id="8" dur="500" fill="hold"/>
                                        <p:tgtEl>
                                          <p:spTgt spid="3"/>
                                        </p:tgtEl>
                                        <p:attrNameLst>
                                          <p:attrName>style.color</p:attrName>
                                        </p:attrNameLst>
                                      </p:cBhvr>
                                      <p:by>
                                        <p:hsl h="0" s="12549" l="25098"/>
                                      </p:by>
                                    </p:animClr>
                                    <p:animClr clrSpc="hsl" dir="cw">
                                      <p:cBhvr>
                                        <p:cTn id="9" dur="500" fill="hold"/>
                                        <p:tgtEl>
                                          <p:spTgt spid="3"/>
                                        </p:tgtEl>
                                        <p:attrNameLst>
                                          <p:attrName>fillcolor</p:attrName>
                                        </p:attrNameLst>
                                      </p:cBhvr>
                                      <p:by>
                                        <p:hsl h="0" s="12549" l="25098"/>
                                      </p:by>
                                    </p:animClr>
                                    <p:animClr clrSpc="hsl" dir="cw">
                                      <p:cBhvr>
                                        <p:cTn id="10" dur="500" fill="hold"/>
                                        <p:tgtEl>
                                          <p:spTgt spid="3"/>
                                        </p:tgtEl>
                                        <p:attrNameLst>
                                          <p:attrName>stroke.color</p:attrName>
                                        </p:attrNameLst>
                                      </p:cBhvr>
                                      <p:by>
                                        <p:hsl h="0" s="12549" l="25098"/>
                                      </p:by>
                                    </p:animClr>
                                    <p:set>
                                      <p:cBhvr>
                                        <p:cTn id="11" dur="500" fill="hold"/>
                                        <p:tgtEl>
                                          <p:spTgt spid="3"/>
                                        </p:tgtEl>
                                        <p:attrNameLst>
                                          <p:attrName>fill.type</p:attrName>
                                        </p:attrNameLst>
                                      </p:cBhvr>
                                      <p:to>
                                        <p:strVal val="solid"/>
                                      </p:to>
                                    </p:se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599D95-C3D3-3B14-39E0-52193B98780D}"/>
              </a:ext>
            </a:extLst>
          </p:cNvPr>
          <p:cNvPicPr>
            <a:picLocks noChangeAspect="1"/>
          </p:cNvPicPr>
          <p:nvPr/>
        </p:nvPicPr>
        <p:blipFill>
          <a:blip r:embed="rId2"/>
          <a:stretch>
            <a:fillRect/>
          </a:stretch>
        </p:blipFill>
        <p:spPr>
          <a:xfrm>
            <a:off x="199166" y="207741"/>
            <a:ext cx="4921476" cy="6442518"/>
          </a:xfrm>
          <a:prstGeom prst="rect">
            <a:avLst/>
          </a:prstGeom>
        </p:spPr>
      </p:pic>
      <p:sp>
        <p:nvSpPr>
          <p:cNvPr id="2" name="Title 1"/>
          <p:cNvSpPr>
            <a:spLocks noGrp="1"/>
          </p:cNvSpPr>
          <p:nvPr>
            <p:ph type="title"/>
          </p:nvPr>
        </p:nvSpPr>
        <p:spPr>
          <a:xfrm>
            <a:off x="10710203" y="-2"/>
            <a:ext cx="14817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8529711" y="6488668"/>
            <a:ext cx="36622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Meta/Within (NDCA 13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7F400470-72C4-C9C5-DA89-A1C44A7F4F2F}"/>
              </a:ext>
            </a:extLst>
          </p:cNvPr>
          <p:cNvPicPr>
            <a:picLocks noChangeAspect="1"/>
          </p:cNvPicPr>
          <p:nvPr/>
        </p:nvPicPr>
        <p:blipFill>
          <a:blip r:embed="rId3"/>
          <a:stretch>
            <a:fillRect/>
          </a:stretch>
        </p:blipFill>
        <p:spPr>
          <a:xfrm>
            <a:off x="1322737" y="1805783"/>
            <a:ext cx="10235444" cy="3131977"/>
          </a:xfrm>
          <a:prstGeom prst="rect">
            <a:avLst/>
          </a:prstGeom>
          <a:ln w="6350">
            <a:solidFill>
              <a:schemeClr val="tx1"/>
            </a:solidFill>
          </a:ln>
        </p:spPr>
      </p:pic>
    </p:spTree>
    <p:extLst>
      <p:ext uri="{BB962C8B-B14F-4D97-AF65-F5344CB8AC3E}">
        <p14:creationId xmlns:p14="http://schemas.microsoft.com/office/powerpoint/2010/main" val="24064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0184" y="-1"/>
            <a:ext cx="4761817" cy="37179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2005: News Corp MySpace Buy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908771" y="6488668"/>
            <a:ext cx="22832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(18 July 2005)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News Corp. to Acquire Owner of MySpace.com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08" y="185894"/>
            <a:ext cx="6001410" cy="6564041"/>
          </a:xfrm>
          <a:prstGeom prst="rect">
            <a:avLst/>
          </a:prstGeom>
          <a:ln w="6350">
            <a:solidFill>
              <a:schemeClr val="tx1"/>
            </a:solidFill>
          </a:ln>
        </p:spPr>
      </p:pic>
      <p:pic>
        <p:nvPicPr>
          <p:cNvPr id="8" name="Picture 7" descr="News Corp. to Acquire Owner of MySpace.com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9330" t="27030" r="44841" b="48814"/>
          <a:stretch/>
        </p:blipFill>
        <p:spPr>
          <a:xfrm>
            <a:off x="2227926" y="1632792"/>
            <a:ext cx="7583166" cy="4371768"/>
          </a:xfrm>
          <a:prstGeom prst="rect">
            <a:avLst/>
          </a:prstGeom>
          <a:ln w="6350">
            <a:solidFill>
              <a:schemeClr val="tx1"/>
            </a:solidFill>
          </a:ln>
        </p:spPr>
      </p:pic>
    </p:spTree>
    <p:extLst>
      <p:ext uri="{BB962C8B-B14F-4D97-AF65-F5344CB8AC3E}">
        <p14:creationId xmlns:p14="http://schemas.microsoft.com/office/powerpoint/2010/main" val="314503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8352" y="-1"/>
            <a:ext cx="3773649" cy="37179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16 Million Monthly Users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929553" y="6488668"/>
            <a:ext cx="22624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(18 July 2005)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News Corp. to Acquire Owner of MySpace.com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08" y="185894"/>
            <a:ext cx="6001410" cy="6564041"/>
          </a:xfrm>
          <a:prstGeom prst="rect">
            <a:avLst/>
          </a:prstGeom>
          <a:ln w="6350">
            <a:solidFill>
              <a:schemeClr val="tx1"/>
            </a:solidFill>
          </a:ln>
        </p:spPr>
      </p:pic>
      <p:pic>
        <p:nvPicPr>
          <p:cNvPr id="8" name="Picture 7" descr="News Corp. to Acquire Owner of MySpace.com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354" t="51069" r="44841" b="30740"/>
          <a:stretch/>
        </p:blipFill>
        <p:spPr>
          <a:xfrm>
            <a:off x="2219498" y="1882563"/>
            <a:ext cx="8641169" cy="4213437"/>
          </a:xfrm>
          <a:prstGeom prst="rect">
            <a:avLst/>
          </a:prstGeom>
          <a:ln w="6350">
            <a:solidFill>
              <a:schemeClr val="tx1"/>
            </a:solidFill>
          </a:ln>
        </p:spPr>
      </p:pic>
    </p:spTree>
    <p:extLst>
      <p:ext uri="{BB962C8B-B14F-4D97-AF65-F5344CB8AC3E}">
        <p14:creationId xmlns:p14="http://schemas.microsoft.com/office/powerpoint/2010/main" val="64210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10341</TotalTime>
  <Words>2702</Words>
  <Application>Microsoft Office PowerPoint</Application>
  <PresentationFormat>Widescreen</PresentationFormat>
  <Paragraphs>381</Paragraphs>
  <Slides>78</Slides>
  <Notes>37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78</vt:i4>
      </vt:variant>
    </vt:vector>
  </HeadingPairs>
  <TitlesOfParts>
    <vt:vector size="86" baseType="lpstr">
      <vt:lpstr>Arial</vt:lpstr>
      <vt:lpstr>Calibri</vt:lpstr>
      <vt:lpstr>Helvetica</vt:lpstr>
      <vt:lpstr>Monotype Sorts</vt:lpstr>
      <vt:lpstr>Times New Roman</vt:lpstr>
      <vt:lpstr>Wingdings</vt:lpstr>
      <vt:lpstr>Generic (Standard)</vt:lpstr>
      <vt:lpstr>Custom Design</vt:lpstr>
      <vt:lpstr>Class 12: Thurs 23 Oct 2025 Antitrust Fall 2025   M&amp;A: Potential/Nascent Comp</vt:lpstr>
      <vt:lpstr>Today’s Issues</vt:lpstr>
      <vt:lpstr>Today’s Issues</vt:lpstr>
      <vt:lpstr>Today’s Issues</vt:lpstr>
      <vt:lpstr>Facemash</vt:lpstr>
      <vt:lpstr>No Insults</vt:lpstr>
      <vt:lpstr>Virality</vt:lpstr>
      <vt:lpstr>2005: News Corp MySpace Buy</vt:lpstr>
      <vt:lpstr>16 Million Monthly Users</vt:lpstr>
      <vt:lpstr>Jump Ahead: Understanding Nascency</vt:lpstr>
      <vt:lpstr>2011: Sale of MySpace</vt:lpstr>
      <vt:lpstr>Facebook IPO</vt:lpstr>
      <vt:lpstr>Facebook IPO: Core Mechanism</vt:lpstr>
      <vt:lpstr>17 May 2012: Facebook IPO</vt:lpstr>
      <vt:lpstr>9 Apr 2012: FB Buys Instagram</vt:lpstr>
      <vt:lpstr>Network Links?</vt:lpstr>
      <vt:lpstr>$1 Billion</vt:lpstr>
      <vt:lpstr>Mark Z: Thinking about Buying IG (TTYN (1 of 5))</vt:lpstr>
      <vt:lpstr>David E (FB CFO): Why? (TTYN (2 of 5))</vt:lpstr>
      <vt:lpstr>Limited Number of Social Dynamics (TTYN (3 of 5))</vt:lpstr>
      <vt:lpstr>Didn’t Mean to Say We Would be Eliminating Competitors (TTYN (4 of 5))</vt:lpstr>
      <vt:lpstr>Reading the Emails</vt:lpstr>
      <vt:lpstr>FTC Instagram Review</vt:lpstr>
      <vt:lpstr>Feb 2014: FB Buys WhatsApp for $16B</vt:lpstr>
      <vt:lpstr>Feb 2014: FB Buys WhatsApp for $16B</vt:lpstr>
      <vt:lpstr>FTC WhatsApp Review</vt:lpstr>
      <vt:lpstr>EU on FB/WhatsApp: Not Close Competitors</vt:lpstr>
      <vt:lpstr>FB and WhatsApp Not Social Network Competitors</vt:lpstr>
      <vt:lpstr>Data Concentration Not a Problem</vt:lpstr>
      <vt:lpstr>Privacy Outside of EU Competition Law</vt:lpstr>
      <vt:lpstr>How Much Should You Pay?</vt:lpstr>
      <vt:lpstr>How Much Should You Pay?</vt:lpstr>
      <vt:lpstr>Facebook Deals</vt:lpstr>
      <vt:lpstr>9 Dec 2020: FTC Monopolization Case v FB</vt:lpstr>
      <vt:lpstr>State FB Complaint</vt:lpstr>
      <vt:lpstr>State FB Case Dismissed</vt:lpstr>
      <vt:lpstr>Apr 2023: Affirmed</vt:lpstr>
      <vt:lpstr>FTC Complaint Dismissal</vt:lpstr>
      <vt:lpstr>19 Aug 2021: Amended Complaint</vt:lpstr>
      <vt:lpstr>Current Status?</vt:lpstr>
      <vt:lpstr>25 Mar 2014: FB Buys Oculus</vt:lpstr>
      <vt:lpstr>Tomorrow’s Platform</vt:lpstr>
      <vt:lpstr>FTC: Nothing Here</vt:lpstr>
      <vt:lpstr>Four Years Ago: Meta</vt:lpstr>
      <vt:lpstr>Meta Announces Within Deal</vt:lpstr>
      <vt:lpstr>XR Market Shares</vt:lpstr>
      <vt:lpstr>And How Is It Going for Meta?</vt:lpstr>
      <vt:lpstr>Spending Billions …</vt:lpstr>
      <vt:lpstr>Getting Ghost Towns</vt:lpstr>
      <vt:lpstr>Meta VR Revenues</vt:lpstr>
      <vt:lpstr>Meta VR Revenues and Costs</vt:lpstr>
      <vt:lpstr>$63 Billion</vt:lpstr>
      <vt:lpstr>Blocking the VR Giant</vt:lpstr>
      <vt:lpstr>Marine Bancorporation</vt:lpstr>
      <vt:lpstr>Focus on the Firm at the Fringe of the Market</vt:lpstr>
      <vt:lpstr>Wings Effect = Matters for Competition Now</vt:lpstr>
      <vt:lpstr>A Second Conception (Not Yet Adopted)</vt:lpstr>
      <vt:lpstr>A Second Conception: Force De Novo/Toehold Entry?</vt:lpstr>
      <vt:lpstr>Not Decided Before and Not Here</vt:lpstr>
      <vt:lpstr>Framing Meta/Within</vt:lpstr>
      <vt:lpstr>Meta/Within Order</vt:lpstr>
      <vt:lpstr>Why Does Meta Want to Buy Within?</vt:lpstr>
      <vt:lpstr>Why Does Meta Want to Buy Within?</vt:lpstr>
      <vt:lpstr>Competing With Apple?</vt:lpstr>
      <vt:lpstr>Serious Exercisers v. Fitness Strugglers</vt:lpstr>
      <vt:lpstr>Market Shares</vt:lpstr>
      <vt:lpstr>VR Dedicated Fitness Apps as Submarket </vt:lpstr>
      <vt:lpstr>Meta and Actual Potential Competition</vt:lpstr>
      <vt:lpstr>Meta and Actual Potential Competition</vt:lpstr>
      <vt:lpstr>Apply It Here</vt:lpstr>
      <vt:lpstr>“Noticeably Greater than Fifty Percent”</vt:lpstr>
      <vt:lpstr>“Noticeably Greater than Fifty Percent”</vt:lpstr>
      <vt:lpstr>Understanding Potential Competition</vt:lpstr>
      <vt:lpstr>Not Reasonably Probable That Meta Would Enter</vt:lpstr>
      <vt:lpstr>Meta Skeptical Internally</vt:lpstr>
      <vt:lpstr>FTC Loses on Actual Potential Competition</vt:lpstr>
      <vt:lpstr>Perceived Potential Competition (Wing Effects)</vt:lpstr>
      <vt:lpstr>Not Here</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962</cp:revision>
  <cp:lastPrinted>2019-01-07T20:15:09Z</cp:lastPrinted>
  <dcterms:created xsi:type="dcterms:W3CDTF">1999-10-27T15:27:59Z</dcterms:created>
  <dcterms:modified xsi:type="dcterms:W3CDTF">2025-10-23T19:24:23Z</dcterms:modified>
</cp:coreProperties>
</file>