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100"/>
  </p:notesMasterIdLst>
  <p:handoutMasterIdLst>
    <p:handoutMasterId r:id="rId101"/>
  </p:handoutMasterIdLst>
  <p:sldIdLst>
    <p:sldId id="1370" r:id="rId2"/>
    <p:sldId id="2110" r:id="rId3"/>
    <p:sldId id="1716" r:id="rId4"/>
    <p:sldId id="1717" r:id="rId5"/>
    <p:sldId id="2135" r:id="rId6"/>
    <p:sldId id="1718" r:id="rId7"/>
    <p:sldId id="1719" r:id="rId8"/>
    <p:sldId id="2136" r:id="rId9"/>
    <p:sldId id="1596" r:id="rId10"/>
    <p:sldId id="2137" r:id="rId11"/>
    <p:sldId id="1603" r:id="rId12"/>
    <p:sldId id="1604" r:id="rId13"/>
    <p:sldId id="1601" r:id="rId14"/>
    <p:sldId id="1605" r:id="rId15"/>
    <p:sldId id="2138" r:id="rId16"/>
    <p:sldId id="1606" r:id="rId17"/>
    <p:sldId id="1607" r:id="rId18"/>
    <p:sldId id="1609" r:id="rId19"/>
    <p:sldId id="2627" r:id="rId20"/>
    <p:sldId id="2628" r:id="rId21"/>
    <p:sldId id="2115" r:id="rId22"/>
    <p:sldId id="2139" r:id="rId23"/>
    <p:sldId id="2140" r:id="rId24"/>
    <p:sldId id="2141" r:id="rId25"/>
    <p:sldId id="2142" r:id="rId26"/>
    <p:sldId id="2143" r:id="rId27"/>
    <p:sldId id="2629" r:id="rId28"/>
    <p:sldId id="2630" r:id="rId29"/>
    <p:sldId id="2631" r:id="rId30"/>
    <p:sldId id="2632" r:id="rId31"/>
    <p:sldId id="1615" r:id="rId32"/>
    <p:sldId id="1732" r:id="rId33"/>
    <p:sldId id="2626" r:id="rId34"/>
    <p:sldId id="1734" r:id="rId35"/>
    <p:sldId id="1682" r:id="rId36"/>
    <p:sldId id="1342" r:id="rId37"/>
    <p:sldId id="1531" r:id="rId38"/>
    <p:sldId id="1630" r:id="rId39"/>
    <p:sldId id="1631" r:id="rId40"/>
    <p:sldId id="1720" r:id="rId41"/>
    <p:sldId id="1721" r:id="rId42"/>
    <p:sldId id="1632" r:id="rId43"/>
    <p:sldId id="1633" r:id="rId44"/>
    <p:sldId id="1648" r:id="rId45"/>
    <p:sldId id="1649" r:id="rId46"/>
    <p:sldId id="1651" r:id="rId47"/>
    <p:sldId id="1652" r:id="rId48"/>
    <p:sldId id="1653" r:id="rId49"/>
    <p:sldId id="1346" r:id="rId50"/>
    <p:sldId id="1654" r:id="rId51"/>
    <p:sldId id="1515" r:id="rId52"/>
    <p:sldId id="1500" r:id="rId53"/>
    <p:sldId id="1466" r:id="rId54"/>
    <p:sldId id="1502" r:id="rId55"/>
    <p:sldId id="1512" r:id="rId56"/>
    <p:sldId id="1467" r:id="rId57"/>
    <p:sldId id="1468" r:id="rId58"/>
    <p:sldId id="1655" r:id="rId59"/>
    <p:sldId id="1656" r:id="rId60"/>
    <p:sldId id="1657" r:id="rId61"/>
    <p:sldId id="1700" r:id="rId62"/>
    <p:sldId id="1693" r:id="rId63"/>
    <p:sldId id="1701" r:id="rId64"/>
    <p:sldId id="1702" r:id="rId65"/>
    <p:sldId id="1705" r:id="rId66"/>
    <p:sldId id="1697" r:id="rId67"/>
    <p:sldId id="1706" r:id="rId68"/>
    <p:sldId id="1707" r:id="rId69"/>
    <p:sldId id="1698" r:id="rId70"/>
    <p:sldId id="1699" r:id="rId71"/>
    <p:sldId id="1708" r:id="rId72"/>
    <p:sldId id="1473" r:id="rId73"/>
    <p:sldId id="1476" r:id="rId74"/>
    <p:sldId id="1477" r:id="rId75"/>
    <p:sldId id="1658" r:id="rId76"/>
    <p:sldId id="1660" r:id="rId77"/>
    <p:sldId id="1661" r:id="rId78"/>
    <p:sldId id="1662" r:id="rId79"/>
    <p:sldId id="1664" r:id="rId80"/>
    <p:sldId id="1665" r:id="rId81"/>
    <p:sldId id="1722" r:id="rId82"/>
    <p:sldId id="1672" r:id="rId83"/>
    <p:sldId id="1673" r:id="rId84"/>
    <p:sldId id="1675" r:id="rId85"/>
    <p:sldId id="1676" r:id="rId86"/>
    <p:sldId id="1677" r:id="rId87"/>
    <p:sldId id="1678" r:id="rId88"/>
    <p:sldId id="1679" r:id="rId89"/>
    <p:sldId id="1680" r:id="rId90"/>
    <p:sldId id="1681" r:id="rId91"/>
    <p:sldId id="1600" r:id="rId92"/>
    <p:sldId id="1602" r:id="rId93"/>
    <p:sldId id="1710" r:id="rId94"/>
    <p:sldId id="1711" r:id="rId95"/>
    <p:sldId id="1712" r:id="rId96"/>
    <p:sldId id="1713" r:id="rId97"/>
    <p:sldId id="1686" r:id="rId98"/>
    <p:sldId id="2634" r:id="rId99"/>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00FF"/>
    <a:srgbClr val="FF0000"/>
    <a:srgbClr val="990033"/>
    <a:srgbClr val="FF00FF"/>
    <a:srgbClr val="00FF99"/>
    <a:srgbClr val="FF7C80"/>
    <a:srgbClr val="FF3300"/>
    <a:srgbClr val="FFFF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0" autoAdjust="0"/>
    <p:restoredTop sz="86392" autoAdjust="0"/>
  </p:normalViewPr>
  <p:slideViewPr>
    <p:cSldViewPr snapToGrid="0">
      <p:cViewPr varScale="1">
        <p:scale>
          <a:sx n="151" d="100"/>
          <a:sy n="151" d="100"/>
        </p:scale>
        <p:origin x="620" y="84"/>
      </p:cViewPr>
      <p:guideLst>
        <p:guide orient="horz" pos="2160"/>
        <p:guide pos="3840"/>
      </p:guideLst>
    </p:cSldViewPr>
  </p:slideViewPr>
  <p:outlineViewPr>
    <p:cViewPr>
      <p:scale>
        <a:sx n="50" d="100"/>
        <a:sy n="50" d="100"/>
      </p:scale>
      <p:origin x="0" y="0"/>
    </p:cViewPr>
  </p:outlineViewPr>
  <p:notesTextViewPr>
    <p:cViewPr>
      <p:scale>
        <a:sx n="100" d="100"/>
        <a:sy n="100" d="100"/>
      </p:scale>
      <p:origin x="0" y="0"/>
    </p:cViewPr>
  </p:notesTextViewPr>
  <p:sorterViewPr>
    <p:cViewPr varScale="1">
      <p:scale>
        <a:sx n="1" d="1"/>
        <a:sy n="1" d="1"/>
      </p:scale>
      <p:origin x="0" y="-13336"/>
    </p:cViewPr>
  </p:sorterViewPr>
  <p:notesViewPr>
    <p:cSldViewPr snapToGrid="0">
      <p:cViewPr varScale="1">
        <p:scale>
          <a:sx n="81" d="100"/>
          <a:sy n="81" d="100"/>
        </p:scale>
        <p:origin x="-195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3" y="0"/>
            <a:ext cx="3037628" cy="464183"/>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lvl1pPr defTabSz="931700">
              <a:defRPr kumimoji="0" sz="1200"/>
            </a:lvl1pPr>
          </a:lstStyle>
          <a:p>
            <a:pPr>
              <a:defRPr/>
            </a:pPr>
            <a:r>
              <a:rPr lang="en-US" altLang="en-US" dirty="0"/>
              <a:t>Prof. Randal C. Picker</a:t>
            </a:r>
          </a:p>
        </p:txBody>
      </p:sp>
      <p:sp>
        <p:nvSpPr>
          <p:cNvPr id="14339" name="Rectangle 3"/>
          <p:cNvSpPr>
            <a:spLocks noGrp="1" noChangeArrowheads="1"/>
          </p:cNvSpPr>
          <p:nvPr>
            <p:ph type="dt" sz="quarter" idx="1"/>
          </p:nvPr>
        </p:nvSpPr>
        <p:spPr bwMode="auto">
          <a:xfrm>
            <a:off x="3972773" y="0"/>
            <a:ext cx="3037628" cy="464183"/>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lvl1pPr algn="r" defTabSz="931700">
              <a:defRPr kumimoji="0" sz="1200"/>
            </a:lvl1pPr>
          </a:lstStyle>
          <a:p>
            <a:pPr>
              <a:defRPr/>
            </a:pPr>
            <a:fld id="{D295D5B5-6AB7-45C5-A9A0-F043D8233F4A}" type="datetime1">
              <a:rPr lang="en-US" altLang="en-US" smtClean="0"/>
              <a:t>10/22/2025</a:t>
            </a:fld>
            <a:endParaRPr lang="en-US" altLang="en-US" dirty="0"/>
          </a:p>
        </p:txBody>
      </p:sp>
      <p:sp>
        <p:nvSpPr>
          <p:cNvPr id="14340" name="Rectangle 4"/>
          <p:cNvSpPr>
            <a:spLocks noGrp="1" noChangeArrowheads="1"/>
          </p:cNvSpPr>
          <p:nvPr>
            <p:ph type="ftr" sz="quarter" idx="2"/>
          </p:nvPr>
        </p:nvSpPr>
        <p:spPr bwMode="auto">
          <a:xfrm>
            <a:off x="3" y="8832217"/>
            <a:ext cx="3037628" cy="464183"/>
          </a:xfrm>
          <a:prstGeom prst="rect">
            <a:avLst/>
          </a:prstGeom>
          <a:noFill/>
          <a:ln w="9525">
            <a:noFill/>
            <a:miter lim="800000"/>
            <a:headEnd/>
            <a:tailEnd/>
          </a:ln>
        </p:spPr>
        <p:txBody>
          <a:bodyPr vert="horz" wrap="square" lIns="93149" tIns="46574" rIns="93149" bIns="46574" numCol="1" anchor="b" anchorCtr="0" compatLnSpc="1">
            <a:prstTxWarp prst="textNoShape">
              <a:avLst/>
            </a:prstTxWarp>
          </a:bodyPr>
          <a:lstStyle>
            <a:lvl1pPr defTabSz="931700">
              <a:defRPr kumimoji="0" sz="1200"/>
            </a:lvl1pPr>
          </a:lstStyle>
          <a:p>
            <a:pPr>
              <a:defRPr/>
            </a:pPr>
            <a:r>
              <a:rPr lang="en-US" altLang="en-US" dirty="0"/>
              <a:t>Antitrust</a:t>
            </a:r>
          </a:p>
        </p:txBody>
      </p:sp>
      <p:sp>
        <p:nvSpPr>
          <p:cNvPr id="14341" name="Rectangle 5"/>
          <p:cNvSpPr>
            <a:spLocks noGrp="1" noChangeArrowheads="1"/>
          </p:cNvSpPr>
          <p:nvPr>
            <p:ph type="sldNum" sz="quarter" idx="3"/>
          </p:nvPr>
        </p:nvSpPr>
        <p:spPr bwMode="auto">
          <a:xfrm>
            <a:off x="3972773" y="8832217"/>
            <a:ext cx="3037628" cy="464183"/>
          </a:xfrm>
          <a:prstGeom prst="rect">
            <a:avLst/>
          </a:prstGeom>
          <a:noFill/>
          <a:ln w="9525">
            <a:noFill/>
            <a:miter lim="800000"/>
            <a:headEnd/>
            <a:tailEnd/>
          </a:ln>
        </p:spPr>
        <p:txBody>
          <a:bodyPr vert="horz" wrap="square" lIns="93149" tIns="46574" rIns="93149" bIns="46574" numCol="1" anchor="b" anchorCtr="0" compatLnSpc="1">
            <a:prstTxWarp prst="textNoShape">
              <a:avLst/>
            </a:prstTxWarp>
          </a:bodyPr>
          <a:lstStyle>
            <a:lvl1pPr algn="r" defTabSz="931602">
              <a:defRPr kumimoji="0" sz="1200"/>
            </a:lvl1pPr>
          </a:lstStyle>
          <a:p>
            <a:fld id="{67EAAB0B-C84E-49C3-8089-1234F03919B5}" type="slidenum">
              <a:rPr lang="en-US" altLang="en-US"/>
              <a:pPr/>
              <a:t>‹#›</a:t>
            </a:fld>
            <a:endParaRPr lang="en-US" altLang="en-US" dirty="0"/>
          </a:p>
        </p:txBody>
      </p:sp>
    </p:spTree>
    <p:extLst>
      <p:ext uri="{BB962C8B-B14F-4D97-AF65-F5344CB8AC3E}">
        <p14:creationId xmlns:p14="http://schemas.microsoft.com/office/powerpoint/2010/main" val="449852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3" y="0"/>
            <a:ext cx="3037628" cy="464183"/>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lvl1pPr defTabSz="931700">
              <a:defRPr kumimoji="0" sz="1200"/>
            </a:lvl1pPr>
          </a:lstStyle>
          <a:p>
            <a:pPr>
              <a:defRPr/>
            </a:pPr>
            <a:endParaRPr lang="en-US" altLang="en-US" dirty="0"/>
          </a:p>
        </p:txBody>
      </p:sp>
      <p:sp>
        <p:nvSpPr>
          <p:cNvPr id="46083"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145" y="4416113"/>
            <a:ext cx="5140112" cy="4182427"/>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2773" y="0"/>
            <a:ext cx="3037628" cy="464183"/>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lvl1pPr algn="r" defTabSz="931700">
              <a:defRPr kumimoji="0" sz="1200"/>
            </a:lvl1pPr>
          </a:lstStyle>
          <a:p>
            <a:pPr>
              <a:defRPr/>
            </a:pPr>
            <a:fld id="{95084F22-9954-4A97-A457-AD530F758227}" type="datetime1">
              <a:rPr lang="en-US" altLang="en-US" smtClean="0"/>
              <a:t>10/22/2025</a:t>
            </a:fld>
            <a:endParaRPr lang="en-US" altLang="en-US" dirty="0"/>
          </a:p>
        </p:txBody>
      </p:sp>
      <p:sp>
        <p:nvSpPr>
          <p:cNvPr id="2060" name="Rectangle 12"/>
          <p:cNvSpPr>
            <a:spLocks noGrp="1" noChangeArrowheads="1"/>
          </p:cNvSpPr>
          <p:nvPr>
            <p:ph type="ftr" sz="quarter" idx="4"/>
          </p:nvPr>
        </p:nvSpPr>
        <p:spPr bwMode="auto">
          <a:xfrm>
            <a:off x="3" y="8832217"/>
            <a:ext cx="3037628" cy="464183"/>
          </a:xfrm>
          <a:prstGeom prst="rect">
            <a:avLst/>
          </a:prstGeom>
          <a:noFill/>
          <a:ln w="9525">
            <a:noFill/>
            <a:miter lim="800000"/>
            <a:headEnd/>
            <a:tailEnd/>
          </a:ln>
        </p:spPr>
        <p:txBody>
          <a:bodyPr vert="horz" wrap="square" lIns="93149" tIns="46574" rIns="93149" bIns="46574" numCol="1" anchor="b" anchorCtr="0" compatLnSpc="1">
            <a:prstTxWarp prst="textNoShape">
              <a:avLst/>
            </a:prstTxWarp>
          </a:bodyPr>
          <a:lstStyle>
            <a:lvl1pPr defTabSz="931700">
              <a:defRPr kumimoji="0" sz="1200"/>
            </a:lvl1pPr>
          </a:lstStyle>
          <a:p>
            <a:pPr>
              <a:defRPr/>
            </a:pPr>
            <a:endParaRPr lang="en-US" altLang="en-US" dirty="0"/>
          </a:p>
        </p:txBody>
      </p:sp>
      <p:sp>
        <p:nvSpPr>
          <p:cNvPr id="2061" name="Rectangle 13"/>
          <p:cNvSpPr>
            <a:spLocks noGrp="1" noChangeArrowheads="1"/>
          </p:cNvSpPr>
          <p:nvPr>
            <p:ph type="sldNum" sz="quarter" idx="5"/>
          </p:nvPr>
        </p:nvSpPr>
        <p:spPr bwMode="auto">
          <a:xfrm>
            <a:off x="3972773" y="8832217"/>
            <a:ext cx="3037628" cy="464183"/>
          </a:xfrm>
          <a:prstGeom prst="rect">
            <a:avLst/>
          </a:prstGeom>
          <a:noFill/>
          <a:ln w="9525">
            <a:noFill/>
            <a:miter lim="800000"/>
            <a:headEnd/>
            <a:tailEnd/>
          </a:ln>
        </p:spPr>
        <p:txBody>
          <a:bodyPr vert="horz" wrap="square" lIns="93149" tIns="46574" rIns="93149" bIns="46574" numCol="1" anchor="b" anchorCtr="0" compatLnSpc="1">
            <a:prstTxWarp prst="textNoShape">
              <a:avLst/>
            </a:prstTxWarp>
          </a:bodyPr>
          <a:lstStyle>
            <a:lvl1pPr algn="r" defTabSz="931602">
              <a:defRPr kumimoji="0" sz="1200"/>
            </a:lvl1pPr>
          </a:lstStyle>
          <a:p>
            <a:fld id="{1C48D61A-788E-4823-8ED0-B586D5659389}" type="slidenum">
              <a:rPr lang="en-US" altLang="en-US"/>
              <a:pPr/>
              <a:t>‹#›</a:t>
            </a:fld>
            <a:endParaRPr lang="en-US" altLang="en-US" dirty="0"/>
          </a:p>
        </p:txBody>
      </p:sp>
    </p:spTree>
    <p:extLst>
      <p:ext uri="{BB962C8B-B14F-4D97-AF65-F5344CB8AC3E}">
        <p14:creationId xmlns:p14="http://schemas.microsoft.com/office/powerpoint/2010/main" val="155902728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81DBBFE4-A9FB-409C-BD1B-86BB0C523729}" type="datetime1">
              <a:rPr kumimoji="0" lang="en-US" altLang="en-US" sz="1200"/>
              <a:t>10/22/2025</a:t>
            </a:fld>
            <a:endParaRPr kumimoji="0" lang="en-US" altLang="en-US" sz="1200" dirty="0"/>
          </a:p>
        </p:txBody>
      </p:sp>
      <p:sp>
        <p:nvSpPr>
          <p:cNvPr id="4710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BD4993DB-92F2-4396-8B68-21B44FE1B49E}" type="slidenum">
              <a:rPr kumimoji="0" lang="en-US" altLang="en-US" sz="1200"/>
              <a:pPr/>
              <a:t>1</a:t>
            </a:fld>
            <a:endParaRPr kumimoji="0" lang="en-US" altLang="en-US" sz="1200" dirty="0"/>
          </a:p>
        </p:txBody>
      </p:sp>
      <p:sp>
        <p:nvSpPr>
          <p:cNvPr id="47108" name="Rectangle 2"/>
          <p:cNvSpPr>
            <a:spLocks noGrp="1" noRot="1" noChangeAspect="1" noChangeArrowheads="1" noTextEdit="1"/>
          </p:cNvSpPr>
          <p:nvPr>
            <p:ph type="sldImg"/>
          </p:nvPr>
        </p:nvSpPr>
        <p:spPr>
          <a:xfrm>
            <a:off x="406400" y="698500"/>
            <a:ext cx="6197600" cy="3486150"/>
          </a:xfrm>
          <a:ln/>
        </p:spPr>
      </p:sp>
      <p:sp>
        <p:nvSpPr>
          <p:cNvPr id="471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1180880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dirty="0"/>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35</a:t>
            </a:fld>
            <a:endParaRPr lang="en-US" altLang="en-US" dirty="0"/>
          </a:p>
        </p:txBody>
      </p:sp>
    </p:spTree>
    <p:extLst>
      <p:ext uri="{BB962C8B-B14F-4D97-AF65-F5344CB8AC3E}">
        <p14:creationId xmlns:p14="http://schemas.microsoft.com/office/powerpoint/2010/main" val="3683553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1FDF2F0C-16FE-4BCD-B8C6-D70FDB268338}" type="datetime1">
              <a:rPr kumimoji="0" lang="en-US" altLang="en-US" sz="1200"/>
              <a:t>10/22/2025</a:t>
            </a:fld>
            <a:endParaRPr kumimoji="0" lang="en-US" altLang="en-US" sz="1200" dirty="0"/>
          </a:p>
        </p:txBody>
      </p:sp>
      <p:sp>
        <p:nvSpPr>
          <p:cNvPr id="5120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2762F81B-7DDF-4F2A-BFDD-EBF0190F1CB2}" type="slidenum">
              <a:rPr kumimoji="0" lang="en-US" altLang="en-US" sz="1200"/>
              <a:pPr/>
              <a:t>36</a:t>
            </a:fld>
            <a:endParaRPr kumimoji="0" lang="en-US" altLang="en-US" sz="1200" dirty="0"/>
          </a:p>
        </p:txBody>
      </p:sp>
      <p:sp>
        <p:nvSpPr>
          <p:cNvPr id="51204" name="Rectangle 2"/>
          <p:cNvSpPr>
            <a:spLocks noGrp="1" noRot="1" noChangeAspect="1" noChangeArrowheads="1" noTextEdit="1"/>
          </p:cNvSpPr>
          <p:nvPr>
            <p:ph type="sldImg"/>
          </p:nvPr>
        </p:nvSpPr>
        <p:spPr>
          <a:xfrm>
            <a:off x="406400" y="698500"/>
            <a:ext cx="6197600" cy="3486150"/>
          </a:xfrm>
          <a:ln/>
        </p:spPr>
      </p:sp>
      <p:sp>
        <p:nvSpPr>
          <p:cNvPr id="512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1178892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dirty="0"/>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37</a:t>
            </a:fld>
            <a:endParaRPr lang="en-US" altLang="en-US" dirty="0"/>
          </a:p>
        </p:txBody>
      </p:sp>
    </p:spTree>
    <p:extLst>
      <p:ext uri="{BB962C8B-B14F-4D97-AF65-F5344CB8AC3E}">
        <p14:creationId xmlns:p14="http://schemas.microsoft.com/office/powerpoint/2010/main" val="3189828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dirty="0"/>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38</a:t>
            </a:fld>
            <a:endParaRPr lang="en-US" altLang="en-US" dirty="0"/>
          </a:p>
        </p:txBody>
      </p:sp>
    </p:spTree>
    <p:extLst>
      <p:ext uri="{BB962C8B-B14F-4D97-AF65-F5344CB8AC3E}">
        <p14:creationId xmlns:p14="http://schemas.microsoft.com/office/powerpoint/2010/main" val="2488371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dirty="0"/>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39</a:t>
            </a:fld>
            <a:endParaRPr lang="en-US" altLang="en-US" dirty="0"/>
          </a:p>
        </p:txBody>
      </p:sp>
    </p:spTree>
    <p:extLst>
      <p:ext uri="{BB962C8B-B14F-4D97-AF65-F5344CB8AC3E}">
        <p14:creationId xmlns:p14="http://schemas.microsoft.com/office/powerpoint/2010/main" val="2010637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dirty="0"/>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42</a:t>
            </a:fld>
            <a:endParaRPr lang="en-US" altLang="en-US" dirty="0"/>
          </a:p>
        </p:txBody>
      </p:sp>
    </p:spTree>
    <p:extLst>
      <p:ext uri="{BB962C8B-B14F-4D97-AF65-F5344CB8AC3E}">
        <p14:creationId xmlns:p14="http://schemas.microsoft.com/office/powerpoint/2010/main" val="1454966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dirty="0"/>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43</a:t>
            </a:fld>
            <a:endParaRPr lang="en-US" altLang="en-US" dirty="0"/>
          </a:p>
        </p:txBody>
      </p:sp>
    </p:spTree>
    <p:extLst>
      <p:ext uri="{BB962C8B-B14F-4D97-AF65-F5344CB8AC3E}">
        <p14:creationId xmlns:p14="http://schemas.microsoft.com/office/powerpoint/2010/main" val="2250727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dirty="0"/>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44</a:t>
            </a:fld>
            <a:endParaRPr lang="en-US" altLang="en-US" dirty="0"/>
          </a:p>
        </p:txBody>
      </p:sp>
    </p:spTree>
    <p:extLst>
      <p:ext uri="{BB962C8B-B14F-4D97-AF65-F5344CB8AC3E}">
        <p14:creationId xmlns:p14="http://schemas.microsoft.com/office/powerpoint/2010/main" val="922113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dirty="0"/>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45</a:t>
            </a:fld>
            <a:endParaRPr lang="en-US" altLang="en-US" dirty="0"/>
          </a:p>
        </p:txBody>
      </p:sp>
    </p:spTree>
    <p:extLst>
      <p:ext uri="{BB962C8B-B14F-4D97-AF65-F5344CB8AC3E}">
        <p14:creationId xmlns:p14="http://schemas.microsoft.com/office/powerpoint/2010/main" val="2997059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dirty="0"/>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46</a:t>
            </a:fld>
            <a:endParaRPr lang="en-US" altLang="en-US" dirty="0"/>
          </a:p>
        </p:txBody>
      </p:sp>
    </p:spTree>
    <p:extLst>
      <p:ext uri="{BB962C8B-B14F-4D97-AF65-F5344CB8AC3E}">
        <p14:creationId xmlns:p14="http://schemas.microsoft.com/office/powerpoint/2010/main" val="1765396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a:t>
            </a:fld>
            <a:endParaRPr lang="en-US" altLang="en-US"/>
          </a:p>
        </p:txBody>
      </p:sp>
    </p:spTree>
    <p:extLst>
      <p:ext uri="{BB962C8B-B14F-4D97-AF65-F5344CB8AC3E}">
        <p14:creationId xmlns:p14="http://schemas.microsoft.com/office/powerpoint/2010/main" val="2478301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dirty="0"/>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47</a:t>
            </a:fld>
            <a:endParaRPr lang="en-US" altLang="en-US" dirty="0"/>
          </a:p>
        </p:txBody>
      </p:sp>
    </p:spTree>
    <p:extLst>
      <p:ext uri="{BB962C8B-B14F-4D97-AF65-F5344CB8AC3E}">
        <p14:creationId xmlns:p14="http://schemas.microsoft.com/office/powerpoint/2010/main" val="1655202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dirty="0"/>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48</a:t>
            </a:fld>
            <a:endParaRPr lang="en-US" altLang="en-US" dirty="0"/>
          </a:p>
        </p:txBody>
      </p:sp>
    </p:spTree>
    <p:extLst>
      <p:ext uri="{BB962C8B-B14F-4D97-AF65-F5344CB8AC3E}">
        <p14:creationId xmlns:p14="http://schemas.microsoft.com/office/powerpoint/2010/main" val="3759271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AE0470B3-897F-4ABB-ABE4-ADF750EDF766}" type="datetime1">
              <a:rPr kumimoji="0" lang="en-US" altLang="en-US" sz="1200"/>
              <a:t>10/22/2025</a:t>
            </a:fld>
            <a:endParaRPr kumimoji="0" lang="en-US" altLang="en-US" sz="1200" dirty="0"/>
          </a:p>
        </p:txBody>
      </p:sp>
      <p:sp>
        <p:nvSpPr>
          <p:cNvPr id="5427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4F0EFD5F-7C09-4E07-B6C5-7768853AFE9F}" type="slidenum">
              <a:rPr kumimoji="0" lang="en-US" altLang="en-US" sz="1200"/>
              <a:pPr/>
              <a:t>49</a:t>
            </a:fld>
            <a:endParaRPr kumimoji="0" lang="en-US" altLang="en-US" sz="1200" dirty="0"/>
          </a:p>
        </p:txBody>
      </p:sp>
      <p:sp>
        <p:nvSpPr>
          <p:cNvPr id="54276" name="Rectangle 2"/>
          <p:cNvSpPr>
            <a:spLocks noGrp="1" noRot="1" noChangeAspect="1" noChangeArrowheads="1" noTextEdit="1"/>
          </p:cNvSpPr>
          <p:nvPr>
            <p:ph type="sldImg"/>
          </p:nvPr>
        </p:nvSpPr>
        <p:spPr>
          <a:xfrm>
            <a:off x="406400" y="698500"/>
            <a:ext cx="6197600" cy="3486150"/>
          </a:xfrm>
          <a:ln/>
        </p:spPr>
      </p:sp>
      <p:sp>
        <p:nvSpPr>
          <p:cNvPr id="542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562171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dirty="0"/>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50</a:t>
            </a:fld>
            <a:endParaRPr lang="en-US" altLang="en-US" dirty="0"/>
          </a:p>
        </p:txBody>
      </p:sp>
    </p:spTree>
    <p:extLst>
      <p:ext uri="{BB962C8B-B14F-4D97-AF65-F5344CB8AC3E}">
        <p14:creationId xmlns:p14="http://schemas.microsoft.com/office/powerpoint/2010/main" val="3847761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30ED5DB5-2F66-4BDE-BEE2-F8D583000522}" type="datetime1">
              <a:rPr kumimoji="0" lang="en-US" altLang="en-US" sz="1200"/>
              <a:t>10/22/2025</a:t>
            </a:fld>
            <a:endParaRPr kumimoji="0" lang="en-US" altLang="en-US" sz="1200" dirty="0"/>
          </a:p>
        </p:txBody>
      </p:sp>
      <p:sp>
        <p:nvSpPr>
          <p:cNvPr id="6246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FA5F502E-AD19-49DB-B3F8-2C2B579E0566}" type="slidenum">
              <a:rPr kumimoji="0" lang="en-US" altLang="en-US" sz="1200"/>
              <a:pPr/>
              <a:t>51</a:t>
            </a:fld>
            <a:endParaRPr kumimoji="0" lang="en-US" altLang="en-US" sz="1200" dirty="0"/>
          </a:p>
        </p:txBody>
      </p:sp>
      <p:sp>
        <p:nvSpPr>
          <p:cNvPr id="62468" name="Rectangle 2"/>
          <p:cNvSpPr>
            <a:spLocks noGrp="1" noRot="1" noChangeAspect="1" noChangeArrowheads="1" noTextEdit="1"/>
          </p:cNvSpPr>
          <p:nvPr>
            <p:ph type="sldImg"/>
          </p:nvPr>
        </p:nvSpPr>
        <p:spPr>
          <a:xfrm>
            <a:off x="406400" y="698500"/>
            <a:ext cx="6197600" cy="3486150"/>
          </a:xfrm>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2092079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406400" y="698500"/>
            <a:ext cx="6197600" cy="3486150"/>
          </a:xfrm>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
        <p:nvSpPr>
          <p:cNvPr id="6349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0E99DD04-BB85-4825-BEBF-0B736495B863}" type="datetime1">
              <a:rPr kumimoji="0" lang="en-US" altLang="en-US" sz="1200"/>
              <a:t>10/22/2025</a:t>
            </a:fld>
            <a:endParaRPr kumimoji="0" lang="en-US" altLang="en-US" sz="1200" dirty="0"/>
          </a:p>
        </p:txBody>
      </p:sp>
      <p:sp>
        <p:nvSpPr>
          <p:cNvPr id="6349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79D3D9C5-3674-4D81-B3F5-9CBB2C7ED0B4}" type="slidenum">
              <a:rPr kumimoji="0" lang="en-US" altLang="en-US" sz="1200"/>
              <a:pPr/>
              <a:t>52</a:t>
            </a:fld>
            <a:endParaRPr kumimoji="0" lang="en-US" altLang="en-US" sz="1200" dirty="0"/>
          </a:p>
        </p:txBody>
      </p:sp>
    </p:spTree>
    <p:extLst>
      <p:ext uri="{BB962C8B-B14F-4D97-AF65-F5344CB8AC3E}">
        <p14:creationId xmlns:p14="http://schemas.microsoft.com/office/powerpoint/2010/main" val="4261187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ED8A564E-DDF7-4F6F-949D-1A1C2E80A769}" type="datetime1">
              <a:rPr kumimoji="0" lang="en-US" altLang="en-US" sz="1200"/>
              <a:t>10/22/2025</a:t>
            </a:fld>
            <a:endParaRPr kumimoji="0" lang="en-US" altLang="en-US" sz="1200" dirty="0"/>
          </a:p>
        </p:txBody>
      </p:sp>
      <p:sp>
        <p:nvSpPr>
          <p:cNvPr id="552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F4E09AF0-345A-4992-BCCA-A9AAA3933631}" type="slidenum">
              <a:rPr kumimoji="0" lang="en-US" altLang="en-US" sz="1200"/>
              <a:pPr/>
              <a:t>53</a:t>
            </a:fld>
            <a:endParaRPr kumimoji="0" lang="en-US" altLang="en-US" sz="1200" dirty="0"/>
          </a:p>
        </p:txBody>
      </p:sp>
      <p:sp>
        <p:nvSpPr>
          <p:cNvPr id="55300" name="Rectangle 2"/>
          <p:cNvSpPr>
            <a:spLocks noGrp="1" noRot="1" noChangeAspect="1" noChangeArrowheads="1" noTextEdit="1"/>
          </p:cNvSpPr>
          <p:nvPr>
            <p:ph type="sldImg"/>
          </p:nvPr>
        </p:nvSpPr>
        <p:spPr>
          <a:xfrm>
            <a:off x="406400" y="698500"/>
            <a:ext cx="6197600" cy="3486150"/>
          </a:xfrm>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558949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609B22B2-E508-4746-967E-19FBB1441011}" type="datetime1">
              <a:rPr kumimoji="0" lang="en-US" altLang="en-US" sz="1200"/>
              <a:t>10/22/2025</a:t>
            </a:fld>
            <a:endParaRPr kumimoji="0" lang="en-US" altLang="en-US" sz="1200" dirty="0"/>
          </a:p>
        </p:txBody>
      </p:sp>
      <p:sp>
        <p:nvSpPr>
          <p:cNvPr id="6656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9A94AB03-F6C6-4398-9A72-9DBCEC6BC9F5}" type="slidenum">
              <a:rPr kumimoji="0" lang="en-US" altLang="en-US" sz="1200"/>
              <a:pPr/>
              <a:t>54</a:t>
            </a:fld>
            <a:endParaRPr kumimoji="0" lang="en-US" altLang="en-US" sz="1200" dirty="0"/>
          </a:p>
        </p:txBody>
      </p:sp>
      <p:sp>
        <p:nvSpPr>
          <p:cNvPr id="66564" name="Rectangle 2"/>
          <p:cNvSpPr>
            <a:spLocks noGrp="1" noRot="1" noChangeAspect="1" noChangeArrowheads="1" noTextEdit="1"/>
          </p:cNvSpPr>
          <p:nvPr>
            <p:ph type="sldImg"/>
          </p:nvPr>
        </p:nvSpPr>
        <p:spPr>
          <a:xfrm>
            <a:off x="406400" y="698500"/>
            <a:ext cx="6197600" cy="348615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2549824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81716643-72D7-4E11-AC14-F3D9A9D099DC}" type="datetime1">
              <a:rPr kumimoji="0" lang="en-US" altLang="en-US" sz="1200"/>
              <a:t>10/22/2025</a:t>
            </a:fld>
            <a:endParaRPr kumimoji="0" lang="en-US" altLang="en-US" sz="1200" dirty="0"/>
          </a:p>
        </p:txBody>
      </p:sp>
      <p:sp>
        <p:nvSpPr>
          <p:cNvPr id="7065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6E6682C4-F633-4BB1-8EBE-3B0F5934C6A2}" type="slidenum">
              <a:rPr kumimoji="0" lang="en-US" altLang="en-US" sz="1200"/>
              <a:pPr/>
              <a:t>55</a:t>
            </a:fld>
            <a:endParaRPr kumimoji="0" lang="en-US" altLang="en-US" sz="1200" dirty="0"/>
          </a:p>
        </p:txBody>
      </p:sp>
      <p:sp>
        <p:nvSpPr>
          <p:cNvPr id="70660" name="Rectangle 2"/>
          <p:cNvSpPr>
            <a:spLocks noGrp="1" noRot="1" noChangeAspect="1" noChangeArrowheads="1" noTextEdit="1"/>
          </p:cNvSpPr>
          <p:nvPr>
            <p:ph type="sldImg"/>
          </p:nvPr>
        </p:nvSpPr>
        <p:spPr>
          <a:xfrm>
            <a:off x="406400" y="698500"/>
            <a:ext cx="6197600" cy="3486150"/>
          </a:xfrm>
          <a:ln/>
        </p:spPr>
      </p:sp>
      <p:sp>
        <p:nvSpPr>
          <p:cNvPr id="706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2845378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E0E72246-F8EF-437B-B18B-7B6163C2061D}" type="datetime1">
              <a:rPr kumimoji="0" lang="en-US" altLang="en-US" sz="1200"/>
              <a:t>10/22/2025</a:t>
            </a:fld>
            <a:endParaRPr kumimoji="0" lang="en-US" altLang="en-US" sz="1200" dirty="0"/>
          </a:p>
        </p:txBody>
      </p:sp>
      <p:sp>
        <p:nvSpPr>
          <p:cNvPr id="7270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A5837880-2C6F-4B14-A7E2-7D4A22D32D8C}" type="slidenum">
              <a:rPr kumimoji="0" lang="en-US" altLang="en-US" sz="1200"/>
              <a:pPr/>
              <a:t>56</a:t>
            </a:fld>
            <a:endParaRPr kumimoji="0" lang="en-US" altLang="en-US" sz="1200" dirty="0"/>
          </a:p>
        </p:txBody>
      </p:sp>
      <p:sp>
        <p:nvSpPr>
          <p:cNvPr id="72708" name="Rectangle 2"/>
          <p:cNvSpPr>
            <a:spLocks noGrp="1" noRot="1" noChangeAspect="1" noChangeArrowheads="1" noTextEdit="1"/>
          </p:cNvSpPr>
          <p:nvPr>
            <p:ph type="sldImg"/>
          </p:nvPr>
        </p:nvSpPr>
        <p:spPr>
          <a:xfrm>
            <a:off x="406400" y="698500"/>
            <a:ext cx="6197600" cy="3486150"/>
          </a:xfrm>
          <a:ln/>
        </p:spPr>
      </p:sp>
      <p:sp>
        <p:nvSpPr>
          <p:cNvPr id="727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791206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4</a:t>
            </a:fld>
            <a:endParaRPr lang="en-US" altLang="en-US"/>
          </a:p>
        </p:txBody>
      </p:sp>
    </p:spTree>
    <p:extLst>
      <p:ext uri="{BB962C8B-B14F-4D97-AF65-F5344CB8AC3E}">
        <p14:creationId xmlns:p14="http://schemas.microsoft.com/office/powerpoint/2010/main" val="44037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3EB92149-DE85-4475-933E-978376A06109}" type="datetime1">
              <a:rPr kumimoji="0" lang="en-US" altLang="en-US" sz="1200"/>
              <a:t>10/22/2025</a:t>
            </a:fld>
            <a:endParaRPr kumimoji="0" lang="en-US" altLang="en-US" sz="1200" dirty="0"/>
          </a:p>
        </p:txBody>
      </p:sp>
      <p:sp>
        <p:nvSpPr>
          <p:cNvPr id="7373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CACC0954-927D-49EE-8B25-442A801B0EE6}" type="slidenum">
              <a:rPr kumimoji="0" lang="en-US" altLang="en-US" sz="1200"/>
              <a:pPr/>
              <a:t>57</a:t>
            </a:fld>
            <a:endParaRPr kumimoji="0" lang="en-US" altLang="en-US" sz="1200" dirty="0"/>
          </a:p>
        </p:txBody>
      </p:sp>
      <p:sp>
        <p:nvSpPr>
          <p:cNvPr id="73732" name="Rectangle 2"/>
          <p:cNvSpPr>
            <a:spLocks noGrp="1" noRot="1" noChangeAspect="1" noChangeArrowheads="1" noTextEdit="1"/>
          </p:cNvSpPr>
          <p:nvPr>
            <p:ph type="sldImg"/>
          </p:nvPr>
        </p:nvSpPr>
        <p:spPr>
          <a:xfrm>
            <a:off x="406400" y="698500"/>
            <a:ext cx="6197600" cy="3486150"/>
          </a:xfrm>
          <a:ln/>
        </p:spPr>
      </p:sp>
      <p:sp>
        <p:nvSpPr>
          <p:cNvPr id="73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4197549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dirty="0"/>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58</a:t>
            </a:fld>
            <a:endParaRPr lang="en-US" altLang="en-US" dirty="0"/>
          </a:p>
        </p:txBody>
      </p:sp>
    </p:spTree>
    <p:extLst>
      <p:ext uri="{BB962C8B-B14F-4D97-AF65-F5344CB8AC3E}">
        <p14:creationId xmlns:p14="http://schemas.microsoft.com/office/powerpoint/2010/main" val="2560729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dirty="0"/>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59</a:t>
            </a:fld>
            <a:endParaRPr lang="en-US" altLang="en-US" dirty="0"/>
          </a:p>
        </p:txBody>
      </p:sp>
    </p:spTree>
    <p:extLst>
      <p:ext uri="{BB962C8B-B14F-4D97-AF65-F5344CB8AC3E}">
        <p14:creationId xmlns:p14="http://schemas.microsoft.com/office/powerpoint/2010/main" val="2646850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dirty="0"/>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60</a:t>
            </a:fld>
            <a:endParaRPr lang="en-US" altLang="en-US" dirty="0"/>
          </a:p>
        </p:txBody>
      </p:sp>
    </p:spTree>
    <p:extLst>
      <p:ext uri="{BB962C8B-B14F-4D97-AF65-F5344CB8AC3E}">
        <p14:creationId xmlns:p14="http://schemas.microsoft.com/office/powerpoint/2010/main" val="2243649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7">
              <a:defRPr kumimoji="1" sz="2400">
                <a:solidFill>
                  <a:schemeClr val="tx1"/>
                </a:solidFill>
                <a:latin typeface="Times New Roman" panose="02020603050405020304" pitchFamily="18" charset="0"/>
              </a:defRPr>
            </a:lvl1pPr>
            <a:lvl2pPr marL="743955" indent="-286137" defTabSz="928357">
              <a:defRPr kumimoji="1" sz="2400">
                <a:solidFill>
                  <a:schemeClr val="tx1"/>
                </a:solidFill>
                <a:latin typeface="Times New Roman" panose="02020603050405020304" pitchFamily="18" charset="0"/>
              </a:defRPr>
            </a:lvl2pPr>
            <a:lvl3pPr marL="1144547" indent="-228909" defTabSz="928357">
              <a:defRPr kumimoji="1" sz="2400">
                <a:solidFill>
                  <a:schemeClr val="tx1"/>
                </a:solidFill>
                <a:latin typeface="Times New Roman" panose="02020603050405020304" pitchFamily="18" charset="0"/>
              </a:defRPr>
            </a:lvl3pPr>
            <a:lvl4pPr marL="1602366" indent="-228909" defTabSz="928357">
              <a:defRPr kumimoji="1" sz="2400">
                <a:solidFill>
                  <a:schemeClr val="tx1"/>
                </a:solidFill>
                <a:latin typeface="Times New Roman" panose="02020603050405020304" pitchFamily="18" charset="0"/>
              </a:defRPr>
            </a:lvl4pPr>
            <a:lvl5pPr marL="2060186" indent="-228909" defTabSz="928357">
              <a:defRPr kumimoji="1" sz="2400">
                <a:solidFill>
                  <a:schemeClr val="tx1"/>
                </a:solidFill>
                <a:latin typeface="Times New Roman" panose="02020603050405020304" pitchFamily="18" charset="0"/>
              </a:defRPr>
            </a:lvl5pPr>
            <a:lvl6pPr marL="2518005"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B0355EA-4AD4-4E66-9735-4BED0309622C}" type="datetime1">
              <a:rPr kumimoji="0" lang="en-US" altLang="en-US" sz="1200"/>
              <a:t>10/22/2025</a:t>
            </a:fld>
            <a:endParaRPr kumimoji="0" lang="en-US" altLang="en-US" sz="1200" dirty="0"/>
          </a:p>
        </p:txBody>
      </p:sp>
      <p:sp>
        <p:nvSpPr>
          <p:cNvPr id="7270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7">
              <a:defRPr kumimoji="1" sz="2400">
                <a:solidFill>
                  <a:schemeClr val="tx1"/>
                </a:solidFill>
                <a:latin typeface="Times New Roman" panose="02020603050405020304" pitchFamily="18" charset="0"/>
              </a:defRPr>
            </a:lvl1pPr>
            <a:lvl2pPr marL="743955" indent="-286137" defTabSz="928357">
              <a:defRPr kumimoji="1" sz="2400">
                <a:solidFill>
                  <a:schemeClr val="tx1"/>
                </a:solidFill>
                <a:latin typeface="Times New Roman" panose="02020603050405020304" pitchFamily="18" charset="0"/>
              </a:defRPr>
            </a:lvl2pPr>
            <a:lvl3pPr marL="1144547" indent="-228909" defTabSz="928357">
              <a:defRPr kumimoji="1" sz="2400">
                <a:solidFill>
                  <a:schemeClr val="tx1"/>
                </a:solidFill>
                <a:latin typeface="Times New Roman" panose="02020603050405020304" pitchFamily="18" charset="0"/>
              </a:defRPr>
            </a:lvl3pPr>
            <a:lvl4pPr marL="1602366" indent="-228909" defTabSz="928357">
              <a:defRPr kumimoji="1" sz="2400">
                <a:solidFill>
                  <a:schemeClr val="tx1"/>
                </a:solidFill>
                <a:latin typeface="Times New Roman" panose="02020603050405020304" pitchFamily="18" charset="0"/>
              </a:defRPr>
            </a:lvl4pPr>
            <a:lvl5pPr marL="2060186" indent="-228909" defTabSz="928357">
              <a:defRPr kumimoji="1" sz="2400">
                <a:solidFill>
                  <a:schemeClr val="tx1"/>
                </a:solidFill>
                <a:latin typeface="Times New Roman" panose="02020603050405020304" pitchFamily="18" charset="0"/>
              </a:defRPr>
            </a:lvl5pPr>
            <a:lvl6pPr marL="2518005"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83507A6-B107-4468-957E-750AB17CEE30}" type="slidenum">
              <a:rPr kumimoji="0" lang="en-US" altLang="en-US" sz="1200"/>
              <a:pPr/>
              <a:t>66</a:t>
            </a:fld>
            <a:endParaRPr kumimoji="0" lang="en-US" altLang="en-US" sz="1200" dirty="0"/>
          </a:p>
        </p:txBody>
      </p:sp>
      <p:sp>
        <p:nvSpPr>
          <p:cNvPr id="72708" name="Rectangle 2"/>
          <p:cNvSpPr>
            <a:spLocks noGrp="1" noRot="1" noChangeAspect="1" noChangeArrowheads="1" noTextEdit="1"/>
          </p:cNvSpPr>
          <p:nvPr>
            <p:ph type="sldImg"/>
          </p:nvPr>
        </p:nvSpPr>
        <p:spPr>
          <a:xfrm>
            <a:off x="-1466850" y="925513"/>
            <a:ext cx="8220075" cy="4624387"/>
          </a:xfrm>
          <a:ln/>
        </p:spPr>
      </p:sp>
      <p:sp>
        <p:nvSpPr>
          <p:cNvPr id="727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2247549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7">
              <a:defRPr kumimoji="1" sz="2400">
                <a:solidFill>
                  <a:schemeClr val="tx1"/>
                </a:solidFill>
                <a:latin typeface="Times New Roman" panose="02020603050405020304" pitchFamily="18" charset="0"/>
              </a:defRPr>
            </a:lvl1pPr>
            <a:lvl2pPr marL="743955" indent="-286137" defTabSz="928357">
              <a:defRPr kumimoji="1" sz="2400">
                <a:solidFill>
                  <a:schemeClr val="tx1"/>
                </a:solidFill>
                <a:latin typeface="Times New Roman" panose="02020603050405020304" pitchFamily="18" charset="0"/>
              </a:defRPr>
            </a:lvl2pPr>
            <a:lvl3pPr marL="1144547" indent="-228909" defTabSz="928357">
              <a:defRPr kumimoji="1" sz="2400">
                <a:solidFill>
                  <a:schemeClr val="tx1"/>
                </a:solidFill>
                <a:latin typeface="Times New Roman" panose="02020603050405020304" pitchFamily="18" charset="0"/>
              </a:defRPr>
            </a:lvl3pPr>
            <a:lvl4pPr marL="1602366" indent="-228909" defTabSz="928357">
              <a:defRPr kumimoji="1" sz="2400">
                <a:solidFill>
                  <a:schemeClr val="tx1"/>
                </a:solidFill>
                <a:latin typeface="Times New Roman" panose="02020603050405020304" pitchFamily="18" charset="0"/>
              </a:defRPr>
            </a:lvl4pPr>
            <a:lvl5pPr marL="2060186" indent="-228909" defTabSz="928357">
              <a:defRPr kumimoji="1" sz="2400">
                <a:solidFill>
                  <a:schemeClr val="tx1"/>
                </a:solidFill>
                <a:latin typeface="Times New Roman" panose="02020603050405020304" pitchFamily="18" charset="0"/>
              </a:defRPr>
            </a:lvl5pPr>
            <a:lvl6pPr marL="2518005"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B0355EA-4AD4-4E66-9735-4BED0309622C}" type="datetime1">
              <a:rPr kumimoji="0" lang="en-US" altLang="en-US" sz="1200"/>
              <a:t>10/22/2025</a:t>
            </a:fld>
            <a:endParaRPr kumimoji="0" lang="en-US" altLang="en-US" sz="1200" dirty="0"/>
          </a:p>
        </p:txBody>
      </p:sp>
      <p:sp>
        <p:nvSpPr>
          <p:cNvPr id="7270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7">
              <a:defRPr kumimoji="1" sz="2400">
                <a:solidFill>
                  <a:schemeClr val="tx1"/>
                </a:solidFill>
                <a:latin typeface="Times New Roman" panose="02020603050405020304" pitchFamily="18" charset="0"/>
              </a:defRPr>
            </a:lvl1pPr>
            <a:lvl2pPr marL="743955" indent="-286137" defTabSz="928357">
              <a:defRPr kumimoji="1" sz="2400">
                <a:solidFill>
                  <a:schemeClr val="tx1"/>
                </a:solidFill>
                <a:latin typeface="Times New Roman" panose="02020603050405020304" pitchFamily="18" charset="0"/>
              </a:defRPr>
            </a:lvl2pPr>
            <a:lvl3pPr marL="1144547" indent="-228909" defTabSz="928357">
              <a:defRPr kumimoji="1" sz="2400">
                <a:solidFill>
                  <a:schemeClr val="tx1"/>
                </a:solidFill>
                <a:latin typeface="Times New Roman" panose="02020603050405020304" pitchFamily="18" charset="0"/>
              </a:defRPr>
            </a:lvl3pPr>
            <a:lvl4pPr marL="1602366" indent="-228909" defTabSz="928357">
              <a:defRPr kumimoji="1" sz="2400">
                <a:solidFill>
                  <a:schemeClr val="tx1"/>
                </a:solidFill>
                <a:latin typeface="Times New Roman" panose="02020603050405020304" pitchFamily="18" charset="0"/>
              </a:defRPr>
            </a:lvl4pPr>
            <a:lvl5pPr marL="2060186" indent="-228909" defTabSz="928357">
              <a:defRPr kumimoji="1" sz="2400">
                <a:solidFill>
                  <a:schemeClr val="tx1"/>
                </a:solidFill>
                <a:latin typeface="Times New Roman" panose="02020603050405020304" pitchFamily="18" charset="0"/>
              </a:defRPr>
            </a:lvl5pPr>
            <a:lvl6pPr marL="2518005"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83507A6-B107-4468-957E-750AB17CEE30}" type="slidenum">
              <a:rPr kumimoji="0" lang="en-US" altLang="en-US" sz="1200"/>
              <a:pPr/>
              <a:t>67</a:t>
            </a:fld>
            <a:endParaRPr kumimoji="0" lang="en-US" altLang="en-US" sz="1200" dirty="0"/>
          </a:p>
        </p:txBody>
      </p:sp>
      <p:sp>
        <p:nvSpPr>
          <p:cNvPr id="72708" name="Rectangle 2"/>
          <p:cNvSpPr>
            <a:spLocks noGrp="1" noRot="1" noChangeAspect="1" noChangeArrowheads="1" noTextEdit="1"/>
          </p:cNvSpPr>
          <p:nvPr>
            <p:ph type="sldImg"/>
          </p:nvPr>
        </p:nvSpPr>
        <p:spPr>
          <a:xfrm>
            <a:off x="-1466850" y="925513"/>
            <a:ext cx="8220075" cy="4624387"/>
          </a:xfrm>
          <a:ln/>
        </p:spPr>
      </p:sp>
      <p:sp>
        <p:nvSpPr>
          <p:cNvPr id="727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38024006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7">
              <a:defRPr kumimoji="1" sz="2400">
                <a:solidFill>
                  <a:schemeClr val="tx1"/>
                </a:solidFill>
                <a:latin typeface="Times New Roman" panose="02020603050405020304" pitchFamily="18" charset="0"/>
              </a:defRPr>
            </a:lvl1pPr>
            <a:lvl2pPr marL="743955" indent="-286137" defTabSz="928357">
              <a:defRPr kumimoji="1" sz="2400">
                <a:solidFill>
                  <a:schemeClr val="tx1"/>
                </a:solidFill>
                <a:latin typeface="Times New Roman" panose="02020603050405020304" pitchFamily="18" charset="0"/>
              </a:defRPr>
            </a:lvl2pPr>
            <a:lvl3pPr marL="1144547" indent="-228909" defTabSz="928357">
              <a:defRPr kumimoji="1" sz="2400">
                <a:solidFill>
                  <a:schemeClr val="tx1"/>
                </a:solidFill>
                <a:latin typeface="Times New Roman" panose="02020603050405020304" pitchFamily="18" charset="0"/>
              </a:defRPr>
            </a:lvl3pPr>
            <a:lvl4pPr marL="1602366" indent="-228909" defTabSz="928357">
              <a:defRPr kumimoji="1" sz="2400">
                <a:solidFill>
                  <a:schemeClr val="tx1"/>
                </a:solidFill>
                <a:latin typeface="Times New Roman" panose="02020603050405020304" pitchFamily="18" charset="0"/>
              </a:defRPr>
            </a:lvl4pPr>
            <a:lvl5pPr marL="2060186" indent="-228909" defTabSz="928357">
              <a:defRPr kumimoji="1" sz="2400">
                <a:solidFill>
                  <a:schemeClr val="tx1"/>
                </a:solidFill>
                <a:latin typeface="Times New Roman" panose="02020603050405020304" pitchFamily="18" charset="0"/>
              </a:defRPr>
            </a:lvl5pPr>
            <a:lvl6pPr marL="2518005"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B0355EA-4AD4-4E66-9735-4BED0309622C}" type="datetime1">
              <a:rPr kumimoji="0" lang="en-US" altLang="en-US" sz="1200"/>
              <a:t>10/22/2025</a:t>
            </a:fld>
            <a:endParaRPr kumimoji="0" lang="en-US" altLang="en-US" sz="1200" dirty="0"/>
          </a:p>
        </p:txBody>
      </p:sp>
      <p:sp>
        <p:nvSpPr>
          <p:cNvPr id="7270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7">
              <a:defRPr kumimoji="1" sz="2400">
                <a:solidFill>
                  <a:schemeClr val="tx1"/>
                </a:solidFill>
                <a:latin typeface="Times New Roman" panose="02020603050405020304" pitchFamily="18" charset="0"/>
              </a:defRPr>
            </a:lvl1pPr>
            <a:lvl2pPr marL="743955" indent="-286137" defTabSz="928357">
              <a:defRPr kumimoji="1" sz="2400">
                <a:solidFill>
                  <a:schemeClr val="tx1"/>
                </a:solidFill>
                <a:latin typeface="Times New Roman" panose="02020603050405020304" pitchFamily="18" charset="0"/>
              </a:defRPr>
            </a:lvl2pPr>
            <a:lvl3pPr marL="1144547" indent="-228909" defTabSz="928357">
              <a:defRPr kumimoji="1" sz="2400">
                <a:solidFill>
                  <a:schemeClr val="tx1"/>
                </a:solidFill>
                <a:latin typeface="Times New Roman" panose="02020603050405020304" pitchFamily="18" charset="0"/>
              </a:defRPr>
            </a:lvl3pPr>
            <a:lvl4pPr marL="1602366" indent="-228909" defTabSz="928357">
              <a:defRPr kumimoji="1" sz="2400">
                <a:solidFill>
                  <a:schemeClr val="tx1"/>
                </a:solidFill>
                <a:latin typeface="Times New Roman" panose="02020603050405020304" pitchFamily="18" charset="0"/>
              </a:defRPr>
            </a:lvl4pPr>
            <a:lvl5pPr marL="2060186" indent="-228909" defTabSz="928357">
              <a:defRPr kumimoji="1" sz="2400">
                <a:solidFill>
                  <a:schemeClr val="tx1"/>
                </a:solidFill>
                <a:latin typeface="Times New Roman" panose="02020603050405020304" pitchFamily="18" charset="0"/>
              </a:defRPr>
            </a:lvl5pPr>
            <a:lvl6pPr marL="2518005"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83507A6-B107-4468-957E-750AB17CEE30}" type="slidenum">
              <a:rPr kumimoji="0" lang="en-US" altLang="en-US" sz="1200"/>
              <a:pPr/>
              <a:t>68</a:t>
            </a:fld>
            <a:endParaRPr kumimoji="0" lang="en-US" altLang="en-US" sz="1200" dirty="0"/>
          </a:p>
        </p:txBody>
      </p:sp>
      <p:sp>
        <p:nvSpPr>
          <p:cNvPr id="72708" name="Rectangle 2"/>
          <p:cNvSpPr>
            <a:spLocks noGrp="1" noRot="1" noChangeAspect="1" noChangeArrowheads="1" noTextEdit="1"/>
          </p:cNvSpPr>
          <p:nvPr>
            <p:ph type="sldImg"/>
          </p:nvPr>
        </p:nvSpPr>
        <p:spPr>
          <a:xfrm>
            <a:off x="-1466850" y="925513"/>
            <a:ext cx="8220075" cy="4624387"/>
          </a:xfrm>
          <a:ln/>
        </p:spPr>
      </p:sp>
      <p:sp>
        <p:nvSpPr>
          <p:cNvPr id="727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6780801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7">
              <a:defRPr kumimoji="1" sz="2400">
                <a:solidFill>
                  <a:schemeClr val="tx1"/>
                </a:solidFill>
                <a:latin typeface="Times New Roman" panose="02020603050405020304" pitchFamily="18" charset="0"/>
              </a:defRPr>
            </a:lvl1pPr>
            <a:lvl2pPr marL="743955" indent="-286137" defTabSz="928357">
              <a:defRPr kumimoji="1" sz="2400">
                <a:solidFill>
                  <a:schemeClr val="tx1"/>
                </a:solidFill>
                <a:latin typeface="Times New Roman" panose="02020603050405020304" pitchFamily="18" charset="0"/>
              </a:defRPr>
            </a:lvl2pPr>
            <a:lvl3pPr marL="1144547" indent="-228909" defTabSz="928357">
              <a:defRPr kumimoji="1" sz="2400">
                <a:solidFill>
                  <a:schemeClr val="tx1"/>
                </a:solidFill>
                <a:latin typeface="Times New Roman" panose="02020603050405020304" pitchFamily="18" charset="0"/>
              </a:defRPr>
            </a:lvl3pPr>
            <a:lvl4pPr marL="1602366" indent="-228909" defTabSz="928357">
              <a:defRPr kumimoji="1" sz="2400">
                <a:solidFill>
                  <a:schemeClr val="tx1"/>
                </a:solidFill>
                <a:latin typeface="Times New Roman" panose="02020603050405020304" pitchFamily="18" charset="0"/>
              </a:defRPr>
            </a:lvl4pPr>
            <a:lvl5pPr marL="2060186" indent="-228909" defTabSz="928357">
              <a:defRPr kumimoji="1" sz="2400">
                <a:solidFill>
                  <a:schemeClr val="tx1"/>
                </a:solidFill>
                <a:latin typeface="Times New Roman" panose="02020603050405020304" pitchFamily="18" charset="0"/>
              </a:defRPr>
            </a:lvl5pPr>
            <a:lvl6pPr marL="2518005"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41198AC-5451-4FC0-AA18-EB469E862666}" type="datetime1">
              <a:rPr kumimoji="0" lang="en-US" altLang="en-US" sz="1200"/>
              <a:t>10/22/2025</a:t>
            </a:fld>
            <a:endParaRPr kumimoji="0" lang="en-US" altLang="en-US" sz="1200"/>
          </a:p>
        </p:txBody>
      </p:sp>
      <p:sp>
        <p:nvSpPr>
          <p:cNvPr id="7373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7">
              <a:defRPr kumimoji="1" sz="2400">
                <a:solidFill>
                  <a:schemeClr val="tx1"/>
                </a:solidFill>
                <a:latin typeface="Times New Roman" panose="02020603050405020304" pitchFamily="18" charset="0"/>
              </a:defRPr>
            </a:lvl1pPr>
            <a:lvl2pPr marL="743955" indent="-286137" defTabSz="928357">
              <a:defRPr kumimoji="1" sz="2400">
                <a:solidFill>
                  <a:schemeClr val="tx1"/>
                </a:solidFill>
                <a:latin typeface="Times New Roman" panose="02020603050405020304" pitchFamily="18" charset="0"/>
              </a:defRPr>
            </a:lvl2pPr>
            <a:lvl3pPr marL="1144547" indent="-228909" defTabSz="928357">
              <a:defRPr kumimoji="1" sz="2400">
                <a:solidFill>
                  <a:schemeClr val="tx1"/>
                </a:solidFill>
                <a:latin typeface="Times New Roman" panose="02020603050405020304" pitchFamily="18" charset="0"/>
              </a:defRPr>
            </a:lvl3pPr>
            <a:lvl4pPr marL="1602366" indent="-228909" defTabSz="928357">
              <a:defRPr kumimoji="1" sz="2400">
                <a:solidFill>
                  <a:schemeClr val="tx1"/>
                </a:solidFill>
                <a:latin typeface="Times New Roman" panose="02020603050405020304" pitchFamily="18" charset="0"/>
              </a:defRPr>
            </a:lvl4pPr>
            <a:lvl5pPr marL="2060186" indent="-228909" defTabSz="928357">
              <a:defRPr kumimoji="1" sz="2400">
                <a:solidFill>
                  <a:schemeClr val="tx1"/>
                </a:solidFill>
                <a:latin typeface="Times New Roman" panose="02020603050405020304" pitchFamily="18" charset="0"/>
              </a:defRPr>
            </a:lvl5pPr>
            <a:lvl6pPr marL="2518005"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9pPr>
          </a:lstStyle>
          <a:p>
            <a:fld id="{D5666E75-2EC3-40E3-BBCC-F49B9365814C}" type="slidenum">
              <a:rPr kumimoji="0" lang="en-US" altLang="en-US" sz="1200"/>
              <a:pPr/>
              <a:t>69</a:t>
            </a:fld>
            <a:endParaRPr kumimoji="0" lang="en-US" altLang="en-US" sz="1200"/>
          </a:p>
        </p:txBody>
      </p:sp>
      <p:sp>
        <p:nvSpPr>
          <p:cNvPr id="73732" name="Rectangle 2"/>
          <p:cNvSpPr>
            <a:spLocks noGrp="1" noRot="1" noChangeAspect="1" noChangeArrowheads="1" noTextEdit="1"/>
          </p:cNvSpPr>
          <p:nvPr>
            <p:ph type="sldImg"/>
          </p:nvPr>
        </p:nvSpPr>
        <p:spPr>
          <a:xfrm>
            <a:off x="-1466850" y="925513"/>
            <a:ext cx="8220075" cy="4624387"/>
          </a:xfrm>
          <a:ln/>
        </p:spPr>
      </p:sp>
      <p:sp>
        <p:nvSpPr>
          <p:cNvPr id="73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950100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7">
              <a:defRPr kumimoji="1" sz="2400">
                <a:solidFill>
                  <a:schemeClr val="tx1"/>
                </a:solidFill>
                <a:latin typeface="Times New Roman" panose="02020603050405020304" pitchFamily="18" charset="0"/>
              </a:defRPr>
            </a:lvl1pPr>
            <a:lvl2pPr marL="743955" indent="-286137" defTabSz="928357">
              <a:defRPr kumimoji="1" sz="2400">
                <a:solidFill>
                  <a:schemeClr val="tx1"/>
                </a:solidFill>
                <a:latin typeface="Times New Roman" panose="02020603050405020304" pitchFamily="18" charset="0"/>
              </a:defRPr>
            </a:lvl2pPr>
            <a:lvl3pPr marL="1144547" indent="-228909" defTabSz="928357">
              <a:defRPr kumimoji="1" sz="2400">
                <a:solidFill>
                  <a:schemeClr val="tx1"/>
                </a:solidFill>
                <a:latin typeface="Times New Roman" panose="02020603050405020304" pitchFamily="18" charset="0"/>
              </a:defRPr>
            </a:lvl3pPr>
            <a:lvl4pPr marL="1602366" indent="-228909" defTabSz="928357">
              <a:defRPr kumimoji="1" sz="2400">
                <a:solidFill>
                  <a:schemeClr val="tx1"/>
                </a:solidFill>
                <a:latin typeface="Times New Roman" panose="02020603050405020304" pitchFamily="18" charset="0"/>
              </a:defRPr>
            </a:lvl4pPr>
            <a:lvl5pPr marL="2060186" indent="-228909" defTabSz="928357">
              <a:defRPr kumimoji="1" sz="2400">
                <a:solidFill>
                  <a:schemeClr val="tx1"/>
                </a:solidFill>
                <a:latin typeface="Times New Roman" panose="02020603050405020304" pitchFamily="18" charset="0"/>
              </a:defRPr>
            </a:lvl5pPr>
            <a:lvl6pPr marL="2518005"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9pPr>
          </a:lstStyle>
          <a:p>
            <a:fld id="{351AAB92-6412-4105-B480-A917CF563230}" type="datetime1">
              <a:rPr kumimoji="0" lang="en-US" altLang="en-US" sz="1200"/>
              <a:t>10/22/2025</a:t>
            </a:fld>
            <a:endParaRPr kumimoji="0" lang="en-US" altLang="en-US" sz="1200"/>
          </a:p>
        </p:txBody>
      </p:sp>
      <p:sp>
        <p:nvSpPr>
          <p:cNvPr id="7475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7">
              <a:defRPr kumimoji="1" sz="2400">
                <a:solidFill>
                  <a:schemeClr val="tx1"/>
                </a:solidFill>
                <a:latin typeface="Times New Roman" panose="02020603050405020304" pitchFamily="18" charset="0"/>
              </a:defRPr>
            </a:lvl1pPr>
            <a:lvl2pPr marL="743955" indent="-286137" defTabSz="928357">
              <a:defRPr kumimoji="1" sz="2400">
                <a:solidFill>
                  <a:schemeClr val="tx1"/>
                </a:solidFill>
                <a:latin typeface="Times New Roman" panose="02020603050405020304" pitchFamily="18" charset="0"/>
              </a:defRPr>
            </a:lvl2pPr>
            <a:lvl3pPr marL="1144547" indent="-228909" defTabSz="928357">
              <a:defRPr kumimoji="1" sz="2400">
                <a:solidFill>
                  <a:schemeClr val="tx1"/>
                </a:solidFill>
                <a:latin typeface="Times New Roman" panose="02020603050405020304" pitchFamily="18" charset="0"/>
              </a:defRPr>
            </a:lvl3pPr>
            <a:lvl4pPr marL="1602366" indent="-228909" defTabSz="928357">
              <a:defRPr kumimoji="1" sz="2400">
                <a:solidFill>
                  <a:schemeClr val="tx1"/>
                </a:solidFill>
                <a:latin typeface="Times New Roman" panose="02020603050405020304" pitchFamily="18" charset="0"/>
              </a:defRPr>
            </a:lvl4pPr>
            <a:lvl5pPr marL="2060186" indent="-228909" defTabSz="928357">
              <a:defRPr kumimoji="1" sz="2400">
                <a:solidFill>
                  <a:schemeClr val="tx1"/>
                </a:solidFill>
                <a:latin typeface="Times New Roman" panose="02020603050405020304" pitchFamily="18" charset="0"/>
              </a:defRPr>
            </a:lvl5pPr>
            <a:lvl6pPr marL="2518005"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9pPr>
          </a:lstStyle>
          <a:p>
            <a:fld id="{D0A98BCE-5747-433F-BBE9-1010F8A4E88E}" type="slidenum">
              <a:rPr kumimoji="0" lang="en-US" altLang="en-US" sz="1200"/>
              <a:pPr/>
              <a:t>70</a:t>
            </a:fld>
            <a:endParaRPr kumimoji="0" lang="en-US" altLang="en-US" sz="1200"/>
          </a:p>
        </p:txBody>
      </p:sp>
      <p:sp>
        <p:nvSpPr>
          <p:cNvPr id="74756" name="Rectangle 2"/>
          <p:cNvSpPr>
            <a:spLocks noGrp="1" noRot="1" noChangeAspect="1" noChangeArrowheads="1" noTextEdit="1"/>
          </p:cNvSpPr>
          <p:nvPr>
            <p:ph type="sldImg"/>
          </p:nvPr>
        </p:nvSpPr>
        <p:spPr>
          <a:xfrm>
            <a:off x="-1466850" y="925513"/>
            <a:ext cx="8220075" cy="4624387"/>
          </a:xfrm>
          <a:ln/>
        </p:spPr>
      </p:sp>
      <p:sp>
        <p:nvSpPr>
          <p:cNvPr id="747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9784493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7">
              <a:defRPr kumimoji="1" sz="2400">
                <a:solidFill>
                  <a:schemeClr val="tx1"/>
                </a:solidFill>
                <a:latin typeface="Times New Roman" panose="02020603050405020304" pitchFamily="18" charset="0"/>
              </a:defRPr>
            </a:lvl1pPr>
            <a:lvl2pPr marL="743955" indent="-286137" defTabSz="928357">
              <a:defRPr kumimoji="1" sz="2400">
                <a:solidFill>
                  <a:schemeClr val="tx1"/>
                </a:solidFill>
                <a:latin typeface="Times New Roman" panose="02020603050405020304" pitchFamily="18" charset="0"/>
              </a:defRPr>
            </a:lvl2pPr>
            <a:lvl3pPr marL="1144547" indent="-228909" defTabSz="928357">
              <a:defRPr kumimoji="1" sz="2400">
                <a:solidFill>
                  <a:schemeClr val="tx1"/>
                </a:solidFill>
                <a:latin typeface="Times New Roman" panose="02020603050405020304" pitchFamily="18" charset="0"/>
              </a:defRPr>
            </a:lvl3pPr>
            <a:lvl4pPr marL="1602366" indent="-228909" defTabSz="928357">
              <a:defRPr kumimoji="1" sz="2400">
                <a:solidFill>
                  <a:schemeClr val="tx1"/>
                </a:solidFill>
                <a:latin typeface="Times New Roman" panose="02020603050405020304" pitchFamily="18" charset="0"/>
              </a:defRPr>
            </a:lvl4pPr>
            <a:lvl5pPr marL="2060186" indent="-228909" defTabSz="928357">
              <a:defRPr kumimoji="1" sz="2400">
                <a:solidFill>
                  <a:schemeClr val="tx1"/>
                </a:solidFill>
                <a:latin typeface="Times New Roman" panose="02020603050405020304" pitchFamily="18" charset="0"/>
              </a:defRPr>
            </a:lvl5pPr>
            <a:lvl6pPr marL="2518005"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9pPr>
          </a:lstStyle>
          <a:p>
            <a:fld id="{351AAB92-6412-4105-B480-A917CF563230}" type="datetime1">
              <a:rPr kumimoji="0" lang="en-US" altLang="en-US" sz="1200"/>
              <a:t>10/22/2025</a:t>
            </a:fld>
            <a:endParaRPr kumimoji="0" lang="en-US" altLang="en-US" sz="1200"/>
          </a:p>
        </p:txBody>
      </p:sp>
      <p:sp>
        <p:nvSpPr>
          <p:cNvPr id="7475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7">
              <a:defRPr kumimoji="1" sz="2400">
                <a:solidFill>
                  <a:schemeClr val="tx1"/>
                </a:solidFill>
                <a:latin typeface="Times New Roman" panose="02020603050405020304" pitchFamily="18" charset="0"/>
              </a:defRPr>
            </a:lvl1pPr>
            <a:lvl2pPr marL="743955" indent="-286137" defTabSz="928357">
              <a:defRPr kumimoji="1" sz="2400">
                <a:solidFill>
                  <a:schemeClr val="tx1"/>
                </a:solidFill>
                <a:latin typeface="Times New Roman" panose="02020603050405020304" pitchFamily="18" charset="0"/>
              </a:defRPr>
            </a:lvl2pPr>
            <a:lvl3pPr marL="1144547" indent="-228909" defTabSz="928357">
              <a:defRPr kumimoji="1" sz="2400">
                <a:solidFill>
                  <a:schemeClr val="tx1"/>
                </a:solidFill>
                <a:latin typeface="Times New Roman" panose="02020603050405020304" pitchFamily="18" charset="0"/>
              </a:defRPr>
            </a:lvl3pPr>
            <a:lvl4pPr marL="1602366" indent="-228909" defTabSz="928357">
              <a:defRPr kumimoji="1" sz="2400">
                <a:solidFill>
                  <a:schemeClr val="tx1"/>
                </a:solidFill>
                <a:latin typeface="Times New Roman" panose="02020603050405020304" pitchFamily="18" charset="0"/>
              </a:defRPr>
            </a:lvl4pPr>
            <a:lvl5pPr marL="2060186" indent="-228909" defTabSz="928357">
              <a:defRPr kumimoji="1" sz="2400">
                <a:solidFill>
                  <a:schemeClr val="tx1"/>
                </a:solidFill>
                <a:latin typeface="Times New Roman" panose="02020603050405020304" pitchFamily="18" charset="0"/>
              </a:defRPr>
            </a:lvl5pPr>
            <a:lvl6pPr marL="2518005"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8357" eaLnBrk="0" fontAlgn="base" hangingPunct="0">
              <a:spcBef>
                <a:spcPct val="0"/>
              </a:spcBef>
              <a:spcAft>
                <a:spcPct val="0"/>
              </a:spcAft>
              <a:defRPr kumimoji="1" sz="2400">
                <a:solidFill>
                  <a:schemeClr val="tx1"/>
                </a:solidFill>
                <a:latin typeface="Times New Roman" panose="02020603050405020304" pitchFamily="18" charset="0"/>
              </a:defRPr>
            </a:lvl9pPr>
          </a:lstStyle>
          <a:p>
            <a:fld id="{D0A98BCE-5747-433F-BBE9-1010F8A4E88E}" type="slidenum">
              <a:rPr kumimoji="0" lang="en-US" altLang="en-US" sz="1200"/>
              <a:pPr/>
              <a:t>71</a:t>
            </a:fld>
            <a:endParaRPr kumimoji="0" lang="en-US" altLang="en-US" sz="1200"/>
          </a:p>
        </p:txBody>
      </p:sp>
      <p:sp>
        <p:nvSpPr>
          <p:cNvPr id="74756" name="Rectangle 2"/>
          <p:cNvSpPr>
            <a:spLocks noGrp="1" noRot="1" noChangeAspect="1" noChangeArrowheads="1" noTextEdit="1"/>
          </p:cNvSpPr>
          <p:nvPr>
            <p:ph type="sldImg"/>
          </p:nvPr>
        </p:nvSpPr>
        <p:spPr>
          <a:xfrm>
            <a:off x="-1466850" y="925513"/>
            <a:ext cx="8220075" cy="4624387"/>
          </a:xfrm>
          <a:ln/>
        </p:spPr>
      </p:sp>
      <p:sp>
        <p:nvSpPr>
          <p:cNvPr id="747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79746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5</a:t>
            </a:fld>
            <a:endParaRPr lang="en-US" altLang="en-US"/>
          </a:p>
        </p:txBody>
      </p:sp>
    </p:spTree>
    <p:extLst>
      <p:ext uri="{BB962C8B-B14F-4D97-AF65-F5344CB8AC3E}">
        <p14:creationId xmlns:p14="http://schemas.microsoft.com/office/powerpoint/2010/main" val="12443874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0CEA8836-D9D7-45D4-9DB3-DED9C2820548}" type="datetime1">
              <a:rPr kumimoji="0" lang="en-US" altLang="en-US" sz="1200"/>
              <a:t>10/22/2025</a:t>
            </a:fld>
            <a:endParaRPr kumimoji="0" lang="en-US" altLang="en-US" sz="1200"/>
          </a:p>
        </p:txBody>
      </p:sp>
      <p:sp>
        <p:nvSpPr>
          <p:cNvPr id="7782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79D40CC8-8FAC-4E1A-8AA3-7893C7417F94}" type="slidenum">
              <a:rPr kumimoji="0" lang="en-US" altLang="en-US" sz="1200"/>
              <a:pPr/>
              <a:t>72</a:t>
            </a:fld>
            <a:endParaRPr kumimoji="0" lang="en-US" altLang="en-US" sz="1200"/>
          </a:p>
        </p:txBody>
      </p:sp>
      <p:sp>
        <p:nvSpPr>
          <p:cNvPr id="77828" name="Rectangle 2"/>
          <p:cNvSpPr>
            <a:spLocks noGrp="1" noRot="1" noChangeAspect="1" noChangeArrowheads="1" noTextEdit="1"/>
          </p:cNvSpPr>
          <p:nvPr>
            <p:ph type="sldImg"/>
          </p:nvPr>
        </p:nvSpPr>
        <p:spPr>
          <a:xfrm>
            <a:off x="406400" y="698500"/>
            <a:ext cx="6197600" cy="3486150"/>
          </a:xfrm>
          <a:ln/>
        </p:spPr>
      </p:sp>
      <p:sp>
        <p:nvSpPr>
          <p:cNvPr id="778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584812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20AFC759-9214-4DBD-9DCB-2E7D9D672F19}" type="datetime1">
              <a:rPr kumimoji="0" lang="en-US" altLang="en-US" sz="1200"/>
              <a:t>10/22/2025</a:t>
            </a:fld>
            <a:endParaRPr kumimoji="0" lang="en-US" altLang="en-US" sz="1200"/>
          </a:p>
        </p:txBody>
      </p:sp>
      <p:sp>
        <p:nvSpPr>
          <p:cNvPr id="7885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1B575FB0-9987-47C3-9B71-5E670795E855}" type="slidenum">
              <a:rPr kumimoji="0" lang="en-US" altLang="en-US" sz="1200"/>
              <a:pPr/>
              <a:t>73</a:t>
            </a:fld>
            <a:endParaRPr kumimoji="0" lang="en-US" altLang="en-US" sz="1200"/>
          </a:p>
        </p:txBody>
      </p:sp>
      <p:sp>
        <p:nvSpPr>
          <p:cNvPr id="78852" name="Rectangle 2"/>
          <p:cNvSpPr>
            <a:spLocks noGrp="1" noRot="1" noChangeAspect="1" noChangeArrowheads="1" noTextEdit="1"/>
          </p:cNvSpPr>
          <p:nvPr>
            <p:ph type="sldImg"/>
          </p:nvPr>
        </p:nvSpPr>
        <p:spPr>
          <a:xfrm>
            <a:off x="406400" y="698500"/>
            <a:ext cx="6197600" cy="3486150"/>
          </a:xfrm>
          <a:ln/>
        </p:spPr>
      </p:sp>
      <p:sp>
        <p:nvSpPr>
          <p:cNvPr id="788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956122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1B9B5520-553D-4AA4-AE94-9B0A3E01D6DC}" type="datetime1">
              <a:rPr kumimoji="0" lang="en-US" altLang="en-US" sz="1200"/>
              <a:t>10/22/2025</a:t>
            </a:fld>
            <a:endParaRPr kumimoji="0" lang="en-US" altLang="en-US" sz="1200"/>
          </a:p>
        </p:txBody>
      </p:sp>
      <p:sp>
        <p:nvSpPr>
          <p:cNvPr id="7987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3F327177-8C44-48C3-BB85-F21BF372C838}" type="slidenum">
              <a:rPr kumimoji="0" lang="en-US" altLang="en-US" sz="1200"/>
              <a:pPr/>
              <a:t>74</a:t>
            </a:fld>
            <a:endParaRPr kumimoji="0" lang="en-US" altLang="en-US" sz="1200"/>
          </a:p>
        </p:txBody>
      </p:sp>
      <p:sp>
        <p:nvSpPr>
          <p:cNvPr id="79876" name="Rectangle 2"/>
          <p:cNvSpPr>
            <a:spLocks noGrp="1" noRot="1" noChangeAspect="1" noChangeArrowheads="1" noTextEdit="1"/>
          </p:cNvSpPr>
          <p:nvPr>
            <p:ph type="sldImg"/>
          </p:nvPr>
        </p:nvSpPr>
        <p:spPr>
          <a:xfrm>
            <a:off x="406400" y="698500"/>
            <a:ext cx="6197600" cy="3486150"/>
          </a:xfrm>
          <a:ln/>
        </p:spPr>
      </p:sp>
      <p:sp>
        <p:nvSpPr>
          <p:cNvPr id="798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0098046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75</a:t>
            </a:fld>
            <a:endParaRPr lang="en-US" altLang="en-US"/>
          </a:p>
        </p:txBody>
      </p:sp>
    </p:spTree>
    <p:extLst>
      <p:ext uri="{BB962C8B-B14F-4D97-AF65-F5344CB8AC3E}">
        <p14:creationId xmlns:p14="http://schemas.microsoft.com/office/powerpoint/2010/main" val="5081617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76</a:t>
            </a:fld>
            <a:endParaRPr lang="en-US" altLang="en-US"/>
          </a:p>
        </p:txBody>
      </p:sp>
    </p:spTree>
    <p:extLst>
      <p:ext uri="{BB962C8B-B14F-4D97-AF65-F5344CB8AC3E}">
        <p14:creationId xmlns:p14="http://schemas.microsoft.com/office/powerpoint/2010/main" val="36492453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77</a:t>
            </a:fld>
            <a:endParaRPr lang="en-US" altLang="en-US"/>
          </a:p>
        </p:txBody>
      </p:sp>
    </p:spTree>
    <p:extLst>
      <p:ext uri="{BB962C8B-B14F-4D97-AF65-F5344CB8AC3E}">
        <p14:creationId xmlns:p14="http://schemas.microsoft.com/office/powerpoint/2010/main" val="38822475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78</a:t>
            </a:fld>
            <a:endParaRPr lang="en-US" altLang="en-US"/>
          </a:p>
        </p:txBody>
      </p:sp>
    </p:spTree>
    <p:extLst>
      <p:ext uri="{BB962C8B-B14F-4D97-AF65-F5344CB8AC3E}">
        <p14:creationId xmlns:p14="http://schemas.microsoft.com/office/powerpoint/2010/main" val="19660120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79</a:t>
            </a:fld>
            <a:endParaRPr lang="en-US" altLang="en-US"/>
          </a:p>
        </p:txBody>
      </p:sp>
    </p:spTree>
    <p:extLst>
      <p:ext uri="{BB962C8B-B14F-4D97-AF65-F5344CB8AC3E}">
        <p14:creationId xmlns:p14="http://schemas.microsoft.com/office/powerpoint/2010/main" val="41935044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80</a:t>
            </a:fld>
            <a:endParaRPr lang="en-US" altLang="en-US"/>
          </a:p>
        </p:txBody>
      </p:sp>
    </p:spTree>
    <p:extLst>
      <p:ext uri="{BB962C8B-B14F-4D97-AF65-F5344CB8AC3E}">
        <p14:creationId xmlns:p14="http://schemas.microsoft.com/office/powerpoint/2010/main" val="2868550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82</a:t>
            </a:fld>
            <a:endParaRPr lang="en-US" altLang="en-US"/>
          </a:p>
        </p:txBody>
      </p:sp>
    </p:spTree>
    <p:extLst>
      <p:ext uri="{BB962C8B-B14F-4D97-AF65-F5344CB8AC3E}">
        <p14:creationId xmlns:p14="http://schemas.microsoft.com/office/powerpoint/2010/main" val="530164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F2673843-D881-4548-B532-75356D5DBCB9}" type="datetime1">
              <a:rPr kumimoji="0" lang="en-US" altLang="en-US" sz="1200"/>
              <a:t>10/22/2025</a:t>
            </a:fld>
            <a:endParaRPr kumimoji="0" lang="en-US" altLang="en-US" sz="1200"/>
          </a:p>
        </p:txBody>
      </p:sp>
      <p:sp>
        <p:nvSpPr>
          <p:cNvPr id="5734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84069C96-65C8-463C-87F4-3B34A9632400}" type="slidenum">
              <a:rPr kumimoji="0" lang="en-US" altLang="en-US" sz="1200"/>
              <a:pPr/>
              <a:t>27</a:t>
            </a:fld>
            <a:endParaRPr kumimoji="0" lang="en-US" altLang="en-US" sz="1200"/>
          </a:p>
        </p:txBody>
      </p:sp>
      <p:sp>
        <p:nvSpPr>
          <p:cNvPr id="57348" name="Rectangle 2"/>
          <p:cNvSpPr>
            <a:spLocks noGrp="1" noRot="1" noChangeAspect="1" noChangeArrowheads="1" noTextEdit="1"/>
          </p:cNvSpPr>
          <p:nvPr>
            <p:ph type="sldImg"/>
          </p:nvPr>
        </p:nvSpPr>
        <p:spPr>
          <a:xfrm>
            <a:off x="406400" y="698500"/>
            <a:ext cx="6197600" cy="3486150"/>
          </a:xfrm>
          <a:ln/>
        </p:spPr>
      </p:sp>
      <p:sp>
        <p:nvSpPr>
          <p:cNvPr id="573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1560289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83</a:t>
            </a:fld>
            <a:endParaRPr lang="en-US" altLang="en-US"/>
          </a:p>
        </p:txBody>
      </p:sp>
    </p:spTree>
    <p:extLst>
      <p:ext uri="{BB962C8B-B14F-4D97-AF65-F5344CB8AC3E}">
        <p14:creationId xmlns:p14="http://schemas.microsoft.com/office/powerpoint/2010/main" val="25082881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84</a:t>
            </a:fld>
            <a:endParaRPr lang="en-US" altLang="en-US"/>
          </a:p>
        </p:txBody>
      </p:sp>
    </p:spTree>
    <p:extLst>
      <p:ext uri="{BB962C8B-B14F-4D97-AF65-F5344CB8AC3E}">
        <p14:creationId xmlns:p14="http://schemas.microsoft.com/office/powerpoint/2010/main" val="6124918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85</a:t>
            </a:fld>
            <a:endParaRPr lang="en-US" altLang="en-US"/>
          </a:p>
        </p:txBody>
      </p:sp>
    </p:spTree>
    <p:extLst>
      <p:ext uri="{BB962C8B-B14F-4D97-AF65-F5344CB8AC3E}">
        <p14:creationId xmlns:p14="http://schemas.microsoft.com/office/powerpoint/2010/main" val="1290139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86</a:t>
            </a:fld>
            <a:endParaRPr lang="en-US" altLang="en-US"/>
          </a:p>
        </p:txBody>
      </p:sp>
    </p:spTree>
    <p:extLst>
      <p:ext uri="{BB962C8B-B14F-4D97-AF65-F5344CB8AC3E}">
        <p14:creationId xmlns:p14="http://schemas.microsoft.com/office/powerpoint/2010/main" val="11958678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87</a:t>
            </a:fld>
            <a:endParaRPr lang="en-US" altLang="en-US"/>
          </a:p>
        </p:txBody>
      </p:sp>
    </p:spTree>
    <p:extLst>
      <p:ext uri="{BB962C8B-B14F-4D97-AF65-F5344CB8AC3E}">
        <p14:creationId xmlns:p14="http://schemas.microsoft.com/office/powerpoint/2010/main" val="19851663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88</a:t>
            </a:fld>
            <a:endParaRPr lang="en-US" altLang="en-US"/>
          </a:p>
        </p:txBody>
      </p:sp>
    </p:spTree>
    <p:extLst>
      <p:ext uri="{BB962C8B-B14F-4D97-AF65-F5344CB8AC3E}">
        <p14:creationId xmlns:p14="http://schemas.microsoft.com/office/powerpoint/2010/main" val="4429513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89</a:t>
            </a:fld>
            <a:endParaRPr lang="en-US" altLang="en-US"/>
          </a:p>
        </p:txBody>
      </p:sp>
    </p:spTree>
    <p:extLst>
      <p:ext uri="{BB962C8B-B14F-4D97-AF65-F5344CB8AC3E}">
        <p14:creationId xmlns:p14="http://schemas.microsoft.com/office/powerpoint/2010/main" val="25209345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90</a:t>
            </a:fld>
            <a:endParaRPr lang="en-US" altLang="en-US"/>
          </a:p>
        </p:txBody>
      </p:sp>
    </p:spTree>
    <p:extLst>
      <p:ext uri="{BB962C8B-B14F-4D97-AF65-F5344CB8AC3E}">
        <p14:creationId xmlns:p14="http://schemas.microsoft.com/office/powerpoint/2010/main" val="17055766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93</a:t>
            </a:fld>
            <a:endParaRPr lang="en-US" altLang="en-US"/>
          </a:p>
        </p:txBody>
      </p:sp>
    </p:spTree>
    <p:extLst>
      <p:ext uri="{BB962C8B-B14F-4D97-AF65-F5344CB8AC3E}">
        <p14:creationId xmlns:p14="http://schemas.microsoft.com/office/powerpoint/2010/main" val="38906349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95</a:t>
            </a:fld>
            <a:endParaRPr lang="en-US" altLang="en-US"/>
          </a:p>
        </p:txBody>
      </p:sp>
    </p:spTree>
    <p:extLst>
      <p:ext uri="{BB962C8B-B14F-4D97-AF65-F5344CB8AC3E}">
        <p14:creationId xmlns:p14="http://schemas.microsoft.com/office/powerpoint/2010/main" val="2697644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F2673843-D881-4548-B532-75356D5DBCB9}" type="datetime1">
              <a:rPr kumimoji="0" lang="en-US" altLang="en-US" sz="1200"/>
              <a:t>10/22/2025</a:t>
            </a:fld>
            <a:endParaRPr kumimoji="0" lang="en-US" altLang="en-US" sz="1200"/>
          </a:p>
        </p:txBody>
      </p:sp>
      <p:sp>
        <p:nvSpPr>
          <p:cNvPr id="5734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84069C96-65C8-463C-87F4-3B34A9632400}" type="slidenum">
              <a:rPr kumimoji="0" lang="en-US" altLang="en-US" sz="1200"/>
              <a:pPr/>
              <a:t>28</a:t>
            </a:fld>
            <a:endParaRPr kumimoji="0" lang="en-US" altLang="en-US" sz="1200"/>
          </a:p>
        </p:txBody>
      </p:sp>
      <p:sp>
        <p:nvSpPr>
          <p:cNvPr id="57348" name="Rectangle 2"/>
          <p:cNvSpPr>
            <a:spLocks noGrp="1" noRot="1" noChangeAspect="1" noChangeArrowheads="1" noTextEdit="1"/>
          </p:cNvSpPr>
          <p:nvPr>
            <p:ph type="sldImg"/>
          </p:nvPr>
        </p:nvSpPr>
        <p:spPr>
          <a:xfrm>
            <a:off x="406400" y="698500"/>
            <a:ext cx="6197600" cy="3486150"/>
          </a:xfrm>
          <a:ln/>
        </p:spPr>
      </p:sp>
      <p:sp>
        <p:nvSpPr>
          <p:cNvPr id="573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817835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97</a:t>
            </a:fld>
            <a:endParaRPr lang="en-US" altLang="en-US"/>
          </a:p>
        </p:txBody>
      </p:sp>
    </p:spTree>
    <p:extLst>
      <p:ext uri="{BB962C8B-B14F-4D97-AF65-F5344CB8AC3E}">
        <p14:creationId xmlns:p14="http://schemas.microsoft.com/office/powerpoint/2010/main" val="17176603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https://www.nytimes.com/2025/10/21/technology/inside-amazons-plans-to-replace-workers-with-robots.html?searchResultPosition=1</a:t>
            </a:r>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dirty="0"/>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98</a:t>
            </a:fld>
            <a:endParaRPr lang="en-US" altLang="en-US" dirty="0"/>
          </a:p>
        </p:txBody>
      </p:sp>
    </p:spTree>
    <p:extLst>
      <p:ext uri="{BB962C8B-B14F-4D97-AF65-F5344CB8AC3E}">
        <p14:creationId xmlns:p14="http://schemas.microsoft.com/office/powerpoint/2010/main" val="1980138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98761E98-3FEE-404B-96EC-5F7909F5E2F8}" type="datetime1">
              <a:rPr kumimoji="0" lang="en-US" altLang="en-US" sz="1200"/>
              <a:t>10/22/2025</a:t>
            </a:fld>
            <a:endParaRPr kumimoji="0" lang="en-US" altLang="en-US" sz="1200"/>
          </a:p>
        </p:txBody>
      </p:sp>
      <p:sp>
        <p:nvSpPr>
          <p:cNvPr id="5837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1549D473-191B-4DA6-94A7-99D23097BDE1}" type="slidenum">
              <a:rPr kumimoji="0" lang="en-US" altLang="en-US" sz="1200"/>
              <a:pPr/>
              <a:t>29</a:t>
            </a:fld>
            <a:endParaRPr kumimoji="0" lang="en-US" altLang="en-US" sz="1200"/>
          </a:p>
        </p:txBody>
      </p:sp>
      <p:sp>
        <p:nvSpPr>
          <p:cNvPr id="58372" name="Rectangle 2"/>
          <p:cNvSpPr>
            <a:spLocks noGrp="1" noRot="1" noChangeAspect="1" noChangeArrowheads="1" noTextEdit="1"/>
          </p:cNvSpPr>
          <p:nvPr>
            <p:ph type="sldImg"/>
          </p:nvPr>
        </p:nvSpPr>
        <p:spPr>
          <a:xfrm>
            <a:off x="406400" y="698500"/>
            <a:ext cx="6197600" cy="3486150"/>
          </a:xfrm>
          <a:ln/>
        </p:spPr>
      </p:sp>
      <p:sp>
        <p:nvSpPr>
          <p:cNvPr id="583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778915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3F1EB251-BA57-4DEF-8838-6F6BC85FE154}" type="datetime1">
              <a:rPr kumimoji="0" lang="en-US" altLang="en-US" sz="1200"/>
              <a:t>10/22/2025</a:t>
            </a:fld>
            <a:endParaRPr kumimoji="0" lang="en-US" altLang="en-US" sz="1200"/>
          </a:p>
        </p:txBody>
      </p:sp>
      <p:sp>
        <p:nvSpPr>
          <p:cNvPr id="5939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041A5397-4566-4DD2-9CB6-C92DC873739F}" type="slidenum">
              <a:rPr kumimoji="0" lang="en-US" altLang="en-US" sz="1200"/>
              <a:pPr/>
              <a:t>30</a:t>
            </a:fld>
            <a:endParaRPr kumimoji="0" lang="en-US" altLang="en-US" sz="1200"/>
          </a:p>
        </p:txBody>
      </p:sp>
      <p:sp>
        <p:nvSpPr>
          <p:cNvPr id="59396" name="Rectangle 2"/>
          <p:cNvSpPr>
            <a:spLocks noGrp="1" noRot="1" noChangeAspect="1" noChangeArrowheads="1" noTextEdit="1"/>
          </p:cNvSpPr>
          <p:nvPr>
            <p:ph type="sldImg"/>
          </p:nvPr>
        </p:nvSpPr>
        <p:spPr>
          <a:xfrm>
            <a:off x="406400" y="698500"/>
            <a:ext cx="6197600" cy="3486150"/>
          </a:xfrm>
          <a:ln/>
        </p:spPr>
      </p:sp>
      <p:sp>
        <p:nvSpPr>
          <p:cNvPr id="59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359124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10/22/2025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31</a:t>
            </a:fld>
            <a:endParaRPr lang="en-US" altLang="en-US"/>
          </a:p>
        </p:txBody>
      </p:sp>
    </p:spTree>
    <p:extLst>
      <p:ext uri="{BB962C8B-B14F-4D97-AF65-F5344CB8AC3E}">
        <p14:creationId xmlns:p14="http://schemas.microsoft.com/office/powerpoint/2010/main" val="1763585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dirty="0"/>
          </a:p>
        </p:txBody>
      </p:sp>
      <p:sp>
        <p:nvSpPr>
          <p:cNvPr id="5" name="Arc 3"/>
          <p:cNvSpPr>
            <a:spLocks/>
          </p:cNvSpPr>
          <p:nvPr/>
        </p:nvSpPr>
        <p:spPr bwMode="auto">
          <a:xfrm>
            <a:off x="0" y="842963"/>
            <a:ext cx="2641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dirty="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D5522968-F535-4D2E-BE0A-3B7BDB29D8B9}" type="datetime4">
              <a:rPr lang="en-US" smtClean="0"/>
              <a:t>October 22, 2025</a:t>
            </a:fld>
            <a:endParaRPr lang="en-US" altLang="en-US" dirty="0"/>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r>
              <a:rPr lang="en-US" altLang="en-US" dirty="0"/>
              <a:t>Copyright © 2000-12 Randal C. Picker</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5CD1235A-3779-449E-A9D2-0BF4B84DC72E}" type="slidenum">
              <a:rPr lang="en-US" altLang="en-US"/>
              <a:pPr/>
              <a:t>‹#›</a:t>
            </a:fld>
            <a:endParaRPr lang="en-US" altLang="en-US" dirty="0"/>
          </a:p>
        </p:txBody>
      </p:sp>
    </p:spTree>
    <p:extLst>
      <p:ext uri="{BB962C8B-B14F-4D97-AF65-F5344CB8AC3E}">
        <p14:creationId xmlns:p14="http://schemas.microsoft.com/office/powerpoint/2010/main" val="2656553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66DC295B-3F2F-4AA7-8885-C29899684533}" type="datetime4">
              <a:rPr lang="en-US" smtClean="0"/>
              <a:t>October 22, 2025</a:t>
            </a:fld>
            <a:endParaRPr lang="en-US" altLang="en-US" dirty="0">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dirty="0"/>
              <a:t>Copyright © 2000-12 Randal C. Picker</a:t>
            </a: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3A61646F-FBCF-46CC-987A-B3AF75359024}" type="slidenum">
              <a:rPr lang="en-US" altLang="en-US"/>
              <a:pPr/>
              <a:t>‹#›</a:t>
            </a:fld>
            <a:endParaRPr lang="en-US" altLang="en-US" dirty="0"/>
          </a:p>
        </p:txBody>
      </p:sp>
    </p:spTree>
    <p:extLst>
      <p:ext uri="{BB962C8B-B14F-4D97-AF65-F5344CB8AC3E}">
        <p14:creationId xmlns:p14="http://schemas.microsoft.com/office/powerpoint/2010/main" val="3264153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BABBF028-494E-4C98-8170-DAB285944C7D}" type="datetime4">
              <a:rPr lang="en-US" smtClean="0"/>
              <a:t>October 22, 2025</a:t>
            </a:fld>
            <a:endParaRPr lang="en-US" altLang="en-US" dirty="0">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dirty="0"/>
              <a:t>Copyright © 2000-12 Randal C. Picker</a:t>
            </a: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E2E81947-8345-4E75-956C-1B2CD5780250}" type="slidenum">
              <a:rPr lang="en-US" altLang="en-US"/>
              <a:pPr/>
              <a:t>‹#›</a:t>
            </a:fld>
            <a:endParaRPr lang="en-US" altLang="en-US" dirty="0"/>
          </a:p>
        </p:txBody>
      </p:sp>
    </p:spTree>
    <p:extLst>
      <p:ext uri="{BB962C8B-B14F-4D97-AF65-F5344CB8AC3E}">
        <p14:creationId xmlns:p14="http://schemas.microsoft.com/office/powerpoint/2010/main" val="427834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lvl1pPr marL="342900" indent="-342900">
              <a:buFont typeface="Wingdings" panose="05000000000000000000" pitchFamily="2" charset="2"/>
              <a:buChar char="§"/>
              <a:defRPr/>
            </a:lvl1pPr>
            <a:lvl2pPr marL="742950" indent="-28575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sldNum" sz="quarter" idx="12"/>
          </p:nvPr>
        </p:nvSpPr>
        <p:spPr>
          <a:ln/>
        </p:spPr>
        <p:txBody>
          <a:bodyPr/>
          <a:lstStyle>
            <a:lvl1pPr>
              <a:defRPr/>
            </a:lvl1pPr>
          </a:lstStyle>
          <a:p>
            <a:fld id="{D76395F1-BF60-4138-9D52-3B06E37E8388}" type="slidenum">
              <a:rPr lang="en-US" altLang="en-US"/>
              <a:pPr/>
              <a:t>‹#›</a:t>
            </a:fld>
            <a:endParaRPr lang="en-US" altLang="en-US" dirty="0"/>
          </a:p>
        </p:txBody>
      </p:sp>
    </p:spTree>
    <p:extLst>
      <p:ext uri="{BB962C8B-B14F-4D97-AF65-F5344CB8AC3E}">
        <p14:creationId xmlns:p14="http://schemas.microsoft.com/office/powerpoint/2010/main" val="34395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7"/>
          <p:cNvSpPr>
            <a:spLocks noGrp="1" noChangeArrowheads="1"/>
          </p:cNvSpPr>
          <p:nvPr>
            <p:ph type="sldNum" sz="quarter" idx="12"/>
          </p:nvPr>
        </p:nvSpPr>
        <p:spPr>
          <a:ln/>
        </p:spPr>
        <p:txBody>
          <a:bodyPr/>
          <a:lstStyle>
            <a:lvl1pPr>
              <a:defRPr/>
            </a:lvl1pPr>
          </a:lstStyle>
          <a:p>
            <a:fld id="{EFCEAECF-6F01-428D-9BA4-9E00AD1B28E5}" type="slidenum">
              <a:rPr lang="en-US" altLang="en-US"/>
              <a:pPr/>
              <a:t>‹#›</a:t>
            </a:fld>
            <a:endParaRPr lang="en-US" altLang="en-US" dirty="0"/>
          </a:p>
        </p:txBody>
      </p:sp>
    </p:spTree>
    <p:extLst>
      <p:ext uri="{BB962C8B-B14F-4D97-AF65-F5344CB8AC3E}">
        <p14:creationId xmlns:p14="http://schemas.microsoft.com/office/powerpoint/2010/main" val="1996937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FF58EFC4-3FAE-40CE-8FAF-D2FF6035D43D}" type="datetime4">
              <a:rPr lang="en-US" smtClean="0"/>
              <a:t>October 22, 2025</a:t>
            </a:fld>
            <a:endParaRPr lang="en-US" altLang="en-US" dirty="0">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dirty="0"/>
              <a:t>Copyright © 2000-12 Randal C. Picker</a:t>
            </a: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D9198921-E7B2-454A-97ED-3E66D07A2A64}" type="slidenum">
              <a:rPr lang="en-US" altLang="en-US"/>
              <a:pPr/>
              <a:t>‹#›</a:t>
            </a:fld>
            <a:endParaRPr lang="en-US" altLang="en-US" dirty="0"/>
          </a:p>
        </p:txBody>
      </p:sp>
    </p:spTree>
    <p:extLst>
      <p:ext uri="{BB962C8B-B14F-4D97-AF65-F5344CB8AC3E}">
        <p14:creationId xmlns:p14="http://schemas.microsoft.com/office/powerpoint/2010/main" val="4170712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5DFD94A5-CBC9-4112-812F-8272CD26B269}" type="datetime4">
              <a:rPr lang="en-US" smtClean="0"/>
              <a:t>October 22, 2025</a:t>
            </a:fld>
            <a:endParaRPr lang="en-US" altLang="en-US" dirty="0">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dirty="0"/>
              <a:t>Copyright © 2000-12 Randal C. Picker</a:t>
            </a: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BC1B527B-8940-46E8-AF51-093D0F3F52AA}" type="slidenum">
              <a:rPr lang="en-US" altLang="en-US"/>
              <a:pPr/>
              <a:t>‹#›</a:t>
            </a:fld>
            <a:endParaRPr lang="en-US" altLang="en-US" dirty="0"/>
          </a:p>
        </p:txBody>
      </p:sp>
    </p:spTree>
    <p:extLst>
      <p:ext uri="{BB962C8B-B14F-4D97-AF65-F5344CB8AC3E}">
        <p14:creationId xmlns:p14="http://schemas.microsoft.com/office/powerpoint/2010/main" val="1985040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145E09E4-0CC2-4B6F-98AE-64CC8957EECD}" type="datetime4">
              <a:rPr lang="en-US" smtClean="0"/>
              <a:t>October 22, 2025</a:t>
            </a:fld>
            <a:endParaRPr lang="en-US" altLang="en-US" dirty="0">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dirty="0"/>
              <a:t>Copyright © 2000-12 Randal C. Picker</a:t>
            </a:r>
            <a:endParaRPr lang="en-US" altLang="en-US" dirty="0">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D3C75142-F436-4A8E-BD95-39B41EEE1544}" type="slidenum">
              <a:rPr lang="en-US" altLang="en-US"/>
              <a:pPr/>
              <a:t>‹#›</a:t>
            </a:fld>
            <a:endParaRPr lang="en-US" altLang="en-US" dirty="0"/>
          </a:p>
        </p:txBody>
      </p:sp>
    </p:spTree>
    <p:extLst>
      <p:ext uri="{BB962C8B-B14F-4D97-AF65-F5344CB8AC3E}">
        <p14:creationId xmlns:p14="http://schemas.microsoft.com/office/powerpoint/2010/main" val="869616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4FD7FAC1-1DC2-4455-A48D-700A04C55891}" type="datetime4">
              <a:rPr lang="en-US" smtClean="0"/>
              <a:t>October 22, 2025</a:t>
            </a:fld>
            <a:endParaRPr lang="en-US" altLang="en-US" dirty="0">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dirty="0"/>
              <a:t>Copyright © 2000-12 Randal C. Picker</a:t>
            </a:r>
            <a:endParaRPr lang="en-US" altLang="en-US" dirty="0">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2B9749A1-1FE3-4B21-8887-9BF3839FBAA6}" type="slidenum">
              <a:rPr lang="en-US" altLang="en-US"/>
              <a:pPr/>
              <a:t>‹#›</a:t>
            </a:fld>
            <a:endParaRPr lang="en-US" altLang="en-US" dirty="0"/>
          </a:p>
        </p:txBody>
      </p:sp>
    </p:spTree>
    <p:extLst>
      <p:ext uri="{BB962C8B-B14F-4D97-AF65-F5344CB8AC3E}">
        <p14:creationId xmlns:p14="http://schemas.microsoft.com/office/powerpoint/2010/main" val="1883851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736773C1-3672-43C0-88FC-2E1302C441A4}" type="datetime4">
              <a:rPr lang="en-US" smtClean="0"/>
              <a:t>October 22, 2025</a:t>
            </a:fld>
            <a:endParaRPr lang="en-US" altLang="en-US" dirty="0">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dirty="0"/>
              <a:t>Copyright © 2000-12 Randal C. Picker</a:t>
            </a:r>
            <a:endParaRPr lang="en-US" altLang="en-US" dirty="0">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F21608D0-1118-4FE9-A4A6-DE92347BE94F}" type="slidenum">
              <a:rPr lang="en-US" altLang="en-US"/>
              <a:pPr/>
              <a:t>‹#›</a:t>
            </a:fld>
            <a:endParaRPr lang="en-US" altLang="en-US" dirty="0"/>
          </a:p>
        </p:txBody>
      </p:sp>
    </p:spTree>
    <p:extLst>
      <p:ext uri="{BB962C8B-B14F-4D97-AF65-F5344CB8AC3E}">
        <p14:creationId xmlns:p14="http://schemas.microsoft.com/office/powerpoint/2010/main" val="4167021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3D574548-4D88-4C81-8890-DD5BCBE29852}" type="datetime4">
              <a:rPr lang="en-US" smtClean="0"/>
              <a:t>October 22, 2025</a:t>
            </a:fld>
            <a:endParaRPr lang="en-US" altLang="en-US" dirty="0">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dirty="0"/>
              <a:t>Copyright © 2000-12 Randal C. Picker</a:t>
            </a: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E296D3E8-5029-44DD-AD09-FD6B191B0E42}" type="slidenum">
              <a:rPr lang="en-US" altLang="en-US"/>
              <a:pPr/>
              <a:t>‹#›</a:t>
            </a:fld>
            <a:endParaRPr lang="en-US" altLang="en-US" dirty="0"/>
          </a:p>
        </p:txBody>
      </p:sp>
    </p:spTree>
    <p:extLst>
      <p:ext uri="{BB962C8B-B14F-4D97-AF65-F5344CB8AC3E}">
        <p14:creationId xmlns:p14="http://schemas.microsoft.com/office/powerpoint/2010/main" val="165411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AF84C350-AA6D-4D8A-AF8B-BE75265932EB}" type="datetime4">
              <a:rPr lang="en-US" smtClean="0"/>
              <a:t>October 22, 2025</a:t>
            </a:fld>
            <a:endParaRPr lang="en-US" altLang="en-US" dirty="0">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dirty="0"/>
              <a:t>Copyright © 2000-12 Randal C. Picker</a:t>
            </a: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1615E892-B374-4846-BC82-169EEA6E5645}" type="slidenum">
              <a:rPr lang="en-US" altLang="en-US"/>
              <a:pPr/>
              <a:t>‹#›</a:t>
            </a:fld>
            <a:endParaRPr lang="en-US" altLang="en-US" dirty="0"/>
          </a:p>
        </p:txBody>
      </p:sp>
    </p:spTree>
    <p:extLst>
      <p:ext uri="{BB962C8B-B14F-4D97-AF65-F5344CB8AC3E}">
        <p14:creationId xmlns:p14="http://schemas.microsoft.com/office/powerpoint/2010/main" val="1061719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dirty="0"/>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815FE76A-854C-4D04-9E90-7924A50C86C6}" type="datetime4">
              <a:rPr lang="en-US" smtClean="0"/>
              <a:t>October 22, 2025</a:t>
            </a:fld>
            <a:endParaRPr lang="en-US" altLang="en-US" dirty="0">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000066"/>
                </a:solidFill>
                <a:latin typeface="+mn-lt"/>
              </a:defRPr>
            </a:lvl1pPr>
          </a:lstStyle>
          <a:p>
            <a:pPr>
              <a:defRPr/>
            </a:pPr>
            <a:r>
              <a:rPr lang="en-US" altLang="en-US" dirty="0"/>
              <a:t>Copyright © 2000-12 Randal C. Picker</a:t>
            </a:r>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fld id="{9D1E9024-68A3-4C1B-92FE-8DD869B70D78}"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833"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9.tmp"/></Relationships>
</file>

<file path=ppt/slides/_rels/slide3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1.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8.wmf"/></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6.xml"/><Relationship Id="rId4" Type="http://schemas.openxmlformats.org/officeDocument/2006/relationships/image" Target="../media/image7.em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67.emf"/></Relationships>
</file>

<file path=ppt/slides/_rels/slide9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70.emf"/></Relationships>
</file>

<file path=ppt/slides/_rels/slide9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6.xml"/><Relationship Id="rId4" Type="http://schemas.openxmlformats.org/officeDocument/2006/relationships/image" Target="../media/image69.emf"/></Relationships>
</file>

<file path=ppt/slides/_rels/slide97.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75.tmp"/></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400" dirty="0"/>
              <a:t>Class 11</a:t>
            </a:r>
            <a:r>
              <a:rPr lang="en-US" sz="2400"/>
              <a:t>: Wed 22 </a:t>
            </a:r>
            <a:r>
              <a:rPr lang="en-US" sz="2400" dirty="0"/>
              <a:t>Oct 2025</a:t>
            </a:r>
            <a:br>
              <a:rPr lang="en-US" sz="2400" dirty="0"/>
            </a:br>
            <a:r>
              <a:rPr lang="en-US" sz="2400" dirty="0"/>
              <a:t>Antitrust Fall 2025</a:t>
            </a:r>
            <a:br>
              <a:rPr lang="en-US" sz="2400" dirty="0"/>
            </a:br>
            <a:br>
              <a:rPr lang="en-US" sz="2400" dirty="0"/>
            </a:br>
            <a:br>
              <a:rPr lang="en-US" sz="2400" dirty="0"/>
            </a:br>
            <a:r>
              <a:rPr lang="en-US" sz="5400" dirty="0"/>
              <a:t>Mergers: An Industry Arc</a:t>
            </a:r>
          </a:p>
        </p:txBody>
      </p:sp>
      <p:sp>
        <p:nvSpPr>
          <p:cNvPr id="3075" name="Rectangle 3"/>
          <p:cNvSpPr>
            <a:spLocks noGrp="1" noChangeArrowheads="1"/>
          </p:cNvSpPr>
          <p:nvPr>
            <p:ph type="subTitle" idx="1"/>
          </p:nvPr>
        </p:nvSpPr>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endParaRPr lang="en-US" sz="1600" dirty="0">
              <a:solidFill>
                <a:srgbClr val="0000FF"/>
              </a:solidFill>
            </a:endParaRPr>
          </a:p>
          <a:p>
            <a:r>
              <a:rPr lang="en-US" dirty="0">
                <a:solidFill>
                  <a:srgbClr val="0000FF"/>
                </a:solidFill>
              </a:rPr>
              <a:t>The Law School</a:t>
            </a:r>
          </a:p>
          <a:p>
            <a:r>
              <a:rPr lang="en-US" dirty="0">
                <a:solidFill>
                  <a:srgbClr val="0000FF"/>
                </a:solidFill>
              </a:rPr>
              <a:t>The University of Chicago</a:t>
            </a:r>
          </a:p>
          <a:p>
            <a:endParaRPr lang="en-US" sz="1800" dirty="0">
              <a:solidFill>
                <a:srgbClr val="0000FF"/>
              </a:solidFill>
            </a:endParaRPr>
          </a:p>
          <a:p>
            <a:r>
              <a:rPr lang="en-US" sz="1800" dirty="0">
                <a:solidFill>
                  <a:srgbClr val="0000FF"/>
                </a:solidFill>
              </a:rPr>
              <a:t>Copyright © 2000-25 Randal C. Picker.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9550" y="-2"/>
            <a:ext cx="668245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High and Increasing Levels of Concentration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81-1191 (4 Aug 1949)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13040" y="184664"/>
            <a:ext cx="4120144" cy="6486212"/>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1755605" y="974405"/>
            <a:ext cx="9498098" cy="5413576"/>
          </a:xfrm>
          <a:prstGeom prst="rect">
            <a:avLst/>
          </a:prstGeom>
          <a:ln>
            <a:solidFill>
              <a:schemeClr val="bg2"/>
            </a:solidFill>
          </a:ln>
        </p:spPr>
      </p:pic>
    </p:spTree>
    <p:extLst>
      <p:ext uri="{BB962C8B-B14F-4D97-AF65-F5344CB8AC3E}">
        <p14:creationId xmlns:p14="http://schemas.microsoft.com/office/powerpoint/2010/main" val="134926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4101" y="-2"/>
            <a:ext cx="5227899" cy="43136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M&amp;A as a Source of Concentration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81-1191 (4 Aug 1949)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97607" y="184026"/>
            <a:ext cx="4098492" cy="6452126"/>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2346043" y="888563"/>
            <a:ext cx="8498552" cy="5262470"/>
          </a:xfrm>
          <a:prstGeom prst="rect">
            <a:avLst/>
          </a:prstGeom>
          <a:ln>
            <a:solidFill>
              <a:schemeClr val="bg2"/>
            </a:solidFill>
          </a:ln>
        </p:spPr>
      </p:pic>
    </p:spTree>
    <p:extLst>
      <p:ext uri="{BB962C8B-B14F-4D97-AF65-F5344CB8AC3E}">
        <p14:creationId xmlns:p14="http://schemas.microsoft.com/office/powerpoint/2010/main" val="190656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4062" y="-2"/>
            <a:ext cx="892794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Why Isn’t CA7 Enough?: Doesn’t Deal with Asset Purchases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81-1191 (4 Aug 1949)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04280" y="515894"/>
            <a:ext cx="3921861" cy="6184944"/>
          </a:xfrm>
          <a:prstGeom prst="rect">
            <a:avLst/>
          </a:prstGeom>
          <a:ln>
            <a:solidFill>
              <a:schemeClr val="bg2"/>
            </a:solidFill>
          </a:ln>
        </p:spPr>
      </p:pic>
      <p:pic>
        <p:nvPicPr>
          <p:cNvPr id="9" name="Picture 8"/>
          <p:cNvPicPr>
            <a:picLocks noChangeAspect="1"/>
          </p:cNvPicPr>
          <p:nvPr/>
        </p:nvPicPr>
        <p:blipFill>
          <a:blip r:embed="rId3"/>
          <a:stretch>
            <a:fillRect/>
          </a:stretch>
        </p:blipFill>
        <p:spPr>
          <a:xfrm>
            <a:off x="1167204" y="2030929"/>
            <a:ext cx="10719996" cy="3330959"/>
          </a:xfrm>
          <a:prstGeom prst="rect">
            <a:avLst/>
          </a:prstGeom>
          <a:ln>
            <a:solidFill>
              <a:schemeClr val="bg2"/>
            </a:solidFill>
          </a:ln>
        </p:spPr>
      </p:pic>
    </p:spTree>
    <p:extLst>
      <p:ext uri="{BB962C8B-B14F-4D97-AF65-F5344CB8AC3E}">
        <p14:creationId xmlns:p14="http://schemas.microsoft.com/office/powerpoint/2010/main" val="117764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6074" y="-2"/>
            <a:ext cx="318592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Asset Loophole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81-1191 (4 Aug 1949)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7016" y="209004"/>
            <a:ext cx="4001706" cy="6491834"/>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1706157" y="937121"/>
            <a:ext cx="9110059" cy="4717855"/>
          </a:xfrm>
          <a:prstGeom prst="rect">
            <a:avLst/>
          </a:prstGeom>
          <a:ln>
            <a:solidFill>
              <a:schemeClr val="bg2"/>
            </a:solidFill>
          </a:ln>
        </p:spPr>
      </p:pic>
    </p:spTree>
    <p:extLst>
      <p:ext uri="{BB962C8B-B14F-4D97-AF65-F5344CB8AC3E}">
        <p14:creationId xmlns:p14="http://schemas.microsoft.com/office/powerpoint/2010/main" val="107026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2143" y="-2"/>
            <a:ext cx="289985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Text Changes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81-1191 (4 Aug 1949)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49300" y="209004"/>
            <a:ext cx="4001706" cy="6491834"/>
          </a:xfrm>
          <a:prstGeom prst="rect">
            <a:avLst/>
          </a:prstGeom>
          <a:ln>
            <a:solidFill>
              <a:schemeClr val="bg2"/>
            </a:solidFill>
          </a:ln>
        </p:spPr>
      </p:pic>
      <p:pic>
        <p:nvPicPr>
          <p:cNvPr id="9" name="Picture 8"/>
          <p:cNvPicPr>
            <a:picLocks noChangeAspect="1"/>
          </p:cNvPicPr>
          <p:nvPr/>
        </p:nvPicPr>
        <p:blipFill>
          <a:blip r:embed="rId3"/>
          <a:stretch>
            <a:fillRect/>
          </a:stretch>
        </p:blipFill>
        <p:spPr>
          <a:xfrm>
            <a:off x="1802690" y="1048668"/>
            <a:ext cx="8791968" cy="5047332"/>
          </a:xfrm>
          <a:prstGeom prst="rect">
            <a:avLst/>
          </a:prstGeom>
          <a:ln>
            <a:solidFill>
              <a:schemeClr val="bg2"/>
            </a:solidFill>
          </a:ln>
        </p:spPr>
      </p:pic>
    </p:spTree>
    <p:extLst>
      <p:ext uri="{BB962C8B-B14F-4D97-AF65-F5344CB8AC3E}">
        <p14:creationId xmlns:p14="http://schemas.microsoft.com/office/powerpoint/2010/main" val="94097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3097" y="-2"/>
            <a:ext cx="426890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Less Restrictive Language?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81-1191 (4 Aug 1949)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38148" y="209004"/>
            <a:ext cx="4077362" cy="6458014"/>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1321188" y="1785756"/>
            <a:ext cx="10334018" cy="2346924"/>
          </a:xfrm>
          <a:prstGeom prst="rect">
            <a:avLst/>
          </a:prstGeom>
          <a:ln>
            <a:solidFill>
              <a:schemeClr val="bg2"/>
            </a:solidFill>
          </a:ln>
        </p:spPr>
      </p:pic>
    </p:spTree>
    <p:extLst>
      <p:ext uri="{BB962C8B-B14F-4D97-AF65-F5344CB8AC3E}">
        <p14:creationId xmlns:p14="http://schemas.microsoft.com/office/powerpoint/2010/main" val="429089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9706" y="-2"/>
            <a:ext cx="6632295" cy="42658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How Does this Differ from the Sherman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81-1191 (4 Aug 1949)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7074" y="213290"/>
            <a:ext cx="4102327" cy="6487548"/>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1567095" y="1338699"/>
            <a:ext cx="9109672" cy="4237853"/>
          </a:xfrm>
          <a:prstGeom prst="rect">
            <a:avLst/>
          </a:prstGeom>
          <a:ln>
            <a:solidFill>
              <a:schemeClr val="bg2"/>
            </a:solidFill>
          </a:ln>
        </p:spPr>
      </p:pic>
    </p:spTree>
    <p:extLst>
      <p:ext uri="{BB962C8B-B14F-4D97-AF65-F5344CB8AC3E}">
        <p14:creationId xmlns:p14="http://schemas.microsoft.com/office/powerpoint/2010/main" val="194952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0213" y="-2"/>
            <a:ext cx="2751787" cy="43359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Types of Mergers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81-1191 (4 Aug 1949)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88303" y="247536"/>
            <a:ext cx="4226817" cy="6453302"/>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1510959" y="1863095"/>
            <a:ext cx="9896701" cy="3380834"/>
          </a:xfrm>
          <a:prstGeom prst="rect">
            <a:avLst/>
          </a:prstGeom>
          <a:ln>
            <a:solidFill>
              <a:schemeClr val="bg2"/>
            </a:solidFill>
          </a:ln>
        </p:spPr>
      </p:pic>
    </p:spTree>
    <p:extLst>
      <p:ext uri="{BB962C8B-B14F-4D97-AF65-F5344CB8AC3E}">
        <p14:creationId xmlns:p14="http://schemas.microsoft.com/office/powerpoint/2010/main" val="104295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0349" y="-2"/>
            <a:ext cx="5211652" cy="43359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Does it Apply to Vertical Mergers?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81-1191 (4 Aug 1949)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7437" y="216793"/>
            <a:ext cx="4246954" cy="6484045"/>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2049780" y="1764332"/>
            <a:ext cx="9049440" cy="3614145"/>
          </a:xfrm>
          <a:prstGeom prst="rect">
            <a:avLst/>
          </a:prstGeom>
          <a:ln>
            <a:solidFill>
              <a:schemeClr val="bg2"/>
            </a:solidFill>
          </a:ln>
        </p:spPr>
      </p:pic>
    </p:spTree>
    <p:extLst>
      <p:ext uri="{BB962C8B-B14F-4D97-AF65-F5344CB8AC3E}">
        <p14:creationId xmlns:p14="http://schemas.microsoft.com/office/powerpoint/2010/main" val="39298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6089" y="-2"/>
            <a:ext cx="277591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Current Section 7</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10754236" y="6488668"/>
            <a:ext cx="14377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15 USC 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315A784-3517-49B5-076F-809079F32C9C}"/>
              </a:ext>
            </a:extLst>
          </p:cNvPr>
          <p:cNvPicPr>
            <a:picLocks noChangeAspect="1"/>
          </p:cNvPicPr>
          <p:nvPr/>
        </p:nvPicPr>
        <p:blipFill>
          <a:blip r:embed="rId2"/>
          <a:stretch>
            <a:fillRect/>
          </a:stretch>
        </p:blipFill>
        <p:spPr>
          <a:xfrm>
            <a:off x="143567" y="209004"/>
            <a:ext cx="4961738" cy="6491834"/>
          </a:xfrm>
          <a:prstGeom prst="rect">
            <a:avLst/>
          </a:prstGeom>
          <a:ln w="6350">
            <a:solidFill>
              <a:schemeClr val="bg2"/>
            </a:solidFill>
          </a:ln>
        </p:spPr>
      </p:pic>
      <p:sp>
        <p:nvSpPr>
          <p:cNvPr id="8" name="Rectangle 7">
            <a:extLst>
              <a:ext uri="{FF2B5EF4-FFF2-40B4-BE49-F238E27FC236}">
                <a16:creationId xmlns:a16="http://schemas.microsoft.com/office/drawing/2014/main" id="{0EF7B563-EC3E-4220-5E05-D3B0B52B5A57}"/>
              </a:ext>
            </a:extLst>
          </p:cNvPr>
          <p:cNvSpPr/>
          <p:nvPr/>
        </p:nvSpPr>
        <p:spPr bwMode="auto">
          <a:xfrm>
            <a:off x="1038886" y="1231642"/>
            <a:ext cx="10901840" cy="501675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chemeClr val="bg2"/>
                </a:solidFill>
                <a:effectLst/>
              </a:rPr>
              <a:t>“</a:t>
            </a:r>
            <a:r>
              <a:rPr lang="en-US" sz="3200" b="1" dirty="0">
                <a:solidFill>
                  <a:schemeClr val="accent4">
                    <a:lumMod val="50000"/>
                    <a:lumOff val="50000"/>
                  </a:schemeClr>
                </a:solidFill>
              </a:rPr>
              <a:t>No person </a:t>
            </a:r>
            <a:r>
              <a:rPr lang="en-US" sz="3200" dirty="0">
                <a:solidFill>
                  <a:schemeClr val="bg2"/>
                </a:solidFill>
              </a:rPr>
              <a:t>engaged in commerce or in any activity affecting commerce </a:t>
            </a:r>
            <a:r>
              <a:rPr lang="en-US" sz="3200" b="1" dirty="0">
                <a:solidFill>
                  <a:schemeClr val="accent4">
                    <a:lumMod val="50000"/>
                    <a:lumOff val="50000"/>
                  </a:schemeClr>
                </a:solidFill>
              </a:rPr>
              <a:t>shall acquire</a:t>
            </a:r>
            <a:r>
              <a:rPr lang="en-US" sz="3200" dirty="0">
                <a:solidFill>
                  <a:schemeClr val="bg2"/>
                </a:solidFill>
              </a:rPr>
              <a:t>, directly or indirectly, the whole or any part of the </a:t>
            </a:r>
            <a:r>
              <a:rPr lang="en-US" sz="3200" b="1" dirty="0">
                <a:solidFill>
                  <a:schemeClr val="accent4">
                    <a:lumMod val="50000"/>
                    <a:lumOff val="50000"/>
                  </a:schemeClr>
                </a:solidFill>
              </a:rPr>
              <a:t>stock</a:t>
            </a:r>
            <a:r>
              <a:rPr lang="en-US" sz="3200" dirty="0">
                <a:solidFill>
                  <a:schemeClr val="bg2"/>
                </a:solidFill>
              </a:rPr>
              <a:t> </a:t>
            </a:r>
            <a:r>
              <a:rPr lang="en-US" sz="3200" b="1" dirty="0">
                <a:solidFill>
                  <a:schemeClr val="accent4">
                    <a:lumMod val="50000"/>
                    <a:lumOff val="50000"/>
                  </a:schemeClr>
                </a:solidFill>
              </a:rPr>
              <a:t>or</a:t>
            </a:r>
            <a:r>
              <a:rPr lang="en-US" sz="3200" dirty="0">
                <a:solidFill>
                  <a:schemeClr val="bg2"/>
                </a:solidFill>
              </a:rPr>
              <a:t> other share capital and no person subject to the jurisdiction of the Federal Trade Commission shall acquire the whole or any part of the </a:t>
            </a:r>
            <a:r>
              <a:rPr lang="en-US" sz="3200" b="1" dirty="0">
                <a:solidFill>
                  <a:schemeClr val="accent4">
                    <a:lumMod val="50000"/>
                    <a:lumOff val="50000"/>
                  </a:schemeClr>
                </a:solidFill>
              </a:rPr>
              <a:t>assets</a:t>
            </a:r>
            <a:r>
              <a:rPr lang="en-US" sz="3200" dirty="0">
                <a:solidFill>
                  <a:schemeClr val="bg2"/>
                </a:solidFill>
              </a:rPr>
              <a:t> of another person engaged also in commerce or in any activity affecting commerce, </a:t>
            </a:r>
            <a:r>
              <a:rPr lang="en-US" sz="3200" b="1" dirty="0">
                <a:solidFill>
                  <a:schemeClr val="accent4">
                    <a:lumMod val="50000"/>
                    <a:lumOff val="50000"/>
                  </a:schemeClr>
                </a:solidFill>
              </a:rPr>
              <a:t>where in any line of commerce or in any activity affecting commerce in any section of the country, the effect of such acquisition may be substantially to lessen competition, or to tend to create a monopoly</a:t>
            </a:r>
            <a:r>
              <a:rPr lang="en-US" sz="320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77653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C9B7-E81C-5ABF-CE30-AEFFFF4F5F7D}"/>
              </a:ext>
            </a:extLst>
          </p:cNvPr>
          <p:cNvSpPr>
            <a:spLocks noGrp="1"/>
          </p:cNvSpPr>
          <p:nvPr>
            <p:ph type="title"/>
          </p:nvPr>
        </p:nvSpPr>
        <p:spPr/>
        <p:txBody>
          <a:bodyPr/>
          <a:lstStyle/>
          <a:p>
            <a:r>
              <a:rPr lang="en-US" dirty="0"/>
              <a:t>Merger Policy</a:t>
            </a:r>
          </a:p>
        </p:txBody>
      </p:sp>
      <p:sp>
        <p:nvSpPr>
          <p:cNvPr id="3" name="Content Placeholder 2">
            <a:extLst>
              <a:ext uri="{FF2B5EF4-FFF2-40B4-BE49-F238E27FC236}">
                <a16:creationId xmlns:a16="http://schemas.microsoft.com/office/drawing/2014/main" id="{1F15B46E-59B8-C1F0-8E28-E33E4BAD243E}"/>
              </a:ext>
            </a:extLst>
          </p:cNvPr>
          <p:cNvSpPr>
            <a:spLocks noGrp="1"/>
          </p:cNvSpPr>
          <p:nvPr>
            <p:ph idx="1"/>
          </p:nvPr>
        </p:nvSpPr>
        <p:spPr/>
        <p:txBody>
          <a:bodyPr/>
          <a:lstStyle/>
          <a:p>
            <a:r>
              <a:rPr lang="en-US" dirty="0"/>
              <a:t>What are we trying to accomplish?</a:t>
            </a:r>
          </a:p>
          <a:p>
            <a:pPr lvl="1"/>
            <a:r>
              <a:rPr lang="en-US" dirty="0"/>
              <a:t>We don’t want mergers to reduce competition</a:t>
            </a:r>
          </a:p>
          <a:p>
            <a:pPr lvl="1"/>
            <a:r>
              <a:rPr lang="en-US" dirty="0"/>
              <a:t>But we also want to get assets into the most valuable hands</a:t>
            </a:r>
          </a:p>
          <a:p>
            <a:pPr lvl="2"/>
            <a:r>
              <a:rPr lang="en-US" dirty="0"/>
              <a:t>Mergers can facilitate more rapid entry by firms that are able to scale projects quickly</a:t>
            </a:r>
          </a:p>
          <a:p>
            <a:r>
              <a:rPr lang="en-US" dirty="0"/>
              <a:t>How do we square these?</a:t>
            </a:r>
          </a:p>
        </p:txBody>
      </p:sp>
      <p:sp>
        <p:nvSpPr>
          <p:cNvPr id="5" name="Slide Number Placeholder 4">
            <a:extLst>
              <a:ext uri="{FF2B5EF4-FFF2-40B4-BE49-F238E27FC236}">
                <a16:creationId xmlns:a16="http://schemas.microsoft.com/office/drawing/2014/main" id="{C8BAB374-4CB3-6C22-9F62-77DC1450B773}"/>
              </a:ext>
            </a:extLst>
          </p:cNvPr>
          <p:cNvSpPr>
            <a:spLocks noGrp="1"/>
          </p:cNvSpPr>
          <p:nvPr>
            <p:ph type="sldNum" sz="quarter" idx="12"/>
          </p:nvPr>
        </p:nvSpPr>
        <p:spPr/>
        <p:txBody>
          <a:bodyPr/>
          <a:lstStyle/>
          <a:p>
            <a:fld id="{47509C46-B905-4668-BC03-E5BE76A881BC}" type="slidenum">
              <a:rPr lang="en-US" altLang="en-US" smtClean="0"/>
              <a:pPr/>
              <a:t>2</a:t>
            </a:fld>
            <a:endParaRPr lang="en-US" altLang="en-US"/>
          </a:p>
        </p:txBody>
      </p:sp>
    </p:spTree>
    <p:extLst>
      <p:ext uri="{BB962C8B-B14F-4D97-AF65-F5344CB8AC3E}">
        <p14:creationId xmlns:p14="http://schemas.microsoft.com/office/powerpoint/2010/main" val="3475711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6492" y="-2"/>
            <a:ext cx="513550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1974 Expediting Act Amendments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93-528 (21 Dec 1974)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AD26142-A04E-2FE3-4F5E-CAFF212F8DB2}"/>
              </a:ext>
            </a:extLst>
          </p:cNvPr>
          <p:cNvPicPr>
            <a:picLocks noChangeAspect="1"/>
          </p:cNvPicPr>
          <p:nvPr/>
        </p:nvPicPr>
        <p:blipFill>
          <a:blip r:embed="rId2"/>
          <a:stretch>
            <a:fillRect/>
          </a:stretch>
        </p:blipFill>
        <p:spPr>
          <a:xfrm>
            <a:off x="242368" y="609600"/>
            <a:ext cx="3961195" cy="6049433"/>
          </a:xfrm>
          <a:prstGeom prst="rect">
            <a:avLst/>
          </a:prstGeom>
          <a:ln w="6350">
            <a:solidFill>
              <a:schemeClr val="bg2"/>
            </a:solidFill>
          </a:ln>
        </p:spPr>
      </p:pic>
      <p:pic>
        <p:nvPicPr>
          <p:cNvPr id="9" name="Picture 8">
            <a:extLst>
              <a:ext uri="{FF2B5EF4-FFF2-40B4-BE49-F238E27FC236}">
                <a16:creationId xmlns:a16="http://schemas.microsoft.com/office/drawing/2014/main" id="{22703EDA-9857-41F4-1D8E-8FC6AF373EBB}"/>
              </a:ext>
            </a:extLst>
          </p:cNvPr>
          <p:cNvPicPr>
            <a:picLocks noChangeAspect="1"/>
          </p:cNvPicPr>
          <p:nvPr/>
        </p:nvPicPr>
        <p:blipFill>
          <a:blip r:embed="rId3"/>
          <a:stretch>
            <a:fillRect/>
          </a:stretch>
        </p:blipFill>
        <p:spPr>
          <a:xfrm>
            <a:off x="3875782" y="623901"/>
            <a:ext cx="4218304" cy="6049433"/>
          </a:xfrm>
          <a:prstGeom prst="rect">
            <a:avLst/>
          </a:prstGeom>
          <a:ln w="6350">
            <a:solidFill>
              <a:schemeClr val="bg2"/>
            </a:solidFill>
          </a:ln>
        </p:spPr>
      </p:pic>
    </p:spTree>
    <p:extLst>
      <p:ext uri="{BB962C8B-B14F-4D97-AF65-F5344CB8AC3E}">
        <p14:creationId xmlns:p14="http://schemas.microsoft.com/office/powerpoint/2010/main" val="274773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A419A-0E88-A604-8924-287A9FD9FB3B}"/>
              </a:ext>
            </a:extLst>
          </p:cNvPr>
          <p:cNvSpPr>
            <a:spLocks noGrp="1"/>
          </p:cNvSpPr>
          <p:nvPr>
            <p:ph type="title"/>
          </p:nvPr>
        </p:nvSpPr>
        <p:spPr/>
        <p:txBody>
          <a:bodyPr/>
          <a:lstStyle/>
          <a:p>
            <a:r>
              <a:rPr lang="en-US" dirty="0"/>
              <a:t>See The Path</a:t>
            </a:r>
          </a:p>
        </p:txBody>
      </p:sp>
      <p:sp>
        <p:nvSpPr>
          <p:cNvPr id="3" name="Content Placeholder 2">
            <a:extLst>
              <a:ext uri="{FF2B5EF4-FFF2-40B4-BE49-F238E27FC236}">
                <a16:creationId xmlns:a16="http://schemas.microsoft.com/office/drawing/2014/main" id="{64A3291D-2DD8-1115-C05A-A9425DFCF56B}"/>
              </a:ext>
            </a:extLst>
          </p:cNvPr>
          <p:cNvSpPr>
            <a:spLocks noGrp="1"/>
          </p:cNvSpPr>
          <p:nvPr>
            <p:ph idx="1"/>
          </p:nvPr>
        </p:nvSpPr>
        <p:spPr/>
        <p:txBody>
          <a:bodyPr/>
          <a:lstStyle/>
          <a:p>
            <a:r>
              <a:rPr lang="en-US" dirty="0"/>
              <a:t>Timeline from 1950 to 1974</a:t>
            </a:r>
          </a:p>
          <a:p>
            <a:pPr lvl="1"/>
            <a:r>
              <a:rPr lang="en-US" dirty="0"/>
              <a:t>New amendments to Section 7 in 1950 bring more acquisitions into Section 7 framework</a:t>
            </a:r>
          </a:p>
          <a:p>
            <a:pPr lvl="1"/>
            <a:r>
              <a:rPr lang="en-US" dirty="0"/>
              <a:t>Sup Ct has mandatory jurisdiction over antitrust appeals from trial court decisions in that window; that ended with 1974 amendments</a:t>
            </a:r>
          </a:p>
          <a:p>
            <a:pPr lvl="1"/>
            <a:r>
              <a:rPr lang="en-US" i="1" dirty="0"/>
              <a:t>Brown</a:t>
            </a:r>
            <a:r>
              <a:rPr lang="en-US" dirty="0"/>
              <a:t> (1962), </a:t>
            </a:r>
            <a:r>
              <a:rPr lang="en-US" i="1" dirty="0"/>
              <a:t>PNB</a:t>
            </a:r>
            <a:r>
              <a:rPr lang="en-US" dirty="0"/>
              <a:t> (1963) and </a:t>
            </a:r>
            <a:r>
              <a:rPr lang="en-US" i="1" dirty="0" err="1"/>
              <a:t>Von’s</a:t>
            </a:r>
            <a:r>
              <a:rPr lang="en-US" dirty="0"/>
              <a:t> (1966) all done that way</a:t>
            </a:r>
          </a:p>
        </p:txBody>
      </p:sp>
      <p:sp>
        <p:nvSpPr>
          <p:cNvPr id="5" name="Slide Number Placeholder 4">
            <a:extLst>
              <a:ext uri="{FF2B5EF4-FFF2-40B4-BE49-F238E27FC236}">
                <a16:creationId xmlns:a16="http://schemas.microsoft.com/office/drawing/2014/main" id="{65C2D5D2-A9BF-E5D9-9AC0-679558F7DA02}"/>
              </a:ext>
            </a:extLst>
          </p:cNvPr>
          <p:cNvSpPr>
            <a:spLocks noGrp="1"/>
          </p:cNvSpPr>
          <p:nvPr>
            <p:ph type="sldNum" sz="quarter" idx="12"/>
          </p:nvPr>
        </p:nvSpPr>
        <p:spPr/>
        <p:txBody>
          <a:bodyPr/>
          <a:lstStyle/>
          <a:p>
            <a:fld id="{47509C46-B905-4668-BC03-E5BE76A881BC}" type="slidenum">
              <a:rPr lang="en-US" altLang="en-US" smtClean="0"/>
              <a:pPr/>
              <a:t>21</a:t>
            </a:fld>
            <a:endParaRPr lang="en-US" altLang="en-US"/>
          </a:p>
        </p:txBody>
      </p:sp>
    </p:spTree>
    <p:extLst>
      <p:ext uri="{BB962C8B-B14F-4D97-AF65-F5344CB8AC3E}">
        <p14:creationId xmlns:p14="http://schemas.microsoft.com/office/powerpoint/2010/main" val="576133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3920" y="-2"/>
            <a:ext cx="368808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1976: Hart-Scott-Rodino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94-435 (30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C85D42F-EBDE-88B3-ACFB-C53232A332CC}"/>
              </a:ext>
            </a:extLst>
          </p:cNvPr>
          <p:cNvPicPr>
            <a:picLocks noChangeAspect="1"/>
          </p:cNvPicPr>
          <p:nvPr/>
        </p:nvPicPr>
        <p:blipFill>
          <a:blip r:embed="rId2"/>
          <a:stretch>
            <a:fillRect/>
          </a:stretch>
        </p:blipFill>
        <p:spPr>
          <a:xfrm>
            <a:off x="254073" y="209004"/>
            <a:ext cx="4214089" cy="6491834"/>
          </a:xfrm>
          <a:prstGeom prst="rect">
            <a:avLst/>
          </a:prstGeom>
          <a:ln w="6350">
            <a:solidFill>
              <a:schemeClr val="bg2"/>
            </a:solidFill>
          </a:ln>
        </p:spPr>
      </p:pic>
      <p:pic>
        <p:nvPicPr>
          <p:cNvPr id="8" name="Picture 7">
            <a:extLst>
              <a:ext uri="{FF2B5EF4-FFF2-40B4-BE49-F238E27FC236}">
                <a16:creationId xmlns:a16="http://schemas.microsoft.com/office/drawing/2014/main" id="{457F4D2F-8A93-D2F7-2A8E-84731783A4B6}"/>
              </a:ext>
            </a:extLst>
          </p:cNvPr>
          <p:cNvPicPr>
            <a:picLocks noChangeAspect="1"/>
          </p:cNvPicPr>
          <p:nvPr/>
        </p:nvPicPr>
        <p:blipFill rotWithShape="1">
          <a:blip r:embed="rId2"/>
          <a:srcRect t="4890" b="49165"/>
          <a:stretch/>
        </p:blipFill>
        <p:spPr>
          <a:xfrm>
            <a:off x="2576475" y="714104"/>
            <a:ext cx="7819132" cy="5534296"/>
          </a:xfrm>
          <a:prstGeom prst="rect">
            <a:avLst/>
          </a:prstGeom>
          <a:ln w="6350">
            <a:solidFill>
              <a:schemeClr val="bg2"/>
            </a:solidFill>
          </a:ln>
        </p:spPr>
      </p:pic>
    </p:spTree>
    <p:extLst>
      <p:ext uri="{BB962C8B-B14F-4D97-AF65-F5344CB8AC3E}">
        <p14:creationId xmlns:p14="http://schemas.microsoft.com/office/powerpoint/2010/main" val="237469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Legislative History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8957652" y="6488668"/>
            <a:ext cx="323434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94-803 (6 May 1976)</a:t>
            </a:r>
          </a:p>
        </p:txBody>
      </p:sp>
      <p:pic>
        <p:nvPicPr>
          <p:cNvPr id="5" name="Picture 4">
            <a:extLst>
              <a:ext uri="{FF2B5EF4-FFF2-40B4-BE49-F238E27FC236}">
                <a16:creationId xmlns:a16="http://schemas.microsoft.com/office/drawing/2014/main" id="{8B4BD9FF-CA88-2687-A121-C5B1587CB561}"/>
              </a:ext>
            </a:extLst>
          </p:cNvPr>
          <p:cNvPicPr>
            <a:picLocks noChangeAspect="1"/>
          </p:cNvPicPr>
          <p:nvPr/>
        </p:nvPicPr>
        <p:blipFill>
          <a:blip r:embed="rId2"/>
          <a:stretch>
            <a:fillRect/>
          </a:stretch>
        </p:blipFill>
        <p:spPr>
          <a:xfrm>
            <a:off x="3968073" y="203948"/>
            <a:ext cx="3982496" cy="6496890"/>
          </a:xfrm>
          <a:prstGeom prst="rect">
            <a:avLst/>
          </a:prstGeom>
          <a:ln w="6350">
            <a:solidFill>
              <a:schemeClr val="bg2"/>
            </a:solidFill>
          </a:ln>
        </p:spPr>
      </p:pic>
    </p:spTree>
    <p:extLst>
      <p:ext uri="{BB962C8B-B14F-4D97-AF65-F5344CB8AC3E}">
        <p14:creationId xmlns:p14="http://schemas.microsoft.com/office/powerpoint/2010/main" val="704602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8767" y="-2"/>
            <a:ext cx="59732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Expanded Pre-Case Investigation Tools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94-803 (6 May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3C4DEAA-0270-39B4-1C21-D8027CDDB431}"/>
              </a:ext>
            </a:extLst>
          </p:cNvPr>
          <p:cNvPicPr>
            <a:picLocks noChangeAspect="1"/>
          </p:cNvPicPr>
          <p:nvPr/>
        </p:nvPicPr>
        <p:blipFill>
          <a:blip r:embed="rId2"/>
          <a:stretch>
            <a:fillRect/>
          </a:stretch>
        </p:blipFill>
        <p:spPr>
          <a:xfrm>
            <a:off x="196373" y="204257"/>
            <a:ext cx="3965262" cy="6449486"/>
          </a:xfrm>
          <a:prstGeom prst="rect">
            <a:avLst/>
          </a:prstGeom>
          <a:ln w="6350">
            <a:solidFill>
              <a:schemeClr val="bg2"/>
            </a:solidFill>
          </a:ln>
        </p:spPr>
      </p:pic>
      <p:pic>
        <p:nvPicPr>
          <p:cNvPr id="8" name="Picture 7">
            <a:extLst>
              <a:ext uri="{FF2B5EF4-FFF2-40B4-BE49-F238E27FC236}">
                <a16:creationId xmlns:a16="http://schemas.microsoft.com/office/drawing/2014/main" id="{7A74A55D-C07D-CD03-31A4-2FF26B860420}"/>
              </a:ext>
            </a:extLst>
          </p:cNvPr>
          <p:cNvPicPr>
            <a:picLocks noChangeAspect="1"/>
          </p:cNvPicPr>
          <p:nvPr/>
        </p:nvPicPr>
        <p:blipFill rotWithShape="1">
          <a:blip r:embed="rId2"/>
          <a:srcRect l="4832" t="60356" r="3602" b="10251"/>
          <a:stretch/>
        </p:blipFill>
        <p:spPr>
          <a:xfrm>
            <a:off x="2679339" y="1547789"/>
            <a:ext cx="8150158" cy="4255305"/>
          </a:xfrm>
          <a:prstGeom prst="rect">
            <a:avLst/>
          </a:prstGeom>
          <a:ln w="6350">
            <a:solidFill>
              <a:schemeClr val="bg2"/>
            </a:solidFill>
          </a:ln>
        </p:spPr>
      </p:pic>
    </p:spTree>
    <p:extLst>
      <p:ext uri="{BB962C8B-B14F-4D97-AF65-F5344CB8AC3E}">
        <p14:creationId xmlns:p14="http://schemas.microsoft.com/office/powerpoint/2010/main" val="120373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4222" y="-2"/>
            <a:ext cx="4577779"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Parens</a:t>
            </a:r>
            <a:r>
              <a:rPr lang="en-US" sz="2400" dirty="0">
                <a:solidFill>
                  <a:schemeClr val="accent4">
                    <a:lumMod val="75000"/>
                    <a:lumOff val="25000"/>
                  </a:schemeClr>
                </a:solidFill>
                <a:latin typeface="+mn-lt"/>
                <a:cs typeface="Times New Roman" panose="02020603050405020304" pitchFamily="18" charset="0"/>
              </a:rPr>
              <a:t> Patriae Powers to AGs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94-803 (6 May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5066BBD-60AA-02B4-FD16-54852FF13A39}"/>
              </a:ext>
            </a:extLst>
          </p:cNvPr>
          <p:cNvPicPr>
            <a:picLocks noChangeAspect="1"/>
          </p:cNvPicPr>
          <p:nvPr/>
        </p:nvPicPr>
        <p:blipFill>
          <a:blip r:embed="rId2"/>
          <a:stretch>
            <a:fillRect/>
          </a:stretch>
        </p:blipFill>
        <p:spPr>
          <a:xfrm>
            <a:off x="228983" y="209004"/>
            <a:ext cx="4051628" cy="6491834"/>
          </a:xfrm>
          <a:prstGeom prst="rect">
            <a:avLst/>
          </a:prstGeom>
          <a:ln w="6350">
            <a:solidFill>
              <a:schemeClr val="bg2"/>
            </a:solidFill>
          </a:ln>
        </p:spPr>
      </p:pic>
      <p:pic>
        <p:nvPicPr>
          <p:cNvPr id="8" name="Picture 7">
            <a:extLst>
              <a:ext uri="{FF2B5EF4-FFF2-40B4-BE49-F238E27FC236}">
                <a16:creationId xmlns:a16="http://schemas.microsoft.com/office/drawing/2014/main" id="{C30211C2-6967-A901-21BC-FFD2FC63C907}"/>
              </a:ext>
            </a:extLst>
          </p:cNvPr>
          <p:cNvPicPr>
            <a:picLocks noChangeAspect="1"/>
          </p:cNvPicPr>
          <p:nvPr/>
        </p:nvPicPr>
        <p:blipFill rotWithShape="1">
          <a:blip r:embed="rId2"/>
          <a:srcRect l="5119" t="74893" r="3615" b="3750"/>
          <a:stretch/>
        </p:blipFill>
        <p:spPr>
          <a:xfrm>
            <a:off x="2199020" y="2851739"/>
            <a:ext cx="8961829" cy="3360234"/>
          </a:xfrm>
          <a:prstGeom prst="rect">
            <a:avLst/>
          </a:prstGeom>
          <a:ln w="6350">
            <a:solidFill>
              <a:schemeClr val="bg2"/>
            </a:solidFill>
          </a:ln>
        </p:spPr>
      </p:pic>
    </p:spTree>
    <p:extLst>
      <p:ext uri="{BB962C8B-B14F-4D97-AF65-F5344CB8AC3E}">
        <p14:creationId xmlns:p14="http://schemas.microsoft.com/office/powerpoint/2010/main" val="212077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5966" y="-2"/>
            <a:ext cx="351603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Premerger Notification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94-803 (6 May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4383E0C-BF46-76F0-17C5-E3A096C79BF6}"/>
              </a:ext>
            </a:extLst>
          </p:cNvPr>
          <p:cNvPicPr>
            <a:picLocks noChangeAspect="1"/>
          </p:cNvPicPr>
          <p:nvPr/>
        </p:nvPicPr>
        <p:blipFill>
          <a:blip r:embed="rId2"/>
          <a:stretch>
            <a:fillRect/>
          </a:stretch>
        </p:blipFill>
        <p:spPr>
          <a:xfrm>
            <a:off x="236013" y="209004"/>
            <a:ext cx="4092299" cy="6460482"/>
          </a:xfrm>
          <a:prstGeom prst="rect">
            <a:avLst/>
          </a:prstGeom>
          <a:ln w="6350">
            <a:solidFill>
              <a:schemeClr val="bg2"/>
            </a:solidFill>
          </a:ln>
        </p:spPr>
      </p:pic>
      <p:grpSp>
        <p:nvGrpSpPr>
          <p:cNvPr id="13" name="Group 12">
            <a:extLst>
              <a:ext uri="{FF2B5EF4-FFF2-40B4-BE49-F238E27FC236}">
                <a16:creationId xmlns:a16="http://schemas.microsoft.com/office/drawing/2014/main" id="{B399FB31-F516-6280-EAB7-88DCA5A10BBB}"/>
              </a:ext>
            </a:extLst>
          </p:cNvPr>
          <p:cNvGrpSpPr>
            <a:grpSpLocks noChangeAspect="1"/>
          </p:cNvGrpSpPr>
          <p:nvPr/>
        </p:nvGrpSpPr>
        <p:grpSpPr>
          <a:xfrm>
            <a:off x="3208556" y="926471"/>
            <a:ext cx="6924727" cy="5358355"/>
            <a:chOff x="5026825" y="2487643"/>
            <a:chExt cx="3787099" cy="2930458"/>
          </a:xfrm>
        </p:grpSpPr>
        <p:pic>
          <p:nvPicPr>
            <p:cNvPr id="10" name="Picture 9">
              <a:extLst>
                <a:ext uri="{FF2B5EF4-FFF2-40B4-BE49-F238E27FC236}">
                  <a16:creationId xmlns:a16="http://schemas.microsoft.com/office/drawing/2014/main" id="{FBEB8A87-16A5-32CB-FDEE-06846925AF2A}"/>
                </a:ext>
              </a:extLst>
            </p:cNvPr>
            <p:cNvPicPr>
              <a:picLocks noChangeAspect="1"/>
            </p:cNvPicPr>
            <p:nvPr/>
          </p:nvPicPr>
          <p:blipFill rotWithShape="1">
            <a:blip r:embed="rId2"/>
            <a:srcRect l="3367" t="66762" r="4091" b="3342"/>
            <a:stretch/>
          </p:blipFill>
          <p:spPr>
            <a:xfrm>
              <a:off x="5026825" y="2487643"/>
              <a:ext cx="3787099" cy="1931392"/>
            </a:xfrm>
            <a:prstGeom prst="rect">
              <a:avLst/>
            </a:prstGeom>
            <a:ln w="6350">
              <a:solidFill>
                <a:schemeClr val="bg2"/>
              </a:solidFill>
            </a:ln>
          </p:spPr>
        </p:pic>
        <p:pic>
          <p:nvPicPr>
            <p:cNvPr id="12" name="Picture 11">
              <a:extLst>
                <a:ext uri="{FF2B5EF4-FFF2-40B4-BE49-F238E27FC236}">
                  <a16:creationId xmlns:a16="http://schemas.microsoft.com/office/drawing/2014/main" id="{E531C682-E911-5D93-B82D-BCF7533D8330}"/>
                </a:ext>
              </a:extLst>
            </p:cNvPr>
            <p:cNvPicPr>
              <a:picLocks noChangeAspect="1"/>
            </p:cNvPicPr>
            <p:nvPr/>
          </p:nvPicPr>
          <p:blipFill>
            <a:blip r:embed="rId3"/>
            <a:stretch>
              <a:fillRect/>
            </a:stretch>
          </p:blipFill>
          <p:spPr>
            <a:xfrm>
              <a:off x="5026825" y="4358435"/>
              <a:ext cx="3787099" cy="1059666"/>
            </a:xfrm>
            <a:prstGeom prst="rect">
              <a:avLst/>
            </a:prstGeom>
            <a:ln w="6350">
              <a:solidFill>
                <a:schemeClr val="bg2"/>
              </a:solidFill>
            </a:ln>
          </p:spPr>
        </p:pic>
      </p:grpSp>
    </p:spTree>
    <p:extLst>
      <p:ext uri="{BB962C8B-B14F-4D97-AF65-F5344CB8AC3E}">
        <p14:creationId xmlns:p14="http://schemas.microsoft.com/office/powerpoint/2010/main" val="74986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481DEC7-D1EB-4700-818D-1DF47A917E76}" type="slidenum">
              <a:rPr lang="en-US" altLang="en-US" sz="1400">
                <a:solidFill>
                  <a:srgbClr val="000066"/>
                </a:solidFill>
                <a:latin typeface="Arial" panose="020B0604020202020204" pitchFamily="34" charset="0"/>
              </a:rPr>
              <a:pPr/>
              <a:t>27</a:t>
            </a:fld>
            <a:endParaRPr lang="en-US" altLang="en-US" sz="1400">
              <a:solidFill>
                <a:srgbClr val="000066"/>
              </a:solidFill>
              <a:latin typeface="Arial" panose="020B0604020202020204" pitchFamily="34" charset="0"/>
            </a:endParaRPr>
          </a:p>
        </p:txBody>
      </p:sp>
      <p:sp>
        <p:nvSpPr>
          <p:cNvPr id="5125" name="Rectangle 2"/>
          <p:cNvSpPr>
            <a:spLocks noGrp="1" noChangeArrowheads="1"/>
          </p:cNvSpPr>
          <p:nvPr>
            <p:ph type="title"/>
          </p:nvPr>
        </p:nvSpPr>
        <p:spPr/>
        <p:txBody>
          <a:bodyPr/>
          <a:lstStyle/>
          <a:p>
            <a:r>
              <a:rPr lang="en-US"/>
              <a:t>1976 as a Dividing Line</a:t>
            </a:r>
          </a:p>
        </p:txBody>
      </p:sp>
      <p:sp>
        <p:nvSpPr>
          <p:cNvPr id="5126" name="Rectangle 3"/>
          <p:cNvSpPr>
            <a:spLocks noGrp="1" noChangeArrowheads="1"/>
          </p:cNvSpPr>
          <p:nvPr>
            <p:ph type="body" idx="1"/>
          </p:nvPr>
        </p:nvSpPr>
        <p:spPr/>
        <p:txBody>
          <a:bodyPr/>
          <a:lstStyle/>
          <a:p>
            <a:r>
              <a:rPr lang="en-US" dirty="0"/>
              <a:t>Post-1950/Pre-1976</a:t>
            </a:r>
          </a:p>
          <a:p>
            <a:pPr lvl="1"/>
            <a:r>
              <a:rPr lang="en-US" dirty="0"/>
              <a:t>Many cases are litigated under Sec. 7 of the Clayton Act</a:t>
            </a:r>
          </a:p>
          <a:p>
            <a:pPr lvl="1"/>
            <a:r>
              <a:rPr lang="en-US" dirty="0"/>
              <a:t>Over an extended period, the Supreme Court averages almost one case per year (but Sup Ct role driven by the Expediting Act)</a:t>
            </a:r>
          </a:p>
        </p:txBody>
      </p:sp>
    </p:spTree>
    <p:extLst>
      <p:ext uri="{BB962C8B-B14F-4D97-AF65-F5344CB8AC3E}">
        <p14:creationId xmlns:p14="http://schemas.microsoft.com/office/powerpoint/2010/main" val="2394382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481DEC7-D1EB-4700-818D-1DF47A917E76}" type="slidenum">
              <a:rPr lang="en-US" altLang="en-US" sz="1400">
                <a:solidFill>
                  <a:srgbClr val="000066"/>
                </a:solidFill>
                <a:latin typeface="Arial" panose="020B0604020202020204" pitchFamily="34" charset="0"/>
              </a:rPr>
              <a:pPr/>
              <a:t>28</a:t>
            </a:fld>
            <a:endParaRPr lang="en-US" altLang="en-US" sz="1400">
              <a:solidFill>
                <a:srgbClr val="000066"/>
              </a:solidFill>
              <a:latin typeface="Arial" panose="020B0604020202020204" pitchFamily="34" charset="0"/>
            </a:endParaRPr>
          </a:p>
        </p:txBody>
      </p:sp>
      <p:sp>
        <p:nvSpPr>
          <p:cNvPr id="5125" name="Rectangle 2"/>
          <p:cNvSpPr>
            <a:spLocks noGrp="1" noChangeArrowheads="1"/>
          </p:cNvSpPr>
          <p:nvPr>
            <p:ph type="title"/>
          </p:nvPr>
        </p:nvSpPr>
        <p:spPr/>
        <p:txBody>
          <a:bodyPr/>
          <a:lstStyle/>
          <a:p>
            <a:r>
              <a:rPr lang="en-US"/>
              <a:t>1976 as a Dividing Line</a:t>
            </a:r>
          </a:p>
        </p:txBody>
      </p:sp>
      <p:sp>
        <p:nvSpPr>
          <p:cNvPr id="5126" name="Rectangle 3"/>
          <p:cNvSpPr>
            <a:spLocks noGrp="1" noChangeArrowheads="1"/>
          </p:cNvSpPr>
          <p:nvPr>
            <p:ph type="body" idx="1"/>
          </p:nvPr>
        </p:nvSpPr>
        <p:spPr/>
        <p:txBody>
          <a:bodyPr/>
          <a:lstStyle/>
          <a:p>
            <a:r>
              <a:rPr lang="en-US" dirty="0"/>
              <a:t>After-1976</a:t>
            </a:r>
          </a:p>
          <a:p>
            <a:pPr lvl="1"/>
            <a:r>
              <a:rPr lang="en-US" dirty="0"/>
              <a:t>Cases vanish (</a:t>
            </a:r>
            <a:r>
              <a:rPr lang="en-US" dirty="0" err="1"/>
              <a:t>esp</a:t>
            </a:r>
            <a:r>
              <a:rPr lang="en-US" dirty="0"/>
              <a:t> in Sup Ct (but. again, the Expediting Act))</a:t>
            </a:r>
          </a:p>
          <a:p>
            <a:pPr lvl="1"/>
            <a:r>
              <a:rPr lang="en-US" dirty="0"/>
              <a:t>Passage of Hart-Scott-</a:t>
            </a:r>
            <a:r>
              <a:rPr lang="en-US" dirty="0" err="1"/>
              <a:t>Rodino</a:t>
            </a:r>
            <a:r>
              <a:rPr lang="en-US" dirty="0"/>
              <a:t> in 1976 changes antitrust practice from court-driven to agency driven</a:t>
            </a:r>
          </a:p>
        </p:txBody>
      </p:sp>
    </p:spTree>
    <p:extLst>
      <p:ext uri="{BB962C8B-B14F-4D97-AF65-F5344CB8AC3E}">
        <p14:creationId xmlns:p14="http://schemas.microsoft.com/office/powerpoint/2010/main" val="763752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2DCCBE7-A4F9-42CE-96E4-1452595DBD94}" type="slidenum">
              <a:rPr lang="en-US" altLang="en-US" sz="1400">
                <a:solidFill>
                  <a:srgbClr val="000066"/>
                </a:solidFill>
                <a:latin typeface="Arial" panose="020B0604020202020204" pitchFamily="34" charset="0"/>
              </a:rPr>
              <a:pPr/>
              <a:t>29</a:t>
            </a:fld>
            <a:endParaRPr lang="en-US" altLang="en-US" sz="1400">
              <a:solidFill>
                <a:srgbClr val="000066"/>
              </a:solidFill>
              <a:latin typeface="Arial" panose="020B0604020202020204" pitchFamily="34" charset="0"/>
            </a:endParaRPr>
          </a:p>
        </p:txBody>
      </p:sp>
      <p:sp>
        <p:nvSpPr>
          <p:cNvPr id="6149" name="Rectangle 2"/>
          <p:cNvSpPr>
            <a:spLocks noGrp="1" noChangeArrowheads="1"/>
          </p:cNvSpPr>
          <p:nvPr>
            <p:ph type="title"/>
          </p:nvPr>
        </p:nvSpPr>
        <p:spPr/>
        <p:txBody>
          <a:bodyPr/>
          <a:lstStyle/>
          <a:p>
            <a:r>
              <a:rPr lang="en-US"/>
              <a:t>Merger Policy as Regulatory Policy</a:t>
            </a:r>
          </a:p>
        </p:txBody>
      </p:sp>
      <p:sp>
        <p:nvSpPr>
          <p:cNvPr id="6150" name="Rectangle 3"/>
          <p:cNvSpPr>
            <a:spLocks noGrp="1" noChangeArrowheads="1"/>
          </p:cNvSpPr>
          <p:nvPr>
            <p:ph type="body" idx="1"/>
          </p:nvPr>
        </p:nvSpPr>
        <p:spPr/>
        <p:txBody>
          <a:bodyPr/>
          <a:lstStyle/>
          <a:p>
            <a:r>
              <a:rPr lang="en-US" dirty="0"/>
              <a:t>From Courts to Regulation</a:t>
            </a:r>
          </a:p>
          <a:p>
            <a:pPr lvl="1"/>
            <a:r>
              <a:rPr lang="en-US" dirty="0"/>
              <a:t>Mergers are controlled through regulation.</a:t>
            </a:r>
          </a:p>
          <a:p>
            <a:pPr lvl="1"/>
            <a:r>
              <a:rPr lang="en-US" dirty="0"/>
              <a:t>Mergers of any real size will trigger HSR notification duties.</a:t>
            </a:r>
          </a:p>
          <a:p>
            <a:pPr lvl="1"/>
            <a:r>
              <a:rPr lang="en-US" dirty="0"/>
              <a:t>This results in a negotiation with the FTC or DOJ over how the transaction might be structured to eliminate competitive concerns.</a:t>
            </a:r>
          </a:p>
        </p:txBody>
      </p:sp>
    </p:spTree>
    <p:extLst>
      <p:ext uri="{BB962C8B-B14F-4D97-AF65-F5344CB8AC3E}">
        <p14:creationId xmlns:p14="http://schemas.microsoft.com/office/powerpoint/2010/main" val="2735113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856" y="-2"/>
            <a:ext cx="394614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Clayton Act </a:t>
            </a:r>
            <a:r>
              <a:rPr lang="en-US" sz="2400" dirty="0" err="1">
                <a:solidFill>
                  <a:schemeClr val="accent4">
                    <a:lumMod val="75000"/>
                    <a:lumOff val="25000"/>
                  </a:schemeClr>
                </a:solidFill>
                <a:latin typeface="+mn-lt"/>
                <a:cs typeface="Times New Roman" panose="02020603050405020304" pitchFamily="18" charset="0"/>
              </a:rPr>
              <a:t>Legis</a:t>
            </a:r>
            <a:r>
              <a:rPr lang="en-US" sz="2400" dirty="0">
                <a:solidFill>
                  <a:schemeClr val="accent4">
                    <a:lumMod val="75000"/>
                    <a:lumOff val="25000"/>
                  </a:schemeClr>
                </a:solidFill>
                <a:latin typeface="+mn-lt"/>
                <a:cs typeface="Times New Roman" panose="02020603050405020304" pitchFamily="18" charset="0"/>
              </a:rPr>
              <a:t> History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9016678" y="6488668"/>
            <a:ext cx="31753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63-627 (6 May 1914)</a:t>
            </a:r>
          </a:p>
        </p:txBody>
      </p:sp>
      <p:pic>
        <p:nvPicPr>
          <p:cNvPr id="5" name="Picture 4" descr="5.6 Clayton Act (HRep 2 1914).pdf (SECURED) - Adobe Acrobat Pro DC"/>
          <p:cNvPicPr>
            <a:picLocks noChangeAspect="1"/>
          </p:cNvPicPr>
          <p:nvPr/>
        </p:nvPicPr>
        <p:blipFill rotWithShape="1">
          <a:blip r:embed="rId3" cstate="print">
            <a:extLst>
              <a:ext uri="{28A0092B-C50C-407E-A947-70E740481C1C}">
                <a14:useLocalDpi xmlns:a14="http://schemas.microsoft.com/office/drawing/2010/main" val="0"/>
              </a:ext>
            </a:extLst>
          </a:blip>
          <a:srcRect l="3415" t="7525" r="35574" b="30666"/>
          <a:stretch/>
        </p:blipFill>
        <p:spPr>
          <a:xfrm>
            <a:off x="3175323" y="185855"/>
            <a:ext cx="4151452" cy="6521028"/>
          </a:xfrm>
          <a:prstGeom prst="rect">
            <a:avLst/>
          </a:prstGeom>
          <a:ln w="6350">
            <a:solidFill>
              <a:schemeClr val="bg2"/>
            </a:solidFill>
          </a:ln>
        </p:spPr>
      </p:pic>
    </p:spTree>
    <p:extLst>
      <p:ext uri="{BB962C8B-B14F-4D97-AF65-F5344CB8AC3E}">
        <p14:creationId xmlns:p14="http://schemas.microsoft.com/office/powerpoint/2010/main" val="593960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B920F78-61EA-4E0A-B6D7-9708C054DB27}" type="slidenum">
              <a:rPr lang="en-US" altLang="en-US" sz="1400">
                <a:solidFill>
                  <a:srgbClr val="000066"/>
                </a:solidFill>
                <a:latin typeface="Arial" panose="020B0604020202020204" pitchFamily="34" charset="0"/>
              </a:rPr>
              <a:pPr/>
              <a:t>30</a:t>
            </a:fld>
            <a:endParaRPr lang="en-US" altLang="en-US" sz="1400">
              <a:solidFill>
                <a:srgbClr val="000066"/>
              </a:solidFill>
              <a:latin typeface="Arial" panose="020B0604020202020204" pitchFamily="34" charset="0"/>
            </a:endParaRPr>
          </a:p>
        </p:txBody>
      </p:sp>
      <p:sp>
        <p:nvSpPr>
          <p:cNvPr id="7173" name="Rectangle 2"/>
          <p:cNvSpPr>
            <a:spLocks noGrp="1" noChangeArrowheads="1"/>
          </p:cNvSpPr>
          <p:nvPr>
            <p:ph type="title"/>
          </p:nvPr>
        </p:nvSpPr>
        <p:spPr/>
        <p:txBody>
          <a:bodyPr/>
          <a:lstStyle/>
          <a:p>
            <a:r>
              <a:rPr lang="en-US"/>
              <a:t>Merger Policy as Regulatory Policy</a:t>
            </a:r>
          </a:p>
        </p:txBody>
      </p:sp>
      <p:sp>
        <p:nvSpPr>
          <p:cNvPr id="7174" name="Rectangle 3"/>
          <p:cNvSpPr>
            <a:spLocks noGrp="1" noChangeArrowheads="1"/>
          </p:cNvSpPr>
          <p:nvPr>
            <p:ph type="body" idx="1"/>
          </p:nvPr>
        </p:nvSpPr>
        <p:spPr/>
        <p:txBody>
          <a:bodyPr/>
          <a:lstStyle/>
          <a:p>
            <a:r>
              <a:rPr lang="en-US" dirty="0"/>
              <a:t>Litigation?</a:t>
            </a:r>
          </a:p>
          <a:p>
            <a:pPr lvl="1"/>
            <a:r>
              <a:rPr lang="en-US" dirty="0"/>
              <a:t>Absent a consent decree, most parties abandon proposed mergers.</a:t>
            </a:r>
          </a:p>
          <a:p>
            <a:pPr lvl="1"/>
            <a:r>
              <a:rPr lang="en-US" dirty="0"/>
              <a:t>Litigation over the statute has been relatively rare (but this has been changing as the agencies have become less willing to negotiate)</a:t>
            </a:r>
          </a:p>
        </p:txBody>
      </p:sp>
    </p:spTree>
    <p:extLst>
      <p:ext uri="{BB962C8B-B14F-4D97-AF65-F5344CB8AC3E}">
        <p14:creationId xmlns:p14="http://schemas.microsoft.com/office/powerpoint/2010/main" val="2012324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2223" y="-2"/>
            <a:ext cx="197977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Brown Shoe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pic>
        <p:nvPicPr>
          <p:cNvPr id="5" name="Picture 4"/>
          <p:cNvPicPr>
            <a:picLocks noChangeAspect="1"/>
          </p:cNvPicPr>
          <p:nvPr/>
        </p:nvPicPr>
        <p:blipFill>
          <a:blip r:embed="rId3"/>
          <a:stretch>
            <a:fillRect/>
          </a:stretch>
        </p:blipFill>
        <p:spPr>
          <a:xfrm>
            <a:off x="3552937" y="137053"/>
            <a:ext cx="3881868" cy="6575357"/>
          </a:xfrm>
          <a:prstGeom prst="rect">
            <a:avLst/>
          </a:prstGeom>
          <a:ln w="6350">
            <a:solidFill>
              <a:schemeClr val="tx1"/>
            </a:solidFill>
          </a:ln>
        </p:spPr>
      </p:pic>
      <p:sp>
        <p:nvSpPr>
          <p:cNvPr id="6" name="Text Box 5"/>
          <p:cNvSpPr txBox="1">
            <a:spLocks noChangeArrowheads="1"/>
          </p:cNvSpPr>
          <p:nvPr/>
        </p:nvSpPr>
        <p:spPr bwMode="auto">
          <a:xfrm>
            <a:off x="9878938" y="6488668"/>
            <a:ext cx="23130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370 U.S. 294 (1962)</a:t>
            </a:r>
          </a:p>
        </p:txBody>
      </p:sp>
    </p:spTree>
    <p:extLst>
      <p:ext uri="{BB962C8B-B14F-4D97-AF65-F5344CB8AC3E}">
        <p14:creationId xmlns:p14="http://schemas.microsoft.com/office/powerpoint/2010/main" val="1645823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142" y="-2"/>
            <a:ext cx="994585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Product Market Definition: Cross-Elasticity of Demand/Submarkets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9420664" y="6488668"/>
            <a:ext cx="277133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Brown Shoe (U.S. 1962)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E74CBBC-B7C1-A9B0-295F-6B9DC40E8BC7}"/>
              </a:ext>
            </a:extLst>
          </p:cNvPr>
          <p:cNvPicPr>
            <a:picLocks noChangeAspect="1"/>
          </p:cNvPicPr>
          <p:nvPr/>
        </p:nvPicPr>
        <p:blipFill rotWithShape="1">
          <a:blip r:embed="rId2"/>
          <a:srcRect r="11285" b="9902"/>
          <a:stretch/>
        </p:blipFill>
        <p:spPr>
          <a:xfrm>
            <a:off x="198807" y="560259"/>
            <a:ext cx="3949097" cy="6140579"/>
          </a:xfrm>
          <a:prstGeom prst="rect">
            <a:avLst/>
          </a:prstGeom>
          <a:ln w="6350">
            <a:solidFill>
              <a:schemeClr val="tx1"/>
            </a:solidFill>
          </a:ln>
        </p:spPr>
      </p:pic>
      <p:sp>
        <p:nvSpPr>
          <p:cNvPr id="3" name="Rectangle 2">
            <a:extLst>
              <a:ext uri="{FF2B5EF4-FFF2-40B4-BE49-F238E27FC236}">
                <a16:creationId xmlns:a16="http://schemas.microsoft.com/office/drawing/2014/main" id="{43B27879-190F-3EB6-2773-4621B4CAC9CD}"/>
              </a:ext>
            </a:extLst>
          </p:cNvPr>
          <p:cNvSpPr/>
          <p:nvPr/>
        </p:nvSpPr>
        <p:spPr bwMode="auto">
          <a:xfrm>
            <a:off x="985360" y="2253845"/>
            <a:ext cx="10901840"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chemeClr val="bg2"/>
                </a:solidFill>
                <a:effectLst/>
              </a:rPr>
              <a:t>“</a:t>
            </a:r>
            <a:r>
              <a:rPr lang="en-US" sz="3200" dirty="0">
                <a:solidFill>
                  <a:schemeClr val="bg2"/>
                </a:solidFill>
              </a:rPr>
              <a:t>The </a:t>
            </a:r>
            <a:r>
              <a:rPr lang="en-US" sz="3200" b="1" dirty="0">
                <a:solidFill>
                  <a:schemeClr val="accent4">
                    <a:lumMod val="50000"/>
                    <a:lumOff val="50000"/>
                  </a:schemeClr>
                </a:solidFill>
              </a:rPr>
              <a:t>outer boundaries of a product market are determined by the reasonable interchangeability of use or the cross-elasticity of demand between the product itself and substitutes for it</a:t>
            </a:r>
            <a:r>
              <a:rPr lang="en-US" sz="3200" dirty="0">
                <a:solidFill>
                  <a:schemeClr val="bg2"/>
                </a:solidFill>
              </a:rPr>
              <a:t>. However, </a:t>
            </a:r>
            <a:r>
              <a:rPr lang="en-US" sz="3200" b="1" dirty="0">
                <a:solidFill>
                  <a:schemeClr val="accent4">
                    <a:lumMod val="50000"/>
                    <a:lumOff val="50000"/>
                  </a:schemeClr>
                </a:solidFill>
              </a:rPr>
              <a:t>within this broad market, well-defined submarkets may exist which, in themselves, constitute product markets for antitrust purposes</a:t>
            </a:r>
            <a:r>
              <a:rPr lang="en-US" sz="3200" dirty="0">
                <a:solidFill>
                  <a:schemeClr val="bg2"/>
                </a:solidFill>
              </a:rPr>
              <a:t>. </a:t>
            </a:r>
            <a:r>
              <a:rPr lang="en-US" sz="3200" i="1" dirty="0">
                <a:solidFill>
                  <a:schemeClr val="bg2"/>
                </a:solidFill>
              </a:rPr>
              <a:t>United States v. E.I. du Pont de Nemours &amp; Co.</a:t>
            </a:r>
            <a:r>
              <a:rPr lang="en-US" sz="3200" dirty="0">
                <a:solidFill>
                  <a:schemeClr val="bg2"/>
                </a:solidFill>
              </a:rPr>
              <a:t>, 353 U.S. 586, 593-595.”</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423262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31D97C-0793-FC3A-1B3B-98EF4C3FBABA}"/>
              </a:ext>
            </a:extLst>
          </p:cNvPr>
          <p:cNvPicPr>
            <a:picLocks noChangeAspect="1"/>
          </p:cNvPicPr>
          <p:nvPr/>
        </p:nvPicPr>
        <p:blipFill rotWithShape="1">
          <a:blip r:embed="rId2"/>
          <a:srcRect r="11285" b="9902"/>
          <a:stretch/>
        </p:blipFill>
        <p:spPr>
          <a:xfrm>
            <a:off x="151915" y="209004"/>
            <a:ext cx="4174994" cy="6491834"/>
          </a:xfrm>
          <a:prstGeom prst="rect">
            <a:avLst/>
          </a:prstGeom>
          <a:ln w="6350">
            <a:solidFill>
              <a:schemeClr val="tx1"/>
            </a:solidFill>
          </a:ln>
        </p:spPr>
      </p:pic>
      <p:sp>
        <p:nvSpPr>
          <p:cNvPr id="2" name="Title 1"/>
          <p:cNvSpPr>
            <a:spLocks noGrp="1"/>
          </p:cNvSpPr>
          <p:nvPr>
            <p:ph type="title"/>
          </p:nvPr>
        </p:nvSpPr>
        <p:spPr>
          <a:xfrm>
            <a:off x="5627077" y="-2"/>
            <a:ext cx="656492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Product Market Definition: Relevant Factors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Brown Shoe (U.S. 1962)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Rectangle 2">
            <a:extLst>
              <a:ext uri="{FF2B5EF4-FFF2-40B4-BE49-F238E27FC236}">
                <a16:creationId xmlns:a16="http://schemas.microsoft.com/office/drawing/2014/main" id="{37078D8B-5663-B335-9601-CECB72B3D6E4}"/>
              </a:ext>
            </a:extLst>
          </p:cNvPr>
          <p:cNvSpPr/>
          <p:nvPr/>
        </p:nvSpPr>
        <p:spPr bwMode="auto">
          <a:xfrm>
            <a:off x="985360" y="2253845"/>
            <a:ext cx="10901840" cy="304698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rPr>
              <a:t>“</a:t>
            </a:r>
            <a:r>
              <a:rPr lang="en-US" sz="3200" b="1" dirty="0">
                <a:solidFill>
                  <a:schemeClr val="accent4">
                    <a:lumMod val="50000"/>
                    <a:lumOff val="50000"/>
                  </a:schemeClr>
                </a:solidFill>
              </a:rPr>
              <a:t>The boundaries of such a submarket may be determined by examining such practical indicia as industry or public recognition of the submarket as a separate economic entity, the product’s peculiar characteristics and uses, unique production facilities, distinct customers, distinct prices, sensitivity to price changes, and specialized vendors</a:t>
            </a:r>
            <a:r>
              <a:rPr lang="en-US" sz="3200" dirty="0">
                <a:solidFill>
                  <a:srgbClr val="000000"/>
                </a:solidFill>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391508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FF1626-8A73-A88E-EB3E-D8252FE179C3}"/>
              </a:ext>
            </a:extLst>
          </p:cNvPr>
          <p:cNvPicPr>
            <a:picLocks noChangeAspect="1"/>
          </p:cNvPicPr>
          <p:nvPr/>
        </p:nvPicPr>
        <p:blipFill rotWithShape="1">
          <a:blip r:embed="rId2"/>
          <a:srcRect r="11285" b="9902"/>
          <a:stretch/>
        </p:blipFill>
        <p:spPr>
          <a:xfrm>
            <a:off x="151915" y="209004"/>
            <a:ext cx="4174994" cy="6491834"/>
          </a:xfrm>
          <a:prstGeom prst="rect">
            <a:avLst/>
          </a:prstGeom>
          <a:ln w="6350">
            <a:solidFill>
              <a:schemeClr val="tx1"/>
            </a:solidFill>
          </a:ln>
        </p:spPr>
      </p:pic>
      <p:sp>
        <p:nvSpPr>
          <p:cNvPr id="2" name="Title 1"/>
          <p:cNvSpPr>
            <a:spLocks noGrp="1"/>
          </p:cNvSpPr>
          <p:nvPr>
            <p:ph type="title"/>
          </p:nvPr>
        </p:nvSpPr>
        <p:spPr>
          <a:xfrm>
            <a:off x="7043225" y="-2"/>
            <a:ext cx="51487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Examine Every Line of Commerce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Brown Shoe (U.S. 1962)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Rectangle 2">
            <a:extLst>
              <a:ext uri="{FF2B5EF4-FFF2-40B4-BE49-F238E27FC236}">
                <a16:creationId xmlns:a16="http://schemas.microsoft.com/office/drawing/2014/main" id="{37078D8B-5663-B335-9601-CECB72B3D6E4}"/>
              </a:ext>
            </a:extLst>
          </p:cNvPr>
          <p:cNvSpPr/>
          <p:nvPr/>
        </p:nvSpPr>
        <p:spPr bwMode="auto">
          <a:xfrm>
            <a:off x="985360" y="2253845"/>
            <a:ext cx="10901840"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rPr>
              <a:t>“</a:t>
            </a:r>
            <a:r>
              <a:rPr lang="en-US" sz="3200" b="1" dirty="0">
                <a:solidFill>
                  <a:schemeClr val="accent4">
                    <a:lumMod val="50000"/>
                    <a:lumOff val="50000"/>
                  </a:schemeClr>
                </a:solidFill>
              </a:rPr>
              <a:t>Because § 7 of the Clayton Act prohibits any merger which may substantially lessen competition ‘in </a:t>
            </a:r>
            <a:r>
              <a:rPr lang="en-US" sz="3200" b="1" i="1" dirty="0">
                <a:solidFill>
                  <a:schemeClr val="accent4">
                    <a:lumMod val="50000"/>
                    <a:lumOff val="50000"/>
                  </a:schemeClr>
                </a:solidFill>
              </a:rPr>
              <a:t>any</a:t>
            </a:r>
            <a:r>
              <a:rPr lang="en-US" sz="3200" b="1" dirty="0">
                <a:solidFill>
                  <a:schemeClr val="accent4">
                    <a:lumMod val="50000"/>
                    <a:lumOff val="50000"/>
                  </a:schemeClr>
                </a:solidFill>
              </a:rPr>
              <a:t> line of commerce’ (emphasis supplied), it is necessary to examine the effects of a merger in each such economically significant submarket to determine if there is a reasonable probability that the merger will substantially lessen competition. If such a probability is found to exist, the merger is proscribed</a:t>
            </a:r>
            <a:r>
              <a:rPr lang="en-US" sz="3200" dirty="0">
                <a:solidFill>
                  <a:srgbClr val="000000"/>
                </a:solidFill>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343779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21108" y="-1"/>
            <a:ext cx="1570894" cy="45720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Staples I</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dirty="0"/>
          </a:p>
        </p:txBody>
      </p:sp>
      <p:pic>
        <p:nvPicPr>
          <p:cNvPr id="8" name="Picture 7">
            <a:extLst>
              <a:ext uri="{FF2B5EF4-FFF2-40B4-BE49-F238E27FC236}">
                <a16:creationId xmlns:a16="http://schemas.microsoft.com/office/drawing/2014/main" id="{E736EB54-E763-8D4A-91C1-2C001D03F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2656" y="0"/>
            <a:ext cx="4200515" cy="6488668"/>
          </a:xfrm>
          <a:prstGeom prst="rect">
            <a:avLst/>
          </a:prstGeom>
          <a:ln>
            <a:solidFill>
              <a:schemeClr val="bg2"/>
            </a:solidFill>
          </a:ln>
        </p:spPr>
      </p:pic>
      <p:sp>
        <p:nvSpPr>
          <p:cNvPr id="6" name="Text Box 5"/>
          <p:cNvSpPr txBox="1">
            <a:spLocks noChangeArrowheads="1"/>
          </p:cNvSpPr>
          <p:nvPr/>
        </p:nvSpPr>
        <p:spPr bwMode="auto">
          <a:xfrm>
            <a:off x="8585688" y="6488668"/>
            <a:ext cx="36063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970 F. Supp. 1066 (D.D.C. 1997)</a:t>
            </a:r>
          </a:p>
        </p:txBody>
      </p:sp>
    </p:spTree>
    <p:extLst>
      <p:ext uri="{BB962C8B-B14F-4D97-AF65-F5344CB8AC3E}">
        <p14:creationId xmlns:p14="http://schemas.microsoft.com/office/powerpoint/2010/main" val="561183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355B625B-20EF-486E-B46C-C22541DB68A5}" type="slidenum">
              <a:rPr lang="en-US" altLang="en-US" sz="1400">
                <a:solidFill>
                  <a:srgbClr val="000066"/>
                </a:solidFill>
                <a:latin typeface="Arial" panose="020B0604020202020204" pitchFamily="34" charset="0"/>
              </a:rPr>
              <a:pPr/>
              <a:t>36</a:t>
            </a:fld>
            <a:endParaRPr lang="en-US" altLang="en-US" sz="1400" dirty="0">
              <a:solidFill>
                <a:srgbClr val="000066"/>
              </a:solidFill>
              <a:latin typeface="Arial" panose="020B0604020202020204" pitchFamily="34" charset="0"/>
            </a:endParaRPr>
          </a:p>
        </p:txBody>
      </p:sp>
      <p:sp>
        <p:nvSpPr>
          <p:cNvPr id="7173" name="Rectangle 2"/>
          <p:cNvSpPr>
            <a:spLocks noGrp="1" noChangeArrowheads="1"/>
          </p:cNvSpPr>
          <p:nvPr>
            <p:ph type="title"/>
          </p:nvPr>
        </p:nvSpPr>
        <p:spPr/>
        <p:txBody>
          <a:bodyPr/>
          <a:lstStyle/>
          <a:p>
            <a:r>
              <a:rPr lang="en-US" dirty="0"/>
              <a:t>4 Sept 1996: Staples wants to buy Office Depot</a:t>
            </a:r>
          </a:p>
        </p:txBody>
      </p:sp>
      <p:sp>
        <p:nvSpPr>
          <p:cNvPr id="7174" name="Rectangle 3"/>
          <p:cNvSpPr>
            <a:spLocks noGrp="1" noChangeArrowheads="1"/>
          </p:cNvSpPr>
          <p:nvPr>
            <p:ph type="body" idx="1"/>
          </p:nvPr>
        </p:nvSpPr>
        <p:spPr/>
        <p:txBody>
          <a:bodyPr/>
          <a:lstStyle/>
          <a:p>
            <a:r>
              <a:rPr lang="en-US" dirty="0"/>
              <a:t>3 Major Players in Office Superstores</a:t>
            </a:r>
          </a:p>
          <a:p>
            <a:pPr lvl="1"/>
            <a:r>
              <a:rPr lang="en-US" dirty="0"/>
              <a:t>Office Depot: &gt; 500 stores, 38 states and DC, with emphasis in South and Midwest</a:t>
            </a:r>
          </a:p>
          <a:p>
            <a:pPr lvl="1"/>
            <a:r>
              <a:rPr lang="en-US" dirty="0"/>
              <a:t>Staples: &gt; 550 stores, 28 states and DC, mainly Northeast and California</a:t>
            </a:r>
          </a:p>
          <a:p>
            <a:pPr lvl="1"/>
            <a:r>
              <a:rPr lang="en-US" dirty="0"/>
              <a:t>OfficeMax: 575 stores, 48 states</a:t>
            </a:r>
          </a:p>
          <a:p>
            <a:r>
              <a:rPr lang="en-US" dirty="0"/>
              <a:t>Staples wants to buy Office Depot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ED76A5A3-BF81-08C5-6DF2-4926289B2F43}"/>
              </a:ext>
            </a:extLst>
          </p:cNvPr>
          <p:cNvPicPr>
            <a:picLocks noChangeAspect="1"/>
          </p:cNvPicPr>
          <p:nvPr/>
        </p:nvPicPr>
        <p:blipFill rotWithShape="1">
          <a:blip r:embed="rId3">
            <a:extLst>
              <a:ext uri="{28A0092B-C50C-407E-A947-70E740481C1C}">
                <a14:useLocalDpi xmlns:a14="http://schemas.microsoft.com/office/drawing/2010/main" val="0"/>
              </a:ext>
            </a:extLst>
          </a:blip>
          <a:srcRect l="8895" t="21176" r="5107" b="14449"/>
          <a:stretch/>
        </p:blipFill>
        <p:spPr>
          <a:xfrm>
            <a:off x="169640" y="185854"/>
            <a:ext cx="5041040" cy="6519746"/>
          </a:xfrm>
          <a:prstGeom prst="rect">
            <a:avLst/>
          </a:prstGeom>
          <a:ln>
            <a:solidFill>
              <a:schemeClr val="bg2"/>
            </a:solidFill>
          </a:ln>
        </p:spPr>
      </p:pic>
      <p:sp>
        <p:nvSpPr>
          <p:cNvPr id="2" name="Title 1"/>
          <p:cNvSpPr>
            <a:spLocks noGrp="1"/>
          </p:cNvSpPr>
          <p:nvPr>
            <p:ph type="title"/>
          </p:nvPr>
        </p:nvSpPr>
        <p:spPr>
          <a:xfrm>
            <a:off x="8458200" y="-1"/>
            <a:ext cx="3733802" cy="33928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Rapid Growth of Staples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dirty="0"/>
          </a:p>
        </p:txBody>
      </p:sp>
      <p:sp>
        <p:nvSpPr>
          <p:cNvPr id="6" name="Text Box 5"/>
          <p:cNvSpPr txBox="1">
            <a:spLocks noChangeArrowheads="1"/>
          </p:cNvSpPr>
          <p:nvPr/>
        </p:nvSpPr>
        <p:spPr bwMode="auto">
          <a:xfrm>
            <a:off x="9056077" y="6488668"/>
            <a:ext cx="31359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Staples Annual Report 1996</a:t>
            </a:r>
          </a:p>
        </p:txBody>
      </p:sp>
      <p:pic>
        <p:nvPicPr>
          <p:cNvPr id="9" name="Picture 8" descr="Staples AR1996.pdf (SECURED) - Adobe Acrobat Pro">
            <a:extLst>
              <a:ext uri="{FF2B5EF4-FFF2-40B4-BE49-F238E27FC236}">
                <a16:creationId xmlns:a16="http://schemas.microsoft.com/office/drawing/2014/main" id="{AB663D38-AFFC-EE4C-BCA9-DC3312987062}"/>
              </a:ext>
            </a:extLst>
          </p:cNvPr>
          <p:cNvPicPr>
            <a:picLocks noChangeAspect="1"/>
          </p:cNvPicPr>
          <p:nvPr/>
        </p:nvPicPr>
        <p:blipFill rotWithShape="1">
          <a:blip r:embed="rId4">
            <a:extLst>
              <a:ext uri="{28A0092B-C50C-407E-A947-70E740481C1C}">
                <a14:useLocalDpi xmlns:a14="http://schemas.microsoft.com/office/drawing/2010/main" val="0"/>
              </a:ext>
            </a:extLst>
          </a:blip>
          <a:srcRect l="15875" t="24878" r="13352" b="29756"/>
          <a:stretch/>
        </p:blipFill>
        <p:spPr>
          <a:xfrm>
            <a:off x="1261954" y="1367405"/>
            <a:ext cx="10678395" cy="4305308"/>
          </a:xfrm>
          <a:prstGeom prst="rect">
            <a:avLst/>
          </a:prstGeom>
          <a:ln>
            <a:solidFill>
              <a:schemeClr val="bg2"/>
            </a:solidFill>
          </a:ln>
        </p:spPr>
      </p:pic>
      <p:sp>
        <p:nvSpPr>
          <p:cNvPr id="10" name="Rectangle 9">
            <a:extLst>
              <a:ext uri="{FF2B5EF4-FFF2-40B4-BE49-F238E27FC236}">
                <a16:creationId xmlns:a16="http://schemas.microsoft.com/office/drawing/2014/main" id="{3B8123A3-D445-B3E1-F11E-F4E04AD2D87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dirty="0"/>
          </a:p>
        </p:txBody>
      </p:sp>
    </p:spTree>
    <p:extLst>
      <p:ext uri="{BB962C8B-B14F-4D97-AF65-F5344CB8AC3E}">
        <p14:creationId xmlns:p14="http://schemas.microsoft.com/office/powerpoint/2010/main" val="25100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6362" y="-2"/>
            <a:ext cx="4375639"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for Office Depot: Stores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dirty="0"/>
          </a:p>
        </p:txBody>
      </p:sp>
      <p:sp>
        <p:nvSpPr>
          <p:cNvPr id="6" name="Text Box 5"/>
          <p:cNvSpPr txBox="1">
            <a:spLocks noChangeArrowheads="1"/>
          </p:cNvSpPr>
          <p:nvPr/>
        </p:nvSpPr>
        <p:spPr bwMode="auto">
          <a:xfrm>
            <a:off x="9530862" y="6488668"/>
            <a:ext cx="266113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Office Depot 10-K 1997</a:t>
            </a:r>
          </a:p>
        </p:txBody>
      </p:sp>
      <p:pic>
        <p:nvPicPr>
          <p:cNvPr id="8" name="Picture 7">
            <a:extLst>
              <a:ext uri="{FF2B5EF4-FFF2-40B4-BE49-F238E27FC236}">
                <a16:creationId xmlns:a16="http://schemas.microsoft.com/office/drawing/2014/main" id="{5D5B18D8-6950-DC42-BFF7-E9DB2E15AC83}"/>
              </a:ext>
            </a:extLst>
          </p:cNvPr>
          <p:cNvPicPr>
            <a:picLocks noChangeAspect="1"/>
          </p:cNvPicPr>
          <p:nvPr/>
        </p:nvPicPr>
        <p:blipFill>
          <a:blip r:embed="rId3"/>
          <a:stretch>
            <a:fillRect/>
          </a:stretch>
        </p:blipFill>
        <p:spPr>
          <a:xfrm>
            <a:off x="950684" y="507324"/>
            <a:ext cx="9666516" cy="5914890"/>
          </a:xfrm>
          <a:prstGeom prst="rect">
            <a:avLst/>
          </a:prstGeom>
          <a:ln>
            <a:solidFill>
              <a:schemeClr val="bg2"/>
            </a:solidFill>
          </a:ln>
        </p:spPr>
      </p:pic>
    </p:spTree>
    <p:extLst>
      <p:ext uri="{BB962C8B-B14F-4D97-AF65-F5344CB8AC3E}">
        <p14:creationId xmlns:p14="http://schemas.microsoft.com/office/powerpoint/2010/main" val="3640664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0086" y="-2"/>
            <a:ext cx="3601916"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Office Depot Revenues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dirty="0"/>
          </a:p>
        </p:txBody>
      </p:sp>
      <p:sp>
        <p:nvSpPr>
          <p:cNvPr id="6" name="Text Box 5"/>
          <p:cNvSpPr txBox="1">
            <a:spLocks noChangeArrowheads="1"/>
          </p:cNvSpPr>
          <p:nvPr/>
        </p:nvSpPr>
        <p:spPr bwMode="auto">
          <a:xfrm>
            <a:off x="9095014" y="6488668"/>
            <a:ext cx="30969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Office Depot 10-K 1997</a:t>
            </a:r>
          </a:p>
        </p:txBody>
      </p:sp>
      <p:pic>
        <p:nvPicPr>
          <p:cNvPr id="9" name="Picture 8">
            <a:extLst>
              <a:ext uri="{FF2B5EF4-FFF2-40B4-BE49-F238E27FC236}">
                <a16:creationId xmlns:a16="http://schemas.microsoft.com/office/drawing/2014/main" id="{2159B1BA-7305-B341-8AB1-32CE76C88A15}"/>
              </a:ext>
            </a:extLst>
          </p:cNvPr>
          <p:cNvPicPr>
            <a:picLocks noChangeAspect="1"/>
          </p:cNvPicPr>
          <p:nvPr/>
        </p:nvPicPr>
        <p:blipFill>
          <a:blip r:embed="rId3"/>
          <a:stretch>
            <a:fillRect/>
          </a:stretch>
        </p:blipFill>
        <p:spPr>
          <a:xfrm>
            <a:off x="472462" y="561005"/>
            <a:ext cx="11225582" cy="5807529"/>
          </a:xfrm>
          <a:prstGeom prst="rect">
            <a:avLst/>
          </a:prstGeom>
          <a:ln>
            <a:solidFill>
              <a:schemeClr val="bg2"/>
            </a:solidFill>
          </a:ln>
        </p:spPr>
      </p:pic>
    </p:spTree>
    <p:extLst>
      <p:ext uri="{BB962C8B-B14F-4D97-AF65-F5344CB8AC3E}">
        <p14:creationId xmlns:p14="http://schemas.microsoft.com/office/powerpoint/2010/main" val="4095616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6367" y="-1"/>
            <a:ext cx="612563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Holding Companies Owning Competitors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8947230" y="6488668"/>
            <a:ext cx="324477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63-627 (6 May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5.6 Clayton Act (HRep 2 1914).pdf (SECURED) - Adobe Acrobat Pro DC"/>
          <p:cNvPicPr>
            <a:picLocks noChangeAspect="1"/>
          </p:cNvPicPr>
          <p:nvPr/>
        </p:nvPicPr>
        <p:blipFill rotWithShape="1">
          <a:blip r:embed="rId3" cstate="print">
            <a:extLst>
              <a:ext uri="{28A0092B-C50C-407E-A947-70E740481C1C}">
                <a14:useLocalDpi xmlns:a14="http://schemas.microsoft.com/office/drawing/2010/main" val="0"/>
              </a:ext>
            </a:extLst>
          </a:blip>
          <a:srcRect l="3454" t="7458" r="35313" b="29943"/>
          <a:stretch/>
        </p:blipFill>
        <p:spPr>
          <a:xfrm>
            <a:off x="197536" y="143752"/>
            <a:ext cx="4136647" cy="6557086"/>
          </a:xfrm>
          <a:prstGeom prst="rect">
            <a:avLst/>
          </a:prstGeom>
          <a:ln w="6350">
            <a:solidFill>
              <a:schemeClr val="tx1"/>
            </a:solidFill>
          </a:ln>
        </p:spPr>
      </p:pic>
      <p:pic>
        <p:nvPicPr>
          <p:cNvPr id="12" name="Picture 11" descr="5.6 Clayton Act (HRep 2 1914).pdf (SECURED) - Adobe Acrobat Pro DC"/>
          <p:cNvPicPr>
            <a:picLocks noChangeAspect="1"/>
          </p:cNvPicPr>
          <p:nvPr/>
        </p:nvPicPr>
        <p:blipFill rotWithShape="1">
          <a:blip r:embed="rId3" cstate="print">
            <a:extLst>
              <a:ext uri="{28A0092B-C50C-407E-A947-70E740481C1C}">
                <a14:useLocalDpi xmlns:a14="http://schemas.microsoft.com/office/drawing/2010/main" val="0"/>
              </a:ext>
            </a:extLst>
          </a:blip>
          <a:srcRect l="8635" t="11565" r="39096" b="72569"/>
          <a:stretch/>
        </p:blipFill>
        <p:spPr>
          <a:xfrm>
            <a:off x="1821051" y="1235989"/>
            <a:ext cx="8684985" cy="4087677"/>
          </a:xfrm>
          <a:prstGeom prst="rect">
            <a:avLst/>
          </a:prstGeom>
          <a:ln w="6350">
            <a:solidFill>
              <a:schemeClr val="tx1"/>
            </a:solidFill>
          </a:ln>
        </p:spPr>
      </p:pic>
    </p:spTree>
    <p:extLst>
      <p:ext uri="{BB962C8B-B14F-4D97-AF65-F5344CB8AC3E}">
        <p14:creationId xmlns:p14="http://schemas.microsoft.com/office/powerpoint/2010/main" val="61072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1325" y="-2"/>
            <a:ext cx="3970676" cy="33100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Path to the Complaint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9710844" y="6488668"/>
            <a:ext cx="24811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Staples I (DDC 1997)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663958E-15AE-5FA3-D44F-E03A422B7D96}"/>
              </a:ext>
            </a:extLst>
          </p:cNvPr>
          <p:cNvPicPr>
            <a:picLocks noChangeAspect="1"/>
          </p:cNvPicPr>
          <p:nvPr/>
        </p:nvPicPr>
        <p:blipFill rotWithShape="1">
          <a:blip r:embed="rId2"/>
          <a:srcRect l="16947" r="10126" b="13105"/>
          <a:stretch/>
        </p:blipFill>
        <p:spPr>
          <a:xfrm>
            <a:off x="230555" y="169855"/>
            <a:ext cx="4090953" cy="6530983"/>
          </a:xfrm>
          <a:prstGeom prst="rect">
            <a:avLst/>
          </a:prstGeom>
          <a:ln>
            <a:solidFill>
              <a:schemeClr val="bg2"/>
            </a:solidFill>
          </a:ln>
        </p:spPr>
      </p:pic>
      <p:pic>
        <p:nvPicPr>
          <p:cNvPr id="9" name="Picture 8">
            <a:extLst>
              <a:ext uri="{FF2B5EF4-FFF2-40B4-BE49-F238E27FC236}">
                <a16:creationId xmlns:a16="http://schemas.microsoft.com/office/drawing/2014/main" id="{D5FCE53A-AD6C-5FBD-917A-B578A6B46B0B}"/>
              </a:ext>
            </a:extLst>
          </p:cNvPr>
          <p:cNvPicPr>
            <a:picLocks noChangeAspect="1"/>
          </p:cNvPicPr>
          <p:nvPr/>
        </p:nvPicPr>
        <p:blipFill rotWithShape="1">
          <a:blip r:embed="rId3"/>
          <a:srcRect b="48294"/>
          <a:stretch/>
        </p:blipFill>
        <p:spPr>
          <a:xfrm>
            <a:off x="2065492" y="1408766"/>
            <a:ext cx="4863128" cy="4190845"/>
          </a:xfrm>
          <a:prstGeom prst="rect">
            <a:avLst/>
          </a:prstGeom>
          <a:ln>
            <a:solidFill>
              <a:schemeClr val="bg2"/>
            </a:solidFill>
          </a:ln>
        </p:spPr>
      </p:pic>
      <p:pic>
        <p:nvPicPr>
          <p:cNvPr id="10" name="Picture 9">
            <a:extLst>
              <a:ext uri="{FF2B5EF4-FFF2-40B4-BE49-F238E27FC236}">
                <a16:creationId xmlns:a16="http://schemas.microsoft.com/office/drawing/2014/main" id="{2360AEFA-143A-5E6F-A065-E6FEBF3DAF30}"/>
              </a:ext>
            </a:extLst>
          </p:cNvPr>
          <p:cNvPicPr>
            <a:picLocks noChangeAspect="1"/>
          </p:cNvPicPr>
          <p:nvPr/>
        </p:nvPicPr>
        <p:blipFill rotWithShape="1">
          <a:blip r:embed="rId3"/>
          <a:srcRect t="46985"/>
          <a:stretch/>
        </p:blipFill>
        <p:spPr>
          <a:xfrm>
            <a:off x="7090314" y="1408766"/>
            <a:ext cx="4871131" cy="4304057"/>
          </a:xfrm>
          <a:prstGeom prst="rect">
            <a:avLst/>
          </a:prstGeom>
          <a:ln>
            <a:solidFill>
              <a:schemeClr val="bg2"/>
            </a:solidFill>
          </a:ln>
        </p:spPr>
      </p:pic>
    </p:spTree>
    <p:extLst>
      <p:ext uri="{BB962C8B-B14F-4D97-AF65-F5344CB8AC3E}">
        <p14:creationId xmlns:p14="http://schemas.microsoft.com/office/powerpoint/2010/main" val="152672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0767" y="-2"/>
            <a:ext cx="5431234" cy="33100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Preliminary Injunction Standard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9710844" y="6488668"/>
            <a:ext cx="24811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Staples I (DDC 1997)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976298A4-2365-22FA-1F3A-BD7AC4C089DF}"/>
              </a:ext>
            </a:extLst>
          </p:cNvPr>
          <p:cNvPicPr>
            <a:picLocks noChangeAspect="1"/>
          </p:cNvPicPr>
          <p:nvPr/>
        </p:nvPicPr>
        <p:blipFill rotWithShape="1">
          <a:blip r:embed="rId2"/>
          <a:srcRect l="14319" r="14232" b="10495"/>
          <a:stretch/>
        </p:blipFill>
        <p:spPr>
          <a:xfrm>
            <a:off x="191589" y="165500"/>
            <a:ext cx="3983796" cy="6535337"/>
          </a:xfrm>
          <a:prstGeom prst="rect">
            <a:avLst/>
          </a:prstGeom>
          <a:ln>
            <a:solidFill>
              <a:schemeClr val="bg2"/>
            </a:solidFill>
          </a:ln>
        </p:spPr>
      </p:pic>
      <p:pic>
        <p:nvPicPr>
          <p:cNvPr id="12" name="Picture 11">
            <a:extLst>
              <a:ext uri="{FF2B5EF4-FFF2-40B4-BE49-F238E27FC236}">
                <a16:creationId xmlns:a16="http://schemas.microsoft.com/office/drawing/2014/main" id="{B97454D0-D708-852E-73E4-4951D7285246}"/>
              </a:ext>
            </a:extLst>
          </p:cNvPr>
          <p:cNvPicPr>
            <a:picLocks noChangeAspect="1"/>
          </p:cNvPicPr>
          <p:nvPr/>
        </p:nvPicPr>
        <p:blipFill>
          <a:blip r:embed="rId3"/>
          <a:stretch>
            <a:fillRect/>
          </a:stretch>
        </p:blipFill>
        <p:spPr>
          <a:xfrm>
            <a:off x="3832460" y="1040356"/>
            <a:ext cx="4709526" cy="4738961"/>
          </a:xfrm>
          <a:prstGeom prst="rect">
            <a:avLst/>
          </a:prstGeom>
          <a:ln>
            <a:solidFill>
              <a:schemeClr val="bg2"/>
            </a:solidFill>
          </a:ln>
        </p:spPr>
      </p:pic>
    </p:spTree>
    <p:extLst>
      <p:ext uri="{BB962C8B-B14F-4D97-AF65-F5344CB8AC3E}">
        <p14:creationId xmlns:p14="http://schemas.microsoft.com/office/powerpoint/2010/main" val="221514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8056" y="-1"/>
            <a:ext cx="324394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Amended Complaint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dirty="0"/>
          </a:p>
        </p:txBody>
      </p:sp>
      <p:sp>
        <p:nvSpPr>
          <p:cNvPr id="6" name="Text Box 5"/>
          <p:cNvSpPr txBox="1">
            <a:spLocks noChangeArrowheads="1"/>
          </p:cNvSpPr>
          <p:nvPr/>
        </p:nvSpPr>
        <p:spPr bwMode="auto">
          <a:xfrm>
            <a:off x="7844807" y="6488668"/>
            <a:ext cx="434719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Staples/Office Depot (10 Apr 1997)</a:t>
            </a:r>
          </a:p>
        </p:txBody>
      </p:sp>
      <p:pic>
        <p:nvPicPr>
          <p:cNvPr id="8" name="Picture 7">
            <a:extLst>
              <a:ext uri="{FF2B5EF4-FFF2-40B4-BE49-F238E27FC236}">
                <a16:creationId xmlns:a16="http://schemas.microsoft.com/office/drawing/2014/main" id="{E9394C5D-FB4F-8F4E-A5F0-52CB2E91903C}"/>
              </a:ext>
            </a:extLst>
          </p:cNvPr>
          <p:cNvPicPr>
            <a:picLocks noChangeAspect="1"/>
          </p:cNvPicPr>
          <p:nvPr/>
        </p:nvPicPr>
        <p:blipFill>
          <a:blip r:embed="rId3"/>
          <a:stretch>
            <a:fillRect/>
          </a:stretch>
        </p:blipFill>
        <p:spPr>
          <a:xfrm>
            <a:off x="3315221" y="186658"/>
            <a:ext cx="4623597" cy="6181876"/>
          </a:xfrm>
          <a:prstGeom prst="rect">
            <a:avLst/>
          </a:prstGeom>
          <a:ln>
            <a:solidFill>
              <a:schemeClr val="bg2"/>
            </a:solidFill>
          </a:ln>
        </p:spPr>
      </p:pic>
    </p:spTree>
    <p:extLst>
      <p:ext uri="{BB962C8B-B14F-4D97-AF65-F5344CB8AC3E}">
        <p14:creationId xmlns:p14="http://schemas.microsoft.com/office/powerpoint/2010/main" val="19948542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9468" y="-2"/>
            <a:ext cx="6312533" cy="40548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Product Market Definition (Cluster Market)</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dirty="0"/>
          </a:p>
        </p:txBody>
      </p:sp>
      <p:sp>
        <p:nvSpPr>
          <p:cNvPr id="6" name="Text Box 5"/>
          <p:cNvSpPr txBox="1">
            <a:spLocks noChangeArrowheads="1"/>
          </p:cNvSpPr>
          <p:nvPr/>
        </p:nvSpPr>
        <p:spPr bwMode="auto">
          <a:xfrm>
            <a:off x="7719646" y="6488668"/>
            <a:ext cx="44723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Staples/Office Depot (10 Apr 1997)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dirty="0"/>
          </a:p>
        </p:txBody>
      </p:sp>
      <p:pic>
        <p:nvPicPr>
          <p:cNvPr id="9" name="Picture 8">
            <a:extLst>
              <a:ext uri="{FF2B5EF4-FFF2-40B4-BE49-F238E27FC236}">
                <a16:creationId xmlns:a16="http://schemas.microsoft.com/office/drawing/2014/main" id="{7C5B866A-0ABA-6F45-9DB4-EF4AE21615F0}"/>
              </a:ext>
            </a:extLst>
          </p:cNvPr>
          <p:cNvPicPr>
            <a:picLocks noChangeAspect="1"/>
          </p:cNvPicPr>
          <p:nvPr/>
        </p:nvPicPr>
        <p:blipFill>
          <a:blip r:embed="rId3"/>
          <a:stretch>
            <a:fillRect/>
          </a:stretch>
        </p:blipFill>
        <p:spPr>
          <a:xfrm>
            <a:off x="195384" y="202738"/>
            <a:ext cx="4892403" cy="6498099"/>
          </a:xfrm>
          <a:prstGeom prst="rect">
            <a:avLst/>
          </a:prstGeom>
          <a:ln>
            <a:solidFill>
              <a:schemeClr val="bg2"/>
            </a:solidFill>
          </a:ln>
        </p:spPr>
      </p:pic>
      <p:sp>
        <p:nvSpPr>
          <p:cNvPr id="11" name="Rectangle 10">
            <a:extLst>
              <a:ext uri="{FF2B5EF4-FFF2-40B4-BE49-F238E27FC236}">
                <a16:creationId xmlns:a16="http://schemas.microsoft.com/office/drawing/2014/main" id="{87B841A5-CB64-FB46-8B1A-492B2BC7AC1D}"/>
              </a:ext>
            </a:extLst>
          </p:cNvPr>
          <p:cNvSpPr/>
          <p:nvPr/>
        </p:nvSpPr>
        <p:spPr bwMode="auto">
          <a:xfrm>
            <a:off x="985360" y="2253845"/>
            <a:ext cx="10901840" cy="206210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rPr>
              <a:t>“12.a. </a:t>
            </a:r>
            <a:r>
              <a:rPr lang="en-US" sz="3200" dirty="0">
                <a:solidFill>
                  <a:srgbClr val="000000"/>
                </a:solidFill>
              </a:rPr>
              <a:t>One relevant </a:t>
            </a:r>
            <a:r>
              <a:rPr lang="en-US" sz="3200" b="1" dirty="0">
                <a:solidFill>
                  <a:schemeClr val="accent4">
                    <a:lumMod val="50000"/>
                    <a:lumOff val="50000"/>
                  </a:schemeClr>
                </a:solidFill>
              </a:rPr>
              <a:t>product market or submarket </a:t>
            </a:r>
            <a:r>
              <a:rPr lang="en-US" sz="3200" dirty="0">
                <a:solidFill>
                  <a:srgbClr val="000000"/>
                </a:solidFill>
              </a:rPr>
              <a:t>in which the competitive effects of the proposed merger may be assessed is the </a:t>
            </a:r>
            <a:r>
              <a:rPr lang="en-US" sz="3200" b="1" dirty="0">
                <a:solidFill>
                  <a:schemeClr val="accent4">
                    <a:lumMod val="50000"/>
                    <a:lumOff val="50000"/>
                  </a:schemeClr>
                </a:solidFill>
              </a:rPr>
              <a:t>retail sale of office supplies (sometimes called ‘consumable’ office supplies) through office supply superstores</a:t>
            </a:r>
            <a:r>
              <a:rPr lang="en-US" sz="3200" dirty="0">
                <a:solidFill>
                  <a:srgbClr val="000000"/>
                </a:solidFill>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347768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2818" y="-1"/>
            <a:ext cx="9039183" cy="40962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Product Market Definition (Cluster Market and Target Market)</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dirty="0"/>
          </a:p>
        </p:txBody>
      </p:sp>
      <p:sp>
        <p:nvSpPr>
          <p:cNvPr id="6" name="Text Box 5"/>
          <p:cNvSpPr txBox="1">
            <a:spLocks noChangeArrowheads="1"/>
          </p:cNvSpPr>
          <p:nvPr/>
        </p:nvSpPr>
        <p:spPr bwMode="auto">
          <a:xfrm>
            <a:off x="7781192" y="6488668"/>
            <a:ext cx="441080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Staples/Office Depot (10 Apr 1997)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dirty="0"/>
          </a:p>
        </p:txBody>
      </p:sp>
      <p:pic>
        <p:nvPicPr>
          <p:cNvPr id="10" name="Picture 9">
            <a:extLst>
              <a:ext uri="{FF2B5EF4-FFF2-40B4-BE49-F238E27FC236}">
                <a16:creationId xmlns:a16="http://schemas.microsoft.com/office/drawing/2014/main" id="{CCFD552C-5057-C844-9433-1EFD72EADBBB}"/>
              </a:ext>
            </a:extLst>
          </p:cNvPr>
          <p:cNvPicPr>
            <a:picLocks noChangeAspect="1"/>
          </p:cNvPicPr>
          <p:nvPr/>
        </p:nvPicPr>
        <p:blipFill>
          <a:blip r:embed="rId3"/>
          <a:stretch>
            <a:fillRect/>
          </a:stretch>
        </p:blipFill>
        <p:spPr>
          <a:xfrm>
            <a:off x="191248" y="502440"/>
            <a:ext cx="4640231" cy="6163164"/>
          </a:xfrm>
          <a:prstGeom prst="rect">
            <a:avLst/>
          </a:prstGeom>
        </p:spPr>
      </p:pic>
      <p:sp>
        <p:nvSpPr>
          <p:cNvPr id="12" name="Rectangle 11">
            <a:extLst>
              <a:ext uri="{FF2B5EF4-FFF2-40B4-BE49-F238E27FC236}">
                <a16:creationId xmlns:a16="http://schemas.microsoft.com/office/drawing/2014/main" id="{68BACB79-612C-B741-BE29-02FEAB944ABE}"/>
              </a:ext>
            </a:extLst>
          </p:cNvPr>
          <p:cNvSpPr/>
          <p:nvPr/>
        </p:nvSpPr>
        <p:spPr bwMode="auto">
          <a:xfrm>
            <a:off x="985360" y="1940940"/>
            <a:ext cx="10901840" cy="25545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rPr>
              <a:t>“12.b. </a:t>
            </a:r>
            <a:r>
              <a:rPr lang="en-US" sz="3200" b="1" dirty="0">
                <a:solidFill>
                  <a:schemeClr val="accent4">
                    <a:lumMod val="50000"/>
                    <a:lumOff val="50000"/>
                  </a:schemeClr>
                </a:solidFill>
              </a:rPr>
              <a:t>Another relevant product market </a:t>
            </a:r>
            <a:r>
              <a:rPr lang="en-US" sz="3200" dirty="0">
                <a:solidFill>
                  <a:srgbClr val="000000"/>
                </a:solidFill>
              </a:rPr>
              <a:t>in which the competitive effects of the proposed merger may be assessed is the </a:t>
            </a:r>
            <a:r>
              <a:rPr lang="en-US" sz="3200" b="1" dirty="0">
                <a:solidFill>
                  <a:schemeClr val="accent4">
                    <a:lumMod val="50000"/>
                    <a:lumOff val="50000"/>
                  </a:schemeClr>
                </a:solidFill>
              </a:rPr>
              <a:t>broader market consisting of the sale of office supplies (sometimes called ‘consumable’ office supplies) through retail stores to small businesses and individuals with home offices</a:t>
            </a:r>
            <a:r>
              <a:rPr lang="en-US" sz="3200" dirty="0">
                <a:solidFill>
                  <a:srgbClr val="000000"/>
                </a:solidFill>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23624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6022" y="-2"/>
            <a:ext cx="4445979"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Geographic Market Definition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dirty="0"/>
          </a:p>
        </p:txBody>
      </p:sp>
      <p:sp>
        <p:nvSpPr>
          <p:cNvPr id="6" name="Text Box 5"/>
          <p:cNvSpPr txBox="1">
            <a:spLocks noChangeArrowheads="1"/>
          </p:cNvSpPr>
          <p:nvPr/>
        </p:nvSpPr>
        <p:spPr bwMode="auto">
          <a:xfrm>
            <a:off x="7746023" y="6488668"/>
            <a:ext cx="44459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Staples/Office Depot (10 Apr 1997)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dirty="0"/>
          </a:p>
        </p:txBody>
      </p:sp>
      <p:pic>
        <p:nvPicPr>
          <p:cNvPr id="9" name="Picture 8">
            <a:extLst>
              <a:ext uri="{FF2B5EF4-FFF2-40B4-BE49-F238E27FC236}">
                <a16:creationId xmlns:a16="http://schemas.microsoft.com/office/drawing/2014/main" id="{B7A8F9C4-0717-BB49-AF97-753266384A23}"/>
              </a:ext>
            </a:extLst>
          </p:cNvPr>
          <p:cNvPicPr>
            <a:picLocks noChangeAspect="1"/>
          </p:cNvPicPr>
          <p:nvPr/>
        </p:nvPicPr>
        <p:blipFill>
          <a:blip r:embed="rId3"/>
          <a:stretch>
            <a:fillRect/>
          </a:stretch>
        </p:blipFill>
        <p:spPr>
          <a:xfrm>
            <a:off x="211935" y="220434"/>
            <a:ext cx="4981598" cy="6480404"/>
          </a:xfrm>
          <a:prstGeom prst="rect">
            <a:avLst/>
          </a:prstGeom>
          <a:ln>
            <a:solidFill>
              <a:schemeClr val="bg2"/>
            </a:solidFill>
          </a:ln>
        </p:spPr>
      </p:pic>
      <p:sp>
        <p:nvSpPr>
          <p:cNvPr id="11" name="Rectangle 10">
            <a:extLst>
              <a:ext uri="{FF2B5EF4-FFF2-40B4-BE49-F238E27FC236}">
                <a16:creationId xmlns:a16="http://schemas.microsoft.com/office/drawing/2014/main" id="{F7038D6F-3F4F-DD47-9C15-3E21EA2A3E05}"/>
              </a:ext>
            </a:extLst>
          </p:cNvPr>
          <p:cNvSpPr/>
          <p:nvPr/>
        </p:nvSpPr>
        <p:spPr bwMode="auto">
          <a:xfrm>
            <a:off x="1117123" y="1359476"/>
            <a:ext cx="10901840" cy="452431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rPr>
              <a:t>“</a:t>
            </a:r>
            <a:r>
              <a:rPr lang="en-US" sz="3200" b="1" dirty="0">
                <a:solidFill>
                  <a:schemeClr val="accent4">
                    <a:lumMod val="50000"/>
                    <a:lumOff val="50000"/>
                  </a:schemeClr>
                </a:solidFill>
              </a:rPr>
              <a:t>Staples and Office Depot are the only two office supply superstore firms in the following fifteen relevant geographic markets</a:t>
            </a:r>
            <a:r>
              <a:rPr lang="en-US" sz="3200" dirty="0">
                <a:solidFill>
                  <a:srgbClr val="000000"/>
                </a:solidFill>
              </a:rPr>
              <a:t>: San Diego, California; Salinas, California; Visalia-Tulare-Porterville, California; Lakeland-Winter Haven, Florida; Ocala, Florida; Tampa-St. Petersburg-Clearwater, Florida; Fort Pierce-Port St. Lucie, Florida; Champaign-Urbana, Illinois; Louisville, Kentucky; Baltimore, Maryland; Greenville, North Carolina; Florence, South Carolina; Charlottesville, Virginia; Washington, D.C.; and Spokane, Washington.”</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396817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1626" y="-2"/>
            <a:ext cx="4450375"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Geographic Market Definition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dirty="0"/>
          </a:p>
        </p:txBody>
      </p:sp>
      <p:sp>
        <p:nvSpPr>
          <p:cNvPr id="6" name="Text Box 5"/>
          <p:cNvSpPr txBox="1">
            <a:spLocks noChangeArrowheads="1"/>
          </p:cNvSpPr>
          <p:nvPr/>
        </p:nvSpPr>
        <p:spPr bwMode="auto">
          <a:xfrm>
            <a:off x="7741627" y="6488668"/>
            <a:ext cx="445037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Staples/Office Depot (10 Apr 1997)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dirty="0"/>
          </a:p>
        </p:txBody>
      </p:sp>
      <p:pic>
        <p:nvPicPr>
          <p:cNvPr id="9" name="Picture 8">
            <a:extLst>
              <a:ext uri="{FF2B5EF4-FFF2-40B4-BE49-F238E27FC236}">
                <a16:creationId xmlns:a16="http://schemas.microsoft.com/office/drawing/2014/main" id="{F1EB7377-376E-B141-82C1-7174186EEEBA}"/>
              </a:ext>
            </a:extLst>
          </p:cNvPr>
          <p:cNvPicPr>
            <a:picLocks noChangeAspect="1"/>
          </p:cNvPicPr>
          <p:nvPr/>
        </p:nvPicPr>
        <p:blipFill>
          <a:blip r:embed="rId3"/>
          <a:stretch>
            <a:fillRect/>
          </a:stretch>
        </p:blipFill>
        <p:spPr>
          <a:xfrm>
            <a:off x="304799" y="220434"/>
            <a:ext cx="5044157" cy="6480404"/>
          </a:xfrm>
          <a:prstGeom prst="rect">
            <a:avLst/>
          </a:prstGeom>
          <a:ln>
            <a:solidFill>
              <a:schemeClr val="bg2"/>
            </a:solidFill>
          </a:ln>
        </p:spPr>
      </p:pic>
      <p:sp>
        <p:nvSpPr>
          <p:cNvPr id="13" name="Rectangle 12">
            <a:extLst>
              <a:ext uri="{FF2B5EF4-FFF2-40B4-BE49-F238E27FC236}">
                <a16:creationId xmlns:a16="http://schemas.microsoft.com/office/drawing/2014/main" id="{CBF874A3-BC6B-9744-9059-3F241062D2A5}"/>
              </a:ext>
            </a:extLst>
          </p:cNvPr>
          <p:cNvSpPr/>
          <p:nvPr/>
        </p:nvSpPr>
        <p:spPr bwMode="auto">
          <a:xfrm>
            <a:off x="1000337" y="2906048"/>
            <a:ext cx="10901840" cy="156966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rPr>
              <a:t>“</a:t>
            </a:r>
            <a:r>
              <a:rPr lang="en-US" sz="3200" b="1" dirty="0">
                <a:solidFill>
                  <a:schemeClr val="accent4">
                    <a:lumMod val="50000"/>
                    <a:lumOff val="50000"/>
                  </a:schemeClr>
                </a:solidFill>
              </a:rPr>
              <a:t>OfficeMax, Inc., the only other office supply superstore firm in the United States, operates office supply superstores in all the remaining relevant geographic markets</a:t>
            </a:r>
            <a:r>
              <a:rPr lang="en-US" sz="3200" dirty="0">
                <a:solidFill>
                  <a:srgbClr val="000000"/>
                </a:solidFill>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304209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1148" y="-2"/>
            <a:ext cx="9630854"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Potential Competition: Where They Would Compete in the Future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dirty="0"/>
          </a:p>
        </p:txBody>
      </p:sp>
      <p:sp>
        <p:nvSpPr>
          <p:cNvPr id="6" name="Text Box 5"/>
          <p:cNvSpPr txBox="1">
            <a:spLocks noChangeArrowheads="1"/>
          </p:cNvSpPr>
          <p:nvPr/>
        </p:nvSpPr>
        <p:spPr bwMode="auto">
          <a:xfrm>
            <a:off x="7653704" y="6488668"/>
            <a:ext cx="45382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Staples/Office Depot (10 Apr 1997)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dirty="0"/>
          </a:p>
        </p:txBody>
      </p:sp>
      <p:pic>
        <p:nvPicPr>
          <p:cNvPr id="10" name="Picture 9">
            <a:extLst>
              <a:ext uri="{FF2B5EF4-FFF2-40B4-BE49-F238E27FC236}">
                <a16:creationId xmlns:a16="http://schemas.microsoft.com/office/drawing/2014/main" id="{2952A26D-457E-B242-9889-290F7604BEA1}"/>
              </a:ext>
            </a:extLst>
          </p:cNvPr>
          <p:cNvPicPr>
            <a:picLocks noChangeAspect="1"/>
          </p:cNvPicPr>
          <p:nvPr/>
        </p:nvPicPr>
        <p:blipFill>
          <a:blip r:embed="rId3"/>
          <a:stretch>
            <a:fillRect/>
          </a:stretch>
        </p:blipFill>
        <p:spPr>
          <a:xfrm>
            <a:off x="192856" y="528226"/>
            <a:ext cx="4804580" cy="6172611"/>
          </a:xfrm>
          <a:prstGeom prst="rect">
            <a:avLst/>
          </a:prstGeom>
          <a:ln w="6350">
            <a:solidFill>
              <a:schemeClr val="bg2"/>
            </a:solidFill>
          </a:ln>
        </p:spPr>
      </p:pic>
      <p:sp>
        <p:nvSpPr>
          <p:cNvPr id="11" name="Rectangle 10">
            <a:extLst>
              <a:ext uri="{FF2B5EF4-FFF2-40B4-BE49-F238E27FC236}">
                <a16:creationId xmlns:a16="http://schemas.microsoft.com/office/drawing/2014/main" id="{F11B904B-5CA4-A142-886C-492543073EA9}"/>
              </a:ext>
            </a:extLst>
          </p:cNvPr>
          <p:cNvSpPr/>
          <p:nvPr/>
        </p:nvSpPr>
        <p:spPr bwMode="auto">
          <a:xfrm>
            <a:off x="1117123" y="1911161"/>
            <a:ext cx="10901840"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rPr>
              <a:t>“</a:t>
            </a:r>
            <a:r>
              <a:rPr lang="en-US" sz="3200" dirty="0">
                <a:solidFill>
                  <a:srgbClr val="000000"/>
                </a:solidFill>
              </a:rPr>
              <a:t>In addition, the effect of the proposed merger, if consummated</a:t>
            </a:r>
            <a:r>
              <a:rPr lang="en-US" sz="3200" b="1" dirty="0">
                <a:solidFill>
                  <a:schemeClr val="accent4">
                    <a:lumMod val="50000"/>
                    <a:lumOff val="50000"/>
                  </a:schemeClr>
                </a:solidFill>
              </a:rPr>
              <a:t>, may be substantially to lessen competition by eliminating actual potential competition between Staples and Office Depot in other metropolitan areas where they would compete in the future</a:t>
            </a:r>
            <a:r>
              <a:rPr lang="en-US" sz="3200" dirty="0">
                <a:solidFill>
                  <a:srgbClr val="000000"/>
                </a:solidFill>
              </a:rPr>
              <a:t>, including, but not limited to: (1) Bergen County, New Jersey; (2) Fayetteville, North Carolina; (3) Albany-Schenectady-Troy, New York; and (4) Fredericksburg, Virginia.”</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128888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32894" y="-2"/>
            <a:ext cx="2259108"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Relief Sought</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dirty="0"/>
          </a:p>
        </p:txBody>
      </p:sp>
      <p:sp>
        <p:nvSpPr>
          <p:cNvPr id="6" name="Text Box 5"/>
          <p:cNvSpPr txBox="1">
            <a:spLocks noChangeArrowheads="1"/>
          </p:cNvSpPr>
          <p:nvPr/>
        </p:nvSpPr>
        <p:spPr bwMode="auto">
          <a:xfrm>
            <a:off x="7622931" y="6488668"/>
            <a:ext cx="45690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Staples/Office Depot (10 Apr 1997)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dirty="0"/>
          </a:p>
        </p:txBody>
      </p:sp>
      <p:pic>
        <p:nvPicPr>
          <p:cNvPr id="9" name="Picture 8">
            <a:extLst>
              <a:ext uri="{FF2B5EF4-FFF2-40B4-BE49-F238E27FC236}">
                <a16:creationId xmlns:a16="http://schemas.microsoft.com/office/drawing/2014/main" id="{0CC53141-A4E0-1D47-89EC-7F351DC6B179}"/>
              </a:ext>
            </a:extLst>
          </p:cNvPr>
          <p:cNvPicPr>
            <a:picLocks noChangeAspect="1"/>
          </p:cNvPicPr>
          <p:nvPr/>
        </p:nvPicPr>
        <p:blipFill>
          <a:blip r:embed="rId3"/>
          <a:stretch>
            <a:fillRect/>
          </a:stretch>
        </p:blipFill>
        <p:spPr>
          <a:xfrm>
            <a:off x="253310" y="161708"/>
            <a:ext cx="4755607" cy="6539129"/>
          </a:xfrm>
          <a:prstGeom prst="rect">
            <a:avLst/>
          </a:prstGeom>
          <a:ln>
            <a:solidFill>
              <a:schemeClr val="bg2"/>
            </a:solidFill>
          </a:ln>
        </p:spPr>
      </p:pic>
      <p:pic>
        <p:nvPicPr>
          <p:cNvPr id="12" name="Picture 11">
            <a:extLst>
              <a:ext uri="{FF2B5EF4-FFF2-40B4-BE49-F238E27FC236}">
                <a16:creationId xmlns:a16="http://schemas.microsoft.com/office/drawing/2014/main" id="{BEF5F8E9-8FA8-F742-8B43-291C09E4886C}"/>
              </a:ext>
            </a:extLst>
          </p:cNvPr>
          <p:cNvPicPr>
            <a:picLocks noChangeAspect="1"/>
          </p:cNvPicPr>
          <p:nvPr/>
        </p:nvPicPr>
        <p:blipFill>
          <a:blip r:embed="rId4"/>
          <a:stretch>
            <a:fillRect/>
          </a:stretch>
        </p:blipFill>
        <p:spPr>
          <a:xfrm>
            <a:off x="1141800" y="526190"/>
            <a:ext cx="10691613" cy="5350201"/>
          </a:xfrm>
          <a:prstGeom prst="rect">
            <a:avLst/>
          </a:prstGeom>
          <a:ln>
            <a:solidFill>
              <a:schemeClr val="bg2"/>
            </a:solidFill>
          </a:ln>
        </p:spPr>
      </p:pic>
    </p:spTree>
    <p:extLst>
      <p:ext uri="{BB962C8B-B14F-4D97-AF65-F5344CB8AC3E}">
        <p14:creationId xmlns:p14="http://schemas.microsoft.com/office/powerpoint/2010/main" val="295269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3FBDD2C1-F0B2-4618-ACAD-75EAAC716E30}" type="slidenum">
              <a:rPr lang="en-US" altLang="en-US" sz="1400">
                <a:solidFill>
                  <a:srgbClr val="000066"/>
                </a:solidFill>
                <a:latin typeface="Arial" panose="020B0604020202020204" pitchFamily="34" charset="0"/>
              </a:rPr>
              <a:pPr/>
              <a:t>49</a:t>
            </a:fld>
            <a:endParaRPr lang="en-US" altLang="en-US" sz="1400" dirty="0">
              <a:solidFill>
                <a:srgbClr val="000066"/>
              </a:solidFill>
              <a:latin typeface="Arial" panose="020B0604020202020204" pitchFamily="34" charset="0"/>
            </a:endParaRPr>
          </a:p>
        </p:txBody>
      </p:sp>
      <p:sp>
        <p:nvSpPr>
          <p:cNvPr id="10245" name="Rectangle 2"/>
          <p:cNvSpPr>
            <a:spLocks noGrp="1" noChangeArrowheads="1"/>
          </p:cNvSpPr>
          <p:nvPr>
            <p:ph type="title"/>
          </p:nvPr>
        </p:nvSpPr>
        <p:spPr/>
        <p:txBody>
          <a:bodyPr/>
          <a:lstStyle/>
          <a:p>
            <a:r>
              <a:rPr lang="en-US" dirty="0"/>
              <a:t>Possible Market Definitions</a:t>
            </a:r>
          </a:p>
        </p:txBody>
      </p:sp>
      <p:sp>
        <p:nvSpPr>
          <p:cNvPr id="10246" name="Rectangle 3"/>
          <p:cNvSpPr>
            <a:spLocks noGrp="1" noChangeArrowheads="1"/>
          </p:cNvSpPr>
          <p:nvPr>
            <p:ph type="body" idx="1"/>
          </p:nvPr>
        </p:nvSpPr>
        <p:spPr/>
        <p:txBody>
          <a:bodyPr/>
          <a:lstStyle/>
          <a:p>
            <a:r>
              <a:rPr lang="en-US" dirty="0"/>
              <a:t>FTC 2</a:t>
            </a:r>
          </a:p>
          <a:p>
            <a:pPr lvl="1"/>
            <a:r>
              <a:rPr lang="en-US" dirty="0"/>
              <a:t>“Sale of consumable office supplies through retail stores to small businesses and individuals with home offices”</a:t>
            </a:r>
          </a:p>
          <a:p>
            <a:r>
              <a:rPr lang="en-US" dirty="0"/>
              <a:t>Defendant Market Definitions</a:t>
            </a:r>
          </a:p>
          <a:p>
            <a:pPr lvl="1"/>
            <a:r>
              <a:rPr lang="en-US" dirty="0"/>
              <a:t>Office products (and would give combined market share for OD/S of 5.5%)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8425" y="-1"/>
            <a:ext cx="458357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 Little Corporate Law History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8947230" y="6488668"/>
            <a:ext cx="324477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63-627 (6 May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5.6 Clayton Act (HRep 2 1914).pdf (SECURED) - Adobe Acrobat Pro DC"/>
          <p:cNvPicPr>
            <a:picLocks noChangeAspect="1"/>
          </p:cNvPicPr>
          <p:nvPr/>
        </p:nvPicPr>
        <p:blipFill rotWithShape="1">
          <a:blip r:embed="rId3" cstate="print">
            <a:extLst>
              <a:ext uri="{28A0092B-C50C-407E-A947-70E740481C1C}">
                <a14:useLocalDpi xmlns:a14="http://schemas.microsoft.com/office/drawing/2010/main" val="0"/>
              </a:ext>
            </a:extLst>
          </a:blip>
          <a:srcRect l="3454" t="7458" r="35313" b="29943"/>
          <a:stretch/>
        </p:blipFill>
        <p:spPr>
          <a:xfrm>
            <a:off x="197536" y="143752"/>
            <a:ext cx="4136647" cy="6557086"/>
          </a:xfrm>
          <a:prstGeom prst="rect">
            <a:avLst/>
          </a:prstGeom>
          <a:ln w="6350">
            <a:solidFill>
              <a:schemeClr val="tx1"/>
            </a:solidFill>
          </a:ln>
        </p:spPr>
      </p:pic>
      <p:pic>
        <p:nvPicPr>
          <p:cNvPr id="8" name="Picture 7" descr="5.6 Clayton Act (HRep 2 1914).pdf (SECURED) - Adobe Acrobat Pro DC">
            <a:extLst>
              <a:ext uri="{FF2B5EF4-FFF2-40B4-BE49-F238E27FC236}">
                <a16:creationId xmlns:a16="http://schemas.microsoft.com/office/drawing/2014/main" id="{82D0D109-363B-DDB3-23A1-3C5A26840C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97" t="35239" r="38732" b="50285"/>
          <a:stretch/>
        </p:blipFill>
        <p:spPr>
          <a:xfrm>
            <a:off x="2334977" y="2091206"/>
            <a:ext cx="8282223" cy="3549523"/>
          </a:xfrm>
          <a:prstGeom prst="rect">
            <a:avLst/>
          </a:prstGeom>
          <a:ln w="6350">
            <a:solidFill>
              <a:schemeClr val="tx1"/>
            </a:solidFill>
          </a:ln>
        </p:spPr>
      </p:pic>
    </p:spTree>
    <p:extLst>
      <p:ext uri="{BB962C8B-B14F-4D97-AF65-F5344CB8AC3E}">
        <p14:creationId xmlns:p14="http://schemas.microsoft.com/office/powerpoint/2010/main" val="289610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9105" y="-2"/>
            <a:ext cx="3762897" cy="41237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Eight OSS Market Types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dirty="0"/>
          </a:p>
        </p:txBody>
      </p:sp>
      <p:graphicFrame>
        <p:nvGraphicFramePr>
          <p:cNvPr id="10" name="Content Placeholder 6">
            <a:extLst>
              <a:ext uri="{FF2B5EF4-FFF2-40B4-BE49-F238E27FC236}">
                <a16:creationId xmlns:a16="http://schemas.microsoft.com/office/drawing/2014/main" id="{429FBBD9-CF23-5741-9B22-D5C29998C321}"/>
              </a:ext>
            </a:extLst>
          </p:cNvPr>
          <p:cNvGraphicFramePr>
            <a:graphicFrameLocks/>
          </p:cNvGraphicFramePr>
          <p:nvPr>
            <p:extLst>
              <p:ext uri="{D42A27DB-BD31-4B8C-83A1-F6EECF244321}">
                <p14:modId xmlns:p14="http://schemas.microsoft.com/office/powerpoint/2010/main" val="2463230424"/>
              </p:ext>
            </p:extLst>
          </p:nvPr>
        </p:nvGraphicFramePr>
        <p:xfrm>
          <a:off x="448094" y="510125"/>
          <a:ext cx="11397412" cy="5862735"/>
        </p:xfrm>
        <a:graphic>
          <a:graphicData uri="http://schemas.openxmlformats.org/drawingml/2006/table">
            <a:tbl>
              <a:tblPr firstRow="1" bandRow="1">
                <a:tableStyleId>{5C22544A-7EE6-4342-B048-85BDC9FD1C3A}</a:tableStyleId>
              </a:tblPr>
              <a:tblGrid>
                <a:gridCol w="1467643">
                  <a:extLst>
                    <a:ext uri="{9D8B030D-6E8A-4147-A177-3AD203B41FA5}">
                      <a16:colId xmlns:a16="http://schemas.microsoft.com/office/drawing/2014/main" val="20000"/>
                    </a:ext>
                  </a:extLst>
                </a:gridCol>
                <a:gridCol w="1848989">
                  <a:extLst>
                    <a:ext uri="{9D8B030D-6E8A-4147-A177-3AD203B41FA5}">
                      <a16:colId xmlns:a16="http://schemas.microsoft.com/office/drawing/2014/main" val="20001"/>
                    </a:ext>
                  </a:extLst>
                </a:gridCol>
                <a:gridCol w="1720169">
                  <a:extLst>
                    <a:ext uri="{9D8B030D-6E8A-4147-A177-3AD203B41FA5}">
                      <a16:colId xmlns:a16="http://schemas.microsoft.com/office/drawing/2014/main" val="20002"/>
                    </a:ext>
                  </a:extLst>
                </a:gridCol>
                <a:gridCol w="6360611">
                  <a:extLst>
                    <a:ext uri="{9D8B030D-6E8A-4147-A177-3AD203B41FA5}">
                      <a16:colId xmlns:a16="http://schemas.microsoft.com/office/drawing/2014/main" val="20003"/>
                    </a:ext>
                  </a:extLst>
                </a:gridCol>
              </a:tblGrid>
              <a:tr h="555942">
                <a:tc>
                  <a:txBody>
                    <a:bodyPr/>
                    <a:lstStyle/>
                    <a:p>
                      <a:pPr algn="ctr"/>
                      <a:r>
                        <a:rPr lang="en-US" sz="2400" dirty="0"/>
                        <a:t>O</a:t>
                      </a:r>
                      <a:r>
                        <a:rPr lang="en-US" sz="2400" baseline="0" dirty="0"/>
                        <a:t> Max</a:t>
                      </a:r>
                      <a:endParaRPr lang="en-US" sz="2400" dirty="0"/>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7030A0"/>
                    </a:solidFill>
                  </a:tcPr>
                </a:tc>
                <a:tc>
                  <a:txBody>
                    <a:bodyPr/>
                    <a:lstStyle/>
                    <a:p>
                      <a:pPr algn="ctr"/>
                      <a:r>
                        <a:rPr lang="en-US" sz="2400" dirty="0"/>
                        <a:t>O</a:t>
                      </a:r>
                      <a:r>
                        <a:rPr lang="en-US" sz="2400" baseline="0" dirty="0"/>
                        <a:t> </a:t>
                      </a:r>
                      <a:r>
                        <a:rPr lang="en-US" sz="2400" dirty="0"/>
                        <a:t>Depot</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7030A0"/>
                    </a:solidFill>
                  </a:tcPr>
                </a:tc>
                <a:tc>
                  <a:txBody>
                    <a:bodyPr/>
                    <a:lstStyle/>
                    <a:p>
                      <a:pPr algn="ctr"/>
                      <a:r>
                        <a:rPr lang="en-US" sz="2400" dirty="0"/>
                        <a:t>Staples</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7030A0"/>
                    </a:solidFill>
                  </a:tcPr>
                </a:tc>
                <a:tc>
                  <a:txBody>
                    <a:bodyPr/>
                    <a:lstStyle/>
                    <a:p>
                      <a:pPr algn="ctr"/>
                      <a:r>
                        <a:rPr lang="en-US" sz="2400" dirty="0"/>
                        <a:t>Post-Merger</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10000"/>
                  </a:ext>
                </a:extLst>
              </a:tr>
              <a:tr h="504147">
                <a:tc>
                  <a:txBody>
                    <a:bodyPr/>
                    <a:lstStyle/>
                    <a:p>
                      <a:pPr algn="ctr"/>
                      <a:r>
                        <a:rPr lang="en-US" sz="2400" dirty="0"/>
                        <a:t>N</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FFFF"/>
                    </a:solidFill>
                  </a:tcPr>
                </a:tc>
                <a:tc>
                  <a:txBody>
                    <a:bodyPr/>
                    <a:lstStyle/>
                    <a:p>
                      <a:pPr algn="ctr"/>
                      <a:r>
                        <a:rPr lang="en-US" sz="2400" dirty="0"/>
                        <a:t>N</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FFFF"/>
                    </a:solidFill>
                  </a:tcPr>
                </a:tc>
                <a:tc>
                  <a:txBody>
                    <a:bodyPr/>
                    <a:lstStyle/>
                    <a:p>
                      <a:pPr algn="ctr"/>
                      <a:r>
                        <a:rPr lang="en-US" sz="2400" dirty="0"/>
                        <a:t>N</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FFFF"/>
                    </a:solidFill>
                  </a:tcPr>
                </a:tc>
                <a:tc>
                  <a:txBody>
                    <a:bodyPr/>
                    <a:lstStyle/>
                    <a:p>
                      <a:r>
                        <a:rPr lang="en-US" sz="2400" dirty="0"/>
                        <a:t>0 to 0:</a:t>
                      </a:r>
                      <a:r>
                        <a:rPr lang="en-US" sz="2400" baseline="0" dirty="0"/>
                        <a:t> </a:t>
                      </a:r>
                      <a:r>
                        <a:rPr lang="en-US" sz="2400" dirty="0"/>
                        <a:t>No change</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0001"/>
                  </a:ext>
                </a:extLst>
              </a:tr>
              <a:tr h="504147">
                <a:tc>
                  <a:txBody>
                    <a:bodyPr/>
                    <a:lstStyle/>
                    <a:p>
                      <a:pPr algn="ctr"/>
                      <a:r>
                        <a:rPr lang="en-US" sz="2400" dirty="0"/>
                        <a:t>Y</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r>
                        <a:rPr lang="en-US" sz="2400" dirty="0"/>
                        <a:t>N</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r>
                        <a:rPr lang="en-US" sz="2400" dirty="0"/>
                        <a:t>N</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r>
                        <a:rPr lang="en-US" sz="2400" dirty="0"/>
                        <a:t>1 to 1: No change</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928686">
                <a:tc>
                  <a:txBody>
                    <a:bodyPr/>
                    <a:lstStyle/>
                    <a:p>
                      <a:pPr algn="ctr"/>
                      <a:r>
                        <a:rPr lang="en-US" sz="2400" dirty="0"/>
                        <a:t>N</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r>
                        <a:rPr lang="en-US" sz="2400" dirty="0"/>
                        <a:t>Y</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r>
                        <a:rPr lang="en-US" sz="2400" dirty="0"/>
                        <a:t>N</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r>
                        <a:rPr lang="en-US" sz="2400" dirty="0"/>
                        <a:t>1 to 1: OD</a:t>
                      </a:r>
                      <a:r>
                        <a:rPr lang="en-US" sz="2400" baseline="0" dirty="0"/>
                        <a:t> -&gt; S, no change in effective competition</a:t>
                      </a:r>
                      <a:endParaRPr lang="en-US" sz="2400" dirty="0"/>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504147">
                <a:tc>
                  <a:txBody>
                    <a:bodyPr/>
                    <a:lstStyle/>
                    <a:p>
                      <a:pPr algn="ctr"/>
                      <a:r>
                        <a:rPr lang="en-US" sz="2400" dirty="0"/>
                        <a:t>N</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r>
                        <a:rPr lang="en-US" sz="2400" dirty="0"/>
                        <a:t>N</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r>
                        <a:rPr lang="en-US" sz="2400" dirty="0"/>
                        <a:t>Y</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r>
                        <a:rPr lang="en-US" sz="2400" dirty="0"/>
                        <a:t>1 to 1: No change</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928686">
                <a:tc>
                  <a:txBody>
                    <a:bodyPr/>
                    <a:lstStyle/>
                    <a:p>
                      <a:pPr algn="ctr"/>
                      <a:r>
                        <a:rPr lang="en-US" sz="2400" dirty="0"/>
                        <a:t>Y</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7C80"/>
                    </a:solidFill>
                  </a:tcPr>
                </a:tc>
                <a:tc>
                  <a:txBody>
                    <a:bodyPr/>
                    <a:lstStyle/>
                    <a:p>
                      <a:pPr algn="ctr"/>
                      <a:r>
                        <a:rPr lang="en-US" sz="2400" dirty="0"/>
                        <a:t>Y</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7C80"/>
                    </a:solidFill>
                  </a:tcPr>
                </a:tc>
                <a:tc>
                  <a:txBody>
                    <a:bodyPr/>
                    <a:lstStyle/>
                    <a:p>
                      <a:pPr algn="ctr"/>
                      <a:r>
                        <a:rPr lang="en-US" sz="2400" dirty="0"/>
                        <a:t>N</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7C8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2 to 2: OD</a:t>
                      </a:r>
                      <a:r>
                        <a:rPr lang="en-US" sz="2400" baseline="0" dirty="0"/>
                        <a:t> -&gt; S, no change in effective competition</a:t>
                      </a:r>
                      <a:endParaRPr lang="en-US" sz="2400" dirty="0"/>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7C80"/>
                    </a:solidFill>
                  </a:tcPr>
                </a:tc>
                <a:extLst>
                  <a:ext uri="{0D108BD9-81ED-4DB2-BD59-A6C34878D82A}">
                    <a16:rowId xmlns:a16="http://schemas.microsoft.com/office/drawing/2014/main" val="10005"/>
                  </a:ext>
                </a:extLst>
              </a:tr>
              <a:tr h="504147">
                <a:tc>
                  <a:txBody>
                    <a:bodyPr/>
                    <a:lstStyle/>
                    <a:p>
                      <a:pPr algn="ctr"/>
                      <a:r>
                        <a:rPr lang="en-US" sz="2400" dirty="0"/>
                        <a:t>Y</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7C80"/>
                    </a:solidFill>
                  </a:tcPr>
                </a:tc>
                <a:tc>
                  <a:txBody>
                    <a:bodyPr/>
                    <a:lstStyle/>
                    <a:p>
                      <a:pPr algn="ctr"/>
                      <a:r>
                        <a:rPr lang="en-US" sz="2400" dirty="0"/>
                        <a:t>N</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7C80"/>
                    </a:solidFill>
                  </a:tcPr>
                </a:tc>
                <a:tc>
                  <a:txBody>
                    <a:bodyPr/>
                    <a:lstStyle/>
                    <a:p>
                      <a:pPr algn="ctr"/>
                      <a:r>
                        <a:rPr lang="en-US" sz="2400" dirty="0"/>
                        <a:t>Y</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7C80"/>
                    </a:solidFill>
                  </a:tcPr>
                </a:tc>
                <a:tc>
                  <a:txBody>
                    <a:bodyPr/>
                    <a:lstStyle/>
                    <a:p>
                      <a:r>
                        <a:rPr lang="en-US" sz="2400" dirty="0"/>
                        <a:t>2 to</a:t>
                      </a:r>
                      <a:r>
                        <a:rPr lang="en-US" sz="2400" baseline="0" dirty="0"/>
                        <a:t> 2: </a:t>
                      </a:r>
                      <a:r>
                        <a:rPr lang="en-US" sz="2400" dirty="0"/>
                        <a:t>No change</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7C80"/>
                    </a:solidFill>
                  </a:tcPr>
                </a:tc>
                <a:extLst>
                  <a:ext uri="{0D108BD9-81ED-4DB2-BD59-A6C34878D82A}">
                    <a16:rowId xmlns:a16="http://schemas.microsoft.com/office/drawing/2014/main" val="10006"/>
                  </a:ext>
                </a:extLst>
              </a:tr>
              <a:tr h="928686">
                <a:tc>
                  <a:txBody>
                    <a:bodyPr/>
                    <a:lstStyle/>
                    <a:p>
                      <a:pPr algn="ctr"/>
                      <a:r>
                        <a:rPr lang="en-US" sz="2400" dirty="0"/>
                        <a:t>N</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7C80"/>
                    </a:solidFill>
                  </a:tcPr>
                </a:tc>
                <a:tc>
                  <a:txBody>
                    <a:bodyPr/>
                    <a:lstStyle/>
                    <a:p>
                      <a:pPr algn="ctr"/>
                      <a:r>
                        <a:rPr lang="en-US" sz="2400" dirty="0"/>
                        <a:t>Y</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7C80"/>
                    </a:solidFill>
                  </a:tcPr>
                </a:tc>
                <a:tc>
                  <a:txBody>
                    <a:bodyPr/>
                    <a:lstStyle/>
                    <a:p>
                      <a:pPr algn="ctr"/>
                      <a:r>
                        <a:rPr lang="en-US" sz="2400" dirty="0"/>
                        <a:t>Y</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7C80"/>
                    </a:solidFill>
                  </a:tcPr>
                </a:tc>
                <a:tc>
                  <a:txBody>
                    <a:bodyPr/>
                    <a:lstStyle/>
                    <a:p>
                      <a:r>
                        <a:rPr lang="en-US" sz="2400" dirty="0"/>
                        <a:t>2 to 2 w/fix: Sell OD to OM,</a:t>
                      </a:r>
                      <a:r>
                        <a:rPr lang="en-US" sz="2400" baseline="0" dirty="0"/>
                        <a:t> then no change in effective competition</a:t>
                      </a:r>
                      <a:endParaRPr lang="en-US" sz="2400" dirty="0"/>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7C80"/>
                    </a:solidFill>
                  </a:tcPr>
                </a:tc>
                <a:extLst>
                  <a:ext uri="{0D108BD9-81ED-4DB2-BD59-A6C34878D82A}">
                    <a16:rowId xmlns:a16="http://schemas.microsoft.com/office/drawing/2014/main" val="10007"/>
                  </a:ext>
                </a:extLst>
              </a:tr>
              <a:tr h="504147">
                <a:tc>
                  <a:txBody>
                    <a:bodyPr/>
                    <a:lstStyle/>
                    <a:p>
                      <a:pPr algn="ctr"/>
                      <a:r>
                        <a:rPr lang="en-US" sz="2400" dirty="0"/>
                        <a:t>Y</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FF99"/>
                    </a:solidFill>
                  </a:tcPr>
                </a:tc>
                <a:tc>
                  <a:txBody>
                    <a:bodyPr/>
                    <a:lstStyle/>
                    <a:p>
                      <a:pPr algn="ctr"/>
                      <a:r>
                        <a:rPr lang="en-US" sz="2400" dirty="0"/>
                        <a:t>Y</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FF99"/>
                    </a:solidFill>
                  </a:tcPr>
                </a:tc>
                <a:tc>
                  <a:txBody>
                    <a:bodyPr/>
                    <a:lstStyle/>
                    <a:p>
                      <a:pPr algn="ctr"/>
                      <a:r>
                        <a:rPr lang="en-US" sz="2400" dirty="0"/>
                        <a:t>Y</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FF99"/>
                    </a:solidFill>
                  </a:tcPr>
                </a:tc>
                <a:tc>
                  <a:txBody>
                    <a:bodyPr/>
                    <a:lstStyle/>
                    <a:p>
                      <a:r>
                        <a:rPr lang="en-US" sz="2400" dirty="0"/>
                        <a:t>3</a:t>
                      </a:r>
                      <a:r>
                        <a:rPr lang="en-US" sz="2400" baseline="0" dirty="0"/>
                        <a:t> to 2: </a:t>
                      </a:r>
                      <a:r>
                        <a:rPr lang="en-US" sz="2400" dirty="0"/>
                        <a:t>This is the box that matters</a:t>
                      </a:r>
                    </a:p>
                  </a:txBody>
                  <a:tcPr marL="91448" marR="91448" marT="45725" marB="457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FF99"/>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9831621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Slide Number Placeholder 6"/>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75D6177-8DC8-4B2E-9868-62C3B4AFB21C}" type="slidenum">
              <a:rPr lang="en-US" altLang="en-US" sz="1400">
                <a:solidFill>
                  <a:srgbClr val="000066"/>
                </a:solidFill>
                <a:latin typeface="Arial" panose="020B0604020202020204" pitchFamily="34" charset="0"/>
              </a:rPr>
              <a:pPr/>
              <a:t>51</a:t>
            </a:fld>
            <a:endParaRPr lang="en-US" altLang="en-US" sz="1400" dirty="0">
              <a:solidFill>
                <a:srgbClr val="000066"/>
              </a:solidFill>
              <a:latin typeface="Arial" panose="020B0604020202020204" pitchFamily="34" charset="0"/>
            </a:endParaRPr>
          </a:p>
        </p:txBody>
      </p:sp>
      <p:sp>
        <p:nvSpPr>
          <p:cNvPr id="18437" name="Rectangle 2"/>
          <p:cNvSpPr>
            <a:spLocks noGrp="1" noChangeArrowheads="1"/>
          </p:cNvSpPr>
          <p:nvPr>
            <p:ph type="title"/>
          </p:nvPr>
        </p:nvSpPr>
        <p:spPr/>
        <p:txBody>
          <a:bodyPr/>
          <a:lstStyle/>
          <a:p>
            <a:r>
              <a:rPr lang="en-US" dirty="0"/>
              <a:t>Staples Competition Forecast</a:t>
            </a:r>
          </a:p>
        </p:txBody>
      </p:sp>
      <p:sp>
        <p:nvSpPr>
          <p:cNvPr id="18438" name="Rectangle 3"/>
          <p:cNvSpPr>
            <a:spLocks noGrp="1" noChangeArrowheads="1"/>
          </p:cNvSpPr>
          <p:nvPr>
            <p:ph type="body" sz="half" idx="1"/>
          </p:nvPr>
        </p:nvSpPr>
        <p:spPr>
          <a:xfrm>
            <a:off x="696685" y="1600200"/>
            <a:ext cx="10145485" cy="914400"/>
          </a:xfrm>
        </p:spPr>
        <p:txBody>
          <a:bodyPr/>
          <a:lstStyle/>
          <a:p>
            <a:r>
              <a:rPr lang="en-US" sz="4000" dirty="0">
                <a:solidFill>
                  <a:srgbClr val="0000FF"/>
                </a:solidFill>
              </a:rPr>
              <a:t>Overlap: 1995 Actual and 2000 Projected</a:t>
            </a:r>
          </a:p>
        </p:txBody>
      </p:sp>
      <p:graphicFrame>
        <p:nvGraphicFramePr>
          <p:cNvPr id="1899524" name="Group 4"/>
          <p:cNvGraphicFramePr>
            <a:graphicFrameLocks noGrp="1"/>
          </p:cNvGraphicFramePr>
          <p:nvPr>
            <p:ph sz="half" idx="2"/>
            <p:extLst>
              <p:ext uri="{D42A27DB-BD31-4B8C-83A1-F6EECF244321}">
                <p14:modId xmlns:p14="http://schemas.microsoft.com/office/powerpoint/2010/main" val="637122272"/>
              </p:ext>
            </p:extLst>
          </p:nvPr>
        </p:nvGraphicFramePr>
        <p:xfrm>
          <a:off x="1465943" y="2678113"/>
          <a:ext cx="9666513" cy="2787651"/>
        </p:xfrm>
        <a:graphic>
          <a:graphicData uri="http://schemas.openxmlformats.org/drawingml/2006/table">
            <a:tbl>
              <a:tblPr/>
              <a:tblGrid>
                <a:gridCol w="1451051">
                  <a:extLst>
                    <a:ext uri="{9D8B030D-6E8A-4147-A177-3AD203B41FA5}">
                      <a16:colId xmlns:a16="http://schemas.microsoft.com/office/drawing/2014/main" val="20000"/>
                    </a:ext>
                  </a:extLst>
                </a:gridCol>
                <a:gridCol w="1791422">
                  <a:extLst>
                    <a:ext uri="{9D8B030D-6E8A-4147-A177-3AD203B41FA5}">
                      <a16:colId xmlns:a16="http://schemas.microsoft.com/office/drawing/2014/main" val="20001"/>
                    </a:ext>
                  </a:extLst>
                </a:gridCol>
                <a:gridCol w="1848748">
                  <a:extLst>
                    <a:ext uri="{9D8B030D-6E8A-4147-A177-3AD203B41FA5}">
                      <a16:colId xmlns:a16="http://schemas.microsoft.com/office/drawing/2014/main" val="20002"/>
                    </a:ext>
                  </a:extLst>
                </a:gridCol>
                <a:gridCol w="1843373">
                  <a:extLst>
                    <a:ext uri="{9D8B030D-6E8A-4147-A177-3AD203B41FA5}">
                      <a16:colId xmlns:a16="http://schemas.microsoft.com/office/drawing/2014/main" val="20003"/>
                    </a:ext>
                  </a:extLst>
                </a:gridCol>
                <a:gridCol w="1196670">
                  <a:extLst>
                    <a:ext uri="{9D8B030D-6E8A-4147-A177-3AD203B41FA5}">
                      <a16:colId xmlns:a16="http://schemas.microsoft.com/office/drawing/2014/main" val="20004"/>
                    </a:ext>
                  </a:extLst>
                </a:gridCol>
                <a:gridCol w="1535249">
                  <a:extLst>
                    <a:ext uri="{9D8B030D-6E8A-4147-A177-3AD203B41FA5}">
                      <a16:colId xmlns:a16="http://schemas.microsoft.com/office/drawing/2014/main" val="20005"/>
                    </a:ext>
                  </a:extLst>
                </a:gridCol>
              </a:tblGrid>
              <a:tr h="1246188">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Arial" charset="0"/>
                          <a:cs typeface="Arial" charset="0"/>
                        </a:rPr>
                        <a:t>Year</a:t>
                      </a:r>
                      <a:endParaRPr kumimoji="1" lang="en-US" sz="3600" b="0" i="0" u="none" strike="noStrike" cap="none" normalizeH="0" baseline="0" dirty="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Arial" charset="0"/>
                          <a:cs typeface="Arial" charset="0"/>
                        </a:rPr>
                        <a:t>Staples</a:t>
                      </a:r>
                    </a:p>
                    <a:p>
                      <a:pPr marL="342900" marR="0" lvl="0" indent="-342900" algn="ctr" defTabSz="914400" rtl="0" eaLnBrk="0" fontAlgn="b"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Arial" charset="0"/>
                          <a:cs typeface="Arial" charset="0"/>
                        </a:rPr>
                        <a:t>Only</a:t>
                      </a:r>
                      <a:endParaRPr kumimoji="1" lang="en-US" sz="3600" b="0" i="0" u="none" strike="noStrike" cap="none" normalizeH="0" baseline="0" dirty="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Arial" charset="0"/>
                          <a:cs typeface="Arial" charset="0"/>
                        </a:rPr>
                        <a:t>S &amp; OD</a:t>
                      </a:r>
                      <a:endParaRPr kumimoji="1" lang="en-US" sz="3600" b="0" i="0" u="none" strike="noStrike" cap="none" normalizeH="0" baseline="0" dirty="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Arial" charset="0"/>
                          <a:cs typeface="Arial" charset="0"/>
                        </a:rPr>
                        <a:t>S &amp; OM</a:t>
                      </a:r>
                      <a:endParaRPr kumimoji="1" lang="en-US" sz="3600" b="0" i="0" u="none" strike="noStrike" cap="none" normalizeH="0" baseline="0" dirty="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Arial" charset="0"/>
                          <a:cs typeface="Arial" charset="0"/>
                        </a:rPr>
                        <a:t>All 3</a:t>
                      </a:r>
                      <a:endParaRPr kumimoji="1" lang="en-US" sz="3600" b="0" i="0" u="none" strike="noStrike" cap="none" normalizeH="0" baseline="0" dirty="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Arial" charset="0"/>
                          <a:cs typeface="Arial" charset="0"/>
                        </a:rPr>
                        <a:t>Total</a:t>
                      </a:r>
                      <a:endParaRPr kumimoji="1" lang="en-US" sz="3600" b="0" i="0" u="none" strike="noStrike" cap="none" normalizeH="0" baseline="0" dirty="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extLst>
                  <a:ext uri="{0D108BD9-81ED-4DB2-BD59-A6C34878D82A}">
                    <a16:rowId xmlns:a16="http://schemas.microsoft.com/office/drawing/2014/main" val="10000"/>
                  </a:ext>
                </a:extLst>
              </a:tr>
              <a:tr h="769938">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Arial" charset="0"/>
                          <a:cs typeface="Arial" charset="0"/>
                        </a:rPr>
                        <a:t>1995</a:t>
                      </a:r>
                      <a:endParaRPr kumimoji="1" lang="en-US" sz="3600" b="0" i="0" u="none" strike="noStrike" cap="none" normalizeH="0" baseline="0" dirty="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Arial" charset="0"/>
                          <a:cs typeface="Arial" charset="0"/>
                        </a:rPr>
                        <a:t>17%</a:t>
                      </a:r>
                      <a:endParaRPr kumimoji="1" lang="en-US" sz="3600" b="0" i="0" u="none" strike="noStrike" cap="none" normalizeH="0" baseline="0" dirty="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Arial" charset="0"/>
                          <a:cs typeface="Arial" charset="0"/>
                        </a:rPr>
                        <a:t>29%</a:t>
                      </a:r>
                      <a:endParaRPr kumimoji="1" lang="en-US" sz="3600" b="0" i="0" u="none" strike="noStrike" cap="none" normalizeH="0" baseline="0" dirty="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Arial" charset="0"/>
                          <a:cs typeface="Arial" charset="0"/>
                        </a:rPr>
                        <a:t>37%</a:t>
                      </a:r>
                      <a:endParaRPr kumimoji="1" lang="en-US" sz="3600" b="0" i="0" u="none" strike="noStrike" cap="none" normalizeH="0" baseline="0" dirty="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Arial" charset="0"/>
                          <a:cs typeface="Arial" charset="0"/>
                        </a:rPr>
                        <a:t>17%</a:t>
                      </a:r>
                      <a:endParaRPr kumimoji="1" lang="en-US" sz="3600" b="0" i="0" u="none" strike="noStrike" cap="none" normalizeH="0" baseline="0" dirty="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Arial" charset="0"/>
                          <a:cs typeface="Arial" charset="0"/>
                        </a:rPr>
                        <a:t>100%</a:t>
                      </a:r>
                      <a:endParaRPr kumimoji="1" lang="en-US" sz="3600" b="0" i="0" u="none" strike="noStrike" cap="none" normalizeH="0" baseline="0" dirty="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771525">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Arial" charset="0"/>
                          <a:cs typeface="Arial" charset="0"/>
                        </a:rPr>
                        <a:t>2000</a:t>
                      </a:r>
                      <a:endParaRPr kumimoji="1" lang="en-US" sz="3600" b="0" i="0" u="none" strike="noStrike" cap="none" normalizeH="0" baseline="0" dirty="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Arial" charset="0"/>
                          <a:cs typeface="Arial" charset="0"/>
                        </a:rPr>
                        <a:t>12%</a:t>
                      </a:r>
                      <a:endParaRPr kumimoji="1" lang="en-US" sz="3600" b="0" i="0" u="none" strike="noStrike" cap="none" normalizeH="0" baseline="0" dirty="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Arial" charset="0"/>
                          <a:cs typeface="Arial" charset="0"/>
                        </a:rPr>
                        <a:t>7%</a:t>
                      </a:r>
                      <a:endParaRPr kumimoji="1" lang="en-US" sz="3600" b="0" i="0" u="none" strike="noStrike" cap="none" normalizeH="0" baseline="0" dirty="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Arial" charset="0"/>
                          <a:cs typeface="Arial" charset="0"/>
                        </a:rPr>
                        <a:t>12%</a:t>
                      </a:r>
                      <a:endParaRPr kumimoji="1" lang="en-US" sz="3600" b="0" i="0" u="none" strike="noStrike" cap="none" normalizeH="0" baseline="0" dirty="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Arial" charset="0"/>
                          <a:cs typeface="Arial" charset="0"/>
                        </a:rPr>
                        <a:t>69%</a:t>
                      </a:r>
                      <a:endParaRPr kumimoji="1" lang="en-US" sz="3600" b="0" i="0" u="none" strike="noStrike" cap="none" normalizeH="0" baseline="0" dirty="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1" lang="en-US" sz="3600" b="0" i="0" u="none" strike="noStrike" cap="none" normalizeH="0" baseline="0" dirty="0">
                          <a:ln>
                            <a:noFill/>
                          </a:ln>
                          <a:solidFill>
                            <a:schemeClr val="tx1"/>
                          </a:solidFill>
                          <a:effectLst/>
                          <a:latin typeface="Arial" charset="0"/>
                          <a:cs typeface="Arial" charset="0"/>
                        </a:rPr>
                        <a:t>100%</a:t>
                      </a:r>
                      <a:endParaRPr kumimoji="1" lang="en-US" sz="3600" b="0" i="0" u="none" strike="noStrike" cap="none" normalizeH="0" baseline="0" dirty="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a:t>Understanding Market Config 8: What Happens to Prices?</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3DAEB5FC-BE50-4C27-A98D-545450C81FA3}" type="slidenum">
              <a:rPr lang="en-US" altLang="en-US" sz="1400">
                <a:solidFill>
                  <a:srgbClr val="000066"/>
                </a:solidFill>
                <a:latin typeface="Arial" panose="020B0604020202020204" pitchFamily="34" charset="0"/>
              </a:rPr>
              <a:pPr/>
              <a:t>52</a:t>
            </a:fld>
            <a:endParaRPr lang="en-US" altLang="en-US" sz="1400" dirty="0">
              <a:solidFill>
                <a:srgbClr val="000066"/>
              </a:solidFill>
              <a:latin typeface="Arial" panose="020B0604020202020204" pitchFamily="34" charset="0"/>
            </a:endParaRPr>
          </a:p>
        </p:txBody>
      </p:sp>
      <p:sp>
        <p:nvSpPr>
          <p:cNvPr id="13" name="Rectangle 12"/>
          <p:cNvSpPr/>
          <p:nvPr/>
        </p:nvSpPr>
        <p:spPr bwMode="auto">
          <a:xfrm>
            <a:off x="2489201" y="5335589"/>
            <a:ext cx="1520825" cy="1209675"/>
          </a:xfrm>
          <a:prstGeom prst="rect">
            <a:avLst/>
          </a:prstGeom>
          <a:solidFill>
            <a:srgbClr val="0033CC"/>
          </a:solidFill>
          <a:ln w="9525" cap="flat" cmpd="sng" algn="ctr">
            <a:solidFill>
              <a:schemeClr val="tx1"/>
            </a:solidFill>
            <a:prstDash val="solid"/>
            <a:round/>
            <a:headEnd type="none" w="med" len="med"/>
            <a:tailEnd type="none" w="med" len="med"/>
          </a:ln>
          <a:effectLst/>
        </p:spPr>
        <p:txBody>
          <a:bodyPr/>
          <a:lstStyle/>
          <a:p>
            <a:pPr algn="ctr">
              <a:defRPr/>
            </a:pPr>
            <a:r>
              <a:rPr lang="en-US" sz="3200" dirty="0">
                <a:solidFill>
                  <a:srgbClr val="FFFFFF"/>
                </a:solidFill>
                <a:latin typeface="+mn-lt"/>
              </a:rPr>
              <a:t>OSS3</a:t>
            </a:r>
          </a:p>
          <a:p>
            <a:pPr algn="ctr">
              <a:defRPr/>
            </a:pPr>
            <a:r>
              <a:rPr lang="en-US" sz="3200" dirty="0">
                <a:solidFill>
                  <a:srgbClr val="FFFFFF"/>
                </a:solidFill>
                <a:latin typeface="+mn-lt"/>
              </a:rPr>
              <a:t>P/P/P</a:t>
            </a:r>
          </a:p>
        </p:txBody>
      </p:sp>
      <p:sp>
        <p:nvSpPr>
          <p:cNvPr id="20" name="Rectangle 49"/>
          <p:cNvSpPr>
            <a:spLocks noChangeArrowheads="1"/>
          </p:cNvSpPr>
          <p:nvPr/>
        </p:nvSpPr>
        <p:spPr bwMode="auto">
          <a:xfrm>
            <a:off x="12018963" y="6705600"/>
            <a:ext cx="173037" cy="157162"/>
          </a:xfrm>
          <a:prstGeom prst="rect">
            <a:avLst/>
          </a:prstGeom>
          <a:solidFill>
            <a:srgbClr val="0000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dirty="0"/>
          </a:p>
        </p:txBody>
      </p:sp>
      <p:grpSp>
        <p:nvGrpSpPr>
          <p:cNvPr id="2" name="Group 40"/>
          <p:cNvGrpSpPr>
            <a:grpSpLocks/>
          </p:cNvGrpSpPr>
          <p:nvPr/>
        </p:nvGrpSpPr>
        <p:grpSpPr bwMode="auto">
          <a:xfrm>
            <a:off x="1524001" y="2487614"/>
            <a:ext cx="3160713" cy="1216025"/>
            <a:chOff x="0" y="4304887"/>
            <a:chExt cx="3159969" cy="1216456"/>
          </a:xfrm>
        </p:grpSpPr>
        <p:sp>
          <p:nvSpPr>
            <p:cNvPr id="24" name="Rectangle 23"/>
            <p:cNvSpPr/>
            <p:nvPr/>
          </p:nvSpPr>
          <p:spPr bwMode="auto">
            <a:xfrm>
              <a:off x="0" y="4311239"/>
              <a:ext cx="1520467" cy="1210104"/>
            </a:xfrm>
            <a:prstGeom prst="rect">
              <a:avLst/>
            </a:prstGeom>
            <a:solidFill>
              <a:srgbClr val="0033CC"/>
            </a:solidFill>
            <a:ln w="9525" cap="flat" cmpd="sng" algn="ctr">
              <a:solidFill>
                <a:schemeClr val="tx1"/>
              </a:solidFill>
              <a:prstDash val="solid"/>
              <a:round/>
              <a:headEnd type="none" w="med" len="med"/>
              <a:tailEnd type="none" w="med" len="med"/>
            </a:ln>
            <a:effectLst/>
          </p:spPr>
          <p:txBody>
            <a:bodyPr/>
            <a:lstStyle/>
            <a:p>
              <a:pPr algn="ctr">
                <a:defRPr/>
              </a:pPr>
              <a:r>
                <a:rPr lang="en-US" sz="3200" dirty="0">
                  <a:solidFill>
                    <a:srgbClr val="FFFFFF"/>
                  </a:solidFill>
                  <a:latin typeface="+mn-lt"/>
                </a:rPr>
                <a:t>OSS1</a:t>
              </a:r>
            </a:p>
            <a:p>
              <a:pPr algn="ctr">
                <a:defRPr/>
              </a:pPr>
              <a:r>
                <a:rPr lang="en-US" sz="3200" dirty="0">
                  <a:solidFill>
                    <a:srgbClr val="FFFFFF"/>
                  </a:solidFill>
                  <a:latin typeface="+mn-lt"/>
                </a:rPr>
                <a:t>P/P/P</a:t>
              </a:r>
            </a:p>
          </p:txBody>
        </p:sp>
        <p:sp>
          <p:nvSpPr>
            <p:cNvPr id="27" name="Rectangle 26"/>
            <p:cNvSpPr/>
            <p:nvPr/>
          </p:nvSpPr>
          <p:spPr bwMode="auto">
            <a:xfrm>
              <a:off x="1639502" y="4304887"/>
              <a:ext cx="1520467" cy="1210104"/>
            </a:xfrm>
            <a:prstGeom prst="rect">
              <a:avLst/>
            </a:prstGeom>
            <a:solidFill>
              <a:srgbClr val="0033CC"/>
            </a:solidFill>
            <a:ln w="9525" cap="flat" cmpd="sng" algn="ctr">
              <a:solidFill>
                <a:schemeClr val="tx1"/>
              </a:solidFill>
              <a:prstDash val="solid"/>
              <a:round/>
              <a:headEnd type="none" w="med" len="med"/>
              <a:tailEnd type="none" w="med" len="med"/>
            </a:ln>
            <a:effectLst/>
          </p:spPr>
          <p:txBody>
            <a:bodyPr/>
            <a:lstStyle/>
            <a:p>
              <a:pPr algn="ctr">
                <a:defRPr/>
              </a:pPr>
              <a:r>
                <a:rPr lang="en-US" sz="3200" dirty="0">
                  <a:solidFill>
                    <a:srgbClr val="FFFFFF"/>
                  </a:solidFill>
                  <a:latin typeface="+mn-lt"/>
                </a:rPr>
                <a:t>OSS2</a:t>
              </a:r>
            </a:p>
            <a:p>
              <a:pPr algn="ctr">
                <a:defRPr/>
              </a:pPr>
              <a:r>
                <a:rPr lang="en-US" sz="3200" dirty="0">
                  <a:solidFill>
                    <a:srgbClr val="FFFFFF"/>
                  </a:solidFill>
                  <a:latin typeface="+mn-lt"/>
                </a:rPr>
                <a:t>P/P/P</a:t>
              </a:r>
            </a:p>
          </p:txBody>
        </p:sp>
      </p:grpSp>
      <p:grpSp>
        <p:nvGrpSpPr>
          <p:cNvPr id="3" name="Group 41"/>
          <p:cNvGrpSpPr>
            <a:grpSpLocks/>
          </p:cNvGrpSpPr>
          <p:nvPr/>
        </p:nvGrpSpPr>
        <p:grpSpPr bwMode="auto">
          <a:xfrm>
            <a:off x="4830764" y="2038351"/>
            <a:ext cx="5837237" cy="1712913"/>
            <a:chOff x="3306147" y="4157062"/>
            <a:chExt cx="5837853" cy="1713541"/>
          </a:xfrm>
        </p:grpSpPr>
        <p:sp>
          <p:nvSpPr>
            <p:cNvPr id="29" name="Rectangle 28"/>
            <p:cNvSpPr/>
            <p:nvPr/>
          </p:nvSpPr>
          <p:spPr bwMode="auto">
            <a:xfrm>
              <a:off x="3306147" y="4323811"/>
              <a:ext cx="1520985" cy="1210118"/>
            </a:xfrm>
            <a:prstGeom prst="rect">
              <a:avLst/>
            </a:prstGeom>
            <a:solidFill>
              <a:srgbClr val="0033CC"/>
            </a:solidFill>
            <a:ln w="9525" cap="flat" cmpd="sng" algn="ctr">
              <a:solidFill>
                <a:schemeClr val="tx1"/>
              </a:solidFill>
              <a:prstDash val="solid"/>
              <a:round/>
              <a:headEnd type="none" w="med" len="med"/>
              <a:tailEnd type="none" w="med" len="med"/>
            </a:ln>
            <a:effectLst/>
          </p:spPr>
          <p:txBody>
            <a:bodyPr/>
            <a:lstStyle/>
            <a:p>
              <a:pPr algn="ctr">
                <a:defRPr/>
              </a:pPr>
              <a:r>
                <a:rPr lang="en-US" sz="3200" dirty="0">
                  <a:solidFill>
                    <a:srgbClr val="FFFFFF"/>
                  </a:solidFill>
                  <a:latin typeface="+mn-lt"/>
                </a:rPr>
                <a:t>OSS1</a:t>
              </a:r>
            </a:p>
            <a:p>
              <a:pPr algn="ctr">
                <a:defRPr/>
              </a:pPr>
              <a:r>
                <a:rPr lang="en-US" sz="3200" dirty="0">
                  <a:solidFill>
                    <a:srgbClr val="FFFFFF"/>
                  </a:solidFill>
                  <a:latin typeface="+mn-lt"/>
                </a:rPr>
                <a:t>P/P/P</a:t>
              </a:r>
            </a:p>
          </p:txBody>
        </p:sp>
        <p:sp>
          <p:nvSpPr>
            <p:cNvPr id="30" name="Rectangle 29"/>
            <p:cNvSpPr/>
            <p:nvPr/>
          </p:nvSpPr>
          <p:spPr bwMode="auto">
            <a:xfrm>
              <a:off x="4852535" y="4317459"/>
              <a:ext cx="1520985" cy="1210118"/>
            </a:xfrm>
            <a:prstGeom prst="rect">
              <a:avLst/>
            </a:prstGeom>
            <a:solidFill>
              <a:srgbClr val="0033CC"/>
            </a:solidFill>
            <a:ln w="9525" cap="flat" cmpd="sng" algn="ctr">
              <a:solidFill>
                <a:schemeClr val="tx1"/>
              </a:solidFill>
              <a:prstDash val="solid"/>
              <a:round/>
              <a:headEnd type="none" w="med" len="med"/>
              <a:tailEnd type="none" w="med" len="med"/>
            </a:ln>
            <a:effectLst/>
          </p:spPr>
          <p:txBody>
            <a:bodyPr/>
            <a:lstStyle/>
            <a:p>
              <a:pPr algn="ctr">
                <a:defRPr/>
              </a:pPr>
              <a:r>
                <a:rPr lang="en-US" sz="3200" dirty="0">
                  <a:solidFill>
                    <a:srgbClr val="FFFFFF"/>
                  </a:solidFill>
                  <a:latin typeface="+mn-lt"/>
                </a:rPr>
                <a:t>OSS2</a:t>
              </a:r>
            </a:p>
            <a:p>
              <a:pPr algn="ctr">
                <a:defRPr/>
              </a:pPr>
              <a:r>
                <a:rPr lang="en-US" sz="3200" dirty="0">
                  <a:solidFill>
                    <a:srgbClr val="FFFFFF"/>
                  </a:solidFill>
                  <a:latin typeface="+mn-lt"/>
                </a:rPr>
                <a:t>P/P/P</a:t>
              </a:r>
            </a:p>
          </p:txBody>
        </p:sp>
        <p:sp>
          <p:nvSpPr>
            <p:cNvPr id="31" name="Rectangle 30"/>
            <p:cNvSpPr/>
            <p:nvPr/>
          </p:nvSpPr>
          <p:spPr bwMode="auto">
            <a:xfrm>
              <a:off x="6614846" y="4754181"/>
              <a:ext cx="2338634" cy="530419"/>
            </a:xfrm>
            <a:prstGeom prst="rect">
              <a:avLst/>
            </a:prstGeom>
            <a:solidFill>
              <a:srgbClr val="0033CC"/>
            </a:solidFill>
            <a:ln w="9525" cap="flat" cmpd="sng" algn="ctr">
              <a:solidFill>
                <a:schemeClr val="tx1"/>
              </a:solidFill>
              <a:prstDash val="solid"/>
              <a:round/>
              <a:headEnd type="none" w="med" len="med"/>
              <a:tailEnd type="none" w="med" len="med"/>
            </a:ln>
            <a:effectLst/>
          </p:spPr>
          <p:txBody>
            <a:bodyPr/>
            <a:lstStyle/>
            <a:p>
              <a:pPr algn="ctr">
                <a:defRPr/>
              </a:pPr>
              <a:r>
                <a:rPr lang="en-US" sz="3200" dirty="0">
                  <a:solidFill>
                    <a:srgbClr val="FFFFFF"/>
                  </a:solidFill>
                  <a:latin typeface="+mn-lt"/>
                </a:rPr>
                <a:t>Pen Store</a:t>
              </a:r>
            </a:p>
          </p:txBody>
        </p:sp>
        <p:sp>
          <p:nvSpPr>
            <p:cNvPr id="32" name="Rectangle 31"/>
            <p:cNvSpPr/>
            <p:nvPr/>
          </p:nvSpPr>
          <p:spPr bwMode="auto">
            <a:xfrm>
              <a:off x="6403686" y="4157062"/>
              <a:ext cx="2724437" cy="528832"/>
            </a:xfrm>
            <a:prstGeom prst="rect">
              <a:avLst/>
            </a:prstGeom>
            <a:solidFill>
              <a:srgbClr val="0033CC"/>
            </a:solidFill>
            <a:ln w="9525" cap="flat" cmpd="sng" algn="ctr">
              <a:solidFill>
                <a:schemeClr val="tx1"/>
              </a:solidFill>
              <a:prstDash val="solid"/>
              <a:round/>
              <a:headEnd type="none" w="med" len="med"/>
              <a:tailEnd type="none" w="med" len="med"/>
            </a:ln>
            <a:effectLst/>
          </p:spPr>
          <p:txBody>
            <a:bodyPr/>
            <a:lstStyle/>
            <a:p>
              <a:pPr algn="ctr">
                <a:defRPr/>
              </a:pPr>
              <a:r>
                <a:rPr lang="en-US" sz="3200" dirty="0">
                  <a:solidFill>
                    <a:srgbClr val="FFFFFF"/>
                  </a:solidFill>
                  <a:latin typeface="+mn-lt"/>
                </a:rPr>
                <a:t>Paper Store</a:t>
              </a:r>
            </a:p>
          </p:txBody>
        </p:sp>
        <p:sp>
          <p:nvSpPr>
            <p:cNvPr id="33" name="Rectangle 32"/>
            <p:cNvSpPr/>
            <p:nvPr/>
          </p:nvSpPr>
          <p:spPr bwMode="auto">
            <a:xfrm>
              <a:off x="6444965" y="5341771"/>
              <a:ext cx="2699035" cy="528832"/>
            </a:xfrm>
            <a:prstGeom prst="rect">
              <a:avLst/>
            </a:prstGeom>
            <a:solidFill>
              <a:srgbClr val="0033CC"/>
            </a:solidFill>
            <a:ln w="9525" cap="flat" cmpd="sng" algn="ctr">
              <a:solidFill>
                <a:schemeClr val="tx1"/>
              </a:solidFill>
              <a:prstDash val="solid"/>
              <a:round/>
              <a:headEnd type="none" w="med" len="med"/>
              <a:tailEnd type="none" w="med" len="med"/>
            </a:ln>
            <a:effectLst/>
          </p:spPr>
          <p:txBody>
            <a:bodyPr/>
            <a:lstStyle/>
            <a:p>
              <a:pPr algn="ctr">
                <a:defRPr/>
              </a:pPr>
              <a:r>
                <a:rPr lang="en-US" sz="3200" dirty="0">
                  <a:solidFill>
                    <a:srgbClr val="FFFFFF"/>
                  </a:solidFill>
                  <a:latin typeface="+mn-lt"/>
                </a:rPr>
                <a:t>Post-Its Store</a:t>
              </a:r>
            </a:p>
          </p:txBody>
        </p:sp>
      </p:grpSp>
      <p:cxnSp>
        <p:nvCxnSpPr>
          <p:cNvPr id="19467" name="Straight Connector 34"/>
          <p:cNvCxnSpPr>
            <a:cxnSpLocks noChangeShapeType="1"/>
          </p:cNvCxnSpPr>
          <p:nvPr/>
        </p:nvCxnSpPr>
        <p:spPr bwMode="auto">
          <a:xfrm rot="16200000" flipH="1">
            <a:off x="2237582" y="3942557"/>
            <a:ext cx="4983162" cy="9525"/>
          </a:xfrm>
          <a:prstGeom prst="line">
            <a:avLst/>
          </a:prstGeom>
          <a:noFill/>
          <a:ln w="63500" algn="ctr">
            <a:solidFill>
              <a:srgbClr val="33CC33"/>
            </a:solidFill>
            <a:prstDash val="dash"/>
            <a:round/>
            <a:headEnd/>
            <a:tailEnd/>
          </a:ln>
          <a:extLst>
            <a:ext uri="{909E8E84-426E-40DD-AFC4-6F175D3DCCD1}">
              <a14:hiddenFill xmlns:a14="http://schemas.microsoft.com/office/drawing/2010/main">
                <a:noFill/>
              </a14:hiddenFill>
            </a:ext>
          </a:extLst>
        </p:spPr>
      </p:cxnSp>
      <p:cxnSp>
        <p:nvCxnSpPr>
          <p:cNvPr id="19468" name="Straight Connector 35"/>
          <p:cNvCxnSpPr>
            <a:cxnSpLocks noChangeShapeType="1"/>
          </p:cNvCxnSpPr>
          <p:nvPr/>
        </p:nvCxnSpPr>
        <p:spPr bwMode="auto">
          <a:xfrm flipV="1">
            <a:off x="1524001" y="3778251"/>
            <a:ext cx="8975725" cy="28575"/>
          </a:xfrm>
          <a:prstGeom prst="line">
            <a:avLst/>
          </a:prstGeom>
          <a:noFill/>
          <a:ln w="63500" algn="ctr">
            <a:solidFill>
              <a:srgbClr val="33CC33"/>
            </a:solidFill>
            <a:prstDash val="dash"/>
            <a:round/>
            <a:headEnd/>
            <a:tailEnd/>
          </a:ln>
          <a:extLst>
            <a:ext uri="{909E8E84-426E-40DD-AFC4-6F175D3DCCD1}">
              <a14:hiddenFill xmlns:a14="http://schemas.microsoft.com/office/drawing/2010/main">
                <a:noFill/>
              </a14:hiddenFill>
            </a:ext>
          </a:extLst>
        </p:spPr>
      </p:cxnSp>
      <p:sp>
        <p:nvSpPr>
          <p:cNvPr id="19469" name="Rectangle 24"/>
          <p:cNvSpPr>
            <a:spLocks noChangeArrowheads="1"/>
          </p:cNvSpPr>
          <p:nvPr/>
        </p:nvSpPr>
        <p:spPr bwMode="auto">
          <a:xfrm>
            <a:off x="1524000" y="1435101"/>
            <a:ext cx="29845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4800" dirty="0"/>
              <a:t>I</a:t>
            </a:r>
          </a:p>
        </p:txBody>
      </p:sp>
      <p:sp>
        <p:nvSpPr>
          <p:cNvPr id="19470" name="Rectangle 25"/>
          <p:cNvSpPr>
            <a:spLocks noChangeArrowheads="1"/>
          </p:cNvSpPr>
          <p:nvPr/>
        </p:nvSpPr>
        <p:spPr bwMode="auto">
          <a:xfrm>
            <a:off x="4940301" y="1435101"/>
            <a:ext cx="66357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4800" dirty="0"/>
              <a:t>II</a:t>
            </a:r>
          </a:p>
        </p:txBody>
      </p:sp>
      <p:sp>
        <p:nvSpPr>
          <p:cNvPr id="19471" name="Rectangle 33"/>
          <p:cNvSpPr>
            <a:spLocks noChangeArrowheads="1"/>
          </p:cNvSpPr>
          <p:nvPr/>
        </p:nvSpPr>
        <p:spPr bwMode="auto">
          <a:xfrm>
            <a:off x="1676400" y="5514976"/>
            <a:ext cx="88265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4800" dirty="0"/>
              <a:t>III</a:t>
            </a:r>
          </a:p>
        </p:txBody>
      </p:sp>
      <p:sp>
        <p:nvSpPr>
          <p:cNvPr id="19472" name="Rectangle 36"/>
          <p:cNvSpPr>
            <a:spLocks noChangeArrowheads="1"/>
          </p:cNvSpPr>
          <p:nvPr/>
        </p:nvSpPr>
        <p:spPr bwMode="auto">
          <a:xfrm>
            <a:off x="4889500" y="5514976"/>
            <a:ext cx="88265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4800" dirty="0"/>
              <a:t>IV</a:t>
            </a:r>
          </a:p>
        </p:txBody>
      </p:sp>
      <p:grpSp>
        <p:nvGrpSpPr>
          <p:cNvPr id="7" name="Group 40"/>
          <p:cNvGrpSpPr>
            <a:grpSpLocks/>
          </p:cNvGrpSpPr>
          <p:nvPr/>
        </p:nvGrpSpPr>
        <p:grpSpPr bwMode="auto">
          <a:xfrm>
            <a:off x="1524001" y="4059239"/>
            <a:ext cx="3160713" cy="1216025"/>
            <a:chOff x="0" y="4304887"/>
            <a:chExt cx="3159969" cy="1216456"/>
          </a:xfrm>
        </p:grpSpPr>
        <p:sp>
          <p:nvSpPr>
            <p:cNvPr id="35" name="Rectangle 34"/>
            <p:cNvSpPr/>
            <p:nvPr/>
          </p:nvSpPr>
          <p:spPr bwMode="auto">
            <a:xfrm>
              <a:off x="0" y="4311239"/>
              <a:ext cx="1520467" cy="1210104"/>
            </a:xfrm>
            <a:prstGeom prst="rect">
              <a:avLst/>
            </a:prstGeom>
            <a:solidFill>
              <a:srgbClr val="0033CC"/>
            </a:solidFill>
            <a:ln w="9525" cap="flat" cmpd="sng" algn="ctr">
              <a:solidFill>
                <a:schemeClr val="tx1"/>
              </a:solidFill>
              <a:prstDash val="solid"/>
              <a:round/>
              <a:headEnd type="none" w="med" len="med"/>
              <a:tailEnd type="none" w="med" len="med"/>
            </a:ln>
            <a:effectLst/>
          </p:spPr>
          <p:txBody>
            <a:bodyPr/>
            <a:lstStyle/>
            <a:p>
              <a:pPr algn="ctr">
                <a:defRPr/>
              </a:pPr>
              <a:r>
                <a:rPr lang="en-US" sz="3200" dirty="0">
                  <a:solidFill>
                    <a:srgbClr val="FFFFFF"/>
                  </a:solidFill>
                  <a:latin typeface="+mn-lt"/>
                </a:rPr>
                <a:t>OSS1</a:t>
              </a:r>
            </a:p>
            <a:p>
              <a:pPr algn="ctr">
                <a:defRPr/>
              </a:pPr>
              <a:r>
                <a:rPr lang="en-US" sz="3200" dirty="0">
                  <a:solidFill>
                    <a:srgbClr val="FFFFFF"/>
                  </a:solidFill>
                  <a:latin typeface="+mn-lt"/>
                </a:rPr>
                <a:t>P/P/P</a:t>
              </a:r>
            </a:p>
          </p:txBody>
        </p:sp>
        <p:sp>
          <p:nvSpPr>
            <p:cNvPr id="36" name="Rectangle 35"/>
            <p:cNvSpPr/>
            <p:nvPr/>
          </p:nvSpPr>
          <p:spPr bwMode="auto">
            <a:xfrm>
              <a:off x="1639502" y="4304887"/>
              <a:ext cx="1520467" cy="1210104"/>
            </a:xfrm>
            <a:prstGeom prst="rect">
              <a:avLst/>
            </a:prstGeom>
            <a:solidFill>
              <a:srgbClr val="0033CC"/>
            </a:solidFill>
            <a:ln w="9525" cap="flat" cmpd="sng" algn="ctr">
              <a:solidFill>
                <a:schemeClr val="tx1"/>
              </a:solidFill>
              <a:prstDash val="solid"/>
              <a:round/>
              <a:headEnd type="none" w="med" len="med"/>
              <a:tailEnd type="none" w="med" len="med"/>
            </a:ln>
            <a:effectLst/>
          </p:spPr>
          <p:txBody>
            <a:bodyPr/>
            <a:lstStyle/>
            <a:p>
              <a:pPr algn="ctr">
                <a:defRPr/>
              </a:pPr>
              <a:r>
                <a:rPr lang="en-US" sz="3200" dirty="0">
                  <a:solidFill>
                    <a:srgbClr val="FFFFFF"/>
                  </a:solidFill>
                  <a:latin typeface="+mn-lt"/>
                </a:rPr>
                <a:t>OSS2</a:t>
              </a:r>
            </a:p>
            <a:p>
              <a:pPr algn="ctr">
                <a:defRPr/>
              </a:pPr>
              <a:r>
                <a:rPr lang="en-US" sz="3200" dirty="0">
                  <a:solidFill>
                    <a:srgbClr val="FFFFFF"/>
                  </a:solidFill>
                  <a:latin typeface="+mn-lt"/>
                </a:rPr>
                <a:t>P/P/P</a:t>
              </a:r>
            </a:p>
          </p:txBody>
        </p:sp>
      </p:grpSp>
      <p:grpSp>
        <p:nvGrpSpPr>
          <p:cNvPr id="8" name="Group 41"/>
          <p:cNvGrpSpPr>
            <a:grpSpLocks/>
          </p:cNvGrpSpPr>
          <p:nvPr/>
        </p:nvGrpSpPr>
        <p:grpSpPr bwMode="auto">
          <a:xfrm>
            <a:off x="4830764" y="4008438"/>
            <a:ext cx="5837237" cy="1712912"/>
            <a:chOff x="3306147" y="4157062"/>
            <a:chExt cx="5837853" cy="1713541"/>
          </a:xfrm>
        </p:grpSpPr>
        <p:sp>
          <p:nvSpPr>
            <p:cNvPr id="38" name="Rectangle 37"/>
            <p:cNvSpPr/>
            <p:nvPr/>
          </p:nvSpPr>
          <p:spPr bwMode="auto">
            <a:xfrm>
              <a:off x="3306147" y="4323810"/>
              <a:ext cx="1520985" cy="1210119"/>
            </a:xfrm>
            <a:prstGeom prst="rect">
              <a:avLst/>
            </a:prstGeom>
            <a:solidFill>
              <a:srgbClr val="0033CC"/>
            </a:solidFill>
            <a:ln w="9525" cap="flat" cmpd="sng" algn="ctr">
              <a:solidFill>
                <a:schemeClr val="tx1"/>
              </a:solidFill>
              <a:prstDash val="solid"/>
              <a:round/>
              <a:headEnd type="none" w="med" len="med"/>
              <a:tailEnd type="none" w="med" len="med"/>
            </a:ln>
            <a:effectLst/>
          </p:spPr>
          <p:txBody>
            <a:bodyPr/>
            <a:lstStyle/>
            <a:p>
              <a:pPr algn="ctr">
                <a:defRPr/>
              </a:pPr>
              <a:r>
                <a:rPr lang="en-US" sz="3200" dirty="0">
                  <a:solidFill>
                    <a:srgbClr val="FFFFFF"/>
                  </a:solidFill>
                  <a:latin typeface="+mn-lt"/>
                </a:rPr>
                <a:t>OSS1</a:t>
              </a:r>
            </a:p>
            <a:p>
              <a:pPr algn="ctr">
                <a:defRPr/>
              </a:pPr>
              <a:r>
                <a:rPr lang="en-US" sz="3200" dirty="0">
                  <a:solidFill>
                    <a:srgbClr val="FFFFFF"/>
                  </a:solidFill>
                  <a:latin typeface="+mn-lt"/>
                </a:rPr>
                <a:t>P/P/P</a:t>
              </a:r>
            </a:p>
          </p:txBody>
        </p:sp>
        <p:sp>
          <p:nvSpPr>
            <p:cNvPr id="39" name="Rectangle 38"/>
            <p:cNvSpPr/>
            <p:nvPr/>
          </p:nvSpPr>
          <p:spPr bwMode="auto">
            <a:xfrm>
              <a:off x="4852535" y="4317458"/>
              <a:ext cx="1520985" cy="1210119"/>
            </a:xfrm>
            <a:prstGeom prst="rect">
              <a:avLst/>
            </a:prstGeom>
            <a:solidFill>
              <a:srgbClr val="0033CC"/>
            </a:solidFill>
            <a:ln w="9525" cap="flat" cmpd="sng" algn="ctr">
              <a:solidFill>
                <a:schemeClr val="tx1"/>
              </a:solidFill>
              <a:prstDash val="solid"/>
              <a:round/>
              <a:headEnd type="none" w="med" len="med"/>
              <a:tailEnd type="none" w="med" len="med"/>
            </a:ln>
            <a:effectLst/>
          </p:spPr>
          <p:txBody>
            <a:bodyPr/>
            <a:lstStyle/>
            <a:p>
              <a:pPr algn="ctr">
                <a:defRPr/>
              </a:pPr>
              <a:r>
                <a:rPr lang="en-US" sz="3200" dirty="0">
                  <a:solidFill>
                    <a:srgbClr val="FFFFFF"/>
                  </a:solidFill>
                  <a:latin typeface="+mn-lt"/>
                </a:rPr>
                <a:t>OSS2</a:t>
              </a:r>
            </a:p>
            <a:p>
              <a:pPr algn="ctr">
                <a:defRPr/>
              </a:pPr>
              <a:r>
                <a:rPr lang="en-US" sz="3200" dirty="0">
                  <a:solidFill>
                    <a:srgbClr val="FFFFFF"/>
                  </a:solidFill>
                  <a:latin typeface="+mn-lt"/>
                </a:rPr>
                <a:t>P/P/P</a:t>
              </a:r>
            </a:p>
          </p:txBody>
        </p:sp>
        <p:sp>
          <p:nvSpPr>
            <p:cNvPr id="40" name="Rectangle 39"/>
            <p:cNvSpPr/>
            <p:nvPr/>
          </p:nvSpPr>
          <p:spPr bwMode="auto">
            <a:xfrm>
              <a:off x="6614846" y="4754181"/>
              <a:ext cx="2338634" cy="530420"/>
            </a:xfrm>
            <a:prstGeom prst="rect">
              <a:avLst/>
            </a:prstGeom>
            <a:solidFill>
              <a:srgbClr val="0033CC"/>
            </a:solidFill>
            <a:ln w="9525" cap="flat" cmpd="sng" algn="ctr">
              <a:solidFill>
                <a:schemeClr val="tx1"/>
              </a:solidFill>
              <a:prstDash val="solid"/>
              <a:round/>
              <a:headEnd type="none" w="med" len="med"/>
              <a:tailEnd type="none" w="med" len="med"/>
            </a:ln>
            <a:effectLst/>
          </p:spPr>
          <p:txBody>
            <a:bodyPr/>
            <a:lstStyle/>
            <a:p>
              <a:pPr algn="ctr">
                <a:defRPr/>
              </a:pPr>
              <a:r>
                <a:rPr lang="en-US" sz="3200" dirty="0">
                  <a:solidFill>
                    <a:srgbClr val="FFFFFF"/>
                  </a:solidFill>
                  <a:latin typeface="+mn-lt"/>
                </a:rPr>
                <a:t>Pen Store</a:t>
              </a:r>
            </a:p>
          </p:txBody>
        </p:sp>
        <p:sp>
          <p:nvSpPr>
            <p:cNvPr id="41" name="Rectangle 40"/>
            <p:cNvSpPr/>
            <p:nvPr/>
          </p:nvSpPr>
          <p:spPr bwMode="auto">
            <a:xfrm>
              <a:off x="6403686" y="4157062"/>
              <a:ext cx="2724437" cy="528831"/>
            </a:xfrm>
            <a:prstGeom prst="rect">
              <a:avLst/>
            </a:prstGeom>
            <a:solidFill>
              <a:srgbClr val="0033CC"/>
            </a:solidFill>
            <a:ln w="9525" cap="flat" cmpd="sng" algn="ctr">
              <a:solidFill>
                <a:schemeClr val="tx1"/>
              </a:solidFill>
              <a:prstDash val="solid"/>
              <a:round/>
              <a:headEnd type="none" w="med" len="med"/>
              <a:tailEnd type="none" w="med" len="med"/>
            </a:ln>
            <a:effectLst/>
          </p:spPr>
          <p:txBody>
            <a:bodyPr/>
            <a:lstStyle/>
            <a:p>
              <a:pPr algn="ctr">
                <a:defRPr/>
              </a:pPr>
              <a:r>
                <a:rPr lang="en-US" sz="3200" dirty="0">
                  <a:solidFill>
                    <a:srgbClr val="FFFFFF"/>
                  </a:solidFill>
                  <a:latin typeface="+mn-lt"/>
                </a:rPr>
                <a:t>Paper Store</a:t>
              </a:r>
            </a:p>
          </p:txBody>
        </p:sp>
        <p:sp>
          <p:nvSpPr>
            <p:cNvPr id="42" name="Rectangle 41"/>
            <p:cNvSpPr/>
            <p:nvPr/>
          </p:nvSpPr>
          <p:spPr bwMode="auto">
            <a:xfrm>
              <a:off x="6444965" y="5341772"/>
              <a:ext cx="2699035" cy="528831"/>
            </a:xfrm>
            <a:prstGeom prst="rect">
              <a:avLst/>
            </a:prstGeom>
            <a:solidFill>
              <a:srgbClr val="0033CC"/>
            </a:solidFill>
            <a:ln w="9525" cap="flat" cmpd="sng" algn="ctr">
              <a:solidFill>
                <a:schemeClr val="tx1"/>
              </a:solidFill>
              <a:prstDash val="solid"/>
              <a:round/>
              <a:headEnd type="none" w="med" len="med"/>
              <a:tailEnd type="none" w="med" len="med"/>
            </a:ln>
            <a:effectLst/>
          </p:spPr>
          <p:txBody>
            <a:bodyPr/>
            <a:lstStyle/>
            <a:p>
              <a:pPr algn="ctr">
                <a:defRPr/>
              </a:pPr>
              <a:r>
                <a:rPr lang="en-US" sz="3200" dirty="0">
                  <a:solidFill>
                    <a:srgbClr val="FFFFFF"/>
                  </a:solidFill>
                  <a:latin typeface="+mn-lt"/>
                </a:rPr>
                <a:t>Post-Its Store</a:t>
              </a:r>
            </a:p>
          </p:txBody>
        </p:sp>
      </p:grpSp>
      <p:sp>
        <p:nvSpPr>
          <p:cNvPr id="43" name="Rectangle 42"/>
          <p:cNvSpPr/>
          <p:nvPr/>
        </p:nvSpPr>
        <p:spPr bwMode="auto">
          <a:xfrm>
            <a:off x="5781676" y="5456239"/>
            <a:ext cx="1520825" cy="1209675"/>
          </a:xfrm>
          <a:prstGeom prst="rect">
            <a:avLst/>
          </a:prstGeom>
          <a:solidFill>
            <a:srgbClr val="0033CC"/>
          </a:solidFill>
          <a:ln w="9525" cap="flat" cmpd="sng" algn="ctr">
            <a:solidFill>
              <a:schemeClr val="tx1"/>
            </a:solidFill>
            <a:prstDash val="solid"/>
            <a:round/>
            <a:headEnd type="none" w="med" len="med"/>
            <a:tailEnd type="none" w="med" len="med"/>
          </a:ln>
          <a:effectLst/>
        </p:spPr>
        <p:txBody>
          <a:bodyPr/>
          <a:lstStyle/>
          <a:p>
            <a:pPr algn="ctr">
              <a:defRPr/>
            </a:pPr>
            <a:r>
              <a:rPr lang="en-US" sz="3200" dirty="0">
                <a:solidFill>
                  <a:srgbClr val="FFFFFF"/>
                </a:solidFill>
                <a:latin typeface="+mn-lt"/>
              </a:rPr>
              <a:t>OSS3</a:t>
            </a:r>
          </a:p>
          <a:p>
            <a:pPr algn="ctr">
              <a:defRPr/>
            </a:pPr>
            <a:r>
              <a:rPr lang="en-US" sz="3200" dirty="0">
                <a:solidFill>
                  <a:srgbClr val="FFFFFF"/>
                </a:solidFill>
                <a:latin typeface="+mn-lt"/>
              </a:rPr>
              <a:t>P/P/P</a:t>
            </a:r>
          </a:p>
        </p:txBody>
      </p:sp>
      <p:sp>
        <p:nvSpPr>
          <p:cNvPr id="10" name="Right Arrow 9"/>
          <p:cNvSpPr/>
          <p:nvPr/>
        </p:nvSpPr>
        <p:spPr bwMode="auto">
          <a:xfrm rot="16200000">
            <a:off x="173000" y="3392354"/>
            <a:ext cx="1572322" cy="71693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Times New Roman" pitchFamily="18" charset="0"/>
            </a:endParaRPr>
          </a:p>
        </p:txBody>
      </p:sp>
      <p:sp>
        <p:nvSpPr>
          <p:cNvPr id="37" name="Right Arrow 36"/>
          <p:cNvSpPr/>
          <p:nvPr/>
        </p:nvSpPr>
        <p:spPr bwMode="auto">
          <a:xfrm rot="16200000">
            <a:off x="10457561" y="3586471"/>
            <a:ext cx="1572322" cy="71693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dissolve">
                                      <p:cBhvr>
                                        <p:cTn id="26" dur="500"/>
                                        <p:tgtEl>
                                          <p:spTgt spid="4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down)">
                                      <p:cBhvr>
                                        <p:cTn id="33" dur="500"/>
                                        <p:tgtEl>
                                          <p:spTgt spid="37"/>
                                        </p:tgtEl>
                                      </p:cBhvr>
                                    </p:animEffect>
                                  </p:childTnLst>
                                </p:cTn>
                              </p:par>
                              <p:par>
                                <p:cTn id="34" presetID="9"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dissolv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43" grpId="0" animBg="1"/>
      <p:bldP spid="10" grpId="0" animBg="1"/>
      <p:bldP spid="37"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9A1B77F-6F2B-47C1-892E-1BD8933B6871}" type="slidenum">
              <a:rPr lang="en-US" altLang="en-US" sz="1400">
                <a:solidFill>
                  <a:srgbClr val="000066"/>
                </a:solidFill>
                <a:latin typeface="Arial" panose="020B0604020202020204" pitchFamily="34" charset="0"/>
              </a:rPr>
              <a:pPr/>
              <a:t>53</a:t>
            </a:fld>
            <a:endParaRPr lang="en-US" altLang="en-US" sz="1400" dirty="0">
              <a:solidFill>
                <a:srgbClr val="000066"/>
              </a:solidFill>
              <a:latin typeface="Arial" panose="020B0604020202020204" pitchFamily="34" charset="0"/>
            </a:endParaRPr>
          </a:p>
        </p:txBody>
      </p:sp>
      <p:sp>
        <p:nvSpPr>
          <p:cNvPr id="11269" name="Rectangle 2"/>
          <p:cNvSpPr>
            <a:spLocks noGrp="1" noChangeArrowheads="1"/>
          </p:cNvSpPr>
          <p:nvPr>
            <p:ph type="title"/>
          </p:nvPr>
        </p:nvSpPr>
        <p:spPr/>
        <p:txBody>
          <a:bodyPr/>
          <a:lstStyle/>
          <a:p>
            <a:r>
              <a:rPr lang="en-US" dirty="0"/>
              <a:t>How Should We Assess the Evidence Here?</a:t>
            </a:r>
          </a:p>
        </p:txBody>
      </p:sp>
      <p:sp>
        <p:nvSpPr>
          <p:cNvPr id="11270" name="Rectangle 3"/>
          <p:cNvSpPr>
            <a:spLocks noGrp="1" noChangeArrowheads="1"/>
          </p:cNvSpPr>
          <p:nvPr>
            <p:ph type="body" idx="1"/>
          </p:nvPr>
        </p:nvSpPr>
        <p:spPr/>
        <p:txBody>
          <a:bodyPr/>
          <a:lstStyle/>
          <a:p>
            <a:pPr>
              <a:lnSpc>
                <a:spcPct val="90000"/>
              </a:lnSpc>
            </a:pPr>
            <a:r>
              <a:rPr lang="en-US" dirty="0"/>
              <a:t>Functional characteristics of stores</a:t>
            </a:r>
          </a:p>
          <a:p>
            <a:pPr lvl="1">
              <a:lnSpc>
                <a:spcPct val="90000"/>
              </a:lnSpc>
            </a:pPr>
            <a:r>
              <a:rPr lang="en-US" dirty="0"/>
              <a:t>OSS: 20K to 30K sq. ft. w/anywhere from 5000 to 7500 SKUs devoted to consumables</a:t>
            </a:r>
          </a:p>
          <a:p>
            <a:pPr lvl="1">
              <a:lnSpc>
                <a:spcPct val="90000"/>
              </a:lnSpc>
            </a:pPr>
            <a:r>
              <a:rPr lang="en-US" dirty="0"/>
              <a:t>Warehouse clubs: 100 to 289 SKUs consumables</a:t>
            </a:r>
          </a:p>
          <a:p>
            <a:pPr lvl="1">
              <a:lnSpc>
                <a:spcPct val="90000"/>
              </a:lnSpc>
            </a:pPr>
            <a:r>
              <a:rPr lang="en-US" dirty="0"/>
              <a:t>K-Mart, Target: &lt; 570 SKUs consumables</a:t>
            </a:r>
          </a:p>
          <a:p>
            <a:pPr lvl="1">
              <a:lnSpc>
                <a:spcPct val="90000"/>
              </a:lnSpc>
            </a:pPr>
            <a:r>
              <a:rPr lang="en-US" dirty="0"/>
              <a:t>Wal-Mart: 1067 to 2400 SKUs consumables</a:t>
            </a:r>
          </a:p>
        </p:txBody>
      </p:sp>
      <p:sp>
        <p:nvSpPr>
          <p:cNvPr id="7" name="Text Box 5"/>
          <p:cNvSpPr txBox="1">
            <a:spLocks noChangeArrowheads="1"/>
          </p:cNvSpPr>
          <p:nvPr/>
        </p:nvSpPr>
        <p:spPr bwMode="auto">
          <a:xfrm>
            <a:off x="10119360" y="0"/>
            <a:ext cx="207264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5)</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B3A812A-8572-4C18-86BE-D4AF623A6756}" type="slidenum">
              <a:rPr lang="en-US" altLang="en-US" sz="1400">
                <a:solidFill>
                  <a:srgbClr val="000066"/>
                </a:solidFill>
                <a:latin typeface="Arial" panose="020B0604020202020204" pitchFamily="34" charset="0"/>
              </a:rPr>
              <a:pPr/>
              <a:t>54</a:t>
            </a:fld>
            <a:endParaRPr lang="en-US" altLang="en-US" sz="1400" dirty="0">
              <a:solidFill>
                <a:srgbClr val="000066"/>
              </a:solidFill>
              <a:latin typeface="Arial" panose="020B0604020202020204" pitchFamily="34" charset="0"/>
            </a:endParaRPr>
          </a:p>
        </p:txBody>
      </p:sp>
      <p:sp>
        <p:nvSpPr>
          <p:cNvPr id="22533" name="Rectangle 2"/>
          <p:cNvSpPr>
            <a:spLocks noGrp="1" noChangeArrowheads="1"/>
          </p:cNvSpPr>
          <p:nvPr>
            <p:ph type="title"/>
          </p:nvPr>
        </p:nvSpPr>
        <p:spPr/>
        <p:txBody>
          <a:bodyPr/>
          <a:lstStyle/>
          <a:p>
            <a:r>
              <a:rPr lang="en-US" dirty="0"/>
              <a:t>How Should We Assess the Evidence Here?</a:t>
            </a:r>
          </a:p>
        </p:txBody>
      </p:sp>
      <p:sp>
        <p:nvSpPr>
          <p:cNvPr id="22534" name="Rectangle 3"/>
          <p:cNvSpPr>
            <a:spLocks noGrp="1" noChangeArrowheads="1"/>
          </p:cNvSpPr>
          <p:nvPr>
            <p:ph type="body" idx="1"/>
          </p:nvPr>
        </p:nvSpPr>
        <p:spPr/>
        <p:txBody>
          <a:bodyPr/>
          <a:lstStyle/>
          <a:p>
            <a:pPr>
              <a:lnSpc>
                <a:spcPct val="90000"/>
              </a:lnSpc>
            </a:pPr>
            <a:r>
              <a:rPr lang="en-US" dirty="0"/>
              <a:t>Direct economic evidence</a:t>
            </a:r>
          </a:p>
          <a:p>
            <a:pPr lvl="1">
              <a:lnSpc>
                <a:spcPct val="90000"/>
              </a:lnSpc>
            </a:pPr>
            <a:r>
              <a:rPr lang="en-US" dirty="0"/>
              <a:t>Jan 1997 Data</a:t>
            </a:r>
          </a:p>
          <a:p>
            <a:pPr lvl="2">
              <a:lnSpc>
                <a:spcPct val="90000"/>
              </a:lnSpc>
            </a:pPr>
            <a:r>
              <a:rPr lang="en-US" dirty="0"/>
              <a:t>Staples prices are 13% higher in one OSS markets than in 3-firm OSS markets</a:t>
            </a:r>
          </a:p>
          <a:p>
            <a:pPr lvl="2">
              <a:lnSpc>
                <a:spcPct val="90000"/>
              </a:lnSpc>
            </a:pPr>
            <a:r>
              <a:rPr lang="en-US" dirty="0"/>
              <a:t>ODs prices are 5% higher in one OSS markets than in 3-firm OSS markets</a:t>
            </a:r>
          </a:p>
          <a:p>
            <a:pPr>
              <a:lnSpc>
                <a:spcPct val="90000"/>
              </a:lnSpc>
            </a:pPr>
            <a:r>
              <a:rPr lang="en-US" dirty="0"/>
              <a:t>How should we think about comparisons between 1 OSS markets and 3 OSS markets?</a:t>
            </a:r>
          </a:p>
        </p:txBody>
      </p:sp>
      <p:sp>
        <p:nvSpPr>
          <p:cNvPr id="7" name="Text Box 5"/>
          <p:cNvSpPr txBox="1">
            <a:spLocks noChangeArrowheads="1"/>
          </p:cNvSpPr>
          <p:nvPr/>
        </p:nvSpPr>
        <p:spPr bwMode="auto">
          <a:xfrm>
            <a:off x="10119360" y="0"/>
            <a:ext cx="207264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5)</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ADD3DDE-51FF-4AAA-A405-6A4972970599}" type="slidenum">
              <a:rPr lang="en-US" altLang="en-US" sz="1400">
                <a:solidFill>
                  <a:srgbClr val="000066"/>
                </a:solidFill>
                <a:latin typeface="Arial" panose="020B0604020202020204" pitchFamily="34" charset="0"/>
              </a:rPr>
              <a:pPr/>
              <a:t>55</a:t>
            </a:fld>
            <a:endParaRPr lang="en-US" altLang="en-US" sz="1400" dirty="0">
              <a:solidFill>
                <a:srgbClr val="000066"/>
              </a:solidFill>
              <a:latin typeface="Arial" panose="020B0604020202020204" pitchFamily="34" charset="0"/>
            </a:endParaRPr>
          </a:p>
        </p:txBody>
      </p:sp>
      <p:sp>
        <p:nvSpPr>
          <p:cNvPr id="26629" name="Rectangle 2"/>
          <p:cNvSpPr>
            <a:spLocks noGrp="1" noChangeArrowheads="1"/>
          </p:cNvSpPr>
          <p:nvPr>
            <p:ph type="title"/>
          </p:nvPr>
        </p:nvSpPr>
        <p:spPr/>
        <p:txBody>
          <a:bodyPr/>
          <a:lstStyle/>
          <a:p>
            <a:r>
              <a:rPr lang="en-US" dirty="0"/>
              <a:t>How Should We Assess the Evidence Here?</a:t>
            </a:r>
          </a:p>
        </p:txBody>
      </p:sp>
      <p:sp>
        <p:nvSpPr>
          <p:cNvPr id="26630" name="Rectangle 3"/>
          <p:cNvSpPr>
            <a:spLocks noGrp="1" noChangeArrowheads="1"/>
          </p:cNvSpPr>
          <p:nvPr>
            <p:ph type="body" idx="1"/>
          </p:nvPr>
        </p:nvSpPr>
        <p:spPr/>
        <p:txBody>
          <a:bodyPr/>
          <a:lstStyle/>
          <a:p>
            <a:pPr>
              <a:lnSpc>
                <a:spcPct val="90000"/>
              </a:lnSpc>
            </a:pPr>
            <a:r>
              <a:rPr lang="en-US" dirty="0"/>
              <a:t>Direct economic evidence</a:t>
            </a:r>
          </a:p>
          <a:p>
            <a:pPr lvl="1">
              <a:lnSpc>
                <a:spcPct val="90000"/>
              </a:lnSpc>
            </a:pPr>
            <a:r>
              <a:rPr lang="en-US" dirty="0"/>
              <a:t>Staples prices 1-2% higher in one OSS market w/o warehouse club vs. those w/warehouse club</a:t>
            </a:r>
          </a:p>
          <a:p>
            <a:pPr>
              <a:lnSpc>
                <a:spcPct val="90000"/>
              </a:lnSpc>
            </a:pPr>
            <a:r>
              <a:rPr lang="en-US" dirty="0"/>
              <a:t>This is the OSS v. non-OSS data</a:t>
            </a:r>
          </a:p>
        </p:txBody>
      </p:sp>
      <p:sp>
        <p:nvSpPr>
          <p:cNvPr id="7" name="Text Box 5"/>
          <p:cNvSpPr txBox="1">
            <a:spLocks noChangeArrowheads="1"/>
          </p:cNvSpPr>
          <p:nvPr/>
        </p:nvSpPr>
        <p:spPr bwMode="auto">
          <a:xfrm>
            <a:off x="10119360" y="0"/>
            <a:ext cx="207264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5)</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9BBC903-38F1-4DF4-8F06-A6267CCA4FFA}" type="slidenum">
              <a:rPr lang="en-US" altLang="en-US" sz="1400">
                <a:solidFill>
                  <a:srgbClr val="000066"/>
                </a:solidFill>
                <a:latin typeface="Arial" panose="020B0604020202020204" pitchFamily="34" charset="0"/>
              </a:rPr>
              <a:pPr/>
              <a:t>56</a:t>
            </a:fld>
            <a:endParaRPr lang="en-US" altLang="en-US" sz="1400" dirty="0">
              <a:solidFill>
                <a:srgbClr val="000066"/>
              </a:solidFill>
              <a:latin typeface="Arial" panose="020B0604020202020204" pitchFamily="34" charset="0"/>
            </a:endParaRPr>
          </a:p>
        </p:txBody>
      </p:sp>
      <p:sp>
        <p:nvSpPr>
          <p:cNvPr id="28677" name="Rectangle 2"/>
          <p:cNvSpPr>
            <a:spLocks noGrp="1" noChangeArrowheads="1"/>
          </p:cNvSpPr>
          <p:nvPr>
            <p:ph type="title"/>
          </p:nvPr>
        </p:nvSpPr>
        <p:spPr/>
        <p:txBody>
          <a:bodyPr/>
          <a:lstStyle/>
          <a:p>
            <a:r>
              <a:rPr lang="en-US" dirty="0"/>
              <a:t>How should we assess the market?</a:t>
            </a:r>
          </a:p>
        </p:txBody>
      </p:sp>
      <p:sp>
        <p:nvSpPr>
          <p:cNvPr id="28678" name="Rectangle 3"/>
          <p:cNvSpPr>
            <a:spLocks noGrp="1" noChangeArrowheads="1"/>
          </p:cNvSpPr>
          <p:nvPr>
            <p:ph type="body" idx="1"/>
          </p:nvPr>
        </p:nvSpPr>
        <p:spPr/>
        <p:txBody>
          <a:bodyPr/>
          <a:lstStyle/>
          <a:p>
            <a:r>
              <a:rPr lang="en-US" dirty="0"/>
              <a:t>Market Definition: Through the eyes of producers?</a:t>
            </a:r>
          </a:p>
          <a:p>
            <a:pPr lvl="1"/>
            <a:r>
              <a:rPr lang="en-US" dirty="0"/>
              <a:t>Documents refer to office superstore industry, define market shares based on that as the denominator</a:t>
            </a:r>
          </a:p>
          <a:p>
            <a:pPr lvl="1"/>
            <a:r>
              <a:rPr lang="en-US" dirty="0"/>
              <a:t>Defendants establish price zones calibrated to competition present; price differently when competing office superstore is present</a:t>
            </a:r>
          </a:p>
        </p:txBody>
      </p:sp>
      <p:sp>
        <p:nvSpPr>
          <p:cNvPr id="7" name="Text Box 5"/>
          <p:cNvSpPr txBox="1">
            <a:spLocks noChangeArrowheads="1"/>
          </p:cNvSpPr>
          <p:nvPr/>
        </p:nvSpPr>
        <p:spPr bwMode="auto">
          <a:xfrm>
            <a:off x="10119360" y="0"/>
            <a:ext cx="207264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3D5633D-2346-419C-85FE-94D1DB4B03B3}" type="slidenum">
              <a:rPr lang="en-US" altLang="en-US" sz="1400">
                <a:solidFill>
                  <a:srgbClr val="000066"/>
                </a:solidFill>
                <a:latin typeface="Arial" panose="020B0604020202020204" pitchFamily="34" charset="0"/>
              </a:rPr>
              <a:pPr/>
              <a:t>57</a:t>
            </a:fld>
            <a:endParaRPr lang="en-US" altLang="en-US" sz="1400" dirty="0">
              <a:solidFill>
                <a:srgbClr val="000066"/>
              </a:solidFill>
              <a:latin typeface="Arial" panose="020B0604020202020204" pitchFamily="34" charset="0"/>
            </a:endParaRPr>
          </a:p>
        </p:txBody>
      </p:sp>
      <p:sp>
        <p:nvSpPr>
          <p:cNvPr id="29701" name="Rectangle 2"/>
          <p:cNvSpPr>
            <a:spLocks noGrp="1" noChangeArrowheads="1"/>
          </p:cNvSpPr>
          <p:nvPr>
            <p:ph type="title"/>
          </p:nvPr>
        </p:nvSpPr>
        <p:spPr/>
        <p:txBody>
          <a:bodyPr/>
          <a:lstStyle/>
          <a:p>
            <a:r>
              <a:rPr lang="en-US" dirty="0"/>
              <a:t>How should we assess the market?</a:t>
            </a:r>
          </a:p>
        </p:txBody>
      </p:sp>
      <p:sp>
        <p:nvSpPr>
          <p:cNvPr id="29702" name="Rectangle 3"/>
          <p:cNvSpPr>
            <a:spLocks noGrp="1" noChangeArrowheads="1"/>
          </p:cNvSpPr>
          <p:nvPr>
            <p:ph type="body" idx="1"/>
          </p:nvPr>
        </p:nvSpPr>
        <p:spPr/>
        <p:txBody>
          <a:bodyPr/>
          <a:lstStyle/>
          <a:p>
            <a:r>
              <a:rPr lang="en-US" dirty="0"/>
              <a:t>Market Definition: Through the eyes of customers?</a:t>
            </a:r>
          </a:p>
          <a:p>
            <a:pPr lvl="1"/>
            <a:r>
              <a:rPr lang="en-US" dirty="0"/>
              <a:t>Surveys of customer behavior?</a:t>
            </a:r>
          </a:p>
          <a:p>
            <a:pPr lvl="2"/>
            <a:r>
              <a:rPr lang="en-US" dirty="0"/>
              <a:t>As shopper exits office super store, ask “Do you shop at Wal-Mart? Do you go there to buy pencils?”</a:t>
            </a:r>
          </a:p>
          <a:p>
            <a:pPr lvl="2"/>
            <a:r>
              <a:rPr lang="en-US" dirty="0"/>
              <a:t>As shopper exits Wal-Mart, do the same?</a:t>
            </a:r>
          </a:p>
        </p:txBody>
      </p:sp>
      <p:sp>
        <p:nvSpPr>
          <p:cNvPr id="7" name="Text Box 5"/>
          <p:cNvSpPr txBox="1">
            <a:spLocks noChangeArrowheads="1"/>
          </p:cNvSpPr>
          <p:nvPr/>
        </p:nvSpPr>
        <p:spPr bwMode="auto">
          <a:xfrm>
            <a:off x="10119360" y="0"/>
            <a:ext cx="207264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(5 of 5)</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8573" y="-2"/>
            <a:ext cx="784343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Bottom Line: Consumer Behavior Defines the Market</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dirty="0"/>
          </a:p>
        </p:txBody>
      </p:sp>
      <p:sp>
        <p:nvSpPr>
          <p:cNvPr id="6" name="Text Box 5"/>
          <p:cNvSpPr txBox="1">
            <a:spLocks noChangeArrowheads="1"/>
          </p:cNvSpPr>
          <p:nvPr/>
        </p:nvSpPr>
        <p:spPr bwMode="auto">
          <a:xfrm>
            <a:off x="8902930" y="6488668"/>
            <a:ext cx="32890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Staples (D.D.C. 1997)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dirty="0"/>
          </a:p>
        </p:txBody>
      </p:sp>
      <p:pic>
        <p:nvPicPr>
          <p:cNvPr id="9" name="Picture 8">
            <a:extLst>
              <a:ext uri="{FF2B5EF4-FFF2-40B4-BE49-F238E27FC236}">
                <a16:creationId xmlns:a16="http://schemas.microsoft.com/office/drawing/2014/main" id="{49F32268-AA5D-BB48-95DD-B63B9D4A60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227" y="184664"/>
            <a:ext cx="4109447" cy="6516174"/>
          </a:xfrm>
          <a:prstGeom prst="rect">
            <a:avLst/>
          </a:prstGeom>
          <a:ln>
            <a:solidFill>
              <a:schemeClr val="bg2"/>
            </a:solidFill>
          </a:ln>
        </p:spPr>
      </p:pic>
      <p:sp>
        <p:nvSpPr>
          <p:cNvPr id="12" name="Rectangle 11">
            <a:extLst>
              <a:ext uri="{FF2B5EF4-FFF2-40B4-BE49-F238E27FC236}">
                <a16:creationId xmlns:a16="http://schemas.microsoft.com/office/drawing/2014/main" id="{54DDE5DC-13BC-6043-BBAF-91176BD20C5E}"/>
              </a:ext>
            </a:extLst>
          </p:cNvPr>
          <p:cNvSpPr/>
          <p:nvPr/>
        </p:nvSpPr>
        <p:spPr bwMode="auto">
          <a:xfrm>
            <a:off x="1099383" y="2258455"/>
            <a:ext cx="10901840" cy="304698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rgbClr val="000000"/>
                </a:solidFill>
              </a:rPr>
              <a:t>“Despite the </a:t>
            </a:r>
            <a:r>
              <a:rPr lang="en-US" sz="3200" b="1" dirty="0">
                <a:solidFill>
                  <a:schemeClr val="accent4">
                    <a:lumMod val="50000"/>
                    <a:lumOff val="50000"/>
                  </a:schemeClr>
                </a:solidFill>
              </a:rPr>
              <a:t>high degree of functional interchangeability between consumable office supplies sold by the office superstores and other retailers of office supplies</a:t>
            </a:r>
            <a:r>
              <a:rPr lang="en-US" sz="3200" dirty="0">
                <a:solidFill>
                  <a:srgbClr val="000000"/>
                </a:solidFill>
              </a:rPr>
              <a:t>, the evidence presented by the Commission shows that </a:t>
            </a:r>
            <a:r>
              <a:rPr lang="en-US" sz="3200" b="1" dirty="0">
                <a:solidFill>
                  <a:schemeClr val="accent4">
                    <a:lumMod val="50000"/>
                    <a:lumOff val="50000"/>
                  </a:schemeClr>
                </a:solidFill>
              </a:rPr>
              <a:t>even where Staples and Office Depot charge higher prices, certain consumers do not go elsewhere for their supplies</a:t>
            </a:r>
            <a:r>
              <a:rPr lang="en-US" sz="3200" dirty="0">
                <a:solidFill>
                  <a:srgbClr val="000000"/>
                </a:solidFill>
              </a:rPr>
              <a:t>.”</a:t>
            </a:r>
          </a:p>
        </p:txBody>
      </p:sp>
    </p:spTree>
    <p:extLst>
      <p:ext uri="{BB962C8B-B14F-4D97-AF65-F5344CB8AC3E}">
        <p14:creationId xmlns:p14="http://schemas.microsoft.com/office/powerpoint/2010/main" val="184404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2894" y="-1"/>
            <a:ext cx="461910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Bottom Line: Pricing Evidence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dirty="0"/>
          </a:p>
        </p:txBody>
      </p:sp>
      <p:sp>
        <p:nvSpPr>
          <p:cNvPr id="6" name="Text Box 5"/>
          <p:cNvSpPr txBox="1">
            <a:spLocks noChangeArrowheads="1"/>
          </p:cNvSpPr>
          <p:nvPr/>
        </p:nvSpPr>
        <p:spPr bwMode="auto">
          <a:xfrm>
            <a:off x="8882149" y="6488668"/>
            <a:ext cx="33098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Staples (D.D.C. 1997)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dirty="0"/>
          </a:p>
        </p:txBody>
      </p:sp>
      <p:pic>
        <p:nvPicPr>
          <p:cNvPr id="10" name="Picture 9">
            <a:extLst>
              <a:ext uri="{FF2B5EF4-FFF2-40B4-BE49-F238E27FC236}">
                <a16:creationId xmlns:a16="http://schemas.microsoft.com/office/drawing/2014/main" id="{B09A7BB4-1387-354C-AF17-ABF72B949D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84665"/>
            <a:ext cx="4188967" cy="6516173"/>
          </a:xfrm>
          <a:prstGeom prst="rect">
            <a:avLst/>
          </a:prstGeom>
          <a:ln w="6350">
            <a:solidFill>
              <a:schemeClr val="bg2"/>
            </a:solidFill>
          </a:ln>
        </p:spPr>
      </p:pic>
      <p:sp>
        <p:nvSpPr>
          <p:cNvPr id="11" name="Rectangle 10">
            <a:extLst>
              <a:ext uri="{FF2B5EF4-FFF2-40B4-BE49-F238E27FC236}">
                <a16:creationId xmlns:a16="http://schemas.microsoft.com/office/drawing/2014/main" id="{3A54DE8B-DD44-8F4F-8787-D43E37A6919F}"/>
              </a:ext>
            </a:extLst>
          </p:cNvPr>
          <p:cNvSpPr/>
          <p:nvPr/>
        </p:nvSpPr>
        <p:spPr bwMode="auto">
          <a:xfrm>
            <a:off x="985361" y="2830832"/>
            <a:ext cx="10901840" cy="206210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rgbClr val="000000"/>
                </a:solidFill>
              </a:rPr>
              <a:t>“The pricing evidence indicates a </a:t>
            </a:r>
            <a:r>
              <a:rPr lang="en-US" sz="3200" b="1" dirty="0">
                <a:solidFill>
                  <a:schemeClr val="accent4">
                    <a:lumMod val="50000"/>
                    <a:lumOff val="50000"/>
                  </a:schemeClr>
                </a:solidFill>
              </a:rPr>
              <a:t>low cross-elasticity of demand between consumable office products sold by Staples or Office Depot and those same products sold by other sellers of office supplies</a:t>
            </a:r>
            <a:r>
              <a:rPr lang="en-US" sz="3200" dirty="0">
                <a:solidFill>
                  <a:srgbClr val="000000"/>
                </a:solidFill>
              </a:rPr>
              <a:t>.”</a:t>
            </a:r>
          </a:p>
        </p:txBody>
      </p:sp>
    </p:spTree>
    <p:extLst>
      <p:ext uri="{BB962C8B-B14F-4D97-AF65-F5344CB8AC3E}">
        <p14:creationId xmlns:p14="http://schemas.microsoft.com/office/powerpoint/2010/main" val="183645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799" y="-2"/>
            <a:ext cx="27432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1914 Clayton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9194157" y="6488668"/>
            <a:ext cx="299784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38 Stat. 730 (15 Oct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162431"/>
            <a:ext cx="4239728" cy="6500727"/>
          </a:xfrm>
          <a:prstGeom prst="rect">
            <a:avLst/>
          </a:prstGeom>
          <a:ln w="6350">
            <a:solidFill>
              <a:schemeClr val="bg2"/>
            </a:solidFill>
          </a:ln>
        </p:spPr>
      </p:pic>
      <p:pic>
        <p:nvPicPr>
          <p:cNvPr id="8" name="Picture 7"/>
          <p:cNvPicPr>
            <a:picLocks noChangeAspect="1"/>
          </p:cNvPicPr>
          <p:nvPr/>
        </p:nvPicPr>
        <p:blipFill>
          <a:blip r:embed="rId3"/>
          <a:stretch>
            <a:fillRect/>
          </a:stretch>
        </p:blipFill>
        <p:spPr>
          <a:xfrm>
            <a:off x="980507" y="2082856"/>
            <a:ext cx="10565928" cy="3174943"/>
          </a:xfrm>
          <a:prstGeom prst="rect">
            <a:avLst/>
          </a:prstGeom>
          <a:ln>
            <a:solidFill>
              <a:schemeClr val="bg2"/>
            </a:solidFill>
          </a:ln>
        </p:spPr>
      </p:pic>
    </p:spTree>
    <p:extLst>
      <p:ext uri="{BB962C8B-B14F-4D97-AF65-F5344CB8AC3E}">
        <p14:creationId xmlns:p14="http://schemas.microsoft.com/office/powerpoint/2010/main" val="227583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2078" y="-1"/>
            <a:ext cx="466992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Bottom Line: Pricing Evidence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dirty="0"/>
          </a:p>
        </p:txBody>
      </p:sp>
      <p:sp>
        <p:nvSpPr>
          <p:cNvPr id="6" name="Text Box 5"/>
          <p:cNvSpPr txBox="1">
            <a:spLocks noChangeArrowheads="1"/>
          </p:cNvSpPr>
          <p:nvPr/>
        </p:nvSpPr>
        <p:spPr bwMode="auto">
          <a:xfrm>
            <a:off x="8815646" y="6488668"/>
            <a:ext cx="33763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Staples (D.D.C. 1997)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dirty="0"/>
          </a:p>
        </p:txBody>
      </p:sp>
      <p:pic>
        <p:nvPicPr>
          <p:cNvPr id="10" name="Picture 9">
            <a:extLst>
              <a:ext uri="{FF2B5EF4-FFF2-40B4-BE49-F238E27FC236}">
                <a16:creationId xmlns:a16="http://schemas.microsoft.com/office/drawing/2014/main" id="{B09A7BB4-1387-354C-AF17-ABF72B949D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835" y="180089"/>
            <a:ext cx="4191909" cy="6520749"/>
          </a:xfrm>
          <a:prstGeom prst="rect">
            <a:avLst/>
          </a:prstGeom>
          <a:ln w="6350">
            <a:solidFill>
              <a:schemeClr val="tx1"/>
            </a:solidFill>
          </a:ln>
        </p:spPr>
      </p:pic>
      <p:sp>
        <p:nvSpPr>
          <p:cNvPr id="9" name="Rectangle 8">
            <a:extLst>
              <a:ext uri="{FF2B5EF4-FFF2-40B4-BE49-F238E27FC236}">
                <a16:creationId xmlns:a16="http://schemas.microsoft.com/office/drawing/2014/main" id="{9CAF4803-233B-CF45-B065-0EC808D3C60A}"/>
              </a:ext>
            </a:extLst>
          </p:cNvPr>
          <p:cNvSpPr/>
          <p:nvPr/>
        </p:nvSpPr>
        <p:spPr bwMode="auto">
          <a:xfrm>
            <a:off x="879852" y="2343390"/>
            <a:ext cx="10901840" cy="255454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rgbClr val="000000"/>
                </a:solidFill>
              </a:rPr>
              <a:t>“This same evidence indicates that non-superstore sellers of office supplies are not able to effectively constrain the superstores prices, because a </a:t>
            </a:r>
            <a:r>
              <a:rPr lang="en-US" sz="3200" b="1" dirty="0">
                <a:solidFill>
                  <a:schemeClr val="accent4">
                    <a:lumMod val="50000"/>
                    <a:lumOff val="50000"/>
                  </a:schemeClr>
                </a:solidFill>
              </a:rPr>
              <a:t>significant number of superstore customers do not turn to a non-superstore alternative when faced with higher prices in the one firm markets</a:t>
            </a:r>
            <a:r>
              <a:rPr lang="en-US" sz="3200" dirty="0">
                <a:solidFill>
                  <a:srgbClr val="000000"/>
                </a:solidFill>
              </a:rPr>
              <a:t>.” </a:t>
            </a:r>
          </a:p>
        </p:txBody>
      </p:sp>
    </p:spTree>
    <p:extLst>
      <p:ext uri="{BB962C8B-B14F-4D97-AF65-F5344CB8AC3E}">
        <p14:creationId xmlns:p14="http://schemas.microsoft.com/office/powerpoint/2010/main" val="245778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32123" y="-2"/>
            <a:ext cx="1359878" cy="42642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du Pont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dirty="0"/>
          </a:p>
        </p:txBody>
      </p:sp>
      <p:pic>
        <p:nvPicPr>
          <p:cNvPr id="5" name="Picture 4"/>
          <p:cNvPicPr>
            <a:picLocks noChangeAspect="1"/>
          </p:cNvPicPr>
          <p:nvPr/>
        </p:nvPicPr>
        <p:blipFill>
          <a:blip r:embed="rId2"/>
          <a:stretch>
            <a:fillRect/>
          </a:stretch>
        </p:blipFill>
        <p:spPr>
          <a:xfrm>
            <a:off x="4375069" y="131098"/>
            <a:ext cx="3721980" cy="6648321"/>
          </a:xfrm>
          <a:prstGeom prst="rect">
            <a:avLst/>
          </a:prstGeom>
          <a:ln w="6350">
            <a:solidFill>
              <a:schemeClr val="tx1"/>
            </a:solidFill>
          </a:ln>
        </p:spPr>
      </p:pic>
      <p:sp>
        <p:nvSpPr>
          <p:cNvPr id="6" name="Text Box 5"/>
          <p:cNvSpPr txBox="1">
            <a:spLocks noChangeArrowheads="1"/>
          </p:cNvSpPr>
          <p:nvPr/>
        </p:nvSpPr>
        <p:spPr bwMode="auto">
          <a:xfrm>
            <a:off x="9847384" y="6488668"/>
            <a:ext cx="23446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351 U.S. 377 (1956)</a:t>
            </a:r>
          </a:p>
        </p:txBody>
      </p:sp>
    </p:spTree>
    <p:extLst>
      <p:ext uri="{BB962C8B-B14F-4D97-AF65-F5344CB8AC3E}">
        <p14:creationId xmlns:p14="http://schemas.microsoft.com/office/powerpoint/2010/main" val="41898047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 Pont (US 1956)</a:t>
            </a:r>
          </a:p>
        </p:txBody>
      </p:sp>
      <p:sp>
        <p:nvSpPr>
          <p:cNvPr id="3" name="Content Placeholder 2"/>
          <p:cNvSpPr>
            <a:spLocks noGrp="1"/>
          </p:cNvSpPr>
          <p:nvPr>
            <p:ph idx="1"/>
          </p:nvPr>
        </p:nvSpPr>
        <p:spPr/>
        <p:txBody>
          <a:bodyPr/>
          <a:lstStyle/>
          <a:p>
            <a:r>
              <a:rPr lang="en-US" dirty="0"/>
              <a:t>Key Facts</a:t>
            </a:r>
          </a:p>
          <a:p>
            <a:pPr lvl="1"/>
            <a:r>
              <a:rPr lang="en-US" dirty="0"/>
              <a:t>Cellophane “market” is 75% du Pont and 25% Sylvania with the latter’s position limited by patent licenses</a:t>
            </a:r>
          </a:p>
          <a:p>
            <a:pPr lvl="1"/>
            <a:r>
              <a:rPr lang="en-US" dirty="0"/>
              <a:t>Cellophane is 20% of flexible packaging materials “market”</a:t>
            </a:r>
          </a:p>
          <a:p>
            <a:r>
              <a:rPr lang="en-US" dirty="0"/>
              <a:t>Does du Pont have market power?</a:t>
            </a:r>
          </a:p>
        </p:txBody>
      </p:sp>
      <p:sp>
        <p:nvSpPr>
          <p:cNvPr id="5" name="Slide Number Placeholder 4"/>
          <p:cNvSpPr>
            <a:spLocks noGrp="1"/>
          </p:cNvSpPr>
          <p:nvPr>
            <p:ph type="sldNum" sz="quarter" idx="4294967295"/>
          </p:nvPr>
        </p:nvSpPr>
        <p:spPr>
          <a:xfrm>
            <a:off x="4775200" y="6248400"/>
            <a:ext cx="3860800" cy="457200"/>
          </a:xfrm>
        </p:spPr>
        <p:txBody>
          <a:bodyPr/>
          <a:lstStyle/>
          <a:p>
            <a:pPr>
              <a:defRPr/>
            </a:pPr>
            <a:fld id="{BC03FDE9-4CFE-4421-A501-434F5F61D1E4}" type="slidenum">
              <a:rPr lang="en-US" altLang="en-US" smtClean="0"/>
              <a:pPr>
                <a:defRPr/>
              </a:pPr>
              <a:t>62</a:t>
            </a:fld>
            <a:endParaRPr lang="en-US" altLang="en-US" dirty="0"/>
          </a:p>
        </p:txBody>
      </p:sp>
    </p:spTree>
    <p:extLst>
      <p:ext uri="{BB962C8B-B14F-4D97-AF65-F5344CB8AC3E}">
        <p14:creationId xmlns:p14="http://schemas.microsoft.com/office/powerpoint/2010/main" val="20587052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3026" y="-2"/>
            <a:ext cx="7528975" cy="40548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Possible Substitutes for Consumers Define Market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dirty="0"/>
          </a:p>
        </p:txBody>
      </p:sp>
      <p:sp>
        <p:nvSpPr>
          <p:cNvPr id="6" name="Text Box 5"/>
          <p:cNvSpPr txBox="1">
            <a:spLocks noChangeArrowheads="1"/>
          </p:cNvSpPr>
          <p:nvPr/>
        </p:nvSpPr>
        <p:spPr bwMode="auto">
          <a:xfrm>
            <a:off x="10000474" y="6488668"/>
            <a:ext cx="219152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du Pont (US 1956)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dirty="0"/>
          </a:p>
        </p:txBody>
      </p:sp>
      <p:pic>
        <p:nvPicPr>
          <p:cNvPr id="8" name="Picture 7"/>
          <p:cNvPicPr>
            <a:picLocks noChangeAspect="1"/>
          </p:cNvPicPr>
          <p:nvPr/>
        </p:nvPicPr>
        <p:blipFill>
          <a:blip r:embed="rId2"/>
          <a:stretch>
            <a:fillRect/>
          </a:stretch>
        </p:blipFill>
        <p:spPr>
          <a:xfrm>
            <a:off x="178196" y="202739"/>
            <a:ext cx="3497567" cy="6498099"/>
          </a:xfrm>
          <a:prstGeom prst="rect">
            <a:avLst/>
          </a:prstGeom>
          <a:ln w="6350">
            <a:solidFill>
              <a:schemeClr val="tx1"/>
            </a:solidFill>
          </a:ln>
        </p:spPr>
      </p:pic>
      <p:sp>
        <p:nvSpPr>
          <p:cNvPr id="9" name="Rectangle 8">
            <a:extLst>
              <a:ext uri="{FF2B5EF4-FFF2-40B4-BE49-F238E27FC236}">
                <a16:creationId xmlns:a16="http://schemas.microsoft.com/office/drawing/2014/main" id="{3A54DE8B-DD44-8F4F-8787-D43E37A6919F}"/>
              </a:ext>
            </a:extLst>
          </p:cNvPr>
          <p:cNvSpPr/>
          <p:nvPr/>
        </p:nvSpPr>
        <p:spPr bwMode="auto">
          <a:xfrm>
            <a:off x="985360" y="1805729"/>
            <a:ext cx="10901840" cy="206210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rgbClr val="000000"/>
                </a:solidFill>
              </a:rPr>
              <a:t>“Determination of the competitive market for commodities depends on how different from one another are the offered commodities in character or use, </a:t>
            </a:r>
            <a:r>
              <a:rPr lang="en-US" sz="3200" b="1" dirty="0">
                <a:solidFill>
                  <a:schemeClr val="accent4">
                    <a:lumMod val="50000"/>
                    <a:lumOff val="50000"/>
                  </a:schemeClr>
                </a:solidFill>
              </a:rPr>
              <a:t>how far buyers will go to substitute one commodity for another</a:t>
            </a:r>
            <a:r>
              <a:rPr lang="en-US" sz="3200" dirty="0">
                <a:solidFill>
                  <a:srgbClr val="000000"/>
                </a:solidFill>
              </a:rPr>
              <a:t>.”</a:t>
            </a:r>
          </a:p>
        </p:txBody>
      </p:sp>
    </p:spTree>
    <p:extLst>
      <p:ext uri="{BB962C8B-B14F-4D97-AF65-F5344CB8AC3E}">
        <p14:creationId xmlns:p14="http://schemas.microsoft.com/office/powerpoint/2010/main" val="8085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5186" y="200669"/>
            <a:ext cx="4186233" cy="6469071"/>
          </a:xfrm>
          <a:prstGeom prst="rect">
            <a:avLst/>
          </a:prstGeom>
          <a:ln w="6350">
            <a:solidFill>
              <a:schemeClr val="tx1"/>
            </a:solidFill>
          </a:ln>
        </p:spPr>
      </p:pic>
      <p:sp>
        <p:nvSpPr>
          <p:cNvPr id="2" name="Title 1"/>
          <p:cNvSpPr>
            <a:spLocks noGrp="1"/>
          </p:cNvSpPr>
          <p:nvPr>
            <p:ph type="title"/>
          </p:nvPr>
        </p:nvSpPr>
        <p:spPr>
          <a:xfrm>
            <a:off x="8019245" y="-2"/>
            <a:ext cx="4172756" cy="40134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Cross-Elasticity of Demand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dirty="0"/>
          </a:p>
        </p:txBody>
      </p:sp>
      <p:sp>
        <p:nvSpPr>
          <p:cNvPr id="6" name="Text Box 5"/>
          <p:cNvSpPr txBox="1">
            <a:spLocks noChangeArrowheads="1"/>
          </p:cNvSpPr>
          <p:nvPr/>
        </p:nvSpPr>
        <p:spPr bwMode="auto">
          <a:xfrm>
            <a:off x="9983924" y="6488668"/>
            <a:ext cx="220807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du Pont (US 1956)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dirty="0"/>
          </a:p>
        </p:txBody>
      </p:sp>
      <p:sp>
        <p:nvSpPr>
          <p:cNvPr id="9" name="Rectangle 8">
            <a:extLst>
              <a:ext uri="{FF2B5EF4-FFF2-40B4-BE49-F238E27FC236}">
                <a16:creationId xmlns:a16="http://schemas.microsoft.com/office/drawing/2014/main" id="{3A54DE8B-DD44-8F4F-8787-D43E37A6919F}"/>
              </a:ext>
            </a:extLst>
          </p:cNvPr>
          <p:cNvSpPr/>
          <p:nvPr/>
        </p:nvSpPr>
        <p:spPr bwMode="auto">
          <a:xfrm>
            <a:off x="1063938" y="2722593"/>
            <a:ext cx="10901840" cy="156966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rgbClr val="000000"/>
                </a:solidFill>
              </a:rPr>
              <a:t>“</a:t>
            </a:r>
            <a:r>
              <a:rPr lang="en-US" sz="3200" b="1" dirty="0">
                <a:solidFill>
                  <a:schemeClr val="accent4">
                    <a:lumMod val="50000"/>
                    <a:lumOff val="50000"/>
                  </a:schemeClr>
                </a:solidFill>
              </a:rPr>
              <a:t>What is called for is an appraisal of the ‘cross-elasticity’ of demand in the trade</a:t>
            </a:r>
            <a:r>
              <a:rPr lang="en-US" sz="3200" dirty="0">
                <a:solidFill>
                  <a:srgbClr val="000000"/>
                </a:solidFill>
              </a:rPr>
              <a:t>. See Note, 54 Col. L. Rev. 580. The varying circumstances of each case determine the result.”</a:t>
            </a:r>
          </a:p>
        </p:txBody>
      </p:sp>
    </p:spTree>
    <p:extLst>
      <p:ext uri="{BB962C8B-B14F-4D97-AF65-F5344CB8AC3E}">
        <p14:creationId xmlns:p14="http://schemas.microsoft.com/office/powerpoint/2010/main" val="392302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7363" y="225379"/>
            <a:ext cx="3683117" cy="6475459"/>
          </a:xfrm>
          <a:prstGeom prst="rect">
            <a:avLst/>
          </a:prstGeom>
          <a:ln w="6350">
            <a:solidFill>
              <a:schemeClr val="tx1"/>
            </a:solidFill>
          </a:ln>
        </p:spPr>
      </p:pic>
      <p:sp>
        <p:nvSpPr>
          <p:cNvPr id="2" name="Title 1"/>
          <p:cNvSpPr>
            <a:spLocks noGrp="1"/>
          </p:cNvSpPr>
          <p:nvPr>
            <p:ph type="title"/>
          </p:nvPr>
        </p:nvSpPr>
        <p:spPr>
          <a:xfrm>
            <a:off x="9347199" y="-2"/>
            <a:ext cx="2844801" cy="45076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Interchangeability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dirty="0"/>
          </a:p>
        </p:txBody>
      </p:sp>
      <p:sp>
        <p:nvSpPr>
          <p:cNvPr id="6" name="Text Box 5"/>
          <p:cNvSpPr txBox="1">
            <a:spLocks noChangeArrowheads="1"/>
          </p:cNvSpPr>
          <p:nvPr/>
        </p:nvSpPr>
        <p:spPr bwMode="auto">
          <a:xfrm>
            <a:off x="9942022" y="6488668"/>
            <a:ext cx="224997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du Pont (US 1956)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dirty="0"/>
          </a:p>
        </p:txBody>
      </p:sp>
      <p:sp>
        <p:nvSpPr>
          <p:cNvPr id="9" name="Rectangle 8">
            <a:extLst>
              <a:ext uri="{FF2B5EF4-FFF2-40B4-BE49-F238E27FC236}">
                <a16:creationId xmlns:a16="http://schemas.microsoft.com/office/drawing/2014/main" id="{3A54DE8B-DD44-8F4F-8787-D43E37A6919F}"/>
              </a:ext>
            </a:extLst>
          </p:cNvPr>
          <p:cNvSpPr/>
          <p:nvPr/>
        </p:nvSpPr>
        <p:spPr bwMode="auto">
          <a:xfrm>
            <a:off x="911311" y="2228559"/>
            <a:ext cx="10901840" cy="255454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rgbClr val="000000"/>
                </a:solidFill>
              </a:rPr>
              <a:t>“In considering what is the relevant market for determining the control of price and competition, no more definite rule can be declared than that </a:t>
            </a:r>
            <a:r>
              <a:rPr lang="en-US" sz="3200" b="1" dirty="0">
                <a:solidFill>
                  <a:schemeClr val="accent4">
                    <a:lumMod val="50000"/>
                    <a:lumOff val="50000"/>
                  </a:schemeClr>
                </a:solidFill>
              </a:rPr>
              <a:t>commodities reasonably interchangeable by consumers for the same purposes make up that ‘part of the trade or commerce</a:t>
            </a:r>
            <a:r>
              <a:rPr lang="en-US" sz="3200" dirty="0">
                <a:solidFill>
                  <a:srgbClr val="000000"/>
                </a:solidFill>
              </a:rPr>
              <a:t>,’ monopolization of which may be illegal.”</a:t>
            </a:r>
          </a:p>
        </p:txBody>
      </p:sp>
    </p:spTree>
    <p:extLst>
      <p:ext uri="{BB962C8B-B14F-4D97-AF65-F5344CB8AC3E}">
        <p14:creationId xmlns:p14="http://schemas.microsoft.com/office/powerpoint/2010/main" val="81018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9347200" y="6248400"/>
            <a:ext cx="2540000" cy="457200"/>
          </a:xfrm>
          <a:prstGeom prst="rect">
            <a:avLst/>
          </a:prstGeom>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C47B60C-FAF5-418E-8A2A-2B3F21001E20}" type="slidenum">
              <a:rPr lang="en-US" altLang="en-US" sz="1400">
                <a:solidFill>
                  <a:srgbClr val="000066"/>
                </a:solidFill>
                <a:latin typeface="Arial" panose="020B0604020202020204" pitchFamily="34" charset="0"/>
              </a:rPr>
              <a:pPr/>
              <a:t>66</a:t>
            </a:fld>
            <a:endParaRPr lang="en-US" altLang="en-US" sz="1400" dirty="0">
              <a:solidFill>
                <a:srgbClr val="000066"/>
              </a:solidFill>
              <a:latin typeface="Arial" panose="020B0604020202020204" pitchFamily="34" charset="0"/>
            </a:endParaRPr>
          </a:p>
        </p:txBody>
      </p:sp>
      <p:sp>
        <p:nvSpPr>
          <p:cNvPr id="25605" name="Rectangle 2"/>
          <p:cNvSpPr>
            <a:spLocks noGrp="1" noChangeArrowheads="1"/>
          </p:cNvSpPr>
          <p:nvPr>
            <p:ph type="title"/>
          </p:nvPr>
        </p:nvSpPr>
        <p:spPr/>
        <p:txBody>
          <a:bodyPr/>
          <a:lstStyle/>
          <a:p>
            <a:r>
              <a:rPr lang="en-US" dirty="0"/>
              <a:t>Elasticities and Cross-Elasticities</a:t>
            </a:r>
          </a:p>
        </p:txBody>
      </p:sp>
      <p:sp>
        <p:nvSpPr>
          <p:cNvPr id="25606" name="Rectangle 3"/>
          <p:cNvSpPr>
            <a:spLocks noGrp="1" noChangeArrowheads="1"/>
          </p:cNvSpPr>
          <p:nvPr>
            <p:ph type="body" idx="1"/>
          </p:nvPr>
        </p:nvSpPr>
        <p:spPr/>
        <p:txBody>
          <a:bodyPr/>
          <a:lstStyle/>
          <a:p>
            <a:r>
              <a:rPr lang="en-US" dirty="0"/>
              <a:t>Elasticity</a:t>
            </a:r>
          </a:p>
          <a:p>
            <a:pPr lvl="1"/>
            <a:r>
              <a:rPr lang="en-US" dirty="0"/>
              <a:t>The price of Diet Coke rises: what happens to Diet Coke sales?</a:t>
            </a:r>
          </a:p>
          <a:p>
            <a:pPr lvl="1"/>
            <a:r>
              <a:rPr lang="en-US" dirty="0"/>
              <a:t>They consume less, but how much less?</a:t>
            </a:r>
          </a:p>
          <a:p>
            <a:pPr lvl="1"/>
            <a:r>
              <a:rPr lang="en-US" dirty="0"/>
              <a:t>An elasticity is one way of describing that</a:t>
            </a:r>
          </a:p>
        </p:txBody>
      </p:sp>
    </p:spTree>
    <p:extLst>
      <p:ext uri="{BB962C8B-B14F-4D97-AF65-F5344CB8AC3E}">
        <p14:creationId xmlns:p14="http://schemas.microsoft.com/office/powerpoint/2010/main" val="39540378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9347200" y="6248400"/>
            <a:ext cx="2540000" cy="457200"/>
          </a:xfrm>
          <a:prstGeom prst="rect">
            <a:avLst/>
          </a:prstGeom>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C47B60C-FAF5-418E-8A2A-2B3F21001E20}" type="slidenum">
              <a:rPr lang="en-US" altLang="en-US" sz="1400">
                <a:solidFill>
                  <a:srgbClr val="000066"/>
                </a:solidFill>
                <a:latin typeface="Arial" panose="020B0604020202020204" pitchFamily="34" charset="0"/>
              </a:rPr>
              <a:pPr/>
              <a:t>67</a:t>
            </a:fld>
            <a:endParaRPr lang="en-US" altLang="en-US" sz="1400" dirty="0">
              <a:solidFill>
                <a:srgbClr val="000066"/>
              </a:solidFill>
              <a:latin typeface="Arial" panose="020B0604020202020204" pitchFamily="34" charset="0"/>
            </a:endParaRPr>
          </a:p>
        </p:txBody>
      </p:sp>
      <p:sp>
        <p:nvSpPr>
          <p:cNvPr id="25605" name="Rectangle 2"/>
          <p:cNvSpPr>
            <a:spLocks noGrp="1" noChangeArrowheads="1"/>
          </p:cNvSpPr>
          <p:nvPr>
            <p:ph type="title"/>
          </p:nvPr>
        </p:nvSpPr>
        <p:spPr/>
        <p:txBody>
          <a:bodyPr/>
          <a:lstStyle/>
          <a:p>
            <a:r>
              <a:rPr lang="en-US" dirty="0"/>
              <a:t>Elasticities and Cross-Elasticities</a:t>
            </a:r>
          </a:p>
        </p:txBody>
      </p:sp>
      <p:sp>
        <p:nvSpPr>
          <p:cNvPr id="25606" name="Rectangle 3"/>
          <p:cNvSpPr>
            <a:spLocks noGrp="1" noChangeArrowheads="1"/>
          </p:cNvSpPr>
          <p:nvPr>
            <p:ph type="body" idx="1"/>
          </p:nvPr>
        </p:nvSpPr>
        <p:spPr/>
        <p:txBody>
          <a:bodyPr/>
          <a:lstStyle/>
          <a:p>
            <a:r>
              <a:rPr lang="en-US" dirty="0"/>
              <a:t>Next Question: Cross-Elasticity</a:t>
            </a:r>
          </a:p>
          <a:p>
            <a:pPr lvl="1"/>
            <a:r>
              <a:rPr lang="en-US" dirty="0"/>
              <a:t>The price of Diet Coke rises: what happens to sales of </a:t>
            </a:r>
            <a:r>
              <a:rPr lang="en-US" dirty="0">
                <a:solidFill>
                  <a:schemeClr val="accent4">
                    <a:lumMod val="50000"/>
                    <a:lumOff val="50000"/>
                  </a:schemeClr>
                </a:solidFill>
              </a:rPr>
              <a:t>Diet Pepsi</a:t>
            </a:r>
            <a:r>
              <a:rPr lang="en-US" dirty="0"/>
              <a:t>?</a:t>
            </a:r>
          </a:p>
          <a:p>
            <a:pPr lvl="1"/>
            <a:r>
              <a:rPr lang="en-US" dirty="0"/>
              <a:t>If DC and DP are in the same market, DP sales would rise</a:t>
            </a:r>
          </a:p>
          <a:p>
            <a:pPr lvl="1"/>
            <a:r>
              <a:rPr lang="en-US" dirty="0"/>
              <a:t>Cross-elasticity of demand is a way of quantifying that</a:t>
            </a:r>
          </a:p>
        </p:txBody>
      </p:sp>
    </p:spTree>
    <p:extLst>
      <p:ext uri="{BB962C8B-B14F-4D97-AF65-F5344CB8AC3E}">
        <p14:creationId xmlns:p14="http://schemas.microsoft.com/office/powerpoint/2010/main" val="31792590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9347200" y="6248400"/>
            <a:ext cx="2540000" cy="457200"/>
          </a:xfrm>
          <a:prstGeom prst="rect">
            <a:avLst/>
          </a:prstGeom>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C47B60C-FAF5-418E-8A2A-2B3F21001E20}" type="slidenum">
              <a:rPr lang="en-US" altLang="en-US" sz="1400">
                <a:solidFill>
                  <a:srgbClr val="000066"/>
                </a:solidFill>
                <a:latin typeface="Arial" panose="020B0604020202020204" pitchFamily="34" charset="0"/>
              </a:rPr>
              <a:pPr/>
              <a:t>68</a:t>
            </a:fld>
            <a:endParaRPr lang="en-US" altLang="en-US" sz="1400" dirty="0">
              <a:solidFill>
                <a:srgbClr val="000066"/>
              </a:solidFill>
              <a:latin typeface="Arial" panose="020B0604020202020204" pitchFamily="34" charset="0"/>
            </a:endParaRPr>
          </a:p>
        </p:txBody>
      </p:sp>
      <p:sp>
        <p:nvSpPr>
          <p:cNvPr id="25605" name="Rectangle 2"/>
          <p:cNvSpPr>
            <a:spLocks noGrp="1" noChangeArrowheads="1"/>
          </p:cNvSpPr>
          <p:nvPr>
            <p:ph type="title"/>
          </p:nvPr>
        </p:nvSpPr>
        <p:spPr/>
        <p:txBody>
          <a:bodyPr/>
          <a:lstStyle/>
          <a:p>
            <a:r>
              <a:rPr lang="en-US" dirty="0"/>
              <a:t>Elasticities and Cross-Elasticities</a:t>
            </a:r>
          </a:p>
        </p:txBody>
      </p:sp>
      <p:sp>
        <p:nvSpPr>
          <p:cNvPr id="25606" name="Rectangle 3"/>
          <p:cNvSpPr>
            <a:spLocks noGrp="1" noChangeArrowheads="1"/>
          </p:cNvSpPr>
          <p:nvPr>
            <p:ph type="body" idx="1"/>
          </p:nvPr>
        </p:nvSpPr>
        <p:spPr/>
        <p:txBody>
          <a:bodyPr/>
          <a:lstStyle/>
          <a:p>
            <a:r>
              <a:rPr lang="en-US" dirty="0"/>
              <a:t>Cross-Elasticity Key Idea</a:t>
            </a:r>
          </a:p>
          <a:p>
            <a:pPr lvl="1"/>
            <a:r>
              <a:rPr lang="en-US" dirty="0"/>
              <a:t>How much does a rise in the price of one good change the quantity consumed of a second good?</a:t>
            </a:r>
          </a:p>
        </p:txBody>
      </p:sp>
    </p:spTree>
    <p:extLst>
      <p:ext uri="{BB962C8B-B14F-4D97-AF65-F5344CB8AC3E}">
        <p14:creationId xmlns:p14="http://schemas.microsoft.com/office/powerpoint/2010/main" val="33181713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9347200" y="6248400"/>
            <a:ext cx="2540000" cy="457200"/>
          </a:xfrm>
          <a:prstGeom prst="rect">
            <a:avLst/>
          </a:prstGeom>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D91D6738-03C4-4592-ADF2-088888B945DC}" type="slidenum">
              <a:rPr lang="en-US" altLang="en-US" sz="1400">
                <a:solidFill>
                  <a:srgbClr val="000066"/>
                </a:solidFill>
                <a:latin typeface="Arial" panose="020B0604020202020204" pitchFamily="34" charset="0"/>
              </a:rPr>
              <a:pPr/>
              <a:t>69</a:t>
            </a:fld>
            <a:endParaRPr lang="en-US" altLang="en-US" sz="1400" dirty="0">
              <a:solidFill>
                <a:srgbClr val="000066"/>
              </a:solidFill>
              <a:latin typeface="Arial" panose="020B0604020202020204" pitchFamily="34" charset="0"/>
            </a:endParaRPr>
          </a:p>
        </p:txBody>
      </p:sp>
      <p:sp>
        <p:nvSpPr>
          <p:cNvPr id="26629" name="Rectangle 2"/>
          <p:cNvSpPr>
            <a:spLocks noGrp="1" noChangeArrowheads="1"/>
          </p:cNvSpPr>
          <p:nvPr>
            <p:ph type="title"/>
          </p:nvPr>
        </p:nvSpPr>
        <p:spPr/>
        <p:txBody>
          <a:bodyPr/>
          <a:lstStyle/>
          <a:p>
            <a:r>
              <a:rPr lang="en-US" dirty="0"/>
              <a:t>Defining Cross Elasticity</a:t>
            </a:r>
          </a:p>
        </p:txBody>
      </p:sp>
      <p:sp>
        <p:nvSpPr>
          <p:cNvPr id="26630" name="Rectangle 3"/>
          <p:cNvSpPr>
            <a:spLocks noGrp="1" noChangeArrowheads="1"/>
          </p:cNvSpPr>
          <p:nvPr>
            <p:ph type="body" idx="1"/>
          </p:nvPr>
        </p:nvSpPr>
        <p:spPr/>
        <p:txBody>
          <a:bodyPr/>
          <a:lstStyle/>
          <a:p>
            <a:r>
              <a:rPr lang="en-US" dirty="0"/>
              <a:t>The percentage change in quantity of good 1 divided by the percentage change in price of good 2.</a:t>
            </a:r>
          </a:p>
          <a:p>
            <a:r>
              <a:rPr lang="en-US" dirty="0"/>
              <a:t>Formally:</a:t>
            </a:r>
          </a:p>
        </p:txBody>
      </p:sp>
      <p:graphicFrame>
        <p:nvGraphicFramePr>
          <p:cNvPr id="26631" name="Object 4"/>
          <p:cNvGraphicFramePr>
            <a:graphicFrameLocks noChangeAspect="1"/>
          </p:cNvGraphicFramePr>
          <p:nvPr/>
        </p:nvGraphicFramePr>
        <p:xfrm>
          <a:off x="4148666" y="3200400"/>
          <a:ext cx="5674107" cy="3505200"/>
        </p:xfrm>
        <a:graphic>
          <a:graphicData uri="http://schemas.openxmlformats.org/presentationml/2006/ole">
            <mc:AlternateContent xmlns:mc="http://schemas.openxmlformats.org/markup-compatibility/2006">
              <mc:Choice xmlns:v="urn:schemas-microsoft-com:vml" Requires="v">
                <p:oleObj name="Microsoft Equation 3.0" r:id="rId3" imgW="1130300" imgH="698500" progId="Equation.3">
                  <p:embed/>
                </p:oleObj>
              </mc:Choice>
              <mc:Fallback>
                <p:oleObj name="Microsoft Equation 3.0" r:id="rId3" imgW="1130300" imgH="698500" progId="Equation.3">
                  <p:embed/>
                  <p:pic>
                    <p:nvPicPr>
                      <p:cNvPr id="26631"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8666" y="3200400"/>
                        <a:ext cx="5674107" cy="35052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881973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7233" y="-2"/>
            <a:ext cx="723476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7: Targeted Stock Acquisitions (15 USC 18)</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9177867" y="6488668"/>
            <a:ext cx="301413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38 Stat. 730 (15 Oct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145735" y="209004"/>
            <a:ext cx="4164563" cy="6491834"/>
          </a:xfrm>
          <a:prstGeom prst="rect">
            <a:avLst/>
          </a:prstGeom>
          <a:ln>
            <a:solidFill>
              <a:schemeClr val="bg2"/>
            </a:solidFill>
          </a:ln>
        </p:spPr>
      </p:pic>
      <p:grpSp>
        <p:nvGrpSpPr>
          <p:cNvPr id="12" name="Group 11"/>
          <p:cNvGrpSpPr>
            <a:grpSpLocks noChangeAspect="1"/>
          </p:cNvGrpSpPr>
          <p:nvPr/>
        </p:nvGrpSpPr>
        <p:grpSpPr>
          <a:xfrm>
            <a:off x="654580" y="2623454"/>
            <a:ext cx="11232620" cy="2939146"/>
            <a:chOff x="2831432" y="2936200"/>
            <a:chExt cx="6601326" cy="1727314"/>
          </a:xfrm>
        </p:grpSpPr>
        <p:pic>
          <p:nvPicPr>
            <p:cNvPr id="10" name="Picture 9"/>
            <p:cNvPicPr>
              <a:picLocks noChangeAspect="1"/>
            </p:cNvPicPr>
            <p:nvPr/>
          </p:nvPicPr>
          <p:blipFill rotWithShape="1">
            <a:blip r:embed="rId3"/>
            <a:srcRect l="819"/>
            <a:stretch/>
          </p:blipFill>
          <p:spPr>
            <a:xfrm>
              <a:off x="2831432" y="2936200"/>
              <a:ext cx="6583468" cy="985600"/>
            </a:xfrm>
            <a:prstGeom prst="rect">
              <a:avLst/>
            </a:prstGeom>
            <a:ln>
              <a:solidFill>
                <a:schemeClr val="bg2"/>
              </a:solidFill>
            </a:ln>
          </p:spPr>
        </p:pic>
        <p:pic>
          <p:nvPicPr>
            <p:cNvPr id="11" name="Picture 10"/>
            <p:cNvPicPr>
              <a:picLocks noChangeAspect="1"/>
            </p:cNvPicPr>
            <p:nvPr/>
          </p:nvPicPr>
          <p:blipFill rotWithShape="1">
            <a:blip r:embed="rId4"/>
            <a:srcRect t="8191" r="2022"/>
            <a:stretch/>
          </p:blipFill>
          <p:spPr>
            <a:xfrm>
              <a:off x="2841268" y="3820342"/>
              <a:ext cx="6591490" cy="843172"/>
            </a:xfrm>
            <a:prstGeom prst="rect">
              <a:avLst/>
            </a:prstGeom>
            <a:ln>
              <a:solidFill>
                <a:schemeClr val="bg2"/>
              </a:solidFill>
            </a:ln>
          </p:spPr>
        </p:pic>
      </p:grpSp>
    </p:spTree>
    <p:extLst>
      <p:ext uri="{BB962C8B-B14F-4D97-AF65-F5344CB8AC3E}">
        <p14:creationId xmlns:p14="http://schemas.microsoft.com/office/powerpoint/2010/main" val="357330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9347200" y="6248400"/>
            <a:ext cx="2540000" cy="457200"/>
          </a:xfrm>
          <a:prstGeom prst="rect">
            <a:avLst/>
          </a:prstGeom>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ABCB66F-CE59-4FBB-A1C1-07084CCCBAD5}" type="slidenum">
              <a:rPr lang="en-US" altLang="en-US" sz="1400">
                <a:solidFill>
                  <a:srgbClr val="000066"/>
                </a:solidFill>
                <a:latin typeface="Arial" panose="020B0604020202020204" pitchFamily="34" charset="0"/>
              </a:rPr>
              <a:pPr/>
              <a:t>70</a:t>
            </a:fld>
            <a:endParaRPr lang="en-US" altLang="en-US" sz="1400">
              <a:solidFill>
                <a:srgbClr val="000066"/>
              </a:solidFill>
              <a:latin typeface="Arial" panose="020B0604020202020204" pitchFamily="34" charset="0"/>
            </a:endParaRPr>
          </a:p>
        </p:txBody>
      </p:sp>
      <p:sp>
        <p:nvSpPr>
          <p:cNvPr id="27653" name="Rectangle 2"/>
          <p:cNvSpPr>
            <a:spLocks noGrp="1" noChangeArrowheads="1"/>
          </p:cNvSpPr>
          <p:nvPr>
            <p:ph type="title"/>
          </p:nvPr>
        </p:nvSpPr>
        <p:spPr/>
        <p:txBody>
          <a:bodyPr/>
          <a:lstStyle/>
          <a:p>
            <a:r>
              <a:rPr lang="en-US"/>
              <a:t>Examples</a:t>
            </a:r>
          </a:p>
        </p:txBody>
      </p:sp>
      <p:sp>
        <p:nvSpPr>
          <p:cNvPr id="27654" name="Rectangle 3"/>
          <p:cNvSpPr>
            <a:spLocks noGrp="1" noChangeArrowheads="1"/>
          </p:cNvSpPr>
          <p:nvPr>
            <p:ph type="body" idx="1"/>
          </p:nvPr>
        </p:nvSpPr>
        <p:spPr/>
        <p:txBody>
          <a:bodyPr/>
          <a:lstStyle/>
          <a:p>
            <a:r>
              <a:rPr lang="en-US" dirty="0"/>
              <a:t>Increase of price of McDonald’s hamburger:</a:t>
            </a:r>
          </a:p>
          <a:p>
            <a:pPr lvl="1"/>
            <a:r>
              <a:rPr lang="en-US" dirty="0"/>
              <a:t>How many more hamburgers are sold by Burger King?</a:t>
            </a:r>
          </a:p>
          <a:p>
            <a:pPr lvl="1"/>
            <a:r>
              <a:rPr lang="en-US" dirty="0"/>
              <a:t>How much more chicken is sold by KFC?</a:t>
            </a:r>
          </a:p>
          <a:p>
            <a:pPr lvl="1"/>
            <a:r>
              <a:rPr lang="en-US" dirty="0"/>
              <a:t>How many more meals are sold by </a:t>
            </a:r>
            <a:r>
              <a:rPr lang="en-US" dirty="0" err="1"/>
              <a:t>Alinea</a:t>
            </a:r>
            <a:r>
              <a:rPr lang="en-US" dirty="0"/>
              <a:t>?</a:t>
            </a:r>
          </a:p>
        </p:txBody>
      </p:sp>
    </p:spTree>
    <p:extLst>
      <p:ext uri="{BB962C8B-B14F-4D97-AF65-F5344CB8AC3E}">
        <p14:creationId xmlns:p14="http://schemas.microsoft.com/office/powerpoint/2010/main" val="11398652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9347200" y="6248400"/>
            <a:ext cx="2540000" cy="457200"/>
          </a:xfrm>
          <a:prstGeom prst="rect">
            <a:avLst/>
          </a:prstGeom>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ABCB66F-CE59-4FBB-A1C1-07084CCCBAD5}" type="slidenum">
              <a:rPr lang="en-US" altLang="en-US" sz="1400">
                <a:solidFill>
                  <a:srgbClr val="000066"/>
                </a:solidFill>
                <a:latin typeface="Arial" panose="020B0604020202020204" pitchFamily="34" charset="0"/>
              </a:rPr>
              <a:pPr/>
              <a:t>71</a:t>
            </a:fld>
            <a:endParaRPr lang="en-US" altLang="en-US" sz="1400">
              <a:solidFill>
                <a:srgbClr val="000066"/>
              </a:solidFill>
              <a:latin typeface="Arial" panose="020B0604020202020204" pitchFamily="34" charset="0"/>
            </a:endParaRPr>
          </a:p>
        </p:txBody>
      </p:sp>
      <p:sp>
        <p:nvSpPr>
          <p:cNvPr id="27653" name="Rectangle 2"/>
          <p:cNvSpPr>
            <a:spLocks noGrp="1" noChangeArrowheads="1"/>
          </p:cNvSpPr>
          <p:nvPr>
            <p:ph type="title"/>
          </p:nvPr>
        </p:nvSpPr>
        <p:spPr/>
        <p:txBody>
          <a:bodyPr/>
          <a:lstStyle/>
          <a:p>
            <a:r>
              <a:rPr lang="en-US" dirty="0"/>
              <a:t>And Back to the Case</a:t>
            </a:r>
          </a:p>
        </p:txBody>
      </p:sp>
      <p:sp>
        <p:nvSpPr>
          <p:cNvPr id="27654" name="Rectangle 3"/>
          <p:cNvSpPr>
            <a:spLocks noGrp="1" noChangeArrowheads="1"/>
          </p:cNvSpPr>
          <p:nvPr>
            <p:ph type="body" idx="1"/>
          </p:nvPr>
        </p:nvSpPr>
        <p:spPr/>
        <p:txBody>
          <a:bodyPr/>
          <a:lstStyle/>
          <a:p>
            <a:r>
              <a:rPr lang="en-US" dirty="0"/>
              <a:t>Increase of price office consumables at Staples?</a:t>
            </a:r>
          </a:p>
          <a:p>
            <a:pPr lvl="1"/>
            <a:r>
              <a:rPr lang="en-US" dirty="0"/>
              <a:t>Are more office consumables sold at</a:t>
            </a:r>
          </a:p>
          <a:p>
            <a:pPr lvl="2"/>
            <a:r>
              <a:rPr lang="en-US" dirty="0"/>
              <a:t>Office Depot?: Evidence says yes</a:t>
            </a:r>
          </a:p>
          <a:p>
            <a:pPr lvl="2"/>
            <a:r>
              <a:rPr lang="en-US" dirty="0"/>
              <a:t>Walmart? : Evidence says no</a:t>
            </a:r>
          </a:p>
          <a:p>
            <a:pPr lvl="2"/>
            <a:r>
              <a:rPr lang="en-US" dirty="0"/>
              <a:t>Costco? : Evidence says no</a:t>
            </a:r>
          </a:p>
          <a:p>
            <a:pPr lvl="2"/>
            <a:endParaRPr lang="en-US" dirty="0"/>
          </a:p>
        </p:txBody>
      </p:sp>
    </p:spTree>
    <p:extLst>
      <p:ext uri="{BB962C8B-B14F-4D97-AF65-F5344CB8AC3E}">
        <p14:creationId xmlns:p14="http://schemas.microsoft.com/office/powerpoint/2010/main" val="21211371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FE0D5DD2-BF90-42EC-A270-CE137757C635}" type="slidenum">
              <a:rPr lang="en-US" altLang="en-US" sz="1400">
                <a:solidFill>
                  <a:srgbClr val="000066"/>
                </a:solidFill>
                <a:latin typeface="Arial" panose="020B0604020202020204" pitchFamily="34" charset="0"/>
              </a:rPr>
              <a:pPr/>
              <a:t>72</a:t>
            </a:fld>
            <a:endParaRPr lang="en-US" altLang="en-US" sz="1400">
              <a:solidFill>
                <a:srgbClr val="000066"/>
              </a:solidFill>
              <a:latin typeface="Arial" panose="020B0604020202020204" pitchFamily="34" charset="0"/>
            </a:endParaRPr>
          </a:p>
        </p:txBody>
      </p:sp>
      <p:sp>
        <p:nvSpPr>
          <p:cNvPr id="33797" name="Rectangle 2"/>
          <p:cNvSpPr>
            <a:spLocks noGrp="1" noChangeArrowheads="1"/>
          </p:cNvSpPr>
          <p:nvPr>
            <p:ph type="title"/>
          </p:nvPr>
        </p:nvSpPr>
        <p:spPr/>
        <p:txBody>
          <a:bodyPr/>
          <a:lstStyle/>
          <a:p>
            <a:r>
              <a:rPr lang="en-US" dirty="0"/>
              <a:t>How should we evaluate the possibility of entry?</a:t>
            </a:r>
          </a:p>
        </p:txBody>
      </p:sp>
      <p:sp>
        <p:nvSpPr>
          <p:cNvPr id="33798" name="Rectangle 3"/>
          <p:cNvSpPr>
            <a:spLocks noGrp="1" noChangeArrowheads="1"/>
          </p:cNvSpPr>
          <p:nvPr>
            <p:ph type="body" idx="1"/>
          </p:nvPr>
        </p:nvSpPr>
        <p:spPr/>
        <p:txBody>
          <a:bodyPr/>
          <a:lstStyle/>
          <a:p>
            <a:r>
              <a:rPr lang="en-US"/>
              <a:t>New Pure Entrants into OSS Market?</a:t>
            </a:r>
          </a:p>
          <a:p>
            <a:pPr lvl="1"/>
            <a:r>
              <a:rPr lang="en-US"/>
              <a:t>Decline from 23 OSS chains to 3 in 11 years</a:t>
            </a:r>
          </a:p>
          <a:p>
            <a:pPr lvl="1"/>
            <a:r>
              <a:rPr lang="en-US"/>
              <a:t>Failure of Office 1</a:t>
            </a:r>
          </a:p>
          <a:p>
            <a:pPr lvl="1"/>
            <a:r>
              <a:rPr lang="en-US"/>
              <a:t>Failure of chains associated with existing retailers</a:t>
            </a:r>
          </a:p>
          <a:p>
            <a:r>
              <a:rPr lang="en-US"/>
              <a:t>Expansion of others? Wal-Mart? Best Buy?</a:t>
            </a:r>
          </a:p>
          <a:p>
            <a:pPr lvl="1"/>
            <a:r>
              <a:rPr lang="en-US"/>
              <a:t>Tried and backed away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33D5871-3563-4A12-A5FA-59C2A5D15348}" type="slidenum">
              <a:rPr lang="en-US" altLang="en-US" sz="1400">
                <a:solidFill>
                  <a:srgbClr val="000066"/>
                </a:solidFill>
                <a:latin typeface="Arial" panose="020B0604020202020204" pitchFamily="34" charset="0"/>
              </a:rPr>
              <a:pPr/>
              <a:t>73</a:t>
            </a:fld>
            <a:endParaRPr lang="en-US" altLang="en-US" sz="1400">
              <a:solidFill>
                <a:srgbClr val="000066"/>
              </a:solidFill>
              <a:latin typeface="Arial" panose="020B0604020202020204" pitchFamily="34" charset="0"/>
            </a:endParaRPr>
          </a:p>
        </p:txBody>
      </p:sp>
      <p:sp>
        <p:nvSpPr>
          <p:cNvPr id="34821" name="Rectangle 2"/>
          <p:cNvSpPr>
            <a:spLocks noGrp="1" noChangeArrowheads="1"/>
          </p:cNvSpPr>
          <p:nvPr>
            <p:ph type="title"/>
          </p:nvPr>
        </p:nvSpPr>
        <p:spPr/>
        <p:txBody>
          <a:bodyPr/>
          <a:lstStyle/>
          <a:p>
            <a:r>
              <a:rPr lang="en-US"/>
              <a:t>How should we evaluate the claims of efficiency?</a:t>
            </a:r>
          </a:p>
        </p:txBody>
      </p:sp>
      <p:sp>
        <p:nvSpPr>
          <p:cNvPr id="34822" name="Rectangle 3"/>
          <p:cNvSpPr>
            <a:spLocks noGrp="1" noChangeArrowheads="1"/>
          </p:cNvSpPr>
          <p:nvPr>
            <p:ph type="body" idx="1"/>
          </p:nvPr>
        </p:nvSpPr>
        <p:spPr/>
        <p:txBody>
          <a:bodyPr/>
          <a:lstStyle/>
          <a:p>
            <a:r>
              <a:rPr lang="en-US"/>
              <a:t>Assessing the numbers</a:t>
            </a:r>
          </a:p>
          <a:p>
            <a:pPr lvl="1"/>
            <a:r>
              <a:rPr lang="en-US"/>
              <a:t>Internal inconsistencies: 500% difference between FTC numbers and those presented to boards of directors</a:t>
            </a:r>
          </a:p>
          <a:p>
            <a:pPr lvl="1"/>
            <a:r>
              <a:rPr lang="en-US"/>
              <a:t>Projected vendor cost savings: limited base, casual extrapolation (omission of HP), and questions of merger-specificity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E84CB5C-0C4A-4758-9BFE-73B99C96C7A8}" type="slidenum">
              <a:rPr lang="en-US" altLang="en-US" sz="1400">
                <a:solidFill>
                  <a:srgbClr val="000066"/>
                </a:solidFill>
                <a:latin typeface="Arial" panose="020B0604020202020204" pitchFamily="34" charset="0"/>
              </a:rPr>
              <a:pPr/>
              <a:t>74</a:t>
            </a:fld>
            <a:endParaRPr lang="en-US" altLang="en-US" sz="1400">
              <a:solidFill>
                <a:srgbClr val="000066"/>
              </a:solidFill>
              <a:latin typeface="Arial" panose="020B0604020202020204" pitchFamily="34" charset="0"/>
            </a:endParaRPr>
          </a:p>
        </p:txBody>
      </p:sp>
      <p:sp>
        <p:nvSpPr>
          <p:cNvPr id="35845" name="Rectangle 2"/>
          <p:cNvSpPr>
            <a:spLocks noGrp="1" noChangeArrowheads="1"/>
          </p:cNvSpPr>
          <p:nvPr>
            <p:ph type="title"/>
          </p:nvPr>
        </p:nvSpPr>
        <p:spPr/>
        <p:txBody>
          <a:bodyPr/>
          <a:lstStyle/>
          <a:p>
            <a:r>
              <a:rPr lang="en-US"/>
              <a:t>How should we evaluate the claims of efficiency?</a:t>
            </a:r>
          </a:p>
        </p:txBody>
      </p:sp>
      <p:sp>
        <p:nvSpPr>
          <p:cNvPr id="35846" name="Rectangle 3"/>
          <p:cNvSpPr>
            <a:spLocks noGrp="1" noChangeArrowheads="1"/>
          </p:cNvSpPr>
          <p:nvPr>
            <p:ph type="body" idx="1"/>
          </p:nvPr>
        </p:nvSpPr>
        <p:spPr/>
        <p:txBody>
          <a:bodyPr/>
          <a:lstStyle/>
          <a:p>
            <a:r>
              <a:rPr lang="en-US" dirty="0"/>
              <a:t>Pass through rates</a:t>
            </a:r>
          </a:p>
          <a:p>
            <a:pPr lvl="1"/>
            <a:r>
              <a:rPr lang="en-US" dirty="0"/>
              <a:t> Projected pass through of benefits to consumers of 2/3s vs. historic rates of 15-17%</a:t>
            </a:r>
          </a:p>
          <a:p>
            <a:r>
              <a:rPr lang="en-US" dirty="0"/>
              <a:t>How Do Efficiencies Matter?</a:t>
            </a:r>
          </a:p>
          <a:p>
            <a:pPr lvl="1"/>
            <a:r>
              <a:rPr lang="en-US" dirty="0"/>
              <a:t>Statute, guidelines and prior Sup Ct cases don’t seem to contemplate efficiencies as directly relevant; matter only to extent ensures price drops for consumers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2376" y="-2"/>
            <a:ext cx="4159626"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2013: Deal 2: No Challenge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75</a:t>
            </a:fld>
            <a:endParaRPr lang="en-US" altLang="en-US"/>
          </a:p>
        </p:txBody>
      </p:sp>
      <p:sp>
        <p:nvSpPr>
          <p:cNvPr id="6" name="Text Box 5"/>
          <p:cNvSpPr txBox="1">
            <a:spLocks noChangeArrowheads="1"/>
          </p:cNvSpPr>
          <p:nvPr/>
        </p:nvSpPr>
        <p:spPr bwMode="auto">
          <a:xfrm>
            <a:off x="7527175" y="6488668"/>
            <a:ext cx="4664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Office Depot/OfficeMax (1 Nov 2013)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descr="FTC Closes Seven-month Investigation of Proposed Office Depot/OfficeMax Merger - Google Chrome">
            <a:extLst>
              <a:ext uri="{FF2B5EF4-FFF2-40B4-BE49-F238E27FC236}">
                <a16:creationId xmlns:a16="http://schemas.microsoft.com/office/drawing/2014/main" id="{3D5F133A-21F1-4147-BC2C-F8E784F20007}"/>
              </a:ext>
            </a:extLst>
          </p:cNvPr>
          <p:cNvPicPr>
            <a:picLocks noChangeAspect="1"/>
          </p:cNvPicPr>
          <p:nvPr/>
        </p:nvPicPr>
        <p:blipFill rotWithShape="1">
          <a:blip r:embed="rId3">
            <a:extLst>
              <a:ext uri="{28A0092B-C50C-407E-A947-70E740481C1C}">
                <a14:useLocalDpi xmlns:a14="http://schemas.microsoft.com/office/drawing/2010/main" val="0"/>
              </a:ext>
            </a:extLst>
          </a:blip>
          <a:srcRect l="5278" r="26060"/>
          <a:stretch/>
        </p:blipFill>
        <p:spPr>
          <a:xfrm>
            <a:off x="193223" y="212160"/>
            <a:ext cx="7083366" cy="6488678"/>
          </a:xfrm>
          <a:prstGeom prst="rect">
            <a:avLst/>
          </a:prstGeom>
          <a:solidFill>
            <a:schemeClr val="bg2">
              <a:alpha val="10000"/>
            </a:schemeClr>
          </a:solidFill>
          <a:ln w="6350">
            <a:solidFill>
              <a:schemeClr val="tx1"/>
            </a:solidFill>
            <a:miter lim="800000"/>
            <a:headEnd/>
            <a:tailEnd/>
          </a:ln>
        </p:spPr>
      </p:pic>
      <p:pic>
        <p:nvPicPr>
          <p:cNvPr id="12" name="Picture 11" descr="FTC Closes Seven-month Investigation of Proposed Office Depot/OfficeMax Merger - Google Chrome">
            <a:extLst>
              <a:ext uri="{FF2B5EF4-FFF2-40B4-BE49-F238E27FC236}">
                <a16:creationId xmlns:a16="http://schemas.microsoft.com/office/drawing/2014/main" id="{E57280C2-99AF-5E47-B859-F5AFB93CBA4E}"/>
              </a:ext>
            </a:extLst>
          </p:cNvPr>
          <p:cNvPicPr>
            <a:picLocks noChangeAspect="1"/>
          </p:cNvPicPr>
          <p:nvPr/>
        </p:nvPicPr>
        <p:blipFill rotWithShape="1">
          <a:blip r:embed="rId3">
            <a:extLst>
              <a:ext uri="{28A0092B-C50C-407E-A947-70E740481C1C}">
                <a14:useLocalDpi xmlns:a14="http://schemas.microsoft.com/office/drawing/2010/main" val="0"/>
              </a:ext>
            </a:extLst>
          </a:blip>
          <a:srcRect l="9959" t="47794" r="33887" b="24620"/>
          <a:stretch/>
        </p:blipFill>
        <p:spPr>
          <a:xfrm>
            <a:off x="1363626" y="2162031"/>
            <a:ext cx="10357935" cy="3200486"/>
          </a:xfrm>
          <a:prstGeom prst="rect">
            <a:avLst/>
          </a:prstGeom>
          <a:solidFill>
            <a:schemeClr val="bg2">
              <a:alpha val="10000"/>
            </a:schemeClr>
          </a:solidFill>
          <a:ln w="6350">
            <a:solidFill>
              <a:schemeClr val="tx1"/>
            </a:solidFill>
            <a:miter lim="800000"/>
            <a:headEnd/>
            <a:tailEnd/>
          </a:ln>
        </p:spPr>
      </p:pic>
    </p:spTree>
    <p:extLst>
      <p:ext uri="{BB962C8B-B14F-4D97-AF65-F5344CB8AC3E}">
        <p14:creationId xmlns:p14="http://schemas.microsoft.com/office/powerpoint/2010/main" val="13683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7712" y="-1"/>
            <a:ext cx="215429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Challenge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76</a:t>
            </a:fld>
            <a:endParaRPr lang="en-US" altLang="en-US"/>
          </a:p>
        </p:txBody>
      </p:sp>
      <p:sp>
        <p:nvSpPr>
          <p:cNvPr id="6" name="Text Box 5"/>
          <p:cNvSpPr txBox="1">
            <a:spLocks noChangeArrowheads="1"/>
          </p:cNvSpPr>
          <p:nvPr/>
        </p:nvSpPr>
        <p:spPr bwMode="auto">
          <a:xfrm>
            <a:off x="7608967" y="6488668"/>
            <a:ext cx="45830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Office Depot/OfficeMax (1 Nov 2013)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6D53AF54-F708-E64C-AFCA-6A5B186EAB05}"/>
              </a:ext>
            </a:extLst>
          </p:cNvPr>
          <p:cNvPicPr>
            <a:picLocks noChangeAspect="1"/>
          </p:cNvPicPr>
          <p:nvPr/>
        </p:nvPicPr>
        <p:blipFill>
          <a:blip r:embed="rId3"/>
          <a:stretch>
            <a:fillRect/>
          </a:stretch>
        </p:blipFill>
        <p:spPr>
          <a:xfrm>
            <a:off x="178463" y="220434"/>
            <a:ext cx="4770074" cy="6480404"/>
          </a:xfrm>
          <a:prstGeom prst="rect">
            <a:avLst/>
          </a:prstGeom>
          <a:ln w="6350">
            <a:solidFill>
              <a:schemeClr val="tx1"/>
            </a:solidFill>
          </a:ln>
        </p:spPr>
      </p:pic>
      <p:sp>
        <p:nvSpPr>
          <p:cNvPr id="10" name="Rectangle 9">
            <a:extLst>
              <a:ext uri="{FF2B5EF4-FFF2-40B4-BE49-F238E27FC236}">
                <a16:creationId xmlns:a16="http://schemas.microsoft.com/office/drawing/2014/main" id="{397A3E9E-6F9F-DF46-ACA2-9E5D5A66B772}"/>
              </a:ext>
            </a:extLst>
          </p:cNvPr>
          <p:cNvSpPr/>
          <p:nvPr/>
        </p:nvSpPr>
        <p:spPr bwMode="auto">
          <a:xfrm>
            <a:off x="985360" y="2271842"/>
            <a:ext cx="10901840" cy="255454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rPr>
              <a:t>“</a:t>
            </a:r>
            <a:r>
              <a:rPr lang="en-US" sz="3200" dirty="0">
                <a:solidFill>
                  <a:srgbClr val="000000"/>
                </a:solidFill>
              </a:rPr>
              <a:t>The Commission </a:t>
            </a:r>
            <a:r>
              <a:rPr lang="en-US" sz="3200" b="1" dirty="0">
                <a:solidFill>
                  <a:schemeClr val="accent4">
                    <a:lumMod val="50000"/>
                    <a:lumOff val="50000"/>
                  </a:schemeClr>
                </a:solidFill>
              </a:rPr>
              <a:t>has unanimously decided to close its seven-month investigation of Office Depot, Inc.’s proposed merger with OfficeMax, Inc., </a:t>
            </a:r>
            <a:r>
              <a:rPr lang="en-US" sz="3200" dirty="0">
                <a:solidFill>
                  <a:srgbClr val="000000"/>
                </a:solidFill>
              </a:rPr>
              <a:t>a transaction that aims to combine the country’s second and third largest chains of office supply superstores (OSS).”</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331715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4706" y="-2"/>
            <a:ext cx="3227296"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Has Changed</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77</a:t>
            </a:fld>
            <a:endParaRPr lang="en-US" altLang="en-US"/>
          </a:p>
        </p:txBody>
      </p:sp>
      <p:sp>
        <p:nvSpPr>
          <p:cNvPr id="6" name="Text Box 5"/>
          <p:cNvSpPr txBox="1">
            <a:spLocks noChangeArrowheads="1"/>
          </p:cNvSpPr>
          <p:nvPr/>
        </p:nvSpPr>
        <p:spPr bwMode="auto">
          <a:xfrm>
            <a:off x="7543800" y="6488668"/>
            <a:ext cx="46482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Office Depot/OfficeMax (1 Nov 2013)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6D53AF54-F708-E64C-AFCA-6A5B186EAB05}"/>
              </a:ext>
            </a:extLst>
          </p:cNvPr>
          <p:cNvPicPr>
            <a:picLocks noChangeAspect="1"/>
          </p:cNvPicPr>
          <p:nvPr/>
        </p:nvPicPr>
        <p:blipFill>
          <a:blip r:embed="rId3"/>
          <a:stretch>
            <a:fillRect/>
          </a:stretch>
        </p:blipFill>
        <p:spPr>
          <a:xfrm>
            <a:off x="304800" y="220434"/>
            <a:ext cx="4770074" cy="6480404"/>
          </a:xfrm>
          <a:prstGeom prst="rect">
            <a:avLst/>
          </a:prstGeom>
          <a:ln w="6350">
            <a:solidFill>
              <a:schemeClr val="tx1"/>
            </a:solidFill>
          </a:ln>
        </p:spPr>
      </p:pic>
      <p:sp>
        <p:nvSpPr>
          <p:cNvPr id="11" name="Rectangle 10">
            <a:extLst>
              <a:ext uri="{FF2B5EF4-FFF2-40B4-BE49-F238E27FC236}">
                <a16:creationId xmlns:a16="http://schemas.microsoft.com/office/drawing/2014/main" id="{52A917FE-B74D-A543-B472-692742F86D1F}"/>
              </a:ext>
            </a:extLst>
          </p:cNvPr>
          <p:cNvSpPr/>
          <p:nvPr/>
        </p:nvSpPr>
        <p:spPr bwMode="auto">
          <a:xfrm>
            <a:off x="1060095" y="1657320"/>
            <a:ext cx="10901840" cy="255454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rPr>
              <a:t>“</a:t>
            </a:r>
            <a:r>
              <a:rPr lang="en-US" sz="3200" dirty="0">
                <a:solidFill>
                  <a:srgbClr val="000000"/>
                </a:solidFill>
              </a:rPr>
              <a:t>Although </a:t>
            </a:r>
            <a:r>
              <a:rPr lang="en-US" sz="3200" b="1" dirty="0">
                <a:solidFill>
                  <a:schemeClr val="accent4">
                    <a:lumMod val="50000"/>
                    <a:lumOff val="50000"/>
                  </a:schemeClr>
                </a:solidFill>
              </a:rPr>
              <a:t>sixteen years ago </a:t>
            </a:r>
            <a:r>
              <a:rPr lang="en-US" sz="3200" dirty="0">
                <a:solidFill>
                  <a:srgbClr val="000000"/>
                </a:solidFill>
              </a:rPr>
              <a:t>the Commission blocked a proposed merger between Staples, Inc. and Office Depot, the nation’s two largest OSS, our current investigation has shown that </a:t>
            </a:r>
            <a:r>
              <a:rPr lang="en-US" sz="3200" b="1" dirty="0">
                <a:solidFill>
                  <a:schemeClr val="accent4">
                    <a:lumMod val="50000"/>
                    <a:lumOff val="50000"/>
                  </a:schemeClr>
                </a:solidFill>
              </a:rPr>
              <a:t>the market for the sale of consumable office supplies has changed significantly in the intervening years</a:t>
            </a:r>
            <a:r>
              <a:rPr lang="en-US" sz="3200" dirty="0">
                <a:solidFill>
                  <a:srgbClr val="000000"/>
                </a:solidFill>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279853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4706" y="-2"/>
            <a:ext cx="3227296"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Has Changed</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78</a:t>
            </a:fld>
            <a:endParaRPr lang="en-US" altLang="en-US"/>
          </a:p>
        </p:txBody>
      </p:sp>
      <p:sp>
        <p:nvSpPr>
          <p:cNvPr id="6" name="Text Box 5"/>
          <p:cNvSpPr txBox="1">
            <a:spLocks noChangeArrowheads="1"/>
          </p:cNvSpPr>
          <p:nvPr/>
        </p:nvSpPr>
        <p:spPr bwMode="auto">
          <a:xfrm>
            <a:off x="7572895" y="6488668"/>
            <a:ext cx="461910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Office Depot/OfficeMax (1 Nov 2013)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6D53AF54-F708-E64C-AFCA-6A5B186EAB05}"/>
              </a:ext>
            </a:extLst>
          </p:cNvPr>
          <p:cNvPicPr>
            <a:picLocks noChangeAspect="1"/>
          </p:cNvPicPr>
          <p:nvPr/>
        </p:nvPicPr>
        <p:blipFill>
          <a:blip r:embed="rId3"/>
          <a:stretch>
            <a:fillRect/>
          </a:stretch>
        </p:blipFill>
        <p:spPr>
          <a:xfrm>
            <a:off x="265233" y="220434"/>
            <a:ext cx="4778447" cy="6491779"/>
          </a:xfrm>
          <a:prstGeom prst="rect">
            <a:avLst/>
          </a:prstGeom>
          <a:ln w="6350">
            <a:solidFill>
              <a:schemeClr val="tx1"/>
            </a:solidFill>
          </a:ln>
        </p:spPr>
      </p:pic>
      <p:sp>
        <p:nvSpPr>
          <p:cNvPr id="10" name="Rectangle 9">
            <a:extLst>
              <a:ext uri="{FF2B5EF4-FFF2-40B4-BE49-F238E27FC236}">
                <a16:creationId xmlns:a16="http://schemas.microsoft.com/office/drawing/2014/main" id="{D2EA9628-0526-CE41-B4DA-B2C4BD17B888}"/>
              </a:ext>
            </a:extLst>
          </p:cNvPr>
          <p:cNvSpPr/>
          <p:nvPr/>
        </p:nvSpPr>
        <p:spPr bwMode="auto">
          <a:xfrm>
            <a:off x="985360" y="3044973"/>
            <a:ext cx="10901840" cy="255454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rgbClr val="000000"/>
                </a:solidFill>
              </a:rPr>
              <a:t>“One is that </a:t>
            </a:r>
            <a:r>
              <a:rPr lang="en-US" sz="3200" b="1" dirty="0">
                <a:solidFill>
                  <a:schemeClr val="accent4">
                    <a:lumMod val="50000"/>
                    <a:lumOff val="50000"/>
                  </a:schemeClr>
                </a:solidFill>
              </a:rPr>
              <a:t>customers now look beyond OSS for office supply products </a:t>
            </a:r>
            <a:r>
              <a:rPr lang="en-US" sz="3200" dirty="0">
                <a:solidFill>
                  <a:srgbClr val="000000"/>
                </a:solidFill>
              </a:rPr>
              <a:t>and rely more heavily on non-OSS brick-and-mortar retailers. Mass merchants like Wal-Mart and Target and club stores like Costco and Sam’s Club have proliferated and </a:t>
            </a:r>
            <a:r>
              <a:rPr lang="en-US" sz="3200" b="1" dirty="0">
                <a:solidFill>
                  <a:schemeClr val="accent4">
                    <a:lumMod val="50000"/>
                    <a:lumOff val="50000"/>
                  </a:schemeClr>
                </a:solidFill>
              </a:rPr>
              <a:t>expanded their product offerings and sales of office supplies</a:t>
            </a:r>
            <a:r>
              <a:rPr lang="en-US" sz="3200" dirty="0">
                <a:solidFill>
                  <a:srgbClr val="000000"/>
                </a:solidFill>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31009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200" y="-2"/>
            <a:ext cx="2844802"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Online Commerce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79</a:t>
            </a:fld>
            <a:endParaRPr lang="en-US" altLang="en-US"/>
          </a:p>
        </p:txBody>
      </p:sp>
      <p:sp>
        <p:nvSpPr>
          <p:cNvPr id="6" name="Text Box 5"/>
          <p:cNvSpPr txBox="1">
            <a:spLocks noChangeArrowheads="1"/>
          </p:cNvSpPr>
          <p:nvPr/>
        </p:nvSpPr>
        <p:spPr bwMode="auto">
          <a:xfrm>
            <a:off x="7564582" y="6488668"/>
            <a:ext cx="46274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Office Depot/OfficeMax (1 Nov 2013)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6D53AF54-F708-E64C-AFCA-6A5B186EAB05}"/>
              </a:ext>
            </a:extLst>
          </p:cNvPr>
          <p:cNvPicPr>
            <a:picLocks noChangeAspect="1"/>
          </p:cNvPicPr>
          <p:nvPr/>
        </p:nvPicPr>
        <p:blipFill>
          <a:blip r:embed="rId3"/>
          <a:stretch>
            <a:fillRect/>
          </a:stretch>
        </p:blipFill>
        <p:spPr>
          <a:xfrm>
            <a:off x="265235" y="220434"/>
            <a:ext cx="4770074" cy="6480404"/>
          </a:xfrm>
          <a:prstGeom prst="rect">
            <a:avLst/>
          </a:prstGeom>
          <a:ln w="6350">
            <a:solidFill>
              <a:schemeClr val="tx1"/>
            </a:solidFill>
          </a:ln>
        </p:spPr>
      </p:pic>
      <p:sp>
        <p:nvSpPr>
          <p:cNvPr id="10" name="Rectangle 9">
            <a:extLst>
              <a:ext uri="{FF2B5EF4-FFF2-40B4-BE49-F238E27FC236}">
                <a16:creationId xmlns:a16="http://schemas.microsoft.com/office/drawing/2014/main" id="{D2EA9628-0526-CE41-B4DA-B2C4BD17B888}"/>
              </a:ext>
            </a:extLst>
          </p:cNvPr>
          <p:cNvSpPr/>
          <p:nvPr/>
        </p:nvSpPr>
        <p:spPr bwMode="auto">
          <a:xfrm>
            <a:off x="1024925" y="3715512"/>
            <a:ext cx="10901840" cy="206210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rgbClr val="000000"/>
                </a:solidFill>
              </a:rPr>
              <a:t>“The other is the </a:t>
            </a:r>
            <a:r>
              <a:rPr lang="en-US" sz="3200" b="1" dirty="0">
                <a:solidFill>
                  <a:schemeClr val="accent4">
                    <a:lumMod val="50000"/>
                    <a:lumOff val="50000"/>
                  </a:schemeClr>
                </a:solidFill>
              </a:rPr>
              <a:t>explosive growth of online commerce</a:t>
            </a:r>
            <a:r>
              <a:rPr lang="en-US" sz="3200" dirty="0">
                <a:solidFill>
                  <a:srgbClr val="000000"/>
                </a:solidFill>
              </a:rPr>
              <a:t>, which has had a major impact on this market. Online retailers stock a vast array of office supply products and can deliver them quickly anywhere in the country at nominal cost.”</a:t>
            </a:r>
          </a:p>
        </p:txBody>
      </p:sp>
    </p:spTree>
    <p:extLst>
      <p:ext uri="{BB962C8B-B14F-4D97-AF65-F5344CB8AC3E}">
        <p14:creationId xmlns:p14="http://schemas.microsoft.com/office/powerpoint/2010/main" val="219487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0083" y="-2"/>
            <a:ext cx="149191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1950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9007642" y="6488668"/>
            <a:ext cx="318435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64 Stat. 1125 (29 Dec 1950)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65079" y="209004"/>
            <a:ext cx="4129286" cy="6491834"/>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1120060" y="1703628"/>
            <a:ext cx="10524465" cy="3935171"/>
          </a:xfrm>
          <a:prstGeom prst="rect">
            <a:avLst/>
          </a:prstGeom>
          <a:ln>
            <a:solidFill>
              <a:schemeClr val="bg2"/>
            </a:solidFill>
          </a:ln>
        </p:spPr>
      </p:pic>
    </p:spTree>
    <p:extLst>
      <p:ext uri="{BB962C8B-B14F-4D97-AF65-F5344CB8AC3E}">
        <p14:creationId xmlns:p14="http://schemas.microsoft.com/office/powerpoint/2010/main" val="115320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9716" y="-2"/>
            <a:ext cx="1992286"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2015: Deal 3</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80</a:t>
            </a:fld>
            <a:endParaRPr lang="en-US" altLang="en-US"/>
          </a:p>
        </p:txBody>
      </p:sp>
      <p:sp>
        <p:nvSpPr>
          <p:cNvPr id="6" name="Text Box 5"/>
          <p:cNvSpPr txBox="1">
            <a:spLocks noChangeArrowheads="1"/>
          </p:cNvSpPr>
          <p:nvPr/>
        </p:nvSpPr>
        <p:spPr bwMode="auto">
          <a:xfrm>
            <a:off x="9388116" y="6488668"/>
            <a:ext cx="28038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Staples PR (4 Feb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CB3FB74B-747B-F045-B298-19043309983F}"/>
              </a:ext>
            </a:extLst>
          </p:cNvPr>
          <p:cNvPicPr>
            <a:picLocks noChangeAspect="1"/>
          </p:cNvPicPr>
          <p:nvPr/>
        </p:nvPicPr>
        <p:blipFill>
          <a:blip r:embed="rId3"/>
          <a:stretch>
            <a:fillRect/>
          </a:stretch>
        </p:blipFill>
        <p:spPr>
          <a:xfrm>
            <a:off x="304800" y="220434"/>
            <a:ext cx="5197660" cy="6480404"/>
          </a:xfrm>
          <a:prstGeom prst="rect">
            <a:avLst/>
          </a:prstGeom>
          <a:ln w="6350">
            <a:solidFill>
              <a:schemeClr val="tx1"/>
            </a:solidFill>
          </a:ln>
        </p:spPr>
      </p:pic>
      <p:sp>
        <p:nvSpPr>
          <p:cNvPr id="12" name="Rectangle 11">
            <a:extLst>
              <a:ext uri="{FF2B5EF4-FFF2-40B4-BE49-F238E27FC236}">
                <a16:creationId xmlns:a16="http://schemas.microsoft.com/office/drawing/2014/main" id="{EEEA59D9-D937-5146-A037-032061B7F311}"/>
              </a:ext>
            </a:extLst>
          </p:cNvPr>
          <p:cNvSpPr/>
          <p:nvPr/>
        </p:nvSpPr>
        <p:spPr bwMode="auto">
          <a:xfrm>
            <a:off x="1043549" y="2277831"/>
            <a:ext cx="10901840" cy="206210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rgbClr val="000000"/>
                </a:solidFill>
              </a:rPr>
              <a:t>“Staples, Inc. (Nasdaq: SPLS) and Office Depot, Inc. (Nasdaq: ODP) today announced that the companies have entered into a definitive agreement under which </a:t>
            </a:r>
            <a:r>
              <a:rPr lang="en-US" sz="3200" b="1" dirty="0">
                <a:solidFill>
                  <a:schemeClr val="accent4">
                    <a:lumMod val="50000"/>
                    <a:lumOff val="50000"/>
                  </a:schemeClr>
                </a:solidFill>
              </a:rPr>
              <a:t>Staples will acquire all of the outstanding shares of Office Depot</a:t>
            </a:r>
            <a:r>
              <a:rPr lang="en-US" sz="3200" dirty="0">
                <a:solidFill>
                  <a:srgbClr val="000000"/>
                </a:solidFill>
              </a:rPr>
              <a:t>.”</a:t>
            </a:r>
          </a:p>
        </p:txBody>
      </p:sp>
    </p:spTree>
    <p:extLst>
      <p:ext uri="{BB962C8B-B14F-4D97-AF65-F5344CB8AC3E}">
        <p14:creationId xmlns:p14="http://schemas.microsoft.com/office/powerpoint/2010/main" val="112178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3235" y="-2"/>
            <a:ext cx="2228765"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Staples Again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81</a:t>
            </a:fld>
            <a:endParaRPr lang="en-US" altLang="en-US"/>
          </a:p>
        </p:txBody>
      </p:sp>
      <p:sp>
        <p:nvSpPr>
          <p:cNvPr id="6" name="Text Box 5"/>
          <p:cNvSpPr txBox="1">
            <a:spLocks noChangeArrowheads="1"/>
          </p:cNvSpPr>
          <p:nvPr/>
        </p:nvSpPr>
        <p:spPr bwMode="auto">
          <a:xfrm>
            <a:off x="8597843" y="6488668"/>
            <a:ext cx="35941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190 F.Supp.3d 100 (D.D.C. 2016)</a:t>
            </a:r>
          </a:p>
        </p:txBody>
      </p:sp>
      <p:pic>
        <p:nvPicPr>
          <p:cNvPr id="5" name="Picture 4">
            <a:extLst>
              <a:ext uri="{FF2B5EF4-FFF2-40B4-BE49-F238E27FC236}">
                <a16:creationId xmlns:a16="http://schemas.microsoft.com/office/drawing/2014/main" id="{D6C6D5A2-A8A0-2D51-5171-EFCFBF64B0C8}"/>
              </a:ext>
            </a:extLst>
          </p:cNvPr>
          <p:cNvPicPr>
            <a:picLocks noChangeAspect="1"/>
          </p:cNvPicPr>
          <p:nvPr/>
        </p:nvPicPr>
        <p:blipFill rotWithShape="1">
          <a:blip r:embed="rId2"/>
          <a:srcRect l="14224" t="5831" r="13647" b="8376"/>
          <a:stretch/>
        </p:blipFill>
        <p:spPr>
          <a:xfrm>
            <a:off x="3606800" y="209004"/>
            <a:ext cx="4199320" cy="6496596"/>
          </a:xfrm>
          <a:prstGeom prst="rect">
            <a:avLst/>
          </a:prstGeom>
          <a:ln w="6350">
            <a:solidFill>
              <a:schemeClr val="tx1"/>
            </a:solidFill>
          </a:ln>
        </p:spPr>
      </p:pic>
    </p:spTree>
    <p:extLst>
      <p:ext uri="{BB962C8B-B14F-4D97-AF65-F5344CB8AC3E}">
        <p14:creationId xmlns:p14="http://schemas.microsoft.com/office/powerpoint/2010/main" val="7198906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9476" y="-2"/>
            <a:ext cx="391252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Complaint before the FTC</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82</a:t>
            </a:fld>
            <a:endParaRPr lang="en-US" altLang="en-US"/>
          </a:p>
        </p:txBody>
      </p:sp>
      <p:sp>
        <p:nvSpPr>
          <p:cNvPr id="6" name="Text Box 5"/>
          <p:cNvSpPr txBox="1">
            <a:spLocks noChangeArrowheads="1"/>
          </p:cNvSpPr>
          <p:nvPr/>
        </p:nvSpPr>
        <p:spPr bwMode="auto">
          <a:xfrm>
            <a:off x="8386827" y="6488668"/>
            <a:ext cx="38051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Admin Complaint (7 Dec 2015)</a:t>
            </a:r>
          </a:p>
        </p:txBody>
      </p:sp>
      <p:pic>
        <p:nvPicPr>
          <p:cNvPr id="11" name="Picture 10">
            <a:extLst>
              <a:ext uri="{FF2B5EF4-FFF2-40B4-BE49-F238E27FC236}">
                <a16:creationId xmlns:a16="http://schemas.microsoft.com/office/drawing/2014/main" id="{CBB6B2AB-3218-914E-A9AF-0F6394E0F991}"/>
              </a:ext>
            </a:extLst>
          </p:cNvPr>
          <p:cNvPicPr>
            <a:picLocks noChangeAspect="1"/>
          </p:cNvPicPr>
          <p:nvPr/>
        </p:nvPicPr>
        <p:blipFill>
          <a:blip r:embed="rId3"/>
          <a:stretch>
            <a:fillRect/>
          </a:stretch>
        </p:blipFill>
        <p:spPr>
          <a:xfrm>
            <a:off x="2890108" y="168532"/>
            <a:ext cx="4804073" cy="6520936"/>
          </a:xfrm>
          <a:prstGeom prst="rect">
            <a:avLst/>
          </a:prstGeom>
          <a:ln w="6350">
            <a:solidFill>
              <a:schemeClr val="bg2"/>
            </a:solidFill>
          </a:ln>
        </p:spPr>
      </p:pic>
    </p:spTree>
    <p:extLst>
      <p:ext uri="{BB962C8B-B14F-4D97-AF65-F5344CB8AC3E}">
        <p14:creationId xmlns:p14="http://schemas.microsoft.com/office/powerpoint/2010/main" val="21399095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39" y="-2"/>
            <a:ext cx="565466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Definition (Cluster and Target)</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83</a:t>
            </a:fld>
            <a:endParaRPr lang="en-US" altLang="en-US"/>
          </a:p>
        </p:txBody>
      </p:sp>
      <p:sp>
        <p:nvSpPr>
          <p:cNvPr id="6" name="Text Box 5"/>
          <p:cNvSpPr txBox="1">
            <a:spLocks noChangeArrowheads="1"/>
          </p:cNvSpPr>
          <p:nvPr/>
        </p:nvSpPr>
        <p:spPr bwMode="auto">
          <a:xfrm>
            <a:off x="8296101" y="6488668"/>
            <a:ext cx="389589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Admin Complaint (7 Dec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E6C9B7A9-6B9A-8A45-8C99-99909A3B2E49}"/>
              </a:ext>
            </a:extLst>
          </p:cNvPr>
          <p:cNvPicPr>
            <a:picLocks noChangeAspect="1"/>
          </p:cNvPicPr>
          <p:nvPr/>
        </p:nvPicPr>
        <p:blipFill>
          <a:blip r:embed="rId3"/>
          <a:stretch>
            <a:fillRect/>
          </a:stretch>
        </p:blipFill>
        <p:spPr>
          <a:xfrm>
            <a:off x="253310" y="184664"/>
            <a:ext cx="4682543" cy="6516174"/>
          </a:xfrm>
          <a:prstGeom prst="rect">
            <a:avLst/>
          </a:prstGeom>
          <a:ln>
            <a:solidFill>
              <a:schemeClr val="bg2"/>
            </a:solidFill>
          </a:ln>
        </p:spPr>
      </p:pic>
      <p:sp>
        <p:nvSpPr>
          <p:cNvPr id="10" name="Rectangle 9">
            <a:extLst>
              <a:ext uri="{FF2B5EF4-FFF2-40B4-BE49-F238E27FC236}">
                <a16:creationId xmlns:a16="http://schemas.microsoft.com/office/drawing/2014/main" id="{5BC4ED80-1EC0-314B-A2F7-BB0639EAD4C5}"/>
              </a:ext>
            </a:extLst>
          </p:cNvPr>
          <p:cNvSpPr/>
          <p:nvPr/>
        </p:nvSpPr>
        <p:spPr bwMode="auto">
          <a:xfrm>
            <a:off x="832014" y="1920010"/>
            <a:ext cx="11176000" cy="409342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spcBef>
                <a:spcPct val="50000"/>
              </a:spcBef>
            </a:pPr>
            <a:r>
              <a:rPr kumimoji="1" lang="en-US" sz="3200" i="0" u="none" strike="noStrike" cap="none" normalizeH="0" baseline="0" dirty="0">
                <a:ln>
                  <a:noFill/>
                </a:ln>
                <a:solidFill>
                  <a:srgbClr val="000000"/>
                </a:solidFill>
                <a:effectLst/>
              </a:rPr>
              <a:t>“25. </a:t>
            </a:r>
            <a:r>
              <a:rPr lang="en-US" sz="3200" dirty="0">
                <a:solidFill>
                  <a:srgbClr val="000000"/>
                </a:solidFill>
              </a:rPr>
              <a:t>The </a:t>
            </a:r>
            <a:r>
              <a:rPr lang="en-US" sz="3200" b="1" dirty="0">
                <a:solidFill>
                  <a:schemeClr val="accent4">
                    <a:lumMod val="50000"/>
                    <a:lumOff val="50000"/>
                  </a:schemeClr>
                </a:solidFill>
              </a:rPr>
              <a:t>relevant market </a:t>
            </a:r>
            <a:r>
              <a:rPr lang="en-US" sz="3200" dirty="0">
                <a:solidFill>
                  <a:srgbClr val="000000"/>
                </a:solidFill>
              </a:rPr>
              <a:t>is the </a:t>
            </a:r>
            <a:r>
              <a:rPr lang="en-US" sz="3200" b="1" dirty="0">
                <a:solidFill>
                  <a:schemeClr val="accent4">
                    <a:lumMod val="50000"/>
                    <a:lumOff val="50000"/>
                  </a:schemeClr>
                </a:solidFill>
              </a:rPr>
              <a:t>sale and distribution of consumable office supplies to large B-to-B customers in the United States</a:t>
            </a:r>
            <a:r>
              <a:rPr lang="en-US" sz="3200" dirty="0">
                <a:solidFill>
                  <a:srgbClr val="000000"/>
                </a:solidFill>
              </a:rPr>
              <a:t>. Large B-to-B customers are particularly vulnerable to the proposed Merger because many have nationwide or multi-regional operations and require an office supplies vendor that can provide </a:t>
            </a:r>
            <a:r>
              <a:rPr lang="en-US" sz="3200" b="1" dirty="0">
                <a:solidFill>
                  <a:schemeClr val="accent4">
                    <a:lumMod val="50000"/>
                    <a:lumOff val="50000"/>
                  </a:schemeClr>
                </a:solidFill>
              </a:rPr>
              <a:t>low pricing, high levels of service, and delivery across all of their operations</a:t>
            </a:r>
            <a:r>
              <a:rPr lang="en-US" sz="3200" dirty="0">
                <a:solidFill>
                  <a:srgbClr val="000000"/>
                </a:solidFill>
              </a:rPr>
              <a:t>. For such customers, Staples and Office Depot are the two best options”</a:t>
            </a:r>
          </a:p>
        </p:txBody>
      </p:sp>
    </p:spTree>
    <p:extLst>
      <p:ext uri="{BB962C8B-B14F-4D97-AF65-F5344CB8AC3E}">
        <p14:creationId xmlns:p14="http://schemas.microsoft.com/office/powerpoint/2010/main" val="383175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8954" y="-1"/>
            <a:ext cx="706304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Definition: Consumable Office Supplies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84</a:t>
            </a:fld>
            <a:endParaRPr lang="en-US" altLang="en-US"/>
          </a:p>
        </p:txBody>
      </p:sp>
      <p:sp>
        <p:nvSpPr>
          <p:cNvPr id="6" name="Text Box 5"/>
          <p:cNvSpPr txBox="1">
            <a:spLocks noChangeArrowheads="1"/>
          </p:cNvSpPr>
          <p:nvPr/>
        </p:nvSpPr>
        <p:spPr bwMode="auto">
          <a:xfrm>
            <a:off x="8183879" y="6488668"/>
            <a:ext cx="400812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Admin Complaint (7 Dec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4C071B63-07D1-0B41-8609-2CF2F9D10CC2}"/>
              </a:ext>
            </a:extLst>
          </p:cNvPr>
          <p:cNvPicPr>
            <a:picLocks noChangeAspect="1"/>
          </p:cNvPicPr>
          <p:nvPr/>
        </p:nvPicPr>
        <p:blipFill>
          <a:blip r:embed="rId3"/>
          <a:stretch>
            <a:fillRect/>
          </a:stretch>
        </p:blipFill>
        <p:spPr>
          <a:xfrm>
            <a:off x="173037" y="184665"/>
            <a:ext cx="4682542" cy="6516173"/>
          </a:xfrm>
          <a:prstGeom prst="rect">
            <a:avLst/>
          </a:prstGeom>
          <a:ln>
            <a:solidFill>
              <a:schemeClr val="bg2"/>
            </a:solidFill>
          </a:ln>
        </p:spPr>
      </p:pic>
      <p:sp>
        <p:nvSpPr>
          <p:cNvPr id="9" name="Rectangle 8">
            <a:extLst>
              <a:ext uri="{FF2B5EF4-FFF2-40B4-BE49-F238E27FC236}">
                <a16:creationId xmlns:a16="http://schemas.microsoft.com/office/drawing/2014/main" id="{3595DC17-34ED-8844-AAB6-5DCC6D4D461E}"/>
              </a:ext>
            </a:extLst>
          </p:cNvPr>
          <p:cNvSpPr/>
          <p:nvPr/>
        </p:nvSpPr>
        <p:spPr bwMode="auto">
          <a:xfrm>
            <a:off x="1075765" y="3211212"/>
            <a:ext cx="10943198" cy="156966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spcBef>
                <a:spcPct val="50000"/>
              </a:spcBef>
            </a:pPr>
            <a:r>
              <a:rPr lang="en-US" sz="3200" dirty="0">
                <a:solidFill>
                  <a:srgbClr val="000000"/>
                </a:solidFill>
              </a:rPr>
              <a:t>“26. </a:t>
            </a:r>
            <a:r>
              <a:rPr lang="en-US" sz="3200" b="1" dirty="0">
                <a:solidFill>
                  <a:schemeClr val="accent4">
                    <a:lumMod val="50000"/>
                    <a:lumOff val="50000"/>
                  </a:schemeClr>
                </a:solidFill>
              </a:rPr>
              <a:t>Consumable office supplies consist </a:t>
            </a:r>
            <a:r>
              <a:rPr lang="en-US" sz="3200" dirty="0">
                <a:solidFill>
                  <a:srgbClr val="000000"/>
                </a:solidFill>
              </a:rPr>
              <a:t>of an assortment of office supplies, such as pens, paper clips, notepads, and copy paper, that are used and replenished frequently.”</a:t>
            </a:r>
          </a:p>
        </p:txBody>
      </p:sp>
    </p:spTree>
    <p:extLst>
      <p:ext uri="{BB962C8B-B14F-4D97-AF65-F5344CB8AC3E}">
        <p14:creationId xmlns:p14="http://schemas.microsoft.com/office/powerpoint/2010/main" val="69389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3093" y="-1"/>
            <a:ext cx="445890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Definition: And Not …</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85</a:t>
            </a:fld>
            <a:endParaRPr lang="en-US" altLang="en-US"/>
          </a:p>
        </p:txBody>
      </p:sp>
      <p:sp>
        <p:nvSpPr>
          <p:cNvPr id="6" name="Text Box 5"/>
          <p:cNvSpPr txBox="1">
            <a:spLocks noChangeArrowheads="1"/>
          </p:cNvSpPr>
          <p:nvPr/>
        </p:nvSpPr>
        <p:spPr bwMode="auto">
          <a:xfrm>
            <a:off x="8200505" y="6488668"/>
            <a:ext cx="39914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Admin Complaint (7 Dec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4C071B63-07D1-0B41-8609-2CF2F9D10CC2}"/>
              </a:ext>
            </a:extLst>
          </p:cNvPr>
          <p:cNvPicPr>
            <a:picLocks noChangeAspect="1"/>
          </p:cNvPicPr>
          <p:nvPr/>
        </p:nvPicPr>
        <p:blipFill>
          <a:blip r:embed="rId3"/>
          <a:stretch>
            <a:fillRect/>
          </a:stretch>
        </p:blipFill>
        <p:spPr>
          <a:xfrm>
            <a:off x="245035" y="184665"/>
            <a:ext cx="4682542" cy="6516173"/>
          </a:xfrm>
          <a:prstGeom prst="rect">
            <a:avLst/>
          </a:prstGeom>
          <a:ln>
            <a:solidFill>
              <a:schemeClr val="bg2"/>
            </a:solidFill>
          </a:ln>
        </p:spPr>
      </p:pic>
      <p:sp>
        <p:nvSpPr>
          <p:cNvPr id="10" name="Rectangle 9">
            <a:extLst>
              <a:ext uri="{FF2B5EF4-FFF2-40B4-BE49-F238E27FC236}">
                <a16:creationId xmlns:a16="http://schemas.microsoft.com/office/drawing/2014/main" id="{F143389D-0C5C-874B-AD59-9A6FB2F58206}"/>
              </a:ext>
            </a:extLst>
          </p:cNvPr>
          <p:cNvSpPr/>
          <p:nvPr/>
        </p:nvSpPr>
        <p:spPr bwMode="auto">
          <a:xfrm>
            <a:off x="756444" y="2365692"/>
            <a:ext cx="11262519" cy="206210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spcBef>
                <a:spcPct val="50000"/>
              </a:spcBef>
            </a:pPr>
            <a:r>
              <a:rPr lang="en-US" sz="3200" dirty="0">
                <a:solidFill>
                  <a:srgbClr val="000000"/>
                </a:solidFill>
              </a:rPr>
              <a:t>“28. Consumable office supplies </a:t>
            </a:r>
            <a:r>
              <a:rPr lang="en-US" sz="3200" b="1" dirty="0">
                <a:solidFill>
                  <a:schemeClr val="accent4">
                    <a:lumMod val="50000"/>
                    <a:lumOff val="50000"/>
                  </a:schemeClr>
                </a:solidFill>
              </a:rPr>
              <a:t>do not include ink and toner for printers and copiers</a:t>
            </a:r>
            <a:r>
              <a:rPr lang="en-US" sz="3200" dirty="0">
                <a:solidFill>
                  <a:srgbClr val="000000"/>
                </a:solidFill>
              </a:rPr>
              <a:t>. Many B-to-B customers, particularly large B-to-B customers, buy ink and toner directly from ink and toner manufacturers, or as part of a package of ‘managed print services,’”</a:t>
            </a:r>
          </a:p>
        </p:txBody>
      </p:sp>
    </p:spTree>
    <p:extLst>
      <p:ext uri="{BB962C8B-B14F-4D97-AF65-F5344CB8AC3E}">
        <p14:creationId xmlns:p14="http://schemas.microsoft.com/office/powerpoint/2010/main" val="7540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0" y="-1"/>
            <a:ext cx="45720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Definition: And Not …</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86</a:t>
            </a:fld>
            <a:endParaRPr lang="en-US" altLang="en-US"/>
          </a:p>
        </p:txBody>
      </p:sp>
      <p:sp>
        <p:nvSpPr>
          <p:cNvPr id="6" name="Text Box 5"/>
          <p:cNvSpPr txBox="1">
            <a:spLocks noChangeArrowheads="1"/>
          </p:cNvSpPr>
          <p:nvPr/>
        </p:nvSpPr>
        <p:spPr bwMode="auto">
          <a:xfrm>
            <a:off x="8134003" y="6488668"/>
            <a:ext cx="405799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Admin Complaint (7 Dec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4C071B63-07D1-0B41-8609-2CF2F9D10CC2}"/>
              </a:ext>
            </a:extLst>
          </p:cNvPr>
          <p:cNvPicPr>
            <a:picLocks noChangeAspect="1"/>
          </p:cNvPicPr>
          <p:nvPr/>
        </p:nvPicPr>
        <p:blipFill>
          <a:blip r:embed="rId3"/>
          <a:stretch>
            <a:fillRect/>
          </a:stretch>
        </p:blipFill>
        <p:spPr>
          <a:xfrm>
            <a:off x="244456" y="184665"/>
            <a:ext cx="4682542" cy="6516173"/>
          </a:xfrm>
          <a:prstGeom prst="rect">
            <a:avLst/>
          </a:prstGeom>
          <a:ln>
            <a:solidFill>
              <a:schemeClr val="bg2"/>
            </a:solidFill>
          </a:ln>
        </p:spPr>
      </p:pic>
      <p:sp>
        <p:nvSpPr>
          <p:cNvPr id="9" name="Rectangle 8">
            <a:extLst>
              <a:ext uri="{FF2B5EF4-FFF2-40B4-BE49-F238E27FC236}">
                <a16:creationId xmlns:a16="http://schemas.microsoft.com/office/drawing/2014/main" id="{D07FDE81-3866-FE4F-AF12-3C41884B10E4}"/>
              </a:ext>
            </a:extLst>
          </p:cNvPr>
          <p:cNvSpPr/>
          <p:nvPr/>
        </p:nvSpPr>
        <p:spPr bwMode="auto">
          <a:xfrm>
            <a:off x="729129" y="1986656"/>
            <a:ext cx="11158071" cy="304698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spcBef>
                <a:spcPct val="50000"/>
              </a:spcBef>
            </a:pPr>
            <a:r>
              <a:rPr lang="en-US" sz="3200" dirty="0">
                <a:solidFill>
                  <a:srgbClr val="000000"/>
                </a:solidFill>
              </a:rPr>
              <a:t>“in which </a:t>
            </a:r>
            <a:r>
              <a:rPr lang="en-US" sz="3200" b="1" dirty="0">
                <a:solidFill>
                  <a:schemeClr val="accent4">
                    <a:lumMod val="50000"/>
                    <a:lumOff val="50000"/>
                  </a:schemeClr>
                </a:solidFill>
              </a:rPr>
              <a:t>vendors bundle ink and toner sales with leases of copier and printers, repair services, and/or copy or printer maintenance services. </a:t>
            </a:r>
            <a:r>
              <a:rPr lang="en-US" sz="3200" dirty="0">
                <a:solidFill>
                  <a:srgbClr val="000000"/>
                </a:solidFill>
              </a:rPr>
              <a:t>As a result, large B-to-B customers often purchase ink and toner from different vendors, under different contracts, that those from which they purchase consumable office supplies.” </a:t>
            </a:r>
          </a:p>
        </p:txBody>
      </p:sp>
    </p:spTree>
    <p:extLst>
      <p:ext uri="{BB962C8B-B14F-4D97-AF65-F5344CB8AC3E}">
        <p14:creationId xmlns:p14="http://schemas.microsoft.com/office/powerpoint/2010/main" val="16294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8268" y="-2"/>
            <a:ext cx="448373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Definition: And Not …</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87</a:t>
            </a:fld>
            <a:endParaRPr lang="en-US" altLang="en-US"/>
          </a:p>
        </p:txBody>
      </p:sp>
      <p:sp>
        <p:nvSpPr>
          <p:cNvPr id="6" name="Text Box 5"/>
          <p:cNvSpPr txBox="1">
            <a:spLocks noChangeArrowheads="1"/>
          </p:cNvSpPr>
          <p:nvPr/>
        </p:nvSpPr>
        <p:spPr bwMode="auto">
          <a:xfrm>
            <a:off x="8200505" y="6488668"/>
            <a:ext cx="39914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Admin Complaint (7 Dec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4C071B63-07D1-0B41-8609-2CF2F9D10CC2}"/>
              </a:ext>
            </a:extLst>
          </p:cNvPr>
          <p:cNvPicPr>
            <a:picLocks noChangeAspect="1"/>
          </p:cNvPicPr>
          <p:nvPr/>
        </p:nvPicPr>
        <p:blipFill>
          <a:blip r:embed="rId3"/>
          <a:stretch>
            <a:fillRect/>
          </a:stretch>
        </p:blipFill>
        <p:spPr>
          <a:xfrm>
            <a:off x="278136" y="184664"/>
            <a:ext cx="4682543" cy="6516174"/>
          </a:xfrm>
          <a:prstGeom prst="rect">
            <a:avLst/>
          </a:prstGeom>
          <a:ln>
            <a:solidFill>
              <a:schemeClr val="bg2"/>
            </a:solidFill>
          </a:ln>
        </p:spPr>
      </p:pic>
      <p:sp>
        <p:nvSpPr>
          <p:cNvPr id="10" name="Rectangle 9">
            <a:extLst>
              <a:ext uri="{FF2B5EF4-FFF2-40B4-BE49-F238E27FC236}">
                <a16:creationId xmlns:a16="http://schemas.microsoft.com/office/drawing/2014/main" id="{24899C88-D54B-9D4F-BDF2-F54E8F74D4A9}"/>
              </a:ext>
            </a:extLst>
          </p:cNvPr>
          <p:cNvSpPr/>
          <p:nvPr/>
        </p:nvSpPr>
        <p:spPr bwMode="auto">
          <a:xfrm>
            <a:off x="790331" y="2152356"/>
            <a:ext cx="11176000"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rgbClr val="000000"/>
                </a:solidFill>
              </a:rPr>
              <a:t>“29. </a:t>
            </a:r>
            <a:r>
              <a:rPr lang="en-US" sz="3200" b="1" dirty="0">
                <a:solidFill>
                  <a:schemeClr val="accent4">
                    <a:lumMod val="50000"/>
                    <a:lumOff val="50000"/>
                  </a:schemeClr>
                </a:solidFill>
              </a:rPr>
              <a:t>Consumable office supplies do not </a:t>
            </a:r>
            <a:r>
              <a:rPr lang="en-US" sz="3200" dirty="0">
                <a:solidFill>
                  <a:srgbClr val="000000"/>
                </a:solidFill>
              </a:rPr>
              <a:t>include other office-related products, such as janitorial or break-room products. </a:t>
            </a:r>
            <a:r>
              <a:rPr lang="en-US" sz="3200" b="1" dirty="0">
                <a:solidFill>
                  <a:schemeClr val="accent4">
                    <a:lumMod val="50000"/>
                    <a:lumOff val="50000"/>
                  </a:schemeClr>
                </a:solidFill>
              </a:rPr>
              <a:t>Janitorial or break-room products are sold under substantially different competitive conditions than consumable offices supplies</a:t>
            </a:r>
            <a:r>
              <a:rPr lang="en-US" sz="3200" dirty="0">
                <a:solidFill>
                  <a:srgbClr val="000000"/>
                </a:solidFill>
              </a:rPr>
              <a:t>.”</a:t>
            </a:r>
          </a:p>
        </p:txBody>
      </p:sp>
    </p:spTree>
    <p:extLst>
      <p:ext uri="{BB962C8B-B14F-4D97-AF65-F5344CB8AC3E}">
        <p14:creationId xmlns:p14="http://schemas.microsoft.com/office/powerpoint/2010/main" val="165318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grpId="1"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0100" y="-2"/>
            <a:ext cx="5691901" cy="32273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Applying the Grid from the Guidelines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88</a:t>
            </a:fld>
            <a:endParaRPr lang="en-US" altLang="en-US"/>
          </a:p>
        </p:txBody>
      </p:sp>
      <p:sp>
        <p:nvSpPr>
          <p:cNvPr id="6" name="Text Box 5"/>
          <p:cNvSpPr txBox="1">
            <a:spLocks noChangeArrowheads="1"/>
          </p:cNvSpPr>
          <p:nvPr/>
        </p:nvSpPr>
        <p:spPr bwMode="auto">
          <a:xfrm>
            <a:off x="8266838" y="6488668"/>
            <a:ext cx="39251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Admin Complaint (7 Dec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4BB22CE3-81ED-DB4A-AA01-CF21C0321C94}"/>
              </a:ext>
            </a:extLst>
          </p:cNvPr>
          <p:cNvPicPr>
            <a:picLocks noChangeAspect="1"/>
          </p:cNvPicPr>
          <p:nvPr/>
        </p:nvPicPr>
        <p:blipFill>
          <a:blip r:embed="rId3"/>
          <a:stretch>
            <a:fillRect/>
          </a:stretch>
        </p:blipFill>
        <p:spPr>
          <a:xfrm>
            <a:off x="216073" y="220434"/>
            <a:ext cx="4659862" cy="6480404"/>
          </a:xfrm>
          <a:prstGeom prst="rect">
            <a:avLst/>
          </a:prstGeom>
          <a:solidFill>
            <a:schemeClr val="bg2">
              <a:alpha val="10000"/>
            </a:schemeClr>
          </a:solidFill>
          <a:ln w="9525">
            <a:solidFill>
              <a:schemeClr val="bg2"/>
            </a:solidFill>
            <a:miter lim="800000"/>
            <a:headEnd/>
            <a:tailEnd/>
          </a:ln>
        </p:spPr>
      </p:pic>
      <p:sp>
        <p:nvSpPr>
          <p:cNvPr id="12" name="Rectangle 11">
            <a:extLst>
              <a:ext uri="{FF2B5EF4-FFF2-40B4-BE49-F238E27FC236}">
                <a16:creationId xmlns:a16="http://schemas.microsoft.com/office/drawing/2014/main" id="{E70F72E6-AF34-2B49-AACE-7C95AFA6884E}"/>
              </a:ext>
            </a:extLst>
          </p:cNvPr>
          <p:cNvSpPr/>
          <p:nvPr/>
        </p:nvSpPr>
        <p:spPr bwMode="auto">
          <a:xfrm>
            <a:off x="841792" y="2183517"/>
            <a:ext cx="11014635"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rgbClr val="000000"/>
                </a:solidFill>
              </a:rPr>
              <a:t>“43. … Post-Merger, the market would be substantially more highly concentrated than it is today. </a:t>
            </a:r>
            <a:r>
              <a:rPr lang="en-US" sz="3200" b="1" dirty="0">
                <a:solidFill>
                  <a:schemeClr val="accent4">
                    <a:lumMod val="50000"/>
                    <a:lumOff val="50000"/>
                  </a:schemeClr>
                </a:solidFill>
              </a:rPr>
              <a:t>Post-Merger, Staples would control more than 70% of this relevant market. The next largest competitor would possess less than 5% of the relevant market</a:t>
            </a:r>
            <a:r>
              <a:rPr lang="en-US" sz="3200" dirty="0">
                <a:solidFill>
                  <a:srgbClr val="000000"/>
                </a:solidFill>
              </a:rPr>
              <a:t>.”</a:t>
            </a:r>
          </a:p>
        </p:txBody>
      </p:sp>
    </p:spTree>
    <p:extLst>
      <p:ext uri="{BB962C8B-B14F-4D97-AF65-F5344CB8AC3E}">
        <p14:creationId xmlns:p14="http://schemas.microsoft.com/office/powerpoint/2010/main" val="225812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6660" y="-1"/>
            <a:ext cx="575534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Applying the Grid from the Guidelines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89</a:t>
            </a:fld>
            <a:endParaRPr lang="en-US" altLang="en-US"/>
          </a:p>
        </p:txBody>
      </p:sp>
      <p:sp>
        <p:nvSpPr>
          <p:cNvPr id="6" name="Text Box 5"/>
          <p:cNvSpPr txBox="1">
            <a:spLocks noChangeArrowheads="1"/>
          </p:cNvSpPr>
          <p:nvPr/>
        </p:nvSpPr>
        <p:spPr bwMode="auto">
          <a:xfrm>
            <a:off x="8291663" y="6488668"/>
            <a:ext cx="39003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Admin Complaint (7 Dec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96FD1048-8A7B-864C-9F88-CD6723628619}"/>
              </a:ext>
            </a:extLst>
          </p:cNvPr>
          <p:cNvPicPr>
            <a:picLocks noChangeAspect="1"/>
          </p:cNvPicPr>
          <p:nvPr/>
        </p:nvPicPr>
        <p:blipFill>
          <a:blip r:embed="rId3"/>
          <a:stretch>
            <a:fillRect/>
          </a:stretch>
        </p:blipFill>
        <p:spPr>
          <a:xfrm>
            <a:off x="245034" y="184665"/>
            <a:ext cx="4685583" cy="6516173"/>
          </a:xfrm>
          <a:prstGeom prst="rect">
            <a:avLst/>
          </a:prstGeom>
          <a:solidFill>
            <a:schemeClr val="bg2">
              <a:alpha val="10000"/>
            </a:schemeClr>
          </a:solidFill>
          <a:ln w="9525">
            <a:solidFill>
              <a:schemeClr val="bg2"/>
            </a:solidFill>
            <a:miter lim="800000"/>
            <a:headEnd/>
            <a:tailEnd/>
          </a:ln>
        </p:spPr>
      </p:pic>
      <p:sp>
        <p:nvSpPr>
          <p:cNvPr id="11" name="Rectangle 10">
            <a:extLst>
              <a:ext uri="{FF2B5EF4-FFF2-40B4-BE49-F238E27FC236}">
                <a16:creationId xmlns:a16="http://schemas.microsoft.com/office/drawing/2014/main" id="{66674B71-D46C-9F43-A633-2E202A616630}"/>
              </a:ext>
            </a:extLst>
          </p:cNvPr>
          <p:cNvSpPr/>
          <p:nvPr/>
        </p:nvSpPr>
        <p:spPr bwMode="auto">
          <a:xfrm>
            <a:off x="711200" y="2269431"/>
            <a:ext cx="11176000"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rgbClr val="000000"/>
                </a:solidFill>
              </a:rPr>
              <a:t>“43. … The Merger would result in a post-Merger HHI of well over 2500, and an increase in concentration of well over 200 points. </a:t>
            </a:r>
            <a:r>
              <a:rPr lang="en-US" sz="3200" b="1" dirty="0">
                <a:solidFill>
                  <a:schemeClr val="accent4">
                    <a:lumMod val="50000"/>
                    <a:lumOff val="50000"/>
                  </a:schemeClr>
                </a:solidFill>
              </a:rPr>
              <a:t>Post-Merger market concentration would be more than 4900, and would increase HHIs in an already concentrated market by well over 200 points</a:t>
            </a:r>
            <a:r>
              <a:rPr lang="en-US" sz="3200" dirty="0">
                <a:solidFill>
                  <a:srgbClr val="000000"/>
                </a:solidFill>
              </a:rPr>
              <a:t>.”</a:t>
            </a:r>
          </a:p>
        </p:txBody>
      </p:sp>
    </p:spTree>
    <p:extLst>
      <p:ext uri="{BB962C8B-B14F-4D97-AF65-F5344CB8AC3E}">
        <p14:creationId xmlns:p14="http://schemas.microsoft.com/office/powerpoint/2010/main" val="143120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4851" y="-1"/>
            <a:ext cx="4237150" cy="40511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1950 Act Legislative History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8958804" y="6488668"/>
            <a:ext cx="32331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81-1191 (4 Aug 1949)</a:t>
            </a:r>
          </a:p>
        </p:txBody>
      </p:sp>
      <p:pic>
        <p:nvPicPr>
          <p:cNvPr id="5" name="Picture 4"/>
          <p:cNvPicPr>
            <a:picLocks noChangeAspect="1"/>
          </p:cNvPicPr>
          <p:nvPr/>
        </p:nvPicPr>
        <p:blipFill>
          <a:blip r:embed="rId2"/>
          <a:stretch>
            <a:fillRect/>
          </a:stretch>
        </p:blipFill>
        <p:spPr>
          <a:xfrm>
            <a:off x="3470589" y="152318"/>
            <a:ext cx="4202481" cy="6553282"/>
          </a:xfrm>
          <a:prstGeom prst="rect">
            <a:avLst/>
          </a:prstGeom>
          <a:ln>
            <a:solidFill>
              <a:schemeClr val="bg2"/>
            </a:solidFill>
          </a:ln>
        </p:spPr>
      </p:pic>
    </p:spTree>
    <p:extLst>
      <p:ext uri="{BB962C8B-B14F-4D97-AF65-F5344CB8AC3E}">
        <p14:creationId xmlns:p14="http://schemas.microsoft.com/office/powerpoint/2010/main" val="23817334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6660" y="-1"/>
            <a:ext cx="575534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Applying the Grid from the Guidelines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90</a:t>
            </a:fld>
            <a:endParaRPr lang="en-US" altLang="en-US"/>
          </a:p>
        </p:txBody>
      </p:sp>
      <p:sp>
        <p:nvSpPr>
          <p:cNvPr id="6" name="Text Box 5"/>
          <p:cNvSpPr txBox="1">
            <a:spLocks noChangeArrowheads="1"/>
          </p:cNvSpPr>
          <p:nvPr/>
        </p:nvSpPr>
        <p:spPr bwMode="auto">
          <a:xfrm>
            <a:off x="8283387" y="6488668"/>
            <a:ext cx="390861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Admin Complaint (7 Dec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96FD1048-8A7B-864C-9F88-CD6723628619}"/>
              </a:ext>
            </a:extLst>
          </p:cNvPr>
          <p:cNvPicPr>
            <a:picLocks noChangeAspect="1"/>
          </p:cNvPicPr>
          <p:nvPr/>
        </p:nvPicPr>
        <p:blipFill>
          <a:blip r:embed="rId3"/>
          <a:stretch>
            <a:fillRect/>
          </a:stretch>
        </p:blipFill>
        <p:spPr>
          <a:xfrm>
            <a:off x="216997" y="184665"/>
            <a:ext cx="4685583" cy="6516173"/>
          </a:xfrm>
          <a:prstGeom prst="rect">
            <a:avLst/>
          </a:prstGeom>
          <a:solidFill>
            <a:schemeClr val="bg2">
              <a:alpha val="10000"/>
            </a:schemeClr>
          </a:solidFill>
          <a:ln w="9525">
            <a:solidFill>
              <a:schemeClr val="bg2"/>
            </a:solidFill>
            <a:miter lim="800000"/>
            <a:headEnd/>
            <a:tailEnd/>
          </a:ln>
        </p:spPr>
      </p:pic>
      <p:sp>
        <p:nvSpPr>
          <p:cNvPr id="9" name="Rectangle 8">
            <a:extLst>
              <a:ext uri="{FF2B5EF4-FFF2-40B4-BE49-F238E27FC236}">
                <a16:creationId xmlns:a16="http://schemas.microsoft.com/office/drawing/2014/main" id="{7E94D111-749F-5045-8E34-112940837CE1}"/>
              </a:ext>
            </a:extLst>
          </p:cNvPr>
          <p:cNvSpPr/>
          <p:nvPr/>
        </p:nvSpPr>
        <p:spPr bwMode="auto">
          <a:xfrm>
            <a:off x="667239" y="3530515"/>
            <a:ext cx="11307763" cy="107721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rgbClr val="000000"/>
                </a:solidFill>
              </a:rPr>
              <a:t>“44. </a:t>
            </a:r>
            <a:r>
              <a:rPr lang="en-US" sz="3200" b="1" dirty="0">
                <a:solidFill>
                  <a:schemeClr val="accent4">
                    <a:lumMod val="50000"/>
                    <a:lumOff val="50000"/>
                  </a:schemeClr>
                </a:solidFill>
              </a:rPr>
              <a:t>The Merger is presumptively unlawful under relevant case law and the Merger Guidelines</a:t>
            </a:r>
            <a:r>
              <a:rPr lang="en-US" sz="3200" dirty="0">
                <a:solidFill>
                  <a:srgbClr val="000000"/>
                </a:solidFill>
              </a:rPr>
              <a:t>.”</a:t>
            </a:r>
          </a:p>
        </p:txBody>
      </p:sp>
    </p:spTree>
    <p:extLst>
      <p:ext uri="{BB962C8B-B14F-4D97-AF65-F5344CB8AC3E}">
        <p14:creationId xmlns:p14="http://schemas.microsoft.com/office/powerpoint/2010/main" val="55383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FTC v. Staples (DDC 2016)</a:t>
            </a:r>
          </a:p>
        </p:txBody>
      </p:sp>
      <p:sp>
        <p:nvSpPr>
          <p:cNvPr id="3" name="Content Placeholder 2"/>
          <p:cNvSpPr>
            <a:spLocks noGrp="1"/>
          </p:cNvSpPr>
          <p:nvPr>
            <p:ph idx="1"/>
          </p:nvPr>
        </p:nvSpPr>
        <p:spPr/>
        <p:txBody>
          <a:bodyPr/>
          <a:lstStyle/>
          <a:p>
            <a:r>
              <a:rPr lang="en-US" i="1" dirty="0"/>
              <a:t>Baker Hughes </a:t>
            </a:r>
            <a:r>
              <a:rPr lang="en-US" dirty="0"/>
              <a:t>(D.C. Cir. 1990) Structure re Success on the Merits</a:t>
            </a:r>
          </a:p>
          <a:p>
            <a:pPr lvl="1"/>
            <a:r>
              <a:rPr lang="en-US" dirty="0"/>
              <a:t>(1) Gov’t must show undue concentration (often per the Merger Guidelines)</a:t>
            </a:r>
          </a:p>
          <a:p>
            <a:pPr lvl="1"/>
            <a:r>
              <a:rPr lang="en-US" dirty="0"/>
              <a:t>(2) Defendant must rebut</a:t>
            </a:r>
          </a:p>
          <a:p>
            <a:pPr lvl="1"/>
            <a:r>
              <a:rPr lang="en-US" dirty="0"/>
              <a:t>(3) Gov’t then bears burden of proof (and continues to have burden of persuasion)</a:t>
            </a:r>
          </a:p>
        </p:txBody>
      </p:sp>
      <p:sp>
        <p:nvSpPr>
          <p:cNvPr id="5" name="Slide Number Placeholder 4"/>
          <p:cNvSpPr>
            <a:spLocks noGrp="1"/>
          </p:cNvSpPr>
          <p:nvPr>
            <p:ph type="sldNum" sz="quarter" idx="12"/>
          </p:nvPr>
        </p:nvSpPr>
        <p:spPr/>
        <p:txBody>
          <a:bodyPr/>
          <a:lstStyle/>
          <a:p>
            <a:fld id="{EFCEAECF-6F01-428D-9BA4-9E00AD1B28E5}" type="slidenum">
              <a:rPr lang="en-US" altLang="en-US" smtClean="0"/>
              <a:pPr/>
              <a:t>91</a:t>
            </a:fld>
            <a:endParaRPr lang="en-US" altLang="en-US"/>
          </a:p>
        </p:txBody>
      </p:sp>
    </p:spTree>
    <p:extLst>
      <p:ext uri="{BB962C8B-B14F-4D97-AF65-F5344CB8AC3E}">
        <p14:creationId xmlns:p14="http://schemas.microsoft.com/office/powerpoint/2010/main" val="31390553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FTC v. Staples (DDC 2016)</a:t>
            </a:r>
          </a:p>
        </p:txBody>
      </p:sp>
      <p:sp>
        <p:nvSpPr>
          <p:cNvPr id="3" name="Content Placeholder 2"/>
          <p:cNvSpPr>
            <a:spLocks noGrp="1"/>
          </p:cNvSpPr>
          <p:nvPr>
            <p:ph idx="1"/>
          </p:nvPr>
        </p:nvSpPr>
        <p:spPr/>
        <p:txBody>
          <a:bodyPr/>
          <a:lstStyle/>
          <a:p>
            <a:r>
              <a:rPr lang="en-US" dirty="0"/>
              <a:t>Market Definition Questions</a:t>
            </a:r>
          </a:p>
          <a:p>
            <a:pPr lvl="1"/>
            <a:r>
              <a:rPr lang="en-US" dirty="0"/>
              <a:t>Cluster markets</a:t>
            </a:r>
          </a:p>
          <a:p>
            <a:pPr lvl="2"/>
            <a:r>
              <a:rPr lang="en-US" dirty="0"/>
              <a:t>Focuses on complementary goods together, not substitutes</a:t>
            </a:r>
          </a:p>
          <a:p>
            <a:pPr lvl="1"/>
            <a:r>
              <a:rPr lang="en-US" dirty="0"/>
              <a:t>Targeted Markets</a:t>
            </a:r>
          </a:p>
          <a:p>
            <a:pPr lvl="2"/>
            <a:r>
              <a:rPr lang="en-US" dirty="0"/>
              <a:t>Not all consumers are the same; merger may matter more or less for different consumers</a:t>
            </a:r>
          </a:p>
        </p:txBody>
      </p:sp>
      <p:sp>
        <p:nvSpPr>
          <p:cNvPr id="5" name="Slide Number Placeholder 4"/>
          <p:cNvSpPr>
            <a:spLocks noGrp="1"/>
          </p:cNvSpPr>
          <p:nvPr>
            <p:ph type="sldNum" sz="quarter" idx="12"/>
          </p:nvPr>
        </p:nvSpPr>
        <p:spPr/>
        <p:txBody>
          <a:bodyPr/>
          <a:lstStyle/>
          <a:p>
            <a:fld id="{EFCEAECF-6F01-428D-9BA4-9E00AD1B28E5}" type="slidenum">
              <a:rPr lang="en-US" altLang="en-US" smtClean="0"/>
              <a:pPr/>
              <a:t>92</a:t>
            </a:fld>
            <a:endParaRPr lang="en-US" altLang="en-US"/>
          </a:p>
        </p:txBody>
      </p:sp>
    </p:spTree>
    <p:extLst>
      <p:ext uri="{BB962C8B-B14F-4D97-AF65-F5344CB8AC3E}">
        <p14:creationId xmlns:p14="http://schemas.microsoft.com/office/powerpoint/2010/main" val="16050923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1579" y="220435"/>
            <a:ext cx="4187234" cy="6480403"/>
          </a:xfrm>
          <a:prstGeom prst="rect">
            <a:avLst/>
          </a:prstGeom>
          <a:ln>
            <a:solidFill>
              <a:schemeClr val="bg2"/>
            </a:solidFill>
          </a:ln>
        </p:spPr>
      </p:pic>
      <p:sp>
        <p:nvSpPr>
          <p:cNvPr id="2" name="Title 1"/>
          <p:cNvSpPr>
            <a:spLocks noGrp="1"/>
          </p:cNvSpPr>
          <p:nvPr>
            <p:ph type="title"/>
          </p:nvPr>
        </p:nvSpPr>
        <p:spPr>
          <a:xfrm>
            <a:off x="5018856" y="-1"/>
            <a:ext cx="7173145" cy="44087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Amazon Not Ready to Compete in B-to-B Market</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93</a:t>
            </a:fld>
            <a:endParaRPr lang="en-US" altLang="en-US"/>
          </a:p>
        </p:txBody>
      </p:sp>
      <p:sp>
        <p:nvSpPr>
          <p:cNvPr id="6" name="Text Box 5"/>
          <p:cNvSpPr txBox="1">
            <a:spLocks noChangeArrowheads="1"/>
          </p:cNvSpPr>
          <p:nvPr/>
        </p:nvSpPr>
        <p:spPr bwMode="auto">
          <a:xfrm>
            <a:off x="8904022" y="6488668"/>
            <a:ext cx="328797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Staples (D.D.C. 2016)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4"/>
          <a:stretch>
            <a:fillRect/>
          </a:stretch>
        </p:blipFill>
        <p:spPr>
          <a:xfrm>
            <a:off x="2711985" y="1008611"/>
            <a:ext cx="7275436" cy="5087389"/>
          </a:xfrm>
          <a:prstGeom prst="rect">
            <a:avLst/>
          </a:prstGeom>
          <a:ln>
            <a:solidFill>
              <a:schemeClr val="bg2"/>
            </a:solidFill>
          </a:ln>
        </p:spPr>
      </p:pic>
    </p:spTree>
    <p:extLst>
      <p:ext uri="{BB962C8B-B14F-4D97-AF65-F5344CB8AC3E}">
        <p14:creationId xmlns:p14="http://schemas.microsoft.com/office/powerpoint/2010/main" val="55832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4622" y="-1"/>
            <a:ext cx="430737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Again from the Original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94</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Staples (D.D.C. 2016)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52953" y="184664"/>
            <a:ext cx="4701319" cy="6516173"/>
          </a:xfrm>
          <a:prstGeom prst="rect">
            <a:avLst/>
          </a:prstGeom>
          <a:ln>
            <a:solidFill>
              <a:schemeClr val="bg2"/>
            </a:solidFill>
          </a:ln>
        </p:spPr>
      </p:pic>
      <p:pic>
        <p:nvPicPr>
          <p:cNvPr id="9" name="Picture 8"/>
          <p:cNvPicPr>
            <a:picLocks noChangeAspect="1"/>
          </p:cNvPicPr>
          <p:nvPr/>
        </p:nvPicPr>
        <p:blipFill>
          <a:blip r:embed="rId3"/>
          <a:stretch>
            <a:fillRect/>
          </a:stretch>
        </p:blipFill>
        <p:spPr>
          <a:xfrm>
            <a:off x="1784616" y="770906"/>
            <a:ext cx="9889655" cy="5400944"/>
          </a:xfrm>
          <a:prstGeom prst="rect">
            <a:avLst/>
          </a:prstGeom>
          <a:ln>
            <a:solidFill>
              <a:schemeClr val="bg2"/>
            </a:solidFill>
          </a:ln>
        </p:spPr>
      </p:pic>
    </p:spTree>
    <p:extLst>
      <p:ext uri="{BB962C8B-B14F-4D97-AF65-F5344CB8AC3E}">
        <p14:creationId xmlns:p14="http://schemas.microsoft.com/office/powerpoint/2010/main" val="211369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6741" y="184665"/>
            <a:ext cx="4210347" cy="6516173"/>
          </a:xfrm>
          <a:prstGeom prst="rect">
            <a:avLst/>
          </a:prstGeom>
          <a:ln>
            <a:solidFill>
              <a:schemeClr val="bg2"/>
            </a:solidFill>
          </a:ln>
        </p:spPr>
      </p:pic>
      <p:sp>
        <p:nvSpPr>
          <p:cNvPr id="2" name="Title 1"/>
          <p:cNvSpPr>
            <a:spLocks noGrp="1"/>
          </p:cNvSpPr>
          <p:nvPr>
            <p:ph type="title"/>
          </p:nvPr>
        </p:nvSpPr>
        <p:spPr>
          <a:xfrm>
            <a:off x="4969206" y="-1"/>
            <a:ext cx="722279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Amazon Not Ready to Compete in B-to-B Market</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95</a:t>
            </a:fld>
            <a:endParaRPr lang="en-US" altLang="en-US"/>
          </a:p>
        </p:txBody>
      </p:sp>
      <p:sp>
        <p:nvSpPr>
          <p:cNvPr id="6" name="Text Box 5"/>
          <p:cNvSpPr txBox="1">
            <a:spLocks noChangeArrowheads="1"/>
          </p:cNvSpPr>
          <p:nvPr/>
        </p:nvSpPr>
        <p:spPr bwMode="auto">
          <a:xfrm>
            <a:off x="8865524" y="6488668"/>
            <a:ext cx="332647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Staples (D.D.C. 2016)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4"/>
          <a:stretch>
            <a:fillRect/>
          </a:stretch>
        </p:blipFill>
        <p:spPr>
          <a:xfrm>
            <a:off x="2721098" y="1326283"/>
            <a:ext cx="6983984" cy="4293523"/>
          </a:xfrm>
          <a:prstGeom prst="rect">
            <a:avLst/>
          </a:prstGeom>
          <a:ln>
            <a:solidFill>
              <a:schemeClr val="bg2"/>
            </a:solidFill>
          </a:ln>
        </p:spPr>
      </p:pic>
    </p:spTree>
    <p:extLst>
      <p:ext uri="{BB962C8B-B14F-4D97-AF65-F5344CB8AC3E}">
        <p14:creationId xmlns:p14="http://schemas.microsoft.com/office/powerpoint/2010/main" val="1982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4622" y="-1"/>
            <a:ext cx="4307379" cy="40134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Again from the Original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96</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Staples (D.D.C. 2016)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p:cNvPicPr>
            <a:picLocks noChangeAspect="1"/>
          </p:cNvPicPr>
          <p:nvPr/>
        </p:nvPicPr>
        <p:blipFill>
          <a:blip r:embed="rId2"/>
          <a:stretch>
            <a:fillRect/>
          </a:stretch>
        </p:blipFill>
        <p:spPr>
          <a:xfrm>
            <a:off x="194619" y="200671"/>
            <a:ext cx="4596104" cy="6500167"/>
          </a:xfrm>
          <a:prstGeom prst="rect">
            <a:avLst/>
          </a:prstGeom>
          <a:ln>
            <a:solidFill>
              <a:schemeClr val="bg2"/>
            </a:solidFill>
          </a:ln>
        </p:spPr>
      </p:pic>
      <p:grpSp>
        <p:nvGrpSpPr>
          <p:cNvPr id="5" name="Group 4"/>
          <p:cNvGrpSpPr>
            <a:grpSpLocks noChangeAspect="1"/>
          </p:cNvGrpSpPr>
          <p:nvPr/>
        </p:nvGrpSpPr>
        <p:grpSpPr>
          <a:xfrm>
            <a:off x="1869085" y="1012492"/>
            <a:ext cx="9509710" cy="5009239"/>
            <a:chOff x="921015" y="390742"/>
            <a:chExt cx="10010221" cy="5272883"/>
          </a:xfrm>
        </p:grpSpPr>
        <p:pic>
          <p:nvPicPr>
            <p:cNvPr id="11" name="Picture 10"/>
            <p:cNvPicPr>
              <a:picLocks noChangeAspect="1"/>
            </p:cNvPicPr>
            <p:nvPr/>
          </p:nvPicPr>
          <p:blipFill rotWithShape="1">
            <a:blip r:embed="rId3"/>
            <a:srcRect r="2822"/>
            <a:stretch/>
          </p:blipFill>
          <p:spPr>
            <a:xfrm>
              <a:off x="921015" y="884999"/>
              <a:ext cx="10010221" cy="4778626"/>
            </a:xfrm>
            <a:prstGeom prst="rect">
              <a:avLst/>
            </a:prstGeom>
            <a:ln>
              <a:solidFill>
                <a:schemeClr val="bg2"/>
              </a:solidFill>
            </a:ln>
          </p:spPr>
        </p:pic>
        <p:pic>
          <p:nvPicPr>
            <p:cNvPr id="12" name="Picture 11"/>
            <p:cNvPicPr>
              <a:picLocks noChangeAspect="1"/>
            </p:cNvPicPr>
            <p:nvPr/>
          </p:nvPicPr>
          <p:blipFill rotWithShape="1">
            <a:blip r:embed="rId4"/>
            <a:srcRect t="90849"/>
            <a:stretch/>
          </p:blipFill>
          <p:spPr>
            <a:xfrm>
              <a:off x="1033808" y="390742"/>
              <a:ext cx="9889655" cy="494257"/>
            </a:xfrm>
            <a:prstGeom prst="rect">
              <a:avLst/>
            </a:prstGeom>
            <a:ln>
              <a:solidFill>
                <a:schemeClr val="bg2"/>
              </a:solidFill>
            </a:ln>
          </p:spPr>
        </p:pic>
      </p:grpSp>
    </p:spTree>
    <p:extLst>
      <p:ext uri="{BB962C8B-B14F-4D97-AF65-F5344CB8AC3E}">
        <p14:creationId xmlns:p14="http://schemas.microsoft.com/office/powerpoint/2010/main" val="263523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3218" y="-2"/>
            <a:ext cx="3068784" cy="4408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Merger Abandoned</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97</a:t>
            </a:fld>
            <a:endParaRPr lang="en-US" altLang="en-US"/>
          </a:p>
        </p:txBody>
      </p:sp>
      <p:sp>
        <p:nvSpPr>
          <p:cNvPr id="6" name="Text Box 5"/>
          <p:cNvSpPr txBox="1">
            <a:spLocks noChangeArrowheads="1"/>
          </p:cNvSpPr>
          <p:nvPr/>
        </p:nvSpPr>
        <p:spPr bwMode="auto">
          <a:xfrm>
            <a:off x="9509760" y="6488668"/>
            <a:ext cx="26822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PR (19 May 2016)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fter Staples and Office Depot Abandon Proposed Merger FTC Dismisses Case from Administrative Trial Process | Federal Trade Commission - Google Chrome">
            <a:extLst>
              <a:ext uri="{FF2B5EF4-FFF2-40B4-BE49-F238E27FC236}">
                <a16:creationId xmlns:a16="http://schemas.microsoft.com/office/drawing/2014/main" id="{CF83CC23-8407-B843-BDA8-4EE96F8E98F3}"/>
              </a:ext>
            </a:extLst>
          </p:cNvPr>
          <p:cNvPicPr>
            <a:picLocks noChangeAspect="1"/>
          </p:cNvPicPr>
          <p:nvPr/>
        </p:nvPicPr>
        <p:blipFill rotWithShape="1">
          <a:blip r:embed="rId3">
            <a:extLst>
              <a:ext uri="{28A0092B-C50C-407E-A947-70E740481C1C}">
                <a14:useLocalDpi xmlns:a14="http://schemas.microsoft.com/office/drawing/2010/main" val="0"/>
              </a:ext>
            </a:extLst>
          </a:blip>
          <a:srcRect l="11272" t="11870" r="31660" b="2439"/>
          <a:stretch/>
        </p:blipFill>
        <p:spPr>
          <a:xfrm>
            <a:off x="186173" y="220434"/>
            <a:ext cx="6861602" cy="6480404"/>
          </a:xfrm>
          <a:prstGeom prst="rect">
            <a:avLst/>
          </a:prstGeom>
          <a:ln>
            <a:solidFill>
              <a:schemeClr val="bg2"/>
            </a:solidFill>
          </a:ln>
        </p:spPr>
      </p:pic>
      <p:pic>
        <p:nvPicPr>
          <p:cNvPr id="10" name="Picture 9" descr="After Staples and Office Depot Abandon Proposed Merger FTC Dismisses Case from Administrative Trial Process | Federal Trade Commission - Google Chrome">
            <a:extLst>
              <a:ext uri="{FF2B5EF4-FFF2-40B4-BE49-F238E27FC236}">
                <a16:creationId xmlns:a16="http://schemas.microsoft.com/office/drawing/2014/main" id="{9C06508C-04F1-3E4E-A825-979F04EE7EB1}"/>
              </a:ext>
            </a:extLst>
          </p:cNvPr>
          <p:cNvPicPr>
            <a:picLocks noChangeAspect="1"/>
          </p:cNvPicPr>
          <p:nvPr/>
        </p:nvPicPr>
        <p:blipFill rotWithShape="1">
          <a:blip r:embed="rId3">
            <a:extLst>
              <a:ext uri="{28A0092B-C50C-407E-A947-70E740481C1C}">
                <a14:useLocalDpi xmlns:a14="http://schemas.microsoft.com/office/drawing/2010/main" val="0"/>
              </a:ext>
            </a:extLst>
          </a:blip>
          <a:srcRect l="12718" t="62160" r="32778" b="19394"/>
          <a:stretch/>
        </p:blipFill>
        <p:spPr>
          <a:xfrm>
            <a:off x="667019" y="3165763"/>
            <a:ext cx="11389756" cy="2424546"/>
          </a:xfrm>
          <a:prstGeom prst="rect">
            <a:avLst/>
          </a:prstGeom>
          <a:ln>
            <a:solidFill>
              <a:schemeClr val="bg2"/>
            </a:solidFill>
          </a:ln>
        </p:spPr>
      </p:pic>
    </p:spTree>
    <p:extLst>
      <p:ext uri="{BB962C8B-B14F-4D97-AF65-F5344CB8AC3E}">
        <p14:creationId xmlns:p14="http://schemas.microsoft.com/office/powerpoint/2010/main" val="181166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C51B3-AF13-756E-DD9D-195E7E924C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5186B6-ED43-E26D-D591-2BABA09EE21B}"/>
              </a:ext>
            </a:extLst>
          </p:cNvPr>
          <p:cNvSpPr>
            <a:spLocks noGrp="1"/>
          </p:cNvSpPr>
          <p:nvPr>
            <p:ph type="title"/>
          </p:nvPr>
        </p:nvSpPr>
        <p:spPr>
          <a:xfrm>
            <a:off x="9601199" y="-2"/>
            <a:ext cx="2590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Amazon Robots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F98AA57-221F-20C9-DF65-39E823664DB0}"/>
              </a:ext>
            </a:extLst>
          </p:cNvPr>
          <p:cNvSpPr>
            <a:spLocks noGrp="1"/>
          </p:cNvSpPr>
          <p:nvPr>
            <p:ph type="sldNum" sz="quarter" idx="12"/>
          </p:nvPr>
        </p:nvSpPr>
        <p:spPr/>
        <p:txBody>
          <a:bodyPr/>
          <a:lstStyle/>
          <a:p>
            <a:pPr>
              <a:defRPr/>
            </a:pPr>
            <a:fld id="{B32496E5-8FFA-4061-92C3-71B1BA3DDA51}" type="slidenum">
              <a:rPr lang="en-US" altLang="en-US" smtClean="0"/>
              <a:pPr>
                <a:defRPr/>
              </a:pPr>
              <a:t>98</a:t>
            </a:fld>
            <a:endParaRPr lang="en-US" altLang="en-US"/>
          </a:p>
        </p:txBody>
      </p:sp>
      <p:sp>
        <p:nvSpPr>
          <p:cNvPr id="6" name="Text Box 5">
            <a:extLst>
              <a:ext uri="{FF2B5EF4-FFF2-40B4-BE49-F238E27FC236}">
                <a16:creationId xmlns:a16="http://schemas.microsoft.com/office/drawing/2014/main" id="{30A76C8B-1221-7597-1F91-1EE6DF623833}"/>
              </a:ext>
            </a:extLst>
          </p:cNvPr>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(21 Oct 2025)</a:t>
            </a:r>
          </a:p>
        </p:txBody>
      </p:sp>
      <p:sp>
        <p:nvSpPr>
          <p:cNvPr id="7" name="Rectangle 6">
            <a:extLst>
              <a:ext uri="{FF2B5EF4-FFF2-40B4-BE49-F238E27FC236}">
                <a16:creationId xmlns:a16="http://schemas.microsoft.com/office/drawing/2014/main" id="{4E5E1853-F44B-8BF3-D6AE-C01E9352899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04E8AD47-AF50-C4CE-9A2D-33E0065923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09004"/>
            <a:ext cx="5969502"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CC65C005-BDC5-B7D9-C721-2DC18042CFF7}"/>
              </a:ext>
            </a:extLst>
          </p:cNvPr>
          <p:cNvPicPr>
            <a:picLocks noChangeAspect="1"/>
          </p:cNvPicPr>
          <p:nvPr/>
        </p:nvPicPr>
        <p:blipFill>
          <a:blip r:embed="rId4">
            <a:extLst>
              <a:ext uri="{28A0092B-C50C-407E-A947-70E740481C1C}">
                <a14:useLocalDpi xmlns:a14="http://schemas.microsoft.com/office/drawing/2010/main" val="0"/>
              </a:ext>
            </a:extLst>
          </a:blip>
          <a:srcRect l="23232" t="47506" r="25588" b="27394"/>
          <a:stretch>
            <a:fillRect/>
          </a:stretch>
        </p:blipFill>
        <p:spPr>
          <a:xfrm>
            <a:off x="5183843" y="418011"/>
            <a:ext cx="5310072" cy="2832038"/>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198307F6-88B6-4519-D133-9FD62935F29F}"/>
              </a:ext>
            </a:extLst>
          </p:cNvPr>
          <p:cNvPicPr>
            <a:picLocks noChangeAspect="1"/>
          </p:cNvPicPr>
          <p:nvPr/>
        </p:nvPicPr>
        <p:blipFill>
          <a:blip r:embed="rId4">
            <a:extLst>
              <a:ext uri="{28A0092B-C50C-407E-A947-70E740481C1C}">
                <a14:useLocalDpi xmlns:a14="http://schemas.microsoft.com/office/drawing/2010/main" val="0"/>
              </a:ext>
            </a:extLst>
          </a:blip>
          <a:srcRect l="24105" t="71558" r="26965" b="1473"/>
          <a:stretch>
            <a:fillRect/>
          </a:stretch>
        </p:blipFill>
        <p:spPr>
          <a:xfrm>
            <a:off x="5183843" y="3297151"/>
            <a:ext cx="5304939" cy="3179815"/>
          </a:xfrm>
          <a:prstGeom prst="rect">
            <a:avLst/>
          </a:prstGeom>
          <a:ln w="6350">
            <a:solidFill>
              <a:schemeClr val="tx1"/>
            </a:solidFill>
          </a:ln>
        </p:spPr>
      </p:pic>
    </p:spTree>
    <p:extLst>
      <p:ext uri="{BB962C8B-B14F-4D97-AF65-F5344CB8AC3E}">
        <p14:creationId xmlns:p14="http://schemas.microsoft.com/office/powerpoint/2010/main" val="329839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7360</TotalTime>
  <Words>4173</Words>
  <Application>Microsoft Office PowerPoint</Application>
  <PresentationFormat>Widescreen</PresentationFormat>
  <Paragraphs>611</Paragraphs>
  <Slides>98</Slides>
  <Notes>61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98</vt:i4>
      </vt:variant>
    </vt:vector>
  </HeadingPairs>
  <TitlesOfParts>
    <vt:vector size="105" baseType="lpstr">
      <vt:lpstr>Arial</vt:lpstr>
      <vt:lpstr>Helvetica</vt:lpstr>
      <vt:lpstr>Monotype Sorts</vt:lpstr>
      <vt:lpstr>Times New Roman</vt:lpstr>
      <vt:lpstr>Wingdings</vt:lpstr>
      <vt:lpstr>Generic (Standard)</vt:lpstr>
      <vt:lpstr>Microsoft Equation 3.0</vt:lpstr>
      <vt:lpstr>Class 11: Wed 22 Oct 2025 Antitrust Fall 2025   Mergers: An Industry Arc</vt:lpstr>
      <vt:lpstr>Merger Policy</vt:lpstr>
      <vt:lpstr>Clayton Act Legis History</vt:lpstr>
      <vt:lpstr>Holding Companies Owning Competitors</vt:lpstr>
      <vt:lpstr>A Little Corporate Law History</vt:lpstr>
      <vt:lpstr>1914 Clayton Act</vt:lpstr>
      <vt:lpstr>Sec. 7: Targeted Stock Acquisitions (15 USC 18)</vt:lpstr>
      <vt:lpstr>1950 Act</vt:lpstr>
      <vt:lpstr>1950 Act Legislative History</vt:lpstr>
      <vt:lpstr>High and Increasing Levels of Concentration</vt:lpstr>
      <vt:lpstr>M&amp;A as a Source of Concentration</vt:lpstr>
      <vt:lpstr>Why Isn’t CA7 Enough?: Doesn’t Deal with Asset Purchases</vt:lpstr>
      <vt:lpstr>The Asset Loophole</vt:lpstr>
      <vt:lpstr>The Text Changes</vt:lpstr>
      <vt:lpstr>Less Restrictive Language?</vt:lpstr>
      <vt:lpstr>How Does this Differ from the Sherman Act?</vt:lpstr>
      <vt:lpstr>Types of Mergers</vt:lpstr>
      <vt:lpstr>Does it Apply to Vertical Mergers?</vt:lpstr>
      <vt:lpstr>Current Section 7</vt:lpstr>
      <vt:lpstr>1974 Expediting Act Amendments</vt:lpstr>
      <vt:lpstr>See The Path</vt:lpstr>
      <vt:lpstr>1976: Hart-Scott-Rodino</vt:lpstr>
      <vt:lpstr>Legislative History</vt:lpstr>
      <vt:lpstr>Expanded Pre-Case Investigation Tools</vt:lpstr>
      <vt:lpstr>Parens Patriae Powers to AGs</vt:lpstr>
      <vt:lpstr>Premerger Notification</vt:lpstr>
      <vt:lpstr>1976 as a Dividing Line</vt:lpstr>
      <vt:lpstr>1976 as a Dividing Line</vt:lpstr>
      <vt:lpstr>Merger Policy as Regulatory Policy</vt:lpstr>
      <vt:lpstr>Merger Policy as Regulatory Policy</vt:lpstr>
      <vt:lpstr>Brown Shoe </vt:lpstr>
      <vt:lpstr>Product Market Definition: Cross-Elasticity of Demand/Submarkets</vt:lpstr>
      <vt:lpstr>Product Market Definition: Relevant Factors</vt:lpstr>
      <vt:lpstr>Examine Every Line of Commerce</vt:lpstr>
      <vt:lpstr>Staples I</vt:lpstr>
      <vt:lpstr>4 Sept 1996: Staples wants to buy Office Depot</vt:lpstr>
      <vt:lpstr>Rapid Growth of Staples</vt:lpstr>
      <vt:lpstr>And for Office Depot: Stores</vt:lpstr>
      <vt:lpstr>Office Depot Revenues</vt:lpstr>
      <vt:lpstr>The Path to the Complaint</vt:lpstr>
      <vt:lpstr>The Preliminary Injunction Standard</vt:lpstr>
      <vt:lpstr>Amended Complaint</vt:lpstr>
      <vt:lpstr>Product Market Definition (Cluster Market)</vt:lpstr>
      <vt:lpstr>Product Market Definition (Cluster Market and Target Market)</vt:lpstr>
      <vt:lpstr>Geographic Market Definition</vt:lpstr>
      <vt:lpstr>Geographic Market Definition</vt:lpstr>
      <vt:lpstr>Potential Competition: Where They Would Compete in the Future</vt:lpstr>
      <vt:lpstr>Relief Sought</vt:lpstr>
      <vt:lpstr>Possible Market Definitions</vt:lpstr>
      <vt:lpstr>Eight OSS Market Types</vt:lpstr>
      <vt:lpstr>Staples Competition Forecast</vt:lpstr>
      <vt:lpstr>Understanding Market Config 8: What Happens to Prices?</vt:lpstr>
      <vt:lpstr>How Should We Assess the Evidence Here?</vt:lpstr>
      <vt:lpstr>How Should We Assess the Evidence Here?</vt:lpstr>
      <vt:lpstr>How Should We Assess the Evidence Here?</vt:lpstr>
      <vt:lpstr>How should we assess the market?</vt:lpstr>
      <vt:lpstr>How should we assess the market?</vt:lpstr>
      <vt:lpstr>Bottom Line: Consumer Behavior Defines the Market</vt:lpstr>
      <vt:lpstr>Bottom Line: Pricing Evidence</vt:lpstr>
      <vt:lpstr>Bottom Line: Pricing Evidence</vt:lpstr>
      <vt:lpstr>du Pont </vt:lpstr>
      <vt:lpstr>Du Pont (US 1956)</vt:lpstr>
      <vt:lpstr>Possible Substitutes for Consumers Define Market</vt:lpstr>
      <vt:lpstr>Cross-Elasticity of Demand</vt:lpstr>
      <vt:lpstr>Interchangeability</vt:lpstr>
      <vt:lpstr>Elasticities and Cross-Elasticities</vt:lpstr>
      <vt:lpstr>Elasticities and Cross-Elasticities</vt:lpstr>
      <vt:lpstr>Elasticities and Cross-Elasticities</vt:lpstr>
      <vt:lpstr>Defining Cross Elasticity</vt:lpstr>
      <vt:lpstr>Examples</vt:lpstr>
      <vt:lpstr>And Back to the Case</vt:lpstr>
      <vt:lpstr>How should we evaluate the possibility of entry?</vt:lpstr>
      <vt:lpstr>How should we evaluate the claims of efficiency?</vt:lpstr>
      <vt:lpstr>How should we evaluate the claims of efficiency?</vt:lpstr>
      <vt:lpstr>2013: Deal 2: No Challenge</vt:lpstr>
      <vt:lpstr>No Challenge</vt:lpstr>
      <vt:lpstr>Market Has Changed</vt:lpstr>
      <vt:lpstr>Market Has Changed</vt:lpstr>
      <vt:lpstr>Online Commerce</vt:lpstr>
      <vt:lpstr>2015: Deal 3</vt:lpstr>
      <vt:lpstr>Staples Again</vt:lpstr>
      <vt:lpstr>Complaint before the FTC</vt:lpstr>
      <vt:lpstr>Market Definition (Cluster and Target)</vt:lpstr>
      <vt:lpstr>Market Definition: Consumable Office Supplies</vt:lpstr>
      <vt:lpstr>Market Definition: And Not …</vt:lpstr>
      <vt:lpstr>Market Definition: And Not …</vt:lpstr>
      <vt:lpstr>Market Definition: And Not …</vt:lpstr>
      <vt:lpstr>Applying the Grid from the Guidelines</vt:lpstr>
      <vt:lpstr>Applying the Grid from the Guidelines</vt:lpstr>
      <vt:lpstr>Applying the Grid from the Guidelines</vt:lpstr>
      <vt:lpstr>FTC v. Staples (DDC 2016)</vt:lpstr>
      <vt:lpstr>FTC v. Staples (DDC 2016)</vt:lpstr>
      <vt:lpstr>Amazon Not Ready to Compete in B-to-B Market</vt:lpstr>
      <vt:lpstr>And Again from the Original</vt:lpstr>
      <vt:lpstr>Amazon Not Ready to Compete in B-to-B Market</vt:lpstr>
      <vt:lpstr>And Again from the Original</vt:lpstr>
      <vt:lpstr>Merger Abandoned</vt:lpstr>
      <vt:lpstr>Amazon Robots</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718</cp:revision>
  <cp:lastPrinted>2020-10-22T17:46:06Z</cp:lastPrinted>
  <dcterms:created xsi:type="dcterms:W3CDTF">1999-10-27T15:27:59Z</dcterms:created>
  <dcterms:modified xsi:type="dcterms:W3CDTF">2025-10-22T19:23:04Z</dcterms:modified>
</cp:coreProperties>
</file>