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5"/>
  </p:notesMasterIdLst>
  <p:handoutMasterIdLst>
    <p:handoutMasterId r:id="rId56"/>
  </p:handoutMasterIdLst>
  <p:sldIdLst>
    <p:sldId id="1287" r:id="rId2"/>
    <p:sldId id="1446" r:id="rId3"/>
    <p:sldId id="1471" r:id="rId4"/>
    <p:sldId id="1472" r:id="rId5"/>
    <p:sldId id="1462" r:id="rId6"/>
    <p:sldId id="1461" r:id="rId7"/>
    <p:sldId id="1463" r:id="rId8"/>
    <p:sldId id="1701" r:id="rId9"/>
    <p:sldId id="1698" r:id="rId10"/>
    <p:sldId id="1699" r:id="rId11"/>
    <p:sldId id="1700" r:id="rId12"/>
    <p:sldId id="1694" r:id="rId13"/>
    <p:sldId id="1695" r:id="rId14"/>
    <p:sldId id="1696" r:id="rId15"/>
    <p:sldId id="1741" r:id="rId16"/>
    <p:sldId id="1697" r:id="rId17"/>
    <p:sldId id="1441" r:id="rId18"/>
    <p:sldId id="1412" r:id="rId19"/>
    <p:sldId id="1413" r:id="rId20"/>
    <p:sldId id="1414" r:id="rId21"/>
    <p:sldId id="1442" r:id="rId22"/>
    <p:sldId id="1456" r:id="rId23"/>
    <p:sldId id="1443" r:id="rId24"/>
    <p:sldId id="1457" r:id="rId25"/>
    <p:sldId id="1419" r:id="rId26"/>
    <p:sldId id="1420" r:id="rId27"/>
    <p:sldId id="1421" r:id="rId28"/>
    <p:sldId id="1425" r:id="rId29"/>
    <p:sldId id="1426" r:id="rId30"/>
    <p:sldId id="1427" r:id="rId31"/>
    <p:sldId id="1428" r:id="rId32"/>
    <p:sldId id="1452" r:id="rId33"/>
    <p:sldId id="1453" r:id="rId34"/>
    <p:sldId id="1454" r:id="rId35"/>
    <p:sldId id="1455" r:id="rId36"/>
    <p:sldId id="1429" r:id="rId37"/>
    <p:sldId id="1431" r:id="rId38"/>
    <p:sldId id="1458" r:id="rId39"/>
    <p:sldId id="1702" r:id="rId40"/>
    <p:sldId id="1703" r:id="rId41"/>
    <p:sldId id="1704" r:id="rId42"/>
    <p:sldId id="1435" r:id="rId43"/>
    <p:sldId id="1459" r:id="rId44"/>
    <p:sldId id="1460" r:id="rId45"/>
    <p:sldId id="1464" r:id="rId46"/>
    <p:sldId id="1466" r:id="rId47"/>
    <p:sldId id="1467" r:id="rId48"/>
    <p:sldId id="1745" r:id="rId49"/>
    <p:sldId id="1468" r:id="rId50"/>
    <p:sldId id="1469" r:id="rId51"/>
    <p:sldId id="1742" r:id="rId52"/>
    <p:sldId id="1743" r:id="rId53"/>
    <p:sldId id="1744" r:id="rId54"/>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CC66FF"/>
    <a:srgbClr val="CCCCFF"/>
    <a:srgbClr val="6699FF"/>
    <a:srgbClr val="003399"/>
    <a:srgbClr val="FFCC99"/>
    <a:srgbClr val="CC99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23" autoAdjust="0"/>
    <p:restoredTop sz="94637" autoAdjust="0"/>
  </p:normalViewPr>
  <p:slideViewPr>
    <p:cSldViewPr snapToGrid="0">
      <p:cViewPr varScale="1">
        <p:scale>
          <a:sx n="156" d="100"/>
          <a:sy n="156" d="100"/>
        </p:scale>
        <p:origin x="132" y="360"/>
      </p:cViewPr>
      <p:guideLst>
        <p:guide orient="horz" pos="2160"/>
        <p:guide pos="3840"/>
      </p:guideLst>
    </p:cSldViewPr>
  </p:slideViewPr>
  <p:outlineViewPr>
    <p:cViewPr>
      <p:scale>
        <a:sx n="50" d="100"/>
        <a:sy n="50" d="100"/>
      </p:scale>
      <p:origin x="0" y="-2199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19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atin typeface="Times New Roman" charset="0"/>
              </a:defRPr>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atin typeface="Times New Roman" charset="0"/>
              </a:defRPr>
            </a:lvl1pPr>
          </a:lstStyle>
          <a:p>
            <a:pPr>
              <a:defRPr/>
            </a:pPr>
            <a:fld id="{66C88E62-B9AB-40CA-B507-6E89AF817C8B}" type="datetime1">
              <a:rPr lang="en-US" altLang="en-US" smtClean="0"/>
              <a:t>1/25/2024</a:t>
            </a:fld>
            <a:endParaRPr lang="en-US" altLang="en-US"/>
          </a:p>
        </p:txBody>
      </p:sp>
      <p:sp>
        <p:nvSpPr>
          <p:cNvPr id="14340" name="Rectangle 4"/>
          <p:cNvSpPr>
            <a:spLocks noGrp="1" noChangeArrowheads="1"/>
          </p:cNvSpPr>
          <p:nvPr>
            <p:ph type="ftr" sz="quarter" idx="2"/>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atin typeface="Times New Roman" charset="0"/>
              </a:defRPr>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493D97E5-878E-4159-BBAC-27C6A1176D97}" type="slidenum">
              <a:rPr lang="en-US" altLang="en-US"/>
              <a:pPr/>
              <a:t>‹#›</a:t>
            </a:fld>
            <a:endParaRPr lang="en-US" altLang="en-US"/>
          </a:p>
        </p:txBody>
      </p:sp>
    </p:spTree>
    <p:extLst>
      <p:ext uri="{BB962C8B-B14F-4D97-AF65-F5344CB8AC3E}">
        <p14:creationId xmlns:p14="http://schemas.microsoft.com/office/powerpoint/2010/main" val="2942809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atin typeface="Times New Roman" charset="0"/>
              </a:defRPr>
            </a:lvl1pPr>
          </a:lstStyle>
          <a:p>
            <a:pPr>
              <a:defRPr/>
            </a:pPr>
            <a:endParaRPr lang="en-US" altLang="en-US"/>
          </a:p>
        </p:txBody>
      </p:sp>
      <p:sp>
        <p:nvSpPr>
          <p:cNvPr id="36867"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9" y="4416426"/>
            <a:ext cx="5140325" cy="4181475"/>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atin typeface="Times New Roman" charset="0"/>
              </a:defRPr>
            </a:lvl1pPr>
          </a:lstStyle>
          <a:p>
            <a:pPr>
              <a:defRPr/>
            </a:pPr>
            <a:fld id="{1082C7EE-E5E3-48CB-9157-705779397CED}" type="datetime1">
              <a:rPr lang="en-US" altLang="en-US" smtClean="0"/>
              <a:t>1/25/2024</a:t>
            </a:fld>
            <a:endParaRPr lang="en-US" altLang="en-US"/>
          </a:p>
        </p:txBody>
      </p:sp>
      <p:sp>
        <p:nvSpPr>
          <p:cNvPr id="2060" name="Rectangle 12"/>
          <p:cNvSpPr>
            <a:spLocks noGrp="1" noChangeArrowheads="1"/>
          </p:cNvSpPr>
          <p:nvPr>
            <p:ph type="ftr" sz="quarter" idx="4"/>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atin typeface="Times New Roman" charset="0"/>
              </a:defRPr>
            </a:lvl1pPr>
          </a:lstStyle>
          <a:p>
            <a:pPr>
              <a:defRPr/>
            </a:pPr>
            <a:endParaRPr lang="en-US" altLang="en-US"/>
          </a:p>
        </p:txBody>
      </p:sp>
      <p:sp>
        <p:nvSpPr>
          <p:cNvPr id="2061" name="Rectangle 13"/>
          <p:cNvSpPr>
            <a:spLocks noGrp="1" noChangeArrowheads="1"/>
          </p:cNvSpPr>
          <p:nvPr>
            <p:ph type="sldNum" sz="quarter" idx="5"/>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52834706-1556-41D4-9617-070BF6849BD4}" type="slidenum">
              <a:rPr lang="en-US" altLang="en-US"/>
              <a:pPr/>
              <a:t>‹#›</a:t>
            </a:fld>
            <a:endParaRPr lang="en-US" altLang="en-US"/>
          </a:p>
        </p:txBody>
      </p:sp>
    </p:spTree>
    <p:extLst>
      <p:ext uri="{BB962C8B-B14F-4D97-AF65-F5344CB8AC3E}">
        <p14:creationId xmlns:p14="http://schemas.microsoft.com/office/powerpoint/2010/main" val="33853673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87E67B-E2E6-481F-9CB1-2C172A507842}" type="datetime1">
              <a:rPr kumimoji="0" lang="en-US" altLang="en-US" sz="1200"/>
              <a:t>1/25/2024</a:t>
            </a:fld>
            <a:endParaRPr kumimoji="0" lang="en-US" altLang="en-US" sz="1200"/>
          </a:p>
        </p:txBody>
      </p:sp>
      <p:sp>
        <p:nvSpPr>
          <p:cNvPr id="378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023938-1CB9-476A-8870-723FF90ACF1A}" type="slidenum">
              <a:rPr kumimoji="0" lang="en-US" altLang="en-US" sz="1200"/>
              <a:pPr/>
              <a:t>1</a:t>
            </a:fld>
            <a:endParaRPr kumimoji="0" lang="en-US" altLang="en-US" sz="1200"/>
          </a:p>
        </p:txBody>
      </p:sp>
      <p:sp>
        <p:nvSpPr>
          <p:cNvPr id="37892" name="Rectangle 2"/>
          <p:cNvSpPr>
            <a:spLocks noGrp="1" noRot="1" noChangeAspect="1" noChangeArrowheads="1" noTextEdit="1"/>
          </p:cNvSpPr>
          <p:nvPr>
            <p:ph type="sldImg"/>
          </p:nvPr>
        </p:nvSpPr>
        <p:spPr>
          <a:xfrm>
            <a:off x="406400" y="698500"/>
            <a:ext cx="6197600" cy="3486150"/>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1567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01F7793-3EFA-484D-9F65-226705DD372E}" type="datetime1">
              <a:rPr kumimoji="0" lang="en-US" altLang="en-US" sz="1200"/>
              <a:t>1/25/2024</a:t>
            </a:fld>
            <a:endParaRPr kumimoji="0" lang="en-US" altLang="en-US" sz="1200"/>
          </a:p>
        </p:txBody>
      </p:sp>
      <p:sp>
        <p:nvSpPr>
          <p:cNvPr id="768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EE5A4DB-88C5-4FA8-90AA-BC352ED9B4F2}" type="slidenum">
              <a:rPr kumimoji="0" lang="en-US" altLang="en-US" sz="1200"/>
              <a:pPr/>
              <a:t>19</a:t>
            </a:fld>
            <a:endParaRPr kumimoji="0" lang="en-US" altLang="en-US" sz="1200"/>
          </a:p>
        </p:txBody>
      </p:sp>
      <p:sp>
        <p:nvSpPr>
          <p:cNvPr id="76804" name="Rectangle 2"/>
          <p:cNvSpPr>
            <a:spLocks noGrp="1" noRot="1" noChangeAspect="1" noChangeArrowheads="1" noTextEdit="1"/>
          </p:cNvSpPr>
          <p:nvPr>
            <p:ph type="sldImg"/>
          </p:nvPr>
        </p:nvSpPr>
        <p:spPr>
          <a:xfrm>
            <a:off x="350838" y="693738"/>
            <a:ext cx="6156325" cy="3463925"/>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06484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50838" y="693738"/>
            <a:ext cx="6156325" cy="3463925"/>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78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2861C314-001F-4B47-872B-930F89D7ABAB}" type="datetime1">
              <a:rPr kumimoji="0" lang="en-US" altLang="en-US" sz="1200"/>
              <a:t>1/25/2024</a:t>
            </a:fld>
            <a:endParaRPr kumimoji="0" lang="en-US" altLang="en-US" sz="1200"/>
          </a:p>
        </p:txBody>
      </p:sp>
      <p:sp>
        <p:nvSpPr>
          <p:cNvPr id="778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EC8A17E-5E7B-48B1-8FD4-227231185CA4}" type="slidenum">
              <a:rPr kumimoji="0" lang="en-US" altLang="en-US" sz="1200"/>
              <a:pPr/>
              <a:t>20</a:t>
            </a:fld>
            <a:endParaRPr kumimoji="0" lang="en-US" altLang="en-US" sz="1200"/>
          </a:p>
        </p:txBody>
      </p:sp>
    </p:spTree>
    <p:extLst>
      <p:ext uri="{BB962C8B-B14F-4D97-AF65-F5344CB8AC3E}">
        <p14:creationId xmlns:p14="http://schemas.microsoft.com/office/powerpoint/2010/main" val="189653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21</a:t>
            </a:fld>
            <a:endParaRPr lang="en-US" altLang="en-US"/>
          </a:p>
        </p:txBody>
      </p:sp>
    </p:spTree>
    <p:extLst>
      <p:ext uri="{BB962C8B-B14F-4D97-AF65-F5344CB8AC3E}">
        <p14:creationId xmlns:p14="http://schemas.microsoft.com/office/powerpoint/2010/main" val="394274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22</a:t>
            </a:fld>
            <a:endParaRPr lang="en-US" altLang="en-US"/>
          </a:p>
        </p:txBody>
      </p:sp>
    </p:spTree>
    <p:extLst>
      <p:ext uri="{BB962C8B-B14F-4D97-AF65-F5344CB8AC3E}">
        <p14:creationId xmlns:p14="http://schemas.microsoft.com/office/powerpoint/2010/main" val="385304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23</a:t>
            </a:fld>
            <a:endParaRPr lang="en-US" altLang="en-US"/>
          </a:p>
        </p:txBody>
      </p:sp>
    </p:spTree>
    <p:extLst>
      <p:ext uri="{BB962C8B-B14F-4D97-AF65-F5344CB8AC3E}">
        <p14:creationId xmlns:p14="http://schemas.microsoft.com/office/powerpoint/2010/main" val="345901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24</a:t>
            </a:fld>
            <a:endParaRPr lang="en-US" altLang="en-US"/>
          </a:p>
        </p:txBody>
      </p:sp>
    </p:spTree>
    <p:extLst>
      <p:ext uri="{BB962C8B-B14F-4D97-AF65-F5344CB8AC3E}">
        <p14:creationId xmlns:p14="http://schemas.microsoft.com/office/powerpoint/2010/main" val="63100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BEE8E51-AC86-4598-8383-12C591B50C62}" type="datetime1">
              <a:rPr kumimoji="0" lang="en-US" altLang="en-US" sz="1200"/>
              <a:t>1/25/2024</a:t>
            </a:fld>
            <a:endParaRPr kumimoji="0" lang="en-US" altLang="en-US" sz="1200"/>
          </a:p>
        </p:txBody>
      </p:sp>
      <p:sp>
        <p:nvSpPr>
          <p:cNvPr id="829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2CEF043-DF67-4AA1-9061-F109DF83B4DB}" type="slidenum">
              <a:rPr kumimoji="0" lang="en-US" altLang="en-US" sz="1200"/>
              <a:pPr/>
              <a:t>25</a:t>
            </a:fld>
            <a:endParaRPr kumimoji="0" lang="en-US" altLang="en-US" sz="1200"/>
          </a:p>
        </p:txBody>
      </p:sp>
      <p:sp>
        <p:nvSpPr>
          <p:cNvPr id="82948" name="Rectangle 2"/>
          <p:cNvSpPr>
            <a:spLocks noGrp="1" noRot="1" noChangeAspect="1" noChangeArrowheads="1" noTextEdit="1"/>
          </p:cNvSpPr>
          <p:nvPr>
            <p:ph type="sldImg"/>
          </p:nvPr>
        </p:nvSpPr>
        <p:spPr>
          <a:xfrm>
            <a:off x="350838" y="693738"/>
            <a:ext cx="6156325" cy="3463925"/>
          </a:xfrm>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62428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50838" y="693738"/>
            <a:ext cx="6156325" cy="3463925"/>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39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BF83D7C-B710-4CFC-BEE5-7899EFDC09D0}" type="datetime1">
              <a:rPr kumimoji="0" lang="en-US" altLang="en-US" sz="1200"/>
              <a:t>1/25/2024</a:t>
            </a:fld>
            <a:endParaRPr kumimoji="0" lang="en-US" altLang="en-US" sz="1200"/>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395775-45FB-4CA9-B176-6581A14B1A7C}" type="slidenum">
              <a:rPr kumimoji="0" lang="en-US" altLang="en-US" sz="1200"/>
              <a:pPr/>
              <a:t>26</a:t>
            </a:fld>
            <a:endParaRPr kumimoji="0" lang="en-US" altLang="en-US" sz="1200"/>
          </a:p>
        </p:txBody>
      </p:sp>
    </p:spTree>
    <p:extLst>
      <p:ext uri="{BB962C8B-B14F-4D97-AF65-F5344CB8AC3E}">
        <p14:creationId xmlns:p14="http://schemas.microsoft.com/office/powerpoint/2010/main" val="181215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50838" y="693738"/>
            <a:ext cx="6156325" cy="3463925"/>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49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66AA5B8-64A6-4E90-B12D-A844676E0A78}" type="datetime1">
              <a:rPr kumimoji="0" lang="en-US" altLang="en-US" sz="1200"/>
              <a:t>1/25/2024</a:t>
            </a:fld>
            <a:endParaRPr kumimoji="0" lang="en-US" altLang="en-US" sz="1200"/>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0D32A20-AE4E-4051-A245-9CB7A835D175}" type="slidenum">
              <a:rPr kumimoji="0" lang="en-US" altLang="en-US" sz="1200"/>
              <a:pPr/>
              <a:t>27</a:t>
            </a:fld>
            <a:endParaRPr kumimoji="0" lang="en-US" altLang="en-US" sz="1200"/>
          </a:p>
        </p:txBody>
      </p:sp>
    </p:spTree>
    <p:extLst>
      <p:ext uri="{BB962C8B-B14F-4D97-AF65-F5344CB8AC3E}">
        <p14:creationId xmlns:p14="http://schemas.microsoft.com/office/powerpoint/2010/main" val="58928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35C490-F10F-48DE-A73A-3F5E6337B0A1}" type="datetime1">
              <a:rPr kumimoji="0" lang="en-US" altLang="en-US" sz="1200"/>
              <a:t>1/25/2024</a:t>
            </a:fld>
            <a:endParaRPr kumimoji="0" lang="en-US" altLang="en-US" sz="1200"/>
          </a:p>
        </p:txBody>
      </p:sp>
      <p:sp>
        <p:nvSpPr>
          <p:cNvPr id="890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BDE5932-F59A-4035-9928-2CA7D47E4BDB}" type="slidenum">
              <a:rPr kumimoji="0" lang="en-US" altLang="en-US" sz="1200"/>
              <a:pPr/>
              <a:t>28</a:t>
            </a:fld>
            <a:endParaRPr kumimoji="0" lang="en-US" altLang="en-US" sz="1200"/>
          </a:p>
        </p:txBody>
      </p:sp>
      <p:sp>
        <p:nvSpPr>
          <p:cNvPr id="89092" name="Rectangle 2"/>
          <p:cNvSpPr>
            <a:spLocks noGrp="1" noRot="1" noChangeAspect="1" noChangeArrowheads="1" noTextEdit="1"/>
          </p:cNvSpPr>
          <p:nvPr>
            <p:ph type="sldImg"/>
          </p:nvPr>
        </p:nvSpPr>
        <p:spPr>
          <a:xfrm>
            <a:off x="350838" y="693738"/>
            <a:ext cx="6156325" cy="3463925"/>
          </a:xfrm>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7509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3DC721D9-5FE5-438B-AC99-B44AFC7400B9}"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0155B86A-2831-41CD-B794-455BE84BF354}" type="slidenum">
              <a:rPr lang="en-US" altLang="en-US" smtClean="0"/>
              <a:pPr/>
              <a:t>3</a:t>
            </a:fld>
            <a:endParaRPr lang="en-US" altLang="en-US"/>
          </a:p>
        </p:txBody>
      </p:sp>
    </p:spTree>
    <p:extLst>
      <p:ext uri="{BB962C8B-B14F-4D97-AF65-F5344CB8AC3E}">
        <p14:creationId xmlns:p14="http://schemas.microsoft.com/office/powerpoint/2010/main" val="1466995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9B5AEA3-CF72-4144-9E6F-8B694A9D649A}" type="datetime1">
              <a:rPr kumimoji="0" lang="en-US" altLang="en-US" sz="1200"/>
              <a:t>1/25/2024</a:t>
            </a:fld>
            <a:endParaRPr kumimoji="0" lang="en-US" altLang="en-US" sz="1200"/>
          </a:p>
        </p:txBody>
      </p:sp>
      <p:sp>
        <p:nvSpPr>
          <p:cNvPr id="911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F0241655-C910-4777-8652-41E9E06D44D9}" type="slidenum">
              <a:rPr kumimoji="0" lang="en-US" altLang="en-US" sz="1200"/>
              <a:pPr/>
              <a:t>29</a:t>
            </a:fld>
            <a:endParaRPr kumimoji="0" lang="en-US" altLang="en-US" sz="1200"/>
          </a:p>
        </p:txBody>
      </p:sp>
      <p:sp>
        <p:nvSpPr>
          <p:cNvPr id="91140" name="Rectangle 2"/>
          <p:cNvSpPr>
            <a:spLocks noGrp="1" noRot="1" noChangeAspect="1" noChangeArrowheads="1" noTextEdit="1"/>
          </p:cNvSpPr>
          <p:nvPr>
            <p:ph type="sldImg"/>
          </p:nvPr>
        </p:nvSpPr>
        <p:spPr>
          <a:xfrm>
            <a:off x="350838" y="693738"/>
            <a:ext cx="6156325" cy="3463925"/>
          </a:xfrm>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94256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6C51690-10A5-42D6-84AD-2144B8CA909D}" type="datetime1">
              <a:rPr kumimoji="0" lang="en-US" altLang="en-US" sz="1200"/>
              <a:t>1/25/2024</a:t>
            </a:fld>
            <a:endParaRPr kumimoji="0" lang="en-US" altLang="en-US" sz="1200"/>
          </a:p>
        </p:txBody>
      </p:sp>
      <p:sp>
        <p:nvSpPr>
          <p:cNvPr id="931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B24FC40-56BA-46CC-B408-6D4381ACB32A}" type="slidenum">
              <a:rPr kumimoji="0" lang="en-US" altLang="en-US" sz="1200"/>
              <a:pPr/>
              <a:t>30</a:t>
            </a:fld>
            <a:endParaRPr kumimoji="0" lang="en-US" altLang="en-US" sz="1200"/>
          </a:p>
        </p:txBody>
      </p:sp>
      <p:sp>
        <p:nvSpPr>
          <p:cNvPr id="93188" name="Rectangle 2"/>
          <p:cNvSpPr>
            <a:spLocks noGrp="1" noRot="1" noChangeAspect="1" noChangeArrowheads="1" noTextEdit="1"/>
          </p:cNvSpPr>
          <p:nvPr>
            <p:ph type="sldImg"/>
          </p:nvPr>
        </p:nvSpPr>
        <p:spPr>
          <a:xfrm>
            <a:off x="350838" y="693738"/>
            <a:ext cx="6156325" cy="3463925"/>
          </a:xfrm>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52211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CB30AE9E-B9E5-40D3-AA31-23D6372074C6}" type="datetime1">
              <a:rPr kumimoji="0" lang="en-US" altLang="en-US" sz="1200"/>
              <a:t>1/25/2024</a:t>
            </a:fld>
            <a:endParaRPr kumimoji="0" lang="en-US" altLang="en-US" sz="1200"/>
          </a:p>
        </p:txBody>
      </p:sp>
      <p:sp>
        <p:nvSpPr>
          <p:cNvPr id="952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356C8D5-0642-44B5-939E-F094D8F4C94E}" type="slidenum">
              <a:rPr kumimoji="0" lang="en-US" altLang="en-US" sz="1200"/>
              <a:pPr/>
              <a:t>31</a:t>
            </a:fld>
            <a:endParaRPr kumimoji="0" lang="en-US" altLang="en-US" sz="1200"/>
          </a:p>
        </p:txBody>
      </p:sp>
      <p:sp>
        <p:nvSpPr>
          <p:cNvPr id="95236" name="Rectangle 2"/>
          <p:cNvSpPr>
            <a:spLocks noGrp="1" noRot="1" noChangeAspect="1" noChangeArrowheads="1" noTextEdit="1"/>
          </p:cNvSpPr>
          <p:nvPr>
            <p:ph type="sldImg"/>
          </p:nvPr>
        </p:nvSpPr>
        <p:spPr>
          <a:xfrm>
            <a:off x="350838" y="693738"/>
            <a:ext cx="6156325" cy="3463925"/>
          </a:xfrm>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813413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CB30AE9E-B9E5-40D3-AA31-23D6372074C6}" type="datetime1">
              <a:rPr kumimoji="0" lang="en-US" altLang="en-US" sz="1200"/>
              <a:t>1/25/2024</a:t>
            </a:fld>
            <a:endParaRPr kumimoji="0" lang="en-US" altLang="en-US" sz="1200"/>
          </a:p>
        </p:txBody>
      </p:sp>
      <p:sp>
        <p:nvSpPr>
          <p:cNvPr id="952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7356C8D5-0642-44B5-939E-F094D8F4C94E}" type="slidenum">
              <a:rPr kumimoji="0" lang="en-US" altLang="en-US" sz="1200"/>
              <a:pPr/>
              <a:t>32</a:t>
            </a:fld>
            <a:endParaRPr kumimoji="0" lang="en-US" altLang="en-US" sz="1200"/>
          </a:p>
        </p:txBody>
      </p:sp>
      <p:sp>
        <p:nvSpPr>
          <p:cNvPr id="95236" name="Rectangle 2"/>
          <p:cNvSpPr>
            <a:spLocks noGrp="1" noRot="1" noChangeAspect="1" noChangeArrowheads="1" noTextEdit="1"/>
          </p:cNvSpPr>
          <p:nvPr>
            <p:ph type="sldImg"/>
          </p:nvPr>
        </p:nvSpPr>
        <p:spPr>
          <a:xfrm>
            <a:off x="350838" y="693738"/>
            <a:ext cx="6156325" cy="3463925"/>
          </a:xfrm>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76137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33</a:t>
            </a:fld>
            <a:endParaRPr kumimoji="0" lang="en-US" altLang="en-US" sz="1200"/>
          </a:p>
        </p:txBody>
      </p:sp>
    </p:spTree>
    <p:extLst>
      <p:ext uri="{BB962C8B-B14F-4D97-AF65-F5344CB8AC3E}">
        <p14:creationId xmlns:p14="http://schemas.microsoft.com/office/powerpoint/2010/main" val="4113213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34</a:t>
            </a:fld>
            <a:endParaRPr kumimoji="0" lang="en-US" altLang="en-US" sz="1200"/>
          </a:p>
        </p:txBody>
      </p:sp>
    </p:spTree>
    <p:extLst>
      <p:ext uri="{BB962C8B-B14F-4D97-AF65-F5344CB8AC3E}">
        <p14:creationId xmlns:p14="http://schemas.microsoft.com/office/powerpoint/2010/main" val="1026758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35</a:t>
            </a:fld>
            <a:endParaRPr kumimoji="0" lang="en-US" altLang="en-US" sz="1200"/>
          </a:p>
        </p:txBody>
      </p:sp>
    </p:spTree>
    <p:extLst>
      <p:ext uri="{BB962C8B-B14F-4D97-AF65-F5344CB8AC3E}">
        <p14:creationId xmlns:p14="http://schemas.microsoft.com/office/powerpoint/2010/main" val="133036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36</a:t>
            </a:fld>
            <a:endParaRPr kumimoji="0" lang="en-US" altLang="en-US" sz="1200"/>
          </a:p>
        </p:txBody>
      </p:sp>
    </p:spTree>
    <p:extLst>
      <p:ext uri="{BB962C8B-B14F-4D97-AF65-F5344CB8AC3E}">
        <p14:creationId xmlns:p14="http://schemas.microsoft.com/office/powerpoint/2010/main" val="99458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50838" y="693738"/>
            <a:ext cx="6156325" cy="3463925"/>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72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118A403D-06F9-4035-A6C5-FC49A0F3C7B0}" type="datetime1">
              <a:rPr kumimoji="0" lang="en-US" altLang="en-US" sz="1200"/>
              <a:t>1/25/2024</a:t>
            </a:fld>
            <a:endParaRPr kumimoji="0" lang="en-US" altLang="en-US" sz="1200"/>
          </a:p>
        </p:txBody>
      </p:sp>
      <p:sp>
        <p:nvSpPr>
          <p:cNvPr id="972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04D08BA7-8614-4B01-BB11-96148E63C6DB}" type="slidenum">
              <a:rPr kumimoji="0" lang="en-US" altLang="en-US" sz="1200"/>
              <a:pPr/>
              <a:t>37</a:t>
            </a:fld>
            <a:endParaRPr kumimoji="0" lang="en-US" altLang="en-US" sz="1200"/>
          </a:p>
        </p:txBody>
      </p:sp>
    </p:spTree>
    <p:extLst>
      <p:ext uri="{BB962C8B-B14F-4D97-AF65-F5344CB8AC3E}">
        <p14:creationId xmlns:p14="http://schemas.microsoft.com/office/powerpoint/2010/main" val="291628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38</a:t>
            </a:fld>
            <a:endParaRPr lang="en-US" altLang="en-US"/>
          </a:p>
        </p:txBody>
      </p:sp>
    </p:spTree>
    <p:extLst>
      <p:ext uri="{BB962C8B-B14F-4D97-AF65-F5344CB8AC3E}">
        <p14:creationId xmlns:p14="http://schemas.microsoft.com/office/powerpoint/2010/main" val="154340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3DC721D9-5FE5-438B-AC99-B44AFC7400B9}"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0155B86A-2831-41CD-B794-455BE84BF354}" type="slidenum">
              <a:rPr lang="en-US" altLang="en-US" smtClean="0"/>
              <a:pPr/>
              <a:t>4</a:t>
            </a:fld>
            <a:endParaRPr lang="en-US" altLang="en-US"/>
          </a:p>
        </p:txBody>
      </p:sp>
    </p:spTree>
    <p:extLst>
      <p:ext uri="{BB962C8B-B14F-4D97-AF65-F5344CB8AC3E}">
        <p14:creationId xmlns:p14="http://schemas.microsoft.com/office/powerpoint/2010/main" val="4014477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39</a:t>
            </a:fld>
            <a:endParaRPr lang="en-US" altLang="en-US"/>
          </a:p>
        </p:txBody>
      </p:sp>
    </p:spTree>
    <p:extLst>
      <p:ext uri="{BB962C8B-B14F-4D97-AF65-F5344CB8AC3E}">
        <p14:creationId xmlns:p14="http://schemas.microsoft.com/office/powerpoint/2010/main" val="56967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40</a:t>
            </a:fld>
            <a:endParaRPr lang="en-US" altLang="en-US"/>
          </a:p>
        </p:txBody>
      </p:sp>
    </p:spTree>
    <p:extLst>
      <p:ext uri="{BB962C8B-B14F-4D97-AF65-F5344CB8AC3E}">
        <p14:creationId xmlns:p14="http://schemas.microsoft.com/office/powerpoint/2010/main" val="3906118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41</a:t>
            </a:fld>
            <a:endParaRPr lang="en-US" altLang="en-US"/>
          </a:p>
        </p:txBody>
      </p:sp>
    </p:spTree>
    <p:extLst>
      <p:ext uri="{BB962C8B-B14F-4D97-AF65-F5344CB8AC3E}">
        <p14:creationId xmlns:p14="http://schemas.microsoft.com/office/powerpoint/2010/main" val="3309184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45</a:t>
            </a:fld>
            <a:endParaRPr kumimoji="0" lang="en-US" altLang="en-US" sz="1200"/>
          </a:p>
        </p:txBody>
      </p:sp>
    </p:spTree>
    <p:extLst>
      <p:ext uri="{BB962C8B-B14F-4D97-AF65-F5344CB8AC3E}">
        <p14:creationId xmlns:p14="http://schemas.microsoft.com/office/powerpoint/2010/main" val="86430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46</a:t>
            </a:fld>
            <a:endParaRPr kumimoji="0" lang="en-US" altLang="en-US" sz="1200"/>
          </a:p>
        </p:txBody>
      </p:sp>
    </p:spTree>
    <p:extLst>
      <p:ext uri="{BB962C8B-B14F-4D97-AF65-F5344CB8AC3E}">
        <p14:creationId xmlns:p14="http://schemas.microsoft.com/office/powerpoint/2010/main" val="2980002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47</a:t>
            </a:fld>
            <a:endParaRPr kumimoji="0" lang="en-US" altLang="en-US" sz="1200"/>
          </a:p>
        </p:txBody>
      </p:sp>
    </p:spTree>
    <p:extLst>
      <p:ext uri="{BB962C8B-B14F-4D97-AF65-F5344CB8AC3E}">
        <p14:creationId xmlns:p14="http://schemas.microsoft.com/office/powerpoint/2010/main" val="494289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48</a:t>
            </a:fld>
            <a:endParaRPr kumimoji="0" lang="en-US" altLang="en-US" sz="1200"/>
          </a:p>
        </p:txBody>
      </p:sp>
    </p:spTree>
    <p:extLst>
      <p:ext uri="{BB962C8B-B14F-4D97-AF65-F5344CB8AC3E}">
        <p14:creationId xmlns:p14="http://schemas.microsoft.com/office/powerpoint/2010/main" val="1761640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51</a:t>
            </a:fld>
            <a:endParaRPr kumimoji="0" lang="en-US" altLang="en-US" sz="1200"/>
          </a:p>
        </p:txBody>
      </p:sp>
    </p:spTree>
    <p:extLst>
      <p:ext uri="{BB962C8B-B14F-4D97-AF65-F5344CB8AC3E}">
        <p14:creationId xmlns:p14="http://schemas.microsoft.com/office/powerpoint/2010/main" val="925532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52</a:t>
            </a:fld>
            <a:endParaRPr kumimoji="0" lang="en-US" altLang="en-US" sz="1200"/>
          </a:p>
        </p:txBody>
      </p:sp>
    </p:spTree>
    <p:extLst>
      <p:ext uri="{BB962C8B-B14F-4D97-AF65-F5344CB8AC3E}">
        <p14:creationId xmlns:p14="http://schemas.microsoft.com/office/powerpoint/2010/main" val="2035172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50838" y="693738"/>
            <a:ext cx="6156325" cy="3463925"/>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C95FE9-0AF8-41C1-8467-11BD410A21D7}" type="datetime1">
              <a:rPr kumimoji="0" lang="en-US" altLang="en-US" sz="1200"/>
              <a:t>1/25/2024</a:t>
            </a:fld>
            <a:endParaRPr kumimoji="0" lang="en-US" altLang="en-US" sz="1200"/>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447689-9065-4265-A5F5-68FE5BE692E4}" type="slidenum">
              <a:rPr kumimoji="0" lang="en-US" altLang="en-US" sz="1200"/>
              <a:pPr/>
              <a:t>53</a:t>
            </a:fld>
            <a:endParaRPr kumimoji="0" lang="en-US" altLang="en-US" sz="1200"/>
          </a:p>
        </p:txBody>
      </p:sp>
    </p:spTree>
    <p:extLst>
      <p:ext uri="{BB962C8B-B14F-4D97-AF65-F5344CB8AC3E}">
        <p14:creationId xmlns:p14="http://schemas.microsoft.com/office/powerpoint/2010/main" val="41267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5</a:t>
            </a:fld>
            <a:endParaRPr lang="en-US" altLang="en-US"/>
          </a:p>
        </p:txBody>
      </p:sp>
    </p:spTree>
    <p:extLst>
      <p:ext uri="{BB962C8B-B14F-4D97-AF65-F5344CB8AC3E}">
        <p14:creationId xmlns:p14="http://schemas.microsoft.com/office/powerpoint/2010/main" val="57875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6</a:t>
            </a:fld>
            <a:endParaRPr lang="en-US" altLang="en-US"/>
          </a:p>
        </p:txBody>
      </p:sp>
    </p:spTree>
    <p:extLst>
      <p:ext uri="{BB962C8B-B14F-4D97-AF65-F5344CB8AC3E}">
        <p14:creationId xmlns:p14="http://schemas.microsoft.com/office/powerpoint/2010/main" val="391949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7</a:t>
            </a:fld>
            <a:endParaRPr lang="en-US" altLang="en-US"/>
          </a:p>
        </p:txBody>
      </p:sp>
    </p:spTree>
    <p:extLst>
      <p:ext uri="{BB962C8B-B14F-4D97-AF65-F5344CB8AC3E}">
        <p14:creationId xmlns:p14="http://schemas.microsoft.com/office/powerpoint/2010/main" val="43257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8</a:t>
            </a:fld>
            <a:endParaRPr lang="en-US" altLang="en-US"/>
          </a:p>
        </p:txBody>
      </p:sp>
    </p:spTree>
    <p:extLst>
      <p:ext uri="{BB962C8B-B14F-4D97-AF65-F5344CB8AC3E}">
        <p14:creationId xmlns:p14="http://schemas.microsoft.com/office/powerpoint/2010/main" val="266072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1/25/2024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17</a:t>
            </a:fld>
            <a:endParaRPr lang="en-US" altLang="en-US"/>
          </a:p>
        </p:txBody>
      </p:sp>
    </p:spTree>
    <p:extLst>
      <p:ext uri="{BB962C8B-B14F-4D97-AF65-F5344CB8AC3E}">
        <p14:creationId xmlns:p14="http://schemas.microsoft.com/office/powerpoint/2010/main" val="292307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5FCBC933-659E-479F-9A94-E8AFE0D52E6C}" type="datetime1">
              <a:rPr kumimoji="0" lang="en-US" altLang="en-US" sz="1200"/>
              <a:t>1/25/2024</a:t>
            </a:fld>
            <a:endParaRPr kumimoji="0" lang="en-US" altLang="en-US" sz="1200"/>
          </a:p>
        </p:txBody>
      </p:sp>
      <p:sp>
        <p:nvSpPr>
          <p:cNvPr id="757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65">
              <a:defRPr kumimoji="1" sz="2400">
                <a:solidFill>
                  <a:schemeClr val="tx1"/>
                </a:solidFill>
                <a:latin typeface="Times New Roman" panose="02020603050405020304" pitchFamily="18" charset="0"/>
              </a:defRPr>
            </a:lvl1pPr>
            <a:lvl2pPr marL="734317" indent="-282430" defTabSz="919465">
              <a:defRPr kumimoji="1" sz="2400">
                <a:solidFill>
                  <a:schemeClr val="tx1"/>
                </a:solidFill>
                <a:latin typeface="Times New Roman" panose="02020603050405020304" pitchFamily="18" charset="0"/>
              </a:defRPr>
            </a:lvl2pPr>
            <a:lvl3pPr marL="1129719" indent="-225944" defTabSz="919465">
              <a:defRPr kumimoji="1" sz="2400">
                <a:solidFill>
                  <a:schemeClr val="tx1"/>
                </a:solidFill>
                <a:latin typeface="Times New Roman" panose="02020603050405020304" pitchFamily="18" charset="0"/>
              </a:defRPr>
            </a:lvl3pPr>
            <a:lvl4pPr marL="1581606" indent="-225944" defTabSz="919465">
              <a:defRPr kumimoji="1" sz="2400">
                <a:solidFill>
                  <a:schemeClr val="tx1"/>
                </a:solidFill>
                <a:latin typeface="Times New Roman" panose="02020603050405020304" pitchFamily="18" charset="0"/>
              </a:defRPr>
            </a:lvl4pPr>
            <a:lvl5pPr marL="2033494" indent="-225944" defTabSz="919465">
              <a:defRPr kumimoji="1" sz="2400">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F69162D-F3F0-420D-9D5B-3AD4A1B6C00B}" type="slidenum">
              <a:rPr kumimoji="0" lang="en-US" altLang="en-US" sz="1200"/>
              <a:pPr/>
              <a:t>18</a:t>
            </a:fld>
            <a:endParaRPr kumimoji="0" lang="en-US" altLang="en-US" sz="1200"/>
          </a:p>
        </p:txBody>
      </p:sp>
      <p:sp>
        <p:nvSpPr>
          <p:cNvPr id="75780" name="Rectangle 2"/>
          <p:cNvSpPr>
            <a:spLocks noGrp="1" noRot="1" noChangeAspect="1" noChangeArrowheads="1" noTextEdit="1"/>
          </p:cNvSpPr>
          <p:nvPr>
            <p:ph type="sldImg"/>
          </p:nvPr>
        </p:nvSpPr>
        <p:spPr>
          <a:xfrm>
            <a:off x="350838" y="693738"/>
            <a:ext cx="6156325" cy="3463925"/>
          </a:xfrm>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60386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22FE9E0A-61AD-42C3-982A-E4645C858315}" type="datetime4">
              <a:rPr lang="en-US" smtClean="0"/>
              <a:t>January 25, 2024</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2000-12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8DDCD4B1-3399-4945-AB9C-3CB68BFF96CC}" type="slidenum">
              <a:rPr lang="en-US" altLang="en-US"/>
              <a:pPr/>
              <a:t>‹#›</a:t>
            </a:fld>
            <a:endParaRPr lang="en-US" altLang="en-US"/>
          </a:p>
        </p:txBody>
      </p:sp>
    </p:spTree>
    <p:extLst>
      <p:ext uri="{BB962C8B-B14F-4D97-AF65-F5344CB8AC3E}">
        <p14:creationId xmlns:p14="http://schemas.microsoft.com/office/powerpoint/2010/main" val="197855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C5F7DAB-3FD4-4651-AD48-3DC6A753A2CD}" type="datetime4">
              <a:rPr lang="en-US" smtClean="0"/>
              <a:t>January 25,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85EDFD2-11A8-44C1-8627-72E5A7647AB2}" type="slidenum">
              <a:rPr lang="en-US" altLang="en-US"/>
              <a:pPr/>
              <a:t>‹#›</a:t>
            </a:fld>
            <a:endParaRPr lang="en-US" altLang="en-US"/>
          </a:p>
        </p:txBody>
      </p:sp>
    </p:spTree>
    <p:extLst>
      <p:ext uri="{BB962C8B-B14F-4D97-AF65-F5344CB8AC3E}">
        <p14:creationId xmlns:p14="http://schemas.microsoft.com/office/powerpoint/2010/main" val="244029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FC5A4629-63E6-4F12-A967-A7181CED776E}" type="datetime4">
              <a:rPr lang="en-US" smtClean="0"/>
              <a:t>January 25,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67EF01E7-E991-44C6-B8F0-BF749AE252A0}" type="slidenum">
              <a:rPr lang="en-US" altLang="en-US"/>
              <a:pPr/>
              <a:t>‹#›</a:t>
            </a:fld>
            <a:endParaRPr lang="en-US" altLang="en-US"/>
          </a:p>
        </p:txBody>
      </p:sp>
    </p:spTree>
    <p:extLst>
      <p:ext uri="{BB962C8B-B14F-4D97-AF65-F5344CB8AC3E}">
        <p14:creationId xmlns:p14="http://schemas.microsoft.com/office/powerpoint/2010/main" val="246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7"/>
          <p:cNvSpPr>
            <a:spLocks noGrp="1" noChangeArrowheads="1"/>
          </p:cNvSpPr>
          <p:nvPr>
            <p:ph type="sldNum" sz="quarter" idx="12"/>
          </p:nvPr>
        </p:nvSpPr>
        <p:spPr>
          <a:ln/>
        </p:spPr>
        <p:txBody>
          <a:bodyPr/>
          <a:lstStyle>
            <a:lvl1pPr>
              <a:defRPr/>
            </a:lvl1pPr>
          </a:lstStyle>
          <a:p>
            <a:fld id="{4E110BF0-7E17-4738-BC2E-17B46995B69D}" type="slidenum">
              <a:rPr lang="en-US" altLang="en-US"/>
              <a:pPr/>
              <a:t>‹#›</a:t>
            </a:fld>
            <a:endParaRPr lang="en-US" altLang="en-US"/>
          </a:p>
        </p:txBody>
      </p:sp>
    </p:spTree>
    <p:extLst>
      <p:ext uri="{BB962C8B-B14F-4D97-AF65-F5344CB8AC3E}">
        <p14:creationId xmlns:p14="http://schemas.microsoft.com/office/powerpoint/2010/main" val="102312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8C3735D-7DBA-4856-BE45-6BD7DF7F950C}" type="datetime4">
              <a:rPr lang="en-US" smtClean="0"/>
              <a:t>January 25,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75658CC-F6AA-4FFB-9357-24DD3D8CB88C}" type="slidenum">
              <a:rPr lang="en-US" altLang="en-US"/>
              <a:pPr/>
              <a:t>‹#›</a:t>
            </a:fld>
            <a:endParaRPr lang="en-US" altLang="en-US"/>
          </a:p>
        </p:txBody>
      </p:sp>
    </p:spTree>
    <p:extLst>
      <p:ext uri="{BB962C8B-B14F-4D97-AF65-F5344CB8AC3E}">
        <p14:creationId xmlns:p14="http://schemas.microsoft.com/office/powerpoint/2010/main" val="29061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2D6E50F8-B3EE-481D-BF06-5E89C88BD621}" type="datetime4">
              <a:rPr lang="en-US" smtClean="0"/>
              <a:t>January 25,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0A00AF23-FC14-4D40-9D5B-CB0272126C1B}" type="slidenum">
              <a:rPr lang="en-US" altLang="en-US"/>
              <a:pPr/>
              <a:t>‹#›</a:t>
            </a:fld>
            <a:endParaRPr lang="en-US" altLang="en-US"/>
          </a:p>
        </p:txBody>
      </p:sp>
    </p:spTree>
    <p:extLst>
      <p:ext uri="{BB962C8B-B14F-4D97-AF65-F5344CB8AC3E}">
        <p14:creationId xmlns:p14="http://schemas.microsoft.com/office/powerpoint/2010/main" val="75834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A97541F-F040-4870-9D70-81DEDD049599}" type="datetime4">
              <a:rPr lang="en-US" smtClean="0"/>
              <a:t>January 25, 2024</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70D31060-424D-4031-B26B-244F2AA37C60}" type="slidenum">
              <a:rPr lang="en-US" altLang="en-US"/>
              <a:pPr/>
              <a:t>‹#›</a:t>
            </a:fld>
            <a:endParaRPr lang="en-US" altLang="en-US"/>
          </a:p>
        </p:txBody>
      </p:sp>
    </p:spTree>
    <p:extLst>
      <p:ext uri="{BB962C8B-B14F-4D97-AF65-F5344CB8AC3E}">
        <p14:creationId xmlns:p14="http://schemas.microsoft.com/office/powerpoint/2010/main" val="59787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96A26F63-F632-479E-ABE2-9188DB46C519}" type="datetime4">
              <a:rPr lang="en-US" smtClean="0"/>
              <a:t>January 25, 2024</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4E19CF8C-46DD-4BD4-B3B0-BD3917396469}" type="slidenum">
              <a:rPr lang="en-US" altLang="en-US"/>
              <a:pPr/>
              <a:t>‹#›</a:t>
            </a:fld>
            <a:endParaRPr lang="en-US" altLang="en-US"/>
          </a:p>
        </p:txBody>
      </p:sp>
    </p:spTree>
    <p:extLst>
      <p:ext uri="{BB962C8B-B14F-4D97-AF65-F5344CB8AC3E}">
        <p14:creationId xmlns:p14="http://schemas.microsoft.com/office/powerpoint/2010/main" val="295536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D68BA59-638F-45D3-8F55-EDE777449EAC}" type="datetime4">
              <a:rPr lang="en-US" smtClean="0"/>
              <a:t>January 25, 2024</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7AA039ED-9095-40DA-8194-9CEFB7440FB0}" type="slidenum">
              <a:rPr lang="en-US" altLang="en-US"/>
              <a:pPr/>
              <a:t>‹#›</a:t>
            </a:fld>
            <a:endParaRPr lang="en-US" altLang="en-US"/>
          </a:p>
        </p:txBody>
      </p:sp>
    </p:spTree>
    <p:extLst>
      <p:ext uri="{BB962C8B-B14F-4D97-AF65-F5344CB8AC3E}">
        <p14:creationId xmlns:p14="http://schemas.microsoft.com/office/powerpoint/2010/main" val="383404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04C410D-0324-414F-986E-847BA2DC2DF4}" type="datetime4">
              <a:rPr lang="en-US" smtClean="0"/>
              <a:t>January 25,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30E3F887-FD56-4D89-813F-133FD408F64B}" type="slidenum">
              <a:rPr lang="en-US" altLang="en-US"/>
              <a:pPr/>
              <a:t>‹#›</a:t>
            </a:fld>
            <a:endParaRPr lang="en-US" altLang="en-US"/>
          </a:p>
        </p:txBody>
      </p:sp>
    </p:spTree>
    <p:extLst>
      <p:ext uri="{BB962C8B-B14F-4D97-AF65-F5344CB8AC3E}">
        <p14:creationId xmlns:p14="http://schemas.microsoft.com/office/powerpoint/2010/main" val="1254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9253BE7-ABB7-4EFA-8816-C1FE644167E7}" type="datetime4">
              <a:rPr lang="en-US" smtClean="0"/>
              <a:t>January 25,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E447768-011F-4B68-88B6-75783781686E}" type="slidenum">
              <a:rPr lang="en-US" altLang="en-US"/>
              <a:pPr/>
              <a:t>‹#›</a:t>
            </a:fld>
            <a:endParaRPr lang="en-US" altLang="en-US"/>
          </a:p>
        </p:txBody>
      </p:sp>
    </p:spTree>
    <p:extLst>
      <p:ext uri="{BB962C8B-B14F-4D97-AF65-F5344CB8AC3E}">
        <p14:creationId xmlns:p14="http://schemas.microsoft.com/office/powerpoint/2010/main" val="245477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BF1D0B09-E87A-4D14-AD62-8622BE987B94}" type="datetime4">
              <a:rPr lang="en-US" smtClean="0"/>
              <a:t>January 25, 2024</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2000-12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20E66ABB-C6B0-428F-B305-5AA285687F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400" dirty="0"/>
              <a:t>Class 11: Thurs 25 Jan 2024</a:t>
            </a:r>
            <a:br>
              <a:rPr lang="en-US" sz="2400" dirty="0"/>
            </a:br>
            <a:r>
              <a:rPr lang="en-US" sz="2400" dirty="0"/>
              <a:t>Antitrust Winter 2024</a:t>
            </a:r>
            <a:br>
              <a:rPr lang="en-US" sz="2400" dirty="0"/>
            </a:br>
            <a:br>
              <a:rPr lang="en-US" sz="2400" dirty="0"/>
            </a:br>
            <a:br>
              <a:rPr lang="en-US" sz="2400" dirty="0"/>
            </a:br>
            <a:r>
              <a:rPr lang="en-US" dirty="0"/>
              <a:t>Bundled Discounts</a:t>
            </a:r>
          </a:p>
        </p:txBody>
      </p:sp>
      <p:sp>
        <p:nvSpPr>
          <p:cNvPr id="4099" name="Rectangle 3"/>
          <p:cNvSpPr>
            <a:spLocks noGrp="1" noChangeArrowheads="1"/>
          </p:cNvSpPr>
          <p:nvPr>
            <p:ph type="subTitle" idx="1"/>
          </p:nvPr>
        </p:nvSpPr>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endParaRPr lang="en-US" sz="1600" dirty="0">
              <a:solidFill>
                <a:srgbClr val="0000FF"/>
              </a:solidFill>
            </a:endParaRPr>
          </a:p>
          <a:p>
            <a:r>
              <a:rPr lang="en-US" dirty="0">
                <a:solidFill>
                  <a:srgbClr val="0000FF"/>
                </a:solidFill>
              </a:rPr>
              <a:t>The Law School</a:t>
            </a:r>
          </a:p>
          <a:p>
            <a:r>
              <a:rPr lang="en-US" dirty="0">
                <a:solidFill>
                  <a:srgbClr val="0000FF"/>
                </a:solidFill>
              </a:rPr>
              <a:t>The University of Chicago</a:t>
            </a:r>
          </a:p>
          <a:p>
            <a:endParaRPr lang="en-US" sz="1800" dirty="0">
              <a:solidFill>
                <a:srgbClr val="0000FF"/>
              </a:solidFill>
            </a:endParaRPr>
          </a:p>
          <a:p>
            <a:r>
              <a:rPr lang="en-US" sz="1800" dirty="0">
                <a:solidFill>
                  <a:srgbClr val="0000FF"/>
                </a:solidFill>
              </a:rPr>
              <a:t>Copyright </a:t>
            </a:r>
            <a:r>
              <a:rPr lang="en-US" sz="1800">
                <a:solidFill>
                  <a:srgbClr val="0000FF"/>
                </a:solidFill>
              </a:rPr>
              <a:t>© 2000-24 </a:t>
            </a:r>
            <a:r>
              <a:rPr lang="en-US" sz="1800" dirty="0">
                <a:solidFill>
                  <a:srgbClr val="0000FF"/>
                </a:solidFill>
              </a:rPr>
              <a:t>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Extra Value Meals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(4 Apr 1997)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847B545F-08C1-7F7C-ECFF-13248E37EB8E}"/>
              </a:ext>
            </a:extLst>
          </p:cNvPr>
          <p:cNvPicPr>
            <a:picLocks noChangeAspect="1"/>
          </p:cNvPicPr>
          <p:nvPr/>
        </p:nvPicPr>
        <p:blipFill>
          <a:blip r:embed="rId2"/>
          <a:stretch>
            <a:fillRect/>
          </a:stretch>
        </p:blipFill>
        <p:spPr>
          <a:xfrm>
            <a:off x="140782" y="209004"/>
            <a:ext cx="4272602" cy="6491834"/>
          </a:xfrm>
          <a:prstGeom prst="rect">
            <a:avLst/>
          </a:prstGeom>
          <a:ln w="6350">
            <a:solidFill>
              <a:schemeClr val="tx1"/>
            </a:solidFill>
          </a:ln>
        </p:spPr>
      </p:pic>
      <p:pic>
        <p:nvPicPr>
          <p:cNvPr id="9" name="Picture 8">
            <a:extLst>
              <a:ext uri="{FF2B5EF4-FFF2-40B4-BE49-F238E27FC236}">
                <a16:creationId xmlns:a16="http://schemas.microsoft.com/office/drawing/2014/main" id="{212DA653-CF68-BCE2-1507-EF639609854E}"/>
              </a:ext>
            </a:extLst>
          </p:cNvPr>
          <p:cNvPicPr>
            <a:picLocks noChangeAspect="1"/>
          </p:cNvPicPr>
          <p:nvPr/>
        </p:nvPicPr>
        <p:blipFill rotWithShape="1">
          <a:blip r:embed="rId2"/>
          <a:srcRect l="24380" t="61716" r="20396" b="3511"/>
          <a:stretch/>
        </p:blipFill>
        <p:spPr>
          <a:xfrm>
            <a:off x="3189039" y="698339"/>
            <a:ext cx="5954961" cy="5697392"/>
          </a:xfrm>
          <a:prstGeom prst="rect">
            <a:avLst/>
          </a:prstGeom>
          <a:ln w="6350">
            <a:solidFill>
              <a:schemeClr val="tx1"/>
            </a:solidFill>
          </a:ln>
        </p:spPr>
      </p:pic>
    </p:spTree>
    <p:extLst>
      <p:ext uri="{BB962C8B-B14F-4D97-AF65-F5344CB8AC3E}">
        <p14:creationId xmlns:p14="http://schemas.microsoft.com/office/powerpoint/2010/main" val="13094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914" y="-2"/>
            <a:ext cx="514408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Understanding Value Meal Pricing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8934734" y="6488668"/>
            <a:ext cx="325726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(4 Apr 1997)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142D508B-23B0-09D1-B9D4-A3A62CC2E3F4}"/>
              </a:ext>
            </a:extLst>
          </p:cNvPr>
          <p:cNvPicPr>
            <a:picLocks noChangeAspect="1"/>
          </p:cNvPicPr>
          <p:nvPr/>
        </p:nvPicPr>
        <p:blipFill>
          <a:blip r:embed="rId2"/>
          <a:stretch>
            <a:fillRect/>
          </a:stretch>
        </p:blipFill>
        <p:spPr>
          <a:xfrm>
            <a:off x="198538" y="209004"/>
            <a:ext cx="4265873" cy="6491834"/>
          </a:xfrm>
          <a:prstGeom prst="rect">
            <a:avLst/>
          </a:prstGeom>
          <a:ln w="6350">
            <a:solidFill>
              <a:schemeClr val="tx1"/>
            </a:solidFill>
          </a:ln>
        </p:spPr>
      </p:pic>
      <p:grpSp>
        <p:nvGrpSpPr>
          <p:cNvPr id="13" name="Group 12">
            <a:extLst>
              <a:ext uri="{FF2B5EF4-FFF2-40B4-BE49-F238E27FC236}">
                <a16:creationId xmlns:a16="http://schemas.microsoft.com/office/drawing/2014/main" id="{655B91D5-BE22-129D-6170-FEBF7E3AEFBE}"/>
              </a:ext>
            </a:extLst>
          </p:cNvPr>
          <p:cNvGrpSpPr>
            <a:grpSpLocks noChangeAspect="1"/>
          </p:cNvGrpSpPr>
          <p:nvPr/>
        </p:nvGrpSpPr>
        <p:grpSpPr>
          <a:xfrm>
            <a:off x="3507137" y="909627"/>
            <a:ext cx="3850266" cy="5041069"/>
            <a:chOff x="5100929" y="1370086"/>
            <a:chExt cx="2299064" cy="3010114"/>
          </a:xfrm>
        </p:grpSpPr>
        <p:pic>
          <p:nvPicPr>
            <p:cNvPr id="9" name="Picture 8">
              <a:extLst>
                <a:ext uri="{FF2B5EF4-FFF2-40B4-BE49-F238E27FC236}">
                  <a16:creationId xmlns:a16="http://schemas.microsoft.com/office/drawing/2014/main" id="{E3ADB2DB-B1C8-AA0D-FEAE-0BA628A3A308}"/>
                </a:ext>
              </a:extLst>
            </p:cNvPr>
            <p:cNvPicPr>
              <a:picLocks noChangeAspect="1"/>
            </p:cNvPicPr>
            <p:nvPr/>
          </p:nvPicPr>
          <p:blipFill>
            <a:blip r:embed="rId3"/>
            <a:stretch>
              <a:fillRect/>
            </a:stretch>
          </p:blipFill>
          <p:spPr>
            <a:xfrm>
              <a:off x="5100930" y="1370086"/>
              <a:ext cx="2299063" cy="1887583"/>
            </a:xfrm>
            <a:prstGeom prst="rect">
              <a:avLst/>
            </a:prstGeom>
            <a:ln w="6350">
              <a:solidFill>
                <a:schemeClr val="tx1"/>
              </a:solidFill>
            </a:ln>
          </p:spPr>
        </p:pic>
        <p:pic>
          <p:nvPicPr>
            <p:cNvPr id="11" name="Picture 10">
              <a:extLst>
                <a:ext uri="{FF2B5EF4-FFF2-40B4-BE49-F238E27FC236}">
                  <a16:creationId xmlns:a16="http://schemas.microsoft.com/office/drawing/2014/main" id="{0C6CBB2C-AC22-7E1D-2DDA-B341CB6B79CD}"/>
                </a:ext>
              </a:extLst>
            </p:cNvPr>
            <p:cNvPicPr>
              <a:picLocks noChangeAspect="1"/>
            </p:cNvPicPr>
            <p:nvPr/>
          </p:nvPicPr>
          <p:blipFill rotWithShape="1">
            <a:blip r:embed="rId4"/>
            <a:srcRect l="2222" r="1" b="79951"/>
            <a:stretch/>
          </p:blipFill>
          <p:spPr>
            <a:xfrm>
              <a:off x="5100929" y="3159778"/>
              <a:ext cx="2299063" cy="1220422"/>
            </a:xfrm>
            <a:prstGeom prst="rect">
              <a:avLst/>
            </a:prstGeom>
            <a:ln w="6350">
              <a:solidFill>
                <a:schemeClr val="tx1"/>
              </a:solidFill>
            </a:ln>
          </p:spPr>
        </p:pic>
      </p:grpSp>
      <p:grpSp>
        <p:nvGrpSpPr>
          <p:cNvPr id="15" name="Group 14">
            <a:extLst>
              <a:ext uri="{FF2B5EF4-FFF2-40B4-BE49-F238E27FC236}">
                <a16:creationId xmlns:a16="http://schemas.microsoft.com/office/drawing/2014/main" id="{6E6C9252-EE31-CA2D-1D64-9EB4EC6FFD80}"/>
              </a:ext>
            </a:extLst>
          </p:cNvPr>
          <p:cNvGrpSpPr>
            <a:grpSpLocks noChangeAspect="1"/>
          </p:cNvGrpSpPr>
          <p:nvPr/>
        </p:nvGrpSpPr>
        <p:grpSpPr>
          <a:xfrm>
            <a:off x="7369756" y="907304"/>
            <a:ext cx="3954888" cy="6989361"/>
            <a:chOff x="6177235" y="1071233"/>
            <a:chExt cx="2422683" cy="4281538"/>
          </a:xfrm>
        </p:grpSpPr>
        <p:pic>
          <p:nvPicPr>
            <p:cNvPr id="12" name="Picture 11">
              <a:extLst>
                <a:ext uri="{FF2B5EF4-FFF2-40B4-BE49-F238E27FC236}">
                  <a16:creationId xmlns:a16="http://schemas.microsoft.com/office/drawing/2014/main" id="{6AE33BD2-883F-DA70-4F87-25FAEAF82979}"/>
                </a:ext>
              </a:extLst>
            </p:cNvPr>
            <p:cNvPicPr>
              <a:picLocks noChangeAspect="1"/>
            </p:cNvPicPr>
            <p:nvPr/>
          </p:nvPicPr>
          <p:blipFill rotWithShape="1">
            <a:blip r:embed="rId4"/>
            <a:srcRect l="-5501" t="19271" r="2466" b="33771"/>
            <a:stretch/>
          </p:blipFill>
          <p:spPr>
            <a:xfrm>
              <a:off x="6177235" y="1071233"/>
              <a:ext cx="2422683" cy="2858457"/>
            </a:xfrm>
            <a:prstGeom prst="rect">
              <a:avLst/>
            </a:prstGeom>
            <a:ln w="6350">
              <a:solidFill>
                <a:schemeClr val="tx1"/>
              </a:solidFill>
            </a:ln>
          </p:spPr>
        </p:pic>
        <p:pic>
          <p:nvPicPr>
            <p:cNvPr id="14" name="Picture 13">
              <a:extLst>
                <a:ext uri="{FF2B5EF4-FFF2-40B4-BE49-F238E27FC236}">
                  <a16:creationId xmlns:a16="http://schemas.microsoft.com/office/drawing/2014/main" id="{80ACEA69-8592-7367-B204-A1A402AD9849}"/>
                </a:ext>
              </a:extLst>
            </p:cNvPr>
            <p:cNvPicPr>
              <a:picLocks noChangeAspect="1"/>
            </p:cNvPicPr>
            <p:nvPr/>
          </p:nvPicPr>
          <p:blipFill rotWithShape="1">
            <a:blip r:embed="rId4"/>
            <a:srcRect l="-5501" t="94354" r="2466" b="-19271"/>
            <a:stretch/>
          </p:blipFill>
          <p:spPr>
            <a:xfrm>
              <a:off x="6177235" y="3836020"/>
              <a:ext cx="2422683" cy="1516751"/>
            </a:xfrm>
            <a:prstGeom prst="rect">
              <a:avLst/>
            </a:prstGeom>
            <a:ln w="6350">
              <a:solidFill>
                <a:schemeClr val="tx1"/>
              </a:solidFill>
            </a:ln>
          </p:spPr>
        </p:pic>
      </p:grpSp>
    </p:spTree>
    <p:extLst>
      <p:ext uri="{BB962C8B-B14F-4D97-AF65-F5344CB8AC3E}">
        <p14:creationId xmlns:p14="http://schemas.microsoft.com/office/powerpoint/2010/main" val="405158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25" y="-2"/>
            <a:ext cx="490537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Costco Diet Coke (TTYN (1 of 5))</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pic>
        <p:nvPicPr>
          <p:cNvPr id="5" name="Picture 4" descr="Text&#10;&#10;Description automatically generated">
            <a:extLst>
              <a:ext uri="{FF2B5EF4-FFF2-40B4-BE49-F238E27FC236}">
                <a16:creationId xmlns:a16="http://schemas.microsoft.com/office/drawing/2014/main" id="{29E5AC9E-BC24-8E9C-D16C-7B5C37E11E5F}"/>
              </a:ext>
            </a:extLst>
          </p:cNvPr>
          <p:cNvPicPr>
            <a:picLocks noChangeAspect="1"/>
          </p:cNvPicPr>
          <p:nvPr/>
        </p:nvPicPr>
        <p:blipFill rotWithShape="1">
          <a:blip r:embed="rId2">
            <a:extLst>
              <a:ext uri="{28A0092B-C50C-407E-A947-70E740481C1C}">
                <a14:useLocalDpi xmlns:a14="http://schemas.microsoft.com/office/drawing/2010/main" val="0"/>
              </a:ext>
            </a:extLst>
          </a:blip>
          <a:srcRect r="15811" b="6749"/>
          <a:stretch/>
        </p:blipFill>
        <p:spPr>
          <a:xfrm rot="16200000">
            <a:off x="2740914" y="-842817"/>
            <a:ext cx="5822988" cy="8599713"/>
          </a:xfrm>
          <a:prstGeom prst="rect">
            <a:avLst/>
          </a:prstGeom>
          <a:ln w="6350">
            <a:solidFill>
              <a:schemeClr val="tx1"/>
            </a:solidFill>
          </a:ln>
        </p:spPr>
      </p:pic>
      <p:sp>
        <p:nvSpPr>
          <p:cNvPr id="8" name="Text Box 5">
            <a:extLst>
              <a:ext uri="{FF2B5EF4-FFF2-40B4-BE49-F238E27FC236}">
                <a16:creationId xmlns:a16="http://schemas.microsoft.com/office/drawing/2014/main" id="{AF185911-A6A0-D2B7-4F9E-1AF932A00B5D}"/>
              </a:ext>
            </a:extLst>
          </p:cNvPr>
          <p:cNvSpPr txBox="1">
            <a:spLocks noChangeArrowheads="1"/>
          </p:cNvSpPr>
          <p:nvPr/>
        </p:nvSpPr>
        <p:spPr bwMode="auto">
          <a:xfrm>
            <a:off x="9233806" y="6488668"/>
            <a:ext cx="295819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Picker Photo (30 Jan 2023)</a:t>
            </a:r>
          </a:p>
        </p:txBody>
      </p:sp>
    </p:spTree>
    <p:extLst>
      <p:ext uri="{BB962C8B-B14F-4D97-AF65-F5344CB8AC3E}">
        <p14:creationId xmlns:p14="http://schemas.microsoft.com/office/powerpoint/2010/main" val="396716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325" y="-2"/>
            <a:ext cx="501967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Ordering at </a:t>
            </a:r>
            <a:r>
              <a:rPr lang="en-US" sz="2400" dirty="0" err="1">
                <a:solidFill>
                  <a:schemeClr val="accent4">
                    <a:lumMod val="75000"/>
                    <a:lumOff val="25000"/>
                  </a:schemeClr>
                </a:solidFill>
                <a:latin typeface="+mn-lt"/>
                <a:cs typeface="Times New Roman" panose="02020603050405020304" pitchFamily="18" charset="0"/>
              </a:rPr>
              <a:t>McD’s</a:t>
            </a:r>
            <a:r>
              <a:rPr lang="en-US" sz="2400" dirty="0">
                <a:solidFill>
                  <a:schemeClr val="accent4">
                    <a:lumMod val="75000"/>
                    <a:lumOff val="25000"/>
                  </a:schemeClr>
                </a:solidFill>
                <a:latin typeface="+mn-lt"/>
                <a:cs typeface="Times New Roman" panose="02020603050405020304" pitchFamily="18" charset="0"/>
              </a:rPr>
              <a:t> (TTYN (2 of 5))</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13</a:t>
            </a:fld>
            <a:endParaRPr lang="en-US" altLang="en-US"/>
          </a:p>
        </p:txBody>
      </p:sp>
      <p:sp>
        <p:nvSpPr>
          <p:cNvPr id="6" name="Text Box 5"/>
          <p:cNvSpPr txBox="1">
            <a:spLocks noChangeArrowheads="1"/>
          </p:cNvSpPr>
          <p:nvPr/>
        </p:nvSpPr>
        <p:spPr bwMode="auto">
          <a:xfrm>
            <a:off x="9405256" y="6488668"/>
            <a:ext cx="278674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McD’s</a:t>
            </a:r>
            <a:r>
              <a:rPr lang="en-US" sz="1800" i="0" dirty="0">
                <a:solidFill>
                  <a:schemeClr val="accent4">
                    <a:lumMod val="75000"/>
                    <a:lumOff val="25000"/>
                  </a:schemeClr>
                </a:solidFill>
                <a:latin typeface="+mn-lt"/>
                <a:cs typeface="Times New Roman" panose="02020603050405020304" pitchFamily="18" charset="0"/>
              </a:rPr>
              <a:t> App (30 Jan 2023)</a:t>
            </a:r>
          </a:p>
        </p:txBody>
      </p:sp>
      <p:pic>
        <p:nvPicPr>
          <p:cNvPr id="5" name="Picture 4" descr="Graphical user interface, text, application&#10;&#10;Description automatically generated">
            <a:extLst>
              <a:ext uri="{FF2B5EF4-FFF2-40B4-BE49-F238E27FC236}">
                <a16:creationId xmlns:a16="http://schemas.microsoft.com/office/drawing/2014/main" id="{FF610BB9-B826-1241-1BBD-56809D4C8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594" y="475316"/>
            <a:ext cx="8500846" cy="5907368"/>
          </a:xfrm>
          <a:prstGeom prst="rect">
            <a:avLst/>
          </a:prstGeom>
          <a:ln w="6350">
            <a:solidFill>
              <a:schemeClr val="tx1"/>
            </a:solidFill>
          </a:ln>
        </p:spPr>
      </p:pic>
    </p:spTree>
    <p:extLst>
      <p:ext uri="{BB962C8B-B14F-4D97-AF65-F5344CB8AC3E}">
        <p14:creationId xmlns:p14="http://schemas.microsoft.com/office/powerpoint/2010/main" val="412103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064" y="-2"/>
            <a:ext cx="498293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Ordering at </a:t>
            </a:r>
            <a:r>
              <a:rPr lang="en-US" sz="2400" dirty="0" err="1">
                <a:solidFill>
                  <a:schemeClr val="accent4">
                    <a:lumMod val="75000"/>
                    <a:lumOff val="25000"/>
                  </a:schemeClr>
                </a:solidFill>
                <a:latin typeface="+mn-lt"/>
                <a:cs typeface="Times New Roman" panose="02020603050405020304" pitchFamily="18" charset="0"/>
              </a:rPr>
              <a:t>McD’s</a:t>
            </a:r>
            <a:r>
              <a:rPr lang="en-US" sz="2400" dirty="0">
                <a:solidFill>
                  <a:schemeClr val="accent4">
                    <a:lumMod val="75000"/>
                    <a:lumOff val="25000"/>
                  </a:schemeClr>
                </a:solidFill>
                <a:latin typeface="+mn-lt"/>
                <a:cs typeface="Times New Roman" panose="02020603050405020304" pitchFamily="18" charset="0"/>
              </a:rPr>
              <a:t> (TTYN (3 of 5))</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9421586" y="6488668"/>
            <a:ext cx="27704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McD’s</a:t>
            </a:r>
            <a:r>
              <a:rPr lang="en-US" sz="1800" i="0" dirty="0">
                <a:solidFill>
                  <a:schemeClr val="accent4">
                    <a:lumMod val="75000"/>
                    <a:lumOff val="25000"/>
                  </a:schemeClr>
                </a:solidFill>
                <a:latin typeface="+mn-lt"/>
                <a:cs typeface="Times New Roman" panose="02020603050405020304" pitchFamily="18" charset="0"/>
              </a:rPr>
              <a:t> App (30 Jan 2023)</a:t>
            </a:r>
          </a:p>
        </p:txBody>
      </p:sp>
      <p:pic>
        <p:nvPicPr>
          <p:cNvPr id="5" name="Picture 4" descr="Graphical user interface, application&#10;&#10;Description automatically generated">
            <a:extLst>
              <a:ext uri="{FF2B5EF4-FFF2-40B4-BE49-F238E27FC236}">
                <a16:creationId xmlns:a16="http://schemas.microsoft.com/office/drawing/2014/main" id="{ACFFA5A2-45EE-E56D-8EF5-21154C8C9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1006" y="447175"/>
            <a:ext cx="8651887" cy="6012329"/>
          </a:xfrm>
          <a:prstGeom prst="rect">
            <a:avLst/>
          </a:prstGeom>
          <a:ln w="6350">
            <a:solidFill>
              <a:schemeClr val="tx1"/>
            </a:solidFill>
          </a:ln>
        </p:spPr>
      </p:pic>
    </p:spTree>
    <p:extLst>
      <p:ext uri="{BB962C8B-B14F-4D97-AF65-F5344CB8AC3E}">
        <p14:creationId xmlns:p14="http://schemas.microsoft.com/office/powerpoint/2010/main" val="388066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664" y="-2"/>
            <a:ext cx="475433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Buying at </a:t>
            </a:r>
            <a:r>
              <a:rPr lang="en-US" sz="2400" dirty="0" err="1">
                <a:solidFill>
                  <a:schemeClr val="accent4">
                    <a:lumMod val="75000"/>
                    <a:lumOff val="25000"/>
                  </a:schemeClr>
                </a:solidFill>
                <a:latin typeface="+mn-lt"/>
                <a:cs typeface="Times New Roman" panose="02020603050405020304" pitchFamily="18" charset="0"/>
              </a:rPr>
              <a:t>McD’s</a:t>
            </a:r>
            <a:r>
              <a:rPr lang="en-US" sz="2400" dirty="0">
                <a:solidFill>
                  <a:schemeClr val="accent4">
                    <a:lumMod val="75000"/>
                    <a:lumOff val="25000"/>
                  </a:schemeClr>
                </a:solidFill>
                <a:latin typeface="+mn-lt"/>
                <a:cs typeface="Times New Roman" panose="02020603050405020304" pitchFamily="18" charset="0"/>
              </a:rPr>
              <a:t> (TTYN (4 of 5))</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9414076" y="6488668"/>
            <a:ext cx="277792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McD’s</a:t>
            </a:r>
            <a:r>
              <a:rPr lang="en-US" sz="1800" i="0" dirty="0">
                <a:solidFill>
                  <a:schemeClr val="accent4">
                    <a:lumMod val="75000"/>
                    <a:lumOff val="25000"/>
                  </a:schemeClr>
                </a:solidFill>
                <a:latin typeface="+mn-lt"/>
                <a:cs typeface="Times New Roman" panose="02020603050405020304" pitchFamily="18" charset="0"/>
              </a:rPr>
              <a:t> App (30 Jan 2023)</a:t>
            </a:r>
          </a:p>
        </p:txBody>
      </p:sp>
      <p:pic>
        <p:nvPicPr>
          <p:cNvPr id="5" name="Picture 4">
            <a:extLst>
              <a:ext uri="{FF2B5EF4-FFF2-40B4-BE49-F238E27FC236}">
                <a16:creationId xmlns:a16="http://schemas.microsoft.com/office/drawing/2014/main" id="{0A71EF44-F431-EEA8-FF01-02B2A59304F7}"/>
              </a:ext>
            </a:extLst>
          </p:cNvPr>
          <p:cNvPicPr>
            <a:picLocks noChangeAspect="1"/>
          </p:cNvPicPr>
          <p:nvPr/>
        </p:nvPicPr>
        <p:blipFill>
          <a:blip r:embed="rId2"/>
          <a:stretch>
            <a:fillRect/>
          </a:stretch>
        </p:blipFill>
        <p:spPr>
          <a:xfrm>
            <a:off x="2960763" y="108995"/>
            <a:ext cx="4235333" cy="6640010"/>
          </a:xfrm>
          <a:prstGeom prst="rect">
            <a:avLst/>
          </a:prstGeom>
        </p:spPr>
      </p:pic>
    </p:spTree>
    <p:extLst>
      <p:ext uri="{BB962C8B-B14F-4D97-AF65-F5344CB8AC3E}">
        <p14:creationId xmlns:p14="http://schemas.microsoft.com/office/powerpoint/2010/main" val="322812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E236-43DE-68DF-84BB-AB2B8384355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841E6CD-30E7-9B80-E1A7-3EF34E2A50A7}"/>
              </a:ext>
            </a:extLst>
          </p:cNvPr>
          <p:cNvSpPr>
            <a:spLocks noGrp="1"/>
          </p:cNvSpPr>
          <p:nvPr>
            <p:ph idx="1"/>
          </p:nvPr>
        </p:nvSpPr>
        <p:spPr/>
        <p:txBody>
          <a:bodyPr/>
          <a:lstStyle/>
          <a:p>
            <a:r>
              <a:rPr lang="en-US" dirty="0"/>
              <a:t>Questions</a:t>
            </a:r>
          </a:p>
          <a:p>
            <a:pPr lvl="1"/>
            <a:r>
              <a:rPr lang="en-US" dirty="0"/>
              <a:t>What is going on in these situations? Are we seeing the same effects in Costco and McDonald’s?</a:t>
            </a:r>
          </a:p>
          <a:p>
            <a:pPr lvl="1"/>
            <a:r>
              <a:rPr lang="en-US" dirty="0"/>
              <a:t>And are these the same mechanisms as we see in </a:t>
            </a:r>
            <a:r>
              <a:rPr lang="en-US" i="1" dirty="0"/>
              <a:t>LePage’s</a:t>
            </a:r>
            <a:r>
              <a:rPr lang="en-US" dirty="0"/>
              <a:t> and </a:t>
            </a:r>
            <a:r>
              <a:rPr lang="en-US" i="1" dirty="0"/>
              <a:t>PeaceHealth</a:t>
            </a:r>
            <a:r>
              <a:rPr lang="en-US" dirty="0"/>
              <a:t>?</a:t>
            </a:r>
          </a:p>
        </p:txBody>
      </p:sp>
      <p:sp>
        <p:nvSpPr>
          <p:cNvPr id="4" name="Slide Number Placeholder 3">
            <a:extLst>
              <a:ext uri="{FF2B5EF4-FFF2-40B4-BE49-F238E27FC236}">
                <a16:creationId xmlns:a16="http://schemas.microsoft.com/office/drawing/2014/main" id="{9BB194D8-07F3-9889-3506-64ACB23BB367}"/>
              </a:ext>
            </a:extLst>
          </p:cNvPr>
          <p:cNvSpPr>
            <a:spLocks noGrp="1"/>
          </p:cNvSpPr>
          <p:nvPr>
            <p:ph type="sldNum" sz="quarter" idx="12"/>
          </p:nvPr>
        </p:nvSpPr>
        <p:spPr/>
        <p:txBody>
          <a:bodyPr/>
          <a:lstStyle/>
          <a:p>
            <a:fld id="{4E110BF0-7E17-4738-BC2E-17B46995B69D}" type="slidenum">
              <a:rPr lang="en-US" altLang="en-US" smtClean="0"/>
              <a:pPr/>
              <a:t>16</a:t>
            </a:fld>
            <a:endParaRPr lang="en-US" altLang="en-US"/>
          </a:p>
        </p:txBody>
      </p:sp>
      <p:sp>
        <p:nvSpPr>
          <p:cNvPr id="5" name="Text Box 5">
            <a:extLst>
              <a:ext uri="{FF2B5EF4-FFF2-40B4-BE49-F238E27FC236}">
                <a16:creationId xmlns:a16="http://schemas.microsoft.com/office/drawing/2014/main" id="{880AA15E-2630-D3CD-0E86-3C37C3084352}"/>
              </a:ext>
            </a:extLst>
          </p:cNvPr>
          <p:cNvSpPr txBox="1">
            <a:spLocks noChangeArrowheads="1"/>
          </p:cNvSpPr>
          <p:nvPr/>
        </p:nvSpPr>
        <p:spPr bwMode="auto">
          <a:xfrm>
            <a:off x="10078720" y="0"/>
            <a:ext cx="211328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(5 of 5)</a:t>
            </a:r>
          </a:p>
        </p:txBody>
      </p:sp>
    </p:spTree>
    <p:extLst>
      <p:ext uri="{BB962C8B-B14F-4D97-AF65-F5344CB8AC3E}">
        <p14:creationId xmlns:p14="http://schemas.microsoft.com/office/powerpoint/2010/main" val="349351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9314" y="-2"/>
            <a:ext cx="2982687" cy="473532"/>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LePage’s</a:t>
            </a:r>
            <a:r>
              <a:rPr lang="en-US" sz="2400" dirty="0">
                <a:solidFill>
                  <a:schemeClr val="accent4">
                    <a:lumMod val="75000"/>
                    <a:lumOff val="25000"/>
                  </a:schemeClr>
                </a:solidFill>
                <a:latin typeface="+mn-lt"/>
                <a:cs typeface="Times New Roman" panose="02020603050405020304" pitchFamily="18" charset="0"/>
              </a:rPr>
              <a:t> Inc. v. 3M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pic>
        <p:nvPicPr>
          <p:cNvPr id="10" name="Picture 9">
            <a:extLst>
              <a:ext uri="{FF2B5EF4-FFF2-40B4-BE49-F238E27FC236}">
                <a16:creationId xmlns:a16="http://schemas.microsoft.com/office/drawing/2014/main" id="{A03EDE54-16C3-1643-8C25-B92297C6A1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89" t="11378" r="35555" b="5385"/>
          <a:stretch/>
        </p:blipFill>
        <p:spPr>
          <a:xfrm>
            <a:off x="3235988" y="236764"/>
            <a:ext cx="4172489" cy="6468836"/>
          </a:xfrm>
          <a:prstGeom prst="rect">
            <a:avLst/>
          </a:prstGeom>
          <a:ln w="6350">
            <a:solidFill>
              <a:schemeClr val="tx1"/>
            </a:solidFill>
          </a:ln>
        </p:spPr>
      </p:pic>
      <p:sp>
        <p:nvSpPr>
          <p:cNvPr id="6" name="Text Box 5"/>
          <p:cNvSpPr txBox="1">
            <a:spLocks noChangeArrowheads="1"/>
          </p:cNvSpPr>
          <p:nvPr/>
        </p:nvSpPr>
        <p:spPr bwMode="auto">
          <a:xfrm>
            <a:off x="8172450" y="6488668"/>
            <a:ext cx="401955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324 F.3d 141 (3d Cir. 2003) (</a:t>
            </a:r>
            <a:r>
              <a:rPr lang="en-US" sz="1800" i="0" dirty="0" err="1">
                <a:solidFill>
                  <a:schemeClr val="accent4">
                    <a:lumMod val="75000"/>
                    <a:lumOff val="25000"/>
                  </a:schemeClr>
                </a:solidFill>
                <a:latin typeface="+mn-lt"/>
                <a:cs typeface="Times New Roman" panose="02020603050405020304" pitchFamily="18" charset="0"/>
              </a:rPr>
              <a:t>en</a:t>
            </a:r>
            <a:r>
              <a:rPr lang="en-US" sz="1800" i="0" dirty="0">
                <a:solidFill>
                  <a:schemeClr val="accent4">
                    <a:lumMod val="75000"/>
                    <a:lumOff val="25000"/>
                  </a:schemeClr>
                </a:solidFill>
                <a:latin typeface="+mn-lt"/>
                <a:cs typeface="Times New Roman" panose="02020603050405020304" pitchFamily="18" charset="0"/>
              </a:rPr>
              <a:t> banc)</a:t>
            </a:r>
          </a:p>
        </p:txBody>
      </p:sp>
    </p:spTree>
    <p:extLst>
      <p:ext uri="{BB962C8B-B14F-4D97-AF65-F5344CB8AC3E}">
        <p14:creationId xmlns:p14="http://schemas.microsoft.com/office/powerpoint/2010/main" val="180531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B488F21-D9BB-44A6-8948-FA05FFC8A9FC}"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dirty="0"/>
              <a:t>LePage’s</a:t>
            </a:r>
          </a:p>
        </p:txBody>
      </p:sp>
      <p:sp>
        <p:nvSpPr>
          <p:cNvPr id="27654" name="Rectangle 3"/>
          <p:cNvSpPr>
            <a:spLocks noGrp="1" noChangeArrowheads="1"/>
          </p:cNvSpPr>
          <p:nvPr>
            <p:ph type="body" idx="1"/>
          </p:nvPr>
        </p:nvSpPr>
        <p:spPr/>
        <p:txBody>
          <a:bodyPr/>
          <a:lstStyle/>
          <a:p>
            <a:pPr>
              <a:lnSpc>
                <a:spcPct val="90000"/>
              </a:lnSpc>
            </a:pPr>
            <a:r>
              <a:rPr lang="en-US"/>
              <a:t>Quick Facts</a:t>
            </a:r>
          </a:p>
          <a:p>
            <a:pPr lvl="1">
              <a:lnSpc>
                <a:spcPct val="90000"/>
              </a:lnSpc>
            </a:pPr>
            <a:r>
              <a:rPr lang="en-US"/>
              <a:t>3M has monopoly in transparent tape market</a:t>
            </a:r>
          </a:p>
          <a:p>
            <a:pPr lvl="1">
              <a:lnSpc>
                <a:spcPct val="90000"/>
              </a:lnSpc>
            </a:pPr>
            <a:r>
              <a:rPr lang="en-US"/>
              <a:t>LePage’s enters and targets private label tape sales</a:t>
            </a:r>
          </a:p>
          <a:p>
            <a:pPr lvl="1">
              <a:lnSpc>
                <a:spcPct val="90000"/>
              </a:lnSpc>
            </a:pPr>
            <a:r>
              <a:rPr lang="en-US"/>
              <a:t>3M enters private label sales and introduces bundled pricing</a:t>
            </a:r>
          </a:p>
          <a:p>
            <a:pPr lvl="1">
              <a:lnSpc>
                <a:spcPct val="90000"/>
              </a:lnSpc>
            </a:pPr>
            <a:r>
              <a:rPr lang="en-US"/>
              <a:t>LePage’s faces financial trouble and sues</a:t>
            </a:r>
          </a:p>
        </p:txBody>
      </p:sp>
    </p:spTree>
    <p:extLst>
      <p:ext uri="{BB962C8B-B14F-4D97-AF65-F5344CB8AC3E}">
        <p14:creationId xmlns:p14="http://schemas.microsoft.com/office/powerpoint/2010/main" val="122192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416627-4689-44A5-AF60-F945F8C3DF74}"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a:t>LePage’s</a:t>
            </a:r>
          </a:p>
        </p:txBody>
      </p:sp>
      <p:sp>
        <p:nvSpPr>
          <p:cNvPr id="28678" name="Rectangle 3"/>
          <p:cNvSpPr>
            <a:spLocks noGrp="1" noChangeArrowheads="1"/>
          </p:cNvSpPr>
          <p:nvPr>
            <p:ph type="body" idx="1"/>
          </p:nvPr>
        </p:nvSpPr>
        <p:spPr/>
        <p:txBody>
          <a:bodyPr/>
          <a:lstStyle/>
          <a:p>
            <a:pPr>
              <a:lnSpc>
                <a:spcPct val="90000"/>
              </a:lnSpc>
            </a:pPr>
            <a:r>
              <a:rPr lang="en-US"/>
              <a:t>District Court Result</a:t>
            </a:r>
          </a:p>
          <a:p>
            <a:pPr lvl="1">
              <a:lnSpc>
                <a:spcPct val="90000"/>
              </a:lnSpc>
            </a:pPr>
            <a:r>
              <a:rPr lang="en-US"/>
              <a:t>Jury trial</a:t>
            </a:r>
          </a:p>
          <a:p>
            <a:pPr lvl="1">
              <a:lnSpc>
                <a:spcPct val="90000"/>
              </a:lnSpc>
            </a:pPr>
            <a:r>
              <a:rPr lang="en-US"/>
              <a:t>3M wins on alleged violations of SA 1 and Clayton Act 3</a:t>
            </a:r>
          </a:p>
          <a:p>
            <a:pPr lvl="1">
              <a:lnSpc>
                <a:spcPct val="90000"/>
              </a:lnSpc>
            </a:pPr>
            <a:r>
              <a:rPr lang="en-US"/>
              <a:t>Loses on monopolization and attempted monopolization under SA 2</a:t>
            </a:r>
          </a:p>
          <a:p>
            <a:pPr lvl="1">
              <a:lnSpc>
                <a:spcPct val="90000"/>
              </a:lnSpc>
            </a:pPr>
            <a:r>
              <a:rPr lang="en-US"/>
              <a:t>Roughly $23mm in damages, trebled to $69mm</a:t>
            </a:r>
          </a:p>
        </p:txBody>
      </p:sp>
    </p:spTree>
    <p:extLst>
      <p:ext uri="{BB962C8B-B14F-4D97-AF65-F5344CB8AC3E}">
        <p14:creationId xmlns:p14="http://schemas.microsoft.com/office/powerpoint/2010/main" val="257471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 for Today</a:t>
            </a:r>
          </a:p>
        </p:txBody>
      </p:sp>
      <p:sp>
        <p:nvSpPr>
          <p:cNvPr id="3" name="Content Placeholder 2"/>
          <p:cNvSpPr>
            <a:spLocks noGrp="1"/>
          </p:cNvSpPr>
          <p:nvPr>
            <p:ph idx="1"/>
          </p:nvPr>
        </p:nvSpPr>
        <p:spPr/>
        <p:txBody>
          <a:bodyPr/>
          <a:lstStyle/>
          <a:p>
            <a:r>
              <a:rPr lang="en-US" dirty="0"/>
              <a:t>Question</a:t>
            </a:r>
          </a:p>
          <a:p>
            <a:pPr lvl="1"/>
            <a:r>
              <a:rPr lang="en-US" dirty="0"/>
              <a:t>How do we ensure that an entrant who is at least as efficient as the incumbent can compete?</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a:t>
            </a:fld>
            <a:endParaRPr lang="en-US" altLang="en-US"/>
          </a:p>
        </p:txBody>
      </p:sp>
    </p:spTree>
    <p:extLst>
      <p:ext uri="{BB962C8B-B14F-4D97-AF65-F5344CB8AC3E}">
        <p14:creationId xmlns:p14="http://schemas.microsoft.com/office/powerpoint/2010/main" val="386765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Framing the Antitrust Issues</a:t>
            </a:r>
          </a:p>
        </p:txBody>
      </p:sp>
      <p:sp>
        <p:nvSpPr>
          <p:cNvPr id="29699" name="Content Placeholder 2"/>
          <p:cNvSpPr>
            <a:spLocks noGrp="1"/>
          </p:cNvSpPr>
          <p:nvPr>
            <p:ph idx="1"/>
          </p:nvPr>
        </p:nvSpPr>
        <p:spPr/>
        <p:txBody>
          <a:bodyPr/>
          <a:lstStyle/>
          <a:p>
            <a:r>
              <a:rPr lang="en-US"/>
              <a:t>Questions</a:t>
            </a:r>
          </a:p>
          <a:p>
            <a:pPr lvl="1"/>
            <a:r>
              <a:rPr lang="en-US"/>
              <a:t>If 3M is monopolizing, in what market?</a:t>
            </a:r>
          </a:p>
          <a:p>
            <a:pPr lvl="1"/>
            <a:r>
              <a:rPr lang="en-US"/>
              <a:t>Attempting to monopolize, in what market?</a:t>
            </a:r>
          </a:p>
          <a:p>
            <a:pPr lvl="1"/>
            <a:r>
              <a:rPr lang="en-US"/>
              <a:t>CA 3 tying: what to what?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7AD0BEE-396E-4F6F-AF9E-2A11496A821E}"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2275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8127" y="210758"/>
            <a:ext cx="4211955" cy="6105152"/>
          </a:xfrm>
          <a:prstGeom prst="rect">
            <a:avLst/>
          </a:prstGeom>
          <a:ln w="6350">
            <a:solidFill>
              <a:schemeClr val="tx1"/>
            </a:solidFill>
          </a:ln>
        </p:spPr>
      </p:pic>
      <p:sp>
        <p:nvSpPr>
          <p:cNvPr id="2" name="Title 1"/>
          <p:cNvSpPr>
            <a:spLocks noGrp="1"/>
          </p:cNvSpPr>
          <p:nvPr>
            <p:ph type="title"/>
          </p:nvPr>
        </p:nvSpPr>
        <p:spPr>
          <a:xfrm>
            <a:off x="7756634" y="-2"/>
            <a:ext cx="4435367" cy="48768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Sup Ct Test for SA2 Violation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9119616" y="6488668"/>
            <a:ext cx="307238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LePage’s Inc (3</a:t>
            </a:r>
            <a:r>
              <a:rPr lang="en-US" sz="1800" i="0" baseline="30000" dirty="0">
                <a:solidFill>
                  <a:schemeClr val="accent4">
                    <a:lumMod val="75000"/>
                    <a:lumOff val="25000"/>
                  </a:schemeClr>
                </a:solidFill>
                <a:latin typeface="+mn-lt"/>
                <a:cs typeface="Times New Roman" panose="02020603050405020304" pitchFamily="18" charset="0"/>
              </a:rPr>
              <a:t>rd</a:t>
            </a:r>
            <a:r>
              <a:rPr lang="en-US" sz="1800" i="0" dirty="0">
                <a:solidFill>
                  <a:schemeClr val="accent4">
                    <a:lumMod val="75000"/>
                    <a:lumOff val="25000"/>
                  </a:schemeClr>
                </a:solidFill>
                <a:latin typeface="+mn-lt"/>
                <a:cs typeface="Times New Roman" panose="02020603050405020304" pitchFamily="18" charset="0"/>
              </a:rPr>
              <a:t> Cir. 2003)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1"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530803" y="1830569"/>
            <a:ext cx="10250632" cy="2554545"/>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rgbClr val="000000"/>
                </a:solidFill>
              </a:rPr>
              <a:t>“Thus, nothing that the Supreme Court has written since </a:t>
            </a:r>
            <a:r>
              <a:rPr lang="en-US" sz="3200" i="1" dirty="0">
                <a:solidFill>
                  <a:srgbClr val="000000"/>
                </a:solidFill>
              </a:rPr>
              <a:t>Brooke Group </a:t>
            </a:r>
            <a:r>
              <a:rPr lang="en-US" sz="3200" dirty="0">
                <a:solidFill>
                  <a:srgbClr val="000000"/>
                </a:solidFill>
              </a:rPr>
              <a:t>dilutes the </a:t>
            </a:r>
            <a:r>
              <a:rPr lang="en-US" sz="3200" b="1" dirty="0">
                <a:solidFill>
                  <a:schemeClr val="accent4">
                    <a:lumMod val="50000"/>
                    <a:lumOff val="50000"/>
                  </a:schemeClr>
                </a:solidFill>
              </a:rPr>
              <a:t>Court’s consistent holdings that a monopolist will be found to violate § 2 of the Sherman Act if it engages in exclusionary or predatory conduct without a valid business justification</a:t>
            </a:r>
            <a:r>
              <a:rPr lang="en-US" sz="3200" dirty="0">
                <a:solidFill>
                  <a:srgbClr val="000000"/>
                </a:solidFill>
              </a:rPr>
              <a:t>.</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3590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329" y="-2"/>
            <a:ext cx="5317672"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Business Justification Defense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9119616" y="6488668"/>
            <a:ext cx="307238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LePage’s Inc (3</a:t>
            </a:r>
            <a:r>
              <a:rPr lang="en-US" sz="1800" i="0" baseline="30000" dirty="0">
                <a:solidFill>
                  <a:schemeClr val="accent4">
                    <a:lumMod val="75000"/>
                    <a:lumOff val="25000"/>
                  </a:schemeClr>
                </a:solidFill>
                <a:latin typeface="+mn-lt"/>
                <a:cs typeface="Times New Roman" panose="02020603050405020304" pitchFamily="18" charset="0"/>
              </a:rPr>
              <a:t>rd</a:t>
            </a:r>
            <a:r>
              <a:rPr lang="en-US" sz="1800" i="0" dirty="0">
                <a:solidFill>
                  <a:schemeClr val="accent4">
                    <a:lumMod val="75000"/>
                    <a:lumOff val="25000"/>
                  </a:schemeClr>
                </a:solidFill>
                <a:latin typeface="+mn-lt"/>
                <a:cs typeface="Times New Roman" panose="02020603050405020304" pitchFamily="18" charset="0"/>
              </a:rPr>
              <a:t> Cir. 2003)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F50BA3FB-FC97-EB4B-9198-B778C709A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14" y="243838"/>
            <a:ext cx="4198081" cy="6456999"/>
          </a:xfrm>
          <a:prstGeom prst="rect">
            <a:avLst/>
          </a:prstGeom>
          <a:ln w="6350">
            <a:solidFill>
              <a:schemeClr val="tx1"/>
            </a:solidFill>
          </a:ln>
        </p:spPr>
      </p:pic>
      <p:sp>
        <p:nvSpPr>
          <p:cNvPr id="11"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“In general, </a:t>
            </a:r>
            <a:r>
              <a:rPr lang="en-US" sz="3200" b="1" dirty="0">
                <a:solidFill>
                  <a:schemeClr val="accent4">
                    <a:lumMod val="50000"/>
                    <a:lumOff val="50000"/>
                  </a:schemeClr>
                </a:solidFill>
                <a:cs typeface="Times New Roman" panose="02020603050405020304" pitchFamily="18" charset="0"/>
              </a:rPr>
              <a:t>a business justification is valid if it relates directly or indirectly to the enhancement of consumer welfare</a:t>
            </a:r>
            <a:r>
              <a:rPr lang="en-US" sz="3200" dirty="0">
                <a:solidFill>
                  <a:srgbClr val="000000"/>
                </a:solidFill>
                <a:cs typeface="Times New Roman" panose="02020603050405020304" pitchFamily="18" charset="0"/>
              </a:rPr>
              <a:t>. Thus, pursuit of efficiency and quality control might be legitimate competitive reasons ..., while the desire to maintain a monopoly market share or thwart the entry of competitors would not.”</a:t>
            </a:r>
          </a:p>
        </p:txBody>
      </p:sp>
    </p:spTree>
    <p:extLst>
      <p:ext uri="{BB962C8B-B14F-4D97-AF65-F5344CB8AC3E}">
        <p14:creationId xmlns:p14="http://schemas.microsoft.com/office/powerpoint/2010/main" val="14900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560" y="-2"/>
            <a:ext cx="3393441" cy="48768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Exclusionary Practice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9103360" y="6488668"/>
            <a:ext cx="30886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LePage’s Inc (3</a:t>
            </a:r>
            <a:r>
              <a:rPr lang="en-US" sz="1800" i="0" baseline="30000" dirty="0">
                <a:solidFill>
                  <a:schemeClr val="accent4">
                    <a:lumMod val="75000"/>
                    <a:lumOff val="25000"/>
                  </a:schemeClr>
                </a:solidFill>
                <a:latin typeface="+mn-lt"/>
                <a:cs typeface="Times New Roman" panose="02020603050405020304" pitchFamily="18" charset="0"/>
              </a:rPr>
              <a:t>rd</a:t>
            </a:r>
            <a:r>
              <a:rPr lang="en-US" sz="1800" i="0" dirty="0">
                <a:solidFill>
                  <a:schemeClr val="accent4">
                    <a:lumMod val="75000"/>
                    <a:lumOff val="25000"/>
                  </a:schemeClr>
                </a:solidFill>
                <a:latin typeface="+mn-lt"/>
                <a:cs typeface="Times New Roman" panose="02020603050405020304" pitchFamily="18" charset="0"/>
              </a:rPr>
              <a:t> Cir. 2003)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05964F8-51B2-5E4E-BF1E-BF546A951BDB}"/>
              </a:ext>
            </a:extLst>
          </p:cNvPr>
          <p:cNvPicPr>
            <a:picLocks noChangeAspect="1"/>
          </p:cNvPicPr>
          <p:nvPr/>
        </p:nvPicPr>
        <p:blipFill rotWithShape="1">
          <a:blip r:embed="rId3">
            <a:extLst>
              <a:ext uri="{28A0092B-C50C-407E-A947-70E740481C1C}">
                <a14:useLocalDpi xmlns:a14="http://schemas.microsoft.com/office/drawing/2010/main" val="0"/>
              </a:ext>
            </a:extLst>
          </a:blip>
          <a:srcRect l="3543" t="4264" r="3501"/>
          <a:stretch/>
        </p:blipFill>
        <p:spPr>
          <a:xfrm>
            <a:off x="304800" y="243839"/>
            <a:ext cx="4242707" cy="6435728"/>
          </a:xfrm>
          <a:prstGeom prst="rect">
            <a:avLst/>
          </a:prstGeom>
          <a:ln w="6350">
            <a:solidFill>
              <a:schemeClr val="tx1"/>
            </a:solidFill>
          </a:ln>
        </p:spPr>
      </p:pic>
      <p:sp>
        <p:nvSpPr>
          <p:cNvPr id="11"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“Thus, for example, </a:t>
            </a:r>
            <a:r>
              <a:rPr lang="en-US" sz="3200" b="1" dirty="0">
                <a:solidFill>
                  <a:schemeClr val="accent4">
                    <a:lumMod val="50000"/>
                    <a:lumOff val="50000"/>
                  </a:schemeClr>
                </a:solidFill>
                <a:cs typeface="Times New Roman" panose="02020603050405020304" pitchFamily="18" charset="0"/>
              </a:rPr>
              <a:t>exclusionary practice </a:t>
            </a:r>
            <a:r>
              <a:rPr lang="en-US" sz="3200" dirty="0">
                <a:solidFill>
                  <a:srgbClr val="000000"/>
                </a:solidFill>
                <a:cs typeface="Times New Roman" panose="02020603050405020304" pitchFamily="18" charset="0"/>
              </a:rPr>
              <a:t>has been defined as ‘a method by which </a:t>
            </a:r>
            <a:r>
              <a:rPr lang="en-US" sz="3200" b="1" dirty="0">
                <a:solidFill>
                  <a:schemeClr val="accent4">
                    <a:lumMod val="50000"/>
                    <a:lumOff val="50000"/>
                  </a:schemeClr>
                </a:solidFill>
                <a:cs typeface="Times New Roman" panose="02020603050405020304" pitchFamily="18" charset="0"/>
              </a:rPr>
              <a:t>a firm ... trades a part of its monopoly profits, at least temporarily, for a larger market share, by making it unprofitable for other sellers to compete with it</a:t>
            </a:r>
            <a:r>
              <a:rPr lang="en-US" sz="3200" dirty="0">
                <a:solidFill>
                  <a:srgbClr val="000000"/>
                </a:solidFill>
                <a:cs typeface="Times New Roman" panose="02020603050405020304" pitchFamily="18" charset="0"/>
              </a:rPr>
              <a:t>.’ Richard A. Posner, </a:t>
            </a:r>
            <a:r>
              <a:rPr lang="en-US" sz="3200" i="1" dirty="0">
                <a:solidFill>
                  <a:srgbClr val="000000"/>
                </a:solidFill>
                <a:cs typeface="Times New Roman" panose="02020603050405020304" pitchFamily="18" charset="0"/>
              </a:rPr>
              <a:t>Antitrust Law: An Economic Perspective</a:t>
            </a:r>
            <a:r>
              <a:rPr lang="en-US" sz="3200" dirty="0">
                <a:solidFill>
                  <a:srgbClr val="000000"/>
                </a:solidFill>
                <a:cs typeface="Times New Roman" panose="02020603050405020304" pitchFamily="18" charset="0"/>
              </a:rPr>
              <a:t> 28 (1976).”</a:t>
            </a:r>
          </a:p>
        </p:txBody>
      </p:sp>
    </p:spTree>
    <p:extLst>
      <p:ext uri="{BB962C8B-B14F-4D97-AF65-F5344CB8AC3E}">
        <p14:creationId xmlns:p14="http://schemas.microsoft.com/office/powerpoint/2010/main" val="18439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907" y="-3"/>
            <a:ext cx="5587094" cy="43539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Defendant Has Burden of Persuasion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9103360" y="6488668"/>
            <a:ext cx="30886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LePage’s Inc (3</a:t>
            </a:r>
            <a:r>
              <a:rPr lang="en-US" sz="1800" i="0" baseline="30000" dirty="0">
                <a:solidFill>
                  <a:schemeClr val="accent4">
                    <a:lumMod val="75000"/>
                    <a:lumOff val="25000"/>
                  </a:schemeClr>
                </a:solidFill>
                <a:latin typeface="+mn-lt"/>
                <a:cs typeface="Times New Roman" panose="02020603050405020304" pitchFamily="18" charset="0"/>
              </a:rPr>
              <a:t>rd</a:t>
            </a:r>
            <a:r>
              <a:rPr lang="en-US" sz="1800" i="0" dirty="0">
                <a:solidFill>
                  <a:schemeClr val="accent4">
                    <a:lumMod val="75000"/>
                    <a:lumOff val="25000"/>
                  </a:schemeClr>
                </a:solidFill>
                <a:latin typeface="+mn-lt"/>
                <a:cs typeface="Times New Roman" panose="02020603050405020304" pitchFamily="18" charset="0"/>
              </a:rPr>
              <a:t> Cir. 2003)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05964F8-51B2-5E4E-BF1E-BF546A951BDB}"/>
              </a:ext>
            </a:extLst>
          </p:cNvPr>
          <p:cNvPicPr>
            <a:picLocks noChangeAspect="1"/>
          </p:cNvPicPr>
          <p:nvPr/>
        </p:nvPicPr>
        <p:blipFill rotWithShape="1">
          <a:blip r:embed="rId3">
            <a:extLst>
              <a:ext uri="{28A0092B-C50C-407E-A947-70E740481C1C}">
                <a14:useLocalDpi xmlns:a14="http://schemas.microsoft.com/office/drawing/2010/main" val="0"/>
              </a:ext>
            </a:extLst>
          </a:blip>
          <a:srcRect l="3543" t="4264" r="3501"/>
          <a:stretch/>
        </p:blipFill>
        <p:spPr>
          <a:xfrm>
            <a:off x="304800" y="243839"/>
            <a:ext cx="4222296" cy="6404767"/>
          </a:xfrm>
          <a:prstGeom prst="rect">
            <a:avLst/>
          </a:prstGeom>
          <a:ln w="6350">
            <a:solidFill>
              <a:schemeClr val="tx1"/>
            </a:solidFill>
          </a:ln>
        </p:spPr>
      </p:pic>
      <p:sp>
        <p:nvSpPr>
          <p:cNvPr id="11"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293806" y="2307870"/>
            <a:ext cx="10480169" cy="1569660"/>
          </a:xfrm>
          <a:prstGeom prst="rect">
            <a:avLst/>
          </a:prstGeom>
          <a:solidFill>
            <a:srgbClr val="FFFFFF"/>
          </a:solidFill>
          <a:ln w="6350">
            <a:solidFill>
              <a:srgbClr val="002060"/>
            </a:solidFill>
            <a:miter lim="800000"/>
            <a:headEnd/>
            <a:tailEnd/>
          </a:ln>
        </p:spPr>
        <p:txBody>
          <a:bodyPr wrap="square">
            <a:spAutoFit/>
          </a:bodyPr>
          <a:lstStyle/>
          <a:p>
            <a:r>
              <a:rPr lang="en-US" sz="3200" dirty="0">
                <a:solidFill>
                  <a:srgbClr val="000000"/>
                </a:solidFill>
                <a:cs typeface="Times New Roman" panose="02020603050405020304" pitchFamily="18" charset="0"/>
              </a:rPr>
              <a:t>“</a:t>
            </a:r>
            <a:r>
              <a:rPr lang="en-US" sz="3200" dirty="0">
                <a:solidFill>
                  <a:srgbClr val="000000"/>
                </a:solidFill>
              </a:rPr>
              <a:t>The </a:t>
            </a:r>
            <a:r>
              <a:rPr lang="en-US" sz="3200" b="1" dirty="0">
                <a:solidFill>
                  <a:schemeClr val="accent4">
                    <a:lumMod val="50000"/>
                    <a:lumOff val="50000"/>
                  </a:schemeClr>
                </a:solidFill>
              </a:rPr>
              <a:t>defendant bears the burden of ‘‘</a:t>
            </a:r>
            <a:r>
              <a:rPr lang="en-US" sz="3200" b="1" dirty="0" err="1">
                <a:solidFill>
                  <a:schemeClr val="accent4">
                    <a:lumMod val="50000"/>
                    <a:lumOff val="50000"/>
                  </a:schemeClr>
                </a:solidFill>
              </a:rPr>
              <a:t>persuad</a:t>
            </a:r>
            <a:r>
              <a:rPr lang="en-US" sz="3200" b="1" dirty="0">
                <a:solidFill>
                  <a:schemeClr val="accent4">
                    <a:lumMod val="50000"/>
                    <a:lumOff val="50000"/>
                  </a:schemeClr>
                </a:solidFill>
              </a:rPr>
              <a:t>[ </a:t>
            </a:r>
            <a:r>
              <a:rPr lang="en-US" sz="3200" b="1" dirty="0" err="1">
                <a:solidFill>
                  <a:schemeClr val="accent4">
                    <a:lumMod val="50000"/>
                    <a:lumOff val="50000"/>
                  </a:schemeClr>
                </a:solidFill>
              </a:rPr>
              <a:t>ing</a:t>
            </a:r>
            <a:r>
              <a:rPr lang="en-US" sz="3200" b="1" dirty="0">
                <a:solidFill>
                  <a:schemeClr val="accent4">
                    <a:lumMod val="50000"/>
                    <a:lumOff val="50000"/>
                  </a:schemeClr>
                </a:solidFill>
              </a:rPr>
              <a:t>] the jury that its conduct was justified by any normal business purpose</a:t>
            </a:r>
            <a:r>
              <a:rPr lang="en-US" sz="3200" dirty="0">
                <a:solidFill>
                  <a:srgbClr val="000000"/>
                </a:solidFill>
              </a:rPr>
              <a:t>.’’ </a:t>
            </a:r>
            <a:r>
              <a:rPr lang="en-US" sz="3200" i="1" dirty="0">
                <a:solidFill>
                  <a:srgbClr val="000000"/>
                </a:solidFill>
              </a:rPr>
              <a:t>Aspen Skiing, </a:t>
            </a:r>
            <a:r>
              <a:rPr lang="en-US" sz="3200" dirty="0">
                <a:solidFill>
                  <a:srgbClr val="000000"/>
                </a:solidFill>
              </a:rPr>
              <a:t>472 U.S. at 608</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977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EBCFE75-A284-4B64-9175-545B9F2920C3}" type="slidenum">
              <a:rPr lang="en-US" altLang="en-US" sz="1400">
                <a:solidFill>
                  <a:srgbClr val="000066"/>
                </a:solidFill>
                <a:latin typeface="Arial" panose="020B0604020202020204" pitchFamily="34" charset="0"/>
              </a:rPr>
              <a:pPr/>
              <a:t>25</a:t>
            </a:fld>
            <a:endParaRPr lang="en-US" altLang="en-US" sz="1400">
              <a:solidFill>
                <a:srgbClr val="000066"/>
              </a:solidFill>
              <a:latin typeface="Arial" panose="020B0604020202020204" pitchFamily="34" charset="0"/>
            </a:endParaRPr>
          </a:p>
        </p:txBody>
      </p:sp>
      <p:sp>
        <p:nvSpPr>
          <p:cNvPr id="34821" name="Rectangle 2"/>
          <p:cNvSpPr>
            <a:spLocks noGrp="1" noChangeArrowheads="1"/>
          </p:cNvSpPr>
          <p:nvPr>
            <p:ph type="title"/>
          </p:nvPr>
        </p:nvSpPr>
        <p:spPr>
          <a:xfrm>
            <a:off x="812800" y="184666"/>
            <a:ext cx="11176000" cy="1143000"/>
          </a:xfrm>
        </p:spPr>
        <p:txBody>
          <a:bodyPr/>
          <a:lstStyle/>
          <a:p>
            <a:r>
              <a:rPr lang="en-US" dirty="0"/>
              <a:t>Predatory Pricing?</a:t>
            </a:r>
          </a:p>
        </p:txBody>
      </p:sp>
      <p:sp>
        <p:nvSpPr>
          <p:cNvPr id="34822" name="Rectangle 3"/>
          <p:cNvSpPr>
            <a:spLocks noGrp="1" noChangeArrowheads="1"/>
          </p:cNvSpPr>
          <p:nvPr>
            <p:ph type="body" idx="1"/>
          </p:nvPr>
        </p:nvSpPr>
        <p:spPr>
          <a:xfrm>
            <a:off x="812800" y="1175266"/>
            <a:ext cx="11176000" cy="4114800"/>
          </a:xfrm>
        </p:spPr>
        <p:txBody>
          <a:bodyPr/>
          <a:lstStyle/>
          <a:p>
            <a:r>
              <a:rPr lang="en-US" dirty="0"/>
              <a:t>Hypo</a:t>
            </a:r>
          </a:p>
          <a:p>
            <a:pPr lvl="1"/>
            <a:r>
              <a:rPr lang="en-US" dirty="0"/>
              <a:t>Incumbent is efficient producer; its relevant marginal cost is $50</a:t>
            </a:r>
          </a:p>
          <a:p>
            <a:pPr lvl="1"/>
            <a:r>
              <a:rPr lang="en-US" dirty="0"/>
              <a:t>When no threat of entry, charges monopoly price of $100</a:t>
            </a:r>
          </a:p>
          <a:p>
            <a:pPr lvl="1"/>
            <a:r>
              <a:rPr lang="en-US" dirty="0"/>
              <a:t>Entrant appears with marginal cost of $70</a:t>
            </a:r>
          </a:p>
          <a:p>
            <a:pPr lvl="1"/>
            <a:r>
              <a:rPr lang="en-US" dirty="0"/>
              <a:t>Incumbent sets price of $69</a:t>
            </a:r>
          </a:p>
          <a:p>
            <a:r>
              <a:rPr lang="en-US" dirty="0"/>
              <a:t>Predatory?</a:t>
            </a:r>
          </a:p>
        </p:txBody>
      </p:sp>
      <p:sp>
        <p:nvSpPr>
          <p:cNvPr id="7" name="Text Box 5"/>
          <p:cNvSpPr txBox="1">
            <a:spLocks noChangeArrowheads="1"/>
          </p:cNvSpPr>
          <p:nvPr/>
        </p:nvSpPr>
        <p:spPr bwMode="auto">
          <a:xfrm>
            <a:off x="10034016" y="0"/>
            <a:ext cx="21579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127969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Predatory Pricing?</a:t>
            </a:r>
          </a:p>
        </p:txBody>
      </p:sp>
      <p:sp>
        <p:nvSpPr>
          <p:cNvPr id="35843" name="Content Placeholder 2"/>
          <p:cNvSpPr>
            <a:spLocks noGrp="1"/>
          </p:cNvSpPr>
          <p:nvPr>
            <p:ph idx="1"/>
          </p:nvPr>
        </p:nvSpPr>
        <p:spPr/>
        <p:txBody>
          <a:bodyPr/>
          <a:lstStyle/>
          <a:p>
            <a:r>
              <a:rPr lang="en-US" dirty="0"/>
              <a:t>Hypo</a:t>
            </a:r>
          </a:p>
          <a:p>
            <a:pPr lvl="1"/>
            <a:r>
              <a:rPr lang="en-US" dirty="0"/>
              <a:t>Continuing; after entrant exits, Incumbent raises price to $100 again</a:t>
            </a:r>
          </a:p>
          <a:p>
            <a:r>
              <a:rPr lang="en-US" dirty="0"/>
              <a:t>Does that change the analysis?</a:t>
            </a:r>
          </a:p>
          <a:p>
            <a:pPr lvl="1"/>
            <a:r>
              <a:rPr lang="en-US" dirty="0"/>
              <a:t>And would anything change in the analysis if the Incumbent charged some customers $100 and others say $80? If the Incumbent exercised its market power in a discriminatory fashion?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529E41E-B83A-460B-9AD1-C565F875E288}"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25888" y="0"/>
            <a:ext cx="216611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87219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Rules for Entry Again</a:t>
            </a:r>
          </a:p>
        </p:txBody>
      </p:sp>
      <p:sp>
        <p:nvSpPr>
          <p:cNvPr id="36867" name="Content Placeholder 2"/>
          <p:cNvSpPr>
            <a:spLocks noGrp="1"/>
          </p:cNvSpPr>
          <p:nvPr>
            <p:ph idx="1"/>
          </p:nvPr>
        </p:nvSpPr>
        <p:spPr/>
        <p:txBody>
          <a:bodyPr/>
          <a:lstStyle/>
          <a:p>
            <a:r>
              <a:rPr lang="en-US"/>
              <a:t>Critical Issue</a:t>
            </a:r>
          </a:p>
          <a:p>
            <a:pPr lvl="1"/>
            <a:r>
              <a:rPr lang="en-US"/>
              <a:t>What is a permissible response by an incumbent to entry?</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A83CFFA-4FEA-4521-A568-3E09DE76D4E7}"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35640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3D71B18-5458-4184-8573-CF97A57F3679}"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40965" name="Rectangle 2"/>
          <p:cNvSpPr>
            <a:spLocks noGrp="1" noChangeArrowheads="1"/>
          </p:cNvSpPr>
          <p:nvPr>
            <p:ph type="title"/>
          </p:nvPr>
        </p:nvSpPr>
        <p:spPr/>
        <p:txBody>
          <a:bodyPr/>
          <a:lstStyle/>
          <a:p>
            <a:r>
              <a:rPr lang="en-US"/>
              <a:t>Being a Monopolist</a:t>
            </a:r>
          </a:p>
        </p:txBody>
      </p:sp>
      <p:sp>
        <p:nvSpPr>
          <p:cNvPr id="40966" name="Rectangle 3"/>
          <p:cNvSpPr>
            <a:spLocks noGrp="1" noChangeArrowheads="1"/>
          </p:cNvSpPr>
          <p:nvPr>
            <p:ph type="body" idx="1"/>
          </p:nvPr>
        </p:nvSpPr>
        <p:spPr/>
        <p:txBody>
          <a:bodyPr/>
          <a:lstStyle/>
          <a:p>
            <a:r>
              <a:rPr lang="en-US" dirty="0"/>
              <a:t>Hypo 1</a:t>
            </a:r>
          </a:p>
          <a:p>
            <a:pPr lvl="1"/>
            <a:r>
              <a:rPr lang="en-US" dirty="0"/>
              <a:t>Only producing product A (Scotch brand transparent tape)</a:t>
            </a:r>
          </a:p>
          <a:p>
            <a:pPr lvl="1"/>
            <a:r>
              <a:rPr lang="en-US" dirty="0"/>
              <a:t>MC per unit for 3M: $40</a:t>
            </a:r>
          </a:p>
          <a:p>
            <a:pPr lvl="1"/>
            <a:r>
              <a:rPr lang="en-US" dirty="0"/>
              <a:t>Sets monopoly price of $100</a:t>
            </a:r>
          </a:p>
          <a:p>
            <a:r>
              <a:rPr lang="en-US" dirty="0"/>
              <a:t>Any antitrust issues?</a:t>
            </a:r>
          </a:p>
        </p:txBody>
      </p:sp>
      <p:sp>
        <p:nvSpPr>
          <p:cNvPr id="7" name="Text Box 5"/>
          <p:cNvSpPr txBox="1">
            <a:spLocks noChangeArrowheads="1"/>
          </p:cNvSpPr>
          <p:nvPr/>
        </p:nvSpPr>
        <p:spPr bwMode="auto">
          <a:xfrm>
            <a:off x="10119360" y="0"/>
            <a:ext cx="207264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312780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18613E-D4A7-4545-9179-16E4353951C6}" type="slidenum">
              <a:rPr lang="en-US" altLang="en-US" sz="1400">
                <a:solidFill>
                  <a:srgbClr val="000066"/>
                </a:solidFill>
                <a:latin typeface="Arial" panose="020B0604020202020204" pitchFamily="34" charset="0"/>
              </a:rPr>
              <a:pPr/>
              <a:t>29</a:t>
            </a:fld>
            <a:endParaRPr lang="en-US" altLang="en-US" sz="1400">
              <a:solidFill>
                <a:srgbClr val="000066"/>
              </a:solidFill>
              <a:latin typeface="Arial" panose="020B0604020202020204" pitchFamily="34" charset="0"/>
            </a:endParaRPr>
          </a:p>
        </p:txBody>
      </p:sp>
      <p:sp>
        <p:nvSpPr>
          <p:cNvPr id="43013" name="Rectangle 2"/>
          <p:cNvSpPr>
            <a:spLocks noGrp="1" noChangeArrowheads="1"/>
          </p:cNvSpPr>
          <p:nvPr>
            <p:ph type="title"/>
          </p:nvPr>
        </p:nvSpPr>
        <p:spPr/>
        <p:txBody>
          <a:bodyPr/>
          <a:lstStyle/>
          <a:p>
            <a:r>
              <a:rPr lang="en-US"/>
              <a:t>Second Market Entry</a:t>
            </a:r>
          </a:p>
        </p:txBody>
      </p:sp>
      <p:sp>
        <p:nvSpPr>
          <p:cNvPr id="43014" name="Rectangle 3"/>
          <p:cNvSpPr>
            <a:spLocks noGrp="1" noChangeArrowheads="1"/>
          </p:cNvSpPr>
          <p:nvPr>
            <p:ph type="body" idx="1"/>
          </p:nvPr>
        </p:nvSpPr>
        <p:spPr>
          <a:xfrm>
            <a:off x="812800" y="1198418"/>
            <a:ext cx="11176000" cy="4114800"/>
          </a:xfrm>
        </p:spPr>
        <p:txBody>
          <a:bodyPr/>
          <a:lstStyle/>
          <a:p>
            <a:r>
              <a:rPr lang="en-US" dirty="0"/>
              <a:t>Hypo 2</a:t>
            </a:r>
          </a:p>
          <a:p>
            <a:pPr lvl="1"/>
            <a:r>
              <a:rPr lang="en-US" dirty="0" err="1"/>
              <a:t>LePage’s</a:t>
            </a:r>
            <a:r>
              <a:rPr lang="en-US" dirty="0"/>
              <a:t> enters Product B (private-label transparent tape) and 3M responds by entering product B market</a:t>
            </a:r>
          </a:p>
          <a:p>
            <a:pPr lvl="1"/>
            <a:r>
              <a:rPr lang="en-US" dirty="0"/>
              <a:t>MC per unit</a:t>
            </a:r>
          </a:p>
          <a:p>
            <a:pPr lvl="2"/>
            <a:r>
              <a:rPr lang="en-US" dirty="0"/>
              <a:t>for 3M, $50; for L, $40</a:t>
            </a:r>
          </a:p>
          <a:p>
            <a:pPr lvl="1"/>
            <a:r>
              <a:rPr lang="en-US" dirty="0"/>
              <a:t>3M sets price of $60, L of $55</a:t>
            </a:r>
          </a:p>
          <a:p>
            <a:r>
              <a:rPr lang="en-US" dirty="0"/>
              <a:t>Any antitrust issues?</a:t>
            </a:r>
          </a:p>
        </p:txBody>
      </p:sp>
      <p:sp>
        <p:nvSpPr>
          <p:cNvPr id="7" name="Text Box 5"/>
          <p:cNvSpPr txBox="1">
            <a:spLocks noChangeArrowheads="1"/>
          </p:cNvSpPr>
          <p:nvPr/>
        </p:nvSpPr>
        <p:spPr bwMode="auto">
          <a:xfrm>
            <a:off x="10094976" y="0"/>
            <a:ext cx="209702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174946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dirty="0"/>
          </a:p>
        </p:txBody>
      </p:sp>
      <p:sp>
        <p:nvSpPr>
          <p:cNvPr id="2" name="Title 1"/>
          <p:cNvSpPr>
            <a:spLocks noGrp="1"/>
          </p:cNvSpPr>
          <p:nvPr>
            <p:ph type="title"/>
          </p:nvPr>
        </p:nvSpPr>
        <p:spPr>
          <a:xfrm>
            <a:off x="8829675" y="21552"/>
            <a:ext cx="3362324" cy="398909"/>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Spectrum Sports, Inc.</a:t>
            </a:r>
            <a:endParaRPr lang="en-US" sz="2400" dirty="0">
              <a:solidFill>
                <a:schemeClr val="accent4">
                  <a:lumMod val="75000"/>
                  <a:lumOff val="25000"/>
                </a:schemeClr>
              </a:solidFill>
              <a:latin typeface="+mn-lt"/>
              <a:cs typeface="Times New Roman" panose="02020603050405020304" pitchFamily="18" charset="0"/>
            </a:endParaRPr>
          </a:p>
        </p:txBody>
      </p:sp>
      <p:pic>
        <p:nvPicPr>
          <p:cNvPr id="5" name="Picture 4">
            <a:extLst>
              <a:ext uri="{FF2B5EF4-FFF2-40B4-BE49-F238E27FC236}">
                <a16:creationId xmlns:a16="http://schemas.microsoft.com/office/drawing/2014/main" id="{60AF7088-FDD5-764C-8729-6A2C4DFB82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913" y="228600"/>
            <a:ext cx="3841487" cy="6302188"/>
          </a:xfrm>
          <a:prstGeom prst="rect">
            <a:avLst/>
          </a:prstGeom>
          <a:ln w="6350">
            <a:solidFill>
              <a:schemeClr val="bg2"/>
            </a:solidFill>
          </a:ln>
        </p:spPr>
      </p:pic>
      <p:sp>
        <p:nvSpPr>
          <p:cNvPr id="6" name="Text Box 5"/>
          <p:cNvSpPr txBox="1">
            <a:spLocks noChangeArrowheads="1"/>
          </p:cNvSpPr>
          <p:nvPr/>
        </p:nvSpPr>
        <p:spPr bwMode="auto">
          <a:xfrm>
            <a:off x="9931854" y="6488668"/>
            <a:ext cx="226014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506 U.S. 447 (1993)</a:t>
            </a:r>
          </a:p>
        </p:txBody>
      </p:sp>
    </p:spTree>
    <p:extLst>
      <p:ext uri="{BB962C8B-B14F-4D97-AF65-F5344CB8AC3E}">
        <p14:creationId xmlns:p14="http://schemas.microsoft.com/office/powerpoint/2010/main" val="3456391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0AA977C-A4DC-4AF9-9C32-009D705C8329}"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45061" name="Rectangle 2"/>
          <p:cNvSpPr>
            <a:spLocks noGrp="1" noChangeArrowheads="1"/>
          </p:cNvSpPr>
          <p:nvPr>
            <p:ph type="title"/>
          </p:nvPr>
        </p:nvSpPr>
        <p:spPr/>
        <p:txBody>
          <a:bodyPr/>
          <a:lstStyle/>
          <a:p>
            <a:r>
              <a:rPr lang="en-US"/>
              <a:t>Enter to Kill?</a:t>
            </a:r>
          </a:p>
        </p:txBody>
      </p:sp>
      <p:sp>
        <p:nvSpPr>
          <p:cNvPr id="45062" name="Rectangle 3"/>
          <p:cNvSpPr>
            <a:spLocks noGrp="1" noChangeArrowheads="1"/>
          </p:cNvSpPr>
          <p:nvPr>
            <p:ph type="body" idx="1"/>
          </p:nvPr>
        </p:nvSpPr>
        <p:spPr/>
        <p:txBody>
          <a:bodyPr/>
          <a:lstStyle/>
          <a:p>
            <a:r>
              <a:rPr lang="en-US" dirty="0"/>
              <a:t>Hypo 3</a:t>
            </a:r>
          </a:p>
          <a:p>
            <a:pPr lvl="1"/>
            <a:r>
              <a:rPr lang="en-US" dirty="0"/>
              <a:t>Replay prior hypo with different numbers</a:t>
            </a:r>
          </a:p>
          <a:p>
            <a:pPr lvl="1"/>
            <a:r>
              <a:rPr lang="en-US" dirty="0"/>
              <a:t>MC per unit</a:t>
            </a:r>
          </a:p>
          <a:p>
            <a:pPr lvl="2"/>
            <a:r>
              <a:rPr lang="en-US" dirty="0"/>
              <a:t>for 3M, $40; for L, $41</a:t>
            </a:r>
          </a:p>
          <a:p>
            <a:pPr lvl="1"/>
            <a:r>
              <a:rPr lang="en-US" dirty="0"/>
              <a:t>3M sets price of $40.50, L of ??</a:t>
            </a:r>
          </a:p>
          <a:p>
            <a:r>
              <a:rPr lang="en-US" dirty="0"/>
              <a:t>Any antitrust issues?</a:t>
            </a:r>
          </a:p>
        </p:txBody>
      </p:sp>
      <p:sp>
        <p:nvSpPr>
          <p:cNvPr id="7" name="Text Box 5"/>
          <p:cNvSpPr txBox="1">
            <a:spLocks noChangeArrowheads="1"/>
          </p:cNvSpPr>
          <p:nvPr/>
        </p:nvSpPr>
        <p:spPr bwMode="auto">
          <a:xfrm>
            <a:off x="10078720" y="0"/>
            <a:ext cx="211328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890317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01730A0-F761-494F-80D5-3562CB4E3792}" type="slidenum">
              <a:rPr lang="en-US" altLang="en-US" sz="1400">
                <a:solidFill>
                  <a:srgbClr val="000066"/>
                </a:solidFill>
                <a:latin typeface="Arial" panose="020B0604020202020204" pitchFamily="34" charset="0"/>
              </a:rPr>
              <a:pPr/>
              <a:t>31</a:t>
            </a:fld>
            <a:endParaRPr lang="en-US" altLang="en-US" sz="1400">
              <a:solidFill>
                <a:srgbClr val="000066"/>
              </a:solidFill>
              <a:latin typeface="Arial" panose="020B0604020202020204" pitchFamily="34" charset="0"/>
            </a:endParaRPr>
          </a:p>
        </p:txBody>
      </p:sp>
      <p:sp>
        <p:nvSpPr>
          <p:cNvPr id="47109" name="Rectangle 2"/>
          <p:cNvSpPr>
            <a:spLocks noGrp="1" noChangeArrowheads="1"/>
          </p:cNvSpPr>
          <p:nvPr>
            <p:ph type="title"/>
          </p:nvPr>
        </p:nvSpPr>
        <p:spPr/>
        <p:txBody>
          <a:bodyPr/>
          <a:lstStyle/>
          <a:p>
            <a:r>
              <a:rPr lang="en-US"/>
              <a:t>Bundling Hypo</a:t>
            </a:r>
          </a:p>
        </p:txBody>
      </p:sp>
      <p:sp>
        <p:nvSpPr>
          <p:cNvPr id="47110" name="Rectangle 3"/>
          <p:cNvSpPr>
            <a:spLocks noGrp="1" noChangeArrowheads="1"/>
          </p:cNvSpPr>
          <p:nvPr>
            <p:ph type="body" idx="1"/>
          </p:nvPr>
        </p:nvSpPr>
        <p:spPr/>
        <p:txBody>
          <a:bodyPr/>
          <a:lstStyle/>
          <a:p>
            <a:pPr>
              <a:lnSpc>
                <a:spcPct val="90000"/>
              </a:lnSpc>
            </a:pPr>
            <a:r>
              <a:rPr lang="en-US" dirty="0"/>
              <a:t>Hypo 4</a:t>
            </a:r>
          </a:p>
          <a:p>
            <a:pPr lvl="1">
              <a:lnSpc>
                <a:spcPct val="90000"/>
              </a:lnSpc>
            </a:pPr>
            <a:r>
              <a:rPr lang="en-US" dirty="0"/>
              <a:t>3M bundles together A&amp;B and sells at price of $139</a:t>
            </a:r>
          </a:p>
          <a:p>
            <a:pPr lvl="1">
              <a:lnSpc>
                <a:spcPct val="90000"/>
              </a:lnSpc>
            </a:pPr>
            <a:r>
              <a:rPr lang="en-US" dirty="0"/>
              <a:t>Continues to sell A alone at $100, B alone at $60, while L sells B for $55</a:t>
            </a:r>
          </a:p>
          <a:p>
            <a:pPr lvl="1">
              <a:lnSpc>
                <a:spcPct val="90000"/>
              </a:lnSpc>
            </a:pPr>
            <a:r>
              <a:rPr lang="en-US" dirty="0"/>
              <a:t>Assume MCs of:</a:t>
            </a:r>
          </a:p>
          <a:p>
            <a:pPr lvl="2">
              <a:lnSpc>
                <a:spcPct val="90000"/>
              </a:lnSpc>
            </a:pPr>
            <a:r>
              <a:rPr lang="en-US" dirty="0"/>
              <a:t>3M: for A, $40, for B, $50; L: for B, $40</a:t>
            </a:r>
          </a:p>
        </p:txBody>
      </p:sp>
      <p:sp>
        <p:nvSpPr>
          <p:cNvPr id="7" name="Text Box 5"/>
          <p:cNvSpPr txBox="1">
            <a:spLocks noChangeArrowheads="1"/>
          </p:cNvSpPr>
          <p:nvPr/>
        </p:nvSpPr>
        <p:spPr bwMode="auto">
          <a:xfrm>
            <a:off x="10054336" y="0"/>
            <a:ext cx="213766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3307299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01730A0-F761-494F-80D5-3562CB4E3792}" type="slidenum">
              <a:rPr lang="en-US" altLang="en-US" sz="1400">
                <a:solidFill>
                  <a:srgbClr val="000066"/>
                </a:solidFill>
                <a:latin typeface="Arial" panose="020B0604020202020204" pitchFamily="34" charset="0"/>
              </a:rPr>
              <a:pPr/>
              <a:t>32</a:t>
            </a:fld>
            <a:endParaRPr lang="en-US" altLang="en-US" sz="1400">
              <a:solidFill>
                <a:srgbClr val="000066"/>
              </a:solidFill>
              <a:latin typeface="Arial" panose="020B0604020202020204" pitchFamily="34" charset="0"/>
            </a:endParaRPr>
          </a:p>
        </p:txBody>
      </p:sp>
      <p:sp>
        <p:nvSpPr>
          <p:cNvPr id="47109" name="Rectangle 2"/>
          <p:cNvSpPr>
            <a:spLocks noGrp="1" noChangeArrowheads="1"/>
          </p:cNvSpPr>
          <p:nvPr>
            <p:ph type="title"/>
          </p:nvPr>
        </p:nvSpPr>
        <p:spPr/>
        <p:txBody>
          <a:bodyPr/>
          <a:lstStyle/>
          <a:p>
            <a:r>
              <a:rPr lang="en-US"/>
              <a:t>Bundling Hypo</a:t>
            </a:r>
          </a:p>
        </p:txBody>
      </p:sp>
      <p:sp>
        <p:nvSpPr>
          <p:cNvPr id="47110" name="Rectangle 3"/>
          <p:cNvSpPr>
            <a:spLocks noGrp="1" noChangeArrowheads="1"/>
          </p:cNvSpPr>
          <p:nvPr>
            <p:ph type="body" idx="1"/>
          </p:nvPr>
        </p:nvSpPr>
        <p:spPr/>
        <p:txBody>
          <a:bodyPr/>
          <a:lstStyle/>
          <a:p>
            <a:pPr>
              <a:lnSpc>
                <a:spcPct val="90000"/>
              </a:lnSpc>
            </a:pPr>
            <a:r>
              <a:rPr lang="en-US" dirty="0"/>
              <a:t>Questions</a:t>
            </a:r>
          </a:p>
          <a:p>
            <a:pPr lvl="1">
              <a:lnSpc>
                <a:spcPct val="90000"/>
              </a:lnSpc>
            </a:pPr>
            <a:r>
              <a:rPr lang="en-US" dirty="0"/>
              <a:t>Is 3M selling the bundle below cost?</a:t>
            </a:r>
          </a:p>
          <a:p>
            <a:pPr lvl="2">
              <a:lnSpc>
                <a:spcPct val="90000"/>
              </a:lnSpc>
            </a:pPr>
            <a:r>
              <a:rPr lang="en-US" dirty="0"/>
              <a:t>This is what the </a:t>
            </a:r>
            <a:r>
              <a:rPr lang="en-US" dirty="0">
                <a:solidFill>
                  <a:schemeClr val="accent4">
                    <a:lumMod val="50000"/>
                    <a:lumOff val="50000"/>
                  </a:schemeClr>
                </a:solidFill>
              </a:rPr>
              <a:t>aggregate discount rule </a:t>
            </a:r>
            <a:r>
              <a:rPr lang="en-US" dirty="0"/>
              <a:t>asks</a:t>
            </a:r>
          </a:p>
          <a:p>
            <a:pPr lvl="1">
              <a:lnSpc>
                <a:spcPct val="90000"/>
              </a:lnSpc>
            </a:pPr>
            <a:r>
              <a:rPr lang="en-US" dirty="0"/>
              <a:t>Is 3M selling product B below cost when it sells the bundle?</a:t>
            </a:r>
          </a:p>
          <a:p>
            <a:pPr lvl="2">
              <a:lnSpc>
                <a:spcPct val="90000"/>
              </a:lnSpc>
            </a:pPr>
            <a:r>
              <a:rPr lang="en-US" dirty="0"/>
              <a:t>This is the question the </a:t>
            </a:r>
            <a:r>
              <a:rPr lang="en-US" dirty="0">
                <a:solidFill>
                  <a:schemeClr val="accent4">
                    <a:lumMod val="50000"/>
                    <a:lumOff val="50000"/>
                  </a:schemeClr>
                </a:solidFill>
              </a:rPr>
              <a:t>discount attribution rule </a:t>
            </a:r>
            <a:r>
              <a:rPr lang="en-US" dirty="0"/>
              <a:t>asks</a:t>
            </a:r>
          </a:p>
          <a:p>
            <a:pPr lvl="1">
              <a:lnSpc>
                <a:spcPct val="90000"/>
              </a:lnSpc>
            </a:pPr>
            <a:r>
              <a:rPr lang="en-US" dirty="0"/>
              <a:t>Antitrust issues?</a:t>
            </a:r>
          </a:p>
        </p:txBody>
      </p:sp>
      <p:sp>
        <p:nvSpPr>
          <p:cNvPr id="7" name="Text Box 5"/>
          <p:cNvSpPr txBox="1">
            <a:spLocks noChangeArrowheads="1"/>
          </p:cNvSpPr>
          <p:nvPr/>
        </p:nvSpPr>
        <p:spPr bwMode="auto">
          <a:xfrm>
            <a:off x="10094976" y="0"/>
            <a:ext cx="209702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1482336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Hypo 4 Answer</a:t>
            </a:r>
          </a:p>
        </p:txBody>
      </p:sp>
      <p:sp>
        <p:nvSpPr>
          <p:cNvPr id="48131" name="Content Placeholder 2"/>
          <p:cNvSpPr>
            <a:spLocks noGrp="1"/>
          </p:cNvSpPr>
          <p:nvPr>
            <p:ph idx="1"/>
          </p:nvPr>
        </p:nvSpPr>
        <p:spPr/>
        <p:txBody>
          <a:bodyPr/>
          <a:lstStyle/>
          <a:p>
            <a:r>
              <a:rPr lang="en-US" dirty="0"/>
              <a:t>Answering the Questions</a:t>
            </a:r>
          </a:p>
          <a:p>
            <a:pPr lvl="1"/>
            <a:r>
              <a:rPr lang="en-US" dirty="0"/>
              <a:t>Aggregate Discount Rule</a:t>
            </a:r>
          </a:p>
          <a:p>
            <a:pPr lvl="2"/>
            <a:r>
              <a:rPr lang="en-US" dirty="0"/>
              <a:t>Bundle price is $139</a:t>
            </a:r>
          </a:p>
          <a:p>
            <a:pPr lvl="2"/>
            <a:r>
              <a:rPr lang="en-US" dirty="0"/>
              <a:t>Total bundle cost is 40 + 50 = 90</a:t>
            </a:r>
          </a:p>
          <a:p>
            <a:pPr lvl="1"/>
            <a:r>
              <a:rPr lang="en-US" dirty="0"/>
              <a:t>Price exceeds costs, so no SA2 violation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61646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Hypo 4 Answer</a:t>
            </a:r>
          </a:p>
        </p:txBody>
      </p:sp>
      <p:sp>
        <p:nvSpPr>
          <p:cNvPr id="48131" name="Content Placeholder 2"/>
          <p:cNvSpPr>
            <a:spLocks noGrp="1"/>
          </p:cNvSpPr>
          <p:nvPr>
            <p:ph idx="1"/>
          </p:nvPr>
        </p:nvSpPr>
        <p:spPr/>
        <p:txBody>
          <a:bodyPr/>
          <a:lstStyle/>
          <a:p>
            <a:r>
              <a:rPr lang="en-US" dirty="0"/>
              <a:t>Answering the Questions</a:t>
            </a:r>
          </a:p>
          <a:p>
            <a:pPr lvl="1"/>
            <a:r>
              <a:rPr lang="en-US" dirty="0"/>
              <a:t>Discount Attribution Rule</a:t>
            </a:r>
          </a:p>
          <a:p>
            <a:pPr lvl="2"/>
            <a:r>
              <a:rPr lang="en-US" dirty="0"/>
              <a:t>3M bundle price is $139</a:t>
            </a:r>
          </a:p>
          <a:p>
            <a:pPr lvl="2"/>
            <a:r>
              <a:rPr lang="en-US" dirty="0"/>
              <a:t>3M total price of bundled products sold separately is $160</a:t>
            </a:r>
          </a:p>
          <a:p>
            <a:pPr lvl="2"/>
            <a:r>
              <a:rPr lang="en-US" dirty="0"/>
              <a:t>Discount is $21</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257742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Hypo 4 Answer</a:t>
            </a:r>
          </a:p>
        </p:txBody>
      </p:sp>
      <p:sp>
        <p:nvSpPr>
          <p:cNvPr id="48131" name="Content Placeholder 2"/>
          <p:cNvSpPr>
            <a:spLocks noGrp="1"/>
          </p:cNvSpPr>
          <p:nvPr>
            <p:ph idx="1"/>
          </p:nvPr>
        </p:nvSpPr>
        <p:spPr/>
        <p:txBody>
          <a:bodyPr/>
          <a:lstStyle/>
          <a:p>
            <a:r>
              <a:rPr lang="en-US" dirty="0"/>
              <a:t>Answering the Questions</a:t>
            </a:r>
          </a:p>
          <a:p>
            <a:pPr lvl="1"/>
            <a:r>
              <a:rPr lang="en-US" dirty="0"/>
              <a:t>Discount Attribution Rule</a:t>
            </a:r>
          </a:p>
          <a:p>
            <a:pPr lvl="2"/>
            <a:r>
              <a:rPr lang="en-US" dirty="0"/>
              <a:t>Allocate the $21 discount to the separate price of the competitive product</a:t>
            </a:r>
          </a:p>
          <a:p>
            <a:pPr lvl="3"/>
            <a:r>
              <a:rPr lang="en-US" sz="2800" dirty="0"/>
              <a:t>3M price for B is $60 so 60 – 21 = 39</a:t>
            </a:r>
          </a:p>
          <a:p>
            <a:pPr lvl="2"/>
            <a:r>
              <a:rPr lang="en-US" dirty="0"/>
              <a:t>Is implicit B price of $39 below 3M’s cost for B?</a:t>
            </a:r>
          </a:p>
          <a:p>
            <a:pPr lvl="3"/>
            <a:r>
              <a:rPr lang="en-US" sz="2800" dirty="0"/>
              <a:t>Yes, with MC = 50</a:t>
            </a:r>
          </a:p>
          <a:p>
            <a:pPr lvl="1"/>
            <a:r>
              <a:rPr lang="en-US" dirty="0"/>
              <a:t>Yes, so possible violation here </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35</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11578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Hypo 4 Answer</a:t>
            </a:r>
          </a:p>
        </p:txBody>
      </p:sp>
      <p:sp>
        <p:nvSpPr>
          <p:cNvPr id="48131" name="Content Placeholder 2"/>
          <p:cNvSpPr>
            <a:spLocks noGrp="1"/>
          </p:cNvSpPr>
          <p:nvPr>
            <p:ph idx="1"/>
          </p:nvPr>
        </p:nvSpPr>
        <p:spPr/>
        <p:txBody>
          <a:bodyPr/>
          <a:lstStyle/>
          <a:p>
            <a:r>
              <a:rPr lang="en-US" dirty="0"/>
              <a:t>Why Does this Matter?</a:t>
            </a:r>
          </a:p>
          <a:p>
            <a:pPr lvl="1"/>
            <a:r>
              <a:rPr lang="en-US" dirty="0"/>
              <a:t>This is bad, probably for two reasons</a:t>
            </a:r>
          </a:p>
          <a:p>
            <a:pPr lvl="2"/>
            <a:r>
              <a:rPr lang="en-US" dirty="0"/>
              <a:t>We now have the inefficient producer making B (3M’s costs are $50 for B, L’s $40)</a:t>
            </a:r>
          </a:p>
          <a:p>
            <a:pPr lvl="2"/>
            <a:r>
              <a:rPr lang="en-US" dirty="0"/>
              <a:t>If the private-label market competes with branded-market, this may weaken private-label competitor in the long-run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36</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409449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Hypo 4 Answer</a:t>
            </a:r>
          </a:p>
        </p:txBody>
      </p:sp>
      <p:sp>
        <p:nvSpPr>
          <p:cNvPr id="49155" name="Content Placeholder 2"/>
          <p:cNvSpPr>
            <a:spLocks noGrp="1"/>
          </p:cNvSpPr>
          <p:nvPr>
            <p:ph idx="1"/>
          </p:nvPr>
        </p:nvSpPr>
        <p:spPr/>
        <p:txBody>
          <a:bodyPr/>
          <a:lstStyle/>
          <a:p>
            <a:r>
              <a:rPr lang="en-US"/>
              <a:t>Bundling and Scale of Entry</a:t>
            </a:r>
          </a:p>
          <a:p>
            <a:pPr lvl="1"/>
            <a:r>
              <a:rPr lang="en-US"/>
              <a:t>Bundling alters scale of entry</a:t>
            </a:r>
          </a:p>
          <a:p>
            <a:pPr lvl="2"/>
            <a:r>
              <a:rPr lang="en-US"/>
              <a:t>Might need to enter branded-tape market and private-label tape market simultaneously</a:t>
            </a:r>
          </a:p>
          <a:p>
            <a:pPr lvl="2"/>
            <a:r>
              <a:rPr lang="en-US"/>
              <a:t>Seems low probability of successful entry in branded-tape market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BE66B1E-8B44-4F65-A15A-76E628F61B8B}" type="slidenum">
              <a:rPr lang="en-US" altLang="en-US" sz="1400">
                <a:solidFill>
                  <a:srgbClr val="000066"/>
                </a:solidFill>
                <a:latin typeface="Arial" panose="020B0604020202020204" pitchFamily="34" charset="0"/>
              </a:rPr>
              <a:pPr/>
              <a:t>37</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455989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5005" y="466789"/>
            <a:ext cx="4079291" cy="6253099"/>
          </a:xfrm>
          <a:prstGeom prst="rect">
            <a:avLst/>
          </a:prstGeom>
          <a:ln w="6350">
            <a:solidFill>
              <a:schemeClr val="tx1"/>
            </a:solidFill>
          </a:ln>
        </p:spPr>
      </p:pic>
      <p:sp>
        <p:nvSpPr>
          <p:cNvPr id="2" name="Title 1"/>
          <p:cNvSpPr>
            <a:spLocks noGrp="1"/>
          </p:cNvSpPr>
          <p:nvPr>
            <p:ph type="title"/>
          </p:nvPr>
        </p:nvSpPr>
        <p:spPr>
          <a:xfrm>
            <a:off x="3184071" y="-3"/>
            <a:ext cx="9007931"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Dissent: 3M’s Output Increased: What Does that Mean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6" name="Text Box 5"/>
          <p:cNvSpPr txBox="1">
            <a:spLocks noChangeArrowheads="1"/>
          </p:cNvSpPr>
          <p:nvPr/>
        </p:nvSpPr>
        <p:spPr bwMode="auto">
          <a:xfrm>
            <a:off x="9103360" y="6488668"/>
            <a:ext cx="30886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LePage’s Inc (3</a:t>
            </a:r>
            <a:r>
              <a:rPr lang="en-US" sz="1800" i="0" baseline="30000" dirty="0">
                <a:solidFill>
                  <a:schemeClr val="accent4">
                    <a:lumMod val="75000"/>
                    <a:lumOff val="25000"/>
                  </a:schemeClr>
                </a:solidFill>
                <a:latin typeface="+mn-lt"/>
                <a:cs typeface="Times New Roman" panose="02020603050405020304" pitchFamily="18" charset="0"/>
              </a:rPr>
              <a:t>rd</a:t>
            </a:r>
            <a:r>
              <a:rPr lang="en-US" sz="1800" i="0" dirty="0">
                <a:solidFill>
                  <a:schemeClr val="accent4">
                    <a:lumMod val="75000"/>
                    <a:lumOff val="25000"/>
                  </a:schemeClr>
                </a:solidFill>
                <a:latin typeface="+mn-lt"/>
                <a:cs typeface="Times New Roman" panose="02020603050405020304" pitchFamily="18" charset="0"/>
              </a:rPr>
              <a:t> Cir. 2003)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1"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293806" y="2307870"/>
            <a:ext cx="10480169" cy="2062103"/>
          </a:xfrm>
          <a:prstGeom prst="rect">
            <a:avLst/>
          </a:prstGeom>
          <a:solidFill>
            <a:srgbClr val="FFFFFF"/>
          </a:solidFill>
          <a:ln w="6350">
            <a:solidFill>
              <a:srgbClr val="002060"/>
            </a:solidFill>
            <a:miter lim="800000"/>
            <a:headEnd/>
            <a:tailEnd/>
          </a:ln>
        </p:spPr>
        <p:txBody>
          <a:bodyPr wrap="square">
            <a:spAutoFit/>
          </a:bodyPr>
          <a:lstStyle/>
          <a:p>
            <a:r>
              <a:rPr lang="en-US" sz="3200" dirty="0">
                <a:solidFill>
                  <a:srgbClr val="000000"/>
                </a:solidFill>
                <a:cs typeface="Times New Roman" panose="02020603050405020304" pitchFamily="18" charset="0"/>
              </a:rPr>
              <a:t>“</a:t>
            </a:r>
            <a:r>
              <a:rPr lang="en-US" sz="3200" b="1" dirty="0">
                <a:solidFill>
                  <a:schemeClr val="accent4">
                    <a:lumMod val="50000"/>
                    <a:lumOff val="50000"/>
                  </a:schemeClr>
                </a:solidFill>
              </a:rPr>
              <a:t>Unlike the situation of the defendant in </a:t>
            </a:r>
            <a:r>
              <a:rPr lang="en-US" sz="3200" b="1" i="1" dirty="0">
                <a:solidFill>
                  <a:schemeClr val="accent4">
                    <a:lumMod val="50000"/>
                    <a:lumOff val="50000"/>
                  </a:schemeClr>
                </a:solidFill>
              </a:rPr>
              <a:t>Aspen, </a:t>
            </a:r>
            <a:r>
              <a:rPr lang="en-US" sz="3200" b="1" dirty="0">
                <a:solidFill>
                  <a:schemeClr val="accent4">
                    <a:lumMod val="50000"/>
                    <a:lumOff val="50000"/>
                  </a:schemeClr>
                </a:solidFill>
              </a:rPr>
              <a:t>3M’s pricing structure and bundled  rebates were not contrary to its economic  interests, as they likely increased its sales</a:t>
            </a:r>
            <a:r>
              <a:rPr lang="en-US" sz="3200" dirty="0">
                <a:solidFill>
                  <a:srgbClr val="000000"/>
                </a:solidFill>
              </a:rPr>
              <a:t>.  In fact, that is exactly what </a:t>
            </a:r>
            <a:r>
              <a:rPr lang="en-US" sz="3200" dirty="0" err="1">
                <a:solidFill>
                  <a:srgbClr val="000000"/>
                </a:solidFill>
              </a:rPr>
              <a:t>LePage’s</a:t>
            </a:r>
            <a:r>
              <a:rPr lang="en-US" sz="3200" dirty="0">
                <a:solidFill>
                  <a:srgbClr val="000000"/>
                </a:solidFill>
              </a:rPr>
              <a:t> is  complaining about</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406037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028" y="-2"/>
            <a:ext cx="480097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Bundling as Below Cost Pricing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39</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PeaceHealth</a:t>
            </a:r>
            <a:r>
              <a:rPr lang="en-US" sz="1800" i="0" dirty="0">
                <a:solidFill>
                  <a:schemeClr val="accent4">
                    <a:lumMod val="75000"/>
                    <a:lumOff val="25000"/>
                  </a:schemeClr>
                </a:solidFill>
                <a:latin typeface="+mn-lt"/>
                <a:cs typeface="Times New Roman" panose="02020603050405020304" pitchFamily="18" charset="0"/>
              </a:rPr>
              <a:t> (CA9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48B07BE-2601-F7B5-3197-4AA71E7D5BD3}"/>
              </a:ext>
            </a:extLst>
          </p:cNvPr>
          <p:cNvPicPr>
            <a:picLocks noChangeAspect="1"/>
          </p:cNvPicPr>
          <p:nvPr/>
        </p:nvPicPr>
        <p:blipFill>
          <a:blip r:embed="rId3"/>
          <a:stretch>
            <a:fillRect/>
          </a:stretch>
        </p:blipFill>
        <p:spPr>
          <a:xfrm>
            <a:off x="109069" y="209004"/>
            <a:ext cx="4473680" cy="6491834"/>
          </a:xfrm>
          <a:prstGeom prst="rect">
            <a:avLst/>
          </a:prstGeom>
          <a:ln w="6350">
            <a:solidFill>
              <a:schemeClr val="tx1"/>
            </a:solidFill>
          </a:ln>
        </p:spPr>
      </p:pic>
      <p:sp>
        <p:nvSpPr>
          <p:cNvPr id="8"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Accordingly, we hold that the exclusionary conduct element of a claim arising under § 2 of the Sherman Act </a:t>
            </a:r>
            <a:r>
              <a:rPr lang="en-US" sz="3200" b="1" dirty="0">
                <a:solidFill>
                  <a:schemeClr val="accent4">
                    <a:lumMod val="50000"/>
                    <a:lumOff val="50000"/>
                  </a:schemeClr>
                </a:solidFill>
              </a:rPr>
              <a:t>cannot be satisfied by reference to bundled discounts unless the discounts result in prices that are below an appropriate measure of the defendant’s costs</a:t>
            </a:r>
            <a:r>
              <a:rPr lang="en-US" sz="3200" dirty="0"/>
              <a:t>.</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6552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dirty="0"/>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5502729" y="21554"/>
            <a:ext cx="6689270"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Three-part test for attempted monopolization</a:t>
            </a:r>
            <a:endParaRPr lang="en-US" sz="2400" dirty="0">
              <a:solidFill>
                <a:schemeClr val="accent4">
                  <a:lumMod val="75000"/>
                  <a:lumOff val="25000"/>
                </a:schemeClr>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BB0A20C2-7585-A149-9CA8-0F39A878D6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729" y="254616"/>
            <a:ext cx="3834109" cy="6403359"/>
          </a:xfrm>
          <a:prstGeom prst="rect">
            <a:avLst/>
          </a:prstGeom>
          <a:ln w="6350">
            <a:solidFill>
              <a:schemeClr val="tx1"/>
            </a:solidFill>
          </a:ln>
        </p:spPr>
      </p:pic>
      <p:sp>
        <p:nvSpPr>
          <p:cNvPr id="10" name="Text Box 5">
            <a:extLst>
              <a:ext uri="{FF2B5EF4-FFF2-40B4-BE49-F238E27FC236}">
                <a16:creationId xmlns:a16="http://schemas.microsoft.com/office/drawing/2014/main" id="{7F02D65D-6A90-9544-855A-0446475398D2}"/>
              </a:ext>
            </a:extLst>
          </p:cNvPr>
          <p:cNvSpPr txBox="1">
            <a:spLocks noChangeArrowheads="1"/>
          </p:cNvSpPr>
          <p:nvPr/>
        </p:nvSpPr>
        <p:spPr bwMode="auto">
          <a:xfrm>
            <a:off x="1203099" y="1871948"/>
            <a:ext cx="10524443"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 </a:t>
            </a:r>
            <a:r>
              <a:rPr lang="en-US" sz="3200" b="1" dirty="0">
                <a:solidFill>
                  <a:schemeClr val="accent4">
                    <a:lumMod val="50000"/>
                    <a:lumOff val="50000"/>
                  </a:schemeClr>
                </a:solidFill>
                <a:cs typeface="Times New Roman" panose="02020603050405020304" pitchFamily="18" charset="0"/>
              </a:rPr>
              <a:t>[T]o demonstrate attempted monopolization a plaintiff must prove (1) that the defendant has engaged in predatory or anticompetitive conduct with (2) a specific intent to monopolize and (3) a dangerous probability of achieving monopoly power</a:t>
            </a:r>
            <a:r>
              <a:rPr lang="en-US" sz="3200" dirty="0">
                <a:solidFill>
                  <a:schemeClr val="bg2"/>
                </a:solidFill>
                <a:cs typeface="Times New Roman" panose="02020603050405020304" pitchFamily="18" charset="0"/>
              </a:rPr>
              <a:t>.”</a:t>
            </a:r>
          </a:p>
        </p:txBody>
      </p:sp>
      <p:sp>
        <p:nvSpPr>
          <p:cNvPr id="12" name="Text Box 5">
            <a:extLst>
              <a:ext uri="{FF2B5EF4-FFF2-40B4-BE49-F238E27FC236}">
                <a16:creationId xmlns:a16="http://schemas.microsoft.com/office/drawing/2014/main" id="{E67D7D16-990F-DF43-83DF-8F26AF7304A4}"/>
              </a:ext>
            </a:extLst>
          </p:cNvPr>
          <p:cNvSpPr txBox="1">
            <a:spLocks noChangeArrowheads="1"/>
          </p:cNvSpPr>
          <p:nvPr/>
        </p:nvSpPr>
        <p:spPr bwMode="auto">
          <a:xfrm>
            <a:off x="9022080" y="6477000"/>
            <a:ext cx="31699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Spectrum Sports (US 1993)</a:t>
            </a:r>
          </a:p>
        </p:txBody>
      </p:sp>
    </p:spTree>
    <p:extLst>
      <p:ext uri="{BB962C8B-B14F-4D97-AF65-F5344CB8AC3E}">
        <p14:creationId xmlns:p14="http://schemas.microsoft.com/office/powerpoint/2010/main" val="18074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954" y="-2"/>
            <a:ext cx="383304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Aggregate Discount Rule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PeaceHealth</a:t>
            </a:r>
            <a:r>
              <a:rPr lang="en-US" sz="1800" i="0" dirty="0">
                <a:solidFill>
                  <a:schemeClr val="accent4">
                    <a:lumMod val="75000"/>
                    <a:lumOff val="25000"/>
                  </a:schemeClr>
                </a:solidFill>
                <a:latin typeface="+mn-lt"/>
                <a:cs typeface="Times New Roman" panose="02020603050405020304" pitchFamily="18" charset="0"/>
              </a:rPr>
              <a:t> (CA9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48B07BE-2601-F7B5-3197-4AA71E7D5BD3}"/>
              </a:ext>
            </a:extLst>
          </p:cNvPr>
          <p:cNvPicPr>
            <a:picLocks noChangeAspect="1"/>
          </p:cNvPicPr>
          <p:nvPr/>
        </p:nvPicPr>
        <p:blipFill>
          <a:blip r:embed="rId3"/>
          <a:stretch>
            <a:fillRect/>
          </a:stretch>
        </p:blipFill>
        <p:spPr>
          <a:xfrm>
            <a:off x="109069" y="209004"/>
            <a:ext cx="4473680" cy="6491834"/>
          </a:xfrm>
          <a:prstGeom prst="rect">
            <a:avLst/>
          </a:prstGeom>
          <a:ln w="6350">
            <a:solidFill>
              <a:schemeClr val="tx1"/>
            </a:solidFill>
          </a:ln>
        </p:spPr>
      </p:pic>
      <p:sp>
        <p:nvSpPr>
          <p:cNvPr id="8"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PeaceHealth and some amici urge us to adopt a rule they term </a:t>
            </a:r>
            <a:r>
              <a:rPr lang="en-US" sz="3200" b="1" dirty="0">
                <a:solidFill>
                  <a:schemeClr val="accent4">
                    <a:lumMod val="50000"/>
                    <a:lumOff val="50000"/>
                  </a:schemeClr>
                </a:solidFill>
              </a:rPr>
              <a:t>the ‘aggregate discount’’ rule. This rule condemns bundled discounts as anticompetitive only in the narrow cases in which the discounted price of the entire bundle does not exceed the bundling firm’s incremental cost to produce the entire bundle</a:t>
            </a:r>
            <a:r>
              <a:rPr lang="en-US" sz="3200" dirty="0"/>
              <a:t>.</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6695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276" y="-2"/>
            <a:ext cx="454672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Discount Attribution Standard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PeaceHealth</a:t>
            </a:r>
            <a:r>
              <a:rPr lang="en-US" sz="1800" i="0" dirty="0">
                <a:solidFill>
                  <a:schemeClr val="accent4">
                    <a:lumMod val="75000"/>
                    <a:lumOff val="25000"/>
                  </a:schemeClr>
                </a:solidFill>
                <a:latin typeface="+mn-lt"/>
                <a:cs typeface="Times New Roman" panose="02020603050405020304" pitchFamily="18" charset="0"/>
              </a:rPr>
              <a:t> (CA9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B9452E64-2403-3BFF-F782-663C1CD557BB}"/>
              </a:ext>
            </a:extLst>
          </p:cNvPr>
          <p:cNvPicPr>
            <a:picLocks noChangeAspect="1"/>
          </p:cNvPicPr>
          <p:nvPr/>
        </p:nvPicPr>
        <p:blipFill rotWithShape="1">
          <a:blip r:embed="rId3"/>
          <a:srcRect l="15909" t="6181" r="14066" b="8916"/>
          <a:stretch/>
        </p:blipFill>
        <p:spPr>
          <a:xfrm>
            <a:off x="258707" y="209004"/>
            <a:ext cx="4090269" cy="6462202"/>
          </a:xfrm>
          <a:prstGeom prst="rect">
            <a:avLst/>
          </a:prstGeom>
          <a:ln w="6350">
            <a:solidFill>
              <a:schemeClr val="tx1"/>
            </a:solidFill>
          </a:ln>
        </p:spPr>
      </p:pic>
      <p:sp>
        <p:nvSpPr>
          <p:cNvPr id="8"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Instead, as our cost-based rule, we adopt what amici refer to as a </a:t>
            </a:r>
            <a:r>
              <a:rPr lang="en-US" sz="3200" b="1" dirty="0">
                <a:solidFill>
                  <a:schemeClr val="accent4">
                    <a:lumMod val="50000"/>
                    <a:lumOff val="50000"/>
                  </a:schemeClr>
                </a:solidFill>
              </a:rPr>
              <a:t>‘discount attribution’ standard</a:t>
            </a:r>
            <a:r>
              <a:rPr lang="en-US" sz="3200" dirty="0"/>
              <a:t>.</a:t>
            </a:r>
            <a:r>
              <a:rPr lang="en-US" sz="3200" b="1" dirty="0"/>
              <a:t> </a:t>
            </a:r>
            <a:r>
              <a:rPr lang="en-US" sz="3200" dirty="0"/>
              <a:t>Under this standard, </a:t>
            </a:r>
            <a:r>
              <a:rPr lang="en-US" sz="3200" b="1" dirty="0">
                <a:solidFill>
                  <a:schemeClr val="accent4">
                    <a:lumMod val="50000"/>
                    <a:lumOff val="50000"/>
                  </a:schemeClr>
                </a:solidFill>
              </a:rPr>
              <a:t>the full amount of the discounts given by the defendant on the bundle are allocated to the competitive product or products</a:t>
            </a:r>
            <a:r>
              <a:rPr lang="en-US" sz="3200" dirty="0"/>
              <a:t>. </a:t>
            </a:r>
            <a:r>
              <a:rPr lang="en-US" sz="3200" b="1" dirty="0">
                <a:solidFill>
                  <a:schemeClr val="accent4">
                    <a:lumMod val="50000"/>
                    <a:lumOff val="50000"/>
                  </a:schemeClr>
                </a:solidFill>
              </a:rPr>
              <a:t>If the resulting price of the competitive product or products is below the defendant’s incremental cost to produce them, the trier of fact may find that the bundled discount is exclusionary for the purpose of § 2</a:t>
            </a:r>
            <a:r>
              <a:rPr lang="en-US" sz="3200" dirty="0"/>
              <a:t>.</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90537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PeaceHealth</a:t>
            </a:r>
            <a:endParaRPr lang="en-US" dirty="0"/>
          </a:p>
        </p:txBody>
      </p:sp>
      <p:sp>
        <p:nvSpPr>
          <p:cNvPr id="3" name="Content Placeholder 2"/>
          <p:cNvSpPr>
            <a:spLocks noGrp="1"/>
          </p:cNvSpPr>
          <p:nvPr>
            <p:ph idx="1"/>
          </p:nvPr>
        </p:nvSpPr>
        <p:spPr/>
        <p:txBody>
          <a:bodyPr/>
          <a:lstStyle/>
          <a:p>
            <a:r>
              <a:rPr lang="en-US" dirty="0"/>
              <a:t>The Hypo in </a:t>
            </a:r>
            <a:r>
              <a:rPr lang="en-US" dirty="0" err="1"/>
              <a:t>PeaceHealth</a:t>
            </a:r>
            <a:endParaRPr lang="en-US" dirty="0"/>
          </a:p>
          <a:p>
            <a:pPr lvl="1"/>
            <a:r>
              <a:rPr lang="en-US" dirty="0"/>
              <a:t>Need both shampoo (S) and conditioner (C) to wash your hair properly</a:t>
            </a:r>
          </a:p>
          <a:p>
            <a:pPr lvl="1"/>
            <a:r>
              <a:rPr lang="en-US" dirty="0"/>
              <a:t>A has </a:t>
            </a:r>
            <a:r>
              <a:rPr lang="en-US" dirty="0" err="1"/>
              <a:t>monop</a:t>
            </a:r>
            <a:r>
              <a:rPr lang="en-US" dirty="0"/>
              <a:t> of C market, A and B both compete in S market</a:t>
            </a:r>
          </a:p>
          <a:p>
            <a:pPr lvl="1"/>
            <a:r>
              <a:rPr lang="en-US" dirty="0"/>
              <a:t>A: MC for C is $2.5, for S is $1.5</a:t>
            </a:r>
          </a:p>
          <a:p>
            <a:pPr lvl="1"/>
            <a:r>
              <a:rPr lang="en-US" dirty="0"/>
              <a:t>B: MC for S is $1.25  </a:t>
            </a:r>
          </a:p>
        </p:txBody>
      </p:sp>
      <p:sp>
        <p:nvSpPr>
          <p:cNvPr id="5" name="Slide Number Placeholder 4"/>
          <p:cNvSpPr>
            <a:spLocks noGrp="1"/>
          </p:cNvSpPr>
          <p:nvPr>
            <p:ph type="sldNum" sz="quarter" idx="12"/>
          </p:nvPr>
        </p:nvSpPr>
        <p:spPr/>
        <p:txBody>
          <a:bodyPr/>
          <a:lstStyle/>
          <a:p>
            <a:fld id="{FAC5AA64-67C0-46C5-9A3E-70482BE30EFD}" type="slidenum">
              <a:rPr lang="en-US" altLang="en-US" smtClean="0"/>
              <a:pPr/>
              <a:t>42</a:t>
            </a:fld>
            <a:endParaRPr lang="en-US" altLang="en-US"/>
          </a:p>
        </p:txBody>
      </p:sp>
      <p:sp>
        <p:nvSpPr>
          <p:cNvPr id="6" name="Text Box 5"/>
          <p:cNvSpPr txBox="1">
            <a:spLocks noChangeArrowheads="1"/>
          </p:cNvSpPr>
          <p:nvPr/>
        </p:nvSpPr>
        <p:spPr bwMode="auto">
          <a:xfrm>
            <a:off x="10034016" y="0"/>
            <a:ext cx="21579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860071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PeaceHealth</a:t>
            </a:r>
            <a:endParaRPr lang="en-US" dirty="0"/>
          </a:p>
        </p:txBody>
      </p:sp>
      <p:sp>
        <p:nvSpPr>
          <p:cNvPr id="3" name="Content Placeholder 2"/>
          <p:cNvSpPr>
            <a:spLocks noGrp="1"/>
          </p:cNvSpPr>
          <p:nvPr>
            <p:ph idx="1"/>
          </p:nvPr>
        </p:nvSpPr>
        <p:spPr/>
        <p:txBody>
          <a:bodyPr/>
          <a:lstStyle/>
          <a:p>
            <a:r>
              <a:rPr lang="en-US" dirty="0"/>
              <a:t>The Hypo in </a:t>
            </a:r>
            <a:r>
              <a:rPr lang="en-US" dirty="0" err="1"/>
              <a:t>PeaceHealth</a:t>
            </a:r>
            <a:endParaRPr lang="en-US" dirty="0"/>
          </a:p>
          <a:p>
            <a:pPr lvl="1"/>
            <a:r>
              <a:rPr lang="en-US" dirty="0"/>
              <a:t>A sells C alone for $5 and S alone for $3</a:t>
            </a:r>
          </a:p>
          <a:p>
            <a:pPr lvl="1"/>
            <a:r>
              <a:rPr lang="en-US" dirty="0"/>
              <a:t>A sells bundle for $5.25</a:t>
            </a:r>
          </a:p>
          <a:p>
            <a:pPr marL="457200" lvl="1"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FAC5AA64-67C0-46C5-9A3E-70482BE30EFD}" type="slidenum">
              <a:rPr lang="en-US" altLang="en-US" smtClean="0"/>
              <a:pPr/>
              <a:t>43</a:t>
            </a:fld>
            <a:endParaRPr lang="en-US" altLang="en-US"/>
          </a:p>
        </p:txBody>
      </p:sp>
      <p:sp>
        <p:nvSpPr>
          <p:cNvPr id="6" name="Text Box 5"/>
          <p:cNvSpPr txBox="1">
            <a:spLocks noChangeArrowheads="1"/>
          </p:cNvSpPr>
          <p:nvPr/>
        </p:nvSpPr>
        <p:spPr bwMode="auto">
          <a:xfrm>
            <a:off x="10034016" y="0"/>
            <a:ext cx="21579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62346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PeaceHealth</a:t>
            </a:r>
            <a:endParaRPr lang="en-US" dirty="0"/>
          </a:p>
        </p:txBody>
      </p:sp>
      <p:sp>
        <p:nvSpPr>
          <p:cNvPr id="3" name="Content Placeholder 2"/>
          <p:cNvSpPr>
            <a:spLocks noGrp="1"/>
          </p:cNvSpPr>
          <p:nvPr>
            <p:ph idx="1"/>
          </p:nvPr>
        </p:nvSpPr>
        <p:spPr/>
        <p:txBody>
          <a:bodyPr/>
          <a:lstStyle/>
          <a:p>
            <a:r>
              <a:rPr lang="en-US" dirty="0"/>
              <a:t>Questions as Before</a:t>
            </a:r>
          </a:p>
          <a:p>
            <a:pPr lvl="1">
              <a:lnSpc>
                <a:spcPct val="90000"/>
              </a:lnSpc>
            </a:pPr>
            <a:r>
              <a:rPr lang="en-US" dirty="0"/>
              <a:t>Is A selling the bundle below cost?</a:t>
            </a:r>
          </a:p>
          <a:p>
            <a:pPr lvl="2">
              <a:lnSpc>
                <a:spcPct val="90000"/>
              </a:lnSpc>
            </a:pPr>
            <a:r>
              <a:rPr lang="en-US" dirty="0"/>
              <a:t>This is what the aggregate discount rule asks</a:t>
            </a:r>
          </a:p>
          <a:p>
            <a:pPr lvl="1">
              <a:lnSpc>
                <a:spcPct val="90000"/>
              </a:lnSpc>
            </a:pPr>
            <a:r>
              <a:rPr lang="en-US" dirty="0"/>
              <a:t>Is A selling the competitive product, S, below cost when it sells the bundle?</a:t>
            </a:r>
          </a:p>
          <a:p>
            <a:pPr lvl="2">
              <a:lnSpc>
                <a:spcPct val="90000"/>
              </a:lnSpc>
            </a:pPr>
            <a:r>
              <a:rPr lang="en-US" dirty="0"/>
              <a:t>This is the question the discount attribution rule asks</a:t>
            </a:r>
          </a:p>
          <a:p>
            <a:pPr lvl="1">
              <a:lnSpc>
                <a:spcPct val="90000"/>
              </a:lnSpc>
            </a:pPr>
            <a:r>
              <a:rPr lang="en-US" dirty="0"/>
              <a:t>Antitrust issues?</a:t>
            </a:r>
          </a:p>
          <a:p>
            <a:pPr marL="457200" lvl="1"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FAC5AA64-67C0-46C5-9A3E-70482BE30EFD}" type="slidenum">
              <a:rPr lang="en-US" altLang="en-US" smtClean="0"/>
              <a:pPr/>
              <a:t>44</a:t>
            </a:fld>
            <a:endParaRPr lang="en-US" altLang="en-US"/>
          </a:p>
        </p:txBody>
      </p:sp>
      <p:sp>
        <p:nvSpPr>
          <p:cNvPr id="6" name="Text Box 5"/>
          <p:cNvSpPr txBox="1">
            <a:spLocks noChangeArrowheads="1"/>
          </p:cNvSpPr>
          <p:nvPr/>
        </p:nvSpPr>
        <p:spPr bwMode="auto">
          <a:xfrm>
            <a:off x="10034016" y="0"/>
            <a:ext cx="21579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3167167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err="1"/>
              <a:t>PeaceHealth</a:t>
            </a:r>
            <a:r>
              <a:rPr lang="en-US"/>
              <a:t> Hypo Answer</a:t>
            </a:r>
            <a:endParaRPr lang="en-US" dirty="0"/>
          </a:p>
        </p:txBody>
      </p:sp>
      <p:sp>
        <p:nvSpPr>
          <p:cNvPr id="48131" name="Content Placeholder 2"/>
          <p:cNvSpPr>
            <a:spLocks noGrp="1"/>
          </p:cNvSpPr>
          <p:nvPr>
            <p:ph idx="1"/>
          </p:nvPr>
        </p:nvSpPr>
        <p:spPr/>
        <p:txBody>
          <a:bodyPr/>
          <a:lstStyle/>
          <a:p>
            <a:r>
              <a:rPr lang="en-US" dirty="0"/>
              <a:t>Answering the Questions</a:t>
            </a:r>
          </a:p>
          <a:p>
            <a:pPr lvl="1"/>
            <a:r>
              <a:rPr lang="en-US" dirty="0"/>
              <a:t>Aggregate Discount Rule</a:t>
            </a:r>
          </a:p>
          <a:p>
            <a:pPr lvl="2"/>
            <a:r>
              <a:rPr lang="en-US" dirty="0"/>
              <a:t>Bundled price for A for C+S is $5.25</a:t>
            </a:r>
          </a:p>
          <a:p>
            <a:pPr lvl="2"/>
            <a:r>
              <a:rPr lang="en-US" dirty="0"/>
              <a:t>Total bundle cost is $2.5 + $1.5 = $4</a:t>
            </a:r>
          </a:p>
          <a:p>
            <a:pPr lvl="1"/>
            <a:r>
              <a:rPr lang="en-US" dirty="0"/>
              <a:t>Price exceeds costs, so no SA2 violation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45</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832541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err="1"/>
              <a:t>PeaceHealth</a:t>
            </a:r>
            <a:r>
              <a:rPr lang="en-US" dirty="0"/>
              <a:t> Hypo Answer</a:t>
            </a:r>
          </a:p>
        </p:txBody>
      </p:sp>
      <p:sp>
        <p:nvSpPr>
          <p:cNvPr id="48131" name="Content Placeholder 2"/>
          <p:cNvSpPr>
            <a:spLocks noGrp="1"/>
          </p:cNvSpPr>
          <p:nvPr>
            <p:ph idx="1"/>
          </p:nvPr>
        </p:nvSpPr>
        <p:spPr/>
        <p:txBody>
          <a:bodyPr/>
          <a:lstStyle/>
          <a:p>
            <a:r>
              <a:rPr lang="en-US" dirty="0"/>
              <a:t>Answering the Questions</a:t>
            </a:r>
          </a:p>
          <a:p>
            <a:pPr lvl="1"/>
            <a:r>
              <a:rPr lang="en-US" dirty="0"/>
              <a:t>Discount Attribution Rule</a:t>
            </a:r>
          </a:p>
          <a:p>
            <a:pPr lvl="2"/>
            <a:r>
              <a:rPr lang="en-US" dirty="0"/>
              <a:t>A bundle price is $5.25</a:t>
            </a:r>
          </a:p>
          <a:p>
            <a:pPr lvl="2"/>
            <a:r>
              <a:rPr lang="en-US" dirty="0"/>
              <a:t>A total price of bundled products sold separately is $8</a:t>
            </a:r>
          </a:p>
          <a:p>
            <a:pPr lvl="2"/>
            <a:r>
              <a:rPr lang="en-US" dirty="0"/>
              <a:t>Discount is $2.75</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46</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224053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err="1"/>
              <a:t>PeaceHealth</a:t>
            </a:r>
            <a:r>
              <a:rPr lang="en-US" dirty="0"/>
              <a:t> Hypo Answer</a:t>
            </a:r>
          </a:p>
        </p:txBody>
      </p:sp>
      <p:sp>
        <p:nvSpPr>
          <p:cNvPr id="48131" name="Content Placeholder 2"/>
          <p:cNvSpPr>
            <a:spLocks noGrp="1"/>
          </p:cNvSpPr>
          <p:nvPr>
            <p:ph idx="1"/>
          </p:nvPr>
        </p:nvSpPr>
        <p:spPr/>
        <p:txBody>
          <a:bodyPr/>
          <a:lstStyle/>
          <a:p>
            <a:r>
              <a:rPr lang="en-US" dirty="0"/>
              <a:t>Answering the Questions</a:t>
            </a:r>
          </a:p>
          <a:p>
            <a:pPr lvl="1"/>
            <a:r>
              <a:rPr lang="en-US" dirty="0"/>
              <a:t>Discount Attribution Rule</a:t>
            </a:r>
          </a:p>
          <a:p>
            <a:pPr lvl="2"/>
            <a:r>
              <a:rPr lang="en-US" dirty="0"/>
              <a:t>Allocate the $2.75 discount to the separate price of the competitive product</a:t>
            </a:r>
          </a:p>
          <a:p>
            <a:pPr lvl="3"/>
            <a:r>
              <a:rPr lang="en-US" sz="2800" dirty="0"/>
              <a:t>A price for S is $3 so 3 – 2.75 = 0.25</a:t>
            </a:r>
          </a:p>
          <a:p>
            <a:pPr lvl="2"/>
            <a:r>
              <a:rPr lang="en-US" dirty="0"/>
              <a:t>Is implicit price of $0.25 below A’s cost for S?</a:t>
            </a:r>
          </a:p>
          <a:p>
            <a:pPr lvl="3"/>
            <a:r>
              <a:rPr lang="en-US" sz="2800" dirty="0"/>
              <a:t>Yes, with MC = $1.50</a:t>
            </a:r>
          </a:p>
          <a:p>
            <a:pPr lvl="1"/>
            <a:r>
              <a:rPr lang="en-US" dirty="0"/>
              <a:t>Yes, so possible violation here </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47</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209546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err="1"/>
              <a:t>PeaceHealth</a:t>
            </a:r>
            <a:r>
              <a:rPr lang="en-US" dirty="0"/>
              <a:t> Hypo Answer</a:t>
            </a:r>
          </a:p>
        </p:txBody>
      </p:sp>
      <p:sp>
        <p:nvSpPr>
          <p:cNvPr id="48131" name="Content Placeholder 2"/>
          <p:cNvSpPr>
            <a:spLocks noGrp="1"/>
          </p:cNvSpPr>
          <p:nvPr>
            <p:ph idx="1"/>
          </p:nvPr>
        </p:nvSpPr>
        <p:spPr/>
        <p:txBody>
          <a:bodyPr/>
          <a:lstStyle/>
          <a:p>
            <a:r>
              <a:rPr lang="en-US" dirty="0"/>
              <a:t>Answering the Questions</a:t>
            </a:r>
          </a:p>
          <a:p>
            <a:pPr lvl="1"/>
            <a:r>
              <a:rPr lang="en-US" dirty="0"/>
              <a:t>Discount Attribution Rule</a:t>
            </a:r>
          </a:p>
          <a:p>
            <a:pPr lvl="2"/>
            <a:r>
              <a:rPr lang="en-US" dirty="0"/>
              <a:t>Easier Path: Sells A alone for $5, bundle of A+B for $5.25, means effective “marginal” price for B is 25 cents</a:t>
            </a:r>
          </a:p>
          <a:p>
            <a:pPr lvl="2"/>
            <a:r>
              <a:rPr lang="en-US" dirty="0"/>
              <a:t>Is that below cost? Yes </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48</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4024533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Sense of the Hypo</a:t>
            </a:r>
          </a:p>
        </p:txBody>
      </p:sp>
      <p:sp>
        <p:nvSpPr>
          <p:cNvPr id="3" name="Content Placeholder 2"/>
          <p:cNvSpPr>
            <a:spLocks noGrp="1"/>
          </p:cNvSpPr>
          <p:nvPr>
            <p:ph idx="1"/>
          </p:nvPr>
        </p:nvSpPr>
        <p:spPr/>
        <p:txBody>
          <a:bodyPr/>
          <a:lstStyle/>
          <a:p>
            <a:r>
              <a:rPr lang="en-US" dirty="0"/>
              <a:t>New Version of PH Hypo</a:t>
            </a:r>
          </a:p>
          <a:p>
            <a:pPr lvl="1"/>
            <a:r>
              <a:rPr lang="en-US" dirty="0"/>
              <a:t>A is only firm in market and sells C+S together for $8</a:t>
            </a:r>
          </a:p>
          <a:p>
            <a:pPr lvl="1"/>
            <a:r>
              <a:rPr lang="en-US" dirty="0"/>
              <a:t>Need both to wash hair</a:t>
            </a:r>
          </a:p>
          <a:p>
            <a:pPr lvl="1"/>
            <a:r>
              <a:rPr lang="en-US" dirty="0"/>
              <a:t>Has costs as before (cost of C is $2.5, S $1.5)</a:t>
            </a:r>
          </a:p>
          <a:p>
            <a:pPr lvl="1"/>
            <a:r>
              <a:rPr lang="en-US" dirty="0"/>
              <a:t>Making profits of $4 on each bundle sold</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49</a:t>
            </a:fld>
            <a:endParaRPr lang="en-US" altLang="en-US"/>
          </a:p>
        </p:txBody>
      </p:sp>
      <p:sp>
        <p:nvSpPr>
          <p:cNvPr id="6" name="Text Box 5"/>
          <p:cNvSpPr txBox="1">
            <a:spLocks noChangeArrowheads="1"/>
          </p:cNvSpPr>
          <p:nvPr/>
        </p:nvSpPr>
        <p:spPr bwMode="auto">
          <a:xfrm>
            <a:off x="10034016" y="0"/>
            <a:ext cx="21579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71428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140" y="-2"/>
            <a:ext cx="3921861" cy="418013"/>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PeaceHealth</a:t>
            </a:r>
            <a:r>
              <a:rPr lang="en-US" sz="2400" dirty="0">
                <a:solidFill>
                  <a:schemeClr val="accent4">
                    <a:lumMod val="75000"/>
                    <a:lumOff val="25000"/>
                  </a:schemeClr>
                </a:solidFill>
                <a:latin typeface="+mn-lt"/>
                <a:cs typeface="Times New Roman" panose="02020603050405020304" pitchFamily="18" charset="0"/>
              </a:rPr>
              <a:t> (CA9 2007/8)</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pic>
        <p:nvPicPr>
          <p:cNvPr id="8" name="Picture 7"/>
          <p:cNvPicPr>
            <a:picLocks noChangeAspect="1"/>
          </p:cNvPicPr>
          <p:nvPr/>
        </p:nvPicPr>
        <p:blipFill>
          <a:blip r:embed="rId3"/>
          <a:stretch>
            <a:fillRect/>
          </a:stretch>
        </p:blipFill>
        <p:spPr>
          <a:xfrm>
            <a:off x="3497909" y="196350"/>
            <a:ext cx="4277726" cy="6465300"/>
          </a:xfrm>
          <a:prstGeom prst="rect">
            <a:avLst/>
          </a:prstGeom>
          <a:ln w="6350">
            <a:solidFill>
              <a:schemeClr val="tx1"/>
            </a:solidFill>
          </a:ln>
        </p:spPr>
      </p:pic>
    </p:spTree>
    <p:extLst>
      <p:ext uri="{BB962C8B-B14F-4D97-AF65-F5344CB8AC3E}">
        <p14:creationId xmlns:p14="http://schemas.microsoft.com/office/powerpoint/2010/main" val="217633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Sense of the Hypo</a:t>
            </a:r>
          </a:p>
        </p:txBody>
      </p:sp>
      <p:sp>
        <p:nvSpPr>
          <p:cNvPr id="3" name="Content Placeholder 2"/>
          <p:cNvSpPr>
            <a:spLocks noGrp="1"/>
          </p:cNvSpPr>
          <p:nvPr>
            <p:ph idx="1"/>
          </p:nvPr>
        </p:nvSpPr>
        <p:spPr/>
        <p:txBody>
          <a:bodyPr/>
          <a:lstStyle/>
          <a:p>
            <a:r>
              <a:rPr lang="en-US" dirty="0"/>
              <a:t>New Version of PH Hypo</a:t>
            </a:r>
          </a:p>
          <a:p>
            <a:pPr lvl="1"/>
            <a:r>
              <a:rPr lang="en-US" dirty="0"/>
              <a:t>A zillion entrants appear in the shampoo market, each with costs of $1.25, so they would be willing to sell S for $1.25</a:t>
            </a:r>
          </a:p>
          <a:p>
            <a:r>
              <a:rPr lang="en-US" dirty="0"/>
              <a:t>How should A react to this? Continue to sell bundle? Unbundle and sell C at </a:t>
            </a:r>
            <a:r>
              <a:rPr lang="en-US"/>
              <a:t>what price?</a:t>
            </a:r>
            <a:endParaRPr lang="en-US" dirty="0"/>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50</a:t>
            </a:fld>
            <a:endParaRPr lang="en-US" altLang="en-US"/>
          </a:p>
        </p:txBody>
      </p:sp>
      <p:sp>
        <p:nvSpPr>
          <p:cNvPr id="6" name="Text Box 5"/>
          <p:cNvSpPr txBox="1">
            <a:spLocks noChangeArrowheads="1"/>
          </p:cNvSpPr>
          <p:nvPr/>
        </p:nvSpPr>
        <p:spPr bwMode="auto">
          <a:xfrm>
            <a:off x="10034016" y="0"/>
            <a:ext cx="21579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1691533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Understanding the New Hypo</a:t>
            </a:r>
          </a:p>
        </p:txBody>
      </p:sp>
      <p:sp>
        <p:nvSpPr>
          <p:cNvPr id="48131" name="Content Placeholder 2"/>
          <p:cNvSpPr>
            <a:spLocks noGrp="1"/>
          </p:cNvSpPr>
          <p:nvPr>
            <p:ph idx="1"/>
          </p:nvPr>
        </p:nvSpPr>
        <p:spPr/>
        <p:txBody>
          <a:bodyPr/>
          <a:lstStyle/>
          <a:p>
            <a:r>
              <a:rPr lang="en-US" dirty="0"/>
              <a:t>Analysis</a:t>
            </a:r>
          </a:p>
          <a:p>
            <a:pPr lvl="1"/>
            <a:r>
              <a:rPr lang="en-US" dirty="0"/>
              <a:t>The hypo sets up a fixed proportions case where one S goes with one C</a:t>
            </a:r>
          </a:p>
          <a:p>
            <a:pPr lvl="1"/>
            <a:r>
              <a:rPr lang="en-US" dirty="0"/>
              <a:t>The left-shoe monopolist hypo tell us that the monopolist can fully extract profits just selling the monopolized goods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51</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2342971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Understanding the New Hypo</a:t>
            </a:r>
          </a:p>
        </p:txBody>
      </p:sp>
      <p:sp>
        <p:nvSpPr>
          <p:cNvPr id="48131" name="Content Placeholder 2"/>
          <p:cNvSpPr>
            <a:spLocks noGrp="1"/>
          </p:cNvSpPr>
          <p:nvPr>
            <p:ph idx="1"/>
          </p:nvPr>
        </p:nvSpPr>
        <p:spPr/>
        <p:txBody>
          <a:bodyPr/>
          <a:lstStyle/>
          <a:p>
            <a:r>
              <a:rPr lang="en-US" dirty="0"/>
              <a:t>Analysis</a:t>
            </a:r>
          </a:p>
          <a:p>
            <a:pPr lvl="1"/>
            <a:r>
              <a:rPr lang="en-US" dirty="0"/>
              <a:t>When the lower-cost entrants appear so that shampoo will be sold at $1.25, the conditioner monopolist should exit shampoo and just sell conditioner</a:t>
            </a:r>
          </a:p>
          <a:p>
            <a:pPr lvl="1"/>
            <a:r>
              <a:rPr lang="en-US" dirty="0"/>
              <a:t>Was selling bundle for $8 before, now sell conditioner for 8 – 1.25 = 6.75 for profits of 6.75 – 2.50 = 4.25</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52</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513212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Understanding the New Hypo</a:t>
            </a:r>
          </a:p>
        </p:txBody>
      </p:sp>
      <p:sp>
        <p:nvSpPr>
          <p:cNvPr id="48131" name="Content Placeholder 2"/>
          <p:cNvSpPr>
            <a:spLocks noGrp="1"/>
          </p:cNvSpPr>
          <p:nvPr>
            <p:ph idx="1"/>
          </p:nvPr>
        </p:nvSpPr>
        <p:spPr/>
        <p:txBody>
          <a:bodyPr/>
          <a:lstStyle/>
          <a:p>
            <a:r>
              <a:rPr lang="en-US" dirty="0"/>
              <a:t>Takeaway?</a:t>
            </a:r>
          </a:p>
          <a:p>
            <a:pPr lvl="1"/>
            <a:r>
              <a:rPr lang="en-US" dirty="0"/>
              <a:t>Hypo in the case doesn’t really work given fixed proportions structure</a:t>
            </a:r>
          </a:p>
          <a:p>
            <a:pPr lvl="1"/>
            <a:r>
              <a:rPr lang="en-US" dirty="0"/>
              <a:t>Monopolist should welcome lower cost entry in shampoo market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C926E1-C720-44AF-B2EC-3E4A7D22C8C9}" type="slidenum">
              <a:rPr lang="en-US" altLang="en-US" sz="1400">
                <a:solidFill>
                  <a:srgbClr val="000066"/>
                </a:solidFill>
                <a:latin typeface="Arial" panose="020B0604020202020204" pitchFamily="34" charset="0"/>
              </a:rPr>
              <a:pPr/>
              <a:t>53</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35887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506" y="-2"/>
            <a:ext cx="253449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Why Bundling?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PeaceHealth</a:t>
            </a:r>
            <a:r>
              <a:rPr lang="en-US" sz="1800" i="0" dirty="0">
                <a:solidFill>
                  <a:schemeClr val="accent4">
                    <a:lumMod val="75000"/>
                    <a:lumOff val="25000"/>
                  </a:schemeClr>
                </a:solidFill>
                <a:latin typeface="+mn-lt"/>
                <a:cs typeface="Times New Roman" panose="02020603050405020304" pitchFamily="18" charset="0"/>
              </a:rPr>
              <a:t> (CA9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3"/>
          <a:stretch>
            <a:fillRect/>
          </a:stretch>
        </p:blipFill>
        <p:spPr>
          <a:xfrm>
            <a:off x="169276" y="209004"/>
            <a:ext cx="4385556" cy="6461217"/>
          </a:xfrm>
          <a:prstGeom prst="rect">
            <a:avLst/>
          </a:prstGeom>
          <a:ln w="6350">
            <a:solidFill>
              <a:schemeClr val="tx1"/>
            </a:solidFill>
          </a:ln>
        </p:spPr>
      </p:pic>
      <p:sp>
        <p:nvSpPr>
          <p:cNvPr id="8"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b="1" dirty="0">
                <a:solidFill>
                  <a:schemeClr val="accent4">
                    <a:lumMod val="50000"/>
                    <a:lumOff val="50000"/>
                  </a:schemeClr>
                </a:solidFill>
              </a:rPr>
              <a:t>Bundled discounts are pervasive, and examples  abound. Season tickets, fast food value meals, all-in-one home theater systems—all are bundled discounts</a:t>
            </a:r>
            <a:r>
              <a:rPr lang="en-US" sz="3200" dirty="0">
                <a:solidFill>
                  <a:srgbClr val="000000"/>
                </a:solidFill>
              </a:rPr>
              <a:t>. Like individual  consumers, institutional purchasers  seek and obtain bundled discounts, too.  </a:t>
            </a:r>
            <a:r>
              <a:rPr lang="en-US" sz="3200" i="1" dirty="0">
                <a:solidFill>
                  <a:srgbClr val="000000"/>
                </a:solidFill>
              </a:rPr>
              <a:t>See, e.g., </a:t>
            </a:r>
            <a:r>
              <a:rPr lang="en-US" sz="3200" i="1" dirty="0" err="1">
                <a:solidFill>
                  <a:srgbClr val="000000"/>
                </a:solidFill>
              </a:rPr>
              <a:t>LePage’s</a:t>
            </a:r>
            <a:r>
              <a:rPr lang="en-US" sz="3200" i="1" dirty="0">
                <a:solidFill>
                  <a:srgbClr val="000000"/>
                </a:solidFill>
              </a:rPr>
              <a:t> Inc. v. 3M, </a:t>
            </a:r>
            <a:r>
              <a:rPr lang="en-US" sz="3200" dirty="0">
                <a:solidFill>
                  <a:srgbClr val="000000"/>
                </a:solidFill>
              </a:rPr>
              <a:t>324 F.3d  141, 154 (3d Cir. 2003) (</a:t>
            </a:r>
            <a:r>
              <a:rPr lang="en-US" sz="3200" dirty="0" err="1">
                <a:solidFill>
                  <a:srgbClr val="000000"/>
                </a:solidFill>
              </a:rPr>
              <a:t>en</a:t>
            </a:r>
            <a:r>
              <a:rPr lang="en-US" sz="3200" dirty="0">
                <a:solidFill>
                  <a:srgbClr val="000000"/>
                </a:solidFill>
              </a:rPr>
              <a:t> banc)</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6863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998" y="-2"/>
            <a:ext cx="40660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Starting Point re Bundling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PeaceHealth</a:t>
            </a:r>
            <a:r>
              <a:rPr lang="en-US" sz="1800" i="0" dirty="0">
                <a:solidFill>
                  <a:schemeClr val="accent4">
                    <a:lumMod val="75000"/>
                    <a:lumOff val="25000"/>
                  </a:schemeClr>
                </a:solidFill>
                <a:latin typeface="+mn-lt"/>
                <a:cs typeface="Times New Roman" panose="02020603050405020304" pitchFamily="18" charset="0"/>
              </a:rPr>
              <a:t> (CA9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3"/>
          <a:stretch>
            <a:fillRect/>
          </a:stretch>
        </p:blipFill>
        <p:spPr>
          <a:xfrm>
            <a:off x="169277" y="209004"/>
            <a:ext cx="4406338" cy="6491834"/>
          </a:xfrm>
          <a:prstGeom prst="rect">
            <a:avLst/>
          </a:prstGeom>
          <a:ln w="6350">
            <a:solidFill>
              <a:schemeClr val="tx1"/>
            </a:solidFill>
          </a:ln>
        </p:spPr>
      </p:pic>
      <p:sp>
        <p:nvSpPr>
          <p:cNvPr id="8"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014111" y="914183"/>
            <a:ext cx="10873089"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solidFill>
                  <a:srgbClr val="000000"/>
                </a:solidFill>
              </a:rPr>
              <a:t>That bundled discounts are a common feature of our current economic system is relevant to our analysis of allegedly anticompetitive conduct under § 2 of the Sherman Act. … </a:t>
            </a:r>
            <a:r>
              <a:rPr lang="en-US" sz="3200" b="1" dirty="0">
                <a:solidFill>
                  <a:schemeClr val="accent4">
                    <a:lumMod val="50000"/>
                    <a:lumOff val="50000"/>
                  </a:schemeClr>
                </a:solidFill>
              </a:rPr>
              <a:t>The frequency with which we see bundled discounts in varied contexts does not insulate such discounts from antitrust review, but it heightens the need to ensure that the rule adopted does not expose inventive and legitimate forms of price competition to an overbroad liability standard</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5098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D56D2A-9FB1-8D70-259D-6913627D7165}"/>
              </a:ext>
            </a:extLst>
          </p:cNvPr>
          <p:cNvPicPr>
            <a:picLocks noChangeAspect="1"/>
          </p:cNvPicPr>
          <p:nvPr/>
        </p:nvPicPr>
        <p:blipFill rotWithShape="1">
          <a:blip r:embed="rId3"/>
          <a:srcRect l="13776" t="7154" r="14842" b="8889"/>
          <a:stretch/>
        </p:blipFill>
        <p:spPr>
          <a:xfrm>
            <a:off x="111512" y="209004"/>
            <a:ext cx="4152714" cy="6497528"/>
          </a:xfrm>
          <a:prstGeom prst="rect">
            <a:avLst/>
          </a:prstGeom>
          <a:ln w="6350">
            <a:solidFill>
              <a:schemeClr val="tx1"/>
            </a:solidFill>
          </a:ln>
        </p:spPr>
      </p:pic>
      <p:sp>
        <p:nvSpPr>
          <p:cNvPr id="2" name="Title 1"/>
          <p:cNvSpPr>
            <a:spLocks noGrp="1"/>
          </p:cNvSpPr>
          <p:nvPr>
            <p:ph type="title"/>
          </p:nvPr>
        </p:nvSpPr>
        <p:spPr>
          <a:xfrm>
            <a:off x="8983422" y="-2"/>
            <a:ext cx="320858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Benefits of Bundling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PeaceHealth</a:t>
            </a:r>
            <a:r>
              <a:rPr lang="en-US" sz="1800" i="0" dirty="0">
                <a:solidFill>
                  <a:schemeClr val="accent4">
                    <a:lumMod val="75000"/>
                    <a:lumOff val="25000"/>
                  </a:schemeClr>
                </a:solidFill>
                <a:latin typeface="+mn-lt"/>
                <a:cs typeface="Times New Roman" panose="02020603050405020304" pitchFamily="18" charset="0"/>
              </a:rPr>
              <a:t> (CA9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89A2A550-322B-B94C-94AF-B3066CE2B6E1}"/>
              </a:ext>
            </a:extLst>
          </p:cNvPr>
          <p:cNvSpPr txBox="1">
            <a:spLocks noChangeArrowheads="1"/>
          </p:cNvSpPr>
          <p:nvPr/>
        </p:nvSpPr>
        <p:spPr bwMode="auto">
          <a:xfrm>
            <a:off x="1199213" y="1569311"/>
            <a:ext cx="10480169"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b="1" dirty="0">
                <a:solidFill>
                  <a:schemeClr val="accent4">
                    <a:lumMod val="50000"/>
                    <a:lumOff val="50000"/>
                  </a:schemeClr>
                </a:solidFill>
              </a:rPr>
              <a:t>Bundled discounts generally benefit buyers because the discounts allow the buyer to get more for less</a:t>
            </a:r>
            <a:r>
              <a:rPr lang="en-US" sz="3200" dirty="0"/>
              <a:t>. … </a:t>
            </a:r>
            <a:r>
              <a:rPr lang="en-US" sz="3200" b="1" dirty="0">
                <a:solidFill>
                  <a:schemeClr val="accent4">
                    <a:lumMod val="50000"/>
                    <a:lumOff val="50000"/>
                  </a:schemeClr>
                </a:solidFill>
              </a:rPr>
              <a:t>Bundling can also result in savings to the seller because it usually costs a firm less to sell multiple products to one customer at the same time than it does to sell the products individually</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1378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989" y="-2"/>
            <a:ext cx="6726012"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Selling Fast Food: New </a:t>
            </a:r>
            <a:r>
              <a:rPr lang="en-US" sz="2400" kern="1200" dirty="0" err="1">
                <a:solidFill>
                  <a:schemeClr val="accent4">
                    <a:lumMod val="75000"/>
                    <a:lumOff val="25000"/>
                  </a:schemeClr>
                </a:solidFill>
                <a:latin typeface="+mn-lt"/>
                <a:cs typeface="Times New Roman" panose="02020603050405020304" pitchFamily="18" charset="0"/>
              </a:rPr>
              <a:t>McD’s</a:t>
            </a:r>
            <a:r>
              <a:rPr lang="en-US" sz="2400" kern="1200" dirty="0">
                <a:solidFill>
                  <a:schemeClr val="accent4">
                    <a:lumMod val="75000"/>
                    <a:lumOff val="25000"/>
                  </a:schemeClr>
                </a:solidFill>
                <a:latin typeface="+mn-lt"/>
                <a:cs typeface="Times New Roman" panose="02020603050405020304" pitchFamily="18" charset="0"/>
              </a:rPr>
              <a:t> Value Combos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(4 Apr 1997)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847B545F-08C1-7F7C-ECFF-13248E37EB8E}"/>
              </a:ext>
            </a:extLst>
          </p:cNvPr>
          <p:cNvPicPr>
            <a:picLocks noChangeAspect="1"/>
          </p:cNvPicPr>
          <p:nvPr/>
        </p:nvPicPr>
        <p:blipFill>
          <a:blip r:embed="rId2"/>
          <a:stretch>
            <a:fillRect/>
          </a:stretch>
        </p:blipFill>
        <p:spPr>
          <a:xfrm>
            <a:off x="140782" y="209004"/>
            <a:ext cx="4272602" cy="6491834"/>
          </a:xfrm>
          <a:prstGeom prst="rect">
            <a:avLst/>
          </a:prstGeom>
          <a:ln w="6350">
            <a:solidFill>
              <a:schemeClr val="tx1"/>
            </a:solidFill>
          </a:ln>
        </p:spPr>
      </p:pic>
      <p:pic>
        <p:nvPicPr>
          <p:cNvPr id="8" name="Picture 7">
            <a:extLst>
              <a:ext uri="{FF2B5EF4-FFF2-40B4-BE49-F238E27FC236}">
                <a16:creationId xmlns:a16="http://schemas.microsoft.com/office/drawing/2014/main" id="{CE257E56-58F7-3AB9-AAC3-9436ADAFF42F}"/>
              </a:ext>
            </a:extLst>
          </p:cNvPr>
          <p:cNvPicPr>
            <a:picLocks noChangeAspect="1"/>
          </p:cNvPicPr>
          <p:nvPr/>
        </p:nvPicPr>
        <p:blipFill rotWithShape="1">
          <a:blip r:embed="rId2"/>
          <a:srcRect l="22851" t="23987" r="19155" b="37215"/>
          <a:stretch/>
        </p:blipFill>
        <p:spPr>
          <a:xfrm>
            <a:off x="3037114" y="857250"/>
            <a:ext cx="5405512" cy="5494564"/>
          </a:xfrm>
          <a:prstGeom prst="rect">
            <a:avLst/>
          </a:prstGeom>
          <a:ln w="6350">
            <a:solidFill>
              <a:schemeClr val="tx1"/>
            </a:solidFill>
          </a:ln>
        </p:spPr>
      </p:pic>
    </p:spTree>
    <p:extLst>
      <p:ext uri="{BB962C8B-B14F-4D97-AF65-F5344CB8AC3E}">
        <p14:creationId xmlns:p14="http://schemas.microsoft.com/office/powerpoint/2010/main" val="9387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5122</TotalTime>
  <Words>2468</Words>
  <Application>Microsoft Office PowerPoint</Application>
  <PresentationFormat>Widescreen</PresentationFormat>
  <Paragraphs>372</Paragraphs>
  <Slides>53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Helvetica</vt:lpstr>
      <vt:lpstr>Monotype Sorts</vt:lpstr>
      <vt:lpstr>Times New Roman</vt:lpstr>
      <vt:lpstr>Wingdings</vt:lpstr>
      <vt:lpstr>Generic (Standard)</vt:lpstr>
      <vt:lpstr>Class 11: Thurs 25 Jan 2024 Antitrust Winter 2024   Bundled Discounts</vt:lpstr>
      <vt:lpstr>Key Question for Today</vt:lpstr>
      <vt:lpstr>Spectrum Sports, Inc.</vt:lpstr>
      <vt:lpstr>Three-part test for attempted monopolization</vt:lpstr>
      <vt:lpstr>PeaceHealth (CA9 2007/8)</vt:lpstr>
      <vt:lpstr>Why Bundling?</vt:lpstr>
      <vt:lpstr>Starting Point re Bundling</vt:lpstr>
      <vt:lpstr>Benefits of Bundling</vt:lpstr>
      <vt:lpstr>Selling Fast Food: New McD’s Value Combos</vt:lpstr>
      <vt:lpstr>Extra Value Meals</vt:lpstr>
      <vt:lpstr>Understanding Value Meal Pricing</vt:lpstr>
      <vt:lpstr>Costco Diet Coke (TTYN (1 of 5))</vt:lpstr>
      <vt:lpstr>Ordering at McD’s (TTYN (2 of 5))</vt:lpstr>
      <vt:lpstr>Ordering at McD’s (TTYN (3 of 5))</vt:lpstr>
      <vt:lpstr>Buying at McD’s (TTYN (4 of 5))</vt:lpstr>
      <vt:lpstr>Questions</vt:lpstr>
      <vt:lpstr>LePage’s Inc. v. 3M</vt:lpstr>
      <vt:lpstr>LePage’s</vt:lpstr>
      <vt:lpstr>LePage’s</vt:lpstr>
      <vt:lpstr>Framing the Antitrust Issues</vt:lpstr>
      <vt:lpstr>Sup Ct Test for SA2 Violation</vt:lpstr>
      <vt:lpstr>The Business Justification Defense</vt:lpstr>
      <vt:lpstr>Exclusionary Practice</vt:lpstr>
      <vt:lpstr>Defendant Has Burden of Persuasion</vt:lpstr>
      <vt:lpstr>Predatory Pricing?</vt:lpstr>
      <vt:lpstr>Predatory Pricing?</vt:lpstr>
      <vt:lpstr>Rules for Entry Again</vt:lpstr>
      <vt:lpstr>Being a Monopolist</vt:lpstr>
      <vt:lpstr>Second Market Entry</vt:lpstr>
      <vt:lpstr>Enter to Kill?</vt:lpstr>
      <vt:lpstr>Bundling Hypo</vt:lpstr>
      <vt:lpstr>Bundling Hypo</vt:lpstr>
      <vt:lpstr>Hypo 4 Answer</vt:lpstr>
      <vt:lpstr>Hypo 4 Answer</vt:lpstr>
      <vt:lpstr>Hypo 4 Answer</vt:lpstr>
      <vt:lpstr>Hypo 4 Answer</vt:lpstr>
      <vt:lpstr>Hypo 4 Answer</vt:lpstr>
      <vt:lpstr>Dissent: 3M’s Output Increased: What Does that Mean Here?</vt:lpstr>
      <vt:lpstr>Bundling as Below Cost Pricing</vt:lpstr>
      <vt:lpstr>Aggregate Discount Rule</vt:lpstr>
      <vt:lpstr>Discount Attribution Standard</vt:lpstr>
      <vt:lpstr>PeaceHealth</vt:lpstr>
      <vt:lpstr>PeaceHealth</vt:lpstr>
      <vt:lpstr>PeaceHealth</vt:lpstr>
      <vt:lpstr>PeaceHealth Hypo Answer</vt:lpstr>
      <vt:lpstr>PeaceHealth Hypo Answer</vt:lpstr>
      <vt:lpstr>PeaceHealth Hypo Answer</vt:lpstr>
      <vt:lpstr>PeaceHealth Hypo Answer</vt:lpstr>
      <vt:lpstr>Making Sense of the Hypo</vt:lpstr>
      <vt:lpstr>Making Sense of the Hypo</vt:lpstr>
      <vt:lpstr>Understanding the New Hypo</vt:lpstr>
      <vt:lpstr>Understanding the New Hypo</vt:lpstr>
      <vt:lpstr>Understanding the New Hypo</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502</cp:revision>
  <cp:lastPrinted>2020-02-05T20:21:27Z</cp:lastPrinted>
  <dcterms:created xsi:type="dcterms:W3CDTF">1999-10-27T15:27:59Z</dcterms:created>
  <dcterms:modified xsi:type="dcterms:W3CDTF">2024-01-25T19:36:16Z</dcterms:modified>
</cp:coreProperties>
</file>