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49"/>
  </p:notesMasterIdLst>
  <p:handoutMasterIdLst>
    <p:handoutMasterId r:id="rId50"/>
  </p:handoutMasterIdLst>
  <p:sldIdLst>
    <p:sldId id="1287" r:id="rId2"/>
    <p:sldId id="1446" r:id="rId3"/>
    <p:sldId id="1716" r:id="rId4"/>
    <p:sldId id="1717" r:id="rId5"/>
    <p:sldId id="1720" r:id="rId6"/>
    <p:sldId id="1413" r:id="rId7"/>
    <p:sldId id="1707" r:id="rId8"/>
    <p:sldId id="1708" r:id="rId9"/>
    <p:sldId id="1709" r:id="rId10"/>
    <p:sldId id="1712" r:id="rId11"/>
    <p:sldId id="1694" r:id="rId12"/>
    <p:sldId id="1695" r:id="rId13"/>
    <p:sldId id="1700" r:id="rId14"/>
    <p:sldId id="1696" r:id="rId15"/>
    <p:sldId id="1698" r:id="rId16"/>
    <p:sldId id="1697" r:id="rId17"/>
    <p:sldId id="1701" r:id="rId18"/>
    <p:sldId id="1704" r:id="rId19"/>
    <p:sldId id="1703" r:id="rId20"/>
    <p:sldId id="1705" r:id="rId21"/>
    <p:sldId id="1706" r:id="rId22"/>
    <p:sldId id="1702" r:id="rId23"/>
    <p:sldId id="1426" r:id="rId24"/>
    <p:sldId id="1427" r:id="rId25"/>
    <p:sldId id="1428" r:id="rId26"/>
    <p:sldId id="1713" r:id="rId27"/>
    <p:sldId id="1714" r:id="rId28"/>
    <p:sldId id="1715" r:id="rId29"/>
    <p:sldId id="1721" r:id="rId30"/>
    <p:sldId id="1292" r:id="rId31"/>
    <p:sldId id="1293" r:id="rId32"/>
    <p:sldId id="1294" r:id="rId33"/>
    <p:sldId id="1312" r:id="rId34"/>
    <p:sldId id="1384" r:id="rId35"/>
    <p:sldId id="1385" r:id="rId36"/>
    <p:sldId id="1423" r:id="rId37"/>
    <p:sldId id="1424" r:id="rId38"/>
    <p:sldId id="1425" r:id="rId39"/>
    <p:sldId id="1314" r:id="rId40"/>
    <p:sldId id="1315" r:id="rId41"/>
    <p:sldId id="1316" r:id="rId42"/>
    <p:sldId id="1429" r:id="rId43"/>
    <p:sldId id="1430" r:id="rId44"/>
    <p:sldId id="1322" r:id="rId45"/>
    <p:sldId id="1422" r:id="rId46"/>
    <p:sldId id="1420" r:id="rId47"/>
    <p:sldId id="1431" r:id="rId48"/>
  </p:sldIdLst>
  <p:sldSz cx="12192000" cy="6858000"/>
  <p:notesSz cx="7010400" cy="9296400"/>
  <p:defaultTextStyle>
    <a:defPPr>
      <a:defRPr lang="en-US"/>
    </a:defPPr>
    <a:lvl1pPr algn="l" rtl="0" eaLnBrk="0" fontAlgn="base" hangingPunct="0">
      <a:spcBef>
        <a:spcPct val="0"/>
      </a:spcBef>
      <a:spcAft>
        <a:spcPct val="0"/>
      </a:spcAft>
      <a:defRPr kumimoji="1"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kumimoji="1"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kumimoji="1"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kumimoji="1"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kumimoji="1" sz="2400" kern="1200">
        <a:solidFill>
          <a:schemeClr val="tx1"/>
        </a:solidFill>
        <a:latin typeface="Times New Roman" panose="02020603050405020304" pitchFamily="18" charset="0"/>
        <a:ea typeface="+mn-ea"/>
        <a:cs typeface="+mn-cs"/>
      </a:defRPr>
    </a:lvl5pPr>
    <a:lvl6pPr marL="2286000" algn="l" defTabSz="914400" rtl="0" eaLnBrk="1" latinLnBrk="0" hangingPunct="1">
      <a:defRPr kumimoji="1" sz="2400" kern="1200">
        <a:solidFill>
          <a:schemeClr val="tx1"/>
        </a:solidFill>
        <a:latin typeface="Times New Roman" panose="02020603050405020304" pitchFamily="18" charset="0"/>
        <a:ea typeface="+mn-ea"/>
        <a:cs typeface="+mn-cs"/>
      </a:defRPr>
    </a:lvl6pPr>
    <a:lvl7pPr marL="2743200" algn="l" defTabSz="914400" rtl="0" eaLnBrk="1" latinLnBrk="0" hangingPunct="1">
      <a:defRPr kumimoji="1" sz="2400" kern="1200">
        <a:solidFill>
          <a:schemeClr val="tx1"/>
        </a:solidFill>
        <a:latin typeface="Times New Roman" panose="02020603050405020304" pitchFamily="18" charset="0"/>
        <a:ea typeface="+mn-ea"/>
        <a:cs typeface="+mn-cs"/>
      </a:defRPr>
    </a:lvl7pPr>
    <a:lvl8pPr marL="3200400" algn="l" defTabSz="914400" rtl="0" eaLnBrk="1" latinLnBrk="0" hangingPunct="1">
      <a:defRPr kumimoji="1" sz="2400" kern="1200">
        <a:solidFill>
          <a:schemeClr val="tx1"/>
        </a:solidFill>
        <a:latin typeface="Times New Roman" panose="02020603050405020304" pitchFamily="18" charset="0"/>
        <a:ea typeface="+mn-ea"/>
        <a:cs typeface="+mn-cs"/>
      </a:defRPr>
    </a:lvl8pPr>
    <a:lvl9pPr marL="3657600" algn="l" defTabSz="914400" rtl="0" eaLnBrk="1" latinLnBrk="0" hangingPunct="1">
      <a:defRPr kumimoji="1"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CC66FF"/>
    <a:srgbClr val="CCCCFF"/>
    <a:srgbClr val="6699FF"/>
    <a:srgbClr val="003399"/>
    <a:srgbClr val="FFCC99"/>
    <a:srgbClr val="CC99FF"/>
    <a:srgbClr val="FF00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75" autoAdjust="0"/>
    <p:restoredTop sz="94635" autoAdjust="0"/>
  </p:normalViewPr>
  <p:slideViewPr>
    <p:cSldViewPr snapToGrid="0">
      <p:cViewPr varScale="1">
        <p:scale>
          <a:sx n="150" d="100"/>
          <a:sy n="150" d="100"/>
        </p:scale>
        <p:origin x="72" y="480"/>
      </p:cViewPr>
      <p:guideLst>
        <p:guide orient="horz" pos="2160"/>
        <p:guide pos="3840"/>
      </p:guideLst>
    </p:cSldViewPr>
  </p:slideViewPr>
  <p:outlineViewPr>
    <p:cViewPr>
      <p:scale>
        <a:sx n="50" d="100"/>
        <a:sy n="50" d="100"/>
      </p:scale>
      <p:origin x="0" y="-30072"/>
    </p:cViewPr>
  </p:outlineViewPr>
  <p:notesTextViewPr>
    <p:cViewPr>
      <p:scale>
        <a:sx n="100" d="100"/>
        <a:sy n="100" d="100"/>
      </p:scale>
      <p:origin x="0" y="0"/>
    </p:cViewPr>
  </p:notesTextViewPr>
  <p:sorterViewPr>
    <p:cViewPr varScale="1">
      <p:scale>
        <a:sx n="1" d="1"/>
        <a:sy n="1" d="1"/>
      </p:scale>
      <p:origin x="0" y="0"/>
    </p:cViewPr>
  </p:sorterViewPr>
  <p:notesViewPr>
    <p:cSldViewPr snapToGrid="0">
      <p:cViewPr varScale="1">
        <p:scale>
          <a:sx n="81" d="100"/>
          <a:sy n="81" d="100"/>
        </p:scale>
        <p:origin x="-1954" y="-7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1" y="0"/>
            <a:ext cx="3036888" cy="463550"/>
          </a:xfrm>
          <a:prstGeom prst="rect">
            <a:avLst/>
          </a:prstGeom>
          <a:noFill/>
          <a:ln w="9525">
            <a:noFill/>
            <a:miter lim="800000"/>
            <a:headEnd/>
            <a:tailEnd/>
          </a:ln>
        </p:spPr>
        <p:txBody>
          <a:bodyPr vert="horz" wrap="square" lIns="93149" tIns="46574" rIns="93149" bIns="46574" numCol="1" anchor="t" anchorCtr="0" compatLnSpc="1">
            <a:prstTxWarp prst="textNoShape">
              <a:avLst/>
            </a:prstTxWarp>
          </a:bodyPr>
          <a:lstStyle>
            <a:lvl1pPr defTabSz="931700">
              <a:defRPr kumimoji="0" sz="1200">
                <a:latin typeface="Times New Roman" charset="0"/>
              </a:defRPr>
            </a:lvl1pPr>
          </a:lstStyle>
          <a:p>
            <a:pPr>
              <a:defRPr/>
            </a:pPr>
            <a:r>
              <a:rPr lang="en-US" altLang="en-US"/>
              <a:t>Prof. Randal C. Picker</a:t>
            </a:r>
          </a:p>
        </p:txBody>
      </p:sp>
      <p:sp>
        <p:nvSpPr>
          <p:cNvPr id="14339" name="Rectangle 3"/>
          <p:cNvSpPr>
            <a:spLocks noGrp="1" noChangeArrowheads="1"/>
          </p:cNvSpPr>
          <p:nvPr>
            <p:ph type="dt" sz="quarter" idx="1"/>
          </p:nvPr>
        </p:nvSpPr>
        <p:spPr bwMode="auto">
          <a:xfrm>
            <a:off x="3973514" y="0"/>
            <a:ext cx="3036887" cy="463550"/>
          </a:xfrm>
          <a:prstGeom prst="rect">
            <a:avLst/>
          </a:prstGeom>
          <a:noFill/>
          <a:ln w="9525">
            <a:noFill/>
            <a:miter lim="800000"/>
            <a:headEnd/>
            <a:tailEnd/>
          </a:ln>
        </p:spPr>
        <p:txBody>
          <a:bodyPr vert="horz" wrap="square" lIns="93149" tIns="46574" rIns="93149" bIns="46574" numCol="1" anchor="t" anchorCtr="0" compatLnSpc="1">
            <a:prstTxWarp prst="textNoShape">
              <a:avLst/>
            </a:prstTxWarp>
          </a:bodyPr>
          <a:lstStyle>
            <a:lvl1pPr algn="r" defTabSz="931700">
              <a:defRPr kumimoji="0" sz="1200">
                <a:latin typeface="Times New Roman" charset="0"/>
              </a:defRPr>
            </a:lvl1pPr>
          </a:lstStyle>
          <a:p>
            <a:pPr>
              <a:defRPr/>
            </a:pPr>
            <a:fld id="{66C88E62-B9AB-40CA-B507-6E89AF817C8B}" type="datetime1">
              <a:rPr lang="en-US" altLang="en-US" smtClean="0"/>
              <a:t>1/24/2024</a:t>
            </a:fld>
            <a:endParaRPr lang="en-US" altLang="en-US"/>
          </a:p>
        </p:txBody>
      </p:sp>
      <p:sp>
        <p:nvSpPr>
          <p:cNvPr id="14340" name="Rectangle 4"/>
          <p:cNvSpPr>
            <a:spLocks noGrp="1" noChangeArrowheads="1"/>
          </p:cNvSpPr>
          <p:nvPr>
            <p:ph type="ftr" sz="quarter" idx="2"/>
          </p:nvPr>
        </p:nvSpPr>
        <p:spPr bwMode="auto">
          <a:xfrm>
            <a:off x="1" y="8832850"/>
            <a:ext cx="3036888" cy="463550"/>
          </a:xfrm>
          <a:prstGeom prst="rect">
            <a:avLst/>
          </a:prstGeom>
          <a:noFill/>
          <a:ln w="9525">
            <a:noFill/>
            <a:miter lim="800000"/>
            <a:headEnd/>
            <a:tailEnd/>
          </a:ln>
        </p:spPr>
        <p:txBody>
          <a:bodyPr vert="horz" wrap="square" lIns="93149" tIns="46574" rIns="93149" bIns="46574" numCol="1" anchor="b" anchorCtr="0" compatLnSpc="1">
            <a:prstTxWarp prst="textNoShape">
              <a:avLst/>
            </a:prstTxWarp>
          </a:bodyPr>
          <a:lstStyle>
            <a:lvl1pPr defTabSz="931700">
              <a:defRPr kumimoji="0" sz="1200">
                <a:latin typeface="Times New Roman" charset="0"/>
              </a:defRPr>
            </a:lvl1pPr>
          </a:lstStyle>
          <a:p>
            <a:pPr>
              <a:defRPr/>
            </a:pPr>
            <a:r>
              <a:rPr lang="en-US" altLang="en-US"/>
              <a:t>Antitrust</a:t>
            </a:r>
          </a:p>
        </p:txBody>
      </p:sp>
      <p:sp>
        <p:nvSpPr>
          <p:cNvPr id="14341" name="Rectangle 5"/>
          <p:cNvSpPr>
            <a:spLocks noGrp="1" noChangeArrowheads="1"/>
          </p:cNvSpPr>
          <p:nvPr>
            <p:ph type="sldNum" sz="quarter" idx="3"/>
          </p:nvPr>
        </p:nvSpPr>
        <p:spPr bwMode="auto">
          <a:xfrm>
            <a:off x="3973514" y="8832850"/>
            <a:ext cx="3036887" cy="463550"/>
          </a:xfrm>
          <a:prstGeom prst="rect">
            <a:avLst/>
          </a:prstGeom>
          <a:noFill/>
          <a:ln w="9525">
            <a:noFill/>
            <a:miter lim="800000"/>
            <a:headEnd/>
            <a:tailEnd/>
          </a:ln>
        </p:spPr>
        <p:txBody>
          <a:bodyPr vert="horz" wrap="square" lIns="93149" tIns="46574" rIns="93149" bIns="46574" numCol="1" anchor="b" anchorCtr="0" compatLnSpc="1">
            <a:prstTxWarp prst="textNoShape">
              <a:avLst/>
            </a:prstTxWarp>
          </a:bodyPr>
          <a:lstStyle>
            <a:lvl1pPr algn="r" defTabSz="930207">
              <a:defRPr kumimoji="0" sz="1200"/>
            </a:lvl1pPr>
          </a:lstStyle>
          <a:p>
            <a:fld id="{493D97E5-878E-4159-BBAC-27C6A1176D97}" type="slidenum">
              <a:rPr lang="en-US" altLang="en-US"/>
              <a:pPr/>
              <a:t>‹#›</a:t>
            </a:fld>
            <a:endParaRPr lang="en-US" altLang="en-US"/>
          </a:p>
        </p:txBody>
      </p:sp>
    </p:spTree>
    <p:extLst>
      <p:ext uri="{BB962C8B-B14F-4D97-AF65-F5344CB8AC3E}">
        <p14:creationId xmlns:p14="http://schemas.microsoft.com/office/powerpoint/2010/main" val="294280947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6" name="Rectangle 8"/>
          <p:cNvSpPr>
            <a:spLocks noGrp="1" noChangeArrowheads="1"/>
          </p:cNvSpPr>
          <p:nvPr>
            <p:ph type="hdr" sz="quarter"/>
          </p:nvPr>
        </p:nvSpPr>
        <p:spPr bwMode="auto">
          <a:xfrm>
            <a:off x="1" y="0"/>
            <a:ext cx="3036888" cy="463550"/>
          </a:xfrm>
          <a:prstGeom prst="rect">
            <a:avLst/>
          </a:prstGeom>
          <a:noFill/>
          <a:ln w="9525">
            <a:noFill/>
            <a:miter lim="800000"/>
            <a:headEnd/>
            <a:tailEnd/>
          </a:ln>
        </p:spPr>
        <p:txBody>
          <a:bodyPr vert="horz" wrap="square" lIns="93149" tIns="46574" rIns="93149" bIns="46574" numCol="1" anchor="t" anchorCtr="0" compatLnSpc="1">
            <a:prstTxWarp prst="textNoShape">
              <a:avLst/>
            </a:prstTxWarp>
          </a:bodyPr>
          <a:lstStyle>
            <a:lvl1pPr defTabSz="931700">
              <a:defRPr kumimoji="0" sz="1200">
                <a:latin typeface="Times New Roman" charset="0"/>
              </a:defRPr>
            </a:lvl1pPr>
          </a:lstStyle>
          <a:p>
            <a:pPr>
              <a:defRPr/>
            </a:pPr>
            <a:endParaRPr lang="en-US" altLang="en-US"/>
          </a:p>
        </p:txBody>
      </p:sp>
      <p:sp>
        <p:nvSpPr>
          <p:cNvPr id="36867" name="Rectangle 9"/>
          <p:cNvSpPr>
            <a:spLocks noGrp="1" noRot="1" noChangeAspect="1" noChangeArrowheads="1"/>
          </p:cNvSpPr>
          <p:nvPr>
            <p:ph type="sldImg" idx="2"/>
          </p:nvPr>
        </p:nvSpPr>
        <p:spPr bwMode="auto">
          <a:xfrm>
            <a:off x="406400" y="698500"/>
            <a:ext cx="61976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58" name="Rectangle 10"/>
          <p:cNvSpPr>
            <a:spLocks noGrp="1" noChangeArrowheads="1"/>
          </p:cNvSpPr>
          <p:nvPr>
            <p:ph type="body" sz="quarter" idx="3"/>
          </p:nvPr>
        </p:nvSpPr>
        <p:spPr bwMode="auto">
          <a:xfrm>
            <a:off x="935039" y="4416426"/>
            <a:ext cx="5140325" cy="4181475"/>
          </a:xfrm>
          <a:prstGeom prst="rect">
            <a:avLst/>
          </a:prstGeom>
          <a:noFill/>
          <a:ln w="9525">
            <a:noFill/>
            <a:miter lim="800000"/>
            <a:headEnd/>
            <a:tailEnd/>
          </a:ln>
        </p:spPr>
        <p:txBody>
          <a:bodyPr vert="horz" wrap="square" lIns="93149" tIns="46574" rIns="93149" bIns="46574"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2059" name="Rectangle 11"/>
          <p:cNvSpPr>
            <a:spLocks noGrp="1" noChangeArrowheads="1"/>
          </p:cNvSpPr>
          <p:nvPr>
            <p:ph type="dt" idx="1"/>
          </p:nvPr>
        </p:nvSpPr>
        <p:spPr bwMode="auto">
          <a:xfrm>
            <a:off x="3973514" y="0"/>
            <a:ext cx="3036887" cy="463550"/>
          </a:xfrm>
          <a:prstGeom prst="rect">
            <a:avLst/>
          </a:prstGeom>
          <a:noFill/>
          <a:ln w="9525">
            <a:noFill/>
            <a:miter lim="800000"/>
            <a:headEnd/>
            <a:tailEnd/>
          </a:ln>
        </p:spPr>
        <p:txBody>
          <a:bodyPr vert="horz" wrap="square" lIns="93149" tIns="46574" rIns="93149" bIns="46574" numCol="1" anchor="t" anchorCtr="0" compatLnSpc="1">
            <a:prstTxWarp prst="textNoShape">
              <a:avLst/>
            </a:prstTxWarp>
          </a:bodyPr>
          <a:lstStyle>
            <a:lvl1pPr algn="r" defTabSz="931700">
              <a:defRPr kumimoji="0" sz="1200">
                <a:latin typeface="Times New Roman" charset="0"/>
              </a:defRPr>
            </a:lvl1pPr>
          </a:lstStyle>
          <a:p>
            <a:pPr>
              <a:defRPr/>
            </a:pPr>
            <a:fld id="{1082C7EE-E5E3-48CB-9157-705779397CED}" type="datetime1">
              <a:rPr lang="en-US" altLang="en-US" smtClean="0"/>
              <a:t>1/24/2024</a:t>
            </a:fld>
            <a:endParaRPr lang="en-US" altLang="en-US"/>
          </a:p>
        </p:txBody>
      </p:sp>
      <p:sp>
        <p:nvSpPr>
          <p:cNvPr id="2060" name="Rectangle 12"/>
          <p:cNvSpPr>
            <a:spLocks noGrp="1" noChangeArrowheads="1"/>
          </p:cNvSpPr>
          <p:nvPr>
            <p:ph type="ftr" sz="quarter" idx="4"/>
          </p:nvPr>
        </p:nvSpPr>
        <p:spPr bwMode="auto">
          <a:xfrm>
            <a:off x="1" y="8832850"/>
            <a:ext cx="3036888" cy="463550"/>
          </a:xfrm>
          <a:prstGeom prst="rect">
            <a:avLst/>
          </a:prstGeom>
          <a:noFill/>
          <a:ln w="9525">
            <a:noFill/>
            <a:miter lim="800000"/>
            <a:headEnd/>
            <a:tailEnd/>
          </a:ln>
        </p:spPr>
        <p:txBody>
          <a:bodyPr vert="horz" wrap="square" lIns="93149" tIns="46574" rIns="93149" bIns="46574" numCol="1" anchor="b" anchorCtr="0" compatLnSpc="1">
            <a:prstTxWarp prst="textNoShape">
              <a:avLst/>
            </a:prstTxWarp>
          </a:bodyPr>
          <a:lstStyle>
            <a:lvl1pPr defTabSz="931700">
              <a:defRPr kumimoji="0" sz="1200">
                <a:latin typeface="Times New Roman" charset="0"/>
              </a:defRPr>
            </a:lvl1pPr>
          </a:lstStyle>
          <a:p>
            <a:pPr>
              <a:defRPr/>
            </a:pPr>
            <a:endParaRPr lang="en-US" altLang="en-US"/>
          </a:p>
        </p:txBody>
      </p:sp>
      <p:sp>
        <p:nvSpPr>
          <p:cNvPr id="2061" name="Rectangle 13"/>
          <p:cNvSpPr>
            <a:spLocks noGrp="1" noChangeArrowheads="1"/>
          </p:cNvSpPr>
          <p:nvPr>
            <p:ph type="sldNum" sz="quarter" idx="5"/>
          </p:nvPr>
        </p:nvSpPr>
        <p:spPr bwMode="auto">
          <a:xfrm>
            <a:off x="3973514" y="8832850"/>
            <a:ext cx="3036887" cy="463550"/>
          </a:xfrm>
          <a:prstGeom prst="rect">
            <a:avLst/>
          </a:prstGeom>
          <a:noFill/>
          <a:ln w="9525">
            <a:noFill/>
            <a:miter lim="800000"/>
            <a:headEnd/>
            <a:tailEnd/>
          </a:ln>
        </p:spPr>
        <p:txBody>
          <a:bodyPr vert="horz" wrap="square" lIns="93149" tIns="46574" rIns="93149" bIns="46574" numCol="1" anchor="b" anchorCtr="0" compatLnSpc="1">
            <a:prstTxWarp prst="textNoShape">
              <a:avLst/>
            </a:prstTxWarp>
          </a:bodyPr>
          <a:lstStyle>
            <a:lvl1pPr algn="r" defTabSz="930207">
              <a:defRPr kumimoji="0" sz="1200"/>
            </a:lvl1pPr>
          </a:lstStyle>
          <a:p>
            <a:fld id="{52834706-1556-41D4-9617-070BF6849BD4}" type="slidenum">
              <a:rPr lang="en-US" altLang="en-US"/>
              <a:pPr/>
              <a:t>‹#›</a:t>
            </a:fld>
            <a:endParaRPr lang="en-US" altLang="en-US"/>
          </a:p>
        </p:txBody>
      </p:sp>
    </p:spTree>
    <p:extLst>
      <p:ext uri="{BB962C8B-B14F-4D97-AF65-F5344CB8AC3E}">
        <p14:creationId xmlns:p14="http://schemas.microsoft.com/office/powerpoint/2010/main" val="3385367386"/>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kumimoji="1" sz="1200" kern="1200">
        <a:solidFill>
          <a:schemeClr val="tx1"/>
        </a:solidFill>
        <a:latin typeface="Arial"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07">
              <a:defRPr kumimoji="1" sz="2400">
                <a:solidFill>
                  <a:schemeClr val="tx1"/>
                </a:solidFill>
                <a:latin typeface="Times New Roman" panose="02020603050405020304" pitchFamily="18" charset="0"/>
              </a:defRPr>
            </a:lvl1pPr>
            <a:lvl2pPr marL="742895" indent="-285729" defTabSz="930207">
              <a:defRPr kumimoji="1" sz="2400">
                <a:solidFill>
                  <a:schemeClr val="tx1"/>
                </a:solidFill>
                <a:latin typeface="Times New Roman" panose="02020603050405020304" pitchFamily="18" charset="0"/>
              </a:defRPr>
            </a:lvl2pPr>
            <a:lvl3pPr marL="1142917" indent="-228583" defTabSz="930207">
              <a:defRPr kumimoji="1" sz="2400">
                <a:solidFill>
                  <a:schemeClr val="tx1"/>
                </a:solidFill>
                <a:latin typeface="Times New Roman" panose="02020603050405020304" pitchFamily="18" charset="0"/>
              </a:defRPr>
            </a:lvl3pPr>
            <a:lvl4pPr marL="1600083" indent="-228583" defTabSz="930207">
              <a:defRPr kumimoji="1" sz="2400">
                <a:solidFill>
                  <a:schemeClr val="tx1"/>
                </a:solidFill>
                <a:latin typeface="Times New Roman" panose="02020603050405020304" pitchFamily="18" charset="0"/>
              </a:defRPr>
            </a:lvl4pPr>
            <a:lvl5pPr marL="2057250" indent="-228583" defTabSz="930207">
              <a:defRPr kumimoji="1" sz="2400">
                <a:solidFill>
                  <a:schemeClr val="tx1"/>
                </a:solidFill>
                <a:latin typeface="Times New Roman" panose="02020603050405020304" pitchFamily="18" charset="0"/>
              </a:defRPr>
            </a:lvl5pPr>
            <a:lvl6pPr marL="2514417"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6pPr>
            <a:lvl7pPr marL="2971583"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7pPr>
            <a:lvl8pPr marL="3428750"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8pPr>
            <a:lvl9pPr marL="3885917"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9pPr>
          </a:lstStyle>
          <a:p>
            <a:fld id="{3B87E67B-E2E6-481F-9CB1-2C172A507842}" type="datetime1">
              <a:rPr kumimoji="0" lang="en-US" altLang="en-US" sz="1200"/>
              <a:t>1/24/2024</a:t>
            </a:fld>
            <a:endParaRPr kumimoji="0" lang="en-US" altLang="en-US" sz="1200"/>
          </a:p>
        </p:txBody>
      </p:sp>
      <p:sp>
        <p:nvSpPr>
          <p:cNvPr id="37891"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07">
              <a:defRPr kumimoji="1" sz="2400">
                <a:solidFill>
                  <a:schemeClr val="tx1"/>
                </a:solidFill>
                <a:latin typeface="Times New Roman" panose="02020603050405020304" pitchFamily="18" charset="0"/>
              </a:defRPr>
            </a:lvl1pPr>
            <a:lvl2pPr marL="742895" indent="-285729" defTabSz="930207">
              <a:defRPr kumimoji="1" sz="2400">
                <a:solidFill>
                  <a:schemeClr val="tx1"/>
                </a:solidFill>
                <a:latin typeface="Times New Roman" panose="02020603050405020304" pitchFamily="18" charset="0"/>
              </a:defRPr>
            </a:lvl2pPr>
            <a:lvl3pPr marL="1142917" indent="-228583" defTabSz="930207">
              <a:defRPr kumimoji="1" sz="2400">
                <a:solidFill>
                  <a:schemeClr val="tx1"/>
                </a:solidFill>
                <a:latin typeface="Times New Roman" panose="02020603050405020304" pitchFamily="18" charset="0"/>
              </a:defRPr>
            </a:lvl3pPr>
            <a:lvl4pPr marL="1600083" indent="-228583" defTabSz="930207">
              <a:defRPr kumimoji="1" sz="2400">
                <a:solidFill>
                  <a:schemeClr val="tx1"/>
                </a:solidFill>
                <a:latin typeface="Times New Roman" panose="02020603050405020304" pitchFamily="18" charset="0"/>
              </a:defRPr>
            </a:lvl4pPr>
            <a:lvl5pPr marL="2057250" indent="-228583" defTabSz="930207">
              <a:defRPr kumimoji="1" sz="2400">
                <a:solidFill>
                  <a:schemeClr val="tx1"/>
                </a:solidFill>
                <a:latin typeface="Times New Roman" panose="02020603050405020304" pitchFamily="18" charset="0"/>
              </a:defRPr>
            </a:lvl5pPr>
            <a:lvl6pPr marL="2514417"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6pPr>
            <a:lvl7pPr marL="2971583"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7pPr>
            <a:lvl8pPr marL="3428750"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8pPr>
            <a:lvl9pPr marL="3885917"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9pPr>
          </a:lstStyle>
          <a:p>
            <a:fld id="{4A023938-1CB9-476A-8870-723FF90ACF1A}" type="slidenum">
              <a:rPr kumimoji="0" lang="en-US" altLang="en-US" sz="1200"/>
              <a:pPr/>
              <a:t>1</a:t>
            </a:fld>
            <a:endParaRPr kumimoji="0" lang="en-US" altLang="en-US" sz="1200"/>
          </a:p>
        </p:txBody>
      </p:sp>
      <p:sp>
        <p:nvSpPr>
          <p:cNvPr id="37892" name="Rectangle 2"/>
          <p:cNvSpPr>
            <a:spLocks noGrp="1" noRot="1" noChangeAspect="1" noChangeArrowheads="1" noTextEdit="1"/>
          </p:cNvSpPr>
          <p:nvPr>
            <p:ph type="sldImg"/>
          </p:nvPr>
        </p:nvSpPr>
        <p:spPr>
          <a:xfrm>
            <a:off x="406400" y="698500"/>
            <a:ext cx="6197600" cy="3486150"/>
          </a:xfrm>
          <a:ln/>
        </p:spPr>
      </p:sp>
      <p:sp>
        <p:nvSpPr>
          <p:cNvPr id="3789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panose="020B0604020202020204" pitchFamily="34" charset="0"/>
            </a:endParaRPr>
          </a:p>
        </p:txBody>
      </p:sp>
    </p:spTree>
    <p:extLst>
      <p:ext uri="{BB962C8B-B14F-4D97-AF65-F5344CB8AC3E}">
        <p14:creationId xmlns:p14="http://schemas.microsoft.com/office/powerpoint/2010/main" val="2156796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07">
              <a:defRPr kumimoji="1" sz="2400">
                <a:solidFill>
                  <a:schemeClr val="tx1"/>
                </a:solidFill>
                <a:latin typeface="Times New Roman" panose="02020603050405020304" pitchFamily="18" charset="0"/>
              </a:defRPr>
            </a:lvl1pPr>
            <a:lvl2pPr marL="742895" indent="-285729" defTabSz="930207">
              <a:defRPr kumimoji="1" sz="2400">
                <a:solidFill>
                  <a:schemeClr val="tx1"/>
                </a:solidFill>
                <a:latin typeface="Times New Roman" panose="02020603050405020304" pitchFamily="18" charset="0"/>
              </a:defRPr>
            </a:lvl2pPr>
            <a:lvl3pPr marL="1142917" indent="-228583" defTabSz="930207">
              <a:defRPr kumimoji="1" sz="2400">
                <a:solidFill>
                  <a:schemeClr val="tx1"/>
                </a:solidFill>
                <a:latin typeface="Times New Roman" panose="02020603050405020304" pitchFamily="18" charset="0"/>
              </a:defRPr>
            </a:lvl3pPr>
            <a:lvl4pPr marL="1600083" indent="-228583" defTabSz="930207">
              <a:defRPr kumimoji="1" sz="2400">
                <a:solidFill>
                  <a:schemeClr val="tx1"/>
                </a:solidFill>
                <a:latin typeface="Times New Roman" panose="02020603050405020304" pitchFamily="18" charset="0"/>
              </a:defRPr>
            </a:lvl4pPr>
            <a:lvl5pPr marL="2057250" indent="-228583" defTabSz="930207">
              <a:defRPr kumimoji="1" sz="2400">
                <a:solidFill>
                  <a:schemeClr val="tx1"/>
                </a:solidFill>
                <a:latin typeface="Times New Roman" panose="02020603050405020304" pitchFamily="18" charset="0"/>
              </a:defRPr>
            </a:lvl5pPr>
            <a:lvl6pPr marL="2514417"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6pPr>
            <a:lvl7pPr marL="2971583"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7pPr>
            <a:lvl8pPr marL="3428750"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8pPr>
            <a:lvl9pPr marL="3885917"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9pPr>
          </a:lstStyle>
          <a:p>
            <a:fld id="{2E58D7C3-81B2-47D6-8C54-3636806C8641}" type="datetime1">
              <a:rPr kumimoji="0" lang="en-US" altLang="en-US" sz="1200"/>
              <a:t>1/24/2024</a:t>
            </a:fld>
            <a:endParaRPr kumimoji="0" lang="en-US" altLang="en-US" sz="1200"/>
          </a:p>
        </p:txBody>
      </p:sp>
      <p:sp>
        <p:nvSpPr>
          <p:cNvPr id="41987"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07">
              <a:defRPr kumimoji="1" sz="2400">
                <a:solidFill>
                  <a:schemeClr val="tx1"/>
                </a:solidFill>
                <a:latin typeface="Times New Roman" panose="02020603050405020304" pitchFamily="18" charset="0"/>
              </a:defRPr>
            </a:lvl1pPr>
            <a:lvl2pPr marL="742895" indent="-285729" defTabSz="930207">
              <a:defRPr kumimoji="1" sz="2400">
                <a:solidFill>
                  <a:schemeClr val="tx1"/>
                </a:solidFill>
                <a:latin typeface="Times New Roman" panose="02020603050405020304" pitchFamily="18" charset="0"/>
              </a:defRPr>
            </a:lvl2pPr>
            <a:lvl3pPr marL="1142917" indent="-228583" defTabSz="930207">
              <a:defRPr kumimoji="1" sz="2400">
                <a:solidFill>
                  <a:schemeClr val="tx1"/>
                </a:solidFill>
                <a:latin typeface="Times New Roman" panose="02020603050405020304" pitchFamily="18" charset="0"/>
              </a:defRPr>
            </a:lvl3pPr>
            <a:lvl4pPr marL="1600083" indent="-228583" defTabSz="930207">
              <a:defRPr kumimoji="1" sz="2400">
                <a:solidFill>
                  <a:schemeClr val="tx1"/>
                </a:solidFill>
                <a:latin typeface="Times New Roman" panose="02020603050405020304" pitchFamily="18" charset="0"/>
              </a:defRPr>
            </a:lvl4pPr>
            <a:lvl5pPr marL="2057250" indent="-228583" defTabSz="930207">
              <a:defRPr kumimoji="1" sz="2400">
                <a:solidFill>
                  <a:schemeClr val="tx1"/>
                </a:solidFill>
                <a:latin typeface="Times New Roman" panose="02020603050405020304" pitchFamily="18" charset="0"/>
              </a:defRPr>
            </a:lvl5pPr>
            <a:lvl6pPr marL="2514417"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6pPr>
            <a:lvl7pPr marL="2971583"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7pPr>
            <a:lvl8pPr marL="3428750"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8pPr>
            <a:lvl9pPr marL="3885917"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9pPr>
          </a:lstStyle>
          <a:p>
            <a:fld id="{B354A123-0276-4AF4-8684-F7CE5BC8FDD3}" type="slidenum">
              <a:rPr kumimoji="0" lang="en-US" altLang="en-US" sz="1200"/>
              <a:pPr/>
              <a:t>30</a:t>
            </a:fld>
            <a:endParaRPr kumimoji="0" lang="en-US" altLang="en-US" sz="1200"/>
          </a:p>
        </p:txBody>
      </p:sp>
      <p:sp>
        <p:nvSpPr>
          <p:cNvPr id="41988" name="Rectangle 2"/>
          <p:cNvSpPr>
            <a:spLocks noGrp="1" noRot="1" noChangeAspect="1" noChangeArrowheads="1" noTextEdit="1"/>
          </p:cNvSpPr>
          <p:nvPr>
            <p:ph type="sldImg"/>
          </p:nvPr>
        </p:nvSpPr>
        <p:spPr>
          <a:xfrm>
            <a:off x="406400" y="698500"/>
            <a:ext cx="6197600" cy="3486150"/>
          </a:xfrm>
          <a:ln/>
        </p:spPr>
      </p:sp>
      <p:sp>
        <p:nvSpPr>
          <p:cNvPr id="4198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panose="020B0604020202020204" pitchFamily="34" charset="0"/>
            </a:endParaRPr>
          </a:p>
        </p:txBody>
      </p:sp>
    </p:spTree>
    <p:extLst>
      <p:ext uri="{BB962C8B-B14F-4D97-AF65-F5344CB8AC3E}">
        <p14:creationId xmlns:p14="http://schemas.microsoft.com/office/powerpoint/2010/main" val="31324446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07">
              <a:defRPr kumimoji="1" sz="2400">
                <a:solidFill>
                  <a:schemeClr val="tx1"/>
                </a:solidFill>
                <a:latin typeface="Times New Roman" panose="02020603050405020304" pitchFamily="18" charset="0"/>
              </a:defRPr>
            </a:lvl1pPr>
            <a:lvl2pPr marL="742895" indent="-285729" defTabSz="930207">
              <a:defRPr kumimoji="1" sz="2400">
                <a:solidFill>
                  <a:schemeClr val="tx1"/>
                </a:solidFill>
                <a:latin typeface="Times New Roman" panose="02020603050405020304" pitchFamily="18" charset="0"/>
              </a:defRPr>
            </a:lvl2pPr>
            <a:lvl3pPr marL="1142917" indent="-228583" defTabSz="930207">
              <a:defRPr kumimoji="1" sz="2400">
                <a:solidFill>
                  <a:schemeClr val="tx1"/>
                </a:solidFill>
                <a:latin typeface="Times New Roman" panose="02020603050405020304" pitchFamily="18" charset="0"/>
              </a:defRPr>
            </a:lvl3pPr>
            <a:lvl4pPr marL="1600083" indent="-228583" defTabSz="930207">
              <a:defRPr kumimoji="1" sz="2400">
                <a:solidFill>
                  <a:schemeClr val="tx1"/>
                </a:solidFill>
                <a:latin typeface="Times New Roman" panose="02020603050405020304" pitchFamily="18" charset="0"/>
              </a:defRPr>
            </a:lvl4pPr>
            <a:lvl5pPr marL="2057250" indent="-228583" defTabSz="930207">
              <a:defRPr kumimoji="1" sz="2400">
                <a:solidFill>
                  <a:schemeClr val="tx1"/>
                </a:solidFill>
                <a:latin typeface="Times New Roman" panose="02020603050405020304" pitchFamily="18" charset="0"/>
              </a:defRPr>
            </a:lvl5pPr>
            <a:lvl6pPr marL="2514417"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6pPr>
            <a:lvl7pPr marL="2971583"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7pPr>
            <a:lvl8pPr marL="3428750"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8pPr>
            <a:lvl9pPr marL="3885917"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9pPr>
          </a:lstStyle>
          <a:p>
            <a:fld id="{E387B481-14C6-4A89-A9DA-E61999FE088F}" type="datetime1">
              <a:rPr kumimoji="0" lang="en-US" altLang="en-US" sz="1200"/>
              <a:t>1/24/2024</a:t>
            </a:fld>
            <a:endParaRPr kumimoji="0" lang="en-US" altLang="en-US" sz="1200"/>
          </a:p>
        </p:txBody>
      </p:sp>
      <p:sp>
        <p:nvSpPr>
          <p:cNvPr id="43011"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07">
              <a:defRPr kumimoji="1" sz="2400">
                <a:solidFill>
                  <a:schemeClr val="tx1"/>
                </a:solidFill>
                <a:latin typeface="Times New Roman" panose="02020603050405020304" pitchFamily="18" charset="0"/>
              </a:defRPr>
            </a:lvl1pPr>
            <a:lvl2pPr marL="742895" indent="-285729" defTabSz="930207">
              <a:defRPr kumimoji="1" sz="2400">
                <a:solidFill>
                  <a:schemeClr val="tx1"/>
                </a:solidFill>
                <a:latin typeface="Times New Roman" panose="02020603050405020304" pitchFamily="18" charset="0"/>
              </a:defRPr>
            </a:lvl2pPr>
            <a:lvl3pPr marL="1142917" indent="-228583" defTabSz="930207">
              <a:defRPr kumimoji="1" sz="2400">
                <a:solidFill>
                  <a:schemeClr val="tx1"/>
                </a:solidFill>
                <a:latin typeface="Times New Roman" panose="02020603050405020304" pitchFamily="18" charset="0"/>
              </a:defRPr>
            </a:lvl3pPr>
            <a:lvl4pPr marL="1600083" indent="-228583" defTabSz="930207">
              <a:defRPr kumimoji="1" sz="2400">
                <a:solidFill>
                  <a:schemeClr val="tx1"/>
                </a:solidFill>
                <a:latin typeface="Times New Roman" panose="02020603050405020304" pitchFamily="18" charset="0"/>
              </a:defRPr>
            </a:lvl4pPr>
            <a:lvl5pPr marL="2057250" indent="-228583" defTabSz="930207">
              <a:defRPr kumimoji="1" sz="2400">
                <a:solidFill>
                  <a:schemeClr val="tx1"/>
                </a:solidFill>
                <a:latin typeface="Times New Roman" panose="02020603050405020304" pitchFamily="18" charset="0"/>
              </a:defRPr>
            </a:lvl5pPr>
            <a:lvl6pPr marL="2514417"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6pPr>
            <a:lvl7pPr marL="2971583"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7pPr>
            <a:lvl8pPr marL="3428750"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8pPr>
            <a:lvl9pPr marL="3885917"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9pPr>
          </a:lstStyle>
          <a:p>
            <a:fld id="{6CEDCA05-9618-4D0F-9EF2-516E4092BEEC}" type="slidenum">
              <a:rPr kumimoji="0" lang="en-US" altLang="en-US" sz="1200"/>
              <a:pPr/>
              <a:t>31</a:t>
            </a:fld>
            <a:endParaRPr kumimoji="0" lang="en-US" altLang="en-US" sz="1200"/>
          </a:p>
        </p:txBody>
      </p:sp>
      <p:sp>
        <p:nvSpPr>
          <p:cNvPr id="43012" name="Rectangle 2"/>
          <p:cNvSpPr>
            <a:spLocks noGrp="1" noRot="1" noChangeAspect="1" noChangeArrowheads="1" noTextEdit="1"/>
          </p:cNvSpPr>
          <p:nvPr>
            <p:ph type="sldImg"/>
          </p:nvPr>
        </p:nvSpPr>
        <p:spPr>
          <a:xfrm>
            <a:off x="406400" y="698500"/>
            <a:ext cx="6197600" cy="3486150"/>
          </a:xfrm>
          <a:ln/>
        </p:spPr>
      </p:sp>
      <p:sp>
        <p:nvSpPr>
          <p:cNvPr id="4301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panose="020B0604020202020204" pitchFamily="34" charset="0"/>
            </a:endParaRPr>
          </a:p>
        </p:txBody>
      </p:sp>
    </p:spTree>
    <p:extLst>
      <p:ext uri="{BB962C8B-B14F-4D97-AF65-F5344CB8AC3E}">
        <p14:creationId xmlns:p14="http://schemas.microsoft.com/office/powerpoint/2010/main" val="36469726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07">
              <a:defRPr kumimoji="1" sz="2400">
                <a:solidFill>
                  <a:schemeClr val="tx1"/>
                </a:solidFill>
                <a:latin typeface="Times New Roman" panose="02020603050405020304" pitchFamily="18" charset="0"/>
              </a:defRPr>
            </a:lvl1pPr>
            <a:lvl2pPr marL="742895" indent="-285729" defTabSz="930207">
              <a:defRPr kumimoji="1" sz="2400">
                <a:solidFill>
                  <a:schemeClr val="tx1"/>
                </a:solidFill>
                <a:latin typeface="Times New Roman" panose="02020603050405020304" pitchFamily="18" charset="0"/>
              </a:defRPr>
            </a:lvl2pPr>
            <a:lvl3pPr marL="1142917" indent="-228583" defTabSz="930207">
              <a:defRPr kumimoji="1" sz="2400">
                <a:solidFill>
                  <a:schemeClr val="tx1"/>
                </a:solidFill>
                <a:latin typeface="Times New Roman" panose="02020603050405020304" pitchFamily="18" charset="0"/>
              </a:defRPr>
            </a:lvl3pPr>
            <a:lvl4pPr marL="1600083" indent="-228583" defTabSz="930207">
              <a:defRPr kumimoji="1" sz="2400">
                <a:solidFill>
                  <a:schemeClr val="tx1"/>
                </a:solidFill>
                <a:latin typeface="Times New Roman" panose="02020603050405020304" pitchFamily="18" charset="0"/>
              </a:defRPr>
            </a:lvl4pPr>
            <a:lvl5pPr marL="2057250" indent="-228583" defTabSz="930207">
              <a:defRPr kumimoji="1" sz="2400">
                <a:solidFill>
                  <a:schemeClr val="tx1"/>
                </a:solidFill>
                <a:latin typeface="Times New Roman" panose="02020603050405020304" pitchFamily="18" charset="0"/>
              </a:defRPr>
            </a:lvl5pPr>
            <a:lvl6pPr marL="2514417"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6pPr>
            <a:lvl7pPr marL="2971583"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7pPr>
            <a:lvl8pPr marL="3428750"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8pPr>
            <a:lvl9pPr marL="3885917"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9pPr>
          </a:lstStyle>
          <a:p>
            <a:fld id="{1EB70C53-D158-48BB-8D3C-80CF6292D576}" type="datetime1">
              <a:rPr kumimoji="0" lang="en-US" altLang="en-US" sz="1200"/>
              <a:t>1/24/2024</a:t>
            </a:fld>
            <a:endParaRPr kumimoji="0" lang="en-US" altLang="en-US" sz="1200"/>
          </a:p>
        </p:txBody>
      </p:sp>
      <p:sp>
        <p:nvSpPr>
          <p:cNvPr id="44035"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07">
              <a:defRPr kumimoji="1" sz="2400">
                <a:solidFill>
                  <a:schemeClr val="tx1"/>
                </a:solidFill>
                <a:latin typeface="Times New Roman" panose="02020603050405020304" pitchFamily="18" charset="0"/>
              </a:defRPr>
            </a:lvl1pPr>
            <a:lvl2pPr marL="742895" indent="-285729" defTabSz="930207">
              <a:defRPr kumimoji="1" sz="2400">
                <a:solidFill>
                  <a:schemeClr val="tx1"/>
                </a:solidFill>
                <a:latin typeface="Times New Roman" panose="02020603050405020304" pitchFamily="18" charset="0"/>
              </a:defRPr>
            </a:lvl2pPr>
            <a:lvl3pPr marL="1142917" indent="-228583" defTabSz="930207">
              <a:defRPr kumimoji="1" sz="2400">
                <a:solidFill>
                  <a:schemeClr val="tx1"/>
                </a:solidFill>
                <a:latin typeface="Times New Roman" panose="02020603050405020304" pitchFamily="18" charset="0"/>
              </a:defRPr>
            </a:lvl3pPr>
            <a:lvl4pPr marL="1600083" indent="-228583" defTabSz="930207">
              <a:defRPr kumimoji="1" sz="2400">
                <a:solidFill>
                  <a:schemeClr val="tx1"/>
                </a:solidFill>
                <a:latin typeface="Times New Roman" panose="02020603050405020304" pitchFamily="18" charset="0"/>
              </a:defRPr>
            </a:lvl4pPr>
            <a:lvl5pPr marL="2057250" indent="-228583" defTabSz="930207">
              <a:defRPr kumimoji="1" sz="2400">
                <a:solidFill>
                  <a:schemeClr val="tx1"/>
                </a:solidFill>
                <a:latin typeface="Times New Roman" panose="02020603050405020304" pitchFamily="18" charset="0"/>
              </a:defRPr>
            </a:lvl5pPr>
            <a:lvl6pPr marL="2514417"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6pPr>
            <a:lvl7pPr marL="2971583"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7pPr>
            <a:lvl8pPr marL="3428750"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8pPr>
            <a:lvl9pPr marL="3885917"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9pPr>
          </a:lstStyle>
          <a:p>
            <a:fld id="{416D2FF4-AB4C-406C-A70A-F98C760C8609}" type="slidenum">
              <a:rPr kumimoji="0" lang="en-US" altLang="en-US" sz="1200"/>
              <a:pPr/>
              <a:t>32</a:t>
            </a:fld>
            <a:endParaRPr kumimoji="0" lang="en-US" altLang="en-US" sz="1200"/>
          </a:p>
        </p:txBody>
      </p:sp>
      <p:sp>
        <p:nvSpPr>
          <p:cNvPr id="44036" name="Rectangle 2"/>
          <p:cNvSpPr>
            <a:spLocks noGrp="1" noRot="1" noChangeAspect="1" noChangeArrowheads="1" noTextEdit="1"/>
          </p:cNvSpPr>
          <p:nvPr>
            <p:ph type="sldImg"/>
          </p:nvPr>
        </p:nvSpPr>
        <p:spPr>
          <a:xfrm>
            <a:off x="406400" y="698500"/>
            <a:ext cx="6197600" cy="3486150"/>
          </a:xfrm>
          <a:ln/>
        </p:spPr>
      </p:sp>
      <p:sp>
        <p:nvSpPr>
          <p:cNvPr id="4403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panose="020B0604020202020204" pitchFamily="34" charset="0"/>
            </a:endParaRPr>
          </a:p>
        </p:txBody>
      </p:sp>
    </p:spTree>
    <p:extLst>
      <p:ext uri="{BB962C8B-B14F-4D97-AF65-F5344CB8AC3E}">
        <p14:creationId xmlns:p14="http://schemas.microsoft.com/office/powerpoint/2010/main" val="6596309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07">
              <a:defRPr kumimoji="1" sz="2400">
                <a:solidFill>
                  <a:schemeClr val="tx1"/>
                </a:solidFill>
                <a:latin typeface="Times New Roman" panose="02020603050405020304" pitchFamily="18" charset="0"/>
              </a:defRPr>
            </a:lvl1pPr>
            <a:lvl2pPr marL="742895" indent="-285729" defTabSz="930207">
              <a:defRPr kumimoji="1" sz="2400">
                <a:solidFill>
                  <a:schemeClr val="tx1"/>
                </a:solidFill>
                <a:latin typeface="Times New Roman" panose="02020603050405020304" pitchFamily="18" charset="0"/>
              </a:defRPr>
            </a:lvl2pPr>
            <a:lvl3pPr marL="1142917" indent="-228583" defTabSz="930207">
              <a:defRPr kumimoji="1" sz="2400">
                <a:solidFill>
                  <a:schemeClr val="tx1"/>
                </a:solidFill>
                <a:latin typeface="Times New Roman" panose="02020603050405020304" pitchFamily="18" charset="0"/>
              </a:defRPr>
            </a:lvl3pPr>
            <a:lvl4pPr marL="1600083" indent="-228583" defTabSz="930207">
              <a:defRPr kumimoji="1" sz="2400">
                <a:solidFill>
                  <a:schemeClr val="tx1"/>
                </a:solidFill>
                <a:latin typeface="Times New Roman" panose="02020603050405020304" pitchFamily="18" charset="0"/>
              </a:defRPr>
            </a:lvl4pPr>
            <a:lvl5pPr marL="2057250" indent="-228583" defTabSz="930207">
              <a:defRPr kumimoji="1" sz="2400">
                <a:solidFill>
                  <a:schemeClr val="tx1"/>
                </a:solidFill>
                <a:latin typeface="Times New Roman" panose="02020603050405020304" pitchFamily="18" charset="0"/>
              </a:defRPr>
            </a:lvl5pPr>
            <a:lvl6pPr marL="2514417"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6pPr>
            <a:lvl7pPr marL="2971583"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7pPr>
            <a:lvl8pPr marL="3428750"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8pPr>
            <a:lvl9pPr marL="3885917"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9pPr>
          </a:lstStyle>
          <a:p>
            <a:fld id="{89F915ED-D88B-40CD-BADB-C4A16DA81047}" type="datetime1">
              <a:rPr kumimoji="0" lang="en-US" altLang="en-US" sz="1200"/>
              <a:t>1/24/2024</a:t>
            </a:fld>
            <a:endParaRPr kumimoji="0" lang="en-US" altLang="en-US" sz="1200"/>
          </a:p>
        </p:txBody>
      </p:sp>
      <p:sp>
        <p:nvSpPr>
          <p:cNvPr id="47107"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07">
              <a:defRPr kumimoji="1" sz="2400">
                <a:solidFill>
                  <a:schemeClr val="tx1"/>
                </a:solidFill>
                <a:latin typeface="Times New Roman" panose="02020603050405020304" pitchFamily="18" charset="0"/>
              </a:defRPr>
            </a:lvl1pPr>
            <a:lvl2pPr marL="742895" indent="-285729" defTabSz="930207">
              <a:defRPr kumimoji="1" sz="2400">
                <a:solidFill>
                  <a:schemeClr val="tx1"/>
                </a:solidFill>
                <a:latin typeface="Times New Roman" panose="02020603050405020304" pitchFamily="18" charset="0"/>
              </a:defRPr>
            </a:lvl2pPr>
            <a:lvl3pPr marL="1142917" indent="-228583" defTabSz="930207">
              <a:defRPr kumimoji="1" sz="2400">
                <a:solidFill>
                  <a:schemeClr val="tx1"/>
                </a:solidFill>
                <a:latin typeface="Times New Roman" panose="02020603050405020304" pitchFamily="18" charset="0"/>
              </a:defRPr>
            </a:lvl3pPr>
            <a:lvl4pPr marL="1600083" indent="-228583" defTabSz="930207">
              <a:defRPr kumimoji="1" sz="2400">
                <a:solidFill>
                  <a:schemeClr val="tx1"/>
                </a:solidFill>
                <a:latin typeface="Times New Roman" panose="02020603050405020304" pitchFamily="18" charset="0"/>
              </a:defRPr>
            </a:lvl4pPr>
            <a:lvl5pPr marL="2057250" indent="-228583" defTabSz="930207">
              <a:defRPr kumimoji="1" sz="2400">
                <a:solidFill>
                  <a:schemeClr val="tx1"/>
                </a:solidFill>
                <a:latin typeface="Times New Roman" panose="02020603050405020304" pitchFamily="18" charset="0"/>
              </a:defRPr>
            </a:lvl5pPr>
            <a:lvl6pPr marL="2514417"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6pPr>
            <a:lvl7pPr marL="2971583"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7pPr>
            <a:lvl8pPr marL="3428750"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8pPr>
            <a:lvl9pPr marL="3885917"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9pPr>
          </a:lstStyle>
          <a:p>
            <a:fld id="{7003251C-3254-434D-B6E6-18529674C836}" type="slidenum">
              <a:rPr kumimoji="0" lang="en-US" altLang="en-US" sz="1200"/>
              <a:pPr/>
              <a:t>33</a:t>
            </a:fld>
            <a:endParaRPr kumimoji="0" lang="en-US" altLang="en-US" sz="1200"/>
          </a:p>
        </p:txBody>
      </p:sp>
      <p:sp>
        <p:nvSpPr>
          <p:cNvPr id="47108" name="Rectangle 2"/>
          <p:cNvSpPr>
            <a:spLocks noGrp="1" noRot="1" noChangeAspect="1" noChangeArrowheads="1" noTextEdit="1"/>
          </p:cNvSpPr>
          <p:nvPr>
            <p:ph type="sldImg"/>
          </p:nvPr>
        </p:nvSpPr>
        <p:spPr>
          <a:xfrm>
            <a:off x="406400" y="698500"/>
            <a:ext cx="6197600" cy="3486150"/>
          </a:xfrm>
          <a:ln/>
        </p:spPr>
      </p:sp>
      <p:sp>
        <p:nvSpPr>
          <p:cNvPr id="4710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panose="020B0604020202020204" pitchFamily="34" charset="0"/>
            </a:endParaRPr>
          </a:p>
        </p:txBody>
      </p:sp>
    </p:spTree>
    <p:extLst>
      <p:ext uri="{BB962C8B-B14F-4D97-AF65-F5344CB8AC3E}">
        <p14:creationId xmlns:p14="http://schemas.microsoft.com/office/powerpoint/2010/main" val="4918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07">
              <a:defRPr kumimoji="1" sz="2400">
                <a:solidFill>
                  <a:schemeClr val="tx1"/>
                </a:solidFill>
                <a:latin typeface="Times New Roman" panose="02020603050405020304" pitchFamily="18" charset="0"/>
              </a:defRPr>
            </a:lvl1pPr>
            <a:lvl2pPr marL="742895" indent="-285729" defTabSz="930207">
              <a:defRPr kumimoji="1" sz="2400">
                <a:solidFill>
                  <a:schemeClr val="tx1"/>
                </a:solidFill>
                <a:latin typeface="Times New Roman" panose="02020603050405020304" pitchFamily="18" charset="0"/>
              </a:defRPr>
            </a:lvl2pPr>
            <a:lvl3pPr marL="1142917" indent="-228583" defTabSz="930207">
              <a:defRPr kumimoji="1" sz="2400">
                <a:solidFill>
                  <a:schemeClr val="tx1"/>
                </a:solidFill>
                <a:latin typeface="Times New Roman" panose="02020603050405020304" pitchFamily="18" charset="0"/>
              </a:defRPr>
            </a:lvl3pPr>
            <a:lvl4pPr marL="1600083" indent="-228583" defTabSz="930207">
              <a:defRPr kumimoji="1" sz="2400">
                <a:solidFill>
                  <a:schemeClr val="tx1"/>
                </a:solidFill>
                <a:latin typeface="Times New Roman" panose="02020603050405020304" pitchFamily="18" charset="0"/>
              </a:defRPr>
            </a:lvl4pPr>
            <a:lvl5pPr marL="2057250" indent="-228583" defTabSz="930207">
              <a:defRPr kumimoji="1" sz="2400">
                <a:solidFill>
                  <a:schemeClr val="tx1"/>
                </a:solidFill>
                <a:latin typeface="Times New Roman" panose="02020603050405020304" pitchFamily="18" charset="0"/>
              </a:defRPr>
            </a:lvl5pPr>
            <a:lvl6pPr marL="2514417"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6pPr>
            <a:lvl7pPr marL="2971583"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7pPr>
            <a:lvl8pPr marL="3428750"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8pPr>
            <a:lvl9pPr marL="3885917"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9pPr>
          </a:lstStyle>
          <a:p>
            <a:fld id="{D944369C-BEAC-435C-A89C-06F4444CF87B}" type="datetime1">
              <a:rPr kumimoji="0" lang="en-US" altLang="en-US" sz="1200"/>
              <a:t>1/24/2024</a:t>
            </a:fld>
            <a:endParaRPr kumimoji="0" lang="en-US" altLang="en-US" sz="1200"/>
          </a:p>
        </p:txBody>
      </p:sp>
      <p:sp>
        <p:nvSpPr>
          <p:cNvPr id="50179"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07">
              <a:defRPr kumimoji="1" sz="2400">
                <a:solidFill>
                  <a:schemeClr val="tx1"/>
                </a:solidFill>
                <a:latin typeface="Times New Roman" panose="02020603050405020304" pitchFamily="18" charset="0"/>
              </a:defRPr>
            </a:lvl1pPr>
            <a:lvl2pPr marL="742895" indent="-285729" defTabSz="930207">
              <a:defRPr kumimoji="1" sz="2400">
                <a:solidFill>
                  <a:schemeClr val="tx1"/>
                </a:solidFill>
                <a:latin typeface="Times New Roman" panose="02020603050405020304" pitchFamily="18" charset="0"/>
              </a:defRPr>
            </a:lvl2pPr>
            <a:lvl3pPr marL="1142917" indent="-228583" defTabSz="930207">
              <a:defRPr kumimoji="1" sz="2400">
                <a:solidFill>
                  <a:schemeClr val="tx1"/>
                </a:solidFill>
                <a:latin typeface="Times New Roman" panose="02020603050405020304" pitchFamily="18" charset="0"/>
              </a:defRPr>
            </a:lvl3pPr>
            <a:lvl4pPr marL="1600083" indent="-228583" defTabSz="930207">
              <a:defRPr kumimoji="1" sz="2400">
                <a:solidFill>
                  <a:schemeClr val="tx1"/>
                </a:solidFill>
                <a:latin typeface="Times New Roman" panose="02020603050405020304" pitchFamily="18" charset="0"/>
              </a:defRPr>
            </a:lvl4pPr>
            <a:lvl5pPr marL="2057250" indent="-228583" defTabSz="930207">
              <a:defRPr kumimoji="1" sz="2400">
                <a:solidFill>
                  <a:schemeClr val="tx1"/>
                </a:solidFill>
                <a:latin typeface="Times New Roman" panose="02020603050405020304" pitchFamily="18" charset="0"/>
              </a:defRPr>
            </a:lvl5pPr>
            <a:lvl6pPr marL="2514417"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6pPr>
            <a:lvl7pPr marL="2971583"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7pPr>
            <a:lvl8pPr marL="3428750"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8pPr>
            <a:lvl9pPr marL="3885917"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9pPr>
          </a:lstStyle>
          <a:p>
            <a:fld id="{2179FE23-87A1-403E-8299-06077F6C3E7E}" type="slidenum">
              <a:rPr kumimoji="0" lang="en-US" altLang="en-US" sz="1200"/>
              <a:pPr/>
              <a:t>39</a:t>
            </a:fld>
            <a:endParaRPr kumimoji="0" lang="en-US" altLang="en-US" sz="1200"/>
          </a:p>
        </p:txBody>
      </p:sp>
      <p:sp>
        <p:nvSpPr>
          <p:cNvPr id="50180" name="Rectangle 2"/>
          <p:cNvSpPr>
            <a:spLocks noGrp="1" noRot="1" noChangeAspect="1" noChangeArrowheads="1" noTextEdit="1"/>
          </p:cNvSpPr>
          <p:nvPr>
            <p:ph type="sldImg"/>
          </p:nvPr>
        </p:nvSpPr>
        <p:spPr>
          <a:xfrm>
            <a:off x="406400" y="698500"/>
            <a:ext cx="6197600" cy="3486150"/>
          </a:xfrm>
          <a:ln/>
        </p:spPr>
      </p:sp>
      <p:sp>
        <p:nvSpPr>
          <p:cNvPr id="5018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panose="020B0604020202020204" pitchFamily="34" charset="0"/>
            </a:endParaRPr>
          </a:p>
        </p:txBody>
      </p:sp>
    </p:spTree>
    <p:extLst>
      <p:ext uri="{BB962C8B-B14F-4D97-AF65-F5344CB8AC3E}">
        <p14:creationId xmlns:p14="http://schemas.microsoft.com/office/powerpoint/2010/main" val="31085073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07">
              <a:defRPr kumimoji="1" sz="2400">
                <a:solidFill>
                  <a:schemeClr val="tx1"/>
                </a:solidFill>
                <a:latin typeface="Times New Roman" panose="02020603050405020304" pitchFamily="18" charset="0"/>
              </a:defRPr>
            </a:lvl1pPr>
            <a:lvl2pPr marL="742895" indent="-285729" defTabSz="930207">
              <a:defRPr kumimoji="1" sz="2400">
                <a:solidFill>
                  <a:schemeClr val="tx1"/>
                </a:solidFill>
                <a:latin typeface="Times New Roman" panose="02020603050405020304" pitchFamily="18" charset="0"/>
              </a:defRPr>
            </a:lvl2pPr>
            <a:lvl3pPr marL="1142917" indent="-228583" defTabSz="930207">
              <a:defRPr kumimoji="1" sz="2400">
                <a:solidFill>
                  <a:schemeClr val="tx1"/>
                </a:solidFill>
                <a:latin typeface="Times New Roman" panose="02020603050405020304" pitchFamily="18" charset="0"/>
              </a:defRPr>
            </a:lvl3pPr>
            <a:lvl4pPr marL="1600083" indent="-228583" defTabSz="930207">
              <a:defRPr kumimoji="1" sz="2400">
                <a:solidFill>
                  <a:schemeClr val="tx1"/>
                </a:solidFill>
                <a:latin typeface="Times New Roman" panose="02020603050405020304" pitchFamily="18" charset="0"/>
              </a:defRPr>
            </a:lvl4pPr>
            <a:lvl5pPr marL="2057250" indent="-228583" defTabSz="930207">
              <a:defRPr kumimoji="1" sz="2400">
                <a:solidFill>
                  <a:schemeClr val="tx1"/>
                </a:solidFill>
                <a:latin typeface="Times New Roman" panose="02020603050405020304" pitchFamily="18" charset="0"/>
              </a:defRPr>
            </a:lvl5pPr>
            <a:lvl6pPr marL="2514417"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6pPr>
            <a:lvl7pPr marL="2971583"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7pPr>
            <a:lvl8pPr marL="3428750"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8pPr>
            <a:lvl9pPr marL="3885917"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9pPr>
          </a:lstStyle>
          <a:p>
            <a:fld id="{2AAB3055-89CC-4F32-8797-52C805715E5A}" type="datetime1">
              <a:rPr kumimoji="0" lang="en-US" altLang="en-US" sz="1200"/>
              <a:t>1/24/2024</a:t>
            </a:fld>
            <a:endParaRPr kumimoji="0" lang="en-US" altLang="en-US" sz="1200"/>
          </a:p>
        </p:txBody>
      </p:sp>
      <p:sp>
        <p:nvSpPr>
          <p:cNvPr id="51203"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07">
              <a:defRPr kumimoji="1" sz="2400">
                <a:solidFill>
                  <a:schemeClr val="tx1"/>
                </a:solidFill>
                <a:latin typeface="Times New Roman" panose="02020603050405020304" pitchFamily="18" charset="0"/>
              </a:defRPr>
            </a:lvl1pPr>
            <a:lvl2pPr marL="742895" indent="-285729" defTabSz="930207">
              <a:defRPr kumimoji="1" sz="2400">
                <a:solidFill>
                  <a:schemeClr val="tx1"/>
                </a:solidFill>
                <a:latin typeface="Times New Roman" panose="02020603050405020304" pitchFamily="18" charset="0"/>
              </a:defRPr>
            </a:lvl2pPr>
            <a:lvl3pPr marL="1142917" indent="-228583" defTabSz="930207">
              <a:defRPr kumimoji="1" sz="2400">
                <a:solidFill>
                  <a:schemeClr val="tx1"/>
                </a:solidFill>
                <a:latin typeface="Times New Roman" panose="02020603050405020304" pitchFamily="18" charset="0"/>
              </a:defRPr>
            </a:lvl3pPr>
            <a:lvl4pPr marL="1600083" indent="-228583" defTabSz="930207">
              <a:defRPr kumimoji="1" sz="2400">
                <a:solidFill>
                  <a:schemeClr val="tx1"/>
                </a:solidFill>
                <a:latin typeface="Times New Roman" panose="02020603050405020304" pitchFamily="18" charset="0"/>
              </a:defRPr>
            </a:lvl4pPr>
            <a:lvl5pPr marL="2057250" indent="-228583" defTabSz="930207">
              <a:defRPr kumimoji="1" sz="2400">
                <a:solidFill>
                  <a:schemeClr val="tx1"/>
                </a:solidFill>
                <a:latin typeface="Times New Roman" panose="02020603050405020304" pitchFamily="18" charset="0"/>
              </a:defRPr>
            </a:lvl5pPr>
            <a:lvl6pPr marL="2514417"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6pPr>
            <a:lvl7pPr marL="2971583"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7pPr>
            <a:lvl8pPr marL="3428750"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8pPr>
            <a:lvl9pPr marL="3885917"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9pPr>
          </a:lstStyle>
          <a:p>
            <a:fld id="{A6029208-2280-4F57-8280-707EDDC5778A}" type="slidenum">
              <a:rPr kumimoji="0" lang="en-US" altLang="en-US" sz="1200"/>
              <a:pPr/>
              <a:t>40</a:t>
            </a:fld>
            <a:endParaRPr kumimoji="0" lang="en-US" altLang="en-US" sz="1200"/>
          </a:p>
        </p:txBody>
      </p:sp>
      <p:sp>
        <p:nvSpPr>
          <p:cNvPr id="51204" name="Rectangle 2"/>
          <p:cNvSpPr>
            <a:spLocks noGrp="1" noRot="1" noChangeAspect="1" noChangeArrowheads="1" noTextEdit="1"/>
          </p:cNvSpPr>
          <p:nvPr>
            <p:ph type="sldImg"/>
          </p:nvPr>
        </p:nvSpPr>
        <p:spPr>
          <a:xfrm>
            <a:off x="406400" y="698500"/>
            <a:ext cx="6197600" cy="3486150"/>
          </a:xfrm>
          <a:ln/>
        </p:spPr>
      </p:sp>
      <p:sp>
        <p:nvSpPr>
          <p:cNvPr id="5120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panose="020B0604020202020204" pitchFamily="34" charset="0"/>
            </a:endParaRPr>
          </a:p>
        </p:txBody>
      </p:sp>
    </p:spTree>
    <p:extLst>
      <p:ext uri="{BB962C8B-B14F-4D97-AF65-F5344CB8AC3E}">
        <p14:creationId xmlns:p14="http://schemas.microsoft.com/office/powerpoint/2010/main" val="7330835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07">
              <a:defRPr kumimoji="1" sz="2400">
                <a:solidFill>
                  <a:schemeClr val="tx1"/>
                </a:solidFill>
                <a:latin typeface="Times New Roman" panose="02020603050405020304" pitchFamily="18" charset="0"/>
              </a:defRPr>
            </a:lvl1pPr>
            <a:lvl2pPr marL="742895" indent="-285729" defTabSz="930207">
              <a:defRPr kumimoji="1" sz="2400">
                <a:solidFill>
                  <a:schemeClr val="tx1"/>
                </a:solidFill>
                <a:latin typeface="Times New Roman" panose="02020603050405020304" pitchFamily="18" charset="0"/>
              </a:defRPr>
            </a:lvl2pPr>
            <a:lvl3pPr marL="1142917" indent="-228583" defTabSz="930207">
              <a:defRPr kumimoji="1" sz="2400">
                <a:solidFill>
                  <a:schemeClr val="tx1"/>
                </a:solidFill>
                <a:latin typeface="Times New Roman" panose="02020603050405020304" pitchFamily="18" charset="0"/>
              </a:defRPr>
            </a:lvl3pPr>
            <a:lvl4pPr marL="1600083" indent="-228583" defTabSz="930207">
              <a:defRPr kumimoji="1" sz="2400">
                <a:solidFill>
                  <a:schemeClr val="tx1"/>
                </a:solidFill>
                <a:latin typeface="Times New Roman" panose="02020603050405020304" pitchFamily="18" charset="0"/>
              </a:defRPr>
            </a:lvl4pPr>
            <a:lvl5pPr marL="2057250" indent="-228583" defTabSz="930207">
              <a:defRPr kumimoji="1" sz="2400">
                <a:solidFill>
                  <a:schemeClr val="tx1"/>
                </a:solidFill>
                <a:latin typeface="Times New Roman" panose="02020603050405020304" pitchFamily="18" charset="0"/>
              </a:defRPr>
            </a:lvl5pPr>
            <a:lvl6pPr marL="2514417"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6pPr>
            <a:lvl7pPr marL="2971583"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7pPr>
            <a:lvl8pPr marL="3428750"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8pPr>
            <a:lvl9pPr marL="3885917"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9pPr>
          </a:lstStyle>
          <a:p>
            <a:fld id="{030A93C9-C6CB-412C-A2FE-F7FC97040490}" type="datetime1">
              <a:rPr kumimoji="0" lang="en-US" altLang="en-US" sz="1200"/>
              <a:t>1/24/2024</a:t>
            </a:fld>
            <a:endParaRPr kumimoji="0" lang="en-US" altLang="en-US" sz="1200"/>
          </a:p>
        </p:txBody>
      </p:sp>
      <p:sp>
        <p:nvSpPr>
          <p:cNvPr id="52227"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07">
              <a:defRPr kumimoji="1" sz="2400">
                <a:solidFill>
                  <a:schemeClr val="tx1"/>
                </a:solidFill>
                <a:latin typeface="Times New Roman" panose="02020603050405020304" pitchFamily="18" charset="0"/>
              </a:defRPr>
            </a:lvl1pPr>
            <a:lvl2pPr marL="742895" indent="-285729" defTabSz="930207">
              <a:defRPr kumimoji="1" sz="2400">
                <a:solidFill>
                  <a:schemeClr val="tx1"/>
                </a:solidFill>
                <a:latin typeface="Times New Roman" panose="02020603050405020304" pitchFamily="18" charset="0"/>
              </a:defRPr>
            </a:lvl2pPr>
            <a:lvl3pPr marL="1142917" indent="-228583" defTabSz="930207">
              <a:defRPr kumimoji="1" sz="2400">
                <a:solidFill>
                  <a:schemeClr val="tx1"/>
                </a:solidFill>
                <a:latin typeface="Times New Roman" panose="02020603050405020304" pitchFamily="18" charset="0"/>
              </a:defRPr>
            </a:lvl3pPr>
            <a:lvl4pPr marL="1600083" indent="-228583" defTabSz="930207">
              <a:defRPr kumimoji="1" sz="2400">
                <a:solidFill>
                  <a:schemeClr val="tx1"/>
                </a:solidFill>
                <a:latin typeface="Times New Roman" panose="02020603050405020304" pitchFamily="18" charset="0"/>
              </a:defRPr>
            </a:lvl4pPr>
            <a:lvl5pPr marL="2057250" indent="-228583" defTabSz="930207">
              <a:defRPr kumimoji="1" sz="2400">
                <a:solidFill>
                  <a:schemeClr val="tx1"/>
                </a:solidFill>
                <a:latin typeface="Times New Roman" panose="02020603050405020304" pitchFamily="18" charset="0"/>
              </a:defRPr>
            </a:lvl5pPr>
            <a:lvl6pPr marL="2514417"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6pPr>
            <a:lvl7pPr marL="2971583"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7pPr>
            <a:lvl8pPr marL="3428750"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8pPr>
            <a:lvl9pPr marL="3885917"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9pPr>
          </a:lstStyle>
          <a:p>
            <a:fld id="{F76DA24D-0671-4D55-A0CF-FAEA4B530FEB}" type="slidenum">
              <a:rPr kumimoji="0" lang="en-US" altLang="en-US" sz="1200"/>
              <a:pPr/>
              <a:t>41</a:t>
            </a:fld>
            <a:endParaRPr kumimoji="0" lang="en-US" altLang="en-US" sz="1200"/>
          </a:p>
        </p:txBody>
      </p:sp>
      <p:sp>
        <p:nvSpPr>
          <p:cNvPr id="52228" name="Rectangle 2"/>
          <p:cNvSpPr>
            <a:spLocks noGrp="1" noRot="1" noChangeAspect="1" noChangeArrowheads="1" noTextEdit="1"/>
          </p:cNvSpPr>
          <p:nvPr>
            <p:ph type="sldImg"/>
          </p:nvPr>
        </p:nvSpPr>
        <p:spPr>
          <a:xfrm>
            <a:off x="406400" y="698500"/>
            <a:ext cx="6197600" cy="3486150"/>
          </a:xfrm>
          <a:ln/>
        </p:spPr>
      </p:sp>
      <p:sp>
        <p:nvSpPr>
          <p:cNvPr id="5222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panose="020B0604020202020204" pitchFamily="34" charset="0"/>
            </a:endParaRPr>
          </a:p>
        </p:txBody>
      </p:sp>
    </p:spTree>
    <p:extLst>
      <p:ext uri="{BB962C8B-B14F-4D97-AF65-F5344CB8AC3E}">
        <p14:creationId xmlns:p14="http://schemas.microsoft.com/office/powerpoint/2010/main" val="34468117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pPr>
              <a:defRPr/>
            </a:pPr>
            <a:fld id="{1082C7EE-E5E3-48CB-9157-705779397CED}" type="datetime1">
              <a:rPr lang="en-US" altLang="en-US" smtClean="0"/>
              <a:t>1/24/2024</a:t>
            </a:fld>
            <a:endParaRPr lang="en-US" altLang="en-US"/>
          </a:p>
        </p:txBody>
      </p:sp>
      <p:sp>
        <p:nvSpPr>
          <p:cNvPr id="5" name="Slide Number Placeholder 4"/>
          <p:cNvSpPr>
            <a:spLocks noGrp="1"/>
          </p:cNvSpPr>
          <p:nvPr>
            <p:ph type="sldNum" sz="quarter" idx="5"/>
          </p:nvPr>
        </p:nvSpPr>
        <p:spPr/>
        <p:txBody>
          <a:bodyPr/>
          <a:lstStyle/>
          <a:p>
            <a:fld id="{52834706-1556-41D4-9617-070BF6849BD4}" type="slidenum">
              <a:rPr lang="en-US" altLang="en-US" smtClean="0"/>
              <a:pPr/>
              <a:t>42</a:t>
            </a:fld>
            <a:endParaRPr lang="en-US" altLang="en-US"/>
          </a:p>
        </p:txBody>
      </p:sp>
    </p:spTree>
    <p:extLst>
      <p:ext uri="{BB962C8B-B14F-4D97-AF65-F5344CB8AC3E}">
        <p14:creationId xmlns:p14="http://schemas.microsoft.com/office/powerpoint/2010/main" val="7651440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pPr>
              <a:defRPr/>
            </a:pPr>
            <a:fld id="{1082C7EE-E5E3-48CB-9157-705779397CED}" type="datetime1">
              <a:rPr lang="en-US" altLang="en-US" smtClean="0"/>
              <a:t>1/24/2024</a:t>
            </a:fld>
            <a:endParaRPr lang="en-US" altLang="en-US"/>
          </a:p>
        </p:txBody>
      </p:sp>
      <p:sp>
        <p:nvSpPr>
          <p:cNvPr id="5" name="Slide Number Placeholder 4"/>
          <p:cNvSpPr>
            <a:spLocks noGrp="1"/>
          </p:cNvSpPr>
          <p:nvPr>
            <p:ph type="sldNum" sz="quarter" idx="5"/>
          </p:nvPr>
        </p:nvSpPr>
        <p:spPr/>
        <p:txBody>
          <a:bodyPr/>
          <a:lstStyle/>
          <a:p>
            <a:fld id="{52834706-1556-41D4-9617-070BF6849BD4}" type="slidenum">
              <a:rPr lang="en-US" altLang="en-US" smtClean="0"/>
              <a:pPr/>
              <a:t>43</a:t>
            </a:fld>
            <a:endParaRPr lang="en-US" altLang="en-US"/>
          </a:p>
        </p:txBody>
      </p:sp>
    </p:spTree>
    <p:extLst>
      <p:ext uri="{BB962C8B-B14F-4D97-AF65-F5344CB8AC3E}">
        <p14:creationId xmlns:p14="http://schemas.microsoft.com/office/powerpoint/2010/main" val="566295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07">
              <a:defRPr kumimoji="1" sz="2400">
                <a:solidFill>
                  <a:schemeClr val="tx1"/>
                </a:solidFill>
                <a:latin typeface="Times New Roman" panose="02020603050405020304" pitchFamily="18" charset="0"/>
              </a:defRPr>
            </a:lvl1pPr>
            <a:lvl2pPr marL="742895" indent="-285729" defTabSz="930207">
              <a:defRPr kumimoji="1" sz="2400">
                <a:solidFill>
                  <a:schemeClr val="tx1"/>
                </a:solidFill>
                <a:latin typeface="Times New Roman" panose="02020603050405020304" pitchFamily="18" charset="0"/>
              </a:defRPr>
            </a:lvl2pPr>
            <a:lvl3pPr marL="1142917" indent="-228583" defTabSz="930207">
              <a:defRPr kumimoji="1" sz="2400">
                <a:solidFill>
                  <a:schemeClr val="tx1"/>
                </a:solidFill>
                <a:latin typeface="Times New Roman" panose="02020603050405020304" pitchFamily="18" charset="0"/>
              </a:defRPr>
            </a:lvl3pPr>
            <a:lvl4pPr marL="1600083" indent="-228583" defTabSz="930207">
              <a:defRPr kumimoji="1" sz="2400">
                <a:solidFill>
                  <a:schemeClr val="tx1"/>
                </a:solidFill>
                <a:latin typeface="Times New Roman" panose="02020603050405020304" pitchFamily="18" charset="0"/>
              </a:defRPr>
            </a:lvl4pPr>
            <a:lvl5pPr marL="2057250" indent="-228583" defTabSz="930207">
              <a:defRPr kumimoji="1" sz="2400">
                <a:solidFill>
                  <a:schemeClr val="tx1"/>
                </a:solidFill>
                <a:latin typeface="Times New Roman" panose="02020603050405020304" pitchFamily="18" charset="0"/>
              </a:defRPr>
            </a:lvl5pPr>
            <a:lvl6pPr marL="2514417"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6pPr>
            <a:lvl7pPr marL="2971583"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7pPr>
            <a:lvl8pPr marL="3428750"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8pPr>
            <a:lvl9pPr marL="3885917"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9pPr>
          </a:lstStyle>
          <a:p>
            <a:fld id="{64D80524-DC61-4B5C-B717-6D327724FF1D}" type="datetime1">
              <a:rPr kumimoji="0" lang="en-US" altLang="en-US" sz="1200"/>
              <a:t>1/24/2024</a:t>
            </a:fld>
            <a:endParaRPr kumimoji="0" lang="en-US" altLang="en-US" sz="1200"/>
          </a:p>
        </p:txBody>
      </p:sp>
      <p:sp>
        <p:nvSpPr>
          <p:cNvPr id="55299"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07">
              <a:defRPr kumimoji="1" sz="2400">
                <a:solidFill>
                  <a:schemeClr val="tx1"/>
                </a:solidFill>
                <a:latin typeface="Times New Roman" panose="02020603050405020304" pitchFamily="18" charset="0"/>
              </a:defRPr>
            </a:lvl1pPr>
            <a:lvl2pPr marL="742895" indent="-285729" defTabSz="930207">
              <a:defRPr kumimoji="1" sz="2400">
                <a:solidFill>
                  <a:schemeClr val="tx1"/>
                </a:solidFill>
                <a:latin typeface="Times New Roman" panose="02020603050405020304" pitchFamily="18" charset="0"/>
              </a:defRPr>
            </a:lvl2pPr>
            <a:lvl3pPr marL="1142917" indent="-228583" defTabSz="930207">
              <a:defRPr kumimoji="1" sz="2400">
                <a:solidFill>
                  <a:schemeClr val="tx1"/>
                </a:solidFill>
                <a:latin typeface="Times New Roman" panose="02020603050405020304" pitchFamily="18" charset="0"/>
              </a:defRPr>
            </a:lvl3pPr>
            <a:lvl4pPr marL="1600083" indent="-228583" defTabSz="930207">
              <a:defRPr kumimoji="1" sz="2400">
                <a:solidFill>
                  <a:schemeClr val="tx1"/>
                </a:solidFill>
                <a:latin typeface="Times New Roman" panose="02020603050405020304" pitchFamily="18" charset="0"/>
              </a:defRPr>
            </a:lvl4pPr>
            <a:lvl5pPr marL="2057250" indent="-228583" defTabSz="930207">
              <a:defRPr kumimoji="1" sz="2400">
                <a:solidFill>
                  <a:schemeClr val="tx1"/>
                </a:solidFill>
                <a:latin typeface="Times New Roman" panose="02020603050405020304" pitchFamily="18" charset="0"/>
              </a:defRPr>
            </a:lvl5pPr>
            <a:lvl6pPr marL="2514417"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6pPr>
            <a:lvl7pPr marL="2971583"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7pPr>
            <a:lvl8pPr marL="3428750"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8pPr>
            <a:lvl9pPr marL="3885917"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9pPr>
          </a:lstStyle>
          <a:p>
            <a:fld id="{49EEDB2A-B515-4D07-AFC4-8979DF550601}" type="slidenum">
              <a:rPr kumimoji="0" lang="en-US" altLang="en-US" sz="1200"/>
              <a:pPr/>
              <a:t>44</a:t>
            </a:fld>
            <a:endParaRPr kumimoji="0" lang="en-US" altLang="en-US" sz="1200"/>
          </a:p>
        </p:txBody>
      </p:sp>
      <p:sp>
        <p:nvSpPr>
          <p:cNvPr id="55300" name="Rectangle 2"/>
          <p:cNvSpPr>
            <a:spLocks noGrp="1" noRot="1" noChangeAspect="1" noChangeArrowheads="1" noTextEdit="1"/>
          </p:cNvSpPr>
          <p:nvPr>
            <p:ph type="sldImg"/>
          </p:nvPr>
        </p:nvSpPr>
        <p:spPr>
          <a:xfrm>
            <a:off x="406400" y="698500"/>
            <a:ext cx="6197600" cy="3486150"/>
          </a:xfrm>
          <a:ln/>
        </p:spPr>
      </p:sp>
      <p:sp>
        <p:nvSpPr>
          <p:cNvPr id="5530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panose="020B0604020202020204" pitchFamily="34" charset="0"/>
            </a:endParaRPr>
          </a:p>
        </p:txBody>
      </p:sp>
    </p:spTree>
    <p:extLst>
      <p:ext uri="{BB962C8B-B14F-4D97-AF65-F5344CB8AC3E}">
        <p14:creationId xmlns:p14="http://schemas.microsoft.com/office/powerpoint/2010/main" val="39824483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pPr>
              <a:defRPr/>
            </a:pPr>
            <a:fld id="{1082C7EE-E5E3-48CB-9157-705779397CED}" type="datetime1">
              <a:rPr lang="en-US" altLang="en-US" smtClean="0"/>
              <a:t>1/24/2024</a:t>
            </a:fld>
            <a:endParaRPr lang="en-US" altLang="en-US"/>
          </a:p>
        </p:txBody>
      </p:sp>
      <p:sp>
        <p:nvSpPr>
          <p:cNvPr id="5" name="Slide Number Placeholder 4"/>
          <p:cNvSpPr>
            <a:spLocks noGrp="1"/>
          </p:cNvSpPr>
          <p:nvPr>
            <p:ph type="sldNum" sz="quarter" idx="5"/>
          </p:nvPr>
        </p:nvSpPr>
        <p:spPr/>
        <p:txBody>
          <a:bodyPr/>
          <a:lstStyle/>
          <a:p>
            <a:fld id="{52834706-1556-41D4-9617-070BF6849BD4}" type="slidenum">
              <a:rPr lang="en-US" altLang="en-US" smtClean="0"/>
              <a:pPr/>
              <a:t>3</a:t>
            </a:fld>
            <a:endParaRPr lang="en-US" altLang="en-US"/>
          </a:p>
        </p:txBody>
      </p:sp>
    </p:spTree>
    <p:extLst>
      <p:ext uri="{BB962C8B-B14F-4D97-AF65-F5344CB8AC3E}">
        <p14:creationId xmlns:p14="http://schemas.microsoft.com/office/powerpoint/2010/main" val="3311353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pPr>
              <a:defRPr/>
            </a:pPr>
            <a:fld id="{1082C7EE-E5E3-48CB-9157-705779397CED}" type="datetime1">
              <a:rPr lang="en-US" altLang="en-US" smtClean="0"/>
              <a:t>1/24/2024</a:t>
            </a:fld>
            <a:endParaRPr lang="en-US" altLang="en-US"/>
          </a:p>
        </p:txBody>
      </p:sp>
      <p:sp>
        <p:nvSpPr>
          <p:cNvPr id="5" name="Slide Number Placeholder 4"/>
          <p:cNvSpPr>
            <a:spLocks noGrp="1"/>
          </p:cNvSpPr>
          <p:nvPr>
            <p:ph type="sldNum" sz="quarter" idx="5"/>
          </p:nvPr>
        </p:nvSpPr>
        <p:spPr/>
        <p:txBody>
          <a:bodyPr/>
          <a:lstStyle/>
          <a:p>
            <a:fld id="{52834706-1556-41D4-9617-070BF6849BD4}" type="slidenum">
              <a:rPr lang="en-US" altLang="en-US" smtClean="0"/>
              <a:pPr/>
              <a:t>45</a:t>
            </a:fld>
            <a:endParaRPr lang="en-US" altLang="en-US"/>
          </a:p>
        </p:txBody>
      </p:sp>
    </p:spTree>
    <p:extLst>
      <p:ext uri="{BB962C8B-B14F-4D97-AF65-F5344CB8AC3E}">
        <p14:creationId xmlns:p14="http://schemas.microsoft.com/office/powerpoint/2010/main" val="2060504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pPr>
              <a:defRPr/>
            </a:pPr>
            <a:fld id="{1082C7EE-E5E3-48CB-9157-705779397CED}" type="datetime1">
              <a:rPr lang="en-US" altLang="en-US" smtClean="0"/>
              <a:t>1/24/2024</a:t>
            </a:fld>
            <a:endParaRPr lang="en-US" altLang="en-US"/>
          </a:p>
        </p:txBody>
      </p:sp>
      <p:sp>
        <p:nvSpPr>
          <p:cNvPr id="5" name="Slide Number Placeholder 4"/>
          <p:cNvSpPr>
            <a:spLocks noGrp="1"/>
          </p:cNvSpPr>
          <p:nvPr>
            <p:ph type="sldNum" sz="quarter" idx="5"/>
          </p:nvPr>
        </p:nvSpPr>
        <p:spPr/>
        <p:txBody>
          <a:bodyPr/>
          <a:lstStyle/>
          <a:p>
            <a:fld id="{52834706-1556-41D4-9617-070BF6849BD4}" type="slidenum">
              <a:rPr lang="en-US" altLang="en-US" smtClean="0"/>
              <a:pPr/>
              <a:t>46</a:t>
            </a:fld>
            <a:endParaRPr lang="en-US" altLang="en-US"/>
          </a:p>
        </p:txBody>
      </p:sp>
    </p:spTree>
    <p:extLst>
      <p:ext uri="{BB962C8B-B14F-4D97-AF65-F5344CB8AC3E}">
        <p14:creationId xmlns:p14="http://schemas.microsoft.com/office/powerpoint/2010/main" val="17592989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a:defRPr/>
            </a:pPr>
            <a:fld id="{1082C7EE-E5E3-48CB-9157-705779397CED}" type="datetime1">
              <a:rPr lang="en-US" altLang="en-US" smtClean="0"/>
              <a:t>1/24/2024</a:t>
            </a:fld>
            <a:endParaRPr lang="en-US" altLang="en-US"/>
          </a:p>
        </p:txBody>
      </p:sp>
      <p:sp>
        <p:nvSpPr>
          <p:cNvPr id="5" name="Slide Number Placeholder 4"/>
          <p:cNvSpPr>
            <a:spLocks noGrp="1"/>
          </p:cNvSpPr>
          <p:nvPr>
            <p:ph type="sldNum" sz="quarter" idx="5"/>
          </p:nvPr>
        </p:nvSpPr>
        <p:spPr/>
        <p:txBody>
          <a:bodyPr/>
          <a:lstStyle/>
          <a:p>
            <a:fld id="{52834706-1556-41D4-9617-070BF6849BD4}" type="slidenum">
              <a:rPr lang="en-US" altLang="en-US" smtClean="0"/>
              <a:pPr/>
              <a:t>47</a:t>
            </a:fld>
            <a:endParaRPr lang="en-US" altLang="en-US"/>
          </a:p>
        </p:txBody>
      </p:sp>
    </p:spTree>
    <p:extLst>
      <p:ext uri="{BB962C8B-B14F-4D97-AF65-F5344CB8AC3E}">
        <p14:creationId xmlns:p14="http://schemas.microsoft.com/office/powerpoint/2010/main" val="2738571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pPr>
              <a:defRPr/>
            </a:pPr>
            <a:fld id="{1082C7EE-E5E3-48CB-9157-705779397CED}" type="datetime1">
              <a:rPr lang="en-US" altLang="en-US" smtClean="0"/>
              <a:t>1/24/2024</a:t>
            </a:fld>
            <a:endParaRPr lang="en-US" altLang="en-US"/>
          </a:p>
        </p:txBody>
      </p:sp>
      <p:sp>
        <p:nvSpPr>
          <p:cNvPr id="5" name="Slide Number Placeholder 4"/>
          <p:cNvSpPr>
            <a:spLocks noGrp="1"/>
          </p:cNvSpPr>
          <p:nvPr>
            <p:ph type="sldNum" sz="quarter" idx="5"/>
          </p:nvPr>
        </p:nvSpPr>
        <p:spPr/>
        <p:txBody>
          <a:bodyPr/>
          <a:lstStyle/>
          <a:p>
            <a:fld id="{52834706-1556-41D4-9617-070BF6849BD4}" type="slidenum">
              <a:rPr lang="en-US" altLang="en-US" smtClean="0"/>
              <a:pPr/>
              <a:t>4</a:t>
            </a:fld>
            <a:endParaRPr lang="en-US" altLang="en-US"/>
          </a:p>
        </p:txBody>
      </p:sp>
    </p:spTree>
    <p:extLst>
      <p:ext uri="{BB962C8B-B14F-4D97-AF65-F5344CB8AC3E}">
        <p14:creationId xmlns:p14="http://schemas.microsoft.com/office/powerpoint/2010/main" val="5050895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pPr>
              <a:defRPr/>
            </a:pPr>
            <a:fld id="{1082C7EE-E5E3-48CB-9157-705779397CED}" type="datetime1">
              <a:rPr lang="en-US" altLang="en-US" smtClean="0"/>
              <a:t>1/24/2024</a:t>
            </a:fld>
            <a:endParaRPr lang="en-US" altLang="en-US"/>
          </a:p>
        </p:txBody>
      </p:sp>
      <p:sp>
        <p:nvSpPr>
          <p:cNvPr id="5" name="Slide Number Placeholder 4"/>
          <p:cNvSpPr>
            <a:spLocks noGrp="1"/>
          </p:cNvSpPr>
          <p:nvPr>
            <p:ph type="sldNum" sz="quarter" idx="5"/>
          </p:nvPr>
        </p:nvSpPr>
        <p:spPr/>
        <p:txBody>
          <a:bodyPr/>
          <a:lstStyle/>
          <a:p>
            <a:fld id="{52834706-1556-41D4-9617-070BF6849BD4}" type="slidenum">
              <a:rPr lang="en-US" altLang="en-US" smtClean="0"/>
              <a:pPr/>
              <a:t>5</a:t>
            </a:fld>
            <a:endParaRPr lang="en-US" altLang="en-US"/>
          </a:p>
        </p:txBody>
      </p:sp>
    </p:spTree>
    <p:extLst>
      <p:ext uri="{BB962C8B-B14F-4D97-AF65-F5344CB8AC3E}">
        <p14:creationId xmlns:p14="http://schemas.microsoft.com/office/powerpoint/2010/main" val="7937502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pPr>
              <a:defRPr/>
            </a:pPr>
            <a:fld id="{1082C7EE-E5E3-48CB-9157-705779397CED}" type="datetime1">
              <a:rPr lang="en-US" altLang="en-US" smtClean="0"/>
              <a:t>1/24/2024</a:t>
            </a:fld>
            <a:endParaRPr lang="en-US" altLang="en-US"/>
          </a:p>
        </p:txBody>
      </p:sp>
      <p:sp>
        <p:nvSpPr>
          <p:cNvPr id="5" name="Slide Number Placeholder 4"/>
          <p:cNvSpPr>
            <a:spLocks noGrp="1"/>
          </p:cNvSpPr>
          <p:nvPr>
            <p:ph type="sldNum" sz="quarter" idx="5"/>
          </p:nvPr>
        </p:nvSpPr>
        <p:spPr/>
        <p:txBody>
          <a:bodyPr/>
          <a:lstStyle/>
          <a:p>
            <a:fld id="{52834706-1556-41D4-9617-070BF6849BD4}" type="slidenum">
              <a:rPr lang="en-US" altLang="en-US" smtClean="0"/>
              <a:pPr/>
              <a:t>6</a:t>
            </a:fld>
            <a:endParaRPr lang="en-US" altLang="en-US"/>
          </a:p>
        </p:txBody>
      </p:sp>
    </p:spTree>
    <p:extLst>
      <p:ext uri="{BB962C8B-B14F-4D97-AF65-F5344CB8AC3E}">
        <p14:creationId xmlns:p14="http://schemas.microsoft.com/office/powerpoint/2010/main" val="31049632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pPr>
              <a:defRPr/>
            </a:pPr>
            <a:fld id="{1082C7EE-E5E3-48CB-9157-705779397CED}" type="datetime1">
              <a:rPr lang="en-US" altLang="en-US" smtClean="0"/>
              <a:t>1/24/2024</a:t>
            </a:fld>
            <a:endParaRPr lang="en-US" altLang="en-US"/>
          </a:p>
        </p:txBody>
      </p:sp>
      <p:sp>
        <p:nvSpPr>
          <p:cNvPr id="5" name="Slide Number Placeholder 4"/>
          <p:cNvSpPr>
            <a:spLocks noGrp="1"/>
          </p:cNvSpPr>
          <p:nvPr>
            <p:ph type="sldNum" sz="quarter" idx="5"/>
          </p:nvPr>
        </p:nvSpPr>
        <p:spPr/>
        <p:txBody>
          <a:bodyPr/>
          <a:lstStyle/>
          <a:p>
            <a:fld id="{52834706-1556-41D4-9617-070BF6849BD4}" type="slidenum">
              <a:rPr lang="en-US" altLang="en-US" smtClean="0"/>
              <a:pPr/>
              <a:t>26</a:t>
            </a:fld>
            <a:endParaRPr lang="en-US" altLang="en-US"/>
          </a:p>
        </p:txBody>
      </p:sp>
    </p:spTree>
    <p:extLst>
      <p:ext uri="{BB962C8B-B14F-4D97-AF65-F5344CB8AC3E}">
        <p14:creationId xmlns:p14="http://schemas.microsoft.com/office/powerpoint/2010/main" val="1109716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pPr>
              <a:defRPr/>
            </a:pPr>
            <a:fld id="{1082C7EE-E5E3-48CB-9157-705779397CED}" type="datetime1">
              <a:rPr lang="en-US" altLang="en-US" smtClean="0"/>
              <a:t>1/24/2024</a:t>
            </a:fld>
            <a:endParaRPr lang="en-US" altLang="en-US"/>
          </a:p>
        </p:txBody>
      </p:sp>
      <p:sp>
        <p:nvSpPr>
          <p:cNvPr id="5" name="Slide Number Placeholder 4"/>
          <p:cNvSpPr>
            <a:spLocks noGrp="1"/>
          </p:cNvSpPr>
          <p:nvPr>
            <p:ph type="sldNum" sz="quarter" idx="5"/>
          </p:nvPr>
        </p:nvSpPr>
        <p:spPr/>
        <p:txBody>
          <a:bodyPr/>
          <a:lstStyle/>
          <a:p>
            <a:fld id="{52834706-1556-41D4-9617-070BF6849BD4}" type="slidenum">
              <a:rPr lang="en-US" altLang="en-US" smtClean="0"/>
              <a:pPr/>
              <a:t>27</a:t>
            </a:fld>
            <a:endParaRPr lang="en-US" altLang="en-US"/>
          </a:p>
        </p:txBody>
      </p:sp>
    </p:spTree>
    <p:extLst>
      <p:ext uri="{BB962C8B-B14F-4D97-AF65-F5344CB8AC3E}">
        <p14:creationId xmlns:p14="http://schemas.microsoft.com/office/powerpoint/2010/main" val="30730147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pPr>
              <a:defRPr/>
            </a:pPr>
            <a:fld id="{1082C7EE-E5E3-48CB-9157-705779397CED}" type="datetime1">
              <a:rPr lang="en-US" altLang="en-US" smtClean="0"/>
              <a:t>1/24/2024</a:t>
            </a:fld>
            <a:endParaRPr lang="en-US" altLang="en-US"/>
          </a:p>
        </p:txBody>
      </p:sp>
      <p:sp>
        <p:nvSpPr>
          <p:cNvPr id="5" name="Slide Number Placeholder 4"/>
          <p:cNvSpPr>
            <a:spLocks noGrp="1"/>
          </p:cNvSpPr>
          <p:nvPr>
            <p:ph type="sldNum" sz="quarter" idx="5"/>
          </p:nvPr>
        </p:nvSpPr>
        <p:spPr/>
        <p:txBody>
          <a:bodyPr/>
          <a:lstStyle/>
          <a:p>
            <a:fld id="{52834706-1556-41D4-9617-070BF6849BD4}" type="slidenum">
              <a:rPr lang="en-US" altLang="en-US" smtClean="0"/>
              <a:pPr/>
              <a:t>28</a:t>
            </a:fld>
            <a:endParaRPr lang="en-US" altLang="en-US"/>
          </a:p>
        </p:txBody>
      </p:sp>
    </p:spTree>
    <p:extLst>
      <p:ext uri="{BB962C8B-B14F-4D97-AF65-F5344CB8AC3E}">
        <p14:creationId xmlns:p14="http://schemas.microsoft.com/office/powerpoint/2010/main" val="36311601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pPr>
              <a:defRPr/>
            </a:pPr>
            <a:fld id="{1082C7EE-E5E3-48CB-9157-705779397CED}" type="datetime1">
              <a:rPr lang="en-US" altLang="en-US" smtClean="0"/>
              <a:t>1/24/2024</a:t>
            </a:fld>
            <a:endParaRPr lang="en-US" altLang="en-US"/>
          </a:p>
        </p:txBody>
      </p:sp>
      <p:sp>
        <p:nvSpPr>
          <p:cNvPr id="5" name="Slide Number Placeholder 4"/>
          <p:cNvSpPr>
            <a:spLocks noGrp="1"/>
          </p:cNvSpPr>
          <p:nvPr>
            <p:ph type="sldNum" sz="quarter" idx="5"/>
          </p:nvPr>
        </p:nvSpPr>
        <p:spPr/>
        <p:txBody>
          <a:bodyPr/>
          <a:lstStyle/>
          <a:p>
            <a:fld id="{52834706-1556-41D4-9617-070BF6849BD4}" type="slidenum">
              <a:rPr lang="en-US" altLang="en-US" smtClean="0"/>
              <a:pPr/>
              <a:t>29</a:t>
            </a:fld>
            <a:endParaRPr lang="en-US" altLang="en-US"/>
          </a:p>
        </p:txBody>
      </p:sp>
    </p:spTree>
    <p:extLst>
      <p:ext uri="{BB962C8B-B14F-4D97-AF65-F5344CB8AC3E}">
        <p14:creationId xmlns:p14="http://schemas.microsoft.com/office/powerpoint/2010/main" val="35475502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4233" y="3200400"/>
            <a:ext cx="12196233" cy="0"/>
          </a:xfrm>
          <a:prstGeom prst="line">
            <a:avLst/>
          </a:prstGeom>
          <a:noFill/>
          <a:ln w="12700" cap="sq">
            <a:solidFill>
              <a:schemeClr val="bg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sz="2400"/>
          </a:p>
        </p:txBody>
      </p:sp>
      <p:sp>
        <p:nvSpPr>
          <p:cNvPr id="3076" name="Rectangle 4"/>
          <p:cNvSpPr>
            <a:spLocks noGrp="1" noChangeArrowheads="1"/>
          </p:cNvSpPr>
          <p:nvPr>
            <p:ph type="ctrTitle" sz="quarter"/>
          </p:nvPr>
        </p:nvSpPr>
        <p:spPr>
          <a:xfrm>
            <a:off x="2133600" y="533400"/>
            <a:ext cx="10058400" cy="2590800"/>
          </a:xfrm>
        </p:spPr>
        <p:txBody>
          <a:bodyPr anchor="b"/>
          <a:lstStyle>
            <a:lvl1pPr algn="l">
              <a:lnSpc>
                <a:spcPct val="80000"/>
              </a:lnSpc>
              <a:defRPr sz="6600"/>
            </a:lvl1pPr>
          </a:lstStyle>
          <a:p>
            <a:r>
              <a:rPr lang="en-US" altLang="en-US"/>
              <a:t>Click to edit Master title style</a:t>
            </a:r>
          </a:p>
        </p:txBody>
      </p:sp>
      <p:sp>
        <p:nvSpPr>
          <p:cNvPr id="3077" name="Rectangle 5"/>
          <p:cNvSpPr>
            <a:spLocks noGrp="1" noChangeArrowheads="1"/>
          </p:cNvSpPr>
          <p:nvPr>
            <p:ph type="subTitle" sz="quarter" idx="1"/>
          </p:nvPr>
        </p:nvSpPr>
        <p:spPr>
          <a:xfrm>
            <a:off x="3759200" y="3581400"/>
            <a:ext cx="8128000" cy="1752600"/>
          </a:xfrm>
        </p:spPr>
        <p:txBody>
          <a:bodyPr/>
          <a:lstStyle>
            <a:lvl1pPr marL="0" indent="0">
              <a:buFont typeface="Monotype Sorts" pitchFamily="2" charset="2"/>
              <a:buNone/>
              <a:defRPr sz="2800"/>
            </a:lvl1pPr>
          </a:lstStyle>
          <a:p>
            <a:r>
              <a:rPr lang="en-US" altLang="en-US"/>
              <a:t>Click to edit Master subtitle style</a:t>
            </a:r>
          </a:p>
        </p:txBody>
      </p:sp>
      <p:sp>
        <p:nvSpPr>
          <p:cNvPr id="6" name="Rectangle 6"/>
          <p:cNvSpPr>
            <a:spLocks noGrp="1" noChangeArrowheads="1"/>
          </p:cNvSpPr>
          <p:nvPr>
            <p:ph type="dt" sz="quarter" idx="10"/>
          </p:nvPr>
        </p:nvSpPr>
        <p:spPr/>
        <p:txBody>
          <a:bodyPr/>
          <a:lstStyle>
            <a:lvl1pPr>
              <a:defRPr>
                <a:solidFill>
                  <a:schemeClr val="hlink"/>
                </a:solidFill>
              </a:defRPr>
            </a:lvl1pPr>
          </a:lstStyle>
          <a:p>
            <a:pPr>
              <a:defRPr/>
            </a:pPr>
            <a:fld id="{22FE9E0A-61AD-42C3-982A-E4645C858315}" type="datetime4">
              <a:rPr lang="en-US" smtClean="0"/>
              <a:t>January 24, 2024</a:t>
            </a:fld>
            <a:endParaRPr lang="en-US" altLang="en-US"/>
          </a:p>
        </p:txBody>
      </p:sp>
      <p:sp>
        <p:nvSpPr>
          <p:cNvPr id="7" name="Rectangle 7"/>
          <p:cNvSpPr>
            <a:spLocks noGrp="1" noChangeArrowheads="1"/>
          </p:cNvSpPr>
          <p:nvPr>
            <p:ph type="ftr" sz="quarter" idx="11"/>
          </p:nvPr>
        </p:nvSpPr>
        <p:spPr/>
        <p:txBody>
          <a:bodyPr/>
          <a:lstStyle>
            <a:lvl1pPr>
              <a:defRPr>
                <a:solidFill>
                  <a:schemeClr val="hlink"/>
                </a:solidFill>
              </a:defRPr>
            </a:lvl1pPr>
          </a:lstStyle>
          <a:p>
            <a:pPr>
              <a:defRPr/>
            </a:pPr>
            <a:r>
              <a:rPr lang="en-US" altLang="en-US"/>
              <a:t>Copyright © 2000-12 Randal C. Picker</a:t>
            </a:r>
          </a:p>
        </p:txBody>
      </p:sp>
      <p:sp>
        <p:nvSpPr>
          <p:cNvPr id="8" name="Rectangle 8"/>
          <p:cNvSpPr>
            <a:spLocks noGrp="1" noChangeArrowheads="1"/>
          </p:cNvSpPr>
          <p:nvPr>
            <p:ph type="sldNum" sz="quarter" idx="12"/>
          </p:nvPr>
        </p:nvSpPr>
        <p:spPr/>
        <p:txBody>
          <a:bodyPr/>
          <a:lstStyle>
            <a:lvl1pPr>
              <a:defRPr>
                <a:solidFill>
                  <a:schemeClr val="hlink"/>
                </a:solidFill>
              </a:defRPr>
            </a:lvl1pPr>
          </a:lstStyle>
          <a:p>
            <a:fld id="{8DDCD4B1-3399-4945-AB9C-3CB68BFF96CC}" type="slidenum">
              <a:rPr lang="en-US" altLang="en-US"/>
              <a:pPr/>
              <a:t>‹#›</a:t>
            </a:fld>
            <a:endParaRPr lang="en-US" altLang="en-US"/>
          </a:p>
        </p:txBody>
      </p:sp>
    </p:spTree>
    <p:extLst>
      <p:ext uri="{BB962C8B-B14F-4D97-AF65-F5344CB8AC3E}">
        <p14:creationId xmlns:p14="http://schemas.microsoft.com/office/powerpoint/2010/main" val="19785504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fld id="{DC5F7DAB-3FD4-4651-AD48-3DC6A753A2CD}" type="datetime4">
              <a:rPr lang="en-US" smtClean="0"/>
              <a:t>January 24, 2024</a:t>
            </a:fld>
            <a:endParaRPr lang="en-US" altLang="en-US">
              <a:solidFill>
                <a:schemeClr val="bg2"/>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r>
              <a:rPr lang="en-US" altLang="en-US"/>
              <a:t>Copyright © 2000-12 Randal C. Picker</a:t>
            </a:r>
            <a:endParaRPr lang="en-US" altLang="en-US">
              <a:solidFill>
                <a:schemeClr val="bg2"/>
              </a:solidFill>
            </a:endParaRPr>
          </a:p>
        </p:txBody>
      </p:sp>
      <p:sp>
        <p:nvSpPr>
          <p:cNvPr id="6" name="Rectangle 7"/>
          <p:cNvSpPr>
            <a:spLocks noGrp="1" noChangeArrowheads="1"/>
          </p:cNvSpPr>
          <p:nvPr>
            <p:ph type="sldNum" sz="quarter" idx="12"/>
          </p:nvPr>
        </p:nvSpPr>
        <p:spPr>
          <a:ln/>
        </p:spPr>
        <p:txBody>
          <a:bodyPr/>
          <a:lstStyle>
            <a:lvl1pPr>
              <a:defRPr/>
            </a:lvl1pPr>
          </a:lstStyle>
          <a:p>
            <a:fld id="{285EDFD2-11A8-44C1-8627-72E5A7647AB2}" type="slidenum">
              <a:rPr lang="en-US" altLang="en-US"/>
              <a:pPr/>
              <a:t>‹#›</a:t>
            </a:fld>
            <a:endParaRPr lang="en-US" altLang="en-US"/>
          </a:p>
        </p:txBody>
      </p:sp>
    </p:spTree>
    <p:extLst>
      <p:ext uri="{BB962C8B-B14F-4D97-AF65-F5344CB8AC3E}">
        <p14:creationId xmlns:p14="http://schemas.microsoft.com/office/powerpoint/2010/main" val="24402963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94800" y="304800"/>
            <a:ext cx="27940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12800" y="304800"/>
            <a:ext cx="81788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fld id="{FC5A4629-63E6-4F12-A967-A7181CED776E}" type="datetime4">
              <a:rPr lang="en-US" smtClean="0"/>
              <a:t>January 24, 2024</a:t>
            </a:fld>
            <a:endParaRPr lang="en-US" altLang="en-US">
              <a:solidFill>
                <a:schemeClr val="bg2"/>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r>
              <a:rPr lang="en-US" altLang="en-US"/>
              <a:t>Copyright © 2000-12 Randal C. Picker</a:t>
            </a:r>
            <a:endParaRPr lang="en-US" altLang="en-US">
              <a:solidFill>
                <a:schemeClr val="bg2"/>
              </a:solidFill>
            </a:endParaRPr>
          </a:p>
        </p:txBody>
      </p:sp>
      <p:sp>
        <p:nvSpPr>
          <p:cNvPr id="6" name="Rectangle 7"/>
          <p:cNvSpPr>
            <a:spLocks noGrp="1" noChangeArrowheads="1"/>
          </p:cNvSpPr>
          <p:nvPr>
            <p:ph type="sldNum" sz="quarter" idx="12"/>
          </p:nvPr>
        </p:nvSpPr>
        <p:spPr>
          <a:ln/>
        </p:spPr>
        <p:txBody>
          <a:bodyPr/>
          <a:lstStyle>
            <a:lvl1pPr>
              <a:defRPr/>
            </a:lvl1pPr>
          </a:lstStyle>
          <a:p>
            <a:fld id="{67EF01E7-E991-44C6-B8F0-BF749AE252A0}" type="slidenum">
              <a:rPr lang="en-US" altLang="en-US"/>
              <a:pPr/>
              <a:t>‹#›</a:t>
            </a:fld>
            <a:endParaRPr lang="en-US" altLang="en-US"/>
          </a:p>
        </p:txBody>
      </p:sp>
    </p:spTree>
    <p:extLst>
      <p:ext uri="{BB962C8B-B14F-4D97-AF65-F5344CB8AC3E}">
        <p14:creationId xmlns:p14="http://schemas.microsoft.com/office/powerpoint/2010/main" val="24638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5400"/>
            </a:lvl1pPr>
          </a:lstStyle>
          <a:p>
            <a:r>
              <a:rPr lang="en-US" dirty="0"/>
              <a:t>Click to edit Master title style</a:t>
            </a:r>
          </a:p>
        </p:txBody>
      </p:sp>
      <p:sp>
        <p:nvSpPr>
          <p:cNvPr id="3" name="Content Placeholder 2"/>
          <p:cNvSpPr>
            <a:spLocks noGrp="1"/>
          </p:cNvSpPr>
          <p:nvPr>
            <p:ph idx="1"/>
          </p:nvPr>
        </p:nvSpPr>
        <p:spPr/>
        <p:txBody>
          <a:bodyPr/>
          <a:lstStyle>
            <a:lvl1pPr marL="342900" indent="-342900">
              <a:buFont typeface="Wingdings" panose="05000000000000000000" pitchFamily="2" charset="2"/>
              <a:buChar char="§"/>
              <a:defRPr sz="4000">
                <a:solidFill>
                  <a:srgbClr val="0000FF"/>
                </a:solidFill>
              </a:defRPr>
            </a:lvl1pPr>
            <a:lvl2pPr marL="742950" indent="-285750">
              <a:buFont typeface="Wingdings" panose="05000000000000000000" pitchFamily="2" charset="2"/>
              <a:buChar char="§"/>
              <a:defRPr sz="3600"/>
            </a:lvl2pPr>
            <a:lvl3pPr marL="1143000" indent="-228600">
              <a:buFont typeface="Wingdings" panose="05000000000000000000" pitchFamily="2" charset="2"/>
              <a:buChar char="§"/>
              <a:defRPr sz="3600"/>
            </a:lvl3pPr>
            <a:lvl4pPr marL="1600200" indent="-228600">
              <a:buFont typeface="Wingdings" panose="05000000000000000000" pitchFamily="2" charset="2"/>
              <a:buChar char="§"/>
              <a:defRPr/>
            </a:lvl4pPr>
            <a:lvl5pPr marL="2057400" indent="-228600">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7"/>
          <p:cNvSpPr>
            <a:spLocks noGrp="1" noChangeArrowheads="1"/>
          </p:cNvSpPr>
          <p:nvPr>
            <p:ph type="sldNum" sz="quarter" idx="12"/>
          </p:nvPr>
        </p:nvSpPr>
        <p:spPr>
          <a:ln/>
        </p:spPr>
        <p:txBody>
          <a:bodyPr/>
          <a:lstStyle>
            <a:lvl1pPr>
              <a:defRPr/>
            </a:lvl1pPr>
          </a:lstStyle>
          <a:p>
            <a:fld id="{4E110BF0-7E17-4738-BC2E-17B46995B69D}" type="slidenum">
              <a:rPr lang="en-US" altLang="en-US"/>
              <a:pPr/>
              <a:t>‹#›</a:t>
            </a:fld>
            <a:endParaRPr lang="en-US" altLang="en-US"/>
          </a:p>
        </p:txBody>
      </p:sp>
    </p:spTree>
    <p:extLst>
      <p:ext uri="{BB962C8B-B14F-4D97-AF65-F5344CB8AC3E}">
        <p14:creationId xmlns:p14="http://schemas.microsoft.com/office/powerpoint/2010/main" val="10231244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fld id="{88C3735D-7DBA-4856-BE45-6BD7DF7F950C}" type="datetime4">
              <a:rPr lang="en-US" smtClean="0"/>
              <a:t>January 24, 2024</a:t>
            </a:fld>
            <a:endParaRPr lang="en-US" altLang="en-US">
              <a:solidFill>
                <a:schemeClr val="bg2"/>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r>
              <a:rPr lang="en-US" altLang="en-US"/>
              <a:t>Copyright © 2000-12 Randal C. Picker</a:t>
            </a:r>
            <a:endParaRPr lang="en-US" altLang="en-US">
              <a:solidFill>
                <a:schemeClr val="bg2"/>
              </a:solidFill>
            </a:endParaRPr>
          </a:p>
        </p:txBody>
      </p:sp>
      <p:sp>
        <p:nvSpPr>
          <p:cNvPr id="6" name="Rectangle 7"/>
          <p:cNvSpPr>
            <a:spLocks noGrp="1" noChangeArrowheads="1"/>
          </p:cNvSpPr>
          <p:nvPr>
            <p:ph type="sldNum" sz="quarter" idx="12"/>
          </p:nvPr>
        </p:nvSpPr>
        <p:spPr>
          <a:ln/>
        </p:spPr>
        <p:txBody>
          <a:bodyPr/>
          <a:lstStyle>
            <a:lvl1pPr>
              <a:defRPr/>
            </a:lvl1pPr>
          </a:lstStyle>
          <a:p>
            <a:fld id="{275658CC-F6AA-4FFB-9357-24DD3D8CB88C}" type="slidenum">
              <a:rPr lang="en-US" altLang="en-US"/>
              <a:pPr/>
              <a:t>‹#›</a:t>
            </a:fld>
            <a:endParaRPr lang="en-US" altLang="en-US"/>
          </a:p>
        </p:txBody>
      </p:sp>
    </p:spTree>
    <p:extLst>
      <p:ext uri="{BB962C8B-B14F-4D97-AF65-F5344CB8AC3E}">
        <p14:creationId xmlns:p14="http://schemas.microsoft.com/office/powerpoint/2010/main" val="29061132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12800" y="1600200"/>
            <a:ext cx="54864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02400" y="1600200"/>
            <a:ext cx="54864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dt" sz="half" idx="10"/>
          </p:nvPr>
        </p:nvSpPr>
        <p:spPr>
          <a:ln/>
        </p:spPr>
        <p:txBody>
          <a:bodyPr/>
          <a:lstStyle>
            <a:lvl1pPr>
              <a:defRPr/>
            </a:lvl1pPr>
          </a:lstStyle>
          <a:p>
            <a:pPr>
              <a:defRPr/>
            </a:pPr>
            <a:fld id="{2D6E50F8-B3EE-481D-BF06-5E89C88BD621}" type="datetime4">
              <a:rPr lang="en-US" smtClean="0"/>
              <a:t>January 24, 2024</a:t>
            </a:fld>
            <a:endParaRPr lang="en-US" altLang="en-US">
              <a:solidFill>
                <a:schemeClr val="bg2"/>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r>
              <a:rPr lang="en-US" altLang="en-US"/>
              <a:t>Copyright © 2000-12 Randal C. Picker</a:t>
            </a:r>
            <a:endParaRPr lang="en-US" altLang="en-US">
              <a:solidFill>
                <a:schemeClr val="bg2"/>
              </a:solidFill>
            </a:endParaRPr>
          </a:p>
        </p:txBody>
      </p:sp>
      <p:sp>
        <p:nvSpPr>
          <p:cNvPr id="7" name="Rectangle 7"/>
          <p:cNvSpPr>
            <a:spLocks noGrp="1" noChangeArrowheads="1"/>
          </p:cNvSpPr>
          <p:nvPr>
            <p:ph type="sldNum" sz="quarter" idx="12"/>
          </p:nvPr>
        </p:nvSpPr>
        <p:spPr>
          <a:ln/>
        </p:spPr>
        <p:txBody>
          <a:bodyPr/>
          <a:lstStyle>
            <a:lvl1pPr>
              <a:defRPr/>
            </a:lvl1pPr>
          </a:lstStyle>
          <a:p>
            <a:fld id="{0A00AF23-FC14-4D40-9D5B-CB0272126C1B}" type="slidenum">
              <a:rPr lang="en-US" altLang="en-US"/>
              <a:pPr/>
              <a:t>‹#›</a:t>
            </a:fld>
            <a:endParaRPr lang="en-US" altLang="en-US"/>
          </a:p>
        </p:txBody>
      </p:sp>
    </p:spTree>
    <p:extLst>
      <p:ext uri="{BB962C8B-B14F-4D97-AF65-F5344CB8AC3E}">
        <p14:creationId xmlns:p14="http://schemas.microsoft.com/office/powerpoint/2010/main" val="7583485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dt" sz="half" idx="10"/>
          </p:nvPr>
        </p:nvSpPr>
        <p:spPr>
          <a:ln/>
        </p:spPr>
        <p:txBody>
          <a:bodyPr/>
          <a:lstStyle>
            <a:lvl1pPr>
              <a:defRPr/>
            </a:lvl1pPr>
          </a:lstStyle>
          <a:p>
            <a:pPr>
              <a:defRPr/>
            </a:pPr>
            <a:fld id="{6A97541F-F040-4870-9D70-81DEDD049599}" type="datetime4">
              <a:rPr lang="en-US" smtClean="0"/>
              <a:t>January 24, 2024</a:t>
            </a:fld>
            <a:endParaRPr lang="en-US" altLang="en-US">
              <a:solidFill>
                <a:schemeClr val="bg2"/>
              </a:solidFill>
            </a:endParaRPr>
          </a:p>
        </p:txBody>
      </p:sp>
      <p:sp>
        <p:nvSpPr>
          <p:cNvPr id="8" name="Rectangle 6"/>
          <p:cNvSpPr>
            <a:spLocks noGrp="1" noChangeArrowheads="1"/>
          </p:cNvSpPr>
          <p:nvPr>
            <p:ph type="ftr" sz="quarter" idx="11"/>
          </p:nvPr>
        </p:nvSpPr>
        <p:spPr>
          <a:ln/>
        </p:spPr>
        <p:txBody>
          <a:bodyPr/>
          <a:lstStyle>
            <a:lvl1pPr>
              <a:defRPr/>
            </a:lvl1pPr>
          </a:lstStyle>
          <a:p>
            <a:pPr>
              <a:defRPr/>
            </a:pPr>
            <a:r>
              <a:rPr lang="en-US" altLang="en-US"/>
              <a:t>Copyright © 2000-12 Randal C. Picker</a:t>
            </a:r>
            <a:endParaRPr lang="en-US" altLang="en-US">
              <a:solidFill>
                <a:schemeClr val="bg2"/>
              </a:solidFill>
            </a:endParaRPr>
          </a:p>
        </p:txBody>
      </p:sp>
      <p:sp>
        <p:nvSpPr>
          <p:cNvPr id="9" name="Rectangle 7"/>
          <p:cNvSpPr>
            <a:spLocks noGrp="1" noChangeArrowheads="1"/>
          </p:cNvSpPr>
          <p:nvPr>
            <p:ph type="sldNum" sz="quarter" idx="12"/>
          </p:nvPr>
        </p:nvSpPr>
        <p:spPr>
          <a:ln/>
        </p:spPr>
        <p:txBody>
          <a:bodyPr/>
          <a:lstStyle>
            <a:lvl1pPr>
              <a:defRPr/>
            </a:lvl1pPr>
          </a:lstStyle>
          <a:p>
            <a:fld id="{70D31060-424D-4031-B26B-244F2AA37C60}" type="slidenum">
              <a:rPr lang="en-US" altLang="en-US"/>
              <a:pPr/>
              <a:t>‹#›</a:t>
            </a:fld>
            <a:endParaRPr lang="en-US" altLang="en-US"/>
          </a:p>
        </p:txBody>
      </p:sp>
    </p:spTree>
    <p:extLst>
      <p:ext uri="{BB962C8B-B14F-4D97-AF65-F5344CB8AC3E}">
        <p14:creationId xmlns:p14="http://schemas.microsoft.com/office/powerpoint/2010/main" val="597879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dt" sz="half" idx="10"/>
          </p:nvPr>
        </p:nvSpPr>
        <p:spPr>
          <a:ln/>
        </p:spPr>
        <p:txBody>
          <a:bodyPr/>
          <a:lstStyle>
            <a:lvl1pPr>
              <a:defRPr/>
            </a:lvl1pPr>
          </a:lstStyle>
          <a:p>
            <a:pPr>
              <a:defRPr/>
            </a:pPr>
            <a:fld id="{96A26F63-F632-479E-ABE2-9188DB46C519}" type="datetime4">
              <a:rPr lang="en-US" smtClean="0"/>
              <a:t>January 24, 2024</a:t>
            </a:fld>
            <a:endParaRPr lang="en-US" altLang="en-US">
              <a:solidFill>
                <a:schemeClr val="bg2"/>
              </a:solidFill>
            </a:endParaRPr>
          </a:p>
        </p:txBody>
      </p:sp>
      <p:sp>
        <p:nvSpPr>
          <p:cNvPr id="4" name="Rectangle 6"/>
          <p:cNvSpPr>
            <a:spLocks noGrp="1" noChangeArrowheads="1"/>
          </p:cNvSpPr>
          <p:nvPr>
            <p:ph type="ftr" sz="quarter" idx="11"/>
          </p:nvPr>
        </p:nvSpPr>
        <p:spPr>
          <a:ln/>
        </p:spPr>
        <p:txBody>
          <a:bodyPr/>
          <a:lstStyle>
            <a:lvl1pPr>
              <a:defRPr/>
            </a:lvl1pPr>
          </a:lstStyle>
          <a:p>
            <a:pPr>
              <a:defRPr/>
            </a:pPr>
            <a:r>
              <a:rPr lang="en-US" altLang="en-US"/>
              <a:t>Copyright © 2000-12 Randal C. Picker</a:t>
            </a:r>
            <a:endParaRPr lang="en-US" altLang="en-US">
              <a:solidFill>
                <a:schemeClr val="bg2"/>
              </a:solidFill>
            </a:endParaRPr>
          </a:p>
        </p:txBody>
      </p:sp>
      <p:sp>
        <p:nvSpPr>
          <p:cNvPr id="5" name="Rectangle 7"/>
          <p:cNvSpPr>
            <a:spLocks noGrp="1" noChangeArrowheads="1"/>
          </p:cNvSpPr>
          <p:nvPr>
            <p:ph type="sldNum" sz="quarter" idx="12"/>
          </p:nvPr>
        </p:nvSpPr>
        <p:spPr>
          <a:ln/>
        </p:spPr>
        <p:txBody>
          <a:bodyPr/>
          <a:lstStyle>
            <a:lvl1pPr>
              <a:defRPr/>
            </a:lvl1pPr>
          </a:lstStyle>
          <a:p>
            <a:fld id="{4E19CF8C-46DD-4BD4-B3B0-BD3917396469}" type="slidenum">
              <a:rPr lang="en-US" altLang="en-US"/>
              <a:pPr/>
              <a:t>‹#›</a:t>
            </a:fld>
            <a:endParaRPr lang="en-US" altLang="en-US"/>
          </a:p>
        </p:txBody>
      </p:sp>
    </p:spTree>
    <p:extLst>
      <p:ext uri="{BB962C8B-B14F-4D97-AF65-F5344CB8AC3E}">
        <p14:creationId xmlns:p14="http://schemas.microsoft.com/office/powerpoint/2010/main" val="29553646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fld id="{4D68BA59-638F-45D3-8F55-EDE777449EAC}" type="datetime4">
              <a:rPr lang="en-US" smtClean="0"/>
              <a:t>January 24, 2024</a:t>
            </a:fld>
            <a:endParaRPr lang="en-US" altLang="en-US">
              <a:solidFill>
                <a:schemeClr val="bg2"/>
              </a:solidFill>
            </a:endParaRPr>
          </a:p>
        </p:txBody>
      </p:sp>
      <p:sp>
        <p:nvSpPr>
          <p:cNvPr id="3" name="Rectangle 6"/>
          <p:cNvSpPr>
            <a:spLocks noGrp="1" noChangeArrowheads="1"/>
          </p:cNvSpPr>
          <p:nvPr>
            <p:ph type="ftr" sz="quarter" idx="11"/>
          </p:nvPr>
        </p:nvSpPr>
        <p:spPr>
          <a:ln/>
        </p:spPr>
        <p:txBody>
          <a:bodyPr/>
          <a:lstStyle>
            <a:lvl1pPr>
              <a:defRPr/>
            </a:lvl1pPr>
          </a:lstStyle>
          <a:p>
            <a:pPr>
              <a:defRPr/>
            </a:pPr>
            <a:r>
              <a:rPr lang="en-US" altLang="en-US"/>
              <a:t>Copyright © 2000-12 Randal C. Picker</a:t>
            </a:r>
            <a:endParaRPr lang="en-US" altLang="en-US">
              <a:solidFill>
                <a:schemeClr val="bg2"/>
              </a:solidFill>
            </a:endParaRPr>
          </a:p>
        </p:txBody>
      </p:sp>
      <p:sp>
        <p:nvSpPr>
          <p:cNvPr id="4" name="Rectangle 7"/>
          <p:cNvSpPr>
            <a:spLocks noGrp="1" noChangeArrowheads="1"/>
          </p:cNvSpPr>
          <p:nvPr>
            <p:ph type="sldNum" sz="quarter" idx="12"/>
          </p:nvPr>
        </p:nvSpPr>
        <p:spPr>
          <a:ln/>
        </p:spPr>
        <p:txBody>
          <a:bodyPr/>
          <a:lstStyle>
            <a:lvl1pPr>
              <a:defRPr/>
            </a:lvl1pPr>
          </a:lstStyle>
          <a:p>
            <a:fld id="{7AA039ED-9095-40DA-8194-9CEFB7440FB0}" type="slidenum">
              <a:rPr lang="en-US" altLang="en-US"/>
              <a:pPr/>
              <a:t>‹#›</a:t>
            </a:fld>
            <a:endParaRPr lang="en-US" altLang="en-US"/>
          </a:p>
        </p:txBody>
      </p:sp>
    </p:spTree>
    <p:extLst>
      <p:ext uri="{BB962C8B-B14F-4D97-AF65-F5344CB8AC3E}">
        <p14:creationId xmlns:p14="http://schemas.microsoft.com/office/powerpoint/2010/main" val="38340477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fld id="{E04C410D-0324-414F-986E-847BA2DC2DF4}" type="datetime4">
              <a:rPr lang="en-US" smtClean="0"/>
              <a:t>January 24, 2024</a:t>
            </a:fld>
            <a:endParaRPr lang="en-US" altLang="en-US">
              <a:solidFill>
                <a:schemeClr val="bg2"/>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r>
              <a:rPr lang="en-US" altLang="en-US"/>
              <a:t>Copyright © 2000-12 Randal C. Picker</a:t>
            </a:r>
            <a:endParaRPr lang="en-US" altLang="en-US">
              <a:solidFill>
                <a:schemeClr val="bg2"/>
              </a:solidFill>
            </a:endParaRPr>
          </a:p>
        </p:txBody>
      </p:sp>
      <p:sp>
        <p:nvSpPr>
          <p:cNvPr id="7" name="Rectangle 7"/>
          <p:cNvSpPr>
            <a:spLocks noGrp="1" noChangeArrowheads="1"/>
          </p:cNvSpPr>
          <p:nvPr>
            <p:ph type="sldNum" sz="quarter" idx="12"/>
          </p:nvPr>
        </p:nvSpPr>
        <p:spPr>
          <a:ln/>
        </p:spPr>
        <p:txBody>
          <a:bodyPr/>
          <a:lstStyle>
            <a:lvl1pPr>
              <a:defRPr/>
            </a:lvl1pPr>
          </a:lstStyle>
          <a:p>
            <a:fld id="{30E3F887-FD56-4D89-813F-133FD408F64B}" type="slidenum">
              <a:rPr lang="en-US" altLang="en-US"/>
              <a:pPr/>
              <a:t>‹#›</a:t>
            </a:fld>
            <a:endParaRPr lang="en-US" altLang="en-US"/>
          </a:p>
        </p:txBody>
      </p:sp>
    </p:spTree>
    <p:extLst>
      <p:ext uri="{BB962C8B-B14F-4D97-AF65-F5344CB8AC3E}">
        <p14:creationId xmlns:p14="http://schemas.microsoft.com/office/powerpoint/2010/main" val="12548795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fld id="{89253BE7-ABB7-4EFA-8816-C1FE644167E7}" type="datetime4">
              <a:rPr lang="en-US" smtClean="0"/>
              <a:t>January 24, 2024</a:t>
            </a:fld>
            <a:endParaRPr lang="en-US" altLang="en-US">
              <a:solidFill>
                <a:schemeClr val="bg2"/>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r>
              <a:rPr lang="en-US" altLang="en-US"/>
              <a:t>Copyright © 2000-12 Randal C. Picker</a:t>
            </a:r>
            <a:endParaRPr lang="en-US" altLang="en-US">
              <a:solidFill>
                <a:schemeClr val="bg2"/>
              </a:solidFill>
            </a:endParaRPr>
          </a:p>
        </p:txBody>
      </p:sp>
      <p:sp>
        <p:nvSpPr>
          <p:cNvPr id="7" name="Rectangle 7"/>
          <p:cNvSpPr>
            <a:spLocks noGrp="1" noChangeArrowheads="1"/>
          </p:cNvSpPr>
          <p:nvPr>
            <p:ph type="sldNum" sz="quarter" idx="12"/>
          </p:nvPr>
        </p:nvSpPr>
        <p:spPr>
          <a:ln/>
        </p:spPr>
        <p:txBody>
          <a:bodyPr/>
          <a:lstStyle>
            <a:lvl1pPr>
              <a:defRPr/>
            </a:lvl1pPr>
          </a:lstStyle>
          <a:p>
            <a:fld id="{BE447768-011F-4B68-88B6-75783781686E}" type="slidenum">
              <a:rPr lang="en-US" altLang="en-US"/>
              <a:pPr/>
              <a:t>‹#›</a:t>
            </a:fld>
            <a:endParaRPr lang="en-US" altLang="en-US"/>
          </a:p>
        </p:txBody>
      </p:sp>
    </p:spTree>
    <p:extLst>
      <p:ext uri="{BB962C8B-B14F-4D97-AF65-F5344CB8AC3E}">
        <p14:creationId xmlns:p14="http://schemas.microsoft.com/office/powerpoint/2010/main" val="24547787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alpha val="10000"/>
          </a:schemeClr>
        </a:solidFill>
        <a:effectLst/>
      </p:bgPr>
    </p:bg>
    <p:spTree>
      <p:nvGrpSpPr>
        <p:cNvPr id="1" name=""/>
        <p:cNvGrpSpPr/>
        <p:nvPr/>
      </p:nvGrpSpPr>
      <p:grpSpPr>
        <a:xfrm>
          <a:off x="0" y="0"/>
          <a:ext cx="0" cy="0"/>
          <a:chOff x="0" y="0"/>
          <a:chExt cx="0" cy="0"/>
        </a:xfrm>
      </p:grpSpPr>
      <p:sp>
        <p:nvSpPr>
          <p:cNvPr id="1026" name="Arc 2"/>
          <p:cNvSpPr>
            <a:spLocks/>
          </p:cNvSpPr>
          <p:nvPr/>
        </p:nvSpPr>
        <p:spPr bwMode="auto">
          <a:xfrm>
            <a:off x="0" y="842963"/>
            <a:ext cx="711200" cy="6018212"/>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gradFill rotWithShape="0">
            <a:gsLst>
              <a:gs pos="0">
                <a:schemeClr val="accent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sz="2400"/>
          </a:p>
        </p:txBody>
      </p:sp>
      <p:sp>
        <p:nvSpPr>
          <p:cNvPr id="1027" name="Rectangle 3"/>
          <p:cNvSpPr>
            <a:spLocks noGrp="1" noChangeArrowheads="1"/>
          </p:cNvSpPr>
          <p:nvPr>
            <p:ph type="title"/>
          </p:nvPr>
        </p:nvSpPr>
        <p:spPr bwMode="auto">
          <a:xfrm>
            <a:off x="812800" y="304800"/>
            <a:ext cx="11176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a:t>Click to edit Master title style</a:t>
            </a:r>
          </a:p>
        </p:txBody>
      </p:sp>
      <p:sp>
        <p:nvSpPr>
          <p:cNvPr id="1028" name="Rectangle 4"/>
          <p:cNvSpPr>
            <a:spLocks noGrp="1" noChangeArrowheads="1"/>
          </p:cNvSpPr>
          <p:nvPr>
            <p:ph type="body" idx="1"/>
          </p:nvPr>
        </p:nvSpPr>
        <p:spPr bwMode="auto">
          <a:xfrm>
            <a:off x="812800" y="1600200"/>
            <a:ext cx="111760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9" name="Rectangle 5"/>
          <p:cNvSpPr>
            <a:spLocks noGrp="1" noChangeArrowheads="1"/>
          </p:cNvSpPr>
          <p:nvPr>
            <p:ph type="dt" sz="half" idx="2"/>
          </p:nvPr>
        </p:nvSpPr>
        <p:spPr bwMode="auto">
          <a:xfrm>
            <a:off x="406400" y="6248400"/>
            <a:ext cx="2540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defRPr sz="1400">
                <a:solidFill>
                  <a:srgbClr val="000066"/>
                </a:solidFill>
                <a:latin typeface="+mn-lt"/>
              </a:defRPr>
            </a:lvl1pPr>
          </a:lstStyle>
          <a:p>
            <a:pPr>
              <a:defRPr/>
            </a:pPr>
            <a:fld id="{BF1D0B09-E87A-4D14-AD62-8622BE987B94}" type="datetime4">
              <a:rPr lang="en-US" smtClean="0"/>
              <a:t>January 24, 2024</a:t>
            </a:fld>
            <a:endParaRPr lang="en-US" altLang="en-US">
              <a:solidFill>
                <a:schemeClr val="bg2"/>
              </a:solidFill>
            </a:endParaRPr>
          </a:p>
        </p:txBody>
      </p:sp>
      <p:sp>
        <p:nvSpPr>
          <p:cNvPr id="1030" name="Rectangle 6"/>
          <p:cNvSpPr>
            <a:spLocks noGrp="1" noChangeArrowheads="1"/>
          </p:cNvSpPr>
          <p:nvPr>
            <p:ph type="ftr" sz="quarter" idx="3"/>
          </p:nvPr>
        </p:nvSpPr>
        <p:spPr bwMode="auto">
          <a:xfrm>
            <a:off x="4775200" y="6248400"/>
            <a:ext cx="38608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a:defRPr sz="1400">
                <a:solidFill>
                  <a:srgbClr val="000066"/>
                </a:solidFill>
                <a:latin typeface="+mn-lt"/>
              </a:defRPr>
            </a:lvl1pPr>
          </a:lstStyle>
          <a:p>
            <a:pPr>
              <a:defRPr/>
            </a:pPr>
            <a:r>
              <a:rPr lang="en-US" altLang="en-US"/>
              <a:t>Copyright © 2000-12 Randal C. Picker</a:t>
            </a:r>
            <a:endParaRPr lang="en-US" altLang="en-US">
              <a:solidFill>
                <a:schemeClr val="bg2"/>
              </a:solidFill>
            </a:endParaRPr>
          </a:p>
        </p:txBody>
      </p:sp>
      <p:sp>
        <p:nvSpPr>
          <p:cNvPr id="1031" name="Rectangle 7"/>
          <p:cNvSpPr>
            <a:spLocks noGrp="1" noChangeArrowheads="1"/>
          </p:cNvSpPr>
          <p:nvPr>
            <p:ph type="sldNum" sz="quarter" idx="4"/>
          </p:nvPr>
        </p:nvSpPr>
        <p:spPr bwMode="auto">
          <a:xfrm>
            <a:off x="9347200" y="6248400"/>
            <a:ext cx="2540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a:solidFill>
                  <a:srgbClr val="000066"/>
                </a:solidFill>
                <a:latin typeface="Arial" panose="020B0604020202020204" pitchFamily="34" charset="0"/>
              </a:defRPr>
            </a:lvl1pPr>
          </a:lstStyle>
          <a:p>
            <a:fld id="{20E66ABB-C6B0-428F-B305-5AA285687F9E}"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827"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Lst>
  <p:hf hdr="0" ftr="0"/>
  <p:txStyles>
    <p:titleStyle>
      <a:lvl1pPr algn="ctr" rtl="0" eaLnBrk="0" fontAlgn="base" hangingPunct="0">
        <a:lnSpc>
          <a:spcPct val="70000"/>
        </a:lnSpc>
        <a:spcBef>
          <a:spcPct val="0"/>
        </a:spcBef>
        <a:spcAft>
          <a:spcPct val="0"/>
        </a:spcAft>
        <a:defRPr kumimoji="1" sz="4800" b="1">
          <a:solidFill>
            <a:srgbClr val="000066"/>
          </a:solidFill>
          <a:latin typeface="+mj-lt"/>
          <a:ea typeface="+mj-ea"/>
          <a:cs typeface="+mj-cs"/>
        </a:defRPr>
      </a:lvl1pPr>
      <a:lvl2pPr algn="ctr" rtl="0" eaLnBrk="0" fontAlgn="base" hangingPunct="0">
        <a:lnSpc>
          <a:spcPct val="70000"/>
        </a:lnSpc>
        <a:spcBef>
          <a:spcPct val="0"/>
        </a:spcBef>
        <a:spcAft>
          <a:spcPct val="0"/>
        </a:spcAft>
        <a:defRPr kumimoji="1" sz="4800" b="1">
          <a:solidFill>
            <a:srgbClr val="000066"/>
          </a:solidFill>
          <a:latin typeface="Helvetica" pitchFamily="34" charset="0"/>
        </a:defRPr>
      </a:lvl2pPr>
      <a:lvl3pPr algn="ctr" rtl="0" eaLnBrk="0" fontAlgn="base" hangingPunct="0">
        <a:lnSpc>
          <a:spcPct val="70000"/>
        </a:lnSpc>
        <a:spcBef>
          <a:spcPct val="0"/>
        </a:spcBef>
        <a:spcAft>
          <a:spcPct val="0"/>
        </a:spcAft>
        <a:defRPr kumimoji="1" sz="4800" b="1">
          <a:solidFill>
            <a:srgbClr val="000066"/>
          </a:solidFill>
          <a:latin typeface="Helvetica" pitchFamily="34" charset="0"/>
        </a:defRPr>
      </a:lvl3pPr>
      <a:lvl4pPr algn="ctr" rtl="0" eaLnBrk="0" fontAlgn="base" hangingPunct="0">
        <a:lnSpc>
          <a:spcPct val="70000"/>
        </a:lnSpc>
        <a:spcBef>
          <a:spcPct val="0"/>
        </a:spcBef>
        <a:spcAft>
          <a:spcPct val="0"/>
        </a:spcAft>
        <a:defRPr kumimoji="1" sz="4800" b="1">
          <a:solidFill>
            <a:srgbClr val="000066"/>
          </a:solidFill>
          <a:latin typeface="Helvetica" pitchFamily="34" charset="0"/>
        </a:defRPr>
      </a:lvl4pPr>
      <a:lvl5pPr algn="ctr" rtl="0" eaLnBrk="0" fontAlgn="base" hangingPunct="0">
        <a:lnSpc>
          <a:spcPct val="70000"/>
        </a:lnSpc>
        <a:spcBef>
          <a:spcPct val="0"/>
        </a:spcBef>
        <a:spcAft>
          <a:spcPct val="0"/>
        </a:spcAft>
        <a:defRPr kumimoji="1" sz="4800" b="1">
          <a:solidFill>
            <a:srgbClr val="000066"/>
          </a:solidFill>
          <a:latin typeface="Helvetica" pitchFamily="34" charset="0"/>
        </a:defRPr>
      </a:lvl5pPr>
      <a:lvl6pPr marL="457200" algn="ctr" rtl="0" eaLnBrk="0" fontAlgn="base" hangingPunct="0">
        <a:lnSpc>
          <a:spcPct val="70000"/>
        </a:lnSpc>
        <a:spcBef>
          <a:spcPct val="0"/>
        </a:spcBef>
        <a:spcAft>
          <a:spcPct val="0"/>
        </a:spcAft>
        <a:defRPr kumimoji="1" sz="4800" b="1">
          <a:solidFill>
            <a:srgbClr val="000066"/>
          </a:solidFill>
          <a:latin typeface="Helvetica" pitchFamily="34" charset="0"/>
        </a:defRPr>
      </a:lvl6pPr>
      <a:lvl7pPr marL="914400" algn="ctr" rtl="0" eaLnBrk="0" fontAlgn="base" hangingPunct="0">
        <a:lnSpc>
          <a:spcPct val="70000"/>
        </a:lnSpc>
        <a:spcBef>
          <a:spcPct val="0"/>
        </a:spcBef>
        <a:spcAft>
          <a:spcPct val="0"/>
        </a:spcAft>
        <a:defRPr kumimoji="1" sz="4800" b="1">
          <a:solidFill>
            <a:srgbClr val="000066"/>
          </a:solidFill>
          <a:latin typeface="Helvetica" pitchFamily="34" charset="0"/>
        </a:defRPr>
      </a:lvl7pPr>
      <a:lvl8pPr marL="1371600" algn="ctr" rtl="0" eaLnBrk="0" fontAlgn="base" hangingPunct="0">
        <a:lnSpc>
          <a:spcPct val="70000"/>
        </a:lnSpc>
        <a:spcBef>
          <a:spcPct val="0"/>
        </a:spcBef>
        <a:spcAft>
          <a:spcPct val="0"/>
        </a:spcAft>
        <a:defRPr kumimoji="1" sz="4800" b="1">
          <a:solidFill>
            <a:srgbClr val="000066"/>
          </a:solidFill>
          <a:latin typeface="Helvetica" pitchFamily="34" charset="0"/>
        </a:defRPr>
      </a:lvl8pPr>
      <a:lvl9pPr marL="1828800" algn="ctr" rtl="0" eaLnBrk="0" fontAlgn="base" hangingPunct="0">
        <a:lnSpc>
          <a:spcPct val="70000"/>
        </a:lnSpc>
        <a:spcBef>
          <a:spcPct val="0"/>
        </a:spcBef>
        <a:spcAft>
          <a:spcPct val="0"/>
        </a:spcAft>
        <a:defRPr kumimoji="1" sz="4800" b="1">
          <a:solidFill>
            <a:srgbClr val="000066"/>
          </a:solidFill>
          <a:latin typeface="Helvetica" pitchFamily="34" charset="0"/>
        </a:defRPr>
      </a:lvl9pPr>
    </p:titleStyle>
    <p:bodyStyle>
      <a:lvl1pPr marL="342900" indent="-342900" algn="l" rtl="0" eaLnBrk="0" fontAlgn="base" hangingPunct="0">
        <a:spcBef>
          <a:spcPct val="20000"/>
        </a:spcBef>
        <a:spcAft>
          <a:spcPct val="0"/>
        </a:spcAft>
        <a:buClr>
          <a:schemeClr val="hlink"/>
        </a:buClr>
        <a:buSzPct val="50000"/>
        <a:buFont typeface="Monotype Sorts" pitchFamily="2" charset="2"/>
        <a:buChar char="n"/>
        <a:defRPr kumimoji="1" sz="3200">
          <a:solidFill>
            <a:srgbClr val="CC0099"/>
          </a:solidFill>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Monotype Sorts" pitchFamily="2" charset="2"/>
        <a:buChar char="u"/>
        <a:defRPr kumimoji="1" sz="3000">
          <a:solidFill>
            <a:srgbClr val="000066"/>
          </a:solidFill>
          <a:latin typeface="+mn-lt"/>
        </a:defRPr>
      </a:lvl2pPr>
      <a:lvl3pPr marL="1143000" indent="-228600" algn="l" rtl="0" eaLnBrk="0" fontAlgn="base" hangingPunct="0">
        <a:spcBef>
          <a:spcPct val="20000"/>
        </a:spcBef>
        <a:spcAft>
          <a:spcPct val="0"/>
        </a:spcAft>
        <a:buClr>
          <a:schemeClr val="hlink"/>
        </a:buClr>
        <a:buSzPct val="65000"/>
        <a:buFont typeface="Monotype Sorts" pitchFamily="2" charset="2"/>
        <a:buChar char="w"/>
        <a:defRPr kumimoji="1" sz="2800">
          <a:solidFill>
            <a:srgbClr val="000066"/>
          </a:solidFill>
          <a:latin typeface="+mn-lt"/>
        </a:defRPr>
      </a:lvl3pPr>
      <a:lvl4pPr marL="1600200" indent="-228600" algn="l" rtl="0" eaLnBrk="0" fontAlgn="base" hangingPunct="0">
        <a:spcBef>
          <a:spcPct val="20000"/>
        </a:spcBef>
        <a:spcAft>
          <a:spcPct val="0"/>
        </a:spcAft>
        <a:buClr>
          <a:schemeClr val="tx2"/>
        </a:buClr>
        <a:buSzPct val="100000"/>
        <a:buChar char="•"/>
        <a:defRPr kumimoji="1" sz="2400">
          <a:solidFill>
            <a:srgbClr val="000066"/>
          </a:solidFill>
          <a:latin typeface="+mn-lt"/>
        </a:defRPr>
      </a:lvl4pPr>
      <a:lvl5pPr marL="2057400" indent="-228600" algn="l" rtl="0" eaLnBrk="0" fontAlgn="base" hangingPunct="0">
        <a:spcBef>
          <a:spcPct val="20000"/>
        </a:spcBef>
        <a:spcAft>
          <a:spcPct val="0"/>
        </a:spcAft>
        <a:buClr>
          <a:schemeClr val="hlink"/>
        </a:buClr>
        <a:buSzPct val="100000"/>
        <a:buChar char="–"/>
        <a:defRPr kumimoji="1" sz="2000">
          <a:solidFill>
            <a:srgbClr val="000066"/>
          </a:solidFill>
          <a:latin typeface="+mn-lt"/>
        </a:defRPr>
      </a:lvl5pPr>
      <a:lvl6pPr marL="2514600" indent="-228600" algn="l" rtl="0" eaLnBrk="0" fontAlgn="base" hangingPunct="0">
        <a:spcBef>
          <a:spcPct val="20000"/>
        </a:spcBef>
        <a:spcAft>
          <a:spcPct val="0"/>
        </a:spcAft>
        <a:buClr>
          <a:schemeClr val="hlink"/>
        </a:buClr>
        <a:buSzPct val="100000"/>
        <a:buChar char="–"/>
        <a:defRPr kumimoji="1" sz="2000">
          <a:solidFill>
            <a:srgbClr val="000066"/>
          </a:solidFill>
          <a:latin typeface="+mn-lt"/>
        </a:defRPr>
      </a:lvl6pPr>
      <a:lvl7pPr marL="2971800" indent="-228600" algn="l" rtl="0" eaLnBrk="0" fontAlgn="base" hangingPunct="0">
        <a:spcBef>
          <a:spcPct val="20000"/>
        </a:spcBef>
        <a:spcAft>
          <a:spcPct val="0"/>
        </a:spcAft>
        <a:buClr>
          <a:schemeClr val="hlink"/>
        </a:buClr>
        <a:buSzPct val="100000"/>
        <a:buChar char="–"/>
        <a:defRPr kumimoji="1" sz="2000">
          <a:solidFill>
            <a:srgbClr val="000066"/>
          </a:solidFill>
          <a:latin typeface="+mn-lt"/>
        </a:defRPr>
      </a:lvl7pPr>
      <a:lvl8pPr marL="3429000" indent="-228600" algn="l" rtl="0" eaLnBrk="0" fontAlgn="base" hangingPunct="0">
        <a:spcBef>
          <a:spcPct val="20000"/>
        </a:spcBef>
        <a:spcAft>
          <a:spcPct val="0"/>
        </a:spcAft>
        <a:buClr>
          <a:schemeClr val="hlink"/>
        </a:buClr>
        <a:buSzPct val="100000"/>
        <a:buChar char="–"/>
        <a:defRPr kumimoji="1" sz="2000">
          <a:solidFill>
            <a:srgbClr val="000066"/>
          </a:solidFill>
          <a:latin typeface="+mn-lt"/>
        </a:defRPr>
      </a:lvl8pPr>
      <a:lvl9pPr marL="3886200" indent="-228600" algn="l" rtl="0" eaLnBrk="0" fontAlgn="base" hangingPunct="0">
        <a:spcBef>
          <a:spcPct val="20000"/>
        </a:spcBef>
        <a:spcAft>
          <a:spcPct val="0"/>
        </a:spcAft>
        <a:buClr>
          <a:schemeClr val="hlink"/>
        </a:buClr>
        <a:buSzPct val="100000"/>
        <a:buChar char="–"/>
        <a:defRPr kumimoji="1" sz="2000">
          <a:solidFill>
            <a:srgbClr val="00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5.tiff"/><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26.tiff"/><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p:txBody>
          <a:bodyPr/>
          <a:lstStyle/>
          <a:p>
            <a:r>
              <a:rPr lang="en-US" sz="2400" dirty="0"/>
              <a:t>Class 10: Wed 24 Jan 2024</a:t>
            </a:r>
            <a:br>
              <a:rPr lang="en-US" sz="2400" dirty="0"/>
            </a:br>
            <a:r>
              <a:rPr lang="en-US" sz="2400" dirty="0"/>
              <a:t>Antitrust Winter 2024</a:t>
            </a:r>
            <a:br>
              <a:rPr lang="en-US" sz="2400" dirty="0"/>
            </a:br>
            <a:br>
              <a:rPr lang="en-US" sz="2400" dirty="0"/>
            </a:br>
            <a:br>
              <a:rPr lang="en-US" sz="2400" dirty="0"/>
            </a:br>
            <a:br>
              <a:rPr lang="en-US" sz="2400" dirty="0"/>
            </a:br>
            <a:r>
              <a:rPr lang="en-US" dirty="0"/>
              <a:t>Tying</a:t>
            </a:r>
          </a:p>
        </p:txBody>
      </p:sp>
      <p:sp>
        <p:nvSpPr>
          <p:cNvPr id="4099" name="Rectangle 3"/>
          <p:cNvSpPr>
            <a:spLocks noGrp="1" noChangeArrowheads="1"/>
          </p:cNvSpPr>
          <p:nvPr>
            <p:ph type="subTitle" idx="1"/>
          </p:nvPr>
        </p:nvSpPr>
        <p:spPr/>
        <p:txBody>
          <a:bodyPr/>
          <a:lstStyle/>
          <a:p>
            <a:r>
              <a:rPr lang="en-US" dirty="0">
                <a:solidFill>
                  <a:srgbClr val="0000FF"/>
                </a:solidFill>
              </a:rPr>
              <a:t>Randal C. Picker</a:t>
            </a:r>
          </a:p>
          <a:p>
            <a:r>
              <a:rPr lang="en-US" sz="2000" dirty="0">
                <a:solidFill>
                  <a:srgbClr val="0000FF"/>
                </a:solidFill>
              </a:rPr>
              <a:t>James Parker Hall Distinguished Service Professor of Law</a:t>
            </a:r>
          </a:p>
          <a:p>
            <a:endParaRPr lang="en-US" sz="1600" dirty="0">
              <a:solidFill>
                <a:srgbClr val="0000FF"/>
              </a:solidFill>
            </a:endParaRPr>
          </a:p>
          <a:p>
            <a:r>
              <a:rPr lang="en-US" dirty="0">
                <a:solidFill>
                  <a:srgbClr val="0000FF"/>
                </a:solidFill>
              </a:rPr>
              <a:t>The Law School</a:t>
            </a:r>
          </a:p>
          <a:p>
            <a:r>
              <a:rPr lang="en-US" dirty="0">
                <a:solidFill>
                  <a:srgbClr val="0000FF"/>
                </a:solidFill>
              </a:rPr>
              <a:t>The University of Chicago</a:t>
            </a:r>
          </a:p>
          <a:p>
            <a:endParaRPr lang="en-US" sz="1800" dirty="0">
              <a:solidFill>
                <a:srgbClr val="0000FF"/>
              </a:solidFill>
            </a:endParaRPr>
          </a:p>
          <a:p>
            <a:r>
              <a:rPr lang="en-US" sz="1800" dirty="0">
                <a:solidFill>
                  <a:srgbClr val="0000FF"/>
                </a:solidFill>
              </a:rPr>
              <a:t>Copyright </a:t>
            </a:r>
            <a:r>
              <a:rPr lang="en-US" sz="1800">
                <a:solidFill>
                  <a:srgbClr val="0000FF"/>
                </a:solidFill>
              </a:rPr>
              <a:t>© 2000-24 </a:t>
            </a:r>
            <a:r>
              <a:rPr lang="en-US" sz="1800" dirty="0">
                <a:solidFill>
                  <a:srgbClr val="0000FF"/>
                </a:solidFill>
              </a:rPr>
              <a:t>Randal C. Picker. All Rights Reserved.</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47752" y="-2"/>
            <a:ext cx="8444249" cy="418013"/>
          </a:xfrm>
          <a:solidFill>
            <a:schemeClr val="bg2">
              <a:alpha val="10000"/>
            </a:schemeClr>
          </a:solidFill>
        </p:spPr>
        <p:txBody>
          <a:bodyPr/>
          <a:lstStyle/>
          <a:p>
            <a:pPr algn="r">
              <a:lnSpc>
                <a:spcPct val="100000"/>
              </a:lnSpc>
            </a:pPr>
            <a:r>
              <a:rPr lang="en-US" sz="2400" dirty="0">
                <a:solidFill>
                  <a:schemeClr val="accent4">
                    <a:lumMod val="75000"/>
                    <a:lumOff val="25000"/>
                  </a:schemeClr>
                </a:solidFill>
                <a:latin typeface="+mn-lt"/>
                <a:cs typeface="Times New Roman" panose="02020603050405020304" pitchFamily="18" charset="0"/>
              </a:rPr>
              <a:t>Tying Foreclosure From Substantial Market Per Se Illegal</a:t>
            </a:r>
            <a:endParaRPr lang="en-US" sz="2400" kern="1200" dirty="0">
              <a:solidFill>
                <a:schemeClr val="accent4">
                  <a:lumMod val="75000"/>
                  <a:lumOff val="25000"/>
                </a:schemeClr>
              </a:solidFill>
              <a:latin typeface="+mn-lt"/>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10</a:t>
            </a:fld>
            <a:endParaRPr lang="en-US" altLang="en-US"/>
          </a:p>
        </p:txBody>
      </p:sp>
      <p:sp>
        <p:nvSpPr>
          <p:cNvPr id="6" name="Text Box 5"/>
          <p:cNvSpPr txBox="1">
            <a:spLocks noChangeArrowheads="1"/>
          </p:cNvSpPr>
          <p:nvPr/>
        </p:nvSpPr>
        <p:spPr bwMode="auto">
          <a:xfrm>
            <a:off x="9834032" y="6488668"/>
            <a:ext cx="2357967"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Int’l Salt (U.S. 1947)</a:t>
            </a:r>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pic>
        <p:nvPicPr>
          <p:cNvPr id="5" name="Picture 4">
            <a:extLst>
              <a:ext uri="{FF2B5EF4-FFF2-40B4-BE49-F238E27FC236}">
                <a16:creationId xmlns:a16="http://schemas.microsoft.com/office/drawing/2014/main" id="{42D30371-2F8B-F2A5-480D-EDC8E0FAF6E6}"/>
              </a:ext>
            </a:extLst>
          </p:cNvPr>
          <p:cNvPicPr>
            <a:picLocks noChangeAspect="1"/>
          </p:cNvPicPr>
          <p:nvPr/>
        </p:nvPicPr>
        <p:blipFill>
          <a:blip r:embed="rId2"/>
          <a:stretch>
            <a:fillRect/>
          </a:stretch>
        </p:blipFill>
        <p:spPr>
          <a:xfrm>
            <a:off x="210511" y="515668"/>
            <a:ext cx="3584463" cy="6157666"/>
          </a:xfrm>
          <a:prstGeom prst="rect">
            <a:avLst/>
          </a:prstGeom>
          <a:ln w="6350">
            <a:solidFill>
              <a:schemeClr val="bg2"/>
            </a:solidFill>
          </a:ln>
        </p:spPr>
      </p:pic>
      <p:sp>
        <p:nvSpPr>
          <p:cNvPr id="8" name="Text Box 5">
            <a:extLst>
              <a:ext uri="{FF2B5EF4-FFF2-40B4-BE49-F238E27FC236}">
                <a16:creationId xmlns:a16="http://schemas.microsoft.com/office/drawing/2014/main" id="{C1CBEE8C-187B-5BF5-D962-DBED3569519D}"/>
              </a:ext>
            </a:extLst>
          </p:cNvPr>
          <p:cNvSpPr txBox="1">
            <a:spLocks noChangeArrowheads="1"/>
          </p:cNvSpPr>
          <p:nvPr/>
        </p:nvSpPr>
        <p:spPr bwMode="auto">
          <a:xfrm>
            <a:off x="1793153" y="2702521"/>
            <a:ext cx="9939338" cy="3046988"/>
          </a:xfrm>
          <a:prstGeom prst="rect">
            <a:avLst/>
          </a:prstGeom>
          <a:solidFill>
            <a:srgbClr val="FFFFFF"/>
          </a:solidFill>
          <a:ln w="6350">
            <a:solidFill>
              <a:srgbClr val="002060"/>
            </a:solidFill>
            <a:miter lim="800000"/>
            <a:headEnd/>
            <a:tailEnd/>
          </a:ln>
        </p:spPr>
        <p:txBody>
          <a:bodyPr wrap="square">
            <a:spAutoFit/>
          </a:bodyPr>
          <a:lstStyle/>
          <a:p>
            <a:pPr algn="just">
              <a:defRPr/>
            </a:pPr>
            <a:r>
              <a:rPr lang="en-US" sz="3200" dirty="0">
                <a:solidFill>
                  <a:schemeClr val="bg2"/>
                </a:solidFill>
                <a:cs typeface="Times New Roman" panose="02020603050405020304" pitchFamily="18" charset="0"/>
              </a:rPr>
              <a:t>“</a:t>
            </a:r>
            <a:r>
              <a:rPr lang="en-US" sz="3200" dirty="0"/>
              <a:t>Not only is </a:t>
            </a:r>
            <a:r>
              <a:rPr lang="en-US" sz="3200" b="1" dirty="0">
                <a:solidFill>
                  <a:schemeClr val="accent4">
                    <a:lumMod val="50000"/>
                    <a:lumOff val="50000"/>
                  </a:schemeClr>
                </a:solidFill>
              </a:rPr>
              <a:t>price-fixing unreasonable, </a:t>
            </a:r>
            <a:r>
              <a:rPr lang="en-US" sz="3200" b="1" i="1" dirty="0">
                <a:solidFill>
                  <a:schemeClr val="accent4">
                    <a:lumMod val="50000"/>
                    <a:lumOff val="50000"/>
                  </a:schemeClr>
                </a:solidFill>
              </a:rPr>
              <a:t>per se, </a:t>
            </a:r>
            <a:r>
              <a:rPr lang="en-US" sz="3200" i="1" dirty="0"/>
              <a:t>United States </a:t>
            </a:r>
            <a:r>
              <a:rPr lang="en-US" sz="3200" dirty="0"/>
              <a:t>v. </a:t>
            </a:r>
            <a:r>
              <a:rPr lang="en-US" sz="3200" i="1" dirty="0"/>
              <a:t>Socony-Vacuum Oil Co., </a:t>
            </a:r>
            <a:r>
              <a:rPr lang="en-US" sz="3200" dirty="0"/>
              <a:t>310 U.S. 150; </a:t>
            </a:r>
            <a:r>
              <a:rPr lang="en-US" sz="3200" i="1" dirty="0"/>
              <a:t>United States </a:t>
            </a:r>
            <a:r>
              <a:rPr lang="en-US" sz="3200" dirty="0"/>
              <a:t>v. </a:t>
            </a:r>
            <a:r>
              <a:rPr lang="en-US" sz="3200" i="1" dirty="0"/>
              <a:t>Trenton Potteries Co., </a:t>
            </a:r>
            <a:r>
              <a:rPr lang="en-US" sz="3200" dirty="0"/>
              <a:t>273 U.S. 392, </a:t>
            </a:r>
            <a:r>
              <a:rPr lang="en-US" sz="3200" b="1" dirty="0">
                <a:solidFill>
                  <a:schemeClr val="accent4">
                    <a:lumMod val="50000"/>
                    <a:lumOff val="50000"/>
                  </a:schemeClr>
                </a:solidFill>
              </a:rPr>
              <a:t>but also it is unreasonable, </a:t>
            </a:r>
            <a:r>
              <a:rPr lang="en-US" sz="3200" b="1" i="1" dirty="0">
                <a:solidFill>
                  <a:schemeClr val="accent4">
                    <a:lumMod val="50000"/>
                    <a:lumOff val="50000"/>
                  </a:schemeClr>
                </a:solidFill>
              </a:rPr>
              <a:t>per se, </a:t>
            </a:r>
            <a:r>
              <a:rPr lang="en-US" sz="3200" b="1" dirty="0">
                <a:solidFill>
                  <a:schemeClr val="accent4">
                    <a:lumMod val="50000"/>
                    <a:lumOff val="50000"/>
                  </a:schemeClr>
                </a:solidFill>
              </a:rPr>
              <a:t>to foreclose competitors from any substantial market</a:t>
            </a:r>
            <a:r>
              <a:rPr lang="en-US" sz="3200" dirty="0"/>
              <a:t>. </a:t>
            </a:r>
            <a:r>
              <a:rPr lang="en-US" sz="3200" i="1" dirty="0"/>
              <a:t>Fashion Originators Guild v. Federal Trade Commission, </a:t>
            </a:r>
            <a:r>
              <a:rPr lang="en-US" sz="3200" dirty="0"/>
              <a:t>114 F.2d 80, affirmed, 312 U.S. 457</a:t>
            </a:r>
            <a:r>
              <a:rPr lang="en-US" sz="3200" dirty="0">
                <a:solidFill>
                  <a:schemeClr val="bg2"/>
                </a:solidFill>
                <a:cs typeface="Times New Roman" panose="02020603050405020304" pitchFamily="18" charset="0"/>
              </a:rPr>
              <a:t>.”</a:t>
            </a:r>
          </a:p>
        </p:txBody>
      </p:sp>
    </p:spTree>
    <p:extLst>
      <p:ext uri="{BB962C8B-B14F-4D97-AF65-F5344CB8AC3E}">
        <p14:creationId xmlns:p14="http://schemas.microsoft.com/office/powerpoint/2010/main" val="1581487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p:cTn id="8" dur="indefinite"/>
                                        <p:tgtEl>
                                          <p:spTgt spid="5"/>
                                        </p:tgtEl>
                                        <p:attrNameLst>
                                          <p:attrName>style.opacity</p:attrName>
                                        </p:attrNameLst>
                                      </p:cBhvr>
                                      <p:to>
                                        <p:strVal val="0.5"/>
                                      </p:to>
                                    </p:set>
                                    <p:animEffect filter="image" prLst="opacity: 0.5">
                                      <p:cBhvr rctx="IE">
                                        <p:cTn id="9" dur="indefinite"/>
                                        <p:tgtEl>
                                          <p:spTgt spid="5"/>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01691" y="-2"/>
            <a:ext cx="5190310" cy="385747"/>
          </a:xfrm>
          <a:solidFill>
            <a:schemeClr val="bg2">
              <a:alpha val="10000"/>
            </a:schemeClr>
          </a:solidFill>
        </p:spPr>
        <p:txBody>
          <a:bodyPr/>
          <a:lstStyle/>
          <a:p>
            <a:pPr algn="r">
              <a:lnSpc>
                <a:spcPct val="100000"/>
              </a:lnSpc>
            </a:pPr>
            <a:r>
              <a:rPr lang="en-US" sz="2400" dirty="0">
                <a:solidFill>
                  <a:schemeClr val="accent4">
                    <a:lumMod val="75000"/>
                    <a:lumOff val="25000"/>
                  </a:schemeClr>
                </a:solidFill>
                <a:latin typeface="+mn-lt"/>
                <a:cs typeface="Times New Roman" panose="02020603050405020304" pitchFamily="18" charset="0"/>
              </a:rPr>
              <a:t>Exclusive Dealing: Tampa Electric</a:t>
            </a:r>
            <a:endParaRPr lang="en-US" sz="2400" kern="1200" dirty="0">
              <a:solidFill>
                <a:schemeClr val="accent4">
                  <a:lumMod val="75000"/>
                  <a:lumOff val="25000"/>
                </a:schemeClr>
              </a:solidFill>
              <a:latin typeface="+mn-lt"/>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11</a:t>
            </a:fld>
            <a:endParaRPr lang="en-US" altLang="en-US"/>
          </a:p>
        </p:txBody>
      </p:sp>
      <p:sp>
        <p:nvSpPr>
          <p:cNvPr id="6" name="Text Box 5"/>
          <p:cNvSpPr txBox="1">
            <a:spLocks noChangeArrowheads="1"/>
          </p:cNvSpPr>
          <p:nvPr/>
        </p:nvSpPr>
        <p:spPr bwMode="auto">
          <a:xfrm>
            <a:off x="9936479" y="6488668"/>
            <a:ext cx="2255519"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365 U.S. 320 (1961)</a:t>
            </a:r>
          </a:p>
        </p:txBody>
      </p:sp>
      <p:pic>
        <p:nvPicPr>
          <p:cNvPr id="5" name="Picture 4">
            <a:extLst>
              <a:ext uri="{FF2B5EF4-FFF2-40B4-BE49-F238E27FC236}">
                <a16:creationId xmlns:a16="http://schemas.microsoft.com/office/drawing/2014/main" id="{9A81ED69-68DC-CE81-C82B-810566F0C0E2}"/>
              </a:ext>
            </a:extLst>
          </p:cNvPr>
          <p:cNvPicPr>
            <a:picLocks noChangeAspect="1"/>
          </p:cNvPicPr>
          <p:nvPr/>
        </p:nvPicPr>
        <p:blipFill>
          <a:blip r:embed="rId2"/>
          <a:stretch>
            <a:fillRect/>
          </a:stretch>
        </p:blipFill>
        <p:spPr>
          <a:xfrm>
            <a:off x="4281043" y="538145"/>
            <a:ext cx="3784322" cy="6135189"/>
          </a:xfrm>
          <a:prstGeom prst="rect">
            <a:avLst/>
          </a:prstGeom>
          <a:ln w="6350">
            <a:solidFill>
              <a:schemeClr val="bg2"/>
            </a:solidFill>
          </a:ln>
        </p:spPr>
      </p:pic>
    </p:spTree>
    <p:extLst>
      <p:ext uri="{BB962C8B-B14F-4D97-AF65-F5344CB8AC3E}">
        <p14:creationId xmlns:p14="http://schemas.microsoft.com/office/powerpoint/2010/main" val="6253035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06614" y="-2"/>
            <a:ext cx="4885387" cy="418013"/>
          </a:xfrm>
          <a:solidFill>
            <a:schemeClr val="bg2">
              <a:alpha val="10000"/>
            </a:schemeClr>
          </a:solidFill>
        </p:spPr>
        <p:txBody>
          <a:bodyPr/>
          <a:lstStyle/>
          <a:p>
            <a:pPr algn="r">
              <a:lnSpc>
                <a:spcPct val="100000"/>
              </a:lnSpc>
            </a:pPr>
            <a:r>
              <a:rPr lang="en-US" sz="2400" dirty="0">
                <a:solidFill>
                  <a:schemeClr val="accent4">
                    <a:lumMod val="75000"/>
                    <a:lumOff val="25000"/>
                  </a:schemeClr>
                </a:solidFill>
                <a:latin typeface="+mn-lt"/>
                <a:cs typeface="Times New Roman" panose="02020603050405020304" pitchFamily="18" charset="0"/>
              </a:rPr>
              <a:t>20-Year Exclusive Coal Contract</a:t>
            </a:r>
            <a:endParaRPr lang="en-US" sz="2400" kern="1200" dirty="0">
              <a:solidFill>
                <a:schemeClr val="accent4">
                  <a:lumMod val="75000"/>
                  <a:lumOff val="25000"/>
                </a:schemeClr>
              </a:solidFill>
              <a:latin typeface="+mn-lt"/>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12</a:t>
            </a:fld>
            <a:endParaRPr lang="en-US" altLang="en-US"/>
          </a:p>
        </p:txBody>
      </p:sp>
      <p:sp>
        <p:nvSpPr>
          <p:cNvPr id="6" name="Text Box 5"/>
          <p:cNvSpPr txBox="1">
            <a:spLocks noChangeArrowheads="1"/>
          </p:cNvSpPr>
          <p:nvPr/>
        </p:nvSpPr>
        <p:spPr bwMode="auto">
          <a:xfrm>
            <a:off x="9152708" y="6488668"/>
            <a:ext cx="3039291"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Tampa Electric (U.S. 1961)</a:t>
            </a:r>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pic>
        <p:nvPicPr>
          <p:cNvPr id="8" name="Picture 7">
            <a:extLst>
              <a:ext uri="{FF2B5EF4-FFF2-40B4-BE49-F238E27FC236}">
                <a16:creationId xmlns:a16="http://schemas.microsoft.com/office/drawing/2014/main" id="{63DF00DC-2F4E-465A-10E6-88587886B9FA}"/>
              </a:ext>
            </a:extLst>
          </p:cNvPr>
          <p:cNvPicPr>
            <a:picLocks noChangeAspect="1"/>
          </p:cNvPicPr>
          <p:nvPr/>
        </p:nvPicPr>
        <p:blipFill>
          <a:blip r:embed="rId2"/>
          <a:stretch>
            <a:fillRect/>
          </a:stretch>
        </p:blipFill>
        <p:spPr>
          <a:xfrm>
            <a:off x="214890" y="209004"/>
            <a:ext cx="4077683" cy="6491834"/>
          </a:xfrm>
          <a:prstGeom prst="rect">
            <a:avLst/>
          </a:prstGeom>
          <a:ln w="6350">
            <a:solidFill>
              <a:schemeClr val="bg2"/>
            </a:solidFill>
          </a:ln>
        </p:spPr>
      </p:pic>
      <p:pic>
        <p:nvPicPr>
          <p:cNvPr id="9" name="Picture 8">
            <a:extLst>
              <a:ext uri="{FF2B5EF4-FFF2-40B4-BE49-F238E27FC236}">
                <a16:creationId xmlns:a16="http://schemas.microsoft.com/office/drawing/2014/main" id="{51CA081A-D639-0CFB-9BE8-E91DABA1FDDF}"/>
              </a:ext>
            </a:extLst>
          </p:cNvPr>
          <p:cNvPicPr>
            <a:picLocks noChangeAspect="1"/>
          </p:cNvPicPr>
          <p:nvPr/>
        </p:nvPicPr>
        <p:blipFill rotWithShape="1">
          <a:blip r:embed="rId2"/>
          <a:srcRect l="9234" t="36264" r="8322" b="30473"/>
          <a:stretch/>
        </p:blipFill>
        <p:spPr>
          <a:xfrm>
            <a:off x="2292055" y="968088"/>
            <a:ext cx="8068583" cy="5182673"/>
          </a:xfrm>
          <a:prstGeom prst="rect">
            <a:avLst/>
          </a:prstGeom>
          <a:ln w="6350">
            <a:solidFill>
              <a:schemeClr val="bg2"/>
            </a:solidFill>
          </a:ln>
        </p:spPr>
      </p:pic>
    </p:spTree>
    <p:extLst>
      <p:ext uri="{BB962C8B-B14F-4D97-AF65-F5344CB8AC3E}">
        <p14:creationId xmlns:p14="http://schemas.microsoft.com/office/powerpoint/2010/main" val="4106839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p:cTn id="8" dur="indefinite"/>
                                        <p:tgtEl>
                                          <p:spTgt spid="8"/>
                                        </p:tgtEl>
                                        <p:attrNameLst>
                                          <p:attrName>style.opacity</p:attrName>
                                        </p:attrNameLst>
                                      </p:cBhvr>
                                      <p:to>
                                        <p:strVal val="0.5"/>
                                      </p:to>
                                    </p:set>
                                    <p:animEffect filter="image" prLst="opacity: 0.5">
                                      <p:cBhvr rctx="IE">
                                        <p:cTn id="9" dur="indefinite"/>
                                        <p:tgtEl>
                                          <p:spTgt spid="8"/>
                                        </p:tgtEl>
                                      </p:cBhvr>
                                    </p:animEffect>
                                  </p:childTnLst>
                                </p:cTn>
                              </p:par>
                              <p:par>
                                <p:cTn id="10" presetID="22" presetClass="entr" presetSubtype="8"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35441" y="-2"/>
            <a:ext cx="2956560" cy="418013"/>
          </a:xfrm>
          <a:solidFill>
            <a:schemeClr val="bg2">
              <a:alpha val="10000"/>
            </a:schemeClr>
          </a:solidFill>
        </p:spPr>
        <p:txBody>
          <a:bodyPr/>
          <a:lstStyle/>
          <a:p>
            <a:pPr algn="r">
              <a:lnSpc>
                <a:spcPct val="100000"/>
              </a:lnSpc>
            </a:pPr>
            <a:r>
              <a:rPr lang="en-US" sz="2400" dirty="0">
                <a:solidFill>
                  <a:schemeClr val="accent4">
                    <a:lumMod val="75000"/>
                    <a:lumOff val="25000"/>
                  </a:schemeClr>
                </a:solidFill>
                <a:latin typeface="+mn-lt"/>
                <a:cs typeface="Times New Roman" panose="02020603050405020304" pitchFamily="18" charset="0"/>
              </a:rPr>
              <a:t>Claimed Violations</a:t>
            </a:r>
            <a:endParaRPr lang="en-US" sz="2400" kern="1200" dirty="0">
              <a:solidFill>
                <a:schemeClr val="accent4">
                  <a:lumMod val="75000"/>
                  <a:lumOff val="25000"/>
                </a:schemeClr>
              </a:solidFill>
              <a:latin typeface="+mn-lt"/>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13</a:t>
            </a:fld>
            <a:endParaRPr lang="en-US" altLang="en-US"/>
          </a:p>
        </p:txBody>
      </p:sp>
      <p:sp>
        <p:nvSpPr>
          <p:cNvPr id="6" name="Text Box 5"/>
          <p:cNvSpPr txBox="1">
            <a:spLocks noChangeArrowheads="1"/>
          </p:cNvSpPr>
          <p:nvPr/>
        </p:nvSpPr>
        <p:spPr bwMode="auto">
          <a:xfrm>
            <a:off x="9152708" y="6488668"/>
            <a:ext cx="3039291"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Tampa Electric (U.S. 1961)</a:t>
            </a:r>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pic>
        <p:nvPicPr>
          <p:cNvPr id="8" name="Picture 7">
            <a:extLst>
              <a:ext uri="{FF2B5EF4-FFF2-40B4-BE49-F238E27FC236}">
                <a16:creationId xmlns:a16="http://schemas.microsoft.com/office/drawing/2014/main" id="{63DF00DC-2F4E-465A-10E6-88587886B9FA}"/>
              </a:ext>
            </a:extLst>
          </p:cNvPr>
          <p:cNvPicPr>
            <a:picLocks noChangeAspect="1"/>
          </p:cNvPicPr>
          <p:nvPr/>
        </p:nvPicPr>
        <p:blipFill>
          <a:blip r:embed="rId2"/>
          <a:stretch>
            <a:fillRect/>
          </a:stretch>
        </p:blipFill>
        <p:spPr>
          <a:xfrm>
            <a:off x="214890" y="209004"/>
            <a:ext cx="4077683" cy="6491834"/>
          </a:xfrm>
          <a:prstGeom prst="rect">
            <a:avLst/>
          </a:prstGeom>
          <a:ln w="6350">
            <a:solidFill>
              <a:schemeClr val="bg2"/>
            </a:solidFill>
          </a:ln>
        </p:spPr>
      </p:pic>
      <p:pic>
        <p:nvPicPr>
          <p:cNvPr id="9" name="Picture 8">
            <a:extLst>
              <a:ext uri="{FF2B5EF4-FFF2-40B4-BE49-F238E27FC236}">
                <a16:creationId xmlns:a16="http://schemas.microsoft.com/office/drawing/2014/main" id="{51CA081A-D639-0CFB-9BE8-E91DABA1FDDF}"/>
              </a:ext>
            </a:extLst>
          </p:cNvPr>
          <p:cNvPicPr>
            <a:picLocks noChangeAspect="1"/>
          </p:cNvPicPr>
          <p:nvPr/>
        </p:nvPicPr>
        <p:blipFill rotWithShape="1">
          <a:blip r:embed="rId2"/>
          <a:srcRect l="7664" t="68072" r="8007" b="4286"/>
          <a:stretch/>
        </p:blipFill>
        <p:spPr>
          <a:xfrm>
            <a:off x="2331076" y="1700011"/>
            <a:ext cx="8284043" cy="4323007"/>
          </a:xfrm>
          <a:prstGeom prst="rect">
            <a:avLst/>
          </a:prstGeom>
          <a:ln w="6350">
            <a:solidFill>
              <a:schemeClr val="bg2"/>
            </a:solidFill>
          </a:ln>
        </p:spPr>
      </p:pic>
    </p:spTree>
    <p:extLst>
      <p:ext uri="{BB962C8B-B14F-4D97-AF65-F5344CB8AC3E}">
        <p14:creationId xmlns:p14="http://schemas.microsoft.com/office/powerpoint/2010/main" val="2126885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p:cTn id="8" dur="indefinite"/>
                                        <p:tgtEl>
                                          <p:spTgt spid="8"/>
                                        </p:tgtEl>
                                        <p:attrNameLst>
                                          <p:attrName>style.opacity</p:attrName>
                                        </p:attrNameLst>
                                      </p:cBhvr>
                                      <p:to>
                                        <p:strVal val="0.5"/>
                                      </p:to>
                                    </p:set>
                                    <p:animEffect filter="image" prLst="opacity: 0.5">
                                      <p:cBhvr rctx="IE">
                                        <p:cTn id="9" dur="indefinite"/>
                                        <p:tgtEl>
                                          <p:spTgt spid="8"/>
                                        </p:tgtEl>
                                      </p:cBhvr>
                                    </p:animEffect>
                                  </p:childTnLst>
                                </p:cTn>
                              </p:par>
                              <p:par>
                                <p:cTn id="10" presetID="22" presetClass="entr" presetSubtype="8"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4633" y="-1"/>
            <a:ext cx="10257368" cy="369332"/>
          </a:xfrm>
          <a:solidFill>
            <a:schemeClr val="bg2">
              <a:alpha val="10000"/>
            </a:schemeClr>
          </a:solidFill>
        </p:spPr>
        <p:txBody>
          <a:bodyPr/>
          <a:lstStyle/>
          <a:p>
            <a:pPr algn="r">
              <a:lnSpc>
                <a:spcPct val="100000"/>
              </a:lnSpc>
            </a:pPr>
            <a:r>
              <a:rPr lang="en-US" sz="2400" dirty="0">
                <a:solidFill>
                  <a:schemeClr val="accent4">
                    <a:lumMod val="75000"/>
                    <a:lumOff val="25000"/>
                  </a:schemeClr>
                </a:solidFill>
                <a:latin typeface="+mn-lt"/>
                <a:cs typeface="Times New Roman" panose="02020603050405020304" pitchFamily="18" charset="0"/>
              </a:rPr>
              <a:t>We Won’t Deliver Coal Because the Contract We Signed Violates CA3</a:t>
            </a:r>
            <a:endParaRPr lang="en-US" sz="2400" kern="1200" dirty="0">
              <a:solidFill>
                <a:schemeClr val="accent4">
                  <a:lumMod val="75000"/>
                  <a:lumOff val="25000"/>
                </a:schemeClr>
              </a:solidFill>
              <a:latin typeface="+mn-lt"/>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14</a:t>
            </a:fld>
            <a:endParaRPr lang="en-US" altLang="en-US"/>
          </a:p>
        </p:txBody>
      </p:sp>
      <p:sp>
        <p:nvSpPr>
          <p:cNvPr id="6" name="Text Box 5"/>
          <p:cNvSpPr txBox="1">
            <a:spLocks noChangeArrowheads="1"/>
          </p:cNvSpPr>
          <p:nvPr/>
        </p:nvSpPr>
        <p:spPr bwMode="auto">
          <a:xfrm>
            <a:off x="9152708" y="6488668"/>
            <a:ext cx="3039291"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Tampa Electric (U.S. 1961)</a:t>
            </a:r>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pic>
        <p:nvPicPr>
          <p:cNvPr id="5" name="Picture 4">
            <a:extLst>
              <a:ext uri="{FF2B5EF4-FFF2-40B4-BE49-F238E27FC236}">
                <a16:creationId xmlns:a16="http://schemas.microsoft.com/office/drawing/2014/main" id="{BFDAAD48-C0DA-2437-D897-729B95A6B3EB}"/>
              </a:ext>
            </a:extLst>
          </p:cNvPr>
          <p:cNvPicPr>
            <a:picLocks noChangeAspect="1"/>
          </p:cNvPicPr>
          <p:nvPr/>
        </p:nvPicPr>
        <p:blipFill>
          <a:blip r:embed="rId2"/>
          <a:stretch>
            <a:fillRect/>
          </a:stretch>
        </p:blipFill>
        <p:spPr>
          <a:xfrm>
            <a:off x="199892" y="524124"/>
            <a:ext cx="3879748" cy="6176714"/>
          </a:xfrm>
          <a:prstGeom prst="rect">
            <a:avLst/>
          </a:prstGeom>
          <a:ln w="6350">
            <a:solidFill>
              <a:schemeClr val="bg2"/>
            </a:solidFill>
          </a:ln>
        </p:spPr>
      </p:pic>
      <p:pic>
        <p:nvPicPr>
          <p:cNvPr id="11" name="Picture 10">
            <a:extLst>
              <a:ext uri="{FF2B5EF4-FFF2-40B4-BE49-F238E27FC236}">
                <a16:creationId xmlns:a16="http://schemas.microsoft.com/office/drawing/2014/main" id="{F0297411-0EC1-8DE2-3319-2F346283FAE4}"/>
              </a:ext>
            </a:extLst>
          </p:cNvPr>
          <p:cNvPicPr>
            <a:picLocks noChangeAspect="1"/>
          </p:cNvPicPr>
          <p:nvPr/>
        </p:nvPicPr>
        <p:blipFill>
          <a:blip r:embed="rId3"/>
          <a:stretch>
            <a:fillRect/>
          </a:stretch>
        </p:blipFill>
        <p:spPr>
          <a:xfrm>
            <a:off x="2749318" y="1595088"/>
            <a:ext cx="7672340" cy="3939540"/>
          </a:xfrm>
          <a:prstGeom prst="rect">
            <a:avLst/>
          </a:prstGeom>
          <a:ln w="6350">
            <a:solidFill>
              <a:schemeClr val="bg2"/>
            </a:solidFill>
          </a:ln>
        </p:spPr>
      </p:pic>
    </p:spTree>
    <p:extLst>
      <p:ext uri="{BB962C8B-B14F-4D97-AF65-F5344CB8AC3E}">
        <p14:creationId xmlns:p14="http://schemas.microsoft.com/office/powerpoint/2010/main" val="4275519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p:cTn id="8" dur="indefinite"/>
                                        <p:tgtEl>
                                          <p:spTgt spid="5"/>
                                        </p:tgtEl>
                                        <p:attrNameLst>
                                          <p:attrName>style.opacity</p:attrName>
                                        </p:attrNameLst>
                                      </p:cBhvr>
                                      <p:to>
                                        <p:strVal val="0.5"/>
                                      </p:to>
                                    </p:set>
                                    <p:animEffect filter="image" prLst="opacity: 0.5">
                                      <p:cBhvr rctx="IE">
                                        <p:cTn id="9" dur="indefinite"/>
                                        <p:tgtEl>
                                          <p:spTgt spid="5"/>
                                        </p:tgtEl>
                                      </p:cBhvr>
                                    </p:animEffect>
                                  </p:childTnLst>
                                </p:cTn>
                              </p:par>
                              <p:par>
                                <p:cTn id="10" presetID="22" presetClass="entr" presetSubtype="8"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4900" y="-2"/>
            <a:ext cx="7277101" cy="418013"/>
          </a:xfrm>
          <a:solidFill>
            <a:schemeClr val="bg2">
              <a:alpha val="10000"/>
            </a:schemeClr>
          </a:solidFill>
        </p:spPr>
        <p:txBody>
          <a:bodyPr/>
          <a:lstStyle/>
          <a:p>
            <a:pPr algn="r">
              <a:lnSpc>
                <a:spcPct val="100000"/>
              </a:lnSpc>
            </a:pPr>
            <a:r>
              <a:rPr lang="en-US" sz="2400" dirty="0">
                <a:solidFill>
                  <a:schemeClr val="accent4">
                    <a:lumMod val="75000"/>
                    <a:lumOff val="25000"/>
                  </a:schemeClr>
                </a:solidFill>
                <a:latin typeface="+mn-lt"/>
                <a:cs typeface="Times New Roman" panose="02020603050405020304" pitchFamily="18" charset="0"/>
              </a:rPr>
              <a:t>CA3 (15 USC 14): Starting with Standard Fashion</a:t>
            </a:r>
            <a:endParaRPr lang="en-US" sz="2400" kern="1200" dirty="0">
              <a:solidFill>
                <a:schemeClr val="accent4">
                  <a:lumMod val="75000"/>
                  <a:lumOff val="25000"/>
                </a:schemeClr>
              </a:solidFill>
              <a:latin typeface="+mn-lt"/>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15</a:t>
            </a:fld>
            <a:endParaRPr lang="en-US" altLang="en-US"/>
          </a:p>
        </p:txBody>
      </p:sp>
      <p:sp>
        <p:nvSpPr>
          <p:cNvPr id="6" name="Text Box 5"/>
          <p:cNvSpPr txBox="1">
            <a:spLocks noChangeArrowheads="1"/>
          </p:cNvSpPr>
          <p:nvPr/>
        </p:nvSpPr>
        <p:spPr bwMode="auto">
          <a:xfrm>
            <a:off x="9152708" y="6488668"/>
            <a:ext cx="3039291"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Tampa Electric (U.S. 1961)</a:t>
            </a:r>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pic>
        <p:nvPicPr>
          <p:cNvPr id="5" name="Picture 4">
            <a:extLst>
              <a:ext uri="{FF2B5EF4-FFF2-40B4-BE49-F238E27FC236}">
                <a16:creationId xmlns:a16="http://schemas.microsoft.com/office/drawing/2014/main" id="{517A1AD8-BCF6-1673-9487-2467D9E31C7F}"/>
              </a:ext>
            </a:extLst>
          </p:cNvPr>
          <p:cNvPicPr>
            <a:picLocks noChangeAspect="1"/>
          </p:cNvPicPr>
          <p:nvPr/>
        </p:nvPicPr>
        <p:blipFill>
          <a:blip r:embed="rId2"/>
          <a:stretch>
            <a:fillRect/>
          </a:stretch>
        </p:blipFill>
        <p:spPr>
          <a:xfrm>
            <a:off x="182732" y="209005"/>
            <a:ext cx="4037404" cy="6522354"/>
          </a:xfrm>
          <a:prstGeom prst="rect">
            <a:avLst/>
          </a:prstGeom>
          <a:ln w="6350">
            <a:solidFill>
              <a:schemeClr val="bg2"/>
            </a:solidFill>
          </a:ln>
        </p:spPr>
      </p:pic>
      <p:pic>
        <p:nvPicPr>
          <p:cNvPr id="8" name="Picture 7">
            <a:extLst>
              <a:ext uri="{FF2B5EF4-FFF2-40B4-BE49-F238E27FC236}">
                <a16:creationId xmlns:a16="http://schemas.microsoft.com/office/drawing/2014/main" id="{B7B4FA5C-8B26-286F-9232-61352FDF11A2}"/>
              </a:ext>
            </a:extLst>
          </p:cNvPr>
          <p:cNvPicPr>
            <a:picLocks noChangeAspect="1"/>
          </p:cNvPicPr>
          <p:nvPr/>
        </p:nvPicPr>
        <p:blipFill rotWithShape="1">
          <a:blip r:embed="rId2"/>
          <a:srcRect l="7152" t="69551" r="7006" b="11916"/>
          <a:stretch/>
        </p:blipFill>
        <p:spPr>
          <a:xfrm>
            <a:off x="1712828" y="2591466"/>
            <a:ext cx="9348929" cy="3260694"/>
          </a:xfrm>
          <a:prstGeom prst="rect">
            <a:avLst/>
          </a:prstGeom>
          <a:ln w="6350">
            <a:solidFill>
              <a:schemeClr val="bg2"/>
            </a:solidFill>
          </a:ln>
        </p:spPr>
      </p:pic>
    </p:spTree>
    <p:extLst>
      <p:ext uri="{BB962C8B-B14F-4D97-AF65-F5344CB8AC3E}">
        <p14:creationId xmlns:p14="http://schemas.microsoft.com/office/powerpoint/2010/main" val="606059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p:cTn id="8" dur="indefinite"/>
                                        <p:tgtEl>
                                          <p:spTgt spid="5"/>
                                        </p:tgtEl>
                                        <p:attrNameLst>
                                          <p:attrName>style.opacity</p:attrName>
                                        </p:attrNameLst>
                                      </p:cBhvr>
                                      <p:to>
                                        <p:strVal val="0.5"/>
                                      </p:to>
                                    </p:set>
                                    <p:animEffect filter="image" prLst="opacity: 0.5">
                                      <p:cBhvr rctx="IE">
                                        <p:cTn id="9" dur="indefinite"/>
                                        <p:tgtEl>
                                          <p:spTgt spid="5"/>
                                        </p:tgtEl>
                                      </p:cBhvr>
                                    </p:animEffect>
                                  </p:childTnLst>
                                </p:cTn>
                              </p:par>
                              <p:par>
                                <p:cTn id="10" presetID="22" presetClass="entr" presetSubtype="8"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95282" y="-2"/>
            <a:ext cx="9796719" cy="418013"/>
          </a:xfrm>
          <a:solidFill>
            <a:schemeClr val="bg2">
              <a:alpha val="10000"/>
            </a:schemeClr>
          </a:solidFill>
        </p:spPr>
        <p:txBody>
          <a:bodyPr/>
          <a:lstStyle/>
          <a:p>
            <a:pPr algn="r">
              <a:lnSpc>
                <a:spcPct val="100000"/>
              </a:lnSpc>
            </a:pPr>
            <a:r>
              <a:rPr lang="en-US" sz="2400" dirty="0">
                <a:solidFill>
                  <a:schemeClr val="accent4">
                    <a:lumMod val="75000"/>
                    <a:lumOff val="25000"/>
                  </a:schemeClr>
                </a:solidFill>
                <a:latin typeface="+mn-lt"/>
                <a:cs typeface="Times New Roman" panose="02020603050405020304" pitchFamily="18" charset="0"/>
              </a:rPr>
              <a:t>SF: Separating Remote and Substantial Lessening of Competition</a:t>
            </a:r>
            <a:endParaRPr lang="en-US" sz="2400" kern="1200" dirty="0">
              <a:solidFill>
                <a:schemeClr val="accent4">
                  <a:lumMod val="75000"/>
                  <a:lumOff val="25000"/>
                </a:schemeClr>
              </a:solidFill>
              <a:latin typeface="+mn-lt"/>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16</a:t>
            </a:fld>
            <a:endParaRPr lang="en-US" altLang="en-US"/>
          </a:p>
        </p:txBody>
      </p:sp>
      <p:sp>
        <p:nvSpPr>
          <p:cNvPr id="6" name="Text Box 5"/>
          <p:cNvSpPr txBox="1">
            <a:spLocks noChangeArrowheads="1"/>
          </p:cNvSpPr>
          <p:nvPr/>
        </p:nvSpPr>
        <p:spPr bwMode="auto">
          <a:xfrm>
            <a:off x="9152708" y="6488668"/>
            <a:ext cx="3039291"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Tampa Electric (U.S. 1961)</a:t>
            </a:r>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pic>
        <p:nvPicPr>
          <p:cNvPr id="5" name="Picture 4">
            <a:extLst>
              <a:ext uri="{FF2B5EF4-FFF2-40B4-BE49-F238E27FC236}">
                <a16:creationId xmlns:a16="http://schemas.microsoft.com/office/drawing/2014/main" id="{872B7EE8-A75E-54E9-5705-619BD8A3C370}"/>
              </a:ext>
            </a:extLst>
          </p:cNvPr>
          <p:cNvPicPr>
            <a:picLocks noChangeAspect="1"/>
          </p:cNvPicPr>
          <p:nvPr/>
        </p:nvPicPr>
        <p:blipFill>
          <a:blip r:embed="rId2"/>
          <a:stretch>
            <a:fillRect/>
          </a:stretch>
        </p:blipFill>
        <p:spPr>
          <a:xfrm>
            <a:off x="134020" y="505689"/>
            <a:ext cx="3755525" cy="6107470"/>
          </a:xfrm>
          <a:prstGeom prst="rect">
            <a:avLst/>
          </a:prstGeom>
          <a:ln w="6350">
            <a:solidFill>
              <a:schemeClr val="bg2"/>
            </a:solidFill>
          </a:ln>
        </p:spPr>
      </p:pic>
      <p:pic>
        <p:nvPicPr>
          <p:cNvPr id="8" name="Picture 7">
            <a:extLst>
              <a:ext uri="{FF2B5EF4-FFF2-40B4-BE49-F238E27FC236}">
                <a16:creationId xmlns:a16="http://schemas.microsoft.com/office/drawing/2014/main" id="{2783DC3F-0795-F080-D376-1C1D1B085064}"/>
              </a:ext>
            </a:extLst>
          </p:cNvPr>
          <p:cNvPicPr>
            <a:picLocks noChangeAspect="1"/>
          </p:cNvPicPr>
          <p:nvPr/>
        </p:nvPicPr>
        <p:blipFill rotWithShape="1">
          <a:blip r:embed="rId2"/>
          <a:srcRect l="6123" t="7625" r="9626" b="55409"/>
          <a:stretch/>
        </p:blipFill>
        <p:spPr>
          <a:xfrm>
            <a:off x="3100040" y="956728"/>
            <a:ext cx="7295286" cy="5205391"/>
          </a:xfrm>
          <a:prstGeom prst="rect">
            <a:avLst/>
          </a:prstGeom>
          <a:ln w="6350">
            <a:solidFill>
              <a:schemeClr val="bg2"/>
            </a:solidFill>
          </a:ln>
        </p:spPr>
      </p:pic>
    </p:spTree>
    <p:extLst>
      <p:ext uri="{BB962C8B-B14F-4D97-AF65-F5344CB8AC3E}">
        <p14:creationId xmlns:p14="http://schemas.microsoft.com/office/powerpoint/2010/main" val="974511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p:cTn id="8" dur="indefinite"/>
                                        <p:tgtEl>
                                          <p:spTgt spid="5"/>
                                        </p:tgtEl>
                                        <p:attrNameLst>
                                          <p:attrName>style.opacity</p:attrName>
                                        </p:attrNameLst>
                                      </p:cBhvr>
                                      <p:to>
                                        <p:strVal val="0.5"/>
                                      </p:to>
                                    </p:set>
                                    <p:animEffect filter="image" prLst="opacity: 0.5">
                                      <p:cBhvr rctx="IE">
                                        <p:cTn id="9" dur="indefinite"/>
                                        <p:tgtEl>
                                          <p:spTgt spid="5"/>
                                        </p:tgtEl>
                                      </p:cBhvr>
                                    </p:animEffect>
                                  </p:childTnLst>
                                </p:cTn>
                              </p:par>
                              <p:par>
                                <p:cTn id="10" presetID="22" presetClass="entr" presetSubtype="8"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91967" y="-2"/>
            <a:ext cx="4500034" cy="418013"/>
          </a:xfrm>
          <a:solidFill>
            <a:schemeClr val="bg2">
              <a:alpha val="10000"/>
            </a:schemeClr>
          </a:solidFill>
        </p:spPr>
        <p:txBody>
          <a:bodyPr/>
          <a:lstStyle/>
          <a:p>
            <a:pPr algn="r">
              <a:lnSpc>
                <a:spcPct val="100000"/>
              </a:lnSpc>
            </a:pPr>
            <a:r>
              <a:rPr lang="en-US" sz="2400" dirty="0">
                <a:solidFill>
                  <a:schemeClr val="accent4">
                    <a:lumMod val="75000"/>
                    <a:lumOff val="25000"/>
                  </a:schemeClr>
                </a:solidFill>
                <a:latin typeface="+mn-lt"/>
                <a:cs typeface="Times New Roman" panose="02020603050405020304" pitchFamily="18" charset="0"/>
              </a:rPr>
              <a:t>Exclusive Contracts and CA3</a:t>
            </a:r>
            <a:endParaRPr lang="en-US" sz="2400" kern="1200" dirty="0">
              <a:solidFill>
                <a:schemeClr val="accent4">
                  <a:lumMod val="75000"/>
                  <a:lumOff val="25000"/>
                </a:schemeClr>
              </a:solidFill>
              <a:latin typeface="+mn-lt"/>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17</a:t>
            </a:fld>
            <a:endParaRPr lang="en-US" altLang="en-US"/>
          </a:p>
        </p:txBody>
      </p:sp>
      <p:sp>
        <p:nvSpPr>
          <p:cNvPr id="6" name="Text Box 5"/>
          <p:cNvSpPr txBox="1">
            <a:spLocks noChangeArrowheads="1"/>
          </p:cNvSpPr>
          <p:nvPr/>
        </p:nvSpPr>
        <p:spPr bwMode="auto">
          <a:xfrm>
            <a:off x="9152708" y="6488668"/>
            <a:ext cx="3039291"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Tampa Electric (U.S. 1961)</a:t>
            </a:r>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pic>
        <p:nvPicPr>
          <p:cNvPr id="5" name="Picture 4">
            <a:extLst>
              <a:ext uri="{FF2B5EF4-FFF2-40B4-BE49-F238E27FC236}">
                <a16:creationId xmlns:a16="http://schemas.microsoft.com/office/drawing/2014/main" id="{9732154E-CC50-BDED-12EA-6336F8ABECE5}"/>
              </a:ext>
            </a:extLst>
          </p:cNvPr>
          <p:cNvPicPr>
            <a:picLocks noChangeAspect="1"/>
          </p:cNvPicPr>
          <p:nvPr/>
        </p:nvPicPr>
        <p:blipFill>
          <a:blip r:embed="rId2"/>
          <a:stretch>
            <a:fillRect/>
          </a:stretch>
        </p:blipFill>
        <p:spPr>
          <a:xfrm>
            <a:off x="199728" y="209004"/>
            <a:ext cx="4010715" cy="6491834"/>
          </a:xfrm>
          <a:prstGeom prst="rect">
            <a:avLst/>
          </a:prstGeom>
          <a:ln w="6350">
            <a:solidFill>
              <a:schemeClr val="bg2"/>
            </a:solidFill>
          </a:ln>
        </p:spPr>
      </p:pic>
      <p:sp>
        <p:nvSpPr>
          <p:cNvPr id="8" name="Text Box 5">
            <a:extLst>
              <a:ext uri="{FF2B5EF4-FFF2-40B4-BE49-F238E27FC236}">
                <a16:creationId xmlns:a16="http://schemas.microsoft.com/office/drawing/2014/main" id="{9A6F2A7A-0E80-8A37-09F3-BBA4B7CD34C8}"/>
              </a:ext>
            </a:extLst>
          </p:cNvPr>
          <p:cNvSpPr txBox="1">
            <a:spLocks noChangeArrowheads="1"/>
          </p:cNvSpPr>
          <p:nvPr/>
        </p:nvSpPr>
        <p:spPr bwMode="auto">
          <a:xfrm>
            <a:off x="1809153" y="2004188"/>
            <a:ext cx="9939338" cy="3046988"/>
          </a:xfrm>
          <a:prstGeom prst="rect">
            <a:avLst/>
          </a:prstGeom>
          <a:solidFill>
            <a:srgbClr val="FFFFFF"/>
          </a:solidFill>
          <a:ln w="6350">
            <a:solidFill>
              <a:srgbClr val="002060"/>
            </a:solidFill>
            <a:miter lim="800000"/>
            <a:headEnd/>
            <a:tailEnd/>
          </a:ln>
        </p:spPr>
        <p:txBody>
          <a:bodyPr wrap="square">
            <a:spAutoFit/>
          </a:bodyPr>
          <a:lstStyle/>
          <a:p>
            <a:pPr algn="just">
              <a:defRPr/>
            </a:pPr>
            <a:r>
              <a:rPr lang="en-US" sz="3200" dirty="0">
                <a:solidFill>
                  <a:schemeClr val="bg2"/>
                </a:solidFill>
                <a:cs typeface="Times New Roman" panose="02020603050405020304" pitchFamily="18" charset="0"/>
              </a:rPr>
              <a:t>“</a:t>
            </a:r>
            <a:r>
              <a:rPr lang="en-US" sz="3200" dirty="0"/>
              <a:t>In practical application, </a:t>
            </a:r>
            <a:r>
              <a:rPr lang="en-US" sz="3200" b="1" dirty="0">
                <a:solidFill>
                  <a:schemeClr val="accent4">
                    <a:lumMod val="50000"/>
                    <a:lumOff val="50000"/>
                  </a:schemeClr>
                </a:solidFill>
              </a:rPr>
              <a:t>even though a contract is found to be an exclusive-dealing arrangement, it does not violate the section unless the court believes it probable that performance of the contract will foreclose competition in a substantial share of the line of commerce affected</a:t>
            </a:r>
            <a:r>
              <a:rPr lang="en-US" sz="3200" dirty="0">
                <a:solidFill>
                  <a:schemeClr val="bg2"/>
                </a:solidFill>
                <a:cs typeface="Times New Roman" panose="02020603050405020304" pitchFamily="18" charset="0"/>
              </a:rPr>
              <a:t>.”</a:t>
            </a:r>
          </a:p>
        </p:txBody>
      </p:sp>
    </p:spTree>
    <p:extLst>
      <p:ext uri="{BB962C8B-B14F-4D97-AF65-F5344CB8AC3E}">
        <p14:creationId xmlns:p14="http://schemas.microsoft.com/office/powerpoint/2010/main" val="792579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p:cTn id="8" dur="indefinite"/>
                                        <p:tgtEl>
                                          <p:spTgt spid="5"/>
                                        </p:tgtEl>
                                        <p:attrNameLst>
                                          <p:attrName>style.opacity</p:attrName>
                                        </p:attrNameLst>
                                      </p:cBhvr>
                                      <p:to>
                                        <p:strVal val="0.5"/>
                                      </p:to>
                                    </p:set>
                                    <p:animEffect filter="image" prLst="opacity: 0.5">
                                      <p:cBhvr rctx="IE">
                                        <p:cTn id="9" dur="indefinite"/>
                                        <p:tgtEl>
                                          <p:spTgt spid="5"/>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12567" y="-2"/>
            <a:ext cx="4779434" cy="418013"/>
          </a:xfrm>
          <a:solidFill>
            <a:schemeClr val="bg2">
              <a:alpha val="10000"/>
            </a:schemeClr>
          </a:solidFill>
        </p:spPr>
        <p:txBody>
          <a:bodyPr/>
          <a:lstStyle/>
          <a:p>
            <a:pPr algn="r">
              <a:lnSpc>
                <a:spcPct val="100000"/>
              </a:lnSpc>
            </a:pPr>
            <a:r>
              <a:rPr lang="en-US" sz="2400" kern="1200" dirty="0">
                <a:solidFill>
                  <a:schemeClr val="accent4">
                    <a:lumMod val="75000"/>
                    <a:lumOff val="25000"/>
                  </a:schemeClr>
                </a:solidFill>
                <a:latin typeface="+mn-lt"/>
                <a:cs typeface="Times New Roman" panose="02020603050405020304" pitchFamily="18" charset="0"/>
              </a:rPr>
              <a:t>1: Define the Line of Commerce</a:t>
            </a:r>
            <a:endParaRPr lang="en-US" sz="2400" kern="1200" dirty="0">
              <a:solidFill>
                <a:schemeClr val="accent4">
                  <a:lumMod val="75000"/>
                  <a:lumOff val="25000"/>
                </a:schemeClr>
              </a:solidFill>
              <a:latin typeface="+mn-lt"/>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18</a:t>
            </a:fld>
            <a:endParaRPr lang="en-US" altLang="en-US"/>
          </a:p>
        </p:txBody>
      </p:sp>
      <p:sp>
        <p:nvSpPr>
          <p:cNvPr id="6" name="Text Box 5"/>
          <p:cNvSpPr txBox="1">
            <a:spLocks noChangeArrowheads="1"/>
          </p:cNvSpPr>
          <p:nvPr/>
        </p:nvSpPr>
        <p:spPr bwMode="auto">
          <a:xfrm>
            <a:off x="9152708" y="6488668"/>
            <a:ext cx="3039291"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Tampa Electric (U.S. 1961)</a:t>
            </a:r>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pic>
        <p:nvPicPr>
          <p:cNvPr id="5" name="Picture 4">
            <a:extLst>
              <a:ext uri="{FF2B5EF4-FFF2-40B4-BE49-F238E27FC236}">
                <a16:creationId xmlns:a16="http://schemas.microsoft.com/office/drawing/2014/main" id="{9732154E-CC50-BDED-12EA-6336F8ABECE5}"/>
              </a:ext>
            </a:extLst>
          </p:cNvPr>
          <p:cNvPicPr>
            <a:picLocks noChangeAspect="1"/>
          </p:cNvPicPr>
          <p:nvPr/>
        </p:nvPicPr>
        <p:blipFill>
          <a:blip r:embed="rId2"/>
          <a:stretch>
            <a:fillRect/>
          </a:stretch>
        </p:blipFill>
        <p:spPr>
          <a:xfrm>
            <a:off x="199728" y="209004"/>
            <a:ext cx="4010715" cy="6491834"/>
          </a:xfrm>
          <a:prstGeom prst="rect">
            <a:avLst/>
          </a:prstGeom>
          <a:ln w="6350">
            <a:solidFill>
              <a:schemeClr val="bg2"/>
            </a:solidFill>
          </a:ln>
        </p:spPr>
      </p:pic>
      <p:sp>
        <p:nvSpPr>
          <p:cNvPr id="8" name="Text Box 5">
            <a:extLst>
              <a:ext uri="{FF2B5EF4-FFF2-40B4-BE49-F238E27FC236}">
                <a16:creationId xmlns:a16="http://schemas.microsoft.com/office/drawing/2014/main" id="{9A6F2A7A-0E80-8A37-09F3-BBA4B7CD34C8}"/>
              </a:ext>
            </a:extLst>
          </p:cNvPr>
          <p:cNvSpPr txBox="1">
            <a:spLocks noChangeArrowheads="1"/>
          </p:cNvSpPr>
          <p:nvPr/>
        </p:nvSpPr>
        <p:spPr bwMode="auto">
          <a:xfrm>
            <a:off x="1872653" y="3035112"/>
            <a:ext cx="9939338" cy="2062103"/>
          </a:xfrm>
          <a:prstGeom prst="rect">
            <a:avLst/>
          </a:prstGeom>
          <a:solidFill>
            <a:srgbClr val="FFFFFF"/>
          </a:solidFill>
          <a:ln w="6350">
            <a:solidFill>
              <a:srgbClr val="002060"/>
            </a:solidFill>
            <a:miter lim="800000"/>
            <a:headEnd/>
            <a:tailEnd/>
          </a:ln>
        </p:spPr>
        <p:txBody>
          <a:bodyPr wrap="square">
            <a:spAutoFit/>
          </a:bodyPr>
          <a:lstStyle/>
          <a:p>
            <a:pPr algn="just">
              <a:defRPr/>
            </a:pPr>
            <a:r>
              <a:rPr lang="en-US" sz="3200" dirty="0">
                <a:solidFill>
                  <a:schemeClr val="bg2"/>
                </a:solidFill>
                <a:cs typeface="Times New Roman" panose="02020603050405020304" pitchFamily="18" charset="0"/>
              </a:rPr>
              <a:t>“</a:t>
            </a:r>
            <a:r>
              <a:rPr lang="en-US" sz="3200" b="1" i="1" dirty="0">
                <a:solidFill>
                  <a:schemeClr val="accent4">
                    <a:lumMod val="50000"/>
                    <a:lumOff val="50000"/>
                  </a:schemeClr>
                </a:solidFill>
              </a:rPr>
              <a:t>First, </a:t>
            </a:r>
            <a:r>
              <a:rPr lang="en-US" sz="3200" b="1" dirty="0">
                <a:solidFill>
                  <a:schemeClr val="accent4">
                    <a:lumMod val="50000"/>
                    <a:lumOff val="50000"/>
                  </a:schemeClr>
                </a:solidFill>
              </a:rPr>
              <a:t>the line of commerce, </a:t>
            </a:r>
            <a:r>
              <a:rPr lang="en-US" sz="3200" b="1" i="1" dirty="0">
                <a:solidFill>
                  <a:schemeClr val="accent4">
                    <a:lumMod val="50000"/>
                    <a:lumOff val="50000"/>
                  </a:schemeClr>
                </a:solidFill>
              </a:rPr>
              <a:t>i.e., </a:t>
            </a:r>
            <a:r>
              <a:rPr lang="en-US" sz="3200" b="1" dirty="0">
                <a:solidFill>
                  <a:schemeClr val="accent4">
                    <a:lumMod val="50000"/>
                    <a:lumOff val="50000"/>
                  </a:schemeClr>
                </a:solidFill>
              </a:rPr>
              <a:t>the type of goods, wares, or merchandise, etc., involved must be determined, where it is in controversy, on the basis of the facts peculiar to the case</a:t>
            </a:r>
            <a:r>
              <a:rPr lang="en-US" sz="3200" dirty="0">
                <a:solidFill>
                  <a:schemeClr val="bg2"/>
                </a:solidFill>
                <a:cs typeface="Times New Roman" panose="02020603050405020304" pitchFamily="18" charset="0"/>
              </a:rPr>
              <a:t>.”</a:t>
            </a:r>
          </a:p>
        </p:txBody>
      </p:sp>
    </p:spTree>
    <p:extLst>
      <p:ext uri="{BB962C8B-B14F-4D97-AF65-F5344CB8AC3E}">
        <p14:creationId xmlns:p14="http://schemas.microsoft.com/office/powerpoint/2010/main" val="575072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p:cTn id="8" dur="indefinite"/>
                                        <p:tgtEl>
                                          <p:spTgt spid="5"/>
                                        </p:tgtEl>
                                        <p:attrNameLst>
                                          <p:attrName>style.opacity</p:attrName>
                                        </p:attrNameLst>
                                      </p:cBhvr>
                                      <p:to>
                                        <p:strVal val="0.5"/>
                                      </p:to>
                                    </p:set>
                                    <p:animEffect filter="image" prLst="opacity: 0.5">
                                      <p:cBhvr rctx="IE">
                                        <p:cTn id="9" dur="indefinite"/>
                                        <p:tgtEl>
                                          <p:spTgt spid="5"/>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40867" y="-2"/>
            <a:ext cx="6951134" cy="418013"/>
          </a:xfrm>
          <a:solidFill>
            <a:schemeClr val="bg2">
              <a:alpha val="10000"/>
            </a:schemeClr>
          </a:solidFill>
        </p:spPr>
        <p:txBody>
          <a:bodyPr/>
          <a:lstStyle/>
          <a:p>
            <a:pPr algn="r">
              <a:lnSpc>
                <a:spcPct val="100000"/>
              </a:lnSpc>
            </a:pPr>
            <a:r>
              <a:rPr lang="en-US" sz="2400" dirty="0">
                <a:solidFill>
                  <a:schemeClr val="accent4">
                    <a:lumMod val="75000"/>
                    <a:lumOff val="25000"/>
                  </a:schemeClr>
                </a:solidFill>
                <a:latin typeface="+mn-lt"/>
                <a:cs typeface="Times New Roman" panose="02020603050405020304" pitchFamily="18" charset="0"/>
              </a:rPr>
              <a:t>2: Determine the Area of Effective Competition</a:t>
            </a:r>
            <a:endParaRPr lang="en-US" sz="2400" kern="1200" dirty="0">
              <a:solidFill>
                <a:schemeClr val="accent4">
                  <a:lumMod val="75000"/>
                  <a:lumOff val="25000"/>
                </a:schemeClr>
              </a:solidFill>
              <a:latin typeface="+mn-lt"/>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19</a:t>
            </a:fld>
            <a:endParaRPr lang="en-US" altLang="en-US"/>
          </a:p>
        </p:txBody>
      </p:sp>
      <p:sp>
        <p:nvSpPr>
          <p:cNvPr id="6" name="Text Box 5"/>
          <p:cNvSpPr txBox="1">
            <a:spLocks noChangeArrowheads="1"/>
          </p:cNvSpPr>
          <p:nvPr/>
        </p:nvSpPr>
        <p:spPr bwMode="auto">
          <a:xfrm>
            <a:off x="9152708" y="6488668"/>
            <a:ext cx="3039291"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Tampa Electric (U.S. 1961)</a:t>
            </a:r>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pic>
        <p:nvPicPr>
          <p:cNvPr id="5" name="Picture 4">
            <a:extLst>
              <a:ext uri="{FF2B5EF4-FFF2-40B4-BE49-F238E27FC236}">
                <a16:creationId xmlns:a16="http://schemas.microsoft.com/office/drawing/2014/main" id="{9732154E-CC50-BDED-12EA-6336F8ABECE5}"/>
              </a:ext>
            </a:extLst>
          </p:cNvPr>
          <p:cNvPicPr>
            <a:picLocks noChangeAspect="1"/>
          </p:cNvPicPr>
          <p:nvPr/>
        </p:nvPicPr>
        <p:blipFill>
          <a:blip r:embed="rId2"/>
          <a:stretch>
            <a:fillRect/>
          </a:stretch>
        </p:blipFill>
        <p:spPr>
          <a:xfrm>
            <a:off x="199728" y="209004"/>
            <a:ext cx="4010715" cy="6491834"/>
          </a:xfrm>
          <a:prstGeom prst="rect">
            <a:avLst/>
          </a:prstGeom>
          <a:ln w="6350">
            <a:solidFill>
              <a:schemeClr val="bg2"/>
            </a:solidFill>
          </a:ln>
        </p:spPr>
      </p:pic>
      <p:sp>
        <p:nvSpPr>
          <p:cNvPr id="8" name="Text Box 5">
            <a:extLst>
              <a:ext uri="{FF2B5EF4-FFF2-40B4-BE49-F238E27FC236}">
                <a16:creationId xmlns:a16="http://schemas.microsoft.com/office/drawing/2014/main" id="{9A6F2A7A-0E80-8A37-09F3-BBA4B7CD34C8}"/>
              </a:ext>
            </a:extLst>
          </p:cNvPr>
          <p:cNvSpPr txBox="1">
            <a:spLocks noChangeArrowheads="1"/>
          </p:cNvSpPr>
          <p:nvPr/>
        </p:nvSpPr>
        <p:spPr bwMode="auto">
          <a:xfrm>
            <a:off x="1676400" y="2449976"/>
            <a:ext cx="9939338" cy="3046988"/>
          </a:xfrm>
          <a:prstGeom prst="rect">
            <a:avLst/>
          </a:prstGeom>
          <a:solidFill>
            <a:srgbClr val="FFFFFF"/>
          </a:solidFill>
          <a:ln w="6350">
            <a:solidFill>
              <a:srgbClr val="002060"/>
            </a:solidFill>
            <a:miter lim="800000"/>
            <a:headEnd/>
            <a:tailEnd/>
          </a:ln>
        </p:spPr>
        <p:txBody>
          <a:bodyPr wrap="square">
            <a:spAutoFit/>
          </a:bodyPr>
          <a:lstStyle/>
          <a:p>
            <a:pPr algn="just">
              <a:defRPr/>
            </a:pPr>
            <a:r>
              <a:rPr lang="en-US" sz="3200" dirty="0">
                <a:solidFill>
                  <a:schemeClr val="bg2"/>
                </a:solidFill>
                <a:cs typeface="Times New Roman" panose="02020603050405020304" pitchFamily="18" charset="0"/>
              </a:rPr>
              <a:t>“</a:t>
            </a:r>
            <a:r>
              <a:rPr lang="en-US" sz="3200" i="1" dirty="0"/>
              <a:t>Second, </a:t>
            </a:r>
            <a:r>
              <a:rPr lang="en-US" sz="3200" b="1" dirty="0">
                <a:solidFill>
                  <a:schemeClr val="accent4">
                    <a:lumMod val="50000"/>
                    <a:lumOff val="50000"/>
                  </a:schemeClr>
                </a:solidFill>
              </a:rPr>
              <a:t>the area of effective competition in the known line of commerce must be charted</a:t>
            </a:r>
            <a:r>
              <a:rPr lang="en-US" sz="3200" dirty="0"/>
              <a:t> by careful selection of the market area in which the seller operates, and to which the purchaser can practicably turn for supplies. </a:t>
            </a:r>
            <a:r>
              <a:rPr lang="en-US" sz="3200" b="1" dirty="0">
                <a:solidFill>
                  <a:schemeClr val="accent4">
                    <a:lumMod val="50000"/>
                    <a:lumOff val="50000"/>
                  </a:schemeClr>
                </a:solidFill>
              </a:rPr>
              <a:t>In short, the threatened foreclosure of competition must be in relation to the market affected</a:t>
            </a:r>
            <a:r>
              <a:rPr lang="en-US" sz="3200" dirty="0">
                <a:solidFill>
                  <a:schemeClr val="bg2"/>
                </a:solidFill>
                <a:cs typeface="Times New Roman" panose="02020603050405020304" pitchFamily="18" charset="0"/>
              </a:rPr>
              <a:t>.”</a:t>
            </a:r>
          </a:p>
        </p:txBody>
      </p:sp>
    </p:spTree>
    <p:extLst>
      <p:ext uri="{BB962C8B-B14F-4D97-AF65-F5344CB8AC3E}">
        <p14:creationId xmlns:p14="http://schemas.microsoft.com/office/powerpoint/2010/main" val="3216574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p:cTn id="8" dur="indefinite"/>
                                        <p:tgtEl>
                                          <p:spTgt spid="5"/>
                                        </p:tgtEl>
                                        <p:attrNameLst>
                                          <p:attrName>style.opacity</p:attrName>
                                        </p:attrNameLst>
                                      </p:cBhvr>
                                      <p:to>
                                        <p:strVal val="0.5"/>
                                      </p:to>
                                    </p:set>
                                    <p:animEffect filter="image" prLst="opacity: 0.5">
                                      <p:cBhvr rctx="IE">
                                        <p:cTn id="9" dur="indefinite"/>
                                        <p:tgtEl>
                                          <p:spTgt spid="5"/>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54725" y="-2"/>
            <a:ext cx="4537276" cy="418013"/>
          </a:xfrm>
          <a:solidFill>
            <a:schemeClr val="bg2">
              <a:alpha val="10000"/>
            </a:schemeClr>
          </a:solidFill>
        </p:spPr>
        <p:txBody>
          <a:bodyPr/>
          <a:lstStyle/>
          <a:p>
            <a:pPr algn="r">
              <a:lnSpc>
                <a:spcPct val="100000"/>
              </a:lnSpc>
            </a:pPr>
            <a:r>
              <a:rPr lang="en-US" sz="2400" dirty="0">
                <a:solidFill>
                  <a:schemeClr val="accent4">
                    <a:lumMod val="75000"/>
                    <a:lumOff val="25000"/>
                  </a:schemeClr>
                </a:solidFill>
                <a:latin typeface="+mn-lt"/>
                <a:cs typeface="Times New Roman" panose="02020603050405020304" pitchFamily="18" charset="0"/>
              </a:rPr>
              <a:t>CA Section 3 (now 15 USC 14)</a:t>
            </a:r>
            <a:endParaRPr lang="en-US" sz="2400" kern="1200" dirty="0">
              <a:solidFill>
                <a:schemeClr val="accent4">
                  <a:lumMod val="75000"/>
                  <a:lumOff val="25000"/>
                </a:schemeClr>
              </a:solidFill>
              <a:latin typeface="+mn-lt"/>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2</a:t>
            </a:fld>
            <a:endParaRPr lang="en-US" altLang="en-US"/>
          </a:p>
        </p:txBody>
      </p:sp>
      <p:sp>
        <p:nvSpPr>
          <p:cNvPr id="6" name="Text Box 5"/>
          <p:cNvSpPr txBox="1">
            <a:spLocks noChangeArrowheads="1"/>
          </p:cNvSpPr>
          <p:nvPr/>
        </p:nvSpPr>
        <p:spPr bwMode="auto">
          <a:xfrm>
            <a:off x="9144000" y="6488668"/>
            <a:ext cx="3048000"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38 Stat. 730 (15 Oct 1914)</a:t>
            </a:r>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pic>
        <p:nvPicPr>
          <p:cNvPr id="9" name="Picture 8"/>
          <p:cNvPicPr>
            <a:picLocks noChangeAspect="1"/>
          </p:cNvPicPr>
          <p:nvPr/>
        </p:nvPicPr>
        <p:blipFill>
          <a:blip r:embed="rId2"/>
          <a:stretch>
            <a:fillRect/>
          </a:stretch>
        </p:blipFill>
        <p:spPr>
          <a:xfrm>
            <a:off x="175884" y="209003"/>
            <a:ext cx="4176950" cy="6424629"/>
          </a:xfrm>
          <a:prstGeom prst="rect">
            <a:avLst/>
          </a:prstGeom>
          <a:ln>
            <a:solidFill>
              <a:schemeClr val="bg2"/>
            </a:solidFill>
          </a:ln>
        </p:spPr>
      </p:pic>
      <p:sp>
        <p:nvSpPr>
          <p:cNvPr id="10" name="Rectangle 4"/>
          <p:cNvSpPr>
            <a:spLocks noChangeArrowheads="1"/>
          </p:cNvSpPr>
          <p:nvPr/>
        </p:nvSpPr>
        <p:spPr bwMode="auto">
          <a:xfrm>
            <a:off x="674255" y="1830586"/>
            <a:ext cx="10961735" cy="3046988"/>
          </a:xfrm>
          <a:prstGeom prst="rect">
            <a:avLst/>
          </a:prstGeom>
          <a:solidFill>
            <a:schemeClr val="bg1"/>
          </a:solidFill>
          <a:ln w="9525">
            <a:solidFill>
              <a:schemeClr val="bg2"/>
            </a:solidFill>
            <a:miter lim="800000"/>
            <a:headEnd/>
            <a:tailEnd/>
          </a:ln>
        </p:spPr>
        <p:txBody>
          <a:bodyPr wrap="square" anchor="ctr">
            <a:spAutoFit/>
          </a:bodyPr>
          <a:lstStyle/>
          <a:p>
            <a:pPr marL="0" lvl="1">
              <a:spcBef>
                <a:spcPct val="50000"/>
              </a:spcBef>
            </a:pPr>
            <a:r>
              <a:rPr lang="en-US" sz="3200" dirty="0">
                <a:solidFill>
                  <a:srgbClr val="000000"/>
                </a:solidFill>
                <a:cs typeface="Times New Roman" panose="02020603050405020304" pitchFamily="18" charset="0"/>
              </a:rPr>
              <a:t>“It shall be unlawful … to … make a sale or contract for sale of </a:t>
            </a:r>
            <a:r>
              <a:rPr lang="en-US" sz="3200" b="1" dirty="0">
                <a:solidFill>
                  <a:schemeClr val="accent4">
                    <a:lumMod val="50000"/>
                    <a:lumOff val="50000"/>
                  </a:schemeClr>
                </a:solidFill>
                <a:cs typeface="Times New Roman" panose="02020603050405020304" pitchFamily="18" charset="0"/>
              </a:rPr>
              <a:t>goods</a:t>
            </a:r>
            <a:r>
              <a:rPr lang="en-US" sz="3200" dirty="0">
                <a:solidFill>
                  <a:srgbClr val="000000"/>
                </a:solidFill>
                <a:cs typeface="Times New Roman" panose="02020603050405020304" pitchFamily="18" charset="0"/>
              </a:rPr>
              <a:t> … </a:t>
            </a:r>
            <a:r>
              <a:rPr lang="en-US" sz="3200" b="1" dirty="0">
                <a:solidFill>
                  <a:schemeClr val="accent4">
                    <a:lumMod val="50000"/>
                    <a:lumOff val="50000"/>
                  </a:schemeClr>
                </a:solidFill>
                <a:cs typeface="Times New Roman" panose="02020603050405020304" pitchFamily="18" charset="0"/>
              </a:rPr>
              <a:t>on the condition</a:t>
            </a:r>
            <a:r>
              <a:rPr lang="en-US" sz="3200" dirty="0">
                <a:solidFill>
                  <a:srgbClr val="000000"/>
                </a:solidFill>
                <a:cs typeface="Times New Roman" panose="02020603050405020304" pitchFamily="18" charset="0"/>
              </a:rPr>
              <a:t>, agreement, or understanding that the … </a:t>
            </a:r>
            <a:r>
              <a:rPr lang="en-US" sz="3200" b="1" dirty="0">
                <a:solidFill>
                  <a:schemeClr val="accent4">
                    <a:lumMod val="50000"/>
                    <a:lumOff val="50000"/>
                  </a:schemeClr>
                </a:solidFill>
                <a:cs typeface="Times New Roman" panose="02020603050405020304" pitchFamily="18" charset="0"/>
              </a:rPr>
              <a:t>purchaser thereof shall not use or deal in the goods</a:t>
            </a:r>
            <a:r>
              <a:rPr lang="en-US" sz="3200" dirty="0">
                <a:solidFill>
                  <a:srgbClr val="000000"/>
                </a:solidFill>
                <a:cs typeface="Times New Roman" panose="02020603050405020304" pitchFamily="18" charset="0"/>
              </a:rPr>
              <a:t> … </a:t>
            </a:r>
            <a:r>
              <a:rPr lang="en-US" sz="3200" b="1" dirty="0">
                <a:solidFill>
                  <a:schemeClr val="accent4">
                    <a:lumMod val="50000"/>
                    <a:lumOff val="50000"/>
                  </a:schemeClr>
                </a:solidFill>
                <a:cs typeface="Times New Roman" panose="02020603050405020304" pitchFamily="18" charset="0"/>
              </a:rPr>
              <a:t>of a competitor </a:t>
            </a:r>
            <a:r>
              <a:rPr lang="en-US" sz="3200" dirty="0">
                <a:solidFill>
                  <a:srgbClr val="000000"/>
                </a:solidFill>
                <a:cs typeface="Times New Roman" panose="02020603050405020304" pitchFamily="18" charset="0"/>
              </a:rPr>
              <a:t>… where the effect of … such condition … </a:t>
            </a:r>
            <a:r>
              <a:rPr lang="en-US" sz="3200" b="1" dirty="0">
                <a:solidFill>
                  <a:schemeClr val="accent4">
                    <a:lumMod val="50000"/>
                    <a:lumOff val="50000"/>
                  </a:schemeClr>
                </a:solidFill>
                <a:cs typeface="Times New Roman" panose="02020603050405020304" pitchFamily="18" charset="0"/>
              </a:rPr>
              <a:t>may be to substantially lessen competition or tend to create a monopoly in any line of commerce</a:t>
            </a:r>
            <a:r>
              <a:rPr lang="en-US" sz="3200" dirty="0">
                <a:solidFill>
                  <a:srgbClr val="000000"/>
                </a:solidFill>
                <a:cs typeface="Times New Roman" panose="02020603050405020304" pitchFamily="18" charset="0"/>
              </a:rPr>
              <a:t>.”</a:t>
            </a:r>
          </a:p>
        </p:txBody>
      </p:sp>
    </p:spTree>
    <p:extLst>
      <p:ext uri="{BB962C8B-B14F-4D97-AF65-F5344CB8AC3E}">
        <p14:creationId xmlns:p14="http://schemas.microsoft.com/office/powerpoint/2010/main" val="321856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rctx="PPT">
                                        <p:cTn id="8" dur="indefinite"/>
                                        <p:tgtEl>
                                          <p:spTgt spid="9"/>
                                        </p:tgtEl>
                                        <p:attrNameLst>
                                          <p:attrName>style.opacity</p:attrName>
                                        </p:attrNameLst>
                                      </p:cBhvr>
                                      <p:to>
                                        <p:strVal val="0.5"/>
                                      </p:to>
                                    </p:set>
                                    <p:animEffect filter="image" prLst="opacity: 0.5">
                                      <p:cBhvr rctx="IE">
                                        <p:cTn id="9" dur="indefinite"/>
                                        <p:tgtEl>
                                          <p:spTgt spid="9"/>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EDA1315-73C9-4C32-7369-0D9D07C24B3C}"/>
              </a:ext>
            </a:extLst>
          </p:cNvPr>
          <p:cNvPicPr>
            <a:picLocks noChangeAspect="1"/>
          </p:cNvPicPr>
          <p:nvPr/>
        </p:nvPicPr>
        <p:blipFill>
          <a:blip r:embed="rId2"/>
          <a:stretch>
            <a:fillRect/>
          </a:stretch>
        </p:blipFill>
        <p:spPr>
          <a:xfrm>
            <a:off x="115900" y="177800"/>
            <a:ext cx="3894693" cy="6443133"/>
          </a:xfrm>
          <a:prstGeom prst="rect">
            <a:avLst/>
          </a:prstGeom>
          <a:ln w="6350">
            <a:solidFill>
              <a:schemeClr val="bg2"/>
            </a:solidFill>
          </a:ln>
        </p:spPr>
      </p:pic>
      <p:sp>
        <p:nvSpPr>
          <p:cNvPr id="2" name="Title 1"/>
          <p:cNvSpPr>
            <a:spLocks noGrp="1"/>
          </p:cNvSpPr>
          <p:nvPr>
            <p:ph type="title"/>
          </p:nvPr>
        </p:nvSpPr>
        <p:spPr>
          <a:xfrm>
            <a:off x="7277100" y="-2"/>
            <a:ext cx="4914901" cy="418013"/>
          </a:xfrm>
          <a:solidFill>
            <a:schemeClr val="bg2">
              <a:alpha val="10000"/>
            </a:schemeClr>
          </a:solidFill>
        </p:spPr>
        <p:txBody>
          <a:bodyPr/>
          <a:lstStyle/>
          <a:p>
            <a:pPr algn="r">
              <a:lnSpc>
                <a:spcPct val="100000"/>
              </a:lnSpc>
            </a:pPr>
            <a:r>
              <a:rPr lang="en-US" sz="2400" dirty="0">
                <a:solidFill>
                  <a:schemeClr val="accent4">
                    <a:lumMod val="75000"/>
                    <a:lumOff val="25000"/>
                  </a:schemeClr>
                </a:solidFill>
                <a:latin typeface="+mn-lt"/>
                <a:cs typeface="Times New Roman" panose="02020603050405020304" pitchFamily="18" charset="0"/>
              </a:rPr>
              <a:t>3: Foreclose a Substantial Share</a:t>
            </a:r>
            <a:endParaRPr lang="en-US" sz="2400" kern="1200" dirty="0">
              <a:solidFill>
                <a:schemeClr val="accent4">
                  <a:lumMod val="75000"/>
                  <a:lumOff val="25000"/>
                </a:schemeClr>
              </a:solidFill>
              <a:latin typeface="+mn-lt"/>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20</a:t>
            </a:fld>
            <a:endParaRPr lang="en-US" altLang="en-US"/>
          </a:p>
        </p:txBody>
      </p:sp>
      <p:sp>
        <p:nvSpPr>
          <p:cNvPr id="6" name="Text Box 5"/>
          <p:cNvSpPr txBox="1">
            <a:spLocks noChangeArrowheads="1"/>
          </p:cNvSpPr>
          <p:nvPr/>
        </p:nvSpPr>
        <p:spPr bwMode="auto">
          <a:xfrm>
            <a:off x="9152708" y="6488668"/>
            <a:ext cx="3039291"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Tampa Electric (U.S. 1961)</a:t>
            </a:r>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sp>
        <p:nvSpPr>
          <p:cNvPr id="3" name="Text Box 5">
            <a:extLst>
              <a:ext uri="{FF2B5EF4-FFF2-40B4-BE49-F238E27FC236}">
                <a16:creationId xmlns:a16="http://schemas.microsoft.com/office/drawing/2014/main" id="{80897414-F9AB-1632-8124-6B8F8656A6B5}"/>
              </a:ext>
            </a:extLst>
          </p:cNvPr>
          <p:cNvSpPr txBox="1">
            <a:spLocks noChangeArrowheads="1"/>
          </p:cNvSpPr>
          <p:nvPr/>
        </p:nvSpPr>
        <p:spPr bwMode="auto">
          <a:xfrm>
            <a:off x="1676400" y="2449976"/>
            <a:ext cx="9939338" cy="2554545"/>
          </a:xfrm>
          <a:prstGeom prst="rect">
            <a:avLst/>
          </a:prstGeom>
          <a:solidFill>
            <a:srgbClr val="FFFFFF"/>
          </a:solidFill>
          <a:ln w="6350">
            <a:solidFill>
              <a:srgbClr val="002060"/>
            </a:solidFill>
            <a:miter lim="800000"/>
            <a:headEnd/>
            <a:tailEnd/>
          </a:ln>
        </p:spPr>
        <p:txBody>
          <a:bodyPr wrap="square">
            <a:spAutoFit/>
          </a:bodyPr>
          <a:lstStyle/>
          <a:p>
            <a:pPr algn="just">
              <a:defRPr/>
            </a:pPr>
            <a:r>
              <a:rPr lang="en-US" sz="3200" dirty="0">
                <a:solidFill>
                  <a:schemeClr val="bg2"/>
                </a:solidFill>
                <a:cs typeface="Times New Roman" panose="02020603050405020304" pitchFamily="18" charset="0"/>
              </a:rPr>
              <a:t>“</a:t>
            </a:r>
            <a:r>
              <a:rPr lang="en-US" sz="3200" i="1" dirty="0"/>
              <a:t>Third, </a:t>
            </a:r>
            <a:r>
              <a:rPr lang="en-US" sz="3200" dirty="0"/>
              <a:t>and last, </a:t>
            </a:r>
            <a:r>
              <a:rPr lang="en-US" sz="3200" b="1" dirty="0">
                <a:solidFill>
                  <a:schemeClr val="accent4">
                    <a:lumMod val="50000"/>
                    <a:lumOff val="50000"/>
                  </a:schemeClr>
                </a:solidFill>
              </a:rPr>
              <a:t>the competition foreclosed by the contract must be found to constitute a substantial share of the relevant market</a:t>
            </a:r>
            <a:r>
              <a:rPr lang="en-US" sz="3200" dirty="0"/>
              <a:t>. That is to say, the opportunities for other traders to enter into or remain in that market must be significantly limited … </a:t>
            </a:r>
            <a:r>
              <a:rPr lang="en-US" sz="3200" dirty="0">
                <a:solidFill>
                  <a:schemeClr val="bg2"/>
                </a:solidFill>
                <a:cs typeface="Times New Roman" panose="02020603050405020304" pitchFamily="18" charset="0"/>
              </a:rPr>
              <a:t>.”</a:t>
            </a:r>
          </a:p>
        </p:txBody>
      </p:sp>
    </p:spTree>
    <p:extLst>
      <p:ext uri="{BB962C8B-B14F-4D97-AF65-F5344CB8AC3E}">
        <p14:creationId xmlns:p14="http://schemas.microsoft.com/office/powerpoint/2010/main" val="266124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p:cTn id="8" dur="indefinite"/>
                                        <p:tgtEl>
                                          <p:spTgt spid="8"/>
                                        </p:tgtEl>
                                        <p:attrNameLst>
                                          <p:attrName>style.opacity</p:attrName>
                                        </p:attrNameLst>
                                      </p:cBhvr>
                                      <p:to>
                                        <p:strVal val="0.5"/>
                                      </p:to>
                                    </p:set>
                                    <p:animEffect filter="image" prLst="opacity: 0.5">
                                      <p:cBhvr rctx="IE">
                                        <p:cTn id="9" dur="indefinite"/>
                                        <p:tgtEl>
                                          <p:spTgt spid="8"/>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3E973F8-30DE-6EDA-B6F8-4C2D7A8F46A6}"/>
              </a:ext>
            </a:extLst>
          </p:cNvPr>
          <p:cNvPicPr>
            <a:picLocks noChangeAspect="1"/>
          </p:cNvPicPr>
          <p:nvPr/>
        </p:nvPicPr>
        <p:blipFill>
          <a:blip r:embed="rId2"/>
          <a:stretch>
            <a:fillRect/>
          </a:stretch>
        </p:blipFill>
        <p:spPr>
          <a:xfrm>
            <a:off x="174473" y="212170"/>
            <a:ext cx="4163852" cy="6488668"/>
          </a:xfrm>
          <a:prstGeom prst="rect">
            <a:avLst/>
          </a:prstGeom>
          <a:ln w="6350">
            <a:solidFill>
              <a:schemeClr val="bg2"/>
            </a:solidFill>
          </a:ln>
        </p:spPr>
      </p:pic>
      <p:sp>
        <p:nvSpPr>
          <p:cNvPr id="2" name="Title 1"/>
          <p:cNvSpPr>
            <a:spLocks noGrp="1"/>
          </p:cNvSpPr>
          <p:nvPr>
            <p:ph type="title"/>
          </p:nvPr>
        </p:nvSpPr>
        <p:spPr>
          <a:xfrm>
            <a:off x="4398041" y="-2"/>
            <a:ext cx="7793960" cy="418013"/>
          </a:xfrm>
          <a:solidFill>
            <a:schemeClr val="bg2">
              <a:alpha val="10000"/>
            </a:schemeClr>
          </a:solidFill>
        </p:spPr>
        <p:txBody>
          <a:bodyPr/>
          <a:lstStyle/>
          <a:p>
            <a:pPr algn="r">
              <a:lnSpc>
                <a:spcPct val="100000"/>
              </a:lnSpc>
            </a:pPr>
            <a:r>
              <a:rPr lang="en-US" sz="2400" dirty="0">
                <a:solidFill>
                  <a:schemeClr val="accent4">
                    <a:lumMod val="75000"/>
                    <a:lumOff val="25000"/>
                  </a:schemeClr>
                </a:solidFill>
                <a:latin typeface="+mn-lt"/>
                <a:cs typeface="Times New Roman" panose="02020603050405020304" pitchFamily="18" charset="0"/>
              </a:rPr>
              <a:t>Small Amount Here in Content and No CA3 Violation</a:t>
            </a:r>
            <a:endParaRPr lang="en-US" sz="2400" kern="1200" dirty="0">
              <a:solidFill>
                <a:schemeClr val="accent4">
                  <a:lumMod val="75000"/>
                  <a:lumOff val="25000"/>
                </a:schemeClr>
              </a:solidFill>
              <a:latin typeface="+mn-lt"/>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21</a:t>
            </a:fld>
            <a:endParaRPr lang="en-US" altLang="en-US"/>
          </a:p>
        </p:txBody>
      </p:sp>
      <p:sp>
        <p:nvSpPr>
          <p:cNvPr id="6" name="Text Box 5"/>
          <p:cNvSpPr txBox="1">
            <a:spLocks noChangeArrowheads="1"/>
          </p:cNvSpPr>
          <p:nvPr/>
        </p:nvSpPr>
        <p:spPr bwMode="auto">
          <a:xfrm>
            <a:off x="9152708" y="6488668"/>
            <a:ext cx="3039291"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Tampa Electric (U.S. 1961)</a:t>
            </a:r>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pic>
        <p:nvPicPr>
          <p:cNvPr id="9" name="Picture 8">
            <a:extLst>
              <a:ext uri="{FF2B5EF4-FFF2-40B4-BE49-F238E27FC236}">
                <a16:creationId xmlns:a16="http://schemas.microsoft.com/office/drawing/2014/main" id="{7B443C80-F997-0E89-7D12-2EE875C2C96F}"/>
              </a:ext>
            </a:extLst>
          </p:cNvPr>
          <p:cNvPicPr>
            <a:picLocks noChangeAspect="1"/>
          </p:cNvPicPr>
          <p:nvPr/>
        </p:nvPicPr>
        <p:blipFill rotWithShape="1">
          <a:blip r:embed="rId2"/>
          <a:srcRect l="8094" t="11362" r="9957" b="70833"/>
          <a:stretch/>
        </p:blipFill>
        <p:spPr>
          <a:xfrm>
            <a:off x="1857665" y="1614696"/>
            <a:ext cx="9775704" cy="3309683"/>
          </a:xfrm>
          <a:prstGeom prst="rect">
            <a:avLst/>
          </a:prstGeom>
          <a:ln w="6350">
            <a:solidFill>
              <a:schemeClr val="bg2"/>
            </a:solidFill>
          </a:ln>
        </p:spPr>
      </p:pic>
    </p:spTree>
    <p:extLst>
      <p:ext uri="{BB962C8B-B14F-4D97-AF65-F5344CB8AC3E}">
        <p14:creationId xmlns:p14="http://schemas.microsoft.com/office/powerpoint/2010/main" val="2691696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p:cTn id="8" dur="indefinite"/>
                                        <p:tgtEl>
                                          <p:spTgt spid="8"/>
                                        </p:tgtEl>
                                        <p:attrNameLst>
                                          <p:attrName>style.opacity</p:attrName>
                                        </p:attrNameLst>
                                      </p:cBhvr>
                                      <p:to>
                                        <p:strVal val="0.5"/>
                                      </p:to>
                                    </p:set>
                                    <p:animEffect filter="image" prLst="opacity: 0.5">
                                      <p:cBhvr rctx="IE">
                                        <p:cTn id="9" dur="indefinite"/>
                                        <p:tgtEl>
                                          <p:spTgt spid="8"/>
                                        </p:tgtEl>
                                      </p:cBhvr>
                                    </p:animEffect>
                                  </p:childTnLst>
                                </p:cTn>
                              </p:par>
                              <p:par>
                                <p:cTn id="10" presetID="22" presetClass="entr" presetSubtype="8"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648BEA4-FFC2-FFF6-FC10-3A4E8EC7B03C}"/>
              </a:ext>
            </a:extLst>
          </p:cNvPr>
          <p:cNvPicPr>
            <a:picLocks noChangeAspect="1"/>
          </p:cNvPicPr>
          <p:nvPr/>
        </p:nvPicPr>
        <p:blipFill>
          <a:blip r:embed="rId2"/>
          <a:stretch>
            <a:fillRect/>
          </a:stretch>
        </p:blipFill>
        <p:spPr>
          <a:xfrm>
            <a:off x="116918" y="191916"/>
            <a:ext cx="4211059" cy="6508922"/>
          </a:xfrm>
          <a:prstGeom prst="rect">
            <a:avLst/>
          </a:prstGeom>
          <a:ln w="6350">
            <a:solidFill>
              <a:schemeClr val="bg2"/>
            </a:solidFill>
          </a:ln>
        </p:spPr>
      </p:pic>
      <p:sp>
        <p:nvSpPr>
          <p:cNvPr id="2" name="Title 1"/>
          <p:cNvSpPr>
            <a:spLocks noGrp="1"/>
          </p:cNvSpPr>
          <p:nvPr>
            <p:ph type="title"/>
          </p:nvPr>
        </p:nvSpPr>
        <p:spPr>
          <a:xfrm>
            <a:off x="4795024" y="-2"/>
            <a:ext cx="7396977" cy="418013"/>
          </a:xfrm>
          <a:solidFill>
            <a:schemeClr val="bg2">
              <a:alpha val="10000"/>
            </a:schemeClr>
          </a:solidFill>
        </p:spPr>
        <p:txBody>
          <a:bodyPr/>
          <a:lstStyle/>
          <a:p>
            <a:pPr algn="r">
              <a:lnSpc>
                <a:spcPct val="100000"/>
              </a:lnSpc>
            </a:pPr>
            <a:r>
              <a:rPr lang="en-US" sz="2400" dirty="0">
                <a:solidFill>
                  <a:schemeClr val="accent4">
                    <a:lumMod val="75000"/>
                    <a:lumOff val="25000"/>
                  </a:schemeClr>
                </a:solidFill>
                <a:latin typeface="+mn-lt"/>
                <a:cs typeface="Times New Roman" panose="02020603050405020304" pitchFamily="18" charset="0"/>
              </a:rPr>
              <a:t>If No CA3 Violation, then No SA1 or SA2 Violation</a:t>
            </a:r>
            <a:endParaRPr lang="en-US" sz="2400" kern="1200" dirty="0">
              <a:solidFill>
                <a:schemeClr val="accent4">
                  <a:lumMod val="75000"/>
                  <a:lumOff val="25000"/>
                </a:schemeClr>
              </a:solidFill>
              <a:latin typeface="+mn-lt"/>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22</a:t>
            </a:fld>
            <a:endParaRPr lang="en-US" altLang="en-US"/>
          </a:p>
        </p:txBody>
      </p:sp>
      <p:sp>
        <p:nvSpPr>
          <p:cNvPr id="6" name="Text Box 5"/>
          <p:cNvSpPr txBox="1">
            <a:spLocks noChangeArrowheads="1"/>
          </p:cNvSpPr>
          <p:nvPr/>
        </p:nvSpPr>
        <p:spPr bwMode="auto">
          <a:xfrm>
            <a:off x="9152708" y="6488668"/>
            <a:ext cx="3039291"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Tampa Electric (U.S. 1961)</a:t>
            </a:r>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sp>
        <p:nvSpPr>
          <p:cNvPr id="3" name="Text Box 5">
            <a:extLst>
              <a:ext uri="{FF2B5EF4-FFF2-40B4-BE49-F238E27FC236}">
                <a16:creationId xmlns:a16="http://schemas.microsoft.com/office/drawing/2014/main" id="{80897414-F9AB-1632-8124-6B8F8656A6B5}"/>
              </a:ext>
            </a:extLst>
          </p:cNvPr>
          <p:cNvSpPr txBox="1">
            <a:spLocks noChangeArrowheads="1"/>
          </p:cNvSpPr>
          <p:nvPr/>
        </p:nvSpPr>
        <p:spPr bwMode="auto">
          <a:xfrm>
            <a:off x="1676400" y="2449976"/>
            <a:ext cx="9939338" cy="2554545"/>
          </a:xfrm>
          <a:prstGeom prst="rect">
            <a:avLst/>
          </a:prstGeom>
          <a:solidFill>
            <a:srgbClr val="FFFFFF"/>
          </a:solidFill>
          <a:ln w="6350">
            <a:solidFill>
              <a:srgbClr val="002060"/>
            </a:solidFill>
            <a:miter lim="800000"/>
            <a:headEnd/>
            <a:tailEnd/>
          </a:ln>
        </p:spPr>
        <p:txBody>
          <a:bodyPr wrap="square">
            <a:spAutoFit/>
          </a:bodyPr>
          <a:lstStyle/>
          <a:p>
            <a:pPr algn="just">
              <a:defRPr/>
            </a:pPr>
            <a:r>
              <a:rPr lang="en-US" sz="3200" dirty="0">
                <a:solidFill>
                  <a:schemeClr val="bg2"/>
                </a:solidFill>
                <a:cs typeface="Times New Roman" panose="02020603050405020304" pitchFamily="18" charset="0"/>
              </a:rPr>
              <a:t>“</a:t>
            </a:r>
            <a:r>
              <a:rPr lang="en-US" sz="3200" b="1" dirty="0">
                <a:solidFill>
                  <a:schemeClr val="accent4">
                    <a:lumMod val="50000"/>
                    <a:lumOff val="50000"/>
                  </a:schemeClr>
                </a:solidFill>
              </a:rPr>
              <a:t>We need not discuss the respondents’ further contention that the contract also violates § 1 and § 2 of the Sherman Act, for if it does not fall within the broader proscription of § 3 of the Clayton Act it follows that it is not forbidden by those of the former</a:t>
            </a:r>
            <a:r>
              <a:rPr lang="en-US" sz="3200" dirty="0">
                <a:solidFill>
                  <a:schemeClr val="bg2"/>
                </a:solidFill>
                <a:cs typeface="Times New Roman" panose="02020603050405020304" pitchFamily="18" charset="0"/>
              </a:rPr>
              <a:t>.”</a:t>
            </a:r>
          </a:p>
        </p:txBody>
      </p:sp>
    </p:spTree>
    <p:extLst>
      <p:ext uri="{BB962C8B-B14F-4D97-AF65-F5344CB8AC3E}">
        <p14:creationId xmlns:p14="http://schemas.microsoft.com/office/powerpoint/2010/main" val="2342527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p:cTn id="8" dur="indefinite"/>
                                        <p:tgtEl>
                                          <p:spTgt spid="8"/>
                                        </p:tgtEl>
                                        <p:attrNameLst>
                                          <p:attrName>style.opacity</p:attrName>
                                        </p:attrNameLst>
                                      </p:cBhvr>
                                      <p:to>
                                        <p:strVal val="0.5"/>
                                      </p:to>
                                    </p:set>
                                    <p:animEffect filter="image" prLst="opacity: 0.5">
                                      <p:cBhvr rctx="IE">
                                        <p:cTn id="9" dur="indefinite"/>
                                        <p:tgtEl>
                                          <p:spTgt spid="8"/>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Building a Hospital</a:t>
            </a:r>
          </a:p>
        </p:txBody>
      </p:sp>
      <p:sp>
        <p:nvSpPr>
          <p:cNvPr id="3" name="Content Placeholder 2"/>
          <p:cNvSpPr>
            <a:spLocks noGrp="1"/>
          </p:cNvSpPr>
          <p:nvPr>
            <p:ph idx="1"/>
          </p:nvPr>
        </p:nvSpPr>
        <p:spPr/>
        <p:txBody>
          <a:bodyPr/>
          <a:lstStyle/>
          <a:p>
            <a:r>
              <a:rPr lang="en-US" dirty="0"/>
              <a:t>Hypo 1</a:t>
            </a:r>
          </a:p>
          <a:p>
            <a:pPr lvl="1"/>
            <a:r>
              <a:rPr lang="en-US" dirty="0"/>
              <a:t>Hospital, a corporation, has OR, supplies, doctors, nurses</a:t>
            </a:r>
          </a:p>
          <a:p>
            <a:pPr lvl="1"/>
            <a:r>
              <a:rPr lang="en-US" dirty="0"/>
              <a:t>Some of those doctors are anesthesiologists</a:t>
            </a:r>
          </a:p>
          <a:p>
            <a:pPr lvl="1"/>
            <a:r>
              <a:rPr lang="en-US" dirty="0"/>
              <a:t>No one provides medical services at the hospital who isn’t employed by the hospital</a:t>
            </a:r>
          </a:p>
          <a:p>
            <a:r>
              <a:rPr lang="en-US" dirty="0"/>
              <a:t>SA 1 issues? SA2 issues? </a:t>
            </a:r>
          </a:p>
        </p:txBody>
      </p:sp>
      <p:sp>
        <p:nvSpPr>
          <p:cNvPr id="5" name="Slide Number Placeholder 4"/>
          <p:cNvSpPr>
            <a:spLocks noGrp="1"/>
          </p:cNvSpPr>
          <p:nvPr>
            <p:ph type="sldNum" sz="quarter" idx="12"/>
          </p:nvPr>
        </p:nvSpPr>
        <p:spPr/>
        <p:txBody>
          <a:bodyPr/>
          <a:lstStyle/>
          <a:p>
            <a:fld id="{4E110BF0-7E17-4738-BC2E-17B46995B69D}" type="slidenum">
              <a:rPr lang="en-US" altLang="en-US" smtClean="0"/>
              <a:pPr/>
              <a:t>23</a:t>
            </a:fld>
            <a:endParaRPr lang="en-US" altLang="en-US"/>
          </a:p>
        </p:txBody>
      </p:sp>
      <p:sp>
        <p:nvSpPr>
          <p:cNvPr id="6" name="Text Box 5"/>
          <p:cNvSpPr txBox="1">
            <a:spLocks noChangeArrowheads="1"/>
          </p:cNvSpPr>
          <p:nvPr/>
        </p:nvSpPr>
        <p:spPr bwMode="auto">
          <a:xfrm>
            <a:off x="10557164" y="0"/>
            <a:ext cx="1634836"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lgn="r">
              <a:spcBef>
                <a:spcPct val="50000"/>
              </a:spcBef>
              <a:defRPr/>
            </a:pPr>
            <a:r>
              <a:rPr lang="en-US" sz="1800" b="1" i="0" dirty="0">
                <a:solidFill>
                  <a:schemeClr val="accent4">
                    <a:lumMod val="75000"/>
                    <a:lumOff val="25000"/>
                  </a:schemeClr>
                </a:solidFill>
                <a:latin typeface="+mn-lt"/>
                <a:cs typeface="Times New Roman" panose="02020603050405020304" pitchFamily="18" charset="0"/>
              </a:rPr>
              <a:t>TTYN (1 of 3)</a:t>
            </a:r>
          </a:p>
        </p:txBody>
      </p:sp>
    </p:spTree>
    <p:extLst>
      <p:ext uri="{BB962C8B-B14F-4D97-AF65-F5344CB8AC3E}">
        <p14:creationId xmlns:p14="http://schemas.microsoft.com/office/powerpoint/2010/main" val="41334163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Building a Hospital</a:t>
            </a:r>
          </a:p>
        </p:txBody>
      </p:sp>
      <p:sp>
        <p:nvSpPr>
          <p:cNvPr id="3" name="Content Placeholder 2"/>
          <p:cNvSpPr>
            <a:spLocks noGrp="1"/>
          </p:cNvSpPr>
          <p:nvPr>
            <p:ph idx="1"/>
          </p:nvPr>
        </p:nvSpPr>
        <p:spPr/>
        <p:txBody>
          <a:bodyPr/>
          <a:lstStyle/>
          <a:p>
            <a:r>
              <a:rPr lang="en-US" dirty="0"/>
              <a:t>Hypo 2</a:t>
            </a:r>
          </a:p>
          <a:p>
            <a:pPr lvl="1"/>
            <a:r>
              <a:rPr lang="en-US" dirty="0"/>
              <a:t>Hospital, a corporation, has OR, supplies, doctors, nurses, but no anesthesiologists</a:t>
            </a:r>
          </a:p>
          <a:p>
            <a:pPr lvl="1"/>
            <a:r>
              <a:rPr lang="en-US" dirty="0"/>
              <a:t>Hospital enters into doubly-exclusive contract—exclusive both ways—with Roux Corp</a:t>
            </a:r>
          </a:p>
          <a:p>
            <a:pPr lvl="1"/>
            <a:r>
              <a:rPr lang="en-US" dirty="0"/>
              <a:t>All services at hospital provided by hospital employees or by people who work for Roux</a:t>
            </a:r>
          </a:p>
        </p:txBody>
      </p:sp>
      <p:sp>
        <p:nvSpPr>
          <p:cNvPr id="5" name="Slide Number Placeholder 4"/>
          <p:cNvSpPr>
            <a:spLocks noGrp="1"/>
          </p:cNvSpPr>
          <p:nvPr>
            <p:ph type="sldNum" sz="quarter" idx="12"/>
          </p:nvPr>
        </p:nvSpPr>
        <p:spPr/>
        <p:txBody>
          <a:bodyPr/>
          <a:lstStyle/>
          <a:p>
            <a:fld id="{4E110BF0-7E17-4738-BC2E-17B46995B69D}" type="slidenum">
              <a:rPr lang="en-US" altLang="en-US" smtClean="0"/>
              <a:pPr/>
              <a:t>24</a:t>
            </a:fld>
            <a:endParaRPr lang="en-US" altLang="en-US"/>
          </a:p>
        </p:txBody>
      </p:sp>
      <p:sp>
        <p:nvSpPr>
          <p:cNvPr id="6" name="Text Box 5"/>
          <p:cNvSpPr txBox="1">
            <a:spLocks noChangeArrowheads="1"/>
          </p:cNvSpPr>
          <p:nvPr/>
        </p:nvSpPr>
        <p:spPr bwMode="auto">
          <a:xfrm>
            <a:off x="10557164" y="0"/>
            <a:ext cx="1634836"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lgn="r">
              <a:spcBef>
                <a:spcPct val="50000"/>
              </a:spcBef>
              <a:defRPr/>
            </a:pPr>
            <a:r>
              <a:rPr lang="en-US" sz="1800" b="1" i="0" dirty="0">
                <a:solidFill>
                  <a:schemeClr val="accent4">
                    <a:lumMod val="75000"/>
                    <a:lumOff val="25000"/>
                  </a:schemeClr>
                </a:solidFill>
                <a:latin typeface="+mn-lt"/>
                <a:cs typeface="Times New Roman" panose="02020603050405020304" pitchFamily="18" charset="0"/>
              </a:rPr>
              <a:t>TTYN (2 of 3)</a:t>
            </a:r>
          </a:p>
        </p:txBody>
      </p:sp>
    </p:spTree>
    <p:extLst>
      <p:ext uri="{BB962C8B-B14F-4D97-AF65-F5344CB8AC3E}">
        <p14:creationId xmlns:p14="http://schemas.microsoft.com/office/powerpoint/2010/main" val="25036286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Building a Hospital</a:t>
            </a:r>
          </a:p>
        </p:txBody>
      </p:sp>
      <p:sp>
        <p:nvSpPr>
          <p:cNvPr id="3" name="Content Placeholder 2"/>
          <p:cNvSpPr>
            <a:spLocks noGrp="1"/>
          </p:cNvSpPr>
          <p:nvPr>
            <p:ph idx="1"/>
          </p:nvPr>
        </p:nvSpPr>
        <p:spPr/>
        <p:txBody>
          <a:bodyPr/>
          <a:lstStyle/>
          <a:p>
            <a:r>
              <a:rPr lang="en-US" dirty="0"/>
              <a:t>Questions</a:t>
            </a:r>
          </a:p>
          <a:p>
            <a:pPr lvl="1"/>
            <a:r>
              <a:rPr lang="en-US" dirty="0"/>
              <a:t>What are the non-antitrust consequences of how the two hospitals are organized?</a:t>
            </a:r>
          </a:p>
          <a:p>
            <a:pPr lvl="1"/>
            <a:r>
              <a:rPr lang="en-US" dirty="0"/>
              <a:t>What are the competition consequences of the two different forms of organization?</a:t>
            </a:r>
          </a:p>
          <a:p>
            <a:pPr lvl="1"/>
            <a:r>
              <a:rPr lang="en-US" dirty="0"/>
              <a:t>Are there SA1 or SA2 issues in either case?</a:t>
            </a:r>
          </a:p>
        </p:txBody>
      </p:sp>
      <p:sp>
        <p:nvSpPr>
          <p:cNvPr id="5" name="Slide Number Placeholder 4"/>
          <p:cNvSpPr>
            <a:spLocks noGrp="1"/>
          </p:cNvSpPr>
          <p:nvPr>
            <p:ph type="sldNum" sz="quarter" idx="12"/>
          </p:nvPr>
        </p:nvSpPr>
        <p:spPr/>
        <p:txBody>
          <a:bodyPr/>
          <a:lstStyle/>
          <a:p>
            <a:fld id="{4E110BF0-7E17-4738-BC2E-17B46995B69D}" type="slidenum">
              <a:rPr lang="en-US" altLang="en-US" smtClean="0"/>
              <a:pPr/>
              <a:t>25</a:t>
            </a:fld>
            <a:endParaRPr lang="en-US" altLang="en-US"/>
          </a:p>
        </p:txBody>
      </p:sp>
      <p:sp>
        <p:nvSpPr>
          <p:cNvPr id="6" name="Text Box 5"/>
          <p:cNvSpPr txBox="1">
            <a:spLocks noChangeArrowheads="1"/>
          </p:cNvSpPr>
          <p:nvPr/>
        </p:nvSpPr>
        <p:spPr bwMode="auto">
          <a:xfrm>
            <a:off x="10557164" y="0"/>
            <a:ext cx="1634836"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lgn="r">
              <a:spcBef>
                <a:spcPct val="50000"/>
              </a:spcBef>
              <a:defRPr/>
            </a:pPr>
            <a:r>
              <a:rPr lang="en-US" sz="1800" b="1" i="0" dirty="0">
                <a:solidFill>
                  <a:schemeClr val="accent4">
                    <a:lumMod val="75000"/>
                    <a:lumOff val="25000"/>
                  </a:schemeClr>
                </a:solidFill>
                <a:latin typeface="+mn-lt"/>
                <a:cs typeface="Times New Roman" panose="02020603050405020304" pitchFamily="18" charset="0"/>
              </a:rPr>
              <a:t>TTYN (3 of 3)</a:t>
            </a:r>
          </a:p>
        </p:txBody>
      </p:sp>
    </p:spTree>
    <p:extLst>
      <p:ext uri="{BB962C8B-B14F-4D97-AF65-F5344CB8AC3E}">
        <p14:creationId xmlns:p14="http://schemas.microsoft.com/office/powerpoint/2010/main" val="13632549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5644B77-A4A9-A757-4D41-6537C6B0D879}"/>
              </a:ext>
            </a:extLst>
          </p:cNvPr>
          <p:cNvPicPr>
            <a:picLocks noChangeAspect="1"/>
          </p:cNvPicPr>
          <p:nvPr/>
        </p:nvPicPr>
        <p:blipFill>
          <a:blip r:embed="rId3"/>
          <a:stretch>
            <a:fillRect/>
          </a:stretch>
        </p:blipFill>
        <p:spPr>
          <a:xfrm>
            <a:off x="134172" y="228601"/>
            <a:ext cx="4102977" cy="6391572"/>
          </a:xfrm>
          <a:prstGeom prst="rect">
            <a:avLst/>
          </a:prstGeom>
          <a:ln w="6350">
            <a:solidFill>
              <a:schemeClr val="bg2"/>
            </a:solidFill>
          </a:ln>
        </p:spPr>
      </p:pic>
      <p:sp>
        <p:nvSpPr>
          <p:cNvPr id="2" name="Title 1"/>
          <p:cNvSpPr>
            <a:spLocks noGrp="1"/>
          </p:cNvSpPr>
          <p:nvPr>
            <p:ph type="title"/>
          </p:nvPr>
        </p:nvSpPr>
        <p:spPr>
          <a:xfrm>
            <a:off x="6962821" y="1"/>
            <a:ext cx="5229180" cy="457200"/>
          </a:xfrm>
          <a:solidFill>
            <a:schemeClr val="bg2">
              <a:alpha val="10000"/>
            </a:schemeClr>
          </a:solidFill>
        </p:spPr>
        <p:txBody>
          <a:bodyPr/>
          <a:lstStyle/>
          <a:p>
            <a:pPr algn="r">
              <a:lnSpc>
                <a:spcPct val="100000"/>
              </a:lnSpc>
            </a:pPr>
            <a:r>
              <a:rPr lang="en-US" sz="2400" dirty="0" err="1">
                <a:solidFill>
                  <a:schemeClr val="accent4">
                    <a:lumMod val="75000"/>
                    <a:lumOff val="25000"/>
                  </a:schemeClr>
                </a:solidFill>
                <a:latin typeface="+mn-lt"/>
                <a:cs typeface="Times New Roman" panose="02020603050405020304" pitchFamily="18" charset="0"/>
              </a:rPr>
              <a:t>Fn</a:t>
            </a:r>
            <a:r>
              <a:rPr lang="en-US" sz="2400" dirty="0">
                <a:solidFill>
                  <a:schemeClr val="accent4">
                    <a:lumMod val="75000"/>
                    <a:lumOff val="25000"/>
                  </a:schemeClr>
                </a:solidFill>
                <a:latin typeface="+mn-lt"/>
                <a:cs typeface="Times New Roman" panose="02020603050405020304" pitchFamily="18" charset="0"/>
              </a:rPr>
              <a:t> 28: Which Contract Is In Issue?</a:t>
            </a:r>
            <a:endParaRPr lang="en-US" sz="2400" kern="1200" dirty="0">
              <a:solidFill>
                <a:schemeClr val="accent4">
                  <a:lumMod val="75000"/>
                  <a:lumOff val="25000"/>
                </a:schemeClr>
              </a:solidFill>
              <a:latin typeface="+mn-lt"/>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26</a:t>
            </a:fld>
            <a:endParaRPr lang="en-US" altLang="en-US"/>
          </a:p>
        </p:txBody>
      </p:sp>
      <p:sp>
        <p:nvSpPr>
          <p:cNvPr id="6" name="Text Box 5"/>
          <p:cNvSpPr txBox="1">
            <a:spLocks noChangeArrowheads="1"/>
          </p:cNvSpPr>
          <p:nvPr/>
        </p:nvSpPr>
        <p:spPr bwMode="auto">
          <a:xfrm>
            <a:off x="9101380" y="6488668"/>
            <a:ext cx="3090620"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Jefferson Parish (US 1984)</a:t>
            </a:r>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sp>
        <p:nvSpPr>
          <p:cNvPr id="8" name="Text Box 5">
            <a:extLst>
              <a:ext uri="{FF2B5EF4-FFF2-40B4-BE49-F238E27FC236}">
                <a16:creationId xmlns:a16="http://schemas.microsoft.com/office/drawing/2014/main" id="{0AEAE6C6-2AAF-2242-8C64-0DD875A3C4CE}"/>
              </a:ext>
            </a:extLst>
          </p:cNvPr>
          <p:cNvSpPr txBox="1">
            <a:spLocks noChangeArrowheads="1"/>
          </p:cNvSpPr>
          <p:nvPr/>
        </p:nvSpPr>
        <p:spPr bwMode="auto">
          <a:xfrm>
            <a:off x="1257300" y="1352520"/>
            <a:ext cx="10629900" cy="4524315"/>
          </a:xfrm>
          <a:prstGeom prst="rect">
            <a:avLst/>
          </a:prstGeom>
          <a:solidFill>
            <a:srgbClr val="FFFFFF"/>
          </a:solidFill>
          <a:ln w="6350">
            <a:solidFill>
              <a:srgbClr val="002060"/>
            </a:solidFill>
            <a:miter lim="800000"/>
            <a:headEnd/>
            <a:tailEnd/>
          </a:ln>
        </p:spPr>
        <p:txBody>
          <a:bodyPr wrap="square">
            <a:spAutoFit/>
          </a:bodyPr>
          <a:lstStyle/>
          <a:p>
            <a:pPr algn="just">
              <a:defRPr/>
            </a:pPr>
            <a:r>
              <a:rPr lang="en-US" sz="3200" dirty="0">
                <a:solidFill>
                  <a:schemeClr val="bg2"/>
                </a:solidFill>
                <a:cs typeface="Times New Roman" panose="02020603050405020304" pitchFamily="18" charset="0"/>
              </a:rPr>
              <a:t>“</a:t>
            </a:r>
            <a:r>
              <a:rPr lang="en-US" sz="3200" b="1" dirty="0">
                <a:solidFill>
                  <a:schemeClr val="accent4">
                    <a:lumMod val="50000"/>
                    <a:lumOff val="50000"/>
                  </a:schemeClr>
                </a:solidFill>
              </a:rPr>
              <a:t>It is essential to differentiate between the Roux contract and the legality of the contract between the hospital and its patients</a:t>
            </a:r>
            <a:r>
              <a:rPr lang="en-US" sz="3200" dirty="0"/>
              <a:t>. The </a:t>
            </a:r>
            <a:r>
              <a:rPr lang="en-US" sz="3200" b="1" dirty="0">
                <a:solidFill>
                  <a:schemeClr val="accent4">
                    <a:lumMod val="50000"/>
                    <a:lumOff val="50000"/>
                  </a:schemeClr>
                </a:solidFill>
              </a:rPr>
              <a:t>Roux contract </a:t>
            </a:r>
            <a:r>
              <a:rPr lang="en-US" sz="3200" dirty="0"/>
              <a:t>is nothing more than an arrangement whereby Roux supplies all of the hospital’s needs for </a:t>
            </a:r>
            <a:r>
              <a:rPr lang="en-US" sz="3200" dirty="0" err="1"/>
              <a:t>anesthesiological</a:t>
            </a:r>
            <a:r>
              <a:rPr lang="en-US" sz="3200" dirty="0"/>
              <a:t> services. That contract </a:t>
            </a:r>
            <a:r>
              <a:rPr lang="en-US" sz="3200" b="1" dirty="0">
                <a:solidFill>
                  <a:schemeClr val="accent4">
                    <a:lumMod val="50000"/>
                    <a:lumOff val="50000"/>
                  </a:schemeClr>
                </a:solidFill>
              </a:rPr>
              <a:t>raises only an exclusive-dealing question, see n. 51, </a:t>
            </a:r>
            <a:r>
              <a:rPr lang="en-US" sz="3200" b="1" i="1" dirty="0">
                <a:solidFill>
                  <a:schemeClr val="accent4">
                    <a:lumMod val="50000"/>
                    <a:lumOff val="50000"/>
                  </a:schemeClr>
                </a:solidFill>
              </a:rPr>
              <a:t>infra</a:t>
            </a:r>
            <a:r>
              <a:rPr lang="en-US" sz="3200" i="1" dirty="0"/>
              <a:t>. </a:t>
            </a:r>
            <a:r>
              <a:rPr lang="en-US" sz="3200" dirty="0"/>
              <a:t>The </a:t>
            </a:r>
            <a:r>
              <a:rPr lang="en-US" sz="3200" b="1" dirty="0">
                <a:solidFill>
                  <a:schemeClr val="accent4">
                    <a:lumMod val="50000"/>
                    <a:lumOff val="50000"/>
                  </a:schemeClr>
                </a:solidFill>
              </a:rPr>
              <a:t>issue here is whether the hospital’s insistence that its patients purchase </a:t>
            </a:r>
            <a:r>
              <a:rPr lang="en-US" sz="3200" b="1" dirty="0" err="1">
                <a:solidFill>
                  <a:schemeClr val="accent4">
                    <a:lumMod val="50000"/>
                    <a:lumOff val="50000"/>
                  </a:schemeClr>
                </a:solidFill>
              </a:rPr>
              <a:t>anesthesiological</a:t>
            </a:r>
            <a:r>
              <a:rPr lang="en-US" sz="3200" b="1" dirty="0">
                <a:solidFill>
                  <a:schemeClr val="accent4">
                    <a:lumMod val="50000"/>
                    <a:lumOff val="50000"/>
                  </a:schemeClr>
                </a:solidFill>
              </a:rPr>
              <a:t> services from Roux creates a tying arrangement</a:t>
            </a:r>
            <a:r>
              <a:rPr lang="en-US" sz="3200" dirty="0">
                <a:solidFill>
                  <a:schemeClr val="bg2"/>
                </a:solidFill>
                <a:cs typeface="Times New Roman" panose="02020603050405020304" pitchFamily="18" charset="0"/>
              </a:rPr>
              <a:t>.”</a:t>
            </a:r>
          </a:p>
        </p:txBody>
      </p:sp>
    </p:spTree>
    <p:extLst>
      <p:ext uri="{BB962C8B-B14F-4D97-AF65-F5344CB8AC3E}">
        <p14:creationId xmlns:p14="http://schemas.microsoft.com/office/powerpoint/2010/main" val="2274266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p:cTn id="8" dur="indefinite"/>
                                        <p:tgtEl>
                                          <p:spTgt spid="9"/>
                                        </p:tgtEl>
                                        <p:attrNameLst>
                                          <p:attrName>style.opacity</p:attrName>
                                        </p:attrNameLst>
                                      </p:cBhvr>
                                      <p:to>
                                        <p:strVal val="0.5"/>
                                      </p:to>
                                    </p:set>
                                    <p:animEffect filter="image" prLst="opacity: 0.5">
                                      <p:cBhvr rctx="IE">
                                        <p:cTn id="9" dur="indefinite"/>
                                        <p:tgtEl>
                                          <p:spTgt spid="9"/>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9FACC7F-AD3E-70EA-6A01-2103479BB993}"/>
              </a:ext>
            </a:extLst>
          </p:cNvPr>
          <p:cNvPicPr>
            <a:picLocks noChangeAspect="1"/>
          </p:cNvPicPr>
          <p:nvPr/>
        </p:nvPicPr>
        <p:blipFill>
          <a:blip r:embed="rId3"/>
          <a:stretch>
            <a:fillRect/>
          </a:stretch>
        </p:blipFill>
        <p:spPr>
          <a:xfrm>
            <a:off x="249456" y="188457"/>
            <a:ext cx="3929745" cy="6417526"/>
          </a:xfrm>
          <a:prstGeom prst="rect">
            <a:avLst/>
          </a:prstGeom>
          <a:ln w="6350">
            <a:solidFill>
              <a:schemeClr val="bg2"/>
            </a:solidFill>
          </a:ln>
        </p:spPr>
      </p:pic>
      <p:sp>
        <p:nvSpPr>
          <p:cNvPr id="2" name="Title 1"/>
          <p:cNvSpPr>
            <a:spLocks noGrp="1"/>
          </p:cNvSpPr>
          <p:nvPr>
            <p:ph type="title"/>
          </p:nvPr>
        </p:nvSpPr>
        <p:spPr>
          <a:xfrm>
            <a:off x="5682661" y="1"/>
            <a:ext cx="6509340" cy="457200"/>
          </a:xfrm>
          <a:solidFill>
            <a:schemeClr val="bg2">
              <a:alpha val="10000"/>
            </a:schemeClr>
          </a:solidFill>
        </p:spPr>
        <p:txBody>
          <a:bodyPr/>
          <a:lstStyle/>
          <a:p>
            <a:pPr algn="r">
              <a:lnSpc>
                <a:spcPct val="100000"/>
              </a:lnSpc>
            </a:pPr>
            <a:r>
              <a:rPr lang="en-US" sz="2400" dirty="0" err="1">
                <a:solidFill>
                  <a:schemeClr val="accent4">
                    <a:lumMod val="75000"/>
                    <a:lumOff val="25000"/>
                  </a:schemeClr>
                </a:solidFill>
                <a:latin typeface="+mn-lt"/>
                <a:cs typeface="Times New Roman" panose="02020603050405020304" pitchFamily="18" charset="0"/>
              </a:rPr>
              <a:t>Fn</a:t>
            </a:r>
            <a:r>
              <a:rPr lang="en-US" sz="2400" dirty="0">
                <a:solidFill>
                  <a:schemeClr val="accent4">
                    <a:lumMod val="75000"/>
                    <a:lumOff val="25000"/>
                  </a:schemeClr>
                </a:solidFill>
                <a:latin typeface="+mn-lt"/>
                <a:cs typeface="Times New Roman" panose="02020603050405020304" pitchFamily="18" charset="0"/>
              </a:rPr>
              <a:t> 51: Exclusive Contract Not In Issue Here</a:t>
            </a:r>
            <a:endParaRPr lang="en-US" sz="2400" kern="1200" dirty="0">
              <a:solidFill>
                <a:schemeClr val="accent4">
                  <a:lumMod val="75000"/>
                  <a:lumOff val="25000"/>
                </a:schemeClr>
              </a:solidFill>
              <a:latin typeface="+mn-lt"/>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27</a:t>
            </a:fld>
            <a:endParaRPr lang="en-US" altLang="en-US"/>
          </a:p>
        </p:txBody>
      </p:sp>
      <p:sp>
        <p:nvSpPr>
          <p:cNvPr id="6" name="Text Box 5"/>
          <p:cNvSpPr txBox="1">
            <a:spLocks noChangeArrowheads="1"/>
          </p:cNvSpPr>
          <p:nvPr/>
        </p:nvSpPr>
        <p:spPr bwMode="auto">
          <a:xfrm>
            <a:off x="9101380" y="6488668"/>
            <a:ext cx="3090620"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Jefferson Parish (US 1984)</a:t>
            </a:r>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sp>
        <p:nvSpPr>
          <p:cNvPr id="8" name="Text Box 5">
            <a:extLst>
              <a:ext uri="{FF2B5EF4-FFF2-40B4-BE49-F238E27FC236}">
                <a16:creationId xmlns:a16="http://schemas.microsoft.com/office/drawing/2014/main" id="{0AEAE6C6-2AAF-2242-8C64-0DD875A3C4CE}"/>
              </a:ext>
            </a:extLst>
          </p:cNvPr>
          <p:cNvSpPr txBox="1">
            <a:spLocks noChangeArrowheads="1"/>
          </p:cNvSpPr>
          <p:nvPr/>
        </p:nvSpPr>
        <p:spPr bwMode="auto">
          <a:xfrm>
            <a:off x="1312644" y="824419"/>
            <a:ext cx="10629900" cy="5509200"/>
          </a:xfrm>
          <a:prstGeom prst="rect">
            <a:avLst/>
          </a:prstGeom>
          <a:solidFill>
            <a:srgbClr val="FFFFFF"/>
          </a:solidFill>
          <a:ln w="6350">
            <a:solidFill>
              <a:srgbClr val="002060"/>
            </a:solidFill>
            <a:miter lim="800000"/>
            <a:headEnd/>
            <a:tailEnd/>
          </a:ln>
        </p:spPr>
        <p:txBody>
          <a:bodyPr wrap="square">
            <a:spAutoFit/>
          </a:bodyPr>
          <a:lstStyle/>
          <a:p>
            <a:pPr algn="just">
              <a:defRPr/>
            </a:pPr>
            <a:r>
              <a:rPr lang="en-US" sz="3200" dirty="0">
                <a:solidFill>
                  <a:schemeClr val="bg2"/>
                </a:solidFill>
                <a:cs typeface="Times New Roman" panose="02020603050405020304" pitchFamily="18" charset="0"/>
              </a:rPr>
              <a:t>“</a:t>
            </a:r>
            <a:r>
              <a:rPr lang="en-US" sz="3200" dirty="0"/>
              <a:t>The effect of the contract, of course, has been to remove the East Jefferson Hospital from the market open to Roux’s competitors. Like any exclusive-requirements contract, this contract could be unlawful if it foreclosed so much of the market from penetration by Roux’s competitors as to unreasonably restrain competition in the affected market, the market for </a:t>
            </a:r>
            <a:r>
              <a:rPr lang="en-US" sz="3200" dirty="0" err="1"/>
              <a:t>anesthesiological</a:t>
            </a:r>
            <a:r>
              <a:rPr lang="en-US" sz="3200" dirty="0"/>
              <a:t> services. See generally </a:t>
            </a:r>
            <a:r>
              <a:rPr lang="en-US" sz="3200" i="1" dirty="0"/>
              <a:t>Tampa Electric Co. v. Nashville Coal Co., </a:t>
            </a:r>
            <a:r>
              <a:rPr lang="en-US" sz="3200" dirty="0"/>
              <a:t>365 U.S. 320 (1961); </a:t>
            </a:r>
            <a:r>
              <a:rPr lang="en-US" sz="3200" i="1" dirty="0"/>
              <a:t>Standard Oil Co. of California </a:t>
            </a:r>
            <a:r>
              <a:rPr lang="en-US" sz="3200" dirty="0"/>
              <a:t>v. </a:t>
            </a:r>
            <a:r>
              <a:rPr lang="en-US" sz="3200" i="1" dirty="0"/>
              <a:t>United States, </a:t>
            </a:r>
            <a:r>
              <a:rPr lang="en-US" sz="3200" dirty="0"/>
              <a:t>337 U.S. 293 (1949). </a:t>
            </a:r>
            <a:r>
              <a:rPr lang="en-US" sz="3200" b="1" dirty="0">
                <a:solidFill>
                  <a:schemeClr val="accent4">
                    <a:lumMod val="50000"/>
                    <a:lumOff val="50000"/>
                  </a:schemeClr>
                </a:solidFill>
              </a:rPr>
              <a:t>However, respondent has not attempted to make this showing</a:t>
            </a:r>
            <a:r>
              <a:rPr lang="en-US" sz="3200" dirty="0">
                <a:solidFill>
                  <a:schemeClr val="bg2"/>
                </a:solidFill>
                <a:cs typeface="Times New Roman" panose="02020603050405020304" pitchFamily="18" charset="0"/>
              </a:rPr>
              <a:t>.”</a:t>
            </a:r>
          </a:p>
        </p:txBody>
      </p:sp>
    </p:spTree>
    <p:extLst>
      <p:ext uri="{BB962C8B-B14F-4D97-AF65-F5344CB8AC3E}">
        <p14:creationId xmlns:p14="http://schemas.microsoft.com/office/powerpoint/2010/main" val="2476681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p:cTn id="8" dur="indefinite"/>
                                        <p:tgtEl>
                                          <p:spTgt spid="5"/>
                                        </p:tgtEl>
                                        <p:attrNameLst>
                                          <p:attrName>style.opacity</p:attrName>
                                        </p:attrNameLst>
                                      </p:cBhvr>
                                      <p:to>
                                        <p:strVal val="0.5"/>
                                      </p:to>
                                    </p:set>
                                    <p:animEffect filter="image" prLst="opacity: 0.5">
                                      <p:cBhvr rctx="IE">
                                        <p:cTn id="9" dur="indefinite"/>
                                        <p:tgtEl>
                                          <p:spTgt spid="5"/>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957E992-1554-7AA2-F6A3-490C5436F5DC}"/>
              </a:ext>
            </a:extLst>
          </p:cNvPr>
          <p:cNvPicPr>
            <a:picLocks noChangeAspect="1"/>
          </p:cNvPicPr>
          <p:nvPr/>
        </p:nvPicPr>
        <p:blipFill>
          <a:blip r:embed="rId3"/>
          <a:stretch>
            <a:fillRect/>
          </a:stretch>
        </p:blipFill>
        <p:spPr>
          <a:xfrm>
            <a:off x="110537" y="228601"/>
            <a:ext cx="4098237" cy="6434666"/>
          </a:xfrm>
          <a:prstGeom prst="rect">
            <a:avLst/>
          </a:prstGeom>
          <a:ln w="6350">
            <a:solidFill>
              <a:schemeClr val="bg2"/>
            </a:solidFill>
          </a:ln>
        </p:spPr>
      </p:pic>
      <p:sp>
        <p:nvSpPr>
          <p:cNvPr id="2" name="Title 1"/>
          <p:cNvSpPr>
            <a:spLocks noGrp="1"/>
          </p:cNvSpPr>
          <p:nvPr>
            <p:ph type="title"/>
          </p:nvPr>
        </p:nvSpPr>
        <p:spPr>
          <a:xfrm>
            <a:off x="5196468" y="1"/>
            <a:ext cx="6995533" cy="457200"/>
          </a:xfrm>
          <a:solidFill>
            <a:schemeClr val="bg2">
              <a:alpha val="10000"/>
            </a:schemeClr>
          </a:solidFill>
        </p:spPr>
        <p:txBody>
          <a:bodyPr/>
          <a:lstStyle/>
          <a:p>
            <a:pPr algn="r">
              <a:lnSpc>
                <a:spcPct val="100000"/>
              </a:lnSpc>
            </a:pPr>
            <a:r>
              <a:rPr lang="en-US" sz="2400" kern="1200" dirty="0">
                <a:solidFill>
                  <a:schemeClr val="accent4">
                    <a:lumMod val="75000"/>
                    <a:lumOff val="25000"/>
                  </a:schemeClr>
                </a:solidFill>
                <a:latin typeface="+mn-lt"/>
                <a:cs typeface="Times New Roman" panose="02020603050405020304" pitchFamily="18" charset="0"/>
              </a:rPr>
              <a:t>O’Connor: Roux Contract as Exclusive Dealing</a:t>
            </a:r>
            <a:endParaRPr lang="en-US" sz="2400" kern="1200" dirty="0">
              <a:solidFill>
                <a:schemeClr val="accent4">
                  <a:lumMod val="75000"/>
                  <a:lumOff val="25000"/>
                </a:schemeClr>
              </a:solidFill>
              <a:latin typeface="+mn-lt"/>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28</a:t>
            </a:fld>
            <a:endParaRPr lang="en-US" altLang="en-US"/>
          </a:p>
        </p:txBody>
      </p:sp>
      <p:sp>
        <p:nvSpPr>
          <p:cNvPr id="6" name="Text Box 5"/>
          <p:cNvSpPr txBox="1">
            <a:spLocks noChangeArrowheads="1"/>
          </p:cNvSpPr>
          <p:nvPr/>
        </p:nvSpPr>
        <p:spPr bwMode="auto">
          <a:xfrm>
            <a:off x="9101380" y="6488668"/>
            <a:ext cx="3090620"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Jefferson Parish (US 1984)</a:t>
            </a:r>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sp>
        <p:nvSpPr>
          <p:cNvPr id="8" name="Text Box 5">
            <a:extLst>
              <a:ext uri="{FF2B5EF4-FFF2-40B4-BE49-F238E27FC236}">
                <a16:creationId xmlns:a16="http://schemas.microsoft.com/office/drawing/2014/main" id="{0AEAE6C6-2AAF-2242-8C64-0DD875A3C4CE}"/>
              </a:ext>
            </a:extLst>
          </p:cNvPr>
          <p:cNvSpPr txBox="1">
            <a:spLocks noChangeArrowheads="1"/>
          </p:cNvSpPr>
          <p:nvPr/>
        </p:nvSpPr>
        <p:spPr bwMode="auto">
          <a:xfrm>
            <a:off x="1257300" y="1352520"/>
            <a:ext cx="10629900" cy="3539430"/>
          </a:xfrm>
          <a:prstGeom prst="rect">
            <a:avLst/>
          </a:prstGeom>
          <a:solidFill>
            <a:srgbClr val="FFFFFF"/>
          </a:solidFill>
          <a:ln w="6350">
            <a:solidFill>
              <a:srgbClr val="002060"/>
            </a:solidFill>
            <a:miter lim="800000"/>
            <a:headEnd/>
            <a:tailEnd/>
          </a:ln>
        </p:spPr>
        <p:txBody>
          <a:bodyPr wrap="square">
            <a:spAutoFit/>
          </a:bodyPr>
          <a:lstStyle/>
          <a:p>
            <a:pPr algn="just">
              <a:defRPr/>
            </a:pPr>
            <a:r>
              <a:rPr lang="en-US" sz="3200" dirty="0">
                <a:solidFill>
                  <a:schemeClr val="bg2"/>
                </a:solidFill>
                <a:cs typeface="Times New Roman" panose="02020603050405020304" pitchFamily="18" charset="0"/>
              </a:rPr>
              <a:t>“</a:t>
            </a:r>
            <a:r>
              <a:rPr lang="en-US" sz="3200" dirty="0"/>
              <a:t>Whether or not </a:t>
            </a:r>
            <a:r>
              <a:rPr lang="en-US" sz="3200" b="1" dirty="0">
                <a:solidFill>
                  <a:schemeClr val="accent4">
                    <a:lumMod val="50000"/>
                    <a:lumOff val="50000"/>
                  </a:schemeClr>
                </a:solidFill>
              </a:rPr>
              <a:t>the hospital-Roux contract </a:t>
            </a:r>
            <a:r>
              <a:rPr lang="en-US" sz="3200" dirty="0"/>
              <a:t>is characterized as a tie between distinct products, the contract </a:t>
            </a:r>
            <a:r>
              <a:rPr lang="en-US" sz="3200" b="1" dirty="0">
                <a:solidFill>
                  <a:schemeClr val="accent4">
                    <a:lumMod val="50000"/>
                    <a:lumOff val="50000"/>
                  </a:schemeClr>
                </a:solidFill>
              </a:rPr>
              <a:t>unquestionably does constitute exclusive dealing. Exclusive-dealing arrangements are independently subject to scrutiny under § 1 of the Sherman Act, and are also analyzed under the rule of reason</a:t>
            </a:r>
            <a:r>
              <a:rPr lang="en-US" sz="3200" dirty="0"/>
              <a:t>. </a:t>
            </a:r>
            <a:r>
              <a:rPr lang="en-US" sz="3200" i="1" dirty="0"/>
              <a:t>Tampa Electric Co. v. Nashville Coal Co., </a:t>
            </a:r>
            <a:r>
              <a:rPr lang="en-US" sz="3200" dirty="0"/>
              <a:t>365 U.S. 320, 333-335 (1961)</a:t>
            </a:r>
            <a:r>
              <a:rPr lang="en-US" sz="3200" dirty="0">
                <a:solidFill>
                  <a:schemeClr val="bg2"/>
                </a:solidFill>
                <a:cs typeface="Times New Roman" panose="02020603050405020304" pitchFamily="18" charset="0"/>
              </a:rPr>
              <a:t>.”</a:t>
            </a:r>
          </a:p>
        </p:txBody>
      </p:sp>
    </p:spTree>
    <p:extLst>
      <p:ext uri="{BB962C8B-B14F-4D97-AF65-F5344CB8AC3E}">
        <p14:creationId xmlns:p14="http://schemas.microsoft.com/office/powerpoint/2010/main" val="2466563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p:cTn id="8" dur="indefinite"/>
                                        <p:tgtEl>
                                          <p:spTgt spid="5"/>
                                        </p:tgtEl>
                                        <p:attrNameLst>
                                          <p:attrName>style.opacity</p:attrName>
                                        </p:attrNameLst>
                                      </p:cBhvr>
                                      <p:to>
                                        <p:strVal val="0.5"/>
                                      </p:to>
                                    </p:set>
                                    <p:animEffect filter="image" prLst="opacity: 0.5">
                                      <p:cBhvr rctx="IE">
                                        <p:cTn id="9" dur="indefinite"/>
                                        <p:tgtEl>
                                          <p:spTgt spid="5"/>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CD4BD10-8C69-C11F-F995-026494CF83F8}"/>
              </a:ext>
            </a:extLst>
          </p:cNvPr>
          <p:cNvPicPr>
            <a:picLocks noChangeAspect="1"/>
          </p:cNvPicPr>
          <p:nvPr/>
        </p:nvPicPr>
        <p:blipFill>
          <a:blip r:embed="rId3"/>
          <a:stretch>
            <a:fillRect/>
          </a:stretch>
        </p:blipFill>
        <p:spPr>
          <a:xfrm>
            <a:off x="223751" y="228601"/>
            <a:ext cx="4053862" cy="6472237"/>
          </a:xfrm>
          <a:prstGeom prst="rect">
            <a:avLst/>
          </a:prstGeom>
          <a:ln w="6350">
            <a:solidFill>
              <a:schemeClr val="bg2"/>
            </a:solidFill>
          </a:ln>
        </p:spPr>
      </p:pic>
      <p:sp>
        <p:nvSpPr>
          <p:cNvPr id="2" name="Title 1"/>
          <p:cNvSpPr>
            <a:spLocks noGrp="1"/>
          </p:cNvSpPr>
          <p:nvPr>
            <p:ph type="title"/>
          </p:nvPr>
        </p:nvSpPr>
        <p:spPr>
          <a:xfrm>
            <a:off x="7807271" y="1"/>
            <a:ext cx="4384730" cy="457200"/>
          </a:xfrm>
          <a:solidFill>
            <a:schemeClr val="bg2">
              <a:alpha val="10000"/>
            </a:schemeClr>
          </a:solidFill>
        </p:spPr>
        <p:txBody>
          <a:bodyPr/>
          <a:lstStyle/>
          <a:p>
            <a:pPr algn="r">
              <a:lnSpc>
                <a:spcPct val="100000"/>
              </a:lnSpc>
            </a:pPr>
            <a:r>
              <a:rPr lang="en-US" sz="2400" kern="1200" dirty="0">
                <a:solidFill>
                  <a:schemeClr val="accent4">
                    <a:lumMod val="75000"/>
                    <a:lumOff val="25000"/>
                  </a:schemeClr>
                </a:solidFill>
                <a:latin typeface="+mn-lt"/>
                <a:cs typeface="Times New Roman" panose="02020603050405020304" pitchFamily="18" charset="0"/>
              </a:rPr>
              <a:t>O’Connor: No Violation Here</a:t>
            </a:r>
            <a:endParaRPr lang="en-US" sz="2400" kern="1200" dirty="0">
              <a:solidFill>
                <a:schemeClr val="accent4">
                  <a:lumMod val="75000"/>
                  <a:lumOff val="25000"/>
                </a:schemeClr>
              </a:solidFill>
              <a:latin typeface="+mn-lt"/>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29</a:t>
            </a:fld>
            <a:endParaRPr lang="en-US" altLang="en-US"/>
          </a:p>
        </p:txBody>
      </p:sp>
      <p:sp>
        <p:nvSpPr>
          <p:cNvPr id="6" name="Text Box 5"/>
          <p:cNvSpPr txBox="1">
            <a:spLocks noChangeArrowheads="1"/>
          </p:cNvSpPr>
          <p:nvPr/>
        </p:nvSpPr>
        <p:spPr bwMode="auto">
          <a:xfrm>
            <a:off x="9101380" y="6488668"/>
            <a:ext cx="3090620"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Jefferson Parish (US 1984)</a:t>
            </a:r>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sp>
        <p:nvSpPr>
          <p:cNvPr id="8" name="Text Box 5">
            <a:extLst>
              <a:ext uri="{FF2B5EF4-FFF2-40B4-BE49-F238E27FC236}">
                <a16:creationId xmlns:a16="http://schemas.microsoft.com/office/drawing/2014/main" id="{0AEAE6C6-2AAF-2242-8C64-0DD875A3C4CE}"/>
              </a:ext>
            </a:extLst>
          </p:cNvPr>
          <p:cNvSpPr txBox="1">
            <a:spLocks noChangeArrowheads="1"/>
          </p:cNvSpPr>
          <p:nvPr/>
        </p:nvSpPr>
        <p:spPr bwMode="auto">
          <a:xfrm>
            <a:off x="1257300" y="1352520"/>
            <a:ext cx="10629900" cy="4031873"/>
          </a:xfrm>
          <a:prstGeom prst="rect">
            <a:avLst/>
          </a:prstGeom>
          <a:solidFill>
            <a:srgbClr val="FFFFFF"/>
          </a:solidFill>
          <a:ln w="6350">
            <a:solidFill>
              <a:srgbClr val="002060"/>
            </a:solidFill>
            <a:miter lim="800000"/>
            <a:headEnd/>
            <a:tailEnd/>
          </a:ln>
        </p:spPr>
        <p:txBody>
          <a:bodyPr wrap="square">
            <a:spAutoFit/>
          </a:bodyPr>
          <a:lstStyle/>
          <a:p>
            <a:pPr algn="just">
              <a:defRPr/>
            </a:pPr>
            <a:r>
              <a:rPr lang="en-US" sz="3200" dirty="0">
                <a:solidFill>
                  <a:schemeClr val="bg2"/>
                </a:solidFill>
                <a:cs typeface="Times New Roman" panose="02020603050405020304" pitchFamily="18" charset="0"/>
              </a:rPr>
              <a:t>“</a:t>
            </a:r>
            <a:r>
              <a:rPr lang="en-US" sz="3200" dirty="0"/>
              <a:t>Even without engaging in a detailed analysis of the size of the relevant markets </a:t>
            </a:r>
            <a:r>
              <a:rPr lang="en-US" sz="3200" b="1" dirty="0">
                <a:solidFill>
                  <a:schemeClr val="accent4">
                    <a:lumMod val="50000"/>
                    <a:lumOff val="50000"/>
                  </a:schemeClr>
                </a:solidFill>
              </a:rPr>
              <a:t>we may readily conclude that there is no likelihood that the exclusive-dealing arrangement challenged here will either unreasonably enhance the hospital’s market position relative to other hospitals, or unreasonably permit Roux to acquire power relative to other anesthesiologists. Accordingly, this exclusive-dealing arrangement must be sustained under the rule of reason</a:t>
            </a:r>
            <a:r>
              <a:rPr lang="en-US" sz="3200" dirty="0">
                <a:solidFill>
                  <a:schemeClr val="bg2"/>
                </a:solidFill>
                <a:cs typeface="Times New Roman" panose="02020603050405020304" pitchFamily="18" charset="0"/>
              </a:rPr>
              <a:t>.”</a:t>
            </a:r>
          </a:p>
        </p:txBody>
      </p:sp>
    </p:spTree>
    <p:extLst>
      <p:ext uri="{BB962C8B-B14F-4D97-AF65-F5344CB8AC3E}">
        <p14:creationId xmlns:p14="http://schemas.microsoft.com/office/powerpoint/2010/main" val="314178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p:cTn id="8" dur="indefinite"/>
                                        <p:tgtEl>
                                          <p:spTgt spid="5"/>
                                        </p:tgtEl>
                                        <p:attrNameLst>
                                          <p:attrName>style.opacity</p:attrName>
                                        </p:attrNameLst>
                                      </p:cBhvr>
                                      <p:to>
                                        <p:strVal val="0.5"/>
                                      </p:to>
                                    </p:set>
                                    <p:animEffect filter="image" prLst="opacity: 0.5">
                                      <p:cBhvr rctx="IE">
                                        <p:cTn id="9" dur="indefinite"/>
                                        <p:tgtEl>
                                          <p:spTgt spid="5"/>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17242" y="-1"/>
            <a:ext cx="2574760" cy="445170"/>
          </a:xfrm>
          <a:solidFill>
            <a:schemeClr val="bg2">
              <a:alpha val="10000"/>
            </a:schemeClr>
          </a:solidFill>
        </p:spPr>
        <p:txBody>
          <a:bodyPr/>
          <a:lstStyle/>
          <a:p>
            <a:pPr algn="r">
              <a:lnSpc>
                <a:spcPct val="100000"/>
              </a:lnSpc>
            </a:pPr>
            <a:r>
              <a:rPr lang="en-US" sz="2400" dirty="0">
                <a:solidFill>
                  <a:schemeClr val="accent4">
                    <a:lumMod val="75000"/>
                    <a:lumOff val="25000"/>
                  </a:schemeClr>
                </a:solidFill>
                <a:latin typeface="+mn-lt"/>
                <a:cs typeface="Times New Roman" panose="02020603050405020304" pitchFamily="18" charset="0"/>
              </a:rPr>
              <a:t>Jefferson Parish</a:t>
            </a:r>
            <a:endParaRPr lang="en-US" sz="2400" kern="1200" dirty="0">
              <a:solidFill>
                <a:schemeClr val="accent4">
                  <a:lumMod val="75000"/>
                  <a:lumOff val="25000"/>
                </a:schemeClr>
              </a:solidFill>
              <a:latin typeface="+mn-lt"/>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3</a:t>
            </a:fld>
            <a:endParaRPr lang="en-US" altLang="en-US"/>
          </a:p>
        </p:txBody>
      </p:sp>
      <p:pic>
        <p:nvPicPr>
          <p:cNvPr id="5" name="Picture 4">
            <a:extLst>
              <a:ext uri="{FF2B5EF4-FFF2-40B4-BE49-F238E27FC236}">
                <a16:creationId xmlns:a16="http://schemas.microsoft.com/office/drawing/2014/main" id="{B0D2278D-701E-8349-862B-BC203553C57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626895" y="179486"/>
            <a:ext cx="3979917" cy="6469409"/>
          </a:xfrm>
          <a:prstGeom prst="rect">
            <a:avLst/>
          </a:prstGeom>
          <a:ln w="6350">
            <a:solidFill>
              <a:schemeClr val="tx1"/>
            </a:solidFill>
          </a:ln>
        </p:spPr>
      </p:pic>
      <p:sp>
        <p:nvSpPr>
          <p:cNvPr id="6" name="Text Box 5"/>
          <p:cNvSpPr txBox="1">
            <a:spLocks noChangeArrowheads="1"/>
          </p:cNvSpPr>
          <p:nvPr/>
        </p:nvSpPr>
        <p:spPr bwMode="auto">
          <a:xfrm>
            <a:off x="10190746" y="6488668"/>
            <a:ext cx="2001253"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466 U.S. 2 (1984)</a:t>
            </a:r>
          </a:p>
        </p:txBody>
      </p:sp>
    </p:spTree>
    <p:extLst>
      <p:ext uri="{BB962C8B-B14F-4D97-AF65-F5344CB8AC3E}">
        <p14:creationId xmlns:p14="http://schemas.microsoft.com/office/powerpoint/2010/main" val="31306306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fld id="{48C66FCD-AF89-44BB-AC98-7E3CB7255197}" type="slidenum">
              <a:rPr lang="en-US" altLang="en-US" sz="1400">
                <a:solidFill>
                  <a:srgbClr val="000066"/>
                </a:solidFill>
                <a:latin typeface="Arial" panose="020B0604020202020204" pitchFamily="34" charset="0"/>
              </a:rPr>
              <a:pPr/>
              <a:t>30</a:t>
            </a:fld>
            <a:endParaRPr lang="en-US" altLang="en-US" sz="1400">
              <a:solidFill>
                <a:srgbClr val="000066"/>
              </a:solidFill>
              <a:latin typeface="Arial" panose="020B0604020202020204" pitchFamily="34" charset="0"/>
            </a:endParaRPr>
          </a:p>
        </p:txBody>
      </p:sp>
      <p:sp>
        <p:nvSpPr>
          <p:cNvPr id="8197" name="Rectangle 2"/>
          <p:cNvSpPr>
            <a:spLocks noGrp="1" noChangeArrowheads="1"/>
          </p:cNvSpPr>
          <p:nvPr>
            <p:ph type="title"/>
          </p:nvPr>
        </p:nvSpPr>
        <p:spPr/>
        <p:txBody>
          <a:bodyPr/>
          <a:lstStyle/>
          <a:p>
            <a:r>
              <a:rPr lang="en-US" dirty="0"/>
              <a:t>The Left Shoe Monopolist</a:t>
            </a:r>
          </a:p>
        </p:txBody>
      </p:sp>
      <p:sp>
        <p:nvSpPr>
          <p:cNvPr id="8198" name="Rectangle 3"/>
          <p:cNvSpPr>
            <a:spLocks noGrp="1" noChangeArrowheads="1"/>
          </p:cNvSpPr>
          <p:nvPr>
            <p:ph type="body" idx="1"/>
          </p:nvPr>
        </p:nvSpPr>
        <p:spPr/>
        <p:txBody>
          <a:bodyPr/>
          <a:lstStyle/>
          <a:p>
            <a:r>
              <a:rPr lang="en-US" dirty="0"/>
              <a:t>Situation</a:t>
            </a:r>
          </a:p>
          <a:p>
            <a:pPr lvl="1"/>
            <a:r>
              <a:rPr lang="en-US" dirty="0"/>
              <a:t>M has a monopoly in the production of left shoes.</a:t>
            </a:r>
          </a:p>
          <a:p>
            <a:pPr lvl="1"/>
            <a:r>
              <a:rPr lang="en-US" dirty="0"/>
              <a:t>Marginal cost of making a left shoe is $1.</a:t>
            </a:r>
          </a:p>
          <a:p>
            <a:pPr lvl="1"/>
            <a:r>
              <a:rPr lang="en-US" dirty="0"/>
              <a:t>Anyone can produce right shoes at a marginal cost of $1.</a:t>
            </a:r>
          </a:p>
          <a:p>
            <a:pPr lvl="1"/>
            <a:r>
              <a:rPr lang="en-US" dirty="0"/>
              <a:t>Customers value pairs of shoes at $102.</a:t>
            </a:r>
          </a:p>
        </p:txBody>
      </p:sp>
      <p:sp>
        <p:nvSpPr>
          <p:cNvPr id="7" name="Text Box 5"/>
          <p:cNvSpPr txBox="1">
            <a:spLocks noChangeArrowheads="1"/>
          </p:cNvSpPr>
          <p:nvPr/>
        </p:nvSpPr>
        <p:spPr bwMode="auto">
          <a:xfrm>
            <a:off x="10557164" y="0"/>
            <a:ext cx="1634836"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lgn="r">
              <a:spcBef>
                <a:spcPct val="50000"/>
              </a:spcBef>
              <a:defRPr/>
            </a:pPr>
            <a:r>
              <a:rPr lang="en-US" sz="1800" b="1" i="0" dirty="0">
                <a:solidFill>
                  <a:schemeClr val="accent4">
                    <a:lumMod val="75000"/>
                    <a:lumOff val="25000"/>
                  </a:schemeClr>
                </a:solidFill>
                <a:latin typeface="+mn-lt"/>
                <a:cs typeface="Times New Roman" panose="02020603050405020304" pitchFamily="18" charset="0"/>
              </a:rPr>
              <a:t>TTYN (1 of 2)</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fld id="{67A5A609-C8BC-438D-A441-232BEA66DF1C}" type="slidenum">
              <a:rPr lang="en-US" altLang="en-US" sz="1400">
                <a:solidFill>
                  <a:srgbClr val="000066"/>
                </a:solidFill>
                <a:latin typeface="Arial" panose="020B0604020202020204" pitchFamily="34" charset="0"/>
              </a:rPr>
              <a:pPr/>
              <a:t>31</a:t>
            </a:fld>
            <a:endParaRPr lang="en-US" altLang="en-US" sz="1400">
              <a:solidFill>
                <a:srgbClr val="000066"/>
              </a:solidFill>
              <a:latin typeface="Arial" panose="020B0604020202020204" pitchFamily="34" charset="0"/>
            </a:endParaRPr>
          </a:p>
        </p:txBody>
      </p:sp>
      <p:sp>
        <p:nvSpPr>
          <p:cNvPr id="9221" name="Rectangle 2"/>
          <p:cNvSpPr>
            <a:spLocks noGrp="1" noChangeArrowheads="1"/>
          </p:cNvSpPr>
          <p:nvPr>
            <p:ph type="title"/>
          </p:nvPr>
        </p:nvSpPr>
        <p:spPr/>
        <p:txBody>
          <a:bodyPr/>
          <a:lstStyle/>
          <a:p>
            <a:r>
              <a:rPr lang="en-US"/>
              <a:t>The Left Shoe Monopolist</a:t>
            </a:r>
          </a:p>
        </p:txBody>
      </p:sp>
      <p:sp>
        <p:nvSpPr>
          <p:cNvPr id="9222" name="Rectangle 3"/>
          <p:cNvSpPr>
            <a:spLocks noGrp="1" noChangeArrowheads="1"/>
          </p:cNvSpPr>
          <p:nvPr>
            <p:ph type="body" idx="1"/>
          </p:nvPr>
        </p:nvSpPr>
        <p:spPr/>
        <p:txBody>
          <a:bodyPr/>
          <a:lstStyle/>
          <a:p>
            <a:r>
              <a:rPr lang="en-US"/>
              <a:t>What should our monopolist do?</a:t>
            </a:r>
          </a:p>
          <a:p>
            <a:pPr lvl="1"/>
            <a:r>
              <a:rPr lang="en-US"/>
              <a:t>Sell left shoes alone?</a:t>
            </a:r>
          </a:p>
          <a:p>
            <a:pPr lvl="1"/>
            <a:r>
              <a:rPr lang="en-US"/>
              <a:t>Offer both and let consumers choose?</a:t>
            </a:r>
          </a:p>
          <a:p>
            <a:pPr lvl="1"/>
            <a:r>
              <a:rPr lang="en-US"/>
              <a:t>Require consumers to buy both?</a:t>
            </a:r>
          </a:p>
        </p:txBody>
      </p:sp>
      <p:sp>
        <p:nvSpPr>
          <p:cNvPr id="7" name="Text Box 5"/>
          <p:cNvSpPr txBox="1">
            <a:spLocks noChangeArrowheads="1"/>
          </p:cNvSpPr>
          <p:nvPr/>
        </p:nvSpPr>
        <p:spPr bwMode="auto">
          <a:xfrm>
            <a:off x="10557164" y="0"/>
            <a:ext cx="1634836"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lgn="r">
              <a:spcBef>
                <a:spcPct val="50000"/>
              </a:spcBef>
              <a:defRPr/>
            </a:pPr>
            <a:r>
              <a:rPr lang="en-US" sz="1800" b="1" i="0" dirty="0">
                <a:solidFill>
                  <a:schemeClr val="accent4">
                    <a:lumMod val="75000"/>
                    <a:lumOff val="25000"/>
                  </a:schemeClr>
                </a:solidFill>
                <a:latin typeface="+mn-lt"/>
                <a:cs typeface="Times New Roman" panose="02020603050405020304" pitchFamily="18" charset="0"/>
              </a:rPr>
              <a:t>TTYN (2 of 2)</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fld id="{9A8C045E-DC30-463F-8A04-F6C1E3326A06}" type="slidenum">
              <a:rPr lang="en-US" altLang="en-US" sz="1400">
                <a:solidFill>
                  <a:srgbClr val="000066"/>
                </a:solidFill>
                <a:latin typeface="Arial" panose="020B0604020202020204" pitchFamily="34" charset="0"/>
              </a:rPr>
              <a:pPr/>
              <a:t>32</a:t>
            </a:fld>
            <a:endParaRPr lang="en-US" altLang="en-US" sz="1400">
              <a:solidFill>
                <a:srgbClr val="000066"/>
              </a:solidFill>
              <a:latin typeface="Arial" panose="020B0604020202020204" pitchFamily="34" charset="0"/>
            </a:endParaRPr>
          </a:p>
        </p:txBody>
      </p:sp>
      <p:sp>
        <p:nvSpPr>
          <p:cNvPr id="10245" name="Rectangle 2"/>
          <p:cNvSpPr>
            <a:spLocks noGrp="1" noChangeArrowheads="1"/>
          </p:cNvSpPr>
          <p:nvPr>
            <p:ph type="title"/>
          </p:nvPr>
        </p:nvSpPr>
        <p:spPr/>
        <p:txBody>
          <a:bodyPr/>
          <a:lstStyle/>
          <a:p>
            <a:r>
              <a:rPr lang="en-US" dirty="0"/>
              <a:t>Fixed Proportions and Tying</a:t>
            </a:r>
          </a:p>
        </p:txBody>
      </p:sp>
      <p:sp>
        <p:nvSpPr>
          <p:cNvPr id="10246" name="Rectangle 3"/>
          <p:cNvSpPr>
            <a:spLocks noGrp="1" noChangeArrowheads="1"/>
          </p:cNvSpPr>
          <p:nvPr>
            <p:ph type="body" idx="1"/>
          </p:nvPr>
        </p:nvSpPr>
        <p:spPr/>
        <p:txBody>
          <a:bodyPr/>
          <a:lstStyle/>
          <a:p>
            <a:r>
              <a:rPr lang="en-US"/>
              <a:t>Don’t Need To Tie Shoes</a:t>
            </a:r>
          </a:p>
          <a:p>
            <a:pPr lvl="1"/>
            <a:r>
              <a:rPr lang="en-US"/>
              <a:t>M can extract the full monopoly profit by setting a price for left shoes of $101.</a:t>
            </a:r>
          </a:p>
          <a:p>
            <a:pPr lvl="1"/>
            <a:r>
              <a:rPr lang="en-US"/>
              <a:t>Absent a more sophisticated story, tying will not increase the profits of M in the fixed proportions case.</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fld id="{BEEF2D16-8483-46C9-B8AD-1AFC500D998C}" type="slidenum">
              <a:rPr lang="en-US" altLang="en-US" sz="1400">
                <a:solidFill>
                  <a:srgbClr val="000066"/>
                </a:solidFill>
                <a:latin typeface="Arial" panose="020B0604020202020204" pitchFamily="34" charset="0"/>
              </a:rPr>
              <a:pPr/>
              <a:t>33</a:t>
            </a:fld>
            <a:endParaRPr lang="en-US" altLang="en-US" sz="1400">
              <a:solidFill>
                <a:srgbClr val="000066"/>
              </a:solidFill>
              <a:latin typeface="Arial" panose="020B0604020202020204" pitchFamily="34" charset="0"/>
            </a:endParaRPr>
          </a:p>
        </p:txBody>
      </p:sp>
      <p:sp>
        <p:nvSpPr>
          <p:cNvPr id="15365" name="Rectangle 2"/>
          <p:cNvSpPr>
            <a:spLocks noGrp="1" noChangeArrowheads="1"/>
          </p:cNvSpPr>
          <p:nvPr>
            <p:ph type="title"/>
          </p:nvPr>
        </p:nvSpPr>
        <p:spPr/>
        <p:txBody>
          <a:bodyPr/>
          <a:lstStyle/>
          <a:p>
            <a:r>
              <a:rPr lang="en-US" dirty="0">
                <a:solidFill>
                  <a:schemeClr val="tx1"/>
                </a:solidFill>
              </a:rPr>
              <a:t>Fixed v. Variable Proportions</a:t>
            </a:r>
          </a:p>
        </p:txBody>
      </p:sp>
      <p:sp>
        <p:nvSpPr>
          <p:cNvPr id="15366" name="Rectangle 3"/>
          <p:cNvSpPr>
            <a:spLocks noGrp="1" noChangeArrowheads="1"/>
          </p:cNvSpPr>
          <p:nvPr>
            <p:ph type="body" idx="1"/>
          </p:nvPr>
        </p:nvSpPr>
        <p:spPr/>
        <p:txBody>
          <a:bodyPr/>
          <a:lstStyle/>
          <a:p>
            <a:r>
              <a:rPr lang="en-US" dirty="0"/>
              <a:t>Variable Proportions Case</a:t>
            </a:r>
          </a:p>
          <a:p>
            <a:pPr lvl="1"/>
            <a:r>
              <a:rPr lang="en-US" dirty="0">
                <a:solidFill>
                  <a:schemeClr val="tx1"/>
                </a:solidFill>
              </a:rPr>
              <a:t>We cannot make a general statement about social welfare and tying in the variable proportions case.</a:t>
            </a:r>
          </a:p>
          <a:p>
            <a:pPr lvl="1"/>
            <a:r>
              <a:rPr lang="en-US" dirty="0">
                <a:solidFill>
                  <a:schemeClr val="tx1"/>
                </a:solidFill>
              </a:rPr>
              <a:t>Price discrimination through tying can either increase welfare or reduce it.</a:t>
            </a:r>
          </a:p>
          <a:p>
            <a:r>
              <a:rPr lang="en-US" dirty="0"/>
              <a:t>Fixed Proportions Case</a:t>
            </a:r>
          </a:p>
          <a:p>
            <a:pPr lvl="1"/>
            <a:r>
              <a:rPr lang="en-US" dirty="0">
                <a:solidFill>
                  <a:schemeClr val="tx1"/>
                </a:solidFill>
              </a:rPr>
              <a:t>Tying should not increase profits, so we should expect other motives to be at work.</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dirty="0"/>
              <a:t>Metering and Tying</a:t>
            </a:r>
          </a:p>
        </p:txBody>
      </p:sp>
      <p:sp>
        <p:nvSpPr>
          <p:cNvPr id="16387" name="Content Placeholder 2"/>
          <p:cNvSpPr>
            <a:spLocks noGrp="1"/>
          </p:cNvSpPr>
          <p:nvPr>
            <p:ph idx="1"/>
          </p:nvPr>
        </p:nvSpPr>
        <p:spPr/>
        <p:txBody>
          <a:bodyPr/>
          <a:lstStyle/>
          <a:p>
            <a:r>
              <a:rPr lang="en-US" dirty="0"/>
              <a:t>Monopoly over Machine</a:t>
            </a:r>
          </a:p>
          <a:p>
            <a:pPr lvl="1"/>
            <a:r>
              <a:rPr lang="en-US" dirty="0"/>
              <a:t>How do I exploit my monopoly power over the machine?</a:t>
            </a:r>
          </a:p>
          <a:p>
            <a:r>
              <a:rPr lang="en-US" dirty="0"/>
              <a:t>More than One Price</a:t>
            </a:r>
          </a:p>
          <a:p>
            <a:pPr lvl="1"/>
            <a:r>
              <a:rPr lang="en-US" dirty="0"/>
              <a:t>I would like to charge different customers different prices for the machine</a:t>
            </a:r>
          </a:p>
          <a:p>
            <a:pPr lvl="1"/>
            <a:r>
              <a:rPr lang="en-US" dirty="0"/>
              <a:t>How do I do that? Use the consumable to gauge value for the machine</a:t>
            </a:r>
          </a:p>
        </p:txBody>
      </p:sp>
      <p:sp>
        <p:nvSpPr>
          <p:cNvPr id="6" name="Slide Number Placeholder 5"/>
          <p:cNvSpPr>
            <a:spLocks noGrp="1"/>
          </p:cNvSpPr>
          <p:nvPr>
            <p:ph type="sldNum" sz="quarter" idx="12"/>
          </p:nvPr>
        </p:nvSpPr>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fld id="{BB2F25D5-F48C-4EC8-A7A7-EE4316101271}" type="slidenum">
              <a:rPr lang="en-US" altLang="en-US" sz="1400">
                <a:solidFill>
                  <a:srgbClr val="000066"/>
                </a:solidFill>
                <a:latin typeface="Arial" panose="020B0604020202020204" pitchFamily="34" charset="0"/>
              </a:rPr>
              <a:pPr/>
              <a:t>34</a:t>
            </a:fld>
            <a:endParaRPr lang="en-US" altLang="en-US" sz="1400">
              <a:solidFill>
                <a:srgbClr val="000066"/>
              </a:solidFill>
              <a:latin typeface="Arial" panose="020B0604020202020204" pitchFamily="34"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dirty="0"/>
              <a:t>Metering and Tying</a:t>
            </a:r>
          </a:p>
        </p:txBody>
      </p:sp>
      <p:sp>
        <p:nvSpPr>
          <p:cNvPr id="17411" name="Content Placeholder 2"/>
          <p:cNvSpPr>
            <a:spLocks noGrp="1"/>
          </p:cNvSpPr>
          <p:nvPr>
            <p:ph idx="1"/>
          </p:nvPr>
        </p:nvSpPr>
        <p:spPr/>
        <p:txBody>
          <a:bodyPr/>
          <a:lstStyle/>
          <a:p>
            <a:r>
              <a:rPr lang="en-US" dirty="0"/>
              <a:t>Hypo 1</a:t>
            </a:r>
          </a:p>
          <a:p>
            <a:pPr lvl="1"/>
            <a:r>
              <a:rPr lang="en-US" dirty="0"/>
              <a:t>IBM wants to count cards to effectively create multiple prices for monopolized machine</a:t>
            </a:r>
          </a:p>
          <a:p>
            <a:pPr lvl="1"/>
            <a:r>
              <a:rPr lang="en-US" dirty="0"/>
              <a:t>Suppose they just count cards and bill machine users based on card use; IBM doesn’t care where cards come from</a:t>
            </a:r>
          </a:p>
          <a:p>
            <a:r>
              <a:rPr lang="en-US" dirty="0"/>
              <a:t>Competition issues?</a:t>
            </a:r>
          </a:p>
        </p:txBody>
      </p:sp>
      <p:sp>
        <p:nvSpPr>
          <p:cNvPr id="6" name="Slide Number Placeholder 5"/>
          <p:cNvSpPr>
            <a:spLocks noGrp="1"/>
          </p:cNvSpPr>
          <p:nvPr>
            <p:ph type="sldNum" sz="quarter" idx="12"/>
          </p:nvPr>
        </p:nvSpPr>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fld id="{CFDCB6F0-7223-4FAC-ACEF-5021900268D1}" type="slidenum">
              <a:rPr lang="en-US" altLang="en-US" sz="1400">
                <a:solidFill>
                  <a:srgbClr val="000066"/>
                </a:solidFill>
                <a:latin typeface="Arial" panose="020B0604020202020204" pitchFamily="34" charset="0"/>
              </a:rPr>
              <a:pPr/>
              <a:t>35</a:t>
            </a:fld>
            <a:endParaRPr lang="en-US" altLang="en-US" sz="1400">
              <a:solidFill>
                <a:srgbClr val="000066"/>
              </a:solidFill>
              <a:latin typeface="Arial" panose="020B0604020202020204" pitchFamily="34" charset="0"/>
            </a:endParaRPr>
          </a:p>
        </p:txBody>
      </p:sp>
      <p:sp>
        <p:nvSpPr>
          <p:cNvPr id="7" name="Text Box 5"/>
          <p:cNvSpPr txBox="1">
            <a:spLocks noChangeArrowheads="1"/>
          </p:cNvSpPr>
          <p:nvPr/>
        </p:nvSpPr>
        <p:spPr bwMode="auto">
          <a:xfrm>
            <a:off x="10557164" y="0"/>
            <a:ext cx="1634836"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lgn="r">
              <a:spcBef>
                <a:spcPct val="50000"/>
              </a:spcBef>
              <a:defRPr/>
            </a:pPr>
            <a:r>
              <a:rPr lang="en-US" sz="1800" b="1" i="0" dirty="0">
                <a:solidFill>
                  <a:schemeClr val="accent4">
                    <a:lumMod val="75000"/>
                    <a:lumOff val="25000"/>
                  </a:schemeClr>
                </a:solidFill>
                <a:latin typeface="+mn-lt"/>
                <a:cs typeface="Times New Roman" panose="02020603050405020304" pitchFamily="18" charset="0"/>
              </a:rPr>
              <a:t>TTYN (1 of 4)</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dirty="0"/>
              <a:t>Metering and Tying</a:t>
            </a:r>
          </a:p>
        </p:txBody>
      </p:sp>
      <p:sp>
        <p:nvSpPr>
          <p:cNvPr id="17411" name="Content Placeholder 2"/>
          <p:cNvSpPr>
            <a:spLocks noGrp="1"/>
          </p:cNvSpPr>
          <p:nvPr>
            <p:ph idx="1"/>
          </p:nvPr>
        </p:nvSpPr>
        <p:spPr/>
        <p:txBody>
          <a:bodyPr/>
          <a:lstStyle/>
          <a:p>
            <a:r>
              <a:rPr lang="en-US" dirty="0"/>
              <a:t>Hypo 2</a:t>
            </a:r>
          </a:p>
          <a:p>
            <a:pPr lvl="1"/>
            <a:r>
              <a:rPr lang="en-US" dirty="0"/>
              <a:t>As before, want to count cards</a:t>
            </a:r>
          </a:p>
          <a:p>
            <a:pPr lvl="1"/>
            <a:r>
              <a:rPr lang="en-US" dirty="0"/>
              <a:t>Suppose IBM says they can’t monitor card use effectively when machine customers buy cards from multiple vendors</a:t>
            </a:r>
          </a:p>
          <a:p>
            <a:pPr lvl="1"/>
            <a:r>
              <a:rPr lang="en-US" dirty="0"/>
              <a:t>So insist on card purchases from IBM</a:t>
            </a:r>
          </a:p>
          <a:p>
            <a:r>
              <a:rPr lang="en-US" dirty="0"/>
              <a:t>Competition issues?</a:t>
            </a:r>
          </a:p>
        </p:txBody>
      </p:sp>
      <p:sp>
        <p:nvSpPr>
          <p:cNvPr id="6" name="Slide Number Placeholder 5"/>
          <p:cNvSpPr>
            <a:spLocks noGrp="1"/>
          </p:cNvSpPr>
          <p:nvPr>
            <p:ph type="sldNum" sz="quarter" idx="12"/>
          </p:nvPr>
        </p:nvSpPr>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fld id="{CFDCB6F0-7223-4FAC-ACEF-5021900268D1}" type="slidenum">
              <a:rPr lang="en-US" altLang="en-US" sz="1400">
                <a:solidFill>
                  <a:srgbClr val="000066"/>
                </a:solidFill>
                <a:latin typeface="Arial" panose="020B0604020202020204" pitchFamily="34" charset="0"/>
              </a:rPr>
              <a:pPr/>
              <a:t>36</a:t>
            </a:fld>
            <a:endParaRPr lang="en-US" altLang="en-US" sz="1400">
              <a:solidFill>
                <a:srgbClr val="000066"/>
              </a:solidFill>
              <a:latin typeface="Arial" panose="020B0604020202020204" pitchFamily="34" charset="0"/>
            </a:endParaRPr>
          </a:p>
        </p:txBody>
      </p:sp>
      <p:sp>
        <p:nvSpPr>
          <p:cNvPr id="7" name="Text Box 5"/>
          <p:cNvSpPr txBox="1">
            <a:spLocks noChangeArrowheads="1"/>
          </p:cNvSpPr>
          <p:nvPr/>
        </p:nvSpPr>
        <p:spPr bwMode="auto">
          <a:xfrm>
            <a:off x="10557164" y="0"/>
            <a:ext cx="1634836"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lgn="r">
              <a:spcBef>
                <a:spcPct val="50000"/>
              </a:spcBef>
              <a:defRPr/>
            </a:pPr>
            <a:r>
              <a:rPr lang="en-US" sz="1800" b="1" i="0" dirty="0">
                <a:solidFill>
                  <a:schemeClr val="accent4">
                    <a:lumMod val="75000"/>
                    <a:lumOff val="25000"/>
                  </a:schemeClr>
                </a:solidFill>
                <a:latin typeface="+mn-lt"/>
                <a:cs typeface="Times New Roman" panose="02020603050405020304" pitchFamily="18" charset="0"/>
              </a:rPr>
              <a:t>TTYN (2 of 4)</a:t>
            </a:r>
          </a:p>
        </p:txBody>
      </p:sp>
    </p:spTree>
    <p:extLst>
      <p:ext uri="{BB962C8B-B14F-4D97-AF65-F5344CB8AC3E}">
        <p14:creationId xmlns:p14="http://schemas.microsoft.com/office/powerpoint/2010/main" val="2289652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dirty="0"/>
              <a:t>Metering and Tying</a:t>
            </a:r>
          </a:p>
        </p:txBody>
      </p:sp>
      <p:sp>
        <p:nvSpPr>
          <p:cNvPr id="17411" name="Content Placeholder 2"/>
          <p:cNvSpPr>
            <a:spLocks noGrp="1"/>
          </p:cNvSpPr>
          <p:nvPr>
            <p:ph idx="1"/>
          </p:nvPr>
        </p:nvSpPr>
        <p:spPr/>
        <p:txBody>
          <a:bodyPr/>
          <a:lstStyle/>
          <a:p>
            <a:r>
              <a:rPr lang="en-US" dirty="0"/>
              <a:t>Hypo 3</a:t>
            </a:r>
          </a:p>
          <a:p>
            <a:pPr lvl="1"/>
            <a:r>
              <a:rPr lang="en-US" dirty="0"/>
              <a:t>As before, card counting and monitoring problems</a:t>
            </a:r>
          </a:p>
          <a:p>
            <a:pPr lvl="1"/>
            <a:r>
              <a:rPr lang="en-US" dirty="0"/>
              <a:t>IBM exits card business but continues to insist customers buy cards only from IBM</a:t>
            </a:r>
          </a:p>
          <a:p>
            <a:pPr lvl="1"/>
            <a:r>
              <a:rPr lang="en-US" dirty="0"/>
              <a:t>IBM will buy cards from card makers for resale</a:t>
            </a:r>
          </a:p>
          <a:p>
            <a:r>
              <a:rPr lang="en-US" dirty="0"/>
              <a:t>Competition issues?</a:t>
            </a:r>
          </a:p>
        </p:txBody>
      </p:sp>
      <p:sp>
        <p:nvSpPr>
          <p:cNvPr id="6" name="Slide Number Placeholder 5"/>
          <p:cNvSpPr>
            <a:spLocks noGrp="1"/>
          </p:cNvSpPr>
          <p:nvPr>
            <p:ph type="sldNum" sz="quarter" idx="12"/>
          </p:nvPr>
        </p:nvSpPr>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fld id="{CFDCB6F0-7223-4FAC-ACEF-5021900268D1}" type="slidenum">
              <a:rPr lang="en-US" altLang="en-US" sz="1400">
                <a:solidFill>
                  <a:srgbClr val="000066"/>
                </a:solidFill>
                <a:latin typeface="Arial" panose="020B0604020202020204" pitchFamily="34" charset="0"/>
              </a:rPr>
              <a:pPr/>
              <a:t>37</a:t>
            </a:fld>
            <a:endParaRPr lang="en-US" altLang="en-US" sz="1400">
              <a:solidFill>
                <a:srgbClr val="000066"/>
              </a:solidFill>
              <a:latin typeface="Arial" panose="020B0604020202020204" pitchFamily="34" charset="0"/>
            </a:endParaRPr>
          </a:p>
        </p:txBody>
      </p:sp>
      <p:sp>
        <p:nvSpPr>
          <p:cNvPr id="7" name="Text Box 5"/>
          <p:cNvSpPr txBox="1">
            <a:spLocks noChangeArrowheads="1"/>
          </p:cNvSpPr>
          <p:nvPr/>
        </p:nvSpPr>
        <p:spPr bwMode="auto">
          <a:xfrm>
            <a:off x="10557164" y="0"/>
            <a:ext cx="1634836"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lgn="r">
              <a:spcBef>
                <a:spcPct val="50000"/>
              </a:spcBef>
              <a:defRPr/>
            </a:pPr>
            <a:r>
              <a:rPr lang="en-US" sz="1800" b="1" i="0" dirty="0">
                <a:solidFill>
                  <a:schemeClr val="accent4">
                    <a:lumMod val="75000"/>
                    <a:lumOff val="25000"/>
                  </a:schemeClr>
                </a:solidFill>
                <a:latin typeface="+mn-lt"/>
                <a:cs typeface="Times New Roman" panose="02020603050405020304" pitchFamily="18" charset="0"/>
              </a:rPr>
              <a:t>TTYN (3 of 4)</a:t>
            </a:r>
          </a:p>
        </p:txBody>
      </p:sp>
    </p:spTree>
    <p:extLst>
      <p:ext uri="{BB962C8B-B14F-4D97-AF65-F5344CB8AC3E}">
        <p14:creationId xmlns:p14="http://schemas.microsoft.com/office/powerpoint/2010/main" val="33885769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dirty="0"/>
              <a:t>Metering and Tying</a:t>
            </a:r>
          </a:p>
        </p:txBody>
      </p:sp>
      <p:sp>
        <p:nvSpPr>
          <p:cNvPr id="17411" name="Content Placeholder 2"/>
          <p:cNvSpPr>
            <a:spLocks noGrp="1"/>
          </p:cNvSpPr>
          <p:nvPr>
            <p:ph idx="1"/>
          </p:nvPr>
        </p:nvSpPr>
        <p:spPr/>
        <p:txBody>
          <a:bodyPr/>
          <a:lstStyle/>
          <a:p>
            <a:r>
              <a:rPr lang="en-US" dirty="0"/>
              <a:t>Hypo 4</a:t>
            </a:r>
          </a:p>
          <a:p>
            <a:pPr lvl="1"/>
            <a:r>
              <a:rPr lang="en-US" dirty="0"/>
              <a:t>IBM invents tech that lets it accurately counts cards that flow through machine</a:t>
            </a:r>
          </a:p>
          <a:p>
            <a:pPr lvl="1"/>
            <a:r>
              <a:rPr lang="en-US" dirty="0"/>
              <a:t>IBM exits card business fully: doesn’t make cards, doesn’t buy or sell cards</a:t>
            </a:r>
          </a:p>
          <a:p>
            <a:pPr lvl="1"/>
            <a:r>
              <a:rPr lang="en-US" dirty="0"/>
              <a:t>IBM charges device fee + fee based on card use</a:t>
            </a:r>
          </a:p>
          <a:p>
            <a:r>
              <a:rPr lang="en-US" dirty="0"/>
              <a:t>Competition issues?</a:t>
            </a:r>
          </a:p>
        </p:txBody>
      </p:sp>
      <p:sp>
        <p:nvSpPr>
          <p:cNvPr id="6" name="Slide Number Placeholder 5"/>
          <p:cNvSpPr>
            <a:spLocks noGrp="1"/>
          </p:cNvSpPr>
          <p:nvPr>
            <p:ph type="sldNum" sz="quarter" idx="12"/>
          </p:nvPr>
        </p:nvSpPr>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fld id="{CFDCB6F0-7223-4FAC-ACEF-5021900268D1}" type="slidenum">
              <a:rPr lang="en-US" altLang="en-US" sz="1400">
                <a:solidFill>
                  <a:srgbClr val="000066"/>
                </a:solidFill>
                <a:latin typeface="Arial" panose="020B0604020202020204" pitchFamily="34" charset="0"/>
              </a:rPr>
              <a:pPr/>
              <a:t>38</a:t>
            </a:fld>
            <a:endParaRPr lang="en-US" altLang="en-US" sz="1400">
              <a:solidFill>
                <a:srgbClr val="000066"/>
              </a:solidFill>
              <a:latin typeface="Arial" panose="020B0604020202020204" pitchFamily="34" charset="0"/>
            </a:endParaRPr>
          </a:p>
        </p:txBody>
      </p:sp>
      <p:sp>
        <p:nvSpPr>
          <p:cNvPr id="7" name="Text Box 5"/>
          <p:cNvSpPr txBox="1">
            <a:spLocks noChangeArrowheads="1"/>
          </p:cNvSpPr>
          <p:nvPr/>
        </p:nvSpPr>
        <p:spPr bwMode="auto">
          <a:xfrm>
            <a:off x="10557164" y="0"/>
            <a:ext cx="1634836"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lgn="r">
              <a:spcBef>
                <a:spcPct val="50000"/>
              </a:spcBef>
              <a:defRPr/>
            </a:pPr>
            <a:r>
              <a:rPr lang="en-US" sz="1800" b="1" i="0" dirty="0">
                <a:solidFill>
                  <a:schemeClr val="accent4">
                    <a:lumMod val="75000"/>
                    <a:lumOff val="25000"/>
                  </a:schemeClr>
                </a:solidFill>
                <a:latin typeface="+mn-lt"/>
                <a:cs typeface="Times New Roman" panose="02020603050405020304" pitchFamily="18" charset="0"/>
              </a:rPr>
              <a:t>TTYN (4 of 4)</a:t>
            </a:r>
          </a:p>
        </p:txBody>
      </p:sp>
    </p:spTree>
    <p:extLst>
      <p:ext uri="{BB962C8B-B14F-4D97-AF65-F5344CB8AC3E}">
        <p14:creationId xmlns:p14="http://schemas.microsoft.com/office/powerpoint/2010/main" val="5041606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fld id="{75D50167-15CF-4A6F-A2B4-53BC42F70A27}" type="slidenum">
              <a:rPr lang="en-US" altLang="en-US" sz="1400">
                <a:solidFill>
                  <a:srgbClr val="000066"/>
                </a:solidFill>
                <a:latin typeface="Arial" panose="020B0604020202020204" pitchFamily="34" charset="0"/>
              </a:rPr>
              <a:pPr/>
              <a:t>39</a:t>
            </a:fld>
            <a:endParaRPr lang="en-US" altLang="en-US" sz="1400">
              <a:solidFill>
                <a:srgbClr val="000066"/>
              </a:solidFill>
              <a:latin typeface="Arial" panose="020B0604020202020204" pitchFamily="34" charset="0"/>
            </a:endParaRPr>
          </a:p>
        </p:txBody>
      </p:sp>
      <p:sp>
        <p:nvSpPr>
          <p:cNvPr id="21509" name="Rectangle 2"/>
          <p:cNvSpPr>
            <a:spLocks noGrp="1" noChangeArrowheads="1"/>
          </p:cNvSpPr>
          <p:nvPr>
            <p:ph type="title"/>
          </p:nvPr>
        </p:nvSpPr>
        <p:spPr/>
        <p:txBody>
          <a:bodyPr/>
          <a:lstStyle/>
          <a:p>
            <a:r>
              <a:rPr lang="en-US" dirty="0"/>
              <a:t>Jefferson Parish (US 1984)</a:t>
            </a:r>
          </a:p>
        </p:txBody>
      </p:sp>
      <p:sp>
        <p:nvSpPr>
          <p:cNvPr id="21510" name="Rectangle 3"/>
          <p:cNvSpPr>
            <a:spLocks noGrp="1" noChangeArrowheads="1"/>
          </p:cNvSpPr>
          <p:nvPr>
            <p:ph type="body" idx="1"/>
          </p:nvPr>
        </p:nvSpPr>
        <p:spPr/>
        <p:txBody>
          <a:bodyPr/>
          <a:lstStyle/>
          <a:p>
            <a:r>
              <a:rPr lang="en-US"/>
              <a:t>Key Facts</a:t>
            </a:r>
          </a:p>
          <a:p>
            <a:pPr lvl="1"/>
            <a:r>
              <a:rPr lang="en-US"/>
              <a:t>Exclusive contract for anesthesiological services between hospital and Roux and Assoc.</a:t>
            </a:r>
          </a:p>
          <a:p>
            <a:pPr lvl="1"/>
            <a:r>
              <a:rPr lang="en-US"/>
              <a:t>Hyde sought admission to staff of East Jefferson Hospital, and denied</a:t>
            </a:r>
          </a:p>
          <a:p>
            <a:pPr lvl="1"/>
            <a:r>
              <a:rPr lang="en-US"/>
              <a:t>Feb. 1971 Contract</a:t>
            </a:r>
          </a:p>
          <a:p>
            <a:pPr lvl="2"/>
            <a:r>
              <a:rPr lang="en-US"/>
              <a:t>Signed before hospital opened</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63343E4-A5E6-7AC7-65A4-9DD9420256F1}"/>
              </a:ext>
            </a:extLst>
          </p:cNvPr>
          <p:cNvPicPr>
            <a:picLocks noChangeAspect="1"/>
          </p:cNvPicPr>
          <p:nvPr/>
        </p:nvPicPr>
        <p:blipFill>
          <a:blip r:embed="rId3"/>
          <a:stretch>
            <a:fillRect/>
          </a:stretch>
        </p:blipFill>
        <p:spPr>
          <a:xfrm>
            <a:off x="192180" y="169762"/>
            <a:ext cx="4146007" cy="6531076"/>
          </a:xfrm>
          <a:prstGeom prst="rect">
            <a:avLst/>
          </a:prstGeom>
          <a:ln w="6350">
            <a:solidFill>
              <a:schemeClr val="bg2"/>
            </a:solidFill>
          </a:ln>
        </p:spPr>
      </p:pic>
      <p:sp>
        <p:nvSpPr>
          <p:cNvPr id="2" name="Title 1"/>
          <p:cNvSpPr>
            <a:spLocks noGrp="1"/>
          </p:cNvSpPr>
          <p:nvPr>
            <p:ph type="title"/>
          </p:nvPr>
        </p:nvSpPr>
        <p:spPr>
          <a:xfrm>
            <a:off x="8538754" y="-1"/>
            <a:ext cx="3653247" cy="339526"/>
          </a:xfrm>
          <a:solidFill>
            <a:schemeClr val="bg2">
              <a:alpha val="10000"/>
            </a:schemeClr>
          </a:solidFill>
        </p:spPr>
        <p:txBody>
          <a:bodyPr/>
          <a:lstStyle/>
          <a:p>
            <a:pPr algn="r">
              <a:lnSpc>
                <a:spcPct val="100000"/>
              </a:lnSpc>
            </a:pPr>
            <a:r>
              <a:rPr lang="en-US" sz="2400" kern="1200" dirty="0">
                <a:solidFill>
                  <a:schemeClr val="accent4">
                    <a:lumMod val="75000"/>
                    <a:lumOff val="25000"/>
                  </a:schemeClr>
                </a:solidFill>
                <a:latin typeface="+mn-lt"/>
                <a:cs typeface="Times New Roman" panose="02020603050405020304" pitchFamily="18" charset="0"/>
              </a:rPr>
              <a:t>Tying as Per Se Illegal?</a:t>
            </a:r>
            <a:endParaRPr lang="en-US" sz="2400" kern="1200" dirty="0">
              <a:solidFill>
                <a:schemeClr val="accent4">
                  <a:lumMod val="75000"/>
                  <a:lumOff val="25000"/>
                </a:schemeClr>
              </a:solidFill>
              <a:latin typeface="+mn-lt"/>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4</a:t>
            </a:fld>
            <a:endParaRPr lang="en-US" altLang="en-US"/>
          </a:p>
        </p:txBody>
      </p:sp>
      <p:sp>
        <p:nvSpPr>
          <p:cNvPr id="6" name="Text Box 5"/>
          <p:cNvSpPr txBox="1">
            <a:spLocks noChangeArrowheads="1"/>
          </p:cNvSpPr>
          <p:nvPr/>
        </p:nvSpPr>
        <p:spPr bwMode="auto">
          <a:xfrm>
            <a:off x="9147874" y="6488668"/>
            <a:ext cx="3044125"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Jefferson Parish (US 1984)</a:t>
            </a:r>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sp>
        <p:nvSpPr>
          <p:cNvPr id="8" name="Text Box 5">
            <a:extLst>
              <a:ext uri="{FF2B5EF4-FFF2-40B4-BE49-F238E27FC236}">
                <a16:creationId xmlns:a16="http://schemas.microsoft.com/office/drawing/2014/main" id="{0AEAE6C6-2AAF-2242-8C64-0DD875A3C4CE}"/>
              </a:ext>
            </a:extLst>
          </p:cNvPr>
          <p:cNvSpPr txBox="1">
            <a:spLocks noChangeArrowheads="1"/>
          </p:cNvSpPr>
          <p:nvPr/>
        </p:nvSpPr>
        <p:spPr bwMode="auto">
          <a:xfrm>
            <a:off x="1698172" y="1339633"/>
            <a:ext cx="9939338" cy="5016758"/>
          </a:xfrm>
          <a:prstGeom prst="rect">
            <a:avLst/>
          </a:prstGeom>
          <a:solidFill>
            <a:srgbClr val="FFFFFF"/>
          </a:solidFill>
          <a:ln w="6350">
            <a:solidFill>
              <a:srgbClr val="002060"/>
            </a:solidFill>
            <a:miter lim="800000"/>
            <a:headEnd/>
            <a:tailEnd/>
          </a:ln>
        </p:spPr>
        <p:txBody>
          <a:bodyPr wrap="square">
            <a:spAutoFit/>
          </a:bodyPr>
          <a:lstStyle/>
          <a:p>
            <a:pPr algn="just">
              <a:defRPr/>
            </a:pPr>
            <a:r>
              <a:rPr lang="en-US" sz="3200" dirty="0">
                <a:solidFill>
                  <a:schemeClr val="bg2"/>
                </a:solidFill>
                <a:cs typeface="Times New Roman" panose="02020603050405020304" pitchFamily="18" charset="0"/>
              </a:rPr>
              <a:t>“</a:t>
            </a:r>
            <a:r>
              <a:rPr lang="en-US" sz="3200" dirty="0"/>
              <a:t>Certain types of contractual arrangements are deemed unreasonable as a matter of law. … </a:t>
            </a:r>
            <a:r>
              <a:rPr lang="en-US" sz="3200" b="1" dirty="0">
                <a:solidFill>
                  <a:schemeClr val="accent4">
                    <a:lumMod val="50000"/>
                    <a:lumOff val="50000"/>
                  </a:schemeClr>
                </a:solidFill>
              </a:rPr>
              <a:t>A price-fixing agreement between competitors is the classic example of such an arrangement</a:t>
            </a:r>
            <a:r>
              <a:rPr lang="en-US" sz="3200" dirty="0"/>
              <a:t>. … </a:t>
            </a:r>
            <a:r>
              <a:rPr lang="en-US" sz="3200" b="1" dirty="0">
                <a:solidFill>
                  <a:schemeClr val="accent4">
                    <a:lumMod val="50000"/>
                    <a:lumOff val="50000"/>
                  </a:schemeClr>
                </a:solidFill>
              </a:rPr>
              <a:t>It is far too late in the history of our antitrust jurisprudence to question the proposition that certain tying arrangements pose an unacceptable risk of stifling competition and therefore are unreasonable </a:t>
            </a:r>
            <a:r>
              <a:rPr lang="en-US" sz="3200" b="1" i="1" dirty="0">
                <a:solidFill>
                  <a:schemeClr val="accent4">
                    <a:lumMod val="50000"/>
                    <a:lumOff val="50000"/>
                  </a:schemeClr>
                </a:solidFill>
              </a:rPr>
              <a:t>‘per se.</a:t>
            </a:r>
            <a:r>
              <a:rPr lang="en-US" sz="3200" i="1" dirty="0"/>
              <a:t>’ </a:t>
            </a:r>
            <a:r>
              <a:rPr lang="en-US" sz="3200" dirty="0"/>
              <a:t>The rule was first enunciated in </a:t>
            </a:r>
            <a:r>
              <a:rPr lang="en-US" sz="3200" i="1" dirty="0"/>
              <a:t>International Salt Co. </a:t>
            </a:r>
            <a:r>
              <a:rPr lang="en-US" sz="3200" dirty="0"/>
              <a:t>v. </a:t>
            </a:r>
            <a:r>
              <a:rPr lang="en-US" sz="3200" i="1" dirty="0"/>
              <a:t>United States, </a:t>
            </a:r>
            <a:r>
              <a:rPr lang="en-US" sz="3200" dirty="0"/>
              <a:t>332 U.S. 392, 396 (1947) … </a:t>
            </a:r>
            <a:r>
              <a:rPr lang="en-US" sz="3200" dirty="0">
                <a:solidFill>
                  <a:schemeClr val="bg2"/>
                </a:solidFill>
                <a:cs typeface="Times New Roman" panose="02020603050405020304" pitchFamily="18" charset="0"/>
              </a:rPr>
              <a:t>.”</a:t>
            </a:r>
          </a:p>
        </p:txBody>
      </p:sp>
    </p:spTree>
    <p:extLst>
      <p:ext uri="{BB962C8B-B14F-4D97-AF65-F5344CB8AC3E}">
        <p14:creationId xmlns:p14="http://schemas.microsoft.com/office/powerpoint/2010/main" val="2076389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p:cTn id="8" dur="indefinite"/>
                                        <p:tgtEl>
                                          <p:spTgt spid="9"/>
                                        </p:tgtEl>
                                        <p:attrNameLst>
                                          <p:attrName>style.opacity</p:attrName>
                                        </p:attrNameLst>
                                      </p:cBhvr>
                                      <p:to>
                                        <p:strVal val="0.5"/>
                                      </p:to>
                                    </p:set>
                                    <p:animEffect filter="image" prLst="opacity: 0.5">
                                      <p:cBhvr rctx="IE">
                                        <p:cTn id="9" dur="indefinite"/>
                                        <p:tgtEl>
                                          <p:spTgt spid="9"/>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fld id="{53CDFCEC-76BD-466D-9AD6-E1C513F06385}" type="slidenum">
              <a:rPr lang="en-US" altLang="en-US" sz="1400">
                <a:solidFill>
                  <a:srgbClr val="000066"/>
                </a:solidFill>
                <a:latin typeface="Arial" panose="020B0604020202020204" pitchFamily="34" charset="0"/>
              </a:rPr>
              <a:pPr/>
              <a:t>40</a:t>
            </a:fld>
            <a:endParaRPr lang="en-US" altLang="en-US" sz="1400">
              <a:solidFill>
                <a:srgbClr val="000066"/>
              </a:solidFill>
              <a:latin typeface="Arial" panose="020B0604020202020204" pitchFamily="34" charset="0"/>
            </a:endParaRPr>
          </a:p>
        </p:txBody>
      </p:sp>
      <p:sp>
        <p:nvSpPr>
          <p:cNvPr id="22533" name="Rectangle 2"/>
          <p:cNvSpPr>
            <a:spLocks noGrp="1" noChangeArrowheads="1"/>
          </p:cNvSpPr>
          <p:nvPr>
            <p:ph type="title"/>
          </p:nvPr>
        </p:nvSpPr>
        <p:spPr/>
        <p:txBody>
          <a:bodyPr/>
          <a:lstStyle/>
          <a:p>
            <a:r>
              <a:rPr lang="en-US"/>
              <a:t>Jefferson Parish</a:t>
            </a:r>
          </a:p>
        </p:txBody>
      </p:sp>
      <p:sp>
        <p:nvSpPr>
          <p:cNvPr id="22534" name="Rectangle 3"/>
          <p:cNvSpPr>
            <a:spLocks noGrp="1" noChangeArrowheads="1"/>
          </p:cNvSpPr>
          <p:nvPr>
            <p:ph type="body" idx="1"/>
          </p:nvPr>
        </p:nvSpPr>
        <p:spPr/>
        <p:txBody>
          <a:bodyPr/>
          <a:lstStyle/>
          <a:p>
            <a:pPr lvl="2">
              <a:lnSpc>
                <a:spcPct val="90000"/>
              </a:lnSpc>
            </a:pPr>
            <a:r>
              <a:rPr lang="en-US"/>
              <a:t>Roux could designate anesthesiologists for admission to EJH staff</a:t>
            </a:r>
          </a:p>
          <a:p>
            <a:pPr lvl="2">
              <a:lnSpc>
                <a:spcPct val="90000"/>
              </a:lnSpc>
            </a:pPr>
            <a:r>
              <a:rPr lang="en-US"/>
              <a:t>EJH appointed nursing staff, subject to Roux approval</a:t>
            </a:r>
          </a:p>
          <a:p>
            <a:pPr lvl="2">
              <a:lnSpc>
                <a:spcPct val="90000"/>
              </a:lnSpc>
            </a:pPr>
            <a:r>
              <a:rPr lang="en-US"/>
              <a:t>EJH would use Roux exclusively and vice versa</a:t>
            </a:r>
          </a:p>
          <a:p>
            <a:pPr lvl="1">
              <a:lnSpc>
                <a:spcPct val="90000"/>
              </a:lnSpc>
            </a:pPr>
            <a:r>
              <a:rPr lang="en-US"/>
              <a:t>1976 Contract</a:t>
            </a:r>
          </a:p>
          <a:p>
            <a:pPr lvl="2">
              <a:lnSpc>
                <a:spcPct val="90000"/>
              </a:lnSpc>
            </a:pPr>
            <a:r>
              <a:rPr lang="en-US"/>
              <a:t>Seemingly drops exclusivity on both sides but EJH remains exclusive</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fld id="{37195970-BD87-4C91-B79F-E4EED151625D}" type="slidenum">
              <a:rPr lang="en-US" altLang="en-US" sz="1400">
                <a:solidFill>
                  <a:srgbClr val="000066"/>
                </a:solidFill>
                <a:latin typeface="Arial" panose="020B0604020202020204" pitchFamily="34" charset="0"/>
              </a:rPr>
              <a:pPr/>
              <a:t>41</a:t>
            </a:fld>
            <a:endParaRPr lang="en-US" altLang="en-US" sz="1400">
              <a:solidFill>
                <a:srgbClr val="000066"/>
              </a:solidFill>
              <a:latin typeface="Arial" panose="020B0604020202020204" pitchFamily="34" charset="0"/>
            </a:endParaRPr>
          </a:p>
        </p:txBody>
      </p:sp>
      <p:sp>
        <p:nvSpPr>
          <p:cNvPr id="23557" name="Rectangle 2"/>
          <p:cNvSpPr>
            <a:spLocks noGrp="1" noChangeArrowheads="1"/>
          </p:cNvSpPr>
          <p:nvPr>
            <p:ph type="title"/>
          </p:nvPr>
        </p:nvSpPr>
        <p:spPr/>
        <p:txBody>
          <a:bodyPr/>
          <a:lstStyle/>
          <a:p>
            <a:r>
              <a:rPr lang="en-US"/>
              <a:t>Jefferson Parish </a:t>
            </a:r>
          </a:p>
        </p:txBody>
      </p:sp>
      <p:sp>
        <p:nvSpPr>
          <p:cNvPr id="23558" name="Rectangle 3"/>
          <p:cNvSpPr>
            <a:spLocks noGrp="1" noChangeArrowheads="1"/>
          </p:cNvSpPr>
          <p:nvPr>
            <p:ph type="body" idx="1"/>
          </p:nvPr>
        </p:nvSpPr>
        <p:spPr/>
        <p:txBody>
          <a:bodyPr/>
          <a:lstStyle/>
          <a:p>
            <a:r>
              <a:rPr lang="en-US"/>
              <a:t>Market Info</a:t>
            </a:r>
          </a:p>
          <a:p>
            <a:pPr lvl="1"/>
            <a:r>
              <a:rPr lang="en-US"/>
              <a:t>20 hospitals in New Orleans metro area</a:t>
            </a:r>
          </a:p>
          <a:p>
            <a:pPr lvl="1"/>
            <a:r>
              <a:rPr lang="en-US"/>
              <a:t>70% of those in Jefferson Parish go to hospitals other than EJH</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40212" y="398382"/>
            <a:ext cx="3806854" cy="6302456"/>
          </a:xfrm>
          <a:prstGeom prst="rect">
            <a:avLst/>
          </a:prstGeom>
          <a:ln w="6350">
            <a:solidFill>
              <a:schemeClr val="tx1"/>
            </a:solidFill>
          </a:ln>
        </p:spPr>
      </p:pic>
      <p:sp>
        <p:nvSpPr>
          <p:cNvPr id="2" name="Title 1"/>
          <p:cNvSpPr>
            <a:spLocks noGrp="1"/>
          </p:cNvSpPr>
          <p:nvPr>
            <p:ph type="title"/>
          </p:nvPr>
        </p:nvSpPr>
        <p:spPr>
          <a:xfrm>
            <a:off x="2396067" y="-2"/>
            <a:ext cx="9795935" cy="369333"/>
          </a:xfrm>
          <a:solidFill>
            <a:schemeClr val="bg2">
              <a:alpha val="10000"/>
            </a:schemeClr>
          </a:solidFill>
        </p:spPr>
        <p:txBody>
          <a:bodyPr/>
          <a:lstStyle/>
          <a:p>
            <a:pPr algn="r">
              <a:lnSpc>
                <a:spcPct val="100000"/>
              </a:lnSpc>
            </a:pPr>
            <a:r>
              <a:rPr lang="en-US" sz="2400" dirty="0">
                <a:solidFill>
                  <a:schemeClr val="accent4">
                    <a:lumMod val="75000"/>
                    <a:lumOff val="25000"/>
                  </a:schemeClr>
                </a:solidFill>
                <a:latin typeface="+mn-lt"/>
                <a:cs typeface="Times New Roman" panose="02020603050405020304" pitchFamily="18" charset="0"/>
              </a:rPr>
              <a:t>Don’t Focus on the Contract, Focus on the Sale to the Consumers</a:t>
            </a:r>
            <a:endParaRPr lang="en-US" sz="2400" kern="1200" dirty="0">
              <a:solidFill>
                <a:schemeClr val="accent4">
                  <a:lumMod val="75000"/>
                  <a:lumOff val="25000"/>
                </a:schemeClr>
              </a:solidFill>
              <a:latin typeface="+mn-lt"/>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42</a:t>
            </a:fld>
            <a:endParaRPr lang="en-US" altLang="en-US"/>
          </a:p>
        </p:txBody>
      </p:sp>
      <p:sp>
        <p:nvSpPr>
          <p:cNvPr id="6" name="Text Box 5"/>
          <p:cNvSpPr txBox="1">
            <a:spLocks noChangeArrowheads="1"/>
          </p:cNvSpPr>
          <p:nvPr/>
        </p:nvSpPr>
        <p:spPr bwMode="auto">
          <a:xfrm>
            <a:off x="9147874" y="6488668"/>
            <a:ext cx="3044125"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Jefferson Parish (US 1984)</a:t>
            </a:r>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sp>
        <p:nvSpPr>
          <p:cNvPr id="8" name="Text Box 5">
            <a:extLst>
              <a:ext uri="{FF2B5EF4-FFF2-40B4-BE49-F238E27FC236}">
                <a16:creationId xmlns:a16="http://schemas.microsoft.com/office/drawing/2014/main" id="{0AEAE6C6-2AAF-2242-8C64-0DD875A3C4CE}"/>
              </a:ext>
            </a:extLst>
          </p:cNvPr>
          <p:cNvSpPr txBox="1">
            <a:spLocks noChangeArrowheads="1"/>
          </p:cNvSpPr>
          <p:nvPr/>
        </p:nvSpPr>
        <p:spPr bwMode="auto">
          <a:xfrm>
            <a:off x="1781799" y="1693711"/>
            <a:ext cx="9939338" cy="4031873"/>
          </a:xfrm>
          <a:prstGeom prst="rect">
            <a:avLst/>
          </a:prstGeom>
          <a:solidFill>
            <a:srgbClr val="FFFFFF"/>
          </a:solidFill>
          <a:ln w="6350">
            <a:solidFill>
              <a:srgbClr val="002060"/>
            </a:solidFill>
            <a:miter lim="800000"/>
            <a:headEnd/>
            <a:tailEnd/>
          </a:ln>
        </p:spPr>
        <p:txBody>
          <a:bodyPr wrap="square">
            <a:spAutoFit/>
          </a:bodyPr>
          <a:lstStyle/>
          <a:p>
            <a:pPr algn="just">
              <a:defRPr/>
            </a:pPr>
            <a:r>
              <a:rPr lang="en-US" sz="3200" dirty="0">
                <a:solidFill>
                  <a:schemeClr val="bg2"/>
                </a:solidFill>
                <a:cs typeface="Times New Roman" panose="02020603050405020304" pitchFamily="18" charset="0"/>
              </a:rPr>
              <a:t>“</a:t>
            </a:r>
            <a:r>
              <a:rPr lang="en-US" sz="3200" dirty="0"/>
              <a:t>In sum, any inquiry into the validity of a tying arrangement </a:t>
            </a:r>
            <a:r>
              <a:rPr lang="en-US" sz="3200" b="1" dirty="0">
                <a:solidFill>
                  <a:schemeClr val="accent4">
                    <a:lumMod val="50000"/>
                    <a:lumOff val="50000"/>
                  </a:schemeClr>
                </a:solidFill>
              </a:rPr>
              <a:t>must focus on the market or markets in which the two products are sold</a:t>
            </a:r>
            <a:r>
              <a:rPr lang="en-US" sz="3200" dirty="0"/>
              <a:t>, for that is where the anticompetitive forcing has its impact. Thus, in this case our analysis of the tying issue </a:t>
            </a:r>
            <a:r>
              <a:rPr lang="en-US" sz="3200" b="1" dirty="0">
                <a:solidFill>
                  <a:schemeClr val="accent4">
                    <a:lumMod val="50000"/>
                    <a:lumOff val="50000"/>
                  </a:schemeClr>
                </a:solidFill>
              </a:rPr>
              <a:t>must focus on the hospital’s sale of services to its patients, rather than its contractual arrangements with the providers of </a:t>
            </a:r>
            <a:r>
              <a:rPr lang="en-US" sz="3200" b="1" dirty="0" err="1">
                <a:solidFill>
                  <a:schemeClr val="accent4">
                    <a:lumMod val="50000"/>
                    <a:lumOff val="50000"/>
                  </a:schemeClr>
                </a:solidFill>
              </a:rPr>
              <a:t>anesthesiological</a:t>
            </a:r>
            <a:r>
              <a:rPr lang="en-US" sz="3200" b="1" dirty="0">
                <a:solidFill>
                  <a:schemeClr val="accent4">
                    <a:lumMod val="50000"/>
                    <a:lumOff val="50000"/>
                  </a:schemeClr>
                </a:solidFill>
              </a:rPr>
              <a:t> services</a:t>
            </a:r>
            <a:r>
              <a:rPr lang="en-US" sz="3200" dirty="0"/>
              <a:t>.</a:t>
            </a:r>
            <a:r>
              <a:rPr lang="en-US" sz="3200" dirty="0">
                <a:solidFill>
                  <a:schemeClr val="bg2"/>
                </a:solidFill>
                <a:cs typeface="Times New Roman" panose="02020603050405020304" pitchFamily="18" charset="0"/>
              </a:rPr>
              <a:t>”</a:t>
            </a:r>
          </a:p>
        </p:txBody>
      </p:sp>
    </p:spTree>
    <p:extLst>
      <p:ext uri="{BB962C8B-B14F-4D97-AF65-F5344CB8AC3E}">
        <p14:creationId xmlns:p14="http://schemas.microsoft.com/office/powerpoint/2010/main" val="312686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rctx="PPT">
                                        <p:cTn id="8" dur="indefinite"/>
                                        <p:tgtEl>
                                          <p:spTgt spid="5"/>
                                        </p:tgtEl>
                                        <p:attrNameLst>
                                          <p:attrName>style.opacity</p:attrName>
                                        </p:attrNameLst>
                                      </p:cBhvr>
                                      <p:to>
                                        <p:strVal val="0.5"/>
                                      </p:to>
                                    </p:set>
                                    <p:animEffect filter="image" prLst="opacity: 0.5">
                                      <p:cBhvr rctx="IE">
                                        <p:cTn id="9" dur="indefinite"/>
                                        <p:tgtEl>
                                          <p:spTgt spid="5"/>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57144" y="183429"/>
            <a:ext cx="3936691" cy="6517409"/>
          </a:xfrm>
          <a:prstGeom prst="rect">
            <a:avLst/>
          </a:prstGeom>
          <a:ln w="6350">
            <a:solidFill>
              <a:schemeClr val="tx1"/>
            </a:solidFill>
          </a:ln>
        </p:spPr>
      </p:pic>
      <p:sp>
        <p:nvSpPr>
          <p:cNvPr id="2" name="Title 1"/>
          <p:cNvSpPr>
            <a:spLocks noGrp="1"/>
          </p:cNvSpPr>
          <p:nvPr>
            <p:ph type="title"/>
          </p:nvPr>
        </p:nvSpPr>
        <p:spPr>
          <a:xfrm>
            <a:off x="7469528" y="-1"/>
            <a:ext cx="4722473" cy="339526"/>
          </a:xfrm>
          <a:solidFill>
            <a:schemeClr val="bg2">
              <a:alpha val="10000"/>
            </a:schemeClr>
          </a:solidFill>
        </p:spPr>
        <p:txBody>
          <a:bodyPr/>
          <a:lstStyle/>
          <a:p>
            <a:pPr algn="r">
              <a:lnSpc>
                <a:spcPct val="100000"/>
              </a:lnSpc>
            </a:pPr>
            <a:r>
              <a:rPr lang="en-US" sz="2400" dirty="0">
                <a:solidFill>
                  <a:schemeClr val="accent4">
                    <a:lumMod val="75000"/>
                    <a:lumOff val="25000"/>
                  </a:schemeClr>
                </a:solidFill>
                <a:latin typeface="+mn-lt"/>
                <a:cs typeface="Times New Roman" panose="02020603050405020304" pitchFamily="18" charset="0"/>
              </a:rPr>
              <a:t>Two Products or One Product?</a:t>
            </a:r>
            <a:endParaRPr lang="en-US" sz="2400" kern="1200" dirty="0">
              <a:solidFill>
                <a:schemeClr val="accent4">
                  <a:lumMod val="75000"/>
                  <a:lumOff val="25000"/>
                </a:schemeClr>
              </a:solidFill>
              <a:latin typeface="+mn-lt"/>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43</a:t>
            </a:fld>
            <a:endParaRPr lang="en-US" altLang="en-US"/>
          </a:p>
        </p:txBody>
      </p:sp>
      <p:sp>
        <p:nvSpPr>
          <p:cNvPr id="6" name="Text Box 5"/>
          <p:cNvSpPr txBox="1">
            <a:spLocks noChangeArrowheads="1"/>
          </p:cNvSpPr>
          <p:nvPr/>
        </p:nvSpPr>
        <p:spPr bwMode="auto">
          <a:xfrm>
            <a:off x="9147874" y="6488668"/>
            <a:ext cx="3044125"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Jefferson Parish (US 1984)</a:t>
            </a:r>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sp>
        <p:nvSpPr>
          <p:cNvPr id="8" name="Text Box 5">
            <a:extLst>
              <a:ext uri="{FF2B5EF4-FFF2-40B4-BE49-F238E27FC236}">
                <a16:creationId xmlns:a16="http://schemas.microsoft.com/office/drawing/2014/main" id="{0AEAE6C6-2AAF-2242-8C64-0DD875A3C4CE}"/>
              </a:ext>
            </a:extLst>
          </p:cNvPr>
          <p:cNvSpPr txBox="1">
            <a:spLocks noChangeArrowheads="1"/>
          </p:cNvSpPr>
          <p:nvPr/>
        </p:nvSpPr>
        <p:spPr bwMode="auto">
          <a:xfrm>
            <a:off x="1676400" y="2449976"/>
            <a:ext cx="9939338" cy="2554545"/>
          </a:xfrm>
          <a:prstGeom prst="rect">
            <a:avLst/>
          </a:prstGeom>
          <a:solidFill>
            <a:srgbClr val="FFFFFF"/>
          </a:solidFill>
          <a:ln w="6350">
            <a:solidFill>
              <a:srgbClr val="002060"/>
            </a:solidFill>
            <a:miter lim="800000"/>
            <a:headEnd/>
            <a:tailEnd/>
          </a:ln>
        </p:spPr>
        <p:txBody>
          <a:bodyPr wrap="square">
            <a:spAutoFit/>
          </a:bodyPr>
          <a:lstStyle/>
          <a:p>
            <a:pPr algn="just">
              <a:defRPr/>
            </a:pPr>
            <a:r>
              <a:rPr lang="en-US" sz="3200" dirty="0">
                <a:solidFill>
                  <a:schemeClr val="bg2"/>
                </a:solidFill>
                <a:cs typeface="Times New Roman" panose="02020603050405020304" pitchFamily="18" charset="0"/>
              </a:rPr>
              <a:t>“</a:t>
            </a:r>
            <a:r>
              <a:rPr lang="en-US" sz="3200" dirty="0"/>
              <a:t>In making that analysis, we must consider </a:t>
            </a:r>
            <a:r>
              <a:rPr lang="en-US" sz="3200" b="1" dirty="0">
                <a:solidFill>
                  <a:schemeClr val="accent4">
                    <a:lumMod val="50000"/>
                    <a:lumOff val="50000"/>
                  </a:schemeClr>
                </a:solidFill>
              </a:rPr>
              <a:t>whether petitioners are selling two separate products </a:t>
            </a:r>
            <a:r>
              <a:rPr lang="en-US" sz="3200" dirty="0"/>
              <a:t>that may be tied together, and, if so, whether they have used their market power to force their patients to accept the tying arrangement</a:t>
            </a:r>
            <a:r>
              <a:rPr lang="en-US" sz="3200" dirty="0">
                <a:solidFill>
                  <a:schemeClr val="bg2"/>
                </a:solidFill>
                <a:cs typeface="Times New Roman" panose="02020603050405020304" pitchFamily="18" charset="0"/>
              </a:rPr>
              <a:t>.”</a:t>
            </a:r>
          </a:p>
        </p:txBody>
      </p:sp>
    </p:spTree>
    <p:extLst>
      <p:ext uri="{BB962C8B-B14F-4D97-AF65-F5344CB8AC3E}">
        <p14:creationId xmlns:p14="http://schemas.microsoft.com/office/powerpoint/2010/main" val="1040621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rctx="PPT">
                                        <p:cTn id="8" dur="indefinite"/>
                                        <p:tgtEl>
                                          <p:spTgt spid="5"/>
                                        </p:tgtEl>
                                        <p:attrNameLst>
                                          <p:attrName>style.opacity</p:attrName>
                                        </p:attrNameLst>
                                      </p:cBhvr>
                                      <p:to>
                                        <p:strVal val="0.5"/>
                                      </p:to>
                                    </p:set>
                                    <p:animEffect filter="image" prLst="opacity: 0.5">
                                      <p:cBhvr rctx="IE">
                                        <p:cTn id="9" dur="indefinite"/>
                                        <p:tgtEl>
                                          <p:spTgt spid="5"/>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fld id="{176C31FA-6557-4BE2-9AD8-27DEDA264721}" type="slidenum">
              <a:rPr lang="en-US" altLang="en-US" sz="1400">
                <a:solidFill>
                  <a:srgbClr val="000066"/>
                </a:solidFill>
                <a:latin typeface="Arial" panose="020B0604020202020204" pitchFamily="34" charset="0"/>
              </a:rPr>
              <a:pPr/>
              <a:t>44</a:t>
            </a:fld>
            <a:endParaRPr lang="en-US" altLang="en-US" sz="1400">
              <a:solidFill>
                <a:srgbClr val="000066"/>
              </a:solidFill>
              <a:latin typeface="Arial" panose="020B0604020202020204" pitchFamily="34" charset="0"/>
            </a:endParaRPr>
          </a:p>
        </p:txBody>
      </p:sp>
      <p:sp>
        <p:nvSpPr>
          <p:cNvPr id="26629" name="Rectangle 2"/>
          <p:cNvSpPr>
            <a:spLocks noGrp="1" noChangeArrowheads="1"/>
          </p:cNvSpPr>
          <p:nvPr>
            <p:ph type="title"/>
          </p:nvPr>
        </p:nvSpPr>
        <p:spPr/>
        <p:txBody>
          <a:bodyPr/>
          <a:lstStyle/>
          <a:p>
            <a:r>
              <a:rPr lang="en-US" dirty="0"/>
              <a:t>Separateness</a:t>
            </a:r>
          </a:p>
        </p:txBody>
      </p:sp>
      <p:sp>
        <p:nvSpPr>
          <p:cNvPr id="26630" name="Rectangle 3"/>
          <p:cNvSpPr>
            <a:spLocks noGrp="1" noChangeArrowheads="1"/>
          </p:cNvSpPr>
          <p:nvPr>
            <p:ph type="body" idx="1"/>
          </p:nvPr>
        </p:nvSpPr>
        <p:spPr>
          <a:xfrm>
            <a:off x="812800" y="1447800"/>
            <a:ext cx="11176000" cy="4114800"/>
          </a:xfrm>
        </p:spPr>
        <p:txBody>
          <a:bodyPr/>
          <a:lstStyle/>
          <a:p>
            <a:r>
              <a:rPr lang="en-US" dirty="0"/>
              <a:t>Tying requires two distinct products</a:t>
            </a:r>
          </a:p>
          <a:p>
            <a:r>
              <a:rPr lang="en-US" dirty="0"/>
              <a:t>What makes for separate products?</a:t>
            </a:r>
          </a:p>
          <a:p>
            <a:pPr lvl="1"/>
            <a:r>
              <a:rPr lang="en-US" dirty="0"/>
              <a:t>Functional relation?</a:t>
            </a:r>
          </a:p>
          <a:p>
            <a:pPr lvl="2"/>
            <a:r>
              <a:rPr lang="en-US" dirty="0"/>
              <a:t>Do we ever see </a:t>
            </a:r>
            <a:r>
              <a:rPr lang="en-US" dirty="0" err="1"/>
              <a:t>anesthesiological</a:t>
            </a:r>
            <a:r>
              <a:rPr lang="en-US" dirty="0"/>
              <a:t> services purchased without a hospital operating room?</a:t>
            </a:r>
          </a:p>
          <a:p>
            <a:pPr lvl="1"/>
            <a:r>
              <a:rPr lang="en-US" dirty="0"/>
              <a:t>Character of demand?</a:t>
            </a:r>
          </a:p>
          <a:p>
            <a:pPr lvl="2"/>
            <a:r>
              <a:rPr lang="en-US" dirty="0"/>
              <a:t>Even if simultaneous use is inevitable, do consumers want to self-bundle?</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07271" y="1"/>
            <a:ext cx="4384730" cy="457200"/>
          </a:xfrm>
          <a:solidFill>
            <a:schemeClr val="bg2">
              <a:alpha val="10000"/>
            </a:schemeClr>
          </a:solidFill>
        </p:spPr>
        <p:txBody>
          <a:bodyPr/>
          <a:lstStyle/>
          <a:p>
            <a:pPr algn="r">
              <a:lnSpc>
                <a:spcPct val="100000"/>
              </a:lnSpc>
            </a:pPr>
            <a:r>
              <a:rPr lang="en-US" sz="2400" dirty="0">
                <a:solidFill>
                  <a:schemeClr val="accent4">
                    <a:lumMod val="75000"/>
                    <a:lumOff val="25000"/>
                  </a:schemeClr>
                </a:solidFill>
                <a:latin typeface="+mn-lt"/>
                <a:cs typeface="Times New Roman" panose="02020603050405020304" pitchFamily="18" charset="0"/>
              </a:rPr>
              <a:t>Separate Consumer Demand</a:t>
            </a:r>
            <a:endParaRPr lang="en-US" sz="2400" kern="1200" dirty="0">
              <a:solidFill>
                <a:schemeClr val="accent4">
                  <a:lumMod val="75000"/>
                  <a:lumOff val="25000"/>
                </a:schemeClr>
              </a:solidFill>
              <a:latin typeface="+mn-lt"/>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45</a:t>
            </a:fld>
            <a:endParaRPr lang="en-US" altLang="en-US"/>
          </a:p>
        </p:txBody>
      </p:sp>
      <p:sp>
        <p:nvSpPr>
          <p:cNvPr id="6" name="Text Box 5"/>
          <p:cNvSpPr txBox="1">
            <a:spLocks noChangeArrowheads="1"/>
          </p:cNvSpPr>
          <p:nvPr/>
        </p:nvSpPr>
        <p:spPr bwMode="auto">
          <a:xfrm>
            <a:off x="9101380" y="6488668"/>
            <a:ext cx="3090620"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Jefferson Parish (US 1984)</a:t>
            </a:r>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pic>
        <p:nvPicPr>
          <p:cNvPr id="5" name="Picture 4">
            <a:extLst>
              <a:ext uri="{FF2B5EF4-FFF2-40B4-BE49-F238E27FC236}">
                <a16:creationId xmlns:a16="http://schemas.microsoft.com/office/drawing/2014/main" id="{C5DC1B2D-A153-264E-AE91-8C3CFB1E218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49765" y="228601"/>
            <a:ext cx="4039065" cy="6472237"/>
          </a:xfrm>
          <a:prstGeom prst="rect">
            <a:avLst/>
          </a:prstGeom>
          <a:ln w="6350">
            <a:solidFill>
              <a:schemeClr val="tx1"/>
            </a:solidFill>
          </a:ln>
        </p:spPr>
      </p:pic>
      <p:sp>
        <p:nvSpPr>
          <p:cNvPr id="8" name="Text Box 5">
            <a:extLst>
              <a:ext uri="{FF2B5EF4-FFF2-40B4-BE49-F238E27FC236}">
                <a16:creationId xmlns:a16="http://schemas.microsoft.com/office/drawing/2014/main" id="{0AEAE6C6-2AAF-2242-8C64-0DD875A3C4CE}"/>
              </a:ext>
            </a:extLst>
          </p:cNvPr>
          <p:cNvSpPr txBox="1">
            <a:spLocks noChangeArrowheads="1"/>
          </p:cNvSpPr>
          <p:nvPr/>
        </p:nvSpPr>
        <p:spPr bwMode="auto">
          <a:xfrm>
            <a:off x="1134533" y="3028920"/>
            <a:ext cx="10629900" cy="2554545"/>
          </a:xfrm>
          <a:prstGeom prst="rect">
            <a:avLst/>
          </a:prstGeom>
          <a:solidFill>
            <a:srgbClr val="FFFFFF"/>
          </a:solidFill>
          <a:ln w="6350">
            <a:solidFill>
              <a:srgbClr val="002060"/>
            </a:solidFill>
            <a:miter lim="800000"/>
            <a:headEnd/>
            <a:tailEnd/>
          </a:ln>
        </p:spPr>
        <p:txBody>
          <a:bodyPr wrap="square">
            <a:spAutoFit/>
          </a:bodyPr>
          <a:lstStyle/>
          <a:p>
            <a:pPr algn="just">
              <a:defRPr/>
            </a:pPr>
            <a:r>
              <a:rPr lang="en-US" sz="3200" dirty="0">
                <a:solidFill>
                  <a:schemeClr val="bg2"/>
                </a:solidFill>
                <a:cs typeface="Times New Roman" panose="02020603050405020304" pitchFamily="18" charset="0"/>
              </a:rPr>
              <a:t>“Thus, in this case no tying arrangement can exist unless there is a </a:t>
            </a:r>
            <a:r>
              <a:rPr lang="en-US" sz="3200" b="1" dirty="0">
                <a:solidFill>
                  <a:schemeClr val="accent4">
                    <a:lumMod val="50000"/>
                    <a:lumOff val="50000"/>
                  </a:schemeClr>
                </a:solidFill>
                <a:cs typeface="Times New Roman" panose="02020603050405020304" pitchFamily="18" charset="0"/>
              </a:rPr>
              <a:t>sufficient demand for the purchase of </a:t>
            </a:r>
            <a:r>
              <a:rPr lang="en-US" sz="3200" b="1" dirty="0" err="1">
                <a:solidFill>
                  <a:schemeClr val="accent4">
                    <a:lumMod val="50000"/>
                    <a:lumOff val="50000"/>
                  </a:schemeClr>
                </a:solidFill>
                <a:cs typeface="Times New Roman" panose="02020603050405020304" pitchFamily="18" charset="0"/>
              </a:rPr>
              <a:t>anesthesiological</a:t>
            </a:r>
            <a:r>
              <a:rPr lang="en-US" sz="3200" b="1" dirty="0">
                <a:solidFill>
                  <a:schemeClr val="accent4">
                    <a:lumMod val="50000"/>
                    <a:lumOff val="50000"/>
                  </a:schemeClr>
                </a:solidFill>
                <a:cs typeface="Times New Roman" panose="02020603050405020304" pitchFamily="18" charset="0"/>
              </a:rPr>
              <a:t> services separate from hospital services to identify a distinct product market </a:t>
            </a:r>
            <a:r>
              <a:rPr lang="en-US" sz="3200" dirty="0">
                <a:solidFill>
                  <a:schemeClr val="bg2"/>
                </a:solidFill>
                <a:cs typeface="Times New Roman" panose="02020603050405020304" pitchFamily="18" charset="0"/>
              </a:rPr>
              <a:t>in which it is efficient to offer </a:t>
            </a:r>
            <a:r>
              <a:rPr lang="en-US" sz="3200" dirty="0" err="1">
                <a:solidFill>
                  <a:schemeClr val="bg2"/>
                </a:solidFill>
                <a:cs typeface="Times New Roman" panose="02020603050405020304" pitchFamily="18" charset="0"/>
              </a:rPr>
              <a:t>anesthesiological</a:t>
            </a:r>
            <a:r>
              <a:rPr lang="en-US" sz="3200" dirty="0">
                <a:solidFill>
                  <a:schemeClr val="bg2"/>
                </a:solidFill>
                <a:cs typeface="Times New Roman" panose="02020603050405020304" pitchFamily="18" charset="0"/>
              </a:rPr>
              <a:t> services separately from hospital services.”</a:t>
            </a:r>
          </a:p>
        </p:txBody>
      </p:sp>
    </p:spTree>
    <p:extLst>
      <p:ext uri="{BB962C8B-B14F-4D97-AF65-F5344CB8AC3E}">
        <p14:creationId xmlns:p14="http://schemas.microsoft.com/office/powerpoint/2010/main" val="2096761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p:cTn id="8" dur="indefinite"/>
                                        <p:tgtEl>
                                          <p:spTgt spid="5"/>
                                        </p:tgtEl>
                                        <p:attrNameLst>
                                          <p:attrName>style.opacity</p:attrName>
                                        </p:attrNameLst>
                                      </p:cBhvr>
                                      <p:to>
                                        <p:strVal val="0.5"/>
                                      </p:to>
                                    </p:set>
                                    <p:animEffect filter="image" prLst="opacity: 0.5">
                                      <p:cBhvr rctx="IE">
                                        <p:cTn id="9" dur="indefinite"/>
                                        <p:tgtEl>
                                          <p:spTgt spid="5"/>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50071" y="1"/>
            <a:ext cx="4841930" cy="457200"/>
          </a:xfrm>
          <a:solidFill>
            <a:schemeClr val="bg2">
              <a:alpha val="10000"/>
            </a:schemeClr>
          </a:solidFill>
        </p:spPr>
        <p:txBody>
          <a:bodyPr/>
          <a:lstStyle/>
          <a:p>
            <a:pPr algn="r">
              <a:lnSpc>
                <a:spcPct val="100000"/>
              </a:lnSpc>
            </a:pPr>
            <a:r>
              <a:rPr lang="en-US" sz="2400" dirty="0">
                <a:solidFill>
                  <a:schemeClr val="accent4">
                    <a:lumMod val="75000"/>
                    <a:lumOff val="25000"/>
                  </a:schemeClr>
                </a:solidFill>
                <a:latin typeface="+mn-lt"/>
                <a:cs typeface="Times New Roman" panose="02020603050405020304" pitchFamily="18" charset="0"/>
              </a:rPr>
              <a:t>Tying Tests: Power and Forcing</a:t>
            </a:r>
            <a:endParaRPr lang="en-US" sz="2400" kern="1200" dirty="0">
              <a:solidFill>
                <a:schemeClr val="accent4">
                  <a:lumMod val="75000"/>
                  <a:lumOff val="25000"/>
                </a:schemeClr>
              </a:solidFill>
              <a:latin typeface="+mn-lt"/>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46</a:t>
            </a:fld>
            <a:endParaRPr lang="en-US" altLang="en-US"/>
          </a:p>
        </p:txBody>
      </p:sp>
      <p:sp>
        <p:nvSpPr>
          <p:cNvPr id="6" name="Text Box 5"/>
          <p:cNvSpPr txBox="1">
            <a:spLocks noChangeArrowheads="1"/>
          </p:cNvSpPr>
          <p:nvPr/>
        </p:nvSpPr>
        <p:spPr bwMode="auto">
          <a:xfrm>
            <a:off x="9136250" y="6488668"/>
            <a:ext cx="3055749"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Jefferson Parish (US 1984)</a:t>
            </a:r>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pic>
        <p:nvPicPr>
          <p:cNvPr id="5" name="Picture 4">
            <a:extLst>
              <a:ext uri="{FF2B5EF4-FFF2-40B4-BE49-F238E27FC236}">
                <a16:creationId xmlns:a16="http://schemas.microsoft.com/office/drawing/2014/main" id="{BACC6559-595F-BC4E-9AF1-555C466DD77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32833" y="228600"/>
            <a:ext cx="4055533" cy="6479155"/>
          </a:xfrm>
          <a:prstGeom prst="rect">
            <a:avLst/>
          </a:prstGeom>
          <a:ln w="6350">
            <a:solidFill>
              <a:schemeClr val="tx1"/>
            </a:solidFill>
          </a:ln>
        </p:spPr>
      </p:pic>
      <p:sp>
        <p:nvSpPr>
          <p:cNvPr id="8" name="Text Box 5">
            <a:extLst>
              <a:ext uri="{FF2B5EF4-FFF2-40B4-BE49-F238E27FC236}">
                <a16:creationId xmlns:a16="http://schemas.microsoft.com/office/drawing/2014/main" id="{0AEAE6C6-2AAF-2242-8C64-0DD875A3C4CE}"/>
              </a:ext>
            </a:extLst>
          </p:cNvPr>
          <p:cNvSpPr txBox="1">
            <a:spLocks noChangeArrowheads="1"/>
          </p:cNvSpPr>
          <p:nvPr/>
        </p:nvSpPr>
        <p:spPr bwMode="auto">
          <a:xfrm>
            <a:off x="1357312" y="3159544"/>
            <a:ext cx="10072688" cy="3046988"/>
          </a:xfrm>
          <a:prstGeom prst="rect">
            <a:avLst/>
          </a:prstGeom>
          <a:solidFill>
            <a:srgbClr val="FFFFFF"/>
          </a:solidFill>
          <a:ln w="6350">
            <a:solidFill>
              <a:srgbClr val="002060"/>
            </a:solidFill>
            <a:miter lim="800000"/>
            <a:headEnd/>
            <a:tailEnd/>
          </a:ln>
        </p:spPr>
        <p:txBody>
          <a:bodyPr wrap="square">
            <a:spAutoFit/>
          </a:bodyPr>
          <a:lstStyle/>
          <a:p>
            <a:pPr algn="just">
              <a:defRPr/>
            </a:pPr>
            <a:r>
              <a:rPr lang="en-US" sz="3200" dirty="0">
                <a:solidFill>
                  <a:schemeClr val="bg2"/>
                </a:solidFill>
                <a:cs typeface="Times New Roman" panose="02020603050405020304" pitchFamily="18" charset="0"/>
              </a:rPr>
              <a:t>“Our cases have concluded that the essential characteristic of an invalid tying arrangement lies in the </a:t>
            </a:r>
            <a:r>
              <a:rPr lang="en-US" sz="3200" b="1" dirty="0">
                <a:solidFill>
                  <a:schemeClr val="accent4">
                    <a:lumMod val="50000"/>
                    <a:lumOff val="50000"/>
                  </a:schemeClr>
                </a:solidFill>
                <a:cs typeface="Times New Roman" panose="02020603050405020304" pitchFamily="18" charset="0"/>
              </a:rPr>
              <a:t>seller’s exploitation of its control over the tying product </a:t>
            </a:r>
            <a:r>
              <a:rPr lang="en-US" sz="3200" dirty="0">
                <a:solidFill>
                  <a:schemeClr val="bg2"/>
                </a:solidFill>
                <a:cs typeface="Times New Roman" panose="02020603050405020304" pitchFamily="18" charset="0"/>
              </a:rPr>
              <a:t>to force the buyer into the </a:t>
            </a:r>
            <a:r>
              <a:rPr lang="en-US" sz="3200" b="1" dirty="0">
                <a:solidFill>
                  <a:schemeClr val="accent4">
                    <a:lumMod val="50000"/>
                    <a:lumOff val="50000"/>
                  </a:schemeClr>
                </a:solidFill>
                <a:cs typeface="Times New Roman" panose="02020603050405020304" pitchFamily="18" charset="0"/>
              </a:rPr>
              <a:t>purchase of a tied product that the buyer either did not want at all, or might have preferred to purchase elsewhere on different terms</a:t>
            </a:r>
            <a:r>
              <a:rPr lang="en-US" sz="3200" dirty="0">
                <a:solidFill>
                  <a:schemeClr val="bg2"/>
                </a:solidFill>
                <a:cs typeface="Times New Roman" panose="02020603050405020304" pitchFamily="18" charset="0"/>
              </a:rPr>
              <a:t>.”</a:t>
            </a:r>
          </a:p>
        </p:txBody>
      </p:sp>
    </p:spTree>
    <p:extLst>
      <p:ext uri="{BB962C8B-B14F-4D97-AF65-F5344CB8AC3E}">
        <p14:creationId xmlns:p14="http://schemas.microsoft.com/office/powerpoint/2010/main" val="3954234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p:cTn id="8" dur="indefinite"/>
                                        <p:tgtEl>
                                          <p:spTgt spid="5"/>
                                        </p:tgtEl>
                                        <p:attrNameLst>
                                          <p:attrName>style.opacity</p:attrName>
                                        </p:attrNameLst>
                                      </p:cBhvr>
                                      <p:to>
                                        <p:strVal val="0.5"/>
                                      </p:to>
                                    </p:set>
                                    <p:animEffect filter="image" prLst="opacity: 0.5">
                                      <p:cBhvr rctx="IE">
                                        <p:cTn id="9" dur="indefinite"/>
                                        <p:tgtEl>
                                          <p:spTgt spid="5"/>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F838B13-9F87-6632-2936-CE46F428C591}"/>
              </a:ext>
            </a:extLst>
          </p:cNvPr>
          <p:cNvPicPr>
            <a:picLocks noChangeAspect="1"/>
          </p:cNvPicPr>
          <p:nvPr/>
        </p:nvPicPr>
        <p:blipFill>
          <a:blip r:embed="rId3"/>
          <a:stretch>
            <a:fillRect/>
          </a:stretch>
        </p:blipFill>
        <p:spPr>
          <a:xfrm>
            <a:off x="158225" y="184230"/>
            <a:ext cx="4127846" cy="6292770"/>
          </a:xfrm>
          <a:prstGeom prst="rect">
            <a:avLst/>
          </a:prstGeom>
          <a:ln w="6350">
            <a:solidFill>
              <a:schemeClr val="tx1"/>
            </a:solidFill>
          </a:ln>
        </p:spPr>
      </p:pic>
      <p:sp>
        <p:nvSpPr>
          <p:cNvPr id="2" name="Title 1"/>
          <p:cNvSpPr>
            <a:spLocks noGrp="1"/>
          </p:cNvSpPr>
          <p:nvPr>
            <p:ph type="title"/>
          </p:nvPr>
        </p:nvSpPr>
        <p:spPr>
          <a:xfrm>
            <a:off x="9742025" y="1"/>
            <a:ext cx="2449976" cy="369332"/>
          </a:xfrm>
          <a:solidFill>
            <a:schemeClr val="bg2">
              <a:alpha val="10000"/>
            </a:schemeClr>
          </a:solidFill>
        </p:spPr>
        <p:txBody>
          <a:bodyPr/>
          <a:lstStyle/>
          <a:p>
            <a:pPr algn="r">
              <a:lnSpc>
                <a:spcPct val="100000"/>
              </a:lnSpc>
            </a:pPr>
            <a:r>
              <a:rPr lang="en-US" sz="2400" dirty="0">
                <a:solidFill>
                  <a:schemeClr val="accent4">
                    <a:lumMod val="75000"/>
                    <a:lumOff val="25000"/>
                  </a:schemeClr>
                </a:solidFill>
                <a:latin typeface="+mn-lt"/>
                <a:cs typeface="Times New Roman" panose="02020603050405020304" pitchFamily="18" charset="0"/>
              </a:rPr>
              <a:t>Per Se Sort Of?</a:t>
            </a:r>
            <a:endParaRPr lang="en-US" sz="2400" kern="1200" dirty="0">
              <a:solidFill>
                <a:schemeClr val="accent4">
                  <a:lumMod val="75000"/>
                  <a:lumOff val="25000"/>
                </a:schemeClr>
              </a:solidFill>
              <a:latin typeface="+mn-lt"/>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47</a:t>
            </a:fld>
            <a:endParaRPr lang="en-US" altLang="en-US"/>
          </a:p>
        </p:txBody>
      </p:sp>
      <p:sp>
        <p:nvSpPr>
          <p:cNvPr id="6" name="Text Box 5"/>
          <p:cNvSpPr txBox="1">
            <a:spLocks noChangeArrowheads="1"/>
          </p:cNvSpPr>
          <p:nvPr/>
        </p:nvSpPr>
        <p:spPr bwMode="auto">
          <a:xfrm>
            <a:off x="9136250" y="6488668"/>
            <a:ext cx="3055749"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Jefferson Parish (US 1984)</a:t>
            </a:r>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sp>
        <p:nvSpPr>
          <p:cNvPr id="8" name="Text Box 5">
            <a:extLst>
              <a:ext uri="{FF2B5EF4-FFF2-40B4-BE49-F238E27FC236}">
                <a16:creationId xmlns:a16="http://schemas.microsoft.com/office/drawing/2014/main" id="{0AEAE6C6-2AAF-2242-8C64-0DD875A3C4CE}"/>
              </a:ext>
            </a:extLst>
          </p:cNvPr>
          <p:cNvSpPr txBox="1">
            <a:spLocks noChangeArrowheads="1"/>
          </p:cNvSpPr>
          <p:nvPr/>
        </p:nvSpPr>
        <p:spPr bwMode="auto">
          <a:xfrm>
            <a:off x="1586394" y="2101318"/>
            <a:ext cx="10072688" cy="1569660"/>
          </a:xfrm>
          <a:prstGeom prst="rect">
            <a:avLst/>
          </a:prstGeom>
          <a:solidFill>
            <a:srgbClr val="FFFFFF"/>
          </a:solidFill>
          <a:ln w="6350">
            <a:solidFill>
              <a:srgbClr val="002060"/>
            </a:solidFill>
            <a:miter lim="800000"/>
            <a:headEnd/>
            <a:tailEnd/>
          </a:ln>
        </p:spPr>
        <p:txBody>
          <a:bodyPr wrap="square">
            <a:spAutoFit/>
          </a:bodyPr>
          <a:lstStyle/>
          <a:p>
            <a:pPr algn="just">
              <a:defRPr/>
            </a:pPr>
            <a:r>
              <a:rPr lang="en-US" sz="3200" dirty="0">
                <a:solidFill>
                  <a:schemeClr val="bg2"/>
                </a:solidFill>
                <a:cs typeface="Times New Roman" panose="02020603050405020304" pitchFamily="18" charset="0"/>
              </a:rPr>
              <a:t>“</a:t>
            </a:r>
            <a:r>
              <a:rPr lang="en-US" sz="3200" b="1" dirty="0">
                <a:solidFill>
                  <a:schemeClr val="accent4">
                    <a:lumMod val="50000"/>
                    <a:lumOff val="50000"/>
                  </a:schemeClr>
                </a:solidFill>
              </a:rPr>
              <a:t>Without a showing of actual adverse effect on competition</a:t>
            </a:r>
            <a:r>
              <a:rPr lang="en-US" sz="3200" dirty="0"/>
              <a:t>, respondent cannot make out a case under the antitrust laws, and no such showing has been made</a:t>
            </a:r>
            <a:r>
              <a:rPr lang="en-US" sz="3200" dirty="0">
                <a:solidFill>
                  <a:schemeClr val="bg2"/>
                </a:solidFill>
                <a:cs typeface="Times New Roman" panose="02020603050405020304" pitchFamily="18" charset="0"/>
              </a:rPr>
              <a:t>.”</a:t>
            </a:r>
          </a:p>
        </p:txBody>
      </p:sp>
    </p:spTree>
    <p:extLst>
      <p:ext uri="{BB962C8B-B14F-4D97-AF65-F5344CB8AC3E}">
        <p14:creationId xmlns:p14="http://schemas.microsoft.com/office/powerpoint/2010/main" val="77041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p:cTn id="8" dur="indefinite"/>
                                        <p:tgtEl>
                                          <p:spTgt spid="9"/>
                                        </p:tgtEl>
                                        <p:attrNameLst>
                                          <p:attrName>style.opacity</p:attrName>
                                        </p:attrNameLst>
                                      </p:cBhvr>
                                      <p:to>
                                        <p:strVal val="0.5"/>
                                      </p:to>
                                    </p:set>
                                    <p:animEffect filter="image" prLst="opacity: 0.5">
                                      <p:cBhvr rctx="IE">
                                        <p:cTn id="9" dur="indefinite"/>
                                        <p:tgtEl>
                                          <p:spTgt spid="9"/>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D1B0C33-4FCC-AD31-29D1-D251DB8CB406}"/>
              </a:ext>
            </a:extLst>
          </p:cNvPr>
          <p:cNvPicPr>
            <a:picLocks noChangeAspect="1"/>
          </p:cNvPicPr>
          <p:nvPr/>
        </p:nvPicPr>
        <p:blipFill>
          <a:blip r:embed="rId3"/>
          <a:stretch>
            <a:fillRect/>
          </a:stretch>
        </p:blipFill>
        <p:spPr>
          <a:xfrm>
            <a:off x="136694" y="169762"/>
            <a:ext cx="3926073" cy="6531076"/>
          </a:xfrm>
          <a:prstGeom prst="rect">
            <a:avLst/>
          </a:prstGeom>
          <a:ln w="6350">
            <a:solidFill>
              <a:schemeClr val="bg2"/>
            </a:solidFill>
          </a:ln>
        </p:spPr>
      </p:pic>
      <p:sp>
        <p:nvSpPr>
          <p:cNvPr id="2" name="Title 1"/>
          <p:cNvSpPr>
            <a:spLocks noGrp="1"/>
          </p:cNvSpPr>
          <p:nvPr>
            <p:ph type="title"/>
          </p:nvPr>
        </p:nvSpPr>
        <p:spPr>
          <a:xfrm>
            <a:off x="9775065" y="-1"/>
            <a:ext cx="2416936" cy="339526"/>
          </a:xfrm>
          <a:solidFill>
            <a:schemeClr val="bg2">
              <a:alpha val="10000"/>
            </a:schemeClr>
          </a:solidFill>
        </p:spPr>
        <p:txBody>
          <a:bodyPr/>
          <a:lstStyle/>
          <a:p>
            <a:pPr algn="r">
              <a:lnSpc>
                <a:spcPct val="100000"/>
              </a:lnSpc>
            </a:pPr>
            <a:r>
              <a:rPr lang="en-US" sz="2400" dirty="0">
                <a:solidFill>
                  <a:schemeClr val="accent4">
                    <a:lumMod val="75000"/>
                    <a:lumOff val="25000"/>
                  </a:schemeClr>
                </a:solidFill>
                <a:latin typeface="+mn-lt"/>
                <a:cs typeface="Times New Roman" panose="02020603050405020304" pitchFamily="18" charset="0"/>
              </a:rPr>
              <a:t>Tying and CA3</a:t>
            </a:r>
            <a:endParaRPr lang="en-US" sz="2400" kern="1200" dirty="0">
              <a:solidFill>
                <a:schemeClr val="accent4">
                  <a:lumMod val="75000"/>
                  <a:lumOff val="25000"/>
                </a:schemeClr>
              </a:solidFill>
              <a:latin typeface="+mn-lt"/>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5</a:t>
            </a:fld>
            <a:endParaRPr lang="en-US" altLang="en-US"/>
          </a:p>
        </p:txBody>
      </p:sp>
      <p:sp>
        <p:nvSpPr>
          <p:cNvPr id="6" name="Text Box 5"/>
          <p:cNvSpPr txBox="1">
            <a:spLocks noChangeArrowheads="1"/>
          </p:cNvSpPr>
          <p:nvPr/>
        </p:nvSpPr>
        <p:spPr bwMode="auto">
          <a:xfrm>
            <a:off x="9147874" y="6488668"/>
            <a:ext cx="3044125"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Jefferson Parish (US 1984)</a:t>
            </a:r>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sp>
        <p:nvSpPr>
          <p:cNvPr id="8" name="Text Box 5">
            <a:extLst>
              <a:ext uri="{FF2B5EF4-FFF2-40B4-BE49-F238E27FC236}">
                <a16:creationId xmlns:a16="http://schemas.microsoft.com/office/drawing/2014/main" id="{0AEAE6C6-2AAF-2242-8C64-0DD875A3C4CE}"/>
              </a:ext>
            </a:extLst>
          </p:cNvPr>
          <p:cNvSpPr txBox="1">
            <a:spLocks noChangeArrowheads="1"/>
          </p:cNvSpPr>
          <p:nvPr/>
        </p:nvSpPr>
        <p:spPr bwMode="auto">
          <a:xfrm>
            <a:off x="1667814" y="1690122"/>
            <a:ext cx="9939338" cy="4031873"/>
          </a:xfrm>
          <a:prstGeom prst="rect">
            <a:avLst/>
          </a:prstGeom>
          <a:solidFill>
            <a:srgbClr val="FFFFFF"/>
          </a:solidFill>
          <a:ln w="6350">
            <a:solidFill>
              <a:srgbClr val="002060"/>
            </a:solidFill>
            <a:miter lim="800000"/>
            <a:headEnd/>
            <a:tailEnd/>
          </a:ln>
        </p:spPr>
        <p:txBody>
          <a:bodyPr wrap="square">
            <a:spAutoFit/>
          </a:bodyPr>
          <a:lstStyle/>
          <a:p>
            <a:pPr algn="just">
              <a:defRPr/>
            </a:pPr>
            <a:r>
              <a:rPr lang="en-US" sz="3200" dirty="0">
                <a:solidFill>
                  <a:schemeClr val="bg2"/>
                </a:solidFill>
                <a:cs typeface="Times New Roman" panose="02020603050405020304" pitchFamily="18" charset="0"/>
              </a:rPr>
              <a:t>“</a:t>
            </a:r>
            <a:r>
              <a:rPr lang="en-US" sz="3200" dirty="0"/>
              <a:t>The rule also reflects congressional policies underlying the antitrust laws. </a:t>
            </a:r>
            <a:r>
              <a:rPr lang="en-US" sz="3200" b="1" dirty="0">
                <a:solidFill>
                  <a:schemeClr val="accent4">
                    <a:lumMod val="50000"/>
                    <a:lumOff val="50000"/>
                  </a:schemeClr>
                </a:solidFill>
              </a:rPr>
              <a:t>In enacting §3 of the Clayton Act, 15 U.S.C. § 14, Congress expressed great concern about the anticompetitive character of tying arrangements</a:t>
            </a:r>
            <a:r>
              <a:rPr lang="en-US" sz="3200" dirty="0"/>
              <a:t>. … While </a:t>
            </a:r>
            <a:r>
              <a:rPr lang="en-US" sz="3200" b="1" dirty="0">
                <a:solidFill>
                  <a:schemeClr val="accent4">
                    <a:lumMod val="50000"/>
                    <a:lumOff val="50000"/>
                  </a:schemeClr>
                </a:solidFill>
              </a:rPr>
              <a:t>this case does not arise under the Clayton Act</a:t>
            </a:r>
            <a:r>
              <a:rPr lang="en-US" sz="3200" dirty="0"/>
              <a:t>, the congressional finding made therein concerning the competitive consequences of tying is illuminating, and must be respected</a:t>
            </a:r>
            <a:r>
              <a:rPr lang="en-US" sz="3200" dirty="0">
                <a:solidFill>
                  <a:schemeClr val="bg2"/>
                </a:solidFill>
                <a:cs typeface="Times New Roman" panose="02020603050405020304" pitchFamily="18" charset="0"/>
              </a:rPr>
              <a:t>.”</a:t>
            </a:r>
          </a:p>
        </p:txBody>
      </p:sp>
    </p:spTree>
    <p:extLst>
      <p:ext uri="{BB962C8B-B14F-4D97-AF65-F5344CB8AC3E}">
        <p14:creationId xmlns:p14="http://schemas.microsoft.com/office/powerpoint/2010/main" val="2451977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p:cTn id="8" dur="indefinite"/>
                                        <p:tgtEl>
                                          <p:spTgt spid="5"/>
                                        </p:tgtEl>
                                        <p:attrNameLst>
                                          <p:attrName>style.opacity</p:attrName>
                                        </p:attrNameLst>
                                      </p:cBhvr>
                                      <p:to>
                                        <p:strVal val="0.5"/>
                                      </p:to>
                                    </p:set>
                                    <p:animEffect filter="image" prLst="opacity: 0.5">
                                      <p:cBhvr rctx="IE">
                                        <p:cTn id="9" dur="indefinite"/>
                                        <p:tgtEl>
                                          <p:spTgt spid="5"/>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37031" y="-1"/>
            <a:ext cx="2654969" cy="419102"/>
          </a:xfrm>
          <a:solidFill>
            <a:schemeClr val="bg2">
              <a:alpha val="10000"/>
            </a:schemeClr>
          </a:solidFill>
        </p:spPr>
        <p:txBody>
          <a:bodyPr/>
          <a:lstStyle/>
          <a:p>
            <a:pPr algn="r">
              <a:lnSpc>
                <a:spcPct val="100000"/>
              </a:lnSpc>
            </a:pPr>
            <a:r>
              <a:rPr lang="en-US" sz="2400" dirty="0">
                <a:solidFill>
                  <a:schemeClr val="accent4">
                    <a:lumMod val="75000"/>
                    <a:lumOff val="25000"/>
                  </a:schemeClr>
                </a:solidFill>
                <a:latin typeface="+mn-lt"/>
                <a:cs typeface="Times New Roman" panose="02020603050405020304" pitchFamily="18" charset="0"/>
              </a:rPr>
              <a:t>International Salt</a:t>
            </a:r>
            <a:endParaRPr lang="en-US" sz="2400" kern="1200" dirty="0">
              <a:solidFill>
                <a:schemeClr val="accent4">
                  <a:lumMod val="75000"/>
                  <a:lumOff val="25000"/>
                </a:schemeClr>
              </a:solidFill>
              <a:latin typeface="+mn-lt"/>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6</a:t>
            </a:fld>
            <a:endParaRPr lang="en-US" altLang="en-US"/>
          </a:p>
        </p:txBody>
      </p:sp>
      <p:pic>
        <p:nvPicPr>
          <p:cNvPr id="8" name="Picture 7">
            <a:extLst>
              <a:ext uri="{FF2B5EF4-FFF2-40B4-BE49-F238E27FC236}">
                <a16:creationId xmlns:a16="http://schemas.microsoft.com/office/drawing/2014/main" id="{9EA3F5E2-3A33-7D40-A1DE-338C9F844CB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545749" y="159715"/>
            <a:ext cx="3843068" cy="6545885"/>
          </a:xfrm>
          <a:prstGeom prst="rect">
            <a:avLst/>
          </a:prstGeom>
          <a:ln w="6350">
            <a:solidFill>
              <a:schemeClr val="tx1"/>
            </a:solidFill>
          </a:ln>
        </p:spPr>
      </p:pic>
      <p:sp>
        <p:nvSpPr>
          <p:cNvPr id="6" name="Text Box 5"/>
          <p:cNvSpPr txBox="1">
            <a:spLocks noChangeArrowheads="1"/>
          </p:cNvSpPr>
          <p:nvPr/>
        </p:nvSpPr>
        <p:spPr bwMode="auto">
          <a:xfrm>
            <a:off x="9951076" y="6488668"/>
            <a:ext cx="2240923"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332 U.S. 392 (1947)</a:t>
            </a:r>
          </a:p>
        </p:txBody>
      </p:sp>
    </p:spTree>
    <p:extLst>
      <p:ext uri="{BB962C8B-B14F-4D97-AF65-F5344CB8AC3E}">
        <p14:creationId xmlns:p14="http://schemas.microsoft.com/office/powerpoint/2010/main" val="27657125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5140" y="-2"/>
            <a:ext cx="3966861" cy="418013"/>
          </a:xfrm>
          <a:solidFill>
            <a:schemeClr val="bg2">
              <a:alpha val="10000"/>
            </a:schemeClr>
          </a:solidFill>
        </p:spPr>
        <p:txBody>
          <a:bodyPr/>
          <a:lstStyle/>
          <a:p>
            <a:pPr algn="r">
              <a:lnSpc>
                <a:spcPct val="100000"/>
              </a:lnSpc>
            </a:pPr>
            <a:r>
              <a:rPr lang="en-US" sz="2400" dirty="0">
                <a:solidFill>
                  <a:schemeClr val="accent4">
                    <a:lumMod val="75000"/>
                    <a:lumOff val="25000"/>
                  </a:schemeClr>
                </a:solidFill>
                <a:latin typeface="+mn-lt"/>
                <a:cs typeface="Times New Roman" panose="02020603050405020304" pitchFamily="18" charset="0"/>
              </a:rPr>
              <a:t>Tying Under SA1 and CA3</a:t>
            </a:r>
            <a:endParaRPr lang="en-US" sz="2400" kern="1200" dirty="0">
              <a:solidFill>
                <a:schemeClr val="accent4">
                  <a:lumMod val="75000"/>
                  <a:lumOff val="25000"/>
                </a:schemeClr>
              </a:solidFill>
              <a:latin typeface="+mn-lt"/>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7</a:t>
            </a:fld>
            <a:endParaRPr lang="en-US" altLang="en-US"/>
          </a:p>
        </p:txBody>
      </p:sp>
      <p:sp>
        <p:nvSpPr>
          <p:cNvPr id="6" name="Text Box 5"/>
          <p:cNvSpPr txBox="1">
            <a:spLocks noChangeArrowheads="1"/>
          </p:cNvSpPr>
          <p:nvPr/>
        </p:nvSpPr>
        <p:spPr bwMode="auto">
          <a:xfrm>
            <a:off x="9834032" y="6488668"/>
            <a:ext cx="2357967"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Int’l Salt (U.S. 1947)</a:t>
            </a:r>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pic>
        <p:nvPicPr>
          <p:cNvPr id="5" name="Picture 4">
            <a:extLst>
              <a:ext uri="{FF2B5EF4-FFF2-40B4-BE49-F238E27FC236}">
                <a16:creationId xmlns:a16="http://schemas.microsoft.com/office/drawing/2014/main" id="{EC6E8AE1-424A-05F5-BC0D-7509F5DD16F0}"/>
              </a:ext>
            </a:extLst>
          </p:cNvPr>
          <p:cNvPicPr>
            <a:picLocks noChangeAspect="1"/>
          </p:cNvPicPr>
          <p:nvPr/>
        </p:nvPicPr>
        <p:blipFill>
          <a:blip r:embed="rId2"/>
          <a:stretch>
            <a:fillRect/>
          </a:stretch>
        </p:blipFill>
        <p:spPr>
          <a:xfrm>
            <a:off x="273314" y="209004"/>
            <a:ext cx="4331393" cy="6491834"/>
          </a:xfrm>
          <a:prstGeom prst="rect">
            <a:avLst/>
          </a:prstGeom>
          <a:ln w="6350">
            <a:solidFill>
              <a:schemeClr val="bg2"/>
            </a:solidFill>
          </a:ln>
        </p:spPr>
      </p:pic>
      <p:pic>
        <p:nvPicPr>
          <p:cNvPr id="9" name="Picture 8">
            <a:extLst>
              <a:ext uri="{FF2B5EF4-FFF2-40B4-BE49-F238E27FC236}">
                <a16:creationId xmlns:a16="http://schemas.microsoft.com/office/drawing/2014/main" id="{31287359-7181-C45C-619B-B5CCB7257E0E}"/>
              </a:ext>
            </a:extLst>
          </p:cNvPr>
          <p:cNvPicPr>
            <a:picLocks noChangeAspect="1"/>
          </p:cNvPicPr>
          <p:nvPr/>
        </p:nvPicPr>
        <p:blipFill>
          <a:blip r:embed="rId3"/>
          <a:stretch>
            <a:fillRect/>
          </a:stretch>
        </p:blipFill>
        <p:spPr>
          <a:xfrm>
            <a:off x="2604743" y="2300496"/>
            <a:ext cx="7603827" cy="3368784"/>
          </a:xfrm>
          <a:prstGeom prst="rect">
            <a:avLst/>
          </a:prstGeom>
          <a:ln w="6350">
            <a:solidFill>
              <a:schemeClr val="bg2"/>
            </a:solidFill>
          </a:ln>
        </p:spPr>
      </p:pic>
    </p:spTree>
    <p:extLst>
      <p:ext uri="{BB962C8B-B14F-4D97-AF65-F5344CB8AC3E}">
        <p14:creationId xmlns:p14="http://schemas.microsoft.com/office/powerpoint/2010/main" val="2704864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p:cTn id="8" dur="indefinite"/>
                                        <p:tgtEl>
                                          <p:spTgt spid="5"/>
                                        </p:tgtEl>
                                        <p:attrNameLst>
                                          <p:attrName>style.opacity</p:attrName>
                                        </p:attrNameLst>
                                      </p:cBhvr>
                                      <p:to>
                                        <p:strVal val="0.5"/>
                                      </p:to>
                                    </p:set>
                                    <p:animEffect filter="image" prLst="opacity: 0.5">
                                      <p:cBhvr rctx="IE">
                                        <p:cTn id="9" dur="indefinite"/>
                                        <p:tgtEl>
                                          <p:spTgt spid="5"/>
                                        </p:tgtEl>
                                      </p:cBhvr>
                                    </p:animEffect>
                                  </p:childTnLst>
                                </p:cTn>
                              </p:par>
                              <p:par>
                                <p:cTn id="10" presetID="22" presetClass="entr" presetSubtype="8"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93155" y="-2"/>
            <a:ext cx="7298846" cy="418013"/>
          </a:xfrm>
          <a:solidFill>
            <a:schemeClr val="bg2">
              <a:alpha val="10000"/>
            </a:schemeClr>
          </a:solidFill>
        </p:spPr>
        <p:txBody>
          <a:bodyPr/>
          <a:lstStyle/>
          <a:p>
            <a:pPr algn="r">
              <a:lnSpc>
                <a:spcPct val="100000"/>
              </a:lnSpc>
            </a:pPr>
            <a:r>
              <a:rPr lang="en-US" sz="2400" dirty="0">
                <a:solidFill>
                  <a:schemeClr val="accent4">
                    <a:lumMod val="75000"/>
                    <a:lumOff val="25000"/>
                  </a:schemeClr>
                </a:solidFill>
                <a:latin typeface="+mn-lt"/>
                <a:cs typeface="Times New Roman" panose="02020603050405020304" pitchFamily="18" charset="0"/>
              </a:rPr>
              <a:t>Patented Industrial Salt Machines + Tying Clause</a:t>
            </a:r>
            <a:endParaRPr lang="en-US" sz="2400" kern="1200" dirty="0">
              <a:solidFill>
                <a:schemeClr val="accent4">
                  <a:lumMod val="75000"/>
                  <a:lumOff val="25000"/>
                </a:schemeClr>
              </a:solidFill>
              <a:latin typeface="+mn-lt"/>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8</a:t>
            </a:fld>
            <a:endParaRPr lang="en-US" altLang="en-US"/>
          </a:p>
        </p:txBody>
      </p:sp>
      <p:sp>
        <p:nvSpPr>
          <p:cNvPr id="6" name="Text Box 5"/>
          <p:cNvSpPr txBox="1">
            <a:spLocks noChangeArrowheads="1"/>
          </p:cNvSpPr>
          <p:nvPr/>
        </p:nvSpPr>
        <p:spPr bwMode="auto">
          <a:xfrm>
            <a:off x="9834032" y="6488668"/>
            <a:ext cx="2357967"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Int’l Salt (U.S. 1947)</a:t>
            </a:r>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pic>
        <p:nvPicPr>
          <p:cNvPr id="5" name="Picture 4">
            <a:extLst>
              <a:ext uri="{FF2B5EF4-FFF2-40B4-BE49-F238E27FC236}">
                <a16:creationId xmlns:a16="http://schemas.microsoft.com/office/drawing/2014/main" id="{5C854BA5-E6F0-89C1-52D6-6DD003996542}"/>
              </a:ext>
            </a:extLst>
          </p:cNvPr>
          <p:cNvPicPr>
            <a:picLocks noChangeAspect="1"/>
          </p:cNvPicPr>
          <p:nvPr/>
        </p:nvPicPr>
        <p:blipFill>
          <a:blip r:embed="rId2"/>
          <a:stretch>
            <a:fillRect/>
          </a:stretch>
        </p:blipFill>
        <p:spPr>
          <a:xfrm>
            <a:off x="153012" y="209004"/>
            <a:ext cx="3966073" cy="6491834"/>
          </a:xfrm>
          <a:prstGeom prst="rect">
            <a:avLst/>
          </a:prstGeom>
          <a:ln w="6350">
            <a:solidFill>
              <a:schemeClr val="bg2"/>
            </a:solidFill>
          </a:ln>
        </p:spPr>
      </p:pic>
      <p:pic>
        <p:nvPicPr>
          <p:cNvPr id="10" name="Picture 9">
            <a:extLst>
              <a:ext uri="{FF2B5EF4-FFF2-40B4-BE49-F238E27FC236}">
                <a16:creationId xmlns:a16="http://schemas.microsoft.com/office/drawing/2014/main" id="{2CA54880-D2F4-FDC0-01A2-9E03C203C5F9}"/>
              </a:ext>
            </a:extLst>
          </p:cNvPr>
          <p:cNvPicPr>
            <a:picLocks noChangeAspect="1"/>
          </p:cNvPicPr>
          <p:nvPr/>
        </p:nvPicPr>
        <p:blipFill rotWithShape="1">
          <a:blip r:embed="rId2"/>
          <a:srcRect l="8157" t="18767" r="8168" b="44404"/>
          <a:stretch/>
        </p:blipFill>
        <p:spPr>
          <a:xfrm>
            <a:off x="3200780" y="1054860"/>
            <a:ext cx="6952967" cy="5009128"/>
          </a:xfrm>
          <a:prstGeom prst="rect">
            <a:avLst/>
          </a:prstGeom>
          <a:ln w="6350">
            <a:solidFill>
              <a:schemeClr val="bg2"/>
            </a:solidFill>
          </a:ln>
        </p:spPr>
      </p:pic>
    </p:spTree>
    <p:extLst>
      <p:ext uri="{BB962C8B-B14F-4D97-AF65-F5344CB8AC3E}">
        <p14:creationId xmlns:p14="http://schemas.microsoft.com/office/powerpoint/2010/main" val="360444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p:cTn id="8" dur="indefinite"/>
                                        <p:tgtEl>
                                          <p:spTgt spid="5"/>
                                        </p:tgtEl>
                                        <p:attrNameLst>
                                          <p:attrName>style.opacity</p:attrName>
                                        </p:attrNameLst>
                                      </p:cBhvr>
                                      <p:to>
                                        <p:strVal val="0.5"/>
                                      </p:to>
                                    </p:set>
                                    <p:animEffect filter="image" prLst="opacity: 0.5">
                                      <p:cBhvr rctx="IE">
                                        <p:cTn id="9" dur="indefinite"/>
                                        <p:tgtEl>
                                          <p:spTgt spid="5"/>
                                        </p:tgtEl>
                                      </p:cBhvr>
                                    </p:animEffect>
                                  </p:childTnLst>
                                </p:cTn>
                              </p:par>
                              <p:par>
                                <p:cTn id="10" presetID="22" presetClass="entr" presetSubtype="8"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35441" y="-2"/>
            <a:ext cx="2956560" cy="418013"/>
          </a:xfrm>
          <a:solidFill>
            <a:schemeClr val="bg2">
              <a:alpha val="10000"/>
            </a:schemeClr>
          </a:solidFill>
        </p:spPr>
        <p:txBody>
          <a:bodyPr/>
          <a:lstStyle/>
          <a:p>
            <a:pPr algn="r">
              <a:lnSpc>
                <a:spcPct val="100000"/>
              </a:lnSpc>
            </a:pPr>
            <a:r>
              <a:rPr lang="en-US" sz="2400" dirty="0">
                <a:solidFill>
                  <a:schemeClr val="accent4">
                    <a:lumMod val="75000"/>
                    <a:lumOff val="25000"/>
                  </a:schemeClr>
                </a:solidFill>
                <a:latin typeface="+mn-lt"/>
                <a:cs typeface="Times New Roman" panose="02020603050405020304" pitchFamily="18" charset="0"/>
              </a:rPr>
              <a:t>Let Us Offer Proof</a:t>
            </a:r>
            <a:endParaRPr lang="en-US" sz="2400" kern="1200" dirty="0">
              <a:solidFill>
                <a:schemeClr val="accent4">
                  <a:lumMod val="75000"/>
                  <a:lumOff val="25000"/>
                </a:schemeClr>
              </a:solidFill>
              <a:latin typeface="+mn-lt"/>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9</a:t>
            </a:fld>
            <a:endParaRPr lang="en-US" altLang="en-US"/>
          </a:p>
        </p:txBody>
      </p:sp>
      <p:sp>
        <p:nvSpPr>
          <p:cNvPr id="6" name="Text Box 5"/>
          <p:cNvSpPr txBox="1">
            <a:spLocks noChangeArrowheads="1"/>
          </p:cNvSpPr>
          <p:nvPr/>
        </p:nvSpPr>
        <p:spPr bwMode="auto">
          <a:xfrm>
            <a:off x="9834032" y="6488668"/>
            <a:ext cx="2357967"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Int’l Salt (U.S. 1947)</a:t>
            </a:r>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pic>
        <p:nvPicPr>
          <p:cNvPr id="5" name="Picture 4">
            <a:extLst>
              <a:ext uri="{FF2B5EF4-FFF2-40B4-BE49-F238E27FC236}">
                <a16:creationId xmlns:a16="http://schemas.microsoft.com/office/drawing/2014/main" id="{42D30371-2F8B-F2A5-480D-EDC8E0FAF6E6}"/>
              </a:ext>
            </a:extLst>
          </p:cNvPr>
          <p:cNvPicPr>
            <a:picLocks noChangeAspect="1"/>
          </p:cNvPicPr>
          <p:nvPr/>
        </p:nvPicPr>
        <p:blipFill>
          <a:blip r:embed="rId2"/>
          <a:stretch>
            <a:fillRect/>
          </a:stretch>
        </p:blipFill>
        <p:spPr>
          <a:xfrm>
            <a:off x="249148" y="209004"/>
            <a:ext cx="3778987" cy="6491834"/>
          </a:xfrm>
          <a:prstGeom prst="rect">
            <a:avLst/>
          </a:prstGeom>
          <a:ln w="6350">
            <a:solidFill>
              <a:schemeClr val="bg2"/>
            </a:solidFill>
          </a:ln>
        </p:spPr>
      </p:pic>
      <p:sp>
        <p:nvSpPr>
          <p:cNvPr id="8" name="Text Box 5">
            <a:extLst>
              <a:ext uri="{FF2B5EF4-FFF2-40B4-BE49-F238E27FC236}">
                <a16:creationId xmlns:a16="http://schemas.microsoft.com/office/drawing/2014/main" id="{C1CBEE8C-187B-5BF5-D962-DBED3569519D}"/>
              </a:ext>
            </a:extLst>
          </p:cNvPr>
          <p:cNvSpPr txBox="1">
            <a:spLocks noChangeArrowheads="1"/>
          </p:cNvSpPr>
          <p:nvPr/>
        </p:nvSpPr>
        <p:spPr bwMode="auto">
          <a:xfrm>
            <a:off x="1788860" y="2035930"/>
            <a:ext cx="9939338" cy="3539430"/>
          </a:xfrm>
          <a:prstGeom prst="rect">
            <a:avLst/>
          </a:prstGeom>
          <a:solidFill>
            <a:srgbClr val="FFFFFF"/>
          </a:solidFill>
          <a:ln w="6350">
            <a:solidFill>
              <a:srgbClr val="002060"/>
            </a:solidFill>
            <a:miter lim="800000"/>
            <a:headEnd/>
            <a:tailEnd/>
          </a:ln>
        </p:spPr>
        <p:txBody>
          <a:bodyPr wrap="square">
            <a:spAutoFit/>
          </a:bodyPr>
          <a:lstStyle/>
          <a:p>
            <a:pPr algn="just">
              <a:defRPr/>
            </a:pPr>
            <a:r>
              <a:rPr lang="en-US" sz="3200" dirty="0">
                <a:solidFill>
                  <a:schemeClr val="bg2"/>
                </a:solidFill>
                <a:cs typeface="Times New Roman" panose="02020603050405020304" pitchFamily="18" charset="0"/>
              </a:rPr>
              <a:t>“</a:t>
            </a:r>
            <a:r>
              <a:rPr lang="en-US" sz="3200" b="1" dirty="0">
                <a:solidFill>
                  <a:schemeClr val="accent4">
                    <a:lumMod val="50000"/>
                    <a:lumOff val="50000"/>
                  </a:schemeClr>
                </a:solidFill>
              </a:rPr>
              <a:t>Appellant contends, however, that summary judgment was unauthorized </a:t>
            </a:r>
            <a:r>
              <a:rPr lang="en-US" sz="3200" dirty="0"/>
              <a:t>because it precluded trial of alleged issues of fact as to whether the restraint was unreasonable within the Sherman Act or substantially lessened competition or tended to create a monopoly in salt within the Clayton Act. We think the admitted facts left no genuine issue</a:t>
            </a:r>
            <a:r>
              <a:rPr lang="en-US" sz="3200" dirty="0">
                <a:solidFill>
                  <a:schemeClr val="bg2"/>
                </a:solidFill>
                <a:cs typeface="Times New Roman" panose="02020603050405020304" pitchFamily="18" charset="0"/>
              </a:rPr>
              <a:t>.”</a:t>
            </a:r>
          </a:p>
        </p:txBody>
      </p:sp>
    </p:spTree>
    <p:extLst>
      <p:ext uri="{BB962C8B-B14F-4D97-AF65-F5344CB8AC3E}">
        <p14:creationId xmlns:p14="http://schemas.microsoft.com/office/powerpoint/2010/main" val="2027982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p:cTn id="8" dur="indefinite"/>
                                        <p:tgtEl>
                                          <p:spTgt spid="5"/>
                                        </p:tgtEl>
                                        <p:attrNameLst>
                                          <p:attrName>style.opacity</p:attrName>
                                        </p:attrNameLst>
                                      </p:cBhvr>
                                      <p:to>
                                        <p:strVal val="0.5"/>
                                      </p:to>
                                    </p:set>
                                    <p:animEffect filter="image" prLst="opacity: 0.5">
                                      <p:cBhvr rctx="IE">
                                        <p:cTn id="9" dur="indefinite"/>
                                        <p:tgtEl>
                                          <p:spTgt spid="5"/>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theme/theme1.xml><?xml version="1.0" encoding="utf-8"?>
<a:theme xmlns:a="http://schemas.openxmlformats.org/drawingml/2006/main" name="Generic (Standard)">
  <a:themeElements>
    <a:clrScheme name="">
      <a:dk1>
        <a:srgbClr val="000066"/>
      </a:dk1>
      <a:lt1>
        <a:srgbClr val="FFFFFF"/>
      </a:lt1>
      <a:dk2>
        <a:srgbClr val="336699"/>
      </a:dk2>
      <a:lt2>
        <a:srgbClr val="010000"/>
      </a:lt2>
      <a:accent1>
        <a:srgbClr val="CCECFF"/>
      </a:accent1>
      <a:accent2>
        <a:srgbClr val="FFFFCC"/>
      </a:accent2>
      <a:accent3>
        <a:srgbClr val="FFFFFF"/>
      </a:accent3>
      <a:accent4>
        <a:srgbClr val="000056"/>
      </a:accent4>
      <a:accent5>
        <a:srgbClr val="E2F4FF"/>
      </a:accent5>
      <a:accent6>
        <a:srgbClr val="E7E7B9"/>
      </a:accent6>
      <a:hlink>
        <a:srgbClr val="0066FF"/>
      </a:hlink>
      <a:folHlink>
        <a:srgbClr val="FFFFCC"/>
      </a:folHlink>
    </a:clrScheme>
    <a:fontScheme name="Generic (Standard)">
      <a:majorFont>
        <a:latin typeface="Helvetic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US" sz="24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US" sz="2400" b="0" i="0" u="none" strike="noStrike" cap="none" normalizeH="0" baseline="0" smtClean="0">
            <a:ln>
              <a:noFill/>
            </a:ln>
            <a:solidFill>
              <a:schemeClr val="tx1"/>
            </a:solidFill>
            <a:effectLst/>
            <a:latin typeface="Times New Roman" charset="0"/>
          </a:defRPr>
        </a:defPPr>
      </a:lstStyle>
    </a:lnDef>
  </a:objectDefaults>
  <a:extraClrSchemeLst>
    <a:extraClrScheme>
      <a:clrScheme name="Generic (Standard) 1">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FFFFCC"/>
        </a:folHlink>
      </a:clrScheme>
      <a:clrMap bg1="lt1" tx1="dk1" bg2="lt2" tx2="dk2" accent1="accent1" accent2="accent2" accent3="accent3" accent4="accent4" accent5="accent5" accent6="accent6" hlink="hlink" folHlink="folHlink"/>
    </a:extraClrScheme>
    <a:extraClrScheme>
      <a:clrScheme name="Generic (Standard) 2">
        <a:dk1>
          <a:srgbClr val="800000"/>
        </a:dk1>
        <a:lt1>
          <a:srgbClr val="FFFFFF"/>
        </a:lt1>
        <a:dk2>
          <a:srgbClr val="000000"/>
        </a:dk2>
        <a:lt2>
          <a:srgbClr val="FFFFCC"/>
        </a:lt2>
        <a:accent1>
          <a:srgbClr val="000000"/>
        </a:accent1>
        <a:accent2>
          <a:srgbClr val="000099"/>
        </a:accent2>
        <a:accent3>
          <a:srgbClr val="AAAAAA"/>
        </a:accent3>
        <a:accent4>
          <a:srgbClr val="DADADA"/>
        </a:accent4>
        <a:accent5>
          <a:srgbClr val="AAAAAA"/>
        </a:accent5>
        <a:accent6>
          <a:srgbClr val="00008A"/>
        </a:accent6>
        <a:hlink>
          <a:srgbClr val="800000"/>
        </a:hlink>
        <a:folHlink>
          <a:srgbClr val="000000"/>
        </a:folHlink>
      </a:clrScheme>
      <a:clrMap bg1="dk2" tx1="lt1" bg2="dk1" tx2="lt2" accent1="accent1" accent2="accent2" accent3="accent3" accent4="accent4" accent5="accent5" accent6="accent6" hlink="hlink" folHlink="folHlink"/>
    </a:extraClrScheme>
    <a:extraClrScheme>
      <a:clrScheme name="Generic (Standard) 3">
        <a:dk1>
          <a:srgbClr val="000000"/>
        </a:dk1>
        <a:lt1>
          <a:srgbClr val="FFFFFF"/>
        </a:lt1>
        <a:dk2>
          <a:srgbClr val="000000"/>
        </a:dk2>
        <a:lt2>
          <a:srgbClr val="CBCBCB"/>
        </a:lt2>
        <a:accent1>
          <a:srgbClr val="C0C0C0"/>
        </a:accent1>
        <a:accent2>
          <a:srgbClr val="DDDDDD"/>
        </a:accent2>
        <a:accent3>
          <a:srgbClr val="FFFFFF"/>
        </a:accent3>
        <a:accent4>
          <a:srgbClr val="000000"/>
        </a:accent4>
        <a:accent5>
          <a:srgbClr val="DCDCDC"/>
        </a:accent5>
        <a:accent6>
          <a:srgbClr val="C8C8C8"/>
        </a:accent6>
        <a:hlink>
          <a:srgbClr val="5F5F5F"/>
        </a:hlink>
        <a:folHlink>
          <a:srgbClr val="DDDDDD"/>
        </a:folHlink>
      </a:clrScheme>
      <a:clrMap bg1="lt1" tx1="dk1" bg2="lt2" tx2="dk2" accent1="accent1" accent2="accent2" accent3="accent3" accent4="accent4" accent5="accent5" accent6="accent6" hlink="hlink" folHlink="folHlink"/>
    </a:extraClrScheme>
    <a:extraClrScheme>
      <a:clrScheme name="Generic (Standard) 4">
        <a:dk1>
          <a:srgbClr val="336699"/>
        </a:dk1>
        <a:lt1>
          <a:srgbClr val="FFFFFF"/>
        </a:lt1>
        <a:dk2>
          <a:srgbClr val="000066"/>
        </a:dk2>
        <a:lt2>
          <a:srgbClr val="010000"/>
        </a:lt2>
        <a:accent1>
          <a:srgbClr val="CCECFF"/>
        </a:accent1>
        <a:accent2>
          <a:srgbClr val="FFFFCC"/>
        </a:accent2>
        <a:accent3>
          <a:srgbClr val="FFFFFF"/>
        </a:accent3>
        <a:accent4>
          <a:srgbClr val="2A5682"/>
        </a:accent4>
        <a:accent5>
          <a:srgbClr val="E2F4FF"/>
        </a:accent5>
        <a:accent6>
          <a:srgbClr val="E7E7B9"/>
        </a:accent6>
        <a:hlink>
          <a:srgbClr val="3399FF"/>
        </a:hlink>
        <a:folHlink>
          <a:srgbClr val="FFFFCC"/>
        </a:folHlink>
      </a:clrScheme>
      <a:clrMap bg1="lt1" tx1="dk1" bg2="lt2" tx2="dk2" accent1="accent1" accent2="accent2" accent3="accent3" accent4="accent4" accent5="accent5" accent6="accent6" hlink="hlink" folHlink="folHlink"/>
    </a:extraClrScheme>
    <a:extraClrScheme>
      <a:clrScheme name="Generic (Standard) 5">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0066FF"/>
        </a:hlink>
        <a:folHlink>
          <a:srgbClr val="FFFFC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Macintosh HD:Microsoft Office 98:Templates:Presentations:Generic (Standard)</Template>
  <TotalTime>5098</TotalTime>
  <Words>2524</Words>
  <Application>Microsoft Office PowerPoint</Application>
  <PresentationFormat>Widescreen</PresentationFormat>
  <Paragraphs>275</Paragraphs>
  <Slides>47</Slides>
  <Notes>22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47</vt:i4>
      </vt:variant>
    </vt:vector>
  </HeadingPairs>
  <TitlesOfParts>
    <vt:vector size="53" baseType="lpstr">
      <vt:lpstr>Arial</vt:lpstr>
      <vt:lpstr>Helvetica</vt:lpstr>
      <vt:lpstr>Monotype Sorts</vt:lpstr>
      <vt:lpstr>Times New Roman</vt:lpstr>
      <vt:lpstr>Wingdings</vt:lpstr>
      <vt:lpstr>Generic (Standard)</vt:lpstr>
      <vt:lpstr>Class 10: Wed 24 Jan 2024 Antitrust Winter 2024    Tying</vt:lpstr>
      <vt:lpstr>CA Section 3 (now 15 USC 14)</vt:lpstr>
      <vt:lpstr>Jefferson Parish</vt:lpstr>
      <vt:lpstr>Tying as Per Se Illegal?</vt:lpstr>
      <vt:lpstr>Tying and CA3</vt:lpstr>
      <vt:lpstr>International Salt</vt:lpstr>
      <vt:lpstr>Tying Under SA1 and CA3</vt:lpstr>
      <vt:lpstr>Patented Industrial Salt Machines + Tying Clause</vt:lpstr>
      <vt:lpstr>Let Us Offer Proof</vt:lpstr>
      <vt:lpstr>Tying Foreclosure From Substantial Market Per Se Illegal</vt:lpstr>
      <vt:lpstr>Exclusive Dealing: Tampa Electric</vt:lpstr>
      <vt:lpstr>20-Year Exclusive Coal Contract</vt:lpstr>
      <vt:lpstr>Claimed Violations</vt:lpstr>
      <vt:lpstr>We Won’t Deliver Coal Because the Contract We Signed Violates CA3</vt:lpstr>
      <vt:lpstr>CA3 (15 USC 14): Starting with Standard Fashion</vt:lpstr>
      <vt:lpstr>SF: Separating Remote and Substantial Lessening of Competition</vt:lpstr>
      <vt:lpstr>Exclusive Contracts and CA3</vt:lpstr>
      <vt:lpstr>1: Define the Line of Commerce</vt:lpstr>
      <vt:lpstr>2: Determine the Area of Effective Competition</vt:lpstr>
      <vt:lpstr>3: Foreclose a Substantial Share</vt:lpstr>
      <vt:lpstr>Small Amount Here in Content and No CA3 Violation</vt:lpstr>
      <vt:lpstr>If No CA3 Violation, then No SA1 or SA2 Violation</vt:lpstr>
      <vt:lpstr>Building a Hospital</vt:lpstr>
      <vt:lpstr>Building a Hospital</vt:lpstr>
      <vt:lpstr>Building a Hospital</vt:lpstr>
      <vt:lpstr>Fn 28: Which Contract Is In Issue?</vt:lpstr>
      <vt:lpstr>Fn 51: Exclusive Contract Not In Issue Here</vt:lpstr>
      <vt:lpstr>O’Connor: Roux Contract as Exclusive Dealing</vt:lpstr>
      <vt:lpstr>O’Connor: No Violation Here</vt:lpstr>
      <vt:lpstr>The Left Shoe Monopolist</vt:lpstr>
      <vt:lpstr>The Left Shoe Monopolist</vt:lpstr>
      <vt:lpstr>Fixed Proportions and Tying</vt:lpstr>
      <vt:lpstr>Fixed v. Variable Proportions</vt:lpstr>
      <vt:lpstr>Metering and Tying</vt:lpstr>
      <vt:lpstr>Metering and Tying</vt:lpstr>
      <vt:lpstr>Metering and Tying</vt:lpstr>
      <vt:lpstr>Metering and Tying</vt:lpstr>
      <vt:lpstr>Metering and Tying</vt:lpstr>
      <vt:lpstr>Jefferson Parish (US 1984)</vt:lpstr>
      <vt:lpstr>Jefferson Parish</vt:lpstr>
      <vt:lpstr>Jefferson Parish </vt:lpstr>
      <vt:lpstr>Don’t Focus on the Contract, Focus on the Sale to the Consumers</vt:lpstr>
      <vt:lpstr>Two Products or One Product?</vt:lpstr>
      <vt:lpstr>Separateness</vt:lpstr>
      <vt:lpstr>Separate Consumer Demand</vt:lpstr>
      <vt:lpstr>Tying Tests: Power and Forcing</vt:lpstr>
      <vt:lpstr>Per Se Sort Of?</vt:lpstr>
    </vt:vector>
  </TitlesOfParts>
  <Company>The University of Chicago Law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Standard Setting in High-Tech Industries</dc:title>
  <dc:creator>Randal Picker</dc:creator>
  <cp:lastModifiedBy>Randal C. Picker</cp:lastModifiedBy>
  <cp:revision>486</cp:revision>
  <cp:lastPrinted>2019-02-07T18:09:00Z</cp:lastPrinted>
  <dcterms:created xsi:type="dcterms:W3CDTF">1999-10-27T15:27:59Z</dcterms:created>
  <dcterms:modified xsi:type="dcterms:W3CDTF">2024-01-24T20:14:25Z</dcterms:modified>
</cp:coreProperties>
</file>