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7"/>
  </p:notesMasterIdLst>
  <p:handoutMasterIdLst>
    <p:handoutMasterId r:id="rId48"/>
  </p:handoutMasterIdLst>
  <p:sldIdLst>
    <p:sldId id="1287" r:id="rId2"/>
    <p:sldId id="1446" r:id="rId3"/>
    <p:sldId id="1716" r:id="rId4"/>
    <p:sldId id="1727" r:id="rId5"/>
    <p:sldId id="1728" r:id="rId6"/>
    <p:sldId id="1726" r:id="rId7"/>
    <p:sldId id="1729" r:id="rId8"/>
    <p:sldId id="1732" r:id="rId9"/>
    <p:sldId id="1717" r:id="rId10"/>
    <p:sldId id="1720" r:id="rId11"/>
    <p:sldId id="1734" r:id="rId12"/>
    <p:sldId id="1413" r:id="rId13"/>
    <p:sldId id="1733" r:id="rId14"/>
    <p:sldId id="1292" r:id="rId15"/>
    <p:sldId id="1293" r:id="rId16"/>
    <p:sldId id="1294" r:id="rId17"/>
    <p:sldId id="1312" r:id="rId18"/>
    <p:sldId id="1384" r:id="rId19"/>
    <p:sldId id="1385" r:id="rId20"/>
    <p:sldId id="1423" r:id="rId21"/>
    <p:sldId id="1424" r:id="rId22"/>
    <p:sldId id="1425" r:id="rId23"/>
    <p:sldId id="1712" r:id="rId24"/>
    <p:sldId id="1426" r:id="rId25"/>
    <p:sldId id="1427" r:id="rId26"/>
    <p:sldId id="1428" r:id="rId27"/>
    <p:sldId id="1694" r:id="rId28"/>
    <p:sldId id="1695" r:id="rId29"/>
    <p:sldId id="1701" r:id="rId30"/>
    <p:sldId id="1704" r:id="rId31"/>
    <p:sldId id="1703" r:id="rId32"/>
    <p:sldId id="1705" r:id="rId33"/>
    <p:sldId id="1706" r:id="rId34"/>
    <p:sldId id="1702" r:id="rId35"/>
    <p:sldId id="1714" r:id="rId36"/>
    <p:sldId id="1715" r:id="rId37"/>
    <p:sldId id="1721" r:id="rId38"/>
    <p:sldId id="1430" r:id="rId39"/>
    <p:sldId id="1322" r:id="rId40"/>
    <p:sldId id="1422" r:id="rId41"/>
    <p:sldId id="1420" r:id="rId42"/>
    <p:sldId id="1431" r:id="rId43"/>
    <p:sldId id="1723" r:id="rId44"/>
    <p:sldId id="1724" r:id="rId45"/>
    <p:sldId id="1722" r:id="rId46"/>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66FF"/>
    <a:srgbClr val="CCCCFF"/>
    <a:srgbClr val="6699FF"/>
    <a:srgbClr val="003399"/>
    <a:srgbClr val="FFCC99"/>
    <a:srgbClr val="CC99FF"/>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75" autoAdjust="0"/>
    <p:restoredTop sz="94635" autoAdjust="0"/>
  </p:normalViewPr>
  <p:slideViewPr>
    <p:cSldViewPr snapToGrid="0">
      <p:cViewPr varScale="1">
        <p:scale>
          <a:sx n="148" d="100"/>
          <a:sy n="148" d="100"/>
        </p:scale>
        <p:origin x="72" y="460"/>
      </p:cViewPr>
      <p:guideLst>
        <p:guide orient="horz" pos="2160"/>
        <p:guide pos="3840"/>
      </p:guideLst>
    </p:cSldViewPr>
  </p:slideViewPr>
  <p:outlineViewPr>
    <p:cViewPr>
      <p:scale>
        <a:sx n="50" d="100"/>
        <a:sy n="50" d="100"/>
      </p:scale>
      <p:origin x="0" y="-3007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1" d="100"/>
          <a:sy n="81" d="100"/>
        </p:scale>
        <p:origin x="-195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66C88E62-B9AB-40CA-B507-6E89AF817C8B}" type="datetime1">
              <a:rPr lang="en-US" altLang="en-US" smtClean="0"/>
              <a:t>10/16/2025</a:t>
            </a:fld>
            <a:endParaRPr lang="en-US" altLang="en-US"/>
          </a:p>
        </p:txBody>
      </p:sp>
      <p:sp>
        <p:nvSpPr>
          <p:cNvPr id="14340" name="Rectangle 4"/>
          <p:cNvSpPr>
            <a:spLocks noGrp="1" noChangeArrowheads="1"/>
          </p:cNvSpPr>
          <p:nvPr>
            <p:ph type="ftr" sz="quarter" idx="2"/>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493D97E5-878E-4159-BBAC-27C6A1176D97}" type="slidenum">
              <a:rPr lang="en-US" altLang="en-US"/>
              <a:pPr/>
              <a:t>‹#›</a:t>
            </a:fld>
            <a:endParaRPr lang="en-US" altLang="en-US"/>
          </a:p>
        </p:txBody>
      </p:sp>
    </p:spTree>
    <p:extLst>
      <p:ext uri="{BB962C8B-B14F-4D97-AF65-F5344CB8AC3E}">
        <p14:creationId xmlns:p14="http://schemas.microsoft.com/office/powerpoint/2010/main" val="29428094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6888"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3686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039" y="4416426"/>
            <a:ext cx="5140325" cy="4181475"/>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3514" y="0"/>
            <a:ext cx="3036887" cy="463550"/>
          </a:xfrm>
          <a:prstGeom prst="rect">
            <a:avLst/>
          </a:prstGeom>
          <a:noFill/>
          <a:ln w="9525">
            <a:noFill/>
            <a:miter lim="800000"/>
            <a:headEnd/>
            <a:tailEnd/>
          </a:ln>
        </p:spPr>
        <p:txBody>
          <a:bodyPr vert="horz" wrap="square" lIns="93149" tIns="46574" rIns="93149" bIns="46574" numCol="1" anchor="t" anchorCtr="0" compatLnSpc="1">
            <a:prstTxWarp prst="textNoShape">
              <a:avLst/>
            </a:prstTxWarp>
          </a:bodyPr>
          <a:lstStyle>
            <a:lvl1pPr algn="r" defTabSz="931700">
              <a:defRPr kumimoji="0" sz="1200">
                <a:latin typeface="Times New Roman" charset="0"/>
              </a:defRPr>
            </a:lvl1pPr>
          </a:lstStyle>
          <a:p>
            <a:pPr>
              <a:defRPr/>
            </a:pPr>
            <a:fld id="{1082C7EE-E5E3-48CB-9157-705779397CED}" type="datetime1">
              <a:rPr lang="en-US" altLang="en-US" smtClean="0"/>
              <a:t>10/16/2025</a:t>
            </a:fld>
            <a:endParaRPr lang="en-US" altLang="en-US"/>
          </a:p>
        </p:txBody>
      </p:sp>
      <p:sp>
        <p:nvSpPr>
          <p:cNvPr id="2060" name="Rectangle 12"/>
          <p:cNvSpPr>
            <a:spLocks noGrp="1" noChangeArrowheads="1"/>
          </p:cNvSpPr>
          <p:nvPr>
            <p:ph type="ftr" sz="quarter" idx="4"/>
          </p:nvPr>
        </p:nvSpPr>
        <p:spPr bwMode="auto">
          <a:xfrm>
            <a:off x="1" y="8832850"/>
            <a:ext cx="3036888"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defTabSz="931700">
              <a:defRPr kumimoji="0" sz="1200">
                <a:latin typeface="Times New Roman" charset="0"/>
              </a:defRPr>
            </a:lvl1pPr>
          </a:lstStyle>
          <a:p>
            <a:pPr>
              <a:defRPr/>
            </a:pPr>
            <a:endParaRPr lang="en-US" altLang="en-US"/>
          </a:p>
        </p:txBody>
      </p:sp>
      <p:sp>
        <p:nvSpPr>
          <p:cNvPr id="2061" name="Rectangle 13"/>
          <p:cNvSpPr>
            <a:spLocks noGrp="1" noChangeArrowheads="1"/>
          </p:cNvSpPr>
          <p:nvPr>
            <p:ph type="sldNum" sz="quarter" idx="5"/>
          </p:nvPr>
        </p:nvSpPr>
        <p:spPr bwMode="auto">
          <a:xfrm>
            <a:off x="3973514" y="8832850"/>
            <a:ext cx="3036887" cy="463550"/>
          </a:xfrm>
          <a:prstGeom prst="rect">
            <a:avLst/>
          </a:prstGeom>
          <a:noFill/>
          <a:ln w="9525">
            <a:noFill/>
            <a:miter lim="800000"/>
            <a:headEnd/>
            <a:tailEnd/>
          </a:ln>
        </p:spPr>
        <p:txBody>
          <a:bodyPr vert="horz" wrap="square" lIns="93149" tIns="46574" rIns="93149" bIns="46574" numCol="1" anchor="b" anchorCtr="0" compatLnSpc="1">
            <a:prstTxWarp prst="textNoShape">
              <a:avLst/>
            </a:prstTxWarp>
          </a:bodyPr>
          <a:lstStyle>
            <a:lvl1pPr algn="r" defTabSz="930207">
              <a:defRPr kumimoji="0" sz="1200"/>
            </a:lvl1pPr>
          </a:lstStyle>
          <a:p>
            <a:fld id="{52834706-1556-41D4-9617-070BF6849BD4}" type="slidenum">
              <a:rPr lang="en-US" altLang="en-US"/>
              <a:pPr/>
              <a:t>‹#›</a:t>
            </a:fld>
            <a:endParaRPr lang="en-US" altLang="en-US"/>
          </a:p>
        </p:txBody>
      </p:sp>
    </p:spTree>
    <p:extLst>
      <p:ext uri="{BB962C8B-B14F-4D97-AF65-F5344CB8AC3E}">
        <p14:creationId xmlns:p14="http://schemas.microsoft.com/office/powerpoint/2010/main" val="338536738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87E67B-E2E6-481F-9CB1-2C172A507842}" type="datetime1">
              <a:rPr kumimoji="0" lang="en-US" altLang="en-US" sz="1200"/>
              <a:t>10/16/2025</a:t>
            </a:fld>
            <a:endParaRPr kumimoji="0" lang="en-US" altLang="en-US" sz="1200"/>
          </a:p>
        </p:txBody>
      </p:sp>
      <p:sp>
        <p:nvSpPr>
          <p:cNvPr id="378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A023938-1CB9-476A-8870-723FF90ACF1A}" type="slidenum">
              <a:rPr kumimoji="0" lang="en-US" altLang="en-US" sz="1200"/>
              <a:pPr/>
              <a:t>1</a:t>
            </a:fld>
            <a:endParaRPr kumimoji="0" lang="en-US" altLang="en-US" sz="1200"/>
          </a:p>
        </p:txBody>
      </p:sp>
      <p:sp>
        <p:nvSpPr>
          <p:cNvPr id="37892" name="Rectangle 2"/>
          <p:cNvSpPr>
            <a:spLocks noGrp="1" noRot="1" noChangeAspect="1" noChangeArrowheads="1" noTextEdit="1"/>
          </p:cNvSpPr>
          <p:nvPr>
            <p:ph type="sldImg"/>
          </p:nvPr>
        </p:nvSpPr>
        <p:spPr>
          <a:xfrm>
            <a:off x="406400" y="698500"/>
            <a:ext cx="6197600" cy="3486150"/>
          </a:xfrm>
          <a:ln/>
        </p:spPr>
      </p:sp>
      <p:sp>
        <p:nvSpPr>
          <p:cNvPr id="378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15679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2CB94-DFF3-9E10-6CA0-54C38AEDF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2CA3A0-5AF6-D2D5-0CEB-87097FC977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0CF9A-82DC-FE71-ED03-08AD8E60926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F2C538B-02A6-6947-8DE6-E2804BB7104F}"/>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81B6E7DC-3E16-BA7A-4262-C936130809F6}"/>
              </a:ext>
            </a:extLst>
          </p:cNvPr>
          <p:cNvSpPr>
            <a:spLocks noGrp="1"/>
          </p:cNvSpPr>
          <p:nvPr>
            <p:ph type="sldNum" sz="quarter" idx="5"/>
          </p:nvPr>
        </p:nvSpPr>
        <p:spPr/>
        <p:txBody>
          <a:bodyPr/>
          <a:lstStyle/>
          <a:p>
            <a:fld id="{52834706-1556-41D4-9617-070BF6849BD4}" type="slidenum">
              <a:rPr lang="en-US" altLang="en-US" smtClean="0"/>
              <a:pPr/>
              <a:t>11</a:t>
            </a:fld>
            <a:endParaRPr lang="en-US" altLang="en-US"/>
          </a:p>
        </p:txBody>
      </p:sp>
    </p:spTree>
    <p:extLst>
      <p:ext uri="{BB962C8B-B14F-4D97-AF65-F5344CB8AC3E}">
        <p14:creationId xmlns:p14="http://schemas.microsoft.com/office/powerpoint/2010/main" val="261114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12</a:t>
            </a:fld>
            <a:endParaRPr lang="en-US" altLang="en-US"/>
          </a:p>
        </p:txBody>
      </p:sp>
    </p:spTree>
    <p:extLst>
      <p:ext uri="{BB962C8B-B14F-4D97-AF65-F5344CB8AC3E}">
        <p14:creationId xmlns:p14="http://schemas.microsoft.com/office/powerpoint/2010/main" val="310496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2E58D7C3-81B2-47D6-8C54-3636806C8641}" type="datetime1">
              <a:rPr kumimoji="0" lang="en-US" altLang="en-US" sz="1200"/>
              <a:t>10/16/2025</a:t>
            </a:fld>
            <a:endParaRPr kumimoji="0" lang="en-US" altLang="en-US" sz="1200"/>
          </a:p>
        </p:txBody>
      </p:sp>
      <p:sp>
        <p:nvSpPr>
          <p:cNvPr id="4198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B354A123-0276-4AF4-8684-F7CE5BC8FDD3}" type="slidenum">
              <a:rPr kumimoji="0" lang="en-US" altLang="en-US" sz="1200"/>
              <a:pPr/>
              <a:t>14</a:t>
            </a:fld>
            <a:endParaRPr kumimoji="0" lang="en-US" altLang="en-US" sz="1200"/>
          </a:p>
        </p:txBody>
      </p:sp>
      <p:sp>
        <p:nvSpPr>
          <p:cNvPr id="41988" name="Rectangle 2"/>
          <p:cNvSpPr>
            <a:spLocks noGrp="1" noRot="1" noChangeAspect="1" noChangeArrowheads="1" noTextEdit="1"/>
          </p:cNvSpPr>
          <p:nvPr>
            <p:ph type="sldImg"/>
          </p:nvPr>
        </p:nvSpPr>
        <p:spPr>
          <a:xfrm>
            <a:off x="406400" y="698500"/>
            <a:ext cx="6197600" cy="3486150"/>
          </a:xfrm>
          <a:ln/>
        </p:spPr>
      </p:sp>
      <p:sp>
        <p:nvSpPr>
          <p:cNvPr id="419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9585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E387B481-14C6-4A89-A9DA-E61999FE088F}" type="datetime1">
              <a:rPr kumimoji="0" lang="en-US" altLang="en-US" sz="1200"/>
              <a:t>10/16/2025</a:t>
            </a:fld>
            <a:endParaRPr kumimoji="0" lang="en-US" altLang="en-US" sz="1200"/>
          </a:p>
        </p:txBody>
      </p:sp>
      <p:sp>
        <p:nvSpPr>
          <p:cNvPr id="4301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CEDCA05-9618-4D0F-9EF2-516E4092BEEC}" type="slidenum">
              <a:rPr kumimoji="0" lang="en-US" altLang="en-US" sz="1200"/>
              <a:pPr/>
              <a:t>15</a:t>
            </a:fld>
            <a:endParaRPr kumimoji="0" lang="en-US" altLang="en-US" sz="1200"/>
          </a:p>
        </p:txBody>
      </p:sp>
      <p:sp>
        <p:nvSpPr>
          <p:cNvPr id="43012" name="Rectangle 2"/>
          <p:cNvSpPr>
            <a:spLocks noGrp="1" noRot="1" noChangeAspect="1" noChangeArrowheads="1" noTextEdit="1"/>
          </p:cNvSpPr>
          <p:nvPr>
            <p:ph type="sldImg"/>
          </p:nvPr>
        </p:nvSpPr>
        <p:spPr>
          <a:xfrm>
            <a:off x="406400" y="698500"/>
            <a:ext cx="6197600" cy="3486150"/>
          </a:xfrm>
          <a:ln/>
        </p:spPr>
      </p:sp>
      <p:sp>
        <p:nvSpPr>
          <p:cNvPr id="43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65813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1EB70C53-D158-48BB-8D3C-80CF6292D576}" type="datetime1">
              <a:rPr kumimoji="0" lang="en-US" altLang="en-US" sz="1200"/>
              <a:t>10/16/2025</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16D2FF4-AB4C-406C-A70A-F98C760C8609}" type="slidenum">
              <a:rPr kumimoji="0" lang="en-US" altLang="en-US" sz="1200"/>
              <a:pPr/>
              <a:t>16</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78343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89F915ED-D88B-40CD-BADB-C4A16DA81047}" type="datetime1">
              <a:rPr kumimoji="0" lang="en-US" altLang="en-US" sz="1200"/>
              <a:t>10/16/2025</a:t>
            </a:fld>
            <a:endParaRPr kumimoji="0" lang="en-US" alt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7003251C-3254-434D-B6E6-18529674C836}" type="slidenum">
              <a:rPr kumimoji="0" lang="en-US" altLang="en-US" sz="1200"/>
              <a:pPr/>
              <a:t>17</a:t>
            </a:fld>
            <a:endParaRPr kumimoji="0" lang="en-US" altLang="en-US" sz="1200"/>
          </a:p>
        </p:txBody>
      </p:sp>
      <p:sp>
        <p:nvSpPr>
          <p:cNvPr id="47108" name="Rectangle 2"/>
          <p:cNvSpPr>
            <a:spLocks noGrp="1" noRot="1" noChangeAspect="1" noChangeArrowheads="1" noTextEdit="1"/>
          </p:cNvSpPr>
          <p:nvPr>
            <p:ph type="sldImg"/>
          </p:nvPr>
        </p:nvSpPr>
        <p:spPr>
          <a:xfrm>
            <a:off x="406400" y="698500"/>
            <a:ext cx="6197600" cy="3486150"/>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388838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35</a:t>
            </a:fld>
            <a:endParaRPr lang="en-US" altLang="en-US"/>
          </a:p>
        </p:txBody>
      </p:sp>
    </p:spTree>
    <p:extLst>
      <p:ext uri="{BB962C8B-B14F-4D97-AF65-F5344CB8AC3E}">
        <p14:creationId xmlns:p14="http://schemas.microsoft.com/office/powerpoint/2010/main" val="307301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36</a:t>
            </a:fld>
            <a:endParaRPr lang="en-US" altLang="en-US"/>
          </a:p>
        </p:txBody>
      </p:sp>
    </p:spTree>
    <p:extLst>
      <p:ext uri="{BB962C8B-B14F-4D97-AF65-F5344CB8AC3E}">
        <p14:creationId xmlns:p14="http://schemas.microsoft.com/office/powerpoint/2010/main" val="363116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37</a:t>
            </a:fld>
            <a:endParaRPr lang="en-US" altLang="en-US"/>
          </a:p>
        </p:txBody>
      </p:sp>
    </p:spTree>
    <p:extLst>
      <p:ext uri="{BB962C8B-B14F-4D97-AF65-F5344CB8AC3E}">
        <p14:creationId xmlns:p14="http://schemas.microsoft.com/office/powerpoint/2010/main" val="354755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38</a:t>
            </a:fld>
            <a:endParaRPr lang="en-US" altLang="en-US"/>
          </a:p>
        </p:txBody>
      </p:sp>
    </p:spTree>
    <p:extLst>
      <p:ext uri="{BB962C8B-B14F-4D97-AF65-F5344CB8AC3E}">
        <p14:creationId xmlns:p14="http://schemas.microsoft.com/office/powerpoint/2010/main" val="5662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3</a:t>
            </a:fld>
            <a:endParaRPr lang="en-US" altLang="en-US"/>
          </a:p>
        </p:txBody>
      </p:sp>
    </p:spTree>
    <p:extLst>
      <p:ext uri="{BB962C8B-B14F-4D97-AF65-F5344CB8AC3E}">
        <p14:creationId xmlns:p14="http://schemas.microsoft.com/office/powerpoint/2010/main" val="331135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64D80524-DC61-4B5C-B717-6D327724FF1D}" type="datetime1">
              <a:rPr kumimoji="0" lang="en-US" altLang="en-US" sz="1200"/>
              <a:t>10/16/2025</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07">
              <a:defRPr kumimoji="1" sz="2400">
                <a:solidFill>
                  <a:schemeClr val="tx1"/>
                </a:solidFill>
                <a:latin typeface="Times New Roman" panose="02020603050405020304" pitchFamily="18" charset="0"/>
              </a:defRPr>
            </a:lvl1pPr>
            <a:lvl2pPr marL="742895" indent="-285729" defTabSz="930207">
              <a:defRPr kumimoji="1" sz="2400">
                <a:solidFill>
                  <a:schemeClr val="tx1"/>
                </a:solidFill>
                <a:latin typeface="Times New Roman" panose="02020603050405020304" pitchFamily="18" charset="0"/>
              </a:defRPr>
            </a:lvl2pPr>
            <a:lvl3pPr marL="1142917" indent="-228583" defTabSz="930207">
              <a:defRPr kumimoji="1" sz="2400">
                <a:solidFill>
                  <a:schemeClr val="tx1"/>
                </a:solidFill>
                <a:latin typeface="Times New Roman" panose="02020603050405020304" pitchFamily="18" charset="0"/>
              </a:defRPr>
            </a:lvl3pPr>
            <a:lvl4pPr marL="1600083" indent="-228583" defTabSz="930207">
              <a:defRPr kumimoji="1" sz="2400">
                <a:solidFill>
                  <a:schemeClr val="tx1"/>
                </a:solidFill>
                <a:latin typeface="Times New Roman" panose="02020603050405020304" pitchFamily="18" charset="0"/>
              </a:defRPr>
            </a:lvl4pPr>
            <a:lvl5pPr marL="2057250" indent="-228583" defTabSz="930207">
              <a:defRPr kumimoji="1" sz="2400">
                <a:solidFill>
                  <a:schemeClr val="tx1"/>
                </a:solidFill>
                <a:latin typeface="Times New Roman" panose="02020603050405020304" pitchFamily="18" charset="0"/>
              </a:defRPr>
            </a:lvl5pPr>
            <a:lvl6pPr marL="25144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6pPr>
            <a:lvl7pPr marL="2971583"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7pPr>
            <a:lvl8pPr marL="3428750"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8pPr>
            <a:lvl9pPr marL="3885917" indent="-228583" defTabSz="930207" eaLnBrk="0" fontAlgn="base" hangingPunct="0">
              <a:spcBef>
                <a:spcPct val="0"/>
              </a:spcBef>
              <a:spcAft>
                <a:spcPct val="0"/>
              </a:spcAft>
              <a:defRPr kumimoji="1" sz="2400">
                <a:solidFill>
                  <a:schemeClr val="tx1"/>
                </a:solidFill>
                <a:latin typeface="Times New Roman" panose="02020603050405020304" pitchFamily="18" charset="0"/>
              </a:defRPr>
            </a:lvl9pPr>
          </a:lstStyle>
          <a:p>
            <a:fld id="{49EEDB2A-B515-4D07-AFC4-8979DF550601}" type="slidenum">
              <a:rPr kumimoji="0" lang="en-US" altLang="en-US" sz="1200"/>
              <a:pPr/>
              <a:t>39</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82448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40</a:t>
            </a:fld>
            <a:endParaRPr lang="en-US" altLang="en-US"/>
          </a:p>
        </p:txBody>
      </p:sp>
    </p:spTree>
    <p:extLst>
      <p:ext uri="{BB962C8B-B14F-4D97-AF65-F5344CB8AC3E}">
        <p14:creationId xmlns:p14="http://schemas.microsoft.com/office/powerpoint/2010/main" val="206050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41</a:t>
            </a:fld>
            <a:endParaRPr lang="en-US" altLang="en-US"/>
          </a:p>
        </p:txBody>
      </p:sp>
    </p:spTree>
    <p:extLst>
      <p:ext uri="{BB962C8B-B14F-4D97-AF65-F5344CB8AC3E}">
        <p14:creationId xmlns:p14="http://schemas.microsoft.com/office/powerpoint/2010/main" val="175929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42</a:t>
            </a:fld>
            <a:endParaRPr lang="en-US" altLang="en-US"/>
          </a:p>
        </p:txBody>
      </p:sp>
    </p:spTree>
    <p:extLst>
      <p:ext uri="{BB962C8B-B14F-4D97-AF65-F5344CB8AC3E}">
        <p14:creationId xmlns:p14="http://schemas.microsoft.com/office/powerpoint/2010/main" val="273857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https://www.supremecourt.gov/search.aspx?filename=/docket/docketfiles/html/public/24-1324.html</a:t>
            </a:r>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44</a:t>
            </a:fld>
            <a:endParaRPr lang="en-US" altLang="en-US"/>
          </a:p>
        </p:txBody>
      </p:sp>
    </p:spTree>
    <p:extLst>
      <p:ext uri="{BB962C8B-B14F-4D97-AF65-F5344CB8AC3E}">
        <p14:creationId xmlns:p14="http://schemas.microsoft.com/office/powerpoint/2010/main" val="3263639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8FB80-07FA-C529-5D63-A18913777E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63505F-2B11-F0AB-533A-AD702779F0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B36A49-2828-0F76-61ED-914337317B6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E9F3253-5ADA-3619-E8F3-5CA26C51C121}"/>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14721ACC-DA68-1D60-D68C-F86E1481E30E}"/>
              </a:ext>
            </a:extLst>
          </p:cNvPr>
          <p:cNvSpPr>
            <a:spLocks noGrp="1"/>
          </p:cNvSpPr>
          <p:nvPr>
            <p:ph type="sldNum" sz="quarter" idx="5"/>
          </p:nvPr>
        </p:nvSpPr>
        <p:spPr/>
        <p:txBody>
          <a:bodyPr/>
          <a:lstStyle/>
          <a:p>
            <a:fld id="{52834706-1556-41D4-9617-070BF6849BD4}" type="slidenum">
              <a:rPr lang="en-US" altLang="en-US" smtClean="0"/>
              <a:pPr/>
              <a:t>4</a:t>
            </a:fld>
            <a:endParaRPr lang="en-US" altLang="en-US"/>
          </a:p>
        </p:txBody>
      </p:sp>
    </p:spTree>
    <p:extLst>
      <p:ext uri="{BB962C8B-B14F-4D97-AF65-F5344CB8AC3E}">
        <p14:creationId xmlns:p14="http://schemas.microsoft.com/office/powerpoint/2010/main" val="107703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54377-AC12-9B64-33E9-E38B67C65D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AD48AF-2E93-2CE3-BC98-3FD486225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A2E301-7FFD-F04A-50F3-D1D7D4C9F14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D2B8BDA5-2DF3-22C1-8027-F7AA1D42EB00}"/>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866F4550-81BA-1B34-F63B-EAB68E9B572C}"/>
              </a:ext>
            </a:extLst>
          </p:cNvPr>
          <p:cNvSpPr>
            <a:spLocks noGrp="1"/>
          </p:cNvSpPr>
          <p:nvPr>
            <p:ph type="sldNum" sz="quarter" idx="5"/>
          </p:nvPr>
        </p:nvSpPr>
        <p:spPr/>
        <p:txBody>
          <a:bodyPr/>
          <a:lstStyle/>
          <a:p>
            <a:fld id="{52834706-1556-41D4-9617-070BF6849BD4}" type="slidenum">
              <a:rPr lang="en-US" altLang="en-US" smtClean="0"/>
              <a:pPr/>
              <a:t>5</a:t>
            </a:fld>
            <a:endParaRPr lang="en-US" altLang="en-US"/>
          </a:p>
        </p:txBody>
      </p:sp>
    </p:spTree>
    <p:extLst>
      <p:ext uri="{BB962C8B-B14F-4D97-AF65-F5344CB8AC3E}">
        <p14:creationId xmlns:p14="http://schemas.microsoft.com/office/powerpoint/2010/main" val="369429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966DF-6197-F6DC-E718-1B961C1E61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18607E-C4CB-FEE8-DAE9-7F79B95C63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92F4D-FF0E-BB40-3144-DDADDDD3D4C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E2B18AF-5A74-2F50-DAB7-ABA1F557C449}"/>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BC901F53-C320-34AC-0D6A-D63BF89B5C14}"/>
              </a:ext>
            </a:extLst>
          </p:cNvPr>
          <p:cNvSpPr>
            <a:spLocks noGrp="1"/>
          </p:cNvSpPr>
          <p:nvPr>
            <p:ph type="sldNum" sz="quarter" idx="5"/>
          </p:nvPr>
        </p:nvSpPr>
        <p:spPr/>
        <p:txBody>
          <a:bodyPr/>
          <a:lstStyle/>
          <a:p>
            <a:fld id="{52834706-1556-41D4-9617-070BF6849BD4}" type="slidenum">
              <a:rPr lang="en-US" altLang="en-US" smtClean="0"/>
              <a:pPr/>
              <a:t>6</a:t>
            </a:fld>
            <a:endParaRPr lang="en-US" altLang="en-US"/>
          </a:p>
        </p:txBody>
      </p:sp>
    </p:spTree>
    <p:extLst>
      <p:ext uri="{BB962C8B-B14F-4D97-AF65-F5344CB8AC3E}">
        <p14:creationId xmlns:p14="http://schemas.microsoft.com/office/powerpoint/2010/main" val="300938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6EA1-EDBE-C957-73F3-0D6B14F20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3BBC5-F074-85BB-790F-0DB87BF705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56A7F-4506-DF0A-1E20-26C0FB60AD4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A8DADCEF-AA0D-2DD9-FF24-E2E235F966E0}"/>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8FE31E2D-69A8-7CA1-4488-FE26A5F8ECA9}"/>
              </a:ext>
            </a:extLst>
          </p:cNvPr>
          <p:cNvSpPr>
            <a:spLocks noGrp="1"/>
          </p:cNvSpPr>
          <p:nvPr>
            <p:ph type="sldNum" sz="quarter" idx="5"/>
          </p:nvPr>
        </p:nvSpPr>
        <p:spPr/>
        <p:txBody>
          <a:bodyPr/>
          <a:lstStyle/>
          <a:p>
            <a:fld id="{52834706-1556-41D4-9617-070BF6849BD4}" type="slidenum">
              <a:rPr lang="en-US" altLang="en-US" smtClean="0"/>
              <a:pPr/>
              <a:t>7</a:t>
            </a:fld>
            <a:endParaRPr lang="en-US" altLang="en-US"/>
          </a:p>
        </p:txBody>
      </p:sp>
    </p:spTree>
    <p:extLst>
      <p:ext uri="{BB962C8B-B14F-4D97-AF65-F5344CB8AC3E}">
        <p14:creationId xmlns:p14="http://schemas.microsoft.com/office/powerpoint/2010/main" val="262246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C03AF-0F1E-E059-CFD5-99B5A28FFE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B3691-5F96-29BF-AAF3-6288A58FB9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EFB4E-4B63-5A46-439B-A3053DFC3057}"/>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4AABB81B-F08C-B61C-F788-3091FBA7C1E8}"/>
              </a:ext>
            </a:extLst>
          </p:cNvPr>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a:extLst>
              <a:ext uri="{FF2B5EF4-FFF2-40B4-BE49-F238E27FC236}">
                <a16:creationId xmlns:a16="http://schemas.microsoft.com/office/drawing/2014/main" id="{7CBD4629-38E1-E19D-247B-B4F0283AB1FF}"/>
              </a:ext>
            </a:extLst>
          </p:cNvPr>
          <p:cNvSpPr>
            <a:spLocks noGrp="1"/>
          </p:cNvSpPr>
          <p:nvPr>
            <p:ph type="sldNum" sz="quarter" idx="5"/>
          </p:nvPr>
        </p:nvSpPr>
        <p:spPr/>
        <p:txBody>
          <a:bodyPr/>
          <a:lstStyle/>
          <a:p>
            <a:fld id="{52834706-1556-41D4-9617-070BF6849BD4}" type="slidenum">
              <a:rPr lang="en-US" altLang="en-US" smtClean="0"/>
              <a:pPr/>
              <a:t>8</a:t>
            </a:fld>
            <a:endParaRPr lang="en-US" altLang="en-US"/>
          </a:p>
        </p:txBody>
      </p:sp>
    </p:spTree>
    <p:extLst>
      <p:ext uri="{BB962C8B-B14F-4D97-AF65-F5344CB8AC3E}">
        <p14:creationId xmlns:p14="http://schemas.microsoft.com/office/powerpoint/2010/main" val="2452652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9</a:t>
            </a:fld>
            <a:endParaRPr lang="en-US" altLang="en-US"/>
          </a:p>
        </p:txBody>
      </p:sp>
    </p:spTree>
    <p:extLst>
      <p:ext uri="{BB962C8B-B14F-4D97-AF65-F5344CB8AC3E}">
        <p14:creationId xmlns:p14="http://schemas.microsoft.com/office/powerpoint/2010/main" val="505089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1082C7EE-E5E3-48CB-9157-705779397CED}" type="datetime1">
              <a:rPr lang="en-US" altLang="en-US" smtClean="0"/>
              <a:t>10/16/2025</a:t>
            </a:fld>
            <a:endParaRPr lang="en-US" altLang="en-US"/>
          </a:p>
        </p:txBody>
      </p:sp>
      <p:sp>
        <p:nvSpPr>
          <p:cNvPr id="5" name="Slide Number Placeholder 4"/>
          <p:cNvSpPr>
            <a:spLocks noGrp="1"/>
          </p:cNvSpPr>
          <p:nvPr>
            <p:ph type="sldNum" sz="quarter" idx="5"/>
          </p:nvPr>
        </p:nvSpPr>
        <p:spPr/>
        <p:txBody>
          <a:bodyPr/>
          <a:lstStyle/>
          <a:p>
            <a:fld id="{52834706-1556-41D4-9617-070BF6849BD4}" type="slidenum">
              <a:rPr lang="en-US" altLang="en-US" smtClean="0"/>
              <a:pPr/>
              <a:t>10</a:t>
            </a:fld>
            <a:endParaRPr lang="en-US" altLang="en-US"/>
          </a:p>
        </p:txBody>
      </p:sp>
    </p:spTree>
    <p:extLst>
      <p:ext uri="{BB962C8B-B14F-4D97-AF65-F5344CB8AC3E}">
        <p14:creationId xmlns:p14="http://schemas.microsoft.com/office/powerpoint/2010/main" val="79375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22FE9E0A-61AD-42C3-982A-E4645C858315}" type="datetime4">
              <a:rPr lang="en-US" smtClean="0"/>
              <a:t>October 16, 2025</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r>
              <a:rPr lang="en-US" altLang="en-US"/>
              <a:t>Copyright © 2000-12 Randal C. Picker</a:t>
            </a:r>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8DDCD4B1-3399-4945-AB9C-3CB68BFF96CC}" type="slidenum">
              <a:rPr lang="en-US" altLang="en-US"/>
              <a:pPr/>
              <a:t>‹#›</a:t>
            </a:fld>
            <a:endParaRPr lang="en-US" altLang="en-US"/>
          </a:p>
        </p:txBody>
      </p:sp>
    </p:spTree>
    <p:extLst>
      <p:ext uri="{BB962C8B-B14F-4D97-AF65-F5344CB8AC3E}">
        <p14:creationId xmlns:p14="http://schemas.microsoft.com/office/powerpoint/2010/main" val="1978550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C5F7DAB-3FD4-4651-AD48-3DC6A753A2CD}" type="datetime4">
              <a:rPr lang="en-US" smtClean="0"/>
              <a:t>October 16,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85EDFD2-11A8-44C1-8627-72E5A7647AB2}" type="slidenum">
              <a:rPr lang="en-US" altLang="en-US"/>
              <a:pPr/>
              <a:t>‹#›</a:t>
            </a:fld>
            <a:endParaRPr lang="en-US" altLang="en-US"/>
          </a:p>
        </p:txBody>
      </p:sp>
    </p:spTree>
    <p:extLst>
      <p:ext uri="{BB962C8B-B14F-4D97-AF65-F5344CB8AC3E}">
        <p14:creationId xmlns:p14="http://schemas.microsoft.com/office/powerpoint/2010/main" val="2440296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FC5A4629-63E6-4F12-A967-A7181CED776E}" type="datetime4">
              <a:rPr lang="en-US" smtClean="0"/>
              <a:t>October 16,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67EF01E7-E991-44C6-B8F0-BF749AE252A0}" type="slidenum">
              <a:rPr lang="en-US" altLang="en-US"/>
              <a:pPr/>
              <a:t>‹#›</a:t>
            </a:fld>
            <a:endParaRPr lang="en-US" altLang="en-US"/>
          </a:p>
        </p:txBody>
      </p:sp>
    </p:spTree>
    <p:extLst>
      <p:ext uri="{BB962C8B-B14F-4D97-AF65-F5344CB8AC3E}">
        <p14:creationId xmlns:p14="http://schemas.microsoft.com/office/powerpoint/2010/main" val="246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7"/>
          <p:cNvSpPr>
            <a:spLocks noGrp="1" noChangeArrowheads="1"/>
          </p:cNvSpPr>
          <p:nvPr>
            <p:ph type="sldNum" sz="quarter" idx="12"/>
          </p:nvPr>
        </p:nvSpPr>
        <p:spPr>
          <a:ln/>
        </p:spPr>
        <p:txBody>
          <a:bodyPr/>
          <a:lstStyle>
            <a:lvl1pPr>
              <a:defRPr/>
            </a:lvl1pPr>
          </a:lstStyle>
          <a:p>
            <a:fld id="{4E110BF0-7E17-4738-BC2E-17B46995B69D}" type="slidenum">
              <a:rPr lang="en-US" altLang="en-US"/>
              <a:pPr/>
              <a:t>‹#›</a:t>
            </a:fld>
            <a:endParaRPr lang="en-US" altLang="en-US"/>
          </a:p>
        </p:txBody>
      </p:sp>
    </p:spTree>
    <p:extLst>
      <p:ext uri="{BB962C8B-B14F-4D97-AF65-F5344CB8AC3E}">
        <p14:creationId xmlns:p14="http://schemas.microsoft.com/office/powerpoint/2010/main" val="1023124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88C3735D-7DBA-4856-BE45-6BD7DF7F950C}" type="datetime4">
              <a:rPr lang="en-US" smtClean="0"/>
              <a:t>October 16, 2025</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275658CC-F6AA-4FFB-9357-24DD3D8CB88C}" type="slidenum">
              <a:rPr lang="en-US" altLang="en-US"/>
              <a:pPr/>
              <a:t>‹#›</a:t>
            </a:fld>
            <a:endParaRPr lang="en-US" altLang="en-US"/>
          </a:p>
        </p:txBody>
      </p:sp>
    </p:spTree>
    <p:extLst>
      <p:ext uri="{BB962C8B-B14F-4D97-AF65-F5344CB8AC3E}">
        <p14:creationId xmlns:p14="http://schemas.microsoft.com/office/powerpoint/2010/main" val="2906113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2D6E50F8-B3EE-481D-BF06-5E89C88BD621}" type="datetime4">
              <a:rPr lang="en-US" smtClean="0"/>
              <a:t>October 16,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0A00AF23-FC14-4D40-9D5B-CB0272126C1B}" type="slidenum">
              <a:rPr lang="en-US" altLang="en-US"/>
              <a:pPr/>
              <a:t>‹#›</a:t>
            </a:fld>
            <a:endParaRPr lang="en-US" altLang="en-US"/>
          </a:p>
        </p:txBody>
      </p:sp>
    </p:spTree>
    <p:extLst>
      <p:ext uri="{BB962C8B-B14F-4D97-AF65-F5344CB8AC3E}">
        <p14:creationId xmlns:p14="http://schemas.microsoft.com/office/powerpoint/2010/main" val="758348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A97541F-F040-4870-9D70-81DEDD049599}" type="datetime4">
              <a:rPr lang="en-US" smtClean="0"/>
              <a:t>October 16, 2025</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70D31060-424D-4031-B26B-244F2AA37C60}" type="slidenum">
              <a:rPr lang="en-US" altLang="en-US"/>
              <a:pPr/>
              <a:t>‹#›</a:t>
            </a:fld>
            <a:endParaRPr lang="en-US" altLang="en-US"/>
          </a:p>
        </p:txBody>
      </p:sp>
    </p:spTree>
    <p:extLst>
      <p:ext uri="{BB962C8B-B14F-4D97-AF65-F5344CB8AC3E}">
        <p14:creationId xmlns:p14="http://schemas.microsoft.com/office/powerpoint/2010/main" val="59787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96A26F63-F632-479E-ABE2-9188DB46C519}" type="datetime4">
              <a:rPr lang="en-US" smtClean="0"/>
              <a:t>October 16, 2025</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4E19CF8C-46DD-4BD4-B3B0-BD3917396469}" type="slidenum">
              <a:rPr lang="en-US" altLang="en-US"/>
              <a:pPr/>
              <a:t>‹#›</a:t>
            </a:fld>
            <a:endParaRPr lang="en-US" altLang="en-US"/>
          </a:p>
        </p:txBody>
      </p:sp>
    </p:spTree>
    <p:extLst>
      <p:ext uri="{BB962C8B-B14F-4D97-AF65-F5344CB8AC3E}">
        <p14:creationId xmlns:p14="http://schemas.microsoft.com/office/powerpoint/2010/main" val="2955364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4D68BA59-638F-45D3-8F55-EDE777449EAC}" type="datetime4">
              <a:rPr lang="en-US" smtClean="0"/>
              <a:t>October 16, 2025</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7AA039ED-9095-40DA-8194-9CEFB7440FB0}" type="slidenum">
              <a:rPr lang="en-US" altLang="en-US"/>
              <a:pPr/>
              <a:t>‹#›</a:t>
            </a:fld>
            <a:endParaRPr lang="en-US" altLang="en-US"/>
          </a:p>
        </p:txBody>
      </p:sp>
    </p:spTree>
    <p:extLst>
      <p:ext uri="{BB962C8B-B14F-4D97-AF65-F5344CB8AC3E}">
        <p14:creationId xmlns:p14="http://schemas.microsoft.com/office/powerpoint/2010/main" val="383404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04C410D-0324-414F-986E-847BA2DC2DF4}" type="datetime4">
              <a:rPr lang="en-US" smtClean="0"/>
              <a:t>October 16,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0E3F887-FD56-4D89-813F-133FD408F64B}" type="slidenum">
              <a:rPr lang="en-US" altLang="en-US"/>
              <a:pPr/>
              <a:t>‹#›</a:t>
            </a:fld>
            <a:endParaRPr lang="en-US" altLang="en-US"/>
          </a:p>
        </p:txBody>
      </p:sp>
    </p:spTree>
    <p:extLst>
      <p:ext uri="{BB962C8B-B14F-4D97-AF65-F5344CB8AC3E}">
        <p14:creationId xmlns:p14="http://schemas.microsoft.com/office/powerpoint/2010/main" val="125487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89253BE7-ABB7-4EFA-8816-C1FE644167E7}" type="datetime4">
              <a:rPr lang="en-US" smtClean="0"/>
              <a:t>October 16, 2025</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a:t>Copyright © 2000-12 Randal C. Picker</a:t>
            </a:r>
            <a:endParaRPr lang="en-US" altLang="en-US">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E447768-011F-4B68-88B6-75783781686E}" type="slidenum">
              <a:rPr lang="en-US" altLang="en-US"/>
              <a:pPr/>
              <a:t>‹#›</a:t>
            </a:fld>
            <a:endParaRPr lang="en-US" altLang="en-US"/>
          </a:p>
        </p:txBody>
      </p:sp>
    </p:spTree>
    <p:extLst>
      <p:ext uri="{BB962C8B-B14F-4D97-AF65-F5344CB8AC3E}">
        <p14:creationId xmlns:p14="http://schemas.microsoft.com/office/powerpoint/2010/main" val="2454778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sz="2400"/>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BF1D0B09-E87A-4D14-AD62-8622BE987B94}" type="datetime4">
              <a:rPr lang="en-US" smtClean="0"/>
              <a:t>October 16, 2025</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rgbClr val="000066"/>
                </a:solidFill>
                <a:latin typeface="+mn-lt"/>
              </a:defRPr>
            </a:lvl1pPr>
          </a:lstStyle>
          <a:p>
            <a:pPr>
              <a:defRPr/>
            </a:pPr>
            <a:r>
              <a:rPr lang="en-US" altLang="en-US"/>
              <a:t>Copyright © 2000-12 Randal C. Picker</a:t>
            </a:r>
            <a:endParaRPr lang="en-US" altLang="en-US">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fld id="{20E66ABB-C6B0-428F-B305-5AA285687F9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9.tmp"/></Relationships>
</file>

<file path=ppt/slides/_rels/slide45.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lang="en-US" sz="2400" dirty="0"/>
              <a:t>Class 9: Thurs 16 Oct 2025</a:t>
            </a:r>
            <a:br>
              <a:rPr lang="en-US" sz="2400" dirty="0"/>
            </a:br>
            <a:r>
              <a:rPr lang="en-US" sz="2400" dirty="0"/>
              <a:t>Antitrust Fall 2025</a:t>
            </a:r>
            <a:br>
              <a:rPr lang="en-US" sz="2400" dirty="0"/>
            </a:br>
            <a:br>
              <a:rPr lang="en-US" sz="2400" dirty="0"/>
            </a:br>
            <a:br>
              <a:rPr lang="en-US" sz="2400" dirty="0"/>
            </a:br>
            <a:br>
              <a:rPr lang="en-US" sz="2400" dirty="0"/>
            </a:br>
            <a:r>
              <a:rPr lang="en-US" dirty="0"/>
              <a:t>Tying</a:t>
            </a:r>
          </a:p>
        </p:txBody>
      </p:sp>
      <p:sp>
        <p:nvSpPr>
          <p:cNvPr id="4099" name="Rectangle 3"/>
          <p:cNvSpPr>
            <a:spLocks noGrp="1" noChangeArrowheads="1"/>
          </p:cNvSpPr>
          <p:nvPr>
            <p:ph type="subTitle" idx="1"/>
          </p:nvPr>
        </p:nvSpPr>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endParaRPr lang="en-US" sz="1600" dirty="0">
              <a:solidFill>
                <a:srgbClr val="0000FF"/>
              </a:solidFill>
            </a:endParaRPr>
          </a:p>
          <a:p>
            <a:r>
              <a:rPr lang="en-US" dirty="0">
                <a:solidFill>
                  <a:srgbClr val="0000FF"/>
                </a:solidFill>
              </a:rPr>
              <a:t>The Law School</a:t>
            </a:r>
          </a:p>
          <a:p>
            <a:r>
              <a:rPr lang="en-US" dirty="0">
                <a:solidFill>
                  <a:srgbClr val="0000FF"/>
                </a:solidFill>
              </a:rPr>
              <a:t>The University of Chicago</a:t>
            </a:r>
          </a:p>
          <a:p>
            <a:endParaRPr lang="en-US" sz="1800" dirty="0">
              <a:solidFill>
                <a:srgbClr val="0000FF"/>
              </a:solidFill>
            </a:endParaRPr>
          </a:p>
          <a:p>
            <a:r>
              <a:rPr lang="en-US" sz="1800" dirty="0">
                <a:solidFill>
                  <a:srgbClr val="0000FF"/>
                </a:solidFill>
              </a:rPr>
              <a:t>Copyright © 2000-25 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1B0C33-4FCC-AD31-29D1-D251DB8CB406}"/>
              </a:ext>
            </a:extLst>
          </p:cNvPr>
          <p:cNvPicPr>
            <a:picLocks noChangeAspect="1"/>
          </p:cNvPicPr>
          <p:nvPr/>
        </p:nvPicPr>
        <p:blipFill>
          <a:blip r:embed="rId3"/>
          <a:stretch>
            <a:fillRect/>
          </a:stretch>
        </p:blipFill>
        <p:spPr>
          <a:xfrm>
            <a:off x="136694" y="169762"/>
            <a:ext cx="3926073" cy="6531076"/>
          </a:xfrm>
          <a:prstGeom prst="rect">
            <a:avLst/>
          </a:prstGeom>
          <a:ln w="6350">
            <a:solidFill>
              <a:schemeClr val="bg2"/>
            </a:solidFill>
          </a:ln>
        </p:spPr>
      </p:pic>
      <p:sp>
        <p:nvSpPr>
          <p:cNvPr id="2" name="Title 1"/>
          <p:cNvSpPr>
            <a:spLocks noGrp="1"/>
          </p:cNvSpPr>
          <p:nvPr>
            <p:ph type="title"/>
          </p:nvPr>
        </p:nvSpPr>
        <p:spPr>
          <a:xfrm>
            <a:off x="9775065" y="-1"/>
            <a:ext cx="2416936"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and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10</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67814" y="1690122"/>
            <a:ext cx="9939338"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rule also reflects congressional policies underlying the antitrust laws. </a:t>
            </a:r>
            <a:r>
              <a:rPr lang="en-US" sz="3200" b="1" dirty="0">
                <a:solidFill>
                  <a:schemeClr val="accent4">
                    <a:lumMod val="50000"/>
                    <a:lumOff val="50000"/>
                  </a:schemeClr>
                </a:solidFill>
              </a:rPr>
              <a:t>In enacting §3 of the Clayton Act, 15 U.S.C. § 14, Congress expressed great concern about the anticompetitive character of tying arrangements</a:t>
            </a:r>
            <a:r>
              <a:rPr lang="en-US" sz="3200" dirty="0"/>
              <a:t>. … While </a:t>
            </a:r>
            <a:r>
              <a:rPr lang="en-US" sz="3200" b="1" dirty="0">
                <a:solidFill>
                  <a:schemeClr val="accent4">
                    <a:lumMod val="50000"/>
                    <a:lumOff val="50000"/>
                  </a:schemeClr>
                </a:solidFill>
              </a:rPr>
              <a:t>this case does not arise under the Clayton Act</a:t>
            </a:r>
            <a:r>
              <a:rPr lang="en-US" sz="3200" dirty="0"/>
              <a:t>, the congressional finding made therein concerning the competitive consequences of tying is illuminating, and must be respected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519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2DBF2-2930-4CC5-B429-665923BECB5D}"/>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09F4EF10-24F6-6FE0-FABF-13DD37FAA591}"/>
              </a:ext>
            </a:extLst>
          </p:cNvPr>
          <p:cNvPicPr>
            <a:picLocks noChangeAspect="1"/>
          </p:cNvPicPr>
          <p:nvPr/>
        </p:nvPicPr>
        <p:blipFill>
          <a:blip r:embed="rId3"/>
          <a:stretch>
            <a:fillRect/>
          </a:stretch>
        </p:blipFill>
        <p:spPr>
          <a:xfrm>
            <a:off x="238078" y="184668"/>
            <a:ext cx="4064291" cy="6483512"/>
          </a:xfrm>
          <a:prstGeom prst="rect">
            <a:avLst/>
          </a:prstGeom>
          <a:ln w="6350">
            <a:solidFill>
              <a:schemeClr val="bg2"/>
            </a:solidFill>
          </a:ln>
        </p:spPr>
      </p:pic>
      <p:sp>
        <p:nvSpPr>
          <p:cNvPr id="2" name="Title 1">
            <a:extLst>
              <a:ext uri="{FF2B5EF4-FFF2-40B4-BE49-F238E27FC236}">
                <a16:creationId xmlns:a16="http://schemas.microsoft.com/office/drawing/2014/main" id="{17FC93F2-B806-3DD5-89B1-CA4185A36B03}"/>
              </a:ext>
            </a:extLst>
          </p:cNvPr>
          <p:cNvSpPr>
            <a:spLocks noGrp="1"/>
          </p:cNvSpPr>
          <p:nvPr>
            <p:ph type="title"/>
          </p:nvPr>
        </p:nvSpPr>
        <p:spPr>
          <a:xfrm>
            <a:off x="9495691" y="1"/>
            <a:ext cx="2696309" cy="369332"/>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O’Connor: But … </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C1B55EDF-3836-80C4-DA0E-4874D024501E}"/>
              </a:ext>
            </a:extLst>
          </p:cNvPr>
          <p:cNvSpPr>
            <a:spLocks noGrp="1"/>
          </p:cNvSpPr>
          <p:nvPr>
            <p:ph type="sldNum" sz="quarter" idx="12"/>
          </p:nvPr>
        </p:nvSpPr>
        <p:spPr/>
        <p:txBody>
          <a:bodyPr/>
          <a:lstStyle/>
          <a:p>
            <a:pPr>
              <a:defRPr/>
            </a:pPr>
            <a:fld id="{B32496E5-8FFA-4061-92C3-71B1BA3DDA51}" type="slidenum">
              <a:rPr lang="en-US" altLang="en-US" smtClean="0"/>
              <a:pPr>
                <a:defRPr/>
              </a:pPr>
              <a:t>11</a:t>
            </a:fld>
            <a:endParaRPr lang="en-US" altLang="en-US"/>
          </a:p>
        </p:txBody>
      </p:sp>
      <p:sp>
        <p:nvSpPr>
          <p:cNvPr id="6" name="Text Box 5">
            <a:extLst>
              <a:ext uri="{FF2B5EF4-FFF2-40B4-BE49-F238E27FC236}">
                <a16:creationId xmlns:a16="http://schemas.microsoft.com/office/drawing/2014/main" id="{8EDDA0CC-8B93-024D-FE09-3C4A02C7F5C3}"/>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A2F1E488-F333-A0DB-2FA1-31E17C5FCF21}"/>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3F5B7F2E-E8C1-118D-2C9A-852F88DBED99}"/>
              </a:ext>
            </a:extLst>
          </p:cNvPr>
          <p:cNvSpPr txBox="1">
            <a:spLocks noChangeArrowheads="1"/>
          </p:cNvSpPr>
          <p:nvPr/>
        </p:nvSpPr>
        <p:spPr bwMode="auto">
          <a:xfrm>
            <a:off x="1123485" y="3292832"/>
            <a:ext cx="10629900"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b="1" dirty="0">
                <a:solidFill>
                  <a:schemeClr val="accent4">
                    <a:lumMod val="50000"/>
                    <a:lumOff val="50000"/>
                  </a:schemeClr>
                </a:solidFill>
                <a:cs typeface="Times New Roman" panose="02020603050405020304" pitchFamily="18" charset="0"/>
              </a:rPr>
              <a:t>“</a:t>
            </a:r>
            <a:r>
              <a:rPr lang="en-US" sz="3200" b="1" dirty="0">
                <a:solidFill>
                  <a:schemeClr val="accent4">
                    <a:lumMod val="50000"/>
                    <a:lumOff val="50000"/>
                  </a:schemeClr>
                </a:solidFill>
              </a:rPr>
              <a:t>The Court has never been willing to say of tying arrangements, as it has of price fixing, division of markets, and other agreements subject to </a:t>
            </a:r>
            <a:r>
              <a:rPr lang="en-US" sz="3200" b="1" i="1" dirty="0">
                <a:solidFill>
                  <a:schemeClr val="accent4">
                    <a:lumMod val="50000"/>
                    <a:lumOff val="50000"/>
                  </a:schemeClr>
                </a:solidFill>
              </a:rPr>
              <a:t>per se </a:t>
            </a:r>
            <a:r>
              <a:rPr lang="en-US" sz="3200" b="1" dirty="0">
                <a:solidFill>
                  <a:schemeClr val="accent4">
                    <a:lumMod val="50000"/>
                    <a:lumOff val="50000"/>
                  </a:schemeClr>
                </a:solidFill>
              </a:rPr>
              <a:t>analysis, that they are always illegal, without proof of market power or anticompetitive effect</a:t>
            </a:r>
            <a:r>
              <a:rPr lang="en-US" sz="3200" b="1" dirty="0">
                <a:solidFill>
                  <a:schemeClr val="accent4">
                    <a:lumMod val="50000"/>
                    <a:lumOff val="50000"/>
                  </a:schemeClr>
                </a:solidFill>
                <a:cs typeface="Times New Roman" panose="02020603050405020304" pitchFamily="18" charset="0"/>
              </a:rPr>
              <a:t>.”</a:t>
            </a:r>
          </a:p>
        </p:txBody>
      </p:sp>
    </p:spTree>
    <p:extLst>
      <p:ext uri="{BB962C8B-B14F-4D97-AF65-F5344CB8AC3E}">
        <p14:creationId xmlns:p14="http://schemas.microsoft.com/office/powerpoint/2010/main" val="26860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37031" y="-1"/>
            <a:ext cx="2654969" cy="4191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International Salt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12</a:t>
            </a:fld>
            <a:endParaRPr lang="en-US" altLang="en-US"/>
          </a:p>
        </p:txBody>
      </p:sp>
      <p:pic>
        <p:nvPicPr>
          <p:cNvPr id="8" name="Picture 7">
            <a:extLst>
              <a:ext uri="{FF2B5EF4-FFF2-40B4-BE49-F238E27FC236}">
                <a16:creationId xmlns:a16="http://schemas.microsoft.com/office/drawing/2014/main" id="{9EA3F5E2-3A33-7D40-A1DE-338C9F844C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45749" y="159715"/>
            <a:ext cx="3843068" cy="6545885"/>
          </a:xfrm>
          <a:prstGeom prst="rect">
            <a:avLst/>
          </a:prstGeom>
          <a:ln w="6350">
            <a:solidFill>
              <a:schemeClr val="tx1"/>
            </a:solidFill>
          </a:ln>
        </p:spPr>
      </p:pic>
      <p:sp>
        <p:nvSpPr>
          <p:cNvPr id="6" name="Text Box 5"/>
          <p:cNvSpPr txBox="1">
            <a:spLocks noChangeArrowheads="1"/>
          </p:cNvSpPr>
          <p:nvPr/>
        </p:nvSpPr>
        <p:spPr bwMode="auto">
          <a:xfrm>
            <a:off x="9951076" y="6488668"/>
            <a:ext cx="224092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332 U.S. 392 (1947)</a:t>
            </a:r>
          </a:p>
        </p:txBody>
      </p:sp>
    </p:spTree>
    <p:extLst>
      <p:ext uri="{BB962C8B-B14F-4D97-AF65-F5344CB8AC3E}">
        <p14:creationId xmlns:p14="http://schemas.microsoft.com/office/powerpoint/2010/main" val="276571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827E7-5F60-BE20-B2B4-22B4DE088C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ABACB2-72D5-EA43-1660-8EF6EA801EBA}"/>
              </a:ext>
            </a:extLst>
          </p:cNvPr>
          <p:cNvSpPr>
            <a:spLocks noGrp="1"/>
          </p:cNvSpPr>
          <p:nvPr>
            <p:ph type="title"/>
          </p:nvPr>
        </p:nvSpPr>
        <p:spPr>
          <a:xfrm>
            <a:off x="11378703" y="-2"/>
            <a:ext cx="81329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IBM</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A4675BB0-88E1-3CAB-A13F-333B68A9D7F2}"/>
              </a:ext>
            </a:extLst>
          </p:cNvPr>
          <p:cNvSpPr>
            <a:spLocks noGrp="1"/>
          </p:cNvSpPr>
          <p:nvPr>
            <p:ph type="sldNum" sz="quarter" idx="12"/>
          </p:nvPr>
        </p:nvSpPr>
        <p:spPr/>
        <p:txBody>
          <a:bodyPr/>
          <a:lstStyle/>
          <a:p>
            <a:pPr>
              <a:defRPr/>
            </a:pPr>
            <a:fld id="{B32496E5-8FFA-4061-92C3-71B1BA3DDA51}" type="slidenum">
              <a:rPr lang="en-US" altLang="en-US" smtClean="0"/>
              <a:pPr>
                <a:defRPr/>
              </a:pPr>
              <a:t>13</a:t>
            </a:fld>
            <a:endParaRPr lang="en-US" altLang="en-US"/>
          </a:p>
        </p:txBody>
      </p:sp>
      <p:sp>
        <p:nvSpPr>
          <p:cNvPr id="6" name="Text Box 5">
            <a:extLst>
              <a:ext uri="{FF2B5EF4-FFF2-40B4-BE49-F238E27FC236}">
                <a16:creationId xmlns:a16="http://schemas.microsoft.com/office/drawing/2014/main" id="{7A8785E1-464A-B3B7-B04C-3FC3F8081B6E}"/>
              </a:ext>
            </a:extLst>
          </p:cNvPr>
          <p:cNvSpPr txBox="1">
            <a:spLocks noChangeArrowheads="1"/>
          </p:cNvSpPr>
          <p:nvPr/>
        </p:nvSpPr>
        <p:spPr bwMode="auto">
          <a:xfrm>
            <a:off x="9862138" y="6488668"/>
            <a:ext cx="232986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298 U.S. 131 (1936)</a:t>
            </a:r>
          </a:p>
        </p:txBody>
      </p:sp>
      <p:pic>
        <p:nvPicPr>
          <p:cNvPr id="5" name="Picture 4">
            <a:extLst>
              <a:ext uri="{FF2B5EF4-FFF2-40B4-BE49-F238E27FC236}">
                <a16:creationId xmlns:a16="http://schemas.microsoft.com/office/drawing/2014/main" id="{5A53E036-BAE2-BC91-735A-5FA0BC3D3041}"/>
              </a:ext>
            </a:extLst>
          </p:cNvPr>
          <p:cNvPicPr>
            <a:picLocks noChangeAspect="1"/>
          </p:cNvPicPr>
          <p:nvPr/>
        </p:nvPicPr>
        <p:blipFill>
          <a:blip r:embed="rId2"/>
          <a:stretch>
            <a:fillRect/>
          </a:stretch>
        </p:blipFill>
        <p:spPr>
          <a:xfrm>
            <a:off x="3890853" y="234949"/>
            <a:ext cx="4008547" cy="6456389"/>
          </a:xfrm>
          <a:prstGeom prst="rect">
            <a:avLst/>
          </a:prstGeom>
          <a:ln w="6350">
            <a:solidFill>
              <a:schemeClr val="tx1"/>
            </a:solidFill>
          </a:ln>
        </p:spPr>
      </p:pic>
    </p:spTree>
    <p:extLst>
      <p:ext uri="{BB962C8B-B14F-4D97-AF65-F5344CB8AC3E}">
        <p14:creationId xmlns:p14="http://schemas.microsoft.com/office/powerpoint/2010/main" val="2665432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C66FCD-AF89-44BB-AC98-7E3CB7255197}"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8197" name="Rectangle 2"/>
          <p:cNvSpPr>
            <a:spLocks noGrp="1" noChangeArrowheads="1"/>
          </p:cNvSpPr>
          <p:nvPr>
            <p:ph type="title"/>
          </p:nvPr>
        </p:nvSpPr>
        <p:spPr/>
        <p:txBody>
          <a:bodyPr/>
          <a:lstStyle/>
          <a:p>
            <a:r>
              <a:rPr lang="en-US" dirty="0"/>
              <a:t>The Left Shoe Monopolist</a:t>
            </a:r>
          </a:p>
        </p:txBody>
      </p:sp>
      <p:sp>
        <p:nvSpPr>
          <p:cNvPr id="8198" name="Rectangle 3"/>
          <p:cNvSpPr>
            <a:spLocks noGrp="1" noChangeArrowheads="1"/>
          </p:cNvSpPr>
          <p:nvPr>
            <p:ph type="body" idx="1"/>
          </p:nvPr>
        </p:nvSpPr>
        <p:spPr/>
        <p:txBody>
          <a:bodyPr/>
          <a:lstStyle/>
          <a:p>
            <a:r>
              <a:rPr lang="en-US" dirty="0"/>
              <a:t>Situation</a:t>
            </a:r>
          </a:p>
          <a:p>
            <a:pPr lvl="1"/>
            <a:r>
              <a:rPr lang="en-US" dirty="0"/>
              <a:t>M has a monopoly in the production of left shoes.</a:t>
            </a:r>
          </a:p>
          <a:p>
            <a:pPr lvl="1"/>
            <a:r>
              <a:rPr lang="en-US" dirty="0"/>
              <a:t>Marginal cost of making a left shoe is $1.</a:t>
            </a:r>
          </a:p>
          <a:p>
            <a:pPr lvl="1"/>
            <a:r>
              <a:rPr lang="en-US" dirty="0"/>
              <a:t>Anyone can produce right shoes at a marginal cost of $1.</a:t>
            </a:r>
          </a:p>
          <a:p>
            <a:pPr lvl="1"/>
            <a:r>
              <a:rPr lang="en-US" dirty="0"/>
              <a:t>Customers value pairs of shoes at $102.</a:t>
            </a: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794120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A5A609-C8BC-438D-A441-232BEA66DF1C}"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sp>
        <p:nvSpPr>
          <p:cNvPr id="9221" name="Rectangle 2"/>
          <p:cNvSpPr>
            <a:spLocks noGrp="1" noChangeArrowheads="1"/>
          </p:cNvSpPr>
          <p:nvPr>
            <p:ph type="title"/>
          </p:nvPr>
        </p:nvSpPr>
        <p:spPr/>
        <p:txBody>
          <a:bodyPr/>
          <a:lstStyle/>
          <a:p>
            <a:r>
              <a:rPr lang="en-US"/>
              <a:t>The Left Shoe Monopolist</a:t>
            </a:r>
          </a:p>
        </p:txBody>
      </p:sp>
      <p:sp>
        <p:nvSpPr>
          <p:cNvPr id="9222" name="Rectangle 3"/>
          <p:cNvSpPr>
            <a:spLocks noGrp="1" noChangeArrowheads="1"/>
          </p:cNvSpPr>
          <p:nvPr>
            <p:ph type="body" idx="1"/>
          </p:nvPr>
        </p:nvSpPr>
        <p:spPr/>
        <p:txBody>
          <a:bodyPr/>
          <a:lstStyle/>
          <a:p>
            <a:r>
              <a:rPr lang="en-US"/>
              <a:t>What should our monopolist do?</a:t>
            </a:r>
          </a:p>
          <a:p>
            <a:pPr lvl="1"/>
            <a:r>
              <a:rPr lang="en-US"/>
              <a:t>Sell left shoes alone?</a:t>
            </a:r>
          </a:p>
          <a:p>
            <a:pPr lvl="1"/>
            <a:r>
              <a:rPr lang="en-US"/>
              <a:t>Offer both and let consumers choose?</a:t>
            </a:r>
          </a:p>
          <a:p>
            <a:pPr lvl="1"/>
            <a:r>
              <a:rPr lang="en-US"/>
              <a:t>Require consumers to buy both?</a:t>
            </a: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1021701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A8C045E-DC30-463F-8A04-F6C1E3326A06}" type="slidenum">
              <a:rPr lang="en-US" altLang="en-US" sz="1400">
                <a:solidFill>
                  <a:srgbClr val="000066"/>
                </a:solidFill>
                <a:latin typeface="Arial" panose="020B0604020202020204" pitchFamily="34" charset="0"/>
              </a:rPr>
              <a:pPr/>
              <a:t>16</a:t>
            </a:fld>
            <a:endParaRPr lang="en-US" altLang="en-US" sz="1400">
              <a:solidFill>
                <a:srgbClr val="000066"/>
              </a:solidFill>
              <a:latin typeface="Arial" panose="020B0604020202020204" pitchFamily="34" charset="0"/>
            </a:endParaRPr>
          </a:p>
        </p:txBody>
      </p:sp>
      <p:sp>
        <p:nvSpPr>
          <p:cNvPr id="10245" name="Rectangle 2"/>
          <p:cNvSpPr>
            <a:spLocks noGrp="1" noChangeArrowheads="1"/>
          </p:cNvSpPr>
          <p:nvPr>
            <p:ph type="title"/>
          </p:nvPr>
        </p:nvSpPr>
        <p:spPr/>
        <p:txBody>
          <a:bodyPr/>
          <a:lstStyle/>
          <a:p>
            <a:r>
              <a:rPr lang="en-US" dirty="0"/>
              <a:t>Fixed Proportions and Tying</a:t>
            </a:r>
          </a:p>
        </p:txBody>
      </p:sp>
      <p:sp>
        <p:nvSpPr>
          <p:cNvPr id="10246" name="Rectangle 3"/>
          <p:cNvSpPr>
            <a:spLocks noGrp="1" noChangeArrowheads="1"/>
          </p:cNvSpPr>
          <p:nvPr>
            <p:ph type="body" idx="1"/>
          </p:nvPr>
        </p:nvSpPr>
        <p:spPr/>
        <p:txBody>
          <a:bodyPr/>
          <a:lstStyle/>
          <a:p>
            <a:r>
              <a:rPr lang="en-US"/>
              <a:t>Don’t Need To Tie Shoes</a:t>
            </a:r>
          </a:p>
          <a:p>
            <a:pPr lvl="1"/>
            <a:r>
              <a:rPr lang="en-US"/>
              <a:t>M can extract the full monopoly profit by setting a price for left shoes of $101.</a:t>
            </a:r>
          </a:p>
          <a:p>
            <a:pPr lvl="1"/>
            <a:r>
              <a:rPr lang="en-US"/>
              <a:t>Absent a more sophisticated story, tying will not increase the profits of M in the fixed proportions case.</a:t>
            </a:r>
          </a:p>
        </p:txBody>
      </p:sp>
    </p:spTree>
    <p:extLst>
      <p:ext uri="{BB962C8B-B14F-4D97-AF65-F5344CB8AC3E}">
        <p14:creationId xmlns:p14="http://schemas.microsoft.com/office/powerpoint/2010/main" val="23427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EEF2D16-8483-46C9-B8AD-1AFC500D998C}"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dirty="0">
                <a:solidFill>
                  <a:schemeClr val="tx1"/>
                </a:solidFill>
              </a:rPr>
              <a:t>Fixed v. Variable Proportions</a:t>
            </a:r>
          </a:p>
        </p:txBody>
      </p:sp>
      <p:sp>
        <p:nvSpPr>
          <p:cNvPr id="15366" name="Rectangle 3"/>
          <p:cNvSpPr>
            <a:spLocks noGrp="1" noChangeArrowheads="1"/>
          </p:cNvSpPr>
          <p:nvPr>
            <p:ph type="body" idx="1"/>
          </p:nvPr>
        </p:nvSpPr>
        <p:spPr/>
        <p:txBody>
          <a:bodyPr/>
          <a:lstStyle/>
          <a:p>
            <a:r>
              <a:rPr lang="en-US" dirty="0"/>
              <a:t>Variable Proportions Case</a:t>
            </a:r>
          </a:p>
          <a:p>
            <a:pPr lvl="1"/>
            <a:r>
              <a:rPr lang="en-US" dirty="0">
                <a:solidFill>
                  <a:schemeClr val="tx1"/>
                </a:solidFill>
              </a:rPr>
              <a:t>We cannot make a general statement about social welfare and tying in the variable proportions case.</a:t>
            </a:r>
          </a:p>
          <a:p>
            <a:pPr lvl="1"/>
            <a:r>
              <a:rPr lang="en-US" dirty="0">
                <a:solidFill>
                  <a:schemeClr val="tx1"/>
                </a:solidFill>
              </a:rPr>
              <a:t>Price discrimination through tying can either increase welfare or reduce it.</a:t>
            </a:r>
          </a:p>
          <a:p>
            <a:r>
              <a:rPr lang="en-US" dirty="0"/>
              <a:t>Fixed Proportions Case</a:t>
            </a:r>
          </a:p>
          <a:p>
            <a:pPr lvl="1"/>
            <a:r>
              <a:rPr lang="en-US" dirty="0">
                <a:solidFill>
                  <a:schemeClr val="tx1"/>
                </a:solidFill>
              </a:rPr>
              <a:t>Tying should not increase profits, so we should expect other motives to be at work.</a:t>
            </a:r>
          </a:p>
        </p:txBody>
      </p:sp>
    </p:spTree>
    <p:extLst>
      <p:ext uri="{BB962C8B-B14F-4D97-AF65-F5344CB8AC3E}">
        <p14:creationId xmlns:p14="http://schemas.microsoft.com/office/powerpoint/2010/main" val="1161664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Metering and Tying</a:t>
            </a:r>
          </a:p>
        </p:txBody>
      </p:sp>
      <p:sp>
        <p:nvSpPr>
          <p:cNvPr id="16387" name="Content Placeholder 2"/>
          <p:cNvSpPr>
            <a:spLocks noGrp="1"/>
          </p:cNvSpPr>
          <p:nvPr>
            <p:ph idx="1"/>
          </p:nvPr>
        </p:nvSpPr>
        <p:spPr/>
        <p:txBody>
          <a:bodyPr/>
          <a:lstStyle/>
          <a:p>
            <a:r>
              <a:rPr lang="en-US" dirty="0"/>
              <a:t>Monopoly over Machine</a:t>
            </a:r>
          </a:p>
          <a:p>
            <a:pPr lvl="1"/>
            <a:r>
              <a:rPr lang="en-US" dirty="0"/>
              <a:t>How do I exploit my monopoly power over the machine?</a:t>
            </a:r>
          </a:p>
          <a:p>
            <a:r>
              <a:rPr lang="en-US" dirty="0"/>
              <a:t>More than One Price</a:t>
            </a:r>
          </a:p>
          <a:p>
            <a:pPr lvl="1"/>
            <a:r>
              <a:rPr lang="en-US" dirty="0"/>
              <a:t>I would like to charge different customers different prices for the machine</a:t>
            </a:r>
          </a:p>
          <a:p>
            <a:pPr lvl="1"/>
            <a:r>
              <a:rPr lang="en-US" dirty="0"/>
              <a:t>How do I do that? Use the consumable to gauge value for the machine</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2F25D5-F48C-4EC8-A7A7-EE4316101271}"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Tree>
    <p:extLst>
      <p:ext uri="{BB962C8B-B14F-4D97-AF65-F5344CB8AC3E}">
        <p14:creationId xmlns:p14="http://schemas.microsoft.com/office/powerpoint/2010/main" val="1514997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1</a:t>
            </a:r>
          </a:p>
          <a:p>
            <a:pPr lvl="1"/>
            <a:r>
              <a:rPr lang="en-US" dirty="0"/>
              <a:t>IBM wants to count cards to effectively create multiple prices for monopolized machine</a:t>
            </a:r>
          </a:p>
          <a:p>
            <a:pPr lvl="1"/>
            <a:r>
              <a:rPr lang="en-US" dirty="0"/>
              <a:t>Suppose they just count cards and bill machine users based on card use; IBM doesn’t care where cards come from</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4)</a:t>
            </a:r>
          </a:p>
        </p:txBody>
      </p:sp>
    </p:spTree>
    <p:extLst>
      <p:ext uri="{BB962C8B-B14F-4D97-AF65-F5344CB8AC3E}">
        <p14:creationId xmlns:p14="http://schemas.microsoft.com/office/powerpoint/2010/main" val="225685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4725" y="-2"/>
            <a:ext cx="45372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 Section 3 (now 15 USC 14)</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9144000" y="6488668"/>
            <a:ext cx="30480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38 Stat. 730 (15 Oct 1914)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a:blip r:embed="rId2"/>
          <a:stretch>
            <a:fillRect/>
          </a:stretch>
        </p:blipFill>
        <p:spPr>
          <a:xfrm>
            <a:off x="175884" y="209003"/>
            <a:ext cx="4176950" cy="6424629"/>
          </a:xfrm>
          <a:prstGeom prst="rect">
            <a:avLst/>
          </a:prstGeom>
          <a:ln>
            <a:solidFill>
              <a:schemeClr val="bg2"/>
            </a:solidFill>
          </a:ln>
        </p:spPr>
      </p:pic>
      <p:sp>
        <p:nvSpPr>
          <p:cNvPr id="10" name="Rectangle 4"/>
          <p:cNvSpPr>
            <a:spLocks noChangeArrowheads="1"/>
          </p:cNvSpPr>
          <p:nvPr/>
        </p:nvSpPr>
        <p:spPr bwMode="auto">
          <a:xfrm>
            <a:off x="674255" y="1830586"/>
            <a:ext cx="10961735" cy="3046988"/>
          </a:xfrm>
          <a:prstGeom prst="rect">
            <a:avLst/>
          </a:prstGeom>
          <a:solidFill>
            <a:schemeClr val="bg1"/>
          </a:solidFill>
          <a:ln w="9525">
            <a:solidFill>
              <a:schemeClr val="bg2"/>
            </a:solidFill>
            <a:miter lim="800000"/>
            <a:headEnd/>
            <a:tailEnd/>
          </a:ln>
        </p:spPr>
        <p:txBody>
          <a:bodyPr wrap="square" anchor="ctr">
            <a:spAutoFit/>
          </a:bodyPr>
          <a:lstStyle/>
          <a:p>
            <a:pPr marL="0" lvl="1">
              <a:spcBef>
                <a:spcPct val="50000"/>
              </a:spcBef>
            </a:pPr>
            <a:r>
              <a:rPr lang="en-US" sz="3200" dirty="0">
                <a:solidFill>
                  <a:srgbClr val="000000"/>
                </a:solidFill>
                <a:cs typeface="Times New Roman" panose="02020603050405020304" pitchFamily="18" charset="0"/>
              </a:rPr>
              <a:t>“It shall be unlawful … to … make a sale or contract for sale of </a:t>
            </a:r>
            <a:r>
              <a:rPr lang="en-US" sz="3200" b="1" dirty="0">
                <a:solidFill>
                  <a:schemeClr val="accent4">
                    <a:lumMod val="50000"/>
                    <a:lumOff val="50000"/>
                  </a:schemeClr>
                </a:solidFill>
                <a:cs typeface="Times New Roman" panose="02020603050405020304" pitchFamily="18" charset="0"/>
              </a:rPr>
              <a:t>goods</a:t>
            </a:r>
            <a:r>
              <a:rPr lang="en-US" sz="3200" dirty="0">
                <a:solidFill>
                  <a:srgbClr val="000000"/>
                </a:solidFill>
                <a:cs typeface="Times New Roman" panose="02020603050405020304" pitchFamily="18" charset="0"/>
              </a:rPr>
              <a:t> … </a:t>
            </a:r>
            <a:r>
              <a:rPr lang="en-US" sz="3200" b="1" dirty="0">
                <a:solidFill>
                  <a:schemeClr val="accent4">
                    <a:lumMod val="50000"/>
                    <a:lumOff val="50000"/>
                  </a:schemeClr>
                </a:solidFill>
                <a:cs typeface="Times New Roman" panose="02020603050405020304" pitchFamily="18" charset="0"/>
              </a:rPr>
              <a:t>on the condition</a:t>
            </a:r>
            <a:r>
              <a:rPr lang="en-US" sz="3200" dirty="0">
                <a:solidFill>
                  <a:srgbClr val="000000"/>
                </a:solidFill>
                <a:cs typeface="Times New Roman" panose="02020603050405020304" pitchFamily="18" charset="0"/>
              </a:rPr>
              <a:t>, agreement, or understanding that the … </a:t>
            </a:r>
            <a:r>
              <a:rPr lang="en-US" sz="3200" b="1" dirty="0">
                <a:solidFill>
                  <a:schemeClr val="accent4">
                    <a:lumMod val="50000"/>
                    <a:lumOff val="50000"/>
                  </a:schemeClr>
                </a:solidFill>
                <a:cs typeface="Times New Roman" panose="02020603050405020304" pitchFamily="18" charset="0"/>
              </a:rPr>
              <a:t>purchaser thereof shall not use or deal in the goods</a:t>
            </a:r>
            <a:r>
              <a:rPr lang="en-US" sz="3200" dirty="0">
                <a:solidFill>
                  <a:srgbClr val="000000"/>
                </a:solidFill>
                <a:cs typeface="Times New Roman" panose="02020603050405020304" pitchFamily="18" charset="0"/>
              </a:rPr>
              <a:t> … </a:t>
            </a:r>
            <a:r>
              <a:rPr lang="en-US" sz="3200" b="1" dirty="0">
                <a:solidFill>
                  <a:schemeClr val="accent4">
                    <a:lumMod val="50000"/>
                    <a:lumOff val="50000"/>
                  </a:schemeClr>
                </a:solidFill>
                <a:cs typeface="Times New Roman" panose="02020603050405020304" pitchFamily="18" charset="0"/>
              </a:rPr>
              <a:t>of a competitor </a:t>
            </a:r>
            <a:r>
              <a:rPr lang="en-US" sz="3200" dirty="0">
                <a:solidFill>
                  <a:srgbClr val="000000"/>
                </a:solidFill>
                <a:cs typeface="Times New Roman" panose="02020603050405020304" pitchFamily="18" charset="0"/>
              </a:rPr>
              <a:t>… where the effect of … such condition … </a:t>
            </a:r>
            <a:r>
              <a:rPr lang="en-US" sz="3200" b="1" dirty="0">
                <a:solidFill>
                  <a:schemeClr val="accent4">
                    <a:lumMod val="50000"/>
                    <a:lumOff val="50000"/>
                  </a:schemeClr>
                </a:solidFill>
                <a:cs typeface="Times New Roman" panose="02020603050405020304" pitchFamily="18" charset="0"/>
              </a:rPr>
              <a:t>may be to substantially lessen competition or tend to create a monopoly in any line of commerce</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21856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2</a:t>
            </a:r>
          </a:p>
          <a:p>
            <a:pPr lvl="1"/>
            <a:r>
              <a:rPr lang="en-US" dirty="0"/>
              <a:t>As before, want to count cards</a:t>
            </a:r>
          </a:p>
          <a:p>
            <a:pPr lvl="1"/>
            <a:r>
              <a:rPr lang="en-US" dirty="0"/>
              <a:t>Suppose IBM says they can’t monitor card use effectively when machine customers buy cards from multiple vendors</a:t>
            </a:r>
          </a:p>
          <a:p>
            <a:pPr lvl="1"/>
            <a:r>
              <a:rPr lang="en-US" dirty="0"/>
              <a:t>So insist on card purchases from IBM</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4)</a:t>
            </a:r>
          </a:p>
        </p:txBody>
      </p:sp>
    </p:spTree>
    <p:extLst>
      <p:ext uri="{BB962C8B-B14F-4D97-AF65-F5344CB8AC3E}">
        <p14:creationId xmlns:p14="http://schemas.microsoft.com/office/powerpoint/2010/main" val="369892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3</a:t>
            </a:r>
          </a:p>
          <a:p>
            <a:pPr lvl="1"/>
            <a:r>
              <a:rPr lang="en-US" dirty="0"/>
              <a:t>As before, card counting and monitoring problems</a:t>
            </a:r>
          </a:p>
          <a:p>
            <a:pPr lvl="1"/>
            <a:r>
              <a:rPr lang="en-US" dirty="0"/>
              <a:t>IBM exits card business but continues to insist customers buy cards only from IBM</a:t>
            </a:r>
          </a:p>
          <a:p>
            <a:pPr lvl="1"/>
            <a:r>
              <a:rPr lang="en-US" dirty="0"/>
              <a:t>IBM will buy cards from card makers for resale</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(3 of 4)</a:t>
            </a:r>
          </a:p>
        </p:txBody>
      </p:sp>
    </p:spTree>
    <p:extLst>
      <p:ext uri="{BB962C8B-B14F-4D97-AF65-F5344CB8AC3E}">
        <p14:creationId xmlns:p14="http://schemas.microsoft.com/office/powerpoint/2010/main" val="501126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Metering and Tying</a:t>
            </a:r>
          </a:p>
        </p:txBody>
      </p:sp>
      <p:sp>
        <p:nvSpPr>
          <p:cNvPr id="17411" name="Content Placeholder 2"/>
          <p:cNvSpPr>
            <a:spLocks noGrp="1"/>
          </p:cNvSpPr>
          <p:nvPr>
            <p:ph idx="1"/>
          </p:nvPr>
        </p:nvSpPr>
        <p:spPr/>
        <p:txBody>
          <a:bodyPr/>
          <a:lstStyle/>
          <a:p>
            <a:r>
              <a:rPr lang="en-US" dirty="0"/>
              <a:t>Hypo 4</a:t>
            </a:r>
          </a:p>
          <a:p>
            <a:pPr lvl="1"/>
            <a:r>
              <a:rPr lang="en-US" dirty="0"/>
              <a:t>IBM invents tech that lets it accurately counts cards that flow through machine</a:t>
            </a:r>
          </a:p>
          <a:p>
            <a:pPr lvl="1"/>
            <a:r>
              <a:rPr lang="en-US" dirty="0"/>
              <a:t>IBM exits card business fully: doesn’t make cards, doesn’t buy or sell cards</a:t>
            </a:r>
          </a:p>
          <a:p>
            <a:pPr lvl="1"/>
            <a:r>
              <a:rPr lang="en-US" dirty="0"/>
              <a:t>IBM charges device fee + fee based on card use</a:t>
            </a:r>
          </a:p>
          <a:p>
            <a:r>
              <a:rPr lang="en-US" dirty="0"/>
              <a:t>Competition issues?</a:t>
            </a:r>
          </a:p>
        </p:txBody>
      </p:sp>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FDCB6F0-7223-4FAC-ACEF-5021900268D1}"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7"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(4 of 4)</a:t>
            </a:r>
          </a:p>
        </p:txBody>
      </p:sp>
    </p:spTree>
    <p:extLst>
      <p:ext uri="{BB962C8B-B14F-4D97-AF65-F5344CB8AC3E}">
        <p14:creationId xmlns:p14="http://schemas.microsoft.com/office/powerpoint/2010/main" val="2482477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752" y="-2"/>
            <a:ext cx="8444249"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Foreclosure From Substantial Market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23</a:t>
            </a:fld>
            <a:endParaRPr lang="en-US" altLang="en-US"/>
          </a:p>
        </p:txBody>
      </p:sp>
      <p:sp>
        <p:nvSpPr>
          <p:cNvPr id="6" name="Text Box 5"/>
          <p:cNvSpPr txBox="1">
            <a:spLocks noChangeArrowheads="1"/>
          </p:cNvSpPr>
          <p:nvPr/>
        </p:nvSpPr>
        <p:spPr bwMode="auto">
          <a:xfrm>
            <a:off x="9834032" y="6488668"/>
            <a:ext cx="235796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Int’l Salt (U.S. 1947)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42D30371-2F8B-F2A5-480D-EDC8E0FAF6E6}"/>
              </a:ext>
            </a:extLst>
          </p:cNvPr>
          <p:cNvPicPr>
            <a:picLocks noChangeAspect="1"/>
          </p:cNvPicPr>
          <p:nvPr/>
        </p:nvPicPr>
        <p:blipFill>
          <a:blip r:embed="rId2"/>
          <a:stretch>
            <a:fillRect/>
          </a:stretch>
        </p:blipFill>
        <p:spPr>
          <a:xfrm>
            <a:off x="210511" y="515668"/>
            <a:ext cx="3584463" cy="6157666"/>
          </a:xfrm>
          <a:prstGeom prst="rect">
            <a:avLst/>
          </a:prstGeom>
          <a:ln w="6350">
            <a:solidFill>
              <a:schemeClr val="bg2"/>
            </a:solidFill>
          </a:ln>
        </p:spPr>
      </p:pic>
      <p:sp>
        <p:nvSpPr>
          <p:cNvPr id="8" name="Text Box 5">
            <a:extLst>
              <a:ext uri="{FF2B5EF4-FFF2-40B4-BE49-F238E27FC236}">
                <a16:creationId xmlns:a16="http://schemas.microsoft.com/office/drawing/2014/main" id="{C1CBEE8C-187B-5BF5-D962-DBED3569519D}"/>
              </a:ext>
            </a:extLst>
          </p:cNvPr>
          <p:cNvSpPr txBox="1">
            <a:spLocks noChangeArrowheads="1"/>
          </p:cNvSpPr>
          <p:nvPr/>
        </p:nvSpPr>
        <p:spPr bwMode="auto">
          <a:xfrm>
            <a:off x="1793153" y="2702521"/>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Not only is </a:t>
            </a:r>
            <a:r>
              <a:rPr lang="en-US" sz="3200" b="1" dirty="0">
                <a:solidFill>
                  <a:schemeClr val="accent4">
                    <a:lumMod val="50000"/>
                    <a:lumOff val="50000"/>
                  </a:schemeClr>
                </a:solidFill>
              </a:rPr>
              <a:t>price-fixing unreasonable, </a:t>
            </a:r>
            <a:r>
              <a:rPr lang="en-US" sz="3200" b="1" i="1" dirty="0">
                <a:solidFill>
                  <a:schemeClr val="accent4">
                    <a:lumMod val="50000"/>
                    <a:lumOff val="50000"/>
                  </a:schemeClr>
                </a:solidFill>
              </a:rPr>
              <a:t>per se, </a:t>
            </a:r>
            <a:r>
              <a:rPr lang="en-US" sz="3200" i="1" dirty="0"/>
              <a:t>United States </a:t>
            </a:r>
            <a:r>
              <a:rPr lang="en-US" sz="3200" dirty="0"/>
              <a:t>v. </a:t>
            </a:r>
            <a:r>
              <a:rPr lang="en-US" sz="3200" i="1" dirty="0"/>
              <a:t>Socony-Vacuum Oil Co., </a:t>
            </a:r>
            <a:r>
              <a:rPr lang="en-US" sz="3200" dirty="0"/>
              <a:t>310 U.S. 150; </a:t>
            </a:r>
            <a:r>
              <a:rPr lang="en-US" sz="3200" i="1" dirty="0"/>
              <a:t>United States </a:t>
            </a:r>
            <a:r>
              <a:rPr lang="en-US" sz="3200" dirty="0"/>
              <a:t>v. </a:t>
            </a:r>
            <a:r>
              <a:rPr lang="en-US" sz="3200" i="1" dirty="0"/>
              <a:t>Trenton Potteries Co., </a:t>
            </a:r>
            <a:r>
              <a:rPr lang="en-US" sz="3200" dirty="0"/>
              <a:t>273 U.S. 392, </a:t>
            </a:r>
            <a:r>
              <a:rPr lang="en-US" sz="3200" b="1" dirty="0">
                <a:solidFill>
                  <a:schemeClr val="accent4">
                    <a:lumMod val="50000"/>
                    <a:lumOff val="50000"/>
                  </a:schemeClr>
                </a:solidFill>
              </a:rPr>
              <a:t>but also it is unreasonable, </a:t>
            </a:r>
            <a:r>
              <a:rPr lang="en-US" sz="3200" b="1" i="1" dirty="0">
                <a:solidFill>
                  <a:schemeClr val="accent4">
                    <a:lumMod val="50000"/>
                    <a:lumOff val="50000"/>
                  </a:schemeClr>
                </a:solidFill>
              </a:rPr>
              <a:t>per se, </a:t>
            </a:r>
            <a:r>
              <a:rPr lang="en-US" sz="3200" b="1" dirty="0">
                <a:solidFill>
                  <a:schemeClr val="accent4">
                    <a:lumMod val="50000"/>
                    <a:lumOff val="50000"/>
                  </a:schemeClr>
                </a:solidFill>
              </a:rPr>
              <a:t>to foreclose competitors from any substantial market</a:t>
            </a:r>
            <a:r>
              <a:rPr lang="en-US" sz="3200" dirty="0"/>
              <a:t>. </a:t>
            </a:r>
            <a:r>
              <a:rPr lang="en-US" sz="3200" i="1" dirty="0"/>
              <a:t>Fashion Originators Guild v. Federal Trade Commission, </a:t>
            </a:r>
            <a:r>
              <a:rPr lang="en-US" sz="3200" dirty="0"/>
              <a:t>114 F.2d 80, affirmed, 312 U.S. 457</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5814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Hypo 1</a:t>
            </a:r>
          </a:p>
          <a:p>
            <a:pPr lvl="1"/>
            <a:r>
              <a:rPr lang="en-US" dirty="0"/>
              <a:t>Hospital, a corporation, has OR, supplies, doctors, nurses</a:t>
            </a:r>
          </a:p>
          <a:p>
            <a:pPr lvl="1"/>
            <a:r>
              <a:rPr lang="en-US" dirty="0"/>
              <a:t>Some of those doctors are anesthesiologists</a:t>
            </a:r>
          </a:p>
          <a:p>
            <a:pPr lvl="1"/>
            <a:r>
              <a:rPr lang="en-US" dirty="0"/>
              <a:t>No one provides medical services at the hospital who isn’t employed by the hospital</a:t>
            </a:r>
          </a:p>
          <a:p>
            <a:r>
              <a:rPr lang="en-US" dirty="0"/>
              <a:t>SA 1 issues? SA2 issues? </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24</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413341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Hypo 2</a:t>
            </a:r>
          </a:p>
          <a:p>
            <a:pPr lvl="1"/>
            <a:r>
              <a:rPr lang="en-US" dirty="0"/>
              <a:t>Hospital, a corporation, has OR, supplies, doctors, nurses, but no anesthesiologists</a:t>
            </a:r>
          </a:p>
          <a:p>
            <a:pPr lvl="1"/>
            <a:r>
              <a:rPr lang="en-US" dirty="0"/>
              <a:t>Hospital enters into doubly-exclusive contract—exclusive both ways—with Roux Corp</a:t>
            </a:r>
          </a:p>
          <a:p>
            <a:pPr lvl="1"/>
            <a:r>
              <a:rPr lang="en-US" dirty="0"/>
              <a:t>All services at hospital provided by hospital employees or by people who work for Roux</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25</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250362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a Hospital</a:t>
            </a:r>
          </a:p>
        </p:txBody>
      </p:sp>
      <p:sp>
        <p:nvSpPr>
          <p:cNvPr id="3" name="Content Placeholder 2"/>
          <p:cNvSpPr>
            <a:spLocks noGrp="1"/>
          </p:cNvSpPr>
          <p:nvPr>
            <p:ph idx="1"/>
          </p:nvPr>
        </p:nvSpPr>
        <p:spPr/>
        <p:txBody>
          <a:bodyPr/>
          <a:lstStyle/>
          <a:p>
            <a:r>
              <a:rPr lang="en-US" dirty="0"/>
              <a:t>Questions</a:t>
            </a:r>
          </a:p>
          <a:p>
            <a:pPr lvl="1"/>
            <a:r>
              <a:rPr lang="en-US" dirty="0"/>
              <a:t>What are the non-antitrust consequences of how the two hospitals are organized?</a:t>
            </a:r>
          </a:p>
          <a:p>
            <a:pPr lvl="1"/>
            <a:r>
              <a:rPr lang="en-US" dirty="0"/>
              <a:t>What are the competition consequences of the two different forms of organization?</a:t>
            </a:r>
          </a:p>
          <a:p>
            <a:pPr lvl="1"/>
            <a:r>
              <a:rPr lang="en-US" dirty="0"/>
              <a:t>Are there SA1 or SA2 issues in either case?</a:t>
            </a:r>
          </a:p>
        </p:txBody>
      </p:sp>
      <p:sp>
        <p:nvSpPr>
          <p:cNvPr id="5" name="Slide Number Placeholder 4"/>
          <p:cNvSpPr>
            <a:spLocks noGrp="1"/>
          </p:cNvSpPr>
          <p:nvPr>
            <p:ph type="sldNum" sz="quarter" idx="12"/>
          </p:nvPr>
        </p:nvSpPr>
        <p:spPr/>
        <p:txBody>
          <a:bodyPr/>
          <a:lstStyle/>
          <a:p>
            <a:fld id="{4E110BF0-7E17-4738-BC2E-17B46995B69D}" type="slidenum">
              <a:rPr lang="en-US" altLang="en-US" smtClean="0"/>
              <a:pPr/>
              <a:t>26</a:t>
            </a:fld>
            <a:endParaRPr lang="en-US" altLang="en-US"/>
          </a:p>
        </p:txBody>
      </p:sp>
      <p:sp>
        <p:nvSpPr>
          <p:cNvPr id="6" name="Text Box 5"/>
          <p:cNvSpPr txBox="1">
            <a:spLocks noChangeArrowheads="1"/>
          </p:cNvSpPr>
          <p:nvPr/>
        </p:nvSpPr>
        <p:spPr bwMode="auto">
          <a:xfrm>
            <a:off x="10557164" y="0"/>
            <a:ext cx="16348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sz="1800"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1363254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1691" y="-2"/>
            <a:ext cx="5190310" cy="385747"/>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Exclusive Dealing: Tampa Electric</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27</a:t>
            </a:fld>
            <a:endParaRPr lang="en-US" altLang="en-US"/>
          </a:p>
        </p:txBody>
      </p:sp>
      <p:sp>
        <p:nvSpPr>
          <p:cNvPr id="6" name="Text Box 5"/>
          <p:cNvSpPr txBox="1">
            <a:spLocks noChangeArrowheads="1"/>
          </p:cNvSpPr>
          <p:nvPr/>
        </p:nvSpPr>
        <p:spPr bwMode="auto">
          <a:xfrm>
            <a:off x="9936479" y="6488668"/>
            <a:ext cx="225551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365 U.S. 320 (1961)</a:t>
            </a:r>
          </a:p>
        </p:txBody>
      </p:sp>
      <p:pic>
        <p:nvPicPr>
          <p:cNvPr id="5" name="Picture 4">
            <a:extLst>
              <a:ext uri="{FF2B5EF4-FFF2-40B4-BE49-F238E27FC236}">
                <a16:creationId xmlns:a16="http://schemas.microsoft.com/office/drawing/2014/main" id="{9A81ED69-68DC-CE81-C82B-810566F0C0E2}"/>
              </a:ext>
            </a:extLst>
          </p:cNvPr>
          <p:cNvPicPr>
            <a:picLocks noChangeAspect="1"/>
          </p:cNvPicPr>
          <p:nvPr/>
        </p:nvPicPr>
        <p:blipFill>
          <a:blip r:embed="rId2"/>
          <a:stretch>
            <a:fillRect/>
          </a:stretch>
        </p:blipFill>
        <p:spPr>
          <a:xfrm>
            <a:off x="4281043" y="538145"/>
            <a:ext cx="3784322" cy="6135189"/>
          </a:xfrm>
          <a:prstGeom prst="rect">
            <a:avLst/>
          </a:prstGeom>
          <a:ln w="6350">
            <a:solidFill>
              <a:schemeClr val="bg2"/>
            </a:solidFill>
          </a:ln>
        </p:spPr>
      </p:pic>
    </p:spTree>
    <p:extLst>
      <p:ext uri="{BB962C8B-B14F-4D97-AF65-F5344CB8AC3E}">
        <p14:creationId xmlns:p14="http://schemas.microsoft.com/office/powerpoint/2010/main" val="62530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6614" y="-2"/>
            <a:ext cx="488538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20-Year Exclusive Coal Contract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63DF00DC-2F4E-465A-10E6-88587886B9FA}"/>
              </a:ext>
            </a:extLst>
          </p:cNvPr>
          <p:cNvPicPr>
            <a:picLocks noChangeAspect="1"/>
          </p:cNvPicPr>
          <p:nvPr/>
        </p:nvPicPr>
        <p:blipFill>
          <a:blip r:embed="rId2"/>
          <a:stretch>
            <a:fillRect/>
          </a:stretch>
        </p:blipFill>
        <p:spPr>
          <a:xfrm>
            <a:off x="214890" y="209004"/>
            <a:ext cx="4077683" cy="6491834"/>
          </a:xfrm>
          <a:prstGeom prst="rect">
            <a:avLst/>
          </a:prstGeom>
          <a:ln w="6350">
            <a:solidFill>
              <a:schemeClr val="bg2"/>
            </a:solidFill>
          </a:ln>
        </p:spPr>
      </p:pic>
      <p:pic>
        <p:nvPicPr>
          <p:cNvPr id="9" name="Picture 8">
            <a:extLst>
              <a:ext uri="{FF2B5EF4-FFF2-40B4-BE49-F238E27FC236}">
                <a16:creationId xmlns:a16="http://schemas.microsoft.com/office/drawing/2014/main" id="{51CA081A-D639-0CFB-9BE8-E91DABA1FDDF}"/>
              </a:ext>
            </a:extLst>
          </p:cNvPr>
          <p:cNvPicPr>
            <a:picLocks noChangeAspect="1"/>
          </p:cNvPicPr>
          <p:nvPr/>
        </p:nvPicPr>
        <p:blipFill rotWithShape="1">
          <a:blip r:embed="rId2"/>
          <a:srcRect l="9234" t="36264" r="8322" b="30473"/>
          <a:stretch/>
        </p:blipFill>
        <p:spPr>
          <a:xfrm>
            <a:off x="2292055" y="968088"/>
            <a:ext cx="8068583" cy="5182673"/>
          </a:xfrm>
          <a:prstGeom prst="rect">
            <a:avLst/>
          </a:prstGeom>
          <a:ln w="6350">
            <a:solidFill>
              <a:schemeClr val="bg2"/>
            </a:solidFill>
          </a:ln>
        </p:spPr>
      </p:pic>
    </p:spTree>
    <p:extLst>
      <p:ext uri="{BB962C8B-B14F-4D97-AF65-F5344CB8AC3E}">
        <p14:creationId xmlns:p14="http://schemas.microsoft.com/office/powerpoint/2010/main" val="410683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1967" y="-2"/>
            <a:ext cx="45000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Exclusive Contracts and CA3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809153" y="2004188"/>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practical application, </a:t>
            </a:r>
            <a:r>
              <a:rPr lang="en-US" sz="3200" b="1" dirty="0">
                <a:solidFill>
                  <a:schemeClr val="accent4">
                    <a:lumMod val="50000"/>
                    <a:lumOff val="50000"/>
                  </a:schemeClr>
                </a:solidFill>
              </a:rPr>
              <a:t>even though a contract is found to be an exclusive-dealing arrangement, it does not violate the section unless the court believes it probable that performance of the contract will foreclose competition in a substantial share of the line of commerce affected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79257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7242" y="-1"/>
            <a:ext cx="2574760" cy="44517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Jefferson Parish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pic>
        <p:nvPicPr>
          <p:cNvPr id="5" name="Picture 4">
            <a:extLst>
              <a:ext uri="{FF2B5EF4-FFF2-40B4-BE49-F238E27FC236}">
                <a16:creationId xmlns:a16="http://schemas.microsoft.com/office/drawing/2014/main" id="{B0D2278D-701E-8349-862B-BC203553C57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6895" y="179486"/>
            <a:ext cx="3979917" cy="6469409"/>
          </a:xfrm>
          <a:prstGeom prst="rect">
            <a:avLst/>
          </a:prstGeom>
          <a:ln w="6350">
            <a:solidFill>
              <a:schemeClr val="tx1"/>
            </a:solidFill>
          </a:ln>
        </p:spPr>
      </p:pic>
      <p:sp>
        <p:nvSpPr>
          <p:cNvPr id="6" name="Text Box 5"/>
          <p:cNvSpPr txBox="1">
            <a:spLocks noChangeArrowheads="1"/>
          </p:cNvSpPr>
          <p:nvPr/>
        </p:nvSpPr>
        <p:spPr bwMode="auto">
          <a:xfrm>
            <a:off x="10190746" y="6488668"/>
            <a:ext cx="20012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466 U.S. 2 (1984)</a:t>
            </a:r>
          </a:p>
        </p:txBody>
      </p:sp>
    </p:spTree>
    <p:extLst>
      <p:ext uri="{BB962C8B-B14F-4D97-AF65-F5344CB8AC3E}">
        <p14:creationId xmlns:p14="http://schemas.microsoft.com/office/powerpoint/2010/main" val="313063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2567" y="-2"/>
            <a:ext cx="4779434" cy="41801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1: Define the Line of Commerce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872653" y="3035112"/>
            <a:ext cx="9939338" cy="206210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i="1" dirty="0">
                <a:solidFill>
                  <a:schemeClr val="accent4">
                    <a:lumMod val="50000"/>
                    <a:lumOff val="50000"/>
                  </a:schemeClr>
                </a:solidFill>
              </a:rPr>
              <a:t>First, </a:t>
            </a:r>
            <a:r>
              <a:rPr lang="en-US" sz="3200" b="1" dirty="0">
                <a:solidFill>
                  <a:schemeClr val="accent4">
                    <a:lumMod val="50000"/>
                    <a:lumOff val="50000"/>
                  </a:schemeClr>
                </a:solidFill>
              </a:rPr>
              <a:t>the line of commerce, </a:t>
            </a:r>
            <a:r>
              <a:rPr lang="en-US" sz="3200" b="1" i="1" dirty="0">
                <a:solidFill>
                  <a:schemeClr val="accent4">
                    <a:lumMod val="50000"/>
                    <a:lumOff val="50000"/>
                  </a:schemeClr>
                </a:solidFill>
              </a:rPr>
              <a:t>i.e., </a:t>
            </a:r>
            <a:r>
              <a:rPr lang="en-US" sz="3200" b="1" dirty="0">
                <a:solidFill>
                  <a:schemeClr val="accent4">
                    <a:lumMod val="50000"/>
                    <a:lumOff val="50000"/>
                  </a:schemeClr>
                </a:solidFill>
              </a:rPr>
              <a:t>the type of goods, wares, or merchandise, etc., involved must be determined, where it is in controversy, on the basis of the facts peculiar to the case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57507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867" y="-2"/>
            <a:ext cx="69511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 Determine the Area of Effective Competition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9732154E-CC50-BDED-12EA-6336F8ABECE5}"/>
              </a:ext>
            </a:extLst>
          </p:cNvPr>
          <p:cNvPicPr>
            <a:picLocks noChangeAspect="1"/>
          </p:cNvPicPr>
          <p:nvPr/>
        </p:nvPicPr>
        <p:blipFill>
          <a:blip r:embed="rId2"/>
          <a:stretch>
            <a:fillRect/>
          </a:stretch>
        </p:blipFill>
        <p:spPr>
          <a:xfrm>
            <a:off x="199728" y="209004"/>
            <a:ext cx="4010715" cy="6491834"/>
          </a:xfrm>
          <a:prstGeom prst="rect">
            <a:avLst/>
          </a:prstGeom>
          <a:ln w="6350">
            <a:solidFill>
              <a:schemeClr val="bg2"/>
            </a:solidFill>
          </a:ln>
        </p:spPr>
      </p:pic>
      <p:sp>
        <p:nvSpPr>
          <p:cNvPr id="8" name="Text Box 5">
            <a:extLst>
              <a:ext uri="{FF2B5EF4-FFF2-40B4-BE49-F238E27FC236}">
                <a16:creationId xmlns:a16="http://schemas.microsoft.com/office/drawing/2014/main" id="{9A6F2A7A-0E80-8A37-09F3-BBA4B7CD34C8}"/>
              </a:ext>
            </a:extLst>
          </p:cNvPr>
          <p:cNvSpPr txBox="1">
            <a:spLocks noChangeArrowheads="1"/>
          </p:cNvSpPr>
          <p:nvPr/>
        </p:nvSpPr>
        <p:spPr bwMode="auto">
          <a:xfrm>
            <a:off x="1676400" y="2449976"/>
            <a:ext cx="993933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i="1" dirty="0"/>
              <a:t>Second, </a:t>
            </a:r>
            <a:r>
              <a:rPr lang="en-US" sz="3200" b="1" dirty="0">
                <a:solidFill>
                  <a:schemeClr val="accent4">
                    <a:lumMod val="50000"/>
                    <a:lumOff val="50000"/>
                  </a:schemeClr>
                </a:solidFill>
              </a:rPr>
              <a:t>the area of effective competition in the known line of commerce must be charted</a:t>
            </a:r>
            <a:r>
              <a:rPr lang="en-US" sz="3200" dirty="0"/>
              <a:t> by careful selection of the market area in which the seller operates, and to which the purchaser can practicably turn for supplies. </a:t>
            </a:r>
            <a:r>
              <a:rPr lang="en-US" sz="3200" b="1" dirty="0">
                <a:solidFill>
                  <a:schemeClr val="accent4">
                    <a:lumMod val="50000"/>
                    <a:lumOff val="50000"/>
                  </a:schemeClr>
                </a:solidFill>
              </a:rPr>
              <a:t>In short, the threatened foreclosure of competition must be in relation to the market affected</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21657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EDA1315-73C9-4C32-7369-0D9D07C24B3C}"/>
              </a:ext>
            </a:extLst>
          </p:cNvPr>
          <p:cNvPicPr>
            <a:picLocks noChangeAspect="1"/>
          </p:cNvPicPr>
          <p:nvPr/>
        </p:nvPicPr>
        <p:blipFill>
          <a:blip r:embed="rId2"/>
          <a:stretch>
            <a:fillRect/>
          </a:stretch>
        </p:blipFill>
        <p:spPr>
          <a:xfrm>
            <a:off x="115900" y="177800"/>
            <a:ext cx="3894693" cy="6443133"/>
          </a:xfrm>
          <a:prstGeom prst="rect">
            <a:avLst/>
          </a:prstGeom>
          <a:ln w="6350">
            <a:solidFill>
              <a:schemeClr val="bg2"/>
            </a:solidFill>
          </a:ln>
        </p:spPr>
      </p:pic>
      <p:sp>
        <p:nvSpPr>
          <p:cNvPr id="2" name="Title 1"/>
          <p:cNvSpPr>
            <a:spLocks noGrp="1"/>
          </p:cNvSpPr>
          <p:nvPr>
            <p:ph type="title"/>
          </p:nvPr>
        </p:nvSpPr>
        <p:spPr>
          <a:xfrm>
            <a:off x="7277100" y="-2"/>
            <a:ext cx="4914901"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3: Foreclose a Substantial Share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80897414-F9AB-1632-8124-6B8F8656A6B5}"/>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i="1" dirty="0"/>
              <a:t>Third, </a:t>
            </a:r>
            <a:r>
              <a:rPr lang="en-US" sz="3200" dirty="0"/>
              <a:t>and last, </a:t>
            </a:r>
            <a:r>
              <a:rPr lang="en-US" sz="3200" b="1" dirty="0">
                <a:solidFill>
                  <a:schemeClr val="accent4">
                    <a:lumMod val="50000"/>
                    <a:lumOff val="50000"/>
                  </a:schemeClr>
                </a:solidFill>
              </a:rPr>
              <a:t>the competition foreclosed by the contract must be found to constitute a substantial share of the relevant market</a:t>
            </a:r>
            <a:r>
              <a:rPr lang="en-US" sz="3200" dirty="0"/>
              <a:t>. That is to say, the opportunities for other traders to enter into or remain in that market must be significantly limited … </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6612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E973F8-30DE-6EDA-B6F8-4C2D7A8F46A6}"/>
              </a:ext>
            </a:extLst>
          </p:cNvPr>
          <p:cNvPicPr>
            <a:picLocks noChangeAspect="1"/>
          </p:cNvPicPr>
          <p:nvPr/>
        </p:nvPicPr>
        <p:blipFill>
          <a:blip r:embed="rId2"/>
          <a:stretch>
            <a:fillRect/>
          </a:stretch>
        </p:blipFill>
        <p:spPr>
          <a:xfrm>
            <a:off x="174473" y="212170"/>
            <a:ext cx="4163852" cy="6488668"/>
          </a:xfrm>
          <a:prstGeom prst="rect">
            <a:avLst/>
          </a:prstGeom>
          <a:ln w="6350">
            <a:solidFill>
              <a:schemeClr val="bg2"/>
            </a:solidFill>
          </a:ln>
        </p:spPr>
      </p:pic>
      <p:sp>
        <p:nvSpPr>
          <p:cNvPr id="2" name="Title 1"/>
          <p:cNvSpPr>
            <a:spLocks noGrp="1"/>
          </p:cNvSpPr>
          <p:nvPr>
            <p:ph type="title"/>
          </p:nvPr>
        </p:nvSpPr>
        <p:spPr>
          <a:xfrm>
            <a:off x="4398041" y="-2"/>
            <a:ext cx="77939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Small Amount Here in Content and No CA3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B443C80-F997-0E89-7D12-2EE875C2C96F}"/>
              </a:ext>
            </a:extLst>
          </p:cNvPr>
          <p:cNvPicPr>
            <a:picLocks noChangeAspect="1"/>
          </p:cNvPicPr>
          <p:nvPr/>
        </p:nvPicPr>
        <p:blipFill rotWithShape="1">
          <a:blip r:embed="rId2"/>
          <a:srcRect l="8094" t="11362" r="9957" b="70833"/>
          <a:stretch/>
        </p:blipFill>
        <p:spPr>
          <a:xfrm>
            <a:off x="1857665" y="1614696"/>
            <a:ext cx="9775704" cy="3309683"/>
          </a:xfrm>
          <a:prstGeom prst="rect">
            <a:avLst/>
          </a:prstGeom>
          <a:ln w="6350">
            <a:solidFill>
              <a:schemeClr val="bg2"/>
            </a:solidFill>
          </a:ln>
        </p:spPr>
      </p:pic>
    </p:spTree>
    <p:extLst>
      <p:ext uri="{BB962C8B-B14F-4D97-AF65-F5344CB8AC3E}">
        <p14:creationId xmlns:p14="http://schemas.microsoft.com/office/powerpoint/2010/main" val="269169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48BEA4-FFC2-FFF6-FC10-3A4E8EC7B03C}"/>
              </a:ext>
            </a:extLst>
          </p:cNvPr>
          <p:cNvPicPr>
            <a:picLocks noChangeAspect="1"/>
          </p:cNvPicPr>
          <p:nvPr/>
        </p:nvPicPr>
        <p:blipFill>
          <a:blip r:embed="rId2"/>
          <a:stretch>
            <a:fillRect/>
          </a:stretch>
        </p:blipFill>
        <p:spPr>
          <a:xfrm>
            <a:off x="116918" y="191916"/>
            <a:ext cx="4211059" cy="6508922"/>
          </a:xfrm>
          <a:prstGeom prst="rect">
            <a:avLst/>
          </a:prstGeom>
          <a:ln w="6350">
            <a:solidFill>
              <a:schemeClr val="bg2"/>
            </a:solidFill>
          </a:ln>
        </p:spPr>
      </p:pic>
      <p:sp>
        <p:nvSpPr>
          <p:cNvPr id="2" name="Title 1"/>
          <p:cNvSpPr>
            <a:spLocks noGrp="1"/>
          </p:cNvSpPr>
          <p:nvPr>
            <p:ph type="title"/>
          </p:nvPr>
        </p:nvSpPr>
        <p:spPr>
          <a:xfrm>
            <a:off x="4795024" y="-2"/>
            <a:ext cx="739697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If No CA3 Violation, then No SA1 or SA2 Violation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9152708" y="6488668"/>
            <a:ext cx="303929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Tampa Electric (U.S. 1961)</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3" name="Text Box 5">
            <a:extLst>
              <a:ext uri="{FF2B5EF4-FFF2-40B4-BE49-F238E27FC236}">
                <a16:creationId xmlns:a16="http://schemas.microsoft.com/office/drawing/2014/main" id="{80897414-F9AB-1632-8124-6B8F8656A6B5}"/>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We need not discuss the respondents’ further contention that the contract also violates § 1 and § 2 of the Sherman Act, for if it does not fall within the broader proscription of § 3 of the Clayton Act it follows that it is not forbidden by those of the former</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34252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FACC7F-AD3E-70EA-6A01-2103479BB993}"/>
              </a:ext>
            </a:extLst>
          </p:cNvPr>
          <p:cNvPicPr>
            <a:picLocks noChangeAspect="1"/>
          </p:cNvPicPr>
          <p:nvPr/>
        </p:nvPicPr>
        <p:blipFill>
          <a:blip r:embed="rId3"/>
          <a:stretch>
            <a:fillRect/>
          </a:stretch>
        </p:blipFill>
        <p:spPr>
          <a:xfrm>
            <a:off x="249456" y="188457"/>
            <a:ext cx="3929745" cy="6417526"/>
          </a:xfrm>
          <a:prstGeom prst="rect">
            <a:avLst/>
          </a:prstGeom>
          <a:ln w="6350">
            <a:solidFill>
              <a:schemeClr val="bg2"/>
            </a:solidFill>
          </a:ln>
        </p:spPr>
      </p:pic>
      <p:sp>
        <p:nvSpPr>
          <p:cNvPr id="2" name="Title 1"/>
          <p:cNvSpPr>
            <a:spLocks noGrp="1"/>
          </p:cNvSpPr>
          <p:nvPr>
            <p:ph type="title"/>
          </p:nvPr>
        </p:nvSpPr>
        <p:spPr>
          <a:xfrm>
            <a:off x="5682661" y="1"/>
            <a:ext cx="6509340" cy="457200"/>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Fn</a:t>
            </a:r>
            <a:r>
              <a:rPr lang="en-US" sz="2400" dirty="0">
                <a:solidFill>
                  <a:schemeClr val="accent4">
                    <a:lumMod val="75000"/>
                    <a:lumOff val="25000"/>
                  </a:schemeClr>
                </a:solidFill>
                <a:latin typeface="+mn-lt"/>
                <a:cs typeface="Times New Roman" panose="02020603050405020304" pitchFamily="18" charset="0"/>
              </a:rPr>
              <a:t> 51: Exclusive Contract Not In Issue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312644" y="824419"/>
            <a:ext cx="10629900" cy="550920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effect of the contract, of course, has been to remove the East Jefferson Hospital from the market open to Roux’s competitors. Like any exclusive-requirements contract, this contract could be unlawful if it foreclosed so much of the market from penetration by Roux’s competitors as to unreasonably restrain competition in the affected market, the market for </a:t>
            </a:r>
            <a:r>
              <a:rPr lang="en-US" sz="3200" dirty="0" err="1"/>
              <a:t>anesthesiological</a:t>
            </a:r>
            <a:r>
              <a:rPr lang="en-US" sz="3200" dirty="0"/>
              <a:t> services. See generally </a:t>
            </a:r>
            <a:r>
              <a:rPr lang="en-US" sz="3200" i="1" dirty="0"/>
              <a:t>Tampa Electric Co. v. Nashville Coal Co., </a:t>
            </a:r>
            <a:r>
              <a:rPr lang="en-US" sz="3200" dirty="0"/>
              <a:t>365 U.S. 320 (1961); </a:t>
            </a:r>
            <a:r>
              <a:rPr lang="en-US" sz="3200" i="1" dirty="0"/>
              <a:t>Standard Oil Co. of California </a:t>
            </a:r>
            <a:r>
              <a:rPr lang="en-US" sz="3200" dirty="0"/>
              <a:t>v. </a:t>
            </a:r>
            <a:r>
              <a:rPr lang="en-US" sz="3200" i="1" dirty="0"/>
              <a:t>United States, </a:t>
            </a:r>
            <a:r>
              <a:rPr lang="en-US" sz="3200" dirty="0"/>
              <a:t>337 U.S. 293 (1949). </a:t>
            </a:r>
            <a:r>
              <a:rPr lang="en-US" sz="3200" b="1" dirty="0">
                <a:solidFill>
                  <a:schemeClr val="accent4">
                    <a:lumMod val="50000"/>
                    <a:lumOff val="50000"/>
                  </a:schemeClr>
                </a:solidFill>
              </a:rPr>
              <a:t>However, respondent has not attempted to make this showing</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7668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57E992-1554-7AA2-F6A3-490C5436F5DC}"/>
              </a:ext>
            </a:extLst>
          </p:cNvPr>
          <p:cNvPicPr>
            <a:picLocks noChangeAspect="1"/>
          </p:cNvPicPr>
          <p:nvPr/>
        </p:nvPicPr>
        <p:blipFill>
          <a:blip r:embed="rId3"/>
          <a:stretch>
            <a:fillRect/>
          </a:stretch>
        </p:blipFill>
        <p:spPr>
          <a:xfrm>
            <a:off x="110537" y="228601"/>
            <a:ext cx="4098237" cy="6434666"/>
          </a:xfrm>
          <a:prstGeom prst="rect">
            <a:avLst/>
          </a:prstGeom>
          <a:ln w="6350">
            <a:solidFill>
              <a:schemeClr val="bg2"/>
            </a:solidFill>
          </a:ln>
        </p:spPr>
      </p:pic>
      <p:sp>
        <p:nvSpPr>
          <p:cNvPr id="2" name="Title 1"/>
          <p:cNvSpPr>
            <a:spLocks noGrp="1"/>
          </p:cNvSpPr>
          <p:nvPr>
            <p:ph type="title"/>
          </p:nvPr>
        </p:nvSpPr>
        <p:spPr>
          <a:xfrm>
            <a:off x="5196468" y="1"/>
            <a:ext cx="6995533" cy="45720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O’Connor: Roux Contract as Exclusive Dealing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257300" y="1352520"/>
            <a:ext cx="10629900"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Whether or not </a:t>
            </a:r>
            <a:r>
              <a:rPr lang="en-US" sz="3200" b="1" dirty="0">
                <a:solidFill>
                  <a:schemeClr val="accent4">
                    <a:lumMod val="50000"/>
                    <a:lumOff val="50000"/>
                  </a:schemeClr>
                </a:solidFill>
              </a:rPr>
              <a:t>the hospital-Roux contract </a:t>
            </a:r>
            <a:r>
              <a:rPr lang="en-US" sz="3200" dirty="0"/>
              <a:t>is characterized as a tie between distinct products, the contract </a:t>
            </a:r>
            <a:r>
              <a:rPr lang="en-US" sz="3200" b="1" dirty="0">
                <a:solidFill>
                  <a:schemeClr val="accent4">
                    <a:lumMod val="50000"/>
                    <a:lumOff val="50000"/>
                  </a:schemeClr>
                </a:solidFill>
              </a:rPr>
              <a:t>unquestionably does constitute exclusive dealing. Exclusive-dealing arrangements are independently subject to scrutiny under § 1 of the Sherman Act, and are also analyzed under the rule of reason</a:t>
            </a:r>
            <a:r>
              <a:rPr lang="en-US" sz="3200" dirty="0"/>
              <a:t>. </a:t>
            </a:r>
            <a:r>
              <a:rPr lang="en-US" sz="3200" i="1" dirty="0"/>
              <a:t>Tampa Electric Co. v. Nashville Coal Co., </a:t>
            </a:r>
            <a:r>
              <a:rPr lang="en-US" sz="3200" dirty="0"/>
              <a:t>365 U.S. 320, 333-335 (1961)</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46656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4BD10-8C69-C11F-F995-026494CF83F8}"/>
              </a:ext>
            </a:extLst>
          </p:cNvPr>
          <p:cNvPicPr>
            <a:picLocks noChangeAspect="1"/>
          </p:cNvPicPr>
          <p:nvPr/>
        </p:nvPicPr>
        <p:blipFill>
          <a:blip r:embed="rId3"/>
          <a:stretch>
            <a:fillRect/>
          </a:stretch>
        </p:blipFill>
        <p:spPr>
          <a:xfrm>
            <a:off x="223751" y="228601"/>
            <a:ext cx="4053862" cy="6472237"/>
          </a:xfrm>
          <a:prstGeom prst="rect">
            <a:avLst/>
          </a:prstGeom>
          <a:ln w="6350">
            <a:solidFill>
              <a:schemeClr val="bg2"/>
            </a:solidFill>
          </a:ln>
        </p:spPr>
      </p:pic>
      <p:sp>
        <p:nvSpPr>
          <p:cNvPr id="2" name="Title 1"/>
          <p:cNvSpPr>
            <a:spLocks noGrp="1"/>
          </p:cNvSpPr>
          <p:nvPr>
            <p:ph type="title"/>
          </p:nvPr>
        </p:nvSpPr>
        <p:spPr>
          <a:xfrm>
            <a:off x="7807271" y="1"/>
            <a:ext cx="4384730" cy="45720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O’Connor: No Violation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257300" y="1352520"/>
            <a:ext cx="10629900"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Even without engaging in a detailed analysis of the size of the relevant markets </a:t>
            </a:r>
            <a:r>
              <a:rPr lang="en-US" sz="3200" b="1" dirty="0">
                <a:solidFill>
                  <a:schemeClr val="accent4">
                    <a:lumMod val="50000"/>
                    <a:lumOff val="50000"/>
                  </a:schemeClr>
                </a:solidFill>
              </a:rPr>
              <a:t>we may readily conclude that there is no likelihood that the exclusive-dealing arrangement challenged here will either unreasonably enhance the hospital’s market position relative to other hospitals, or unreasonably permit Roux to acquire power relative to other anesthesiologists. Accordingly, this exclusive-dealing arrangement must be sustained under the rule of reason</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41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57144" y="183429"/>
            <a:ext cx="3936691" cy="6517409"/>
          </a:xfrm>
          <a:prstGeom prst="rect">
            <a:avLst/>
          </a:prstGeom>
          <a:ln w="6350">
            <a:solidFill>
              <a:schemeClr val="tx1"/>
            </a:solidFill>
          </a:ln>
        </p:spPr>
      </p:pic>
      <p:sp>
        <p:nvSpPr>
          <p:cNvPr id="2" name="Title 1"/>
          <p:cNvSpPr>
            <a:spLocks noGrp="1"/>
          </p:cNvSpPr>
          <p:nvPr>
            <p:ph type="title"/>
          </p:nvPr>
        </p:nvSpPr>
        <p:spPr>
          <a:xfrm>
            <a:off x="7469528" y="-1"/>
            <a:ext cx="4722473" cy="33952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Two Products or One Product?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76400" y="2449976"/>
            <a:ext cx="9939338"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making that analysis, we must consider </a:t>
            </a:r>
            <a:r>
              <a:rPr lang="en-US" sz="3200" b="1" dirty="0">
                <a:solidFill>
                  <a:schemeClr val="accent4">
                    <a:lumMod val="50000"/>
                    <a:lumOff val="50000"/>
                  </a:schemeClr>
                </a:solidFill>
              </a:rPr>
              <a:t>whether petitioners are selling two separate products </a:t>
            </a:r>
            <a:r>
              <a:rPr lang="en-US" sz="3200" dirty="0"/>
              <a:t>that may be tied together, and, if so, whether they have used their market power to force their patients to accept the tying arrangement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04062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76C31FA-6557-4BE2-9AD8-27DEDA264721}" type="slidenum">
              <a:rPr lang="en-US" altLang="en-US" sz="1400">
                <a:solidFill>
                  <a:srgbClr val="000066"/>
                </a:solidFill>
                <a:latin typeface="Arial" panose="020B0604020202020204" pitchFamily="34" charset="0"/>
              </a:rPr>
              <a:pPr/>
              <a:t>39</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dirty="0"/>
              <a:t>Separateness</a:t>
            </a:r>
          </a:p>
        </p:txBody>
      </p:sp>
      <p:sp>
        <p:nvSpPr>
          <p:cNvPr id="26630" name="Rectangle 3"/>
          <p:cNvSpPr>
            <a:spLocks noGrp="1" noChangeArrowheads="1"/>
          </p:cNvSpPr>
          <p:nvPr>
            <p:ph type="body" idx="1"/>
          </p:nvPr>
        </p:nvSpPr>
        <p:spPr>
          <a:xfrm>
            <a:off x="812800" y="1447800"/>
            <a:ext cx="11176000" cy="4114800"/>
          </a:xfrm>
        </p:spPr>
        <p:txBody>
          <a:bodyPr/>
          <a:lstStyle/>
          <a:p>
            <a:r>
              <a:rPr lang="en-US" dirty="0"/>
              <a:t>Tying requires two distinct products</a:t>
            </a:r>
          </a:p>
          <a:p>
            <a:r>
              <a:rPr lang="en-US" dirty="0"/>
              <a:t>What makes for separate products?</a:t>
            </a:r>
          </a:p>
          <a:p>
            <a:pPr lvl="1"/>
            <a:r>
              <a:rPr lang="en-US" dirty="0"/>
              <a:t>Functional relation?</a:t>
            </a:r>
          </a:p>
          <a:p>
            <a:pPr lvl="2"/>
            <a:r>
              <a:rPr lang="en-US" dirty="0"/>
              <a:t>Do we ever see </a:t>
            </a:r>
            <a:r>
              <a:rPr lang="en-US" dirty="0" err="1"/>
              <a:t>anesthesiological</a:t>
            </a:r>
            <a:r>
              <a:rPr lang="en-US" dirty="0"/>
              <a:t> services purchased without a hospital operating room?</a:t>
            </a:r>
          </a:p>
          <a:p>
            <a:pPr lvl="1"/>
            <a:r>
              <a:rPr lang="en-US" dirty="0"/>
              <a:t>Character of demand?</a:t>
            </a:r>
          </a:p>
          <a:p>
            <a:pPr lvl="2"/>
            <a:r>
              <a:rPr lang="en-US" dirty="0"/>
              <a:t>Even if simultaneous use is inevitable, do consumers want to self-bundle?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20EF-6490-8F51-61B9-C49E8C13025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745BEBE-6ECB-3C16-5967-655400395CE5}"/>
              </a:ext>
            </a:extLst>
          </p:cNvPr>
          <p:cNvPicPr>
            <a:picLocks noChangeAspect="1"/>
          </p:cNvPicPr>
          <p:nvPr/>
        </p:nvPicPr>
        <p:blipFill>
          <a:blip r:embed="rId3"/>
          <a:stretch>
            <a:fillRect/>
          </a:stretch>
        </p:blipFill>
        <p:spPr>
          <a:xfrm>
            <a:off x="304800" y="228601"/>
            <a:ext cx="4013113" cy="6472237"/>
          </a:xfrm>
          <a:prstGeom prst="rect">
            <a:avLst/>
          </a:prstGeom>
          <a:ln w="6350">
            <a:solidFill>
              <a:schemeClr val="tx1"/>
            </a:solidFill>
          </a:ln>
        </p:spPr>
      </p:pic>
      <p:sp>
        <p:nvSpPr>
          <p:cNvPr id="2" name="Title 1">
            <a:extLst>
              <a:ext uri="{FF2B5EF4-FFF2-40B4-BE49-F238E27FC236}">
                <a16:creationId xmlns:a16="http://schemas.microsoft.com/office/drawing/2014/main" id="{BC62EE77-07AC-6F31-F5E7-C4C4A7179568}"/>
              </a:ext>
            </a:extLst>
          </p:cNvPr>
          <p:cNvSpPr>
            <a:spLocks noGrp="1"/>
          </p:cNvSpPr>
          <p:nvPr>
            <p:ph type="title"/>
          </p:nvPr>
        </p:nvSpPr>
        <p:spPr>
          <a:xfrm>
            <a:off x="8860367" y="1"/>
            <a:ext cx="3331634"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 Exclusivity Case?</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47F4D550-0EE2-E983-717E-98E4E0309725}"/>
              </a:ext>
            </a:extLst>
          </p:cNvPr>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a:extLst>
              <a:ext uri="{FF2B5EF4-FFF2-40B4-BE49-F238E27FC236}">
                <a16:creationId xmlns:a16="http://schemas.microsoft.com/office/drawing/2014/main" id="{C77A518A-AFBA-E61E-E737-11FD799B215A}"/>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9397F694-6D8F-226A-A516-BD64FE0C90A6}"/>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B81B6924-F17E-898C-7AD6-8C5A6CE7AA50}"/>
              </a:ext>
            </a:extLst>
          </p:cNvPr>
          <p:cNvSpPr txBox="1">
            <a:spLocks noChangeArrowheads="1"/>
          </p:cNvSpPr>
          <p:nvPr/>
        </p:nvSpPr>
        <p:spPr bwMode="auto">
          <a:xfrm>
            <a:off x="1214966" y="3388753"/>
            <a:ext cx="10629900" cy="206210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At issue in this case is the validity of an exclusive contract between a hospital and a firm of anesthesiologists. We must decide whether the contract gives rise to a </a:t>
            </a:r>
            <a:r>
              <a:rPr lang="en-US" sz="3200" b="1" i="1" dirty="0">
                <a:solidFill>
                  <a:schemeClr val="accent4">
                    <a:lumMod val="50000"/>
                    <a:lumOff val="50000"/>
                  </a:schemeClr>
                </a:solidFill>
              </a:rPr>
              <a:t>per se </a:t>
            </a:r>
            <a:r>
              <a:rPr lang="en-US" sz="3200" b="1" dirty="0">
                <a:solidFill>
                  <a:schemeClr val="accent4">
                    <a:lumMod val="50000"/>
                    <a:lumOff val="50000"/>
                  </a:schemeClr>
                </a:solidFill>
              </a:rPr>
              <a:t>violation of § 1 of the Sherman Act </a:t>
            </a:r>
            <a:r>
              <a:rPr lang="en-US" sz="3200" dirty="0"/>
              <a:t>… </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8497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7271" y="1"/>
            <a:ext cx="4384730"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Separate Consumer Demand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C5DC1B2D-A153-264E-AE91-8C3CFB1E21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765" y="228601"/>
            <a:ext cx="4039065" cy="6472237"/>
          </a:xfrm>
          <a:prstGeom prst="rect">
            <a:avLst/>
          </a:prstGeom>
          <a:ln w="6350">
            <a:solidFill>
              <a:schemeClr val="tx1"/>
            </a:solidFill>
          </a:ln>
        </p:spPr>
      </p:pic>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134533" y="3028920"/>
            <a:ext cx="10629900"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“Thus, in this case no tying arrangement can exist unless there is a </a:t>
            </a:r>
            <a:r>
              <a:rPr lang="en-US" sz="3200" b="1" dirty="0">
                <a:solidFill>
                  <a:schemeClr val="accent4">
                    <a:lumMod val="50000"/>
                    <a:lumOff val="50000"/>
                  </a:schemeClr>
                </a:solidFill>
                <a:cs typeface="Times New Roman" panose="02020603050405020304" pitchFamily="18" charset="0"/>
              </a:rPr>
              <a:t>sufficient demand for the purchase of </a:t>
            </a:r>
            <a:r>
              <a:rPr lang="en-US" sz="3200" b="1" dirty="0" err="1">
                <a:solidFill>
                  <a:schemeClr val="accent4">
                    <a:lumMod val="50000"/>
                    <a:lumOff val="50000"/>
                  </a:schemeClr>
                </a:solidFill>
                <a:cs typeface="Times New Roman" panose="02020603050405020304" pitchFamily="18" charset="0"/>
              </a:rPr>
              <a:t>anesthesiological</a:t>
            </a:r>
            <a:r>
              <a:rPr lang="en-US" sz="3200" b="1" dirty="0">
                <a:solidFill>
                  <a:schemeClr val="accent4">
                    <a:lumMod val="50000"/>
                    <a:lumOff val="50000"/>
                  </a:schemeClr>
                </a:solidFill>
                <a:cs typeface="Times New Roman" panose="02020603050405020304" pitchFamily="18" charset="0"/>
              </a:rPr>
              <a:t> services separate from hospital services to identify a distinct product market </a:t>
            </a:r>
            <a:r>
              <a:rPr lang="en-US" sz="3200" dirty="0">
                <a:solidFill>
                  <a:schemeClr val="bg2"/>
                </a:solidFill>
                <a:cs typeface="Times New Roman" panose="02020603050405020304" pitchFamily="18" charset="0"/>
              </a:rPr>
              <a:t>in which it is efficient to offer </a:t>
            </a:r>
            <a:r>
              <a:rPr lang="en-US" sz="3200" dirty="0" err="1">
                <a:solidFill>
                  <a:schemeClr val="bg2"/>
                </a:solidFill>
                <a:cs typeface="Times New Roman" panose="02020603050405020304" pitchFamily="18" charset="0"/>
              </a:rPr>
              <a:t>anesthesiological</a:t>
            </a:r>
            <a:r>
              <a:rPr lang="en-US" sz="3200" dirty="0">
                <a:solidFill>
                  <a:schemeClr val="bg2"/>
                </a:solidFill>
                <a:cs typeface="Times New Roman" panose="02020603050405020304" pitchFamily="18" charset="0"/>
              </a:rPr>
              <a:t> services separately from hospital services.”</a:t>
            </a:r>
          </a:p>
        </p:txBody>
      </p:sp>
    </p:spTree>
    <p:extLst>
      <p:ext uri="{BB962C8B-B14F-4D97-AF65-F5344CB8AC3E}">
        <p14:creationId xmlns:p14="http://schemas.microsoft.com/office/powerpoint/2010/main" val="209676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0071" y="1"/>
            <a:ext cx="4841930"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Tying Tests: Power and Forcing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136250" y="6488668"/>
            <a:ext cx="30557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BACC6559-595F-BC4E-9AF1-555C466DD7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2833" y="228600"/>
            <a:ext cx="4055533" cy="6479155"/>
          </a:xfrm>
          <a:prstGeom prst="rect">
            <a:avLst/>
          </a:prstGeom>
          <a:ln w="6350">
            <a:solidFill>
              <a:schemeClr val="tx1"/>
            </a:solidFill>
          </a:ln>
        </p:spPr>
      </p:pic>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357312" y="3159544"/>
            <a:ext cx="10072688"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“Our cases have concluded that the essential characteristic of an invalid tying arrangement lies in the </a:t>
            </a:r>
            <a:r>
              <a:rPr lang="en-US" sz="3200" b="1" dirty="0">
                <a:solidFill>
                  <a:schemeClr val="accent4">
                    <a:lumMod val="50000"/>
                    <a:lumOff val="50000"/>
                  </a:schemeClr>
                </a:solidFill>
                <a:cs typeface="Times New Roman" panose="02020603050405020304" pitchFamily="18" charset="0"/>
              </a:rPr>
              <a:t>seller’s exploitation of its control over the tying product </a:t>
            </a:r>
            <a:r>
              <a:rPr lang="en-US" sz="3200" dirty="0">
                <a:solidFill>
                  <a:schemeClr val="bg2"/>
                </a:solidFill>
                <a:cs typeface="Times New Roman" panose="02020603050405020304" pitchFamily="18" charset="0"/>
              </a:rPr>
              <a:t>to force the buyer into the </a:t>
            </a:r>
            <a:r>
              <a:rPr lang="en-US" sz="3200" b="1" dirty="0">
                <a:solidFill>
                  <a:schemeClr val="accent4">
                    <a:lumMod val="50000"/>
                    <a:lumOff val="50000"/>
                  </a:schemeClr>
                </a:solidFill>
                <a:cs typeface="Times New Roman" panose="02020603050405020304" pitchFamily="18" charset="0"/>
              </a:rPr>
              <a:t>purchase of a tied product that the buyer either did not want at all, or might have preferred to purchase elsewhere on different terms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9542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838B13-9F87-6632-2936-CE46F428C591}"/>
              </a:ext>
            </a:extLst>
          </p:cNvPr>
          <p:cNvPicPr>
            <a:picLocks noChangeAspect="1"/>
          </p:cNvPicPr>
          <p:nvPr/>
        </p:nvPicPr>
        <p:blipFill>
          <a:blip r:embed="rId3"/>
          <a:stretch>
            <a:fillRect/>
          </a:stretch>
        </p:blipFill>
        <p:spPr>
          <a:xfrm>
            <a:off x="158225" y="184230"/>
            <a:ext cx="4127846" cy="6292770"/>
          </a:xfrm>
          <a:prstGeom prst="rect">
            <a:avLst/>
          </a:prstGeom>
          <a:ln w="6350">
            <a:solidFill>
              <a:schemeClr val="tx1"/>
            </a:solidFill>
          </a:ln>
        </p:spPr>
      </p:pic>
      <p:sp>
        <p:nvSpPr>
          <p:cNvPr id="2" name="Title 1"/>
          <p:cNvSpPr>
            <a:spLocks noGrp="1"/>
          </p:cNvSpPr>
          <p:nvPr>
            <p:ph type="title"/>
          </p:nvPr>
        </p:nvSpPr>
        <p:spPr>
          <a:xfrm>
            <a:off x="9742025" y="1"/>
            <a:ext cx="2449976"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Per Se Sort Of?</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9136250" y="6488668"/>
            <a:ext cx="305574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586394" y="2101318"/>
            <a:ext cx="10072688" cy="156966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Without a showing of actual adverse effect on competition</a:t>
            </a:r>
            <a:r>
              <a:rPr lang="en-US" sz="3200" dirty="0"/>
              <a:t>, respondent cannot make out a case under the antitrust laws, and no such showing has been made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7704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6B5CC-6263-D1EB-CA6A-AECC0D26F7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030DA-6CEF-783E-410E-377A5F50C9FC}"/>
              </a:ext>
            </a:extLst>
          </p:cNvPr>
          <p:cNvSpPr>
            <a:spLocks noGrp="1"/>
          </p:cNvSpPr>
          <p:nvPr>
            <p:ph type="title"/>
          </p:nvPr>
        </p:nvSpPr>
        <p:spPr>
          <a:xfrm>
            <a:off x="10136553" y="-2"/>
            <a:ext cx="2055447"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Cert Petition</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0893F394-B725-06FD-6F16-9530B5FEF646}"/>
              </a:ext>
            </a:extLst>
          </p:cNvPr>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a:extLst>
              <a:ext uri="{FF2B5EF4-FFF2-40B4-BE49-F238E27FC236}">
                <a16:creationId xmlns:a16="http://schemas.microsoft.com/office/drawing/2014/main" id="{589BAD42-0498-ACA8-34CF-59B201E346F1}"/>
              </a:ext>
            </a:extLst>
          </p:cNvPr>
          <p:cNvSpPr txBox="1">
            <a:spLocks noChangeArrowheads="1"/>
          </p:cNvSpPr>
          <p:nvPr/>
        </p:nvSpPr>
        <p:spPr bwMode="auto">
          <a:xfrm>
            <a:off x="8761046" y="6488668"/>
            <a:ext cx="34309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SAP v. Teradata (2 June 2025)</a:t>
            </a:r>
          </a:p>
        </p:txBody>
      </p:sp>
      <p:sp>
        <p:nvSpPr>
          <p:cNvPr id="7" name="Rectangle 6">
            <a:extLst>
              <a:ext uri="{FF2B5EF4-FFF2-40B4-BE49-F238E27FC236}">
                <a16:creationId xmlns:a16="http://schemas.microsoft.com/office/drawing/2014/main" id="{C3BA9A1E-086D-FAD5-A7C4-376500A84642}"/>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a:extLst>
              <a:ext uri="{FF2B5EF4-FFF2-40B4-BE49-F238E27FC236}">
                <a16:creationId xmlns:a16="http://schemas.microsoft.com/office/drawing/2014/main" id="{E0CFA056-574E-68D0-1E75-040BA53573E7}"/>
              </a:ext>
            </a:extLst>
          </p:cNvPr>
          <p:cNvPicPr>
            <a:picLocks noChangeAspect="1"/>
          </p:cNvPicPr>
          <p:nvPr/>
        </p:nvPicPr>
        <p:blipFill>
          <a:blip r:embed="rId2"/>
          <a:stretch>
            <a:fillRect/>
          </a:stretch>
        </p:blipFill>
        <p:spPr>
          <a:xfrm>
            <a:off x="183099" y="209004"/>
            <a:ext cx="4187342" cy="6491834"/>
          </a:xfrm>
          <a:prstGeom prst="rect">
            <a:avLst/>
          </a:prstGeom>
          <a:ln w="6350">
            <a:solidFill>
              <a:schemeClr val="tx1"/>
            </a:solidFill>
          </a:ln>
        </p:spPr>
      </p:pic>
      <p:pic>
        <p:nvPicPr>
          <p:cNvPr id="9" name="Picture 8">
            <a:extLst>
              <a:ext uri="{FF2B5EF4-FFF2-40B4-BE49-F238E27FC236}">
                <a16:creationId xmlns:a16="http://schemas.microsoft.com/office/drawing/2014/main" id="{311A5F77-46F6-45A2-C392-A5E6557DD76A}"/>
              </a:ext>
            </a:extLst>
          </p:cNvPr>
          <p:cNvPicPr>
            <a:picLocks noChangeAspect="1"/>
          </p:cNvPicPr>
          <p:nvPr/>
        </p:nvPicPr>
        <p:blipFill>
          <a:blip r:embed="rId3"/>
          <a:stretch>
            <a:fillRect/>
          </a:stretch>
        </p:blipFill>
        <p:spPr>
          <a:xfrm>
            <a:off x="3165231" y="209004"/>
            <a:ext cx="3767282" cy="6491834"/>
          </a:xfrm>
          <a:prstGeom prst="rect">
            <a:avLst/>
          </a:prstGeom>
          <a:ln w="6350">
            <a:solidFill>
              <a:schemeClr val="tx1"/>
            </a:solidFill>
          </a:ln>
        </p:spPr>
      </p:pic>
      <p:pic>
        <p:nvPicPr>
          <p:cNvPr id="10" name="Picture 9">
            <a:extLst>
              <a:ext uri="{FF2B5EF4-FFF2-40B4-BE49-F238E27FC236}">
                <a16:creationId xmlns:a16="http://schemas.microsoft.com/office/drawing/2014/main" id="{C17BB020-F86A-E6F1-2AAA-235F8DD59C67}"/>
              </a:ext>
            </a:extLst>
          </p:cNvPr>
          <p:cNvPicPr>
            <a:picLocks noChangeAspect="1"/>
          </p:cNvPicPr>
          <p:nvPr/>
        </p:nvPicPr>
        <p:blipFill>
          <a:blip r:embed="rId3"/>
          <a:srcRect l="3355" r="3138" b="72097"/>
          <a:stretch>
            <a:fillRect/>
          </a:stretch>
        </p:blipFill>
        <p:spPr>
          <a:xfrm>
            <a:off x="3968019" y="1471746"/>
            <a:ext cx="7324669" cy="3766460"/>
          </a:xfrm>
          <a:prstGeom prst="rect">
            <a:avLst/>
          </a:prstGeom>
          <a:ln w="6350">
            <a:solidFill>
              <a:schemeClr val="tx1"/>
            </a:solidFill>
          </a:ln>
        </p:spPr>
      </p:pic>
    </p:spTree>
    <p:extLst>
      <p:ext uri="{BB962C8B-B14F-4D97-AF65-F5344CB8AC3E}">
        <p14:creationId xmlns:p14="http://schemas.microsoft.com/office/powerpoint/2010/main" val="382435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
                                        </p:tgtEl>
                                        <p:attrNameLst>
                                          <p:attrName>style.opacity</p:attrName>
                                        </p:attrNameLst>
                                      </p:cBhvr>
                                      <p:to>
                                        <p:strVal val="0.5"/>
                                      </p:to>
                                    </p:set>
                                    <p:animEffect filter="image" prLst="opacity: 0.5">
                                      <p:cBhvr rctx="IE">
                                        <p:cTn id="7" dur="indefinite"/>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3602-967F-BA44-FBA9-8F21EB9C54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F9232-2280-6D53-164A-8DE718DE515D}"/>
              </a:ext>
            </a:extLst>
          </p:cNvPr>
          <p:cNvSpPr>
            <a:spLocks noGrp="1"/>
          </p:cNvSpPr>
          <p:nvPr>
            <p:ph type="title"/>
          </p:nvPr>
        </p:nvSpPr>
        <p:spPr>
          <a:xfrm>
            <a:off x="8149311" y="-2"/>
            <a:ext cx="404269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6 Oct 2025: Motion Denied</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E67BBBA8-F838-79CB-E24F-63EEFE715C8C}"/>
              </a:ext>
            </a:extLst>
          </p:cNvPr>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a:extLst>
              <a:ext uri="{FF2B5EF4-FFF2-40B4-BE49-F238E27FC236}">
                <a16:creationId xmlns:a16="http://schemas.microsoft.com/office/drawing/2014/main" id="{720F2E17-FC09-EF95-3098-C535CD3EC365}"/>
              </a:ext>
            </a:extLst>
          </p:cNvPr>
          <p:cNvSpPr txBox="1">
            <a:spLocks noChangeArrowheads="1"/>
          </p:cNvSpPr>
          <p:nvPr/>
        </p:nvSpPr>
        <p:spPr bwMode="auto">
          <a:xfrm>
            <a:off x="9440214" y="6488668"/>
            <a:ext cx="275178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SAP v. Teradata Docket</a:t>
            </a:r>
          </a:p>
        </p:txBody>
      </p:sp>
      <p:sp>
        <p:nvSpPr>
          <p:cNvPr id="7" name="Rectangle 6">
            <a:extLst>
              <a:ext uri="{FF2B5EF4-FFF2-40B4-BE49-F238E27FC236}">
                <a16:creationId xmlns:a16="http://schemas.microsoft.com/office/drawing/2014/main" id="{C430ECA4-2180-0EAF-1E13-247D7A9B7239}"/>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AI-generated content may be incorrect.">
            <a:extLst>
              <a:ext uri="{FF2B5EF4-FFF2-40B4-BE49-F238E27FC236}">
                <a16:creationId xmlns:a16="http://schemas.microsoft.com/office/drawing/2014/main" id="{6B1E48A0-1626-0C7D-30D0-159CAE6DF3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423" y="209004"/>
            <a:ext cx="5969503" cy="6491834"/>
          </a:xfrm>
          <a:prstGeom prst="rect">
            <a:avLst/>
          </a:prstGeom>
          <a:ln w="6350">
            <a:solidFill>
              <a:schemeClr val="tx1"/>
            </a:solidFill>
          </a:ln>
        </p:spPr>
      </p:pic>
      <p:pic>
        <p:nvPicPr>
          <p:cNvPr id="9" name="Picture 8" descr="A screenshot of a computer&#10;&#10;AI-generated content may be incorrect.">
            <a:extLst>
              <a:ext uri="{FF2B5EF4-FFF2-40B4-BE49-F238E27FC236}">
                <a16:creationId xmlns:a16="http://schemas.microsoft.com/office/drawing/2014/main" id="{0FEF26C3-7EFE-EC45-30B9-62F81B5441F4}"/>
              </a:ext>
            </a:extLst>
          </p:cNvPr>
          <p:cNvPicPr>
            <a:picLocks noChangeAspect="1"/>
          </p:cNvPicPr>
          <p:nvPr/>
        </p:nvPicPr>
        <p:blipFill>
          <a:blip r:embed="rId4">
            <a:extLst>
              <a:ext uri="{28A0092B-C50C-407E-A947-70E740481C1C}">
                <a14:useLocalDpi xmlns:a14="http://schemas.microsoft.com/office/drawing/2010/main" val="0"/>
              </a:ext>
            </a:extLst>
          </a:blip>
          <a:srcRect l="33826" t="26797" r="13267" b="39057"/>
          <a:stretch>
            <a:fillRect/>
          </a:stretch>
        </p:blipFill>
        <p:spPr>
          <a:xfrm>
            <a:off x="1485342" y="2408661"/>
            <a:ext cx="5185790" cy="3639759"/>
          </a:xfrm>
          <a:prstGeom prst="rect">
            <a:avLst/>
          </a:prstGeom>
          <a:ln w="6350">
            <a:solidFill>
              <a:schemeClr val="tx1"/>
            </a:solidFill>
          </a:ln>
        </p:spPr>
      </p:pic>
      <p:pic>
        <p:nvPicPr>
          <p:cNvPr id="10" name="Picture 9" descr="A screenshot of a computer&#10;&#10;AI-generated content may be incorrect.">
            <a:extLst>
              <a:ext uri="{FF2B5EF4-FFF2-40B4-BE49-F238E27FC236}">
                <a16:creationId xmlns:a16="http://schemas.microsoft.com/office/drawing/2014/main" id="{ACA11C4D-8D4C-A53B-C0B9-6FB8C7217B60}"/>
              </a:ext>
            </a:extLst>
          </p:cNvPr>
          <p:cNvPicPr>
            <a:picLocks noChangeAspect="1"/>
          </p:cNvPicPr>
          <p:nvPr/>
        </p:nvPicPr>
        <p:blipFill>
          <a:blip r:embed="rId4">
            <a:extLst>
              <a:ext uri="{28A0092B-C50C-407E-A947-70E740481C1C}">
                <a14:useLocalDpi xmlns:a14="http://schemas.microsoft.com/office/drawing/2010/main" val="0"/>
              </a:ext>
            </a:extLst>
          </a:blip>
          <a:srcRect l="33826" t="60943" r="13267" b="11349"/>
          <a:stretch>
            <a:fillRect/>
          </a:stretch>
        </p:blipFill>
        <p:spPr>
          <a:xfrm>
            <a:off x="6826325" y="2408661"/>
            <a:ext cx="5192638" cy="2957305"/>
          </a:xfrm>
          <a:prstGeom prst="rect">
            <a:avLst/>
          </a:prstGeom>
          <a:ln w="6350">
            <a:solidFill>
              <a:schemeClr val="tx1"/>
            </a:solidFill>
          </a:ln>
        </p:spPr>
      </p:pic>
    </p:spTree>
    <p:extLst>
      <p:ext uri="{BB962C8B-B14F-4D97-AF65-F5344CB8AC3E}">
        <p14:creationId xmlns:p14="http://schemas.microsoft.com/office/powerpoint/2010/main" val="185943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7BD42-5E8A-281B-72A5-5B246EB01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5D7986-822E-3394-EE11-71B8E615DDDD}"/>
              </a:ext>
            </a:extLst>
          </p:cNvPr>
          <p:cNvSpPr>
            <a:spLocks noGrp="1"/>
          </p:cNvSpPr>
          <p:nvPr>
            <p:ph type="title"/>
          </p:nvPr>
        </p:nvSpPr>
        <p:spPr>
          <a:xfrm>
            <a:off x="8414197" y="-2"/>
            <a:ext cx="377780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What Does It Mean?</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1E5741F7-8637-7918-735D-7C097D3EB417}"/>
              </a:ext>
            </a:extLst>
          </p:cNvPr>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a:extLst>
              <a:ext uri="{FF2B5EF4-FFF2-40B4-BE49-F238E27FC236}">
                <a16:creationId xmlns:a16="http://schemas.microsoft.com/office/drawing/2014/main" id="{44EDF26B-B1D3-3C73-8B8E-D38F7BA7A88F}"/>
              </a:ext>
            </a:extLst>
          </p:cNvPr>
          <p:cNvSpPr txBox="1">
            <a:spLocks noChangeArrowheads="1"/>
          </p:cNvSpPr>
          <p:nvPr/>
        </p:nvSpPr>
        <p:spPr bwMode="auto">
          <a:xfrm>
            <a:off x="9873802" y="6488668"/>
            <a:ext cx="231819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Twitter (6 Oct 2025)</a:t>
            </a:r>
          </a:p>
        </p:txBody>
      </p:sp>
      <p:sp>
        <p:nvSpPr>
          <p:cNvPr id="7" name="Rectangle 6">
            <a:extLst>
              <a:ext uri="{FF2B5EF4-FFF2-40B4-BE49-F238E27FC236}">
                <a16:creationId xmlns:a16="http://schemas.microsoft.com/office/drawing/2014/main" id="{D69FDB25-056E-691F-42B0-BADA6F6DFAF7}"/>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AI-generated content may be incorrect.">
            <a:extLst>
              <a:ext uri="{FF2B5EF4-FFF2-40B4-BE49-F238E27FC236}">
                <a16:creationId xmlns:a16="http://schemas.microsoft.com/office/drawing/2014/main" id="{917A365B-888E-5215-6EE6-E0EE4BE30B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524" y="209004"/>
            <a:ext cx="5969503" cy="6491834"/>
          </a:xfrm>
          <a:prstGeom prst="rect">
            <a:avLst/>
          </a:prstGeom>
          <a:ln w="6350">
            <a:solidFill>
              <a:schemeClr val="tx1"/>
            </a:solidFill>
          </a:ln>
        </p:spPr>
      </p:pic>
      <p:pic>
        <p:nvPicPr>
          <p:cNvPr id="8" name="Picture 7" descr="A screenshot of a computer&#10;&#10;AI-generated content may be incorrect.">
            <a:extLst>
              <a:ext uri="{FF2B5EF4-FFF2-40B4-BE49-F238E27FC236}">
                <a16:creationId xmlns:a16="http://schemas.microsoft.com/office/drawing/2014/main" id="{1156587C-2E4B-55AB-9982-73307480DDBF}"/>
              </a:ext>
            </a:extLst>
          </p:cNvPr>
          <p:cNvPicPr>
            <a:picLocks noChangeAspect="1"/>
          </p:cNvPicPr>
          <p:nvPr/>
        </p:nvPicPr>
        <p:blipFill>
          <a:blip r:embed="rId2">
            <a:extLst>
              <a:ext uri="{28A0092B-C50C-407E-A947-70E740481C1C}">
                <a14:useLocalDpi xmlns:a14="http://schemas.microsoft.com/office/drawing/2010/main" val="0"/>
              </a:ext>
            </a:extLst>
          </a:blip>
          <a:srcRect l="26709" t="8381" r="35034" b="65784"/>
          <a:stretch>
            <a:fillRect/>
          </a:stretch>
        </p:blipFill>
        <p:spPr>
          <a:xfrm>
            <a:off x="3310349" y="932241"/>
            <a:ext cx="7306851" cy="5365967"/>
          </a:xfrm>
          <a:prstGeom prst="rect">
            <a:avLst/>
          </a:prstGeom>
          <a:ln w="6350">
            <a:solidFill>
              <a:schemeClr val="tx1"/>
            </a:solidFill>
          </a:ln>
        </p:spPr>
      </p:pic>
    </p:spTree>
    <p:extLst>
      <p:ext uri="{BB962C8B-B14F-4D97-AF65-F5344CB8AC3E}">
        <p14:creationId xmlns:p14="http://schemas.microsoft.com/office/powerpoint/2010/main" val="241583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E6D11-3DF6-EAB9-04FF-A710A4CCF9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B8FBD89-799F-0D9F-81E1-7D88BFC084D1}"/>
              </a:ext>
            </a:extLst>
          </p:cNvPr>
          <p:cNvPicPr>
            <a:picLocks noChangeAspect="1"/>
          </p:cNvPicPr>
          <p:nvPr/>
        </p:nvPicPr>
        <p:blipFill>
          <a:blip r:embed="rId3"/>
          <a:stretch>
            <a:fillRect/>
          </a:stretch>
        </p:blipFill>
        <p:spPr>
          <a:xfrm>
            <a:off x="150387" y="228410"/>
            <a:ext cx="3883980" cy="6401180"/>
          </a:xfrm>
          <a:prstGeom prst="rect">
            <a:avLst/>
          </a:prstGeom>
          <a:ln w="6350">
            <a:solidFill>
              <a:schemeClr val="tx1"/>
            </a:solidFill>
          </a:ln>
        </p:spPr>
      </p:pic>
      <p:sp>
        <p:nvSpPr>
          <p:cNvPr id="2" name="Title 1">
            <a:extLst>
              <a:ext uri="{FF2B5EF4-FFF2-40B4-BE49-F238E27FC236}">
                <a16:creationId xmlns:a16="http://schemas.microsoft.com/office/drawing/2014/main" id="{75656AA6-04E8-3196-BA50-8B4D25E0B60C}"/>
              </a:ext>
            </a:extLst>
          </p:cNvPr>
          <p:cNvSpPr>
            <a:spLocks noGrp="1"/>
          </p:cNvSpPr>
          <p:nvPr>
            <p:ph type="title"/>
          </p:nvPr>
        </p:nvSpPr>
        <p:spPr>
          <a:xfrm>
            <a:off x="4670131" y="1"/>
            <a:ext cx="7521870" cy="45720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Tying Case: Focus on Patients, Not Roux Contract</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0CC4799C-856E-AA6A-606D-E9E5D267F317}"/>
              </a:ext>
            </a:extLst>
          </p:cNvPr>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a:extLst>
              <a:ext uri="{FF2B5EF4-FFF2-40B4-BE49-F238E27FC236}">
                <a16:creationId xmlns:a16="http://schemas.microsoft.com/office/drawing/2014/main" id="{54C094EC-EAA9-D991-81D7-AC3A784D1721}"/>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A7917897-41A4-8F3D-F5EF-4F563220E8CF}"/>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98A52958-375C-E18D-4A21-4E3A53D9BF4E}"/>
              </a:ext>
            </a:extLst>
          </p:cNvPr>
          <p:cNvSpPr txBox="1">
            <a:spLocks noChangeArrowheads="1"/>
          </p:cNvSpPr>
          <p:nvPr/>
        </p:nvSpPr>
        <p:spPr bwMode="auto">
          <a:xfrm>
            <a:off x="1257300" y="1352520"/>
            <a:ext cx="10629900"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In sum, </a:t>
            </a:r>
            <a:r>
              <a:rPr lang="en-US" sz="3200" b="1" dirty="0">
                <a:solidFill>
                  <a:schemeClr val="accent4">
                    <a:lumMod val="50000"/>
                    <a:lumOff val="50000"/>
                  </a:schemeClr>
                </a:solidFill>
              </a:rPr>
              <a:t>any inquiry into the validity of a tying arrangement must focus on the market or markets in which the two products are sold, for that is where the anticompetitive forcing has its impact</a:t>
            </a:r>
            <a:r>
              <a:rPr lang="en-US" sz="3200" dirty="0"/>
              <a:t>. Thus, in this case </a:t>
            </a:r>
            <a:r>
              <a:rPr lang="en-US" sz="3200" b="1" dirty="0">
                <a:solidFill>
                  <a:schemeClr val="accent4">
                    <a:lumMod val="50000"/>
                    <a:lumOff val="50000"/>
                  </a:schemeClr>
                </a:solidFill>
              </a:rPr>
              <a:t>our analysis of the tying issue must focus on the hospital’s sale of services to its patients, rather than its contractual arrangements with the providers of </a:t>
            </a:r>
            <a:r>
              <a:rPr lang="en-US" sz="3200" b="1" dirty="0" err="1">
                <a:solidFill>
                  <a:schemeClr val="accent4">
                    <a:lumMod val="50000"/>
                    <a:lumOff val="50000"/>
                  </a:schemeClr>
                </a:solidFill>
              </a:rPr>
              <a:t>anesthesiological</a:t>
            </a:r>
            <a:r>
              <a:rPr lang="en-US" sz="3200" b="1" dirty="0">
                <a:solidFill>
                  <a:schemeClr val="accent4">
                    <a:lumMod val="50000"/>
                    <a:lumOff val="50000"/>
                  </a:schemeClr>
                </a:solidFill>
              </a:rPr>
              <a:t> services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92471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7CC36-C1BC-6FAA-FDF0-2577AFAADDF9}"/>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6DD1D203-A6A7-5E87-EDA2-F8B5E5C4A1A1}"/>
              </a:ext>
            </a:extLst>
          </p:cNvPr>
          <p:cNvPicPr>
            <a:picLocks noChangeAspect="1"/>
          </p:cNvPicPr>
          <p:nvPr/>
        </p:nvPicPr>
        <p:blipFill>
          <a:blip r:embed="rId3"/>
          <a:stretch>
            <a:fillRect/>
          </a:stretch>
        </p:blipFill>
        <p:spPr>
          <a:xfrm>
            <a:off x="134172" y="228601"/>
            <a:ext cx="4102977" cy="6391572"/>
          </a:xfrm>
          <a:prstGeom prst="rect">
            <a:avLst/>
          </a:prstGeom>
          <a:ln w="6350">
            <a:solidFill>
              <a:schemeClr val="bg2"/>
            </a:solidFill>
          </a:ln>
        </p:spPr>
      </p:pic>
      <p:sp>
        <p:nvSpPr>
          <p:cNvPr id="2" name="Title 1">
            <a:extLst>
              <a:ext uri="{FF2B5EF4-FFF2-40B4-BE49-F238E27FC236}">
                <a16:creationId xmlns:a16="http://schemas.microsoft.com/office/drawing/2014/main" id="{784EC407-7C8A-4E5F-53FE-FE32989F91FA}"/>
              </a:ext>
            </a:extLst>
          </p:cNvPr>
          <p:cNvSpPr>
            <a:spLocks noGrp="1"/>
          </p:cNvSpPr>
          <p:nvPr>
            <p:ph type="title"/>
          </p:nvPr>
        </p:nvSpPr>
        <p:spPr>
          <a:xfrm>
            <a:off x="7714445" y="1"/>
            <a:ext cx="4477556" cy="369332"/>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Fn</a:t>
            </a:r>
            <a:r>
              <a:rPr lang="en-US" sz="2400" dirty="0">
                <a:solidFill>
                  <a:schemeClr val="accent4">
                    <a:lumMod val="75000"/>
                    <a:lumOff val="25000"/>
                  </a:schemeClr>
                </a:solidFill>
                <a:latin typeface="+mn-lt"/>
                <a:cs typeface="Times New Roman" panose="02020603050405020304" pitchFamily="18" charset="0"/>
              </a:rPr>
              <a:t> 28: Not the Roux Contract</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8D290CDB-89AD-803A-FF51-20DBD6D9C87B}"/>
              </a:ext>
            </a:extLst>
          </p:cNvPr>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a:extLst>
              <a:ext uri="{FF2B5EF4-FFF2-40B4-BE49-F238E27FC236}">
                <a16:creationId xmlns:a16="http://schemas.microsoft.com/office/drawing/2014/main" id="{4BAFD302-A7FF-B760-00E4-C3CA5E346833}"/>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D97B64B2-9FF1-B7EC-D5DE-ECCDD2DF3372}"/>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58AF2FE-F90E-6DE0-9A2F-28F45D972CD3}"/>
              </a:ext>
            </a:extLst>
          </p:cNvPr>
          <p:cNvSpPr txBox="1">
            <a:spLocks noChangeArrowheads="1"/>
          </p:cNvSpPr>
          <p:nvPr/>
        </p:nvSpPr>
        <p:spPr bwMode="auto">
          <a:xfrm>
            <a:off x="1257300" y="1352520"/>
            <a:ext cx="10629900" cy="452431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It is essential to differentiate between the Roux contract and the legality of the contract between the hospital and its patients</a:t>
            </a:r>
            <a:r>
              <a:rPr lang="en-US" sz="3200" dirty="0"/>
              <a:t>. The </a:t>
            </a:r>
            <a:r>
              <a:rPr lang="en-US" sz="3200" b="1" dirty="0">
                <a:solidFill>
                  <a:schemeClr val="accent4">
                    <a:lumMod val="50000"/>
                    <a:lumOff val="50000"/>
                  </a:schemeClr>
                </a:solidFill>
              </a:rPr>
              <a:t>Roux contract </a:t>
            </a:r>
            <a:r>
              <a:rPr lang="en-US" sz="3200" dirty="0"/>
              <a:t>is nothing more than an arrangement whereby Roux supplies all of the hospital’s needs for </a:t>
            </a:r>
            <a:r>
              <a:rPr lang="en-US" sz="3200" dirty="0" err="1"/>
              <a:t>anesthesiological</a:t>
            </a:r>
            <a:r>
              <a:rPr lang="en-US" sz="3200" dirty="0"/>
              <a:t> services. That contract </a:t>
            </a:r>
            <a:r>
              <a:rPr lang="en-US" sz="3200" b="1" dirty="0">
                <a:solidFill>
                  <a:schemeClr val="accent4">
                    <a:lumMod val="50000"/>
                    <a:lumOff val="50000"/>
                  </a:schemeClr>
                </a:solidFill>
              </a:rPr>
              <a:t>raises only an exclusive-dealing question, see n. 51, </a:t>
            </a:r>
            <a:r>
              <a:rPr lang="en-US" sz="3200" b="1" i="1" dirty="0">
                <a:solidFill>
                  <a:schemeClr val="accent4">
                    <a:lumMod val="50000"/>
                    <a:lumOff val="50000"/>
                  </a:schemeClr>
                </a:solidFill>
              </a:rPr>
              <a:t>infra</a:t>
            </a:r>
            <a:r>
              <a:rPr lang="en-US" sz="3200" i="1" dirty="0"/>
              <a:t>. </a:t>
            </a:r>
            <a:r>
              <a:rPr lang="en-US" sz="3200" dirty="0"/>
              <a:t>The </a:t>
            </a:r>
            <a:r>
              <a:rPr lang="en-US" sz="3200" b="1" dirty="0">
                <a:solidFill>
                  <a:schemeClr val="accent4">
                    <a:lumMod val="50000"/>
                    <a:lumOff val="50000"/>
                  </a:schemeClr>
                </a:solidFill>
              </a:rPr>
              <a:t>issue here is whether the hospital’s insistence that its patients purchase </a:t>
            </a:r>
            <a:r>
              <a:rPr lang="en-US" sz="3200" b="1" dirty="0" err="1">
                <a:solidFill>
                  <a:schemeClr val="accent4">
                    <a:lumMod val="50000"/>
                    <a:lumOff val="50000"/>
                  </a:schemeClr>
                </a:solidFill>
              </a:rPr>
              <a:t>anesthesiological</a:t>
            </a:r>
            <a:r>
              <a:rPr lang="en-US" sz="3200" b="1" dirty="0">
                <a:solidFill>
                  <a:schemeClr val="accent4">
                    <a:lumMod val="50000"/>
                    <a:lumOff val="50000"/>
                  </a:schemeClr>
                </a:solidFill>
              </a:rPr>
              <a:t> services from Roux creates a tying arrangement</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98925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F3F0D-8AFF-5E19-5344-A53CFC9FEF3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30AFEAD-67AC-70A6-4411-BC680D8B9683}"/>
              </a:ext>
            </a:extLst>
          </p:cNvPr>
          <p:cNvPicPr>
            <a:picLocks noChangeAspect="1"/>
          </p:cNvPicPr>
          <p:nvPr/>
        </p:nvPicPr>
        <p:blipFill>
          <a:blip r:embed="rId3"/>
          <a:stretch>
            <a:fillRect/>
          </a:stretch>
        </p:blipFill>
        <p:spPr>
          <a:xfrm>
            <a:off x="156521" y="228601"/>
            <a:ext cx="4024820" cy="6487521"/>
          </a:xfrm>
          <a:prstGeom prst="rect">
            <a:avLst/>
          </a:prstGeom>
          <a:ln w="6350">
            <a:solidFill>
              <a:schemeClr val="tx1"/>
            </a:solidFill>
          </a:ln>
        </p:spPr>
      </p:pic>
      <p:sp>
        <p:nvSpPr>
          <p:cNvPr id="2" name="Title 1">
            <a:extLst>
              <a:ext uri="{FF2B5EF4-FFF2-40B4-BE49-F238E27FC236}">
                <a16:creationId xmlns:a16="http://schemas.microsoft.com/office/drawing/2014/main" id="{46AEA954-3544-8DFC-1EB2-407FF66CBEB0}"/>
              </a:ext>
            </a:extLst>
          </p:cNvPr>
          <p:cNvSpPr>
            <a:spLocks noGrp="1"/>
          </p:cNvSpPr>
          <p:nvPr>
            <p:ph type="title"/>
          </p:nvPr>
        </p:nvSpPr>
        <p:spPr>
          <a:xfrm>
            <a:off x="8109397" y="1"/>
            <a:ext cx="4082604"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the Contract Changed</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241C94F1-C366-9B0E-97D0-A615AA7E7B3A}"/>
              </a:ext>
            </a:extLst>
          </p:cNvPr>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a:extLst>
              <a:ext uri="{FF2B5EF4-FFF2-40B4-BE49-F238E27FC236}">
                <a16:creationId xmlns:a16="http://schemas.microsoft.com/office/drawing/2014/main" id="{65432668-D49C-A5E0-0158-AA57E640F716}"/>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9BF0E30F-A98E-4A62-3E26-B38C0239EAEF}"/>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A95DBD9E-2B84-562D-6D02-68CB35CF7B51}"/>
              </a:ext>
            </a:extLst>
          </p:cNvPr>
          <p:cNvSpPr txBox="1">
            <a:spLocks noChangeArrowheads="1"/>
          </p:cNvSpPr>
          <p:nvPr/>
        </p:nvSpPr>
        <p:spPr bwMode="auto">
          <a:xfrm>
            <a:off x="1257300" y="1352520"/>
            <a:ext cx="10629900" cy="452431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The 1971 contract provided for a 1-year term automatically renewable for successive 1-year periods unless either party elected to terminate. </a:t>
            </a:r>
            <a:r>
              <a:rPr lang="en-US" sz="3200" b="1" dirty="0">
                <a:solidFill>
                  <a:schemeClr val="accent4">
                    <a:lumMod val="50000"/>
                    <a:lumOff val="50000"/>
                  </a:schemeClr>
                </a:solidFill>
              </a:rPr>
              <a:t>In 1976</a:t>
            </a:r>
            <a:r>
              <a:rPr lang="en-US" sz="3200" dirty="0"/>
              <a:t>, </a:t>
            </a:r>
            <a:r>
              <a:rPr lang="en-US" sz="3200" b="1" dirty="0">
                <a:solidFill>
                  <a:schemeClr val="accent4">
                    <a:lumMod val="50000"/>
                    <a:lumOff val="50000"/>
                  </a:schemeClr>
                </a:solidFill>
              </a:rPr>
              <a:t>a second written contract </a:t>
            </a:r>
            <a:r>
              <a:rPr lang="en-US" sz="3200" dirty="0"/>
              <a:t>was executed containing most of the provisions of the 1971 agreement. Its term was five years and </a:t>
            </a:r>
            <a:r>
              <a:rPr lang="en-US" sz="3200" b="1" dirty="0">
                <a:solidFill>
                  <a:schemeClr val="accent4">
                    <a:lumMod val="50000"/>
                    <a:lumOff val="50000"/>
                  </a:schemeClr>
                </a:solidFill>
              </a:rPr>
              <a:t>the clause excluding other anesthesiologists from the hospital was deleted; the hospital nevertheless continued to regard itself as committed to a closed anesthesiology department.</a:t>
            </a:r>
            <a:r>
              <a:rPr lang="en-US" sz="3200" dirty="0"/>
              <a:t> Only Roux was permitted to practice anesthesiology at the hospital</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918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22105-6BB9-2813-AF76-F7BD3A94AD3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2D828AD-DE3C-CF2E-5B3D-789A0F0B928D}"/>
              </a:ext>
            </a:extLst>
          </p:cNvPr>
          <p:cNvPicPr>
            <a:picLocks noChangeAspect="1"/>
          </p:cNvPicPr>
          <p:nvPr/>
        </p:nvPicPr>
        <p:blipFill>
          <a:blip r:embed="rId3"/>
          <a:stretch>
            <a:fillRect/>
          </a:stretch>
        </p:blipFill>
        <p:spPr>
          <a:xfrm>
            <a:off x="304800" y="228601"/>
            <a:ext cx="4013113" cy="6472237"/>
          </a:xfrm>
          <a:prstGeom prst="rect">
            <a:avLst/>
          </a:prstGeom>
          <a:ln w="6350">
            <a:solidFill>
              <a:schemeClr val="tx1"/>
            </a:solidFill>
          </a:ln>
        </p:spPr>
      </p:pic>
      <p:sp>
        <p:nvSpPr>
          <p:cNvPr id="2" name="Title 1">
            <a:extLst>
              <a:ext uri="{FF2B5EF4-FFF2-40B4-BE49-F238E27FC236}">
                <a16:creationId xmlns:a16="http://schemas.microsoft.com/office/drawing/2014/main" id="{F539B7F5-0FB6-F703-42F1-8115C6295540}"/>
              </a:ext>
            </a:extLst>
          </p:cNvPr>
          <p:cNvSpPr>
            <a:spLocks noGrp="1"/>
          </p:cNvSpPr>
          <p:nvPr>
            <p:ph type="title"/>
          </p:nvPr>
        </p:nvSpPr>
        <p:spPr>
          <a:xfrm>
            <a:off x="9652001" y="1"/>
            <a:ext cx="2540000" cy="45720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Hyde Standing?</a:t>
            </a:r>
            <a:endParaRPr lang="en-US" sz="2400" kern="1200" dirty="0">
              <a:solidFill>
                <a:schemeClr val="accent4">
                  <a:lumMod val="75000"/>
                  <a:lumOff val="25000"/>
                </a:schemeClr>
              </a:solidFill>
              <a:latin typeface="+mn-lt"/>
            </a:endParaRPr>
          </a:p>
        </p:txBody>
      </p:sp>
      <p:sp>
        <p:nvSpPr>
          <p:cNvPr id="4" name="Slide Number Placeholder 3">
            <a:extLst>
              <a:ext uri="{FF2B5EF4-FFF2-40B4-BE49-F238E27FC236}">
                <a16:creationId xmlns:a16="http://schemas.microsoft.com/office/drawing/2014/main" id="{FCD356A6-F660-16DE-2047-7976D8B29B9B}"/>
              </a:ext>
            </a:extLst>
          </p:cNvPr>
          <p:cNvSpPr>
            <a:spLocks noGrp="1"/>
          </p:cNvSpPr>
          <p:nvPr>
            <p:ph type="sldNum" sz="quarter" idx="12"/>
          </p:nvPr>
        </p:nvSpPr>
        <p:spPr/>
        <p:txBody>
          <a:bodyPr/>
          <a:lstStyle/>
          <a:p>
            <a:pPr>
              <a:defRPr/>
            </a:pPr>
            <a:fld id="{B32496E5-8FFA-4061-92C3-71B1BA3DDA51}" type="slidenum">
              <a:rPr lang="en-US" altLang="en-US" smtClean="0"/>
              <a:pPr>
                <a:defRPr/>
              </a:pPr>
              <a:t>8</a:t>
            </a:fld>
            <a:endParaRPr lang="en-US" altLang="en-US"/>
          </a:p>
        </p:txBody>
      </p:sp>
      <p:sp>
        <p:nvSpPr>
          <p:cNvPr id="6" name="Text Box 5">
            <a:extLst>
              <a:ext uri="{FF2B5EF4-FFF2-40B4-BE49-F238E27FC236}">
                <a16:creationId xmlns:a16="http://schemas.microsoft.com/office/drawing/2014/main" id="{28B26DF5-2EFC-3983-7E53-212286102CFB}"/>
              </a:ext>
            </a:extLst>
          </p:cNvPr>
          <p:cNvSpPr txBox="1">
            <a:spLocks noChangeArrowheads="1"/>
          </p:cNvSpPr>
          <p:nvPr/>
        </p:nvSpPr>
        <p:spPr bwMode="auto">
          <a:xfrm>
            <a:off x="9101380" y="6488668"/>
            <a:ext cx="30906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a:extLst>
              <a:ext uri="{FF2B5EF4-FFF2-40B4-BE49-F238E27FC236}">
                <a16:creationId xmlns:a16="http://schemas.microsoft.com/office/drawing/2014/main" id="{2787A27C-8CC8-2338-06DC-B55E82F6EA04}"/>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83A23A14-520E-FE24-995B-58B327FCA770}"/>
              </a:ext>
            </a:extLst>
          </p:cNvPr>
          <p:cNvSpPr txBox="1">
            <a:spLocks noChangeArrowheads="1"/>
          </p:cNvSpPr>
          <p:nvPr/>
        </p:nvSpPr>
        <p:spPr bwMode="auto">
          <a:xfrm>
            <a:off x="1214966" y="3388753"/>
            <a:ext cx="10629900" cy="107721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Respondent has standing </a:t>
            </a:r>
            <a:r>
              <a:rPr lang="en-US" sz="3200" dirty="0"/>
              <a:t>to enforce § 1 by virtue of § 4 of the Clayton Act, 38 Stat. 731, as amended, 15 U. S. C. § 15</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29454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3343E4-A5E6-7AC7-65A4-9DD9420256F1}"/>
              </a:ext>
            </a:extLst>
          </p:cNvPr>
          <p:cNvPicPr>
            <a:picLocks noChangeAspect="1"/>
          </p:cNvPicPr>
          <p:nvPr/>
        </p:nvPicPr>
        <p:blipFill>
          <a:blip r:embed="rId3"/>
          <a:stretch>
            <a:fillRect/>
          </a:stretch>
        </p:blipFill>
        <p:spPr>
          <a:xfrm>
            <a:off x="192180" y="169762"/>
            <a:ext cx="4146007" cy="6531076"/>
          </a:xfrm>
          <a:prstGeom prst="rect">
            <a:avLst/>
          </a:prstGeom>
          <a:ln w="6350">
            <a:solidFill>
              <a:schemeClr val="bg2"/>
            </a:solidFill>
          </a:ln>
        </p:spPr>
      </p:pic>
      <p:sp>
        <p:nvSpPr>
          <p:cNvPr id="2" name="Title 1"/>
          <p:cNvSpPr>
            <a:spLocks noGrp="1"/>
          </p:cNvSpPr>
          <p:nvPr>
            <p:ph type="title"/>
          </p:nvPr>
        </p:nvSpPr>
        <p:spPr>
          <a:xfrm>
            <a:off x="8538754" y="-1"/>
            <a:ext cx="3653247" cy="339526"/>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Tying as Per Se Illegal?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9</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Jefferson Parish (US 1984)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Text Box 5">
            <a:extLst>
              <a:ext uri="{FF2B5EF4-FFF2-40B4-BE49-F238E27FC236}">
                <a16:creationId xmlns:a16="http://schemas.microsoft.com/office/drawing/2014/main" id="{0AEAE6C6-2AAF-2242-8C64-0DD875A3C4CE}"/>
              </a:ext>
            </a:extLst>
          </p:cNvPr>
          <p:cNvSpPr txBox="1">
            <a:spLocks noChangeArrowheads="1"/>
          </p:cNvSpPr>
          <p:nvPr/>
        </p:nvSpPr>
        <p:spPr bwMode="auto">
          <a:xfrm>
            <a:off x="1698172" y="1339633"/>
            <a:ext cx="9939338" cy="501675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Certain types of contractual arrangements are deemed unreasonable as a matter of law. … </a:t>
            </a:r>
            <a:r>
              <a:rPr lang="en-US" sz="3200" b="1" dirty="0">
                <a:solidFill>
                  <a:schemeClr val="accent4">
                    <a:lumMod val="50000"/>
                    <a:lumOff val="50000"/>
                  </a:schemeClr>
                </a:solidFill>
              </a:rPr>
              <a:t>A price-fixing agreement between competitors is the classic example of such an arrangement</a:t>
            </a:r>
            <a:r>
              <a:rPr lang="en-US" sz="3200" dirty="0"/>
              <a:t>. … </a:t>
            </a:r>
            <a:r>
              <a:rPr lang="en-US" sz="3200" b="1" dirty="0">
                <a:solidFill>
                  <a:schemeClr val="accent4">
                    <a:lumMod val="50000"/>
                    <a:lumOff val="50000"/>
                  </a:schemeClr>
                </a:solidFill>
              </a:rPr>
              <a:t>It is far too late in the history of our antitrust jurisprudence to question the proposition that certain tying arrangements pose an unacceptable risk of stifling competition and therefore are unreasonable </a:t>
            </a:r>
            <a:r>
              <a:rPr lang="en-US" sz="3200" b="1" i="1" dirty="0">
                <a:solidFill>
                  <a:schemeClr val="accent4">
                    <a:lumMod val="50000"/>
                    <a:lumOff val="50000"/>
                  </a:schemeClr>
                </a:solidFill>
              </a:rPr>
              <a:t>‘per se.</a:t>
            </a:r>
            <a:r>
              <a:rPr lang="en-US" sz="3200" i="1" dirty="0"/>
              <a:t>’ </a:t>
            </a:r>
            <a:r>
              <a:rPr lang="en-US" sz="3200" dirty="0"/>
              <a:t>The rule was first enunciated in </a:t>
            </a:r>
            <a:r>
              <a:rPr lang="en-US" sz="3200" i="1" dirty="0"/>
              <a:t>International Salt Co. </a:t>
            </a:r>
            <a:r>
              <a:rPr lang="en-US" sz="3200" dirty="0"/>
              <a:t>v. </a:t>
            </a:r>
            <a:r>
              <a:rPr lang="en-US" sz="3200" i="1" dirty="0"/>
              <a:t>United States, </a:t>
            </a:r>
            <a:r>
              <a:rPr lang="en-US" sz="3200" dirty="0"/>
              <a:t>332 U.S. 392, 396 (1947) … </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07638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5314</TotalTime>
  <Words>2568</Words>
  <Application>Microsoft Office PowerPoint</Application>
  <PresentationFormat>Widescreen</PresentationFormat>
  <Paragraphs>267</Paragraphs>
  <Slides>45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Helvetica</vt:lpstr>
      <vt:lpstr>Monotype Sorts</vt:lpstr>
      <vt:lpstr>Times New Roman</vt:lpstr>
      <vt:lpstr>Wingdings</vt:lpstr>
      <vt:lpstr>Generic (Standard)</vt:lpstr>
      <vt:lpstr>Class 9: Thurs 16 Oct 2025 Antitrust Fall 2025    Tying</vt:lpstr>
      <vt:lpstr>CA Section 3 (now 15 USC 14)</vt:lpstr>
      <vt:lpstr>Jefferson Parish</vt:lpstr>
      <vt:lpstr>An Exclusivity Case?</vt:lpstr>
      <vt:lpstr>Tying Case: Focus on Patients, Not Roux Contract</vt:lpstr>
      <vt:lpstr>Fn 28: Not the Roux Contract</vt:lpstr>
      <vt:lpstr>And the Contract Changed</vt:lpstr>
      <vt:lpstr>Hyde Standing?</vt:lpstr>
      <vt:lpstr>Tying as Per Se Illegal?</vt:lpstr>
      <vt:lpstr>Tying and CA3</vt:lpstr>
      <vt:lpstr>O’Connor: But … </vt:lpstr>
      <vt:lpstr>International Salt</vt:lpstr>
      <vt:lpstr>IBM</vt:lpstr>
      <vt:lpstr>The Left Shoe Monopolist</vt:lpstr>
      <vt:lpstr>The Left Shoe Monopolist</vt:lpstr>
      <vt:lpstr>Fixed Proportions and Tying</vt:lpstr>
      <vt:lpstr>Fixed v. Variable Proportions</vt:lpstr>
      <vt:lpstr>Metering and Tying</vt:lpstr>
      <vt:lpstr>Metering and Tying</vt:lpstr>
      <vt:lpstr>Metering and Tying</vt:lpstr>
      <vt:lpstr>Metering and Tying</vt:lpstr>
      <vt:lpstr>Metering and Tying</vt:lpstr>
      <vt:lpstr>Tying Foreclosure From Substantial Market Per Se Illegal</vt:lpstr>
      <vt:lpstr>Building a Hospital</vt:lpstr>
      <vt:lpstr>Building a Hospital</vt:lpstr>
      <vt:lpstr>Building a Hospital</vt:lpstr>
      <vt:lpstr>Exclusive Dealing: Tampa Electric</vt:lpstr>
      <vt:lpstr>20-Year Exclusive Coal Contract</vt:lpstr>
      <vt:lpstr>Exclusive Contracts and CA3</vt:lpstr>
      <vt:lpstr>1: Define the Line of Commerce</vt:lpstr>
      <vt:lpstr>2: Determine the Area of Effective Competition</vt:lpstr>
      <vt:lpstr>3: Foreclose a Substantial Share</vt:lpstr>
      <vt:lpstr>Small Amount Here in Content and No CA3 Violation</vt:lpstr>
      <vt:lpstr>If No CA3 Violation, then No SA1 or SA2 Violation</vt:lpstr>
      <vt:lpstr>Fn 51: Exclusive Contract Not In Issue Here</vt:lpstr>
      <vt:lpstr>O’Connor: Roux Contract as Exclusive Dealing</vt:lpstr>
      <vt:lpstr>O’Connor: No Violation Here</vt:lpstr>
      <vt:lpstr>Two Products or One Product?</vt:lpstr>
      <vt:lpstr>Separateness</vt:lpstr>
      <vt:lpstr>Separate Consumer Demand</vt:lpstr>
      <vt:lpstr>Tying Tests: Power and Forcing</vt:lpstr>
      <vt:lpstr>Per Se Sort Of?</vt:lpstr>
      <vt:lpstr>Cert Petition</vt:lpstr>
      <vt:lpstr>6 Oct 2025: Motion Denied</vt:lpstr>
      <vt:lpstr>And What Does It Mean?</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Picker, Randall</cp:lastModifiedBy>
  <cp:revision>492</cp:revision>
  <cp:lastPrinted>2019-02-07T18:09:00Z</cp:lastPrinted>
  <dcterms:created xsi:type="dcterms:W3CDTF">1999-10-27T15:27:59Z</dcterms:created>
  <dcterms:modified xsi:type="dcterms:W3CDTF">2025-10-16T19:23:07Z</dcterms:modified>
</cp:coreProperties>
</file>