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303" r:id="rId2"/>
    <p:sldId id="1436" r:id="rId3"/>
    <p:sldId id="1437" r:id="rId4"/>
    <p:sldId id="1438" r:id="rId5"/>
    <p:sldId id="1439" r:id="rId6"/>
    <p:sldId id="1411" r:id="rId7"/>
    <p:sldId id="1412" r:id="rId8"/>
    <p:sldId id="1405" r:id="rId9"/>
    <p:sldId id="1308" r:id="rId10"/>
    <p:sldId id="1309" r:id="rId11"/>
    <p:sldId id="1416" r:id="rId12"/>
    <p:sldId id="1354" r:id="rId13"/>
    <p:sldId id="1311" r:id="rId14"/>
    <p:sldId id="1312" r:id="rId15"/>
    <p:sldId id="1313" r:id="rId16"/>
    <p:sldId id="1392" r:id="rId17"/>
    <p:sldId id="1435" r:id="rId18"/>
    <p:sldId id="1446" r:id="rId19"/>
    <p:sldId id="1430" r:id="rId20"/>
    <p:sldId id="1407" r:id="rId21"/>
    <p:sldId id="1408" r:id="rId22"/>
    <p:sldId id="1409" r:id="rId23"/>
    <p:sldId id="1410" r:id="rId24"/>
    <p:sldId id="1450" r:id="rId25"/>
    <p:sldId id="1451" r:id="rId26"/>
    <p:sldId id="1694" r:id="rId27"/>
    <p:sldId id="1397" r:id="rId28"/>
    <p:sldId id="1398" r:id="rId29"/>
    <p:sldId id="1417" r:id="rId30"/>
    <p:sldId id="1428" r:id="rId31"/>
    <p:sldId id="1429" r:id="rId32"/>
    <p:sldId id="1431" r:id="rId33"/>
    <p:sldId id="1432" r:id="rId34"/>
    <p:sldId id="1433" r:id="rId35"/>
    <p:sldId id="1434" r:id="rId36"/>
    <p:sldId id="1372" r:id="rId37"/>
    <p:sldId id="1373" r:id="rId38"/>
    <p:sldId id="1440" r:id="rId39"/>
    <p:sldId id="1377" r:id="rId40"/>
    <p:sldId id="1441" r:id="rId41"/>
    <p:sldId id="1374" r:id="rId42"/>
    <p:sldId id="1375" r:id="rId43"/>
    <p:sldId id="1376" r:id="rId44"/>
    <p:sldId id="1379" r:id="rId45"/>
    <p:sldId id="1380" r:id="rId46"/>
    <p:sldId id="1381" r:id="rId47"/>
    <p:sldId id="1414" r:id="rId48"/>
    <p:sldId id="1382" r:id="rId49"/>
    <p:sldId id="1383" r:id="rId50"/>
    <p:sldId id="1385" r:id="rId51"/>
    <p:sldId id="1418" r:id="rId52"/>
    <p:sldId id="1389" r:id="rId53"/>
    <p:sldId id="1413" r:id="rId54"/>
    <p:sldId id="1419" r:id="rId55"/>
    <p:sldId id="1443" r:id="rId56"/>
    <p:sldId id="1444" r:id="rId57"/>
    <p:sldId id="1445" r:id="rId5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CC66FF"/>
    <a:srgbClr val="CCCCFF"/>
    <a:srgbClr val="6699FF"/>
    <a:srgbClr val="003399"/>
    <a:srgbClr val="FFCC99"/>
    <a:srgbClr val="CC99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83" autoAdjust="0"/>
    <p:restoredTop sz="86410" autoAdjust="0"/>
  </p:normalViewPr>
  <p:slideViewPr>
    <p:cSldViewPr snapToGrid="0">
      <p:cViewPr varScale="1">
        <p:scale>
          <a:sx n="151" d="100"/>
          <a:sy n="151" d="100"/>
        </p:scale>
        <p:origin x="72" y="8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52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defTabSz="931700">
              <a:defRPr kumimoji="0" sz="1200"/>
            </a:lvl1pPr>
          </a:lstStyle>
          <a:p>
            <a:pPr>
              <a:defRPr/>
            </a:pPr>
            <a:r>
              <a:rPr lang="en-US" altLang="en-US"/>
              <a:t>Prof. Randal C. Picker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algn="r" defTabSz="931700">
              <a:defRPr kumimoji="0" sz="1200"/>
            </a:lvl1pPr>
          </a:lstStyle>
          <a:p>
            <a:pPr>
              <a:defRPr/>
            </a:pPr>
            <a:fld id="{47A3C1D7-D894-45EB-81B5-86BCBC1C6585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defTabSz="931700">
              <a:defRPr kumimoji="0" sz="1200"/>
            </a:lvl1pPr>
          </a:lstStyle>
          <a:p>
            <a:pPr>
              <a:defRPr/>
            </a:pPr>
            <a:r>
              <a:rPr lang="en-US" altLang="en-US"/>
              <a:t>Antitrust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algn="r" defTabSz="931602">
              <a:defRPr kumimoji="0" sz="1200"/>
            </a:lvl1pPr>
          </a:lstStyle>
          <a:p>
            <a:fld id="{C8F5AEBD-3AE3-46EF-AD56-AC51FDC2E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51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defTabSz="931700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algn="r" defTabSz="931700">
              <a:defRPr kumimoji="0" sz="1200"/>
            </a:lvl1pPr>
          </a:lstStyle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defTabSz="931700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algn="r" defTabSz="931602">
              <a:defRPr kumimoji="0" sz="1200"/>
            </a:lvl1pPr>
          </a:lstStyle>
          <a:p>
            <a:fld id="{6F871550-1F17-4717-842D-A51DB4C6B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967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A16C62-667D-4166-A0FF-9EE23F96E60B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358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6B16D7-6C31-4D58-9F0D-8F3A9B29B434}" type="slidenum">
              <a:rPr kumimoji="0" lang="en-US" altLang="en-US" sz="1200"/>
              <a:pPr/>
              <a:t>1</a:t>
            </a:fld>
            <a:endParaRPr kumimoji="0" lang="en-US" alt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8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E6594E-61CA-4C57-9E2A-5EDEEA355A39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505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D3405E-041E-4283-8B24-0FABDD7B6784}" type="slidenum">
              <a:rPr kumimoji="0" lang="en-US" altLang="en-US" sz="1200"/>
              <a:pPr/>
              <a:t>12</a:t>
            </a:fld>
            <a:endParaRPr kumimoji="0" lang="en-US" alt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6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0144EE-4764-46D7-A054-ECB8BC6A1C52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60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2EB6B9-788C-43CB-861F-8F26673E5AEE}" type="slidenum">
              <a:rPr kumimoji="0" lang="en-US" altLang="en-US" sz="1200"/>
              <a:pPr/>
              <a:t>13</a:t>
            </a:fld>
            <a:endParaRPr kumimoji="0" lang="en-US" altLang="en-US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7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8B8A29-FD5E-450F-B468-C98FD53289F9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71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FC433F-1E83-4B04-B07F-EB695D54799C}" type="slidenum">
              <a:rPr kumimoji="0" lang="en-US" altLang="en-US" sz="1200"/>
              <a:pPr/>
              <a:t>14</a:t>
            </a:fld>
            <a:endParaRPr kumimoji="0" lang="en-US" altLang="en-US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7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EEC70-42AB-40E2-A2D7-9AFB0B0BA7A5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264C0C-4FA2-49E9-8FAF-17DDA34CED3B}" type="slidenum">
              <a:rPr kumimoji="0" lang="en-US" altLang="en-US" sz="1200"/>
              <a:pPr/>
              <a:t>15</a:t>
            </a:fld>
            <a:endParaRPr kumimoji="0" lang="en-US" alt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5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9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3886" indent="-289957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9825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375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68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61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54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47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404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F7A4EC-2BAD-4EC5-A329-684186525436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532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3886" indent="-289957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9825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375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68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61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54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47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404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36179C-3E07-4AD2-AEBE-618DCF94AC63}" type="slidenum">
              <a:rPr kumimoji="0" lang="en-US" altLang="en-US" sz="1200"/>
              <a:pPr/>
              <a:t>27</a:t>
            </a:fld>
            <a:endParaRPr kumimoji="0" lang="en-US" alt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703263"/>
            <a:ext cx="6235700" cy="3508375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88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3886" indent="-289957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9825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375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68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61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54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47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404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7D8DF-0FAF-4D69-BE90-E1905C7D82BA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3886" indent="-289957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9825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375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684" indent="-231965" defTabSz="94396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61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54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475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3404" indent="-231965" defTabSz="94396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3864BF-0C88-4ECA-A397-F82EC8D2B04B}" type="slidenum">
              <a:rPr kumimoji="0" lang="en-US" altLang="en-US" sz="1200"/>
              <a:pPr/>
              <a:t>28</a:t>
            </a:fld>
            <a:endParaRPr kumimoji="0" lang="en-US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703263"/>
            <a:ext cx="6235700" cy="35083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4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47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264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04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247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49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820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25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092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2814DB-06F0-4C45-989E-0A915EF37918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563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C5400E-EE00-4723-A880-40AAAF6BD1A0}" type="slidenum">
              <a:rPr kumimoji="0" lang="en-US" altLang="en-US" sz="1200"/>
              <a:pPr/>
              <a:t>36</a:t>
            </a:fld>
            <a:endParaRPr kumimoji="0" lang="en-US" alt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74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06C3A5-19BB-4D54-B1C0-36A02D7AB5F2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573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8B944B-66F9-4EEB-80F0-DBAA56A0D216}" type="slidenum">
              <a:rPr kumimoji="0" lang="en-US" altLang="en-US" sz="1200"/>
              <a:pPr/>
              <a:t>37</a:t>
            </a:fld>
            <a:endParaRPr kumimoji="0" lang="en-US" altLang="en-US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05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F914B7-7E0E-4C88-920D-CB74CC8BF5F3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678091-D578-4C3A-811A-B7FFABAF11E9}" type="slidenum">
              <a:rPr kumimoji="0" lang="en-US" altLang="en-US" sz="1200"/>
              <a:pPr/>
              <a:t>39</a:t>
            </a:fld>
            <a:endParaRPr kumimoji="0" lang="en-US" altLang="en-U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69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B1EC24-CE8C-43C5-A5A8-D06528E68535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583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014AE9-8DB4-4DD8-A542-A28D11E8D3C3}" type="slidenum">
              <a:rPr kumimoji="0" lang="en-US" altLang="en-US" sz="1200"/>
              <a:pPr/>
              <a:t>41</a:t>
            </a:fld>
            <a:endParaRPr kumimoji="0" lang="en-US" altLang="en-US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70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D4431F-136E-4A80-A781-C38CC4B703BE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593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4A36D9-8E04-4B73-A1B2-B653AE571C80}" type="slidenum">
              <a:rPr kumimoji="0" lang="en-US" altLang="en-US" sz="1200"/>
              <a:pPr/>
              <a:t>42</a:t>
            </a:fld>
            <a:endParaRPr kumimoji="0" lang="en-US" alt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89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70C26B-935C-48EA-8998-B54DBFB90DC7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041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51C135-D7CB-4C8D-BBB5-AA8916EB764B}" type="slidenum">
              <a:rPr kumimoji="0" lang="en-US" altLang="en-US" sz="1200"/>
              <a:pPr/>
              <a:t>43</a:t>
            </a:fld>
            <a:endParaRPr kumimoji="0" lang="en-US" altLang="en-US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380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DAAC97-24AD-48FD-81F3-18C6D8B7A9FD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349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5FECCC-2096-454A-B642-1D426797A096}" type="slidenum">
              <a:rPr kumimoji="0" lang="en-US" altLang="en-US" sz="1200"/>
              <a:pPr/>
              <a:t>44</a:t>
            </a:fld>
            <a:endParaRPr kumimoji="0" lang="en-US" altLang="en-US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39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EC9798-0ED3-4596-8B55-19C5C3F7F51A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45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5A32F7-EF11-4C67-B771-4B62C0B1A13C}" type="slidenum">
              <a:rPr kumimoji="0" lang="en-US" altLang="en-US" sz="1200"/>
              <a:pPr/>
              <a:t>45</a:t>
            </a:fld>
            <a:endParaRPr kumimoji="0" lang="en-US" alt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73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EC9798-0ED3-4596-8B55-19C5C3F7F51A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45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5A32F7-EF11-4C67-B771-4B62C0B1A13C}" type="slidenum">
              <a:rPr kumimoji="0" lang="en-US" altLang="en-US" sz="1200"/>
              <a:pPr/>
              <a:t>46</a:t>
            </a:fld>
            <a:endParaRPr kumimoji="0" lang="en-US" alt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73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549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B410CB-5CAF-4648-94B7-2B1C0FBBD3D2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A05EC1-A3D9-4001-A83C-B7234BC85FD5}" type="slidenum">
              <a:rPr kumimoji="0" lang="en-US" altLang="en-US" sz="1200"/>
              <a:pPr/>
              <a:t>48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0270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8CF10C-36C0-4B6D-8034-B977AD8A5FDD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49F3B1-7C07-43FD-854F-8B68896273F0}" type="slidenum">
              <a:rPr kumimoji="0" lang="en-US" altLang="en-US" sz="1200"/>
              <a:pPr/>
              <a:t>49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7270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4A8E57-8398-4F55-89BF-17EF04DC71B1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861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A386ED-3DA1-437D-9671-AD9E04284DFC}" type="slidenum">
              <a:rPr kumimoji="0" lang="en-US" altLang="en-US" sz="1200"/>
              <a:pPr/>
              <a:t>50</a:t>
            </a:fld>
            <a:endParaRPr kumimoji="0" lang="en-US" alt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39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4A8E57-8398-4F55-89BF-17EF04DC71B1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6861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A386ED-3DA1-437D-9671-AD9E04284DFC}" type="slidenum">
              <a:rPr kumimoji="0" lang="en-US" altLang="en-US" sz="1200"/>
              <a:pPr/>
              <a:t>51</a:t>
            </a:fld>
            <a:endParaRPr kumimoji="0" lang="en-US" alt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97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16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F83F2-26BC-4C7C-847C-D2826007C806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3553DA-BD58-47F7-85E3-F791AD9641A6}" type="slidenum">
              <a:rPr kumimoji="0" lang="en-US" altLang="en-US" sz="1200"/>
              <a:pPr/>
              <a:t>52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9560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5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872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048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4708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9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8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BADE9E2-AD50-41F5-902B-5239AF6CCE1C}" type="datetime1">
              <a:rPr lang="en-US" altLang="en-US" smtClean="0"/>
              <a:t>10/15/2025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71550-1F17-4717-842D-A51DB4C6BE2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39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741DA5-C6DF-4F62-88E6-25C35B43AC54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301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97C6C4-02BA-4C28-923A-B252449049B7}" type="slidenum">
              <a:rPr kumimoji="0" lang="en-US" altLang="en-US" sz="1200"/>
              <a:pPr/>
              <a:t>9</a:t>
            </a:fld>
            <a:endParaRPr kumimoji="0" lang="en-US" alt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2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81D75D-2C2C-478C-92C3-781DCC7BFDCD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40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26BBA8-E670-4991-A1DF-8C42053E2CE9}" type="slidenum">
              <a:rPr kumimoji="0" lang="en-US" altLang="en-US" sz="1200"/>
              <a:pPr/>
              <a:t>10</a:t>
            </a:fld>
            <a:endParaRPr kumimoji="0" lang="en-US" alt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81D75D-2C2C-478C-92C3-781DCC7BFDCD}" type="datetime1">
              <a:rPr kumimoji="0" lang="en-US" altLang="en-US" sz="1200"/>
              <a:t>10/15/2025</a:t>
            </a:fld>
            <a:endParaRPr kumimoji="0" lang="en-US" altLang="en-US" sz="1200"/>
          </a:p>
        </p:txBody>
      </p:sp>
      <p:sp>
        <p:nvSpPr>
          <p:cNvPr id="440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10" indent="-286158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631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483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336" indent="-228926" defTabSz="93160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188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041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894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45" indent="-228926" defTabSz="931602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26BBA8-E670-4991-A1DF-8C42053E2CE9}" type="slidenum">
              <a:rPr kumimoji="0" lang="en-US" altLang="en-US" sz="1200"/>
              <a:pPr/>
              <a:t>11</a:t>
            </a:fld>
            <a:endParaRPr kumimoji="0" lang="en-US" alt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4233" y="320040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641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533400"/>
            <a:ext cx="10058400" cy="25908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9200" y="3581400"/>
            <a:ext cx="8128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43A6D49-A9A2-42E2-B4EF-463A6552C0F8}" type="datetime4">
              <a:rPr lang="en-US" smtClean="0"/>
              <a:t>October 15, 2025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fld id="{F137F814-BD3A-446E-A1BB-9FC3334F6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8262-BF32-4D6A-B631-1B2119DF3E59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75180-9D3E-4B55-A871-134F05FD8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7940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178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7D6C-0BCB-4175-BA06-99C8ABE0209F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D6CAC-E31A-4BC3-AC7A-D9189B2A5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3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91EE-0D31-4F6D-B499-294FEAC0BA1F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2267B-1CBF-494B-9B6F-F8CF8C52B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4000">
                <a:solidFill>
                  <a:srgbClr val="0000FF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3600"/>
            </a:lvl2pPr>
            <a:lvl3pPr marL="1143000" indent="-228600">
              <a:buFont typeface="Wingdings" panose="05000000000000000000" pitchFamily="2" charset="2"/>
              <a:buChar char="§"/>
              <a:defRPr sz="3600"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6EA2D-2A94-4AE3-BB05-AA7BBC275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6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3AA5-E4E5-4749-8B3B-4CB6A1EA7047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D7588-5DA4-46C0-93CB-4E5DFAEFF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AB12-837A-413C-9F03-B8818D0C7C9B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F6B52-3B68-4DF6-A6D3-D11788C8A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01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1962-3908-4E51-87CE-DDD216C5600F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06210-F9B9-404D-8A73-FC5C08B65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B430-FBC9-40EC-BEBB-9ED6C9F65152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479BF-3D38-4A48-A1D9-B69669BE4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5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7C11-2599-416C-92E3-B4BB0554F15D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56261-7153-4865-A26F-492AC23F6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77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3AE6-05D7-4145-9CB1-56321241C3C9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7D674-D349-4A2A-87AB-2A93A7B32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9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6CA5-104E-4EFC-B114-E1A459703DDF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487BA-1326-43B5-95D0-3C30B4081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9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711200" cy="6018212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117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17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D489A52A-645B-4C2F-94DC-C56BC848F9DF}" type="datetime4">
              <a:rPr lang="en-US" smtClean="0"/>
              <a:t>October 15, 2025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Copyright © 2000-13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fld id="{E0EECDA2-C9F0-4A0D-9330-BE900A02F8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>
          <a:solidFill>
            <a:srgbClr val="CC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w"/>
        <a:defRPr kumimoji="1" sz="28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4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Class 8: Wed 15 Oct 2025</a:t>
            </a:r>
            <a:br>
              <a:rPr lang="en-US" sz="2400" dirty="0"/>
            </a:br>
            <a:r>
              <a:rPr lang="en-US" sz="2400" dirty="0"/>
              <a:t>Antitrust Fall 2025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6000" dirty="0"/>
              <a:t>Individual Refusals to Deal &amp; Predation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Randal C. Picker</a:t>
            </a:r>
          </a:p>
          <a:p>
            <a:r>
              <a:rPr lang="en-US" sz="2000" dirty="0">
                <a:solidFill>
                  <a:srgbClr val="0000FF"/>
                </a:solidFill>
              </a:rPr>
              <a:t>James Parker Hall Distinguished Service Professor of Law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The Law School</a:t>
            </a:r>
          </a:p>
          <a:p>
            <a:r>
              <a:rPr lang="en-US" dirty="0">
                <a:solidFill>
                  <a:srgbClr val="0000FF"/>
                </a:solidFill>
              </a:rPr>
              <a:t>The University of Chicago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Copyright © 2000-25 Randal C. Picker.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75C70B-B28C-4C48-8CB1-EDC9B24B891B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1964: Aspen Skiing buys Buttermilk, uniting it with Ajax</a:t>
            </a:r>
          </a:p>
          <a:p>
            <a:pPr lvl="2"/>
            <a:r>
              <a:rPr lang="en-US" dirty="0"/>
              <a:t>Introduces two-area ticket, which outsells all-Aspen ticket</a:t>
            </a:r>
          </a:p>
          <a:p>
            <a:pPr lvl="1"/>
            <a:r>
              <a:rPr lang="en-US" dirty="0"/>
              <a:t>1967: Aspen Skiing opens Snowmass</a:t>
            </a:r>
          </a:p>
          <a:p>
            <a:pPr lvl="2"/>
            <a:r>
              <a:rPr lang="en-US" dirty="0"/>
              <a:t>All-Aspen ticket outsells own three-area ticket</a:t>
            </a:r>
          </a:p>
          <a:p>
            <a:pPr lvl="1"/>
            <a:r>
              <a:rPr lang="en-US" dirty="0"/>
              <a:t>1971 Forward: Changes in ticket technology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1316F0D-4D4E-9F4C-84E1-D635A3D95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Skiing (US 1985)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75C70B-B28C-4C48-8CB1-EDC9B24B891B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1977: AS offers AH fixed share of 13.2% of revenues, deal done at 15%</a:t>
            </a:r>
          </a:p>
          <a:p>
            <a:pPr lvl="1"/>
            <a:r>
              <a:rPr lang="en-US" dirty="0"/>
              <a:t>1978: AS offers AH 12.5% of revs, killing the all-Aspen ticket</a:t>
            </a:r>
          </a:p>
          <a:p>
            <a:pPr lvl="2"/>
            <a:r>
              <a:rPr lang="en-US" dirty="0"/>
              <a:t>AS refuses to sell daily lift tickets at any price to AH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1316F0D-4D4E-9F4C-84E1-D635A3D95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Skiing (US 1985)</a:t>
            </a:r>
          </a:p>
        </p:txBody>
      </p:sp>
    </p:spTree>
    <p:extLst>
      <p:ext uri="{BB962C8B-B14F-4D97-AF65-F5344CB8AC3E}">
        <p14:creationId xmlns:p14="http://schemas.microsoft.com/office/powerpoint/2010/main" val="229305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55D72B-61BC-4469-AF48-FC8357BC0763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1981 Pricing by AS</a:t>
            </a:r>
          </a:p>
          <a:p>
            <a:pPr lvl="2"/>
            <a:r>
              <a:rPr lang="en-US" dirty="0"/>
              <a:t>Daily $22</a:t>
            </a:r>
          </a:p>
          <a:p>
            <a:pPr lvl="2"/>
            <a:r>
              <a:rPr lang="en-US" dirty="0"/>
              <a:t>3-area, 6-day $114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5A3D64-77ED-E642-B8FC-9E388DF65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1176000" cy="1143000"/>
          </a:xfrm>
        </p:spPr>
        <p:txBody>
          <a:bodyPr/>
          <a:lstStyle/>
          <a:p>
            <a:r>
              <a:rPr lang="en-US" dirty="0"/>
              <a:t>Aspen Skiing (US 1985)</a:t>
            </a:r>
          </a:p>
        </p:txBody>
      </p:sp>
    </p:spTree>
    <p:extLst>
      <p:ext uri="{BB962C8B-B14F-4D97-AF65-F5344CB8AC3E}">
        <p14:creationId xmlns:p14="http://schemas.microsoft.com/office/powerpoint/2010/main" val="296594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DE4DC0-95EC-495B-8F5D-6863262F1CD0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Highlands Market Share</a:t>
            </a:r>
          </a:p>
          <a:p>
            <a:pPr lvl="1"/>
            <a:r>
              <a:rPr lang="en-US"/>
              <a:t>76-77: 20.5%</a:t>
            </a:r>
          </a:p>
          <a:p>
            <a:pPr lvl="1"/>
            <a:r>
              <a:rPr lang="en-US"/>
              <a:t>77-78: 15.7%</a:t>
            </a:r>
          </a:p>
          <a:p>
            <a:pPr lvl="1"/>
            <a:r>
              <a:rPr lang="en-US"/>
              <a:t>78-79: 13.1%</a:t>
            </a:r>
          </a:p>
          <a:p>
            <a:pPr lvl="1"/>
            <a:r>
              <a:rPr lang="en-US"/>
              <a:t>79-80: 12.5%</a:t>
            </a:r>
          </a:p>
          <a:p>
            <a:pPr lvl="1"/>
            <a:r>
              <a:rPr lang="en-US"/>
              <a:t>80-81: 11%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FAC1F3-CB11-374F-8249-363B53747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1176000" cy="1143000"/>
          </a:xfrm>
        </p:spPr>
        <p:txBody>
          <a:bodyPr/>
          <a:lstStyle/>
          <a:p>
            <a:r>
              <a:rPr lang="en-US" dirty="0"/>
              <a:t>Aspen Skiing (US 1985)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AACCB6-C164-4574-B009-115F5C8A46DD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Complaint and the Lower Courts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District Court</a:t>
            </a:r>
          </a:p>
          <a:p>
            <a:pPr lvl="1"/>
            <a:r>
              <a:rPr lang="en-US"/>
              <a:t>AH alleges monopolization by AS</a:t>
            </a:r>
          </a:p>
          <a:p>
            <a:pPr lvl="1"/>
            <a:r>
              <a:rPr lang="en-US"/>
              <a:t>AH wins actual damages of $2.5 million</a:t>
            </a:r>
          </a:p>
          <a:p>
            <a:pPr lvl="1"/>
            <a:r>
              <a:rPr lang="en-US"/>
              <a:t>Injunction requiring 4-area ticket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2AD1FC-706C-44AE-BEFA-570060B91828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Complaint and the Lower Courts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Court of Appeals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Affirmed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All-Aspen ticket was “essential facility” under </a:t>
            </a:r>
            <a:r>
              <a:rPr lang="en-US" i="1" dirty="0"/>
              <a:t>Terminal Railroad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Also violated Sec. 2, efforts were to create or maintain a monopoly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valid business reason to refuse to accept coupons from AH’s Adventure Pack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to Look For in </a:t>
            </a:r>
            <a:r>
              <a:rPr lang="en-US" i="1" dirty="0"/>
              <a:t>Aspen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Markets</a:t>
            </a:r>
          </a:p>
          <a:p>
            <a:pPr lvl="1"/>
            <a:r>
              <a:rPr lang="en-US" dirty="0"/>
              <a:t>What are the relevant markets here? How does the Sup Ct see that here? How did the Colorado AG see that?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71E5BD-2777-004A-B354-885024FA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3)</a:t>
            </a:r>
          </a:p>
        </p:txBody>
      </p:sp>
    </p:spTree>
    <p:extLst>
      <p:ext uri="{BB962C8B-B14F-4D97-AF65-F5344CB8AC3E}">
        <p14:creationId xmlns:p14="http://schemas.microsoft.com/office/powerpoint/2010/main" val="301000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to Look For in </a:t>
            </a:r>
            <a:r>
              <a:rPr lang="en-US" i="1" dirty="0"/>
              <a:t>Aspen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Market Participants</a:t>
            </a:r>
          </a:p>
          <a:p>
            <a:pPr lvl="1"/>
            <a:r>
              <a:rPr lang="en-US" dirty="0"/>
              <a:t>What does competition look like?</a:t>
            </a:r>
          </a:p>
          <a:p>
            <a:pPr lvl="1"/>
            <a:r>
              <a:rPr lang="en-US" dirty="0"/>
              <a:t>What does a good monopolist look like?</a:t>
            </a:r>
          </a:p>
          <a:p>
            <a:pPr lvl="2"/>
            <a:r>
              <a:rPr lang="en-US" dirty="0"/>
              <a:t>By good monopolist, I mean a firm that has obtained monopoly power in an allowed way and is exercising it in a fashion consistent with the Sherman 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71E5BD-2777-004A-B354-885024FA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3)</a:t>
            </a:r>
          </a:p>
        </p:txBody>
      </p:sp>
    </p:spTree>
    <p:extLst>
      <p:ext uri="{BB962C8B-B14F-4D97-AF65-F5344CB8AC3E}">
        <p14:creationId xmlns:p14="http://schemas.microsoft.com/office/powerpoint/2010/main" val="380449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to Look For in </a:t>
            </a:r>
            <a:r>
              <a:rPr lang="en-US" i="1" dirty="0"/>
              <a:t>Aspen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Market Participants</a:t>
            </a:r>
          </a:p>
          <a:p>
            <a:pPr lvl="1"/>
            <a:r>
              <a:rPr lang="en-US" dirty="0"/>
              <a:t>What does a bad monopolist look like?</a:t>
            </a:r>
          </a:p>
          <a:p>
            <a:pPr lvl="2"/>
            <a:r>
              <a:rPr lang="en-US" dirty="0"/>
              <a:t>By bad monopolist I mean one that is seeking to, per </a:t>
            </a:r>
            <a:r>
              <a:rPr lang="en-US" i="1" dirty="0"/>
              <a:t>Grinnell</a:t>
            </a:r>
            <a:r>
              <a:rPr lang="en-US" dirty="0"/>
              <a:t>, acquire more monopoly power or to maintain the monopoly power that it has </a:t>
            </a:r>
          </a:p>
          <a:p>
            <a:r>
              <a:rPr lang="en-US" dirty="0"/>
              <a:t>What do consumers want?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71E5BD-2777-004A-B354-885024FA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3)</a:t>
            </a:r>
          </a:p>
        </p:txBody>
      </p:sp>
    </p:spTree>
    <p:extLst>
      <p:ext uri="{BB962C8B-B14F-4D97-AF65-F5344CB8AC3E}">
        <p14:creationId xmlns:p14="http://schemas.microsoft.com/office/powerpoint/2010/main" val="18487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278" y="-1"/>
            <a:ext cx="5813723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 Colorado AG: Price-Fixing Cartel?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59310" y="6488668"/>
            <a:ext cx="273269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(US 1985)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0" y="228599"/>
            <a:ext cx="3938494" cy="639291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445" y="2304288"/>
            <a:ext cx="10376774" cy="311810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577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330" y="-2"/>
            <a:ext cx="1368671" cy="403169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Grinnell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936" y="218400"/>
            <a:ext cx="3721980" cy="6454934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2554" y="6488668"/>
            <a:ext cx="230944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384 U.S. 563 (1966)</a:t>
            </a:r>
          </a:p>
        </p:txBody>
      </p:sp>
    </p:spTree>
    <p:extLst>
      <p:ext uri="{BB962C8B-B14F-4D97-AF65-F5344CB8AC3E}">
        <p14:creationId xmlns:p14="http://schemas.microsoft.com/office/powerpoint/2010/main" val="255384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8" y="228598"/>
            <a:ext cx="4058454" cy="647224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524" y="-2"/>
            <a:ext cx="7088478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No General Obligation to Deal with Competitors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82328" y="6488668"/>
            <a:ext cx="270967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(US 1985)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2B5DF9A-9D1B-6D48-9D8F-FB69410C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595" y="1884140"/>
            <a:ext cx="10379301" cy="156966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“Ski Co., therefore, is surely correct in submitting that even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 firm with monopoly power has no general duty to engage in a joint marketing program with a competitor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013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280" y="-2"/>
            <a:ext cx="5379721" cy="42672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Jury Instructions: Scale Economies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18320" y="6488668"/>
            <a:ext cx="277368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(US 1985)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1D90E-7B8F-F748-9F3F-74A88AF6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13359"/>
            <a:ext cx="4020082" cy="6487479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2B5DF9A-9D1B-6D48-9D8F-FB69410C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19" y="1628108"/>
            <a:ext cx="10293957" cy="2554545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“For example,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 firm that has lawfully acquired a monopoly position is not barred from taking advantage of scale economies by constructing a large and efficient factory. These benefits are a consequence of size and not an exercise of monopoly power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623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008" y="-2"/>
            <a:ext cx="6412993" cy="42672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Jury Instructions: Cooperation Obligations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8668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(US 1985)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1D90E-7B8F-F748-9F3F-74A88AF6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27" y="194453"/>
            <a:ext cx="4000621" cy="6456073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3D8BBF0B-B491-3541-9EE2-1E99ACAA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635" y="959269"/>
            <a:ext cx="10293957" cy="3539430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Nor is a corporation which possesses monopoly power under a duty to cooperate with its business rivals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 Also a company which possesses monopoly power and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which refuses to enter into a joint operating agreement with a competitor 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or otherwise refuses to deal with a competitor in some manner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does not violate Section 2 if valid business reasons exist for that refusal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8321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288" y="-2"/>
            <a:ext cx="6458713" cy="42672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Jury Instructions: Cooperation Obligations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E878F-EA39-4C2E-9970-394B6CAB1478}" type="datetime4">
              <a:rPr lang="en-US" smtClean="0"/>
              <a:pPr>
                <a:defRPr/>
              </a:pPr>
              <a:t>October 15, 2025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45752" y="6488668"/>
            <a:ext cx="274624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(US 1985)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1D90E-7B8F-F748-9F3F-74A88AF6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28" y="194454"/>
            <a:ext cx="3751436" cy="60539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3D8BBF0B-B491-3541-9EE2-1E99ACAA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107" y="1725759"/>
            <a:ext cx="10293957" cy="4031873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In other words, if there were legitimate business reasons for the refusal, then the defendant, even if he is found to possess monopoly power in a relevant market, has not violated the law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 We are concerned with conduct which unnecessarily excludes or handicaps competitors. This is conduct which does not benefit consumers by making a better product or service available—or in other ways—and instead has the effect of impairing competition.”</a:t>
            </a:r>
          </a:p>
        </p:txBody>
      </p:sp>
    </p:spTree>
    <p:extLst>
      <p:ext uri="{BB962C8B-B14F-4D97-AF65-F5344CB8AC3E}">
        <p14:creationId xmlns:p14="http://schemas.microsoft.com/office/powerpoint/2010/main" val="2938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Skiing Competition?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  <a:p>
            <a:pPr lvl="1"/>
            <a:r>
              <a:rPr lang="en-US" dirty="0"/>
              <a:t>100 music radio listeners: 80 like country, 20 like classical. Advertisers value listeners equally.</a:t>
            </a:r>
          </a:p>
          <a:p>
            <a:pPr lvl="1"/>
            <a:r>
              <a:rPr lang="en-US" dirty="0"/>
              <a:t>Two possible free over-the-air radio stations</a:t>
            </a:r>
          </a:p>
          <a:p>
            <a:pPr lvl="1"/>
            <a:r>
              <a:rPr lang="en-US" dirty="0"/>
              <a:t>Suppose owned separately: what will happen?</a:t>
            </a:r>
          </a:p>
          <a:p>
            <a:pPr lvl="1"/>
            <a:r>
              <a:rPr lang="en-US" dirty="0"/>
              <a:t>Suppose owned by a single firm: what will happen?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5)</a:t>
            </a:r>
          </a:p>
        </p:txBody>
      </p:sp>
    </p:spTree>
    <p:extLst>
      <p:ext uri="{BB962C8B-B14F-4D97-AF65-F5344CB8AC3E}">
        <p14:creationId xmlns:p14="http://schemas.microsoft.com/office/powerpoint/2010/main" val="352227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Skiing Competition?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  <a:p>
            <a:pPr lvl="1"/>
            <a:r>
              <a:rPr lang="en-US" dirty="0"/>
              <a:t>100 skiers: 80 like basic hills, 20 like expert hills</a:t>
            </a:r>
          </a:p>
          <a:p>
            <a:pPr lvl="1"/>
            <a:r>
              <a:rPr lang="en-US" dirty="0"/>
              <a:t>Two possible mountains in Aspen, each has to choose to have one type of mountain, either basic or expert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5)</a:t>
            </a:r>
          </a:p>
        </p:txBody>
      </p:sp>
    </p:spTree>
    <p:extLst>
      <p:ext uri="{BB962C8B-B14F-4D97-AF65-F5344CB8AC3E}">
        <p14:creationId xmlns:p14="http://schemas.microsoft.com/office/powerpoint/2010/main" val="280032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Skiing Competition?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  <a:p>
            <a:pPr lvl="1"/>
            <a:r>
              <a:rPr lang="en-US" dirty="0"/>
              <a:t>Suppose owned separately: what will happen?</a:t>
            </a:r>
          </a:p>
          <a:p>
            <a:pPr lvl="1"/>
            <a:r>
              <a:rPr lang="en-US" dirty="0"/>
              <a:t>Suppose owned by a single firm: what will happen?</a:t>
            </a:r>
          </a:p>
          <a:p>
            <a:pPr lvl="1"/>
            <a:r>
              <a:rPr lang="en-US" dirty="0"/>
              <a:t>How does the radio example compare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5)</a:t>
            </a:r>
          </a:p>
        </p:txBody>
      </p:sp>
    </p:spTree>
    <p:extLst>
      <p:ext uri="{BB962C8B-B14F-4D97-AF65-F5344CB8AC3E}">
        <p14:creationId xmlns:p14="http://schemas.microsoft.com/office/powerpoint/2010/main" val="407514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B8E71D-6F8B-44A5-BD25-DED219225D10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Skiing Competition?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Aspen and Utah compete for 100 skiers. Demand set by the number of mountains in Aspen</a:t>
            </a:r>
            <a:endParaRPr lang="en-US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3384550"/>
            <a:ext cx="5257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(4 of 5)</a:t>
            </a:r>
          </a:p>
        </p:txBody>
      </p:sp>
    </p:spTree>
    <p:extLst>
      <p:ext uri="{BB962C8B-B14F-4D97-AF65-F5344CB8AC3E}">
        <p14:creationId xmlns:p14="http://schemas.microsoft.com/office/powerpoint/2010/main" val="1961377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E881A3-1DC2-4C2F-B56B-F7A0A57BAF90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Skiing Competition?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Once at a destination, absent bundling tickets, skiers split evenly among the mountains.</a:t>
            </a:r>
          </a:p>
          <a:p>
            <a:pPr lvl="1"/>
            <a:r>
              <a:rPr lang="en-US" dirty="0"/>
              <a:t>So this gives a result for Aspen of 5; 15 and 15; 17, 17 and 17; and 13, 13, 13 and 13.</a:t>
            </a:r>
          </a:p>
          <a:p>
            <a:r>
              <a:rPr lang="en-US" dirty="0"/>
              <a:t>How should we divide revenues in Aspen?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D71E5BD-2777-004A-B354-885024FA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(5 of 5)</a:t>
            </a:r>
          </a:p>
        </p:txBody>
      </p:sp>
    </p:spTree>
    <p:extLst>
      <p:ext uri="{BB962C8B-B14F-4D97-AF65-F5344CB8AC3E}">
        <p14:creationId xmlns:p14="http://schemas.microsoft.com/office/powerpoint/2010/main" val="1278803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2365" y="0"/>
            <a:ext cx="1179636" cy="43961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Trinko</a:t>
            </a: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59FD7-7FF7-054C-8B38-CA0359561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43" t="3415" r="4080" b="7533"/>
          <a:stretch/>
        </p:blipFill>
        <p:spPr>
          <a:xfrm>
            <a:off x="3782900" y="188612"/>
            <a:ext cx="4100576" cy="65169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6660" y="6488668"/>
            <a:ext cx="230534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540 U.S. 398 (2004)</a:t>
            </a:r>
          </a:p>
        </p:txBody>
      </p:sp>
    </p:spTree>
    <p:extLst>
      <p:ext uri="{BB962C8B-B14F-4D97-AF65-F5344CB8AC3E}">
        <p14:creationId xmlns:p14="http://schemas.microsoft.com/office/powerpoint/2010/main" val="175535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248" y="-2"/>
            <a:ext cx="3251753" cy="383179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SA2 Monopolization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04347" y="6488668"/>
            <a:ext cx="218765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Grinnell (US 1966)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4" y="191586"/>
            <a:ext cx="3895394" cy="643893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2B5DF9A-9D1B-6D48-9D8F-FB69410C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081" y="1693051"/>
            <a:ext cx="10293957" cy="3046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offense of monopoly </a:t>
            </a:r>
            <a:r>
              <a:rPr lang="en-US" sz="3200" dirty="0">
                <a:solidFill>
                  <a:srgbClr val="000000"/>
                </a:solidFill>
              </a:rPr>
              <a:t>under § 2 of the Sherman Act has two elements: (1) the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possession of monopoly power in the relevant market </a:t>
            </a:r>
            <a:r>
              <a:rPr lang="en-US" sz="3200" dirty="0">
                <a:solidFill>
                  <a:srgbClr val="000000"/>
                </a:solidFill>
              </a:rPr>
              <a:t>and (2)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the willful acquisition or maintenance of that power as distinguished from growth or development as a consequence of a superior product, business acumen, or historic accident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2189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0"/>
            <a:ext cx="3962401" cy="400507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as the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76104" y="6490002"/>
            <a:ext cx="221589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Trinko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2004)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F3CB43-6DD1-164D-AC30-055BFB6DC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60" y="200252"/>
            <a:ext cx="4162778" cy="65005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1DB7A21F-AF66-644A-AC93-8FC630B5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853" y="1968624"/>
            <a:ext cx="10395284" cy="3539430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Aspen Skiing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is at or near the outer boundary of § 2 liability. 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The unilateral termination of a voluntary </a:t>
            </a:r>
            <a:r>
              <a:rPr lang="en-US" sz="3200" i="1" dirty="0">
                <a:solidFill>
                  <a:schemeClr val="bg2"/>
                </a:solidFill>
                <a:cs typeface="Times New Roman" panose="02020603050405020304" pitchFamily="18" charset="0"/>
              </a:rPr>
              <a:t>(and thus presumably profitable)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 course of dealing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suggested a willingness to forsake short-term profits to achieve an anticompetitive end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 </a:t>
            </a:r>
            <a:r>
              <a:rPr lang="en-US" sz="3200" i="1" dirty="0">
                <a:solidFill>
                  <a:schemeClr val="bg2"/>
                </a:solidFill>
                <a:cs typeface="Times New Roman" panose="02020603050405020304" pitchFamily="18" charset="0"/>
              </a:rPr>
              <a:t>Ibid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 Similarly, the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defendant’s unwillingness to renew the ticket </a:t>
            </a:r>
            <a:r>
              <a:rPr lang="en-US" sz="3200" b="1" i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even if compensated at retail price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revealed a distinctly anticompetitive bent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807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808" y="0"/>
            <a:ext cx="5727193" cy="38446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No Voluntary Prior Course of Dealing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131552" y="6490002"/>
            <a:ext cx="206044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Trinko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2004)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CD81C-CF9B-5E4C-8085-9472A2ED4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7" y="192232"/>
            <a:ext cx="4167914" cy="65086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E97D2937-AE91-2C40-A33F-035AC8EB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826" y="3202207"/>
            <a:ext cx="10218821" cy="2554545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The refusal to deal alleged in the present case does not fit within the limited exception recognized in </a:t>
            </a:r>
            <a:r>
              <a:rPr lang="en-US" sz="3200" b="1" i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Aspen Skiing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The complaint does not allege that Verizon voluntarily engaged in a course of dealing with its rivals, or would ever have done so absent statutory compulsion.”</a:t>
            </a:r>
          </a:p>
        </p:txBody>
      </p:sp>
    </p:spTree>
    <p:extLst>
      <p:ext uri="{BB962C8B-B14F-4D97-AF65-F5344CB8AC3E}">
        <p14:creationId xmlns:p14="http://schemas.microsoft.com/office/powerpoint/2010/main" val="39832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363" y="-2"/>
            <a:ext cx="2322637" cy="39126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Brooke Group 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56" y="57744"/>
            <a:ext cx="4432921" cy="66430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69362" y="6488668"/>
            <a:ext cx="2322637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509 U.S. 209 (1993)</a:t>
            </a:r>
          </a:p>
        </p:txBody>
      </p:sp>
    </p:spTree>
    <p:extLst>
      <p:ext uri="{BB962C8B-B14F-4D97-AF65-F5344CB8AC3E}">
        <p14:creationId xmlns:p14="http://schemas.microsoft.com/office/powerpoint/2010/main" val="1542672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152" y="-2"/>
            <a:ext cx="6957849" cy="435507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Predatory Pricing: Pricing Below Costs And …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8668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Brooke Group (US 1993)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9" y="217751"/>
            <a:ext cx="4081060" cy="64830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801" y="939780"/>
            <a:ext cx="8168693" cy="497843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93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183" y="-2"/>
            <a:ext cx="5503818" cy="40990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Predatory Pricing: And Recoupment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8668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Brooke Group (US 1993)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6" y="204950"/>
            <a:ext cx="3972375" cy="64958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45807"/>
          <a:stretch/>
        </p:blipFill>
        <p:spPr>
          <a:xfrm>
            <a:off x="1916412" y="1221959"/>
            <a:ext cx="8924988" cy="46691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80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640" y="-1"/>
            <a:ext cx="5953361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Price Drops Usually Benefit Consumers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8668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Brooke Group (US 1993)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08" y="198506"/>
            <a:ext cx="3976315" cy="650233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9480"/>
          <a:stretch/>
        </p:blipFill>
        <p:spPr>
          <a:xfrm>
            <a:off x="1851285" y="1449049"/>
            <a:ext cx="8821328" cy="4302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51688E-E00B-4C37-85D6-5BA704ECA58D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36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Hypo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Railroad between Chicago; Zion, IL; and Milwaukee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9105442" y="2888365"/>
            <a:ext cx="2670176" cy="3541713"/>
            <a:chOff x="4176" y="1344"/>
            <a:chExt cx="1682" cy="2231"/>
          </a:xfrm>
        </p:grpSpPr>
        <p:sp>
          <p:nvSpPr>
            <p:cNvPr id="6153" name="Text Box 5"/>
            <p:cNvSpPr txBox="1">
              <a:spLocks noChangeArrowheads="1"/>
            </p:cNvSpPr>
            <p:nvPr/>
          </p:nvSpPr>
          <p:spPr bwMode="auto">
            <a:xfrm>
              <a:off x="4368" y="3168"/>
              <a:ext cx="11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Chicago</a:t>
              </a:r>
            </a:p>
          </p:txBody>
        </p:sp>
        <p:sp>
          <p:nvSpPr>
            <p:cNvPr id="6154" name="Line 6"/>
            <p:cNvSpPr>
              <a:spLocks noChangeShapeType="1"/>
            </p:cNvSpPr>
            <p:nvPr/>
          </p:nvSpPr>
          <p:spPr bwMode="auto">
            <a:xfrm flipV="1">
              <a:off x="4224" y="1488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7"/>
            <p:cNvSpPr>
              <a:spLocks noChangeArrowheads="1"/>
            </p:cNvSpPr>
            <p:nvPr/>
          </p:nvSpPr>
          <p:spPr bwMode="auto">
            <a:xfrm rot="8100000">
              <a:off x="4176" y="2352"/>
              <a:ext cx="96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6156" name="Text Box 8"/>
            <p:cNvSpPr txBox="1">
              <a:spLocks noChangeArrowheads="1"/>
            </p:cNvSpPr>
            <p:nvPr/>
          </p:nvSpPr>
          <p:spPr bwMode="auto">
            <a:xfrm>
              <a:off x="4368" y="2256"/>
              <a:ext cx="108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Zion, IL</a:t>
              </a:r>
            </a:p>
          </p:txBody>
        </p:sp>
        <p:sp>
          <p:nvSpPr>
            <p:cNvPr id="6157" name="Text Box 9"/>
            <p:cNvSpPr txBox="1">
              <a:spLocks noChangeArrowheads="1"/>
            </p:cNvSpPr>
            <p:nvPr/>
          </p:nvSpPr>
          <p:spPr bwMode="auto">
            <a:xfrm>
              <a:off x="4368" y="1344"/>
              <a:ext cx="149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Milwaukee</a:t>
              </a:r>
            </a:p>
          </p:txBody>
        </p:sp>
      </p:grp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430" y="2888365"/>
            <a:ext cx="7291400" cy="341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0EA4F23A-F304-384F-A9B7-81A9D165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5)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06203" y="5633545"/>
            <a:ext cx="802072" cy="536675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44149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01FB5A-9AF3-4AED-91CF-AC8852111D00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37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Hypo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Three possible businesses: C/Z, Z/M, C/M</a:t>
            </a:r>
          </a:p>
          <a:p>
            <a:r>
              <a:rPr lang="en-US" dirty="0">
                <a:cs typeface="Times New Roman" panose="02020603050405020304" pitchFamily="18" charset="0"/>
              </a:rPr>
              <a:t>Do Stand Alone Valuations for Each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C/Z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Z/M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C/M</a:t>
            </a:r>
          </a:p>
        </p:txBody>
      </p:sp>
      <p:grpSp>
        <p:nvGrpSpPr>
          <p:cNvPr id="7176" name="Group 5"/>
          <p:cNvGrpSpPr>
            <a:grpSpLocks/>
          </p:cNvGrpSpPr>
          <p:nvPr/>
        </p:nvGrpSpPr>
        <p:grpSpPr bwMode="auto">
          <a:xfrm>
            <a:off x="9347200" y="3398644"/>
            <a:ext cx="2575368" cy="3101354"/>
            <a:chOff x="4176" y="1344"/>
            <a:chExt cx="2332" cy="2303"/>
          </a:xfrm>
        </p:grpSpPr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4367" y="3167"/>
              <a:ext cx="17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Chicago</a:t>
              </a: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 flipV="1">
              <a:off x="4224" y="1488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 rot="8100000">
              <a:off x="4176" y="2352"/>
              <a:ext cx="96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7181" name="Text Box 9"/>
            <p:cNvSpPr txBox="1">
              <a:spLocks noChangeArrowheads="1"/>
            </p:cNvSpPr>
            <p:nvPr/>
          </p:nvSpPr>
          <p:spPr bwMode="auto">
            <a:xfrm>
              <a:off x="4367" y="2255"/>
              <a:ext cx="156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Zion, IL</a:t>
              </a:r>
            </a:p>
          </p:txBody>
        </p:sp>
        <p:sp>
          <p:nvSpPr>
            <p:cNvPr id="7182" name="Text Box 10"/>
            <p:cNvSpPr txBox="1">
              <a:spLocks noChangeArrowheads="1"/>
            </p:cNvSpPr>
            <p:nvPr/>
          </p:nvSpPr>
          <p:spPr bwMode="auto">
            <a:xfrm>
              <a:off x="4367" y="1344"/>
              <a:ext cx="214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</a:rPr>
                <a:t>Milwaukee</a:t>
              </a:r>
            </a:p>
          </p:txBody>
        </p:sp>
      </p:grpSp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922" y="3109890"/>
            <a:ext cx="6300002" cy="35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7D397561-173A-0549-AEB1-7C094D35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5)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974411" y="6043448"/>
            <a:ext cx="802072" cy="536675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104540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Would you invest in any of these businesses on a standalone basis?</a:t>
            </a:r>
          </a:p>
          <a:p>
            <a:pPr lvl="1"/>
            <a:r>
              <a:rPr lang="en-US" dirty="0"/>
              <a:t>Which would you invest in overall?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D397561-173A-0549-AEB1-7C094D35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4)</a:t>
            </a:r>
          </a:p>
        </p:txBody>
      </p:sp>
    </p:spTree>
    <p:extLst>
      <p:ext uri="{BB962C8B-B14F-4D97-AF65-F5344CB8AC3E}">
        <p14:creationId xmlns:p14="http://schemas.microsoft.com/office/powerpoint/2010/main" val="1736448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84573A-9634-4710-A23F-869291E80E7F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39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Hypo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Versions: Three Prices</a:t>
            </a:r>
          </a:p>
          <a:p>
            <a:pPr lvl="1"/>
            <a:r>
              <a:rPr lang="en-US" dirty="0"/>
              <a:t>1: C/Z: $5; Z/M: $5; C/M: $150</a:t>
            </a:r>
          </a:p>
          <a:p>
            <a:pPr lvl="1"/>
            <a:r>
              <a:rPr lang="en-US" dirty="0"/>
              <a:t>2: C/Z: $1; Z/M: $1; C/M: $158</a:t>
            </a:r>
          </a:p>
          <a:p>
            <a:pPr lvl="1"/>
            <a:r>
              <a:rPr lang="en-US" dirty="0"/>
              <a:t>3: C/Z: $13.33; Z/M: $13.33; C/M: $133.33</a:t>
            </a:r>
          </a:p>
          <a:p>
            <a:pPr lvl="1"/>
            <a:endParaRPr 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551D4BB-4C7C-8E45-AC7C-F393A48B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(4 of 5)</a:t>
            </a:r>
          </a:p>
        </p:txBody>
      </p:sp>
    </p:spTree>
    <p:extLst>
      <p:ext uri="{BB962C8B-B14F-4D97-AF65-F5344CB8AC3E}">
        <p14:creationId xmlns:p14="http://schemas.microsoft.com/office/powerpoint/2010/main" val="286252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234" y="-2"/>
            <a:ext cx="5021767" cy="383179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Market Shares and Market Power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4228" y="6488668"/>
            <a:ext cx="2307771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Grinnell (US 1966)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42" y="227971"/>
            <a:ext cx="3786449" cy="641606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84" y="1577898"/>
            <a:ext cx="10545771" cy="341227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146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Hypo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Are any of these prices below cost and therefore possibly predatory?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A2D-2A94-4AE3-BB05-AA7BBC2759CF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D397561-173A-0549-AEB1-7C094D35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(5 of 5)</a:t>
            </a:r>
          </a:p>
        </p:txBody>
      </p:sp>
    </p:spTree>
    <p:extLst>
      <p:ext uri="{BB962C8B-B14F-4D97-AF65-F5344CB8AC3E}">
        <p14:creationId xmlns:p14="http://schemas.microsoft.com/office/powerpoint/2010/main" val="2666677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C63C8-4434-4F91-9A41-75FC93645287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41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RR as Business Proposition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Three possible businesses: C/Z, Z/M, C/M</a:t>
            </a:r>
          </a:p>
          <a:p>
            <a:r>
              <a:rPr lang="en-US" dirty="0">
                <a:cs typeface="Times New Roman" panose="02020603050405020304" pitchFamily="18" charset="0"/>
              </a:rPr>
              <a:t>Standalone Evaluation: C/Z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Value to public of 20, operating costs of 5 and fixed costs of 50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Loss of 35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Lousy business</a:t>
            </a:r>
          </a:p>
        </p:txBody>
      </p:sp>
    </p:spTree>
    <p:extLst>
      <p:ext uri="{BB962C8B-B14F-4D97-AF65-F5344CB8AC3E}">
        <p14:creationId xmlns:p14="http://schemas.microsoft.com/office/powerpoint/2010/main" val="1122840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7DF4AE-CA74-41B7-A08F-2B2BDFB8510F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42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RR as Business Proposition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Standalone Evaluation: Z/M</a:t>
            </a:r>
          </a:p>
          <a:p>
            <a:pPr lvl="1"/>
            <a:r>
              <a:rPr lang="en-US">
                <a:cs typeface="Times New Roman" panose="02020603050405020304" pitchFamily="18" charset="0"/>
              </a:rPr>
              <a:t>Repeat C/Z analysis</a:t>
            </a:r>
          </a:p>
          <a:p>
            <a:r>
              <a:rPr lang="en-US">
                <a:cs typeface="Times New Roman" panose="02020603050405020304" pitchFamily="18" charset="0"/>
              </a:rPr>
              <a:t>Standalone Evaluation: C/M</a:t>
            </a:r>
          </a:p>
          <a:p>
            <a:pPr lvl="1"/>
            <a:r>
              <a:rPr lang="en-US">
                <a:cs typeface="Times New Roman" panose="02020603050405020304" pitchFamily="18" charset="0"/>
              </a:rPr>
              <a:t>Value to public of 200, operating costs of 50, fixed costs of 100</a:t>
            </a:r>
          </a:p>
          <a:p>
            <a:pPr lvl="1"/>
            <a:r>
              <a:rPr lang="en-US">
                <a:cs typeface="Times New Roman" panose="02020603050405020304" pitchFamily="18" charset="0"/>
              </a:rPr>
              <a:t>Profits of 50</a:t>
            </a:r>
          </a:p>
          <a:p>
            <a:pPr lvl="1"/>
            <a:r>
              <a:rPr lang="en-US">
                <a:cs typeface="Times New Roman" panose="02020603050405020304" pitchFamily="18" charset="0"/>
              </a:rPr>
              <a:t>Jump right in</a:t>
            </a:r>
          </a:p>
        </p:txBody>
      </p:sp>
    </p:spTree>
    <p:extLst>
      <p:ext uri="{BB962C8B-B14F-4D97-AF65-F5344CB8AC3E}">
        <p14:creationId xmlns:p14="http://schemas.microsoft.com/office/powerpoint/2010/main" val="127437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6FAB03-338F-4E8F-9072-758EA3DAFEFC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43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RR as Business Proposition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63040"/>
            <a:ext cx="11176000" cy="41148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Combination of Services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With C/M as main service, C/Z and Z/M make sense as add-on services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Fixed costs already incurred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Each has value of 20 and operating costs of 5 for additional profits of 15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Overall 240 in revenues possible, 160 in costs, 80 in profits</a:t>
            </a:r>
          </a:p>
        </p:txBody>
      </p:sp>
    </p:spTree>
    <p:extLst>
      <p:ext uri="{BB962C8B-B14F-4D97-AF65-F5344CB8AC3E}">
        <p14:creationId xmlns:p14="http://schemas.microsoft.com/office/powerpoint/2010/main" val="2819867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7C8B7A-3DEA-4F2C-9775-A7198D477BFF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44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Assessment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Difficulties of assigning common costs</a:t>
            </a:r>
          </a:p>
          <a:p>
            <a:r>
              <a:rPr lang="en-US"/>
              <a:t>True of common fixed costs and of common variable costs</a:t>
            </a:r>
          </a:p>
        </p:txBody>
      </p:sp>
    </p:spTree>
    <p:extLst>
      <p:ext uri="{BB962C8B-B14F-4D97-AF65-F5344CB8AC3E}">
        <p14:creationId xmlns:p14="http://schemas.microsoft.com/office/powerpoint/2010/main" val="1549324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90D8F6-7CD6-4A52-A220-0EDF21DEECEE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45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Pricing and Entry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Competitor Perspective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Suppose C/Z entrant with same (better?) cost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will the entrant see the cost question?</a:t>
            </a:r>
          </a:p>
        </p:txBody>
      </p:sp>
    </p:spTree>
    <p:extLst>
      <p:ext uri="{BB962C8B-B14F-4D97-AF65-F5344CB8AC3E}">
        <p14:creationId xmlns:p14="http://schemas.microsoft.com/office/powerpoint/2010/main" val="3126433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90D8F6-7CD6-4A52-A220-0EDF21DEECEE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46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Pricing and Entry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Situations</a:t>
            </a:r>
          </a:p>
          <a:p>
            <a:pPr lvl="1"/>
            <a:r>
              <a:rPr lang="en-US" dirty="0"/>
              <a:t>Incumbent sets prices so that entrant could not recover all costs</a:t>
            </a:r>
          </a:p>
          <a:p>
            <a:pPr lvl="1"/>
            <a:r>
              <a:rPr lang="en-US" dirty="0"/>
              <a:t>Incumbent lowers prices after entry</a:t>
            </a:r>
          </a:p>
          <a:p>
            <a:pPr lvl="1"/>
            <a:r>
              <a:rPr lang="en-US" dirty="0"/>
              <a:t>Incumbent matches prices set by entrant</a:t>
            </a:r>
          </a:p>
        </p:txBody>
      </p:sp>
    </p:spTree>
    <p:extLst>
      <p:ext uri="{BB962C8B-B14F-4D97-AF65-F5344CB8AC3E}">
        <p14:creationId xmlns:p14="http://schemas.microsoft.com/office/powerpoint/2010/main" val="3705081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2942" y="-2"/>
            <a:ext cx="1839060" cy="435221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AMR Corp.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09956-1836-054B-A161-0749806ABF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673" y="206439"/>
            <a:ext cx="4354512" cy="64374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04718" y="6488668"/>
            <a:ext cx="328728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335 F.3d 1109 (10</a:t>
            </a:r>
            <a:r>
              <a:rPr lang="en-US" sz="1800" i="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Cir. 2003)</a:t>
            </a:r>
          </a:p>
        </p:txBody>
      </p:sp>
    </p:spTree>
    <p:extLst>
      <p:ext uri="{BB962C8B-B14F-4D97-AF65-F5344CB8AC3E}">
        <p14:creationId xmlns:p14="http://schemas.microsoft.com/office/powerpoint/2010/main" val="1866668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 Changes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  <a:p>
            <a:pPr lvl="1"/>
            <a:r>
              <a:rPr lang="en-US" dirty="0"/>
              <a:t>Costs $10 to rent plane to fly one of two routes</a:t>
            </a:r>
          </a:p>
          <a:p>
            <a:pPr lvl="1"/>
            <a:r>
              <a:rPr lang="en-US" dirty="0"/>
              <a:t>Econ of the Routes</a:t>
            </a:r>
          </a:p>
          <a:p>
            <a:pPr lvl="2"/>
            <a:r>
              <a:rPr lang="en-US" dirty="0"/>
              <a:t>A: Other Variable Cost $100; Revenues: $108</a:t>
            </a:r>
          </a:p>
          <a:p>
            <a:pPr lvl="2"/>
            <a:r>
              <a:rPr lang="en-US" dirty="0"/>
              <a:t>B: Other Variable Cost $100; Revenues: $102</a:t>
            </a:r>
          </a:p>
          <a:p>
            <a:r>
              <a:rPr lang="en-US" dirty="0"/>
              <a:t>Should you rent a plane? If you rent the plane, are you predating?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99ACC8-4A54-420D-A6E7-7444FC2277AA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48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DE27BF4-AB26-1C4D-B963-C1E1F93D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4)</a:t>
            </a:r>
          </a:p>
        </p:txBody>
      </p:sp>
    </p:spTree>
    <p:extLst>
      <p:ext uri="{BB962C8B-B14F-4D97-AF65-F5344CB8AC3E}">
        <p14:creationId xmlns:p14="http://schemas.microsoft.com/office/powerpoint/2010/main" val="2238676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 Changes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Hypo</a:t>
            </a:r>
          </a:p>
          <a:p>
            <a:pPr lvl="1"/>
            <a:r>
              <a:rPr lang="en-US" dirty="0"/>
              <a:t>Instead, you already own the plane</a:t>
            </a:r>
          </a:p>
          <a:p>
            <a:pPr lvl="1"/>
            <a:r>
              <a:rPr lang="en-US" dirty="0"/>
              <a:t>An accountant tells you that she would allocate $10 in past costs to flying the plane on route A or B, but no actual current expenditures</a:t>
            </a:r>
          </a:p>
          <a:p>
            <a:r>
              <a:rPr lang="en-US" dirty="0"/>
              <a:t>Should you fly the plane? Which route? If you fly the plane, are you predating?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FE3E61-3F5C-432D-A394-D3CF6DF71908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49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6E32069-9CE1-1D4D-880E-D447C314A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4)</a:t>
            </a:r>
          </a:p>
        </p:txBody>
      </p:sp>
    </p:spTree>
    <p:extLst>
      <p:ext uri="{BB962C8B-B14F-4D97-AF65-F5344CB8AC3E}">
        <p14:creationId xmlns:p14="http://schemas.microsoft.com/office/powerpoint/2010/main" val="373324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234" y="-2"/>
            <a:ext cx="5021767" cy="383179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Market Shares and Market Power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4228" y="6488668"/>
            <a:ext cx="2307771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Grinnell (US 1966)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34" y="191587"/>
            <a:ext cx="3841441" cy="65092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523" y="1159239"/>
            <a:ext cx="9335495" cy="437712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70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940B6-FBD5-48E1-B854-56249DB5D545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50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5300"/>
            <a:ext cx="11176000" cy="1143000"/>
          </a:xfrm>
        </p:spPr>
        <p:txBody>
          <a:bodyPr/>
          <a:lstStyle/>
          <a:p>
            <a:r>
              <a:rPr lang="en-US" dirty="0"/>
              <a:t>Understanding Predation Measures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  <a:p>
            <a:pPr lvl="1"/>
            <a:r>
              <a:rPr lang="en-US" dirty="0"/>
              <a:t>You have a crew and a plane. Treat both as short-run fixed costs.</a:t>
            </a:r>
          </a:p>
          <a:p>
            <a:pPr lvl="1"/>
            <a:r>
              <a:rPr lang="en-US" dirty="0"/>
              <a:t>Route A round trip: Make 100 = Revenues 200 – Variable Cost 100 (fuel, peanuts)</a:t>
            </a:r>
          </a:p>
          <a:p>
            <a:pPr lvl="1"/>
            <a:r>
              <a:rPr lang="en-US" dirty="0"/>
              <a:t>Route B round trip: Make 20 = Revenues 120 – Variable Cost 100 (f &amp; p)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B49EC98-9814-0240-8D3F-CA92227E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4)</a:t>
            </a:r>
          </a:p>
        </p:txBody>
      </p:sp>
    </p:spTree>
    <p:extLst>
      <p:ext uri="{BB962C8B-B14F-4D97-AF65-F5344CB8AC3E}">
        <p14:creationId xmlns:p14="http://schemas.microsoft.com/office/powerpoint/2010/main" val="413947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940B6-FBD5-48E1-B854-56249DB5D545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51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5300"/>
            <a:ext cx="11176000" cy="1143000"/>
          </a:xfrm>
        </p:spPr>
        <p:txBody>
          <a:bodyPr/>
          <a:lstStyle/>
          <a:p>
            <a:r>
              <a:rPr lang="en-US" dirty="0"/>
              <a:t>Understanding Predation Measures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</a:t>
            </a:r>
          </a:p>
          <a:p>
            <a:pPr lvl="1"/>
            <a:r>
              <a:rPr lang="en-US" dirty="0"/>
              <a:t>If you allocate to B, is this predatory? Aren’t you sacrificing short-run profits?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B49EC98-9814-0240-8D3F-CA92227E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976" y="0"/>
            <a:ext cx="2097023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(4 of 4)</a:t>
            </a:r>
          </a:p>
        </p:txBody>
      </p:sp>
    </p:spTree>
    <p:extLst>
      <p:ext uri="{BB962C8B-B14F-4D97-AF65-F5344CB8AC3E}">
        <p14:creationId xmlns:p14="http://schemas.microsoft.com/office/powerpoint/2010/main" val="2804940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Mechanisms of Competition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and Prices</a:t>
            </a:r>
          </a:p>
          <a:p>
            <a:pPr lvl="1"/>
            <a:r>
              <a:rPr lang="en-US" dirty="0"/>
              <a:t>Suppose that entrant has lower costs than American (see fn. 3)</a:t>
            </a:r>
          </a:p>
          <a:p>
            <a:pPr lvl="1"/>
            <a:r>
              <a:rPr lang="en-US" dirty="0"/>
              <a:t>Suppose that American just matches prices (see fn. 15)</a:t>
            </a:r>
          </a:p>
          <a:p>
            <a:r>
              <a:rPr lang="en-US" dirty="0"/>
              <a:t>How does American match prices and drive the competitor out of business?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CFF2E0-D79C-4627-91D3-EDAB6A36D56E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52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78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-2"/>
            <a:ext cx="3962402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Evaluating Profit Sacrifice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84F0E6-8FF6-2B49-984A-B1B6C987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152" y="6486144"/>
            <a:ext cx="297484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350" i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  <a:lvl6pPr>
              <a:defRPr i="1"/>
            </a:lvl6pPr>
            <a:lvl7pPr>
              <a:defRPr i="1"/>
            </a:lvl7pPr>
            <a:lvl8pPr>
              <a:defRPr i="1"/>
            </a:lvl8pPr>
            <a:lvl9pPr>
              <a:defRPr i="1"/>
            </a:lvl9pPr>
          </a:lstStyle>
          <a:p>
            <a:r>
              <a:rPr lang="en-US" sz="1800" dirty="0"/>
              <a:t>AMR Corp (10</a:t>
            </a:r>
            <a:r>
              <a:rPr lang="en-US" sz="1800" baseline="30000" dirty="0"/>
              <a:t>th</a:t>
            </a:r>
            <a:r>
              <a:rPr lang="en-US" sz="1800" dirty="0"/>
              <a:t> Cir. 2003)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21CDB3-E1A7-894F-BBE9-054CB79D9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7" y="213359"/>
            <a:ext cx="4485928" cy="64874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3D8BBF0B-B491-3541-9EE2-1E99ACAA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74" y="1266718"/>
            <a:ext cx="10293957" cy="3539430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“Test One simply performs a “before-and-after” comparison of the route as a whole, looking to whether profits on the route as a whole decline after capacity was added,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not to whether the challenged capacity additions were done below cost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 In the end,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Test One indicates only that a company has failed to maximize short-run profits on the route as a whole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374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72" y="-2"/>
            <a:ext cx="4072130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Evaluating Profit Sacrifice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84F0E6-8FF6-2B49-984A-B1B6C987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008" y="6486144"/>
            <a:ext cx="298399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350" i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  <a:lvl6pPr>
              <a:defRPr i="1"/>
            </a:lvl6pPr>
            <a:lvl7pPr>
              <a:defRPr i="1"/>
            </a:lvl7pPr>
            <a:lvl8pPr>
              <a:defRPr i="1"/>
            </a:lvl8pPr>
            <a:lvl9pPr>
              <a:defRPr i="1"/>
            </a:lvl9pPr>
          </a:lstStyle>
          <a:p>
            <a:r>
              <a:rPr lang="en-US" sz="1800" dirty="0"/>
              <a:t>AMR Corp (10</a:t>
            </a:r>
            <a:r>
              <a:rPr lang="en-US" sz="1800" baseline="30000" dirty="0"/>
              <a:t>th</a:t>
            </a:r>
            <a:r>
              <a:rPr lang="en-US" sz="1800" dirty="0"/>
              <a:t> Cir. 2003)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B5897F-F74B-9D43-8FEE-4AEE5F4418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04" y="213359"/>
            <a:ext cx="4485928" cy="64874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7712D3D3-F4E3-E843-B4D2-40089AAF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323" y="1823889"/>
            <a:ext cx="10293957" cy="2062103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Such a pricing standard could lead to a strangling of competition, as it would condemn nearly all output expansions, and harm to consumers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. We conclude that Test One is invalid as a matter of law.” </a:t>
            </a:r>
          </a:p>
        </p:txBody>
      </p:sp>
    </p:spTree>
    <p:extLst>
      <p:ext uri="{BB962C8B-B14F-4D97-AF65-F5344CB8AC3E}">
        <p14:creationId xmlns:p14="http://schemas.microsoft.com/office/powerpoint/2010/main" val="37691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9" y="200009"/>
            <a:ext cx="4138711" cy="65008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462" y="-2"/>
            <a:ext cx="5276540" cy="37975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Wrong Costs Included in Test 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84F0E6-8FF6-2B49-984A-B1B6C987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008" y="6486144"/>
            <a:ext cx="298399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350" i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  <a:lvl6pPr>
              <a:defRPr i="1"/>
            </a:lvl6pPr>
            <a:lvl7pPr>
              <a:defRPr i="1"/>
            </a:lvl7pPr>
            <a:lvl8pPr>
              <a:defRPr i="1"/>
            </a:lvl8pPr>
            <a:lvl9pPr>
              <a:defRPr i="1"/>
            </a:lvl9pPr>
          </a:lstStyle>
          <a:p>
            <a:r>
              <a:rPr lang="en-US" sz="1800" dirty="0"/>
              <a:t>AMR Corp (10</a:t>
            </a:r>
            <a:r>
              <a:rPr lang="en-US" sz="1800" baseline="30000" dirty="0"/>
              <a:t>th</a:t>
            </a:r>
            <a:r>
              <a:rPr lang="en-US" sz="1800" dirty="0"/>
              <a:t> Cir. 2003)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12D3D3-F4E3-E843-B4D2-40089AAF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074" y="2310861"/>
            <a:ext cx="10476126" cy="2554545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Because the cost component of Test Four includes arbitrarily allocated variable costs, it does not compare incremental revenue to average avoidable cost</a:t>
            </a:r>
            <a:r>
              <a:rPr lang="en-US" sz="3200" dirty="0">
                <a:solidFill>
                  <a:srgbClr val="000000"/>
                </a:solidFill>
              </a:rPr>
              <a:t>. Instead, it compares incremental revenue to a measure of both average variable cost and average avoidable cost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2687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9874"/>
            <a:ext cx="4145164" cy="65109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462" y="-2"/>
            <a:ext cx="5276540" cy="37975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Wrong Costs Included in Test 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84F0E6-8FF6-2B49-984A-B1B6C987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008" y="6486144"/>
            <a:ext cx="298399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350" i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  <a:lvl6pPr>
              <a:defRPr i="1"/>
            </a:lvl6pPr>
            <a:lvl7pPr>
              <a:defRPr i="1"/>
            </a:lvl7pPr>
            <a:lvl8pPr>
              <a:defRPr i="1"/>
            </a:lvl8pPr>
            <a:lvl9pPr>
              <a:defRPr i="1"/>
            </a:lvl9pPr>
          </a:lstStyle>
          <a:p>
            <a:r>
              <a:rPr lang="en-US" sz="1800" dirty="0"/>
              <a:t>AMR Corp (10</a:t>
            </a:r>
            <a:r>
              <a:rPr lang="en-US" sz="1800" baseline="30000" dirty="0"/>
              <a:t>th</a:t>
            </a:r>
            <a:r>
              <a:rPr lang="en-US" sz="1800" dirty="0"/>
              <a:t> Cir. 2003)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12D3D3-F4E3-E843-B4D2-40089AAF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854" y="2571625"/>
            <a:ext cx="10293957" cy="1569660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sz="3200" dirty="0">
                <a:solidFill>
                  <a:srgbClr val="000000"/>
                </a:solidFill>
              </a:rPr>
              <a:t>Therefore,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Test Four </a:t>
            </a:r>
            <a:r>
              <a:rPr lang="en-US" sz="3200" dirty="0">
                <a:solidFill>
                  <a:srgbClr val="000000"/>
                </a:solidFill>
              </a:rPr>
              <a:t>does not measure only the avoidable or incremental cost of the capacity additions and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cannot be used to satisfy the government’s burden in this case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2737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4" y="175943"/>
            <a:ext cx="4154033" cy="652489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790" y="-2"/>
            <a:ext cx="5776212" cy="37975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Gov’t Fails Under </a:t>
            </a:r>
            <a:r>
              <a:rPr lang="en-US" sz="2400" i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Brooke Group 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84F0E6-8FF6-2B49-984A-B1B6C987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008" y="6486144"/>
            <a:ext cx="298399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350" i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  <a:lvl6pPr>
              <a:defRPr i="1"/>
            </a:lvl6pPr>
            <a:lvl7pPr>
              <a:defRPr i="1"/>
            </a:lvl7pPr>
            <a:lvl8pPr>
              <a:defRPr i="1"/>
            </a:lvl8pPr>
            <a:lvl9pPr>
              <a:defRPr i="1"/>
            </a:lvl9pPr>
          </a:lstStyle>
          <a:p>
            <a:r>
              <a:rPr lang="en-US" sz="1800" dirty="0"/>
              <a:t>AMR Corp (10</a:t>
            </a:r>
            <a:r>
              <a:rPr lang="en-US" sz="1800" baseline="30000" dirty="0"/>
              <a:t>th</a:t>
            </a:r>
            <a:r>
              <a:rPr lang="en-US" sz="1800" dirty="0"/>
              <a:t> Cir. 2003)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712D3D3-F4E3-E843-B4D2-40089AAF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928" y="2123044"/>
            <a:ext cx="10531090" cy="3539430"/>
          </a:xfrm>
          <a:prstGeom prst="rect">
            <a:avLst/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en-US" sz="3200" dirty="0">
                <a:solidFill>
                  <a:srgbClr val="000000"/>
                </a:solidFill>
              </a:rPr>
              <a:t>We conclude that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all four proxies are invalid as a matter of law</a:t>
            </a:r>
            <a:r>
              <a:rPr lang="en-US" sz="3200" dirty="0">
                <a:solidFill>
                  <a:srgbClr val="000000"/>
                </a:solidFill>
              </a:rPr>
              <a:t>, fatally flawed in their application, and fundamentally unreliable. Because it is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uncontested that American did not price below AVC for any route as a whole</a:t>
            </a:r>
            <a:r>
              <a:rPr lang="en-US" sz="3200" dirty="0">
                <a:solidFill>
                  <a:srgbClr val="000000"/>
                </a:solidFill>
              </a:rPr>
              <a:t>, we agree with the district court’s conclusion that the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government has not succeeded in establishing the first element of </a:t>
            </a:r>
            <a:r>
              <a:rPr lang="en-US" sz="3200" b="1" i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Brooke Group,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pricing below an appropriate measure of cost</a:t>
            </a:r>
            <a:r>
              <a:rPr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4660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9796" y="0"/>
            <a:ext cx="1352205" cy="426427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Linkline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816EC-B21A-5046-9DE6-C75CEBE9E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340" y="129254"/>
            <a:ext cx="4080133" cy="657634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6950" y="6488668"/>
            <a:ext cx="230505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555 U.S. 438 (2009)</a:t>
            </a:r>
          </a:p>
        </p:txBody>
      </p:sp>
    </p:spTree>
    <p:extLst>
      <p:ext uri="{BB962C8B-B14F-4D97-AF65-F5344CB8AC3E}">
        <p14:creationId xmlns:p14="http://schemas.microsoft.com/office/powerpoint/2010/main" val="259228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217" y="0"/>
            <a:ext cx="4277784" cy="405399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What Can a Monopolist Do?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93808" y="6490002"/>
            <a:ext cx="229819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Linkline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285AB-221C-DA49-9ACB-EAEF89AD8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03" y="202699"/>
            <a:ext cx="4017180" cy="643708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935E2C7D-86EB-524E-96A1-A703A588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122" y="1729129"/>
            <a:ext cx="10293957" cy="353943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Simply possessing monopoly power and charging monopoly prices does not violate §2</a:t>
            </a:r>
            <a:r>
              <a:rPr lang="en-US" sz="3200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rather, the statute targets ‘the willful acquisition or maintenance of that power as distinguished from growth or development as a consequence of a superior product, business acumen, or historic accident. </a:t>
            </a:r>
            <a:r>
              <a:rPr lang="en-US" sz="3200" i="1" dirty="0">
                <a:solidFill>
                  <a:schemeClr val="bg2"/>
                </a:solidFill>
                <a:cs typeface="Times New Roman" panose="02020603050405020304" pitchFamily="18" charset="0"/>
              </a:rPr>
              <a:t>United States v. Grinnell Corp.</a:t>
            </a:r>
            <a:r>
              <a:rPr lang="en-US" sz="3200" dirty="0">
                <a:solidFill>
                  <a:schemeClr val="bg2"/>
                </a:solidFill>
                <a:cs typeface="Times New Roman" panose="02020603050405020304" pitchFamily="18" charset="0"/>
              </a:rPr>
              <a:t>, 384 U.S. 563, 570-571 (1966).”</a:t>
            </a:r>
          </a:p>
        </p:txBody>
      </p:sp>
    </p:spTree>
    <p:extLst>
      <p:ext uri="{BB962C8B-B14F-4D97-AF65-F5344CB8AC3E}">
        <p14:creationId xmlns:p14="http://schemas.microsoft.com/office/powerpoint/2010/main" val="11650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562" y="-1"/>
            <a:ext cx="2775439" cy="4054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Aspen Skiing 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E4DAE-87F0-0E4E-9938-E115EE4F4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584" y="230798"/>
            <a:ext cx="3950238" cy="643974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22118" y="6488668"/>
            <a:ext cx="2269881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472 U.S. 585 (1985)</a:t>
            </a:r>
          </a:p>
        </p:txBody>
      </p:sp>
    </p:spTree>
    <p:extLst>
      <p:ext uri="{BB962C8B-B14F-4D97-AF65-F5344CB8AC3E}">
        <p14:creationId xmlns:p14="http://schemas.microsoft.com/office/powerpoint/2010/main" val="386526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C26D7D-C1D5-4548-8903-1D5376EABCEB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Aspen Skiing (US 1985)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Facts</a:t>
            </a:r>
          </a:p>
          <a:p>
            <a:pPr lvl="1"/>
            <a:r>
              <a:rPr lang="en-US" dirty="0"/>
              <a:t>1945-60: 3 mountains developed--Ajax, Highlands, Buttermilk—and operated separately</a:t>
            </a:r>
          </a:p>
          <a:p>
            <a:pPr lvl="1"/>
            <a:r>
              <a:rPr lang="en-US" dirty="0"/>
              <a:t>1962: 6-day, all-Aspen ticket introduced</a:t>
            </a:r>
          </a:p>
          <a:p>
            <a:pPr lvl="2"/>
            <a:r>
              <a:rPr lang="en-US" dirty="0"/>
              <a:t>Six coupons</a:t>
            </a:r>
          </a:p>
          <a:p>
            <a:pPr lvl="2"/>
            <a:r>
              <a:rPr lang="en-US" dirty="0"/>
              <a:t>Revenues divided based on number of coupons collected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 (Standard)">
  <a:themeElements>
    <a:clrScheme name="">
      <a:dk1>
        <a:srgbClr val="000066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56"/>
      </a:accent4>
      <a:accent5>
        <a:srgbClr val="E2F4FF"/>
      </a:accent5>
      <a:accent6>
        <a:srgbClr val="E7E7B9"/>
      </a:accent6>
      <a:hlink>
        <a:srgbClr val="0066FF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336699"/>
        </a:dk1>
        <a:lt1>
          <a:srgbClr val="FFFFFF"/>
        </a:lt1>
        <a:dk2>
          <a:srgbClr val="000066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E7E7B9"/>
        </a:accent6>
        <a:hlink>
          <a:srgbClr val="3399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5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0066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98:Templates:Presentations:Generic (Standard)</Template>
  <TotalTime>4978</TotalTime>
  <Words>2509</Words>
  <Application>Microsoft Office PowerPoint</Application>
  <PresentationFormat>Widescreen</PresentationFormat>
  <Paragraphs>388</Paragraphs>
  <Slides>57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Book Antiqua</vt:lpstr>
      <vt:lpstr>Helvetica</vt:lpstr>
      <vt:lpstr>Monotype Sorts</vt:lpstr>
      <vt:lpstr>Times New Roman</vt:lpstr>
      <vt:lpstr>Wingdings</vt:lpstr>
      <vt:lpstr>Generic (Standard)</vt:lpstr>
      <vt:lpstr>Class 8: Wed 15 Oct 2025 Antitrust Fall 2025   Individual Refusals to Deal &amp; Predation</vt:lpstr>
      <vt:lpstr>Grinnell</vt:lpstr>
      <vt:lpstr>SA2 Monopolization</vt:lpstr>
      <vt:lpstr>Market Shares and Market Power</vt:lpstr>
      <vt:lpstr>Market Shares and Market Power</vt:lpstr>
      <vt:lpstr>Linkline</vt:lpstr>
      <vt:lpstr>What Can a Monopolist Do?</vt:lpstr>
      <vt:lpstr>Aspen Skiing Co.</vt:lpstr>
      <vt:lpstr>Aspen Skiing (US 1985)</vt:lpstr>
      <vt:lpstr>Aspen Skiing (US 1985)</vt:lpstr>
      <vt:lpstr>Aspen Skiing (US 1985)</vt:lpstr>
      <vt:lpstr>Aspen Skiing (US 1985)</vt:lpstr>
      <vt:lpstr>Aspen Skiing (US 1985)</vt:lpstr>
      <vt:lpstr>Complaint and the Lower Courts</vt:lpstr>
      <vt:lpstr>Complaint and the Lower Courts</vt:lpstr>
      <vt:lpstr>Situations to Look For in Aspen</vt:lpstr>
      <vt:lpstr>Situations to Look For in Aspen</vt:lpstr>
      <vt:lpstr>Situations to Look For in Aspen</vt:lpstr>
      <vt:lpstr>The Colorado AG: Price-Fixing Cartel?</vt:lpstr>
      <vt:lpstr>No General Obligation to Deal with Competitors</vt:lpstr>
      <vt:lpstr>Jury Instructions: Scale Economies</vt:lpstr>
      <vt:lpstr>Jury Instructions: Cooperation Obligations</vt:lpstr>
      <vt:lpstr>Jury Instructions: Cooperation Obligations</vt:lpstr>
      <vt:lpstr>Skiing Competition?</vt:lpstr>
      <vt:lpstr>Skiing Competition?</vt:lpstr>
      <vt:lpstr>Skiing Competition?</vt:lpstr>
      <vt:lpstr>Skiing Competition?</vt:lpstr>
      <vt:lpstr>Skiing Competition?</vt:lpstr>
      <vt:lpstr>Trinko</vt:lpstr>
      <vt:lpstr>Aspen Skiing as the Limit</vt:lpstr>
      <vt:lpstr>No Voluntary Prior Course of Dealing</vt:lpstr>
      <vt:lpstr>Brooke Group </vt:lpstr>
      <vt:lpstr>Predatory Pricing: Pricing Below Costs And …</vt:lpstr>
      <vt:lpstr>Predatory Pricing: And Recoupment</vt:lpstr>
      <vt:lpstr>Price Drops Usually Benefit Consumers</vt:lpstr>
      <vt:lpstr>Hypo</vt:lpstr>
      <vt:lpstr>Hypo</vt:lpstr>
      <vt:lpstr>Hypo</vt:lpstr>
      <vt:lpstr>Pricing Hypo</vt:lpstr>
      <vt:lpstr>Pricing Hypo</vt:lpstr>
      <vt:lpstr>RR as Business Proposition</vt:lpstr>
      <vt:lpstr>RR as Business Proposition</vt:lpstr>
      <vt:lpstr>RR as Business Proposition</vt:lpstr>
      <vt:lpstr>Cost Assessment</vt:lpstr>
      <vt:lpstr>Pricing and Entry</vt:lpstr>
      <vt:lpstr>Pricing and Entry</vt:lpstr>
      <vt:lpstr>AMR Corp.</vt:lpstr>
      <vt:lpstr>Capacity Changes</vt:lpstr>
      <vt:lpstr>Capacity Changes</vt:lpstr>
      <vt:lpstr>Understanding Predation Measures</vt:lpstr>
      <vt:lpstr>Understanding Predation Measures</vt:lpstr>
      <vt:lpstr>The Mechanisms of Competition</vt:lpstr>
      <vt:lpstr>Evaluating Profit Sacrifice</vt:lpstr>
      <vt:lpstr>Evaluating Profit Sacrifice</vt:lpstr>
      <vt:lpstr>Wrong Costs Included in Test Four</vt:lpstr>
      <vt:lpstr>Wrong Costs Included in Test Four</vt:lpstr>
      <vt:lpstr>Gov’t Fails Under Brooke Group Test</vt:lpstr>
    </vt:vector>
  </TitlesOfParts>
  <Company>The University of Chicago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Setting in High-Tech Industries</dc:title>
  <dc:creator>Randal Picker</dc:creator>
  <cp:lastModifiedBy>Picker, Randall</cp:lastModifiedBy>
  <cp:revision>519</cp:revision>
  <cp:lastPrinted>2019-02-06T20:08:43Z</cp:lastPrinted>
  <dcterms:created xsi:type="dcterms:W3CDTF">1999-10-27T15:27:59Z</dcterms:created>
  <dcterms:modified xsi:type="dcterms:W3CDTF">2025-10-15T19:24:46Z</dcterms:modified>
</cp:coreProperties>
</file>