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5"/>
  </p:notesMasterIdLst>
  <p:handoutMasterIdLst>
    <p:handoutMasterId r:id="rId46"/>
  </p:handoutMasterIdLst>
  <p:sldIdLst>
    <p:sldId id="1345" r:id="rId2"/>
    <p:sldId id="1551" r:id="rId3"/>
    <p:sldId id="1517" r:id="rId4"/>
    <p:sldId id="1518" r:id="rId5"/>
    <p:sldId id="1519" r:id="rId6"/>
    <p:sldId id="1520" r:id="rId7"/>
    <p:sldId id="1546" r:id="rId8"/>
    <p:sldId id="1547" r:id="rId9"/>
    <p:sldId id="1550" r:id="rId10"/>
    <p:sldId id="1549" r:id="rId11"/>
    <p:sldId id="1552" r:id="rId12"/>
    <p:sldId id="1531" r:id="rId13"/>
    <p:sldId id="1537" r:id="rId14"/>
    <p:sldId id="1553" r:id="rId15"/>
    <p:sldId id="1554" r:id="rId16"/>
    <p:sldId id="1555" r:id="rId17"/>
    <p:sldId id="1350" r:id="rId18"/>
    <p:sldId id="1351" r:id="rId19"/>
    <p:sldId id="1556" r:id="rId20"/>
    <p:sldId id="1557" r:id="rId21"/>
    <p:sldId id="1558" r:id="rId22"/>
    <p:sldId id="1561" r:id="rId23"/>
    <p:sldId id="1562" r:id="rId24"/>
    <p:sldId id="1538" r:id="rId25"/>
    <p:sldId id="1539" r:id="rId26"/>
    <p:sldId id="1540" r:id="rId27"/>
    <p:sldId id="1541" r:id="rId28"/>
    <p:sldId id="1542" r:id="rId29"/>
    <p:sldId id="1543" r:id="rId30"/>
    <p:sldId id="1544" r:id="rId31"/>
    <p:sldId id="1494" r:id="rId32"/>
    <p:sldId id="1512" r:id="rId33"/>
    <p:sldId id="1513" r:id="rId34"/>
    <p:sldId id="1564" r:id="rId35"/>
    <p:sldId id="1569" r:id="rId36"/>
    <p:sldId id="1570" r:id="rId37"/>
    <p:sldId id="1566" r:id="rId38"/>
    <p:sldId id="1568" r:id="rId39"/>
    <p:sldId id="1495" r:id="rId40"/>
    <p:sldId id="1694" r:id="rId41"/>
    <p:sldId id="1695" r:id="rId42"/>
    <p:sldId id="1696" r:id="rId43"/>
    <p:sldId id="1697" r:id="rId44"/>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0033"/>
    <a:srgbClr val="000066"/>
    <a:srgbClr val="CC0000"/>
    <a:srgbClr val="CC66FF"/>
    <a:srgbClr val="CCCCFF"/>
    <a:srgbClr val="6699FF"/>
    <a:srgbClr val="0033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75" d="100"/>
          <a:sy n="75" d="100"/>
        </p:scale>
        <p:origin x="62" y="52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19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36888" cy="463550"/>
          </a:xfrm>
          <a:prstGeom prst="rect">
            <a:avLst/>
          </a:prstGeom>
          <a:noFill/>
          <a:ln w="9525">
            <a:noFill/>
            <a:miter lim="800000"/>
            <a:headEnd/>
            <a:tailEnd/>
          </a:ln>
        </p:spPr>
        <p:txBody>
          <a:bodyPr vert="horz" wrap="square" lIns="93152" tIns="46576" rIns="93152" bIns="46576" numCol="1" anchor="t" anchorCtr="0" compatLnSpc="1">
            <a:prstTxWarp prst="textNoShape">
              <a:avLst/>
            </a:prstTxWarp>
          </a:bodyPr>
          <a:lstStyle>
            <a:lvl1pPr defTabSz="931727">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3515" y="0"/>
            <a:ext cx="3036887" cy="463550"/>
          </a:xfrm>
          <a:prstGeom prst="rect">
            <a:avLst/>
          </a:prstGeom>
          <a:noFill/>
          <a:ln w="9525">
            <a:noFill/>
            <a:miter lim="800000"/>
            <a:headEnd/>
            <a:tailEnd/>
          </a:ln>
        </p:spPr>
        <p:txBody>
          <a:bodyPr vert="horz" wrap="square" lIns="93152" tIns="46576" rIns="93152" bIns="46576" numCol="1" anchor="t" anchorCtr="0" compatLnSpc="1">
            <a:prstTxWarp prst="textNoShape">
              <a:avLst/>
            </a:prstTxWarp>
          </a:bodyPr>
          <a:lstStyle>
            <a:lvl1pPr algn="r" defTabSz="931727">
              <a:defRPr kumimoji="0" sz="1200"/>
            </a:lvl1pPr>
          </a:lstStyle>
          <a:p>
            <a:pPr>
              <a:defRPr/>
            </a:pPr>
            <a:fld id="{288E755F-525A-4FA0-A3CC-858194830F28}" type="datetime1">
              <a:rPr lang="en-US" altLang="en-US" smtClean="0"/>
              <a:t>1/11/2024</a:t>
            </a:fld>
            <a:endParaRPr lang="en-US" altLang="en-US"/>
          </a:p>
        </p:txBody>
      </p:sp>
      <p:sp>
        <p:nvSpPr>
          <p:cNvPr id="14340" name="Rectangle 4"/>
          <p:cNvSpPr>
            <a:spLocks noGrp="1" noChangeArrowheads="1"/>
          </p:cNvSpPr>
          <p:nvPr>
            <p:ph type="ftr" sz="quarter" idx="2"/>
          </p:nvPr>
        </p:nvSpPr>
        <p:spPr bwMode="auto">
          <a:xfrm>
            <a:off x="2" y="8832850"/>
            <a:ext cx="3036888" cy="463550"/>
          </a:xfrm>
          <a:prstGeom prst="rect">
            <a:avLst/>
          </a:prstGeom>
          <a:noFill/>
          <a:ln w="9525">
            <a:noFill/>
            <a:miter lim="800000"/>
            <a:headEnd/>
            <a:tailEnd/>
          </a:ln>
        </p:spPr>
        <p:txBody>
          <a:bodyPr vert="horz" wrap="square" lIns="93152" tIns="46576" rIns="93152" bIns="46576" numCol="1" anchor="b" anchorCtr="0" compatLnSpc="1">
            <a:prstTxWarp prst="textNoShape">
              <a:avLst/>
            </a:prstTxWarp>
          </a:bodyPr>
          <a:lstStyle>
            <a:lvl1pPr defTabSz="931727">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3515" y="8832850"/>
            <a:ext cx="3036887" cy="463550"/>
          </a:xfrm>
          <a:prstGeom prst="rect">
            <a:avLst/>
          </a:prstGeom>
          <a:noFill/>
          <a:ln w="9525">
            <a:noFill/>
            <a:miter lim="800000"/>
            <a:headEnd/>
            <a:tailEnd/>
          </a:ln>
        </p:spPr>
        <p:txBody>
          <a:bodyPr vert="horz" wrap="square" lIns="93152" tIns="46576" rIns="93152" bIns="46576" numCol="1" anchor="b" anchorCtr="0" compatLnSpc="1">
            <a:prstTxWarp prst="textNoShape">
              <a:avLst/>
            </a:prstTxWarp>
          </a:bodyPr>
          <a:lstStyle>
            <a:lvl1pPr algn="r" defTabSz="931727">
              <a:defRPr kumimoji="0" sz="1200"/>
            </a:lvl1pPr>
          </a:lstStyle>
          <a:p>
            <a:fld id="{A7A3AAE5-FE5A-4DD8-B412-564DFD7A01E7}" type="slidenum">
              <a:rPr lang="en-US" altLang="en-US"/>
              <a:pPr/>
              <a:t>‹#›</a:t>
            </a:fld>
            <a:endParaRPr lang="en-US" altLang="en-US"/>
          </a:p>
        </p:txBody>
      </p:sp>
    </p:spTree>
    <p:extLst>
      <p:ext uri="{BB962C8B-B14F-4D97-AF65-F5344CB8AC3E}">
        <p14:creationId xmlns:p14="http://schemas.microsoft.com/office/powerpoint/2010/main" val="261805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2" y="0"/>
            <a:ext cx="3036888" cy="463550"/>
          </a:xfrm>
          <a:prstGeom prst="rect">
            <a:avLst/>
          </a:prstGeom>
          <a:noFill/>
          <a:ln w="9525">
            <a:noFill/>
            <a:miter lim="800000"/>
            <a:headEnd/>
            <a:tailEnd/>
          </a:ln>
        </p:spPr>
        <p:txBody>
          <a:bodyPr vert="horz" wrap="square" lIns="93152" tIns="46576" rIns="93152" bIns="46576" numCol="1" anchor="t" anchorCtr="0" compatLnSpc="1">
            <a:prstTxWarp prst="textNoShape">
              <a:avLst/>
            </a:prstTxWarp>
          </a:bodyPr>
          <a:lstStyle>
            <a:lvl1pPr defTabSz="931727">
              <a:defRPr kumimoji="0" sz="1200"/>
            </a:lvl1pPr>
          </a:lstStyle>
          <a:p>
            <a:pPr>
              <a:defRPr/>
            </a:pPr>
            <a:endParaRPr lang="en-US" altLang="en-US"/>
          </a:p>
        </p:txBody>
      </p:sp>
      <p:sp>
        <p:nvSpPr>
          <p:cNvPr id="43011"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40" y="4416427"/>
            <a:ext cx="5140325" cy="4181475"/>
          </a:xfrm>
          <a:prstGeom prst="rect">
            <a:avLst/>
          </a:prstGeom>
          <a:noFill/>
          <a:ln w="9525">
            <a:noFill/>
            <a:miter lim="800000"/>
            <a:headEnd/>
            <a:tailEnd/>
          </a:ln>
        </p:spPr>
        <p:txBody>
          <a:bodyPr vert="horz" wrap="square" lIns="93152" tIns="46576" rIns="93152" bIns="4657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3515" y="0"/>
            <a:ext cx="3036887" cy="463550"/>
          </a:xfrm>
          <a:prstGeom prst="rect">
            <a:avLst/>
          </a:prstGeom>
          <a:noFill/>
          <a:ln w="9525">
            <a:noFill/>
            <a:miter lim="800000"/>
            <a:headEnd/>
            <a:tailEnd/>
          </a:ln>
        </p:spPr>
        <p:txBody>
          <a:bodyPr vert="horz" wrap="square" lIns="93152" tIns="46576" rIns="93152" bIns="46576" numCol="1" anchor="t" anchorCtr="0" compatLnSpc="1">
            <a:prstTxWarp prst="textNoShape">
              <a:avLst/>
            </a:prstTxWarp>
          </a:bodyPr>
          <a:lstStyle>
            <a:lvl1pPr algn="r" defTabSz="931727">
              <a:defRPr kumimoji="0" sz="1200"/>
            </a:lvl1pPr>
          </a:lstStyle>
          <a:p>
            <a:pPr>
              <a:defRPr/>
            </a:pPr>
            <a:fld id="{C4356526-3192-4CF1-AD92-27C6534CD640}" type="datetime1">
              <a:rPr lang="en-US" altLang="en-US" smtClean="0"/>
              <a:t>1/11/2024</a:t>
            </a:fld>
            <a:endParaRPr lang="en-US" altLang="en-US"/>
          </a:p>
        </p:txBody>
      </p:sp>
      <p:sp>
        <p:nvSpPr>
          <p:cNvPr id="2060" name="Rectangle 12"/>
          <p:cNvSpPr>
            <a:spLocks noGrp="1" noChangeArrowheads="1"/>
          </p:cNvSpPr>
          <p:nvPr>
            <p:ph type="ftr" sz="quarter" idx="4"/>
          </p:nvPr>
        </p:nvSpPr>
        <p:spPr bwMode="auto">
          <a:xfrm>
            <a:off x="2" y="8832850"/>
            <a:ext cx="3036888" cy="463550"/>
          </a:xfrm>
          <a:prstGeom prst="rect">
            <a:avLst/>
          </a:prstGeom>
          <a:noFill/>
          <a:ln w="9525">
            <a:noFill/>
            <a:miter lim="800000"/>
            <a:headEnd/>
            <a:tailEnd/>
          </a:ln>
        </p:spPr>
        <p:txBody>
          <a:bodyPr vert="horz" wrap="square" lIns="93152" tIns="46576" rIns="93152" bIns="46576" numCol="1" anchor="b" anchorCtr="0" compatLnSpc="1">
            <a:prstTxWarp prst="textNoShape">
              <a:avLst/>
            </a:prstTxWarp>
          </a:bodyPr>
          <a:lstStyle>
            <a:lvl1pPr defTabSz="931727">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3515" y="8832850"/>
            <a:ext cx="3036887" cy="463550"/>
          </a:xfrm>
          <a:prstGeom prst="rect">
            <a:avLst/>
          </a:prstGeom>
          <a:noFill/>
          <a:ln w="9525">
            <a:noFill/>
            <a:miter lim="800000"/>
            <a:headEnd/>
            <a:tailEnd/>
          </a:ln>
        </p:spPr>
        <p:txBody>
          <a:bodyPr vert="horz" wrap="square" lIns="93152" tIns="46576" rIns="93152" bIns="46576" numCol="1" anchor="b" anchorCtr="0" compatLnSpc="1">
            <a:prstTxWarp prst="textNoShape">
              <a:avLst/>
            </a:prstTxWarp>
          </a:bodyPr>
          <a:lstStyle>
            <a:lvl1pPr algn="r" defTabSz="931727">
              <a:defRPr kumimoji="0" sz="1200"/>
            </a:lvl1pPr>
          </a:lstStyle>
          <a:p>
            <a:fld id="{7C7F06E7-AD26-44AD-8BCE-353E8EAA155E}" type="slidenum">
              <a:rPr lang="en-US" altLang="en-US"/>
              <a:pPr/>
              <a:t>‹#›</a:t>
            </a:fld>
            <a:endParaRPr lang="en-US" altLang="en-US"/>
          </a:p>
        </p:txBody>
      </p:sp>
    </p:spTree>
    <p:extLst>
      <p:ext uri="{BB962C8B-B14F-4D97-AF65-F5344CB8AC3E}">
        <p14:creationId xmlns:p14="http://schemas.microsoft.com/office/powerpoint/2010/main" val="427114246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E23EC81A-FEAC-416B-9B69-54BEB92085B5}" type="datetime1">
              <a:rPr kumimoji="0" lang="en-US" altLang="en-US" sz="1200"/>
              <a:t>1/11/2024</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7">
              <a:defRPr kumimoji="1" sz="2400">
                <a:solidFill>
                  <a:schemeClr val="tx1"/>
                </a:solidFill>
                <a:latin typeface="Times New Roman" panose="02020603050405020304" pitchFamily="18" charset="0"/>
              </a:defRPr>
            </a:lvl1pPr>
            <a:lvl2pPr marL="742841" indent="-285708" defTabSz="931727">
              <a:defRPr kumimoji="1" sz="2400">
                <a:solidFill>
                  <a:schemeClr val="tx1"/>
                </a:solidFill>
                <a:latin typeface="Times New Roman" panose="02020603050405020304" pitchFamily="18" charset="0"/>
              </a:defRPr>
            </a:lvl2pPr>
            <a:lvl3pPr marL="1142834" indent="-228567" defTabSz="931727">
              <a:defRPr kumimoji="1" sz="2400">
                <a:solidFill>
                  <a:schemeClr val="tx1"/>
                </a:solidFill>
                <a:latin typeface="Times New Roman" panose="02020603050405020304" pitchFamily="18" charset="0"/>
              </a:defRPr>
            </a:lvl3pPr>
            <a:lvl4pPr marL="1599966" indent="-228567" defTabSz="931727">
              <a:defRPr kumimoji="1" sz="2400">
                <a:solidFill>
                  <a:schemeClr val="tx1"/>
                </a:solidFill>
                <a:latin typeface="Times New Roman" panose="02020603050405020304" pitchFamily="18" charset="0"/>
              </a:defRPr>
            </a:lvl4pPr>
            <a:lvl5pPr marL="2057100" indent="-228567" defTabSz="931727">
              <a:defRPr kumimoji="1" sz="2400">
                <a:solidFill>
                  <a:schemeClr val="tx1"/>
                </a:solidFill>
                <a:latin typeface="Times New Roman" panose="02020603050405020304" pitchFamily="18" charset="0"/>
              </a:defRPr>
            </a:lvl5pPr>
            <a:lvl6pPr marL="2514234"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6pPr>
            <a:lvl7pPr marL="2971366"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7pPr>
            <a:lvl8pPr marL="3428500"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8pPr>
            <a:lvl9pPr marL="3885633" indent="-228567" defTabSz="9317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7658619-D74E-4FB0-A4D1-2B92493C65C0}" type="slidenum">
              <a:rPr kumimoji="0" lang="en-US" altLang="en-US" sz="1200"/>
              <a:pPr/>
              <a:t>1</a:t>
            </a:fld>
            <a:endParaRPr kumimoji="0" lang="en-US" altLang="en-US" sz="1200"/>
          </a:p>
        </p:txBody>
      </p:sp>
      <p:sp>
        <p:nvSpPr>
          <p:cNvPr id="44036" name="Rectangle 2"/>
          <p:cNvSpPr>
            <a:spLocks noGrp="1" noRot="1" noChangeAspect="1" noChangeArrowheads="1" noTextEdit="1"/>
          </p:cNvSpPr>
          <p:nvPr>
            <p:ph type="sldImg"/>
          </p:nvPr>
        </p:nvSpPr>
        <p:spPr>
          <a:xfrm>
            <a:off x="406400" y="698500"/>
            <a:ext cx="6197600" cy="348615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58180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https://www.apple.com/newsroom/2010/01/27Apple-Launches-iPad/</a:t>
            </a:r>
          </a:p>
        </p:txBody>
      </p:sp>
      <p:sp>
        <p:nvSpPr>
          <p:cNvPr id="4" name="Date Placeholder 3"/>
          <p:cNvSpPr>
            <a:spLocks noGrp="1"/>
          </p:cNvSpPr>
          <p:nvPr>
            <p:ph type="dt" idx="10"/>
          </p:nvPr>
        </p:nvSpPr>
        <p:spPr/>
        <p:txBody>
          <a:bodyPr/>
          <a:lstStyle/>
          <a:p>
            <a:pPr>
              <a:defRPr/>
            </a:pPr>
            <a:fld id="{C4356526-3192-4CF1-AD92-27C6534CD640}" type="datetime1">
              <a:rPr lang="en-US" altLang="en-US" smtClean="0"/>
              <a:t>1/11/2024</a:t>
            </a:fld>
            <a:endParaRPr lang="en-US" altLang="en-US"/>
          </a:p>
        </p:txBody>
      </p:sp>
      <p:sp>
        <p:nvSpPr>
          <p:cNvPr id="5" name="Slide Number Placeholder 4"/>
          <p:cNvSpPr>
            <a:spLocks noGrp="1"/>
          </p:cNvSpPr>
          <p:nvPr>
            <p:ph type="sldNum" sz="quarter" idx="11"/>
          </p:nvPr>
        </p:nvSpPr>
        <p:spPr/>
        <p:txBody>
          <a:bodyPr/>
          <a:lstStyle/>
          <a:p>
            <a:fld id="{7C7F06E7-AD26-44AD-8BCE-353E8EAA155E}" type="slidenum">
              <a:rPr lang="en-US" altLang="en-US" smtClean="0"/>
              <a:pPr/>
              <a:t>2</a:t>
            </a:fld>
            <a:endParaRPr lang="en-US" altLang="en-US"/>
          </a:p>
        </p:txBody>
      </p:sp>
    </p:spTree>
    <p:extLst>
      <p:ext uri="{BB962C8B-B14F-4D97-AF65-F5344CB8AC3E}">
        <p14:creationId xmlns:p14="http://schemas.microsoft.com/office/powerpoint/2010/main" val="310383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https://www.apple.com/newsroom/2010/01/27Apple-Launches-iPad/</a:t>
            </a:r>
          </a:p>
        </p:txBody>
      </p:sp>
      <p:sp>
        <p:nvSpPr>
          <p:cNvPr id="4" name="Date Placeholder 3"/>
          <p:cNvSpPr>
            <a:spLocks noGrp="1"/>
          </p:cNvSpPr>
          <p:nvPr>
            <p:ph type="dt" idx="10"/>
          </p:nvPr>
        </p:nvSpPr>
        <p:spPr/>
        <p:txBody>
          <a:bodyPr/>
          <a:lstStyle/>
          <a:p>
            <a:pPr>
              <a:defRPr/>
            </a:pPr>
            <a:fld id="{C4356526-3192-4CF1-AD92-27C6534CD640}" type="datetime1">
              <a:rPr lang="en-US" altLang="en-US" smtClean="0"/>
              <a:t>1/11/2024</a:t>
            </a:fld>
            <a:endParaRPr lang="en-US" altLang="en-US"/>
          </a:p>
        </p:txBody>
      </p:sp>
      <p:sp>
        <p:nvSpPr>
          <p:cNvPr id="5" name="Slide Number Placeholder 4"/>
          <p:cNvSpPr>
            <a:spLocks noGrp="1"/>
          </p:cNvSpPr>
          <p:nvPr>
            <p:ph type="sldNum" sz="quarter" idx="11"/>
          </p:nvPr>
        </p:nvSpPr>
        <p:spPr/>
        <p:txBody>
          <a:bodyPr/>
          <a:lstStyle/>
          <a:p>
            <a:fld id="{7C7F06E7-AD26-44AD-8BCE-353E8EAA155E}" type="slidenum">
              <a:rPr lang="en-US" altLang="en-US" smtClean="0"/>
              <a:pPr/>
              <a:t>36</a:t>
            </a:fld>
            <a:endParaRPr lang="en-US" altLang="en-US"/>
          </a:p>
        </p:txBody>
      </p:sp>
    </p:spTree>
    <p:extLst>
      <p:ext uri="{BB962C8B-B14F-4D97-AF65-F5344CB8AC3E}">
        <p14:creationId xmlns:p14="http://schemas.microsoft.com/office/powerpoint/2010/main" val="366747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5" name="Arc 3"/>
          <p:cNvSpPr>
            <a:spLocks/>
          </p:cNvSpPr>
          <p:nvPr/>
        </p:nvSpPr>
        <p:spPr bwMode="auto">
          <a:xfrm>
            <a:off x="0" y="842963"/>
            <a:ext cx="2641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smtClean="0">
                <a:solidFill>
                  <a:schemeClr val="hlink"/>
                </a:solidFill>
              </a:defRPr>
            </a:lvl1pPr>
          </a:lstStyle>
          <a:p>
            <a:pPr>
              <a:defRPr/>
            </a:pPr>
            <a:fld id="{7C2BDFB3-B57B-484E-AA79-BF7992210023}" type="datetime4">
              <a:rPr lang="en-US" smtClean="0"/>
              <a:t>January 11, 2024</a:t>
            </a:fld>
            <a:endParaRPr lang="en-US" altLang="en-US"/>
          </a:p>
        </p:txBody>
      </p:sp>
      <p:sp>
        <p:nvSpPr>
          <p:cNvPr id="7" name="Rectangle 7"/>
          <p:cNvSpPr>
            <a:spLocks noGrp="1" noChangeArrowheads="1"/>
          </p:cNvSpPr>
          <p:nvPr>
            <p:ph type="ftr" sz="quarter" idx="11"/>
          </p:nvPr>
        </p:nvSpPr>
        <p:spPr/>
        <p:txBody>
          <a:bodyPr/>
          <a:lstStyle>
            <a:lvl1pPr>
              <a:defRPr smtClean="0">
                <a:solidFill>
                  <a:schemeClr val="hlink"/>
                </a:solidFill>
              </a:defRPr>
            </a:lvl1pPr>
          </a:lstStyle>
          <a:p>
            <a:pPr>
              <a:defRPr/>
            </a:pPr>
            <a:r>
              <a:rPr lang="en-US" altLang="en-US"/>
              <a:t>Copyright © 2012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2BFCDE42-9E8C-4A03-94CE-6E99260DA2F8}" type="slidenum">
              <a:rPr lang="en-US" altLang="en-US"/>
              <a:pPr/>
              <a:t>‹#›</a:t>
            </a:fld>
            <a:endParaRPr lang="en-US" altLang="en-US"/>
          </a:p>
        </p:txBody>
      </p:sp>
    </p:spTree>
    <p:extLst>
      <p:ext uri="{BB962C8B-B14F-4D97-AF65-F5344CB8AC3E}">
        <p14:creationId xmlns:p14="http://schemas.microsoft.com/office/powerpoint/2010/main" val="3888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F578ED3-BA1A-4942-A33C-43D7EA5567CC}" type="datetime4">
              <a:rPr lang="en-US" smtClean="0"/>
              <a:t>January 11,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A2A5BB5-C316-4398-B43D-9C0E9ACBE9BA}" type="slidenum">
              <a:rPr lang="en-US" altLang="en-US"/>
              <a:pPr/>
              <a:t>‹#›</a:t>
            </a:fld>
            <a:endParaRPr lang="en-US" altLang="en-US"/>
          </a:p>
        </p:txBody>
      </p:sp>
    </p:spTree>
    <p:extLst>
      <p:ext uri="{BB962C8B-B14F-4D97-AF65-F5344CB8AC3E}">
        <p14:creationId xmlns:p14="http://schemas.microsoft.com/office/powerpoint/2010/main" val="53122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F174BBC-30B0-423E-90EF-A527B387DFFC}" type="datetime4">
              <a:rPr lang="en-US" smtClean="0"/>
              <a:t>January 11,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0BCEB384-4F42-45B8-BCC5-C8ACABE9C365}" type="slidenum">
              <a:rPr lang="en-US" altLang="en-US"/>
              <a:pPr/>
              <a:t>‹#›</a:t>
            </a:fld>
            <a:endParaRPr lang="en-US" altLang="en-US"/>
          </a:p>
        </p:txBody>
      </p:sp>
    </p:spTree>
    <p:extLst>
      <p:ext uri="{BB962C8B-B14F-4D97-AF65-F5344CB8AC3E}">
        <p14:creationId xmlns:p14="http://schemas.microsoft.com/office/powerpoint/2010/main" val="309082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sz="3600"/>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7"/>
          <p:cNvSpPr>
            <a:spLocks noGrp="1" noChangeArrowheads="1"/>
          </p:cNvSpPr>
          <p:nvPr>
            <p:ph type="sldNum" sz="quarter" idx="12"/>
          </p:nvPr>
        </p:nvSpPr>
        <p:spPr>
          <a:ln/>
        </p:spPr>
        <p:txBody>
          <a:bodyPr/>
          <a:lstStyle>
            <a:lvl1pPr>
              <a:defRPr/>
            </a:lvl1pPr>
          </a:lstStyle>
          <a:p>
            <a:fld id="{8A6D1C23-73E3-4EB3-86B7-F1431DAF0D45}" type="slidenum">
              <a:rPr lang="en-US" altLang="en-US"/>
              <a:pPr/>
              <a:t>‹#›</a:t>
            </a:fld>
            <a:endParaRPr lang="en-US" altLang="en-US"/>
          </a:p>
        </p:txBody>
      </p:sp>
    </p:spTree>
    <p:extLst>
      <p:ext uri="{BB962C8B-B14F-4D97-AF65-F5344CB8AC3E}">
        <p14:creationId xmlns:p14="http://schemas.microsoft.com/office/powerpoint/2010/main" val="3792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FBDA070D-B835-4FE5-92D3-20D8A71337F1}" type="datetime4">
              <a:rPr lang="en-US" smtClean="0"/>
              <a:t>January 11, 2024</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E918C01C-3759-4CE2-B826-B1993969EBDE}" type="slidenum">
              <a:rPr lang="en-US" altLang="en-US"/>
              <a:pPr/>
              <a:t>‹#›</a:t>
            </a:fld>
            <a:endParaRPr lang="en-US" altLang="en-US"/>
          </a:p>
        </p:txBody>
      </p:sp>
    </p:spTree>
    <p:extLst>
      <p:ext uri="{BB962C8B-B14F-4D97-AF65-F5344CB8AC3E}">
        <p14:creationId xmlns:p14="http://schemas.microsoft.com/office/powerpoint/2010/main" val="7451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B0241D4-3929-46B7-8AD0-8AF50344AF0F}" type="datetime4">
              <a:rPr lang="en-US" smtClean="0"/>
              <a:t>January 11,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490E9FDA-783C-4216-AF3B-72B4FBBD1208}" type="slidenum">
              <a:rPr lang="en-US" altLang="en-US"/>
              <a:pPr/>
              <a:t>‹#›</a:t>
            </a:fld>
            <a:endParaRPr lang="en-US" altLang="en-US"/>
          </a:p>
        </p:txBody>
      </p:sp>
    </p:spTree>
    <p:extLst>
      <p:ext uri="{BB962C8B-B14F-4D97-AF65-F5344CB8AC3E}">
        <p14:creationId xmlns:p14="http://schemas.microsoft.com/office/powerpoint/2010/main" val="120702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F4A230B-E999-4E6C-B57C-135387A09FEB}" type="datetime4">
              <a:rPr lang="en-US" smtClean="0"/>
              <a:t>January 11, 2024</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6E262D8C-93BA-4C50-B42C-D91871055BB2}" type="slidenum">
              <a:rPr lang="en-US" altLang="en-US"/>
              <a:pPr/>
              <a:t>‹#›</a:t>
            </a:fld>
            <a:endParaRPr lang="en-US" altLang="en-US"/>
          </a:p>
        </p:txBody>
      </p:sp>
    </p:spTree>
    <p:extLst>
      <p:ext uri="{BB962C8B-B14F-4D97-AF65-F5344CB8AC3E}">
        <p14:creationId xmlns:p14="http://schemas.microsoft.com/office/powerpoint/2010/main" val="95889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C20A7DC7-99F5-4157-B642-223EC6D5A1C0}" type="datetime4">
              <a:rPr lang="en-US" smtClean="0"/>
              <a:t>January 11, 2024</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C82FAA9E-806C-461A-AD9D-A752BD592227}" type="slidenum">
              <a:rPr lang="en-US" altLang="en-US"/>
              <a:pPr/>
              <a:t>‹#›</a:t>
            </a:fld>
            <a:endParaRPr lang="en-US" altLang="en-US"/>
          </a:p>
        </p:txBody>
      </p:sp>
    </p:spTree>
    <p:extLst>
      <p:ext uri="{BB962C8B-B14F-4D97-AF65-F5344CB8AC3E}">
        <p14:creationId xmlns:p14="http://schemas.microsoft.com/office/powerpoint/2010/main" val="393769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FA535F0-8533-4108-8A6A-4D7529FFE7BC}" type="datetime4">
              <a:rPr lang="en-US" smtClean="0"/>
              <a:t>January 11, 2024</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95712706-71F5-4180-AD42-C0024FFCA074}" type="slidenum">
              <a:rPr lang="en-US" altLang="en-US"/>
              <a:pPr/>
              <a:t>‹#›</a:t>
            </a:fld>
            <a:endParaRPr lang="en-US" altLang="en-US"/>
          </a:p>
        </p:txBody>
      </p:sp>
    </p:spTree>
    <p:extLst>
      <p:ext uri="{BB962C8B-B14F-4D97-AF65-F5344CB8AC3E}">
        <p14:creationId xmlns:p14="http://schemas.microsoft.com/office/powerpoint/2010/main" val="42815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8FE356B-E8DE-4323-8A86-C959955B7F26}" type="datetime4">
              <a:rPr lang="en-US" smtClean="0"/>
              <a:t>January 11,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845CD13-5DF8-438F-BA37-B1E99B8B737C}" type="slidenum">
              <a:rPr lang="en-US" altLang="en-US"/>
              <a:pPr/>
              <a:t>‹#›</a:t>
            </a:fld>
            <a:endParaRPr lang="en-US" altLang="en-US"/>
          </a:p>
        </p:txBody>
      </p:sp>
    </p:spTree>
    <p:extLst>
      <p:ext uri="{BB962C8B-B14F-4D97-AF65-F5344CB8AC3E}">
        <p14:creationId xmlns:p14="http://schemas.microsoft.com/office/powerpoint/2010/main" val="215613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9682CED-1F8E-49C7-AA04-C5A57B7F9081}" type="datetime4">
              <a:rPr lang="en-US" smtClean="0"/>
              <a:t>January 11, 2024</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DF4076B0-45B6-4177-B165-96E5236D85CE}" type="slidenum">
              <a:rPr lang="en-US" altLang="en-US"/>
              <a:pPr/>
              <a:t>‹#›</a:t>
            </a:fld>
            <a:endParaRPr lang="en-US" altLang="en-US"/>
          </a:p>
        </p:txBody>
      </p:sp>
    </p:spTree>
    <p:extLst>
      <p:ext uri="{BB962C8B-B14F-4D97-AF65-F5344CB8AC3E}">
        <p14:creationId xmlns:p14="http://schemas.microsoft.com/office/powerpoint/2010/main" val="120458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rgbClr val="000066"/>
                </a:solidFill>
                <a:latin typeface="+mn-lt"/>
              </a:defRPr>
            </a:lvl1pPr>
          </a:lstStyle>
          <a:p>
            <a:pPr>
              <a:defRPr/>
            </a:pPr>
            <a:fld id="{59EA6028-B9F2-46B0-BFC5-59B8E73993F6}" type="datetime4">
              <a:rPr lang="en-US" smtClean="0"/>
              <a:t>January 11, 2024</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rgbClr val="000066"/>
                </a:solidFill>
                <a:latin typeface="+mn-lt"/>
              </a:defRPr>
            </a:lvl1pPr>
          </a:lstStyle>
          <a:p>
            <a:pPr>
              <a:defRPr/>
            </a:pPr>
            <a:r>
              <a:rPr lang="en-US" altLang="en-US"/>
              <a:t>Copyright © 2012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485A81C0-3678-4611-8A83-B3837DCE46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8"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400" dirty="0"/>
              <a:t>Class 5: Thurs 11 Jan 2024</a:t>
            </a:r>
            <a:br>
              <a:rPr lang="en-US" sz="2400" dirty="0"/>
            </a:br>
            <a:r>
              <a:rPr lang="en-US" sz="2400" dirty="0"/>
              <a:t>Antitrust Winter 2024</a:t>
            </a:r>
            <a:br>
              <a:rPr lang="en-US" sz="2400" dirty="0"/>
            </a:br>
            <a:br>
              <a:rPr lang="en-US" sz="2400" dirty="0"/>
            </a:br>
            <a:br>
              <a:rPr lang="en-US" sz="2400" dirty="0"/>
            </a:br>
            <a:br>
              <a:rPr lang="en-US" sz="2400" dirty="0"/>
            </a:br>
            <a:r>
              <a:rPr lang="en-US" sz="6000" dirty="0"/>
              <a:t>Apple eBooks</a:t>
            </a:r>
          </a:p>
        </p:txBody>
      </p:sp>
      <p:sp>
        <p:nvSpPr>
          <p:cNvPr id="3075" name="Rectangle 3"/>
          <p:cNvSpPr>
            <a:spLocks noGrp="1" noChangeArrowheads="1"/>
          </p:cNvSpPr>
          <p:nvPr>
            <p:ph type="subTitle" idx="1"/>
          </p:nvPr>
        </p:nvSpPr>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endParaRPr lang="en-US" sz="1600" dirty="0">
              <a:solidFill>
                <a:srgbClr val="0000FF"/>
              </a:solidFill>
            </a:endParaRPr>
          </a:p>
          <a:p>
            <a:r>
              <a:rPr lang="en-US" dirty="0">
                <a:solidFill>
                  <a:srgbClr val="0000FF"/>
                </a:solidFill>
              </a:rPr>
              <a:t>The Law School</a:t>
            </a:r>
          </a:p>
          <a:p>
            <a:r>
              <a:rPr lang="en-US" dirty="0">
                <a:solidFill>
                  <a:srgbClr val="0000FF"/>
                </a:solidFill>
              </a:rPr>
              <a:t>The University of Chicago</a:t>
            </a:r>
          </a:p>
          <a:p>
            <a:endParaRPr lang="en-US" sz="1800" dirty="0">
              <a:solidFill>
                <a:srgbClr val="0000FF"/>
              </a:solidFill>
            </a:endParaRPr>
          </a:p>
          <a:p>
            <a:r>
              <a:rPr lang="en-US" sz="1800" dirty="0">
                <a:solidFill>
                  <a:srgbClr val="0000FF"/>
                </a:solidFill>
              </a:rPr>
              <a:t>Copyright © 2012-24 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473" y="-1"/>
            <a:ext cx="5388528"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Book Reading on the Kindle in 2007</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pic>
        <p:nvPicPr>
          <p:cNvPr id="8" name="Picture 7"/>
          <p:cNvPicPr>
            <a:picLocks noChangeAspect="1"/>
          </p:cNvPicPr>
          <p:nvPr/>
        </p:nvPicPr>
        <p:blipFill>
          <a:blip r:embed="rId2"/>
          <a:stretch>
            <a:fillRect/>
          </a:stretch>
        </p:blipFill>
        <p:spPr>
          <a:xfrm>
            <a:off x="2907201" y="223093"/>
            <a:ext cx="3769028" cy="6411814"/>
          </a:xfrm>
          <a:prstGeom prst="rect">
            <a:avLst/>
          </a:prstGeom>
        </p:spPr>
      </p:pic>
    </p:spTree>
    <p:extLst>
      <p:ext uri="{BB962C8B-B14F-4D97-AF65-F5344CB8AC3E}">
        <p14:creationId xmlns:p14="http://schemas.microsoft.com/office/powerpoint/2010/main" val="170505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Disintermediation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108636" y="6488668"/>
            <a:ext cx="308336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Amazon PR (20 Jan 2010)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Amazon Media Room: Press Releases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r="24034"/>
          <a:stretch/>
        </p:blipFill>
        <p:spPr>
          <a:xfrm>
            <a:off x="108839" y="209004"/>
            <a:ext cx="7840600" cy="6491834"/>
          </a:xfrm>
          <a:prstGeom prst="rect">
            <a:avLst/>
          </a:prstGeom>
          <a:solidFill>
            <a:schemeClr val="bg2">
              <a:alpha val="10000"/>
            </a:schemeClr>
          </a:solidFill>
          <a:ln w="6350">
            <a:solidFill>
              <a:schemeClr val="tx1"/>
            </a:solidFill>
            <a:miter lim="800000"/>
            <a:headEnd/>
            <a:tailEnd/>
          </a:ln>
        </p:spPr>
      </p:pic>
      <p:pic>
        <p:nvPicPr>
          <p:cNvPr id="9" name="Picture 8" descr="Amazon Media Room: Press Releases - Google Chrome"/>
          <p:cNvPicPr>
            <a:picLocks noChangeAspect="1"/>
          </p:cNvPicPr>
          <p:nvPr/>
        </p:nvPicPr>
        <p:blipFill rotWithShape="1">
          <a:blip r:embed="rId2">
            <a:extLst>
              <a:ext uri="{28A0092B-C50C-407E-A947-70E740481C1C}">
                <a14:useLocalDpi xmlns:a14="http://schemas.microsoft.com/office/drawing/2010/main" val="0"/>
              </a:ext>
            </a:extLst>
          </a:blip>
          <a:srcRect l="22396" t="43791" r="35437" b="9234"/>
          <a:stretch/>
        </p:blipFill>
        <p:spPr>
          <a:xfrm>
            <a:off x="3259779" y="1333370"/>
            <a:ext cx="6666887" cy="4671355"/>
          </a:xfrm>
          <a:prstGeom prst="rect">
            <a:avLst/>
          </a:prstGeom>
          <a:solidFill>
            <a:schemeClr val="bg2">
              <a:alpha val="10000"/>
            </a:schemeClr>
          </a:solidFill>
          <a:ln w="6350">
            <a:solidFill>
              <a:schemeClr val="tx1"/>
            </a:solidFill>
            <a:miter lim="800000"/>
            <a:headEnd/>
            <a:tailEnd/>
          </a:ln>
        </p:spPr>
      </p:pic>
    </p:spTree>
    <p:extLst>
      <p:ext uri="{BB962C8B-B14F-4D97-AF65-F5344CB8AC3E}">
        <p14:creationId xmlns:p14="http://schemas.microsoft.com/office/powerpoint/2010/main" val="3448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Digital Entry</a:t>
            </a:r>
          </a:p>
        </p:txBody>
      </p:sp>
      <p:sp>
        <p:nvSpPr>
          <p:cNvPr id="3" name="Content Placeholder 2"/>
          <p:cNvSpPr>
            <a:spLocks noGrp="1"/>
          </p:cNvSpPr>
          <p:nvPr>
            <p:ph idx="1"/>
          </p:nvPr>
        </p:nvSpPr>
        <p:spPr/>
        <p:txBody>
          <a:bodyPr/>
          <a:lstStyle/>
          <a:p>
            <a:r>
              <a:rPr lang="en-US" dirty="0"/>
              <a:t>Hypo 3: Amazon Kindle</a:t>
            </a:r>
          </a:p>
          <a:p>
            <a:pPr lvl="1"/>
            <a:r>
              <a:rPr lang="en-US" dirty="0"/>
              <a:t>Amazon launches Kindle in 2007 with a price for the reader of $400 and a per ebook price for best sellers of $10</a:t>
            </a:r>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12</a:t>
            </a:fld>
            <a:endParaRPr lang="en-US" altLang="en-US"/>
          </a:p>
        </p:txBody>
      </p:sp>
      <p:sp>
        <p:nvSpPr>
          <p:cNvPr id="6" name="Text Box 5"/>
          <p:cNvSpPr txBox="1">
            <a:spLocks noChangeArrowheads="1"/>
          </p:cNvSpPr>
          <p:nvPr/>
        </p:nvSpPr>
        <p:spPr bwMode="auto">
          <a:xfrm>
            <a:off x="10103370" y="0"/>
            <a:ext cx="208863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221819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Digital Entry</a:t>
            </a:r>
          </a:p>
        </p:txBody>
      </p:sp>
      <p:sp>
        <p:nvSpPr>
          <p:cNvPr id="3" name="Content Placeholder 2"/>
          <p:cNvSpPr>
            <a:spLocks noGrp="1"/>
          </p:cNvSpPr>
          <p:nvPr>
            <p:ph idx="1"/>
          </p:nvPr>
        </p:nvSpPr>
        <p:spPr/>
        <p:txBody>
          <a:bodyPr/>
          <a:lstStyle/>
          <a:p>
            <a:r>
              <a:rPr lang="en-US" dirty="0"/>
              <a:t>Hypo 3: Amazon Kindle</a:t>
            </a:r>
          </a:p>
          <a:p>
            <a:pPr lvl="1"/>
            <a:r>
              <a:rPr lang="en-US" dirty="0"/>
              <a:t>Try four sets of stylized facts</a:t>
            </a:r>
          </a:p>
          <a:p>
            <a:endParaRPr lang="en-US" dirty="0"/>
          </a:p>
          <a:p>
            <a:endParaRPr lang="en-US" dirty="0"/>
          </a:p>
          <a:p>
            <a:endParaRPr lang="en-US" dirty="0"/>
          </a:p>
          <a:p>
            <a:endParaRPr lang="en-US" dirty="0"/>
          </a:p>
          <a:p>
            <a:r>
              <a:rPr lang="en-US" dirty="0"/>
              <a:t>Competitions/antitrust issues?</a:t>
            </a:r>
          </a:p>
          <a:p>
            <a:endParaRPr lang="en-US" dirty="0"/>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13</a:t>
            </a:fld>
            <a:endParaRPr lang="en-US" altLang="en-US"/>
          </a:p>
        </p:txBody>
      </p:sp>
      <p:sp>
        <p:nvSpPr>
          <p:cNvPr id="6" name="Text Box 5"/>
          <p:cNvSpPr txBox="1">
            <a:spLocks noChangeArrowheads="1"/>
          </p:cNvSpPr>
          <p:nvPr/>
        </p:nvSpPr>
        <p:spPr bwMode="auto">
          <a:xfrm>
            <a:off x="10063397" y="0"/>
            <a:ext cx="212860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graphicFrame>
        <p:nvGraphicFramePr>
          <p:cNvPr id="7" name="Table 6"/>
          <p:cNvGraphicFramePr>
            <a:graphicFrameLocks noGrp="1"/>
          </p:cNvGraphicFramePr>
          <p:nvPr/>
        </p:nvGraphicFramePr>
        <p:xfrm>
          <a:off x="3083099" y="2880974"/>
          <a:ext cx="6264101" cy="3200400"/>
        </p:xfrm>
        <a:graphic>
          <a:graphicData uri="http://schemas.openxmlformats.org/drawingml/2006/table">
            <a:tbl>
              <a:tblPr firstRow="1" bandRow="1">
                <a:tableStyleId>{5C22544A-7EE6-4342-B048-85BDC9FD1C3A}</a:tableStyleId>
              </a:tblPr>
              <a:tblGrid>
                <a:gridCol w="2134526">
                  <a:extLst>
                    <a:ext uri="{9D8B030D-6E8A-4147-A177-3AD203B41FA5}">
                      <a16:colId xmlns:a16="http://schemas.microsoft.com/office/drawing/2014/main" val="71433529"/>
                    </a:ext>
                  </a:extLst>
                </a:gridCol>
                <a:gridCol w="4129575">
                  <a:extLst>
                    <a:ext uri="{9D8B030D-6E8A-4147-A177-3AD203B41FA5}">
                      <a16:colId xmlns:a16="http://schemas.microsoft.com/office/drawing/2014/main" val="1053152143"/>
                    </a:ext>
                  </a:extLst>
                </a:gridCol>
              </a:tblGrid>
              <a:tr h="370840">
                <a:tc>
                  <a:txBody>
                    <a:bodyPr/>
                    <a:lstStyle/>
                    <a:p>
                      <a:r>
                        <a:rPr lang="en-US" sz="3600" dirty="0" err="1">
                          <a:solidFill>
                            <a:schemeClr val="bg2"/>
                          </a:solidFill>
                        </a:rPr>
                        <a:t>Ereader</a:t>
                      </a:r>
                      <a:endParaRPr lang="en-US" sz="3600" dirty="0">
                        <a:solidFill>
                          <a:schemeClr val="bg2"/>
                        </a:solidFill>
                      </a:endParaRPr>
                    </a:p>
                  </a:txBody>
                  <a:tcPr/>
                </a:tc>
                <a:tc>
                  <a:txBody>
                    <a:bodyPr/>
                    <a:lstStyle/>
                    <a:p>
                      <a:r>
                        <a:rPr lang="en-US" sz="3600" b="1" dirty="0">
                          <a:solidFill>
                            <a:schemeClr val="bg2"/>
                          </a:solidFill>
                        </a:rPr>
                        <a:t>Ebook</a:t>
                      </a:r>
                      <a:r>
                        <a:rPr lang="en-US" sz="3600" b="1" baseline="0" dirty="0">
                          <a:solidFill>
                            <a:schemeClr val="bg2"/>
                          </a:solidFill>
                        </a:rPr>
                        <a:t> bestsellers</a:t>
                      </a:r>
                      <a:endParaRPr lang="en-US" sz="3600" b="1" dirty="0">
                        <a:solidFill>
                          <a:schemeClr val="bg2"/>
                        </a:solidFill>
                      </a:endParaRPr>
                    </a:p>
                  </a:txBody>
                  <a:tcPr/>
                </a:tc>
                <a:extLst>
                  <a:ext uri="{0D108BD9-81ED-4DB2-BD59-A6C34878D82A}">
                    <a16:rowId xmlns:a16="http://schemas.microsoft.com/office/drawing/2014/main" val="774660801"/>
                  </a:ext>
                </a:extLst>
              </a:tr>
              <a:tr h="370840">
                <a:tc>
                  <a:txBody>
                    <a:bodyPr/>
                    <a:lstStyle/>
                    <a:p>
                      <a:pPr algn="ctr"/>
                      <a:r>
                        <a:rPr lang="en-US" sz="3600" dirty="0"/>
                        <a:t>Loses $</a:t>
                      </a:r>
                    </a:p>
                  </a:txBody>
                  <a:tcPr/>
                </a:tc>
                <a:tc>
                  <a:txBody>
                    <a:bodyPr/>
                    <a:lstStyle/>
                    <a:p>
                      <a:pPr algn="ctr"/>
                      <a:r>
                        <a:rPr lang="en-US" sz="3600" dirty="0"/>
                        <a:t>Loses $</a:t>
                      </a:r>
                    </a:p>
                  </a:txBody>
                  <a:tcPr/>
                </a:tc>
                <a:extLst>
                  <a:ext uri="{0D108BD9-81ED-4DB2-BD59-A6C34878D82A}">
                    <a16:rowId xmlns:a16="http://schemas.microsoft.com/office/drawing/2014/main" val="2485732407"/>
                  </a:ext>
                </a:extLst>
              </a:tr>
              <a:tr h="370840">
                <a:tc>
                  <a:txBody>
                    <a:bodyPr/>
                    <a:lstStyle/>
                    <a:p>
                      <a:pPr algn="ctr"/>
                      <a:r>
                        <a:rPr lang="en-US" sz="3600" dirty="0"/>
                        <a:t>Loses $</a:t>
                      </a:r>
                    </a:p>
                  </a:txBody>
                  <a:tcPr/>
                </a:tc>
                <a:tc>
                  <a:txBody>
                    <a:bodyPr/>
                    <a:lstStyle/>
                    <a:p>
                      <a:pPr algn="ctr"/>
                      <a:r>
                        <a:rPr lang="en-US" sz="3600" dirty="0"/>
                        <a:t>Makes $</a:t>
                      </a:r>
                    </a:p>
                  </a:txBody>
                  <a:tcPr/>
                </a:tc>
                <a:extLst>
                  <a:ext uri="{0D108BD9-81ED-4DB2-BD59-A6C34878D82A}">
                    <a16:rowId xmlns:a16="http://schemas.microsoft.com/office/drawing/2014/main" val="3162401183"/>
                  </a:ext>
                </a:extLst>
              </a:tr>
              <a:tr h="370840">
                <a:tc>
                  <a:txBody>
                    <a:bodyPr/>
                    <a:lstStyle/>
                    <a:p>
                      <a:pPr algn="ctr"/>
                      <a:r>
                        <a:rPr lang="en-US" sz="3600" dirty="0"/>
                        <a:t>Makes $</a:t>
                      </a:r>
                    </a:p>
                  </a:txBody>
                  <a:tcPr/>
                </a:tc>
                <a:tc>
                  <a:txBody>
                    <a:bodyPr/>
                    <a:lstStyle/>
                    <a:p>
                      <a:pPr algn="ctr"/>
                      <a:r>
                        <a:rPr lang="en-US" sz="3600" dirty="0"/>
                        <a:t>Loses $</a:t>
                      </a:r>
                    </a:p>
                  </a:txBody>
                  <a:tcPr/>
                </a:tc>
                <a:extLst>
                  <a:ext uri="{0D108BD9-81ED-4DB2-BD59-A6C34878D82A}">
                    <a16:rowId xmlns:a16="http://schemas.microsoft.com/office/drawing/2014/main" val="399540926"/>
                  </a:ext>
                </a:extLst>
              </a:tr>
              <a:tr h="370840">
                <a:tc>
                  <a:txBody>
                    <a:bodyPr/>
                    <a:lstStyle/>
                    <a:p>
                      <a:pPr algn="ctr"/>
                      <a:r>
                        <a:rPr lang="en-US" sz="3600" dirty="0"/>
                        <a:t>Makes $</a:t>
                      </a:r>
                    </a:p>
                  </a:txBody>
                  <a:tcPr/>
                </a:tc>
                <a:tc>
                  <a:txBody>
                    <a:bodyPr/>
                    <a:lstStyle/>
                    <a:p>
                      <a:pPr algn="ctr"/>
                      <a:r>
                        <a:rPr lang="en-US" sz="3600" dirty="0"/>
                        <a:t>Makes</a:t>
                      </a:r>
                      <a:r>
                        <a:rPr lang="en-US" sz="3600" baseline="0" dirty="0"/>
                        <a:t> $</a:t>
                      </a:r>
                      <a:endParaRPr lang="en-US" sz="3600" dirty="0"/>
                    </a:p>
                  </a:txBody>
                  <a:tcPr/>
                </a:tc>
                <a:extLst>
                  <a:ext uri="{0D108BD9-81ED-4DB2-BD59-A6C34878D82A}">
                    <a16:rowId xmlns:a16="http://schemas.microsoft.com/office/drawing/2014/main" val="2256996705"/>
                  </a:ext>
                </a:extLst>
              </a:tr>
            </a:tbl>
          </a:graphicData>
        </a:graphic>
      </p:graphicFrame>
    </p:spTree>
    <p:extLst>
      <p:ext uri="{BB962C8B-B14F-4D97-AF65-F5344CB8AC3E}">
        <p14:creationId xmlns:p14="http://schemas.microsoft.com/office/powerpoint/2010/main" val="227073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9842" y="-2"/>
            <a:ext cx="378215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Initial Apple Phone Calls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14</a:t>
            </a:fld>
            <a:endParaRPr lang="en-US" altLang="en-US"/>
          </a:p>
        </p:txBody>
      </p:sp>
      <p:sp>
        <p:nvSpPr>
          <p:cNvPr id="6" name="Text Box 5"/>
          <p:cNvSpPr txBox="1">
            <a:spLocks noChangeArrowheads="1"/>
          </p:cNvSpPr>
          <p:nvPr/>
        </p:nvSpPr>
        <p:spPr bwMode="auto">
          <a:xfrm>
            <a:off x="9706708" y="6488668"/>
            <a:ext cx="248529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Tuesday, 8 Dec 2009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Calendar - Mailbox - Picker, Randal - Outlook"/>
          <p:cNvPicPr>
            <a:picLocks noChangeAspect="1"/>
          </p:cNvPicPr>
          <p:nvPr/>
        </p:nvPicPr>
        <p:blipFill rotWithShape="1">
          <a:blip r:embed="rId2" cstate="print">
            <a:extLst>
              <a:ext uri="{28A0092B-C50C-407E-A947-70E740481C1C}">
                <a14:useLocalDpi xmlns:a14="http://schemas.microsoft.com/office/drawing/2010/main" val="0"/>
              </a:ext>
            </a:extLst>
          </a:blip>
          <a:srcRect r="33336"/>
          <a:stretch/>
        </p:blipFill>
        <p:spPr>
          <a:xfrm>
            <a:off x="173037" y="172201"/>
            <a:ext cx="6903673" cy="6513598"/>
          </a:xfrm>
          <a:prstGeom prst="rect">
            <a:avLst/>
          </a:prstGeom>
          <a:ln w="6350">
            <a:solidFill>
              <a:schemeClr val="tx1"/>
            </a:solidFill>
          </a:ln>
        </p:spPr>
      </p:pic>
      <p:sp>
        <p:nvSpPr>
          <p:cNvPr id="9" name="Rectangle 8"/>
          <p:cNvSpPr/>
          <p:nvPr/>
        </p:nvSpPr>
        <p:spPr bwMode="auto">
          <a:xfrm>
            <a:off x="2106563" y="1745179"/>
            <a:ext cx="9897496" cy="341632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600" dirty="0">
                <a:solidFill>
                  <a:schemeClr val="bg2"/>
                </a:solidFill>
              </a:rPr>
              <a:t>Apple Phone Calls to Book Publishers</a:t>
            </a:r>
          </a:p>
          <a:p>
            <a:pPr marL="1028700" lvl="1" indent="-571500">
              <a:buFont typeface="Arial" charset="0"/>
              <a:buChar char="•"/>
            </a:pPr>
            <a:r>
              <a:rPr lang="en-US" sz="3600" dirty="0">
                <a:solidFill>
                  <a:schemeClr val="bg2"/>
                </a:solidFill>
              </a:rPr>
              <a:t>Apple’s Eddie Cue makes phone calls to Big Six publishers to set up in-person meetings in NY</a:t>
            </a:r>
          </a:p>
          <a:p>
            <a:pPr marL="1028700" lvl="1" indent="-571500">
              <a:buFont typeface="Arial" charset="0"/>
              <a:buChar char="•"/>
            </a:pPr>
            <a:r>
              <a:rPr lang="en-US" sz="3600" dirty="0">
                <a:solidFill>
                  <a:schemeClr val="bg2"/>
                </a:solidFill>
              </a:rPr>
              <a:t>Makes clear to each that he is meeting with each of the Big Six</a:t>
            </a:r>
          </a:p>
        </p:txBody>
      </p:sp>
    </p:spTree>
    <p:extLst>
      <p:ext uri="{BB962C8B-B14F-4D97-AF65-F5344CB8AC3E}">
        <p14:creationId xmlns:p14="http://schemas.microsoft.com/office/powerpoint/2010/main" val="8471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638" y="-2"/>
            <a:ext cx="480536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Initial Meetings with Publishers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9077324" y="6488668"/>
            <a:ext cx="31146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Tues/Wed, 15-16 Dec 2009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Calendar - Mailbox - Picker, Randal - Outlook"/>
          <p:cNvPicPr>
            <a:picLocks noChangeAspect="1"/>
          </p:cNvPicPr>
          <p:nvPr/>
        </p:nvPicPr>
        <p:blipFill rotWithShape="1">
          <a:blip r:embed="rId2" cstate="print">
            <a:extLst>
              <a:ext uri="{28A0092B-C50C-407E-A947-70E740481C1C}">
                <a14:useLocalDpi xmlns:a14="http://schemas.microsoft.com/office/drawing/2010/main" val="0"/>
              </a:ext>
            </a:extLst>
          </a:blip>
          <a:srcRect l="-1" r="34949"/>
          <a:stretch/>
        </p:blipFill>
        <p:spPr>
          <a:xfrm>
            <a:off x="177387" y="209004"/>
            <a:ext cx="6781281" cy="6556717"/>
          </a:xfrm>
          <a:prstGeom prst="rect">
            <a:avLst/>
          </a:prstGeom>
          <a:ln w="6350">
            <a:solidFill>
              <a:schemeClr val="tx1"/>
            </a:solidFill>
          </a:ln>
        </p:spPr>
      </p:pic>
      <p:sp>
        <p:nvSpPr>
          <p:cNvPr id="9" name="Rectangle 8"/>
          <p:cNvSpPr/>
          <p:nvPr/>
        </p:nvSpPr>
        <p:spPr bwMode="auto">
          <a:xfrm>
            <a:off x="1989704" y="1637924"/>
            <a:ext cx="9897496" cy="452431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600" dirty="0">
                <a:solidFill>
                  <a:schemeClr val="bg2"/>
                </a:solidFill>
              </a:rPr>
              <a:t>Cue, </a:t>
            </a:r>
            <a:r>
              <a:rPr lang="en-US" sz="3600" dirty="0" err="1">
                <a:solidFill>
                  <a:schemeClr val="bg2"/>
                </a:solidFill>
              </a:rPr>
              <a:t>Moerer</a:t>
            </a:r>
            <a:r>
              <a:rPr lang="en-US" sz="3600" dirty="0">
                <a:solidFill>
                  <a:schemeClr val="bg2"/>
                </a:solidFill>
              </a:rPr>
              <a:t> and Apple in-house attorney Saul meet with each of the Big Six</a:t>
            </a:r>
          </a:p>
          <a:p>
            <a:pPr marL="800100" lvl="1" indent="-342900">
              <a:buFont typeface="Arial" charset="0"/>
              <a:buChar char="•"/>
            </a:pPr>
            <a:r>
              <a:rPr lang="en-US" sz="3600" dirty="0">
                <a:solidFill>
                  <a:schemeClr val="bg2"/>
                </a:solidFill>
              </a:rPr>
              <a:t>Apple discloses iPad and wants bookstore on iPad with Big Six</a:t>
            </a:r>
          </a:p>
          <a:p>
            <a:pPr marL="800100" lvl="1" indent="-342900">
              <a:buFont typeface="Arial" charset="0"/>
              <a:buChar char="•"/>
            </a:pPr>
            <a:r>
              <a:rPr lang="en-US" sz="3600" dirty="0">
                <a:solidFill>
                  <a:schemeClr val="bg2"/>
                </a:solidFill>
              </a:rPr>
              <a:t>Apple won’t sell books at a loss but doesn’t want to be at a price disadvantage with Amazon</a:t>
            </a:r>
          </a:p>
          <a:p>
            <a:pPr marL="800100" lvl="1" indent="-342900">
              <a:buFont typeface="Arial" charset="0"/>
              <a:buChar char="•"/>
            </a:pPr>
            <a:r>
              <a:rPr lang="en-US" sz="3600" dirty="0">
                <a:solidFill>
                  <a:schemeClr val="bg2"/>
                </a:solidFill>
              </a:rPr>
              <a:t>Apple suggests eBook prices at $11.99 to $14.99</a:t>
            </a:r>
          </a:p>
        </p:txBody>
      </p:sp>
    </p:spTree>
    <p:extLst>
      <p:ext uri="{BB962C8B-B14F-4D97-AF65-F5344CB8AC3E}">
        <p14:creationId xmlns:p14="http://schemas.microsoft.com/office/powerpoint/2010/main" val="17718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7899" y="-2"/>
            <a:ext cx="23241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Selling Models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Calendar - Mailbox - Picker, Randal - Outlook"/>
          <p:cNvPicPr>
            <a:picLocks noChangeAspect="1"/>
          </p:cNvPicPr>
          <p:nvPr/>
        </p:nvPicPr>
        <p:blipFill rotWithShape="1">
          <a:blip r:embed="rId2" cstate="print">
            <a:extLst>
              <a:ext uri="{28A0092B-C50C-407E-A947-70E740481C1C}">
                <a14:useLocalDpi xmlns:a14="http://schemas.microsoft.com/office/drawing/2010/main" val="0"/>
              </a:ext>
            </a:extLst>
          </a:blip>
          <a:srcRect r="33760"/>
          <a:stretch/>
        </p:blipFill>
        <p:spPr>
          <a:xfrm>
            <a:off x="180364" y="148544"/>
            <a:ext cx="6909619" cy="6560912"/>
          </a:xfrm>
          <a:prstGeom prst="rect">
            <a:avLst/>
          </a:prstGeom>
          <a:ln w="6350">
            <a:solidFill>
              <a:schemeClr val="tx1"/>
            </a:solidFill>
          </a:ln>
        </p:spPr>
      </p:pic>
      <p:sp>
        <p:nvSpPr>
          <p:cNvPr id="9" name="Rectangle 8"/>
          <p:cNvSpPr/>
          <p:nvPr/>
        </p:nvSpPr>
        <p:spPr bwMode="auto">
          <a:xfrm>
            <a:off x="2050113" y="2494440"/>
            <a:ext cx="9897496" cy="2308324"/>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600" dirty="0">
                <a:solidFill>
                  <a:schemeClr val="bg2"/>
                </a:solidFill>
              </a:rPr>
              <a:t>Agency Model vs. Wholesale Model</a:t>
            </a:r>
          </a:p>
          <a:p>
            <a:pPr marL="1028700" lvl="1" indent="-571500">
              <a:buFont typeface="Arial" charset="0"/>
              <a:buChar char="•"/>
            </a:pPr>
            <a:r>
              <a:rPr lang="en-US" sz="3600" dirty="0">
                <a:solidFill>
                  <a:schemeClr val="bg2"/>
                </a:solidFill>
              </a:rPr>
              <a:t>Hachette and HarperCollins propose that Apple use agency model rather than wholesale model</a:t>
            </a:r>
          </a:p>
          <a:p>
            <a:pPr marL="1028700" lvl="1" indent="-571500">
              <a:buFont typeface="Arial" charset="0"/>
              <a:buChar char="•"/>
            </a:pPr>
            <a:r>
              <a:rPr lang="en-US" sz="3600" dirty="0">
                <a:solidFill>
                  <a:schemeClr val="bg2"/>
                </a:solidFill>
              </a:rPr>
              <a:t>Cue rejects that</a:t>
            </a:r>
          </a:p>
        </p:txBody>
      </p:sp>
      <p:sp>
        <p:nvSpPr>
          <p:cNvPr id="10" name="Text Box 5"/>
          <p:cNvSpPr txBox="1">
            <a:spLocks noChangeArrowheads="1"/>
          </p:cNvSpPr>
          <p:nvPr/>
        </p:nvSpPr>
        <p:spPr bwMode="auto">
          <a:xfrm>
            <a:off x="9077324" y="6488668"/>
            <a:ext cx="31146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Tues/Wed, 15-16 Dec 2009</a:t>
            </a:r>
          </a:p>
        </p:txBody>
      </p:sp>
    </p:spTree>
    <p:extLst>
      <p:ext uri="{BB962C8B-B14F-4D97-AF65-F5344CB8AC3E}">
        <p14:creationId xmlns:p14="http://schemas.microsoft.com/office/powerpoint/2010/main" val="128263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Two Books Sales Models</a:t>
            </a:r>
          </a:p>
        </p:txBody>
      </p:sp>
      <p:sp>
        <p:nvSpPr>
          <p:cNvPr id="5123" name="Content Placeholder 2"/>
          <p:cNvSpPr>
            <a:spLocks noGrp="1"/>
          </p:cNvSpPr>
          <p:nvPr>
            <p:ph idx="1"/>
          </p:nvPr>
        </p:nvSpPr>
        <p:spPr/>
        <p:txBody>
          <a:bodyPr/>
          <a:lstStyle/>
          <a:p>
            <a:r>
              <a:rPr lang="en-US"/>
              <a:t>The Wholesale Model</a:t>
            </a:r>
          </a:p>
          <a:p>
            <a:pPr lvl="1"/>
            <a:r>
              <a:rPr lang="en-US"/>
              <a:t>Book publishers set wholesale prices and sell books to retailers</a:t>
            </a:r>
          </a:p>
          <a:p>
            <a:pPr lvl="1"/>
            <a:r>
              <a:rPr lang="en-US"/>
              <a:t>Retailers, as owners of books, set retail prices to consumers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F6B5B73-8366-4F03-B579-7145C9B62C7D}"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Two Books Sales Models</a:t>
            </a:r>
          </a:p>
        </p:txBody>
      </p:sp>
      <p:sp>
        <p:nvSpPr>
          <p:cNvPr id="6147" name="Content Placeholder 2"/>
          <p:cNvSpPr>
            <a:spLocks noGrp="1"/>
          </p:cNvSpPr>
          <p:nvPr>
            <p:ph idx="1"/>
          </p:nvPr>
        </p:nvSpPr>
        <p:spPr/>
        <p:txBody>
          <a:bodyPr/>
          <a:lstStyle/>
          <a:p>
            <a:r>
              <a:rPr lang="en-US"/>
              <a:t>The Agency Model</a:t>
            </a:r>
          </a:p>
          <a:p>
            <a:pPr lvl="1"/>
            <a:r>
              <a:rPr lang="en-US"/>
              <a:t>Wholesalers do not sell books to retailers</a:t>
            </a:r>
          </a:p>
          <a:p>
            <a:pPr lvl="1"/>
            <a:r>
              <a:rPr lang="en-US"/>
              <a:t>Retailers instead act as agent of wholesalers in selling books directly to consumers</a:t>
            </a:r>
          </a:p>
          <a:p>
            <a:pPr lvl="1"/>
            <a:r>
              <a:rPr lang="en-US"/>
              <a:t>Wholesalers set prices at which books are sold to consumers</a:t>
            </a:r>
          </a:p>
          <a:p>
            <a:pPr lvl="1"/>
            <a:r>
              <a:rPr lang="en-US"/>
              <a:t>Retailers are paid fee for agent services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CC700EA-803B-4AE5-A374-A6501649C4FA}"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218" y="-2"/>
            <a:ext cx="431878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Second Round of Meetings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19</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Mon/Tues, 20-21 Dec 2009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Calendar - Mailbox - Picker, Randal - Outlook"/>
          <p:cNvPicPr>
            <a:picLocks noChangeAspect="1"/>
          </p:cNvPicPr>
          <p:nvPr/>
        </p:nvPicPr>
        <p:blipFill rotWithShape="1">
          <a:blip r:embed="rId2" cstate="print">
            <a:extLst>
              <a:ext uri="{28A0092B-C50C-407E-A947-70E740481C1C}">
                <a14:useLocalDpi xmlns:a14="http://schemas.microsoft.com/office/drawing/2010/main" val="0"/>
              </a:ext>
            </a:extLst>
          </a:blip>
          <a:srcRect r="37276"/>
          <a:stretch/>
        </p:blipFill>
        <p:spPr>
          <a:xfrm>
            <a:off x="191191" y="209004"/>
            <a:ext cx="6473921" cy="6491834"/>
          </a:xfrm>
          <a:prstGeom prst="rect">
            <a:avLst/>
          </a:prstGeom>
          <a:ln w="6350">
            <a:solidFill>
              <a:schemeClr val="tx1"/>
            </a:solidFill>
          </a:ln>
        </p:spPr>
      </p:pic>
      <p:sp>
        <p:nvSpPr>
          <p:cNvPr id="9" name="Rectangle 8"/>
          <p:cNvSpPr/>
          <p:nvPr/>
        </p:nvSpPr>
        <p:spPr bwMode="auto">
          <a:xfrm>
            <a:off x="1989704" y="616089"/>
            <a:ext cx="9897496" cy="5632311"/>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600" dirty="0">
                <a:solidFill>
                  <a:schemeClr val="bg2"/>
                </a:solidFill>
              </a:rPr>
              <a:t>Second Round of Apple Meetings with S&amp;S, Macmillan and Random House</a:t>
            </a:r>
          </a:p>
          <a:p>
            <a:pPr marL="1028700" lvl="1" indent="-571500">
              <a:buFont typeface="Arial" charset="0"/>
              <a:buChar char="•"/>
            </a:pPr>
            <a:r>
              <a:rPr lang="en-US" sz="3600" dirty="0">
                <a:solidFill>
                  <a:schemeClr val="bg2"/>
                </a:solidFill>
              </a:rPr>
              <a:t>Described prior meetings with Big Six</a:t>
            </a:r>
          </a:p>
          <a:p>
            <a:pPr marL="1028700" lvl="1" indent="-571500">
              <a:buFont typeface="Arial" charset="0"/>
              <a:buChar char="•"/>
            </a:pPr>
            <a:r>
              <a:rPr lang="en-US" sz="3600" dirty="0">
                <a:solidFill>
                  <a:schemeClr val="bg2"/>
                </a:solidFill>
              </a:rPr>
              <a:t>Stated that industry needed to move to agency model</a:t>
            </a:r>
          </a:p>
          <a:p>
            <a:pPr marL="1028700" lvl="1" indent="-571500">
              <a:buFont typeface="Arial" charset="0"/>
              <a:buChar char="•"/>
            </a:pPr>
            <a:r>
              <a:rPr lang="en-US" sz="3600" dirty="0">
                <a:solidFill>
                  <a:schemeClr val="bg2"/>
                </a:solidFill>
              </a:rPr>
              <a:t>Apple wanted 30% fee</a:t>
            </a:r>
          </a:p>
          <a:p>
            <a:pPr marL="1028700" lvl="1" indent="-571500">
              <a:buFont typeface="Arial" charset="0"/>
              <a:buChar char="•"/>
            </a:pPr>
            <a:r>
              <a:rPr lang="en-US" sz="3600" dirty="0">
                <a:solidFill>
                  <a:schemeClr val="bg2"/>
                </a:solidFill>
              </a:rPr>
              <a:t>Proposed general eBook pricing at the </a:t>
            </a:r>
            <a:r>
              <a:rPr lang="en-US" sz="3600" dirty="0" err="1">
                <a:solidFill>
                  <a:schemeClr val="bg2"/>
                </a:solidFill>
              </a:rPr>
              <a:t>iBookstore</a:t>
            </a:r>
            <a:r>
              <a:rPr lang="en-US" sz="3600" dirty="0">
                <a:solidFill>
                  <a:schemeClr val="bg2"/>
                </a:solidFill>
              </a:rPr>
              <a:t> of $12.99</a:t>
            </a:r>
          </a:p>
          <a:p>
            <a:pPr marL="1028700" lvl="1" indent="-571500">
              <a:buFont typeface="Arial" charset="0"/>
              <a:buChar char="•"/>
            </a:pPr>
            <a:r>
              <a:rPr lang="en-US" sz="3600" dirty="0">
                <a:solidFill>
                  <a:schemeClr val="bg2"/>
                </a:solidFill>
              </a:rPr>
              <a:t>Publishers needed to adopt agency model with other </a:t>
            </a:r>
            <a:r>
              <a:rPr lang="en-US" sz="3600" dirty="0" err="1">
                <a:solidFill>
                  <a:schemeClr val="bg2"/>
                </a:solidFill>
              </a:rPr>
              <a:t>ebook</a:t>
            </a:r>
            <a:r>
              <a:rPr lang="en-US" sz="3600" dirty="0">
                <a:solidFill>
                  <a:schemeClr val="bg2"/>
                </a:solidFill>
              </a:rPr>
              <a:t> retailers</a:t>
            </a:r>
          </a:p>
        </p:txBody>
      </p:sp>
    </p:spTree>
    <p:extLst>
      <p:ext uri="{BB962C8B-B14F-4D97-AF65-F5344CB8AC3E}">
        <p14:creationId xmlns:p14="http://schemas.microsoft.com/office/powerpoint/2010/main" val="15410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3962" y="-2"/>
            <a:ext cx="353803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Jan 2010: iPad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PR (27 Jan 2020)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pple Launches iPad - Apple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47" y="209003"/>
            <a:ext cx="5902220" cy="6491835"/>
          </a:xfrm>
          <a:prstGeom prst="rect">
            <a:avLst/>
          </a:prstGeom>
          <a:ln w="6350">
            <a:solidFill>
              <a:schemeClr val="bg2"/>
            </a:solidFill>
          </a:ln>
        </p:spPr>
      </p:pic>
      <p:pic>
        <p:nvPicPr>
          <p:cNvPr id="8" name="Picture 7" descr="Apple Launches iPad - Appl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5850" t="34439" r="26756" b="27168"/>
          <a:stretch/>
        </p:blipFill>
        <p:spPr>
          <a:xfrm>
            <a:off x="3657658" y="1113266"/>
            <a:ext cx="5689542" cy="5069617"/>
          </a:xfrm>
          <a:prstGeom prst="rect">
            <a:avLst/>
          </a:prstGeom>
          <a:ln w="6350">
            <a:solidFill>
              <a:schemeClr val="tx1"/>
            </a:solidFill>
          </a:ln>
        </p:spPr>
      </p:pic>
    </p:spTree>
    <p:extLst>
      <p:ext uri="{BB962C8B-B14F-4D97-AF65-F5344CB8AC3E}">
        <p14:creationId xmlns:p14="http://schemas.microsoft.com/office/powerpoint/2010/main" val="32092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191D10-239B-D13D-04F8-B49CC6ECABB2}"/>
              </a:ext>
            </a:extLst>
          </p:cNvPr>
          <p:cNvPicPr>
            <a:picLocks noChangeAspect="1"/>
          </p:cNvPicPr>
          <p:nvPr/>
        </p:nvPicPr>
        <p:blipFill>
          <a:blip r:embed="rId2"/>
          <a:stretch>
            <a:fillRect/>
          </a:stretch>
        </p:blipFill>
        <p:spPr>
          <a:xfrm>
            <a:off x="147010" y="184666"/>
            <a:ext cx="4934223" cy="6488668"/>
          </a:xfrm>
          <a:prstGeom prst="rect">
            <a:avLst/>
          </a:prstGeom>
          <a:ln w="6350">
            <a:solidFill>
              <a:schemeClr val="bg2"/>
            </a:solidFill>
          </a:ln>
        </p:spPr>
      </p:pic>
      <p:sp>
        <p:nvSpPr>
          <p:cNvPr id="2" name="Title 1"/>
          <p:cNvSpPr>
            <a:spLocks noGrp="1"/>
          </p:cNvSpPr>
          <p:nvPr>
            <p:ph type="title"/>
          </p:nvPr>
        </p:nvSpPr>
        <p:spPr>
          <a:xfrm>
            <a:off x="8693834" y="-2"/>
            <a:ext cx="349816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Cue to Jobs re Pricing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7013642" y="6488668"/>
            <a:ext cx="51783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Cue Email to Jobs, Mon, 21 Dec 2009, PX-0043</a:t>
            </a:r>
          </a:p>
        </p:txBody>
      </p:sp>
      <p:pic>
        <p:nvPicPr>
          <p:cNvPr id="8" name="Picture 7"/>
          <p:cNvPicPr>
            <a:picLocks noChangeAspect="1"/>
          </p:cNvPicPr>
          <p:nvPr/>
        </p:nvPicPr>
        <p:blipFill>
          <a:blip r:embed="rId3"/>
          <a:stretch>
            <a:fillRect/>
          </a:stretch>
        </p:blipFill>
        <p:spPr>
          <a:xfrm>
            <a:off x="613496" y="1083470"/>
            <a:ext cx="11380708" cy="4894334"/>
          </a:xfrm>
          <a:prstGeom prst="rect">
            <a:avLst/>
          </a:prstGeom>
          <a:ln w="6350">
            <a:solidFill>
              <a:schemeClr val="tx1"/>
            </a:solidFill>
          </a:ln>
        </p:spPr>
      </p:pic>
      <p:sp>
        <p:nvSpPr>
          <p:cNvPr id="9" name="Rectangle 8">
            <a:extLst>
              <a:ext uri="{FF2B5EF4-FFF2-40B4-BE49-F238E27FC236}">
                <a16:creationId xmlns:a16="http://schemas.microsoft.com/office/drawing/2014/main" id="{06747D39-EBC1-B754-5851-9AD2782CF1BC}"/>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5854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BC1127-5F0E-646A-DFDC-6C31D8B31F79}"/>
              </a:ext>
            </a:extLst>
          </p:cNvPr>
          <p:cNvPicPr>
            <a:picLocks noChangeAspect="1"/>
          </p:cNvPicPr>
          <p:nvPr/>
        </p:nvPicPr>
        <p:blipFill>
          <a:blip r:embed="rId2"/>
          <a:stretch>
            <a:fillRect/>
          </a:stretch>
        </p:blipFill>
        <p:spPr>
          <a:xfrm>
            <a:off x="121921" y="173502"/>
            <a:ext cx="4975162" cy="6532098"/>
          </a:xfrm>
          <a:prstGeom prst="rect">
            <a:avLst/>
          </a:prstGeom>
          <a:ln w="6350">
            <a:solidFill>
              <a:schemeClr val="bg2"/>
            </a:solidFill>
          </a:ln>
        </p:spPr>
      </p:pic>
      <p:sp>
        <p:nvSpPr>
          <p:cNvPr id="2" name="Title 1"/>
          <p:cNvSpPr>
            <a:spLocks noGrp="1"/>
          </p:cNvSpPr>
          <p:nvPr>
            <p:ph type="title"/>
          </p:nvPr>
        </p:nvSpPr>
        <p:spPr>
          <a:xfrm>
            <a:off x="10049021" y="-2"/>
            <a:ext cx="214297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Cue to </a:t>
            </a:r>
            <a:r>
              <a:rPr lang="en-US" sz="2400" dirty="0" err="1">
                <a:solidFill>
                  <a:schemeClr val="accent4">
                    <a:lumMod val="75000"/>
                    <a:lumOff val="25000"/>
                  </a:schemeClr>
                </a:solidFill>
                <a:latin typeface="+mn-lt"/>
                <a:cs typeface="Times New Roman" panose="02020603050405020304" pitchFamily="18" charset="0"/>
              </a:rPr>
              <a:t>Reidy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7094919" y="6488668"/>
            <a:ext cx="509708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Cue Email to </a:t>
            </a:r>
            <a:r>
              <a:rPr lang="en-US" sz="1800" i="0" dirty="0" err="1">
                <a:solidFill>
                  <a:schemeClr val="accent4">
                    <a:lumMod val="75000"/>
                    <a:lumOff val="25000"/>
                  </a:schemeClr>
                </a:solidFill>
                <a:latin typeface="+mn-lt"/>
                <a:cs typeface="Times New Roman" panose="02020603050405020304" pitchFamily="18" charset="0"/>
              </a:rPr>
              <a:t>Reidy</a:t>
            </a:r>
            <a:r>
              <a:rPr lang="en-US" sz="1800" i="0" dirty="0">
                <a:solidFill>
                  <a:schemeClr val="accent4">
                    <a:lumMod val="75000"/>
                    <a:lumOff val="25000"/>
                  </a:schemeClr>
                </a:solidFill>
                <a:latin typeface="+mn-lt"/>
                <a:cs typeface="Times New Roman" panose="02020603050405020304" pitchFamily="18" charset="0"/>
              </a:rPr>
              <a:t>, Mon, 4 Jan 2010, PX-0021</a:t>
            </a:r>
          </a:p>
        </p:txBody>
      </p:sp>
      <p:pic>
        <p:nvPicPr>
          <p:cNvPr id="8" name="Picture 7"/>
          <p:cNvPicPr>
            <a:picLocks noChangeAspect="1"/>
          </p:cNvPicPr>
          <p:nvPr/>
        </p:nvPicPr>
        <p:blipFill>
          <a:blip r:embed="rId3"/>
          <a:stretch>
            <a:fillRect/>
          </a:stretch>
        </p:blipFill>
        <p:spPr>
          <a:xfrm>
            <a:off x="1381539" y="1381635"/>
            <a:ext cx="10505661" cy="4714365"/>
          </a:xfrm>
          <a:prstGeom prst="rect">
            <a:avLst/>
          </a:prstGeom>
          <a:ln w="6350">
            <a:solidFill>
              <a:schemeClr val="tx1"/>
            </a:solidFill>
          </a:ln>
        </p:spPr>
      </p:pic>
      <p:sp>
        <p:nvSpPr>
          <p:cNvPr id="9" name="Rectangle 8">
            <a:extLst>
              <a:ext uri="{FF2B5EF4-FFF2-40B4-BE49-F238E27FC236}">
                <a16:creationId xmlns:a16="http://schemas.microsoft.com/office/drawing/2014/main" id="{37B54B54-B022-05EE-B0D1-D6F94936EAE6}"/>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232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8F35BC-7A63-0D50-ECFF-713052913598}"/>
              </a:ext>
            </a:extLst>
          </p:cNvPr>
          <p:cNvPicPr>
            <a:picLocks noChangeAspect="1"/>
          </p:cNvPicPr>
          <p:nvPr/>
        </p:nvPicPr>
        <p:blipFill>
          <a:blip r:embed="rId2"/>
          <a:stretch>
            <a:fillRect/>
          </a:stretch>
        </p:blipFill>
        <p:spPr>
          <a:xfrm>
            <a:off x="121921" y="173502"/>
            <a:ext cx="4975162" cy="6532098"/>
          </a:xfrm>
          <a:prstGeom prst="rect">
            <a:avLst/>
          </a:prstGeom>
          <a:ln w="6350">
            <a:solidFill>
              <a:schemeClr val="bg2"/>
            </a:solidFill>
          </a:ln>
        </p:spPr>
      </p:pic>
      <p:sp>
        <p:nvSpPr>
          <p:cNvPr id="2" name="Title 1"/>
          <p:cNvSpPr>
            <a:spLocks noGrp="1"/>
          </p:cNvSpPr>
          <p:nvPr>
            <p:ph type="title"/>
          </p:nvPr>
        </p:nvSpPr>
        <p:spPr>
          <a:xfrm>
            <a:off x="10049021" y="-2"/>
            <a:ext cx="214297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Cue to </a:t>
            </a:r>
            <a:r>
              <a:rPr lang="en-US" sz="2400" dirty="0" err="1">
                <a:solidFill>
                  <a:schemeClr val="accent4">
                    <a:lumMod val="75000"/>
                    <a:lumOff val="25000"/>
                  </a:schemeClr>
                </a:solidFill>
                <a:latin typeface="+mn-lt"/>
                <a:cs typeface="Times New Roman" panose="02020603050405020304" pitchFamily="18" charset="0"/>
              </a:rPr>
              <a:t>Reidy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7138065" y="6488668"/>
            <a:ext cx="505393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Cue Email to </a:t>
            </a:r>
            <a:r>
              <a:rPr lang="en-US" sz="1800" i="0" dirty="0" err="1">
                <a:solidFill>
                  <a:schemeClr val="accent4">
                    <a:lumMod val="75000"/>
                    <a:lumOff val="25000"/>
                  </a:schemeClr>
                </a:solidFill>
                <a:latin typeface="+mn-lt"/>
                <a:cs typeface="Times New Roman" panose="02020603050405020304" pitchFamily="18" charset="0"/>
              </a:rPr>
              <a:t>Reidy</a:t>
            </a:r>
            <a:r>
              <a:rPr lang="en-US" sz="1800" i="0" dirty="0">
                <a:solidFill>
                  <a:schemeClr val="accent4">
                    <a:lumMod val="75000"/>
                    <a:lumOff val="25000"/>
                  </a:schemeClr>
                </a:solidFill>
                <a:latin typeface="+mn-lt"/>
                <a:cs typeface="Times New Roman" panose="02020603050405020304" pitchFamily="18" charset="0"/>
              </a:rPr>
              <a:t>, Mon, 4 Jan 2010, PX-0021</a:t>
            </a:r>
          </a:p>
        </p:txBody>
      </p:sp>
      <p:pic>
        <p:nvPicPr>
          <p:cNvPr id="7" name="Picture 6"/>
          <p:cNvPicPr>
            <a:picLocks noChangeAspect="1"/>
          </p:cNvPicPr>
          <p:nvPr/>
        </p:nvPicPr>
        <p:blipFill>
          <a:blip r:embed="rId3"/>
          <a:stretch>
            <a:fillRect/>
          </a:stretch>
        </p:blipFill>
        <p:spPr>
          <a:xfrm>
            <a:off x="1083555" y="2430857"/>
            <a:ext cx="10727046" cy="3767320"/>
          </a:xfrm>
          <a:prstGeom prst="rect">
            <a:avLst/>
          </a:prstGeom>
          <a:ln w="6350">
            <a:solidFill>
              <a:schemeClr val="tx1"/>
            </a:solidFill>
          </a:ln>
        </p:spPr>
      </p:pic>
      <p:sp>
        <p:nvSpPr>
          <p:cNvPr id="5" name="Rectangle 4">
            <a:extLst>
              <a:ext uri="{FF2B5EF4-FFF2-40B4-BE49-F238E27FC236}">
                <a16:creationId xmlns:a16="http://schemas.microsoft.com/office/drawing/2014/main" id="{2DE4F0F0-1C88-6924-80A1-89BD9303BE1B}"/>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4676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76412-B39A-FE98-82F7-868198502D28}"/>
              </a:ext>
            </a:extLst>
          </p:cNvPr>
          <p:cNvPicPr>
            <a:picLocks noChangeAspect="1"/>
          </p:cNvPicPr>
          <p:nvPr/>
        </p:nvPicPr>
        <p:blipFill>
          <a:blip r:embed="rId2"/>
          <a:stretch>
            <a:fillRect/>
          </a:stretch>
        </p:blipFill>
        <p:spPr>
          <a:xfrm>
            <a:off x="121921" y="173502"/>
            <a:ext cx="4975162" cy="6532098"/>
          </a:xfrm>
          <a:prstGeom prst="rect">
            <a:avLst/>
          </a:prstGeom>
          <a:ln w="6350">
            <a:solidFill>
              <a:schemeClr val="bg2"/>
            </a:solidFill>
          </a:ln>
        </p:spPr>
      </p:pic>
      <p:sp>
        <p:nvSpPr>
          <p:cNvPr id="2" name="Title 1"/>
          <p:cNvSpPr>
            <a:spLocks noGrp="1"/>
          </p:cNvSpPr>
          <p:nvPr>
            <p:ph type="title"/>
          </p:nvPr>
        </p:nvSpPr>
        <p:spPr>
          <a:xfrm>
            <a:off x="10049021" y="-2"/>
            <a:ext cx="214297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Cue to </a:t>
            </a:r>
            <a:r>
              <a:rPr lang="en-US" sz="2400" dirty="0" err="1">
                <a:solidFill>
                  <a:schemeClr val="accent4">
                    <a:lumMod val="75000"/>
                    <a:lumOff val="25000"/>
                  </a:schemeClr>
                </a:solidFill>
                <a:latin typeface="+mn-lt"/>
                <a:cs typeface="Times New Roman" panose="02020603050405020304" pitchFamily="18" charset="0"/>
              </a:rPr>
              <a:t>Reidy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7128490" y="6488668"/>
            <a:ext cx="506351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Cue Email to </a:t>
            </a:r>
            <a:r>
              <a:rPr lang="en-US" sz="1800" i="0" dirty="0" err="1">
                <a:solidFill>
                  <a:schemeClr val="accent4">
                    <a:lumMod val="75000"/>
                    <a:lumOff val="25000"/>
                  </a:schemeClr>
                </a:solidFill>
                <a:latin typeface="+mn-lt"/>
                <a:cs typeface="Times New Roman" panose="02020603050405020304" pitchFamily="18" charset="0"/>
              </a:rPr>
              <a:t>Reidy</a:t>
            </a:r>
            <a:r>
              <a:rPr lang="en-US" sz="1800" i="0" dirty="0">
                <a:solidFill>
                  <a:schemeClr val="accent4">
                    <a:lumMod val="75000"/>
                    <a:lumOff val="25000"/>
                  </a:schemeClr>
                </a:solidFill>
                <a:latin typeface="+mn-lt"/>
                <a:cs typeface="Times New Roman" panose="02020603050405020304" pitchFamily="18" charset="0"/>
              </a:rPr>
              <a:t>, Mon, 4 Jan 2010, PX-0021</a:t>
            </a:r>
          </a:p>
        </p:txBody>
      </p:sp>
      <p:pic>
        <p:nvPicPr>
          <p:cNvPr id="8" name="Picture 7"/>
          <p:cNvPicPr>
            <a:picLocks noChangeAspect="1"/>
          </p:cNvPicPr>
          <p:nvPr/>
        </p:nvPicPr>
        <p:blipFill>
          <a:blip r:embed="rId3"/>
          <a:stretch>
            <a:fillRect/>
          </a:stretch>
        </p:blipFill>
        <p:spPr>
          <a:xfrm>
            <a:off x="1010149" y="3189940"/>
            <a:ext cx="10968013" cy="3058460"/>
          </a:xfrm>
          <a:prstGeom prst="rect">
            <a:avLst/>
          </a:prstGeom>
          <a:ln w="6350">
            <a:solidFill>
              <a:schemeClr val="tx1"/>
            </a:solidFill>
          </a:ln>
        </p:spPr>
      </p:pic>
      <p:sp>
        <p:nvSpPr>
          <p:cNvPr id="9" name="Rounded Rectangle 8"/>
          <p:cNvSpPr/>
          <p:nvPr/>
        </p:nvSpPr>
        <p:spPr bwMode="auto">
          <a:xfrm>
            <a:off x="971850" y="4322675"/>
            <a:ext cx="5778433" cy="459852"/>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endParaRPr lang="en-US"/>
          </a:p>
        </p:txBody>
      </p:sp>
      <p:sp>
        <p:nvSpPr>
          <p:cNvPr id="10" name="Rectangle 13"/>
          <p:cNvSpPr>
            <a:spLocks noChangeArrowheads="1"/>
          </p:cNvSpPr>
          <p:nvPr/>
        </p:nvSpPr>
        <p:spPr bwMode="auto">
          <a:xfrm>
            <a:off x="12018963" y="6700838"/>
            <a:ext cx="173037" cy="157162"/>
          </a:xfrm>
          <a:prstGeom prst="rect">
            <a:avLst/>
          </a:prstGeom>
          <a:solidFill>
            <a:srgbClr val="0000FF"/>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953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Framing the ebook Case</a:t>
            </a:r>
          </a:p>
        </p:txBody>
      </p:sp>
      <p:sp>
        <p:nvSpPr>
          <p:cNvPr id="7171" name="Content Placeholder 2"/>
          <p:cNvSpPr>
            <a:spLocks noGrp="1"/>
          </p:cNvSpPr>
          <p:nvPr>
            <p:ph idx="1"/>
          </p:nvPr>
        </p:nvSpPr>
        <p:spPr/>
        <p:txBody>
          <a:bodyPr/>
          <a:lstStyle/>
          <a:p>
            <a:r>
              <a:rPr lang="en-US" dirty="0"/>
              <a:t>Hypo 4</a:t>
            </a:r>
          </a:p>
          <a:p>
            <a:pPr lvl="1"/>
            <a:r>
              <a:rPr lang="en-US" dirty="0"/>
              <a:t>Five of the leading six book publishers meet for lunch at </a:t>
            </a:r>
            <a:r>
              <a:rPr lang="en-US" dirty="0" err="1"/>
              <a:t>Picholene</a:t>
            </a:r>
            <a:r>
              <a:rPr lang="en-US" dirty="0"/>
              <a:t> and agree on a table of prices for ebooks.</a:t>
            </a:r>
          </a:p>
          <a:p>
            <a:pPr lvl="1"/>
            <a:r>
              <a:rPr lang="en-US" dirty="0"/>
              <a:t>They also agree that they will not do business with any ebook platform that doesn’t adhere to those prices.</a:t>
            </a:r>
          </a:p>
          <a:p>
            <a:r>
              <a:rPr lang="en-US" dirty="0"/>
              <a:t>Antitrust issues? Horizontal? Vertical?</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1071514-298F-4412-AB48-80ACF14AADA4}" type="slidenum">
              <a:rPr lang="en-US" altLang="en-US" sz="1400">
                <a:solidFill>
                  <a:srgbClr val="000066"/>
                </a:solidFill>
                <a:latin typeface="Arial" panose="020B0604020202020204" pitchFamily="34" charset="0"/>
              </a:rPr>
              <a:pPr/>
              <a:t>24</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53403" y="0"/>
            <a:ext cx="213859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29662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Framing the ebook Case</a:t>
            </a:r>
          </a:p>
        </p:txBody>
      </p:sp>
      <p:sp>
        <p:nvSpPr>
          <p:cNvPr id="8195" name="Content Placeholder 2"/>
          <p:cNvSpPr>
            <a:spLocks noGrp="1"/>
          </p:cNvSpPr>
          <p:nvPr>
            <p:ph idx="1"/>
          </p:nvPr>
        </p:nvSpPr>
        <p:spPr/>
        <p:txBody>
          <a:bodyPr/>
          <a:lstStyle/>
          <a:p>
            <a:r>
              <a:rPr lang="en-US" dirty="0"/>
              <a:t>Hypo 5</a:t>
            </a:r>
          </a:p>
          <a:p>
            <a:pPr lvl="1"/>
            <a:r>
              <a:rPr lang="en-US" dirty="0"/>
              <a:t>One book publisher approaches Apple to negotiate to sells its ebooks on Apple’s new platform.</a:t>
            </a:r>
          </a:p>
          <a:p>
            <a:pPr lvl="1"/>
            <a:r>
              <a:rPr lang="en-US" dirty="0"/>
              <a:t>Apple and the publisher agree on terms.</a:t>
            </a:r>
          </a:p>
          <a:p>
            <a:r>
              <a:rPr lang="en-US" dirty="0"/>
              <a:t>Antitrust issues? Horizontal? Vertical?</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FCE097-A075-479F-A6A8-E13641643B29}" type="slidenum">
              <a:rPr lang="en-US" altLang="en-US" sz="1400">
                <a:solidFill>
                  <a:srgbClr val="000066"/>
                </a:solidFill>
                <a:latin typeface="Arial" panose="020B0604020202020204" pitchFamily="34" charset="0"/>
              </a:rPr>
              <a:pPr/>
              <a:t>25</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88380" y="0"/>
            <a:ext cx="210362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275839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Framing the ebook Case</a:t>
            </a:r>
          </a:p>
        </p:txBody>
      </p:sp>
      <p:sp>
        <p:nvSpPr>
          <p:cNvPr id="28675" name="Content Placeholder 2"/>
          <p:cNvSpPr>
            <a:spLocks noGrp="1"/>
          </p:cNvSpPr>
          <p:nvPr>
            <p:ph idx="1"/>
          </p:nvPr>
        </p:nvSpPr>
        <p:spPr/>
        <p:txBody>
          <a:bodyPr/>
          <a:lstStyle/>
          <a:p>
            <a:r>
              <a:rPr lang="en-US" dirty="0"/>
              <a:t>Hypo 6</a:t>
            </a:r>
          </a:p>
          <a:p>
            <a:pPr lvl="1"/>
            <a:r>
              <a:rPr lang="en-US" dirty="0"/>
              <a:t>Apple announces that it will open a digital store.</a:t>
            </a:r>
          </a:p>
          <a:p>
            <a:pPr lvl="1"/>
            <a:r>
              <a:rPr lang="en-US" dirty="0"/>
              <a:t>App/content providers set the price to consumers</a:t>
            </a:r>
          </a:p>
          <a:p>
            <a:pPr lvl="1"/>
            <a:r>
              <a:rPr lang="en-US" dirty="0"/>
              <a:t>Apple charges a 30% fee on each sale.</a:t>
            </a:r>
          </a:p>
          <a:p>
            <a:r>
              <a:rPr lang="en-US" dirty="0"/>
              <a:t>Antitrust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E35E9A-4948-43C3-AD3A-2D7EBB4D9A4F}"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03436" y="0"/>
            <a:ext cx="218856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160262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Framing the ebook Case</a:t>
            </a:r>
          </a:p>
        </p:txBody>
      </p:sp>
      <p:sp>
        <p:nvSpPr>
          <p:cNvPr id="29699" name="Content Placeholder 2"/>
          <p:cNvSpPr>
            <a:spLocks noGrp="1"/>
          </p:cNvSpPr>
          <p:nvPr>
            <p:ph idx="1"/>
          </p:nvPr>
        </p:nvSpPr>
        <p:spPr/>
        <p:txBody>
          <a:bodyPr/>
          <a:lstStyle/>
          <a:p>
            <a:r>
              <a:rPr lang="en-US" dirty="0"/>
              <a:t>Hypo 7</a:t>
            </a:r>
          </a:p>
          <a:p>
            <a:pPr lvl="1"/>
            <a:r>
              <a:rPr lang="en-US" dirty="0"/>
              <a:t>Apple extends its online store deal to ebooks on the same terms.</a:t>
            </a:r>
          </a:p>
          <a:p>
            <a:pPr lvl="1"/>
            <a:r>
              <a:rPr lang="en-US" dirty="0"/>
              <a:t>Apple charges a 30% fee on each sale.</a:t>
            </a:r>
          </a:p>
          <a:p>
            <a:r>
              <a:rPr lang="en-US" dirty="0"/>
              <a:t>Antitrust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87C1A1F-0FD9-4829-A914-4E27B6CFA8C5}"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18426" y="0"/>
            <a:ext cx="217357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383208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Framing the ebook Case</a:t>
            </a:r>
          </a:p>
        </p:txBody>
      </p:sp>
      <p:sp>
        <p:nvSpPr>
          <p:cNvPr id="9219" name="Content Placeholder 2"/>
          <p:cNvSpPr>
            <a:spLocks noGrp="1"/>
          </p:cNvSpPr>
          <p:nvPr>
            <p:ph idx="1"/>
          </p:nvPr>
        </p:nvSpPr>
        <p:spPr/>
        <p:txBody>
          <a:bodyPr/>
          <a:lstStyle/>
          <a:p>
            <a:r>
              <a:rPr lang="en-US" dirty="0"/>
              <a:t>Hypo 8</a:t>
            </a:r>
          </a:p>
          <a:p>
            <a:pPr lvl="1"/>
            <a:r>
              <a:rPr lang="en-US" dirty="0"/>
              <a:t>One book publisher approaches Apple to negotiate to sell its ebooks on Apple’s new platform.</a:t>
            </a:r>
          </a:p>
          <a:p>
            <a:pPr lvl="1"/>
            <a:r>
              <a:rPr lang="en-US" dirty="0"/>
              <a:t>The publisher wants a contingent contract: only goes effective if Apple signs up 4 of the other Big 6 publishers. </a:t>
            </a:r>
          </a:p>
          <a:p>
            <a:r>
              <a:rPr lang="en-US" dirty="0"/>
              <a:t>Antitrust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A51E4A4-B572-4D71-B0EA-D4EA28B648BA}"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33416" y="0"/>
            <a:ext cx="21585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1668016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Framing the ebook Case</a:t>
            </a:r>
          </a:p>
        </p:txBody>
      </p:sp>
      <p:sp>
        <p:nvSpPr>
          <p:cNvPr id="10243" name="Content Placeholder 2"/>
          <p:cNvSpPr>
            <a:spLocks noGrp="1"/>
          </p:cNvSpPr>
          <p:nvPr>
            <p:ph idx="1"/>
          </p:nvPr>
        </p:nvSpPr>
        <p:spPr/>
        <p:txBody>
          <a:bodyPr/>
          <a:lstStyle/>
          <a:p>
            <a:r>
              <a:rPr lang="en-US" dirty="0"/>
              <a:t>Hypo 9</a:t>
            </a:r>
          </a:p>
          <a:p>
            <a:pPr lvl="1"/>
            <a:r>
              <a:rPr lang="en-US" dirty="0"/>
              <a:t>One book publisher approaches Apple to negotiate to sell its ebooks on Apple’s new platform.</a:t>
            </a:r>
          </a:p>
          <a:p>
            <a:pPr lvl="1"/>
            <a:r>
              <a:rPr lang="en-US" dirty="0"/>
              <a:t>The publisher wants the other 4 of 6 contingent contract and an MFN clause w/guarantee for publisher of best terms from other contracts</a:t>
            </a:r>
          </a:p>
          <a:p>
            <a:r>
              <a:rPr lang="en-US" dirty="0"/>
              <a:t>Antitrust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533EC05-C516-4761-A6B0-8BFE86E553A2}" type="slidenum">
              <a:rPr lang="en-US" altLang="en-US" sz="1400">
                <a:solidFill>
                  <a:srgbClr val="000066"/>
                </a:solidFill>
                <a:latin typeface="Arial" panose="020B0604020202020204" pitchFamily="34" charset="0"/>
              </a:rPr>
              <a:pPr/>
              <a:t>29</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93377" y="0"/>
            <a:ext cx="209862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82425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Digital Entry</a:t>
            </a:r>
          </a:p>
        </p:txBody>
      </p:sp>
      <p:sp>
        <p:nvSpPr>
          <p:cNvPr id="3" name="Content Placeholder 2"/>
          <p:cNvSpPr>
            <a:spLocks noGrp="1"/>
          </p:cNvSpPr>
          <p:nvPr>
            <p:ph idx="1"/>
          </p:nvPr>
        </p:nvSpPr>
        <p:spPr/>
        <p:txBody>
          <a:bodyPr/>
          <a:lstStyle/>
          <a:p>
            <a:r>
              <a:rPr lang="en-US" dirty="0"/>
              <a:t>Hypo 1: Acrobat</a:t>
            </a:r>
          </a:p>
          <a:p>
            <a:pPr lvl="1"/>
            <a:r>
              <a:rPr lang="en-US" dirty="0"/>
              <a:t>Adobe plans to build an authoring and reading platform called Acrobat with two components: writing software and reading software</a:t>
            </a:r>
          </a:p>
          <a:p>
            <a:pPr lvl="1"/>
            <a:r>
              <a:rPr lang="en-US" dirty="0"/>
              <a:t>Stylized facts</a:t>
            </a:r>
          </a:p>
          <a:p>
            <a:pPr lvl="2"/>
            <a:r>
              <a:rPr lang="en-US" dirty="0"/>
              <a:t>Initially charged $25 for reading software, now gives it away</a:t>
            </a:r>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3</a:t>
            </a:fld>
            <a:endParaRPr lang="en-US" altLang="en-US"/>
          </a:p>
        </p:txBody>
      </p:sp>
      <p:sp>
        <p:nvSpPr>
          <p:cNvPr id="6" name="Text Box 5"/>
          <p:cNvSpPr txBox="1">
            <a:spLocks noChangeArrowheads="1"/>
          </p:cNvSpPr>
          <p:nvPr/>
        </p:nvSpPr>
        <p:spPr bwMode="auto">
          <a:xfrm>
            <a:off x="10038413" y="0"/>
            <a:ext cx="215358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268010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Framing the ebook Case</a:t>
            </a:r>
          </a:p>
        </p:txBody>
      </p:sp>
      <p:sp>
        <p:nvSpPr>
          <p:cNvPr id="30723" name="Content Placeholder 2"/>
          <p:cNvSpPr>
            <a:spLocks noGrp="1"/>
          </p:cNvSpPr>
          <p:nvPr>
            <p:ph idx="1"/>
          </p:nvPr>
        </p:nvSpPr>
        <p:spPr/>
        <p:txBody>
          <a:bodyPr/>
          <a:lstStyle/>
          <a:p>
            <a:r>
              <a:rPr lang="en-US" dirty="0"/>
              <a:t>Hypo 10</a:t>
            </a:r>
          </a:p>
          <a:p>
            <a:pPr lvl="1"/>
            <a:r>
              <a:rPr lang="en-US" dirty="0"/>
              <a:t>Apple extends its online store deal to ebooks on the same terms. Apple charges a 30% fee on each sale.</a:t>
            </a:r>
          </a:p>
          <a:p>
            <a:pPr lvl="1"/>
            <a:r>
              <a:rPr lang="en-US" dirty="0"/>
              <a:t>Apple also negotiates for an MFN clause from each publisher </a:t>
            </a:r>
          </a:p>
          <a:p>
            <a:r>
              <a:rPr lang="en-US" dirty="0"/>
              <a:t>Antitrust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604D03-781B-4BEB-8072-C63456882731}"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033416" y="0"/>
            <a:ext cx="215858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233312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10-11 Jan 2010: The Draft MFN Clause</a:t>
            </a:r>
          </a:p>
        </p:txBody>
      </p:sp>
      <p:sp>
        <p:nvSpPr>
          <p:cNvPr id="3" name="Content Placeholder 2"/>
          <p:cNvSpPr>
            <a:spLocks noGrp="1"/>
          </p:cNvSpPr>
          <p:nvPr>
            <p:ph idx="1"/>
          </p:nvPr>
        </p:nvSpPr>
        <p:spPr/>
        <p:txBody>
          <a:bodyPr/>
          <a:lstStyle/>
          <a:p>
            <a:r>
              <a:rPr lang="en-US" dirty="0"/>
              <a:t>The Clause:</a:t>
            </a:r>
          </a:p>
          <a:p>
            <a:pPr lvl="1"/>
            <a:r>
              <a:rPr lang="en-US" dirty="0"/>
              <a:t>“If, for any particular New Release in hardcover format, the then-current Customer Price at any time is or becomes higher than a customer price offered by any other reseller (“Other Customer Price”), then Publisher shall designate a new, lower Customer Price to meet such lower Other Customer Price.”</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8A6D1C23-73E3-4EB3-86B7-F1431DAF0D45}" type="slidenum">
              <a:rPr lang="en-US" altLang="en-US" smtClean="0"/>
              <a:pPr/>
              <a:t>31</a:t>
            </a:fld>
            <a:endParaRPr lang="en-US" altLang="en-US"/>
          </a:p>
        </p:txBody>
      </p:sp>
    </p:spTree>
    <p:extLst>
      <p:ext uri="{BB962C8B-B14F-4D97-AF65-F5344CB8AC3E}">
        <p14:creationId xmlns:p14="http://schemas.microsoft.com/office/powerpoint/2010/main" val="1751735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MFNs</a:t>
            </a:r>
          </a:p>
        </p:txBody>
      </p:sp>
      <p:sp>
        <p:nvSpPr>
          <p:cNvPr id="3" name="Content Placeholder 2"/>
          <p:cNvSpPr>
            <a:spLocks noGrp="1"/>
          </p:cNvSpPr>
          <p:nvPr>
            <p:ph idx="1"/>
          </p:nvPr>
        </p:nvSpPr>
        <p:spPr/>
        <p:txBody>
          <a:bodyPr/>
          <a:lstStyle/>
          <a:p>
            <a:r>
              <a:rPr lang="en-US" dirty="0"/>
              <a:t>Simple Static Version</a:t>
            </a:r>
          </a:p>
          <a:p>
            <a:pPr lvl="1"/>
            <a:r>
              <a:rPr lang="en-US" dirty="0"/>
              <a:t>Each publisher does a deal for the price of a particular book with each ebook vendor (Amazon, Apple, others)</a:t>
            </a:r>
          </a:p>
          <a:p>
            <a:pPr lvl="1"/>
            <a:r>
              <a:rPr lang="en-US" dirty="0"/>
              <a:t>At end, ebook vendors survey prices and then prices sync</a:t>
            </a:r>
          </a:p>
          <a:p>
            <a:r>
              <a:rPr lang="en-US" dirty="0"/>
              <a:t>How should we assess that?</a:t>
            </a:r>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32</a:t>
            </a:fld>
            <a:endParaRPr lang="en-US" altLang="en-US"/>
          </a:p>
        </p:txBody>
      </p:sp>
    </p:spTree>
    <p:extLst>
      <p:ext uri="{BB962C8B-B14F-4D97-AF65-F5344CB8AC3E}">
        <p14:creationId xmlns:p14="http://schemas.microsoft.com/office/powerpoint/2010/main" val="3286241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MFNs</a:t>
            </a:r>
          </a:p>
        </p:txBody>
      </p:sp>
      <p:sp>
        <p:nvSpPr>
          <p:cNvPr id="3" name="Content Placeholder 2"/>
          <p:cNvSpPr>
            <a:spLocks noGrp="1"/>
          </p:cNvSpPr>
          <p:nvPr>
            <p:ph idx="1"/>
          </p:nvPr>
        </p:nvSpPr>
        <p:spPr/>
        <p:txBody>
          <a:bodyPr/>
          <a:lstStyle/>
          <a:p>
            <a:r>
              <a:rPr lang="en-US" dirty="0"/>
              <a:t>Dynamic Version</a:t>
            </a:r>
          </a:p>
          <a:p>
            <a:pPr lvl="1"/>
            <a:r>
              <a:rPr lang="en-US" dirty="0"/>
              <a:t>Each ebook vendor understands that as it negotiates for a good price, its efforts will redound to the benefit of other ebook vendors.</a:t>
            </a:r>
          </a:p>
          <a:p>
            <a:r>
              <a:rPr lang="en-US" dirty="0"/>
              <a:t>How will that change </a:t>
            </a:r>
            <a:r>
              <a:rPr lang="en-US"/>
              <a:t>negotiation dynamics?</a:t>
            </a:r>
            <a:endParaRPr lang="en-US" dirty="0"/>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33</a:t>
            </a:fld>
            <a:endParaRPr lang="en-US" altLang="en-US"/>
          </a:p>
        </p:txBody>
      </p:sp>
    </p:spTree>
    <p:extLst>
      <p:ext uri="{BB962C8B-B14F-4D97-AF65-F5344CB8AC3E}">
        <p14:creationId xmlns:p14="http://schemas.microsoft.com/office/powerpoint/2010/main" val="381712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4C6986-18E7-690D-9C74-653C67FB898E}"/>
              </a:ext>
            </a:extLst>
          </p:cNvPr>
          <p:cNvPicPr>
            <a:picLocks noChangeAspect="1"/>
          </p:cNvPicPr>
          <p:nvPr/>
        </p:nvPicPr>
        <p:blipFill>
          <a:blip r:embed="rId2"/>
          <a:stretch>
            <a:fillRect/>
          </a:stretch>
        </p:blipFill>
        <p:spPr>
          <a:xfrm>
            <a:off x="160793" y="158164"/>
            <a:ext cx="4972654" cy="6542674"/>
          </a:xfrm>
          <a:prstGeom prst="rect">
            <a:avLst/>
          </a:prstGeom>
          <a:ln w="6350">
            <a:solidFill>
              <a:schemeClr val="bg2"/>
            </a:solidFill>
          </a:ln>
        </p:spPr>
      </p:pic>
      <p:sp>
        <p:nvSpPr>
          <p:cNvPr id="2" name="Title 1"/>
          <p:cNvSpPr>
            <a:spLocks noGrp="1"/>
          </p:cNvSpPr>
          <p:nvPr>
            <p:ph type="title"/>
          </p:nvPr>
        </p:nvSpPr>
        <p:spPr>
          <a:xfrm>
            <a:off x="9945857" y="-2"/>
            <a:ext cx="224614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Cue to </a:t>
            </a:r>
            <a:r>
              <a:rPr lang="en-US" sz="2400" dirty="0" err="1">
                <a:solidFill>
                  <a:schemeClr val="accent4">
                    <a:lumMod val="75000"/>
                    <a:lumOff val="25000"/>
                  </a:schemeClr>
                </a:solidFill>
                <a:latin typeface="+mn-lt"/>
                <a:cs typeface="Times New Roman" panose="02020603050405020304" pitchFamily="18" charset="0"/>
              </a:rPr>
              <a:t>Moerer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6" name="Text Box 5"/>
          <p:cNvSpPr txBox="1">
            <a:spLocks noChangeArrowheads="1"/>
          </p:cNvSpPr>
          <p:nvPr/>
        </p:nvSpPr>
        <p:spPr bwMode="auto">
          <a:xfrm>
            <a:off x="7324578" y="6488668"/>
            <a:ext cx="48674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Cue/</a:t>
            </a:r>
            <a:r>
              <a:rPr lang="en-US" sz="1800" i="0" dirty="0" err="1">
                <a:solidFill>
                  <a:schemeClr val="accent4">
                    <a:lumMod val="75000"/>
                    <a:lumOff val="25000"/>
                  </a:schemeClr>
                </a:solidFill>
                <a:latin typeface="+mn-lt"/>
                <a:cs typeface="Times New Roman" panose="02020603050405020304" pitchFamily="18" charset="0"/>
              </a:rPr>
              <a:t>Moerer</a:t>
            </a:r>
            <a:r>
              <a:rPr lang="en-US" sz="1800" i="0" dirty="0">
                <a:solidFill>
                  <a:schemeClr val="accent4">
                    <a:lumMod val="75000"/>
                    <a:lumOff val="25000"/>
                  </a:schemeClr>
                </a:solidFill>
                <a:latin typeface="+mn-lt"/>
                <a:cs typeface="Times New Roman" panose="02020603050405020304" pitchFamily="18" charset="0"/>
              </a:rPr>
              <a:t> Emails, 9-10 Jan 2010, PX-0487</a:t>
            </a:r>
          </a:p>
        </p:txBody>
      </p:sp>
      <p:pic>
        <p:nvPicPr>
          <p:cNvPr id="8" name="Picture 7"/>
          <p:cNvPicPr>
            <a:picLocks noChangeAspect="1"/>
          </p:cNvPicPr>
          <p:nvPr/>
        </p:nvPicPr>
        <p:blipFill>
          <a:blip r:embed="rId3"/>
          <a:stretch>
            <a:fillRect/>
          </a:stretch>
        </p:blipFill>
        <p:spPr>
          <a:xfrm>
            <a:off x="1253496" y="1011087"/>
            <a:ext cx="10489588" cy="5084913"/>
          </a:xfrm>
          <a:prstGeom prst="rect">
            <a:avLst/>
          </a:prstGeom>
          <a:ln w="6350">
            <a:solidFill>
              <a:schemeClr val="tx1"/>
            </a:solidFill>
          </a:ln>
        </p:spPr>
      </p:pic>
      <p:sp>
        <p:nvSpPr>
          <p:cNvPr id="5" name="Rectangle 4">
            <a:extLst>
              <a:ext uri="{FF2B5EF4-FFF2-40B4-BE49-F238E27FC236}">
                <a16:creationId xmlns:a16="http://schemas.microsoft.com/office/drawing/2014/main" id="{27B74537-D94E-1581-40D4-9C07047A68C2}"/>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453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04E4F7-AFB7-D3F6-3667-851D8B320F00}"/>
              </a:ext>
            </a:extLst>
          </p:cNvPr>
          <p:cNvPicPr>
            <a:picLocks noChangeAspect="1"/>
          </p:cNvPicPr>
          <p:nvPr/>
        </p:nvPicPr>
        <p:blipFill>
          <a:blip r:embed="rId2"/>
          <a:stretch>
            <a:fillRect/>
          </a:stretch>
        </p:blipFill>
        <p:spPr>
          <a:xfrm>
            <a:off x="160793" y="158164"/>
            <a:ext cx="4972654" cy="6542674"/>
          </a:xfrm>
          <a:prstGeom prst="rect">
            <a:avLst/>
          </a:prstGeom>
          <a:ln w="6350">
            <a:solidFill>
              <a:schemeClr val="bg2"/>
            </a:solidFill>
          </a:ln>
        </p:spPr>
      </p:pic>
      <p:sp>
        <p:nvSpPr>
          <p:cNvPr id="2" name="Title 1"/>
          <p:cNvSpPr>
            <a:spLocks noGrp="1"/>
          </p:cNvSpPr>
          <p:nvPr>
            <p:ph type="title"/>
          </p:nvPr>
        </p:nvSpPr>
        <p:spPr>
          <a:xfrm>
            <a:off x="9945857" y="-2"/>
            <a:ext cx="224614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Cue to </a:t>
            </a:r>
            <a:r>
              <a:rPr lang="en-US" sz="2400" dirty="0" err="1">
                <a:solidFill>
                  <a:schemeClr val="accent4">
                    <a:lumMod val="75000"/>
                    <a:lumOff val="25000"/>
                  </a:schemeClr>
                </a:solidFill>
                <a:latin typeface="+mn-lt"/>
                <a:cs typeface="Times New Roman" panose="02020603050405020304" pitchFamily="18" charset="0"/>
              </a:rPr>
              <a:t>Moerer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7324578" y="6488668"/>
            <a:ext cx="486742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Cue/</a:t>
            </a:r>
            <a:r>
              <a:rPr lang="en-US" sz="1800" i="0" dirty="0" err="1">
                <a:solidFill>
                  <a:schemeClr val="accent4">
                    <a:lumMod val="75000"/>
                    <a:lumOff val="25000"/>
                  </a:schemeClr>
                </a:solidFill>
                <a:latin typeface="+mn-lt"/>
                <a:cs typeface="Times New Roman" panose="02020603050405020304" pitchFamily="18" charset="0"/>
              </a:rPr>
              <a:t>Moerer</a:t>
            </a:r>
            <a:r>
              <a:rPr lang="en-US" sz="1800" i="0" dirty="0">
                <a:solidFill>
                  <a:schemeClr val="accent4">
                    <a:lumMod val="75000"/>
                    <a:lumOff val="25000"/>
                  </a:schemeClr>
                </a:solidFill>
                <a:latin typeface="+mn-lt"/>
                <a:cs typeface="Times New Roman" panose="02020603050405020304" pitchFamily="18" charset="0"/>
              </a:rPr>
              <a:t> Emails, 9-10 Jan 2010, PX-0487</a:t>
            </a:r>
          </a:p>
        </p:txBody>
      </p:sp>
      <p:pic>
        <p:nvPicPr>
          <p:cNvPr id="9" name="Picture 8"/>
          <p:cNvPicPr>
            <a:picLocks noChangeAspect="1"/>
          </p:cNvPicPr>
          <p:nvPr/>
        </p:nvPicPr>
        <p:blipFill>
          <a:blip r:embed="rId3"/>
          <a:stretch>
            <a:fillRect/>
          </a:stretch>
        </p:blipFill>
        <p:spPr>
          <a:xfrm>
            <a:off x="611809" y="3472540"/>
            <a:ext cx="11234408" cy="1930663"/>
          </a:xfrm>
          <a:prstGeom prst="rect">
            <a:avLst/>
          </a:prstGeom>
          <a:ln w="6350">
            <a:solidFill>
              <a:schemeClr val="tx1"/>
            </a:solidFill>
          </a:ln>
        </p:spPr>
      </p:pic>
      <p:sp>
        <p:nvSpPr>
          <p:cNvPr id="5" name="Rectangle 4">
            <a:extLst>
              <a:ext uri="{FF2B5EF4-FFF2-40B4-BE49-F238E27FC236}">
                <a16:creationId xmlns:a16="http://schemas.microsoft.com/office/drawing/2014/main" id="{D8783897-262F-00FE-6B20-3841DB600135}"/>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78792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6378" y="-2"/>
            <a:ext cx="394562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27 Jan 2010: iPad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PR (27 Jan 2020)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pple Launches iPad - Apple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47" y="209003"/>
            <a:ext cx="5902220" cy="6491835"/>
          </a:xfrm>
          <a:prstGeom prst="rect">
            <a:avLst/>
          </a:prstGeom>
          <a:ln w="6350">
            <a:solidFill>
              <a:schemeClr val="tx1"/>
            </a:solidFill>
          </a:ln>
        </p:spPr>
      </p:pic>
      <p:pic>
        <p:nvPicPr>
          <p:cNvPr id="8" name="Picture 7" descr="Apple Launches iPad - Appl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5850" t="34439" r="26756" b="27168"/>
          <a:stretch/>
        </p:blipFill>
        <p:spPr>
          <a:xfrm>
            <a:off x="3657658" y="1113266"/>
            <a:ext cx="5689542" cy="5069617"/>
          </a:xfrm>
          <a:prstGeom prst="rect">
            <a:avLst/>
          </a:prstGeom>
          <a:ln w="6350">
            <a:solidFill>
              <a:schemeClr val="tx1"/>
            </a:solidFill>
          </a:ln>
        </p:spPr>
      </p:pic>
    </p:spTree>
    <p:extLst>
      <p:ext uri="{BB962C8B-B14F-4D97-AF65-F5344CB8AC3E}">
        <p14:creationId xmlns:p14="http://schemas.microsoft.com/office/powerpoint/2010/main" val="34144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BFEFCC-0077-02E9-42BB-350B134EC90C}"/>
              </a:ext>
            </a:extLst>
          </p:cNvPr>
          <p:cNvPicPr>
            <a:picLocks noChangeAspect="1"/>
          </p:cNvPicPr>
          <p:nvPr/>
        </p:nvPicPr>
        <p:blipFill>
          <a:blip r:embed="rId2"/>
          <a:stretch>
            <a:fillRect/>
          </a:stretch>
        </p:blipFill>
        <p:spPr>
          <a:xfrm>
            <a:off x="139962" y="209004"/>
            <a:ext cx="4939250" cy="6491834"/>
          </a:xfrm>
          <a:prstGeom prst="rect">
            <a:avLst/>
          </a:prstGeom>
          <a:ln w="6350">
            <a:solidFill>
              <a:schemeClr val="bg2"/>
            </a:solidFill>
          </a:ln>
        </p:spPr>
      </p:pic>
      <p:sp>
        <p:nvSpPr>
          <p:cNvPr id="2" name="Title 1"/>
          <p:cNvSpPr>
            <a:spLocks noGrp="1"/>
          </p:cNvSpPr>
          <p:nvPr>
            <p:ph type="title"/>
          </p:nvPr>
        </p:nvSpPr>
        <p:spPr>
          <a:xfrm>
            <a:off x="8662988" y="-2"/>
            <a:ext cx="352901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Post-Launch Evidence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37</a:t>
            </a:fld>
            <a:endParaRPr lang="en-US" altLang="en-US"/>
          </a:p>
        </p:txBody>
      </p:sp>
      <p:sp>
        <p:nvSpPr>
          <p:cNvPr id="6" name="Text Box 5"/>
          <p:cNvSpPr txBox="1">
            <a:spLocks noChangeArrowheads="1"/>
          </p:cNvSpPr>
          <p:nvPr/>
        </p:nvSpPr>
        <p:spPr bwMode="auto">
          <a:xfrm>
            <a:off x="7358063" y="6488668"/>
            <a:ext cx="48339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Sargent Email to Cue (31 Jan 2010) PX-0053</a:t>
            </a:r>
          </a:p>
        </p:txBody>
      </p:sp>
      <p:pic>
        <p:nvPicPr>
          <p:cNvPr id="8" name="Picture 7"/>
          <p:cNvPicPr>
            <a:picLocks noChangeAspect="1"/>
          </p:cNvPicPr>
          <p:nvPr/>
        </p:nvPicPr>
        <p:blipFill>
          <a:blip r:embed="rId3"/>
          <a:stretch>
            <a:fillRect/>
          </a:stretch>
        </p:blipFill>
        <p:spPr>
          <a:xfrm>
            <a:off x="1004612" y="1628712"/>
            <a:ext cx="10788167" cy="4739822"/>
          </a:xfrm>
          <a:prstGeom prst="rect">
            <a:avLst/>
          </a:prstGeom>
          <a:ln w="6350">
            <a:solidFill>
              <a:schemeClr val="tx1"/>
            </a:solidFill>
          </a:ln>
        </p:spPr>
      </p:pic>
      <p:sp>
        <p:nvSpPr>
          <p:cNvPr id="5" name="Rectangle 4">
            <a:extLst>
              <a:ext uri="{FF2B5EF4-FFF2-40B4-BE49-F238E27FC236}">
                <a16:creationId xmlns:a16="http://schemas.microsoft.com/office/drawing/2014/main" id="{733A7948-460A-7454-F3E1-C7CB59DAE6BB}"/>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3045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F7E4A3-0493-5CA1-D944-397E950F9F5E}"/>
              </a:ext>
            </a:extLst>
          </p:cNvPr>
          <p:cNvPicPr>
            <a:picLocks noChangeAspect="1"/>
          </p:cNvPicPr>
          <p:nvPr/>
        </p:nvPicPr>
        <p:blipFill>
          <a:blip r:embed="rId2"/>
          <a:stretch>
            <a:fillRect/>
          </a:stretch>
        </p:blipFill>
        <p:spPr>
          <a:xfrm>
            <a:off x="193278" y="217444"/>
            <a:ext cx="4919239" cy="6483394"/>
          </a:xfrm>
          <a:prstGeom prst="rect">
            <a:avLst/>
          </a:prstGeom>
          <a:ln w="6350">
            <a:solidFill>
              <a:schemeClr val="bg2"/>
            </a:solidFill>
          </a:ln>
        </p:spPr>
      </p:pic>
      <p:sp>
        <p:nvSpPr>
          <p:cNvPr id="2" name="Title 1"/>
          <p:cNvSpPr>
            <a:spLocks noGrp="1"/>
          </p:cNvSpPr>
          <p:nvPr>
            <p:ph type="title"/>
          </p:nvPr>
        </p:nvSpPr>
        <p:spPr>
          <a:xfrm>
            <a:off x="7015163" y="-2"/>
            <a:ext cx="517683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eBook Price Increases at Amazon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6" name="Text Box 5"/>
          <p:cNvSpPr txBox="1">
            <a:spLocks noChangeArrowheads="1"/>
          </p:cNvSpPr>
          <p:nvPr/>
        </p:nvSpPr>
        <p:spPr bwMode="auto">
          <a:xfrm>
            <a:off x="6724650" y="6488668"/>
            <a:ext cx="546735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From the SDNY Opinion, 952 F.Supp.2d 638 (2013)</a:t>
            </a:r>
          </a:p>
        </p:txBody>
      </p:sp>
      <p:pic>
        <p:nvPicPr>
          <p:cNvPr id="8" name="Picture 7"/>
          <p:cNvPicPr>
            <a:picLocks noChangeAspect="1"/>
          </p:cNvPicPr>
          <p:nvPr/>
        </p:nvPicPr>
        <p:blipFill>
          <a:blip r:embed="rId3"/>
          <a:stretch>
            <a:fillRect/>
          </a:stretch>
        </p:blipFill>
        <p:spPr>
          <a:xfrm>
            <a:off x="1952106" y="1192841"/>
            <a:ext cx="9661768" cy="5055559"/>
          </a:xfrm>
          <a:prstGeom prst="rect">
            <a:avLst/>
          </a:prstGeom>
          <a:ln w="6350">
            <a:solidFill>
              <a:schemeClr val="tx1"/>
            </a:solidFill>
          </a:ln>
        </p:spPr>
      </p:pic>
      <p:sp>
        <p:nvSpPr>
          <p:cNvPr id="5" name="Rectangle 4">
            <a:extLst>
              <a:ext uri="{FF2B5EF4-FFF2-40B4-BE49-F238E27FC236}">
                <a16:creationId xmlns:a16="http://schemas.microsoft.com/office/drawing/2014/main" id="{7554000A-8624-F9B7-7793-3CE9F8A372F1}"/>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647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Stake in </a:t>
            </a:r>
            <a:r>
              <a:rPr lang="en-US" i="1" dirty="0"/>
              <a:t>Apple</a:t>
            </a:r>
            <a:r>
              <a:rPr lang="en-US" dirty="0"/>
              <a:t>?</a:t>
            </a:r>
          </a:p>
        </p:txBody>
      </p:sp>
      <p:sp>
        <p:nvSpPr>
          <p:cNvPr id="3" name="Content Placeholder 2"/>
          <p:cNvSpPr>
            <a:spLocks noGrp="1"/>
          </p:cNvSpPr>
          <p:nvPr>
            <p:ph idx="1"/>
          </p:nvPr>
        </p:nvSpPr>
        <p:spPr/>
        <p:txBody>
          <a:bodyPr/>
          <a:lstStyle/>
          <a:p>
            <a:r>
              <a:rPr lang="en-US" dirty="0"/>
              <a:t>Key Questions</a:t>
            </a:r>
          </a:p>
          <a:p>
            <a:pPr lvl="1"/>
            <a:r>
              <a:rPr lang="en-US" dirty="0"/>
              <a:t>What exactly is the contract, combination or conspiracy in restraint of trade?</a:t>
            </a:r>
          </a:p>
          <a:p>
            <a:pPr lvl="1"/>
            <a:r>
              <a:rPr lang="en-US" dirty="0"/>
              <a:t>Is this a horizontal or a vertical case? Why does that matter?</a:t>
            </a:r>
          </a:p>
          <a:p>
            <a:pPr lvl="1"/>
            <a:r>
              <a:rPr lang="en-US" dirty="0"/>
              <a:t>What should we make of Amazon?</a:t>
            </a:r>
          </a:p>
          <a:p>
            <a:endParaRPr lang="en-US" dirty="0"/>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39</a:t>
            </a:fld>
            <a:endParaRPr lang="en-US" altLang="en-US"/>
          </a:p>
        </p:txBody>
      </p:sp>
    </p:spTree>
    <p:extLst>
      <p:ext uri="{BB962C8B-B14F-4D97-AF65-F5344CB8AC3E}">
        <p14:creationId xmlns:p14="http://schemas.microsoft.com/office/powerpoint/2010/main" val="17245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Digital Entry</a:t>
            </a:r>
          </a:p>
        </p:txBody>
      </p:sp>
      <p:sp>
        <p:nvSpPr>
          <p:cNvPr id="3" name="Content Placeholder 2"/>
          <p:cNvSpPr>
            <a:spLocks noGrp="1"/>
          </p:cNvSpPr>
          <p:nvPr>
            <p:ph idx="1"/>
          </p:nvPr>
        </p:nvSpPr>
        <p:spPr/>
        <p:txBody>
          <a:bodyPr/>
          <a:lstStyle/>
          <a:p>
            <a:r>
              <a:rPr lang="en-US" dirty="0"/>
              <a:t>Hypo 1: Acrobat</a:t>
            </a:r>
          </a:p>
          <a:p>
            <a:pPr lvl="2"/>
            <a:r>
              <a:rPr lang="en-US" dirty="0"/>
              <a:t>Always has charged for the authoring software</a:t>
            </a:r>
          </a:p>
          <a:p>
            <a:r>
              <a:rPr lang="en-US" dirty="0"/>
              <a:t>How should we think about the competition/antitrust choices posed by that business design?</a:t>
            </a:r>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4</a:t>
            </a:fld>
            <a:endParaRPr lang="en-US" altLang="en-US"/>
          </a:p>
        </p:txBody>
      </p:sp>
      <p:sp>
        <p:nvSpPr>
          <p:cNvPr id="6" name="Text Box 5"/>
          <p:cNvSpPr txBox="1">
            <a:spLocks noChangeArrowheads="1"/>
          </p:cNvSpPr>
          <p:nvPr/>
        </p:nvSpPr>
        <p:spPr bwMode="auto">
          <a:xfrm>
            <a:off x="10023423" y="0"/>
            <a:ext cx="216857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3957103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935" y="-2"/>
            <a:ext cx="2013066"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U.S. v. Apple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206345" y="6488668"/>
            <a:ext cx="2985655"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791 F.3d 290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2015)</a:t>
            </a:r>
          </a:p>
        </p:txBody>
      </p:sp>
      <p:pic>
        <p:nvPicPr>
          <p:cNvPr id="5" name="Picture 4">
            <a:extLst>
              <a:ext uri="{FF2B5EF4-FFF2-40B4-BE49-F238E27FC236}">
                <a16:creationId xmlns:a16="http://schemas.microsoft.com/office/drawing/2014/main" id="{965E853F-D258-F14E-2632-641966A285FE}"/>
              </a:ext>
            </a:extLst>
          </p:cNvPr>
          <p:cNvPicPr>
            <a:picLocks noChangeAspect="1"/>
          </p:cNvPicPr>
          <p:nvPr/>
        </p:nvPicPr>
        <p:blipFill>
          <a:blip r:embed="rId2"/>
          <a:stretch>
            <a:fillRect/>
          </a:stretch>
        </p:blipFill>
        <p:spPr>
          <a:xfrm>
            <a:off x="3488944" y="198726"/>
            <a:ext cx="5085979" cy="6543676"/>
          </a:xfrm>
          <a:prstGeom prst="rect">
            <a:avLst/>
          </a:prstGeom>
          <a:ln w="6350">
            <a:solidFill>
              <a:schemeClr val="tx1"/>
            </a:solidFill>
          </a:ln>
        </p:spPr>
      </p:pic>
    </p:spTree>
    <p:extLst>
      <p:ext uri="{BB962C8B-B14F-4D97-AF65-F5344CB8AC3E}">
        <p14:creationId xmlns:p14="http://schemas.microsoft.com/office/powerpoint/2010/main" val="3756652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086" y="-2"/>
            <a:ext cx="509491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Understanding Apple’s Contracts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10075024" y="6488668"/>
            <a:ext cx="21169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(CA2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1361BC99-CA6F-2C09-A89E-F0B8968F0000}"/>
              </a:ext>
            </a:extLst>
          </p:cNvPr>
          <p:cNvPicPr>
            <a:picLocks noChangeAspect="1"/>
          </p:cNvPicPr>
          <p:nvPr/>
        </p:nvPicPr>
        <p:blipFill>
          <a:blip r:embed="rId2"/>
          <a:stretch>
            <a:fillRect/>
          </a:stretch>
        </p:blipFill>
        <p:spPr>
          <a:xfrm>
            <a:off x="165147" y="209004"/>
            <a:ext cx="5066280" cy="6491834"/>
          </a:xfrm>
          <a:prstGeom prst="rect">
            <a:avLst/>
          </a:prstGeom>
          <a:ln w="6350">
            <a:solidFill>
              <a:schemeClr val="tx1"/>
            </a:solidFill>
          </a:ln>
        </p:spPr>
      </p:pic>
      <p:sp>
        <p:nvSpPr>
          <p:cNvPr id="8" name="Rectangle 4">
            <a:extLst>
              <a:ext uri="{FF2B5EF4-FFF2-40B4-BE49-F238E27FC236}">
                <a16:creationId xmlns:a16="http://schemas.microsoft.com/office/drawing/2014/main" id="{FC875C81-BB87-E64B-5648-4447CD2A92BF}"/>
              </a:ext>
            </a:extLst>
          </p:cNvPr>
          <p:cNvSpPr>
            <a:spLocks noChangeArrowheads="1"/>
          </p:cNvSpPr>
          <p:nvPr/>
        </p:nvSpPr>
        <p:spPr bwMode="auto">
          <a:xfrm>
            <a:off x="1309255" y="1443841"/>
            <a:ext cx="10351674" cy="3970318"/>
          </a:xfrm>
          <a:prstGeom prst="rect">
            <a:avLst/>
          </a:prstGeom>
          <a:solidFill>
            <a:schemeClr val="bg1"/>
          </a:solidFill>
          <a:ln w="6350">
            <a:solidFill>
              <a:schemeClr val="tx1"/>
            </a:solidFill>
            <a:miter lim="800000"/>
            <a:headEnd/>
            <a:tailEnd/>
          </a:ln>
        </p:spPr>
        <p:txBody>
          <a:bodyPr wrap="square" anchor="ctr">
            <a:spAutoFit/>
          </a:bodyPr>
          <a:lstStyle/>
          <a:p>
            <a:pPr marL="0" lvl="1">
              <a:spcBef>
                <a:spcPct val="50000"/>
              </a:spcBef>
            </a:pPr>
            <a:r>
              <a:rPr lang="en-US" sz="3600" dirty="0">
                <a:solidFill>
                  <a:srgbClr val="000000"/>
                </a:solidFill>
                <a:cs typeface="Times New Roman" panose="02020603050405020304" pitchFamily="18" charset="0"/>
              </a:rPr>
              <a:t>“</a:t>
            </a:r>
            <a:r>
              <a:rPr lang="en-US" sz="3600" dirty="0"/>
              <a:t>We disagree. At the start, </a:t>
            </a:r>
            <a:r>
              <a:rPr lang="en-US" sz="3600" b="1" dirty="0">
                <a:solidFill>
                  <a:schemeClr val="accent4">
                    <a:lumMod val="50000"/>
                    <a:lumOff val="50000"/>
                  </a:schemeClr>
                </a:solidFill>
              </a:rPr>
              <a:t>Apple’s benign portrayal of its Contracts with the Publisher Defendants is not persuasive—not because those Contracts themselves were independently unlawful, but because, in context, they provide strong evidence that Apple consciously orchestrated a conspiracy among the Publisher Defendants</a:t>
            </a:r>
            <a:r>
              <a:rPr lang="en-US" sz="36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4421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7286" y="-2"/>
            <a:ext cx="430471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MFN as Signal/Commitment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10075024" y="6488668"/>
            <a:ext cx="21169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(CA2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6BDA3670-DD94-F0A8-2AC7-107AC5B8B9C4}"/>
              </a:ext>
            </a:extLst>
          </p:cNvPr>
          <p:cNvPicPr>
            <a:picLocks noChangeAspect="1"/>
          </p:cNvPicPr>
          <p:nvPr/>
        </p:nvPicPr>
        <p:blipFill>
          <a:blip r:embed="rId2"/>
          <a:stretch>
            <a:fillRect/>
          </a:stretch>
        </p:blipFill>
        <p:spPr>
          <a:xfrm>
            <a:off x="213058" y="209004"/>
            <a:ext cx="5162968" cy="6491834"/>
          </a:xfrm>
          <a:prstGeom prst="rect">
            <a:avLst/>
          </a:prstGeom>
          <a:ln w="6350">
            <a:solidFill>
              <a:schemeClr val="tx1"/>
            </a:solidFill>
          </a:ln>
        </p:spPr>
      </p:pic>
      <p:sp>
        <p:nvSpPr>
          <p:cNvPr id="8" name="Rectangle 4">
            <a:extLst>
              <a:ext uri="{FF2B5EF4-FFF2-40B4-BE49-F238E27FC236}">
                <a16:creationId xmlns:a16="http://schemas.microsoft.com/office/drawing/2014/main" id="{EC0D6FD2-74FB-348B-F7FD-6EC4D8BB145E}"/>
              </a:ext>
            </a:extLst>
          </p:cNvPr>
          <p:cNvSpPr>
            <a:spLocks noChangeArrowheads="1"/>
          </p:cNvSpPr>
          <p:nvPr/>
        </p:nvSpPr>
        <p:spPr bwMode="auto">
          <a:xfrm>
            <a:off x="1309255" y="1997839"/>
            <a:ext cx="10351674" cy="2862322"/>
          </a:xfrm>
          <a:prstGeom prst="rect">
            <a:avLst/>
          </a:prstGeom>
          <a:solidFill>
            <a:schemeClr val="bg1"/>
          </a:solidFill>
          <a:ln w="6350">
            <a:solidFill>
              <a:schemeClr val="tx1"/>
            </a:solidFill>
            <a:miter lim="800000"/>
            <a:headEnd/>
            <a:tailEnd/>
          </a:ln>
        </p:spPr>
        <p:txBody>
          <a:bodyPr wrap="square" anchor="ctr">
            <a:spAutoFit/>
          </a:bodyPr>
          <a:lstStyle/>
          <a:p>
            <a:pPr marL="0" lvl="1">
              <a:spcBef>
                <a:spcPct val="50000"/>
              </a:spcBef>
            </a:pPr>
            <a:r>
              <a:rPr lang="en-US" sz="3600" dirty="0">
                <a:solidFill>
                  <a:srgbClr val="000000"/>
                </a:solidFill>
                <a:cs typeface="Times New Roman" panose="02020603050405020304" pitchFamily="18" charset="0"/>
              </a:rPr>
              <a:t>“</a:t>
            </a:r>
            <a:r>
              <a:rPr lang="en-US" sz="3600" b="1" dirty="0">
                <a:solidFill>
                  <a:schemeClr val="accent4">
                    <a:lumMod val="50000"/>
                    <a:lumOff val="50000"/>
                  </a:schemeClr>
                </a:solidFill>
              </a:rPr>
              <a:t>By the very act of signing a Contract with Apple containing an MFN Clause, then, each of the Publisher Defendants signaled a clear commitment to move against Amazon, thereby facilitating their collective action</a:t>
            </a:r>
            <a:r>
              <a:rPr lang="en-US" sz="36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1747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265" y="-2"/>
            <a:ext cx="368573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Price-Fixing Conspiracy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10075024" y="6488668"/>
            <a:ext cx="21169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(CA2 2015)</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300408F2-EDAD-A4E8-94A5-3092286E56C3}"/>
              </a:ext>
            </a:extLst>
          </p:cNvPr>
          <p:cNvPicPr>
            <a:picLocks noChangeAspect="1"/>
          </p:cNvPicPr>
          <p:nvPr/>
        </p:nvPicPr>
        <p:blipFill>
          <a:blip r:embed="rId2"/>
          <a:stretch>
            <a:fillRect/>
          </a:stretch>
        </p:blipFill>
        <p:spPr>
          <a:xfrm>
            <a:off x="304800" y="209004"/>
            <a:ext cx="4967098" cy="6428935"/>
          </a:xfrm>
          <a:prstGeom prst="rect">
            <a:avLst/>
          </a:prstGeom>
          <a:ln w="6350">
            <a:solidFill>
              <a:schemeClr val="tx1"/>
            </a:solidFill>
          </a:ln>
        </p:spPr>
      </p:pic>
      <p:sp>
        <p:nvSpPr>
          <p:cNvPr id="8" name="Rectangle 4">
            <a:extLst>
              <a:ext uri="{FF2B5EF4-FFF2-40B4-BE49-F238E27FC236}">
                <a16:creationId xmlns:a16="http://schemas.microsoft.com/office/drawing/2014/main" id="{4E87B117-8A71-A791-6A8D-B83FAFB33A7A}"/>
              </a:ext>
            </a:extLst>
          </p:cNvPr>
          <p:cNvSpPr>
            <a:spLocks noChangeArrowheads="1"/>
          </p:cNvSpPr>
          <p:nvPr/>
        </p:nvSpPr>
        <p:spPr bwMode="auto">
          <a:xfrm>
            <a:off x="1309255" y="2274838"/>
            <a:ext cx="10351674" cy="2308324"/>
          </a:xfrm>
          <a:prstGeom prst="rect">
            <a:avLst/>
          </a:prstGeom>
          <a:solidFill>
            <a:schemeClr val="bg1"/>
          </a:solidFill>
          <a:ln w="6350">
            <a:solidFill>
              <a:schemeClr val="tx1"/>
            </a:solidFill>
            <a:miter lim="800000"/>
            <a:headEnd/>
            <a:tailEnd/>
          </a:ln>
        </p:spPr>
        <p:txBody>
          <a:bodyPr wrap="square" anchor="ctr">
            <a:spAutoFit/>
          </a:bodyPr>
          <a:lstStyle/>
          <a:p>
            <a:pPr marL="0" lvl="1">
              <a:spcBef>
                <a:spcPct val="50000"/>
              </a:spcBef>
            </a:pPr>
            <a:r>
              <a:rPr lang="en-US" sz="3600" dirty="0">
                <a:solidFill>
                  <a:srgbClr val="000000"/>
                </a:solidFill>
                <a:cs typeface="Times New Roman" panose="02020603050405020304" pitchFamily="18" charset="0"/>
              </a:rPr>
              <a:t>“</a:t>
            </a:r>
            <a:r>
              <a:rPr lang="en-US" sz="3600" dirty="0"/>
              <a:t>In short, </a:t>
            </a:r>
            <a:r>
              <a:rPr lang="en-US" sz="3600" b="1" dirty="0">
                <a:solidFill>
                  <a:schemeClr val="accent4">
                    <a:lumMod val="50000"/>
                    <a:lumOff val="50000"/>
                  </a:schemeClr>
                </a:solidFill>
              </a:rPr>
              <a:t>the relevant ‘agreement in restraint of trade’ in this case is the price‐fixing conspiracy identified by the district court, not Apple’s vertical contracts with the Publisher Defendants</a:t>
            </a:r>
            <a:r>
              <a:rPr lang="en-US" sz="36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6605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Digital Entry</a:t>
            </a:r>
          </a:p>
        </p:txBody>
      </p:sp>
      <p:sp>
        <p:nvSpPr>
          <p:cNvPr id="3" name="Content Placeholder 2"/>
          <p:cNvSpPr>
            <a:spLocks noGrp="1"/>
          </p:cNvSpPr>
          <p:nvPr>
            <p:ph idx="1"/>
          </p:nvPr>
        </p:nvSpPr>
        <p:spPr/>
        <p:txBody>
          <a:bodyPr/>
          <a:lstStyle/>
          <a:p>
            <a:r>
              <a:rPr lang="en-US" dirty="0"/>
              <a:t>Hypo 2: Xbox</a:t>
            </a:r>
          </a:p>
          <a:p>
            <a:pPr lvl="1"/>
            <a:r>
              <a:rPr lang="en-US" dirty="0"/>
              <a:t>Microsoft is ready to launch a new game console</a:t>
            </a:r>
          </a:p>
          <a:p>
            <a:pPr lvl="1"/>
            <a:r>
              <a:rPr lang="en-US" dirty="0"/>
              <a:t>Stylized facts</a:t>
            </a:r>
          </a:p>
          <a:p>
            <a:pPr lvl="2"/>
            <a:r>
              <a:rPr lang="en-US" dirty="0"/>
              <a:t>The plan was to sell the console below cost such that Microsoft would lose $100 to $150 on each sale</a:t>
            </a:r>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5</a:t>
            </a:fld>
            <a:endParaRPr lang="en-US" altLang="en-US"/>
          </a:p>
        </p:txBody>
      </p:sp>
      <p:sp>
        <p:nvSpPr>
          <p:cNvPr id="6" name="Text Box 5"/>
          <p:cNvSpPr txBox="1">
            <a:spLocks noChangeArrowheads="1"/>
          </p:cNvSpPr>
          <p:nvPr/>
        </p:nvSpPr>
        <p:spPr bwMode="auto">
          <a:xfrm>
            <a:off x="10093377" y="0"/>
            <a:ext cx="209862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80609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Digital Entry</a:t>
            </a:r>
          </a:p>
        </p:txBody>
      </p:sp>
      <p:sp>
        <p:nvSpPr>
          <p:cNvPr id="3" name="Content Placeholder 2"/>
          <p:cNvSpPr>
            <a:spLocks noGrp="1"/>
          </p:cNvSpPr>
          <p:nvPr>
            <p:ph idx="1"/>
          </p:nvPr>
        </p:nvSpPr>
        <p:spPr/>
        <p:txBody>
          <a:bodyPr/>
          <a:lstStyle/>
          <a:p>
            <a:r>
              <a:rPr lang="en-US" dirty="0"/>
              <a:t>Hypo 2: Xbox</a:t>
            </a:r>
          </a:p>
          <a:p>
            <a:pPr lvl="2"/>
            <a:r>
              <a:rPr lang="en-US" dirty="0"/>
              <a:t>But Microsoft would use a lock-and-key mechanism, perhaps blessed by the DMCA, to control access to the Xbox</a:t>
            </a:r>
          </a:p>
          <a:p>
            <a:pPr lvl="2"/>
            <a:r>
              <a:rPr lang="en-US" dirty="0"/>
              <a:t>It would then sell licenses to game developers (either lump sum, per game or something else)</a:t>
            </a:r>
          </a:p>
          <a:p>
            <a:r>
              <a:rPr lang="en-US" dirty="0"/>
              <a:t>Competitions/antitrust issues?</a:t>
            </a:r>
          </a:p>
        </p:txBody>
      </p:sp>
      <p:sp>
        <p:nvSpPr>
          <p:cNvPr id="5" name="Slide Number Placeholder 4"/>
          <p:cNvSpPr>
            <a:spLocks noGrp="1"/>
          </p:cNvSpPr>
          <p:nvPr>
            <p:ph type="sldNum" sz="quarter" idx="12"/>
          </p:nvPr>
        </p:nvSpPr>
        <p:spPr/>
        <p:txBody>
          <a:bodyPr/>
          <a:lstStyle/>
          <a:p>
            <a:fld id="{8A6D1C23-73E3-4EB3-86B7-F1431DAF0D45}" type="slidenum">
              <a:rPr lang="en-US" altLang="en-US" smtClean="0"/>
              <a:pPr/>
              <a:t>6</a:t>
            </a:fld>
            <a:endParaRPr lang="en-US" altLang="en-US"/>
          </a:p>
        </p:txBody>
      </p:sp>
      <p:sp>
        <p:nvSpPr>
          <p:cNvPr id="6" name="Text Box 5"/>
          <p:cNvSpPr txBox="1">
            <a:spLocks noChangeArrowheads="1"/>
          </p:cNvSpPr>
          <p:nvPr/>
        </p:nvSpPr>
        <p:spPr bwMode="auto">
          <a:xfrm>
            <a:off x="10053403" y="0"/>
            <a:ext cx="213859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167498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433" y="-2"/>
            <a:ext cx="233456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Kindle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8904718" y="6488668"/>
            <a:ext cx="328728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Amazron</a:t>
            </a:r>
            <a:r>
              <a:rPr lang="en-US" sz="1800" i="0" dirty="0">
                <a:solidFill>
                  <a:schemeClr val="accent4">
                    <a:lumMod val="75000"/>
                    <a:lumOff val="25000"/>
                  </a:schemeClr>
                </a:solidFill>
                <a:latin typeface="+mn-lt"/>
                <a:cs typeface="Times New Roman" panose="02020603050405020304" pitchFamily="18" charset="0"/>
              </a:rPr>
              <a:t> PR (19 Nov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5" descr="Amazon Media Room: Press Releases - Google Chrom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5" y="168629"/>
            <a:ext cx="8183405" cy="65686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Amazon Media Room: Press Releases - Google Chrome"/>
          <p:cNvPicPr>
            <a:picLocks noChangeAspect="1"/>
          </p:cNvPicPr>
          <p:nvPr/>
        </p:nvPicPr>
        <p:blipFill rotWithShape="1">
          <a:blip r:embed="rId2">
            <a:extLst>
              <a:ext uri="{28A0092B-C50C-407E-A947-70E740481C1C}">
                <a14:useLocalDpi xmlns:a14="http://schemas.microsoft.com/office/drawing/2010/main" val="0"/>
              </a:ext>
            </a:extLst>
          </a:blip>
          <a:srcRect l="25245" t="44366" r="40438" b="5165"/>
          <a:stretch/>
        </p:blipFill>
        <p:spPr bwMode="auto">
          <a:xfrm>
            <a:off x="4279985" y="954730"/>
            <a:ext cx="4592098" cy="54209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061" y="-2"/>
            <a:ext cx="197193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NYT Review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p:cNvSpPr txBox="1">
            <a:spLocks noChangeArrowheads="1"/>
          </p:cNvSpPr>
          <p:nvPr/>
        </p:nvSpPr>
        <p:spPr bwMode="auto">
          <a:xfrm>
            <a:off x="8568080" y="6488668"/>
            <a:ext cx="36239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(22 Nov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4" descr="An E-Book Reader That Just May Catch On - New York Times - Google Chrom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57" y="209004"/>
            <a:ext cx="8087743" cy="64918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An E-Book Reader That Just May Catch On - New York Times - Google Chrome"/>
          <p:cNvPicPr>
            <a:picLocks noChangeAspect="1"/>
          </p:cNvPicPr>
          <p:nvPr/>
        </p:nvPicPr>
        <p:blipFill rotWithShape="1">
          <a:blip r:embed="rId2">
            <a:extLst>
              <a:ext uri="{28A0092B-C50C-407E-A947-70E740481C1C}">
                <a14:useLocalDpi xmlns:a14="http://schemas.microsoft.com/office/drawing/2010/main" val="0"/>
              </a:ext>
            </a:extLst>
          </a:blip>
          <a:srcRect t="43532" r="39049"/>
          <a:stretch/>
        </p:blipFill>
        <p:spPr bwMode="auto">
          <a:xfrm>
            <a:off x="2756931" y="1059222"/>
            <a:ext cx="6773149" cy="50367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061" y="-2"/>
            <a:ext cx="197193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NYT Review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8568080" y="6488668"/>
            <a:ext cx="36239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Times (22 Nov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4" descr="An E-Book Reader That Just May Catch On - New York Times - Google Chrom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62" y="209004"/>
            <a:ext cx="8087743" cy="64918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An E-Book Reader That Just May Catch On - New York Times - Google Chrome"/>
          <p:cNvPicPr>
            <a:picLocks noChangeAspect="1"/>
          </p:cNvPicPr>
          <p:nvPr/>
        </p:nvPicPr>
        <p:blipFill rotWithShape="1">
          <a:blip r:embed="rId3">
            <a:extLst>
              <a:ext uri="{28A0092B-C50C-407E-A947-70E740481C1C}">
                <a14:useLocalDpi xmlns:a14="http://schemas.microsoft.com/office/drawing/2010/main" val="0"/>
              </a:ext>
            </a:extLst>
          </a:blip>
          <a:srcRect l="1417" t="40000" r="3031" b="10497"/>
          <a:stretch/>
        </p:blipFill>
        <p:spPr bwMode="auto">
          <a:xfrm>
            <a:off x="1899122" y="1833829"/>
            <a:ext cx="9536730" cy="39657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3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5455</TotalTime>
  <Words>1562</Words>
  <Application>Microsoft Office PowerPoint</Application>
  <PresentationFormat>Widescreen</PresentationFormat>
  <Paragraphs>238</Paragraphs>
  <Slides>43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Helvetica</vt:lpstr>
      <vt:lpstr>Monotype Sorts</vt:lpstr>
      <vt:lpstr>Times New Roman</vt:lpstr>
      <vt:lpstr>Wingdings</vt:lpstr>
      <vt:lpstr>Generic (Standard)</vt:lpstr>
      <vt:lpstr>Class 5: Thurs 11 Jan 2024 Antitrust Winter 2024    Apple eBooks</vt:lpstr>
      <vt:lpstr>Jan 2010: iPad Launch</vt:lpstr>
      <vt:lpstr>Framing Digital Entry</vt:lpstr>
      <vt:lpstr>Framing Digital Entry</vt:lpstr>
      <vt:lpstr>Framing Digital Entry</vt:lpstr>
      <vt:lpstr>Framing Digital Entry</vt:lpstr>
      <vt:lpstr>Kindle Launch</vt:lpstr>
      <vt:lpstr>NYT Review</vt:lpstr>
      <vt:lpstr>NYT Review</vt:lpstr>
      <vt:lpstr>Book Reading on the Kindle in 2007</vt:lpstr>
      <vt:lpstr>Disintermediation</vt:lpstr>
      <vt:lpstr>Framing Digital Entry</vt:lpstr>
      <vt:lpstr>Framing Digital Entry</vt:lpstr>
      <vt:lpstr>Initial Apple Phone Calls</vt:lpstr>
      <vt:lpstr>Initial Meetings with Publishers</vt:lpstr>
      <vt:lpstr>Selling Models</vt:lpstr>
      <vt:lpstr>Two Books Sales Models</vt:lpstr>
      <vt:lpstr>Two Books Sales Models</vt:lpstr>
      <vt:lpstr>Second Round of Meetings</vt:lpstr>
      <vt:lpstr>Cue to Jobs re Pricing</vt:lpstr>
      <vt:lpstr>Cue to Reidy</vt:lpstr>
      <vt:lpstr>Cue to Reidy</vt:lpstr>
      <vt:lpstr>Cue to Reidy</vt:lpstr>
      <vt:lpstr>Framing the ebook Case</vt:lpstr>
      <vt:lpstr>Framing the ebook Case</vt:lpstr>
      <vt:lpstr>Framing the ebook Case</vt:lpstr>
      <vt:lpstr>Framing the ebook Case</vt:lpstr>
      <vt:lpstr>Framing the ebook Case</vt:lpstr>
      <vt:lpstr>Framing the ebook Case</vt:lpstr>
      <vt:lpstr>Framing the ebook Case</vt:lpstr>
      <vt:lpstr>10-11 Jan 2010: The Draft MFN Clause</vt:lpstr>
      <vt:lpstr>Understanding MFNs</vt:lpstr>
      <vt:lpstr>Understanding MFNs</vt:lpstr>
      <vt:lpstr>Cue to Moerer</vt:lpstr>
      <vt:lpstr>Cue to Moerer</vt:lpstr>
      <vt:lpstr>27 Jan 2010: iPad Launch</vt:lpstr>
      <vt:lpstr>Post-Launch Evidence</vt:lpstr>
      <vt:lpstr>eBook Price Increases at Amazon</vt:lpstr>
      <vt:lpstr>What is at Stake in Apple?</vt:lpstr>
      <vt:lpstr>U.S. v. Apple</vt:lpstr>
      <vt:lpstr>Understanding Apple’s Contracts</vt:lpstr>
      <vt:lpstr>MFN as Signal/Commitment</vt:lpstr>
      <vt:lpstr>Price-Fixing Conspiracy</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584</cp:revision>
  <cp:lastPrinted>2019-01-28T20:16:44Z</cp:lastPrinted>
  <dcterms:created xsi:type="dcterms:W3CDTF">1999-10-27T15:27:59Z</dcterms:created>
  <dcterms:modified xsi:type="dcterms:W3CDTF">2024-01-11T19:55:09Z</dcterms:modified>
</cp:coreProperties>
</file>