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49"/>
  </p:notesMasterIdLst>
  <p:handoutMasterIdLst>
    <p:handoutMasterId r:id="rId50"/>
  </p:handoutMasterIdLst>
  <p:sldIdLst>
    <p:sldId id="1345" r:id="rId2"/>
    <p:sldId id="1699" r:id="rId3"/>
    <p:sldId id="1700" r:id="rId4"/>
    <p:sldId id="1703" r:id="rId5"/>
    <p:sldId id="1701" r:id="rId6"/>
    <p:sldId id="1706" r:id="rId7"/>
    <p:sldId id="1707" r:id="rId8"/>
    <p:sldId id="1708" r:id="rId9"/>
    <p:sldId id="1702" r:id="rId10"/>
    <p:sldId id="1517" r:id="rId11"/>
    <p:sldId id="1518" r:id="rId12"/>
    <p:sldId id="1519" r:id="rId13"/>
    <p:sldId id="1520" r:id="rId14"/>
    <p:sldId id="1546" r:id="rId15"/>
    <p:sldId id="1550" r:id="rId16"/>
    <p:sldId id="1549" r:id="rId17"/>
    <p:sldId id="1552" r:id="rId18"/>
    <p:sldId id="1531" r:id="rId19"/>
    <p:sldId id="1537" r:id="rId20"/>
    <p:sldId id="1710" r:id="rId21"/>
    <p:sldId id="1553" r:id="rId22"/>
    <p:sldId id="1554" r:id="rId23"/>
    <p:sldId id="1555" r:id="rId24"/>
    <p:sldId id="1350" r:id="rId25"/>
    <p:sldId id="1351" r:id="rId26"/>
    <p:sldId id="1556" r:id="rId27"/>
    <p:sldId id="1557" r:id="rId28"/>
    <p:sldId id="1558" r:id="rId29"/>
    <p:sldId id="1561" r:id="rId30"/>
    <p:sldId id="1562" r:id="rId31"/>
    <p:sldId id="1538" r:id="rId32"/>
    <p:sldId id="1539" r:id="rId33"/>
    <p:sldId id="1540" r:id="rId34"/>
    <p:sldId id="1544" r:id="rId35"/>
    <p:sldId id="1494" r:id="rId36"/>
    <p:sldId id="1564" r:id="rId37"/>
    <p:sldId id="1569" r:id="rId38"/>
    <p:sldId id="1570" r:id="rId39"/>
    <p:sldId id="1566" r:id="rId40"/>
    <p:sldId id="1568" r:id="rId41"/>
    <p:sldId id="1495" r:id="rId42"/>
    <p:sldId id="1694" r:id="rId43"/>
    <p:sldId id="1695" r:id="rId44"/>
    <p:sldId id="1696" r:id="rId45"/>
    <p:sldId id="1697" r:id="rId46"/>
    <p:sldId id="1704" r:id="rId47"/>
    <p:sldId id="1705" r:id="rId48"/>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990033"/>
    <a:srgbClr val="000066"/>
    <a:srgbClr val="CC0000"/>
    <a:srgbClr val="CC66FF"/>
    <a:srgbClr val="CCCCFF"/>
    <a:srgbClr val="6699FF"/>
    <a:srgbClr val="003399"/>
    <a:srgbClr val="FFCC99"/>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136" d="100"/>
          <a:sy n="136" d="100"/>
        </p:scale>
        <p:origin x="64" y="412"/>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defTabSz="931727">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5" y="0"/>
            <a:ext cx="3036887"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algn="r" defTabSz="931727">
              <a:defRPr kumimoji="0" sz="1200"/>
            </a:lvl1pPr>
          </a:lstStyle>
          <a:p>
            <a:pPr>
              <a:defRPr/>
            </a:pPr>
            <a:fld id="{288E755F-525A-4FA0-A3CC-858194830F28}" type="datetime1">
              <a:rPr lang="en-US" altLang="en-US" smtClean="0"/>
              <a:t>10/8/2025</a:t>
            </a:fld>
            <a:endParaRPr lang="en-US" altLang="en-US"/>
          </a:p>
        </p:txBody>
      </p:sp>
      <p:sp>
        <p:nvSpPr>
          <p:cNvPr id="14340" name="Rectangle 4"/>
          <p:cNvSpPr>
            <a:spLocks noGrp="1" noChangeArrowheads="1"/>
          </p:cNvSpPr>
          <p:nvPr>
            <p:ph type="ftr" sz="quarter" idx="2"/>
          </p:nvPr>
        </p:nvSpPr>
        <p:spPr bwMode="auto">
          <a:xfrm>
            <a:off x="2" y="8832850"/>
            <a:ext cx="3036888"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defTabSz="931727">
              <a:defRPr kumimoji="0" sz="1200"/>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3515" y="8832850"/>
            <a:ext cx="3036887"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algn="r" defTabSz="931727">
              <a:defRPr kumimoji="0" sz="1200"/>
            </a:lvl1pPr>
          </a:lstStyle>
          <a:p>
            <a:fld id="{A7A3AAE5-FE5A-4DD8-B412-564DFD7A01E7}" type="slidenum">
              <a:rPr lang="en-US" altLang="en-US"/>
              <a:pPr/>
              <a:t>‹#›</a:t>
            </a:fld>
            <a:endParaRPr lang="en-US" altLang="en-US"/>
          </a:p>
        </p:txBody>
      </p:sp>
    </p:spTree>
    <p:extLst>
      <p:ext uri="{BB962C8B-B14F-4D97-AF65-F5344CB8AC3E}">
        <p14:creationId xmlns:p14="http://schemas.microsoft.com/office/powerpoint/2010/main" val="26180544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2" y="0"/>
            <a:ext cx="3036888"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defTabSz="931727">
              <a:defRPr kumimoji="0" sz="1200"/>
            </a:lvl1pPr>
          </a:lstStyle>
          <a:p>
            <a:pPr>
              <a:defRPr/>
            </a:pPr>
            <a:endParaRPr lang="en-US" altLang="en-US"/>
          </a:p>
        </p:txBody>
      </p:sp>
      <p:sp>
        <p:nvSpPr>
          <p:cNvPr id="43011"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40" y="4416427"/>
            <a:ext cx="5140325" cy="4181475"/>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5" y="0"/>
            <a:ext cx="3036887" cy="463550"/>
          </a:xfrm>
          <a:prstGeom prst="rect">
            <a:avLst/>
          </a:prstGeom>
          <a:noFill/>
          <a:ln w="9525">
            <a:noFill/>
            <a:miter lim="800000"/>
            <a:headEnd/>
            <a:tailEnd/>
          </a:ln>
        </p:spPr>
        <p:txBody>
          <a:bodyPr vert="horz" wrap="square" lIns="93152" tIns="46576" rIns="93152" bIns="46576" numCol="1" anchor="t" anchorCtr="0" compatLnSpc="1">
            <a:prstTxWarp prst="textNoShape">
              <a:avLst/>
            </a:prstTxWarp>
          </a:bodyPr>
          <a:lstStyle>
            <a:lvl1pPr algn="r" defTabSz="931727">
              <a:defRPr kumimoji="0" sz="1200"/>
            </a:lvl1pPr>
          </a:lstStyle>
          <a:p>
            <a:pPr>
              <a:defRPr/>
            </a:pPr>
            <a:fld id="{C4356526-3192-4CF1-AD92-27C6534CD640}" type="datetime1">
              <a:rPr lang="en-US" altLang="en-US" smtClean="0"/>
              <a:t>10/8/2025</a:t>
            </a:fld>
            <a:endParaRPr lang="en-US" altLang="en-US"/>
          </a:p>
        </p:txBody>
      </p:sp>
      <p:sp>
        <p:nvSpPr>
          <p:cNvPr id="2060" name="Rectangle 12"/>
          <p:cNvSpPr>
            <a:spLocks noGrp="1" noChangeArrowheads="1"/>
          </p:cNvSpPr>
          <p:nvPr>
            <p:ph type="ftr" sz="quarter" idx="4"/>
          </p:nvPr>
        </p:nvSpPr>
        <p:spPr bwMode="auto">
          <a:xfrm>
            <a:off x="2" y="8832850"/>
            <a:ext cx="3036888"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defTabSz="931727">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3515" y="8832850"/>
            <a:ext cx="3036887" cy="463550"/>
          </a:xfrm>
          <a:prstGeom prst="rect">
            <a:avLst/>
          </a:prstGeom>
          <a:noFill/>
          <a:ln w="9525">
            <a:noFill/>
            <a:miter lim="800000"/>
            <a:headEnd/>
            <a:tailEnd/>
          </a:ln>
        </p:spPr>
        <p:txBody>
          <a:bodyPr vert="horz" wrap="square" lIns="93152" tIns="46576" rIns="93152" bIns="46576" numCol="1" anchor="b" anchorCtr="0" compatLnSpc="1">
            <a:prstTxWarp prst="textNoShape">
              <a:avLst/>
            </a:prstTxWarp>
          </a:bodyPr>
          <a:lstStyle>
            <a:lvl1pPr algn="r" defTabSz="931727">
              <a:defRPr kumimoji="0" sz="1200"/>
            </a:lvl1pPr>
          </a:lstStyle>
          <a:p>
            <a:fld id="{7C7F06E7-AD26-44AD-8BCE-353E8EAA155E}" type="slidenum">
              <a:rPr lang="en-US" altLang="en-US"/>
              <a:pPr/>
              <a:t>‹#›</a:t>
            </a:fld>
            <a:endParaRPr lang="en-US" altLang="en-US"/>
          </a:p>
        </p:txBody>
      </p:sp>
    </p:spTree>
    <p:extLst>
      <p:ext uri="{BB962C8B-B14F-4D97-AF65-F5344CB8AC3E}">
        <p14:creationId xmlns:p14="http://schemas.microsoft.com/office/powerpoint/2010/main" val="427114246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E23EC81A-FEAC-416B-9B69-54BEB92085B5}" type="datetime1">
              <a:rPr kumimoji="0" lang="en-US" altLang="en-US" sz="1200"/>
              <a:t>10/8/2025</a:t>
            </a:fld>
            <a:endParaRPr kumimoji="0" lang="en-US" altLang="en-US" sz="1200"/>
          </a:p>
        </p:txBody>
      </p:sp>
      <p:sp>
        <p:nvSpPr>
          <p:cNvPr id="440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27">
              <a:defRPr kumimoji="1" sz="2400">
                <a:solidFill>
                  <a:schemeClr val="tx1"/>
                </a:solidFill>
                <a:latin typeface="Times New Roman" panose="02020603050405020304" pitchFamily="18" charset="0"/>
              </a:defRPr>
            </a:lvl1pPr>
            <a:lvl2pPr marL="742841" indent="-285708" defTabSz="931727">
              <a:defRPr kumimoji="1" sz="2400">
                <a:solidFill>
                  <a:schemeClr val="tx1"/>
                </a:solidFill>
                <a:latin typeface="Times New Roman" panose="02020603050405020304" pitchFamily="18" charset="0"/>
              </a:defRPr>
            </a:lvl2pPr>
            <a:lvl3pPr marL="1142834" indent="-228567" defTabSz="931727">
              <a:defRPr kumimoji="1" sz="2400">
                <a:solidFill>
                  <a:schemeClr val="tx1"/>
                </a:solidFill>
                <a:latin typeface="Times New Roman" panose="02020603050405020304" pitchFamily="18" charset="0"/>
              </a:defRPr>
            </a:lvl3pPr>
            <a:lvl4pPr marL="1599966" indent="-228567" defTabSz="931727">
              <a:defRPr kumimoji="1" sz="2400">
                <a:solidFill>
                  <a:schemeClr val="tx1"/>
                </a:solidFill>
                <a:latin typeface="Times New Roman" panose="02020603050405020304" pitchFamily="18" charset="0"/>
              </a:defRPr>
            </a:lvl4pPr>
            <a:lvl5pPr marL="2057100" indent="-228567" defTabSz="931727">
              <a:defRPr kumimoji="1" sz="2400">
                <a:solidFill>
                  <a:schemeClr val="tx1"/>
                </a:solidFill>
                <a:latin typeface="Times New Roman" panose="02020603050405020304" pitchFamily="18" charset="0"/>
              </a:defRPr>
            </a:lvl5pPr>
            <a:lvl6pPr marL="2514234"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6pPr>
            <a:lvl7pPr marL="2971366"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7pPr>
            <a:lvl8pPr marL="3428500"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8pPr>
            <a:lvl9pPr marL="3885633" indent="-228567" defTabSz="93172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7658619-D74E-4FB0-A4D1-2B92493C65C0}" type="slidenum">
              <a:rPr kumimoji="0" lang="en-US" altLang="en-US" sz="1200"/>
              <a:pPr/>
              <a:t>1</a:t>
            </a:fld>
            <a:endParaRPr kumimoji="0" lang="en-US" altLang="en-US" sz="1200"/>
          </a:p>
        </p:txBody>
      </p:sp>
      <p:sp>
        <p:nvSpPr>
          <p:cNvPr id="44036" name="Rectangle 2"/>
          <p:cNvSpPr>
            <a:spLocks noGrp="1" noRot="1" noChangeAspect="1" noChangeArrowheads="1" noTextEdit="1"/>
          </p:cNvSpPr>
          <p:nvPr>
            <p:ph type="sldImg"/>
          </p:nvPr>
        </p:nvSpPr>
        <p:spPr>
          <a:xfrm>
            <a:off x="406400" y="698500"/>
            <a:ext cx="6197600" cy="3486150"/>
          </a:xfrm>
          <a:ln/>
        </p:spPr>
      </p:sp>
      <p:sp>
        <p:nvSpPr>
          <p:cNvPr id="440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581804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https://www.semcoop.com/secret-secrets</a:t>
            </a:r>
          </a:p>
        </p:txBody>
      </p:sp>
      <p:sp>
        <p:nvSpPr>
          <p:cNvPr id="4" name="Date Placeholder 3"/>
          <p:cNvSpPr>
            <a:spLocks noGrp="1"/>
          </p:cNvSpPr>
          <p:nvPr>
            <p:ph type="dt" idx="1"/>
          </p:nvPr>
        </p:nvSpPr>
        <p:spPr/>
        <p:txBody>
          <a:bodyPr/>
          <a:lstStyle/>
          <a:p>
            <a:pPr>
              <a:defRPr/>
            </a:pPr>
            <a:fld id="{C4356526-3192-4CF1-AD92-27C6534CD640}" type="datetime1">
              <a:rPr lang="en-US" altLang="en-US" smtClean="0"/>
              <a:t>10/8/2025</a:t>
            </a:fld>
            <a:endParaRPr lang="en-US" altLang="en-US"/>
          </a:p>
        </p:txBody>
      </p:sp>
      <p:sp>
        <p:nvSpPr>
          <p:cNvPr id="5" name="Slide Number Placeholder 4"/>
          <p:cNvSpPr>
            <a:spLocks noGrp="1"/>
          </p:cNvSpPr>
          <p:nvPr>
            <p:ph type="sldNum" sz="quarter" idx="5"/>
          </p:nvPr>
        </p:nvSpPr>
        <p:spPr/>
        <p:txBody>
          <a:bodyPr/>
          <a:lstStyle/>
          <a:p>
            <a:fld id="{7C7F06E7-AD26-44AD-8BCE-353E8EAA155E}" type="slidenum">
              <a:rPr lang="en-US" altLang="en-US" smtClean="0"/>
              <a:pPr/>
              <a:t>2</a:t>
            </a:fld>
            <a:endParaRPr lang="en-US" altLang="en-US"/>
          </a:p>
        </p:txBody>
      </p:sp>
    </p:spTree>
    <p:extLst>
      <p:ext uri="{BB962C8B-B14F-4D97-AF65-F5344CB8AC3E}">
        <p14:creationId xmlns:p14="http://schemas.microsoft.com/office/powerpoint/2010/main" val="169075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https://www.barnesandnoble.com/w/the-secret-of-secrets-dan-brown/1146902400</a:t>
            </a:r>
          </a:p>
        </p:txBody>
      </p:sp>
      <p:sp>
        <p:nvSpPr>
          <p:cNvPr id="4" name="Date Placeholder 3"/>
          <p:cNvSpPr>
            <a:spLocks noGrp="1"/>
          </p:cNvSpPr>
          <p:nvPr>
            <p:ph type="dt" idx="1"/>
          </p:nvPr>
        </p:nvSpPr>
        <p:spPr/>
        <p:txBody>
          <a:bodyPr/>
          <a:lstStyle/>
          <a:p>
            <a:pPr>
              <a:defRPr/>
            </a:pPr>
            <a:fld id="{C4356526-3192-4CF1-AD92-27C6534CD640}" type="datetime1">
              <a:rPr lang="en-US" altLang="en-US" smtClean="0"/>
              <a:t>10/8/2025</a:t>
            </a:fld>
            <a:endParaRPr lang="en-US" altLang="en-US"/>
          </a:p>
        </p:txBody>
      </p:sp>
      <p:sp>
        <p:nvSpPr>
          <p:cNvPr id="5" name="Slide Number Placeholder 4"/>
          <p:cNvSpPr>
            <a:spLocks noGrp="1"/>
          </p:cNvSpPr>
          <p:nvPr>
            <p:ph type="sldNum" sz="quarter" idx="5"/>
          </p:nvPr>
        </p:nvSpPr>
        <p:spPr/>
        <p:txBody>
          <a:bodyPr/>
          <a:lstStyle/>
          <a:p>
            <a:fld id="{7C7F06E7-AD26-44AD-8BCE-353E8EAA155E}" type="slidenum">
              <a:rPr lang="en-US" altLang="en-US" smtClean="0"/>
              <a:pPr/>
              <a:t>3</a:t>
            </a:fld>
            <a:endParaRPr lang="en-US" altLang="en-US"/>
          </a:p>
        </p:txBody>
      </p:sp>
    </p:spTree>
    <p:extLst>
      <p:ext uri="{BB962C8B-B14F-4D97-AF65-F5344CB8AC3E}">
        <p14:creationId xmlns:p14="http://schemas.microsoft.com/office/powerpoint/2010/main" val="43253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BA2BB-E3EB-3E26-059C-55E8F6FAC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4701B-E0EA-ED00-B36C-F66ABEC3AA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E96E55-1D39-6D5E-E4E6-17609E8F2C44}"/>
              </a:ext>
            </a:extLst>
          </p:cNvPr>
          <p:cNvSpPr>
            <a:spLocks noGrp="1"/>
          </p:cNvSpPr>
          <p:nvPr>
            <p:ph type="body" idx="1"/>
          </p:nvPr>
        </p:nvSpPr>
        <p:spPr/>
        <p:txBody>
          <a:bodyPr/>
          <a:lstStyle/>
          <a:p>
            <a:r>
              <a:rPr lang="en-US" dirty="0"/>
              <a:t>https://www.barnesandnoble.com/w/the-secret-of-secrets-dan-brown/1146902400?ean=9780385546928</a:t>
            </a:r>
          </a:p>
        </p:txBody>
      </p:sp>
      <p:sp>
        <p:nvSpPr>
          <p:cNvPr id="4" name="Date Placeholder 3">
            <a:extLst>
              <a:ext uri="{FF2B5EF4-FFF2-40B4-BE49-F238E27FC236}">
                <a16:creationId xmlns:a16="http://schemas.microsoft.com/office/drawing/2014/main" id="{62F95964-49AE-D65E-3C1E-9A536FBAD726}"/>
              </a:ext>
            </a:extLst>
          </p:cNvPr>
          <p:cNvSpPr>
            <a:spLocks noGrp="1"/>
          </p:cNvSpPr>
          <p:nvPr>
            <p:ph type="dt" idx="1"/>
          </p:nvPr>
        </p:nvSpPr>
        <p:spPr/>
        <p:txBody>
          <a:bodyPr/>
          <a:lstStyle/>
          <a:p>
            <a:pPr>
              <a:defRPr/>
            </a:pPr>
            <a:fld id="{C4356526-3192-4CF1-AD92-27C6534CD640}" type="datetime1">
              <a:rPr lang="en-US" altLang="en-US" smtClean="0"/>
              <a:t>10/8/2025</a:t>
            </a:fld>
            <a:endParaRPr lang="en-US" altLang="en-US"/>
          </a:p>
        </p:txBody>
      </p:sp>
      <p:sp>
        <p:nvSpPr>
          <p:cNvPr id="5" name="Slide Number Placeholder 4">
            <a:extLst>
              <a:ext uri="{FF2B5EF4-FFF2-40B4-BE49-F238E27FC236}">
                <a16:creationId xmlns:a16="http://schemas.microsoft.com/office/drawing/2014/main" id="{D20F51DD-FBF6-5845-7E7D-22570929AEC0}"/>
              </a:ext>
            </a:extLst>
          </p:cNvPr>
          <p:cNvSpPr>
            <a:spLocks noGrp="1"/>
          </p:cNvSpPr>
          <p:nvPr>
            <p:ph type="sldNum" sz="quarter" idx="5"/>
          </p:nvPr>
        </p:nvSpPr>
        <p:spPr/>
        <p:txBody>
          <a:bodyPr/>
          <a:lstStyle/>
          <a:p>
            <a:fld id="{7C7F06E7-AD26-44AD-8BCE-353E8EAA155E}" type="slidenum">
              <a:rPr lang="en-US" altLang="en-US" smtClean="0"/>
              <a:pPr/>
              <a:t>4</a:t>
            </a:fld>
            <a:endParaRPr lang="en-US" altLang="en-US"/>
          </a:p>
        </p:txBody>
      </p:sp>
    </p:spTree>
    <p:extLst>
      <p:ext uri="{BB962C8B-B14F-4D97-AF65-F5344CB8AC3E}">
        <p14:creationId xmlns:p14="http://schemas.microsoft.com/office/powerpoint/2010/main" val="2892559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https://www.nytimes.com/2022/10/09/books/colleen-hoover.html</a:t>
            </a:r>
          </a:p>
        </p:txBody>
      </p:sp>
      <p:sp>
        <p:nvSpPr>
          <p:cNvPr id="4" name="Date Placeholder 3"/>
          <p:cNvSpPr>
            <a:spLocks noGrp="1"/>
          </p:cNvSpPr>
          <p:nvPr>
            <p:ph type="dt" idx="1"/>
          </p:nvPr>
        </p:nvSpPr>
        <p:spPr/>
        <p:txBody>
          <a:bodyPr/>
          <a:lstStyle/>
          <a:p>
            <a:pPr>
              <a:defRPr/>
            </a:pPr>
            <a:fld id="{C4356526-3192-4CF1-AD92-27C6534CD640}" type="datetime1">
              <a:rPr lang="en-US" altLang="en-US" smtClean="0"/>
              <a:t>10/8/2025</a:t>
            </a:fld>
            <a:endParaRPr lang="en-US" altLang="en-US"/>
          </a:p>
        </p:txBody>
      </p:sp>
      <p:sp>
        <p:nvSpPr>
          <p:cNvPr id="5" name="Slide Number Placeholder 4"/>
          <p:cNvSpPr>
            <a:spLocks noGrp="1"/>
          </p:cNvSpPr>
          <p:nvPr>
            <p:ph type="sldNum" sz="quarter" idx="5"/>
          </p:nvPr>
        </p:nvSpPr>
        <p:spPr/>
        <p:txBody>
          <a:bodyPr/>
          <a:lstStyle/>
          <a:p>
            <a:fld id="{7C7F06E7-AD26-44AD-8BCE-353E8EAA155E}" type="slidenum">
              <a:rPr lang="en-US" altLang="en-US" smtClean="0"/>
              <a:pPr/>
              <a:t>6</a:t>
            </a:fld>
            <a:endParaRPr lang="en-US" altLang="en-US"/>
          </a:p>
        </p:txBody>
      </p:sp>
    </p:spTree>
    <p:extLst>
      <p:ext uri="{BB962C8B-B14F-4D97-AF65-F5344CB8AC3E}">
        <p14:creationId xmlns:p14="http://schemas.microsoft.com/office/powerpoint/2010/main" val="762091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05696-0773-064D-3C1D-300FEA3DA2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F378A-E327-D267-3AEA-5980D87292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509AD-6685-FBC2-5B78-2AEFFB5E3E31}"/>
              </a:ext>
            </a:extLst>
          </p:cNvPr>
          <p:cNvSpPr>
            <a:spLocks noGrp="1"/>
          </p:cNvSpPr>
          <p:nvPr>
            <p:ph type="body" idx="1"/>
          </p:nvPr>
        </p:nvSpPr>
        <p:spPr/>
        <p:txBody>
          <a:bodyPr/>
          <a:lstStyle/>
          <a:p>
            <a:r>
              <a:rPr lang="en-US" dirty="0"/>
              <a:t>https://www.nytimes.com/2022/10/09/books/colleen-hoover.html</a:t>
            </a:r>
          </a:p>
        </p:txBody>
      </p:sp>
      <p:sp>
        <p:nvSpPr>
          <p:cNvPr id="4" name="Date Placeholder 3">
            <a:extLst>
              <a:ext uri="{FF2B5EF4-FFF2-40B4-BE49-F238E27FC236}">
                <a16:creationId xmlns:a16="http://schemas.microsoft.com/office/drawing/2014/main" id="{8E68696B-CCB1-07C5-09AD-3C4C38008F8F}"/>
              </a:ext>
            </a:extLst>
          </p:cNvPr>
          <p:cNvSpPr>
            <a:spLocks noGrp="1"/>
          </p:cNvSpPr>
          <p:nvPr>
            <p:ph type="dt" idx="1"/>
          </p:nvPr>
        </p:nvSpPr>
        <p:spPr/>
        <p:txBody>
          <a:bodyPr/>
          <a:lstStyle/>
          <a:p>
            <a:pPr>
              <a:defRPr/>
            </a:pPr>
            <a:fld id="{C4356526-3192-4CF1-AD92-27C6534CD640}" type="datetime1">
              <a:rPr lang="en-US" altLang="en-US" smtClean="0"/>
              <a:t>10/8/2025</a:t>
            </a:fld>
            <a:endParaRPr lang="en-US" altLang="en-US"/>
          </a:p>
        </p:txBody>
      </p:sp>
      <p:sp>
        <p:nvSpPr>
          <p:cNvPr id="5" name="Slide Number Placeholder 4">
            <a:extLst>
              <a:ext uri="{FF2B5EF4-FFF2-40B4-BE49-F238E27FC236}">
                <a16:creationId xmlns:a16="http://schemas.microsoft.com/office/drawing/2014/main" id="{98CAB586-5716-A312-A582-23C9D78FCC04}"/>
              </a:ext>
            </a:extLst>
          </p:cNvPr>
          <p:cNvSpPr>
            <a:spLocks noGrp="1"/>
          </p:cNvSpPr>
          <p:nvPr>
            <p:ph type="sldNum" sz="quarter" idx="5"/>
          </p:nvPr>
        </p:nvSpPr>
        <p:spPr/>
        <p:txBody>
          <a:bodyPr/>
          <a:lstStyle/>
          <a:p>
            <a:fld id="{7C7F06E7-AD26-44AD-8BCE-353E8EAA155E}" type="slidenum">
              <a:rPr lang="en-US" altLang="en-US" smtClean="0"/>
              <a:pPr/>
              <a:t>7</a:t>
            </a:fld>
            <a:endParaRPr lang="en-US" altLang="en-US"/>
          </a:p>
        </p:txBody>
      </p:sp>
    </p:spTree>
    <p:extLst>
      <p:ext uri="{BB962C8B-B14F-4D97-AF65-F5344CB8AC3E}">
        <p14:creationId xmlns:p14="http://schemas.microsoft.com/office/powerpoint/2010/main" val="3249438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13E87-4E91-4EF1-DC0A-B828F70C0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495FA-2EF7-DB70-E5F7-987D866B5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70A346-4C3E-1723-53B9-68E6E7274D77}"/>
              </a:ext>
            </a:extLst>
          </p:cNvPr>
          <p:cNvSpPr>
            <a:spLocks noGrp="1"/>
          </p:cNvSpPr>
          <p:nvPr>
            <p:ph type="body" idx="1"/>
          </p:nvPr>
        </p:nvSpPr>
        <p:spPr/>
        <p:txBody>
          <a:bodyPr/>
          <a:lstStyle/>
          <a:p>
            <a:r>
              <a:rPr lang="en-US" dirty="0"/>
              <a:t>https://www.nytimes.com/2022/10/09/books/colleen-hoover.html</a:t>
            </a:r>
          </a:p>
        </p:txBody>
      </p:sp>
      <p:sp>
        <p:nvSpPr>
          <p:cNvPr id="4" name="Date Placeholder 3">
            <a:extLst>
              <a:ext uri="{FF2B5EF4-FFF2-40B4-BE49-F238E27FC236}">
                <a16:creationId xmlns:a16="http://schemas.microsoft.com/office/drawing/2014/main" id="{7AFAEDD3-AB7D-BB16-6CFF-BA788A41DDDF}"/>
              </a:ext>
            </a:extLst>
          </p:cNvPr>
          <p:cNvSpPr>
            <a:spLocks noGrp="1"/>
          </p:cNvSpPr>
          <p:nvPr>
            <p:ph type="dt" idx="1"/>
          </p:nvPr>
        </p:nvSpPr>
        <p:spPr/>
        <p:txBody>
          <a:bodyPr/>
          <a:lstStyle/>
          <a:p>
            <a:pPr>
              <a:defRPr/>
            </a:pPr>
            <a:fld id="{C4356526-3192-4CF1-AD92-27C6534CD640}" type="datetime1">
              <a:rPr lang="en-US" altLang="en-US" smtClean="0"/>
              <a:t>10/8/2025</a:t>
            </a:fld>
            <a:endParaRPr lang="en-US" altLang="en-US"/>
          </a:p>
        </p:txBody>
      </p:sp>
      <p:sp>
        <p:nvSpPr>
          <p:cNvPr id="5" name="Slide Number Placeholder 4">
            <a:extLst>
              <a:ext uri="{FF2B5EF4-FFF2-40B4-BE49-F238E27FC236}">
                <a16:creationId xmlns:a16="http://schemas.microsoft.com/office/drawing/2014/main" id="{964427B8-213C-BA20-7517-ECCC30562033}"/>
              </a:ext>
            </a:extLst>
          </p:cNvPr>
          <p:cNvSpPr>
            <a:spLocks noGrp="1"/>
          </p:cNvSpPr>
          <p:nvPr>
            <p:ph type="sldNum" sz="quarter" idx="5"/>
          </p:nvPr>
        </p:nvSpPr>
        <p:spPr/>
        <p:txBody>
          <a:bodyPr/>
          <a:lstStyle/>
          <a:p>
            <a:fld id="{7C7F06E7-AD26-44AD-8BCE-353E8EAA155E}" type="slidenum">
              <a:rPr lang="en-US" altLang="en-US" smtClean="0"/>
              <a:pPr/>
              <a:t>8</a:t>
            </a:fld>
            <a:endParaRPr lang="en-US" altLang="en-US"/>
          </a:p>
        </p:txBody>
      </p:sp>
    </p:spTree>
    <p:extLst>
      <p:ext uri="{BB962C8B-B14F-4D97-AF65-F5344CB8AC3E}">
        <p14:creationId xmlns:p14="http://schemas.microsoft.com/office/powerpoint/2010/main" val="2223271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https://www.apple.com/newsroom/2010/01/27Apple-Launches-iPad/</a:t>
            </a:r>
          </a:p>
        </p:txBody>
      </p:sp>
      <p:sp>
        <p:nvSpPr>
          <p:cNvPr id="4" name="Date Placeholder 3"/>
          <p:cNvSpPr>
            <a:spLocks noGrp="1"/>
          </p:cNvSpPr>
          <p:nvPr>
            <p:ph type="dt" idx="10"/>
          </p:nvPr>
        </p:nvSpPr>
        <p:spPr/>
        <p:txBody>
          <a:bodyPr/>
          <a:lstStyle/>
          <a:p>
            <a:pPr>
              <a:defRPr/>
            </a:pPr>
            <a:fld id="{C4356526-3192-4CF1-AD92-27C6534CD640}" type="datetime1">
              <a:rPr lang="en-US" altLang="en-US" smtClean="0"/>
              <a:t>10/8/2025</a:t>
            </a:fld>
            <a:endParaRPr lang="en-US" altLang="en-US"/>
          </a:p>
        </p:txBody>
      </p:sp>
      <p:sp>
        <p:nvSpPr>
          <p:cNvPr id="5" name="Slide Number Placeholder 4"/>
          <p:cNvSpPr>
            <a:spLocks noGrp="1"/>
          </p:cNvSpPr>
          <p:nvPr>
            <p:ph type="sldNum" sz="quarter" idx="11"/>
          </p:nvPr>
        </p:nvSpPr>
        <p:spPr/>
        <p:txBody>
          <a:bodyPr/>
          <a:lstStyle/>
          <a:p>
            <a:fld id="{7C7F06E7-AD26-44AD-8BCE-353E8EAA155E}" type="slidenum">
              <a:rPr lang="en-US" altLang="en-US" smtClean="0"/>
              <a:pPr/>
              <a:t>38</a:t>
            </a:fld>
            <a:endParaRPr lang="en-US" altLang="en-US"/>
          </a:p>
        </p:txBody>
      </p:sp>
    </p:spTree>
    <p:extLst>
      <p:ext uri="{BB962C8B-B14F-4D97-AF65-F5344CB8AC3E}">
        <p14:creationId xmlns:p14="http://schemas.microsoft.com/office/powerpoint/2010/main" val="3667479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5" name="Arc 3"/>
          <p:cNvSpPr>
            <a:spLocks/>
          </p:cNvSpPr>
          <p:nvPr/>
        </p:nvSpPr>
        <p:spPr bwMode="auto">
          <a:xfrm>
            <a:off x="0" y="842963"/>
            <a:ext cx="2641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smtClean="0">
                <a:solidFill>
                  <a:schemeClr val="hlink"/>
                </a:solidFill>
              </a:defRPr>
            </a:lvl1pPr>
          </a:lstStyle>
          <a:p>
            <a:pPr>
              <a:defRPr/>
            </a:pPr>
            <a:fld id="{7C2BDFB3-B57B-484E-AA79-BF7992210023}" type="datetime4">
              <a:rPr lang="en-US" smtClean="0"/>
              <a:t>October 8, 2025</a:t>
            </a:fld>
            <a:endParaRPr lang="en-US" altLang="en-US"/>
          </a:p>
        </p:txBody>
      </p:sp>
      <p:sp>
        <p:nvSpPr>
          <p:cNvPr id="7" name="Rectangle 7"/>
          <p:cNvSpPr>
            <a:spLocks noGrp="1" noChangeArrowheads="1"/>
          </p:cNvSpPr>
          <p:nvPr>
            <p:ph type="ftr" sz="quarter" idx="11"/>
          </p:nvPr>
        </p:nvSpPr>
        <p:spPr/>
        <p:txBody>
          <a:bodyPr/>
          <a:lstStyle>
            <a:lvl1pPr>
              <a:defRPr smtClean="0">
                <a:solidFill>
                  <a:schemeClr val="hlink"/>
                </a:solidFill>
              </a:defRPr>
            </a:lvl1pPr>
          </a:lstStyle>
          <a:p>
            <a:pPr>
              <a:defRPr/>
            </a:pPr>
            <a:r>
              <a:rPr lang="en-US" altLang="en-US"/>
              <a:t>Copyright © 2012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2BFCDE42-9E8C-4A03-94CE-6E99260DA2F8}" type="slidenum">
              <a:rPr lang="en-US" altLang="en-US"/>
              <a:pPr/>
              <a:t>‹#›</a:t>
            </a:fld>
            <a:endParaRPr lang="en-US" altLang="en-US"/>
          </a:p>
        </p:txBody>
      </p:sp>
    </p:spTree>
    <p:extLst>
      <p:ext uri="{BB962C8B-B14F-4D97-AF65-F5344CB8AC3E}">
        <p14:creationId xmlns:p14="http://schemas.microsoft.com/office/powerpoint/2010/main" val="38883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8F578ED3-BA1A-4942-A33C-43D7EA5567CC}" type="datetime4">
              <a:rPr lang="en-US" smtClean="0"/>
              <a:t>October 8,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4A2A5BB5-C316-4398-B43D-9C0E9ACBE9BA}" type="slidenum">
              <a:rPr lang="en-US" altLang="en-US"/>
              <a:pPr/>
              <a:t>‹#›</a:t>
            </a:fld>
            <a:endParaRPr lang="en-US" altLang="en-US"/>
          </a:p>
        </p:txBody>
      </p:sp>
    </p:spTree>
    <p:extLst>
      <p:ext uri="{BB962C8B-B14F-4D97-AF65-F5344CB8AC3E}">
        <p14:creationId xmlns:p14="http://schemas.microsoft.com/office/powerpoint/2010/main" val="531228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6F174BBC-30B0-423E-90EF-A527B387DFFC}" type="datetime4">
              <a:rPr lang="en-US" smtClean="0"/>
              <a:t>October 8,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BCEB384-4F42-45B8-BCC5-C8ACABE9C365}" type="slidenum">
              <a:rPr lang="en-US" altLang="en-US"/>
              <a:pPr/>
              <a:t>‹#›</a:t>
            </a:fld>
            <a:endParaRPr lang="en-US" altLang="en-US"/>
          </a:p>
        </p:txBody>
      </p:sp>
    </p:spTree>
    <p:extLst>
      <p:ext uri="{BB962C8B-B14F-4D97-AF65-F5344CB8AC3E}">
        <p14:creationId xmlns:p14="http://schemas.microsoft.com/office/powerpoint/2010/main" val="3090822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sz="3600"/>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8A6D1C23-73E3-4EB3-86B7-F1431DAF0D45}" type="slidenum">
              <a:rPr lang="en-US" altLang="en-US"/>
              <a:pPr/>
              <a:t>‹#›</a:t>
            </a:fld>
            <a:endParaRPr lang="en-US" altLang="en-US"/>
          </a:p>
        </p:txBody>
      </p:sp>
    </p:spTree>
    <p:extLst>
      <p:ext uri="{BB962C8B-B14F-4D97-AF65-F5344CB8AC3E}">
        <p14:creationId xmlns:p14="http://schemas.microsoft.com/office/powerpoint/2010/main" val="379246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FBDA070D-B835-4FE5-92D3-20D8A71337F1}" type="datetime4">
              <a:rPr lang="en-US" smtClean="0"/>
              <a:t>October 8,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E918C01C-3759-4CE2-B826-B1993969EBDE}" type="slidenum">
              <a:rPr lang="en-US" altLang="en-US"/>
              <a:pPr/>
              <a:t>‹#›</a:t>
            </a:fld>
            <a:endParaRPr lang="en-US" altLang="en-US"/>
          </a:p>
        </p:txBody>
      </p:sp>
    </p:spTree>
    <p:extLst>
      <p:ext uri="{BB962C8B-B14F-4D97-AF65-F5344CB8AC3E}">
        <p14:creationId xmlns:p14="http://schemas.microsoft.com/office/powerpoint/2010/main" val="74518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4B0241D4-3929-46B7-8AD0-8AF50344AF0F}" type="datetime4">
              <a:rPr lang="en-US" smtClean="0"/>
              <a:t>October 8,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490E9FDA-783C-4216-AF3B-72B4FBBD1208}" type="slidenum">
              <a:rPr lang="en-US" altLang="en-US"/>
              <a:pPr/>
              <a:t>‹#›</a:t>
            </a:fld>
            <a:endParaRPr lang="en-US" altLang="en-US"/>
          </a:p>
        </p:txBody>
      </p:sp>
    </p:spTree>
    <p:extLst>
      <p:ext uri="{BB962C8B-B14F-4D97-AF65-F5344CB8AC3E}">
        <p14:creationId xmlns:p14="http://schemas.microsoft.com/office/powerpoint/2010/main" val="1207029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6F4A230B-E999-4E6C-B57C-135387A09FEB}" type="datetime4">
              <a:rPr lang="en-US" smtClean="0"/>
              <a:t>October 8,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6E262D8C-93BA-4C50-B42C-D91871055BB2}" type="slidenum">
              <a:rPr lang="en-US" altLang="en-US"/>
              <a:pPr/>
              <a:t>‹#›</a:t>
            </a:fld>
            <a:endParaRPr lang="en-US" altLang="en-US"/>
          </a:p>
        </p:txBody>
      </p:sp>
    </p:spTree>
    <p:extLst>
      <p:ext uri="{BB962C8B-B14F-4D97-AF65-F5344CB8AC3E}">
        <p14:creationId xmlns:p14="http://schemas.microsoft.com/office/powerpoint/2010/main" val="958899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C20A7DC7-99F5-4157-B642-223EC6D5A1C0}" type="datetime4">
              <a:rPr lang="en-US" smtClean="0"/>
              <a:t>October 8,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C82FAA9E-806C-461A-AD9D-A752BD592227}" type="slidenum">
              <a:rPr lang="en-US" altLang="en-US"/>
              <a:pPr/>
              <a:t>‹#›</a:t>
            </a:fld>
            <a:endParaRPr lang="en-US" altLang="en-US"/>
          </a:p>
        </p:txBody>
      </p:sp>
    </p:spTree>
    <p:extLst>
      <p:ext uri="{BB962C8B-B14F-4D97-AF65-F5344CB8AC3E}">
        <p14:creationId xmlns:p14="http://schemas.microsoft.com/office/powerpoint/2010/main" val="3937698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4FA535F0-8533-4108-8A6A-4D7529FFE7BC}" type="datetime4">
              <a:rPr lang="en-US" smtClean="0"/>
              <a:t>October 8,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95712706-71F5-4180-AD42-C0024FFCA074}" type="slidenum">
              <a:rPr lang="en-US" altLang="en-US"/>
              <a:pPr/>
              <a:t>‹#›</a:t>
            </a:fld>
            <a:endParaRPr lang="en-US" altLang="en-US"/>
          </a:p>
        </p:txBody>
      </p:sp>
    </p:spTree>
    <p:extLst>
      <p:ext uri="{BB962C8B-B14F-4D97-AF65-F5344CB8AC3E}">
        <p14:creationId xmlns:p14="http://schemas.microsoft.com/office/powerpoint/2010/main" val="4281573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A8FE356B-E8DE-4323-8A86-C959955B7F26}" type="datetime4">
              <a:rPr lang="en-US" smtClean="0"/>
              <a:t>October 8,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845CD13-5DF8-438F-BA37-B1E99B8B737C}" type="slidenum">
              <a:rPr lang="en-US" altLang="en-US"/>
              <a:pPr/>
              <a:t>‹#›</a:t>
            </a:fld>
            <a:endParaRPr lang="en-US" altLang="en-US"/>
          </a:p>
        </p:txBody>
      </p:sp>
    </p:spTree>
    <p:extLst>
      <p:ext uri="{BB962C8B-B14F-4D97-AF65-F5344CB8AC3E}">
        <p14:creationId xmlns:p14="http://schemas.microsoft.com/office/powerpoint/2010/main" val="2156132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09682CED-1F8E-49C7-AA04-C5A57B7F9081}" type="datetime4">
              <a:rPr lang="en-US" smtClean="0"/>
              <a:t>October 8,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DF4076B0-45B6-4177-B165-96E5236D85CE}" type="slidenum">
              <a:rPr lang="en-US" altLang="en-US"/>
              <a:pPr/>
              <a:t>‹#›</a:t>
            </a:fld>
            <a:endParaRPr lang="en-US" altLang="en-US"/>
          </a:p>
        </p:txBody>
      </p:sp>
    </p:spTree>
    <p:extLst>
      <p:ext uri="{BB962C8B-B14F-4D97-AF65-F5344CB8AC3E}">
        <p14:creationId xmlns:p14="http://schemas.microsoft.com/office/powerpoint/2010/main" val="1204586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rgbClr val="000066"/>
                </a:solidFill>
                <a:latin typeface="+mn-lt"/>
              </a:defRPr>
            </a:lvl1pPr>
          </a:lstStyle>
          <a:p>
            <a:pPr>
              <a:defRPr/>
            </a:pPr>
            <a:fld id="{59EA6028-B9F2-46B0-BFC5-59B8E73993F6}" type="datetime4">
              <a:rPr lang="en-US" smtClean="0"/>
              <a:t>October 8,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rgbClr val="000066"/>
                </a:solidFill>
                <a:latin typeface="+mn-lt"/>
              </a:defRPr>
            </a:lvl1pPr>
          </a:lstStyle>
          <a:p>
            <a:pPr>
              <a:defRPr/>
            </a:pPr>
            <a:r>
              <a:rPr lang="en-US" altLang="en-US"/>
              <a:t>Copyright © 2012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485A81C0-3678-4611-8A83-B3837DCE466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38"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tmp"/></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0.tmp"/></Relationships>
</file>

<file path=ppt/slides/_rels/slide3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tmp"/></Relationships>
</file>

<file path=ppt/slides/_rels/slide4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tm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tm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tmp"/></Relationships>
</file>

<file path=ppt/slides/_rels/slide9.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400" dirty="0"/>
              <a:t>Class 5: Wed 8 Oct 2025</a:t>
            </a:r>
            <a:br>
              <a:rPr lang="en-US" sz="2400" dirty="0"/>
            </a:br>
            <a:r>
              <a:rPr lang="en-US" sz="2400" dirty="0"/>
              <a:t>Antitrust Fall 2025</a:t>
            </a:r>
            <a:br>
              <a:rPr lang="en-US" sz="2400" dirty="0"/>
            </a:br>
            <a:br>
              <a:rPr lang="en-US" sz="2400" dirty="0"/>
            </a:br>
            <a:br>
              <a:rPr lang="en-US" sz="2400" dirty="0"/>
            </a:br>
            <a:br>
              <a:rPr lang="en-US" sz="2400" dirty="0"/>
            </a:br>
            <a:r>
              <a:rPr lang="en-US" sz="6000" dirty="0"/>
              <a:t>Horizontal? Vertical?</a:t>
            </a:r>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a:t>
            </a:r>
            <a:r>
              <a:rPr lang="en-US" sz="1800">
                <a:solidFill>
                  <a:srgbClr val="0000FF"/>
                </a:solidFill>
              </a:rPr>
              <a:t>© 2012-25 </a:t>
            </a:r>
            <a:r>
              <a:rPr lang="en-US" sz="1800" dirty="0">
                <a:solidFill>
                  <a:srgbClr val="0000FF"/>
                </a:solidFill>
              </a:rPr>
              <a:t>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Framing Digital Entry</a:t>
            </a:r>
          </a:p>
        </p:txBody>
      </p:sp>
      <p:sp>
        <p:nvSpPr>
          <p:cNvPr id="3" name="Content Placeholder 2"/>
          <p:cNvSpPr>
            <a:spLocks noGrp="1"/>
          </p:cNvSpPr>
          <p:nvPr>
            <p:ph idx="1"/>
          </p:nvPr>
        </p:nvSpPr>
        <p:spPr/>
        <p:txBody>
          <a:bodyPr/>
          <a:lstStyle/>
          <a:p>
            <a:r>
              <a:rPr lang="en-US" dirty="0"/>
              <a:t>Hypo 1: Acrobat</a:t>
            </a:r>
          </a:p>
          <a:p>
            <a:pPr lvl="1"/>
            <a:r>
              <a:rPr lang="en-US" dirty="0"/>
              <a:t>Adobe plans to build an authoring and reading platform called Acrobat with two components: writing software and reading software</a:t>
            </a:r>
          </a:p>
          <a:p>
            <a:pPr lvl="1"/>
            <a:r>
              <a:rPr lang="en-US" dirty="0"/>
              <a:t>Stylized facts</a:t>
            </a:r>
          </a:p>
          <a:p>
            <a:pPr lvl="2"/>
            <a:r>
              <a:rPr lang="en-US" dirty="0"/>
              <a:t>Initially charged $25 for reading software, now gives it away</a:t>
            </a:r>
          </a:p>
        </p:txBody>
      </p:sp>
      <p:sp>
        <p:nvSpPr>
          <p:cNvPr id="5" name="Slide Number Placeholder 4"/>
          <p:cNvSpPr>
            <a:spLocks noGrp="1"/>
          </p:cNvSpPr>
          <p:nvPr>
            <p:ph type="sldNum" sz="quarter" idx="12"/>
          </p:nvPr>
        </p:nvSpPr>
        <p:spPr/>
        <p:txBody>
          <a:bodyPr/>
          <a:lstStyle/>
          <a:p>
            <a:fld id="{8A6D1C23-73E3-4EB3-86B7-F1431DAF0D45}" type="slidenum">
              <a:rPr lang="en-US" altLang="en-US" smtClean="0"/>
              <a:pPr/>
              <a:t>10</a:t>
            </a:fld>
            <a:endParaRPr lang="en-US" altLang="en-US"/>
          </a:p>
        </p:txBody>
      </p:sp>
      <p:sp>
        <p:nvSpPr>
          <p:cNvPr id="6" name="Text Box 5"/>
          <p:cNvSpPr txBox="1">
            <a:spLocks noChangeArrowheads="1"/>
          </p:cNvSpPr>
          <p:nvPr/>
        </p:nvSpPr>
        <p:spPr bwMode="auto">
          <a:xfrm>
            <a:off x="10038413" y="0"/>
            <a:ext cx="215358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2680105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Framing Digital Entry</a:t>
            </a:r>
          </a:p>
        </p:txBody>
      </p:sp>
      <p:sp>
        <p:nvSpPr>
          <p:cNvPr id="3" name="Content Placeholder 2"/>
          <p:cNvSpPr>
            <a:spLocks noGrp="1"/>
          </p:cNvSpPr>
          <p:nvPr>
            <p:ph idx="1"/>
          </p:nvPr>
        </p:nvSpPr>
        <p:spPr/>
        <p:txBody>
          <a:bodyPr/>
          <a:lstStyle/>
          <a:p>
            <a:r>
              <a:rPr lang="en-US" dirty="0"/>
              <a:t>Hypo 1: Acrobat</a:t>
            </a:r>
          </a:p>
          <a:p>
            <a:pPr lvl="2"/>
            <a:r>
              <a:rPr lang="en-US" dirty="0"/>
              <a:t>Always has charged for the authoring software</a:t>
            </a:r>
          </a:p>
          <a:p>
            <a:r>
              <a:rPr lang="en-US" dirty="0"/>
              <a:t>How should we think about the competition/antitrust choices posed by that business design?</a:t>
            </a:r>
          </a:p>
        </p:txBody>
      </p:sp>
      <p:sp>
        <p:nvSpPr>
          <p:cNvPr id="5" name="Slide Number Placeholder 4"/>
          <p:cNvSpPr>
            <a:spLocks noGrp="1"/>
          </p:cNvSpPr>
          <p:nvPr>
            <p:ph type="sldNum" sz="quarter" idx="12"/>
          </p:nvPr>
        </p:nvSpPr>
        <p:spPr/>
        <p:txBody>
          <a:bodyPr/>
          <a:lstStyle/>
          <a:p>
            <a:fld id="{8A6D1C23-73E3-4EB3-86B7-F1431DAF0D45}" type="slidenum">
              <a:rPr lang="en-US" altLang="en-US" smtClean="0"/>
              <a:pPr/>
              <a:t>11</a:t>
            </a:fld>
            <a:endParaRPr lang="en-US" altLang="en-US"/>
          </a:p>
        </p:txBody>
      </p:sp>
      <p:sp>
        <p:nvSpPr>
          <p:cNvPr id="6" name="Text Box 5"/>
          <p:cNvSpPr txBox="1">
            <a:spLocks noChangeArrowheads="1"/>
          </p:cNvSpPr>
          <p:nvPr/>
        </p:nvSpPr>
        <p:spPr bwMode="auto">
          <a:xfrm>
            <a:off x="10023423" y="0"/>
            <a:ext cx="216857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3957103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Framing Digital Entry</a:t>
            </a:r>
          </a:p>
        </p:txBody>
      </p:sp>
      <p:sp>
        <p:nvSpPr>
          <p:cNvPr id="3" name="Content Placeholder 2"/>
          <p:cNvSpPr>
            <a:spLocks noGrp="1"/>
          </p:cNvSpPr>
          <p:nvPr>
            <p:ph idx="1"/>
          </p:nvPr>
        </p:nvSpPr>
        <p:spPr/>
        <p:txBody>
          <a:bodyPr/>
          <a:lstStyle/>
          <a:p>
            <a:r>
              <a:rPr lang="en-US" dirty="0"/>
              <a:t>Hypo 2: Xbox</a:t>
            </a:r>
          </a:p>
          <a:p>
            <a:pPr lvl="1"/>
            <a:r>
              <a:rPr lang="en-US" dirty="0"/>
              <a:t>Microsoft is ready to launch a new game console</a:t>
            </a:r>
          </a:p>
          <a:p>
            <a:pPr lvl="1"/>
            <a:r>
              <a:rPr lang="en-US" dirty="0"/>
              <a:t>Stylized facts</a:t>
            </a:r>
          </a:p>
          <a:p>
            <a:pPr lvl="2"/>
            <a:r>
              <a:rPr lang="en-US" dirty="0"/>
              <a:t>The plan was to sell the console below cost such that Microsoft would lose $100 to $150 on each sale</a:t>
            </a:r>
          </a:p>
        </p:txBody>
      </p:sp>
      <p:sp>
        <p:nvSpPr>
          <p:cNvPr id="5" name="Slide Number Placeholder 4"/>
          <p:cNvSpPr>
            <a:spLocks noGrp="1"/>
          </p:cNvSpPr>
          <p:nvPr>
            <p:ph type="sldNum" sz="quarter" idx="12"/>
          </p:nvPr>
        </p:nvSpPr>
        <p:spPr/>
        <p:txBody>
          <a:bodyPr/>
          <a:lstStyle/>
          <a:p>
            <a:fld id="{8A6D1C23-73E3-4EB3-86B7-F1431DAF0D45}" type="slidenum">
              <a:rPr lang="en-US" altLang="en-US" smtClean="0"/>
              <a:pPr/>
              <a:t>12</a:t>
            </a:fld>
            <a:endParaRPr lang="en-US" altLang="en-US"/>
          </a:p>
        </p:txBody>
      </p:sp>
      <p:sp>
        <p:nvSpPr>
          <p:cNvPr id="6" name="Text Box 5"/>
          <p:cNvSpPr txBox="1">
            <a:spLocks noChangeArrowheads="1"/>
          </p:cNvSpPr>
          <p:nvPr/>
        </p:nvSpPr>
        <p:spPr bwMode="auto">
          <a:xfrm>
            <a:off x="10093377" y="0"/>
            <a:ext cx="209862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806090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Framing Digital Entry</a:t>
            </a:r>
          </a:p>
        </p:txBody>
      </p:sp>
      <p:sp>
        <p:nvSpPr>
          <p:cNvPr id="3" name="Content Placeholder 2"/>
          <p:cNvSpPr>
            <a:spLocks noGrp="1"/>
          </p:cNvSpPr>
          <p:nvPr>
            <p:ph idx="1"/>
          </p:nvPr>
        </p:nvSpPr>
        <p:spPr/>
        <p:txBody>
          <a:bodyPr/>
          <a:lstStyle/>
          <a:p>
            <a:r>
              <a:rPr lang="en-US" dirty="0"/>
              <a:t>Hypo 2: Xbox</a:t>
            </a:r>
          </a:p>
          <a:p>
            <a:pPr lvl="2"/>
            <a:r>
              <a:rPr lang="en-US" dirty="0"/>
              <a:t>But Microsoft would use a lock-and-key mechanism, perhaps blessed by the DMCA, to control access to the Xbox</a:t>
            </a:r>
          </a:p>
          <a:p>
            <a:pPr lvl="2"/>
            <a:r>
              <a:rPr lang="en-US" dirty="0"/>
              <a:t>It would then sell licenses to game developers (either lump sum, per game or something else)</a:t>
            </a:r>
          </a:p>
          <a:p>
            <a:r>
              <a:rPr lang="en-US" dirty="0"/>
              <a:t>Competitions/antitrust issues?</a:t>
            </a:r>
          </a:p>
        </p:txBody>
      </p:sp>
      <p:sp>
        <p:nvSpPr>
          <p:cNvPr id="5" name="Slide Number Placeholder 4"/>
          <p:cNvSpPr>
            <a:spLocks noGrp="1"/>
          </p:cNvSpPr>
          <p:nvPr>
            <p:ph type="sldNum" sz="quarter" idx="12"/>
          </p:nvPr>
        </p:nvSpPr>
        <p:spPr/>
        <p:txBody>
          <a:bodyPr/>
          <a:lstStyle/>
          <a:p>
            <a:fld id="{8A6D1C23-73E3-4EB3-86B7-F1431DAF0D45}" type="slidenum">
              <a:rPr lang="en-US" altLang="en-US" smtClean="0"/>
              <a:pPr/>
              <a:t>13</a:t>
            </a:fld>
            <a:endParaRPr lang="en-US" altLang="en-US"/>
          </a:p>
        </p:txBody>
      </p:sp>
      <p:sp>
        <p:nvSpPr>
          <p:cNvPr id="6" name="Text Box 5"/>
          <p:cNvSpPr txBox="1">
            <a:spLocks noChangeArrowheads="1"/>
          </p:cNvSpPr>
          <p:nvPr/>
        </p:nvSpPr>
        <p:spPr bwMode="auto">
          <a:xfrm>
            <a:off x="10053403" y="0"/>
            <a:ext cx="213859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1674983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7433" y="-2"/>
            <a:ext cx="23345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Kindle Launch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9164782" y="6488668"/>
            <a:ext cx="302721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PR (19 Nov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5" descr="Amazon Media Room: Press Releases - Google Chrom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45" y="168629"/>
            <a:ext cx="8183405" cy="65686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5" descr="Amazon Media Room: Press Releases - Google Chrome"/>
          <p:cNvPicPr>
            <a:picLocks noChangeAspect="1"/>
          </p:cNvPicPr>
          <p:nvPr/>
        </p:nvPicPr>
        <p:blipFill rotWithShape="1">
          <a:blip r:embed="rId2">
            <a:extLst>
              <a:ext uri="{28A0092B-C50C-407E-A947-70E740481C1C}">
                <a14:useLocalDpi xmlns:a14="http://schemas.microsoft.com/office/drawing/2010/main" val="0"/>
              </a:ext>
            </a:extLst>
          </a:blip>
          <a:srcRect l="25245" t="44366" r="40438" b="5165"/>
          <a:stretch/>
        </p:blipFill>
        <p:spPr bwMode="auto">
          <a:xfrm>
            <a:off x="4931788" y="947619"/>
            <a:ext cx="4592098" cy="54209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9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0061" y="-2"/>
            <a:ext cx="19719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NYT Review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8568080" y="6488668"/>
            <a:ext cx="36239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(22 Nov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descr="An E-Book Reader That Just May Catch On - New York Times - Google Chrome"/>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362" y="209004"/>
            <a:ext cx="8087743" cy="64918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An E-Book Reader That Just May Catch On - New York Times - Google Chrome"/>
          <p:cNvPicPr>
            <a:picLocks noChangeAspect="1"/>
          </p:cNvPicPr>
          <p:nvPr/>
        </p:nvPicPr>
        <p:blipFill rotWithShape="1">
          <a:blip r:embed="rId3">
            <a:extLst>
              <a:ext uri="{28A0092B-C50C-407E-A947-70E740481C1C}">
                <a14:useLocalDpi xmlns:a14="http://schemas.microsoft.com/office/drawing/2010/main" val="0"/>
              </a:ext>
            </a:extLst>
          </a:blip>
          <a:srcRect l="1417" t="40000" r="3031" b="10497"/>
          <a:stretch/>
        </p:blipFill>
        <p:spPr bwMode="auto">
          <a:xfrm>
            <a:off x="1899122" y="1833829"/>
            <a:ext cx="9536730" cy="39657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30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473" y="-1"/>
            <a:ext cx="5388528"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Book Reading on the Kindle in 2007</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pic>
        <p:nvPicPr>
          <p:cNvPr id="8" name="Picture 7"/>
          <p:cNvPicPr>
            <a:picLocks noChangeAspect="1"/>
          </p:cNvPicPr>
          <p:nvPr/>
        </p:nvPicPr>
        <p:blipFill>
          <a:blip r:embed="rId2"/>
          <a:stretch>
            <a:fillRect/>
          </a:stretch>
        </p:blipFill>
        <p:spPr>
          <a:xfrm>
            <a:off x="2907201" y="223093"/>
            <a:ext cx="3769028" cy="6411814"/>
          </a:xfrm>
          <a:prstGeom prst="rect">
            <a:avLst/>
          </a:prstGeom>
        </p:spPr>
      </p:pic>
    </p:spTree>
    <p:extLst>
      <p:ext uri="{BB962C8B-B14F-4D97-AF65-F5344CB8AC3E}">
        <p14:creationId xmlns:p14="http://schemas.microsoft.com/office/powerpoint/2010/main" val="1705052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Disintermediation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9108636" y="6488668"/>
            <a:ext cx="30833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PR (20 Jan 2010)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mazon Media Room: Press Releases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r="24034"/>
          <a:stretch/>
        </p:blipFill>
        <p:spPr>
          <a:xfrm>
            <a:off x="108839" y="209004"/>
            <a:ext cx="7840600" cy="6491834"/>
          </a:xfrm>
          <a:prstGeom prst="rect">
            <a:avLst/>
          </a:prstGeom>
          <a:solidFill>
            <a:schemeClr val="bg2">
              <a:alpha val="10000"/>
            </a:schemeClr>
          </a:solidFill>
          <a:ln w="6350">
            <a:solidFill>
              <a:schemeClr val="tx1"/>
            </a:solidFill>
            <a:miter lim="800000"/>
            <a:headEnd/>
            <a:tailEnd/>
          </a:ln>
        </p:spPr>
      </p:pic>
      <p:pic>
        <p:nvPicPr>
          <p:cNvPr id="9" name="Picture 8" descr="Amazon Media Room: Press Releases - Google Chrome"/>
          <p:cNvPicPr>
            <a:picLocks noChangeAspect="1"/>
          </p:cNvPicPr>
          <p:nvPr/>
        </p:nvPicPr>
        <p:blipFill rotWithShape="1">
          <a:blip r:embed="rId2">
            <a:extLst>
              <a:ext uri="{28A0092B-C50C-407E-A947-70E740481C1C}">
                <a14:useLocalDpi xmlns:a14="http://schemas.microsoft.com/office/drawing/2010/main" val="0"/>
              </a:ext>
            </a:extLst>
          </a:blip>
          <a:srcRect l="22396" t="43791" r="35437" b="9234"/>
          <a:stretch/>
        </p:blipFill>
        <p:spPr>
          <a:xfrm>
            <a:off x="3259779" y="1333370"/>
            <a:ext cx="6666887" cy="4671355"/>
          </a:xfrm>
          <a:prstGeom prst="rect">
            <a:avLst/>
          </a:prstGeom>
          <a:solidFill>
            <a:schemeClr val="bg2">
              <a:alpha val="10000"/>
            </a:schemeClr>
          </a:solidFill>
          <a:ln w="6350">
            <a:solidFill>
              <a:schemeClr val="tx1"/>
            </a:solidFill>
            <a:miter lim="800000"/>
            <a:headEnd/>
            <a:tailEnd/>
          </a:ln>
        </p:spPr>
      </p:pic>
    </p:spTree>
    <p:extLst>
      <p:ext uri="{BB962C8B-B14F-4D97-AF65-F5344CB8AC3E}">
        <p14:creationId xmlns:p14="http://schemas.microsoft.com/office/powerpoint/2010/main" val="34482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Framing Digital Entry</a:t>
            </a:r>
          </a:p>
        </p:txBody>
      </p:sp>
      <p:sp>
        <p:nvSpPr>
          <p:cNvPr id="3" name="Content Placeholder 2"/>
          <p:cNvSpPr>
            <a:spLocks noGrp="1"/>
          </p:cNvSpPr>
          <p:nvPr>
            <p:ph idx="1"/>
          </p:nvPr>
        </p:nvSpPr>
        <p:spPr/>
        <p:txBody>
          <a:bodyPr/>
          <a:lstStyle/>
          <a:p>
            <a:r>
              <a:rPr lang="en-US" dirty="0"/>
              <a:t>Hypo 3: Amazon Kindle</a:t>
            </a:r>
          </a:p>
          <a:p>
            <a:pPr lvl="1"/>
            <a:r>
              <a:rPr lang="en-US" dirty="0"/>
              <a:t>Amazon launches Kindle in 2007 with a price for the reader of $400 and a per ebook price for best sellers of $10</a:t>
            </a:r>
          </a:p>
        </p:txBody>
      </p:sp>
      <p:sp>
        <p:nvSpPr>
          <p:cNvPr id="5" name="Slide Number Placeholder 4"/>
          <p:cNvSpPr>
            <a:spLocks noGrp="1"/>
          </p:cNvSpPr>
          <p:nvPr>
            <p:ph type="sldNum" sz="quarter" idx="12"/>
          </p:nvPr>
        </p:nvSpPr>
        <p:spPr/>
        <p:txBody>
          <a:bodyPr/>
          <a:lstStyle/>
          <a:p>
            <a:fld id="{8A6D1C23-73E3-4EB3-86B7-F1431DAF0D45}" type="slidenum">
              <a:rPr lang="en-US" altLang="en-US" smtClean="0"/>
              <a:pPr/>
              <a:t>18</a:t>
            </a:fld>
            <a:endParaRPr lang="en-US" altLang="en-US"/>
          </a:p>
        </p:txBody>
      </p:sp>
      <p:sp>
        <p:nvSpPr>
          <p:cNvPr id="6" name="Text Box 5"/>
          <p:cNvSpPr txBox="1">
            <a:spLocks noChangeArrowheads="1"/>
          </p:cNvSpPr>
          <p:nvPr/>
        </p:nvSpPr>
        <p:spPr bwMode="auto">
          <a:xfrm>
            <a:off x="10103370" y="0"/>
            <a:ext cx="208863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2218195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Framing Digital Entry</a:t>
            </a:r>
          </a:p>
        </p:txBody>
      </p:sp>
      <p:sp>
        <p:nvSpPr>
          <p:cNvPr id="3" name="Content Placeholder 2"/>
          <p:cNvSpPr>
            <a:spLocks noGrp="1"/>
          </p:cNvSpPr>
          <p:nvPr>
            <p:ph idx="1"/>
          </p:nvPr>
        </p:nvSpPr>
        <p:spPr/>
        <p:txBody>
          <a:bodyPr/>
          <a:lstStyle/>
          <a:p>
            <a:r>
              <a:rPr lang="en-US" dirty="0"/>
              <a:t>Hypo 3: Amazon Kindle</a:t>
            </a:r>
          </a:p>
          <a:p>
            <a:pPr lvl="1"/>
            <a:r>
              <a:rPr lang="en-US" dirty="0"/>
              <a:t>Try four sets of stylized facts</a:t>
            </a:r>
          </a:p>
          <a:p>
            <a:endParaRPr lang="en-US" dirty="0"/>
          </a:p>
          <a:p>
            <a:endParaRPr lang="en-US" dirty="0"/>
          </a:p>
          <a:p>
            <a:endParaRPr lang="en-US" dirty="0"/>
          </a:p>
          <a:p>
            <a:endParaRPr lang="en-US" dirty="0"/>
          </a:p>
          <a:p>
            <a:r>
              <a:rPr lang="en-US" dirty="0"/>
              <a:t>Competitions/antitrust issues?</a:t>
            </a:r>
          </a:p>
          <a:p>
            <a:endParaRPr lang="en-US" dirty="0"/>
          </a:p>
        </p:txBody>
      </p:sp>
      <p:sp>
        <p:nvSpPr>
          <p:cNvPr id="5" name="Slide Number Placeholder 4"/>
          <p:cNvSpPr>
            <a:spLocks noGrp="1"/>
          </p:cNvSpPr>
          <p:nvPr>
            <p:ph type="sldNum" sz="quarter" idx="12"/>
          </p:nvPr>
        </p:nvSpPr>
        <p:spPr/>
        <p:txBody>
          <a:bodyPr/>
          <a:lstStyle/>
          <a:p>
            <a:fld id="{8A6D1C23-73E3-4EB3-86B7-F1431DAF0D45}" type="slidenum">
              <a:rPr lang="en-US" altLang="en-US" smtClean="0"/>
              <a:pPr/>
              <a:t>19</a:t>
            </a:fld>
            <a:endParaRPr lang="en-US" altLang="en-US"/>
          </a:p>
        </p:txBody>
      </p:sp>
      <p:sp>
        <p:nvSpPr>
          <p:cNvPr id="6" name="Text Box 5"/>
          <p:cNvSpPr txBox="1">
            <a:spLocks noChangeArrowheads="1"/>
          </p:cNvSpPr>
          <p:nvPr/>
        </p:nvSpPr>
        <p:spPr bwMode="auto">
          <a:xfrm>
            <a:off x="10063397" y="0"/>
            <a:ext cx="212860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graphicFrame>
        <p:nvGraphicFramePr>
          <p:cNvPr id="7" name="Table 6"/>
          <p:cNvGraphicFramePr>
            <a:graphicFrameLocks noGrp="1"/>
          </p:cNvGraphicFramePr>
          <p:nvPr/>
        </p:nvGraphicFramePr>
        <p:xfrm>
          <a:off x="3083099" y="2880974"/>
          <a:ext cx="6264101" cy="3200400"/>
        </p:xfrm>
        <a:graphic>
          <a:graphicData uri="http://schemas.openxmlformats.org/drawingml/2006/table">
            <a:tbl>
              <a:tblPr firstRow="1" bandRow="1">
                <a:tableStyleId>{5C22544A-7EE6-4342-B048-85BDC9FD1C3A}</a:tableStyleId>
              </a:tblPr>
              <a:tblGrid>
                <a:gridCol w="2134526">
                  <a:extLst>
                    <a:ext uri="{9D8B030D-6E8A-4147-A177-3AD203B41FA5}">
                      <a16:colId xmlns:a16="http://schemas.microsoft.com/office/drawing/2014/main" val="71433529"/>
                    </a:ext>
                  </a:extLst>
                </a:gridCol>
                <a:gridCol w="4129575">
                  <a:extLst>
                    <a:ext uri="{9D8B030D-6E8A-4147-A177-3AD203B41FA5}">
                      <a16:colId xmlns:a16="http://schemas.microsoft.com/office/drawing/2014/main" val="1053152143"/>
                    </a:ext>
                  </a:extLst>
                </a:gridCol>
              </a:tblGrid>
              <a:tr h="370840">
                <a:tc>
                  <a:txBody>
                    <a:bodyPr/>
                    <a:lstStyle/>
                    <a:p>
                      <a:r>
                        <a:rPr lang="en-US" sz="3600" dirty="0" err="1">
                          <a:solidFill>
                            <a:schemeClr val="bg2"/>
                          </a:solidFill>
                        </a:rPr>
                        <a:t>Ereader</a:t>
                      </a:r>
                      <a:endParaRPr lang="en-US" sz="3600" dirty="0">
                        <a:solidFill>
                          <a:schemeClr val="bg2"/>
                        </a:solidFill>
                      </a:endParaRPr>
                    </a:p>
                  </a:txBody>
                  <a:tcPr/>
                </a:tc>
                <a:tc>
                  <a:txBody>
                    <a:bodyPr/>
                    <a:lstStyle/>
                    <a:p>
                      <a:r>
                        <a:rPr lang="en-US" sz="3600" b="1" dirty="0">
                          <a:solidFill>
                            <a:schemeClr val="bg2"/>
                          </a:solidFill>
                        </a:rPr>
                        <a:t>Ebook</a:t>
                      </a:r>
                      <a:r>
                        <a:rPr lang="en-US" sz="3600" b="1" baseline="0" dirty="0">
                          <a:solidFill>
                            <a:schemeClr val="bg2"/>
                          </a:solidFill>
                        </a:rPr>
                        <a:t> bestsellers</a:t>
                      </a:r>
                      <a:endParaRPr lang="en-US" sz="3600" b="1" dirty="0">
                        <a:solidFill>
                          <a:schemeClr val="bg2"/>
                        </a:solidFill>
                      </a:endParaRPr>
                    </a:p>
                  </a:txBody>
                  <a:tcPr/>
                </a:tc>
                <a:extLst>
                  <a:ext uri="{0D108BD9-81ED-4DB2-BD59-A6C34878D82A}">
                    <a16:rowId xmlns:a16="http://schemas.microsoft.com/office/drawing/2014/main" val="774660801"/>
                  </a:ext>
                </a:extLst>
              </a:tr>
              <a:tr h="370840">
                <a:tc>
                  <a:txBody>
                    <a:bodyPr/>
                    <a:lstStyle/>
                    <a:p>
                      <a:pPr algn="ctr"/>
                      <a:r>
                        <a:rPr lang="en-US" sz="3600" dirty="0"/>
                        <a:t>Loses $</a:t>
                      </a:r>
                    </a:p>
                  </a:txBody>
                  <a:tcPr/>
                </a:tc>
                <a:tc>
                  <a:txBody>
                    <a:bodyPr/>
                    <a:lstStyle/>
                    <a:p>
                      <a:pPr algn="ctr"/>
                      <a:r>
                        <a:rPr lang="en-US" sz="3600" dirty="0"/>
                        <a:t>Loses $</a:t>
                      </a:r>
                    </a:p>
                  </a:txBody>
                  <a:tcPr/>
                </a:tc>
                <a:extLst>
                  <a:ext uri="{0D108BD9-81ED-4DB2-BD59-A6C34878D82A}">
                    <a16:rowId xmlns:a16="http://schemas.microsoft.com/office/drawing/2014/main" val="2485732407"/>
                  </a:ext>
                </a:extLst>
              </a:tr>
              <a:tr h="370840">
                <a:tc>
                  <a:txBody>
                    <a:bodyPr/>
                    <a:lstStyle/>
                    <a:p>
                      <a:pPr algn="ctr"/>
                      <a:r>
                        <a:rPr lang="en-US" sz="3600" dirty="0"/>
                        <a:t>Loses $</a:t>
                      </a:r>
                    </a:p>
                  </a:txBody>
                  <a:tcPr/>
                </a:tc>
                <a:tc>
                  <a:txBody>
                    <a:bodyPr/>
                    <a:lstStyle/>
                    <a:p>
                      <a:pPr algn="ctr"/>
                      <a:r>
                        <a:rPr lang="en-US" sz="3600" dirty="0"/>
                        <a:t>Makes $</a:t>
                      </a:r>
                    </a:p>
                  </a:txBody>
                  <a:tcPr/>
                </a:tc>
                <a:extLst>
                  <a:ext uri="{0D108BD9-81ED-4DB2-BD59-A6C34878D82A}">
                    <a16:rowId xmlns:a16="http://schemas.microsoft.com/office/drawing/2014/main" val="3162401183"/>
                  </a:ext>
                </a:extLst>
              </a:tr>
              <a:tr h="370840">
                <a:tc>
                  <a:txBody>
                    <a:bodyPr/>
                    <a:lstStyle/>
                    <a:p>
                      <a:pPr algn="ctr"/>
                      <a:r>
                        <a:rPr lang="en-US" sz="3600" dirty="0"/>
                        <a:t>Makes $</a:t>
                      </a:r>
                    </a:p>
                  </a:txBody>
                  <a:tcPr/>
                </a:tc>
                <a:tc>
                  <a:txBody>
                    <a:bodyPr/>
                    <a:lstStyle/>
                    <a:p>
                      <a:pPr algn="ctr"/>
                      <a:r>
                        <a:rPr lang="en-US" sz="3600" dirty="0"/>
                        <a:t>Loses $</a:t>
                      </a:r>
                    </a:p>
                  </a:txBody>
                  <a:tcPr/>
                </a:tc>
                <a:extLst>
                  <a:ext uri="{0D108BD9-81ED-4DB2-BD59-A6C34878D82A}">
                    <a16:rowId xmlns:a16="http://schemas.microsoft.com/office/drawing/2014/main" val="399540926"/>
                  </a:ext>
                </a:extLst>
              </a:tr>
              <a:tr h="370840">
                <a:tc>
                  <a:txBody>
                    <a:bodyPr/>
                    <a:lstStyle/>
                    <a:p>
                      <a:pPr algn="ctr"/>
                      <a:r>
                        <a:rPr lang="en-US" sz="3600" dirty="0"/>
                        <a:t>Makes $</a:t>
                      </a:r>
                    </a:p>
                  </a:txBody>
                  <a:tcPr/>
                </a:tc>
                <a:tc>
                  <a:txBody>
                    <a:bodyPr/>
                    <a:lstStyle/>
                    <a:p>
                      <a:pPr algn="ctr"/>
                      <a:r>
                        <a:rPr lang="en-US" sz="3600" dirty="0"/>
                        <a:t>Makes</a:t>
                      </a:r>
                      <a:r>
                        <a:rPr lang="en-US" sz="3600" baseline="0" dirty="0"/>
                        <a:t> $</a:t>
                      </a:r>
                      <a:endParaRPr lang="en-US" sz="3600" dirty="0"/>
                    </a:p>
                  </a:txBody>
                  <a:tcPr/>
                </a:tc>
                <a:extLst>
                  <a:ext uri="{0D108BD9-81ED-4DB2-BD59-A6C34878D82A}">
                    <a16:rowId xmlns:a16="http://schemas.microsoft.com/office/drawing/2014/main" val="2256996705"/>
                  </a:ext>
                </a:extLst>
              </a:tr>
            </a:tbl>
          </a:graphicData>
        </a:graphic>
      </p:graphicFrame>
    </p:spTree>
    <p:extLst>
      <p:ext uri="{BB962C8B-B14F-4D97-AF65-F5344CB8AC3E}">
        <p14:creationId xmlns:p14="http://schemas.microsoft.com/office/powerpoint/2010/main" val="2270733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43DB0-301D-A9F0-F18A-F54950202D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D9E223-A08B-D3F4-604A-D73E3B50C234}"/>
              </a:ext>
            </a:extLst>
          </p:cNvPr>
          <p:cNvSpPr>
            <a:spLocks noGrp="1"/>
          </p:cNvSpPr>
          <p:nvPr>
            <p:ph type="title"/>
          </p:nvPr>
        </p:nvSpPr>
        <p:spPr>
          <a:xfrm>
            <a:off x="8842443" y="-2"/>
            <a:ext cx="334955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Searching for Secrets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E6C95A7-554E-A131-297A-7BF1358532FE}"/>
              </a:ext>
            </a:extLst>
          </p:cNvPr>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a:extLst>
              <a:ext uri="{FF2B5EF4-FFF2-40B4-BE49-F238E27FC236}">
                <a16:creationId xmlns:a16="http://schemas.microsoft.com/office/drawing/2014/main" id="{A00FDC24-E688-653D-0582-F7C48489558B}"/>
              </a:ext>
            </a:extLst>
          </p:cNvPr>
          <p:cNvSpPr txBox="1">
            <a:spLocks noChangeArrowheads="1"/>
          </p:cNvSpPr>
          <p:nvPr/>
        </p:nvSpPr>
        <p:spPr bwMode="auto">
          <a:xfrm>
            <a:off x="9506388" y="6488668"/>
            <a:ext cx="26856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Sem Coop (7 Oct 2025)</a:t>
            </a:r>
          </a:p>
        </p:txBody>
      </p:sp>
      <p:sp>
        <p:nvSpPr>
          <p:cNvPr id="7" name="Rectangle 6">
            <a:extLst>
              <a:ext uri="{FF2B5EF4-FFF2-40B4-BE49-F238E27FC236}">
                <a16:creationId xmlns:a16="http://schemas.microsoft.com/office/drawing/2014/main" id="{E8F5762D-3CFD-042D-0C19-910C4E36DE27}"/>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8786EC51-B138-9499-FD6D-0586999CAF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358DC4C5-3288-D437-0C3A-488F7ACC88EF}"/>
              </a:ext>
            </a:extLst>
          </p:cNvPr>
          <p:cNvPicPr>
            <a:picLocks noChangeAspect="1"/>
          </p:cNvPicPr>
          <p:nvPr/>
        </p:nvPicPr>
        <p:blipFill>
          <a:blip r:embed="rId3">
            <a:extLst>
              <a:ext uri="{28A0092B-C50C-407E-A947-70E740481C1C}">
                <a14:useLocalDpi xmlns:a14="http://schemas.microsoft.com/office/drawing/2010/main" val="0"/>
              </a:ext>
            </a:extLst>
          </a:blip>
          <a:srcRect l="9941" t="12664" r="10863" b="47178"/>
          <a:stretch>
            <a:fillRect/>
          </a:stretch>
        </p:blipFill>
        <p:spPr>
          <a:xfrm>
            <a:off x="3549794" y="896159"/>
            <a:ext cx="6615856" cy="3648250"/>
          </a:xfrm>
          <a:prstGeom prst="rect">
            <a:avLst/>
          </a:prstGeom>
          <a:ln w="6350">
            <a:solidFill>
              <a:schemeClr val="tx1"/>
            </a:solidFill>
          </a:ln>
        </p:spPr>
      </p:pic>
      <p:pic>
        <p:nvPicPr>
          <p:cNvPr id="3" name="Picture 2" descr="A screenshot of a computer&#10;&#10;AI-generated content may be incorrect.">
            <a:extLst>
              <a:ext uri="{FF2B5EF4-FFF2-40B4-BE49-F238E27FC236}">
                <a16:creationId xmlns:a16="http://schemas.microsoft.com/office/drawing/2014/main" id="{F3A0E062-7E12-B60A-1D1F-53A039D0D050}"/>
              </a:ext>
            </a:extLst>
          </p:cNvPr>
          <p:cNvPicPr>
            <a:picLocks noChangeAspect="1"/>
          </p:cNvPicPr>
          <p:nvPr/>
        </p:nvPicPr>
        <p:blipFill>
          <a:blip r:embed="rId3" cstate="print">
            <a:extLst>
              <a:ext uri="{28A0092B-C50C-407E-A947-70E740481C1C}">
                <a14:useLocalDpi xmlns:a14="http://schemas.microsoft.com/office/drawing/2010/main" val="0"/>
              </a:ext>
            </a:extLst>
          </a:blip>
          <a:srcRect l="28412" t="57915" r="11023" b="21444"/>
          <a:stretch>
            <a:fillRect/>
          </a:stretch>
        </p:blipFill>
        <p:spPr>
          <a:xfrm>
            <a:off x="5102384" y="4600385"/>
            <a:ext cx="5063266" cy="1876615"/>
          </a:xfrm>
          <a:prstGeom prst="rect">
            <a:avLst/>
          </a:prstGeom>
          <a:ln w="6350">
            <a:solidFill>
              <a:schemeClr val="tx1"/>
            </a:solidFill>
          </a:ln>
        </p:spPr>
      </p:pic>
    </p:spTree>
    <p:extLst>
      <p:ext uri="{BB962C8B-B14F-4D97-AF65-F5344CB8AC3E}">
        <p14:creationId xmlns:p14="http://schemas.microsoft.com/office/powerpoint/2010/main" val="195614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9549D-AFFA-100F-7E85-02AE18736B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A9BD45-BE89-A93A-5595-3238B402A132}"/>
              </a:ext>
            </a:extLst>
          </p:cNvPr>
          <p:cNvSpPr>
            <a:spLocks noGrp="1"/>
          </p:cNvSpPr>
          <p:nvPr>
            <p:ph type="title"/>
          </p:nvPr>
        </p:nvSpPr>
        <p:spPr/>
        <p:txBody>
          <a:bodyPr/>
          <a:lstStyle/>
          <a:p>
            <a:r>
              <a:rPr lang="en-US" dirty="0"/>
              <a:t>Framing Digital Entry</a:t>
            </a:r>
          </a:p>
        </p:txBody>
      </p:sp>
      <p:sp>
        <p:nvSpPr>
          <p:cNvPr id="3" name="Content Placeholder 2">
            <a:extLst>
              <a:ext uri="{FF2B5EF4-FFF2-40B4-BE49-F238E27FC236}">
                <a16:creationId xmlns:a16="http://schemas.microsoft.com/office/drawing/2014/main" id="{38F43ED9-34CA-FB3D-117C-B0FDC046E21A}"/>
              </a:ext>
            </a:extLst>
          </p:cNvPr>
          <p:cNvSpPr>
            <a:spLocks noGrp="1"/>
          </p:cNvSpPr>
          <p:nvPr>
            <p:ph idx="1"/>
          </p:nvPr>
        </p:nvSpPr>
        <p:spPr/>
        <p:txBody>
          <a:bodyPr/>
          <a:lstStyle/>
          <a:p>
            <a:r>
              <a:rPr lang="en-US" dirty="0"/>
              <a:t>Have I framed this correctly?</a:t>
            </a:r>
          </a:p>
          <a:p>
            <a:pPr lvl="1"/>
            <a:r>
              <a:rPr lang="en-US" dirty="0"/>
              <a:t>Are </a:t>
            </a:r>
            <a:r>
              <a:rPr lang="en-US" dirty="0" err="1"/>
              <a:t>ebook</a:t>
            </a:r>
            <a:r>
              <a:rPr lang="en-US" dirty="0"/>
              <a:t> readers and </a:t>
            </a:r>
            <a:r>
              <a:rPr lang="en-US" dirty="0" err="1"/>
              <a:t>ebook</a:t>
            </a:r>
            <a:r>
              <a:rPr lang="en-US" dirty="0"/>
              <a:t> bestsellers the things that we should be paying attention to or are there more relevant market considerations?</a:t>
            </a:r>
          </a:p>
        </p:txBody>
      </p:sp>
      <p:sp>
        <p:nvSpPr>
          <p:cNvPr id="5" name="Slide Number Placeholder 4">
            <a:extLst>
              <a:ext uri="{FF2B5EF4-FFF2-40B4-BE49-F238E27FC236}">
                <a16:creationId xmlns:a16="http://schemas.microsoft.com/office/drawing/2014/main" id="{94C87030-4AE7-126A-1BD9-5A05470D6F84}"/>
              </a:ext>
            </a:extLst>
          </p:cNvPr>
          <p:cNvSpPr>
            <a:spLocks noGrp="1"/>
          </p:cNvSpPr>
          <p:nvPr>
            <p:ph type="sldNum" sz="quarter" idx="12"/>
          </p:nvPr>
        </p:nvSpPr>
        <p:spPr/>
        <p:txBody>
          <a:bodyPr/>
          <a:lstStyle/>
          <a:p>
            <a:fld id="{8A6D1C23-73E3-4EB3-86B7-F1431DAF0D45}" type="slidenum">
              <a:rPr lang="en-US" altLang="en-US" smtClean="0"/>
              <a:pPr/>
              <a:t>20</a:t>
            </a:fld>
            <a:endParaRPr lang="en-US" altLang="en-US"/>
          </a:p>
        </p:txBody>
      </p:sp>
      <p:sp>
        <p:nvSpPr>
          <p:cNvPr id="6" name="Text Box 5">
            <a:extLst>
              <a:ext uri="{FF2B5EF4-FFF2-40B4-BE49-F238E27FC236}">
                <a16:creationId xmlns:a16="http://schemas.microsoft.com/office/drawing/2014/main" id="{B9922217-5EDD-1AC4-3C2C-A3EF5746CED7}"/>
              </a:ext>
            </a:extLst>
          </p:cNvPr>
          <p:cNvSpPr txBox="1">
            <a:spLocks noChangeArrowheads="1"/>
          </p:cNvSpPr>
          <p:nvPr/>
        </p:nvSpPr>
        <p:spPr bwMode="auto">
          <a:xfrm>
            <a:off x="10103370" y="0"/>
            <a:ext cx="208863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2184353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9842" y="-2"/>
            <a:ext cx="37821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Initial Apple Phone Calls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9706708" y="6488668"/>
            <a:ext cx="24852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Tuesday, 8 Dec 2009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Calendar - Mailbox - Picker, Randal - Outlook"/>
          <p:cNvPicPr>
            <a:picLocks noChangeAspect="1"/>
          </p:cNvPicPr>
          <p:nvPr/>
        </p:nvPicPr>
        <p:blipFill rotWithShape="1">
          <a:blip r:embed="rId2" cstate="print">
            <a:extLst>
              <a:ext uri="{28A0092B-C50C-407E-A947-70E740481C1C}">
                <a14:useLocalDpi xmlns:a14="http://schemas.microsoft.com/office/drawing/2010/main" val="0"/>
              </a:ext>
            </a:extLst>
          </a:blip>
          <a:srcRect r="33336"/>
          <a:stretch/>
        </p:blipFill>
        <p:spPr>
          <a:xfrm>
            <a:off x="173037" y="172201"/>
            <a:ext cx="6903673" cy="6513598"/>
          </a:xfrm>
          <a:prstGeom prst="rect">
            <a:avLst/>
          </a:prstGeom>
          <a:ln w="6350">
            <a:solidFill>
              <a:schemeClr val="tx1"/>
            </a:solidFill>
          </a:ln>
        </p:spPr>
      </p:pic>
      <p:sp>
        <p:nvSpPr>
          <p:cNvPr id="9" name="Rectangle 8"/>
          <p:cNvSpPr/>
          <p:nvPr/>
        </p:nvSpPr>
        <p:spPr bwMode="auto">
          <a:xfrm>
            <a:off x="2106563" y="1745179"/>
            <a:ext cx="9897496" cy="255454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chemeClr val="bg2"/>
                </a:solidFill>
              </a:rPr>
              <a:t>Apple Phone Calls to Book Publishers</a:t>
            </a:r>
          </a:p>
          <a:p>
            <a:pPr marL="1028700" lvl="1" indent="-571500">
              <a:buFont typeface="Arial" charset="0"/>
              <a:buChar char="•"/>
            </a:pPr>
            <a:r>
              <a:rPr lang="en-US" sz="3200" dirty="0">
                <a:solidFill>
                  <a:schemeClr val="bg2"/>
                </a:solidFill>
              </a:rPr>
              <a:t>Apple’s Eddie Cue makes phone calls to Big Six publishers to set up in-person meetings in NY</a:t>
            </a:r>
          </a:p>
          <a:p>
            <a:pPr marL="1028700" lvl="1" indent="-571500">
              <a:buFont typeface="Arial" charset="0"/>
              <a:buChar char="•"/>
            </a:pPr>
            <a:r>
              <a:rPr lang="en-US" sz="3200" dirty="0">
                <a:solidFill>
                  <a:schemeClr val="bg2"/>
                </a:solidFill>
              </a:rPr>
              <a:t>Makes clear to each that he is meeting with each of the Big Six</a:t>
            </a:r>
          </a:p>
        </p:txBody>
      </p:sp>
    </p:spTree>
    <p:extLst>
      <p:ext uri="{BB962C8B-B14F-4D97-AF65-F5344CB8AC3E}">
        <p14:creationId xmlns:p14="http://schemas.microsoft.com/office/powerpoint/2010/main" val="84719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6638" y="-2"/>
            <a:ext cx="48053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Initial Meetings with Publishers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9077324" y="6488668"/>
            <a:ext cx="31146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Tues/Wed, 15-16 Dec 2009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Calendar - Mailbox - Picker, Randal - Outlook"/>
          <p:cNvPicPr>
            <a:picLocks noChangeAspect="1"/>
          </p:cNvPicPr>
          <p:nvPr/>
        </p:nvPicPr>
        <p:blipFill rotWithShape="1">
          <a:blip r:embed="rId2" cstate="print">
            <a:extLst>
              <a:ext uri="{28A0092B-C50C-407E-A947-70E740481C1C}">
                <a14:useLocalDpi xmlns:a14="http://schemas.microsoft.com/office/drawing/2010/main" val="0"/>
              </a:ext>
            </a:extLst>
          </a:blip>
          <a:srcRect l="-1" r="34949"/>
          <a:stretch/>
        </p:blipFill>
        <p:spPr>
          <a:xfrm>
            <a:off x="177387" y="209004"/>
            <a:ext cx="6781281" cy="6556717"/>
          </a:xfrm>
          <a:prstGeom prst="rect">
            <a:avLst/>
          </a:prstGeom>
          <a:ln w="6350">
            <a:solidFill>
              <a:schemeClr val="tx1"/>
            </a:solidFill>
          </a:ln>
        </p:spPr>
      </p:pic>
      <p:sp>
        <p:nvSpPr>
          <p:cNvPr id="9" name="Rectangle 8"/>
          <p:cNvSpPr/>
          <p:nvPr/>
        </p:nvSpPr>
        <p:spPr bwMode="auto">
          <a:xfrm>
            <a:off x="2009920" y="2278004"/>
            <a:ext cx="9897496" cy="353943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chemeClr val="bg2"/>
                </a:solidFill>
              </a:rPr>
              <a:t>Cue, </a:t>
            </a:r>
            <a:r>
              <a:rPr lang="en-US" sz="3200" dirty="0" err="1">
                <a:solidFill>
                  <a:schemeClr val="bg2"/>
                </a:solidFill>
              </a:rPr>
              <a:t>Moerer</a:t>
            </a:r>
            <a:r>
              <a:rPr lang="en-US" sz="3200" dirty="0">
                <a:solidFill>
                  <a:schemeClr val="bg2"/>
                </a:solidFill>
              </a:rPr>
              <a:t> and Apple in-house attorney Saul meet with each of the Big Six</a:t>
            </a:r>
          </a:p>
          <a:p>
            <a:pPr marL="800100" lvl="1" indent="-342900">
              <a:buFont typeface="Arial" charset="0"/>
              <a:buChar char="•"/>
            </a:pPr>
            <a:r>
              <a:rPr lang="en-US" sz="3200" dirty="0">
                <a:solidFill>
                  <a:schemeClr val="bg2"/>
                </a:solidFill>
              </a:rPr>
              <a:t>Apple discloses iPad and wants bookstore on iPad with Big Six</a:t>
            </a:r>
          </a:p>
          <a:p>
            <a:pPr marL="800100" lvl="1" indent="-342900">
              <a:buFont typeface="Arial" charset="0"/>
              <a:buChar char="•"/>
            </a:pPr>
            <a:r>
              <a:rPr lang="en-US" sz="3200" dirty="0">
                <a:solidFill>
                  <a:schemeClr val="bg2"/>
                </a:solidFill>
              </a:rPr>
              <a:t>Apple won’t sell books at a loss but doesn’t want to be at a price disadvantage with Amazon</a:t>
            </a:r>
          </a:p>
          <a:p>
            <a:pPr marL="800100" lvl="1" indent="-342900">
              <a:buFont typeface="Arial" charset="0"/>
              <a:buChar char="•"/>
            </a:pPr>
            <a:r>
              <a:rPr lang="en-US" sz="3200" dirty="0">
                <a:solidFill>
                  <a:schemeClr val="bg2"/>
                </a:solidFill>
              </a:rPr>
              <a:t>Apple suggests eBook prices at $11.99 to $14.99</a:t>
            </a:r>
          </a:p>
        </p:txBody>
      </p:sp>
    </p:spTree>
    <p:extLst>
      <p:ext uri="{BB962C8B-B14F-4D97-AF65-F5344CB8AC3E}">
        <p14:creationId xmlns:p14="http://schemas.microsoft.com/office/powerpoint/2010/main" val="177183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7899" y="-2"/>
            <a:ext cx="23241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Selling Models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Calendar - Mailbox - Picker, Randal - Outlook"/>
          <p:cNvPicPr>
            <a:picLocks noChangeAspect="1"/>
          </p:cNvPicPr>
          <p:nvPr/>
        </p:nvPicPr>
        <p:blipFill rotWithShape="1">
          <a:blip r:embed="rId2" cstate="print">
            <a:extLst>
              <a:ext uri="{28A0092B-C50C-407E-A947-70E740481C1C}">
                <a14:useLocalDpi xmlns:a14="http://schemas.microsoft.com/office/drawing/2010/main" val="0"/>
              </a:ext>
            </a:extLst>
          </a:blip>
          <a:srcRect r="33760"/>
          <a:stretch/>
        </p:blipFill>
        <p:spPr>
          <a:xfrm>
            <a:off x="180364" y="148544"/>
            <a:ext cx="6909619" cy="6560912"/>
          </a:xfrm>
          <a:prstGeom prst="rect">
            <a:avLst/>
          </a:prstGeom>
          <a:ln w="6350">
            <a:solidFill>
              <a:schemeClr val="tx1"/>
            </a:solidFill>
          </a:ln>
        </p:spPr>
      </p:pic>
      <p:sp>
        <p:nvSpPr>
          <p:cNvPr id="9" name="Rectangle 8"/>
          <p:cNvSpPr/>
          <p:nvPr/>
        </p:nvSpPr>
        <p:spPr bwMode="auto">
          <a:xfrm>
            <a:off x="2050113" y="2494440"/>
            <a:ext cx="9897496" cy="2308324"/>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600" dirty="0">
                <a:solidFill>
                  <a:schemeClr val="bg2"/>
                </a:solidFill>
              </a:rPr>
              <a:t>Agency Model vs. Wholesale Model</a:t>
            </a:r>
          </a:p>
          <a:p>
            <a:pPr marL="1028700" lvl="1" indent="-571500">
              <a:buFont typeface="Arial" charset="0"/>
              <a:buChar char="•"/>
            </a:pPr>
            <a:r>
              <a:rPr lang="en-US" sz="3600" dirty="0">
                <a:solidFill>
                  <a:schemeClr val="bg2"/>
                </a:solidFill>
              </a:rPr>
              <a:t>Hachette and HarperCollins propose that Apple use agency model rather than wholesale model</a:t>
            </a:r>
          </a:p>
          <a:p>
            <a:pPr marL="1028700" lvl="1" indent="-571500">
              <a:buFont typeface="Arial" charset="0"/>
              <a:buChar char="•"/>
            </a:pPr>
            <a:r>
              <a:rPr lang="en-US" sz="3600" dirty="0">
                <a:solidFill>
                  <a:schemeClr val="bg2"/>
                </a:solidFill>
              </a:rPr>
              <a:t>Cue rejects that</a:t>
            </a:r>
          </a:p>
        </p:txBody>
      </p:sp>
      <p:sp>
        <p:nvSpPr>
          <p:cNvPr id="10" name="Text Box 5"/>
          <p:cNvSpPr txBox="1">
            <a:spLocks noChangeArrowheads="1"/>
          </p:cNvSpPr>
          <p:nvPr/>
        </p:nvSpPr>
        <p:spPr bwMode="auto">
          <a:xfrm>
            <a:off x="9077324" y="6488668"/>
            <a:ext cx="31146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Tues/Wed, 15-16 Dec 2009</a:t>
            </a:r>
          </a:p>
        </p:txBody>
      </p:sp>
    </p:spTree>
    <p:extLst>
      <p:ext uri="{BB962C8B-B14F-4D97-AF65-F5344CB8AC3E}">
        <p14:creationId xmlns:p14="http://schemas.microsoft.com/office/powerpoint/2010/main" val="128263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t>Two Books Sales Models</a:t>
            </a:r>
          </a:p>
        </p:txBody>
      </p:sp>
      <p:sp>
        <p:nvSpPr>
          <p:cNvPr id="5123" name="Content Placeholder 2"/>
          <p:cNvSpPr>
            <a:spLocks noGrp="1"/>
          </p:cNvSpPr>
          <p:nvPr>
            <p:ph idx="1"/>
          </p:nvPr>
        </p:nvSpPr>
        <p:spPr/>
        <p:txBody>
          <a:bodyPr/>
          <a:lstStyle/>
          <a:p>
            <a:r>
              <a:rPr lang="en-US"/>
              <a:t>The Wholesale Model</a:t>
            </a:r>
          </a:p>
          <a:p>
            <a:pPr lvl="1"/>
            <a:r>
              <a:rPr lang="en-US"/>
              <a:t>Book publishers set wholesale prices and sell books to retailers</a:t>
            </a:r>
          </a:p>
          <a:p>
            <a:pPr lvl="1"/>
            <a:r>
              <a:rPr lang="en-US"/>
              <a:t>Retailers, as owners of books, set retail prices to consumers</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F6B5B73-8366-4F03-B579-7145C9B62C7D}" type="slidenum">
              <a:rPr lang="en-US" altLang="en-US" sz="1400">
                <a:solidFill>
                  <a:srgbClr val="000066"/>
                </a:solidFill>
                <a:latin typeface="Arial" panose="020B0604020202020204" pitchFamily="34" charset="0"/>
              </a:rPr>
              <a:pPr/>
              <a:t>24</a:t>
            </a:fld>
            <a:endParaRPr lang="en-US" altLang="en-US" sz="1400">
              <a:solidFill>
                <a:srgbClr val="000066"/>
              </a:solidFill>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t>Two Books Sales Models</a:t>
            </a:r>
          </a:p>
        </p:txBody>
      </p:sp>
      <p:sp>
        <p:nvSpPr>
          <p:cNvPr id="6147" name="Content Placeholder 2"/>
          <p:cNvSpPr>
            <a:spLocks noGrp="1"/>
          </p:cNvSpPr>
          <p:nvPr>
            <p:ph idx="1"/>
          </p:nvPr>
        </p:nvSpPr>
        <p:spPr/>
        <p:txBody>
          <a:bodyPr/>
          <a:lstStyle/>
          <a:p>
            <a:r>
              <a:rPr lang="en-US"/>
              <a:t>The Agency Model</a:t>
            </a:r>
          </a:p>
          <a:p>
            <a:pPr lvl="1"/>
            <a:r>
              <a:rPr lang="en-US"/>
              <a:t>Wholesalers do not sell books to retailers</a:t>
            </a:r>
          </a:p>
          <a:p>
            <a:pPr lvl="1"/>
            <a:r>
              <a:rPr lang="en-US"/>
              <a:t>Retailers instead act as agent of wholesalers in selling books directly to consumers</a:t>
            </a:r>
          </a:p>
          <a:p>
            <a:pPr lvl="1"/>
            <a:r>
              <a:rPr lang="en-US"/>
              <a:t>Wholesalers set prices at which books are sold to consumers</a:t>
            </a:r>
          </a:p>
          <a:p>
            <a:pPr lvl="1"/>
            <a:r>
              <a:rPr lang="en-US"/>
              <a:t>Retailers are paid fee for agent services</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CC700EA-803B-4AE5-A374-A6501649C4FA}" type="slidenum">
              <a:rPr lang="en-US" altLang="en-US" sz="1400">
                <a:solidFill>
                  <a:srgbClr val="000066"/>
                </a:solidFill>
                <a:latin typeface="Arial" panose="020B0604020202020204" pitchFamily="34" charset="0"/>
              </a:rPr>
              <a:pPr/>
              <a:t>25</a:t>
            </a:fld>
            <a:endParaRPr lang="en-US" altLang="en-US" sz="1400">
              <a:solidFill>
                <a:srgbClr val="000066"/>
              </a:solidFill>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3218" y="-2"/>
            <a:ext cx="43187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Second Round of Meetings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Mon/Tues, 20-21 Dec 2009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Calendar - Mailbox - Picker, Randal - Outlook"/>
          <p:cNvPicPr>
            <a:picLocks noChangeAspect="1"/>
          </p:cNvPicPr>
          <p:nvPr/>
        </p:nvPicPr>
        <p:blipFill rotWithShape="1">
          <a:blip r:embed="rId2" cstate="print">
            <a:extLst>
              <a:ext uri="{28A0092B-C50C-407E-A947-70E740481C1C}">
                <a14:useLocalDpi xmlns:a14="http://schemas.microsoft.com/office/drawing/2010/main" val="0"/>
              </a:ext>
            </a:extLst>
          </a:blip>
          <a:srcRect r="37276"/>
          <a:stretch/>
        </p:blipFill>
        <p:spPr>
          <a:xfrm>
            <a:off x="191191" y="209004"/>
            <a:ext cx="6473921" cy="6491834"/>
          </a:xfrm>
          <a:prstGeom prst="rect">
            <a:avLst/>
          </a:prstGeom>
          <a:ln w="6350">
            <a:solidFill>
              <a:schemeClr val="tx1"/>
            </a:solidFill>
          </a:ln>
        </p:spPr>
      </p:pic>
      <p:sp>
        <p:nvSpPr>
          <p:cNvPr id="9" name="Rectangle 8"/>
          <p:cNvSpPr/>
          <p:nvPr/>
        </p:nvSpPr>
        <p:spPr bwMode="auto">
          <a:xfrm>
            <a:off x="1765261" y="1688431"/>
            <a:ext cx="9897496" cy="4524315"/>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200" dirty="0">
                <a:solidFill>
                  <a:schemeClr val="bg2"/>
                </a:solidFill>
              </a:rPr>
              <a:t>Second Round of Apple Meetings with S&amp;S, Macmillan and Random House</a:t>
            </a:r>
          </a:p>
          <a:p>
            <a:pPr marL="1028700" lvl="1" indent="-571500">
              <a:buFont typeface="Arial" charset="0"/>
              <a:buChar char="•"/>
            </a:pPr>
            <a:r>
              <a:rPr lang="en-US" sz="3200" dirty="0">
                <a:solidFill>
                  <a:schemeClr val="bg2"/>
                </a:solidFill>
              </a:rPr>
              <a:t>Described prior meetings with Big Six</a:t>
            </a:r>
          </a:p>
          <a:p>
            <a:pPr marL="1028700" lvl="1" indent="-571500">
              <a:buFont typeface="Arial" charset="0"/>
              <a:buChar char="•"/>
            </a:pPr>
            <a:r>
              <a:rPr lang="en-US" sz="3200" dirty="0">
                <a:solidFill>
                  <a:schemeClr val="bg2"/>
                </a:solidFill>
              </a:rPr>
              <a:t>Stated that industry needed to move to agency model</a:t>
            </a:r>
          </a:p>
          <a:p>
            <a:pPr marL="1028700" lvl="1" indent="-571500">
              <a:buFont typeface="Arial" charset="0"/>
              <a:buChar char="•"/>
            </a:pPr>
            <a:r>
              <a:rPr lang="en-US" sz="3200" dirty="0">
                <a:solidFill>
                  <a:schemeClr val="bg2"/>
                </a:solidFill>
              </a:rPr>
              <a:t>Apple wanted 30% fee</a:t>
            </a:r>
          </a:p>
          <a:p>
            <a:pPr marL="1028700" lvl="1" indent="-571500">
              <a:buFont typeface="Arial" charset="0"/>
              <a:buChar char="•"/>
            </a:pPr>
            <a:r>
              <a:rPr lang="en-US" sz="3200" dirty="0">
                <a:solidFill>
                  <a:schemeClr val="bg2"/>
                </a:solidFill>
              </a:rPr>
              <a:t>Proposed general eBook pricing at the </a:t>
            </a:r>
            <a:r>
              <a:rPr lang="en-US" sz="3200" dirty="0" err="1">
                <a:solidFill>
                  <a:schemeClr val="bg2"/>
                </a:solidFill>
              </a:rPr>
              <a:t>iBookstore</a:t>
            </a:r>
            <a:r>
              <a:rPr lang="en-US" sz="3200" dirty="0">
                <a:solidFill>
                  <a:schemeClr val="bg2"/>
                </a:solidFill>
              </a:rPr>
              <a:t> of $12.99</a:t>
            </a:r>
          </a:p>
          <a:p>
            <a:pPr marL="1028700" lvl="1" indent="-571500">
              <a:buFont typeface="Arial" charset="0"/>
              <a:buChar char="•"/>
            </a:pPr>
            <a:r>
              <a:rPr lang="en-US" sz="3200" dirty="0">
                <a:solidFill>
                  <a:schemeClr val="bg2"/>
                </a:solidFill>
              </a:rPr>
              <a:t>Publishers needed to adopt agency model with other </a:t>
            </a:r>
            <a:r>
              <a:rPr lang="en-US" sz="3200" dirty="0" err="1">
                <a:solidFill>
                  <a:schemeClr val="bg2"/>
                </a:solidFill>
              </a:rPr>
              <a:t>ebook</a:t>
            </a:r>
            <a:r>
              <a:rPr lang="en-US" sz="3200" dirty="0">
                <a:solidFill>
                  <a:schemeClr val="bg2"/>
                </a:solidFill>
              </a:rPr>
              <a:t> retailers</a:t>
            </a:r>
          </a:p>
        </p:txBody>
      </p:sp>
    </p:spTree>
    <p:extLst>
      <p:ext uri="{BB962C8B-B14F-4D97-AF65-F5344CB8AC3E}">
        <p14:creationId xmlns:p14="http://schemas.microsoft.com/office/powerpoint/2010/main" val="154104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191D10-239B-D13D-04F8-B49CC6ECABB2}"/>
              </a:ext>
            </a:extLst>
          </p:cNvPr>
          <p:cNvPicPr>
            <a:picLocks noChangeAspect="1"/>
          </p:cNvPicPr>
          <p:nvPr/>
        </p:nvPicPr>
        <p:blipFill>
          <a:blip r:embed="rId2"/>
          <a:stretch>
            <a:fillRect/>
          </a:stretch>
        </p:blipFill>
        <p:spPr>
          <a:xfrm>
            <a:off x="147010" y="184666"/>
            <a:ext cx="4934223" cy="6488668"/>
          </a:xfrm>
          <a:prstGeom prst="rect">
            <a:avLst/>
          </a:prstGeom>
          <a:ln w="6350">
            <a:solidFill>
              <a:schemeClr val="bg2"/>
            </a:solidFill>
          </a:ln>
        </p:spPr>
      </p:pic>
      <p:sp>
        <p:nvSpPr>
          <p:cNvPr id="2" name="Title 1"/>
          <p:cNvSpPr>
            <a:spLocks noGrp="1"/>
          </p:cNvSpPr>
          <p:nvPr>
            <p:ph type="title"/>
          </p:nvPr>
        </p:nvSpPr>
        <p:spPr>
          <a:xfrm>
            <a:off x="8693834" y="-2"/>
            <a:ext cx="34981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Cue to Jobs re Pricing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7013642" y="6488668"/>
            <a:ext cx="51783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Cue Email to Jobs, Mon, 21 Dec 2009, PX-0043</a:t>
            </a:r>
          </a:p>
        </p:txBody>
      </p:sp>
      <p:pic>
        <p:nvPicPr>
          <p:cNvPr id="8" name="Picture 7"/>
          <p:cNvPicPr>
            <a:picLocks noChangeAspect="1"/>
          </p:cNvPicPr>
          <p:nvPr/>
        </p:nvPicPr>
        <p:blipFill>
          <a:blip r:embed="rId3"/>
          <a:stretch>
            <a:fillRect/>
          </a:stretch>
        </p:blipFill>
        <p:spPr>
          <a:xfrm>
            <a:off x="613496" y="1083470"/>
            <a:ext cx="11380708" cy="4894334"/>
          </a:xfrm>
          <a:prstGeom prst="rect">
            <a:avLst/>
          </a:prstGeom>
          <a:ln w="6350">
            <a:solidFill>
              <a:schemeClr val="tx1"/>
            </a:solidFill>
          </a:ln>
        </p:spPr>
      </p:pic>
      <p:sp>
        <p:nvSpPr>
          <p:cNvPr id="9" name="Rectangle 8">
            <a:extLst>
              <a:ext uri="{FF2B5EF4-FFF2-40B4-BE49-F238E27FC236}">
                <a16:creationId xmlns:a16="http://schemas.microsoft.com/office/drawing/2014/main" id="{06747D39-EBC1-B754-5851-9AD2782CF1B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58545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BC1127-5F0E-646A-DFDC-6C31D8B31F79}"/>
              </a:ext>
            </a:extLst>
          </p:cNvPr>
          <p:cNvPicPr>
            <a:picLocks noChangeAspect="1"/>
          </p:cNvPicPr>
          <p:nvPr/>
        </p:nvPicPr>
        <p:blipFill>
          <a:blip r:embed="rId2"/>
          <a:stretch>
            <a:fillRect/>
          </a:stretch>
        </p:blipFill>
        <p:spPr>
          <a:xfrm>
            <a:off x="121921" y="173502"/>
            <a:ext cx="4975162" cy="6532098"/>
          </a:xfrm>
          <a:prstGeom prst="rect">
            <a:avLst/>
          </a:prstGeom>
          <a:ln w="6350">
            <a:solidFill>
              <a:schemeClr val="bg2"/>
            </a:solidFill>
          </a:ln>
        </p:spPr>
      </p:pic>
      <p:sp>
        <p:nvSpPr>
          <p:cNvPr id="2" name="Title 1"/>
          <p:cNvSpPr>
            <a:spLocks noGrp="1"/>
          </p:cNvSpPr>
          <p:nvPr>
            <p:ph type="title"/>
          </p:nvPr>
        </p:nvSpPr>
        <p:spPr>
          <a:xfrm>
            <a:off x="10049021" y="-2"/>
            <a:ext cx="214297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Cue to </a:t>
            </a:r>
            <a:r>
              <a:rPr lang="en-US" sz="2400" dirty="0" err="1">
                <a:solidFill>
                  <a:schemeClr val="accent4">
                    <a:lumMod val="75000"/>
                    <a:lumOff val="25000"/>
                  </a:schemeClr>
                </a:solidFill>
                <a:latin typeface="+mn-lt"/>
                <a:cs typeface="Times New Roman" panose="02020603050405020304" pitchFamily="18" charset="0"/>
              </a:rPr>
              <a:t>Reidy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7094919" y="6488668"/>
            <a:ext cx="509708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Cue Email to </a:t>
            </a:r>
            <a:r>
              <a:rPr lang="en-US" sz="1800" i="0" dirty="0" err="1">
                <a:solidFill>
                  <a:schemeClr val="accent4">
                    <a:lumMod val="75000"/>
                    <a:lumOff val="25000"/>
                  </a:schemeClr>
                </a:solidFill>
                <a:latin typeface="+mn-lt"/>
                <a:cs typeface="Times New Roman" panose="02020603050405020304" pitchFamily="18" charset="0"/>
              </a:rPr>
              <a:t>Reidy</a:t>
            </a:r>
            <a:r>
              <a:rPr lang="en-US" sz="1800" i="0" dirty="0">
                <a:solidFill>
                  <a:schemeClr val="accent4">
                    <a:lumMod val="75000"/>
                    <a:lumOff val="25000"/>
                  </a:schemeClr>
                </a:solidFill>
                <a:latin typeface="+mn-lt"/>
                <a:cs typeface="Times New Roman" panose="02020603050405020304" pitchFamily="18" charset="0"/>
              </a:rPr>
              <a:t>, Mon, 4 Jan 2010, PX-0021</a:t>
            </a:r>
          </a:p>
        </p:txBody>
      </p:sp>
      <p:pic>
        <p:nvPicPr>
          <p:cNvPr id="8" name="Picture 7"/>
          <p:cNvPicPr>
            <a:picLocks noChangeAspect="1"/>
          </p:cNvPicPr>
          <p:nvPr/>
        </p:nvPicPr>
        <p:blipFill>
          <a:blip r:embed="rId3"/>
          <a:stretch>
            <a:fillRect/>
          </a:stretch>
        </p:blipFill>
        <p:spPr>
          <a:xfrm>
            <a:off x="1381539" y="1381635"/>
            <a:ext cx="10505661" cy="4714365"/>
          </a:xfrm>
          <a:prstGeom prst="rect">
            <a:avLst/>
          </a:prstGeom>
          <a:ln w="6350">
            <a:solidFill>
              <a:schemeClr val="tx1"/>
            </a:solidFill>
          </a:ln>
        </p:spPr>
      </p:pic>
      <p:sp>
        <p:nvSpPr>
          <p:cNvPr id="9" name="Rectangle 8">
            <a:extLst>
              <a:ext uri="{FF2B5EF4-FFF2-40B4-BE49-F238E27FC236}">
                <a16:creationId xmlns:a16="http://schemas.microsoft.com/office/drawing/2014/main" id="{37B54B54-B022-05EE-B0D1-D6F94936EAE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92329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8F35BC-7A63-0D50-ECFF-713052913598}"/>
              </a:ext>
            </a:extLst>
          </p:cNvPr>
          <p:cNvPicPr>
            <a:picLocks noChangeAspect="1"/>
          </p:cNvPicPr>
          <p:nvPr/>
        </p:nvPicPr>
        <p:blipFill>
          <a:blip r:embed="rId2"/>
          <a:stretch>
            <a:fillRect/>
          </a:stretch>
        </p:blipFill>
        <p:spPr>
          <a:xfrm>
            <a:off x="121921" y="173502"/>
            <a:ext cx="4975162" cy="6532098"/>
          </a:xfrm>
          <a:prstGeom prst="rect">
            <a:avLst/>
          </a:prstGeom>
          <a:ln w="6350">
            <a:solidFill>
              <a:schemeClr val="bg2"/>
            </a:solidFill>
          </a:ln>
        </p:spPr>
      </p:pic>
      <p:sp>
        <p:nvSpPr>
          <p:cNvPr id="2" name="Title 1"/>
          <p:cNvSpPr>
            <a:spLocks noGrp="1"/>
          </p:cNvSpPr>
          <p:nvPr>
            <p:ph type="title"/>
          </p:nvPr>
        </p:nvSpPr>
        <p:spPr>
          <a:xfrm>
            <a:off x="10049021" y="-2"/>
            <a:ext cx="214297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Cue to </a:t>
            </a:r>
            <a:r>
              <a:rPr lang="en-US" sz="2400" dirty="0" err="1">
                <a:solidFill>
                  <a:schemeClr val="accent4">
                    <a:lumMod val="75000"/>
                    <a:lumOff val="25000"/>
                  </a:schemeClr>
                </a:solidFill>
                <a:latin typeface="+mn-lt"/>
                <a:cs typeface="Times New Roman" panose="02020603050405020304" pitchFamily="18" charset="0"/>
              </a:rPr>
              <a:t>Reidy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7138065" y="6488668"/>
            <a:ext cx="505393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Cue Email to </a:t>
            </a:r>
            <a:r>
              <a:rPr lang="en-US" sz="1800" i="0" dirty="0" err="1">
                <a:solidFill>
                  <a:schemeClr val="accent4">
                    <a:lumMod val="75000"/>
                    <a:lumOff val="25000"/>
                  </a:schemeClr>
                </a:solidFill>
                <a:latin typeface="+mn-lt"/>
                <a:cs typeface="Times New Roman" panose="02020603050405020304" pitchFamily="18" charset="0"/>
              </a:rPr>
              <a:t>Reidy</a:t>
            </a:r>
            <a:r>
              <a:rPr lang="en-US" sz="1800" i="0" dirty="0">
                <a:solidFill>
                  <a:schemeClr val="accent4">
                    <a:lumMod val="75000"/>
                    <a:lumOff val="25000"/>
                  </a:schemeClr>
                </a:solidFill>
                <a:latin typeface="+mn-lt"/>
                <a:cs typeface="Times New Roman" panose="02020603050405020304" pitchFamily="18" charset="0"/>
              </a:rPr>
              <a:t>, Mon, 4 Jan 2010, PX-0021</a:t>
            </a:r>
          </a:p>
        </p:txBody>
      </p:sp>
      <p:pic>
        <p:nvPicPr>
          <p:cNvPr id="7" name="Picture 6"/>
          <p:cNvPicPr>
            <a:picLocks noChangeAspect="1"/>
          </p:cNvPicPr>
          <p:nvPr/>
        </p:nvPicPr>
        <p:blipFill>
          <a:blip r:embed="rId3"/>
          <a:stretch>
            <a:fillRect/>
          </a:stretch>
        </p:blipFill>
        <p:spPr>
          <a:xfrm>
            <a:off x="1083555" y="2430857"/>
            <a:ext cx="10727046" cy="3767320"/>
          </a:xfrm>
          <a:prstGeom prst="rect">
            <a:avLst/>
          </a:prstGeom>
          <a:ln w="6350">
            <a:solidFill>
              <a:schemeClr val="tx1"/>
            </a:solidFill>
          </a:ln>
        </p:spPr>
      </p:pic>
      <p:sp>
        <p:nvSpPr>
          <p:cNvPr id="5" name="Rectangle 4">
            <a:extLst>
              <a:ext uri="{FF2B5EF4-FFF2-40B4-BE49-F238E27FC236}">
                <a16:creationId xmlns:a16="http://schemas.microsoft.com/office/drawing/2014/main" id="{2DE4F0F0-1C88-6924-80A1-89BD9303BE1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94676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96086-01DC-3CB3-6028-8D27083F1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3D788-AE92-F776-E4CE-FED6768AB010}"/>
              </a:ext>
            </a:extLst>
          </p:cNvPr>
          <p:cNvSpPr>
            <a:spLocks noGrp="1"/>
          </p:cNvSpPr>
          <p:nvPr>
            <p:ph type="title"/>
          </p:nvPr>
        </p:nvSpPr>
        <p:spPr>
          <a:xfrm>
            <a:off x="8816009" y="-2"/>
            <a:ext cx="337599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Searching for Secrets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0351A7C-EE33-CB48-E97C-25829EF8BFE8}"/>
              </a:ext>
            </a:extLst>
          </p:cNvPr>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a:extLst>
              <a:ext uri="{FF2B5EF4-FFF2-40B4-BE49-F238E27FC236}">
                <a16:creationId xmlns:a16="http://schemas.microsoft.com/office/drawing/2014/main" id="{A5B36E34-1C52-EC45-6C71-A63BD55F06B2}"/>
              </a:ext>
            </a:extLst>
          </p:cNvPr>
          <p:cNvSpPr txBox="1">
            <a:spLocks noChangeArrowheads="1"/>
          </p:cNvSpPr>
          <p:nvPr/>
        </p:nvSpPr>
        <p:spPr bwMode="auto">
          <a:xfrm>
            <a:off x="10073309" y="6488668"/>
            <a:ext cx="211869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B&amp;N (7 Oct 2025)</a:t>
            </a:r>
          </a:p>
        </p:txBody>
      </p:sp>
      <p:sp>
        <p:nvSpPr>
          <p:cNvPr id="7" name="Rectangle 6">
            <a:extLst>
              <a:ext uri="{FF2B5EF4-FFF2-40B4-BE49-F238E27FC236}">
                <a16:creationId xmlns:a16="http://schemas.microsoft.com/office/drawing/2014/main" id="{AA469DE8-B337-624D-1CE6-96289CF0D14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D13235CA-7D3A-D037-F1E0-C718262F9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483"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553E3097-C248-FF76-C7F7-218967A7F5EE}"/>
              </a:ext>
            </a:extLst>
          </p:cNvPr>
          <p:cNvPicPr>
            <a:picLocks noChangeAspect="1"/>
          </p:cNvPicPr>
          <p:nvPr/>
        </p:nvPicPr>
        <p:blipFill>
          <a:blip r:embed="rId4">
            <a:extLst>
              <a:ext uri="{28A0092B-C50C-407E-A947-70E740481C1C}">
                <a14:useLocalDpi xmlns:a14="http://schemas.microsoft.com/office/drawing/2010/main" val="0"/>
              </a:ext>
            </a:extLst>
          </a:blip>
          <a:srcRect l="2180" t="15320" r="6913" b="28797"/>
          <a:stretch>
            <a:fillRect/>
          </a:stretch>
        </p:blipFill>
        <p:spPr>
          <a:xfrm>
            <a:off x="2047461" y="576469"/>
            <a:ext cx="8772033" cy="5864087"/>
          </a:xfrm>
          <a:prstGeom prst="rect">
            <a:avLst/>
          </a:prstGeom>
          <a:ln w="6350">
            <a:solidFill>
              <a:schemeClr val="tx1"/>
            </a:solidFill>
          </a:ln>
        </p:spPr>
      </p:pic>
    </p:spTree>
    <p:extLst>
      <p:ext uri="{BB962C8B-B14F-4D97-AF65-F5344CB8AC3E}">
        <p14:creationId xmlns:p14="http://schemas.microsoft.com/office/powerpoint/2010/main" val="215007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276412-B39A-FE98-82F7-868198502D28}"/>
              </a:ext>
            </a:extLst>
          </p:cNvPr>
          <p:cNvPicPr>
            <a:picLocks noChangeAspect="1"/>
          </p:cNvPicPr>
          <p:nvPr/>
        </p:nvPicPr>
        <p:blipFill>
          <a:blip r:embed="rId2"/>
          <a:stretch>
            <a:fillRect/>
          </a:stretch>
        </p:blipFill>
        <p:spPr>
          <a:xfrm>
            <a:off x="121921" y="173502"/>
            <a:ext cx="4975162" cy="6532098"/>
          </a:xfrm>
          <a:prstGeom prst="rect">
            <a:avLst/>
          </a:prstGeom>
          <a:ln w="6350">
            <a:solidFill>
              <a:schemeClr val="bg2"/>
            </a:solidFill>
          </a:ln>
        </p:spPr>
      </p:pic>
      <p:sp>
        <p:nvSpPr>
          <p:cNvPr id="2" name="Title 1"/>
          <p:cNvSpPr>
            <a:spLocks noGrp="1"/>
          </p:cNvSpPr>
          <p:nvPr>
            <p:ph type="title"/>
          </p:nvPr>
        </p:nvSpPr>
        <p:spPr>
          <a:xfrm>
            <a:off x="10049021" y="-2"/>
            <a:ext cx="214297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Cue to </a:t>
            </a:r>
            <a:r>
              <a:rPr lang="en-US" sz="2400" dirty="0" err="1">
                <a:solidFill>
                  <a:schemeClr val="accent4">
                    <a:lumMod val="75000"/>
                    <a:lumOff val="25000"/>
                  </a:schemeClr>
                </a:solidFill>
                <a:latin typeface="+mn-lt"/>
                <a:cs typeface="Times New Roman" panose="02020603050405020304" pitchFamily="18" charset="0"/>
              </a:rPr>
              <a:t>Reidy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7128490" y="6488668"/>
            <a:ext cx="506351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Cue Email to </a:t>
            </a:r>
            <a:r>
              <a:rPr lang="en-US" sz="1800" i="0" dirty="0" err="1">
                <a:solidFill>
                  <a:schemeClr val="accent4">
                    <a:lumMod val="75000"/>
                    <a:lumOff val="25000"/>
                  </a:schemeClr>
                </a:solidFill>
                <a:latin typeface="+mn-lt"/>
                <a:cs typeface="Times New Roman" panose="02020603050405020304" pitchFamily="18" charset="0"/>
              </a:rPr>
              <a:t>Reidy</a:t>
            </a:r>
            <a:r>
              <a:rPr lang="en-US" sz="1800" i="0" dirty="0">
                <a:solidFill>
                  <a:schemeClr val="accent4">
                    <a:lumMod val="75000"/>
                    <a:lumOff val="25000"/>
                  </a:schemeClr>
                </a:solidFill>
                <a:latin typeface="+mn-lt"/>
                <a:cs typeface="Times New Roman" panose="02020603050405020304" pitchFamily="18" charset="0"/>
              </a:rPr>
              <a:t>, Mon, 4 Jan 2010, PX-0021</a:t>
            </a:r>
          </a:p>
        </p:txBody>
      </p:sp>
      <p:pic>
        <p:nvPicPr>
          <p:cNvPr id="8" name="Picture 7"/>
          <p:cNvPicPr>
            <a:picLocks noChangeAspect="1"/>
          </p:cNvPicPr>
          <p:nvPr/>
        </p:nvPicPr>
        <p:blipFill>
          <a:blip r:embed="rId3"/>
          <a:stretch>
            <a:fillRect/>
          </a:stretch>
        </p:blipFill>
        <p:spPr>
          <a:xfrm>
            <a:off x="1010149" y="3189940"/>
            <a:ext cx="10968013" cy="3058460"/>
          </a:xfrm>
          <a:prstGeom prst="rect">
            <a:avLst/>
          </a:prstGeom>
          <a:ln w="6350">
            <a:solidFill>
              <a:schemeClr val="tx1"/>
            </a:solidFill>
          </a:ln>
        </p:spPr>
      </p:pic>
      <p:sp>
        <p:nvSpPr>
          <p:cNvPr id="9" name="Rounded Rectangle 8"/>
          <p:cNvSpPr/>
          <p:nvPr/>
        </p:nvSpPr>
        <p:spPr bwMode="auto">
          <a:xfrm>
            <a:off x="971850" y="4322675"/>
            <a:ext cx="5778433" cy="459852"/>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endParaRPr lang="en-US"/>
          </a:p>
        </p:txBody>
      </p:sp>
      <p:sp>
        <p:nvSpPr>
          <p:cNvPr id="10" name="Rectangle 13"/>
          <p:cNvSpPr>
            <a:spLocks noChangeArrowheads="1"/>
          </p:cNvSpPr>
          <p:nvPr/>
        </p:nvSpPr>
        <p:spPr bwMode="auto">
          <a:xfrm>
            <a:off x="12018963" y="6700838"/>
            <a:ext cx="173037" cy="157162"/>
          </a:xfrm>
          <a:prstGeom prst="rect">
            <a:avLst/>
          </a:prstGeom>
          <a:solidFill>
            <a:srgbClr val="0000FF"/>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89530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t>Framing the ebook Case</a:t>
            </a:r>
          </a:p>
        </p:txBody>
      </p:sp>
      <p:sp>
        <p:nvSpPr>
          <p:cNvPr id="7171" name="Content Placeholder 2"/>
          <p:cNvSpPr>
            <a:spLocks noGrp="1"/>
          </p:cNvSpPr>
          <p:nvPr>
            <p:ph idx="1"/>
          </p:nvPr>
        </p:nvSpPr>
        <p:spPr/>
        <p:txBody>
          <a:bodyPr/>
          <a:lstStyle/>
          <a:p>
            <a:r>
              <a:rPr lang="en-US" dirty="0"/>
              <a:t>Hypo 4</a:t>
            </a:r>
          </a:p>
          <a:p>
            <a:pPr lvl="1"/>
            <a:r>
              <a:rPr lang="en-US" dirty="0"/>
              <a:t>Five of the leading six book publishers meet for lunch and agree on a table of prices for ebooks.</a:t>
            </a:r>
          </a:p>
          <a:p>
            <a:pPr lvl="1"/>
            <a:r>
              <a:rPr lang="en-US" dirty="0"/>
              <a:t>They also agree that they will not do business with any ebook platform that doesn’t adhere to those prices.</a:t>
            </a:r>
          </a:p>
          <a:p>
            <a:r>
              <a:rPr lang="en-US" dirty="0"/>
              <a:t>Antitrust issues? Horizontal? Vertical?</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1071514-298F-4412-AB48-80ACF14AADA4}" type="slidenum">
              <a:rPr lang="en-US" altLang="en-US" sz="1400">
                <a:solidFill>
                  <a:srgbClr val="000066"/>
                </a:solidFill>
                <a:latin typeface="Arial" panose="020B0604020202020204" pitchFamily="34" charset="0"/>
              </a:rPr>
              <a:pPr/>
              <a:t>31</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53403" y="0"/>
            <a:ext cx="213859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296625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t>Framing the ebook Case</a:t>
            </a:r>
          </a:p>
        </p:txBody>
      </p:sp>
      <p:sp>
        <p:nvSpPr>
          <p:cNvPr id="8195" name="Content Placeholder 2"/>
          <p:cNvSpPr>
            <a:spLocks noGrp="1"/>
          </p:cNvSpPr>
          <p:nvPr>
            <p:ph idx="1"/>
          </p:nvPr>
        </p:nvSpPr>
        <p:spPr/>
        <p:txBody>
          <a:bodyPr/>
          <a:lstStyle/>
          <a:p>
            <a:r>
              <a:rPr lang="en-US" dirty="0"/>
              <a:t>Hypo 5</a:t>
            </a:r>
          </a:p>
          <a:p>
            <a:pPr lvl="1"/>
            <a:r>
              <a:rPr lang="en-US" dirty="0"/>
              <a:t>One book publisher approaches Apple to negotiate to sells its ebooks on Apple’s new platform.</a:t>
            </a:r>
          </a:p>
          <a:p>
            <a:pPr lvl="1"/>
            <a:r>
              <a:rPr lang="en-US" dirty="0"/>
              <a:t>Apple and the publisher agree on terms.</a:t>
            </a:r>
          </a:p>
          <a:p>
            <a:r>
              <a:rPr lang="en-US" dirty="0"/>
              <a:t>Antitrust issues? Horizontal? Vertical?</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21FCE097-A075-479F-A6A8-E13641643B29}" type="slidenum">
              <a:rPr lang="en-US" altLang="en-US" sz="1400">
                <a:solidFill>
                  <a:srgbClr val="000066"/>
                </a:solidFill>
                <a:latin typeface="Arial" panose="020B0604020202020204" pitchFamily="34" charset="0"/>
              </a:rPr>
              <a:pPr/>
              <a:t>32</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88380" y="0"/>
            <a:ext cx="210362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2758397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t>Framing the ebook Case</a:t>
            </a:r>
          </a:p>
        </p:txBody>
      </p:sp>
      <p:sp>
        <p:nvSpPr>
          <p:cNvPr id="28675" name="Content Placeholder 2"/>
          <p:cNvSpPr>
            <a:spLocks noGrp="1"/>
          </p:cNvSpPr>
          <p:nvPr>
            <p:ph idx="1"/>
          </p:nvPr>
        </p:nvSpPr>
        <p:spPr/>
        <p:txBody>
          <a:bodyPr/>
          <a:lstStyle/>
          <a:p>
            <a:r>
              <a:rPr lang="en-US" dirty="0"/>
              <a:t>Hypo 6</a:t>
            </a:r>
          </a:p>
          <a:p>
            <a:pPr lvl="1"/>
            <a:r>
              <a:rPr lang="en-US" dirty="0"/>
              <a:t>Apple announces that it will open a digital store.</a:t>
            </a:r>
          </a:p>
          <a:p>
            <a:pPr lvl="1"/>
            <a:r>
              <a:rPr lang="en-US" dirty="0"/>
              <a:t>App providers sign a contract with Apple and each sets price to consumers</a:t>
            </a:r>
          </a:p>
          <a:p>
            <a:pPr lvl="1"/>
            <a:r>
              <a:rPr lang="en-US" dirty="0"/>
              <a:t>Apple charges a 30% fee on each sale.</a:t>
            </a:r>
          </a:p>
          <a:p>
            <a:r>
              <a:rPr lang="en-US" dirty="0"/>
              <a:t>Antitrust issues?</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BFE35E9A-4948-43C3-AD3A-2D7EBB4D9A4F}" type="slidenum">
              <a:rPr lang="en-US" altLang="en-US" sz="1400">
                <a:solidFill>
                  <a:srgbClr val="000066"/>
                </a:solidFill>
                <a:latin typeface="Arial" panose="020B0604020202020204" pitchFamily="34" charset="0"/>
              </a:rPr>
              <a:pPr/>
              <a:t>33</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75024" y="0"/>
            <a:ext cx="211697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1602623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t>Framing the ebook Case</a:t>
            </a:r>
          </a:p>
        </p:txBody>
      </p:sp>
      <p:sp>
        <p:nvSpPr>
          <p:cNvPr id="30723" name="Content Placeholder 2"/>
          <p:cNvSpPr>
            <a:spLocks noGrp="1"/>
          </p:cNvSpPr>
          <p:nvPr>
            <p:ph idx="1"/>
          </p:nvPr>
        </p:nvSpPr>
        <p:spPr/>
        <p:txBody>
          <a:bodyPr/>
          <a:lstStyle/>
          <a:p>
            <a:r>
              <a:rPr lang="en-US" dirty="0"/>
              <a:t>Hypo 7</a:t>
            </a:r>
          </a:p>
          <a:p>
            <a:pPr lvl="1"/>
            <a:r>
              <a:rPr lang="en-US" dirty="0"/>
              <a:t>Apple adds </a:t>
            </a:r>
            <a:r>
              <a:rPr lang="en-US" dirty="0" err="1"/>
              <a:t>ebooks</a:t>
            </a:r>
            <a:r>
              <a:rPr lang="en-US" dirty="0"/>
              <a:t> to its online store. As is the case for apps, Apple charges a 30% fee on each sale.</a:t>
            </a:r>
          </a:p>
          <a:p>
            <a:pPr lvl="1"/>
            <a:r>
              <a:rPr lang="en-US" dirty="0"/>
              <a:t>The contract that each publisher signs with Apple for the store contains an MFN</a:t>
            </a:r>
          </a:p>
          <a:p>
            <a:r>
              <a:rPr lang="en-US" dirty="0"/>
              <a:t>Antitrust issues?</a:t>
            </a: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D604D03-781B-4BEB-8072-C63456882731}" type="slidenum">
              <a:rPr lang="en-US" altLang="en-US" sz="1400">
                <a:solidFill>
                  <a:srgbClr val="000066"/>
                </a:solidFill>
                <a:latin typeface="Arial" panose="020B0604020202020204" pitchFamily="34" charset="0"/>
              </a:rPr>
              <a:pPr/>
              <a:t>34</a:t>
            </a:fld>
            <a:endParaRPr lang="en-US" altLang="en-US" sz="1400">
              <a:solidFill>
                <a:srgbClr val="000066"/>
              </a:solidFill>
              <a:latin typeface="Arial" panose="020B0604020202020204" pitchFamily="34" charset="0"/>
            </a:endParaRPr>
          </a:p>
        </p:txBody>
      </p:sp>
      <p:sp>
        <p:nvSpPr>
          <p:cNvPr id="7" name="Text Box 5"/>
          <p:cNvSpPr txBox="1">
            <a:spLocks noChangeArrowheads="1"/>
          </p:cNvSpPr>
          <p:nvPr/>
        </p:nvSpPr>
        <p:spPr bwMode="auto">
          <a:xfrm>
            <a:off x="10033416" y="0"/>
            <a:ext cx="215858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2333121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10-11 Jan 2010: The Draft MFN Clause</a:t>
            </a:r>
          </a:p>
        </p:txBody>
      </p:sp>
      <p:sp>
        <p:nvSpPr>
          <p:cNvPr id="3" name="Content Placeholder 2"/>
          <p:cNvSpPr>
            <a:spLocks noGrp="1"/>
          </p:cNvSpPr>
          <p:nvPr>
            <p:ph idx="1"/>
          </p:nvPr>
        </p:nvSpPr>
        <p:spPr/>
        <p:txBody>
          <a:bodyPr/>
          <a:lstStyle/>
          <a:p>
            <a:r>
              <a:rPr lang="en-US" dirty="0"/>
              <a:t>The Clause:</a:t>
            </a:r>
          </a:p>
          <a:p>
            <a:pPr lvl="1"/>
            <a:r>
              <a:rPr lang="en-US" dirty="0"/>
              <a:t>“If, for any particular New Release in hardcover format, the then-current Customer Price at any time is or becomes higher than a customer price offered by any other reseller (“Other Customer Price”), then Publisher shall designate a new, lower Customer Price to meet such lower Other Customer Price.”</a:t>
            </a:r>
          </a:p>
        </p:txBody>
      </p:sp>
      <p:sp>
        <p:nvSpPr>
          <p:cNvPr id="5" name="Slide Number Placeholder 4"/>
          <p:cNvSpPr>
            <a:spLocks noGrp="1"/>
          </p:cNvSpPr>
          <p:nvPr>
            <p:ph type="sldNum" sz="quarter" idx="4294967295"/>
          </p:nvPr>
        </p:nvSpPr>
        <p:spPr>
          <a:xfrm>
            <a:off x="9347200" y="6248400"/>
            <a:ext cx="2540000" cy="457200"/>
          </a:xfrm>
          <a:prstGeom prst="rect">
            <a:avLst/>
          </a:prstGeom>
        </p:spPr>
        <p:txBody>
          <a:bodyPr/>
          <a:lstStyle/>
          <a:p>
            <a:fld id="{8A6D1C23-73E3-4EB3-86B7-F1431DAF0D45}" type="slidenum">
              <a:rPr lang="en-US" altLang="en-US" smtClean="0"/>
              <a:pPr/>
              <a:t>35</a:t>
            </a:fld>
            <a:endParaRPr lang="en-US" altLang="en-US"/>
          </a:p>
        </p:txBody>
      </p:sp>
    </p:spTree>
    <p:extLst>
      <p:ext uri="{BB962C8B-B14F-4D97-AF65-F5344CB8AC3E}">
        <p14:creationId xmlns:p14="http://schemas.microsoft.com/office/powerpoint/2010/main" val="1751735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4C6986-18E7-690D-9C74-653C67FB898E}"/>
              </a:ext>
            </a:extLst>
          </p:cNvPr>
          <p:cNvPicPr>
            <a:picLocks noChangeAspect="1"/>
          </p:cNvPicPr>
          <p:nvPr/>
        </p:nvPicPr>
        <p:blipFill>
          <a:blip r:embed="rId2"/>
          <a:stretch>
            <a:fillRect/>
          </a:stretch>
        </p:blipFill>
        <p:spPr>
          <a:xfrm>
            <a:off x="160793" y="158164"/>
            <a:ext cx="4972654" cy="6542674"/>
          </a:xfrm>
          <a:prstGeom prst="rect">
            <a:avLst/>
          </a:prstGeom>
          <a:ln w="6350">
            <a:solidFill>
              <a:schemeClr val="bg2"/>
            </a:solidFill>
          </a:ln>
        </p:spPr>
      </p:pic>
      <p:sp>
        <p:nvSpPr>
          <p:cNvPr id="2" name="Title 1"/>
          <p:cNvSpPr>
            <a:spLocks noGrp="1"/>
          </p:cNvSpPr>
          <p:nvPr>
            <p:ph type="title"/>
          </p:nvPr>
        </p:nvSpPr>
        <p:spPr>
          <a:xfrm>
            <a:off x="9945857" y="-2"/>
            <a:ext cx="224614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Cue to </a:t>
            </a:r>
            <a:r>
              <a:rPr lang="en-US" sz="2400" dirty="0" err="1">
                <a:solidFill>
                  <a:schemeClr val="accent4">
                    <a:lumMod val="75000"/>
                    <a:lumOff val="25000"/>
                  </a:schemeClr>
                </a:solidFill>
                <a:latin typeface="+mn-lt"/>
                <a:cs typeface="Times New Roman" panose="02020603050405020304" pitchFamily="18" charset="0"/>
              </a:rPr>
              <a:t>Moerer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7324578" y="6488668"/>
            <a:ext cx="48674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Cue/</a:t>
            </a:r>
            <a:r>
              <a:rPr lang="en-US" sz="1800" i="0" dirty="0" err="1">
                <a:solidFill>
                  <a:schemeClr val="accent4">
                    <a:lumMod val="75000"/>
                    <a:lumOff val="25000"/>
                  </a:schemeClr>
                </a:solidFill>
                <a:latin typeface="+mn-lt"/>
                <a:cs typeface="Times New Roman" panose="02020603050405020304" pitchFamily="18" charset="0"/>
              </a:rPr>
              <a:t>Moerer</a:t>
            </a:r>
            <a:r>
              <a:rPr lang="en-US" sz="1800" i="0" dirty="0">
                <a:solidFill>
                  <a:schemeClr val="accent4">
                    <a:lumMod val="75000"/>
                    <a:lumOff val="25000"/>
                  </a:schemeClr>
                </a:solidFill>
                <a:latin typeface="+mn-lt"/>
                <a:cs typeface="Times New Roman" panose="02020603050405020304" pitchFamily="18" charset="0"/>
              </a:rPr>
              <a:t> Emails, 9-10 Jan 2010, PX-0487</a:t>
            </a:r>
          </a:p>
        </p:txBody>
      </p:sp>
      <p:pic>
        <p:nvPicPr>
          <p:cNvPr id="8" name="Picture 7"/>
          <p:cNvPicPr>
            <a:picLocks noChangeAspect="1"/>
          </p:cNvPicPr>
          <p:nvPr/>
        </p:nvPicPr>
        <p:blipFill>
          <a:blip r:embed="rId3"/>
          <a:stretch>
            <a:fillRect/>
          </a:stretch>
        </p:blipFill>
        <p:spPr>
          <a:xfrm>
            <a:off x="1253496" y="1011087"/>
            <a:ext cx="10489588" cy="5084913"/>
          </a:xfrm>
          <a:prstGeom prst="rect">
            <a:avLst/>
          </a:prstGeom>
          <a:ln w="6350">
            <a:solidFill>
              <a:schemeClr val="tx1"/>
            </a:solidFill>
          </a:ln>
        </p:spPr>
      </p:pic>
      <p:sp>
        <p:nvSpPr>
          <p:cNvPr id="5" name="Rectangle 4">
            <a:extLst>
              <a:ext uri="{FF2B5EF4-FFF2-40B4-BE49-F238E27FC236}">
                <a16:creationId xmlns:a16="http://schemas.microsoft.com/office/drawing/2014/main" id="{27B74537-D94E-1581-40D4-9C07047A68C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44533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4E4F7-AFB7-D3F6-3667-851D8B320F00}"/>
              </a:ext>
            </a:extLst>
          </p:cNvPr>
          <p:cNvPicPr>
            <a:picLocks noChangeAspect="1"/>
          </p:cNvPicPr>
          <p:nvPr/>
        </p:nvPicPr>
        <p:blipFill>
          <a:blip r:embed="rId2"/>
          <a:stretch>
            <a:fillRect/>
          </a:stretch>
        </p:blipFill>
        <p:spPr>
          <a:xfrm>
            <a:off x="160793" y="158164"/>
            <a:ext cx="4972654" cy="6542674"/>
          </a:xfrm>
          <a:prstGeom prst="rect">
            <a:avLst/>
          </a:prstGeom>
          <a:ln w="6350">
            <a:solidFill>
              <a:schemeClr val="bg2"/>
            </a:solidFill>
          </a:ln>
        </p:spPr>
      </p:pic>
      <p:sp>
        <p:nvSpPr>
          <p:cNvPr id="2" name="Title 1"/>
          <p:cNvSpPr>
            <a:spLocks noGrp="1"/>
          </p:cNvSpPr>
          <p:nvPr>
            <p:ph type="title"/>
          </p:nvPr>
        </p:nvSpPr>
        <p:spPr>
          <a:xfrm>
            <a:off x="9945857" y="-2"/>
            <a:ext cx="224614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Cue to </a:t>
            </a:r>
            <a:r>
              <a:rPr lang="en-US" sz="2400" dirty="0" err="1">
                <a:solidFill>
                  <a:schemeClr val="accent4">
                    <a:lumMod val="75000"/>
                    <a:lumOff val="25000"/>
                  </a:schemeClr>
                </a:solidFill>
                <a:latin typeface="+mn-lt"/>
                <a:cs typeface="Times New Roman" panose="02020603050405020304" pitchFamily="18" charset="0"/>
              </a:rPr>
              <a:t>Moerer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7324578" y="6488668"/>
            <a:ext cx="48674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Cue/</a:t>
            </a:r>
            <a:r>
              <a:rPr lang="en-US" sz="1800" i="0" dirty="0" err="1">
                <a:solidFill>
                  <a:schemeClr val="accent4">
                    <a:lumMod val="75000"/>
                    <a:lumOff val="25000"/>
                  </a:schemeClr>
                </a:solidFill>
                <a:latin typeface="+mn-lt"/>
                <a:cs typeface="Times New Roman" panose="02020603050405020304" pitchFamily="18" charset="0"/>
              </a:rPr>
              <a:t>Moerer</a:t>
            </a:r>
            <a:r>
              <a:rPr lang="en-US" sz="1800" i="0" dirty="0">
                <a:solidFill>
                  <a:schemeClr val="accent4">
                    <a:lumMod val="75000"/>
                    <a:lumOff val="25000"/>
                  </a:schemeClr>
                </a:solidFill>
                <a:latin typeface="+mn-lt"/>
                <a:cs typeface="Times New Roman" panose="02020603050405020304" pitchFamily="18" charset="0"/>
              </a:rPr>
              <a:t> Emails, 9-10 Jan 2010, PX-0487</a:t>
            </a:r>
          </a:p>
        </p:txBody>
      </p:sp>
      <p:pic>
        <p:nvPicPr>
          <p:cNvPr id="9" name="Picture 8"/>
          <p:cNvPicPr>
            <a:picLocks noChangeAspect="1"/>
          </p:cNvPicPr>
          <p:nvPr/>
        </p:nvPicPr>
        <p:blipFill>
          <a:blip r:embed="rId3"/>
          <a:stretch>
            <a:fillRect/>
          </a:stretch>
        </p:blipFill>
        <p:spPr>
          <a:xfrm>
            <a:off x="611809" y="3472540"/>
            <a:ext cx="11234408" cy="1930663"/>
          </a:xfrm>
          <a:prstGeom prst="rect">
            <a:avLst/>
          </a:prstGeom>
          <a:ln w="6350">
            <a:solidFill>
              <a:schemeClr val="tx1"/>
            </a:solidFill>
          </a:ln>
        </p:spPr>
      </p:pic>
      <p:sp>
        <p:nvSpPr>
          <p:cNvPr id="5" name="Rectangle 4">
            <a:extLst>
              <a:ext uri="{FF2B5EF4-FFF2-40B4-BE49-F238E27FC236}">
                <a16:creationId xmlns:a16="http://schemas.microsoft.com/office/drawing/2014/main" id="{D8783897-262F-00FE-6B20-3841DB60013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78792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6378" y="-2"/>
            <a:ext cx="394562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27 Jan 2010: iPad Launch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PR (27 Jan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pple Launches iPad - Appl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847" y="209003"/>
            <a:ext cx="5902220" cy="6491835"/>
          </a:xfrm>
          <a:prstGeom prst="rect">
            <a:avLst/>
          </a:prstGeom>
          <a:ln w="6350">
            <a:solidFill>
              <a:schemeClr val="tx1"/>
            </a:solidFill>
          </a:ln>
        </p:spPr>
      </p:pic>
      <p:pic>
        <p:nvPicPr>
          <p:cNvPr id="8" name="Picture 7" descr="Apple Launches iPad - Appl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5850" t="34439" r="26756" b="27168"/>
          <a:stretch/>
        </p:blipFill>
        <p:spPr>
          <a:xfrm>
            <a:off x="3657658" y="1113266"/>
            <a:ext cx="5689542" cy="5069617"/>
          </a:xfrm>
          <a:prstGeom prst="rect">
            <a:avLst/>
          </a:prstGeom>
          <a:ln w="6350">
            <a:solidFill>
              <a:schemeClr val="tx1"/>
            </a:solidFill>
          </a:ln>
        </p:spPr>
      </p:pic>
    </p:spTree>
    <p:extLst>
      <p:ext uri="{BB962C8B-B14F-4D97-AF65-F5344CB8AC3E}">
        <p14:creationId xmlns:p14="http://schemas.microsoft.com/office/powerpoint/2010/main" val="34144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BFEFCC-0077-02E9-42BB-350B134EC90C}"/>
              </a:ext>
            </a:extLst>
          </p:cNvPr>
          <p:cNvPicPr>
            <a:picLocks noChangeAspect="1"/>
          </p:cNvPicPr>
          <p:nvPr/>
        </p:nvPicPr>
        <p:blipFill>
          <a:blip r:embed="rId2"/>
          <a:stretch>
            <a:fillRect/>
          </a:stretch>
        </p:blipFill>
        <p:spPr>
          <a:xfrm>
            <a:off x="139962" y="209004"/>
            <a:ext cx="4939250" cy="6491834"/>
          </a:xfrm>
          <a:prstGeom prst="rect">
            <a:avLst/>
          </a:prstGeom>
          <a:ln w="6350">
            <a:solidFill>
              <a:schemeClr val="bg2"/>
            </a:solidFill>
          </a:ln>
        </p:spPr>
      </p:pic>
      <p:sp>
        <p:nvSpPr>
          <p:cNvPr id="2" name="Title 1"/>
          <p:cNvSpPr>
            <a:spLocks noGrp="1"/>
          </p:cNvSpPr>
          <p:nvPr>
            <p:ph type="title"/>
          </p:nvPr>
        </p:nvSpPr>
        <p:spPr>
          <a:xfrm>
            <a:off x="8662988" y="-2"/>
            <a:ext cx="35290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Post-Launch Evidence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7358063" y="6488668"/>
            <a:ext cx="48339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Sargent Email to Cue (31 Jan 2010) PX-0053</a:t>
            </a:r>
          </a:p>
        </p:txBody>
      </p:sp>
      <p:pic>
        <p:nvPicPr>
          <p:cNvPr id="8" name="Picture 7"/>
          <p:cNvPicPr>
            <a:picLocks noChangeAspect="1"/>
          </p:cNvPicPr>
          <p:nvPr/>
        </p:nvPicPr>
        <p:blipFill>
          <a:blip r:embed="rId3"/>
          <a:stretch>
            <a:fillRect/>
          </a:stretch>
        </p:blipFill>
        <p:spPr>
          <a:xfrm>
            <a:off x="1004612" y="1628712"/>
            <a:ext cx="10788167" cy="4739822"/>
          </a:xfrm>
          <a:prstGeom prst="rect">
            <a:avLst/>
          </a:prstGeom>
          <a:ln w="6350">
            <a:solidFill>
              <a:schemeClr val="tx1"/>
            </a:solidFill>
          </a:ln>
        </p:spPr>
      </p:pic>
      <p:sp>
        <p:nvSpPr>
          <p:cNvPr id="5" name="Rectangle 4">
            <a:extLst>
              <a:ext uri="{FF2B5EF4-FFF2-40B4-BE49-F238E27FC236}">
                <a16:creationId xmlns:a16="http://schemas.microsoft.com/office/drawing/2014/main" id="{733A7948-460A-7454-F3E1-C7CB59DAE6BB}"/>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30458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8EA65-D802-78FC-795B-1E0E954447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3FA03B-37F1-CD77-F79F-C4841F5F20B3}"/>
              </a:ext>
            </a:extLst>
          </p:cNvPr>
          <p:cNvSpPr>
            <a:spLocks noGrp="1"/>
          </p:cNvSpPr>
          <p:nvPr>
            <p:ph type="title"/>
          </p:nvPr>
        </p:nvSpPr>
        <p:spPr>
          <a:xfrm>
            <a:off x="9196661" y="-2"/>
            <a:ext cx="2995339"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ebook</a:t>
            </a:r>
            <a:r>
              <a:rPr lang="en-US" sz="2400" dirty="0">
                <a:solidFill>
                  <a:schemeClr val="accent4">
                    <a:lumMod val="75000"/>
                    <a:lumOff val="25000"/>
                  </a:schemeClr>
                </a:solidFill>
                <a:latin typeface="+mn-lt"/>
                <a:cs typeface="Times New Roman" panose="02020603050405020304" pitchFamily="18" charset="0"/>
              </a:rPr>
              <a:t> for the Nook</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2ECFF88-534C-F5F5-30D3-42D26DA81695}"/>
              </a:ext>
            </a:extLst>
          </p:cNvPr>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a:extLst>
              <a:ext uri="{FF2B5EF4-FFF2-40B4-BE49-F238E27FC236}">
                <a16:creationId xmlns:a16="http://schemas.microsoft.com/office/drawing/2014/main" id="{AD66703C-B94F-367B-16F4-1F32EB9B79AE}"/>
              </a:ext>
            </a:extLst>
          </p:cNvPr>
          <p:cNvSpPr txBox="1">
            <a:spLocks noChangeArrowheads="1"/>
          </p:cNvSpPr>
          <p:nvPr/>
        </p:nvSpPr>
        <p:spPr bwMode="auto">
          <a:xfrm>
            <a:off x="10073309" y="6488668"/>
            <a:ext cx="211869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B&amp;N (7 Oct 2025)</a:t>
            </a:r>
          </a:p>
        </p:txBody>
      </p:sp>
      <p:sp>
        <p:nvSpPr>
          <p:cNvPr id="7" name="Rectangle 6">
            <a:extLst>
              <a:ext uri="{FF2B5EF4-FFF2-40B4-BE49-F238E27FC236}">
                <a16:creationId xmlns:a16="http://schemas.microsoft.com/office/drawing/2014/main" id="{44DD2CEE-3F4B-540A-BDAC-21B39A0BED3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AI-generated content may be incorrect.">
            <a:extLst>
              <a:ext uri="{FF2B5EF4-FFF2-40B4-BE49-F238E27FC236}">
                <a16:creationId xmlns:a16="http://schemas.microsoft.com/office/drawing/2014/main" id="{8A6512EB-46AB-7256-E3C1-3A7ED6343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398" y="209004"/>
            <a:ext cx="5969502" cy="6491834"/>
          </a:xfrm>
          <a:prstGeom prst="rect">
            <a:avLst/>
          </a:prstGeom>
          <a:ln w="6350">
            <a:solidFill>
              <a:schemeClr val="tx1"/>
            </a:solidFill>
          </a:ln>
        </p:spPr>
      </p:pic>
      <p:pic>
        <p:nvPicPr>
          <p:cNvPr id="10" name="Picture 9" descr="A screenshot of a computer&#10;&#10;AI-generated content may be incorrect.">
            <a:extLst>
              <a:ext uri="{FF2B5EF4-FFF2-40B4-BE49-F238E27FC236}">
                <a16:creationId xmlns:a16="http://schemas.microsoft.com/office/drawing/2014/main" id="{D4710B9E-A2D5-438D-DC37-17379FDC9E84}"/>
              </a:ext>
            </a:extLst>
          </p:cNvPr>
          <p:cNvPicPr>
            <a:picLocks noChangeAspect="1"/>
          </p:cNvPicPr>
          <p:nvPr/>
        </p:nvPicPr>
        <p:blipFill>
          <a:blip r:embed="rId4">
            <a:extLst>
              <a:ext uri="{28A0092B-C50C-407E-A947-70E740481C1C}">
                <a14:useLocalDpi xmlns:a14="http://schemas.microsoft.com/office/drawing/2010/main" val="0"/>
              </a:ext>
            </a:extLst>
          </a:blip>
          <a:srcRect l="2153" t="14949" r="6523" b="30241"/>
          <a:stretch>
            <a:fillRect/>
          </a:stretch>
        </p:blipFill>
        <p:spPr>
          <a:xfrm>
            <a:off x="1862995" y="744858"/>
            <a:ext cx="8667574" cy="5657231"/>
          </a:xfrm>
          <a:prstGeom prst="rect">
            <a:avLst/>
          </a:prstGeom>
          <a:ln w="6350">
            <a:solidFill>
              <a:schemeClr val="tx1"/>
            </a:solidFill>
          </a:ln>
        </p:spPr>
      </p:pic>
    </p:spTree>
    <p:extLst>
      <p:ext uri="{BB962C8B-B14F-4D97-AF65-F5344CB8AC3E}">
        <p14:creationId xmlns:p14="http://schemas.microsoft.com/office/powerpoint/2010/main" val="349633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1F7E4A3-0493-5CA1-D944-397E950F9F5E}"/>
              </a:ext>
            </a:extLst>
          </p:cNvPr>
          <p:cNvPicPr>
            <a:picLocks noChangeAspect="1"/>
          </p:cNvPicPr>
          <p:nvPr/>
        </p:nvPicPr>
        <p:blipFill>
          <a:blip r:embed="rId2"/>
          <a:stretch>
            <a:fillRect/>
          </a:stretch>
        </p:blipFill>
        <p:spPr>
          <a:xfrm>
            <a:off x="193278" y="217444"/>
            <a:ext cx="4919239" cy="6483394"/>
          </a:xfrm>
          <a:prstGeom prst="rect">
            <a:avLst/>
          </a:prstGeom>
          <a:ln w="6350">
            <a:solidFill>
              <a:schemeClr val="bg2"/>
            </a:solidFill>
          </a:ln>
        </p:spPr>
      </p:pic>
      <p:sp>
        <p:nvSpPr>
          <p:cNvPr id="2" name="Title 1"/>
          <p:cNvSpPr>
            <a:spLocks noGrp="1"/>
          </p:cNvSpPr>
          <p:nvPr>
            <p:ph type="title"/>
          </p:nvPr>
        </p:nvSpPr>
        <p:spPr>
          <a:xfrm>
            <a:off x="7124007" y="-2"/>
            <a:ext cx="506799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eBook Price Increases at Amazon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6724650" y="6488668"/>
            <a:ext cx="54673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From the SDNY Opinion, 952 F.Supp.2d 638 (2013)</a:t>
            </a:r>
          </a:p>
        </p:txBody>
      </p:sp>
      <p:pic>
        <p:nvPicPr>
          <p:cNvPr id="8" name="Picture 7"/>
          <p:cNvPicPr>
            <a:picLocks noChangeAspect="1"/>
          </p:cNvPicPr>
          <p:nvPr/>
        </p:nvPicPr>
        <p:blipFill>
          <a:blip r:embed="rId3"/>
          <a:stretch>
            <a:fillRect/>
          </a:stretch>
        </p:blipFill>
        <p:spPr>
          <a:xfrm>
            <a:off x="1952106" y="1192841"/>
            <a:ext cx="9661768" cy="5055559"/>
          </a:xfrm>
          <a:prstGeom prst="rect">
            <a:avLst/>
          </a:prstGeom>
          <a:ln w="6350">
            <a:solidFill>
              <a:schemeClr val="tx1"/>
            </a:solidFill>
          </a:ln>
        </p:spPr>
      </p:pic>
      <p:sp>
        <p:nvSpPr>
          <p:cNvPr id="5" name="Rectangle 4">
            <a:extLst>
              <a:ext uri="{FF2B5EF4-FFF2-40B4-BE49-F238E27FC236}">
                <a16:creationId xmlns:a16="http://schemas.microsoft.com/office/drawing/2014/main" id="{7554000A-8624-F9B7-7793-3CE9F8A372F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66470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Stake in </a:t>
            </a:r>
            <a:r>
              <a:rPr lang="en-US" i="1" dirty="0"/>
              <a:t>Apple</a:t>
            </a:r>
            <a:r>
              <a:rPr lang="en-US" dirty="0"/>
              <a:t>?</a:t>
            </a:r>
          </a:p>
        </p:txBody>
      </p:sp>
      <p:sp>
        <p:nvSpPr>
          <p:cNvPr id="3" name="Content Placeholder 2"/>
          <p:cNvSpPr>
            <a:spLocks noGrp="1"/>
          </p:cNvSpPr>
          <p:nvPr>
            <p:ph idx="1"/>
          </p:nvPr>
        </p:nvSpPr>
        <p:spPr/>
        <p:txBody>
          <a:bodyPr/>
          <a:lstStyle/>
          <a:p>
            <a:r>
              <a:rPr lang="en-US" dirty="0"/>
              <a:t>Key Questions</a:t>
            </a:r>
          </a:p>
          <a:p>
            <a:pPr lvl="1"/>
            <a:r>
              <a:rPr lang="en-US" dirty="0"/>
              <a:t>What exactly is the contract, combination or conspiracy in restraint of trade?</a:t>
            </a:r>
          </a:p>
          <a:p>
            <a:pPr lvl="1"/>
            <a:r>
              <a:rPr lang="en-US" dirty="0"/>
              <a:t>Is this a horizontal or a vertical case? Why does that matter?</a:t>
            </a:r>
          </a:p>
          <a:p>
            <a:pPr lvl="1"/>
            <a:r>
              <a:rPr lang="en-US" dirty="0"/>
              <a:t>What should we make of Amazon?</a:t>
            </a:r>
          </a:p>
          <a:p>
            <a:endParaRPr lang="en-US" dirty="0"/>
          </a:p>
        </p:txBody>
      </p:sp>
      <p:sp>
        <p:nvSpPr>
          <p:cNvPr id="5" name="Slide Number Placeholder 4"/>
          <p:cNvSpPr>
            <a:spLocks noGrp="1"/>
          </p:cNvSpPr>
          <p:nvPr>
            <p:ph type="sldNum" sz="quarter" idx="12"/>
          </p:nvPr>
        </p:nvSpPr>
        <p:spPr/>
        <p:txBody>
          <a:bodyPr/>
          <a:lstStyle/>
          <a:p>
            <a:fld id="{8A6D1C23-73E3-4EB3-86B7-F1431DAF0D45}" type="slidenum">
              <a:rPr lang="en-US" altLang="en-US" smtClean="0"/>
              <a:pPr/>
              <a:t>41</a:t>
            </a:fld>
            <a:endParaRPr lang="en-US" altLang="en-US"/>
          </a:p>
        </p:txBody>
      </p:sp>
    </p:spTree>
    <p:extLst>
      <p:ext uri="{BB962C8B-B14F-4D97-AF65-F5344CB8AC3E}">
        <p14:creationId xmlns:p14="http://schemas.microsoft.com/office/powerpoint/2010/main" val="172453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8935" y="-2"/>
            <a:ext cx="2013066"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U.S. v. Apple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9160625" y="6488668"/>
            <a:ext cx="30313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791 F.3d 290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2015)</a:t>
            </a:r>
          </a:p>
        </p:txBody>
      </p:sp>
      <p:pic>
        <p:nvPicPr>
          <p:cNvPr id="5" name="Picture 4">
            <a:extLst>
              <a:ext uri="{FF2B5EF4-FFF2-40B4-BE49-F238E27FC236}">
                <a16:creationId xmlns:a16="http://schemas.microsoft.com/office/drawing/2014/main" id="{965E853F-D258-F14E-2632-641966A285FE}"/>
              </a:ext>
            </a:extLst>
          </p:cNvPr>
          <p:cNvPicPr>
            <a:picLocks noChangeAspect="1"/>
          </p:cNvPicPr>
          <p:nvPr/>
        </p:nvPicPr>
        <p:blipFill>
          <a:blip r:embed="rId2"/>
          <a:stretch>
            <a:fillRect/>
          </a:stretch>
        </p:blipFill>
        <p:spPr>
          <a:xfrm>
            <a:off x="3488944" y="198726"/>
            <a:ext cx="5085979" cy="6543676"/>
          </a:xfrm>
          <a:prstGeom prst="rect">
            <a:avLst/>
          </a:prstGeom>
          <a:ln w="6350">
            <a:solidFill>
              <a:schemeClr val="tx1"/>
            </a:solidFill>
          </a:ln>
        </p:spPr>
      </p:pic>
    </p:spTree>
    <p:extLst>
      <p:ext uri="{BB962C8B-B14F-4D97-AF65-F5344CB8AC3E}">
        <p14:creationId xmlns:p14="http://schemas.microsoft.com/office/powerpoint/2010/main" val="3756652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7086" y="-2"/>
            <a:ext cx="509491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Apple’s Contracts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10075024" y="6488668"/>
            <a:ext cx="21169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(CA2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361BC99-CA6F-2C09-A89E-F0B8968F0000}"/>
              </a:ext>
            </a:extLst>
          </p:cNvPr>
          <p:cNvPicPr>
            <a:picLocks noChangeAspect="1"/>
          </p:cNvPicPr>
          <p:nvPr/>
        </p:nvPicPr>
        <p:blipFill>
          <a:blip r:embed="rId2"/>
          <a:stretch>
            <a:fillRect/>
          </a:stretch>
        </p:blipFill>
        <p:spPr>
          <a:xfrm>
            <a:off x="165147" y="209004"/>
            <a:ext cx="5066280" cy="6491834"/>
          </a:xfrm>
          <a:prstGeom prst="rect">
            <a:avLst/>
          </a:prstGeom>
          <a:ln w="6350">
            <a:solidFill>
              <a:schemeClr val="tx1"/>
            </a:solidFill>
          </a:ln>
        </p:spPr>
      </p:pic>
      <p:sp>
        <p:nvSpPr>
          <p:cNvPr id="8" name="Rectangle 4">
            <a:extLst>
              <a:ext uri="{FF2B5EF4-FFF2-40B4-BE49-F238E27FC236}">
                <a16:creationId xmlns:a16="http://schemas.microsoft.com/office/drawing/2014/main" id="{FC875C81-BB87-E64B-5648-4447CD2A92BF}"/>
              </a:ext>
            </a:extLst>
          </p:cNvPr>
          <p:cNvSpPr>
            <a:spLocks noChangeArrowheads="1"/>
          </p:cNvSpPr>
          <p:nvPr/>
        </p:nvSpPr>
        <p:spPr bwMode="auto">
          <a:xfrm>
            <a:off x="1309255" y="1905506"/>
            <a:ext cx="10351674" cy="3046988"/>
          </a:xfrm>
          <a:prstGeom prst="rect">
            <a:avLst/>
          </a:prstGeom>
          <a:solidFill>
            <a:schemeClr val="bg1"/>
          </a:solidFill>
          <a:ln w="6350">
            <a:solidFill>
              <a:schemeClr val="tx1"/>
            </a:solidFill>
            <a:miter lim="800000"/>
            <a:headEnd/>
            <a:tailEnd/>
          </a:ln>
        </p:spPr>
        <p:txBody>
          <a:bodyPr wrap="square" anchor="ctr">
            <a:spAutoFit/>
          </a:bodyPr>
          <a:lstStyle/>
          <a:p>
            <a:pPr marL="0" lvl="1">
              <a:spcBef>
                <a:spcPct val="50000"/>
              </a:spcBef>
            </a:pPr>
            <a:r>
              <a:rPr lang="en-US" sz="3200" dirty="0">
                <a:solidFill>
                  <a:srgbClr val="000000"/>
                </a:solidFill>
                <a:cs typeface="Times New Roman" panose="02020603050405020304" pitchFamily="18" charset="0"/>
              </a:rPr>
              <a:t>“</a:t>
            </a:r>
            <a:r>
              <a:rPr lang="en-US" sz="3200" dirty="0"/>
              <a:t>… </a:t>
            </a:r>
            <a:r>
              <a:rPr lang="en-US" sz="3200" b="1" dirty="0">
                <a:solidFill>
                  <a:schemeClr val="accent4">
                    <a:lumMod val="50000"/>
                    <a:lumOff val="50000"/>
                  </a:schemeClr>
                </a:solidFill>
              </a:rPr>
              <a:t>Apple’s benign portrayal of its Contracts with the Publisher Defendants is not persuasive—not because those Contracts themselves were independently unlawful, but because, in context, they provide strong evidence that Apple consciously orchestrated a conspiracy among the Publisher Defendants</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44214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7286" y="-2"/>
            <a:ext cx="430471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MFN as Signal/Commitment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10075024" y="6488668"/>
            <a:ext cx="21169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(CA2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BDA3670-DD94-F0A8-2AC7-107AC5B8B9C4}"/>
              </a:ext>
            </a:extLst>
          </p:cNvPr>
          <p:cNvPicPr>
            <a:picLocks noChangeAspect="1"/>
          </p:cNvPicPr>
          <p:nvPr/>
        </p:nvPicPr>
        <p:blipFill>
          <a:blip r:embed="rId2"/>
          <a:stretch>
            <a:fillRect/>
          </a:stretch>
        </p:blipFill>
        <p:spPr>
          <a:xfrm>
            <a:off x="213058" y="209004"/>
            <a:ext cx="5162968" cy="6491834"/>
          </a:xfrm>
          <a:prstGeom prst="rect">
            <a:avLst/>
          </a:prstGeom>
          <a:ln w="6350">
            <a:solidFill>
              <a:schemeClr val="tx1"/>
            </a:solidFill>
          </a:ln>
        </p:spPr>
      </p:pic>
      <p:sp>
        <p:nvSpPr>
          <p:cNvPr id="8" name="Rectangle 4">
            <a:extLst>
              <a:ext uri="{FF2B5EF4-FFF2-40B4-BE49-F238E27FC236}">
                <a16:creationId xmlns:a16="http://schemas.microsoft.com/office/drawing/2014/main" id="{EC0D6FD2-74FB-348B-F7FD-6EC4D8BB145E}"/>
              </a:ext>
            </a:extLst>
          </p:cNvPr>
          <p:cNvSpPr>
            <a:spLocks noChangeArrowheads="1"/>
          </p:cNvSpPr>
          <p:nvPr/>
        </p:nvSpPr>
        <p:spPr bwMode="auto">
          <a:xfrm>
            <a:off x="1280160" y="3204283"/>
            <a:ext cx="10351674" cy="2062103"/>
          </a:xfrm>
          <a:prstGeom prst="rect">
            <a:avLst/>
          </a:prstGeom>
          <a:solidFill>
            <a:schemeClr val="bg1"/>
          </a:solidFill>
          <a:ln w="6350">
            <a:solidFill>
              <a:schemeClr val="tx1"/>
            </a:solidFill>
            <a:miter lim="800000"/>
            <a:headEnd/>
            <a:tailEnd/>
          </a:ln>
        </p:spPr>
        <p:txBody>
          <a:bodyPr wrap="square" anchor="ctr">
            <a:spAutoFit/>
          </a:bodyPr>
          <a:lstStyle/>
          <a:p>
            <a:pPr marL="0" lvl="1">
              <a:spcBef>
                <a:spcPct val="50000"/>
              </a:spcBef>
            </a:pPr>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By the very act of signing a Contract with Apple containing an MFN Clause, then, each of the Publisher Defendants signaled a clear commitment to move against Amazon, thereby facilitating their collective action</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217472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6265" y="-2"/>
            <a:ext cx="368573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Price-Fixing Conspiracy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10075024" y="6488668"/>
            <a:ext cx="21169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(CA2 2015)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300408F2-EDAD-A4E8-94A5-3092286E56C3}"/>
              </a:ext>
            </a:extLst>
          </p:cNvPr>
          <p:cNvPicPr>
            <a:picLocks noChangeAspect="1"/>
          </p:cNvPicPr>
          <p:nvPr/>
        </p:nvPicPr>
        <p:blipFill>
          <a:blip r:embed="rId2"/>
          <a:stretch>
            <a:fillRect/>
          </a:stretch>
        </p:blipFill>
        <p:spPr>
          <a:xfrm>
            <a:off x="304800" y="209004"/>
            <a:ext cx="4967098" cy="6428935"/>
          </a:xfrm>
          <a:prstGeom prst="rect">
            <a:avLst/>
          </a:prstGeom>
          <a:ln w="6350">
            <a:solidFill>
              <a:schemeClr val="tx1"/>
            </a:solidFill>
          </a:ln>
        </p:spPr>
      </p:pic>
      <p:sp>
        <p:nvSpPr>
          <p:cNvPr id="8" name="Rectangle 4">
            <a:extLst>
              <a:ext uri="{FF2B5EF4-FFF2-40B4-BE49-F238E27FC236}">
                <a16:creationId xmlns:a16="http://schemas.microsoft.com/office/drawing/2014/main" id="{4E87B117-8A71-A791-6A8D-B83FAFB33A7A}"/>
              </a:ext>
            </a:extLst>
          </p:cNvPr>
          <p:cNvSpPr>
            <a:spLocks noChangeArrowheads="1"/>
          </p:cNvSpPr>
          <p:nvPr/>
        </p:nvSpPr>
        <p:spPr bwMode="auto">
          <a:xfrm>
            <a:off x="1309255" y="2397948"/>
            <a:ext cx="10351674" cy="2062103"/>
          </a:xfrm>
          <a:prstGeom prst="rect">
            <a:avLst/>
          </a:prstGeom>
          <a:solidFill>
            <a:schemeClr val="bg1"/>
          </a:solidFill>
          <a:ln w="6350">
            <a:solidFill>
              <a:schemeClr val="tx1"/>
            </a:solidFill>
            <a:miter lim="800000"/>
            <a:headEnd/>
            <a:tailEnd/>
          </a:ln>
        </p:spPr>
        <p:txBody>
          <a:bodyPr wrap="square" anchor="ctr">
            <a:spAutoFit/>
          </a:bodyPr>
          <a:lstStyle/>
          <a:p>
            <a:pPr marL="0" lvl="1">
              <a:spcBef>
                <a:spcPct val="50000"/>
              </a:spcBef>
            </a:pPr>
            <a:r>
              <a:rPr lang="en-US" sz="3200" dirty="0">
                <a:solidFill>
                  <a:srgbClr val="000000"/>
                </a:solidFill>
                <a:cs typeface="Times New Roman" panose="02020603050405020304" pitchFamily="18" charset="0"/>
              </a:rPr>
              <a:t>“</a:t>
            </a:r>
            <a:r>
              <a:rPr lang="en-US" sz="3200" dirty="0"/>
              <a:t>In short, </a:t>
            </a:r>
            <a:r>
              <a:rPr lang="en-US" sz="3200" b="1" dirty="0">
                <a:solidFill>
                  <a:schemeClr val="accent4">
                    <a:lumMod val="50000"/>
                    <a:lumOff val="50000"/>
                  </a:schemeClr>
                </a:solidFill>
              </a:rPr>
              <a:t>the relevant ‘agreement in restraint of trade’ in this case is the price‐fixing conspiracy identified by the district court, not Apple’s vertical contracts with the Publisher Defendants</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66059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D5E68-E9A0-BECF-3B5A-46AC364EBF1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5B553EC-F2D1-E767-7FE7-C4DFB5938613}"/>
              </a:ext>
            </a:extLst>
          </p:cNvPr>
          <p:cNvPicPr>
            <a:picLocks noChangeAspect="1"/>
          </p:cNvPicPr>
          <p:nvPr/>
        </p:nvPicPr>
        <p:blipFill>
          <a:blip r:embed="rId2"/>
          <a:stretch>
            <a:fillRect/>
          </a:stretch>
        </p:blipFill>
        <p:spPr>
          <a:xfrm>
            <a:off x="216078" y="209004"/>
            <a:ext cx="4734061" cy="6491834"/>
          </a:xfrm>
          <a:prstGeom prst="rect">
            <a:avLst/>
          </a:prstGeom>
          <a:ln w="6350">
            <a:solidFill>
              <a:schemeClr val="tx1"/>
            </a:solidFill>
          </a:ln>
        </p:spPr>
      </p:pic>
      <p:sp>
        <p:nvSpPr>
          <p:cNvPr id="2" name="Title 1">
            <a:extLst>
              <a:ext uri="{FF2B5EF4-FFF2-40B4-BE49-F238E27FC236}">
                <a16:creationId xmlns:a16="http://schemas.microsoft.com/office/drawing/2014/main" id="{4E7CBD8C-680F-E239-D2E8-873D56285295}"/>
              </a:ext>
            </a:extLst>
          </p:cNvPr>
          <p:cNvSpPr>
            <a:spLocks noGrp="1"/>
          </p:cNvSpPr>
          <p:nvPr>
            <p:ph type="title"/>
          </p:nvPr>
        </p:nvSpPr>
        <p:spPr>
          <a:xfrm>
            <a:off x="4983720" y="-2"/>
            <a:ext cx="720828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Dissent: Suppose Apple Blocked the Kindle App</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8CD02E5-5C27-BEC7-5EAE-125142B0E48B}"/>
              </a:ext>
            </a:extLst>
          </p:cNvPr>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a:extLst>
              <a:ext uri="{FF2B5EF4-FFF2-40B4-BE49-F238E27FC236}">
                <a16:creationId xmlns:a16="http://schemas.microsoft.com/office/drawing/2014/main" id="{0017B305-C61E-3BFA-7612-F988CBF4A63B}"/>
              </a:ext>
            </a:extLst>
          </p:cNvPr>
          <p:cNvSpPr txBox="1">
            <a:spLocks noChangeArrowheads="1"/>
          </p:cNvSpPr>
          <p:nvPr/>
        </p:nvSpPr>
        <p:spPr bwMode="auto">
          <a:xfrm>
            <a:off x="10075024" y="6488668"/>
            <a:ext cx="21169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(CA2 2015)</a:t>
            </a:r>
          </a:p>
        </p:txBody>
      </p:sp>
      <p:sp>
        <p:nvSpPr>
          <p:cNvPr id="7" name="Rectangle 6">
            <a:extLst>
              <a:ext uri="{FF2B5EF4-FFF2-40B4-BE49-F238E27FC236}">
                <a16:creationId xmlns:a16="http://schemas.microsoft.com/office/drawing/2014/main" id="{3F4B5608-43B7-5CCF-C2FC-5B2D8E525E7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4">
            <a:extLst>
              <a:ext uri="{FF2B5EF4-FFF2-40B4-BE49-F238E27FC236}">
                <a16:creationId xmlns:a16="http://schemas.microsoft.com/office/drawing/2014/main" id="{3A3AFA01-C6FC-E73B-517D-8B4E445E988C}"/>
              </a:ext>
            </a:extLst>
          </p:cNvPr>
          <p:cNvSpPr>
            <a:spLocks noChangeArrowheads="1"/>
          </p:cNvSpPr>
          <p:nvPr/>
        </p:nvSpPr>
        <p:spPr bwMode="auto">
          <a:xfrm>
            <a:off x="1309255" y="1905507"/>
            <a:ext cx="10351674" cy="3046988"/>
          </a:xfrm>
          <a:prstGeom prst="rect">
            <a:avLst/>
          </a:prstGeom>
          <a:solidFill>
            <a:schemeClr val="bg1"/>
          </a:solidFill>
          <a:ln w="6350">
            <a:solidFill>
              <a:schemeClr val="tx1"/>
            </a:solidFill>
            <a:miter lim="800000"/>
            <a:headEnd/>
            <a:tailEnd/>
          </a:ln>
        </p:spPr>
        <p:txBody>
          <a:bodyPr wrap="square" anchor="ctr">
            <a:spAutoFit/>
          </a:bodyPr>
          <a:lstStyle/>
          <a:p>
            <a:r>
              <a:rPr lang="en-US" sz="3200" dirty="0">
                <a:solidFill>
                  <a:srgbClr val="000000"/>
                </a:solidFill>
                <a:cs typeface="Times New Roman" panose="02020603050405020304" pitchFamily="18" charset="0"/>
              </a:rPr>
              <a:t>“</a:t>
            </a:r>
            <a:r>
              <a:rPr lang="en-US" sz="3200" dirty="0"/>
              <a:t>And </a:t>
            </a:r>
            <a:r>
              <a:rPr lang="en-US" sz="3200" b="1" dirty="0">
                <a:solidFill>
                  <a:schemeClr val="accent4">
                    <a:lumMod val="50000"/>
                    <a:lumOff val="50000"/>
                  </a:schemeClr>
                </a:solidFill>
              </a:rPr>
              <a:t>if Apple had attempted to pursue this hardware-based competition by programming its iPad to run the </a:t>
            </a:r>
            <a:r>
              <a:rPr lang="en-US" sz="3200" b="1" dirty="0" err="1">
                <a:solidFill>
                  <a:schemeClr val="accent4">
                    <a:lumMod val="50000"/>
                    <a:lumOff val="50000"/>
                  </a:schemeClr>
                </a:solidFill>
              </a:rPr>
              <a:t>iBookstore</a:t>
            </a:r>
            <a:r>
              <a:rPr lang="en-US" sz="3200" b="1" dirty="0">
                <a:solidFill>
                  <a:schemeClr val="accent4">
                    <a:lumMod val="50000"/>
                    <a:lumOff val="50000"/>
                  </a:schemeClr>
                </a:solidFill>
              </a:rPr>
              <a:t> but to reject Amazon’s Kindle application</a:t>
            </a:r>
            <a:r>
              <a:rPr lang="en-US" sz="3200" dirty="0"/>
              <a:t>, </a:t>
            </a:r>
            <a:r>
              <a:rPr lang="en-US" sz="3200" b="1" dirty="0">
                <a:solidFill>
                  <a:schemeClr val="accent4">
                    <a:lumMod val="50000"/>
                    <a:lumOff val="50000"/>
                  </a:schemeClr>
                </a:solidFill>
              </a:rPr>
              <a:t>Apple might have been exposed to an entirely different antitrust peril</a:t>
            </a:r>
            <a:r>
              <a:rPr lang="en-US" sz="3200" dirty="0"/>
              <a:t>. See </a:t>
            </a:r>
            <a:r>
              <a:rPr lang="en-US" sz="3200" i="1" dirty="0"/>
              <a:t>United States v. Microsoft Corp.</a:t>
            </a:r>
            <a:r>
              <a:rPr lang="en-US" sz="3200" dirty="0"/>
              <a:t>, 253 F.3d 34, 50-80 </a:t>
            </a:r>
            <a:r>
              <a:rPr lang="es-ES" sz="3200" dirty="0"/>
              <a:t>(D.C. Cir. 2001) (en </a:t>
            </a:r>
            <a:r>
              <a:rPr lang="es-ES" sz="3200" dirty="0" err="1"/>
              <a:t>banc</a:t>
            </a:r>
            <a:r>
              <a:rPr lang="es-ES" sz="3200" dirty="0"/>
              <a:t>) … </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59305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5F0EB-D879-B009-2FE2-80ED81D10E6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17CD135-2104-671B-3E9D-BC0B325F808D}"/>
              </a:ext>
            </a:extLst>
          </p:cNvPr>
          <p:cNvPicPr>
            <a:picLocks noChangeAspect="1"/>
          </p:cNvPicPr>
          <p:nvPr/>
        </p:nvPicPr>
        <p:blipFill>
          <a:blip r:embed="rId2"/>
          <a:stretch>
            <a:fillRect/>
          </a:stretch>
        </p:blipFill>
        <p:spPr>
          <a:xfrm>
            <a:off x="271072" y="209004"/>
            <a:ext cx="4745369" cy="6491834"/>
          </a:xfrm>
          <a:prstGeom prst="rect">
            <a:avLst/>
          </a:prstGeom>
          <a:ln w="6350">
            <a:solidFill>
              <a:schemeClr val="tx1"/>
            </a:solidFill>
          </a:ln>
        </p:spPr>
      </p:pic>
      <p:sp>
        <p:nvSpPr>
          <p:cNvPr id="2" name="Title 1">
            <a:extLst>
              <a:ext uri="{FF2B5EF4-FFF2-40B4-BE49-F238E27FC236}">
                <a16:creationId xmlns:a16="http://schemas.microsoft.com/office/drawing/2014/main" id="{78405320-DD16-AED2-B04F-0867A173C731}"/>
              </a:ext>
            </a:extLst>
          </p:cNvPr>
          <p:cNvSpPr>
            <a:spLocks noGrp="1"/>
          </p:cNvSpPr>
          <p:nvPr>
            <p:ph type="title"/>
          </p:nvPr>
        </p:nvSpPr>
        <p:spPr>
          <a:xfrm>
            <a:off x="6822094" y="-2"/>
            <a:ext cx="536990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Dissent: Where Is DOJ on Amazon?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29CB0129-1A39-B02F-6791-2FA6AC11F1FC}"/>
              </a:ext>
            </a:extLst>
          </p:cNvPr>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a:extLst>
              <a:ext uri="{FF2B5EF4-FFF2-40B4-BE49-F238E27FC236}">
                <a16:creationId xmlns:a16="http://schemas.microsoft.com/office/drawing/2014/main" id="{604684AE-5CD2-B0E2-1185-A8EAC2AA919D}"/>
              </a:ext>
            </a:extLst>
          </p:cNvPr>
          <p:cNvSpPr txBox="1">
            <a:spLocks noChangeArrowheads="1"/>
          </p:cNvSpPr>
          <p:nvPr/>
        </p:nvSpPr>
        <p:spPr bwMode="auto">
          <a:xfrm>
            <a:off x="10075024" y="6488668"/>
            <a:ext cx="21169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(CA2 2015)</a:t>
            </a:r>
          </a:p>
        </p:txBody>
      </p:sp>
      <p:sp>
        <p:nvSpPr>
          <p:cNvPr id="7" name="Rectangle 6">
            <a:extLst>
              <a:ext uri="{FF2B5EF4-FFF2-40B4-BE49-F238E27FC236}">
                <a16:creationId xmlns:a16="http://schemas.microsoft.com/office/drawing/2014/main" id="{06EF0F51-0970-718C-02AE-5D734C38A7B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Rectangle 4">
            <a:extLst>
              <a:ext uri="{FF2B5EF4-FFF2-40B4-BE49-F238E27FC236}">
                <a16:creationId xmlns:a16="http://schemas.microsoft.com/office/drawing/2014/main" id="{6FC678D0-0678-8541-4338-CA6B0BD168A3}"/>
              </a:ext>
            </a:extLst>
          </p:cNvPr>
          <p:cNvSpPr>
            <a:spLocks noChangeArrowheads="1"/>
          </p:cNvSpPr>
          <p:nvPr/>
        </p:nvSpPr>
        <p:spPr bwMode="auto">
          <a:xfrm>
            <a:off x="1309255" y="1905508"/>
            <a:ext cx="10351674" cy="3046988"/>
          </a:xfrm>
          <a:prstGeom prst="rect">
            <a:avLst/>
          </a:prstGeom>
          <a:solidFill>
            <a:schemeClr val="bg1"/>
          </a:solidFill>
          <a:ln w="6350">
            <a:solidFill>
              <a:schemeClr val="tx1"/>
            </a:solidFill>
            <a:miter lim="800000"/>
            <a:headEnd/>
            <a:tailEnd/>
          </a:ln>
        </p:spPr>
        <p:txBody>
          <a:bodyPr wrap="square" anchor="ctr">
            <a:spAutoFit/>
          </a:bodyPr>
          <a:lstStyle/>
          <a:p>
            <a:r>
              <a:rPr lang="en-US" sz="3200" dirty="0">
                <a:solidFill>
                  <a:srgbClr val="000000"/>
                </a:solidFill>
                <a:cs typeface="Times New Roman" panose="02020603050405020304" pitchFamily="18" charset="0"/>
              </a:rPr>
              <a:t>“</a:t>
            </a:r>
            <a:r>
              <a:rPr lang="en-US" sz="3200" b="1" dirty="0">
                <a:solidFill>
                  <a:schemeClr val="accent4">
                    <a:lumMod val="50000"/>
                    <a:lumOff val="50000"/>
                  </a:schemeClr>
                </a:solidFill>
              </a:rPr>
              <a:t>True, Apple could not have known that the Antitrust Division would have adopted the position that below-cost pricing is not a concern of antitrust policy: who could have guessed that the government would adopt a policy that is primitive as a matter of antitrust doctrine and illiterate as a matter of economics?</a:t>
            </a:r>
            <a:r>
              <a:rPr lang="en-US" sz="3200" dirty="0">
                <a:solidFill>
                  <a:srgbClr val="000000"/>
                </a:solidFill>
                <a:cs typeface="Times New Roman" panose="02020603050405020304" pitchFamily="18" charset="0"/>
              </a:rPr>
              <a:t>”</a:t>
            </a:r>
          </a:p>
        </p:txBody>
      </p:sp>
    </p:spTree>
    <p:extLst>
      <p:ext uri="{BB962C8B-B14F-4D97-AF65-F5344CB8AC3E}">
        <p14:creationId xmlns:p14="http://schemas.microsoft.com/office/powerpoint/2010/main" val="185469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034D2-38E2-2D93-FE1C-6BC280DCC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D33871-E071-E002-34BE-CF18271BC019}"/>
              </a:ext>
            </a:extLst>
          </p:cNvPr>
          <p:cNvSpPr>
            <a:spLocks noGrp="1"/>
          </p:cNvSpPr>
          <p:nvPr>
            <p:ph type="title"/>
          </p:nvPr>
        </p:nvSpPr>
        <p:spPr>
          <a:xfrm>
            <a:off x="8801686" y="-2"/>
            <a:ext cx="339031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Searching for Secrets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84FCAA9-BAF0-5983-5D8D-E030DFA2E63F}"/>
              </a:ext>
            </a:extLst>
          </p:cNvPr>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a:extLst>
              <a:ext uri="{FF2B5EF4-FFF2-40B4-BE49-F238E27FC236}">
                <a16:creationId xmlns:a16="http://schemas.microsoft.com/office/drawing/2014/main" id="{FAF792E6-E37B-2A13-96FD-EF66B5E10750}"/>
              </a:ext>
            </a:extLst>
          </p:cNvPr>
          <p:cNvSpPr txBox="1">
            <a:spLocks noChangeArrowheads="1"/>
          </p:cNvSpPr>
          <p:nvPr/>
        </p:nvSpPr>
        <p:spPr bwMode="auto">
          <a:xfrm>
            <a:off x="9720774" y="6488668"/>
            <a:ext cx="24712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(7 Oct 2025)</a:t>
            </a:r>
          </a:p>
        </p:txBody>
      </p:sp>
      <p:sp>
        <p:nvSpPr>
          <p:cNvPr id="7" name="Rectangle 6">
            <a:extLst>
              <a:ext uri="{FF2B5EF4-FFF2-40B4-BE49-F238E27FC236}">
                <a16:creationId xmlns:a16="http://schemas.microsoft.com/office/drawing/2014/main" id="{E3F42834-79B8-2FB6-2994-BD91511674A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computer screen shot of a book&#10;&#10;AI-generated content may be incorrect.">
            <a:extLst>
              <a:ext uri="{FF2B5EF4-FFF2-40B4-BE49-F238E27FC236}">
                <a16:creationId xmlns:a16="http://schemas.microsoft.com/office/drawing/2014/main" id="{6ACE8C91-0534-56AA-B337-411986F9CE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21" y="209004"/>
            <a:ext cx="5969503" cy="6491834"/>
          </a:xfrm>
          <a:prstGeom prst="rect">
            <a:avLst/>
          </a:prstGeom>
          <a:ln w="6350">
            <a:solidFill>
              <a:schemeClr val="tx1"/>
            </a:solidFill>
          </a:ln>
        </p:spPr>
      </p:pic>
      <p:pic>
        <p:nvPicPr>
          <p:cNvPr id="8" name="Picture 7" descr="A computer screen shot of a book&#10;&#10;AI-generated content may be incorrect.">
            <a:extLst>
              <a:ext uri="{FF2B5EF4-FFF2-40B4-BE49-F238E27FC236}">
                <a16:creationId xmlns:a16="http://schemas.microsoft.com/office/drawing/2014/main" id="{20E07530-BB59-16BE-610F-7E7EDD1C19AD}"/>
              </a:ext>
            </a:extLst>
          </p:cNvPr>
          <p:cNvPicPr>
            <a:picLocks noChangeAspect="1"/>
          </p:cNvPicPr>
          <p:nvPr/>
        </p:nvPicPr>
        <p:blipFill>
          <a:blip r:embed="rId3">
            <a:extLst>
              <a:ext uri="{28A0092B-C50C-407E-A947-70E740481C1C}">
                <a14:useLocalDpi xmlns:a14="http://schemas.microsoft.com/office/drawing/2010/main" val="0"/>
              </a:ext>
            </a:extLst>
          </a:blip>
          <a:srcRect t="8750" r="1221" b="44171"/>
          <a:stretch>
            <a:fillRect/>
          </a:stretch>
        </p:blipFill>
        <p:spPr>
          <a:xfrm>
            <a:off x="1433500" y="870393"/>
            <a:ext cx="10144225" cy="5257873"/>
          </a:xfrm>
          <a:prstGeom prst="rect">
            <a:avLst/>
          </a:prstGeom>
          <a:ln w="6350">
            <a:solidFill>
              <a:schemeClr val="tx1"/>
            </a:solidFill>
          </a:ln>
        </p:spPr>
      </p:pic>
    </p:spTree>
    <p:extLst>
      <p:ext uri="{BB962C8B-B14F-4D97-AF65-F5344CB8AC3E}">
        <p14:creationId xmlns:p14="http://schemas.microsoft.com/office/powerpoint/2010/main" val="120488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CD968-8947-41E2-B61A-B58527784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54B87-44BC-01F5-C926-39CABDBE375F}"/>
              </a:ext>
            </a:extLst>
          </p:cNvPr>
          <p:cNvSpPr>
            <a:spLocks noGrp="1"/>
          </p:cNvSpPr>
          <p:nvPr>
            <p:ph type="title"/>
          </p:nvPr>
        </p:nvSpPr>
        <p:spPr>
          <a:xfrm>
            <a:off x="9725465" y="-2"/>
            <a:ext cx="246653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Colleen Hoover</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F1C0935-5383-5819-F9FB-E78C4257F661}"/>
              </a:ext>
            </a:extLst>
          </p:cNvPr>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a:extLst>
              <a:ext uri="{FF2B5EF4-FFF2-40B4-BE49-F238E27FC236}">
                <a16:creationId xmlns:a16="http://schemas.microsoft.com/office/drawing/2014/main" id="{2C5A687C-44B3-5EE7-9752-5843F7E99C7D}"/>
              </a:ext>
            </a:extLst>
          </p:cNvPr>
          <p:cNvSpPr txBox="1">
            <a:spLocks noChangeArrowheads="1"/>
          </p:cNvSpPr>
          <p:nvPr/>
        </p:nvSpPr>
        <p:spPr bwMode="auto">
          <a:xfrm>
            <a:off x="8951742" y="6488668"/>
            <a:ext cx="32402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(9 Oct 2022)</a:t>
            </a:r>
          </a:p>
        </p:txBody>
      </p:sp>
      <p:sp>
        <p:nvSpPr>
          <p:cNvPr id="7" name="Rectangle 6">
            <a:extLst>
              <a:ext uri="{FF2B5EF4-FFF2-40B4-BE49-F238E27FC236}">
                <a16:creationId xmlns:a16="http://schemas.microsoft.com/office/drawing/2014/main" id="{81028174-B7D0-6E56-7A06-CDC55EF597E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person with blonde hair&#10;&#10;AI-generated content may be incorrect.">
            <a:extLst>
              <a:ext uri="{FF2B5EF4-FFF2-40B4-BE49-F238E27FC236}">
                <a16:creationId xmlns:a16="http://schemas.microsoft.com/office/drawing/2014/main" id="{D444ABFC-92B1-8597-DA74-ABD807EF4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561" y="209004"/>
            <a:ext cx="5969503" cy="6491834"/>
          </a:xfrm>
          <a:prstGeom prst="rect">
            <a:avLst/>
          </a:prstGeom>
          <a:ln w="6350">
            <a:solidFill>
              <a:schemeClr val="tx1"/>
            </a:solidFill>
          </a:ln>
        </p:spPr>
      </p:pic>
      <p:pic>
        <p:nvPicPr>
          <p:cNvPr id="9" name="Picture 8" descr="A screenshot of a computer&#10;&#10;AI-generated content may be incorrect.">
            <a:extLst>
              <a:ext uri="{FF2B5EF4-FFF2-40B4-BE49-F238E27FC236}">
                <a16:creationId xmlns:a16="http://schemas.microsoft.com/office/drawing/2014/main" id="{15F4179E-16A2-5282-F3EE-5AD86FD6A432}"/>
              </a:ext>
            </a:extLst>
          </p:cNvPr>
          <p:cNvPicPr>
            <a:picLocks noChangeAspect="1"/>
          </p:cNvPicPr>
          <p:nvPr/>
        </p:nvPicPr>
        <p:blipFill>
          <a:blip r:embed="rId4">
            <a:extLst>
              <a:ext uri="{28A0092B-C50C-407E-A947-70E740481C1C}">
                <a14:useLocalDpi xmlns:a14="http://schemas.microsoft.com/office/drawing/2010/main" val="0"/>
              </a:ext>
            </a:extLst>
          </a:blip>
          <a:srcRect l="24336" t="43406" r="25229" b="26449"/>
          <a:stretch>
            <a:fillRect/>
          </a:stretch>
        </p:blipFill>
        <p:spPr>
          <a:xfrm>
            <a:off x="3115918" y="1346753"/>
            <a:ext cx="7105524" cy="4618590"/>
          </a:xfrm>
          <a:prstGeom prst="rect">
            <a:avLst/>
          </a:prstGeom>
          <a:ln w="6350">
            <a:solidFill>
              <a:schemeClr val="tx1"/>
            </a:solidFill>
          </a:ln>
        </p:spPr>
      </p:pic>
    </p:spTree>
    <p:extLst>
      <p:ext uri="{BB962C8B-B14F-4D97-AF65-F5344CB8AC3E}">
        <p14:creationId xmlns:p14="http://schemas.microsoft.com/office/powerpoint/2010/main" val="101691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081E4-BE45-F034-102B-B7F260C5AD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E5F75B-9E1E-40BB-06B0-6D4DFCA81E7B}"/>
              </a:ext>
            </a:extLst>
          </p:cNvPr>
          <p:cNvSpPr>
            <a:spLocks noGrp="1"/>
          </p:cNvSpPr>
          <p:nvPr>
            <p:ph type="title"/>
          </p:nvPr>
        </p:nvSpPr>
        <p:spPr>
          <a:xfrm>
            <a:off x="9725465" y="-2"/>
            <a:ext cx="246653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Colleen Hoover</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AD24693-405B-0267-9B11-D0EB2C794DB5}"/>
              </a:ext>
            </a:extLst>
          </p:cNvPr>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a:extLst>
              <a:ext uri="{FF2B5EF4-FFF2-40B4-BE49-F238E27FC236}">
                <a16:creationId xmlns:a16="http://schemas.microsoft.com/office/drawing/2014/main" id="{AB4CE770-0458-0A76-40B5-BF632F3DEA46}"/>
              </a:ext>
            </a:extLst>
          </p:cNvPr>
          <p:cNvSpPr txBox="1">
            <a:spLocks noChangeArrowheads="1"/>
          </p:cNvSpPr>
          <p:nvPr/>
        </p:nvSpPr>
        <p:spPr bwMode="auto">
          <a:xfrm>
            <a:off x="8951742" y="6488668"/>
            <a:ext cx="32402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(9 Oct 2022)</a:t>
            </a:r>
          </a:p>
        </p:txBody>
      </p:sp>
      <p:sp>
        <p:nvSpPr>
          <p:cNvPr id="7" name="Rectangle 6">
            <a:extLst>
              <a:ext uri="{FF2B5EF4-FFF2-40B4-BE49-F238E27FC236}">
                <a16:creationId xmlns:a16="http://schemas.microsoft.com/office/drawing/2014/main" id="{D2149AA1-2B15-C44A-7CBA-5BB8929587D4}"/>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person with blonde hair&#10;&#10;AI-generated content may be incorrect.">
            <a:extLst>
              <a:ext uri="{FF2B5EF4-FFF2-40B4-BE49-F238E27FC236}">
                <a16:creationId xmlns:a16="http://schemas.microsoft.com/office/drawing/2014/main" id="{3C1BE9EF-3FFC-A9FD-BCBF-18A74986D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561" y="209004"/>
            <a:ext cx="5969503" cy="6491834"/>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82CD8B10-37B7-4E28-921A-06B10C5AABC8}"/>
              </a:ext>
            </a:extLst>
          </p:cNvPr>
          <p:cNvPicPr>
            <a:picLocks noChangeAspect="1"/>
          </p:cNvPicPr>
          <p:nvPr/>
        </p:nvPicPr>
        <p:blipFill>
          <a:blip r:embed="rId4">
            <a:extLst>
              <a:ext uri="{28A0092B-C50C-407E-A947-70E740481C1C}">
                <a14:useLocalDpi xmlns:a14="http://schemas.microsoft.com/office/drawing/2010/main" val="0"/>
              </a:ext>
            </a:extLst>
          </a:blip>
          <a:srcRect l="22949" t="33438" r="24973" b="41222"/>
          <a:stretch>
            <a:fillRect/>
          </a:stretch>
        </p:blipFill>
        <p:spPr>
          <a:xfrm>
            <a:off x="708244" y="2216583"/>
            <a:ext cx="5601091" cy="2963842"/>
          </a:xfrm>
          <a:prstGeom prst="rect">
            <a:avLst/>
          </a:prstGeom>
          <a:ln w="6350">
            <a:solidFill>
              <a:schemeClr val="tx1"/>
            </a:solidFill>
          </a:ln>
        </p:spPr>
      </p:pic>
      <p:pic>
        <p:nvPicPr>
          <p:cNvPr id="10" name="Picture 9" descr="A screenshot of a computer&#10;&#10;AI-generated content may be incorrect.">
            <a:extLst>
              <a:ext uri="{FF2B5EF4-FFF2-40B4-BE49-F238E27FC236}">
                <a16:creationId xmlns:a16="http://schemas.microsoft.com/office/drawing/2014/main" id="{A7B3980A-4327-DA33-4501-AE155C4E4D13}"/>
              </a:ext>
            </a:extLst>
          </p:cNvPr>
          <p:cNvPicPr>
            <a:picLocks noChangeAspect="1"/>
          </p:cNvPicPr>
          <p:nvPr/>
        </p:nvPicPr>
        <p:blipFill>
          <a:blip r:embed="rId4">
            <a:extLst>
              <a:ext uri="{28A0092B-C50C-407E-A947-70E740481C1C}">
                <a14:useLocalDpi xmlns:a14="http://schemas.microsoft.com/office/drawing/2010/main" val="0"/>
              </a:ext>
            </a:extLst>
          </a:blip>
          <a:srcRect l="22949" t="58371" r="24973" b="10017"/>
          <a:stretch>
            <a:fillRect/>
          </a:stretch>
        </p:blipFill>
        <p:spPr>
          <a:xfrm>
            <a:off x="6477606" y="2216583"/>
            <a:ext cx="5577183" cy="3681536"/>
          </a:xfrm>
          <a:prstGeom prst="rect">
            <a:avLst/>
          </a:prstGeom>
          <a:ln w="6350">
            <a:solidFill>
              <a:schemeClr val="tx1"/>
            </a:solidFill>
          </a:ln>
        </p:spPr>
      </p:pic>
    </p:spTree>
    <p:extLst>
      <p:ext uri="{BB962C8B-B14F-4D97-AF65-F5344CB8AC3E}">
        <p14:creationId xmlns:p14="http://schemas.microsoft.com/office/powerpoint/2010/main" val="344103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E1A08-3267-EBCE-9269-6E11002BA1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1C14C3-575E-217A-BF7B-F3D7D785F4B3}"/>
              </a:ext>
            </a:extLst>
          </p:cNvPr>
          <p:cNvSpPr>
            <a:spLocks noGrp="1"/>
          </p:cNvSpPr>
          <p:nvPr>
            <p:ph type="title"/>
          </p:nvPr>
        </p:nvSpPr>
        <p:spPr>
          <a:xfrm>
            <a:off x="9725465" y="-2"/>
            <a:ext cx="246653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Colleen Hoover</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D7CD8DF-6B1F-C998-A309-4A44D25082E3}"/>
              </a:ext>
            </a:extLst>
          </p:cNvPr>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a:extLst>
              <a:ext uri="{FF2B5EF4-FFF2-40B4-BE49-F238E27FC236}">
                <a16:creationId xmlns:a16="http://schemas.microsoft.com/office/drawing/2014/main" id="{AF935630-8BD4-D1CE-AC1D-F9A66FF3A288}"/>
              </a:ext>
            </a:extLst>
          </p:cNvPr>
          <p:cNvSpPr txBox="1">
            <a:spLocks noChangeArrowheads="1"/>
          </p:cNvSpPr>
          <p:nvPr/>
        </p:nvSpPr>
        <p:spPr bwMode="auto">
          <a:xfrm>
            <a:off x="8951742" y="6488668"/>
            <a:ext cx="32402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(9 Oct 2022)</a:t>
            </a:r>
          </a:p>
        </p:txBody>
      </p:sp>
      <p:sp>
        <p:nvSpPr>
          <p:cNvPr id="7" name="Rectangle 6">
            <a:extLst>
              <a:ext uri="{FF2B5EF4-FFF2-40B4-BE49-F238E27FC236}">
                <a16:creationId xmlns:a16="http://schemas.microsoft.com/office/drawing/2014/main" id="{4C5964E7-FB15-199D-50CE-46E636A4C84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person with blonde hair&#10;&#10;AI-generated content may be incorrect.">
            <a:extLst>
              <a:ext uri="{FF2B5EF4-FFF2-40B4-BE49-F238E27FC236}">
                <a16:creationId xmlns:a16="http://schemas.microsoft.com/office/drawing/2014/main" id="{10DA3EB1-7BB7-F8D7-2EE0-B8FEF5A7A9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561" y="209004"/>
            <a:ext cx="5969503" cy="6491834"/>
          </a:xfrm>
          <a:prstGeom prst="rect">
            <a:avLst/>
          </a:prstGeom>
          <a:ln w="6350">
            <a:solidFill>
              <a:schemeClr val="tx1"/>
            </a:solidFill>
          </a:ln>
        </p:spPr>
      </p:pic>
      <p:pic>
        <p:nvPicPr>
          <p:cNvPr id="9" name="Picture 8" descr="A black loafer with white text&#10;&#10;AI-generated content may be incorrect.">
            <a:extLst>
              <a:ext uri="{FF2B5EF4-FFF2-40B4-BE49-F238E27FC236}">
                <a16:creationId xmlns:a16="http://schemas.microsoft.com/office/drawing/2014/main" id="{49971638-192B-5F97-89E2-C2DF55855C81}"/>
              </a:ext>
            </a:extLst>
          </p:cNvPr>
          <p:cNvPicPr>
            <a:picLocks noChangeAspect="1"/>
          </p:cNvPicPr>
          <p:nvPr/>
        </p:nvPicPr>
        <p:blipFill>
          <a:blip r:embed="rId4">
            <a:extLst>
              <a:ext uri="{28A0092B-C50C-407E-A947-70E740481C1C}">
                <a14:useLocalDpi xmlns:a14="http://schemas.microsoft.com/office/drawing/2010/main" val="0"/>
              </a:ext>
            </a:extLst>
          </a:blip>
          <a:srcRect l="24421" t="42461" r="24718" b="27679"/>
          <a:stretch>
            <a:fillRect/>
          </a:stretch>
        </p:blipFill>
        <p:spPr>
          <a:xfrm>
            <a:off x="627870" y="2227409"/>
            <a:ext cx="5629477" cy="3594112"/>
          </a:xfrm>
          <a:prstGeom prst="rect">
            <a:avLst/>
          </a:prstGeom>
          <a:ln w="6350">
            <a:solidFill>
              <a:schemeClr val="tx1"/>
            </a:solidFill>
          </a:ln>
        </p:spPr>
      </p:pic>
      <p:pic>
        <p:nvPicPr>
          <p:cNvPr id="11" name="Picture 10" descr="A black loafer with white text&#10;&#10;AI-generated content may be incorrect.">
            <a:extLst>
              <a:ext uri="{FF2B5EF4-FFF2-40B4-BE49-F238E27FC236}">
                <a16:creationId xmlns:a16="http://schemas.microsoft.com/office/drawing/2014/main" id="{E2AABD43-867B-5DC1-B1A5-624E1E9FF29A}"/>
              </a:ext>
            </a:extLst>
          </p:cNvPr>
          <p:cNvPicPr>
            <a:picLocks noChangeAspect="1"/>
          </p:cNvPicPr>
          <p:nvPr/>
        </p:nvPicPr>
        <p:blipFill>
          <a:blip r:embed="rId4">
            <a:extLst>
              <a:ext uri="{28A0092B-C50C-407E-A947-70E740481C1C}">
                <a14:useLocalDpi xmlns:a14="http://schemas.microsoft.com/office/drawing/2010/main" val="0"/>
              </a:ext>
            </a:extLst>
          </a:blip>
          <a:srcRect l="24421" t="71295" r="24718" b="3795"/>
          <a:stretch>
            <a:fillRect/>
          </a:stretch>
        </p:blipFill>
        <p:spPr>
          <a:xfrm>
            <a:off x="6373630" y="2227409"/>
            <a:ext cx="5606574" cy="2986107"/>
          </a:xfrm>
          <a:prstGeom prst="rect">
            <a:avLst/>
          </a:prstGeom>
          <a:ln w="6350">
            <a:solidFill>
              <a:schemeClr val="tx1"/>
            </a:solidFill>
          </a:ln>
        </p:spPr>
      </p:pic>
    </p:spTree>
    <p:extLst>
      <p:ext uri="{BB962C8B-B14F-4D97-AF65-F5344CB8AC3E}">
        <p14:creationId xmlns:p14="http://schemas.microsoft.com/office/powerpoint/2010/main" val="266126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FD7F0-0609-C942-8D4B-7A7D4B536B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6D54A-0C3B-AF78-C359-35AD2B071380}"/>
              </a:ext>
            </a:extLst>
          </p:cNvPr>
          <p:cNvSpPr>
            <a:spLocks noGrp="1"/>
          </p:cNvSpPr>
          <p:nvPr>
            <p:ph type="title"/>
          </p:nvPr>
        </p:nvSpPr>
        <p:spPr>
          <a:xfrm>
            <a:off x="7446498" y="0"/>
            <a:ext cx="47455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Current State of </a:t>
            </a:r>
            <a:r>
              <a:rPr lang="en-US" sz="2400" dirty="0" err="1">
                <a:solidFill>
                  <a:schemeClr val="accent4">
                    <a:lumMod val="75000"/>
                    <a:lumOff val="25000"/>
                  </a:schemeClr>
                </a:solidFill>
                <a:latin typeface="+mn-lt"/>
                <a:cs typeface="Times New Roman" panose="02020603050405020304" pitchFamily="18" charset="0"/>
              </a:rPr>
              <a:t>ebook</a:t>
            </a:r>
            <a:r>
              <a:rPr lang="en-US" sz="2400" dirty="0">
                <a:solidFill>
                  <a:schemeClr val="accent4">
                    <a:lumMod val="75000"/>
                    <a:lumOff val="25000"/>
                  </a:schemeClr>
                </a:solidFill>
                <a:latin typeface="+mn-lt"/>
                <a:cs typeface="Times New Roman" panose="02020603050405020304" pitchFamily="18" charset="0"/>
              </a:rPr>
              <a:t> Market?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BC768BEC-3EAE-6E28-0C16-2CA2862E92BD}"/>
              </a:ext>
            </a:extLst>
          </p:cNvPr>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a:extLst>
              <a:ext uri="{FF2B5EF4-FFF2-40B4-BE49-F238E27FC236}">
                <a16:creationId xmlns:a16="http://schemas.microsoft.com/office/drawing/2014/main" id="{EC5D0D4F-F736-75F8-9011-14C7308683A3}"/>
              </a:ext>
            </a:extLst>
          </p:cNvPr>
          <p:cNvSpPr txBox="1">
            <a:spLocks noChangeArrowheads="1"/>
          </p:cNvSpPr>
          <p:nvPr/>
        </p:nvSpPr>
        <p:spPr bwMode="auto">
          <a:xfrm>
            <a:off x="9566030" y="6488668"/>
            <a:ext cx="26259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ChatGPT (7 Oct 2025)</a:t>
            </a:r>
          </a:p>
        </p:txBody>
      </p:sp>
      <p:sp>
        <p:nvSpPr>
          <p:cNvPr id="7" name="Rectangle 6">
            <a:extLst>
              <a:ext uri="{FF2B5EF4-FFF2-40B4-BE49-F238E27FC236}">
                <a16:creationId xmlns:a16="http://schemas.microsoft.com/office/drawing/2014/main" id="{D37DDE26-5B94-5E1D-96AA-C55AA8D3677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8A60B511-1F81-E526-622F-87A6AB36CE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628" y="218383"/>
            <a:ext cx="5960878" cy="6482455"/>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44DE17EE-6EA9-801B-BB70-18323FB03C08}"/>
              </a:ext>
            </a:extLst>
          </p:cNvPr>
          <p:cNvPicPr>
            <a:picLocks noChangeAspect="1"/>
          </p:cNvPicPr>
          <p:nvPr/>
        </p:nvPicPr>
        <p:blipFill>
          <a:blip r:embed="rId3">
            <a:extLst>
              <a:ext uri="{28A0092B-C50C-407E-A947-70E740481C1C}">
                <a14:useLocalDpi xmlns:a14="http://schemas.microsoft.com/office/drawing/2010/main" val="0"/>
              </a:ext>
            </a:extLst>
          </a:blip>
          <a:srcRect l="4636" t="8309" r="19164" b="46154"/>
          <a:stretch>
            <a:fillRect/>
          </a:stretch>
        </p:blipFill>
        <p:spPr>
          <a:xfrm>
            <a:off x="2072308" y="591378"/>
            <a:ext cx="8962016" cy="5824330"/>
          </a:xfrm>
          <a:prstGeom prst="rect">
            <a:avLst/>
          </a:prstGeom>
          <a:ln w="6350">
            <a:solidFill>
              <a:schemeClr val="tx1"/>
            </a:solidFill>
          </a:ln>
        </p:spPr>
      </p:pic>
    </p:spTree>
    <p:extLst>
      <p:ext uri="{BB962C8B-B14F-4D97-AF65-F5344CB8AC3E}">
        <p14:creationId xmlns:p14="http://schemas.microsoft.com/office/powerpoint/2010/main" val="17178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5579</TotalTime>
  <Words>1673</Words>
  <Application>Microsoft Office PowerPoint</Application>
  <PresentationFormat>Widescreen</PresentationFormat>
  <Paragraphs>252</Paragraphs>
  <Slides>47</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Helvetica</vt:lpstr>
      <vt:lpstr>Monotype Sorts</vt:lpstr>
      <vt:lpstr>Times New Roman</vt:lpstr>
      <vt:lpstr>Wingdings</vt:lpstr>
      <vt:lpstr>Generic (Standard)</vt:lpstr>
      <vt:lpstr>Class 5: Wed 8 Oct 2025 Antitrust Fall 2025    Horizontal? Vertical?</vt:lpstr>
      <vt:lpstr>Searching for Secrets</vt:lpstr>
      <vt:lpstr>Searching for Secrets</vt:lpstr>
      <vt:lpstr>ebook for the Nook</vt:lpstr>
      <vt:lpstr>Searching for Secrets</vt:lpstr>
      <vt:lpstr>Colleen Hoover</vt:lpstr>
      <vt:lpstr>Colleen Hoover</vt:lpstr>
      <vt:lpstr>Colleen Hoover</vt:lpstr>
      <vt:lpstr>Current State of ebook Market?</vt:lpstr>
      <vt:lpstr>Framing Digital Entry</vt:lpstr>
      <vt:lpstr>Framing Digital Entry</vt:lpstr>
      <vt:lpstr>Framing Digital Entry</vt:lpstr>
      <vt:lpstr>Framing Digital Entry</vt:lpstr>
      <vt:lpstr>Kindle Launch</vt:lpstr>
      <vt:lpstr>NYT Review</vt:lpstr>
      <vt:lpstr>Book Reading on the Kindle in 2007</vt:lpstr>
      <vt:lpstr>Disintermediation</vt:lpstr>
      <vt:lpstr>Framing Digital Entry</vt:lpstr>
      <vt:lpstr>Framing Digital Entry</vt:lpstr>
      <vt:lpstr>Framing Digital Entry</vt:lpstr>
      <vt:lpstr>Initial Apple Phone Calls</vt:lpstr>
      <vt:lpstr>Initial Meetings with Publishers</vt:lpstr>
      <vt:lpstr>Selling Models</vt:lpstr>
      <vt:lpstr>Two Books Sales Models</vt:lpstr>
      <vt:lpstr>Two Books Sales Models</vt:lpstr>
      <vt:lpstr>Second Round of Meetings</vt:lpstr>
      <vt:lpstr>Cue to Jobs re Pricing</vt:lpstr>
      <vt:lpstr>Cue to Reidy</vt:lpstr>
      <vt:lpstr>Cue to Reidy</vt:lpstr>
      <vt:lpstr>Cue to Reidy</vt:lpstr>
      <vt:lpstr>Framing the ebook Case</vt:lpstr>
      <vt:lpstr>Framing the ebook Case</vt:lpstr>
      <vt:lpstr>Framing the ebook Case</vt:lpstr>
      <vt:lpstr>Framing the ebook Case</vt:lpstr>
      <vt:lpstr>10-11 Jan 2010: The Draft MFN Clause</vt:lpstr>
      <vt:lpstr>Cue to Moerer</vt:lpstr>
      <vt:lpstr>Cue to Moerer</vt:lpstr>
      <vt:lpstr>27 Jan 2010: iPad Launch</vt:lpstr>
      <vt:lpstr>Post-Launch Evidence</vt:lpstr>
      <vt:lpstr>eBook Price Increases at Amazon</vt:lpstr>
      <vt:lpstr>What is at Stake in Apple?</vt:lpstr>
      <vt:lpstr>U.S. v. Apple</vt:lpstr>
      <vt:lpstr>Understanding Apple’s Contracts</vt:lpstr>
      <vt:lpstr>MFN as Signal/Commitment</vt:lpstr>
      <vt:lpstr>Price-Fixing Conspiracy</vt:lpstr>
      <vt:lpstr>Dissent: Suppose Apple Blocked the Kindle App</vt:lpstr>
      <vt:lpstr>Dissent: Where Is DOJ on Amazon?</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603</cp:revision>
  <cp:lastPrinted>2019-01-28T20:16:44Z</cp:lastPrinted>
  <dcterms:created xsi:type="dcterms:W3CDTF">1999-10-27T15:27:59Z</dcterms:created>
  <dcterms:modified xsi:type="dcterms:W3CDTF">2025-10-08T19:01:26Z</dcterms:modified>
</cp:coreProperties>
</file>