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84"/>
  </p:notesMasterIdLst>
  <p:handoutMasterIdLst>
    <p:handoutMasterId r:id="rId85"/>
  </p:handoutMasterIdLst>
  <p:sldIdLst>
    <p:sldId id="1343" r:id="rId2"/>
    <p:sldId id="1525" r:id="rId3"/>
    <p:sldId id="1526" r:id="rId4"/>
    <p:sldId id="1527" r:id="rId5"/>
    <p:sldId id="1426" r:id="rId6"/>
    <p:sldId id="1431" r:id="rId7"/>
    <p:sldId id="1434" r:id="rId8"/>
    <p:sldId id="1435" r:id="rId9"/>
    <p:sldId id="1436" r:id="rId10"/>
    <p:sldId id="1694" r:id="rId11"/>
    <p:sldId id="1437" r:id="rId12"/>
    <p:sldId id="1695" r:id="rId13"/>
    <p:sldId id="1438" r:id="rId14"/>
    <p:sldId id="1439" r:id="rId15"/>
    <p:sldId id="1382" r:id="rId16"/>
    <p:sldId id="1443" r:id="rId17"/>
    <p:sldId id="1444" r:id="rId18"/>
    <p:sldId id="1445" r:id="rId19"/>
    <p:sldId id="1446" r:id="rId20"/>
    <p:sldId id="1462" r:id="rId21"/>
    <p:sldId id="1463" r:id="rId22"/>
    <p:sldId id="1464" r:id="rId23"/>
    <p:sldId id="1708" r:id="rId24"/>
    <p:sldId id="1465" r:id="rId25"/>
    <p:sldId id="1466" r:id="rId26"/>
    <p:sldId id="1467" r:id="rId27"/>
    <p:sldId id="1468" r:id="rId28"/>
    <p:sldId id="1401" r:id="rId29"/>
    <p:sldId id="1428" r:id="rId30"/>
    <p:sldId id="1429" r:id="rId31"/>
    <p:sldId id="1507" r:id="rId32"/>
    <p:sldId id="1486" r:id="rId33"/>
    <p:sldId id="1487" r:id="rId34"/>
    <p:sldId id="1502" r:id="rId35"/>
    <p:sldId id="1503" r:id="rId36"/>
    <p:sldId id="1504" r:id="rId37"/>
    <p:sldId id="1505" r:id="rId38"/>
    <p:sldId id="1506" r:id="rId39"/>
    <p:sldId id="1720" r:id="rId40"/>
    <p:sldId id="1721" r:id="rId41"/>
    <p:sldId id="1508" r:id="rId42"/>
    <p:sldId id="1469" r:id="rId43"/>
    <p:sldId id="1707" r:id="rId44"/>
    <p:sldId id="1470" r:id="rId45"/>
    <p:sldId id="1510" r:id="rId46"/>
    <p:sldId id="1706" r:id="rId47"/>
    <p:sldId id="1430" r:id="rId48"/>
    <p:sldId id="1511" r:id="rId49"/>
    <p:sldId id="1460" r:id="rId50"/>
    <p:sldId id="1404" r:id="rId51"/>
    <p:sldId id="1405" r:id="rId52"/>
    <p:sldId id="1406" r:id="rId53"/>
    <p:sldId id="1407" r:id="rId54"/>
    <p:sldId id="1459" r:id="rId55"/>
    <p:sldId id="1461" r:id="rId56"/>
    <p:sldId id="1709" r:id="rId57"/>
    <p:sldId id="1712" r:id="rId58"/>
    <p:sldId id="1710" r:id="rId59"/>
    <p:sldId id="1716" r:id="rId60"/>
    <p:sldId id="1711" r:id="rId61"/>
    <p:sldId id="1718" r:id="rId62"/>
    <p:sldId id="1717" r:id="rId63"/>
    <p:sldId id="1713" r:id="rId64"/>
    <p:sldId id="1714" r:id="rId65"/>
    <p:sldId id="1719" r:id="rId66"/>
    <p:sldId id="1696" r:id="rId67"/>
    <p:sldId id="1697" r:id="rId68"/>
    <p:sldId id="1383" r:id="rId69"/>
    <p:sldId id="1381" r:id="rId70"/>
    <p:sldId id="1455" r:id="rId71"/>
    <p:sldId id="1364" r:id="rId72"/>
    <p:sldId id="1368" r:id="rId73"/>
    <p:sldId id="1369" r:id="rId74"/>
    <p:sldId id="1370" r:id="rId75"/>
    <p:sldId id="1371" r:id="rId76"/>
    <p:sldId id="1516" r:id="rId77"/>
    <p:sldId id="1517" r:id="rId78"/>
    <p:sldId id="1377" r:id="rId79"/>
    <p:sldId id="1518" r:id="rId80"/>
    <p:sldId id="1519" r:id="rId81"/>
    <p:sldId id="1703" r:id="rId82"/>
    <p:sldId id="1704" r:id="rId83"/>
  </p:sldIdLst>
  <p:sldSz cx="12192000" cy="6858000"/>
  <p:notesSz cx="7010400" cy="9296400"/>
  <p:defaultTextStyle>
    <a:defPPr>
      <a:defRPr lang="en-US"/>
    </a:defPPr>
    <a:lvl1pPr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mn-ea"/>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mn-ea"/>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mn-ea"/>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0000FF"/>
    <a:srgbClr val="990033"/>
    <a:srgbClr val="FF0000"/>
    <a:srgbClr val="CC66FF"/>
    <a:srgbClr val="CCCCFF"/>
    <a:srgbClr val="6699FF"/>
    <a:srgbClr val="003399"/>
    <a:srgbClr val="FFCC99"/>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9" autoAdjust="0"/>
    <p:restoredTop sz="86410" autoAdjust="0"/>
  </p:normalViewPr>
  <p:slideViewPr>
    <p:cSldViewPr snapToGrid="0">
      <p:cViewPr varScale="1">
        <p:scale>
          <a:sx n="151" d="100"/>
          <a:sy n="151" d="100"/>
        </p:scale>
        <p:origin x="632" y="84"/>
      </p:cViewPr>
      <p:guideLst>
        <p:guide orient="horz" pos="2160"/>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81" d="100"/>
          <a:sy n="81" d="100"/>
        </p:scale>
        <p:origin x="-1954"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2" y="0"/>
            <a:ext cx="3037628" cy="464184"/>
          </a:xfrm>
          <a:prstGeom prst="rect">
            <a:avLst/>
          </a:prstGeom>
          <a:noFill/>
          <a:ln w="9525">
            <a:noFill/>
            <a:miter lim="800000"/>
            <a:headEnd/>
            <a:tailEnd/>
          </a:ln>
        </p:spPr>
        <p:txBody>
          <a:bodyPr vert="horz" wrap="square" lIns="93142" tIns="46571" rIns="93142" bIns="46571" numCol="1" anchor="t" anchorCtr="0" compatLnSpc="1">
            <a:prstTxWarp prst="textNoShape">
              <a:avLst/>
            </a:prstTxWarp>
          </a:bodyPr>
          <a:lstStyle>
            <a:lvl1pPr defTabSz="931632">
              <a:defRPr kumimoji="0" sz="1200"/>
            </a:lvl1pPr>
          </a:lstStyle>
          <a:p>
            <a:pPr>
              <a:defRPr/>
            </a:pPr>
            <a:r>
              <a:rPr lang="en-US" altLang="en-US"/>
              <a:t>Prof. Randal C. Picker</a:t>
            </a:r>
          </a:p>
        </p:txBody>
      </p:sp>
      <p:sp>
        <p:nvSpPr>
          <p:cNvPr id="14339" name="Rectangle 3"/>
          <p:cNvSpPr>
            <a:spLocks noGrp="1" noChangeArrowheads="1"/>
          </p:cNvSpPr>
          <p:nvPr>
            <p:ph type="dt" sz="quarter" idx="1"/>
          </p:nvPr>
        </p:nvSpPr>
        <p:spPr bwMode="auto">
          <a:xfrm>
            <a:off x="3972773" y="0"/>
            <a:ext cx="3037628" cy="464184"/>
          </a:xfrm>
          <a:prstGeom prst="rect">
            <a:avLst/>
          </a:prstGeom>
          <a:noFill/>
          <a:ln w="9525">
            <a:noFill/>
            <a:miter lim="800000"/>
            <a:headEnd/>
            <a:tailEnd/>
          </a:ln>
        </p:spPr>
        <p:txBody>
          <a:bodyPr vert="horz" wrap="square" lIns="93142" tIns="46571" rIns="93142" bIns="46571" numCol="1" anchor="t" anchorCtr="0" compatLnSpc="1">
            <a:prstTxWarp prst="textNoShape">
              <a:avLst/>
            </a:prstTxWarp>
          </a:bodyPr>
          <a:lstStyle>
            <a:lvl1pPr algn="r" defTabSz="931632">
              <a:defRPr kumimoji="0" sz="1200"/>
            </a:lvl1pPr>
          </a:lstStyle>
          <a:p>
            <a:pPr>
              <a:defRPr/>
            </a:pPr>
            <a:fld id="{6D830B4B-8B6C-4AB4-B8B3-020512178FE2}" type="datetime1">
              <a:rPr lang="en-US" altLang="en-US" smtClean="0"/>
              <a:t>10/6/2025</a:t>
            </a:fld>
            <a:endParaRPr lang="en-US" altLang="en-US"/>
          </a:p>
        </p:txBody>
      </p:sp>
      <p:sp>
        <p:nvSpPr>
          <p:cNvPr id="14340" name="Rectangle 4"/>
          <p:cNvSpPr>
            <a:spLocks noGrp="1" noChangeArrowheads="1"/>
          </p:cNvSpPr>
          <p:nvPr>
            <p:ph type="ftr" sz="quarter" idx="2"/>
          </p:nvPr>
        </p:nvSpPr>
        <p:spPr bwMode="auto">
          <a:xfrm>
            <a:off x="2" y="8832216"/>
            <a:ext cx="3037628" cy="464184"/>
          </a:xfrm>
          <a:prstGeom prst="rect">
            <a:avLst/>
          </a:prstGeom>
          <a:noFill/>
          <a:ln w="9525">
            <a:noFill/>
            <a:miter lim="800000"/>
            <a:headEnd/>
            <a:tailEnd/>
          </a:ln>
        </p:spPr>
        <p:txBody>
          <a:bodyPr vert="horz" wrap="square" lIns="93142" tIns="46571" rIns="93142" bIns="46571" numCol="1" anchor="b" anchorCtr="0" compatLnSpc="1">
            <a:prstTxWarp prst="textNoShape">
              <a:avLst/>
            </a:prstTxWarp>
          </a:bodyPr>
          <a:lstStyle>
            <a:lvl1pPr defTabSz="931632">
              <a:defRPr kumimoji="0" sz="1200"/>
            </a:lvl1pPr>
          </a:lstStyle>
          <a:p>
            <a:pPr>
              <a:defRPr/>
            </a:pPr>
            <a:r>
              <a:rPr lang="en-US" altLang="en-US"/>
              <a:t>Antitrust</a:t>
            </a:r>
          </a:p>
        </p:txBody>
      </p:sp>
      <p:sp>
        <p:nvSpPr>
          <p:cNvPr id="14341" name="Rectangle 5"/>
          <p:cNvSpPr>
            <a:spLocks noGrp="1" noChangeArrowheads="1"/>
          </p:cNvSpPr>
          <p:nvPr>
            <p:ph type="sldNum" sz="quarter" idx="3"/>
          </p:nvPr>
        </p:nvSpPr>
        <p:spPr bwMode="auto">
          <a:xfrm>
            <a:off x="3972773" y="8832216"/>
            <a:ext cx="3037628" cy="464184"/>
          </a:xfrm>
          <a:prstGeom prst="rect">
            <a:avLst/>
          </a:prstGeom>
          <a:noFill/>
          <a:ln w="9525">
            <a:noFill/>
            <a:miter lim="800000"/>
            <a:headEnd/>
            <a:tailEnd/>
          </a:ln>
        </p:spPr>
        <p:txBody>
          <a:bodyPr vert="horz" wrap="square" lIns="93142" tIns="46571" rIns="93142" bIns="46571" numCol="1" anchor="b" anchorCtr="0" compatLnSpc="1">
            <a:prstTxWarp prst="textNoShape">
              <a:avLst/>
            </a:prstTxWarp>
          </a:bodyPr>
          <a:lstStyle>
            <a:lvl1pPr algn="r" defTabSz="931534">
              <a:defRPr kumimoji="0" sz="1200"/>
            </a:lvl1pPr>
          </a:lstStyle>
          <a:p>
            <a:fld id="{8EF29E32-47D8-4E50-8752-F555EA3857F5}" type="slidenum">
              <a:rPr lang="en-US" altLang="en-US"/>
              <a:pPr/>
              <a:t>‹#›</a:t>
            </a:fld>
            <a:endParaRPr lang="en-US" altLang="en-US"/>
          </a:p>
        </p:txBody>
      </p:sp>
    </p:spTree>
    <p:extLst>
      <p:ext uri="{BB962C8B-B14F-4D97-AF65-F5344CB8AC3E}">
        <p14:creationId xmlns:p14="http://schemas.microsoft.com/office/powerpoint/2010/main" val="31801932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8"/>
          <p:cNvSpPr>
            <a:spLocks noGrp="1" noChangeArrowheads="1"/>
          </p:cNvSpPr>
          <p:nvPr>
            <p:ph type="hdr" sz="quarter"/>
          </p:nvPr>
        </p:nvSpPr>
        <p:spPr bwMode="auto">
          <a:xfrm>
            <a:off x="2" y="0"/>
            <a:ext cx="3037628" cy="464184"/>
          </a:xfrm>
          <a:prstGeom prst="rect">
            <a:avLst/>
          </a:prstGeom>
          <a:noFill/>
          <a:ln w="9525">
            <a:noFill/>
            <a:miter lim="800000"/>
            <a:headEnd/>
            <a:tailEnd/>
          </a:ln>
        </p:spPr>
        <p:txBody>
          <a:bodyPr vert="horz" wrap="square" lIns="93142" tIns="46571" rIns="93142" bIns="46571" numCol="1" anchor="t" anchorCtr="0" compatLnSpc="1">
            <a:prstTxWarp prst="textNoShape">
              <a:avLst/>
            </a:prstTxWarp>
          </a:bodyPr>
          <a:lstStyle>
            <a:lvl1pPr defTabSz="931632">
              <a:defRPr kumimoji="0" sz="1200"/>
            </a:lvl1pPr>
          </a:lstStyle>
          <a:p>
            <a:pPr>
              <a:defRPr/>
            </a:pPr>
            <a:endParaRPr lang="en-US" altLang="en-US"/>
          </a:p>
        </p:txBody>
      </p:sp>
      <p:sp>
        <p:nvSpPr>
          <p:cNvPr id="51203" name="Rectangle 9"/>
          <p:cNvSpPr>
            <a:spLocks noGrp="1" noRot="1" noChangeAspect="1" noChangeArrowheads="1"/>
          </p:cNvSpPr>
          <p:nvPr>
            <p:ph type="sldImg" idx="2"/>
          </p:nvPr>
        </p:nvSpPr>
        <p:spPr bwMode="auto">
          <a:xfrm>
            <a:off x="406400" y="698500"/>
            <a:ext cx="61976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 name="Rectangle 10"/>
          <p:cNvSpPr>
            <a:spLocks noGrp="1" noChangeArrowheads="1"/>
          </p:cNvSpPr>
          <p:nvPr>
            <p:ph type="body" sz="quarter" idx="3"/>
          </p:nvPr>
        </p:nvSpPr>
        <p:spPr bwMode="auto">
          <a:xfrm>
            <a:off x="935144" y="4416110"/>
            <a:ext cx="5140112" cy="4182427"/>
          </a:xfrm>
          <a:prstGeom prst="rect">
            <a:avLst/>
          </a:prstGeom>
          <a:noFill/>
          <a:ln w="9525">
            <a:noFill/>
            <a:miter lim="800000"/>
            <a:headEnd/>
            <a:tailEnd/>
          </a:ln>
        </p:spPr>
        <p:txBody>
          <a:bodyPr vert="horz" wrap="square" lIns="93142" tIns="46571" rIns="93142" bIns="46571"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2059" name="Rectangle 11"/>
          <p:cNvSpPr>
            <a:spLocks noGrp="1" noChangeArrowheads="1"/>
          </p:cNvSpPr>
          <p:nvPr>
            <p:ph type="dt" idx="1"/>
          </p:nvPr>
        </p:nvSpPr>
        <p:spPr bwMode="auto">
          <a:xfrm>
            <a:off x="3972773" y="0"/>
            <a:ext cx="3037628" cy="464184"/>
          </a:xfrm>
          <a:prstGeom prst="rect">
            <a:avLst/>
          </a:prstGeom>
          <a:noFill/>
          <a:ln w="9525">
            <a:noFill/>
            <a:miter lim="800000"/>
            <a:headEnd/>
            <a:tailEnd/>
          </a:ln>
        </p:spPr>
        <p:txBody>
          <a:bodyPr vert="horz" wrap="square" lIns="93142" tIns="46571" rIns="93142" bIns="46571" numCol="1" anchor="t" anchorCtr="0" compatLnSpc="1">
            <a:prstTxWarp prst="textNoShape">
              <a:avLst/>
            </a:prstTxWarp>
          </a:bodyPr>
          <a:lstStyle>
            <a:lvl1pPr algn="r" defTabSz="931632">
              <a:defRPr kumimoji="0" sz="1200"/>
            </a:lvl1pPr>
          </a:lstStyle>
          <a:p>
            <a:pPr>
              <a:defRPr/>
            </a:pPr>
            <a:fld id="{197A8249-A9B2-4CDB-885A-25C5D05EA8CB}" type="datetime1">
              <a:rPr lang="en-US" altLang="en-US" smtClean="0"/>
              <a:t>10/6/2025</a:t>
            </a:fld>
            <a:endParaRPr lang="en-US" altLang="en-US"/>
          </a:p>
        </p:txBody>
      </p:sp>
      <p:sp>
        <p:nvSpPr>
          <p:cNvPr id="2060" name="Rectangle 12"/>
          <p:cNvSpPr>
            <a:spLocks noGrp="1" noChangeArrowheads="1"/>
          </p:cNvSpPr>
          <p:nvPr>
            <p:ph type="ftr" sz="quarter" idx="4"/>
          </p:nvPr>
        </p:nvSpPr>
        <p:spPr bwMode="auto">
          <a:xfrm>
            <a:off x="2" y="8832216"/>
            <a:ext cx="3037628" cy="464184"/>
          </a:xfrm>
          <a:prstGeom prst="rect">
            <a:avLst/>
          </a:prstGeom>
          <a:noFill/>
          <a:ln w="9525">
            <a:noFill/>
            <a:miter lim="800000"/>
            <a:headEnd/>
            <a:tailEnd/>
          </a:ln>
        </p:spPr>
        <p:txBody>
          <a:bodyPr vert="horz" wrap="square" lIns="93142" tIns="46571" rIns="93142" bIns="46571" numCol="1" anchor="b" anchorCtr="0" compatLnSpc="1">
            <a:prstTxWarp prst="textNoShape">
              <a:avLst/>
            </a:prstTxWarp>
          </a:bodyPr>
          <a:lstStyle>
            <a:lvl1pPr defTabSz="931632">
              <a:defRPr kumimoji="0" sz="1200"/>
            </a:lvl1pPr>
          </a:lstStyle>
          <a:p>
            <a:pPr>
              <a:defRPr/>
            </a:pPr>
            <a:endParaRPr lang="en-US" altLang="en-US"/>
          </a:p>
        </p:txBody>
      </p:sp>
      <p:sp>
        <p:nvSpPr>
          <p:cNvPr id="2061" name="Rectangle 13"/>
          <p:cNvSpPr>
            <a:spLocks noGrp="1" noChangeArrowheads="1"/>
          </p:cNvSpPr>
          <p:nvPr>
            <p:ph type="sldNum" sz="quarter" idx="5"/>
          </p:nvPr>
        </p:nvSpPr>
        <p:spPr bwMode="auto">
          <a:xfrm>
            <a:off x="3972773" y="8832216"/>
            <a:ext cx="3037628" cy="464184"/>
          </a:xfrm>
          <a:prstGeom prst="rect">
            <a:avLst/>
          </a:prstGeom>
          <a:noFill/>
          <a:ln w="9525">
            <a:noFill/>
            <a:miter lim="800000"/>
            <a:headEnd/>
            <a:tailEnd/>
          </a:ln>
        </p:spPr>
        <p:txBody>
          <a:bodyPr vert="horz" wrap="square" lIns="93142" tIns="46571" rIns="93142" bIns="46571" numCol="1" anchor="b" anchorCtr="0" compatLnSpc="1">
            <a:prstTxWarp prst="textNoShape">
              <a:avLst/>
            </a:prstTxWarp>
          </a:bodyPr>
          <a:lstStyle>
            <a:lvl1pPr algn="r" defTabSz="931534">
              <a:defRPr kumimoji="0" sz="1200"/>
            </a:lvl1pPr>
          </a:lstStyle>
          <a:p>
            <a:fld id="{6D3A8AAB-9FB4-40CA-9F4A-A350E5F894F2}" type="slidenum">
              <a:rPr lang="en-US" altLang="en-US"/>
              <a:pPr/>
              <a:t>‹#›</a:t>
            </a:fld>
            <a:endParaRPr lang="en-US" altLang="en-US"/>
          </a:p>
        </p:txBody>
      </p:sp>
    </p:spTree>
    <p:extLst>
      <p:ext uri="{BB962C8B-B14F-4D97-AF65-F5344CB8AC3E}">
        <p14:creationId xmlns:p14="http://schemas.microsoft.com/office/powerpoint/2010/main" val="3166943084"/>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3A1F7ED1-7B41-4684-8C68-2B1ABD19C0F6}" type="datetime1">
              <a:rPr kumimoji="0" lang="en-US" altLang="en-US" sz="1200"/>
              <a:t>10/6/2025</a:t>
            </a:fld>
            <a:endParaRPr kumimoji="0" lang="en-US" altLang="en-US" sz="1200"/>
          </a:p>
        </p:txBody>
      </p:sp>
      <p:sp>
        <p:nvSpPr>
          <p:cNvPr id="52227"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953BDC76-8610-4019-8E94-F61B99B9179B}" type="slidenum">
              <a:rPr kumimoji="0" lang="en-US" altLang="en-US" sz="1200"/>
              <a:pPr/>
              <a:t>1</a:t>
            </a:fld>
            <a:endParaRPr kumimoji="0" lang="en-US" altLang="en-US" sz="1200"/>
          </a:p>
        </p:txBody>
      </p:sp>
      <p:sp>
        <p:nvSpPr>
          <p:cNvPr id="52228" name="Rectangle 2"/>
          <p:cNvSpPr>
            <a:spLocks noGrp="1" noRot="1" noChangeAspect="1" noChangeArrowheads="1" noTextEdit="1"/>
          </p:cNvSpPr>
          <p:nvPr>
            <p:ph type="sldImg"/>
          </p:nvPr>
        </p:nvSpPr>
        <p:spPr>
          <a:xfrm>
            <a:off x="406400" y="698500"/>
            <a:ext cx="6197600" cy="3486150"/>
          </a:xfrm>
          <a:ln/>
        </p:spPr>
      </p:sp>
      <p:sp>
        <p:nvSpPr>
          <p:cNvPr id="5222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1503131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https://www.thefreedomtrail.org/freedom-trail/boston-common.shtml </a:t>
            </a:r>
          </a:p>
        </p:txBody>
      </p:sp>
      <p:sp>
        <p:nvSpPr>
          <p:cNvPr id="4" name="Date Placeholder 3"/>
          <p:cNvSpPr>
            <a:spLocks noGrp="1"/>
          </p:cNvSpPr>
          <p:nvPr>
            <p:ph type="dt" idx="10"/>
          </p:nvPr>
        </p:nvSpPr>
        <p:spPr/>
        <p:txBody>
          <a:bodyPr/>
          <a:lstStyle/>
          <a:p>
            <a:pPr>
              <a:defRPr/>
            </a:pPr>
            <a:fld id="{5B8AEC5B-FFEF-4A69-B116-BC0BC150FCA2}" type="datetime1">
              <a:rPr lang="en-US" altLang="en-US" smtClean="0"/>
              <a:t>10/6/2025</a:t>
            </a:fld>
            <a:endParaRPr lang="en-US" altLang="en-US"/>
          </a:p>
        </p:txBody>
      </p:sp>
      <p:sp>
        <p:nvSpPr>
          <p:cNvPr id="5" name="Slide Number Placeholder 4"/>
          <p:cNvSpPr>
            <a:spLocks noGrp="1"/>
          </p:cNvSpPr>
          <p:nvPr>
            <p:ph type="sldNum" sz="quarter" idx="11"/>
          </p:nvPr>
        </p:nvSpPr>
        <p:spPr/>
        <p:txBody>
          <a:bodyPr/>
          <a:lstStyle/>
          <a:p>
            <a:fld id="{CCB2C8C8-576A-4876-835A-4B8CA35CDFA0}" type="slidenum">
              <a:rPr lang="en-US" altLang="en-US" smtClean="0"/>
              <a:pPr/>
              <a:t>36</a:t>
            </a:fld>
            <a:endParaRPr lang="en-US" altLang="en-US"/>
          </a:p>
        </p:txBody>
      </p:sp>
    </p:spTree>
    <p:extLst>
      <p:ext uri="{BB962C8B-B14F-4D97-AF65-F5344CB8AC3E}">
        <p14:creationId xmlns:p14="http://schemas.microsoft.com/office/powerpoint/2010/main" val="2772383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ABA0265F-9704-4DDC-99E4-03F93CF7C077}" type="datetime1">
              <a:rPr kumimoji="0" lang="en-US" altLang="en-US" sz="1200"/>
              <a:t>10/6/2025</a:t>
            </a:fld>
            <a:endParaRPr kumimoji="0" lang="en-US" altLang="en-US" sz="1200"/>
          </a:p>
        </p:txBody>
      </p:sp>
      <p:sp>
        <p:nvSpPr>
          <p:cNvPr id="68611"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B7E8DC46-CDD3-4ECA-869E-CC7FB3C08B6B}" type="slidenum">
              <a:rPr kumimoji="0" lang="en-US" altLang="en-US" sz="1200"/>
              <a:pPr/>
              <a:t>37</a:t>
            </a:fld>
            <a:endParaRPr kumimoji="0" lang="en-US" altLang="en-US" sz="1200"/>
          </a:p>
        </p:txBody>
      </p:sp>
      <p:sp>
        <p:nvSpPr>
          <p:cNvPr id="68612" name="Rectangle 2"/>
          <p:cNvSpPr>
            <a:spLocks noGrp="1" noRot="1" noChangeAspect="1" noChangeArrowheads="1" noTextEdit="1"/>
          </p:cNvSpPr>
          <p:nvPr>
            <p:ph type="sldImg"/>
          </p:nvPr>
        </p:nvSpPr>
        <p:spPr>
          <a:xfrm>
            <a:off x="406400" y="698500"/>
            <a:ext cx="6197600" cy="3486150"/>
          </a:xfrm>
          <a:ln/>
        </p:spPr>
      </p:sp>
      <p:sp>
        <p:nvSpPr>
          <p:cNvPr id="6861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195938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DFE61437-2382-404B-A292-E06C840F24EE}" type="datetime1">
              <a:rPr kumimoji="0" lang="en-US" altLang="en-US" sz="1200"/>
              <a:t>10/6/2025</a:t>
            </a:fld>
            <a:endParaRPr kumimoji="0" lang="en-US" altLang="en-US" sz="1200"/>
          </a:p>
        </p:txBody>
      </p:sp>
      <p:sp>
        <p:nvSpPr>
          <p:cNvPr id="69635"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71DEB92C-3653-40EC-B843-E9D9439C25B9}" type="slidenum">
              <a:rPr kumimoji="0" lang="en-US" altLang="en-US" sz="1200"/>
              <a:pPr/>
              <a:t>38</a:t>
            </a:fld>
            <a:endParaRPr kumimoji="0" lang="en-US" altLang="en-US" sz="1200"/>
          </a:p>
        </p:txBody>
      </p:sp>
      <p:sp>
        <p:nvSpPr>
          <p:cNvPr id="69636" name="Rectangle 2"/>
          <p:cNvSpPr>
            <a:spLocks noGrp="1" noRot="1" noChangeAspect="1" noChangeArrowheads="1" noTextEdit="1"/>
          </p:cNvSpPr>
          <p:nvPr>
            <p:ph type="sldImg"/>
          </p:nvPr>
        </p:nvSpPr>
        <p:spPr>
          <a:xfrm>
            <a:off x="406400" y="698500"/>
            <a:ext cx="6197600" cy="3486150"/>
          </a:xfrm>
          <a:ln/>
        </p:spPr>
      </p:sp>
      <p:sp>
        <p:nvSpPr>
          <p:cNvPr id="696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3462641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39319CF2-CD59-4E95-BA5E-3988C8AE9B5E}" type="datetime1">
              <a:rPr kumimoji="0" lang="en-US" altLang="en-US" sz="1200"/>
              <a:t>10/6/2025</a:t>
            </a:fld>
            <a:endParaRPr kumimoji="0" lang="en-US" altLang="en-US" sz="1200"/>
          </a:p>
        </p:txBody>
      </p:sp>
      <p:sp>
        <p:nvSpPr>
          <p:cNvPr id="72707"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B358D7B9-2357-414A-B7E8-14FB5FA009E6}" type="slidenum">
              <a:rPr kumimoji="0" lang="en-US" altLang="en-US" sz="1200"/>
              <a:pPr/>
              <a:t>47</a:t>
            </a:fld>
            <a:endParaRPr kumimoji="0" lang="en-US" altLang="en-US" sz="1200"/>
          </a:p>
        </p:txBody>
      </p:sp>
      <p:sp>
        <p:nvSpPr>
          <p:cNvPr id="72708" name="Rectangle 2"/>
          <p:cNvSpPr>
            <a:spLocks noGrp="1" noRot="1" noChangeAspect="1" noChangeArrowheads="1" noTextEdit="1"/>
          </p:cNvSpPr>
          <p:nvPr>
            <p:ph type="sldImg"/>
          </p:nvPr>
        </p:nvSpPr>
        <p:spPr>
          <a:xfrm>
            <a:off x="406400" y="698500"/>
            <a:ext cx="6197600" cy="3486150"/>
          </a:xfrm>
          <a:ln/>
        </p:spPr>
      </p:sp>
      <p:sp>
        <p:nvSpPr>
          <p:cNvPr id="7270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3757882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5700C0C6-0787-452E-8A74-21A850DD79C2}" type="datetime1">
              <a:rPr kumimoji="0" lang="en-US" altLang="en-US" sz="1200"/>
              <a:t>10/6/2025</a:t>
            </a:fld>
            <a:endParaRPr kumimoji="0" lang="en-US" altLang="en-US" sz="1200"/>
          </a:p>
        </p:txBody>
      </p:sp>
      <p:sp>
        <p:nvSpPr>
          <p:cNvPr id="73731"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EBFA33C1-9AA8-4077-88F3-950E5DA24CE1}" type="slidenum">
              <a:rPr kumimoji="0" lang="en-US" altLang="en-US" sz="1200"/>
              <a:pPr/>
              <a:t>48</a:t>
            </a:fld>
            <a:endParaRPr kumimoji="0" lang="en-US" altLang="en-US" sz="1200"/>
          </a:p>
        </p:txBody>
      </p:sp>
      <p:sp>
        <p:nvSpPr>
          <p:cNvPr id="73732" name="Rectangle 2"/>
          <p:cNvSpPr>
            <a:spLocks noGrp="1" noRot="1" noChangeAspect="1" noChangeArrowheads="1" noTextEdit="1"/>
          </p:cNvSpPr>
          <p:nvPr>
            <p:ph type="sldImg"/>
          </p:nvPr>
        </p:nvSpPr>
        <p:spPr>
          <a:xfrm>
            <a:off x="406400" y="698500"/>
            <a:ext cx="6197600" cy="3486150"/>
          </a:xfrm>
          <a:ln/>
        </p:spPr>
      </p:sp>
      <p:sp>
        <p:nvSpPr>
          <p:cNvPr id="7373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36607921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945">
              <a:defRPr kumimoji="1" sz="2400">
                <a:solidFill>
                  <a:schemeClr val="tx1"/>
                </a:solidFill>
                <a:latin typeface="Times New Roman" panose="02020603050405020304" pitchFamily="18" charset="0"/>
              </a:defRPr>
            </a:lvl1pPr>
            <a:lvl2pPr marL="743955" indent="-286137" defTabSz="929945">
              <a:defRPr kumimoji="1" sz="2400">
                <a:solidFill>
                  <a:schemeClr val="tx1"/>
                </a:solidFill>
                <a:latin typeface="Times New Roman" panose="02020603050405020304" pitchFamily="18" charset="0"/>
              </a:defRPr>
            </a:lvl2pPr>
            <a:lvl3pPr marL="1144547" indent="-228909" defTabSz="929945">
              <a:defRPr kumimoji="1" sz="2400">
                <a:solidFill>
                  <a:schemeClr val="tx1"/>
                </a:solidFill>
                <a:latin typeface="Times New Roman" panose="02020603050405020304" pitchFamily="18" charset="0"/>
              </a:defRPr>
            </a:lvl3pPr>
            <a:lvl4pPr marL="1602366" indent="-228909" defTabSz="929945">
              <a:defRPr kumimoji="1" sz="2400">
                <a:solidFill>
                  <a:schemeClr val="tx1"/>
                </a:solidFill>
                <a:latin typeface="Times New Roman" panose="02020603050405020304" pitchFamily="18" charset="0"/>
              </a:defRPr>
            </a:lvl4pPr>
            <a:lvl5pPr marL="2060186" indent="-228909" defTabSz="929945">
              <a:defRPr kumimoji="1" sz="2400">
                <a:solidFill>
                  <a:schemeClr val="tx1"/>
                </a:solidFill>
                <a:latin typeface="Times New Roman" panose="02020603050405020304" pitchFamily="18" charset="0"/>
              </a:defRPr>
            </a:lvl5pPr>
            <a:lvl6pPr marL="2518005" indent="-228909" defTabSz="929945"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29945"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29945"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29945" eaLnBrk="0" fontAlgn="base" hangingPunct="0">
              <a:spcBef>
                <a:spcPct val="0"/>
              </a:spcBef>
              <a:spcAft>
                <a:spcPct val="0"/>
              </a:spcAft>
              <a:defRPr kumimoji="1" sz="2400">
                <a:solidFill>
                  <a:schemeClr val="tx1"/>
                </a:solidFill>
                <a:latin typeface="Times New Roman" panose="02020603050405020304" pitchFamily="18" charset="0"/>
              </a:defRPr>
            </a:lvl9pPr>
          </a:lstStyle>
          <a:p>
            <a:fld id="{A720A472-68DC-4EA3-AAAB-0F068B13DB88}" type="datetime1">
              <a:rPr kumimoji="0" lang="en-US" altLang="en-US" sz="1200"/>
              <a:t>10/6/2025</a:t>
            </a:fld>
            <a:endParaRPr kumimoji="0" lang="en-US" altLang="en-US" sz="1200"/>
          </a:p>
        </p:txBody>
      </p:sp>
      <p:sp>
        <p:nvSpPr>
          <p:cNvPr id="83971"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945">
              <a:defRPr kumimoji="1" sz="2400">
                <a:solidFill>
                  <a:schemeClr val="tx1"/>
                </a:solidFill>
                <a:latin typeface="Times New Roman" panose="02020603050405020304" pitchFamily="18" charset="0"/>
              </a:defRPr>
            </a:lvl1pPr>
            <a:lvl2pPr marL="743955" indent="-286137" defTabSz="929945">
              <a:defRPr kumimoji="1" sz="2400">
                <a:solidFill>
                  <a:schemeClr val="tx1"/>
                </a:solidFill>
                <a:latin typeface="Times New Roman" panose="02020603050405020304" pitchFamily="18" charset="0"/>
              </a:defRPr>
            </a:lvl2pPr>
            <a:lvl3pPr marL="1144547" indent="-228909" defTabSz="929945">
              <a:defRPr kumimoji="1" sz="2400">
                <a:solidFill>
                  <a:schemeClr val="tx1"/>
                </a:solidFill>
                <a:latin typeface="Times New Roman" panose="02020603050405020304" pitchFamily="18" charset="0"/>
              </a:defRPr>
            </a:lvl3pPr>
            <a:lvl4pPr marL="1602366" indent="-228909" defTabSz="929945">
              <a:defRPr kumimoji="1" sz="2400">
                <a:solidFill>
                  <a:schemeClr val="tx1"/>
                </a:solidFill>
                <a:latin typeface="Times New Roman" panose="02020603050405020304" pitchFamily="18" charset="0"/>
              </a:defRPr>
            </a:lvl4pPr>
            <a:lvl5pPr marL="2060186" indent="-228909" defTabSz="929945">
              <a:defRPr kumimoji="1" sz="2400">
                <a:solidFill>
                  <a:schemeClr val="tx1"/>
                </a:solidFill>
                <a:latin typeface="Times New Roman" panose="02020603050405020304" pitchFamily="18" charset="0"/>
              </a:defRPr>
            </a:lvl5pPr>
            <a:lvl6pPr marL="2518005" indent="-228909" defTabSz="929945"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29945"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29945"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29945" eaLnBrk="0" fontAlgn="base" hangingPunct="0">
              <a:spcBef>
                <a:spcPct val="0"/>
              </a:spcBef>
              <a:spcAft>
                <a:spcPct val="0"/>
              </a:spcAft>
              <a:defRPr kumimoji="1" sz="2400">
                <a:solidFill>
                  <a:schemeClr val="tx1"/>
                </a:solidFill>
                <a:latin typeface="Times New Roman" panose="02020603050405020304" pitchFamily="18" charset="0"/>
              </a:defRPr>
            </a:lvl9pPr>
          </a:lstStyle>
          <a:p>
            <a:fld id="{595F8551-53F6-42B3-A3B3-13E821772662}" type="slidenum">
              <a:rPr kumimoji="0" lang="en-US" altLang="en-US" sz="1200"/>
              <a:pPr/>
              <a:t>50</a:t>
            </a:fld>
            <a:endParaRPr kumimoji="0" lang="en-US" altLang="en-US" sz="1200"/>
          </a:p>
        </p:txBody>
      </p:sp>
      <p:sp>
        <p:nvSpPr>
          <p:cNvPr id="83972" name="Rectangle 2"/>
          <p:cNvSpPr>
            <a:spLocks noGrp="1" noRot="1" noChangeAspect="1" noChangeArrowheads="1" noTextEdit="1"/>
          </p:cNvSpPr>
          <p:nvPr>
            <p:ph type="sldImg"/>
          </p:nvPr>
        </p:nvSpPr>
        <p:spPr>
          <a:xfrm>
            <a:off x="406400" y="698500"/>
            <a:ext cx="6197600" cy="3486150"/>
          </a:xfrm>
          <a:ln/>
        </p:spPr>
      </p:sp>
      <p:sp>
        <p:nvSpPr>
          <p:cNvPr id="8397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3733497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945">
              <a:defRPr kumimoji="1" sz="2400">
                <a:solidFill>
                  <a:schemeClr val="tx1"/>
                </a:solidFill>
                <a:latin typeface="Times New Roman" panose="02020603050405020304" pitchFamily="18" charset="0"/>
              </a:defRPr>
            </a:lvl1pPr>
            <a:lvl2pPr marL="743955" indent="-286137" defTabSz="929945">
              <a:defRPr kumimoji="1" sz="2400">
                <a:solidFill>
                  <a:schemeClr val="tx1"/>
                </a:solidFill>
                <a:latin typeface="Times New Roman" panose="02020603050405020304" pitchFamily="18" charset="0"/>
              </a:defRPr>
            </a:lvl2pPr>
            <a:lvl3pPr marL="1144547" indent="-228909" defTabSz="929945">
              <a:defRPr kumimoji="1" sz="2400">
                <a:solidFill>
                  <a:schemeClr val="tx1"/>
                </a:solidFill>
                <a:latin typeface="Times New Roman" panose="02020603050405020304" pitchFamily="18" charset="0"/>
              </a:defRPr>
            </a:lvl3pPr>
            <a:lvl4pPr marL="1602366" indent="-228909" defTabSz="929945">
              <a:defRPr kumimoji="1" sz="2400">
                <a:solidFill>
                  <a:schemeClr val="tx1"/>
                </a:solidFill>
                <a:latin typeface="Times New Roman" panose="02020603050405020304" pitchFamily="18" charset="0"/>
              </a:defRPr>
            </a:lvl4pPr>
            <a:lvl5pPr marL="2060186" indent="-228909" defTabSz="929945">
              <a:defRPr kumimoji="1" sz="2400">
                <a:solidFill>
                  <a:schemeClr val="tx1"/>
                </a:solidFill>
                <a:latin typeface="Times New Roman" panose="02020603050405020304" pitchFamily="18" charset="0"/>
              </a:defRPr>
            </a:lvl5pPr>
            <a:lvl6pPr marL="2518005" indent="-228909" defTabSz="929945"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29945"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29945"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29945" eaLnBrk="0" fontAlgn="base" hangingPunct="0">
              <a:spcBef>
                <a:spcPct val="0"/>
              </a:spcBef>
              <a:spcAft>
                <a:spcPct val="0"/>
              </a:spcAft>
              <a:defRPr kumimoji="1" sz="2400">
                <a:solidFill>
                  <a:schemeClr val="tx1"/>
                </a:solidFill>
                <a:latin typeface="Times New Roman" panose="02020603050405020304" pitchFamily="18" charset="0"/>
              </a:defRPr>
            </a:lvl9pPr>
          </a:lstStyle>
          <a:p>
            <a:fld id="{52D016F8-20CB-4B44-84AC-587FB539171B}" type="datetime1">
              <a:rPr kumimoji="0" lang="en-US" altLang="en-US" sz="1200"/>
              <a:t>10/6/2025</a:t>
            </a:fld>
            <a:endParaRPr kumimoji="0" lang="en-US" altLang="en-US" sz="1200"/>
          </a:p>
        </p:txBody>
      </p:sp>
      <p:sp>
        <p:nvSpPr>
          <p:cNvPr id="84995"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945">
              <a:defRPr kumimoji="1" sz="2400">
                <a:solidFill>
                  <a:schemeClr val="tx1"/>
                </a:solidFill>
                <a:latin typeface="Times New Roman" panose="02020603050405020304" pitchFamily="18" charset="0"/>
              </a:defRPr>
            </a:lvl1pPr>
            <a:lvl2pPr marL="743955" indent="-286137" defTabSz="929945">
              <a:defRPr kumimoji="1" sz="2400">
                <a:solidFill>
                  <a:schemeClr val="tx1"/>
                </a:solidFill>
                <a:latin typeface="Times New Roman" panose="02020603050405020304" pitchFamily="18" charset="0"/>
              </a:defRPr>
            </a:lvl2pPr>
            <a:lvl3pPr marL="1144547" indent="-228909" defTabSz="929945">
              <a:defRPr kumimoji="1" sz="2400">
                <a:solidFill>
                  <a:schemeClr val="tx1"/>
                </a:solidFill>
                <a:latin typeface="Times New Roman" panose="02020603050405020304" pitchFamily="18" charset="0"/>
              </a:defRPr>
            </a:lvl3pPr>
            <a:lvl4pPr marL="1602366" indent="-228909" defTabSz="929945">
              <a:defRPr kumimoji="1" sz="2400">
                <a:solidFill>
                  <a:schemeClr val="tx1"/>
                </a:solidFill>
                <a:latin typeface="Times New Roman" panose="02020603050405020304" pitchFamily="18" charset="0"/>
              </a:defRPr>
            </a:lvl4pPr>
            <a:lvl5pPr marL="2060186" indent="-228909" defTabSz="929945">
              <a:defRPr kumimoji="1" sz="2400">
                <a:solidFill>
                  <a:schemeClr val="tx1"/>
                </a:solidFill>
                <a:latin typeface="Times New Roman" panose="02020603050405020304" pitchFamily="18" charset="0"/>
              </a:defRPr>
            </a:lvl5pPr>
            <a:lvl6pPr marL="2518005" indent="-228909" defTabSz="929945"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29945"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29945"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29945" eaLnBrk="0" fontAlgn="base" hangingPunct="0">
              <a:spcBef>
                <a:spcPct val="0"/>
              </a:spcBef>
              <a:spcAft>
                <a:spcPct val="0"/>
              </a:spcAft>
              <a:defRPr kumimoji="1" sz="2400">
                <a:solidFill>
                  <a:schemeClr val="tx1"/>
                </a:solidFill>
                <a:latin typeface="Times New Roman" panose="02020603050405020304" pitchFamily="18" charset="0"/>
              </a:defRPr>
            </a:lvl9pPr>
          </a:lstStyle>
          <a:p>
            <a:fld id="{04DAAA9C-DF4F-4A57-A9EE-4FBE815FE4E1}" type="slidenum">
              <a:rPr kumimoji="0" lang="en-US" altLang="en-US" sz="1200"/>
              <a:pPr/>
              <a:t>51</a:t>
            </a:fld>
            <a:endParaRPr kumimoji="0" lang="en-US" altLang="en-US" sz="1200"/>
          </a:p>
        </p:txBody>
      </p:sp>
      <p:sp>
        <p:nvSpPr>
          <p:cNvPr id="84996" name="Rectangle 2"/>
          <p:cNvSpPr>
            <a:spLocks noGrp="1" noRot="1" noChangeAspect="1" noChangeArrowheads="1" noTextEdit="1"/>
          </p:cNvSpPr>
          <p:nvPr>
            <p:ph type="sldImg"/>
          </p:nvPr>
        </p:nvSpPr>
        <p:spPr>
          <a:xfrm>
            <a:off x="406400" y="698500"/>
            <a:ext cx="6197600" cy="3486150"/>
          </a:xfrm>
          <a:ln/>
        </p:spPr>
      </p:sp>
      <p:sp>
        <p:nvSpPr>
          <p:cNvPr id="8499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1010024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945">
              <a:defRPr kumimoji="1" sz="2400">
                <a:solidFill>
                  <a:schemeClr val="tx1"/>
                </a:solidFill>
                <a:latin typeface="Times New Roman" panose="02020603050405020304" pitchFamily="18" charset="0"/>
              </a:defRPr>
            </a:lvl1pPr>
            <a:lvl2pPr marL="743955" indent="-286137" defTabSz="929945">
              <a:defRPr kumimoji="1" sz="2400">
                <a:solidFill>
                  <a:schemeClr val="tx1"/>
                </a:solidFill>
                <a:latin typeface="Times New Roman" panose="02020603050405020304" pitchFamily="18" charset="0"/>
              </a:defRPr>
            </a:lvl2pPr>
            <a:lvl3pPr marL="1144547" indent="-228909" defTabSz="929945">
              <a:defRPr kumimoji="1" sz="2400">
                <a:solidFill>
                  <a:schemeClr val="tx1"/>
                </a:solidFill>
                <a:latin typeface="Times New Roman" panose="02020603050405020304" pitchFamily="18" charset="0"/>
              </a:defRPr>
            </a:lvl3pPr>
            <a:lvl4pPr marL="1602366" indent="-228909" defTabSz="929945">
              <a:defRPr kumimoji="1" sz="2400">
                <a:solidFill>
                  <a:schemeClr val="tx1"/>
                </a:solidFill>
                <a:latin typeface="Times New Roman" panose="02020603050405020304" pitchFamily="18" charset="0"/>
              </a:defRPr>
            </a:lvl4pPr>
            <a:lvl5pPr marL="2060186" indent="-228909" defTabSz="929945">
              <a:defRPr kumimoji="1" sz="2400">
                <a:solidFill>
                  <a:schemeClr val="tx1"/>
                </a:solidFill>
                <a:latin typeface="Times New Roman" panose="02020603050405020304" pitchFamily="18" charset="0"/>
              </a:defRPr>
            </a:lvl5pPr>
            <a:lvl6pPr marL="2518005" indent="-228909" defTabSz="929945"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29945"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29945"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29945" eaLnBrk="0" fontAlgn="base" hangingPunct="0">
              <a:spcBef>
                <a:spcPct val="0"/>
              </a:spcBef>
              <a:spcAft>
                <a:spcPct val="0"/>
              </a:spcAft>
              <a:defRPr kumimoji="1" sz="2400">
                <a:solidFill>
                  <a:schemeClr val="tx1"/>
                </a:solidFill>
                <a:latin typeface="Times New Roman" panose="02020603050405020304" pitchFamily="18" charset="0"/>
              </a:defRPr>
            </a:lvl9pPr>
          </a:lstStyle>
          <a:p>
            <a:fld id="{4738C1CF-69F6-4CF5-85A9-647E93C4075D}" type="datetime1">
              <a:rPr kumimoji="0" lang="en-US" altLang="en-US" sz="1200"/>
              <a:t>10/6/2025</a:t>
            </a:fld>
            <a:endParaRPr kumimoji="0" lang="en-US" altLang="en-US" sz="1200"/>
          </a:p>
        </p:txBody>
      </p:sp>
      <p:sp>
        <p:nvSpPr>
          <p:cNvPr id="86019"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945">
              <a:defRPr kumimoji="1" sz="2400">
                <a:solidFill>
                  <a:schemeClr val="tx1"/>
                </a:solidFill>
                <a:latin typeface="Times New Roman" panose="02020603050405020304" pitchFamily="18" charset="0"/>
              </a:defRPr>
            </a:lvl1pPr>
            <a:lvl2pPr marL="743955" indent="-286137" defTabSz="929945">
              <a:defRPr kumimoji="1" sz="2400">
                <a:solidFill>
                  <a:schemeClr val="tx1"/>
                </a:solidFill>
                <a:latin typeface="Times New Roman" panose="02020603050405020304" pitchFamily="18" charset="0"/>
              </a:defRPr>
            </a:lvl2pPr>
            <a:lvl3pPr marL="1144547" indent="-228909" defTabSz="929945">
              <a:defRPr kumimoji="1" sz="2400">
                <a:solidFill>
                  <a:schemeClr val="tx1"/>
                </a:solidFill>
                <a:latin typeface="Times New Roman" panose="02020603050405020304" pitchFamily="18" charset="0"/>
              </a:defRPr>
            </a:lvl3pPr>
            <a:lvl4pPr marL="1602366" indent="-228909" defTabSz="929945">
              <a:defRPr kumimoji="1" sz="2400">
                <a:solidFill>
                  <a:schemeClr val="tx1"/>
                </a:solidFill>
                <a:latin typeface="Times New Roman" panose="02020603050405020304" pitchFamily="18" charset="0"/>
              </a:defRPr>
            </a:lvl4pPr>
            <a:lvl5pPr marL="2060186" indent="-228909" defTabSz="929945">
              <a:defRPr kumimoji="1" sz="2400">
                <a:solidFill>
                  <a:schemeClr val="tx1"/>
                </a:solidFill>
                <a:latin typeface="Times New Roman" panose="02020603050405020304" pitchFamily="18" charset="0"/>
              </a:defRPr>
            </a:lvl5pPr>
            <a:lvl6pPr marL="2518005" indent="-228909" defTabSz="929945"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29945"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29945"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29945" eaLnBrk="0" fontAlgn="base" hangingPunct="0">
              <a:spcBef>
                <a:spcPct val="0"/>
              </a:spcBef>
              <a:spcAft>
                <a:spcPct val="0"/>
              </a:spcAft>
              <a:defRPr kumimoji="1" sz="2400">
                <a:solidFill>
                  <a:schemeClr val="tx1"/>
                </a:solidFill>
                <a:latin typeface="Times New Roman" panose="02020603050405020304" pitchFamily="18" charset="0"/>
              </a:defRPr>
            </a:lvl9pPr>
          </a:lstStyle>
          <a:p>
            <a:fld id="{E499208B-72AB-49BC-9DD4-9B4E5BBE4F12}" type="slidenum">
              <a:rPr kumimoji="0" lang="en-US" altLang="en-US" sz="1200"/>
              <a:pPr/>
              <a:t>52</a:t>
            </a:fld>
            <a:endParaRPr kumimoji="0" lang="en-US" altLang="en-US" sz="1200"/>
          </a:p>
        </p:txBody>
      </p:sp>
      <p:sp>
        <p:nvSpPr>
          <p:cNvPr id="86020" name="Rectangle 2"/>
          <p:cNvSpPr>
            <a:spLocks noGrp="1" noRot="1" noChangeAspect="1" noChangeArrowheads="1" noTextEdit="1"/>
          </p:cNvSpPr>
          <p:nvPr>
            <p:ph type="sldImg"/>
          </p:nvPr>
        </p:nvSpPr>
        <p:spPr>
          <a:xfrm>
            <a:off x="406400" y="698500"/>
            <a:ext cx="6197600" cy="3486150"/>
          </a:xfrm>
          <a:ln/>
        </p:spPr>
      </p:sp>
      <p:sp>
        <p:nvSpPr>
          <p:cNvPr id="8602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38010193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945">
              <a:defRPr kumimoji="1" sz="2400">
                <a:solidFill>
                  <a:schemeClr val="tx1"/>
                </a:solidFill>
                <a:latin typeface="Times New Roman" panose="02020603050405020304" pitchFamily="18" charset="0"/>
              </a:defRPr>
            </a:lvl1pPr>
            <a:lvl2pPr marL="743955" indent="-286137" defTabSz="929945">
              <a:defRPr kumimoji="1" sz="2400">
                <a:solidFill>
                  <a:schemeClr val="tx1"/>
                </a:solidFill>
                <a:latin typeface="Times New Roman" panose="02020603050405020304" pitchFamily="18" charset="0"/>
              </a:defRPr>
            </a:lvl2pPr>
            <a:lvl3pPr marL="1144547" indent="-228909" defTabSz="929945">
              <a:defRPr kumimoji="1" sz="2400">
                <a:solidFill>
                  <a:schemeClr val="tx1"/>
                </a:solidFill>
                <a:latin typeface="Times New Roman" panose="02020603050405020304" pitchFamily="18" charset="0"/>
              </a:defRPr>
            </a:lvl3pPr>
            <a:lvl4pPr marL="1602366" indent="-228909" defTabSz="929945">
              <a:defRPr kumimoji="1" sz="2400">
                <a:solidFill>
                  <a:schemeClr val="tx1"/>
                </a:solidFill>
                <a:latin typeface="Times New Roman" panose="02020603050405020304" pitchFamily="18" charset="0"/>
              </a:defRPr>
            </a:lvl4pPr>
            <a:lvl5pPr marL="2060186" indent="-228909" defTabSz="929945">
              <a:defRPr kumimoji="1" sz="2400">
                <a:solidFill>
                  <a:schemeClr val="tx1"/>
                </a:solidFill>
                <a:latin typeface="Times New Roman" panose="02020603050405020304" pitchFamily="18" charset="0"/>
              </a:defRPr>
            </a:lvl5pPr>
            <a:lvl6pPr marL="2518005" indent="-228909" defTabSz="929945"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29945"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29945"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29945" eaLnBrk="0" fontAlgn="base" hangingPunct="0">
              <a:spcBef>
                <a:spcPct val="0"/>
              </a:spcBef>
              <a:spcAft>
                <a:spcPct val="0"/>
              </a:spcAft>
              <a:defRPr kumimoji="1" sz="2400">
                <a:solidFill>
                  <a:schemeClr val="tx1"/>
                </a:solidFill>
                <a:latin typeface="Times New Roman" panose="02020603050405020304" pitchFamily="18" charset="0"/>
              </a:defRPr>
            </a:lvl9pPr>
          </a:lstStyle>
          <a:p>
            <a:fld id="{56E1E565-7662-429D-BA95-489D08C944F7}" type="datetime1">
              <a:rPr kumimoji="0" lang="en-US" altLang="en-US" sz="1200"/>
              <a:t>10/6/2025</a:t>
            </a:fld>
            <a:endParaRPr kumimoji="0" lang="en-US" altLang="en-US" sz="1200"/>
          </a:p>
        </p:txBody>
      </p:sp>
      <p:sp>
        <p:nvSpPr>
          <p:cNvPr id="87043"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945">
              <a:defRPr kumimoji="1" sz="2400">
                <a:solidFill>
                  <a:schemeClr val="tx1"/>
                </a:solidFill>
                <a:latin typeface="Times New Roman" panose="02020603050405020304" pitchFamily="18" charset="0"/>
              </a:defRPr>
            </a:lvl1pPr>
            <a:lvl2pPr marL="743955" indent="-286137" defTabSz="929945">
              <a:defRPr kumimoji="1" sz="2400">
                <a:solidFill>
                  <a:schemeClr val="tx1"/>
                </a:solidFill>
                <a:latin typeface="Times New Roman" panose="02020603050405020304" pitchFamily="18" charset="0"/>
              </a:defRPr>
            </a:lvl2pPr>
            <a:lvl3pPr marL="1144547" indent="-228909" defTabSz="929945">
              <a:defRPr kumimoji="1" sz="2400">
                <a:solidFill>
                  <a:schemeClr val="tx1"/>
                </a:solidFill>
                <a:latin typeface="Times New Roman" panose="02020603050405020304" pitchFamily="18" charset="0"/>
              </a:defRPr>
            </a:lvl3pPr>
            <a:lvl4pPr marL="1602366" indent="-228909" defTabSz="929945">
              <a:defRPr kumimoji="1" sz="2400">
                <a:solidFill>
                  <a:schemeClr val="tx1"/>
                </a:solidFill>
                <a:latin typeface="Times New Roman" panose="02020603050405020304" pitchFamily="18" charset="0"/>
              </a:defRPr>
            </a:lvl4pPr>
            <a:lvl5pPr marL="2060186" indent="-228909" defTabSz="929945">
              <a:defRPr kumimoji="1" sz="2400">
                <a:solidFill>
                  <a:schemeClr val="tx1"/>
                </a:solidFill>
                <a:latin typeface="Times New Roman" panose="02020603050405020304" pitchFamily="18" charset="0"/>
              </a:defRPr>
            </a:lvl5pPr>
            <a:lvl6pPr marL="2518005" indent="-228909" defTabSz="929945"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29945"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29945"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29945" eaLnBrk="0" fontAlgn="base" hangingPunct="0">
              <a:spcBef>
                <a:spcPct val="0"/>
              </a:spcBef>
              <a:spcAft>
                <a:spcPct val="0"/>
              </a:spcAft>
              <a:defRPr kumimoji="1" sz="2400">
                <a:solidFill>
                  <a:schemeClr val="tx1"/>
                </a:solidFill>
                <a:latin typeface="Times New Roman" panose="02020603050405020304" pitchFamily="18" charset="0"/>
              </a:defRPr>
            </a:lvl9pPr>
          </a:lstStyle>
          <a:p>
            <a:fld id="{46E8DEF4-92B3-4781-802F-8997BEBC4FEC}" type="slidenum">
              <a:rPr kumimoji="0" lang="en-US" altLang="en-US" sz="1200"/>
              <a:pPr/>
              <a:t>53</a:t>
            </a:fld>
            <a:endParaRPr kumimoji="0" lang="en-US" altLang="en-US" sz="1200"/>
          </a:p>
        </p:txBody>
      </p:sp>
      <p:sp>
        <p:nvSpPr>
          <p:cNvPr id="87044" name="Rectangle 2"/>
          <p:cNvSpPr>
            <a:spLocks noGrp="1" noRot="1" noChangeAspect="1" noChangeArrowheads="1" noTextEdit="1"/>
          </p:cNvSpPr>
          <p:nvPr>
            <p:ph type="sldImg"/>
          </p:nvPr>
        </p:nvSpPr>
        <p:spPr>
          <a:xfrm>
            <a:off x="406400" y="698500"/>
            <a:ext cx="6197600" cy="3486150"/>
          </a:xfrm>
          <a:ln/>
        </p:spPr>
      </p:sp>
      <p:sp>
        <p:nvSpPr>
          <p:cNvPr id="8704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22646867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2E8F0E8E-962C-4C1A-B42F-4223F8BD86E5}" type="datetime1">
              <a:rPr kumimoji="0" lang="en-US" altLang="en-US" sz="1200"/>
              <a:t>10/6/2025</a:t>
            </a:fld>
            <a:endParaRPr kumimoji="0" lang="en-US" altLang="en-US" sz="1200"/>
          </a:p>
        </p:txBody>
      </p:sp>
      <p:sp>
        <p:nvSpPr>
          <p:cNvPr id="83971"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8E014FDC-E407-44A6-8FF0-72CC59005748}" type="slidenum">
              <a:rPr kumimoji="0" lang="en-US" altLang="en-US" sz="1200"/>
              <a:pPr/>
              <a:t>66</a:t>
            </a:fld>
            <a:endParaRPr kumimoji="0" lang="en-US" altLang="en-US" sz="1200"/>
          </a:p>
        </p:txBody>
      </p:sp>
      <p:sp>
        <p:nvSpPr>
          <p:cNvPr id="83972" name="Rectangle 2"/>
          <p:cNvSpPr>
            <a:spLocks noGrp="1" noRot="1" noChangeAspect="1" noChangeArrowheads="1" noTextEdit="1"/>
          </p:cNvSpPr>
          <p:nvPr>
            <p:ph type="sldImg"/>
          </p:nvPr>
        </p:nvSpPr>
        <p:spPr>
          <a:xfrm>
            <a:off x="406400" y="698500"/>
            <a:ext cx="6197600" cy="3486150"/>
          </a:xfrm>
          <a:ln/>
        </p:spPr>
      </p:sp>
      <p:sp>
        <p:nvSpPr>
          <p:cNvPr id="8397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3154518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3593346B-96D3-4A52-9034-7A86ED416A78}" type="datetime1">
              <a:rPr kumimoji="0" lang="en-US" altLang="en-US" sz="1200"/>
              <a:t>10/6/2025</a:t>
            </a:fld>
            <a:endParaRPr kumimoji="0" lang="en-US" altLang="en-US" sz="1200"/>
          </a:p>
        </p:txBody>
      </p:sp>
      <p:sp>
        <p:nvSpPr>
          <p:cNvPr id="55299"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5A849820-A984-4A31-9C42-BA422762D8AC}" type="slidenum">
              <a:rPr kumimoji="0" lang="en-US" altLang="en-US" sz="1200"/>
              <a:pPr/>
              <a:t>15</a:t>
            </a:fld>
            <a:endParaRPr kumimoji="0" lang="en-US" altLang="en-US" sz="1200"/>
          </a:p>
        </p:txBody>
      </p:sp>
      <p:sp>
        <p:nvSpPr>
          <p:cNvPr id="55300" name="Rectangle 2"/>
          <p:cNvSpPr>
            <a:spLocks noGrp="1" noRot="1" noChangeAspect="1" noChangeArrowheads="1" noTextEdit="1"/>
          </p:cNvSpPr>
          <p:nvPr>
            <p:ph type="sldImg"/>
          </p:nvPr>
        </p:nvSpPr>
        <p:spPr>
          <a:xfrm>
            <a:off x="406400" y="698500"/>
            <a:ext cx="6197600" cy="3486150"/>
          </a:xfrm>
          <a:ln/>
        </p:spPr>
      </p:sp>
      <p:sp>
        <p:nvSpPr>
          <p:cNvPr id="5530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5349968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88727F2F-92E6-4D10-A6A1-D22AEFFB00C4}" type="datetime1">
              <a:rPr kumimoji="0" lang="en-US" altLang="en-US" sz="1200"/>
              <a:t>10/6/2025</a:t>
            </a:fld>
            <a:endParaRPr kumimoji="0" lang="en-US" altLang="en-US" sz="1200"/>
          </a:p>
        </p:txBody>
      </p:sp>
      <p:sp>
        <p:nvSpPr>
          <p:cNvPr id="86019"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1F08F6E5-4D54-4F35-822D-3C4187A02DB1}" type="slidenum">
              <a:rPr kumimoji="0" lang="en-US" altLang="en-US" sz="1200"/>
              <a:pPr/>
              <a:t>67</a:t>
            </a:fld>
            <a:endParaRPr kumimoji="0" lang="en-US" altLang="en-US" sz="1200"/>
          </a:p>
        </p:txBody>
      </p:sp>
      <p:sp>
        <p:nvSpPr>
          <p:cNvPr id="86020" name="Rectangle 2"/>
          <p:cNvSpPr>
            <a:spLocks noGrp="1" noRot="1" noChangeAspect="1" noChangeArrowheads="1" noTextEdit="1"/>
          </p:cNvSpPr>
          <p:nvPr>
            <p:ph type="sldImg"/>
          </p:nvPr>
        </p:nvSpPr>
        <p:spPr>
          <a:xfrm>
            <a:off x="406400" y="698500"/>
            <a:ext cx="6197600" cy="3486150"/>
          </a:xfrm>
          <a:ln/>
        </p:spPr>
      </p:sp>
      <p:sp>
        <p:nvSpPr>
          <p:cNvPr id="8602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16303899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7F8DD8B8-E5A0-48F4-A59A-417C1D17CEED}" type="datetime1">
              <a:rPr kumimoji="0" lang="en-US" altLang="en-US" sz="1200"/>
              <a:t>10/6/2025</a:t>
            </a:fld>
            <a:endParaRPr kumimoji="0" lang="en-US" altLang="en-US" sz="1200"/>
          </a:p>
        </p:txBody>
      </p:sp>
      <p:sp>
        <p:nvSpPr>
          <p:cNvPr id="90115"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503DAAFC-20A2-4511-9AFC-009AC127799E}" type="slidenum">
              <a:rPr kumimoji="0" lang="en-US" altLang="en-US" sz="1200"/>
              <a:pPr/>
              <a:t>68</a:t>
            </a:fld>
            <a:endParaRPr kumimoji="0" lang="en-US" altLang="en-US" sz="1200"/>
          </a:p>
        </p:txBody>
      </p:sp>
      <p:sp>
        <p:nvSpPr>
          <p:cNvPr id="90116" name="Rectangle 2"/>
          <p:cNvSpPr>
            <a:spLocks noGrp="1" noRot="1" noChangeAspect="1" noChangeArrowheads="1" noTextEdit="1"/>
          </p:cNvSpPr>
          <p:nvPr>
            <p:ph type="sldImg"/>
          </p:nvPr>
        </p:nvSpPr>
        <p:spPr>
          <a:xfrm>
            <a:off x="406400" y="698500"/>
            <a:ext cx="6197600" cy="3486150"/>
          </a:xfrm>
          <a:ln/>
        </p:spPr>
      </p:sp>
      <p:sp>
        <p:nvSpPr>
          <p:cNvPr id="9011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9020802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C7A0A1BE-CD62-43D6-8F34-9A4B1D7881C0}" type="datetime1">
              <a:rPr kumimoji="0" lang="en-US" altLang="en-US" sz="1200"/>
              <a:t>10/6/2025</a:t>
            </a:fld>
            <a:endParaRPr kumimoji="0" lang="en-US" altLang="en-US" sz="1200"/>
          </a:p>
        </p:txBody>
      </p:sp>
      <p:sp>
        <p:nvSpPr>
          <p:cNvPr id="92163"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D7D367C6-F112-4BC4-8559-01C9244CC9BD}" type="slidenum">
              <a:rPr kumimoji="0" lang="en-US" altLang="en-US" sz="1200"/>
              <a:pPr/>
              <a:t>69</a:t>
            </a:fld>
            <a:endParaRPr kumimoji="0" lang="en-US" altLang="en-US" sz="1200"/>
          </a:p>
        </p:txBody>
      </p:sp>
      <p:sp>
        <p:nvSpPr>
          <p:cNvPr id="92164" name="Rectangle 2"/>
          <p:cNvSpPr>
            <a:spLocks noGrp="1" noRot="1" noChangeAspect="1" noChangeArrowheads="1" noTextEdit="1"/>
          </p:cNvSpPr>
          <p:nvPr>
            <p:ph type="sldImg"/>
          </p:nvPr>
        </p:nvSpPr>
        <p:spPr>
          <a:xfrm>
            <a:off x="406400" y="698500"/>
            <a:ext cx="6197600" cy="3486150"/>
          </a:xfrm>
          <a:ln/>
        </p:spPr>
      </p:sp>
      <p:sp>
        <p:nvSpPr>
          <p:cNvPr id="9216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2057803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xfrm>
            <a:off x="406400" y="698500"/>
            <a:ext cx="6197600" cy="3486150"/>
          </a:xfrm>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
        <p:nvSpPr>
          <p:cNvPr id="94212"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B584BCED-7E6C-4E71-A28F-EFA8815A39C8}" type="datetime1">
              <a:rPr kumimoji="0" lang="en-US" altLang="en-US" sz="1200"/>
              <a:t>10/6/2025</a:t>
            </a:fld>
            <a:endParaRPr kumimoji="0" lang="en-US" altLang="en-US" sz="1200"/>
          </a:p>
        </p:txBody>
      </p:sp>
      <p:sp>
        <p:nvSpPr>
          <p:cNvPr id="9421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270BC976-38F7-4143-8F74-3AAD70B3C54A}" type="slidenum">
              <a:rPr kumimoji="0" lang="en-US" altLang="en-US" sz="1200"/>
              <a:pPr/>
              <a:t>71</a:t>
            </a:fld>
            <a:endParaRPr kumimoji="0" lang="en-US" altLang="en-US" sz="1200"/>
          </a:p>
        </p:txBody>
      </p:sp>
    </p:spTree>
    <p:extLst>
      <p:ext uri="{BB962C8B-B14F-4D97-AF65-F5344CB8AC3E}">
        <p14:creationId xmlns:p14="http://schemas.microsoft.com/office/powerpoint/2010/main" val="29582812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xfrm>
            <a:off x="406400" y="698500"/>
            <a:ext cx="6197600" cy="3486150"/>
          </a:xfrm>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
        <p:nvSpPr>
          <p:cNvPr id="103428"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3E30FD40-33C7-4C4D-8680-B92F0EB72C61}" type="datetime1">
              <a:rPr kumimoji="0" lang="en-US" altLang="en-US" sz="1200"/>
              <a:t>10/6/2025</a:t>
            </a:fld>
            <a:endParaRPr kumimoji="0" lang="en-US" altLang="en-US" sz="1200"/>
          </a:p>
        </p:txBody>
      </p:sp>
      <p:sp>
        <p:nvSpPr>
          <p:cNvPr id="10342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67DA1325-610F-4496-9DEF-7409205FA617}" type="slidenum">
              <a:rPr kumimoji="0" lang="en-US" altLang="en-US" sz="1200"/>
              <a:pPr/>
              <a:t>72</a:t>
            </a:fld>
            <a:endParaRPr kumimoji="0" lang="en-US" altLang="en-US" sz="1200"/>
          </a:p>
        </p:txBody>
      </p:sp>
    </p:spTree>
    <p:extLst>
      <p:ext uri="{BB962C8B-B14F-4D97-AF65-F5344CB8AC3E}">
        <p14:creationId xmlns:p14="http://schemas.microsoft.com/office/powerpoint/2010/main" val="19010576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xfrm>
            <a:off x="406400" y="698500"/>
            <a:ext cx="6197600" cy="3486150"/>
          </a:xfrm>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
        <p:nvSpPr>
          <p:cNvPr id="104452"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2945A6E2-34C4-4FD5-98D4-F45FEAFB7AF9}" type="datetime1">
              <a:rPr kumimoji="0" lang="en-US" altLang="en-US" sz="1200"/>
              <a:t>10/6/2025</a:t>
            </a:fld>
            <a:endParaRPr kumimoji="0" lang="en-US" altLang="en-US" sz="1200"/>
          </a:p>
        </p:txBody>
      </p:sp>
      <p:sp>
        <p:nvSpPr>
          <p:cNvPr id="10445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9A7F3FD8-25B7-420B-8D96-4202A5F3CAA2}" type="slidenum">
              <a:rPr kumimoji="0" lang="en-US" altLang="en-US" sz="1200"/>
              <a:pPr/>
              <a:t>73</a:t>
            </a:fld>
            <a:endParaRPr kumimoji="0" lang="en-US" altLang="en-US" sz="1200"/>
          </a:p>
        </p:txBody>
      </p:sp>
    </p:spTree>
    <p:extLst>
      <p:ext uri="{BB962C8B-B14F-4D97-AF65-F5344CB8AC3E}">
        <p14:creationId xmlns:p14="http://schemas.microsoft.com/office/powerpoint/2010/main" val="7381077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xfrm>
            <a:off x="406400" y="698500"/>
            <a:ext cx="6197600" cy="3486150"/>
          </a:xfrm>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
        <p:nvSpPr>
          <p:cNvPr id="105476"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E4825B62-DC87-4C42-AE01-4DFD40A941F1}" type="datetime1">
              <a:rPr kumimoji="0" lang="en-US" altLang="en-US" sz="1200"/>
              <a:t>10/6/2025</a:t>
            </a:fld>
            <a:endParaRPr kumimoji="0" lang="en-US" altLang="en-US" sz="1200"/>
          </a:p>
        </p:txBody>
      </p:sp>
      <p:sp>
        <p:nvSpPr>
          <p:cNvPr id="10547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2973F909-788E-4EAC-A8C2-A3A1BE1DDC0E}" type="slidenum">
              <a:rPr kumimoji="0" lang="en-US" altLang="en-US" sz="1200"/>
              <a:pPr/>
              <a:t>74</a:t>
            </a:fld>
            <a:endParaRPr kumimoji="0" lang="en-US" altLang="en-US" sz="1200"/>
          </a:p>
        </p:txBody>
      </p:sp>
    </p:spTree>
    <p:extLst>
      <p:ext uri="{BB962C8B-B14F-4D97-AF65-F5344CB8AC3E}">
        <p14:creationId xmlns:p14="http://schemas.microsoft.com/office/powerpoint/2010/main" val="34889292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xfrm>
            <a:off x="406400" y="698500"/>
            <a:ext cx="6197600" cy="3486150"/>
          </a:xfrm>
          <a:ln/>
        </p:spPr>
      </p:sp>
      <p:sp>
        <p:nvSpPr>
          <p:cNvPr id="106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
        <p:nvSpPr>
          <p:cNvPr id="106500"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65721A48-A452-47A0-8727-F92A01EEFC0A}" type="datetime1">
              <a:rPr kumimoji="0" lang="en-US" altLang="en-US" sz="1200"/>
              <a:t>10/6/2025</a:t>
            </a:fld>
            <a:endParaRPr kumimoji="0" lang="en-US" altLang="en-US" sz="1200"/>
          </a:p>
        </p:txBody>
      </p:sp>
      <p:sp>
        <p:nvSpPr>
          <p:cNvPr id="10650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0442C44F-C915-464A-9B32-8197425987E7}" type="slidenum">
              <a:rPr kumimoji="0" lang="en-US" altLang="en-US" sz="1200"/>
              <a:pPr/>
              <a:t>75</a:t>
            </a:fld>
            <a:endParaRPr kumimoji="0" lang="en-US" altLang="en-US" sz="1200"/>
          </a:p>
        </p:txBody>
      </p:sp>
    </p:spTree>
    <p:extLst>
      <p:ext uri="{BB962C8B-B14F-4D97-AF65-F5344CB8AC3E}">
        <p14:creationId xmlns:p14="http://schemas.microsoft.com/office/powerpoint/2010/main" val="197777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xfrm>
            <a:off x="406400" y="698500"/>
            <a:ext cx="6197600" cy="3486150"/>
          </a:xfrm>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
        <p:nvSpPr>
          <p:cNvPr id="111620"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50F99159-2263-4F52-B70B-791555503300}" type="datetime1">
              <a:rPr kumimoji="0" lang="en-US" altLang="en-US" sz="1200"/>
              <a:t>10/6/2025</a:t>
            </a:fld>
            <a:endParaRPr kumimoji="0" lang="en-US" altLang="en-US" sz="1200"/>
          </a:p>
        </p:txBody>
      </p:sp>
      <p:sp>
        <p:nvSpPr>
          <p:cNvPr id="11162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AA859A16-4DB1-4B50-ACA6-2599F3C75926}" type="slidenum">
              <a:rPr kumimoji="0" lang="en-US" altLang="en-US" sz="1200"/>
              <a:pPr/>
              <a:t>78</a:t>
            </a:fld>
            <a:endParaRPr kumimoji="0" lang="en-US" altLang="en-US" sz="1200"/>
          </a:p>
        </p:txBody>
      </p:sp>
    </p:spTree>
    <p:extLst>
      <p:ext uri="{BB962C8B-B14F-4D97-AF65-F5344CB8AC3E}">
        <p14:creationId xmlns:p14="http://schemas.microsoft.com/office/powerpoint/2010/main" val="9609432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61B6C4EC-6D6A-4188-8156-30F2A67DD483}" type="datetime1">
              <a:rPr kumimoji="0" lang="en-US" altLang="en-US" sz="1200"/>
              <a:t>10/6/2025</a:t>
            </a:fld>
            <a:endParaRPr kumimoji="0" lang="en-US" altLang="en-US" sz="1200"/>
          </a:p>
        </p:txBody>
      </p:sp>
      <p:sp>
        <p:nvSpPr>
          <p:cNvPr id="84995"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D839946F-4549-4EC6-98E4-FA19C08D99C2}" type="slidenum">
              <a:rPr kumimoji="0" lang="en-US" altLang="en-US" sz="1200"/>
              <a:pPr/>
              <a:t>79</a:t>
            </a:fld>
            <a:endParaRPr kumimoji="0" lang="en-US" altLang="en-US" sz="1200"/>
          </a:p>
        </p:txBody>
      </p:sp>
      <p:sp>
        <p:nvSpPr>
          <p:cNvPr id="84996" name="Rectangle 2"/>
          <p:cNvSpPr>
            <a:spLocks noGrp="1" noRot="1" noChangeAspect="1" noChangeArrowheads="1" noTextEdit="1"/>
          </p:cNvSpPr>
          <p:nvPr>
            <p:ph type="sldImg"/>
          </p:nvPr>
        </p:nvSpPr>
        <p:spPr>
          <a:xfrm>
            <a:off x="406400" y="698500"/>
            <a:ext cx="6197600" cy="3486150"/>
          </a:xfrm>
          <a:ln/>
        </p:spPr>
      </p:sp>
      <p:sp>
        <p:nvSpPr>
          <p:cNvPr id="8499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260705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F8AE9BCF-06E6-47A1-8035-0C37BEB29EB8}" type="datetime1">
              <a:rPr kumimoji="0" lang="en-US" altLang="en-US" sz="1200"/>
              <a:t>10/6/2025</a:t>
            </a:fld>
            <a:endParaRPr kumimoji="0" lang="en-US" altLang="en-US" sz="1200"/>
          </a:p>
        </p:txBody>
      </p:sp>
      <p:sp>
        <p:nvSpPr>
          <p:cNvPr id="67587"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017A7582-C4A7-4DD1-9285-EC5FE0FDA96A}" type="slidenum">
              <a:rPr kumimoji="0" lang="en-US" altLang="en-US" sz="1200"/>
              <a:pPr/>
              <a:t>28</a:t>
            </a:fld>
            <a:endParaRPr kumimoji="0" lang="en-US" altLang="en-US" sz="1200"/>
          </a:p>
        </p:txBody>
      </p:sp>
      <p:sp>
        <p:nvSpPr>
          <p:cNvPr id="67588" name="Rectangle 2"/>
          <p:cNvSpPr>
            <a:spLocks noGrp="1" noRot="1" noChangeAspect="1" noChangeArrowheads="1" noTextEdit="1"/>
          </p:cNvSpPr>
          <p:nvPr>
            <p:ph type="sldImg"/>
          </p:nvPr>
        </p:nvSpPr>
        <p:spPr>
          <a:xfrm>
            <a:off x="406400" y="698500"/>
            <a:ext cx="6197600" cy="3486150"/>
          </a:xfrm>
          <a:ln/>
        </p:spPr>
      </p:sp>
      <p:sp>
        <p:nvSpPr>
          <p:cNvPr id="675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27796251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3445BFCA-0C2B-4F51-82DA-CF14B84EEE04}" type="datetime1">
              <a:rPr kumimoji="0" lang="en-US" altLang="en-US" sz="1200"/>
              <a:t>10/6/2025</a:t>
            </a:fld>
            <a:endParaRPr kumimoji="0" lang="en-US" altLang="en-US" sz="1200"/>
          </a:p>
        </p:txBody>
      </p:sp>
      <p:sp>
        <p:nvSpPr>
          <p:cNvPr id="87043"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8F90234F-2916-4C9C-9C5D-1501649304DC}" type="slidenum">
              <a:rPr kumimoji="0" lang="en-US" altLang="en-US" sz="1200"/>
              <a:pPr/>
              <a:t>80</a:t>
            </a:fld>
            <a:endParaRPr kumimoji="0" lang="en-US" altLang="en-US" sz="1200"/>
          </a:p>
        </p:txBody>
      </p:sp>
      <p:sp>
        <p:nvSpPr>
          <p:cNvPr id="87044" name="Rectangle 2"/>
          <p:cNvSpPr>
            <a:spLocks noGrp="1" noRot="1" noChangeAspect="1" noChangeArrowheads="1" noTextEdit="1"/>
          </p:cNvSpPr>
          <p:nvPr>
            <p:ph type="sldImg"/>
          </p:nvPr>
        </p:nvSpPr>
        <p:spPr>
          <a:xfrm>
            <a:off x="406400" y="698500"/>
            <a:ext cx="6197600" cy="3486150"/>
          </a:xfrm>
          <a:ln/>
        </p:spPr>
      </p:sp>
      <p:sp>
        <p:nvSpPr>
          <p:cNvPr id="8704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38282117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833B492F-E441-4EA3-A77D-CE545FD6E175}" type="datetime1">
              <a:rPr kumimoji="0" lang="en-US" altLang="en-US" sz="1200"/>
              <a:t>10/6/2025</a:t>
            </a:fld>
            <a:endParaRPr kumimoji="0" lang="en-US" altLang="en-US" sz="1200"/>
          </a:p>
        </p:txBody>
      </p:sp>
      <p:sp>
        <p:nvSpPr>
          <p:cNvPr id="91139"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B880FD4D-6A3E-4087-82C1-9E8FFE38D0FE}" type="slidenum">
              <a:rPr kumimoji="0" lang="en-US" altLang="en-US" sz="1200"/>
              <a:pPr/>
              <a:t>81</a:t>
            </a:fld>
            <a:endParaRPr kumimoji="0" lang="en-US" altLang="en-US" sz="1200"/>
          </a:p>
        </p:txBody>
      </p:sp>
      <p:sp>
        <p:nvSpPr>
          <p:cNvPr id="91140" name="Rectangle 2"/>
          <p:cNvSpPr>
            <a:spLocks noGrp="1" noRot="1" noChangeAspect="1" noChangeArrowheads="1" noTextEdit="1"/>
          </p:cNvSpPr>
          <p:nvPr>
            <p:ph type="sldImg"/>
          </p:nvPr>
        </p:nvSpPr>
        <p:spPr>
          <a:xfrm>
            <a:off x="406400" y="698500"/>
            <a:ext cx="6197600" cy="3486150"/>
          </a:xfrm>
          <a:ln/>
        </p:spPr>
      </p:sp>
      <p:sp>
        <p:nvSpPr>
          <p:cNvPr id="9114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5582165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D05EECCA-7FC1-4E59-A139-C1DD8E0E0C03}" type="datetime1">
              <a:rPr kumimoji="0" lang="en-US" altLang="en-US" sz="1200"/>
              <a:t>10/6/2025</a:t>
            </a:fld>
            <a:endParaRPr kumimoji="0" lang="en-US" altLang="en-US" sz="1200"/>
          </a:p>
        </p:txBody>
      </p:sp>
      <p:sp>
        <p:nvSpPr>
          <p:cNvPr id="93187"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64E6E4FA-0875-4101-A825-ECC4690A177D}" type="slidenum">
              <a:rPr kumimoji="0" lang="en-US" altLang="en-US" sz="1200"/>
              <a:pPr/>
              <a:t>82</a:t>
            </a:fld>
            <a:endParaRPr kumimoji="0" lang="en-US" altLang="en-US" sz="1200"/>
          </a:p>
        </p:txBody>
      </p:sp>
      <p:sp>
        <p:nvSpPr>
          <p:cNvPr id="93188" name="Rectangle 2"/>
          <p:cNvSpPr>
            <a:spLocks noGrp="1" noRot="1" noChangeAspect="1" noChangeArrowheads="1" noTextEdit="1"/>
          </p:cNvSpPr>
          <p:nvPr>
            <p:ph type="sldImg"/>
          </p:nvPr>
        </p:nvSpPr>
        <p:spPr>
          <a:xfrm>
            <a:off x="406400" y="698500"/>
            <a:ext cx="6197600" cy="3486150"/>
          </a:xfrm>
          <a:ln/>
        </p:spPr>
      </p:sp>
      <p:sp>
        <p:nvSpPr>
          <p:cNvPr id="931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2737724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0E46CC3D-321D-488A-9894-6BF36F204411}" type="datetime1">
              <a:rPr kumimoji="0" lang="en-US" altLang="en-US" sz="1200"/>
              <a:t>10/6/2025</a:t>
            </a:fld>
            <a:endParaRPr kumimoji="0" lang="en-US" altLang="en-US" sz="1200"/>
          </a:p>
        </p:txBody>
      </p:sp>
      <p:sp>
        <p:nvSpPr>
          <p:cNvPr id="70659"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DB60F06D-B032-4B9A-99E6-9CAD92F9E757}" type="slidenum">
              <a:rPr kumimoji="0" lang="en-US" altLang="en-US" sz="1200"/>
              <a:pPr/>
              <a:t>29</a:t>
            </a:fld>
            <a:endParaRPr kumimoji="0" lang="en-US" altLang="en-US" sz="1200"/>
          </a:p>
        </p:txBody>
      </p:sp>
      <p:sp>
        <p:nvSpPr>
          <p:cNvPr id="70660" name="Rectangle 2"/>
          <p:cNvSpPr>
            <a:spLocks noGrp="1" noRot="1" noChangeAspect="1" noChangeArrowheads="1" noTextEdit="1"/>
          </p:cNvSpPr>
          <p:nvPr>
            <p:ph type="sldImg"/>
          </p:nvPr>
        </p:nvSpPr>
        <p:spPr>
          <a:xfrm>
            <a:off x="406400" y="698500"/>
            <a:ext cx="6197600" cy="3486150"/>
          </a:xfrm>
          <a:ln/>
        </p:spPr>
      </p:sp>
      <p:sp>
        <p:nvSpPr>
          <p:cNvPr id="706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856935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BDB6F9A2-35E1-4C87-B90C-A0493E618722}" type="datetime1">
              <a:rPr kumimoji="0" lang="en-US" altLang="en-US" sz="1200"/>
              <a:t>10/6/2025</a:t>
            </a:fld>
            <a:endParaRPr kumimoji="0" lang="en-US" altLang="en-US" sz="1200"/>
          </a:p>
        </p:txBody>
      </p:sp>
      <p:sp>
        <p:nvSpPr>
          <p:cNvPr id="71683"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A7A52007-4370-4E73-A748-4B75DBAFD56F}" type="slidenum">
              <a:rPr kumimoji="0" lang="en-US" altLang="en-US" sz="1200"/>
              <a:pPr/>
              <a:t>30</a:t>
            </a:fld>
            <a:endParaRPr kumimoji="0" lang="en-US" altLang="en-US" sz="1200"/>
          </a:p>
        </p:txBody>
      </p:sp>
      <p:sp>
        <p:nvSpPr>
          <p:cNvPr id="71684" name="Rectangle 2"/>
          <p:cNvSpPr>
            <a:spLocks noGrp="1" noRot="1" noChangeAspect="1" noChangeArrowheads="1" noTextEdit="1"/>
          </p:cNvSpPr>
          <p:nvPr>
            <p:ph type="sldImg"/>
          </p:nvPr>
        </p:nvSpPr>
        <p:spPr>
          <a:xfrm>
            <a:off x="406400" y="698500"/>
            <a:ext cx="6197600" cy="3486150"/>
          </a:xfrm>
          <a:ln/>
        </p:spPr>
      </p:sp>
      <p:sp>
        <p:nvSpPr>
          <p:cNvPr id="7168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844756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BDB6F9A2-35E1-4C87-B90C-A0493E618722}" type="datetime1">
              <a:rPr kumimoji="0" lang="en-US" altLang="en-US" sz="1200"/>
              <a:t>10/6/2025</a:t>
            </a:fld>
            <a:endParaRPr kumimoji="0" lang="en-US" altLang="en-US" sz="1200"/>
          </a:p>
        </p:txBody>
      </p:sp>
      <p:sp>
        <p:nvSpPr>
          <p:cNvPr id="71683"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A7A52007-4370-4E73-A748-4B75DBAFD56F}" type="slidenum">
              <a:rPr kumimoji="0" lang="en-US" altLang="en-US" sz="1200"/>
              <a:pPr/>
              <a:t>31</a:t>
            </a:fld>
            <a:endParaRPr kumimoji="0" lang="en-US" altLang="en-US" sz="1200"/>
          </a:p>
        </p:txBody>
      </p:sp>
      <p:sp>
        <p:nvSpPr>
          <p:cNvPr id="71684" name="Rectangle 2"/>
          <p:cNvSpPr>
            <a:spLocks noGrp="1" noRot="1" noChangeAspect="1" noChangeArrowheads="1" noTextEdit="1"/>
          </p:cNvSpPr>
          <p:nvPr>
            <p:ph type="sldImg"/>
          </p:nvPr>
        </p:nvSpPr>
        <p:spPr>
          <a:xfrm>
            <a:off x="406400" y="698500"/>
            <a:ext cx="6197600" cy="3486150"/>
          </a:xfrm>
          <a:ln/>
        </p:spPr>
      </p:sp>
      <p:sp>
        <p:nvSpPr>
          <p:cNvPr id="7168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2838051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2E8F0E8E-962C-4C1A-B42F-4223F8BD86E5}" type="datetime1">
              <a:rPr kumimoji="0" lang="en-US" altLang="en-US" sz="1200"/>
              <a:t>10/6/2025</a:t>
            </a:fld>
            <a:endParaRPr kumimoji="0" lang="en-US" altLang="en-US" sz="1200"/>
          </a:p>
        </p:txBody>
      </p:sp>
      <p:sp>
        <p:nvSpPr>
          <p:cNvPr id="83971"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8E014FDC-E407-44A6-8FF0-72CC59005748}" type="slidenum">
              <a:rPr kumimoji="0" lang="en-US" altLang="en-US" sz="1200"/>
              <a:pPr/>
              <a:t>32</a:t>
            </a:fld>
            <a:endParaRPr kumimoji="0" lang="en-US" altLang="en-US" sz="1200"/>
          </a:p>
        </p:txBody>
      </p:sp>
      <p:sp>
        <p:nvSpPr>
          <p:cNvPr id="83972" name="Rectangle 2"/>
          <p:cNvSpPr>
            <a:spLocks noGrp="1" noRot="1" noChangeAspect="1" noChangeArrowheads="1" noTextEdit="1"/>
          </p:cNvSpPr>
          <p:nvPr>
            <p:ph type="sldImg"/>
          </p:nvPr>
        </p:nvSpPr>
        <p:spPr>
          <a:xfrm>
            <a:off x="406400" y="698500"/>
            <a:ext cx="6197600" cy="3486150"/>
          </a:xfrm>
          <a:ln/>
        </p:spPr>
      </p:sp>
      <p:sp>
        <p:nvSpPr>
          <p:cNvPr id="8397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2011106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2E8F0E8E-962C-4C1A-B42F-4223F8BD86E5}" type="datetime1">
              <a:rPr kumimoji="0" lang="en-US" altLang="en-US" sz="1200"/>
              <a:t>10/6/2025</a:t>
            </a:fld>
            <a:endParaRPr kumimoji="0" lang="en-US" altLang="en-US" sz="1200"/>
          </a:p>
        </p:txBody>
      </p:sp>
      <p:sp>
        <p:nvSpPr>
          <p:cNvPr id="83971"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8E014FDC-E407-44A6-8FF0-72CC59005748}" type="slidenum">
              <a:rPr kumimoji="0" lang="en-US" altLang="en-US" sz="1200"/>
              <a:pPr/>
              <a:t>33</a:t>
            </a:fld>
            <a:endParaRPr kumimoji="0" lang="en-US" altLang="en-US" sz="1200"/>
          </a:p>
        </p:txBody>
      </p:sp>
      <p:sp>
        <p:nvSpPr>
          <p:cNvPr id="83972" name="Rectangle 2"/>
          <p:cNvSpPr>
            <a:spLocks noGrp="1" noRot="1" noChangeAspect="1" noChangeArrowheads="1" noTextEdit="1"/>
          </p:cNvSpPr>
          <p:nvPr>
            <p:ph type="sldImg"/>
          </p:nvPr>
        </p:nvSpPr>
        <p:spPr>
          <a:xfrm>
            <a:off x="406400" y="698500"/>
            <a:ext cx="6197600" cy="3486150"/>
          </a:xfrm>
          <a:ln/>
        </p:spPr>
      </p:sp>
      <p:sp>
        <p:nvSpPr>
          <p:cNvPr id="8397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4164501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2E8F0E8E-962C-4C1A-B42F-4223F8BD86E5}" type="datetime1">
              <a:rPr kumimoji="0" lang="en-US" altLang="en-US" sz="1200"/>
              <a:t>10/6/2025</a:t>
            </a:fld>
            <a:endParaRPr kumimoji="0" lang="en-US" altLang="en-US" sz="1200"/>
          </a:p>
        </p:txBody>
      </p:sp>
      <p:sp>
        <p:nvSpPr>
          <p:cNvPr id="83971"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8E014FDC-E407-44A6-8FF0-72CC59005748}" type="slidenum">
              <a:rPr kumimoji="0" lang="en-US" altLang="en-US" sz="1200"/>
              <a:pPr/>
              <a:t>34</a:t>
            </a:fld>
            <a:endParaRPr kumimoji="0" lang="en-US" altLang="en-US" sz="1200"/>
          </a:p>
        </p:txBody>
      </p:sp>
      <p:sp>
        <p:nvSpPr>
          <p:cNvPr id="83972" name="Rectangle 2"/>
          <p:cNvSpPr>
            <a:spLocks noGrp="1" noRot="1" noChangeAspect="1" noChangeArrowheads="1" noTextEdit="1"/>
          </p:cNvSpPr>
          <p:nvPr>
            <p:ph type="sldImg"/>
          </p:nvPr>
        </p:nvSpPr>
        <p:spPr>
          <a:xfrm>
            <a:off x="406400" y="698500"/>
            <a:ext cx="6197600" cy="3486150"/>
          </a:xfrm>
          <a:ln/>
        </p:spPr>
      </p:sp>
      <p:sp>
        <p:nvSpPr>
          <p:cNvPr id="8397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3226345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4233" y="3200400"/>
            <a:ext cx="12196233" cy="0"/>
          </a:xfrm>
          <a:prstGeom prst="line">
            <a:avLst/>
          </a:prstGeom>
          <a:noFill/>
          <a:ln w="12700" cap="sq">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sz="2400"/>
          </a:p>
        </p:txBody>
      </p:sp>
      <p:sp>
        <p:nvSpPr>
          <p:cNvPr id="5" name="Arc 3"/>
          <p:cNvSpPr>
            <a:spLocks/>
          </p:cNvSpPr>
          <p:nvPr/>
        </p:nvSpPr>
        <p:spPr bwMode="auto">
          <a:xfrm>
            <a:off x="0" y="842963"/>
            <a:ext cx="2641600" cy="6018212"/>
          </a:xfrm>
          <a:custGeom>
            <a:avLst/>
            <a:gdLst>
              <a:gd name="T0" fmla="*/ 0 w 21600"/>
              <a:gd name="T1" fmla="*/ 0 h 21600"/>
              <a:gd name="T2" fmla="*/ 181720067 w 21600"/>
              <a:gd name="T3" fmla="*/ 1676799800 h 21600"/>
              <a:gd name="T4" fmla="*/ 0 w 21600"/>
              <a:gd name="T5" fmla="*/ 167679980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adFill rotWithShape="0">
            <a:gsLst>
              <a:gs pos="0">
                <a:schemeClr val="accent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sz="2400"/>
          </a:p>
        </p:txBody>
      </p:sp>
      <p:sp>
        <p:nvSpPr>
          <p:cNvPr id="3076" name="Rectangle 4"/>
          <p:cNvSpPr>
            <a:spLocks noGrp="1" noChangeArrowheads="1"/>
          </p:cNvSpPr>
          <p:nvPr>
            <p:ph type="ctrTitle" sz="quarter"/>
          </p:nvPr>
        </p:nvSpPr>
        <p:spPr>
          <a:xfrm>
            <a:off x="2133600" y="533400"/>
            <a:ext cx="10058400" cy="2590800"/>
          </a:xfrm>
        </p:spPr>
        <p:txBody>
          <a:bodyPr anchor="b"/>
          <a:lstStyle>
            <a:lvl1pPr algn="l">
              <a:lnSpc>
                <a:spcPct val="80000"/>
              </a:lnSpc>
              <a:defRPr sz="6600"/>
            </a:lvl1pPr>
          </a:lstStyle>
          <a:p>
            <a:r>
              <a:rPr lang="en-US" altLang="en-US"/>
              <a:t>Click to edit Master title style</a:t>
            </a:r>
          </a:p>
        </p:txBody>
      </p:sp>
      <p:sp>
        <p:nvSpPr>
          <p:cNvPr id="3077" name="Rectangle 5"/>
          <p:cNvSpPr>
            <a:spLocks noGrp="1" noChangeArrowheads="1"/>
          </p:cNvSpPr>
          <p:nvPr>
            <p:ph type="subTitle" sz="quarter" idx="1"/>
          </p:nvPr>
        </p:nvSpPr>
        <p:spPr>
          <a:xfrm>
            <a:off x="3759200" y="3581400"/>
            <a:ext cx="8128000" cy="1752600"/>
          </a:xfrm>
        </p:spPr>
        <p:txBody>
          <a:bodyPr/>
          <a:lstStyle>
            <a:lvl1pPr marL="0" indent="0">
              <a:buFont typeface="Monotype Sorts" pitchFamily="2" charset="2"/>
              <a:buNone/>
              <a:defRPr sz="2800"/>
            </a:lvl1pPr>
          </a:lstStyle>
          <a:p>
            <a:r>
              <a:rPr lang="en-US" altLang="en-US"/>
              <a:t>Click to edit Master subtitle style</a:t>
            </a:r>
          </a:p>
        </p:txBody>
      </p:sp>
      <p:sp>
        <p:nvSpPr>
          <p:cNvPr id="6" name="Rectangle 6"/>
          <p:cNvSpPr>
            <a:spLocks noGrp="1" noChangeArrowheads="1"/>
          </p:cNvSpPr>
          <p:nvPr>
            <p:ph type="dt" sz="quarter" idx="10"/>
          </p:nvPr>
        </p:nvSpPr>
        <p:spPr/>
        <p:txBody>
          <a:bodyPr/>
          <a:lstStyle>
            <a:lvl1pPr>
              <a:defRPr>
                <a:solidFill>
                  <a:schemeClr val="hlink"/>
                </a:solidFill>
              </a:defRPr>
            </a:lvl1pPr>
          </a:lstStyle>
          <a:p>
            <a:pPr>
              <a:defRPr/>
            </a:pPr>
            <a:fld id="{229BCE6C-CE7C-4C37-A0C6-E1C24451582D}" type="datetime4">
              <a:rPr lang="en-US" smtClean="0"/>
              <a:t>October 6, 2025</a:t>
            </a:fld>
            <a:endParaRPr lang="en-US" altLang="en-US"/>
          </a:p>
        </p:txBody>
      </p:sp>
      <p:sp>
        <p:nvSpPr>
          <p:cNvPr id="7" name="Rectangle 7"/>
          <p:cNvSpPr>
            <a:spLocks noGrp="1" noChangeArrowheads="1"/>
          </p:cNvSpPr>
          <p:nvPr>
            <p:ph type="ftr" sz="quarter" idx="11"/>
          </p:nvPr>
        </p:nvSpPr>
        <p:spPr/>
        <p:txBody>
          <a:bodyPr/>
          <a:lstStyle>
            <a:lvl1pPr>
              <a:defRPr>
                <a:solidFill>
                  <a:schemeClr val="hlink"/>
                </a:solidFill>
              </a:defRPr>
            </a:lvl1pPr>
          </a:lstStyle>
          <a:p>
            <a:pPr>
              <a:defRPr/>
            </a:pPr>
            <a:r>
              <a:rPr lang="en-US" altLang="en-US"/>
              <a:t>Copyright © 2000-12 Randal C. Picker</a:t>
            </a:r>
          </a:p>
        </p:txBody>
      </p:sp>
      <p:sp>
        <p:nvSpPr>
          <p:cNvPr id="8" name="Rectangle 8"/>
          <p:cNvSpPr>
            <a:spLocks noGrp="1" noChangeArrowheads="1"/>
          </p:cNvSpPr>
          <p:nvPr>
            <p:ph type="sldNum" sz="quarter" idx="12"/>
          </p:nvPr>
        </p:nvSpPr>
        <p:spPr/>
        <p:txBody>
          <a:bodyPr/>
          <a:lstStyle>
            <a:lvl1pPr>
              <a:defRPr>
                <a:solidFill>
                  <a:schemeClr val="hlink"/>
                </a:solidFill>
              </a:defRPr>
            </a:lvl1pPr>
          </a:lstStyle>
          <a:p>
            <a:fld id="{8342E73C-F7D3-4CC2-A427-8F07D44EFD81}" type="slidenum">
              <a:rPr lang="en-US" altLang="en-US"/>
              <a:pPr/>
              <a:t>‹#›</a:t>
            </a:fld>
            <a:endParaRPr lang="en-US" altLang="en-US"/>
          </a:p>
        </p:txBody>
      </p:sp>
    </p:spTree>
    <p:extLst>
      <p:ext uri="{BB962C8B-B14F-4D97-AF65-F5344CB8AC3E}">
        <p14:creationId xmlns:p14="http://schemas.microsoft.com/office/powerpoint/2010/main" val="526850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56D29274-A1A4-4FF3-948B-7641E6AB9F46}" type="datetime4">
              <a:rPr lang="en-US" smtClean="0"/>
              <a:t>October 6, 2025</a:t>
            </a:fld>
            <a:endParaRPr lang="en-US" altLang="en-US">
              <a:solidFill>
                <a:schemeClr val="bg2"/>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a:t>Copyright © 2000-12 Randal C. Picker</a:t>
            </a:r>
            <a:endParaRPr lang="en-US" altLang="en-US">
              <a:solidFill>
                <a:schemeClr val="bg2"/>
              </a:solidFill>
            </a:endParaRPr>
          </a:p>
        </p:txBody>
      </p:sp>
      <p:sp>
        <p:nvSpPr>
          <p:cNvPr id="6" name="Rectangle 7"/>
          <p:cNvSpPr>
            <a:spLocks noGrp="1" noChangeArrowheads="1"/>
          </p:cNvSpPr>
          <p:nvPr>
            <p:ph type="sldNum" sz="quarter" idx="12"/>
          </p:nvPr>
        </p:nvSpPr>
        <p:spPr>
          <a:ln/>
        </p:spPr>
        <p:txBody>
          <a:bodyPr/>
          <a:lstStyle>
            <a:lvl1pPr>
              <a:defRPr/>
            </a:lvl1pPr>
          </a:lstStyle>
          <a:p>
            <a:fld id="{8BBCEFA1-D868-42F4-A807-C31CDB0A5E74}" type="slidenum">
              <a:rPr lang="en-US" altLang="en-US"/>
              <a:pPr/>
              <a:t>‹#›</a:t>
            </a:fld>
            <a:endParaRPr lang="en-US" altLang="en-US"/>
          </a:p>
        </p:txBody>
      </p:sp>
    </p:spTree>
    <p:extLst>
      <p:ext uri="{BB962C8B-B14F-4D97-AF65-F5344CB8AC3E}">
        <p14:creationId xmlns:p14="http://schemas.microsoft.com/office/powerpoint/2010/main" val="918988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94800" y="304800"/>
            <a:ext cx="27940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304800"/>
            <a:ext cx="8178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4FFFE3D4-6DB4-4922-B644-828308B79241}" type="datetime4">
              <a:rPr lang="en-US" smtClean="0"/>
              <a:t>October 6, 2025</a:t>
            </a:fld>
            <a:endParaRPr lang="en-US" altLang="en-US">
              <a:solidFill>
                <a:schemeClr val="bg2"/>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a:t>Copyright © 2000-12 Randal C. Picker</a:t>
            </a:r>
            <a:endParaRPr lang="en-US" altLang="en-US">
              <a:solidFill>
                <a:schemeClr val="bg2"/>
              </a:solidFill>
            </a:endParaRPr>
          </a:p>
        </p:txBody>
      </p:sp>
      <p:sp>
        <p:nvSpPr>
          <p:cNvPr id="6" name="Rectangle 7"/>
          <p:cNvSpPr>
            <a:spLocks noGrp="1" noChangeArrowheads="1"/>
          </p:cNvSpPr>
          <p:nvPr>
            <p:ph type="sldNum" sz="quarter" idx="12"/>
          </p:nvPr>
        </p:nvSpPr>
        <p:spPr>
          <a:ln/>
        </p:spPr>
        <p:txBody>
          <a:bodyPr/>
          <a:lstStyle>
            <a:lvl1pPr>
              <a:defRPr/>
            </a:lvl1pPr>
          </a:lstStyle>
          <a:p>
            <a:fld id="{9D50D313-A066-48C5-AA53-7301DAB381B4}" type="slidenum">
              <a:rPr lang="en-US" altLang="en-US"/>
              <a:pPr/>
              <a:t>‹#›</a:t>
            </a:fld>
            <a:endParaRPr lang="en-US" altLang="en-US"/>
          </a:p>
        </p:txBody>
      </p:sp>
    </p:spTree>
    <p:extLst>
      <p:ext uri="{BB962C8B-B14F-4D97-AF65-F5344CB8AC3E}">
        <p14:creationId xmlns:p14="http://schemas.microsoft.com/office/powerpoint/2010/main" val="1309951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342900" indent="-342900">
              <a:buFont typeface="Wingdings" panose="05000000000000000000" pitchFamily="2" charset="2"/>
              <a:buChar char="§"/>
              <a:defRPr sz="4000">
                <a:solidFill>
                  <a:srgbClr val="0000FF"/>
                </a:solidFill>
              </a:defRPr>
            </a:lvl1pPr>
            <a:lvl2pPr marL="742950" indent="-285750">
              <a:buFont typeface="Wingdings" panose="05000000000000000000" pitchFamily="2" charset="2"/>
              <a:buChar char="§"/>
              <a:defRPr sz="3600"/>
            </a:lvl2pPr>
            <a:lvl3pPr marL="1143000" indent="-228600">
              <a:buFont typeface="Wingdings" panose="05000000000000000000" pitchFamily="2" charset="2"/>
              <a:buChar char="§"/>
              <a:defRPr sz="3600"/>
            </a:lvl3pPr>
            <a:lvl4pPr marL="1600200" indent="-228600">
              <a:buFont typeface="Wingdings" panose="05000000000000000000" pitchFamily="2" charset="2"/>
              <a:buChar char="§"/>
              <a:defRPr sz="3600"/>
            </a:lvl4pPr>
            <a:lvl5pPr marL="2057400" indent="-228600">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p:cNvSpPr>
            <a:spLocks noGrp="1" noChangeArrowheads="1"/>
          </p:cNvSpPr>
          <p:nvPr>
            <p:ph type="dt" sz="half" idx="10"/>
          </p:nvPr>
        </p:nvSpPr>
        <p:spPr>
          <a:ln/>
        </p:spPr>
        <p:txBody>
          <a:bodyPr/>
          <a:lstStyle>
            <a:lvl1pPr>
              <a:defRPr/>
            </a:lvl1pPr>
          </a:lstStyle>
          <a:p>
            <a:pPr>
              <a:defRPr/>
            </a:pPr>
            <a:fld id="{9C1BC79D-4C56-4716-9F67-1D0B00EE731B}" type="datetime4">
              <a:rPr lang="en-US" smtClean="0"/>
              <a:t>October 6, 2025</a:t>
            </a:fld>
            <a:endParaRPr lang="en-US" altLang="en-US">
              <a:solidFill>
                <a:schemeClr val="bg2"/>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a:t>Copyright © 2000-12 Randal C. Picker</a:t>
            </a:r>
            <a:endParaRPr lang="en-US" altLang="en-US">
              <a:solidFill>
                <a:schemeClr val="bg2"/>
              </a:solidFill>
            </a:endParaRPr>
          </a:p>
        </p:txBody>
      </p:sp>
      <p:sp>
        <p:nvSpPr>
          <p:cNvPr id="6" name="Rectangle 7"/>
          <p:cNvSpPr>
            <a:spLocks noGrp="1" noChangeArrowheads="1"/>
          </p:cNvSpPr>
          <p:nvPr>
            <p:ph type="sldNum" sz="quarter" idx="12"/>
          </p:nvPr>
        </p:nvSpPr>
        <p:spPr>
          <a:ln/>
        </p:spPr>
        <p:txBody>
          <a:bodyPr/>
          <a:lstStyle>
            <a:lvl1pPr>
              <a:defRPr/>
            </a:lvl1pPr>
          </a:lstStyle>
          <a:p>
            <a:fld id="{9ED7FAB8-7255-429F-864E-063CAEB1BFF8}" type="slidenum">
              <a:rPr lang="en-US" altLang="en-US"/>
              <a:pPr/>
              <a:t>‹#›</a:t>
            </a:fld>
            <a:endParaRPr lang="en-US" altLang="en-US"/>
          </a:p>
        </p:txBody>
      </p:sp>
    </p:spTree>
    <p:extLst>
      <p:ext uri="{BB962C8B-B14F-4D97-AF65-F5344CB8AC3E}">
        <p14:creationId xmlns:p14="http://schemas.microsoft.com/office/powerpoint/2010/main" val="683021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F445781D-C5B6-4411-9C16-761E684F6B2D}" type="datetime4">
              <a:rPr lang="en-US" smtClean="0"/>
              <a:t>October 6, 2025</a:t>
            </a:fld>
            <a:endParaRPr lang="en-US" altLang="en-US">
              <a:solidFill>
                <a:schemeClr val="bg2"/>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a:t>Copyright © 2000-12 Randal C. Picker</a:t>
            </a:r>
            <a:endParaRPr lang="en-US" altLang="en-US">
              <a:solidFill>
                <a:schemeClr val="bg2"/>
              </a:solidFill>
            </a:endParaRPr>
          </a:p>
        </p:txBody>
      </p:sp>
      <p:sp>
        <p:nvSpPr>
          <p:cNvPr id="6" name="Rectangle 7"/>
          <p:cNvSpPr>
            <a:spLocks noGrp="1" noChangeArrowheads="1"/>
          </p:cNvSpPr>
          <p:nvPr>
            <p:ph type="sldNum" sz="quarter" idx="12"/>
          </p:nvPr>
        </p:nvSpPr>
        <p:spPr>
          <a:ln/>
        </p:spPr>
        <p:txBody>
          <a:bodyPr/>
          <a:lstStyle>
            <a:lvl1pPr>
              <a:defRPr/>
            </a:lvl1pPr>
          </a:lstStyle>
          <a:p>
            <a:fld id="{4ECA1CF9-5FE1-4BF0-A6D9-E73EE81B3EAC}" type="slidenum">
              <a:rPr lang="en-US" altLang="en-US"/>
              <a:pPr/>
              <a:t>‹#›</a:t>
            </a:fld>
            <a:endParaRPr lang="en-US" altLang="en-US"/>
          </a:p>
        </p:txBody>
      </p:sp>
    </p:spTree>
    <p:extLst>
      <p:ext uri="{BB962C8B-B14F-4D97-AF65-F5344CB8AC3E}">
        <p14:creationId xmlns:p14="http://schemas.microsoft.com/office/powerpoint/2010/main" val="4196632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600200"/>
            <a:ext cx="5486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02400" y="1600200"/>
            <a:ext cx="5486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fld id="{37FB9E09-424F-4C1B-BDFF-685894CB49D0}" type="datetime4">
              <a:rPr lang="en-US" smtClean="0"/>
              <a:t>October 6, 2025</a:t>
            </a:fld>
            <a:endParaRPr lang="en-US" altLang="en-US">
              <a:solidFill>
                <a:schemeClr val="bg2"/>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a:t>Copyright © 2000-12 Randal C. Picker</a:t>
            </a:r>
            <a:endParaRPr lang="en-US" altLang="en-US">
              <a:solidFill>
                <a:schemeClr val="bg2"/>
              </a:solidFill>
            </a:endParaRPr>
          </a:p>
        </p:txBody>
      </p:sp>
      <p:sp>
        <p:nvSpPr>
          <p:cNvPr id="7" name="Rectangle 7"/>
          <p:cNvSpPr>
            <a:spLocks noGrp="1" noChangeArrowheads="1"/>
          </p:cNvSpPr>
          <p:nvPr>
            <p:ph type="sldNum" sz="quarter" idx="12"/>
          </p:nvPr>
        </p:nvSpPr>
        <p:spPr>
          <a:ln/>
        </p:spPr>
        <p:txBody>
          <a:bodyPr/>
          <a:lstStyle>
            <a:lvl1pPr>
              <a:defRPr/>
            </a:lvl1pPr>
          </a:lstStyle>
          <a:p>
            <a:fld id="{F6CCB3B1-8E81-42E9-84A4-58C0A6E48772}" type="slidenum">
              <a:rPr lang="en-US" altLang="en-US"/>
              <a:pPr/>
              <a:t>‹#›</a:t>
            </a:fld>
            <a:endParaRPr lang="en-US" altLang="en-US"/>
          </a:p>
        </p:txBody>
      </p:sp>
    </p:spTree>
    <p:extLst>
      <p:ext uri="{BB962C8B-B14F-4D97-AF65-F5344CB8AC3E}">
        <p14:creationId xmlns:p14="http://schemas.microsoft.com/office/powerpoint/2010/main" val="568730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fld id="{3915B149-339A-48BD-9F5B-D94DFB9615DD}" type="datetime4">
              <a:rPr lang="en-US" smtClean="0"/>
              <a:t>October 6, 2025</a:t>
            </a:fld>
            <a:endParaRPr lang="en-US" altLang="en-US">
              <a:solidFill>
                <a:schemeClr val="bg2"/>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r>
              <a:rPr lang="en-US" altLang="en-US"/>
              <a:t>Copyright © 2000-12 Randal C. Picker</a:t>
            </a:r>
            <a:endParaRPr lang="en-US" altLang="en-US">
              <a:solidFill>
                <a:schemeClr val="bg2"/>
              </a:solidFill>
            </a:endParaRPr>
          </a:p>
        </p:txBody>
      </p:sp>
      <p:sp>
        <p:nvSpPr>
          <p:cNvPr id="9" name="Rectangle 7"/>
          <p:cNvSpPr>
            <a:spLocks noGrp="1" noChangeArrowheads="1"/>
          </p:cNvSpPr>
          <p:nvPr>
            <p:ph type="sldNum" sz="quarter" idx="12"/>
          </p:nvPr>
        </p:nvSpPr>
        <p:spPr>
          <a:ln/>
        </p:spPr>
        <p:txBody>
          <a:bodyPr/>
          <a:lstStyle>
            <a:lvl1pPr>
              <a:defRPr/>
            </a:lvl1pPr>
          </a:lstStyle>
          <a:p>
            <a:fld id="{8CC3D55C-A522-427D-9289-BE66FB4B904F}" type="slidenum">
              <a:rPr lang="en-US" altLang="en-US"/>
              <a:pPr/>
              <a:t>‹#›</a:t>
            </a:fld>
            <a:endParaRPr lang="en-US" altLang="en-US"/>
          </a:p>
        </p:txBody>
      </p:sp>
    </p:spTree>
    <p:extLst>
      <p:ext uri="{BB962C8B-B14F-4D97-AF65-F5344CB8AC3E}">
        <p14:creationId xmlns:p14="http://schemas.microsoft.com/office/powerpoint/2010/main" val="4070982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fld id="{ED9D0F2D-D8B9-4F41-82D4-18EE8E9ADAEA}" type="datetime4">
              <a:rPr lang="en-US" smtClean="0"/>
              <a:t>October 6, 2025</a:t>
            </a:fld>
            <a:endParaRPr lang="en-US" altLang="en-US">
              <a:solidFill>
                <a:schemeClr val="bg2"/>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r>
              <a:rPr lang="en-US" altLang="en-US"/>
              <a:t>Copyright © 2000-12 Randal C. Picker</a:t>
            </a:r>
            <a:endParaRPr lang="en-US" altLang="en-US">
              <a:solidFill>
                <a:schemeClr val="bg2"/>
              </a:solidFill>
            </a:endParaRPr>
          </a:p>
        </p:txBody>
      </p:sp>
      <p:sp>
        <p:nvSpPr>
          <p:cNvPr id="5" name="Rectangle 7"/>
          <p:cNvSpPr>
            <a:spLocks noGrp="1" noChangeArrowheads="1"/>
          </p:cNvSpPr>
          <p:nvPr>
            <p:ph type="sldNum" sz="quarter" idx="12"/>
          </p:nvPr>
        </p:nvSpPr>
        <p:spPr>
          <a:ln/>
        </p:spPr>
        <p:txBody>
          <a:bodyPr/>
          <a:lstStyle>
            <a:lvl1pPr>
              <a:defRPr/>
            </a:lvl1pPr>
          </a:lstStyle>
          <a:p>
            <a:fld id="{064CD361-D9BA-4D7D-B266-771A6DD1C4D1}" type="slidenum">
              <a:rPr lang="en-US" altLang="en-US"/>
              <a:pPr/>
              <a:t>‹#›</a:t>
            </a:fld>
            <a:endParaRPr lang="en-US" altLang="en-US"/>
          </a:p>
        </p:txBody>
      </p:sp>
    </p:spTree>
    <p:extLst>
      <p:ext uri="{BB962C8B-B14F-4D97-AF65-F5344CB8AC3E}">
        <p14:creationId xmlns:p14="http://schemas.microsoft.com/office/powerpoint/2010/main" val="440570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21C6CD4B-296E-45CD-912C-558FCD97C49B}" type="datetime4">
              <a:rPr lang="en-US" smtClean="0"/>
              <a:t>October 6, 2025</a:t>
            </a:fld>
            <a:endParaRPr lang="en-US" altLang="en-US">
              <a:solidFill>
                <a:schemeClr val="bg2"/>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r>
              <a:rPr lang="en-US" altLang="en-US"/>
              <a:t>Copyright © 2000-12 Randal C. Picker</a:t>
            </a:r>
            <a:endParaRPr lang="en-US" altLang="en-US">
              <a:solidFill>
                <a:schemeClr val="bg2"/>
              </a:solidFill>
            </a:endParaRPr>
          </a:p>
        </p:txBody>
      </p:sp>
      <p:sp>
        <p:nvSpPr>
          <p:cNvPr id="4" name="Rectangle 7"/>
          <p:cNvSpPr>
            <a:spLocks noGrp="1" noChangeArrowheads="1"/>
          </p:cNvSpPr>
          <p:nvPr>
            <p:ph type="sldNum" sz="quarter" idx="12"/>
          </p:nvPr>
        </p:nvSpPr>
        <p:spPr>
          <a:ln/>
        </p:spPr>
        <p:txBody>
          <a:bodyPr/>
          <a:lstStyle>
            <a:lvl1pPr>
              <a:defRPr/>
            </a:lvl1pPr>
          </a:lstStyle>
          <a:p>
            <a:fld id="{505229C2-8FC5-416A-AD53-6BD478BE1608}" type="slidenum">
              <a:rPr lang="en-US" altLang="en-US"/>
              <a:pPr/>
              <a:t>‹#›</a:t>
            </a:fld>
            <a:endParaRPr lang="en-US" altLang="en-US"/>
          </a:p>
        </p:txBody>
      </p:sp>
    </p:spTree>
    <p:extLst>
      <p:ext uri="{BB962C8B-B14F-4D97-AF65-F5344CB8AC3E}">
        <p14:creationId xmlns:p14="http://schemas.microsoft.com/office/powerpoint/2010/main" val="2029427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5CA422D2-A4B8-409C-8C95-3A5C72BFCEE7}" type="datetime4">
              <a:rPr lang="en-US" smtClean="0"/>
              <a:t>October 6, 2025</a:t>
            </a:fld>
            <a:endParaRPr lang="en-US" altLang="en-US">
              <a:solidFill>
                <a:schemeClr val="bg2"/>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a:t>Copyright © 2000-12 Randal C. Picker</a:t>
            </a:r>
            <a:endParaRPr lang="en-US" altLang="en-US">
              <a:solidFill>
                <a:schemeClr val="bg2"/>
              </a:solidFill>
            </a:endParaRPr>
          </a:p>
        </p:txBody>
      </p:sp>
      <p:sp>
        <p:nvSpPr>
          <p:cNvPr id="7" name="Rectangle 7"/>
          <p:cNvSpPr>
            <a:spLocks noGrp="1" noChangeArrowheads="1"/>
          </p:cNvSpPr>
          <p:nvPr>
            <p:ph type="sldNum" sz="quarter" idx="12"/>
          </p:nvPr>
        </p:nvSpPr>
        <p:spPr>
          <a:ln/>
        </p:spPr>
        <p:txBody>
          <a:bodyPr/>
          <a:lstStyle>
            <a:lvl1pPr>
              <a:defRPr/>
            </a:lvl1pPr>
          </a:lstStyle>
          <a:p>
            <a:fld id="{6A2E7267-DC46-4508-8C55-E3614F7F6123}" type="slidenum">
              <a:rPr lang="en-US" altLang="en-US"/>
              <a:pPr/>
              <a:t>‹#›</a:t>
            </a:fld>
            <a:endParaRPr lang="en-US" altLang="en-US"/>
          </a:p>
        </p:txBody>
      </p:sp>
    </p:spTree>
    <p:extLst>
      <p:ext uri="{BB962C8B-B14F-4D97-AF65-F5344CB8AC3E}">
        <p14:creationId xmlns:p14="http://schemas.microsoft.com/office/powerpoint/2010/main" val="3260960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B50DAEC5-1695-45E7-9B62-92749B98D4B0}" type="datetime4">
              <a:rPr lang="en-US" smtClean="0"/>
              <a:t>October 6, 2025</a:t>
            </a:fld>
            <a:endParaRPr lang="en-US" altLang="en-US">
              <a:solidFill>
                <a:schemeClr val="bg2"/>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a:t>Copyright © 2000-12 Randal C. Picker</a:t>
            </a:r>
            <a:endParaRPr lang="en-US" altLang="en-US">
              <a:solidFill>
                <a:schemeClr val="bg2"/>
              </a:solidFill>
            </a:endParaRPr>
          </a:p>
        </p:txBody>
      </p:sp>
      <p:sp>
        <p:nvSpPr>
          <p:cNvPr id="7" name="Rectangle 7"/>
          <p:cNvSpPr>
            <a:spLocks noGrp="1" noChangeArrowheads="1"/>
          </p:cNvSpPr>
          <p:nvPr>
            <p:ph type="sldNum" sz="quarter" idx="12"/>
          </p:nvPr>
        </p:nvSpPr>
        <p:spPr>
          <a:ln/>
        </p:spPr>
        <p:txBody>
          <a:bodyPr/>
          <a:lstStyle>
            <a:lvl1pPr>
              <a:defRPr/>
            </a:lvl1pPr>
          </a:lstStyle>
          <a:p>
            <a:fld id="{7597596B-0374-40CE-861F-E807A87B2FD4}" type="slidenum">
              <a:rPr lang="en-US" altLang="en-US"/>
              <a:pPr/>
              <a:t>‹#›</a:t>
            </a:fld>
            <a:endParaRPr lang="en-US" altLang="en-US"/>
          </a:p>
        </p:txBody>
      </p:sp>
    </p:spTree>
    <p:extLst>
      <p:ext uri="{BB962C8B-B14F-4D97-AF65-F5344CB8AC3E}">
        <p14:creationId xmlns:p14="http://schemas.microsoft.com/office/powerpoint/2010/main" val="1404322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alpha val="10000"/>
          </a:schemeClr>
        </a:solidFill>
        <a:effectLst/>
      </p:bgPr>
    </p:bg>
    <p:spTree>
      <p:nvGrpSpPr>
        <p:cNvPr id="1" name=""/>
        <p:cNvGrpSpPr/>
        <p:nvPr/>
      </p:nvGrpSpPr>
      <p:grpSpPr>
        <a:xfrm>
          <a:off x="0" y="0"/>
          <a:ext cx="0" cy="0"/>
          <a:chOff x="0" y="0"/>
          <a:chExt cx="0" cy="0"/>
        </a:xfrm>
      </p:grpSpPr>
      <p:sp>
        <p:nvSpPr>
          <p:cNvPr id="1026" name="Arc 2"/>
          <p:cNvSpPr>
            <a:spLocks/>
          </p:cNvSpPr>
          <p:nvPr/>
        </p:nvSpPr>
        <p:spPr bwMode="auto">
          <a:xfrm>
            <a:off x="0" y="842963"/>
            <a:ext cx="711200" cy="6018212"/>
          </a:xfrm>
          <a:custGeom>
            <a:avLst/>
            <a:gdLst>
              <a:gd name="T0" fmla="*/ 0 w 21600"/>
              <a:gd name="T1" fmla="*/ 0 h 21600"/>
              <a:gd name="T2" fmla="*/ 13172017 w 21600"/>
              <a:gd name="T3" fmla="*/ 1676799800 h 21600"/>
              <a:gd name="T4" fmla="*/ 0 w 21600"/>
              <a:gd name="T5" fmla="*/ 167679980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adFill rotWithShape="0">
            <a:gsLst>
              <a:gs pos="0">
                <a:schemeClr val="accent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sz="2400"/>
          </a:p>
        </p:txBody>
      </p:sp>
      <p:sp>
        <p:nvSpPr>
          <p:cNvPr id="1027" name="Rectangle 3"/>
          <p:cNvSpPr>
            <a:spLocks noGrp="1" noChangeArrowheads="1"/>
          </p:cNvSpPr>
          <p:nvPr>
            <p:ph type="title"/>
          </p:nvPr>
        </p:nvSpPr>
        <p:spPr bwMode="auto">
          <a:xfrm>
            <a:off x="812800" y="304800"/>
            <a:ext cx="11176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812800" y="1600200"/>
            <a:ext cx="11176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dt" sz="half" idx="2"/>
          </p:nvPr>
        </p:nvSpPr>
        <p:spPr bwMode="auto">
          <a:xfrm>
            <a:off x="406400" y="62484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solidFill>
                  <a:srgbClr val="000066"/>
                </a:solidFill>
                <a:latin typeface="+mn-lt"/>
              </a:defRPr>
            </a:lvl1pPr>
          </a:lstStyle>
          <a:p>
            <a:pPr>
              <a:defRPr/>
            </a:pPr>
            <a:fld id="{32F55789-B221-40D2-9D66-75B0923C6612}" type="datetime4">
              <a:rPr lang="en-US" smtClean="0"/>
              <a:t>October 6, 2025</a:t>
            </a:fld>
            <a:endParaRPr lang="en-US" altLang="en-US">
              <a:solidFill>
                <a:schemeClr val="bg2"/>
              </a:solidFill>
            </a:endParaRPr>
          </a:p>
        </p:txBody>
      </p:sp>
      <p:sp>
        <p:nvSpPr>
          <p:cNvPr id="1030" name="Rectangle 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a:solidFill>
                  <a:srgbClr val="000066"/>
                </a:solidFill>
                <a:latin typeface="+mn-lt"/>
              </a:defRPr>
            </a:lvl1pPr>
          </a:lstStyle>
          <a:p>
            <a:pPr>
              <a:defRPr/>
            </a:pPr>
            <a:r>
              <a:rPr lang="en-US" altLang="en-US"/>
              <a:t>Copyright © 2000-12 Randal C. Picker</a:t>
            </a:r>
            <a:endParaRPr lang="en-US" altLang="en-US">
              <a:solidFill>
                <a:schemeClr val="bg2"/>
              </a:solidFill>
            </a:endParaRPr>
          </a:p>
        </p:txBody>
      </p:sp>
      <p:sp>
        <p:nvSpPr>
          <p:cNvPr id="1031" name="Rectangle 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solidFill>
                  <a:srgbClr val="000066"/>
                </a:solidFill>
                <a:latin typeface="Arial" panose="020B0604020202020204" pitchFamily="34" charset="0"/>
              </a:defRPr>
            </a:lvl1pPr>
          </a:lstStyle>
          <a:p>
            <a:fld id="{1758AF2D-7219-4E9C-8C7D-3E0A56DEAE2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53"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hf hdr="0" ftr="0"/>
  <p:txStyles>
    <p:titleStyle>
      <a:lvl1pPr algn="ctr" rtl="0" eaLnBrk="0" fontAlgn="base" hangingPunct="0">
        <a:lnSpc>
          <a:spcPct val="70000"/>
        </a:lnSpc>
        <a:spcBef>
          <a:spcPct val="0"/>
        </a:spcBef>
        <a:spcAft>
          <a:spcPct val="0"/>
        </a:spcAft>
        <a:defRPr kumimoji="1" sz="4800" b="1">
          <a:solidFill>
            <a:srgbClr val="000066"/>
          </a:solidFill>
          <a:latin typeface="+mj-lt"/>
          <a:ea typeface="+mj-ea"/>
          <a:cs typeface="+mj-cs"/>
        </a:defRPr>
      </a:lvl1pPr>
      <a:lvl2pPr algn="ctr" rtl="0" eaLnBrk="0" fontAlgn="base" hangingPunct="0">
        <a:lnSpc>
          <a:spcPct val="70000"/>
        </a:lnSpc>
        <a:spcBef>
          <a:spcPct val="0"/>
        </a:spcBef>
        <a:spcAft>
          <a:spcPct val="0"/>
        </a:spcAft>
        <a:defRPr kumimoji="1" sz="4800" b="1">
          <a:solidFill>
            <a:srgbClr val="000066"/>
          </a:solidFill>
          <a:latin typeface="Helvetica" pitchFamily="34" charset="0"/>
        </a:defRPr>
      </a:lvl2pPr>
      <a:lvl3pPr algn="ctr" rtl="0" eaLnBrk="0" fontAlgn="base" hangingPunct="0">
        <a:lnSpc>
          <a:spcPct val="70000"/>
        </a:lnSpc>
        <a:spcBef>
          <a:spcPct val="0"/>
        </a:spcBef>
        <a:spcAft>
          <a:spcPct val="0"/>
        </a:spcAft>
        <a:defRPr kumimoji="1" sz="4800" b="1">
          <a:solidFill>
            <a:srgbClr val="000066"/>
          </a:solidFill>
          <a:latin typeface="Helvetica" pitchFamily="34" charset="0"/>
        </a:defRPr>
      </a:lvl3pPr>
      <a:lvl4pPr algn="ctr" rtl="0" eaLnBrk="0" fontAlgn="base" hangingPunct="0">
        <a:lnSpc>
          <a:spcPct val="70000"/>
        </a:lnSpc>
        <a:spcBef>
          <a:spcPct val="0"/>
        </a:spcBef>
        <a:spcAft>
          <a:spcPct val="0"/>
        </a:spcAft>
        <a:defRPr kumimoji="1" sz="4800" b="1">
          <a:solidFill>
            <a:srgbClr val="000066"/>
          </a:solidFill>
          <a:latin typeface="Helvetica" pitchFamily="34" charset="0"/>
        </a:defRPr>
      </a:lvl4pPr>
      <a:lvl5pPr algn="ctr" rtl="0" eaLnBrk="0" fontAlgn="base" hangingPunct="0">
        <a:lnSpc>
          <a:spcPct val="70000"/>
        </a:lnSpc>
        <a:spcBef>
          <a:spcPct val="0"/>
        </a:spcBef>
        <a:spcAft>
          <a:spcPct val="0"/>
        </a:spcAft>
        <a:defRPr kumimoji="1" sz="4800" b="1">
          <a:solidFill>
            <a:srgbClr val="000066"/>
          </a:solidFill>
          <a:latin typeface="Helvetica" pitchFamily="34" charset="0"/>
        </a:defRPr>
      </a:lvl5pPr>
      <a:lvl6pPr marL="457200" algn="ctr" rtl="0" eaLnBrk="0" fontAlgn="base" hangingPunct="0">
        <a:lnSpc>
          <a:spcPct val="70000"/>
        </a:lnSpc>
        <a:spcBef>
          <a:spcPct val="0"/>
        </a:spcBef>
        <a:spcAft>
          <a:spcPct val="0"/>
        </a:spcAft>
        <a:defRPr kumimoji="1" sz="4800" b="1">
          <a:solidFill>
            <a:srgbClr val="000066"/>
          </a:solidFill>
          <a:latin typeface="Helvetica" pitchFamily="34" charset="0"/>
        </a:defRPr>
      </a:lvl6pPr>
      <a:lvl7pPr marL="914400" algn="ctr" rtl="0" eaLnBrk="0" fontAlgn="base" hangingPunct="0">
        <a:lnSpc>
          <a:spcPct val="70000"/>
        </a:lnSpc>
        <a:spcBef>
          <a:spcPct val="0"/>
        </a:spcBef>
        <a:spcAft>
          <a:spcPct val="0"/>
        </a:spcAft>
        <a:defRPr kumimoji="1" sz="4800" b="1">
          <a:solidFill>
            <a:srgbClr val="000066"/>
          </a:solidFill>
          <a:latin typeface="Helvetica" pitchFamily="34" charset="0"/>
        </a:defRPr>
      </a:lvl7pPr>
      <a:lvl8pPr marL="1371600" algn="ctr" rtl="0" eaLnBrk="0" fontAlgn="base" hangingPunct="0">
        <a:lnSpc>
          <a:spcPct val="70000"/>
        </a:lnSpc>
        <a:spcBef>
          <a:spcPct val="0"/>
        </a:spcBef>
        <a:spcAft>
          <a:spcPct val="0"/>
        </a:spcAft>
        <a:defRPr kumimoji="1" sz="4800" b="1">
          <a:solidFill>
            <a:srgbClr val="000066"/>
          </a:solidFill>
          <a:latin typeface="Helvetica" pitchFamily="34" charset="0"/>
        </a:defRPr>
      </a:lvl8pPr>
      <a:lvl9pPr marL="1828800" algn="ctr" rtl="0" eaLnBrk="0" fontAlgn="base" hangingPunct="0">
        <a:lnSpc>
          <a:spcPct val="70000"/>
        </a:lnSpc>
        <a:spcBef>
          <a:spcPct val="0"/>
        </a:spcBef>
        <a:spcAft>
          <a:spcPct val="0"/>
        </a:spcAft>
        <a:defRPr kumimoji="1" sz="4800" b="1">
          <a:solidFill>
            <a:srgbClr val="000066"/>
          </a:solidFill>
          <a:latin typeface="Helvetica" pitchFamily="34" charset="0"/>
        </a:defRPr>
      </a:lvl9pPr>
    </p:titleStyle>
    <p:bodyStyle>
      <a:lvl1pPr marL="342900" indent="-342900" algn="l" rtl="0" eaLnBrk="0" fontAlgn="base" hangingPunct="0">
        <a:spcBef>
          <a:spcPct val="20000"/>
        </a:spcBef>
        <a:spcAft>
          <a:spcPct val="0"/>
        </a:spcAft>
        <a:buClr>
          <a:schemeClr val="hlink"/>
        </a:buClr>
        <a:buSzPct val="50000"/>
        <a:buFont typeface="Monotype Sorts" pitchFamily="2" charset="2"/>
        <a:buChar char="n"/>
        <a:defRPr kumimoji="1" sz="3200">
          <a:solidFill>
            <a:srgbClr val="CC0099"/>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Monotype Sorts" pitchFamily="2" charset="2"/>
        <a:buChar char="u"/>
        <a:defRPr kumimoji="1" sz="3000">
          <a:solidFill>
            <a:srgbClr val="000066"/>
          </a:solidFill>
          <a:latin typeface="+mn-lt"/>
        </a:defRPr>
      </a:lvl2pPr>
      <a:lvl3pPr marL="1143000" indent="-228600" algn="l" rtl="0" eaLnBrk="0" fontAlgn="base" hangingPunct="0">
        <a:spcBef>
          <a:spcPct val="20000"/>
        </a:spcBef>
        <a:spcAft>
          <a:spcPct val="0"/>
        </a:spcAft>
        <a:buClr>
          <a:schemeClr val="hlink"/>
        </a:buClr>
        <a:buSzPct val="65000"/>
        <a:buFont typeface="Monotype Sorts" pitchFamily="2" charset="2"/>
        <a:buChar char="w"/>
        <a:defRPr kumimoji="1" sz="2800">
          <a:solidFill>
            <a:srgbClr val="000066"/>
          </a:solidFill>
          <a:latin typeface="+mn-lt"/>
        </a:defRPr>
      </a:lvl3pPr>
      <a:lvl4pPr marL="1600200" indent="-228600" algn="l" rtl="0" eaLnBrk="0" fontAlgn="base" hangingPunct="0">
        <a:spcBef>
          <a:spcPct val="20000"/>
        </a:spcBef>
        <a:spcAft>
          <a:spcPct val="0"/>
        </a:spcAft>
        <a:buClr>
          <a:schemeClr val="tx2"/>
        </a:buClr>
        <a:buSzPct val="100000"/>
        <a:buChar char="•"/>
        <a:defRPr kumimoji="1" sz="2400">
          <a:solidFill>
            <a:srgbClr val="000066"/>
          </a:solidFill>
          <a:latin typeface="+mn-lt"/>
        </a:defRPr>
      </a:lvl4pPr>
      <a:lvl5pPr marL="2057400" indent="-228600" algn="l" rtl="0" eaLnBrk="0" fontAlgn="base" hangingPunct="0">
        <a:spcBef>
          <a:spcPct val="20000"/>
        </a:spcBef>
        <a:spcAft>
          <a:spcPct val="0"/>
        </a:spcAft>
        <a:buClr>
          <a:schemeClr val="hlink"/>
        </a:buClr>
        <a:buSzPct val="100000"/>
        <a:buChar char="–"/>
        <a:defRPr kumimoji="1" sz="2000">
          <a:solidFill>
            <a:srgbClr val="000066"/>
          </a:solidFill>
          <a:latin typeface="+mn-lt"/>
        </a:defRPr>
      </a:lvl5pPr>
      <a:lvl6pPr marL="2514600" indent="-228600" algn="l" rtl="0" eaLnBrk="0" fontAlgn="base" hangingPunct="0">
        <a:spcBef>
          <a:spcPct val="20000"/>
        </a:spcBef>
        <a:spcAft>
          <a:spcPct val="0"/>
        </a:spcAft>
        <a:buClr>
          <a:schemeClr val="hlink"/>
        </a:buClr>
        <a:buSzPct val="100000"/>
        <a:buChar char="–"/>
        <a:defRPr kumimoji="1" sz="2000">
          <a:solidFill>
            <a:srgbClr val="000066"/>
          </a:solidFill>
          <a:latin typeface="+mn-lt"/>
        </a:defRPr>
      </a:lvl6pPr>
      <a:lvl7pPr marL="2971800" indent="-228600" algn="l" rtl="0" eaLnBrk="0" fontAlgn="base" hangingPunct="0">
        <a:spcBef>
          <a:spcPct val="20000"/>
        </a:spcBef>
        <a:spcAft>
          <a:spcPct val="0"/>
        </a:spcAft>
        <a:buClr>
          <a:schemeClr val="hlink"/>
        </a:buClr>
        <a:buSzPct val="100000"/>
        <a:buChar char="–"/>
        <a:defRPr kumimoji="1" sz="2000">
          <a:solidFill>
            <a:srgbClr val="000066"/>
          </a:solidFill>
          <a:latin typeface="+mn-lt"/>
        </a:defRPr>
      </a:lvl7pPr>
      <a:lvl8pPr marL="3429000" indent="-228600" algn="l" rtl="0" eaLnBrk="0" fontAlgn="base" hangingPunct="0">
        <a:spcBef>
          <a:spcPct val="20000"/>
        </a:spcBef>
        <a:spcAft>
          <a:spcPct val="0"/>
        </a:spcAft>
        <a:buClr>
          <a:schemeClr val="hlink"/>
        </a:buClr>
        <a:buSzPct val="100000"/>
        <a:buChar char="–"/>
        <a:defRPr kumimoji="1" sz="2000">
          <a:solidFill>
            <a:srgbClr val="000066"/>
          </a:solidFill>
          <a:latin typeface="+mn-lt"/>
        </a:defRPr>
      </a:lvl8pPr>
      <a:lvl9pPr marL="3886200" indent="-228600" algn="l" rtl="0" eaLnBrk="0" fontAlgn="base" hangingPunct="0">
        <a:spcBef>
          <a:spcPct val="20000"/>
        </a:spcBef>
        <a:spcAft>
          <a:spcPct val="0"/>
        </a:spcAft>
        <a:buClr>
          <a:schemeClr val="hlink"/>
        </a:buClr>
        <a:buSzPct val="100000"/>
        <a:buChar char="–"/>
        <a:defRPr kumimoji="1" sz="2000">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6.xml"/><Relationship Id="rId4" Type="http://schemas.openxmlformats.org/officeDocument/2006/relationships/image" Target="../media/image13.emf"/></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1.tmp"/></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0.emf"/><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slideLayout" Target="../slideLayouts/slideLayout6.xml"/><Relationship Id="rId4" Type="http://schemas.openxmlformats.org/officeDocument/2006/relationships/image" Target="../media/image53.emf"/></Relationships>
</file>

<file path=ppt/slides/_rels/slide63.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emf"/><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emf"/><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emf"/><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6.xml"/><Relationship Id="rId4" Type="http://schemas.openxmlformats.org/officeDocument/2006/relationships/image" Target="../media/image6.emf"/></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r>
              <a:rPr lang="en-US" sz="2800" dirty="0"/>
              <a:t>Class 4: </a:t>
            </a:r>
            <a:r>
              <a:rPr lang="en-US" sz="2800"/>
              <a:t>Mon 6 </a:t>
            </a:r>
            <a:r>
              <a:rPr lang="en-US" sz="2800" dirty="0"/>
              <a:t>Oct 2025</a:t>
            </a:r>
            <a:br>
              <a:rPr lang="en-US" sz="2800" dirty="0"/>
            </a:br>
            <a:r>
              <a:rPr lang="en-US" sz="2800" dirty="0"/>
              <a:t>Antitrust Fall 2025</a:t>
            </a:r>
            <a:br>
              <a:rPr lang="en-US" sz="2800" dirty="0"/>
            </a:br>
            <a:br>
              <a:rPr lang="en-US" sz="2800" dirty="0"/>
            </a:br>
            <a:br>
              <a:rPr lang="en-US" sz="2800" dirty="0"/>
            </a:br>
            <a:br>
              <a:rPr lang="en-US" sz="2800" dirty="0"/>
            </a:br>
            <a:r>
              <a:rPr lang="en-US" sz="5400" dirty="0"/>
              <a:t>Competitive Practices</a:t>
            </a:r>
          </a:p>
        </p:txBody>
      </p:sp>
      <p:sp>
        <p:nvSpPr>
          <p:cNvPr id="3075" name="Rectangle 3"/>
          <p:cNvSpPr>
            <a:spLocks noGrp="1" noChangeArrowheads="1"/>
          </p:cNvSpPr>
          <p:nvPr>
            <p:ph type="subTitle" idx="1"/>
          </p:nvPr>
        </p:nvSpPr>
        <p:spPr/>
        <p:txBody>
          <a:bodyPr/>
          <a:lstStyle/>
          <a:p>
            <a:r>
              <a:rPr lang="en-US" dirty="0">
                <a:solidFill>
                  <a:srgbClr val="0000FF"/>
                </a:solidFill>
              </a:rPr>
              <a:t>Randal C. Picker</a:t>
            </a:r>
          </a:p>
          <a:p>
            <a:r>
              <a:rPr lang="en-US" sz="2000" dirty="0">
                <a:solidFill>
                  <a:srgbClr val="0000FF"/>
                </a:solidFill>
              </a:rPr>
              <a:t>James Parker Hall Distinguished Service Professor of Law</a:t>
            </a:r>
          </a:p>
          <a:p>
            <a:r>
              <a:rPr lang="en-US" dirty="0">
                <a:solidFill>
                  <a:srgbClr val="0000FF"/>
                </a:solidFill>
              </a:rPr>
              <a:t>The Law School</a:t>
            </a:r>
          </a:p>
          <a:p>
            <a:r>
              <a:rPr lang="en-US" dirty="0">
                <a:solidFill>
                  <a:srgbClr val="0000FF"/>
                </a:solidFill>
              </a:rPr>
              <a:t>The University of Chicago</a:t>
            </a:r>
          </a:p>
          <a:p>
            <a:endParaRPr lang="en-US" sz="1800" dirty="0">
              <a:solidFill>
                <a:srgbClr val="0000FF"/>
              </a:solidFill>
            </a:endParaRPr>
          </a:p>
          <a:p>
            <a:r>
              <a:rPr lang="en-US" sz="1800" dirty="0">
                <a:solidFill>
                  <a:srgbClr val="0000FF"/>
                </a:solidFill>
              </a:rPr>
              <a:t>Copyright </a:t>
            </a:r>
            <a:r>
              <a:rPr lang="en-US" sz="1800">
                <a:solidFill>
                  <a:srgbClr val="0000FF"/>
                </a:solidFill>
              </a:rPr>
              <a:t>© 2000-25 </a:t>
            </a:r>
            <a:r>
              <a:rPr lang="en-US" sz="1800" dirty="0">
                <a:solidFill>
                  <a:srgbClr val="0000FF"/>
                </a:solidFill>
              </a:rPr>
              <a:t>Randal C. Picker. All Rights Reserved.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7033" y="-2"/>
            <a:ext cx="6294969" cy="423335"/>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Minority Views: What is the Key Problem?</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10</a:t>
            </a:fld>
            <a:endParaRPr lang="en-US" altLang="en-US"/>
          </a:p>
        </p:txBody>
      </p:sp>
      <p:sp>
        <p:nvSpPr>
          <p:cNvPr id="6" name="Text Box 5"/>
          <p:cNvSpPr txBox="1">
            <a:spLocks noChangeArrowheads="1"/>
          </p:cNvSpPr>
          <p:nvPr/>
        </p:nvSpPr>
        <p:spPr bwMode="auto">
          <a:xfrm>
            <a:off x="9245600" y="6488668"/>
            <a:ext cx="2946400"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H. Rep. 533 (14 Apr 1914)</a:t>
            </a:r>
          </a:p>
        </p:txBody>
      </p:sp>
      <p:sp>
        <p:nvSpPr>
          <p:cNvPr id="12" name="Rectangle 7"/>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8" name="Picture 7"/>
          <p:cNvPicPr>
            <a:picLocks noChangeAspect="1"/>
          </p:cNvPicPr>
          <p:nvPr/>
        </p:nvPicPr>
        <p:blipFill>
          <a:blip r:embed="rId2"/>
          <a:stretch>
            <a:fillRect/>
          </a:stretch>
        </p:blipFill>
        <p:spPr>
          <a:xfrm>
            <a:off x="171607" y="211665"/>
            <a:ext cx="4061407" cy="6426202"/>
          </a:xfrm>
          <a:prstGeom prst="rect">
            <a:avLst/>
          </a:prstGeom>
          <a:ln>
            <a:solidFill>
              <a:schemeClr val="bg2"/>
            </a:solidFill>
          </a:ln>
        </p:spPr>
      </p:pic>
      <p:pic>
        <p:nvPicPr>
          <p:cNvPr id="11" name="Picture 10">
            <a:extLst>
              <a:ext uri="{FF2B5EF4-FFF2-40B4-BE49-F238E27FC236}">
                <a16:creationId xmlns:a16="http://schemas.microsoft.com/office/drawing/2014/main" id="{CDB843AE-4CDB-8924-B4C9-357E36EF10C1}"/>
              </a:ext>
            </a:extLst>
          </p:cNvPr>
          <p:cNvPicPr>
            <a:picLocks noChangeAspect="1"/>
          </p:cNvPicPr>
          <p:nvPr/>
        </p:nvPicPr>
        <p:blipFill rotWithShape="1">
          <a:blip r:embed="rId2"/>
          <a:srcRect l="2861" t="9684" r="1660" b="73188"/>
          <a:stretch/>
        </p:blipFill>
        <p:spPr>
          <a:xfrm>
            <a:off x="1926167" y="1638300"/>
            <a:ext cx="9604852" cy="2726266"/>
          </a:xfrm>
          <a:prstGeom prst="rect">
            <a:avLst/>
          </a:prstGeom>
          <a:ln>
            <a:solidFill>
              <a:schemeClr val="bg2"/>
            </a:solidFill>
          </a:ln>
        </p:spPr>
      </p:pic>
    </p:spTree>
    <p:extLst>
      <p:ext uri="{BB962C8B-B14F-4D97-AF65-F5344CB8AC3E}">
        <p14:creationId xmlns:p14="http://schemas.microsoft.com/office/powerpoint/2010/main" val="611390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8"/>
                                        </p:tgtEl>
                                        <p:attrNameLst>
                                          <p:attrName>style.opacity</p:attrName>
                                        </p:attrNameLst>
                                      </p:cBhvr>
                                      <p:to>
                                        <p:strVal val="0.5"/>
                                      </p:to>
                                    </p:set>
                                    <p:animEffect filter="image" prLst="opacity: 0.5">
                                      <p:cBhvr rctx="IE">
                                        <p:cTn id="9" dur="indefinite"/>
                                        <p:tgtEl>
                                          <p:spTgt spid="8"/>
                                        </p:tgtEl>
                                      </p:cBhvr>
                                    </p:animEffect>
                                  </p:childTnLst>
                                </p:cTn>
                              </p:par>
                              <p:par>
                                <p:cTn id="10" presetID="22" presetClass="entr" presetSubtype="8"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513" y="-2"/>
            <a:ext cx="11726489" cy="382168"/>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Minority Views: Condemn Unfair and Oppressive Competition (But Not Defined)</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11</a:t>
            </a:fld>
            <a:endParaRPr lang="en-US" altLang="en-US"/>
          </a:p>
        </p:txBody>
      </p:sp>
      <p:sp>
        <p:nvSpPr>
          <p:cNvPr id="6" name="Text Box 5"/>
          <p:cNvSpPr txBox="1">
            <a:spLocks noChangeArrowheads="1"/>
          </p:cNvSpPr>
          <p:nvPr/>
        </p:nvSpPr>
        <p:spPr bwMode="auto">
          <a:xfrm>
            <a:off x="9172725" y="6488668"/>
            <a:ext cx="3019275"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H. Rep. 533 (14 Apr 1914)</a:t>
            </a:r>
          </a:p>
        </p:txBody>
      </p:sp>
      <p:sp>
        <p:nvSpPr>
          <p:cNvPr id="12" name="Rectangle 7"/>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8" name="Picture 7"/>
          <p:cNvPicPr>
            <a:picLocks noChangeAspect="1"/>
          </p:cNvPicPr>
          <p:nvPr/>
        </p:nvPicPr>
        <p:blipFill>
          <a:blip r:embed="rId2"/>
          <a:stretch>
            <a:fillRect/>
          </a:stretch>
        </p:blipFill>
        <p:spPr>
          <a:xfrm>
            <a:off x="137740" y="534566"/>
            <a:ext cx="3897129" cy="6166272"/>
          </a:xfrm>
          <a:prstGeom prst="rect">
            <a:avLst/>
          </a:prstGeom>
          <a:ln>
            <a:solidFill>
              <a:schemeClr val="bg2"/>
            </a:solidFill>
          </a:ln>
        </p:spPr>
      </p:pic>
      <p:pic>
        <p:nvPicPr>
          <p:cNvPr id="10" name="Picture 9"/>
          <p:cNvPicPr>
            <a:picLocks noChangeAspect="1"/>
          </p:cNvPicPr>
          <p:nvPr/>
        </p:nvPicPr>
        <p:blipFill>
          <a:blip r:embed="rId3"/>
          <a:stretch>
            <a:fillRect/>
          </a:stretch>
        </p:blipFill>
        <p:spPr>
          <a:xfrm>
            <a:off x="1964766" y="3232510"/>
            <a:ext cx="9620585" cy="2780507"/>
          </a:xfrm>
          <a:prstGeom prst="rect">
            <a:avLst/>
          </a:prstGeom>
          <a:ln>
            <a:solidFill>
              <a:schemeClr val="bg2"/>
            </a:solidFill>
          </a:ln>
        </p:spPr>
      </p:pic>
    </p:spTree>
    <p:extLst>
      <p:ext uri="{BB962C8B-B14F-4D97-AF65-F5344CB8AC3E}">
        <p14:creationId xmlns:p14="http://schemas.microsoft.com/office/powerpoint/2010/main" val="94629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8"/>
                                        </p:tgtEl>
                                        <p:attrNameLst>
                                          <p:attrName>style.opacity</p:attrName>
                                        </p:attrNameLst>
                                      </p:cBhvr>
                                      <p:to>
                                        <p:strVal val="0.5"/>
                                      </p:to>
                                    </p:set>
                                    <p:animEffect filter="image" prLst="opacity: 0.5">
                                      <p:cBhvr rctx="IE">
                                        <p:cTn id="9" dur="indefinite"/>
                                        <p:tgtEl>
                                          <p:spTgt spid="8"/>
                                        </p:tgtEl>
                                      </p:cBhvr>
                                    </p:animEffect>
                                  </p:childTnLst>
                                </p:cTn>
                              </p:par>
                              <p:par>
                                <p:cTn id="10" presetID="22" presetClass="entr" presetSubtype="8"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47867" y="-2"/>
            <a:ext cx="1744134"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Section 10</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12</a:t>
            </a:fld>
            <a:endParaRPr lang="en-US" altLang="en-US"/>
          </a:p>
        </p:txBody>
      </p:sp>
      <p:sp>
        <p:nvSpPr>
          <p:cNvPr id="6" name="Text Box 5"/>
          <p:cNvSpPr txBox="1">
            <a:spLocks noChangeArrowheads="1"/>
          </p:cNvSpPr>
          <p:nvPr/>
        </p:nvSpPr>
        <p:spPr bwMode="auto">
          <a:xfrm>
            <a:off x="9266766" y="6488668"/>
            <a:ext cx="2925233"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H.R. 15660 (14 Apr 1914)</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a:extLst>
              <a:ext uri="{FF2B5EF4-FFF2-40B4-BE49-F238E27FC236}">
                <a16:creationId xmlns:a16="http://schemas.microsoft.com/office/drawing/2014/main" id="{E7E82785-E5E7-9D89-F671-FDF0D9BB45AD}"/>
              </a:ext>
            </a:extLst>
          </p:cNvPr>
          <p:cNvPicPr>
            <a:picLocks noChangeAspect="1"/>
          </p:cNvPicPr>
          <p:nvPr/>
        </p:nvPicPr>
        <p:blipFill>
          <a:blip r:embed="rId2"/>
          <a:stretch>
            <a:fillRect/>
          </a:stretch>
        </p:blipFill>
        <p:spPr>
          <a:xfrm>
            <a:off x="164921" y="139700"/>
            <a:ext cx="4261958" cy="6561138"/>
          </a:xfrm>
          <a:prstGeom prst="rect">
            <a:avLst/>
          </a:prstGeom>
          <a:ln w="6350">
            <a:solidFill>
              <a:schemeClr val="bg2"/>
            </a:solidFill>
          </a:ln>
        </p:spPr>
      </p:pic>
      <p:pic>
        <p:nvPicPr>
          <p:cNvPr id="9" name="Picture 8">
            <a:extLst>
              <a:ext uri="{FF2B5EF4-FFF2-40B4-BE49-F238E27FC236}">
                <a16:creationId xmlns:a16="http://schemas.microsoft.com/office/drawing/2014/main" id="{E8580BED-2E7A-BE88-61D1-44266602F3B4}"/>
              </a:ext>
            </a:extLst>
          </p:cNvPr>
          <p:cNvPicPr>
            <a:picLocks noChangeAspect="1"/>
          </p:cNvPicPr>
          <p:nvPr/>
        </p:nvPicPr>
        <p:blipFill>
          <a:blip r:embed="rId3"/>
          <a:stretch>
            <a:fillRect/>
          </a:stretch>
        </p:blipFill>
        <p:spPr>
          <a:xfrm>
            <a:off x="3404205" y="139700"/>
            <a:ext cx="4199346" cy="6566909"/>
          </a:xfrm>
          <a:prstGeom prst="rect">
            <a:avLst/>
          </a:prstGeom>
          <a:ln>
            <a:solidFill>
              <a:schemeClr val="bg2"/>
            </a:solidFill>
          </a:ln>
        </p:spPr>
      </p:pic>
      <p:pic>
        <p:nvPicPr>
          <p:cNvPr id="11" name="Picture 10">
            <a:extLst>
              <a:ext uri="{FF2B5EF4-FFF2-40B4-BE49-F238E27FC236}">
                <a16:creationId xmlns:a16="http://schemas.microsoft.com/office/drawing/2014/main" id="{C2FA2002-5F17-429D-5669-E27A59AC94AD}"/>
              </a:ext>
            </a:extLst>
          </p:cNvPr>
          <p:cNvPicPr>
            <a:picLocks noChangeAspect="1"/>
          </p:cNvPicPr>
          <p:nvPr/>
        </p:nvPicPr>
        <p:blipFill>
          <a:blip r:embed="rId4"/>
          <a:stretch>
            <a:fillRect/>
          </a:stretch>
        </p:blipFill>
        <p:spPr>
          <a:xfrm>
            <a:off x="4522862" y="1495470"/>
            <a:ext cx="7556419" cy="2648963"/>
          </a:xfrm>
          <a:prstGeom prst="rect">
            <a:avLst/>
          </a:prstGeom>
          <a:ln>
            <a:solidFill>
              <a:schemeClr val="bg2"/>
            </a:solidFill>
          </a:ln>
        </p:spPr>
      </p:pic>
    </p:spTree>
    <p:extLst>
      <p:ext uri="{BB962C8B-B14F-4D97-AF65-F5344CB8AC3E}">
        <p14:creationId xmlns:p14="http://schemas.microsoft.com/office/powerpoint/2010/main" val="124904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2334" y="-2"/>
            <a:ext cx="5799668" cy="410635"/>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Creation of Federal Trade Commission</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13</a:t>
            </a:fld>
            <a:endParaRPr lang="en-US" altLang="en-US"/>
          </a:p>
        </p:txBody>
      </p:sp>
      <p:sp>
        <p:nvSpPr>
          <p:cNvPr id="6" name="Text Box 5"/>
          <p:cNvSpPr txBox="1">
            <a:spLocks noChangeArrowheads="1"/>
          </p:cNvSpPr>
          <p:nvPr/>
        </p:nvSpPr>
        <p:spPr bwMode="auto">
          <a:xfrm>
            <a:off x="9043464" y="6488668"/>
            <a:ext cx="3148536"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38 Stat. 717 (26 Sept 1914)</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p:cNvPicPr>
            <a:picLocks noChangeAspect="1"/>
          </p:cNvPicPr>
          <p:nvPr/>
        </p:nvPicPr>
        <p:blipFill>
          <a:blip r:embed="rId2"/>
          <a:stretch>
            <a:fillRect/>
          </a:stretch>
        </p:blipFill>
        <p:spPr>
          <a:xfrm>
            <a:off x="184900" y="205314"/>
            <a:ext cx="4081958" cy="6495523"/>
          </a:xfrm>
          <a:prstGeom prst="rect">
            <a:avLst/>
          </a:prstGeom>
          <a:ln>
            <a:solidFill>
              <a:schemeClr val="bg2"/>
            </a:solidFill>
          </a:ln>
        </p:spPr>
      </p:pic>
      <p:pic>
        <p:nvPicPr>
          <p:cNvPr id="8" name="Picture 7"/>
          <p:cNvPicPr>
            <a:picLocks noChangeAspect="1"/>
          </p:cNvPicPr>
          <p:nvPr/>
        </p:nvPicPr>
        <p:blipFill>
          <a:blip r:embed="rId3"/>
          <a:stretch>
            <a:fillRect/>
          </a:stretch>
        </p:blipFill>
        <p:spPr>
          <a:xfrm>
            <a:off x="1148969" y="2436805"/>
            <a:ext cx="10485544" cy="2393717"/>
          </a:xfrm>
          <a:prstGeom prst="rect">
            <a:avLst/>
          </a:prstGeom>
          <a:ln>
            <a:solidFill>
              <a:schemeClr val="bg2"/>
            </a:solidFill>
          </a:ln>
        </p:spPr>
      </p:pic>
    </p:spTree>
    <p:extLst>
      <p:ext uri="{BB962C8B-B14F-4D97-AF65-F5344CB8AC3E}">
        <p14:creationId xmlns:p14="http://schemas.microsoft.com/office/powerpoint/2010/main" val="1252258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7534" y="-1"/>
            <a:ext cx="7374468" cy="369332"/>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Unfair Methods of Competition Declared Unlawful</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14</a:t>
            </a:fld>
            <a:endParaRPr lang="en-US" altLang="en-US"/>
          </a:p>
        </p:txBody>
      </p:sp>
      <p:sp>
        <p:nvSpPr>
          <p:cNvPr id="6" name="Text Box 5"/>
          <p:cNvSpPr txBox="1">
            <a:spLocks noChangeArrowheads="1"/>
          </p:cNvSpPr>
          <p:nvPr/>
        </p:nvSpPr>
        <p:spPr bwMode="auto">
          <a:xfrm>
            <a:off x="9043464" y="6488668"/>
            <a:ext cx="3148536"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38 Stat. 717 (26 Sept 1914)</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9" name="Picture 8"/>
          <p:cNvPicPr>
            <a:picLocks noChangeAspect="1"/>
          </p:cNvPicPr>
          <p:nvPr/>
        </p:nvPicPr>
        <p:blipFill>
          <a:blip r:embed="rId2"/>
          <a:stretch>
            <a:fillRect/>
          </a:stretch>
        </p:blipFill>
        <p:spPr>
          <a:xfrm>
            <a:off x="133393" y="228598"/>
            <a:ext cx="4374308" cy="6472239"/>
          </a:xfrm>
          <a:prstGeom prst="rect">
            <a:avLst/>
          </a:prstGeom>
          <a:ln>
            <a:solidFill>
              <a:schemeClr val="bg2"/>
            </a:solidFill>
          </a:ln>
        </p:spPr>
      </p:pic>
      <p:pic>
        <p:nvPicPr>
          <p:cNvPr id="10" name="Picture 9"/>
          <p:cNvPicPr>
            <a:picLocks noChangeAspect="1"/>
          </p:cNvPicPr>
          <p:nvPr/>
        </p:nvPicPr>
        <p:blipFill>
          <a:blip r:embed="rId3"/>
          <a:stretch>
            <a:fillRect/>
          </a:stretch>
        </p:blipFill>
        <p:spPr>
          <a:xfrm>
            <a:off x="1082890" y="2649380"/>
            <a:ext cx="10936073" cy="2159133"/>
          </a:xfrm>
          <a:prstGeom prst="rect">
            <a:avLst/>
          </a:prstGeom>
          <a:ln>
            <a:solidFill>
              <a:schemeClr val="bg2"/>
            </a:solidFill>
          </a:ln>
        </p:spPr>
      </p:pic>
    </p:spTree>
    <p:extLst>
      <p:ext uri="{BB962C8B-B14F-4D97-AF65-F5344CB8AC3E}">
        <p14:creationId xmlns:p14="http://schemas.microsoft.com/office/powerpoint/2010/main" val="3892615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9"/>
                                        </p:tgtEl>
                                        <p:attrNameLst>
                                          <p:attrName>style.opacity</p:attrName>
                                        </p:attrNameLst>
                                      </p:cBhvr>
                                      <p:to>
                                        <p:strVal val="0.5"/>
                                      </p:to>
                                    </p:set>
                                    <p:animEffect filter="image" prLst="opacity: 0.5">
                                      <p:cBhvr rctx="IE">
                                        <p:cTn id="9" dur="indefinite"/>
                                        <p:tgtEl>
                                          <p:spTgt spid="9"/>
                                        </p:tgtEl>
                                      </p:cBhvr>
                                    </p:animEffect>
                                  </p:childTnLst>
                                </p:cTn>
                              </p:par>
                              <p:par>
                                <p:cTn id="10" presetID="22" presetClass="entr" presetSubtype="8"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B06A337E-1439-4D72-920D-65E43A742316}" type="slidenum">
              <a:rPr lang="en-US" altLang="en-US" sz="1400">
                <a:solidFill>
                  <a:srgbClr val="000066"/>
                </a:solidFill>
                <a:latin typeface="Arial" panose="020B0604020202020204" pitchFamily="34" charset="0"/>
              </a:rPr>
              <a:pPr/>
              <a:t>15</a:t>
            </a:fld>
            <a:endParaRPr lang="en-US" altLang="en-US" sz="1400">
              <a:solidFill>
                <a:srgbClr val="000066"/>
              </a:solidFill>
              <a:latin typeface="Arial" panose="020B0604020202020204" pitchFamily="34" charset="0"/>
            </a:endParaRPr>
          </a:p>
        </p:txBody>
      </p:sp>
      <p:sp>
        <p:nvSpPr>
          <p:cNvPr id="6149" name="Rectangle 2"/>
          <p:cNvSpPr>
            <a:spLocks noGrp="1" noChangeArrowheads="1"/>
          </p:cNvSpPr>
          <p:nvPr>
            <p:ph type="title"/>
          </p:nvPr>
        </p:nvSpPr>
        <p:spPr/>
        <p:txBody>
          <a:bodyPr/>
          <a:lstStyle/>
          <a:p>
            <a:r>
              <a:rPr lang="en-US"/>
              <a:t>FTCA Sec. 5</a:t>
            </a:r>
          </a:p>
        </p:txBody>
      </p:sp>
      <p:sp>
        <p:nvSpPr>
          <p:cNvPr id="6150" name="Rectangle 3"/>
          <p:cNvSpPr>
            <a:spLocks noGrp="1" noChangeArrowheads="1"/>
          </p:cNvSpPr>
          <p:nvPr>
            <p:ph type="body" idx="1"/>
          </p:nvPr>
        </p:nvSpPr>
        <p:spPr/>
        <p:txBody>
          <a:bodyPr/>
          <a:lstStyle/>
          <a:p>
            <a:r>
              <a:rPr lang="en-US" dirty="0"/>
              <a:t>Sec. 45. Unfair methods of competition unlawful; prevention by Commission</a:t>
            </a:r>
          </a:p>
          <a:p>
            <a:pPr lvl="1"/>
            <a:r>
              <a:rPr lang="en-US" dirty="0"/>
              <a:t>(a) Declaration of unlawfulness; power to prohibit unfair practices; inapplicability to foreign trade</a:t>
            </a:r>
          </a:p>
          <a:p>
            <a:pPr lvl="2"/>
            <a:r>
              <a:rPr lang="en-US" dirty="0"/>
              <a:t>(1) </a:t>
            </a:r>
            <a:r>
              <a:rPr lang="en-US" dirty="0">
                <a:solidFill>
                  <a:schemeClr val="accent4">
                    <a:lumMod val="50000"/>
                    <a:lumOff val="50000"/>
                  </a:schemeClr>
                </a:solidFill>
              </a:rPr>
              <a:t>Unfair methods of competition </a:t>
            </a:r>
            <a:r>
              <a:rPr lang="en-US" dirty="0"/>
              <a:t>in or affecting commerce, </a:t>
            </a:r>
            <a:r>
              <a:rPr lang="en-US" dirty="0">
                <a:solidFill>
                  <a:schemeClr val="accent4">
                    <a:lumMod val="50000"/>
                    <a:lumOff val="50000"/>
                  </a:schemeClr>
                </a:solidFill>
              </a:rPr>
              <a:t>and unfair or deceptive acts or practices</a:t>
            </a:r>
            <a:r>
              <a:rPr lang="en-US" dirty="0"/>
              <a:t> in or affecting commerce, </a:t>
            </a:r>
            <a:r>
              <a:rPr lang="en-US" dirty="0">
                <a:solidFill>
                  <a:schemeClr val="accent4">
                    <a:lumMod val="50000"/>
                    <a:lumOff val="50000"/>
                  </a:schemeClr>
                </a:solidFill>
              </a:rPr>
              <a:t>are hereby declared unlawful</a:t>
            </a:r>
            <a:r>
              <a:rPr lang="en-US" dirty="0"/>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1393" y="-2"/>
            <a:ext cx="4340608"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The Road to the Clayton Act</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16</a:t>
            </a:fld>
            <a:endParaRPr lang="en-US" altLang="en-US"/>
          </a:p>
        </p:txBody>
      </p:sp>
      <p:sp>
        <p:nvSpPr>
          <p:cNvPr id="6" name="Text Box 5"/>
          <p:cNvSpPr txBox="1">
            <a:spLocks noChangeArrowheads="1"/>
          </p:cNvSpPr>
          <p:nvPr/>
        </p:nvSpPr>
        <p:spPr bwMode="auto">
          <a:xfrm>
            <a:off x="9278048" y="6488668"/>
            <a:ext cx="2913952"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H.R. 15657 (14 Apr 1914)</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p:cNvPicPr>
            <a:picLocks noChangeAspect="1"/>
          </p:cNvPicPr>
          <p:nvPr/>
        </p:nvPicPr>
        <p:blipFill>
          <a:blip r:embed="rId2"/>
          <a:stretch>
            <a:fillRect/>
          </a:stretch>
        </p:blipFill>
        <p:spPr>
          <a:xfrm>
            <a:off x="211667" y="209004"/>
            <a:ext cx="3970866" cy="6430460"/>
          </a:xfrm>
          <a:prstGeom prst="rect">
            <a:avLst/>
          </a:prstGeom>
          <a:ln>
            <a:solidFill>
              <a:schemeClr val="bg2"/>
            </a:solidFill>
          </a:ln>
        </p:spPr>
      </p:pic>
      <p:pic>
        <p:nvPicPr>
          <p:cNvPr id="9" name="Picture 8"/>
          <p:cNvPicPr>
            <a:picLocks noChangeAspect="1"/>
          </p:cNvPicPr>
          <p:nvPr/>
        </p:nvPicPr>
        <p:blipFill>
          <a:blip r:embed="rId3"/>
          <a:stretch>
            <a:fillRect/>
          </a:stretch>
        </p:blipFill>
        <p:spPr>
          <a:xfrm>
            <a:off x="3316957" y="855708"/>
            <a:ext cx="6142850" cy="4954995"/>
          </a:xfrm>
          <a:prstGeom prst="rect">
            <a:avLst/>
          </a:prstGeom>
          <a:ln>
            <a:solidFill>
              <a:schemeClr val="bg2"/>
            </a:solidFill>
          </a:ln>
        </p:spPr>
      </p:pic>
    </p:spTree>
    <p:extLst>
      <p:ext uri="{BB962C8B-B14F-4D97-AF65-F5344CB8AC3E}">
        <p14:creationId xmlns:p14="http://schemas.microsoft.com/office/powerpoint/2010/main" val="3270472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62869" y="-2"/>
            <a:ext cx="2529132"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The Clayton Act</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17</a:t>
            </a:fld>
            <a:endParaRPr lang="en-US" altLang="en-US"/>
          </a:p>
        </p:txBody>
      </p:sp>
      <p:sp>
        <p:nvSpPr>
          <p:cNvPr id="6" name="Text Box 5"/>
          <p:cNvSpPr txBox="1">
            <a:spLocks noChangeArrowheads="1"/>
          </p:cNvSpPr>
          <p:nvPr/>
        </p:nvSpPr>
        <p:spPr bwMode="auto">
          <a:xfrm>
            <a:off x="9144000" y="6488668"/>
            <a:ext cx="3048000"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38 Stat. 730 (15 Oct 1914)</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p:cNvPicPr>
            <a:picLocks noChangeAspect="1"/>
          </p:cNvPicPr>
          <p:nvPr/>
        </p:nvPicPr>
        <p:blipFill>
          <a:blip r:embed="rId2"/>
          <a:stretch>
            <a:fillRect/>
          </a:stretch>
        </p:blipFill>
        <p:spPr>
          <a:xfrm>
            <a:off x="125681" y="209004"/>
            <a:ext cx="4061085" cy="6391430"/>
          </a:xfrm>
          <a:prstGeom prst="rect">
            <a:avLst/>
          </a:prstGeom>
          <a:ln>
            <a:solidFill>
              <a:schemeClr val="bg2"/>
            </a:solidFill>
          </a:ln>
        </p:spPr>
      </p:pic>
      <p:pic>
        <p:nvPicPr>
          <p:cNvPr id="8" name="Picture 7"/>
          <p:cNvPicPr>
            <a:picLocks noChangeAspect="1"/>
          </p:cNvPicPr>
          <p:nvPr/>
        </p:nvPicPr>
        <p:blipFill>
          <a:blip r:embed="rId3"/>
          <a:stretch>
            <a:fillRect/>
          </a:stretch>
        </p:blipFill>
        <p:spPr>
          <a:xfrm>
            <a:off x="1200816" y="1994669"/>
            <a:ext cx="10511672" cy="3080012"/>
          </a:xfrm>
          <a:prstGeom prst="rect">
            <a:avLst/>
          </a:prstGeom>
          <a:ln>
            <a:solidFill>
              <a:schemeClr val="bg2"/>
            </a:solidFill>
          </a:ln>
        </p:spPr>
      </p:pic>
    </p:spTree>
    <p:extLst>
      <p:ext uri="{BB962C8B-B14F-4D97-AF65-F5344CB8AC3E}">
        <p14:creationId xmlns:p14="http://schemas.microsoft.com/office/powerpoint/2010/main" val="541772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Clayton Act Roadmap</a:t>
            </a:r>
          </a:p>
        </p:txBody>
      </p:sp>
      <p:sp>
        <p:nvSpPr>
          <p:cNvPr id="3" name="Content Placeholder 2"/>
          <p:cNvSpPr>
            <a:spLocks noGrp="1"/>
          </p:cNvSpPr>
          <p:nvPr>
            <p:ph idx="1"/>
          </p:nvPr>
        </p:nvSpPr>
        <p:spPr/>
        <p:txBody>
          <a:bodyPr/>
          <a:lstStyle/>
          <a:p>
            <a:r>
              <a:rPr lang="en-US" dirty="0"/>
              <a:t>26 Sections. Key provisions for us:</a:t>
            </a:r>
          </a:p>
          <a:p>
            <a:pPr lvl="1"/>
            <a:r>
              <a:rPr lang="en-US" dirty="0"/>
              <a:t>Sec 2: Price discrimination (amended in 1936 by Robinson-</a:t>
            </a:r>
            <a:r>
              <a:rPr lang="en-US" dirty="0" err="1"/>
              <a:t>Patman</a:t>
            </a:r>
            <a:r>
              <a:rPr lang="en-US" dirty="0"/>
              <a:t> Act)</a:t>
            </a:r>
          </a:p>
          <a:p>
            <a:pPr lvl="1"/>
            <a:r>
              <a:rPr lang="en-US" dirty="0"/>
              <a:t>Sec 3: Limits on exclusive dealing</a:t>
            </a:r>
          </a:p>
          <a:p>
            <a:pPr lvl="1"/>
            <a:r>
              <a:rPr lang="en-US" dirty="0"/>
              <a:t>Secs 6, 20: Labor</a:t>
            </a:r>
          </a:p>
          <a:p>
            <a:pPr lvl="1"/>
            <a:r>
              <a:rPr lang="en-US" dirty="0"/>
              <a:t>Sec 7: Stock purchases (later amendments)</a:t>
            </a:r>
          </a:p>
          <a:p>
            <a:pPr lvl="1"/>
            <a:r>
              <a:rPr lang="en-US" dirty="0"/>
              <a:t>Sec 8: Interlocking directorates</a:t>
            </a:r>
          </a:p>
        </p:txBody>
      </p:sp>
      <p:sp>
        <p:nvSpPr>
          <p:cNvPr id="5" name="Slide Number Placeholder 4"/>
          <p:cNvSpPr>
            <a:spLocks noGrp="1"/>
          </p:cNvSpPr>
          <p:nvPr>
            <p:ph type="sldNum" sz="quarter" idx="12"/>
          </p:nvPr>
        </p:nvSpPr>
        <p:spPr/>
        <p:txBody>
          <a:bodyPr/>
          <a:lstStyle/>
          <a:p>
            <a:fld id="{9ED7FAB8-7255-429F-864E-063CAEB1BFF8}" type="slidenum">
              <a:rPr lang="en-US" altLang="en-US" smtClean="0"/>
              <a:pPr/>
              <a:t>18</a:t>
            </a:fld>
            <a:endParaRPr lang="en-US" altLang="en-US"/>
          </a:p>
        </p:txBody>
      </p:sp>
    </p:spTree>
    <p:extLst>
      <p:ext uri="{BB962C8B-B14F-4D97-AF65-F5344CB8AC3E}">
        <p14:creationId xmlns:p14="http://schemas.microsoft.com/office/powerpoint/2010/main" val="26654930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99379" y="-2"/>
            <a:ext cx="1592621"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Section 3</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19</a:t>
            </a:fld>
            <a:endParaRPr lang="en-US" altLang="en-US"/>
          </a:p>
        </p:txBody>
      </p:sp>
      <p:sp>
        <p:nvSpPr>
          <p:cNvPr id="6" name="Text Box 5"/>
          <p:cNvSpPr txBox="1">
            <a:spLocks noChangeArrowheads="1"/>
          </p:cNvSpPr>
          <p:nvPr/>
        </p:nvSpPr>
        <p:spPr bwMode="auto">
          <a:xfrm>
            <a:off x="9144000" y="6488668"/>
            <a:ext cx="3048000"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38 Stat. 730 (15 Oct 1914)</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9" name="Picture 8"/>
          <p:cNvPicPr>
            <a:picLocks noChangeAspect="1"/>
          </p:cNvPicPr>
          <p:nvPr/>
        </p:nvPicPr>
        <p:blipFill>
          <a:blip r:embed="rId2"/>
          <a:stretch>
            <a:fillRect/>
          </a:stretch>
        </p:blipFill>
        <p:spPr>
          <a:xfrm>
            <a:off x="175884" y="209003"/>
            <a:ext cx="4176950" cy="6424629"/>
          </a:xfrm>
          <a:prstGeom prst="rect">
            <a:avLst/>
          </a:prstGeom>
          <a:ln>
            <a:solidFill>
              <a:schemeClr val="bg2"/>
            </a:solidFill>
          </a:ln>
        </p:spPr>
      </p:pic>
      <p:sp>
        <p:nvSpPr>
          <p:cNvPr id="10" name="Rectangle 4"/>
          <p:cNvSpPr>
            <a:spLocks noChangeArrowheads="1"/>
          </p:cNvSpPr>
          <p:nvPr/>
        </p:nvSpPr>
        <p:spPr bwMode="auto">
          <a:xfrm>
            <a:off x="674255" y="1830586"/>
            <a:ext cx="10961735" cy="3046988"/>
          </a:xfrm>
          <a:prstGeom prst="rect">
            <a:avLst/>
          </a:prstGeom>
          <a:solidFill>
            <a:schemeClr val="bg1"/>
          </a:solidFill>
          <a:ln w="9525">
            <a:solidFill>
              <a:schemeClr val="bg2"/>
            </a:solidFill>
            <a:miter lim="800000"/>
            <a:headEnd/>
            <a:tailEnd/>
          </a:ln>
        </p:spPr>
        <p:txBody>
          <a:bodyPr wrap="square" anchor="ctr">
            <a:spAutoFit/>
          </a:bodyPr>
          <a:lstStyle/>
          <a:p>
            <a:pPr marL="0" lvl="1">
              <a:spcBef>
                <a:spcPct val="50000"/>
              </a:spcBef>
            </a:pPr>
            <a:r>
              <a:rPr lang="en-US" sz="3200" dirty="0">
                <a:solidFill>
                  <a:srgbClr val="000000"/>
                </a:solidFill>
                <a:cs typeface="Times New Roman" panose="02020603050405020304" pitchFamily="18" charset="0"/>
              </a:rPr>
              <a:t>“It shall be unlawful … to … make a sale or contract for sale of goods … </a:t>
            </a:r>
            <a:r>
              <a:rPr lang="en-US" sz="3200" b="1" dirty="0">
                <a:solidFill>
                  <a:schemeClr val="accent4">
                    <a:lumMod val="50000"/>
                    <a:lumOff val="50000"/>
                  </a:schemeClr>
                </a:solidFill>
                <a:cs typeface="Times New Roman" panose="02020603050405020304" pitchFamily="18" charset="0"/>
              </a:rPr>
              <a:t>on the condition</a:t>
            </a:r>
            <a:r>
              <a:rPr lang="en-US" sz="3200" dirty="0">
                <a:solidFill>
                  <a:srgbClr val="000000"/>
                </a:solidFill>
                <a:cs typeface="Times New Roman" panose="02020603050405020304" pitchFamily="18" charset="0"/>
              </a:rPr>
              <a:t>, agreement, or understanding that the … </a:t>
            </a:r>
            <a:r>
              <a:rPr lang="en-US" sz="3200" b="1" dirty="0">
                <a:solidFill>
                  <a:schemeClr val="accent4">
                    <a:lumMod val="50000"/>
                    <a:lumOff val="50000"/>
                  </a:schemeClr>
                </a:solidFill>
                <a:cs typeface="Times New Roman" panose="02020603050405020304" pitchFamily="18" charset="0"/>
              </a:rPr>
              <a:t>purchaser thereof shall not use or deal in the goods</a:t>
            </a:r>
            <a:r>
              <a:rPr lang="en-US" sz="3200" dirty="0">
                <a:solidFill>
                  <a:srgbClr val="000000"/>
                </a:solidFill>
                <a:cs typeface="Times New Roman" panose="02020603050405020304" pitchFamily="18" charset="0"/>
              </a:rPr>
              <a:t> … </a:t>
            </a:r>
            <a:r>
              <a:rPr lang="en-US" sz="3200" b="1" dirty="0">
                <a:solidFill>
                  <a:schemeClr val="accent4">
                    <a:lumMod val="50000"/>
                    <a:lumOff val="50000"/>
                  </a:schemeClr>
                </a:solidFill>
                <a:cs typeface="Times New Roman" panose="02020603050405020304" pitchFamily="18" charset="0"/>
              </a:rPr>
              <a:t>of a competitor </a:t>
            </a:r>
            <a:r>
              <a:rPr lang="en-US" sz="3200" dirty="0">
                <a:solidFill>
                  <a:srgbClr val="000000"/>
                </a:solidFill>
                <a:cs typeface="Times New Roman" panose="02020603050405020304" pitchFamily="18" charset="0"/>
              </a:rPr>
              <a:t>… where the effect of … such condition … </a:t>
            </a:r>
            <a:r>
              <a:rPr lang="en-US" sz="3200" b="1" dirty="0">
                <a:solidFill>
                  <a:schemeClr val="accent4">
                    <a:lumMod val="50000"/>
                    <a:lumOff val="50000"/>
                  </a:schemeClr>
                </a:solidFill>
                <a:cs typeface="Times New Roman" panose="02020603050405020304" pitchFamily="18" charset="0"/>
              </a:rPr>
              <a:t>may be to substantially lessen competition or tend to create a monopoly in any line of commerce</a:t>
            </a:r>
            <a:r>
              <a:rPr lang="en-US" sz="3200" dirty="0">
                <a:solidFill>
                  <a:srgbClr val="000000"/>
                </a:solidFill>
                <a:cs typeface="Times New Roman" panose="02020603050405020304" pitchFamily="18" charset="0"/>
              </a:rPr>
              <a:t>.”</a:t>
            </a:r>
          </a:p>
        </p:txBody>
      </p:sp>
    </p:spTree>
    <p:extLst>
      <p:ext uri="{BB962C8B-B14F-4D97-AF65-F5344CB8AC3E}">
        <p14:creationId xmlns:p14="http://schemas.microsoft.com/office/powerpoint/2010/main" val="321856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9"/>
                                        </p:tgtEl>
                                        <p:attrNameLst>
                                          <p:attrName>style.opacity</p:attrName>
                                        </p:attrNameLst>
                                      </p:cBhvr>
                                      <p:to>
                                        <p:strVal val="0.5"/>
                                      </p:to>
                                    </p:set>
                                    <p:animEffect filter="image" prLst="opacity: 0.5">
                                      <p:cBhvr rctx="IE">
                                        <p:cTn id="9" dur="indefinite"/>
                                        <p:tgtEl>
                                          <p:spTgt spid="9"/>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3739" y="-2"/>
            <a:ext cx="8488262" cy="385896"/>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Demand Curve: Consumers will buy more at lower prices</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2</a:t>
            </a:fld>
            <a:endParaRPr lang="en-US" altLang="en-US"/>
          </a:p>
        </p:txBody>
      </p:sp>
      <p:sp>
        <p:nvSpPr>
          <p:cNvPr id="8" name="Text Box 6"/>
          <p:cNvSpPr txBox="1">
            <a:spLocks noChangeArrowheads="1"/>
          </p:cNvSpPr>
          <p:nvPr/>
        </p:nvSpPr>
        <p:spPr bwMode="auto">
          <a:xfrm>
            <a:off x="9058945" y="4197253"/>
            <a:ext cx="2409825" cy="646112"/>
          </a:xfrm>
          <a:prstGeom prst="rect">
            <a:avLst/>
          </a:prstGeom>
          <a:solidFill>
            <a:srgbClr val="FF0000"/>
          </a:solidFill>
          <a:ln w="9525">
            <a:solidFill>
              <a:schemeClr val="tx1"/>
            </a:solidFill>
            <a:miter lim="800000"/>
            <a:headEnd/>
            <a:tailEnd/>
          </a:ln>
        </p:spPr>
        <p:txBody>
          <a:bodyPr>
            <a:spAutoFit/>
          </a:bodyPr>
          <a:lstStyle>
            <a:lvl1pPr>
              <a:spcBef>
                <a:spcPct val="20000"/>
              </a:spcBef>
              <a:buClr>
                <a:schemeClr val="hlink"/>
              </a:buClr>
              <a:buSzPct val="50000"/>
              <a:buFont typeface="Monotype Sorts" pitchFamily="2" charset="2"/>
              <a:buChar char="n"/>
              <a:defRPr kumimoji="1" sz="3200">
                <a:solidFill>
                  <a:srgbClr val="CC0099"/>
                </a:solidFill>
                <a:latin typeface="Arial" panose="020B0604020202020204" pitchFamily="34" charset="0"/>
              </a:defRPr>
            </a:lvl1pPr>
            <a:lvl2pPr marL="742950" indent="-285750">
              <a:spcBef>
                <a:spcPct val="20000"/>
              </a:spcBef>
              <a:buClr>
                <a:schemeClr val="tx2"/>
              </a:buClr>
              <a:buSzPct val="75000"/>
              <a:buFont typeface="Monotype Sorts" pitchFamily="2" charset="2"/>
              <a:buChar char="u"/>
              <a:defRPr kumimoji="1" sz="3000">
                <a:solidFill>
                  <a:srgbClr val="000066"/>
                </a:solidFill>
                <a:latin typeface="Arial" panose="020B0604020202020204" pitchFamily="34" charset="0"/>
              </a:defRPr>
            </a:lvl2pPr>
            <a:lvl3pPr marL="1143000" indent="-228600">
              <a:spcBef>
                <a:spcPct val="20000"/>
              </a:spcBef>
              <a:buClr>
                <a:schemeClr val="hlink"/>
              </a:buClr>
              <a:buSzPct val="65000"/>
              <a:buFont typeface="Monotype Sorts" pitchFamily="2" charset="2"/>
              <a:buChar char="w"/>
              <a:defRPr kumimoji="1" sz="2800">
                <a:solidFill>
                  <a:srgbClr val="000066"/>
                </a:solidFill>
                <a:latin typeface="Arial" panose="020B0604020202020204" pitchFamily="34" charset="0"/>
              </a:defRPr>
            </a:lvl3pPr>
            <a:lvl4pPr marL="1600200" indent="-228600">
              <a:spcBef>
                <a:spcPct val="20000"/>
              </a:spcBef>
              <a:buClr>
                <a:schemeClr val="tx2"/>
              </a:buClr>
              <a:buSzPct val="100000"/>
              <a:buChar char="•"/>
              <a:defRPr kumimoji="1" sz="2400">
                <a:solidFill>
                  <a:srgbClr val="000066"/>
                </a:solidFill>
                <a:latin typeface="Arial" panose="020B0604020202020204" pitchFamily="34" charset="0"/>
              </a:defRPr>
            </a:lvl4pPr>
            <a:lvl5pPr marL="2057400" indent="-228600">
              <a:spcBef>
                <a:spcPct val="20000"/>
              </a:spcBef>
              <a:buClr>
                <a:schemeClr val="hlink"/>
              </a:buClr>
              <a:buSzPct val="100000"/>
              <a:buChar char="–"/>
              <a:defRPr kumimoji="1" sz="2000">
                <a:solidFill>
                  <a:srgbClr val="000066"/>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9pPr>
          </a:lstStyle>
          <a:p>
            <a:pPr>
              <a:spcBef>
                <a:spcPct val="0"/>
              </a:spcBef>
              <a:buClrTx/>
              <a:buSzTx/>
              <a:buFontTx/>
              <a:buNone/>
            </a:pPr>
            <a:r>
              <a:rPr lang="en-US" sz="3600">
                <a:solidFill>
                  <a:schemeClr val="bg1"/>
                </a:solidFill>
                <a:cs typeface="Arial" panose="020B0604020202020204" pitchFamily="34" charset="0"/>
              </a:rPr>
              <a:t>P = 10 – Q</a:t>
            </a:r>
          </a:p>
        </p:txBody>
      </p:sp>
      <p:grpSp>
        <p:nvGrpSpPr>
          <p:cNvPr id="9" name="Group 40"/>
          <p:cNvGrpSpPr>
            <a:grpSpLocks/>
          </p:cNvGrpSpPr>
          <p:nvPr/>
        </p:nvGrpSpPr>
        <p:grpSpPr bwMode="auto">
          <a:xfrm>
            <a:off x="2495550" y="247650"/>
            <a:ext cx="6592888" cy="5934075"/>
            <a:chOff x="2667000" y="2667000"/>
            <a:chExt cx="3903663" cy="3505202"/>
          </a:xfrm>
        </p:grpSpPr>
        <p:grpSp>
          <p:nvGrpSpPr>
            <p:cNvPr id="10" name="Group 4"/>
            <p:cNvGrpSpPr>
              <a:grpSpLocks/>
            </p:cNvGrpSpPr>
            <p:nvPr/>
          </p:nvGrpSpPr>
          <p:grpSpPr bwMode="auto">
            <a:xfrm>
              <a:off x="2667000" y="2667000"/>
              <a:ext cx="3903663" cy="3502026"/>
              <a:chOff x="1680" y="1680"/>
              <a:chExt cx="2459" cy="2206"/>
            </a:xfrm>
          </p:grpSpPr>
          <p:sp>
            <p:nvSpPr>
              <p:cNvPr id="16" name="Line 5"/>
              <p:cNvSpPr>
                <a:spLocks noChangeShapeType="1"/>
              </p:cNvSpPr>
              <p:nvPr/>
            </p:nvSpPr>
            <p:spPr bwMode="auto">
              <a:xfrm>
                <a:off x="1920" y="3648"/>
                <a:ext cx="2208" cy="0"/>
              </a:xfrm>
              <a:prstGeom prst="line">
                <a:avLst/>
              </a:prstGeom>
              <a:noFill/>
              <a:ln w="889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 name="Text Box 6"/>
              <p:cNvSpPr txBox="1">
                <a:spLocks noChangeArrowheads="1"/>
              </p:cNvSpPr>
              <p:nvPr/>
            </p:nvSpPr>
            <p:spPr bwMode="auto">
              <a:xfrm>
                <a:off x="1680" y="1680"/>
                <a:ext cx="28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a:spcBef>
                    <a:spcPct val="50000"/>
                  </a:spcBef>
                  <a:defRPr/>
                </a:pPr>
                <a:r>
                  <a:rPr kumimoji="0" lang="en-US" sz="3600" dirty="0">
                    <a:latin typeface="+mn-lt"/>
                  </a:rPr>
                  <a:t>P</a:t>
                </a:r>
              </a:p>
            </p:txBody>
          </p:sp>
          <p:sp>
            <p:nvSpPr>
              <p:cNvPr id="18" name="Line 7"/>
              <p:cNvSpPr>
                <a:spLocks noChangeShapeType="1"/>
              </p:cNvSpPr>
              <p:nvPr/>
            </p:nvSpPr>
            <p:spPr bwMode="auto">
              <a:xfrm flipV="1">
                <a:off x="1920" y="1776"/>
                <a:ext cx="0" cy="1872"/>
              </a:xfrm>
              <a:prstGeom prst="line">
                <a:avLst/>
              </a:prstGeom>
              <a:noFill/>
              <a:ln w="889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 name="Text Box 8"/>
              <p:cNvSpPr txBox="1">
                <a:spLocks noChangeArrowheads="1"/>
              </p:cNvSpPr>
              <p:nvPr/>
            </p:nvSpPr>
            <p:spPr bwMode="auto">
              <a:xfrm>
                <a:off x="3936" y="3646"/>
                <a:ext cx="203"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a:defRPr/>
                </a:pPr>
                <a:r>
                  <a:rPr kumimoji="0" lang="en-US" sz="3600" dirty="0">
                    <a:latin typeface="+mn-lt"/>
                  </a:rPr>
                  <a:t>Q</a:t>
                </a:r>
              </a:p>
            </p:txBody>
          </p:sp>
        </p:grpSp>
        <p:grpSp>
          <p:nvGrpSpPr>
            <p:cNvPr id="11" name="Group 9"/>
            <p:cNvGrpSpPr>
              <a:grpSpLocks/>
            </p:cNvGrpSpPr>
            <p:nvPr/>
          </p:nvGrpSpPr>
          <p:grpSpPr bwMode="auto">
            <a:xfrm>
              <a:off x="2667000" y="3124201"/>
              <a:ext cx="3587750" cy="3048001"/>
              <a:chOff x="1680" y="1968"/>
              <a:chExt cx="2260" cy="1920"/>
            </a:xfrm>
          </p:grpSpPr>
          <p:sp>
            <p:nvSpPr>
              <p:cNvPr id="12" name="Line 10"/>
              <p:cNvSpPr>
                <a:spLocks noChangeShapeType="1"/>
              </p:cNvSpPr>
              <p:nvPr/>
            </p:nvSpPr>
            <p:spPr bwMode="auto">
              <a:xfrm>
                <a:off x="1920" y="2064"/>
                <a:ext cx="1584" cy="1584"/>
              </a:xfrm>
              <a:prstGeom prst="line">
                <a:avLst/>
              </a:prstGeom>
              <a:noFill/>
              <a:ln w="127000">
                <a:solidFill>
                  <a:srgbClr val="8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 name="Text Box 11"/>
              <p:cNvSpPr txBox="1">
                <a:spLocks noChangeArrowheads="1"/>
              </p:cNvSpPr>
              <p:nvPr/>
            </p:nvSpPr>
            <p:spPr bwMode="auto">
              <a:xfrm>
                <a:off x="2586" y="2520"/>
                <a:ext cx="1354"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a:defRPr/>
                </a:pPr>
                <a:r>
                  <a:rPr kumimoji="0" lang="en-US" sz="3600" b="1" dirty="0">
                    <a:latin typeface="+mn-lt"/>
                  </a:rPr>
                  <a:t>Demand Curve</a:t>
                </a:r>
              </a:p>
            </p:txBody>
          </p:sp>
          <p:sp>
            <p:nvSpPr>
              <p:cNvPr id="14" name="Text Box 12"/>
              <p:cNvSpPr txBox="1">
                <a:spLocks noChangeArrowheads="1"/>
              </p:cNvSpPr>
              <p:nvPr/>
            </p:nvSpPr>
            <p:spPr bwMode="auto">
              <a:xfrm>
                <a:off x="1680" y="1968"/>
                <a:ext cx="26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a:defRPr/>
                </a:pPr>
                <a:r>
                  <a:rPr kumimoji="0" lang="en-US" sz="3600" dirty="0">
                    <a:latin typeface="+mn-lt"/>
                  </a:rPr>
                  <a:t>10</a:t>
                </a:r>
              </a:p>
            </p:txBody>
          </p:sp>
          <p:sp>
            <p:nvSpPr>
              <p:cNvPr id="15" name="Text Box 13"/>
              <p:cNvSpPr txBox="1">
                <a:spLocks noChangeArrowheads="1"/>
              </p:cNvSpPr>
              <p:nvPr/>
            </p:nvSpPr>
            <p:spPr bwMode="auto">
              <a:xfrm>
                <a:off x="3408" y="3648"/>
                <a:ext cx="261"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a:defRPr/>
                </a:pPr>
                <a:r>
                  <a:rPr kumimoji="0" lang="en-US" sz="3600" dirty="0">
                    <a:latin typeface="+mn-lt"/>
                  </a:rPr>
                  <a:t>10</a:t>
                </a:r>
              </a:p>
            </p:txBody>
          </p:sp>
        </p:grpSp>
      </p:grpSp>
    </p:spTree>
    <p:extLst>
      <p:ext uri="{BB962C8B-B14F-4D97-AF65-F5344CB8AC3E}">
        <p14:creationId xmlns:p14="http://schemas.microsoft.com/office/powerpoint/2010/main" val="18246822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06099" y="-2"/>
            <a:ext cx="1485901"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Dr. Miles</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20</a:t>
            </a:fld>
            <a:endParaRPr lang="en-US" altLang="en-US"/>
          </a:p>
        </p:txBody>
      </p:sp>
      <p:sp>
        <p:nvSpPr>
          <p:cNvPr id="6" name="Text Box 5"/>
          <p:cNvSpPr txBox="1">
            <a:spLocks noChangeArrowheads="1"/>
          </p:cNvSpPr>
          <p:nvPr/>
        </p:nvSpPr>
        <p:spPr bwMode="auto">
          <a:xfrm>
            <a:off x="9925396" y="6488668"/>
            <a:ext cx="2266604"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220 U.S. 373 (1911)</a:t>
            </a:r>
          </a:p>
        </p:txBody>
      </p:sp>
      <p:pic>
        <p:nvPicPr>
          <p:cNvPr id="5" name="Picture 4"/>
          <p:cNvPicPr>
            <a:picLocks noChangeAspect="1"/>
          </p:cNvPicPr>
          <p:nvPr/>
        </p:nvPicPr>
        <p:blipFill>
          <a:blip r:embed="rId2"/>
          <a:stretch>
            <a:fillRect/>
          </a:stretch>
        </p:blipFill>
        <p:spPr>
          <a:xfrm>
            <a:off x="3848918" y="209003"/>
            <a:ext cx="3814302" cy="6454263"/>
          </a:xfrm>
          <a:prstGeom prst="rect">
            <a:avLst/>
          </a:prstGeom>
          <a:ln>
            <a:solidFill>
              <a:schemeClr val="bg2"/>
            </a:solidFill>
          </a:ln>
        </p:spPr>
      </p:pic>
    </p:spTree>
    <p:extLst>
      <p:ext uri="{BB962C8B-B14F-4D97-AF65-F5344CB8AC3E}">
        <p14:creationId xmlns:p14="http://schemas.microsoft.com/office/powerpoint/2010/main" val="7265038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4375" y="-2"/>
            <a:ext cx="4207626" cy="402169"/>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Is Vertical Price Fixing OK?</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21</a:t>
            </a:fld>
            <a:endParaRPr lang="en-US" altLang="en-US"/>
          </a:p>
        </p:txBody>
      </p:sp>
      <p:sp>
        <p:nvSpPr>
          <p:cNvPr id="6" name="Text Box 5"/>
          <p:cNvSpPr txBox="1">
            <a:spLocks noChangeArrowheads="1"/>
          </p:cNvSpPr>
          <p:nvPr/>
        </p:nvSpPr>
        <p:spPr bwMode="auto">
          <a:xfrm>
            <a:off x="9792586" y="6488668"/>
            <a:ext cx="2399414"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Dr. Miles (US 1911)</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8" name="Picture 7"/>
          <p:cNvPicPr>
            <a:picLocks noChangeAspect="1"/>
          </p:cNvPicPr>
          <p:nvPr/>
        </p:nvPicPr>
        <p:blipFill>
          <a:blip r:embed="rId2"/>
          <a:stretch>
            <a:fillRect/>
          </a:stretch>
        </p:blipFill>
        <p:spPr>
          <a:xfrm>
            <a:off x="238594" y="201082"/>
            <a:ext cx="3807026" cy="6499756"/>
          </a:xfrm>
          <a:prstGeom prst="rect">
            <a:avLst/>
          </a:prstGeom>
          <a:ln>
            <a:solidFill>
              <a:schemeClr val="bg2"/>
            </a:solidFill>
          </a:ln>
        </p:spPr>
      </p:pic>
      <p:sp>
        <p:nvSpPr>
          <p:cNvPr id="3" name="Rectangle 2">
            <a:extLst>
              <a:ext uri="{FF2B5EF4-FFF2-40B4-BE49-F238E27FC236}">
                <a16:creationId xmlns:a16="http://schemas.microsoft.com/office/drawing/2014/main" id="{C84AA74D-BD36-50B7-E9F0-E2913A0EDC65}"/>
              </a:ext>
            </a:extLst>
          </p:cNvPr>
          <p:cNvSpPr/>
          <p:nvPr/>
        </p:nvSpPr>
        <p:spPr bwMode="auto">
          <a:xfrm>
            <a:off x="1363133" y="2945221"/>
            <a:ext cx="10655830" cy="2554545"/>
          </a:xfrm>
          <a:prstGeom prst="rect">
            <a:avLst/>
          </a:prstGeom>
          <a:solidFill>
            <a:schemeClr val="bg1"/>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lang="en-US" sz="3200" dirty="0">
                <a:solidFill>
                  <a:srgbClr val="000000"/>
                </a:solidFill>
              </a:rPr>
              <a:t>“</a:t>
            </a:r>
            <a:r>
              <a:rPr lang="en-US" sz="3200" b="1" dirty="0">
                <a:solidFill>
                  <a:schemeClr val="accent4">
                    <a:lumMod val="50000"/>
                    <a:lumOff val="50000"/>
                  </a:schemeClr>
                </a:solidFill>
              </a:rPr>
              <a:t>If there be an advantage to a manufacturer in the maintenance of fixed retail prices, the question remains whether it is one which he is entitled to secure by agreements restricting the freedom of trade on the part of dealers who own what they sell</a:t>
            </a:r>
            <a:r>
              <a:rPr lang="en-US" sz="3200" dirty="0">
                <a:solidFill>
                  <a:srgbClr val="000000"/>
                </a:solidFill>
              </a:rPr>
              <a:t>.”</a:t>
            </a:r>
          </a:p>
        </p:txBody>
      </p:sp>
    </p:spTree>
    <p:extLst>
      <p:ext uri="{BB962C8B-B14F-4D97-AF65-F5344CB8AC3E}">
        <p14:creationId xmlns:p14="http://schemas.microsoft.com/office/powerpoint/2010/main" val="35095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8"/>
                                        </p:tgtEl>
                                        <p:attrNameLst>
                                          <p:attrName>style.opacity</p:attrName>
                                        </p:attrNameLst>
                                      </p:cBhvr>
                                      <p:to>
                                        <p:strVal val="0.5"/>
                                      </p:to>
                                    </p:set>
                                    <p:animEffect filter="image" prLst="opacity: 0.5">
                                      <p:cBhvr rctx="IE">
                                        <p:cTn id="9" dur="indefinite"/>
                                        <p:tgtEl>
                                          <p:spTgt spid="8"/>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8212" y="-2"/>
            <a:ext cx="6763790" cy="414869"/>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Vertical Price Fixing = Horizontal Price Fixing</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22</a:t>
            </a:fld>
            <a:endParaRPr lang="en-US" altLang="en-US"/>
          </a:p>
        </p:txBody>
      </p:sp>
      <p:sp>
        <p:nvSpPr>
          <p:cNvPr id="6" name="Text Box 5"/>
          <p:cNvSpPr txBox="1">
            <a:spLocks noChangeArrowheads="1"/>
          </p:cNvSpPr>
          <p:nvPr/>
        </p:nvSpPr>
        <p:spPr bwMode="auto">
          <a:xfrm>
            <a:off x="9893300" y="6488668"/>
            <a:ext cx="2298700"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Dr. Miles (US 1911)</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p:cNvPicPr>
            <a:picLocks noChangeAspect="1"/>
          </p:cNvPicPr>
          <p:nvPr/>
        </p:nvPicPr>
        <p:blipFill>
          <a:blip r:embed="rId2"/>
          <a:stretch>
            <a:fillRect/>
          </a:stretch>
        </p:blipFill>
        <p:spPr>
          <a:xfrm>
            <a:off x="76200" y="207432"/>
            <a:ext cx="3673215" cy="6405840"/>
          </a:xfrm>
          <a:prstGeom prst="rect">
            <a:avLst/>
          </a:prstGeom>
          <a:ln>
            <a:solidFill>
              <a:schemeClr val="bg2"/>
            </a:solidFill>
          </a:ln>
        </p:spPr>
      </p:pic>
      <p:sp>
        <p:nvSpPr>
          <p:cNvPr id="3" name="Rectangle 2">
            <a:extLst>
              <a:ext uri="{FF2B5EF4-FFF2-40B4-BE49-F238E27FC236}">
                <a16:creationId xmlns:a16="http://schemas.microsoft.com/office/drawing/2014/main" id="{B12245A3-D067-CC9B-3708-6D2830160872}"/>
              </a:ext>
            </a:extLst>
          </p:cNvPr>
          <p:cNvSpPr/>
          <p:nvPr/>
        </p:nvSpPr>
        <p:spPr bwMode="auto">
          <a:xfrm>
            <a:off x="1363133" y="1571685"/>
            <a:ext cx="10655830" cy="4524315"/>
          </a:xfrm>
          <a:prstGeom prst="rect">
            <a:avLst/>
          </a:prstGeom>
          <a:solidFill>
            <a:schemeClr val="bg1"/>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lang="en-US" sz="3200" dirty="0">
                <a:solidFill>
                  <a:srgbClr val="000000"/>
                </a:solidFill>
              </a:rPr>
              <a:t>“</a:t>
            </a:r>
            <a:r>
              <a:rPr lang="en-US" sz="3200" dirty="0"/>
              <a:t>As to this, </a:t>
            </a:r>
            <a:r>
              <a:rPr lang="en-US" sz="3200" b="1" dirty="0">
                <a:solidFill>
                  <a:schemeClr val="accent4">
                    <a:lumMod val="50000"/>
                    <a:lumOff val="50000"/>
                  </a:schemeClr>
                </a:solidFill>
              </a:rPr>
              <a:t>the complainant can fare no better with its plan of identical contracts than could the dealers themselves if they formed a combination and endeavored to establish the same restrictions, and thus to achieve the same result, by agreement with each other</a:t>
            </a:r>
            <a:r>
              <a:rPr lang="en-US" sz="3200" dirty="0"/>
              <a:t>. If the immediate advantage they would thus obtain would not be sufficient to sustain such a direct agreement, the asserted ulterior benefit to the complainant cannot be regarded as sufficient to support its system</a:t>
            </a:r>
            <a:r>
              <a:rPr lang="en-US" sz="3200" dirty="0">
                <a:solidFill>
                  <a:srgbClr val="000000"/>
                </a:solidFill>
              </a:rPr>
              <a:t>.”</a:t>
            </a:r>
          </a:p>
        </p:txBody>
      </p:sp>
    </p:spTree>
    <p:extLst>
      <p:ext uri="{BB962C8B-B14F-4D97-AF65-F5344CB8AC3E}">
        <p14:creationId xmlns:p14="http://schemas.microsoft.com/office/powerpoint/2010/main" val="3499538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9276" y="-2"/>
            <a:ext cx="5512725" cy="414869"/>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Horizontal Price Fixing Per Se Illegal</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23</a:t>
            </a:fld>
            <a:endParaRPr lang="en-US" altLang="en-US"/>
          </a:p>
        </p:txBody>
      </p:sp>
      <p:sp>
        <p:nvSpPr>
          <p:cNvPr id="6" name="Text Box 5"/>
          <p:cNvSpPr txBox="1">
            <a:spLocks noChangeArrowheads="1"/>
          </p:cNvSpPr>
          <p:nvPr/>
        </p:nvSpPr>
        <p:spPr bwMode="auto">
          <a:xfrm>
            <a:off x="9893300" y="6488668"/>
            <a:ext cx="2298700"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Dr. Miles (US 1911)</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p:cNvPicPr>
            <a:picLocks noChangeAspect="1"/>
          </p:cNvPicPr>
          <p:nvPr/>
        </p:nvPicPr>
        <p:blipFill>
          <a:blip r:embed="rId2"/>
          <a:stretch>
            <a:fillRect/>
          </a:stretch>
        </p:blipFill>
        <p:spPr>
          <a:xfrm>
            <a:off x="76200" y="207432"/>
            <a:ext cx="3673215" cy="6405840"/>
          </a:xfrm>
          <a:prstGeom prst="rect">
            <a:avLst/>
          </a:prstGeom>
          <a:ln>
            <a:solidFill>
              <a:schemeClr val="bg2"/>
            </a:solidFill>
          </a:ln>
        </p:spPr>
      </p:pic>
      <p:sp>
        <p:nvSpPr>
          <p:cNvPr id="3" name="Rectangle 2">
            <a:extLst>
              <a:ext uri="{FF2B5EF4-FFF2-40B4-BE49-F238E27FC236}">
                <a16:creationId xmlns:a16="http://schemas.microsoft.com/office/drawing/2014/main" id="{B12245A3-D067-CC9B-3708-6D2830160872}"/>
              </a:ext>
            </a:extLst>
          </p:cNvPr>
          <p:cNvSpPr/>
          <p:nvPr/>
        </p:nvSpPr>
        <p:spPr bwMode="auto">
          <a:xfrm>
            <a:off x="1323655" y="2330025"/>
            <a:ext cx="10655830" cy="3046988"/>
          </a:xfrm>
          <a:prstGeom prst="rect">
            <a:avLst/>
          </a:prstGeom>
          <a:solidFill>
            <a:schemeClr val="bg1"/>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lang="en-US" sz="3200" dirty="0">
                <a:solidFill>
                  <a:srgbClr val="000000"/>
                </a:solidFill>
              </a:rPr>
              <a:t>“</a:t>
            </a:r>
            <a:r>
              <a:rPr lang="en-US" sz="3200" b="1" dirty="0">
                <a:solidFill>
                  <a:schemeClr val="accent4">
                    <a:lumMod val="50000"/>
                    <a:lumOff val="50000"/>
                  </a:schemeClr>
                </a:solidFill>
              </a:rPr>
              <a:t>But agreements or combinations between dealers, having for their sole purpose the destruction of competition and the fixing of prices, are injurious to the public interest and void. They are not saved by the advantages which the participants expect to derive from the enhanced price to the consumer</a:t>
            </a:r>
            <a:r>
              <a:rPr lang="en-US" sz="3200" dirty="0">
                <a:solidFill>
                  <a:srgbClr val="000000"/>
                </a:solidFill>
              </a:rPr>
              <a:t>.”</a:t>
            </a:r>
          </a:p>
        </p:txBody>
      </p:sp>
    </p:spTree>
    <p:extLst>
      <p:ext uri="{BB962C8B-B14F-4D97-AF65-F5344CB8AC3E}">
        <p14:creationId xmlns:p14="http://schemas.microsoft.com/office/powerpoint/2010/main" val="59065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59433" y="-2"/>
            <a:ext cx="2332568" cy="443347"/>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U.S. v. Colgate</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24</a:t>
            </a:fld>
            <a:endParaRPr lang="en-US" altLang="en-US"/>
          </a:p>
        </p:txBody>
      </p:sp>
      <p:sp>
        <p:nvSpPr>
          <p:cNvPr id="6" name="Text Box 5"/>
          <p:cNvSpPr txBox="1">
            <a:spLocks noChangeArrowheads="1"/>
          </p:cNvSpPr>
          <p:nvPr/>
        </p:nvSpPr>
        <p:spPr bwMode="auto">
          <a:xfrm>
            <a:off x="9922932" y="6488668"/>
            <a:ext cx="2269067"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250 U.S. 300 (1919)</a:t>
            </a:r>
          </a:p>
        </p:txBody>
      </p:sp>
      <p:pic>
        <p:nvPicPr>
          <p:cNvPr id="5" name="Picture 4"/>
          <p:cNvPicPr>
            <a:picLocks noChangeAspect="1"/>
          </p:cNvPicPr>
          <p:nvPr/>
        </p:nvPicPr>
        <p:blipFill>
          <a:blip r:embed="rId2"/>
          <a:stretch>
            <a:fillRect/>
          </a:stretch>
        </p:blipFill>
        <p:spPr>
          <a:xfrm>
            <a:off x="3938816" y="192070"/>
            <a:ext cx="3664411" cy="6513530"/>
          </a:xfrm>
          <a:prstGeom prst="rect">
            <a:avLst/>
          </a:prstGeom>
          <a:ln>
            <a:solidFill>
              <a:schemeClr val="bg2"/>
            </a:solidFill>
          </a:ln>
        </p:spPr>
      </p:pic>
    </p:spTree>
    <p:extLst>
      <p:ext uri="{BB962C8B-B14F-4D97-AF65-F5344CB8AC3E}">
        <p14:creationId xmlns:p14="http://schemas.microsoft.com/office/powerpoint/2010/main" val="32000163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9100" y="-1"/>
            <a:ext cx="4152901" cy="369332"/>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Retailer Could Do Anything</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25</a:t>
            </a:fld>
            <a:endParaRPr lang="en-US" altLang="en-US"/>
          </a:p>
        </p:txBody>
      </p:sp>
      <p:sp>
        <p:nvSpPr>
          <p:cNvPr id="6" name="Text Box 5"/>
          <p:cNvSpPr txBox="1">
            <a:spLocks noChangeArrowheads="1"/>
          </p:cNvSpPr>
          <p:nvPr/>
        </p:nvSpPr>
        <p:spPr bwMode="auto">
          <a:xfrm>
            <a:off x="9829800" y="6488668"/>
            <a:ext cx="2362200"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250 U.S. 300 (1919)</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8" name="Picture 7"/>
          <p:cNvPicPr>
            <a:picLocks noChangeAspect="1"/>
          </p:cNvPicPr>
          <p:nvPr/>
        </p:nvPicPr>
        <p:blipFill>
          <a:blip r:embed="rId2"/>
          <a:stretch>
            <a:fillRect/>
          </a:stretch>
        </p:blipFill>
        <p:spPr>
          <a:xfrm>
            <a:off x="184702" y="179336"/>
            <a:ext cx="3698621" cy="6521501"/>
          </a:xfrm>
          <a:prstGeom prst="rect">
            <a:avLst/>
          </a:prstGeom>
          <a:ln>
            <a:solidFill>
              <a:schemeClr val="bg2"/>
            </a:solidFill>
          </a:ln>
        </p:spPr>
      </p:pic>
      <p:sp>
        <p:nvSpPr>
          <p:cNvPr id="3" name="Rectangle 2">
            <a:extLst>
              <a:ext uri="{FF2B5EF4-FFF2-40B4-BE49-F238E27FC236}">
                <a16:creationId xmlns:a16="http://schemas.microsoft.com/office/drawing/2014/main" id="{961A27CC-D3FC-5C7A-36A7-ED32389E1217}"/>
              </a:ext>
            </a:extLst>
          </p:cNvPr>
          <p:cNvSpPr/>
          <p:nvPr/>
        </p:nvSpPr>
        <p:spPr bwMode="auto">
          <a:xfrm>
            <a:off x="1351468" y="1423938"/>
            <a:ext cx="10655830" cy="4524315"/>
          </a:xfrm>
          <a:prstGeom prst="rect">
            <a:avLst/>
          </a:prstGeom>
          <a:solidFill>
            <a:schemeClr val="bg1"/>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lang="en-US" sz="3200" dirty="0">
                <a:solidFill>
                  <a:srgbClr val="000000"/>
                </a:solidFill>
              </a:rPr>
              <a:t>“</a:t>
            </a:r>
            <a:r>
              <a:rPr lang="en-US" sz="3200" dirty="0"/>
              <a:t>Considering all said in the opinion (notwithstanding some serious doubts) we are unable to accept the construction placed upon it by the Government. We cannot, </a:t>
            </a:r>
            <a:r>
              <a:rPr lang="en-US" sz="3200" i="1" dirty="0"/>
              <a:t>e.g.,</a:t>
            </a:r>
            <a:r>
              <a:rPr lang="en-US" sz="3200" dirty="0"/>
              <a:t> wholly disregard the statement that ‘</a:t>
            </a:r>
            <a:r>
              <a:rPr lang="en-US" sz="3200" b="1" dirty="0">
                <a:solidFill>
                  <a:schemeClr val="accent4">
                    <a:lumMod val="50000"/>
                    <a:lumOff val="50000"/>
                  </a:schemeClr>
                </a:solidFill>
              </a:rPr>
              <a:t>The retailer</a:t>
            </a:r>
            <a:r>
              <a:rPr lang="en-US" sz="3200" dirty="0"/>
              <a:t>, after buying, could, if he chose, give away his purchase, or sell it at any price he saw fit, or not sell it at all; </a:t>
            </a:r>
            <a:r>
              <a:rPr lang="en-US" sz="3200" b="1" dirty="0">
                <a:solidFill>
                  <a:schemeClr val="accent4">
                    <a:lumMod val="50000"/>
                    <a:lumOff val="50000"/>
                  </a:schemeClr>
                </a:solidFill>
              </a:rPr>
              <a:t>his course in these respects being affected only by the fact that he might by his action incur the displeasure of the manufacturer, who could refuse to make further sales to him, as he had the undoubted right to do</a:t>
            </a:r>
            <a:r>
              <a:rPr lang="en-US" sz="3200" dirty="0"/>
              <a:t>.’</a:t>
            </a:r>
            <a:r>
              <a:rPr lang="en-US" sz="3200" dirty="0">
                <a:solidFill>
                  <a:srgbClr val="000000"/>
                </a:solidFill>
              </a:rPr>
              <a:t>”</a:t>
            </a:r>
          </a:p>
        </p:txBody>
      </p:sp>
    </p:spTree>
    <p:extLst>
      <p:ext uri="{BB962C8B-B14F-4D97-AF65-F5344CB8AC3E}">
        <p14:creationId xmlns:p14="http://schemas.microsoft.com/office/powerpoint/2010/main" val="1930794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8"/>
                                        </p:tgtEl>
                                        <p:attrNameLst>
                                          <p:attrName>style.opacity</p:attrName>
                                        </p:attrNameLst>
                                      </p:cBhvr>
                                      <p:to>
                                        <p:strVal val="0.5"/>
                                      </p:to>
                                    </p:set>
                                    <p:animEffect filter="image" prLst="opacity: 0.5">
                                      <p:cBhvr rctx="IE">
                                        <p:cTn id="9" dur="indefinite"/>
                                        <p:tgtEl>
                                          <p:spTgt spid="8"/>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01891" y="-2"/>
            <a:ext cx="3990110" cy="443347"/>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So No Vertical Agreement</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26</a:t>
            </a:fld>
            <a:endParaRPr lang="en-US" altLang="en-US"/>
          </a:p>
        </p:txBody>
      </p:sp>
      <p:sp>
        <p:nvSpPr>
          <p:cNvPr id="6" name="Text Box 5"/>
          <p:cNvSpPr txBox="1">
            <a:spLocks noChangeArrowheads="1"/>
          </p:cNvSpPr>
          <p:nvPr/>
        </p:nvSpPr>
        <p:spPr bwMode="auto">
          <a:xfrm>
            <a:off x="9838266" y="6488668"/>
            <a:ext cx="2353733"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250 U.S. 300 (1919)</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p:cNvPicPr>
            <a:picLocks noChangeAspect="1"/>
          </p:cNvPicPr>
          <p:nvPr/>
        </p:nvPicPr>
        <p:blipFill>
          <a:blip r:embed="rId2"/>
          <a:stretch>
            <a:fillRect/>
          </a:stretch>
        </p:blipFill>
        <p:spPr>
          <a:xfrm>
            <a:off x="236165" y="221671"/>
            <a:ext cx="3857468" cy="6473736"/>
          </a:xfrm>
          <a:prstGeom prst="rect">
            <a:avLst/>
          </a:prstGeom>
          <a:ln>
            <a:solidFill>
              <a:schemeClr val="bg2"/>
            </a:solidFill>
          </a:ln>
        </p:spPr>
      </p:pic>
      <p:sp>
        <p:nvSpPr>
          <p:cNvPr id="3" name="Rectangle 2">
            <a:extLst>
              <a:ext uri="{FF2B5EF4-FFF2-40B4-BE49-F238E27FC236}">
                <a16:creationId xmlns:a16="http://schemas.microsoft.com/office/drawing/2014/main" id="{DC4CF0C7-7FFC-10F3-DD8A-4DBA4FDF4B76}"/>
              </a:ext>
            </a:extLst>
          </p:cNvPr>
          <p:cNvSpPr/>
          <p:nvPr/>
        </p:nvSpPr>
        <p:spPr bwMode="auto">
          <a:xfrm>
            <a:off x="1323655" y="2330025"/>
            <a:ext cx="10655830" cy="2554545"/>
          </a:xfrm>
          <a:prstGeom prst="rect">
            <a:avLst/>
          </a:prstGeom>
          <a:solidFill>
            <a:schemeClr val="bg1"/>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lang="en-US" sz="3200" dirty="0">
                <a:solidFill>
                  <a:srgbClr val="000000"/>
                </a:solidFill>
              </a:rPr>
              <a:t>“</a:t>
            </a:r>
            <a:r>
              <a:rPr lang="en-US" sz="3200" dirty="0"/>
              <a:t>And we must conclude that, as interpreted below, </a:t>
            </a:r>
            <a:r>
              <a:rPr lang="en-US" sz="3200" b="1" dirty="0">
                <a:solidFill>
                  <a:schemeClr val="accent4">
                    <a:lumMod val="50000"/>
                    <a:lumOff val="50000"/>
                  </a:schemeClr>
                </a:solidFill>
              </a:rPr>
              <a:t>the indictment does not charge Colgate &amp; Company with selling its products to dealers under agreements which obligated the latter not to resell except at prices fixed by the company</a:t>
            </a:r>
            <a:r>
              <a:rPr lang="en-US" sz="3200" dirty="0">
                <a:solidFill>
                  <a:srgbClr val="000000"/>
                </a:solidFill>
              </a:rPr>
              <a:t>.”</a:t>
            </a:r>
          </a:p>
        </p:txBody>
      </p:sp>
    </p:spTree>
    <p:extLst>
      <p:ext uri="{BB962C8B-B14F-4D97-AF65-F5344CB8AC3E}">
        <p14:creationId xmlns:p14="http://schemas.microsoft.com/office/powerpoint/2010/main" val="2998344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7068" y="-1"/>
            <a:ext cx="9414934" cy="369332"/>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If No Purpose to Create Monopoly, Free to Set Terms of Dealing</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27</a:t>
            </a:fld>
            <a:endParaRPr lang="en-US" altLang="en-US"/>
          </a:p>
        </p:txBody>
      </p:sp>
      <p:sp>
        <p:nvSpPr>
          <p:cNvPr id="6" name="Text Box 5"/>
          <p:cNvSpPr txBox="1">
            <a:spLocks noChangeArrowheads="1"/>
          </p:cNvSpPr>
          <p:nvPr/>
        </p:nvSpPr>
        <p:spPr bwMode="auto">
          <a:xfrm>
            <a:off x="9808632" y="6488668"/>
            <a:ext cx="2383367"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250 U.S. 300 (1919)</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p:cNvPicPr>
            <a:picLocks noChangeAspect="1"/>
          </p:cNvPicPr>
          <p:nvPr/>
        </p:nvPicPr>
        <p:blipFill>
          <a:blip r:embed="rId2"/>
          <a:stretch>
            <a:fillRect/>
          </a:stretch>
        </p:blipFill>
        <p:spPr>
          <a:xfrm>
            <a:off x="75615" y="597067"/>
            <a:ext cx="3637019" cy="6103771"/>
          </a:xfrm>
          <a:prstGeom prst="rect">
            <a:avLst/>
          </a:prstGeom>
          <a:ln>
            <a:solidFill>
              <a:schemeClr val="bg2"/>
            </a:solidFill>
          </a:ln>
        </p:spPr>
      </p:pic>
      <p:sp>
        <p:nvSpPr>
          <p:cNvPr id="3" name="Rectangle 2">
            <a:extLst>
              <a:ext uri="{FF2B5EF4-FFF2-40B4-BE49-F238E27FC236}">
                <a16:creationId xmlns:a16="http://schemas.microsoft.com/office/drawing/2014/main" id="{431A6450-F589-FA8D-B8D5-8B41F96836C4}"/>
              </a:ext>
            </a:extLst>
          </p:cNvPr>
          <p:cNvSpPr/>
          <p:nvPr/>
        </p:nvSpPr>
        <p:spPr bwMode="auto">
          <a:xfrm>
            <a:off x="1294560" y="1351776"/>
            <a:ext cx="10655830" cy="5016758"/>
          </a:xfrm>
          <a:prstGeom prst="rect">
            <a:avLst/>
          </a:prstGeom>
          <a:solidFill>
            <a:schemeClr val="bg1"/>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lang="en-US" sz="3200" dirty="0">
                <a:solidFill>
                  <a:srgbClr val="000000"/>
                </a:solidFill>
              </a:rPr>
              <a:t>“</a:t>
            </a:r>
            <a:r>
              <a:rPr lang="en-US" sz="3200" b="1" dirty="0">
                <a:solidFill>
                  <a:schemeClr val="accent4">
                    <a:lumMod val="50000"/>
                    <a:lumOff val="50000"/>
                  </a:schemeClr>
                </a:solidFill>
              </a:rPr>
              <a:t>In the absence of any purpose to create or maintain a monopoly</a:t>
            </a:r>
            <a:r>
              <a:rPr lang="en-US" sz="3200" dirty="0"/>
              <a:t>, </a:t>
            </a:r>
            <a:r>
              <a:rPr lang="en-US" sz="3200" b="1" dirty="0">
                <a:solidFill>
                  <a:schemeClr val="accent4">
                    <a:lumMod val="50000"/>
                    <a:lumOff val="50000"/>
                  </a:schemeClr>
                </a:solidFill>
              </a:rPr>
              <a:t>the act does not restrict the long recognized right of trader or manufacturer engaged in an entirely private business, freely to exercise his own independent discretion as to parties with whom he will deal</a:t>
            </a:r>
            <a:r>
              <a:rPr lang="en-US" sz="3200" dirty="0"/>
              <a:t>. And, of course, he may announce in advance the circumstances under which he will refuse to sell. ‘The trader or manufacturer, on the other hand, carries on an entirely private business, and can sell to whom he pleases.’ </a:t>
            </a:r>
            <a:r>
              <a:rPr lang="en-US" sz="3200" i="1" dirty="0"/>
              <a:t>United States v. Trans-Missouri Freight Association</a:t>
            </a:r>
            <a:r>
              <a:rPr lang="en-US" sz="3200" dirty="0"/>
              <a:t>, 166 U.S. 290, 320</a:t>
            </a:r>
            <a:r>
              <a:rPr lang="en-US" sz="3200" dirty="0">
                <a:solidFill>
                  <a:srgbClr val="000000"/>
                </a:solidFill>
              </a:rPr>
              <a:t>.”</a:t>
            </a:r>
          </a:p>
        </p:txBody>
      </p:sp>
    </p:spTree>
    <p:extLst>
      <p:ext uri="{BB962C8B-B14F-4D97-AF65-F5344CB8AC3E}">
        <p14:creationId xmlns:p14="http://schemas.microsoft.com/office/powerpoint/2010/main" val="339662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2C5BD3A9-2E49-4312-96A1-980B5391E4AB}" type="slidenum">
              <a:rPr lang="en-US" altLang="en-US" sz="1400">
                <a:solidFill>
                  <a:srgbClr val="000066"/>
                </a:solidFill>
                <a:latin typeface="Arial" panose="020B0604020202020204" pitchFamily="34" charset="0"/>
              </a:rPr>
              <a:pPr/>
              <a:t>28</a:t>
            </a:fld>
            <a:endParaRPr lang="en-US" altLang="en-US" sz="1400">
              <a:solidFill>
                <a:srgbClr val="000066"/>
              </a:solidFill>
              <a:latin typeface="Arial" panose="020B0604020202020204" pitchFamily="34" charset="0"/>
            </a:endParaRPr>
          </a:p>
        </p:txBody>
      </p:sp>
      <p:sp>
        <p:nvSpPr>
          <p:cNvPr id="13317" name="Rectangle 2"/>
          <p:cNvSpPr>
            <a:spLocks noGrp="1" noChangeArrowheads="1"/>
          </p:cNvSpPr>
          <p:nvPr>
            <p:ph type="title"/>
          </p:nvPr>
        </p:nvSpPr>
        <p:spPr/>
        <p:txBody>
          <a:bodyPr/>
          <a:lstStyle/>
          <a:p>
            <a:pPr>
              <a:spcAft>
                <a:spcPts val="300"/>
              </a:spcAft>
            </a:pPr>
            <a:r>
              <a:rPr lang="en-US">
                <a:solidFill>
                  <a:schemeClr val="tx1"/>
                </a:solidFill>
              </a:rPr>
              <a:t>Colgate</a:t>
            </a:r>
          </a:p>
        </p:txBody>
      </p:sp>
      <p:sp>
        <p:nvSpPr>
          <p:cNvPr id="13318" name="Rectangle 3"/>
          <p:cNvSpPr>
            <a:spLocks noGrp="1" noChangeArrowheads="1"/>
          </p:cNvSpPr>
          <p:nvPr>
            <p:ph type="body" idx="1"/>
          </p:nvPr>
        </p:nvSpPr>
        <p:spPr/>
        <p:txBody>
          <a:bodyPr/>
          <a:lstStyle/>
          <a:p>
            <a:pPr algn="just">
              <a:spcAft>
                <a:spcPts val="300"/>
              </a:spcAft>
            </a:pPr>
            <a:r>
              <a:rPr lang="en-US" dirty="0"/>
              <a:t>End Result</a:t>
            </a:r>
          </a:p>
          <a:p>
            <a:pPr lvl="1" algn="just">
              <a:spcAft>
                <a:spcPts val="300"/>
              </a:spcAft>
            </a:pPr>
            <a:r>
              <a:rPr lang="en-US" dirty="0">
                <a:solidFill>
                  <a:schemeClr val="tx1"/>
                </a:solidFill>
              </a:rPr>
              <a:t>Implementation of retail (resale) price maintenance (RPM) depends on whether done under agreement, in which case per se violation under </a:t>
            </a:r>
            <a:r>
              <a:rPr lang="en-US" i="1" dirty="0">
                <a:solidFill>
                  <a:schemeClr val="tx1"/>
                </a:solidFill>
              </a:rPr>
              <a:t>Dr. Miles</a:t>
            </a:r>
            <a:r>
              <a:rPr lang="en-US" dirty="0">
                <a:solidFill>
                  <a:schemeClr val="tx1"/>
                </a:solidFill>
              </a:rPr>
              <a:t>, or unilaterally, in which case OK under </a:t>
            </a:r>
            <a:r>
              <a:rPr lang="en-US" i="1" dirty="0">
                <a:solidFill>
                  <a:schemeClr val="tx1"/>
                </a:solidFill>
              </a:rPr>
              <a:t>Colgate</a:t>
            </a:r>
            <a:r>
              <a:rPr lang="en-US" dirty="0">
                <a:solidFill>
                  <a:schemeClr val="tx1"/>
                </a:solidFill>
                <a:latin typeface="Book Antiqua" panose="02040602050305030304" pitchFamily="18" charset="0"/>
              </a:rPr>
              <a:t> </a:t>
            </a:r>
          </a:p>
        </p:txBody>
      </p:sp>
    </p:spTree>
    <p:extLst>
      <p:ext uri="{BB962C8B-B14F-4D97-AF65-F5344CB8AC3E}">
        <p14:creationId xmlns:p14="http://schemas.microsoft.com/office/powerpoint/2010/main" val="899064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FE132279-CA5A-490F-B2D1-4DA50D131EE6}" type="slidenum">
              <a:rPr lang="en-US" altLang="en-US" sz="1400">
                <a:solidFill>
                  <a:srgbClr val="000066"/>
                </a:solidFill>
                <a:latin typeface="Arial" panose="020B0604020202020204" pitchFamily="34" charset="0"/>
              </a:rPr>
              <a:pPr/>
              <a:t>29</a:t>
            </a:fld>
            <a:endParaRPr lang="en-US" altLang="en-US" sz="1400">
              <a:solidFill>
                <a:srgbClr val="000066"/>
              </a:solidFill>
              <a:latin typeface="Arial" panose="020B0604020202020204" pitchFamily="34" charset="0"/>
            </a:endParaRPr>
          </a:p>
        </p:txBody>
      </p:sp>
      <p:sp>
        <p:nvSpPr>
          <p:cNvPr id="16389" name="Rectangle 2"/>
          <p:cNvSpPr>
            <a:spLocks noGrp="1" noChangeArrowheads="1"/>
          </p:cNvSpPr>
          <p:nvPr>
            <p:ph type="title"/>
          </p:nvPr>
        </p:nvSpPr>
        <p:spPr/>
        <p:txBody>
          <a:bodyPr/>
          <a:lstStyle/>
          <a:p>
            <a:r>
              <a:rPr lang="en-US"/>
              <a:t>Clayton Act Sec. 3</a:t>
            </a:r>
          </a:p>
        </p:txBody>
      </p:sp>
      <p:sp>
        <p:nvSpPr>
          <p:cNvPr id="16390" name="Rectangle 3"/>
          <p:cNvSpPr>
            <a:spLocks noGrp="1" noChangeArrowheads="1"/>
          </p:cNvSpPr>
          <p:nvPr>
            <p:ph type="body" idx="1"/>
          </p:nvPr>
        </p:nvSpPr>
        <p:spPr/>
        <p:txBody>
          <a:bodyPr/>
          <a:lstStyle/>
          <a:p>
            <a:pPr>
              <a:lnSpc>
                <a:spcPct val="80000"/>
              </a:lnSpc>
            </a:pPr>
            <a:r>
              <a:rPr lang="en-US" dirty="0"/>
              <a:t>It shall be unlawful for any person engaged in commerce, in the course of such commerce,</a:t>
            </a:r>
          </a:p>
          <a:p>
            <a:pPr lvl="1">
              <a:lnSpc>
                <a:spcPct val="80000"/>
              </a:lnSpc>
            </a:pPr>
            <a:r>
              <a:rPr lang="en-US" dirty="0">
                <a:solidFill>
                  <a:schemeClr val="tx1"/>
                </a:solidFill>
              </a:rPr>
              <a:t>to lease or make a sale or contract for sale of goods, wares, merchandise, machinery, supplies, or other commodities, whether patented or unpatented, for use, consumption, or resale within the United States or any Territory thereof or the District of Columbia or any insular possession or other place under the jurisdiction of the United States, or fix a price charged therefor, or discount from, or rebate upon, such price, </a:t>
            </a:r>
          </a:p>
        </p:txBody>
      </p:sp>
    </p:spTree>
    <p:extLst>
      <p:ext uri="{BB962C8B-B14F-4D97-AF65-F5344CB8AC3E}">
        <p14:creationId xmlns:p14="http://schemas.microsoft.com/office/powerpoint/2010/main" val="1821682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0583" y="-2"/>
            <a:ext cx="6951418" cy="394285"/>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What Does a Competitive Outcome Look Like?</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3</a:t>
            </a:fld>
            <a:endParaRPr lang="en-US" altLang="en-US"/>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sp>
        <p:nvSpPr>
          <p:cNvPr id="31" name="Text Box 6"/>
          <p:cNvSpPr txBox="1">
            <a:spLocks noChangeArrowheads="1"/>
          </p:cNvSpPr>
          <p:nvPr/>
        </p:nvSpPr>
        <p:spPr bwMode="auto">
          <a:xfrm>
            <a:off x="9070975" y="2702841"/>
            <a:ext cx="2466975" cy="646112"/>
          </a:xfrm>
          <a:prstGeom prst="rect">
            <a:avLst/>
          </a:prstGeom>
          <a:solidFill>
            <a:srgbClr val="0000FF"/>
          </a:solidFill>
          <a:ln w="9525">
            <a:solidFill>
              <a:schemeClr val="tx1"/>
            </a:solidFill>
            <a:miter lim="800000"/>
            <a:headEnd/>
            <a:tailEnd/>
          </a:ln>
        </p:spPr>
        <p:txBody>
          <a:bodyPr>
            <a:spAutoFit/>
          </a:bodyPr>
          <a:lstStyle>
            <a:lvl1pPr>
              <a:spcBef>
                <a:spcPct val="20000"/>
              </a:spcBef>
              <a:buClr>
                <a:schemeClr val="hlink"/>
              </a:buClr>
              <a:buSzPct val="50000"/>
              <a:buFont typeface="Monotype Sorts" pitchFamily="2" charset="2"/>
              <a:buChar char="n"/>
              <a:defRPr kumimoji="1" sz="3200">
                <a:solidFill>
                  <a:srgbClr val="CC0099"/>
                </a:solidFill>
                <a:latin typeface="Arial" panose="020B0604020202020204" pitchFamily="34" charset="0"/>
              </a:defRPr>
            </a:lvl1pPr>
            <a:lvl2pPr marL="742950" indent="-285750">
              <a:spcBef>
                <a:spcPct val="20000"/>
              </a:spcBef>
              <a:buClr>
                <a:schemeClr val="tx2"/>
              </a:buClr>
              <a:buSzPct val="75000"/>
              <a:buFont typeface="Monotype Sorts" pitchFamily="2" charset="2"/>
              <a:buChar char="u"/>
              <a:defRPr kumimoji="1" sz="3000">
                <a:solidFill>
                  <a:srgbClr val="000066"/>
                </a:solidFill>
                <a:latin typeface="Arial" panose="020B0604020202020204" pitchFamily="34" charset="0"/>
              </a:defRPr>
            </a:lvl2pPr>
            <a:lvl3pPr marL="1143000" indent="-228600">
              <a:spcBef>
                <a:spcPct val="20000"/>
              </a:spcBef>
              <a:buClr>
                <a:schemeClr val="hlink"/>
              </a:buClr>
              <a:buSzPct val="65000"/>
              <a:buFont typeface="Monotype Sorts" pitchFamily="2" charset="2"/>
              <a:buChar char="w"/>
              <a:defRPr kumimoji="1" sz="2800">
                <a:solidFill>
                  <a:srgbClr val="000066"/>
                </a:solidFill>
                <a:latin typeface="Arial" panose="020B0604020202020204" pitchFamily="34" charset="0"/>
              </a:defRPr>
            </a:lvl3pPr>
            <a:lvl4pPr marL="1600200" indent="-228600">
              <a:spcBef>
                <a:spcPct val="20000"/>
              </a:spcBef>
              <a:buClr>
                <a:schemeClr val="tx2"/>
              </a:buClr>
              <a:buSzPct val="100000"/>
              <a:buChar char="•"/>
              <a:defRPr kumimoji="1" sz="2400">
                <a:solidFill>
                  <a:srgbClr val="000066"/>
                </a:solidFill>
                <a:latin typeface="Arial" panose="020B0604020202020204" pitchFamily="34" charset="0"/>
              </a:defRPr>
            </a:lvl4pPr>
            <a:lvl5pPr marL="2057400" indent="-228600">
              <a:spcBef>
                <a:spcPct val="20000"/>
              </a:spcBef>
              <a:buClr>
                <a:schemeClr val="hlink"/>
              </a:buClr>
              <a:buSzPct val="100000"/>
              <a:buChar char="–"/>
              <a:defRPr kumimoji="1" sz="2000">
                <a:solidFill>
                  <a:srgbClr val="000066"/>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9pPr>
          </a:lstStyle>
          <a:p>
            <a:pPr>
              <a:spcBef>
                <a:spcPct val="0"/>
              </a:spcBef>
              <a:buClrTx/>
              <a:buSzTx/>
              <a:buFontTx/>
              <a:buNone/>
            </a:pPr>
            <a:r>
              <a:rPr lang="en-US" sz="3600">
                <a:solidFill>
                  <a:schemeClr val="bg1"/>
                </a:solidFill>
                <a:cs typeface="Arial" panose="020B0604020202020204" pitchFamily="34" charset="0"/>
              </a:rPr>
              <a:t>P = 10 – Q</a:t>
            </a:r>
          </a:p>
        </p:txBody>
      </p:sp>
      <p:grpSp>
        <p:nvGrpSpPr>
          <p:cNvPr id="32" name="Group 40"/>
          <p:cNvGrpSpPr>
            <a:grpSpLocks/>
          </p:cNvGrpSpPr>
          <p:nvPr/>
        </p:nvGrpSpPr>
        <p:grpSpPr bwMode="auto">
          <a:xfrm>
            <a:off x="1716332" y="239713"/>
            <a:ext cx="6592887" cy="5934075"/>
            <a:chOff x="2667000" y="2667000"/>
            <a:chExt cx="3903663" cy="3505202"/>
          </a:xfrm>
        </p:grpSpPr>
        <p:grpSp>
          <p:nvGrpSpPr>
            <p:cNvPr id="33" name="Group 4"/>
            <p:cNvGrpSpPr>
              <a:grpSpLocks/>
            </p:cNvGrpSpPr>
            <p:nvPr/>
          </p:nvGrpSpPr>
          <p:grpSpPr bwMode="auto">
            <a:xfrm>
              <a:off x="2667000" y="2667000"/>
              <a:ext cx="3903663" cy="3502026"/>
              <a:chOff x="1680" y="1680"/>
              <a:chExt cx="2459" cy="2206"/>
            </a:xfrm>
          </p:grpSpPr>
          <p:sp>
            <p:nvSpPr>
              <p:cNvPr id="39" name="Line 5"/>
              <p:cNvSpPr>
                <a:spLocks noChangeShapeType="1"/>
              </p:cNvSpPr>
              <p:nvPr/>
            </p:nvSpPr>
            <p:spPr bwMode="auto">
              <a:xfrm>
                <a:off x="1920" y="3648"/>
                <a:ext cx="2208" cy="0"/>
              </a:xfrm>
              <a:prstGeom prst="line">
                <a:avLst/>
              </a:prstGeom>
              <a:noFill/>
              <a:ln w="889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 name="Text Box 6"/>
              <p:cNvSpPr txBox="1">
                <a:spLocks noChangeArrowheads="1"/>
              </p:cNvSpPr>
              <p:nvPr/>
            </p:nvSpPr>
            <p:spPr bwMode="auto">
              <a:xfrm>
                <a:off x="1680" y="1680"/>
                <a:ext cx="28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a:spcBef>
                    <a:spcPct val="50000"/>
                  </a:spcBef>
                  <a:defRPr/>
                </a:pPr>
                <a:r>
                  <a:rPr kumimoji="0" lang="en-US" sz="3600" dirty="0">
                    <a:latin typeface="+mn-lt"/>
                  </a:rPr>
                  <a:t>P</a:t>
                </a:r>
              </a:p>
            </p:txBody>
          </p:sp>
          <p:sp>
            <p:nvSpPr>
              <p:cNvPr id="41" name="Line 7"/>
              <p:cNvSpPr>
                <a:spLocks noChangeShapeType="1"/>
              </p:cNvSpPr>
              <p:nvPr/>
            </p:nvSpPr>
            <p:spPr bwMode="auto">
              <a:xfrm flipV="1">
                <a:off x="1920" y="1776"/>
                <a:ext cx="0" cy="1872"/>
              </a:xfrm>
              <a:prstGeom prst="line">
                <a:avLst/>
              </a:prstGeom>
              <a:noFill/>
              <a:ln w="889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2" name="Text Box 8"/>
              <p:cNvSpPr txBox="1">
                <a:spLocks noChangeArrowheads="1"/>
              </p:cNvSpPr>
              <p:nvPr/>
            </p:nvSpPr>
            <p:spPr bwMode="auto">
              <a:xfrm>
                <a:off x="3936" y="3646"/>
                <a:ext cx="203"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a:defRPr/>
                </a:pPr>
                <a:r>
                  <a:rPr kumimoji="0" lang="en-US" sz="3600" dirty="0">
                    <a:latin typeface="+mn-lt"/>
                  </a:rPr>
                  <a:t>Q</a:t>
                </a:r>
              </a:p>
            </p:txBody>
          </p:sp>
        </p:grpSp>
        <p:grpSp>
          <p:nvGrpSpPr>
            <p:cNvPr id="34" name="Group 9"/>
            <p:cNvGrpSpPr>
              <a:grpSpLocks/>
            </p:cNvGrpSpPr>
            <p:nvPr/>
          </p:nvGrpSpPr>
          <p:grpSpPr bwMode="auto">
            <a:xfrm>
              <a:off x="2667000" y="3124201"/>
              <a:ext cx="3587750" cy="3048001"/>
              <a:chOff x="1680" y="1968"/>
              <a:chExt cx="2260" cy="1920"/>
            </a:xfrm>
          </p:grpSpPr>
          <p:sp>
            <p:nvSpPr>
              <p:cNvPr id="35" name="Line 10"/>
              <p:cNvSpPr>
                <a:spLocks noChangeShapeType="1"/>
              </p:cNvSpPr>
              <p:nvPr/>
            </p:nvSpPr>
            <p:spPr bwMode="auto">
              <a:xfrm>
                <a:off x="1920" y="2064"/>
                <a:ext cx="1584" cy="1584"/>
              </a:xfrm>
              <a:prstGeom prst="line">
                <a:avLst/>
              </a:prstGeom>
              <a:noFill/>
              <a:ln w="127000">
                <a:solidFill>
                  <a:srgbClr val="8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 name="Text Box 11"/>
              <p:cNvSpPr txBox="1">
                <a:spLocks noChangeArrowheads="1"/>
              </p:cNvSpPr>
              <p:nvPr/>
            </p:nvSpPr>
            <p:spPr bwMode="auto">
              <a:xfrm>
                <a:off x="2586" y="2520"/>
                <a:ext cx="1354"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a:defRPr/>
                </a:pPr>
                <a:r>
                  <a:rPr kumimoji="0" lang="en-US" sz="3600" b="1" dirty="0">
                    <a:latin typeface="+mn-lt"/>
                  </a:rPr>
                  <a:t>Demand Curve</a:t>
                </a:r>
              </a:p>
            </p:txBody>
          </p:sp>
          <p:sp>
            <p:nvSpPr>
              <p:cNvPr id="37" name="Text Box 12"/>
              <p:cNvSpPr txBox="1">
                <a:spLocks noChangeArrowheads="1"/>
              </p:cNvSpPr>
              <p:nvPr/>
            </p:nvSpPr>
            <p:spPr bwMode="auto">
              <a:xfrm>
                <a:off x="1680" y="1968"/>
                <a:ext cx="26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a:defRPr/>
                </a:pPr>
                <a:r>
                  <a:rPr kumimoji="0" lang="en-US" sz="3600" dirty="0">
                    <a:latin typeface="+mn-lt"/>
                  </a:rPr>
                  <a:t>10</a:t>
                </a:r>
              </a:p>
            </p:txBody>
          </p:sp>
          <p:sp>
            <p:nvSpPr>
              <p:cNvPr id="38" name="Text Box 13"/>
              <p:cNvSpPr txBox="1">
                <a:spLocks noChangeArrowheads="1"/>
              </p:cNvSpPr>
              <p:nvPr/>
            </p:nvSpPr>
            <p:spPr bwMode="auto">
              <a:xfrm>
                <a:off x="3408" y="3648"/>
                <a:ext cx="261"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a:defRPr/>
                </a:pPr>
                <a:r>
                  <a:rPr kumimoji="0" lang="en-US" sz="3600" dirty="0">
                    <a:latin typeface="+mn-lt"/>
                  </a:rPr>
                  <a:t>10</a:t>
                </a:r>
              </a:p>
            </p:txBody>
          </p:sp>
        </p:grpSp>
      </p:grpSp>
      <p:sp>
        <p:nvSpPr>
          <p:cNvPr id="43" name="Text Box 6"/>
          <p:cNvSpPr txBox="1">
            <a:spLocks noChangeArrowheads="1"/>
          </p:cNvSpPr>
          <p:nvPr/>
        </p:nvSpPr>
        <p:spPr bwMode="auto">
          <a:xfrm>
            <a:off x="7441811" y="955314"/>
            <a:ext cx="4750189" cy="1200329"/>
          </a:xfrm>
          <a:prstGeom prst="rect">
            <a:avLst/>
          </a:prstGeom>
          <a:solidFill>
            <a:schemeClr val="accent4">
              <a:lumMod val="75000"/>
              <a:lumOff val="25000"/>
            </a:schemeClr>
          </a:solidFill>
          <a:ln w="9525">
            <a:solidFill>
              <a:schemeClr val="tx1"/>
            </a:solidFill>
            <a:miter lim="800000"/>
            <a:headEnd/>
            <a:tailEnd/>
          </a:ln>
        </p:spPr>
        <p:txBody>
          <a:bodyPr wrap="squar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algn="r">
              <a:defRPr/>
            </a:pPr>
            <a:r>
              <a:rPr lang="en-US" sz="3600" b="1" dirty="0">
                <a:solidFill>
                  <a:schemeClr val="bg1"/>
                </a:solidFill>
                <a:latin typeface="Arial" charset="0"/>
                <a:cs typeface="Arial" charset="0"/>
              </a:rPr>
              <a:t>Price = Average Cost (here Marginal Cost)</a:t>
            </a:r>
          </a:p>
        </p:txBody>
      </p:sp>
      <p:sp>
        <p:nvSpPr>
          <p:cNvPr id="44" name="Line 11"/>
          <p:cNvSpPr>
            <a:spLocks noChangeShapeType="1"/>
          </p:cNvSpPr>
          <p:nvPr/>
        </p:nvSpPr>
        <p:spPr bwMode="auto">
          <a:xfrm>
            <a:off x="2378075" y="4192588"/>
            <a:ext cx="5503863" cy="0"/>
          </a:xfrm>
          <a:prstGeom prst="line">
            <a:avLst/>
          </a:prstGeom>
          <a:noFill/>
          <a:ln w="1270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45" name="Group 20"/>
          <p:cNvGrpSpPr>
            <a:grpSpLocks/>
          </p:cNvGrpSpPr>
          <p:nvPr/>
        </p:nvGrpSpPr>
        <p:grpSpPr bwMode="auto">
          <a:xfrm>
            <a:off x="2413244" y="1390650"/>
            <a:ext cx="2827338" cy="2801938"/>
            <a:chOff x="1920" y="2064"/>
            <a:chExt cx="1104" cy="1104"/>
          </a:xfrm>
        </p:grpSpPr>
        <p:sp>
          <p:nvSpPr>
            <p:cNvPr id="46" name="AutoShape 21"/>
            <p:cNvSpPr>
              <a:spLocks noChangeArrowheads="1"/>
            </p:cNvSpPr>
            <p:nvPr/>
          </p:nvSpPr>
          <p:spPr bwMode="auto">
            <a:xfrm>
              <a:off x="1920" y="2064"/>
              <a:ext cx="1104" cy="1104"/>
            </a:xfrm>
            <a:prstGeom prst="rtTriangle">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hlink"/>
                </a:buClr>
                <a:buSzPct val="50000"/>
                <a:buFont typeface="Monotype Sorts" pitchFamily="2" charset="2"/>
                <a:buChar char="n"/>
                <a:defRPr kumimoji="1" sz="3200">
                  <a:solidFill>
                    <a:srgbClr val="CC0099"/>
                  </a:solidFill>
                  <a:latin typeface="Arial" panose="020B0604020202020204" pitchFamily="34" charset="0"/>
                </a:defRPr>
              </a:lvl1pPr>
              <a:lvl2pPr marL="742950" indent="-285750">
                <a:spcBef>
                  <a:spcPct val="20000"/>
                </a:spcBef>
                <a:buClr>
                  <a:schemeClr val="tx2"/>
                </a:buClr>
                <a:buSzPct val="75000"/>
                <a:buFont typeface="Monotype Sorts" pitchFamily="2" charset="2"/>
                <a:buChar char="u"/>
                <a:defRPr kumimoji="1" sz="3000">
                  <a:solidFill>
                    <a:srgbClr val="000066"/>
                  </a:solidFill>
                  <a:latin typeface="Arial" panose="020B0604020202020204" pitchFamily="34" charset="0"/>
                </a:defRPr>
              </a:lvl2pPr>
              <a:lvl3pPr marL="1143000" indent="-228600">
                <a:spcBef>
                  <a:spcPct val="20000"/>
                </a:spcBef>
                <a:buClr>
                  <a:schemeClr val="hlink"/>
                </a:buClr>
                <a:buSzPct val="65000"/>
                <a:buFont typeface="Monotype Sorts" pitchFamily="2" charset="2"/>
                <a:buChar char="w"/>
                <a:defRPr kumimoji="1" sz="2800">
                  <a:solidFill>
                    <a:srgbClr val="000066"/>
                  </a:solidFill>
                  <a:latin typeface="Arial" panose="020B0604020202020204" pitchFamily="34" charset="0"/>
                </a:defRPr>
              </a:lvl3pPr>
              <a:lvl4pPr marL="1600200" indent="-228600">
                <a:spcBef>
                  <a:spcPct val="20000"/>
                </a:spcBef>
                <a:buClr>
                  <a:schemeClr val="tx2"/>
                </a:buClr>
                <a:buSzPct val="100000"/>
                <a:buChar char="•"/>
                <a:defRPr kumimoji="1" sz="2400">
                  <a:solidFill>
                    <a:srgbClr val="000066"/>
                  </a:solidFill>
                  <a:latin typeface="Arial" panose="020B0604020202020204" pitchFamily="34" charset="0"/>
                </a:defRPr>
              </a:lvl4pPr>
              <a:lvl5pPr marL="2057400" indent="-228600">
                <a:spcBef>
                  <a:spcPct val="20000"/>
                </a:spcBef>
                <a:buClr>
                  <a:schemeClr val="hlink"/>
                </a:buClr>
                <a:buSzPct val="100000"/>
                <a:buChar char="–"/>
                <a:defRPr kumimoji="1" sz="2000">
                  <a:solidFill>
                    <a:srgbClr val="000066"/>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9pPr>
            </a:lstStyle>
            <a:p>
              <a:pPr>
                <a:spcBef>
                  <a:spcPct val="0"/>
                </a:spcBef>
                <a:buClrTx/>
                <a:buSzTx/>
                <a:buFontTx/>
                <a:buNone/>
              </a:pPr>
              <a:endParaRPr lang="en-US" sz="2400">
                <a:solidFill>
                  <a:schemeClr val="tx1"/>
                </a:solidFill>
                <a:latin typeface="Times New Roman" panose="02020603050405020304" pitchFamily="18" charset="0"/>
              </a:endParaRPr>
            </a:p>
          </p:txBody>
        </p:sp>
        <p:sp>
          <p:nvSpPr>
            <p:cNvPr id="47" name="Text Box 22"/>
            <p:cNvSpPr txBox="1">
              <a:spLocks noChangeArrowheads="1"/>
            </p:cNvSpPr>
            <p:nvPr/>
          </p:nvSpPr>
          <p:spPr bwMode="auto">
            <a:xfrm>
              <a:off x="1920" y="2688"/>
              <a:ext cx="778"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algn="ctr">
                <a:defRPr/>
              </a:pPr>
              <a:r>
                <a:rPr kumimoji="0" lang="en-US" sz="2800" b="1" dirty="0">
                  <a:solidFill>
                    <a:schemeClr val="bg1"/>
                  </a:solidFill>
                  <a:latin typeface="+mn-lt"/>
                </a:rPr>
                <a:t>Consumer Surplus</a:t>
              </a:r>
            </a:p>
          </p:txBody>
        </p:sp>
      </p:grpSp>
      <p:grpSp>
        <p:nvGrpSpPr>
          <p:cNvPr id="48" name="Group 17"/>
          <p:cNvGrpSpPr>
            <a:grpSpLocks/>
          </p:cNvGrpSpPr>
          <p:nvPr/>
        </p:nvGrpSpPr>
        <p:grpSpPr bwMode="auto">
          <a:xfrm>
            <a:off x="2392607" y="4240213"/>
            <a:ext cx="2927350" cy="1384300"/>
            <a:chOff x="1920" y="3161"/>
            <a:chExt cx="1104" cy="525"/>
          </a:xfrm>
        </p:grpSpPr>
        <p:sp>
          <p:nvSpPr>
            <p:cNvPr id="49" name="Rectangle 18"/>
            <p:cNvSpPr>
              <a:spLocks noChangeArrowheads="1"/>
            </p:cNvSpPr>
            <p:nvPr/>
          </p:nvSpPr>
          <p:spPr bwMode="auto">
            <a:xfrm>
              <a:off x="1920" y="3168"/>
              <a:ext cx="1104" cy="48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hlink"/>
                </a:buClr>
                <a:buSzPct val="50000"/>
                <a:buFont typeface="Monotype Sorts" pitchFamily="2" charset="2"/>
                <a:buChar char="n"/>
                <a:defRPr kumimoji="1" sz="3200">
                  <a:solidFill>
                    <a:srgbClr val="CC0099"/>
                  </a:solidFill>
                  <a:latin typeface="Arial" panose="020B0604020202020204" pitchFamily="34" charset="0"/>
                </a:defRPr>
              </a:lvl1pPr>
              <a:lvl2pPr marL="742950" indent="-285750">
                <a:spcBef>
                  <a:spcPct val="20000"/>
                </a:spcBef>
                <a:buClr>
                  <a:schemeClr val="tx2"/>
                </a:buClr>
                <a:buSzPct val="75000"/>
                <a:buFont typeface="Monotype Sorts" pitchFamily="2" charset="2"/>
                <a:buChar char="u"/>
                <a:defRPr kumimoji="1" sz="3000">
                  <a:solidFill>
                    <a:srgbClr val="000066"/>
                  </a:solidFill>
                  <a:latin typeface="Arial" panose="020B0604020202020204" pitchFamily="34" charset="0"/>
                </a:defRPr>
              </a:lvl2pPr>
              <a:lvl3pPr marL="1143000" indent="-228600">
                <a:spcBef>
                  <a:spcPct val="20000"/>
                </a:spcBef>
                <a:buClr>
                  <a:schemeClr val="hlink"/>
                </a:buClr>
                <a:buSzPct val="65000"/>
                <a:buFont typeface="Monotype Sorts" pitchFamily="2" charset="2"/>
                <a:buChar char="w"/>
                <a:defRPr kumimoji="1" sz="2800">
                  <a:solidFill>
                    <a:srgbClr val="000066"/>
                  </a:solidFill>
                  <a:latin typeface="Arial" panose="020B0604020202020204" pitchFamily="34" charset="0"/>
                </a:defRPr>
              </a:lvl3pPr>
              <a:lvl4pPr marL="1600200" indent="-228600">
                <a:spcBef>
                  <a:spcPct val="20000"/>
                </a:spcBef>
                <a:buClr>
                  <a:schemeClr val="tx2"/>
                </a:buClr>
                <a:buSzPct val="100000"/>
                <a:buChar char="•"/>
                <a:defRPr kumimoji="1" sz="2400">
                  <a:solidFill>
                    <a:srgbClr val="000066"/>
                  </a:solidFill>
                  <a:latin typeface="Arial" panose="020B0604020202020204" pitchFamily="34" charset="0"/>
                </a:defRPr>
              </a:lvl4pPr>
              <a:lvl5pPr marL="2057400" indent="-228600">
                <a:spcBef>
                  <a:spcPct val="20000"/>
                </a:spcBef>
                <a:buClr>
                  <a:schemeClr val="hlink"/>
                </a:buClr>
                <a:buSzPct val="100000"/>
                <a:buChar char="–"/>
                <a:defRPr kumimoji="1" sz="2000">
                  <a:solidFill>
                    <a:srgbClr val="000066"/>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9pPr>
            </a:lstStyle>
            <a:p>
              <a:pPr>
                <a:spcBef>
                  <a:spcPct val="0"/>
                </a:spcBef>
                <a:buClrTx/>
                <a:buSzTx/>
                <a:buFontTx/>
                <a:buNone/>
              </a:pPr>
              <a:endParaRPr lang="en-US" sz="2400">
                <a:solidFill>
                  <a:schemeClr val="tx1"/>
                </a:solidFill>
                <a:latin typeface="Times New Roman" panose="02020603050405020304" pitchFamily="18" charset="0"/>
              </a:endParaRPr>
            </a:p>
          </p:txBody>
        </p:sp>
        <p:sp>
          <p:nvSpPr>
            <p:cNvPr id="50" name="Text Box 19"/>
            <p:cNvSpPr txBox="1">
              <a:spLocks noChangeArrowheads="1"/>
            </p:cNvSpPr>
            <p:nvPr/>
          </p:nvSpPr>
          <p:spPr bwMode="auto">
            <a:xfrm>
              <a:off x="2044" y="3161"/>
              <a:ext cx="782"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50000"/>
                <a:buFont typeface="Monotype Sorts" pitchFamily="2" charset="2"/>
                <a:buChar char="n"/>
                <a:defRPr kumimoji="1" sz="3200">
                  <a:solidFill>
                    <a:srgbClr val="CC0099"/>
                  </a:solidFill>
                  <a:latin typeface="Arial" panose="020B0604020202020204" pitchFamily="34" charset="0"/>
                </a:defRPr>
              </a:lvl1pPr>
              <a:lvl2pPr marL="742950" indent="-285750">
                <a:spcBef>
                  <a:spcPct val="20000"/>
                </a:spcBef>
                <a:buClr>
                  <a:schemeClr val="tx2"/>
                </a:buClr>
                <a:buSzPct val="75000"/>
                <a:buFont typeface="Monotype Sorts" pitchFamily="2" charset="2"/>
                <a:buChar char="u"/>
                <a:defRPr kumimoji="1" sz="3000">
                  <a:solidFill>
                    <a:srgbClr val="000066"/>
                  </a:solidFill>
                  <a:latin typeface="Arial" panose="020B0604020202020204" pitchFamily="34" charset="0"/>
                </a:defRPr>
              </a:lvl2pPr>
              <a:lvl3pPr marL="1143000" indent="-228600">
                <a:spcBef>
                  <a:spcPct val="20000"/>
                </a:spcBef>
                <a:buClr>
                  <a:schemeClr val="hlink"/>
                </a:buClr>
                <a:buSzPct val="65000"/>
                <a:buFont typeface="Monotype Sorts" pitchFamily="2" charset="2"/>
                <a:buChar char="w"/>
                <a:defRPr kumimoji="1" sz="2800">
                  <a:solidFill>
                    <a:srgbClr val="000066"/>
                  </a:solidFill>
                  <a:latin typeface="Arial" panose="020B0604020202020204" pitchFamily="34" charset="0"/>
                </a:defRPr>
              </a:lvl3pPr>
              <a:lvl4pPr marL="1600200" indent="-228600">
                <a:spcBef>
                  <a:spcPct val="20000"/>
                </a:spcBef>
                <a:buClr>
                  <a:schemeClr val="tx2"/>
                </a:buClr>
                <a:buSzPct val="100000"/>
                <a:buChar char="•"/>
                <a:defRPr kumimoji="1" sz="2400">
                  <a:solidFill>
                    <a:srgbClr val="000066"/>
                  </a:solidFill>
                  <a:latin typeface="Arial" panose="020B0604020202020204" pitchFamily="34" charset="0"/>
                </a:defRPr>
              </a:lvl4pPr>
              <a:lvl5pPr marL="2057400" indent="-228600">
                <a:spcBef>
                  <a:spcPct val="20000"/>
                </a:spcBef>
                <a:buClr>
                  <a:schemeClr val="hlink"/>
                </a:buClr>
                <a:buSzPct val="100000"/>
                <a:buChar char="–"/>
                <a:defRPr kumimoji="1" sz="2000">
                  <a:solidFill>
                    <a:srgbClr val="000066"/>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9pPr>
            </a:lstStyle>
            <a:p>
              <a:pPr>
                <a:spcBef>
                  <a:spcPct val="0"/>
                </a:spcBef>
                <a:buClrTx/>
                <a:buSzTx/>
                <a:buFontTx/>
                <a:buNone/>
              </a:pPr>
              <a:r>
                <a:rPr kumimoji="0" lang="en-US" sz="2800" b="1">
                  <a:solidFill>
                    <a:schemeClr val="bg1"/>
                  </a:solidFill>
                  <a:cs typeface="Arial" panose="020B0604020202020204" pitchFamily="34" charset="0"/>
                </a:rPr>
                <a:t>Total Revs (TR)/Total Costs (TC)</a:t>
              </a:r>
            </a:p>
          </p:txBody>
        </p:sp>
      </p:grpSp>
      <p:sp>
        <p:nvSpPr>
          <p:cNvPr id="51" name="Text Box 15"/>
          <p:cNvSpPr txBox="1">
            <a:spLocks noChangeArrowheads="1"/>
          </p:cNvSpPr>
          <p:nvPr/>
        </p:nvSpPr>
        <p:spPr bwMode="auto">
          <a:xfrm>
            <a:off x="4900613" y="5529263"/>
            <a:ext cx="7667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50000"/>
              <a:buFont typeface="Monotype Sorts" pitchFamily="2" charset="2"/>
              <a:buChar char="n"/>
              <a:defRPr kumimoji="1" sz="3200">
                <a:solidFill>
                  <a:srgbClr val="CC0099"/>
                </a:solidFill>
                <a:latin typeface="Arial" panose="020B0604020202020204" pitchFamily="34" charset="0"/>
              </a:defRPr>
            </a:lvl1pPr>
            <a:lvl2pPr marL="742950" indent="-285750">
              <a:spcBef>
                <a:spcPct val="20000"/>
              </a:spcBef>
              <a:buClr>
                <a:schemeClr val="tx2"/>
              </a:buClr>
              <a:buSzPct val="75000"/>
              <a:buFont typeface="Monotype Sorts" pitchFamily="2" charset="2"/>
              <a:buChar char="u"/>
              <a:defRPr kumimoji="1" sz="3000">
                <a:solidFill>
                  <a:srgbClr val="000066"/>
                </a:solidFill>
                <a:latin typeface="Arial" panose="020B0604020202020204" pitchFamily="34" charset="0"/>
              </a:defRPr>
            </a:lvl2pPr>
            <a:lvl3pPr marL="1143000" indent="-228600">
              <a:spcBef>
                <a:spcPct val="20000"/>
              </a:spcBef>
              <a:buClr>
                <a:schemeClr val="hlink"/>
              </a:buClr>
              <a:buSzPct val="65000"/>
              <a:buFont typeface="Monotype Sorts" pitchFamily="2" charset="2"/>
              <a:buChar char="w"/>
              <a:defRPr kumimoji="1" sz="2800">
                <a:solidFill>
                  <a:srgbClr val="000066"/>
                </a:solidFill>
                <a:latin typeface="Arial" panose="020B0604020202020204" pitchFamily="34" charset="0"/>
              </a:defRPr>
            </a:lvl3pPr>
            <a:lvl4pPr marL="1600200" indent="-228600">
              <a:spcBef>
                <a:spcPct val="20000"/>
              </a:spcBef>
              <a:buClr>
                <a:schemeClr val="tx2"/>
              </a:buClr>
              <a:buSzPct val="100000"/>
              <a:buChar char="•"/>
              <a:defRPr kumimoji="1" sz="2400">
                <a:solidFill>
                  <a:srgbClr val="000066"/>
                </a:solidFill>
                <a:latin typeface="Arial" panose="020B0604020202020204" pitchFamily="34" charset="0"/>
              </a:defRPr>
            </a:lvl4pPr>
            <a:lvl5pPr marL="2057400" indent="-228600">
              <a:spcBef>
                <a:spcPct val="20000"/>
              </a:spcBef>
              <a:buClr>
                <a:schemeClr val="hlink"/>
              </a:buClr>
              <a:buSzPct val="100000"/>
              <a:buChar char="–"/>
              <a:defRPr kumimoji="1" sz="2000">
                <a:solidFill>
                  <a:srgbClr val="000066"/>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9pPr>
          </a:lstStyle>
          <a:p>
            <a:pPr>
              <a:spcBef>
                <a:spcPct val="0"/>
              </a:spcBef>
              <a:buClrTx/>
              <a:buSzTx/>
              <a:buFontTx/>
              <a:buNone/>
            </a:pPr>
            <a:r>
              <a:rPr kumimoji="0" lang="en-US" sz="3600" dirty="0">
                <a:solidFill>
                  <a:schemeClr val="tx1"/>
                </a:solidFill>
                <a:cs typeface="Arial" panose="020B0604020202020204" pitchFamily="34" charset="0"/>
              </a:rPr>
              <a:t>Q</a:t>
            </a:r>
            <a:r>
              <a:rPr kumimoji="0" lang="en-US" sz="3600" baseline="-25000" dirty="0">
                <a:solidFill>
                  <a:schemeClr val="tx1"/>
                </a:solidFill>
                <a:cs typeface="Arial" panose="020B0604020202020204" pitchFamily="34" charset="0"/>
              </a:rPr>
              <a:t>C</a:t>
            </a:r>
            <a:endParaRPr kumimoji="0" lang="en-US" sz="3600" dirty="0">
              <a:solidFill>
                <a:schemeClr val="tx1"/>
              </a:solidFill>
              <a:cs typeface="Arial" panose="020B0604020202020204" pitchFamily="34" charset="0"/>
            </a:endParaRPr>
          </a:p>
        </p:txBody>
      </p:sp>
      <p:sp>
        <p:nvSpPr>
          <p:cNvPr id="52" name="Text Box 16"/>
          <p:cNvSpPr txBox="1">
            <a:spLocks noChangeArrowheads="1"/>
          </p:cNvSpPr>
          <p:nvPr/>
        </p:nvSpPr>
        <p:spPr bwMode="auto">
          <a:xfrm>
            <a:off x="1598613" y="3868738"/>
            <a:ext cx="715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a:defRPr/>
            </a:pPr>
            <a:r>
              <a:rPr kumimoji="0" lang="en-US" sz="3600" dirty="0">
                <a:latin typeface="+mn-lt"/>
              </a:rPr>
              <a:t>P</a:t>
            </a:r>
            <a:r>
              <a:rPr kumimoji="0" lang="en-US" sz="3600" baseline="-25000" dirty="0">
                <a:latin typeface="+mn-lt"/>
              </a:rPr>
              <a:t>C</a:t>
            </a:r>
            <a:endParaRPr kumimoji="0" lang="en-US" sz="3600" dirty="0">
              <a:latin typeface="+mn-lt"/>
            </a:endParaRPr>
          </a:p>
        </p:txBody>
      </p:sp>
      <p:sp>
        <p:nvSpPr>
          <p:cNvPr id="53" name="Text Box 6"/>
          <p:cNvSpPr txBox="1">
            <a:spLocks noChangeArrowheads="1"/>
          </p:cNvSpPr>
          <p:nvPr/>
        </p:nvSpPr>
        <p:spPr bwMode="auto">
          <a:xfrm>
            <a:off x="9807575" y="3545681"/>
            <a:ext cx="1730375" cy="646113"/>
          </a:xfrm>
          <a:prstGeom prst="rect">
            <a:avLst/>
          </a:prstGeom>
          <a:solidFill>
            <a:srgbClr val="FF0000"/>
          </a:solidFill>
          <a:ln w="9525">
            <a:solidFill>
              <a:schemeClr val="tx1"/>
            </a:solidFill>
            <a:miter lim="800000"/>
            <a:headEnd/>
            <a:tailEnd/>
          </a:ln>
        </p:spPr>
        <p:txBody>
          <a:bodyPr>
            <a:spAutoFit/>
          </a:bodyPr>
          <a:lstStyle>
            <a:lvl1pPr>
              <a:spcBef>
                <a:spcPct val="20000"/>
              </a:spcBef>
              <a:buClr>
                <a:schemeClr val="hlink"/>
              </a:buClr>
              <a:buSzPct val="50000"/>
              <a:buFont typeface="Monotype Sorts" pitchFamily="2" charset="2"/>
              <a:buChar char="n"/>
              <a:defRPr kumimoji="1" sz="3200">
                <a:solidFill>
                  <a:srgbClr val="CC0099"/>
                </a:solidFill>
                <a:latin typeface="Arial" panose="020B0604020202020204" pitchFamily="34" charset="0"/>
              </a:defRPr>
            </a:lvl1pPr>
            <a:lvl2pPr marL="742950" indent="-285750">
              <a:spcBef>
                <a:spcPct val="20000"/>
              </a:spcBef>
              <a:buClr>
                <a:schemeClr val="tx2"/>
              </a:buClr>
              <a:buSzPct val="75000"/>
              <a:buFont typeface="Monotype Sorts" pitchFamily="2" charset="2"/>
              <a:buChar char="u"/>
              <a:defRPr kumimoji="1" sz="3000">
                <a:solidFill>
                  <a:srgbClr val="000066"/>
                </a:solidFill>
                <a:latin typeface="Arial" panose="020B0604020202020204" pitchFamily="34" charset="0"/>
              </a:defRPr>
            </a:lvl2pPr>
            <a:lvl3pPr marL="1143000" indent="-228600">
              <a:spcBef>
                <a:spcPct val="20000"/>
              </a:spcBef>
              <a:buClr>
                <a:schemeClr val="hlink"/>
              </a:buClr>
              <a:buSzPct val="65000"/>
              <a:buFont typeface="Monotype Sorts" pitchFamily="2" charset="2"/>
              <a:buChar char="w"/>
              <a:defRPr kumimoji="1" sz="2800">
                <a:solidFill>
                  <a:srgbClr val="000066"/>
                </a:solidFill>
                <a:latin typeface="Arial" panose="020B0604020202020204" pitchFamily="34" charset="0"/>
              </a:defRPr>
            </a:lvl3pPr>
            <a:lvl4pPr marL="1600200" indent="-228600">
              <a:spcBef>
                <a:spcPct val="20000"/>
              </a:spcBef>
              <a:buClr>
                <a:schemeClr val="tx2"/>
              </a:buClr>
              <a:buSzPct val="100000"/>
              <a:buChar char="•"/>
              <a:defRPr kumimoji="1" sz="2400">
                <a:solidFill>
                  <a:srgbClr val="000066"/>
                </a:solidFill>
                <a:latin typeface="Arial" panose="020B0604020202020204" pitchFamily="34" charset="0"/>
              </a:defRPr>
            </a:lvl4pPr>
            <a:lvl5pPr marL="2057400" indent="-228600">
              <a:spcBef>
                <a:spcPct val="20000"/>
              </a:spcBef>
              <a:buClr>
                <a:schemeClr val="hlink"/>
              </a:buClr>
              <a:buSzPct val="100000"/>
              <a:buChar char="–"/>
              <a:defRPr kumimoji="1" sz="2000">
                <a:solidFill>
                  <a:srgbClr val="000066"/>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9pPr>
          </a:lstStyle>
          <a:p>
            <a:pPr>
              <a:spcBef>
                <a:spcPct val="0"/>
              </a:spcBef>
              <a:buClrTx/>
              <a:buSzTx/>
              <a:buFontTx/>
              <a:buNone/>
            </a:pPr>
            <a:r>
              <a:rPr lang="en-US" sz="3600">
                <a:solidFill>
                  <a:schemeClr val="bg1"/>
                </a:solidFill>
                <a:cs typeface="Arial" panose="020B0604020202020204" pitchFamily="34" charset="0"/>
              </a:rPr>
              <a:t>MC = 4</a:t>
            </a:r>
          </a:p>
        </p:txBody>
      </p:sp>
      <p:sp>
        <p:nvSpPr>
          <p:cNvPr id="54" name="Line 14"/>
          <p:cNvSpPr>
            <a:spLocks noChangeShapeType="1"/>
          </p:cNvSpPr>
          <p:nvPr/>
        </p:nvSpPr>
        <p:spPr bwMode="auto">
          <a:xfrm flipH="1">
            <a:off x="5275263" y="4259263"/>
            <a:ext cx="9525" cy="1270000"/>
          </a:xfrm>
          <a:prstGeom prst="line">
            <a:avLst/>
          </a:prstGeom>
          <a:noFill/>
          <a:ln w="635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4058356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dissolve">
                                      <p:cBhvr>
                                        <p:cTn id="7" dur="500"/>
                                        <p:tgtEl>
                                          <p:spTgt spid="5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wipe(left)">
                                      <p:cBhvr>
                                        <p:cTn id="11" dur="500"/>
                                        <p:tgtEl>
                                          <p:spTgt spid="44"/>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dissolve">
                                      <p:cBhvr>
                                        <p:cTn id="16" dur="500"/>
                                        <p:tgtEl>
                                          <p:spTgt spid="43"/>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dissolve">
                                      <p:cBhvr>
                                        <p:cTn id="21" dur="500"/>
                                        <p:tgtEl>
                                          <p:spTgt spid="51"/>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dissolve">
                                      <p:cBhvr>
                                        <p:cTn id="24" dur="500"/>
                                        <p:tgtEl>
                                          <p:spTgt spid="54"/>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dissolve">
                                      <p:cBhvr>
                                        <p:cTn id="29" dur="500"/>
                                        <p:tgtEl>
                                          <p:spTgt spid="52"/>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dissolve">
                                      <p:cBhvr>
                                        <p:cTn id="34" dur="500"/>
                                        <p:tgtEl>
                                          <p:spTgt spid="48"/>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hidden"/>
                                      </p:to>
                                    </p:set>
                                  </p:childTnLst>
                                </p:cTn>
                              </p:par>
                              <p:par>
                                <p:cTn id="39" presetID="9" presetClass="entr" presetSubtype="0" fill="hold" nodeType="with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dissolve">
                                      <p:cBhvr>
                                        <p:cTn id="41"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3" grpId="0" animBg="1"/>
      <p:bldP spid="44" grpId="0" animBg="1"/>
      <p:bldP spid="51" grpId="0"/>
      <p:bldP spid="52" grpId="0"/>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0B204F5B-B26A-4692-A239-7D761E0EC271}" type="slidenum">
              <a:rPr lang="en-US" altLang="en-US" sz="1400">
                <a:solidFill>
                  <a:srgbClr val="000066"/>
                </a:solidFill>
                <a:latin typeface="Arial" panose="020B0604020202020204" pitchFamily="34" charset="0"/>
              </a:rPr>
              <a:pPr/>
              <a:t>30</a:t>
            </a:fld>
            <a:endParaRPr lang="en-US" altLang="en-US" sz="1400">
              <a:solidFill>
                <a:srgbClr val="000066"/>
              </a:solidFill>
              <a:latin typeface="Arial" panose="020B0604020202020204" pitchFamily="34" charset="0"/>
            </a:endParaRPr>
          </a:p>
        </p:txBody>
      </p:sp>
      <p:sp>
        <p:nvSpPr>
          <p:cNvPr id="17413" name="Rectangle 2"/>
          <p:cNvSpPr>
            <a:spLocks noGrp="1" noChangeArrowheads="1"/>
          </p:cNvSpPr>
          <p:nvPr>
            <p:ph type="title"/>
          </p:nvPr>
        </p:nvSpPr>
        <p:spPr/>
        <p:txBody>
          <a:bodyPr/>
          <a:lstStyle/>
          <a:p>
            <a:r>
              <a:rPr lang="en-US">
                <a:solidFill>
                  <a:schemeClr val="tx1"/>
                </a:solidFill>
              </a:rPr>
              <a:t>Clayton Act Sec. 3</a:t>
            </a:r>
          </a:p>
        </p:txBody>
      </p:sp>
      <p:sp>
        <p:nvSpPr>
          <p:cNvPr id="17414" name="Rectangle 3"/>
          <p:cNvSpPr>
            <a:spLocks noGrp="1" noChangeArrowheads="1"/>
          </p:cNvSpPr>
          <p:nvPr>
            <p:ph type="body" idx="1"/>
          </p:nvPr>
        </p:nvSpPr>
        <p:spPr/>
        <p:txBody>
          <a:bodyPr/>
          <a:lstStyle/>
          <a:p>
            <a:r>
              <a:rPr lang="en-US" dirty="0"/>
              <a:t>on the condition, agreement, or understanding that</a:t>
            </a:r>
          </a:p>
          <a:p>
            <a:pPr lvl="1"/>
            <a:r>
              <a:rPr lang="en-US" dirty="0">
                <a:solidFill>
                  <a:schemeClr val="tx1"/>
                </a:solidFill>
              </a:rPr>
              <a:t>the lessee or </a:t>
            </a:r>
            <a:r>
              <a:rPr lang="en-US" dirty="0">
                <a:solidFill>
                  <a:schemeClr val="accent4">
                    <a:lumMod val="50000"/>
                    <a:lumOff val="50000"/>
                  </a:schemeClr>
                </a:solidFill>
              </a:rPr>
              <a:t>purchaser thereof shall not use or deal in the goods</a:t>
            </a:r>
            <a:r>
              <a:rPr lang="en-US" dirty="0">
                <a:solidFill>
                  <a:schemeClr val="tx1"/>
                </a:solidFill>
              </a:rPr>
              <a:t>, wares, merchandise, machinery, supplies, or other commodities </a:t>
            </a:r>
            <a:r>
              <a:rPr lang="en-US" dirty="0">
                <a:solidFill>
                  <a:schemeClr val="accent4">
                    <a:lumMod val="50000"/>
                    <a:lumOff val="50000"/>
                  </a:schemeClr>
                </a:solidFill>
              </a:rPr>
              <a:t>of a competitor or competitors of the lessor or seller</a:t>
            </a:r>
          </a:p>
        </p:txBody>
      </p:sp>
    </p:spTree>
    <p:extLst>
      <p:ext uri="{BB962C8B-B14F-4D97-AF65-F5344CB8AC3E}">
        <p14:creationId xmlns:p14="http://schemas.microsoft.com/office/powerpoint/2010/main" val="3740496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0B204F5B-B26A-4692-A239-7D761E0EC271}" type="slidenum">
              <a:rPr lang="en-US" altLang="en-US" sz="1400">
                <a:solidFill>
                  <a:srgbClr val="000066"/>
                </a:solidFill>
                <a:latin typeface="Arial" panose="020B0604020202020204" pitchFamily="34" charset="0"/>
              </a:rPr>
              <a:pPr/>
              <a:t>31</a:t>
            </a:fld>
            <a:endParaRPr lang="en-US" altLang="en-US" sz="1400">
              <a:solidFill>
                <a:srgbClr val="000066"/>
              </a:solidFill>
              <a:latin typeface="Arial" panose="020B0604020202020204" pitchFamily="34" charset="0"/>
            </a:endParaRPr>
          </a:p>
        </p:txBody>
      </p:sp>
      <p:sp>
        <p:nvSpPr>
          <p:cNvPr id="17413" name="Rectangle 2"/>
          <p:cNvSpPr>
            <a:spLocks noGrp="1" noChangeArrowheads="1"/>
          </p:cNvSpPr>
          <p:nvPr>
            <p:ph type="title"/>
          </p:nvPr>
        </p:nvSpPr>
        <p:spPr/>
        <p:txBody>
          <a:bodyPr/>
          <a:lstStyle/>
          <a:p>
            <a:r>
              <a:rPr lang="en-US">
                <a:solidFill>
                  <a:schemeClr val="tx1"/>
                </a:solidFill>
              </a:rPr>
              <a:t>Clayton Act Sec. 3</a:t>
            </a:r>
          </a:p>
        </p:txBody>
      </p:sp>
      <p:sp>
        <p:nvSpPr>
          <p:cNvPr id="17414" name="Rectangle 3"/>
          <p:cNvSpPr>
            <a:spLocks noGrp="1" noChangeArrowheads="1"/>
          </p:cNvSpPr>
          <p:nvPr>
            <p:ph type="body" idx="1"/>
          </p:nvPr>
        </p:nvSpPr>
        <p:spPr/>
        <p:txBody>
          <a:bodyPr/>
          <a:lstStyle/>
          <a:p>
            <a:r>
              <a:rPr lang="en-US" dirty="0"/>
              <a:t>where the effect of</a:t>
            </a:r>
          </a:p>
          <a:p>
            <a:pPr lvl="1"/>
            <a:r>
              <a:rPr lang="en-US" dirty="0">
                <a:solidFill>
                  <a:schemeClr val="tx1"/>
                </a:solidFill>
              </a:rPr>
              <a:t>such lease, sale, or contract for sale or such condition, agreement, or understanding </a:t>
            </a:r>
            <a:r>
              <a:rPr lang="en-US" dirty="0">
                <a:solidFill>
                  <a:schemeClr val="accent4">
                    <a:lumMod val="50000"/>
                    <a:lumOff val="50000"/>
                  </a:schemeClr>
                </a:solidFill>
              </a:rPr>
              <a:t>may be to substantially lessen competition or tend to create a monopoly in any line of commerce.</a:t>
            </a:r>
          </a:p>
        </p:txBody>
      </p:sp>
    </p:spTree>
    <p:extLst>
      <p:ext uri="{BB962C8B-B14F-4D97-AF65-F5344CB8AC3E}">
        <p14:creationId xmlns:p14="http://schemas.microsoft.com/office/powerpoint/2010/main" val="5614673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9A0F108D-C656-419D-84BF-B28A7ED61586}" type="slidenum">
              <a:rPr lang="en-US" altLang="en-US" sz="1400">
                <a:solidFill>
                  <a:srgbClr val="000066"/>
                </a:solidFill>
                <a:latin typeface="Arial" panose="020B0604020202020204" pitchFamily="34" charset="0"/>
              </a:rPr>
              <a:pPr/>
              <a:t>32</a:t>
            </a:fld>
            <a:endParaRPr lang="en-US" altLang="en-US" sz="1400">
              <a:solidFill>
                <a:srgbClr val="000066"/>
              </a:solidFill>
              <a:latin typeface="Arial" panose="020B0604020202020204" pitchFamily="34" charset="0"/>
            </a:endParaRPr>
          </a:p>
        </p:txBody>
      </p:sp>
      <p:sp>
        <p:nvSpPr>
          <p:cNvPr id="29701" name="Rectangle 2"/>
          <p:cNvSpPr>
            <a:spLocks noGrp="1" noChangeArrowheads="1"/>
          </p:cNvSpPr>
          <p:nvPr>
            <p:ph type="title"/>
          </p:nvPr>
        </p:nvSpPr>
        <p:spPr/>
        <p:txBody>
          <a:bodyPr/>
          <a:lstStyle/>
          <a:p>
            <a:pPr>
              <a:spcAft>
                <a:spcPts val="300"/>
              </a:spcAft>
            </a:pPr>
            <a:r>
              <a:rPr lang="en-US" dirty="0">
                <a:solidFill>
                  <a:schemeClr val="tx1"/>
                </a:solidFill>
              </a:rPr>
              <a:t>M-R Hypo</a:t>
            </a:r>
          </a:p>
        </p:txBody>
      </p:sp>
      <p:sp>
        <p:nvSpPr>
          <p:cNvPr id="29702" name="Rectangle 3"/>
          <p:cNvSpPr>
            <a:spLocks noGrp="1" noChangeArrowheads="1"/>
          </p:cNvSpPr>
          <p:nvPr>
            <p:ph type="body" idx="1"/>
          </p:nvPr>
        </p:nvSpPr>
        <p:spPr/>
        <p:txBody>
          <a:bodyPr/>
          <a:lstStyle/>
          <a:p>
            <a:pPr algn="just">
              <a:spcAft>
                <a:spcPts val="300"/>
              </a:spcAft>
            </a:pPr>
            <a:r>
              <a:rPr lang="en-US" dirty="0"/>
              <a:t>Facts</a:t>
            </a:r>
          </a:p>
          <a:p>
            <a:pPr lvl="1" algn="just">
              <a:spcAft>
                <a:spcPts val="300"/>
              </a:spcAft>
            </a:pPr>
            <a:r>
              <a:rPr lang="en-US" dirty="0">
                <a:solidFill>
                  <a:schemeClr val="tx1"/>
                </a:solidFill>
              </a:rPr>
              <a:t>A retail store has a certain amount of shelf space available to sell products of manufacturers.</a:t>
            </a:r>
          </a:p>
          <a:p>
            <a:pPr lvl="1" algn="just">
              <a:spcAft>
                <a:spcPts val="300"/>
              </a:spcAft>
            </a:pPr>
            <a:r>
              <a:rPr lang="en-US" dirty="0">
                <a:solidFill>
                  <a:schemeClr val="tx1"/>
                </a:solidFill>
              </a:rPr>
              <a:t>It can divide that finite amount of space however it would like, meaning that it could carry goods from only one manufacturer or two or more.</a:t>
            </a:r>
          </a:p>
        </p:txBody>
      </p:sp>
      <p:sp>
        <p:nvSpPr>
          <p:cNvPr id="7" name="Text Box 5"/>
          <p:cNvSpPr txBox="1">
            <a:spLocks noChangeArrowheads="1"/>
          </p:cNvSpPr>
          <p:nvPr/>
        </p:nvSpPr>
        <p:spPr bwMode="auto">
          <a:xfrm>
            <a:off x="10079421" y="0"/>
            <a:ext cx="2112579"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a:solidFill>
                  <a:schemeClr val="accent4">
                    <a:lumMod val="75000"/>
                    <a:lumOff val="25000"/>
                  </a:schemeClr>
                </a:solidFill>
                <a:latin typeface="+mn-lt"/>
                <a:cs typeface="Times New Roman" panose="02020603050405020304" pitchFamily="18" charset="0"/>
              </a:rPr>
              <a:t>TTYN (1 of 3)</a:t>
            </a:r>
          </a:p>
        </p:txBody>
      </p:sp>
    </p:spTree>
    <p:extLst>
      <p:ext uri="{BB962C8B-B14F-4D97-AF65-F5344CB8AC3E}">
        <p14:creationId xmlns:p14="http://schemas.microsoft.com/office/powerpoint/2010/main" val="27350214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9A0F108D-C656-419D-84BF-B28A7ED61586}" type="slidenum">
              <a:rPr lang="en-US" altLang="en-US" sz="1400">
                <a:solidFill>
                  <a:srgbClr val="000066"/>
                </a:solidFill>
                <a:latin typeface="Arial" panose="020B0604020202020204" pitchFamily="34" charset="0"/>
              </a:rPr>
              <a:pPr/>
              <a:t>33</a:t>
            </a:fld>
            <a:endParaRPr lang="en-US" altLang="en-US" sz="1400">
              <a:solidFill>
                <a:srgbClr val="000066"/>
              </a:solidFill>
              <a:latin typeface="Arial" panose="020B0604020202020204" pitchFamily="34" charset="0"/>
            </a:endParaRPr>
          </a:p>
        </p:txBody>
      </p:sp>
      <p:sp>
        <p:nvSpPr>
          <p:cNvPr id="29701" name="Rectangle 2"/>
          <p:cNvSpPr>
            <a:spLocks noGrp="1" noChangeArrowheads="1"/>
          </p:cNvSpPr>
          <p:nvPr>
            <p:ph type="title"/>
          </p:nvPr>
        </p:nvSpPr>
        <p:spPr/>
        <p:txBody>
          <a:bodyPr/>
          <a:lstStyle/>
          <a:p>
            <a:pPr>
              <a:spcAft>
                <a:spcPts val="300"/>
              </a:spcAft>
            </a:pPr>
            <a:r>
              <a:rPr lang="en-US" dirty="0">
                <a:solidFill>
                  <a:schemeClr val="tx1"/>
                </a:solidFill>
              </a:rPr>
              <a:t>M-R Hypo</a:t>
            </a:r>
          </a:p>
        </p:txBody>
      </p:sp>
      <p:sp>
        <p:nvSpPr>
          <p:cNvPr id="29702" name="Rectangle 3"/>
          <p:cNvSpPr>
            <a:spLocks noGrp="1" noChangeArrowheads="1"/>
          </p:cNvSpPr>
          <p:nvPr>
            <p:ph type="body" idx="1"/>
          </p:nvPr>
        </p:nvSpPr>
        <p:spPr/>
        <p:txBody>
          <a:bodyPr/>
          <a:lstStyle/>
          <a:p>
            <a:pPr algn="just">
              <a:spcAft>
                <a:spcPts val="300"/>
              </a:spcAft>
            </a:pPr>
            <a:r>
              <a:rPr lang="en-US" dirty="0"/>
              <a:t>Facts</a:t>
            </a:r>
          </a:p>
          <a:p>
            <a:pPr lvl="1" algn="just">
              <a:spcAft>
                <a:spcPts val="300"/>
              </a:spcAft>
            </a:pPr>
            <a:r>
              <a:rPr lang="en-US" dirty="0">
                <a:solidFill>
                  <a:schemeClr val="tx1"/>
                </a:solidFill>
              </a:rPr>
              <a:t>Suppose the store decides to auction off that space to a single manufacturer.</a:t>
            </a:r>
          </a:p>
          <a:p>
            <a:pPr algn="just">
              <a:spcAft>
                <a:spcPts val="300"/>
              </a:spcAft>
            </a:pPr>
            <a:r>
              <a:rPr lang="en-US" dirty="0"/>
              <a:t>Does that raise antitrust issues? Are there benefits to exclusivity? Harms? Does it matter whether there are other retail stores that compete with the first store?</a:t>
            </a:r>
          </a:p>
        </p:txBody>
      </p:sp>
      <p:sp>
        <p:nvSpPr>
          <p:cNvPr id="7" name="Text Box 5"/>
          <p:cNvSpPr txBox="1">
            <a:spLocks noChangeArrowheads="1"/>
          </p:cNvSpPr>
          <p:nvPr/>
        </p:nvSpPr>
        <p:spPr bwMode="auto">
          <a:xfrm>
            <a:off x="10079421" y="0"/>
            <a:ext cx="2112579"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a:solidFill>
                  <a:schemeClr val="accent4">
                    <a:lumMod val="75000"/>
                    <a:lumOff val="25000"/>
                  </a:schemeClr>
                </a:solidFill>
                <a:latin typeface="+mn-lt"/>
                <a:cs typeface="Times New Roman" panose="02020603050405020304" pitchFamily="18" charset="0"/>
              </a:rPr>
              <a:t>TTYN (2 of 3)</a:t>
            </a:r>
          </a:p>
        </p:txBody>
      </p:sp>
    </p:spTree>
    <p:extLst>
      <p:ext uri="{BB962C8B-B14F-4D97-AF65-F5344CB8AC3E}">
        <p14:creationId xmlns:p14="http://schemas.microsoft.com/office/powerpoint/2010/main" val="17347341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9A0F108D-C656-419D-84BF-B28A7ED61586}" type="slidenum">
              <a:rPr lang="en-US" altLang="en-US" sz="1400">
                <a:solidFill>
                  <a:srgbClr val="000066"/>
                </a:solidFill>
                <a:latin typeface="Arial" panose="020B0604020202020204" pitchFamily="34" charset="0"/>
              </a:rPr>
              <a:pPr/>
              <a:t>34</a:t>
            </a:fld>
            <a:endParaRPr lang="en-US" altLang="en-US" sz="1400">
              <a:solidFill>
                <a:srgbClr val="000066"/>
              </a:solidFill>
              <a:latin typeface="Arial" panose="020B0604020202020204" pitchFamily="34" charset="0"/>
            </a:endParaRPr>
          </a:p>
        </p:txBody>
      </p:sp>
      <p:sp>
        <p:nvSpPr>
          <p:cNvPr id="29701" name="Rectangle 2"/>
          <p:cNvSpPr>
            <a:spLocks noGrp="1" noChangeArrowheads="1"/>
          </p:cNvSpPr>
          <p:nvPr>
            <p:ph type="title"/>
          </p:nvPr>
        </p:nvSpPr>
        <p:spPr/>
        <p:txBody>
          <a:bodyPr/>
          <a:lstStyle/>
          <a:p>
            <a:pPr>
              <a:spcAft>
                <a:spcPts val="300"/>
              </a:spcAft>
            </a:pPr>
            <a:r>
              <a:rPr lang="en-US" dirty="0">
                <a:solidFill>
                  <a:schemeClr val="tx1"/>
                </a:solidFill>
              </a:rPr>
              <a:t>M-R Hypo</a:t>
            </a:r>
          </a:p>
        </p:txBody>
      </p:sp>
      <p:sp>
        <p:nvSpPr>
          <p:cNvPr id="7" name="Text Box 5"/>
          <p:cNvSpPr txBox="1">
            <a:spLocks noChangeArrowheads="1"/>
          </p:cNvSpPr>
          <p:nvPr/>
        </p:nvSpPr>
        <p:spPr bwMode="auto">
          <a:xfrm>
            <a:off x="10079421" y="0"/>
            <a:ext cx="2112579"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a:solidFill>
                  <a:schemeClr val="accent4">
                    <a:lumMod val="75000"/>
                    <a:lumOff val="25000"/>
                  </a:schemeClr>
                </a:solidFill>
                <a:latin typeface="+mn-lt"/>
                <a:cs typeface="Times New Roman" panose="02020603050405020304" pitchFamily="18" charset="0"/>
              </a:rPr>
              <a:t>TTYN (3 of 3)</a:t>
            </a:r>
          </a:p>
        </p:txBody>
      </p:sp>
      <p:sp>
        <p:nvSpPr>
          <p:cNvPr id="3" name="Rectangle 2"/>
          <p:cNvSpPr/>
          <p:nvPr/>
        </p:nvSpPr>
        <p:spPr bwMode="auto">
          <a:xfrm>
            <a:off x="1970115" y="2456411"/>
            <a:ext cx="939338" cy="581891"/>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Times New Roman" charset="0"/>
            </a:endParaRPr>
          </a:p>
        </p:txBody>
      </p:sp>
      <p:sp>
        <p:nvSpPr>
          <p:cNvPr id="5" name="Rectangle 4"/>
          <p:cNvSpPr/>
          <p:nvPr/>
        </p:nvSpPr>
        <p:spPr bwMode="auto">
          <a:xfrm>
            <a:off x="1018308" y="1791391"/>
            <a:ext cx="3154681" cy="44473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1" lang="en-US" sz="2400" b="0" i="0" u="none" strike="noStrike" cap="none" normalizeH="0" baseline="0" dirty="0">
                <a:ln>
                  <a:noFill/>
                </a:ln>
                <a:solidFill>
                  <a:schemeClr val="tx1"/>
                </a:solidFill>
                <a:effectLst/>
                <a:latin typeface="Times New Roman" charset="0"/>
              </a:rPr>
              <a:t>Small Town:</a:t>
            </a:r>
            <a:r>
              <a:rPr kumimoji="1" lang="en-US" sz="2400" b="0" i="0" u="none" strike="noStrike" cap="none" normalizeH="0" dirty="0">
                <a:ln>
                  <a:noFill/>
                </a:ln>
                <a:solidFill>
                  <a:schemeClr val="tx1"/>
                </a:solidFill>
                <a:effectLst/>
                <a:latin typeface="Times New Roman" charset="0"/>
              </a:rPr>
              <a:t> One Store</a:t>
            </a:r>
            <a:endParaRPr kumimoji="1" lang="en-US" sz="2400" b="0" i="0" u="none" strike="noStrike" cap="none" normalizeH="0" baseline="0" dirty="0">
              <a:ln>
                <a:noFill/>
              </a:ln>
              <a:solidFill>
                <a:schemeClr val="tx1"/>
              </a:solidFill>
              <a:effectLst/>
              <a:latin typeface="Times New Roman" charset="0"/>
            </a:endParaRPr>
          </a:p>
        </p:txBody>
      </p:sp>
      <p:sp>
        <p:nvSpPr>
          <p:cNvPr id="12" name="Rectangle 11"/>
          <p:cNvSpPr/>
          <p:nvPr/>
        </p:nvSpPr>
        <p:spPr bwMode="auto">
          <a:xfrm>
            <a:off x="7758544" y="2456409"/>
            <a:ext cx="939338" cy="581891"/>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Times New Roman" charset="0"/>
            </a:endParaRPr>
          </a:p>
        </p:txBody>
      </p:sp>
      <p:sp>
        <p:nvSpPr>
          <p:cNvPr id="13" name="Rectangle 12"/>
          <p:cNvSpPr/>
          <p:nvPr/>
        </p:nvSpPr>
        <p:spPr bwMode="auto">
          <a:xfrm>
            <a:off x="7132318" y="1791389"/>
            <a:ext cx="3154681" cy="44473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1" lang="en-US" sz="2400" b="0" i="0" u="none" strike="noStrike" cap="none" normalizeH="0" baseline="0" dirty="0">
                <a:ln>
                  <a:noFill/>
                </a:ln>
                <a:solidFill>
                  <a:schemeClr val="tx1"/>
                </a:solidFill>
                <a:effectLst/>
                <a:latin typeface="Times New Roman" charset="0"/>
              </a:rPr>
              <a:t>Big City:</a:t>
            </a:r>
            <a:r>
              <a:rPr kumimoji="1" lang="en-US" sz="2400" b="0" i="0" u="none" strike="noStrike" cap="none" normalizeH="0" dirty="0">
                <a:ln>
                  <a:noFill/>
                </a:ln>
                <a:solidFill>
                  <a:schemeClr val="tx1"/>
                </a:solidFill>
                <a:effectLst/>
                <a:latin typeface="Times New Roman" charset="0"/>
              </a:rPr>
              <a:t> Many Stores</a:t>
            </a:r>
            <a:endParaRPr kumimoji="1" lang="en-US" sz="2400" b="0" i="0" u="none" strike="noStrike" cap="none" normalizeH="0" baseline="0" dirty="0">
              <a:ln>
                <a:noFill/>
              </a:ln>
              <a:solidFill>
                <a:schemeClr val="tx1"/>
              </a:solidFill>
              <a:effectLst/>
              <a:latin typeface="Times New Roman" charset="0"/>
            </a:endParaRPr>
          </a:p>
        </p:txBody>
      </p:sp>
      <p:sp>
        <p:nvSpPr>
          <p:cNvPr id="14" name="Rectangle 13"/>
          <p:cNvSpPr/>
          <p:nvPr/>
        </p:nvSpPr>
        <p:spPr bwMode="auto">
          <a:xfrm>
            <a:off x="9155082" y="2561010"/>
            <a:ext cx="939338" cy="581891"/>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Times New Roman" charset="0"/>
            </a:endParaRPr>
          </a:p>
        </p:txBody>
      </p:sp>
      <p:sp>
        <p:nvSpPr>
          <p:cNvPr id="15" name="Rectangle 14"/>
          <p:cNvSpPr/>
          <p:nvPr/>
        </p:nvSpPr>
        <p:spPr bwMode="auto">
          <a:xfrm>
            <a:off x="7886004" y="5768717"/>
            <a:ext cx="939338" cy="581891"/>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Times New Roman" charset="0"/>
            </a:endParaRPr>
          </a:p>
        </p:txBody>
      </p:sp>
      <p:sp>
        <p:nvSpPr>
          <p:cNvPr id="16" name="Rectangle 15"/>
          <p:cNvSpPr/>
          <p:nvPr/>
        </p:nvSpPr>
        <p:spPr bwMode="auto">
          <a:xfrm>
            <a:off x="5931131" y="5689368"/>
            <a:ext cx="939338" cy="581891"/>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Times New Roman" charset="0"/>
            </a:endParaRPr>
          </a:p>
        </p:txBody>
      </p:sp>
      <p:sp>
        <p:nvSpPr>
          <p:cNvPr id="17" name="Rectangle 16"/>
          <p:cNvSpPr/>
          <p:nvPr/>
        </p:nvSpPr>
        <p:spPr bwMode="auto">
          <a:xfrm>
            <a:off x="6152803" y="2860463"/>
            <a:ext cx="939338" cy="581891"/>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Times New Roman" charset="0"/>
            </a:endParaRPr>
          </a:p>
        </p:txBody>
      </p:sp>
      <p:sp>
        <p:nvSpPr>
          <p:cNvPr id="18" name="Rectangle 17"/>
          <p:cNvSpPr/>
          <p:nvPr/>
        </p:nvSpPr>
        <p:spPr bwMode="auto">
          <a:xfrm>
            <a:off x="9155082" y="3698085"/>
            <a:ext cx="939338" cy="581891"/>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Times New Roman" charset="0"/>
            </a:endParaRPr>
          </a:p>
        </p:txBody>
      </p:sp>
      <p:sp>
        <p:nvSpPr>
          <p:cNvPr id="19" name="Rectangle 18"/>
          <p:cNvSpPr/>
          <p:nvPr/>
        </p:nvSpPr>
        <p:spPr bwMode="auto">
          <a:xfrm>
            <a:off x="7394169" y="3722718"/>
            <a:ext cx="939338" cy="581891"/>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Times New Roman" charset="0"/>
            </a:endParaRPr>
          </a:p>
        </p:txBody>
      </p:sp>
      <p:sp>
        <p:nvSpPr>
          <p:cNvPr id="20" name="Rectangle 19"/>
          <p:cNvSpPr/>
          <p:nvPr/>
        </p:nvSpPr>
        <p:spPr bwMode="auto">
          <a:xfrm>
            <a:off x="8580118" y="4733401"/>
            <a:ext cx="939338" cy="581891"/>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Times New Roman" charset="0"/>
            </a:endParaRPr>
          </a:p>
        </p:txBody>
      </p:sp>
      <p:sp>
        <p:nvSpPr>
          <p:cNvPr id="21" name="Rectangle 20"/>
          <p:cNvSpPr/>
          <p:nvPr/>
        </p:nvSpPr>
        <p:spPr bwMode="auto">
          <a:xfrm>
            <a:off x="6184668" y="3671106"/>
            <a:ext cx="939338" cy="581891"/>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Times New Roman" charset="0"/>
            </a:endParaRPr>
          </a:p>
        </p:txBody>
      </p:sp>
      <p:sp>
        <p:nvSpPr>
          <p:cNvPr id="22" name="Rectangle 21"/>
          <p:cNvSpPr/>
          <p:nvPr/>
        </p:nvSpPr>
        <p:spPr bwMode="auto">
          <a:xfrm>
            <a:off x="10482346" y="3814154"/>
            <a:ext cx="939338" cy="581891"/>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Times New Roman" charset="0"/>
            </a:endParaRPr>
          </a:p>
        </p:txBody>
      </p:sp>
      <p:sp>
        <p:nvSpPr>
          <p:cNvPr id="23" name="Rectangle 22"/>
          <p:cNvSpPr/>
          <p:nvPr/>
        </p:nvSpPr>
        <p:spPr bwMode="auto">
          <a:xfrm>
            <a:off x="10487889" y="2927463"/>
            <a:ext cx="939338" cy="581891"/>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Times New Roman" charset="0"/>
            </a:endParaRPr>
          </a:p>
        </p:txBody>
      </p:sp>
      <p:sp>
        <p:nvSpPr>
          <p:cNvPr id="24" name="Rectangle 23"/>
          <p:cNvSpPr/>
          <p:nvPr/>
        </p:nvSpPr>
        <p:spPr bwMode="auto">
          <a:xfrm>
            <a:off x="9817330" y="5262265"/>
            <a:ext cx="939338" cy="581891"/>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Times New Roman" charset="0"/>
            </a:endParaRPr>
          </a:p>
        </p:txBody>
      </p:sp>
      <p:sp>
        <p:nvSpPr>
          <p:cNvPr id="25" name="Rectangle 24"/>
          <p:cNvSpPr/>
          <p:nvPr/>
        </p:nvSpPr>
        <p:spPr bwMode="auto">
          <a:xfrm>
            <a:off x="7124006" y="4733402"/>
            <a:ext cx="939338" cy="581891"/>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13372520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13799" y="-2"/>
            <a:ext cx="3378201"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Standard Fashion Co.</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35</a:t>
            </a:fld>
            <a:endParaRPr lang="en-US" altLang="en-US"/>
          </a:p>
        </p:txBody>
      </p:sp>
      <p:sp>
        <p:nvSpPr>
          <p:cNvPr id="6" name="Text Box 5"/>
          <p:cNvSpPr txBox="1">
            <a:spLocks noChangeArrowheads="1"/>
          </p:cNvSpPr>
          <p:nvPr/>
        </p:nvSpPr>
        <p:spPr bwMode="auto">
          <a:xfrm>
            <a:off x="9950334" y="6488668"/>
            <a:ext cx="2241665"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258 U.S. 346 (1922)</a:t>
            </a:r>
          </a:p>
        </p:txBody>
      </p:sp>
      <p:pic>
        <p:nvPicPr>
          <p:cNvPr id="5" name="Picture 4"/>
          <p:cNvPicPr>
            <a:picLocks noChangeAspect="1"/>
          </p:cNvPicPr>
          <p:nvPr/>
        </p:nvPicPr>
        <p:blipFill>
          <a:blip r:embed="rId2"/>
          <a:stretch>
            <a:fillRect/>
          </a:stretch>
        </p:blipFill>
        <p:spPr>
          <a:xfrm>
            <a:off x="3306680" y="134360"/>
            <a:ext cx="3883253" cy="6444964"/>
          </a:xfrm>
          <a:prstGeom prst="rect">
            <a:avLst/>
          </a:prstGeom>
          <a:ln>
            <a:solidFill>
              <a:schemeClr val="bg2"/>
            </a:solidFill>
          </a:ln>
        </p:spPr>
      </p:pic>
    </p:spTree>
    <p:extLst>
      <p:ext uri="{BB962C8B-B14F-4D97-AF65-F5344CB8AC3E}">
        <p14:creationId xmlns:p14="http://schemas.microsoft.com/office/powerpoint/2010/main" val="34763027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5245DD4-5CD6-4C84-8A65-0451D049418A}" type="slidenum">
              <a:rPr lang="en-US" altLang="en-US" smtClean="0"/>
              <a:pPr/>
              <a:t>36</a:t>
            </a:fld>
            <a:endParaRPr lang="en-US" altLang="en-US"/>
          </a:p>
        </p:txBody>
      </p:sp>
      <p:pic>
        <p:nvPicPr>
          <p:cNvPr id="4" name="Picture 3" descr="Washington St &amp; Temple Pl - Google Maps - Google Chrom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6732" y="297830"/>
            <a:ext cx="9704911" cy="6104149"/>
          </a:xfrm>
          <a:prstGeom prst="rect">
            <a:avLst/>
          </a:prstGeom>
          <a:ln>
            <a:solidFill>
              <a:schemeClr val="bg2"/>
            </a:solidFill>
          </a:ln>
        </p:spPr>
      </p:pic>
      <p:pic>
        <p:nvPicPr>
          <p:cNvPr id="6" name="Picture 5" descr="Boston Common, Boston Commons, The Boston Common | TheFreedomTrail.org - Google Chrome"/>
          <p:cNvPicPr>
            <a:picLocks noChangeAspect="1"/>
          </p:cNvPicPr>
          <p:nvPr/>
        </p:nvPicPr>
        <p:blipFill rotWithShape="1">
          <a:blip r:embed="rId4">
            <a:extLst>
              <a:ext uri="{28A0092B-C50C-407E-A947-70E740481C1C}">
                <a14:useLocalDpi xmlns:a14="http://schemas.microsoft.com/office/drawing/2010/main" val="0"/>
              </a:ext>
            </a:extLst>
          </a:blip>
          <a:srcRect l="27366" t="55341" r="34310" b="2365"/>
          <a:stretch/>
        </p:blipFill>
        <p:spPr>
          <a:xfrm>
            <a:off x="1277458" y="1233778"/>
            <a:ext cx="4405353" cy="3057833"/>
          </a:xfrm>
          <a:prstGeom prst="rect">
            <a:avLst/>
          </a:prstGeom>
          <a:ln>
            <a:solidFill>
              <a:schemeClr val="bg2"/>
            </a:solidFill>
          </a:ln>
        </p:spPr>
      </p:pic>
      <p:sp>
        <p:nvSpPr>
          <p:cNvPr id="7" name="Rectangle 3"/>
          <p:cNvSpPr txBox="1">
            <a:spLocks noChangeArrowheads="1"/>
          </p:cNvSpPr>
          <p:nvPr/>
        </p:nvSpPr>
        <p:spPr bwMode="auto">
          <a:xfrm>
            <a:off x="9057657" y="6557007"/>
            <a:ext cx="3134343" cy="297186"/>
          </a:xfrm>
          <a:prstGeom prst="rect">
            <a:avLst/>
          </a:prstGeom>
          <a:solidFill>
            <a:schemeClr val="bg2">
              <a:alpha val="10000"/>
            </a:schemeClr>
          </a:solidFill>
          <a:ln w="9525">
            <a:noFill/>
            <a:miter lim="800000"/>
            <a:headEnd/>
            <a:tailEnd/>
          </a:ln>
        </p:spPr>
        <p:txBody>
          <a:bodyPr wrap="square">
            <a:spAutoFit/>
          </a:bodyPr>
          <a:lstStyle>
            <a:defPPr>
              <a:defRPr lang="en-US"/>
            </a:defPPr>
            <a:lvl1pPr>
              <a:spcBef>
                <a:spcPct val="50000"/>
              </a:spcBef>
              <a:defRPr sz="1350" i="0">
                <a:solidFill>
                  <a:schemeClr val="accent4">
                    <a:lumMod val="75000"/>
                    <a:lumOff val="25000"/>
                  </a:schemeClr>
                </a:solidFill>
                <a:latin typeface="+mn-lt"/>
                <a:cs typeface="Times New Roman" panose="02020603050405020304" pitchFamily="18" charset="0"/>
              </a:defRPr>
            </a:lvl1pPr>
            <a:lvl2pPr>
              <a:defRPr i="1"/>
            </a:lvl2pPr>
            <a:lvl3pPr>
              <a:defRPr i="1"/>
            </a:lvl3pPr>
            <a:lvl4pPr>
              <a:defRPr i="1"/>
            </a:lvl4pPr>
            <a:lvl5pPr>
              <a:defRPr i="1"/>
            </a:lvl5pPr>
            <a:lvl6pPr>
              <a:defRPr i="1"/>
            </a:lvl6pPr>
            <a:lvl7pPr>
              <a:defRPr i="1"/>
            </a:lvl7pPr>
            <a:lvl8pPr>
              <a:defRPr i="1"/>
            </a:lvl8pPr>
            <a:lvl9pPr>
              <a:defRPr i="1"/>
            </a:lvl9pPr>
          </a:lstStyle>
          <a:p>
            <a:r>
              <a:rPr lang="en-US" dirty="0"/>
              <a:t>Boston, MA: Washington and Temple</a:t>
            </a:r>
          </a:p>
        </p:txBody>
      </p:sp>
      <p:sp>
        <p:nvSpPr>
          <p:cNvPr id="8" name="Rectangle 13"/>
          <p:cNvSpPr>
            <a:spLocks noChangeArrowheads="1"/>
          </p:cNvSpPr>
          <p:nvPr/>
        </p:nvSpPr>
        <p:spPr bwMode="auto">
          <a:xfrm>
            <a:off x="12018962" y="6705600"/>
            <a:ext cx="173037" cy="157162"/>
          </a:xfrm>
          <a:prstGeom prst="rect">
            <a:avLst/>
          </a:prstGeom>
          <a:solidFill>
            <a:srgbClr val="0000FF"/>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1381144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9"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dissolv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9181E43F-844A-42DA-959D-A1B3EBB5DDF1}" type="slidenum">
              <a:rPr lang="en-US" altLang="en-US" sz="1400">
                <a:solidFill>
                  <a:srgbClr val="000066"/>
                </a:solidFill>
                <a:latin typeface="Arial" panose="020B0604020202020204" pitchFamily="34" charset="0"/>
              </a:rPr>
              <a:pPr/>
              <a:t>37</a:t>
            </a:fld>
            <a:endParaRPr lang="en-US" altLang="en-US" sz="1400">
              <a:solidFill>
                <a:srgbClr val="000066"/>
              </a:solidFill>
              <a:latin typeface="Arial" panose="020B0604020202020204" pitchFamily="34" charset="0"/>
            </a:endParaRPr>
          </a:p>
        </p:txBody>
      </p:sp>
      <p:sp>
        <p:nvSpPr>
          <p:cNvPr id="14341" name="Rectangle 2"/>
          <p:cNvSpPr>
            <a:spLocks noGrp="1" noChangeArrowheads="1"/>
          </p:cNvSpPr>
          <p:nvPr>
            <p:ph type="title"/>
          </p:nvPr>
        </p:nvSpPr>
        <p:spPr/>
        <p:txBody>
          <a:bodyPr/>
          <a:lstStyle/>
          <a:p>
            <a:r>
              <a:rPr lang="en-US" dirty="0">
                <a:solidFill>
                  <a:schemeClr val="tx1"/>
                </a:solidFill>
              </a:rPr>
              <a:t>Standard Fashion (US 1922)</a:t>
            </a:r>
          </a:p>
        </p:txBody>
      </p:sp>
      <p:sp>
        <p:nvSpPr>
          <p:cNvPr id="14342" name="Rectangle 3"/>
          <p:cNvSpPr>
            <a:spLocks noGrp="1" noChangeArrowheads="1"/>
          </p:cNvSpPr>
          <p:nvPr>
            <p:ph type="body" idx="1"/>
          </p:nvPr>
        </p:nvSpPr>
        <p:spPr/>
        <p:txBody>
          <a:bodyPr/>
          <a:lstStyle/>
          <a:p>
            <a:pPr>
              <a:lnSpc>
                <a:spcPct val="90000"/>
              </a:lnSpc>
            </a:pPr>
            <a:r>
              <a:rPr lang="en-US"/>
              <a:t>Key Facts</a:t>
            </a:r>
          </a:p>
          <a:p>
            <a:pPr lvl="1">
              <a:lnSpc>
                <a:spcPct val="90000"/>
              </a:lnSpc>
            </a:pPr>
            <a:r>
              <a:rPr lang="en-US">
                <a:solidFill>
                  <a:schemeClr val="tx1"/>
                </a:solidFill>
              </a:rPr>
              <a:t>Standard Fashions and Boston retailer entered into two-year exclusive agency contract</a:t>
            </a:r>
          </a:p>
          <a:p>
            <a:pPr lvl="1">
              <a:lnSpc>
                <a:spcPct val="90000"/>
              </a:lnSpc>
            </a:pPr>
            <a:r>
              <a:rPr lang="en-US">
                <a:solidFill>
                  <a:schemeClr val="tx1"/>
                </a:solidFill>
              </a:rPr>
              <a:t>Retailer would sell only Standard Fashion garment patterns, and therefore could not sell McCall patterns</a:t>
            </a:r>
          </a:p>
          <a:p>
            <a:pPr lvl="1">
              <a:lnSpc>
                <a:spcPct val="90000"/>
              </a:lnSpc>
            </a:pPr>
            <a:r>
              <a:rPr lang="en-US">
                <a:solidFill>
                  <a:schemeClr val="tx1"/>
                </a:solidFill>
              </a:rPr>
              <a:t>Retailer was alleged to have breached contract and SF sued to enforce</a:t>
            </a:r>
          </a:p>
        </p:txBody>
      </p:sp>
    </p:spTree>
    <p:extLst>
      <p:ext uri="{BB962C8B-B14F-4D97-AF65-F5344CB8AC3E}">
        <p14:creationId xmlns:p14="http://schemas.microsoft.com/office/powerpoint/2010/main" val="32059012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3EB1CD4D-EA19-4D4D-9541-BA0BB78CBA03}" type="slidenum">
              <a:rPr lang="en-US" altLang="en-US" sz="1400">
                <a:solidFill>
                  <a:srgbClr val="000066"/>
                </a:solidFill>
                <a:latin typeface="Arial" panose="020B0604020202020204" pitchFamily="34" charset="0"/>
              </a:rPr>
              <a:pPr/>
              <a:t>38</a:t>
            </a:fld>
            <a:endParaRPr lang="en-US" altLang="en-US" sz="1400">
              <a:solidFill>
                <a:srgbClr val="000066"/>
              </a:solidFill>
              <a:latin typeface="Arial" panose="020B0604020202020204" pitchFamily="34" charset="0"/>
            </a:endParaRPr>
          </a:p>
        </p:txBody>
      </p:sp>
      <p:sp>
        <p:nvSpPr>
          <p:cNvPr id="15365" name="Rectangle 2"/>
          <p:cNvSpPr>
            <a:spLocks noGrp="1" noChangeArrowheads="1"/>
          </p:cNvSpPr>
          <p:nvPr>
            <p:ph type="title"/>
          </p:nvPr>
        </p:nvSpPr>
        <p:spPr/>
        <p:txBody>
          <a:bodyPr/>
          <a:lstStyle/>
          <a:p>
            <a:r>
              <a:rPr lang="en-US">
                <a:solidFill>
                  <a:schemeClr val="tx1"/>
                </a:solidFill>
              </a:rPr>
              <a:t>Standard Fashion</a:t>
            </a:r>
          </a:p>
        </p:txBody>
      </p:sp>
      <p:sp>
        <p:nvSpPr>
          <p:cNvPr id="15366" name="Rectangle 3"/>
          <p:cNvSpPr>
            <a:spLocks noGrp="1" noChangeArrowheads="1"/>
          </p:cNvSpPr>
          <p:nvPr>
            <p:ph type="body" idx="1"/>
          </p:nvPr>
        </p:nvSpPr>
        <p:spPr/>
        <p:txBody>
          <a:bodyPr/>
          <a:lstStyle/>
          <a:p>
            <a:r>
              <a:rPr lang="en-US"/>
              <a:t>Market Info</a:t>
            </a:r>
          </a:p>
          <a:p>
            <a:pPr lvl="1"/>
            <a:r>
              <a:rPr lang="en-US">
                <a:solidFill>
                  <a:schemeClr val="tx1"/>
                </a:solidFill>
              </a:rPr>
              <a:t>SF controls 40% of pattern agencies</a:t>
            </a:r>
          </a:p>
          <a:p>
            <a:r>
              <a:rPr lang="en-US"/>
              <a:t>Lower Courts</a:t>
            </a:r>
          </a:p>
          <a:p>
            <a:pPr lvl="1"/>
            <a:r>
              <a:rPr lang="en-US">
                <a:solidFill>
                  <a:schemeClr val="tx1"/>
                </a:solidFill>
              </a:rPr>
              <a:t>District court dismissed, affirmed by Court of Appeals</a:t>
            </a:r>
          </a:p>
        </p:txBody>
      </p:sp>
    </p:spTree>
    <p:extLst>
      <p:ext uri="{BB962C8B-B14F-4D97-AF65-F5344CB8AC3E}">
        <p14:creationId xmlns:p14="http://schemas.microsoft.com/office/powerpoint/2010/main" val="39239771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B155FFB-AB2F-C070-3799-3793BC7EC0D9}"/>
              </a:ext>
            </a:extLst>
          </p:cNvPr>
          <p:cNvPicPr>
            <a:picLocks noChangeAspect="1"/>
          </p:cNvPicPr>
          <p:nvPr/>
        </p:nvPicPr>
        <p:blipFill>
          <a:blip r:embed="rId2"/>
          <a:stretch>
            <a:fillRect/>
          </a:stretch>
        </p:blipFill>
        <p:spPr>
          <a:xfrm>
            <a:off x="304800" y="209004"/>
            <a:ext cx="3924049" cy="6491834"/>
          </a:xfrm>
          <a:prstGeom prst="rect">
            <a:avLst/>
          </a:prstGeom>
          <a:ln w="6350">
            <a:solidFill>
              <a:schemeClr val="tx1"/>
            </a:solidFill>
          </a:ln>
        </p:spPr>
      </p:pic>
      <p:sp>
        <p:nvSpPr>
          <p:cNvPr id="2" name="Title 1"/>
          <p:cNvSpPr>
            <a:spLocks noGrp="1"/>
          </p:cNvSpPr>
          <p:nvPr>
            <p:ph type="title"/>
          </p:nvPr>
        </p:nvSpPr>
        <p:spPr>
          <a:xfrm>
            <a:off x="7276011" y="-2"/>
            <a:ext cx="4915990"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What Does “May” Mean in CA3?</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39</a:t>
            </a:fld>
            <a:endParaRPr lang="en-US" altLang="en-US"/>
          </a:p>
        </p:txBody>
      </p:sp>
      <p:sp>
        <p:nvSpPr>
          <p:cNvPr id="6" name="Text Box 5"/>
          <p:cNvSpPr txBox="1">
            <a:spLocks noChangeArrowheads="1"/>
          </p:cNvSpPr>
          <p:nvPr/>
        </p:nvSpPr>
        <p:spPr bwMode="auto">
          <a:xfrm>
            <a:off x="9008533" y="6488668"/>
            <a:ext cx="3183467"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Standard Fashion (US 1922)</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sp>
        <p:nvSpPr>
          <p:cNvPr id="3" name="Rectangle 2">
            <a:extLst>
              <a:ext uri="{FF2B5EF4-FFF2-40B4-BE49-F238E27FC236}">
                <a16:creationId xmlns:a16="http://schemas.microsoft.com/office/drawing/2014/main" id="{FBEF994D-CCFC-9BF5-D592-E519102E16A9}"/>
              </a:ext>
            </a:extLst>
          </p:cNvPr>
          <p:cNvSpPr/>
          <p:nvPr/>
        </p:nvSpPr>
        <p:spPr bwMode="auto">
          <a:xfrm>
            <a:off x="1363133" y="1782897"/>
            <a:ext cx="10655830" cy="4031873"/>
          </a:xfrm>
          <a:prstGeom prst="rect">
            <a:avLst/>
          </a:prstGeom>
          <a:solidFill>
            <a:schemeClr val="bg1"/>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lang="en-US" sz="3200" dirty="0">
                <a:solidFill>
                  <a:srgbClr val="000000"/>
                </a:solidFill>
              </a:rPr>
              <a:t>“</a:t>
            </a:r>
            <a:r>
              <a:rPr lang="en-US" sz="3200" dirty="0"/>
              <a:t>Section 3 condemns sales or agreements where the effect of such sale or contract of sale ‘may’ be to substantially lessen competition or tend to create monopoly. It thus deals with consequences to follow the making of the restrictive covenant limiting the right of the purchaser to deal in the goods of the seller only. </a:t>
            </a:r>
            <a:r>
              <a:rPr lang="en-US" sz="3200" b="1" dirty="0">
                <a:solidFill>
                  <a:schemeClr val="accent4">
                    <a:lumMod val="50000"/>
                    <a:lumOff val="50000"/>
                  </a:schemeClr>
                </a:solidFill>
              </a:rPr>
              <a:t>But we do not think that the purpose in using the word ‘may’ was to prohibit the mere possibility of the consequences described</a:t>
            </a:r>
            <a:r>
              <a:rPr lang="en-US" sz="3200" dirty="0">
                <a:solidFill>
                  <a:srgbClr val="000000"/>
                </a:solidFill>
              </a:rPr>
              <a:t>.”</a:t>
            </a:r>
          </a:p>
        </p:txBody>
      </p:sp>
    </p:spTree>
    <p:extLst>
      <p:ext uri="{BB962C8B-B14F-4D97-AF65-F5344CB8AC3E}">
        <p14:creationId xmlns:p14="http://schemas.microsoft.com/office/powerpoint/2010/main" val="2191057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9"/>
                                        </p:tgtEl>
                                        <p:attrNameLst>
                                          <p:attrName>style.opacity</p:attrName>
                                        </p:attrNameLst>
                                      </p:cBhvr>
                                      <p:to>
                                        <p:strVal val="0.5"/>
                                      </p:to>
                                    </p:set>
                                    <p:animEffect filter="image" prLst="opacity: 0.5">
                                      <p:cBhvr rctx="IE">
                                        <p:cTn id="9" dur="indefinite"/>
                                        <p:tgtEl>
                                          <p:spTgt spid="9"/>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5773" y="-2"/>
            <a:ext cx="7506228"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What Happens with a Monopoly?: Output Declines</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4</a:t>
            </a:fld>
            <a:endParaRPr lang="en-US" altLang="en-US"/>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sp>
        <p:nvSpPr>
          <p:cNvPr id="45" name="Text Box 6"/>
          <p:cNvSpPr txBox="1">
            <a:spLocks noChangeArrowheads="1"/>
          </p:cNvSpPr>
          <p:nvPr/>
        </p:nvSpPr>
        <p:spPr bwMode="auto">
          <a:xfrm>
            <a:off x="8955088" y="2138709"/>
            <a:ext cx="2466975" cy="646112"/>
          </a:xfrm>
          <a:prstGeom prst="rect">
            <a:avLst/>
          </a:prstGeom>
          <a:solidFill>
            <a:srgbClr val="0000FF"/>
          </a:solidFill>
          <a:ln w="9525">
            <a:solidFill>
              <a:schemeClr val="tx1"/>
            </a:solidFill>
            <a:miter lim="800000"/>
            <a:headEnd/>
            <a:tailEnd/>
          </a:ln>
        </p:spPr>
        <p:txBody>
          <a:bodyPr>
            <a:spAutoFit/>
          </a:bodyPr>
          <a:lstStyle>
            <a:lvl1pPr>
              <a:spcBef>
                <a:spcPct val="20000"/>
              </a:spcBef>
              <a:buClr>
                <a:schemeClr val="hlink"/>
              </a:buClr>
              <a:buSzPct val="50000"/>
              <a:buFont typeface="Monotype Sorts" pitchFamily="2" charset="2"/>
              <a:buChar char="n"/>
              <a:defRPr kumimoji="1" sz="3200">
                <a:solidFill>
                  <a:srgbClr val="CC0099"/>
                </a:solidFill>
                <a:latin typeface="Arial" panose="020B0604020202020204" pitchFamily="34" charset="0"/>
              </a:defRPr>
            </a:lvl1pPr>
            <a:lvl2pPr marL="742950" indent="-285750">
              <a:spcBef>
                <a:spcPct val="20000"/>
              </a:spcBef>
              <a:buClr>
                <a:schemeClr val="tx2"/>
              </a:buClr>
              <a:buSzPct val="75000"/>
              <a:buFont typeface="Monotype Sorts" pitchFamily="2" charset="2"/>
              <a:buChar char="u"/>
              <a:defRPr kumimoji="1" sz="3000">
                <a:solidFill>
                  <a:srgbClr val="000066"/>
                </a:solidFill>
                <a:latin typeface="Arial" panose="020B0604020202020204" pitchFamily="34" charset="0"/>
              </a:defRPr>
            </a:lvl2pPr>
            <a:lvl3pPr marL="1143000" indent="-228600">
              <a:spcBef>
                <a:spcPct val="20000"/>
              </a:spcBef>
              <a:buClr>
                <a:schemeClr val="hlink"/>
              </a:buClr>
              <a:buSzPct val="65000"/>
              <a:buFont typeface="Monotype Sorts" pitchFamily="2" charset="2"/>
              <a:buChar char="w"/>
              <a:defRPr kumimoji="1" sz="2800">
                <a:solidFill>
                  <a:srgbClr val="000066"/>
                </a:solidFill>
                <a:latin typeface="Arial" panose="020B0604020202020204" pitchFamily="34" charset="0"/>
              </a:defRPr>
            </a:lvl3pPr>
            <a:lvl4pPr marL="1600200" indent="-228600">
              <a:spcBef>
                <a:spcPct val="20000"/>
              </a:spcBef>
              <a:buClr>
                <a:schemeClr val="tx2"/>
              </a:buClr>
              <a:buSzPct val="100000"/>
              <a:buChar char="•"/>
              <a:defRPr kumimoji="1" sz="2400">
                <a:solidFill>
                  <a:srgbClr val="000066"/>
                </a:solidFill>
                <a:latin typeface="Arial" panose="020B0604020202020204" pitchFamily="34" charset="0"/>
              </a:defRPr>
            </a:lvl4pPr>
            <a:lvl5pPr marL="2057400" indent="-228600">
              <a:spcBef>
                <a:spcPct val="20000"/>
              </a:spcBef>
              <a:buClr>
                <a:schemeClr val="hlink"/>
              </a:buClr>
              <a:buSzPct val="100000"/>
              <a:buChar char="–"/>
              <a:defRPr kumimoji="1" sz="2000">
                <a:solidFill>
                  <a:srgbClr val="000066"/>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9pPr>
          </a:lstStyle>
          <a:p>
            <a:pPr>
              <a:spcBef>
                <a:spcPct val="0"/>
              </a:spcBef>
              <a:buClrTx/>
              <a:buSzTx/>
              <a:buFontTx/>
              <a:buNone/>
            </a:pPr>
            <a:r>
              <a:rPr lang="en-US" sz="3600">
                <a:solidFill>
                  <a:schemeClr val="bg1"/>
                </a:solidFill>
                <a:cs typeface="Arial" panose="020B0604020202020204" pitchFamily="34" charset="0"/>
              </a:rPr>
              <a:t>P = 10 – Q</a:t>
            </a:r>
          </a:p>
        </p:txBody>
      </p:sp>
      <p:grpSp>
        <p:nvGrpSpPr>
          <p:cNvPr id="46" name="Group 40"/>
          <p:cNvGrpSpPr>
            <a:grpSpLocks/>
          </p:cNvGrpSpPr>
          <p:nvPr/>
        </p:nvGrpSpPr>
        <p:grpSpPr bwMode="auto">
          <a:xfrm>
            <a:off x="1681163" y="204788"/>
            <a:ext cx="6592887" cy="5934075"/>
            <a:chOff x="2667000" y="2667000"/>
            <a:chExt cx="3903663" cy="3505202"/>
          </a:xfrm>
        </p:grpSpPr>
        <p:grpSp>
          <p:nvGrpSpPr>
            <p:cNvPr id="47" name="Group 4"/>
            <p:cNvGrpSpPr>
              <a:grpSpLocks/>
            </p:cNvGrpSpPr>
            <p:nvPr/>
          </p:nvGrpSpPr>
          <p:grpSpPr bwMode="auto">
            <a:xfrm>
              <a:off x="2667000" y="2667000"/>
              <a:ext cx="3903663" cy="3502026"/>
              <a:chOff x="1680" y="1680"/>
              <a:chExt cx="2459" cy="2206"/>
            </a:xfrm>
          </p:grpSpPr>
          <p:sp>
            <p:nvSpPr>
              <p:cNvPr id="53" name="Line 5"/>
              <p:cNvSpPr>
                <a:spLocks noChangeShapeType="1"/>
              </p:cNvSpPr>
              <p:nvPr/>
            </p:nvSpPr>
            <p:spPr bwMode="auto">
              <a:xfrm>
                <a:off x="1920" y="3648"/>
                <a:ext cx="2208" cy="0"/>
              </a:xfrm>
              <a:prstGeom prst="line">
                <a:avLst/>
              </a:prstGeom>
              <a:noFill/>
              <a:ln w="889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4" name="Text Box 6"/>
              <p:cNvSpPr txBox="1">
                <a:spLocks noChangeArrowheads="1"/>
              </p:cNvSpPr>
              <p:nvPr/>
            </p:nvSpPr>
            <p:spPr bwMode="auto">
              <a:xfrm>
                <a:off x="1680" y="1680"/>
                <a:ext cx="28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a:spcBef>
                    <a:spcPct val="50000"/>
                  </a:spcBef>
                  <a:defRPr/>
                </a:pPr>
                <a:r>
                  <a:rPr kumimoji="0" lang="en-US" sz="3600" dirty="0">
                    <a:latin typeface="+mn-lt"/>
                  </a:rPr>
                  <a:t>P</a:t>
                </a:r>
              </a:p>
            </p:txBody>
          </p:sp>
          <p:sp>
            <p:nvSpPr>
              <p:cNvPr id="55" name="Line 7"/>
              <p:cNvSpPr>
                <a:spLocks noChangeShapeType="1"/>
              </p:cNvSpPr>
              <p:nvPr/>
            </p:nvSpPr>
            <p:spPr bwMode="auto">
              <a:xfrm flipV="1">
                <a:off x="1920" y="1776"/>
                <a:ext cx="0" cy="1872"/>
              </a:xfrm>
              <a:prstGeom prst="line">
                <a:avLst/>
              </a:prstGeom>
              <a:noFill/>
              <a:ln w="889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6" name="Text Box 8"/>
              <p:cNvSpPr txBox="1">
                <a:spLocks noChangeArrowheads="1"/>
              </p:cNvSpPr>
              <p:nvPr/>
            </p:nvSpPr>
            <p:spPr bwMode="auto">
              <a:xfrm>
                <a:off x="3936" y="3646"/>
                <a:ext cx="203"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a:defRPr/>
                </a:pPr>
                <a:r>
                  <a:rPr kumimoji="0" lang="en-US" sz="3600" dirty="0">
                    <a:latin typeface="+mn-lt"/>
                  </a:rPr>
                  <a:t>Q</a:t>
                </a:r>
              </a:p>
            </p:txBody>
          </p:sp>
        </p:grpSp>
        <p:grpSp>
          <p:nvGrpSpPr>
            <p:cNvPr id="48" name="Group 9"/>
            <p:cNvGrpSpPr>
              <a:grpSpLocks/>
            </p:cNvGrpSpPr>
            <p:nvPr/>
          </p:nvGrpSpPr>
          <p:grpSpPr bwMode="auto">
            <a:xfrm>
              <a:off x="2667000" y="3124201"/>
              <a:ext cx="3587750" cy="3048001"/>
              <a:chOff x="1680" y="1968"/>
              <a:chExt cx="2260" cy="1920"/>
            </a:xfrm>
          </p:grpSpPr>
          <p:sp>
            <p:nvSpPr>
              <p:cNvPr id="49" name="Line 10"/>
              <p:cNvSpPr>
                <a:spLocks noChangeShapeType="1"/>
              </p:cNvSpPr>
              <p:nvPr/>
            </p:nvSpPr>
            <p:spPr bwMode="auto">
              <a:xfrm>
                <a:off x="1920" y="2064"/>
                <a:ext cx="1584" cy="1584"/>
              </a:xfrm>
              <a:prstGeom prst="line">
                <a:avLst/>
              </a:prstGeom>
              <a:noFill/>
              <a:ln w="127000">
                <a:solidFill>
                  <a:srgbClr val="8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 name="Text Box 11"/>
              <p:cNvSpPr txBox="1">
                <a:spLocks noChangeArrowheads="1"/>
              </p:cNvSpPr>
              <p:nvPr/>
            </p:nvSpPr>
            <p:spPr bwMode="auto">
              <a:xfrm>
                <a:off x="2586" y="2520"/>
                <a:ext cx="1354"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a:defRPr/>
                </a:pPr>
                <a:r>
                  <a:rPr kumimoji="0" lang="en-US" sz="3600" b="1" dirty="0">
                    <a:latin typeface="+mn-lt"/>
                  </a:rPr>
                  <a:t>Demand Curve</a:t>
                </a:r>
              </a:p>
            </p:txBody>
          </p:sp>
          <p:sp>
            <p:nvSpPr>
              <p:cNvPr id="51" name="Text Box 12"/>
              <p:cNvSpPr txBox="1">
                <a:spLocks noChangeArrowheads="1"/>
              </p:cNvSpPr>
              <p:nvPr/>
            </p:nvSpPr>
            <p:spPr bwMode="auto">
              <a:xfrm>
                <a:off x="1680" y="1968"/>
                <a:ext cx="26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a:defRPr/>
                </a:pPr>
                <a:r>
                  <a:rPr kumimoji="0" lang="en-US" sz="3600" dirty="0">
                    <a:latin typeface="+mn-lt"/>
                  </a:rPr>
                  <a:t>10</a:t>
                </a:r>
              </a:p>
            </p:txBody>
          </p:sp>
          <p:sp>
            <p:nvSpPr>
              <p:cNvPr id="52" name="Text Box 13"/>
              <p:cNvSpPr txBox="1">
                <a:spLocks noChangeArrowheads="1"/>
              </p:cNvSpPr>
              <p:nvPr/>
            </p:nvSpPr>
            <p:spPr bwMode="auto">
              <a:xfrm>
                <a:off x="3408" y="3648"/>
                <a:ext cx="261"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a:defRPr/>
                </a:pPr>
                <a:r>
                  <a:rPr kumimoji="0" lang="en-US" sz="3600" dirty="0">
                    <a:latin typeface="+mn-lt"/>
                  </a:rPr>
                  <a:t>10</a:t>
                </a:r>
              </a:p>
            </p:txBody>
          </p:sp>
        </p:grpSp>
      </p:grpSp>
      <p:sp>
        <p:nvSpPr>
          <p:cNvPr id="57" name="Text Box 6"/>
          <p:cNvSpPr txBox="1">
            <a:spLocks noChangeArrowheads="1"/>
          </p:cNvSpPr>
          <p:nvPr/>
        </p:nvSpPr>
        <p:spPr bwMode="auto">
          <a:xfrm>
            <a:off x="7615316" y="686738"/>
            <a:ext cx="4576684" cy="1200329"/>
          </a:xfrm>
          <a:prstGeom prst="rect">
            <a:avLst/>
          </a:prstGeom>
          <a:solidFill>
            <a:schemeClr val="accent4">
              <a:lumMod val="75000"/>
              <a:lumOff val="25000"/>
            </a:schemeClr>
          </a:solidFill>
          <a:ln w="9525">
            <a:solidFill>
              <a:schemeClr val="tx1"/>
            </a:solidFill>
            <a:miter lim="800000"/>
            <a:headEnd/>
            <a:tailEnd/>
          </a:ln>
        </p:spPr>
        <p:txBody>
          <a:bodyPr wrap="squar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algn="r">
              <a:defRPr/>
            </a:pPr>
            <a:r>
              <a:rPr lang="en-US" sz="3600" b="1" dirty="0">
                <a:solidFill>
                  <a:schemeClr val="bg1"/>
                </a:solidFill>
                <a:latin typeface="Arial" charset="0"/>
                <a:cs typeface="Arial" charset="0"/>
              </a:rPr>
              <a:t>Marginal Revenue = Marginal Cost</a:t>
            </a:r>
          </a:p>
        </p:txBody>
      </p:sp>
      <p:sp>
        <p:nvSpPr>
          <p:cNvPr id="58" name="Line 11"/>
          <p:cNvSpPr>
            <a:spLocks noChangeShapeType="1"/>
          </p:cNvSpPr>
          <p:nvPr/>
        </p:nvSpPr>
        <p:spPr bwMode="auto">
          <a:xfrm>
            <a:off x="2378075" y="4157663"/>
            <a:ext cx="5503863" cy="0"/>
          </a:xfrm>
          <a:prstGeom prst="line">
            <a:avLst/>
          </a:prstGeom>
          <a:noFill/>
          <a:ln w="1270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 name="Text Box 12"/>
          <p:cNvSpPr txBox="1">
            <a:spLocks noChangeArrowheads="1"/>
          </p:cNvSpPr>
          <p:nvPr/>
        </p:nvSpPr>
        <p:spPr bwMode="auto">
          <a:xfrm>
            <a:off x="6570663" y="4281488"/>
            <a:ext cx="32369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50000"/>
              <a:buFont typeface="Monotype Sorts" pitchFamily="2" charset="2"/>
              <a:buChar char="n"/>
              <a:defRPr kumimoji="1" sz="3200">
                <a:solidFill>
                  <a:srgbClr val="CC0099"/>
                </a:solidFill>
                <a:latin typeface="Arial" panose="020B0604020202020204" pitchFamily="34" charset="0"/>
              </a:defRPr>
            </a:lvl1pPr>
            <a:lvl2pPr marL="742950" indent="-285750">
              <a:spcBef>
                <a:spcPct val="20000"/>
              </a:spcBef>
              <a:buClr>
                <a:schemeClr val="tx2"/>
              </a:buClr>
              <a:buSzPct val="75000"/>
              <a:buFont typeface="Monotype Sorts" pitchFamily="2" charset="2"/>
              <a:buChar char="u"/>
              <a:defRPr kumimoji="1" sz="3000">
                <a:solidFill>
                  <a:srgbClr val="000066"/>
                </a:solidFill>
                <a:latin typeface="Arial" panose="020B0604020202020204" pitchFamily="34" charset="0"/>
              </a:defRPr>
            </a:lvl2pPr>
            <a:lvl3pPr marL="1143000" indent="-228600">
              <a:spcBef>
                <a:spcPct val="20000"/>
              </a:spcBef>
              <a:buClr>
                <a:schemeClr val="hlink"/>
              </a:buClr>
              <a:buSzPct val="65000"/>
              <a:buFont typeface="Monotype Sorts" pitchFamily="2" charset="2"/>
              <a:buChar char="w"/>
              <a:defRPr kumimoji="1" sz="2800">
                <a:solidFill>
                  <a:srgbClr val="000066"/>
                </a:solidFill>
                <a:latin typeface="Arial" panose="020B0604020202020204" pitchFamily="34" charset="0"/>
              </a:defRPr>
            </a:lvl3pPr>
            <a:lvl4pPr marL="1600200" indent="-228600">
              <a:spcBef>
                <a:spcPct val="20000"/>
              </a:spcBef>
              <a:buClr>
                <a:schemeClr val="tx2"/>
              </a:buClr>
              <a:buSzPct val="100000"/>
              <a:buChar char="•"/>
              <a:defRPr kumimoji="1" sz="2400">
                <a:solidFill>
                  <a:srgbClr val="000066"/>
                </a:solidFill>
                <a:latin typeface="Arial" panose="020B0604020202020204" pitchFamily="34" charset="0"/>
              </a:defRPr>
            </a:lvl4pPr>
            <a:lvl5pPr marL="2057400" indent="-228600">
              <a:spcBef>
                <a:spcPct val="20000"/>
              </a:spcBef>
              <a:buClr>
                <a:schemeClr val="hlink"/>
              </a:buClr>
              <a:buSzPct val="100000"/>
              <a:buChar char="–"/>
              <a:defRPr kumimoji="1" sz="2000">
                <a:solidFill>
                  <a:srgbClr val="000066"/>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9pPr>
          </a:lstStyle>
          <a:p>
            <a:pPr>
              <a:spcBef>
                <a:spcPct val="0"/>
              </a:spcBef>
              <a:buClrTx/>
              <a:buSzTx/>
              <a:buFontTx/>
              <a:buNone/>
            </a:pPr>
            <a:r>
              <a:rPr kumimoji="0" lang="en-US" sz="3600" b="1">
                <a:solidFill>
                  <a:schemeClr val="tx1"/>
                </a:solidFill>
                <a:cs typeface="Arial" panose="020B0604020202020204" pitchFamily="34" charset="0"/>
              </a:rPr>
              <a:t>Marginal Cost</a:t>
            </a:r>
          </a:p>
        </p:txBody>
      </p:sp>
      <p:sp>
        <p:nvSpPr>
          <p:cNvPr id="60" name="Line 14"/>
          <p:cNvSpPr>
            <a:spLocks noChangeShapeType="1"/>
          </p:cNvSpPr>
          <p:nvPr/>
        </p:nvSpPr>
        <p:spPr bwMode="auto">
          <a:xfrm>
            <a:off x="5284788" y="4224338"/>
            <a:ext cx="0" cy="1260475"/>
          </a:xfrm>
          <a:prstGeom prst="line">
            <a:avLst/>
          </a:prstGeom>
          <a:noFill/>
          <a:ln w="635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 name="Text Box 15"/>
          <p:cNvSpPr txBox="1">
            <a:spLocks noChangeArrowheads="1"/>
          </p:cNvSpPr>
          <p:nvPr/>
        </p:nvSpPr>
        <p:spPr bwMode="auto">
          <a:xfrm>
            <a:off x="4900613" y="5494338"/>
            <a:ext cx="7667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50000"/>
              <a:buFont typeface="Monotype Sorts" pitchFamily="2" charset="2"/>
              <a:buChar char="n"/>
              <a:defRPr kumimoji="1" sz="3200">
                <a:solidFill>
                  <a:srgbClr val="CC0099"/>
                </a:solidFill>
                <a:latin typeface="Arial" panose="020B0604020202020204" pitchFamily="34" charset="0"/>
              </a:defRPr>
            </a:lvl1pPr>
            <a:lvl2pPr marL="742950" indent="-285750">
              <a:spcBef>
                <a:spcPct val="20000"/>
              </a:spcBef>
              <a:buClr>
                <a:schemeClr val="tx2"/>
              </a:buClr>
              <a:buSzPct val="75000"/>
              <a:buFont typeface="Monotype Sorts" pitchFamily="2" charset="2"/>
              <a:buChar char="u"/>
              <a:defRPr kumimoji="1" sz="3000">
                <a:solidFill>
                  <a:srgbClr val="000066"/>
                </a:solidFill>
                <a:latin typeface="Arial" panose="020B0604020202020204" pitchFamily="34" charset="0"/>
              </a:defRPr>
            </a:lvl2pPr>
            <a:lvl3pPr marL="1143000" indent="-228600">
              <a:spcBef>
                <a:spcPct val="20000"/>
              </a:spcBef>
              <a:buClr>
                <a:schemeClr val="hlink"/>
              </a:buClr>
              <a:buSzPct val="65000"/>
              <a:buFont typeface="Monotype Sorts" pitchFamily="2" charset="2"/>
              <a:buChar char="w"/>
              <a:defRPr kumimoji="1" sz="2800">
                <a:solidFill>
                  <a:srgbClr val="000066"/>
                </a:solidFill>
                <a:latin typeface="Arial" panose="020B0604020202020204" pitchFamily="34" charset="0"/>
              </a:defRPr>
            </a:lvl3pPr>
            <a:lvl4pPr marL="1600200" indent="-228600">
              <a:spcBef>
                <a:spcPct val="20000"/>
              </a:spcBef>
              <a:buClr>
                <a:schemeClr val="tx2"/>
              </a:buClr>
              <a:buSzPct val="100000"/>
              <a:buChar char="•"/>
              <a:defRPr kumimoji="1" sz="2400">
                <a:solidFill>
                  <a:srgbClr val="000066"/>
                </a:solidFill>
                <a:latin typeface="Arial" panose="020B0604020202020204" pitchFamily="34" charset="0"/>
              </a:defRPr>
            </a:lvl4pPr>
            <a:lvl5pPr marL="2057400" indent="-228600">
              <a:spcBef>
                <a:spcPct val="20000"/>
              </a:spcBef>
              <a:buClr>
                <a:schemeClr val="hlink"/>
              </a:buClr>
              <a:buSzPct val="100000"/>
              <a:buChar char="–"/>
              <a:defRPr kumimoji="1" sz="2000">
                <a:solidFill>
                  <a:srgbClr val="000066"/>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9pPr>
          </a:lstStyle>
          <a:p>
            <a:pPr>
              <a:spcBef>
                <a:spcPct val="0"/>
              </a:spcBef>
              <a:buClrTx/>
              <a:buSzTx/>
              <a:buFontTx/>
              <a:buNone/>
            </a:pPr>
            <a:r>
              <a:rPr kumimoji="0" lang="en-US" sz="3600">
                <a:solidFill>
                  <a:schemeClr val="tx1"/>
                </a:solidFill>
                <a:cs typeface="Arial" panose="020B0604020202020204" pitchFamily="34" charset="0"/>
              </a:rPr>
              <a:t>Q</a:t>
            </a:r>
            <a:r>
              <a:rPr kumimoji="0" lang="en-US" sz="3600" baseline="-25000">
                <a:solidFill>
                  <a:schemeClr val="tx1"/>
                </a:solidFill>
                <a:cs typeface="Arial" panose="020B0604020202020204" pitchFamily="34" charset="0"/>
              </a:rPr>
              <a:t>C</a:t>
            </a:r>
            <a:endParaRPr kumimoji="0" lang="en-US" sz="3600">
              <a:solidFill>
                <a:schemeClr val="tx1"/>
              </a:solidFill>
              <a:cs typeface="Arial" panose="020B0604020202020204" pitchFamily="34" charset="0"/>
            </a:endParaRPr>
          </a:p>
        </p:txBody>
      </p:sp>
      <p:sp>
        <p:nvSpPr>
          <p:cNvPr id="62" name="Text Box 16"/>
          <p:cNvSpPr txBox="1">
            <a:spLocks noChangeArrowheads="1"/>
          </p:cNvSpPr>
          <p:nvPr/>
        </p:nvSpPr>
        <p:spPr bwMode="auto">
          <a:xfrm>
            <a:off x="1598613" y="3833813"/>
            <a:ext cx="715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a:defRPr/>
            </a:pPr>
            <a:r>
              <a:rPr kumimoji="0" lang="en-US" sz="3600" dirty="0">
                <a:latin typeface="+mn-lt"/>
              </a:rPr>
              <a:t>P</a:t>
            </a:r>
            <a:r>
              <a:rPr kumimoji="0" lang="en-US" sz="3600" baseline="-25000" dirty="0">
                <a:latin typeface="+mn-lt"/>
              </a:rPr>
              <a:t>C</a:t>
            </a:r>
            <a:endParaRPr kumimoji="0" lang="en-US" sz="3600" dirty="0">
              <a:latin typeface="+mn-lt"/>
            </a:endParaRPr>
          </a:p>
        </p:txBody>
      </p:sp>
      <p:sp>
        <p:nvSpPr>
          <p:cNvPr id="63" name="Text Box 6"/>
          <p:cNvSpPr txBox="1">
            <a:spLocks noChangeArrowheads="1"/>
          </p:cNvSpPr>
          <p:nvPr/>
        </p:nvSpPr>
        <p:spPr bwMode="auto">
          <a:xfrm>
            <a:off x="9681048" y="2835683"/>
            <a:ext cx="1731963" cy="646112"/>
          </a:xfrm>
          <a:prstGeom prst="rect">
            <a:avLst/>
          </a:prstGeom>
          <a:solidFill>
            <a:srgbClr val="0000FF"/>
          </a:solidFill>
          <a:ln w="9525">
            <a:solidFill>
              <a:schemeClr val="tx1"/>
            </a:solidFill>
            <a:miter lim="800000"/>
            <a:headEnd/>
            <a:tailEnd/>
          </a:ln>
        </p:spPr>
        <p:txBody>
          <a:bodyPr>
            <a:spAutoFit/>
          </a:bodyPr>
          <a:lstStyle>
            <a:lvl1pPr>
              <a:spcBef>
                <a:spcPct val="20000"/>
              </a:spcBef>
              <a:buClr>
                <a:schemeClr val="hlink"/>
              </a:buClr>
              <a:buSzPct val="50000"/>
              <a:buFont typeface="Monotype Sorts" pitchFamily="2" charset="2"/>
              <a:buChar char="n"/>
              <a:defRPr kumimoji="1" sz="3200">
                <a:solidFill>
                  <a:srgbClr val="CC0099"/>
                </a:solidFill>
                <a:latin typeface="Arial" panose="020B0604020202020204" pitchFamily="34" charset="0"/>
              </a:defRPr>
            </a:lvl1pPr>
            <a:lvl2pPr marL="742950" indent="-285750">
              <a:spcBef>
                <a:spcPct val="20000"/>
              </a:spcBef>
              <a:buClr>
                <a:schemeClr val="tx2"/>
              </a:buClr>
              <a:buSzPct val="75000"/>
              <a:buFont typeface="Monotype Sorts" pitchFamily="2" charset="2"/>
              <a:buChar char="u"/>
              <a:defRPr kumimoji="1" sz="3000">
                <a:solidFill>
                  <a:srgbClr val="000066"/>
                </a:solidFill>
                <a:latin typeface="Arial" panose="020B0604020202020204" pitchFamily="34" charset="0"/>
              </a:defRPr>
            </a:lvl2pPr>
            <a:lvl3pPr marL="1143000" indent="-228600">
              <a:spcBef>
                <a:spcPct val="20000"/>
              </a:spcBef>
              <a:buClr>
                <a:schemeClr val="hlink"/>
              </a:buClr>
              <a:buSzPct val="65000"/>
              <a:buFont typeface="Monotype Sorts" pitchFamily="2" charset="2"/>
              <a:buChar char="w"/>
              <a:defRPr kumimoji="1" sz="2800">
                <a:solidFill>
                  <a:srgbClr val="000066"/>
                </a:solidFill>
                <a:latin typeface="Arial" panose="020B0604020202020204" pitchFamily="34" charset="0"/>
              </a:defRPr>
            </a:lvl3pPr>
            <a:lvl4pPr marL="1600200" indent="-228600">
              <a:spcBef>
                <a:spcPct val="20000"/>
              </a:spcBef>
              <a:buClr>
                <a:schemeClr val="tx2"/>
              </a:buClr>
              <a:buSzPct val="100000"/>
              <a:buChar char="•"/>
              <a:defRPr kumimoji="1" sz="2400">
                <a:solidFill>
                  <a:srgbClr val="000066"/>
                </a:solidFill>
                <a:latin typeface="Arial" panose="020B0604020202020204" pitchFamily="34" charset="0"/>
              </a:defRPr>
            </a:lvl4pPr>
            <a:lvl5pPr marL="2057400" indent="-228600">
              <a:spcBef>
                <a:spcPct val="20000"/>
              </a:spcBef>
              <a:buClr>
                <a:schemeClr val="hlink"/>
              </a:buClr>
              <a:buSzPct val="100000"/>
              <a:buChar char="–"/>
              <a:defRPr kumimoji="1" sz="2000">
                <a:solidFill>
                  <a:srgbClr val="000066"/>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9pPr>
          </a:lstStyle>
          <a:p>
            <a:pPr>
              <a:spcBef>
                <a:spcPct val="0"/>
              </a:spcBef>
              <a:buClrTx/>
              <a:buSzTx/>
              <a:buFontTx/>
              <a:buNone/>
            </a:pPr>
            <a:r>
              <a:rPr lang="en-US" sz="3600">
                <a:solidFill>
                  <a:schemeClr val="bg1"/>
                </a:solidFill>
                <a:cs typeface="Arial" panose="020B0604020202020204" pitchFamily="34" charset="0"/>
              </a:rPr>
              <a:t>MC = 4</a:t>
            </a:r>
          </a:p>
        </p:txBody>
      </p:sp>
      <p:sp>
        <p:nvSpPr>
          <p:cNvPr id="64" name="Text Box 6"/>
          <p:cNvSpPr txBox="1">
            <a:spLocks noChangeArrowheads="1"/>
          </p:cNvSpPr>
          <p:nvPr/>
        </p:nvSpPr>
        <p:spPr bwMode="auto">
          <a:xfrm>
            <a:off x="8335963" y="3532657"/>
            <a:ext cx="3086100" cy="646112"/>
          </a:xfrm>
          <a:prstGeom prst="rect">
            <a:avLst/>
          </a:prstGeom>
          <a:solidFill>
            <a:srgbClr val="FF0000"/>
          </a:solidFill>
          <a:ln w="9525">
            <a:solidFill>
              <a:schemeClr val="tx1"/>
            </a:solidFill>
            <a:miter lim="800000"/>
            <a:headEnd/>
            <a:tailEnd/>
          </a:ln>
        </p:spPr>
        <p:txBody>
          <a:bodyPr>
            <a:spAutoFit/>
          </a:bodyPr>
          <a:lstStyle>
            <a:lvl1pPr>
              <a:spcBef>
                <a:spcPct val="20000"/>
              </a:spcBef>
              <a:buClr>
                <a:schemeClr val="hlink"/>
              </a:buClr>
              <a:buSzPct val="50000"/>
              <a:buFont typeface="Monotype Sorts" pitchFamily="2" charset="2"/>
              <a:buChar char="n"/>
              <a:defRPr kumimoji="1" sz="3200">
                <a:solidFill>
                  <a:srgbClr val="CC0099"/>
                </a:solidFill>
                <a:latin typeface="Arial" panose="020B0604020202020204" pitchFamily="34" charset="0"/>
              </a:defRPr>
            </a:lvl1pPr>
            <a:lvl2pPr marL="742950" indent="-285750">
              <a:spcBef>
                <a:spcPct val="20000"/>
              </a:spcBef>
              <a:buClr>
                <a:schemeClr val="tx2"/>
              </a:buClr>
              <a:buSzPct val="75000"/>
              <a:buFont typeface="Monotype Sorts" pitchFamily="2" charset="2"/>
              <a:buChar char="u"/>
              <a:defRPr kumimoji="1" sz="3000">
                <a:solidFill>
                  <a:srgbClr val="000066"/>
                </a:solidFill>
                <a:latin typeface="Arial" panose="020B0604020202020204" pitchFamily="34" charset="0"/>
              </a:defRPr>
            </a:lvl2pPr>
            <a:lvl3pPr marL="1143000" indent="-228600">
              <a:spcBef>
                <a:spcPct val="20000"/>
              </a:spcBef>
              <a:buClr>
                <a:schemeClr val="hlink"/>
              </a:buClr>
              <a:buSzPct val="65000"/>
              <a:buFont typeface="Monotype Sorts" pitchFamily="2" charset="2"/>
              <a:buChar char="w"/>
              <a:defRPr kumimoji="1" sz="2800">
                <a:solidFill>
                  <a:srgbClr val="000066"/>
                </a:solidFill>
                <a:latin typeface="Arial" panose="020B0604020202020204" pitchFamily="34" charset="0"/>
              </a:defRPr>
            </a:lvl3pPr>
            <a:lvl4pPr marL="1600200" indent="-228600">
              <a:spcBef>
                <a:spcPct val="20000"/>
              </a:spcBef>
              <a:buClr>
                <a:schemeClr val="tx2"/>
              </a:buClr>
              <a:buSzPct val="100000"/>
              <a:buChar char="•"/>
              <a:defRPr kumimoji="1" sz="2400">
                <a:solidFill>
                  <a:srgbClr val="000066"/>
                </a:solidFill>
                <a:latin typeface="Arial" panose="020B0604020202020204" pitchFamily="34" charset="0"/>
              </a:defRPr>
            </a:lvl4pPr>
            <a:lvl5pPr marL="2057400" indent="-228600">
              <a:spcBef>
                <a:spcPct val="20000"/>
              </a:spcBef>
              <a:buClr>
                <a:schemeClr val="hlink"/>
              </a:buClr>
              <a:buSzPct val="100000"/>
              <a:buChar char="–"/>
              <a:defRPr kumimoji="1" sz="2000">
                <a:solidFill>
                  <a:srgbClr val="000066"/>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9pPr>
          </a:lstStyle>
          <a:p>
            <a:pPr>
              <a:spcBef>
                <a:spcPct val="0"/>
              </a:spcBef>
              <a:buClrTx/>
              <a:buSzTx/>
              <a:buFontTx/>
              <a:buNone/>
            </a:pPr>
            <a:r>
              <a:rPr lang="en-US" sz="3600">
                <a:solidFill>
                  <a:schemeClr val="bg1"/>
                </a:solidFill>
                <a:cs typeface="Arial" panose="020B0604020202020204" pitchFamily="34" charset="0"/>
              </a:rPr>
              <a:t>MR = 10 – 2Q</a:t>
            </a:r>
          </a:p>
        </p:txBody>
      </p:sp>
      <p:sp>
        <p:nvSpPr>
          <p:cNvPr id="65" name="Line 21"/>
          <p:cNvSpPr>
            <a:spLocks noChangeShapeType="1"/>
          </p:cNvSpPr>
          <p:nvPr/>
        </p:nvSpPr>
        <p:spPr bwMode="auto">
          <a:xfrm>
            <a:off x="2357438" y="1301750"/>
            <a:ext cx="2012950" cy="4192588"/>
          </a:xfrm>
          <a:prstGeom prst="line">
            <a:avLst/>
          </a:prstGeom>
          <a:noFill/>
          <a:ln w="127000">
            <a:solidFill>
              <a:srgbClr val="CC66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 name="Text Box 32"/>
          <p:cNvSpPr txBox="1">
            <a:spLocks noChangeArrowheads="1"/>
          </p:cNvSpPr>
          <p:nvPr/>
        </p:nvSpPr>
        <p:spPr bwMode="auto">
          <a:xfrm>
            <a:off x="3395663" y="5484813"/>
            <a:ext cx="8001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a:defRPr/>
            </a:pPr>
            <a:r>
              <a:rPr kumimoji="0" lang="en-US" sz="3600" dirty="0">
                <a:latin typeface="+mn-lt"/>
              </a:rPr>
              <a:t>Q</a:t>
            </a:r>
            <a:r>
              <a:rPr kumimoji="0" lang="en-US" sz="3600" baseline="-25000" dirty="0">
                <a:latin typeface="+mn-lt"/>
              </a:rPr>
              <a:t>M</a:t>
            </a:r>
            <a:endParaRPr kumimoji="0" lang="en-US" sz="3600" dirty="0">
              <a:latin typeface="+mn-lt"/>
            </a:endParaRPr>
          </a:p>
        </p:txBody>
      </p:sp>
      <p:sp>
        <p:nvSpPr>
          <p:cNvPr id="67" name="Text Box 33"/>
          <p:cNvSpPr txBox="1">
            <a:spLocks noChangeArrowheads="1"/>
          </p:cNvSpPr>
          <p:nvPr/>
        </p:nvSpPr>
        <p:spPr bwMode="auto">
          <a:xfrm>
            <a:off x="1574800" y="2324100"/>
            <a:ext cx="7493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a:defRPr/>
            </a:pPr>
            <a:r>
              <a:rPr kumimoji="0" lang="en-US" sz="3600" dirty="0">
                <a:latin typeface="+mn-lt"/>
              </a:rPr>
              <a:t>P</a:t>
            </a:r>
            <a:r>
              <a:rPr kumimoji="0" lang="en-US" sz="3600" baseline="-25000" dirty="0">
                <a:latin typeface="+mn-lt"/>
              </a:rPr>
              <a:t>M</a:t>
            </a:r>
            <a:endParaRPr kumimoji="0" lang="en-US" sz="3600" dirty="0">
              <a:latin typeface="+mn-lt"/>
            </a:endParaRPr>
          </a:p>
        </p:txBody>
      </p:sp>
      <p:sp>
        <p:nvSpPr>
          <p:cNvPr id="68" name="Line 34"/>
          <p:cNvSpPr>
            <a:spLocks noChangeShapeType="1"/>
          </p:cNvSpPr>
          <p:nvPr/>
        </p:nvSpPr>
        <p:spPr bwMode="auto">
          <a:xfrm flipH="1">
            <a:off x="3760788" y="2646363"/>
            <a:ext cx="0" cy="2838450"/>
          </a:xfrm>
          <a:prstGeom prst="line">
            <a:avLst/>
          </a:prstGeom>
          <a:noFill/>
          <a:ln w="635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 name="Line 35"/>
          <p:cNvSpPr>
            <a:spLocks noChangeShapeType="1"/>
          </p:cNvSpPr>
          <p:nvPr/>
        </p:nvSpPr>
        <p:spPr bwMode="auto">
          <a:xfrm flipH="1" flipV="1">
            <a:off x="2357438" y="2646363"/>
            <a:ext cx="1328737" cy="9525"/>
          </a:xfrm>
          <a:prstGeom prst="line">
            <a:avLst/>
          </a:prstGeom>
          <a:noFill/>
          <a:ln w="635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70" name="Group 10"/>
          <p:cNvGrpSpPr>
            <a:grpSpLocks/>
          </p:cNvGrpSpPr>
          <p:nvPr/>
        </p:nvGrpSpPr>
        <p:grpSpPr bwMode="auto">
          <a:xfrm>
            <a:off x="2357438" y="1301750"/>
            <a:ext cx="1328737" cy="1344613"/>
            <a:chOff x="1920" y="2064"/>
            <a:chExt cx="528" cy="528"/>
          </a:xfrm>
        </p:grpSpPr>
        <p:sp>
          <p:nvSpPr>
            <p:cNvPr id="71" name="AutoShape 11"/>
            <p:cNvSpPr>
              <a:spLocks noChangeArrowheads="1"/>
            </p:cNvSpPr>
            <p:nvPr/>
          </p:nvSpPr>
          <p:spPr bwMode="auto">
            <a:xfrm>
              <a:off x="1920" y="2064"/>
              <a:ext cx="528" cy="528"/>
            </a:xfrm>
            <a:prstGeom prst="rtTriangle">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hlink"/>
                </a:buClr>
                <a:buSzPct val="50000"/>
                <a:buFont typeface="Monotype Sorts" pitchFamily="2" charset="2"/>
                <a:buChar char="n"/>
                <a:defRPr kumimoji="1" sz="3200">
                  <a:solidFill>
                    <a:srgbClr val="CC0099"/>
                  </a:solidFill>
                  <a:latin typeface="Arial" panose="020B0604020202020204" pitchFamily="34" charset="0"/>
                </a:defRPr>
              </a:lvl1pPr>
              <a:lvl2pPr marL="742950" indent="-285750">
                <a:spcBef>
                  <a:spcPct val="20000"/>
                </a:spcBef>
                <a:buClr>
                  <a:schemeClr val="tx2"/>
                </a:buClr>
                <a:buSzPct val="75000"/>
                <a:buFont typeface="Monotype Sorts" pitchFamily="2" charset="2"/>
                <a:buChar char="u"/>
                <a:defRPr kumimoji="1" sz="3000">
                  <a:solidFill>
                    <a:srgbClr val="000066"/>
                  </a:solidFill>
                  <a:latin typeface="Arial" panose="020B0604020202020204" pitchFamily="34" charset="0"/>
                </a:defRPr>
              </a:lvl2pPr>
              <a:lvl3pPr marL="1143000" indent="-228600">
                <a:spcBef>
                  <a:spcPct val="20000"/>
                </a:spcBef>
                <a:buClr>
                  <a:schemeClr val="hlink"/>
                </a:buClr>
                <a:buSzPct val="65000"/>
                <a:buFont typeface="Monotype Sorts" pitchFamily="2" charset="2"/>
                <a:buChar char="w"/>
                <a:defRPr kumimoji="1" sz="2800">
                  <a:solidFill>
                    <a:srgbClr val="000066"/>
                  </a:solidFill>
                  <a:latin typeface="Arial" panose="020B0604020202020204" pitchFamily="34" charset="0"/>
                </a:defRPr>
              </a:lvl3pPr>
              <a:lvl4pPr marL="1600200" indent="-228600">
                <a:spcBef>
                  <a:spcPct val="20000"/>
                </a:spcBef>
                <a:buClr>
                  <a:schemeClr val="tx2"/>
                </a:buClr>
                <a:buSzPct val="100000"/>
                <a:buChar char="•"/>
                <a:defRPr kumimoji="1" sz="2400">
                  <a:solidFill>
                    <a:srgbClr val="000066"/>
                  </a:solidFill>
                  <a:latin typeface="Arial" panose="020B0604020202020204" pitchFamily="34" charset="0"/>
                </a:defRPr>
              </a:lvl4pPr>
              <a:lvl5pPr marL="2057400" indent="-228600">
                <a:spcBef>
                  <a:spcPct val="20000"/>
                </a:spcBef>
                <a:buClr>
                  <a:schemeClr val="hlink"/>
                </a:buClr>
                <a:buSzPct val="100000"/>
                <a:buChar char="–"/>
                <a:defRPr kumimoji="1" sz="2000">
                  <a:solidFill>
                    <a:srgbClr val="000066"/>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9pPr>
            </a:lstStyle>
            <a:p>
              <a:pPr>
                <a:spcBef>
                  <a:spcPct val="0"/>
                </a:spcBef>
                <a:buClrTx/>
                <a:buSzTx/>
                <a:buFontTx/>
                <a:buNone/>
              </a:pPr>
              <a:endParaRPr lang="en-US" sz="2400">
                <a:solidFill>
                  <a:schemeClr val="tx1"/>
                </a:solidFill>
                <a:latin typeface="Times New Roman" panose="02020603050405020304" pitchFamily="18" charset="0"/>
              </a:endParaRPr>
            </a:p>
          </p:txBody>
        </p:sp>
        <p:sp>
          <p:nvSpPr>
            <p:cNvPr id="72" name="Text Box 12"/>
            <p:cNvSpPr txBox="1">
              <a:spLocks noChangeArrowheads="1"/>
            </p:cNvSpPr>
            <p:nvPr/>
          </p:nvSpPr>
          <p:spPr bwMode="auto">
            <a:xfrm>
              <a:off x="1968" y="2304"/>
              <a:ext cx="30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a:defRPr/>
              </a:pPr>
              <a:r>
                <a:rPr kumimoji="0" lang="en-US" sz="3200" dirty="0">
                  <a:solidFill>
                    <a:schemeClr val="bg1"/>
                  </a:solidFill>
                  <a:latin typeface="+mn-lt"/>
                </a:rPr>
                <a:t>CS</a:t>
              </a:r>
            </a:p>
          </p:txBody>
        </p:sp>
      </p:grpSp>
      <p:grpSp>
        <p:nvGrpSpPr>
          <p:cNvPr id="73" name="Group 7"/>
          <p:cNvGrpSpPr>
            <a:grpSpLocks/>
          </p:cNvGrpSpPr>
          <p:nvPr/>
        </p:nvGrpSpPr>
        <p:grpSpPr bwMode="auto">
          <a:xfrm>
            <a:off x="2357438" y="2670175"/>
            <a:ext cx="1387475" cy="1546225"/>
            <a:chOff x="1920" y="2592"/>
            <a:chExt cx="542" cy="576"/>
          </a:xfrm>
        </p:grpSpPr>
        <p:sp>
          <p:nvSpPr>
            <p:cNvPr id="74" name="Rectangle 8"/>
            <p:cNvSpPr>
              <a:spLocks noChangeArrowheads="1"/>
            </p:cNvSpPr>
            <p:nvPr/>
          </p:nvSpPr>
          <p:spPr bwMode="auto">
            <a:xfrm>
              <a:off x="1920" y="2592"/>
              <a:ext cx="528" cy="576"/>
            </a:xfrm>
            <a:prstGeom prst="rect">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hlink"/>
                </a:buClr>
                <a:buSzPct val="50000"/>
                <a:buFont typeface="Monotype Sorts" pitchFamily="2" charset="2"/>
                <a:buChar char="n"/>
                <a:defRPr kumimoji="1" sz="3200">
                  <a:solidFill>
                    <a:srgbClr val="CC0099"/>
                  </a:solidFill>
                  <a:latin typeface="Arial" panose="020B0604020202020204" pitchFamily="34" charset="0"/>
                </a:defRPr>
              </a:lvl1pPr>
              <a:lvl2pPr marL="742950" indent="-285750">
                <a:spcBef>
                  <a:spcPct val="20000"/>
                </a:spcBef>
                <a:buClr>
                  <a:schemeClr val="tx2"/>
                </a:buClr>
                <a:buSzPct val="75000"/>
                <a:buFont typeface="Monotype Sorts" pitchFamily="2" charset="2"/>
                <a:buChar char="u"/>
                <a:defRPr kumimoji="1" sz="3000">
                  <a:solidFill>
                    <a:srgbClr val="000066"/>
                  </a:solidFill>
                  <a:latin typeface="Arial" panose="020B0604020202020204" pitchFamily="34" charset="0"/>
                </a:defRPr>
              </a:lvl2pPr>
              <a:lvl3pPr marL="1143000" indent="-228600">
                <a:spcBef>
                  <a:spcPct val="20000"/>
                </a:spcBef>
                <a:buClr>
                  <a:schemeClr val="hlink"/>
                </a:buClr>
                <a:buSzPct val="65000"/>
                <a:buFont typeface="Monotype Sorts" pitchFamily="2" charset="2"/>
                <a:buChar char="w"/>
                <a:defRPr kumimoji="1" sz="2800">
                  <a:solidFill>
                    <a:srgbClr val="000066"/>
                  </a:solidFill>
                  <a:latin typeface="Arial" panose="020B0604020202020204" pitchFamily="34" charset="0"/>
                </a:defRPr>
              </a:lvl3pPr>
              <a:lvl4pPr marL="1600200" indent="-228600">
                <a:spcBef>
                  <a:spcPct val="20000"/>
                </a:spcBef>
                <a:buClr>
                  <a:schemeClr val="tx2"/>
                </a:buClr>
                <a:buSzPct val="100000"/>
                <a:buChar char="•"/>
                <a:defRPr kumimoji="1" sz="2400">
                  <a:solidFill>
                    <a:srgbClr val="000066"/>
                  </a:solidFill>
                  <a:latin typeface="Arial" panose="020B0604020202020204" pitchFamily="34" charset="0"/>
                </a:defRPr>
              </a:lvl4pPr>
              <a:lvl5pPr marL="2057400" indent="-228600">
                <a:spcBef>
                  <a:spcPct val="20000"/>
                </a:spcBef>
                <a:buClr>
                  <a:schemeClr val="hlink"/>
                </a:buClr>
                <a:buSzPct val="100000"/>
                <a:buChar char="–"/>
                <a:defRPr kumimoji="1" sz="2000">
                  <a:solidFill>
                    <a:srgbClr val="000066"/>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9pPr>
            </a:lstStyle>
            <a:p>
              <a:pPr>
                <a:spcBef>
                  <a:spcPct val="0"/>
                </a:spcBef>
                <a:buClrTx/>
                <a:buSzTx/>
                <a:buFontTx/>
                <a:buNone/>
              </a:pPr>
              <a:endParaRPr lang="en-US" sz="2400">
                <a:solidFill>
                  <a:schemeClr val="tx1"/>
                </a:solidFill>
                <a:latin typeface="Times New Roman" panose="02020603050405020304" pitchFamily="18" charset="0"/>
              </a:endParaRPr>
            </a:p>
          </p:txBody>
        </p:sp>
        <p:sp>
          <p:nvSpPr>
            <p:cNvPr id="75" name="Text Box 9"/>
            <p:cNvSpPr txBox="1">
              <a:spLocks noChangeArrowheads="1"/>
            </p:cNvSpPr>
            <p:nvPr/>
          </p:nvSpPr>
          <p:spPr bwMode="auto">
            <a:xfrm>
              <a:off x="1936" y="2774"/>
              <a:ext cx="526"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a:defRPr/>
              </a:pPr>
              <a:r>
                <a:rPr kumimoji="0" lang="en-US" sz="3200" dirty="0">
                  <a:solidFill>
                    <a:schemeClr val="bg1"/>
                  </a:solidFill>
                  <a:latin typeface="+mn-lt"/>
                </a:rPr>
                <a:t>Profits</a:t>
              </a:r>
            </a:p>
          </p:txBody>
        </p:sp>
      </p:grpSp>
      <p:grpSp>
        <p:nvGrpSpPr>
          <p:cNvPr id="76" name="Group 13"/>
          <p:cNvGrpSpPr>
            <a:grpSpLocks/>
          </p:cNvGrpSpPr>
          <p:nvPr/>
        </p:nvGrpSpPr>
        <p:grpSpPr bwMode="auto">
          <a:xfrm>
            <a:off x="3794125" y="2755900"/>
            <a:ext cx="1335088" cy="1401763"/>
            <a:chOff x="2448" y="2592"/>
            <a:chExt cx="576" cy="576"/>
          </a:xfrm>
        </p:grpSpPr>
        <p:sp>
          <p:nvSpPr>
            <p:cNvPr id="77" name="AutoShape 14"/>
            <p:cNvSpPr>
              <a:spLocks noChangeArrowheads="1"/>
            </p:cNvSpPr>
            <p:nvPr/>
          </p:nvSpPr>
          <p:spPr bwMode="auto">
            <a:xfrm>
              <a:off x="2448" y="2592"/>
              <a:ext cx="576" cy="576"/>
            </a:xfrm>
            <a:prstGeom prst="rtTriangle">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hlink"/>
                </a:buClr>
                <a:buSzPct val="50000"/>
                <a:buFont typeface="Monotype Sorts" pitchFamily="2" charset="2"/>
                <a:buChar char="n"/>
                <a:defRPr kumimoji="1" sz="3200">
                  <a:solidFill>
                    <a:srgbClr val="CC0099"/>
                  </a:solidFill>
                  <a:latin typeface="Arial" panose="020B0604020202020204" pitchFamily="34" charset="0"/>
                </a:defRPr>
              </a:lvl1pPr>
              <a:lvl2pPr marL="742950" indent="-285750">
                <a:spcBef>
                  <a:spcPct val="20000"/>
                </a:spcBef>
                <a:buClr>
                  <a:schemeClr val="tx2"/>
                </a:buClr>
                <a:buSzPct val="75000"/>
                <a:buFont typeface="Monotype Sorts" pitchFamily="2" charset="2"/>
                <a:buChar char="u"/>
                <a:defRPr kumimoji="1" sz="3000">
                  <a:solidFill>
                    <a:srgbClr val="000066"/>
                  </a:solidFill>
                  <a:latin typeface="Arial" panose="020B0604020202020204" pitchFamily="34" charset="0"/>
                </a:defRPr>
              </a:lvl2pPr>
              <a:lvl3pPr marL="1143000" indent="-228600">
                <a:spcBef>
                  <a:spcPct val="20000"/>
                </a:spcBef>
                <a:buClr>
                  <a:schemeClr val="hlink"/>
                </a:buClr>
                <a:buSzPct val="65000"/>
                <a:buFont typeface="Monotype Sorts" pitchFamily="2" charset="2"/>
                <a:buChar char="w"/>
                <a:defRPr kumimoji="1" sz="2800">
                  <a:solidFill>
                    <a:srgbClr val="000066"/>
                  </a:solidFill>
                  <a:latin typeface="Arial" panose="020B0604020202020204" pitchFamily="34" charset="0"/>
                </a:defRPr>
              </a:lvl3pPr>
              <a:lvl4pPr marL="1600200" indent="-228600">
                <a:spcBef>
                  <a:spcPct val="20000"/>
                </a:spcBef>
                <a:buClr>
                  <a:schemeClr val="tx2"/>
                </a:buClr>
                <a:buSzPct val="100000"/>
                <a:buChar char="•"/>
                <a:defRPr kumimoji="1" sz="2400">
                  <a:solidFill>
                    <a:srgbClr val="000066"/>
                  </a:solidFill>
                  <a:latin typeface="Arial" panose="020B0604020202020204" pitchFamily="34" charset="0"/>
                </a:defRPr>
              </a:lvl4pPr>
              <a:lvl5pPr marL="2057400" indent="-228600">
                <a:spcBef>
                  <a:spcPct val="20000"/>
                </a:spcBef>
                <a:buClr>
                  <a:schemeClr val="hlink"/>
                </a:buClr>
                <a:buSzPct val="100000"/>
                <a:buChar char="–"/>
                <a:defRPr kumimoji="1" sz="2000">
                  <a:solidFill>
                    <a:srgbClr val="000066"/>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9pPr>
            </a:lstStyle>
            <a:p>
              <a:pPr>
                <a:spcBef>
                  <a:spcPct val="0"/>
                </a:spcBef>
                <a:buClrTx/>
                <a:buSzTx/>
                <a:buFontTx/>
                <a:buNone/>
              </a:pPr>
              <a:endParaRPr lang="en-US" sz="2400">
                <a:solidFill>
                  <a:schemeClr val="tx1"/>
                </a:solidFill>
                <a:latin typeface="Times New Roman" panose="02020603050405020304" pitchFamily="18" charset="0"/>
              </a:endParaRPr>
            </a:p>
          </p:txBody>
        </p:sp>
        <p:sp>
          <p:nvSpPr>
            <p:cNvPr id="78" name="Text Box 15"/>
            <p:cNvSpPr txBox="1">
              <a:spLocks noChangeArrowheads="1"/>
            </p:cNvSpPr>
            <p:nvPr/>
          </p:nvSpPr>
          <p:spPr bwMode="auto">
            <a:xfrm>
              <a:off x="2448" y="2880"/>
              <a:ext cx="473"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a:defRPr/>
              </a:pPr>
              <a:r>
                <a:rPr kumimoji="0" lang="en-US" sz="3200" dirty="0">
                  <a:solidFill>
                    <a:schemeClr val="bg1"/>
                  </a:solidFill>
                  <a:latin typeface="+mn-lt"/>
                </a:rPr>
                <a:t>DWL</a:t>
              </a:r>
            </a:p>
          </p:txBody>
        </p:sp>
      </p:grpSp>
      <p:grpSp>
        <p:nvGrpSpPr>
          <p:cNvPr id="79" name="Group 4"/>
          <p:cNvGrpSpPr>
            <a:grpSpLocks/>
          </p:cNvGrpSpPr>
          <p:nvPr/>
        </p:nvGrpSpPr>
        <p:grpSpPr bwMode="auto">
          <a:xfrm>
            <a:off x="2357438" y="4157663"/>
            <a:ext cx="1387475" cy="1327150"/>
            <a:chOff x="1920" y="3168"/>
            <a:chExt cx="528" cy="480"/>
          </a:xfrm>
        </p:grpSpPr>
        <p:sp>
          <p:nvSpPr>
            <p:cNvPr id="80" name="Rectangle 5"/>
            <p:cNvSpPr>
              <a:spLocks noChangeArrowheads="1"/>
            </p:cNvSpPr>
            <p:nvPr/>
          </p:nvSpPr>
          <p:spPr bwMode="auto">
            <a:xfrm>
              <a:off x="1920" y="3168"/>
              <a:ext cx="528" cy="48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hlink"/>
                </a:buClr>
                <a:buSzPct val="50000"/>
                <a:buFont typeface="Monotype Sorts" pitchFamily="2" charset="2"/>
                <a:buChar char="n"/>
                <a:defRPr kumimoji="1" sz="3200">
                  <a:solidFill>
                    <a:srgbClr val="CC0099"/>
                  </a:solidFill>
                  <a:latin typeface="Arial" panose="020B0604020202020204" pitchFamily="34" charset="0"/>
                </a:defRPr>
              </a:lvl1pPr>
              <a:lvl2pPr marL="742950" indent="-285750">
                <a:spcBef>
                  <a:spcPct val="20000"/>
                </a:spcBef>
                <a:buClr>
                  <a:schemeClr val="tx2"/>
                </a:buClr>
                <a:buSzPct val="75000"/>
                <a:buFont typeface="Monotype Sorts" pitchFamily="2" charset="2"/>
                <a:buChar char="u"/>
                <a:defRPr kumimoji="1" sz="3000">
                  <a:solidFill>
                    <a:srgbClr val="000066"/>
                  </a:solidFill>
                  <a:latin typeface="Arial" panose="020B0604020202020204" pitchFamily="34" charset="0"/>
                </a:defRPr>
              </a:lvl2pPr>
              <a:lvl3pPr marL="1143000" indent="-228600">
                <a:spcBef>
                  <a:spcPct val="20000"/>
                </a:spcBef>
                <a:buClr>
                  <a:schemeClr val="hlink"/>
                </a:buClr>
                <a:buSzPct val="65000"/>
                <a:buFont typeface="Monotype Sorts" pitchFamily="2" charset="2"/>
                <a:buChar char="w"/>
                <a:defRPr kumimoji="1" sz="2800">
                  <a:solidFill>
                    <a:srgbClr val="000066"/>
                  </a:solidFill>
                  <a:latin typeface="Arial" panose="020B0604020202020204" pitchFamily="34" charset="0"/>
                </a:defRPr>
              </a:lvl3pPr>
              <a:lvl4pPr marL="1600200" indent="-228600">
                <a:spcBef>
                  <a:spcPct val="20000"/>
                </a:spcBef>
                <a:buClr>
                  <a:schemeClr val="tx2"/>
                </a:buClr>
                <a:buSzPct val="100000"/>
                <a:buChar char="•"/>
                <a:defRPr kumimoji="1" sz="2400">
                  <a:solidFill>
                    <a:srgbClr val="000066"/>
                  </a:solidFill>
                  <a:latin typeface="Arial" panose="020B0604020202020204" pitchFamily="34" charset="0"/>
                </a:defRPr>
              </a:lvl4pPr>
              <a:lvl5pPr marL="2057400" indent="-228600">
                <a:spcBef>
                  <a:spcPct val="20000"/>
                </a:spcBef>
                <a:buClr>
                  <a:schemeClr val="hlink"/>
                </a:buClr>
                <a:buSzPct val="100000"/>
                <a:buChar char="–"/>
                <a:defRPr kumimoji="1" sz="2000">
                  <a:solidFill>
                    <a:srgbClr val="000066"/>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9pPr>
            </a:lstStyle>
            <a:p>
              <a:pPr>
                <a:spcBef>
                  <a:spcPct val="0"/>
                </a:spcBef>
                <a:buClrTx/>
                <a:buSzTx/>
                <a:buFontTx/>
                <a:buNone/>
              </a:pPr>
              <a:endParaRPr lang="en-US" sz="2400">
                <a:solidFill>
                  <a:schemeClr val="tx1"/>
                </a:solidFill>
                <a:latin typeface="Times New Roman" panose="02020603050405020304" pitchFamily="18" charset="0"/>
              </a:endParaRPr>
            </a:p>
          </p:txBody>
        </p:sp>
        <p:sp>
          <p:nvSpPr>
            <p:cNvPr id="81" name="Text Box 6"/>
            <p:cNvSpPr txBox="1">
              <a:spLocks noChangeArrowheads="1"/>
            </p:cNvSpPr>
            <p:nvPr/>
          </p:nvSpPr>
          <p:spPr bwMode="auto">
            <a:xfrm>
              <a:off x="1999" y="3262"/>
              <a:ext cx="304"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50000"/>
                <a:buFont typeface="Monotype Sorts" pitchFamily="2" charset="2"/>
                <a:buChar char="n"/>
                <a:defRPr kumimoji="1" sz="3200">
                  <a:solidFill>
                    <a:srgbClr val="CC0099"/>
                  </a:solidFill>
                  <a:latin typeface="Arial" panose="020B0604020202020204" pitchFamily="34" charset="0"/>
                </a:defRPr>
              </a:lvl1pPr>
              <a:lvl2pPr marL="742950" indent="-285750">
                <a:spcBef>
                  <a:spcPct val="20000"/>
                </a:spcBef>
                <a:buClr>
                  <a:schemeClr val="tx2"/>
                </a:buClr>
                <a:buSzPct val="75000"/>
                <a:buFont typeface="Monotype Sorts" pitchFamily="2" charset="2"/>
                <a:buChar char="u"/>
                <a:defRPr kumimoji="1" sz="3000">
                  <a:solidFill>
                    <a:srgbClr val="000066"/>
                  </a:solidFill>
                  <a:latin typeface="Arial" panose="020B0604020202020204" pitchFamily="34" charset="0"/>
                </a:defRPr>
              </a:lvl2pPr>
              <a:lvl3pPr marL="1143000" indent="-228600">
                <a:spcBef>
                  <a:spcPct val="20000"/>
                </a:spcBef>
                <a:buClr>
                  <a:schemeClr val="hlink"/>
                </a:buClr>
                <a:buSzPct val="65000"/>
                <a:buFont typeface="Monotype Sorts" pitchFamily="2" charset="2"/>
                <a:buChar char="w"/>
                <a:defRPr kumimoji="1" sz="2800">
                  <a:solidFill>
                    <a:srgbClr val="000066"/>
                  </a:solidFill>
                  <a:latin typeface="Arial" panose="020B0604020202020204" pitchFamily="34" charset="0"/>
                </a:defRPr>
              </a:lvl3pPr>
              <a:lvl4pPr marL="1600200" indent="-228600">
                <a:spcBef>
                  <a:spcPct val="20000"/>
                </a:spcBef>
                <a:buClr>
                  <a:schemeClr val="tx2"/>
                </a:buClr>
                <a:buSzPct val="100000"/>
                <a:buChar char="•"/>
                <a:defRPr kumimoji="1" sz="2400">
                  <a:solidFill>
                    <a:srgbClr val="000066"/>
                  </a:solidFill>
                  <a:latin typeface="Arial" panose="020B0604020202020204" pitchFamily="34" charset="0"/>
                </a:defRPr>
              </a:lvl4pPr>
              <a:lvl5pPr marL="2057400" indent="-228600">
                <a:spcBef>
                  <a:spcPct val="20000"/>
                </a:spcBef>
                <a:buClr>
                  <a:schemeClr val="hlink"/>
                </a:buClr>
                <a:buSzPct val="100000"/>
                <a:buChar char="–"/>
                <a:defRPr kumimoji="1" sz="2000">
                  <a:solidFill>
                    <a:srgbClr val="000066"/>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9pPr>
            </a:lstStyle>
            <a:p>
              <a:pPr>
                <a:spcBef>
                  <a:spcPct val="0"/>
                </a:spcBef>
                <a:buClrTx/>
                <a:buSzTx/>
                <a:buFontTx/>
                <a:buNone/>
              </a:pPr>
              <a:r>
                <a:rPr kumimoji="0" lang="en-US" sz="3600">
                  <a:solidFill>
                    <a:schemeClr val="bg1"/>
                  </a:solidFill>
                  <a:cs typeface="Arial" panose="020B0604020202020204" pitchFamily="34" charset="0"/>
                </a:rPr>
                <a:t>TC</a:t>
              </a:r>
            </a:p>
          </p:txBody>
        </p:sp>
      </p:grpSp>
      <p:sp>
        <p:nvSpPr>
          <p:cNvPr id="82" name="Text Box 20"/>
          <p:cNvSpPr txBox="1">
            <a:spLocks noChangeArrowheads="1"/>
          </p:cNvSpPr>
          <p:nvPr/>
        </p:nvSpPr>
        <p:spPr bwMode="auto">
          <a:xfrm>
            <a:off x="3232150" y="6059488"/>
            <a:ext cx="41354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50000"/>
              <a:buFont typeface="Monotype Sorts" pitchFamily="2" charset="2"/>
              <a:buChar char="n"/>
              <a:defRPr kumimoji="1" sz="3200">
                <a:solidFill>
                  <a:srgbClr val="CC0099"/>
                </a:solidFill>
                <a:latin typeface="Arial" panose="020B0604020202020204" pitchFamily="34" charset="0"/>
              </a:defRPr>
            </a:lvl1pPr>
            <a:lvl2pPr marL="742950" indent="-285750">
              <a:spcBef>
                <a:spcPct val="20000"/>
              </a:spcBef>
              <a:buClr>
                <a:schemeClr val="tx2"/>
              </a:buClr>
              <a:buSzPct val="75000"/>
              <a:buFont typeface="Monotype Sorts" pitchFamily="2" charset="2"/>
              <a:buChar char="u"/>
              <a:defRPr kumimoji="1" sz="3000">
                <a:solidFill>
                  <a:srgbClr val="000066"/>
                </a:solidFill>
                <a:latin typeface="Arial" panose="020B0604020202020204" pitchFamily="34" charset="0"/>
              </a:defRPr>
            </a:lvl2pPr>
            <a:lvl3pPr marL="1143000" indent="-228600">
              <a:spcBef>
                <a:spcPct val="20000"/>
              </a:spcBef>
              <a:buClr>
                <a:schemeClr val="hlink"/>
              </a:buClr>
              <a:buSzPct val="65000"/>
              <a:buFont typeface="Monotype Sorts" pitchFamily="2" charset="2"/>
              <a:buChar char="w"/>
              <a:defRPr kumimoji="1" sz="2800">
                <a:solidFill>
                  <a:srgbClr val="000066"/>
                </a:solidFill>
                <a:latin typeface="Arial" panose="020B0604020202020204" pitchFamily="34" charset="0"/>
              </a:defRPr>
            </a:lvl3pPr>
            <a:lvl4pPr marL="1600200" indent="-228600">
              <a:spcBef>
                <a:spcPct val="20000"/>
              </a:spcBef>
              <a:buClr>
                <a:schemeClr val="tx2"/>
              </a:buClr>
              <a:buSzPct val="100000"/>
              <a:buChar char="•"/>
              <a:defRPr kumimoji="1" sz="2400">
                <a:solidFill>
                  <a:srgbClr val="000066"/>
                </a:solidFill>
                <a:latin typeface="Arial" panose="020B0604020202020204" pitchFamily="34" charset="0"/>
              </a:defRPr>
            </a:lvl4pPr>
            <a:lvl5pPr marL="2057400" indent="-228600">
              <a:spcBef>
                <a:spcPct val="20000"/>
              </a:spcBef>
              <a:buClr>
                <a:schemeClr val="hlink"/>
              </a:buClr>
              <a:buSzPct val="100000"/>
              <a:buChar char="–"/>
              <a:defRPr kumimoji="1" sz="2000">
                <a:solidFill>
                  <a:srgbClr val="000066"/>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9pPr>
          </a:lstStyle>
          <a:p>
            <a:pPr>
              <a:spcBef>
                <a:spcPct val="0"/>
              </a:spcBef>
              <a:buClrTx/>
              <a:buSzTx/>
              <a:buFontTx/>
              <a:buNone/>
            </a:pPr>
            <a:r>
              <a:rPr kumimoji="0" lang="en-US" sz="3600" b="1">
                <a:solidFill>
                  <a:schemeClr val="tx1"/>
                </a:solidFill>
                <a:cs typeface="Arial" panose="020B0604020202020204" pitchFamily="34" charset="0"/>
              </a:rPr>
              <a:t>Marginal Revenue</a:t>
            </a:r>
          </a:p>
        </p:txBody>
      </p:sp>
      <p:sp>
        <p:nvSpPr>
          <p:cNvPr id="83" name="Text Box 6"/>
          <p:cNvSpPr txBox="1">
            <a:spLocks noChangeArrowheads="1"/>
          </p:cNvSpPr>
          <p:nvPr/>
        </p:nvSpPr>
        <p:spPr bwMode="auto">
          <a:xfrm>
            <a:off x="8438617" y="5174791"/>
            <a:ext cx="3753383" cy="1200329"/>
          </a:xfrm>
          <a:prstGeom prst="rect">
            <a:avLst/>
          </a:prstGeom>
          <a:solidFill>
            <a:srgbClr val="339966"/>
          </a:solidFill>
          <a:ln w="9525">
            <a:solidFill>
              <a:schemeClr val="tx1"/>
            </a:solidFill>
            <a:miter lim="800000"/>
            <a:headEnd/>
            <a:tailEnd/>
          </a:ln>
        </p:spPr>
        <p:txBody>
          <a:bodyPr wrap="square">
            <a:spAutoFit/>
          </a:bodyPr>
          <a:lstStyle>
            <a:lvl1pPr>
              <a:spcBef>
                <a:spcPct val="20000"/>
              </a:spcBef>
              <a:buClr>
                <a:schemeClr val="hlink"/>
              </a:buClr>
              <a:buSzPct val="50000"/>
              <a:buFont typeface="Monotype Sorts" pitchFamily="2" charset="2"/>
              <a:buChar char="n"/>
              <a:defRPr kumimoji="1" sz="3200">
                <a:solidFill>
                  <a:srgbClr val="CC0099"/>
                </a:solidFill>
                <a:latin typeface="Arial" panose="020B0604020202020204" pitchFamily="34" charset="0"/>
              </a:defRPr>
            </a:lvl1pPr>
            <a:lvl2pPr marL="742950" indent="-285750">
              <a:spcBef>
                <a:spcPct val="20000"/>
              </a:spcBef>
              <a:buClr>
                <a:schemeClr val="tx2"/>
              </a:buClr>
              <a:buSzPct val="75000"/>
              <a:buFont typeface="Monotype Sorts" pitchFamily="2" charset="2"/>
              <a:buChar char="u"/>
              <a:defRPr kumimoji="1" sz="3000">
                <a:solidFill>
                  <a:srgbClr val="000066"/>
                </a:solidFill>
                <a:latin typeface="Arial" panose="020B0604020202020204" pitchFamily="34" charset="0"/>
              </a:defRPr>
            </a:lvl2pPr>
            <a:lvl3pPr marL="1143000" indent="-228600">
              <a:spcBef>
                <a:spcPct val="20000"/>
              </a:spcBef>
              <a:buClr>
                <a:schemeClr val="hlink"/>
              </a:buClr>
              <a:buSzPct val="65000"/>
              <a:buFont typeface="Monotype Sorts" pitchFamily="2" charset="2"/>
              <a:buChar char="w"/>
              <a:defRPr kumimoji="1" sz="2800">
                <a:solidFill>
                  <a:srgbClr val="000066"/>
                </a:solidFill>
                <a:latin typeface="Arial" panose="020B0604020202020204" pitchFamily="34" charset="0"/>
              </a:defRPr>
            </a:lvl3pPr>
            <a:lvl4pPr marL="1600200" indent="-228600">
              <a:spcBef>
                <a:spcPct val="20000"/>
              </a:spcBef>
              <a:buClr>
                <a:schemeClr val="tx2"/>
              </a:buClr>
              <a:buSzPct val="100000"/>
              <a:buChar char="•"/>
              <a:defRPr kumimoji="1" sz="2400">
                <a:solidFill>
                  <a:srgbClr val="000066"/>
                </a:solidFill>
                <a:latin typeface="Arial" panose="020B0604020202020204" pitchFamily="34" charset="0"/>
              </a:defRPr>
            </a:lvl4pPr>
            <a:lvl5pPr marL="2057400" indent="-228600">
              <a:spcBef>
                <a:spcPct val="20000"/>
              </a:spcBef>
              <a:buClr>
                <a:schemeClr val="hlink"/>
              </a:buClr>
              <a:buSzPct val="100000"/>
              <a:buChar char="–"/>
              <a:defRPr kumimoji="1" sz="2000">
                <a:solidFill>
                  <a:srgbClr val="000066"/>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9pPr>
          </a:lstStyle>
          <a:p>
            <a:pPr>
              <a:spcBef>
                <a:spcPct val="0"/>
              </a:spcBef>
              <a:buClrTx/>
              <a:buSzTx/>
              <a:buFontTx/>
              <a:buNone/>
            </a:pPr>
            <a:r>
              <a:rPr lang="en-US" sz="3600" dirty="0">
                <a:solidFill>
                  <a:schemeClr val="bg1"/>
                </a:solidFill>
                <a:cs typeface="Arial" panose="020B0604020202020204" pitchFamily="34" charset="0"/>
              </a:rPr>
              <a:t>DWL = Deadweight Loss</a:t>
            </a:r>
          </a:p>
        </p:txBody>
      </p:sp>
    </p:spTree>
    <p:extLst>
      <p:ext uri="{BB962C8B-B14F-4D97-AF65-F5344CB8AC3E}">
        <p14:creationId xmlns:p14="http://schemas.microsoft.com/office/powerpoint/2010/main" val="748601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dissolve">
                                      <p:cBhvr>
                                        <p:cTn id="7" dur="5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wipe(up)">
                                      <p:cBhvr>
                                        <p:cTn id="12" dur="500"/>
                                        <p:tgtEl>
                                          <p:spTgt spid="65"/>
                                        </p:tgtEl>
                                      </p:cBhvr>
                                    </p:animEffect>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82"/>
                                        </p:tgtEl>
                                        <p:attrNameLst>
                                          <p:attrName>style.visibility</p:attrName>
                                        </p:attrNameLst>
                                      </p:cBhvr>
                                      <p:to>
                                        <p:strVal val="visible"/>
                                      </p:to>
                                    </p:set>
                                    <p:animEffect transition="in" filter="dissolve">
                                      <p:cBhvr>
                                        <p:cTn id="16" dur="500"/>
                                        <p:tgtEl>
                                          <p:spTgt spid="82"/>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57"/>
                                        </p:tgtEl>
                                        <p:attrNameLst>
                                          <p:attrName>style.visibility</p:attrName>
                                        </p:attrNameLst>
                                      </p:cBhvr>
                                      <p:to>
                                        <p:strVal val="visible"/>
                                      </p:to>
                                    </p:set>
                                    <p:animEffect transition="in" filter="dissolve">
                                      <p:cBhvr>
                                        <p:cTn id="21" dur="500"/>
                                        <p:tgtEl>
                                          <p:spTgt spid="5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68"/>
                                        </p:tgtEl>
                                        <p:attrNameLst>
                                          <p:attrName>style.visibility</p:attrName>
                                        </p:attrNameLst>
                                      </p:cBhvr>
                                      <p:to>
                                        <p:strVal val="visible"/>
                                      </p:to>
                                    </p:set>
                                    <p:animEffect transition="in" filter="wipe(up)">
                                      <p:cBhvr>
                                        <p:cTn id="26" dur="500"/>
                                        <p:tgtEl>
                                          <p:spTgt spid="68"/>
                                        </p:tgtEl>
                                      </p:cBhvr>
                                    </p:animEffect>
                                  </p:childTnLst>
                                </p:cTn>
                              </p:par>
                            </p:childTnLst>
                          </p:cTn>
                        </p:par>
                        <p:par>
                          <p:cTn id="27" fill="hold">
                            <p:stCondLst>
                              <p:cond delay="500"/>
                            </p:stCondLst>
                            <p:childTnLst>
                              <p:par>
                                <p:cTn id="28" presetID="9" presetClass="entr" presetSubtype="0" fill="hold" grpId="0"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dissolve">
                                      <p:cBhvr>
                                        <p:cTn id="30" dur="500"/>
                                        <p:tgtEl>
                                          <p:spTgt spid="66"/>
                                        </p:tgtEl>
                                      </p:cBhvr>
                                    </p:animEffect>
                                  </p:childTnLst>
                                </p:cTn>
                              </p:par>
                            </p:childTnLst>
                          </p:cTn>
                        </p:par>
                        <p:par>
                          <p:cTn id="31" fill="hold">
                            <p:stCondLst>
                              <p:cond delay="1000"/>
                            </p:stCondLst>
                            <p:childTnLst>
                              <p:par>
                                <p:cTn id="32" presetID="22" presetClass="entr" presetSubtype="2" fill="hold" grpId="0"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right)">
                                      <p:cBhvr>
                                        <p:cTn id="34" dur="500"/>
                                        <p:tgtEl>
                                          <p:spTgt spid="69"/>
                                        </p:tgtEl>
                                      </p:cBhvr>
                                    </p:animEffect>
                                  </p:childTnLst>
                                </p:cTn>
                              </p:par>
                            </p:childTnLst>
                          </p:cTn>
                        </p:par>
                        <p:par>
                          <p:cTn id="35" fill="hold">
                            <p:stCondLst>
                              <p:cond delay="1500"/>
                            </p:stCondLst>
                            <p:childTnLst>
                              <p:par>
                                <p:cTn id="36" presetID="9" presetClass="entr" presetSubtype="0" fill="hold" grpId="0" nodeType="afterEffect">
                                  <p:stCondLst>
                                    <p:cond delay="0"/>
                                  </p:stCondLst>
                                  <p:childTnLst>
                                    <p:set>
                                      <p:cBhvr>
                                        <p:cTn id="37" dur="1" fill="hold">
                                          <p:stCondLst>
                                            <p:cond delay="0"/>
                                          </p:stCondLst>
                                        </p:cTn>
                                        <p:tgtEl>
                                          <p:spTgt spid="67"/>
                                        </p:tgtEl>
                                        <p:attrNameLst>
                                          <p:attrName>style.visibility</p:attrName>
                                        </p:attrNameLst>
                                      </p:cBhvr>
                                      <p:to>
                                        <p:strVal val="visible"/>
                                      </p:to>
                                    </p:set>
                                    <p:animEffect transition="in" filter="dissolve">
                                      <p:cBhvr>
                                        <p:cTn id="38" dur="500"/>
                                        <p:tgtEl>
                                          <p:spTgt spid="67"/>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70"/>
                                        </p:tgtEl>
                                        <p:attrNameLst>
                                          <p:attrName>style.visibility</p:attrName>
                                        </p:attrNameLst>
                                      </p:cBhvr>
                                      <p:to>
                                        <p:strVal val="visible"/>
                                      </p:to>
                                    </p:set>
                                    <p:animEffect transition="in" filter="dissolve">
                                      <p:cBhvr>
                                        <p:cTn id="43" dur="500"/>
                                        <p:tgtEl>
                                          <p:spTgt spid="70"/>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nodeType="clickEffect">
                                  <p:stCondLst>
                                    <p:cond delay="0"/>
                                  </p:stCondLst>
                                  <p:childTnLst>
                                    <p:set>
                                      <p:cBhvr>
                                        <p:cTn id="47" dur="1" fill="hold">
                                          <p:stCondLst>
                                            <p:cond delay="0"/>
                                          </p:stCondLst>
                                        </p:cTn>
                                        <p:tgtEl>
                                          <p:spTgt spid="73"/>
                                        </p:tgtEl>
                                        <p:attrNameLst>
                                          <p:attrName>style.visibility</p:attrName>
                                        </p:attrNameLst>
                                      </p:cBhvr>
                                      <p:to>
                                        <p:strVal val="visible"/>
                                      </p:to>
                                    </p:set>
                                    <p:animEffect transition="in" filter="dissolve">
                                      <p:cBhvr>
                                        <p:cTn id="48" dur="500"/>
                                        <p:tgtEl>
                                          <p:spTgt spid="73"/>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nodeType="clickEffect">
                                  <p:stCondLst>
                                    <p:cond delay="0"/>
                                  </p:stCondLst>
                                  <p:childTnLst>
                                    <p:set>
                                      <p:cBhvr>
                                        <p:cTn id="52" dur="1" fill="hold">
                                          <p:stCondLst>
                                            <p:cond delay="0"/>
                                          </p:stCondLst>
                                        </p:cTn>
                                        <p:tgtEl>
                                          <p:spTgt spid="79"/>
                                        </p:tgtEl>
                                        <p:attrNameLst>
                                          <p:attrName>style.visibility</p:attrName>
                                        </p:attrNameLst>
                                      </p:cBhvr>
                                      <p:to>
                                        <p:strVal val="visible"/>
                                      </p:to>
                                    </p:set>
                                    <p:animEffect transition="in" filter="dissolve">
                                      <p:cBhvr>
                                        <p:cTn id="53" dur="500"/>
                                        <p:tgtEl>
                                          <p:spTgt spid="79"/>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xit" presetSubtype="0" fill="hold" grpId="0" nodeType="clickEffect">
                                  <p:stCondLst>
                                    <p:cond delay="0"/>
                                  </p:stCondLst>
                                  <p:childTnLst>
                                    <p:set>
                                      <p:cBhvr>
                                        <p:cTn id="57" dur="1" fill="hold">
                                          <p:stCondLst>
                                            <p:cond delay="0"/>
                                          </p:stCondLst>
                                        </p:cTn>
                                        <p:tgtEl>
                                          <p:spTgt spid="7"/>
                                        </p:tgtEl>
                                        <p:attrNameLst>
                                          <p:attrName>style.visibility</p:attrName>
                                        </p:attrNameLst>
                                      </p:cBhvr>
                                      <p:to>
                                        <p:strVal val="hidden"/>
                                      </p:to>
                                    </p:set>
                                  </p:childTnLst>
                                </p:cTn>
                              </p:par>
                              <p:par>
                                <p:cTn id="58" presetID="9" presetClass="entr" presetSubtype="0" fill="hold" nodeType="withEffect">
                                  <p:stCondLst>
                                    <p:cond delay="0"/>
                                  </p:stCondLst>
                                  <p:childTnLst>
                                    <p:set>
                                      <p:cBhvr>
                                        <p:cTn id="59" dur="1" fill="hold">
                                          <p:stCondLst>
                                            <p:cond delay="0"/>
                                          </p:stCondLst>
                                        </p:cTn>
                                        <p:tgtEl>
                                          <p:spTgt spid="76"/>
                                        </p:tgtEl>
                                        <p:attrNameLst>
                                          <p:attrName>style.visibility</p:attrName>
                                        </p:attrNameLst>
                                      </p:cBhvr>
                                      <p:to>
                                        <p:strVal val="visible"/>
                                      </p:to>
                                    </p:set>
                                    <p:animEffect transition="in" filter="dissolve">
                                      <p:cBhvr>
                                        <p:cTn id="60" dur="500"/>
                                        <p:tgtEl>
                                          <p:spTgt spid="76"/>
                                        </p:tgtEl>
                                      </p:cBhvr>
                                    </p:animEffect>
                                  </p:childTnLst>
                                </p:cTn>
                              </p:par>
                              <p:par>
                                <p:cTn id="61" presetID="9" presetClass="entr" presetSubtype="0" fill="hold" grpId="0" nodeType="withEffect">
                                  <p:stCondLst>
                                    <p:cond delay="0"/>
                                  </p:stCondLst>
                                  <p:childTnLst>
                                    <p:set>
                                      <p:cBhvr>
                                        <p:cTn id="62" dur="1" fill="hold">
                                          <p:stCondLst>
                                            <p:cond delay="0"/>
                                          </p:stCondLst>
                                        </p:cTn>
                                        <p:tgtEl>
                                          <p:spTgt spid="83"/>
                                        </p:tgtEl>
                                        <p:attrNameLst>
                                          <p:attrName>style.visibility</p:attrName>
                                        </p:attrNameLst>
                                      </p:cBhvr>
                                      <p:to>
                                        <p:strVal val="visible"/>
                                      </p:to>
                                    </p:set>
                                    <p:animEffect transition="in" filter="dissolve">
                                      <p:cBhvr>
                                        <p:cTn id="63"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7" grpId="0" animBg="1"/>
      <p:bldP spid="64" grpId="0" animBg="1"/>
      <p:bldP spid="65" grpId="0" animBg="1"/>
      <p:bldP spid="66" grpId="0"/>
      <p:bldP spid="67" grpId="0"/>
      <p:bldP spid="68" grpId="0" animBg="1"/>
      <p:bldP spid="69" grpId="0" animBg="1"/>
      <p:bldP spid="82" grpId="0"/>
      <p:bldP spid="8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473456-D2D1-73C8-7004-8C29456DB942}"/>
              </a:ext>
            </a:extLst>
          </p:cNvPr>
          <p:cNvPicPr>
            <a:picLocks noChangeAspect="1"/>
          </p:cNvPicPr>
          <p:nvPr/>
        </p:nvPicPr>
        <p:blipFill>
          <a:blip r:embed="rId2"/>
          <a:stretch>
            <a:fillRect/>
          </a:stretch>
        </p:blipFill>
        <p:spPr>
          <a:xfrm>
            <a:off x="224511" y="209004"/>
            <a:ext cx="4068217" cy="6491834"/>
          </a:xfrm>
          <a:prstGeom prst="rect">
            <a:avLst/>
          </a:prstGeom>
          <a:ln w="6350">
            <a:solidFill>
              <a:schemeClr val="tx1"/>
            </a:solidFill>
          </a:ln>
        </p:spPr>
      </p:pic>
      <p:sp>
        <p:nvSpPr>
          <p:cNvPr id="2" name="Title 1"/>
          <p:cNvSpPr>
            <a:spLocks noGrp="1"/>
          </p:cNvSpPr>
          <p:nvPr>
            <p:ph type="title"/>
          </p:nvPr>
        </p:nvSpPr>
        <p:spPr>
          <a:xfrm>
            <a:off x="5555087" y="-2"/>
            <a:ext cx="6636914" cy="418013"/>
          </a:xfrm>
          <a:solidFill>
            <a:schemeClr val="bg2">
              <a:alpha val="10000"/>
            </a:schemeClr>
          </a:solidFill>
        </p:spPr>
        <p:txBody>
          <a:bodyPr/>
          <a:lstStyle/>
          <a:p>
            <a:pPr algn="r">
              <a:lnSpc>
                <a:spcPct val="100000"/>
              </a:lnSpc>
            </a:pPr>
            <a:r>
              <a:rPr lang="en-US" sz="2400" kern="1200">
                <a:solidFill>
                  <a:schemeClr val="accent4">
                    <a:lumMod val="75000"/>
                    <a:lumOff val="25000"/>
                  </a:schemeClr>
                </a:solidFill>
                <a:latin typeface="+mn-lt"/>
                <a:cs typeface="Times New Roman" panose="02020603050405020304" pitchFamily="18" charset="0"/>
              </a:rPr>
              <a:t>“Probably” Lessen Competition; Substantial</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40</a:t>
            </a:fld>
            <a:endParaRPr lang="en-US" altLang="en-US"/>
          </a:p>
        </p:txBody>
      </p:sp>
      <p:sp>
        <p:nvSpPr>
          <p:cNvPr id="6" name="Text Box 5"/>
          <p:cNvSpPr txBox="1">
            <a:spLocks noChangeArrowheads="1"/>
          </p:cNvSpPr>
          <p:nvPr/>
        </p:nvSpPr>
        <p:spPr bwMode="auto">
          <a:xfrm>
            <a:off x="9008533" y="6488668"/>
            <a:ext cx="3183467"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Standard Fashion (US 1922)</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sp>
        <p:nvSpPr>
          <p:cNvPr id="3" name="Rectangle 2">
            <a:extLst>
              <a:ext uri="{FF2B5EF4-FFF2-40B4-BE49-F238E27FC236}">
                <a16:creationId xmlns:a16="http://schemas.microsoft.com/office/drawing/2014/main" id="{FBEF994D-CCFC-9BF5-D592-E519102E16A9}"/>
              </a:ext>
            </a:extLst>
          </p:cNvPr>
          <p:cNvSpPr/>
          <p:nvPr/>
        </p:nvSpPr>
        <p:spPr bwMode="auto">
          <a:xfrm>
            <a:off x="1363133" y="1782897"/>
            <a:ext cx="10655830" cy="3046988"/>
          </a:xfrm>
          <a:prstGeom prst="rect">
            <a:avLst/>
          </a:prstGeom>
          <a:solidFill>
            <a:schemeClr val="bg1"/>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lang="en-US" sz="3200" dirty="0">
                <a:solidFill>
                  <a:srgbClr val="000000"/>
                </a:solidFill>
              </a:rPr>
              <a:t>“</a:t>
            </a:r>
            <a:r>
              <a:rPr lang="en-US" sz="3200" dirty="0"/>
              <a:t>It was intended to prevent such agreements as would under the circumstances disclosed </a:t>
            </a:r>
            <a:r>
              <a:rPr lang="en-US" sz="3200" b="1" dirty="0">
                <a:solidFill>
                  <a:schemeClr val="accent4">
                    <a:lumMod val="50000"/>
                    <a:lumOff val="50000"/>
                  </a:schemeClr>
                </a:solidFill>
              </a:rPr>
              <a:t>probably lessen competition, or create an actual tendency to monopoly</a:t>
            </a:r>
            <a:r>
              <a:rPr lang="en-US" sz="3200" dirty="0"/>
              <a:t>. That it was </a:t>
            </a:r>
            <a:r>
              <a:rPr lang="en-US" sz="3200" b="1" dirty="0">
                <a:solidFill>
                  <a:schemeClr val="accent4">
                    <a:lumMod val="50000"/>
                    <a:lumOff val="50000"/>
                  </a:schemeClr>
                </a:solidFill>
              </a:rPr>
              <a:t>not intended to reach every remote lessening of competition </a:t>
            </a:r>
            <a:r>
              <a:rPr lang="en-US" sz="3200" dirty="0"/>
              <a:t>is shown in the requirement that </a:t>
            </a:r>
            <a:r>
              <a:rPr lang="en-US" sz="3200" b="1" dirty="0">
                <a:solidFill>
                  <a:schemeClr val="accent4">
                    <a:lumMod val="50000"/>
                    <a:lumOff val="50000"/>
                  </a:schemeClr>
                </a:solidFill>
              </a:rPr>
              <a:t>such lessening must be substantial</a:t>
            </a:r>
            <a:r>
              <a:rPr lang="en-US" sz="3200" dirty="0">
                <a:solidFill>
                  <a:srgbClr val="000000"/>
                </a:solidFill>
              </a:rPr>
              <a:t>.”</a:t>
            </a:r>
          </a:p>
        </p:txBody>
      </p:sp>
    </p:spTree>
    <p:extLst>
      <p:ext uri="{BB962C8B-B14F-4D97-AF65-F5344CB8AC3E}">
        <p14:creationId xmlns:p14="http://schemas.microsoft.com/office/powerpoint/2010/main" val="4119142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8"/>
                                        </p:tgtEl>
                                        <p:attrNameLst>
                                          <p:attrName>style.opacity</p:attrName>
                                        </p:attrNameLst>
                                      </p:cBhvr>
                                      <p:to>
                                        <p:strVal val="0.5"/>
                                      </p:to>
                                    </p:set>
                                    <p:animEffect filter="image" prLst="opacity: 0.5">
                                      <p:cBhvr rctx="IE">
                                        <p:cTn id="9" dur="indefinite"/>
                                        <p:tgtEl>
                                          <p:spTgt spid="8"/>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6135" y="-2"/>
            <a:ext cx="5795866"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Says Agency Contract But Isn’t Really</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41</a:t>
            </a:fld>
            <a:endParaRPr lang="en-US" altLang="en-US"/>
          </a:p>
        </p:txBody>
      </p:sp>
      <p:sp>
        <p:nvSpPr>
          <p:cNvPr id="6" name="Text Box 5"/>
          <p:cNvSpPr txBox="1">
            <a:spLocks noChangeArrowheads="1"/>
          </p:cNvSpPr>
          <p:nvPr/>
        </p:nvSpPr>
        <p:spPr bwMode="auto">
          <a:xfrm>
            <a:off x="9008533" y="6488668"/>
            <a:ext cx="3183467"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Standard Fashion (US 1922)</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8" name="Picture 7"/>
          <p:cNvPicPr>
            <a:picLocks noChangeAspect="1"/>
          </p:cNvPicPr>
          <p:nvPr/>
        </p:nvPicPr>
        <p:blipFill>
          <a:blip r:embed="rId2"/>
          <a:stretch>
            <a:fillRect/>
          </a:stretch>
        </p:blipFill>
        <p:spPr>
          <a:xfrm>
            <a:off x="361214" y="209004"/>
            <a:ext cx="3950773" cy="6491834"/>
          </a:xfrm>
          <a:prstGeom prst="rect">
            <a:avLst/>
          </a:prstGeom>
          <a:ln>
            <a:solidFill>
              <a:schemeClr val="bg2"/>
            </a:solidFill>
          </a:ln>
        </p:spPr>
      </p:pic>
      <p:sp>
        <p:nvSpPr>
          <p:cNvPr id="3" name="Rectangle 2">
            <a:extLst>
              <a:ext uri="{FF2B5EF4-FFF2-40B4-BE49-F238E27FC236}">
                <a16:creationId xmlns:a16="http://schemas.microsoft.com/office/drawing/2014/main" id="{FBEF994D-CCFC-9BF5-D592-E519102E16A9}"/>
              </a:ext>
            </a:extLst>
          </p:cNvPr>
          <p:cNvSpPr/>
          <p:nvPr/>
        </p:nvSpPr>
        <p:spPr bwMode="auto">
          <a:xfrm>
            <a:off x="1363133" y="1843857"/>
            <a:ext cx="10655830" cy="3046988"/>
          </a:xfrm>
          <a:prstGeom prst="rect">
            <a:avLst/>
          </a:prstGeom>
          <a:solidFill>
            <a:schemeClr val="bg1"/>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lang="en-US" sz="3200" dirty="0">
                <a:solidFill>
                  <a:srgbClr val="000000"/>
                </a:solidFill>
              </a:rPr>
              <a:t>“</a:t>
            </a:r>
            <a:r>
              <a:rPr lang="en-US" sz="3200" b="1" dirty="0">
                <a:solidFill>
                  <a:schemeClr val="accent4">
                    <a:lumMod val="50000"/>
                    <a:lumOff val="50000"/>
                  </a:schemeClr>
                </a:solidFill>
              </a:rPr>
              <a:t>It is insisted by the petitioner that the contract is not one of sale, but is one of agency or joint venture, but an analysis of the contract shows that a sale was in fact intended and made</a:t>
            </a:r>
            <a:r>
              <a:rPr lang="en-US" sz="3200" dirty="0"/>
              <a:t>. … </a:t>
            </a:r>
            <a:r>
              <a:rPr lang="en-US" sz="3200" b="1" dirty="0">
                <a:solidFill>
                  <a:schemeClr val="accent4">
                    <a:lumMod val="50000"/>
                    <a:lumOff val="50000"/>
                  </a:schemeClr>
                </a:solidFill>
              </a:rPr>
              <a:t>Full title and dominion passed to the buyer. While this contract is denominated one of agency, it is perfectly apparent that it is one of sale</a:t>
            </a:r>
            <a:r>
              <a:rPr lang="en-US" sz="3200" dirty="0">
                <a:solidFill>
                  <a:srgbClr val="000000"/>
                </a:solidFill>
              </a:rPr>
              <a:t>.”</a:t>
            </a:r>
          </a:p>
        </p:txBody>
      </p:sp>
    </p:spTree>
    <p:extLst>
      <p:ext uri="{BB962C8B-B14F-4D97-AF65-F5344CB8AC3E}">
        <p14:creationId xmlns:p14="http://schemas.microsoft.com/office/powerpoint/2010/main" val="217411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8"/>
                                        </p:tgtEl>
                                        <p:attrNameLst>
                                          <p:attrName>style.opacity</p:attrName>
                                        </p:attrNameLst>
                                      </p:cBhvr>
                                      <p:to>
                                        <p:strVal val="0.5"/>
                                      </p:to>
                                    </p:set>
                                    <p:animEffect filter="image" prLst="opacity: 0.5">
                                      <p:cBhvr rctx="IE">
                                        <p:cTn id="9" dur="indefinite"/>
                                        <p:tgtEl>
                                          <p:spTgt spid="8"/>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6133" y="-1"/>
            <a:ext cx="5875868" cy="369332"/>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Barred Dealing in Goods of Competitor</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42</a:t>
            </a:fld>
            <a:endParaRPr lang="en-US" altLang="en-US"/>
          </a:p>
        </p:txBody>
      </p:sp>
      <p:sp>
        <p:nvSpPr>
          <p:cNvPr id="6" name="Text Box 5"/>
          <p:cNvSpPr txBox="1">
            <a:spLocks noChangeArrowheads="1"/>
          </p:cNvSpPr>
          <p:nvPr/>
        </p:nvSpPr>
        <p:spPr bwMode="auto">
          <a:xfrm>
            <a:off x="8934061" y="6488668"/>
            <a:ext cx="3257939"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Standard Fashion (US 1922)</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8" name="Picture 7"/>
          <p:cNvPicPr>
            <a:picLocks noChangeAspect="1"/>
          </p:cNvPicPr>
          <p:nvPr/>
        </p:nvPicPr>
        <p:blipFill>
          <a:blip r:embed="rId2"/>
          <a:stretch>
            <a:fillRect/>
          </a:stretch>
        </p:blipFill>
        <p:spPr>
          <a:xfrm>
            <a:off x="249767" y="187836"/>
            <a:ext cx="3963654" cy="6513001"/>
          </a:xfrm>
          <a:prstGeom prst="rect">
            <a:avLst/>
          </a:prstGeom>
          <a:ln>
            <a:solidFill>
              <a:schemeClr val="bg2"/>
            </a:solidFill>
          </a:ln>
        </p:spPr>
      </p:pic>
      <p:sp>
        <p:nvSpPr>
          <p:cNvPr id="3" name="Rectangle 2">
            <a:extLst>
              <a:ext uri="{FF2B5EF4-FFF2-40B4-BE49-F238E27FC236}">
                <a16:creationId xmlns:a16="http://schemas.microsoft.com/office/drawing/2014/main" id="{AE266229-DFD3-D7CC-39E0-00E7F51EA863}"/>
              </a:ext>
            </a:extLst>
          </p:cNvPr>
          <p:cNvSpPr/>
          <p:nvPr/>
        </p:nvSpPr>
        <p:spPr bwMode="auto">
          <a:xfrm>
            <a:off x="1323655" y="2330025"/>
            <a:ext cx="10655830" cy="3046988"/>
          </a:xfrm>
          <a:prstGeom prst="rect">
            <a:avLst/>
          </a:prstGeom>
          <a:solidFill>
            <a:schemeClr val="bg1"/>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lang="en-US" sz="3200" dirty="0">
                <a:solidFill>
                  <a:srgbClr val="000000"/>
                </a:solidFill>
              </a:rPr>
              <a:t>“</a:t>
            </a:r>
            <a:r>
              <a:rPr lang="en-US" sz="3200" dirty="0"/>
              <a:t>The </a:t>
            </a:r>
            <a:r>
              <a:rPr lang="en-US" sz="3200" b="1" dirty="0">
                <a:solidFill>
                  <a:schemeClr val="accent4">
                    <a:lumMod val="50000"/>
                    <a:lumOff val="50000"/>
                  </a:schemeClr>
                </a:solidFill>
              </a:rPr>
              <a:t>contract contains an agreement that the respondent shall not sell or permit to be sold on its premises during the term of the contract any other make of patterns</a:t>
            </a:r>
            <a:r>
              <a:rPr lang="en-US" sz="3200" dirty="0"/>
              <a:t>. It is shown that on or about July 1, 1917, the respondent discontinued the sale of the petitioner’s patterns and placed on sale in its store patterns of a rival company known as the McCall Company</a:t>
            </a:r>
            <a:r>
              <a:rPr lang="en-US" sz="3200" dirty="0">
                <a:solidFill>
                  <a:srgbClr val="000000"/>
                </a:solidFill>
              </a:rPr>
              <a:t>.”</a:t>
            </a:r>
          </a:p>
        </p:txBody>
      </p:sp>
    </p:spTree>
    <p:extLst>
      <p:ext uri="{BB962C8B-B14F-4D97-AF65-F5344CB8AC3E}">
        <p14:creationId xmlns:p14="http://schemas.microsoft.com/office/powerpoint/2010/main" val="2085802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8"/>
                                        </p:tgtEl>
                                        <p:attrNameLst>
                                          <p:attrName>style.opacity</p:attrName>
                                        </p:attrNameLst>
                                      </p:cBhvr>
                                      <p:to>
                                        <p:strVal val="0.5"/>
                                      </p:to>
                                    </p:set>
                                    <p:animEffect filter="image" prLst="opacity: 0.5">
                                      <p:cBhvr rctx="IE">
                                        <p:cTn id="9" dur="indefinite"/>
                                        <p:tgtEl>
                                          <p:spTgt spid="8"/>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88483" y="-1"/>
            <a:ext cx="2503517" cy="406402"/>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CA3: Incipiency</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43</a:t>
            </a:fld>
            <a:endParaRPr lang="en-US" altLang="en-US"/>
          </a:p>
        </p:txBody>
      </p:sp>
      <p:sp>
        <p:nvSpPr>
          <p:cNvPr id="6" name="Text Box 5"/>
          <p:cNvSpPr txBox="1">
            <a:spLocks noChangeArrowheads="1"/>
          </p:cNvSpPr>
          <p:nvPr/>
        </p:nvSpPr>
        <p:spPr bwMode="auto">
          <a:xfrm>
            <a:off x="9000067" y="6488668"/>
            <a:ext cx="3191933"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Standard Fashion (US 1922)</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p:cNvPicPr>
            <a:picLocks noChangeAspect="1"/>
          </p:cNvPicPr>
          <p:nvPr/>
        </p:nvPicPr>
        <p:blipFill>
          <a:blip r:embed="rId2"/>
          <a:stretch>
            <a:fillRect/>
          </a:stretch>
        </p:blipFill>
        <p:spPr>
          <a:xfrm>
            <a:off x="169391" y="203200"/>
            <a:ext cx="3810510" cy="6497638"/>
          </a:xfrm>
          <a:prstGeom prst="rect">
            <a:avLst/>
          </a:prstGeom>
          <a:ln>
            <a:solidFill>
              <a:schemeClr val="bg2"/>
            </a:solidFill>
          </a:ln>
        </p:spPr>
      </p:pic>
      <p:sp>
        <p:nvSpPr>
          <p:cNvPr id="3" name="Rectangle 2">
            <a:extLst>
              <a:ext uri="{FF2B5EF4-FFF2-40B4-BE49-F238E27FC236}">
                <a16:creationId xmlns:a16="http://schemas.microsoft.com/office/drawing/2014/main" id="{E98F9446-B217-4E25-557F-9BE194010ED4}"/>
              </a:ext>
            </a:extLst>
          </p:cNvPr>
          <p:cNvSpPr/>
          <p:nvPr/>
        </p:nvSpPr>
        <p:spPr bwMode="auto">
          <a:xfrm>
            <a:off x="1363133" y="1843857"/>
            <a:ext cx="10655830" cy="4031873"/>
          </a:xfrm>
          <a:prstGeom prst="rect">
            <a:avLst/>
          </a:prstGeom>
          <a:solidFill>
            <a:schemeClr val="bg1"/>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lang="en-US" sz="3200" dirty="0">
                <a:solidFill>
                  <a:srgbClr val="000000"/>
                </a:solidFill>
              </a:rPr>
              <a:t>“</a:t>
            </a:r>
            <a:r>
              <a:rPr lang="en-US" sz="3200" dirty="0"/>
              <a:t>The </a:t>
            </a:r>
            <a:r>
              <a:rPr lang="en-US" sz="3200" b="1" dirty="0">
                <a:solidFill>
                  <a:schemeClr val="accent4">
                    <a:lumMod val="50000"/>
                    <a:lumOff val="50000"/>
                  </a:schemeClr>
                </a:solidFill>
              </a:rPr>
              <a:t>Clayton Act sought to reach the agreements embraced within its sphere in their incipiency</a:t>
            </a:r>
            <a:r>
              <a:rPr lang="en-US" sz="3200" dirty="0"/>
              <a:t>, and in the section under consideration to determine their legality by specific tests of its own which </a:t>
            </a:r>
            <a:r>
              <a:rPr lang="en-US" sz="3200" b="1" dirty="0">
                <a:solidFill>
                  <a:schemeClr val="accent4">
                    <a:lumMod val="50000"/>
                    <a:lumOff val="50000"/>
                  </a:schemeClr>
                </a:solidFill>
              </a:rPr>
              <a:t>declared illegal contracts of sale made upon the agreement or understanding that the purchaser shall not deal in the goods of a competitor or competitors of the seller, which may ‘substantially lessen competition or tend to create a monopoly.’</a:t>
            </a:r>
            <a:r>
              <a:rPr lang="en-US" sz="3200" dirty="0"/>
              <a:t>”</a:t>
            </a:r>
          </a:p>
        </p:txBody>
      </p:sp>
    </p:spTree>
    <p:extLst>
      <p:ext uri="{BB962C8B-B14F-4D97-AF65-F5344CB8AC3E}">
        <p14:creationId xmlns:p14="http://schemas.microsoft.com/office/powerpoint/2010/main" val="1269660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0995" y="-2"/>
            <a:ext cx="3181005"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Incipient Monopoly?</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44</a:t>
            </a:fld>
            <a:endParaRPr lang="en-US" altLang="en-US"/>
          </a:p>
        </p:txBody>
      </p:sp>
      <p:sp>
        <p:nvSpPr>
          <p:cNvPr id="6" name="Text Box 5"/>
          <p:cNvSpPr txBox="1">
            <a:spLocks noChangeArrowheads="1"/>
          </p:cNvSpPr>
          <p:nvPr/>
        </p:nvSpPr>
        <p:spPr bwMode="auto">
          <a:xfrm>
            <a:off x="8934061" y="6488668"/>
            <a:ext cx="3257939"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Standard Fashion (US 1922)</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p:cNvPicPr>
            <a:picLocks noChangeAspect="1"/>
          </p:cNvPicPr>
          <p:nvPr/>
        </p:nvPicPr>
        <p:blipFill>
          <a:blip r:embed="rId2"/>
          <a:stretch>
            <a:fillRect/>
          </a:stretch>
        </p:blipFill>
        <p:spPr>
          <a:xfrm>
            <a:off x="169846" y="209004"/>
            <a:ext cx="4136198" cy="6491834"/>
          </a:xfrm>
          <a:prstGeom prst="rect">
            <a:avLst/>
          </a:prstGeom>
          <a:ln>
            <a:solidFill>
              <a:schemeClr val="bg2"/>
            </a:solidFill>
          </a:ln>
        </p:spPr>
      </p:pic>
      <p:sp>
        <p:nvSpPr>
          <p:cNvPr id="3" name="Rectangle 2">
            <a:extLst>
              <a:ext uri="{FF2B5EF4-FFF2-40B4-BE49-F238E27FC236}">
                <a16:creationId xmlns:a16="http://schemas.microsoft.com/office/drawing/2014/main" id="{DF1856A3-66C6-FB19-5943-08910F24E316}"/>
              </a:ext>
            </a:extLst>
          </p:cNvPr>
          <p:cNvSpPr/>
          <p:nvPr/>
        </p:nvSpPr>
        <p:spPr bwMode="auto">
          <a:xfrm>
            <a:off x="1363133" y="1843857"/>
            <a:ext cx="10655830" cy="4524315"/>
          </a:xfrm>
          <a:prstGeom prst="rect">
            <a:avLst/>
          </a:prstGeom>
          <a:solidFill>
            <a:schemeClr val="bg1"/>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lang="en-US" sz="3200" dirty="0">
                <a:solidFill>
                  <a:srgbClr val="000000"/>
                </a:solidFill>
              </a:rPr>
              <a:t>“</a:t>
            </a:r>
            <a:r>
              <a:rPr lang="en-US" sz="3200" b="1" dirty="0">
                <a:solidFill>
                  <a:schemeClr val="accent4">
                    <a:lumMod val="50000"/>
                    <a:lumOff val="50000"/>
                  </a:schemeClr>
                </a:solidFill>
              </a:rPr>
              <a:t>Both courts below found that the contract interpreted in the light of the circumstances surrounding the making of it was within the provisions of the Clayton Act as one which substantially lessened competition and tended to create monopoly</a:t>
            </a:r>
            <a:r>
              <a:rPr lang="en-US" sz="3200" dirty="0"/>
              <a:t>. These courts put special stress upon the fact found that, </a:t>
            </a:r>
            <a:r>
              <a:rPr lang="en-US" sz="3200" b="1" dirty="0">
                <a:solidFill>
                  <a:schemeClr val="accent4">
                    <a:lumMod val="50000"/>
                    <a:lumOff val="50000"/>
                  </a:schemeClr>
                </a:solidFill>
              </a:rPr>
              <a:t>of 52,000 so-called pattern agencies in the entire country, the petitioner, or a holding company controlling it and two other pattern companies, approximately controlled two-fifths of such agencies</a:t>
            </a:r>
            <a:r>
              <a:rPr lang="en-US" sz="3200" dirty="0">
                <a:solidFill>
                  <a:srgbClr val="000000"/>
                </a:solidFill>
              </a:rPr>
              <a:t>.”</a:t>
            </a:r>
          </a:p>
        </p:txBody>
      </p:sp>
    </p:spTree>
    <p:extLst>
      <p:ext uri="{BB962C8B-B14F-4D97-AF65-F5344CB8AC3E}">
        <p14:creationId xmlns:p14="http://schemas.microsoft.com/office/powerpoint/2010/main" val="96335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34061" y="-2"/>
            <a:ext cx="3257940"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Incipient Monopoly?</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45</a:t>
            </a:fld>
            <a:endParaRPr lang="en-US" altLang="en-US"/>
          </a:p>
        </p:txBody>
      </p:sp>
      <p:sp>
        <p:nvSpPr>
          <p:cNvPr id="6" name="Text Box 5"/>
          <p:cNvSpPr txBox="1">
            <a:spLocks noChangeArrowheads="1"/>
          </p:cNvSpPr>
          <p:nvPr/>
        </p:nvSpPr>
        <p:spPr bwMode="auto">
          <a:xfrm>
            <a:off x="9015153" y="6488668"/>
            <a:ext cx="3176847"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Standard Fashion (US 1922)</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p:cNvPicPr>
            <a:picLocks noChangeAspect="1"/>
          </p:cNvPicPr>
          <p:nvPr/>
        </p:nvPicPr>
        <p:blipFill>
          <a:blip r:embed="rId2"/>
          <a:stretch>
            <a:fillRect/>
          </a:stretch>
        </p:blipFill>
        <p:spPr>
          <a:xfrm>
            <a:off x="174079" y="209004"/>
            <a:ext cx="4136198" cy="6491834"/>
          </a:xfrm>
          <a:prstGeom prst="rect">
            <a:avLst/>
          </a:prstGeom>
          <a:ln>
            <a:solidFill>
              <a:schemeClr val="bg2"/>
            </a:solidFill>
          </a:ln>
        </p:spPr>
      </p:pic>
      <p:sp>
        <p:nvSpPr>
          <p:cNvPr id="3" name="Rectangle 2">
            <a:extLst>
              <a:ext uri="{FF2B5EF4-FFF2-40B4-BE49-F238E27FC236}">
                <a16:creationId xmlns:a16="http://schemas.microsoft.com/office/drawing/2014/main" id="{20B64FB3-08DD-DF2E-C580-1BD15306D900}"/>
              </a:ext>
            </a:extLst>
          </p:cNvPr>
          <p:cNvSpPr/>
          <p:nvPr/>
        </p:nvSpPr>
        <p:spPr bwMode="auto">
          <a:xfrm>
            <a:off x="1363133" y="1843857"/>
            <a:ext cx="10655830" cy="3046988"/>
          </a:xfrm>
          <a:prstGeom prst="rect">
            <a:avLst/>
          </a:prstGeom>
          <a:solidFill>
            <a:schemeClr val="bg1"/>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lang="en-US" sz="3200" dirty="0">
                <a:solidFill>
                  <a:srgbClr val="000000"/>
                </a:solidFill>
              </a:rPr>
              <a:t>“</a:t>
            </a:r>
            <a:r>
              <a:rPr lang="en-US" sz="3200" dirty="0"/>
              <a:t>As the Circuit Court of Appeals summarizing the matter pertinently observed: ‘The </a:t>
            </a:r>
            <a:r>
              <a:rPr lang="en-US" sz="3200" b="1" dirty="0">
                <a:solidFill>
                  <a:schemeClr val="accent4">
                    <a:lumMod val="50000"/>
                    <a:lumOff val="50000"/>
                  </a:schemeClr>
                </a:solidFill>
              </a:rPr>
              <a:t>restriction of each merchant to one pattern manufacturer must in hundreds, perhaps in thousands, of small communities amount to giving such single pattern manufacturer a monopoly of the business in such community</a:t>
            </a:r>
            <a:r>
              <a:rPr lang="en-US" sz="3200" dirty="0"/>
              <a:t>.’</a:t>
            </a:r>
            <a:r>
              <a:rPr lang="en-US" sz="3200" dirty="0">
                <a:solidFill>
                  <a:srgbClr val="000000"/>
                </a:solidFill>
              </a:rPr>
              <a:t>”</a:t>
            </a:r>
          </a:p>
        </p:txBody>
      </p:sp>
    </p:spTree>
    <p:extLst>
      <p:ext uri="{BB962C8B-B14F-4D97-AF65-F5344CB8AC3E}">
        <p14:creationId xmlns:p14="http://schemas.microsoft.com/office/powerpoint/2010/main" val="2171000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34061" y="-2"/>
            <a:ext cx="3257940"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Incipient Monopoly?</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46</a:t>
            </a:fld>
            <a:endParaRPr lang="en-US" altLang="en-US"/>
          </a:p>
        </p:txBody>
      </p:sp>
      <p:sp>
        <p:nvSpPr>
          <p:cNvPr id="6" name="Text Box 5"/>
          <p:cNvSpPr txBox="1">
            <a:spLocks noChangeArrowheads="1"/>
          </p:cNvSpPr>
          <p:nvPr/>
        </p:nvSpPr>
        <p:spPr bwMode="auto">
          <a:xfrm>
            <a:off x="9015153" y="6488668"/>
            <a:ext cx="3176847"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Standard Fashion (US 1922)</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p:cNvPicPr>
            <a:picLocks noChangeAspect="1"/>
          </p:cNvPicPr>
          <p:nvPr/>
        </p:nvPicPr>
        <p:blipFill>
          <a:blip r:embed="rId2"/>
          <a:stretch>
            <a:fillRect/>
          </a:stretch>
        </p:blipFill>
        <p:spPr>
          <a:xfrm>
            <a:off x="174079" y="209004"/>
            <a:ext cx="4136198" cy="6491834"/>
          </a:xfrm>
          <a:prstGeom prst="rect">
            <a:avLst/>
          </a:prstGeom>
          <a:ln>
            <a:solidFill>
              <a:schemeClr val="bg2"/>
            </a:solidFill>
          </a:ln>
        </p:spPr>
      </p:pic>
      <p:sp>
        <p:nvSpPr>
          <p:cNvPr id="3" name="Rectangle 2">
            <a:extLst>
              <a:ext uri="{FF2B5EF4-FFF2-40B4-BE49-F238E27FC236}">
                <a16:creationId xmlns:a16="http://schemas.microsoft.com/office/drawing/2014/main" id="{20B64FB3-08DD-DF2E-C580-1BD15306D900}"/>
              </a:ext>
            </a:extLst>
          </p:cNvPr>
          <p:cNvSpPr/>
          <p:nvPr/>
        </p:nvSpPr>
        <p:spPr bwMode="auto">
          <a:xfrm>
            <a:off x="1363133" y="1843857"/>
            <a:ext cx="10655830" cy="3539430"/>
          </a:xfrm>
          <a:prstGeom prst="rect">
            <a:avLst/>
          </a:prstGeom>
          <a:solidFill>
            <a:schemeClr val="bg1"/>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lang="en-US" sz="3200" dirty="0">
                <a:solidFill>
                  <a:srgbClr val="000000"/>
                </a:solidFill>
              </a:rPr>
              <a:t>“</a:t>
            </a:r>
            <a:r>
              <a:rPr lang="en-US" sz="3200" dirty="0"/>
              <a:t>‘</a:t>
            </a:r>
            <a:r>
              <a:rPr lang="en-US" sz="3200" b="1" dirty="0">
                <a:solidFill>
                  <a:schemeClr val="accent4">
                    <a:lumMod val="50000"/>
                    <a:lumOff val="50000"/>
                  </a:schemeClr>
                </a:solidFill>
              </a:rPr>
              <a:t>Even in the larger cities, to limit to a single pattern maker the pattern business of dealers most resorted to by customers whose purchases tend to give fashions their vogue, may tend to facilitate further combinations; so that the plaintiff, or some other aggressive concern, instead of controlling two-fifths, will shortly have almost, if not quite, all the pattern business</a:t>
            </a:r>
            <a:r>
              <a:rPr lang="en-US" sz="3200" dirty="0"/>
              <a:t>.’</a:t>
            </a:r>
            <a:r>
              <a:rPr lang="en-US" sz="3200" dirty="0">
                <a:solidFill>
                  <a:srgbClr val="000000"/>
                </a:solidFill>
              </a:rPr>
              <a:t>”</a:t>
            </a:r>
          </a:p>
        </p:txBody>
      </p:sp>
    </p:spTree>
    <p:extLst>
      <p:ext uri="{BB962C8B-B14F-4D97-AF65-F5344CB8AC3E}">
        <p14:creationId xmlns:p14="http://schemas.microsoft.com/office/powerpoint/2010/main" val="2023013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61FFB724-5788-4FBA-B8D2-F2980E774669}" type="slidenum">
              <a:rPr lang="en-US" altLang="en-US" sz="1400">
                <a:solidFill>
                  <a:srgbClr val="000066"/>
                </a:solidFill>
                <a:latin typeface="Arial" panose="020B0604020202020204" pitchFamily="34" charset="0"/>
              </a:rPr>
              <a:pPr/>
              <a:t>47</a:t>
            </a:fld>
            <a:endParaRPr lang="en-US" altLang="en-US" sz="1400">
              <a:solidFill>
                <a:srgbClr val="000066"/>
              </a:solidFill>
              <a:latin typeface="Arial" panose="020B0604020202020204" pitchFamily="34" charset="0"/>
            </a:endParaRPr>
          </a:p>
        </p:txBody>
      </p:sp>
      <p:sp>
        <p:nvSpPr>
          <p:cNvPr id="18437" name="Rectangle 2"/>
          <p:cNvSpPr>
            <a:spLocks noGrp="1" noChangeArrowheads="1"/>
          </p:cNvSpPr>
          <p:nvPr>
            <p:ph type="title"/>
          </p:nvPr>
        </p:nvSpPr>
        <p:spPr/>
        <p:txBody>
          <a:bodyPr/>
          <a:lstStyle/>
          <a:p>
            <a:r>
              <a:rPr lang="en-US">
                <a:solidFill>
                  <a:schemeClr val="tx1"/>
                </a:solidFill>
              </a:rPr>
              <a:t>Analysis</a:t>
            </a:r>
          </a:p>
        </p:txBody>
      </p:sp>
      <p:sp>
        <p:nvSpPr>
          <p:cNvPr id="18438" name="Rectangle 3"/>
          <p:cNvSpPr>
            <a:spLocks noGrp="1" noChangeArrowheads="1"/>
          </p:cNvSpPr>
          <p:nvPr>
            <p:ph type="body" idx="1"/>
          </p:nvPr>
        </p:nvSpPr>
        <p:spPr/>
        <p:txBody>
          <a:bodyPr/>
          <a:lstStyle/>
          <a:p>
            <a:r>
              <a:rPr lang="en-US"/>
              <a:t>Sup Ct finds violation of CA Sec. 3</a:t>
            </a:r>
          </a:p>
          <a:p>
            <a:r>
              <a:rPr lang="en-US"/>
              <a:t>Evaluating Exclusive Agencies</a:t>
            </a:r>
          </a:p>
          <a:p>
            <a:pPr lvl="1"/>
            <a:r>
              <a:rPr lang="en-US">
                <a:solidFill>
                  <a:schemeClr val="tx1"/>
                </a:solidFill>
              </a:rPr>
              <a:t>What are the advantages (disadvantages of exclusive agency)?</a:t>
            </a:r>
          </a:p>
          <a:p>
            <a:r>
              <a:rPr lang="en-US"/>
              <a:t>Evaluating Incipiency</a:t>
            </a:r>
          </a:p>
          <a:p>
            <a:pPr lvl="1"/>
            <a:r>
              <a:rPr lang="en-US">
                <a:solidFill>
                  <a:schemeClr val="tx1"/>
                </a:solidFill>
              </a:rPr>
              <a:t>What is the optimal time to address antitrust issues?</a:t>
            </a:r>
          </a:p>
        </p:txBody>
      </p:sp>
    </p:spTree>
    <p:extLst>
      <p:ext uri="{BB962C8B-B14F-4D97-AF65-F5344CB8AC3E}">
        <p14:creationId xmlns:p14="http://schemas.microsoft.com/office/powerpoint/2010/main" val="1894170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5DDE678E-FB76-4B9C-8327-E9A468C299A7}" type="slidenum">
              <a:rPr lang="en-US" altLang="en-US" sz="1400">
                <a:solidFill>
                  <a:srgbClr val="000066"/>
                </a:solidFill>
                <a:latin typeface="Arial" panose="020B0604020202020204" pitchFamily="34" charset="0"/>
              </a:rPr>
              <a:pPr/>
              <a:t>48</a:t>
            </a:fld>
            <a:endParaRPr lang="en-US" altLang="en-US" sz="1400">
              <a:solidFill>
                <a:srgbClr val="000066"/>
              </a:solidFill>
              <a:latin typeface="Arial" panose="020B0604020202020204" pitchFamily="34" charset="0"/>
            </a:endParaRPr>
          </a:p>
        </p:txBody>
      </p:sp>
      <p:sp>
        <p:nvSpPr>
          <p:cNvPr id="19461" name="Rectangle 2"/>
          <p:cNvSpPr>
            <a:spLocks noGrp="1" noChangeArrowheads="1"/>
          </p:cNvSpPr>
          <p:nvPr>
            <p:ph type="title"/>
          </p:nvPr>
        </p:nvSpPr>
        <p:spPr/>
        <p:txBody>
          <a:bodyPr/>
          <a:lstStyle/>
          <a:p>
            <a:r>
              <a:rPr lang="en-US">
                <a:solidFill>
                  <a:schemeClr val="tx1"/>
                </a:solidFill>
              </a:rPr>
              <a:t>Analysis</a:t>
            </a:r>
          </a:p>
        </p:txBody>
      </p:sp>
      <p:sp>
        <p:nvSpPr>
          <p:cNvPr id="19462" name="Rectangle 3"/>
          <p:cNvSpPr>
            <a:spLocks noGrp="1" noChangeArrowheads="1"/>
          </p:cNvSpPr>
          <p:nvPr>
            <p:ph type="body" idx="1"/>
          </p:nvPr>
        </p:nvSpPr>
        <p:spPr/>
        <p:txBody>
          <a:bodyPr/>
          <a:lstStyle/>
          <a:p>
            <a:pPr lvl="1">
              <a:lnSpc>
                <a:spcPct val="90000"/>
              </a:lnSpc>
            </a:pPr>
            <a:r>
              <a:rPr lang="en-US" dirty="0">
                <a:solidFill>
                  <a:schemeClr val="tx1"/>
                </a:solidFill>
              </a:rPr>
              <a:t>Take a snapshot and play the movie forward</a:t>
            </a:r>
          </a:p>
          <a:p>
            <a:pPr>
              <a:lnSpc>
                <a:spcPct val="90000"/>
              </a:lnSpc>
            </a:pPr>
            <a:r>
              <a:rPr lang="en-US" dirty="0"/>
              <a:t>Evaluating Competition</a:t>
            </a:r>
          </a:p>
          <a:p>
            <a:pPr lvl="1">
              <a:lnSpc>
                <a:spcPct val="90000"/>
              </a:lnSpc>
            </a:pPr>
            <a:r>
              <a:rPr lang="en-US">
                <a:solidFill>
                  <a:schemeClr val="tx1"/>
                </a:solidFill>
              </a:rPr>
              <a:t>How and when should we evaluate the nature of competition?</a:t>
            </a:r>
          </a:p>
          <a:p>
            <a:pPr lvl="1">
              <a:lnSpc>
                <a:spcPct val="90000"/>
              </a:lnSpc>
            </a:pPr>
            <a:r>
              <a:rPr lang="en-US" dirty="0">
                <a:solidFill>
                  <a:schemeClr val="tx1"/>
                </a:solidFill>
              </a:rPr>
              <a:t>Suppose competition for exclusive agencies?</a:t>
            </a:r>
          </a:p>
          <a:p>
            <a:pPr lvl="1">
              <a:lnSpc>
                <a:spcPct val="90000"/>
              </a:lnSpc>
            </a:pPr>
            <a:r>
              <a:rPr lang="en-US" dirty="0">
                <a:solidFill>
                  <a:schemeClr val="tx1"/>
                </a:solidFill>
              </a:rPr>
              <a:t>What of local monopolies? </a:t>
            </a:r>
          </a:p>
        </p:txBody>
      </p:sp>
    </p:spTree>
    <p:extLst>
      <p:ext uri="{BB962C8B-B14F-4D97-AF65-F5344CB8AC3E}">
        <p14:creationId xmlns:p14="http://schemas.microsoft.com/office/powerpoint/2010/main" val="23122108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3666" y="-2"/>
            <a:ext cx="4868335" cy="369332"/>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Northwest Wholesale Stationers</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49</a:t>
            </a:fld>
            <a:endParaRPr lang="en-US" altLang="en-US"/>
          </a:p>
        </p:txBody>
      </p:sp>
      <p:sp>
        <p:nvSpPr>
          <p:cNvPr id="6" name="Text Box 5"/>
          <p:cNvSpPr txBox="1">
            <a:spLocks noChangeArrowheads="1"/>
          </p:cNvSpPr>
          <p:nvPr/>
        </p:nvSpPr>
        <p:spPr bwMode="auto">
          <a:xfrm>
            <a:off x="9905176" y="6488668"/>
            <a:ext cx="2286824"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472 U.S. 284 (1985)</a:t>
            </a:r>
          </a:p>
        </p:txBody>
      </p:sp>
      <p:pic>
        <p:nvPicPr>
          <p:cNvPr id="5" name="Picture 4"/>
          <p:cNvPicPr>
            <a:picLocks noChangeAspect="1"/>
          </p:cNvPicPr>
          <p:nvPr/>
        </p:nvPicPr>
        <p:blipFill>
          <a:blip r:embed="rId2"/>
          <a:stretch>
            <a:fillRect/>
          </a:stretch>
        </p:blipFill>
        <p:spPr>
          <a:xfrm>
            <a:off x="3108112" y="200547"/>
            <a:ext cx="4020821" cy="6456905"/>
          </a:xfrm>
          <a:prstGeom prst="rect">
            <a:avLst/>
          </a:prstGeom>
          <a:ln>
            <a:solidFill>
              <a:schemeClr val="bg2"/>
            </a:solidFill>
          </a:ln>
        </p:spPr>
      </p:pic>
    </p:spTree>
    <p:extLst>
      <p:ext uri="{BB962C8B-B14F-4D97-AF65-F5344CB8AC3E}">
        <p14:creationId xmlns:p14="http://schemas.microsoft.com/office/powerpoint/2010/main" val="2052935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4184" y="-2"/>
            <a:ext cx="3727817"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Wilson’s Five Trust Bills</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5</a:t>
            </a:fld>
            <a:endParaRPr lang="en-US" altLang="en-US"/>
          </a:p>
        </p:txBody>
      </p:sp>
      <p:sp>
        <p:nvSpPr>
          <p:cNvPr id="6" name="Text Box 5"/>
          <p:cNvSpPr txBox="1">
            <a:spLocks noChangeArrowheads="1"/>
          </p:cNvSpPr>
          <p:nvPr/>
        </p:nvSpPr>
        <p:spPr bwMode="auto">
          <a:xfrm>
            <a:off x="8873836" y="6488668"/>
            <a:ext cx="3318164"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New York Times (21 Jan 1914)</a:t>
            </a:r>
          </a:p>
        </p:txBody>
      </p:sp>
      <p:pic>
        <p:nvPicPr>
          <p:cNvPr id="8" name="Picture 7"/>
          <p:cNvPicPr>
            <a:picLocks noChangeAspect="1"/>
          </p:cNvPicPr>
          <p:nvPr/>
        </p:nvPicPr>
        <p:blipFill>
          <a:blip r:embed="rId2"/>
          <a:stretch>
            <a:fillRect/>
          </a:stretch>
        </p:blipFill>
        <p:spPr>
          <a:xfrm>
            <a:off x="813332" y="418011"/>
            <a:ext cx="10404940" cy="6070657"/>
          </a:xfrm>
          <a:prstGeom prst="rect">
            <a:avLst/>
          </a:prstGeom>
          <a:ln w="6350">
            <a:solidFill>
              <a:schemeClr val="bg2"/>
            </a:solidFill>
          </a:ln>
        </p:spPr>
      </p:pic>
    </p:spTree>
    <p:extLst>
      <p:ext uri="{BB962C8B-B14F-4D97-AF65-F5344CB8AC3E}">
        <p14:creationId xmlns:p14="http://schemas.microsoft.com/office/powerpoint/2010/main" val="865640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0E0F4D81-CA21-43FD-B2B0-5D4DC1EEDB5E}" type="slidenum">
              <a:rPr lang="en-US" altLang="en-US" sz="1400">
                <a:solidFill>
                  <a:srgbClr val="000066"/>
                </a:solidFill>
                <a:latin typeface="Arial" panose="020B0604020202020204" pitchFamily="34" charset="0"/>
              </a:rPr>
              <a:pPr/>
              <a:t>50</a:t>
            </a:fld>
            <a:endParaRPr lang="en-US" altLang="en-US" sz="1400">
              <a:solidFill>
                <a:srgbClr val="000066"/>
              </a:solidFill>
              <a:latin typeface="Arial" panose="020B0604020202020204" pitchFamily="34" charset="0"/>
            </a:endParaRPr>
          </a:p>
        </p:txBody>
      </p:sp>
      <p:sp>
        <p:nvSpPr>
          <p:cNvPr id="35845" name="Rectangle 2"/>
          <p:cNvSpPr>
            <a:spLocks noGrp="1" noChangeArrowheads="1"/>
          </p:cNvSpPr>
          <p:nvPr>
            <p:ph type="title"/>
          </p:nvPr>
        </p:nvSpPr>
        <p:spPr/>
        <p:txBody>
          <a:bodyPr/>
          <a:lstStyle/>
          <a:p>
            <a:r>
              <a:rPr lang="en-US"/>
              <a:t>Northwest Wholesale Stationers (1985)</a:t>
            </a:r>
          </a:p>
        </p:txBody>
      </p:sp>
      <p:sp>
        <p:nvSpPr>
          <p:cNvPr id="35846" name="Rectangle 3"/>
          <p:cNvSpPr>
            <a:spLocks noGrp="1" noChangeArrowheads="1"/>
          </p:cNvSpPr>
          <p:nvPr>
            <p:ph type="body" idx="1"/>
          </p:nvPr>
        </p:nvSpPr>
        <p:spPr/>
        <p:txBody>
          <a:bodyPr/>
          <a:lstStyle/>
          <a:p>
            <a:pPr>
              <a:lnSpc>
                <a:spcPct val="90000"/>
              </a:lnSpc>
            </a:pPr>
            <a:r>
              <a:rPr lang="en-US"/>
              <a:t>Setup</a:t>
            </a:r>
          </a:p>
          <a:p>
            <a:pPr lvl="1">
              <a:lnSpc>
                <a:spcPct val="90000"/>
              </a:lnSpc>
            </a:pPr>
            <a:r>
              <a:rPr lang="en-US"/>
              <a:t>The end of </a:t>
            </a:r>
            <a:r>
              <a:rPr lang="en-US" i="1"/>
              <a:t>per se</a:t>
            </a:r>
            <a:r>
              <a:rPr lang="en-US"/>
              <a:t> analysis of group boycotts</a:t>
            </a:r>
          </a:p>
          <a:p>
            <a:pPr>
              <a:lnSpc>
                <a:spcPct val="90000"/>
              </a:lnSpc>
            </a:pPr>
            <a:r>
              <a:rPr lang="en-US"/>
              <a:t>Key Facts</a:t>
            </a:r>
          </a:p>
          <a:p>
            <a:pPr lvl="1">
              <a:lnSpc>
                <a:spcPct val="90000"/>
              </a:lnSpc>
            </a:pPr>
            <a:r>
              <a:rPr lang="en-US"/>
              <a:t>100 office supply retailers create wholesale purchasing cooperative</a:t>
            </a:r>
          </a:p>
          <a:p>
            <a:pPr lvl="1">
              <a:lnSpc>
                <a:spcPct val="90000"/>
              </a:lnSpc>
            </a:pPr>
            <a:r>
              <a:rPr lang="en-US"/>
              <a:t>Anyone can buy through the coop, but only members get purchase rebates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9AF9E931-31FD-4008-B5D3-A5083E7AB10C}" type="slidenum">
              <a:rPr lang="en-US" altLang="en-US" sz="1400">
                <a:solidFill>
                  <a:srgbClr val="000066"/>
                </a:solidFill>
                <a:latin typeface="Arial" panose="020B0604020202020204" pitchFamily="34" charset="0"/>
              </a:rPr>
              <a:pPr/>
              <a:t>51</a:t>
            </a:fld>
            <a:endParaRPr lang="en-US" altLang="en-US" sz="1400">
              <a:solidFill>
                <a:srgbClr val="000066"/>
              </a:solidFill>
              <a:latin typeface="Arial" panose="020B0604020202020204" pitchFamily="34" charset="0"/>
            </a:endParaRPr>
          </a:p>
        </p:txBody>
      </p:sp>
      <p:sp>
        <p:nvSpPr>
          <p:cNvPr id="36869" name="Rectangle 2"/>
          <p:cNvSpPr>
            <a:spLocks noGrp="1" noChangeArrowheads="1"/>
          </p:cNvSpPr>
          <p:nvPr>
            <p:ph type="title"/>
          </p:nvPr>
        </p:nvSpPr>
        <p:spPr/>
        <p:txBody>
          <a:bodyPr/>
          <a:lstStyle/>
          <a:p>
            <a:r>
              <a:rPr lang="en-US"/>
              <a:t>Northwest Wholesale Stationers</a:t>
            </a:r>
          </a:p>
        </p:txBody>
      </p:sp>
      <p:sp>
        <p:nvSpPr>
          <p:cNvPr id="36870" name="Rectangle 3"/>
          <p:cNvSpPr>
            <a:spLocks noGrp="1" noChangeArrowheads="1"/>
          </p:cNvSpPr>
          <p:nvPr>
            <p:ph type="body" idx="1"/>
          </p:nvPr>
        </p:nvSpPr>
        <p:spPr/>
        <p:txBody>
          <a:bodyPr/>
          <a:lstStyle/>
          <a:p>
            <a:pPr lvl="1"/>
            <a:r>
              <a:rPr lang="en-US"/>
              <a:t>Pacific Stationery operated at retail and wholesale; eventually excluded from the coop</a:t>
            </a:r>
          </a:p>
          <a:p>
            <a:pPr lvl="1"/>
            <a:r>
              <a:rPr lang="en-US"/>
              <a:t>Note relative sizes: Northwest: $5.8 million in wholesale sales; Pacific: $7.6 million in wholesale and retail sales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B95F9BF8-2AED-49AF-9C1C-C656398556A0}" type="slidenum">
              <a:rPr lang="en-US" altLang="en-US" sz="1400">
                <a:solidFill>
                  <a:srgbClr val="000066"/>
                </a:solidFill>
                <a:latin typeface="Arial" panose="020B0604020202020204" pitchFamily="34" charset="0"/>
              </a:rPr>
              <a:pPr/>
              <a:t>52</a:t>
            </a:fld>
            <a:endParaRPr lang="en-US" altLang="en-US" sz="1400">
              <a:solidFill>
                <a:srgbClr val="000066"/>
              </a:solidFill>
              <a:latin typeface="Arial" panose="020B0604020202020204" pitchFamily="34" charset="0"/>
            </a:endParaRPr>
          </a:p>
        </p:txBody>
      </p:sp>
      <p:sp>
        <p:nvSpPr>
          <p:cNvPr id="37893" name="Rectangle 2"/>
          <p:cNvSpPr>
            <a:spLocks noGrp="1" noChangeArrowheads="1"/>
          </p:cNvSpPr>
          <p:nvPr>
            <p:ph type="title"/>
          </p:nvPr>
        </p:nvSpPr>
        <p:spPr/>
        <p:txBody>
          <a:bodyPr/>
          <a:lstStyle/>
          <a:p>
            <a:r>
              <a:rPr lang="en-US"/>
              <a:t>Northwest Wholesale Stationers</a:t>
            </a:r>
          </a:p>
        </p:txBody>
      </p:sp>
      <p:sp>
        <p:nvSpPr>
          <p:cNvPr id="37894" name="Rectangle 3"/>
          <p:cNvSpPr>
            <a:spLocks noGrp="1" noChangeArrowheads="1"/>
          </p:cNvSpPr>
          <p:nvPr>
            <p:ph type="body" idx="1"/>
          </p:nvPr>
        </p:nvSpPr>
        <p:spPr/>
        <p:txBody>
          <a:bodyPr/>
          <a:lstStyle/>
          <a:p>
            <a:r>
              <a:rPr lang="en-US"/>
              <a:t>Lower Courts</a:t>
            </a:r>
          </a:p>
          <a:p>
            <a:pPr lvl="1"/>
            <a:r>
              <a:rPr lang="en-US"/>
              <a:t>District Court: Not </a:t>
            </a:r>
            <a:r>
              <a:rPr lang="en-US" i="1"/>
              <a:t>per se</a:t>
            </a:r>
            <a:r>
              <a:rPr lang="en-US"/>
              <a:t>, do rule of reason; no anticompetitive effect, so SJ for Northwest</a:t>
            </a:r>
          </a:p>
          <a:p>
            <a:pPr lvl="1"/>
            <a:r>
              <a:rPr lang="en-US"/>
              <a:t>9</a:t>
            </a:r>
            <a:r>
              <a:rPr lang="en-US" baseline="30000"/>
              <a:t>th</a:t>
            </a:r>
            <a:r>
              <a:rPr lang="en-US"/>
              <a:t> Cir: Reverses, group boycott, so </a:t>
            </a:r>
            <a:r>
              <a:rPr lang="en-US" i="1"/>
              <a:t>per se</a:t>
            </a:r>
            <a:r>
              <a:rPr lang="en-US"/>
              <a:t> liability</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4FA79A4B-B60C-4539-8DF6-268DA9130CE6}" type="slidenum">
              <a:rPr lang="en-US" altLang="en-US" sz="1400">
                <a:solidFill>
                  <a:srgbClr val="000066"/>
                </a:solidFill>
                <a:latin typeface="Arial" panose="020B0604020202020204" pitchFamily="34" charset="0"/>
              </a:rPr>
              <a:pPr/>
              <a:t>53</a:t>
            </a:fld>
            <a:endParaRPr lang="en-US" altLang="en-US" sz="1400">
              <a:solidFill>
                <a:srgbClr val="000066"/>
              </a:solidFill>
              <a:latin typeface="Arial" panose="020B0604020202020204" pitchFamily="34" charset="0"/>
            </a:endParaRPr>
          </a:p>
        </p:txBody>
      </p:sp>
      <p:sp>
        <p:nvSpPr>
          <p:cNvPr id="38917" name="Rectangle 2"/>
          <p:cNvSpPr>
            <a:spLocks noGrp="1" noChangeArrowheads="1"/>
          </p:cNvSpPr>
          <p:nvPr>
            <p:ph type="title"/>
          </p:nvPr>
        </p:nvSpPr>
        <p:spPr/>
        <p:txBody>
          <a:bodyPr/>
          <a:lstStyle/>
          <a:p>
            <a:r>
              <a:rPr lang="en-US"/>
              <a:t>Analysis</a:t>
            </a:r>
          </a:p>
        </p:txBody>
      </p:sp>
      <p:sp>
        <p:nvSpPr>
          <p:cNvPr id="38918" name="Rectangle 3"/>
          <p:cNvSpPr>
            <a:spLocks noGrp="1" noChangeArrowheads="1"/>
          </p:cNvSpPr>
          <p:nvPr>
            <p:ph type="body" idx="1"/>
          </p:nvPr>
        </p:nvSpPr>
        <p:spPr/>
        <p:txBody>
          <a:bodyPr/>
          <a:lstStyle/>
          <a:p>
            <a:r>
              <a:rPr lang="en-US"/>
              <a:t>Economic benefits of purchasing cooperatives?</a:t>
            </a:r>
          </a:p>
          <a:p>
            <a:r>
              <a:rPr lang="en-US"/>
              <a:t>Legitimacy of membership rules?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4551" y="-2"/>
            <a:ext cx="6977450" cy="415189"/>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The Virtues of Shared Wholesale Cooperatives</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54</a:t>
            </a:fld>
            <a:endParaRPr lang="en-US" altLang="en-US"/>
          </a:p>
        </p:txBody>
      </p:sp>
      <p:sp>
        <p:nvSpPr>
          <p:cNvPr id="6" name="Text Box 5"/>
          <p:cNvSpPr txBox="1">
            <a:spLocks noChangeArrowheads="1"/>
          </p:cNvSpPr>
          <p:nvPr/>
        </p:nvSpPr>
        <p:spPr bwMode="auto">
          <a:xfrm>
            <a:off x="7616705" y="6488668"/>
            <a:ext cx="4575295"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Northwest Wholesale Stationers (US 1985)</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p:cNvPicPr>
            <a:picLocks noChangeAspect="1"/>
          </p:cNvPicPr>
          <p:nvPr/>
        </p:nvPicPr>
        <p:blipFill>
          <a:blip r:embed="rId2"/>
          <a:stretch>
            <a:fillRect/>
          </a:stretch>
        </p:blipFill>
        <p:spPr>
          <a:xfrm>
            <a:off x="241720" y="180088"/>
            <a:ext cx="3979899" cy="6493246"/>
          </a:xfrm>
          <a:prstGeom prst="rect">
            <a:avLst/>
          </a:prstGeom>
          <a:ln>
            <a:solidFill>
              <a:schemeClr val="bg2"/>
            </a:solidFill>
          </a:ln>
        </p:spPr>
      </p:pic>
      <p:sp>
        <p:nvSpPr>
          <p:cNvPr id="8" name="Rectangle 7"/>
          <p:cNvSpPr/>
          <p:nvPr/>
        </p:nvSpPr>
        <p:spPr bwMode="auto">
          <a:xfrm>
            <a:off x="649019" y="1843857"/>
            <a:ext cx="11369944" cy="3539430"/>
          </a:xfrm>
          <a:prstGeom prst="rect">
            <a:avLst/>
          </a:prstGeom>
          <a:solidFill>
            <a:schemeClr val="bg1"/>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lang="en-US" sz="3200" dirty="0">
                <a:solidFill>
                  <a:srgbClr val="000000"/>
                </a:solidFill>
              </a:rPr>
              <a:t>“</a:t>
            </a:r>
            <a:r>
              <a:rPr lang="en-US" sz="3200" dirty="0"/>
              <a:t>Wholesale purchasing cooperatives such as Northwest are not a form of concerted activity characteristically likely to result in predominantly anticompetitive effects. Rather, such cooperative arrangements would seem to be ‘</a:t>
            </a:r>
            <a:r>
              <a:rPr lang="en-US" sz="3200" b="1" dirty="0">
                <a:solidFill>
                  <a:schemeClr val="accent4">
                    <a:lumMod val="50000"/>
                    <a:lumOff val="50000"/>
                  </a:schemeClr>
                </a:solidFill>
              </a:rPr>
              <a:t>designed to increase economic efficiency and render markets more, rather than less, competitive</a:t>
            </a:r>
            <a:r>
              <a:rPr lang="en-US" sz="3200" dirty="0"/>
              <a:t>.’ </a:t>
            </a:r>
            <a:r>
              <a:rPr lang="en-US" sz="3200" i="1" dirty="0"/>
              <a:t>Broadcast Music, Inc. </a:t>
            </a:r>
            <a:r>
              <a:rPr lang="en-US" sz="3200" dirty="0"/>
              <a:t>v. </a:t>
            </a:r>
            <a:r>
              <a:rPr lang="en-US" sz="3200" i="1" dirty="0"/>
              <a:t>Columbia Broadcasting System, Inc., supra, </a:t>
            </a:r>
            <a:r>
              <a:rPr lang="en-US" sz="3200" dirty="0"/>
              <a:t>at 20</a:t>
            </a:r>
            <a:r>
              <a:rPr lang="en-US" sz="3200" dirty="0">
                <a:solidFill>
                  <a:srgbClr val="000000"/>
                </a:solidFill>
              </a:rPr>
              <a:t>.”</a:t>
            </a:r>
          </a:p>
        </p:txBody>
      </p:sp>
    </p:spTree>
    <p:extLst>
      <p:ext uri="{BB962C8B-B14F-4D97-AF65-F5344CB8AC3E}">
        <p14:creationId xmlns:p14="http://schemas.microsoft.com/office/powerpoint/2010/main" val="1962575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24519" y="-2"/>
            <a:ext cx="1367482" cy="415189"/>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Holding</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55</a:t>
            </a:fld>
            <a:endParaRPr lang="en-US" altLang="en-US"/>
          </a:p>
        </p:txBody>
      </p:sp>
      <p:sp>
        <p:nvSpPr>
          <p:cNvPr id="6" name="Text Box 5"/>
          <p:cNvSpPr txBox="1">
            <a:spLocks noChangeArrowheads="1"/>
          </p:cNvSpPr>
          <p:nvPr/>
        </p:nvSpPr>
        <p:spPr bwMode="auto">
          <a:xfrm>
            <a:off x="7636476" y="6488668"/>
            <a:ext cx="4555524"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Northwest Wholesale Stationers (US 1985)</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9" name="Picture 8"/>
          <p:cNvPicPr>
            <a:picLocks noChangeAspect="1"/>
          </p:cNvPicPr>
          <p:nvPr/>
        </p:nvPicPr>
        <p:blipFill>
          <a:blip r:embed="rId2"/>
          <a:stretch>
            <a:fillRect/>
          </a:stretch>
        </p:blipFill>
        <p:spPr>
          <a:xfrm>
            <a:off x="173036" y="207592"/>
            <a:ext cx="4096335" cy="6493246"/>
          </a:xfrm>
          <a:prstGeom prst="rect">
            <a:avLst/>
          </a:prstGeom>
          <a:ln>
            <a:solidFill>
              <a:schemeClr val="bg2"/>
            </a:solidFill>
          </a:ln>
        </p:spPr>
      </p:pic>
      <p:sp>
        <p:nvSpPr>
          <p:cNvPr id="8" name="Rectangle 7"/>
          <p:cNvSpPr/>
          <p:nvPr/>
        </p:nvSpPr>
        <p:spPr bwMode="auto">
          <a:xfrm>
            <a:off x="1361105" y="2663812"/>
            <a:ext cx="10655830" cy="3046988"/>
          </a:xfrm>
          <a:prstGeom prst="rect">
            <a:avLst/>
          </a:prstGeom>
          <a:solidFill>
            <a:schemeClr val="bg1"/>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lang="en-US" sz="3200" dirty="0">
                <a:solidFill>
                  <a:srgbClr val="000000"/>
                </a:solidFill>
              </a:rPr>
              <a:t>“</a:t>
            </a:r>
            <a:r>
              <a:rPr lang="en-US" sz="3200" dirty="0"/>
              <a:t>Unless the cooperative </a:t>
            </a:r>
            <a:r>
              <a:rPr lang="en-US" sz="3200" b="1" dirty="0">
                <a:solidFill>
                  <a:schemeClr val="accent4">
                    <a:lumMod val="50000"/>
                    <a:lumOff val="50000"/>
                  </a:schemeClr>
                </a:solidFill>
              </a:rPr>
              <a:t>possesses market power or exclusive access to an element essential to effective competition</a:t>
            </a:r>
            <a:r>
              <a:rPr lang="en-US" sz="3200" dirty="0"/>
              <a:t>, the conclusion that expulsion is virtually always likely to have an anticompetitive effect is not warranted. … </a:t>
            </a:r>
            <a:r>
              <a:rPr lang="en-US" sz="3200" b="1" dirty="0">
                <a:solidFill>
                  <a:schemeClr val="accent4">
                    <a:lumMod val="50000"/>
                    <a:lumOff val="50000"/>
                  </a:schemeClr>
                </a:solidFill>
              </a:rPr>
              <a:t>Absent such a showing </a:t>
            </a:r>
            <a:r>
              <a:rPr lang="en-US" sz="3200" dirty="0"/>
              <a:t>with respect to a cooperative buying arrangement, </a:t>
            </a:r>
            <a:r>
              <a:rPr lang="en-US" sz="3200" b="1" dirty="0">
                <a:solidFill>
                  <a:schemeClr val="accent4">
                    <a:lumMod val="50000"/>
                    <a:lumOff val="50000"/>
                  </a:schemeClr>
                </a:solidFill>
              </a:rPr>
              <a:t>courts should apply a rule-of-reason analysis</a:t>
            </a:r>
            <a:r>
              <a:rPr lang="en-US" sz="3200" dirty="0">
                <a:solidFill>
                  <a:srgbClr val="000000"/>
                </a:solidFill>
              </a:rPr>
              <a:t>.”</a:t>
            </a:r>
          </a:p>
        </p:txBody>
      </p:sp>
    </p:spTree>
    <p:extLst>
      <p:ext uri="{BB962C8B-B14F-4D97-AF65-F5344CB8AC3E}">
        <p14:creationId xmlns:p14="http://schemas.microsoft.com/office/powerpoint/2010/main" val="386722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9"/>
                                        </p:tgtEl>
                                        <p:attrNameLst>
                                          <p:attrName>style.opacity</p:attrName>
                                        </p:attrNameLst>
                                      </p:cBhvr>
                                      <p:to>
                                        <p:strVal val="0.5"/>
                                      </p:to>
                                    </p:set>
                                    <p:animEffect filter="image" prLst="opacity: 0.5">
                                      <p:cBhvr rctx="IE">
                                        <p:cTn id="9" dur="indefinite"/>
                                        <p:tgtEl>
                                          <p:spTgt spid="9"/>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1716" y="-1"/>
            <a:ext cx="8850285" cy="369332"/>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Miller-</a:t>
            </a:r>
            <a:r>
              <a:rPr lang="en-US" sz="2400" dirty="0" err="1">
                <a:solidFill>
                  <a:schemeClr val="accent4">
                    <a:lumMod val="75000"/>
                    <a:lumOff val="25000"/>
                  </a:schemeClr>
                </a:solidFill>
                <a:latin typeface="+mn-lt"/>
                <a:cs typeface="Times New Roman" panose="02020603050405020304" pitchFamily="18" charset="0"/>
              </a:rPr>
              <a:t>Tydings</a:t>
            </a:r>
            <a:r>
              <a:rPr lang="en-US" sz="2400" dirty="0">
                <a:solidFill>
                  <a:schemeClr val="accent4">
                    <a:lumMod val="75000"/>
                    <a:lumOff val="25000"/>
                  </a:schemeClr>
                </a:solidFill>
                <a:latin typeface="+mn-lt"/>
                <a:cs typeface="Times New Roman" panose="02020603050405020304" pitchFamily="18" charset="0"/>
              </a:rPr>
              <a:t>: Validated Min RPM Allowed under State Law</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56</a:t>
            </a:fld>
            <a:endParaRPr lang="en-US" altLang="en-US"/>
          </a:p>
        </p:txBody>
      </p:sp>
      <p:sp>
        <p:nvSpPr>
          <p:cNvPr id="6" name="Text Box 5"/>
          <p:cNvSpPr txBox="1">
            <a:spLocks noChangeArrowheads="1"/>
          </p:cNvSpPr>
          <p:nvPr/>
        </p:nvSpPr>
        <p:spPr bwMode="auto">
          <a:xfrm>
            <a:off x="8904718" y="6488668"/>
            <a:ext cx="3287282"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Pub. L. 75-314 (17 Aug 1937)</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a:extLst>
              <a:ext uri="{FF2B5EF4-FFF2-40B4-BE49-F238E27FC236}">
                <a16:creationId xmlns:a16="http://schemas.microsoft.com/office/drawing/2014/main" id="{D60E0169-06DF-5D31-C2B0-B4F1DA0ED2F8}"/>
              </a:ext>
            </a:extLst>
          </p:cNvPr>
          <p:cNvPicPr>
            <a:picLocks noChangeAspect="1"/>
          </p:cNvPicPr>
          <p:nvPr/>
        </p:nvPicPr>
        <p:blipFill>
          <a:blip r:embed="rId2"/>
          <a:stretch>
            <a:fillRect/>
          </a:stretch>
        </p:blipFill>
        <p:spPr>
          <a:xfrm>
            <a:off x="66313" y="557044"/>
            <a:ext cx="4066402" cy="6113920"/>
          </a:xfrm>
          <a:prstGeom prst="rect">
            <a:avLst/>
          </a:prstGeom>
          <a:ln w="6350">
            <a:solidFill>
              <a:schemeClr val="bg2"/>
            </a:solidFill>
          </a:ln>
        </p:spPr>
      </p:pic>
      <p:pic>
        <p:nvPicPr>
          <p:cNvPr id="9" name="Picture 8">
            <a:extLst>
              <a:ext uri="{FF2B5EF4-FFF2-40B4-BE49-F238E27FC236}">
                <a16:creationId xmlns:a16="http://schemas.microsoft.com/office/drawing/2014/main" id="{EDDA45A6-D1B4-BE25-105D-9A97F2452EC1}"/>
              </a:ext>
            </a:extLst>
          </p:cNvPr>
          <p:cNvPicPr>
            <a:picLocks noChangeAspect="1"/>
          </p:cNvPicPr>
          <p:nvPr/>
        </p:nvPicPr>
        <p:blipFill>
          <a:blip r:embed="rId3"/>
          <a:stretch>
            <a:fillRect/>
          </a:stretch>
        </p:blipFill>
        <p:spPr>
          <a:xfrm>
            <a:off x="2962453" y="1223752"/>
            <a:ext cx="7838464" cy="4627222"/>
          </a:xfrm>
          <a:prstGeom prst="rect">
            <a:avLst/>
          </a:prstGeom>
          <a:ln w="6350">
            <a:solidFill>
              <a:schemeClr val="tx1"/>
            </a:solidFill>
          </a:ln>
        </p:spPr>
      </p:pic>
    </p:spTree>
    <p:extLst>
      <p:ext uri="{BB962C8B-B14F-4D97-AF65-F5344CB8AC3E}">
        <p14:creationId xmlns:p14="http://schemas.microsoft.com/office/powerpoint/2010/main" val="3571068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3318" y="-2"/>
            <a:ext cx="6838683" cy="418013"/>
          </a:xfrm>
          <a:solidFill>
            <a:schemeClr val="bg2">
              <a:alpha val="10000"/>
            </a:schemeClr>
          </a:solidFill>
        </p:spPr>
        <p:txBody>
          <a:bodyPr/>
          <a:lstStyle/>
          <a:p>
            <a:pPr algn="r">
              <a:lnSpc>
                <a:spcPct val="100000"/>
              </a:lnSpc>
            </a:pPr>
            <a:r>
              <a:rPr lang="en-US" sz="2400" kern="1200" dirty="0">
                <a:solidFill>
                  <a:schemeClr val="accent4">
                    <a:lumMod val="75000"/>
                    <a:lumOff val="25000"/>
                  </a:schemeClr>
                </a:solidFill>
                <a:latin typeface="+mn-lt"/>
                <a:cs typeface="Times New Roman" panose="02020603050405020304" pitchFamily="18" charset="0"/>
              </a:rPr>
              <a:t>Second Proviso: Only Vertical, Not Horizontal </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57</a:t>
            </a:fld>
            <a:endParaRPr lang="en-US" altLang="en-US"/>
          </a:p>
        </p:txBody>
      </p:sp>
      <p:sp>
        <p:nvSpPr>
          <p:cNvPr id="6" name="Text Box 5"/>
          <p:cNvSpPr txBox="1">
            <a:spLocks noChangeArrowheads="1"/>
          </p:cNvSpPr>
          <p:nvPr/>
        </p:nvSpPr>
        <p:spPr bwMode="auto">
          <a:xfrm>
            <a:off x="8904718" y="6488668"/>
            <a:ext cx="3287282"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Pub. L. 75-314 (17 Aug 1937)</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a:extLst>
              <a:ext uri="{FF2B5EF4-FFF2-40B4-BE49-F238E27FC236}">
                <a16:creationId xmlns:a16="http://schemas.microsoft.com/office/drawing/2014/main" id="{D60E0169-06DF-5D31-C2B0-B4F1DA0ED2F8}"/>
              </a:ext>
            </a:extLst>
          </p:cNvPr>
          <p:cNvPicPr>
            <a:picLocks noChangeAspect="1"/>
          </p:cNvPicPr>
          <p:nvPr/>
        </p:nvPicPr>
        <p:blipFill>
          <a:blip r:embed="rId2"/>
          <a:stretch>
            <a:fillRect/>
          </a:stretch>
        </p:blipFill>
        <p:spPr>
          <a:xfrm>
            <a:off x="66313" y="557044"/>
            <a:ext cx="4066402" cy="6113920"/>
          </a:xfrm>
          <a:prstGeom prst="rect">
            <a:avLst/>
          </a:prstGeom>
          <a:ln w="6350">
            <a:solidFill>
              <a:schemeClr val="bg2"/>
            </a:solidFill>
          </a:ln>
        </p:spPr>
      </p:pic>
      <p:pic>
        <p:nvPicPr>
          <p:cNvPr id="8" name="Picture 7">
            <a:extLst>
              <a:ext uri="{FF2B5EF4-FFF2-40B4-BE49-F238E27FC236}">
                <a16:creationId xmlns:a16="http://schemas.microsoft.com/office/drawing/2014/main" id="{85AEECB0-E7D6-F2E2-4085-FD2A4851E140}"/>
              </a:ext>
            </a:extLst>
          </p:cNvPr>
          <p:cNvPicPr>
            <a:picLocks noChangeAspect="1"/>
          </p:cNvPicPr>
          <p:nvPr/>
        </p:nvPicPr>
        <p:blipFill>
          <a:blip r:embed="rId3"/>
          <a:stretch>
            <a:fillRect/>
          </a:stretch>
        </p:blipFill>
        <p:spPr>
          <a:xfrm>
            <a:off x="2495926" y="3809946"/>
            <a:ext cx="8714438" cy="2348371"/>
          </a:xfrm>
          <a:prstGeom prst="rect">
            <a:avLst/>
          </a:prstGeom>
          <a:ln w="6350">
            <a:solidFill>
              <a:schemeClr val="bg2"/>
            </a:solidFill>
          </a:ln>
        </p:spPr>
      </p:pic>
    </p:spTree>
    <p:extLst>
      <p:ext uri="{BB962C8B-B14F-4D97-AF65-F5344CB8AC3E}">
        <p14:creationId xmlns:p14="http://schemas.microsoft.com/office/powerpoint/2010/main" val="119886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0100" y="-2"/>
            <a:ext cx="7581901"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State Laws on Manufacturer Required Retail Prices</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58</a:t>
            </a:fld>
            <a:endParaRPr lang="en-US" altLang="en-US"/>
          </a:p>
        </p:txBody>
      </p:sp>
      <p:sp>
        <p:nvSpPr>
          <p:cNvPr id="6" name="Text Box 5"/>
          <p:cNvSpPr txBox="1">
            <a:spLocks noChangeArrowheads="1"/>
          </p:cNvSpPr>
          <p:nvPr/>
        </p:nvSpPr>
        <p:spPr bwMode="auto">
          <a:xfrm>
            <a:off x="8963696" y="6488668"/>
            <a:ext cx="3228304"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S. Rep. 75-879 (7 July 1937)</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a:extLst>
              <a:ext uri="{FF2B5EF4-FFF2-40B4-BE49-F238E27FC236}">
                <a16:creationId xmlns:a16="http://schemas.microsoft.com/office/drawing/2014/main" id="{D30EA1DE-9BCD-F2AE-9232-AE0C3182A23B}"/>
              </a:ext>
            </a:extLst>
          </p:cNvPr>
          <p:cNvPicPr>
            <a:picLocks noChangeAspect="1"/>
          </p:cNvPicPr>
          <p:nvPr/>
        </p:nvPicPr>
        <p:blipFill>
          <a:blip r:embed="rId2"/>
          <a:stretch>
            <a:fillRect/>
          </a:stretch>
        </p:blipFill>
        <p:spPr>
          <a:xfrm>
            <a:off x="132027" y="209004"/>
            <a:ext cx="4013818" cy="6491834"/>
          </a:xfrm>
          <a:prstGeom prst="rect">
            <a:avLst/>
          </a:prstGeom>
          <a:ln w="6350">
            <a:solidFill>
              <a:schemeClr val="bg2"/>
            </a:solidFill>
          </a:ln>
        </p:spPr>
      </p:pic>
      <p:pic>
        <p:nvPicPr>
          <p:cNvPr id="9" name="Picture 8">
            <a:extLst>
              <a:ext uri="{FF2B5EF4-FFF2-40B4-BE49-F238E27FC236}">
                <a16:creationId xmlns:a16="http://schemas.microsoft.com/office/drawing/2014/main" id="{431E6C0E-6508-5B04-D404-0C317648501B}"/>
              </a:ext>
            </a:extLst>
          </p:cNvPr>
          <p:cNvPicPr>
            <a:picLocks noChangeAspect="1"/>
          </p:cNvPicPr>
          <p:nvPr/>
        </p:nvPicPr>
        <p:blipFill>
          <a:blip r:embed="rId3"/>
          <a:stretch>
            <a:fillRect/>
          </a:stretch>
        </p:blipFill>
        <p:spPr>
          <a:xfrm>
            <a:off x="2872819" y="1859764"/>
            <a:ext cx="7942327" cy="4312436"/>
          </a:xfrm>
          <a:prstGeom prst="rect">
            <a:avLst/>
          </a:prstGeom>
          <a:ln w="6350">
            <a:solidFill>
              <a:schemeClr val="tx1"/>
            </a:solidFill>
          </a:ln>
        </p:spPr>
      </p:pic>
    </p:spTree>
    <p:extLst>
      <p:ext uri="{BB962C8B-B14F-4D97-AF65-F5344CB8AC3E}">
        <p14:creationId xmlns:p14="http://schemas.microsoft.com/office/powerpoint/2010/main" val="2829684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5758" y="-2"/>
            <a:ext cx="4546243"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Why?: Protect Small Retailers</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59</a:t>
            </a:fld>
            <a:endParaRPr lang="en-US" altLang="en-US"/>
          </a:p>
        </p:txBody>
      </p:sp>
      <p:sp>
        <p:nvSpPr>
          <p:cNvPr id="6" name="Text Box 5"/>
          <p:cNvSpPr txBox="1">
            <a:spLocks noChangeArrowheads="1"/>
          </p:cNvSpPr>
          <p:nvPr/>
        </p:nvSpPr>
        <p:spPr bwMode="auto">
          <a:xfrm>
            <a:off x="8963696" y="6488668"/>
            <a:ext cx="3228304"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S. Rep. 75-879 (7 July 1937)</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a:extLst>
              <a:ext uri="{FF2B5EF4-FFF2-40B4-BE49-F238E27FC236}">
                <a16:creationId xmlns:a16="http://schemas.microsoft.com/office/drawing/2014/main" id="{C0A4DD95-F0F3-05A5-09F0-A269A08E88AA}"/>
              </a:ext>
            </a:extLst>
          </p:cNvPr>
          <p:cNvPicPr>
            <a:picLocks noChangeAspect="1"/>
          </p:cNvPicPr>
          <p:nvPr/>
        </p:nvPicPr>
        <p:blipFill>
          <a:blip r:embed="rId2"/>
          <a:stretch>
            <a:fillRect/>
          </a:stretch>
        </p:blipFill>
        <p:spPr>
          <a:xfrm>
            <a:off x="132310" y="141667"/>
            <a:ext cx="4288674" cy="6400800"/>
          </a:xfrm>
          <a:prstGeom prst="rect">
            <a:avLst/>
          </a:prstGeom>
          <a:ln w="6350">
            <a:solidFill>
              <a:schemeClr val="bg2"/>
            </a:solidFill>
          </a:ln>
        </p:spPr>
      </p:pic>
      <p:pic>
        <p:nvPicPr>
          <p:cNvPr id="9" name="Picture 8">
            <a:extLst>
              <a:ext uri="{FF2B5EF4-FFF2-40B4-BE49-F238E27FC236}">
                <a16:creationId xmlns:a16="http://schemas.microsoft.com/office/drawing/2014/main" id="{26619FB6-28D1-9B68-4BB1-0D3F4ED893BA}"/>
              </a:ext>
            </a:extLst>
          </p:cNvPr>
          <p:cNvPicPr>
            <a:picLocks noChangeAspect="1"/>
          </p:cNvPicPr>
          <p:nvPr/>
        </p:nvPicPr>
        <p:blipFill>
          <a:blip r:embed="rId3"/>
          <a:stretch>
            <a:fillRect/>
          </a:stretch>
        </p:blipFill>
        <p:spPr>
          <a:xfrm>
            <a:off x="2535788" y="1007450"/>
            <a:ext cx="8509874" cy="2379694"/>
          </a:xfrm>
          <a:prstGeom prst="rect">
            <a:avLst/>
          </a:prstGeom>
          <a:ln>
            <a:solidFill>
              <a:schemeClr val="bg2"/>
            </a:solidFill>
          </a:ln>
        </p:spPr>
      </p:pic>
    </p:spTree>
    <p:extLst>
      <p:ext uri="{BB962C8B-B14F-4D97-AF65-F5344CB8AC3E}">
        <p14:creationId xmlns:p14="http://schemas.microsoft.com/office/powerpoint/2010/main" val="3587661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2567" y="-2"/>
            <a:ext cx="3509434"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Wilson’s Five Brothers</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6</a:t>
            </a:fld>
            <a:endParaRPr lang="en-US" altLang="en-US"/>
          </a:p>
        </p:txBody>
      </p:sp>
      <p:sp>
        <p:nvSpPr>
          <p:cNvPr id="6" name="Text Box 5"/>
          <p:cNvSpPr txBox="1">
            <a:spLocks noChangeArrowheads="1"/>
          </p:cNvSpPr>
          <p:nvPr/>
        </p:nvSpPr>
        <p:spPr bwMode="auto">
          <a:xfrm>
            <a:off x="8717918" y="6488668"/>
            <a:ext cx="3474082"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New York Times (21 Jan 1914)</a:t>
            </a:r>
          </a:p>
        </p:txBody>
      </p:sp>
      <p:pic>
        <p:nvPicPr>
          <p:cNvPr id="8" name="Picture 7"/>
          <p:cNvPicPr>
            <a:picLocks noChangeAspect="1"/>
          </p:cNvPicPr>
          <p:nvPr/>
        </p:nvPicPr>
        <p:blipFill rotWithShape="1">
          <a:blip r:embed="rId2"/>
          <a:srcRect l="56461" b="20532"/>
          <a:stretch/>
        </p:blipFill>
        <p:spPr>
          <a:xfrm>
            <a:off x="-168721" y="209004"/>
            <a:ext cx="6096201" cy="6491834"/>
          </a:xfrm>
          <a:prstGeom prst="rect">
            <a:avLst/>
          </a:prstGeom>
          <a:ln>
            <a:solidFill>
              <a:schemeClr val="bg2"/>
            </a:solidFill>
          </a:ln>
        </p:spPr>
      </p:pic>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p:cNvPicPr>
            <a:picLocks noChangeAspect="1"/>
          </p:cNvPicPr>
          <p:nvPr/>
        </p:nvPicPr>
        <p:blipFill rotWithShape="1">
          <a:blip r:embed="rId3"/>
          <a:srcRect b="43168"/>
          <a:stretch/>
        </p:blipFill>
        <p:spPr>
          <a:xfrm>
            <a:off x="2089974" y="1616911"/>
            <a:ext cx="4856393" cy="4822520"/>
          </a:xfrm>
          <a:prstGeom prst="rect">
            <a:avLst/>
          </a:prstGeom>
          <a:ln>
            <a:solidFill>
              <a:schemeClr val="bg2"/>
            </a:solidFill>
          </a:ln>
        </p:spPr>
      </p:pic>
      <p:pic>
        <p:nvPicPr>
          <p:cNvPr id="9" name="Picture 8">
            <a:extLst>
              <a:ext uri="{FF2B5EF4-FFF2-40B4-BE49-F238E27FC236}">
                <a16:creationId xmlns:a16="http://schemas.microsoft.com/office/drawing/2014/main" id="{C52343E6-2EE3-9709-3FF2-5FE0F255CE5A}"/>
              </a:ext>
            </a:extLst>
          </p:cNvPr>
          <p:cNvPicPr>
            <a:picLocks noChangeAspect="1"/>
          </p:cNvPicPr>
          <p:nvPr/>
        </p:nvPicPr>
        <p:blipFill rotWithShape="1">
          <a:blip r:embed="rId3"/>
          <a:srcRect t="56103" b="5722"/>
          <a:stretch/>
        </p:blipFill>
        <p:spPr>
          <a:xfrm>
            <a:off x="7214225" y="1612237"/>
            <a:ext cx="4804738" cy="3204988"/>
          </a:xfrm>
          <a:prstGeom prst="rect">
            <a:avLst/>
          </a:prstGeom>
          <a:ln>
            <a:solidFill>
              <a:schemeClr val="bg2"/>
            </a:solidFill>
          </a:ln>
        </p:spPr>
      </p:pic>
    </p:spTree>
    <p:extLst>
      <p:ext uri="{BB962C8B-B14F-4D97-AF65-F5344CB8AC3E}">
        <p14:creationId xmlns:p14="http://schemas.microsoft.com/office/powerpoint/2010/main" val="1342930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8"/>
                                        </p:tgtEl>
                                        <p:attrNameLst>
                                          <p:attrName>style.opacity</p:attrName>
                                        </p:attrNameLst>
                                      </p:cBhvr>
                                      <p:to>
                                        <p:strVal val="0.5"/>
                                      </p:to>
                                    </p:set>
                                    <p:animEffect filter="image" prLst="opacity: 0.5">
                                      <p:cBhvr rctx="IE">
                                        <p:cTn id="9" dur="indefinite"/>
                                        <p:tgtEl>
                                          <p:spTgt spid="8"/>
                                        </p:tgtEl>
                                      </p:cBhvr>
                                    </p:animEffect>
                                  </p:childTnLst>
                                </p:cTn>
                              </p:par>
                              <p:par>
                                <p:cTn id="10" presetID="22" presetClass="entr" presetSubtype="8"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5441" y="-2"/>
            <a:ext cx="2956560" cy="418013"/>
          </a:xfrm>
          <a:solidFill>
            <a:schemeClr val="bg2">
              <a:alpha val="10000"/>
            </a:schemeClr>
          </a:solidFill>
        </p:spPr>
        <p:txBody>
          <a:bodyPr/>
          <a:lstStyle/>
          <a:p>
            <a:pPr algn="r">
              <a:lnSpc>
                <a:spcPct val="100000"/>
              </a:lnSpc>
            </a:pPr>
            <a:r>
              <a:rPr lang="en-US" sz="2400" kern="1200" dirty="0">
                <a:solidFill>
                  <a:schemeClr val="accent4">
                    <a:lumMod val="75000"/>
                    <a:lumOff val="25000"/>
                  </a:schemeClr>
                </a:solidFill>
                <a:latin typeface="+mn-lt"/>
                <a:cs typeface="Times New Roman" panose="02020603050405020304" pitchFamily="18" charset="0"/>
              </a:rPr>
              <a:t>1952 Amendments</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60</a:t>
            </a:fld>
            <a:endParaRPr lang="en-US" altLang="en-US"/>
          </a:p>
        </p:txBody>
      </p:sp>
      <p:sp>
        <p:nvSpPr>
          <p:cNvPr id="6" name="Text Box 5"/>
          <p:cNvSpPr txBox="1">
            <a:spLocks noChangeArrowheads="1"/>
          </p:cNvSpPr>
          <p:nvPr/>
        </p:nvSpPr>
        <p:spPr bwMode="auto">
          <a:xfrm>
            <a:off x="8483600" y="6488668"/>
            <a:ext cx="3708400"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H.R. Rep. 82-1437 (27 Feb 1952)</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8" name="Picture 7">
            <a:extLst>
              <a:ext uri="{FF2B5EF4-FFF2-40B4-BE49-F238E27FC236}">
                <a16:creationId xmlns:a16="http://schemas.microsoft.com/office/drawing/2014/main" id="{A9054E96-F6CC-F748-2112-F86BC0F24051}"/>
              </a:ext>
            </a:extLst>
          </p:cNvPr>
          <p:cNvPicPr>
            <a:picLocks noChangeAspect="1"/>
          </p:cNvPicPr>
          <p:nvPr/>
        </p:nvPicPr>
        <p:blipFill>
          <a:blip r:embed="rId2"/>
          <a:stretch>
            <a:fillRect/>
          </a:stretch>
        </p:blipFill>
        <p:spPr>
          <a:xfrm>
            <a:off x="260634" y="203556"/>
            <a:ext cx="4120866" cy="6450887"/>
          </a:xfrm>
          <a:prstGeom prst="rect">
            <a:avLst/>
          </a:prstGeom>
          <a:ln w="6350">
            <a:solidFill>
              <a:schemeClr val="bg2"/>
            </a:solidFill>
          </a:ln>
        </p:spPr>
      </p:pic>
      <p:pic>
        <p:nvPicPr>
          <p:cNvPr id="10" name="Picture 9">
            <a:extLst>
              <a:ext uri="{FF2B5EF4-FFF2-40B4-BE49-F238E27FC236}">
                <a16:creationId xmlns:a16="http://schemas.microsoft.com/office/drawing/2014/main" id="{1D1D5B10-E794-E1FF-D53A-224A7A42CC8D}"/>
              </a:ext>
            </a:extLst>
          </p:cNvPr>
          <p:cNvPicPr>
            <a:picLocks noChangeAspect="1"/>
          </p:cNvPicPr>
          <p:nvPr/>
        </p:nvPicPr>
        <p:blipFill>
          <a:blip r:embed="rId3"/>
          <a:stretch>
            <a:fillRect/>
          </a:stretch>
        </p:blipFill>
        <p:spPr>
          <a:xfrm>
            <a:off x="2070220" y="2807788"/>
            <a:ext cx="9191962" cy="3110412"/>
          </a:xfrm>
          <a:prstGeom prst="rect">
            <a:avLst/>
          </a:prstGeom>
          <a:ln w="6350">
            <a:solidFill>
              <a:schemeClr val="tx1"/>
            </a:solidFill>
          </a:ln>
        </p:spPr>
      </p:pic>
    </p:spTree>
    <p:extLst>
      <p:ext uri="{BB962C8B-B14F-4D97-AF65-F5344CB8AC3E}">
        <p14:creationId xmlns:p14="http://schemas.microsoft.com/office/powerpoint/2010/main" val="1930894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8"/>
                                        </p:tgtEl>
                                        <p:attrNameLst>
                                          <p:attrName>style.opacity</p:attrName>
                                        </p:attrNameLst>
                                      </p:cBhvr>
                                      <p:to>
                                        <p:strVal val="0.5"/>
                                      </p:to>
                                    </p:set>
                                    <p:animEffect filter="image" prLst="opacity: 0.5">
                                      <p:cBhvr rctx="IE">
                                        <p:cTn id="9" dur="indefinite"/>
                                        <p:tgtEl>
                                          <p:spTgt spid="8"/>
                                        </p:tgtEl>
                                      </p:cBhvr>
                                    </p:animEffect>
                                  </p:childTnLst>
                                </p:cTn>
                              </p:par>
                              <p:par>
                                <p:cTn id="10" presetID="22" presetClass="entr" presetSubtype="8"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5441" y="-2"/>
            <a:ext cx="2956560" cy="418013"/>
          </a:xfrm>
          <a:solidFill>
            <a:schemeClr val="bg2">
              <a:alpha val="10000"/>
            </a:schemeClr>
          </a:solidFill>
        </p:spPr>
        <p:txBody>
          <a:bodyPr/>
          <a:lstStyle/>
          <a:p>
            <a:pPr algn="r">
              <a:lnSpc>
                <a:spcPct val="100000"/>
              </a:lnSpc>
            </a:pPr>
            <a:r>
              <a:rPr lang="en-US" sz="2400" kern="1200" dirty="0">
                <a:solidFill>
                  <a:schemeClr val="accent4">
                    <a:lumMod val="75000"/>
                    <a:lumOff val="25000"/>
                  </a:schemeClr>
                </a:solidFill>
                <a:latin typeface="+mn-lt"/>
                <a:cs typeface="Times New Roman" panose="02020603050405020304" pitchFamily="18" charset="0"/>
              </a:rPr>
              <a:t>Undercut 45 States</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61</a:t>
            </a:fld>
            <a:endParaRPr lang="en-US" altLang="en-US"/>
          </a:p>
        </p:txBody>
      </p:sp>
      <p:sp>
        <p:nvSpPr>
          <p:cNvPr id="6" name="Text Box 5"/>
          <p:cNvSpPr txBox="1">
            <a:spLocks noChangeArrowheads="1"/>
          </p:cNvSpPr>
          <p:nvPr/>
        </p:nvSpPr>
        <p:spPr bwMode="auto">
          <a:xfrm>
            <a:off x="8483600" y="6488668"/>
            <a:ext cx="3708400"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H.R. Rep. 82-1437 (27 Feb 1952)</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a:extLst>
              <a:ext uri="{FF2B5EF4-FFF2-40B4-BE49-F238E27FC236}">
                <a16:creationId xmlns:a16="http://schemas.microsoft.com/office/drawing/2014/main" id="{B9884C83-F4DF-2FDC-1C0E-DCBAF9ECFA55}"/>
              </a:ext>
            </a:extLst>
          </p:cNvPr>
          <p:cNvPicPr>
            <a:picLocks noChangeAspect="1"/>
          </p:cNvPicPr>
          <p:nvPr/>
        </p:nvPicPr>
        <p:blipFill>
          <a:blip r:embed="rId2"/>
          <a:stretch>
            <a:fillRect/>
          </a:stretch>
        </p:blipFill>
        <p:spPr>
          <a:xfrm>
            <a:off x="139045" y="209004"/>
            <a:ext cx="4093092" cy="6491834"/>
          </a:xfrm>
          <a:prstGeom prst="rect">
            <a:avLst/>
          </a:prstGeom>
          <a:ln w="6350">
            <a:solidFill>
              <a:schemeClr val="bg2"/>
            </a:solidFill>
          </a:ln>
        </p:spPr>
      </p:pic>
      <p:pic>
        <p:nvPicPr>
          <p:cNvPr id="11" name="Picture 10">
            <a:extLst>
              <a:ext uri="{FF2B5EF4-FFF2-40B4-BE49-F238E27FC236}">
                <a16:creationId xmlns:a16="http://schemas.microsoft.com/office/drawing/2014/main" id="{9F0EED3E-6381-8637-7E5A-3007E260479E}"/>
              </a:ext>
            </a:extLst>
          </p:cNvPr>
          <p:cNvPicPr>
            <a:picLocks noChangeAspect="1"/>
          </p:cNvPicPr>
          <p:nvPr/>
        </p:nvPicPr>
        <p:blipFill>
          <a:blip r:embed="rId3"/>
          <a:stretch>
            <a:fillRect/>
          </a:stretch>
        </p:blipFill>
        <p:spPr>
          <a:xfrm>
            <a:off x="2129781" y="1199008"/>
            <a:ext cx="8685709" cy="3295719"/>
          </a:xfrm>
          <a:prstGeom prst="rect">
            <a:avLst/>
          </a:prstGeom>
          <a:ln w="6350">
            <a:solidFill>
              <a:schemeClr val="tx1"/>
            </a:solidFill>
          </a:ln>
        </p:spPr>
      </p:pic>
    </p:spTree>
    <p:extLst>
      <p:ext uri="{BB962C8B-B14F-4D97-AF65-F5344CB8AC3E}">
        <p14:creationId xmlns:p14="http://schemas.microsoft.com/office/powerpoint/2010/main" val="2667834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2016" y="-2"/>
            <a:ext cx="6379985" cy="418013"/>
          </a:xfrm>
          <a:solidFill>
            <a:schemeClr val="bg2">
              <a:alpha val="10000"/>
            </a:schemeClr>
          </a:solidFill>
        </p:spPr>
        <p:txBody>
          <a:bodyPr/>
          <a:lstStyle/>
          <a:p>
            <a:pPr algn="r">
              <a:lnSpc>
                <a:spcPct val="100000"/>
              </a:lnSpc>
            </a:pPr>
            <a:r>
              <a:rPr lang="en-US" sz="2400" kern="1200" dirty="0">
                <a:solidFill>
                  <a:schemeClr val="accent4">
                    <a:lumMod val="75000"/>
                    <a:lumOff val="25000"/>
                  </a:schemeClr>
                </a:solidFill>
                <a:latin typeface="+mn-lt"/>
                <a:cs typeface="Times New Roman" panose="02020603050405020304" pitchFamily="18" charset="0"/>
              </a:rPr>
              <a:t>1952 Amendments: Restore Miller-</a:t>
            </a:r>
            <a:r>
              <a:rPr lang="en-US" sz="2400" kern="1200" dirty="0" err="1">
                <a:solidFill>
                  <a:schemeClr val="accent4">
                    <a:lumMod val="75000"/>
                    <a:lumOff val="25000"/>
                  </a:schemeClr>
                </a:solidFill>
                <a:latin typeface="+mn-lt"/>
                <a:cs typeface="Times New Roman" panose="02020603050405020304" pitchFamily="18" charset="0"/>
              </a:rPr>
              <a:t>Tydings</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62</a:t>
            </a:fld>
            <a:endParaRPr lang="en-US" altLang="en-US"/>
          </a:p>
        </p:txBody>
      </p:sp>
      <p:sp>
        <p:nvSpPr>
          <p:cNvPr id="6" name="Text Box 5"/>
          <p:cNvSpPr txBox="1">
            <a:spLocks noChangeArrowheads="1"/>
          </p:cNvSpPr>
          <p:nvPr/>
        </p:nvSpPr>
        <p:spPr bwMode="auto">
          <a:xfrm>
            <a:off x="9190566" y="6488668"/>
            <a:ext cx="3001433"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66 Stat. 631 (14 July 1952)</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a:extLst>
              <a:ext uri="{FF2B5EF4-FFF2-40B4-BE49-F238E27FC236}">
                <a16:creationId xmlns:a16="http://schemas.microsoft.com/office/drawing/2014/main" id="{5B783DE9-9006-F2E9-92D7-185DDA0F287C}"/>
              </a:ext>
            </a:extLst>
          </p:cNvPr>
          <p:cNvPicPr>
            <a:picLocks noChangeAspect="1"/>
          </p:cNvPicPr>
          <p:nvPr/>
        </p:nvPicPr>
        <p:blipFill>
          <a:blip r:embed="rId2"/>
          <a:stretch>
            <a:fillRect/>
          </a:stretch>
        </p:blipFill>
        <p:spPr>
          <a:xfrm>
            <a:off x="184912" y="209004"/>
            <a:ext cx="4370528" cy="6491834"/>
          </a:xfrm>
          <a:prstGeom prst="rect">
            <a:avLst/>
          </a:prstGeom>
          <a:ln w="6350">
            <a:solidFill>
              <a:schemeClr val="bg2"/>
            </a:solidFill>
          </a:ln>
        </p:spPr>
      </p:pic>
      <p:grpSp>
        <p:nvGrpSpPr>
          <p:cNvPr id="12" name="Group 11">
            <a:extLst>
              <a:ext uri="{FF2B5EF4-FFF2-40B4-BE49-F238E27FC236}">
                <a16:creationId xmlns:a16="http://schemas.microsoft.com/office/drawing/2014/main" id="{6958B43E-3799-A15F-0E9F-D4E97F2A9126}"/>
              </a:ext>
            </a:extLst>
          </p:cNvPr>
          <p:cNvGrpSpPr>
            <a:grpSpLocks noChangeAspect="1"/>
          </p:cNvGrpSpPr>
          <p:nvPr/>
        </p:nvGrpSpPr>
        <p:grpSpPr>
          <a:xfrm>
            <a:off x="3226751" y="1790739"/>
            <a:ext cx="6674920" cy="4128328"/>
            <a:chOff x="6471920" y="2686594"/>
            <a:chExt cx="4023360" cy="2488382"/>
          </a:xfrm>
        </p:grpSpPr>
        <p:pic>
          <p:nvPicPr>
            <p:cNvPr id="9" name="Picture 8">
              <a:extLst>
                <a:ext uri="{FF2B5EF4-FFF2-40B4-BE49-F238E27FC236}">
                  <a16:creationId xmlns:a16="http://schemas.microsoft.com/office/drawing/2014/main" id="{CEB3476D-5FEA-769F-B0D1-DD288060E2F2}"/>
                </a:ext>
              </a:extLst>
            </p:cNvPr>
            <p:cNvPicPr>
              <a:picLocks noChangeAspect="1"/>
            </p:cNvPicPr>
            <p:nvPr/>
          </p:nvPicPr>
          <p:blipFill>
            <a:blip r:embed="rId3"/>
            <a:stretch>
              <a:fillRect/>
            </a:stretch>
          </p:blipFill>
          <p:spPr>
            <a:xfrm>
              <a:off x="6471920" y="2686594"/>
              <a:ext cx="4023360" cy="1293223"/>
            </a:xfrm>
            <a:prstGeom prst="rect">
              <a:avLst/>
            </a:prstGeom>
            <a:ln w="6350">
              <a:solidFill>
                <a:schemeClr val="tx1"/>
              </a:solidFill>
            </a:ln>
          </p:spPr>
        </p:pic>
        <p:pic>
          <p:nvPicPr>
            <p:cNvPr id="11" name="Picture 10">
              <a:extLst>
                <a:ext uri="{FF2B5EF4-FFF2-40B4-BE49-F238E27FC236}">
                  <a16:creationId xmlns:a16="http://schemas.microsoft.com/office/drawing/2014/main" id="{83BB509C-494F-5DFD-33D1-429EB1328801}"/>
                </a:ext>
              </a:extLst>
            </p:cNvPr>
            <p:cNvPicPr>
              <a:picLocks noChangeAspect="1"/>
            </p:cNvPicPr>
            <p:nvPr/>
          </p:nvPicPr>
          <p:blipFill rotWithShape="1">
            <a:blip r:embed="rId4"/>
            <a:srcRect l="1572" t="3001" r="1572" b="-1"/>
            <a:stretch/>
          </p:blipFill>
          <p:spPr>
            <a:xfrm>
              <a:off x="6471920" y="3920551"/>
              <a:ext cx="4023360" cy="1254425"/>
            </a:xfrm>
            <a:prstGeom prst="rect">
              <a:avLst/>
            </a:prstGeom>
            <a:ln w="6350">
              <a:solidFill>
                <a:schemeClr val="tx1"/>
              </a:solidFill>
            </a:ln>
          </p:spPr>
        </p:pic>
      </p:grpSp>
    </p:spTree>
    <p:extLst>
      <p:ext uri="{BB962C8B-B14F-4D97-AF65-F5344CB8AC3E}">
        <p14:creationId xmlns:p14="http://schemas.microsoft.com/office/powerpoint/2010/main" val="4153784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5617" y="-2"/>
            <a:ext cx="2936384" cy="36933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1975 Amendments</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63</a:t>
            </a:fld>
            <a:endParaRPr lang="en-US" altLang="en-US"/>
          </a:p>
        </p:txBody>
      </p:sp>
      <p:sp>
        <p:nvSpPr>
          <p:cNvPr id="6" name="Text Box 5"/>
          <p:cNvSpPr txBox="1">
            <a:spLocks noChangeArrowheads="1"/>
          </p:cNvSpPr>
          <p:nvPr/>
        </p:nvSpPr>
        <p:spPr bwMode="auto">
          <a:xfrm>
            <a:off x="8950816" y="6488668"/>
            <a:ext cx="3241183"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Pub. L. 94-145 (12 Dec 1975)</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a:extLst>
              <a:ext uri="{FF2B5EF4-FFF2-40B4-BE49-F238E27FC236}">
                <a16:creationId xmlns:a16="http://schemas.microsoft.com/office/drawing/2014/main" id="{79D696B9-5FEB-BFFB-6E53-8BB9F793C3BF}"/>
              </a:ext>
            </a:extLst>
          </p:cNvPr>
          <p:cNvPicPr>
            <a:picLocks noChangeAspect="1"/>
          </p:cNvPicPr>
          <p:nvPr/>
        </p:nvPicPr>
        <p:blipFill>
          <a:blip r:embed="rId2"/>
          <a:stretch>
            <a:fillRect/>
          </a:stretch>
        </p:blipFill>
        <p:spPr>
          <a:xfrm>
            <a:off x="211475" y="167425"/>
            <a:ext cx="4431181" cy="6533413"/>
          </a:xfrm>
          <a:prstGeom prst="rect">
            <a:avLst/>
          </a:prstGeom>
          <a:ln w="6350">
            <a:solidFill>
              <a:schemeClr val="bg2"/>
            </a:solidFill>
          </a:ln>
        </p:spPr>
      </p:pic>
      <p:pic>
        <p:nvPicPr>
          <p:cNvPr id="9" name="Picture 8">
            <a:extLst>
              <a:ext uri="{FF2B5EF4-FFF2-40B4-BE49-F238E27FC236}">
                <a16:creationId xmlns:a16="http://schemas.microsoft.com/office/drawing/2014/main" id="{8D2DE5EF-E57A-B617-8A7A-BE3CFC6271A2}"/>
              </a:ext>
            </a:extLst>
          </p:cNvPr>
          <p:cNvPicPr>
            <a:picLocks noChangeAspect="1"/>
          </p:cNvPicPr>
          <p:nvPr/>
        </p:nvPicPr>
        <p:blipFill>
          <a:blip r:embed="rId3"/>
          <a:stretch>
            <a:fillRect/>
          </a:stretch>
        </p:blipFill>
        <p:spPr>
          <a:xfrm>
            <a:off x="2742031" y="960664"/>
            <a:ext cx="8259231" cy="4936672"/>
          </a:xfrm>
          <a:prstGeom prst="rect">
            <a:avLst/>
          </a:prstGeom>
          <a:ln w="6350">
            <a:solidFill>
              <a:schemeClr val="tx1"/>
            </a:solidFill>
          </a:ln>
        </p:spPr>
      </p:pic>
    </p:spTree>
    <p:extLst>
      <p:ext uri="{BB962C8B-B14F-4D97-AF65-F5344CB8AC3E}">
        <p14:creationId xmlns:p14="http://schemas.microsoft.com/office/powerpoint/2010/main" val="3941665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09567" y="-2"/>
            <a:ext cx="3382434"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Repeal Miller-</a:t>
            </a:r>
            <a:r>
              <a:rPr lang="en-US" sz="2400" dirty="0" err="1">
                <a:solidFill>
                  <a:schemeClr val="accent4">
                    <a:lumMod val="75000"/>
                    <a:lumOff val="25000"/>
                  </a:schemeClr>
                </a:solidFill>
                <a:latin typeface="+mn-lt"/>
                <a:cs typeface="Times New Roman" panose="02020603050405020304" pitchFamily="18" charset="0"/>
              </a:rPr>
              <a:t>Tydings</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64</a:t>
            </a:fld>
            <a:endParaRPr lang="en-US" altLang="en-US"/>
          </a:p>
        </p:txBody>
      </p:sp>
      <p:sp>
        <p:nvSpPr>
          <p:cNvPr id="6" name="Text Box 5"/>
          <p:cNvSpPr txBox="1">
            <a:spLocks noChangeArrowheads="1"/>
          </p:cNvSpPr>
          <p:nvPr/>
        </p:nvSpPr>
        <p:spPr bwMode="auto">
          <a:xfrm>
            <a:off x="8904718" y="6488668"/>
            <a:ext cx="3287282"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S. Rep. 94-466 (20 Nov 1975)</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a:extLst>
              <a:ext uri="{FF2B5EF4-FFF2-40B4-BE49-F238E27FC236}">
                <a16:creationId xmlns:a16="http://schemas.microsoft.com/office/drawing/2014/main" id="{C1C5EFB4-365B-410A-A519-10664C4E2AA7}"/>
              </a:ext>
            </a:extLst>
          </p:cNvPr>
          <p:cNvPicPr>
            <a:picLocks noChangeAspect="1"/>
          </p:cNvPicPr>
          <p:nvPr/>
        </p:nvPicPr>
        <p:blipFill>
          <a:blip r:embed="rId2"/>
          <a:stretch>
            <a:fillRect/>
          </a:stretch>
        </p:blipFill>
        <p:spPr>
          <a:xfrm>
            <a:off x="177990" y="209004"/>
            <a:ext cx="3878712" cy="6491834"/>
          </a:xfrm>
          <a:prstGeom prst="rect">
            <a:avLst/>
          </a:prstGeom>
          <a:ln w="6350">
            <a:solidFill>
              <a:schemeClr val="bg2"/>
            </a:solidFill>
          </a:ln>
        </p:spPr>
      </p:pic>
      <p:pic>
        <p:nvPicPr>
          <p:cNvPr id="9" name="Picture 8">
            <a:extLst>
              <a:ext uri="{FF2B5EF4-FFF2-40B4-BE49-F238E27FC236}">
                <a16:creationId xmlns:a16="http://schemas.microsoft.com/office/drawing/2014/main" id="{D74AF9B6-70A6-43C0-CE8B-8579FABC802A}"/>
              </a:ext>
            </a:extLst>
          </p:cNvPr>
          <p:cNvPicPr>
            <a:picLocks noChangeAspect="1"/>
          </p:cNvPicPr>
          <p:nvPr/>
        </p:nvPicPr>
        <p:blipFill>
          <a:blip r:embed="rId3"/>
          <a:stretch>
            <a:fillRect/>
          </a:stretch>
        </p:blipFill>
        <p:spPr>
          <a:xfrm>
            <a:off x="1909913" y="2194075"/>
            <a:ext cx="9500533" cy="3859591"/>
          </a:xfrm>
          <a:prstGeom prst="rect">
            <a:avLst/>
          </a:prstGeom>
          <a:ln>
            <a:solidFill>
              <a:schemeClr val="bg2"/>
            </a:solidFill>
          </a:ln>
        </p:spPr>
      </p:pic>
    </p:spTree>
    <p:extLst>
      <p:ext uri="{BB962C8B-B14F-4D97-AF65-F5344CB8AC3E}">
        <p14:creationId xmlns:p14="http://schemas.microsoft.com/office/powerpoint/2010/main" val="2476319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3667" y="-2"/>
            <a:ext cx="1058334"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Why?</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65</a:t>
            </a:fld>
            <a:endParaRPr lang="en-US" altLang="en-US"/>
          </a:p>
        </p:txBody>
      </p:sp>
      <p:sp>
        <p:nvSpPr>
          <p:cNvPr id="6" name="Text Box 5"/>
          <p:cNvSpPr txBox="1">
            <a:spLocks noChangeArrowheads="1"/>
          </p:cNvSpPr>
          <p:nvPr/>
        </p:nvSpPr>
        <p:spPr bwMode="auto">
          <a:xfrm>
            <a:off x="8904718" y="6488668"/>
            <a:ext cx="3287282"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S. Rep. 94-466 (20 Nov 1975)</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a:extLst>
              <a:ext uri="{FF2B5EF4-FFF2-40B4-BE49-F238E27FC236}">
                <a16:creationId xmlns:a16="http://schemas.microsoft.com/office/drawing/2014/main" id="{239E4DB4-2EF2-6849-AC50-54D4627E5D8C}"/>
              </a:ext>
            </a:extLst>
          </p:cNvPr>
          <p:cNvPicPr>
            <a:picLocks noChangeAspect="1"/>
          </p:cNvPicPr>
          <p:nvPr/>
        </p:nvPicPr>
        <p:blipFill>
          <a:blip r:embed="rId2"/>
          <a:stretch>
            <a:fillRect/>
          </a:stretch>
        </p:blipFill>
        <p:spPr>
          <a:xfrm>
            <a:off x="237585" y="209004"/>
            <a:ext cx="4030366" cy="6491834"/>
          </a:xfrm>
          <a:prstGeom prst="rect">
            <a:avLst/>
          </a:prstGeom>
          <a:ln w="6350">
            <a:solidFill>
              <a:schemeClr val="bg2"/>
            </a:solidFill>
          </a:ln>
        </p:spPr>
      </p:pic>
      <p:pic>
        <p:nvPicPr>
          <p:cNvPr id="9" name="Picture 8">
            <a:extLst>
              <a:ext uri="{FF2B5EF4-FFF2-40B4-BE49-F238E27FC236}">
                <a16:creationId xmlns:a16="http://schemas.microsoft.com/office/drawing/2014/main" id="{AABB70EF-7115-9900-746F-4F5511E19FA7}"/>
              </a:ext>
            </a:extLst>
          </p:cNvPr>
          <p:cNvPicPr>
            <a:picLocks noChangeAspect="1"/>
          </p:cNvPicPr>
          <p:nvPr/>
        </p:nvPicPr>
        <p:blipFill>
          <a:blip r:embed="rId3"/>
          <a:stretch>
            <a:fillRect/>
          </a:stretch>
        </p:blipFill>
        <p:spPr>
          <a:xfrm>
            <a:off x="2920031" y="703700"/>
            <a:ext cx="7340506" cy="5450599"/>
          </a:xfrm>
          <a:prstGeom prst="rect">
            <a:avLst/>
          </a:prstGeom>
          <a:ln w="6350">
            <a:solidFill>
              <a:schemeClr val="tx1"/>
            </a:solidFill>
          </a:ln>
        </p:spPr>
      </p:pic>
    </p:spTree>
    <p:extLst>
      <p:ext uri="{BB962C8B-B14F-4D97-AF65-F5344CB8AC3E}">
        <p14:creationId xmlns:p14="http://schemas.microsoft.com/office/powerpoint/2010/main" val="262915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bwMode="auto">
          <a:xfrm>
            <a:off x="9347200" y="62484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eaLnBrk="0" fontAlgn="base" hangingPunct="0">
              <a:spcBef>
                <a:spcPct val="0"/>
              </a:spcBef>
              <a:spcAft>
                <a:spcPct val="0"/>
              </a:spcAft>
              <a:defRPr kumimoji="1" sz="1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mn-ea"/>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mn-ea"/>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mn-ea"/>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mn-ea"/>
                <a:cs typeface="+mn-cs"/>
              </a:defRPr>
            </a:lvl9pPr>
          </a:lstStyle>
          <a:p>
            <a:fld id="{9ED7FAB8-7255-429F-864E-063CAEB1BFF8}" type="slidenum">
              <a:rPr lang="en-US" altLang="en-US" smtClean="0"/>
              <a:pPr/>
              <a:t>66</a:t>
            </a:fld>
            <a:endParaRPr lang="en-US" altLang="en-US" sz="1400">
              <a:solidFill>
                <a:srgbClr val="000066"/>
              </a:solidFill>
              <a:latin typeface="Arial" panose="020B0604020202020204" pitchFamily="34" charset="0"/>
            </a:endParaRPr>
          </a:p>
        </p:txBody>
      </p:sp>
      <p:sp>
        <p:nvSpPr>
          <p:cNvPr id="29701" name="Rectangle 2"/>
          <p:cNvSpPr>
            <a:spLocks noGrp="1" noChangeArrowheads="1"/>
          </p:cNvSpPr>
          <p:nvPr>
            <p:ph type="title"/>
          </p:nvPr>
        </p:nvSpPr>
        <p:spPr/>
        <p:txBody>
          <a:bodyPr/>
          <a:lstStyle/>
          <a:p>
            <a:pPr>
              <a:spcAft>
                <a:spcPts val="300"/>
              </a:spcAft>
            </a:pPr>
            <a:r>
              <a:rPr lang="en-US">
                <a:solidFill>
                  <a:schemeClr val="tx1"/>
                </a:solidFill>
              </a:rPr>
              <a:t>Hypo 1</a:t>
            </a:r>
          </a:p>
        </p:txBody>
      </p:sp>
      <p:sp>
        <p:nvSpPr>
          <p:cNvPr id="29702" name="Rectangle 3"/>
          <p:cNvSpPr>
            <a:spLocks noGrp="1" noChangeArrowheads="1"/>
          </p:cNvSpPr>
          <p:nvPr>
            <p:ph type="body" idx="1"/>
          </p:nvPr>
        </p:nvSpPr>
        <p:spPr/>
        <p:txBody>
          <a:bodyPr/>
          <a:lstStyle/>
          <a:p>
            <a:pPr algn="just">
              <a:spcAft>
                <a:spcPts val="300"/>
              </a:spcAft>
            </a:pPr>
            <a:r>
              <a:rPr lang="en-US" dirty="0"/>
              <a:t>Facts</a:t>
            </a:r>
          </a:p>
          <a:p>
            <a:pPr lvl="1" algn="just">
              <a:spcAft>
                <a:spcPts val="300"/>
              </a:spcAft>
            </a:pPr>
            <a:r>
              <a:rPr lang="en-US" dirty="0">
                <a:solidFill>
                  <a:schemeClr val="tx1"/>
                </a:solidFill>
              </a:rPr>
              <a:t>BEC and Hartwell, two retail competitors, get together and agree on minimum prices for calculators manufactured by Sharp.</a:t>
            </a:r>
          </a:p>
          <a:p>
            <a:pPr algn="just">
              <a:spcAft>
                <a:spcPts val="300"/>
              </a:spcAft>
            </a:pPr>
            <a:r>
              <a:rPr lang="en-US" dirty="0"/>
              <a:t>Business Outcome</a:t>
            </a:r>
          </a:p>
          <a:p>
            <a:pPr lvl="1" algn="just">
              <a:spcAft>
                <a:spcPts val="300"/>
              </a:spcAft>
            </a:pPr>
            <a:r>
              <a:rPr lang="en-US" dirty="0">
                <a:solidFill>
                  <a:schemeClr val="tx1"/>
                </a:solidFill>
              </a:rPr>
              <a:t>Depends on success in policing each other.</a:t>
            </a:r>
          </a:p>
          <a:p>
            <a:pPr algn="just">
              <a:spcAft>
                <a:spcPts val="300"/>
              </a:spcAft>
            </a:pPr>
            <a:r>
              <a:rPr lang="en-US" dirty="0"/>
              <a:t>SA1 violation?</a:t>
            </a:r>
          </a:p>
        </p:txBody>
      </p:sp>
      <p:sp>
        <p:nvSpPr>
          <p:cNvPr id="7" name="Text Box 5"/>
          <p:cNvSpPr txBox="1">
            <a:spLocks noChangeArrowheads="1"/>
          </p:cNvSpPr>
          <p:nvPr/>
        </p:nvSpPr>
        <p:spPr bwMode="auto">
          <a:xfrm>
            <a:off x="10079421" y="0"/>
            <a:ext cx="2112579"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a:solidFill>
                  <a:schemeClr val="accent4">
                    <a:lumMod val="75000"/>
                    <a:lumOff val="25000"/>
                  </a:schemeClr>
                </a:solidFill>
                <a:latin typeface="+mn-lt"/>
                <a:cs typeface="Times New Roman" panose="02020603050405020304" pitchFamily="18" charset="0"/>
              </a:rPr>
              <a:t>TTYN (1 of 4)</a:t>
            </a:r>
          </a:p>
        </p:txBody>
      </p:sp>
    </p:spTree>
    <p:extLst>
      <p:ext uri="{BB962C8B-B14F-4D97-AF65-F5344CB8AC3E}">
        <p14:creationId xmlns:p14="http://schemas.microsoft.com/office/powerpoint/2010/main" val="44139557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bwMode="auto">
          <a:xfrm>
            <a:off x="9347200" y="62484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eaLnBrk="0" fontAlgn="base" hangingPunct="0">
              <a:spcBef>
                <a:spcPct val="0"/>
              </a:spcBef>
              <a:spcAft>
                <a:spcPct val="0"/>
              </a:spcAft>
              <a:defRPr kumimoji="1" sz="1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mn-ea"/>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mn-ea"/>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mn-ea"/>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mn-ea"/>
                <a:cs typeface="+mn-cs"/>
              </a:defRPr>
            </a:lvl9pPr>
          </a:lstStyle>
          <a:p>
            <a:fld id="{9ED7FAB8-7255-429F-864E-063CAEB1BFF8}" type="slidenum">
              <a:rPr lang="en-US" altLang="en-US" smtClean="0"/>
              <a:pPr/>
              <a:t>67</a:t>
            </a:fld>
            <a:endParaRPr lang="en-US" altLang="en-US" sz="1400">
              <a:solidFill>
                <a:srgbClr val="000066"/>
              </a:solidFill>
              <a:latin typeface="Arial" panose="020B0604020202020204" pitchFamily="34" charset="0"/>
            </a:endParaRPr>
          </a:p>
        </p:txBody>
      </p:sp>
      <p:sp>
        <p:nvSpPr>
          <p:cNvPr id="31749" name="Rectangle 2"/>
          <p:cNvSpPr>
            <a:spLocks noGrp="1" noChangeArrowheads="1"/>
          </p:cNvSpPr>
          <p:nvPr>
            <p:ph type="title"/>
          </p:nvPr>
        </p:nvSpPr>
        <p:spPr/>
        <p:txBody>
          <a:bodyPr/>
          <a:lstStyle/>
          <a:p>
            <a:pPr>
              <a:spcAft>
                <a:spcPts val="300"/>
              </a:spcAft>
            </a:pPr>
            <a:r>
              <a:rPr lang="en-US">
                <a:solidFill>
                  <a:schemeClr val="tx1"/>
                </a:solidFill>
              </a:rPr>
              <a:t>Hypo 2</a:t>
            </a:r>
          </a:p>
        </p:txBody>
      </p:sp>
      <p:sp>
        <p:nvSpPr>
          <p:cNvPr id="31750" name="Rectangle 3"/>
          <p:cNvSpPr>
            <a:spLocks noGrp="1" noChangeArrowheads="1"/>
          </p:cNvSpPr>
          <p:nvPr>
            <p:ph type="body" idx="1"/>
          </p:nvPr>
        </p:nvSpPr>
        <p:spPr/>
        <p:txBody>
          <a:bodyPr/>
          <a:lstStyle/>
          <a:p>
            <a:pPr algn="just">
              <a:spcAft>
                <a:spcPts val="300"/>
              </a:spcAft>
            </a:pPr>
            <a:r>
              <a:rPr lang="en-US" dirty="0"/>
              <a:t>Facts</a:t>
            </a:r>
          </a:p>
          <a:p>
            <a:pPr lvl="1" algn="just">
              <a:spcAft>
                <a:spcPts val="300"/>
              </a:spcAft>
            </a:pPr>
            <a:r>
              <a:rPr lang="en-US" dirty="0">
                <a:solidFill>
                  <a:schemeClr val="tx1"/>
                </a:solidFill>
              </a:rPr>
              <a:t>BEC and Hartwell agree that education is required to sell the new-fangled calculators, and that the only way to solve the free-riding problem is through agreed-on minimum prices.</a:t>
            </a:r>
          </a:p>
          <a:p>
            <a:pPr algn="just">
              <a:spcAft>
                <a:spcPts val="300"/>
              </a:spcAft>
            </a:pPr>
            <a:r>
              <a:rPr lang="en-US" dirty="0"/>
              <a:t>Business Outcome</a:t>
            </a:r>
          </a:p>
          <a:p>
            <a:pPr lvl="1" algn="just">
              <a:spcAft>
                <a:spcPts val="300"/>
              </a:spcAft>
            </a:pPr>
            <a:r>
              <a:rPr lang="en-US" dirty="0">
                <a:solidFill>
                  <a:schemeClr val="tx1"/>
                </a:solidFill>
              </a:rPr>
              <a:t>Depends on success in policing each other.</a:t>
            </a:r>
          </a:p>
          <a:p>
            <a:pPr algn="just">
              <a:spcAft>
                <a:spcPts val="300"/>
              </a:spcAft>
            </a:pPr>
            <a:r>
              <a:rPr lang="en-US" dirty="0"/>
              <a:t>SA1 violation?</a:t>
            </a:r>
          </a:p>
          <a:p>
            <a:pPr lvl="1" algn="just">
              <a:spcAft>
                <a:spcPts val="300"/>
              </a:spcAft>
            </a:pPr>
            <a:endParaRPr lang="en-US" dirty="0">
              <a:solidFill>
                <a:schemeClr val="tx1"/>
              </a:solidFill>
            </a:endParaRPr>
          </a:p>
        </p:txBody>
      </p:sp>
      <p:sp>
        <p:nvSpPr>
          <p:cNvPr id="5" name="Text Box 5"/>
          <p:cNvSpPr txBox="1">
            <a:spLocks noChangeArrowheads="1"/>
          </p:cNvSpPr>
          <p:nvPr/>
        </p:nvSpPr>
        <p:spPr bwMode="auto">
          <a:xfrm>
            <a:off x="10100441" y="0"/>
            <a:ext cx="2091559"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a:solidFill>
                  <a:schemeClr val="accent4">
                    <a:lumMod val="75000"/>
                    <a:lumOff val="25000"/>
                  </a:schemeClr>
                </a:solidFill>
                <a:latin typeface="+mn-lt"/>
                <a:cs typeface="Times New Roman" panose="02020603050405020304" pitchFamily="18" charset="0"/>
              </a:rPr>
              <a:t>TTYN (2 of 4)</a:t>
            </a:r>
          </a:p>
        </p:txBody>
      </p:sp>
    </p:spTree>
    <p:extLst>
      <p:ext uri="{BB962C8B-B14F-4D97-AF65-F5344CB8AC3E}">
        <p14:creationId xmlns:p14="http://schemas.microsoft.com/office/powerpoint/2010/main" val="41024017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bwMode="auto">
          <a:xfrm>
            <a:off x="9347200" y="62484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eaLnBrk="0" fontAlgn="base" hangingPunct="0">
              <a:spcBef>
                <a:spcPct val="0"/>
              </a:spcBef>
              <a:spcAft>
                <a:spcPct val="0"/>
              </a:spcAft>
              <a:defRPr kumimoji="1" sz="1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mn-ea"/>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mn-ea"/>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mn-ea"/>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mn-ea"/>
                <a:cs typeface="+mn-cs"/>
              </a:defRPr>
            </a:lvl9pPr>
          </a:lstStyle>
          <a:p>
            <a:fld id="{9ED7FAB8-7255-429F-864E-063CAEB1BFF8}" type="slidenum">
              <a:rPr lang="en-US" altLang="en-US" smtClean="0"/>
              <a:pPr/>
              <a:t>68</a:t>
            </a:fld>
            <a:endParaRPr lang="en-US" altLang="en-US" sz="1400">
              <a:solidFill>
                <a:srgbClr val="000066"/>
              </a:solidFill>
              <a:latin typeface="Arial" panose="020B0604020202020204" pitchFamily="34" charset="0"/>
            </a:endParaRPr>
          </a:p>
        </p:txBody>
      </p:sp>
      <p:sp>
        <p:nvSpPr>
          <p:cNvPr id="35845" name="Rectangle 2"/>
          <p:cNvSpPr>
            <a:spLocks noGrp="1" noChangeArrowheads="1"/>
          </p:cNvSpPr>
          <p:nvPr>
            <p:ph type="title"/>
          </p:nvPr>
        </p:nvSpPr>
        <p:spPr/>
        <p:txBody>
          <a:bodyPr/>
          <a:lstStyle/>
          <a:p>
            <a:pPr>
              <a:spcAft>
                <a:spcPts val="300"/>
              </a:spcAft>
            </a:pPr>
            <a:r>
              <a:rPr lang="en-US" dirty="0">
                <a:solidFill>
                  <a:schemeClr val="tx1"/>
                </a:solidFill>
              </a:rPr>
              <a:t>Hypo 3</a:t>
            </a:r>
          </a:p>
        </p:txBody>
      </p:sp>
      <p:sp>
        <p:nvSpPr>
          <p:cNvPr id="35846" name="Rectangle 3"/>
          <p:cNvSpPr>
            <a:spLocks noGrp="1" noChangeArrowheads="1"/>
          </p:cNvSpPr>
          <p:nvPr>
            <p:ph type="body" idx="1"/>
          </p:nvPr>
        </p:nvSpPr>
        <p:spPr/>
        <p:txBody>
          <a:bodyPr/>
          <a:lstStyle/>
          <a:p>
            <a:pPr algn="just">
              <a:spcAft>
                <a:spcPts val="300"/>
              </a:spcAft>
            </a:pPr>
            <a:r>
              <a:rPr lang="en-US" dirty="0"/>
              <a:t>Facts</a:t>
            </a:r>
          </a:p>
          <a:p>
            <a:pPr lvl="1" algn="just">
              <a:spcAft>
                <a:spcPts val="300"/>
              </a:spcAft>
            </a:pPr>
            <a:r>
              <a:rPr lang="en-US" dirty="0">
                <a:solidFill>
                  <a:schemeClr val="tx1"/>
                </a:solidFill>
              </a:rPr>
              <a:t>Sharp announces suggested retail prices and terminates BEC when it does not maintain those prices; no prior complaints from Hartwell.</a:t>
            </a:r>
          </a:p>
          <a:p>
            <a:pPr algn="just">
              <a:spcAft>
                <a:spcPts val="300"/>
              </a:spcAft>
            </a:pPr>
            <a:r>
              <a:rPr lang="en-US" dirty="0"/>
              <a:t>Business Outcome</a:t>
            </a:r>
          </a:p>
          <a:p>
            <a:pPr lvl="1" algn="just">
              <a:spcAft>
                <a:spcPts val="300"/>
              </a:spcAft>
            </a:pPr>
            <a:r>
              <a:rPr lang="en-US" dirty="0">
                <a:solidFill>
                  <a:schemeClr val="tx1"/>
                </a:solidFill>
              </a:rPr>
              <a:t>Fixed minimum price for Sharp calculators.</a:t>
            </a:r>
          </a:p>
          <a:p>
            <a:pPr algn="just">
              <a:spcAft>
                <a:spcPts val="300"/>
              </a:spcAft>
            </a:pPr>
            <a:r>
              <a:rPr lang="en-US" dirty="0"/>
              <a:t>SA1 violation?</a:t>
            </a:r>
          </a:p>
        </p:txBody>
      </p:sp>
      <p:sp>
        <p:nvSpPr>
          <p:cNvPr id="5" name="Text Box 5"/>
          <p:cNvSpPr txBox="1">
            <a:spLocks noChangeArrowheads="1"/>
          </p:cNvSpPr>
          <p:nvPr/>
        </p:nvSpPr>
        <p:spPr bwMode="auto">
          <a:xfrm>
            <a:off x="10021614" y="0"/>
            <a:ext cx="2170386"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a:solidFill>
                  <a:schemeClr val="accent4">
                    <a:lumMod val="75000"/>
                    <a:lumOff val="25000"/>
                  </a:schemeClr>
                </a:solidFill>
                <a:latin typeface="+mn-lt"/>
                <a:cs typeface="Times New Roman" panose="02020603050405020304" pitchFamily="18" charset="0"/>
              </a:rPr>
              <a:t>TTYN (3 of 4)</a:t>
            </a:r>
          </a:p>
        </p:txBody>
      </p:sp>
    </p:spTree>
    <p:extLst>
      <p:ext uri="{BB962C8B-B14F-4D97-AF65-F5344CB8AC3E}">
        <p14:creationId xmlns:p14="http://schemas.microsoft.com/office/powerpoint/2010/main" val="76676266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bwMode="auto">
          <a:xfrm>
            <a:off x="9347200" y="62484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eaLnBrk="0" fontAlgn="base" hangingPunct="0">
              <a:spcBef>
                <a:spcPct val="0"/>
              </a:spcBef>
              <a:spcAft>
                <a:spcPct val="0"/>
              </a:spcAft>
              <a:defRPr kumimoji="1" sz="1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mn-ea"/>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mn-ea"/>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mn-ea"/>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mn-ea"/>
                <a:cs typeface="+mn-cs"/>
              </a:defRPr>
            </a:lvl9pPr>
          </a:lstStyle>
          <a:p>
            <a:fld id="{9ED7FAB8-7255-429F-864E-063CAEB1BFF8}" type="slidenum">
              <a:rPr lang="en-US" altLang="en-US" smtClean="0"/>
              <a:pPr/>
              <a:t>69</a:t>
            </a:fld>
            <a:endParaRPr lang="en-US" altLang="en-US" sz="1400">
              <a:solidFill>
                <a:srgbClr val="000066"/>
              </a:solidFill>
              <a:latin typeface="Arial" panose="020B0604020202020204" pitchFamily="34" charset="0"/>
            </a:endParaRPr>
          </a:p>
        </p:txBody>
      </p:sp>
      <p:sp>
        <p:nvSpPr>
          <p:cNvPr id="37893" name="Rectangle 2"/>
          <p:cNvSpPr>
            <a:spLocks noGrp="1" noChangeArrowheads="1"/>
          </p:cNvSpPr>
          <p:nvPr>
            <p:ph type="title"/>
          </p:nvPr>
        </p:nvSpPr>
        <p:spPr/>
        <p:txBody>
          <a:bodyPr/>
          <a:lstStyle/>
          <a:p>
            <a:pPr>
              <a:spcAft>
                <a:spcPts val="300"/>
              </a:spcAft>
            </a:pPr>
            <a:r>
              <a:rPr lang="en-US" dirty="0">
                <a:solidFill>
                  <a:schemeClr val="tx1"/>
                </a:solidFill>
              </a:rPr>
              <a:t>Hypo 4</a:t>
            </a:r>
          </a:p>
        </p:txBody>
      </p:sp>
      <p:sp>
        <p:nvSpPr>
          <p:cNvPr id="37894" name="Rectangle 3"/>
          <p:cNvSpPr>
            <a:spLocks noGrp="1" noChangeArrowheads="1"/>
          </p:cNvSpPr>
          <p:nvPr>
            <p:ph type="body" idx="1"/>
          </p:nvPr>
        </p:nvSpPr>
        <p:spPr/>
        <p:txBody>
          <a:bodyPr/>
          <a:lstStyle/>
          <a:p>
            <a:pPr algn="just">
              <a:spcAft>
                <a:spcPts val="300"/>
              </a:spcAft>
            </a:pPr>
            <a:r>
              <a:rPr lang="en-US" dirty="0"/>
              <a:t>Facts</a:t>
            </a:r>
          </a:p>
          <a:p>
            <a:pPr lvl="1" algn="just">
              <a:spcAft>
                <a:spcPts val="300"/>
              </a:spcAft>
            </a:pPr>
            <a:r>
              <a:rPr lang="en-US" dirty="0">
                <a:solidFill>
                  <a:schemeClr val="tx1"/>
                </a:solidFill>
              </a:rPr>
              <a:t>Sharp asks both BEC and Hartwell to adhere to minimum retail prices and they agree to do so.</a:t>
            </a:r>
          </a:p>
          <a:p>
            <a:pPr algn="just">
              <a:spcAft>
                <a:spcPts val="300"/>
              </a:spcAft>
            </a:pPr>
            <a:r>
              <a:rPr lang="en-US" dirty="0"/>
              <a:t>Business Outcome</a:t>
            </a:r>
          </a:p>
          <a:p>
            <a:pPr lvl="1" algn="just">
              <a:spcAft>
                <a:spcPts val="300"/>
              </a:spcAft>
            </a:pPr>
            <a:r>
              <a:rPr lang="en-US" dirty="0">
                <a:solidFill>
                  <a:schemeClr val="tx1"/>
                </a:solidFill>
              </a:rPr>
              <a:t>Fixed minimum price for Sharp calculators in Houston.</a:t>
            </a:r>
          </a:p>
          <a:p>
            <a:pPr algn="just">
              <a:spcAft>
                <a:spcPts val="300"/>
              </a:spcAft>
            </a:pPr>
            <a:r>
              <a:rPr lang="en-US" dirty="0"/>
              <a:t>SA1 violation? How do these four cases differ?</a:t>
            </a:r>
          </a:p>
          <a:p>
            <a:pPr marL="457200" lvl="1" indent="0" algn="just">
              <a:spcAft>
                <a:spcPts val="300"/>
              </a:spcAft>
              <a:buNone/>
            </a:pPr>
            <a:endParaRPr lang="en-US" dirty="0">
              <a:solidFill>
                <a:schemeClr val="tx1"/>
              </a:solidFill>
            </a:endParaRPr>
          </a:p>
        </p:txBody>
      </p:sp>
      <p:sp>
        <p:nvSpPr>
          <p:cNvPr id="7" name="Text Box 5"/>
          <p:cNvSpPr txBox="1">
            <a:spLocks noChangeArrowheads="1"/>
          </p:cNvSpPr>
          <p:nvPr/>
        </p:nvSpPr>
        <p:spPr bwMode="auto">
          <a:xfrm>
            <a:off x="10074166" y="0"/>
            <a:ext cx="2117834"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a:solidFill>
                  <a:schemeClr val="accent4">
                    <a:lumMod val="75000"/>
                    <a:lumOff val="25000"/>
                  </a:schemeClr>
                </a:solidFill>
                <a:latin typeface="+mn-lt"/>
                <a:cs typeface="Times New Roman" panose="02020603050405020304" pitchFamily="18" charset="0"/>
              </a:rPr>
              <a:t>TTYN (4 of 4)</a:t>
            </a:r>
          </a:p>
        </p:txBody>
      </p:sp>
    </p:spTree>
    <p:extLst>
      <p:ext uri="{BB962C8B-B14F-4D97-AF65-F5344CB8AC3E}">
        <p14:creationId xmlns:p14="http://schemas.microsoft.com/office/powerpoint/2010/main" val="960664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3168" y="-2"/>
            <a:ext cx="5058834" cy="414869"/>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The Interstate Trade Commission</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7</a:t>
            </a:fld>
            <a:endParaRPr lang="en-US" altLang="en-US"/>
          </a:p>
        </p:txBody>
      </p:sp>
      <p:sp>
        <p:nvSpPr>
          <p:cNvPr id="6" name="Text Box 5"/>
          <p:cNvSpPr txBox="1">
            <a:spLocks noChangeArrowheads="1"/>
          </p:cNvSpPr>
          <p:nvPr/>
        </p:nvSpPr>
        <p:spPr bwMode="auto">
          <a:xfrm>
            <a:off x="9376756" y="6488668"/>
            <a:ext cx="2815244"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H.R. 15613 (13 Apr 1914)</a:t>
            </a:r>
          </a:p>
        </p:txBody>
      </p:sp>
      <p:pic>
        <p:nvPicPr>
          <p:cNvPr id="5" name="Picture 4"/>
          <p:cNvPicPr>
            <a:picLocks noChangeAspect="1"/>
          </p:cNvPicPr>
          <p:nvPr/>
        </p:nvPicPr>
        <p:blipFill>
          <a:blip r:embed="rId2"/>
          <a:stretch>
            <a:fillRect/>
          </a:stretch>
        </p:blipFill>
        <p:spPr>
          <a:xfrm>
            <a:off x="2651080" y="204759"/>
            <a:ext cx="4177288" cy="6500841"/>
          </a:xfrm>
          <a:prstGeom prst="rect">
            <a:avLst/>
          </a:prstGeom>
          <a:ln>
            <a:solidFill>
              <a:schemeClr val="bg2"/>
            </a:solidFill>
          </a:ln>
        </p:spPr>
      </p:pic>
    </p:spTree>
    <p:extLst>
      <p:ext uri="{BB962C8B-B14F-4D97-AF65-F5344CB8AC3E}">
        <p14:creationId xmlns:p14="http://schemas.microsoft.com/office/powerpoint/2010/main" val="137875028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7255" y="-2"/>
            <a:ext cx="3804746" cy="418013"/>
          </a:xfrm>
          <a:solidFill>
            <a:schemeClr val="bg2">
              <a:alpha val="10000"/>
            </a:schemeClr>
          </a:solidFill>
        </p:spPr>
        <p:txBody>
          <a:bodyPr/>
          <a:lstStyle/>
          <a:p>
            <a:pPr algn="r">
              <a:lnSpc>
                <a:spcPct val="100000"/>
              </a:lnSpc>
            </a:pPr>
            <a:r>
              <a:rPr lang="en-US" sz="2400" dirty="0" err="1">
                <a:solidFill>
                  <a:schemeClr val="accent4">
                    <a:lumMod val="75000"/>
                    <a:lumOff val="25000"/>
                  </a:schemeClr>
                </a:solidFill>
                <a:latin typeface="+mn-lt"/>
                <a:cs typeface="Times New Roman" panose="02020603050405020304" pitchFamily="18" charset="0"/>
              </a:rPr>
              <a:t>Leegin</a:t>
            </a:r>
            <a:r>
              <a:rPr lang="en-US" sz="2400" dirty="0">
                <a:solidFill>
                  <a:schemeClr val="accent4">
                    <a:lumMod val="75000"/>
                    <a:lumOff val="25000"/>
                  </a:schemeClr>
                </a:solidFill>
                <a:latin typeface="+mn-lt"/>
                <a:cs typeface="Times New Roman" panose="02020603050405020304" pitchFamily="18" charset="0"/>
              </a:rPr>
              <a:t> Creative v . PSKS</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70</a:t>
            </a:fld>
            <a:endParaRPr lang="en-US" altLang="en-US"/>
          </a:p>
        </p:txBody>
      </p:sp>
      <p:sp>
        <p:nvSpPr>
          <p:cNvPr id="6" name="Text Box 5"/>
          <p:cNvSpPr txBox="1">
            <a:spLocks noChangeArrowheads="1"/>
          </p:cNvSpPr>
          <p:nvPr/>
        </p:nvSpPr>
        <p:spPr bwMode="auto">
          <a:xfrm>
            <a:off x="9884834" y="6488668"/>
            <a:ext cx="2307166"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551 U.S. 877 (2007)</a:t>
            </a:r>
          </a:p>
        </p:txBody>
      </p:sp>
      <p:pic>
        <p:nvPicPr>
          <p:cNvPr id="5" name="Picture 4"/>
          <p:cNvPicPr>
            <a:picLocks noChangeAspect="1"/>
          </p:cNvPicPr>
          <p:nvPr/>
        </p:nvPicPr>
        <p:blipFill>
          <a:blip r:embed="rId2"/>
          <a:stretch>
            <a:fillRect/>
          </a:stretch>
        </p:blipFill>
        <p:spPr>
          <a:xfrm>
            <a:off x="3873062" y="122059"/>
            <a:ext cx="4093780" cy="6684460"/>
          </a:xfrm>
          <a:prstGeom prst="rect">
            <a:avLst/>
          </a:prstGeom>
          <a:ln>
            <a:solidFill>
              <a:schemeClr val="bg2"/>
            </a:solidFill>
          </a:ln>
        </p:spPr>
      </p:pic>
    </p:spTree>
    <p:extLst>
      <p:ext uri="{BB962C8B-B14F-4D97-AF65-F5344CB8AC3E}">
        <p14:creationId xmlns:p14="http://schemas.microsoft.com/office/powerpoint/2010/main" val="55526551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t>Leegin: Starting with the Business</a:t>
            </a:r>
          </a:p>
        </p:txBody>
      </p:sp>
      <p:sp>
        <p:nvSpPr>
          <p:cNvPr id="40963" name="Content Placeholder 2"/>
          <p:cNvSpPr>
            <a:spLocks noGrp="1"/>
          </p:cNvSpPr>
          <p:nvPr>
            <p:ph idx="1"/>
          </p:nvPr>
        </p:nvSpPr>
        <p:spPr/>
        <p:txBody>
          <a:bodyPr/>
          <a:lstStyle/>
          <a:p>
            <a:r>
              <a:rPr lang="en-US"/>
              <a:t>Jerry Kohl: Leegin President</a:t>
            </a:r>
          </a:p>
          <a:p>
            <a:pPr lvl="1"/>
            <a:r>
              <a:rPr lang="en-US"/>
              <a:t>“[W]e want the consumers to get a different experience than they get in Sam’s Club or in Wal-Mart. And you can’t get that kind of experience or support or customer service from a store like Wal-Mart.”</a:t>
            </a:r>
          </a:p>
        </p:txBody>
      </p:sp>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3B0E1045-5B75-4B59-B710-8767204B1828}" type="slidenum">
              <a:rPr lang="en-US" altLang="en-US" sz="1400">
                <a:solidFill>
                  <a:srgbClr val="000066"/>
                </a:solidFill>
                <a:latin typeface="Arial" panose="020B0604020202020204" pitchFamily="34" charset="0"/>
              </a:rPr>
              <a:pPr/>
              <a:t>71</a:t>
            </a:fld>
            <a:endParaRPr lang="en-US" altLang="en-US" sz="1400">
              <a:solidFill>
                <a:srgbClr val="000066"/>
              </a:solidFill>
              <a:latin typeface="Arial" panose="020B0604020202020204" pitchFamily="34"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t>What does RPM Do?</a:t>
            </a:r>
          </a:p>
        </p:txBody>
      </p:sp>
      <p:sp>
        <p:nvSpPr>
          <p:cNvPr id="50179" name="Content Placeholder 2"/>
          <p:cNvSpPr>
            <a:spLocks noGrp="1"/>
          </p:cNvSpPr>
          <p:nvPr>
            <p:ph idx="1"/>
          </p:nvPr>
        </p:nvSpPr>
        <p:spPr/>
        <p:txBody>
          <a:bodyPr/>
          <a:lstStyle/>
          <a:p>
            <a:r>
              <a:rPr lang="en-US"/>
              <a:t>Core Notion</a:t>
            </a:r>
          </a:p>
          <a:p>
            <a:pPr lvl="1"/>
            <a:r>
              <a:rPr lang="en-US"/>
              <a:t>Focus on combinations of product and associated services</a:t>
            </a:r>
          </a:p>
          <a:p>
            <a:pPr lvl="2"/>
            <a:r>
              <a:rPr lang="en-US"/>
              <a:t>Higher price: product with high-level of services</a:t>
            </a:r>
          </a:p>
          <a:p>
            <a:pPr lvl="2"/>
            <a:r>
              <a:rPr lang="en-US"/>
              <a:t>Lower price: product with low-level of services</a:t>
            </a:r>
          </a:p>
          <a:p>
            <a:r>
              <a:rPr lang="en-US"/>
              <a:t>When can we sustain both combinations in the market? Do we want to do so?</a:t>
            </a:r>
          </a:p>
          <a:p>
            <a:endParaRPr lang="en-US"/>
          </a:p>
        </p:txBody>
      </p:sp>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BE881347-838B-4FCC-9184-F31B2649EBDD}" type="slidenum">
              <a:rPr lang="en-US" altLang="en-US" sz="1400">
                <a:solidFill>
                  <a:srgbClr val="000066"/>
                </a:solidFill>
                <a:latin typeface="Arial" panose="020B0604020202020204" pitchFamily="34" charset="0"/>
              </a:rPr>
              <a:pPr/>
              <a:t>72</a:t>
            </a:fld>
            <a:endParaRPr lang="en-US" altLang="en-US" sz="1400">
              <a:solidFill>
                <a:srgbClr val="000066"/>
              </a:solidFill>
              <a:latin typeface="Arial" panose="020B0604020202020204" pitchFamily="34"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t>What does RPM Do?</a:t>
            </a:r>
          </a:p>
        </p:txBody>
      </p:sp>
      <p:sp>
        <p:nvSpPr>
          <p:cNvPr id="51203" name="Content Placeholder 2"/>
          <p:cNvSpPr>
            <a:spLocks noGrp="1"/>
          </p:cNvSpPr>
          <p:nvPr>
            <p:ph idx="1"/>
          </p:nvPr>
        </p:nvSpPr>
        <p:spPr/>
        <p:txBody>
          <a:bodyPr/>
          <a:lstStyle/>
          <a:p>
            <a:r>
              <a:rPr lang="en-US"/>
              <a:t>Free-Riding and Sustaining Both Combinations</a:t>
            </a:r>
          </a:p>
          <a:p>
            <a:pPr lvl="1"/>
            <a:r>
              <a:rPr lang="en-US"/>
              <a:t>When can the low-end service provider free-ride on the high-end provider?</a:t>
            </a:r>
          </a:p>
          <a:p>
            <a:pPr lvl="1"/>
            <a:r>
              <a:rPr lang="en-US"/>
              <a:t>If free-riding occurs, all provide low-end services</a:t>
            </a:r>
          </a:p>
          <a:p>
            <a:pPr lvl="1"/>
            <a:r>
              <a:rPr lang="en-US"/>
              <a:t>With RPM, all provide high-end services </a:t>
            </a:r>
          </a:p>
        </p:txBody>
      </p:sp>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95D632C0-68EC-4636-8122-EF73E928F378}" type="slidenum">
              <a:rPr lang="en-US" altLang="en-US" sz="1400">
                <a:solidFill>
                  <a:srgbClr val="000066"/>
                </a:solidFill>
                <a:latin typeface="Arial" panose="020B0604020202020204" pitchFamily="34" charset="0"/>
              </a:rPr>
              <a:pPr/>
              <a:t>73</a:t>
            </a:fld>
            <a:endParaRPr lang="en-US" altLang="en-US" sz="1400">
              <a:solidFill>
                <a:srgbClr val="000066"/>
              </a:solidFill>
              <a:latin typeface="Arial" panose="020B0604020202020204" pitchFamily="34"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t>Substitutes for RPM</a:t>
            </a:r>
          </a:p>
        </p:txBody>
      </p:sp>
      <p:sp>
        <p:nvSpPr>
          <p:cNvPr id="52227" name="Content Placeholder 2"/>
          <p:cNvSpPr>
            <a:spLocks noGrp="1"/>
          </p:cNvSpPr>
          <p:nvPr>
            <p:ph idx="1"/>
          </p:nvPr>
        </p:nvSpPr>
        <p:spPr/>
        <p:txBody>
          <a:bodyPr/>
          <a:lstStyle/>
          <a:p>
            <a:r>
              <a:rPr lang="en-US"/>
              <a:t>Consider substitutes for RPM</a:t>
            </a:r>
          </a:p>
          <a:p>
            <a:pPr lvl="1"/>
            <a:r>
              <a:rPr lang="en-US"/>
              <a:t>Don’t do agreements, do </a:t>
            </a:r>
            <a:r>
              <a:rPr lang="en-US" i="1"/>
              <a:t>Colgate</a:t>
            </a:r>
          </a:p>
          <a:p>
            <a:pPr lvl="1"/>
            <a:r>
              <a:rPr lang="en-US"/>
              <a:t>Don’t contract on price, contract directly regarding the desired level of services and terminate retailers that fail to provide those services</a:t>
            </a:r>
          </a:p>
          <a:p>
            <a:r>
              <a:rPr lang="en-US"/>
              <a:t>Costs? Benefits? Which way does this cut?</a:t>
            </a:r>
          </a:p>
        </p:txBody>
      </p:sp>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19D5406E-0A57-4A91-80E7-FA77C705A666}" type="slidenum">
              <a:rPr lang="en-US" altLang="en-US" sz="1400">
                <a:solidFill>
                  <a:srgbClr val="000066"/>
                </a:solidFill>
                <a:latin typeface="Arial" panose="020B0604020202020204" pitchFamily="34" charset="0"/>
              </a:rPr>
              <a:pPr/>
              <a:t>74</a:t>
            </a:fld>
            <a:endParaRPr lang="en-US" altLang="en-US" sz="1400">
              <a:solidFill>
                <a:srgbClr val="000066"/>
              </a:solidFill>
              <a:latin typeface="Arial" panose="020B0604020202020204" pitchFamily="34"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t>What are the Harms of RPM?</a:t>
            </a:r>
          </a:p>
        </p:txBody>
      </p:sp>
      <p:sp>
        <p:nvSpPr>
          <p:cNvPr id="53251" name="Content Placeholder 2"/>
          <p:cNvSpPr>
            <a:spLocks noGrp="1"/>
          </p:cNvSpPr>
          <p:nvPr>
            <p:ph idx="1"/>
          </p:nvPr>
        </p:nvSpPr>
        <p:spPr/>
        <p:txBody>
          <a:bodyPr/>
          <a:lstStyle/>
          <a:p>
            <a:r>
              <a:rPr lang="en-US"/>
              <a:t>Try</a:t>
            </a:r>
          </a:p>
          <a:p>
            <a:pPr lvl="1"/>
            <a:r>
              <a:rPr lang="en-US"/>
              <a:t>Raises prices?</a:t>
            </a:r>
          </a:p>
          <a:p>
            <a:pPr lvl="1"/>
            <a:r>
              <a:rPr lang="en-US"/>
              <a:t>Facilitates illegal Section 1 horizontal cartels, either among manufacturers or retailers?</a:t>
            </a:r>
          </a:p>
          <a:p>
            <a:pPr lvl="1"/>
            <a:r>
              <a:rPr lang="en-US"/>
              <a:t>Allows manufacturer with market power to exclude other manufacturers at retail level?</a:t>
            </a:r>
          </a:p>
          <a:p>
            <a:pPr lvl="1"/>
            <a:endParaRPr lang="en-US"/>
          </a:p>
        </p:txBody>
      </p:sp>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638A09D4-57B9-4F80-9E85-02789F986AC3}" type="slidenum">
              <a:rPr lang="en-US" altLang="en-US" sz="1400">
                <a:solidFill>
                  <a:srgbClr val="000066"/>
                </a:solidFill>
                <a:latin typeface="Arial" panose="020B0604020202020204" pitchFamily="34" charset="0"/>
              </a:rPr>
              <a:pPr/>
              <a:t>75</a:t>
            </a:fld>
            <a:endParaRPr lang="en-US" altLang="en-US" sz="1400">
              <a:solidFill>
                <a:srgbClr val="000066"/>
              </a:solidFill>
              <a:latin typeface="Arial" panose="020B0604020202020204" pitchFamily="34"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25139" y="-2"/>
            <a:ext cx="4666862"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Understanding a Set of Cases</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76</a:t>
            </a:fld>
            <a:endParaRPr lang="en-US" altLang="en-US"/>
          </a:p>
        </p:txBody>
      </p:sp>
      <p:sp>
        <p:nvSpPr>
          <p:cNvPr id="6" name="Text Box 5"/>
          <p:cNvSpPr txBox="1">
            <a:spLocks noChangeArrowheads="1"/>
          </p:cNvSpPr>
          <p:nvPr/>
        </p:nvSpPr>
        <p:spPr bwMode="auto">
          <a:xfrm>
            <a:off x="10011746" y="6488668"/>
            <a:ext cx="2180253"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err="1">
                <a:solidFill>
                  <a:schemeClr val="accent4">
                    <a:lumMod val="75000"/>
                    <a:lumOff val="25000"/>
                  </a:schemeClr>
                </a:solidFill>
                <a:latin typeface="+mn-lt"/>
                <a:cs typeface="Times New Roman" panose="02020603050405020304" pitchFamily="18" charset="0"/>
              </a:rPr>
              <a:t>Leegin</a:t>
            </a:r>
            <a:r>
              <a:rPr lang="en-US" sz="1800" i="0" dirty="0">
                <a:solidFill>
                  <a:schemeClr val="accent4">
                    <a:lumMod val="75000"/>
                    <a:lumOff val="25000"/>
                  </a:schemeClr>
                </a:solidFill>
                <a:latin typeface="+mn-lt"/>
                <a:cs typeface="Times New Roman" panose="02020603050405020304" pitchFamily="18" charset="0"/>
              </a:rPr>
              <a:t> (US 2007)</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8" name="Picture 7"/>
          <p:cNvPicPr>
            <a:picLocks noChangeAspect="1"/>
          </p:cNvPicPr>
          <p:nvPr/>
        </p:nvPicPr>
        <p:blipFill>
          <a:blip r:embed="rId2"/>
          <a:stretch>
            <a:fillRect/>
          </a:stretch>
        </p:blipFill>
        <p:spPr>
          <a:xfrm>
            <a:off x="232834" y="209004"/>
            <a:ext cx="4068864" cy="6491834"/>
          </a:xfrm>
          <a:prstGeom prst="rect">
            <a:avLst/>
          </a:prstGeom>
          <a:ln>
            <a:solidFill>
              <a:schemeClr val="bg2"/>
            </a:solidFill>
          </a:ln>
        </p:spPr>
      </p:pic>
      <p:sp>
        <p:nvSpPr>
          <p:cNvPr id="9" name="Rectangle 8"/>
          <p:cNvSpPr/>
          <p:nvPr/>
        </p:nvSpPr>
        <p:spPr bwMode="auto">
          <a:xfrm>
            <a:off x="1388533" y="2283446"/>
            <a:ext cx="10630430" cy="2062103"/>
          </a:xfrm>
          <a:prstGeom prst="rect">
            <a:avLst/>
          </a:prstGeom>
          <a:solidFill>
            <a:schemeClr val="bg1"/>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lang="en-US" sz="3200" dirty="0">
                <a:solidFill>
                  <a:srgbClr val="000000"/>
                </a:solidFill>
              </a:rPr>
              <a:t>“</a:t>
            </a:r>
            <a:r>
              <a:rPr lang="en-US" sz="3200" b="1" dirty="0">
                <a:solidFill>
                  <a:schemeClr val="accent4">
                    <a:lumMod val="50000"/>
                    <a:lumOff val="50000"/>
                  </a:schemeClr>
                </a:solidFill>
              </a:rPr>
              <a:t>If we were to decide the procompetitive effects of resale price maintenance were insufficient to overrule </a:t>
            </a:r>
            <a:r>
              <a:rPr lang="en-US" sz="3200" b="1" i="1" dirty="0">
                <a:solidFill>
                  <a:schemeClr val="accent4">
                    <a:lumMod val="50000"/>
                    <a:lumOff val="50000"/>
                  </a:schemeClr>
                </a:solidFill>
              </a:rPr>
              <a:t>Dr. Miles</a:t>
            </a:r>
            <a:r>
              <a:rPr lang="en-US" sz="3200" b="1" dirty="0">
                <a:solidFill>
                  <a:schemeClr val="accent4">
                    <a:lumMod val="50000"/>
                    <a:lumOff val="50000"/>
                  </a:schemeClr>
                </a:solidFill>
              </a:rPr>
              <a:t>, then cases such as </a:t>
            </a:r>
            <a:r>
              <a:rPr lang="en-US" sz="3200" b="1" i="1" dirty="0">
                <a:solidFill>
                  <a:schemeClr val="accent4">
                    <a:lumMod val="50000"/>
                    <a:lumOff val="50000"/>
                  </a:schemeClr>
                </a:solidFill>
              </a:rPr>
              <a:t>Colgate</a:t>
            </a:r>
            <a:r>
              <a:rPr lang="en-US" sz="3200" b="1" dirty="0">
                <a:solidFill>
                  <a:schemeClr val="accent4">
                    <a:lumMod val="50000"/>
                    <a:lumOff val="50000"/>
                  </a:schemeClr>
                </a:solidFill>
              </a:rPr>
              <a:t> and </a:t>
            </a:r>
            <a:r>
              <a:rPr lang="en-US" sz="3200" b="1" i="1" dirty="0">
                <a:solidFill>
                  <a:schemeClr val="accent4">
                    <a:lumMod val="50000"/>
                    <a:lumOff val="50000"/>
                  </a:schemeClr>
                </a:solidFill>
              </a:rPr>
              <a:t>GTE Sylvania</a:t>
            </a:r>
            <a:r>
              <a:rPr lang="en-US" sz="3200" b="1" dirty="0">
                <a:solidFill>
                  <a:schemeClr val="accent4">
                    <a:lumMod val="50000"/>
                    <a:lumOff val="50000"/>
                  </a:schemeClr>
                </a:solidFill>
              </a:rPr>
              <a:t> themselves would be called into question</a:t>
            </a:r>
            <a:r>
              <a:rPr lang="en-US" sz="3200" dirty="0"/>
              <a:t>.</a:t>
            </a:r>
            <a:r>
              <a:rPr lang="en-US" sz="3200" dirty="0">
                <a:solidFill>
                  <a:srgbClr val="000000"/>
                </a:solidFill>
              </a:rPr>
              <a:t>”</a:t>
            </a:r>
          </a:p>
        </p:txBody>
      </p:sp>
    </p:spTree>
    <p:extLst>
      <p:ext uri="{BB962C8B-B14F-4D97-AF65-F5344CB8AC3E}">
        <p14:creationId xmlns:p14="http://schemas.microsoft.com/office/powerpoint/2010/main" val="1650946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8"/>
                                        </p:tgtEl>
                                        <p:attrNameLst>
                                          <p:attrName>style.opacity</p:attrName>
                                        </p:attrNameLst>
                                      </p:cBhvr>
                                      <p:to>
                                        <p:strVal val="0.5"/>
                                      </p:to>
                                    </p:set>
                                    <p:animEffect filter="image" prLst="opacity: 0.5">
                                      <p:cBhvr rctx="IE">
                                        <p:cTn id="9" dur="indefinite"/>
                                        <p:tgtEl>
                                          <p:spTgt spid="8"/>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44811" y="-2"/>
            <a:ext cx="3547189"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“Traps for the Unwary”</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77</a:t>
            </a:fld>
            <a:endParaRPr lang="en-US" altLang="en-US"/>
          </a:p>
        </p:txBody>
      </p:sp>
      <p:sp>
        <p:nvSpPr>
          <p:cNvPr id="6" name="Text Box 5"/>
          <p:cNvSpPr txBox="1">
            <a:spLocks noChangeArrowheads="1"/>
          </p:cNvSpPr>
          <p:nvPr/>
        </p:nvSpPr>
        <p:spPr bwMode="auto">
          <a:xfrm>
            <a:off x="10011746" y="6488668"/>
            <a:ext cx="2180253"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err="1">
                <a:solidFill>
                  <a:schemeClr val="accent4">
                    <a:lumMod val="75000"/>
                    <a:lumOff val="25000"/>
                  </a:schemeClr>
                </a:solidFill>
                <a:latin typeface="+mn-lt"/>
                <a:cs typeface="Times New Roman" panose="02020603050405020304" pitchFamily="18" charset="0"/>
              </a:rPr>
              <a:t>Leegin</a:t>
            </a:r>
            <a:r>
              <a:rPr lang="en-US" sz="1800" i="0" dirty="0">
                <a:solidFill>
                  <a:schemeClr val="accent4">
                    <a:lumMod val="75000"/>
                    <a:lumOff val="25000"/>
                  </a:schemeClr>
                </a:solidFill>
                <a:latin typeface="+mn-lt"/>
                <a:cs typeface="Times New Roman" panose="02020603050405020304" pitchFamily="18" charset="0"/>
              </a:rPr>
              <a:t> (US 2007)</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p:cNvPicPr>
            <a:picLocks noChangeAspect="1"/>
          </p:cNvPicPr>
          <p:nvPr/>
        </p:nvPicPr>
        <p:blipFill>
          <a:blip r:embed="rId2"/>
          <a:stretch>
            <a:fillRect/>
          </a:stretch>
        </p:blipFill>
        <p:spPr>
          <a:xfrm>
            <a:off x="225684" y="189878"/>
            <a:ext cx="3780270" cy="6510960"/>
          </a:xfrm>
          <a:prstGeom prst="rect">
            <a:avLst/>
          </a:prstGeom>
          <a:ln>
            <a:solidFill>
              <a:schemeClr val="bg2"/>
            </a:solidFill>
          </a:ln>
        </p:spPr>
      </p:pic>
      <p:sp>
        <p:nvSpPr>
          <p:cNvPr id="8" name="Rectangle 7"/>
          <p:cNvSpPr/>
          <p:nvPr/>
        </p:nvSpPr>
        <p:spPr bwMode="auto">
          <a:xfrm>
            <a:off x="649019" y="2871879"/>
            <a:ext cx="11369944" cy="2554545"/>
          </a:xfrm>
          <a:prstGeom prst="rect">
            <a:avLst/>
          </a:prstGeom>
          <a:solidFill>
            <a:schemeClr val="bg1"/>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lang="en-US" sz="3200" dirty="0">
                <a:solidFill>
                  <a:srgbClr val="000000"/>
                </a:solidFill>
              </a:rPr>
              <a:t>“</a:t>
            </a:r>
            <a:r>
              <a:rPr lang="en-US" sz="3200" dirty="0"/>
              <a:t>In sum, it is a </a:t>
            </a:r>
            <a:r>
              <a:rPr lang="en-US" sz="3200" b="1" dirty="0">
                <a:solidFill>
                  <a:schemeClr val="accent4">
                    <a:lumMod val="50000"/>
                    <a:lumOff val="50000"/>
                  </a:schemeClr>
                </a:solidFill>
              </a:rPr>
              <a:t>flawed antitrust doctrine that serves the interests of lawyers</a:t>
            </a:r>
            <a:r>
              <a:rPr lang="en-US" sz="3200" dirty="0"/>
              <a:t>—by creating legal distinctions that operate as traps for the unwary—more than the interests of consumers—by requiring manufacturers to choose second-best options to achieve sound business objectives.</a:t>
            </a:r>
            <a:r>
              <a:rPr lang="en-US" sz="3200" dirty="0">
                <a:solidFill>
                  <a:srgbClr val="000000"/>
                </a:solidFill>
              </a:rPr>
              <a:t>”</a:t>
            </a:r>
          </a:p>
        </p:txBody>
      </p:sp>
    </p:spTree>
    <p:extLst>
      <p:ext uri="{BB962C8B-B14F-4D97-AF65-F5344CB8AC3E}">
        <p14:creationId xmlns:p14="http://schemas.microsoft.com/office/powerpoint/2010/main" val="561973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a:t>Stare Decisis and Reliance Interests</a:t>
            </a:r>
          </a:p>
        </p:txBody>
      </p:sp>
      <p:sp>
        <p:nvSpPr>
          <p:cNvPr id="58371" name="Content Placeholder 2"/>
          <p:cNvSpPr>
            <a:spLocks noGrp="1"/>
          </p:cNvSpPr>
          <p:nvPr>
            <p:ph idx="1"/>
          </p:nvPr>
        </p:nvSpPr>
        <p:spPr/>
        <p:txBody>
          <a:bodyPr/>
          <a:lstStyle/>
          <a:p>
            <a:r>
              <a:rPr lang="en-US"/>
              <a:t>Questions</a:t>
            </a:r>
          </a:p>
          <a:p>
            <a:pPr lvl="1"/>
            <a:r>
              <a:rPr lang="en-US" i="1"/>
              <a:t>Dr. Miles </a:t>
            </a:r>
            <a:r>
              <a:rPr lang="en-US"/>
              <a:t>was decided in 1911; under what circumstances should the Supreme Court overturn it?</a:t>
            </a:r>
          </a:p>
          <a:p>
            <a:pPr lvl="1"/>
            <a:r>
              <a:rPr lang="en-US"/>
              <a:t>How does the situation in </a:t>
            </a:r>
            <a:r>
              <a:rPr lang="en-US" i="1"/>
              <a:t>Leegin</a:t>
            </a:r>
            <a:r>
              <a:rPr lang="en-US"/>
              <a:t> compare with other cases that have overturned per se rules?</a:t>
            </a:r>
          </a:p>
        </p:txBody>
      </p:sp>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78C0D6FB-8A34-4170-8203-2E69AC67EC4A}" type="slidenum">
              <a:rPr lang="en-US" altLang="en-US" sz="1400">
                <a:solidFill>
                  <a:srgbClr val="000066"/>
                </a:solidFill>
                <a:latin typeface="Arial" panose="020B0604020202020204" pitchFamily="34" charset="0"/>
              </a:rPr>
              <a:pPr/>
              <a:t>78</a:t>
            </a:fld>
            <a:endParaRPr lang="en-US" altLang="en-US" sz="1400">
              <a:solidFill>
                <a:srgbClr val="000066"/>
              </a:solidFill>
              <a:latin typeface="Arial" panose="020B0604020202020204" pitchFamily="34"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bwMode="auto">
          <a:xfrm>
            <a:off x="9347200" y="62484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eaLnBrk="0" fontAlgn="base" hangingPunct="0">
              <a:spcBef>
                <a:spcPct val="0"/>
              </a:spcBef>
              <a:spcAft>
                <a:spcPct val="0"/>
              </a:spcAft>
              <a:defRPr kumimoji="1" sz="1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mn-ea"/>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mn-ea"/>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mn-ea"/>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mn-ea"/>
                <a:cs typeface="+mn-cs"/>
              </a:defRPr>
            </a:lvl9pPr>
          </a:lstStyle>
          <a:p>
            <a:fld id="{9ED7FAB8-7255-429F-864E-063CAEB1BFF8}" type="slidenum">
              <a:rPr lang="en-US" altLang="en-US" smtClean="0"/>
              <a:pPr/>
              <a:t>79</a:t>
            </a:fld>
            <a:endParaRPr lang="en-US" altLang="en-US" sz="1400">
              <a:solidFill>
                <a:srgbClr val="000066"/>
              </a:solidFill>
              <a:latin typeface="Arial" panose="020B0604020202020204" pitchFamily="34" charset="0"/>
            </a:endParaRPr>
          </a:p>
        </p:txBody>
      </p:sp>
      <p:sp>
        <p:nvSpPr>
          <p:cNvPr id="30725" name="Rectangle 2"/>
          <p:cNvSpPr>
            <a:spLocks noGrp="1" noChangeArrowheads="1"/>
          </p:cNvSpPr>
          <p:nvPr>
            <p:ph type="title"/>
          </p:nvPr>
        </p:nvSpPr>
        <p:spPr/>
        <p:txBody>
          <a:bodyPr/>
          <a:lstStyle/>
          <a:p>
            <a:pPr>
              <a:spcAft>
                <a:spcPts val="300"/>
              </a:spcAft>
            </a:pPr>
            <a:r>
              <a:rPr lang="en-US" dirty="0">
                <a:solidFill>
                  <a:schemeClr val="tx1"/>
                </a:solidFill>
              </a:rPr>
              <a:t>Hypo 1 Answer</a:t>
            </a:r>
          </a:p>
        </p:txBody>
      </p:sp>
      <p:sp>
        <p:nvSpPr>
          <p:cNvPr id="30726" name="Rectangle 3"/>
          <p:cNvSpPr>
            <a:spLocks noGrp="1" noChangeArrowheads="1"/>
          </p:cNvSpPr>
          <p:nvPr>
            <p:ph type="body" idx="1"/>
          </p:nvPr>
        </p:nvSpPr>
        <p:spPr/>
        <p:txBody>
          <a:bodyPr/>
          <a:lstStyle/>
          <a:p>
            <a:pPr algn="just">
              <a:spcAft>
                <a:spcPts val="300"/>
              </a:spcAft>
            </a:pPr>
            <a:r>
              <a:rPr lang="en-US"/>
              <a:t>Legal Outcome</a:t>
            </a:r>
          </a:p>
          <a:p>
            <a:pPr lvl="1" algn="just">
              <a:spcAft>
                <a:spcPts val="300"/>
              </a:spcAft>
            </a:pPr>
            <a:r>
              <a:rPr lang="en-US">
                <a:solidFill>
                  <a:schemeClr val="tx1"/>
                </a:solidFill>
              </a:rPr>
              <a:t>Horizontal price fixing is a per se violation of Sec. 1 under </a:t>
            </a:r>
            <a:r>
              <a:rPr lang="en-US" i="1">
                <a:solidFill>
                  <a:schemeClr val="tx1"/>
                </a:solidFill>
              </a:rPr>
              <a:t>Socony-Vacuum</a:t>
            </a:r>
            <a:r>
              <a:rPr lang="en-US">
                <a:solidFill>
                  <a:schemeClr val="tx1"/>
                </a:solidFill>
              </a:rPr>
              <a:t>.</a:t>
            </a:r>
          </a:p>
        </p:txBody>
      </p:sp>
    </p:spTree>
    <p:extLst>
      <p:ext uri="{BB962C8B-B14F-4D97-AF65-F5344CB8AC3E}">
        <p14:creationId xmlns:p14="http://schemas.microsoft.com/office/powerpoint/2010/main" val="1803742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0" y="-2"/>
            <a:ext cx="4511039" cy="403170"/>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Just Reports to the President</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8</a:t>
            </a:fld>
            <a:endParaRPr lang="en-US" altLang="en-US"/>
          </a:p>
        </p:txBody>
      </p:sp>
      <p:sp>
        <p:nvSpPr>
          <p:cNvPr id="6" name="Text Box 5"/>
          <p:cNvSpPr txBox="1">
            <a:spLocks noChangeArrowheads="1"/>
          </p:cNvSpPr>
          <p:nvPr/>
        </p:nvSpPr>
        <p:spPr bwMode="auto">
          <a:xfrm>
            <a:off x="9225386" y="6488668"/>
            <a:ext cx="2966614"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H.R. 15613 (13 Apr 1914)</a:t>
            </a:r>
          </a:p>
        </p:txBody>
      </p:sp>
      <p:pic>
        <p:nvPicPr>
          <p:cNvPr id="8" name="Picture 7"/>
          <p:cNvPicPr>
            <a:picLocks noChangeAspect="1"/>
          </p:cNvPicPr>
          <p:nvPr/>
        </p:nvPicPr>
        <p:blipFill>
          <a:blip r:embed="rId2"/>
          <a:stretch>
            <a:fillRect/>
          </a:stretch>
        </p:blipFill>
        <p:spPr>
          <a:xfrm>
            <a:off x="276663" y="201962"/>
            <a:ext cx="3882392" cy="6498875"/>
          </a:xfrm>
          <a:prstGeom prst="rect">
            <a:avLst/>
          </a:prstGeom>
          <a:ln>
            <a:solidFill>
              <a:schemeClr val="bg2"/>
            </a:solidFill>
          </a:ln>
        </p:spPr>
      </p:pic>
      <p:grpSp>
        <p:nvGrpSpPr>
          <p:cNvPr id="11" name="Group 10"/>
          <p:cNvGrpSpPr>
            <a:grpSpLocks noChangeAspect="1"/>
          </p:cNvGrpSpPr>
          <p:nvPr/>
        </p:nvGrpSpPr>
        <p:grpSpPr>
          <a:xfrm>
            <a:off x="2542127" y="1105429"/>
            <a:ext cx="7084197" cy="4558106"/>
            <a:chOff x="4040594" y="1828333"/>
            <a:chExt cx="4112407" cy="2646000"/>
          </a:xfrm>
        </p:grpSpPr>
        <p:pic>
          <p:nvPicPr>
            <p:cNvPr id="9" name="Picture 8"/>
            <p:cNvPicPr>
              <a:picLocks noChangeAspect="1"/>
            </p:cNvPicPr>
            <p:nvPr/>
          </p:nvPicPr>
          <p:blipFill rotWithShape="1">
            <a:blip r:embed="rId3"/>
            <a:srcRect l="1157" r="1118"/>
            <a:stretch/>
          </p:blipFill>
          <p:spPr>
            <a:xfrm>
              <a:off x="4040594" y="2383666"/>
              <a:ext cx="4112407" cy="2090667"/>
            </a:xfrm>
            <a:prstGeom prst="rect">
              <a:avLst/>
            </a:prstGeom>
            <a:ln>
              <a:solidFill>
                <a:schemeClr val="bg2"/>
              </a:solidFill>
            </a:ln>
          </p:spPr>
        </p:pic>
        <p:pic>
          <p:nvPicPr>
            <p:cNvPr id="10" name="Picture 9"/>
            <p:cNvPicPr>
              <a:picLocks noChangeAspect="1"/>
            </p:cNvPicPr>
            <p:nvPr/>
          </p:nvPicPr>
          <p:blipFill>
            <a:blip r:embed="rId4"/>
            <a:stretch>
              <a:fillRect/>
            </a:stretch>
          </p:blipFill>
          <p:spPr>
            <a:xfrm>
              <a:off x="4044206" y="1828333"/>
              <a:ext cx="4103588" cy="555333"/>
            </a:xfrm>
            <a:prstGeom prst="rect">
              <a:avLst/>
            </a:prstGeom>
            <a:ln>
              <a:solidFill>
                <a:schemeClr val="bg2"/>
              </a:solidFill>
            </a:ln>
          </p:spPr>
        </p:pic>
      </p:grpSp>
      <p:sp>
        <p:nvSpPr>
          <p:cNvPr id="12" name="Rectangle 7"/>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2101691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8"/>
                                        </p:tgtEl>
                                        <p:attrNameLst>
                                          <p:attrName>style.opacity</p:attrName>
                                        </p:attrNameLst>
                                      </p:cBhvr>
                                      <p:to>
                                        <p:strVal val="0.5"/>
                                      </p:to>
                                    </p:set>
                                    <p:animEffect filter="image" prLst="opacity: 0.5">
                                      <p:cBhvr rctx="IE">
                                        <p:cTn id="9" dur="indefinite"/>
                                        <p:tgtEl>
                                          <p:spTgt spid="8"/>
                                        </p:tgtEl>
                                      </p:cBhvr>
                                    </p:animEffect>
                                  </p:childTnLst>
                                </p:cTn>
                              </p:par>
                              <p:par>
                                <p:cTn id="10" presetID="22" presetClass="entr" presetSubtype="8"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bwMode="auto">
          <a:xfrm>
            <a:off x="9347200" y="62484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eaLnBrk="0" fontAlgn="base" hangingPunct="0">
              <a:spcBef>
                <a:spcPct val="0"/>
              </a:spcBef>
              <a:spcAft>
                <a:spcPct val="0"/>
              </a:spcAft>
              <a:defRPr kumimoji="1" sz="1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mn-ea"/>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mn-ea"/>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mn-ea"/>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mn-ea"/>
                <a:cs typeface="+mn-cs"/>
              </a:defRPr>
            </a:lvl9pPr>
          </a:lstStyle>
          <a:p>
            <a:fld id="{9ED7FAB8-7255-429F-864E-063CAEB1BFF8}" type="slidenum">
              <a:rPr lang="en-US" altLang="en-US" smtClean="0"/>
              <a:pPr/>
              <a:t>80</a:t>
            </a:fld>
            <a:endParaRPr lang="en-US" altLang="en-US" sz="1400">
              <a:solidFill>
                <a:srgbClr val="000066"/>
              </a:solidFill>
              <a:latin typeface="Arial" panose="020B0604020202020204" pitchFamily="34" charset="0"/>
            </a:endParaRPr>
          </a:p>
        </p:txBody>
      </p:sp>
      <p:sp>
        <p:nvSpPr>
          <p:cNvPr id="32773" name="Rectangle 2"/>
          <p:cNvSpPr>
            <a:spLocks noGrp="1" noChangeArrowheads="1"/>
          </p:cNvSpPr>
          <p:nvPr>
            <p:ph type="title"/>
          </p:nvPr>
        </p:nvSpPr>
        <p:spPr/>
        <p:txBody>
          <a:bodyPr/>
          <a:lstStyle/>
          <a:p>
            <a:pPr>
              <a:spcAft>
                <a:spcPts val="300"/>
              </a:spcAft>
            </a:pPr>
            <a:r>
              <a:rPr lang="en-US" dirty="0">
                <a:solidFill>
                  <a:schemeClr val="tx1"/>
                </a:solidFill>
              </a:rPr>
              <a:t>Hypo 2 Answer</a:t>
            </a:r>
          </a:p>
        </p:txBody>
      </p:sp>
      <p:sp>
        <p:nvSpPr>
          <p:cNvPr id="32774" name="Rectangle 3"/>
          <p:cNvSpPr>
            <a:spLocks noGrp="1" noChangeArrowheads="1"/>
          </p:cNvSpPr>
          <p:nvPr>
            <p:ph type="body" idx="1"/>
          </p:nvPr>
        </p:nvSpPr>
        <p:spPr/>
        <p:txBody>
          <a:bodyPr/>
          <a:lstStyle/>
          <a:p>
            <a:pPr algn="just">
              <a:spcAft>
                <a:spcPts val="300"/>
              </a:spcAft>
            </a:pPr>
            <a:r>
              <a:rPr lang="en-US" dirty="0"/>
              <a:t>Legal Outcome</a:t>
            </a:r>
          </a:p>
          <a:p>
            <a:pPr lvl="1" algn="just">
              <a:spcAft>
                <a:spcPts val="300"/>
              </a:spcAft>
            </a:pPr>
            <a:r>
              <a:rPr lang="en-US" dirty="0">
                <a:solidFill>
                  <a:schemeClr val="tx1"/>
                </a:solidFill>
              </a:rPr>
              <a:t>This is just price-fixing with a good motive, but good motives are irrelevant.</a:t>
            </a:r>
          </a:p>
          <a:p>
            <a:pPr lvl="1" algn="just">
              <a:spcAft>
                <a:spcPts val="300"/>
              </a:spcAft>
            </a:pPr>
            <a:r>
              <a:rPr lang="en-US" dirty="0">
                <a:solidFill>
                  <a:schemeClr val="tx1"/>
                </a:solidFill>
              </a:rPr>
              <a:t>Still a per se violation of SA 1</a:t>
            </a:r>
          </a:p>
        </p:txBody>
      </p:sp>
    </p:spTree>
    <p:extLst>
      <p:ext uri="{BB962C8B-B14F-4D97-AF65-F5344CB8AC3E}">
        <p14:creationId xmlns:p14="http://schemas.microsoft.com/office/powerpoint/2010/main" val="181432842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bwMode="auto">
          <a:xfrm>
            <a:off x="9347200" y="62484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eaLnBrk="0" fontAlgn="base" hangingPunct="0">
              <a:spcBef>
                <a:spcPct val="0"/>
              </a:spcBef>
              <a:spcAft>
                <a:spcPct val="0"/>
              </a:spcAft>
              <a:defRPr kumimoji="1" sz="1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mn-ea"/>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mn-ea"/>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mn-ea"/>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mn-ea"/>
                <a:cs typeface="+mn-cs"/>
              </a:defRPr>
            </a:lvl9pPr>
          </a:lstStyle>
          <a:p>
            <a:fld id="{9ED7FAB8-7255-429F-864E-063CAEB1BFF8}" type="slidenum">
              <a:rPr lang="en-US" altLang="en-US" smtClean="0"/>
              <a:pPr/>
              <a:t>81</a:t>
            </a:fld>
            <a:endParaRPr lang="en-US" altLang="en-US" sz="1400">
              <a:solidFill>
                <a:srgbClr val="000066"/>
              </a:solidFill>
              <a:latin typeface="Arial" panose="020B0604020202020204" pitchFamily="34" charset="0"/>
            </a:endParaRPr>
          </a:p>
        </p:txBody>
      </p:sp>
      <p:sp>
        <p:nvSpPr>
          <p:cNvPr id="36869" name="Rectangle 2"/>
          <p:cNvSpPr>
            <a:spLocks noGrp="1" noChangeArrowheads="1"/>
          </p:cNvSpPr>
          <p:nvPr>
            <p:ph type="title"/>
          </p:nvPr>
        </p:nvSpPr>
        <p:spPr/>
        <p:txBody>
          <a:bodyPr/>
          <a:lstStyle/>
          <a:p>
            <a:pPr>
              <a:spcAft>
                <a:spcPts val="300"/>
              </a:spcAft>
            </a:pPr>
            <a:r>
              <a:rPr lang="en-US" dirty="0">
                <a:solidFill>
                  <a:schemeClr val="tx1"/>
                </a:solidFill>
              </a:rPr>
              <a:t>Hypo 3 Answer</a:t>
            </a:r>
          </a:p>
        </p:txBody>
      </p:sp>
      <p:sp>
        <p:nvSpPr>
          <p:cNvPr id="36870" name="Rectangle 3"/>
          <p:cNvSpPr>
            <a:spLocks noGrp="1" noChangeArrowheads="1"/>
          </p:cNvSpPr>
          <p:nvPr>
            <p:ph type="body" idx="1"/>
          </p:nvPr>
        </p:nvSpPr>
        <p:spPr/>
        <p:txBody>
          <a:bodyPr/>
          <a:lstStyle/>
          <a:p>
            <a:pPr algn="just">
              <a:spcAft>
                <a:spcPts val="300"/>
              </a:spcAft>
            </a:pPr>
            <a:r>
              <a:rPr lang="en-US"/>
              <a:t>Legal Outcome</a:t>
            </a:r>
          </a:p>
          <a:p>
            <a:pPr lvl="1" algn="just">
              <a:spcAft>
                <a:spcPts val="300"/>
              </a:spcAft>
            </a:pPr>
            <a:r>
              <a:rPr lang="en-US">
                <a:solidFill>
                  <a:schemeClr val="tx1"/>
                </a:solidFill>
              </a:rPr>
              <a:t>Unilateral action, so no violation per </a:t>
            </a:r>
            <a:r>
              <a:rPr lang="en-US" i="1">
                <a:solidFill>
                  <a:schemeClr val="tx1"/>
                </a:solidFill>
              </a:rPr>
              <a:t>Colgate</a:t>
            </a:r>
            <a:r>
              <a:rPr lang="en-US">
                <a:solidFill>
                  <a:schemeClr val="tx1"/>
                </a:solidFill>
              </a:rPr>
              <a:t>.</a:t>
            </a:r>
          </a:p>
        </p:txBody>
      </p:sp>
    </p:spTree>
    <p:extLst>
      <p:ext uri="{BB962C8B-B14F-4D97-AF65-F5344CB8AC3E}">
        <p14:creationId xmlns:p14="http://schemas.microsoft.com/office/powerpoint/2010/main" val="49444301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bwMode="auto">
          <a:xfrm>
            <a:off x="9347200" y="62484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eaLnBrk="0" fontAlgn="base" hangingPunct="0">
              <a:spcBef>
                <a:spcPct val="0"/>
              </a:spcBef>
              <a:spcAft>
                <a:spcPct val="0"/>
              </a:spcAft>
              <a:defRPr kumimoji="1" sz="1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mn-ea"/>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mn-ea"/>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mn-ea"/>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mn-ea"/>
                <a:cs typeface="+mn-cs"/>
              </a:defRPr>
            </a:lvl9pPr>
          </a:lstStyle>
          <a:p>
            <a:fld id="{9ED7FAB8-7255-429F-864E-063CAEB1BFF8}" type="slidenum">
              <a:rPr lang="en-US" altLang="en-US" smtClean="0"/>
              <a:pPr/>
              <a:t>82</a:t>
            </a:fld>
            <a:endParaRPr lang="en-US" altLang="en-US" sz="1400">
              <a:solidFill>
                <a:srgbClr val="000066"/>
              </a:solidFill>
              <a:latin typeface="Arial" panose="020B0604020202020204" pitchFamily="34" charset="0"/>
            </a:endParaRPr>
          </a:p>
        </p:txBody>
      </p:sp>
      <p:sp>
        <p:nvSpPr>
          <p:cNvPr id="38917" name="Rectangle 2"/>
          <p:cNvSpPr>
            <a:spLocks noGrp="1" noChangeArrowheads="1"/>
          </p:cNvSpPr>
          <p:nvPr>
            <p:ph type="title"/>
          </p:nvPr>
        </p:nvSpPr>
        <p:spPr/>
        <p:txBody>
          <a:bodyPr/>
          <a:lstStyle/>
          <a:p>
            <a:pPr>
              <a:spcAft>
                <a:spcPts val="300"/>
              </a:spcAft>
            </a:pPr>
            <a:r>
              <a:rPr lang="en-US" dirty="0">
                <a:solidFill>
                  <a:schemeClr val="tx1"/>
                </a:solidFill>
              </a:rPr>
              <a:t>Hypo 4 Answer</a:t>
            </a:r>
          </a:p>
        </p:txBody>
      </p:sp>
      <p:sp>
        <p:nvSpPr>
          <p:cNvPr id="38918" name="Rectangle 3"/>
          <p:cNvSpPr>
            <a:spLocks noGrp="1" noChangeArrowheads="1"/>
          </p:cNvSpPr>
          <p:nvPr>
            <p:ph type="body" idx="1"/>
          </p:nvPr>
        </p:nvSpPr>
        <p:spPr/>
        <p:txBody>
          <a:bodyPr/>
          <a:lstStyle/>
          <a:p>
            <a:pPr algn="just">
              <a:spcAft>
                <a:spcPts val="300"/>
              </a:spcAft>
            </a:pPr>
            <a:r>
              <a:rPr lang="en-US" dirty="0"/>
              <a:t>Legal Outcome</a:t>
            </a:r>
          </a:p>
          <a:p>
            <a:pPr lvl="1" algn="just">
              <a:spcAft>
                <a:spcPts val="300"/>
              </a:spcAft>
            </a:pPr>
            <a:r>
              <a:rPr lang="en-US" dirty="0">
                <a:solidFill>
                  <a:schemeClr val="tx1"/>
                </a:solidFill>
              </a:rPr>
              <a:t>This is minimum RPM, a per se violation of Sec. 1 under </a:t>
            </a:r>
            <a:r>
              <a:rPr lang="en-US" i="1" dirty="0">
                <a:solidFill>
                  <a:schemeClr val="tx1"/>
                </a:solidFill>
              </a:rPr>
              <a:t>Dr. Miles</a:t>
            </a:r>
            <a:r>
              <a:rPr lang="en-US" dirty="0">
                <a:solidFill>
                  <a:schemeClr val="tx1"/>
                </a:solidFill>
              </a:rPr>
              <a:t> and now a rule of reason case under </a:t>
            </a:r>
            <a:r>
              <a:rPr lang="en-US" i="1" dirty="0" err="1">
                <a:solidFill>
                  <a:schemeClr val="tx1"/>
                </a:solidFill>
              </a:rPr>
              <a:t>Leegin</a:t>
            </a:r>
            <a:endParaRPr lang="en-US" i="1" dirty="0">
              <a:solidFill>
                <a:schemeClr val="tx1"/>
              </a:solidFill>
            </a:endParaRPr>
          </a:p>
        </p:txBody>
      </p:sp>
    </p:spTree>
    <p:extLst>
      <p:ext uri="{BB962C8B-B14F-4D97-AF65-F5344CB8AC3E}">
        <p14:creationId xmlns:p14="http://schemas.microsoft.com/office/powerpoint/2010/main" val="1723910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9033" y="-2"/>
            <a:ext cx="5532969" cy="369332"/>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Minority Views: No Real New Powers</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9</a:t>
            </a:fld>
            <a:endParaRPr lang="en-US" altLang="en-US"/>
          </a:p>
        </p:txBody>
      </p:sp>
      <p:sp>
        <p:nvSpPr>
          <p:cNvPr id="6" name="Text Box 5"/>
          <p:cNvSpPr txBox="1">
            <a:spLocks noChangeArrowheads="1"/>
          </p:cNvSpPr>
          <p:nvPr/>
        </p:nvSpPr>
        <p:spPr bwMode="auto">
          <a:xfrm>
            <a:off x="9172725" y="6488668"/>
            <a:ext cx="3019275"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H. Rep. 533 (14 Apr 1914)</a:t>
            </a:r>
          </a:p>
        </p:txBody>
      </p:sp>
      <p:sp>
        <p:nvSpPr>
          <p:cNvPr id="12" name="Rectangle 7"/>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p:cNvPicPr>
            <a:picLocks noChangeAspect="1"/>
          </p:cNvPicPr>
          <p:nvPr/>
        </p:nvPicPr>
        <p:blipFill>
          <a:blip r:embed="rId2"/>
          <a:stretch>
            <a:fillRect/>
          </a:stretch>
        </p:blipFill>
        <p:spPr>
          <a:xfrm>
            <a:off x="163636" y="184664"/>
            <a:ext cx="4150844" cy="6516174"/>
          </a:xfrm>
          <a:prstGeom prst="rect">
            <a:avLst/>
          </a:prstGeom>
          <a:ln>
            <a:solidFill>
              <a:schemeClr val="bg2"/>
            </a:solidFill>
          </a:ln>
        </p:spPr>
      </p:pic>
      <p:pic>
        <p:nvPicPr>
          <p:cNvPr id="7" name="Picture 6"/>
          <p:cNvPicPr>
            <a:picLocks noChangeAspect="1"/>
          </p:cNvPicPr>
          <p:nvPr/>
        </p:nvPicPr>
        <p:blipFill>
          <a:blip r:embed="rId3"/>
          <a:stretch>
            <a:fillRect/>
          </a:stretch>
        </p:blipFill>
        <p:spPr>
          <a:xfrm>
            <a:off x="1754375" y="2645101"/>
            <a:ext cx="10019159" cy="3104933"/>
          </a:xfrm>
          <a:prstGeom prst="rect">
            <a:avLst/>
          </a:prstGeom>
          <a:ln>
            <a:solidFill>
              <a:schemeClr val="bg2"/>
            </a:solidFill>
          </a:ln>
        </p:spPr>
      </p:pic>
    </p:spTree>
    <p:extLst>
      <p:ext uri="{BB962C8B-B14F-4D97-AF65-F5344CB8AC3E}">
        <p14:creationId xmlns:p14="http://schemas.microsoft.com/office/powerpoint/2010/main" val="312922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heme/theme1.xml><?xml version="1.0" encoding="utf-8"?>
<a:theme xmlns:a="http://schemas.openxmlformats.org/drawingml/2006/main" name="Generic (Standard)">
  <a:themeElements>
    <a:clrScheme name="">
      <a:dk1>
        <a:srgbClr val="000066"/>
      </a:dk1>
      <a:lt1>
        <a:srgbClr val="FFFFFF"/>
      </a:lt1>
      <a:dk2>
        <a:srgbClr val="336699"/>
      </a:dk2>
      <a:lt2>
        <a:srgbClr val="010000"/>
      </a:lt2>
      <a:accent1>
        <a:srgbClr val="CCECFF"/>
      </a:accent1>
      <a:accent2>
        <a:srgbClr val="FFFFCC"/>
      </a:accent2>
      <a:accent3>
        <a:srgbClr val="FFFFFF"/>
      </a:accent3>
      <a:accent4>
        <a:srgbClr val="000056"/>
      </a:accent4>
      <a:accent5>
        <a:srgbClr val="E2F4FF"/>
      </a:accent5>
      <a:accent6>
        <a:srgbClr val="E7E7B9"/>
      </a:accent6>
      <a:hlink>
        <a:srgbClr val="0066FF"/>
      </a:hlink>
      <a:folHlink>
        <a:srgbClr val="FFFFCC"/>
      </a:folHlink>
    </a:clrScheme>
    <a:fontScheme name="Generic (Standard)">
      <a:majorFont>
        <a:latin typeface="Helvetic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eneric (Standard)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FFCC"/>
        </a:folHlink>
      </a:clrScheme>
      <a:clrMap bg1="lt1" tx1="dk1" bg2="lt2" tx2="dk2" accent1="accent1" accent2="accent2" accent3="accent3" accent4="accent4" accent5="accent5" accent6="accent6" hlink="hlink" folHlink="folHlink"/>
    </a:extraClrScheme>
    <a:extraClrScheme>
      <a:clrScheme name="Generic (Standard)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000000"/>
        </a:folHlink>
      </a:clrScheme>
      <a:clrMap bg1="dk2" tx1="lt1" bg2="dk1" tx2="lt2" accent1="accent1" accent2="accent2" accent3="accent3" accent4="accent4" accent5="accent5" accent6="accent6" hlink="hlink" folHlink="folHlink"/>
    </a:extraClrScheme>
    <a:extraClrScheme>
      <a:clrScheme name="Generic (Standard)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Generic (Standard) 4">
        <a:dk1>
          <a:srgbClr val="336699"/>
        </a:dk1>
        <a:lt1>
          <a:srgbClr val="FFFFFF"/>
        </a:lt1>
        <a:dk2>
          <a:srgbClr val="000066"/>
        </a:dk2>
        <a:lt2>
          <a:srgbClr val="010000"/>
        </a:lt2>
        <a:accent1>
          <a:srgbClr val="CCECFF"/>
        </a:accent1>
        <a:accent2>
          <a:srgbClr val="FFFFCC"/>
        </a:accent2>
        <a:accent3>
          <a:srgbClr val="FFFFFF"/>
        </a:accent3>
        <a:accent4>
          <a:srgbClr val="2A5682"/>
        </a:accent4>
        <a:accent5>
          <a:srgbClr val="E2F4FF"/>
        </a:accent5>
        <a:accent6>
          <a:srgbClr val="E7E7B9"/>
        </a:accent6>
        <a:hlink>
          <a:srgbClr val="3399FF"/>
        </a:hlink>
        <a:folHlink>
          <a:srgbClr val="FFFFCC"/>
        </a:folHlink>
      </a:clrScheme>
      <a:clrMap bg1="lt1" tx1="dk1" bg2="lt2" tx2="dk2" accent1="accent1" accent2="accent2" accent3="accent3" accent4="accent4" accent5="accent5" accent6="accent6" hlink="hlink" folHlink="folHlink"/>
    </a:extraClrScheme>
    <a:extraClrScheme>
      <a:clrScheme name="Generic (Standard) 5">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0066FF"/>
        </a:hlink>
        <a:folHlink>
          <a:srgbClr val="FFFF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HD:Microsoft Office 98:Templates:Presentations:Generic (Standard)</Template>
  <TotalTime>6421</TotalTime>
  <Words>3527</Words>
  <Application>Microsoft Office PowerPoint</Application>
  <PresentationFormat>Widescreen</PresentationFormat>
  <Paragraphs>450</Paragraphs>
  <Slides>82</Slides>
  <Notes>32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82</vt:i4>
      </vt:variant>
    </vt:vector>
  </HeadingPairs>
  <TitlesOfParts>
    <vt:vector size="89" baseType="lpstr">
      <vt:lpstr>Arial</vt:lpstr>
      <vt:lpstr>Book Antiqua</vt:lpstr>
      <vt:lpstr>Helvetica</vt:lpstr>
      <vt:lpstr>Monotype Sorts</vt:lpstr>
      <vt:lpstr>Times New Roman</vt:lpstr>
      <vt:lpstr>Wingdings</vt:lpstr>
      <vt:lpstr>Generic (Standard)</vt:lpstr>
      <vt:lpstr>Class 4: Mon 6 Oct 2025 Antitrust Fall 2025    Competitive Practices</vt:lpstr>
      <vt:lpstr>Demand Curve: Consumers will buy more at lower prices</vt:lpstr>
      <vt:lpstr>What Does a Competitive Outcome Look Like?</vt:lpstr>
      <vt:lpstr>What Happens with a Monopoly?: Output Declines</vt:lpstr>
      <vt:lpstr>Wilson’s Five Trust Bills</vt:lpstr>
      <vt:lpstr>Wilson’s Five Brothers</vt:lpstr>
      <vt:lpstr>The Interstate Trade Commission</vt:lpstr>
      <vt:lpstr>Just Reports to the President</vt:lpstr>
      <vt:lpstr>Minority Views: No Real New Powers</vt:lpstr>
      <vt:lpstr>Minority Views: What is the Key Problem?</vt:lpstr>
      <vt:lpstr>Minority Views: Condemn Unfair and Oppressive Competition (But Not Defined)</vt:lpstr>
      <vt:lpstr>Section 10</vt:lpstr>
      <vt:lpstr>Creation of Federal Trade Commission</vt:lpstr>
      <vt:lpstr>Unfair Methods of Competition Declared Unlawful</vt:lpstr>
      <vt:lpstr>FTCA Sec. 5</vt:lpstr>
      <vt:lpstr>The Road to the Clayton Act</vt:lpstr>
      <vt:lpstr>The Clayton Act</vt:lpstr>
      <vt:lpstr>Clayton Act Roadmap</vt:lpstr>
      <vt:lpstr>Section 3</vt:lpstr>
      <vt:lpstr>Dr. Miles</vt:lpstr>
      <vt:lpstr>Is Vertical Price Fixing OK?</vt:lpstr>
      <vt:lpstr>Vertical Price Fixing = Horizontal Price Fixing</vt:lpstr>
      <vt:lpstr>Horizontal Price Fixing Per Se Illegal</vt:lpstr>
      <vt:lpstr>U.S. v. Colgate</vt:lpstr>
      <vt:lpstr>Retailer Could Do Anything</vt:lpstr>
      <vt:lpstr>So No Vertical Agreement</vt:lpstr>
      <vt:lpstr>If No Purpose to Create Monopoly, Free to Set Terms of Dealing</vt:lpstr>
      <vt:lpstr>Colgate</vt:lpstr>
      <vt:lpstr>Clayton Act Sec. 3</vt:lpstr>
      <vt:lpstr>Clayton Act Sec. 3</vt:lpstr>
      <vt:lpstr>Clayton Act Sec. 3</vt:lpstr>
      <vt:lpstr>M-R Hypo</vt:lpstr>
      <vt:lpstr>M-R Hypo</vt:lpstr>
      <vt:lpstr>M-R Hypo</vt:lpstr>
      <vt:lpstr>Standard Fashion Co.</vt:lpstr>
      <vt:lpstr>PowerPoint Presentation</vt:lpstr>
      <vt:lpstr>Standard Fashion (US 1922)</vt:lpstr>
      <vt:lpstr>Standard Fashion</vt:lpstr>
      <vt:lpstr>What Does “May” Mean in CA3?</vt:lpstr>
      <vt:lpstr>“Probably” Lessen Competition; Substantial</vt:lpstr>
      <vt:lpstr>Says Agency Contract But Isn’t Really</vt:lpstr>
      <vt:lpstr>Barred Dealing in Goods of Competitor</vt:lpstr>
      <vt:lpstr>CA3: Incipiency</vt:lpstr>
      <vt:lpstr>Incipient Monopoly?</vt:lpstr>
      <vt:lpstr>Incipient Monopoly?</vt:lpstr>
      <vt:lpstr>Incipient Monopoly?</vt:lpstr>
      <vt:lpstr>Analysis</vt:lpstr>
      <vt:lpstr>Analysis</vt:lpstr>
      <vt:lpstr>Northwest Wholesale Stationers</vt:lpstr>
      <vt:lpstr>Northwest Wholesale Stationers (1985)</vt:lpstr>
      <vt:lpstr>Northwest Wholesale Stationers</vt:lpstr>
      <vt:lpstr>Northwest Wholesale Stationers</vt:lpstr>
      <vt:lpstr>Analysis</vt:lpstr>
      <vt:lpstr>The Virtues of Shared Wholesale Cooperatives</vt:lpstr>
      <vt:lpstr>Holding</vt:lpstr>
      <vt:lpstr>Miller-Tydings: Validated Min RPM Allowed under State Law</vt:lpstr>
      <vt:lpstr>Second Proviso: Only Vertical, Not Horizontal </vt:lpstr>
      <vt:lpstr>State Laws on Manufacturer Required Retail Prices</vt:lpstr>
      <vt:lpstr>Why?: Protect Small Retailers</vt:lpstr>
      <vt:lpstr>1952 Amendments</vt:lpstr>
      <vt:lpstr>Undercut 45 States</vt:lpstr>
      <vt:lpstr>1952 Amendments: Restore Miller-Tydings</vt:lpstr>
      <vt:lpstr>1975 Amendments</vt:lpstr>
      <vt:lpstr>Repeal Miller-Tydings</vt:lpstr>
      <vt:lpstr>Why?</vt:lpstr>
      <vt:lpstr>Hypo 1</vt:lpstr>
      <vt:lpstr>Hypo 2</vt:lpstr>
      <vt:lpstr>Hypo 3</vt:lpstr>
      <vt:lpstr>Hypo 4</vt:lpstr>
      <vt:lpstr>Leegin Creative v . PSKS</vt:lpstr>
      <vt:lpstr>Leegin: Starting with the Business</vt:lpstr>
      <vt:lpstr>What does RPM Do?</vt:lpstr>
      <vt:lpstr>What does RPM Do?</vt:lpstr>
      <vt:lpstr>Substitutes for RPM</vt:lpstr>
      <vt:lpstr>What are the Harms of RPM?</vt:lpstr>
      <vt:lpstr>Understanding a Set of Cases</vt:lpstr>
      <vt:lpstr>“Traps for the Unwary”</vt:lpstr>
      <vt:lpstr>Stare Decisis and Reliance Interests</vt:lpstr>
      <vt:lpstr>Hypo 1 Answer</vt:lpstr>
      <vt:lpstr>Hypo 2 Answer</vt:lpstr>
      <vt:lpstr>Hypo 3 Answer</vt:lpstr>
      <vt:lpstr>Hypo 4 Answer</vt:lpstr>
    </vt:vector>
  </TitlesOfParts>
  <Company>The University of Chicago Law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 Setting in High-Tech Industries</dc:title>
  <dc:creator>Randal Picker</dc:creator>
  <cp:lastModifiedBy>Picker, Randall</cp:lastModifiedBy>
  <cp:revision>544</cp:revision>
  <cp:lastPrinted>2025-10-06T18:24:55Z</cp:lastPrinted>
  <dcterms:created xsi:type="dcterms:W3CDTF">1999-10-27T15:27:59Z</dcterms:created>
  <dcterms:modified xsi:type="dcterms:W3CDTF">2025-10-06T18:25:03Z</dcterms:modified>
</cp:coreProperties>
</file>