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7"/>
  </p:notesMasterIdLst>
  <p:handoutMasterIdLst>
    <p:handoutMasterId r:id="rId68"/>
  </p:handoutMasterIdLst>
  <p:sldIdLst>
    <p:sldId id="1335" r:id="rId2"/>
    <p:sldId id="1625" r:id="rId3"/>
    <p:sldId id="1753" r:id="rId4"/>
    <p:sldId id="1637" r:id="rId5"/>
    <p:sldId id="1638" r:id="rId6"/>
    <p:sldId id="1630" r:id="rId7"/>
    <p:sldId id="1635" r:id="rId8"/>
    <p:sldId id="1640" r:id="rId9"/>
    <p:sldId id="1754" r:id="rId10"/>
    <p:sldId id="1758" r:id="rId11"/>
    <p:sldId id="1755" r:id="rId12"/>
    <p:sldId id="1759" r:id="rId13"/>
    <p:sldId id="1701" r:id="rId14"/>
    <p:sldId id="1709" r:id="rId15"/>
    <p:sldId id="1717" r:id="rId16"/>
    <p:sldId id="1718" r:id="rId17"/>
    <p:sldId id="1719" r:id="rId18"/>
    <p:sldId id="1722" r:id="rId19"/>
    <p:sldId id="1720" r:id="rId20"/>
    <p:sldId id="1721" r:id="rId21"/>
    <p:sldId id="1725" r:id="rId22"/>
    <p:sldId id="1726" r:id="rId23"/>
    <p:sldId id="1727" r:id="rId24"/>
    <p:sldId id="1760" r:id="rId25"/>
    <p:sldId id="1711" r:id="rId26"/>
    <p:sldId id="1712" r:id="rId27"/>
    <p:sldId id="1715" r:id="rId28"/>
    <p:sldId id="1710" r:id="rId29"/>
    <p:sldId id="1761" r:id="rId30"/>
    <p:sldId id="1733" r:id="rId31"/>
    <p:sldId id="1700" r:id="rId32"/>
    <p:sldId id="1747" r:id="rId33"/>
    <p:sldId id="1750" r:id="rId34"/>
    <p:sldId id="1748" r:id="rId35"/>
    <p:sldId id="1751" r:id="rId36"/>
    <p:sldId id="1749" r:id="rId37"/>
    <p:sldId id="1752" r:id="rId38"/>
    <p:sldId id="1646" r:id="rId39"/>
    <p:sldId id="1647" r:id="rId40"/>
    <p:sldId id="1648" r:id="rId41"/>
    <p:sldId id="1643" r:id="rId42"/>
    <p:sldId id="1704" r:id="rId43"/>
    <p:sldId id="1604" r:id="rId44"/>
    <p:sldId id="1616" r:id="rId45"/>
    <p:sldId id="1606" r:id="rId46"/>
    <p:sldId id="1608" r:id="rId47"/>
    <p:sldId id="1560" r:id="rId48"/>
    <p:sldId id="1650" r:id="rId49"/>
    <p:sldId id="1652" r:id="rId50"/>
    <p:sldId id="1561" r:id="rId51"/>
    <p:sldId id="1662" r:id="rId52"/>
    <p:sldId id="1663" r:id="rId53"/>
    <p:sldId id="1665" r:id="rId54"/>
    <p:sldId id="1667" r:id="rId55"/>
    <p:sldId id="1669" r:id="rId56"/>
    <p:sldId id="1671" r:id="rId57"/>
    <p:sldId id="1673" r:id="rId58"/>
    <p:sldId id="1567" r:id="rId59"/>
    <p:sldId id="1731" r:id="rId60"/>
    <p:sldId id="1732" r:id="rId61"/>
    <p:sldId id="1705" r:id="rId62"/>
    <p:sldId id="1613" r:id="rId63"/>
    <p:sldId id="1617" r:id="rId64"/>
    <p:sldId id="1614" r:id="rId65"/>
    <p:sldId id="1615" r:id="rId66"/>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00FF"/>
    <a:srgbClr val="800080"/>
    <a:srgbClr val="CC66FF"/>
    <a:srgbClr val="CCCCFF"/>
    <a:srgbClr val="6699FF"/>
    <a:srgbClr val="003399"/>
    <a:srgbClr val="FFCC99"/>
    <a:srgbClr val="CC99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676" autoAdjust="0"/>
    <p:restoredTop sz="86598" autoAdjust="0"/>
  </p:normalViewPr>
  <p:slideViewPr>
    <p:cSldViewPr snapToGrid="0">
      <p:cViewPr varScale="1">
        <p:scale>
          <a:sx n="141" d="100"/>
          <a:sy n="141" d="100"/>
        </p:scale>
        <p:origin x="68" y="300"/>
      </p:cViewPr>
      <p:guideLst>
        <p:guide orient="horz" pos="2160"/>
        <p:guide pos="3840"/>
      </p:guideLst>
    </p:cSldViewPr>
  </p:slideViewPr>
  <p:outlineViewPr>
    <p:cViewPr>
      <p:scale>
        <a:sx n="50" d="100"/>
        <a:sy n="50"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68" d="100"/>
          <a:sy n="68" d="100"/>
        </p:scale>
        <p:origin x="2472" y="3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3" y="0"/>
            <a:ext cx="3036888" cy="463550"/>
          </a:xfrm>
          <a:prstGeom prst="rect">
            <a:avLst/>
          </a:prstGeom>
          <a:noFill/>
          <a:ln w="9525">
            <a:noFill/>
            <a:miter lim="800000"/>
            <a:headEnd/>
            <a:tailEnd/>
          </a:ln>
        </p:spPr>
        <p:txBody>
          <a:bodyPr vert="horz" wrap="square" lIns="93139" tIns="46569" rIns="93139" bIns="46569" numCol="1" anchor="t" anchorCtr="0" compatLnSpc="1">
            <a:prstTxWarp prst="textNoShape">
              <a:avLst/>
            </a:prstTxWarp>
          </a:bodyPr>
          <a:lstStyle>
            <a:lvl1pPr defTabSz="931590">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3516" y="0"/>
            <a:ext cx="3036887" cy="463550"/>
          </a:xfrm>
          <a:prstGeom prst="rect">
            <a:avLst/>
          </a:prstGeom>
          <a:noFill/>
          <a:ln w="9525">
            <a:noFill/>
            <a:miter lim="800000"/>
            <a:headEnd/>
            <a:tailEnd/>
          </a:ln>
        </p:spPr>
        <p:txBody>
          <a:bodyPr vert="horz" wrap="square" lIns="93139" tIns="46569" rIns="93139" bIns="46569" numCol="1" anchor="t" anchorCtr="0" compatLnSpc="1">
            <a:prstTxWarp prst="textNoShape">
              <a:avLst/>
            </a:prstTxWarp>
          </a:bodyPr>
          <a:lstStyle>
            <a:lvl1pPr algn="r" defTabSz="931590">
              <a:defRPr kumimoji="0" sz="1200"/>
            </a:lvl1pPr>
          </a:lstStyle>
          <a:p>
            <a:pPr>
              <a:defRPr/>
            </a:pPr>
            <a:fld id="{7D62C7C1-D89C-44CC-BB5E-9EFF38807375}" type="datetime1">
              <a:rPr lang="en-US" altLang="en-US" smtClean="0"/>
              <a:t>10/2/2025</a:t>
            </a:fld>
            <a:endParaRPr lang="en-US" altLang="en-US"/>
          </a:p>
        </p:txBody>
      </p:sp>
      <p:sp>
        <p:nvSpPr>
          <p:cNvPr id="14340" name="Rectangle 4"/>
          <p:cNvSpPr>
            <a:spLocks noGrp="1" noChangeArrowheads="1"/>
          </p:cNvSpPr>
          <p:nvPr>
            <p:ph type="ftr" sz="quarter" idx="2"/>
          </p:nvPr>
        </p:nvSpPr>
        <p:spPr bwMode="auto">
          <a:xfrm>
            <a:off x="3" y="8832850"/>
            <a:ext cx="3036888" cy="463550"/>
          </a:xfrm>
          <a:prstGeom prst="rect">
            <a:avLst/>
          </a:prstGeom>
          <a:noFill/>
          <a:ln w="9525">
            <a:noFill/>
            <a:miter lim="800000"/>
            <a:headEnd/>
            <a:tailEnd/>
          </a:ln>
        </p:spPr>
        <p:txBody>
          <a:bodyPr vert="horz" wrap="square" lIns="93139" tIns="46569" rIns="93139" bIns="46569" numCol="1" anchor="b" anchorCtr="0" compatLnSpc="1">
            <a:prstTxWarp prst="textNoShape">
              <a:avLst/>
            </a:prstTxWarp>
          </a:bodyPr>
          <a:lstStyle>
            <a:lvl1pPr defTabSz="931590">
              <a:defRPr kumimoji="0" sz="1200"/>
            </a:lvl1pPr>
          </a:lstStyle>
          <a:p>
            <a:pPr>
              <a:defRPr/>
            </a:pPr>
            <a:r>
              <a:rPr lang="en-US" altLang="en-US"/>
              <a:t>Antitrust</a:t>
            </a:r>
          </a:p>
        </p:txBody>
      </p:sp>
      <p:sp>
        <p:nvSpPr>
          <p:cNvPr id="14341" name="Rectangle 5"/>
          <p:cNvSpPr>
            <a:spLocks noGrp="1" noChangeArrowheads="1"/>
          </p:cNvSpPr>
          <p:nvPr>
            <p:ph type="sldNum" sz="quarter" idx="3"/>
          </p:nvPr>
        </p:nvSpPr>
        <p:spPr bwMode="auto">
          <a:xfrm>
            <a:off x="3973516" y="8832850"/>
            <a:ext cx="3036887" cy="463550"/>
          </a:xfrm>
          <a:prstGeom prst="rect">
            <a:avLst/>
          </a:prstGeom>
          <a:noFill/>
          <a:ln w="9525">
            <a:noFill/>
            <a:miter lim="800000"/>
            <a:headEnd/>
            <a:tailEnd/>
          </a:ln>
        </p:spPr>
        <p:txBody>
          <a:bodyPr vert="horz" wrap="square" lIns="93139" tIns="46569" rIns="93139" bIns="46569" numCol="1" anchor="b" anchorCtr="0" compatLnSpc="1">
            <a:prstTxWarp prst="textNoShape">
              <a:avLst/>
            </a:prstTxWarp>
          </a:bodyPr>
          <a:lstStyle>
            <a:lvl1pPr algn="r" defTabSz="931590">
              <a:defRPr kumimoji="0" sz="1200"/>
            </a:lvl1pPr>
          </a:lstStyle>
          <a:p>
            <a:fld id="{F15A2896-9370-4983-843A-6CA2E8E37E56}" type="slidenum">
              <a:rPr lang="en-US" altLang="en-US"/>
              <a:pPr/>
              <a:t>‹#›</a:t>
            </a:fld>
            <a:endParaRPr lang="en-US" altLang="en-US"/>
          </a:p>
        </p:txBody>
      </p:sp>
    </p:spTree>
    <p:extLst>
      <p:ext uri="{BB962C8B-B14F-4D97-AF65-F5344CB8AC3E}">
        <p14:creationId xmlns:p14="http://schemas.microsoft.com/office/powerpoint/2010/main" val="18594811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3" y="0"/>
            <a:ext cx="3036888" cy="463550"/>
          </a:xfrm>
          <a:prstGeom prst="rect">
            <a:avLst/>
          </a:prstGeom>
          <a:noFill/>
          <a:ln w="9525">
            <a:noFill/>
            <a:miter lim="800000"/>
            <a:headEnd/>
            <a:tailEnd/>
          </a:ln>
        </p:spPr>
        <p:txBody>
          <a:bodyPr vert="horz" wrap="square" lIns="93139" tIns="46569" rIns="93139" bIns="46569" numCol="1" anchor="t" anchorCtr="0" compatLnSpc="1">
            <a:prstTxWarp prst="textNoShape">
              <a:avLst/>
            </a:prstTxWarp>
          </a:bodyPr>
          <a:lstStyle>
            <a:lvl1pPr defTabSz="931590">
              <a:defRPr kumimoji="0" sz="1200"/>
            </a:lvl1pPr>
          </a:lstStyle>
          <a:p>
            <a:pPr>
              <a:defRPr/>
            </a:pPr>
            <a:endParaRPr lang="en-US" altLang="en-US"/>
          </a:p>
        </p:txBody>
      </p:sp>
      <p:sp>
        <p:nvSpPr>
          <p:cNvPr id="30723"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041" y="4416428"/>
            <a:ext cx="5140325" cy="4181475"/>
          </a:xfrm>
          <a:prstGeom prst="rect">
            <a:avLst/>
          </a:prstGeom>
          <a:noFill/>
          <a:ln w="9525">
            <a:noFill/>
            <a:miter lim="800000"/>
            <a:headEnd/>
            <a:tailEnd/>
          </a:ln>
        </p:spPr>
        <p:txBody>
          <a:bodyPr vert="horz" wrap="square" lIns="93139" tIns="46569" rIns="93139" bIns="46569"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3516" y="0"/>
            <a:ext cx="3036887" cy="463550"/>
          </a:xfrm>
          <a:prstGeom prst="rect">
            <a:avLst/>
          </a:prstGeom>
          <a:noFill/>
          <a:ln w="9525">
            <a:noFill/>
            <a:miter lim="800000"/>
            <a:headEnd/>
            <a:tailEnd/>
          </a:ln>
        </p:spPr>
        <p:txBody>
          <a:bodyPr vert="horz" wrap="square" lIns="93139" tIns="46569" rIns="93139" bIns="46569" numCol="1" anchor="t" anchorCtr="0" compatLnSpc="1">
            <a:prstTxWarp prst="textNoShape">
              <a:avLst/>
            </a:prstTxWarp>
          </a:bodyPr>
          <a:lstStyle>
            <a:lvl1pPr algn="r" defTabSz="931590">
              <a:defRPr kumimoji="0" sz="1200"/>
            </a:lvl1pPr>
          </a:lstStyle>
          <a:p>
            <a:pPr>
              <a:defRPr/>
            </a:pPr>
            <a:fld id="{CC76A755-0310-4C82-BD3E-8813ECF28D10}" type="datetime1">
              <a:rPr lang="en-US" altLang="en-US" smtClean="0"/>
              <a:t>10/2/2025</a:t>
            </a:fld>
            <a:endParaRPr lang="en-US" altLang="en-US"/>
          </a:p>
        </p:txBody>
      </p:sp>
      <p:sp>
        <p:nvSpPr>
          <p:cNvPr id="2060" name="Rectangle 12"/>
          <p:cNvSpPr>
            <a:spLocks noGrp="1" noChangeArrowheads="1"/>
          </p:cNvSpPr>
          <p:nvPr>
            <p:ph type="ftr" sz="quarter" idx="4"/>
          </p:nvPr>
        </p:nvSpPr>
        <p:spPr bwMode="auto">
          <a:xfrm>
            <a:off x="3" y="8832850"/>
            <a:ext cx="3036888" cy="463550"/>
          </a:xfrm>
          <a:prstGeom prst="rect">
            <a:avLst/>
          </a:prstGeom>
          <a:noFill/>
          <a:ln w="9525">
            <a:noFill/>
            <a:miter lim="800000"/>
            <a:headEnd/>
            <a:tailEnd/>
          </a:ln>
        </p:spPr>
        <p:txBody>
          <a:bodyPr vert="horz" wrap="square" lIns="93139" tIns="46569" rIns="93139" bIns="46569" numCol="1" anchor="b" anchorCtr="0" compatLnSpc="1">
            <a:prstTxWarp prst="textNoShape">
              <a:avLst/>
            </a:prstTxWarp>
          </a:bodyPr>
          <a:lstStyle>
            <a:lvl1pPr defTabSz="931590">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3516" y="8832850"/>
            <a:ext cx="3036887" cy="463550"/>
          </a:xfrm>
          <a:prstGeom prst="rect">
            <a:avLst/>
          </a:prstGeom>
          <a:noFill/>
          <a:ln w="9525">
            <a:noFill/>
            <a:miter lim="800000"/>
            <a:headEnd/>
            <a:tailEnd/>
          </a:ln>
        </p:spPr>
        <p:txBody>
          <a:bodyPr vert="horz" wrap="square" lIns="93139" tIns="46569" rIns="93139" bIns="46569" numCol="1" anchor="b" anchorCtr="0" compatLnSpc="1">
            <a:prstTxWarp prst="textNoShape">
              <a:avLst/>
            </a:prstTxWarp>
          </a:bodyPr>
          <a:lstStyle>
            <a:lvl1pPr algn="r" defTabSz="931590">
              <a:defRPr kumimoji="0" sz="1200"/>
            </a:lvl1pPr>
          </a:lstStyle>
          <a:p>
            <a:fld id="{07AC327C-E7DA-4384-B1CC-D880F6004993}" type="slidenum">
              <a:rPr lang="en-US" altLang="en-US"/>
              <a:pPr/>
              <a:t>‹#›</a:t>
            </a:fld>
            <a:endParaRPr lang="en-US" altLang="en-US"/>
          </a:p>
        </p:txBody>
      </p:sp>
    </p:spTree>
    <p:extLst>
      <p:ext uri="{BB962C8B-B14F-4D97-AF65-F5344CB8AC3E}">
        <p14:creationId xmlns:p14="http://schemas.microsoft.com/office/powerpoint/2010/main" val="3920092217"/>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90">
              <a:defRPr kumimoji="1" sz="2400">
                <a:solidFill>
                  <a:schemeClr val="tx1"/>
                </a:solidFill>
                <a:latin typeface="Times New Roman" panose="02020603050405020304" pitchFamily="18" charset="0"/>
              </a:defRPr>
            </a:lvl1pPr>
            <a:lvl2pPr marL="742732" indent="-285666" defTabSz="931590">
              <a:defRPr kumimoji="1" sz="2400">
                <a:solidFill>
                  <a:schemeClr val="tx1"/>
                </a:solidFill>
                <a:latin typeface="Times New Roman" panose="02020603050405020304" pitchFamily="18" charset="0"/>
              </a:defRPr>
            </a:lvl2pPr>
            <a:lvl3pPr marL="1142667" indent="-228534" defTabSz="931590">
              <a:defRPr kumimoji="1" sz="2400">
                <a:solidFill>
                  <a:schemeClr val="tx1"/>
                </a:solidFill>
                <a:latin typeface="Times New Roman" panose="02020603050405020304" pitchFamily="18" charset="0"/>
              </a:defRPr>
            </a:lvl3pPr>
            <a:lvl4pPr marL="1599732" indent="-228534" defTabSz="931590">
              <a:defRPr kumimoji="1" sz="2400">
                <a:solidFill>
                  <a:schemeClr val="tx1"/>
                </a:solidFill>
                <a:latin typeface="Times New Roman" panose="02020603050405020304" pitchFamily="18" charset="0"/>
              </a:defRPr>
            </a:lvl4pPr>
            <a:lvl5pPr marL="2056799" indent="-228534" defTabSz="931590">
              <a:defRPr kumimoji="1" sz="2400">
                <a:solidFill>
                  <a:schemeClr val="tx1"/>
                </a:solidFill>
                <a:latin typeface="Times New Roman" panose="02020603050405020304" pitchFamily="18" charset="0"/>
              </a:defRPr>
            </a:lvl5pPr>
            <a:lvl6pPr marL="2513866" indent="-228534" defTabSz="931590" eaLnBrk="0" fontAlgn="base" hangingPunct="0">
              <a:spcBef>
                <a:spcPct val="0"/>
              </a:spcBef>
              <a:spcAft>
                <a:spcPct val="0"/>
              </a:spcAft>
              <a:defRPr kumimoji="1" sz="2400">
                <a:solidFill>
                  <a:schemeClr val="tx1"/>
                </a:solidFill>
                <a:latin typeface="Times New Roman" panose="02020603050405020304" pitchFamily="18" charset="0"/>
              </a:defRPr>
            </a:lvl6pPr>
            <a:lvl7pPr marL="2970931" indent="-228534" defTabSz="931590" eaLnBrk="0" fontAlgn="base" hangingPunct="0">
              <a:spcBef>
                <a:spcPct val="0"/>
              </a:spcBef>
              <a:spcAft>
                <a:spcPct val="0"/>
              </a:spcAft>
              <a:defRPr kumimoji="1" sz="2400">
                <a:solidFill>
                  <a:schemeClr val="tx1"/>
                </a:solidFill>
                <a:latin typeface="Times New Roman" panose="02020603050405020304" pitchFamily="18" charset="0"/>
              </a:defRPr>
            </a:lvl7pPr>
            <a:lvl8pPr marL="3427998" indent="-228534" defTabSz="931590" eaLnBrk="0" fontAlgn="base" hangingPunct="0">
              <a:spcBef>
                <a:spcPct val="0"/>
              </a:spcBef>
              <a:spcAft>
                <a:spcPct val="0"/>
              </a:spcAft>
              <a:defRPr kumimoji="1" sz="2400">
                <a:solidFill>
                  <a:schemeClr val="tx1"/>
                </a:solidFill>
                <a:latin typeface="Times New Roman" panose="02020603050405020304" pitchFamily="18" charset="0"/>
              </a:defRPr>
            </a:lvl8pPr>
            <a:lvl9pPr marL="3885064" indent="-228534" defTabSz="931590" eaLnBrk="0" fontAlgn="base" hangingPunct="0">
              <a:spcBef>
                <a:spcPct val="0"/>
              </a:spcBef>
              <a:spcAft>
                <a:spcPct val="0"/>
              </a:spcAft>
              <a:defRPr kumimoji="1" sz="2400">
                <a:solidFill>
                  <a:schemeClr val="tx1"/>
                </a:solidFill>
                <a:latin typeface="Times New Roman" panose="02020603050405020304" pitchFamily="18" charset="0"/>
              </a:defRPr>
            </a:lvl9pPr>
          </a:lstStyle>
          <a:p>
            <a:fld id="{E0ACA874-CAC9-4EA8-A82F-6CAD2C70120B}" type="datetime1">
              <a:rPr kumimoji="0" lang="en-US" altLang="en-US" sz="1200"/>
              <a:t>10/2/2025</a:t>
            </a:fld>
            <a:endParaRPr kumimoji="0" lang="en-US" altLang="en-US" sz="1200"/>
          </a:p>
        </p:txBody>
      </p:sp>
      <p:sp>
        <p:nvSpPr>
          <p:cNvPr id="3174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90">
              <a:defRPr kumimoji="1" sz="2400">
                <a:solidFill>
                  <a:schemeClr val="tx1"/>
                </a:solidFill>
                <a:latin typeface="Times New Roman" panose="02020603050405020304" pitchFamily="18" charset="0"/>
              </a:defRPr>
            </a:lvl1pPr>
            <a:lvl2pPr marL="742732" indent="-285666" defTabSz="931590">
              <a:defRPr kumimoji="1" sz="2400">
                <a:solidFill>
                  <a:schemeClr val="tx1"/>
                </a:solidFill>
                <a:latin typeface="Times New Roman" panose="02020603050405020304" pitchFamily="18" charset="0"/>
              </a:defRPr>
            </a:lvl2pPr>
            <a:lvl3pPr marL="1142667" indent="-228534" defTabSz="931590">
              <a:defRPr kumimoji="1" sz="2400">
                <a:solidFill>
                  <a:schemeClr val="tx1"/>
                </a:solidFill>
                <a:latin typeface="Times New Roman" panose="02020603050405020304" pitchFamily="18" charset="0"/>
              </a:defRPr>
            </a:lvl3pPr>
            <a:lvl4pPr marL="1599732" indent="-228534" defTabSz="931590">
              <a:defRPr kumimoji="1" sz="2400">
                <a:solidFill>
                  <a:schemeClr val="tx1"/>
                </a:solidFill>
                <a:latin typeface="Times New Roman" panose="02020603050405020304" pitchFamily="18" charset="0"/>
              </a:defRPr>
            </a:lvl4pPr>
            <a:lvl5pPr marL="2056799" indent="-228534" defTabSz="931590">
              <a:defRPr kumimoji="1" sz="2400">
                <a:solidFill>
                  <a:schemeClr val="tx1"/>
                </a:solidFill>
                <a:latin typeface="Times New Roman" panose="02020603050405020304" pitchFamily="18" charset="0"/>
              </a:defRPr>
            </a:lvl5pPr>
            <a:lvl6pPr marL="2513866" indent="-228534" defTabSz="931590" eaLnBrk="0" fontAlgn="base" hangingPunct="0">
              <a:spcBef>
                <a:spcPct val="0"/>
              </a:spcBef>
              <a:spcAft>
                <a:spcPct val="0"/>
              </a:spcAft>
              <a:defRPr kumimoji="1" sz="2400">
                <a:solidFill>
                  <a:schemeClr val="tx1"/>
                </a:solidFill>
                <a:latin typeface="Times New Roman" panose="02020603050405020304" pitchFamily="18" charset="0"/>
              </a:defRPr>
            </a:lvl6pPr>
            <a:lvl7pPr marL="2970931" indent="-228534" defTabSz="931590" eaLnBrk="0" fontAlgn="base" hangingPunct="0">
              <a:spcBef>
                <a:spcPct val="0"/>
              </a:spcBef>
              <a:spcAft>
                <a:spcPct val="0"/>
              </a:spcAft>
              <a:defRPr kumimoji="1" sz="2400">
                <a:solidFill>
                  <a:schemeClr val="tx1"/>
                </a:solidFill>
                <a:latin typeface="Times New Roman" panose="02020603050405020304" pitchFamily="18" charset="0"/>
              </a:defRPr>
            </a:lvl7pPr>
            <a:lvl8pPr marL="3427998" indent="-228534" defTabSz="931590" eaLnBrk="0" fontAlgn="base" hangingPunct="0">
              <a:spcBef>
                <a:spcPct val="0"/>
              </a:spcBef>
              <a:spcAft>
                <a:spcPct val="0"/>
              </a:spcAft>
              <a:defRPr kumimoji="1" sz="2400">
                <a:solidFill>
                  <a:schemeClr val="tx1"/>
                </a:solidFill>
                <a:latin typeface="Times New Roman" panose="02020603050405020304" pitchFamily="18" charset="0"/>
              </a:defRPr>
            </a:lvl8pPr>
            <a:lvl9pPr marL="3885064" indent="-228534" defTabSz="931590" eaLnBrk="0" fontAlgn="base" hangingPunct="0">
              <a:spcBef>
                <a:spcPct val="0"/>
              </a:spcBef>
              <a:spcAft>
                <a:spcPct val="0"/>
              </a:spcAft>
              <a:defRPr kumimoji="1" sz="2400">
                <a:solidFill>
                  <a:schemeClr val="tx1"/>
                </a:solidFill>
                <a:latin typeface="Times New Roman" panose="02020603050405020304" pitchFamily="18" charset="0"/>
              </a:defRPr>
            </a:lvl9pPr>
          </a:lstStyle>
          <a:p>
            <a:fld id="{39816110-4380-45DC-A2AC-03FB04299CE5}" type="slidenum">
              <a:rPr kumimoji="0" lang="en-US" altLang="en-US" sz="1200"/>
              <a:pPr/>
              <a:t>1</a:t>
            </a:fld>
            <a:endParaRPr kumimoji="0" lang="en-US" altLang="en-US" sz="1200"/>
          </a:p>
        </p:txBody>
      </p:sp>
      <p:sp>
        <p:nvSpPr>
          <p:cNvPr id="31748" name="Rectangle 2"/>
          <p:cNvSpPr>
            <a:spLocks noGrp="1" noRot="1" noChangeAspect="1" noChangeArrowheads="1" noTextEdit="1"/>
          </p:cNvSpPr>
          <p:nvPr>
            <p:ph type="sldImg"/>
          </p:nvPr>
        </p:nvSpPr>
        <p:spPr>
          <a:xfrm>
            <a:off x="406400" y="698500"/>
            <a:ext cx="6197600" cy="3486150"/>
          </a:xfrm>
          <a:ln/>
        </p:spPr>
      </p:sp>
      <p:sp>
        <p:nvSpPr>
          <p:cNvPr id="317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057601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725B3-AC8D-27EF-623B-824A313BCF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D34D5-8029-1093-CBAE-0CE0BDD83D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C8B276-0CFD-3AF0-50B6-25833A770259}"/>
              </a:ext>
            </a:extLst>
          </p:cNvPr>
          <p:cNvSpPr>
            <a:spLocks noGrp="1"/>
          </p:cNvSpPr>
          <p:nvPr>
            <p:ph type="body" idx="1"/>
          </p:nvPr>
        </p:nvSpPr>
        <p:spPr/>
        <p:txBody>
          <a:bodyPr/>
          <a:lstStyle/>
          <a:p>
            <a:r>
              <a:rPr lang="en-US" dirty="0"/>
              <a:t>https://www.cantwell.senate.gov/news/press-releases/senators-cantwell-booker-and-blumenthal-introduce-student-athlete-fairness-and-enforcement-safe-act</a:t>
            </a:r>
          </a:p>
        </p:txBody>
      </p:sp>
      <p:sp>
        <p:nvSpPr>
          <p:cNvPr id="4" name="Date Placeholder 3">
            <a:extLst>
              <a:ext uri="{FF2B5EF4-FFF2-40B4-BE49-F238E27FC236}">
                <a16:creationId xmlns:a16="http://schemas.microsoft.com/office/drawing/2014/main" id="{8E31F110-C850-399B-100F-92803DB6BB07}"/>
              </a:ext>
            </a:extLst>
          </p:cNvPr>
          <p:cNvSpPr>
            <a:spLocks noGrp="1"/>
          </p:cNvSpPr>
          <p:nvPr>
            <p:ph type="dt" idx="1"/>
          </p:nvPr>
        </p:nvSpPr>
        <p:spPr/>
        <p:txBody>
          <a:bodyPr/>
          <a:lstStyle/>
          <a:p>
            <a:pPr>
              <a:defRPr/>
            </a:pPr>
            <a:fld id="{CC76A755-0310-4C82-BD3E-8813ECF28D10}" type="datetime1">
              <a:rPr lang="en-US" altLang="en-US" smtClean="0"/>
              <a:t>10/2/2025</a:t>
            </a:fld>
            <a:endParaRPr lang="en-US" altLang="en-US"/>
          </a:p>
        </p:txBody>
      </p:sp>
      <p:sp>
        <p:nvSpPr>
          <p:cNvPr id="5" name="Slide Number Placeholder 4">
            <a:extLst>
              <a:ext uri="{FF2B5EF4-FFF2-40B4-BE49-F238E27FC236}">
                <a16:creationId xmlns:a16="http://schemas.microsoft.com/office/drawing/2014/main" id="{DECB328C-B591-B9C5-F694-9FD362E078ED}"/>
              </a:ext>
            </a:extLst>
          </p:cNvPr>
          <p:cNvSpPr>
            <a:spLocks noGrp="1"/>
          </p:cNvSpPr>
          <p:nvPr>
            <p:ph type="sldNum" sz="quarter" idx="5"/>
          </p:nvPr>
        </p:nvSpPr>
        <p:spPr/>
        <p:txBody>
          <a:bodyPr/>
          <a:lstStyle/>
          <a:p>
            <a:fld id="{07AC327C-E7DA-4384-B1CC-D880F6004993}" type="slidenum">
              <a:rPr lang="en-US" altLang="en-US" smtClean="0"/>
              <a:pPr/>
              <a:t>35</a:t>
            </a:fld>
            <a:endParaRPr lang="en-US" altLang="en-US"/>
          </a:p>
        </p:txBody>
      </p:sp>
    </p:spTree>
    <p:extLst>
      <p:ext uri="{BB962C8B-B14F-4D97-AF65-F5344CB8AC3E}">
        <p14:creationId xmlns:p14="http://schemas.microsoft.com/office/powerpoint/2010/main" val="4094425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https://www.espn.com/college-sports/story/_/id/46452188/sources-big-ten-discussing-2-billion-private-capital-deal</a:t>
            </a:r>
          </a:p>
        </p:txBody>
      </p:sp>
      <p:sp>
        <p:nvSpPr>
          <p:cNvPr id="4" name="Date Placeholder 3"/>
          <p:cNvSpPr>
            <a:spLocks noGrp="1"/>
          </p:cNvSpPr>
          <p:nvPr>
            <p:ph type="dt" idx="1"/>
          </p:nvPr>
        </p:nvSpPr>
        <p:spPr/>
        <p:txBody>
          <a:bodyPr/>
          <a:lstStyle/>
          <a:p>
            <a:pPr>
              <a:defRPr/>
            </a:pPr>
            <a:fld id="{CC76A755-0310-4C82-BD3E-8813ECF28D10}" type="datetime1">
              <a:rPr lang="en-US" altLang="en-US" smtClean="0"/>
              <a:t>10/2/2025</a:t>
            </a:fld>
            <a:endParaRPr lang="en-US" altLang="en-US"/>
          </a:p>
        </p:txBody>
      </p:sp>
      <p:sp>
        <p:nvSpPr>
          <p:cNvPr id="5" name="Slide Number Placeholder 4"/>
          <p:cNvSpPr>
            <a:spLocks noGrp="1"/>
          </p:cNvSpPr>
          <p:nvPr>
            <p:ph type="sldNum" sz="quarter" idx="5"/>
          </p:nvPr>
        </p:nvSpPr>
        <p:spPr/>
        <p:txBody>
          <a:bodyPr/>
          <a:lstStyle/>
          <a:p>
            <a:fld id="{07AC327C-E7DA-4384-B1CC-D880F6004993}" type="slidenum">
              <a:rPr lang="en-US" altLang="en-US" smtClean="0"/>
              <a:pPr/>
              <a:t>37</a:t>
            </a:fld>
            <a:endParaRPr lang="en-US" altLang="en-US"/>
          </a:p>
        </p:txBody>
      </p:sp>
    </p:spTree>
    <p:extLst>
      <p:ext uri="{BB962C8B-B14F-4D97-AF65-F5344CB8AC3E}">
        <p14:creationId xmlns:p14="http://schemas.microsoft.com/office/powerpoint/2010/main" val="2660468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406400" y="698500"/>
            <a:ext cx="6197600" cy="3486150"/>
          </a:xfrm>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58372"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97">
              <a:defRPr kumimoji="1" sz="2400">
                <a:solidFill>
                  <a:schemeClr val="tx1"/>
                </a:solidFill>
                <a:latin typeface="Times New Roman" panose="02020603050405020304" pitchFamily="18" charset="0"/>
              </a:defRPr>
            </a:lvl1pPr>
            <a:lvl2pPr marL="743846" indent="-286095" defTabSz="931397">
              <a:defRPr kumimoji="1" sz="2400">
                <a:solidFill>
                  <a:schemeClr val="tx1"/>
                </a:solidFill>
                <a:latin typeface="Times New Roman" panose="02020603050405020304" pitchFamily="18" charset="0"/>
              </a:defRPr>
            </a:lvl2pPr>
            <a:lvl3pPr marL="1144380" indent="-228875" defTabSz="931397">
              <a:defRPr kumimoji="1" sz="2400">
                <a:solidFill>
                  <a:schemeClr val="tx1"/>
                </a:solidFill>
                <a:latin typeface="Times New Roman" panose="02020603050405020304" pitchFamily="18" charset="0"/>
              </a:defRPr>
            </a:lvl3pPr>
            <a:lvl4pPr marL="1602131" indent="-228875" defTabSz="931397">
              <a:defRPr kumimoji="1" sz="2400">
                <a:solidFill>
                  <a:schemeClr val="tx1"/>
                </a:solidFill>
                <a:latin typeface="Times New Roman" panose="02020603050405020304" pitchFamily="18" charset="0"/>
              </a:defRPr>
            </a:lvl4pPr>
            <a:lvl5pPr marL="2059884" indent="-228875" defTabSz="931397">
              <a:defRPr kumimoji="1" sz="2400">
                <a:solidFill>
                  <a:schemeClr val="tx1"/>
                </a:solidFill>
                <a:latin typeface="Times New Roman" panose="02020603050405020304" pitchFamily="18" charset="0"/>
              </a:defRPr>
            </a:lvl5pPr>
            <a:lvl6pPr marL="2517636" indent="-228875" defTabSz="931397" eaLnBrk="0" fontAlgn="base" hangingPunct="0">
              <a:spcBef>
                <a:spcPct val="0"/>
              </a:spcBef>
              <a:spcAft>
                <a:spcPct val="0"/>
              </a:spcAft>
              <a:defRPr kumimoji="1" sz="2400">
                <a:solidFill>
                  <a:schemeClr val="tx1"/>
                </a:solidFill>
                <a:latin typeface="Times New Roman" panose="02020603050405020304" pitchFamily="18" charset="0"/>
              </a:defRPr>
            </a:lvl6pPr>
            <a:lvl7pPr marL="2975388" indent="-228875" defTabSz="931397" eaLnBrk="0" fontAlgn="base" hangingPunct="0">
              <a:spcBef>
                <a:spcPct val="0"/>
              </a:spcBef>
              <a:spcAft>
                <a:spcPct val="0"/>
              </a:spcAft>
              <a:defRPr kumimoji="1" sz="2400">
                <a:solidFill>
                  <a:schemeClr val="tx1"/>
                </a:solidFill>
                <a:latin typeface="Times New Roman" panose="02020603050405020304" pitchFamily="18" charset="0"/>
              </a:defRPr>
            </a:lvl7pPr>
            <a:lvl8pPr marL="3433141" indent="-228875" defTabSz="931397" eaLnBrk="0" fontAlgn="base" hangingPunct="0">
              <a:spcBef>
                <a:spcPct val="0"/>
              </a:spcBef>
              <a:spcAft>
                <a:spcPct val="0"/>
              </a:spcAft>
              <a:defRPr kumimoji="1" sz="2400">
                <a:solidFill>
                  <a:schemeClr val="tx1"/>
                </a:solidFill>
                <a:latin typeface="Times New Roman" panose="02020603050405020304" pitchFamily="18" charset="0"/>
              </a:defRPr>
            </a:lvl8pPr>
            <a:lvl9pPr marL="3890890" indent="-228875" defTabSz="931397" eaLnBrk="0" fontAlgn="base" hangingPunct="0">
              <a:spcBef>
                <a:spcPct val="0"/>
              </a:spcBef>
              <a:spcAft>
                <a:spcPct val="0"/>
              </a:spcAft>
              <a:defRPr kumimoji="1" sz="2400">
                <a:solidFill>
                  <a:schemeClr val="tx1"/>
                </a:solidFill>
                <a:latin typeface="Times New Roman" panose="02020603050405020304" pitchFamily="18" charset="0"/>
              </a:defRPr>
            </a:lvl9pPr>
          </a:lstStyle>
          <a:p>
            <a:fld id="{549CBF6D-9C4D-447D-AC89-35B01DCD677B}" type="datetime1">
              <a:rPr kumimoji="0" lang="en-US" altLang="en-US" sz="1200"/>
              <a:t>10/2/2025</a:t>
            </a:fld>
            <a:endParaRPr kumimoji="0" lang="en-US" altLang="en-US" sz="1200"/>
          </a:p>
        </p:txBody>
      </p:sp>
      <p:sp>
        <p:nvSpPr>
          <p:cNvPr id="5837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97">
              <a:defRPr kumimoji="1" sz="2400">
                <a:solidFill>
                  <a:schemeClr val="tx1"/>
                </a:solidFill>
                <a:latin typeface="Times New Roman" panose="02020603050405020304" pitchFamily="18" charset="0"/>
              </a:defRPr>
            </a:lvl1pPr>
            <a:lvl2pPr marL="743846" indent="-286095" defTabSz="931397">
              <a:defRPr kumimoji="1" sz="2400">
                <a:solidFill>
                  <a:schemeClr val="tx1"/>
                </a:solidFill>
                <a:latin typeface="Times New Roman" panose="02020603050405020304" pitchFamily="18" charset="0"/>
              </a:defRPr>
            </a:lvl2pPr>
            <a:lvl3pPr marL="1144380" indent="-228875" defTabSz="931397">
              <a:defRPr kumimoji="1" sz="2400">
                <a:solidFill>
                  <a:schemeClr val="tx1"/>
                </a:solidFill>
                <a:latin typeface="Times New Roman" panose="02020603050405020304" pitchFamily="18" charset="0"/>
              </a:defRPr>
            </a:lvl3pPr>
            <a:lvl4pPr marL="1602131" indent="-228875" defTabSz="931397">
              <a:defRPr kumimoji="1" sz="2400">
                <a:solidFill>
                  <a:schemeClr val="tx1"/>
                </a:solidFill>
                <a:latin typeface="Times New Roman" panose="02020603050405020304" pitchFamily="18" charset="0"/>
              </a:defRPr>
            </a:lvl4pPr>
            <a:lvl5pPr marL="2059884" indent="-228875" defTabSz="931397">
              <a:defRPr kumimoji="1" sz="2400">
                <a:solidFill>
                  <a:schemeClr val="tx1"/>
                </a:solidFill>
                <a:latin typeface="Times New Roman" panose="02020603050405020304" pitchFamily="18" charset="0"/>
              </a:defRPr>
            </a:lvl5pPr>
            <a:lvl6pPr marL="2517636" indent="-228875" defTabSz="931397" eaLnBrk="0" fontAlgn="base" hangingPunct="0">
              <a:spcBef>
                <a:spcPct val="0"/>
              </a:spcBef>
              <a:spcAft>
                <a:spcPct val="0"/>
              </a:spcAft>
              <a:defRPr kumimoji="1" sz="2400">
                <a:solidFill>
                  <a:schemeClr val="tx1"/>
                </a:solidFill>
                <a:latin typeface="Times New Roman" panose="02020603050405020304" pitchFamily="18" charset="0"/>
              </a:defRPr>
            </a:lvl6pPr>
            <a:lvl7pPr marL="2975388" indent="-228875" defTabSz="931397" eaLnBrk="0" fontAlgn="base" hangingPunct="0">
              <a:spcBef>
                <a:spcPct val="0"/>
              </a:spcBef>
              <a:spcAft>
                <a:spcPct val="0"/>
              </a:spcAft>
              <a:defRPr kumimoji="1" sz="2400">
                <a:solidFill>
                  <a:schemeClr val="tx1"/>
                </a:solidFill>
                <a:latin typeface="Times New Roman" panose="02020603050405020304" pitchFamily="18" charset="0"/>
              </a:defRPr>
            </a:lvl7pPr>
            <a:lvl8pPr marL="3433141" indent="-228875" defTabSz="931397" eaLnBrk="0" fontAlgn="base" hangingPunct="0">
              <a:spcBef>
                <a:spcPct val="0"/>
              </a:spcBef>
              <a:spcAft>
                <a:spcPct val="0"/>
              </a:spcAft>
              <a:defRPr kumimoji="1" sz="2400">
                <a:solidFill>
                  <a:schemeClr val="tx1"/>
                </a:solidFill>
                <a:latin typeface="Times New Roman" panose="02020603050405020304" pitchFamily="18" charset="0"/>
              </a:defRPr>
            </a:lvl8pPr>
            <a:lvl9pPr marL="3890890" indent="-228875" defTabSz="93139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69B9298-4D4F-4CD6-9F97-9EE320C3F201}" type="slidenum">
              <a:rPr kumimoji="0" lang="en-US" altLang="en-US" sz="1200"/>
              <a:pPr/>
              <a:t>41</a:t>
            </a:fld>
            <a:endParaRPr kumimoji="0" lang="en-US" altLang="en-US" sz="1200"/>
          </a:p>
        </p:txBody>
      </p:sp>
    </p:spTree>
    <p:extLst>
      <p:ext uri="{BB962C8B-B14F-4D97-AF65-F5344CB8AC3E}">
        <p14:creationId xmlns:p14="http://schemas.microsoft.com/office/powerpoint/2010/main" val="2098213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C76A755-0310-4C82-BD3E-8813ECF28D10}" type="datetime1">
              <a:rPr lang="en-US" altLang="en-US" smtClean="0"/>
              <a:t>10/2/2025</a:t>
            </a:fld>
            <a:endParaRPr lang="en-US" altLang="en-US"/>
          </a:p>
        </p:txBody>
      </p:sp>
      <p:sp>
        <p:nvSpPr>
          <p:cNvPr id="5" name="Slide Number Placeholder 4"/>
          <p:cNvSpPr>
            <a:spLocks noGrp="1"/>
          </p:cNvSpPr>
          <p:nvPr>
            <p:ph type="sldNum" sz="quarter" idx="5"/>
          </p:nvPr>
        </p:nvSpPr>
        <p:spPr/>
        <p:txBody>
          <a:bodyPr/>
          <a:lstStyle/>
          <a:p>
            <a:fld id="{07AC327C-E7DA-4384-B1CC-D880F6004993}" type="slidenum">
              <a:rPr lang="en-US" altLang="en-US" smtClean="0"/>
              <a:pPr/>
              <a:t>20</a:t>
            </a:fld>
            <a:endParaRPr lang="en-US" altLang="en-US"/>
          </a:p>
        </p:txBody>
      </p:sp>
    </p:spTree>
    <p:extLst>
      <p:ext uri="{BB962C8B-B14F-4D97-AF65-F5344CB8AC3E}">
        <p14:creationId xmlns:p14="http://schemas.microsoft.com/office/powerpoint/2010/main" val="1922527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C76A755-0310-4C82-BD3E-8813ECF28D10}" type="datetime1">
              <a:rPr lang="en-US" altLang="en-US" smtClean="0"/>
              <a:t>10/2/2025</a:t>
            </a:fld>
            <a:endParaRPr lang="en-US" altLang="en-US"/>
          </a:p>
        </p:txBody>
      </p:sp>
      <p:sp>
        <p:nvSpPr>
          <p:cNvPr id="5" name="Slide Number Placeholder 4"/>
          <p:cNvSpPr>
            <a:spLocks noGrp="1"/>
          </p:cNvSpPr>
          <p:nvPr>
            <p:ph type="sldNum" sz="quarter" idx="5"/>
          </p:nvPr>
        </p:nvSpPr>
        <p:spPr/>
        <p:txBody>
          <a:bodyPr/>
          <a:lstStyle/>
          <a:p>
            <a:fld id="{07AC327C-E7DA-4384-B1CC-D880F6004993}" type="slidenum">
              <a:rPr lang="en-US" altLang="en-US" smtClean="0"/>
              <a:pPr/>
              <a:t>21</a:t>
            </a:fld>
            <a:endParaRPr lang="en-US" altLang="en-US"/>
          </a:p>
        </p:txBody>
      </p:sp>
    </p:spTree>
    <p:extLst>
      <p:ext uri="{BB962C8B-B14F-4D97-AF65-F5344CB8AC3E}">
        <p14:creationId xmlns:p14="http://schemas.microsoft.com/office/powerpoint/2010/main" val="1796064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C76A755-0310-4C82-BD3E-8813ECF28D10}" type="datetime1">
              <a:rPr lang="en-US" altLang="en-US" smtClean="0"/>
              <a:t>10/2/2025</a:t>
            </a:fld>
            <a:endParaRPr lang="en-US" altLang="en-US"/>
          </a:p>
        </p:txBody>
      </p:sp>
      <p:sp>
        <p:nvSpPr>
          <p:cNvPr id="5" name="Slide Number Placeholder 4"/>
          <p:cNvSpPr>
            <a:spLocks noGrp="1"/>
          </p:cNvSpPr>
          <p:nvPr>
            <p:ph type="sldNum" sz="quarter" idx="5"/>
          </p:nvPr>
        </p:nvSpPr>
        <p:spPr/>
        <p:txBody>
          <a:bodyPr/>
          <a:lstStyle/>
          <a:p>
            <a:fld id="{07AC327C-E7DA-4384-B1CC-D880F6004993}" type="slidenum">
              <a:rPr lang="en-US" altLang="en-US" smtClean="0"/>
              <a:pPr/>
              <a:t>22</a:t>
            </a:fld>
            <a:endParaRPr lang="en-US" altLang="en-US"/>
          </a:p>
        </p:txBody>
      </p:sp>
    </p:spTree>
    <p:extLst>
      <p:ext uri="{BB962C8B-B14F-4D97-AF65-F5344CB8AC3E}">
        <p14:creationId xmlns:p14="http://schemas.microsoft.com/office/powerpoint/2010/main" val="2657860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C76A755-0310-4C82-BD3E-8813ECF28D10}" type="datetime1">
              <a:rPr lang="en-US" altLang="en-US" smtClean="0"/>
              <a:t>10/2/2025</a:t>
            </a:fld>
            <a:endParaRPr lang="en-US" altLang="en-US"/>
          </a:p>
        </p:txBody>
      </p:sp>
      <p:sp>
        <p:nvSpPr>
          <p:cNvPr id="5" name="Slide Number Placeholder 4"/>
          <p:cNvSpPr>
            <a:spLocks noGrp="1"/>
          </p:cNvSpPr>
          <p:nvPr>
            <p:ph type="sldNum" sz="quarter" idx="5"/>
          </p:nvPr>
        </p:nvSpPr>
        <p:spPr/>
        <p:txBody>
          <a:bodyPr/>
          <a:lstStyle/>
          <a:p>
            <a:fld id="{07AC327C-E7DA-4384-B1CC-D880F6004993}" type="slidenum">
              <a:rPr lang="en-US" altLang="en-US" smtClean="0"/>
              <a:pPr/>
              <a:t>23</a:t>
            </a:fld>
            <a:endParaRPr lang="en-US" altLang="en-US"/>
          </a:p>
        </p:txBody>
      </p:sp>
    </p:spTree>
    <p:extLst>
      <p:ext uri="{BB962C8B-B14F-4D97-AF65-F5344CB8AC3E}">
        <p14:creationId xmlns:p14="http://schemas.microsoft.com/office/powerpoint/2010/main" val="3472123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116F8-66E1-78AD-BFAD-4CD132643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39002-D420-6342-B83E-0AB492249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1A9344-69CF-5292-9B53-D3FCD462B71A}"/>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B47AD81B-BA8F-B0C5-041B-22FEE7579949}"/>
              </a:ext>
            </a:extLst>
          </p:cNvPr>
          <p:cNvSpPr>
            <a:spLocks noGrp="1"/>
          </p:cNvSpPr>
          <p:nvPr>
            <p:ph type="dt" idx="1"/>
          </p:nvPr>
        </p:nvSpPr>
        <p:spPr/>
        <p:txBody>
          <a:bodyPr/>
          <a:lstStyle/>
          <a:p>
            <a:pPr>
              <a:defRPr/>
            </a:pPr>
            <a:fld id="{CC76A755-0310-4C82-BD3E-8813ECF28D10}" type="datetime1">
              <a:rPr lang="en-US" altLang="en-US" smtClean="0"/>
              <a:t>10/2/2025</a:t>
            </a:fld>
            <a:endParaRPr lang="en-US" altLang="en-US"/>
          </a:p>
        </p:txBody>
      </p:sp>
      <p:sp>
        <p:nvSpPr>
          <p:cNvPr id="5" name="Slide Number Placeholder 4">
            <a:extLst>
              <a:ext uri="{FF2B5EF4-FFF2-40B4-BE49-F238E27FC236}">
                <a16:creationId xmlns:a16="http://schemas.microsoft.com/office/drawing/2014/main" id="{55A8590B-AE44-5B6E-8AB4-FFC76FFE1ECF}"/>
              </a:ext>
            </a:extLst>
          </p:cNvPr>
          <p:cNvSpPr>
            <a:spLocks noGrp="1"/>
          </p:cNvSpPr>
          <p:nvPr>
            <p:ph type="sldNum" sz="quarter" idx="5"/>
          </p:nvPr>
        </p:nvSpPr>
        <p:spPr/>
        <p:txBody>
          <a:bodyPr/>
          <a:lstStyle/>
          <a:p>
            <a:fld id="{07AC327C-E7DA-4384-B1CC-D880F6004993}" type="slidenum">
              <a:rPr lang="en-US" altLang="en-US" smtClean="0"/>
              <a:pPr/>
              <a:t>24</a:t>
            </a:fld>
            <a:endParaRPr lang="en-US" altLang="en-US"/>
          </a:p>
        </p:txBody>
      </p:sp>
    </p:spTree>
    <p:extLst>
      <p:ext uri="{BB962C8B-B14F-4D97-AF65-F5344CB8AC3E}">
        <p14:creationId xmlns:p14="http://schemas.microsoft.com/office/powerpoint/2010/main" val="503247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https://www.nytimes.com/athletic/6367741/2025/06/06/house-ncaa-settlement-approved-revenue-sharing/</a:t>
            </a:r>
          </a:p>
        </p:txBody>
      </p:sp>
      <p:sp>
        <p:nvSpPr>
          <p:cNvPr id="4" name="Date Placeholder 3"/>
          <p:cNvSpPr>
            <a:spLocks noGrp="1"/>
          </p:cNvSpPr>
          <p:nvPr>
            <p:ph type="dt" idx="1"/>
          </p:nvPr>
        </p:nvSpPr>
        <p:spPr/>
        <p:txBody>
          <a:bodyPr/>
          <a:lstStyle/>
          <a:p>
            <a:pPr>
              <a:defRPr/>
            </a:pPr>
            <a:fld id="{CC76A755-0310-4C82-BD3E-8813ECF28D10}" type="datetime1">
              <a:rPr lang="en-US" altLang="en-US" smtClean="0"/>
              <a:t>10/2/2025</a:t>
            </a:fld>
            <a:endParaRPr lang="en-US" altLang="en-US"/>
          </a:p>
        </p:txBody>
      </p:sp>
      <p:sp>
        <p:nvSpPr>
          <p:cNvPr id="5" name="Slide Number Placeholder 4"/>
          <p:cNvSpPr>
            <a:spLocks noGrp="1"/>
          </p:cNvSpPr>
          <p:nvPr>
            <p:ph type="sldNum" sz="quarter" idx="5"/>
          </p:nvPr>
        </p:nvSpPr>
        <p:spPr/>
        <p:txBody>
          <a:bodyPr/>
          <a:lstStyle/>
          <a:p>
            <a:fld id="{07AC327C-E7DA-4384-B1CC-D880F6004993}" type="slidenum">
              <a:rPr lang="en-US" altLang="en-US" smtClean="0"/>
              <a:pPr/>
              <a:t>32</a:t>
            </a:fld>
            <a:endParaRPr lang="en-US" altLang="en-US"/>
          </a:p>
        </p:txBody>
      </p:sp>
    </p:spTree>
    <p:extLst>
      <p:ext uri="{BB962C8B-B14F-4D97-AF65-F5344CB8AC3E}">
        <p14:creationId xmlns:p14="http://schemas.microsoft.com/office/powerpoint/2010/main" val="1513553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C9ACF-CBDE-C38E-D743-7788B509B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69CDD-6412-4CB5-4785-8C3F89B991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7958E-5983-C60A-904E-DC593D5158D1}"/>
              </a:ext>
            </a:extLst>
          </p:cNvPr>
          <p:cNvSpPr>
            <a:spLocks noGrp="1"/>
          </p:cNvSpPr>
          <p:nvPr>
            <p:ph type="body" idx="1"/>
          </p:nvPr>
        </p:nvSpPr>
        <p:spPr/>
        <p:txBody>
          <a:bodyPr/>
          <a:lstStyle/>
          <a:p>
            <a:r>
              <a:rPr lang="en-US" dirty="0"/>
              <a:t>https://www.nytimes.com/athletic/6367741/2025/06/06/house-ncaa-settlement-approved-revenue-sharing/</a:t>
            </a:r>
          </a:p>
        </p:txBody>
      </p:sp>
      <p:sp>
        <p:nvSpPr>
          <p:cNvPr id="4" name="Date Placeholder 3">
            <a:extLst>
              <a:ext uri="{FF2B5EF4-FFF2-40B4-BE49-F238E27FC236}">
                <a16:creationId xmlns:a16="http://schemas.microsoft.com/office/drawing/2014/main" id="{B0F87EE6-3FA5-5FAB-2F83-EC8938234A29}"/>
              </a:ext>
            </a:extLst>
          </p:cNvPr>
          <p:cNvSpPr>
            <a:spLocks noGrp="1"/>
          </p:cNvSpPr>
          <p:nvPr>
            <p:ph type="dt" idx="1"/>
          </p:nvPr>
        </p:nvSpPr>
        <p:spPr/>
        <p:txBody>
          <a:bodyPr/>
          <a:lstStyle/>
          <a:p>
            <a:pPr>
              <a:defRPr/>
            </a:pPr>
            <a:fld id="{CC76A755-0310-4C82-BD3E-8813ECF28D10}" type="datetime1">
              <a:rPr lang="en-US" altLang="en-US" smtClean="0"/>
              <a:t>10/2/2025</a:t>
            </a:fld>
            <a:endParaRPr lang="en-US" altLang="en-US"/>
          </a:p>
        </p:txBody>
      </p:sp>
      <p:sp>
        <p:nvSpPr>
          <p:cNvPr id="5" name="Slide Number Placeholder 4">
            <a:extLst>
              <a:ext uri="{FF2B5EF4-FFF2-40B4-BE49-F238E27FC236}">
                <a16:creationId xmlns:a16="http://schemas.microsoft.com/office/drawing/2014/main" id="{5064BDB0-941A-C7F5-80EE-1D70A53E9E63}"/>
              </a:ext>
            </a:extLst>
          </p:cNvPr>
          <p:cNvSpPr>
            <a:spLocks noGrp="1"/>
          </p:cNvSpPr>
          <p:nvPr>
            <p:ph type="sldNum" sz="quarter" idx="5"/>
          </p:nvPr>
        </p:nvSpPr>
        <p:spPr/>
        <p:txBody>
          <a:bodyPr/>
          <a:lstStyle/>
          <a:p>
            <a:fld id="{07AC327C-E7DA-4384-B1CC-D880F6004993}" type="slidenum">
              <a:rPr lang="en-US" altLang="en-US" smtClean="0"/>
              <a:pPr/>
              <a:t>33</a:t>
            </a:fld>
            <a:endParaRPr lang="en-US" altLang="en-US"/>
          </a:p>
        </p:txBody>
      </p:sp>
    </p:spTree>
    <p:extLst>
      <p:ext uri="{BB962C8B-B14F-4D97-AF65-F5344CB8AC3E}">
        <p14:creationId xmlns:p14="http://schemas.microsoft.com/office/powerpoint/2010/main" val="877064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https://www.cantwell.senate.gov/news/press-releases/senators-cantwell-booker-and-blumenthal-introduce-student-athlete-fairness-and-enforcement-safe-act</a:t>
            </a:r>
          </a:p>
        </p:txBody>
      </p:sp>
      <p:sp>
        <p:nvSpPr>
          <p:cNvPr id="4" name="Date Placeholder 3"/>
          <p:cNvSpPr>
            <a:spLocks noGrp="1"/>
          </p:cNvSpPr>
          <p:nvPr>
            <p:ph type="dt" idx="1"/>
          </p:nvPr>
        </p:nvSpPr>
        <p:spPr/>
        <p:txBody>
          <a:bodyPr/>
          <a:lstStyle/>
          <a:p>
            <a:pPr>
              <a:defRPr/>
            </a:pPr>
            <a:fld id="{CC76A755-0310-4C82-BD3E-8813ECF28D10}" type="datetime1">
              <a:rPr lang="en-US" altLang="en-US" smtClean="0"/>
              <a:t>10/2/2025</a:t>
            </a:fld>
            <a:endParaRPr lang="en-US" altLang="en-US"/>
          </a:p>
        </p:txBody>
      </p:sp>
      <p:sp>
        <p:nvSpPr>
          <p:cNvPr id="5" name="Slide Number Placeholder 4"/>
          <p:cNvSpPr>
            <a:spLocks noGrp="1"/>
          </p:cNvSpPr>
          <p:nvPr>
            <p:ph type="sldNum" sz="quarter" idx="5"/>
          </p:nvPr>
        </p:nvSpPr>
        <p:spPr/>
        <p:txBody>
          <a:bodyPr/>
          <a:lstStyle/>
          <a:p>
            <a:fld id="{07AC327C-E7DA-4384-B1CC-D880F6004993}" type="slidenum">
              <a:rPr lang="en-US" altLang="en-US" smtClean="0"/>
              <a:pPr/>
              <a:t>34</a:t>
            </a:fld>
            <a:endParaRPr lang="en-US" altLang="en-US"/>
          </a:p>
        </p:txBody>
      </p:sp>
    </p:spTree>
    <p:extLst>
      <p:ext uri="{BB962C8B-B14F-4D97-AF65-F5344CB8AC3E}">
        <p14:creationId xmlns:p14="http://schemas.microsoft.com/office/powerpoint/2010/main" val="3240600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0000">
            <a:alpha val="10000"/>
          </a:srgbClr>
        </a:solidFill>
        <a:effectLst/>
      </p:bgPr>
    </p:bg>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68AEF18A-DE66-4098-BAEC-9E8DB63EC3DA}" type="slidenum">
              <a:rPr lang="en-US" altLang="en-US"/>
              <a:pPr/>
              <a:t>‹#›</a:t>
            </a:fld>
            <a:endParaRPr lang="en-US" altLang="en-US"/>
          </a:p>
        </p:txBody>
      </p:sp>
    </p:spTree>
    <p:extLst>
      <p:ext uri="{BB962C8B-B14F-4D97-AF65-F5344CB8AC3E}">
        <p14:creationId xmlns:p14="http://schemas.microsoft.com/office/powerpoint/2010/main" val="1971053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A2B6A045-3B01-48FE-B184-8B9193AC518C}" type="datetime4">
              <a:rPr lang="en-US" smtClean="0"/>
              <a:t>October 2,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BB46737C-0544-42C2-9766-765988844CF7}" type="slidenum">
              <a:rPr lang="en-US" altLang="en-US"/>
              <a:pPr/>
              <a:t>‹#›</a:t>
            </a:fld>
            <a:endParaRPr lang="en-US" altLang="en-US"/>
          </a:p>
        </p:txBody>
      </p:sp>
    </p:spTree>
    <p:extLst>
      <p:ext uri="{BB962C8B-B14F-4D97-AF65-F5344CB8AC3E}">
        <p14:creationId xmlns:p14="http://schemas.microsoft.com/office/powerpoint/2010/main" val="3526931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3C436BD0-BD0F-4131-B954-F1DA2661CC55}" type="datetime4">
              <a:rPr lang="en-US" smtClean="0"/>
              <a:t>October 2,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6FFAB8CA-4A91-4CDF-AFC7-EBAD2F624280}" type="slidenum">
              <a:rPr lang="en-US" altLang="en-US"/>
              <a:pPr/>
              <a:t>‹#›</a:t>
            </a:fld>
            <a:endParaRPr lang="en-US" altLang="en-US"/>
          </a:p>
        </p:txBody>
      </p:sp>
    </p:spTree>
    <p:extLst>
      <p:ext uri="{BB962C8B-B14F-4D97-AF65-F5344CB8AC3E}">
        <p14:creationId xmlns:p14="http://schemas.microsoft.com/office/powerpoint/2010/main" val="128892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D34CC58F-C0B9-4378-BEE0-05DE07F53CE1}" type="datetime4">
              <a:rPr lang="en-US" smtClean="0"/>
              <a:t>October 2,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DBE82CF9-488F-4EA1-A186-8E115636C855}" type="slidenum">
              <a:rPr lang="en-US" altLang="en-US"/>
              <a:pPr/>
              <a:t>‹#›</a:t>
            </a:fld>
            <a:endParaRPr lang="en-US" altLang="en-US"/>
          </a:p>
        </p:txBody>
      </p:sp>
    </p:spTree>
    <p:extLst>
      <p:ext uri="{BB962C8B-B14F-4D97-AF65-F5344CB8AC3E}">
        <p14:creationId xmlns:p14="http://schemas.microsoft.com/office/powerpoint/2010/main" val="3533423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rgbClr val="000000">
            <a:alpha val="1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7"/>
          <p:cNvSpPr>
            <a:spLocks noGrp="1" noChangeArrowheads="1"/>
          </p:cNvSpPr>
          <p:nvPr>
            <p:ph type="sldNum" sz="quarter" idx="12"/>
          </p:nvPr>
        </p:nvSpPr>
        <p:spPr>
          <a:ln/>
        </p:spPr>
        <p:txBody>
          <a:bodyPr/>
          <a:lstStyle>
            <a:lvl1pPr>
              <a:defRPr/>
            </a:lvl1pPr>
          </a:lstStyle>
          <a:p>
            <a:fld id="{0685ECE9-155F-44CD-9615-404383146F92}" type="slidenum">
              <a:rPr lang="en-US" altLang="en-US"/>
              <a:pPr/>
              <a:t>‹#›</a:t>
            </a:fld>
            <a:endParaRPr lang="en-US" altLang="en-US"/>
          </a:p>
        </p:txBody>
      </p:sp>
    </p:spTree>
    <p:extLst>
      <p:ext uri="{BB962C8B-B14F-4D97-AF65-F5344CB8AC3E}">
        <p14:creationId xmlns:p14="http://schemas.microsoft.com/office/powerpoint/2010/main" val="3116048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394541DD-EBC3-43A5-9D73-33F25B698354}" type="datetime4">
              <a:rPr lang="en-US" smtClean="0"/>
              <a:t>October 2,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2D79FE93-5C0A-48EC-8C71-5CBB610EEE0F}" type="slidenum">
              <a:rPr lang="en-US" altLang="en-US"/>
              <a:pPr/>
              <a:t>‹#›</a:t>
            </a:fld>
            <a:endParaRPr lang="en-US" altLang="en-US"/>
          </a:p>
        </p:txBody>
      </p:sp>
    </p:spTree>
    <p:extLst>
      <p:ext uri="{BB962C8B-B14F-4D97-AF65-F5344CB8AC3E}">
        <p14:creationId xmlns:p14="http://schemas.microsoft.com/office/powerpoint/2010/main" val="1656632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782F5AA4-1B2F-4676-8624-929143C87130}" type="datetime4">
              <a:rPr lang="en-US" smtClean="0"/>
              <a:t>October 2,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F9CB736C-487F-4A28-97D9-B6B5246C1F91}" type="slidenum">
              <a:rPr lang="en-US" altLang="en-US"/>
              <a:pPr/>
              <a:t>‹#›</a:t>
            </a:fld>
            <a:endParaRPr lang="en-US" altLang="en-US"/>
          </a:p>
        </p:txBody>
      </p:sp>
    </p:spTree>
    <p:extLst>
      <p:ext uri="{BB962C8B-B14F-4D97-AF65-F5344CB8AC3E}">
        <p14:creationId xmlns:p14="http://schemas.microsoft.com/office/powerpoint/2010/main" val="3492229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704ACA37-F765-4B6F-9A7E-B1FEEB0CB87F}" type="datetime4">
              <a:rPr lang="en-US" smtClean="0"/>
              <a:t>October 2,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3ED2295D-4932-4A92-8A48-FEDF245560FD}" type="slidenum">
              <a:rPr lang="en-US" altLang="en-US"/>
              <a:pPr/>
              <a:t>‹#›</a:t>
            </a:fld>
            <a:endParaRPr lang="en-US" altLang="en-US"/>
          </a:p>
        </p:txBody>
      </p:sp>
    </p:spTree>
    <p:extLst>
      <p:ext uri="{BB962C8B-B14F-4D97-AF65-F5344CB8AC3E}">
        <p14:creationId xmlns:p14="http://schemas.microsoft.com/office/powerpoint/2010/main" val="1326044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rgbClr val="000000">
            <a:alpha val="1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7"/>
          <p:cNvSpPr>
            <a:spLocks noGrp="1" noChangeArrowheads="1"/>
          </p:cNvSpPr>
          <p:nvPr>
            <p:ph type="sldNum" sz="quarter" idx="12"/>
          </p:nvPr>
        </p:nvSpPr>
        <p:spPr>
          <a:ln/>
        </p:spPr>
        <p:txBody>
          <a:bodyPr/>
          <a:lstStyle>
            <a:lvl1pPr>
              <a:defRPr/>
            </a:lvl1pPr>
          </a:lstStyle>
          <a:p>
            <a:fld id="{FF9A21E6-1AAB-4039-8E4F-96B8801682F2}" type="slidenum">
              <a:rPr lang="en-US" altLang="en-US"/>
              <a:pPr/>
              <a:t>‹#›</a:t>
            </a:fld>
            <a:endParaRPr lang="en-US" altLang="en-US"/>
          </a:p>
        </p:txBody>
      </p:sp>
    </p:spTree>
    <p:extLst>
      <p:ext uri="{BB962C8B-B14F-4D97-AF65-F5344CB8AC3E}">
        <p14:creationId xmlns:p14="http://schemas.microsoft.com/office/powerpoint/2010/main" val="2831401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A1D44610-F373-42F6-9FCF-6DFB17505D9A}" type="datetime4">
              <a:rPr lang="en-US" smtClean="0"/>
              <a:t>October 2,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E5AAFA8D-35BD-48D2-BBA6-B19CAA5E99CF}" type="slidenum">
              <a:rPr lang="en-US" altLang="en-US"/>
              <a:pPr/>
              <a:t>‹#›</a:t>
            </a:fld>
            <a:endParaRPr lang="en-US" altLang="en-US"/>
          </a:p>
        </p:txBody>
      </p:sp>
    </p:spTree>
    <p:extLst>
      <p:ext uri="{BB962C8B-B14F-4D97-AF65-F5344CB8AC3E}">
        <p14:creationId xmlns:p14="http://schemas.microsoft.com/office/powerpoint/2010/main" val="130815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5D0EC505-7D63-4F17-A26F-125040593E68}" type="datetime4">
              <a:rPr lang="en-US" smtClean="0"/>
              <a:t>October 2,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FC74430F-7BAA-4D45-AE69-0F08B36ED8C0}" type="slidenum">
              <a:rPr lang="en-US" altLang="en-US"/>
              <a:pPr/>
              <a:t>‹#›</a:t>
            </a:fld>
            <a:endParaRPr lang="en-US" altLang="en-US"/>
          </a:p>
        </p:txBody>
      </p:sp>
    </p:spTree>
    <p:extLst>
      <p:ext uri="{BB962C8B-B14F-4D97-AF65-F5344CB8AC3E}">
        <p14:creationId xmlns:p14="http://schemas.microsoft.com/office/powerpoint/2010/main" val="1662932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5B9973C2-885A-41AD-85A9-B51E77E42B89}" type="datetime4">
              <a:rPr lang="en-US" smtClean="0"/>
              <a:t>October 2,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A0DC6D14-62DA-469D-9A55-8E77841A0F12}" type="slidenum">
              <a:rPr lang="en-US" altLang="en-US"/>
              <a:pPr/>
              <a:t>‹#›</a:t>
            </a:fld>
            <a:endParaRPr lang="en-US" altLang="en-US"/>
          </a:p>
        </p:txBody>
      </p:sp>
    </p:spTree>
    <p:extLst>
      <p:ext uri="{BB962C8B-B14F-4D97-AF65-F5344CB8AC3E}">
        <p14:creationId xmlns:p14="http://schemas.microsoft.com/office/powerpoint/2010/main" val="4152691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BF9AA2F3-BA68-48E5-9DC4-400B429A48CD}" type="datetime4">
              <a:rPr lang="en-US" smtClean="0"/>
              <a:t>October 2,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000066"/>
                </a:solidFill>
                <a:latin typeface="+mn-lt"/>
              </a:defRPr>
            </a:lvl1pPr>
          </a:lstStyle>
          <a:p>
            <a:pPr>
              <a:defRPr/>
            </a:pPr>
            <a:r>
              <a:rPr lang="en-US" altLang="en-US"/>
              <a:t>Copyright © 2000-12 Randal C. Picker</a:t>
            </a:r>
            <a:endParaRPr lang="en-US" altLang="en-US">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fld id="{C3E549ED-6A52-4A50-B65A-92C51A361D1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78"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36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4.tmp"/><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9.tmp"/></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9.tmp"/></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1.tmp"/></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1.tmp"/></Relationships>
</file>

<file path=ppt/slides/_rels/slide36.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3.tmp"/></Relationships>
</file>

<file path=ppt/slides/_rels/slide3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r>
              <a:rPr lang="en-US" sz="2400" dirty="0"/>
              <a:t>Class 3: Thurs 2 Oct 2025</a:t>
            </a:r>
            <a:br>
              <a:rPr lang="en-US" sz="2400" dirty="0"/>
            </a:br>
            <a:r>
              <a:rPr lang="en-US" sz="2400" dirty="0"/>
              <a:t>Antitrust Fall 2025</a:t>
            </a:r>
            <a:br>
              <a:rPr lang="en-US" sz="2400" dirty="0"/>
            </a:br>
            <a:br>
              <a:rPr lang="en-US" sz="2400" dirty="0"/>
            </a:br>
            <a:br>
              <a:rPr lang="en-US" sz="2400" dirty="0"/>
            </a:br>
            <a:r>
              <a:rPr lang="en-US" sz="6000" dirty="0"/>
              <a:t>The Rule of Reason/Quick Look Analysis</a:t>
            </a:r>
          </a:p>
        </p:txBody>
      </p:sp>
      <p:sp>
        <p:nvSpPr>
          <p:cNvPr id="4099" name="Rectangle 3"/>
          <p:cNvSpPr>
            <a:spLocks noGrp="1" noChangeArrowheads="1"/>
          </p:cNvSpPr>
          <p:nvPr>
            <p:ph type="subTitle" idx="1"/>
          </p:nvPr>
        </p:nvSpPr>
        <p:spPr/>
        <p:txBody>
          <a:bodyPr/>
          <a:lstStyle/>
          <a:p>
            <a:r>
              <a:rPr lang="en-US" dirty="0">
                <a:solidFill>
                  <a:srgbClr val="0000FF"/>
                </a:solidFill>
              </a:rPr>
              <a:t>Randal C. Picker</a:t>
            </a:r>
          </a:p>
          <a:p>
            <a:r>
              <a:rPr lang="en-US" sz="2000" dirty="0">
                <a:solidFill>
                  <a:srgbClr val="0000FF"/>
                </a:solidFill>
              </a:rPr>
              <a:t>James Parker Hall Distinguished Service Professor of Law</a:t>
            </a:r>
          </a:p>
          <a:p>
            <a:endParaRPr lang="en-US" sz="1600" dirty="0">
              <a:solidFill>
                <a:srgbClr val="0000FF"/>
              </a:solidFill>
            </a:endParaRPr>
          </a:p>
          <a:p>
            <a:r>
              <a:rPr lang="en-US" dirty="0">
                <a:solidFill>
                  <a:srgbClr val="0000FF"/>
                </a:solidFill>
              </a:rPr>
              <a:t>The Law School</a:t>
            </a:r>
          </a:p>
          <a:p>
            <a:r>
              <a:rPr lang="en-US" dirty="0">
                <a:solidFill>
                  <a:srgbClr val="0000FF"/>
                </a:solidFill>
              </a:rPr>
              <a:t>The University of Chicago</a:t>
            </a:r>
          </a:p>
          <a:p>
            <a:endParaRPr lang="en-US" sz="1800" dirty="0">
              <a:solidFill>
                <a:srgbClr val="0000FF"/>
              </a:solidFill>
            </a:endParaRPr>
          </a:p>
          <a:p>
            <a:r>
              <a:rPr lang="en-US" sz="1800" dirty="0">
                <a:solidFill>
                  <a:srgbClr val="0000FF"/>
                </a:solidFill>
              </a:rPr>
              <a:t>Copyright </a:t>
            </a:r>
            <a:r>
              <a:rPr lang="en-US" sz="1800">
                <a:solidFill>
                  <a:srgbClr val="0000FF"/>
                </a:solidFill>
              </a:rPr>
              <a:t>© 2000-25 </a:t>
            </a:r>
            <a:r>
              <a:rPr lang="en-US" sz="1800" dirty="0">
                <a:solidFill>
                  <a:srgbClr val="0000FF"/>
                </a:solidFill>
              </a:rPr>
              <a:t>Randal C. Picker.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5D6C4-3BD2-BED0-1E93-C37E88047C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893434-659F-7D4D-AE20-27ED7D50525B}"/>
              </a:ext>
            </a:extLst>
          </p:cNvPr>
          <p:cNvSpPr>
            <a:spLocks noGrp="1"/>
          </p:cNvSpPr>
          <p:nvPr>
            <p:ph type="title"/>
          </p:nvPr>
        </p:nvSpPr>
        <p:spPr>
          <a:xfrm>
            <a:off x="10275215" y="-2"/>
            <a:ext cx="191678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AI View</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EEB592B-0B87-6565-89A4-2D0B9DC06570}"/>
              </a:ext>
            </a:extLst>
          </p:cNvPr>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a:extLst>
              <a:ext uri="{FF2B5EF4-FFF2-40B4-BE49-F238E27FC236}">
                <a16:creationId xmlns:a16="http://schemas.microsoft.com/office/drawing/2014/main" id="{ED2F61F2-29F0-AF1E-EBBD-5926DD314EAF}"/>
              </a:ext>
            </a:extLst>
          </p:cNvPr>
          <p:cNvSpPr txBox="1">
            <a:spLocks noChangeArrowheads="1"/>
          </p:cNvSpPr>
          <p:nvPr/>
        </p:nvSpPr>
        <p:spPr bwMode="auto">
          <a:xfrm>
            <a:off x="9572920" y="6488668"/>
            <a:ext cx="26190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ChatGPT (2 Oct 2025)</a:t>
            </a:r>
          </a:p>
        </p:txBody>
      </p:sp>
      <p:sp>
        <p:nvSpPr>
          <p:cNvPr id="7" name="Rectangle 6">
            <a:extLst>
              <a:ext uri="{FF2B5EF4-FFF2-40B4-BE49-F238E27FC236}">
                <a16:creationId xmlns:a16="http://schemas.microsoft.com/office/drawing/2014/main" id="{9A7DAEE1-F72C-6A99-78D0-6B345089DBD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E3863640-CF45-8CF8-A874-43824BF17D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662" y="209004"/>
            <a:ext cx="5969502"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D56F6CD9-0950-6350-D497-D1050C0F8274}"/>
              </a:ext>
            </a:extLst>
          </p:cNvPr>
          <p:cNvPicPr>
            <a:picLocks noChangeAspect="1"/>
          </p:cNvPicPr>
          <p:nvPr/>
        </p:nvPicPr>
        <p:blipFill>
          <a:blip r:embed="rId3">
            <a:extLst>
              <a:ext uri="{28A0092B-C50C-407E-A947-70E740481C1C}">
                <a14:useLocalDpi xmlns:a14="http://schemas.microsoft.com/office/drawing/2010/main" val="0"/>
              </a:ext>
            </a:extLst>
          </a:blip>
          <a:srcRect l="4327" t="8556" r="15867" b="34681"/>
          <a:stretch>
            <a:fillRect/>
          </a:stretch>
        </p:blipFill>
        <p:spPr>
          <a:xfrm>
            <a:off x="2761487" y="468630"/>
            <a:ext cx="7654358" cy="5920740"/>
          </a:xfrm>
          <a:prstGeom prst="rect">
            <a:avLst/>
          </a:prstGeom>
          <a:ln w="6350">
            <a:solidFill>
              <a:schemeClr val="tx1"/>
            </a:solidFill>
          </a:ln>
        </p:spPr>
      </p:pic>
    </p:spTree>
    <p:extLst>
      <p:ext uri="{BB962C8B-B14F-4D97-AF65-F5344CB8AC3E}">
        <p14:creationId xmlns:p14="http://schemas.microsoft.com/office/powerpoint/2010/main" val="122949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E2B87-A9A7-D2A3-6B07-9B798F8A4C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36636C-E8C2-24EB-529C-B5D6B1754F10}"/>
              </a:ext>
            </a:extLst>
          </p:cNvPr>
          <p:cNvSpPr>
            <a:spLocks noGrp="1"/>
          </p:cNvSpPr>
          <p:nvPr>
            <p:ph type="title"/>
          </p:nvPr>
        </p:nvSpPr>
        <p:spPr>
          <a:xfrm>
            <a:off x="10275215" y="-2"/>
            <a:ext cx="191678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AI View</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675E193-1AC3-A6D9-67F6-358690B127D2}"/>
              </a:ext>
            </a:extLst>
          </p:cNvPr>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a:extLst>
              <a:ext uri="{FF2B5EF4-FFF2-40B4-BE49-F238E27FC236}">
                <a16:creationId xmlns:a16="http://schemas.microsoft.com/office/drawing/2014/main" id="{ACD20C9C-AA4D-46B6-72E0-0B9FA4CF4060}"/>
              </a:ext>
            </a:extLst>
          </p:cNvPr>
          <p:cNvSpPr txBox="1">
            <a:spLocks noChangeArrowheads="1"/>
          </p:cNvSpPr>
          <p:nvPr/>
        </p:nvSpPr>
        <p:spPr bwMode="auto">
          <a:xfrm>
            <a:off x="9572920" y="6488668"/>
            <a:ext cx="26190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ChatGPT (2 Oct 2025)</a:t>
            </a:r>
          </a:p>
        </p:txBody>
      </p:sp>
      <p:sp>
        <p:nvSpPr>
          <p:cNvPr id="7" name="Rectangle 6">
            <a:extLst>
              <a:ext uri="{FF2B5EF4-FFF2-40B4-BE49-F238E27FC236}">
                <a16:creationId xmlns:a16="http://schemas.microsoft.com/office/drawing/2014/main" id="{517999A3-E90B-382B-CA02-79948D58404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C4A8E770-AA1E-E4C6-1B9E-BED7109504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662" y="209004"/>
            <a:ext cx="5969502"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43A9769C-C018-614A-C107-F0C8AC139F5D}"/>
              </a:ext>
            </a:extLst>
          </p:cNvPr>
          <p:cNvPicPr>
            <a:picLocks noChangeAspect="1"/>
          </p:cNvPicPr>
          <p:nvPr/>
        </p:nvPicPr>
        <p:blipFill>
          <a:blip r:embed="rId3">
            <a:extLst>
              <a:ext uri="{28A0092B-C50C-407E-A947-70E740481C1C}">
                <a14:useLocalDpi xmlns:a14="http://schemas.microsoft.com/office/drawing/2010/main" val="0"/>
              </a:ext>
            </a:extLst>
          </a:blip>
          <a:srcRect l="20411" t="62221" r="17552" b="6228"/>
          <a:stretch>
            <a:fillRect/>
          </a:stretch>
        </p:blipFill>
        <p:spPr>
          <a:xfrm>
            <a:off x="1972055" y="960395"/>
            <a:ext cx="9343698" cy="5167871"/>
          </a:xfrm>
          <a:prstGeom prst="rect">
            <a:avLst/>
          </a:prstGeom>
          <a:ln w="6350">
            <a:solidFill>
              <a:schemeClr val="tx1"/>
            </a:solidFill>
          </a:ln>
        </p:spPr>
      </p:pic>
    </p:spTree>
    <p:extLst>
      <p:ext uri="{BB962C8B-B14F-4D97-AF65-F5344CB8AC3E}">
        <p14:creationId xmlns:p14="http://schemas.microsoft.com/office/powerpoint/2010/main" val="102622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5E1BD-5EBC-9264-39B0-13E9DC0867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49BCBB-F212-1FC4-76CC-DE6EA0885B8D}"/>
              </a:ext>
            </a:extLst>
          </p:cNvPr>
          <p:cNvSpPr>
            <a:spLocks noGrp="1"/>
          </p:cNvSpPr>
          <p:nvPr>
            <p:ph type="title"/>
          </p:nvPr>
        </p:nvSpPr>
        <p:spPr>
          <a:xfrm>
            <a:off x="9288141" y="-2"/>
            <a:ext cx="290385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Another AI Voice?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C04B456D-D6C8-3270-BC6C-817EA634A583}"/>
              </a:ext>
            </a:extLst>
          </p:cNvPr>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a:extLst>
              <a:ext uri="{FF2B5EF4-FFF2-40B4-BE49-F238E27FC236}">
                <a16:creationId xmlns:a16="http://schemas.microsoft.com/office/drawing/2014/main" id="{77D68A12-4D83-52D7-9B3D-7CAFE0B28E17}"/>
              </a:ext>
            </a:extLst>
          </p:cNvPr>
          <p:cNvSpPr txBox="1">
            <a:spLocks noChangeArrowheads="1"/>
          </p:cNvSpPr>
          <p:nvPr/>
        </p:nvSpPr>
        <p:spPr bwMode="auto">
          <a:xfrm>
            <a:off x="9761106" y="6488668"/>
            <a:ext cx="243089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Gemini (2 Oct 2025)</a:t>
            </a:r>
          </a:p>
        </p:txBody>
      </p:sp>
      <p:sp>
        <p:nvSpPr>
          <p:cNvPr id="7" name="Rectangle 6">
            <a:extLst>
              <a:ext uri="{FF2B5EF4-FFF2-40B4-BE49-F238E27FC236}">
                <a16:creationId xmlns:a16="http://schemas.microsoft.com/office/drawing/2014/main" id="{5B478587-8250-9EF8-F879-4FC551BA4F8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4163E81F-4F27-7E9A-3CCF-2299A38AE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122" y="209004"/>
            <a:ext cx="5969502"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E5415AB7-0A25-49D4-F277-8377FA3EDC89}"/>
              </a:ext>
            </a:extLst>
          </p:cNvPr>
          <p:cNvPicPr>
            <a:picLocks noChangeAspect="1"/>
          </p:cNvPicPr>
          <p:nvPr/>
        </p:nvPicPr>
        <p:blipFill>
          <a:blip r:embed="rId2">
            <a:extLst>
              <a:ext uri="{28A0092B-C50C-407E-A947-70E740481C1C}">
                <a14:useLocalDpi xmlns:a14="http://schemas.microsoft.com/office/drawing/2010/main" val="0"/>
              </a:ext>
            </a:extLst>
          </a:blip>
          <a:srcRect l="6043" t="8530" r="15788" b="47035"/>
          <a:stretch>
            <a:fillRect/>
          </a:stretch>
        </p:blipFill>
        <p:spPr>
          <a:xfrm>
            <a:off x="2234154" y="879855"/>
            <a:ext cx="8669194" cy="5359138"/>
          </a:xfrm>
          <a:prstGeom prst="rect">
            <a:avLst/>
          </a:prstGeom>
          <a:ln w="6350">
            <a:solidFill>
              <a:schemeClr val="tx1"/>
            </a:solidFill>
          </a:ln>
        </p:spPr>
      </p:pic>
    </p:spTree>
    <p:extLst>
      <p:ext uri="{BB962C8B-B14F-4D97-AF65-F5344CB8AC3E}">
        <p14:creationId xmlns:p14="http://schemas.microsoft.com/office/powerpoint/2010/main" val="358784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2055" y="-2"/>
            <a:ext cx="259994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Sanity Code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(11 Jan 1948)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50580" y="209004"/>
            <a:ext cx="7889914" cy="6523932"/>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4973663" y="1043074"/>
            <a:ext cx="3488219" cy="5325460"/>
          </a:xfrm>
          <a:prstGeom prst="rect">
            <a:avLst/>
          </a:prstGeom>
          <a:ln w="6350">
            <a:solidFill>
              <a:schemeClr val="tx1"/>
            </a:solidFill>
          </a:ln>
        </p:spPr>
      </p:pic>
      <p:pic>
        <p:nvPicPr>
          <p:cNvPr id="9" name="Picture 8"/>
          <p:cNvPicPr>
            <a:picLocks noChangeAspect="1"/>
          </p:cNvPicPr>
          <p:nvPr/>
        </p:nvPicPr>
        <p:blipFill>
          <a:blip r:embed="rId4"/>
          <a:stretch>
            <a:fillRect/>
          </a:stretch>
        </p:blipFill>
        <p:spPr>
          <a:xfrm>
            <a:off x="8721175" y="1043074"/>
            <a:ext cx="3166025" cy="5325460"/>
          </a:xfrm>
          <a:prstGeom prst="rect">
            <a:avLst/>
          </a:prstGeom>
          <a:ln w="6350">
            <a:solidFill>
              <a:schemeClr val="tx1"/>
            </a:solidFill>
          </a:ln>
        </p:spPr>
      </p:pic>
    </p:spTree>
    <p:extLst>
      <p:ext uri="{BB962C8B-B14F-4D97-AF65-F5344CB8AC3E}">
        <p14:creationId xmlns:p14="http://schemas.microsoft.com/office/powerpoint/2010/main" val="323494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6355" y="-2"/>
            <a:ext cx="248564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NCAA v. Alston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10071913" y="6488668"/>
            <a:ext cx="212008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594 U.S. 69 (2021)</a:t>
            </a:r>
          </a:p>
        </p:txBody>
      </p:sp>
      <p:pic>
        <p:nvPicPr>
          <p:cNvPr id="5" name="Picture 4"/>
          <p:cNvPicPr>
            <a:picLocks noChangeAspect="1"/>
          </p:cNvPicPr>
          <p:nvPr/>
        </p:nvPicPr>
        <p:blipFill rotWithShape="1">
          <a:blip r:embed="rId2"/>
          <a:srcRect t="4687" b="10327"/>
          <a:stretch/>
        </p:blipFill>
        <p:spPr>
          <a:xfrm>
            <a:off x="3670148" y="264572"/>
            <a:ext cx="4701690" cy="6441028"/>
          </a:xfrm>
          <a:prstGeom prst="rect">
            <a:avLst/>
          </a:prstGeom>
          <a:ln w="6350">
            <a:solidFill>
              <a:schemeClr val="tx1"/>
            </a:solidFill>
          </a:ln>
        </p:spPr>
      </p:pic>
    </p:spTree>
    <p:extLst>
      <p:ext uri="{BB962C8B-B14F-4D97-AF65-F5344CB8AC3E}">
        <p14:creationId xmlns:p14="http://schemas.microsoft.com/office/powerpoint/2010/main" val="384455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42BDCF-EF38-F811-0C7E-27670BA8D45C}"/>
              </a:ext>
            </a:extLst>
          </p:cNvPr>
          <p:cNvPicPr>
            <a:picLocks noChangeAspect="1"/>
          </p:cNvPicPr>
          <p:nvPr/>
        </p:nvPicPr>
        <p:blipFill>
          <a:blip r:embed="rId2"/>
          <a:stretch>
            <a:fillRect/>
          </a:stretch>
        </p:blipFill>
        <p:spPr>
          <a:xfrm>
            <a:off x="349751" y="209004"/>
            <a:ext cx="4253271" cy="6491834"/>
          </a:xfrm>
          <a:prstGeom prst="rect">
            <a:avLst/>
          </a:prstGeom>
          <a:ln w="6350">
            <a:solidFill>
              <a:schemeClr val="bg2"/>
            </a:solidFill>
          </a:ln>
        </p:spPr>
      </p:pic>
      <p:sp>
        <p:nvSpPr>
          <p:cNvPr id="2" name="Title 1"/>
          <p:cNvSpPr>
            <a:spLocks noGrp="1"/>
          </p:cNvSpPr>
          <p:nvPr>
            <p:ph type="title"/>
          </p:nvPr>
        </p:nvSpPr>
        <p:spPr>
          <a:xfrm>
            <a:off x="7310558" y="-2"/>
            <a:ext cx="4881443"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Monopsony Power in the Market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10040112" y="6488668"/>
            <a:ext cx="21518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Alston (US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0" name="Rectangle 9">
            <a:extLst>
              <a:ext uri="{FF2B5EF4-FFF2-40B4-BE49-F238E27FC236}">
                <a16:creationId xmlns:a16="http://schemas.microsoft.com/office/drawing/2014/main" id="{80264334-A3D7-9F62-111B-3C78BA4556E1}"/>
              </a:ext>
            </a:extLst>
          </p:cNvPr>
          <p:cNvSpPr/>
          <p:nvPr/>
        </p:nvSpPr>
        <p:spPr bwMode="auto">
          <a:xfrm>
            <a:off x="1372005" y="1907230"/>
            <a:ext cx="10646958" cy="353943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dirty="0"/>
              <a:t>In applying the rule of reason, </a:t>
            </a:r>
            <a:r>
              <a:rPr lang="en-US" sz="3200" b="1" dirty="0">
                <a:solidFill>
                  <a:schemeClr val="accent4">
                    <a:lumMod val="50000"/>
                    <a:lumOff val="50000"/>
                  </a:schemeClr>
                </a:solidFill>
              </a:rPr>
              <a:t>the district court began by observing that the NCAA enjoys ‘near complete dominance of, and exercise[s] monopsony power in, the relevant market’—which it defined as the market for ‘athletic services in men’s and women’s Division I basketball and FBS foot­ball, wherein each class member participates in his or her sport-specific market</a:t>
            </a:r>
            <a:r>
              <a:rPr lang="en-US" sz="3200" dirty="0"/>
              <a:t>.’ </a:t>
            </a:r>
            <a:r>
              <a:rPr lang="en-US" sz="3200" dirty="0" err="1"/>
              <a:t>D.Ct.Op</a:t>
            </a:r>
            <a:r>
              <a:rPr lang="en-US" sz="3200" dirty="0"/>
              <a:t>., at 1097.</a:t>
            </a:r>
            <a:r>
              <a:rPr lang="en-US" sz="3200" dirty="0">
                <a:solidFill>
                  <a:srgbClr val="000000"/>
                </a:solidFill>
              </a:rPr>
              <a:t>”</a:t>
            </a:r>
          </a:p>
        </p:txBody>
      </p:sp>
    </p:spTree>
    <p:extLst>
      <p:ext uri="{BB962C8B-B14F-4D97-AF65-F5344CB8AC3E}">
        <p14:creationId xmlns:p14="http://schemas.microsoft.com/office/powerpoint/2010/main" val="44405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FACCAA-5DA3-F54B-806C-9C81526077AA}"/>
              </a:ext>
            </a:extLst>
          </p:cNvPr>
          <p:cNvPicPr>
            <a:picLocks noChangeAspect="1"/>
          </p:cNvPicPr>
          <p:nvPr/>
        </p:nvPicPr>
        <p:blipFill>
          <a:blip r:embed="rId2"/>
          <a:stretch>
            <a:fillRect/>
          </a:stretch>
        </p:blipFill>
        <p:spPr>
          <a:xfrm>
            <a:off x="277656" y="209004"/>
            <a:ext cx="4204777" cy="6491834"/>
          </a:xfrm>
          <a:prstGeom prst="rect">
            <a:avLst/>
          </a:prstGeom>
          <a:ln w="6350">
            <a:solidFill>
              <a:schemeClr val="bg2"/>
            </a:solidFill>
          </a:ln>
        </p:spPr>
      </p:pic>
      <p:sp>
        <p:nvSpPr>
          <p:cNvPr id="2" name="Title 1"/>
          <p:cNvSpPr>
            <a:spLocks noGrp="1"/>
          </p:cNvSpPr>
          <p:nvPr>
            <p:ph type="title"/>
          </p:nvPr>
        </p:nvSpPr>
        <p:spPr>
          <a:xfrm>
            <a:off x="5258960" y="-2"/>
            <a:ext cx="6933042"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With Substantial Unchallenged Market Effects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10040112" y="6488668"/>
            <a:ext cx="21518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Alston (US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0" name="Rectangle 9">
            <a:extLst>
              <a:ext uri="{FF2B5EF4-FFF2-40B4-BE49-F238E27FC236}">
                <a16:creationId xmlns:a16="http://schemas.microsoft.com/office/drawing/2014/main" id="{80264334-A3D7-9F62-111B-3C78BA4556E1}"/>
              </a:ext>
            </a:extLst>
          </p:cNvPr>
          <p:cNvSpPr/>
          <p:nvPr/>
        </p:nvSpPr>
        <p:spPr bwMode="auto">
          <a:xfrm>
            <a:off x="1303558" y="2283748"/>
            <a:ext cx="10646958" cy="3046988"/>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dirty="0"/>
              <a:t>In a market without the challenged restraints, the district court found, ‘</a:t>
            </a:r>
            <a:r>
              <a:rPr lang="en-US" sz="3200" b="1" dirty="0">
                <a:solidFill>
                  <a:schemeClr val="accent4">
                    <a:lumMod val="50000"/>
                    <a:lumOff val="50000"/>
                  </a:schemeClr>
                </a:solidFill>
              </a:rPr>
              <a:t>competition among schools would increase </a:t>
            </a:r>
            <a:r>
              <a:rPr lang="en-US" sz="3200" dirty="0"/>
              <a:t>in terms of the compensation they would offer to recruits, and </a:t>
            </a:r>
            <a:r>
              <a:rPr lang="en-US" sz="3200" b="1" dirty="0">
                <a:solidFill>
                  <a:schemeClr val="accent4">
                    <a:lumMod val="50000"/>
                    <a:lumOff val="50000"/>
                  </a:schemeClr>
                </a:solidFill>
              </a:rPr>
              <a:t>student-athlete compensation would be higher as a result</a:t>
            </a:r>
            <a:r>
              <a:rPr lang="en-US" sz="3200" dirty="0"/>
              <a:t>.’ </a:t>
            </a:r>
            <a:r>
              <a:rPr lang="en-US" sz="3200" i="1" dirty="0"/>
              <a:t>Id.</a:t>
            </a:r>
            <a:r>
              <a:rPr lang="en-US" sz="3200" dirty="0"/>
              <a:t>, at 1068. … And notably, the court observed, </a:t>
            </a:r>
            <a:r>
              <a:rPr lang="en-US" sz="3200" b="1" dirty="0">
                <a:solidFill>
                  <a:schemeClr val="accent4">
                    <a:lumMod val="50000"/>
                    <a:lumOff val="50000"/>
                  </a:schemeClr>
                </a:solidFill>
              </a:rPr>
              <a:t>the NCAA ‘did not meaningfully dispute’ any of this evidence</a:t>
            </a:r>
            <a:r>
              <a:rPr lang="en-US" sz="3200" dirty="0"/>
              <a:t>.</a:t>
            </a:r>
            <a:r>
              <a:rPr lang="en-US" sz="3200" dirty="0">
                <a:solidFill>
                  <a:srgbClr val="000000"/>
                </a:solidFill>
              </a:rPr>
              <a:t>”</a:t>
            </a:r>
          </a:p>
        </p:txBody>
      </p:sp>
    </p:spTree>
    <p:extLst>
      <p:ext uri="{BB962C8B-B14F-4D97-AF65-F5344CB8AC3E}">
        <p14:creationId xmlns:p14="http://schemas.microsoft.com/office/powerpoint/2010/main" val="134203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482D25-284D-B282-6724-E793AEDE26BE}"/>
              </a:ext>
            </a:extLst>
          </p:cNvPr>
          <p:cNvPicPr>
            <a:picLocks noChangeAspect="1"/>
          </p:cNvPicPr>
          <p:nvPr/>
        </p:nvPicPr>
        <p:blipFill>
          <a:blip r:embed="rId2"/>
          <a:stretch>
            <a:fillRect/>
          </a:stretch>
        </p:blipFill>
        <p:spPr>
          <a:xfrm>
            <a:off x="241484" y="209004"/>
            <a:ext cx="4262878" cy="6491834"/>
          </a:xfrm>
          <a:prstGeom prst="rect">
            <a:avLst/>
          </a:prstGeom>
          <a:ln w="6350">
            <a:solidFill>
              <a:schemeClr val="bg2"/>
            </a:solidFill>
          </a:ln>
        </p:spPr>
      </p:pic>
      <p:sp>
        <p:nvSpPr>
          <p:cNvPr id="2" name="Title 1"/>
          <p:cNvSpPr>
            <a:spLocks noGrp="1"/>
          </p:cNvSpPr>
          <p:nvPr>
            <p:ph type="title"/>
          </p:nvPr>
        </p:nvSpPr>
        <p:spPr>
          <a:xfrm>
            <a:off x="5312664" y="-2"/>
            <a:ext cx="687933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NCAA: Amateurism Creates a Unique Product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10040112" y="6488668"/>
            <a:ext cx="21518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Alston (US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0" name="Rectangle 9">
            <a:extLst>
              <a:ext uri="{FF2B5EF4-FFF2-40B4-BE49-F238E27FC236}">
                <a16:creationId xmlns:a16="http://schemas.microsoft.com/office/drawing/2014/main" id="{80264334-A3D7-9F62-111B-3C78BA4556E1}"/>
              </a:ext>
            </a:extLst>
          </p:cNvPr>
          <p:cNvSpPr/>
          <p:nvPr/>
        </p:nvSpPr>
        <p:spPr bwMode="auto">
          <a:xfrm>
            <a:off x="1839844" y="2816864"/>
            <a:ext cx="10171875" cy="206210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dirty="0"/>
              <a:t>The </a:t>
            </a:r>
            <a:r>
              <a:rPr lang="en-US" sz="3200" b="1" dirty="0">
                <a:solidFill>
                  <a:schemeClr val="accent4">
                    <a:lumMod val="50000"/>
                    <a:lumOff val="50000"/>
                  </a:schemeClr>
                </a:solidFill>
              </a:rPr>
              <a:t>NCAA’s only remaining defense was that its rules preserve amateurism, which in turn widens consumer choice by providing a unique product—amateur college sports as distinct from professional sports</a:t>
            </a:r>
            <a:r>
              <a:rPr lang="en-US" sz="3200" dirty="0"/>
              <a:t>.</a:t>
            </a:r>
            <a:r>
              <a:rPr lang="en-US" sz="3200" dirty="0">
                <a:solidFill>
                  <a:srgbClr val="000000"/>
                </a:solidFill>
              </a:rPr>
              <a:t>”</a:t>
            </a:r>
          </a:p>
        </p:txBody>
      </p:sp>
    </p:spTree>
    <p:extLst>
      <p:ext uri="{BB962C8B-B14F-4D97-AF65-F5344CB8AC3E}">
        <p14:creationId xmlns:p14="http://schemas.microsoft.com/office/powerpoint/2010/main" val="138160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482D25-284D-B282-6724-E793AEDE26BE}"/>
              </a:ext>
            </a:extLst>
          </p:cNvPr>
          <p:cNvPicPr>
            <a:picLocks noChangeAspect="1"/>
          </p:cNvPicPr>
          <p:nvPr/>
        </p:nvPicPr>
        <p:blipFill>
          <a:blip r:embed="rId2"/>
          <a:stretch>
            <a:fillRect/>
          </a:stretch>
        </p:blipFill>
        <p:spPr>
          <a:xfrm>
            <a:off x="241484" y="209004"/>
            <a:ext cx="4262878" cy="6491834"/>
          </a:xfrm>
          <a:prstGeom prst="rect">
            <a:avLst/>
          </a:prstGeom>
          <a:ln w="6350">
            <a:solidFill>
              <a:schemeClr val="bg2"/>
            </a:solidFill>
          </a:ln>
        </p:spPr>
      </p:pic>
      <p:sp>
        <p:nvSpPr>
          <p:cNvPr id="2" name="Title 1"/>
          <p:cNvSpPr>
            <a:spLocks noGrp="1"/>
          </p:cNvSpPr>
          <p:nvPr>
            <p:ph type="title"/>
          </p:nvPr>
        </p:nvSpPr>
        <p:spPr>
          <a:xfrm>
            <a:off x="8823960" y="-2"/>
            <a:ext cx="336804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But In Which Market?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10040112" y="6488668"/>
            <a:ext cx="21518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Alston (US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0" name="Rectangle 9">
            <a:extLst>
              <a:ext uri="{FF2B5EF4-FFF2-40B4-BE49-F238E27FC236}">
                <a16:creationId xmlns:a16="http://schemas.microsoft.com/office/drawing/2014/main" id="{80264334-A3D7-9F62-111B-3C78BA4556E1}"/>
              </a:ext>
            </a:extLst>
          </p:cNvPr>
          <p:cNvSpPr/>
          <p:nvPr/>
        </p:nvSpPr>
        <p:spPr bwMode="auto">
          <a:xfrm>
            <a:off x="1303558" y="1952756"/>
            <a:ext cx="10646958" cy="353943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dirty="0"/>
              <a:t>Admittedly, </a:t>
            </a:r>
            <a:r>
              <a:rPr lang="en-US" sz="3200" b="1" dirty="0">
                <a:solidFill>
                  <a:schemeClr val="accent4">
                    <a:lumMod val="50000"/>
                    <a:lumOff val="50000"/>
                  </a:schemeClr>
                </a:solidFill>
              </a:rPr>
              <a:t>this asserted benefit accrues to consumers in the NCAA’s seller-side consumer market rather than to student-athletes whose compensation the NCAA fixes in its buyer-side labor market</a:t>
            </a:r>
            <a:r>
              <a:rPr lang="en-US" sz="3200" dirty="0"/>
              <a:t>. But, the NCAA argued, the district court needed to assess its restraints in the labor market in light of their procompetitive benefits in the consumer market—and the district court agreed to do so.</a:t>
            </a:r>
            <a:r>
              <a:rPr lang="en-US" sz="3200" dirty="0">
                <a:solidFill>
                  <a:srgbClr val="000000"/>
                </a:solidFill>
              </a:rPr>
              <a:t>”</a:t>
            </a:r>
          </a:p>
        </p:txBody>
      </p:sp>
    </p:spTree>
    <p:extLst>
      <p:ext uri="{BB962C8B-B14F-4D97-AF65-F5344CB8AC3E}">
        <p14:creationId xmlns:p14="http://schemas.microsoft.com/office/powerpoint/2010/main" val="267218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A41151-C9EB-1E9F-3226-CF5D47BA4FBF}"/>
              </a:ext>
            </a:extLst>
          </p:cNvPr>
          <p:cNvPicPr>
            <a:picLocks noChangeAspect="1"/>
          </p:cNvPicPr>
          <p:nvPr/>
        </p:nvPicPr>
        <p:blipFill>
          <a:blip r:embed="rId2"/>
          <a:stretch>
            <a:fillRect/>
          </a:stretch>
        </p:blipFill>
        <p:spPr>
          <a:xfrm>
            <a:off x="156972" y="209004"/>
            <a:ext cx="4122244" cy="6491834"/>
          </a:xfrm>
          <a:prstGeom prst="rect">
            <a:avLst/>
          </a:prstGeom>
          <a:ln w="6350">
            <a:solidFill>
              <a:schemeClr val="bg2"/>
            </a:solidFill>
          </a:ln>
        </p:spPr>
      </p:pic>
      <p:sp>
        <p:nvSpPr>
          <p:cNvPr id="2" name="Title 1"/>
          <p:cNvSpPr>
            <a:spLocks noGrp="1"/>
          </p:cNvSpPr>
          <p:nvPr>
            <p:ph type="title"/>
          </p:nvPr>
        </p:nvSpPr>
        <p:spPr>
          <a:xfrm>
            <a:off x="4860036" y="-2"/>
            <a:ext cx="733196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How Do the Rules Matter for Consumer Demand?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10040112" y="6488668"/>
            <a:ext cx="21518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Alston (US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0" name="Rectangle 9">
            <a:extLst>
              <a:ext uri="{FF2B5EF4-FFF2-40B4-BE49-F238E27FC236}">
                <a16:creationId xmlns:a16="http://schemas.microsoft.com/office/drawing/2014/main" id="{80264334-A3D7-9F62-111B-3C78BA4556E1}"/>
              </a:ext>
            </a:extLst>
          </p:cNvPr>
          <p:cNvSpPr/>
          <p:nvPr/>
        </p:nvSpPr>
        <p:spPr bwMode="auto">
          <a:xfrm>
            <a:off x="1275278" y="3334836"/>
            <a:ext cx="10646958" cy="156966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dirty="0"/>
              <a:t>As the court put it, </a:t>
            </a:r>
            <a:r>
              <a:rPr lang="en-US" sz="3200" b="1" dirty="0">
                <a:solidFill>
                  <a:schemeClr val="accent4">
                    <a:lumMod val="50000"/>
                    <a:lumOff val="50000"/>
                  </a:schemeClr>
                </a:solidFill>
              </a:rPr>
              <a:t>the evidence failed ‘to establish that the challenged compensation rules, in and of themselves, have any direct connection to consumer demand</a:t>
            </a:r>
            <a:r>
              <a:rPr lang="en-US" sz="3200" dirty="0"/>
              <a:t>.’ </a:t>
            </a:r>
            <a:r>
              <a:rPr lang="en-US" sz="3200" i="1" dirty="0"/>
              <a:t>Id.</a:t>
            </a:r>
            <a:r>
              <a:rPr lang="en-US" sz="3200" dirty="0"/>
              <a:t>, at 1070.</a:t>
            </a:r>
            <a:r>
              <a:rPr lang="en-US" sz="3200" dirty="0">
                <a:solidFill>
                  <a:srgbClr val="000000"/>
                </a:solidFill>
              </a:rPr>
              <a:t>”</a:t>
            </a:r>
          </a:p>
        </p:txBody>
      </p:sp>
    </p:spTree>
    <p:extLst>
      <p:ext uri="{BB962C8B-B14F-4D97-AF65-F5344CB8AC3E}">
        <p14:creationId xmlns:p14="http://schemas.microsoft.com/office/powerpoint/2010/main" val="203321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4333" y="-2"/>
            <a:ext cx="299766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NCAA v. Oklahoma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pic>
        <p:nvPicPr>
          <p:cNvPr id="5" name="Picture 4"/>
          <p:cNvPicPr>
            <a:picLocks noChangeAspect="1"/>
          </p:cNvPicPr>
          <p:nvPr/>
        </p:nvPicPr>
        <p:blipFill>
          <a:blip r:embed="rId2"/>
          <a:stretch>
            <a:fillRect/>
          </a:stretch>
        </p:blipFill>
        <p:spPr>
          <a:xfrm>
            <a:off x="3627140" y="193693"/>
            <a:ext cx="4140180" cy="6470614"/>
          </a:xfrm>
          <a:prstGeom prst="rect">
            <a:avLst/>
          </a:prstGeom>
          <a:ln w="6350">
            <a:solidFill>
              <a:schemeClr val="bg2"/>
            </a:solidFill>
          </a:ln>
        </p:spPr>
      </p:pic>
      <p:sp>
        <p:nvSpPr>
          <p:cNvPr id="6" name="Text Box 5">
            <a:extLst>
              <a:ext uri="{FF2B5EF4-FFF2-40B4-BE49-F238E27FC236}">
                <a16:creationId xmlns:a16="http://schemas.microsoft.com/office/drawing/2014/main" id="{0379D547-0835-2651-371C-C35A9880E9A8}"/>
              </a:ext>
            </a:extLst>
          </p:cNvPr>
          <p:cNvSpPr txBox="1">
            <a:spLocks noChangeArrowheads="1"/>
          </p:cNvSpPr>
          <p:nvPr/>
        </p:nvSpPr>
        <p:spPr bwMode="auto">
          <a:xfrm>
            <a:off x="10075178" y="6488668"/>
            <a:ext cx="21168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468 U.S. 85 (1984)</a:t>
            </a:r>
          </a:p>
        </p:txBody>
      </p:sp>
    </p:spTree>
    <p:extLst>
      <p:ext uri="{BB962C8B-B14F-4D97-AF65-F5344CB8AC3E}">
        <p14:creationId xmlns:p14="http://schemas.microsoft.com/office/powerpoint/2010/main" val="2837227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CFE7CF-0994-8AD6-0A9F-3509E75FEA6A}"/>
              </a:ext>
            </a:extLst>
          </p:cNvPr>
          <p:cNvPicPr>
            <a:picLocks noChangeAspect="1"/>
          </p:cNvPicPr>
          <p:nvPr/>
        </p:nvPicPr>
        <p:blipFill>
          <a:blip r:embed="rId3"/>
          <a:stretch>
            <a:fillRect/>
          </a:stretch>
        </p:blipFill>
        <p:spPr>
          <a:xfrm>
            <a:off x="170444" y="209004"/>
            <a:ext cx="4223259" cy="6491834"/>
          </a:xfrm>
          <a:prstGeom prst="rect">
            <a:avLst/>
          </a:prstGeom>
          <a:ln w="6350">
            <a:solidFill>
              <a:schemeClr val="bg2"/>
            </a:solidFill>
          </a:ln>
        </p:spPr>
      </p:pic>
      <p:sp>
        <p:nvSpPr>
          <p:cNvPr id="2" name="Title 1"/>
          <p:cNvSpPr>
            <a:spLocks noGrp="1"/>
          </p:cNvSpPr>
          <p:nvPr>
            <p:ph type="title"/>
          </p:nvPr>
        </p:nvSpPr>
        <p:spPr>
          <a:xfrm>
            <a:off x="6755642" y="-2"/>
            <a:ext cx="54363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Next: Less Restrictive Alternatives?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10040112" y="6488668"/>
            <a:ext cx="21518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Alston (US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0" name="Rectangle 9">
            <a:extLst>
              <a:ext uri="{FF2B5EF4-FFF2-40B4-BE49-F238E27FC236}">
                <a16:creationId xmlns:a16="http://schemas.microsoft.com/office/drawing/2014/main" id="{80264334-A3D7-9F62-111B-3C78BA4556E1}"/>
              </a:ext>
            </a:extLst>
          </p:cNvPr>
          <p:cNvSpPr/>
          <p:nvPr/>
        </p:nvSpPr>
        <p:spPr bwMode="auto">
          <a:xfrm>
            <a:off x="1372005" y="1413063"/>
            <a:ext cx="10646958" cy="403187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dirty="0"/>
              <a:t>The </a:t>
            </a:r>
            <a:r>
              <a:rPr lang="en-US" sz="3200" b="1" dirty="0">
                <a:solidFill>
                  <a:schemeClr val="accent4">
                    <a:lumMod val="50000"/>
                    <a:lumOff val="50000"/>
                  </a:schemeClr>
                </a:solidFill>
              </a:rPr>
              <a:t>court next required the student-athletes to show that ‘substantially less restrictive alternative rules’ existed that ‘would achieve the same procompetitive effect as the challenged set of rules</a:t>
            </a:r>
            <a:r>
              <a:rPr lang="en-US" sz="3200" dirty="0"/>
              <a:t>.’ </a:t>
            </a:r>
            <a:r>
              <a:rPr lang="en-US" sz="3200" i="1" dirty="0"/>
              <a:t>Id.</a:t>
            </a:r>
            <a:r>
              <a:rPr lang="en-US" sz="3200" dirty="0"/>
              <a:t>, at 1104. The district court emphasized that the NCAA must have ‘ample latitude’ to run its enterprise and that </a:t>
            </a:r>
            <a:r>
              <a:rPr lang="en-US" sz="3200" b="1" dirty="0">
                <a:solidFill>
                  <a:schemeClr val="accent4">
                    <a:lumMod val="50000"/>
                    <a:lumOff val="50000"/>
                  </a:schemeClr>
                </a:solidFill>
              </a:rPr>
              <a:t>courts ‘may not use antitrust laws to make marginal adjustments to broadly reasonable market restraints</a:t>
            </a:r>
            <a:r>
              <a:rPr lang="en-US" sz="3200" dirty="0"/>
              <a:t>.’ </a:t>
            </a:r>
            <a:r>
              <a:rPr lang="en-US" sz="3200" i="1" dirty="0"/>
              <a:t>Ibid. </a:t>
            </a:r>
            <a:r>
              <a:rPr lang="en-US" sz="3200" dirty="0"/>
              <a:t>(internal quotation marks omitted).</a:t>
            </a:r>
            <a:r>
              <a:rPr lang="en-US" sz="3200" dirty="0">
                <a:solidFill>
                  <a:srgbClr val="000000"/>
                </a:solidFill>
              </a:rPr>
              <a:t>”</a:t>
            </a:r>
          </a:p>
        </p:txBody>
      </p:sp>
    </p:spTree>
    <p:extLst>
      <p:ext uri="{BB962C8B-B14F-4D97-AF65-F5344CB8AC3E}">
        <p14:creationId xmlns:p14="http://schemas.microsoft.com/office/powerpoint/2010/main" val="163999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CFE7CF-0994-8AD6-0A9F-3509E75FEA6A}"/>
              </a:ext>
            </a:extLst>
          </p:cNvPr>
          <p:cNvPicPr>
            <a:picLocks noChangeAspect="1"/>
          </p:cNvPicPr>
          <p:nvPr/>
        </p:nvPicPr>
        <p:blipFill>
          <a:blip r:embed="rId3"/>
          <a:stretch>
            <a:fillRect/>
          </a:stretch>
        </p:blipFill>
        <p:spPr>
          <a:xfrm>
            <a:off x="170444" y="209004"/>
            <a:ext cx="4223259" cy="6491834"/>
          </a:xfrm>
          <a:prstGeom prst="rect">
            <a:avLst/>
          </a:prstGeom>
          <a:ln w="6350">
            <a:solidFill>
              <a:schemeClr val="bg2"/>
            </a:solidFill>
          </a:ln>
        </p:spPr>
      </p:pic>
      <p:sp>
        <p:nvSpPr>
          <p:cNvPr id="2" name="Title 1"/>
          <p:cNvSpPr>
            <a:spLocks noGrp="1"/>
          </p:cNvSpPr>
          <p:nvPr>
            <p:ph type="title"/>
          </p:nvPr>
        </p:nvSpPr>
        <p:spPr>
          <a:xfrm>
            <a:off x="7501718" y="-2"/>
            <a:ext cx="46902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Separating Pros And Amateurs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10040112" y="6488668"/>
            <a:ext cx="21518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Alston (US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0" name="Rectangle 9">
            <a:extLst>
              <a:ext uri="{FF2B5EF4-FFF2-40B4-BE49-F238E27FC236}">
                <a16:creationId xmlns:a16="http://schemas.microsoft.com/office/drawing/2014/main" id="{80264334-A3D7-9F62-111B-3C78BA4556E1}"/>
              </a:ext>
            </a:extLst>
          </p:cNvPr>
          <p:cNvSpPr/>
          <p:nvPr/>
        </p:nvSpPr>
        <p:spPr bwMode="auto">
          <a:xfrm>
            <a:off x="1372005" y="1413063"/>
            <a:ext cx="10646958" cy="452431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dirty="0"/>
              <a:t>The </a:t>
            </a:r>
            <a:r>
              <a:rPr lang="en-US" sz="3200" b="1" dirty="0">
                <a:solidFill>
                  <a:schemeClr val="accent4">
                    <a:lumMod val="50000"/>
                    <a:lumOff val="50000"/>
                  </a:schemeClr>
                </a:solidFill>
              </a:rPr>
              <a:t>court rejected the student-athletes’ challenge to NCAA rules that limit athletic scholarships to the full cost of attendance and that restrict compensation and benefits unrelated to education</a:t>
            </a:r>
            <a:r>
              <a:rPr lang="en-US" sz="3200" dirty="0"/>
              <a:t>. These </a:t>
            </a:r>
            <a:r>
              <a:rPr lang="en-US" sz="3200" b="1" dirty="0">
                <a:solidFill>
                  <a:schemeClr val="accent4">
                    <a:lumMod val="50000"/>
                    <a:lumOff val="50000"/>
                  </a:schemeClr>
                </a:solidFill>
              </a:rPr>
              <a:t>may be price-fixing agreements</a:t>
            </a:r>
            <a:r>
              <a:rPr lang="en-US" sz="3200" dirty="0"/>
              <a:t>, but the court found them to be reasonable in light of the possibility that ‘</a:t>
            </a:r>
            <a:r>
              <a:rPr lang="en-US" sz="3200" b="1" dirty="0">
                <a:solidFill>
                  <a:schemeClr val="accent4">
                    <a:lumMod val="50000"/>
                    <a:lumOff val="50000"/>
                  </a:schemeClr>
                </a:solidFill>
              </a:rPr>
              <a:t>professional-level cash payments . . . could blur the distinction between college sports and professional sports and thereby negatively affect consumer demand</a:t>
            </a:r>
            <a:r>
              <a:rPr lang="en-US" sz="3200" dirty="0"/>
              <a:t>.’ </a:t>
            </a:r>
            <a:r>
              <a:rPr lang="en-US" sz="3200" i="1" dirty="0"/>
              <a:t>Ibid</a:t>
            </a:r>
            <a:r>
              <a:rPr lang="en-US" sz="3200" dirty="0"/>
              <a:t>.</a:t>
            </a:r>
            <a:r>
              <a:rPr lang="en-US" sz="3200" dirty="0">
                <a:solidFill>
                  <a:srgbClr val="000000"/>
                </a:solidFill>
              </a:rPr>
              <a:t>”</a:t>
            </a:r>
          </a:p>
        </p:txBody>
      </p:sp>
    </p:spTree>
    <p:extLst>
      <p:ext uri="{BB962C8B-B14F-4D97-AF65-F5344CB8AC3E}">
        <p14:creationId xmlns:p14="http://schemas.microsoft.com/office/powerpoint/2010/main" val="23046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CFE7CF-0994-8AD6-0A9F-3509E75FEA6A}"/>
              </a:ext>
            </a:extLst>
          </p:cNvPr>
          <p:cNvPicPr>
            <a:picLocks noChangeAspect="1"/>
          </p:cNvPicPr>
          <p:nvPr/>
        </p:nvPicPr>
        <p:blipFill>
          <a:blip r:embed="rId3"/>
          <a:stretch>
            <a:fillRect/>
          </a:stretch>
        </p:blipFill>
        <p:spPr>
          <a:xfrm>
            <a:off x="170444" y="209004"/>
            <a:ext cx="4223259" cy="6491834"/>
          </a:xfrm>
          <a:prstGeom prst="rect">
            <a:avLst/>
          </a:prstGeom>
          <a:ln w="6350">
            <a:solidFill>
              <a:schemeClr val="bg2"/>
            </a:solidFill>
          </a:ln>
        </p:spPr>
      </p:pic>
      <p:sp>
        <p:nvSpPr>
          <p:cNvPr id="2" name="Title 1"/>
          <p:cNvSpPr>
            <a:spLocks noGrp="1"/>
          </p:cNvSpPr>
          <p:nvPr>
            <p:ph type="title"/>
          </p:nvPr>
        </p:nvSpPr>
        <p:spPr>
          <a:xfrm>
            <a:off x="4462818" y="-2"/>
            <a:ext cx="772918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Court Rejected Caps on Education-Related Benefits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10040112" y="6488668"/>
            <a:ext cx="21518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Alston (US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0" name="Rectangle 9">
            <a:extLst>
              <a:ext uri="{FF2B5EF4-FFF2-40B4-BE49-F238E27FC236}">
                <a16:creationId xmlns:a16="http://schemas.microsoft.com/office/drawing/2014/main" id="{80264334-A3D7-9F62-111B-3C78BA4556E1}"/>
              </a:ext>
            </a:extLst>
          </p:cNvPr>
          <p:cNvSpPr/>
          <p:nvPr/>
        </p:nvSpPr>
        <p:spPr bwMode="auto">
          <a:xfrm>
            <a:off x="1372005" y="1413063"/>
            <a:ext cx="10646958" cy="403187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dirty="0"/>
              <a:t>The </a:t>
            </a:r>
            <a:r>
              <a:rPr lang="en-US" sz="3200" b="1" dirty="0">
                <a:solidFill>
                  <a:schemeClr val="accent4">
                    <a:lumMod val="50000"/>
                    <a:lumOff val="50000"/>
                  </a:schemeClr>
                </a:solidFill>
              </a:rPr>
              <a:t>court reached a different conclusion for caps on education-related benefits—such as rules that limit scholarships for graduate or vocational school, payments for academic tutoring, or paid </a:t>
            </a:r>
            <a:r>
              <a:rPr lang="en-US" sz="3200" b="1" dirty="0" err="1">
                <a:solidFill>
                  <a:schemeClr val="accent4">
                    <a:lumMod val="50000"/>
                    <a:lumOff val="50000"/>
                  </a:schemeClr>
                </a:solidFill>
              </a:rPr>
              <a:t>posteligibility</a:t>
            </a:r>
            <a:r>
              <a:rPr lang="en-US" sz="3200" b="1" dirty="0">
                <a:solidFill>
                  <a:schemeClr val="accent4">
                    <a:lumMod val="50000"/>
                    <a:lumOff val="50000"/>
                  </a:schemeClr>
                </a:solidFill>
              </a:rPr>
              <a:t> internships</a:t>
            </a:r>
            <a:r>
              <a:rPr lang="en-US" sz="3200" dirty="0"/>
              <a:t>. </a:t>
            </a:r>
            <a:r>
              <a:rPr lang="en-US" sz="3200" i="1" dirty="0"/>
              <a:t>Id.</a:t>
            </a:r>
            <a:r>
              <a:rPr lang="en-US" sz="3200" dirty="0"/>
              <a:t>, at 1088. On no account, the court found, could such education-related benefits be ‘confused with a professional athlete’s salary. </a:t>
            </a:r>
            <a:r>
              <a:rPr lang="en-US" sz="3200" i="1" dirty="0"/>
              <a:t>Id.</a:t>
            </a:r>
            <a:r>
              <a:rPr lang="en-US" sz="3200" dirty="0"/>
              <a:t>, at 1083. If anything, they ‘emphasize that the recipients are students.’ </a:t>
            </a:r>
            <a:r>
              <a:rPr lang="en-US" sz="3200" i="1" dirty="0"/>
              <a:t>Ibid</a:t>
            </a:r>
            <a:r>
              <a:rPr lang="en-US" sz="3200" dirty="0"/>
              <a:t>.</a:t>
            </a:r>
            <a:r>
              <a:rPr lang="en-US" sz="3200" dirty="0">
                <a:solidFill>
                  <a:srgbClr val="000000"/>
                </a:solidFill>
              </a:rPr>
              <a:t>”</a:t>
            </a:r>
          </a:p>
        </p:txBody>
      </p:sp>
    </p:spTree>
    <p:extLst>
      <p:ext uri="{BB962C8B-B14F-4D97-AF65-F5344CB8AC3E}">
        <p14:creationId xmlns:p14="http://schemas.microsoft.com/office/powerpoint/2010/main" val="301207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CFE7CF-0994-8AD6-0A9F-3509E75FEA6A}"/>
              </a:ext>
            </a:extLst>
          </p:cNvPr>
          <p:cNvPicPr>
            <a:picLocks noChangeAspect="1"/>
          </p:cNvPicPr>
          <p:nvPr/>
        </p:nvPicPr>
        <p:blipFill>
          <a:blip r:embed="rId3"/>
          <a:stretch>
            <a:fillRect/>
          </a:stretch>
        </p:blipFill>
        <p:spPr>
          <a:xfrm>
            <a:off x="170444" y="209004"/>
            <a:ext cx="4223259" cy="6491834"/>
          </a:xfrm>
          <a:prstGeom prst="rect">
            <a:avLst/>
          </a:prstGeom>
          <a:ln w="6350">
            <a:solidFill>
              <a:schemeClr val="bg2"/>
            </a:solidFill>
          </a:ln>
        </p:spPr>
      </p:pic>
      <p:sp>
        <p:nvSpPr>
          <p:cNvPr id="2" name="Title 1"/>
          <p:cNvSpPr>
            <a:spLocks noGrp="1"/>
          </p:cNvSpPr>
          <p:nvPr>
            <p:ph type="title"/>
          </p:nvPr>
        </p:nvSpPr>
        <p:spPr>
          <a:xfrm>
            <a:off x="4462818" y="-2"/>
            <a:ext cx="772918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Court Rejected Caps on Education-Related Benefits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10040112" y="6488668"/>
            <a:ext cx="21518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Alston (US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0" name="Rectangle 9">
            <a:extLst>
              <a:ext uri="{FF2B5EF4-FFF2-40B4-BE49-F238E27FC236}">
                <a16:creationId xmlns:a16="http://schemas.microsoft.com/office/drawing/2014/main" id="{80264334-A3D7-9F62-111B-3C78BA4556E1}"/>
              </a:ext>
            </a:extLst>
          </p:cNvPr>
          <p:cNvSpPr/>
          <p:nvPr/>
        </p:nvSpPr>
        <p:spPr bwMode="auto">
          <a:xfrm>
            <a:off x="1290119" y="2623165"/>
            <a:ext cx="10646958" cy="255454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dirty="0"/>
              <a:t>Enjoining the NCAA’s restrictions on these forms of compensation alone, the court concluded, would be </a:t>
            </a:r>
            <a:r>
              <a:rPr lang="en-US" sz="3200" b="1" dirty="0">
                <a:solidFill>
                  <a:schemeClr val="accent4">
                    <a:lumMod val="50000"/>
                    <a:lumOff val="50000"/>
                  </a:schemeClr>
                </a:solidFill>
              </a:rPr>
              <a:t>substantially less restrictive than the NCAA’s current rules and yet fully capable of preserving consumer demand for college sports</a:t>
            </a:r>
            <a:r>
              <a:rPr lang="en-US" sz="3200" dirty="0"/>
              <a:t>. </a:t>
            </a:r>
            <a:r>
              <a:rPr lang="en-US" sz="3200" i="1" dirty="0"/>
              <a:t>Id.</a:t>
            </a:r>
            <a:r>
              <a:rPr lang="en-US" sz="3200" dirty="0"/>
              <a:t>, at 1088.</a:t>
            </a:r>
            <a:r>
              <a:rPr lang="en-US" sz="3200" dirty="0">
                <a:solidFill>
                  <a:srgbClr val="000000"/>
                </a:solidFill>
              </a:rPr>
              <a:t>”</a:t>
            </a:r>
          </a:p>
        </p:txBody>
      </p:sp>
    </p:spTree>
    <p:extLst>
      <p:ext uri="{BB962C8B-B14F-4D97-AF65-F5344CB8AC3E}">
        <p14:creationId xmlns:p14="http://schemas.microsoft.com/office/powerpoint/2010/main" val="233618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27681-1CDC-4EE3-B6CD-541077F410E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47520E5-183C-890C-639F-E2F1FDB8D754}"/>
              </a:ext>
            </a:extLst>
          </p:cNvPr>
          <p:cNvPicPr>
            <a:picLocks noChangeAspect="1"/>
          </p:cNvPicPr>
          <p:nvPr/>
        </p:nvPicPr>
        <p:blipFill>
          <a:blip r:embed="rId3"/>
          <a:stretch>
            <a:fillRect/>
          </a:stretch>
        </p:blipFill>
        <p:spPr>
          <a:xfrm>
            <a:off x="179426" y="209004"/>
            <a:ext cx="4160513" cy="6491834"/>
          </a:xfrm>
          <a:prstGeom prst="rect">
            <a:avLst/>
          </a:prstGeom>
          <a:ln w="6350">
            <a:solidFill>
              <a:schemeClr val="tx1"/>
            </a:solidFill>
          </a:ln>
        </p:spPr>
      </p:pic>
      <p:sp>
        <p:nvSpPr>
          <p:cNvPr id="2" name="Title 1">
            <a:extLst>
              <a:ext uri="{FF2B5EF4-FFF2-40B4-BE49-F238E27FC236}">
                <a16:creationId xmlns:a16="http://schemas.microsoft.com/office/drawing/2014/main" id="{7F94D7CD-D21A-9417-0EF0-A47780415FBE}"/>
              </a:ext>
            </a:extLst>
          </p:cNvPr>
          <p:cNvSpPr>
            <a:spLocks noGrp="1"/>
          </p:cNvSpPr>
          <p:nvPr>
            <p:ph type="title"/>
          </p:nvPr>
        </p:nvSpPr>
        <p:spPr>
          <a:xfrm>
            <a:off x="5443978" y="-2"/>
            <a:ext cx="674802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Horizontal Price Fixing with Monopoly Power</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6FDCD44A-ECA8-F895-1804-738E9D4BC3C4}"/>
              </a:ext>
            </a:extLst>
          </p:cNvPr>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a:extLst>
              <a:ext uri="{FF2B5EF4-FFF2-40B4-BE49-F238E27FC236}">
                <a16:creationId xmlns:a16="http://schemas.microsoft.com/office/drawing/2014/main" id="{279280AD-7E12-9E36-C7C7-5A3EBBDEDF92}"/>
              </a:ext>
            </a:extLst>
          </p:cNvPr>
          <p:cNvSpPr txBox="1">
            <a:spLocks noChangeArrowheads="1"/>
          </p:cNvSpPr>
          <p:nvPr/>
        </p:nvSpPr>
        <p:spPr bwMode="auto">
          <a:xfrm>
            <a:off x="10147954" y="6488668"/>
            <a:ext cx="20440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Alston (US 2021)</a:t>
            </a:r>
          </a:p>
        </p:txBody>
      </p:sp>
      <p:sp>
        <p:nvSpPr>
          <p:cNvPr id="7" name="Rectangle 6">
            <a:extLst>
              <a:ext uri="{FF2B5EF4-FFF2-40B4-BE49-F238E27FC236}">
                <a16:creationId xmlns:a16="http://schemas.microsoft.com/office/drawing/2014/main" id="{F5798BD2-530F-4C5D-371A-326F8741ADA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0" name="Rectangle 9">
            <a:extLst>
              <a:ext uri="{FF2B5EF4-FFF2-40B4-BE49-F238E27FC236}">
                <a16:creationId xmlns:a16="http://schemas.microsoft.com/office/drawing/2014/main" id="{8A55D9BE-04FF-B9DF-58A9-D76DB9BDF3DE}"/>
              </a:ext>
            </a:extLst>
          </p:cNvPr>
          <p:cNvSpPr/>
          <p:nvPr/>
        </p:nvSpPr>
        <p:spPr bwMode="auto">
          <a:xfrm>
            <a:off x="1290119" y="2623165"/>
            <a:ext cx="10646958" cy="156966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b="1" dirty="0">
                <a:solidFill>
                  <a:schemeClr val="accent4">
                    <a:lumMod val="50000"/>
                    <a:lumOff val="50000"/>
                  </a:schemeClr>
                </a:solidFill>
              </a:rPr>
              <a:t>Put simply, this suit involves admitted hor­izontal price fixing in a market where the defendants exer­cise monopoly control</a:t>
            </a:r>
            <a:r>
              <a:rPr lang="en-US" sz="3200" dirty="0"/>
              <a:t>.</a:t>
            </a:r>
            <a:r>
              <a:rPr lang="en-US" sz="3200" dirty="0">
                <a:solidFill>
                  <a:srgbClr val="000000"/>
                </a:solidFill>
              </a:rPr>
              <a:t>”</a:t>
            </a:r>
          </a:p>
        </p:txBody>
      </p:sp>
    </p:spTree>
    <p:extLst>
      <p:ext uri="{BB962C8B-B14F-4D97-AF65-F5344CB8AC3E}">
        <p14:creationId xmlns:p14="http://schemas.microsoft.com/office/powerpoint/2010/main" val="261996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7538" y="-2"/>
            <a:ext cx="45244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Which Markets Are Relevant?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10040112" y="6488668"/>
            <a:ext cx="21518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Alston (US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7B9DB2F5-73A3-6753-2338-C0DD4D658E86}"/>
              </a:ext>
            </a:extLst>
          </p:cNvPr>
          <p:cNvPicPr>
            <a:picLocks noChangeAspect="1"/>
          </p:cNvPicPr>
          <p:nvPr/>
        </p:nvPicPr>
        <p:blipFill rotWithShape="1">
          <a:blip r:embed="rId2"/>
          <a:srcRect l="18971" t="8187" r="20200" b="15608"/>
          <a:stretch/>
        </p:blipFill>
        <p:spPr>
          <a:xfrm>
            <a:off x="241483" y="209004"/>
            <a:ext cx="4001563" cy="6491834"/>
          </a:xfrm>
          <a:prstGeom prst="rect">
            <a:avLst/>
          </a:prstGeom>
          <a:ln w="6350">
            <a:solidFill>
              <a:schemeClr val="tx1"/>
            </a:solidFill>
          </a:ln>
        </p:spPr>
      </p:pic>
      <p:sp>
        <p:nvSpPr>
          <p:cNvPr id="10" name="Rectangle 9">
            <a:extLst>
              <a:ext uri="{FF2B5EF4-FFF2-40B4-BE49-F238E27FC236}">
                <a16:creationId xmlns:a16="http://schemas.microsoft.com/office/drawing/2014/main" id="{80264334-A3D7-9F62-111B-3C78BA4556E1}"/>
              </a:ext>
            </a:extLst>
          </p:cNvPr>
          <p:cNvSpPr/>
          <p:nvPr/>
        </p:nvSpPr>
        <p:spPr bwMode="auto">
          <a:xfrm>
            <a:off x="1303558" y="2283748"/>
            <a:ext cx="10646958" cy="353943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dirty="0"/>
              <a:t>Meanwhile, </a:t>
            </a:r>
            <a:r>
              <a:rPr lang="en-US" sz="3200" b="1" dirty="0">
                <a:solidFill>
                  <a:schemeClr val="accent4">
                    <a:lumMod val="50000"/>
                    <a:lumOff val="50000"/>
                  </a:schemeClr>
                </a:solidFill>
              </a:rPr>
              <a:t>the student-athletes do not question that the NCAA may permissibly seek to justify its restraints in the labor market by pointing to procompetitive effects they produce in the consumer market</a:t>
            </a:r>
            <a:r>
              <a:rPr lang="en-US" sz="3200" dirty="0"/>
              <a:t>. Some </a:t>
            </a:r>
            <a:r>
              <a:rPr lang="en-US" sz="3200" i="1" dirty="0"/>
              <a:t>amici </a:t>
            </a:r>
            <a:r>
              <a:rPr lang="en-US" sz="3200" dirty="0"/>
              <a:t>argue that ‘competition in input markets is incommensurable with competition in output markets,’ … But the parties before us do not pursue this line.</a:t>
            </a:r>
            <a:r>
              <a:rPr lang="en-US" sz="3200" dirty="0">
                <a:solidFill>
                  <a:srgbClr val="000000"/>
                </a:solidFill>
              </a:rPr>
              <a:t>”</a:t>
            </a:r>
          </a:p>
        </p:txBody>
      </p:sp>
    </p:spTree>
    <p:extLst>
      <p:ext uri="{BB962C8B-B14F-4D97-AF65-F5344CB8AC3E}">
        <p14:creationId xmlns:p14="http://schemas.microsoft.com/office/powerpoint/2010/main" val="251091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par>
                                <p:cTn id="10" presetID="9" presetClass="emph" presetSubtype="0" nodeType="withEffect">
                                  <p:stCondLst>
                                    <p:cond delay="0"/>
                                  </p:stCondLst>
                                  <p:childTnLst>
                                    <p:set>
                                      <p:cBhvr>
                                        <p:cTn id="11" dur="indefinite"/>
                                        <p:tgtEl>
                                          <p:spTgt spid="9"/>
                                        </p:tgtEl>
                                        <p:attrNameLst>
                                          <p:attrName>style.opacity</p:attrName>
                                        </p:attrNameLst>
                                      </p:cBhvr>
                                      <p:to>
                                        <p:strVal val="0.5"/>
                                      </p:to>
                                    </p:set>
                                    <p:animEffect filter="image" prLst="opacity: 0.5">
                                      <p:cBhvr rctx="IE">
                                        <p:cTn id="12"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4862" y="-2"/>
            <a:ext cx="623714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Does the Rule of Reason Try to Do?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10040112" y="6488668"/>
            <a:ext cx="21518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Alston (US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6DB98CD-B486-1A68-3239-830576C065C6}"/>
              </a:ext>
            </a:extLst>
          </p:cNvPr>
          <p:cNvPicPr>
            <a:picLocks noChangeAspect="1"/>
          </p:cNvPicPr>
          <p:nvPr/>
        </p:nvPicPr>
        <p:blipFill rotWithShape="1">
          <a:blip r:embed="rId2"/>
          <a:srcRect l="19035" t="9078" r="19620" b="16347"/>
          <a:stretch/>
        </p:blipFill>
        <p:spPr>
          <a:xfrm>
            <a:off x="394538" y="209004"/>
            <a:ext cx="4101744" cy="6491834"/>
          </a:xfrm>
          <a:prstGeom prst="rect">
            <a:avLst/>
          </a:prstGeom>
          <a:ln w="6350">
            <a:solidFill>
              <a:schemeClr val="tx1"/>
            </a:solidFill>
          </a:ln>
        </p:spPr>
      </p:pic>
      <p:sp>
        <p:nvSpPr>
          <p:cNvPr id="8" name="Rectangle 7">
            <a:extLst>
              <a:ext uri="{FF2B5EF4-FFF2-40B4-BE49-F238E27FC236}">
                <a16:creationId xmlns:a16="http://schemas.microsoft.com/office/drawing/2014/main" id="{271E728B-8CEB-8962-4176-44DC365DC3F4}"/>
              </a:ext>
            </a:extLst>
          </p:cNvPr>
          <p:cNvSpPr/>
          <p:nvPr/>
        </p:nvSpPr>
        <p:spPr bwMode="auto">
          <a:xfrm>
            <a:off x="1290045" y="1932402"/>
            <a:ext cx="10646958" cy="353943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dirty="0"/>
              <a:t>When describing the rule of reason, this Court has some­times spoken of ‘</a:t>
            </a:r>
            <a:r>
              <a:rPr lang="en-US" sz="3200" b="1" dirty="0">
                <a:solidFill>
                  <a:schemeClr val="accent4">
                    <a:lumMod val="50000"/>
                    <a:lumOff val="50000"/>
                  </a:schemeClr>
                </a:solidFill>
              </a:rPr>
              <a:t>a three-step, burden-shifting framework’</a:t>
            </a:r>
            <a:r>
              <a:rPr lang="en-US" sz="3200" dirty="0"/>
              <a:t> as a means for </a:t>
            </a:r>
            <a:r>
              <a:rPr lang="en-US" sz="3200" b="1" dirty="0">
                <a:solidFill>
                  <a:schemeClr val="accent4">
                    <a:lumMod val="50000"/>
                    <a:lumOff val="50000"/>
                  </a:schemeClr>
                </a:solidFill>
              </a:rPr>
              <a:t>‘distinguish[</a:t>
            </a:r>
            <a:r>
              <a:rPr lang="en-US" sz="3200" b="1" dirty="0" err="1">
                <a:solidFill>
                  <a:schemeClr val="accent4">
                    <a:lumMod val="50000"/>
                    <a:lumOff val="50000"/>
                  </a:schemeClr>
                </a:solidFill>
              </a:rPr>
              <a:t>ing</a:t>
            </a:r>
            <a:r>
              <a:rPr lang="en-US" sz="3200" b="1" dirty="0">
                <a:solidFill>
                  <a:schemeClr val="accent4">
                    <a:lumMod val="50000"/>
                    <a:lumOff val="50000"/>
                  </a:schemeClr>
                </a:solidFill>
              </a:rPr>
              <a:t>] between restraints with anticompetitive effect that are harmful to the consumer and restraints stimulating competition that are in the consumer’s best interest.’ </a:t>
            </a:r>
            <a:r>
              <a:rPr lang="en-US" sz="3200" i="1" dirty="0"/>
              <a:t>American Express Co.</a:t>
            </a:r>
            <a:r>
              <a:rPr lang="en-US" sz="3200" dirty="0"/>
              <a:t>, 585 U.S., at ___ (slip op., at 9).</a:t>
            </a:r>
            <a:r>
              <a:rPr lang="en-US" sz="3200" dirty="0">
                <a:solidFill>
                  <a:srgbClr val="000000"/>
                </a:solidFill>
              </a:rPr>
              <a:t>”</a:t>
            </a:r>
          </a:p>
        </p:txBody>
      </p:sp>
    </p:spTree>
    <p:extLst>
      <p:ext uri="{BB962C8B-B14F-4D97-AF65-F5344CB8AC3E}">
        <p14:creationId xmlns:p14="http://schemas.microsoft.com/office/powerpoint/2010/main" val="349199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1864" y="-2"/>
            <a:ext cx="471013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Three-Step Rule of Reason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10040112" y="6488668"/>
            <a:ext cx="21518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Alston (US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6DB98CD-B486-1A68-3239-830576C065C6}"/>
              </a:ext>
            </a:extLst>
          </p:cNvPr>
          <p:cNvPicPr>
            <a:picLocks noChangeAspect="1"/>
          </p:cNvPicPr>
          <p:nvPr/>
        </p:nvPicPr>
        <p:blipFill rotWithShape="1">
          <a:blip r:embed="rId2"/>
          <a:srcRect l="17266" t="8936" r="18968" b="15918"/>
          <a:stretch/>
        </p:blipFill>
        <p:spPr>
          <a:xfrm>
            <a:off x="292424" y="209004"/>
            <a:ext cx="4231118" cy="6491834"/>
          </a:xfrm>
          <a:prstGeom prst="rect">
            <a:avLst/>
          </a:prstGeom>
          <a:ln w="6350">
            <a:solidFill>
              <a:schemeClr val="tx1"/>
            </a:solidFill>
          </a:ln>
        </p:spPr>
      </p:pic>
      <p:sp>
        <p:nvSpPr>
          <p:cNvPr id="8" name="Rectangle 7">
            <a:extLst>
              <a:ext uri="{FF2B5EF4-FFF2-40B4-BE49-F238E27FC236}">
                <a16:creationId xmlns:a16="http://schemas.microsoft.com/office/drawing/2014/main" id="{271E728B-8CEB-8962-4176-44DC365DC3F4}"/>
              </a:ext>
            </a:extLst>
          </p:cNvPr>
          <p:cNvSpPr/>
          <p:nvPr/>
        </p:nvSpPr>
        <p:spPr bwMode="auto">
          <a:xfrm>
            <a:off x="1372005" y="1504481"/>
            <a:ext cx="10646958" cy="452431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dirty="0"/>
              <a:t>As we have described it, </a:t>
            </a:r>
            <a:r>
              <a:rPr lang="en-US" sz="3200" b="1" dirty="0">
                <a:solidFill>
                  <a:schemeClr val="accent4">
                    <a:lumMod val="50000"/>
                    <a:lumOff val="50000"/>
                  </a:schemeClr>
                </a:solidFill>
              </a:rPr>
              <a:t>‘the plaintiff has the initial burden to prove that the challenged restraint has a substantial anticompetitive effect.’</a:t>
            </a:r>
            <a:r>
              <a:rPr lang="en-US" sz="3200" dirty="0"/>
              <a:t> Ibid. </a:t>
            </a:r>
            <a:r>
              <a:rPr lang="en-US" sz="3200" b="1" dirty="0">
                <a:solidFill>
                  <a:schemeClr val="accent4">
                    <a:lumMod val="50000"/>
                    <a:lumOff val="50000"/>
                  </a:schemeClr>
                </a:solidFill>
              </a:rPr>
              <a:t>Should the plaintiff carry that burden, the burden then ‘shifts to the defendant to show a procompetitive rationale for the re­straint.’ </a:t>
            </a:r>
            <a:r>
              <a:rPr lang="en-US" sz="3200" dirty="0"/>
              <a:t>Ibid. </a:t>
            </a:r>
            <a:r>
              <a:rPr lang="en-US" sz="3200" b="1" dirty="0">
                <a:solidFill>
                  <a:schemeClr val="accent4">
                    <a:lumMod val="50000"/>
                    <a:lumOff val="50000"/>
                  </a:schemeClr>
                </a:solidFill>
              </a:rPr>
              <a:t>If the defendant can make that showing, ‘the burden shifts back to the plaintiff to demonstrate that the procompetitive efficiencies could be reasonably achieved through less anticompetitive means.’ </a:t>
            </a:r>
            <a:r>
              <a:rPr lang="en-US" sz="3200" dirty="0"/>
              <a:t>Id., at ___– ___ (slip op., at 9–10).</a:t>
            </a:r>
            <a:r>
              <a:rPr lang="en-US" sz="3200" dirty="0">
                <a:solidFill>
                  <a:srgbClr val="000000"/>
                </a:solidFill>
              </a:rPr>
              <a:t>”</a:t>
            </a:r>
          </a:p>
        </p:txBody>
      </p:sp>
    </p:spTree>
    <p:extLst>
      <p:ext uri="{BB962C8B-B14F-4D97-AF65-F5344CB8AC3E}">
        <p14:creationId xmlns:p14="http://schemas.microsoft.com/office/powerpoint/2010/main" val="381753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7616" y="-2"/>
            <a:ext cx="383438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Core Conflict in the Case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10040112" y="6488668"/>
            <a:ext cx="21518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Alston (US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78344" y="245792"/>
            <a:ext cx="3774881" cy="6455046"/>
          </a:xfrm>
          <a:prstGeom prst="rect">
            <a:avLst/>
          </a:prstGeom>
          <a:ln w="6350">
            <a:solidFill>
              <a:schemeClr val="tx1"/>
            </a:solidFill>
          </a:ln>
        </p:spPr>
      </p:pic>
      <p:sp>
        <p:nvSpPr>
          <p:cNvPr id="8" name="Rectangle 7"/>
          <p:cNvSpPr/>
          <p:nvPr/>
        </p:nvSpPr>
        <p:spPr bwMode="auto">
          <a:xfrm>
            <a:off x="1325880" y="2447765"/>
            <a:ext cx="10646958" cy="255454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dirty="0"/>
              <a:t>Instead, the parties dispute </a:t>
            </a:r>
            <a:r>
              <a:rPr lang="en-US" sz="3200" b="1" dirty="0">
                <a:solidFill>
                  <a:schemeClr val="accent4">
                    <a:lumMod val="50000"/>
                    <a:lumOff val="50000"/>
                  </a:schemeClr>
                </a:solidFill>
              </a:rPr>
              <a:t>whether and to what extent those restrictions in the NCAA’s labor market yield benefits in its consumer market that can be attained using substantially less restrictive means. </a:t>
            </a:r>
            <a:r>
              <a:rPr lang="en-US" sz="3200" dirty="0"/>
              <a:t>That dispute presents complex questions requiring more than a blink to answer</a:t>
            </a:r>
            <a:r>
              <a:rPr lang="en-US" sz="3200" dirty="0">
                <a:solidFill>
                  <a:srgbClr val="000000"/>
                </a:solidFill>
              </a:rPr>
              <a:t>.”</a:t>
            </a:r>
          </a:p>
        </p:txBody>
      </p:sp>
    </p:spTree>
    <p:extLst>
      <p:ext uri="{BB962C8B-B14F-4D97-AF65-F5344CB8AC3E}">
        <p14:creationId xmlns:p14="http://schemas.microsoft.com/office/powerpoint/2010/main" val="260803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EAB1C-C191-D1E4-6C37-8C7E77F6BEF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1F55C77-CB5F-E629-5410-6D5F7473112D}"/>
              </a:ext>
            </a:extLst>
          </p:cNvPr>
          <p:cNvPicPr>
            <a:picLocks noChangeAspect="1"/>
          </p:cNvPicPr>
          <p:nvPr/>
        </p:nvPicPr>
        <p:blipFill>
          <a:blip r:embed="rId2"/>
          <a:stretch>
            <a:fillRect/>
          </a:stretch>
        </p:blipFill>
        <p:spPr>
          <a:xfrm>
            <a:off x="271010" y="209004"/>
            <a:ext cx="3950288" cy="6491834"/>
          </a:xfrm>
          <a:prstGeom prst="rect">
            <a:avLst/>
          </a:prstGeom>
          <a:ln w="6350">
            <a:solidFill>
              <a:schemeClr val="tx1"/>
            </a:solidFill>
          </a:ln>
        </p:spPr>
      </p:pic>
      <p:sp>
        <p:nvSpPr>
          <p:cNvPr id="2" name="Title 1">
            <a:extLst>
              <a:ext uri="{FF2B5EF4-FFF2-40B4-BE49-F238E27FC236}">
                <a16:creationId xmlns:a16="http://schemas.microsoft.com/office/drawing/2014/main" id="{20DFB7BC-2071-48AE-C36B-BF7A3F4AC874}"/>
              </a:ext>
            </a:extLst>
          </p:cNvPr>
          <p:cNvSpPr>
            <a:spLocks noGrp="1"/>
          </p:cNvSpPr>
          <p:nvPr>
            <p:ph type="title"/>
          </p:nvPr>
        </p:nvSpPr>
        <p:spPr>
          <a:xfrm>
            <a:off x="8357616" y="-2"/>
            <a:ext cx="383438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Kavanaugh Concurrence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AC87A1B-6E40-FB76-362B-04580AE712BA}"/>
              </a:ext>
            </a:extLst>
          </p:cNvPr>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a:extLst>
              <a:ext uri="{FF2B5EF4-FFF2-40B4-BE49-F238E27FC236}">
                <a16:creationId xmlns:a16="http://schemas.microsoft.com/office/drawing/2014/main" id="{852E20F4-1F19-CDBC-9F82-FC5E8BC931CF}"/>
              </a:ext>
            </a:extLst>
          </p:cNvPr>
          <p:cNvSpPr txBox="1">
            <a:spLocks noChangeArrowheads="1"/>
          </p:cNvSpPr>
          <p:nvPr/>
        </p:nvSpPr>
        <p:spPr bwMode="auto">
          <a:xfrm>
            <a:off x="10040112" y="6488668"/>
            <a:ext cx="21518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Alston (US 2021)</a:t>
            </a:r>
          </a:p>
        </p:txBody>
      </p:sp>
      <p:sp>
        <p:nvSpPr>
          <p:cNvPr id="7" name="Rectangle 6">
            <a:extLst>
              <a:ext uri="{FF2B5EF4-FFF2-40B4-BE49-F238E27FC236}">
                <a16:creationId xmlns:a16="http://schemas.microsoft.com/office/drawing/2014/main" id="{E15EE222-5DD3-93DE-22A7-C9490216CC33}"/>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Rectangle 7">
            <a:extLst>
              <a:ext uri="{FF2B5EF4-FFF2-40B4-BE49-F238E27FC236}">
                <a16:creationId xmlns:a16="http://schemas.microsoft.com/office/drawing/2014/main" id="{770CC145-F8AF-552D-BAD2-222BE0D59E2B}"/>
              </a:ext>
            </a:extLst>
          </p:cNvPr>
          <p:cNvSpPr/>
          <p:nvPr/>
        </p:nvSpPr>
        <p:spPr bwMode="auto">
          <a:xfrm>
            <a:off x="1325880" y="2447765"/>
            <a:ext cx="10646958" cy="156966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b="1" dirty="0">
                <a:solidFill>
                  <a:schemeClr val="accent4">
                    <a:lumMod val="50000"/>
                    <a:lumOff val="50000"/>
                  </a:schemeClr>
                </a:solidFill>
              </a:rPr>
              <a:t>I add this concurring opinion to underscore that the NCAA’s remaining compensation rules also raise serious questions under the antitrust laws</a:t>
            </a:r>
            <a:r>
              <a:rPr lang="en-US" sz="3200" dirty="0">
                <a:solidFill>
                  <a:srgbClr val="000000"/>
                </a:solidFill>
              </a:rPr>
              <a:t>.”</a:t>
            </a:r>
          </a:p>
        </p:txBody>
      </p:sp>
    </p:spTree>
    <p:extLst>
      <p:ext uri="{BB962C8B-B14F-4D97-AF65-F5344CB8AC3E}">
        <p14:creationId xmlns:p14="http://schemas.microsoft.com/office/powerpoint/2010/main" val="356418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70771-40F5-3C6E-D48A-79F13D01A0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6F84A5-2D4A-1E52-3AAB-EB1C2301CEDB}"/>
              </a:ext>
            </a:extLst>
          </p:cNvPr>
          <p:cNvSpPr>
            <a:spLocks noGrp="1"/>
          </p:cNvSpPr>
          <p:nvPr>
            <p:ph type="title"/>
          </p:nvPr>
        </p:nvSpPr>
        <p:spPr>
          <a:xfrm>
            <a:off x="1639614" y="-2"/>
            <a:ext cx="1055238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NCAA Loses in 7-2 Decision (Stevens for the Majority, White in Dissent)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8B272B4-CE90-3285-D79B-E441303E785B}"/>
              </a:ext>
            </a:extLst>
          </p:cNvPr>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a:extLst>
              <a:ext uri="{FF2B5EF4-FFF2-40B4-BE49-F238E27FC236}">
                <a16:creationId xmlns:a16="http://schemas.microsoft.com/office/drawing/2014/main" id="{90EF2F45-7F3A-430A-52A4-38A4CAF7FE70}"/>
              </a:ext>
            </a:extLst>
          </p:cNvPr>
          <p:cNvSpPr txBox="1">
            <a:spLocks noChangeArrowheads="1"/>
          </p:cNvSpPr>
          <p:nvPr/>
        </p:nvSpPr>
        <p:spPr bwMode="auto">
          <a:xfrm>
            <a:off x="10075178" y="6488668"/>
            <a:ext cx="21168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468 U.S. 85 (1984)</a:t>
            </a:r>
          </a:p>
        </p:txBody>
      </p:sp>
      <p:pic>
        <p:nvPicPr>
          <p:cNvPr id="7" name="Picture 6">
            <a:extLst>
              <a:ext uri="{FF2B5EF4-FFF2-40B4-BE49-F238E27FC236}">
                <a16:creationId xmlns:a16="http://schemas.microsoft.com/office/drawing/2014/main" id="{7B57B228-4CF2-5FA0-DE57-F3B82140D448}"/>
              </a:ext>
            </a:extLst>
          </p:cNvPr>
          <p:cNvPicPr>
            <a:picLocks noChangeAspect="1"/>
          </p:cNvPicPr>
          <p:nvPr/>
        </p:nvPicPr>
        <p:blipFill>
          <a:blip r:embed="rId2"/>
          <a:stretch>
            <a:fillRect/>
          </a:stretch>
        </p:blipFill>
        <p:spPr>
          <a:xfrm>
            <a:off x="4346212" y="514527"/>
            <a:ext cx="3828491" cy="6191073"/>
          </a:xfrm>
          <a:prstGeom prst="rect">
            <a:avLst/>
          </a:prstGeom>
          <a:ln w="6350">
            <a:solidFill>
              <a:schemeClr val="tx1"/>
            </a:solidFill>
          </a:ln>
        </p:spPr>
      </p:pic>
    </p:spTree>
    <p:extLst>
      <p:ext uri="{BB962C8B-B14F-4D97-AF65-F5344CB8AC3E}">
        <p14:creationId xmlns:p14="http://schemas.microsoft.com/office/powerpoint/2010/main" val="4097612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4718" y="-2"/>
            <a:ext cx="32872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California NIL Statute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7287350" y="6488668"/>
            <a:ext cx="49046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California Legis Info (Approved 30 Sept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ED2D9FA3-48B6-86AD-37C1-BB9F408B7D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789" y="209004"/>
            <a:ext cx="5878641" cy="6429763"/>
          </a:xfrm>
          <a:prstGeom prst="rect">
            <a:avLst/>
          </a:prstGeom>
          <a:ln w="6350">
            <a:solidFill>
              <a:schemeClr val="tx1"/>
            </a:solidFill>
          </a:ln>
        </p:spPr>
      </p:pic>
      <p:pic>
        <p:nvPicPr>
          <p:cNvPr id="9" name="Picture 8" descr="A screenshot of a computer screen&#10;&#10;Description automatically generated">
            <a:extLst>
              <a:ext uri="{FF2B5EF4-FFF2-40B4-BE49-F238E27FC236}">
                <a16:creationId xmlns:a16="http://schemas.microsoft.com/office/drawing/2014/main" id="{9E8C5BE2-0F53-4B41-A233-C331E0826B75}"/>
              </a:ext>
            </a:extLst>
          </p:cNvPr>
          <p:cNvPicPr>
            <a:picLocks noChangeAspect="1"/>
          </p:cNvPicPr>
          <p:nvPr/>
        </p:nvPicPr>
        <p:blipFill rotWithShape="1">
          <a:blip r:embed="rId3">
            <a:extLst>
              <a:ext uri="{28A0092B-C50C-407E-A947-70E740481C1C}">
                <a14:useLocalDpi xmlns:a14="http://schemas.microsoft.com/office/drawing/2010/main" val="0"/>
              </a:ext>
            </a:extLst>
          </a:blip>
          <a:srcRect l="4893" t="50000" r="6719" b="29137"/>
          <a:stretch/>
        </p:blipFill>
        <p:spPr>
          <a:xfrm>
            <a:off x="1526668" y="3006612"/>
            <a:ext cx="10360532" cy="2674736"/>
          </a:xfrm>
          <a:prstGeom prst="rect">
            <a:avLst/>
          </a:prstGeom>
          <a:ln w="6350">
            <a:solidFill>
              <a:schemeClr val="tx1"/>
            </a:solidFill>
          </a:ln>
        </p:spPr>
      </p:pic>
    </p:spTree>
    <p:extLst>
      <p:ext uri="{BB962C8B-B14F-4D97-AF65-F5344CB8AC3E}">
        <p14:creationId xmlns:p14="http://schemas.microsoft.com/office/powerpoint/2010/main" val="346579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3920" y="-2"/>
            <a:ext cx="3688081" cy="34033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NCAA Interim NIL Rules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9617824" y="6488668"/>
            <a:ext cx="25741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NCAA (30 June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NCAA adopts interim name, image and likeness policy | NCAA.org - The Official Site of the NCAA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57" y="170167"/>
            <a:ext cx="5928551" cy="6530671"/>
          </a:xfrm>
          <a:prstGeom prst="rect">
            <a:avLst/>
          </a:prstGeom>
          <a:ln w="6350">
            <a:solidFill>
              <a:schemeClr val="tx1"/>
            </a:solidFill>
          </a:ln>
        </p:spPr>
      </p:pic>
      <p:pic>
        <p:nvPicPr>
          <p:cNvPr id="8" name="Picture 7" descr="NCAA adopts interim name, image and likeness policy | NCAA.org - The Official Site of the NCAA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t="16382" r="36279" b="48268"/>
          <a:stretch/>
        </p:blipFill>
        <p:spPr>
          <a:xfrm>
            <a:off x="2556960" y="1352440"/>
            <a:ext cx="7413503" cy="4530436"/>
          </a:xfrm>
          <a:prstGeom prst="rect">
            <a:avLst/>
          </a:prstGeom>
          <a:ln w="6350">
            <a:solidFill>
              <a:schemeClr val="tx1"/>
            </a:solidFill>
          </a:ln>
        </p:spPr>
      </p:pic>
    </p:spTree>
    <p:extLst>
      <p:ext uri="{BB962C8B-B14F-4D97-AF65-F5344CB8AC3E}">
        <p14:creationId xmlns:p14="http://schemas.microsoft.com/office/powerpoint/2010/main" val="278244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FAB36-465B-CA96-3212-E83A33A022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CDC869-35B1-7701-A951-8FCB5498865A}"/>
              </a:ext>
            </a:extLst>
          </p:cNvPr>
          <p:cNvSpPr>
            <a:spLocks noGrp="1"/>
          </p:cNvSpPr>
          <p:nvPr>
            <p:ph type="title"/>
          </p:nvPr>
        </p:nvSpPr>
        <p:spPr>
          <a:xfrm>
            <a:off x="8082116" y="-1"/>
            <a:ext cx="410988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House v. NCAA Settlement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5B9F928-40B6-8349-9DAB-5A0DB4D45A1A}"/>
              </a:ext>
            </a:extLst>
          </p:cNvPr>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a:extLst>
              <a:ext uri="{FF2B5EF4-FFF2-40B4-BE49-F238E27FC236}">
                <a16:creationId xmlns:a16="http://schemas.microsoft.com/office/drawing/2014/main" id="{4CF3BD28-954D-0AED-B34A-0345E87617DA}"/>
              </a:ext>
            </a:extLst>
          </p:cNvPr>
          <p:cNvSpPr txBox="1">
            <a:spLocks noChangeArrowheads="1"/>
          </p:cNvSpPr>
          <p:nvPr/>
        </p:nvSpPr>
        <p:spPr bwMode="auto">
          <a:xfrm>
            <a:off x="8806894" y="6488668"/>
            <a:ext cx="338510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(6 June 2025)</a:t>
            </a:r>
          </a:p>
        </p:txBody>
      </p:sp>
      <p:sp>
        <p:nvSpPr>
          <p:cNvPr id="7" name="Rectangle 6">
            <a:extLst>
              <a:ext uri="{FF2B5EF4-FFF2-40B4-BE49-F238E27FC236}">
                <a16:creationId xmlns:a16="http://schemas.microsoft.com/office/drawing/2014/main" id="{3C6EE545-2550-4607-50C2-25D51421A797}"/>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34BCC5D8-2C0F-468F-588D-2C898FD11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268" y="192080"/>
            <a:ext cx="5985065" cy="6508758"/>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7D5C4E0F-90EA-E49D-9D6E-9DE8CB5A7872}"/>
              </a:ext>
            </a:extLst>
          </p:cNvPr>
          <p:cNvPicPr>
            <a:picLocks noChangeAspect="1"/>
          </p:cNvPicPr>
          <p:nvPr/>
        </p:nvPicPr>
        <p:blipFill>
          <a:blip r:embed="rId4">
            <a:extLst>
              <a:ext uri="{28A0092B-C50C-407E-A947-70E740481C1C}">
                <a14:useLocalDpi xmlns:a14="http://schemas.microsoft.com/office/drawing/2010/main" val="0"/>
              </a:ext>
            </a:extLst>
          </a:blip>
          <a:srcRect l="21266" t="20600" r="22909" b="50000"/>
          <a:stretch>
            <a:fillRect/>
          </a:stretch>
        </p:blipFill>
        <p:spPr>
          <a:xfrm>
            <a:off x="2907793" y="1577340"/>
            <a:ext cx="8232986" cy="4715256"/>
          </a:xfrm>
          <a:prstGeom prst="rect">
            <a:avLst/>
          </a:prstGeom>
          <a:ln w="6350">
            <a:solidFill>
              <a:schemeClr val="tx1"/>
            </a:solidFill>
          </a:ln>
        </p:spPr>
      </p:pic>
    </p:spTree>
    <p:extLst>
      <p:ext uri="{BB962C8B-B14F-4D97-AF65-F5344CB8AC3E}">
        <p14:creationId xmlns:p14="http://schemas.microsoft.com/office/powerpoint/2010/main" val="253416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2B2AD-2E1C-98EB-A859-5B43B29777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ACACB6-7023-C065-EBC4-5A79C6201B09}"/>
              </a:ext>
            </a:extLst>
          </p:cNvPr>
          <p:cNvSpPr>
            <a:spLocks noGrp="1"/>
          </p:cNvSpPr>
          <p:nvPr>
            <p:ph type="title"/>
          </p:nvPr>
        </p:nvSpPr>
        <p:spPr>
          <a:xfrm>
            <a:off x="8082116" y="-2"/>
            <a:ext cx="4109885"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House v. NCAA Settlement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8E76C0F-BD0E-4998-042F-DDD06895D96F}"/>
              </a:ext>
            </a:extLst>
          </p:cNvPr>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a:extLst>
              <a:ext uri="{FF2B5EF4-FFF2-40B4-BE49-F238E27FC236}">
                <a16:creationId xmlns:a16="http://schemas.microsoft.com/office/drawing/2014/main" id="{D078E495-250B-C251-AAFC-65755BA43D61}"/>
              </a:ext>
            </a:extLst>
          </p:cNvPr>
          <p:cNvSpPr txBox="1">
            <a:spLocks noChangeArrowheads="1"/>
          </p:cNvSpPr>
          <p:nvPr/>
        </p:nvSpPr>
        <p:spPr bwMode="auto">
          <a:xfrm>
            <a:off x="8806894" y="6488668"/>
            <a:ext cx="338510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(6 June 2025)</a:t>
            </a:r>
          </a:p>
        </p:txBody>
      </p:sp>
      <p:sp>
        <p:nvSpPr>
          <p:cNvPr id="7" name="Rectangle 6">
            <a:extLst>
              <a:ext uri="{FF2B5EF4-FFF2-40B4-BE49-F238E27FC236}">
                <a16:creationId xmlns:a16="http://schemas.microsoft.com/office/drawing/2014/main" id="{56B612B7-C966-164E-74BD-2F9185D934A2}"/>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7EE68C5D-ADC8-FC0A-032E-1A21B6194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268" y="192080"/>
            <a:ext cx="5985065" cy="6508758"/>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BBE94BFC-3BDE-E06B-4E8E-E25479EE8AFB}"/>
              </a:ext>
            </a:extLst>
          </p:cNvPr>
          <p:cNvPicPr>
            <a:picLocks noChangeAspect="1"/>
          </p:cNvPicPr>
          <p:nvPr/>
        </p:nvPicPr>
        <p:blipFill>
          <a:blip r:embed="rId4">
            <a:extLst>
              <a:ext uri="{28A0092B-C50C-407E-A947-70E740481C1C}">
                <a14:useLocalDpi xmlns:a14="http://schemas.microsoft.com/office/drawing/2010/main" val="0"/>
              </a:ext>
            </a:extLst>
          </a:blip>
          <a:srcRect l="22064" t="75534" r="23561" b="3933"/>
          <a:stretch>
            <a:fillRect/>
          </a:stretch>
        </p:blipFill>
        <p:spPr>
          <a:xfrm>
            <a:off x="2318005" y="2368296"/>
            <a:ext cx="9077202" cy="3727704"/>
          </a:xfrm>
          <a:prstGeom prst="rect">
            <a:avLst/>
          </a:prstGeom>
          <a:ln w="6350">
            <a:solidFill>
              <a:schemeClr val="tx1"/>
            </a:solidFill>
          </a:ln>
        </p:spPr>
      </p:pic>
    </p:spTree>
    <p:extLst>
      <p:ext uri="{BB962C8B-B14F-4D97-AF65-F5344CB8AC3E}">
        <p14:creationId xmlns:p14="http://schemas.microsoft.com/office/powerpoint/2010/main" val="29215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4F9BA-0B82-7B88-93CE-B56AD13E7F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4D88C4-2A02-50B1-BF34-401D20D14A9C}"/>
              </a:ext>
            </a:extLst>
          </p:cNvPr>
          <p:cNvSpPr>
            <a:spLocks noGrp="1"/>
          </p:cNvSpPr>
          <p:nvPr>
            <p:ph type="title"/>
          </p:nvPr>
        </p:nvSpPr>
        <p:spPr>
          <a:xfrm>
            <a:off x="8842248" y="-2"/>
            <a:ext cx="334975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Possible Legislation?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51233A26-CEC2-0D25-2ACA-1768869B79B2}"/>
              </a:ext>
            </a:extLst>
          </p:cNvPr>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a:extLst>
              <a:ext uri="{FF2B5EF4-FFF2-40B4-BE49-F238E27FC236}">
                <a16:creationId xmlns:a16="http://schemas.microsoft.com/office/drawing/2014/main" id="{CA871DD2-BD4A-E90C-52F9-E4FD3D389674}"/>
              </a:ext>
            </a:extLst>
          </p:cNvPr>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Sen. Cantwell (29 Sept 2025)</a:t>
            </a:r>
          </a:p>
        </p:txBody>
      </p:sp>
      <p:sp>
        <p:nvSpPr>
          <p:cNvPr id="7" name="Rectangle 6">
            <a:extLst>
              <a:ext uri="{FF2B5EF4-FFF2-40B4-BE49-F238E27FC236}">
                <a16:creationId xmlns:a16="http://schemas.microsoft.com/office/drawing/2014/main" id="{8351475D-7915-13C8-1964-08B91CBE577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website&#10;&#10;AI-generated content may be incorrect.">
            <a:extLst>
              <a:ext uri="{FF2B5EF4-FFF2-40B4-BE49-F238E27FC236}">
                <a16:creationId xmlns:a16="http://schemas.microsoft.com/office/drawing/2014/main" id="{5EA314E2-A361-8E4B-4B23-7F3E075129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647" y="209004"/>
            <a:ext cx="5969503" cy="6491834"/>
          </a:xfrm>
          <a:prstGeom prst="rect">
            <a:avLst/>
          </a:prstGeom>
          <a:ln w="6350">
            <a:solidFill>
              <a:schemeClr val="tx1"/>
            </a:solidFill>
          </a:ln>
        </p:spPr>
      </p:pic>
      <p:pic>
        <p:nvPicPr>
          <p:cNvPr id="8" name="Picture 7" descr="A screenshot of a website&#10;&#10;AI-generated content may be incorrect.">
            <a:extLst>
              <a:ext uri="{FF2B5EF4-FFF2-40B4-BE49-F238E27FC236}">
                <a16:creationId xmlns:a16="http://schemas.microsoft.com/office/drawing/2014/main" id="{0CF17B6F-52FE-56CD-E63B-019AE432695A}"/>
              </a:ext>
            </a:extLst>
          </p:cNvPr>
          <p:cNvPicPr>
            <a:picLocks noChangeAspect="1"/>
          </p:cNvPicPr>
          <p:nvPr/>
        </p:nvPicPr>
        <p:blipFill>
          <a:blip r:embed="rId4">
            <a:extLst>
              <a:ext uri="{28A0092B-C50C-407E-A947-70E740481C1C}">
                <a14:useLocalDpi xmlns:a14="http://schemas.microsoft.com/office/drawing/2010/main" val="0"/>
              </a:ext>
            </a:extLst>
          </a:blip>
          <a:srcRect l="21172" t="25936" r="15565" b="45329"/>
          <a:stretch>
            <a:fillRect/>
          </a:stretch>
        </p:blipFill>
        <p:spPr>
          <a:xfrm>
            <a:off x="2276856" y="1726692"/>
            <a:ext cx="8845707" cy="4369308"/>
          </a:xfrm>
          <a:prstGeom prst="rect">
            <a:avLst/>
          </a:prstGeom>
          <a:ln w="6350">
            <a:solidFill>
              <a:schemeClr val="tx1"/>
            </a:solidFill>
          </a:ln>
        </p:spPr>
      </p:pic>
    </p:spTree>
    <p:extLst>
      <p:ext uri="{BB962C8B-B14F-4D97-AF65-F5344CB8AC3E}">
        <p14:creationId xmlns:p14="http://schemas.microsoft.com/office/powerpoint/2010/main" val="221021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3152C-1404-C0FD-5256-F47BA1F6F4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FF390E-92B4-35B8-8A76-147B3EBF369F}"/>
              </a:ext>
            </a:extLst>
          </p:cNvPr>
          <p:cNvSpPr>
            <a:spLocks noGrp="1"/>
          </p:cNvSpPr>
          <p:nvPr>
            <p:ph type="title"/>
          </p:nvPr>
        </p:nvSpPr>
        <p:spPr>
          <a:xfrm>
            <a:off x="8842248" y="-2"/>
            <a:ext cx="334975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Possible Legislation?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CC25DAA-90BC-562C-CC71-F1E80C7BC841}"/>
              </a:ext>
            </a:extLst>
          </p:cNvPr>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a:extLst>
              <a:ext uri="{FF2B5EF4-FFF2-40B4-BE49-F238E27FC236}">
                <a16:creationId xmlns:a16="http://schemas.microsoft.com/office/drawing/2014/main" id="{F5D6E0D6-2288-D7B0-0900-4042A2A2E8AA}"/>
              </a:ext>
            </a:extLst>
          </p:cNvPr>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Sen. Cantwell (29 Sept 2025)</a:t>
            </a:r>
          </a:p>
        </p:txBody>
      </p:sp>
      <p:sp>
        <p:nvSpPr>
          <p:cNvPr id="7" name="Rectangle 6">
            <a:extLst>
              <a:ext uri="{FF2B5EF4-FFF2-40B4-BE49-F238E27FC236}">
                <a16:creationId xmlns:a16="http://schemas.microsoft.com/office/drawing/2014/main" id="{8EC2B32A-5625-F537-54FB-944533DC9E2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website&#10;&#10;AI-generated content may be incorrect.">
            <a:extLst>
              <a:ext uri="{FF2B5EF4-FFF2-40B4-BE49-F238E27FC236}">
                <a16:creationId xmlns:a16="http://schemas.microsoft.com/office/drawing/2014/main" id="{64BEFBB2-F96D-430C-4C17-9841DF48F9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647" y="209004"/>
            <a:ext cx="5969503" cy="6491834"/>
          </a:xfrm>
          <a:prstGeom prst="rect">
            <a:avLst/>
          </a:prstGeom>
          <a:ln w="6350">
            <a:solidFill>
              <a:schemeClr val="tx1"/>
            </a:solidFill>
          </a:ln>
        </p:spPr>
      </p:pic>
      <p:pic>
        <p:nvPicPr>
          <p:cNvPr id="8" name="Picture 7" descr="A screenshot of a website&#10;&#10;AI-generated content may be incorrect.">
            <a:extLst>
              <a:ext uri="{FF2B5EF4-FFF2-40B4-BE49-F238E27FC236}">
                <a16:creationId xmlns:a16="http://schemas.microsoft.com/office/drawing/2014/main" id="{D264E074-A73F-1511-102B-7E7429BCFEB6}"/>
              </a:ext>
            </a:extLst>
          </p:cNvPr>
          <p:cNvPicPr>
            <a:picLocks noChangeAspect="1"/>
          </p:cNvPicPr>
          <p:nvPr/>
        </p:nvPicPr>
        <p:blipFill>
          <a:blip r:embed="rId4">
            <a:extLst>
              <a:ext uri="{28A0092B-C50C-407E-A947-70E740481C1C}">
                <a14:useLocalDpi xmlns:a14="http://schemas.microsoft.com/office/drawing/2010/main" val="0"/>
              </a:ext>
            </a:extLst>
          </a:blip>
          <a:srcRect l="21248" t="53403" r="15030" b="14834"/>
          <a:stretch>
            <a:fillRect/>
          </a:stretch>
        </p:blipFill>
        <p:spPr>
          <a:xfrm>
            <a:off x="2234767" y="1307592"/>
            <a:ext cx="8964777" cy="4859512"/>
          </a:xfrm>
          <a:prstGeom prst="rect">
            <a:avLst/>
          </a:prstGeom>
          <a:ln w="6350">
            <a:solidFill>
              <a:schemeClr val="tx1"/>
            </a:solidFill>
          </a:ln>
        </p:spPr>
      </p:pic>
    </p:spTree>
    <p:extLst>
      <p:ext uri="{BB962C8B-B14F-4D97-AF65-F5344CB8AC3E}">
        <p14:creationId xmlns:p14="http://schemas.microsoft.com/office/powerpoint/2010/main" val="127063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D2067-FCB1-7100-9303-078E452F7A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C158AC-1FC4-2DEA-9CE0-05008CB83648}"/>
              </a:ext>
            </a:extLst>
          </p:cNvPr>
          <p:cNvSpPr>
            <a:spLocks noGrp="1"/>
          </p:cNvSpPr>
          <p:nvPr>
            <p:ph type="title"/>
          </p:nvPr>
        </p:nvSpPr>
        <p:spPr>
          <a:xfrm>
            <a:off x="7845552" y="-2"/>
            <a:ext cx="4346449"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Big Ten Private Equity Deal?</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42F4E88-C4DF-D066-5F49-5CC3A31ECD1D}"/>
              </a:ext>
            </a:extLst>
          </p:cNvPr>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a:extLst>
              <a:ext uri="{FF2B5EF4-FFF2-40B4-BE49-F238E27FC236}">
                <a16:creationId xmlns:a16="http://schemas.microsoft.com/office/drawing/2014/main" id="{38B1CA1F-E204-A1AA-2278-553B9D250212}"/>
              </a:ext>
            </a:extLst>
          </p:cNvPr>
          <p:cNvSpPr txBox="1">
            <a:spLocks noChangeArrowheads="1"/>
          </p:cNvSpPr>
          <p:nvPr/>
        </p:nvSpPr>
        <p:spPr bwMode="auto">
          <a:xfrm>
            <a:off x="9971532" y="6488668"/>
            <a:ext cx="222046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ESPN (1 Oct 2025)</a:t>
            </a:r>
          </a:p>
        </p:txBody>
      </p:sp>
      <p:sp>
        <p:nvSpPr>
          <p:cNvPr id="7" name="Rectangle 6">
            <a:extLst>
              <a:ext uri="{FF2B5EF4-FFF2-40B4-BE49-F238E27FC236}">
                <a16:creationId xmlns:a16="http://schemas.microsoft.com/office/drawing/2014/main" id="{2B20A556-34D3-B22A-E1A7-554CFDB626A8}"/>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D3BD29A7-88AE-20A2-8425-74CF606F65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92" y="209004"/>
            <a:ext cx="5969503"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5D0CA01E-61CB-8380-22A0-595315A6ADC8}"/>
              </a:ext>
            </a:extLst>
          </p:cNvPr>
          <p:cNvPicPr>
            <a:picLocks noChangeAspect="1"/>
          </p:cNvPicPr>
          <p:nvPr/>
        </p:nvPicPr>
        <p:blipFill>
          <a:blip r:embed="rId3">
            <a:extLst>
              <a:ext uri="{28A0092B-C50C-407E-A947-70E740481C1C}">
                <a14:useLocalDpi xmlns:a14="http://schemas.microsoft.com/office/drawing/2010/main" val="0"/>
              </a:ext>
            </a:extLst>
          </a:blip>
          <a:srcRect l="34504" t="16909" r="11883" b="40342"/>
          <a:stretch>
            <a:fillRect/>
          </a:stretch>
        </p:blipFill>
        <p:spPr>
          <a:xfrm>
            <a:off x="3575304" y="868680"/>
            <a:ext cx="6354501" cy="5510260"/>
          </a:xfrm>
          <a:prstGeom prst="rect">
            <a:avLst/>
          </a:prstGeom>
          <a:ln w="6350">
            <a:solidFill>
              <a:schemeClr val="tx1"/>
            </a:solidFill>
          </a:ln>
        </p:spPr>
      </p:pic>
    </p:spTree>
    <p:extLst>
      <p:ext uri="{BB962C8B-B14F-4D97-AF65-F5344CB8AC3E}">
        <p14:creationId xmlns:p14="http://schemas.microsoft.com/office/powerpoint/2010/main" val="405032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999F2-6D71-BB0C-3EC3-2BAFE7477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EC49FF-2FBD-3DCA-C006-9785289B8412}"/>
              </a:ext>
            </a:extLst>
          </p:cNvPr>
          <p:cNvSpPr>
            <a:spLocks noGrp="1"/>
          </p:cNvSpPr>
          <p:nvPr>
            <p:ph type="title"/>
          </p:nvPr>
        </p:nvSpPr>
        <p:spPr>
          <a:xfrm>
            <a:off x="7845552" y="-2"/>
            <a:ext cx="4346449"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Big Ten Private Equity Deal?</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30AD5DB-F38A-60EE-79E8-41553ADA9189}"/>
              </a:ext>
            </a:extLst>
          </p:cNvPr>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a:extLst>
              <a:ext uri="{FF2B5EF4-FFF2-40B4-BE49-F238E27FC236}">
                <a16:creationId xmlns:a16="http://schemas.microsoft.com/office/drawing/2014/main" id="{071AF469-D5D5-C866-5052-54D7856DDF25}"/>
              </a:ext>
            </a:extLst>
          </p:cNvPr>
          <p:cNvSpPr txBox="1">
            <a:spLocks noChangeArrowheads="1"/>
          </p:cNvSpPr>
          <p:nvPr/>
        </p:nvSpPr>
        <p:spPr bwMode="auto">
          <a:xfrm>
            <a:off x="9971532" y="6488668"/>
            <a:ext cx="222046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ESPN (1 Oct 2025)</a:t>
            </a:r>
          </a:p>
        </p:txBody>
      </p:sp>
      <p:sp>
        <p:nvSpPr>
          <p:cNvPr id="7" name="Rectangle 6">
            <a:extLst>
              <a:ext uri="{FF2B5EF4-FFF2-40B4-BE49-F238E27FC236}">
                <a16:creationId xmlns:a16="http://schemas.microsoft.com/office/drawing/2014/main" id="{45940AA4-B0B0-329D-F5AA-BF63B6A670C3}"/>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A84CDD74-E889-5CB9-4C94-BA3AF67E3A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92" y="209004"/>
            <a:ext cx="5969503"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33963C25-911A-4514-C087-0F3B65C810AF}"/>
              </a:ext>
            </a:extLst>
          </p:cNvPr>
          <p:cNvPicPr>
            <a:picLocks noChangeAspect="1"/>
          </p:cNvPicPr>
          <p:nvPr/>
        </p:nvPicPr>
        <p:blipFill>
          <a:blip r:embed="rId4">
            <a:extLst>
              <a:ext uri="{28A0092B-C50C-407E-A947-70E740481C1C}">
                <a14:useLocalDpi xmlns:a14="http://schemas.microsoft.com/office/drawing/2010/main" val="0"/>
              </a:ext>
            </a:extLst>
          </a:blip>
          <a:srcRect l="34888" t="59307" r="12419" b="9564"/>
          <a:stretch>
            <a:fillRect/>
          </a:stretch>
        </p:blipFill>
        <p:spPr>
          <a:xfrm>
            <a:off x="3095245" y="1282900"/>
            <a:ext cx="7865876" cy="5053368"/>
          </a:xfrm>
          <a:prstGeom prst="rect">
            <a:avLst/>
          </a:prstGeom>
          <a:ln w="6350">
            <a:solidFill>
              <a:schemeClr val="tx1"/>
            </a:solidFill>
          </a:ln>
        </p:spPr>
      </p:pic>
    </p:spTree>
    <p:extLst>
      <p:ext uri="{BB962C8B-B14F-4D97-AF65-F5344CB8AC3E}">
        <p14:creationId xmlns:p14="http://schemas.microsoft.com/office/powerpoint/2010/main" val="8401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7858" y="-2"/>
            <a:ext cx="471414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Federal Trade Commission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7222780" y="6477000"/>
            <a:ext cx="49692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Federal Trade Commission Act (26 Sept 1914)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79716" y="209004"/>
            <a:ext cx="4950095" cy="6450124"/>
          </a:xfrm>
          <a:prstGeom prst="rect">
            <a:avLst/>
          </a:prstGeom>
          <a:noFill/>
          <a:ln w="6350">
            <a:solidFill>
              <a:schemeClr val="tx1"/>
            </a:solidFill>
          </a:ln>
        </p:spPr>
      </p:pic>
      <p:pic>
        <p:nvPicPr>
          <p:cNvPr id="9" name="Picture 8"/>
          <p:cNvPicPr>
            <a:picLocks noChangeAspect="1"/>
          </p:cNvPicPr>
          <p:nvPr/>
        </p:nvPicPr>
        <p:blipFill>
          <a:blip r:embed="rId3"/>
          <a:stretch>
            <a:fillRect/>
          </a:stretch>
        </p:blipFill>
        <p:spPr>
          <a:xfrm>
            <a:off x="657747" y="2757618"/>
            <a:ext cx="11361216" cy="2374923"/>
          </a:xfrm>
          <a:prstGeom prst="rect">
            <a:avLst/>
          </a:prstGeom>
          <a:ln w="6350">
            <a:solidFill>
              <a:schemeClr val="tx1"/>
            </a:solidFill>
          </a:ln>
        </p:spPr>
      </p:pic>
    </p:spTree>
    <p:extLst>
      <p:ext uri="{BB962C8B-B14F-4D97-AF65-F5344CB8AC3E}">
        <p14:creationId xmlns:p14="http://schemas.microsoft.com/office/powerpoint/2010/main" val="399206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8936" y="-1"/>
            <a:ext cx="470306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Unfair Methods of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7222780" y="6477000"/>
            <a:ext cx="49692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Federal Trade Commission Act (26 Sept 1914)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p:cNvPicPr>
            <a:picLocks noChangeAspect="1"/>
          </p:cNvPicPr>
          <p:nvPr/>
        </p:nvPicPr>
        <p:blipFill>
          <a:blip r:embed="rId2"/>
          <a:stretch>
            <a:fillRect/>
          </a:stretch>
        </p:blipFill>
        <p:spPr>
          <a:xfrm>
            <a:off x="194916" y="209004"/>
            <a:ext cx="4722901" cy="6491834"/>
          </a:xfrm>
          <a:prstGeom prst="rect">
            <a:avLst/>
          </a:prstGeom>
          <a:ln w="6350">
            <a:solidFill>
              <a:schemeClr val="tx1"/>
            </a:solidFill>
          </a:ln>
        </p:spPr>
      </p:pic>
      <p:sp>
        <p:nvSpPr>
          <p:cNvPr id="11" name="Rectangle 10"/>
          <p:cNvSpPr/>
          <p:nvPr/>
        </p:nvSpPr>
        <p:spPr bwMode="auto">
          <a:xfrm>
            <a:off x="1751909" y="2992842"/>
            <a:ext cx="9950045" cy="3046988"/>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r>
              <a:rPr kumimoji="1" lang="en-US" sz="3200" i="0" u="none" strike="noStrike" cap="none" normalizeH="0" baseline="0" dirty="0">
                <a:ln>
                  <a:noFill/>
                </a:ln>
                <a:solidFill>
                  <a:schemeClr val="bg2"/>
                </a:solidFill>
                <a:effectLst/>
              </a:rPr>
              <a:t>“</a:t>
            </a:r>
            <a:r>
              <a:rPr lang="en-US" sz="3200" dirty="0">
                <a:solidFill>
                  <a:schemeClr val="bg2"/>
                </a:solidFill>
              </a:rPr>
              <a:t>That </a:t>
            </a:r>
            <a:r>
              <a:rPr lang="en-US" sz="3200" b="1" dirty="0">
                <a:solidFill>
                  <a:schemeClr val="accent4">
                    <a:lumMod val="50000"/>
                    <a:lumOff val="50000"/>
                  </a:schemeClr>
                </a:solidFill>
              </a:rPr>
              <a:t>unfair methods of competition in commerce are hereby declared unlawful</a:t>
            </a:r>
            <a:r>
              <a:rPr lang="en-US" sz="3200" dirty="0">
                <a:solidFill>
                  <a:schemeClr val="bg2"/>
                </a:solidFill>
              </a:rPr>
              <a:t>. The commission is hereby empowered to prevent persons, partnerships, or corporations, except banks, and common carriers subject to the Acts to regulate commerce, from using unfair methods of competition in commerce.”</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408900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7535" y="209004"/>
            <a:ext cx="3958556" cy="6491834"/>
          </a:xfrm>
          <a:prstGeom prst="rect">
            <a:avLst/>
          </a:prstGeom>
          <a:ln w="6350">
            <a:solidFill>
              <a:schemeClr val="tx1"/>
            </a:solidFill>
          </a:ln>
        </p:spPr>
      </p:pic>
      <p:sp>
        <p:nvSpPr>
          <p:cNvPr id="2" name="Title 1"/>
          <p:cNvSpPr>
            <a:spLocks noGrp="1"/>
          </p:cNvSpPr>
          <p:nvPr>
            <p:ph type="title"/>
          </p:nvPr>
        </p:nvSpPr>
        <p:spPr>
          <a:xfrm>
            <a:off x="6374674" y="-2"/>
            <a:ext cx="5817327"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Amateur Status and Product Definition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NCAA v. Oklahoma (US 1984)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9" name="Rectangle 8"/>
          <p:cNvSpPr/>
          <p:nvPr/>
        </p:nvSpPr>
        <p:spPr bwMode="auto">
          <a:xfrm>
            <a:off x="466162" y="2396821"/>
            <a:ext cx="11628303" cy="3046988"/>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b="1" dirty="0">
                <a:solidFill>
                  <a:schemeClr val="accent4">
                    <a:lumMod val="50000"/>
                    <a:lumOff val="50000"/>
                  </a:schemeClr>
                </a:solidFill>
              </a:rPr>
              <a:t>In order to preserve the character and quality of the ‘product,’ athletes must not be paid</a:t>
            </a:r>
            <a:r>
              <a:rPr lang="en-US" sz="3200" dirty="0">
                <a:solidFill>
                  <a:srgbClr val="000000"/>
                </a:solidFill>
              </a:rPr>
              <a:t>, must be required to attend class, and the like. </a:t>
            </a:r>
            <a:r>
              <a:rPr lang="en-US" sz="3200" b="1" dirty="0">
                <a:solidFill>
                  <a:schemeClr val="accent4">
                    <a:lumMod val="50000"/>
                    <a:lumOff val="50000"/>
                  </a:schemeClr>
                </a:solidFill>
              </a:rPr>
              <a:t>And the integrity of the ‘product’ cannot be preserved except by mutual agreement</a:t>
            </a:r>
            <a:r>
              <a:rPr lang="en-US" sz="3200" dirty="0">
                <a:solidFill>
                  <a:srgbClr val="000000"/>
                </a:solidFill>
              </a:rPr>
              <a:t>; if an institution adopted such restrictions unilaterally, its effectiveness as a competitor on the playing field might soon be destroyed.”</a:t>
            </a:r>
          </a:p>
        </p:txBody>
      </p:sp>
    </p:spTree>
    <p:extLst>
      <p:ext uri="{BB962C8B-B14F-4D97-AF65-F5344CB8AC3E}">
        <p14:creationId xmlns:p14="http://schemas.microsoft.com/office/powerpoint/2010/main" val="63068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8252" y="-2"/>
            <a:ext cx="5603749"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Unfair or Deceptive Acts or Practices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8293608" y="6488668"/>
            <a:ext cx="389839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FTCA  Amendments (21 Mar 1938)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90653" y="209004"/>
            <a:ext cx="4258003" cy="6491834"/>
          </a:xfrm>
          <a:prstGeom prst="rect">
            <a:avLst/>
          </a:prstGeom>
          <a:ln w="6350">
            <a:solidFill>
              <a:schemeClr val="tx1"/>
            </a:solidFill>
          </a:ln>
        </p:spPr>
      </p:pic>
      <p:sp>
        <p:nvSpPr>
          <p:cNvPr id="9" name="Rectangle 8"/>
          <p:cNvSpPr/>
          <p:nvPr/>
        </p:nvSpPr>
        <p:spPr bwMode="auto">
          <a:xfrm>
            <a:off x="1447677" y="3214026"/>
            <a:ext cx="9950045" cy="156966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r>
              <a:rPr kumimoji="1" lang="en-US" sz="3200" i="0" u="none" strike="noStrike" cap="none" normalizeH="0" baseline="0" dirty="0">
                <a:ln>
                  <a:noFill/>
                </a:ln>
                <a:solidFill>
                  <a:schemeClr val="bg2"/>
                </a:solidFill>
                <a:effectLst/>
              </a:rPr>
              <a:t>“</a:t>
            </a:r>
            <a:r>
              <a:rPr lang="en-US" sz="3200" dirty="0">
                <a:solidFill>
                  <a:schemeClr val="bg2"/>
                </a:solidFill>
              </a:rPr>
              <a:t>Unfair methods of competition in commerce, </a:t>
            </a:r>
            <a:r>
              <a:rPr lang="en-US" sz="3200" b="1" dirty="0">
                <a:solidFill>
                  <a:schemeClr val="accent4">
                    <a:lumMod val="50000"/>
                    <a:lumOff val="50000"/>
                  </a:schemeClr>
                </a:solidFill>
              </a:rPr>
              <a:t>and unfair or deceptive acts or practices in commerce</a:t>
            </a:r>
            <a:r>
              <a:rPr lang="en-US" sz="3200" dirty="0">
                <a:solidFill>
                  <a:schemeClr val="bg2"/>
                </a:solidFill>
              </a:rPr>
              <a:t>, are hereby declared unlawful.”</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31361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t>What Does that Mean?</a:t>
            </a:r>
          </a:p>
        </p:txBody>
      </p:sp>
      <p:sp>
        <p:nvSpPr>
          <p:cNvPr id="9219" name="Content Placeholder 2"/>
          <p:cNvSpPr>
            <a:spLocks noGrp="1"/>
          </p:cNvSpPr>
          <p:nvPr>
            <p:ph idx="1"/>
          </p:nvPr>
        </p:nvSpPr>
        <p:spPr/>
        <p:txBody>
          <a:bodyPr/>
          <a:lstStyle/>
          <a:p>
            <a:r>
              <a:rPr lang="en-US"/>
              <a:t>Is an unfair method of competition …</a:t>
            </a:r>
          </a:p>
          <a:p>
            <a:pPr lvl="1"/>
            <a:r>
              <a:rPr lang="en-US"/>
              <a:t>Something distinct from things that violate Sections 1 and 2 of the Sherman Act or the Clayton  Act?</a:t>
            </a:r>
          </a:p>
          <a:p>
            <a:pPr lvl="1"/>
            <a:r>
              <a:rPr lang="en-US"/>
              <a:t>Or is the FTC to assess legality under the Sherman Act and the Clayton Act and then act?</a:t>
            </a:r>
          </a:p>
          <a:p>
            <a:r>
              <a:rPr lang="en-US"/>
              <a:t>What is at stake?</a:t>
            </a:r>
          </a:p>
          <a:p>
            <a:pPr lvl="1"/>
            <a:endParaRPr lang="en-US"/>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229CBF3-B89A-484C-A248-8934E3EC0B99}" type="slidenum">
              <a:rPr lang="en-US" altLang="en-US" sz="1400">
                <a:solidFill>
                  <a:srgbClr val="000066"/>
                </a:solidFill>
                <a:latin typeface="Arial" panose="020B0604020202020204" pitchFamily="34" charset="0"/>
              </a:rPr>
              <a:pPr/>
              <a:t>41</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2507465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Three Tenors</a:t>
            </a:r>
          </a:p>
        </p:txBody>
      </p:sp>
      <p:sp>
        <p:nvSpPr>
          <p:cNvPr id="3" name="Content Placeholder 2"/>
          <p:cNvSpPr>
            <a:spLocks noGrp="1"/>
          </p:cNvSpPr>
          <p:nvPr>
            <p:ph idx="1"/>
          </p:nvPr>
        </p:nvSpPr>
        <p:spPr/>
        <p:txBody>
          <a:bodyPr/>
          <a:lstStyle/>
          <a:p>
            <a:r>
              <a:rPr lang="en-US" dirty="0"/>
              <a:t>Hypo 1</a:t>
            </a:r>
          </a:p>
          <a:p>
            <a:pPr lvl="1"/>
            <a:r>
              <a:rPr lang="en-US" dirty="0"/>
              <a:t>Polygram has distribution rights for 3T1, 3T2 and 3T3</a:t>
            </a:r>
          </a:p>
          <a:p>
            <a:pPr lvl="1"/>
            <a:r>
              <a:rPr lang="en-US" dirty="0"/>
              <a:t>It decides to cut advertising on 3T1 and 3T2 when it releases 3T3</a:t>
            </a:r>
          </a:p>
          <a:p>
            <a:r>
              <a:rPr lang="en-US" dirty="0"/>
              <a:t>SA1 Issue?</a:t>
            </a:r>
          </a:p>
        </p:txBody>
      </p:sp>
      <p:sp>
        <p:nvSpPr>
          <p:cNvPr id="5" name="Slide Number Placeholder 4"/>
          <p:cNvSpPr>
            <a:spLocks noGrp="1"/>
          </p:cNvSpPr>
          <p:nvPr>
            <p:ph type="sldNum" sz="quarter" idx="12"/>
          </p:nvPr>
        </p:nvSpPr>
        <p:spPr/>
        <p:txBody>
          <a:bodyPr/>
          <a:lstStyle/>
          <a:p>
            <a:fld id="{0685ECE9-155F-44CD-9615-404383146F92}" type="slidenum">
              <a:rPr lang="en-US" altLang="en-US" smtClean="0"/>
              <a:pPr/>
              <a:t>42</a:t>
            </a:fld>
            <a:endParaRPr lang="en-US" altLang="en-US"/>
          </a:p>
        </p:txBody>
      </p:sp>
      <p:sp>
        <p:nvSpPr>
          <p:cNvPr id="6" name="Text Box 5"/>
          <p:cNvSpPr txBox="1">
            <a:spLocks noChangeArrowheads="1"/>
          </p:cNvSpPr>
          <p:nvPr/>
        </p:nvSpPr>
        <p:spPr bwMode="auto">
          <a:xfrm>
            <a:off x="10073309" y="0"/>
            <a:ext cx="211869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5)</a:t>
            </a:r>
          </a:p>
        </p:txBody>
      </p:sp>
    </p:spTree>
    <p:extLst>
      <p:ext uri="{BB962C8B-B14F-4D97-AF65-F5344CB8AC3E}">
        <p14:creationId xmlns:p14="http://schemas.microsoft.com/office/powerpoint/2010/main" val="2458031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Three Tenors</a:t>
            </a:r>
          </a:p>
        </p:txBody>
      </p:sp>
      <p:sp>
        <p:nvSpPr>
          <p:cNvPr id="3" name="Content Placeholder 2"/>
          <p:cNvSpPr>
            <a:spLocks noGrp="1"/>
          </p:cNvSpPr>
          <p:nvPr>
            <p:ph idx="1"/>
          </p:nvPr>
        </p:nvSpPr>
        <p:spPr/>
        <p:txBody>
          <a:bodyPr/>
          <a:lstStyle/>
          <a:p>
            <a:r>
              <a:rPr lang="en-US" dirty="0"/>
              <a:t>Hypo 2</a:t>
            </a:r>
          </a:p>
          <a:p>
            <a:pPr lvl="1"/>
            <a:r>
              <a:rPr lang="en-US" dirty="0"/>
              <a:t>Polygram has distribution rights for 3T1</a:t>
            </a:r>
          </a:p>
          <a:p>
            <a:pPr lvl="1"/>
            <a:r>
              <a:rPr lang="en-US" dirty="0"/>
              <a:t>Warner has same for 3T2</a:t>
            </a:r>
          </a:p>
          <a:p>
            <a:pPr lvl="1"/>
            <a:r>
              <a:rPr lang="en-US" dirty="0"/>
              <a:t>They get together and agree not to discount or promote those CDs</a:t>
            </a:r>
          </a:p>
          <a:p>
            <a:r>
              <a:rPr lang="en-US" dirty="0"/>
              <a:t>SA1 Issue?</a:t>
            </a:r>
          </a:p>
        </p:txBody>
      </p:sp>
      <p:sp>
        <p:nvSpPr>
          <p:cNvPr id="5" name="Slide Number Placeholder 4"/>
          <p:cNvSpPr>
            <a:spLocks noGrp="1"/>
          </p:cNvSpPr>
          <p:nvPr>
            <p:ph type="sldNum" sz="quarter" idx="12"/>
          </p:nvPr>
        </p:nvSpPr>
        <p:spPr/>
        <p:txBody>
          <a:bodyPr/>
          <a:lstStyle/>
          <a:p>
            <a:fld id="{0685ECE9-155F-44CD-9615-404383146F92}" type="slidenum">
              <a:rPr lang="en-US" altLang="en-US" smtClean="0"/>
              <a:pPr/>
              <a:t>43</a:t>
            </a:fld>
            <a:endParaRPr lang="en-US" altLang="en-US"/>
          </a:p>
        </p:txBody>
      </p:sp>
      <p:sp>
        <p:nvSpPr>
          <p:cNvPr id="6" name="Text Box 5"/>
          <p:cNvSpPr txBox="1">
            <a:spLocks noChangeArrowheads="1"/>
          </p:cNvSpPr>
          <p:nvPr/>
        </p:nvSpPr>
        <p:spPr bwMode="auto">
          <a:xfrm>
            <a:off x="10073309" y="0"/>
            <a:ext cx="211869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5)</a:t>
            </a:r>
          </a:p>
        </p:txBody>
      </p:sp>
    </p:spTree>
    <p:extLst>
      <p:ext uri="{BB962C8B-B14F-4D97-AF65-F5344CB8AC3E}">
        <p14:creationId xmlns:p14="http://schemas.microsoft.com/office/powerpoint/2010/main" val="37908500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Three Tenors</a:t>
            </a:r>
          </a:p>
        </p:txBody>
      </p:sp>
      <p:sp>
        <p:nvSpPr>
          <p:cNvPr id="3" name="Content Placeholder 2"/>
          <p:cNvSpPr>
            <a:spLocks noGrp="1"/>
          </p:cNvSpPr>
          <p:nvPr>
            <p:ph idx="1"/>
          </p:nvPr>
        </p:nvSpPr>
        <p:spPr/>
        <p:txBody>
          <a:bodyPr/>
          <a:lstStyle/>
          <a:p>
            <a:r>
              <a:rPr lang="en-US" dirty="0"/>
              <a:t>Hypo 3</a:t>
            </a:r>
          </a:p>
          <a:p>
            <a:pPr lvl="1"/>
            <a:r>
              <a:rPr lang="en-US" dirty="0"/>
              <a:t>Polygram has distribution rights for 3T1, Warner has same for 3T2</a:t>
            </a:r>
          </a:p>
          <a:p>
            <a:pPr lvl="1"/>
            <a:r>
              <a:rPr lang="en-US" dirty="0"/>
              <a:t>They get together and agree on a new joint advertising campaign: “Got Three Tenors?”</a:t>
            </a:r>
          </a:p>
          <a:p>
            <a:r>
              <a:rPr lang="en-US" dirty="0"/>
              <a:t>SA1 Issue?</a:t>
            </a:r>
          </a:p>
        </p:txBody>
      </p:sp>
      <p:sp>
        <p:nvSpPr>
          <p:cNvPr id="5" name="Slide Number Placeholder 4"/>
          <p:cNvSpPr>
            <a:spLocks noGrp="1"/>
          </p:cNvSpPr>
          <p:nvPr>
            <p:ph type="sldNum" sz="quarter" idx="12"/>
          </p:nvPr>
        </p:nvSpPr>
        <p:spPr/>
        <p:txBody>
          <a:bodyPr/>
          <a:lstStyle/>
          <a:p>
            <a:fld id="{0685ECE9-155F-44CD-9615-404383146F92}" type="slidenum">
              <a:rPr lang="en-US" altLang="en-US" smtClean="0"/>
              <a:pPr/>
              <a:t>44</a:t>
            </a:fld>
            <a:endParaRPr lang="en-US" altLang="en-US"/>
          </a:p>
        </p:txBody>
      </p:sp>
      <p:sp>
        <p:nvSpPr>
          <p:cNvPr id="6" name="Text Box 5"/>
          <p:cNvSpPr txBox="1">
            <a:spLocks noChangeArrowheads="1"/>
          </p:cNvSpPr>
          <p:nvPr/>
        </p:nvSpPr>
        <p:spPr bwMode="auto">
          <a:xfrm>
            <a:off x="10108096" y="0"/>
            <a:ext cx="208390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5)</a:t>
            </a:r>
          </a:p>
        </p:txBody>
      </p:sp>
    </p:spTree>
    <p:extLst>
      <p:ext uri="{BB962C8B-B14F-4D97-AF65-F5344CB8AC3E}">
        <p14:creationId xmlns:p14="http://schemas.microsoft.com/office/powerpoint/2010/main" val="2571554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Three Tenors</a:t>
            </a:r>
          </a:p>
        </p:txBody>
      </p:sp>
      <p:sp>
        <p:nvSpPr>
          <p:cNvPr id="3" name="Content Placeholder 2"/>
          <p:cNvSpPr>
            <a:spLocks noGrp="1"/>
          </p:cNvSpPr>
          <p:nvPr>
            <p:ph idx="1"/>
          </p:nvPr>
        </p:nvSpPr>
        <p:spPr/>
        <p:txBody>
          <a:bodyPr/>
          <a:lstStyle/>
          <a:p>
            <a:r>
              <a:rPr lang="en-US" dirty="0"/>
              <a:t>Hypo 4</a:t>
            </a:r>
          </a:p>
          <a:p>
            <a:pPr lvl="1"/>
            <a:r>
              <a:rPr lang="en-US" dirty="0"/>
              <a:t>Polygram and Warner form joint venture for distribution rights of 3T3</a:t>
            </a:r>
          </a:p>
          <a:p>
            <a:r>
              <a:rPr lang="en-US" dirty="0"/>
              <a:t>SA1 Issue?</a:t>
            </a:r>
          </a:p>
        </p:txBody>
      </p:sp>
      <p:sp>
        <p:nvSpPr>
          <p:cNvPr id="5" name="Slide Number Placeholder 4"/>
          <p:cNvSpPr>
            <a:spLocks noGrp="1"/>
          </p:cNvSpPr>
          <p:nvPr>
            <p:ph type="sldNum" sz="quarter" idx="12"/>
          </p:nvPr>
        </p:nvSpPr>
        <p:spPr/>
        <p:txBody>
          <a:bodyPr/>
          <a:lstStyle/>
          <a:p>
            <a:fld id="{0685ECE9-155F-44CD-9615-404383146F92}" type="slidenum">
              <a:rPr lang="en-US" altLang="en-US" smtClean="0"/>
              <a:pPr/>
              <a:t>45</a:t>
            </a:fld>
            <a:endParaRPr lang="en-US" altLang="en-US"/>
          </a:p>
        </p:txBody>
      </p:sp>
      <p:sp>
        <p:nvSpPr>
          <p:cNvPr id="6" name="Text Box 5"/>
          <p:cNvSpPr txBox="1">
            <a:spLocks noChangeArrowheads="1"/>
          </p:cNvSpPr>
          <p:nvPr/>
        </p:nvSpPr>
        <p:spPr bwMode="auto">
          <a:xfrm>
            <a:off x="10068339" y="0"/>
            <a:ext cx="212366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5)</a:t>
            </a:r>
          </a:p>
        </p:txBody>
      </p:sp>
    </p:spTree>
    <p:extLst>
      <p:ext uri="{BB962C8B-B14F-4D97-AF65-F5344CB8AC3E}">
        <p14:creationId xmlns:p14="http://schemas.microsoft.com/office/powerpoint/2010/main" val="1085898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Three Tenors</a:t>
            </a:r>
          </a:p>
        </p:txBody>
      </p:sp>
      <p:sp>
        <p:nvSpPr>
          <p:cNvPr id="3" name="Content Placeholder 2"/>
          <p:cNvSpPr>
            <a:spLocks noGrp="1"/>
          </p:cNvSpPr>
          <p:nvPr>
            <p:ph idx="1"/>
          </p:nvPr>
        </p:nvSpPr>
        <p:spPr/>
        <p:txBody>
          <a:bodyPr/>
          <a:lstStyle/>
          <a:p>
            <a:r>
              <a:rPr lang="en-US" dirty="0"/>
              <a:t>Hypo 5</a:t>
            </a:r>
          </a:p>
          <a:p>
            <a:pPr lvl="1"/>
            <a:r>
              <a:rPr lang="en-US" dirty="0"/>
              <a:t>Combine hypos 2 and 4</a:t>
            </a:r>
          </a:p>
          <a:p>
            <a:r>
              <a:rPr lang="en-US" dirty="0"/>
              <a:t>Is this the actual case?</a:t>
            </a:r>
          </a:p>
          <a:p>
            <a:r>
              <a:rPr lang="en-US" dirty="0"/>
              <a:t>SA1 Issue?</a:t>
            </a:r>
          </a:p>
        </p:txBody>
      </p:sp>
      <p:sp>
        <p:nvSpPr>
          <p:cNvPr id="5" name="Slide Number Placeholder 4"/>
          <p:cNvSpPr>
            <a:spLocks noGrp="1"/>
          </p:cNvSpPr>
          <p:nvPr>
            <p:ph type="sldNum" sz="quarter" idx="12"/>
          </p:nvPr>
        </p:nvSpPr>
        <p:spPr/>
        <p:txBody>
          <a:bodyPr/>
          <a:lstStyle/>
          <a:p>
            <a:fld id="{0685ECE9-155F-44CD-9615-404383146F92}" type="slidenum">
              <a:rPr lang="en-US" altLang="en-US" smtClean="0"/>
              <a:pPr/>
              <a:t>46</a:t>
            </a:fld>
            <a:endParaRPr lang="en-US" altLang="en-US"/>
          </a:p>
        </p:txBody>
      </p:sp>
      <p:sp>
        <p:nvSpPr>
          <p:cNvPr id="6" name="Text Box 5"/>
          <p:cNvSpPr txBox="1">
            <a:spLocks noChangeArrowheads="1"/>
          </p:cNvSpPr>
          <p:nvPr/>
        </p:nvSpPr>
        <p:spPr bwMode="auto">
          <a:xfrm>
            <a:off x="10053430" y="0"/>
            <a:ext cx="213857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(5 of 5)</a:t>
            </a:r>
          </a:p>
        </p:txBody>
      </p:sp>
    </p:spTree>
    <p:extLst>
      <p:ext uri="{BB962C8B-B14F-4D97-AF65-F5344CB8AC3E}">
        <p14:creationId xmlns:p14="http://schemas.microsoft.com/office/powerpoint/2010/main" val="2159499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Three Tenors (CADC 2005)</a:t>
            </a:r>
          </a:p>
        </p:txBody>
      </p:sp>
      <p:sp>
        <p:nvSpPr>
          <p:cNvPr id="3" name="Content Placeholder 2"/>
          <p:cNvSpPr>
            <a:spLocks noGrp="1"/>
          </p:cNvSpPr>
          <p:nvPr>
            <p:ph idx="1"/>
          </p:nvPr>
        </p:nvSpPr>
        <p:spPr/>
        <p:txBody>
          <a:bodyPr/>
          <a:lstStyle/>
          <a:p>
            <a:r>
              <a:rPr lang="en-US" dirty="0"/>
              <a:t>Business Questions</a:t>
            </a:r>
          </a:p>
          <a:p>
            <a:pPr lvl="1"/>
            <a:r>
              <a:rPr lang="en-US" dirty="0"/>
              <a:t>What is the initial situation heading into the third CD?</a:t>
            </a:r>
          </a:p>
          <a:p>
            <a:pPr lvl="1"/>
            <a:r>
              <a:rPr lang="en-US" dirty="0"/>
              <a:t>What issues does that pose?</a:t>
            </a:r>
          </a:p>
          <a:p>
            <a:pPr lvl="1"/>
            <a:r>
              <a:rPr lang="en-US" dirty="0"/>
              <a:t>What are the parties allowed to do to resolve those issues?</a:t>
            </a:r>
          </a:p>
        </p:txBody>
      </p:sp>
      <p:sp>
        <p:nvSpPr>
          <p:cNvPr id="5" name="Slide Number Placeholder 4"/>
          <p:cNvSpPr>
            <a:spLocks noGrp="1"/>
          </p:cNvSpPr>
          <p:nvPr>
            <p:ph type="sldNum" sz="quarter" idx="12"/>
          </p:nvPr>
        </p:nvSpPr>
        <p:spPr/>
        <p:txBody>
          <a:bodyPr/>
          <a:lstStyle/>
          <a:p>
            <a:fld id="{0685ECE9-155F-44CD-9615-404383146F92}" type="slidenum">
              <a:rPr lang="en-US" altLang="en-US" smtClean="0"/>
              <a:pPr/>
              <a:t>47</a:t>
            </a:fld>
            <a:endParaRPr lang="en-US" altLang="en-US"/>
          </a:p>
        </p:txBody>
      </p:sp>
    </p:spTree>
    <p:extLst>
      <p:ext uri="{BB962C8B-B14F-4D97-AF65-F5344CB8AC3E}">
        <p14:creationId xmlns:p14="http://schemas.microsoft.com/office/powerpoint/2010/main" val="1735251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2981" y="-2"/>
            <a:ext cx="218901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Three Tenors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p:cNvSpPr txBox="1">
            <a:spLocks noChangeArrowheads="1"/>
          </p:cNvSpPr>
          <p:nvPr/>
        </p:nvSpPr>
        <p:spPr bwMode="auto">
          <a:xfrm>
            <a:off x="8467898" y="6477000"/>
            <a:ext cx="372410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Three Tenors Admin Process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Polygram Holding, Inc.; Decca Music Group Limited; UMG Recordings, Inc.; and Universal Music &amp; Video Distribution Corp | Federal Trade Commission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597" y="209004"/>
            <a:ext cx="5902506" cy="6491834"/>
          </a:xfrm>
          <a:prstGeom prst="rect">
            <a:avLst/>
          </a:prstGeom>
          <a:ln w="6350">
            <a:solidFill>
              <a:schemeClr val="tx1"/>
            </a:solidFill>
          </a:ln>
        </p:spPr>
      </p:pic>
      <p:pic>
        <p:nvPicPr>
          <p:cNvPr id="9" name="Picture 8" descr="Polygram Holding, Inc.; Decca Music Group Limited; UMG Recordings, Inc.; and Universal Music &amp; Video Distribution Corp | Federal Trade Commission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4193" t="30839" r="6678" b="25013"/>
          <a:stretch/>
        </p:blipFill>
        <p:spPr>
          <a:xfrm>
            <a:off x="1824514" y="1166850"/>
            <a:ext cx="8813451" cy="4801402"/>
          </a:xfrm>
          <a:prstGeom prst="rect">
            <a:avLst/>
          </a:prstGeom>
          <a:ln w="6350">
            <a:solidFill>
              <a:schemeClr val="tx1"/>
            </a:solidFill>
          </a:ln>
        </p:spPr>
      </p:pic>
    </p:spTree>
    <p:extLst>
      <p:ext uri="{BB962C8B-B14F-4D97-AF65-F5344CB8AC3E}">
        <p14:creationId xmlns:p14="http://schemas.microsoft.com/office/powerpoint/2010/main" val="305325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9019" y="-2"/>
            <a:ext cx="238298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Case Timeline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p:cNvSpPr txBox="1">
            <a:spLocks noChangeArrowheads="1"/>
          </p:cNvSpPr>
          <p:nvPr/>
        </p:nvSpPr>
        <p:spPr bwMode="auto">
          <a:xfrm>
            <a:off x="8467898" y="6477000"/>
            <a:ext cx="372410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Three Tenors Admin Process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Polygram Holding, Inc.; Decca Music Group Limited; UMG Recordings, Inc.; and Universal Music &amp; Video Distribution Corp | Federal Trade Commission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496" y="209004"/>
            <a:ext cx="5902506" cy="6491834"/>
          </a:xfrm>
          <a:prstGeom prst="rect">
            <a:avLst/>
          </a:prstGeom>
          <a:ln w="6350">
            <a:solidFill>
              <a:schemeClr val="tx1"/>
            </a:solidFill>
          </a:ln>
        </p:spPr>
      </p:pic>
      <p:pic>
        <p:nvPicPr>
          <p:cNvPr id="10" name="Picture 9" descr="Polygram Holding, Inc.; Decca Music Group Limited; UMG Recordings, Inc.; and Universal Music &amp; Video Distribution Corp | Federal Trade Commission - Google Chrome"/>
          <p:cNvPicPr>
            <a:picLocks noChangeAspect="1"/>
          </p:cNvPicPr>
          <p:nvPr/>
        </p:nvPicPr>
        <p:blipFill rotWithShape="1">
          <a:blip r:embed="rId3">
            <a:extLst>
              <a:ext uri="{28A0092B-C50C-407E-A947-70E740481C1C}">
                <a14:useLocalDpi xmlns:a14="http://schemas.microsoft.com/office/drawing/2010/main" val="0"/>
              </a:ext>
            </a:extLst>
          </a:blip>
          <a:srcRect l="6505" t="36089" r="19249" b="11781"/>
          <a:stretch/>
        </p:blipFill>
        <p:spPr>
          <a:xfrm>
            <a:off x="1110606" y="1527121"/>
            <a:ext cx="10372041" cy="4580547"/>
          </a:xfrm>
          <a:prstGeom prst="rect">
            <a:avLst/>
          </a:prstGeom>
          <a:ln w="6350">
            <a:solidFill>
              <a:schemeClr val="tx1"/>
            </a:solidFill>
          </a:ln>
        </p:spPr>
      </p:pic>
    </p:spTree>
    <p:extLst>
      <p:ext uri="{BB962C8B-B14F-4D97-AF65-F5344CB8AC3E}">
        <p14:creationId xmlns:p14="http://schemas.microsoft.com/office/powerpoint/2010/main" val="47091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73037" y="209004"/>
            <a:ext cx="3958556" cy="6491834"/>
          </a:xfrm>
          <a:prstGeom prst="rect">
            <a:avLst/>
          </a:prstGeom>
          <a:ln w="6350">
            <a:solidFill>
              <a:schemeClr val="tx1"/>
            </a:solidFill>
          </a:ln>
        </p:spPr>
      </p:pic>
      <p:sp>
        <p:nvSpPr>
          <p:cNvPr id="2" name="Title 1"/>
          <p:cNvSpPr>
            <a:spLocks noGrp="1"/>
          </p:cNvSpPr>
          <p:nvPr>
            <p:ph type="title"/>
          </p:nvPr>
        </p:nvSpPr>
        <p:spPr>
          <a:xfrm>
            <a:off x="7711590" y="-2"/>
            <a:ext cx="4480411"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Expanding Consumer Choice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NCAA v. Oklahoma (US 1984)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9" name="Rectangle 8"/>
          <p:cNvSpPr/>
          <p:nvPr/>
        </p:nvSpPr>
        <p:spPr bwMode="auto">
          <a:xfrm>
            <a:off x="806036" y="2404407"/>
            <a:ext cx="11212927" cy="3046988"/>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“Thus, </a:t>
            </a:r>
            <a:r>
              <a:rPr lang="en-US" sz="3200" b="1" dirty="0">
                <a:solidFill>
                  <a:schemeClr val="accent4">
                    <a:lumMod val="50000"/>
                    <a:lumOff val="50000"/>
                  </a:schemeClr>
                </a:solidFill>
              </a:rPr>
              <a:t>the NCAA plays a vital role in enabling college football to preserve its character, and as a result enables a product to be marketed which might otherwise be unavailable</a:t>
            </a:r>
            <a:r>
              <a:rPr lang="en-US" sz="3200" dirty="0">
                <a:solidFill>
                  <a:srgbClr val="000000"/>
                </a:solidFill>
              </a:rPr>
              <a:t>. In performing this role, </a:t>
            </a:r>
            <a:r>
              <a:rPr lang="en-US" sz="3200" b="1" dirty="0">
                <a:solidFill>
                  <a:schemeClr val="accent4">
                    <a:lumMod val="50000"/>
                    <a:lumOff val="50000"/>
                  </a:schemeClr>
                </a:solidFill>
              </a:rPr>
              <a:t>its actions widen consumer choice</a:t>
            </a:r>
            <a:r>
              <a:rPr lang="en-US" sz="3200" dirty="0"/>
              <a:t>—</a:t>
            </a:r>
            <a:r>
              <a:rPr lang="en-US" sz="3200" dirty="0">
                <a:solidFill>
                  <a:srgbClr val="000000"/>
                </a:solidFill>
              </a:rPr>
              <a:t>not only the choices available to sports fans but also those available to athletes</a:t>
            </a:r>
            <a:r>
              <a:rPr lang="en-US" sz="3200" dirty="0"/>
              <a:t>—</a:t>
            </a:r>
            <a:r>
              <a:rPr lang="en-US" sz="3200" dirty="0">
                <a:solidFill>
                  <a:srgbClr val="000000"/>
                </a:solidFill>
              </a:rPr>
              <a:t>and </a:t>
            </a:r>
            <a:r>
              <a:rPr lang="en-US" sz="3200" b="1" dirty="0">
                <a:solidFill>
                  <a:schemeClr val="accent4">
                    <a:lumMod val="50000"/>
                    <a:lumOff val="50000"/>
                  </a:schemeClr>
                </a:solidFill>
              </a:rPr>
              <a:t>hence can be viewed as procompetitive</a:t>
            </a:r>
            <a:r>
              <a:rPr lang="en-US" sz="3200" dirty="0">
                <a:solidFill>
                  <a:srgbClr val="000000"/>
                </a:solidFill>
              </a:rPr>
              <a:t>.”</a:t>
            </a:r>
          </a:p>
        </p:txBody>
      </p:sp>
    </p:spTree>
    <p:extLst>
      <p:ext uri="{BB962C8B-B14F-4D97-AF65-F5344CB8AC3E}">
        <p14:creationId xmlns:p14="http://schemas.microsoft.com/office/powerpoint/2010/main" val="131323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Three Tenors (CADC 2005)</a:t>
            </a:r>
          </a:p>
        </p:txBody>
      </p:sp>
      <p:sp>
        <p:nvSpPr>
          <p:cNvPr id="3" name="Content Placeholder 2"/>
          <p:cNvSpPr>
            <a:spLocks noGrp="1"/>
          </p:cNvSpPr>
          <p:nvPr>
            <p:ph idx="1"/>
          </p:nvPr>
        </p:nvSpPr>
        <p:spPr/>
        <p:txBody>
          <a:bodyPr/>
          <a:lstStyle/>
          <a:p>
            <a:r>
              <a:rPr lang="en-US" dirty="0"/>
              <a:t>Antitrust Questions</a:t>
            </a:r>
          </a:p>
          <a:p>
            <a:pPr lvl="1"/>
            <a:r>
              <a:rPr lang="en-US" dirty="0"/>
              <a:t>Does it matter that this is a FTC Act Section 5 case rather than a SA 1 case?</a:t>
            </a:r>
          </a:p>
          <a:p>
            <a:pPr lvl="1"/>
            <a:r>
              <a:rPr lang="en-US" dirty="0"/>
              <a:t>Does the FTC need to define the market and if so what is that market?</a:t>
            </a:r>
          </a:p>
        </p:txBody>
      </p:sp>
      <p:sp>
        <p:nvSpPr>
          <p:cNvPr id="5" name="Slide Number Placeholder 4"/>
          <p:cNvSpPr>
            <a:spLocks noGrp="1"/>
          </p:cNvSpPr>
          <p:nvPr>
            <p:ph type="sldNum" sz="quarter" idx="12"/>
          </p:nvPr>
        </p:nvSpPr>
        <p:spPr/>
        <p:txBody>
          <a:bodyPr/>
          <a:lstStyle/>
          <a:p>
            <a:fld id="{0685ECE9-155F-44CD-9615-404383146F92}" type="slidenum">
              <a:rPr lang="en-US" altLang="en-US" smtClean="0"/>
              <a:pPr/>
              <a:t>50</a:t>
            </a:fld>
            <a:endParaRPr lang="en-US" altLang="en-US"/>
          </a:p>
        </p:txBody>
      </p:sp>
    </p:spTree>
    <p:extLst>
      <p:ext uri="{BB962C8B-B14F-4D97-AF65-F5344CB8AC3E}">
        <p14:creationId xmlns:p14="http://schemas.microsoft.com/office/powerpoint/2010/main" val="10775510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5367" y="-2"/>
            <a:ext cx="18066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On Appeal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9303917" y="6488668"/>
            <a:ext cx="28880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416 F.3d 29  (CADC 2005)</a:t>
            </a:r>
          </a:p>
        </p:txBody>
      </p:sp>
      <p:pic>
        <p:nvPicPr>
          <p:cNvPr id="8" name="Picture 7"/>
          <p:cNvPicPr>
            <a:picLocks noChangeAspect="1"/>
          </p:cNvPicPr>
          <p:nvPr/>
        </p:nvPicPr>
        <p:blipFill>
          <a:blip r:embed="rId2"/>
          <a:stretch>
            <a:fillRect/>
          </a:stretch>
        </p:blipFill>
        <p:spPr>
          <a:xfrm>
            <a:off x="3775324" y="205439"/>
            <a:ext cx="4178109" cy="6500161"/>
          </a:xfrm>
          <a:prstGeom prst="rect">
            <a:avLst/>
          </a:prstGeom>
          <a:ln w="6350">
            <a:solidFill>
              <a:schemeClr val="tx1"/>
            </a:solidFill>
          </a:ln>
        </p:spPr>
      </p:pic>
    </p:spTree>
    <p:extLst>
      <p:ext uri="{BB962C8B-B14F-4D97-AF65-F5344CB8AC3E}">
        <p14:creationId xmlns:p14="http://schemas.microsoft.com/office/powerpoint/2010/main" val="166269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1549" y="-2"/>
            <a:ext cx="8190452" cy="41106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Goldilocks Antitrust: Just Right for the Circumstances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9437716" y="6488668"/>
            <a:ext cx="27542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Polygram (CADC 2005)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42148" y="444722"/>
            <a:ext cx="4019866" cy="6256116"/>
          </a:xfrm>
          <a:prstGeom prst="rect">
            <a:avLst/>
          </a:prstGeom>
          <a:ln w="6350">
            <a:solidFill>
              <a:schemeClr val="tx1"/>
            </a:solidFill>
          </a:ln>
        </p:spPr>
      </p:pic>
      <p:sp>
        <p:nvSpPr>
          <p:cNvPr id="9" name="Rectangle 8"/>
          <p:cNvSpPr/>
          <p:nvPr/>
        </p:nvSpPr>
        <p:spPr bwMode="auto">
          <a:xfrm>
            <a:off x="1625194" y="2478233"/>
            <a:ext cx="9993651" cy="353943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r>
              <a:rPr kumimoji="1" lang="en-US" sz="3200" i="0" u="none" strike="noStrike" cap="none" normalizeH="0" baseline="0" dirty="0">
                <a:ln>
                  <a:noFill/>
                </a:ln>
                <a:solidFill>
                  <a:schemeClr val="bg2"/>
                </a:solidFill>
                <a:effectLst/>
              </a:rPr>
              <a:t>“Since</a:t>
            </a:r>
            <a:r>
              <a:rPr kumimoji="1" lang="en-US" sz="3200" i="0" u="none" strike="noStrike" cap="none" normalizeH="0" dirty="0">
                <a:ln>
                  <a:noFill/>
                </a:ln>
                <a:solidFill>
                  <a:schemeClr val="bg2"/>
                </a:solidFill>
                <a:effectLst/>
              </a:rPr>
              <a:t> </a:t>
            </a:r>
            <a:r>
              <a:rPr kumimoji="1" lang="en-US" sz="3200" i="1" u="none" strike="noStrike" cap="none" normalizeH="0" dirty="0">
                <a:ln>
                  <a:noFill/>
                </a:ln>
                <a:solidFill>
                  <a:schemeClr val="bg2"/>
                </a:solidFill>
                <a:effectLst/>
              </a:rPr>
              <a:t>Professional Engineers </a:t>
            </a:r>
            <a:r>
              <a:rPr kumimoji="1" lang="en-US" sz="3200" i="0" u="none" strike="noStrike" cap="none" normalizeH="0" dirty="0">
                <a:ln>
                  <a:noFill/>
                </a:ln>
                <a:solidFill>
                  <a:schemeClr val="bg2"/>
                </a:solidFill>
                <a:effectLst/>
              </a:rPr>
              <a:t>the </a:t>
            </a:r>
            <a:r>
              <a:rPr kumimoji="1" lang="en-US" sz="3200" b="1" i="0" u="none" strike="noStrike" cap="none" normalizeH="0" dirty="0">
                <a:ln>
                  <a:noFill/>
                </a:ln>
                <a:solidFill>
                  <a:schemeClr val="accent4">
                    <a:lumMod val="50000"/>
                    <a:lumOff val="50000"/>
                  </a:schemeClr>
                </a:solidFill>
                <a:effectLst/>
              </a:rPr>
              <a:t>Supreme Court has steadily moved away from the dichotomous approach</a:t>
            </a:r>
            <a:r>
              <a:rPr kumimoji="1" lang="en-US" sz="3200" i="0" u="none" strike="noStrike" cap="none" normalizeH="0" dirty="0">
                <a:ln>
                  <a:noFill/>
                </a:ln>
                <a:solidFill>
                  <a:schemeClr val="bg2"/>
                </a:solidFill>
                <a:effectLst/>
              </a:rPr>
              <a:t> – under which every restraint of trade is either unlawful </a:t>
            </a:r>
            <a:r>
              <a:rPr kumimoji="1" lang="en-US" sz="3200" i="1" u="none" strike="noStrike" cap="none" normalizeH="0" dirty="0">
                <a:ln>
                  <a:noFill/>
                </a:ln>
                <a:solidFill>
                  <a:schemeClr val="bg2"/>
                </a:solidFill>
                <a:effectLst/>
              </a:rPr>
              <a:t>per se</a:t>
            </a:r>
            <a:r>
              <a:rPr kumimoji="1" lang="en-US" sz="3200" i="0" u="none" strike="noStrike" cap="none" normalizeH="0" dirty="0">
                <a:ln>
                  <a:noFill/>
                </a:ln>
                <a:solidFill>
                  <a:schemeClr val="bg2"/>
                </a:solidFill>
                <a:effectLst/>
              </a:rPr>
              <a:t>, and hence not susceptible to a procompetitive justification, </a:t>
            </a:r>
            <a:r>
              <a:rPr lang="en-US" sz="3200" dirty="0">
                <a:solidFill>
                  <a:schemeClr val="bg2"/>
                </a:solidFill>
              </a:rPr>
              <a:t>or subject to full-blown rule-of-reason analysis – </a:t>
            </a:r>
            <a:r>
              <a:rPr lang="en-US" sz="3200" b="1" dirty="0">
                <a:solidFill>
                  <a:schemeClr val="accent4">
                    <a:lumMod val="50000"/>
                    <a:lumOff val="50000"/>
                  </a:schemeClr>
                </a:solidFill>
              </a:rPr>
              <a:t>toward one in which the extent of the inquiry is tailored to the suspect conduct in each particular case</a:t>
            </a:r>
            <a:r>
              <a:rPr kumimoji="1" lang="en-US" sz="3200" i="0" u="none" strike="noStrike" cap="none" normalizeH="0" dirty="0">
                <a:ln>
                  <a:noFill/>
                </a:ln>
                <a:solidFill>
                  <a:schemeClr val="bg2"/>
                </a:solidFill>
                <a:effectLst/>
              </a:rPr>
              <a:t>” </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35242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6384" y="-2"/>
            <a:ext cx="319561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Quick Look Analysis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9437716" y="6488668"/>
            <a:ext cx="27542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Polygram (CADC 2005)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13434" y="209004"/>
            <a:ext cx="4227969" cy="6491834"/>
          </a:xfrm>
          <a:prstGeom prst="rect">
            <a:avLst/>
          </a:prstGeom>
          <a:ln w="6350">
            <a:solidFill>
              <a:schemeClr val="tx1"/>
            </a:solidFill>
          </a:ln>
        </p:spPr>
      </p:pic>
      <p:sp>
        <p:nvSpPr>
          <p:cNvPr id="9" name="Rectangle 8"/>
          <p:cNvSpPr/>
          <p:nvPr/>
        </p:nvSpPr>
        <p:spPr bwMode="auto">
          <a:xfrm>
            <a:off x="1384686" y="2484706"/>
            <a:ext cx="10187323" cy="353943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r>
              <a:rPr kumimoji="1" lang="en-US" sz="3200" i="0" u="none" strike="noStrike" cap="none" normalizeH="0" baseline="0" dirty="0">
                <a:ln>
                  <a:noFill/>
                </a:ln>
                <a:solidFill>
                  <a:schemeClr val="bg2"/>
                </a:solidFill>
                <a:effectLst/>
              </a:rPr>
              <a:t>“At</a:t>
            </a:r>
            <a:r>
              <a:rPr kumimoji="1" lang="en-US" sz="3200" i="0" u="none" strike="noStrike" cap="none" normalizeH="0" dirty="0">
                <a:ln>
                  <a:noFill/>
                </a:ln>
                <a:solidFill>
                  <a:schemeClr val="bg2"/>
                </a:solidFill>
                <a:effectLst/>
              </a:rPr>
              <a:t> the same time, however, </a:t>
            </a:r>
            <a:r>
              <a:rPr kumimoji="1" lang="en-US" sz="3200" b="1" i="0" u="none" strike="noStrike" cap="none" normalizeH="0" dirty="0">
                <a:ln>
                  <a:noFill/>
                </a:ln>
                <a:solidFill>
                  <a:schemeClr val="accent4">
                    <a:lumMod val="50000"/>
                    <a:lumOff val="50000"/>
                  </a:schemeClr>
                </a:solidFill>
                <a:effectLst/>
              </a:rPr>
              <a:t>in </a:t>
            </a:r>
            <a:r>
              <a:rPr kumimoji="1" lang="en-US" sz="3200" b="1" i="1" u="none" strike="noStrike" cap="none" normalizeH="0" dirty="0">
                <a:ln>
                  <a:noFill/>
                </a:ln>
                <a:solidFill>
                  <a:schemeClr val="accent4">
                    <a:lumMod val="50000"/>
                    <a:lumOff val="50000"/>
                  </a:schemeClr>
                </a:solidFill>
                <a:effectLst/>
              </a:rPr>
              <a:t>NCAA</a:t>
            </a:r>
            <a:r>
              <a:rPr kumimoji="1" lang="en-US" sz="3200" b="1" i="0" u="none" strike="noStrike" cap="none" normalizeH="0" dirty="0">
                <a:ln>
                  <a:noFill/>
                </a:ln>
                <a:solidFill>
                  <a:schemeClr val="accent4">
                    <a:lumMod val="50000"/>
                    <a:lumOff val="50000"/>
                  </a:schemeClr>
                </a:solidFill>
                <a:effectLst/>
              </a:rPr>
              <a:t> and </a:t>
            </a:r>
            <a:r>
              <a:rPr kumimoji="1" lang="en-US" sz="3200" b="1" i="1" u="none" strike="noStrike" cap="none" normalizeH="0" dirty="0">
                <a:ln>
                  <a:noFill/>
                </a:ln>
                <a:solidFill>
                  <a:schemeClr val="accent4">
                    <a:lumMod val="50000"/>
                    <a:lumOff val="50000"/>
                  </a:schemeClr>
                </a:solidFill>
                <a:effectLst/>
              </a:rPr>
              <a:t>IFD</a:t>
            </a:r>
            <a:r>
              <a:rPr kumimoji="1" lang="en-US" sz="3200" b="1" i="0" u="none" strike="noStrike" cap="none" normalizeH="0" dirty="0">
                <a:ln>
                  <a:noFill/>
                </a:ln>
                <a:solidFill>
                  <a:schemeClr val="accent4">
                    <a:lumMod val="50000"/>
                    <a:lumOff val="50000"/>
                  </a:schemeClr>
                </a:solidFill>
                <a:effectLst/>
              </a:rPr>
              <a:t> the Court did not insist upon the elaborate market analysis ordinarily required under the rule of reason to prove the defendant had market power</a:t>
            </a:r>
            <a:r>
              <a:rPr kumimoji="1" lang="en-US" sz="3200" i="0" u="none" strike="noStrike" cap="none" normalizeH="0" dirty="0">
                <a:ln>
                  <a:noFill/>
                </a:ln>
                <a:solidFill>
                  <a:schemeClr val="bg2"/>
                </a:solidFill>
                <a:effectLst/>
              </a:rPr>
              <a:t> and the restraint it imposed had an anticompetitive effect. … </a:t>
            </a:r>
            <a:r>
              <a:rPr lang="en-US" sz="3200" b="1" dirty="0">
                <a:solidFill>
                  <a:schemeClr val="accent4">
                    <a:lumMod val="50000"/>
                    <a:lumOff val="50000"/>
                  </a:schemeClr>
                </a:solidFill>
              </a:rPr>
              <a:t>The Court instead adopted an intermediate inquiry, since dubbed the ‘quick look,’ to evaluate horizontal restraints of trade</a:t>
            </a:r>
            <a:r>
              <a:rPr lang="en-US" sz="320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33435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3593" y="-2"/>
            <a:ext cx="422840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Step 1: Inherently Suspect?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9437716" y="6488668"/>
            <a:ext cx="27542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Polygram (CADC 2005)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86196" y="209004"/>
            <a:ext cx="4079587" cy="6491834"/>
          </a:xfrm>
          <a:prstGeom prst="rect">
            <a:avLst/>
          </a:prstGeom>
          <a:ln w="6350">
            <a:solidFill>
              <a:schemeClr val="tx1"/>
            </a:solidFill>
          </a:ln>
        </p:spPr>
      </p:pic>
      <p:sp>
        <p:nvSpPr>
          <p:cNvPr id="9" name="Rectangle 8"/>
          <p:cNvSpPr/>
          <p:nvPr/>
        </p:nvSpPr>
        <p:spPr bwMode="auto">
          <a:xfrm>
            <a:off x="1436753" y="2221088"/>
            <a:ext cx="10492051" cy="353943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r>
              <a:rPr kumimoji="1" lang="en-US" sz="3200" i="0" u="none" strike="noStrike" cap="none" normalizeH="0" baseline="0" dirty="0">
                <a:ln>
                  <a:noFill/>
                </a:ln>
                <a:solidFill>
                  <a:schemeClr val="bg2"/>
                </a:solidFill>
                <a:effectLst/>
              </a:rPr>
              <a:t>“</a:t>
            </a:r>
            <a:r>
              <a:rPr kumimoji="1" lang="en-US" sz="3200" b="1" i="0" u="none" strike="noStrike" cap="none" normalizeH="0" baseline="0" dirty="0">
                <a:ln>
                  <a:noFill/>
                </a:ln>
                <a:solidFill>
                  <a:schemeClr val="accent4">
                    <a:lumMod val="50000"/>
                    <a:lumOff val="50000"/>
                  </a:schemeClr>
                </a:solidFill>
                <a:effectLst/>
              </a:rPr>
              <a:t>First</a:t>
            </a:r>
            <a:r>
              <a:rPr kumimoji="1" lang="en-US" sz="3200" i="0" u="none" strike="noStrike" cap="none" normalizeH="0" baseline="0" dirty="0">
                <a:ln>
                  <a:noFill/>
                </a:ln>
                <a:solidFill>
                  <a:schemeClr val="bg2"/>
                </a:solidFill>
                <a:effectLst/>
              </a:rPr>
              <a:t>,</a:t>
            </a:r>
            <a:r>
              <a:rPr kumimoji="1" lang="en-US" sz="3200" i="0" u="none" strike="noStrike" cap="none" normalizeH="0" dirty="0">
                <a:ln>
                  <a:noFill/>
                </a:ln>
                <a:solidFill>
                  <a:schemeClr val="bg2"/>
                </a:solidFill>
                <a:effectLst/>
              </a:rPr>
              <a:t> the Commission must </a:t>
            </a:r>
            <a:r>
              <a:rPr kumimoji="1" lang="en-US" sz="3200" b="1" i="0" u="none" strike="noStrike" cap="none" normalizeH="0" dirty="0">
                <a:ln>
                  <a:noFill/>
                </a:ln>
                <a:solidFill>
                  <a:schemeClr val="accent4">
                    <a:lumMod val="50000"/>
                    <a:lumOff val="50000"/>
                  </a:schemeClr>
                </a:solidFill>
                <a:effectLst/>
              </a:rPr>
              <a:t>determine whether it is obvious from the nature of the challenged conduct that it will likely harm consumers</a:t>
            </a:r>
            <a:r>
              <a:rPr kumimoji="1" lang="en-US" sz="3200" i="0" u="none" strike="noStrike" cap="none" normalizeH="0" dirty="0">
                <a:ln>
                  <a:noFill/>
                </a:ln>
                <a:solidFill>
                  <a:schemeClr val="bg2"/>
                </a:solidFill>
                <a:effectLst/>
              </a:rPr>
              <a:t>. </a:t>
            </a:r>
            <a:r>
              <a:rPr lang="en-US" sz="3200" dirty="0">
                <a:solidFill>
                  <a:schemeClr val="bg2"/>
                </a:solidFill>
              </a:rPr>
              <a:t>If so, then the restraint is deemed ‘inherently suspect’ and, </a:t>
            </a:r>
            <a:r>
              <a:rPr lang="en-US" sz="3200" b="1" dirty="0">
                <a:solidFill>
                  <a:schemeClr val="accent4">
                    <a:lumMod val="50000"/>
                    <a:lumOff val="50000"/>
                  </a:schemeClr>
                </a:solidFill>
              </a:rPr>
              <a:t>unless the defendant comes forward with some plausible (and legally cognizable) competitive justification for the restraint, summarily condemned</a:t>
            </a:r>
            <a:r>
              <a:rPr lang="en-US" sz="3200" dirty="0">
                <a:solidFill>
                  <a:schemeClr val="bg2"/>
                </a:solidFill>
              </a:rPr>
              <a:t>.</a:t>
            </a:r>
            <a:r>
              <a:rPr kumimoji="1" lang="en-US" sz="3200" i="0" u="none" strike="noStrike" cap="none" normalizeH="0" dirty="0">
                <a:ln>
                  <a:noFill/>
                </a:ln>
                <a:solidFill>
                  <a:schemeClr val="bg2"/>
                </a:solidFill>
                <a:effectLst/>
              </a:rPr>
              <a:t>”</a:t>
            </a:r>
          </a:p>
        </p:txBody>
      </p:sp>
    </p:spTree>
    <p:extLst>
      <p:ext uri="{BB962C8B-B14F-4D97-AF65-F5344CB8AC3E}">
        <p14:creationId xmlns:p14="http://schemas.microsoft.com/office/powerpoint/2010/main" val="234795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0074" y="-2"/>
            <a:ext cx="6151928"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Step 2: Somehow justified by defendant?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9437716" y="6488668"/>
            <a:ext cx="27542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Polygram (CADC 2005)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66910" y="228598"/>
            <a:ext cx="4067274" cy="6472240"/>
          </a:xfrm>
          <a:prstGeom prst="rect">
            <a:avLst/>
          </a:prstGeom>
          <a:ln w="6350">
            <a:solidFill>
              <a:schemeClr val="tx1"/>
            </a:solidFill>
          </a:ln>
        </p:spPr>
      </p:pic>
      <p:sp>
        <p:nvSpPr>
          <p:cNvPr id="9" name="Rectangle 8"/>
          <p:cNvSpPr/>
          <p:nvPr/>
        </p:nvSpPr>
        <p:spPr bwMode="auto">
          <a:xfrm>
            <a:off x="1359427" y="2075172"/>
            <a:ext cx="10299173" cy="353943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r>
              <a:rPr kumimoji="1" lang="en-US" sz="3200" i="0" u="none" strike="noStrike" cap="none" normalizeH="0" baseline="0" dirty="0">
                <a:ln>
                  <a:noFill/>
                </a:ln>
                <a:solidFill>
                  <a:schemeClr val="bg2"/>
                </a:solidFill>
                <a:effectLst/>
              </a:rPr>
              <a:t>“</a:t>
            </a:r>
            <a:r>
              <a:rPr kumimoji="1" lang="en-US" sz="3200" i="0" u="none" strike="noStrike" cap="none" normalizeH="0" dirty="0">
                <a:ln>
                  <a:noFill/>
                </a:ln>
                <a:solidFill>
                  <a:schemeClr val="bg2"/>
                </a:solidFill>
                <a:effectLst/>
              </a:rPr>
              <a:t>‘</a:t>
            </a:r>
            <a:r>
              <a:rPr kumimoji="1" lang="en-US" sz="3200" i="0" u="none" strike="noStrike" cap="none" normalizeH="0" baseline="0" dirty="0">
                <a:ln>
                  <a:noFill/>
                </a:ln>
                <a:solidFill>
                  <a:schemeClr val="bg2"/>
                </a:solidFill>
                <a:effectLst/>
              </a:rPr>
              <a:t>Such</a:t>
            </a:r>
            <a:r>
              <a:rPr kumimoji="1" lang="en-US" sz="3200" i="0" u="none" strike="noStrike" cap="none" normalizeH="0" dirty="0">
                <a:ln>
                  <a:noFill/>
                </a:ln>
                <a:solidFill>
                  <a:schemeClr val="bg2"/>
                </a:solidFill>
                <a:effectLst/>
              </a:rPr>
              <a:t> justifications,’ the Commission explained, ‘may consist of </a:t>
            </a:r>
            <a:r>
              <a:rPr kumimoji="1" lang="en-US" sz="3200" b="1" i="0" u="none" strike="noStrike" cap="none" normalizeH="0" dirty="0">
                <a:ln>
                  <a:noFill/>
                </a:ln>
                <a:solidFill>
                  <a:schemeClr val="accent4">
                    <a:lumMod val="50000"/>
                    <a:lumOff val="50000"/>
                  </a:schemeClr>
                </a:solidFill>
                <a:effectLst/>
              </a:rPr>
              <a:t>plausible reasons </a:t>
            </a:r>
            <a:r>
              <a:rPr kumimoji="1" lang="en-US" sz="3200" i="0" u="none" strike="noStrike" cap="none" normalizeH="0" dirty="0">
                <a:ln>
                  <a:noFill/>
                </a:ln>
                <a:solidFill>
                  <a:schemeClr val="bg2"/>
                </a:solidFill>
                <a:effectLst/>
              </a:rPr>
              <a:t>why practices that are competitively suspect as a general matter </a:t>
            </a:r>
            <a:r>
              <a:rPr kumimoji="1" lang="en-US" sz="3200" b="1" i="0" u="none" strike="noStrike" cap="none" normalizeH="0" dirty="0">
                <a:ln>
                  <a:noFill/>
                </a:ln>
                <a:solidFill>
                  <a:schemeClr val="accent4">
                    <a:lumMod val="50000"/>
                    <a:lumOff val="50000"/>
                  </a:schemeClr>
                </a:solidFill>
                <a:effectLst/>
              </a:rPr>
              <a:t>may </a:t>
            </a:r>
            <a:r>
              <a:rPr lang="en-US" sz="3200" b="1" dirty="0">
                <a:solidFill>
                  <a:schemeClr val="accent4">
                    <a:lumMod val="50000"/>
                    <a:lumOff val="50000"/>
                  </a:schemeClr>
                </a:solidFill>
              </a:rPr>
              <a:t>not be expected to have adverse consequences in the context of the particular market in question</a:t>
            </a:r>
            <a:r>
              <a:rPr lang="en-US" sz="3200" dirty="0">
                <a:solidFill>
                  <a:schemeClr val="bg2"/>
                </a:solidFill>
              </a:rPr>
              <a:t>, or they may consist of reasons why the practices are likely to have beneficial effects for consumers.’” </a:t>
            </a:r>
            <a:r>
              <a:rPr lang="en-US" sz="3200" i="1" dirty="0">
                <a:solidFill>
                  <a:schemeClr val="bg2"/>
                </a:solidFill>
              </a:rPr>
              <a:t>Id</a:t>
            </a:r>
            <a:r>
              <a:rPr lang="en-US" sz="3200" dirty="0">
                <a:solidFill>
                  <a:schemeClr val="bg2"/>
                </a:solidFill>
              </a:rPr>
              <a:t>. at 29.</a:t>
            </a:r>
            <a:r>
              <a:rPr kumimoji="1" lang="en-US" sz="3200" i="0" u="none" strike="noStrike" cap="none" normalizeH="0" dirty="0">
                <a:ln>
                  <a:noFill/>
                </a:ln>
                <a:solidFill>
                  <a:schemeClr val="bg2"/>
                </a:solidFill>
                <a:effectLst/>
              </a:rPr>
              <a:t>” </a:t>
            </a:r>
          </a:p>
        </p:txBody>
      </p:sp>
    </p:spTree>
    <p:extLst>
      <p:ext uri="{BB962C8B-B14F-4D97-AF65-F5344CB8AC3E}">
        <p14:creationId xmlns:p14="http://schemas.microsoft.com/office/powerpoint/2010/main" val="248809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8963" y="-2"/>
            <a:ext cx="219303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Steps 3 and 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9437716" y="6488668"/>
            <a:ext cx="27542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Polygram (CADC 2005)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41470" y="209004"/>
            <a:ext cx="4079588" cy="6491834"/>
          </a:xfrm>
          <a:prstGeom prst="rect">
            <a:avLst/>
          </a:prstGeom>
          <a:ln w="6350">
            <a:solidFill>
              <a:schemeClr val="tx1"/>
            </a:solidFill>
          </a:ln>
        </p:spPr>
      </p:pic>
      <p:sp>
        <p:nvSpPr>
          <p:cNvPr id="9" name="Rectangle 8"/>
          <p:cNvSpPr/>
          <p:nvPr/>
        </p:nvSpPr>
        <p:spPr bwMode="auto">
          <a:xfrm>
            <a:off x="1530837" y="2199851"/>
            <a:ext cx="9950045" cy="403187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r>
              <a:rPr kumimoji="1" lang="en-US" sz="3200" i="0" u="none" strike="noStrike" cap="none" normalizeH="0" baseline="0" dirty="0">
                <a:ln>
                  <a:noFill/>
                </a:ln>
                <a:solidFill>
                  <a:schemeClr val="bg2"/>
                </a:solidFill>
                <a:effectLst/>
              </a:rPr>
              <a:t>“</a:t>
            </a:r>
            <a:r>
              <a:rPr lang="en-US" sz="3200" b="1" dirty="0">
                <a:solidFill>
                  <a:schemeClr val="accent4">
                    <a:lumMod val="50000"/>
                    <a:lumOff val="50000"/>
                  </a:schemeClr>
                </a:solidFill>
              </a:rPr>
              <a:t>If the defendant does offer such an explanation</a:t>
            </a:r>
            <a:r>
              <a:rPr lang="en-US" sz="3200" dirty="0">
                <a:solidFill>
                  <a:schemeClr val="bg2"/>
                </a:solidFill>
              </a:rPr>
              <a:t>, then the Commission ‘must address the justification’ in one of two ways. First, </a:t>
            </a:r>
            <a:r>
              <a:rPr lang="en-US" sz="3200" b="1" dirty="0">
                <a:solidFill>
                  <a:schemeClr val="accent4">
                    <a:lumMod val="50000"/>
                    <a:lumOff val="50000"/>
                  </a:schemeClr>
                </a:solidFill>
              </a:rPr>
              <a:t>the Commission may explain why it can confidently conclude, without adducing evidence, that the restraint very likely harmed consumers</a:t>
            </a:r>
            <a:r>
              <a:rPr lang="en-US" sz="3200" dirty="0">
                <a:solidFill>
                  <a:schemeClr val="bg2"/>
                </a:solidFill>
              </a:rPr>
              <a:t>. </a:t>
            </a:r>
            <a:r>
              <a:rPr lang="en-US" sz="3200" i="1" dirty="0">
                <a:solidFill>
                  <a:schemeClr val="bg2"/>
                </a:solidFill>
              </a:rPr>
              <a:t>Id</a:t>
            </a:r>
            <a:r>
              <a:rPr lang="en-US" sz="3200" dirty="0">
                <a:solidFill>
                  <a:schemeClr val="bg2"/>
                </a:solidFill>
              </a:rPr>
              <a:t>. at 33–34. </a:t>
            </a:r>
            <a:r>
              <a:rPr lang="en-US" sz="3200" b="1" dirty="0">
                <a:solidFill>
                  <a:schemeClr val="accent4">
                    <a:lumMod val="50000"/>
                    <a:lumOff val="50000"/>
                  </a:schemeClr>
                </a:solidFill>
              </a:rPr>
              <a:t>Alternatively, the Commission may provide the tribunal with sufficient evidence to show that anticompetitive effects are in fact likely</a:t>
            </a:r>
            <a:r>
              <a:rPr lang="en-US" sz="3200" dirty="0">
                <a:solidFill>
                  <a:schemeClr val="bg2"/>
                </a:solidFill>
              </a:rPr>
              <a:t>.” </a:t>
            </a:r>
            <a:endParaRPr kumimoji="1" lang="en-US" sz="3200" i="0" u="none" strike="noStrike" cap="none" normalizeH="0" dirty="0">
              <a:ln>
                <a:noFill/>
              </a:ln>
              <a:solidFill>
                <a:schemeClr val="bg2"/>
              </a:solidFill>
              <a:effectLst/>
            </a:endParaRPr>
          </a:p>
        </p:txBody>
      </p:sp>
    </p:spTree>
    <p:extLst>
      <p:ext uri="{BB962C8B-B14F-4D97-AF65-F5344CB8AC3E}">
        <p14:creationId xmlns:p14="http://schemas.microsoft.com/office/powerpoint/2010/main" val="402810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5539" y="-2"/>
            <a:ext cx="21564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Steps 3 and 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p:cNvSpPr txBox="1">
            <a:spLocks noChangeArrowheads="1"/>
          </p:cNvSpPr>
          <p:nvPr/>
        </p:nvSpPr>
        <p:spPr bwMode="auto">
          <a:xfrm>
            <a:off x="9437716" y="6488668"/>
            <a:ext cx="27542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Polygram (CADC 2005)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94887" y="209004"/>
            <a:ext cx="4079587" cy="6491834"/>
          </a:xfrm>
          <a:prstGeom prst="rect">
            <a:avLst/>
          </a:prstGeom>
          <a:ln w="6350">
            <a:solidFill>
              <a:schemeClr val="tx1"/>
            </a:solidFill>
          </a:ln>
        </p:spPr>
      </p:pic>
      <p:sp>
        <p:nvSpPr>
          <p:cNvPr id="9" name="Rectangle 8"/>
          <p:cNvSpPr/>
          <p:nvPr/>
        </p:nvSpPr>
        <p:spPr bwMode="auto">
          <a:xfrm>
            <a:off x="1398249" y="2581413"/>
            <a:ext cx="9950045" cy="255454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r>
              <a:rPr kumimoji="1" lang="en-US" sz="3200" i="0" u="none" strike="noStrike" cap="none" normalizeH="0" baseline="0" dirty="0">
                <a:ln>
                  <a:noFill/>
                </a:ln>
                <a:solidFill>
                  <a:schemeClr val="bg2"/>
                </a:solidFill>
                <a:effectLst/>
              </a:rPr>
              <a:t>“</a:t>
            </a:r>
            <a:r>
              <a:rPr lang="en-US" sz="3200" b="1" dirty="0">
                <a:solidFill>
                  <a:schemeClr val="accent4">
                    <a:lumMod val="50000"/>
                    <a:lumOff val="50000"/>
                  </a:schemeClr>
                </a:solidFill>
              </a:rPr>
              <a:t>If the Commission succeeds </a:t>
            </a:r>
            <a:r>
              <a:rPr lang="en-US" sz="3200" dirty="0">
                <a:solidFill>
                  <a:schemeClr val="bg2"/>
                </a:solidFill>
              </a:rPr>
              <a:t>in either way, then the </a:t>
            </a:r>
            <a:r>
              <a:rPr lang="en-US" sz="3200" b="1" dirty="0">
                <a:solidFill>
                  <a:schemeClr val="accent4">
                    <a:lumMod val="50000"/>
                    <a:lumOff val="50000"/>
                  </a:schemeClr>
                </a:solidFill>
              </a:rPr>
              <a:t>evidentiary burden shifts to the defendant to show the restraint in fact does not harm consumers or has ‘procompetitive virtues’ that outweigh its burden upon consumers</a:t>
            </a:r>
            <a:r>
              <a:rPr lang="en-US" sz="3200" dirty="0">
                <a:solidFill>
                  <a:schemeClr val="bg2"/>
                </a:solidFill>
              </a:rPr>
              <a:t>.” </a:t>
            </a:r>
            <a:r>
              <a:rPr lang="en-US" sz="3200" i="1" dirty="0">
                <a:solidFill>
                  <a:schemeClr val="bg2"/>
                </a:solidFill>
              </a:rPr>
              <a:t>Id</a:t>
            </a:r>
            <a:r>
              <a:rPr lang="en-US" sz="3200" dirty="0">
                <a:solidFill>
                  <a:schemeClr val="bg2"/>
                </a:solidFill>
              </a:rPr>
              <a:t>. at 34 n.45.</a:t>
            </a:r>
            <a:endParaRPr kumimoji="1" lang="en-US" sz="3200" i="0" u="none" strike="noStrike" cap="none" normalizeH="0" dirty="0">
              <a:ln>
                <a:noFill/>
              </a:ln>
              <a:solidFill>
                <a:schemeClr val="bg2"/>
              </a:solidFill>
              <a:effectLst/>
            </a:endParaRPr>
          </a:p>
        </p:txBody>
      </p:sp>
    </p:spTree>
    <p:extLst>
      <p:ext uri="{BB962C8B-B14F-4D97-AF65-F5344CB8AC3E}">
        <p14:creationId xmlns:p14="http://schemas.microsoft.com/office/powerpoint/2010/main" val="297177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Three Tenors (CADC 2005)</a:t>
            </a:r>
          </a:p>
        </p:txBody>
      </p:sp>
      <p:sp>
        <p:nvSpPr>
          <p:cNvPr id="3" name="Content Placeholder 2"/>
          <p:cNvSpPr>
            <a:spLocks noGrp="1"/>
          </p:cNvSpPr>
          <p:nvPr>
            <p:ph idx="1"/>
          </p:nvPr>
        </p:nvSpPr>
        <p:spPr/>
        <p:txBody>
          <a:bodyPr/>
          <a:lstStyle/>
          <a:p>
            <a:r>
              <a:rPr lang="en-US" dirty="0"/>
              <a:t>How Should We Apply this Framework Here?</a:t>
            </a:r>
          </a:p>
        </p:txBody>
      </p:sp>
      <p:sp>
        <p:nvSpPr>
          <p:cNvPr id="5" name="Slide Number Placeholder 4"/>
          <p:cNvSpPr>
            <a:spLocks noGrp="1"/>
          </p:cNvSpPr>
          <p:nvPr>
            <p:ph type="sldNum" sz="quarter" idx="12"/>
          </p:nvPr>
        </p:nvSpPr>
        <p:spPr/>
        <p:txBody>
          <a:bodyPr/>
          <a:lstStyle/>
          <a:p>
            <a:fld id="{0685ECE9-155F-44CD-9615-404383146F92}" type="slidenum">
              <a:rPr lang="en-US" altLang="en-US" smtClean="0"/>
              <a:pPr/>
              <a:t>58</a:t>
            </a:fld>
            <a:endParaRPr lang="en-US" altLang="en-US"/>
          </a:p>
        </p:txBody>
      </p:sp>
    </p:spTree>
    <p:extLst>
      <p:ext uri="{BB962C8B-B14F-4D97-AF65-F5344CB8AC3E}">
        <p14:creationId xmlns:p14="http://schemas.microsoft.com/office/powerpoint/2010/main" val="20773664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78CD83-CDAC-9F7A-EC0D-9F0A9DA58C1D}"/>
              </a:ext>
            </a:extLst>
          </p:cNvPr>
          <p:cNvPicPr>
            <a:picLocks noChangeAspect="1"/>
          </p:cNvPicPr>
          <p:nvPr/>
        </p:nvPicPr>
        <p:blipFill>
          <a:blip r:embed="rId2"/>
          <a:stretch>
            <a:fillRect/>
          </a:stretch>
        </p:blipFill>
        <p:spPr>
          <a:xfrm>
            <a:off x="205552" y="205528"/>
            <a:ext cx="4165153" cy="6495309"/>
          </a:xfrm>
          <a:prstGeom prst="rect">
            <a:avLst/>
          </a:prstGeom>
          <a:ln w="6350">
            <a:solidFill>
              <a:schemeClr val="bg2"/>
            </a:solidFill>
          </a:ln>
        </p:spPr>
      </p:pic>
      <p:sp>
        <p:nvSpPr>
          <p:cNvPr id="2" name="Title 1"/>
          <p:cNvSpPr>
            <a:spLocks noGrp="1"/>
          </p:cNvSpPr>
          <p:nvPr>
            <p:ph type="title"/>
          </p:nvPr>
        </p:nvSpPr>
        <p:spPr>
          <a:xfrm>
            <a:off x="7211505" y="-2"/>
            <a:ext cx="4980496" cy="41106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Can’t Just Eliminate Competition</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p:cNvSpPr txBox="1">
            <a:spLocks noChangeArrowheads="1"/>
          </p:cNvSpPr>
          <p:nvPr/>
        </p:nvSpPr>
        <p:spPr bwMode="auto">
          <a:xfrm>
            <a:off x="9437716" y="6488668"/>
            <a:ext cx="27542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Polygram (CADC 2005)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9" name="Rectangle 8"/>
          <p:cNvSpPr/>
          <p:nvPr/>
        </p:nvSpPr>
        <p:spPr bwMode="auto">
          <a:xfrm>
            <a:off x="1805850" y="1756897"/>
            <a:ext cx="9993651" cy="403187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r>
              <a:rPr kumimoji="1" lang="en-US" sz="3200" i="0" u="none" strike="noStrike" cap="none" normalizeH="0" baseline="0" dirty="0">
                <a:ln>
                  <a:noFill/>
                </a:ln>
                <a:solidFill>
                  <a:schemeClr val="bg2"/>
                </a:solidFill>
                <a:effectLst/>
              </a:rPr>
              <a:t>“</a:t>
            </a:r>
            <a:r>
              <a:rPr lang="en-US" sz="3200" dirty="0"/>
              <a:t>The </a:t>
            </a:r>
            <a:r>
              <a:rPr lang="en-US" sz="3200" b="1" dirty="0">
                <a:solidFill>
                  <a:schemeClr val="accent4">
                    <a:lumMod val="50000"/>
                    <a:lumOff val="50000"/>
                  </a:schemeClr>
                </a:solidFill>
              </a:rPr>
              <a:t>“free-riding” to be eliminated by the moratorium agreement, however, was nothing more than the competition of products that were not part of the joint undertaking</a:t>
            </a:r>
            <a:r>
              <a:rPr lang="en-US" sz="3200" dirty="0"/>
              <a:t>. Why not an agreement by which PolyGram and Warner would eliminate advertising and price competition on all their records for a time while they focused exclusively upon promoting the new Three Tenors album?</a:t>
            </a:r>
            <a:r>
              <a:rPr kumimoji="1" lang="en-US" sz="3200" i="0" u="none" strike="noStrike" cap="none" normalizeH="0" dirty="0">
                <a:ln>
                  <a:noFill/>
                </a:ln>
                <a:solidFill>
                  <a:schemeClr val="bg2"/>
                </a:solidFill>
                <a:effectLst/>
              </a:rPr>
              <a:t>” </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401580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3861" y="-2"/>
            <a:ext cx="465814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NCAA as Having Market Power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NCAA v. Oklahoma (US 1984)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77247" y="209004"/>
            <a:ext cx="3939876" cy="6454225"/>
          </a:xfrm>
          <a:prstGeom prst="rect">
            <a:avLst/>
          </a:prstGeom>
          <a:ln w="6350">
            <a:solidFill>
              <a:schemeClr val="tx1"/>
            </a:solidFill>
          </a:ln>
        </p:spPr>
      </p:pic>
      <p:sp>
        <p:nvSpPr>
          <p:cNvPr id="8" name="Rectangle 7"/>
          <p:cNvSpPr/>
          <p:nvPr/>
        </p:nvSpPr>
        <p:spPr bwMode="auto">
          <a:xfrm>
            <a:off x="810380" y="2396060"/>
            <a:ext cx="10947284" cy="3046988"/>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“It inexorably follows that </a:t>
            </a:r>
            <a:r>
              <a:rPr lang="en-US" sz="3200" b="1" dirty="0">
                <a:solidFill>
                  <a:schemeClr val="accent4">
                    <a:lumMod val="50000"/>
                    <a:lumOff val="50000"/>
                  </a:schemeClr>
                </a:solidFill>
              </a:rPr>
              <a:t>if college football broadcasts be defined as a separate market—and we are convinced they are—then the NCAA’s complete control over those broadcasts provides a solid basis for the District Court’s conclusion that the NCAA possesses market power with respect to those broadcasts</a:t>
            </a:r>
            <a:r>
              <a:rPr lang="en-US" sz="3200" dirty="0">
                <a:solidFill>
                  <a:srgbClr val="000000"/>
                </a:solidFill>
              </a:rPr>
              <a:t>.”</a:t>
            </a:r>
          </a:p>
        </p:txBody>
      </p:sp>
    </p:spTree>
    <p:extLst>
      <p:ext uri="{BB962C8B-B14F-4D97-AF65-F5344CB8AC3E}">
        <p14:creationId xmlns:p14="http://schemas.microsoft.com/office/powerpoint/2010/main" val="105779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78CD83-CDAC-9F7A-EC0D-9F0A9DA58C1D}"/>
              </a:ext>
            </a:extLst>
          </p:cNvPr>
          <p:cNvPicPr>
            <a:picLocks noChangeAspect="1"/>
          </p:cNvPicPr>
          <p:nvPr/>
        </p:nvPicPr>
        <p:blipFill>
          <a:blip r:embed="rId2"/>
          <a:stretch>
            <a:fillRect/>
          </a:stretch>
        </p:blipFill>
        <p:spPr>
          <a:xfrm>
            <a:off x="205552" y="205528"/>
            <a:ext cx="4165153" cy="6495309"/>
          </a:xfrm>
          <a:prstGeom prst="rect">
            <a:avLst/>
          </a:prstGeom>
          <a:ln w="6350">
            <a:solidFill>
              <a:schemeClr val="bg2"/>
            </a:solidFill>
          </a:ln>
        </p:spPr>
      </p:pic>
      <p:sp>
        <p:nvSpPr>
          <p:cNvPr id="2" name="Title 1"/>
          <p:cNvSpPr>
            <a:spLocks noGrp="1"/>
          </p:cNvSpPr>
          <p:nvPr>
            <p:ph type="title"/>
          </p:nvPr>
        </p:nvSpPr>
        <p:spPr>
          <a:xfrm>
            <a:off x="7211505" y="-2"/>
            <a:ext cx="4980496" cy="41106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Can’t Just Eliminate Competition</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p:cNvSpPr txBox="1">
            <a:spLocks noChangeArrowheads="1"/>
          </p:cNvSpPr>
          <p:nvPr/>
        </p:nvSpPr>
        <p:spPr bwMode="auto">
          <a:xfrm>
            <a:off x="9437716" y="6488668"/>
            <a:ext cx="27542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Polygram (CADC 2005)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9" name="Rectangle 8"/>
          <p:cNvSpPr/>
          <p:nvPr/>
        </p:nvSpPr>
        <p:spPr bwMode="auto">
          <a:xfrm>
            <a:off x="1750986" y="3521689"/>
            <a:ext cx="9993651" cy="206210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r>
              <a:rPr kumimoji="1" lang="en-US" sz="3200" i="0" u="none" strike="noStrike" cap="none" normalizeH="0" baseline="0" dirty="0">
                <a:ln>
                  <a:noFill/>
                </a:ln>
                <a:solidFill>
                  <a:schemeClr val="bg2"/>
                </a:solidFill>
                <a:effectLst/>
              </a:rPr>
              <a:t>“</a:t>
            </a:r>
            <a:r>
              <a:rPr lang="en-US" sz="3200" b="1" dirty="0">
                <a:solidFill>
                  <a:schemeClr val="accent4">
                    <a:lumMod val="50000"/>
                    <a:lumOff val="50000"/>
                  </a:schemeClr>
                </a:solidFill>
              </a:rPr>
              <a:t>The ‘procompetitive’ justification PolyGram offers is ‘nothing less than a frontal assault on the basic policy of the Sherman Act</a:t>
            </a:r>
            <a:r>
              <a:rPr lang="en-US" sz="3200" dirty="0"/>
              <a:t>.’ </a:t>
            </a:r>
            <a:r>
              <a:rPr lang="en-US" sz="3200" i="1" dirty="0" err="1"/>
              <a:t>Nat’l</a:t>
            </a:r>
            <a:r>
              <a:rPr lang="en-US" sz="3200" i="1" dirty="0"/>
              <a:t> Soc’y of </a:t>
            </a:r>
            <a:r>
              <a:rPr lang="en-US" sz="3200" i="1" dirty="0" err="1"/>
              <a:t>Prof’l</a:t>
            </a:r>
            <a:r>
              <a:rPr lang="en-US" sz="3200" i="1" dirty="0"/>
              <a:t> Engineers</a:t>
            </a:r>
            <a:r>
              <a:rPr lang="en-US" sz="3200" dirty="0"/>
              <a:t>, 435 U.S. at 695.</a:t>
            </a:r>
            <a:r>
              <a:rPr kumimoji="1" lang="en-US" sz="3200" i="0" u="none" strike="noStrike" cap="none" normalizeH="0" dirty="0">
                <a:ln>
                  <a:noFill/>
                </a:ln>
                <a:solidFill>
                  <a:schemeClr val="bg2"/>
                </a:solidFill>
                <a:effectLst/>
              </a:rPr>
              <a:t>” </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84755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 1 Answer</a:t>
            </a:r>
          </a:p>
        </p:txBody>
      </p:sp>
      <p:sp>
        <p:nvSpPr>
          <p:cNvPr id="3" name="Content Placeholder 2"/>
          <p:cNvSpPr>
            <a:spLocks noGrp="1"/>
          </p:cNvSpPr>
          <p:nvPr>
            <p:ph idx="1"/>
          </p:nvPr>
        </p:nvSpPr>
        <p:spPr/>
        <p:txBody>
          <a:bodyPr/>
          <a:lstStyle/>
          <a:p>
            <a:r>
              <a:rPr lang="en-US" dirty="0"/>
              <a:t>Answer</a:t>
            </a:r>
          </a:p>
          <a:p>
            <a:pPr lvl="1"/>
            <a:r>
              <a:rPr lang="en-US" dirty="0"/>
              <a:t>Just Polygram and internal competition</a:t>
            </a:r>
          </a:p>
          <a:p>
            <a:pPr lvl="1"/>
            <a:r>
              <a:rPr lang="en-US" dirty="0"/>
              <a:t>No joint activity, so no SA1 violation</a:t>
            </a:r>
          </a:p>
        </p:txBody>
      </p:sp>
      <p:sp>
        <p:nvSpPr>
          <p:cNvPr id="5" name="Slide Number Placeholder 4"/>
          <p:cNvSpPr>
            <a:spLocks noGrp="1"/>
          </p:cNvSpPr>
          <p:nvPr>
            <p:ph type="sldNum" sz="quarter" idx="12"/>
          </p:nvPr>
        </p:nvSpPr>
        <p:spPr/>
        <p:txBody>
          <a:bodyPr/>
          <a:lstStyle/>
          <a:p>
            <a:fld id="{0685ECE9-155F-44CD-9615-404383146F92}" type="slidenum">
              <a:rPr lang="en-US" altLang="en-US" smtClean="0"/>
              <a:pPr/>
              <a:t>61</a:t>
            </a:fld>
            <a:endParaRPr lang="en-US" altLang="en-US"/>
          </a:p>
        </p:txBody>
      </p:sp>
    </p:spTree>
    <p:extLst>
      <p:ext uri="{BB962C8B-B14F-4D97-AF65-F5344CB8AC3E}">
        <p14:creationId xmlns:p14="http://schemas.microsoft.com/office/powerpoint/2010/main" val="3397455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 2 Answer</a:t>
            </a:r>
          </a:p>
        </p:txBody>
      </p:sp>
      <p:sp>
        <p:nvSpPr>
          <p:cNvPr id="3" name="Content Placeholder 2"/>
          <p:cNvSpPr>
            <a:spLocks noGrp="1"/>
          </p:cNvSpPr>
          <p:nvPr>
            <p:ph idx="1"/>
          </p:nvPr>
        </p:nvSpPr>
        <p:spPr/>
        <p:txBody>
          <a:bodyPr/>
          <a:lstStyle/>
          <a:p>
            <a:r>
              <a:rPr lang="en-US" dirty="0"/>
              <a:t>Answer</a:t>
            </a:r>
          </a:p>
          <a:p>
            <a:pPr lvl="1"/>
            <a:r>
              <a:rPr lang="en-US" dirty="0"/>
              <a:t>Naked agreement on price with no obvious redeeming procompetitive benefits</a:t>
            </a:r>
          </a:p>
          <a:p>
            <a:pPr lvl="1"/>
            <a:r>
              <a:rPr lang="en-US" dirty="0"/>
              <a:t>Should be per se illegal and we won’t require an inquiry into market definition or market power</a:t>
            </a:r>
          </a:p>
        </p:txBody>
      </p:sp>
      <p:sp>
        <p:nvSpPr>
          <p:cNvPr id="5" name="Slide Number Placeholder 4"/>
          <p:cNvSpPr>
            <a:spLocks noGrp="1"/>
          </p:cNvSpPr>
          <p:nvPr>
            <p:ph type="sldNum" sz="quarter" idx="12"/>
          </p:nvPr>
        </p:nvSpPr>
        <p:spPr/>
        <p:txBody>
          <a:bodyPr/>
          <a:lstStyle/>
          <a:p>
            <a:fld id="{0685ECE9-155F-44CD-9615-404383146F92}" type="slidenum">
              <a:rPr lang="en-US" altLang="en-US" smtClean="0"/>
              <a:pPr/>
              <a:t>62</a:t>
            </a:fld>
            <a:endParaRPr lang="en-US" altLang="en-US"/>
          </a:p>
        </p:txBody>
      </p:sp>
    </p:spTree>
    <p:extLst>
      <p:ext uri="{BB962C8B-B14F-4D97-AF65-F5344CB8AC3E}">
        <p14:creationId xmlns:p14="http://schemas.microsoft.com/office/powerpoint/2010/main" val="42060993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 3 Answer</a:t>
            </a:r>
          </a:p>
        </p:txBody>
      </p:sp>
      <p:sp>
        <p:nvSpPr>
          <p:cNvPr id="3" name="Content Placeholder 2"/>
          <p:cNvSpPr>
            <a:spLocks noGrp="1"/>
          </p:cNvSpPr>
          <p:nvPr>
            <p:ph idx="1"/>
          </p:nvPr>
        </p:nvSpPr>
        <p:spPr/>
        <p:txBody>
          <a:bodyPr/>
          <a:lstStyle/>
          <a:p>
            <a:r>
              <a:rPr lang="en-US" dirty="0"/>
              <a:t>Answer</a:t>
            </a:r>
          </a:p>
          <a:p>
            <a:pPr lvl="1"/>
            <a:r>
              <a:rPr lang="en-US" dirty="0"/>
              <a:t>We certainly see shared industry advertising of fungible products (“Got milk?”)</a:t>
            </a:r>
          </a:p>
          <a:p>
            <a:pPr lvl="1"/>
            <a:r>
              <a:rPr lang="en-US" dirty="0"/>
              <a:t>That isn’t a per se violation of SA1</a:t>
            </a:r>
          </a:p>
          <a:p>
            <a:pPr lvl="1"/>
            <a:r>
              <a:rPr lang="en-US" dirty="0"/>
              <a:t>This is variant of that, but also might be seen as limiting more direct advertising competition</a:t>
            </a:r>
          </a:p>
          <a:p>
            <a:pPr lvl="1"/>
            <a:r>
              <a:rPr lang="en-US" dirty="0"/>
              <a:t>Should be rule of reason, need more evidence</a:t>
            </a:r>
          </a:p>
        </p:txBody>
      </p:sp>
      <p:sp>
        <p:nvSpPr>
          <p:cNvPr id="5" name="Slide Number Placeholder 4"/>
          <p:cNvSpPr>
            <a:spLocks noGrp="1"/>
          </p:cNvSpPr>
          <p:nvPr>
            <p:ph type="sldNum" sz="quarter" idx="12"/>
          </p:nvPr>
        </p:nvSpPr>
        <p:spPr/>
        <p:txBody>
          <a:bodyPr/>
          <a:lstStyle/>
          <a:p>
            <a:fld id="{0685ECE9-155F-44CD-9615-404383146F92}" type="slidenum">
              <a:rPr lang="en-US" altLang="en-US" smtClean="0"/>
              <a:pPr/>
              <a:t>63</a:t>
            </a:fld>
            <a:endParaRPr lang="en-US" altLang="en-US"/>
          </a:p>
        </p:txBody>
      </p:sp>
    </p:spTree>
    <p:extLst>
      <p:ext uri="{BB962C8B-B14F-4D97-AF65-F5344CB8AC3E}">
        <p14:creationId xmlns:p14="http://schemas.microsoft.com/office/powerpoint/2010/main" val="39845182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 4 Answer</a:t>
            </a:r>
          </a:p>
        </p:txBody>
      </p:sp>
      <p:sp>
        <p:nvSpPr>
          <p:cNvPr id="3" name="Content Placeholder 2"/>
          <p:cNvSpPr>
            <a:spLocks noGrp="1"/>
          </p:cNvSpPr>
          <p:nvPr>
            <p:ph idx="1"/>
          </p:nvPr>
        </p:nvSpPr>
        <p:spPr/>
        <p:txBody>
          <a:bodyPr/>
          <a:lstStyle/>
          <a:p>
            <a:r>
              <a:rPr lang="en-US" dirty="0"/>
              <a:t>Answer</a:t>
            </a:r>
          </a:p>
          <a:p>
            <a:pPr lvl="1"/>
            <a:r>
              <a:rPr lang="en-US" dirty="0"/>
              <a:t>Joint ventures are generally addressed under the Rule of Reason</a:t>
            </a:r>
          </a:p>
          <a:p>
            <a:pPr lvl="1"/>
            <a:r>
              <a:rPr lang="en-US" dirty="0"/>
              <a:t>Would need to know more to assess this situation</a:t>
            </a:r>
          </a:p>
        </p:txBody>
      </p:sp>
      <p:sp>
        <p:nvSpPr>
          <p:cNvPr id="5" name="Slide Number Placeholder 4"/>
          <p:cNvSpPr>
            <a:spLocks noGrp="1"/>
          </p:cNvSpPr>
          <p:nvPr>
            <p:ph type="sldNum" sz="quarter" idx="12"/>
          </p:nvPr>
        </p:nvSpPr>
        <p:spPr/>
        <p:txBody>
          <a:bodyPr/>
          <a:lstStyle/>
          <a:p>
            <a:fld id="{0685ECE9-155F-44CD-9615-404383146F92}" type="slidenum">
              <a:rPr lang="en-US" altLang="en-US" smtClean="0"/>
              <a:pPr/>
              <a:t>64</a:t>
            </a:fld>
            <a:endParaRPr lang="en-US" altLang="en-US"/>
          </a:p>
        </p:txBody>
      </p:sp>
    </p:spTree>
    <p:extLst>
      <p:ext uri="{BB962C8B-B14F-4D97-AF65-F5344CB8AC3E}">
        <p14:creationId xmlns:p14="http://schemas.microsoft.com/office/powerpoint/2010/main" val="29995044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 5 Answer</a:t>
            </a:r>
          </a:p>
        </p:txBody>
      </p:sp>
      <p:sp>
        <p:nvSpPr>
          <p:cNvPr id="3" name="Content Placeholder 2"/>
          <p:cNvSpPr>
            <a:spLocks noGrp="1"/>
          </p:cNvSpPr>
          <p:nvPr>
            <p:ph idx="1"/>
          </p:nvPr>
        </p:nvSpPr>
        <p:spPr/>
        <p:txBody>
          <a:bodyPr/>
          <a:lstStyle/>
          <a:p>
            <a:r>
              <a:rPr lang="en-US" dirty="0"/>
              <a:t>Answer</a:t>
            </a:r>
          </a:p>
          <a:p>
            <a:pPr lvl="1"/>
            <a:r>
              <a:rPr lang="en-US" dirty="0"/>
              <a:t>Why should anything change about the restriction on promotion and discounting regarding 3T1 and 3T2? Court, correctly I think, sees this as a very direct restriction on competition</a:t>
            </a:r>
          </a:p>
        </p:txBody>
      </p:sp>
      <p:sp>
        <p:nvSpPr>
          <p:cNvPr id="5" name="Slide Number Placeholder 4"/>
          <p:cNvSpPr>
            <a:spLocks noGrp="1"/>
          </p:cNvSpPr>
          <p:nvPr>
            <p:ph type="sldNum" sz="quarter" idx="12"/>
          </p:nvPr>
        </p:nvSpPr>
        <p:spPr/>
        <p:txBody>
          <a:bodyPr/>
          <a:lstStyle/>
          <a:p>
            <a:fld id="{0685ECE9-155F-44CD-9615-404383146F92}" type="slidenum">
              <a:rPr lang="en-US" altLang="en-US" smtClean="0"/>
              <a:pPr/>
              <a:t>65</a:t>
            </a:fld>
            <a:endParaRPr lang="en-US" altLang="en-US"/>
          </a:p>
        </p:txBody>
      </p:sp>
    </p:spTree>
    <p:extLst>
      <p:ext uri="{BB962C8B-B14F-4D97-AF65-F5344CB8AC3E}">
        <p14:creationId xmlns:p14="http://schemas.microsoft.com/office/powerpoint/2010/main" val="2896852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3861" y="-2"/>
            <a:ext cx="465814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NCAA as Having Market Power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NCAA v. Oklahoma (US 1984)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60845" y="209004"/>
            <a:ext cx="3962834" cy="6491834"/>
          </a:xfrm>
          <a:prstGeom prst="rect">
            <a:avLst/>
          </a:prstGeom>
          <a:ln w="6350">
            <a:solidFill>
              <a:schemeClr val="tx1"/>
            </a:solidFill>
          </a:ln>
        </p:spPr>
      </p:pic>
      <p:sp>
        <p:nvSpPr>
          <p:cNvPr id="8" name="Rectangle 7"/>
          <p:cNvSpPr/>
          <p:nvPr/>
        </p:nvSpPr>
        <p:spPr bwMode="auto">
          <a:xfrm>
            <a:off x="1292469" y="2795744"/>
            <a:ext cx="10256518" cy="206210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a:t>
            </a:r>
            <a:r>
              <a:rPr lang="en-US" sz="3200" b="1" dirty="0">
                <a:solidFill>
                  <a:schemeClr val="accent4">
                    <a:lumMod val="50000"/>
                    <a:lumOff val="50000"/>
                  </a:schemeClr>
                </a:solidFill>
              </a:rPr>
              <a:t>When a product is controlled by one interest, without substitutes available in the market, there is monopoly power</a:t>
            </a:r>
            <a:r>
              <a:rPr lang="en-US" sz="3200" dirty="0">
                <a:solidFill>
                  <a:srgbClr val="000000"/>
                </a:solidFill>
              </a:rPr>
              <a:t>.’” </a:t>
            </a:r>
            <a:r>
              <a:rPr lang="en-US" sz="3200" i="1" dirty="0">
                <a:solidFill>
                  <a:srgbClr val="000000"/>
                </a:solidFill>
              </a:rPr>
              <a:t>United States v. E.I. du Pont de Nemours &amp; Co.</a:t>
            </a:r>
            <a:r>
              <a:rPr lang="en-US" sz="3200" dirty="0">
                <a:solidFill>
                  <a:srgbClr val="000000"/>
                </a:solidFill>
              </a:rPr>
              <a:t>, 351 U.S. 377, 394 (1956).</a:t>
            </a:r>
          </a:p>
        </p:txBody>
      </p:sp>
    </p:spTree>
    <p:extLst>
      <p:ext uri="{BB962C8B-B14F-4D97-AF65-F5344CB8AC3E}">
        <p14:creationId xmlns:p14="http://schemas.microsoft.com/office/powerpoint/2010/main" val="74558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0224" y="-2"/>
            <a:ext cx="7041777" cy="43235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White, Dissenting: Preservation of Amateurism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NCAA v. Oklahoma (US 1984)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35624" y="216174"/>
            <a:ext cx="3984744" cy="6484663"/>
          </a:xfrm>
          <a:prstGeom prst="rect">
            <a:avLst/>
          </a:prstGeom>
          <a:ln w="6350">
            <a:solidFill>
              <a:schemeClr val="tx1"/>
            </a:solidFill>
          </a:ln>
        </p:spPr>
      </p:pic>
      <p:sp>
        <p:nvSpPr>
          <p:cNvPr id="9" name="Rectangle 8"/>
          <p:cNvSpPr/>
          <p:nvPr/>
        </p:nvSpPr>
        <p:spPr bwMode="auto">
          <a:xfrm>
            <a:off x="1529517" y="1987246"/>
            <a:ext cx="9442628" cy="403187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rgbClr val="000000"/>
                </a:solidFill>
              </a:rPr>
              <a:t>“The </a:t>
            </a:r>
            <a:r>
              <a:rPr lang="en-US" sz="3200" b="1" dirty="0">
                <a:solidFill>
                  <a:schemeClr val="accent4">
                    <a:lumMod val="50000"/>
                    <a:lumOff val="50000"/>
                  </a:schemeClr>
                </a:solidFill>
              </a:rPr>
              <a:t>NCAA plays a critical role in the maintenance of a revered tradition of amateurism in college sports</a:t>
            </a:r>
            <a:r>
              <a:rPr lang="en-US" sz="3200" dirty="0">
                <a:solidFill>
                  <a:srgbClr val="000000"/>
                </a:solidFill>
              </a:rPr>
              <a:t>. There can be no question but that </a:t>
            </a:r>
            <a:r>
              <a:rPr lang="en-US" sz="3200" b="1" dirty="0">
                <a:solidFill>
                  <a:schemeClr val="accent4">
                    <a:lumMod val="50000"/>
                    <a:lumOff val="50000"/>
                  </a:schemeClr>
                </a:solidFill>
              </a:rPr>
              <a:t>it needs ample latitude to play that role</a:t>
            </a:r>
            <a:r>
              <a:rPr lang="en-US" sz="3200" dirty="0">
                <a:solidFill>
                  <a:srgbClr val="000000"/>
                </a:solidFill>
              </a:rPr>
              <a:t>, or that the preservation of the student-athlete in higher education adds richness and diversity to intercollegiate athletics and is entirely consistent with the goals of the Sherman Act.”</a:t>
            </a:r>
          </a:p>
        </p:txBody>
      </p:sp>
    </p:spTree>
    <p:extLst>
      <p:ext uri="{BB962C8B-B14F-4D97-AF65-F5344CB8AC3E}">
        <p14:creationId xmlns:p14="http://schemas.microsoft.com/office/powerpoint/2010/main" val="3588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36BD8-F613-8BF5-F496-5AFBE03BD2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7EAA2B-7824-4BC6-088A-669725CA31F5}"/>
              </a:ext>
            </a:extLst>
          </p:cNvPr>
          <p:cNvSpPr>
            <a:spLocks noGrp="1"/>
          </p:cNvSpPr>
          <p:nvPr>
            <p:ph type="title"/>
          </p:nvPr>
        </p:nvSpPr>
        <p:spPr>
          <a:xfrm>
            <a:off x="10275215" y="-2"/>
            <a:ext cx="191678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AI View</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FF8E60E-E552-A551-8254-5A3B69AA75D5}"/>
              </a:ext>
            </a:extLst>
          </p:cNvPr>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a:extLst>
              <a:ext uri="{FF2B5EF4-FFF2-40B4-BE49-F238E27FC236}">
                <a16:creationId xmlns:a16="http://schemas.microsoft.com/office/drawing/2014/main" id="{A1611AE2-87A8-E461-0B9E-5F6D70B2D37E}"/>
              </a:ext>
            </a:extLst>
          </p:cNvPr>
          <p:cNvSpPr txBox="1">
            <a:spLocks noChangeArrowheads="1"/>
          </p:cNvSpPr>
          <p:nvPr/>
        </p:nvSpPr>
        <p:spPr bwMode="auto">
          <a:xfrm>
            <a:off x="9572920" y="6488668"/>
            <a:ext cx="26190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ChatGPT (2 Oct 2025)</a:t>
            </a:r>
          </a:p>
        </p:txBody>
      </p:sp>
      <p:sp>
        <p:nvSpPr>
          <p:cNvPr id="7" name="Rectangle 6">
            <a:extLst>
              <a:ext uri="{FF2B5EF4-FFF2-40B4-BE49-F238E27FC236}">
                <a16:creationId xmlns:a16="http://schemas.microsoft.com/office/drawing/2014/main" id="{94544A44-1DCA-0FE6-E364-D4CFC6F76996}"/>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2CC4D129-D6F8-A8CD-031D-16873FBA31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086" y="140424"/>
            <a:ext cx="5969503"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AD17D52C-306B-E20C-93E4-E985D4EADEDA}"/>
              </a:ext>
            </a:extLst>
          </p:cNvPr>
          <p:cNvPicPr>
            <a:picLocks noChangeAspect="1"/>
          </p:cNvPicPr>
          <p:nvPr/>
        </p:nvPicPr>
        <p:blipFill>
          <a:blip r:embed="rId2">
            <a:extLst>
              <a:ext uri="{28A0092B-C50C-407E-A947-70E740481C1C}">
                <a14:useLocalDpi xmlns:a14="http://schemas.microsoft.com/office/drawing/2010/main" val="0"/>
              </a:ext>
            </a:extLst>
          </a:blip>
          <a:srcRect l="4167" t="8599" r="15414" b="53934"/>
          <a:stretch>
            <a:fillRect/>
          </a:stretch>
        </p:blipFill>
        <p:spPr>
          <a:xfrm>
            <a:off x="2688337" y="745236"/>
            <a:ext cx="8915400" cy="4517136"/>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9B2B74DE-FF2E-CEB1-E689-6519E1F19990}"/>
              </a:ext>
            </a:extLst>
          </p:cNvPr>
          <p:cNvPicPr>
            <a:picLocks noChangeAspect="1"/>
          </p:cNvPicPr>
          <p:nvPr/>
        </p:nvPicPr>
        <p:blipFill>
          <a:blip r:embed="rId2">
            <a:extLst>
              <a:ext uri="{28A0092B-C50C-407E-A947-70E740481C1C}">
                <a14:useLocalDpi xmlns:a14="http://schemas.microsoft.com/office/drawing/2010/main" val="0"/>
              </a:ext>
            </a:extLst>
          </a:blip>
          <a:srcRect l="6663" t="91026" r="13454"/>
          <a:stretch>
            <a:fillRect/>
          </a:stretch>
        </p:blipFill>
        <p:spPr>
          <a:xfrm>
            <a:off x="2688337" y="5401317"/>
            <a:ext cx="8900408" cy="1087351"/>
          </a:xfrm>
          <a:prstGeom prst="rect">
            <a:avLst/>
          </a:prstGeom>
          <a:ln w="6350">
            <a:solidFill>
              <a:schemeClr val="tx1"/>
            </a:solidFill>
          </a:ln>
        </p:spPr>
      </p:pic>
    </p:spTree>
    <p:extLst>
      <p:ext uri="{BB962C8B-B14F-4D97-AF65-F5344CB8AC3E}">
        <p14:creationId xmlns:p14="http://schemas.microsoft.com/office/powerpoint/2010/main" val="314711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7665</TotalTime>
  <Words>3016</Words>
  <Application>Microsoft Office PowerPoint</Application>
  <PresentationFormat>Widescreen</PresentationFormat>
  <Paragraphs>298</Paragraphs>
  <Slides>65</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Helvetica</vt:lpstr>
      <vt:lpstr>Monotype Sorts</vt:lpstr>
      <vt:lpstr>Times New Roman</vt:lpstr>
      <vt:lpstr>Wingdings</vt:lpstr>
      <vt:lpstr>Generic (Standard)</vt:lpstr>
      <vt:lpstr>Class 3: Thurs 2 Oct 2025 Antitrust Fall 2025   The Rule of Reason/Quick Look Analysis</vt:lpstr>
      <vt:lpstr>NCAA v. Oklahoma</vt:lpstr>
      <vt:lpstr>NCAA Loses in 7-2 Decision (Stevens for the Majority, White in Dissent)</vt:lpstr>
      <vt:lpstr>Amateur Status and Product Definition</vt:lpstr>
      <vt:lpstr>Expanding Consumer Choice</vt:lpstr>
      <vt:lpstr>NCAA as Having Market Power</vt:lpstr>
      <vt:lpstr>NCAA as Having Market Power</vt:lpstr>
      <vt:lpstr>White, Dissenting: Preservation of Amateurism</vt:lpstr>
      <vt:lpstr>The AI View</vt:lpstr>
      <vt:lpstr>The AI View</vt:lpstr>
      <vt:lpstr>The AI View</vt:lpstr>
      <vt:lpstr>Another AI Voice?</vt:lpstr>
      <vt:lpstr>The Sanity Code</vt:lpstr>
      <vt:lpstr>NCAA v. Alston</vt:lpstr>
      <vt:lpstr>Monopsony Power in the Market</vt:lpstr>
      <vt:lpstr>With Substantial Unchallenged Market Effects</vt:lpstr>
      <vt:lpstr>NCAA: Amateurism Creates a Unique Product</vt:lpstr>
      <vt:lpstr>But In Which Market?</vt:lpstr>
      <vt:lpstr>How Do the Rules Matter for Consumer Demand?</vt:lpstr>
      <vt:lpstr>Next: Less Restrictive Alternatives?</vt:lpstr>
      <vt:lpstr>Separating Pros And Amateurs </vt:lpstr>
      <vt:lpstr>Court Rejected Caps on Education-Related Benefits</vt:lpstr>
      <vt:lpstr>Court Rejected Caps on Education-Related Benefits</vt:lpstr>
      <vt:lpstr>Horizontal Price Fixing with Monopoly Power</vt:lpstr>
      <vt:lpstr>Which Markets Are Relevant?</vt:lpstr>
      <vt:lpstr>What Does the Rule of Reason Try to Do?</vt:lpstr>
      <vt:lpstr>The Three-Step Rule of Reason</vt:lpstr>
      <vt:lpstr>Core Conflict in the Case</vt:lpstr>
      <vt:lpstr>Kavanaugh Concurrence</vt:lpstr>
      <vt:lpstr>California NIL Statute</vt:lpstr>
      <vt:lpstr>NCAA Interim NIL Rules</vt:lpstr>
      <vt:lpstr>House v. NCAA Settlement</vt:lpstr>
      <vt:lpstr>House v. NCAA Settlement</vt:lpstr>
      <vt:lpstr>Possible Legislation?</vt:lpstr>
      <vt:lpstr>Possible Legislation?</vt:lpstr>
      <vt:lpstr>Big Ten Private Equity Deal?</vt:lpstr>
      <vt:lpstr>Big Ten Private Equity Deal?</vt:lpstr>
      <vt:lpstr>Federal Trade Commission Act</vt:lpstr>
      <vt:lpstr>Unfair Methods of Competition</vt:lpstr>
      <vt:lpstr>Unfair or Deceptive Acts or Practices</vt:lpstr>
      <vt:lpstr>What Does that Mean?</vt:lpstr>
      <vt:lpstr>Building Three Tenors</vt:lpstr>
      <vt:lpstr>Building Three Tenors</vt:lpstr>
      <vt:lpstr>Building Three Tenors</vt:lpstr>
      <vt:lpstr>Building Three Tenors</vt:lpstr>
      <vt:lpstr>Building Three Tenors</vt:lpstr>
      <vt:lpstr>The Three Tenors (CADC 2005)</vt:lpstr>
      <vt:lpstr>Three Tenors</vt:lpstr>
      <vt:lpstr>Case Timeline</vt:lpstr>
      <vt:lpstr>The Three Tenors (CADC 2005)</vt:lpstr>
      <vt:lpstr>On Appeal</vt:lpstr>
      <vt:lpstr>Goldilocks Antitrust: Just Right for the Circumstances</vt:lpstr>
      <vt:lpstr>Quick Look Analysis</vt:lpstr>
      <vt:lpstr>Step 1: Inherently Suspect?</vt:lpstr>
      <vt:lpstr>Step 2: Somehow justified by defendant?</vt:lpstr>
      <vt:lpstr>Steps 3 and 4</vt:lpstr>
      <vt:lpstr>Steps 3 and 4</vt:lpstr>
      <vt:lpstr>The Three Tenors (CADC 2005)</vt:lpstr>
      <vt:lpstr>Can’t Just Eliminate Competition</vt:lpstr>
      <vt:lpstr>Can’t Just Eliminate Competition</vt:lpstr>
      <vt:lpstr>Hypo 1 Answer</vt:lpstr>
      <vt:lpstr>Hypo 2 Answer</vt:lpstr>
      <vt:lpstr>Hypo 3 Answer</vt:lpstr>
      <vt:lpstr>Hypo 4 Answer</vt:lpstr>
      <vt:lpstr>Hypo 5 Answer</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746</cp:revision>
  <cp:lastPrinted>2021-09-29T19:45:14Z</cp:lastPrinted>
  <dcterms:created xsi:type="dcterms:W3CDTF">1999-10-27T15:27:59Z</dcterms:created>
  <dcterms:modified xsi:type="dcterms:W3CDTF">2025-10-02T19:12:23Z</dcterms:modified>
</cp:coreProperties>
</file>