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1310" r:id="rId2"/>
    <p:sldId id="1525" r:id="rId3"/>
    <p:sldId id="1526" r:id="rId4"/>
    <p:sldId id="1527" r:id="rId5"/>
    <p:sldId id="1528" r:id="rId6"/>
    <p:sldId id="1529" r:id="rId7"/>
    <p:sldId id="1422" r:id="rId8"/>
    <p:sldId id="1469" r:id="rId9"/>
    <p:sldId id="1530" r:id="rId10"/>
    <p:sldId id="1531" r:id="rId11"/>
    <p:sldId id="1509" r:id="rId12"/>
    <p:sldId id="1510" r:id="rId13"/>
    <p:sldId id="1532" r:id="rId14"/>
    <p:sldId id="1533" r:id="rId15"/>
    <p:sldId id="1534" r:id="rId16"/>
    <p:sldId id="1535" r:id="rId17"/>
    <p:sldId id="1536" r:id="rId18"/>
    <p:sldId id="1537" r:id="rId19"/>
    <p:sldId id="1538" r:id="rId20"/>
    <p:sldId id="1539" r:id="rId21"/>
    <p:sldId id="1540" r:id="rId22"/>
    <p:sldId id="1541" r:id="rId23"/>
    <p:sldId id="1693" r:id="rId24"/>
    <p:sldId id="1478" r:id="rId25"/>
    <p:sldId id="1331" r:id="rId26"/>
    <p:sldId id="1479" r:id="rId27"/>
    <p:sldId id="1481" r:id="rId28"/>
    <p:sldId id="1359" r:id="rId29"/>
    <p:sldId id="1336" r:id="rId30"/>
    <p:sldId id="1483" r:id="rId31"/>
    <p:sldId id="1484" r:id="rId32"/>
    <p:sldId id="1485" r:id="rId33"/>
    <p:sldId id="1697" r:id="rId34"/>
    <p:sldId id="1698" r:id="rId35"/>
    <p:sldId id="1699" r:id="rId36"/>
    <p:sldId id="1486" r:id="rId37"/>
    <p:sldId id="1506" r:id="rId38"/>
    <p:sldId id="1508" r:id="rId39"/>
    <p:sldId id="1507" r:id="rId40"/>
    <p:sldId id="1696" r:id="rId41"/>
    <p:sldId id="1546" r:id="rId42"/>
    <p:sldId id="1511" r:id="rId43"/>
    <p:sldId id="1512" r:id="rId44"/>
    <p:sldId id="1701" r:id="rId45"/>
    <p:sldId id="1513" r:id="rId46"/>
    <p:sldId id="1514" r:id="rId47"/>
    <p:sldId id="1515" r:id="rId48"/>
    <p:sldId id="1543" r:id="rId49"/>
    <p:sldId id="1544" r:id="rId50"/>
    <p:sldId id="1545" r:id="rId51"/>
    <p:sldId id="1488" r:id="rId52"/>
    <p:sldId id="1491" r:id="rId53"/>
    <p:sldId id="1492" r:id="rId54"/>
    <p:sldId id="1493" r:id="rId55"/>
    <p:sldId id="1494" r:id="rId56"/>
    <p:sldId id="1503" r:id="rId57"/>
    <p:sldId id="1495" r:id="rId58"/>
    <p:sldId id="1496" r:id="rId59"/>
    <p:sldId id="1487" r:id="rId60"/>
    <p:sldId id="1516" r:id="rId61"/>
    <p:sldId id="1518" r:id="rId62"/>
    <p:sldId id="1517" r:id="rId63"/>
    <p:sldId id="1519" r:id="rId64"/>
    <p:sldId id="1520" r:id="rId65"/>
    <p:sldId id="1504" r:id="rId66"/>
    <p:sldId id="1702" r:id="rId67"/>
    <p:sldId id="1703" r:id="rId68"/>
    <p:sldId id="1704" r:id="rId69"/>
    <p:sldId id="1705" r:id="rId70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3366FF"/>
    <a:srgbClr val="0000FF"/>
    <a:srgbClr val="990033"/>
    <a:srgbClr val="CC66FF"/>
    <a:srgbClr val="CCCCFF"/>
    <a:srgbClr val="6699FF"/>
    <a:srgbClr val="003399"/>
    <a:srgbClr val="FFCC9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5" autoAdjust="0"/>
    <p:restoredTop sz="86410" autoAdjust="0"/>
  </p:normalViewPr>
  <p:slideViewPr>
    <p:cSldViewPr snapToGrid="0">
      <p:cViewPr varScale="1">
        <p:scale>
          <a:sx n="136" d="100"/>
          <a:sy n="136" d="100"/>
        </p:scale>
        <p:origin x="64" y="468"/>
      </p:cViewPr>
      <p:guideLst>
        <p:guide orient="horz" pos="2160"/>
        <p:guide pos="3840"/>
      </p:guideLst>
    </p:cSldViewPr>
  </p:slideViewPr>
  <p:outlineViewPr>
    <p:cViewPr>
      <p:scale>
        <a:sx n="50" d="100"/>
        <a:sy n="50" d="100"/>
      </p:scale>
      <p:origin x="0" y="-54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252"/>
    </p:cViewPr>
  </p:sorterViewPr>
  <p:notesViewPr>
    <p:cSldViewPr snapToGrid="0">
      <p:cViewPr varScale="1">
        <p:scale>
          <a:sx n="81" d="100"/>
          <a:sy n="81" d="100"/>
        </p:scale>
        <p:origin x="-1954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7735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8" tIns="46573" rIns="93148" bIns="46573" numCol="1" anchor="t" anchorCtr="0" compatLnSpc="1">
            <a:prstTxWarp prst="textNoShape">
              <a:avLst/>
            </a:prstTxWarp>
          </a:bodyPr>
          <a:lstStyle>
            <a:lvl1pPr defTabSz="931695">
              <a:defRPr kumimoji="0" sz="1200"/>
            </a:lvl1pPr>
          </a:lstStyle>
          <a:p>
            <a:pPr>
              <a:defRPr/>
            </a:pPr>
            <a:r>
              <a:rPr lang="en-US" altLang="en-US"/>
              <a:t>Prof. Randal C. Picker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667" y="1"/>
            <a:ext cx="3037734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8" tIns="46573" rIns="93148" bIns="46573" numCol="1" anchor="t" anchorCtr="0" compatLnSpc="1">
            <a:prstTxWarp prst="textNoShape">
              <a:avLst/>
            </a:prstTxWarp>
          </a:bodyPr>
          <a:lstStyle>
            <a:lvl1pPr algn="r" defTabSz="931695">
              <a:defRPr kumimoji="0" sz="1200"/>
            </a:lvl1pPr>
          </a:lstStyle>
          <a:p>
            <a:pPr>
              <a:defRPr/>
            </a:pPr>
            <a:fld id="{4F1D525F-2760-4DDB-82A0-84144F86D5CC}" type="datetime1">
              <a:rPr lang="en-US" altLang="en-US" smtClean="0"/>
              <a:t>1/4/2024</a:t>
            </a:fld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898"/>
            <a:ext cx="3037735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8" tIns="46573" rIns="93148" bIns="46573" numCol="1" anchor="b" anchorCtr="0" compatLnSpc="1">
            <a:prstTxWarp prst="textNoShape">
              <a:avLst/>
            </a:prstTxWarp>
          </a:bodyPr>
          <a:lstStyle>
            <a:lvl1pPr defTabSz="931695">
              <a:defRPr kumimoji="0" sz="1200"/>
            </a:lvl1pPr>
          </a:lstStyle>
          <a:p>
            <a:pPr>
              <a:defRPr/>
            </a:pPr>
            <a:r>
              <a:rPr lang="en-US" altLang="en-US"/>
              <a:t>Antitrust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667" y="8831898"/>
            <a:ext cx="3037734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8" tIns="46573" rIns="93148" bIns="46573" numCol="1" anchor="b" anchorCtr="0" compatLnSpc="1">
            <a:prstTxWarp prst="textNoShape">
              <a:avLst/>
            </a:prstTxWarp>
          </a:bodyPr>
          <a:lstStyle>
            <a:lvl1pPr algn="r" defTabSz="930304">
              <a:defRPr kumimoji="0" sz="1200"/>
            </a:lvl1pPr>
          </a:lstStyle>
          <a:p>
            <a:fld id="{751418CA-1F48-48DF-9EBA-5D80334C39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3560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7735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8" tIns="46573" rIns="93148" bIns="46573" numCol="1" anchor="t" anchorCtr="0" compatLnSpc="1">
            <a:prstTxWarp prst="textNoShape">
              <a:avLst/>
            </a:prstTxWarp>
          </a:bodyPr>
          <a:lstStyle>
            <a:lvl1pPr defTabSz="931695">
              <a:defRPr kumimoji="0"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4515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933" y="4416742"/>
            <a:ext cx="5140537" cy="418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8" tIns="46573" rIns="93148" bIns="46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667" y="1"/>
            <a:ext cx="3037734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8" tIns="46573" rIns="93148" bIns="46573" numCol="1" anchor="t" anchorCtr="0" compatLnSpc="1">
            <a:prstTxWarp prst="textNoShape">
              <a:avLst/>
            </a:prstTxWarp>
          </a:bodyPr>
          <a:lstStyle>
            <a:lvl1pPr algn="r" defTabSz="931695">
              <a:defRPr kumimoji="0" sz="1200"/>
            </a:lvl1pPr>
          </a:lstStyle>
          <a:p>
            <a:pPr>
              <a:defRPr/>
            </a:pPr>
            <a:fld id="{B4967AE9-0935-4D27-8A31-A4A70012D60E}" type="datetime1">
              <a:rPr lang="en-US" altLang="en-US" smtClean="0"/>
              <a:t>1/4/2024</a:t>
            </a:fld>
            <a:endParaRPr lang="en-US" alt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898"/>
            <a:ext cx="3037735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8" tIns="46573" rIns="93148" bIns="46573" numCol="1" anchor="b" anchorCtr="0" compatLnSpc="1">
            <a:prstTxWarp prst="textNoShape">
              <a:avLst/>
            </a:prstTxWarp>
          </a:bodyPr>
          <a:lstStyle>
            <a:lvl1pPr defTabSz="931695">
              <a:defRPr kumimoji="0"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667" y="8831898"/>
            <a:ext cx="3037734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8" tIns="46573" rIns="93148" bIns="46573" numCol="1" anchor="b" anchorCtr="0" compatLnSpc="1">
            <a:prstTxWarp prst="textNoShape">
              <a:avLst/>
            </a:prstTxWarp>
          </a:bodyPr>
          <a:lstStyle>
            <a:lvl1pPr algn="r" defTabSz="930304">
              <a:defRPr kumimoji="0" sz="1200"/>
            </a:lvl1pPr>
          </a:lstStyle>
          <a:p>
            <a:fld id="{A4DBD148-4F70-4971-9255-D2C62F90D9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98765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0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707" indent="-285273" defTabSz="93030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088" indent="-228217" defTabSz="93030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524" indent="-228217" defTabSz="93030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3958" indent="-228217" defTabSz="93030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0393" indent="-228217" defTabSz="93030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6829" indent="-228217" defTabSz="93030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3264" indent="-228217" defTabSz="93030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699" indent="-228217" defTabSz="93030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7053AB4-A38A-42B9-93FE-6CBB4816F8EE}" type="datetime1">
              <a:rPr kumimoji="0" lang="en-US" altLang="en-US" sz="1200"/>
              <a:t>1/4/2024</a:t>
            </a:fld>
            <a:endParaRPr kumimoji="0" lang="en-US" altLang="en-US" sz="1200"/>
          </a:p>
        </p:txBody>
      </p:sp>
      <p:sp>
        <p:nvSpPr>
          <p:cNvPr id="65539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0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707" indent="-285273" defTabSz="93030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088" indent="-228217" defTabSz="93030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524" indent="-228217" defTabSz="93030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3958" indent="-228217" defTabSz="93030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0393" indent="-228217" defTabSz="93030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6829" indent="-228217" defTabSz="93030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3264" indent="-228217" defTabSz="93030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699" indent="-228217" defTabSz="93030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2FF37C-C4BA-4FF5-BA43-DBFFB6379DEE}" type="slidenum">
              <a:rPr kumimoji="0" lang="en-US" altLang="en-US" sz="1200"/>
              <a:pPr/>
              <a:t>1</a:t>
            </a:fld>
            <a:endParaRPr kumimoji="0" lang="en-US" altLang="en-US" sz="1200"/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8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https://thewaltdisneycompany.com/disney-announces-exclusive-theatrical-windows-for-remaining-2021-slate-of-films/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1C928C3-9442-484A-8273-FA08CFCEA006}" type="datetime1">
              <a:rPr lang="en-US" altLang="en-US" smtClean="0"/>
              <a:pPr>
                <a:defRPr/>
              </a:pPr>
              <a:t>1/4/2024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815D0A-6945-40F0-849D-84A13EF4AA21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76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1990" indent="-281536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6139" indent="-225227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6595" indent="-225227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7051" indent="-225227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7507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7963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8418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28876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B61BC9-F043-4CCD-B619-093D269E1060}" type="datetime1">
              <a:rPr kumimoji="0" lang="en-US" altLang="en-US" sz="1200"/>
              <a:t>1/4/2024</a:t>
            </a:fld>
            <a:endParaRPr kumimoji="0" lang="en-US" altLang="en-US" sz="1200"/>
          </a:p>
        </p:txBody>
      </p:sp>
      <p:sp>
        <p:nvSpPr>
          <p:cNvPr id="10445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1990" indent="-281536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6139" indent="-225227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6595" indent="-225227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7051" indent="-225227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7507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7963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8418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28876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9613B0-30C3-4117-9EDE-9BD56DB8BB8F}" type="slidenum">
              <a:rPr kumimoji="0" lang="en-US" altLang="en-US" sz="1200"/>
              <a:pPr/>
              <a:t>48</a:t>
            </a:fld>
            <a:endParaRPr kumimoji="0" lang="en-US" altLang="en-US" sz="1200"/>
          </a:p>
        </p:txBody>
      </p:sp>
      <p:sp>
        <p:nvSpPr>
          <p:cNvPr id="104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25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1990" indent="-281536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6139" indent="-225227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6595" indent="-225227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7051" indent="-225227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7507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7963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8418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28876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B61BC9-F043-4CCD-B619-093D269E1060}" type="datetime1">
              <a:rPr kumimoji="0" lang="en-US" altLang="en-US" sz="1200"/>
              <a:t>1/4/2024</a:t>
            </a:fld>
            <a:endParaRPr kumimoji="0" lang="en-US" altLang="en-US" sz="1200"/>
          </a:p>
        </p:txBody>
      </p:sp>
      <p:sp>
        <p:nvSpPr>
          <p:cNvPr id="10445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1990" indent="-281536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6139" indent="-225227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6595" indent="-225227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7051" indent="-225227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7507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7963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8418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28876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9613B0-30C3-4117-9EDE-9BD56DB8BB8F}" type="slidenum">
              <a:rPr kumimoji="0" lang="en-US" altLang="en-US" sz="1200"/>
              <a:pPr/>
              <a:t>49</a:t>
            </a:fld>
            <a:endParaRPr kumimoji="0" lang="en-US" altLang="en-US" sz="1200"/>
          </a:p>
        </p:txBody>
      </p:sp>
      <p:sp>
        <p:nvSpPr>
          <p:cNvPr id="104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51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1990" indent="-281536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6139" indent="-225227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6595" indent="-225227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7051" indent="-225227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7507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7963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8418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28876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B61BC9-F043-4CCD-B619-093D269E1060}" type="datetime1">
              <a:rPr kumimoji="0" lang="en-US" altLang="en-US" sz="1200"/>
              <a:t>1/4/2024</a:t>
            </a:fld>
            <a:endParaRPr kumimoji="0" lang="en-US" altLang="en-US" sz="1200"/>
          </a:p>
        </p:txBody>
      </p:sp>
      <p:sp>
        <p:nvSpPr>
          <p:cNvPr id="10445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1990" indent="-281536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6139" indent="-225227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6595" indent="-225227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7051" indent="-225227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7507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7963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8418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28876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9613B0-30C3-4117-9EDE-9BD56DB8BB8F}" type="slidenum">
              <a:rPr kumimoji="0" lang="en-US" altLang="en-US" sz="1200"/>
              <a:pPr/>
              <a:t>50</a:t>
            </a:fld>
            <a:endParaRPr kumimoji="0" lang="en-US" altLang="en-US" sz="1200"/>
          </a:p>
        </p:txBody>
      </p:sp>
      <p:sp>
        <p:nvSpPr>
          <p:cNvPr id="104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01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19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707" indent="-285273" defTabSz="928719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088" indent="-228217" defTabSz="928719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524" indent="-228217" defTabSz="928719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3958" indent="-228217" defTabSz="928719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0393" indent="-228217" defTabSz="92871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6829" indent="-228217" defTabSz="92871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3264" indent="-228217" defTabSz="92871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699" indent="-228217" defTabSz="92871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720086C-4F75-4D38-9E53-DDD6F2DD7DF4}" type="datetime1">
              <a:rPr kumimoji="0" lang="en-US" altLang="en-US" sz="1200"/>
              <a:t>1/4/2024</a:t>
            </a:fld>
            <a:endParaRPr kumimoji="0" lang="en-US" altLang="en-US" sz="1200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19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707" indent="-285273" defTabSz="928719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088" indent="-228217" defTabSz="928719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524" indent="-228217" defTabSz="928719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3958" indent="-228217" defTabSz="928719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0393" indent="-228217" defTabSz="92871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6829" indent="-228217" defTabSz="92871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3264" indent="-228217" defTabSz="92871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699" indent="-228217" defTabSz="928719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7B043BC-7A5F-416D-B5E4-0387D5F7BE13}" type="slidenum">
              <a:rPr kumimoji="0" lang="en-US" altLang="en-US" sz="1200"/>
              <a:pPr/>
              <a:t>65</a:t>
            </a:fld>
            <a:endParaRPr kumimoji="0"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23987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1990" indent="-281536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6139" indent="-225227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6595" indent="-225227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7051" indent="-225227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7507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7963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8418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28876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B61BC9-F043-4CCD-B619-093D269E1060}" type="datetime1">
              <a:rPr kumimoji="0" lang="en-US" altLang="en-US" sz="1200"/>
              <a:t>1/4/2024</a:t>
            </a:fld>
            <a:endParaRPr kumimoji="0" lang="en-US" altLang="en-US" sz="1200"/>
          </a:p>
        </p:txBody>
      </p:sp>
      <p:sp>
        <p:nvSpPr>
          <p:cNvPr id="10445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1990" indent="-281536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6139" indent="-225227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6595" indent="-225227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7051" indent="-225227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7507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7963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8418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28876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9613B0-30C3-4117-9EDE-9BD56DB8BB8F}" type="slidenum">
              <a:rPr kumimoji="0" lang="en-US" altLang="en-US" sz="1200"/>
              <a:pPr/>
              <a:t>7</a:t>
            </a:fld>
            <a:endParaRPr kumimoji="0" lang="en-US" altLang="en-US" sz="1200"/>
          </a:p>
        </p:txBody>
      </p:sp>
      <p:sp>
        <p:nvSpPr>
          <p:cNvPr id="104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79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1990" indent="-281536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6139" indent="-225227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6595" indent="-225227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7051" indent="-225227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7507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7963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8418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28876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B61BC9-F043-4CCD-B619-093D269E1060}" type="datetime1">
              <a:rPr kumimoji="0" lang="en-US" altLang="en-US" sz="1200"/>
              <a:t>1/4/2024</a:t>
            </a:fld>
            <a:endParaRPr kumimoji="0" lang="en-US" altLang="en-US" sz="1200"/>
          </a:p>
        </p:txBody>
      </p:sp>
      <p:sp>
        <p:nvSpPr>
          <p:cNvPr id="10445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1990" indent="-281536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6139" indent="-225227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6595" indent="-225227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7051" indent="-225227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7507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7963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8418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28876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9613B0-30C3-4117-9EDE-9BD56DB8BB8F}" type="slidenum">
              <a:rPr kumimoji="0" lang="en-US" altLang="en-US" sz="1200"/>
              <a:pPr/>
              <a:t>11</a:t>
            </a:fld>
            <a:endParaRPr kumimoji="0" lang="en-US" altLang="en-US" sz="1200"/>
          </a:p>
        </p:txBody>
      </p:sp>
      <p:sp>
        <p:nvSpPr>
          <p:cNvPr id="104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73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1990" indent="-281536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6139" indent="-225227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6595" indent="-225227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7051" indent="-225227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7507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7963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8418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28876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B61BC9-F043-4CCD-B619-093D269E1060}" type="datetime1">
              <a:rPr kumimoji="0" lang="en-US" altLang="en-US" sz="1200"/>
              <a:t>1/4/2024</a:t>
            </a:fld>
            <a:endParaRPr kumimoji="0" lang="en-US" altLang="en-US" sz="1200"/>
          </a:p>
        </p:txBody>
      </p:sp>
      <p:sp>
        <p:nvSpPr>
          <p:cNvPr id="104451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1990" indent="-281536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6139" indent="-225227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6595" indent="-225227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7051" indent="-225227" defTabSz="918118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7507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7963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8418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28876" indent="-225227" defTabSz="91811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9613B0-30C3-4117-9EDE-9BD56DB8BB8F}" type="slidenum">
              <a:rPr kumimoji="0" lang="en-US" altLang="en-US" sz="1200"/>
              <a:pPr/>
              <a:t>12</a:t>
            </a:fld>
            <a:endParaRPr kumimoji="0" lang="en-US" altLang="en-US" sz="1200"/>
          </a:p>
        </p:txBody>
      </p:sp>
      <p:sp>
        <p:nvSpPr>
          <p:cNvPr id="104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50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0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707" indent="-285273" defTabSz="93030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088" indent="-228217" defTabSz="93030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524" indent="-228217" defTabSz="93030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3958" indent="-228217" defTabSz="93030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0393" indent="-228217" defTabSz="93030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6829" indent="-228217" defTabSz="93030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3264" indent="-228217" defTabSz="93030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699" indent="-228217" defTabSz="93030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C3A1A2-28F6-46EC-BB87-6ADC582401FC}" type="datetime1">
              <a:rPr kumimoji="0" lang="en-US" altLang="en-US" sz="1200"/>
              <a:t>1/4/2024</a:t>
            </a:fld>
            <a:endParaRPr kumimoji="0" lang="en-US" altLang="en-US" sz="1200"/>
          </a:p>
        </p:txBody>
      </p:sp>
      <p:sp>
        <p:nvSpPr>
          <p:cNvPr id="8294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0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707" indent="-285273" defTabSz="93030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088" indent="-228217" defTabSz="93030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524" indent="-228217" defTabSz="93030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3958" indent="-228217" defTabSz="93030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0393" indent="-228217" defTabSz="93030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6829" indent="-228217" defTabSz="93030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3264" indent="-228217" defTabSz="93030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699" indent="-228217" defTabSz="93030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E11BA26-2D4E-4FF4-AD52-2D801DFA2733}" type="slidenum">
              <a:rPr kumimoji="0" lang="en-US" altLang="en-US" sz="1200"/>
              <a:pPr/>
              <a:t>25</a:t>
            </a:fld>
            <a:endParaRPr kumimoji="0" lang="en-US" altLang="en-US" sz="1200"/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972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0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707" indent="-285273" defTabSz="93030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088" indent="-228217" defTabSz="93030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524" indent="-228217" defTabSz="93030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3958" indent="-228217" defTabSz="93030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0393" indent="-228217" defTabSz="93030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6829" indent="-228217" defTabSz="93030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3264" indent="-228217" defTabSz="93030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699" indent="-228217" defTabSz="93030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A6BE09-0C00-47D9-AE5D-D284CF10C1C0}" type="datetime1">
              <a:rPr kumimoji="0" lang="en-US" altLang="en-US" sz="1200"/>
              <a:t>1/4/2024</a:t>
            </a:fld>
            <a:endParaRPr kumimoji="0" lang="en-US" altLang="en-US" sz="1200"/>
          </a:p>
        </p:txBody>
      </p:sp>
      <p:sp>
        <p:nvSpPr>
          <p:cNvPr id="8704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0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707" indent="-285273" defTabSz="93030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088" indent="-228217" defTabSz="93030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524" indent="-228217" defTabSz="93030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3958" indent="-228217" defTabSz="93030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0393" indent="-228217" defTabSz="93030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6829" indent="-228217" defTabSz="93030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3264" indent="-228217" defTabSz="93030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699" indent="-228217" defTabSz="93030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390938-F11B-4621-803D-8738ACFB10F5}" type="slidenum">
              <a:rPr kumimoji="0" lang="en-US" altLang="en-US" sz="1200"/>
              <a:pPr/>
              <a:t>28</a:t>
            </a:fld>
            <a:endParaRPr kumimoji="0" lang="en-US" altLang="en-US" sz="1200"/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204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0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707" indent="-285273" defTabSz="93030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088" indent="-228217" defTabSz="93030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524" indent="-228217" defTabSz="93030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3958" indent="-228217" defTabSz="93030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0393" indent="-228217" defTabSz="93030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6829" indent="-228217" defTabSz="93030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3264" indent="-228217" defTabSz="93030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699" indent="-228217" defTabSz="93030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B25F0D7-BBDE-483C-AB5A-66E6A378C301}" type="datetime1">
              <a:rPr kumimoji="0" lang="en-US" altLang="en-US" sz="1200"/>
              <a:t>1/4/2024</a:t>
            </a:fld>
            <a:endParaRPr kumimoji="0" lang="en-US" altLang="en-US" sz="1200"/>
          </a:p>
        </p:txBody>
      </p:sp>
      <p:sp>
        <p:nvSpPr>
          <p:cNvPr id="88067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0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707" indent="-285273" defTabSz="93030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088" indent="-228217" defTabSz="93030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7524" indent="-228217" defTabSz="93030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3958" indent="-228217" defTabSz="930304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0393" indent="-228217" defTabSz="93030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6829" indent="-228217" defTabSz="93030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3264" indent="-228217" defTabSz="93030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9699" indent="-228217" defTabSz="930304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33BE4DE-C0D2-402E-9BB2-57041DC134B4}" type="slidenum">
              <a:rPr kumimoji="0" lang="en-US" altLang="en-US" sz="1200"/>
              <a:pPr/>
              <a:t>29</a:t>
            </a:fld>
            <a:endParaRPr kumimoji="0" lang="en-US" altLang="en-US" sz="1200"/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494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https://www.justice.gov/atr/paramount-decree-review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4967AE9-0935-4D27-8A31-A4A70012D60E}" type="datetime1">
              <a:rPr lang="en-US" altLang="en-US" smtClean="0"/>
              <a:t>1/4/2024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BD148-4F70-4971-9255-D2C62F90D9EF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609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https://www.justice.gov/opa/pr/federal-court-terminates-paramount-consent-decrees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4967AE9-0935-4D27-8A31-A4A70012D60E}" type="datetime1">
              <a:rPr lang="en-US" altLang="en-US" smtClean="0"/>
              <a:t>1/4/2024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BD148-4F70-4971-9255-D2C62F90D9EF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0214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-4233" y="3200400"/>
            <a:ext cx="12196233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133600" y="533400"/>
            <a:ext cx="10058400" cy="2590800"/>
          </a:xfrm>
        </p:spPr>
        <p:txBody>
          <a:bodyPr anchor="b"/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759200" y="3581400"/>
            <a:ext cx="8128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AAD796A6-A13F-4698-9880-38F06DA5B833}" type="datetime4">
              <a:rPr lang="en-US" smtClean="0"/>
              <a:t>January 4, 2024</a:t>
            </a:fld>
            <a:endParaRPr lang="en-US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fld id="{0A29AA4D-3F31-4A0D-BB82-16EC5A3F7F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95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A5018-BE05-4655-BB17-676DFCF24CE9}" type="datetime4">
              <a:rPr lang="en-US" smtClean="0"/>
              <a:t>January 4, 2024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D033C-1BDC-44D3-B7BA-835085429B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74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4800" y="304800"/>
            <a:ext cx="27940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304800"/>
            <a:ext cx="8178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4867C-D9CB-45F8-8EC5-1F4DD23C8D63}" type="datetime4">
              <a:rPr lang="en-US" smtClean="0"/>
              <a:t>January 4, 2024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FD0B4D-FC4F-4C2F-94C5-904808F22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933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1176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1600200"/>
            <a:ext cx="548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0"/>
            <a:ext cx="548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4A7E3-8D56-4AB1-B3C8-4C011A60EECF}" type="datetime4">
              <a:rPr lang="en-US" smtClean="0"/>
              <a:t>January 4, 2024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C43B1-93F6-45C9-8B1E-E8A5CD9B15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73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4000">
                <a:solidFill>
                  <a:srgbClr val="0000FF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3600"/>
            </a:lvl2pPr>
            <a:lvl3pPr marL="1143000" indent="-228600">
              <a:buFont typeface="Wingdings" panose="05000000000000000000" pitchFamily="2" charset="2"/>
              <a:buChar char="§"/>
              <a:defRPr sz="3600"/>
            </a:lvl3pPr>
            <a:lvl4pPr marL="1600200" indent="-228600">
              <a:buFont typeface="Wingdings" panose="05000000000000000000" pitchFamily="2" charset="2"/>
              <a:buChar char="§"/>
              <a:defRPr sz="3600"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23A9D-A22C-40FF-84EF-31D372A061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19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BC4D1-12A6-4F82-B065-110F27B57E8A}" type="datetime4">
              <a:rPr lang="en-US" smtClean="0"/>
              <a:t>January 4, 2024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F49E98-5CA2-4CB3-B619-54FE5B3F83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51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486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0"/>
            <a:ext cx="5486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312A9-37D1-4701-BCEA-E496FE588579}" type="datetime4">
              <a:rPr lang="en-US" smtClean="0"/>
              <a:t>January 4, 2024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324426-E42D-4499-9E8E-44CA739E08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08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D32B8-1ED6-4176-AE16-5A29C64B999D}" type="datetime4">
              <a:rPr lang="en-US" smtClean="0"/>
              <a:t>January 4, 2024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90894-ED7B-4581-BCFA-0FDFD31339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34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8D89C-896C-44EC-A1A3-E802911D28DD}" type="datetime4">
              <a:rPr lang="en-US" smtClean="0"/>
              <a:t>January 4, 2024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790B3-171A-4916-9A3A-3487E39D20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39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E0491-1BE4-4D61-A39F-116F18AD1E7C}" type="datetime4">
              <a:rPr lang="en-US" smtClean="0"/>
              <a:t>January 4, 2024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4BC17-D9BA-453D-AF9A-6B7901AB50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07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3242C-0B68-4D79-A763-411355156E62}" type="datetime4">
              <a:rPr lang="en-US" smtClean="0"/>
              <a:t>January 4, 2024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239C5-0952-40ED-B78E-6E4BC01243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12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8BCDA-399F-4C01-AB4E-1759D45BFCC2}" type="datetime4">
              <a:rPr lang="en-US" smtClean="0"/>
              <a:t>January 4, 2024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BAFEFD-5DE4-4D16-A065-A975670F87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94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711200" cy="60182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304800"/>
            <a:ext cx="1117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00200"/>
            <a:ext cx="1117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6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  <a:latin typeface="+mn-lt"/>
              </a:defRPr>
            </a:lvl1pPr>
          </a:lstStyle>
          <a:p>
            <a:pPr>
              <a:defRPr/>
            </a:pPr>
            <a:fld id="{D95DA4F5-3C8C-46E6-9594-B8E860BF75B2}" type="datetime4">
              <a:rPr lang="en-US" smtClean="0"/>
              <a:t>January 4, 2024</a:t>
            </a:fld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1pPr>
          </a:lstStyle>
          <a:p>
            <a:fld id="{DF1666B8-FDD6-471A-B74D-DA22299736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</p:sldLayoutIdLst>
  <p:hf hdr="0" ft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Helvetica" pitchFamily="34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Helvetica" pitchFamily="34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Helvetica" pitchFamily="34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Helvetica" pitchFamily="34" charset="0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Helvetica" pitchFamily="34" charset="0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Helvetica" pitchFamily="34" charset="0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Helvetica" pitchFamily="34" charset="0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rgbClr val="000066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3200">
          <a:solidFill>
            <a:srgbClr val="CC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30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w"/>
        <a:defRPr kumimoji="1" sz="28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4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rgbClr val="000066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rgbClr val="000066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rgbClr val="000066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rgbClr val="000066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tmp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Class 2: Thurs 4 Jan 2024</a:t>
            </a:r>
            <a:br>
              <a:rPr lang="en-US" sz="2400" dirty="0"/>
            </a:br>
            <a:r>
              <a:rPr lang="en-US" sz="2400" dirty="0"/>
              <a:t>Antitrust Winter 2024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dirty="0"/>
              <a:t>Finding the Agreement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Randal C. Picker</a:t>
            </a:r>
          </a:p>
          <a:p>
            <a:r>
              <a:rPr lang="en-US" sz="2000" dirty="0">
                <a:solidFill>
                  <a:srgbClr val="0000FF"/>
                </a:solidFill>
              </a:rPr>
              <a:t>James Parker Hall Distinguished Service Professor of Law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The Law School</a:t>
            </a:r>
          </a:p>
          <a:p>
            <a:r>
              <a:rPr lang="en-US" dirty="0">
                <a:solidFill>
                  <a:srgbClr val="0000FF"/>
                </a:solidFill>
              </a:rPr>
              <a:t>The University of Chicago</a:t>
            </a:r>
          </a:p>
          <a:p>
            <a:endParaRPr lang="en-US" sz="1800" dirty="0">
              <a:solidFill>
                <a:srgbClr val="0000FF"/>
              </a:solidFill>
            </a:endParaRPr>
          </a:p>
          <a:p>
            <a:r>
              <a:rPr lang="en-US" sz="1800" dirty="0">
                <a:solidFill>
                  <a:srgbClr val="0000FF"/>
                </a:solidFill>
              </a:rPr>
              <a:t>Copyright © 2000-24 Randal C. Picker. All Rights Reserved.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9464" y="-2"/>
            <a:ext cx="5992538" cy="423646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Filling the Movie Theater (TTYN (1 of 3))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3790951" y="1095376"/>
            <a:ext cx="4619625" cy="1628777"/>
          </a:xfrm>
          <a:prstGeom prst="rect">
            <a:avLst/>
          </a:prstGeom>
          <a:solidFill>
            <a:srgbClr val="CC66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+mn-lt"/>
              </a:rPr>
              <a:t>Movie Theater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+mn-lt"/>
              </a:rPr>
              <a:t>(100 seats)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752599" y="2956679"/>
            <a:ext cx="8915399" cy="3416320"/>
          </a:xfrm>
          <a:prstGeom prst="rect">
            <a:avLst/>
          </a:prstGeom>
          <a:solidFill>
            <a:srgbClr val="6600CC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Assume:</a:t>
            </a:r>
          </a:p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	Fixed Costs = 500, Marginal costs = 0</a:t>
            </a:r>
          </a:p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	Two types of consumers</a:t>
            </a:r>
          </a:p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		Type Y: 80 consumers, V</a:t>
            </a:r>
            <a:r>
              <a:rPr lang="en-US" sz="3600" baseline="-25000" dirty="0">
                <a:solidFill>
                  <a:schemeClr val="bg1"/>
                </a:solidFill>
                <a:latin typeface="Arial" charset="0"/>
              </a:rPr>
              <a:t>Y</a:t>
            </a:r>
            <a:r>
              <a:rPr lang="en-US" sz="3600" dirty="0">
                <a:solidFill>
                  <a:schemeClr val="bg1"/>
                </a:solidFill>
                <a:latin typeface="Arial" charset="0"/>
              </a:rPr>
              <a:t> = 10</a:t>
            </a:r>
          </a:p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		Type S: 20 consumers, V</a:t>
            </a:r>
            <a:r>
              <a:rPr lang="en-US" sz="3600" baseline="-25000" dirty="0">
                <a:solidFill>
                  <a:schemeClr val="bg1"/>
                </a:solidFill>
                <a:latin typeface="Arial" charset="0"/>
              </a:rPr>
              <a:t>S</a:t>
            </a:r>
            <a:r>
              <a:rPr lang="en-US" sz="3600" dirty="0">
                <a:solidFill>
                  <a:schemeClr val="bg1"/>
                </a:solidFill>
                <a:latin typeface="Arial" charset="0"/>
              </a:rPr>
              <a:t> = 4</a:t>
            </a:r>
          </a:p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	Different types are readily identifiable</a:t>
            </a:r>
          </a:p>
        </p:txBody>
      </p:sp>
    </p:spTree>
    <p:extLst>
      <p:ext uri="{BB962C8B-B14F-4D97-AF65-F5344CB8AC3E}">
        <p14:creationId xmlns:p14="http://schemas.microsoft.com/office/powerpoint/2010/main" val="4225641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378D2-DE45-4EE6-984C-16F7A0E26B05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the Movie Theater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Sets of Prices</a:t>
            </a:r>
          </a:p>
          <a:p>
            <a:pPr lvl="1"/>
            <a:r>
              <a:rPr lang="en-US" dirty="0"/>
              <a:t>Hypo 1: Tickets cost $4</a:t>
            </a:r>
          </a:p>
          <a:p>
            <a:pPr lvl="1"/>
            <a:r>
              <a:rPr lang="en-US" dirty="0"/>
              <a:t>Hypo 2: Tickets cost $5</a:t>
            </a:r>
          </a:p>
          <a:p>
            <a:pPr lvl="1"/>
            <a:r>
              <a:rPr lang="en-US" dirty="0"/>
              <a:t>Hypo 3: Tickets cost $6.25</a:t>
            </a:r>
          </a:p>
          <a:p>
            <a:r>
              <a:rPr lang="en-US" dirty="0"/>
              <a:t>Assess these alternatives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045212" y="0"/>
            <a:ext cx="2146787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(2 of 3)</a:t>
            </a:r>
          </a:p>
        </p:txBody>
      </p:sp>
    </p:spTree>
    <p:extLst>
      <p:ext uri="{BB962C8B-B14F-4D97-AF65-F5344CB8AC3E}">
        <p14:creationId xmlns:p14="http://schemas.microsoft.com/office/powerpoint/2010/main" val="2974526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378D2-DE45-4EE6-984C-16F7A0E26B05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the Movie Theater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Fourth Set of Prices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Hypo 1: Tickets cost $4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Hypo 2: Tickets cost $5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Hypo 3: Tickets cost $6.25</a:t>
            </a:r>
          </a:p>
          <a:p>
            <a:pPr lvl="1"/>
            <a:r>
              <a:rPr lang="en-US" dirty="0"/>
              <a:t>Hypo 4: Price to Y is $6, Price to S is $1</a:t>
            </a:r>
          </a:p>
          <a:p>
            <a:r>
              <a:rPr lang="en-US" dirty="0"/>
              <a:t>Assess this alternative. What are the mechanics of implementing this approach?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101264" y="0"/>
            <a:ext cx="2090736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(3 of 3)</a:t>
            </a:r>
          </a:p>
        </p:txBody>
      </p:sp>
    </p:spTree>
    <p:extLst>
      <p:ext uri="{BB962C8B-B14F-4D97-AF65-F5344CB8AC3E}">
        <p14:creationId xmlns:p14="http://schemas.microsoft.com/office/powerpoint/2010/main" val="369830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4531" y="-2"/>
            <a:ext cx="3197470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Results when P = $4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885952" y="390525"/>
            <a:ext cx="3438402" cy="971550"/>
          </a:xfrm>
          <a:prstGeom prst="rect">
            <a:avLst/>
          </a:prstGeom>
          <a:solidFill>
            <a:srgbClr val="CC66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Movie Theater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(100 seats)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685924" y="1616750"/>
            <a:ext cx="6210302" cy="1200329"/>
          </a:xfrm>
          <a:prstGeom prst="rect">
            <a:avLst/>
          </a:prstGeom>
          <a:solidFill>
            <a:srgbClr val="6600CC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First try: Set ticket price at $4</a:t>
            </a:r>
          </a:p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What happens?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86046" y="3033281"/>
            <a:ext cx="10201276" cy="3416320"/>
          </a:xfrm>
          <a:prstGeom prst="rect">
            <a:avLst/>
          </a:prstGeom>
          <a:solidFill>
            <a:srgbClr val="6600CC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All 100 consumers attend the movie</a:t>
            </a:r>
          </a:p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Total revenues = 100*4 = 400</a:t>
            </a:r>
          </a:p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The firm doesn’t cover costs, so we shouldn’t think of that as a sustainable competitive outcome</a:t>
            </a:r>
          </a:p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Social Welfare (SWF) = 80*10 + 20*4 -500 = 380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8437944" y="876300"/>
            <a:ext cx="3611301" cy="1739578"/>
          </a:xfrm>
          <a:prstGeom prst="rect">
            <a:avLst/>
          </a:prstGeom>
          <a:solidFill>
            <a:srgbClr val="FF00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80 </a:t>
            </a:r>
            <a:r>
              <a:rPr lang="en-US" sz="3600" b="1" dirty="0" err="1">
                <a:solidFill>
                  <a:schemeClr val="bg1"/>
                </a:solidFill>
                <a:latin typeface="+mn-lt"/>
              </a:rPr>
              <a:t>Ys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, V</a:t>
            </a:r>
            <a:r>
              <a:rPr lang="en-US" sz="3600" b="1" baseline="-25000" dirty="0">
                <a:solidFill>
                  <a:schemeClr val="bg1"/>
                </a:solidFill>
                <a:latin typeface="+mn-lt"/>
              </a:rPr>
              <a:t>Y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 = 10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20 </a:t>
            </a:r>
            <a:r>
              <a:rPr lang="en-US" sz="3600" b="1" dirty="0" err="1">
                <a:solidFill>
                  <a:schemeClr val="bg1"/>
                </a:solidFill>
                <a:latin typeface="+mn-lt"/>
              </a:rPr>
              <a:t>Ss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, V</a:t>
            </a:r>
            <a:r>
              <a:rPr lang="en-US" sz="3600" b="1" baseline="-25000" dirty="0">
                <a:solidFill>
                  <a:schemeClr val="bg1"/>
                </a:solidFill>
                <a:latin typeface="+mn-lt"/>
              </a:rPr>
              <a:t>S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 = 4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F = 500</a:t>
            </a:r>
          </a:p>
        </p:txBody>
      </p:sp>
    </p:spTree>
    <p:extLst>
      <p:ext uri="{BB962C8B-B14F-4D97-AF65-F5344CB8AC3E}">
        <p14:creationId xmlns:p14="http://schemas.microsoft.com/office/powerpoint/2010/main" val="52665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6512" y="-2"/>
            <a:ext cx="3175489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Results when P = $5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685924" y="0"/>
            <a:ext cx="3580557" cy="971550"/>
          </a:xfrm>
          <a:prstGeom prst="rect">
            <a:avLst/>
          </a:prstGeom>
          <a:solidFill>
            <a:srgbClr val="CC66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Movie Theater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(100 seats)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695448" y="1047751"/>
            <a:ext cx="6867526" cy="1200329"/>
          </a:xfrm>
          <a:prstGeom prst="rect">
            <a:avLst/>
          </a:prstGeom>
          <a:solidFill>
            <a:srgbClr val="6600CC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Second try: Set ticket price at $5</a:t>
            </a:r>
          </a:p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What happens?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95448" y="2445402"/>
            <a:ext cx="9610966" cy="3970318"/>
          </a:xfrm>
          <a:prstGeom prst="rect">
            <a:avLst/>
          </a:prstGeom>
          <a:solidFill>
            <a:srgbClr val="6600CC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80 Type Y consumers attend the movie</a:t>
            </a:r>
          </a:p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Total revenues = 80*5 = 400</a:t>
            </a:r>
          </a:p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The firm doesn’t cover costs, so we shouldn’t think of that as a sustainable competitive outcome</a:t>
            </a:r>
          </a:p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S types who we want to attend the movie don’t</a:t>
            </a:r>
          </a:p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SWF = 80*10 – 500 = 300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8599620" y="675822"/>
            <a:ext cx="3611301" cy="1739578"/>
          </a:xfrm>
          <a:prstGeom prst="rect">
            <a:avLst/>
          </a:prstGeom>
          <a:solidFill>
            <a:srgbClr val="FF00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80 </a:t>
            </a:r>
            <a:r>
              <a:rPr lang="en-US" sz="3600" b="1" dirty="0" err="1">
                <a:solidFill>
                  <a:schemeClr val="bg1"/>
                </a:solidFill>
                <a:latin typeface="+mn-lt"/>
              </a:rPr>
              <a:t>Ys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, V</a:t>
            </a:r>
            <a:r>
              <a:rPr lang="en-US" sz="3600" b="1" baseline="-25000" dirty="0">
                <a:solidFill>
                  <a:schemeClr val="bg1"/>
                </a:solidFill>
                <a:latin typeface="+mn-lt"/>
              </a:rPr>
              <a:t>Y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 = 10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20 </a:t>
            </a:r>
            <a:r>
              <a:rPr lang="en-US" sz="3600" b="1" dirty="0" err="1">
                <a:solidFill>
                  <a:schemeClr val="bg1"/>
                </a:solidFill>
                <a:latin typeface="+mn-lt"/>
              </a:rPr>
              <a:t>Ss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, V</a:t>
            </a:r>
            <a:r>
              <a:rPr lang="en-US" sz="3600" b="1" baseline="-25000" dirty="0">
                <a:solidFill>
                  <a:schemeClr val="bg1"/>
                </a:solidFill>
                <a:latin typeface="+mn-lt"/>
              </a:rPr>
              <a:t>S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 = 4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F = 500</a:t>
            </a:r>
          </a:p>
        </p:txBody>
      </p:sp>
    </p:spTree>
    <p:extLst>
      <p:ext uri="{BB962C8B-B14F-4D97-AF65-F5344CB8AC3E}">
        <p14:creationId xmlns:p14="http://schemas.microsoft.com/office/powerpoint/2010/main" val="310793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5688" y="-2"/>
            <a:ext cx="3606313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Results when P = $6.25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885951" y="0"/>
            <a:ext cx="3438403" cy="971550"/>
          </a:xfrm>
          <a:prstGeom prst="rect">
            <a:avLst/>
          </a:prstGeom>
          <a:solidFill>
            <a:srgbClr val="CC66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Movie Theater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(100 seats)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685923" y="1038226"/>
            <a:ext cx="7162801" cy="1200329"/>
          </a:xfrm>
          <a:prstGeom prst="rect">
            <a:avLst/>
          </a:prstGeom>
          <a:solidFill>
            <a:srgbClr val="6600CC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Third try: Set ticket price at $6.25</a:t>
            </a:r>
          </a:p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What happens?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85922" y="2878932"/>
            <a:ext cx="10506077" cy="3416320"/>
          </a:xfrm>
          <a:prstGeom prst="rect">
            <a:avLst/>
          </a:prstGeom>
          <a:solidFill>
            <a:srgbClr val="6600CC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80 Type Y consumers attend the movie</a:t>
            </a:r>
          </a:p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Total revenues = 80*6.25 = 500</a:t>
            </a:r>
          </a:p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The firm just cover costs but makes no “profit”, and these are the features of a competitive outcome</a:t>
            </a:r>
          </a:p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S types who we want to attend the movie still don’t</a:t>
            </a:r>
          </a:p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SWF = 80*10 – 500 = 300 = 3.75*80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8599619" y="747236"/>
            <a:ext cx="3611301" cy="1739578"/>
          </a:xfrm>
          <a:prstGeom prst="rect">
            <a:avLst/>
          </a:prstGeom>
          <a:solidFill>
            <a:srgbClr val="FF00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80 </a:t>
            </a:r>
            <a:r>
              <a:rPr lang="en-US" sz="3600" b="1" dirty="0" err="1">
                <a:solidFill>
                  <a:schemeClr val="bg1"/>
                </a:solidFill>
                <a:latin typeface="+mn-lt"/>
              </a:rPr>
              <a:t>Ys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, V</a:t>
            </a:r>
            <a:r>
              <a:rPr lang="en-US" sz="3600" b="1" baseline="-25000" dirty="0">
                <a:solidFill>
                  <a:schemeClr val="bg1"/>
                </a:solidFill>
                <a:latin typeface="+mn-lt"/>
              </a:rPr>
              <a:t>Y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 = 10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20 </a:t>
            </a:r>
            <a:r>
              <a:rPr lang="en-US" sz="3600" b="1" dirty="0" err="1">
                <a:solidFill>
                  <a:schemeClr val="bg1"/>
                </a:solidFill>
                <a:latin typeface="+mn-lt"/>
              </a:rPr>
              <a:t>Ss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, V</a:t>
            </a:r>
            <a:r>
              <a:rPr lang="en-US" sz="3600" b="1" baseline="-25000" dirty="0">
                <a:solidFill>
                  <a:schemeClr val="bg1"/>
                </a:solidFill>
                <a:latin typeface="+mn-lt"/>
              </a:rPr>
              <a:t>S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 = 4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F = 500</a:t>
            </a:r>
          </a:p>
        </p:txBody>
      </p:sp>
    </p:spTree>
    <p:extLst>
      <p:ext uri="{BB962C8B-B14F-4D97-AF65-F5344CB8AC3E}">
        <p14:creationId xmlns:p14="http://schemas.microsoft.com/office/powerpoint/2010/main" val="89944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6558" y="-2"/>
            <a:ext cx="3685443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Fourth Attempt Results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885952" y="390525"/>
            <a:ext cx="3496276" cy="971550"/>
          </a:xfrm>
          <a:prstGeom prst="rect">
            <a:avLst/>
          </a:prstGeom>
          <a:solidFill>
            <a:srgbClr val="CC66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Movie Theater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(100 seats)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24118" y="2714335"/>
            <a:ext cx="10363082" cy="2862322"/>
          </a:xfrm>
          <a:prstGeom prst="rect">
            <a:avLst/>
          </a:prstGeom>
          <a:solidFill>
            <a:srgbClr val="6600CC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Fourth try: Set different prices for different groups:</a:t>
            </a:r>
          </a:p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Drop price on Y Types to $6.</a:t>
            </a:r>
          </a:p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Set price on S Type at $1</a:t>
            </a:r>
          </a:p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How do the Y Types experience this? </a:t>
            </a:r>
          </a:p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What happens?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590987" y="697758"/>
            <a:ext cx="3611301" cy="1739578"/>
          </a:xfrm>
          <a:prstGeom prst="rect">
            <a:avLst/>
          </a:prstGeom>
          <a:solidFill>
            <a:srgbClr val="FF00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80 </a:t>
            </a:r>
            <a:r>
              <a:rPr lang="en-US" sz="3600" b="1" dirty="0" err="1">
                <a:solidFill>
                  <a:schemeClr val="bg1"/>
                </a:solidFill>
                <a:latin typeface="+mn-lt"/>
              </a:rPr>
              <a:t>Ys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, V</a:t>
            </a:r>
            <a:r>
              <a:rPr lang="en-US" sz="3600" b="1" baseline="-25000" dirty="0">
                <a:solidFill>
                  <a:schemeClr val="bg1"/>
                </a:solidFill>
                <a:latin typeface="+mn-lt"/>
              </a:rPr>
              <a:t>Y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 = 10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20 </a:t>
            </a:r>
            <a:r>
              <a:rPr lang="en-US" sz="3600" b="1" dirty="0" err="1">
                <a:solidFill>
                  <a:schemeClr val="bg1"/>
                </a:solidFill>
                <a:latin typeface="+mn-lt"/>
              </a:rPr>
              <a:t>Ss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, V</a:t>
            </a:r>
            <a:r>
              <a:rPr lang="en-US" sz="3600" b="1" baseline="-25000" dirty="0">
                <a:solidFill>
                  <a:schemeClr val="bg1"/>
                </a:solidFill>
                <a:latin typeface="+mn-lt"/>
              </a:rPr>
              <a:t>S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 = 4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F = 500</a:t>
            </a:r>
          </a:p>
        </p:txBody>
      </p:sp>
    </p:spTree>
    <p:extLst>
      <p:ext uri="{BB962C8B-B14F-4D97-AF65-F5344CB8AC3E}">
        <p14:creationId xmlns:p14="http://schemas.microsoft.com/office/powerpoint/2010/main" val="1601624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6896" y="-2"/>
            <a:ext cx="3615105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Fourth Attempt Results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885952" y="390525"/>
            <a:ext cx="3345805" cy="971550"/>
          </a:xfrm>
          <a:prstGeom prst="rect">
            <a:avLst/>
          </a:prstGeom>
          <a:solidFill>
            <a:srgbClr val="CC66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Movie Theater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(100 seats)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685921" y="1649254"/>
            <a:ext cx="5600704" cy="1200329"/>
          </a:xfrm>
          <a:prstGeom prst="rect">
            <a:avLst/>
          </a:prstGeom>
          <a:solidFill>
            <a:srgbClr val="6600CC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Fourth try: P</a:t>
            </a:r>
            <a:r>
              <a:rPr lang="en-US" sz="3600" baseline="-25000" dirty="0">
                <a:solidFill>
                  <a:schemeClr val="bg1"/>
                </a:solidFill>
                <a:latin typeface="Arial" charset="0"/>
              </a:rPr>
              <a:t>Y</a:t>
            </a:r>
            <a:r>
              <a:rPr lang="en-US" sz="3600" dirty="0">
                <a:solidFill>
                  <a:schemeClr val="bg1"/>
                </a:solidFill>
                <a:latin typeface="Arial" charset="0"/>
              </a:rPr>
              <a:t> = 6, P</a:t>
            </a:r>
            <a:r>
              <a:rPr lang="en-US" sz="3600" baseline="-25000" dirty="0">
                <a:solidFill>
                  <a:schemeClr val="bg1"/>
                </a:solidFill>
                <a:latin typeface="Arial" charset="0"/>
              </a:rPr>
              <a:t>S</a:t>
            </a:r>
            <a:r>
              <a:rPr lang="en-US" sz="3600" dirty="0">
                <a:solidFill>
                  <a:schemeClr val="bg1"/>
                </a:solidFill>
                <a:latin typeface="Arial" charset="0"/>
              </a:rPr>
              <a:t> = 1</a:t>
            </a:r>
          </a:p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What happens?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66868" y="2993231"/>
            <a:ext cx="9259633" cy="3416320"/>
          </a:xfrm>
          <a:prstGeom prst="rect">
            <a:avLst/>
          </a:prstGeom>
          <a:solidFill>
            <a:srgbClr val="6600CC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All 100 consumers attend the movie</a:t>
            </a:r>
          </a:p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Total revenues = 80*6 + 20*1  = 500</a:t>
            </a:r>
          </a:p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The firm just covers costs</a:t>
            </a:r>
          </a:p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SWF = 10*80 + 4*20 – 500 = 380</a:t>
            </a:r>
          </a:p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We have maximized SWF while covering costs of operation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8550798" y="876300"/>
            <a:ext cx="3611301" cy="1739578"/>
          </a:xfrm>
          <a:prstGeom prst="rect">
            <a:avLst/>
          </a:prstGeom>
          <a:solidFill>
            <a:srgbClr val="FF00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80 </a:t>
            </a:r>
            <a:r>
              <a:rPr lang="en-US" sz="3600" b="1" dirty="0" err="1">
                <a:solidFill>
                  <a:schemeClr val="bg1"/>
                </a:solidFill>
                <a:latin typeface="+mn-lt"/>
              </a:rPr>
              <a:t>Ys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, V</a:t>
            </a:r>
            <a:r>
              <a:rPr lang="en-US" sz="3600" b="1" baseline="-25000" dirty="0">
                <a:solidFill>
                  <a:schemeClr val="bg1"/>
                </a:solidFill>
                <a:latin typeface="+mn-lt"/>
              </a:rPr>
              <a:t>Y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 = 10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20 </a:t>
            </a:r>
            <a:r>
              <a:rPr lang="en-US" sz="3600" b="1" dirty="0" err="1">
                <a:solidFill>
                  <a:schemeClr val="bg1"/>
                </a:solidFill>
                <a:latin typeface="+mn-lt"/>
              </a:rPr>
              <a:t>Ss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, V</a:t>
            </a:r>
            <a:r>
              <a:rPr lang="en-US" sz="3600" b="1" baseline="-25000" dirty="0">
                <a:solidFill>
                  <a:schemeClr val="bg1"/>
                </a:solidFill>
                <a:latin typeface="+mn-lt"/>
              </a:rPr>
              <a:t>S</a:t>
            </a:r>
            <a:r>
              <a:rPr lang="en-US" sz="3600" b="1" dirty="0">
                <a:solidFill>
                  <a:schemeClr val="bg1"/>
                </a:solidFill>
                <a:latin typeface="+mn-lt"/>
              </a:rPr>
              <a:t> = 4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F = 500</a:t>
            </a:r>
          </a:p>
        </p:txBody>
      </p:sp>
    </p:spTree>
    <p:extLst>
      <p:ext uri="{BB962C8B-B14F-4D97-AF65-F5344CB8AC3E}">
        <p14:creationId xmlns:p14="http://schemas.microsoft.com/office/powerpoint/2010/main" val="228674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4915" y="-2"/>
            <a:ext cx="3637086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Fourth Attempt Results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885952" y="390525"/>
            <a:ext cx="3600448" cy="971550"/>
          </a:xfrm>
          <a:prstGeom prst="rect">
            <a:avLst/>
          </a:prstGeom>
          <a:solidFill>
            <a:srgbClr val="CC66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Movie Theater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(100 seats)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685917" y="1678603"/>
            <a:ext cx="5600704" cy="646331"/>
          </a:xfrm>
          <a:prstGeom prst="rect">
            <a:avLst/>
          </a:prstGeom>
          <a:solidFill>
            <a:srgbClr val="6600CC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Fourth try: P</a:t>
            </a:r>
            <a:r>
              <a:rPr lang="en-US" sz="3600" baseline="-25000" dirty="0">
                <a:solidFill>
                  <a:schemeClr val="bg1"/>
                </a:solidFill>
                <a:latin typeface="Arial" charset="0"/>
              </a:rPr>
              <a:t>Y</a:t>
            </a:r>
            <a:r>
              <a:rPr lang="en-US" sz="3600" dirty="0">
                <a:solidFill>
                  <a:schemeClr val="bg1"/>
                </a:solidFill>
                <a:latin typeface="Arial" charset="0"/>
              </a:rPr>
              <a:t> = 6, P</a:t>
            </a:r>
            <a:r>
              <a:rPr lang="en-US" sz="3600" baseline="-25000" dirty="0">
                <a:solidFill>
                  <a:schemeClr val="bg1"/>
                </a:solidFill>
                <a:latin typeface="Arial" charset="0"/>
              </a:rPr>
              <a:t>S</a:t>
            </a:r>
            <a:r>
              <a:rPr lang="en-US" sz="3600" dirty="0">
                <a:solidFill>
                  <a:schemeClr val="bg1"/>
                </a:solidFill>
                <a:latin typeface="Arial" charset="0"/>
              </a:rPr>
              <a:t> = 1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66868" y="2889230"/>
            <a:ext cx="10220332" cy="2862322"/>
          </a:xfrm>
          <a:prstGeom prst="rect">
            <a:avLst/>
          </a:prstGeom>
          <a:solidFill>
            <a:srgbClr val="6600CC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But we have done this by charging different prices to different consumers (price discrimination).</a:t>
            </a:r>
          </a:p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Each Y type effectively pays $6 of the fixed costs, while each S type pays $1 of the fixed costs</a:t>
            </a:r>
          </a:p>
        </p:txBody>
      </p:sp>
    </p:spTree>
    <p:extLst>
      <p:ext uri="{BB962C8B-B14F-4D97-AF65-F5344CB8AC3E}">
        <p14:creationId xmlns:p14="http://schemas.microsoft.com/office/powerpoint/2010/main" val="93376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1388" y="-2"/>
            <a:ext cx="3720613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Key Feature of Example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52602" y="1604129"/>
            <a:ext cx="8915399" cy="3416320"/>
          </a:xfrm>
          <a:prstGeom prst="rect">
            <a:avLst/>
          </a:prstGeom>
          <a:solidFill>
            <a:srgbClr val="6600CC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Assume:</a:t>
            </a:r>
          </a:p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	Fixed Costs = 500, Marginal costs = 0</a:t>
            </a:r>
          </a:p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	Two types of consumers</a:t>
            </a:r>
          </a:p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		Type Y: 80 consumers, V</a:t>
            </a:r>
            <a:r>
              <a:rPr lang="en-US" sz="3600" baseline="-25000" dirty="0">
                <a:solidFill>
                  <a:schemeClr val="bg1"/>
                </a:solidFill>
                <a:latin typeface="Arial" charset="0"/>
              </a:rPr>
              <a:t>Y</a:t>
            </a:r>
            <a:r>
              <a:rPr lang="en-US" sz="3600" dirty="0">
                <a:solidFill>
                  <a:schemeClr val="bg1"/>
                </a:solidFill>
                <a:latin typeface="Arial" charset="0"/>
              </a:rPr>
              <a:t> = 10</a:t>
            </a:r>
          </a:p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		Type S: 20 consumers, V</a:t>
            </a:r>
            <a:r>
              <a:rPr lang="en-US" sz="3600" baseline="-25000" dirty="0">
                <a:solidFill>
                  <a:schemeClr val="bg1"/>
                </a:solidFill>
                <a:latin typeface="Arial" charset="0"/>
              </a:rPr>
              <a:t>S</a:t>
            </a:r>
            <a:r>
              <a:rPr lang="en-US" sz="3600" dirty="0">
                <a:solidFill>
                  <a:schemeClr val="bg1"/>
                </a:solidFill>
                <a:latin typeface="Arial" charset="0"/>
              </a:rPr>
              <a:t> = 4</a:t>
            </a:r>
          </a:p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	Different types are readily identifiable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885952" y="390525"/>
            <a:ext cx="3774068" cy="971550"/>
          </a:xfrm>
          <a:prstGeom prst="rect">
            <a:avLst/>
          </a:prstGeom>
          <a:solidFill>
            <a:srgbClr val="CC66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Movie Theater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(100 seats)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2724150" y="4381501"/>
            <a:ext cx="7715250" cy="638949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752601" y="5169574"/>
            <a:ext cx="8915399" cy="1200329"/>
          </a:xfrm>
          <a:prstGeom prst="rect">
            <a:avLst/>
          </a:prstGeom>
          <a:solidFill>
            <a:srgbClr val="6600CC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How should the theater segment consumers if the types aren’t identifiable?</a:t>
            </a:r>
          </a:p>
        </p:txBody>
      </p:sp>
    </p:spTree>
    <p:extLst>
      <p:ext uri="{BB962C8B-B14F-4D97-AF65-F5344CB8AC3E}">
        <p14:creationId xmlns:p14="http://schemas.microsoft.com/office/powerpoint/2010/main" val="246481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739" y="-2"/>
            <a:ext cx="8488262" cy="385896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Demand Curve: Consumers will buy more at lower prices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058945" y="4197253"/>
            <a:ext cx="2409825" cy="6461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3200">
                <a:solidFill>
                  <a:srgbClr val="CC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30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w"/>
              <a:defRPr kumimoji="1"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600">
                <a:solidFill>
                  <a:schemeClr val="bg1"/>
                </a:solidFill>
                <a:cs typeface="Arial" panose="020B0604020202020204" pitchFamily="34" charset="0"/>
              </a:rPr>
              <a:t>P = 10 – Q</a:t>
            </a:r>
          </a:p>
        </p:txBody>
      </p: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2495550" y="247650"/>
            <a:ext cx="6592888" cy="5934075"/>
            <a:chOff x="2667000" y="2667000"/>
            <a:chExt cx="3903663" cy="3505202"/>
          </a:xfrm>
        </p:grpSpPr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2667000" y="2667000"/>
              <a:ext cx="3903663" cy="3502026"/>
              <a:chOff x="1680" y="1680"/>
              <a:chExt cx="2459" cy="2206"/>
            </a:xfrm>
          </p:grpSpPr>
          <p:sp>
            <p:nvSpPr>
              <p:cNvPr id="16" name="Line 5"/>
              <p:cNvSpPr>
                <a:spLocks noChangeShapeType="1"/>
              </p:cNvSpPr>
              <p:nvPr/>
            </p:nvSpPr>
            <p:spPr bwMode="auto">
              <a:xfrm>
                <a:off x="1920" y="3648"/>
                <a:ext cx="2208" cy="0"/>
              </a:xfrm>
              <a:prstGeom prst="line">
                <a:avLst/>
              </a:prstGeom>
              <a:noFill/>
              <a:ln w="889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Text Box 6"/>
              <p:cNvSpPr txBox="1">
                <a:spLocks noChangeArrowheads="1"/>
              </p:cNvSpPr>
              <p:nvPr/>
            </p:nvSpPr>
            <p:spPr bwMode="auto">
              <a:xfrm>
                <a:off x="1680" y="1680"/>
                <a:ext cx="28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kumimoji="0" lang="en-US" sz="3600" dirty="0">
                    <a:latin typeface="+mn-lt"/>
                  </a:rPr>
                  <a:t>P</a:t>
                </a:r>
              </a:p>
            </p:txBody>
          </p:sp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 flipV="1">
                <a:off x="1920" y="1776"/>
                <a:ext cx="0" cy="1872"/>
              </a:xfrm>
              <a:prstGeom prst="line">
                <a:avLst/>
              </a:prstGeom>
              <a:noFill/>
              <a:ln w="889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Text Box 8"/>
              <p:cNvSpPr txBox="1">
                <a:spLocks noChangeArrowheads="1"/>
              </p:cNvSpPr>
              <p:nvPr/>
            </p:nvSpPr>
            <p:spPr bwMode="auto">
              <a:xfrm>
                <a:off x="3936" y="3646"/>
                <a:ext cx="203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r>
                  <a:rPr kumimoji="0" lang="en-US" sz="3600" dirty="0">
                    <a:latin typeface="+mn-lt"/>
                  </a:rPr>
                  <a:t>Q</a:t>
                </a:r>
              </a:p>
            </p:txBody>
          </p:sp>
        </p:grpSp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2667000" y="3124201"/>
              <a:ext cx="3587750" cy="3048001"/>
              <a:chOff x="1680" y="1968"/>
              <a:chExt cx="2260" cy="1920"/>
            </a:xfrm>
          </p:grpSpPr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>
                <a:off x="1920" y="2064"/>
                <a:ext cx="1584" cy="1584"/>
              </a:xfrm>
              <a:prstGeom prst="line">
                <a:avLst/>
              </a:prstGeom>
              <a:noFill/>
              <a:ln w="12700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2586" y="2520"/>
                <a:ext cx="1354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r>
                  <a:rPr kumimoji="0" lang="en-US" sz="3600" b="1" dirty="0">
                    <a:latin typeface="+mn-lt"/>
                  </a:rPr>
                  <a:t>Demand Curve</a:t>
                </a:r>
              </a:p>
            </p:txBody>
          </p:sp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1680" y="1968"/>
                <a:ext cx="26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r>
                  <a:rPr kumimoji="0" lang="en-US" sz="3600" dirty="0">
                    <a:latin typeface="+mn-lt"/>
                  </a:rPr>
                  <a:t>10</a:t>
                </a:r>
              </a:p>
            </p:txBody>
          </p:sp>
          <p:sp>
            <p:nvSpPr>
              <p:cNvPr id="15" name="Text Box 13"/>
              <p:cNvSpPr txBox="1">
                <a:spLocks noChangeArrowheads="1"/>
              </p:cNvSpPr>
              <p:nvPr/>
            </p:nvSpPr>
            <p:spPr bwMode="auto">
              <a:xfrm>
                <a:off x="3408" y="3648"/>
                <a:ext cx="261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r>
                  <a:rPr kumimoji="0" lang="en-US" sz="3600" dirty="0">
                    <a:latin typeface="+mn-lt"/>
                  </a:rPr>
                  <a:t>10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4682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4677" y="-2"/>
            <a:ext cx="2907324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Implementing This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52603" y="1593058"/>
            <a:ext cx="8915399" cy="4524315"/>
          </a:xfrm>
          <a:prstGeom prst="rect">
            <a:avLst/>
          </a:prstGeom>
          <a:solidFill>
            <a:srgbClr val="6600CC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Things that Won’t Work: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Arial" charset="0"/>
              </a:rPr>
              <a:t>Sell two types of tickets, Y-tickets for $6 and S-tickets for $1 and ask customers to select the tickets that match their type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Arial" charset="0"/>
              </a:rPr>
              <a:t>Have two theaters right next to each other, one selling $6 tickets and the second $1 tickets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885952" y="390525"/>
            <a:ext cx="3912964" cy="971550"/>
          </a:xfrm>
          <a:prstGeom prst="rect">
            <a:avLst/>
          </a:prstGeom>
          <a:solidFill>
            <a:srgbClr val="CC66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Movie Theater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(100 seats)</a:t>
            </a:r>
          </a:p>
        </p:txBody>
      </p:sp>
    </p:spTree>
    <p:extLst>
      <p:ext uri="{BB962C8B-B14F-4D97-AF65-F5344CB8AC3E}">
        <p14:creationId xmlns:p14="http://schemas.microsoft.com/office/powerpoint/2010/main" val="1831426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1196" y="-2"/>
            <a:ext cx="3500805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A Different Mechanism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52601" y="2824013"/>
            <a:ext cx="8915399" cy="2862322"/>
          </a:xfrm>
          <a:prstGeom prst="rect">
            <a:avLst/>
          </a:prstGeom>
          <a:solidFill>
            <a:srgbClr val="6600CC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Could this work?</a:t>
            </a:r>
          </a:p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	Have two theaters next to each other: the first plays a new movie (the first-run theater) while the second plays a six-month old movie (the second run theater)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706302" y="1314450"/>
            <a:ext cx="3631679" cy="971550"/>
          </a:xfrm>
          <a:prstGeom prst="rect">
            <a:avLst/>
          </a:prstGeom>
          <a:solidFill>
            <a:srgbClr val="CC66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Movie Theater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New Movie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057018" y="1314450"/>
            <a:ext cx="4560182" cy="971550"/>
          </a:xfrm>
          <a:prstGeom prst="rect">
            <a:avLst/>
          </a:prstGeom>
          <a:solidFill>
            <a:srgbClr val="CC66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Movie Theater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6-month old movie</a:t>
            </a:r>
          </a:p>
        </p:txBody>
      </p:sp>
    </p:spTree>
    <p:extLst>
      <p:ext uri="{BB962C8B-B14F-4D97-AF65-F5344CB8AC3E}">
        <p14:creationId xmlns:p14="http://schemas.microsoft.com/office/powerpoint/2010/main" val="3704273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127" y="-2"/>
            <a:ext cx="3878874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Is This </a:t>
            </a:r>
            <a:r>
              <a:rPr lang="en-US" sz="2400" i="1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Interstate Circuit</a:t>
            </a: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?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52601" y="2259718"/>
            <a:ext cx="9115268" cy="4524315"/>
          </a:xfrm>
          <a:prstGeom prst="rect">
            <a:avLst/>
          </a:prstGeom>
          <a:solidFill>
            <a:srgbClr val="6600CC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charset="0"/>
              </a:rPr>
              <a:t>Note the investments that need to be made in market segmentation: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Arial" charset="0"/>
              </a:rPr>
              <a:t>We are making some viewers wait to see the movie when we could have them seeing it now (have two 1</a:t>
            </a:r>
            <a:r>
              <a:rPr lang="en-US" sz="3600" baseline="30000" dirty="0">
                <a:solidFill>
                  <a:schemeClr val="bg1"/>
                </a:solidFill>
                <a:latin typeface="Arial" charset="0"/>
              </a:rPr>
              <a:t>st</a:t>
            </a:r>
            <a:r>
              <a:rPr lang="en-US" sz="3600" dirty="0">
                <a:solidFill>
                  <a:schemeClr val="bg1"/>
                </a:solidFill>
                <a:latin typeface="Arial" charset="0"/>
              </a:rPr>
              <a:t> run theaters instead of one 1</a:t>
            </a:r>
            <a:r>
              <a:rPr lang="en-US" sz="3600" baseline="30000" dirty="0">
                <a:solidFill>
                  <a:schemeClr val="bg1"/>
                </a:solidFill>
                <a:latin typeface="Arial" charset="0"/>
              </a:rPr>
              <a:t>st</a:t>
            </a:r>
            <a:r>
              <a:rPr lang="en-US" sz="3600" dirty="0">
                <a:solidFill>
                  <a:schemeClr val="bg1"/>
                </a:solidFill>
                <a:latin typeface="Arial" charset="0"/>
              </a:rPr>
              <a:t> run and one 2</a:t>
            </a:r>
            <a:r>
              <a:rPr lang="en-US" sz="3600" baseline="30000" dirty="0">
                <a:solidFill>
                  <a:schemeClr val="bg1"/>
                </a:solidFill>
                <a:latin typeface="Arial" charset="0"/>
              </a:rPr>
              <a:t>nd</a:t>
            </a:r>
            <a:r>
              <a:rPr lang="en-US" sz="3600" dirty="0">
                <a:solidFill>
                  <a:schemeClr val="bg1"/>
                </a:solidFill>
                <a:latin typeface="Arial" charset="0"/>
              </a:rPr>
              <a:t> run), but we need the delay (the window) to separate the customers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630101" y="1009650"/>
            <a:ext cx="3762617" cy="971550"/>
          </a:xfrm>
          <a:prstGeom prst="rect">
            <a:avLst/>
          </a:prstGeom>
          <a:solidFill>
            <a:srgbClr val="CC66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Movie Theater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New Movie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922621" y="1009650"/>
            <a:ext cx="4745379" cy="971550"/>
          </a:xfrm>
          <a:prstGeom prst="rect">
            <a:avLst/>
          </a:prstGeom>
          <a:solidFill>
            <a:srgbClr val="CC66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Movie Theater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</a:rPr>
              <a:t>6-month old movie</a:t>
            </a:r>
          </a:p>
        </p:txBody>
      </p:sp>
    </p:spTree>
    <p:extLst>
      <p:ext uri="{BB962C8B-B14F-4D97-AF65-F5344CB8AC3E}">
        <p14:creationId xmlns:p14="http://schemas.microsoft.com/office/powerpoint/2010/main" val="1838781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3127" y="-2"/>
            <a:ext cx="4058874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Movie Antitrust Case Filed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726369" y="6488668"/>
            <a:ext cx="3465631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New York Times (21 July 1938)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B74A77-AFE3-6B85-6B29-BEA4D9CE3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87" y="143394"/>
            <a:ext cx="5040744" cy="657121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747C17-834B-9A2E-2507-4DCFEB3C65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756" b="44159"/>
          <a:stretch/>
        </p:blipFill>
        <p:spPr>
          <a:xfrm>
            <a:off x="4611232" y="662730"/>
            <a:ext cx="3090241" cy="514245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04D235-633E-5B85-6FA2-19DAFA3579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637" r="9756"/>
          <a:stretch/>
        </p:blipFill>
        <p:spPr>
          <a:xfrm>
            <a:off x="8105263" y="658279"/>
            <a:ext cx="3093425" cy="408963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693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6033" y="-2"/>
            <a:ext cx="2615968" cy="382044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Interstate Circuit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89" r="7794" b="11645"/>
          <a:stretch/>
        </p:blipFill>
        <p:spPr>
          <a:xfrm>
            <a:off x="3680642" y="154635"/>
            <a:ext cx="4319835" cy="655096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52BABD0A-4CBB-1CAE-42E8-395700A19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7398" y="6475956"/>
            <a:ext cx="2284602" cy="382044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306 U.S. 208 (1939)</a:t>
            </a:r>
          </a:p>
        </p:txBody>
      </p:sp>
    </p:spTree>
    <p:extLst>
      <p:ext uri="{BB962C8B-B14F-4D97-AF65-F5344CB8AC3E}">
        <p14:creationId xmlns:p14="http://schemas.microsoft.com/office/powerpoint/2010/main" val="2558963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381EB7-892A-4591-800D-D073CBF5D4BF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25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Interstate Circuit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24401" y="1981201"/>
            <a:ext cx="677863" cy="1031875"/>
            <a:chOff x="1139" y="1296"/>
            <a:chExt cx="427" cy="650"/>
          </a:xfrm>
        </p:grpSpPr>
        <p:sp>
          <p:nvSpPr>
            <p:cNvPr id="20514" name="Line 4"/>
            <p:cNvSpPr>
              <a:spLocks noChangeShapeType="1"/>
            </p:cNvSpPr>
            <p:nvPr/>
          </p:nvSpPr>
          <p:spPr bwMode="auto">
            <a:xfrm>
              <a:off x="1322" y="1459"/>
              <a:ext cx="0" cy="3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Line 5"/>
            <p:cNvSpPr>
              <a:spLocks noChangeShapeType="1"/>
            </p:cNvSpPr>
            <p:nvPr/>
          </p:nvSpPr>
          <p:spPr bwMode="auto">
            <a:xfrm flipV="1">
              <a:off x="1322" y="1513"/>
              <a:ext cx="244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Line 6"/>
            <p:cNvSpPr>
              <a:spLocks noChangeShapeType="1"/>
            </p:cNvSpPr>
            <p:nvPr/>
          </p:nvSpPr>
          <p:spPr bwMode="auto">
            <a:xfrm flipH="1" flipV="1">
              <a:off x="1139" y="1567"/>
              <a:ext cx="183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Line 7"/>
            <p:cNvSpPr>
              <a:spLocks noChangeShapeType="1"/>
            </p:cNvSpPr>
            <p:nvPr/>
          </p:nvSpPr>
          <p:spPr bwMode="auto">
            <a:xfrm>
              <a:off x="1322" y="1838"/>
              <a:ext cx="183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Line 8"/>
            <p:cNvSpPr>
              <a:spLocks noChangeShapeType="1"/>
            </p:cNvSpPr>
            <p:nvPr/>
          </p:nvSpPr>
          <p:spPr bwMode="auto">
            <a:xfrm flipH="1">
              <a:off x="1200" y="1838"/>
              <a:ext cx="122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Oval 9"/>
            <p:cNvSpPr>
              <a:spLocks noChangeArrowheads="1"/>
            </p:cNvSpPr>
            <p:nvPr/>
          </p:nvSpPr>
          <p:spPr bwMode="auto">
            <a:xfrm>
              <a:off x="1200" y="1296"/>
              <a:ext cx="244" cy="1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248401" y="1981201"/>
            <a:ext cx="677863" cy="1031875"/>
            <a:chOff x="2304" y="1824"/>
            <a:chExt cx="427" cy="650"/>
          </a:xfrm>
        </p:grpSpPr>
        <p:sp>
          <p:nvSpPr>
            <p:cNvPr id="20508" name="Line 11"/>
            <p:cNvSpPr>
              <a:spLocks noChangeShapeType="1"/>
            </p:cNvSpPr>
            <p:nvPr/>
          </p:nvSpPr>
          <p:spPr bwMode="auto">
            <a:xfrm>
              <a:off x="2487" y="1987"/>
              <a:ext cx="0" cy="3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Line 12"/>
            <p:cNvSpPr>
              <a:spLocks noChangeShapeType="1"/>
            </p:cNvSpPr>
            <p:nvPr/>
          </p:nvSpPr>
          <p:spPr bwMode="auto">
            <a:xfrm flipV="1">
              <a:off x="2487" y="2041"/>
              <a:ext cx="244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Line 13"/>
            <p:cNvSpPr>
              <a:spLocks noChangeShapeType="1"/>
            </p:cNvSpPr>
            <p:nvPr/>
          </p:nvSpPr>
          <p:spPr bwMode="auto">
            <a:xfrm flipH="1" flipV="1">
              <a:off x="2304" y="2095"/>
              <a:ext cx="183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Line 14"/>
            <p:cNvSpPr>
              <a:spLocks noChangeShapeType="1"/>
            </p:cNvSpPr>
            <p:nvPr/>
          </p:nvSpPr>
          <p:spPr bwMode="auto">
            <a:xfrm>
              <a:off x="2487" y="2366"/>
              <a:ext cx="183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Line 15"/>
            <p:cNvSpPr>
              <a:spLocks noChangeShapeType="1"/>
            </p:cNvSpPr>
            <p:nvPr/>
          </p:nvSpPr>
          <p:spPr bwMode="auto">
            <a:xfrm flipH="1">
              <a:off x="2365" y="2366"/>
              <a:ext cx="122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Oval 16"/>
            <p:cNvSpPr>
              <a:spLocks noChangeArrowheads="1"/>
            </p:cNvSpPr>
            <p:nvPr/>
          </p:nvSpPr>
          <p:spPr bwMode="auto">
            <a:xfrm>
              <a:off x="2365" y="1824"/>
              <a:ext cx="244" cy="1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1657873" name="AutoShape 17"/>
          <p:cNvSpPr>
            <a:spLocks noChangeArrowheads="1"/>
          </p:cNvSpPr>
          <p:nvPr/>
        </p:nvSpPr>
        <p:spPr bwMode="auto">
          <a:xfrm>
            <a:off x="3276600" y="1295400"/>
            <a:ext cx="1447800" cy="609600"/>
          </a:xfrm>
          <a:prstGeom prst="flowChart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/>
              <a:t>Paramount</a:t>
            </a:r>
          </a:p>
        </p:txBody>
      </p:sp>
      <p:sp>
        <p:nvSpPr>
          <p:cNvPr id="1657874" name="AutoShape 18"/>
          <p:cNvSpPr>
            <a:spLocks noChangeArrowheads="1"/>
          </p:cNvSpPr>
          <p:nvPr/>
        </p:nvSpPr>
        <p:spPr bwMode="auto">
          <a:xfrm>
            <a:off x="5562600" y="1295400"/>
            <a:ext cx="609600" cy="609600"/>
          </a:xfrm>
          <a:prstGeom prst="flowChart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/>
              <a:t>2</a:t>
            </a:r>
          </a:p>
        </p:txBody>
      </p:sp>
      <p:sp>
        <p:nvSpPr>
          <p:cNvPr id="1657875" name="AutoShape 19"/>
          <p:cNvSpPr>
            <a:spLocks noChangeArrowheads="1"/>
          </p:cNvSpPr>
          <p:nvPr/>
        </p:nvSpPr>
        <p:spPr bwMode="auto">
          <a:xfrm>
            <a:off x="8001000" y="1295400"/>
            <a:ext cx="609600" cy="609600"/>
          </a:xfrm>
          <a:prstGeom prst="flowChart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/>
              <a:t>8</a:t>
            </a:r>
          </a:p>
        </p:txBody>
      </p:sp>
      <p:sp>
        <p:nvSpPr>
          <p:cNvPr id="1657876" name="Line 20"/>
          <p:cNvSpPr>
            <a:spLocks noChangeShapeType="1"/>
          </p:cNvSpPr>
          <p:nvPr/>
        </p:nvSpPr>
        <p:spPr bwMode="auto">
          <a:xfrm>
            <a:off x="6172200" y="1600200"/>
            <a:ext cx="1828800" cy="0"/>
          </a:xfrm>
          <a:prstGeom prst="line">
            <a:avLst/>
          </a:prstGeom>
          <a:noFill/>
          <a:ln w="1905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7877" name="Text Box 21"/>
          <p:cNvSpPr txBox="1">
            <a:spLocks noChangeArrowheads="1"/>
          </p:cNvSpPr>
          <p:nvPr/>
        </p:nvSpPr>
        <p:spPr bwMode="auto">
          <a:xfrm>
            <a:off x="1905000" y="914400"/>
            <a:ext cx="1752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Motion</a:t>
            </a:r>
          </a:p>
          <a:p>
            <a:pPr>
              <a:spcBef>
                <a:spcPct val="50000"/>
              </a:spcBef>
            </a:pPr>
            <a:r>
              <a:rPr lang="en-US"/>
              <a:t>Picture</a:t>
            </a:r>
          </a:p>
          <a:p>
            <a:pPr>
              <a:spcBef>
                <a:spcPct val="50000"/>
              </a:spcBef>
            </a:pPr>
            <a:r>
              <a:rPr lang="en-US"/>
              <a:t>Distributors</a:t>
            </a:r>
          </a:p>
        </p:txBody>
      </p:sp>
      <p:sp>
        <p:nvSpPr>
          <p:cNvPr id="1657878" name="AutoShape 22"/>
          <p:cNvSpPr>
            <a:spLocks noChangeArrowheads="1"/>
          </p:cNvSpPr>
          <p:nvPr/>
        </p:nvSpPr>
        <p:spPr bwMode="auto">
          <a:xfrm>
            <a:off x="2133600" y="3124200"/>
            <a:ext cx="1600200" cy="1295400"/>
          </a:xfrm>
          <a:prstGeom prst="flowChart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/>
              <a:t>Interstate</a:t>
            </a:r>
          </a:p>
          <a:p>
            <a:pPr algn="ctr"/>
            <a:r>
              <a:rPr lang="en-US"/>
              <a:t>Circuit</a:t>
            </a:r>
          </a:p>
        </p:txBody>
      </p:sp>
      <p:sp>
        <p:nvSpPr>
          <p:cNvPr id="1657879" name="AutoShape 23"/>
          <p:cNvSpPr>
            <a:spLocks noChangeArrowheads="1"/>
          </p:cNvSpPr>
          <p:nvPr/>
        </p:nvSpPr>
        <p:spPr bwMode="auto">
          <a:xfrm>
            <a:off x="8077200" y="3048000"/>
            <a:ext cx="1676400" cy="1295400"/>
          </a:xfrm>
          <a:prstGeom prst="flowChart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/>
              <a:t>Texas</a:t>
            </a:r>
          </a:p>
          <a:p>
            <a:pPr algn="ctr"/>
            <a:r>
              <a:rPr lang="en-US"/>
              <a:t>Consolidated</a:t>
            </a:r>
          </a:p>
          <a:p>
            <a:pPr algn="ctr"/>
            <a:r>
              <a:rPr lang="en-US"/>
              <a:t>Theatres</a:t>
            </a:r>
          </a:p>
        </p:txBody>
      </p:sp>
      <p:sp>
        <p:nvSpPr>
          <p:cNvPr id="1657880" name="Line 24"/>
          <p:cNvSpPr>
            <a:spLocks noChangeShapeType="1"/>
          </p:cNvSpPr>
          <p:nvPr/>
        </p:nvSpPr>
        <p:spPr bwMode="auto">
          <a:xfrm flipH="1">
            <a:off x="3733800" y="2590800"/>
            <a:ext cx="990600" cy="533400"/>
          </a:xfrm>
          <a:prstGeom prst="line">
            <a:avLst/>
          </a:prstGeom>
          <a:noFill/>
          <a:ln w="1905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7881" name="Line 25"/>
          <p:cNvSpPr>
            <a:spLocks noChangeShapeType="1"/>
          </p:cNvSpPr>
          <p:nvPr/>
        </p:nvSpPr>
        <p:spPr bwMode="auto">
          <a:xfrm>
            <a:off x="6934200" y="2514600"/>
            <a:ext cx="1143000" cy="533400"/>
          </a:xfrm>
          <a:prstGeom prst="line">
            <a:avLst/>
          </a:prstGeom>
          <a:noFill/>
          <a:ln w="1905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7882" name="AutoShape 26"/>
          <p:cNvSpPr>
            <a:spLocks noChangeArrowheads="1"/>
          </p:cNvSpPr>
          <p:nvPr/>
        </p:nvSpPr>
        <p:spPr bwMode="auto">
          <a:xfrm>
            <a:off x="7924800" y="2286000"/>
            <a:ext cx="2057400" cy="381000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/>
              <a:t>O’Donnell GM</a:t>
            </a:r>
          </a:p>
        </p:txBody>
      </p:sp>
      <p:sp>
        <p:nvSpPr>
          <p:cNvPr id="1657883" name="AutoShape 27"/>
          <p:cNvSpPr>
            <a:spLocks noChangeArrowheads="1"/>
          </p:cNvSpPr>
          <p:nvPr/>
        </p:nvSpPr>
        <p:spPr bwMode="auto">
          <a:xfrm>
            <a:off x="1752600" y="2590800"/>
            <a:ext cx="2057400" cy="381000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/>
              <a:t>Hoblitzelle Pres</a:t>
            </a:r>
          </a:p>
        </p:txBody>
      </p:sp>
      <p:sp>
        <p:nvSpPr>
          <p:cNvPr id="1657884" name="Text Box 28"/>
          <p:cNvSpPr txBox="1">
            <a:spLocks noChangeArrowheads="1"/>
          </p:cNvSpPr>
          <p:nvPr/>
        </p:nvSpPr>
        <p:spPr bwMode="auto">
          <a:xfrm>
            <a:off x="5105400" y="35814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Exhibitors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4191000" y="4648200"/>
            <a:ext cx="3657600" cy="1371600"/>
            <a:chOff x="1680" y="2928"/>
            <a:chExt cx="2304" cy="864"/>
          </a:xfrm>
        </p:grpSpPr>
        <p:sp>
          <p:nvSpPr>
            <p:cNvPr id="20505" name="AutoShape 30"/>
            <p:cNvSpPr>
              <a:spLocks noChangeArrowheads="1"/>
            </p:cNvSpPr>
            <p:nvPr/>
          </p:nvSpPr>
          <p:spPr bwMode="auto">
            <a:xfrm>
              <a:off x="1680" y="2928"/>
              <a:ext cx="2304" cy="864"/>
            </a:xfrm>
            <a:prstGeom prst="flowChartProcess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/>
                <a:t>Texas</a:t>
              </a:r>
            </a:p>
          </p:txBody>
        </p:sp>
        <p:sp>
          <p:nvSpPr>
            <p:cNvPr id="20506" name="Line 31"/>
            <p:cNvSpPr>
              <a:spLocks noChangeShapeType="1"/>
            </p:cNvSpPr>
            <p:nvPr/>
          </p:nvSpPr>
          <p:spPr bwMode="auto">
            <a:xfrm>
              <a:off x="2832" y="292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Line 32"/>
            <p:cNvSpPr>
              <a:spLocks noChangeShapeType="1"/>
            </p:cNvSpPr>
            <p:nvPr/>
          </p:nvSpPr>
          <p:spPr bwMode="auto">
            <a:xfrm>
              <a:off x="2832" y="345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57889" name="Line 33"/>
          <p:cNvSpPr>
            <a:spLocks noChangeShapeType="1"/>
          </p:cNvSpPr>
          <p:nvPr/>
        </p:nvSpPr>
        <p:spPr bwMode="auto">
          <a:xfrm>
            <a:off x="2971800" y="4495800"/>
            <a:ext cx="1143000" cy="533400"/>
          </a:xfrm>
          <a:prstGeom prst="line">
            <a:avLst/>
          </a:prstGeom>
          <a:noFill/>
          <a:ln w="190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7890" name="Line 34"/>
          <p:cNvSpPr>
            <a:spLocks noChangeShapeType="1"/>
          </p:cNvSpPr>
          <p:nvPr/>
        </p:nvSpPr>
        <p:spPr bwMode="auto">
          <a:xfrm flipH="1">
            <a:off x="7848600" y="4419600"/>
            <a:ext cx="990600" cy="533400"/>
          </a:xfrm>
          <a:prstGeom prst="line">
            <a:avLst/>
          </a:prstGeom>
          <a:noFill/>
          <a:ln w="190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7891" name="AutoShape 35"/>
          <p:cNvSpPr>
            <a:spLocks noChangeArrowheads="1"/>
          </p:cNvSpPr>
          <p:nvPr/>
        </p:nvSpPr>
        <p:spPr bwMode="auto">
          <a:xfrm>
            <a:off x="1905000" y="5181600"/>
            <a:ext cx="1905000" cy="685800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/>
              <a:t>43 Theatres</a:t>
            </a:r>
          </a:p>
          <a:p>
            <a:pPr algn="ctr"/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and 2</a:t>
            </a:r>
            <a:r>
              <a:rPr lang="en-US" baseline="30000"/>
              <a:t>nd</a:t>
            </a:r>
            <a:r>
              <a:rPr lang="en-US"/>
              <a:t> Run</a:t>
            </a:r>
          </a:p>
        </p:txBody>
      </p:sp>
      <p:sp>
        <p:nvSpPr>
          <p:cNvPr id="1657892" name="AutoShape 36"/>
          <p:cNvSpPr>
            <a:spLocks noChangeArrowheads="1"/>
          </p:cNvSpPr>
          <p:nvPr/>
        </p:nvSpPr>
        <p:spPr bwMode="auto">
          <a:xfrm>
            <a:off x="8153400" y="5257800"/>
            <a:ext cx="1905000" cy="685800"/>
          </a:xfrm>
          <a:prstGeom prst="flowChartAlternate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/>
              <a:t>66 Theatres</a:t>
            </a:r>
          </a:p>
          <a:p>
            <a:pPr algn="ctr"/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and 2</a:t>
            </a:r>
            <a:r>
              <a:rPr lang="en-US" baseline="30000"/>
              <a:t>nd</a:t>
            </a:r>
            <a:r>
              <a:rPr lang="en-US"/>
              <a:t> Run</a:t>
            </a:r>
          </a:p>
        </p:txBody>
      </p:sp>
      <p:sp>
        <p:nvSpPr>
          <p:cNvPr id="40" name="Rectangle 13"/>
          <p:cNvSpPr>
            <a:spLocks noChangeArrowheads="1"/>
          </p:cNvSpPr>
          <p:nvPr/>
        </p:nvSpPr>
        <p:spPr bwMode="auto">
          <a:xfrm>
            <a:off x="12018963" y="6705600"/>
            <a:ext cx="173037" cy="1571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5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57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57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57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57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5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57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57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5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5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5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5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57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57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57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57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65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65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65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65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65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7873" grpId="0" animBg="1"/>
      <p:bldP spid="1657874" grpId="0" animBg="1"/>
      <p:bldP spid="1657875" grpId="0" animBg="1"/>
      <p:bldP spid="1657876" grpId="0" animBg="1"/>
      <p:bldP spid="1657877" grpId="0"/>
      <p:bldP spid="1657878" grpId="0" animBg="1"/>
      <p:bldP spid="1657879" grpId="0" animBg="1"/>
      <p:bldP spid="1657880" grpId="0" animBg="1"/>
      <p:bldP spid="1657881" grpId="0" animBg="1"/>
      <p:bldP spid="1657882" grpId="0" animBg="1"/>
      <p:bldP spid="1657883" grpId="0" animBg="1"/>
      <p:bldP spid="1657884" grpId="0"/>
      <p:bldP spid="1657889" grpId="0" animBg="1"/>
      <p:bldP spid="1657890" grpId="0" animBg="1"/>
      <p:bldP spid="1657891" grpId="0" animBg="1"/>
      <p:bldP spid="1657892" grpId="0" animBg="1"/>
      <p:bldP spid="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9233" y="-2"/>
            <a:ext cx="1732768" cy="419795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The Letter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093896" y="6475956"/>
            <a:ext cx="3098104" cy="382044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Interstate Circuit (US 1909)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93" y="209895"/>
            <a:ext cx="3677829" cy="649094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696" y="614106"/>
            <a:ext cx="8645513" cy="586185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708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9233" y="-2"/>
            <a:ext cx="1732768" cy="419795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The Letter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093896" y="6475956"/>
            <a:ext cx="3098104" cy="382044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Interstate Circuit (US 1909)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9895"/>
            <a:ext cx="3855720" cy="645586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400" y="2765296"/>
            <a:ext cx="10109712" cy="303860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846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1AC221A-B66B-4E2E-84A0-6ABA790D36DE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28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Evaluating the Evidence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the evidentiary record look like to an outsider?</a:t>
            </a:r>
          </a:p>
          <a:p>
            <a:pPr lvl="1"/>
            <a:r>
              <a:rPr lang="en-US" dirty="0"/>
              <a:t>If you were a second-run theatre, what would you think?</a:t>
            </a:r>
          </a:p>
          <a:p>
            <a:pPr lvl="1"/>
            <a:r>
              <a:rPr lang="en-US" dirty="0"/>
              <a:t>What evidence would be available to you?</a:t>
            </a:r>
          </a:p>
          <a:p>
            <a:pPr lvl="1"/>
            <a:r>
              <a:rPr lang="en-US" dirty="0"/>
              <a:t>If you were going to bring a private antitrust action, how would you frame the complaint?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2CBF66-296F-4D23-B87D-855D6E8C52A8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29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anose="02020603050405020304" pitchFamily="18" charset="0"/>
              </a:rPr>
              <a:t>Finding the Conspiracy</a:t>
            </a:r>
          </a:p>
        </p:txBody>
      </p:sp>
      <p:sp>
        <p:nvSpPr>
          <p:cNvPr id="1662979" name="AutoShape 3"/>
          <p:cNvSpPr>
            <a:spLocks noChangeArrowheads="1"/>
          </p:cNvSpPr>
          <p:nvPr/>
        </p:nvSpPr>
        <p:spPr bwMode="auto">
          <a:xfrm>
            <a:off x="5181600" y="3124200"/>
            <a:ext cx="1219200" cy="838200"/>
          </a:xfrm>
          <a:prstGeom prst="flowChart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/>
              <a:t>Interstate</a:t>
            </a:r>
          </a:p>
          <a:p>
            <a:pPr algn="ctr"/>
            <a:r>
              <a:rPr lang="en-US"/>
              <a:t>Circuit</a:t>
            </a:r>
          </a:p>
        </p:txBody>
      </p:sp>
      <p:sp>
        <p:nvSpPr>
          <p:cNvPr id="1662980" name="AutoShape 4"/>
          <p:cNvSpPr>
            <a:spLocks noChangeArrowheads="1"/>
          </p:cNvSpPr>
          <p:nvPr/>
        </p:nvSpPr>
        <p:spPr bwMode="auto">
          <a:xfrm>
            <a:off x="5105400" y="1219200"/>
            <a:ext cx="1447800" cy="609600"/>
          </a:xfrm>
          <a:prstGeom prst="flowChart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/>
              <a:t>Paramount</a:t>
            </a:r>
          </a:p>
        </p:txBody>
      </p:sp>
      <p:sp>
        <p:nvSpPr>
          <p:cNvPr id="1662981" name="AutoShape 5"/>
          <p:cNvSpPr>
            <a:spLocks noChangeArrowheads="1"/>
          </p:cNvSpPr>
          <p:nvPr/>
        </p:nvSpPr>
        <p:spPr bwMode="auto">
          <a:xfrm>
            <a:off x="3124200" y="1524000"/>
            <a:ext cx="533400" cy="609600"/>
          </a:xfrm>
          <a:prstGeom prst="flowChart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/>
              <a:t>8</a:t>
            </a:r>
          </a:p>
        </p:txBody>
      </p:sp>
      <p:sp>
        <p:nvSpPr>
          <p:cNvPr id="1662982" name="AutoShape 6"/>
          <p:cNvSpPr>
            <a:spLocks noChangeArrowheads="1"/>
          </p:cNvSpPr>
          <p:nvPr/>
        </p:nvSpPr>
        <p:spPr bwMode="auto">
          <a:xfrm>
            <a:off x="2133600" y="3276600"/>
            <a:ext cx="533400" cy="609600"/>
          </a:xfrm>
          <a:prstGeom prst="flowChart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/>
              <a:t>7</a:t>
            </a:r>
          </a:p>
        </p:txBody>
      </p:sp>
      <p:sp>
        <p:nvSpPr>
          <p:cNvPr id="1662983" name="AutoShape 7"/>
          <p:cNvSpPr>
            <a:spLocks noChangeArrowheads="1"/>
          </p:cNvSpPr>
          <p:nvPr/>
        </p:nvSpPr>
        <p:spPr bwMode="auto">
          <a:xfrm>
            <a:off x="2743200" y="5181600"/>
            <a:ext cx="533400" cy="609600"/>
          </a:xfrm>
          <a:prstGeom prst="flowChart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/>
              <a:t>6</a:t>
            </a:r>
          </a:p>
        </p:txBody>
      </p:sp>
      <p:sp>
        <p:nvSpPr>
          <p:cNvPr id="1662984" name="AutoShape 8"/>
          <p:cNvSpPr>
            <a:spLocks noChangeArrowheads="1"/>
          </p:cNvSpPr>
          <p:nvPr/>
        </p:nvSpPr>
        <p:spPr bwMode="auto">
          <a:xfrm>
            <a:off x="5486400" y="5410200"/>
            <a:ext cx="533400" cy="609600"/>
          </a:xfrm>
          <a:prstGeom prst="flowChart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/>
              <a:t>5</a:t>
            </a:r>
          </a:p>
        </p:txBody>
      </p:sp>
      <p:sp>
        <p:nvSpPr>
          <p:cNvPr id="1662985" name="AutoShape 9"/>
          <p:cNvSpPr>
            <a:spLocks noChangeArrowheads="1"/>
          </p:cNvSpPr>
          <p:nvPr/>
        </p:nvSpPr>
        <p:spPr bwMode="auto">
          <a:xfrm>
            <a:off x="8229600" y="5181600"/>
            <a:ext cx="533400" cy="609600"/>
          </a:xfrm>
          <a:prstGeom prst="flowChart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/>
              <a:t>4</a:t>
            </a:r>
          </a:p>
        </p:txBody>
      </p:sp>
      <p:sp>
        <p:nvSpPr>
          <p:cNvPr id="1662986" name="AutoShape 10"/>
          <p:cNvSpPr>
            <a:spLocks noChangeArrowheads="1"/>
          </p:cNvSpPr>
          <p:nvPr/>
        </p:nvSpPr>
        <p:spPr bwMode="auto">
          <a:xfrm>
            <a:off x="9144000" y="3276600"/>
            <a:ext cx="533400" cy="609600"/>
          </a:xfrm>
          <a:prstGeom prst="flowChart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/>
              <a:t>3</a:t>
            </a:r>
          </a:p>
        </p:txBody>
      </p:sp>
      <p:sp>
        <p:nvSpPr>
          <p:cNvPr id="1662987" name="AutoShape 11"/>
          <p:cNvSpPr>
            <a:spLocks noChangeArrowheads="1"/>
          </p:cNvSpPr>
          <p:nvPr/>
        </p:nvSpPr>
        <p:spPr bwMode="auto">
          <a:xfrm>
            <a:off x="8153400" y="1524000"/>
            <a:ext cx="533400" cy="609600"/>
          </a:xfrm>
          <a:prstGeom prst="flowChartProcess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/>
              <a:t>2</a:t>
            </a:r>
          </a:p>
        </p:txBody>
      </p:sp>
      <p:sp>
        <p:nvSpPr>
          <p:cNvPr id="1662988" name="Line 12"/>
          <p:cNvSpPr>
            <a:spLocks noChangeShapeType="1"/>
          </p:cNvSpPr>
          <p:nvPr/>
        </p:nvSpPr>
        <p:spPr bwMode="auto">
          <a:xfrm>
            <a:off x="6400800" y="3581400"/>
            <a:ext cx="2743200" cy="0"/>
          </a:xfrm>
          <a:prstGeom prst="line">
            <a:avLst/>
          </a:prstGeom>
          <a:noFill/>
          <a:ln w="190500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2989" name="Line 13"/>
          <p:cNvSpPr>
            <a:spLocks noChangeShapeType="1"/>
          </p:cNvSpPr>
          <p:nvPr/>
        </p:nvSpPr>
        <p:spPr bwMode="auto">
          <a:xfrm flipV="1">
            <a:off x="6400800" y="2133600"/>
            <a:ext cx="1752600" cy="914400"/>
          </a:xfrm>
          <a:prstGeom prst="line">
            <a:avLst/>
          </a:prstGeom>
          <a:noFill/>
          <a:ln w="190500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2990" name="Line 14"/>
          <p:cNvSpPr>
            <a:spLocks noChangeShapeType="1"/>
          </p:cNvSpPr>
          <p:nvPr/>
        </p:nvSpPr>
        <p:spPr bwMode="auto">
          <a:xfrm flipH="1" flipV="1">
            <a:off x="3657600" y="2133600"/>
            <a:ext cx="1524000" cy="990600"/>
          </a:xfrm>
          <a:prstGeom prst="line">
            <a:avLst/>
          </a:prstGeom>
          <a:noFill/>
          <a:ln w="190500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2991" name="Line 15"/>
          <p:cNvSpPr>
            <a:spLocks noChangeShapeType="1"/>
          </p:cNvSpPr>
          <p:nvPr/>
        </p:nvSpPr>
        <p:spPr bwMode="auto">
          <a:xfrm flipV="1">
            <a:off x="5867400" y="1828800"/>
            <a:ext cx="0" cy="1295400"/>
          </a:xfrm>
          <a:prstGeom prst="line">
            <a:avLst/>
          </a:prstGeom>
          <a:noFill/>
          <a:ln w="190500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2992" name="Line 16"/>
          <p:cNvSpPr>
            <a:spLocks noChangeShapeType="1"/>
          </p:cNvSpPr>
          <p:nvPr/>
        </p:nvSpPr>
        <p:spPr bwMode="auto">
          <a:xfrm flipH="1" flipV="1">
            <a:off x="2667000" y="3581400"/>
            <a:ext cx="2514600" cy="0"/>
          </a:xfrm>
          <a:prstGeom prst="line">
            <a:avLst/>
          </a:prstGeom>
          <a:noFill/>
          <a:ln w="190500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2993" name="Line 17"/>
          <p:cNvSpPr>
            <a:spLocks noChangeShapeType="1"/>
          </p:cNvSpPr>
          <p:nvPr/>
        </p:nvSpPr>
        <p:spPr bwMode="auto">
          <a:xfrm flipH="1">
            <a:off x="3276600" y="3962400"/>
            <a:ext cx="1905000" cy="1219200"/>
          </a:xfrm>
          <a:prstGeom prst="line">
            <a:avLst/>
          </a:prstGeom>
          <a:noFill/>
          <a:ln w="190500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2994" name="Line 18"/>
          <p:cNvSpPr>
            <a:spLocks noChangeShapeType="1"/>
          </p:cNvSpPr>
          <p:nvPr/>
        </p:nvSpPr>
        <p:spPr bwMode="auto">
          <a:xfrm flipH="1">
            <a:off x="5791200" y="3962400"/>
            <a:ext cx="0" cy="1447800"/>
          </a:xfrm>
          <a:prstGeom prst="line">
            <a:avLst/>
          </a:prstGeom>
          <a:noFill/>
          <a:ln w="190500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2995" name="Line 19"/>
          <p:cNvSpPr>
            <a:spLocks noChangeShapeType="1"/>
          </p:cNvSpPr>
          <p:nvPr/>
        </p:nvSpPr>
        <p:spPr bwMode="auto">
          <a:xfrm>
            <a:off x="6400800" y="3962400"/>
            <a:ext cx="1752600" cy="1219200"/>
          </a:xfrm>
          <a:prstGeom prst="line">
            <a:avLst/>
          </a:prstGeom>
          <a:noFill/>
          <a:ln w="190500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2996" name="Line 20"/>
          <p:cNvSpPr>
            <a:spLocks noChangeShapeType="1"/>
          </p:cNvSpPr>
          <p:nvPr/>
        </p:nvSpPr>
        <p:spPr bwMode="auto">
          <a:xfrm flipH="1">
            <a:off x="6019800" y="5486400"/>
            <a:ext cx="2209800" cy="228600"/>
          </a:xfrm>
          <a:prstGeom prst="line">
            <a:avLst/>
          </a:prstGeom>
          <a:noFill/>
          <a:ln w="190500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2997" name="Line 21"/>
          <p:cNvSpPr>
            <a:spLocks noChangeShapeType="1"/>
          </p:cNvSpPr>
          <p:nvPr/>
        </p:nvSpPr>
        <p:spPr bwMode="auto">
          <a:xfrm flipH="1" flipV="1">
            <a:off x="3276600" y="5486400"/>
            <a:ext cx="2209800" cy="228600"/>
          </a:xfrm>
          <a:prstGeom prst="line">
            <a:avLst/>
          </a:prstGeom>
          <a:noFill/>
          <a:ln w="190500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2998" name="Line 22"/>
          <p:cNvSpPr>
            <a:spLocks noChangeShapeType="1"/>
          </p:cNvSpPr>
          <p:nvPr/>
        </p:nvSpPr>
        <p:spPr bwMode="auto">
          <a:xfrm flipH="1" flipV="1">
            <a:off x="2438400" y="3886200"/>
            <a:ext cx="533400" cy="1295400"/>
          </a:xfrm>
          <a:prstGeom prst="line">
            <a:avLst/>
          </a:prstGeom>
          <a:noFill/>
          <a:ln w="190500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2999" name="Line 23"/>
          <p:cNvSpPr>
            <a:spLocks noChangeShapeType="1"/>
          </p:cNvSpPr>
          <p:nvPr/>
        </p:nvSpPr>
        <p:spPr bwMode="auto">
          <a:xfrm flipV="1">
            <a:off x="2438400" y="2133600"/>
            <a:ext cx="685800" cy="1143000"/>
          </a:xfrm>
          <a:prstGeom prst="line">
            <a:avLst/>
          </a:prstGeom>
          <a:noFill/>
          <a:ln w="190500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3000" name="Line 24"/>
          <p:cNvSpPr>
            <a:spLocks noChangeShapeType="1"/>
          </p:cNvSpPr>
          <p:nvPr/>
        </p:nvSpPr>
        <p:spPr bwMode="auto">
          <a:xfrm flipV="1">
            <a:off x="3657600" y="1524000"/>
            <a:ext cx="1447800" cy="304800"/>
          </a:xfrm>
          <a:prstGeom prst="line">
            <a:avLst/>
          </a:prstGeom>
          <a:noFill/>
          <a:ln w="190500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3001" name="Line 25"/>
          <p:cNvSpPr>
            <a:spLocks noChangeShapeType="1"/>
          </p:cNvSpPr>
          <p:nvPr/>
        </p:nvSpPr>
        <p:spPr bwMode="auto">
          <a:xfrm>
            <a:off x="6553200" y="1524000"/>
            <a:ext cx="1524000" cy="304800"/>
          </a:xfrm>
          <a:prstGeom prst="line">
            <a:avLst/>
          </a:prstGeom>
          <a:noFill/>
          <a:ln w="190500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3002" name="Line 26"/>
          <p:cNvSpPr>
            <a:spLocks noChangeShapeType="1"/>
          </p:cNvSpPr>
          <p:nvPr/>
        </p:nvSpPr>
        <p:spPr bwMode="auto">
          <a:xfrm>
            <a:off x="8686800" y="2133600"/>
            <a:ext cx="685800" cy="1143000"/>
          </a:xfrm>
          <a:prstGeom prst="line">
            <a:avLst/>
          </a:prstGeom>
          <a:noFill/>
          <a:ln w="190500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3003" name="Line 27"/>
          <p:cNvSpPr>
            <a:spLocks noChangeShapeType="1"/>
          </p:cNvSpPr>
          <p:nvPr/>
        </p:nvSpPr>
        <p:spPr bwMode="auto">
          <a:xfrm flipH="1">
            <a:off x="8763000" y="3886200"/>
            <a:ext cx="609600" cy="1295400"/>
          </a:xfrm>
          <a:prstGeom prst="line">
            <a:avLst/>
          </a:prstGeom>
          <a:noFill/>
          <a:ln w="190500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3004" name="Line 28"/>
          <p:cNvSpPr>
            <a:spLocks noChangeShapeType="1"/>
          </p:cNvSpPr>
          <p:nvPr/>
        </p:nvSpPr>
        <p:spPr bwMode="auto">
          <a:xfrm>
            <a:off x="6400800" y="3581400"/>
            <a:ext cx="2743200" cy="0"/>
          </a:xfrm>
          <a:prstGeom prst="line">
            <a:avLst/>
          </a:prstGeom>
          <a:noFill/>
          <a:ln w="190500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3005" name="Line 29"/>
          <p:cNvSpPr>
            <a:spLocks noChangeShapeType="1"/>
          </p:cNvSpPr>
          <p:nvPr/>
        </p:nvSpPr>
        <p:spPr bwMode="auto">
          <a:xfrm flipH="1" flipV="1">
            <a:off x="3657600" y="2133600"/>
            <a:ext cx="1524000" cy="990600"/>
          </a:xfrm>
          <a:prstGeom prst="line">
            <a:avLst/>
          </a:prstGeom>
          <a:noFill/>
          <a:ln w="190500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3006" name="Line 30"/>
          <p:cNvSpPr>
            <a:spLocks noChangeShapeType="1"/>
          </p:cNvSpPr>
          <p:nvPr/>
        </p:nvSpPr>
        <p:spPr bwMode="auto">
          <a:xfrm flipV="1">
            <a:off x="5867400" y="1828800"/>
            <a:ext cx="0" cy="1295400"/>
          </a:xfrm>
          <a:prstGeom prst="line">
            <a:avLst/>
          </a:prstGeom>
          <a:noFill/>
          <a:ln w="190500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3007" name="Line 31"/>
          <p:cNvSpPr>
            <a:spLocks noChangeShapeType="1"/>
          </p:cNvSpPr>
          <p:nvPr/>
        </p:nvSpPr>
        <p:spPr bwMode="auto">
          <a:xfrm flipH="1" flipV="1">
            <a:off x="2667000" y="3581400"/>
            <a:ext cx="2514600" cy="0"/>
          </a:xfrm>
          <a:prstGeom prst="line">
            <a:avLst/>
          </a:prstGeom>
          <a:noFill/>
          <a:ln w="190500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3008" name="Line 32"/>
          <p:cNvSpPr>
            <a:spLocks noChangeShapeType="1"/>
          </p:cNvSpPr>
          <p:nvPr/>
        </p:nvSpPr>
        <p:spPr bwMode="auto">
          <a:xfrm flipH="1">
            <a:off x="3276600" y="3962400"/>
            <a:ext cx="1905000" cy="1219200"/>
          </a:xfrm>
          <a:prstGeom prst="line">
            <a:avLst/>
          </a:prstGeom>
          <a:noFill/>
          <a:ln w="190500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3009" name="Line 33"/>
          <p:cNvSpPr>
            <a:spLocks noChangeShapeType="1"/>
          </p:cNvSpPr>
          <p:nvPr/>
        </p:nvSpPr>
        <p:spPr bwMode="auto">
          <a:xfrm flipH="1">
            <a:off x="5791200" y="3962400"/>
            <a:ext cx="0" cy="1447800"/>
          </a:xfrm>
          <a:prstGeom prst="line">
            <a:avLst/>
          </a:prstGeom>
          <a:noFill/>
          <a:ln w="190500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3010" name="Line 34"/>
          <p:cNvSpPr>
            <a:spLocks noChangeShapeType="1"/>
          </p:cNvSpPr>
          <p:nvPr/>
        </p:nvSpPr>
        <p:spPr bwMode="auto">
          <a:xfrm>
            <a:off x="6400800" y="3962400"/>
            <a:ext cx="1752600" cy="1219200"/>
          </a:xfrm>
          <a:prstGeom prst="line">
            <a:avLst/>
          </a:prstGeom>
          <a:noFill/>
          <a:ln w="190500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3011" name="Line 35"/>
          <p:cNvSpPr>
            <a:spLocks noChangeShapeType="1"/>
          </p:cNvSpPr>
          <p:nvPr/>
        </p:nvSpPr>
        <p:spPr bwMode="auto">
          <a:xfrm flipV="1">
            <a:off x="6400800" y="2133600"/>
            <a:ext cx="1752600" cy="914400"/>
          </a:xfrm>
          <a:prstGeom prst="line">
            <a:avLst/>
          </a:prstGeom>
          <a:noFill/>
          <a:ln w="190500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Rectangle 23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6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66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66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66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66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662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66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66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66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62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62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62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62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62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62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62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62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62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62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62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62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62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62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62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62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63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63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63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63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63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63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63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63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62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62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62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62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62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62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62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62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66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66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66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66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66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66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66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66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2979" grpId="0" animBg="1"/>
      <p:bldP spid="1662980" grpId="0" animBg="1"/>
      <p:bldP spid="1662981" grpId="0" animBg="1"/>
      <p:bldP spid="1662982" grpId="0" animBg="1"/>
      <p:bldP spid="1662983" grpId="0" animBg="1"/>
      <p:bldP spid="1662984" grpId="0" animBg="1"/>
      <p:bldP spid="1662985" grpId="0" animBg="1"/>
      <p:bldP spid="1662986" grpId="0" animBg="1"/>
      <p:bldP spid="1662987" grpId="0" animBg="1"/>
      <p:bldP spid="1662988" grpId="0" animBg="1"/>
      <p:bldP spid="1662989" grpId="0" animBg="1"/>
      <p:bldP spid="1662990" grpId="0" animBg="1"/>
      <p:bldP spid="1662991" grpId="0" animBg="1"/>
      <p:bldP spid="1662992" grpId="0" animBg="1"/>
      <p:bldP spid="1662993" grpId="0" animBg="1"/>
      <p:bldP spid="1662994" grpId="0" animBg="1"/>
      <p:bldP spid="1662995" grpId="0" animBg="1"/>
      <p:bldP spid="1662996" grpId="0" animBg="1"/>
      <p:bldP spid="1662997" grpId="0" animBg="1"/>
      <p:bldP spid="1662998" grpId="0" animBg="1"/>
      <p:bldP spid="1662999" grpId="0" animBg="1"/>
      <p:bldP spid="1663000" grpId="0" animBg="1"/>
      <p:bldP spid="1663001" grpId="0" animBg="1"/>
      <p:bldP spid="1663002" grpId="0" animBg="1"/>
      <p:bldP spid="1663003" grpId="0" animBg="1"/>
      <p:bldP spid="1663004" grpId="0" animBg="1"/>
      <p:bldP spid="1663005" grpId="0" animBg="1"/>
      <p:bldP spid="1663006" grpId="0" animBg="1"/>
      <p:bldP spid="1663007" grpId="0" animBg="1"/>
      <p:bldP spid="1663008" grpId="0" animBg="1"/>
      <p:bldP spid="1663009" grpId="0" animBg="1"/>
      <p:bldP spid="1663010" grpId="0" animBg="1"/>
      <p:bldP spid="1663011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0583" y="-2"/>
            <a:ext cx="6951418" cy="394285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What Does a Competitive Outcome Look Like?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9070975" y="2702841"/>
            <a:ext cx="2466975" cy="64611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3200">
                <a:solidFill>
                  <a:srgbClr val="CC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30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w"/>
              <a:defRPr kumimoji="1"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600">
                <a:solidFill>
                  <a:schemeClr val="bg1"/>
                </a:solidFill>
                <a:cs typeface="Arial" panose="020B0604020202020204" pitchFamily="34" charset="0"/>
              </a:rPr>
              <a:t>P = 10 – Q</a:t>
            </a:r>
          </a:p>
        </p:txBody>
      </p:sp>
      <p:grpSp>
        <p:nvGrpSpPr>
          <p:cNvPr id="32" name="Group 40"/>
          <p:cNvGrpSpPr>
            <a:grpSpLocks/>
          </p:cNvGrpSpPr>
          <p:nvPr/>
        </p:nvGrpSpPr>
        <p:grpSpPr bwMode="auto">
          <a:xfrm>
            <a:off x="1716332" y="239713"/>
            <a:ext cx="6592887" cy="5934075"/>
            <a:chOff x="2667000" y="2667000"/>
            <a:chExt cx="3903663" cy="3505202"/>
          </a:xfrm>
        </p:grpSpPr>
        <p:grpSp>
          <p:nvGrpSpPr>
            <p:cNvPr id="33" name="Group 4"/>
            <p:cNvGrpSpPr>
              <a:grpSpLocks/>
            </p:cNvGrpSpPr>
            <p:nvPr/>
          </p:nvGrpSpPr>
          <p:grpSpPr bwMode="auto">
            <a:xfrm>
              <a:off x="2667000" y="2667000"/>
              <a:ext cx="3903663" cy="3502026"/>
              <a:chOff x="1680" y="1680"/>
              <a:chExt cx="2459" cy="2206"/>
            </a:xfrm>
          </p:grpSpPr>
          <p:sp>
            <p:nvSpPr>
              <p:cNvPr id="39" name="Line 5"/>
              <p:cNvSpPr>
                <a:spLocks noChangeShapeType="1"/>
              </p:cNvSpPr>
              <p:nvPr/>
            </p:nvSpPr>
            <p:spPr bwMode="auto">
              <a:xfrm>
                <a:off x="1920" y="3648"/>
                <a:ext cx="2208" cy="0"/>
              </a:xfrm>
              <a:prstGeom prst="line">
                <a:avLst/>
              </a:prstGeom>
              <a:noFill/>
              <a:ln w="889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Text Box 6"/>
              <p:cNvSpPr txBox="1">
                <a:spLocks noChangeArrowheads="1"/>
              </p:cNvSpPr>
              <p:nvPr/>
            </p:nvSpPr>
            <p:spPr bwMode="auto">
              <a:xfrm>
                <a:off x="1680" y="1680"/>
                <a:ext cx="28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kumimoji="0" lang="en-US" sz="3600" dirty="0">
                    <a:latin typeface="+mn-lt"/>
                  </a:rPr>
                  <a:t>P</a:t>
                </a:r>
              </a:p>
            </p:txBody>
          </p:sp>
          <p:sp>
            <p:nvSpPr>
              <p:cNvPr id="41" name="Line 7"/>
              <p:cNvSpPr>
                <a:spLocks noChangeShapeType="1"/>
              </p:cNvSpPr>
              <p:nvPr/>
            </p:nvSpPr>
            <p:spPr bwMode="auto">
              <a:xfrm flipV="1">
                <a:off x="1920" y="1776"/>
                <a:ext cx="0" cy="1872"/>
              </a:xfrm>
              <a:prstGeom prst="line">
                <a:avLst/>
              </a:prstGeom>
              <a:noFill/>
              <a:ln w="889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Text Box 8"/>
              <p:cNvSpPr txBox="1">
                <a:spLocks noChangeArrowheads="1"/>
              </p:cNvSpPr>
              <p:nvPr/>
            </p:nvSpPr>
            <p:spPr bwMode="auto">
              <a:xfrm>
                <a:off x="3936" y="3646"/>
                <a:ext cx="203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r>
                  <a:rPr kumimoji="0" lang="en-US" sz="3600" dirty="0">
                    <a:latin typeface="+mn-lt"/>
                  </a:rPr>
                  <a:t>Q</a:t>
                </a:r>
              </a:p>
            </p:txBody>
          </p:sp>
        </p:grpSp>
        <p:grpSp>
          <p:nvGrpSpPr>
            <p:cNvPr id="34" name="Group 9"/>
            <p:cNvGrpSpPr>
              <a:grpSpLocks/>
            </p:cNvGrpSpPr>
            <p:nvPr/>
          </p:nvGrpSpPr>
          <p:grpSpPr bwMode="auto">
            <a:xfrm>
              <a:off x="2667000" y="3124201"/>
              <a:ext cx="3587750" cy="3048001"/>
              <a:chOff x="1680" y="1968"/>
              <a:chExt cx="2260" cy="1920"/>
            </a:xfrm>
          </p:grpSpPr>
          <p:sp>
            <p:nvSpPr>
              <p:cNvPr id="35" name="Line 10"/>
              <p:cNvSpPr>
                <a:spLocks noChangeShapeType="1"/>
              </p:cNvSpPr>
              <p:nvPr/>
            </p:nvSpPr>
            <p:spPr bwMode="auto">
              <a:xfrm>
                <a:off x="1920" y="2064"/>
                <a:ext cx="1584" cy="1584"/>
              </a:xfrm>
              <a:prstGeom prst="line">
                <a:avLst/>
              </a:prstGeom>
              <a:noFill/>
              <a:ln w="12700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Text Box 11"/>
              <p:cNvSpPr txBox="1">
                <a:spLocks noChangeArrowheads="1"/>
              </p:cNvSpPr>
              <p:nvPr/>
            </p:nvSpPr>
            <p:spPr bwMode="auto">
              <a:xfrm>
                <a:off x="2586" y="2520"/>
                <a:ext cx="1354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r>
                  <a:rPr kumimoji="0" lang="en-US" sz="3600" b="1" dirty="0">
                    <a:latin typeface="+mn-lt"/>
                  </a:rPr>
                  <a:t>Demand Curve</a:t>
                </a:r>
              </a:p>
            </p:txBody>
          </p:sp>
          <p:sp>
            <p:nvSpPr>
              <p:cNvPr id="37" name="Text Box 12"/>
              <p:cNvSpPr txBox="1">
                <a:spLocks noChangeArrowheads="1"/>
              </p:cNvSpPr>
              <p:nvPr/>
            </p:nvSpPr>
            <p:spPr bwMode="auto">
              <a:xfrm>
                <a:off x="1680" y="1968"/>
                <a:ext cx="26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r>
                  <a:rPr kumimoji="0" lang="en-US" sz="3600" dirty="0">
                    <a:latin typeface="+mn-lt"/>
                  </a:rPr>
                  <a:t>10</a:t>
                </a:r>
              </a:p>
            </p:txBody>
          </p:sp>
          <p:sp>
            <p:nvSpPr>
              <p:cNvPr id="38" name="Text Box 13"/>
              <p:cNvSpPr txBox="1">
                <a:spLocks noChangeArrowheads="1"/>
              </p:cNvSpPr>
              <p:nvPr/>
            </p:nvSpPr>
            <p:spPr bwMode="auto">
              <a:xfrm>
                <a:off x="3408" y="3648"/>
                <a:ext cx="261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r>
                  <a:rPr kumimoji="0" lang="en-US" sz="3600" dirty="0">
                    <a:latin typeface="+mn-lt"/>
                  </a:rPr>
                  <a:t>10</a:t>
                </a:r>
              </a:p>
            </p:txBody>
          </p:sp>
        </p:grpSp>
      </p:grp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7441811" y="955314"/>
            <a:ext cx="4750189" cy="1200329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cs typeface="Arial" charset="0"/>
              </a:rPr>
              <a:t>Price = Average Cost (here Marginal Cost)</a:t>
            </a:r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>
            <a:off x="2378075" y="4192588"/>
            <a:ext cx="5503863" cy="0"/>
          </a:xfrm>
          <a:prstGeom prst="line">
            <a:avLst/>
          </a:prstGeom>
          <a:noFill/>
          <a:ln w="1270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20"/>
          <p:cNvGrpSpPr>
            <a:grpSpLocks/>
          </p:cNvGrpSpPr>
          <p:nvPr/>
        </p:nvGrpSpPr>
        <p:grpSpPr bwMode="auto">
          <a:xfrm>
            <a:off x="2413244" y="1390650"/>
            <a:ext cx="2827338" cy="2801938"/>
            <a:chOff x="1920" y="2064"/>
            <a:chExt cx="1104" cy="1104"/>
          </a:xfrm>
        </p:grpSpPr>
        <p:sp>
          <p:nvSpPr>
            <p:cNvPr id="46" name="AutoShape 21"/>
            <p:cNvSpPr>
              <a:spLocks noChangeArrowheads="1"/>
            </p:cNvSpPr>
            <p:nvPr/>
          </p:nvSpPr>
          <p:spPr bwMode="auto">
            <a:xfrm>
              <a:off x="1920" y="2064"/>
              <a:ext cx="1104" cy="1104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3200">
                  <a:solidFill>
                    <a:srgbClr val="CC00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3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w"/>
                <a:defRPr kumimoji="1" sz="28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400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" name="Text Box 22"/>
            <p:cNvSpPr txBox="1">
              <a:spLocks noChangeArrowheads="1"/>
            </p:cNvSpPr>
            <p:nvPr/>
          </p:nvSpPr>
          <p:spPr bwMode="auto">
            <a:xfrm>
              <a:off x="1920" y="2688"/>
              <a:ext cx="778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kumimoji="0" lang="en-US" sz="2800" b="1" dirty="0">
                  <a:solidFill>
                    <a:schemeClr val="bg1"/>
                  </a:solidFill>
                  <a:latin typeface="+mn-lt"/>
                </a:rPr>
                <a:t>Consumer Surplus</a:t>
              </a:r>
            </a:p>
          </p:txBody>
        </p:sp>
      </p:grpSp>
      <p:grpSp>
        <p:nvGrpSpPr>
          <p:cNvPr id="48" name="Group 17"/>
          <p:cNvGrpSpPr>
            <a:grpSpLocks/>
          </p:cNvGrpSpPr>
          <p:nvPr/>
        </p:nvGrpSpPr>
        <p:grpSpPr bwMode="auto">
          <a:xfrm>
            <a:off x="2392607" y="4240213"/>
            <a:ext cx="2927350" cy="1384300"/>
            <a:chOff x="1920" y="3161"/>
            <a:chExt cx="1104" cy="525"/>
          </a:xfrm>
        </p:grpSpPr>
        <p:sp>
          <p:nvSpPr>
            <p:cNvPr id="49" name="Rectangle 18"/>
            <p:cNvSpPr>
              <a:spLocks noChangeArrowheads="1"/>
            </p:cNvSpPr>
            <p:nvPr/>
          </p:nvSpPr>
          <p:spPr bwMode="auto">
            <a:xfrm>
              <a:off x="1920" y="3168"/>
              <a:ext cx="1104" cy="48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3200">
                  <a:solidFill>
                    <a:srgbClr val="CC00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3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w"/>
                <a:defRPr kumimoji="1" sz="28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400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0" name="Text Box 19"/>
            <p:cNvSpPr txBox="1">
              <a:spLocks noChangeArrowheads="1"/>
            </p:cNvSpPr>
            <p:nvPr/>
          </p:nvSpPr>
          <p:spPr bwMode="auto">
            <a:xfrm>
              <a:off x="2044" y="3161"/>
              <a:ext cx="782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3200">
                  <a:solidFill>
                    <a:srgbClr val="CC00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3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w"/>
                <a:defRPr kumimoji="1" sz="28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400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sz="2800" b="1">
                  <a:solidFill>
                    <a:schemeClr val="bg1"/>
                  </a:solidFill>
                  <a:cs typeface="Arial" panose="020B0604020202020204" pitchFamily="34" charset="0"/>
                </a:rPr>
                <a:t>Total Revs (TR)/Total Costs (TC)</a:t>
              </a:r>
            </a:p>
          </p:txBody>
        </p:sp>
      </p:grp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4900613" y="5529263"/>
            <a:ext cx="766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3200">
                <a:solidFill>
                  <a:srgbClr val="CC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30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w"/>
              <a:defRPr kumimoji="1"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3600" dirty="0">
                <a:solidFill>
                  <a:schemeClr val="tx1"/>
                </a:solidFill>
                <a:cs typeface="Arial" panose="020B0604020202020204" pitchFamily="34" charset="0"/>
              </a:rPr>
              <a:t>Q</a:t>
            </a:r>
            <a:r>
              <a:rPr kumimoji="0" lang="en-US" sz="3600" baseline="-25000" dirty="0">
                <a:solidFill>
                  <a:schemeClr val="tx1"/>
                </a:solidFill>
                <a:cs typeface="Arial" panose="020B0604020202020204" pitchFamily="34" charset="0"/>
              </a:rPr>
              <a:t>C</a:t>
            </a:r>
            <a:endParaRPr kumimoji="0" lang="en-US" sz="3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1598613" y="3868738"/>
            <a:ext cx="715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kumimoji="0" lang="en-US" sz="3600" dirty="0">
                <a:latin typeface="+mn-lt"/>
              </a:rPr>
              <a:t>P</a:t>
            </a:r>
            <a:r>
              <a:rPr kumimoji="0" lang="en-US" sz="3600" baseline="-25000" dirty="0">
                <a:latin typeface="+mn-lt"/>
              </a:rPr>
              <a:t>C</a:t>
            </a:r>
            <a:endParaRPr kumimoji="0" lang="en-US" sz="3600" dirty="0">
              <a:latin typeface="+mn-lt"/>
            </a:endParaRPr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9807575" y="3545681"/>
            <a:ext cx="1730375" cy="6461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3200">
                <a:solidFill>
                  <a:srgbClr val="CC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30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w"/>
              <a:defRPr kumimoji="1"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600">
                <a:solidFill>
                  <a:schemeClr val="bg1"/>
                </a:solidFill>
                <a:cs typeface="Arial" panose="020B0604020202020204" pitchFamily="34" charset="0"/>
              </a:rPr>
              <a:t>MC = 4</a:t>
            </a:r>
          </a:p>
        </p:txBody>
      </p:sp>
      <p:sp>
        <p:nvSpPr>
          <p:cNvPr id="54" name="Line 14"/>
          <p:cNvSpPr>
            <a:spLocks noChangeShapeType="1"/>
          </p:cNvSpPr>
          <p:nvPr/>
        </p:nvSpPr>
        <p:spPr bwMode="auto">
          <a:xfrm flipH="1">
            <a:off x="5275263" y="4259263"/>
            <a:ext cx="9525" cy="1270000"/>
          </a:xfrm>
          <a:prstGeom prst="line">
            <a:avLst/>
          </a:prstGeom>
          <a:noFill/>
          <a:ln w="635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5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3" grpId="0" animBg="1"/>
      <p:bldP spid="44" grpId="0" animBg="1"/>
      <p:bldP spid="51" grpId="0"/>
      <p:bldP spid="52" grpId="0"/>
      <p:bldP spid="53" grpId="0" animBg="1"/>
      <p:bldP spid="5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6589" y="-2"/>
            <a:ext cx="5205412" cy="382045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Holding: Agreement v. Conspiracy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093896" y="6475956"/>
            <a:ext cx="3098104" cy="382044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Interstate Circuit (US 1909)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61" y="191020"/>
            <a:ext cx="3610175" cy="645682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 bwMode="auto">
          <a:xfrm>
            <a:off x="1701312" y="1880253"/>
            <a:ext cx="10256227" cy="341632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“</a:t>
            </a:r>
            <a:r>
              <a:rPr lang="en-US" sz="3600" dirty="0"/>
              <a:t>While the District Court’s </a:t>
            </a:r>
            <a:r>
              <a:rPr lang="en-US" sz="36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finding of an agreement of the distributors among themselves </a:t>
            </a:r>
            <a:r>
              <a:rPr lang="en-US" sz="3600" dirty="0"/>
              <a:t>is supported by the evidence, we think that in the circumstances of this case </a:t>
            </a:r>
            <a:r>
              <a:rPr lang="en-US" sz="36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such agreement </a:t>
            </a:r>
            <a:r>
              <a:rPr lang="en-US" sz="3600" dirty="0"/>
              <a:t>for the imposition of the restrictions upon subsequent-run exhibitors </a:t>
            </a:r>
            <a:r>
              <a:rPr lang="en-US" sz="36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was not a prerequisite to an unlawful conspiracy</a:t>
            </a:r>
            <a:r>
              <a:rPr lang="en-US" sz="3600" dirty="0">
                <a:solidFill>
                  <a:srgbClr val="000000"/>
                </a:solidFill>
              </a:rPr>
              <a:t>.”</a:t>
            </a:r>
            <a:endParaRPr kumimoji="1" lang="en-US" sz="36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8185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5005" y="-2"/>
            <a:ext cx="5566996" cy="382045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Holding: “Contemplated and Invited”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093896" y="6475956"/>
            <a:ext cx="3098104" cy="382044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Interstate Circuit (US 1909)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39" y="191020"/>
            <a:ext cx="3639807" cy="650981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 bwMode="auto">
          <a:xfrm>
            <a:off x="1569427" y="1847195"/>
            <a:ext cx="10338834" cy="341632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“</a:t>
            </a:r>
            <a:r>
              <a:rPr lang="en-US" sz="3600" b="1" dirty="0">
                <a:solidFill>
                  <a:schemeClr val="accent4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It was enough that, knowing that concerted action was contemplated and invited, the distributors gave their adherence to the scheme and participated in it. </a:t>
            </a:r>
            <a:r>
              <a:rPr lang="en-US" sz="3600" dirty="0">
                <a:cs typeface="Times New Roman" panose="02020603050405020304" pitchFamily="18" charset="0"/>
              </a:rPr>
              <a:t>Each distributor was advised that the others were asked to participate; each knew the cooperation was essential to successful operation of the plan</a:t>
            </a:r>
            <a:r>
              <a:rPr lang="en-US" sz="3600" dirty="0">
                <a:solidFill>
                  <a:srgbClr val="000000"/>
                </a:solidFill>
              </a:rPr>
              <a:t> .”</a:t>
            </a:r>
            <a:endParaRPr kumimoji="1" lang="en-US" sz="36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7079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82" y="191139"/>
            <a:ext cx="3648870" cy="647566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7327" y="-2"/>
            <a:ext cx="4564673" cy="382045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Holding: Invitation and Action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135686" y="6475956"/>
            <a:ext cx="3056313" cy="382044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Interstate Circuit (US 1909)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789235" y="2462040"/>
            <a:ext cx="9965230" cy="341632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“</a:t>
            </a:r>
            <a:r>
              <a:rPr lang="en-US" sz="3600" b="1" dirty="0">
                <a:solidFill>
                  <a:schemeClr val="accent4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Acceptance by competitors</a:t>
            </a:r>
            <a:r>
              <a:rPr lang="en-US" sz="3600" dirty="0">
                <a:cs typeface="Times New Roman" panose="02020603050405020304" pitchFamily="18" charset="0"/>
              </a:rPr>
              <a:t>, without previous agreement, </a:t>
            </a:r>
            <a:r>
              <a:rPr lang="en-US" sz="3600" b="1" dirty="0">
                <a:solidFill>
                  <a:schemeClr val="accent4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of an invitation to participate in a plan</a:t>
            </a:r>
            <a:r>
              <a:rPr lang="en-US" sz="3600" dirty="0">
                <a:cs typeface="Times New Roman" panose="02020603050405020304" pitchFamily="18" charset="0"/>
              </a:rPr>
              <a:t>, the necessary consequence of which, if carried out, is restraint of interstate commerce, </a:t>
            </a:r>
            <a:r>
              <a:rPr lang="en-US" sz="3600" b="1" dirty="0">
                <a:solidFill>
                  <a:schemeClr val="accent4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is sufficient to establish an unlawful conspiracy under the Sherman Act</a:t>
            </a:r>
            <a:r>
              <a:rPr lang="en-US" sz="3600" dirty="0">
                <a:solidFill>
                  <a:srgbClr val="000000"/>
                </a:solidFill>
              </a:rPr>
              <a:t>.”</a:t>
            </a:r>
            <a:endParaRPr kumimoji="1" lang="en-US" sz="36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031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5403" y="-2"/>
            <a:ext cx="1786598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kern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Paramount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838006" y="6488668"/>
            <a:ext cx="2353994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334 U.S. 131 (1948)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73D21C-3A85-0408-BD60-259D30E9A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701" y="167640"/>
            <a:ext cx="4170112" cy="652272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1218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3834" y="-2"/>
            <a:ext cx="3498167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Paramount Divestiture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768862" y="6488668"/>
            <a:ext cx="3423138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New York Times (26 Feb 1949)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020A47-70D0-064F-484A-5B4A27A43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13" y="207462"/>
            <a:ext cx="4948071" cy="644307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5F15D9-1901-F78A-367D-8CD2716C26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101"/>
          <a:stretch/>
        </p:blipFill>
        <p:spPr>
          <a:xfrm>
            <a:off x="4522762" y="1169463"/>
            <a:ext cx="3903785" cy="492716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994045-64E6-A9F6-F6DA-B5CF2B3569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899" r="48851"/>
          <a:stretch/>
        </p:blipFill>
        <p:spPr>
          <a:xfrm>
            <a:off x="8801687" y="1169463"/>
            <a:ext cx="2001091" cy="330586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008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9089" y="-2"/>
            <a:ext cx="3652912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Movie Consent Decrees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294054" y="6488668"/>
            <a:ext cx="2897945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DOJ (Visited 9 Jan 2023)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D6D2A11-7A98-0073-E424-36260A1028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2" y="209004"/>
            <a:ext cx="5893297" cy="649183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8D24A5B-AEFF-758C-D7B2-5BDCA78069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8" t="37556" r="31624" b="33262"/>
          <a:stretch/>
        </p:blipFill>
        <p:spPr>
          <a:xfrm>
            <a:off x="3455964" y="1057421"/>
            <a:ext cx="7221112" cy="519097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645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0443" y="-2"/>
            <a:ext cx="3081557" cy="382044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Theatre Enterprises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422" y="175144"/>
            <a:ext cx="3894115" cy="657799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F12B6339-4F32-CF6E-008E-0464FEBA8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7398" y="6475956"/>
            <a:ext cx="2284601" cy="382044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346 U.S. 537 (1954)</a:t>
            </a:r>
          </a:p>
        </p:txBody>
      </p:sp>
    </p:spTree>
    <p:extLst>
      <p:ext uri="{BB962C8B-B14F-4D97-AF65-F5344CB8AC3E}">
        <p14:creationId xmlns:p14="http://schemas.microsoft.com/office/powerpoint/2010/main" val="37662408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684" y="-2"/>
            <a:ext cx="6160317" cy="432035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Independent Decisions or Via Agreement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805797" y="6488668"/>
            <a:ext cx="3386203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Theatre Enterprises (US 1954)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46" y="169964"/>
            <a:ext cx="3917849" cy="653087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 bwMode="auto">
          <a:xfrm>
            <a:off x="1144038" y="1774311"/>
            <a:ext cx="10832015" cy="397031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“</a:t>
            </a:r>
            <a:r>
              <a:rPr lang="en-US" sz="36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The crucial question is whether respondents’ conduct toward petitioner stemmed from independent decision or from an agreement, tacit or express</a:t>
            </a:r>
            <a:r>
              <a:rPr lang="en-US" sz="3600" dirty="0">
                <a:solidFill>
                  <a:srgbClr val="000000"/>
                </a:solidFill>
              </a:rPr>
              <a:t>. To be sure, business behavior is admissible circumstantial evidence from which the fact finder </a:t>
            </a:r>
            <a:r>
              <a:rPr lang="en-US" sz="3600" b="1" dirty="0">
                <a:solidFill>
                  <a:srgbClr val="0000FF"/>
                </a:solidFill>
              </a:rPr>
              <a:t>may infer agreement</a:t>
            </a:r>
            <a:r>
              <a:rPr lang="en-US" sz="3600" dirty="0">
                <a:solidFill>
                  <a:srgbClr val="000000"/>
                </a:solidFill>
              </a:rPr>
              <a:t>. </a:t>
            </a:r>
            <a:r>
              <a:rPr lang="en-US" sz="3600" i="1" dirty="0">
                <a:solidFill>
                  <a:srgbClr val="000000"/>
                </a:solidFill>
              </a:rPr>
              <a:t>Interstate Circuit, Inc. v. United States</a:t>
            </a:r>
            <a:r>
              <a:rPr lang="en-US" sz="3600" dirty="0">
                <a:solidFill>
                  <a:srgbClr val="000000"/>
                </a:solidFill>
              </a:rPr>
              <a:t>, 1939, 306 U.S. 208.”</a:t>
            </a:r>
            <a:endParaRPr kumimoji="1" lang="en-US" sz="36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7750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0" y="228598"/>
            <a:ext cx="3645013" cy="647224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0250" y="-2"/>
            <a:ext cx="5371751" cy="457200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Conscious Parallelism Isn’t Enough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805797" y="6488668"/>
            <a:ext cx="3386203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Theatre Enterprises (US 1954)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1033312" y="2405434"/>
            <a:ext cx="10832015" cy="2308324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“</a:t>
            </a:r>
            <a:r>
              <a:rPr lang="en-US" sz="36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But this Court has never held that proof of parallel business behavior conclusively establishes agreement or, phrased differently, that such behavior itself constitutes a Sherman Act offense</a:t>
            </a:r>
            <a:r>
              <a:rPr lang="en-US" sz="3600" dirty="0">
                <a:solidFill>
                  <a:srgbClr val="000000"/>
                </a:solidFill>
              </a:rPr>
              <a:t>.”</a:t>
            </a:r>
            <a:endParaRPr kumimoji="1" lang="en-US" sz="36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041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19" y="228597"/>
            <a:ext cx="3634037" cy="645275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0250" y="-2"/>
            <a:ext cx="5371751" cy="457200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Conscious Parallelism Isn’t Enough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805797" y="6488668"/>
            <a:ext cx="3386203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Theatre Enterprises (US 1954)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1055185" y="2134887"/>
            <a:ext cx="10832015" cy="2862322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3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“</a:t>
            </a:r>
            <a:r>
              <a:rPr lang="en-US" sz="3600" dirty="0">
                <a:solidFill>
                  <a:srgbClr val="000000"/>
                </a:solidFill>
              </a:rPr>
              <a:t>Circumstantial evidence of consciously parallel behavior may have made heavy inroads into the traditional judicial attitude toward conspiracy; </a:t>
            </a:r>
            <a:r>
              <a:rPr lang="en-US" sz="36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but ‘conscious parallelism’ has not yet read conspiracy out of the Sherman Act entirely</a:t>
            </a:r>
            <a:r>
              <a:rPr lang="en-US" sz="3600" dirty="0">
                <a:solidFill>
                  <a:srgbClr val="000000"/>
                </a:solidFill>
              </a:rPr>
              <a:t>.”</a:t>
            </a:r>
            <a:endParaRPr kumimoji="1" lang="en-US" sz="36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383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7075" y="-2"/>
            <a:ext cx="5114926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What Happens with a Monopoly?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8955088" y="2138709"/>
            <a:ext cx="2466975" cy="64611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3200">
                <a:solidFill>
                  <a:srgbClr val="CC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30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w"/>
              <a:defRPr kumimoji="1"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600">
                <a:solidFill>
                  <a:schemeClr val="bg1"/>
                </a:solidFill>
                <a:cs typeface="Arial" panose="020B0604020202020204" pitchFamily="34" charset="0"/>
              </a:rPr>
              <a:t>P = 10 – Q</a:t>
            </a:r>
          </a:p>
        </p:txBody>
      </p:sp>
      <p:grpSp>
        <p:nvGrpSpPr>
          <p:cNvPr id="46" name="Group 40"/>
          <p:cNvGrpSpPr>
            <a:grpSpLocks/>
          </p:cNvGrpSpPr>
          <p:nvPr/>
        </p:nvGrpSpPr>
        <p:grpSpPr bwMode="auto">
          <a:xfrm>
            <a:off x="1681163" y="204788"/>
            <a:ext cx="6592887" cy="5934075"/>
            <a:chOff x="2667000" y="2667000"/>
            <a:chExt cx="3903663" cy="3505202"/>
          </a:xfrm>
        </p:grpSpPr>
        <p:grpSp>
          <p:nvGrpSpPr>
            <p:cNvPr id="47" name="Group 4"/>
            <p:cNvGrpSpPr>
              <a:grpSpLocks/>
            </p:cNvGrpSpPr>
            <p:nvPr/>
          </p:nvGrpSpPr>
          <p:grpSpPr bwMode="auto">
            <a:xfrm>
              <a:off x="2667000" y="2667000"/>
              <a:ext cx="3903663" cy="3502026"/>
              <a:chOff x="1680" y="1680"/>
              <a:chExt cx="2459" cy="2206"/>
            </a:xfrm>
          </p:grpSpPr>
          <p:sp>
            <p:nvSpPr>
              <p:cNvPr id="53" name="Line 5"/>
              <p:cNvSpPr>
                <a:spLocks noChangeShapeType="1"/>
              </p:cNvSpPr>
              <p:nvPr/>
            </p:nvSpPr>
            <p:spPr bwMode="auto">
              <a:xfrm>
                <a:off x="1920" y="3648"/>
                <a:ext cx="2208" cy="0"/>
              </a:xfrm>
              <a:prstGeom prst="line">
                <a:avLst/>
              </a:prstGeom>
              <a:noFill/>
              <a:ln w="889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Text Box 6"/>
              <p:cNvSpPr txBox="1">
                <a:spLocks noChangeArrowheads="1"/>
              </p:cNvSpPr>
              <p:nvPr/>
            </p:nvSpPr>
            <p:spPr bwMode="auto">
              <a:xfrm>
                <a:off x="1680" y="1680"/>
                <a:ext cx="28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kumimoji="0" lang="en-US" sz="3600" dirty="0">
                    <a:latin typeface="+mn-lt"/>
                  </a:rPr>
                  <a:t>P</a:t>
                </a:r>
              </a:p>
            </p:txBody>
          </p:sp>
          <p:sp>
            <p:nvSpPr>
              <p:cNvPr id="55" name="Line 7"/>
              <p:cNvSpPr>
                <a:spLocks noChangeShapeType="1"/>
              </p:cNvSpPr>
              <p:nvPr/>
            </p:nvSpPr>
            <p:spPr bwMode="auto">
              <a:xfrm flipV="1">
                <a:off x="1920" y="1776"/>
                <a:ext cx="0" cy="1872"/>
              </a:xfrm>
              <a:prstGeom prst="line">
                <a:avLst/>
              </a:prstGeom>
              <a:noFill/>
              <a:ln w="889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Text Box 8"/>
              <p:cNvSpPr txBox="1">
                <a:spLocks noChangeArrowheads="1"/>
              </p:cNvSpPr>
              <p:nvPr/>
            </p:nvSpPr>
            <p:spPr bwMode="auto">
              <a:xfrm>
                <a:off x="3936" y="3646"/>
                <a:ext cx="203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r>
                  <a:rPr kumimoji="0" lang="en-US" sz="3600" dirty="0">
                    <a:latin typeface="+mn-lt"/>
                  </a:rPr>
                  <a:t>Q</a:t>
                </a:r>
              </a:p>
            </p:txBody>
          </p:sp>
        </p:grpSp>
        <p:grpSp>
          <p:nvGrpSpPr>
            <p:cNvPr id="48" name="Group 9"/>
            <p:cNvGrpSpPr>
              <a:grpSpLocks/>
            </p:cNvGrpSpPr>
            <p:nvPr/>
          </p:nvGrpSpPr>
          <p:grpSpPr bwMode="auto">
            <a:xfrm>
              <a:off x="2667000" y="3124201"/>
              <a:ext cx="3587750" cy="3048001"/>
              <a:chOff x="1680" y="1968"/>
              <a:chExt cx="2260" cy="1920"/>
            </a:xfrm>
          </p:grpSpPr>
          <p:sp>
            <p:nvSpPr>
              <p:cNvPr id="49" name="Line 10"/>
              <p:cNvSpPr>
                <a:spLocks noChangeShapeType="1"/>
              </p:cNvSpPr>
              <p:nvPr/>
            </p:nvSpPr>
            <p:spPr bwMode="auto">
              <a:xfrm>
                <a:off x="1920" y="2064"/>
                <a:ext cx="1584" cy="1584"/>
              </a:xfrm>
              <a:prstGeom prst="line">
                <a:avLst/>
              </a:prstGeom>
              <a:noFill/>
              <a:ln w="12700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Text Box 11"/>
              <p:cNvSpPr txBox="1">
                <a:spLocks noChangeArrowheads="1"/>
              </p:cNvSpPr>
              <p:nvPr/>
            </p:nvSpPr>
            <p:spPr bwMode="auto">
              <a:xfrm>
                <a:off x="2586" y="2520"/>
                <a:ext cx="1354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r>
                  <a:rPr kumimoji="0" lang="en-US" sz="3600" b="1" dirty="0">
                    <a:latin typeface="+mn-lt"/>
                  </a:rPr>
                  <a:t>Demand Curve</a:t>
                </a:r>
              </a:p>
            </p:txBody>
          </p:sp>
          <p:sp>
            <p:nvSpPr>
              <p:cNvPr id="51" name="Text Box 12"/>
              <p:cNvSpPr txBox="1">
                <a:spLocks noChangeArrowheads="1"/>
              </p:cNvSpPr>
              <p:nvPr/>
            </p:nvSpPr>
            <p:spPr bwMode="auto">
              <a:xfrm>
                <a:off x="1680" y="1968"/>
                <a:ext cx="26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r>
                  <a:rPr kumimoji="0" lang="en-US" sz="3600" dirty="0">
                    <a:latin typeface="+mn-lt"/>
                  </a:rPr>
                  <a:t>10</a:t>
                </a:r>
              </a:p>
            </p:txBody>
          </p:sp>
          <p:sp>
            <p:nvSpPr>
              <p:cNvPr id="52" name="Text Box 13"/>
              <p:cNvSpPr txBox="1">
                <a:spLocks noChangeArrowheads="1"/>
              </p:cNvSpPr>
              <p:nvPr/>
            </p:nvSpPr>
            <p:spPr bwMode="auto">
              <a:xfrm>
                <a:off x="3408" y="3648"/>
                <a:ext cx="261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r>
                  <a:rPr kumimoji="0" lang="en-US" sz="3600" dirty="0">
                    <a:latin typeface="+mn-lt"/>
                  </a:rPr>
                  <a:t>10</a:t>
                </a:r>
              </a:p>
            </p:txBody>
          </p:sp>
        </p:grpSp>
      </p:grp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7615316" y="686738"/>
            <a:ext cx="4576684" cy="1200329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cs typeface="Arial" charset="0"/>
              </a:rPr>
              <a:t>Marginal Revenue = Marginal Cost</a:t>
            </a:r>
          </a:p>
        </p:txBody>
      </p:sp>
      <p:sp>
        <p:nvSpPr>
          <p:cNvPr id="58" name="Line 11"/>
          <p:cNvSpPr>
            <a:spLocks noChangeShapeType="1"/>
          </p:cNvSpPr>
          <p:nvPr/>
        </p:nvSpPr>
        <p:spPr bwMode="auto">
          <a:xfrm>
            <a:off x="2378075" y="4157663"/>
            <a:ext cx="5503863" cy="0"/>
          </a:xfrm>
          <a:prstGeom prst="line">
            <a:avLst/>
          </a:prstGeom>
          <a:noFill/>
          <a:ln w="1270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Text Box 12"/>
          <p:cNvSpPr txBox="1">
            <a:spLocks noChangeArrowheads="1"/>
          </p:cNvSpPr>
          <p:nvPr/>
        </p:nvSpPr>
        <p:spPr bwMode="auto">
          <a:xfrm>
            <a:off x="6570663" y="4281488"/>
            <a:ext cx="3236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3200">
                <a:solidFill>
                  <a:srgbClr val="CC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30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w"/>
              <a:defRPr kumimoji="1"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3600" b="1">
                <a:solidFill>
                  <a:schemeClr val="tx1"/>
                </a:solidFill>
                <a:cs typeface="Arial" panose="020B0604020202020204" pitchFamily="34" charset="0"/>
              </a:rPr>
              <a:t>Marginal Cost</a:t>
            </a:r>
          </a:p>
        </p:txBody>
      </p:sp>
      <p:sp>
        <p:nvSpPr>
          <p:cNvPr id="60" name="Line 14"/>
          <p:cNvSpPr>
            <a:spLocks noChangeShapeType="1"/>
          </p:cNvSpPr>
          <p:nvPr/>
        </p:nvSpPr>
        <p:spPr bwMode="auto">
          <a:xfrm>
            <a:off x="5284788" y="4224338"/>
            <a:ext cx="0" cy="1260475"/>
          </a:xfrm>
          <a:prstGeom prst="line">
            <a:avLst/>
          </a:prstGeom>
          <a:noFill/>
          <a:ln w="635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4900613" y="5494338"/>
            <a:ext cx="766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3200">
                <a:solidFill>
                  <a:srgbClr val="CC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30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w"/>
              <a:defRPr kumimoji="1"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3600">
                <a:solidFill>
                  <a:schemeClr val="tx1"/>
                </a:solidFill>
                <a:cs typeface="Arial" panose="020B0604020202020204" pitchFamily="34" charset="0"/>
              </a:rPr>
              <a:t>Q</a:t>
            </a:r>
            <a:r>
              <a:rPr kumimoji="0" lang="en-US" sz="3600" baseline="-25000">
                <a:solidFill>
                  <a:schemeClr val="tx1"/>
                </a:solidFill>
                <a:cs typeface="Arial" panose="020B0604020202020204" pitchFamily="34" charset="0"/>
              </a:rPr>
              <a:t>C</a:t>
            </a:r>
            <a:endParaRPr kumimoji="0" lang="en-US" sz="36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2" name="Text Box 16"/>
          <p:cNvSpPr txBox="1">
            <a:spLocks noChangeArrowheads="1"/>
          </p:cNvSpPr>
          <p:nvPr/>
        </p:nvSpPr>
        <p:spPr bwMode="auto">
          <a:xfrm>
            <a:off x="1598613" y="3833813"/>
            <a:ext cx="715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kumimoji="0" lang="en-US" sz="3600" dirty="0">
                <a:latin typeface="+mn-lt"/>
              </a:rPr>
              <a:t>P</a:t>
            </a:r>
            <a:r>
              <a:rPr kumimoji="0" lang="en-US" sz="3600" baseline="-25000" dirty="0">
                <a:latin typeface="+mn-lt"/>
              </a:rPr>
              <a:t>C</a:t>
            </a:r>
            <a:endParaRPr kumimoji="0" lang="en-US" sz="3600" dirty="0">
              <a:latin typeface="+mn-lt"/>
            </a:endParaRP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9681048" y="2835683"/>
            <a:ext cx="1731963" cy="64611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3200">
                <a:solidFill>
                  <a:srgbClr val="CC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30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w"/>
              <a:defRPr kumimoji="1"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600">
                <a:solidFill>
                  <a:schemeClr val="bg1"/>
                </a:solidFill>
                <a:cs typeface="Arial" panose="020B0604020202020204" pitchFamily="34" charset="0"/>
              </a:rPr>
              <a:t>MC = 4</a:t>
            </a:r>
          </a:p>
        </p:txBody>
      </p:sp>
      <p:sp>
        <p:nvSpPr>
          <p:cNvPr id="64" name="Text Box 6"/>
          <p:cNvSpPr txBox="1">
            <a:spLocks noChangeArrowheads="1"/>
          </p:cNvSpPr>
          <p:nvPr/>
        </p:nvSpPr>
        <p:spPr bwMode="auto">
          <a:xfrm>
            <a:off x="8335963" y="3532657"/>
            <a:ext cx="3086100" cy="6461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3200">
                <a:solidFill>
                  <a:srgbClr val="CC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30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w"/>
              <a:defRPr kumimoji="1"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600">
                <a:solidFill>
                  <a:schemeClr val="bg1"/>
                </a:solidFill>
                <a:cs typeface="Arial" panose="020B0604020202020204" pitchFamily="34" charset="0"/>
              </a:rPr>
              <a:t>MR = 10 – 2Q</a:t>
            </a:r>
          </a:p>
        </p:txBody>
      </p:sp>
      <p:sp>
        <p:nvSpPr>
          <p:cNvPr id="65" name="Line 21"/>
          <p:cNvSpPr>
            <a:spLocks noChangeShapeType="1"/>
          </p:cNvSpPr>
          <p:nvPr/>
        </p:nvSpPr>
        <p:spPr bwMode="auto">
          <a:xfrm>
            <a:off x="2357438" y="1301750"/>
            <a:ext cx="2012950" cy="4192588"/>
          </a:xfrm>
          <a:prstGeom prst="line">
            <a:avLst/>
          </a:prstGeom>
          <a:noFill/>
          <a:ln w="12700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3395663" y="5484813"/>
            <a:ext cx="800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kumimoji="0" lang="en-US" sz="3600" dirty="0">
                <a:latin typeface="+mn-lt"/>
              </a:rPr>
              <a:t>Q</a:t>
            </a:r>
            <a:r>
              <a:rPr kumimoji="0" lang="en-US" sz="3600" baseline="-25000" dirty="0">
                <a:latin typeface="+mn-lt"/>
              </a:rPr>
              <a:t>M</a:t>
            </a:r>
            <a:endParaRPr kumimoji="0" lang="en-US" sz="3600" dirty="0">
              <a:latin typeface="+mn-lt"/>
            </a:endParaRPr>
          </a:p>
        </p:txBody>
      </p:sp>
      <p:sp>
        <p:nvSpPr>
          <p:cNvPr id="67" name="Text Box 33"/>
          <p:cNvSpPr txBox="1">
            <a:spLocks noChangeArrowheads="1"/>
          </p:cNvSpPr>
          <p:nvPr/>
        </p:nvSpPr>
        <p:spPr bwMode="auto">
          <a:xfrm>
            <a:off x="1574800" y="2324100"/>
            <a:ext cx="749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kumimoji="0" lang="en-US" sz="3600" dirty="0">
                <a:latin typeface="+mn-lt"/>
              </a:rPr>
              <a:t>P</a:t>
            </a:r>
            <a:r>
              <a:rPr kumimoji="0" lang="en-US" sz="3600" baseline="-25000" dirty="0">
                <a:latin typeface="+mn-lt"/>
              </a:rPr>
              <a:t>M</a:t>
            </a:r>
            <a:endParaRPr kumimoji="0" lang="en-US" sz="3600" dirty="0">
              <a:latin typeface="+mn-lt"/>
            </a:endParaRPr>
          </a:p>
        </p:txBody>
      </p:sp>
      <p:sp>
        <p:nvSpPr>
          <p:cNvPr id="68" name="Line 34"/>
          <p:cNvSpPr>
            <a:spLocks noChangeShapeType="1"/>
          </p:cNvSpPr>
          <p:nvPr/>
        </p:nvSpPr>
        <p:spPr bwMode="auto">
          <a:xfrm flipH="1">
            <a:off x="3760788" y="2646363"/>
            <a:ext cx="0" cy="2838450"/>
          </a:xfrm>
          <a:prstGeom prst="line">
            <a:avLst/>
          </a:prstGeom>
          <a:noFill/>
          <a:ln w="635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35"/>
          <p:cNvSpPr>
            <a:spLocks noChangeShapeType="1"/>
          </p:cNvSpPr>
          <p:nvPr/>
        </p:nvSpPr>
        <p:spPr bwMode="auto">
          <a:xfrm flipH="1" flipV="1">
            <a:off x="2357438" y="2646363"/>
            <a:ext cx="1328737" cy="9525"/>
          </a:xfrm>
          <a:prstGeom prst="line">
            <a:avLst/>
          </a:prstGeom>
          <a:noFill/>
          <a:ln w="635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" name="Group 10"/>
          <p:cNvGrpSpPr>
            <a:grpSpLocks/>
          </p:cNvGrpSpPr>
          <p:nvPr/>
        </p:nvGrpSpPr>
        <p:grpSpPr bwMode="auto">
          <a:xfrm>
            <a:off x="2357438" y="1301750"/>
            <a:ext cx="1328737" cy="1344613"/>
            <a:chOff x="1920" y="2064"/>
            <a:chExt cx="528" cy="528"/>
          </a:xfrm>
        </p:grpSpPr>
        <p:sp>
          <p:nvSpPr>
            <p:cNvPr id="71" name="AutoShape 11"/>
            <p:cNvSpPr>
              <a:spLocks noChangeArrowheads="1"/>
            </p:cNvSpPr>
            <p:nvPr/>
          </p:nvSpPr>
          <p:spPr bwMode="auto">
            <a:xfrm>
              <a:off x="1920" y="2064"/>
              <a:ext cx="528" cy="528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3200">
                  <a:solidFill>
                    <a:srgbClr val="CC00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3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w"/>
                <a:defRPr kumimoji="1" sz="28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400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2" name="Text Box 12"/>
            <p:cNvSpPr txBox="1">
              <a:spLocks noChangeArrowheads="1"/>
            </p:cNvSpPr>
            <p:nvPr/>
          </p:nvSpPr>
          <p:spPr bwMode="auto">
            <a:xfrm>
              <a:off x="1968" y="2304"/>
              <a:ext cx="30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kumimoji="0" lang="en-US" sz="3200" dirty="0">
                  <a:solidFill>
                    <a:schemeClr val="bg1"/>
                  </a:solidFill>
                  <a:latin typeface="+mn-lt"/>
                </a:rPr>
                <a:t>CS</a:t>
              </a:r>
            </a:p>
          </p:txBody>
        </p:sp>
      </p:grpSp>
      <p:grpSp>
        <p:nvGrpSpPr>
          <p:cNvPr id="73" name="Group 7"/>
          <p:cNvGrpSpPr>
            <a:grpSpLocks/>
          </p:cNvGrpSpPr>
          <p:nvPr/>
        </p:nvGrpSpPr>
        <p:grpSpPr bwMode="auto">
          <a:xfrm>
            <a:off x="2357438" y="2670175"/>
            <a:ext cx="1387475" cy="1546225"/>
            <a:chOff x="1920" y="2592"/>
            <a:chExt cx="542" cy="576"/>
          </a:xfrm>
        </p:grpSpPr>
        <p:sp>
          <p:nvSpPr>
            <p:cNvPr id="74" name="Rectangle 8"/>
            <p:cNvSpPr>
              <a:spLocks noChangeArrowheads="1"/>
            </p:cNvSpPr>
            <p:nvPr/>
          </p:nvSpPr>
          <p:spPr bwMode="auto">
            <a:xfrm>
              <a:off x="1920" y="2592"/>
              <a:ext cx="528" cy="576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3200">
                  <a:solidFill>
                    <a:srgbClr val="CC00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3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w"/>
                <a:defRPr kumimoji="1" sz="28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400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" name="Text Box 9"/>
            <p:cNvSpPr txBox="1">
              <a:spLocks noChangeArrowheads="1"/>
            </p:cNvSpPr>
            <p:nvPr/>
          </p:nvSpPr>
          <p:spPr bwMode="auto">
            <a:xfrm>
              <a:off x="1936" y="2774"/>
              <a:ext cx="526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kumimoji="0" lang="en-US" sz="3200" dirty="0">
                  <a:solidFill>
                    <a:schemeClr val="bg1"/>
                  </a:solidFill>
                  <a:latin typeface="+mn-lt"/>
                </a:rPr>
                <a:t>Profits</a:t>
              </a:r>
            </a:p>
          </p:txBody>
        </p:sp>
      </p:grpSp>
      <p:grpSp>
        <p:nvGrpSpPr>
          <p:cNvPr id="76" name="Group 13"/>
          <p:cNvGrpSpPr>
            <a:grpSpLocks/>
          </p:cNvGrpSpPr>
          <p:nvPr/>
        </p:nvGrpSpPr>
        <p:grpSpPr bwMode="auto">
          <a:xfrm>
            <a:off x="3794125" y="2755900"/>
            <a:ext cx="1335088" cy="1401763"/>
            <a:chOff x="2448" y="2592"/>
            <a:chExt cx="576" cy="576"/>
          </a:xfrm>
        </p:grpSpPr>
        <p:sp>
          <p:nvSpPr>
            <p:cNvPr id="77" name="AutoShape 14"/>
            <p:cNvSpPr>
              <a:spLocks noChangeArrowheads="1"/>
            </p:cNvSpPr>
            <p:nvPr/>
          </p:nvSpPr>
          <p:spPr bwMode="auto">
            <a:xfrm>
              <a:off x="2448" y="2592"/>
              <a:ext cx="576" cy="576"/>
            </a:xfrm>
            <a:prstGeom prst="rtTriangle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3200">
                  <a:solidFill>
                    <a:srgbClr val="CC00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3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w"/>
                <a:defRPr kumimoji="1" sz="28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400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8" name="Text Box 15"/>
            <p:cNvSpPr txBox="1">
              <a:spLocks noChangeArrowheads="1"/>
            </p:cNvSpPr>
            <p:nvPr/>
          </p:nvSpPr>
          <p:spPr bwMode="auto">
            <a:xfrm>
              <a:off x="2448" y="2880"/>
              <a:ext cx="473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kumimoji="0" lang="en-US" sz="3200" dirty="0">
                  <a:solidFill>
                    <a:schemeClr val="bg1"/>
                  </a:solidFill>
                  <a:latin typeface="+mn-lt"/>
                </a:rPr>
                <a:t>DWL</a:t>
              </a:r>
            </a:p>
          </p:txBody>
        </p:sp>
      </p:grpSp>
      <p:grpSp>
        <p:nvGrpSpPr>
          <p:cNvPr id="79" name="Group 4"/>
          <p:cNvGrpSpPr>
            <a:grpSpLocks/>
          </p:cNvGrpSpPr>
          <p:nvPr/>
        </p:nvGrpSpPr>
        <p:grpSpPr bwMode="auto">
          <a:xfrm>
            <a:off x="2357438" y="4157663"/>
            <a:ext cx="1387475" cy="1327150"/>
            <a:chOff x="1920" y="3168"/>
            <a:chExt cx="528" cy="480"/>
          </a:xfrm>
        </p:grpSpPr>
        <p:sp>
          <p:nvSpPr>
            <p:cNvPr id="80" name="Rectangle 5"/>
            <p:cNvSpPr>
              <a:spLocks noChangeArrowheads="1"/>
            </p:cNvSpPr>
            <p:nvPr/>
          </p:nvSpPr>
          <p:spPr bwMode="auto">
            <a:xfrm>
              <a:off x="1920" y="3168"/>
              <a:ext cx="528" cy="48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3200">
                  <a:solidFill>
                    <a:srgbClr val="CC00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3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w"/>
                <a:defRPr kumimoji="1" sz="28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400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1" name="Text Box 6"/>
            <p:cNvSpPr txBox="1">
              <a:spLocks noChangeArrowheads="1"/>
            </p:cNvSpPr>
            <p:nvPr/>
          </p:nvSpPr>
          <p:spPr bwMode="auto">
            <a:xfrm>
              <a:off x="1999" y="3262"/>
              <a:ext cx="304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3200">
                  <a:solidFill>
                    <a:srgbClr val="CC00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30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w"/>
                <a:defRPr kumimoji="1" sz="28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400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sz="3600">
                  <a:solidFill>
                    <a:schemeClr val="bg1"/>
                  </a:solidFill>
                  <a:cs typeface="Arial" panose="020B0604020202020204" pitchFamily="34" charset="0"/>
                </a:rPr>
                <a:t>TC</a:t>
              </a:r>
            </a:p>
          </p:txBody>
        </p:sp>
      </p:grpSp>
      <p:sp>
        <p:nvSpPr>
          <p:cNvPr id="82" name="Text Box 20"/>
          <p:cNvSpPr txBox="1">
            <a:spLocks noChangeArrowheads="1"/>
          </p:cNvSpPr>
          <p:nvPr/>
        </p:nvSpPr>
        <p:spPr bwMode="auto">
          <a:xfrm>
            <a:off x="3232150" y="6059488"/>
            <a:ext cx="4135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3200">
                <a:solidFill>
                  <a:srgbClr val="CC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30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w"/>
              <a:defRPr kumimoji="1"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sz="3600" b="1">
                <a:solidFill>
                  <a:schemeClr val="tx1"/>
                </a:solidFill>
                <a:cs typeface="Arial" panose="020B0604020202020204" pitchFamily="34" charset="0"/>
              </a:rPr>
              <a:t>Marginal Revenue</a:t>
            </a:r>
          </a:p>
        </p:txBody>
      </p:sp>
      <p:sp>
        <p:nvSpPr>
          <p:cNvPr id="83" name="Text Box 6"/>
          <p:cNvSpPr txBox="1">
            <a:spLocks noChangeArrowheads="1"/>
          </p:cNvSpPr>
          <p:nvPr/>
        </p:nvSpPr>
        <p:spPr bwMode="auto">
          <a:xfrm>
            <a:off x="8438617" y="5174791"/>
            <a:ext cx="3753383" cy="1200329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3200">
                <a:solidFill>
                  <a:srgbClr val="CC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30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w"/>
              <a:defRPr kumimoji="1" sz="28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600" dirty="0">
                <a:solidFill>
                  <a:schemeClr val="bg1"/>
                </a:solidFill>
                <a:cs typeface="Arial" panose="020B0604020202020204" pitchFamily="34" charset="0"/>
              </a:rPr>
              <a:t>DWL = Deadweight Loss</a:t>
            </a:r>
          </a:p>
        </p:txBody>
      </p:sp>
    </p:spTree>
    <p:extLst>
      <p:ext uri="{BB962C8B-B14F-4D97-AF65-F5344CB8AC3E}">
        <p14:creationId xmlns:p14="http://schemas.microsoft.com/office/powerpoint/2010/main" val="74860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7" grpId="0" animBg="1"/>
      <p:bldP spid="64" grpId="0" animBg="1"/>
      <p:bldP spid="65" grpId="0" animBg="1"/>
      <p:bldP spid="66" grpId="0"/>
      <p:bldP spid="67" grpId="0"/>
      <p:bldP spid="68" grpId="0" animBg="1"/>
      <p:bldP spid="69" grpId="0" animBg="1"/>
      <p:bldP spid="82" grpId="0"/>
      <p:bldP spid="8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4855" y="-2"/>
            <a:ext cx="4117146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End of Paramount Decrees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058400" y="6488668"/>
            <a:ext cx="2133600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DOJ (7 Aug 2020)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7CF0F166-7039-D693-301C-FDAEBFF641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2" y="209004"/>
            <a:ext cx="5738288" cy="632108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13BA1624-C12C-C2B9-A0E0-7D8682CD58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2" t="25724" r="31493" b="48312"/>
          <a:stretch/>
        </p:blipFill>
        <p:spPr>
          <a:xfrm>
            <a:off x="2058571" y="1345100"/>
            <a:ext cx="9483143" cy="469462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7217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1916" y="-2"/>
            <a:ext cx="7250085" cy="369332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10 Sept 2021: Disney Restores Theater Windows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553006" y="6488668"/>
            <a:ext cx="1638993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10 Sept 2021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Disney Announces Exclusive Theatrical Windows for Remaining 2021 Slate of Films - The Walt Disney Company - Google Chrom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52" y="448888"/>
            <a:ext cx="5731671" cy="629689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" name="Picture 7" descr="Disney Announces Exclusive Theatrical Windows for Remaining 2021 Slate of Films - The Walt Disney Company - Google Chrom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4" t="53547" r="20372" b="5854"/>
          <a:stretch/>
        </p:blipFill>
        <p:spPr>
          <a:xfrm>
            <a:off x="2875820" y="1153701"/>
            <a:ext cx="6791343" cy="505492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974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4991" y="-2"/>
            <a:ext cx="1517010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Twombly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691" y="141892"/>
            <a:ext cx="4113217" cy="656370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5979BB84-821B-2E3C-323F-7E9F6A3EC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9343" y="6488668"/>
            <a:ext cx="2242657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550 U.S. 544 (2007)</a:t>
            </a:r>
          </a:p>
        </p:txBody>
      </p:sp>
    </p:spTree>
    <p:extLst>
      <p:ext uri="{BB962C8B-B14F-4D97-AF65-F5344CB8AC3E}">
        <p14:creationId xmlns:p14="http://schemas.microsoft.com/office/powerpoint/2010/main" val="41780399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9115" y="-2"/>
            <a:ext cx="3222886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Independent or Not?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878438" y="6488668"/>
            <a:ext cx="2313562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Twombly</a:t>
            </a: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 (US 2007)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51" y="209003"/>
            <a:ext cx="4094831" cy="645364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6BA6D9-9F28-8038-E945-6B53F6D4FADE}"/>
              </a:ext>
            </a:extLst>
          </p:cNvPr>
          <p:cNvSpPr/>
          <p:nvPr/>
        </p:nvSpPr>
        <p:spPr bwMode="auto">
          <a:xfrm>
            <a:off x="1113551" y="2159206"/>
            <a:ext cx="10832015" cy="4031873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3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“… 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‘[t]he crucial question’ is whether the challenged anticompetitive conduct ‘stem[s] from independent decision or from an agreement</a:t>
            </a:r>
            <a:r>
              <a:rPr lang="en-US" sz="3200" dirty="0"/>
              <a:t>, tacit or express,’ </a:t>
            </a:r>
            <a:r>
              <a:rPr lang="en-US" sz="3200" i="1" dirty="0"/>
              <a:t>Theatre Enterprises</a:t>
            </a:r>
            <a:r>
              <a:rPr lang="en-US" sz="3200" dirty="0"/>
              <a:t>, 346 U.S., at 540. While a showing of parallel ‘business behavior is admissible circumstantial evidence from which the fact finder may infer agreement,’ it falls short of ‘conclusively establish[</a:t>
            </a:r>
            <a:r>
              <a:rPr lang="en-US" sz="3200" dirty="0" err="1"/>
              <a:t>ing</a:t>
            </a:r>
            <a:r>
              <a:rPr lang="en-US" sz="3200" dirty="0"/>
              <a:t>] agreement or ... itself </a:t>
            </a:r>
            <a:r>
              <a:rPr lang="en-US" sz="3200" dirty="0" err="1"/>
              <a:t>constitut</a:t>
            </a:r>
            <a:r>
              <a:rPr lang="en-US" sz="3200" dirty="0"/>
              <a:t>[</a:t>
            </a:r>
            <a:r>
              <a:rPr lang="en-US" sz="3200" dirty="0" err="1"/>
              <a:t>ing</a:t>
            </a:r>
            <a:r>
              <a:rPr lang="en-US" sz="3200" dirty="0"/>
              <a:t>] a Sherman Act offense.’ Id., at 540-541</a:t>
            </a:r>
            <a:r>
              <a:rPr lang="en-US" sz="3200" dirty="0">
                <a:solidFill>
                  <a:srgbClr val="000000"/>
                </a:solidFill>
              </a:rPr>
              <a:t>.”</a:t>
            </a:r>
            <a:endParaRPr kumimoji="1" lang="en-US" sz="32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267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9115" y="-2"/>
            <a:ext cx="3222886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Independent or Not?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888166" y="6488668"/>
            <a:ext cx="2303834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Twombly</a:t>
            </a: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 (US 2007)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51" y="209003"/>
            <a:ext cx="4094831" cy="645364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6BA6D9-9F28-8038-E945-6B53F6D4FADE}"/>
              </a:ext>
            </a:extLst>
          </p:cNvPr>
          <p:cNvSpPr/>
          <p:nvPr/>
        </p:nvSpPr>
        <p:spPr bwMode="auto">
          <a:xfrm>
            <a:off x="1098959" y="2976329"/>
            <a:ext cx="10832015" cy="304698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3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“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Even ‘conscious parallelism,’ a common reaction of ‘firms in a concentrated market [that] </a:t>
            </a:r>
            <a:r>
              <a:rPr lang="en-US" sz="3200" b="1" dirty="0" err="1">
                <a:solidFill>
                  <a:schemeClr val="accent4">
                    <a:lumMod val="50000"/>
                    <a:lumOff val="50000"/>
                  </a:schemeClr>
                </a:solidFill>
              </a:rPr>
              <a:t>recogniz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[e] their shared economic interests and their interdependence with respect to price and output decisions’ is ‘not in itself unlawful.’ </a:t>
            </a:r>
            <a:r>
              <a:rPr lang="en-US" sz="3200" i="1" dirty="0"/>
              <a:t>Brooke Group Ltd. v. Brown &amp; Williamson Tobacco Corp.</a:t>
            </a:r>
            <a:r>
              <a:rPr lang="en-US" sz="3200" dirty="0"/>
              <a:t>, 509 U.S. 209, 227 (1993) … </a:t>
            </a:r>
            <a:r>
              <a:rPr lang="en-US" sz="3200" dirty="0">
                <a:solidFill>
                  <a:srgbClr val="000000"/>
                </a:solidFill>
              </a:rPr>
              <a:t>.”</a:t>
            </a:r>
            <a:endParaRPr kumimoji="1" lang="en-US" sz="32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4215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9115" y="-2"/>
            <a:ext cx="3222886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Independent or Not?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27076" y="6488668"/>
            <a:ext cx="2264923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Twombly</a:t>
            </a: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 (US 2007)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85" y="209004"/>
            <a:ext cx="3982667" cy="649183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DF1EBE-46C6-36F4-28E3-6A487EB3FF1C}"/>
              </a:ext>
            </a:extLst>
          </p:cNvPr>
          <p:cNvSpPr/>
          <p:nvPr/>
        </p:nvSpPr>
        <p:spPr bwMode="auto">
          <a:xfrm>
            <a:off x="1055185" y="2134887"/>
            <a:ext cx="10832015" cy="353943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32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“ … </a:t>
            </a:r>
            <a:r>
              <a:rPr kumimoji="1" lang="en-US" sz="32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  <a:lumOff val="50000"/>
                  </a:schemeClr>
                </a:solidFill>
                <a:effectLst/>
              </a:rPr>
              <a:t>[P]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roof of a § 1 conspiracy must include evidence tending to exclude the possibility of independent action</a:t>
            </a:r>
            <a:r>
              <a:rPr lang="en-US" sz="3200" dirty="0">
                <a:solidFill>
                  <a:schemeClr val="bg2"/>
                </a:solidFill>
              </a:rPr>
              <a:t>, see </a:t>
            </a:r>
            <a:r>
              <a:rPr lang="en-US" sz="3200" i="1" dirty="0">
                <a:solidFill>
                  <a:schemeClr val="bg2"/>
                </a:solidFill>
              </a:rPr>
              <a:t>Monsanto Co. v. Spray-Rite Service Corp.</a:t>
            </a:r>
            <a:r>
              <a:rPr lang="en-US" sz="3200" dirty="0">
                <a:solidFill>
                  <a:schemeClr val="bg2"/>
                </a:solidFill>
              </a:rPr>
              <a:t>, 465 U.S. 752 (1984); and 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at the summary judgment stage a § 1 plaintiffs offer of conspiracy evidence must tend to rule out the possibility that the defendants were acting independently</a:t>
            </a:r>
            <a:r>
              <a:rPr lang="en-US" sz="3200" dirty="0">
                <a:solidFill>
                  <a:schemeClr val="bg2"/>
                </a:solidFill>
              </a:rPr>
              <a:t>, see </a:t>
            </a:r>
            <a:r>
              <a:rPr lang="en-US" sz="3200" i="1" dirty="0">
                <a:solidFill>
                  <a:schemeClr val="bg2"/>
                </a:solidFill>
              </a:rPr>
              <a:t>Matsushita Elec. Industrial Co. v. Zenith Radio Corp.</a:t>
            </a:r>
            <a:r>
              <a:rPr lang="en-US" sz="3200" dirty="0">
                <a:solidFill>
                  <a:schemeClr val="bg2"/>
                </a:solidFill>
              </a:rPr>
              <a:t>, 475 U.S. 574 (1986).”</a:t>
            </a:r>
            <a:endParaRPr kumimoji="1" lang="en-US" sz="320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732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444" y="-1"/>
            <a:ext cx="9939558" cy="457200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Pleading Requirements: Facts Suggesting Conspiracy Is Plausible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2756" y="6488668"/>
            <a:ext cx="2289243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Twombly</a:t>
            </a: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 (US 2007)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97" y="555779"/>
            <a:ext cx="3836991" cy="614505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8A944C-E7EA-897C-1160-69391A520128}"/>
              </a:ext>
            </a:extLst>
          </p:cNvPr>
          <p:cNvSpPr/>
          <p:nvPr/>
        </p:nvSpPr>
        <p:spPr bwMode="auto">
          <a:xfrm>
            <a:off x="1186948" y="1857648"/>
            <a:ext cx="10832015" cy="4031873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32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</a:rPr>
              <a:t>“</a:t>
            </a:r>
            <a:r>
              <a:rPr lang="en-US" sz="3200" dirty="0">
                <a:solidFill>
                  <a:schemeClr val="bg2"/>
                </a:solidFill>
              </a:rPr>
              <a:t>In applying these general standards to a § 1 claim, 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we hold that stating such a claim requires a complaint with enough factual matter (taken as true) to suggest that an agreement was made. Asking for plausible grounds to infer an agreement does not impose a probability requirement at the pleading stage; it simply calls for enough fact to raise a reasonable expectation that discovery will reveal evidence of illegal agreement</a:t>
            </a:r>
            <a:r>
              <a:rPr lang="en-US" sz="3200" dirty="0">
                <a:solidFill>
                  <a:schemeClr val="bg2"/>
                </a:solidFill>
              </a:rPr>
              <a:t>.”</a:t>
            </a:r>
            <a:endParaRPr kumimoji="1" lang="en-US" sz="320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0914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0606" y="-1"/>
            <a:ext cx="8081396" cy="423889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Must Have Facts to Get Beyond Mere Parallel Conduct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852870" y="6488668"/>
            <a:ext cx="2339130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Twombly</a:t>
            </a: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 (US 2007)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55" y="339502"/>
            <a:ext cx="3954973" cy="636133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417E9A-E7EC-EB64-05D1-55A6FFEAF585}"/>
              </a:ext>
            </a:extLst>
          </p:cNvPr>
          <p:cNvSpPr/>
          <p:nvPr/>
        </p:nvSpPr>
        <p:spPr bwMode="auto">
          <a:xfrm>
            <a:off x="1055185" y="1395249"/>
            <a:ext cx="10832015" cy="4524315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3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“</a:t>
            </a:r>
            <a:r>
              <a:rPr lang="en-US" sz="3200" dirty="0"/>
              <a:t>It makes sense to say, therefore, that an allegation of parallel conduct and a bare assertion of conspiracy will not suffice. Without more, parallel conduct does not suggest conspiracy, and a conclusory allegation of agreement at some unidentified point does not supply facts adequate to show illegality. Hence, 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when allegations of parallel conduct are set out in order to make a § 1 claim, they must be placed in a context that raises a suggestion of a preceding agreement, not merely parallel conduct that could just as well be independent action</a:t>
            </a:r>
            <a:r>
              <a:rPr lang="en-US" sz="3200" dirty="0">
                <a:solidFill>
                  <a:srgbClr val="000000"/>
                </a:solidFill>
              </a:rPr>
              <a:t>.”</a:t>
            </a:r>
            <a:endParaRPr kumimoji="1" lang="en-US" sz="32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125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378D2-DE45-4EE6-984C-16F7A0E26B05}" type="slidenum">
              <a:rPr lang="en-US" altLang="en-US"/>
              <a:pPr>
                <a:defRPr/>
              </a:pPr>
              <a:t>48</a:t>
            </a:fld>
            <a:endParaRPr lang="en-US" altLang="en-US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Increases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Hypos</a:t>
            </a:r>
          </a:p>
          <a:p>
            <a:pPr lvl="1"/>
            <a:r>
              <a:rPr lang="en-US" dirty="0"/>
              <a:t>V1: Firm raises its prices; competitors learn of that and match the price increase</a:t>
            </a:r>
          </a:p>
          <a:p>
            <a:pPr lvl="1"/>
            <a:r>
              <a:rPr lang="en-US" dirty="0"/>
              <a:t>V2: Firm announces in trade publication that it will raise prices in a week; it does so and competitors match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017760" y="0"/>
            <a:ext cx="2174240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(1 of 3)</a:t>
            </a:r>
          </a:p>
        </p:txBody>
      </p:sp>
    </p:spTree>
    <p:extLst>
      <p:ext uri="{BB962C8B-B14F-4D97-AF65-F5344CB8AC3E}">
        <p14:creationId xmlns:p14="http://schemas.microsoft.com/office/powerpoint/2010/main" val="25945958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378D2-DE45-4EE6-984C-16F7A0E26B05}" type="slidenum">
              <a:rPr lang="en-US" altLang="en-US"/>
              <a:pPr>
                <a:defRPr/>
              </a:pPr>
              <a:t>49</a:t>
            </a:fld>
            <a:endParaRPr lang="en-US" altLang="en-US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Increases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Hypos</a:t>
            </a:r>
          </a:p>
          <a:p>
            <a:pPr lvl="1"/>
            <a:r>
              <a:rPr lang="en-US" dirty="0"/>
              <a:t>V3: Firm announces in email to its competitors that it will raise prices in a week; it does so and competitors match</a:t>
            </a:r>
          </a:p>
          <a:p>
            <a:pPr lvl="1"/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017760" y="0"/>
            <a:ext cx="2174240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(2 of 3)</a:t>
            </a:r>
          </a:p>
        </p:txBody>
      </p:sp>
    </p:spTree>
    <p:extLst>
      <p:ext uri="{BB962C8B-B14F-4D97-AF65-F5344CB8AC3E}">
        <p14:creationId xmlns:p14="http://schemas.microsoft.com/office/powerpoint/2010/main" val="2484860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0663" y="-2"/>
            <a:ext cx="5621338" cy="766765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What would happen if the monopolist could have more than one price?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1681164" y="239714"/>
            <a:ext cx="6592887" cy="5934075"/>
            <a:chOff x="2667000" y="2667000"/>
            <a:chExt cx="3903663" cy="3505202"/>
          </a:xfrm>
        </p:grpSpPr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2667000" y="2667000"/>
              <a:ext cx="3903663" cy="3502026"/>
              <a:chOff x="1680" y="1680"/>
              <a:chExt cx="2459" cy="2206"/>
            </a:xfrm>
          </p:grpSpPr>
          <p:sp>
            <p:nvSpPr>
              <p:cNvPr id="15" name="Line 5"/>
              <p:cNvSpPr>
                <a:spLocks noChangeShapeType="1"/>
              </p:cNvSpPr>
              <p:nvPr/>
            </p:nvSpPr>
            <p:spPr bwMode="auto">
              <a:xfrm>
                <a:off x="1920" y="3648"/>
                <a:ext cx="2208" cy="0"/>
              </a:xfrm>
              <a:prstGeom prst="line">
                <a:avLst/>
              </a:prstGeom>
              <a:noFill/>
              <a:ln w="889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Text Box 6"/>
              <p:cNvSpPr txBox="1">
                <a:spLocks noChangeArrowheads="1"/>
              </p:cNvSpPr>
              <p:nvPr/>
            </p:nvSpPr>
            <p:spPr bwMode="auto">
              <a:xfrm>
                <a:off x="1680" y="1680"/>
                <a:ext cx="28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kumimoji="0" lang="en-US" sz="3600" dirty="0">
                    <a:latin typeface="+mn-lt"/>
                  </a:rPr>
                  <a:t>P</a:t>
                </a:r>
              </a:p>
            </p:txBody>
          </p:sp>
          <p:sp>
            <p:nvSpPr>
              <p:cNvPr id="17" name="Line 7"/>
              <p:cNvSpPr>
                <a:spLocks noChangeShapeType="1"/>
              </p:cNvSpPr>
              <p:nvPr/>
            </p:nvSpPr>
            <p:spPr bwMode="auto">
              <a:xfrm flipV="1">
                <a:off x="1920" y="1776"/>
                <a:ext cx="0" cy="1872"/>
              </a:xfrm>
              <a:prstGeom prst="line">
                <a:avLst/>
              </a:prstGeom>
              <a:noFill/>
              <a:ln w="889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Text Box 8"/>
              <p:cNvSpPr txBox="1">
                <a:spLocks noChangeArrowheads="1"/>
              </p:cNvSpPr>
              <p:nvPr/>
            </p:nvSpPr>
            <p:spPr bwMode="auto">
              <a:xfrm>
                <a:off x="3936" y="3646"/>
                <a:ext cx="203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r>
                  <a:rPr kumimoji="0" lang="en-US" sz="3600" dirty="0">
                    <a:latin typeface="+mn-lt"/>
                  </a:rPr>
                  <a:t>Q</a:t>
                </a:r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2667000" y="3124201"/>
              <a:ext cx="3587750" cy="3048001"/>
              <a:chOff x="1680" y="1968"/>
              <a:chExt cx="2260" cy="1920"/>
            </a:xfrm>
          </p:grpSpPr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>
                <a:off x="1920" y="2064"/>
                <a:ext cx="1584" cy="1584"/>
              </a:xfrm>
              <a:prstGeom prst="line">
                <a:avLst/>
              </a:prstGeom>
              <a:noFill/>
              <a:ln w="12700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2586" y="2520"/>
                <a:ext cx="1354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r>
                  <a:rPr kumimoji="0" lang="en-US" sz="3600" b="1" dirty="0">
                    <a:latin typeface="+mn-lt"/>
                  </a:rPr>
                  <a:t>Demand Curve</a:t>
                </a:r>
              </a:p>
            </p:txBody>
          </p:sp>
          <p:sp>
            <p:nvSpPr>
              <p:cNvPr id="13" name="Text Box 12"/>
              <p:cNvSpPr txBox="1">
                <a:spLocks noChangeArrowheads="1"/>
              </p:cNvSpPr>
              <p:nvPr/>
            </p:nvSpPr>
            <p:spPr bwMode="auto">
              <a:xfrm>
                <a:off x="1680" y="1968"/>
                <a:ext cx="26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r>
                  <a:rPr kumimoji="0" lang="en-US" sz="3600" dirty="0">
                    <a:latin typeface="+mn-lt"/>
                  </a:rPr>
                  <a:t>10</a:t>
                </a:r>
              </a:p>
            </p:txBody>
          </p:sp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3408" y="3648"/>
                <a:ext cx="261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r>
                  <a:rPr kumimoji="0" lang="en-US" sz="3600" dirty="0">
                    <a:latin typeface="+mn-lt"/>
                  </a:rPr>
                  <a:t>10</a:t>
                </a:r>
              </a:p>
            </p:txBody>
          </p:sp>
        </p:grpSp>
      </p:grp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2378076" y="4192588"/>
            <a:ext cx="5503863" cy="0"/>
          </a:xfrm>
          <a:prstGeom prst="line">
            <a:avLst/>
          </a:prstGeom>
          <a:noFill/>
          <a:ln w="1270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6570663" y="4316413"/>
            <a:ext cx="3236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en-US" sz="3600" b="1">
                <a:latin typeface="Arial" charset="0"/>
                <a:cs typeface="Arial" charset="0"/>
              </a:rPr>
              <a:t>Marginal Cost</a:t>
            </a:r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5284788" y="4259264"/>
            <a:ext cx="0" cy="1260475"/>
          </a:xfrm>
          <a:prstGeom prst="line">
            <a:avLst/>
          </a:prstGeom>
          <a:noFill/>
          <a:ln w="635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4900613" y="5529263"/>
            <a:ext cx="766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en-US" sz="3600">
                <a:latin typeface="Arial" charset="0"/>
                <a:cs typeface="Arial" charset="0"/>
              </a:rPr>
              <a:t>Q</a:t>
            </a:r>
            <a:r>
              <a:rPr kumimoji="0" lang="en-US" sz="3600" baseline="-25000">
                <a:latin typeface="Arial" charset="0"/>
                <a:cs typeface="Arial" charset="0"/>
              </a:rPr>
              <a:t>C</a:t>
            </a:r>
            <a:endParaRPr kumimoji="0" lang="en-US" sz="3600">
              <a:latin typeface="Arial" charset="0"/>
              <a:cs typeface="Arial" charset="0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1598613" y="3868738"/>
            <a:ext cx="715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kumimoji="0" lang="en-US" sz="3600" dirty="0">
                <a:latin typeface="+mn-lt"/>
              </a:rPr>
              <a:t>P</a:t>
            </a:r>
            <a:r>
              <a:rPr kumimoji="0" lang="en-US" sz="3600" baseline="-25000" dirty="0">
                <a:latin typeface="+mn-lt"/>
              </a:rPr>
              <a:t>C</a:t>
            </a:r>
            <a:endParaRPr kumimoji="0" lang="en-US" sz="3600" dirty="0">
              <a:latin typeface="+mn-lt"/>
            </a:endParaRP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2357438" y="1336675"/>
            <a:ext cx="2012950" cy="4192588"/>
          </a:xfrm>
          <a:prstGeom prst="line">
            <a:avLst/>
          </a:prstGeom>
          <a:noFill/>
          <a:ln w="127000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3395663" y="5519738"/>
            <a:ext cx="800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kumimoji="0" lang="en-US" sz="3600" dirty="0">
                <a:latin typeface="+mn-lt"/>
              </a:rPr>
              <a:t>Q</a:t>
            </a:r>
            <a:r>
              <a:rPr kumimoji="0" lang="en-US" sz="3600" baseline="-25000" dirty="0">
                <a:latin typeface="+mn-lt"/>
              </a:rPr>
              <a:t>M</a:t>
            </a:r>
            <a:endParaRPr kumimoji="0" lang="en-US" sz="3600" dirty="0">
              <a:latin typeface="+mn-lt"/>
            </a:endParaRPr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1574800" y="2359026"/>
            <a:ext cx="749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kumimoji="0" lang="en-US" sz="3600" dirty="0">
                <a:latin typeface="+mn-lt"/>
              </a:rPr>
              <a:t>P</a:t>
            </a:r>
            <a:r>
              <a:rPr kumimoji="0" lang="en-US" sz="3600" baseline="-25000" dirty="0">
                <a:latin typeface="+mn-lt"/>
              </a:rPr>
              <a:t>M</a:t>
            </a:r>
            <a:endParaRPr kumimoji="0" lang="en-US" sz="3600" dirty="0">
              <a:latin typeface="+mn-lt"/>
            </a:endParaRP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 flipH="1">
            <a:off x="3760788" y="2681288"/>
            <a:ext cx="0" cy="2838450"/>
          </a:xfrm>
          <a:prstGeom prst="line">
            <a:avLst/>
          </a:prstGeom>
          <a:noFill/>
          <a:ln w="635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35"/>
          <p:cNvSpPr>
            <a:spLocks noChangeShapeType="1"/>
          </p:cNvSpPr>
          <p:nvPr/>
        </p:nvSpPr>
        <p:spPr bwMode="auto">
          <a:xfrm flipH="1" flipV="1">
            <a:off x="2357439" y="2681289"/>
            <a:ext cx="1328737" cy="9525"/>
          </a:xfrm>
          <a:prstGeom prst="line">
            <a:avLst/>
          </a:prstGeom>
          <a:noFill/>
          <a:ln w="635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" name="Group 10"/>
          <p:cNvGrpSpPr>
            <a:grpSpLocks/>
          </p:cNvGrpSpPr>
          <p:nvPr/>
        </p:nvGrpSpPr>
        <p:grpSpPr bwMode="auto">
          <a:xfrm>
            <a:off x="2357439" y="1336676"/>
            <a:ext cx="1328737" cy="1344613"/>
            <a:chOff x="1920" y="2064"/>
            <a:chExt cx="528" cy="528"/>
          </a:xfrm>
        </p:grpSpPr>
        <p:sp>
          <p:nvSpPr>
            <p:cNvPr id="31" name="AutoShape 11"/>
            <p:cNvSpPr>
              <a:spLocks noChangeArrowheads="1"/>
            </p:cNvSpPr>
            <p:nvPr/>
          </p:nvSpPr>
          <p:spPr bwMode="auto">
            <a:xfrm>
              <a:off x="1920" y="2064"/>
              <a:ext cx="528" cy="528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1968" y="2304"/>
              <a:ext cx="30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kumimoji="0" lang="en-US" sz="3200" dirty="0">
                  <a:solidFill>
                    <a:schemeClr val="bg1"/>
                  </a:solidFill>
                  <a:latin typeface="+mn-lt"/>
                </a:rPr>
                <a:t>CS</a:t>
              </a:r>
            </a:p>
          </p:txBody>
        </p:sp>
      </p:grpSp>
      <p:grpSp>
        <p:nvGrpSpPr>
          <p:cNvPr id="33" name="Group 7"/>
          <p:cNvGrpSpPr>
            <a:grpSpLocks/>
          </p:cNvGrpSpPr>
          <p:nvPr/>
        </p:nvGrpSpPr>
        <p:grpSpPr bwMode="auto">
          <a:xfrm>
            <a:off x="2357439" y="2705101"/>
            <a:ext cx="1387475" cy="1546225"/>
            <a:chOff x="1920" y="2592"/>
            <a:chExt cx="542" cy="576"/>
          </a:xfrm>
        </p:grpSpPr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1920" y="2592"/>
              <a:ext cx="528" cy="576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1936" y="2774"/>
              <a:ext cx="526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kumimoji="0" lang="en-US" sz="3200" dirty="0">
                  <a:solidFill>
                    <a:schemeClr val="bg1"/>
                  </a:solidFill>
                  <a:latin typeface="+mn-lt"/>
                </a:rPr>
                <a:t>Profits</a:t>
              </a:r>
            </a:p>
          </p:txBody>
        </p:sp>
      </p:grpSp>
      <p:grpSp>
        <p:nvGrpSpPr>
          <p:cNvPr id="36" name="Group 13"/>
          <p:cNvGrpSpPr>
            <a:grpSpLocks/>
          </p:cNvGrpSpPr>
          <p:nvPr/>
        </p:nvGrpSpPr>
        <p:grpSpPr bwMode="auto">
          <a:xfrm>
            <a:off x="3794125" y="2790826"/>
            <a:ext cx="1335088" cy="1401763"/>
            <a:chOff x="2448" y="2592"/>
            <a:chExt cx="576" cy="576"/>
          </a:xfrm>
        </p:grpSpPr>
        <p:sp>
          <p:nvSpPr>
            <p:cNvPr id="37" name="AutoShape 14"/>
            <p:cNvSpPr>
              <a:spLocks noChangeArrowheads="1"/>
            </p:cNvSpPr>
            <p:nvPr/>
          </p:nvSpPr>
          <p:spPr bwMode="auto">
            <a:xfrm>
              <a:off x="2448" y="2592"/>
              <a:ext cx="576" cy="576"/>
            </a:xfrm>
            <a:prstGeom prst="rtTriangle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15"/>
            <p:cNvSpPr txBox="1">
              <a:spLocks noChangeArrowheads="1"/>
            </p:cNvSpPr>
            <p:nvPr/>
          </p:nvSpPr>
          <p:spPr bwMode="auto">
            <a:xfrm>
              <a:off x="2448" y="2880"/>
              <a:ext cx="473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kumimoji="0" lang="en-US" sz="3200" dirty="0">
                  <a:solidFill>
                    <a:schemeClr val="bg1"/>
                  </a:solidFill>
                  <a:latin typeface="+mn-lt"/>
                </a:rPr>
                <a:t>DWL</a:t>
              </a:r>
            </a:p>
          </p:txBody>
        </p:sp>
      </p:grpSp>
      <p:grpSp>
        <p:nvGrpSpPr>
          <p:cNvPr id="39" name="Group 4"/>
          <p:cNvGrpSpPr>
            <a:grpSpLocks/>
          </p:cNvGrpSpPr>
          <p:nvPr/>
        </p:nvGrpSpPr>
        <p:grpSpPr bwMode="auto">
          <a:xfrm>
            <a:off x="2357439" y="4192588"/>
            <a:ext cx="1387475" cy="1327150"/>
            <a:chOff x="1920" y="3168"/>
            <a:chExt cx="528" cy="480"/>
          </a:xfrm>
        </p:grpSpPr>
        <p:sp>
          <p:nvSpPr>
            <p:cNvPr id="40" name="Rectangle 5"/>
            <p:cNvSpPr>
              <a:spLocks noChangeArrowheads="1"/>
            </p:cNvSpPr>
            <p:nvPr/>
          </p:nvSpPr>
          <p:spPr bwMode="auto">
            <a:xfrm>
              <a:off x="1920" y="3168"/>
              <a:ext cx="528" cy="48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6"/>
            <p:cNvSpPr txBox="1">
              <a:spLocks noChangeArrowheads="1"/>
            </p:cNvSpPr>
            <p:nvPr/>
          </p:nvSpPr>
          <p:spPr bwMode="auto">
            <a:xfrm>
              <a:off x="1999" y="3262"/>
              <a:ext cx="304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en-US" sz="3600">
                  <a:solidFill>
                    <a:schemeClr val="bg1"/>
                  </a:solidFill>
                  <a:latin typeface="Arial" charset="0"/>
                  <a:cs typeface="Arial" charset="0"/>
                </a:rPr>
                <a:t>TC</a:t>
              </a:r>
            </a:p>
          </p:txBody>
        </p:sp>
      </p:grp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3232150" y="6094413"/>
            <a:ext cx="4135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en-US" sz="3600" b="1">
                <a:latin typeface="Arial" charset="0"/>
                <a:cs typeface="Arial" charset="0"/>
              </a:rPr>
              <a:t>Marginal Revenue</a:t>
            </a:r>
          </a:p>
        </p:txBody>
      </p:sp>
      <p:sp>
        <p:nvSpPr>
          <p:cNvPr id="43" name="Oval 42"/>
          <p:cNvSpPr/>
          <p:nvPr/>
        </p:nvSpPr>
        <p:spPr bwMode="auto">
          <a:xfrm>
            <a:off x="3344863" y="2359025"/>
            <a:ext cx="800100" cy="700882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892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378D2-DE45-4EE6-984C-16F7A0E26B05}" type="slidenum">
              <a:rPr lang="en-US" altLang="en-US"/>
              <a:pPr>
                <a:defRPr/>
              </a:pPr>
              <a:t>50</a:t>
            </a:fld>
            <a:endParaRPr lang="en-US" altLang="en-US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Increases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  <a:p>
            <a:pPr lvl="1"/>
            <a:r>
              <a:rPr lang="en-US" dirty="0"/>
              <a:t>In which of these cases could you draft an SA1 complaint that would satisfy </a:t>
            </a:r>
            <a:r>
              <a:rPr lang="en-US" i="1" dirty="0" err="1"/>
              <a:t>Twombly’s</a:t>
            </a:r>
            <a:r>
              <a:rPr lang="en-US" dirty="0"/>
              <a:t> plausible facts standard?</a:t>
            </a:r>
          </a:p>
          <a:p>
            <a:pPr lvl="1"/>
            <a:r>
              <a:rPr lang="en-US" dirty="0"/>
              <a:t>Is any of these hypos </a:t>
            </a:r>
            <a:r>
              <a:rPr lang="en-US" i="1" dirty="0" err="1"/>
              <a:t>Kleen</a:t>
            </a:r>
            <a:r>
              <a:rPr lang="en-US" i="1" dirty="0"/>
              <a:t> Products</a:t>
            </a:r>
            <a:r>
              <a:rPr lang="en-US" dirty="0"/>
              <a:t>?</a:t>
            </a:r>
          </a:p>
          <a:p>
            <a:pPr lvl="1"/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017760" y="0"/>
            <a:ext cx="2174240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(3 of 3)</a:t>
            </a:r>
          </a:p>
        </p:txBody>
      </p:sp>
    </p:spTree>
    <p:extLst>
      <p:ext uri="{BB962C8B-B14F-4D97-AF65-F5344CB8AC3E}">
        <p14:creationId xmlns:p14="http://schemas.microsoft.com/office/powerpoint/2010/main" val="33731578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8007" y="-2"/>
            <a:ext cx="2443994" cy="365914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 err="1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Kleen</a:t>
            </a: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Products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988" y="204750"/>
            <a:ext cx="4856329" cy="650085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CB44658F-D469-1712-D31E-0E4FD8541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117" y="6488668"/>
            <a:ext cx="4813883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Consol</a:t>
            </a: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 &amp; Amended Complaint (10 Nov. 2010)</a:t>
            </a:r>
          </a:p>
        </p:txBody>
      </p:sp>
    </p:spTree>
    <p:extLst>
      <p:ext uri="{BB962C8B-B14F-4D97-AF65-F5344CB8AC3E}">
        <p14:creationId xmlns:p14="http://schemas.microsoft.com/office/powerpoint/2010/main" val="11861501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11" y="-2"/>
            <a:ext cx="3791990" cy="399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Structure of the Industry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347200" y="6477000"/>
            <a:ext cx="2844800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Complaint (10 Nov 2010)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85" y="199504"/>
            <a:ext cx="4651908" cy="650133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786" y="794474"/>
            <a:ext cx="6867945" cy="537389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776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4240" y="-1"/>
            <a:ext cx="3667761" cy="365762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Changed Market Shares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347200" y="6483540"/>
            <a:ext cx="2844800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Complaint (10 Nov 2010)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10" y="182880"/>
            <a:ext cx="4382421" cy="647977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100" y="734314"/>
            <a:ext cx="7699567" cy="538937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572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6102" y="-2"/>
            <a:ext cx="3895899" cy="382387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Prior Antitrust Violations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301942" y="6488668"/>
            <a:ext cx="2890058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Complaint (10 Nov 2010)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51" y="191191"/>
            <a:ext cx="4358122" cy="650964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086" y="1030543"/>
            <a:ext cx="7159215" cy="506545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040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2323" y="-2"/>
            <a:ext cx="6189678" cy="369332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Capacity Reductions and Price Increases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347200" y="6488668"/>
            <a:ext cx="2844800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Complaint (10 Nov 2010)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50" y="184664"/>
            <a:ext cx="4400128" cy="651617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239" y="1541837"/>
            <a:ext cx="10615027" cy="442237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651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879" y="-2"/>
            <a:ext cx="6156122" cy="369332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Capacity Reductions and Price Increases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347200" y="6477000"/>
            <a:ext cx="2844800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Complaint (10 Nov 2010)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70" y="184663"/>
            <a:ext cx="4390103" cy="654750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838" y="1022485"/>
            <a:ext cx="8111087" cy="507351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843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9" y="-2"/>
            <a:ext cx="2286001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SA1 Violation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315974" y="6488668"/>
            <a:ext cx="2876026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Complaint (10 Nov 2010)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48" y="209004"/>
            <a:ext cx="4663926" cy="649183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871" y="959695"/>
            <a:ext cx="7331265" cy="520513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811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2145" y="-2"/>
            <a:ext cx="2299856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SA1 Violation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347200" y="6488668"/>
            <a:ext cx="2844800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Complaint (10 Nov 2010)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66" y="209004"/>
            <a:ext cx="4386879" cy="649183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093" y="864559"/>
            <a:ext cx="8163696" cy="529454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569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5424" y="-2"/>
            <a:ext cx="2456577" cy="457201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Kleen</a:t>
            </a: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 Products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59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854" y="172399"/>
            <a:ext cx="4637204" cy="653320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5880E7E7-48FC-C8A1-FC48-D68583343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694" y="6477000"/>
            <a:ext cx="2968305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910 F.3d 927 (7</a:t>
            </a:r>
            <a:r>
              <a:rPr lang="en-US" sz="1800" i="0" baseline="30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th</a:t>
            </a: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 Cir. 2018)</a:t>
            </a:r>
          </a:p>
        </p:txBody>
      </p:sp>
    </p:spTree>
    <p:extLst>
      <p:ext uri="{BB962C8B-B14F-4D97-AF65-F5344CB8AC3E}">
        <p14:creationId xmlns:p14="http://schemas.microsoft.com/office/powerpoint/2010/main" val="3472999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4025" y="-2"/>
            <a:ext cx="6657976" cy="77702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Perfect Price Discrimination (1</a:t>
            </a:r>
            <a:r>
              <a:rPr lang="en-US" sz="2400" baseline="30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st</a:t>
            </a: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 Degree PD): Set different prices for each consumer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1681164" y="239714"/>
            <a:ext cx="6592887" cy="5934075"/>
            <a:chOff x="2667000" y="2667000"/>
            <a:chExt cx="3903663" cy="3505202"/>
          </a:xfrm>
        </p:grpSpPr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2667000" y="2667000"/>
              <a:ext cx="3903663" cy="3502026"/>
              <a:chOff x="1680" y="1680"/>
              <a:chExt cx="2459" cy="2206"/>
            </a:xfrm>
          </p:grpSpPr>
          <p:sp>
            <p:nvSpPr>
              <p:cNvPr id="15" name="Line 5"/>
              <p:cNvSpPr>
                <a:spLocks noChangeShapeType="1"/>
              </p:cNvSpPr>
              <p:nvPr/>
            </p:nvSpPr>
            <p:spPr bwMode="auto">
              <a:xfrm>
                <a:off x="1920" y="3648"/>
                <a:ext cx="2208" cy="0"/>
              </a:xfrm>
              <a:prstGeom prst="line">
                <a:avLst/>
              </a:prstGeom>
              <a:noFill/>
              <a:ln w="889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Text Box 6"/>
              <p:cNvSpPr txBox="1">
                <a:spLocks noChangeArrowheads="1"/>
              </p:cNvSpPr>
              <p:nvPr/>
            </p:nvSpPr>
            <p:spPr bwMode="auto">
              <a:xfrm>
                <a:off x="1680" y="1680"/>
                <a:ext cx="28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kumimoji="0" lang="en-US" sz="3600" dirty="0">
                    <a:latin typeface="+mn-lt"/>
                  </a:rPr>
                  <a:t>P</a:t>
                </a:r>
              </a:p>
            </p:txBody>
          </p:sp>
          <p:sp>
            <p:nvSpPr>
              <p:cNvPr id="17" name="Line 7"/>
              <p:cNvSpPr>
                <a:spLocks noChangeShapeType="1"/>
              </p:cNvSpPr>
              <p:nvPr/>
            </p:nvSpPr>
            <p:spPr bwMode="auto">
              <a:xfrm flipV="1">
                <a:off x="1920" y="1776"/>
                <a:ext cx="0" cy="1872"/>
              </a:xfrm>
              <a:prstGeom prst="line">
                <a:avLst/>
              </a:prstGeom>
              <a:noFill/>
              <a:ln w="889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Text Box 8"/>
              <p:cNvSpPr txBox="1">
                <a:spLocks noChangeArrowheads="1"/>
              </p:cNvSpPr>
              <p:nvPr/>
            </p:nvSpPr>
            <p:spPr bwMode="auto">
              <a:xfrm>
                <a:off x="3936" y="3646"/>
                <a:ext cx="203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r>
                  <a:rPr kumimoji="0" lang="en-US" sz="3600" dirty="0">
                    <a:latin typeface="+mn-lt"/>
                  </a:rPr>
                  <a:t>Q</a:t>
                </a:r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2667000" y="3124201"/>
              <a:ext cx="3587750" cy="3048001"/>
              <a:chOff x="1680" y="1968"/>
              <a:chExt cx="2260" cy="1920"/>
            </a:xfrm>
          </p:grpSpPr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>
                <a:off x="1920" y="2064"/>
                <a:ext cx="1584" cy="1584"/>
              </a:xfrm>
              <a:prstGeom prst="line">
                <a:avLst/>
              </a:prstGeom>
              <a:noFill/>
              <a:ln w="127000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2586" y="2520"/>
                <a:ext cx="1354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r>
                  <a:rPr kumimoji="0" lang="en-US" sz="3600" b="1" dirty="0">
                    <a:latin typeface="+mn-lt"/>
                  </a:rPr>
                  <a:t>Demand Curve</a:t>
                </a:r>
              </a:p>
            </p:txBody>
          </p:sp>
          <p:sp>
            <p:nvSpPr>
              <p:cNvPr id="13" name="Text Box 12"/>
              <p:cNvSpPr txBox="1">
                <a:spLocks noChangeArrowheads="1"/>
              </p:cNvSpPr>
              <p:nvPr/>
            </p:nvSpPr>
            <p:spPr bwMode="auto">
              <a:xfrm>
                <a:off x="1680" y="1968"/>
                <a:ext cx="26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r>
                  <a:rPr kumimoji="0" lang="en-US" sz="3600" dirty="0">
                    <a:latin typeface="+mn-lt"/>
                  </a:rPr>
                  <a:t>10</a:t>
                </a:r>
              </a:p>
            </p:txBody>
          </p:sp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3408" y="3648"/>
                <a:ext cx="261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r>
                  <a:rPr kumimoji="0" lang="en-US" sz="3600" dirty="0">
                    <a:latin typeface="+mn-lt"/>
                  </a:rPr>
                  <a:t>10</a:t>
                </a:r>
              </a:p>
            </p:txBody>
          </p:sp>
        </p:grpSp>
      </p:grp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2378076" y="4192588"/>
            <a:ext cx="5503863" cy="0"/>
          </a:xfrm>
          <a:prstGeom prst="line">
            <a:avLst/>
          </a:prstGeom>
          <a:noFill/>
          <a:ln w="1270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6570663" y="4316413"/>
            <a:ext cx="3236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en-US" sz="3600" b="1">
                <a:latin typeface="Arial" charset="0"/>
                <a:cs typeface="Arial" charset="0"/>
              </a:rPr>
              <a:t>Marginal Cost</a:t>
            </a:r>
          </a:p>
        </p:txBody>
      </p: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2378075" y="1390650"/>
            <a:ext cx="2827338" cy="2801938"/>
            <a:chOff x="1920" y="2064"/>
            <a:chExt cx="1104" cy="1104"/>
          </a:xfrm>
        </p:grpSpPr>
        <p:sp>
          <p:nvSpPr>
            <p:cNvPr id="23" name="AutoShape 21"/>
            <p:cNvSpPr>
              <a:spLocks noChangeArrowheads="1"/>
            </p:cNvSpPr>
            <p:nvPr/>
          </p:nvSpPr>
          <p:spPr bwMode="auto">
            <a:xfrm>
              <a:off x="1920" y="2064"/>
              <a:ext cx="1104" cy="1104"/>
            </a:xfrm>
            <a:prstGeom prst="rtTriangl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1920" y="2688"/>
              <a:ext cx="778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kumimoji="0" lang="en-US" sz="2800" b="1" dirty="0">
                  <a:solidFill>
                    <a:schemeClr val="bg1"/>
                  </a:solidFill>
                  <a:latin typeface="+mn-lt"/>
                </a:rPr>
                <a:t>Profits</a:t>
              </a:r>
            </a:p>
          </p:txBody>
        </p:sp>
      </p:grpSp>
      <p:grpSp>
        <p:nvGrpSpPr>
          <p:cNvPr id="25" name="Group 17"/>
          <p:cNvGrpSpPr>
            <a:grpSpLocks/>
          </p:cNvGrpSpPr>
          <p:nvPr/>
        </p:nvGrpSpPr>
        <p:grpSpPr bwMode="auto">
          <a:xfrm>
            <a:off x="2357438" y="4259264"/>
            <a:ext cx="2927350" cy="1265237"/>
            <a:chOff x="1920" y="3168"/>
            <a:chExt cx="1104" cy="480"/>
          </a:xfrm>
        </p:grpSpPr>
        <p:sp>
          <p:nvSpPr>
            <p:cNvPr id="26" name="Rectangle 18"/>
            <p:cNvSpPr>
              <a:spLocks noChangeArrowheads="1"/>
            </p:cNvSpPr>
            <p:nvPr/>
          </p:nvSpPr>
          <p:spPr bwMode="auto">
            <a:xfrm>
              <a:off x="1920" y="3168"/>
              <a:ext cx="1104" cy="48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2112" y="3264"/>
              <a:ext cx="72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kumimoji="0" lang="en-US" sz="28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Total Cost</a:t>
              </a:r>
            </a:p>
          </p:txBody>
        </p:sp>
      </p:grpSp>
      <p:sp>
        <p:nvSpPr>
          <p:cNvPr id="28" name="Line 14"/>
          <p:cNvSpPr>
            <a:spLocks noChangeShapeType="1"/>
          </p:cNvSpPr>
          <p:nvPr/>
        </p:nvSpPr>
        <p:spPr bwMode="auto">
          <a:xfrm flipH="1">
            <a:off x="5275264" y="4259263"/>
            <a:ext cx="9525" cy="1270000"/>
          </a:xfrm>
          <a:prstGeom prst="line">
            <a:avLst/>
          </a:prstGeom>
          <a:noFill/>
          <a:ln w="635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4900613" y="5529263"/>
            <a:ext cx="766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kumimoji="0" lang="en-US" sz="3600">
                <a:latin typeface="Arial" charset="0"/>
                <a:cs typeface="Arial" charset="0"/>
              </a:rPr>
              <a:t>Q</a:t>
            </a:r>
            <a:r>
              <a:rPr kumimoji="0" lang="en-US" sz="3600" baseline="-25000">
                <a:latin typeface="Arial" charset="0"/>
                <a:cs typeface="Arial" charset="0"/>
              </a:rPr>
              <a:t>C</a:t>
            </a:r>
            <a:endParaRPr kumimoji="0" lang="en-US" sz="3600">
              <a:latin typeface="Arial" charset="0"/>
              <a:cs typeface="Arial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1598613" y="3868738"/>
            <a:ext cx="715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kumimoji="0" lang="en-US" sz="3600" dirty="0">
                <a:latin typeface="+mn-lt"/>
              </a:rPr>
              <a:t>P</a:t>
            </a:r>
            <a:r>
              <a:rPr kumimoji="0" lang="en-US" sz="3600" baseline="-25000" dirty="0">
                <a:latin typeface="+mn-lt"/>
              </a:rPr>
              <a:t>C</a:t>
            </a:r>
            <a:endParaRPr kumimoji="0" lang="en-US" sz="3600" dirty="0">
              <a:latin typeface="+mn-lt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6320923" y="1136651"/>
            <a:ext cx="5829300" cy="138499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No deadweight loss: monopolist sells exactly the Q that would be sold in competition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7729782" y="2978661"/>
            <a:ext cx="4466143" cy="52322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Big distributional impact</a:t>
            </a:r>
          </a:p>
        </p:txBody>
      </p:sp>
    </p:spTree>
    <p:extLst>
      <p:ext uri="{BB962C8B-B14F-4D97-AF65-F5344CB8AC3E}">
        <p14:creationId xmlns:p14="http://schemas.microsoft.com/office/powerpoint/2010/main" val="647316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303" y="-1"/>
            <a:ext cx="3400698" cy="396242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More Likely Than Not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60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04718" y="6488668"/>
            <a:ext cx="3287282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Kleen</a:t>
            </a: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 Products (7th Cir. 2018)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07" y="198120"/>
            <a:ext cx="4166213" cy="644358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 bwMode="auto">
          <a:xfrm>
            <a:off x="1055185" y="2134887"/>
            <a:ext cx="10832015" cy="2554545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3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“</a:t>
            </a:r>
            <a:r>
              <a:rPr lang="en-US" sz="3200" dirty="0">
                <a:solidFill>
                  <a:srgbClr val="000000"/>
                </a:solidFill>
              </a:rPr>
              <a:t>It is the substantive law, however, that establishes what the plaintiff must address. The Purchasers needed evidence that would 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allow a trier of fact to nudge the ball over the 50‐yard line and rationally to say that the existence of an agreement is more likely than not</a:t>
            </a:r>
            <a:r>
              <a:rPr lang="en-US" sz="3200" dirty="0">
                <a:solidFill>
                  <a:srgbClr val="000000"/>
                </a:solidFill>
              </a:rPr>
              <a:t>.”</a:t>
            </a:r>
            <a:endParaRPr kumimoji="1" lang="en-US" sz="32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1630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303" y="-1"/>
            <a:ext cx="3400698" cy="396242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More Likely Than Not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61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04718" y="6488668"/>
            <a:ext cx="3287282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Kleen</a:t>
            </a: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 Products (7th Cir. 2018)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25" y="198120"/>
            <a:ext cx="4204447" cy="650271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 bwMode="auto">
          <a:xfrm>
            <a:off x="1055185" y="2134887"/>
            <a:ext cx="10832015" cy="2062103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3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“</a:t>
            </a:r>
            <a:r>
              <a:rPr lang="en-US" sz="3200" dirty="0">
                <a:solidFill>
                  <a:srgbClr val="000000"/>
                </a:solidFill>
              </a:rPr>
              <a:t>Put more directly, 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they must put on the table ‘some evidence which, if believed, would support a finding of concerted behavior</a:t>
            </a:r>
            <a:r>
              <a:rPr lang="en-US" sz="3200" dirty="0">
                <a:solidFill>
                  <a:srgbClr val="000000"/>
                </a:solidFill>
              </a:rPr>
              <a:t>.’ </a:t>
            </a:r>
            <a:r>
              <a:rPr lang="en-US" sz="3200" i="1" dirty="0">
                <a:solidFill>
                  <a:srgbClr val="000000"/>
                </a:solidFill>
              </a:rPr>
              <a:t>Toys ‘R’ Us Inc. v. FTC</a:t>
            </a:r>
            <a:r>
              <a:rPr lang="en-US" sz="3200" dirty="0">
                <a:solidFill>
                  <a:srgbClr val="000000"/>
                </a:solidFill>
              </a:rPr>
              <a:t>, 221 F.3d 928, 935 (7th Cir. 2000).”</a:t>
            </a:r>
            <a:endParaRPr kumimoji="1" lang="en-US" sz="32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984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98" y="184664"/>
            <a:ext cx="3920804" cy="651617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5633" y="-2"/>
            <a:ext cx="5816368" cy="36933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What Mistakes Should Antitrust Make?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62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04718" y="6488668"/>
            <a:ext cx="3287282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Kleen</a:t>
            </a: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 Products (7th Cir. 2018)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052903" y="2907971"/>
            <a:ext cx="10832015" cy="2554545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3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“</a:t>
            </a:r>
            <a:r>
              <a:rPr lang="en-US" sz="3200" dirty="0">
                <a:solidFill>
                  <a:srgbClr val="000000"/>
                </a:solidFill>
              </a:rPr>
              <a:t>The outcome of this case flows directly from both the 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limitation in section 1 of the Sherman Act to anticompetitive agreements </a:t>
            </a:r>
            <a:r>
              <a:rPr lang="en-US" sz="3200" dirty="0">
                <a:solidFill>
                  <a:srgbClr val="000000"/>
                </a:solidFill>
              </a:rPr>
              <a:t>and 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the Supreme Court’s cautions against interfering with individual firm behavior in ways that could inadvertently distort incentives to compete</a:t>
            </a:r>
            <a:r>
              <a:rPr lang="en-US" sz="3200" dirty="0">
                <a:solidFill>
                  <a:srgbClr val="000000"/>
                </a:solidFill>
              </a:rPr>
              <a:t>.”</a:t>
            </a:r>
            <a:endParaRPr kumimoji="1" lang="en-US" sz="32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554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53" y="198120"/>
            <a:ext cx="3912707" cy="650271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8569" y="-1"/>
            <a:ext cx="4003432" cy="396242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Antitrust Policy Tradeoffs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63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04718" y="6488668"/>
            <a:ext cx="3287282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Kleen</a:t>
            </a: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 Products (7th Cir. 2018)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168456" y="1943073"/>
            <a:ext cx="10832015" cy="353943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3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“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Scholars, lawmakers, and courts have yet to agree on a regulatory regime that can address oligopolistic behavior that leads to higher prices and reduced consumer choice, without stifling normal business activity</a:t>
            </a:r>
            <a:r>
              <a:rPr lang="en-US" sz="3200" dirty="0">
                <a:solidFill>
                  <a:srgbClr val="000000"/>
                </a:solidFill>
              </a:rPr>
              <a:t>. For now, we follow established law to the effect that ‘‘conscious parallelism’ has not yet read conspiracy out of the Sherman Act entirely.’ </a:t>
            </a:r>
            <a:r>
              <a:rPr lang="en-US" sz="3200" i="1" dirty="0">
                <a:solidFill>
                  <a:srgbClr val="000000"/>
                </a:solidFill>
              </a:rPr>
              <a:t>Twombly</a:t>
            </a:r>
            <a:r>
              <a:rPr lang="en-US" sz="3200" dirty="0">
                <a:solidFill>
                  <a:srgbClr val="000000"/>
                </a:solidFill>
              </a:rPr>
              <a:t>, 550 U.S. at 552 (citation omitted).”</a:t>
            </a:r>
            <a:endParaRPr kumimoji="1" lang="en-US" sz="32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0776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7" y="198120"/>
            <a:ext cx="3914530" cy="650574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8225" y="-1"/>
            <a:ext cx="7063775" cy="396242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At Best, Only Tacit Collusion (And Not Enough)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64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04718" y="6488668"/>
            <a:ext cx="3287282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Kleen</a:t>
            </a: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 Products (7th Cir. 2018)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055185" y="2134887"/>
            <a:ext cx="10832015" cy="2062103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3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“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Because the evidence proffered by the Purchasers does not tend to exclude the possibility that Georgia-Pacific and </a:t>
            </a:r>
            <a:r>
              <a:rPr lang="en-US" sz="3200" b="1" dirty="0" err="1">
                <a:solidFill>
                  <a:schemeClr val="accent4">
                    <a:lumMod val="50000"/>
                    <a:lumOff val="50000"/>
                  </a:schemeClr>
                </a:solidFill>
              </a:rPr>
              <a:t>WestRock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 engaged only in tacit collusion, we AFFIRM the judgment of the district court</a:t>
            </a:r>
            <a:r>
              <a:rPr lang="en-US" sz="3200" dirty="0">
                <a:solidFill>
                  <a:srgbClr val="000000"/>
                </a:solidFill>
              </a:rPr>
              <a:t>.”</a:t>
            </a:r>
            <a:endParaRPr kumimoji="1" lang="en-US" sz="32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194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Situations for Evaluating SA1 “Agreement”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Five</a:t>
            </a:r>
          </a:p>
          <a:p>
            <a:pPr lvl="1"/>
            <a:r>
              <a:rPr lang="en-US" dirty="0"/>
              <a:t>1. Independent behavior: No SA1 violation</a:t>
            </a:r>
          </a:p>
          <a:p>
            <a:pPr lvl="1"/>
            <a:r>
              <a:rPr lang="en-US" dirty="0"/>
              <a:t>2. Parallel behavior: No SA1 violation</a:t>
            </a:r>
          </a:p>
          <a:p>
            <a:pPr lvl="1"/>
            <a:r>
              <a:rPr lang="en-US" dirty="0"/>
              <a:t>3. Consciously parallel behavior: No SA1 violation</a:t>
            </a:r>
          </a:p>
          <a:p>
            <a:pPr lvl="1"/>
            <a:r>
              <a:rPr lang="en-US" dirty="0"/>
              <a:t>4. Conspiracy: SA1 violation</a:t>
            </a:r>
          </a:p>
          <a:p>
            <a:pPr lvl="1"/>
            <a:r>
              <a:rPr lang="en-US" dirty="0"/>
              <a:t>5. Express agreement: SA1 violation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391DE4B-1477-4AE8-89BD-77205ED2F6EE}" type="slidenum">
              <a:rPr lang="en-US" altLang="en-US" sz="1400">
                <a:solidFill>
                  <a:srgbClr val="000066"/>
                </a:solidFill>
                <a:latin typeface="Arial" panose="020B0604020202020204" pitchFamily="34" charset="0"/>
              </a:rPr>
              <a:pPr/>
              <a:t>65</a:t>
            </a:fld>
            <a:endParaRPr lang="en-US" altLang="en-US" sz="14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5573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9D02F-15B1-5F1D-8A46-6D5095FF7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More: Tacit?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8E26D-E658-A959-FD1F-366C482BE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Couple of Formulations</a:t>
            </a:r>
          </a:p>
          <a:p>
            <a:pPr lvl="1"/>
            <a:r>
              <a:rPr lang="en-US" i="1" dirty="0"/>
              <a:t>Theater Enterprises </a:t>
            </a:r>
            <a:r>
              <a:rPr lang="en-US" dirty="0"/>
              <a:t>(U.S. 1954)</a:t>
            </a:r>
          </a:p>
          <a:p>
            <a:pPr lvl="2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“The crucial question is whether respondents’ conduct toward petitioner stemmed from independent decision or from an agreement, </a:t>
            </a:r>
            <a:r>
              <a:rPr lang="en-US" b="0" i="0" dirty="0">
                <a:solidFill>
                  <a:schemeClr val="accent4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tacit or express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4BD88-9280-8169-4A7C-BF2BFB49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3A9D-A22C-40FF-84EF-31D372A0614B}" type="slidenum">
              <a:rPr lang="en-US" altLang="en-US" smtClean="0"/>
              <a:pPr/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4294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9D02F-15B1-5F1D-8A46-6D5095FF7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More: Tacit?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8E26D-E658-A959-FD1F-366C482BE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i="1" dirty="0" err="1"/>
              <a:t>Kleen</a:t>
            </a:r>
            <a:r>
              <a:rPr lang="en-US" i="1" dirty="0"/>
              <a:t> Products</a:t>
            </a:r>
            <a:r>
              <a:rPr lang="en-US" dirty="0"/>
              <a:t> (7</a:t>
            </a:r>
            <a:r>
              <a:rPr lang="en-US" baseline="30000" dirty="0"/>
              <a:t>th</a:t>
            </a:r>
            <a:r>
              <a:rPr lang="en-US" dirty="0"/>
              <a:t> Cir. 2018)</a:t>
            </a:r>
          </a:p>
          <a:p>
            <a:pPr lvl="2"/>
            <a:r>
              <a:rPr lang="en-US" dirty="0"/>
              <a:t>“Because the evidence … does not tend to exclude the possibility that [the firms in question] engaged only in </a:t>
            </a:r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tacit collusion</a:t>
            </a:r>
            <a:r>
              <a:rPr lang="en-US" dirty="0"/>
              <a:t>,” the district court was right to dismiss the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4BD88-9280-8169-4A7C-BF2BFB49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3A9D-A22C-40FF-84EF-31D372A0614B}" type="slidenum">
              <a:rPr lang="en-US" altLang="en-US" smtClean="0"/>
              <a:pPr/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8731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8924" y="-2"/>
            <a:ext cx="4453077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kern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More Tacit: Text Messaging II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68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236412" y="6488668"/>
            <a:ext cx="2955587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782 F.3d 867 (7</a:t>
            </a:r>
            <a:r>
              <a:rPr lang="en-US" sz="1800" i="0" baseline="30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th</a:t>
            </a: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 Cir. 2015)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B82D5F-FCC7-9E29-40CC-611E6C3B4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652" y="209004"/>
            <a:ext cx="4453077" cy="6491834"/>
          </a:xfrm>
          <a:prstGeom prst="rect">
            <a:avLst/>
          </a:prstGeom>
          <a:ln w="635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0058805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8272" y="-2"/>
            <a:ext cx="5343729" cy="418013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kern="12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Tacit Collusion Doesn’t Violate SA1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69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657617" y="6488668"/>
            <a:ext cx="3534383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Text Messaging II (7</a:t>
            </a:r>
            <a:r>
              <a:rPr lang="en-US" sz="1800" i="0" baseline="300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th</a:t>
            </a: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 Cir. 2015)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339733-BD79-6B78-D3EE-135D7B018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54" y="209004"/>
            <a:ext cx="3971109" cy="6394269"/>
          </a:xfrm>
          <a:prstGeom prst="rect">
            <a:avLst/>
          </a:prstGeom>
          <a:ln w="6350">
            <a:solidFill>
              <a:schemeClr val="bg2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C8F4B5-5330-696E-F07D-A178EC69CA3B}"/>
              </a:ext>
            </a:extLst>
          </p:cNvPr>
          <p:cNvSpPr/>
          <p:nvPr/>
        </p:nvSpPr>
        <p:spPr bwMode="auto">
          <a:xfrm>
            <a:off x="1111456" y="1619072"/>
            <a:ext cx="10832015" cy="4031873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1" lang="en-US" sz="3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“</a:t>
            </a:r>
            <a:r>
              <a:rPr lang="en-US" sz="3200" dirty="0"/>
              <a:t>The point that [the plaintiffs] have particular difficulty accepting is that 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the Sherman Act imposes no duty on firms to compete vigorously, or for that matter at all, in price</a:t>
            </a:r>
            <a:r>
              <a:rPr lang="en-US" sz="3200" dirty="0"/>
              <a:t>. This troubles some antitrust experts, such as Harvard Law School Professor Louis 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Kaplow</a:t>
            </a:r>
            <a:r>
              <a:rPr lang="en-US" sz="3200" dirty="0"/>
              <a:t>, whose book </a:t>
            </a:r>
            <a:r>
              <a:rPr lang="en-US" sz="3200" i="1" dirty="0"/>
              <a:t>Competition Policy and Price Fixing </a:t>
            </a:r>
            <a:r>
              <a:rPr lang="en-US" sz="3200" dirty="0"/>
              <a:t>(2013) </a:t>
            </a:r>
            <a:r>
              <a:rPr lang="en-US" sz="3200" b="1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argues that tacit collusion should be deemed a violation of the Sherman Act. That of course is not the law, and probably shouldn’t be</a:t>
            </a:r>
            <a:r>
              <a:rPr lang="en-US" sz="3200" dirty="0">
                <a:solidFill>
                  <a:srgbClr val="000000"/>
                </a:solidFill>
              </a:rPr>
              <a:t>.”</a:t>
            </a:r>
            <a:endParaRPr kumimoji="1" lang="en-US" sz="32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806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378D2-DE45-4EE6-984C-16F7A0E26B05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Production of Property: The Great American Novel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Supply</a:t>
            </a:r>
          </a:p>
          <a:p>
            <a:pPr lvl="1"/>
            <a:r>
              <a:rPr lang="en-US" dirty="0"/>
              <a:t>Novelist-wannabe contemplates writing book. It will cost her $12 to do so</a:t>
            </a:r>
          </a:p>
          <a:p>
            <a:pPr lvl="1"/>
            <a:r>
              <a:rPr lang="en-US" dirty="0"/>
              <a:t>Once written, each copy of the book can be produced for $1</a:t>
            </a:r>
          </a:p>
          <a:p>
            <a:r>
              <a:rPr lang="en-US" dirty="0"/>
              <a:t>Demand</a:t>
            </a:r>
          </a:p>
          <a:p>
            <a:pPr lvl="1"/>
            <a:r>
              <a:rPr lang="en-US" dirty="0"/>
              <a:t>Two consumers: One would value the book at 10, the second at 5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017760" y="0"/>
            <a:ext cx="2174240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(1 of 3)</a:t>
            </a:r>
          </a:p>
        </p:txBody>
      </p:sp>
    </p:spTree>
    <p:extLst>
      <p:ext uri="{BB962C8B-B14F-4D97-AF65-F5344CB8AC3E}">
        <p14:creationId xmlns:p14="http://schemas.microsoft.com/office/powerpoint/2010/main" val="191834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would we like to happen?</a:t>
            </a:r>
          </a:p>
          <a:p>
            <a:r>
              <a:rPr lang="en-US" dirty="0"/>
              <a:t>What will happen?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3A9D-A22C-40FF-84EF-31D372A0614B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058400" y="0"/>
            <a:ext cx="2133600" cy="461665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b="1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TTYN (2 of 3)</a:t>
            </a:r>
          </a:p>
        </p:txBody>
      </p:sp>
    </p:spTree>
    <p:extLst>
      <p:ext uri="{BB962C8B-B14F-4D97-AF65-F5344CB8AC3E}">
        <p14:creationId xmlns:p14="http://schemas.microsoft.com/office/powerpoint/2010/main" val="2024522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2440" y="-1"/>
            <a:ext cx="5669561" cy="423646"/>
          </a:xfrm>
          <a:solidFill>
            <a:schemeClr val="bg2">
              <a:alpha val="10000"/>
            </a:schemeClr>
          </a:solidFill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Pricing Movies in 1934 (TTYN (3 of 3)</a:t>
            </a:r>
            <a:r>
              <a:rPr lang="en-US" sz="2400" kern="12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)</a:t>
            </a:r>
            <a:endParaRPr lang="en-US" sz="2400" kern="1200" dirty="0">
              <a:solidFill>
                <a:schemeClr val="accent4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496E5-8FFA-4061-92C3-71B1BA3DDA5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724550" y="6488668"/>
            <a:ext cx="3467450" cy="369332"/>
          </a:xfrm>
          <a:prstGeom prst="rect">
            <a:avLst/>
          </a:prstGeom>
          <a:solidFill>
            <a:schemeClr val="bg2">
              <a:alpha val="1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i="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Chicago Tribune (12 July 1934)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18963" y="6700838"/>
            <a:ext cx="173037" cy="157162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52" y="1085851"/>
            <a:ext cx="9064971" cy="4314824"/>
          </a:xfrm>
          <a:prstGeom prst="rect">
            <a:avLst/>
          </a:prstGeom>
          <a:noFill/>
          <a:ln w="63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3419475" y="4699793"/>
            <a:ext cx="2333625" cy="700882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7658099" y="2587625"/>
            <a:ext cx="2295525" cy="1774825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>
            <a:off x="5018274" y="3275410"/>
            <a:ext cx="2295525" cy="1774825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 bwMode="auto">
          <a:xfrm>
            <a:off x="2290762" y="2587625"/>
            <a:ext cx="2295525" cy="1774825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9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Generic (Standard)">
  <a:themeElements>
    <a:clrScheme name="">
      <a:dk1>
        <a:srgbClr val="000066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0056"/>
      </a:accent4>
      <a:accent5>
        <a:srgbClr val="E2F4FF"/>
      </a:accent5>
      <a:accent6>
        <a:srgbClr val="E7E7B9"/>
      </a:accent6>
      <a:hlink>
        <a:srgbClr val="0066FF"/>
      </a:hlink>
      <a:folHlink>
        <a:srgbClr val="FFFFCC"/>
      </a:folHlink>
    </a:clrScheme>
    <a:fontScheme name="Generic (Standard)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4">
        <a:dk1>
          <a:srgbClr val="336699"/>
        </a:dk1>
        <a:lt1>
          <a:srgbClr val="FFFFFF"/>
        </a:lt1>
        <a:dk2>
          <a:srgbClr val="000066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2A5682"/>
        </a:accent4>
        <a:accent5>
          <a:srgbClr val="E2F4FF"/>
        </a:accent5>
        <a:accent6>
          <a:srgbClr val="E7E7B9"/>
        </a:accent6>
        <a:hlink>
          <a:srgbClr val="3399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5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0066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98:Templates:Presentations:Generic (Standard)</Template>
  <TotalTime>5893</TotalTime>
  <Words>3154</Words>
  <Application>Microsoft Office PowerPoint</Application>
  <PresentationFormat>Widescreen</PresentationFormat>
  <Paragraphs>469</Paragraphs>
  <Slides>69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Arial</vt:lpstr>
      <vt:lpstr>Helvetica</vt:lpstr>
      <vt:lpstr>Monotype Sorts</vt:lpstr>
      <vt:lpstr>Times New Roman</vt:lpstr>
      <vt:lpstr>Wingdings</vt:lpstr>
      <vt:lpstr>Generic (Standard)</vt:lpstr>
      <vt:lpstr>Class 2: Thurs 4 Jan 2024 Antitrust Winter 2024    Finding the Agreement</vt:lpstr>
      <vt:lpstr>Demand Curve: Consumers will buy more at lower prices</vt:lpstr>
      <vt:lpstr>What Does a Competitive Outcome Look Like?</vt:lpstr>
      <vt:lpstr>What Happens with a Monopoly?</vt:lpstr>
      <vt:lpstr>What would happen if the monopolist could have more than one price?</vt:lpstr>
      <vt:lpstr>Perfect Price Discrimination (1st Degree PD): Set different prices for each consumer</vt:lpstr>
      <vt:lpstr>Production of Property: The Great American Novel</vt:lpstr>
      <vt:lpstr>Questions</vt:lpstr>
      <vt:lpstr>Pricing Movies in 1934 (TTYN (3 of 3))</vt:lpstr>
      <vt:lpstr>Filling the Movie Theater (TTYN (1 of 3))</vt:lpstr>
      <vt:lpstr>Filling the Movie Theater</vt:lpstr>
      <vt:lpstr>Filling the Movie Theater</vt:lpstr>
      <vt:lpstr>Results when P = $4</vt:lpstr>
      <vt:lpstr>Results when P = $5</vt:lpstr>
      <vt:lpstr>Results when P = $6.25</vt:lpstr>
      <vt:lpstr>Fourth Attempt Results</vt:lpstr>
      <vt:lpstr>Fourth Attempt Results</vt:lpstr>
      <vt:lpstr>Fourth Attempt Results</vt:lpstr>
      <vt:lpstr>Key Feature of Example</vt:lpstr>
      <vt:lpstr>Implementing This</vt:lpstr>
      <vt:lpstr>A Different Mechanism</vt:lpstr>
      <vt:lpstr>Is This Interstate Circuit?</vt:lpstr>
      <vt:lpstr>Movie Antitrust Case Filed</vt:lpstr>
      <vt:lpstr>Interstate Circuit</vt:lpstr>
      <vt:lpstr>Interstate Circuit</vt:lpstr>
      <vt:lpstr>The Letter</vt:lpstr>
      <vt:lpstr>The Letter</vt:lpstr>
      <vt:lpstr>Evaluating the Evidence</vt:lpstr>
      <vt:lpstr>Finding the Conspiracy</vt:lpstr>
      <vt:lpstr>Holding: Agreement v. Conspiracy</vt:lpstr>
      <vt:lpstr>Holding: “Contemplated and Invited”</vt:lpstr>
      <vt:lpstr>Holding: Invitation and Action</vt:lpstr>
      <vt:lpstr>Paramount</vt:lpstr>
      <vt:lpstr>Paramount Divestiture</vt:lpstr>
      <vt:lpstr>Movie Consent Decrees</vt:lpstr>
      <vt:lpstr>Theatre Enterprises</vt:lpstr>
      <vt:lpstr>Independent Decisions or Via Agreement</vt:lpstr>
      <vt:lpstr>Conscious Parallelism Isn’t Enough</vt:lpstr>
      <vt:lpstr>Conscious Parallelism Isn’t Enough</vt:lpstr>
      <vt:lpstr>End of Paramount Decrees</vt:lpstr>
      <vt:lpstr>10 Sept 2021: Disney Restores Theater Windows</vt:lpstr>
      <vt:lpstr>Twombly</vt:lpstr>
      <vt:lpstr>Independent or Not?</vt:lpstr>
      <vt:lpstr>Independent or Not?</vt:lpstr>
      <vt:lpstr>Independent or Not?</vt:lpstr>
      <vt:lpstr>Pleading Requirements: Facts Suggesting Conspiracy Is Plausible</vt:lpstr>
      <vt:lpstr>Must Have Facts to Get Beyond Mere Parallel Conduct</vt:lpstr>
      <vt:lpstr>Price Increases</vt:lpstr>
      <vt:lpstr>Price Increases</vt:lpstr>
      <vt:lpstr>Price Increases</vt:lpstr>
      <vt:lpstr>Kleen Products</vt:lpstr>
      <vt:lpstr>Structure of the Industry</vt:lpstr>
      <vt:lpstr>Changed Market Shares</vt:lpstr>
      <vt:lpstr>Prior Antitrust Violations</vt:lpstr>
      <vt:lpstr>Capacity Reductions and Price Increases</vt:lpstr>
      <vt:lpstr>Capacity Reductions and Price Increases</vt:lpstr>
      <vt:lpstr>SA1 Violation</vt:lpstr>
      <vt:lpstr>SA1 Violation</vt:lpstr>
      <vt:lpstr>Kleen Products</vt:lpstr>
      <vt:lpstr>More Likely Than Not</vt:lpstr>
      <vt:lpstr>More Likely Than Not</vt:lpstr>
      <vt:lpstr>What Mistakes Should Antitrust Make?</vt:lpstr>
      <vt:lpstr>Antitrust Policy Tradeoffs</vt:lpstr>
      <vt:lpstr>At Best, Only Tacit Collusion (And Not Enough)</vt:lpstr>
      <vt:lpstr>Five Situations for Evaluating SA1 “Agreement”</vt:lpstr>
      <vt:lpstr>One More: Tacit?</vt:lpstr>
      <vt:lpstr>One More: Tacit?</vt:lpstr>
      <vt:lpstr>More Tacit: Text Messaging II</vt:lpstr>
      <vt:lpstr>Tacit Collusion Doesn’t Violate SA1</vt:lpstr>
    </vt:vector>
  </TitlesOfParts>
  <Company>The University of Chicago Law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Setting in High-Tech Industries</dc:title>
  <dc:creator>Randal Picker</dc:creator>
  <cp:lastModifiedBy>Randal C. Picker</cp:lastModifiedBy>
  <cp:revision>589</cp:revision>
  <cp:lastPrinted>2019-01-16T19:56:28Z</cp:lastPrinted>
  <dcterms:created xsi:type="dcterms:W3CDTF">1999-10-27T15:27:59Z</dcterms:created>
  <dcterms:modified xsi:type="dcterms:W3CDTF">2024-01-04T18:04:16Z</dcterms:modified>
</cp:coreProperties>
</file>