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1310" r:id="rId2"/>
    <p:sldId id="1710" r:id="rId3"/>
    <p:sldId id="1711" r:id="rId4"/>
    <p:sldId id="1712" r:id="rId5"/>
    <p:sldId id="1713" r:id="rId6"/>
    <p:sldId id="1714" r:id="rId7"/>
    <p:sldId id="1715" r:id="rId8"/>
    <p:sldId id="1720" r:id="rId9"/>
    <p:sldId id="1717" r:id="rId10"/>
    <p:sldId id="1719" r:id="rId11"/>
    <p:sldId id="1716" r:id="rId12"/>
    <p:sldId id="1727" r:id="rId13"/>
    <p:sldId id="1718" r:id="rId14"/>
    <p:sldId id="1721" r:id="rId15"/>
    <p:sldId id="1724" r:id="rId16"/>
    <p:sldId id="1722" r:id="rId17"/>
    <p:sldId id="1725" r:id="rId18"/>
    <p:sldId id="1726" r:id="rId19"/>
    <p:sldId id="1422" r:id="rId20"/>
    <p:sldId id="1469" r:id="rId21"/>
    <p:sldId id="1530" r:id="rId22"/>
    <p:sldId id="1531" r:id="rId23"/>
    <p:sldId id="1509" r:id="rId24"/>
    <p:sldId id="1510" r:id="rId25"/>
    <p:sldId id="1532" r:id="rId26"/>
    <p:sldId id="1533" r:id="rId27"/>
    <p:sldId id="1534" r:id="rId28"/>
    <p:sldId id="1535" r:id="rId29"/>
    <p:sldId id="1536" r:id="rId30"/>
    <p:sldId id="1537" r:id="rId31"/>
    <p:sldId id="1538" r:id="rId32"/>
    <p:sldId id="1539" r:id="rId33"/>
    <p:sldId id="1540" r:id="rId34"/>
    <p:sldId id="1541" r:id="rId35"/>
    <p:sldId id="1693" r:id="rId36"/>
    <p:sldId id="1478" r:id="rId37"/>
    <p:sldId id="1331" r:id="rId38"/>
    <p:sldId id="1479" r:id="rId39"/>
    <p:sldId id="1481" r:id="rId40"/>
    <p:sldId id="1359" r:id="rId41"/>
    <p:sldId id="1336" r:id="rId42"/>
    <p:sldId id="1483" r:id="rId43"/>
    <p:sldId id="1484" r:id="rId44"/>
    <p:sldId id="1485" r:id="rId45"/>
    <p:sldId id="1697" r:id="rId46"/>
    <p:sldId id="1698" r:id="rId47"/>
    <p:sldId id="1486" r:id="rId48"/>
    <p:sldId id="1506" r:id="rId49"/>
    <p:sldId id="1508" r:id="rId50"/>
    <p:sldId id="1507" r:id="rId51"/>
    <p:sldId id="1696" r:id="rId52"/>
    <p:sldId id="1511" r:id="rId53"/>
    <p:sldId id="1512" r:id="rId54"/>
    <p:sldId id="1701" r:id="rId55"/>
    <p:sldId id="1513" r:id="rId56"/>
    <p:sldId id="1514" r:id="rId57"/>
    <p:sldId id="1515" r:id="rId58"/>
    <p:sldId id="1543" r:id="rId59"/>
    <p:sldId id="1544" r:id="rId60"/>
    <p:sldId id="1545" r:id="rId61"/>
    <p:sldId id="1709" r:id="rId62"/>
    <p:sldId id="1488" r:id="rId63"/>
    <p:sldId id="1491" r:id="rId64"/>
    <p:sldId id="1492" r:id="rId65"/>
    <p:sldId id="1493" r:id="rId66"/>
    <p:sldId id="1494" r:id="rId67"/>
    <p:sldId id="1503" r:id="rId68"/>
    <p:sldId id="1495" r:id="rId69"/>
    <p:sldId id="1496" r:id="rId70"/>
    <p:sldId id="1487" r:id="rId71"/>
    <p:sldId id="1516" r:id="rId72"/>
    <p:sldId id="1518" r:id="rId73"/>
    <p:sldId id="1517" r:id="rId74"/>
    <p:sldId id="1519" r:id="rId75"/>
    <p:sldId id="1520" r:id="rId76"/>
    <p:sldId id="1704" r:id="rId77"/>
    <p:sldId id="1705" r:id="rId7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3366FF"/>
    <a:srgbClr val="0000FF"/>
    <a:srgbClr val="990033"/>
    <a:srgbClr val="CC66FF"/>
    <a:srgbClr val="CCCCFF"/>
    <a:srgbClr val="6699FF"/>
    <a:srgbClr val="003399"/>
    <a:srgbClr val="FFCC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5" autoAdjust="0"/>
    <p:restoredTop sz="86410" autoAdjust="0"/>
  </p:normalViewPr>
  <p:slideViewPr>
    <p:cSldViewPr snapToGrid="0">
      <p:cViewPr varScale="1">
        <p:scale>
          <a:sx n="136" d="100"/>
          <a:sy n="136" d="100"/>
        </p:scale>
        <p:origin x="64" y="41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5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5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t" anchorCtr="0" compatLnSpc="1">
            <a:prstTxWarp prst="textNoShape">
              <a:avLst/>
            </a:prstTxWarp>
          </a:bodyPr>
          <a:lstStyle>
            <a:lvl1pPr defTabSz="931695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667" y="1"/>
            <a:ext cx="3037734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t" anchorCtr="0" compatLnSpc="1">
            <a:prstTxWarp prst="textNoShape">
              <a:avLst/>
            </a:prstTxWarp>
          </a:bodyPr>
          <a:lstStyle>
            <a:lvl1pPr algn="r" defTabSz="931695">
              <a:defRPr kumimoji="0" sz="1200"/>
            </a:lvl1pPr>
          </a:lstStyle>
          <a:p>
            <a:pPr>
              <a:defRPr/>
            </a:pPr>
            <a:fld id="{4F1D525F-2760-4DDB-82A0-84144F86D5CC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898"/>
            <a:ext cx="303773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b" anchorCtr="0" compatLnSpc="1">
            <a:prstTxWarp prst="textNoShape">
              <a:avLst/>
            </a:prstTxWarp>
          </a:bodyPr>
          <a:lstStyle>
            <a:lvl1pPr defTabSz="931695">
              <a:defRPr kumimoji="0" sz="1200"/>
            </a:lvl1pPr>
          </a:lstStyle>
          <a:p>
            <a:pPr>
              <a:defRPr/>
            </a:pPr>
            <a:r>
              <a:rPr lang="en-US" altLang="en-US"/>
              <a:t>Antitrust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667" y="8831898"/>
            <a:ext cx="3037734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b" anchorCtr="0" compatLnSpc="1">
            <a:prstTxWarp prst="textNoShape">
              <a:avLst/>
            </a:prstTxWarp>
          </a:bodyPr>
          <a:lstStyle>
            <a:lvl1pPr algn="r" defTabSz="930304">
              <a:defRPr kumimoji="0" sz="1200"/>
            </a:lvl1pPr>
          </a:lstStyle>
          <a:p>
            <a:fld id="{751418CA-1F48-48DF-9EBA-5D80334C3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356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7735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t" anchorCtr="0" compatLnSpc="1">
            <a:prstTxWarp prst="textNoShape">
              <a:avLst/>
            </a:prstTxWarp>
          </a:bodyPr>
          <a:lstStyle>
            <a:lvl1pPr defTabSz="931695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451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3" y="4416742"/>
            <a:ext cx="5140537" cy="418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667" y="1"/>
            <a:ext cx="3037734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t" anchorCtr="0" compatLnSpc="1">
            <a:prstTxWarp prst="textNoShape">
              <a:avLst/>
            </a:prstTxWarp>
          </a:bodyPr>
          <a:lstStyle>
            <a:lvl1pPr algn="r" defTabSz="931695">
              <a:defRPr kumimoji="0" sz="1200"/>
            </a:lvl1pPr>
          </a:lstStyle>
          <a:p>
            <a:pPr>
              <a:defRPr/>
            </a:pPr>
            <a:fld id="{B4967AE9-0935-4D27-8A31-A4A70012D60E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898"/>
            <a:ext cx="3037735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b" anchorCtr="0" compatLnSpc="1">
            <a:prstTxWarp prst="textNoShape">
              <a:avLst/>
            </a:prstTxWarp>
          </a:bodyPr>
          <a:lstStyle>
            <a:lvl1pPr defTabSz="931695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667" y="8831898"/>
            <a:ext cx="3037734" cy="46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48" tIns="46573" rIns="93148" bIns="46573" numCol="1" anchor="b" anchorCtr="0" compatLnSpc="1">
            <a:prstTxWarp prst="textNoShape">
              <a:avLst/>
            </a:prstTxWarp>
          </a:bodyPr>
          <a:lstStyle>
            <a:lvl1pPr algn="r" defTabSz="930304">
              <a:defRPr kumimoji="0" sz="1200"/>
            </a:lvl1pPr>
          </a:lstStyle>
          <a:p>
            <a:fld id="{A4DBD148-4F70-4971-9255-D2C62F90D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98765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053AB4-A38A-42B9-93FE-6CBB4816F8EE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655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B2FF37C-C4BA-4FF5-BA43-DBFFB6379DE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25F0D7-BBDE-483C-AB5A-66E6A378C301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880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3BE4DE-C0D2-402E-9BB2-57041DC134B4}" type="slidenum">
              <a:rPr kumimoji="0" lang="en-US" altLang="en-US" sz="1200"/>
              <a:pPr/>
              <a:t>41</a:t>
            </a:fld>
            <a:endParaRPr kumimoji="0" lang="en-US" altLang="en-US" sz="1200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94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https://www.justice.gov/opa/pr/federal-court-terminates-paramount-consent-decrees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4967AE9-0935-4D27-8A31-A4A70012D60E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BD148-4F70-4971-9255-D2C62F90D9EF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214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58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25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59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5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60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0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https://www.ftc.gov/news-events/news/press-releases/2025/09/ftc-sues-zillow-redfin-over-illegal-agreement-suppress-rental-advertising-competition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4967AE9-0935-4D27-8A31-A4A70012D60E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BD148-4F70-4971-9255-D2C62F90D9E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B6E4D-602F-898F-3761-E0022596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5755D-1AB9-FCA9-CBC3-9BBE7C4B7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70400-B6B6-B063-A65A-12828767F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https://www.ftc.gov/news-events/news/press-releases/2025/09/ftc-sues-zillow-redfin-over-illegal-agreement-suppress-rental-advertising-competition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D134E-097E-E861-9EB0-1676E9C853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4967AE9-0935-4D27-8A31-A4A70012D60E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246F7-7124-F2B5-5D48-0FECD7641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BD148-4F70-4971-9255-D2C62F90D9E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43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57CA-B6F0-F098-B3A3-A34396DB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0C666-DC57-6949-F57D-51ACBA4BD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583C1-8368-4F72-0459-532F7981D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https://www.ftc.gov/news-events/news/press-releases/2025/09/ftc-sues-zillow-redfin-over-illegal-agreement-suppress-rental-advertising-competition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4A771-F7A8-50B6-8A80-BC9BE0E3F3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B4967AE9-0935-4D27-8A31-A4A70012D60E}" type="datetime1">
              <a:rPr lang="en-US" altLang="en-US" smtClean="0"/>
              <a:t>10/1/2025</a:t>
            </a:fld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6066C-C1AC-CB07-919E-61C97D3B7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BD148-4F70-4971-9255-D2C62F90D9E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33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19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23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7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B61BC9-F043-4CCD-B619-093D269E106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1044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1990" indent="-281536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6139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6595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7051" indent="-225227" defTabSz="918118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7507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7963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8418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28876" indent="-225227" defTabSz="918118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9613B0-30C3-4117-9EDE-9BD56DB8BB8F}" type="slidenum">
              <a:rPr kumimoji="0" lang="en-US" altLang="en-US" sz="1200"/>
              <a:pPr/>
              <a:t>24</a:t>
            </a:fld>
            <a:endParaRPr kumimoji="0" lang="en-US" altLang="en-US" sz="1200"/>
          </a:p>
        </p:txBody>
      </p:sp>
      <p:sp>
        <p:nvSpPr>
          <p:cNvPr id="1044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C3A1A2-28F6-46EC-BB87-6ADC582401FC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8294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E11BA26-2D4E-4FF4-AD52-2D801DFA2733}" type="slidenum">
              <a:rPr kumimoji="0" lang="en-US" altLang="en-US" sz="1200"/>
              <a:pPr/>
              <a:t>37</a:t>
            </a:fld>
            <a:endParaRPr kumimoji="0" lang="en-US" altLang="en-US" sz="1200"/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7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A6BE09-0C00-47D9-AE5D-D284CF10C1C0}" type="datetime1">
              <a:rPr kumimoji="0" lang="en-US" altLang="en-US" sz="1200"/>
              <a:t>10/1/2025</a:t>
            </a:fld>
            <a:endParaRPr kumimoji="0" lang="en-US" altLang="en-US" sz="1200"/>
          </a:p>
        </p:txBody>
      </p:sp>
      <p:sp>
        <p:nvSpPr>
          <p:cNvPr id="870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07" indent="-285273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8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24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58" indent="-228217" defTabSz="930304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393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2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64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699" indent="-228217" defTabSz="930304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390938-F11B-4621-803D-8738ACFB10F5}" type="slidenum">
              <a:rPr kumimoji="0" lang="en-US" altLang="en-US" sz="1200"/>
              <a:pPr/>
              <a:t>40</a:t>
            </a:fld>
            <a:endParaRPr kumimoji="0" lang="en-US" altLang="en-US" sz="120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0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233" y="3200400"/>
            <a:ext cx="1219623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AAD796A6-A13F-4698-9880-38F06DA5B833}" type="datetime4">
              <a:rPr lang="en-US" smtClean="0"/>
              <a:t>October 1, 2025</a:t>
            </a:fld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fld id="{0A29AA4D-3F31-4A0D-BB82-16EC5A3F7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5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5018-BE05-4655-BB17-676DFCF24CE9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D033C-1BDC-44D3-B7BA-835085429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74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867C-D9CB-45F8-8EC5-1F4DD23C8D63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D0B4D-FC4F-4C2F-94C5-904808F22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933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A7E3-8D56-4AB1-B3C8-4C011A60EECF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C43B1-93F6-45C9-8B1E-E8A5CD9B1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73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4000">
                <a:solidFill>
                  <a:srgbClr val="0000FF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3600"/>
            </a:lvl2pPr>
            <a:lvl3pPr marL="1143000" indent="-228600">
              <a:buFont typeface="Wingdings" panose="05000000000000000000" pitchFamily="2" charset="2"/>
              <a:buChar char="§"/>
              <a:defRPr sz="3600"/>
            </a:lvl3pPr>
            <a:lvl4pPr marL="1600200" indent="-228600">
              <a:buFont typeface="Wingdings" panose="05000000000000000000" pitchFamily="2" charset="2"/>
              <a:buChar char="§"/>
              <a:defRPr sz="3600"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23A9D-A22C-40FF-84EF-31D372A06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9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BC4D1-12A6-4F82-B065-110F27B57E8A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49E98-5CA2-4CB3-B619-54FE5B3F8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51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312A9-37D1-4701-BCEA-E496FE588579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324426-E42D-4499-9E8E-44CA739E08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0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D32B8-1ED6-4176-AE16-5A29C64B999D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90894-ED7B-4581-BCFA-0FDFD3133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34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8D89C-896C-44EC-A1A3-E802911D28DD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790B3-171A-4916-9A3A-3487E39D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9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0491-1BE4-4D61-A39F-116F18AD1E7C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F4BC17-D9BA-453D-AF9A-6B7901AB5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07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3242C-0B68-4D79-A763-411355156E62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239C5-0952-40ED-B78E-6E4BC0124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12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8BCDA-399F-4C01-AB4E-1759D45BFCC2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AFEFD-5DE4-4D16-A065-A975670F8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4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D95DA4F5-3C8C-46E6-9594-B8E860BF75B2}" type="datetime4">
              <a:rPr lang="en-US" smtClean="0"/>
              <a:t>October 1, 2025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fld id="{DF1666B8-FDD6-471A-B74D-DA22299736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m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m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Class 2: Wed 1 Oct 2025</a:t>
            </a:r>
            <a:br>
              <a:rPr lang="en-US" sz="2400" dirty="0"/>
            </a:br>
            <a:r>
              <a:rPr lang="en-US" sz="2400" dirty="0"/>
              <a:t>Antitrust Fall 2025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dirty="0"/>
              <a:t>Finding the Agreement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Copyright </a:t>
            </a:r>
            <a:r>
              <a:rPr lang="en-US" sz="1800">
                <a:solidFill>
                  <a:srgbClr val="0000FF"/>
                </a:solidFill>
              </a:rPr>
              <a:t>© 2000-25 </a:t>
            </a:r>
            <a:r>
              <a:rPr lang="en-US" sz="1800" dirty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05CB1-B727-871B-BB6D-E47E88EA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B6C0-DEDD-40F1-DFFC-B69BF1D1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297" y="-1"/>
            <a:ext cx="5761704" cy="32318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New Deal and The Supreme Court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25BF1-72A9-AF01-248C-7BE901E3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1A3BA43-015F-429D-E69C-FBBCC913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687" y="6488668"/>
            <a:ext cx="344831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(28 May 1935)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0380F-DE87-86D2-2C05-0CF715E8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C052A-A8D9-BE75-E101-128B6A856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2" y="475584"/>
            <a:ext cx="6503996" cy="62252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C015A-61FD-8CAA-96E2-8FB3C3C5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31" t="11522" r="928" b="42182"/>
          <a:stretch>
            <a:fillRect/>
          </a:stretch>
        </p:blipFill>
        <p:spPr>
          <a:xfrm>
            <a:off x="3437376" y="764285"/>
            <a:ext cx="7764598" cy="56181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007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8C07E-8553-47C4-BC70-A49BCC09A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C06B-9B5A-9B2D-AC53-A7003090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297" y="-1"/>
            <a:ext cx="5761704" cy="33103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New Deal and The Supreme Court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7E8C0-DB39-926C-6077-13263DCE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195A50-D9BF-AE82-A213-9C318504F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3687" y="6488668"/>
            <a:ext cx="344831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(28 May 1935)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DB2D0-D191-23EC-1372-BFFE581F4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C5F40-2B6C-B76B-2BE7-89FF2C93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2" y="475584"/>
            <a:ext cx="6503996" cy="62252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D6AF5-8C06-9638-CFAA-908E8063C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83" t="47667" r="49288" b="17499"/>
          <a:stretch>
            <a:fillRect/>
          </a:stretch>
        </p:blipFill>
        <p:spPr>
          <a:xfrm>
            <a:off x="5838077" y="856949"/>
            <a:ext cx="2215693" cy="56700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13FD2-D0EA-0A2B-F885-52669A6DC4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83" t="82221" r="49288"/>
          <a:stretch>
            <a:fillRect/>
          </a:stretch>
        </p:blipFill>
        <p:spPr>
          <a:xfrm>
            <a:off x="8346693" y="856949"/>
            <a:ext cx="2215693" cy="28939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38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0A4A4-FEEB-0029-446B-6011DB79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4476-CCDB-244A-567C-528E40BC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957" y="-2"/>
            <a:ext cx="63820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Symbol in the Upper Left Corner?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202F-079A-05F3-9AD2-28178D2B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66CE8B9-DA56-EB53-85FF-6B832642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218" y="6488668"/>
            <a:ext cx="27947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ChatGPT 5 (1 Oct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35126-EDD8-4E4C-6114-F3171D6D2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5479B5-83B3-0AAF-87AB-725126A85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5" y="518088"/>
            <a:ext cx="5685288" cy="61827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CC1296-AEA6-1A05-D3EE-1251C814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t="12530" r="15579" b="43423"/>
          <a:stretch>
            <a:fillRect/>
          </a:stretch>
        </p:blipFill>
        <p:spPr>
          <a:xfrm>
            <a:off x="3219615" y="961512"/>
            <a:ext cx="7267370" cy="52959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1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2FAD8-78A1-D630-D811-3F947600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F43A-EBB0-69E2-E0D1-0E6F325D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8454" y="-1"/>
            <a:ext cx="3373547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Humphrey’s Executor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013B8-987D-E50C-96C1-F9AFDB28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7279477-6479-5575-5C63-BF2F05B07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8289" y="6488668"/>
            <a:ext cx="224371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295 U.S. 602 (1935)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97A74-427F-1316-C9EA-02480447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561" y="208732"/>
            <a:ext cx="3733644" cy="64405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151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82E1F-E2DC-866F-81E2-8B4A1911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1287-3638-BD63-8EDA-291DFD00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686" y="-1"/>
            <a:ext cx="4281315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Statutory Basis for Removal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C898A-4ECE-DF80-CD58-BCBCF25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F172B63-09CC-E279-132D-714916C78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878" y="6488668"/>
            <a:ext cx="23921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295 U.S. 602 (1935)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9714DD-9BD6-97B3-809D-2F042149E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DCD37-347D-3CFE-2A02-30887A7C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397651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B373E-3643-F88F-9855-E7CEE92A3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488" b="25019"/>
          <a:stretch>
            <a:fillRect/>
          </a:stretch>
        </p:blipFill>
        <p:spPr>
          <a:xfrm>
            <a:off x="1941436" y="2293180"/>
            <a:ext cx="9035172" cy="33176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12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D001-68F1-CD02-B64A-746D23DC4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C143-F309-736F-7F43-0EDDFEEC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9" y="-2"/>
            <a:ext cx="2540001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Constitutional?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AD195-006E-546F-67AB-4C8BDAF2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DE4CAD4-EC06-2681-16A3-AEE36413C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878" y="6488668"/>
            <a:ext cx="23921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295 U.S. 602 (1935)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521D24-1F06-175F-798E-08F3A0199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3B45A-967C-C47E-7183-00E97085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397651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E4AC8-0E16-FF64-5471-D29816706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44" t="73801" r="3147" b="8647"/>
          <a:stretch>
            <a:fillRect/>
          </a:stretch>
        </p:blipFill>
        <p:spPr>
          <a:xfrm>
            <a:off x="2412850" y="3475230"/>
            <a:ext cx="8204350" cy="26530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34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221DD-F32E-96A1-CE5E-248ECF253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976D-D7BB-FBEC-249E-BE0A3248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098" y="-2"/>
            <a:ext cx="7183903" cy="33293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Removal Would Threaten Agency Independence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085A2-8A63-EE99-1CB0-BA64216C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2334613-F498-9BAA-A9D7-CED39831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878" y="6488668"/>
            <a:ext cx="239212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295 U.S. 602 (1935)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CF8467-5172-5A6A-1065-6EAEDD2AD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A58EB-C524-A197-EA49-C1D5C598F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004"/>
            <a:ext cx="3742898" cy="61147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1282D-CDD8-7F99-08A0-986D9B69C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68" t="52013" r="4469" b="27239"/>
          <a:stretch>
            <a:fillRect/>
          </a:stretch>
        </p:blipFill>
        <p:spPr>
          <a:xfrm>
            <a:off x="1991574" y="2555447"/>
            <a:ext cx="9163135" cy="34639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007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1EA4B-0388-7371-27FC-0B779C49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4E6F2-7CFF-C0AE-E1B0-F5CD1973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128" y="-1"/>
            <a:ext cx="408687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 to the Kagan Dissent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6F297-173D-F236-54D6-8B809B6A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235359F-3235-E36A-04EE-09807CD22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339" y="6488668"/>
            <a:ext cx="44096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v. Slaughter (U.S. Sept 22,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B01DF-1510-4A5C-38E4-414DC8790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D2160-F27D-AA77-DB81-5FF914018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3" y="209004"/>
            <a:ext cx="4018817" cy="64351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5619B-D664-8C66-B0E9-1F7AD9959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8" t="63226" r="3853" b="4518"/>
          <a:stretch>
            <a:fillRect/>
          </a:stretch>
        </p:blipFill>
        <p:spPr>
          <a:xfrm>
            <a:off x="2951920" y="1904135"/>
            <a:ext cx="7544511" cy="42241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377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C583B-7BB5-02BD-784B-7353CF895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3723-5616-052D-6DE6-B634A550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128" y="-1"/>
            <a:ext cx="408687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 to the Kagan Dissent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577CD-EAB2-B6D3-C2DD-6C7AED9D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F5A6596-EDDE-4747-9728-23FB092D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339" y="6488668"/>
            <a:ext cx="44096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v. Slaughter (U.S. Sept 22,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A41DB-AD3D-55C5-25C9-45FAD1DC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E9E1C-B899-A49D-3936-59AD0C83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7" y="209004"/>
            <a:ext cx="389321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BACF5-9CE7-E7A7-A214-80C18D22F5AB}"/>
              </a:ext>
            </a:extLst>
          </p:cNvPr>
          <p:cNvGrpSpPr>
            <a:grpSpLocks noChangeAspect="1"/>
          </p:cNvGrpSpPr>
          <p:nvPr/>
        </p:nvGrpSpPr>
        <p:grpSpPr>
          <a:xfrm>
            <a:off x="2684283" y="1262288"/>
            <a:ext cx="8029079" cy="4714442"/>
            <a:chOff x="7315918" y="2688553"/>
            <a:chExt cx="3893212" cy="2285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FB0380-2D7D-F26D-A026-0CFBBAE9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0050" b="60249"/>
            <a:stretch>
              <a:fillRect/>
            </a:stretch>
          </p:blipFill>
          <p:spPr>
            <a:xfrm>
              <a:off x="7315920" y="3046343"/>
              <a:ext cx="3893210" cy="1928191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7C7FB5-3BBE-F1B3-8FFB-D5B6DA8B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2895" b="1366"/>
            <a:stretch>
              <a:fillRect/>
            </a:stretch>
          </p:blipFill>
          <p:spPr>
            <a:xfrm>
              <a:off x="7315918" y="2688553"/>
              <a:ext cx="3893211" cy="35778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245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of Property: The Great American Novel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Supply</a:t>
            </a:r>
          </a:p>
          <a:p>
            <a:pPr lvl="1"/>
            <a:r>
              <a:rPr lang="en-US" dirty="0"/>
              <a:t>Novelist-wannabe contemplates writing book. It will cost her $12 to do so</a:t>
            </a:r>
          </a:p>
          <a:p>
            <a:pPr lvl="1"/>
            <a:r>
              <a:rPr lang="en-US" dirty="0"/>
              <a:t>Once written, each copy of the book can be produced for $1</a:t>
            </a:r>
          </a:p>
          <a:p>
            <a:r>
              <a:rPr lang="en-US" dirty="0"/>
              <a:t>Demand</a:t>
            </a:r>
          </a:p>
          <a:p>
            <a:pPr lvl="1"/>
            <a:r>
              <a:rPr lang="en-US" dirty="0"/>
              <a:t>Two consumers: One would value the book at 10, the second at 5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17760" y="0"/>
            <a:ext cx="217424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191834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14A7A-0421-A422-8863-6DAD9C6C6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B28F7-FC4D-DB94-7310-EE61703F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877" y="-1"/>
            <a:ext cx="1927124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FTC Closed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14AF2-E0F1-8C5B-2A55-102A0737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5E1E24A-96F7-1BB3-0895-54521725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488" y="6488668"/>
            <a:ext cx="228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FTC (30 Sept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67CCD-E470-2A06-4518-26A9CBD9F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B5014D-07FD-85E8-02BF-13DA320DD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84BA44-A00E-8D4B-4EDB-87760630D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41277" r="11385" b="27162"/>
          <a:stretch>
            <a:fillRect/>
          </a:stretch>
        </p:blipFill>
        <p:spPr>
          <a:xfrm>
            <a:off x="2534055" y="2328152"/>
            <a:ext cx="9056214" cy="39202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4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would we like to happen?</a:t>
            </a:r>
          </a:p>
          <a:p>
            <a:r>
              <a:rPr lang="en-US" dirty="0"/>
              <a:t>What will happen?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23A9D-A22C-40FF-84EF-31D372A0614B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58400" y="0"/>
            <a:ext cx="213360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202452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440" y="-1"/>
            <a:ext cx="5669561" cy="4236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Pricing Movies in 1934 (TTYN (3 of 3)</a:t>
            </a: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4550" y="6488668"/>
            <a:ext cx="34674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Chicago Tribune (12 July 1934)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52" y="1085851"/>
            <a:ext cx="9064971" cy="4314824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3419475" y="4699793"/>
            <a:ext cx="2333625" cy="700882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7658099" y="2587625"/>
            <a:ext cx="2295525" cy="1774825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5018274" y="3275410"/>
            <a:ext cx="2295525" cy="1774825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290762" y="2587625"/>
            <a:ext cx="2295525" cy="1774825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9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464" y="-2"/>
            <a:ext cx="5992538" cy="42364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Filling the Movie Theater (TTYN (1 of 3))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3790951" y="1095376"/>
            <a:ext cx="4619625" cy="1628777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752599" y="2956679"/>
            <a:ext cx="8915399" cy="3416320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Assume: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Fixed Costs = 500, Marginal costs = 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Two types of consumers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	Type Y: 80 consumers, V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Y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10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	Type S: 20 consumers, V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4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Different types are readily identifiable</a:t>
            </a:r>
          </a:p>
        </p:txBody>
      </p:sp>
    </p:spTree>
    <p:extLst>
      <p:ext uri="{BB962C8B-B14F-4D97-AF65-F5344CB8AC3E}">
        <p14:creationId xmlns:p14="http://schemas.microsoft.com/office/powerpoint/2010/main" val="422564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Movie Theater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Sets of Prices</a:t>
            </a:r>
          </a:p>
          <a:p>
            <a:pPr lvl="1"/>
            <a:r>
              <a:rPr lang="en-US" dirty="0"/>
              <a:t>Hypo 1: Tickets cost $4</a:t>
            </a:r>
          </a:p>
          <a:p>
            <a:pPr lvl="1"/>
            <a:r>
              <a:rPr lang="en-US" dirty="0"/>
              <a:t>Hypo 2: Tickets cost $5</a:t>
            </a:r>
          </a:p>
          <a:p>
            <a:pPr lvl="1"/>
            <a:r>
              <a:rPr lang="en-US" dirty="0"/>
              <a:t>Hypo 3: Tickets cost $6.25</a:t>
            </a:r>
          </a:p>
          <a:p>
            <a:r>
              <a:rPr lang="en-US" dirty="0"/>
              <a:t>Assess these alternatives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45212" y="0"/>
            <a:ext cx="2146787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2974526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Movie Theater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Fourth Set of Prices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Hypo 1: Tickets cost $4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Hypo 2: Tickets cost $5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Hypo 3: Tickets cost $6.25</a:t>
            </a:r>
          </a:p>
          <a:p>
            <a:pPr lvl="1"/>
            <a:r>
              <a:rPr lang="en-US" dirty="0"/>
              <a:t>Hypo 4: Price to Y is $6, Price to S is $1</a:t>
            </a:r>
          </a:p>
          <a:p>
            <a:r>
              <a:rPr lang="en-US" dirty="0"/>
              <a:t>Assess this alternative. What are the mechanics of implementing this approach?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101264" y="0"/>
            <a:ext cx="2090736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</a:p>
        </p:txBody>
      </p:sp>
    </p:spTree>
    <p:extLst>
      <p:ext uri="{BB962C8B-B14F-4D97-AF65-F5344CB8AC3E}">
        <p14:creationId xmlns:p14="http://schemas.microsoft.com/office/powerpoint/2010/main" val="36983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4531" y="-2"/>
            <a:ext cx="319747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Results when P = $4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885952" y="390525"/>
            <a:ext cx="3438402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85924" y="1616750"/>
            <a:ext cx="6210302" cy="1200329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First try: Set ticket price at $4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What happens?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6046" y="3033281"/>
            <a:ext cx="10201276" cy="3416320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All 100 consumers attend the movie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Total revenues = 100*4 = 400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The firm doesn’t cover costs, so we shouldn’t think of that as a sustainable competitive outcome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Social Welfare (SWF) = 80*10 + 20*4 -500 = 380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437944" y="876300"/>
            <a:ext cx="3611301" cy="1739578"/>
          </a:xfrm>
          <a:prstGeom prst="rect">
            <a:avLst/>
          </a:prstGeom>
          <a:solidFill>
            <a:srgbClr val="FF00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80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Ys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10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Ss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4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F = 500</a:t>
            </a:r>
          </a:p>
        </p:txBody>
      </p:sp>
    </p:spTree>
    <p:extLst>
      <p:ext uri="{BB962C8B-B14F-4D97-AF65-F5344CB8AC3E}">
        <p14:creationId xmlns:p14="http://schemas.microsoft.com/office/powerpoint/2010/main" val="52665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6512" y="-2"/>
            <a:ext cx="317548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Results when P = $5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685924" y="0"/>
            <a:ext cx="3580557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95448" y="1047751"/>
            <a:ext cx="6867526" cy="1200329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Second try: Set ticket price at $5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What happens?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95448" y="2445402"/>
            <a:ext cx="9610966" cy="3970318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80 Type Y consumers attend the movie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Total revenues = 80*5 = 400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The firm doesn’t cover costs, so we shouldn’t think of that as a sustainable competitive outcome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 types who we want to attend the movie don’t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SWF = 80*10 – 500 = 300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599620" y="675822"/>
            <a:ext cx="3611301" cy="1739578"/>
          </a:xfrm>
          <a:prstGeom prst="rect">
            <a:avLst/>
          </a:prstGeom>
          <a:solidFill>
            <a:srgbClr val="FF00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80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Ys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10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Ss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4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F = 500</a:t>
            </a:r>
          </a:p>
        </p:txBody>
      </p:sp>
    </p:spTree>
    <p:extLst>
      <p:ext uri="{BB962C8B-B14F-4D97-AF65-F5344CB8AC3E}">
        <p14:creationId xmlns:p14="http://schemas.microsoft.com/office/powerpoint/2010/main" val="310793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688" y="-2"/>
            <a:ext cx="36063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Results when P = $6.25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885951" y="0"/>
            <a:ext cx="3438403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85923" y="1038226"/>
            <a:ext cx="7162801" cy="1200329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Third try: Set ticket price at $6.25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What happens?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85922" y="2878932"/>
            <a:ext cx="10506077" cy="3416320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80 Type Y consumers attend the movie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Total revenues = 80*6.25 = 500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The firm just cover costs but makes no “profit”, and these are the features of a competitive outcome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 types who we want to attend the movie still don’t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SWF = 80*10 – 500 = 300 = 3.75*80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599619" y="747236"/>
            <a:ext cx="3611301" cy="1739578"/>
          </a:xfrm>
          <a:prstGeom prst="rect">
            <a:avLst/>
          </a:prstGeom>
          <a:solidFill>
            <a:srgbClr val="FF00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80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Ys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10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Ss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4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F = 500</a:t>
            </a:r>
          </a:p>
        </p:txBody>
      </p:sp>
    </p:spTree>
    <p:extLst>
      <p:ext uri="{BB962C8B-B14F-4D97-AF65-F5344CB8AC3E}">
        <p14:creationId xmlns:p14="http://schemas.microsoft.com/office/powerpoint/2010/main" val="8994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558" y="-2"/>
            <a:ext cx="368544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Fourth Attempt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885952" y="390525"/>
            <a:ext cx="3496276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118" y="2714335"/>
            <a:ext cx="10363082" cy="2862322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Fourth try: Set different prices for different groups: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Drop price on Y Types to $6.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Set price on S Type at $1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How do the Y Types experience this? 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What happens?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590987" y="697758"/>
            <a:ext cx="3611301" cy="1739578"/>
          </a:xfrm>
          <a:prstGeom prst="rect">
            <a:avLst/>
          </a:prstGeom>
          <a:solidFill>
            <a:srgbClr val="FF00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80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Ys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10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Ss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4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F = 500</a:t>
            </a:r>
          </a:p>
        </p:txBody>
      </p:sp>
    </p:spTree>
    <p:extLst>
      <p:ext uri="{BB962C8B-B14F-4D97-AF65-F5344CB8AC3E}">
        <p14:creationId xmlns:p14="http://schemas.microsoft.com/office/powerpoint/2010/main" val="160162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896" y="-2"/>
            <a:ext cx="36151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Fourth Attempt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885952" y="390525"/>
            <a:ext cx="3345805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85921" y="1649254"/>
            <a:ext cx="5600704" cy="1200329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Fourth try: P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Y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6, P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1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What happens?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66868" y="2993231"/>
            <a:ext cx="9259633" cy="3416320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All 100 consumers attend the movie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Total revenues = 80*6 + 20*1  = 500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The firm just covers costs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SWF = 10*80 + 4*20 – 500 = 380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We have maximized SWF while covering costs of operation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8550798" y="876300"/>
            <a:ext cx="3611301" cy="1739578"/>
          </a:xfrm>
          <a:prstGeom prst="rect">
            <a:avLst/>
          </a:prstGeom>
          <a:solidFill>
            <a:srgbClr val="FF00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80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Ys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Y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10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20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Ss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V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= 4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F = 500</a:t>
            </a:r>
          </a:p>
        </p:txBody>
      </p:sp>
    </p:spTree>
    <p:extLst>
      <p:ext uri="{BB962C8B-B14F-4D97-AF65-F5344CB8AC3E}">
        <p14:creationId xmlns:p14="http://schemas.microsoft.com/office/powerpoint/2010/main" val="22867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76EEC-5322-9F7B-B94F-612D7E72C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20A8-584A-FD0A-E7A9-9A9317DA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2488" y="-2"/>
            <a:ext cx="22895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Zillow Lawsuit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20A71-7307-B6A4-A435-31D8BCB3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2F1AD89-3996-02C3-96C0-8341AA99F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488" y="6488668"/>
            <a:ext cx="228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FTC (30 Sept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1F27A-C24A-4C25-46FA-9CA8D04E5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3484A7-799E-4DB0-61C8-67550BA25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F2026A-B408-8FFA-37F7-29B78F436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t="45026" r="13813" b="4363"/>
          <a:stretch>
            <a:fillRect/>
          </a:stretch>
        </p:blipFill>
        <p:spPr>
          <a:xfrm>
            <a:off x="3044809" y="1025757"/>
            <a:ext cx="7398825" cy="534277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27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4915" y="-2"/>
            <a:ext cx="36370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Fourth Attempt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885952" y="390525"/>
            <a:ext cx="3600448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85917" y="1678603"/>
            <a:ext cx="5600704" cy="646331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Fourth try: P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Y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6, P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1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666868" y="2889230"/>
            <a:ext cx="10220332" cy="2862322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But we have done this by charging different prices to different consumers (price discrimination).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Each Y type effectively pays $6 of the fixed costs, while each S type pays $1 of the fixed costs</a:t>
            </a:r>
          </a:p>
        </p:txBody>
      </p:sp>
    </p:spTree>
    <p:extLst>
      <p:ext uri="{BB962C8B-B14F-4D97-AF65-F5344CB8AC3E}">
        <p14:creationId xmlns:p14="http://schemas.microsoft.com/office/powerpoint/2010/main" val="9337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388" y="-2"/>
            <a:ext cx="37206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Key Feature of Example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2" y="1604129"/>
            <a:ext cx="8915399" cy="3416320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Assume: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Fixed Costs = 500, Marginal costs = 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Two types of consumers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	Type Y: 80 consumers, V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Y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10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	Type S: 20 consumers, V</a:t>
            </a:r>
            <a:r>
              <a:rPr lang="en-US" sz="3600" baseline="-25000" dirty="0">
                <a:solidFill>
                  <a:schemeClr val="bg1"/>
                </a:solidFill>
                <a:latin typeface="Arial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= 4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Different types are readily identifiable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885952" y="390525"/>
            <a:ext cx="3774068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724150" y="4381501"/>
            <a:ext cx="7715250" cy="638949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52601" y="5169574"/>
            <a:ext cx="8915399" cy="1200329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How should the theater segment consumers if the types aren’t identifiable?</a:t>
            </a:r>
          </a:p>
        </p:txBody>
      </p:sp>
    </p:spTree>
    <p:extLst>
      <p:ext uri="{BB962C8B-B14F-4D97-AF65-F5344CB8AC3E}">
        <p14:creationId xmlns:p14="http://schemas.microsoft.com/office/powerpoint/2010/main" val="246481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4677" y="-2"/>
            <a:ext cx="290732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Implementing This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3" y="1593058"/>
            <a:ext cx="8915399" cy="4524315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Things that Won’t Work: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Sell two types of tickets, Y-tickets for $6 and S-tickets for $1 and ask customers to select the tickets that match their type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Have two theaters right next to each other, one selling $6 tickets and the second $1 tickets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885952" y="390525"/>
            <a:ext cx="3912964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(100 seats)</a:t>
            </a:r>
          </a:p>
        </p:txBody>
      </p:sp>
    </p:spTree>
    <p:extLst>
      <p:ext uri="{BB962C8B-B14F-4D97-AF65-F5344CB8AC3E}">
        <p14:creationId xmlns:p14="http://schemas.microsoft.com/office/powerpoint/2010/main" val="1831426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1196" y="-2"/>
            <a:ext cx="35008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Different Mechanism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1" y="2824013"/>
            <a:ext cx="8915399" cy="2862322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Could this work?</a:t>
            </a:r>
          </a:p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	Have two theaters next to each other: the first plays a new movie (the first-run theater) while the second plays a six-month old movie (the second run theater)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706302" y="1314450"/>
            <a:ext cx="3631679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New Movie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57018" y="1314450"/>
            <a:ext cx="4560182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6-month old movie</a:t>
            </a:r>
          </a:p>
        </p:txBody>
      </p:sp>
    </p:spTree>
    <p:extLst>
      <p:ext uri="{BB962C8B-B14F-4D97-AF65-F5344CB8AC3E}">
        <p14:creationId xmlns:p14="http://schemas.microsoft.com/office/powerpoint/2010/main" val="3704273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127" y="-2"/>
            <a:ext cx="38788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Is This </a:t>
            </a:r>
            <a:r>
              <a:rPr lang="en-US" sz="2400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2601" y="2259718"/>
            <a:ext cx="9115268" cy="4524315"/>
          </a:xfrm>
          <a:prstGeom prst="rect">
            <a:avLst/>
          </a:prstGeom>
          <a:solidFill>
            <a:srgbClr val="6600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Note the investments that need to be made in market segmentation: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We are making some viewers wait to see the movie when we could have them seeing it now (have two 1</a:t>
            </a:r>
            <a:r>
              <a:rPr lang="en-US" sz="3600" baseline="30000" dirty="0">
                <a:solidFill>
                  <a:schemeClr val="bg1"/>
                </a:solidFill>
                <a:latin typeface="Arial" charset="0"/>
              </a:rPr>
              <a:t>st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run theaters instead of one 1</a:t>
            </a:r>
            <a:r>
              <a:rPr lang="en-US" sz="3600" baseline="30000" dirty="0">
                <a:solidFill>
                  <a:schemeClr val="bg1"/>
                </a:solidFill>
                <a:latin typeface="Arial" charset="0"/>
              </a:rPr>
              <a:t>st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run and one 2</a:t>
            </a:r>
            <a:r>
              <a:rPr lang="en-US" sz="3600" baseline="30000" dirty="0">
                <a:solidFill>
                  <a:schemeClr val="bg1"/>
                </a:solidFill>
                <a:latin typeface="Arial" charset="0"/>
              </a:rPr>
              <a:t>nd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 run), but we need the delay (the window) to separate the customers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630101" y="1009650"/>
            <a:ext cx="3762617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New Movie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922621" y="1009650"/>
            <a:ext cx="4745379" cy="971550"/>
          </a:xfrm>
          <a:prstGeom prst="rect">
            <a:avLst/>
          </a:prstGeom>
          <a:solidFill>
            <a:srgbClr val="CC66FF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Movie Theater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6-month old movie</a:t>
            </a:r>
          </a:p>
        </p:txBody>
      </p:sp>
    </p:spTree>
    <p:extLst>
      <p:ext uri="{BB962C8B-B14F-4D97-AF65-F5344CB8AC3E}">
        <p14:creationId xmlns:p14="http://schemas.microsoft.com/office/powerpoint/2010/main" val="1838781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127" y="-2"/>
            <a:ext cx="405887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Movie Antitrust Case Filed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6369" y="6488668"/>
            <a:ext cx="346563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(21 July 1938)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74A77-AFE3-6B85-6B29-BEA4D9CE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7" y="143394"/>
            <a:ext cx="5040744" cy="65712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47C17-834B-9A2E-2507-4DCFEB3C6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56" b="44159"/>
          <a:stretch/>
        </p:blipFill>
        <p:spPr>
          <a:xfrm>
            <a:off x="4611232" y="662730"/>
            <a:ext cx="3090241" cy="51424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04D235-633E-5B85-6FA2-19DAFA357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7" r="9756"/>
          <a:stretch/>
        </p:blipFill>
        <p:spPr>
          <a:xfrm>
            <a:off x="8105263" y="658279"/>
            <a:ext cx="3093425" cy="40896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9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6033" y="-2"/>
            <a:ext cx="2615968" cy="38204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89" r="7794" b="11645"/>
          <a:stretch/>
        </p:blipFill>
        <p:spPr>
          <a:xfrm>
            <a:off x="3680642" y="154635"/>
            <a:ext cx="4319835" cy="65509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2BABD0A-4CBB-1CAE-42E8-395700A19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7398" y="6475956"/>
            <a:ext cx="2284602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306 U.S. 208 (1939)</a:t>
            </a:r>
          </a:p>
        </p:txBody>
      </p:sp>
    </p:spTree>
    <p:extLst>
      <p:ext uri="{BB962C8B-B14F-4D97-AF65-F5344CB8AC3E}">
        <p14:creationId xmlns:p14="http://schemas.microsoft.com/office/powerpoint/2010/main" val="2558963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381EB7-892A-4591-800D-D073CBF5D4BF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37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Interstate Circuit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24401" y="1981201"/>
            <a:ext cx="677863" cy="1031875"/>
            <a:chOff x="1139" y="1296"/>
            <a:chExt cx="427" cy="650"/>
          </a:xfrm>
        </p:grpSpPr>
        <p:sp>
          <p:nvSpPr>
            <p:cNvPr id="20514" name="Line 4"/>
            <p:cNvSpPr>
              <a:spLocks noChangeShapeType="1"/>
            </p:cNvSpPr>
            <p:nvPr/>
          </p:nvSpPr>
          <p:spPr bwMode="auto">
            <a:xfrm>
              <a:off x="1322" y="1459"/>
              <a:ext cx="0" cy="3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5"/>
            <p:cNvSpPr>
              <a:spLocks noChangeShapeType="1"/>
            </p:cNvSpPr>
            <p:nvPr/>
          </p:nvSpPr>
          <p:spPr bwMode="auto">
            <a:xfrm flipV="1">
              <a:off x="1322" y="1513"/>
              <a:ext cx="244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6"/>
            <p:cNvSpPr>
              <a:spLocks noChangeShapeType="1"/>
            </p:cNvSpPr>
            <p:nvPr/>
          </p:nvSpPr>
          <p:spPr bwMode="auto">
            <a:xfrm flipH="1" flipV="1">
              <a:off x="1139" y="1567"/>
              <a:ext cx="183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7"/>
            <p:cNvSpPr>
              <a:spLocks noChangeShapeType="1"/>
            </p:cNvSpPr>
            <p:nvPr/>
          </p:nvSpPr>
          <p:spPr bwMode="auto">
            <a:xfrm>
              <a:off x="1322" y="1838"/>
              <a:ext cx="183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Line 8"/>
            <p:cNvSpPr>
              <a:spLocks noChangeShapeType="1"/>
            </p:cNvSpPr>
            <p:nvPr/>
          </p:nvSpPr>
          <p:spPr bwMode="auto">
            <a:xfrm flipH="1">
              <a:off x="1200" y="1838"/>
              <a:ext cx="122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Oval 9"/>
            <p:cNvSpPr>
              <a:spLocks noChangeArrowheads="1"/>
            </p:cNvSpPr>
            <p:nvPr/>
          </p:nvSpPr>
          <p:spPr bwMode="auto">
            <a:xfrm>
              <a:off x="1200" y="1296"/>
              <a:ext cx="244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248401" y="1981201"/>
            <a:ext cx="677863" cy="1031875"/>
            <a:chOff x="2304" y="1824"/>
            <a:chExt cx="427" cy="650"/>
          </a:xfrm>
        </p:grpSpPr>
        <p:sp>
          <p:nvSpPr>
            <p:cNvPr id="20508" name="Line 11"/>
            <p:cNvSpPr>
              <a:spLocks noChangeShapeType="1"/>
            </p:cNvSpPr>
            <p:nvPr/>
          </p:nvSpPr>
          <p:spPr bwMode="auto">
            <a:xfrm>
              <a:off x="2487" y="1987"/>
              <a:ext cx="0" cy="3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12"/>
            <p:cNvSpPr>
              <a:spLocks noChangeShapeType="1"/>
            </p:cNvSpPr>
            <p:nvPr/>
          </p:nvSpPr>
          <p:spPr bwMode="auto">
            <a:xfrm flipV="1">
              <a:off x="2487" y="2041"/>
              <a:ext cx="244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13"/>
            <p:cNvSpPr>
              <a:spLocks noChangeShapeType="1"/>
            </p:cNvSpPr>
            <p:nvPr/>
          </p:nvSpPr>
          <p:spPr bwMode="auto">
            <a:xfrm flipH="1" flipV="1">
              <a:off x="2304" y="2095"/>
              <a:ext cx="183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14"/>
            <p:cNvSpPr>
              <a:spLocks noChangeShapeType="1"/>
            </p:cNvSpPr>
            <p:nvPr/>
          </p:nvSpPr>
          <p:spPr bwMode="auto">
            <a:xfrm>
              <a:off x="2487" y="2366"/>
              <a:ext cx="183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15"/>
            <p:cNvSpPr>
              <a:spLocks noChangeShapeType="1"/>
            </p:cNvSpPr>
            <p:nvPr/>
          </p:nvSpPr>
          <p:spPr bwMode="auto">
            <a:xfrm flipH="1">
              <a:off x="2365" y="2366"/>
              <a:ext cx="122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Oval 16"/>
            <p:cNvSpPr>
              <a:spLocks noChangeArrowheads="1"/>
            </p:cNvSpPr>
            <p:nvPr/>
          </p:nvSpPr>
          <p:spPr bwMode="auto">
            <a:xfrm>
              <a:off x="2365" y="1824"/>
              <a:ext cx="244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1657873" name="AutoShape 17"/>
          <p:cNvSpPr>
            <a:spLocks noChangeArrowheads="1"/>
          </p:cNvSpPr>
          <p:nvPr/>
        </p:nvSpPr>
        <p:spPr bwMode="auto">
          <a:xfrm>
            <a:off x="3276600" y="1295400"/>
            <a:ext cx="14478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Paramount</a:t>
            </a:r>
          </a:p>
        </p:txBody>
      </p:sp>
      <p:sp>
        <p:nvSpPr>
          <p:cNvPr id="1657874" name="AutoShape 18"/>
          <p:cNvSpPr>
            <a:spLocks noChangeArrowheads="1"/>
          </p:cNvSpPr>
          <p:nvPr/>
        </p:nvSpPr>
        <p:spPr bwMode="auto">
          <a:xfrm>
            <a:off x="5562600" y="1295400"/>
            <a:ext cx="6096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2</a:t>
            </a:r>
          </a:p>
        </p:txBody>
      </p:sp>
      <p:sp>
        <p:nvSpPr>
          <p:cNvPr id="1657875" name="AutoShape 19"/>
          <p:cNvSpPr>
            <a:spLocks noChangeArrowheads="1"/>
          </p:cNvSpPr>
          <p:nvPr/>
        </p:nvSpPr>
        <p:spPr bwMode="auto">
          <a:xfrm>
            <a:off x="8001000" y="1295400"/>
            <a:ext cx="6096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8</a:t>
            </a: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>
            <a:off x="6172200" y="1600200"/>
            <a:ext cx="1828800" cy="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7877" name="Text Box 21"/>
          <p:cNvSpPr txBox="1">
            <a:spLocks noChangeArrowheads="1"/>
          </p:cNvSpPr>
          <p:nvPr/>
        </p:nvSpPr>
        <p:spPr bwMode="auto">
          <a:xfrm>
            <a:off x="1905000" y="914400"/>
            <a:ext cx="1752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Motion</a:t>
            </a:r>
          </a:p>
          <a:p>
            <a:pPr>
              <a:spcBef>
                <a:spcPct val="50000"/>
              </a:spcBef>
            </a:pPr>
            <a:r>
              <a:rPr lang="en-US"/>
              <a:t>Picture</a:t>
            </a:r>
          </a:p>
          <a:p>
            <a:pPr>
              <a:spcBef>
                <a:spcPct val="50000"/>
              </a:spcBef>
            </a:pPr>
            <a:r>
              <a:rPr lang="en-US"/>
              <a:t>Distributors</a:t>
            </a:r>
          </a:p>
        </p:txBody>
      </p:sp>
      <p:sp>
        <p:nvSpPr>
          <p:cNvPr id="1657878" name="AutoShape 22"/>
          <p:cNvSpPr>
            <a:spLocks noChangeArrowheads="1"/>
          </p:cNvSpPr>
          <p:nvPr/>
        </p:nvSpPr>
        <p:spPr bwMode="auto">
          <a:xfrm>
            <a:off x="2133600" y="3124200"/>
            <a:ext cx="1600200" cy="12954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Interstate</a:t>
            </a:r>
          </a:p>
          <a:p>
            <a:pPr algn="ctr"/>
            <a:r>
              <a:rPr lang="en-US"/>
              <a:t>Circuit</a:t>
            </a:r>
          </a:p>
        </p:txBody>
      </p:sp>
      <p:sp>
        <p:nvSpPr>
          <p:cNvPr id="1657879" name="AutoShape 23"/>
          <p:cNvSpPr>
            <a:spLocks noChangeArrowheads="1"/>
          </p:cNvSpPr>
          <p:nvPr/>
        </p:nvSpPr>
        <p:spPr bwMode="auto">
          <a:xfrm>
            <a:off x="8077200" y="3048000"/>
            <a:ext cx="1676400" cy="12954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Texas</a:t>
            </a:r>
          </a:p>
          <a:p>
            <a:pPr algn="ctr"/>
            <a:r>
              <a:rPr lang="en-US"/>
              <a:t>Consolidated</a:t>
            </a:r>
          </a:p>
          <a:p>
            <a:pPr algn="ctr"/>
            <a:r>
              <a:rPr lang="en-US"/>
              <a:t>Theatres</a:t>
            </a:r>
          </a:p>
        </p:txBody>
      </p:sp>
      <p:sp>
        <p:nvSpPr>
          <p:cNvPr id="1657880" name="Line 24"/>
          <p:cNvSpPr>
            <a:spLocks noChangeShapeType="1"/>
          </p:cNvSpPr>
          <p:nvPr/>
        </p:nvSpPr>
        <p:spPr bwMode="auto">
          <a:xfrm flipH="1">
            <a:off x="3733800" y="2590800"/>
            <a:ext cx="990600" cy="533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7881" name="Line 25"/>
          <p:cNvSpPr>
            <a:spLocks noChangeShapeType="1"/>
          </p:cNvSpPr>
          <p:nvPr/>
        </p:nvSpPr>
        <p:spPr bwMode="auto">
          <a:xfrm>
            <a:off x="6934200" y="2514600"/>
            <a:ext cx="1143000" cy="533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7882" name="AutoShape 26"/>
          <p:cNvSpPr>
            <a:spLocks noChangeArrowheads="1"/>
          </p:cNvSpPr>
          <p:nvPr/>
        </p:nvSpPr>
        <p:spPr bwMode="auto">
          <a:xfrm>
            <a:off x="7924800" y="2286000"/>
            <a:ext cx="2057400" cy="381000"/>
          </a:xfrm>
          <a:prstGeom prst="flowChartAlternate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O’Donnell GM</a:t>
            </a:r>
          </a:p>
        </p:txBody>
      </p:sp>
      <p:sp>
        <p:nvSpPr>
          <p:cNvPr id="1657883" name="AutoShape 27"/>
          <p:cNvSpPr>
            <a:spLocks noChangeArrowheads="1"/>
          </p:cNvSpPr>
          <p:nvPr/>
        </p:nvSpPr>
        <p:spPr bwMode="auto">
          <a:xfrm>
            <a:off x="1752600" y="2590800"/>
            <a:ext cx="2057400" cy="381000"/>
          </a:xfrm>
          <a:prstGeom prst="flowChartAlternate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Hoblitzelle Pres</a:t>
            </a:r>
          </a:p>
        </p:txBody>
      </p:sp>
      <p:sp>
        <p:nvSpPr>
          <p:cNvPr id="1657884" name="Text Box 28"/>
          <p:cNvSpPr txBox="1">
            <a:spLocks noChangeArrowheads="1"/>
          </p:cNvSpPr>
          <p:nvPr/>
        </p:nvSpPr>
        <p:spPr bwMode="auto">
          <a:xfrm>
            <a:off x="5105400" y="3581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Exhibitors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4191000" y="4648200"/>
            <a:ext cx="3657600" cy="1371600"/>
            <a:chOff x="1680" y="2928"/>
            <a:chExt cx="2304" cy="864"/>
          </a:xfrm>
        </p:grpSpPr>
        <p:sp>
          <p:nvSpPr>
            <p:cNvPr id="20505" name="AutoShape 30"/>
            <p:cNvSpPr>
              <a:spLocks noChangeArrowheads="1"/>
            </p:cNvSpPr>
            <p:nvPr/>
          </p:nvSpPr>
          <p:spPr bwMode="auto">
            <a:xfrm>
              <a:off x="1680" y="2928"/>
              <a:ext cx="2304" cy="864"/>
            </a:xfrm>
            <a:prstGeom prst="flowChartProcess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/>
                <a:t>Texas</a:t>
              </a:r>
            </a:p>
          </p:txBody>
        </p:sp>
        <p:sp>
          <p:nvSpPr>
            <p:cNvPr id="20506" name="Line 31"/>
            <p:cNvSpPr>
              <a:spLocks noChangeShapeType="1"/>
            </p:cNvSpPr>
            <p:nvPr/>
          </p:nvSpPr>
          <p:spPr bwMode="auto">
            <a:xfrm>
              <a:off x="283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32"/>
            <p:cNvSpPr>
              <a:spLocks noChangeShapeType="1"/>
            </p:cNvSpPr>
            <p:nvPr/>
          </p:nvSpPr>
          <p:spPr bwMode="auto">
            <a:xfrm>
              <a:off x="2832" y="345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57889" name="Line 33"/>
          <p:cNvSpPr>
            <a:spLocks noChangeShapeType="1"/>
          </p:cNvSpPr>
          <p:nvPr/>
        </p:nvSpPr>
        <p:spPr bwMode="auto">
          <a:xfrm>
            <a:off x="2971800" y="4495800"/>
            <a:ext cx="1143000" cy="5334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>
            <a:off x="7848600" y="4419600"/>
            <a:ext cx="990600" cy="5334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7891" name="AutoShape 35"/>
          <p:cNvSpPr>
            <a:spLocks noChangeArrowheads="1"/>
          </p:cNvSpPr>
          <p:nvPr/>
        </p:nvSpPr>
        <p:spPr bwMode="auto">
          <a:xfrm>
            <a:off x="1905000" y="5181600"/>
            <a:ext cx="1905000" cy="685800"/>
          </a:xfrm>
          <a:prstGeom prst="flowChartAlternate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43 Theatres</a:t>
            </a:r>
          </a:p>
          <a:p>
            <a:pPr algn="ctr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Run</a:t>
            </a:r>
          </a:p>
        </p:txBody>
      </p:sp>
      <p:sp>
        <p:nvSpPr>
          <p:cNvPr id="1657892" name="AutoShape 36"/>
          <p:cNvSpPr>
            <a:spLocks noChangeArrowheads="1"/>
          </p:cNvSpPr>
          <p:nvPr/>
        </p:nvSpPr>
        <p:spPr bwMode="auto">
          <a:xfrm>
            <a:off x="8153400" y="5257800"/>
            <a:ext cx="1905000" cy="685800"/>
          </a:xfrm>
          <a:prstGeom prst="flowChartAlternateProcess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66 Theatres</a:t>
            </a:r>
          </a:p>
          <a:p>
            <a:pPr algn="ctr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and 2</a:t>
            </a:r>
            <a:r>
              <a:rPr lang="en-US" baseline="30000"/>
              <a:t>nd</a:t>
            </a:r>
            <a:r>
              <a:rPr lang="en-US"/>
              <a:t> Run</a:t>
            </a:r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12018963" y="6705600"/>
            <a:ext cx="173037" cy="1571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57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7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57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7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5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5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5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5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5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5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57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57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7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57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5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65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5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5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65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7873" grpId="0" animBg="1"/>
      <p:bldP spid="1657874" grpId="0" animBg="1"/>
      <p:bldP spid="1657875" grpId="0" animBg="1"/>
      <p:bldP spid="1657876" grpId="0" animBg="1"/>
      <p:bldP spid="1657877" grpId="0"/>
      <p:bldP spid="1657878" grpId="0" animBg="1"/>
      <p:bldP spid="1657879" grpId="0" animBg="1"/>
      <p:bldP spid="1657880" grpId="0" animBg="1"/>
      <p:bldP spid="1657881" grpId="0" animBg="1"/>
      <p:bldP spid="1657882" grpId="0" animBg="1"/>
      <p:bldP spid="1657883" grpId="0" animBg="1"/>
      <p:bldP spid="1657884" grpId="0"/>
      <p:bldP spid="1657889" grpId="0" animBg="1"/>
      <p:bldP spid="1657890" grpId="0" animBg="1"/>
      <p:bldP spid="1657891" grpId="0" animBg="1"/>
      <p:bldP spid="1657892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233" y="-2"/>
            <a:ext cx="1732768" cy="41979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Letter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93896" y="6475956"/>
            <a:ext cx="3098104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 (US 1909)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3" y="209895"/>
            <a:ext cx="3677829" cy="64909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696" y="614106"/>
            <a:ext cx="8645513" cy="58618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08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9233" y="-2"/>
            <a:ext cx="1732768" cy="41979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Letter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93896" y="6475956"/>
            <a:ext cx="3098104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 (US 1909)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895"/>
            <a:ext cx="3855720" cy="64558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400" y="2765296"/>
            <a:ext cx="10109712" cy="30386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84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8290-A547-654D-D412-0C11550A3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D1B1-35EF-EAC4-BCB8-95DF4852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728" y="-2"/>
            <a:ext cx="14202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3-0 Vote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E5A31-4D87-9216-60EE-2E0D560B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D16282F-A134-A642-95BB-F3303A564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2488" y="6488668"/>
            <a:ext cx="22895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FTC (30 Sept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6B7F2-0D05-5EF4-177E-42E50D79D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C03C43-CAF5-02F9-ACD3-C0120EC81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3045578-17CB-E0F0-5F5B-DB651EC7D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16335" r="12143" b="34450"/>
          <a:stretch>
            <a:fillRect/>
          </a:stretch>
        </p:blipFill>
        <p:spPr>
          <a:xfrm>
            <a:off x="2827943" y="1175211"/>
            <a:ext cx="7151705" cy="50168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670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AC221A-B66B-4E2E-84A0-6ABA790D36D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Evaluating the Evidence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the evidentiary record look like to an outsider?</a:t>
            </a:r>
          </a:p>
          <a:p>
            <a:pPr lvl="1"/>
            <a:r>
              <a:rPr lang="en-US" dirty="0"/>
              <a:t>If you were a second-run theatre, what would you think?</a:t>
            </a:r>
          </a:p>
          <a:p>
            <a:pPr lvl="1"/>
            <a:r>
              <a:rPr lang="en-US" dirty="0"/>
              <a:t>What evidence would be available to you?</a:t>
            </a:r>
          </a:p>
          <a:p>
            <a:pPr lvl="1"/>
            <a:r>
              <a:rPr lang="en-US" dirty="0"/>
              <a:t>If you were going to bring a private antitrust action, how would you frame the complaint?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E2CBF66-296F-4D23-B87D-855D6E8C52A8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41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anose="02020603050405020304" pitchFamily="18" charset="0"/>
              </a:rPr>
              <a:t>Finding the Conspiracy</a:t>
            </a:r>
          </a:p>
        </p:txBody>
      </p:sp>
      <p:sp>
        <p:nvSpPr>
          <p:cNvPr id="1662979" name="AutoShape 3"/>
          <p:cNvSpPr>
            <a:spLocks noChangeArrowheads="1"/>
          </p:cNvSpPr>
          <p:nvPr/>
        </p:nvSpPr>
        <p:spPr bwMode="auto">
          <a:xfrm>
            <a:off x="5181600" y="3124200"/>
            <a:ext cx="1219200" cy="8382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Interstate</a:t>
            </a:r>
          </a:p>
          <a:p>
            <a:pPr algn="ctr"/>
            <a:r>
              <a:rPr lang="en-US"/>
              <a:t>Circuit</a:t>
            </a:r>
          </a:p>
        </p:txBody>
      </p:sp>
      <p:sp>
        <p:nvSpPr>
          <p:cNvPr id="1662980" name="AutoShape 4"/>
          <p:cNvSpPr>
            <a:spLocks noChangeArrowheads="1"/>
          </p:cNvSpPr>
          <p:nvPr/>
        </p:nvSpPr>
        <p:spPr bwMode="auto">
          <a:xfrm>
            <a:off x="5105400" y="1219200"/>
            <a:ext cx="14478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Paramount</a:t>
            </a:r>
          </a:p>
        </p:txBody>
      </p:sp>
      <p:sp>
        <p:nvSpPr>
          <p:cNvPr id="1662981" name="AutoShape 5"/>
          <p:cNvSpPr>
            <a:spLocks noChangeArrowheads="1"/>
          </p:cNvSpPr>
          <p:nvPr/>
        </p:nvSpPr>
        <p:spPr bwMode="auto">
          <a:xfrm>
            <a:off x="3124200" y="15240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8</a:t>
            </a:r>
          </a:p>
        </p:txBody>
      </p:sp>
      <p:sp>
        <p:nvSpPr>
          <p:cNvPr id="1662982" name="AutoShape 6"/>
          <p:cNvSpPr>
            <a:spLocks noChangeArrowheads="1"/>
          </p:cNvSpPr>
          <p:nvPr/>
        </p:nvSpPr>
        <p:spPr bwMode="auto">
          <a:xfrm>
            <a:off x="2133600" y="32766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7</a:t>
            </a:r>
          </a:p>
        </p:txBody>
      </p:sp>
      <p:sp>
        <p:nvSpPr>
          <p:cNvPr id="1662983" name="AutoShape 7"/>
          <p:cNvSpPr>
            <a:spLocks noChangeArrowheads="1"/>
          </p:cNvSpPr>
          <p:nvPr/>
        </p:nvSpPr>
        <p:spPr bwMode="auto">
          <a:xfrm>
            <a:off x="2743200" y="51816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6</a:t>
            </a:r>
          </a:p>
        </p:txBody>
      </p:sp>
      <p:sp>
        <p:nvSpPr>
          <p:cNvPr id="1662984" name="AutoShape 8"/>
          <p:cNvSpPr>
            <a:spLocks noChangeArrowheads="1"/>
          </p:cNvSpPr>
          <p:nvPr/>
        </p:nvSpPr>
        <p:spPr bwMode="auto">
          <a:xfrm>
            <a:off x="5486400" y="54102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5</a:t>
            </a:r>
          </a:p>
        </p:txBody>
      </p:sp>
      <p:sp>
        <p:nvSpPr>
          <p:cNvPr id="1662985" name="AutoShape 9"/>
          <p:cNvSpPr>
            <a:spLocks noChangeArrowheads="1"/>
          </p:cNvSpPr>
          <p:nvPr/>
        </p:nvSpPr>
        <p:spPr bwMode="auto">
          <a:xfrm>
            <a:off x="8229600" y="51816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4</a:t>
            </a:r>
          </a:p>
        </p:txBody>
      </p:sp>
      <p:sp>
        <p:nvSpPr>
          <p:cNvPr id="1662986" name="AutoShape 10"/>
          <p:cNvSpPr>
            <a:spLocks noChangeArrowheads="1"/>
          </p:cNvSpPr>
          <p:nvPr/>
        </p:nvSpPr>
        <p:spPr bwMode="auto">
          <a:xfrm>
            <a:off x="9144000" y="32766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3</a:t>
            </a:r>
          </a:p>
        </p:txBody>
      </p:sp>
      <p:sp>
        <p:nvSpPr>
          <p:cNvPr id="1662987" name="AutoShape 11"/>
          <p:cNvSpPr>
            <a:spLocks noChangeArrowheads="1"/>
          </p:cNvSpPr>
          <p:nvPr/>
        </p:nvSpPr>
        <p:spPr bwMode="auto">
          <a:xfrm>
            <a:off x="8153400" y="1524000"/>
            <a:ext cx="533400" cy="609600"/>
          </a:xfrm>
          <a:prstGeom prst="flowChartProcess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/>
              <a:t>2</a:t>
            </a:r>
          </a:p>
        </p:txBody>
      </p:sp>
      <p:sp>
        <p:nvSpPr>
          <p:cNvPr id="1662988" name="Line 12"/>
          <p:cNvSpPr>
            <a:spLocks noChangeShapeType="1"/>
          </p:cNvSpPr>
          <p:nvPr/>
        </p:nvSpPr>
        <p:spPr bwMode="auto">
          <a:xfrm>
            <a:off x="6400800" y="3581400"/>
            <a:ext cx="2743200" cy="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89" name="Line 13"/>
          <p:cNvSpPr>
            <a:spLocks noChangeShapeType="1"/>
          </p:cNvSpPr>
          <p:nvPr/>
        </p:nvSpPr>
        <p:spPr bwMode="auto">
          <a:xfrm flipV="1">
            <a:off x="6400800" y="2133600"/>
            <a:ext cx="1752600" cy="914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0" name="Line 14"/>
          <p:cNvSpPr>
            <a:spLocks noChangeShapeType="1"/>
          </p:cNvSpPr>
          <p:nvPr/>
        </p:nvSpPr>
        <p:spPr bwMode="auto">
          <a:xfrm flipH="1" flipV="1">
            <a:off x="3657600" y="2133600"/>
            <a:ext cx="1524000" cy="9906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1" name="Line 15"/>
          <p:cNvSpPr>
            <a:spLocks noChangeShapeType="1"/>
          </p:cNvSpPr>
          <p:nvPr/>
        </p:nvSpPr>
        <p:spPr bwMode="auto">
          <a:xfrm flipV="1">
            <a:off x="5867400" y="1828800"/>
            <a:ext cx="0" cy="1295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2" name="Line 16"/>
          <p:cNvSpPr>
            <a:spLocks noChangeShapeType="1"/>
          </p:cNvSpPr>
          <p:nvPr/>
        </p:nvSpPr>
        <p:spPr bwMode="auto">
          <a:xfrm flipH="1" flipV="1">
            <a:off x="2667000" y="3581400"/>
            <a:ext cx="2514600" cy="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3" name="Line 17"/>
          <p:cNvSpPr>
            <a:spLocks noChangeShapeType="1"/>
          </p:cNvSpPr>
          <p:nvPr/>
        </p:nvSpPr>
        <p:spPr bwMode="auto">
          <a:xfrm flipH="1">
            <a:off x="3276600" y="3962400"/>
            <a:ext cx="1905000" cy="12192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4" name="Line 18"/>
          <p:cNvSpPr>
            <a:spLocks noChangeShapeType="1"/>
          </p:cNvSpPr>
          <p:nvPr/>
        </p:nvSpPr>
        <p:spPr bwMode="auto">
          <a:xfrm flipH="1">
            <a:off x="5791200" y="3962400"/>
            <a:ext cx="0" cy="14478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5" name="Line 19"/>
          <p:cNvSpPr>
            <a:spLocks noChangeShapeType="1"/>
          </p:cNvSpPr>
          <p:nvPr/>
        </p:nvSpPr>
        <p:spPr bwMode="auto">
          <a:xfrm>
            <a:off x="6400800" y="3962400"/>
            <a:ext cx="1752600" cy="12192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6" name="Line 20"/>
          <p:cNvSpPr>
            <a:spLocks noChangeShapeType="1"/>
          </p:cNvSpPr>
          <p:nvPr/>
        </p:nvSpPr>
        <p:spPr bwMode="auto">
          <a:xfrm flipH="1">
            <a:off x="6019800" y="5486400"/>
            <a:ext cx="2209800" cy="2286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7" name="Line 21"/>
          <p:cNvSpPr>
            <a:spLocks noChangeShapeType="1"/>
          </p:cNvSpPr>
          <p:nvPr/>
        </p:nvSpPr>
        <p:spPr bwMode="auto">
          <a:xfrm flipH="1" flipV="1">
            <a:off x="3276600" y="5486400"/>
            <a:ext cx="2209800" cy="2286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8" name="Line 22"/>
          <p:cNvSpPr>
            <a:spLocks noChangeShapeType="1"/>
          </p:cNvSpPr>
          <p:nvPr/>
        </p:nvSpPr>
        <p:spPr bwMode="auto">
          <a:xfrm flipH="1" flipV="1">
            <a:off x="2438400" y="3886200"/>
            <a:ext cx="533400" cy="1295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2999" name="Line 23"/>
          <p:cNvSpPr>
            <a:spLocks noChangeShapeType="1"/>
          </p:cNvSpPr>
          <p:nvPr/>
        </p:nvSpPr>
        <p:spPr bwMode="auto">
          <a:xfrm flipV="1">
            <a:off x="2438400" y="2133600"/>
            <a:ext cx="685800" cy="11430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0" name="Line 24"/>
          <p:cNvSpPr>
            <a:spLocks noChangeShapeType="1"/>
          </p:cNvSpPr>
          <p:nvPr/>
        </p:nvSpPr>
        <p:spPr bwMode="auto">
          <a:xfrm flipV="1">
            <a:off x="3657600" y="1524000"/>
            <a:ext cx="1447800" cy="3048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1" name="Line 25"/>
          <p:cNvSpPr>
            <a:spLocks noChangeShapeType="1"/>
          </p:cNvSpPr>
          <p:nvPr/>
        </p:nvSpPr>
        <p:spPr bwMode="auto">
          <a:xfrm>
            <a:off x="6553200" y="1524000"/>
            <a:ext cx="1524000" cy="3048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2" name="Line 26"/>
          <p:cNvSpPr>
            <a:spLocks noChangeShapeType="1"/>
          </p:cNvSpPr>
          <p:nvPr/>
        </p:nvSpPr>
        <p:spPr bwMode="auto">
          <a:xfrm>
            <a:off x="8686800" y="2133600"/>
            <a:ext cx="685800" cy="11430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3" name="Line 27"/>
          <p:cNvSpPr>
            <a:spLocks noChangeShapeType="1"/>
          </p:cNvSpPr>
          <p:nvPr/>
        </p:nvSpPr>
        <p:spPr bwMode="auto">
          <a:xfrm flipH="1">
            <a:off x="8763000" y="3886200"/>
            <a:ext cx="609600" cy="1295400"/>
          </a:xfrm>
          <a:prstGeom prst="line">
            <a:avLst/>
          </a:prstGeom>
          <a:noFill/>
          <a:ln w="190500">
            <a:solidFill>
              <a:schemeClr val="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4" name="Line 28"/>
          <p:cNvSpPr>
            <a:spLocks noChangeShapeType="1"/>
          </p:cNvSpPr>
          <p:nvPr/>
        </p:nvSpPr>
        <p:spPr bwMode="auto">
          <a:xfrm>
            <a:off x="6400800" y="3581400"/>
            <a:ext cx="2743200" cy="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5" name="Line 29"/>
          <p:cNvSpPr>
            <a:spLocks noChangeShapeType="1"/>
          </p:cNvSpPr>
          <p:nvPr/>
        </p:nvSpPr>
        <p:spPr bwMode="auto">
          <a:xfrm flipH="1" flipV="1">
            <a:off x="3657600" y="2133600"/>
            <a:ext cx="1524000" cy="9906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6" name="Line 30"/>
          <p:cNvSpPr>
            <a:spLocks noChangeShapeType="1"/>
          </p:cNvSpPr>
          <p:nvPr/>
        </p:nvSpPr>
        <p:spPr bwMode="auto">
          <a:xfrm flipV="1">
            <a:off x="5867400" y="1828800"/>
            <a:ext cx="0" cy="12954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7" name="Line 31"/>
          <p:cNvSpPr>
            <a:spLocks noChangeShapeType="1"/>
          </p:cNvSpPr>
          <p:nvPr/>
        </p:nvSpPr>
        <p:spPr bwMode="auto">
          <a:xfrm flipH="1" flipV="1">
            <a:off x="2667000" y="3581400"/>
            <a:ext cx="2514600" cy="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8" name="Line 32"/>
          <p:cNvSpPr>
            <a:spLocks noChangeShapeType="1"/>
          </p:cNvSpPr>
          <p:nvPr/>
        </p:nvSpPr>
        <p:spPr bwMode="auto">
          <a:xfrm flipH="1">
            <a:off x="3276600" y="3962400"/>
            <a:ext cx="1905000" cy="12192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09" name="Line 33"/>
          <p:cNvSpPr>
            <a:spLocks noChangeShapeType="1"/>
          </p:cNvSpPr>
          <p:nvPr/>
        </p:nvSpPr>
        <p:spPr bwMode="auto">
          <a:xfrm flipH="1">
            <a:off x="5791200" y="3962400"/>
            <a:ext cx="0" cy="14478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10" name="Line 34"/>
          <p:cNvSpPr>
            <a:spLocks noChangeShapeType="1"/>
          </p:cNvSpPr>
          <p:nvPr/>
        </p:nvSpPr>
        <p:spPr bwMode="auto">
          <a:xfrm>
            <a:off x="6400800" y="3962400"/>
            <a:ext cx="1752600" cy="12192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3011" name="Line 35"/>
          <p:cNvSpPr>
            <a:spLocks noChangeShapeType="1"/>
          </p:cNvSpPr>
          <p:nvPr/>
        </p:nvSpPr>
        <p:spPr bwMode="auto">
          <a:xfrm flipV="1">
            <a:off x="6400800" y="2133600"/>
            <a:ext cx="1752600" cy="914400"/>
          </a:xfrm>
          <a:prstGeom prst="line">
            <a:avLst/>
          </a:prstGeom>
          <a:noFill/>
          <a:ln w="1905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6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6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6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66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6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66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6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66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6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62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62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62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62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62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62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62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62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6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6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6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6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6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62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62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63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63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63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63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6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6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63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63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62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62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62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62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62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62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62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62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166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66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66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66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66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66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66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66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2979" grpId="0" animBg="1"/>
      <p:bldP spid="1662980" grpId="0" animBg="1"/>
      <p:bldP spid="1662981" grpId="0" animBg="1"/>
      <p:bldP spid="1662982" grpId="0" animBg="1"/>
      <p:bldP spid="1662983" grpId="0" animBg="1"/>
      <p:bldP spid="1662984" grpId="0" animBg="1"/>
      <p:bldP spid="1662985" grpId="0" animBg="1"/>
      <p:bldP spid="1662986" grpId="0" animBg="1"/>
      <p:bldP spid="1662987" grpId="0" animBg="1"/>
      <p:bldP spid="1662988" grpId="0" animBg="1"/>
      <p:bldP spid="1662989" grpId="0" animBg="1"/>
      <p:bldP spid="1662990" grpId="0" animBg="1"/>
      <p:bldP spid="1662991" grpId="0" animBg="1"/>
      <p:bldP spid="1662992" grpId="0" animBg="1"/>
      <p:bldP spid="1662993" grpId="0" animBg="1"/>
      <p:bldP spid="1662994" grpId="0" animBg="1"/>
      <p:bldP spid="1662995" grpId="0" animBg="1"/>
      <p:bldP spid="1662996" grpId="0" animBg="1"/>
      <p:bldP spid="1662997" grpId="0" animBg="1"/>
      <p:bldP spid="1662998" grpId="0" animBg="1"/>
      <p:bldP spid="1662999" grpId="0" animBg="1"/>
      <p:bldP spid="1663000" grpId="0" animBg="1"/>
      <p:bldP spid="1663001" grpId="0" animBg="1"/>
      <p:bldP spid="1663002" grpId="0" animBg="1"/>
      <p:bldP spid="1663003" grpId="0" animBg="1"/>
      <p:bldP spid="1663004" grpId="0" animBg="1"/>
      <p:bldP spid="1663005" grpId="0" animBg="1"/>
      <p:bldP spid="1663006" grpId="0" animBg="1"/>
      <p:bldP spid="1663007" grpId="0" animBg="1"/>
      <p:bldP spid="1663008" grpId="0" animBg="1"/>
      <p:bldP spid="1663009" grpId="0" animBg="1"/>
      <p:bldP spid="1663010" grpId="0" animBg="1"/>
      <p:bldP spid="1663011" grpId="0" animBg="1"/>
      <p:bldP spid="3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6589" y="-2"/>
            <a:ext cx="5205412" cy="38204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Holding: Agreement v. Conspiracy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93896" y="6475956"/>
            <a:ext cx="3098104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 (US 1909)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61" y="191020"/>
            <a:ext cx="3610175" cy="645682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1701312" y="2815435"/>
            <a:ext cx="10256227" cy="304698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/>
              <a:t>While the District Court’s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finding of an agreement of the distributors among themselves </a:t>
            </a:r>
            <a:r>
              <a:rPr lang="en-US" sz="3200" dirty="0"/>
              <a:t>is supported by the evidence, we think that in the circumstances of this case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such agreement </a:t>
            </a:r>
            <a:r>
              <a:rPr lang="en-US" sz="3200" dirty="0"/>
              <a:t>for the imposition of the restrictions upon subsequent-run exhibitors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was not a prerequisite to an unlawful conspiracy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18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5005" y="-2"/>
            <a:ext cx="5566996" cy="38204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Holding: “Contemplated and Invited”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93896" y="6475956"/>
            <a:ext cx="3098104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 (US 1909)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" y="191020"/>
            <a:ext cx="3639807" cy="65098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1569427" y="1847195"/>
            <a:ext cx="10338834" cy="304698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It was enough that, knowing that concerted action was contemplated and invited, the distributors gave their adherence to the scheme and participated in it. </a:t>
            </a:r>
            <a:r>
              <a:rPr lang="en-US" sz="3200" dirty="0">
                <a:cs typeface="Times New Roman" panose="02020603050405020304" pitchFamily="18" charset="0"/>
              </a:rPr>
              <a:t>Each distributor was advised that the others were asked to participate; each knew the cooperation was essential to successful operation of the plan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07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2" y="191139"/>
            <a:ext cx="3648870" cy="647566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7327" y="-2"/>
            <a:ext cx="4564673" cy="38204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Holding: Invitation and Action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35686" y="6475956"/>
            <a:ext cx="3056313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Interstate Circuit (US 1909)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789235" y="2462040"/>
            <a:ext cx="9965230" cy="255454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Acceptance by competitors</a:t>
            </a:r>
            <a:r>
              <a:rPr lang="en-US" sz="3200" dirty="0">
                <a:cs typeface="Times New Roman" panose="02020603050405020304" pitchFamily="18" charset="0"/>
              </a:rPr>
              <a:t>, without previous agreement,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of an invitation to participate in a plan</a:t>
            </a:r>
            <a:r>
              <a:rPr lang="en-US" sz="3200" dirty="0">
                <a:cs typeface="Times New Roman" panose="02020603050405020304" pitchFamily="18" charset="0"/>
              </a:rPr>
              <a:t>, the necessary consequence of which, if carried out, is restraint of interstate commerce,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cs typeface="Times New Roman" panose="02020603050405020304" pitchFamily="18" charset="0"/>
              </a:rPr>
              <a:t>is sufficient to establish an unlawful conspiracy under the Sherman Act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031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5403" y="-2"/>
            <a:ext cx="178659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Paramount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38006" y="6488668"/>
            <a:ext cx="23539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334 U.S. 131 (1948)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3D21C-3A85-0408-BD60-259D30E9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701" y="167640"/>
            <a:ext cx="4170112" cy="65227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1218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3834" y="-2"/>
            <a:ext cx="34981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Paramount Divestiture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8862" y="6488668"/>
            <a:ext cx="342313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(26 Feb 1949)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20A47-70D0-064F-484A-5B4A27A4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3" y="207462"/>
            <a:ext cx="4948071" cy="644307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F15D9-1901-F78A-367D-8CD2716C2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101"/>
          <a:stretch/>
        </p:blipFill>
        <p:spPr>
          <a:xfrm>
            <a:off x="4522762" y="1169463"/>
            <a:ext cx="3903785" cy="49271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94045-64E6-A9F6-F6DA-B5CF2B356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899" r="48851"/>
          <a:stretch/>
        </p:blipFill>
        <p:spPr>
          <a:xfrm>
            <a:off x="8801687" y="1169463"/>
            <a:ext cx="2001091" cy="33058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008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443" y="-2"/>
            <a:ext cx="3081557" cy="38204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Theatre Enterprises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422" y="175144"/>
            <a:ext cx="3894115" cy="65779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12B6339-4F32-CF6E-008E-0464FEBA8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7398" y="6475956"/>
            <a:ext cx="2284601" cy="382044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346 U.S. 537 (1954)</a:t>
            </a:r>
          </a:p>
        </p:txBody>
      </p:sp>
    </p:spTree>
    <p:extLst>
      <p:ext uri="{BB962C8B-B14F-4D97-AF65-F5344CB8AC3E}">
        <p14:creationId xmlns:p14="http://schemas.microsoft.com/office/powerpoint/2010/main" val="3766240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1684" y="-2"/>
            <a:ext cx="6160317" cy="43203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Decisions or Via Agreement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5797" y="6488668"/>
            <a:ext cx="33862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Theatre Enterprises (US 1954)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6" y="169964"/>
            <a:ext cx="3917849" cy="65308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1144038" y="1774311"/>
            <a:ext cx="10832015" cy="304698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crucial question is whether respondents’ conduct toward petitioner stemmed from independent decision or from an agreement, tacit or express</a:t>
            </a:r>
            <a:r>
              <a:rPr lang="en-US" sz="3200" dirty="0">
                <a:solidFill>
                  <a:srgbClr val="000000"/>
                </a:solidFill>
              </a:rPr>
              <a:t>. To be sure, business behavior is admissible circumstantial evidence from which the fact finder </a:t>
            </a:r>
            <a:r>
              <a:rPr lang="en-US" sz="3200" b="1" dirty="0">
                <a:solidFill>
                  <a:srgbClr val="0000FF"/>
                </a:solidFill>
              </a:rPr>
              <a:t>may infer agreement</a:t>
            </a:r>
            <a:r>
              <a:rPr lang="en-US" sz="3200" dirty="0">
                <a:solidFill>
                  <a:srgbClr val="000000"/>
                </a:solidFill>
              </a:rPr>
              <a:t>. </a:t>
            </a:r>
            <a:r>
              <a:rPr lang="en-US" sz="3200" i="1" dirty="0">
                <a:solidFill>
                  <a:srgbClr val="000000"/>
                </a:solidFill>
              </a:rPr>
              <a:t>Interstate Circuit, Inc. v. United States</a:t>
            </a:r>
            <a:r>
              <a:rPr lang="en-US" sz="3200" dirty="0">
                <a:solidFill>
                  <a:srgbClr val="000000"/>
                </a:solidFill>
              </a:rPr>
              <a:t>, 1939, 306 U.S. 208.”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75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0" y="228598"/>
            <a:ext cx="3645013" cy="64722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0250" y="-2"/>
            <a:ext cx="5371751" cy="4572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Conscious Parallelism Isn’t Enough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5797" y="6488668"/>
            <a:ext cx="33862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Theatre Enterprises (US 1954)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033312" y="2405434"/>
            <a:ext cx="10832015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But this Court has never held that proof of parallel business behavior conclusively establishes agreement or, phrased differently, that such behavior itself constitutes a Sherman Act offense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04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EE11-0D6B-3EE2-C5DB-D14BD92D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D814-A6F6-2700-C54F-6956FF09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61" y="-1"/>
            <a:ext cx="5001040" cy="40715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Missing FTC Commissioners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03C1D-90F5-B53A-1FFB-9BB94ED5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B4920B9-516B-1726-67CA-03739410F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830" y="6488668"/>
            <a:ext cx="351017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(22 Sept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C545F-133B-12CE-9D7F-060BE06A3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A person with glasses and an object&#10;&#10;AI-generated content may be incorrect.">
            <a:extLst>
              <a:ext uri="{FF2B5EF4-FFF2-40B4-BE49-F238E27FC236}">
                <a16:creationId xmlns:a16="http://schemas.microsoft.com/office/drawing/2014/main" id="{4D57B67D-CDC9-EC9A-F9F1-513BD5C15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6" y="209004"/>
            <a:ext cx="5969503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0278F-C688-B1CA-16D3-1D67F065F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43623" r="26095" b="11594"/>
          <a:stretch>
            <a:fillRect/>
          </a:stretch>
        </p:blipFill>
        <p:spPr>
          <a:xfrm>
            <a:off x="4104862" y="696095"/>
            <a:ext cx="6034112" cy="57547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72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9" y="228597"/>
            <a:ext cx="3634037" cy="64527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0250" y="-2"/>
            <a:ext cx="5371751" cy="45720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Conscious Parallelism Isn’t Enough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5797" y="6488668"/>
            <a:ext cx="338620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Theatre Enterprises (US 1954)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055185" y="2134887"/>
            <a:ext cx="10832015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Circumstantial evidence of consciously parallel behavior may have made heavy inroads into the traditional judicial attitude toward conspiracy;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but ‘conscious parallelism’ has not yet read conspiracy out of the Sherman Act entirely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83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4855" y="-2"/>
            <a:ext cx="411714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End of Paramount Decrees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58400" y="6488668"/>
            <a:ext cx="21336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DOJ (7 Aug 2020)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CF0F166-7039-D693-301C-FDAEBFF64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" y="209004"/>
            <a:ext cx="5738288" cy="63210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13BA1624-C12C-C2B9-A0E0-7D8682CD5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25724" r="31493" b="48312"/>
          <a:stretch/>
        </p:blipFill>
        <p:spPr>
          <a:xfrm>
            <a:off x="2058571" y="1345100"/>
            <a:ext cx="9483143" cy="46946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217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4991" y="-2"/>
            <a:ext cx="15170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691" y="141892"/>
            <a:ext cx="4113217" cy="65637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979BB84-821B-2E3C-323F-7E9F6A3EC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9343" y="6488668"/>
            <a:ext cx="224265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550 U.S. 544 (2007)</a:t>
            </a:r>
          </a:p>
        </p:txBody>
      </p:sp>
    </p:spTree>
    <p:extLst>
      <p:ext uri="{BB962C8B-B14F-4D97-AF65-F5344CB8AC3E}">
        <p14:creationId xmlns:p14="http://schemas.microsoft.com/office/powerpoint/2010/main" val="4178039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115" y="-2"/>
            <a:ext cx="32228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or Not?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78438" y="6488668"/>
            <a:ext cx="23135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209003"/>
            <a:ext cx="4094831" cy="64536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BA6D9-9F28-8038-E945-6B53F6D4FADE}"/>
              </a:ext>
            </a:extLst>
          </p:cNvPr>
          <p:cNvSpPr/>
          <p:nvPr/>
        </p:nvSpPr>
        <p:spPr bwMode="auto">
          <a:xfrm>
            <a:off x="1113551" y="2159206"/>
            <a:ext cx="10832015" cy="403187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“…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‘[t]he crucial question’ is whether the challenged anticompetitive conduct ‘stem[s] from independent decision or from an agreement</a:t>
            </a:r>
            <a:r>
              <a:rPr lang="en-US" sz="3200" dirty="0"/>
              <a:t>, tacit or express,’ </a:t>
            </a:r>
            <a:r>
              <a:rPr lang="en-US" sz="3200" i="1" dirty="0"/>
              <a:t>Theatre Enterprises</a:t>
            </a:r>
            <a:r>
              <a:rPr lang="en-US" sz="3200" dirty="0"/>
              <a:t>, 346 U.S., at 540. While a showing of parallel ‘business behavior is admissible circumstantial evidence from which the fact finder may infer agreement,’ it falls short of ‘conclusively establish[</a:t>
            </a:r>
            <a:r>
              <a:rPr lang="en-US" sz="3200" dirty="0" err="1"/>
              <a:t>ing</a:t>
            </a:r>
            <a:r>
              <a:rPr lang="en-US" sz="3200" dirty="0"/>
              <a:t>] agreement or ... itself </a:t>
            </a:r>
            <a:r>
              <a:rPr lang="en-US" sz="3200" dirty="0" err="1"/>
              <a:t>constitut</a:t>
            </a:r>
            <a:r>
              <a:rPr lang="en-US" sz="3200" dirty="0"/>
              <a:t>[</a:t>
            </a:r>
            <a:r>
              <a:rPr lang="en-US" sz="3200" dirty="0" err="1"/>
              <a:t>ing</a:t>
            </a:r>
            <a:r>
              <a:rPr lang="en-US" sz="3200" dirty="0"/>
              <a:t>] a Sherman Act offense.’ Id., at 540-541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6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115" y="-2"/>
            <a:ext cx="32228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or Not?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88166" y="6488668"/>
            <a:ext cx="230383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1" y="209003"/>
            <a:ext cx="4094831" cy="64536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BA6D9-9F28-8038-E945-6B53F6D4FADE}"/>
              </a:ext>
            </a:extLst>
          </p:cNvPr>
          <p:cNvSpPr/>
          <p:nvPr/>
        </p:nvSpPr>
        <p:spPr bwMode="auto">
          <a:xfrm>
            <a:off x="1098959" y="2976329"/>
            <a:ext cx="10832015" cy="304698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Even ‘conscious parallelism,’ a common reaction of ‘firms in a concentrated market [that] </a:t>
            </a:r>
            <a:r>
              <a:rPr lang="en-US" sz="3200" b="1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recogniz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[e] their shared economic interests and their interdependence with respect to price and output decisions’ is ‘not in itself unlawful.’ </a:t>
            </a:r>
            <a:r>
              <a:rPr lang="en-US" sz="3200" i="1" dirty="0"/>
              <a:t>Brooke Group Ltd. v. Brown &amp; Williamson Tobacco Corp.</a:t>
            </a:r>
            <a:r>
              <a:rPr lang="en-US" sz="3200" dirty="0"/>
              <a:t>, 509 U.S. 209, 227 (1993) … 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15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9115" y="-2"/>
            <a:ext cx="322288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or Not?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7076" y="6488668"/>
            <a:ext cx="226492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" y="209004"/>
            <a:ext cx="3982667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DF1EBE-46C6-36F4-28E3-6A487EB3FF1C}"/>
              </a:ext>
            </a:extLst>
          </p:cNvPr>
          <p:cNvSpPr/>
          <p:nvPr/>
        </p:nvSpPr>
        <p:spPr bwMode="auto">
          <a:xfrm>
            <a:off x="1055185" y="2134887"/>
            <a:ext cx="10832015" cy="353943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 … </a:t>
            </a:r>
            <a:r>
              <a:rPr kumimoji="1" lang="en-US" sz="3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  <a:lumOff val="50000"/>
                  </a:schemeClr>
                </a:solidFill>
                <a:effectLst/>
              </a:rPr>
              <a:t>[P]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roof of a § 1 conspiracy must include evidence tending to exclude the possibility of independent action</a:t>
            </a:r>
            <a:r>
              <a:rPr lang="en-US" sz="3200" dirty="0">
                <a:solidFill>
                  <a:schemeClr val="bg2"/>
                </a:solidFill>
              </a:rPr>
              <a:t>, see </a:t>
            </a:r>
            <a:r>
              <a:rPr lang="en-US" sz="3200" i="1" dirty="0">
                <a:solidFill>
                  <a:schemeClr val="bg2"/>
                </a:solidFill>
              </a:rPr>
              <a:t>Monsanto Co. v. Spray-Rite Service Corp.</a:t>
            </a:r>
            <a:r>
              <a:rPr lang="en-US" sz="3200" dirty="0">
                <a:solidFill>
                  <a:schemeClr val="bg2"/>
                </a:solidFill>
              </a:rPr>
              <a:t>, 465 U.S. 752 (1984); and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at the summary judgment stage a § 1 plaintiffs offer of conspiracy evidence must tend to rule out the possibility that the defendants were acting independently</a:t>
            </a:r>
            <a:r>
              <a:rPr lang="en-US" sz="3200" dirty="0">
                <a:solidFill>
                  <a:schemeClr val="bg2"/>
                </a:solidFill>
              </a:rPr>
              <a:t>, see </a:t>
            </a:r>
            <a:r>
              <a:rPr lang="en-US" sz="3200" i="1" dirty="0">
                <a:solidFill>
                  <a:schemeClr val="bg2"/>
                </a:solidFill>
              </a:rPr>
              <a:t>Matsushita Elec. Industrial Co. v. Zenith Radio Corp.</a:t>
            </a:r>
            <a:r>
              <a:rPr lang="en-US" sz="3200" dirty="0">
                <a:solidFill>
                  <a:schemeClr val="bg2"/>
                </a:solidFill>
              </a:rPr>
              <a:t>, 475 U.S. 574 (1986).”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732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970" y="-1"/>
            <a:ext cx="9827031" cy="40338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Pleading Requirements: Facts Suggesting Conspiracy Is Plausible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2756" y="6488668"/>
            <a:ext cx="228924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97" y="555779"/>
            <a:ext cx="3836991" cy="61450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8A944C-E7EA-897C-1160-69391A520128}"/>
              </a:ext>
            </a:extLst>
          </p:cNvPr>
          <p:cNvSpPr/>
          <p:nvPr/>
        </p:nvSpPr>
        <p:spPr bwMode="auto">
          <a:xfrm>
            <a:off x="1186948" y="1857648"/>
            <a:ext cx="10832015" cy="403187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</a:rPr>
              <a:t>“</a:t>
            </a:r>
            <a:r>
              <a:rPr lang="en-US" sz="3200" dirty="0">
                <a:solidFill>
                  <a:schemeClr val="bg2"/>
                </a:solidFill>
              </a:rPr>
              <a:t>In applying these general standards to a § 1 claim,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we hold that stating such a claim requires a complaint with enough factual matter (taken as true) to suggest that an agreement was made. Asking for plausible grounds to infer an agreement does not impose a probability requirement at the pleading stage; it simply calls for enough fact to raise a reasonable expectation that discovery will reveal evidence of illegal agreement</a:t>
            </a:r>
            <a:r>
              <a:rPr lang="en-US" sz="3200" dirty="0">
                <a:solidFill>
                  <a:schemeClr val="bg2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914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06" y="-1"/>
            <a:ext cx="8081396" cy="42388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Must Have Facts to Get Beyond Mere Parallel Conduct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52870" y="6488668"/>
            <a:ext cx="233913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Twombly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2007)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5" y="339502"/>
            <a:ext cx="3954973" cy="63613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417E9A-E7EC-EB64-05D1-55A6FFEAF585}"/>
              </a:ext>
            </a:extLst>
          </p:cNvPr>
          <p:cNvSpPr/>
          <p:nvPr/>
        </p:nvSpPr>
        <p:spPr bwMode="auto">
          <a:xfrm>
            <a:off x="1055185" y="1395249"/>
            <a:ext cx="10832015" cy="452431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/>
              <a:t>It makes sense to say, therefore, that an allegation of parallel conduct and a bare assertion of conspiracy will not suffice. Without more, parallel conduct does not suggest conspiracy, and a conclusory allegation of agreement at some unidentified point does not supply facts adequate to show illegality. Hence,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when allegations of parallel conduct are set out in order to make a § 1 claim, they must be placed in a context that raises a suggestion of a preceding agreement, not merely parallel conduct that could just as well be independent action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12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Increases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Hypos</a:t>
            </a:r>
          </a:p>
          <a:p>
            <a:pPr lvl="1"/>
            <a:r>
              <a:rPr lang="en-US" dirty="0"/>
              <a:t>V1: Firm raises its prices; competitors learn of that and match the price increase</a:t>
            </a:r>
          </a:p>
          <a:p>
            <a:pPr lvl="1"/>
            <a:r>
              <a:rPr lang="en-US" dirty="0"/>
              <a:t>V2: Firm announces in trade publication that it will raise prices in a week; it does so and competitors match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17760" y="0"/>
            <a:ext cx="217424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3)</a:t>
            </a:r>
          </a:p>
        </p:txBody>
      </p:sp>
    </p:spTree>
    <p:extLst>
      <p:ext uri="{BB962C8B-B14F-4D97-AF65-F5344CB8AC3E}">
        <p14:creationId xmlns:p14="http://schemas.microsoft.com/office/powerpoint/2010/main" val="2594595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Increases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Hypos</a:t>
            </a:r>
          </a:p>
          <a:p>
            <a:pPr lvl="1"/>
            <a:r>
              <a:rPr lang="en-US" dirty="0"/>
              <a:t>V3: Firm announces in email to its competitors that it will raise prices in a week; it does so and competitors match</a:t>
            </a:r>
          </a:p>
          <a:p>
            <a:pPr lvl="1"/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17760" y="0"/>
            <a:ext cx="217424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(2 of 3)</a:t>
            </a:r>
          </a:p>
        </p:txBody>
      </p:sp>
    </p:spTree>
    <p:extLst>
      <p:ext uri="{BB962C8B-B14F-4D97-AF65-F5344CB8AC3E}">
        <p14:creationId xmlns:p14="http://schemas.microsoft.com/office/powerpoint/2010/main" val="248486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9E25A-66FA-5F92-CBCE-854EB1CCA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8237-2D9D-F48B-F5CD-48B5A2A4E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834" y="-2"/>
            <a:ext cx="3498167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Agencies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25040-1B63-2B6C-7451-A5B5A574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7D3EA78-67FD-B923-7EDE-EBC411E70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339" y="6488668"/>
            <a:ext cx="44096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v. Slaughter (U.S. Sept 22,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A73AE-AE4E-6E1D-C8D8-C9DE6B14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5FD73-632C-5BCC-A9CF-C4905D82B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6" y="209004"/>
            <a:ext cx="434734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D8394-891F-5CA7-E3C8-F874D1F72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18" t="35228" r="5336" b="22074"/>
          <a:stretch>
            <a:fillRect/>
          </a:stretch>
        </p:blipFill>
        <p:spPr>
          <a:xfrm>
            <a:off x="2877248" y="1297395"/>
            <a:ext cx="6654089" cy="4907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888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378D2-DE45-4EE6-984C-16F7A0E26B05}" type="slidenum">
              <a:rPr lang="en-US" altLang="en-US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Increases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In which of these cases could you draft an SA1 complaint that would satisfy </a:t>
            </a:r>
            <a:r>
              <a:rPr lang="en-US" i="1" dirty="0" err="1"/>
              <a:t>Twombly’s</a:t>
            </a:r>
            <a:r>
              <a:rPr lang="en-US" dirty="0"/>
              <a:t> plausible facts standard?</a:t>
            </a:r>
          </a:p>
          <a:p>
            <a:pPr lvl="1"/>
            <a:r>
              <a:rPr lang="en-US" dirty="0"/>
              <a:t>Are any of these hypos </a:t>
            </a:r>
            <a:r>
              <a:rPr lang="en-US" i="1" dirty="0"/>
              <a:t>Kleen Products</a:t>
            </a:r>
            <a:r>
              <a:rPr lang="en-US" dirty="0"/>
              <a:t>?</a:t>
            </a:r>
          </a:p>
          <a:p>
            <a:pPr lvl="1"/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17760" y="0"/>
            <a:ext cx="217424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3)</a:t>
            </a:r>
          </a:p>
        </p:txBody>
      </p:sp>
    </p:spTree>
    <p:extLst>
      <p:ext uri="{BB962C8B-B14F-4D97-AF65-F5344CB8AC3E}">
        <p14:creationId xmlns:p14="http://schemas.microsoft.com/office/powerpoint/2010/main" val="3373157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9700E-101B-4925-029F-D0EDCB788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87492-EC5E-E123-0B6F-D08072176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064" y="-2"/>
            <a:ext cx="55889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Public Communication and Collusion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EB89F-DAD6-FAEF-AC7F-D710F8EB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B263255-87FE-5683-270F-F8F52D05C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Duso et al (25 July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72DE5D-435E-A1E4-F5A2-9F99AB5A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CCE48-943D-FCA5-43F0-8326BAA2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21" y="578770"/>
            <a:ext cx="4290573" cy="609456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6F57F-248C-23D9-BCE5-0A8145B5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59" t="16775" r="9915" b="41008"/>
          <a:stretch>
            <a:fillRect/>
          </a:stretch>
        </p:blipFill>
        <p:spPr>
          <a:xfrm>
            <a:off x="2973421" y="1001856"/>
            <a:ext cx="7073920" cy="52483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985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007" y="-2"/>
            <a:ext cx="2443994" cy="36591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Kleen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Products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88" y="204750"/>
            <a:ext cx="4856329" cy="65008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B44658F-D469-1712-D31E-0E4FD854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117" y="6488668"/>
            <a:ext cx="48138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Consol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Amended Complaint (10 Nov. 2010)</a:t>
            </a:r>
          </a:p>
        </p:txBody>
      </p:sp>
    </p:spTree>
    <p:extLst>
      <p:ext uri="{BB962C8B-B14F-4D97-AF65-F5344CB8AC3E}">
        <p14:creationId xmlns:p14="http://schemas.microsoft.com/office/powerpoint/2010/main" val="1186150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11" y="-2"/>
            <a:ext cx="3791990" cy="399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Structure of the Industry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77000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5" y="199504"/>
            <a:ext cx="4651908" cy="65013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86" y="794474"/>
            <a:ext cx="6867945" cy="5373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77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240" y="-1"/>
            <a:ext cx="3667761" cy="36576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Changed Market Shares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3540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0" y="182880"/>
            <a:ext cx="4382421" cy="64797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100" y="734314"/>
            <a:ext cx="7699567" cy="53893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572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542" y="-2"/>
            <a:ext cx="3804459" cy="38238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Prior Antitrust Violations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1942" y="6488668"/>
            <a:ext cx="289005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51" y="191191"/>
            <a:ext cx="4358122" cy="65096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086" y="1030543"/>
            <a:ext cx="7159215" cy="50654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04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323" y="-2"/>
            <a:ext cx="6189678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Capacity Reductions and Price Increases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0" y="184664"/>
            <a:ext cx="4400128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39" y="1541837"/>
            <a:ext cx="10615027" cy="44223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5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879" y="-2"/>
            <a:ext cx="6156122" cy="3693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Capacity Reductions and Price Increases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77000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0" y="184663"/>
            <a:ext cx="4390103" cy="65475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38" y="1022485"/>
            <a:ext cx="8111087" cy="50735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843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9" y="-2"/>
            <a:ext cx="2286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SA1 Violation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15974" y="6488668"/>
            <a:ext cx="287602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48" y="209004"/>
            <a:ext cx="4663926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71" y="959695"/>
            <a:ext cx="7331265" cy="52051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81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2145" y="-2"/>
            <a:ext cx="229985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SA1 Violation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47200" y="6488668"/>
            <a:ext cx="2844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Complaint (10 Nov 2010)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6" y="209004"/>
            <a:ext cx="4386879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093" y="864559"/>
            <a:ext cx="8163696" cy="52945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56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0BD10-3E23-1374-3EA9-E7B90D07E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BC568-48DA-7CA5-3C7D-29B770BD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834" y="-2"/>
            <a:ext cx="34981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Independent Agencies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BE8C8-B70C-63F4-EA11-AD84FEDD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3A5D519-E05F-81D9-5C9B-CA567592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339" y="6488668"/>
            <a:ext cx="440966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v. Slaughter (U.S. Sept 22, 2025)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71F5A-617E-14FE-6DDE-59EFD6BFF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D4007-DD53-D18C-8EFD-0450A8515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6" y="209004"/>
            <a:ext cx="4347340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39EEF-B25D-7208-5414-14C0E86C8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6" t="77115" r="3573" b="3219"/>
          <a:stretch>
            <a:fillRect/>
          </a:stretch>
        </p:blipFill>
        <p:spPr>
          <a:xfrm>
            <a:off x="1704515" y="2867673"/>
            <a:ext cx="9536668" cy="31166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8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5424" y="-2"/>
            <a:ext cx="2456577" cy="45720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54" y="172399"/>
            <a:ext cx="4637204" cy="65332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880E7E7-48FC-C8A1-FC48-D6858334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694" y="6477000"/>
            <a:ext cx="296830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910 F.3d 927 (7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2018)</a:t>
            </a:r>
          </a:p>
        </p:txBody>
      </p:sp>
    </p:spTree>
    <p:extLst>
      <p:ext uri="{BB962C8B-B14F-4D97-AF65-F5344CB8AC3E}">
        <p14:creationId xmlns:p14="http://schemas.microsoft.com/office/powerpoint/2010/main" val="34729991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717" y="-1"/>
            <a:ext cx="3287283" cy="39624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Likely Than Not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 (7th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7" y="198120"/>
            <a:ext cx="4166213" cy="64435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1055185" y="2134887"/>
            <a:ext cx="10832015" cy="255454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It is the substantive law, however, that establishes what the plaintiff must address. The Purchasers needed evidence that would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allow a trier of fact to nudge the ball over the 50‐yard line and rationally to say that the existence of an agreement is more likely than not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6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303" y="-1"/>
            <a:ext cx="3400698" cy="39624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Likely Than Not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 (7th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25" y="198120"/>
            <a:ext cx="4204447" cy="65027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1055185" y="2134887"/>
            <a:ext cx="10832015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Put more directly,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they must put on the table ‘some evidence which, if believed, would support a finding of concerted behavior</a:t>
            </a:r>
            <a:r>
              <a:rPr lang="en-US" sz="3200" dirty="0">
                <a:solidFill>
                  <a:srgbClr val="000000"/>
                </a:solidFill>
              </a:rPr>
              <a:t>.’ </a:t>
            </a:r>
            <a:r>
              <a:rPr lang="en-US" sz="3200" i="1" dirty="0">
                <a:solidFill>
                  <a:srgbClr val="000000"/>
                </a:solidFill>
              </a:rPr>
              <a:t>Toys ‘R’ Us Inc. v. FTC</a:t>
            </a:r>
            <a:r>
              <a:rPr lang="en-US" sz="3200" dirty="0">
                <a:solidFill>
                  <a:srgbClr val="000000"/>
                </a:solidFill>
              </a:rPr>
              <a:t>, 221 F.3d 928, 935 (7th Cir. 2000).”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98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8" y="184664"/>
            <a:ext cx="3920804" cy="65161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633" y="-2"/>
            <a:ext cx="5816368" cy="36933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Mistakes Should Antitrust Make?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 (7th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052903" y="2907971"/>
            <a:ext cx="10832015" cy="255454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>
                <a:solidFill>
                  <a:srgbClr val="000000"/>
                </a:solidFill>
              </a:rPr>
              <a:t>The outcome of this case flows directly from both the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limitation in section 1 of the Sherman Act to anticompetitive agreements </a:t>
            </a:r>
            <a:r>
              <a:rPr lang="en-US" sz="3200" dirty="0">
                <a:solidFill>
                  <a:srgbClr val="000000"/>
                </a:solidFill>
              </a:rPr>
              <a:t>and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Supreme Court’s cautions against interfering with individual firm behavior in ways that could inadvertently distort incentives to compete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554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53" y="198120"/>
            <a:ext cx="3912707" cy="65027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8569" y="-1"/>
            <a:ext cx="4003432" cy="39624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Antitrust Policy Tradeoffs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 (7th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168456" y="1943073"/>
            <a:ext cx="10832015" cy="353943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Scholars, lawmakers, and courts have yet to agree on a regulatory regime that can address oligopolistic behavior that leads to higher prices and reduced consumer choice, without stifling normal business activity</a:t>
            </a:r>
            <a:r>
              <a:rPr lang="en-US" sz="3200" dirty="0">
                <a:solidFill>
                  <a:srgbClr val="000000"/>
                </a:solidFill>
              </a:rPr>
              <a:t>. For now, we follow established law to the effect that ‘‘conscious parallelism’ has not yet read conspiracy out of the Sherman Act entirely.’ </a:t>
            </a:r>
            <a:r>
              <a:rPr lang="en-US" sz="3200" i="1" dirty="0">
                <a:solidFill>
                  <a:srgbClr val="000000"/>
                </a:solidFill>
              </a:rPr>
              <a:t>Twombly</a:t>
            </a:r>
            <a:r>
              <a:rPr lang="en-US" sz="3200" dirty="0">
                <a:solidFill>
                  <a:srgbClr val="000000"/>
                </a:solidFill>
              </a:rPr>
              <a:t>, 550 U.S. at 552 (citation omitted).”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077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7" y="198120"/>
            <a:ext cx="3914530" cy="65057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8225" y="-1"/>
            <a:ext cx="7063775" cy="39624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 Best, Only Tacit Collusion (And Not Enough)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Kleen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Products (7th Cir. 2018)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055185" y="2134887"/>
            <a:ext cx="10832015" cy="206210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Because the evidence proffered by the Purchasers does not tend to exclude the possibility that Georgia-Pacific and </a:t>
            </a:r>
            <a:r>
              <a:rPr lang="en-US" sz="3200" b="1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WestRock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engaged only in tacit collusion, we AFFIRM the judgment of the district court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19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8924" y="-2"/>
            <a:ext cx="44530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Tacit: Text Messaging II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36412" y="6488668"/>
            <a:ext cx="29555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782 F.3d 867 (7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82D5F-FCC7-9E29-40CC-611E6C3B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52" y="209004"/>
            <a:ext cx="4453077" cy="6491834"/>
          </a:xfrm>
          <a:prstGeom prst="rect">
            <a:avLst/>
          </a:prstGeom>
          <a:ln w="63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05880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272" y="-2"/>
            <a:ext cx="53437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kern="12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Tacit Collusion Doesn’t Violate SA1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57617" y="6488668"/>
            <a:ext cx="353438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Text Messaging II (7</a:t>
            </a:r>
            <a:r>
              <a:rPr lang="en-US" sz="1800" i="0" baseline="300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Cir. 2015)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39733-BD79-6B78-D3EE-135D7B01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4" y="209004"/>
            <a:ext cx="3971109" cy="6394269"/>
          </a:xfrm>
          <a:prstGeom prst="rect">
            <a:avLst/>
          </a:prstGeom>
          <a:ln w="63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C8F4B5-5330-696E-F07D-A178EC69CA3B}"/>
              </a:ext>
            </a:extLst>
          </p:cNvPr>
          <p:cNvSpPr/>
          <p:nvPr/>
        </p:nvSpPr>
        <p:spPr bwMode="auto">
          <a:xfrm>
            <a:off x="1111456" y="1619072"/>
            <a:ext cx="10832015" cy="4031873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kumimoji="1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“</a:t>
            </a:r>
            <a:r>
              <a:rPr lang="en-US" sz="3200" dirty="0"/>
              <a:t>The point that [the plaintiffs] have particular difficulty accepting is that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the Sherman Act imposes no duty on firms to compete vigorously, or for that matter at all, in price</a:t>
            </a:r>
            <a:r>
              <a:rPr lang="en-US" sz="3200" dirty="0"/>
              <a:t>. This troubles some antitrust experts, such as Harvard Law School Professor Louis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Kaplow</a:t>
            </a:r>
            <a:r>
              <a:rPr lang="en-US" sz="3200" dirty="0"/>
              <a:t>, whose book </a:t>
            </a:r>
            <a:r>
              <a:rPr lang="en-US" sz="3200" i="1" dirty="0"/>
              <a:t>Competition Policy and Price Fixing </a:t>
            </a:r>
            <a:r>
              <a:rPr lang="en-US" sz="3200" dirty="0"/>
              <a:t>(2013) </a:t>
            </a:r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argues that tacit collusion should be deemed a violation of the Sherman Act. That of course is not the law, and probably shouldn’t be</a:t>
            </a:r>
            <a:r>
              <a:rPr lang="en-US" sz="3200" dirty="0">
                <a:solidFill>
                  <a:srgbClr val="000000"/>
                </a:solidFill>
              </a:rPr>
              <a:t>.”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80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5CA7C-A3B3-5BA1-A19A-4DB86BB1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7DB0-9E41-CEDE-E913-3C5115B0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3556" y="-2"/>
            <a:ext cx="34884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Removal Of Humphrey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CE886-8616-79A4-BCD2-D615A4EB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704873D-8488-24A6-A70A-E3B0BC0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928" y="6488668"/>
            <a:ext cx="32490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Oct 1933)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865F1-5202-B58D-A83A-BDBDEA0D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44C6FB-F928-B559-639F-49AD829D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529"/>
          <a:stretch>
            <a:fillRect/>
          </a:stretch>
        </p:blipFill>
        <p:spPr>
          <a:xfrm>
            <a:off x="255418" y="209004"/>
            <a:ext cx="5451758" cy="64918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D25F6B-46BB-8F34-1149-B866D867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61"/>
          <a:stretch>
            <a:fillRect/>
          </a:stretch>
        </p:blipFill>
        <p:spPr>
          <a:xfrm>
            <a:off x="4608905" y="582006"/>
            <a:ext cx="3307917" cy="46559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2816B-EF65-B516-E800-49B530CF3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61"/>
          <a:stretch>
            <a:fillRect/>
          </a:stretch>
        </p:blipFill>
        <p:spPr>
          <a:xfrm>
            <a:off x="8296322" y="582006"/>
            <a:ext cx="3307917" cy="4655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09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A844-461D-3D25-CF97-6972D291D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8D21-7636-1AA3-031A-24A393EC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3556" y="-2"/>
            <a:ext cx="34884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Removal Of Humphrey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2DBED-9A63-9293-1137-07A0E028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AC02EA6-0453-8B48-12B2-12B425B53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2928" y="6488668"/>
            <a:ext cx="32490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Oct 1933)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B345A-270F-A60E-B7F9-D8A9A2F7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37" y="593415"/>
            <a:ext cx="9704317" cy="58322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4706050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6003</TotalTime>
  <Words>3083</Words>
  <Application>Microsoft Office PowerPoint</Application>
  <PresentationFormat>Widescreen</PresentationFormat>
  <Paragraphs>426</Paragraphs>
  <Slides>77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Helvetica</vt:lpstr>
      <vt:lpstr>Monotype Sorts</vt:lpstr>
      <vt:lpstr>Times New Roman</vt:lpstr>
      <vt:lpstr>Wingdings</vt:lpstr>
      <vt:lpstr>Generic (Standard)</vt:lpstr>
      <vt:lpstr>Class 2: Wed 1 Oct 2025 Antitrust Fall 2025    Finding the Agreement</vt:lpstr>
      <vt:lpstr>FTC Closed</vt:lpstr>
      <vt:lpstr>Zillow Lawsuit</vt:lpstr>
      <vt:lpstr>3-0 Vote</vt:lpstr>
      <vt:lpstr>The Missing FTC Commissioners</vt:lpstr>
      <vt:lpstr>Independent Agencies</vt:lpstr>
      <vt:lpstr>Independent Agencies</vt:lpstr>
      <vt:lpstr>Removal Of Humphrey</vt:lpstr>
      <vt:lpstr>Removal Of Humphrey</vt:lpstr>
      <vt:lpstr>The New Deal and The Supreme Court</vt:lpstr>
      <vt:lpstr>The New Deal and The Supreme Court</vt:lpstr>
      <vt:lpstr>And The Symbol in the Upper Left Corner?</vt:lpstr>
      <vt:lpstr>Humphrey’s Executor</vt:lpstr>
      <vt:lpstr>Statutory Basis for Removal</vt:lpstr>
      <vt:lpstr>Constitutional?</vt:lpstr>
      <vt:lpstr>Removal Would Threaten Agency Independence</vt:lpstr>
      <vt:lpstr>Back to the Kagan Dissent</vt:lpstr>
      <vt:lpstr>Back to the Kagan Dissent</vt:lpstr>
      <vt:lpstr>Production of Property: The Great American Novel</vt:lpstr>
      <vt:lpstr>Questions</vt:lpstr>
      <vt:lpstr>Pricing Movies in 1934 (TTYN (3 of 3))</vt:lpstr>
      <vt:lpstr>Filling the Movie Theater (TTYN (1 of 3))</vt:lpstr>
      <vt:lpstr>Filling the Movie Theater</vt:lpstr>
      <vt:lpstr>Filling the Movie Theater</vt:lpstr>
      <vt:lpstr>Results when P = $4</vt:lpstr>
      <vt:lpstr>Results when P = $5</vt:lpstr>
      <vt:lpstr>Results when P = $6.25</vt:lpstr>
      <vt:lpstr>Fourth Attempt Results</vt:lpstr>
      <vt:lpstr>Fourth Attempt Results</vt:lpstr>
      <vt:lpstr>Fourth Attempt Results</vt:lpstr>
      <vt:lpstr>Key Feature of Example</vt:lpstr>
      <vt:lpstr>Implementing This</vt:lpstr>
      <vt:lpstr>A Different Mechanism</vt:lpstr>
      <vt:lpstr>Is This Interstate Circuit?</vt:lpstr>
      <vt:lpstr>Movie Antitrust Case Filed</vt:lpstr>
      <vt:lpstr>Interstate Circuit</vt:lpstr>
      <vt:lpstr>Interstate Circuit</vt:lpstr>
      <vt:lpstr>The Letter</vt:lpstr>
      <vt:lpstr>The Letter</vt:lpstr>
      <vt:lpstr>Evaluating the Evidence</vt:lpstr>
      <vt:lpstr>Finding the Conspiracy</vt:lpstr>
      <vt:lpstr>Holding: Agreement v. Conspiracy</vt:lpstr>
      <vt:lpstr>Holding: “Contemplated and Invited”</vt:lpstr>
      <vt:lpstr>Holding: Invitation and Action</vt:lpstr>
      <vt:lpstr>Paramount</vt:lpstr>
      <vt:lpstr>Paramount Divestiture</vt:lpstr>
      <vt:lpstr>Theatre Enterprises</vt:lpstr>
      <vt:lpstr>Independent Decisions or Via Agreement</vt:lpstr>
      <vt:lpstr>Conscious Parallelism Isn’t Enough</vt:lpstr>
      <vt:lpstr>Conscious Parallelism Isn’t Enough</vt:lpstr>
      <vt:lpstr>End of Paramount Decrees</vt:lpstr>
      <vt:lpstr>Twombly</vt:lpstr>
      <vt:lpstr>Independent or Not?</vt:lpstr>
      <vt:lpstr>Independent or Not?</vt:lpstr>
      <vt:lpstr>Independent or Not?</vt:lpstr>
      <vt:lpstr>Pleading Requirements: Facts Suggesting Conspiracy Is Plausible</vt:lpstr>
      <vt:lpstr>Must Have Facts to Get Beyond Mere Parallel Conduct</vt:lpstr>
      <vt:lpstr>Price Increases</vt:lpstr>
      <vt:lpstr>Price Increases</vt:lpstr>
      <vt:lpstr>Price Increases</vt:lpstr>
      <vt:lpstr>Public Communication and Collusion</vt:lpstr>
      <vt:lpstr>Kleen Products</vt:lpstr>
      <vt:lpstr>Structure of the Industry</vt:lpstr>
      <vt:lpstr>Changed Market Shares</vt:lpstr>
      <vt:lpstr>Prior Antitrust Violations</vt:lpstr>
      <vt:lpstr>Capacity Reductions and Price Increases</vt:lpstr>
      <vt:lpstr>Capacity Reductions and Price Increases</vt:lpstr>
      <vt:lpstr>SA1 Violation</vt:lpstr>
      <vt:lpstr>SA1 Violation</vt:lpstr>
      <vt:lpstr>Kleen Products</vt:lpstr>
      <vt:lpstr>More Likely Than Not</vt:lpstr>
      <vt:lpstr>More Likely Than Not</vt:lpstr>
      <vt:lpstr>What Mistakes Should Antitrust Make?</vt:lpstr>
      <vt:lpstr>Antitrust Policy Tradeoffs</vt:lpstr>
      <vt:lpstr>At Best, Only Tacit Collusion (And Not Enough)</vt:lpstr>
      <vt:lpstr>More Tacit: Text Messaging II</vt:lpstr>
      <vt:lpstr>Tacit Collusion Doesn’t Violate SA1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610</cp:revision>
  <cp:lastPrinted>2019-01-16T19:56:28Z</cp:lastPrinted>
  <dcterms:created xsi:type="dcterms:W3CDTF">1999-10-27T15:27:59Z</dcterms:created>
  <dcterms:modified xsi:type="dcterms:W3CDTF">2025-10-01T18:12:07Z</dcterms:modified>
</cp:coreProperties>
</file>