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84"/>
  </p:notesMasterIdLst>
  <p:handoutMasterIdLst>
    <p:handoutMasterId r:id="rId85"/>
  </p:handoutMasterIdLst>
  <p:sldIdLst>
    <p:sldId id="1267" r:id="rId3"/>
    <p:sldId id="1663" r:id="rId4"/>
    <p:sldId id="1664" r:id="rId5"/>
    <p:sldId id="1665" r:id="rId6"/>
    <p:sldId id="1616" r:id="rId7"/>
    <p:sldId id="1666" r:id="rId8"/>
    <p:sldId id="1685" r:id="rId9"/>
    <p:sldId id="1687" r:id="rId10"/>
    <p:sldId id="1688" r:id="rId11"/>
    <p:sldId id="1691" r:id="rId12"/>
    <p:sldId id="1692" r:id="rId13"/>
    <p:sldId id="1689" r:id="rId14"/>
    <p:sldId id="1668" r:id="rId15"/>
    <p:sldId id="1271" r:id="rId16"/>
    <p:sldId id="1272" r:id="rId17"/>
    <p:sldId id="1655" r:id="rId18"/>
    <p:sldId id="1622" r:id="rId19"/>
    <p:sldId id="1676" r:id="rId20"/>
    <p:sldId id="1677" r:id="rId21"/>
    <p:sldId id="1678" r:id="rId22"/>
    <p:sldId id="1696" r:id="rId23"/>
    <p:sldId id="1548" r:id="rId24"/>
    <p:sldId id="1721" r:id="rId25"/>
    <p:sldId id="1551" r:id="rId26"/>
    <p:sldId id="1552" r:id="rId27"/>
    <p:sldId id="1553" r:id="rId28"/>
    <p:sldId id="1554" r:id="rId29"/>
    <p:sldId id="1559" r:id="rId30"/>
    <p:sldId id="1379" r:id="rId31"/>
    <p:sldId id="1380" r:id="rId32"/>
    <p:sldId id="1675" r:id="rId33"/>
    <p:sldId id="1450" r:id="rId34"/>
    <p:sldId id="1446" r:id="rId35"/>
    <p:sldId id="1445" r:id="rId36"/>
    <p:sldId id="1393" r:id="rId37"/>
    <p:sldId id="1391" r:id="rId38"/>
    <p:sldId id="1396" r:id="rId39"/>
    <p:sldId id="1388" r:id="rId40"/>
    <p:sldId id="1397" r:id="rId41"/>
    <p:sldId id="1452" r:id="rId42"/>
    <p:sldId id="1394" r:id="rId43"/>
    <p:sldId id="1359" r:id="rId44"/>
    <p:sldId id="1361" r:id="rId45"/>
    <p:sldId id="1694" r:id="rId46"/>
    <p:sldId id="1699" r:id="rId47"/>
    <p:sldId id="1695" r:id="rId48"/>
    <p:sldId id="1526" r:id="rId49"/>
    <p:sldId id="1528" r:id="rId50"/>
    <p:sldId id="1527" r:id="rId51"/>
    <p:sldId id="1700" r:id="rId52"/>
    <p:sldId id="1717" r:id="rId53"/>
    <p:sldId id="1697" r:id="rId54"/>
    <p:sldId id="1698" r:id="rId55"/>
    <p:sldId id="1701" r:id="rId56"/>
    <p:sldId id="1702" r:id="rId57"/>
    <p:sldId id="1703" r:id="rId58"/>
    <p:sldId id="1704" r:id="rId59"/>
    <p:sldId id="1570" r:id="rId60"/>
    <p:sldId id="1705" r:id="rId61"/>
    <p:sldId id="1706" r:id="rId62"/>
    <p:sldId id="1707" r:id="rId63"/>
    <p:sldId id="1708" r:id="rId64"/>
    <p:sldId id="1709" r:id="rId65"/>
    <p:sldId id="1382" r:id="rId66"/>
    <p:sldId id="1383" r:id="rId67"/>
    <p:sldId id="1726" r:id="rId68"/>
    <p:sldId id="1728" r:id="rId69"/>
    <p:sldId id="1731" r:id="rId70"/>
    <p:sldId id="1729" r:id="rId71"/>
    <p:sldId id="1718" r:id="rId72"/>
    <p:sldId id="1719" r:id="rId73"/>
    <p:sldId id="1722" r:id="rId74"/>
    <p:sldId id="1724" r:id="rId75"/>
    <p:sldId id="1711" r:id="rId76"/>
    <p:sldId id="1392" r:id="rId77"/>
    <p:sldId id="1725" r:id="rId78"/>
    <p:sldId id="1712" r:id="rId79"/>
    <p:sldId id="1727" r:id="rId80"/>
    <p:sldId id="1733" r:id="rId81"/>
    <p:sldId id="1734" r:id="rId82"/>
    <p:sldId id="1713" r:id="rId83"/>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00FF"/>
    <a:srgbClr val="339966"/>
    <a:srgbClr val="008080"/>
    <a:srgbClr val="009999"/>
    <a:srgbClr val="3366FF"/>
    <a:srgbClr val="CC66FF"/>
    <a:srgbClr val="CC0099"/>
    <a:srgbClr val="CC0066"/>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5" autoAdjust="0"/>
    <p:restoredTop sz="86410" autoAdjust="0"/>
  </p:normalViewPr>
  <p:slideViewPr>
    <p:cSldViewPr snapToGrid="0">
      <p:cViewPr varScale="1">
        <p:scale>
          <a:sx n="136" d="100"/>
          <a:sy n="136" d="100"/>
        </p:scale>
        <p:origin x="64" y="468"/>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8" d="100"/>
          <a:sy n="68" d="100"/>
        </p:scale>
        <p:origin x="2472" y="38"/>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lvl1pPr defTabSz="931774">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1" y="0"/>
            <a:ext cx="3036149" cy="462918"/>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lvl1pPr algn="r" defTabSz="931774">
              <a:defRPr kumimoji="0" sz="1200"/>
            </a:lvl1pPr>
          </a:lstStyle>
          <a:p>
            <a:pPr>
              <a:defRPr/>
            </a:pPr>
            <a:fld id="{BACD4D8E-0305-4CD5-9DBD-51D10C00A67E}" type="datetime1">
              <a:rPr lang="en-US" altLang="en-US"/>
              <a:pPr>
                <a:defRPr/>
              </a:pPr>
              <a:t>1/3/2024</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6" tIns="46578" rIns="93156" bIns="46578" numCol="1" anchor="b" anchorCtr="0" compatLnSpc="1">
            <a:prstTxWarp prst="textNoShape">
              <a:avLst/>
            </a:prstTxWarp>
          </a:bodyPr>
          <a:lstStyle>
            <a:lvl1pPr defTabSz="931774">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4251" y="8833482"/>
            <a:ext cx="3036149" cy="462918"/>
          </a:xfrm>
          <a:prstGeom prst="rect">
            <a:avLst/>
          </a:prstGeom>
          <a:noFill/>
          <a:ln w="9525">
            <a:noFill/>
            <a:miter lim="800000"/>
            <a:headEnd/>
            <a:tailEnd/>
          </a:ln>
        </p:spPr>
        <p:txBody>
          <a:bodyPr vert="horz" wrap="square" lIns="93156" tIns="46578" rIns="93156" bIns="46578" numCol="1" anchor="b" anchorCtr="0" compatLnSpc="1">
            <a:prstTxWarp prst="textNoShape">
              <a:avLst/>
            </a:prstTxWarp>
          </a:bodyPr>
          <a:lstStyle>
            <a:lvl1pPr algn="r" defTabSz="930379">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lvl1pPr defTabSz="931774">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2"/>
            <a:ext cx="5140538" cy="4180527"/>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251" y="0"/>
            <a:ext cx="3036149" cy="462918"/>
          </a:xfrm>
          <a:prstGeom prst="rect">
            <a:avLst/>
          </a:prstGeom>
          <a:noFill/>
          <a:ln w="9525">
            <a:noFill/>
            <a:miter lim="800000"/>
            <a:headEnd/>
            <a:tailEnd/>
          </a:ln>
        </p:spPr>
        <p:txBody>
          <a:bodyPr vert="horz" wrap="square" lIns="93156" tIns="46578" rIns="93156" bIns="46578" numCol="1" anchor="t" anchorCtr="0" compatLnSpc="1">
            <a:prstTxWarp prst="textNoShape">
              <a:avLst/>
            </a:prstTxWarp>
          </a:bodyPr>
          <a:lstStyle>
            <a:lvl1pPr algn="r" defTabSz="931774">
              <a:defRPr kumimoji="0" sz="1200"/>
            </a:lvl1pPr>
          </a:lstStyle>
          <a:p>
            <a:pPr>
              <a:defRPr/>
            </a:pPr>
            <a:fld id="{91C928C3-9442-484A-8273-FA08CFCEA006}" type="datetime1">
              <a:rPr lang="en-US" altLang="en-US"/>
              <a:pPr>
                <a:defRPr/>
              </a:pPr>
              <a:t>1/3/2024</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6" tIns="46578" rIns="93156" bIns="46578" numCol="1" anchor="b" anchorCtr="0" compatLnSpc="1">
            <a:prstTxWarp prst="textNoShape">
              <a:avLst/>
            </a:prstTxWarp>
          </a:bodyPr>
          <a:lstStyle>
            <a:lvl1pPr defTabSz="931774">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1" y="8833482"/>
            <a:ext cx="3036149" cy="462918"/>
          </a:xfrm>
          <a:prstGeom prst="rect">
            <a:avLst/>
          </a:prstGeom>
          <a:noFill/>
          <a:ln w="9525">
            <a:noFill/>
            <a:miter lim="800000"/>
            <a:headEnd/>
            <a:tailEnd/>
          </a:ln>
        </p:spPr>
        <p:txBody>
          <a:bodyPr vert="horz" wrap="square" lIns="93156" tIns="46578" rIns="93156" bIns="46578" numCol="1" anchor="b" anchorCtr="0" compatLnSpc="1">
            <a:prstTxWarp prst="textNoShape">
              <a:avLst/>
            </a:prstTxWarp>
          </a:bodyPr>
          <a:lstStyle>
            <a:lvl1pPr algn="r" defTabSz="930379">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79">
              <a:defRPr kumimoji="1" sz="2400">
                <a:solidFill>
                  <a:schemeClr val="tx1"/>
                </a:solidFill>
                <a:latin typeface="Times New Roman" panose="02020603050405020304" pitchFamily="18" charset="0"/>
              </a:defRPr>
            </a:lvl1pPr>
            <a:lvl2pPr marL="741767" indent="-285295" defTabSz="930379">
              <a:defRPr kumimoji="1" sz="2400">
                <a:solidFill>
                  <a:schemeClr val="tx1"/>
                </a:solidFill>
                <a:latin typeface="Times New Roman" panose="02020603050405020304" pitchFamily="18" charset="0"/>
              </a:defRPr>
            </a:lvl2pPr>
            <a:lvl3pPr marL="1141179" indent="-228235" defTabSz="930379">
              <a:defRPr kumimoji="1" sz="2400">
                <a:solidFill>
                  <a:schemeClr val="tx1"/>
                </a:solidFill>
                <a:latin typeface="Times New Roman" panose="02020603050405020304" pitchFamily="18" charset="0"/>
              </a:defRPr>
            </a:lvl3pPr>
            <a:lvl4pPr marL="1597651" indent="-228235" defTabSz="930379">
              <a:defRPr kumimoji="1" sz="2400">
                <a:solidFill>
                  <a:schemeClr val="tx1"/>
                </a:solidFill>
                <a:latin typeface="Times New Roman" panose="02020603050405020304" pitchFamily="18" charset="0"/>
              </a:defRPr>
            </a:lvl4pPr>
            <a:lvl5pPr marL="2054123" indent="-228235" defTabSz="930379">
              <a:defRPr kumimoji="1" sz="2400">
                <a:solidFill>
                  <a:schemeClr val="tx1"/>
                </a:solidFill>
                <a:latin typeface="Times New Roman" panose="02020603050405020304" pitchFamily="18" charset="0"/>
              </a:defRPr>
            </a:lvl5pPr>
            <a:lvl6pPr marL="2510595"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6pPr>
            <a:lvl7pPr marL="2967067"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7pPr>
            <a:lvl8pPr marL="3423539"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8pPr>
            <a:lvl9pPr marL="3880010"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B7B8AA-7071-474D-AB67-0D52EEC6338E}" type="datetime1">
              <a:rPr kumimoji="0" lang="en-US" altLang="en-US" sz="1200"/>
              <a:pPr/>
              <a:t>1/3/2024</a:t>
            </a:fld>
            <a:endParaRPr kumimoji="0" lang="en-US" altLang="en-US" sz="1200"/>
          </a:p>
        </p:txBody>
      </p:sp>
      <p:sp>
        <p:nvSpPr>
          <p:cNvPr id="194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79">
              <a:defRPr kumimoji="1" sz="2400">
                <a:solidFill>
                  <a:schemeClr val="tx1"/>
                </a:solidFill>
                <a:latin typeface="Times New Roman" panose="02020603050405020304" pitchFamily="18" charset="0"/>
              </a:defRPr>
            </a:lvl1pPr>
            <a:lvl2pPr marL="741767" indent="-285295" defTabSz="930379">
              <a:defRPr kumimoji="1" sz="2400">
                <a:solidFill>
                  <a:schemeClr val="tx1"/>
                </a:solidFill>
                <a:latin typeface="Times New Roman" panose="02020603050405020304" pitchFamily="18" charset="0"/>
              </a:defRPr>
            </a:lvl2pPr>
            <a:lvl3pPr marL="1141179" indent="-228235" defTabSz="930379">
              <a:defRPr kumimoji="1" sz="2400">
                <a:solidFill>
                  <a:schemeClr val="tx1"/>
                </a:solidFill>
                <a:latin typeface="Times New Roman" panose="02020603050405020304" pitchFamily="18" charset="0"/>
              </a:defRPr>
            </a:lvl3pPr>
            <a:lvl4pPr marL="1597651" indent="-228235" defTabSz="930379">
              <a:defRPr kumimoji="1" sz="2400">
                <a:solidFill>
                  <a:schemeClr val="tx1"/>
                </a:solidFill>
                <a:latin typeface="Times New Roman" panose="02020603050405020304" pitchFamily="18" charset="0"/>
              </a:defRPr>
            </a:lvl4pPr>
            <a:lvl5pPr marL="2054123" indent="-228235" defTabSz="930379">
              <a:defRPr kumimoji="1" sz="2400">
                <a:solidFill>
                  <a:schemeClr val="tx1"/>
                </a:solidFill>
                <a:latin typeface="Times New Roman" panose="02020603050405020304" pitchFamily="18" charset="0"/>
              </a:defRPr>
            </a:lvl5pPr>
            <a:lvl6pPr marL="2510595"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6pPr>
            <a:lvl7pPr marL="2967067"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7pPr>
            <a:lvl8pPr marL="3423539"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8pPr>
            <a:lvl9pPr marL="3880010"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FB5D71-EDD0-44C4-B648-177AAB6BC2FE}" type="slidenum">
              <a:rPr kumimoji="0" lang="en-US" altLang="en-US" sz="1200"/>
              <a:pPr/>
              <a:t>1</a:t>
            </a:fld>
            <a:endParaRPr kumimoji="0" lang="en-US" altLang="en-US" sz="120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879858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87C2E0-3E8E-4A1F-9AAA-68CA8BB49653}" type="datetime1">
              <a:rPr kumimoji="0" lang="en-US" altLang="en-US" sz="1200"/>
              <a:t>1/3/2024</a:t>
            </a:fld>
            <a:endParaRPr kumimoji="0" lang="en-US" altLang="en-US" sz="1200"/>
          </a:p>
        </p:txBody>
      </p:sp>
      <p:sp>
        <p:nvSpPr>
          <p:cNvPr id="450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FB7887B-538C-4A6A-B2CD-564773F6B7EC}" type="slidenum">
              <a:rPr kumimoji="0" lang="en-US" altLang="en-US" sz="1200"/>
              <a:pPr/>
              <a:t>35</a:t>
            </a:fld>
            <a:endParaRPr kumimoji="0" lang="en-US" altLang="en-US" sz="1200"/>
          </a:p>
        </p:txBody>
      </p:sp>
      <p:sp>
        <p:nvSpPr>
          <p:cNvPr id="45060" name="Rectangle 2"/>
          <p:cNvSpPr>
            <a:spLocks noGrp="1" noRot="1" noChangeAspect="1" noChangeArrowheads="1" noTextEdit="1"/>
          </p:cNvSpPr>
          <p:nvPr>
            <p:ph type="sldImg"/>
          </p:nvPr>
        </p:nvSpPr>
        <p:spPr>
          <a:xfrm>
            <a:off x="406400" y="698500"/>
            <a:ext cx="6197600" cy="3486150"/>
          </a:xfrm>
          <a:ln/>
        </p:spPr>
      </p:sp>
      <p:sp>
        <p:nvSpPr>
          <p:cNvPr id="45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424043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183F19A-C4D2-4C10-A8F8-23FA175BAFC1}" type="datetime1">
              <a:rPr kumimoji="0" lang="en-US" altLang="en-US" sz="1200"/>
              <a:t>1/3/2024</a:t>
            </a:fld>
            <a:endParaRPr kumimoji="0" lang="en-US" altLang="en-US" sz="120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AF4CB9A-E7C7-4F6E-AC25-2FC856F4EB37}" type="slidenum">
              <a:rPr kumimoji="0" lang="en-US" altLang="en-US" sz="1200"/>
              <a:pPr/>
              <a:t>36</a:t>
            </a:fld>
            <a:endParaRPr kumimoji="0" lang="en-US" altLang="en-US" sz="1200"/>
          </a:p>
        </p:txBody>
      </p:sp>
      <p:sp>
        <p:nvSpPr>
          <p:cNvPr id="48132" name="Rectangle 2"/>
          <p:cNvSpPr>
            <a:spLocks noGrp="1" noRot="1" noChangeAspect="1" noChangeArrowheads="1" noTextEdit="1"/>
          </p:cNvSpPr>
          <p:nvPr>
            <p:ph type="sldImg"/>
          </p:nvPr>
        </p:nvSpPr>
        <p:spPr>
          <a:xfrm>
            <a:off x="406400" y="698500"/>
            <a:ext cx="6197600" cy="348615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5403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E39AB1F-A647-4C6E-B579-846DC0BEC242}" type="datetime1">
              <a:rPr kumimoji="0" lang="en-US" altLang="en-US" sz="1200"/>
              <a:t>1/3/2024</a:t>
            </a:fld>
            <a:endParaRPr kumimoji="0" lang="en-US" altLang="en-US" sz="1200"/>
          </a:p>
        </p:txBody>
      </p:sp>
      <p:sp>
        <p:nvSpPr>
          <p:cNvPr id="532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52C5696-8EC8-437D-AA2D-6FC24183EE80}" type="slidenum">
              <a:rPr kumimoji="0" lang="en-US" altLang="en-US" sz="1200"/>
              <a:pPr/>
              <a:t>37</a:t>
            </a:fld>
            <a:endParaRPr kumimoji="0" lang="en-US" altLang="en-US" sz="1200"/>
          </a:p>
        </p:txBody>
      </p:sp>
      <p:sp>
        <p:nvSpPr>
          <p:cNvPr id="53252" name="Rectangle 2"/>
          <p:cNvSpPr>
            <a:spLocks noGrp="1" noRot="1" noChangeAspect="1" noChangeArrowheads="1" noTextEdit="1"/>
          </p:cNvSpPr>
          <p:nvPr>
            <p:ph type="sldImg"/>
          </p:nvPr>
        </p:nvSpPr>
        <p:spPr>
          <a:xfrm>
            <a:off x="406400" y="698500"/>
            <a:ext cx="6197600" cy="3486150"/>
          </a:xfrm>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29432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2D12567-27CC-4BA1-9F51-873F60D9F4CD}" type="datetime1">
              <a:rPr kumimoji="0" lang="en-US" altLang="en-US" sz="1200"/>
              <a:t>1/3/2024</a:t>
            </a:fld>
            <a:endParaRPr kumimoji="0" lang="en-US" altLang="en-US" sz="120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D09D55-C0FD-4B95-BB11-B0CC177F8F90}" type="slidenum">
              <a:rPr kumimoji="0" lang="en-US" altLang="en-US" sz="1200"/>
              <a:pPr/>
              <a:t>38</a:t>
            </a:fld>
            <a:endParaRPr kumimoji="0" lang="en-US" altLang="en-US" sz="1200"/>
          </a:p>
        </p:txBody>
      </p:sp>
      <p:sp>
        <p:nvSpPr>
          <p:cNvPr id="56324" name="Rectangle 2"/>
          <p:cNvSpPr>
            <a:spLocks noGrp="1" noRot="1" noChangeAspect="1" noChangeArrowheads="1" noTextEdit="1"/>
          </p:cNvSpPr>
          <p:nvPr>
            <p:ph type="sldImg"/>
          </p:nvPr>
        </p:nvSpPr>
        <p:spPr>
          <a:xfrm>
            <a:off x="406400" y="698500"/>
            <a:ext cx="6197600" cy="3486150"/>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41488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6EC64C8-678F-4748-81D1-3BF8C7800446}" type="datetime1">
              <a:rPr kumimoji="0" lang="en-US" altLang="en-US" sz="1200"/>
              <a:t>1/3/2024</a:t>
            </a:fld>
            <a:endParaRPr kumimoji="0" lang="en-US" altLang="en-US" sz="120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CDECCB2-94A9-493C-BB1B-3DD013554D56}" type="slidenum">
              <a:rPr kumimoji="0" lang="en-US" altLang="en-US" sz="1200"/>
              <a:pPr/>
              <a:t>39</a:t>
            </a:fld>
            <a:endParaRPr kumimoji="0" lang="en-US" altLang="en-US" sz="120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91798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06400" y="698500"/>
            <a:ext cx="6197600" cy="34861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553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A023F0C-0D0E-48B6-9E35-EF7C6F26DB01}" type="datetime1">
              <a:rPr kumimoji="0" lang="en-US" altLang="en-US" sz="1200"/>
              <a:t>1/3/2024</a:t>
            </a:fld>
            <a:endParaRPr kumimoji="0" lang="en-US" altLang="en-US" sz="1200"/>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F2DF0AC-0BF3-4B56-B785-4F5027D7CCCE}" type="slidenum">
              <a:rPr kumimoji="0" lang="en-US" altLang="en-US" sz="1200"/>
              <a:pPr/>
              <a:t>40</a:t>
            </a:fld>
            <a:endParaRPr kumimoji="0" lang="en-US" altLang="en-US" sz="1200"/>
          </a:p>
        </p:txBody>
      </p:sp>
    </p:spTree>
    <p:extLst>
      <p:ext uri="{BB962C8B-B14F-4D97-AF65-F5344CB8AC3E}">
        <p14:creationId xmlns:p14="http://schemas.microsoft.com/office/powerpoint/2010/main" val="4021608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2B053CB-7676-4CB9-AE91-C8B35C2B9C9B}" type="datetime1">
              <a:rPr kumimoji="0" lang="en-US" altLang="en-US" sz="1200"/>
              <a:t>1/3/2024</a:t>
            </a:fld>
            <a:endParaRPr kumimoji="0" lang="en-US" altLang="en-US" sz="1200"/>
          </a:p>
        </p:txBody>
      </p:sp>
      <p:sp>
        <p:nvSpPr>
          <p:cNvPr id="573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F1E2F2E-3455-4B85-B9F9-7716E2251ED9}" type="slidenum">
              <a:rPr kumimoji="0" lang="en-US" altLang="en-US" sz="1200"/>
              <a:pPr/>
              <a:t>41</a:t>
            </a:fld>
            <a:endParaRPr kumimoji="0" lang="en-US" altLang="en-US" sz="1200"/>
          </a:p>
        </p:txBody>
      </p:sp>
      <p:sp>
        <p:nvSpPr>
          <p:cNvPr id="57348" name="Rectangle 2"/>
          <p:cNvSpPr>
            <a:spLocks noGrp="1" noRot="1" noChangeAspect="1" noChangeArrowheads="1" noTextEdit="1"/>
          </p:cNvSpPr>
          <p:nvPr>
            <p:ph type="sldImg"/>
          </p:nvPr>
        </p:nvSpPr>
        <p:spPr>
          <a:xfrm>
            <a:off x="406400" y="698500"/>
            <a:ext cx="6197600" cy="3486150"/>
          </a:xfrm>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21194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C08A46C-046E-440A-AD3F-8B86914AAB74}" type="datetime1">
              <a:rPr kumimoji="0" lang="en-US" altLang="en-US" sz="1200"/>
              <a:t>1/3/2024</a:t>
            </a:fld>
            <a:endParaRPr kumimoji="0" lang="en-US" altLang="en-US" sz="1200"/>
          </a:p>
        </p:txBody>
      </p:sp>
      <p:sp>
        <p:nvSpPr>
          <p:cNvPr id="512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54B6449-8CF2-4678-B6B5-36FEBCB0D733}" type="slidenum">
              <a:rPr kumimoji="0" lang="en-US" altLang="en-US" sz="1200"/>
              <a:pPr/>
              <a:t>42</a:t>
            </a:fld>
            <a:endParaRPr kumimoji="0" lang="en-US" altLang="en-US" sz="1200"/>
          </a:p>
        </p:txBody>
      </p:sp>
      <p:sp>
        <p:nvSpPr>
          <p:cNvPr id="51204" name="Rectangle 2"/>
          <p:cNvSpPr>
            <a:spLocks noGrp="1" noRot="1" noChangeAspect="1" noChangeArrowheads="1" noTextEdit="1"/>
          </p:cNvSpPr>
          <p:nvPr>
            <p:ph type="sldImg"/>
          </p:nvPr>
        </p:nvSpPr>
        <p:spPr>
          <a:xfrm>
            <a:off x="406400" y="698500"/>
            <a:ext cx="6197600" cy="3486150"/>
          </a:xfrm>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56763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5842FC3-59E9-4FBF-B720-EFC466EA36F1}" type="datetime1">
              <a:rPr kumimoji="0" lang="en-US" altLang="en-US" sz="1200"/>
              <a:t>1/3/2024</a:t>
            </a:fld>
            <a:endParaRPr kumimoji="0" lang="en-US" altLang="en-US" sz="1200"/>
          </a:p>
        </p:txBody>
      </p:sp>
      <p:sp>
        <p:nvSpPr>
          <p:cNvPr id="522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1216980-C007-43F4-B719-451FBC8E7F9B}" type="slidenum">
              <a:rPr kumimoji="0" lang="en-US" altLang="en-US" sz="1200"/>
              <a:pPr/>
              <a:t>43</a:t>
            </a:fld>
            <a:endParaRPr kumimoji="0" lang="en-US" altLang="en-US" sz="1200"/>
          </a:p>
        </p:txBody>
      </p:sp>
      <p:sp>
        <p:nvSpPr>
          <p:cNvPr id="52228" name="Rectangle 2"/>
          <p:cNvSpPr>
            <a:spLocks noGrp="1" noRot="1" noChangeAspect="1" noChangeArrowheads="1" noTextEdit="1"/>
          </p:cNvSpPr>
          <p:nvPr>
            <p:ph type="sldImg"/>
          </p:nvPr>
        </p:nvSpPr>
        <p:spPr>
          <a:xfrm>
            <a:off x="406400" y="698500"/>
            <a:ext cx="6197600" cy="3486150"/>
          </a:xfrm>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4842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C76A755-0310-4C82-BD3E-8813ECF28D10}" type="datetime1">
              <a:rPr lang="en-US" altLang="en-US" smtClean="0"/>
              <a:t>1/3/2024</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50</a:t>
            </a:fld>
            <a:endParaRPr lang="en-US" altLang="en-US"/>
          </a:p>
        </p:txBody>
      </p:sp>
    </p:spTree>
    <p:extLst>
      <p:ext uri="{BB962C8B-B14F-4D97-AF65-F5344CB8AC3E}">
        <p14:creationId xmlns:p14="http://schemas.microsoft.com/office/powerpoint/2010/main" val="266991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79">
              <a:defRPr kumimoji="1" sz="2400">
                <a:solidFill>
                  <a:schemeClr val="tx1"/>
                </a:solidFill>
                <a:latin typeface="Times New Roman" panose="02020603050405020304" pitchFamily="18" charset="0"/>
              </a:defRPr>
            </a:lvl1pPr>
            <a:lvl2pPr marL="741767" indent="-285295" defTabSz="930379">
              <a:defRPr kumimoji="1" sz="2400">
                <a:solidFill>
                  <a:schemeClr val="tx1"/>
                </a:solidFill>
                <a:latin typeface="Times New Roman" panose="02020603050405020304" pitchFamily="18" charset="0"/>
              </a:defRPr>
            </a:lvl2pPr>
            <a:lvl3pPr marL="1141179" indent="-228235" defTabSz="930379">
              <a:defRPr kumimoji="1" sz="2400">
                <a:solidFill>
                  <a:schemeClr val="tx1"/>
                </a:solidFill>
                <a:latin typeface="Times New Roman" panose="02020603050405020304" pitchFamily="18" charset="0"/>
              </a:defRPr>
            </a:lvl3pPr>
            <a:lvl4pPr marL="1597651" indent="-228235" defTabSz="930379">
              <a:defRPr kumimoji="1" sz="2400">
                <a:solidFill>
                  <a:schemeClr val="tx1"/>
                </a:solidFill>
                <a:latin typeface="Times New Roman" panose="02020603050405020304" pitchFamily="18" charset="0"/>
              </a:defRPr>
            </a:lvl4pPr>
            <a:lvl5pPr marL="2054123" indent="-228235" defTabSz="930379">
              <a:defRPr kumimoji="1" sz="2400">
                <a:solidFill>
                  <a:schemeClr val="tx1"/>
                </a:solidFill>
                <a:latin typeface="Times New Roman" panose="02020603050405020304" pitchFamily="18" charset="0"/>
              </a:defRPr>
            </a:lvl5pPr>
            <a:lvl6pPr marL="2510595"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6pPr>
            <a:lvl7pPr marL="2967067"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7pPr>
            <a:lvl8pPr marL="3423539"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8pPr>
            <a:lvl9pPr marL="3880010"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5967E936-72E6-40EE-BD84-83D2C20A5AFB}" type="datetime1">
              <a:rPr kumimoji="0" lang="en-US" altLang="en-US" sz="1200"/>
              <a:pPr/>
              <a:t>1/3/2024</a:t>
            </a:fld>
            <a:endParaRPr kumimoji="0" lang="en-US" altLang="en-US" sz="1200"/>
          </a:p>
        </p:txBody>
      </p:sp>
      <p:sp>
        <p:nvSpPr>
          <p:cNvPr id="215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79">
              <a:defRPr kumimoji="1" sz="2400">
                <a:solidFill>
                  <a:schemeClr val="tx1"/>
                </a:solidFill>
                <a:latin typeface="Times New Roman" panose="02020603050405020304" pitchFamily="18" charset="0"/>
              </a:defRPr>
            </a:lvl1pPr>
            <a:lvl2pPr marL="741767" indent="-285295" defTabSz="930379">
              <a:defRPr kumimoji="1" sz="2400">
                <a:solidFill>
                  <a:schemeClr val="tx1"/>
                </a:solidFill>
                <a:latin typeface="Times New Roman" panose="02020603050405020304" pitchFamily="18" charset="0"/>
              </a:defRPr>
            </a:lvl2pPr>
            <a:lvl3pPr marL="1141179" indent="-228235" defTabSz="930379">
              <a:defRPr kumimoji="1" sz="2400">
                <a:solidFill>
                  <a:schemeClr val="tx1"/>
                </a:solidFill>
                <a:latin typeface="Times New Roman" panose="02020603050405020304" pitchFamily="18" charset="0"/>
              </a:defRPr>
            </a:lvl3pPr>
            <a:lvl4pPr marL="1597651" indent="-228235" defTabSz="930379">
              <a:defRPr kumimoji="1" sz="2400">
                <a:solidFill>
                  <a:schemeClr val="tx1"/>
                </a:solidFill>
                <a:latin typeface="Times New Roman" panose="02020603050405020304" pitchFamily="18" charset="0"/>
              </a:defRPr>
            </a:lvl4pPr>
            <a:lvl5pPr marL="2054123" indent="-228235" defTabSz="930379">
              <a:defRPr kumimoji="1" sz="2400">
                <a:solidFill>
                  <a:schemeClr val="tx1"/>
                </a:solidFill>
                <a:latin typeface="Times New Roman" panose="02020603050405020304" pitchFamily="18" charset="0"/>
              </a:defRPr>
            </a:lvl5pPr>
            <a:lvl6pPr marL="2510595"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6pPr>
            <a:lvl7pPr marL="2967067"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7pPr>
            <a:lvl8pPr marL="3423539"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8pPr>
            <a:lvl9pPr marL="3880010"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5FA55360-7791-418A-8803-F5B6F22DC82B}" type="slidenum">
              <a:rPr kumimoji="0" lang="en-US" altLang="en-US" sz="1200"/>
              <a:pPr/>
              <a:t>14</a:t>
            </a:fld>
            <a:endParaRPr kumimoji="0" lang="en-US" altLang="en-US" sz="1200"/>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00717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C76A755-0310-4C82-BD3E-8813ECF28D10}" type="datetime1">
              <a:rPr lang="en-US" altLang="en-US" smtClean="0"/>
              <a:t>1/3/2024</a:t>
            </a:fld>
            <a:endParaRPr lang="en-US" altLang="en-US"/>
          </a:p>
        </p:txBody>
      </p:sp>
      <p:sp>
        <p:nvSpPr>
          <p:cNvPr id="5" name="Slide Number Placeholder 4"/>
          <p:cNvSpPr>
            <a:spLocks noGrp="1"/>
          </p:cNvSpPr>
          <p:nvPr>
            <p:ph type="sldNum" sz="quarter" idx="5"/>
          </p:nvPr>
        </p:nvSpPr>
        <p:spPr/>
        <p:txBody>
          <a:bodyPr/>
          <a:lstStyle/>
          <a:p>
            <a:fld id="{07AC327C-E7DA-4384-B1CC-D880F6004993}" type="slidenum">
              <a:rPr lang="en-US" altLang="en-US" smtClean="0"/>
              <a:pPr/>
              <a:t>51</a:t>
            </a:fld>
            <a:endParaRPr lang="en-US" altLang="en-US"/>
          </a:p>
        </p:txBody>
      </p:sp>
    </p:spTree>
    <p:extLst>
      <p:ext uri="{BB962C8B-B14F-4D97-AF65-F5344CB8AC3E}">
        <p14:creationId xmlns:p14="http://schemas.microsoft.com/office/powerpoint/2010/main" val="515423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https://www.justice.gov/atr/antitrust-consent-decree-review-ascap-and-bmi-2019 </a:t>
            </a:r>
          </a:p>
        </p:txBody>
      </p:sp>
      <p:sp>
        <p:nvSpPr>
          <p:cNvPr id="4" name="Date Placeholder 3"/>
          <p:cNvSpPr>
            <a:spLocks noGrp="1"/>
          </p:cNvSpPr>
          <p:nvPr>
            <p:ph type="dt" idx="10"/>
          </p:nvPr>
        </p:nvSpPr>
        <p:spPr/>
        <p:txBody>
          <a:bodyPr/>
          <a:lstStyle/>
          <a:p>
            <a:pPr>
              <a:defRPr/>
            </a:pPr>
            <a:fld id="{CC76A755-0310-4C82-BD3E-8813ECF28D10}" type="datetime1">
              <a:rPr lang="en-US" altLang="en-US" smtClean="0"/>
              <a:t>1/3/2024</a:t>
            </a:fld>
            <a:endParaRPr lang="en-US" altLang="en-US"/>
          </a:p>
        </p:txBody>
      </p:sp>
      <p:sp>
        <p:nvSpPr>
          <p:cNvPr id="5" name="Slide Number Placeholder 4"/>
          <p:cNvSpPr>
            <a:spLocks noGrp="1"/>
          </p:cNvSpPr>
          <p:nvPr>
            <p:ph type="sldNum" sz="quarter" idx="11"/>
          </p:nvPr>
        </p:nvSpPr>
        <p:spPr/>
        <p:txBody>
          <a:bodyPr/>
          <a:lstStyle/>
          <a:p>
            <a:fld id="{07AC327C-E7DA-4384-B1CC-D880F6004993}" type="slidenum">
              <a:rPr lang="en-US" altLang="en-US" smtClean="0"/>
              <a:pPr/>
              <a:t>58</a:t>
            </a:fld>
            <a:endParaRPr lang="en-US" altLang="en-US"/>
          </a:p>
        </p:txBody>
      </p:sp>
    </p:spTree>
    <p:extLst>
      <p:ext uri="{BB962C8B-B14F-4D97-AF65-F5344CB8AC3E}">
        <p14:creationId xmlns:p14="http://schemas.microsoft.com/office/powerpoint/2010/main" val="3339940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https://www.justice.gov/atr/antitrust-consent-decree-review-ascap-and-bmi-2019 </a:t>
            </a:r>
          </a:p>
        </p:txBody>
      </p:sp>
      <p:sp>
        <p:nvSpPr>
          <p:cNvPr id="4" name="Date Placeholder 3"/>
          <p:cNvSpPr>
            <a:spLocks noGrp="1"/>
          </p:cNvSpPr>
          <p:nvPr>
            <p:ph type="dt" idx="10"/>
          </p:nvPr>
        </p:nvSpPr>
        <p:spPr/>
        <p:txBody>
          <a:bodyPr/>
          <a:lstStyle/>
          <a:p>
            <a:pPr>
              <a:defRPr/>
            </a:pPr>
            <a:fld id="{CC76A755-0310-4C82-BD3E-8813ECF28D10}" type="datetime1">
              <a:rPr lang="en-US" altLang="en-US" smtClean="0"/>
              <a:t>1/3/2024</a:t>
            </a:fld>
            <a:endParaRPr lang="en-US" altLang="en-US"/>
          </a:p>
        </p:txBody>
      </p:sp>
      <p:sp>
        <p:nvSpPr>
          <p:cNvPr id="5" name="Slide Number Placeholder 4"/>
          <p:cNvSpPr>
            <a:spLocks noGrp="1"/>
          </p:cNvSpPr>
          <p:nvPr>
            <p:ph type="sldNum" sz="quarter" idx="11"/>
          </p:nvPr>
        </p:nvSpPr>
        <p:spPr/>
        <p:txBody>
          <a:bodyPr/>
          <a:lstStyle/>
          <a:p>
            <a:fld id="{07AC327C-E7DA-4384-B1CC-D880F6004993}" type="slidenum">
              <a:rPr lang="en-US" altLang="en-US" smtClean="0"/>
              <a:pPr/>
              <a:t>59</a:t>
            </a:fld>
            <a:endParaRPr lang="en-US" altLang="en-US"/>
          </a:p>
        </p:txBody>
      </p:sp>
    </p:spTree>
    <p:extLst>
      <p:ext uri="{BB962C8B-B14F-4D97-AF65-F5344CB8AC3E}">
        <p14:creationId xmlns:p14="http://schemas.microsoft.com/office/powerpoint/2010/main" val="3455902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https://www.justice.gov/atr/antitrust-consent-decree-review-ascap-and-bmi-2019 </a:t>
            </a:r>
          </a:p>
        </p:txBody>
      </p:sp>
      <p:sp>
        <p:nvSpPr>
          <p:cNvPr id="4" name="Date Placeholder 3"/>
          <p:cNvSpPr>
            <a:spLocks noGrp="1"/>
          </p:cNvSpPr>
          <p:nvPr>
            <p:ph type="dt" idx="10"/>
          </p:nvPr>
        </p:nvSpPr>
        <p:spPr/>
        <p:txBody>
          <a:bodyPr/>
          <a:lstStyle/>
          <a:p>
            <a:pPr>
              <a:defRPr/>
            </a:pPr>
            <a:fld id="{CC76A755-0310-4C82-BD3E-8813ECF28D10}" type="datetime1">
              <a:rPr lang="en-US" altLang="en-US" smtClean="0"/>
              <a:t>1/3/2024</a:t>
            </a:fld>
            <a:endParaRPr lang="en-US" altLang="en-US"/>
          </a:p>
        </p:txBody>
      </p:sp>
      <p:sp>
        <p:nvSpPr>
          <p:cNvPr id="5" name="Slide Number Placeholder 4"/>
          <p:cNvSpPr>
            <a:spLocks noGrp="1"/>
          </p:cNvSpPr>
          <p:nvPr>
            <p:ph type="sldNum" sz="quarter" idx="11"/>
          </p:nvPr>
        </p:nvSpPr>
        <p:spPr/>
        <p:txBody>
          <a:bodyPr/>
          <a:lstStyle/>
          <a:p>
            <a:fld id="{07AC327C-E7DA-4384-B1CC-D880F6004993}" type="slidenum">
              <a:rPr lang="en-US" altLang="en-US" smtClean="0"/>
              <a:pPr/>
              <a:t>60</a:t>
            </a:fld>
            <a:endParaRPr lang="en-US" altLang="en-US"/>
          </a:p>
        </p:txBody>
      </p:sp>
    </p:spTree>
    <p:extLst>
      <p:ext uri="{BB962C8B-B14F-4D97-AF65-F5344CB8AC3E}">
        <p14:creationId xmlns:p14="http://schemas.microsoft.com/office/powerpoint/2010/main" val="1903215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https://www.justice.gov/atr/antitrust-consent-decree-review-ascap-and-bmi-2019 </a:t>
            </a:r>
          </a:p>
        </p:txBody>
      </p:sp>
      <p:sp>
        <p:nvSpPr>
          <p:cNvPr id="4" name="Date Placeholder 3"/>
          <p:cNvSpPr>
            <a:spLocks noGrp="1"/>
          </p:cNvSpPr>
          <p:nvPr>
            <p:ph type="dt" idx="10"/>
          </p:nvPr>
        </p:nvSpPr>
        <p:spPr/>
        <p:txBody>
          <a:bodyPr/>
          <a:lstStyle/>
          <a:p>
            <a:pPr>
              <a:defRPr/>
            </a:pPr>
            <a:fld id="{CC76A755-0310-4C82-BD3E-8813ECF28D10}" type="datetime1">
              <a:rPr lang="en-US" altLang="en-US" smtClean="0"/>
              <a:t>1/3/2024</a:t>
            </a:fld>
            <a:endParaRPr lang="en-US" altLang="en-US"/>
          </a:p>
        </p:txBody>
      </p:sp>
      <p:sp>
        <p:nvSpPr>
          <p:cNvPr id="5" name="Slide Number Placeholder 4"/>
          <p:cNvSpPr>
            <a:spLocks noGrp="1"/>
          </p:cNvSpPr>
          <p:nvPr>
            <p:ph type="sldNum" sz="quarter" idx="11"/>
          </p:nvPr>
        </p:nvSpPr>
        <p:spPr/>
        <p:txBody>
          <a:bodyPr/>
          <a:lstStyle/>
          <a:p>
            <a:fld id="{07AC327C-E7DA-4384-B1CC-D880F6004993}" type="slidenum">
              <a:rPr lang="en-US" altLang="en-US" smtClean="0"/>
              <a:pPr/>
              <a:t>61</a:t>
            </a:fld>
            <a:endParaRPr lang="en-US" altLang="en-US"/>
          </a:p>
        </p:txBody>
      </p:sp>
    </p:spTree>
    <p:extLst>
      <p:ext uri="{BB962C8B-B14F-4D97-AF65-F5344CB8AC3E}">
        <p14:creationId xmlns:p14="http://schemas.microsoft.com/office/powerpoint/2010/main" val="759295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https://www.justice.gov/atr/antitrust-consent-decree-review-ascap-and-bmi-2019 </a:t>
            </a:r>
          </a:p>
        </p:txBody>
      </p:sp>
      <p:sp>
        <p:nvSpPr>
          <p:cNvPr id="4" name="Date Placeholder 3"/>
          <p:cNvSpPr>
            <a:spLocks noGrp="1"/>
          </p:cNvSpPr>
          <p:nvPr>
            <p:ph type="dt" idx="10"/>
          </p:nvPr>
        </p:nvSpPr>
        <p:spPr/>
        <p:txBody>
          <a:bodyPr/>
          <a:lstStyle/>
          <a:p>
            <a:pPr>
              <a:defRPr/>
            </a:pPr>
            <a:fld id="{CC76A755-0310-4C82-BD3E-8813ECF28D10}" type="datetime1">
              <a:rPr lang="en-US" altLang="en-US" smtClean="0"/>
              <a:t>1/3/2024</a:t>
            </a:fld>
            <a:endParaRPr lang="en-US" altLang="en-US"/>
          </a:p>
        </p:txBody>
      </p:sp>
      <p:sp>
        <p:nvSpPr>
          <p:cNvPr id="5" name="Slide Number Placeholder 4"/>
          <p:cNvSpPr>
            <a:spLocks noGrp="1"/>
          </p:cNvSpPr>
          <p:nvPr>
            <p:ph type="sldNum" sz="quarter" idx="11"/>
          </p:nvPr>
        </p:nvSpPr>
        <p:spPr/>
        <p:txBody>
          <a:bodyPr/>
          <a:lstStyle/>
          <a:p>
            <a:fld id="{07AC327C-E7DA-4384-B1CC-D880F6004993}" type="slidenum">
              <a:rPr lang="en-US" altLang="en-US" smtClean="0"/>
              <a:pPr/>
              <a:t>62</a:t>
            </a:fld>
            <a:endParaRPr lang="en-US" altLang="en-US"/>
          </a:p>
        </p:txBody>
      </p:sp>
    </p:spTree>
    <p:extLst>
      <p:ext uri="{BB962C8B-B14F-4D97-AF65-F5344CB8AC3E}">
        <p14:creationId xmlns:p14="http://schemas.microsoft.com/office/powerpoint/2010/main" val="428052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https://www.nytimes.com/2015/02/19/sports/football/nfl-and-american-needle-agree-to-settle-lawsuit.html</a:t>
            </a:r>
          </a:p>
        </p:txBody>
      </p:sp>
      <p:sp>
        <p:nvSpPr>
          <p:cNvPr id="4" name="Date Placeholder 3"/>
          <p:cNvSpPr>
            <a:spLocks noGrp="1"/>
          </p:cNvSpPr>
          <p:nvPr>
            <p:ph type="dt" idx="1"/>
          </p:nvPr>
        </p:nvSpPr>
        <p:spPr/>
        <p:txBody>
          <a:bodyPr/>
          <a:lstStyle/>
          <a:p>
            <a:pPr>
              <a:defRPr/>
            </a:pPr>
            <a:fld id="{488F3191-7817-47B1-9BDA-9E5B7DF76B58}" type="datetime1">
              <a:rPr lang="en-US" altLang="en-US" smtClean="0"/>
              <a:t>1/3/2024</a:t>
            </a:fld>
            <a:endParaRPr lang="en-US" altLang="en-US"/>
          </a:p>
        </p:txBody>
      </p:sp>
      <p:sp>
        <p:nvSpPr>
          <p:cNvPr id="5" name="Slide Number Placeholder 4"/>
          <p:cNvSpPr>
            <a:spLocks noGrp="1"/>
          </p:cNvSpPr>
          <p:nvPr>
            <p:ph type="sldNum" sz="quarter" idx="5"/>
          </p:nvPr>
        </p:nvSpPr>
        <p:spPr/>
        <p:txBody>
          <a:bodyPr/>
          <a:lstStyle/>
          <a:p>
            <a:fld id="{0EDCC30C-B4AC-4C67-AB9A-1A5A097F89F8}" type="slidenum">
              <a:rPr lang="en-US" altLang="en-US" smtClean="0"/>
              <a:pPr/>
              <a:t>81</a:t>
            </a:fld>
            <a:endParaRPr lang="en-US" altLang="en-US"/>
          </a:p>
        </p:txBody>
      </p:sp>
    </p:spTree>
    <p:extLst>
      <p:ext uri="{BB962C8B-B14F-4D97-AF65-F5344CB8AC3E}">
        <p14:creationId xmlns:p14="http://schemas.microsoft.com/office/powerpoint/2010/main" val="46443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79">
              <a:defRPr kumimoji="1" sz="2400">
                <a:solidFill>
                  <a:schemeClr val="tx1"/>
                </a:solidFill>
                <a:latin typeface="Times New Roman" panose="02020603050405020304" pitchFamily="18" charset="0"/>
              </a:defRPr>
            </a:lvl1pPr>
            <a:lvl2pPr marL="741767" indent="-285295" defTabSz="930379">
              <a:defRPr kumimoji="1" sz="2400">
                <a:solidFill>
                  <a:schemeClr val="tx1"/>
                </a:solidFill>
                <a:latin typeface="Times New Roman" panose="02020603050405020304" pitchFamily="18" charset="0"/>
              </a:defRPr>
            </a:lvl2pPr>
            <a:lvl3pPr marL="1141179" indent="-228235" defTabSz="930379">
              <a:defRPr kumimoji="1" sz="2400">
                <a:solidFill>
                  <a:schemeClr val="tx1"/>
                </a:solidFill>
                <a:latin typeface="Times New Roman" panose="02020603050405020304" pitchFamily="18" charset="0"/>
              </a:defRPr>
            </a:lvl3pPr>
            <a:lvl4pPr marL="1597651" indent="-228235" defTabSz="930379">
              <a:defRPr kumimoji="1" sz="2400">
                <a:solidFill>
                  <a:schemeClr val="tx1"/>
                </a:solidFill>
                <a:latin typeface="Times New Roman" panose="02020603050405020304" pitchFamily="18" charset="0"/>
              </a:defRPr>
            </a:lvl4pPr>
            <a:lvl5pPr marL="2054123" indent="-228235" defTabSz="930379">
              <a:defRPr kumimoji="1" sz="2400">
                <a:solidFill>
                  <a:schemeClr val="tx1"/>
                </a:solidFill>
                <a:latin typeface="Times New Roman" panose="02020603050405020304" pitchFamily="18" charset="0"/>
              </a:defRPr>
            </a:lvl5pPr>
            <a:lvl6pPr marL="2510595"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6pPr>
            <a:lvl7pPr marL="2967067"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7pPr>
            <a:lvl8pPr marL="3423539"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8pPr>
            <a:lvl9pPr marL="3880010"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7A1D937F-81F6-4481-8DDA-6870206D44E1}" type="datetime1">
              <a:rPr kumimoji="0" lang="en-US" altLang="en-US" sz="1200"/>
              <a:pPr/>
              <a:t>1/3/2024</a:t>
            </a:fld>
            <a:endParaRPr kumimoji="0" lang="en-US" altLang="en-US" sz="1200"/>
          </a:p>
        </p:txBody>
      </p:sp>
      <p:sp>
        <p:nvSpPr>
          <p:cNvPr id="23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79">
              <a:defRPr kumimoji="1" sz="2400">
                <a:solidFill>
                  <a:schemeClr val="tx1"/>
                </a:solidFill>
                <a:latin typeface="Times New Roman" panose="02020603050405020304" pitchFamily="18" charset="0"/>
              </a:defRPr>
            </a:lvl1pPr>
            <a:lvl2pPr marL="741767" indent="-285295" defTabSz="930379">
              <a:defRPr kumimoji="1" sz="2400">
                <a:solidFill>
                  <a:schemeClr val="tx1"/>
                </a:solidFill>
                <a:latin typeface="Times New Roman" panose="02020603050405020304" pitchFamily="18" charset="0"/>
              </a:defRPr>
            </a:lvl2pPr>
            <a:lvl3pPr marL="1141179" indent="-228235" defTabSz="930379">
              <a:defRPr kumimoji="1" sz="2400">
                <a:solidFill>
                  <a:schemeClr val="tx1"/>
                </a:solidFill>
                <a:latin typeface="Times New Roman" panose="02020603050405020304" pitchFamily="18" charset="0"/>
              </a:defRPr>
            </a:lvl3pPr>
            <a:lvl4pPr marL="1597651" indent="-228235" defTabSz="930379">
              <a:defRPr kumimoji="1" sz="2400">
                <a:solidFill>
                  <a:schemeClr val="tx1"/>
                </a:solidFill>
                <a:latin typeface="Times New Roman" panose="02020603050405020304" pitchFamily="18" charset="0"/>
              </a:defRPr>
            </a:lvl4pPr>
            <a:lvl5pPr marL="2054123" indent="-228235" defTabSz="930379">
              <a:defRPr kumimoji="1" sz="2400">
                <a:solidFill>
                  <a:schemeClr val="tx1"/>
                </a:solidFill>
                <a:latin typeface="Times New Roman" panose="02020603050405020304" pitchFamily="18" charset="0"/>
              </a:defRPr>
            </a:lvl5pPr>
            <a:lvl6pPr marL="2510595"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6pPr>
            <a:lvl7pPr marL="2967067"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7pPr>
            <a:lvl8pPr marL="3423539"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8pPr>
            <a:lvl9pPr marL="3880010" indent="-228235" defTabSz="9303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29A645E9-F0A9-4202-8202-57CA498EADF6}" type="slidenum">
              <a:rPr kumimoji="0" lang="en-US" altLang="en-US" sz="1200"/>
              <a:pPr/>
              <a:t>15</a:t>
            </a:fld>
            <a:endParaRPr kumimoji="0" lang="en-US" altLang="en-US" sz="1200"/>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64358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https://www.justice.gov/opa/pr/two-kentucky-real-estate-professionals-plead-guilty-bid-rigging-farmland-auction</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1/3/2024</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21</a:t>
            </a:fld>
            <a:endParaRPr lang="en-US" altLang="en-US"/>
          </a:p>
        </p:txBody>
      </p:sp>
    </p:spTree>
    <p:extLst>
      <p:ext uri="{BB962C8B-B14F-4D97-AF65-F5344CB8AC3E}">
        <p14:creationId xmlns:p14="http://schemas.microsoft.com/office/powerpoint/2010/main" val="2394264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6BE06ED-3C42-4FBD-BBC6-E3CDEB718E15}" type="datetime1">
              <a:rPr kumimoji="0" lang="en-US" altLang="en-US" sz="1200"/>
              <a:t>1/3/2024</a:t>
            </a:fld>
            <a:endParaRPr kumimoji="0" lang="en-US" altLang="en-US" sz="1200"/>
          </a:p>
        </p:txBody>
      </p:sp>
      <p:sp>
        <p:nvSpPr>
          <p:cNvPr id="378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F3105CE-CBE9-4C9A-9D52-A7D73510F5F5}" type="slidenum">
              <a:rPr kumimoji="0" lang="en-US" altLang="en-US" sz="1200"/>
              <a:pPr/>
              <a:t>29</a:t>
            </a:fld>
            <a:endParaRPr kumimoji="0" lang="en-US" altLang="en-US" sz="1200"/>
          </a:p>
        </p:txBody>
      </p:sp>
      <p:sp>
        <p:nvSpPr>
          <p:cNvPr id="37892" name="Rectangle 2"/>
          <p:cNvSpPr>
            <a:spLocks noGrp="1" noRot="1" noChangeAspect="1" noChangeArrowheads="1" noTextEdit="1"/>
          </p:cNvSpPr>
          <p:nvPr>
            <p:ph type="sldImg"/>
          </p:nvPr>
        </p:nvSpPr>
        <p:spPr>
          <a:xfrm>
            <a:off x="406400" y="698500"/>
            <a:ext cx="6197600" cy="3486150"/>
          </a:xfrm>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7042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744E004-E372-4DCB-8A3E-46B8BD5D5E13}" type="datetime1">
              <a:rPr kumimoji="0" lang="en-US" altLang="en-US" sz="1200"/>
              <a:t>1/3/2024</a:t>
            </a:fld>
            <a:endParaRPr kumimoji="0" lang="en-US" altLang="en-US" sz="1200"/>
          </a:p>
        </p:txBody>
      </p:sp>
      <p:sp>
        <p:nvSpPr>
          <p:cNvPr id="389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EBA1E7D-3141-4BF2-8EBD-055FB411CA8B}" type="slidenum">
              <a:rPr kumimoji="0" lang="en-US" altLang="en-US" sz="1200"/>
              <a:pPr/>
              <a:t>30</a:t>
            </a:fld>
            <a:endParaRPr kumimoji="0" lang="en-US" altLang="en-US" sz="1200"/>
          </a:p>
        </p:txBody>
      </p:sp>
      <p:sp>
        <p:nvSpPr>
          <p:cNvPr id="38916" name="Rectangle 2"/>
          <p:cNvSpPr>
            <a:spLocks noGrp="1" noRot="1" noChangeAspect="1" noChangeArrowheads="1" noTextEdit="1"/>
          </p:cNvSpPr>
          <p:nvPr>
            <p:ph type="sldImg"/>
          </p:nvPr>
        </p:nvSpPr>
        <p:spPr>
          <a:xfrm>
            <a:off x="406400" y="698500"/>
            <a:ext cx="6197600" cy="3486150"/>
          </a:xfrm>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7732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406400" y="698500"/>
            <a:ext cx="6197600" cy="3486150"/>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4301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CF5F729-9FD8-4EC0-BF51-7C7BAC1AC90A}" type="datetime1">
              <a:rPr kumimoji="0" lang="en-US" altLang="en-US" sz="1200"/>
              <a:t>1/3/2024</a:t>
            </a:fld>
            <a:endParaRPr kumimoji="0" lang="en-US" altLang="en-US" sz="1200"/>
          </a:p>
        </p:txBody>
      </p:sp>
      <p:sp>
        <p:nvSpPr>
          <p:cNvPr id="430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F383339-FD17-47FD-B171-E4FC445AB0E5}" type="slidenum">
              <a:rPr kumimoji="0" lang="en-US" altLang="en-US" sz="1200"/>
              <a:pPr/>
              <a:t>32</a:t>
            </a:fld>
            <a:endParaRPr kumimoji="0" lang="en-US" altLang="en-US" sz="1200"/>
          </a:p>
        </p:txBody>
      </p:sp>
    </p:spTree>
    <p:extLst>
      <p:ext uri="{BB962C8B-B14F-4D97-AF65-F5344CB8AC3E}">
        <p14:creationId xmlns:p14="http://schemas.microsoft.com/office/powerpoint/2010/main" val="1948661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06400" y="698500"/>
            <a:ext cx="6197600" cy="34861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4403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F3035AB-563B-4BB2-A74A-161FB8C8433D}" type="datetime1">
              <a:rPr kumimoji="0" lang="en-US" altLang="en-US" sz="1200"/>
              <a:t>1/3/2024</a:t>
            </a:fld>
            <a:endParaRPr kumimoji="0" lang="en-US" altLang="en-US" sz="1200"/>
          </a:p>
        </p:txBody>
      </p:sp>
      <p:sp>
        <p:nvSpPr>
          <p:cNvPr id="440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6A2A5ED-8040-4660-8884-6193EB34B13C}" type="slidenum">
              <a:rPr kumimoji="0" lang="en-US" altLang="en-US" sz="1200"/>
              <a:pPr/>
              <a:t>33</a:t>
            </a:fld>
            <a:endParaRPr kumimoji="0" lang="en-US" altLang="en-US" sz="1200"/>
          </a:p>
        </p:txBody>
      </p:sp>
    </p:spTree>
    <p:extLst>
      <p:ext uri="{BB962C8B-B14F-4D97-AF65-F5344CB8AC3E}">
        <p14:creationId xmlns:p14="http://schemas.microsoft.com/office/powerpoint/2010/main" val="3159750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406400" y="698500"/>
            <a:ext cx="6197600" cy="348615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4710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F36FB2-1204-4DD1-8EA0-1FE1A3B183E9}" type="datetime1">
              <a:rPr kumimoji="0" lang="en-US" altLang="en-US" sz="1200"/>
              <a:t>1/3/2024</a:t>
            </a:fld>
            <a:endParaRPr kumimoji="0" lang="en-US" altLang="en-US" sz="1200"/>
          </a:p>
        </p:txBody>
      </p:sp>
      <p:sp>
        <p:nvSpPr>
          <p:cNvPr id="471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DD5984B-D481-4FB8-98EE-90712566BCAE}" type="slidenum">
              <a:rPr kumimoji="0" lang="en-US" altLang="en-US" sz="1200"/>
              <a:pPr/>
              <a:t>34</a:t>
            </a:fld>
            <a:endParaRPr kumimoji="0" lang="en-US" altLang="en-US" sz="1200"/>
          </a:p>
        </p:txBody>
      </p:sp>
    </p:spTree>
    <p:extLst>
      <p:ext uri="{BB962C8B-B14F-4D97-AF65-F5344CB8AC3E}">
        <p14:creationId xmlns:p14="http://schemas.microsoft.com/office/powerpoint/2010/main" val="276806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January 3, 2024</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January 3, 2024</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January 3, 2024</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January 3, 2024</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January 3, 2024</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January 3, 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January 3, 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January 3, 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January 3, 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January 3, 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January 3, 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January 3, 2024</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January 3, 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January 3, 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January 3, 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January 3, 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January 3, 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January 3, 2024</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January 3, 2024</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January 3, 2024</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January 3, 2024</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January 3, 2024</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January 3, 2024</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January 3, 2024</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January 3, 2024</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January 3, 2024</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 Id="rId5" Type="http://schemas.openxmlformats.org/officeDocument/2006/relationships/image" Target="../media/image10.emf"/><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5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6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6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6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 Id="rId4" Type="http://schemas.openxmlformats.org/officeDocument/2006/relationships/image" Target="../media/image62.emf"/></Relationships>
</file>

<file path=ppt/slides/_rels/slide6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3.tmp"/></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r>
              <a:rPr lang="en-US" sz="2400" dirty="0"/>
              <a:t>Class 1: Wed 3 Jan 2024</a:t>
            </a:r>
            <a:br>
              <a:rPr lang="en-US" sz="2400" dirty="0"/>
            </a:br>
            <a:r>
              <a:rPr lang="en-US" sz="2400" dirty="0"/>
              <a:t>Antitrust Winter 2024</a:t>
            </a:r>
            <a:br>
              <a:rPr lang="en-US" sz="2400" dirty="0"/>
            </a:br>
            <a:br>
              <a:rPr lang="en-US" sz="2400" dirty="0"/>
            </a:br>
            <a:r>
              <a:rPr lang="en-US" dirty="0"/>
              <a:t>Characterizing Horizontal Agreements</a:t>
            </a:r>
          </a:p>
        </p:txBody>
      </p:sp>
      <p:sp>
        <p:nvSpPr>
          <p:cNvPr id="18435" name="Rectangle 3"/>
          <p:cNvSpPr>
            <a:spLocks noGrp="1" noChangeArrowheads="1"/>
          </p:cNvSpPr>
          <p:nvPr>
            <p:ph type="subTitle" idx="1"/>
          </p:nvPr>
        </p:nvSpPr>
        <p:spPr>
          <a:xfrm>
            <a:off x="3833813" y="3581400"/>
            <a:ext cx="6853237" cy="1752600"/>
          </a:xfrm>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r>
              <a:rPr lang="en-US" dirty="0">
                <a:solidFill>
                  <a:srgbClr val="0000FF"/>
                </a:solidFill>
              </a:rPr>
              <a:t>The Law School</a:t>
            </a:r>
          </a:p>
          <a:p>
            <a:r>
              <a:rPr lang="en-US" dirty="0">
                <a:solidFill>
                  <a:srgbClr val="0000FF"/>
                </a:solidFill>
              </a:rPr>
              <a:t>The University of Chicago</a:t>
            </a:r>
            <a:endParaRPr lang="en-US" sz="2000" dirty="0">
              <a:solidFill>
                <a:srgbClr val="0000FF"/>
              </a:solidFill>
            </a:endParaRPr>
          </a:p>
          <a:p>
            <a:endParaRPr lang="en-US" sz="1800" dirty="0">
              <a:solidFill>
                <a:srgbClr val="0000FF"/>
              </a:solidFill>
            </a:endParaRPr>
          </a:p>
          <a:p>
            <a:r>
              <a:rPr lang="en-US" sz="1800" dirty="0">
                <a:solidFill>
                  <a:srgbClr val="0000FF"/>
                </a:solidFill>
              </a:rPr>
              <a:t>Copyright © 2000-24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916" y="-1"/>
            <a:ext cx="725008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Definition of Trust (and Note Use of “Monopoly”)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020300" y="6488668"/>
            <a:ext cx="21717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S.1 (25 Mar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30615" y="184665"/>
            <a:ext cx="3940240" cy="6516173"/>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446767" y="967314"/>
            <a:ext cx="7846451" cy="5128686"/>
          </a:xfrm>
          <a:prstGeom prst="rect">
            <a:avLst/>
          </a:prstGeom>
          <a:ln w="6350">
            <a:solidFill>
              <a:schemeClr val="tx1"/>
            </a:solidFill>
          </a:ln>
        </p:spPr>
      </p:pic>
    </p:spTree>
    <p:extLst>
      <p:ext uri="{BB962C8B-B14F-4D97-AF65-F5344CB8AC3E}">
        <p14:creationId xmlns:p14="http://schemas.microsoft.com/office/powerpoint/2010/main" val="17508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1" y="-1"/>
            <a:ext cx="254000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 Amendment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10177670" y="6488668"/>
            <a:ext cx="20143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S.1 (2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54413" y="184665"/>
            <a:ext cx="4313692" cy="6461360"/>
          </a:xfrm>
          <a:prstGeom prst="rect">
            <a:avLst/>
          </a:prstGeom>
          <a:ln w="6350">
            <a:solidFill>
              <a:schemeClr val="tx1"/>
            </a:solidFill>
          </a:ln>
        </p:spPr>
      </p:pic>
      <p:pic>
        <p:nvPicPr>
          <p:cNvPr id="9" name="Picture 8"/>
          <p:cNvPicPr>
            <a:picLocks noChangeAspect="1"/>
          </p:cNvPicPr>
          <p:nvPr/>
        </p:nvPicPr>
        <p:blipFill rotWithShape="1">
          <a:blip r:embed="rId2"/>
          <a:srcRect l="5926" t="4084" r="12402" b="52228"/>
          <a:stretch/>
        </p:blipFill>
        <p:spPr>
          <a:xfrm>
            <a:off x="3084514" y="940350"/>
            <a:ext cx="6360318" cy="5096076"/>
          </a:xfrm>
          <a:prstGeom prst="rect">
            <a:avLst/>
          </a:prstGeom>
          <a:ln w="6350">
            <a:solidFill>
              <a:schemeClr val="tx1"/>
            </a:solidFill>
          </a:ln>
        </p:spPr>
      </p:pic>
    </p:spTree>
    <p:extLst>
      <p:ext uri="{BB962C8B-B14F-4D97-AF65-F5344CB8AC3E}">
        <p14:creationId xmlns:p14="http://schemas.microsoft.com/office/powerpoint/2010/main" val="298268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963" y="-2"/>
            <a:ext cx="262203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 Amendment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10320250" y="6488668"/>
            <a:ext cx="18717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S.1 (2 Apr 1890)</a:t>
            </a:r>
          </a:p>
        </p:txBody>
      </p:sp>
      <p:pic>
        <p:nvPicPr>
          <p:cNvPr id="5" name="Picture 4"/>
          <p:cNvPicPr>
            <a:picLocks noChangeAspect="1"/>
          </p:cNvPicPr>
          <p:nvPr/>
        </p:nvPicPr>
        <p:blipFill>
          <a:blip r:embed="rId2"/>
          <a:stretch>
            <a:fillRect/>
          </a:stretch>
        </p:blipFill>
        <p:spPr>
          <a:xfrm>
            <a:off x="435344" y="209004"/>
            <a:ext cx="4337216" cy="649659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5046005" y="209004"/>
            <a:ext cx="4301195" cy="6496596"/>
          </a:xfrm>
          <a:prstGeom prst="rect">
            <a:avLst/>
          </a:prstGeom>
          <a:ln w="6350">
            <a:solidFill>
              <a:schemeClr val="tx1"/>
            </a:solidFill>
          </a:ln>
        </p:spPr>
      </p:pic>
    </p:spTree>
    <p:extLst>
      <p:ext uri="{BB962C8B-B14F-4D97-AF65-F5344CB8AC3E}">
        <p14:creationId xmlns:p14="http://schemas.microsoft.com/office/powerpoint/2010/main" val="2291369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Sherman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26 Stat 209 (2 July 1890)</a:t>
            </a:r>
          </a:p>
        </p:txBody>
      </p:sp>
      <p:pic>
        <p:nvPicPr>
          <p:cNvPr id="8" name="Picture 7"/>
          <p:cNvPicPr>
            <a:picLocks noChangeAspect="1"/>
          </p:cNvPicPr>
          <p:nvPr/>
        </p:nvPicPr>
        <p:blipFill>
          <a:blip r:embed="rId2"/>
          <a:stretch>
            <a:fillRect/>
          </a:stretch>
        </p:blipFill>
        <p:spPr>
          <a:xfrm>
            <a:off x="198445" y="209004"/>
            <a:ext cx="4236395" cy="644933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4583926" y="209004"/>
            <a:ext cx="4169376" cy="6459960"/>
          </a:xfrm>
          <a:prstGeom prst="rect">
            <a:avLst/>
          </a:prstGeom>
          <a:ln w="6350">
            <a:solidFill>
              <a:schemeClr val="tx1"/>
            </a:solidFill>
          </a:ln>
        </p:spPr>
      </p:pic>
    </p:spTree>
    <p:extLst>
      <p:ext uri="{BB962C8B-B14F-4D97-AF65-F5344CB8AC3E}">
        <p14:creationId xmlns:p14="http://schemas.microsoft.com/office/powerpoint/2010/main" val="106429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265AAABE-0956-4B42-B95E-34B5D3D34C1B}" type="slidenum">
              <a:rPr lang="en-US" altLang="en-US" sz="1400" smtClean="0">
                <a:solidFill>
                  <a:srgbClr val="000066"/>
                </a:solidFill>
              </a:rPr>
              <a:pPr>
                <a:spcBef>
                  <a:spcPct val="0"/>
                </a:spcBef>
                <a:buClrTx/>
                <a:buSzTx/>
                <a:buFontTx/>
                <a:buNone/>
              </a:pPr>
              <a:t>14</a:t>
            </a:fld>
            <a:endParaRPr lang="en-US" altLang="en-US" sz="1400">
              <a:solidFill>
                <a:srgbClr val="000066"/>
              </a:solidFill>
            </a:endParaRPr>
          </a:p>
        </p:txBody>
      </p:sp>
      <p:sp>
        <p:nvSpPr>
          <p:cNvPr id="20484" name="Rectangle 2"/>
          <p:cNvSpPr>
            <a:spLocks noGrp="1" noChangeArrowheads="1"/>
          </p:cNvSpPr>
          <p:nvPr>
            <p:ph type="title"/>
          </p:nvPr>
        </p:nvSpPr>
        <p:spPr/>
        <p:txBody>
          <a:bodyPr/>
          <a:lstStyle/>
          <a:p>
            <a:r>
              <a:rPr lang="en-US"/>
              <a:t>Sherman Act Sec. 1</a:t>
            </a:r>
          </a:p>
        </p:txBody>
      </p:sp>
      <p:sp>
        <p:nvSpPr>
          <p:cNvPr id="32774" name="Rectangle 3"/>
          <p:cNvSpPr>
            <a:spLocks noGrp="1" noChangeArrowheads="1"/>
          </p:cNvSpPr>
          <p:nvPr>
            <p:ph type="body" idx="1"/>
          </p:nvPr>
        </p:nvSpPr>
        <p:spPr/>
        <p:txBody>
          <a:bodyPr/>
          <a:lstStyle/>
          <a:p>
            <a:r>
              <a:rPr lang="en-US" dirty="0"/>
              <a:t>Sherman Act: July 2, 1890</a:t>
            </a:r>
          </a:p>
          <a:p>
            <a:r>
              <a:rPr lang="en-US" dirty="0">
                <a:solidFill>
                  <a:schemeClr val="tx1"/>
                </a:solidFill>
              </a:rPr>
              <a:t>Every</a:t>
            </a:r>
          </a:p>
          <a:p>
            <a:pPr lvl="1"/>
            <a:r>
              <a:rPr lang="en-US" dirty="0">
                <a:solidFill>
                  <a:schemeClr val="tx1"/>
                </a:solidFill>
              </a:rPr>
              <a:t>contract, combination in the form of trust or otherwise, or conspiracy,</a:t>
            </a:r>
          </a:p>
          <a:p>
            <a:pPr lvl="1"/>
            <a:r>
              <a:rPr lang="en-US" dirty="0">
                <a:solidFill>
                  <a:schemeClr val="tx1"/>
                </a:solidFill>
              </a:rPr>
              <a:t>in restraint of trade or commerce</a:t>
            </a:r>
          </a:p>
          <a:p>
            <a:pPr lvl="1"/>
            <a:r>
              <a:rPr lang="en-US" dirty="0">
                <a:solidFill>
                  <a:schemeClr val="tx1"/>
                </a:solidFill>
              </a:rPr>
              <a:t>among the several States, or with foreign nations,</a:t>
            </a:r>
          </a:p>
          <a:p>
            <a:pPr lvl="1"/>
            <a:r>
              <a:rPr lang="en-US" dirty="0">
                <a:solidFill>
                  <a:schemeClr val="tx1"/>
                </a:solidFill>
              </a:rPr>
              <a:t>is declared to be illegal.</a:t>
            </a:r>
          </a:p>
        </p:txBody>
      </p:sp>
      <p:sp>
        <p:nvSpPr>
          <p:cNvPr id="7" name="Rectangle 2046"/>
          <p:cNvSpPr>
            <a:spLocks noChangeArrowheads="1"/>
          </p:cNvSpPr>
          <p:nvPr/>
        </p:nvSpPr>
        <p:spPr bwMode="auto">
          <a:xfrm>
            <a:off x="12018963" y="6700838"/>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774">
                                            <p:txEl>
                                              <p:pRg st="1" end="1"/>
                                            </p:txEl>
                                          </p:spTgt>
                                        </p:tgtEl>
                                        <p:attrNameLst>
                                          <p:attrName>style.visibility</p:attrName>
                                        </p:attrNameLst>
                                      </p:cBhvr>
                                      <p:to>
                                        <p:strVal val="visible"/>
                                      </p:to>
                                    </p:set>
                                    <p:animEffect transition="in" filter="wipe(left)">
                                      <p:cBhvr>
                                        <p:cTn id="7" dur="500"/>
                                        <p:tgtEl>
                                          <p:spTgt spid="327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2774">
                                            <p:txEl>
                                              <p:pRg st="2" end="2"/>
                                            </p:txEl>
                                          </p:spTgt>
                                        </p:tgtEl>
                                        <p:attrNameLst>
                                          <p:attrName>style.visibility</p:attrName>
                                        </p:attrNameLst>
                                      </p:cBhvr>
                                      <p:to>
                                        <p:strVal val="visible"/>
                                      </p:to>
                                    </p:set>
                                    <p:animEffect transition="in" filter="wipe(left)">
                                      <p:cBhvr>
                                        <p:cTn id="12" dur="500"/>
                                        <p:tgtEl>
                                          <p:spTgt spid="3277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2774">
                                            <p:txEl>
                                              <p:pRg st="3" end="3"/>
                                            </p:txEl>
                                          </p:spTgt>
                                        </p:tgtEl>
                                        <p:attrNameLst>
                                          <p:attrName>style.visibility</p:attrName>
                                        </p:attrNameLst>
                                      </p:cBhvr>
                                      <p:to>
                                        <p:strVal val="visible"/>
                                      </p:to>
                                    </p:set>
                                    <p:animEffect transition="in" filter="wipe(left)">
                                      <p:cBhvr>
                                        <p:cTn id="17" dur="500"/>
                                        <p:tgtEl>
                                          <p:spTgt spid="3277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2774">
                                            <p:txEl>
                                              <p:pRg st="4" end="4"/>
                                            </p:txEl>
                                          </p:spTgt>
                                        </p:tgtEl>
                                        <p:attrNameLst>
                                          <p:attrName>style.visibility</p:attrName>
                                        </p:attrNameLst>
                                      </p:cBhvr>
                                      <p:to>
                                        <p:strVal val="visible"/>
                                      </p:to>
                                    </p:set>
                                    <p:animEffect transition="in" filter="wipe(left)">
                                      <p:cBhvr>
                                        <p:cTn id="22" dur="500"/>
                                        <p:tgtEl>
                                          <p:spTgt spid="3277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22" presetClass="entr" presetSubtype="8" fill="hold" nodeType="withEffect">
                                  <p:stCondLst>
                                    <p:cond delay="0"/>
                                  </p:stCondLst>
                                  <p:childTnLst>
                                    <p:set>
                                      <p:cBhvr>
                                        <p:cTn id="28" dur="1" fill="hold">
                                          <p:stCondLst>
                                            <p:cond delay="0"/>
                                          </p:stCondLst>
                                        </p:cTn>
                                        <p:tgtEl>
                                          <p:spTgt spid="32774">
                                            <p:txEl>
                                              <p:pRg st="5" end="5"/>
                                            </p:txEl>
                                          </p:spTgt>
                                        </p:tgtEl>
                                        <p:attrNameLst>
                                          <p:attrName>style.visibility</p:attrName>
                                        </p:attrNameLst>
                                      </p:cBhvr>
                                      <p:to>
                                        <p:strVal val="visible"/>
                                      </p:to>
                                    </p:set>
                                    <p:animEffect transition="in" filter="wipe(left)">
                                      <p:cBhvr>
                                        <p:cTn id="29" dur="500"/>
                                        <p:tgtEl>
                                          <p:spTgt spid="327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07DBF632-4F5A-45C8-ABB8-4E90B8D57A58}" type="slidenum">
              <a:rPr lang="en-US" altLang="en-US" sz="1400" smtClean="0">
                <a:solidFill>
                  <a:srgbClr val="000066"/>
                </a:solidFill>
              </a:rPr>
              <a:pPr>
                <a:spcBef>
                  <a:spcPct val="0"/>
                </a:spcBef>
                <a:buClrTx/>
                <a:buSzTx/>
                <a:buFontTx/>
                <a:buNone/>
              </a:pPr>
              <a:t>15</a:t>
            </a:fld>
            <a:endParaRPr lang="en-US" altLang="en-US" sz="1400">
              <a:solidFill>
                <a:srgbClr val="000066"/>
              </a:solidFill>
            </a:endParaRPr>
          </a:p>
        </p:txBody>
      </p:sp>
      <p:sp>
        <p:nvSpPr>
          <p:cNvPr id="22532" name="Rectangle 2"/>
          <p:cNvSpPr>
            <a:spLocks noGrp="1" noChangeArrowheads="1"/>
          </p:cNvSpPr>
          <p:nvPr>
            <p:ph type="title"/>
          </p:nvPr>
        </p:nvSpPr>
        <p:spPr/>
        <p:txBody>
          <a:bodyPr/>
          <a:lstStyle/>
          <a:p>
            <a:r>
              <a:rPr lang="en-US"/>
              <a:t>Sherman Act Sec. 1</a:t>
            </a:r>
          </a:p>
        </p:txBody>
      </p:sp>
      <p:sp>
        <p:nvSpPr>
          <p:cNvPr id="22533" name="Rectangle 3"/>
          <p:cNvSpPr>
            <a:spLocks noGrp="1" noChangeArrowheads="1"/>
          </p:cNvSpPr>
          <p:nvPr>
            <p:ph type="body" idx="1"/>
          </p:nvPr>
        </p:nvSpPr>
        <p:spPr/>
        <p:txBody>
          <a:bodyPr/>
          <a:lstStyle/>
          <a:p>
            <a:r>
              <a:rPr lang="en-US" sz="3600">
                <a:solidFill>
                  <a:schemeClr val="tx1"/>
                </a:solidFill>
              </a:rPr>
              <a:t>Every person who shall make any contract or engage in any combination or conspiracy hereby declared to be illegal shall be deemed guilty of a [felony], and, on conviction thereof, shall be punished by fine not exceeding $[100,000,000] if a corporation, or, if any other person, $[1,000,000], or by imprisonment not exceeding [10] years, or by both said punishments, in the discretion of the court.</a:t>
            </a:r>
            <a:endParaRPr lang="en-US" sz="3600">
              <a:solidFill>
                <a:srgbClr val="33669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7800" y="-2"/>
            <a:ext cx="4394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Nov 1906: US Sues Standard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8661400" y="6488668"/>
            <a:ext cx="3530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Nov 1906)</a:t>
            </a:r>
          </a:p>
        </p:txBody>
      </p:sp>
      <p:pic>
        <p:nvPicPr>
          <p:cNvPr id="9" name="Picture 8"/>
          <p:cNvPicPr>
            <a:picLocks noChangeAspect="1"/>
          </p:cNvPicPr>
          <p:nvPr/>
        </p:nvPicPr>
        <p:blipFill rotWithShape="1">
          <a:blip r:embed="rId2"/>
          <a:srcRect b="56258"/>
          <a:stretch/>
        </p:blipFill>
        <p:spPr>
          <a:xfrm>
            <a:off x="560873" y="418011"/>
            <a:ext cx="10859701" cy="5964195"/>
          </a:xfrm>
          <a:prstGeom prst="rect">
            <a:avLst/>
          </a:prstGeom>
          <a:ln w="6350">
            <a:solidFill>
              <a:schemeClr val="bg2"/>
            </a:solidFill>
          </a:ln>
        </p:spPr>
      </p:pic>
    </p:spTree>
    <p:extLst>
      <p:ext uri="{BB962C8B-B14F-4D97-AF65-F5344CB8AC3E}">
        <p14:creationId xmlns:p14="http://schemas.microsoft.com/office/powerpoint/2010/main" val="3795627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7800" y="-2"/>
            <a:ext cx="4394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Nov 1906: US Sues Standard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796996" y="6488668"/>
            <a:ext cx="33950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Nov 1906)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406400" y="209004"/>
            <a:ext cx="5319922" cy="6491834"/>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3932551" y="589599"/>
            <a:ext cx="4659882" cy="5848716"/>
          </a:xfrm>
          <a:prstGeom prst="rect">
            <a:avLst/>
          </a:prstGeom>
          <a:ln w="6350">
            <a:solidFill>
              <a:schemeClr val="tx1"/>
            </a:solidFill>
          </a:ln>
        </p:spPr>
      </p:pic>
      <p:pic>
        <p:nvPicPr>
          <p:cNvPr id="3" name="Picture 2">
            <a:extLst>
              <a:ext uri="{FF2B5EF4-FFF2-40B4-BE49-F238E27FC236}">
                <a16:creationId xmlns:a16="http://schemas.microsoft.com/office/drawing/2014/main" id="{66A8B5D0-3C61-51F5-4322-2E526A49BD44}"/>
              </a:ext>
            </a:extLst>
          </p:cNvPr>
          <p:cNvPicPr>
            <a:picLocks noChangeAspect="1"/>
          </p:cNvPicPr>
          <p:nvPr/>
        </p:nvPicPr>
        <p:blipFill rotWithShape="1">
          <a:blip r:embed="rId2"/>
          <a:srcRect l="23951" t="59087" r="38938" b="12934"/>
          <a:stretch/>
        </p:blipFill>
        <p:spPr>
          <a:xfrm>
            <a:off x="8640338" y="2069869"/>
            <a:ext cx="3465143" cy="3187931"/>
          </a:xfrm>
          <a:prstGeom prst="rect">
            <a:avLst/>
          </a:prstGeom>
          <a:ln w="6350">
            <a:solidFill>
              <a:schemeClr val="tx1"/>
            </a:solidFill>
          </a:ln>
        </p:spPr>
      </p:pic>
    </p:spTree>
    <p:extLst>
      <p:ext uri="{BB962C8B-B14F-4D97-AF65-F5344CB8AC3E}">
        <p14:creationId xmlns:p14="http://schemas.microsoft.com/office/powerpoint/2010/main" val="33976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0" y="-2"/>
            <a:ext cx="5334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15 May 1911: Standard Oil Decision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772525" y="6488668"/>
            <a:ext cx="3419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May 1911)</a:t>
            </a:r>
          </a:p>
        </p:txBody>
      </p:sp>
      <p:pic>
        <p:nvPicPr>
          <p:cNvPr id="8" name="Picture 7"/>
          <p:cNvPicPr>
            <a:picLocks noChangeAspect="1"/>
          </p:cNvPicPr>
          <p:nvPr/>
        </p:nvPicPr>
        <p:blipFill>
          <a:blip r:embed="rId2"/>
          <a:stretch>
            <a:fillRect/>
          </a:stretch>
        </p:blipFill>
        <p:spPr>
          <a:xfrm>
            <a:off x="751345" y="583586"/>
            <a:ext cx="10790911" cy="5772481"/>
          </a:xfrm>
          <a:prstGeom prst="rect">
            <a:avLst/>
          </a:prstGeom>
          <a:ln w="6350">
            <a:solidFill>
              <a:schemeClr val="tx1"/>
            </a:solidFill>
          </a:ln>
        </p:spPr>
      </p:pic>
    </p:spTree>
    <p:extLst>
      <p:ext uri="{BB962C8B-B14F-4D97-AF65-F5344CB8AC3E}">
        <p14:creationId xmlns:p14="http://schemas.microsoft.com/office/powerpoint/2010/main" val="3702030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0" y="-2"/>
            <a:ext cx="5334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15 May 1911: Standard Oil Decision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8772525" y="6488668"/>
            <a:ext cx="3419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May 1911)</a:t>
            </a:r>
          </a:p>
        </p:txBody>
      </p:sp>
      <p:pic>
        <p:nvPicPr>
          <p:cNvPr id="9" name="Picture 8"/>
          <p:cNvPicPr>
            <a:picLocks noChangeAspect="1"/>
          </p:cNvPicPr>
          <p:nvPr/>
        </p:nvPicPr>
        <p:blipFill rotWithShape="1">
          <a:blip r:embed="rId2"/>
          <a:srcRect l="55990" t="19315" r="920" b="8437"/>
          <a:stretch/>
        </p:blipFill>
        <p:spPr>
          <a:xfrm>
            <a:off x="1426018" y="489817"/>
            <a:ext cx="6930191" cy="6215783"/>
          </a:xfrm>
          <a:prstGeom prst="rect">
            <a:avLst/>
          </a:prstGeom>
          <a:ln w="6350">
            <a:solidFill>
              <a:schemeClr val="tx1"/>
            </a:solidFill>
          </a:ln>
        </p:spPr>
      </p:pic>
    </p:spTree>
    <p:extLst>
      <p:ext uri="{BB962C8B-B14F-4D97-AF65-F5344CB8AC3E}">
        <p14:creationId xmlns:p14="http://schemas.microsoft.com/office/powerpoint/2010/main" val="282270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8295" y="-2"/>
            <a:ext cx="42337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1888 NY Trust Investigation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8963130" y="6488668"/>
            <a:ext cx="32288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Trust Investigation (1888)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72035" y="209004"/>
            <a:ext cx="4465884" cy="6491834"/>
          </a:xfrm>
          <a:prstGeom prst="rect">
            <a:avLst/>
          </a:prstGeom>
          <a:ln w="6350">
            <a:solidFill>
              <a:schemeClr val="bg2"/>
            </a:solidFill>
          </a:ln>
        </p:spPr>
      </p:pic>
      <p:pic>
        <p:nvPicPr>
          <p:cNvPr id="9" name="Picture 8"/>
          <p:cNvPicPr>
            <a:picLocks noChangeAspect="1"/>
          </p:cNvPicPr>
          <p:nvPr/>
        </p:nvPicPr>
        <p:blipFill>
          <a:blip r:embed="rId3"/>
          <a:stretch>
            <a:fillRect/>
          </a:stretch>
        </p:blipFill>
        <p:spPr>
          <a:xfrm>
            <a:off x="2777067" y="1114740"/>
            <a:ext cx="7753774" cy="5221528"/>
          </a:xfrm>
          <a:prstGeom prst="rect">
            <a:avLst/>
          </a:prstGeom>
          <a:ln w="6350">
            <a:solidFill>
              <a:schemeClr val="tx1"/>
            </a:solidFill>
          </a:ln>
        </p:spPr>
      </p:pic>
    </p:spTree>
    <p:extLst>
      <p:ext uri="{BB962C8B-B14F-4D97-AF65-F5344CB8AC3E}">
        <p14:creationId xmlns:p14="http://schemas.microsoft.com/office/powerpoint/2010/main" val="227213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742" y="-1"/>
            <a:ext cx="9336259" cy="4458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President Taft on Moving to Unreasonable Restraints of Trade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772525" y="6488668"/>
            <a:ext cx="3419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(16 May 1911)</a:t>
            </a:r>
          </a:p>
        </p:txBody>
      </p:sp>
      <p:sp>
        <p:nvSpPr>
          <p:cNvPr id="10" name="Rectangle 9"/>
          <p:cNvSpPr>
            <a:spLocks noChangeArrowheads="1"/>
          </p:cNvSpPr>
          <p:nvPr/>
        </p:nvSpPr>
        <p:spPr bwMode="auto">
          <a:xfrm>
            <a:off x="12066020" y="6744062"/>
            <a:ext cx="125980" cy="111579"/>
          </a:xfrm>
          <a:prstGeom prst="rect">
            <a:avLst/>
          </a:prstGeom>
          <a:solidFill>
            <a:srgbClr val="0000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w"/>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sz="2400">
              <a:solidFill>
                <a:schemeClr val="tx1"/>
              </a:solidFill>
              <a:latin typeface="Times New Roman" panose="02020603050405020304" pitchFamily="18" charset="0"/>
            </a:endParaRPr>
          </a:p>
        </p:txBody>
      </p:sp>
      <p:pic>
        <p:nvPicPr>
          <p:cNvPr id="11" name="Picture 10"/>
          <p:cNvPicPr>
            <a:picLocks noChangeAspect="1"/>
          </p:cNvPicPr>
          <p:nvPr/>
        </p:nvPicPr>
        <p:blipFill rotWithShape="1">
          <a:blip r:embed="rId2"/>
          <a:srcRect l="55990" r="920" b="8437"/>
          <a:stretch/>
        </p:blipFill>
        <p:spPr>
          <a:xfrm>
            <a:off x="165452" y="598239"/>
            <a:ext cx="5372904" cy="6107361"/>
          </a:xfrm>
          <a:prstGeom prst="rect">
            <a:avLst/>
          </a:prstGeom>
          <a:ln w="6350">
            <a:solidFill>
              <a:schemeClr val="tx1"/>
            </a:solidFill>
          </a:ln>
        </p:spPr>
      </p:pic>
      <p:pic>
        <p:nvPicPr>
          <p:cNvPr id="12" name="Picture 11"/>
          <p:cNvPicPr>
            <a:picLocks noChangeAspect="1"/>
          </p:cNvPicPr>
          <p:nvPr/>
        </p:nvPicPr>
        <p:blipFill rotWithShape="1">
          <a:blip r:embed="rId2"/>
          <a:srcRect l="69711" t="31436" r="14799" b="44770"/>
          <a:stretch/>
        </p:blipFill>
        <p:spPr>
          <a:xfrm>
            <a:off x="3529055" y="1074320"/>
            <a:ext cx="6249182" cy="5134684"/>
          </a:xfrm>
          <a:prstGeom prst="rect">
            <a:avLst/>
          </a:prstGeom>
          <a:ln w="6350">
            <a:solidFill>
              <a:schemeClr val="tx1"/>
            </a:solidFill>
          </a:ln>
        </p:spPr>
      </p:pic>
    </p:spTree>
    <p:extLst>
      <p:ext uri="{BB962C8B-B14F-4D97-AF65-F5344CB8AC3E}">
        <p14:creationId xmlns:p14="http://schemas.microsoft.com/office/powerpoint/2010/main" val="192202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0732" y="-2"/>
            <a:ext cx="42812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Jail Time for SA1 Violations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898966" y="6488668"/>
            <a:ext cx="22930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(30 Nov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ext&#10;&#10;Description automatically generated with medium confidence">
            <a:extLst>
              <a:ext uri="{FF2B5EF4-FFF2-40B4-BE49-F238E27FC236}">
                <a16:creationId xmlns:a16="http://schemas.microsoft.com/office/drawing/2014/main" id="{B944C5DB-2472-2C58-A4F4-74DD2685D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77" y="209005"/>
            <a:ext cx="5902220" cy="6491834"/>
          </a:xfrm>
          <a:prstGeom prst="rect">
            <a:avLst/>
          </a:prstGeom>
          <a:ln w="6350">
            <a:solidFill>
              <a:schemeClr val="tx1"/>
            </a:solidFill>
          </a:ln>
        </p:spPr>
      </p:pic>
      <p:pic>
        <p:nvPicPr>
          <p:cNvPr id="8" name="Picture 7" descr="Text&#10;&#10;Description automatically generated with medium confidence">
            <a:extLst>
              <a:ext uri="{FF2B5EF4-FFF2-40B4-BE49-F238E27FC236}">
                <a16:creationId xmlns:a16="http://schemas.microsoft.com/office/drawing/2014/main" id="{2F5443DF-9464-DF73-174F-9C27CA42C2B9}"/>
              </a:ext>
            </a:extLst>
          </p:cNvPr>
          <p:cNvPicPr>
            <a:picLocks noChangeAspect="1"/>
          </p:cNvPicPr>
          <p:nvPr/>
        </p:nvPicPr>
        <p:blipFill rotWithShape="1">
          <a:blip r:embed="rId3">
            <a:extLst>
              <a:ext uri="{28A0092B-C50C-407E-A947-70E740481C1C}">
                <a14:useLocalDpi xmlns:a14="http://schemas.microsoft.com/office/drawing/2010/main" val="0"/>
              </a:ext>
            </a:extLst>
          </a:blip>
          <a:srcRect l="10912" t="29939" r="31806" b="31560"/>
          <a:stretch/>
        </p:blipFill>
        <p:spPr>
          <a:xfrm>
            <a:off x="3141783" y="894470"/>
            <a:ext cx="7551606" cy="5582530"/>
          </a:xfrm>
          <a:prstGeom prst="rect">
            <a:avLst/>
          </a:prstGeom>
          <a:ln w="6350">
            <a:solidFill>
              <a:schemeClr val="tx1"/>
            </a:solidFill>
          </a:ln>
        </p:spPr>
      </p:pic>
    </p:spTree>
    <p:extLst>
      <p:ext uri="{BB962C8B-B14F-4D97-AF65-F5344CB8AC3E}">
        <p14:creationId xmlns:p14="http://schemas.microsoft.com/office/powerpoint/2010/main" val="315911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2581" y="-2"/>
            <a:ext cx="260942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Socony-Vacuum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pic>
        <p:nvPicPr>
          <p:cNvPr id="5" name="Picture 4"/>
          <p:cNvPicPr>
            <a:picLocks noChangeAspect="1"/>
          </p:cNvPicPr>
          <p:nvPr/>
        </p:nvPicPr>
        <p:blipFill>
          <a:blip r:embed="rId2"/>
          <a:stretch>
            <a:fillRect/>
          </a:stretch>
        </p:blipFill>
        <p:spPr>
          <a:xfrm>
            <a:off x="3840263" y="204139"/>
            <a:ext cx="4054498" cy="6400941"/>
          </a:xfrm>
          <a:prstGeom prst="rect">
            <a:avLst/>
          </a:prstGeom>
          <a:ln w="6350">
            <a:solidFill>
              <a:schemeClr val="bg2"/>
            </a:solidFill>
          </a:ln>
        </p:spPr>
      </p:pic>
      <p:sp>
        <p:nvSpPr>
          <p:cNvPr id="6" name="Text Box 5">
            <a:extLst>
              <a:ext uri="{FF2B5EF4-FFF2-40B4-BE49-F238E27FC236}">
                <a16:creationId xmlns:a16="http://schemas.microsoft.com/office/drawing/2014/main" id="{7D186D8F-B3C5-8C44-365E-FF485223130A}"/>
              </a:ext>
            </a:extLst>
          </p:cNvPr>
          <p:cNvSpPr txBox="1">
            <a:spLocks noChangeArrowheads="1"/>
          </p:cNvSpPr>
          <p:nvPr/>
        </p:nvSpPr>
        <p:spPr bwMode="auto">
          <a:xfrm>
            <a:off x="9946686" y="6488668"/>
            <a:ext cx="2245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310 U.S. 150 (1940)</a:t>
            </a:r>
          </a:p>
        </p:txBody>
      </p:sp>
    </p:spTree>
    <p:extLst>
      <p:ext uri="{BB962C8B-B14F-4D97-AF65-F5344CB8AC3E}">
        <p14:creationId xmlns:p14="http://schemas.microsoft.com/office/powerpoint/2010/main" val="1576774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8239" y="-2"/>
            <a:ext cx="39137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Price Fixing Per Se Illegal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244191" y="6488668"/>
            <a:ext cx="39478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Socony-Vacuum Oil Co. (U.S. 1940)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F1A385F-8A03-6BF4-CB17-8448074F1D26}"/>
              </a:ext>
            </a:extLst>
          </p:cNvPr>
          <p:cNvPicPr>
            <a:picLocks noChangeAspect="1"/>
          </p:cNvPicPr>
          <p:nvPr/>
        </p:nvPicPr>
        <p:blipFill>
          <a:blip r:embed="rId2"/>
          <a:stretch>
            <a:fillRect/>
          </a:stretch>
        </p:blipFill>
        <p:spPr>
          <a:xfrm>
            <a:off x="239708" y="209004"/>
            <a:ext cx="3960016" cy="6491834"/>
          </a:xfrm>
          <a:prstGeom prst="rect">
            <a:avLst/>
          </a:prstGeom>
          <a:ln w="6350">
            <a:solidFill>
              <a:schemeClr val="bg2"/>
            </a:solidFill>
          </a:ln>
        </p:spPr>
      </p:pic>
      <p:sp>
        <p:nvSpPr>
          <p:cNvPr id="8" name="Text Box 5">
            <a:extLst>
              <a:ext uri="{FF2B5EF4-FFF2-40B4-BE49-F238E27FC236}">
                <a16:creationId xmlns:a16="http://schemas.microsoft.com/office/drawing/2014/main" id="{5138403E-DC18-8822-BDA8-B206E567C083}"/>
              </a:ext>
            </a:extLst>
          </p:cNvPr>
          <p:cNvSpPr txBox="1">
            <a:spLocks noChangeArrowheads="1"/>
          </p:cNvSpPr>
          <p:nvPr/>
        </p:nvSpPr>
        <p:spPr bwMode="auto">
          <a:xfrm>
            <a:off x="2219716" y="2411072"/>
            <a:ext cx="9174102"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As we have indicated, the machinery employed by a combination for price-fixing is immaterial. </a:t>
            </a:r>
            <a:r>
              <a:rPr lang="en-US" sz="3200" b="1" i="0" dirty="0">
                <a:solidFill>
                  <a:schemeClr val="accent4">
                    <a:lumMod val="50000"/>
                    <a:lumOff val="50000"/>
                  </a:schemeClr>
                </a:solidFill>
              </a:rPr>
              <a:t>Under the Sherman Act a combination formed for the purpose and with the effect of raising, depressing, fixing, pegging, or stabilizing the price of a commodity in interstate or foreign commerce is illegal </a:t>
            </a:r>
            <a:r>
              <a:rPr lang="en-US" sz="3200" b="1" dirty="0">
                <a:solidFill>
                  <a:schemeClr val="accent4">
                    <a:lumMod val="50000"/>
                    <a:lumOff val="50000"/>
                  </a:schemeClr>
                </a:solidFill>
              </a:rPr>
              <a:t>per se</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6869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4054" y="-2"/>
            <a:ext cx="36479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Chicago Board of Trade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pic>
        <p:nvPicPr>
          <p:cNvPr id="5" name="Picture 4"/>
          <p:cNvPicPr>
            <a:picLocks noChangeAspect="1"/>
          </p:cNvPicPr>
          <p:nvPr/>
        </p:nvPicPr>
        <p:blipFill>
          <a:blip r:embed="rId2"/>
          <a:stretch>
            <a:fillRect/>
          </a:stretch>
        </p:blipFill>
        <p:spPr>
          <a:xfrm>
            <a:off x="3341944" y="209004"/>
            <a:ext cx="4010493" cy="6455248"/>
          </a:xfrm>
          <a:prstGeom prst="rect">
            <a:avLst/>
          </a:prstGeom>
          <a:ln>
            <a:solidFill>
              <a:schemeClr val="bg2"/>
            </a:solidFill>
          </a:ln>
        </p:spPr>
      </p:pic>
      <p:sp>
        <p:nvSpPr>
          <p:cNvPr id="6" name="Text Box 5">
            <a:extLst>
              <a:ext uri="{FF2B5EF4-FFF2-40B4-BE49-F238E27FC236}">
                <a16:creationId xmlns:a16="http://schemas.microsoft.com/office/drawing/2014/main" id="{3F9D4A4D-FE19-D6AB-172F-9544B618D579}"/>
              </a:ext>
            </a:extLst>
          </p:cNvPr>
          <p:cNvSpPr txBox="1">
            <a:spLocks noChangeArrowheads="1"/>
          </p:cNvSpPr>
          <p:nvPr/>
        </p:nvSpPr>
        <p:spPr bwMode="auto">
          <a:xfrm>
            <a:off x="9892898" y="6488668"/>
            <a:ext cx="22991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246 U.S. 231 (1918)</a:t>
            </a:r>
          </a:p>
        </p:txBody>
      </p:sp>
    </p:spTree>
    <p:extLst>
      <p:ext uri="{BB962C8B-B14F-4D97-AF65-F5344CB8AC3E}">
        <p14:creationId xmlns:p14="http://schemas.microsoft.com/office/powerpoint/2010/main" val="3696649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0" y="-2"/>
            <a:ext cx="4191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Rule of Reason Framework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330184" y="6488668"/>
            <a:ext cx="38618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Chicago Board of Trade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5384" y="209004"/>
            <a:ext cx="4095261" cy="6485500"/>
          </a:xfrm>
          <a:prstGeom prst="rect">
            <a:avLst/>
          </a:prstGeom>
          <a:ln>
            <a:solidFill>
              <a:schemeClr val="bg2"/>
            </a:solidFill>
          </a:ln>
        </p:spPr>
      </p:pic>
      <p:sp>
        <p:nvSpPr>
          <p:cNvPr id="8" name="Rectangle 7"/>
          <p:cNvSpPr/>
          <p:nvPr/>
        </p:nvSpPr>
        <p:spPr bwMode="auto">
          <a:xfrm>
            <a:off x="1425661" y="2553259"/>
            <a:ext cx="10238098"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solidFill>
                  <a:srgbClr val="000000"/>
                </a:solidFill>
              </a:rPr>
              <a:t>Every agreement concerning trade, every regulation of trade, restrains. To bind, to restrain, is of their very essence. </a:t>
            </a:r>
            <a:r>
              <a:rPr lang="en-US" sz="3200" b="1" dirty="0">
                <a:solidFill>
                  <a:schemeClr val="accent4">
                    <a:lumMod val="50000"/>
                    <a:lumOff val="50000"/>
                  </a:schemeClr>
                </a:solidFill>
              </a:rPr>
              <a:t>The true test of legality is whether the restraint imposed is such as merely regulates and perhaps thereby promotes competition or whether it is such as may suppress or even destroy competition</a:t>
            </a:r>
            <a:r>
              <a:rPr lang="en-US" sz="3200" dirty="0"/>
              <a:t>.</a:t>
            </a:r>
            <a:r>
              <a:rPr lang="en-US" sz="3200" dirty="0">
                <a:solidFill>
                  <a:schemeClr val="accent4"/>
                </a:solidFill>
              </a:rPr>
              <a:t>”</a:t>
            </a:r>
            <a:endParaRPr kumimoji="1" lang="en-US" sz="3200" i="0" u="none" strike="noStrike" cap="none" normalizeH="0" baseline="0" dirty="0">
              <a:ln>
                <a:noFill/>
              </a:ln>
              <a:solidFill>
                <a:schemeClr val="accent4"/>
              </a:solidFill>
              <a:effectLst/>
            </a:endParaRPr>
          </a:p>
        </p:txBody>
      </p:sp>
    </p:spTree>
    <p:extLst>
      <p:ext uri="{BB962C8B-B14F-4D97-AF65-F5344CB8AC3E}">
        <p14:creationId xmlns:p14="http://schemas.microsoft.com/office/powerpoint/2010/main" val="184671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0" y="-2"/>
            <a:ext cx="4191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Rule of Reason Framework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330184" y="6488668"/>
            <a:ext cx="38618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Chicago Board of Trade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8136" y="209003"/>
            <a:ext cx="4070436" cy="6446185"/>
          </a:xfrm>
          <a:prstGeom prst="rect">
            <a:avLst/>
          </a:prstGeom>
          <a:ln>
            <a:solidFill>
              <a:schemeClr val="bg2"/>
            </a:solidFill>
          </a:ln>
        </p:spPr>
      </p:pic>
      <p:sp>
        <p:nvSpPr>
          <p:cNvPr id="8" name="Rectangle 7"/>
          <p:cNvSpPr/>
          <p:nvPr/>
        </p:nvSpPr>
        <p:spPr bwMode="auto">
          <a:xfrm>
            <a:off x="1701846" y="3138734"/>
            <a:ext cx="9995389"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solidFill>
                  <a:srgbClr val="000000"/>
                </a:solidFill>
              </a:rPr>
              <a:t>To determine that question the court must ordinarily </a:t>
            </a:r>
            <a:r>
              <a:rPr lang="en-US" sz="3200" b="1" dirty="0">
                <a:solidFill>
                  <a:schemeClr val="accent4">
                    <a:lumMod val="50000"/>
                    <a:lumOff val="50000"/>
                  </a:schemeClr>
                </a:solidFill>
              </a:rPr>
              <a:t>consider the facts peculiar to the business to which the restraint is applied</a:t>
            </a:r>
            <a:r>
              <a:rPr lang="en-US" sz="3200" dirty="0">
                <a:solidFill>
                  <a:srgbClr val="000000"/>
                </a:solidFill>
              </a:rPr>
              <a:t>; its condition before and after the restraint was imposed; the nature of the restraint</a:t>
            </a:r>
            <a:r>
              <a:rPr lang="en-US" sz="3200" dirty="0"/>
              <a:t> </a:t>
            </a:r>
            <a:r>
              <a:rPr lang="en-US" sz="3200" b="1" dirty="0">
                <a:solidFill>
                  <a:schemeClr val="accent4">
                    <a:lumMod val="50000"/>
                    <a:lumOff val="50000"/>
                  </a:schemeClr>
                </a:solidFill>
              </a:rPr>
              <a:t>and its effect, actual or probable</a:t>
            </a:r>
            <a:r>
              <a:rPr lang="en-US" sz="3200" dirty="0"/>
              <a:t>.</a:t>
            </a:r>
            <a:r>
              <a:rPr lang="en-US" sz="3200" dirty="0">
                <a:solidFill>
                  <a:schemeClr val="accent4"/>
                </a:solidFill>
              </a:rPr>
              <a:t>”</a:t>
            </a:r>
            <a:endParaRPr kumimoji="1" lang="en-US" sz="3200" i="0" u="none" strike="noStrike" cap="none" normalizeH="0" baseline="0" dirty="0">
              <a:ln>
                <a:noFill/>
              </a:ln>
              <a:solidFill>
                <a:schemeClr val="accent4"/>
              </a:solidFill>
              <a:effectLst/>
            </a:endParaRPr>
          </a:p>
        </p:txBody>
      </p:sp>
    </p:spTree>
    <p:extLst>
      <p:ext uri="{BB962C8B-B14F-4D97-AF65-F5344CB8AC3E}">
        <p14:creationId xmlns:p14="http://schemas.microsoft.com/office/powerpoint/2010/main" val="310194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0" y="-2"/>
            <a:ext cx="4191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Rule of Reason Framework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330184" y="6488668"/>
            <a:ext cx="38618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Chicago Board of Trade (US 1918)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2221" y="209004"/>
            <a:ext cx="4099261" cy="6491834"/>
          </a:xfrm>
          <a:prstGeom prst="rect">
            <a:avLst/>
          </a:prstGeom>
          <a:ln>
            <a:solidFill>
              <a:schemeClr val="bg2"/>
            </a:solidFill>
          </a:ln>
        </p:spPr>
      </p:pic>
      <p:sp>
        <p:nvSpPr>
          <p:cNvPr id="8" name="Rectangle 7"/>
          <p:cNvSpPr/>
          <p:nvPr/>
        </p:nvSpPr>
        <p:spPr bwMode="auto">
          <a:xfrm>
            <a:off x="1803581" y="3742270"/>
            <a:ext cx="9737324"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The </a:t>
            </a:r>
            <a:r>
              <a:rPr lang="en-US" sz="3200" b="1" dirty="0">
                <a:solidFill>
                  <a:srgbClr val="0000FF"/>
                </a:solidFill>
              </a:rPr>
              <a:t>history of the restraint, the evil believed to exist, the reason for adopting the particular remedy, the purpose or end sought to be attained, are all relevant facts</a:t>
            </a:r>
            <a:r>
              <a:rPr lang="en-US" sz="3200" dirty="0">
                <a:solidFill>
                  <a:srgbClr val="000000"/>
                </a:solidFill>
              </a:rPr>
              <a:t>.”</a:t>
            </a:r>
            <a:endParaRPr kumimoji="1" lang="en-US" sz="32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400646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7815" y="-2"/>
            <a:ext cx="22341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v. ASCAP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691238" y="6488668"/>
            <a:ext cx="35007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(18 Feb 1941)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3665" y="209004"/>
            <a:ext cx="5206476" cy="6547646"/>
          </a:xfrm>
          <a:prstGeom prst="rect">
            <a:avLst/>
          </a:prstGeom>
          <a:ln w="6350">
            <a:solidFill>
              <a:schemeClr val="tx1"/>
            </a:solidFill>
          </a:ln>
        </p:spPr>
      </p:pic>
      <p:pic>
        <p:nvPicPr>
          <p:cNvPr id="8" name="Picture 7"/>
          <p:cNvPicPr>
            <a:picLocks noChangeAspect="1"/>
          </p:cNvPicPr>
          <p:nvPr/>
        </p:nvPicPr>
        <p:blipFill rotWithShape="1">
          <a:blip r:embed="rId3"/>
          <a:srcRect b="50041"/>
          <a:stretch/>
        </p:blipFill>
        <p:spPr>
          <a:xfrm>
            <a:off x="4179183" y="670260"/>
            <a:ext cx="3601275" cy="4793618"/>
          </a:xfrm>
          <a:prstGeom prst="rect">
            <a:avLst/>
          </a:prstGeom>
          <a:ln w="6350">
            <a:solidFill>
              <a:schemeClr val="tx1"/>
            </a:solidFill>
          </a:ln>
        </p:spPr>
      </p:pic>
      <p:pic>
        <p:nvPicPr>
          <p:cNvPr id="9" name="Picture 8">
            <a:extLst>
              <a:ext uri="{FF2B5EF4-FFF2-40B4-BE49-F238E27FC236}">
                <a16:creationId xmlns:a16="http://schemas.microsoft.com/office/drawing/2014/main" id="{DE8DE5C4-BCD2-B84A-367D-E98653EE423F}"/>
              </a:ext>
            </a:extLst>
          </p:cNvPr>
          <p:cNvPicPr>
            <a:picLocks noChangeAspect="1"/>
          </p:cNvPicPr>
          <p:nvPr/>
        </p:nvPicPr>
        <p:blipFill rotWithShape="1">
          <a:blip r:embed="rId3"/>
          <a:srcRect t="49135" b="906"/>
          <a:stretch/>
        </p:blipFill>
        <p:spPr>
          <a:xfrm>
            <a:off x="8082208" y="670261"/>
            <a:ext cx="3601275" cy="4793618"/>
          </a:xfrm>
          <a:prstGeom prst="rect">
            <a:avLst/>
          </a:prstGeom>
          <a:ln w="6350">
            <a:solidFill>
              <a:schemeClr val="tx1"/>
            </a:solidFill>
          </a:ln>
        </p:spPr>
      </p:pic>
    </p:spTree>
    <p:extLst>
      <p:ext uri="{BB962C8B-B14F-4D97-AF65-F5344CB8AC3E}">
        <p14:creationId xmlns:p14="http://schemas.microsoft.com/office/powerpoint/2010/main" val="38410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29</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106. Exclusive rights in copyrighted works</a:t>
            </a:r>
          </a:p>
        </p:txBody>
      </p:sp>
      <p:sp>
        <p:nvSpPr>
          <p:cNvPr id="10246" name="Rectangle 3"/>
          <p:cNvSpPr>
            <a:spLocks noGrp="1" noChangeArrowheads="1"/>
          </p:cNvSpPr>
          <p:nvPr>
            <p:ph type="body" idx="1"/>
          </p:nvPr>
        </p:nvSpPr>
        <p:spPr/>
        <p:txBody>
          <a:bodyPr/>
          <a:lstStyle/>
          <a:p>
            <a:r>
              <a:rPr lang="en-US" dirty="0"/>
              <a:t>Subject to sections 107 through 121</a:t>
            </a:r>
          </a:p>
          <a:p>
            <a:pPr lvl="1"/>
            <a:r>
              <a:rPr lang="en-US" dirty="0"/>
              <a:t>the </a:t>
            </a:r>
            <a:r>
              <a:rPr lang="en-US" dirty="0">
                <a:solidFill>
                  <a:schemeClr val="accent4">
                    <a:lumMod val="50000"/>
                    <a:lumOff val="50000"/>
                  </a:schemeClr>
                </a:solidFill>
              </a:rPr>
              <a:t>owner of copyright </a:t>
            </a:r>
            <a:r>
              <a:rPr lang="en-US" dirty="0"/>
              <a:t>under this title has </a:t>
            </a:r>
            <a:r>
              <a:rPr lang="en-US" dirty="0">
                <a:solidFill>
                  <a:schemeClr val="accent4">
                    <a:lumMod val="50000"/>
                    <a:lumOff val="50000"/>
                  </a:schemeClr>
                </a:solidFill>
              </a:rPr>
              <a:t>the exclusive rights</a:t>
            </a:r>
            <a:r>
              <a:rPr lang="en-US" dirty="0"/>
              <a:t> to do and to authorize any of the following:</a:t>
            </a:r>
          </a:p>
          <a:p>
            <a:pPr lvl="2"/>
            <a:r>
              <a:rPr lang="en-US" sz="3200" dirty="0"/>
              <a:t>(1) to reproduce the copyrighted work in copies or phonorecords;</a:t>
            </a:r>
          </a:p>
          <a:p>
            <a:pPr lvl="2"/>
            <a:r>
              <a:rPr lang="en-US" sz="3200" dirty="0"/>
              <a:t>(2) to prepare derivative works based upon the copyrighted 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6844" y="-2"/>
            <a:ext cx="453515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Standard Oil as Original Trust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963130" y="6488668"/>
            <a:ext cx="32288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 Trust Investigation (1888)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386944" y="209004"/>
            <a:ext cx="4165438" cy="6491834"/>
          </a:xfrm>
          <a:prstGeom prst="rect">
            <a:avLst/>
          </a:prstGeom>
          <a:ln w="6350">
            <a:solidFill>
              <a:schemeClr val="tx1"/>
            </a:solidFill>
          </a:ln>
        </p:spPr>
      </p:pic>
      <p:pic>
        <p:nvPicPr>
          <p:cNvPr id="11" name="Picture 10"/>
          <p:cNvPicPr>
            <a:picLocks noChangeAspect="1"/>
          </p:cNvPicPr>
          <p:nvPr/>
        </p:nvPicPr>
        <p:blipFill>
          <a:blip r:embed="rId3"/>
          <a:stretch>
            <a:fillRect/>
          </a:stretch>
        </p:blipFill>
        <p:spPr>
          <a:xfrm>
            <a:off x="1455325" y="1443927"/>
            <a:ext cx="9998393" cy="3771376"/>
          </a:xfrm>
          <a:prstGeom prst="rect">
            <a:avLst/>
          </a:prstGeom>
          <a:ln w="6350">
            <a:solidFill>
              <a:schemeClr val="tx1"/>
            </a:solidFill>
          </a:ln>
        </p:spPr>
      </p:pic>
    </p:spTree>
    <p:extLst>
      <p:ext uri="{BB962C8B-B14F-4D97-AF65-F5344CB8AC3E}">
        <p14:creationId xmlns:p14="http://schemas.microsoft.com/office/powerpoint/2010/main" val="9362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30</a:t>
            </a:fld>
            <a:endParaRPr lang="en-US" altLang="en-US" sz="140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a:t>106 (Cont.)</a:t>
            </a:r>
          </a:p>
        </p:txBody>
      </p:sp>
      <p:sp>
        <p:nvSpPr>
          <p:cNvPr id="11270" name="Rectangle 3"/>
          <p:cNvSpPr>
            <a:spLocks noGrp="1" noChangeArrowheads="1"/>
          </p:cNvSpPr>
          <p:nvPr>
            <p:ph type="body" idx="1"/>
          </p:nvPr>
        </p:nvSpPr>
        <p:spPr/>
        <p:txBody>
          <a:bodyPr/>
          <a:lstStyle/>
          <a:p>
            <a:pPr lvl="2">
              <a:lnSpc>
                <a:spcPct val="90000"/>
              </a:lnSpc>
            </a:pPr>
            <a:r>
              <a:rPr lang="en-US" sz="3200" dirty="0"/>
              <a:t>(3) to distribute copies or phonorecords of the copyrighted work to the public by sale or other transfer of ownership, or by rental, lease, or lending;</a:t>
            </a:r>
          </a:p>
          <a:p>
            <a:pPr lvl="2">
              <a:lnSpc>
                <a:spcPct val="90000"/>
              </a:lnSpc>
            </a:pPr>
            <a:r>
              <a:rPr lang="en-US" sz="3200" dirty="0"/>
              <a:t>(4) in the case of literary, musical, dramatic, and choreographic works, pantomimes, and motion pictures and other audiovisual works, </a:t>
            </a:r>
            <a:r>
              <a:rPr lang="en-US" sz="3200" dirty="0">
                <a:solidFill>
                  <a:schemeClr val="accent4">
                    <a:lumMod val="50000"/>
                    <a:lumOff val="50000"/>
                  </a:schemeClr>
                </a:solidFill>
              </a:rPr>
              <a:t>to perform the copyrighted work publicly</a:t>
            </a:r>
            <a:r>
              <a:rPr lang="en-US" sz="320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8407" y="-2"/>
            <a:ext cx="26335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Broadcast Music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10080922" y="6488668"/>
            <a:ext cx="21110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441 U.S. 1 (1979)</a:t>
            </a:r>
          </a:p>
        </p:txBody>
      </p:sp>
      <p:pic>
        <p:nvPicPr>
          <p:cNvPr id="8" name="Picture 7">
            <a:extLst>
              <a:ext uri="{FF2B5EF4-FFF2-40B4-BE49-F238E27FC236}">
                <a16:creationId xmlns:a16="http://schemas.microsoft.com/office/drawing/2014/main" id="{EE94FEA5-40CC-AA5B-8F0B-DA14008AAC50}"/>
              </a:ext>
            </a:extLst>
          </p:cNvPr>
          <p:cNvPicPr>
            <a:picLocks noChangeAspect="1"/>
          </p:cNvPicPr>
          <p:nvPr/>
        </p:nvPicPr>
        <p:blipFill rotWithShape="1">
          <a:blip r:embed="rId2"/>
          <a:srcRect l="3134" t="7829" r="16845" b="9485"/>
          <a:stretch/>
        </p:blipFill>
        <p:spPr>
          <a:xfrm>
            <a:off x="3746695" y="209004"/>
            <a:ext cx="4117483" cy="6496596"/>
          </a:xfrm>
          <a:prstGeom prst="rect">
            <a:avLst/>
          </a:prstGeom>
          <a:ln w="6350">
            <a:solidFill>
              <a:schemeClr val="tx1"/>
            </a:solidFill>
          </a:ln>
        </p:spPr>
      </p:pic>
    </p:spTree>
    <p:extLst>
      <p:ext uri="{BB962C8B-B14F-4D97-AF65-F5344CB8AC3E}">
        <p14:creationId xmlns:p14="http://schemas.microsoft.com/office/powerpoint/2010/main" val="2366930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t>Price Setting or Price Fixing?</a:t>
            </a:r>
          </a:p>
        </p:txBody>
      </p:sp>
      <p:sp>
        <p:nvSpPr>
          <p:cNvPr id="15363" name="Content Placeholder 2"/>
          <p:cNvSpPr>
            <a:spLocks noGrp="1"/>
          </p:cNvSpPr>
          <p:nvPr>
            <p:ph idx="1"/>
          </p:nvPr>
        </p:nvSpPr>
        <p:spPr/>
        <p:txBody>
          <a:bodyPr/>
          <a:lstStyle/>
          <a:p>
            <a:r>
              <a:rPr lang="en-US" dirty="0"/>
              <a:t>Hypo 1</a:t>
            </a:r>
          </a:p>
          <a:p>
            <a:pPr lvl="1"/>
            <a:r>
              <a:rPr lang="en-US" dirty="0"/>
              <a:t>There is a Jewel grocery store near the Law School</a:t>
            </a:r>
          </a:p>
          <a:p>
            <a:pPr lvl="1"/>
            <a:r>
              <a:rPr lang="en-US" dirty="0"/>
              <a:t>It buys lots of products from many companies (Kellogg, General Mills and others) and sells them for various prices</a:t>
            </a:r>
          </a:p>
          <a:p>
            <a:r>
              <a:rPr lang="en-US" dirty="0"/>
              <a:t>Section 1 violation? Is this different from </a:t>
            </a:r>
            <a:r>
              <a:rPr lang="en-US" i="1" dirty="0"/>
              <a:t>BMI</a:t>
            </a:r>
            <a:r>
              <a:rPr lang="en-US" dirty="0"/>
              <a:t>?</a:t>
            </a:r>
          </a:p>
        </p:txBody>
      </p:sp>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32</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5833" y="0"/>
            <a:ext cx="210616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Selling the Public Performance Right I</a:t>
            </a:r>
          </a:p>
        </p:txBody>
      </p:sp>
      <p:sp>
        <p:nvSpPr>
          <p:cNvPr id="16387" name="Content Placeholder 2"/>
          <p:cNvSpPr>
            <a:spLocks noGrp="1"/>
          </p:cNvSpPr>
          <p:nvPr>
            <p:ph idx="1"/>
          </p:nvPr>
        </p:nvSpPr>
        <p:spPr/>
        <p:txBody>
          <a:bodyPr/>
          <a:lstStyle/>
          <a:p>
            <a:r>
              <a:rPr lang="en-US" dirty="0"/>
              <a:t>Hypo 2</a:t>
            </a:r>
          </a:p>
          <a:p>
            <a:pPr lvl="1"/>
            <a:r>
              <a:rPr lang="en-US" dirty="0"/>
              <a:t>A company approaches composers one-by-one and seeks a nonexclusive right to license nondramatic public performances</a:t>
            </a:r>
          </a:p>
          <a:p>
            <a:pPr lvl="1"/>
            <a:r>
              <a:rPr lang="en-US" dirty="0"/>
              <a:t>It then licenses the songs, one by one, and each song is offered for exactly the same price</a:t>
            </a:r>
          </a:p>
          <a:p>
            <a:r>
              <a:rPr lang="en-US" dirty="0"/>
              <a:t>Section 1 Violation? </a:t>
            </a:r>
            <a:r>
              <a:rPr lang="en-US" i="1" dirty="0"/>
              <a:t>BMI</a:t>
            </a:r>
            <a:r>
              <a:rPr lang="en-US" dirty="0"/>
              <a:t>? </a:t>
            </a:r>
          </a:p>
        </p:txBody>
      </p:sp>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33</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122409" y="0"/>
            <a:ext cx="206959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r>
              <a:rPr lang="en-US" sz="1800" b="1" i="0" dirty="0">
                <a:solidFill>
                  <a:schemeClr val="accent4">
                    <a:lumMod val="75000"/>
                    <a:lumOff val="25000"/>
                  </a:schemeClr>
                </a:solidFill>
                <a:latin typeface="+mn-lt"/>
                <a:cs typeface="Times New Roman" panose="02020603050405020304" pitchFamily="18" charset="0"/>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Selling the Public Performance Right II</a:t>
            </a:r>
          </a:p>
        </p:txBody>
      </p:sp>
      <p:sp>
        <p:nvSpPr>
          <p:cNvPr id="19459" name="Content Placeholder 2"/>
          <p:cNvSpPr>
            <a:spLocks noGrp="1"/>
          </p:cNvSpPr>
          <p:nvPr>
            <p:ph idx="1"/>
          </p:nvPr>
        </p:nvSpPr>
        <p:spPr/>
        <p:txBody>
          <a:bodyPr/>
          <a:lstStyle/>
          <a:p>
            <a:r>
              <a:rPr lang="en-US" dirty="0"/>
              <a:t>Hypo 3</a:t>
            </a:r>
          </a:p>
          <a:p>
            <a:pPr lvl="1"/>
            <a:r>
              <a:rPr lang="en-US" dirty="0"/>
              <a:t>All the composers get together and agree that they will license the right to engage in nondramatic public performances; only way rights will be licensed</a:t>
            </a:r>
          </a:p>
          <a:p>
            <a:pPr lvl="1"/>
            <a:r>
              <a:rPr lang="en-US" dirty="0"/>
              <a:t>One-by-one licenses and each song offered for exactly the same price</a:t>
            </a:r>
          </a:p>
          <a:p>
            <a:r>
              <a:rPr lang="en-US" dirty="0"/>
              <a:t>Section 1 Violation? </a:t>
            </a:r>
            <a:r>
              <a:rPr lang="en-US" i="1" dirty="0"/>
              <a:t>BMI</a:t>
            </a:r>
            <a:r>
              <a:rPr lang="en-US" dirty="0"/>
              <a:t>? </a:t>
            </a:r>
          </a:p>
        </p:txBody>
      </p:sp>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34</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8401"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35</a:t>
            </a:fld>
            <a:endParaRPr lang="en-US" altLang="en-US" sz="140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lang="en-US" dirty="0"/>
              <a:t>Hypo 2 Answer</a:t>
            </a:r>
          </a:p>
        </p:txBody>
      </p:sp>
      <p:sp>
        <p:nvSpPr>
          <p:cNvPr id="17414" name="Rectangle 3"/>
          <p:cNvSpPr>
            <a:spLocks noGrp="1" noChangeArrowheads="1"/>
          </p:cNvSpPr>
          <p:nvPr>
            <p:ph type="body" idx="1"/>
          </p:nvPr>
        </p:nvSpPr>
        <p:spPr/>
        <p:txBody>
          <a:bodyPr/>
          <a:lstStyle/>
          <a:p>
            <a:pPr>
              <a:lnSpc>
                <a:spcPct val="90000"/>
              </a:lnSpc>
            </a:pPr>
            <a:r>
              <a:rPr lang="en-US" dirty="0"/>
              <a:t>Does anything in the case create “a contract … in restraint of trade?”</a:t>
            </a:r>
          </a:p>
          <a:p>
            <a:pPr lvl="1">
              <a:lnSpc>
                <a:spcPct val="90000"/>
              </a:lnSpc>
            </a:pPr>
            <a:r>
              <a:rPr lang="en-US" dirty="0"/>
              <a:t>Suppose contract between ASCAP and composer says something like</a:t>
            </a:r>
          </a:p>
          <a:p>
            <a:pPr lvl="2">
              <a:lnSpc>
                <a:spcPct val="90000"/>
              </a:lnSpc>
            </a:pPr>
            <a:r>
              <a:rPr lang="en-US" sz="3200" dirty="0"/>
              <a:t>“You C authorize us A to authorize users of your music. You C continue to have the right to also authorize music users, and you C can authorize other rights vendors to be able to authorize as well.”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36</a:t>
            </a:fld>
            <a:endParaRPr lang="en-US" altLang="en-US" sz="1400">
              <a:solidFill>
                <a:srgbClr val="000066"/>
              </a:solidFill>
              <a:latin typeface="Arial" panose="020B0604020202020204" pitchFamily="34" charset="0"/>
            </a:endParaRPr>
          </a:p>
        </p:txBody>
      </p:sp>
      <p:sp>
        <p:nvSpPr>
          <p:cNvPr id="20485" name="Rectangle 2"/>
          <p:cNvSpPr>
            <a:spLocks noGrp="1" noChangeArrowheads="1"/>
          </p:cNvSpPr>
          <p:nvPr>
            <p:ph type="title"/>
          </p:nvPr>
        </p:nvSpPr>
        <p:spPr/>
        <p:txBody>
          <a:bodyPr/>
          <a:lstStyle/>
          <a:p>
            <a:r>
              <a:rPr lang="en-US" dirty="0"/>
              <a:t>Hypo 3 Answer</a:t>
            </a:r>
          </a:p>
        </p:txBody>
      </p:sp>
      <p:sp>
        <p:nvSpPr>
          <p:cNvPr id="20486" name="Rectangle 3"/>
          <p:cNvSpPr>
            <a:spLocks noGrp="1" noChangeArrowheads="1"/>
          </p:cNvSpPr>
          <p:nvPr>
            <p:ph type="body" idx="1"/>
          </p:nvPr>
        </p:nvSpPr>
        <p:spPr/>
        <p:txBody>
          <a:bodyPr/>
          <a:lstStyle/>
          <a:p>
            <a:r>
              <a:rPr lang="en-US"/>
              <a:t>Horizontal price-fixing cartel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37</a:t>
            </a:fld>
            <a:endParaRPr lang="en-US" altLang="en-US" sz="140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r>
              <a:rPr lang="en-US"/>
              <a:t>Understanding BMI</a:t>
            </a:r>
          </a:p>
        </p:txBody>
      </p:sp>
      <p:sp>
        <p:nvSpPr>
          <p:cNvPr id="25606" name="Rectangle 3"/>
          <p:cNvSpPr>
            <a:spLocks noGrp="1" noChangeArrowheads="1"/>
          </p:cNvSpPr>
          <p:nvPr>
            <p:ph type="body" idx="1"/>
          </p:nvPr>
        </p:nvSpPr>
        <p:spPr/>
        <p:txBody>
          <a:bodyPr/>
          <a:lstStyle/>
          <a:p>
            <a:pPr>
              <a:lnSpc>
                <a:spcPct val="90000"/>
              </a:lnSpc>
            </a:pPr>
            <a:r>
              <a:rPr lang="en-US" dirty="0"/>
              <a:t>Hypo 4: Collective Policing</a:t>
            </a:r>
          </a:p>
          <a:p>
            <a:pPr lvl="1">
              <a:lnSpc>
                <a:spcPct val="90000"/>
              </a:lnSpc>
            </a:pPr>
            <a:r>
              <a:rPr lang="en-US" dirty="0"/>
              <a:t>Each composer kicks in $100 to create song policing service</a:t>
            </a:r>
          </a:p>
          <a:p>
            <a:pPr lvl="1">
              <a:lnSpc>
                <a:spcPct val="90000"/>
              </a:lnSpc>
            </a:pPr>
            <a:r>
              <a:rPr lang="en-US" dirty="0"/>
              <a:t>Copyright police listen to radio and report violations to composers</a:t>
            </a:r>
          </a:p>
          <a:p>
            <a:pPr>
              <a:lnSpc>
                <a:spcPct val="90000"/>
              </a:lnSpc>
            </a:pPr>
            <a:r>
              <a:rPr lang="en-US" dirty="0"/>
              <a:t>Does this violate SA 1? Is this </a:t>
            </a:r>
            <a:r>
              <a:rPr lang="en-US" i="1" dirty="0"/>
              <a:t>Broadcast Music</a:t>
            </a:r>
            <a:r>
              <a:rPr lang="en-US" dirty="0"/>
              <a:t>?</a:t>
            </a:r>
          </a:p>
        </p:txBody>
      </p:sp>
      <p:sp>
        <p:nvSpPr>
          <p:cNvPr id="7" name="Text Box 5"/>
          <p:cNvSpPr txBox="1">
            <a:spLocks noChangeArrowheads="1"/>
          </p:cNvSpPr>
          <p:nvPr/>
        </p:nvSpPr>
        <p:spPr bwMode="auto">
          <a:xfrm>
            <a:off x="10058399" y="0"/>
            <a:ext cx="213360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38</a:t>
            </a:fld>
            <a:endParaRPr lang="en-US" altLang="en-US" sz="1400">
              <a:solidFill>
                <a:srgbClr val="000066"/>
              </a:solidFill>
              <a:latin typeface="Arial" panose="020B0604020202020204" pitchFamily="34" charset="0"/>
            </a:endParaRPr>
          </a:p>
        </p:txBody>
      </p:sp>
      <p:sp>
        <p:nvSpPr>
          <p:cNvPr id="28677" name="Rectangle 2"/>
          <p:cNvSpPr>
            <a:spLocks noGrp="1" noChangeArrowheads="1"/>
          </p:cNvSpPr>
          <p:nvPr>
            <p:ph type="title"/>
          </p:nvPr>
        </p:nvSpPr>
        <p:spPr/>
        <p:txBody>
          <a:bodyPr/>
          <a:lstStyle/>
          <a:p>
            <a:r>
              <a:rPr lang="en-US"/>
              <a:t>Understanding BMI</a:t>
            </a:r>
          </a:p>
        </p:txBody>
      </p:sp>
      <p:sp>
        <p:nvSpPr>
          <p:cNvPr id="28678" name="Rectangle 3"/>
          <p:cNvSpPr>
            <a:spLocks noGrp="1" noChangeArrowheads="1"/>
          </p:cNvSpPr>
          <p:nvPr>
            <p:ph type="body" idx="1"/>
          </p:nvPr>
        </p:nvSpPr>
        <p:spPr/>
        <p:txBody>
          <a:bodyPr/>
          <a:lstStyle/>
          <a:p>
            <a:r>
              <a:rPr lang="en-US" dirty="0"/>
              <a:t>Hypo 5</a:t>
            </a:r>
          </a:p>
          <a:p>
            <a:pPr lvl="1"/>
            <a:r>
              <a:rPr lang="en-US" dirty="0"/>
              <a:t>Each composer separately authorizes E, on a nonexclusive basis, to charge whatever it wants to for a song and to bundle it in whatever fashion E wants</a:t>
            </a:r>
          </a:p>
          <a:p>
            <a:r>
              <a:rPr lang="en-US" dirty="0"/>
              <a:t>Does this violate SA 1? Is this </a:t>
            </a:r>
            <a:r>
              <a:rPr lang="en-US" i="1" dirty="0"/>
              <a:t>Broadcast Music</a:t>
            </a:r>
            <a:r>
              <a:rPr lang="en-US" dirty="0"/>
              <a:t>?</a:t>
            </a:r>
          </a:p>
        </p:txBody>
      </p:sp>
      <p:sp>
        <p:nvSpPr>
          <p:cNvPr id="7" name="Text Box 5"/>
          <p:cNvSpPr txBox="1">
            <a:spLocks noChangeArrowheads="1"/>
          </p:cNvSpPr>
          <p:nvPr/>
        </p:nvSpPr>
        <p:spPr bwMode="auto">
          <a:xfrm>
            <a:off x="10058399" y="0"/>
            <a:ext cx="213360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39</a:t>
            </a:fld>
            <a:endParaRPr lang="en-US" altLang="en-US" sz="1400">
              <a:solidFill>
                <a:srgbClr val="000066"/>
              </a:solidFill>
              <a:latin typeface="Arial" panose="020B0604020202020204" pitchFamily="34" charset="0"/>
            </a:endParaRPr>
          </a:p>
        </p:txBody>
      </p:sp>
      <p:sp>
        <p:nvSpPr>
          <p:cNvPr id="26629" name="Rectangle 2"/>
          <p:cNvSpPr>
            <a:spLocks noGrp="1" noChangeArrowheads="1"/>
          </p:cNvSpPr>
          <p:nvPr>
            <p:ph type="title"/>
          </p:nvPr>
        </p:nvSpPr>
        <p:spPr/>
        <p:txBody>
          <a:bodyPr/>
          <a:lstStyle/>
          <a:p>
            <a:r>
              <a:rPr lang="en-US" dirty="0"/>
              <a:t>Hypo 4 Answer</a:t>
            </a:r>
          </a:p>
        </p:txBody>
      </p:sp>
      <p:sp>
        <p:nvSpPr>
          <p:cNvPr id="26630" name="Rectangle 3"/>
          <p:cNvSpPr>
            <a:spLocks noGrp="1" noChangeArrowheads="1"/>
          </p:cNvSpPr>
          <p:nvPr>
            <p:ph type="body" idx="1"/>
          </p:nvPr>
        </p:nvSpPr>
        <p:spPr/>
        <p:txBody>
          <a:bodyPr/>
          <a:lstStyle/>
          <a:p>
            <a:r>
              <a:rPr lang="en-US" dirty="0"/>
              <a:t>As framed joint venture</a:t>
            </a:r>
          </a:p>
          <a:p>
            <a:pPr lvl="1"/>
            <a:r>
              <a:rPr lang="en-US" dirty="0"/>
              <a:t>Highly unlikely to give rise to antitrust violation</a:t>
            </a:r>
          </a:p>
          <a:p>
            <a:pPr lvl="1"/>
            <a:r>
              <a:rPr lang="en-US" dirty="0"/>
              <a:t>What should we make of the idea that they could have policed separately and competed in policing but instead they have chosen to proceed collectively?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459" y="-2"/>
            <a:ext cx="52385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Samuel Dodd: A </a:t>
            </a:r>
            <a:r>
              <a:rPr lang="en-US" sz="2400" dirty="0" err="1">
                <a:solidFill>
                  <a:schemeClr val="accent4">
                    <a:lumMod val="75000"/>
                    <a:lumOff val="25000"/>
                  </a:schemeClr>
                </a:solidFill>
                <a:cs typeface="Times New Roman" panose="02020603050405020304" pitchFamily="18" charset="0"/>
              </a:rPr>
              <a:t>Defence</a:t>
            </a:r>
            <a:r>
              <a:rPr lang="en-US" sz="2400" dirty="0">
                <a:solidFill>
                  <a:schemeClr val="accent4">
                    <a:lumMod val="75000"/>
                    <a:lumOff val="25000"/>
                  </a:schemeClr>
                </a:solidFill>
                <a:cs typeface="Times New Roman" panose="02020603050405020304" pitchFamily="18" charset="0"/>
              </a:rPr>
              <a:t> of Trusts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716945" y="6488668"/>
            <a:ext cx="34750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Tribune (2 Feb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96673" y="209004"/>
            <a:ext cx="4424176" cy="6491834"/>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582253" y="658279"/>
            <a:ext cx="5300062" cy="5728748"/>
          </a:xfrm>
          <a:prstGeom prst="rect">
            <a:avLst/>
          </a:prstGeom>
          <a:ln w="6350">
            <a:solidFill>
              <a:schemeClr val="tx1"/>
            </a:solidFill>
          </a:ln>
        </p:spPr>
      </p:pic>
    </p:spTree>
    <p:extLst>
      <p:ext uri="{BB962C8B-B14F-4D97-AF65-F5344CB8AC3E}">
        <p14:creationId xmlns:p14="http://schemas.microsoft.com/office/powerpoint/2010/main" val="11879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t>Hypo 4 Answer</a:t>
            </a:r>
          </a:p>
        </p:txBody>
      </p:sp>
      <p:sp>
        <p:nvSpPr>
          <p:cNvPr id="27651" name="Content Placeholder 2"/>
          <p:cNvSpPr>
            <a:spLocks noGrp="1"/>
          </p:cNvSpPr>
          <p:nvPr>
            <p:ph idx="1"/>
          </p:nvPr>
        </p:nvSpPr>
        <p:spPr/>
        <p:txBody>
          <a:bodyPr/>
          <a:lstStyle/>
          <a:p>
            <a:r>
              <a:rPr lang="en-US" dirty="0"/>
              <a:t>Says the Court</a:t>
            </a:r>
          </a:p>
          <a:p>
            <a:pPr lvl="1"/>
            <a:r>
              <a:rPr lang="en-US" dirty="0"/>
              <a:t>“It takes an organization of rather large size to monitor most or all uses and to deal with users on behalf of the composers. Moreover, it is inefficient to have too many such organizations duplicating each other’s monitoring of use.”</a:t>
            </a:r>
          </a:p>
        </p:txBody>
      </p:sp>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40</a:t>
            </a:fld>
            <a:endParaRPr lang="en-US" altLang="en-US" sz="1400">
              <a:solidFill>
                <a:srgbClr val="000066"/>
              </a:solidFill>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41</a:t>
            </a:fld>
            <a:endParaRPr lang="en-US" altLang="en-US" sz="1400">
              <a:solidFill>
                <a:srgbClr val="000066"/>
              </a:solidFill>
              <a:latin typeface="Arial" panose="020B0604020202020204" pitchFamily="34" charset="0"/>
            </a:endParaRPr>
          </a:p>
        </p:txBody>
      </p:sp>
      <p:sp>
        <p:nvSpPr>
          <p:cNvPr id="29701" name="Rectangle 2"/>
          <p:cNvSpPr>
            <a:spLocks noGrp="1" noChangeArrowheads="1"/>
          </p:cNvSpPr>
          <p:nvPr>
            <p:ph type="title"/>
          </p:nvPr>
        </p:nvSpPr>
        <p:spPr/>
        <p:txBody>
          <a:bodyPr/>
          <a:lstStyle/>
          <a:p>
            <a:r>
              <a:rPr lang="en-US" dirty="0"/>
              <a:t>Hypo 5 Answer</a:t>
            </a:r>
          </a:p>
        </p:txBody>
      </p:sp>
      <p:sp>
        <p:nvSpPr>
          <p:cNvPr id="29702" name="Rectangle 3"/>
          <p:cNvSpPr>
            <a:spLocks noGrp="1" noChangeArrowheads="1"/>
          </p:cNvSpPr>
          <p:nvPr>
            <p:ph type="body" idx="1"/>
          </p:nvPr>
        </p:nvSpPr>
        <p:spPr/>
        <p:txBody>
          <a:bodyPr/>
          <a:lstStyle/>
          <a:p>
            <a:r>
              <a:rPr lang="en-US"/>
              <a:t>Again, no restraint of trade?</a:t>
            </a:r>
          </a:p>
          <a:p>
            <a:r>
              <a:rPr lang="en-US"/>
              <a:t>Do ASCAP and BMI violate Sec. 2?</a:t>
            </a:r>
          </a:p>
          <a:p>
            <a:pPr lvl="1"/>
            <a:r>
              <a:rPr lang="en-US"/>
              <a:t>Even if no “restraint in trade” do they monopolize?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42</a:t>
            </a:fld>
            <a:endParaRPr lang="en-US" altLang="en-US" sz="1400">
              <a:solidFill>
                <a:srgbClr val="000066"/>
              </a:solidFill>
              <a:latin typeface="Arial" panose="020B0604020202020204" pitchFamily="34" charset="0"/>
            </a:endParaRPr>
          </a:p>
        </p:txBody>
      </p:sp>
      <p:sp>
        <p:nvSpPr>
          <p:cNvPr id="23557" name="Rectangle 2"/>
          <p:cNvSpPr>
            <a:spLocks noGrp="1" noChangeArrowheads="1"/>
          </p:cNvSpPr>
          <p:nvPr>
            <p:ph type="title"/>
          </p:nvPr>
        </p:nvSpPr>
        <p:spPr/>
        <p:txBody>
          <a:bodyPr/>
          <a:lstStyle/>
          <a:p>
            <a:r>
              <a:rPr lang="en-US" dirty="0"/>
              <a:t>ASCAP License Structure</a:t>
            </a:r>
          </a:p>
        </p:txBody>
      </p:sp>
      <p:sp>
        <p:nvSpPr>
          <p:cNvPr id="23558" name="Rectangle 3"/>
          <p:cNvSpPr>
            <a:spLocks noGrp="1" noChangeArrowheads="1"/>
          </p:cNvSpPr>
          <p:nvPr>
            <p:ph type="body" idx="1"/>
          </p:nvPr>
        </p:nvSpPr>
        <p:spPr/>
        <p:txBody>
          <a:bodyPr/>
          <a:lstStyle/>
          <a:p>
            <a:r>
              <a:rPr lang="en-US"/>
              <a:t>Emerged from prior antitrust litigation</a:t>
            </a:r>
          </a:p>
          <a:p>
            <a:r>
              <a:rPr lang="en-US"/>
              <a:t>The Blanket License</a:t>
            </a:r>
          </a:p>
          <a:p>
            <a:pPr lvl="1"/>
            <a:r>
              <a:rPr lang="en-US"/>
              <a:t>The key feature is that the license fee is tied to the radio station’s gross revenue.  </a:t>
            </a:r>
          </a:p>
          <a:p>
            <a:pPr lvl="1"/>
            <a:r>
              <a:rPr lang="en-US"/>
              <a:t>This means that the license fee is independent of actual use of ASCAP songs.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43</a:t>
            </a:fld>
            <a:endParaRPr lang="en-US" altLang="en-US" sz="140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a:t>ASCAP License Structure</a:t>
            </a:r>
          </a:p>
        </p:txBody>
      </p:sp>
      <p:sp>
        <p:nvSpPr>
          <p:cNvPr id="24582" name="Rectangle 3"/>
          <p:cNvSpPr>
            <a:spLocks noGrp="1" noChangeArrowheads="1"/>
          </p:cNvSpPr>
          <p:nvPr>
            <p:ph type="body" idx="1"/>
          </p:nvPr>
        </p:nvSpPr>
        <p:spPr/>
        <p:txBody>
          <a:bodyPr/>
          <a:lstStyle/>
          <a:p>
            <a:r>
              <a:rPr lang="en-US"/>
              <a:t>The Per Program License</a:t>
            </a:r>
          </a:p>
          <a:p>
            <a:pPr lvl="1"/>
            <a:r>
              <a:rPr lang="en-US"/>
              <a:t>Revenue-based license but tied through formula to actual use of songs. </a:t>
            </a:r>
          </a:p>
          <a:p>
            <a:r>
              <a:rPr lang="en-US"/>
              <a:t>Licensee can sue to have federal court set “reasonable fee”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444" y="-2"/>
            <a:ext cx="10207558"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District Court: Not Per Se Illegal Price Fixing, Not an Undue Restraint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CA4DA77-EF00-8A6D-293E-F42A7C1BE1A7}"/>
              </a:ext>
            </a:extLst>
          </p:cNvPr>
          <p:cNvPicPr>
            <a:picLocks noChangeAspect="1"/>
          </p:cNvPicPr>
          <p:nvPr/>
        </p:nvPicPr>
        <p:blipFill rotWithShape="1">
          <a:blip r:embed="rId2"/>
          <a:srcRect l="7025" r="5995" b="10788"/>
          <a:stretch/>
        </p:blipFill>
        <p:spPr>
          <a:xfrm>
            <a:off x="201637" y="597632"/>
            <a:ext cx="3872352" cy="6103206"/>
          </a:xfrm>
          <a:prstGeom prst="rect">
            <a:avLst/>
          </a:prstGeom>
          <a:ln w="6350">
            <a:solidFill>
              <a:schemeClr val="tx1"/>
            </a:solidFill>
          </a:ln>
        </p:spPr>
      </p:pic>
      <p:sp>
        <p:nvSpPr>
          <p:cNvPr id="3" name="Rectangle 2">
            <a:extLst>
              <a:ext uri="{FF2B5EF4-FFF2-40B4-BE49-F238E27FC236}">
                <a16:creationId xmlns:a16="http://schemas.microsoft.com/office/drawing/2014/main" id="{E5470860-E87C-B619-EB32-C1789E1D0F1C}"/>
              </a:ext>
            </a:extLst>
          </p:cNvPr>
          <p:cNvSpPr/>
          <p:nvPr/>
        </p:nvSpPr>
        <p:spPr bwMode="auto">
          <a:xfrm>
            <a:off x="1706986" y="2043003"/>
            <a:ext cx="9995389" cy="403187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After an </a:t>
            </a:r>
            <a:r>
              <a:rPr lang="en-US" sz="3200" b="1" dirty="0">
                <a:solidFill>
                  <a:schemeClr val="accent4">
                    <a:lumMod val="50000"/>
                    <a:lumOff val="50000"/>
                  </a:schemeClr>
                </a:solidFill>
              </a:rPr>
              <a:t>8-week trial, limited to the issue of liability</a:t>
            </a:r>
            <a:r>
              <a:rPr lang="en-US" sz="3200" dirty="0">
                <a:solidFill>
                  <a:schemeClr val="bg2"/>
                </a:solidFill>
              </a:rPr>
              <a:t>, the </a:t>
            </a:r>
            <a:r>
              <a:rPr lang="en-US" sz="3200" b="1" dirty="0">
                <a:solidFill>
                  <a:schemeClr val="accent4">
                    <a:lumMod val="50000"/>
                    <a:lumOff val="50000"/>
                  </a:schemeClr>
                </a:solidFill>
              </a:rPr>
              <a:t>court dismissed the complaint, rejecting again the claim that the blanket license was price fixing and a </a:t>
            </a:r>
            <a:r>
              <a:rPr lang="en-US" sz="3200" b="1" i="1" dirty="0">
                <a:solidFill>
                  <a:schemeClr val="accent4">
                    <a:lumMod val="50000"/>
                    <a:lumOff val="50000"/>
                  </a:schemeClr>
                </a:solidFill>
              </a:rPr>
              <a:t>per se</a:t>
            </a:r>
            <a:r>
              <a:rPr lang="en-US" sz="3200" b="1" dirty="0">
                <a:solidFill>
                  <a:schemeClr val="accent4">
                    <a:lumMod val="50000"/>
                    <a:lumOff val="50000"/>
                  </a:schemeClr>
                </a:solidFill>
              </a:rPr>
              <a:t> violation of § 1 of the Sherman Act</a:t>
            </a:r>
            <a:r>
              <a:rPr lang="en-US" sz="3200" dirty="0">
                <a:solidFill>
                  <a:schemeClr val="bg2"/>
                </a:solidFill>
              </a:rPr>
              <a:t>, and holding that </a:t>
            </a:r>
            <a:r>
              <a:rPr lang="en-US" sz="3200" b="1" dirty="0">
                <a:solidFill>
                  <a:schemeClr val="accent4">
                    <a:lumMod val="50000"/>
                    <a:lumOff val="50000"/>
                  </a:schemeClr>
                </a:solidFill>
              </a:rPr>
              <a:t>since direct negotiation with individual copyright owners is available and feasible there is no undue restraint of trade, illegal tying, misuse of copyrights, or monopolization</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6258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342" y="-2"/>
            <a:ext cx="4732659"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CA2: Per Se Illegal Price Fixing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CA4DA77-EF00-8A6D-293E-F42A7C1BE1A7}"/>
              </a:ext>
            </a:extLst>
          </p:cNvPr>
          <p:cNvPicPr>
            <a:picLocks noChangeAspect="1"/>
          </p:cNvPicPr>
          <p:nvPr/>
        </p:nvPicPr>
        <p:blipFill rotWithShape="1">
          <a:blip r:embed="rId2"/>
          <a:srcRect l="7885" r="8717" b="10877"/>
          <a:stretch/>
        </p:blipFill>
        <p:spPr>
          <a:xfrm>
            <a:off x="182880" y="205224"/>
            <a:ext cx="3915683" cy="6430038"/>
          </a:xfrm>
          <a:prstGeom prst="rect">
            <a:avLst/>
          </a:prstGeom>
          <a:ln w="6350">
            <a:solidFill>
              <a:schemeClr val="tx1"/>
            </a:solidFill>
          </a:ln>
        </p:spPr>
      </p:pic>
      <p:sp>
        <p:nvSpPr>
          <p:cNvPr id="3" name="Rectangle 2">
            <a:extLst>
              <a:ext uri="{FF2B5EF4-FFF2-40B4-BE49-F238E27FC236}">
                <a16:creationId xmlns:a16="http://schemas.microsoft.com/office/drawing/2014/main" id="{2D6CCF7F-278B-0290-9EEF-A6636897321E}"/>
              </a:ext>
            </a:extLst>
          </p:cNvPr>
          <p:cNvSpPr/>
          <p:nvPr/>
        </p:nvSpPr>
        <p:spPr bwMode="auto">
          <a:xfrm>
            <a:off x="1567887" y="2196199"/>
            <a:ext cx="9995389"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dirty="0"/>
              <a:t>Though agreeing with the District Court’s factfinding and not disturbing its legal conclusions on the other antitrust theories of liability, </a:t>
            </a:r>
            <a:r>
              <a:rPr lang="en-US" sz="3200" b="1" dirty="0">
                <a:solidFill>
                  <a:schemeClr val="accent4">
                    <a:lumMod val="50000"/>
                    <a:lumOff val="50000"/>
                  </a:schemeClr>
                </a:solidFill>
              </a:rPr>
              <a:t>the Court of Appeals held that the blanket license issued to television networks was a form of price fixing illegal </a:t>
            </a:r>
            <a:r>
              <a:rPr lang="en-US" sz="3200" b="1" i="1" dirty="0">
                <a:solidFill>
                  <a:schemeClr val="accent4">
                    <a:lumMod val="50000"/>
                    <a:lumOff val="50000"/>
                  </a:schemeClr>
                </a:solidFill>
              </a:rPr>
              <a:t>per se</a:t>
            </a:r>
            <a:r>
              <a:rPr lang="en-US" sz="3200" b="1" dirty="0">
                <a:solidFill>
                  <a:schemeClr val="accent4">
                    <a:lumMod val="50000"/>
                    <a:lumOff val="50000"/>
                  </a:schemeClr>
                </a:solidFill>
              </a:rPr>
              <a:t> under the Sherman Act</a:t>
            </a:r>
            <a:r>
              <a:rPr lang="en-US" sz="3200" dirty="0"/>
              <a:t>. 562 F. 2d 130, 140 (CA2 1977). This conclusion, without more, settled the issue of liability under the Sherman Act … .</a:t>
            </a:r>
            <a:r>
              <a:rPr lang="en-US" sz="3200" dirty="0">
                <a:solidFill>
                  <a:schemeClr val="accent4"/>
                </a:solidFill>
              </a:rPr>
              <a:t>”</a:t>
            </a:r>
            <a:endParaRPr kumimoji="1" lang="en-US" sz="3200" i="0" u="none" strike="noStrike" cap="none" normalizeH="0" baseline="0" dirty="0">
              <a:ln>
                <a:noFill/>
              </a:ln>
              <a:solidFill>
                <a:schemeClr val="accent4"/>
              </a:solidFill>
              <a:effectLst/>
            </a:endParaRPr>
          </a:p>
        </p:txBody>
      </p:sp>
    </p:spTree>
    <p:extLst>
      <p:ext uri="{BB962C8B-B14F-4D97-AF65-F5344CB8AC3E}">
        <p14:creationId xmlns:p14="http://schemas.microsoft.com/office/powerpoint/2010/main" val="50916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102" y="-2"/>
            <a:ext cx="96238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Does CBS Want?: No Blanket License, Rates Based on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107965" y="6488668"/>
            <a:ext cx="30840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D042976-1DAD-D653-B4E4-8364E108ADE5}"/>
              </a:ext>
            </a:extLst>
          </p:cNvPr>
          <p:cNvPicPr>
            <a:picLocks noChangeAspect="1"/>
          </p:cNvPicPr>
          <p:nvPr/>
        </p:nvPicPr>
        <p:blipFill rotWithShape="1">
          <a:blip r:embed="rId2"/>
          <a:srcRect l="8269" r="4046" b="6972"/>
          <a:stretch/>
        </p:blipFill>
        <p:spPr>
          <a:xfrm>
            <a:off x="201635" y="578815"/>
            <a:ext cx="3686181" cy="6122023"/>
          </a:xfrm>
          <a:prstGeom prst="rect">
            <a:avLst/>
          </a:prstGeom>
          <a:ln w="6350">
            <a:solidFill>
              <a:schemeClr val="tx1"/>
            </a:solidFill>
          </a:ln>
        </p:spPr>
      </p:pic>
      <p:sp>
        <p:nvSpPr>
          <p:cNvPr id="3" name="Rectangle 2">
            <a:extLst>
              <a:ext uri="{FF2B5EF4-FFF2-40B4-BE49-F238E27FC236}">
                <a16:creationId xmlns:a16="http://schemas.microsoft.com/office/drawing/2014/main" id="{534D15E4-B0DF-5E5C-7121-A328A0C536E2}"/>
              </a:ext>
            </a:extLst>
          </p:cNvPr>
          <p:cNvSpPr/>
          <p:nvPr/>
        </p:nvSpPr>
        <p:spPr bwMode="auto">
          <a:xfrm>
            <a:off x="1701847" y="1502192"/>
            <a:ext cx="9995389" cy="452431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rgbClr val="000000"/>
                </a:solidFill>
                <a:effectLst/>
              </a:rPr>
              <a:t>“</a:t>
            </a:r>
            <a:r>
              <a:rPr lang="en-US" sz="3200" b="1" dirty="0">
                <a:solidFill>
                  <a:schemeClr val="accent4">
                    <a:lumMod val="50000"/>
                    <a:lumOff val="50000"/>
                  </a:schemeClr>
                </a:solidFill>
              </a:rPr>
              <a:t>CBS would prefer that ASCAP be authorized, indeed directed, to make all its compositions available at standard per-use rates within negotiated categories of use</a:t>
            </a:r>
            <a:r>
              <a:rPr lang="en-US" sz="3200" dirty="0"/>
              <a:t>. … But if this in itself or in conjunction with blanket licensing constitutes illegal price fixing by copyright owners, CBS urges that an injunction issue forbidding ASCAP to issue any blanket license or to negotiate any fee except on behalf of an individual member for the use of his own copyrighted work or works.</a:t>
            </a:r>
            <a:r>
              <a:rPr lang="en-US" sz="3200" dirty="0">
                <a:solidFill>
                  <a:schemeClr val="accent4"/>
                </a:solidFill>
              </a:rPr>
              <a:t>”</a:t>
            </a:r>
            <a:endParaRPr kumimoji="1" lang="en-US" sz="3200" i="0" u="none" strike="noStrike" cap="none" normalizeH="0" baseline="0" dirty="0">
              <a:ln>
                <a:noFill/>
              </a:ln>
              <a:solidFill>
                <a:schemeClr val="accent4"/>
              </a:solidFill>
              <a:effectLst/>
            </a:endParaRPr>
          </a:p>
        </p:txBody>
      </p:sp>
    </p:spTree>
    <p:extLst>
      <p:ext uri="{BB962C8B-B14F-4D97-AF65-F5344CB8AC3E}">
        <p14:creationId xmlns:p14="http://schemas.microsoft.com/office/powerpoint/2010/main" val="42601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Blanket License Accomplish?</a:t>
            </a:r>
          </a:p>
        </p:txBody>
      </p:sp>
      <p:sp>
        <p:nvSpPr>
          <p:cNvPr id="3" name="Content Placeholder 2"/>
          <p:cNvSpPr>
            <a:spLocks noGrp="1"/>
          </p:cNvSpPr>
          <p:nvPr>
            <p:ph idx="1"/>
          </p:nvPr>
        </p:nvSpPr>
        <p:spPr/>
        <p:txBody>
          <a:bodyPr/>
          <a:lstStyle/>
          <a:p>
            <a:r>
              <a:rPr lang="en-US" dirty="0"/>
              <a:t>Public Goods v. Private Goods</a:t>
            </a:r>
          </a:p>
          <a:p>
            <a:pPr lvl="1"/>
            <a:r>
              <a:rPr lang="en-US" dirty="0"/>
              <a:t>Songs are public goods with zero marginal cost of use</a:t>
            </a:r>
          </a:p>
          <a:p>
            <a:pPr lvl="2"/>
            <a:r>
              <a:rPr lang="en-US" sz="3200" dirty="0"/>
              <a:t>My consumption of the song doesn’t diminish your ability to consume the song</a:t>
            </a:r>
          </a:p>
          <a:p>
            <a:pPr lvl="1"/>
            <a:r>
              <a:rPr lang="en-US" dirty="0"/>
              <a:t>Diet Coke is a private good</a:t>
            </a:r>
          </a:p>
          <a:p>
            <a:pPr lvl="2"/>
            <a:r>
              <a:rPr lang="en-US" sz="3200" dirty="0"/>
              <a:t>If I drink the Diet Coke, you can’t</a:t>
            </a:r>
          </a:p>
        </p:txBody>
      </p:sp>
      <p:sp>
        <p:nvSpPr>
          <p:cNvPr id="5" name="Slide Number Placeholder 4"/>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47</a:t>
            </a:fld>
            <a:endParaRPr lang="en-US" altLang="en-US"/>
          </a:p>
        </p:txBody>
      </p:sp>
    </p:spTree>
    <p:extLst>
      <p:ext uri="{BB962C8B-B14F-4D97-AF65-F5344CB8AC3E}">
        <p14:creationId xmlns:p14="http://schemas.microsoft.com/office/powerpoint/2010/main" val="2330798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Blanket License Accomplish?</a:t>
            </a:r>
          </a:p>
        </p:txBody>
      </p:sp>
      <p:sp>
        <p:nvSpPr>
          <p:cNvPr id="3" name="Content Placeholder 2"/>
          <p:cNvSpPr>
            <a:spLocks noGrp="1"/>
          </p:cNvSpPr>
          <p:nvPr>
            <p:ph idx="1"/>
          </p:nvPr>
        </p:nvSpPr>
        <p:spPr/>
        <p:txBody>
          <a:bodyPr/>
          <a:lstStyle/>
          <a:p>
            <a:r>
              <a:rPr lang="en-US" dirty="0"/>
              <a:t>Use Incentives</a:t>
            </a:r>
          </a:p>
          <a:p>
            <a:pPr lvl="1"/>
            <a:r>
              <a:rPr lang="en-US" dirty="0"/>
              <a:t>Who do we want to use a public good?</a:t>
            </a:r>
          </a:p>
          <a:p>
            <a:r>
              <a:rPr lang="en-US" dirty="0"/>
              <a:t>Pricing?</a:t>
            </a:r>
          </a:p>
          <a:p>
            <a:pPr lvl="1"/>
            <a:r>
              <a:rPr lang="en-US" dirty="0"/>
              <a:t>What price would we like for the use of individual songs? Why?</a:t>
            </a:r>
          </a:p>
        </p:txBody>
      </p:sp>
      <p:sp>
        <p:nvSpPr>
          <p:cNvPr id="5" name="Slide Number Placeholder 4"/>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48</a:t>
            </a:fld>
            <a:endParaRPr lang="en-US" altLang="en-US"/>
          </a:p>
        </p:txBody>
      </p:sp>
    </p:spTree>
    <p:extLst>
      <p:ext uri="{BB962C8B-B14F-4D97-AF65-F5344CB8AC3E}">
        <p14:creationId xmlns:p14="http://schemas.microsoft.com/office/powerpoint/2010/main" val="1199694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the Blanket License Accomplish?</a:t>
            </a:r>
          </a:p>
        </p:txBody>
      </p:sp>
      <p:sp>
        <p:nvSpPr>
          <p:cNvPr id="3" name="Content Placeholder 2"/>
          <p:cNvSpPr>
            <a:spLocks noGrp="1"/>
          </p:cNvSpPr>
          <p:nvPr>
            <p:ph idx="1"/>
          </p:nvPr>
        </p:nvSpPr>
        <p:spPr/>
        <p:txBody>
          <a:bodyPr/>
          <a:lstStyle/>
          <a:p>
            <a:r>
              <a:rPr lang="en-US"/>
              <a:t>Enforcing </a:t>
            </a:r>
            <a:r>
              <a:rPr lang="en-US" dirty="0"/>
              <a:t>Copyright</a:t>
            </a:r>
          </a:p>
          <a:p>
            <a:pPr lvl="1"/>
            <a:r>
              <a:rPr lang="en-US" dirty="0"/>
              <a:t>What does the blanket license accomplish that a per use scheme would not?</a:t>
            </a:r>
          </a:p>
        </p:txBody>
      </p:sp>
      <p:sp>
        <p:nvSpPr>
          <p:cNvPr id="5" name="Slide Number Placeholder 4"/>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0685ECE9-155F-44CD-9615-404383146F92}" type="slidenum">
              <a:rPr lang="en-US" altLang="en-US" smtClean="0"/>
              <a:pPr/>
              <a:t>49</a:t>
            </a:fld>
            <a:endParaRPr lang="en-US" altLang="en-US"/>
          </a:p>
        </p:txBody>
      </p:sp>
    </p:spTree>
    <p:extLst>
      <p:ext uri="{BB962C8B-B14F-4D97-AF65-F5344CB8AC3E}">
        <p14:creationId xmlns:p14="http://schemas.microsoft.com/office/powerpoint/2010/main" val="339038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0932" y="-2"/>
            <a:ext cx="693107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 Jan 1882: The Standard Oil Trust Agreement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January 3, 2024</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260080" y="6488668"/>
            <a:ext cx="3931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Ohio v. Standard Oil Co. (Oh. 1892)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715600"/>
            <a:ext cx="3480360" cy="5532800"/>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721116" y="738000"/>
            <a:ext cx="3425683" cy="5515504"/>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5260931" y="715600"/>
            <a:ext cx="3397479" cy="5532800"/>
          </a:xfrm>
          <a:prstGeom prst="rect">
            <a:avLst/>
          </a:prstGeom>
          <a:ln w="6350">
            <a:solidFill>
              <a:schemeClr val="tx1"/>
            </a:solidFill>
          </a:ln>
        </p:spPr>
      </p:pic>
      <p:pic>
        <p:nvPicPr>
          <p:cNvPr id="10" name="Picture 9"/>
          <p:cNvPicPr>
            <a:picLocks noChangeAspect="1"/>
          </p:cNvPicPr>
          <p:nvPr/>
        </p:nvPicPr>
        <p:blipFill>
          <a:blip r:embed="rId5"/>
          <a:stretch>
            <a:fillRect/>
          </a:stretch>
        </p:blipFill>
        <p:spPr>
          <a:xfrm>
            <a:off x="7049076" y="723886"/>
            <a:ext cx="3410170" cy="5519409"/>
          </a:xfrm>
          <a:prstGeom prst="rect">
            <a:avLst/>
          </a:prstGeom>
          <a:ln w="6350">
            <a:solidFill>
              <a:schemeClr val="tx1"/>
            </a:solidFill>
          </a:ln>
        </p:spPr>
      </p:pic>
    </p:spTree>
    <p:extLst>
      <p:ext uri="{BB962C8B-B14F-4D97-AF65-F5344CB8AC3E}">
        <p14:creationId xmlns:p14="http://schemas.microsoft.com/office/powerpoint/2010/main" val="396419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9" presetClass="emph" presetSubtype="0" nodeType="withEffect">
                                  <p:stCondLst>
                                    <p:cond delay="0"/>
                                  </p:stCondLst>
                                  <p:childTnLst>
                                    <p:set>
                                      <p:cBhvr rctx="PPT">
                                        <p:cTn id="24" dur="indefinite"/>
                                        <p:tgtEl>
                                          <p:spTgt spid="9"/>
                                        </p:tgtEl>
                                        <p:attrNameLst>
                                          <p:attrName>style.opacity</p:attrName>
                                        </p:attrNameLst>
                                      </p:cBhvr>
                                      <p:to>
                                        <p:strVal val="0.5"/>
                                      </p:to>
                                    </p:set>
                                    <p:animEffect filter="image" prLst="opacity: 0.5">
                                      <p:cBhvr rctx="IE">
                                        <p:cTn id="25" dur="indefinite"/>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802" y="-2"/>
            <a:ext cx="6461199"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Is the Practice a Threat to the Free-Market?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6CC108A-CC80-3710-3F1A-67E01B6C5B9F}"/>
              </a:ext>
            </a:extLst>
          </p:cNvPr>
          <p:cNvPicPr>
            <a:picLocks noChangeAspect="1"/>
          </p:cNvPicPr>
          <p:nvPr/>
        </p:nvPicPr>
        <p:blipFill>
          <a:blip r:embed="rId3"/>
          <a:stretch>
            <a:fillRect/>
          </a:stretch>
        </p:blipFill>
        <p:spPr>
          <a:xfrm>
            <a:off x="262441" y="209004"/>
            <a:ext cx="4213363" cy="6491834"/>
          </a:xfrm>
          <a:prstGeom prst="rect">
            <a:avLst/>
          </a:prstGeom>
          <a:ln w="6350">
            <a:solidFill>
              <a:schemeClr val="tx1"/>
            </a:solidFill>
          </a:ln>
        </p:spPr>
      </p:pic>
      <p:sp>
        <p:nvSpPr>
          <p:cNvPr id="3" name="Text Box 5">
            <a:extLst>
              <a:ext uri="{FF2B5EF4-FFF2-40B4-BE49-F238E27FC236}">
                <a16:creationId xmlns:a16="http://schemas.microsoft.com/office/drawing/2014/main" id="{E112C698-D237-288C-84AF-76D960A1C9F8}"/>
              </a:ext>
            </a:extLst>
          </p:cNvPr>
          <p:cNvSpPr txBox="1">
            <a:spLocks noChangeArrowheads="1"/>
          </p:cNvSpPr>
          <p:nvPr/>
        </p:nvSpPr>
        <p:spPr bwMode="auto">
          <a:xfrm>
            <a:off x="2152254" y="2556570"/>
            <a:ext cx="9518497"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More generally, </a:t>
            </a:r>
            <a:r>
              <a:rPr lang="en-US" sz="3200" b="1" i="0" dirty="0">
                <a:solidFill>
                  <a:schemeClr val="accent4">
                    <a:lumMod val="50000"/>
                    <a:lumOff val="50000"/>
                  </a:schemeClr>
                </a:solidFill>
              </a:rPr>
              <a:t>in characterizing this conduct under the </a:t>
            </a:r>
            <a:r>
              <a:rPr lang="en-US" sz="3200" b="1" dirty="0">
                <a:solidFill>
                  <a:schemeClr val="accent4">
                    <a:lumMod val="50000"/>
                    <a:lumOff val="50000"/>
                  </a:schemeClr>
                </a:solidFill>
              </a:rPr>
              <a:t>per se </a:t>
            </a:r>
            <a:r>
              <a:rPr lang="en-US" sz="3200" b="1" i="0" dirty="0">
                <a:solidFill>
                  <a:schemeClr val="accent4">
                    <a:lumMod val="50000"/>
                    <a:lumOff val="50000"/>
                  </a:schemeClr>
                </a:solidFill>
              </a:rPr>
              <a:t>rule</a:t>
            </a:r>
            <a:r>
              <a:rPr lang="en-US" sz="3200" i="0" dirty="0"/>
              <a:t>, </a:t>
            </a:r>
            <a:r>
              <a:rPr lang="en-US" sz="3200" b="1" i="0" dirty="0">
                <a:solidFill>
                  <a:schemeClr val="accent4">
                    <a:lumMod val="50000"/>
                    <a:lumOff val="50000"/>
                  </a:schemeClr>
                </a:solidFill>
              </a:rPr>
              <a:t>our inquiry must focus on whether the effect and, here because it tends to show effect</a:t>
            </a:r>
            <a:r>
              <a:rPr lang="en-US" sz="3200" i="0" dirty="0"/>
              <a:t>, see </a:t>
            </a:r>
            <a:r>
              <a:rPr lang="en-US" sz="3200" dirty="0"/>
              <a:t>United States v. United States Gypsum Co.</a:t>
            </a:r>
            <a:r>
              <a:rPr lang="en-US" sz="3200" i="0" dirty="0"/>
              <a:t>, 438 U.S. 422, 436 n. 13 (1978), </a:t>
            </a:r>
            <a:r>
              <a:rPr lang="en-US" sz="3200" b="1" i="0" dirty="0">
                <a:solidFill>
                  <a:schemeClr val="accent4">
                    <a:lumMod val="50000"/>
                    <a:lumOff val="50000"/>
                  </a:schemeClr>
                </a:solidFill>
              </a:rPr>
              <a:t>the purpose of the practice are to threaten the proper operation of our predominantly free-market economy</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54131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100" y="-2"/>
            <a:ext cx="599390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Ask: Does the Practice Reduce Output?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6CC108A-CC80-3710-3F1A-67E01B6C5B9F}"/>
              </a:ext>
            </a:extLst>
          </p:cNvPr>
          <p:cNvPicPr>
            <a:picLocks noChangeAspect="1"/>
          </p:cNvPicPr>
          <p:nvPr/>
        </p:nvPicPr>
        <p:blipFill>
          <a:blip r:embed="rId3"/>
          <a:stretch>
            <a:fillRect/>
          </a:stretch>
        </p:blipFill>
        <p:spPr>
          <a:xfrm>
            <a:off x="262441" y="209004"/>
            <a:ext cx="4213363" cy="6491834"/>
          </a:xfrm>
          <a:prstGeom prst="rect">
            <a:avLst/>
          </a:prstGeom>
          <a:ln w="6350">
            <a:solidFill>
              <a:schemeClr val="tx1"/>
            </a:solidFill>
          </a:ln>
        </p:spPr>
      </p:pic>
      <p:sp>
        <p:nvSpPr>
          <p:cNvPr id="3" name="Text Box 5">
            <a:extLst>
              <a:ext uri="{FF2B5EF4-FFF2-40B4-BE49-F238E27FC236}">
                <a16:creationId xmlns:a16="http://schemas.microsoft.com/office/drawing/2014/main" id="{E112C698-D237-288C-84AF-76D960A1C9F8}"/>
              </a:ext>
            </a:extLst>
          </p:cNvPr>
          <p:cNvSpPr txBox="1">
            <a:spLocks noChangeArrowheads="1"/>
          </p:cNvSpPr>
          <p:nvPr/>
        </p:nvSpPr>
        <p:spPr bwMode="auto">
          <a:xfrm>
            <a:off x="2102667" y="2645162"/>
            <a:ext cx="9518497"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—that is, </a:t>
            </a:r>
            <a:r>
              <a:rPr lang="en-US" sz="3200" b="1" i="0" dirty="0">
                <a:solidFill>
                  <a:schemeClr val="accent4">
                    <a:lumMod val="50000"/>
                    <a:lumOff val="50000"/>
                  </a:schemeClr>
                </a:solidFill>
              </a:rPr>
              <a:t>whether the practice facially appears to be one that would always or almost always tend to restrict competition and decrease output, and in what portion of the market, or instead one designed to ‘increase economic efficiency and render markets more, rather than less, competitive</a:t>
            </a:r>
            <a:r>
              <a:rPr lang="en-US" sz="3200" i="0" dirty="0"/>
              <a:t>.’ Id., at 441 n. 16.</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11235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1066" y="-1"/>
            <a:ext cx="552093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Blanket License as Different Product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089947" y="6488668"/>
            <a:ext cx="31020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0C1F402-13AB-94F0-54E2-8B16ABCB6D6C}"/>
              </a:ext>
            </a:extLst>
          </p:cNvPr>
          <p:cNvPicPr>
            <a:picLocks noChangeAspect="1"/>
          </p:cNvPicPr>
          <p:nvPr/>
        </p:nvPicPr>
        <p:blipFill>
          <a:blip r:embed="rId2"/>
          <a:stretch>
            <a:fillRect/>
          </a:stretch>
        </p:blipFill>
        <p:spPr>
          <a:xfrm>
            <a:off x="155863" y="209004"/>
            <a:ext cx="4238602" cy="6488668"/>
          </a:xfrm>
          <a:prstGeom prst="rect">
            <a:avLst/>
          </a:prstGeom>
          <a:ln w="6350">
            <a:solidFill>
              <a:schemeClr val="tx1"/>
            </a:solidFill>
          </a:ln>
        </p:spPr>
      </p:pic>
      <p:sp>
        <p:nvSpPr>
          <p:cNvPr id="3" name="Text Box 5">
            <a:extLst>
              <a:ext uri="{FF2B5EF4-FFF2-40B4-BE49-F238E27FC236}">
                <a16:creationId xmlns:a16="http://schemas.microsoft.com/office/drawing/2014/main" id="{038FCA19-F78A-749E-007E-84F3693310E0}"/>
              </a:ext>
            </a:extLst>
          </p:cNvPr>
          <p:cNvSpPr txBox="1">
            <a:spLocks noChangeArrowheads="1"/>
          </p:cNvSpPr>
          <p:nvPr/>
        </p:nvSpPr>
        <p:spPr bwMode="auto">
          <a:xfrm>
            <a:off x="1911817" y="1964248"/>
            <a:ext cx="9518497"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This </a:t>
            </a:r>
            <a:r>
              <a:rPr lang="en-US" sz="3200" b="1" i="0" dirty="0">
                <a:solidFill>
                  <a:schemeClr val="accent4">
                    <a:lumMod val="50000"/>
                    <a:lumOff val="50000"/>
                  </a:schemeClr>
                </a:solidFill>
              </a:rPr>
              <a:t>substantial lowering of costs, which is of course potentially beneficial to both sellers and buyers, differentiates the blanket license from individual use licenses</a:t>
            </a:r>
            <a:r>
              <a:rPr lang="en-US" sz="3200" i="0" dirty="0"/>
              <a:t>. The blanket license is composed of the </a:t>
            </a:r>
            <a:r>
              <a:rPr lang="en-US" sz="3200" b="1" i="0" dirty="0">
                <a:solidFill>
                  <a:schemeClr val="accent4">
                    <a:lumMod val="50000"/>
                    <a:lumOff val="50000"/>
                  </a:schemeClr>
                </a:solidFill>
              </a:rPr>
              <a:t>individual compositions plus the aggregating service</a:t>
            </a:r>
            <a:r>
              <a:rPr lang="en-US" sz="3200" i="0" dirty="0"/>
              <a:t>. Here, </a:t>
            </a:r>
            <a:r>
              <a:rPr lang="en-US" sz="3200" b="1" i="0" dirty="0">
                <a:solidFill>
                  <a:schemeClr val="accent4">
                    <a:lumMod val="50000"/>
                    <a:lumOff val="50000"/>
                  </a:schemeClr>
                </a:solidFill>
              </a:rPr>
              <a:t>the whole is truly greater than the sum of its parts; it is, to some extent, a different product</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9656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1961" y="-2"/>
            <a:ext cx="51200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 Rule of Reason on Remand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A8D70BC-F7D4-C41A-CB1E-5F73C2872B95}"/>
              </a:ext>
            </a:extLst>
          </p:cNvPr>
          <p:cNvPicPr>
            <a:picLocks noChangeAspect="1"/>
          </p:cNvPicPr>
          <p:nvPr/>
        </p:nvPicPr>
        <p:blipFill>
          <a:blip r:embed="rId2"/>
          <a:stretch>
            <a:fillRect/>
          </a:stretch>
        </p:blipFill>
        <p:spPr>
          <a:xfrm>
            <a:off x="191071" y="209004"/>
            <a:ext cx="4127750" cy="6400800"/>
          </a:xfrm>
          <a:prstGeom prst="rect">
            <a:avLst/>
          </a:prstGeom>
          <a:ln w="6350">
            <a:solidFill>
              <a:schemeClr val="tx1"/>
            </a:solidFill>
          </a:ln>
        </p:spPr>
      </p:pic>
      <p:sp>
        <p:nvSpPr>
          <p:cNvPr id="3" name="Text Box 5">
            <a:extLst>
              <a:ext uri="{FF2B5EF4-FFF2-40B4-BE49-F238E27FC236}">
                <a16:creationId xmlns:a16="http://schemas.microsoft.com/office/drawing/2014/main" id="{0D655271-DF6E-7A3E-C4B0-887859866DE2}"/>
              </a:ext>
            </a:extLst>
          </p:cNvPr>
          <p:cNvSpPr txBox="1">
            <a:spLocks noChangeArrowheads="1"/>
          </p:cNvSpPr>
          <p:nvPr/>
        </p:nvSpPr>
        <p:spPr bwMode="auto">
          <a:xfrm>
            <a:off x="1895582" y="1079242"/>
            <a:ext cx="9518497"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With this background in mind, which plainly enough indicates that </a:t>
            </a:r>
            <a:r>
              <a:rPr lang="en-US" sz="3200" b="1" i="0" dirty="0">
                <a:solidFill>
                  <a:schemeClr val="accent4">
                    <a:lumMod val="50000"/>
                    <a:lumOff val="50000"/>
                  </a:schemeClr>
                </a:solidFill>
              </a:rPr>
              <a:t>over the years, and in the face of available alternatives, the blanket license has provided an acceptable mechanism for at least a large part of the market</a:t>
            </a:r>
            <a:r>
              <a:rPr lang="en-US" sz="3200" i="0" dirty="0"/>
              <a:t> for the performing rights to copyrighted musical compositions, </a:t>
            </a:r>
            <a:r>
              <a:rPr lang="en-US" sz="3200" b="1" i="0" dirty="0">
                <a:solidFill>
                  <a:schemeClr val="accent4">
                    <a:lumMod val="50000"/>
                    <a:lumOff val="50000"/>
                  </a:schemeClr>
                </a:solidFill>
              </a:rPr>
              <a:t>we cannot agree that it should automatically be declared illegal in all of its many manifestations. Rather, when attacked, it should be subjected to a more discriminating examination under the rule of reason</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5353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201" y="-2"/>
            <a:ext cx="89398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Stevens Dissent: What Controls What Products are Offered?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8D8BE89-753D-7255-4ACB-3684E5A376D6}"/>
              </a:ext>
            </a:extLst>
          </p:cNvPr>
          <p:cNvPicPr>
            <a:picLocks noChangeAspect="1"/>
          </p:cNvPicPr>
          <p:nvPr/>
        </p:nvPicPr>
        <p:blipFill>
          <a:blip r:embed="rId2"/>
          <a:stretch>
            <a:fillRect/>
          </a:stretch>
        </p:blipFill>
        <p:spPr>
          <a:xfrm>
            <a:off x="231754" y="581581"/>
            <a:ext cx="4024224" cy="6091753"/>
          </a:xfrm>
          <a:prstGeom prst="rect">
            <a:avLst/>
          </a:prstGeom>
          <a:ln w="6350">
            <a:solidFill>
              <a:schemeClr val="tx1"/>
            </a:solidFill>
          </a:ln>
        </p:spPr>
      </p:pic>
      <p:sp>
        <p:nvSpPr>
          <p:cNvPr id="3" name="Text Box 5">
            <a:extLst>
              <a:ext uri="{FF2B5EF4-FFF2-40B4-BE49-F238E27FC236}">
                <a16:creationId xmlns:a16="http://schemas.microsoft.com/office/drawing/2014/main" id="{08044C84-F54C-55D2-BF31-6B2B7736A44F}"/>
              </a:ext>
            </a:extLst>
          </p:cNvPr>
          <p:cNvSpPr txBox="1">
            <a:spLocks noChangeArrowheads="1"/>
          </p:cNvSpPr>
          <p:nvPr/>
        </p:nvSpPr>
        <p:spPr bwMode="auto">
          <a:xfrm>
            <a:off x="1934527" y="1534668"/>
            <a:ext cx="9518497"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Neither ASCAP nor BMI has ever offered to license anything less than its entire portfolio, even on an experimental basis. Moreover, if the response to the CBS letter were not sufficient to characterize their consistent policy, the defense of this lawsuit surely is. </a:t>
            </a:r>
            <a:r>
              <a:rPr lang="en-US" sz="3200" b="1" i="0" dirty="0">
                <a:solidFill>
                  <a:schemeClr val="accent4">
                    <a:lumMod val="50000"/>
                    <a:lumOff val="50000"/>
                  </a:schemeClr>
                </a:solidFill>
              </a:rPr>
              <a:t>It is the refusal to license anything less than the entire repertoire—rather than the decision to offer blanket licenses themselves—that raises the serious antitrust questions in this case</a:t>
            </a:r>
            <a:r>
              <a:rPr lang="en-US" sz="3200" i="0" dirty="0"/>
              <a:t>.</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8970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792" y="-2"/>
            <a:ext cx="52912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Price is Unrelated to Quantity Used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11AE010-1FE1-F597-FBE7-95725713BC0E}"/>
              </a:ext>
            </a:extLst>
          </p:cNvPr>
          <p:cNvPicPr>
            <a:picLocks noChangeAspect="1"/>
          </p:cNvPicPr>
          <p:nvPr/>
        </p:nvPicPr>
        <p:blipFill>
          <a:blip r:embed="rId2"/>
          <a:stretch>
            <a:fillRect/>
          </a:stretch>
        </p:blipFill>
        <p:spPr>
          <a:xfrm>
            <a:off x="164482" y="209004"/>
            <a:ext cx="4108874" cy="6491834"/>
          </a:xfrm>
          <a:prstGeom prst="rect">
            <a:avLst/>
          </a:prstGeom>
          <a:ln w="6350">
            <a:solidFill>
              <a:schemeClr val="tx1"/>
            </a:solidFill>
          </a:ln>
        </p:spPr>
      </p:pic>
      <p:sp>
        <p:nvSpPr>
          <p:cNvPr id="3" name="Text Box 5">
            <a:extLst>
              <a:ext uri="{FF2B5EF4-FFF2-40B4-BE49-F238E27FC236}">
                <a16:creationId xmlns:a16="http://schemas.microsoft.com/office/drawing/2014/main" id="{9429B2BC-B7C8-A656-88B0-0A0F00702DE8}"/>
              </a:ext>
            </a:extLst>
          </p:cNvPr>
          <p:cNvSpPr txBox="1">
            <a:spLocks noChangeArrowheads="1"/>
          </p:cNvSpPr>
          <p:nvPr/>
        </p:nvSpPr>
        <p:spPr bwMode="auto">
          <a:xfrm>
            <a:off x="1690688" y="1537528"/>
            <a:ext cx="9518497"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The blanket all-or-nothing license is patently discriminatory. The user purchases full access to ASCAP’s entire repertoire, even though his needs could be satisfied by a far more limited selection. </a:t>
            </a:r>
            <a:r>
              <a:rPr lang="en-US" sz="3200" b="1" i="0" dirty="0">
                <a:solidFill>
                  <a:schemeClr val="accent4">
                    <a:lumMod val="50000"/>
                    <a:lumOff val="50000"/>
                  </a:schemeClr>
                </a:solidFill>
              </a:rPr>
              <a:t>The price he pays for this access is unrelated either to the quantity or the quality of the music he actually uses, or, indeed, to what he would probably use in a competitive system</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3022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331" y="-2"/>
            <a:ext cx="57596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Music Usage with the Blanket License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E0B8E22-9D5B-28E2-9171-0E246A88BB5E}"/>
              </a:ext>
            </a:extLst>
          </p:cNvPr>
          <p:cNvPicPr>
            <a:picLocks noChangeAspect="1"/>
          </p:cNvPicPr>
          <p:nvPr/>
        </p:nvPicPr>
        <p:blipFill>
          <a:blip r:embed="rId2"/>
          <a:stretch>
            <a:fillRect/>
          </a:stretch>
        </p:blipFill>
        <p:spPr>
          <a:xfrm>
            <a:off x="195521" y="209004"/>
            <a:ext cx="4181240" cy="6405304"/>
          </a:xfrm>
          <a:prstGeom prst="rect">
            <a:avLst/>
          </a:prstGeom>
          <a:ln w="6350">
            <a:solidFill>
              <a:schemeClr val="tx1"/>
            </a:solidFill>
          </a:ln>
        </p:spPr>
      </p:pic>
      <p:sp>
        <p:nvSpPr>
          <p:cNvPr id="3" name="Text Box 5">
            <a:extLst>
              <a:ext uri="{FF2B5EF4-FFF2-40B4-BE49-F238E27FC236}">
                <a16:creationId xmlns:a16="http://schemas.microsoft.com/office/drawing/2014/main" id="{1BF05F8C-DE8F-8860-7351-4F8FED2B71AA}"/>
              </a:ext>
            </a:extLst>
          </p:cNvPr>
          <p:cNvSpPr txBox="1">
            <a:spLocks noChangeArrowheads="1"/>
          </p:cNvSpPr>
          <p:nvPr/>
        </p:nvSpPr>
        <p:spPr bwMode="auto">
          <a:xfrm>
            <a:off x="1673082" y="1018576"/>
            <a:ext cx="9518497"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The </a:t>
            </a:r>
            <a:r>
              <a:rPr lang="en-US" sz="3200" b="1" i="0" dirty="0">
                <a:solidFill>
                  <a:schemeClr val="accent4">
                    <a:lumMod val="50000"/>
                    <a:lumOff val="50000"/>
                  </a:schemeClr>
                </a:solidFill>
              </a:rPr>
              <a:t>blanket license thereby tends to encourage the use of more music, and also of a larger share of what is really more valuable music, than would be expected in a competitive system characterized by separate licenses</a:t>
            </a:r>
            <a:r>
              <a:rPr lang="en-US" sz="3200" i="0" dirty="0"/>
              <a:t>. And since </a:t>
            </a:r>
            <a:r>
              <a:rPr lang="en-US" sz="3200" b="1" i="0" dirty="0">
                <a:solidFill>
                  <a:schemeClr val="accent4">
                    <a:lumMod val="50000"/>
                    <a:lumOff val="50000"/>
                  </a:schemeClr>
                </a:solidFill>
              </a:rPr>
              <a:t>revenues are passed on to composers on a basis reflecting the character and frequency of the use of their music, the tendency is to increase the rewards of the established composers at the expense of those less well known</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93580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686" y="-2"/>
            <a:ext cx="99713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ASCAP Pays Based on Usage, So Why Can’t They Charge for That?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032600" y="6488668"/>
            <a:ext cx="3159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Broadcast Music (US 1979)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1764D2B-1289-D405-9C71-94FC49622917}"/>
              </a:ext>
            </a:extLst>
          </p:cNvPr>
          <p:cNvPicPr>
            <a:picLocks noChangeAspect="1"/>
          </p:cNvPicPr>
          <p:nvPr/>
        </p:nvPicPr>
        <p:blipFill>
          <a:blip r:embed="rId2"/>
          <a:stretch>
            <a:fillRect/>
          </a:stretch>
        </p:blipFill>
        <p:spPr>
          <a:xfrm>
            <a:off x="204201" y="513741"/>
            <a:ext cx="3966640" cy="6187097"/>
          </a:xfrm>
          <a:prstGeom prst="rect">
            <a:avLst/>
          </a:prstGeom>
          <a:ln w="6350">
            <a:solidFill>
              <a:schemeClr val="tx1"/>
            </a:solidFill>
          </a:ln>
        </p:spPr>
      </p:pic>
      <p:sp>
        <p:nvSpPr>
          <p:cNvPr id="3" name="Text Box 5">
            <a:extLst>
              <a:ext uri="{FF2B5EF4-FFF2-40B4-BE49-F238E27FC236}">
                <a16:creationId xmlns:a16="http://schemas.microsoft.com/office/drawing/2014/main" id="{E9F1EC37-8E37-9A65-1BCB-26D78D31C7EB}"/>
              </a:ext>
            </a:extLst>
          </p:cNvPr>
          <p:cNvSpPr txBox="1">
            <a:spLocks noChangeArrowheads="1"/>
          </p:cNvSpPr>
          <p:nvPr/>
        </p:nvSpPr>
        <p:spPr bwMode="auto">
          <a:xfrm>
            <a:off x="1842472" y="2406208"/>
            <a:ext cx="9518497"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In fact, </a:t>
            </a:r>
            <a:r>
              <a:rPr lang="en-US" sz="3200" b="1" i="0" dirty="0">
                <a:solidFill>
                  <a:schemeClr val="accent4">
                    <a:lumMod val="50000"/>
                    <a:lumOff val="50000"/>
                  </a:schemeClr>
                </a:solidFill>
              </a:rPr>
              <a:t>ASCAP now compensates composers and publishers on precisely those bases. If distributions of royalties can be calculated on a per-use and per-composition basis, it is difficult to see why royalties could not also be collected in the same way</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67586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008" y="-2"/>
            <a:ext cx="81199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Key Idea of Consent Decrees: Bar Exclusive Licensing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10544960" y="6488668"/>
            <a:ext cx="16470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1FA4B808-8322-725A-A33D-A51BD74096AE}"/>
              </a:ext>
            </a:extLst>
          </p:cNvPr>
          <p:cNvPicPr>
            <a:picLocks noChangeAspect="1"/>
          </p:cNvPicPr>
          <p:nvPr/>
        </p:nvPicPr>
        <p:blipFill>
          <a:blip r:embed="rId3"/>
          <a:stretch>
            <a:fillRect/>
          </a:stretch>
        </p:blipFill>
        <p:spPr>
          <a:xfrm>
            <a:off x="250046" y="522447"/>
            <a:ext cx="4763388" cy="6221670"/>
          </a:xfrm>
          <a:prstGeom prst="rect">
            <a:avLst/>
          </a:prstGeom>
          <a:ln w="6350">
            <a:solidFill>
              <a:schemeClr val="tx1"/>
            </a:solidFill>
          </a:ln>
        </p:spPr>
      </p:pic>
      <p:pic>
        <p:nvPicPr>
          <p:cNvPr id="12" name="Picture 11">
            <a:extLst>
              <a:ext uri="{FF2B5EF4-FFF2-40B4-BE49-F238E27FC236}">
                <a16:creationId xmlns:a16="http://schemas.microsoft.com/office/drawing/2014/main" id="{CFB3BE2F-2CF3-556B-AD6E-60D9C7B65872}"/>
              </a:ext>
            </a:extLst>
          </p:cNvPr>
          <p:cNvPicPr>
            <a:picLocks noChangeAspect="1"/>
          </p:cNvPicPr>
          <p:nvPr/>
        </p:nvPicPr>
        <p:blipFill>
          <a:blip r:embed="rId4"/>
          <a:stretch>
            <a:fillRect/>
          </a:stretch>
        </p:blipFill>
        <p:spPr>
          <a:xfrm>
            <a:off x="2037865" y="3905232"/>
            <a:ext cx="9849335" cy="2018098"/>
          </a:xfrm>
          <a:prstGeom prst="rect">
            <a:avLst/>
          </a:prstGeom>
          <a:ln w="6350">
            <a:solidFill>
              <a:schemeClr val="tx1"/>
            </a:solidFill>
          </a:ln>
        </p:spPr>
      </p:pic>
    </p:spTree>
    <p:extLst>
      <p:ext uri="{BB962C8B-B14F-4D97-AF65-F5344CB8AC3E}">
        <p14:creationId xmlns:p14="http://schemas.microsoft.com/office/powerpoint/2010/main" val="322341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3184" y="-2"/>
            <a:ext cx="84488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Key Principles Going Forward: Market-Based Solutions?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10544960" y="6488668"/>
            <a:ext cx="16470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13D9161-5F94-713E-7AC6-62B6CBB52FD5}"/>
              </a:ext>
            </a:extLst>
          </p:cNvPr>
          <p:cNvPicPr>
            <a:picLocks noChangeAspect="1"/>
          </p:cNvPicPr>
          <p:nvPr/>
        </p:nvPicPr>
        <p:blipFill>
          <a:blip r:embed="rId3"/>
          <a:stretch>
            <a:fillRect/>
          </a:stretch>
        </p:blipFill>
        <p:spPr>
          <a:xfrm>
            <a:off x="231628" y="592645"/>
            <a:ext cx="4669196" cy="6108193"/>
          </a:xfrm>
          <a:prstGeom prst="rect">
            <a:avLst/>
          </a:prstGeom>
          <a:ln w="6350">
            <a:solidFill>
              <a:schemeClr val="tx1"/>
            </a:solidFill>
          </a:ln>
        </p:spPr>
      </p:pic>
      <p:pic>
        <p:nvPicPr>
          <p:cNvPr id="9" name="Picture 8">
            <a:extLst>
              <a:ext uri="{FF2B5EF4-FFF2-40B4-BE49-F238E27FC236}">
                <a16:creationId xmlns:a16="http://schemas.microsoft.com/office/drawing/2014/main" id="{245C90EA-B820-8765-EC02-DBF4A37C6599}"/>
              </a:ext>
            </a:extLst>
          </p:cNvPr>
          <p:cNvPicPr>
            <a:picLocks noChangeAspect="1"/>
          </p:cNvPicPr>
          <p:nvPr/>
        </p:nvPicPr>
        <p:blipFill>
          <a:blip r:embed="rId4"/>
          <a:stretch>
            <a:fillRect/>
          </a:stretch>
        </p:blipFill>
        <p:spPr>
          <a:xfrm>
            <a:off x="1539763" y="4152299"/>
            <a:ext cx="10122317" cy="1725985"/>
          </a:xfrm>
          <a:prstGeom prst="rect">
            <a:avLst/>
          </a:prstGeom>
          <a:ln w="6350">
            <a:solidFill>
              <a:schemeClr val="tx1"/>
            </a:solidFill>
          </a:ln>
        </p:spPr>
      </p:pic>
    </p:spTree>
    <p:extLst>
      <p:ext uri="{BB962C8B-B14F-4D97-AF65-F5344CB8AC3E}">
        <p14:creationId xmlns:p14="http://schemas.microsoft.com/office/powerpoint/2010/main" val="36633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9587" y="-2"/>
            <a:ext cx="7712414" cy="413428"/>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Full and Free Competition, Raise Cost to Consumer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576078" y="6488668"/>
            <a:ext cx="26159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3445 (14 Aug 1888)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71468" y="206712"/>
            <a:ext cx="4280905" cy="6494126"/>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192530" y="1416066"/>
            <a:ext cx="10049027" cy="4712200"/>
          </a:xfrm>
          <a:prstGeom prst="rect">
            <a:avLst/>
          </a:prstGeom>
          <a:ln w="6350">
            <a:solidFill>
              <a:schemeClr val="tx1"/>
            </a:solidFill>
          </a:ln>
        </p:spPr>
      </p:pic>
    </p:spTree>
    <p:extLst>
      <p:ext uri="{BB962C8B-B14F-4D97-AF65-F5344CB8AC3E}">
        <p14:creationId xmlns:p14="http://schemas.microsoft.com/office/powerpoint/2010/main" val="246980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947" y="-2"/>
            <a:ext cx="310205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Protect Songwriters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10544960" y="6488668"/>
            <a:ext cx="16470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3AAC82-C82C-8EFE-AACB-E99714D2BBFF}"/>
              </a:ext>
            </a:extLst>
          </p:cNvPr>
          <p:cNvPicPr>
            <a:picLocks noChangeAspect="1"/>
          </p:cNvPicPr>
          <p:nvPr/>
        </p:nvPicPr>
        <p:blipFill>
          <a:blip r:embed="rId3"/>
          <a:stretch>
            <a:fillRect/>
          </a:stretch>
        </p:blipFill>
        <p:spPr>
          <a:xfrm>
            <a:off x="181055" y="209004"/>
            <a:ext cx="4777014" cy="6378278"/>
          </a:xfrm>
          <a:prstGeom prst="rect">
            <a:avLst/>
          </a:prstGeom>
          <a:ln w="6350">
            <a:solidFill>
              <a:schemeClr val="tx1"/>
            </a:solidFill>
          </a:ln>
        </p:spPr>
      </p:pic>
      <p:pic>
        <p:nvPicPr>
          <p:cNvPr id="9" name="Picture 8">
            <a:extLst>
              <a:ext uri="{FF2B5EF4-FFF2-40B4-BE49-F238E27FC236}">
                <a16:creationId xmlns:a16="http://schemas.microsoft.com/office/drawing/2014/main" id="{DAB03732-7F80-755F-F20A-255FBB90EF23}"/>
              </a:ext>
            </a:extLst>
          </p:cNvPr>
          <p:cNvPicPr>
            <a:picLocks noChangeAspect="1"/>
          </p:cNvPicPr>
          <p:nvPr/>
        </p:nvPicPr>
        <p:blipFill>
          <a:blip r:embed="rId4"/>
          <a:stretch>
            <a:fillRect/>
          </a:stretch>
        </p:blipFill>
        <p:spPr>
          <a:xfrm>
            <a:off x="1373374" y="4231502"/>
            <a:ext cx="9995105" cy="1700199"/>
          </a:xfrm>
          <a:prstGeom prst="rect">
            <a:avLst/>
          </a:prstGeom>
          <a:ln w="6350">
            <a:solidFill>
              <a:schemeClr val="tx1"/>
            </a:solidFill>
          </a:ln>
        </p:spPr>
      </p:pic>
    </p:spTree>
    <p:extLst>
      <p:ext uri="{BB962C8B-B14F-4D97-AF65-F5344CB8AC3E}">
        <p14:creationId xmlns:p14="http://schemas.microsoft.com/office/powerpoint/2010/main" val="105452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9246" y="-2"/>
            <a:ext cx="43227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Limit Compulsory Licensing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10544960" y="6488668"/>
            <a:ext cx="16470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1CA9BE5-1672-4454-1448-501C49F2C93F}"/>
              </a:ext>
            </a:extLst>
          </p:cNvPr>
          <p:cNvPicPr>
            <a:picLocks noChangeAspect="1"/>
          </p:cNvPicPr>
          <p:nvPr/>
        </p:nvPicPr>
        <p:blipFill>
          <a:blip r:embed="rId3"/>
          <a:stretch>
            <a:fillRect/>
          </a:stretch>
        </p:blipFill>
        <p:spPr>
          <a:xfrm>
            <a:off x="236382" y="222517"/>
            <a:ext cx="5019736" cy="6478321"/>
          </a:xfrm>
          <a:prstGeom prst="rect">
            <a:avLst/>
          </a:prstGeom>
          <a:ln w="6350">
            <a:solidFill>
              <a:schemeClr val="tx1"/>
            </a:solidFill>
          </a:ln>
        </p:spPr>
      </p:pic>
      <p:pic>
        <p:nvPicPr>
          <p:cNvPr id="9" name="Picture 8">
            <a:extLst>
              <a:ext uri="{FF2B5EF4-FFF2-40B4-BE49-F238E27FC236}">
                <a16:creationId xmlns:a16="http://schemas.microsoft.com/office/drawing/2014/main" id="{005DB978-70DF-71CE-E88A-4B132575D312}"/>
              </a:ext>
            </a:extLst>
          </p:cNvPr>
          <p:cNvPicPr>
            <a:picLocks noChangeAspect="1"/>
          </p:cNvPicPr>
          <p:nvPr/>
        </p:nvPicPr>
        <p:blipFill>
          <a:blip r:embed="rId4"/>
          <a:stretch>
            <a:fillRect/>
          </a:stretch>
        </p:blipFill>
        <p:spPr>
          <a:xfrm>
            <a:off x="1729449" y="2826789"/>
            <a:ext cx="10289514" cy="1060774"/>
          </a:xfrm>
          <a:prstGeom prst="rect">
            <a:avLst/>
          </a:prstGeom>
          <a:ln w="6350">
            <a:solidFill>
              <a:schemeClr val="tx1"/>
            </a:solidFill>
          </a:ln>
        </p:spPr>
      </p:pic>
    </p:spTree>
    <p:extLst>
      <p:ext uri="{BB962C8B-B14F-4D97-AF65-F5344CB8AC3E}">
        <p14:creationId xmlns:p14="http://schemas.microsoft.com/office/powerpoint/2010/main" val="268946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7256" y="-2"/>
            <a:ext cx="38047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Review Every Five Years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10544960" y="6488668"/>
            <a:ext cx="16470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15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26A965A-12AE-8B60-6305-8590BB44A587}"/>
              </a:ext>
            </a:extLst>
          </p:cNvPr>
          <p:cNvPicPr>
            <a:picLocks noChangeAspect="1"/>
          </p:cNvPicPr>
          <p:nvPr/>
        </p:nvPicPr>
        <p:blipFill>
          <a:blip r:embed="rId3"/>
          <a:stretch>
            <a:fillRect/>
          </a:stretch>
        </p:blipFill>
        <p:spPr>
          <a:xfrm>
            <a:off x="157358" y="208330"/>
            <a:ext cx="4936451" cy="6441340"/>
          </a:xfrm>
          <a:prstGeom prst="rect">
            <a:avLst/>
          </a:prstGeom>
          <a:ln w="6350">
            <a:solidFill>
              <a:schemeClr val="tx1"/>
            </a:solidFill>
          </a:ln>
        </p:spPr>
      </p:pic>
      <p:pic>
        <p:nvPicPr>
          <p:cNvPr id="9" name="Picture 8">
            <a:extLst>
              <a:ext uri="{FF2B5EF4-FFF2-40B4-BE49-F238E27FC236}">
                <a16:creationId xmlns:a16="http://schemas.microsoft.com/office/drawing/2014/main" id="{0FEFE721-7553-4C5D-7DAB-AC8165B81183}"/>
              </a:ext>
            </a:extLst>
          </p:cNvPr>
          <p:cNvPicPr>
            <a:picLocks noChangeAspect="1"/>
          </p:cNvPicPr>
          <p:nvPr/>
        </p:nvPicPr>
        <p:blipFill>
          <a:blip r:embed="rId4"/>
          <a:stretch>
            <a:fillRect/>
          </a:stretch>
        </p:blipFill>
        <p:spPr>
          <a:xfrm>
            <a:off x="1466793" y="1257750"/>
            <a:ext cx="10125149" cy="3003444"/>
          </a:xfrm>
          <a:prstGeom prst="rect">
            <a:avLst/>
          </a:prstGeom>
          <a:ln w="6350">
            <a:solidFill>
              <a:schemeClr val="tx1"/>
            </a:solidFill>
          </a:ln>
        </p:spPr>
      </p:pic>
    </p:spTree>
    <p:extLst>
      <p:ext uri="{BB962C8B-B14F-4D97-AF65-F5344CB8AC3E}">
        <p14:creationId xmlns:p14="http://schemas.microsoft.com/office/powerpoint/2010/main" val="18919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19BEFF-1225-6039-51A8-5B52EE41C1C8}"/>
              </a:ext>
            </a:extLst>
          </p:cNvPr>
          <p:cNvPicPr>
            <a:picLocks noChangeAspect="1"/>
          </p:cNvPicPr>
          <p:nvPr/>
        </p:nvPicPr>
        <p:blipFill>
          <a:blip r:embed="rId2"/>
          <a:stretch>
            <a:fillRect/>
          </a:stretch>
        </p:blipFill>
        <p:spPr>
          <a:xfrm>
            <a:off x="179377" y="204847"/>
            <a:ext cx="4430080" cy="6533803"/>
          </a:xfrm>
          <a:prstGeom prst="rect">
            <a:avLst/>
          </a:prstGeom>
          <a:ln w="6350">
            <a:solidFill>
              <a:schemeClr val="tx1"/>
            </a:solidFill>
          </a:ln>
        </p:spPr>
      </p:pic>
      <p:sp>
        <p:nvSpPr>
          <p:cNvPr id="2" name="Title 1"/>
          <p:cNvSpPr>
            <a:spLocks noGrp="1"/>
          </p:cNvSpPr>
          <p:nvPr>
            <p:ph type="title"/>
          </p:nvPr>
        </p:nvSpPr>
        <p:spPr>
          <a:xfrm>
            <a:off x="8666703" y="-2"/>
            <a:ext cx="35252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Statutory AT Immunity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6973556" y="6488668"/>
            <a:ext cx="52184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Sports Broadcasting Act of 1961 (15 USC 1291)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4" descr="a.pdf (application/pdf Object) - Mozilla Firefox"/>
          <p:cNvPicPr>
            <a:picLocks noChangeAspect="1"/>
          </p:cNvPicPr>
          <p:nvPr/>
        </p:nvPicPr>
        <p:blipFill rotWithShape="1">
          <a:blip r:embed="rId3">
            <a:extLst>
              <a:ext uri="{28A0092B-C50C-407E-A947-70E740481C1C}">
                <a14:useLocalDpi xmlns:a14="http://schemas.microsoft.com/office/drawing/2010/main" val="0"/>
              </a:ext>
            </a:extLst>
          </a:blip>
          <a:srcRect l="23748" t="24645" r="8923" b="28436"/>
          <a:stretch/>
        </p:blipFill>
        <p:spPr bwMode="auto">
          <a:xfrm>
            <a:off x="2487786" y="1146102"/>
            <a:ext cx="8542118" cy="48266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6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8295" y="-2"/>
            <a:ext cx="42337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American Needle Complaint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15485" y="464444"/>
            <a:ext cx="4920206" cy="6347932"/>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669377" y="492649"/>
            <a:ext cx="4818549" cy="6302264"/>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3804177" y="487278"/>
            <a:ext cx="4859212" cy="6302264"/>
          </a:xfrm>
          <a:prstGeom prst="rect">
            <a:avLst/>
          </a:prstGeom>
          <a:ln w="6350">
            <a:solidFill>
              <a:schemeClr val="tx1"/>
            </a:solidFill>
          </a:ln>
        </p:spPr>
      </p:pic>
      <p:pic>
        <p:nvPicPr>
          <p:cNvPr id="11" name="Picture 10"/>
          <p:cNvPicPr>
            <a:picLocks noChangeAspect="1"/>
          </p:cNvPicPr>
          <p:nvPr/>
        </p:nvPicPr>
        <p:blipFill>
          <a:blip r:embed="rId5"/>
          <a:stretch>
            <a:fillRect/>
          </a:stretch>
        </p:blipFill>
        <p:spPr>
          <a:xfrm>
            <a:off x="5850207" y="530668"/>
            <a:ext cx="4594904" cy="6281967"/>
          </a:xfrm>
          <a:prstGeom prst="rect">
            <a:avLst/>
          </a:prstGeom>
          <a:ln w="6350">
            <a:solidFill>
              <a:schemeClr val="tx1"/>
            </a:solidFill>
          </a:ln>
        </p:spPr>
      </p:pic>
      <p:pic>
        <p:nvPicPr>
          <p:cNvPr id="12" name="Picture 11"/>
          <p:cNvPicPr>
            <a:picLocks noChangeAspect="1"/>
          </p:cNvPicPr>
          <p:nvPr/>
        </p:nvPicPr>
        <p:blipFill>
          <a:blip r:embed="rId6"/>
          <a:stretch>
            <a:fillRect/>
          </a:stretch>
        </p:blipFill>
        <p:spPr>
          <a:xfrm>
            <a:off x="6855887" y="482204"/>
            <a:ext cx="4777886" cy="6312412"/>
          </a:xfrm>
          <a:prstGeom prst="rect">
            <a:avLst/>
          </a:prstGeom>
          <a:ln w="6350">
            <a:solidFill>
              <a:schemeClr val="tx1"/>
            </a:solidFill>
          </a:ln>
        </p:spPr>
      </p:pic>
    </p:spTree>
    <p:extLst>
      <p:ext uri="{BB962C8B-B14F-4D97-AF65-F5344CB8AC3E}">
        <p14:creationId xmlns:p14="http://schemas.microsoft.com/office/powerpoint/2010/main" val="169422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2239" y="-2"/>
            <a:ext cx="18897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Key Parties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Complaint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72401" y="209004"/>
            <a:ext cx="5014483" cy="6491834"/>
          </a:xfrm>
          <a:prstGeom prst="rect">
            <a:avLst/>
          </a:prstGeom>
          <a:ln w="6350">
            <a:solidFill>
              <a:schemeClr val="tx1"/>
            </a:solidFill>
          </a:ln>
        </p:spPr>
      </p:pic>
      <p:grpSp>
        <p:nvGrpSpPr>
          <p:cNvPr id="9" name="Group 8"/>
          <p:cNvGrpSpPr/>
          <p:nvPr/>
        </p:nvGrpSpPr>
        <p:grpSpPr>
          <a:xfrm>
            <a:off x="1755688" y="820852"/>
            <a:ext cx="9577331" cy="5515416"/>
            <a:chOff x="1772313" y="514082"/>
            <a:chExt cx="10014953" cy="5964764"/>
          </a:xfrm>
        </p:grpSpPr>
        <p:pic>
          <p:nvPicPr>
            <p:cNvPr id="10" name="Picture 9"/>
            <p:cNvPicPr>
              <a:picLocks noChangeAspect="1"/>
            </p:cNvPicPr>
            <p:nvPr/>
          </p:nvPicPr>
          <p:blipFill>
            <a:blip r:embed="rId3"/>
            <a:stretch>
              <a:fillRect/>
            </a:stretch>
          </p:blipFill>
          <p:spPr>
            <a:xfrm>
              <a:off x="1772341" y="514082"/>
              <a:ext cx="10013230" cy="4566858"/>
            </a:xfrm>
            <a:prstGeom prst="rect">
              <a:avLst/>
            </a:prstGeom>
            <a:ln w="6350">
              <a:solidFill>
                <a:schemeClr val="tx1"/>
              </a:solidFill>
            </a:ln>
          </p:spPr>
        </p:pic>
        <p:pic>
          <p:nvPicPr>
            <p:cNvPr id="11" name="Picture 10"/>
            <p:cNvPicPr>
              <a:picLocks noChangeAspect="1"/>
            </p:cNvPicPr>
            <p:nvPr/>
          </p:nvPicPr>
          <p:blipFill rotWithShape="1">
            <a:blip r:embed="rId4"/>
            <a:srcRect r="988"/>
            <a:stretch/>
          </p:blipFill>
          <p:spPr>
            <a:xfrm>
              <a:off x="1772313" y="4918503"/>
              <a:ext cx="10014953" cy="1560343"/>
            </a:xfrm>
            <a:prstGeom prst="rect">
              <a:avLst/>
            </a:prstGeom>
            <a:ln w="6350">
              <a:solidFill>
                <a:schemeClr val="tx1"/>
              </a:solidFill>
            </a:ln>
          </p:spPr>
        </p:pic>
      </p:grpSp>
    </p:spTree>
    <p:extLst>
      <p:ext uri="{BB962C8B-B14F-4D97-AF65-F5344CB8AC3E}">
        <p14:creationId xmlns:p14="http://schemas.microsoft.com/office/powerpoint/2010/main" val="25089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3145" y="-2"/>
            <a:ext cx="1978856"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Copperweld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959926" y="6488668"/>
            <a:ext cx="2232074" cy="646331"/>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467 U.S. 752 (1984)</a:t>
            </a:r>
          </a:p>
        </p:txBody>
      </p:sp>
      <p:pic>
        <p:nvPicPr>
          <p:cNvPr id="5" name="Picture 4">
            <a:extLst>
              <a:ext uri="{FF2B5EF4-FFF2-40B4-BE49-F238E27FC236}">
                <a16:creationId xmlns:a16="http://schemas.microsoft.com/office/drawing/2014/main" id="{431CAF22-ECF8-8DB3-E394-673E3DA60057}"/>
              </a:ext>
            </a:extLst>
          </p:cNvPr>
          <p:cNvPicPr>
            <a:picLocks noChangeAspect="1"/>
          </p:cNvPicPr>
          <p:nvPr/>
        </p:nvPicPr>
        <p:blipFill>
          <a:blip r:embed="rId2"/>
          <a:stretch>
            <a:fillRect/>
          </a:stretch>
        </p:blipFill>
        <p:spPr>
          <a:xfrm>
            <a:off x="3712530" y="184666"/>
            <a:ext cx="4164157" cy="6488668"/>
          </a:xfrm>
          <a:prstGeom prst="rect">
            <a:avLst/>
          </a:prstGeom>
          <a:ln w="6350">
            <a:solidFill>
              <a:schemeClr val="bg2"/>
            </a:solidFill>
          </a:ln>
        </p:spPr>
      </p:pic>
    </p:spTree>
    <p:extLst>
      <p:ext uri="{BB962C8B-B14F-4D97-AF65-F5344CB8AC3E}">
        <p14:creationId xmlns:p14="http://schemas.microsoft.com/office/powerpoint/2010/main" val="563316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7409" y="-2"/>
            <a:ext cx="56645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Section 1 Doesn’t Apply Inside a Firm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453489" y="6488668"/>
            <a:ext cx="27385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Copperweld</a:t>
            </a:r>
            <a:r>
              <a:rPr lang="en-US" sz="1800" i="0" dirty="0">
                <a:solidFill>
                  <a:schemeClr val="accent4">
                    <a:lumMod val="75000"/>
                    <a:lumOff val="25000"/>
                  </a:schemeClr>
                </a:solidFill>
                <a:latin typeface="+mn-lt"/>
                <a:cs typeface="Times New Roman" panose="02020603050405020304" pitchFamily="18" charset="0"/>
              </a:rPr>
              <a:t> (U.S. 1984)</a:t>
            </a:r>
          </a:p>
        </p:txBody>
      </p:sp>
      <p:pic>
        <p:nvPicPr>
          <p:cNvPr id="5" name="Picture 4">
            <a:extLst>
              <a:ext uri="{FF2B5EF4-FFF2-40B4-BE49-F238E27FC236}">
                <a16:creationId xmlns:a16="http://schemas.microsoft.com/office/drawing/2014/main" id="{705BDF89-876E-B6C8-E3AF-885F8DCBB94E}"/>
              </a:ext>
            </a:extLst>
          </p:cNvPr>
          <p:cNvPicPr>
            <a:picLocks noChangeAspect="1"/>
          </p:cNvPicPr>
          <p:nvPr/>
        </p:nvPicPr>
        <p:blipFill>
          <a:blip r:embed="rId2"/>
          <a:stretch>
            <a:fillRect/>
          </a:stretch>
        </p:blipFill>
        <p:spPr>
          <a:xfrm>
            <a:off x="225967" y="209004"/>
            <a:ext cx="3962806" cy="6491834"/>
          </a:xfrm>
          <a:prstGeom prst="rect">
            <a:avLst/>
          </a:prstGeom>
          <a:ln w="6350">
            <a:solidFill>
              <a:schemeClr val="bg2"/>
            </a:solidFill>
          </a:ln>
        </p:spPr>
      </p:pic>
      <p:sp>
        <p:nvSpPr>
          <p:cNvPr id="8" name="Text Box 5">
            <a:extLst>
              <a:ext uri="{FF2B5EF4-FFF2-40B4-BE49-F238E27FC236}">
                <a16:creationId xmlns:a16="http://schemas.microsoft.com/office/drawing/2014/main" id="{F60A6841-60E8-8DE0-5CBE-040F87FC0B25}"/>
              </a:ext>
            </a:extLst>
          </p:cNvPr>
          <p:cNvSpPr txBox="1">
            <a:spLocks noChangeArrowheads="1"/>
          </p:cNvSpPr>
          <p:nvPr/>
        </p:nvSpPr>
        <p:spPr bwMode="auto">
          <a:xfrm>
            <a:off x="2008738" y="1789709"/>
            <a:ext cx="9518497"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The </a:t>
            </a:r>
            <a:r>
              <a:rPr lang="en-US" sz="3200" b="1" i="0" dirty="0">
                <a:solidFill>
                  <a:schemeClr val="accent4">
                    <a:lumMod val="50000"/>
                    <a:lumOff val="50000"/>
                  </a:schemeClr>
                </a:solidFill>
              </a:rPr>
              <a:t>officers of a single firm are not separate economic actors pursuing separate economic interests, so agreements among them do not suddenly bring together economic power that was previously pursuing divergent goals</a:t>
            </a:r>
            <a:r>
              <a:rPr lang="en-US" sz="3200" i="0" dirty="0"/>
              <a:t>. Coordination within a firm is as likely to result from an effort to compete as from an effort to stifle competition</a:t>
            </a:r>
            <a:r>
              <a:rPr lang="en-US" sz="3200" i="0" dirty="0">
                <a:solidFill>
                  <a:srgbClr val="000000"/>
                </a:solidFill>
                <a:cs typeface="Times New Roman" panose="02020603050405020304" pitchFamily="18" charset="0"/>
              </a:rPr>
              <a:t>.”</a:t>
            </a:r>
          </a:p>
        </p:txBody>
      </p:sp>
      <p:sp>
        <p:nvSpPr>
          <p:cNvPr id="3" name="Rectangle 2">
            <a:extLst>
              <a:ext uri="{FF2B5EF4-FFF2-40B4-BE49-F238E27FC236}">
                <a16:creationId xmlns:a16="http://schemas.microsoft.com/office/drawing/2014/main" id="{7B2EF783-C781-87DB-5C23-78CE8119B49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3897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7409" y="-2"/>
            <a:ext cx="56645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Section 1 Doesn’t Apply Inside a Firm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9453489" y="6488668"/>
            <a:ext cx="27385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Copperweld</a:t>
            </a:r>
            <a:r>
              <a:rPr lang="en-US" sz="1800" i="0" dirty="0">
                <a:solidFill>
                  <a:schemeClr val="accent4">
                    <a:lumMod val="75000"/>
                    <a:lumOff val="25000"/>
                  </a:schemeClr>
                </a:solidFill>
                <a:latin typeface="+mn-lt"/>
                <a:cs typeface="Times New Roman" panose="02020603050405020304" pitchFamily="18" charset="0"/>
              </a:rPr>
              <a:t>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05BDF89-876E-B6C8-E3AF-885F8DCBB94E}"/>
              </a:ext>
            </a:extLst>
          </p:cNvPr>
          <p:cNvPicPr>
            <a:picLocks noChangeAspect="1"/>
          </p:cNvPicPr>
          <p:nvPr/>
        </p:nvPicPr>
        <p:blipFill>
          <a:blip r:embed="rId2"/>
          <a:stretch>
            <a:fillRect/>
          </a:stretch>
        </p:blipFill>
        <p:spPr>
          <a:xfrm>
            <a:off x="225967" y="209004"/>
            <a:ext cx="3962806" cy="6491834"/>
          </a:xfrm>
          <a:prstGeom prst="rect">
            <a:avLst/>
          </a:prstGeom>
          <a:ln w="6350">
            <a:solidFill>
              <a:schemeClr val="bg2"/>
            </a:solidFill>
          </a:ln>
        </p:spPr>
      </p:pic>
      <p:sp>
        <p:nvSpPr>
          <p:cNvPr id="8" name="Text Box 5">
            <a:extLst>
              <a:ext uri="{FF2B5EF4-FFF2-40B4-BE49-F238E27FC236}">
                <a16:creationId xmlns:a16="http://schemas.microsoft.com/office/drawing/2014/main" id="{F60A6841-60E8-8DE0-5CBE-040F87FC0B25}"/>
              </a:ext>
            </a:extLst>
          </p:cNvPr>
          <p:cNvSpPr txBox="1">
            <a:spLocks noChangeArrowheads="1"/>
          </p:cNvSpPr>
          <p:nvPr/>
        </p:nvSpPr>
        <p:spPr bwMode="auto">
          <a:xfrm>
            <a:off x="2062865" y="3027545"/>
            <a:ext cx="9518497"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b="1" i="0" dirty="0">
                <a:solidFill>
                  <a:schemeClr val="accent4">
                    <a:lumMod val="50000"/>
                    <a:lumOff val="50000"/>
                  </a:schemeClr>
                </a:solidFill>
              </a:rPr>
              <a:t>In the marketplace, such coordination may be necessary if a business enterprise is to compete effectively. For these reasons, officers or employees of the same firm do not provide the plurality of actors imperative for a § 1 conspiracy</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6237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AA2F36-29F6-62B3-E607-86AB853F2B2E}"/>
              </a:ext>
            </a:extLst>
          </p:cNvPr>
          <p:cNvPicPr>
            <a:picLocks noChangeAspect="1"/>
          </p:cNvPicPr>
          <p:nvPr/>
        </p:nvPicPr>
        <p:blipFill>
          <a:blip r:embed="rId2"/>
          <a:stretch>
            <a:fillRect/>
          </a:stretch>
        </p:blipFill>
        <p:spPr>
          <a:xfrm>
            <a:off x="142288" y="209004"/>
            <a:ext cx="4000804" cy="6491834"/>
          </a:xfrm>
          <a:prstGeom prst="rect">
            <a:avLst/>
          </a:prstGeom>
          <a:ln w="6350">
            <a:solidFill>
              <a:schemeClr val="bg2"/>
            </a:solidFill>
          </a:ln>
        </p:spPr>
      </p:pic>
      <p:sp>
        <p:nvSpPr>
          <p:cNvPr id="2" name="Title 1"/>
          <p:cNvSpPr>
            <a:spLocks noGrp="1"/>
          </p:cNvSpPr>
          <p:nvPr>
            <p:ph type="title"/>
          </p:nvPr>
        </p:nvSpPr>
        <p:spPr>
          <a:xfrm>
            <a:off x="4343400" y="-2"/>
            <a:ext cx="7848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SA1 Doesn’t Apply to Parent and Wholly-Owned Sub</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9453489" y="6488668"/>
            <a:ext cx="27385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Copperweld</a:t>
            </a:r>
            <a:r>
              <a:rPr lang="en-US" sz="1800" i="0" dirty="0">
                <a:solidFill>
                  <a:schemeClr val="accent4">
                    <a:lumMod val="75000"/>
                    <a:lumOff val="25000"/>
                  </a:schemeClr>
                </a:solidFill>
                <a:latin typeface="+mn-lt"/>
                <a:cs typeface="Times New Roman" panose="02020603050405020304" pitchFamily="18" charset="0"/>
              </a:rPr>
              <a:t>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AE68B125-7735-6B8B-F425-AEB6F41A3BB0}"/>
              </a:ext>
            </a:extLst>
          </p:cNvPr>
          <p:cNvSpPr txBox="1">
            <a:spLocks noChangeArrowheads="1"/>
          </p:cNvSpPr>
          <p:nvPr/>
        </p:nvSpPr>
        <p:spPr bwMode="auto">
          <a:xfrm>
            <a:off x="1917015" y="1844647"/>
            <a:ext cx="9518497"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For similar reasons, </a:t>
            </a:r>
            <a:r>
              <a:rPr lang="en-US" sz="3200" b="1" i="0" dirty="0">
                <a:solidFill>
                  <a:schemeClr val="accent4">
                    <a:lumMod val="50000"/>
                    <a:lumOff val="50000"/>
                  </a:schemeClr>
                </a:solidFill>
              </a:rPr>
              <a:t>the coordinated activity of a parent and its wholly owned subsidiary must be viewed as that of a single enterprise for purposes of § 1 of the Sherman Act</a:t>
            </a:r>
            <a:r>
              <a:rPr lang="en-US" sz="3200" i="0" dirty="0"/>
              <a:t>. A parent and its wholly owned subsidiary have a complete unity of interest. Their objectives are common, not disparate; their general corporate actions are guided or determined not by two separate corporate consciousnesses, but one</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7487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855" y="-2"/>
            <a:ext cx="8972146" cy="408564"/>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Remedies: Double Damages; Corporate Franchise Forfeiture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576078" y="6488668"/>
            <a:ext cx="26159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3445 (14 Aug 1888)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7249" y="489204"/>
            <a:ext cx="4094687" cy="6211633"/>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1793764" y="1619632"/>
            <a:ext cx="9197584" cy="4223323"/>
          </a:xfrm>
          <a:prstGeom prst="rect">
            <a:avLst/>
          </a:prstGeom>
          <a:ln w="6350">
            <a:solidFill>
              <a:schemeClr val="tx1"/>
            </a:solidFill>
          </a:ln>
        </p:spPr>
      </p:pic>
    </p:spTree>
    <p:extLst>
      <p:ext uri="{BB962C8B-B14F-4D97-AF65-F5344CB8AC3E}">
        <p14:creationId xmlns:p14="http://schemas.microsoft.com/office/powerpoint/2010/main" val="10871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3923" y="-2"/>
            <a:ext cx="26880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American Needle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9071042" y="6488668"/>
            <a:ext cx="31209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538 F.3d 736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2008)</a:t>
            </a:r>
          </a:p>
        </p:txBody>
      </p:sp>
      <p:pic>
        <p:nvPicPr>
          <p:cNvPr id="5" name="Picture 4">
            <a:extLst>
              <a:ext uri="{FF2B5EF4-FFF2-40B4-BE49-F238E27FC236}">
                <a16:creationId xmlns:a16="http://schemas.microsoft.com/office/drawing/2014/main" id="{A5434E72-C161-C50F-DDCA-271CD320464B}"/>
              </a:ext>
            </a:extLst>
          </p:cNvPr>
          <p:cNvPicPr>
            <a:picLocks noChangeAspect="1"/>
          </p:cNvPicPr>
          <p:nvPr/>
        </p:nvPicPr>
        <p:blipFill>
          <a:blip r:embed="rId2"/>
          <a:stretch>
            <a:fillRect/>
          </a:stretch>
        </p:blipFill>
        <p:spPr>
          <a:xfrm>
            <a:off x="3191249" y="209004"/>
            <a:ext cx="4359555" cy="6491834"/>
          </a:xfrm>
          <a:prstGeom prst="rect">
            <a:avLst/>
          </a:prstGeom>
          <a:ln w="6350">
            <a:solidFill>
              <a:schemeClr val="bg2"/>
            </a:solidFill>
          </a:ln>
        </p:spPr>
      </p:pic>
    </p:spTree>
    <p:extLst>
      <p:ext uri="{BB962C8B-B14F-4D97-AF65-F5344CB8AC3E}">
        <p14:creationId xmlns:p14="http://schemas.microsoft.com/office/powerpoint/2010/main" val="27761040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108943-D31D-8489-FE6D-F5219DD12B3F}"/>
              </a:ext>
            </a:extLst>
          </p:cNvPr>
          <p:cNvPicPr>
            <a:picLocks noChangeAspect="1"/>
          </p:cNvPicPr>
          <p:nvPr/>
        </p:nvPicPr>
        <p:blipFill>
          <a:blip r:embed="rId2"/>
          <a:stretch>
            <a:fillRect/>
          </a:stretch>
        </p:blipFill>
        <p:spPr>
          <a:xfrm>
            <a:off x="159514" y="209004"/>
            <a:ext cx="4164199" cy="6491834"/>
          </a:xfrm>
          <a:prstGeom prst="rect">
            <a:avLst/>
          </a:prstGeom>
          <a:ln w="6350">
            <a:solidFill>
              <a:schemeClr val="bg2"/>
            </a:solidFill>
          </a:ln>
        </p:spPr>
      </p:pic>
      <p:sp>
        <p:nvSpPr>
          <p:cNvPr id="2" name="Title 1"/>
          <p:cNvSpPr>
            <a:spLocks noGrp="1"/>
          </p:cNvSpPr>
          <p:nvPr>
            <p:ph type="title"/>
          </p:nvPr>
        </p:nvSpPr>
        <p:spPr>
          <a:xfrm>
            <a:off x="5439508" y="-2"/>
            <a:ext cx="67524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NFL as Part of Broader Entertainment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8703556" y="6488668"/>
            <a:ext cx="34884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E542784F-0000-39B2-D171-C3611AB0EE7C}"/>
              </a:ext>
            </a:extLst>
          </p:cNvPr>
          <p:cNvSpPr txBox="1">
            <a:spLocks noChangeArrowheads="1"/>
          </p:cNvSpPr>
          <p:nvPr/>
        </p:nvSpPr>
        <p:spPr bwMode="auto">
          <a:xfrm>
            <a:off x="1842472" y="2406208"/>
            <a:ext cx="9518497"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Simply put, </a:t>
            </a:r>
            <a:r>
              <a:rPr lang="en-US" sz="3200" b="1" i="0" dirty="0">
                <a:solidFill>
                  <a:schemeClr val="accent4">
                    <a:lumMod val="50000"/>
                    <a:lumOff val="50000"/>
                  </a:schemeClr>
                </a:solidFill>
              </a:rPr>
              <a:t>nothing in § 1 prohibits the NFL teams from cooperating so the league can compete against other entertainment providers</a:t>
            </a:r>
            <a:r>
              <a:rPr lang="en-US" sz="3200" i="0" dirty="0"/>
              <a:t>. Indeed, antitrust law encourages cooperation inside a business organization—such as, in this case, a professional sports league—to foster competition between that organization and its competitors</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583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108943-D31D-8489-FE6D-F5219DD12B3F}"/>
              </a:ext>
            </a:extLst>
          </p:cNvPr>
          <p:cNvPicPr>
            <a:picLocks noChangeAspect="1"/>
          </p:cNvPicPr>
          <p:nvPr/>
        </p:nvPicPr>
        <p:blipFill>
          <a:blip r:embed="rId2"/>
          <a:stretch>
            <a:fillRect/>
          </a:stretch>
        </p:blipFill>
        <p:spPr>
          <a:xfrm>
            <a:off x="159514" y="209004"/>
            <a:ext cx="4164199" cy="6491834"/>
          </a:xfrm>
          <a:prstGeom prst="rect">
            <a:avLst/>
          </a:prstGeom>
          <a:ln w="6350">
            <a:solidFill>
              <a:schemeClr val="bg2"/>
            </a:solidFill>
          </a:ln>
        </p:spPr>
      </p:pic>
      <p:sp>
        <p:nvSpPr>
          <p:cNvPr id="2" name="Title 1"/>
          <p:cNvSpPr>
            <a:spLocks noGrp="1"/>
          </p:cNvSpPr>
          <p:nvPr>
            <p:ph type="title"/>
          </p:nvPr>
        </p:nvSpPr>
        <p:spPr>
          <a:xfrm>
            <a:off x="7160455" y="-2"/>
            <a:ext cx="50315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Treat NFL Teams as Single Entity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8703556" y="6488668"/>
            <a:ext cx="34884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E542784F-0000-39B2-D171-C3611AB0EE7C}"/>
              </a:ext>
            </a:extLst>
          </p:cNvPr>
          <p:cNvSpPr txBox="1">
            <a:spLocks noChangeArrowheads="1"/>
          </p:cNvSpPr>
          <p:nvPr/>
        </p:nvSpPr>
        <p:spPr bwMode="auto">
          <a:xfrm>
            <a:off x="1842472" y="2406208"/>
            <a:ext cx="9518497"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Viewed in this light, the </a:t>
            </a:r>
            <a:r>
              <a:rPr lang="en-US" sz="3200" b="1" i="0" dirty="0">
                <a:solidFill>
                  <a:schemeClr val="accent4">
                    <a:lumMod val="50000"/>
                    <a:lumOff val="50000"/>
                  </a:schemeClr>
                </a:solidFill>
              </a:rPr>
              <a:t>NFL teams are best described as a single source of economic power </a:t>
            </a:r>
            <a:r>
              <a:rPr lang="en-US" sz="3200" i="0" dirty="0"/>
              <a:t>when promoting NFL football through licensing the teams’ intellectual property, and we thus cannot say that the district court was wrong to so conclude</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79181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108943-D31D-8489-FE6D-F5219DD12B3F}"/>
              </a:ext>
            </a:extLst>
          </p:cNvPr>
          <p:cNvPicPr>
            <a:picLocks noChangeAspect="1"/>
          </p:cNvPicPr>
          <p:nvPr/>
        </p:nvPicPr>
        <p:blipFill>
          <a:blip r:embed="rId2"/>
          <a:stretch>
            <a:fillRect/>
          </a:stretch>
        </p:blipFill>
        <p:spPr>
          <a:xfrm>
            <a:off x="159514" y="209004"/>
            <a:ext cx="4164199" cy="6491834"/>
          </a:xfrm>
          <a:prstGeom prst="rect">
            <a:avLst/>
          </a:prstGeom>
          <a:ln w="6350">
            <a:solidFill>
              <a:schemeClr val="bg2"/>
            </a:solidFill>
          </a:ln>
        </p:spPr>
      </p:pic>
      <p:sp>
        <p:nvSpPr>
          <p:cNvPr id="2" name="Title 1"/>
          <p:cNvSpPr>
            <a:spLocks noGrp="1"/>
          </p:cNvSpPr>
          <p:nvPr>
            <p:ph type="title"/>
          </p:nvPr>
        </p:nvSpPr>
        <p:spPr>
          <a:xfrm>
            <a:off x="9537895" y="-2"/>
            <a:ext cx="26541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Claims Fail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8703556" y="6488668"/>
            <a:ext cx="34884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E542784F-0000-39B2-D171-C3611AB0EE7C}"/>
              </a:ext>
            </a:extLst>
          </p:cNvPr>
          <p:cNvSpPr txBox="1">
            <a:spLocks noChangeArrowheads="1"/>
          </p:cNvSpPr>
          <p:nvPr/>
        </p:nvSpPr>
        <p:spPr bwMode="auto">
          <a:xfrm>
            <a:off x="1847161" y="1899771"/>
            <a:ext cx="9518497"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Moving on, the failure of American Needle’s § 1 claim necessarily dooms its § 2 monopolization claim. </a:t>
            </a:r>
            <a:r>
              <a:rPr lang="en-US" sz="3200" b="1" i="0" dirty="0">
                <a:solidFill>
                  <a:schemeClr val="accent4">
                    <a:lumMod val="50000"/>
                    <a:lumOff val="50000"/>
                  </a:schemeClr>
                </a:solidFill>
              </a:rPr>
              <a:t>As a single entity for the purpose of licensing, the NFL teams are free under § 2 to license their intellectual property on an exclusive basis</a:t>
            </a:r>
            <a:r>
              <a:rPr lang="en-US" sz="3200" i="0" dirty="0"/>
              <a:t>, … , even if the teams opt to reduce the number of companies to whom they grant licenses … </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417449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2529" y="-2"/>
            <a:ext cx="27994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American Needle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pic>
        <p:nvPicPr>
          <p:cNvPr id="5" name="Picture 4"/>
          <p:cNvPicPr>
            <a:picLocks noChangeAspect="1"/>
          </p:cNvPicPr>
          <p:nvPr/>
        </p:nvPicPr>
        <p:blipFill>
          <a:blip r:embed="rId2"/>
          <a:stretch>
            <a:fillRect/>
          </a:stretch>
        </p:blipFill>
        <p:spPr>
          <a:xfrm>
            <a:off x="3815023" y="209003"/>
            <a:ext cx="3870626" cy="6479091"/>
          </a:xfrm>
          <a:prstGeom prst="rect">
            <a:avLst/>
          </a:prstGeom>
          <a:ln w="6350">
            <a:solidFill>
              <a:schemeClr val="tx1"/>
            </a:solidFill>
          </a:ln>
        </p:spPr>
      </p:pic>
      <p:sp>
        <p:nvSpPr>
          <p:cNvPr id="6" name="Text Box 5">
            <a:extLst>
              <a:ext uri="{FF2B5EF4-FFF2-40B4-BE49-F238E27FC236}">
                <a16:creationId xmlns:a16="http://schemas.microsoft.com/office/drawing/2014/main" id="{292BC98C-039E-12A3-AF37-88B83C4A2473}"/>
              </a:ext>
            </a:extLst>
          </p:cNvPr>
          <p:cNvSpPr txBox="1">
            <a:spLocks noChangeArrowheads="1"/>
          </p:cNvSpPr>
          <p:nvPr/>
        </p:nvSpPr>
        <p:spPr bwMode="auto">
          <a:xfrm>
            <a:off x="9917722" y="6488668"/>
            <a:ext cx="22742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560 U.S. 183 (2010)</a:t>
            </a:r>
          </a:p>
        </p:txBody>
      </p:sp>
    </p:spTree>
    <p:extLst>
      <p:ext uri="{BB962C8B-B14F-4D97-AF65-F5344CB8AC3E}">
        <p14:creationId xmlns:p14="http://schemas.microsoft.com/office/powerpoint/2010/main" val="4146087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6095" y="-2"/>
            <a:ext cx="6625906" cy="67951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Elimination of Independent Decisionmakers; Loss of Actual or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034670" y="6488668"/>
            <a:ext cx="31573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(US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a:srcRect l="7063" t="4148" r="11848" b="9533"/>
          <a:stretch/>
        </p:blipFill>
        <p:spPr>
          <a:xfrm>
            <a:off x="300110" y="257908"/>
            <a:ext cx="4043680" cy="6442930"/>
          </a:xfrm>
          <a:prstGeom prst="rect">
            <a:avLst/>
          </a:prstGeom>
          <a:ln w="6350">
            <a:solidFill>
              <a:schemeClr val="tx1"/>
            </a:solidFill>
          </a:ln>
        </p:spPr>
      </p:pic>
      <p:sp>
        <p:nvSpPr>
          <p:cNvPr id="3" name="Text Box 5">
            <a:extLst>
              <a:ext uri="{FF2B5EF4-FFF2-40B4-BE49-F238E27FC236}">
                <a16:creationId xmlns:a16="http://schemas.microsoft.com/office/drawing/2014/main" id="{2E0E5E8C-0CC4-1524-99FC-33CB56D8087E}"/>
              </a:ext>
            </a:extLst>
          </p:cNvPr>
          <p:cNvSpPr txBox="1">
            <a:spLocks noChangeArrowheads="1"/>
          </p:cNvSpPr>
          <p:nvPr/>
        </p:nvSpPr>
        <p:spPr bwMode="auto">
          <a:xfrm>
            <a:off x="1865006" y="1448017"/>
            <a:ext cx="9518497"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The key is whether the alleged “contract, combination . . ., or conspiracy” is concerted action—that is, </a:t>
            </a:r>
            <a:r>
              <a:rPr lang="en-US" sz="3200" b="1" i="0" dirty="0">
                <a:solidFill>
                  <a:schemeClr val="accent4">
                    <a:lumMod val="50000"/>
                    <a:lumOff val="50000"/>
                  </a:schemeClr>
                </a:solidFill>
              </a:rPr>
              <a:t>whether it joins together separate decisionmakers</a:t>
            </a:r>
            <a:r>
              <a:rPr lang="en-US" sz="3200" i="0" dirty="0"/>
              <a:t>. The relevant inquiry, therefore, is whether there is a “</a:t>
            </a:r>
            <a:r>
              <a:rPr lang="en-US" sz="3200" b="1" i="0" dirty="0">
                <a:solidFill>
                  <a:schemeClr val="accent4">
                    <a:lumMod val="50000"/>
                    <a:lumOff val="50000"/>
                  </a:schemeClr>
                </a:solidFill>
              </a:rPr>
              <a:t>contract</a:t>
            </a:r>
            <a:r>
              <a:rPr lang="en-US" sz="3200" i="0" dirty="0"/>
              <a:t>, combination . . ., or conspiracy” </a:t>
            </a:r>
            <a:r>
              <a:rPr lang="en-US" sz="3200" b="1" i="0" dirty="0">
                <a:solidFill>
                  <a:schemeClr val="accent4">
                    <a:lumMod val="50000"/>
                    <a:lumOff val="50000"/>
                  </a:schemeClr>
                </a:solidFill>
              </a:rPr>
              <a:t>amongst “separate economic actors pursuing separate economic interests</a:t>
            </a:r>
            <a:r>
              <a:rPr lang="en-US" sz="3200" i="0" dirty="0"/>
              <a:t>,” </a:t>
            </a:r>
            <a:r>
              <a:rPr lang="en-US" sz="3200" dirty="0" err="1"/>
              <a:t>Copperweld</a:t>
            </a:r>
            <a:r>
              <a:rPr lang="en-US" sz="3200" dirty="0"/>
              <a:t> Corp. v. Independence Tube Corp.</a:t>
            </a:r>
            <a:r>
              <a:rPr lang="en-US" sz="3200" i="0" dirty="0"/>
              <a:t>, 467 U.S. 752, 769 (1984), … </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97180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6095" y="-2"/>
            <a:ext cx="6625906" cy="67951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Elimination of Independent Decisionmakers; Loss of Actual or Potential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9078350" y="6488668"/>
            <a:ext cx="31136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(US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a:srcRect l="7063" t="4148" r="11848" b="9533"/>
          <a:stretch/>
        </p:blipFill>
        <p:spPr>
          <a:xfrm>
            <a:off x="300110" y="257908"/>
            <a:ext cx="4043680" cy="6442930"/>
          </a:xfrm>
          <a:prstGeom prst="rect">
            <a:avLst/>
          </a:prstGeom>
          <a:ln w="6350">
            <a:solidFill>
              <a:schemeClr val="tx1"/>
            </a:solidFill>
          </a:ln>
        </p:spPr>
      </p:pic>
      <p:sp>
        <p:nvSpPr>
          <p:cNvPr id="3" name="Text Box 5">
            <a:extLst>
              <a:ext uri="{FF2B5EF4-FFF2-40B4-BE49-F238E27FC236}">
                <a16:creationId xmlns:a16="http://schemas.microsoft.com/office/drawing/2014/main" id="{2E0E5E8C-0CC4-1524-99FC-33CB56D8087E}"/>
              </a:ext>
            </a:extLst>
          </p:cNvPr>
          <p:cNvSpPr txBox="1">
            <a:spLocks noChangeArrowheads="1"/>
          </p:cNvSpPr>
          <p:nvPr/>
        </p:nvSpPr>
        <p:spPr bwMode="auto">
          <a:xfrm>
            <a:off x="1758067" y="2304395"/>
            <a:ext cx="9518497"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such that the </a:t>
            </a:r>
            <a:r>
              <a:rPr lang="en-US" sz="3200" b="1" i="0" dirty="0">
                <a:solidFill>
                  <a:schemeClr val="accent4">
                    <a:lumMod val="50000"/>
                    <a:lumOff val="50000"/>
                  </a:schemeClr>
                </a:solidFill>
              </a:rPr>
              <a:t>agreement “deprives the marketplace of independent centers of </a:t>
            </a:r>
            <a:r>
              <a:rPr lang="en-US" sz="3200" b="1" i="0" dirty="0" err="1">
                <a:solidFill>
                  <a:schemeClr val="accent4">
                    <a:lumMod val="50000"/>
                    <a:lumOff val="50000"/>
                  </a:schemeClr>
                </a:solidFill>
              </a:rPr>
              <a:t>decisionmaking</a:t>
            </a:r>
            <a:r>
              <a:rPr lang="en-US" sz="3200" i="0" dirty="0"/>
              <a:t>,” ibid., and therefore of “</a:t>
            </a:r>
            <a:r>
              <a:rPr lang="en-US" sz="3200" b="1" i="0" dirty="0">
                <a:solidFill>
                  <a:schemeClr val="accent4">
                    <a:lumMod val="50000"/>
                    <a:lumOff val="50000"/>
                  </a:schemeClr>
                </a:solidFill>
              </a:rPr>
              <a:t>diversity of entrepreneurial interests</a:t>
            </a:r>
            <a:r>
              <a:rPr lang="en-US" sz="3200" i="0" dirty="0"/>
              <a:t>,” </a:t>
            </a:r>
            <a:r>
              <a:rPr lang="en-US" sz="3200" dirty="0"/>
              <a:t>Fraser v. Major League Soccer, L.L.C.</a:t>
            </a:r>
            <a:r>
              <a:rPr lang="en-US" sz="3200" i="0" dirty="0"/>
              <a:t>, 284 F.3d 47, 57 (C.A.1 2002) (Boudin, C.J.), </a:t>
            </a:r>
            <a:r>
              <a:rPr lang="en-US" sz="3200" b="1" i="0" dirty="0">
                <a:solidFill>
                  <a:schemeClr val="accent4">
                    <a:lumMod val="50000"/>
                    <a:lumOff val="50000"/>
                  </a:schemeClr>
                </a:solidFill>
              </a:rPr>
              <a:t>and thus of actual or potential competition</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8754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Function Not Form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9036148" y="6488668"/>
            <a:ext cx="31558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(US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a:srcRect l="12324" t="3219" r="8139" b="8378"/>
          <a:stretch/>
        </p:blipFill>
        <p:spPr>
          <a:xfrm>
            <a:off x="234461" y="202305"/>
            <a:ext cx="3860282" cy="6498533"/>
          </a:xfrm>
          <a:prstGeom prst="rect">
            <a:avLst/>
          </a:prstGeom>
          <a:ln w="6350">
            <a:solidFill>
              <a:schemeClr val="tx1"/>
            </a:solidFill>
          </a:ln>
        </p:spPr>
      </p:pic>
      <p:sp>
        <p:nvSpPr>
          <p:cNvPr id="3" name="Text Box 5">
            <a:extLst>
              <a:ext uri="{FF2B5EF4-FFF2-40B4-BE49-F238E27FC236}">
                <a16:creationId xmlns:a16="http://schemas.microsoft.com/office/drawing/2014/main" id="{3DFA2092-C566-4341-77E8-30B5741FEFD9}"/>
              </a:ext>
            </a:extLst>
          </p:cNvPr>
          <p:cNvSpPr txBox="1">
            <a:spLocks noChangeArrowheads="1"/>
          </p:cNvSpPr>
          <p:nvPr/>
        </p:nvSpPr>
        <p:spPr bwMode="auto">
          <a:xfrm>
            <a:off x="1842472" y="2406208"/>
            <a:ext cx="9518497"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b="1" i="0" dirty="0">
                <a:solidFill>
                  <a:schemeClr val="accent4">
                    <a:lumMod val="50000"/>
                    <a:lumOff val="50000"/>
                  </a:schemeClr>
                </a:solidFill>
              </a:rPr>
              <a:t>Because the inquiry is one of competitive reality, it is not determinative that two parties to an alleged § 1 violation are legally distinct entities</a:t>
            </a:r>
            <a:r>
              <a:rPr lang="en-US" sz="3200" i="0" dirty="0"/>
              <a:t>. Nor, however, is it determinative that two legally distinct entities have organized themselves under a single umbrella or into a structured joint venture</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16311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8C9F2D-EC65-ACE1-7810-F7891A44567C}"/>
              </a:ext>
            </a:extLst>
          </p:cNvPr>
          <p:cNvPicPr>
            <a:picLocks noChangeAspect="1"/>
          </p:cNvPicPr>
          <p:nvPr/>
        </p:nvPicPr>
        <p:blipFill rotWithShape="1">
          <a:blip r:embed="rId2"/>
          <a:srcRect l="12324" t="3219" r="8139" b="8378"/>
          <a:stretch/>
        </p:blipFill>
        <p:spPr>
          <a:xfrm>
            <a:off x="234461" y="202305"/>
            <a:ext cx="3860282" cy="6498533"/>
          </a:xfrm>
          <a:prstGeom prst="rect">
            <a:avLst/>
          </a:prstGeom>
          <a:ln w="6350">
            <a:solidFill>
              <a:schemeClr val="tx1"/>
            </a:solidFill>
          </a:ln>
        </p:spPr>
      </p:pic>
      <p:sp>
        <p:nvSpPr>
          <p:cNvPr id="2" name="Title 1"/>
          <p:cNvSpPr>
            <a:spLocks noGrp="1"/>
          </p:cNvSpPr>
          <p:nvPr>
            <p:ph type="title"/>
          </p:nvPr>
        </p:nvSpPr>
        <p:spPr>
          <a:xfrm>
            <a:off x="4346917" y="-2"/>
            <a:ext cx="784508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Have Independent </a:t>
            </a:r>
            <a:r>
              <a:rPr lang="en-US" sz="2400" dirty="0" err="1">
                <a:solidFill>
                  <a:schemeClr val="accent4">
                    <a:lumMod val="75000"/>
                    <a:lumOff val="25000"/>
                  </a:schemeClr>
                </a:solidFill>
                <a:latin typeface="+mn-lt"/>
                <a:cs typeface="Times New Roman" panose="02020603050405020304" pitchFamily="18" charset="0"/>
              </a:rPr>
              <a:t>Decisonmakers</a:t>
            </a:r>
            <a:r>
              <a:rPr lang="en-US" sz="2400" dirty="0">
                <a:solidFill>
                  <a:schemeClr val="accent4">
                    <a:lumMod val="75000"/>
                    <a:lumOff val="25000"/>
                  </a:schemeClr>
                </a:solidFill>
                <a:latin typeface="+mn-lt"/>
                <a:cs typeface="Times New Roman" panose="02020603050405020304" pitchFamily="18" charset="0"/>
              </a:rPr>
              <a:t> Joined Together?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9050214" y="6488668"/>
            <a:ext cx="3141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(US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3DFA2092-C566-4341-77E8-30B5741FEFD9}"/>
              </a:ext>
            </a:extLst>
          </p:cNvPr>
          <p:cNvSpPr txBox="1">
            <a:spLocks noChangeArrowheads="1"/>
          </p:cNvSpPr>
          <p:nvPr/>
        </p:nvSpPr>
        <p:spPr bwMode="auto">
          <a:xfrm>
            <a:off x="1842472" y="2406208"/>
            <a:ext cx="9518497"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b="1" i="0" dirty="0">
                <a:solidFill>
                  <a:schemeClr val="accent4">
                    <a:lumMod val="50000"/>
                    <a:lumOff val="50000"/>
                  </a:schemeClr>
                </a:solidFill>
              </a:rPr>
              <a:t>The question is whether the agreement joins together “independent centers of </a:t>
            </a:r>
            <a:r>
              <a:rPr lang="en-US" sz="3200" b="1" i="0" dirty="0" err="1">
                <a:solidFill>
                  <a:schemeClr val="accent4">
                    <a:lumMod val="50000"/>
                    <a:lumOff val="50000"/>
                  </a:schemeClr>
                </a:solidFill>
              </a:rPr>
              <a:t>decisionmaking</a:t>
            </a:r>
            <a:r>
              <a:rPr lang="en-US" sz="3200" b="1" i="0" dirty="0">
                <a:solidFill>
                  <a:schemeClr val="accent4">
                    <a:lumMod val="50000"/>
                    <a:lumOff val="50000"/>
                  </a:schemeClr>
                </a:solidFill>
              </a:rPr>
              <a:t>.” Id., at 769. If it does, the entities are capable of conspiring under § 1, and the court must decide whether the restraint of trade is an unreasonable and therefore illegal one</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96384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9" presetClass="emph" presetSubtype="0" nodeType="withEffect">
                                  <p:stCondLst>
                                    <p:cond delay="0"/>
                                  </p:stCondLst>
                                  <p:childTnLst>
                                    <p:set>
                                      <p:cBhvr rctx="PPT">
                                        <p:cTn id="11" dur="indefinite"/>
                                        <p:tgtEl>
                                          <p:spTgt spid="8"/>
                                        </p:tgtEl>
                                        <p:attrNameLst>
                                          <p:attrName>style.opacity</p:attrName>
                                        </p:attrNameLst>
                                      </p:cBhvr>
                                      <p:to>
                                        <p:strVal val="0.5"/>
                                      </p:to>
                                    </p:set>
                                    <p:animEffect filter="image" prLst="opacity: 0.5">
                                      <p:cBhvr rctx="IE">
                                        <p:cTn id="12"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3778BC-376C-1218-FB9E-9E8CFA03541E}"/>
              </a:ext>
            </a:extLst>
          </p:cNvPr>
          <p:cNvPicPr>
            <a:picLocks noChangeAspect="1"/>
          </p:cNvPicPr>
          <p:nvPr/>
        </p:nvPicPr>
        <p:blipFill>
          <a:blip r:embed="rId2"/>
          <a:stretch>
            <a:fillRect/>
          </a:stretch>
        </p:blipFill>
        <p:spPr>
          <a:xfrm>
            <a:off x="222116" y="519106"/>
            <a:ext cx="3890291" cy="6181732"/>
          </a:xfrm>
          <a:prstGeom prst="rect">
            <a:avLst/>
          </a:prstGeom>
          <a:ln w="6350">
            <a:solidFill>
              <a:schemeClr val="bg2"/>
            </a:solidFill>
          </a:ln>
        </p:spPr>
      </p:pic>
      <p:sp>
        <p:nvSpPr>
          <p:cNvPr id="2" name="Title 1"/>
          <p:cNvSpPr>
            <a:spLocks noGrp="1"/>
          </p:cNvSpPr>
          <p:nvPr>
            <p:ph type="title"/>
          </p:nvPr>
        </p:nvSpPr>
        <p:spPr>
          <a:xfrm>
            <a:off x="4112407" y="-2"/>
            <a:ext cx="80795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 Rule of Reason Here (And Usually No Violation)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9036148" y="6488668"/>
            <a:ext cx="31558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(US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3DFA2092-C566-4341-77E8-30B5741FEFD9}"/>
              </a:ext>
            </a:extLst>
          </p:cNvPr>
          <p:cNvSpPr txBox="1">
            <a:spLocks noChangeArrowheads="1"/>
          </p:cNvSpPr>
          <p:nvPr/>
        </p:nvSpPr>
        <p:spPr bwMode="auto">
          <a:xfrm>
            <a:off x="1966945" y="1017852"/>
            <a:ext cx="9518497" cy="550920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b="1" i="0" dirty="0">
                <a:solidFill>
                  <a:schemeClr val="accent4">
                    <a:lumMod val="50000"/>
                    <a:lumOff val="50000"/>
                  </a:schemeClr>
                </a:solidFill>
              </a:rPr>
              <a:t>When ‘restraints on competition are essential if the product is to be available at all,’ </a:t>
            </a:r>
            <a:r>
              <a:rPr lang="en-US" sz="3200" b="1" dirty="0">
                <a:solidFill>
                  <a:schemeClr val="accent4">
                    <a:lumMod val="50000"/>
                    <a:lumOff val="50000"/>
                  </a:schemeClr>
                </a:solidFill>
              </a:rPr>
              <a:t>per se </a:t>
            </a:r>
            <a:r>
              <a:rPr lang="en-US" sz="3200" b="1" i="0" dirty="0">
                <a:solidFill>
                  <a:schemeClr val="accent4">
                    <a:lumMod val="50000"/>
                    <a:lumOff val="50000"/>
                  </a:schemeClr>
                </a:solidFill>
              </a:rPr>
              <a:t>rules of illegality are inapplicable, and instead the restraint must be judged according to the flexible Rule of Reason</a:t>
            </a:r>
            <a:r>
              <a:rPr lang="en-US" sz="3200" i="0" dirty="0"/>
              <a:t>. … </a:t>
            </a:r>
            <a:r>
              <a:rPr lang="en-US" sz="3200" b="1" i="0" dirty="0">
                <a:solidFill>
                  <a:schemeClr val="accent4">
                    <a:lumMod val="50000"/>
                    <a:lumOff val="50000"/>
                  </a:schemeClr>
                </a:solidFill>
              </a:rPr>
              <a:t>In such instances, the agreement is likely to survive the Rule of Reason</a:t>
            </a:r>
            <a:r>
              <a:rPr lang="en-US" sz="3200" i="0" dirty="0"/>
              <a:t>. See </a:t>
            </a:r>
            <a:r>
              <a:rPr lang="en-US" sz="3200" dirty="0"/>
              <a:t>Broadcast Music, Inc. v. Columbia Broadcasting System, Inc.</a:t>
            </a:r>
            <a:r>
              <a:rPr lang="en-US" sz="3200" i="0" dirty="0"/>
              <a:t>, 441 U.S. 1, 23 (1979) (‘Joint ventures and other cooperative arrangements are also not usually unlawful . . . where the agreement . . . is necessary to market the product at all’)</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298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1981" y="-2"/>
            <a:ext cx="25700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 Years Later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778240" y="6488668"/>
            <a:ext cx="3413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(19 Mar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517594" y="209004"/>
            <a:ext cx="2816664" cy="6491834"/>
          </a:xfrm>
          <a:prstGeom prst="rect">
            <a:avLst/>
          </a:prstGeom>
          <a:ln w="6350">
            <a:solidFill>
              <a:schemeClr val="tx1"/>
            </a:solidFill>
          </a:ln>
        </p:spPr>
      </p:pic>
      <p:pic>
        <p:nvPicPr>
          <p:cNvPr id="8" name="Picture 7"/>
          <p:cNvPicPr>
            <a:picLocks noChangeAspect="1"/>
          </p:cNvPicPr>
          <p:nvPr/>
        </p:nvPicPr>
        <p:blipFill rotWithShape="1">
          <a:blip r:embed="rId2"/>
          <a:srcRect b="71161"/>
          <a:stretch/>
        </p:blipFill>
        <p:spPr>
          <a:xfrm>
            <a:off x="2069254" y="1541463"/>
            <a:ext cx="4728788" cy="3143131"/>
          </a:xfrm>
          <a:prstGeom prst="rect">
            <a:avLst/>
          </a:prstGeom>
          <a:ln w="6350">
            <a:solidFill>
              <a:schemeClr val="tx1"/>
            </a:solidFill>
          </a:ln>
        </p:spPr>
      </p:pic>
      <p:pic>
        <p:nvPicPr>
          <p:cNvPr id="9" name="Picture 8"/>
          <p:cNvPicPr>
            <a:picLocks noChangeAspect="1"/>
          </p:cNvPicPr>
          <p:nvPr/>
        </p:nvPicPr>
        <p:blipFill rotWithShape="1">
          <a:blip r:embed="rId2"/>
          <a:srcRect t="27949" b="32807"/>
          <a:stretch/>
        </p:blipFill>
        <p:spPr>
          <a:xfrm>
            <a:off x="7030975" y="1541463"/>
            <a:ext cx="4856225" cy="4392410"/>
          </a:xfrm>
          <a:prstGeom prst="rect">
            <a:avLst/>
          </a:prstGeom>
          <a:ln w="6350">
            <a:solidFill>
              <a:schemeClr val="tx1"/>
            </a:solidFill>
          </a:ln>
        </p:spPr>
      </p:pic>
    </p:spTree>
    <p:extLst>
      <p:ext uri="{BB962C8B-B14F-4D97-AF65-F5344CB8AC3E}">
        <p14:creationId xmlns:p14="http://schemas.microsoft.com/office/powerpoint/2010/main" val="181377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3778BC-376C-1218-FB9E-9E8CFA03541E}"/>
              </a:ext>
            </a:extLst>
          </p:cNvPr>
          <p:cNvPicPr>
            <a:picLocks noChangeAspect="1"/>
          </p:cNvPicPr>
          <p:nvPr/>
        </p:nvPicPr>
        <p:blipFill>
          <a:blip r:embed="rId2"/>
          <a:stretch>
            <a:fillRect/>
          </a:stretch>
        </p:blipFill>
        <p:spPr>
          <a:xfrm>
            <a:off x="222116" y="219639"/>
            <a:ext cx="4078752" cy="6481199"/>
          </a:xfrm>
          <a:prstGeom prst="rect">
            <a:avLst/>
          </a:prstGeom>
          <a:ln w="6350">
            <a:solidFill>
              <a:schemeClr val="bg2"/>
            </a:solidFill>
          </a:ln>
        </p:spPr>
      </p:pic>
      <p:sp>
        <p:nvSpPr>
          <p:cNvPr id="2" name="Title 1"/>
          <p:cNvSpPr>
            <a:spLocks noGrp="1"/>
          </p:cNvSpPr>
          <p:nvPr>
            <p:ph type="title"/>
          </p:nvPr>
        </p:nvSpPr>
        <p:spPr>
          <a:xfrm>
            <a:off x="6266753" y="-2"/>
            <a:ext cx="59252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Detailed Analysis May Not Be Required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American Needle (US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3DFA2092-C566-4341-77E8-30B5741FEFD9}"/>
              </a:ext>
            </a:extLst>
          </p:cNvPr>
          <p:cNvSpPr txBox="1">
            <a:spLocks noChangeArrowheads="1"/>
          </p:cNvSpPr>
          <p:nvPr/>
        </p:nvSpPr>
        <p:spPr bwMode="auto">
          <a:xfrm>
            <a:off x="1904709" y="3429000"/>
            <a:ext cx="9518497"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rgbClr val="000000"/>
                </a:solidFill>
                <a:cs typeface="Times New Roman" panose="02020603050405020304" pitchFamily="18" charset="0"/>
              </a:rPr>
              <a:t>“</a:t>
            </a:r>
            <a:r>
              <a:rPr lang="en-US" sz="3200" i="0" dirty="0"/>
              <a:t>And depending upon the concerted activity in question, </a:t>
            </a:r>
            <a:r>
              <a:rPr lang="en-US" sz="3200" b="1" i="0" dirty="0">
                <a:solidFill>
                  <a:schemeClr val="accent4">
                    <a:lumMod val="50000"/>
                    <a:lumOff val="50000"/>
                  </a:schemeClr>
                </a:solidFill>
              </a:rPr>
              <a:t>the Rule of Reason may not require a detailed analysis; it ‘can sometimes be applied in the twinkling of an eye</a:t>
            </a:r>
            <a:r>
              <a:rPr lang="en-US" sz="3200" i="0" dirty="0"/>
              <a:t>.’ </a:t>
            </a:r>
            <a:r>
              <a:rPr lang="en-US" sz="3200" dirty="0"/>
              <a:t>NCAA</a:t>
            </a:r>
            <a:r>
              <a:rPr lang="en-US" sz="3200" i="0" dirty="0"/>
              <a:t>, 468 U.S., at 110, n. 39</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95155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Word&#10;&#10;Description automatically generated">
            <a:extLst>
              <a:ext uri="{FF2B5EF4-FFF2-40B4-BE49-F238E27FC236}">
                <a16:creationId xmlns:a16="http://schemas.microsoft.com/office/drawing/2014/main" id="{F4ED8847-3EEF-D96F-10CE-EDB1C9228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02" y="147711"/>
            <a:ext cx="5957946" cy="6553127"/>
          </a:xfrm>
          <a:prstGeom prst="rect">
            <a:avLst/>
          </a:prstGeom>
          <a:ln w="6350">
            <a:solidFill>
              <a:schemeClr val="tx1"/>
            </a:solidFill>
          </a:ln>
        </p:spPr>
      </p:pic>
      <p:sp>
        <p:nvSpPr>
          <p:cNvPr id="2" name="Title 1"/>
          <p:cNvSpPr>
            <a:spLocks noGrp="1"/>
          </p:cNvSpPr>
          <p:nvPr>
            <p:ph type="title"/>
          </p:nvPr>
        </p:nvSpPr>
        <p:spPr>
          <a:xfrm>
            <a:off x="6927273" y="-2"/>
            <a:ext cx="526472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2015: American Needle Settlement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8756073" y="6488668"/>
            <a:ext cx="34359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(18 Feb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descr="Graphical user interface, text, application, Word&#10;&#10;Description automatically generated">
            <a:extLst>
              <a:ext uri="{FF2B5EF4-FFF2-40B4-BE49-F238E27FC236}">
                <a16:creationId xmlns:a16="http://schemas.microsoft.com/office/drawing/2014/main" id="{0E4B8D68-B87F-141C-836E-C76BF012EA48}"/>
              </a:ext>
            </a:extLst>
          </p:cNvPr>
          <p:cNvPicPr>
            <a:picLocks noChangeAspect="1"/>
          </p:cNvPicPr>
          <p:nvPr/>
        </p:nvPicPr>
        <p:blipFill rotWithShape="1">
          <a:blip r:embed="rId4">
            <a:extLst>
              <a:ext uri="{28A0092B-C50C-407E-A947-70E740481C1C}">
                <a14:useLocalDpi xmlns:a14="http://schemas.microsoft.com/office/drawing/2010/main" val="0"/>
              </a:ext>
            </a:extLst>
          </a:blip>
          <a:srcRect l="23413" t="69230" r="26452" b="7871"/>
          <a:stretch/>
        </p:blipFill>
        <p:spPr>
          <a:xfrm>
            <a:off x="3151162" y="2213316"/>
            <a:ext cx="7728964" cy="3882684"/>
          </a:xfrm>
          <a:prstGeom prst="rect">
            <a:avLst/>
          </a:prstGeom>
          <a:ln w="6350">
            <a:solidFill>
              <a:schemeClr val="tx1"/>
            </a:solidFill>
          </a:ln>
        </p:spPr>
      </p:pic>
    </p:spTree>
    <p:extLst>
      <p:ext uri="{BB962C8B-B14F-4D97-AF65-F5344CB8AC3E}">
        <p14:creationId xmlns:p14="http://schemas.microsoft.com/office/powerpoint/2010/main" val="33800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299" y="-2"/>
            <a:ext cx="21717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Adding More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10079182" y="6488668"/>
            <a:ext cx="211281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S.1 (25 Mar 1890)</a:t>
            </a:r>
          </a:p>
        </p:txBody>
      </p:sp>
      <p:pic>
        <p:nvPicPr>
          <p:cNvPr id="5" name="Picture 4"/>
          <p:cNvPicPr>
            <a:picLocks noChangeAspect="1"/>
          </p:cNvPicPr>
          <p:nvPr/>
        </p:nvPicPr>
        <p:blipFill>
          <a:blip r:embed="rId2"/>
          <a:stretch>
            <a:fillRect/>
          </a:stretch>
        </p:blipFill>
        <p:spPr>
          <a:xfrm>
            <a:off x="975438" y="160316"/>
            <a:ext cx="4185881" cy="654528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5552824" y="160316"/>
            <a:ext cx="3957843" cy="6545284"/>
          </a:xfrm>
          <a:prstGeom prst="rect">
            <a:avLst/>
          </a:prstGeom>
          <a:ln w="6350">
            <a:solidFill>
              <a:schemeClr val="tx1"/>
            </a:solidFill>
          </a:ln>
        </p:spPr>
      </p:pic>
    </p:spTree>
    <p:extLst>
      <p:ext uri="{BB962C8B-B14F-4D97-AF65-F5344CB8AC3E}">
        <p14:creationId xmlns:p14="http://schemas.microsoft.com/office/powerpoint/2010/main" val="2151160210"/>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9086</TotalTime>
  <Words>3731</Words>
  <Application>Microsoft Office PowerPoint</Application>
  <PresentationFormat>Widescreen</PresentationFormat>
  <Paragraphs>381</Paragraphs>
  <Slides>81</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Arial</vt:lpstr>
      <vt:lpstr>Calibri</vt:lpstr>
      <vt:lpstr>Helvetica</vt:lpstr>
      <vt:lpstr>Monotype Sorts</vt:lpstr>
      <vt:lpstr>Times New Roman</vt:lpstr>
      <vt:lpstr>Wingdings</vt:lpstr>
      <vt:lpstr>Generic (Standard)</vt:lpstr>
      <vt:lpstr>Custom Design</vt:lpstr>
      <vt:lpstr>Class 1: Wed 3 Jan 2024 Antitrust Winter 2024  Characterizing Horizontal Agreements</vt:lpstr>
      <vt:lpstr>1888 NY Trust Investigation</vt:lpstr>
      <vt:lpstr>Standard Oil as Original Trust</vt:lpstr>
      <vt:lpstr>Samuel Dodd: A Defence of Trusts</vt:lpstr>
      <vt:lpstr>2 Jan 1882: The Standard Oil Trust Agreement</vt:lpstr>
      <vt:lpstr>Full and Free Competition, Raise Cost to Consumer</vt:lpstr>
      <vt:lpstr>Remedies: Double Damages; Corporate Franchise Forfeiture</vt:lpstr>
      <vt:lpstr>Two Years Later</vt:lpstr>
      <vt:lpstr>Adding More</vt:lpstr>
      <vt:lpstr>Definition of Trust (and Note Use of “Monopoly”)</vt:lpstr>
      <vt:lpstr>An Amendment</vt:lpstr>
      <vt:lpstr>An Amendment</vt:lpstr>
      <vt:lpstr>The Sherman Act</vt:lpstr>
      <vt:lpstr>Sherman Act Sec. 1</vt:lpstr>
      <vt:lpstr>Sherman Act Sec. 1</vt:lpstr>
      <vt:lpstr>Nov 1906: US Sues Standard</vt:lpstr>
      <vt:lpstr>Nov 1906: US Sues Standard</vt:lpstr>
      <vt:lpstr>15 May 1911: Standard Oil Decision</vt:lpstr>
      <vt:lpstr>15 May 1911: Standard Oil Decision</vt:lpstr>
      <vt:lpstr>President Taft on Moving to Unreasonable Restraints of Trade</vt:lpstr>
      <vt:lpstr>Jail Time for SA1 Violations</vt:lpstr>
      <vt:lpstr>Socony-Vacuum</vt:lpstr>
      <vt:lpstr>Price Fixing Per Se Illegal</vt:lpstr>
      <vt:lpstr>Chicago Board of Trade</vt:lpstr>
      <vt:lpstr>Rule of Reason Framework</vt:lpstr>
      <vt:lpstr>Rule of Reason Framework</vt:lpstr>
      <vt:lpstr>Rule of Reason Framework</vt:lpstr>
      <vt:lpstr>US v. ASCAP</vt:lpstr>
      <vt:lpstr>106. Exclusive rights in copyrighted works</vt:lpstr>
      <vt:lpstr>106 (Cont.)</vt:lpstr>
      <vt:lpstr>Broadcast Music</vt:lpstr>
      <vt:lpstr>Price Setting or Price Fixing?</vt:lpstr>
      <vt:lpstr>Selling the Public Performance Right I</vt:lpstr>
      <vt:lpstr>Selling the Public Performance Right II</vt:lpstr>
      <vt:lpstr>Hypo 2 Answer</vt:lpstr>
      <vt:lpstr>Hypo 3 Answer</vt:lpstr>
      <vt:lpstr>Understanding BMI</vt:lpstr>
      <vt:lpstr>Understanding BMI</vt:lpstr>
      <vt:lpstr>Hypo 4 Answer</vt:lpstr>
      <vt:lpstr>Hypo 4 Answer</vt:lpstr>
      <vt:lpstr>Hypo 5 Answer</vt:lpstr>
      <vt:lpstr>ASCAP License Structure</vt:lpstr>
      <vt:lpstr>ASCAP License Structure</vt:lpstr>
      <vt:lpstr>District Court: Not Per Se Illegal Price Fixing, Not an Undue Restraint</vt:lpstr>
      <vt:lpstr>CA2: Per Se Illegal Price Fixing</vt:lpstr>
      <vt:lpstr>What Does CBS Want?: No Blanket License, Rates Based on Use</vt:lpstr>
      <vt:lpstr>What Does the Blanket License Accomplish?</vt:lpstr>
      <vt:lpstr>What Does the Blanket License Accomplish?</vt:lpstr>
      <vt:lpstr>What Does the Blanket License Accomplish?</vt:lpstr>
      <vt:lpstr>Is the Practice a Threat to the Free-Market?</vt:lpstr>
      <vt:lpstr>Ask: Does the Practice Reduce Output?</vt:lpstr>
      <vt:lpstr>Blanket License as Different Product</vt:lpstr>
      <vt:lpstr>Apply Rule of Reason on Remand</vt:lpstr>
      <vt:lpstr>Stevens Dissent: What Controls What Products are Offered?</vt:lpstr>
      <vt:lpstr>Price is Unrelated to Quantity Used</vt:lpstr>
      <vt:lpstr>Music Usage with the Blanket License</vt:lpstr>
      <vt:lpstr>ASCAP Pays Based on Usage, So Why Can’t They Charge for That?</vt:lpstr>
      <vt:lpstr>Key Idea of Consent Decrees: Bar Exclusive Licensing</vt:lpstr>
      <vt:lpstr>Key Principles Going Forward: Market-Based Solutions?</vt:lpstr>
      <vt:lpstr>Protect Songwriters</vt:lpstr>
      <vt:lpstr>Limit Compulsory Licensing</vt:lpstr>
      <vt:lpstr>Review Every Five Years</vt:lpstr>
      <vt:lpstr>Statutory AT Immunity</vt:lpstr>
      <vt:lpstr>American Needle Complaint</vt:lpstr>
      <vt:lpstr>Key Parties</vt:lpstr>
      <vt:lpstr>Copperweld</vt:lpstr>
      <vt:lpstr>Section 1 Doesn’t Apply Inside a Firm</vt:lpstr>
      <vt:lpstr>Section 1 Doesn’t Apply Inside a Firm</vt:lpstr>
      <vt:lpstr>SA1 Doesn’t Apply to Parent and Wholly-Owned Sub</vt:lpstr>
      <vt:lpstr>American Needle</vt:lpstr>
      <vt:lpstr>NFL as Part of Broader Entertainment Market</vt:lpstr>
      <vt:lpstr>Treat NFL Teams as Single Entity </vt:lpstr>
      <vt:lpstr>Claims Fail Here</vt:lpstr>
      <vt:lpstr>American Needle</vt:lpstr>
      <vt:lpstr>Elimination of Independent Decisionmakers; Loss of Actual or Potential Competition</vt:lpstr>
      <vt:lpstr>Elimination of Independent Decisionmakers; Loss of Actual or Potential Competition</vt:lpstr>
      <vt:lpstr>Function Not Form</vt:lpstr>
      <vt:lpstr>Have Independent Decisonmakers Joined Together?</vt:lpstr>
      <vt:lpstr>Apply Rule of Reason Here (And Usually No Violation)</vt:lpstr>
      <vt:lpstr>Detailed Analysis May Not Be Required</vt:lpstr>
      <vt:lpstr>2015: American Needle Settlement</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844</cp:revision>
  <cp:lastPrinted>2019-01-07T20:15:09Z</cp:lastPrinted>
  <dcterms:created xsi:type="dcterms:W3CDTF">1999-10-27T15:27:59Z</dcterms:created>
  <dcterms:modified xsi:type="dcterms:W3CDTF">2024-01-03T19:31:50Z</dcterms:modified>
</cp:coreProperties>
</file>