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35" r:id="rId2"/>
  </p:sldMasterIdLst>
  <p:notesMasterIdLst>
    <p:notesMasterId r:id="rId71"/>
  </p:notesMasterIdLst>
  <p:handoutMasterIdLst>
    <p:handoutMasterId r:id="rId72"/>
  </p:handoutMasterIdLst>
  <p:sldIdLst>
    <p:sldId id="1267" r:id="rId3"/>
    <p:sldId id="1663" r:id="rId4"/>
    <p:sldId id="1664" r:id="rId5"/>
    <p:sldId id="1665" r:id="rId6"/>
    <p:sldId id="1616" r:id="rId7"/>
    <p:sldId id="1666" r:id="rId8"/>
    <p:sldId id="1685" r:id="rId9"/>
    <p:sldId id="1692" r:id="rId10"/>
    <p:sldId id="1689" r:id="rId11"/>
    <p:sldId id="1668" r:id="rId12"/>
    <p:sldId id="1271" r:id="rId13"/>
    <p:sldId id="1272" r:id="rId14"/>
    <p:sldId id="1674" r:id="rId15"/>
    <p:sldId id="1735" r:id="rId16"/>
    <p:sldId id="1676" r:id="rId17"/>
    <p:sldId id="1677" r:id="rId18"/>
    <p:sldId id="1678" r:id="rId19"/>
    <p:sldId id="1548" r:id="rId20"/>
    <p:sldId id="1721" r:id="rId21"/>
    <p:sldId id="1551" r:id="rId22"/>
    <p:sldId id="1552" r:id="rId23"/>
    <p:sldId id="1553" r:id="rId24"/>
    <p:sldId id="1559" r:id="rId25"/>
    <p:sldId id="1379" r:id="rId26"/>
    <p:sldId id="1380" r:id="rId27"/>
    <p:sldId id="1675" r:id="rId28"/>
    <p:sldId id="1450" r:id="rId29"/>
    <p:sldId id="1446" r:id="rId30"/>
    <p:sldId id="1445" r:id="rId31"/>
    <p:sldId id="1393" r:id="rId32"/>
    <p:sldId id="1391" r:id="rId33"/>
    <p:sldId id="1359" r:id="rId34"/>
    <p:sldId id="1361" r:id="rId35"/>
    <p:sldId id="1694" r:id="rId36"/>
    <p:sldId id="1699" r:id="rId37"/>
    <p:sldId id="1695" r:id="rId38"/>
    <p:sldId id="1526" r:id="rId39"/>
    <p:sldId id="1528" r:id="rId40"/>
    <p:sldId id="1527" r:id="rId41"/>
    <p:sldId id="1700" r:id="rId42"/>
    <p:sldId id="1717" r:id="rId43"/>
    <p:sldId id="1697" r:id="rId44"/>
    <p:sldId id="1698" r:id="rId45"/>
    <p:sldId id="1738" r:id="rId46"/>
    <p:sldId id="1570" r:id="rId47"/>
    <p:sldId id="1708" r:id="rId48"/>
    <p:sldId id="1382" r:id="rId49"/>
    <p:sldId id="1383" r:id="rId50"/>
    <p:sldId id="1726" r:id="rId51"/>
    <p:sldId id="1728" r:id="rId52"/>
    <p:sldId id="1731" r:id="rId53"/>
    <p:sldId id="1729" r:id="rId54"/>
    <p:sldId id="1737" r:id="rId55"/>
    <p:sldId id="1718" r:id="rId56"/>
    <p:sldId id="1719" r:id="rId57"/>
    <p:sldId id="1722" r:id="rId58"/>
    <p:sldId id="1396" r:id="rId59"/>
    <p:sldId id="1740" r:id="rId60"/>
    <p:sldId id="1739" r:id="rId61"/>
    <p:sldId id="1711" r:id="rId62"/>
    <p:sldId id="1392" r:id="rId63"/>
    <p:sldId id="1725" r:id="rId64"/>
    <p:sldId id="1712" r:id="rId65"/>
    <p:sldId id="1727" r:id="rId66"/>
    <p:sldId id="1741" r:id="rId67"/>
    <p:sldId id="1733" r:id="rId68"/>
    <p:sldId id="1734" r:id="rId69"/>
    <p:sldId id="1713" r:id="rId70"/>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00FF"/>
    <a:srgbClr val="339966"/>
    <a:srgbClr val="008080"/>
    <a:srgbClr val="009999"/>
    <a:srgbClr val="3366FF"/>
    <a:srgbClr val="CC66FF"/>
    <a:srgbClr val="CC0099"/>
    <a:srgbClr val="CC00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5" autoAdjust="0"/>
    <p:restoredTop sz="86410" autoAdjust="0"/>
  </p:normalViewPr>
  <p:slideViewPr>
    <p:cSldViewPr snapToGrid="0">
      <p:cViewPr varScale="1">
        <p:scale>
          <a:sx n="136" d="100"/>
          <a:sy n="136" d="100"/>
        </p:scale>
        <p:origin x="64" y="41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8" d="100"/>
          <a:sy n="68" d="100"/>
        </p:scale>
        <p:origin x="2472" y="38"/>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defTabSz="931774">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4251"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algn="r" defTabSz="931774">
              <a:defRPr kumimoji="0" sz="1200"/>
            </a:lvl1pPr>
          </a:lstStyle>
          <a:p>
            <a:pPr>
              <a:defRPr/>
            </a:pPr>
            <a:fld id="{BACD4D8E-0305-4CD5-9DBD-51D10C00A67E}" type="datetime1">
              <a:rPr lang="en-US" altLang="en-US"/>
              <a:pPr>
                <a:defRPr/>
              </a:pPr>
              <a:t>9/29/2025</a:t>
            </a:fld>
            <a:endParaRPr lang="en-US" altLang="en-US"/>
          </a:p>
        </p:txBody>
      </p:sp>
      <p:sp>
        <p:nvSpPr>
          <p:cNvPr id="14340" name="Rectangle 4"/>
          <p:cNvSpPr>
            <a:spLocks noGrp="1" noChangeArrowheads="1"/>
          </p:cNvSpPr>
          <p:nvPr>
            <p:ph type="ftr" sz="quarter" idx="2"/>
          </p:nvPr>
        </p:nvSpPr>
        <p:spPr bwMode="auto">
          <a:xfrm>
            <a:off x="0"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defTabSz="931774">
              <a:defRPr kumimoji="0" sz="1200"/>
            </a:lvl1pPr>
          </a:lstStyle>
          <a:p>
            <a:pPr>
              <a:defRPr/>
            </a:pPr>
            <a:r>
              <a:rPr lang="en-US" altLang="en-US"/>
              <a:t>Antitrust</a:t>
            </a:r>
          </a:p>
        </p:txBody>
      </p:sp>
      <p:sp>
        <p:nvSpPr>
          <p:cNvPr id="14341" name="Rectangle 5"/>
          <p:cNvSpPr>
            <a:spLocks noGrp="1" noChangeArrowheads="1"/>
          </p:cNvSpPr>
          <p:nvPr>
            <p:ph type="sldNum" sz="quarter" idx="3"/>
          </p:nvPr>
        </p:nvSpPr>
        <p:spPr bwMode="auto">
          <a:xfrm>
            <a:off x="3974251"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algn="r" defTabSz="930379">
              <a:defRPr kumimoji="0" sz="1200"/>
            </a:lvl1pPr>
          </a:lstStyle>
          <a:p>
            <a:pPr>
              <a:defRPr/>
            </a:pPr>
            <a:fld id="{A9DDCF18-3772-474E-B777-BA39106ED7A7}" type="slidenum">
              <a:rPr lang="en-US" altLang="en-US"/>
              <a:pPr>
                <a:defRPr/>
              </a:pPr>
              <a:t>‹#›</a:t>
            </a:fld>
            <a:endParaRPr lang="en-US" altLang="en-US"/>
          </a:p>
        </p:txBody>
      </p:sp>
    </p:spTree>
    <p:extLst>
      <p:ext uri="{BB962C8B-B14F-4D97-AF65-F5344CB8AC3E}">
        <p14:creationId xmlns:p14="http://schemas.microsoft.com/office/powerpoint/2010/main" val="4204444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defTabSz="931774">
              <a:defRPr kumimoji="0" sz="1200"/>
            </a:lvl1pPr>
          </a:lstStyle>
          <a:p>
            <a:pPr>
              <a:defRPr/>
            </a:pPr>
            <a:endParaRPr lang="en-US" altLang="en-US"/>
          </a:p>
        </p:txBody>
      </p:sp>
      <p:sp>
        <p:nvSpPr>
          <p:cNvPr id="16387" name="Rectangle 9"/>
          <p:cNvSpPr>
            <a:spLocks noGrp="1" noRot="1" noChangeAspect="1" noChangeArrowheads="1"/>
          </p:cNvSpPr>
          <p:nvPr>
            <p:ph type="sldImg" idx="2"/>
          </p:nvPr>
        </p:nvSpPr>
        <p:spPr bwMode="auto">
          <a:xfrm>
            <a:off x="407988" y="700088"/>
            <a:ext cx="6194425"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4932" y="4416742"/>
            <a:ext cx="5140538" cy="4180527"/>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4251"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algn="r" defTabSz="931774">
              <a:defRPr kumimoji="0" sz="1200"/>
            </a:lvl1pPr>
          </a:lstStyle>
          <a:p>
            <a:pPr>
              <a:defRPr/>
            </a:pPr>
            <a:fld id="{91C928C3-9442-484A-8273-FA08CFCEA006}" type="datetime1">
              <a:rPr lang="en-US" altLang="en-US"/>
              <a:pPr>
                <a:defRPr/>
              </a:pPr>
              <a:t>9/29/2025</a:t>
            </a:fld>
            <a:endParaRPr lang="en-US" altLang="en-US"/>
          </a:p>
        </p:txBody>
      </p:sp>
      <p:sp>
        <p:nvSpPr>
          <p:cNvPr id="2060" name="Rectangle 12"/>
          <p:cNvSpPr>
            <a:spLocks noGrp="1" noChangeArrowheads="1"/>
          </p:cNvSpPr>
          <p:nvPr>
            <p:ph type="ftr" sz="quarter" idx="4"/>
          </p:nvPr>
        </p:nvSpPr>
        <p:spPr bwMode="auto">
          <a:xfrm>
            <a:off x="0"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defTabSz="931774">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4251"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algn="r" defTabSz="930379">
              <a:defRPr kumimoji="0" sz="1200"/>
            </a:lvl1pPr>
          </a:lstStyle>
          <a:p>
            <a:pPr>
              <a:defRPr/>
            </a:pPr>
            <a:fld id="{17815D0A-6945-40F0-849D-84A13EF4AA21}" type="slidenum">
              <a:rPr lang="en-US" altLang="en-US"/>
              <a:pPr>
                <a:defRPr/>
              </a:pPr>
              <a:t>‹#›</a:t>
            </a:fld>
            <a:endParaRPr lang="en-US" altLang="en-US"/>
          </a:p>
        </p:txBody>
      </p:sp>
    </p:spTree>
    <p:extLst>
      <p:ext uri="{BB962C8B-B14F-4D97-AF65-F5344CB8AC3E}">
        <p14:creationId xmlns:p14="http://schemas.microsoft.com/office/powerpoint/2010/main" val="32592956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9">
              <a:defRPr kumimoji="1" sz="2400">
                <a:solidFill>
                  <a:schemeClr val="tx1"/>
                </a:solidFill>
                <a:latin typeface="Times New Roman" panose="02020603050405020304" pitchFamily="18" charset="0"/>
              </a:defRPr>
            </a:lvl1pPr>
            <a:lvl2pPr marL="741767" indent="-285295" defTabSz="930379">
              <a:defRPr kumimoji="1" sz="2400">
                <a:solidFill>
                  <a:schemeClr val="tx1"/>
                </a:solidFill>
                <a:latin typeface="Times New Roman" panose="02020603050405020304" pitchFamily="18" charset="0"/>
              </a:defRPr>
            </a:lvl2pPr>
            <a:lvl3pPr marL="1141179" indent="-228235" defTabSz="930379">
              <a:defRPr kumimoji="1" sz="2400">
                <a:solidFill>
                  <a:schemeClr val="tx1"/>
                </a:solidFill>
                <a:latin typeface="Times New Roman" panose="02020603050405020304" pitchFamily="18" charset="0"/>
              </a:defRPr>
            </a:lvl3pPr>
            <a:lvl4pPr marL="1597651" indent="-228235" defTabSz="930379">
              <a:defRPr kumimoji="1" sz="2400">
                <a:solidFill>
                  <a:schemeClr val="tx1"/>
                </a:solidFill>
                <a:latin typeface="Times New Roman" panose="02020603050405020304" pitchFamily="18" charset="0"/>
              </a:defRPr>
            </a:lvl4pPr>
            <a:lvl5pPr marL="2054123" indent="-228235" defTabSz="930379">
              <a:defRPr kumimoji="1" sz="2400">
                <a:solidFill>
                  <a:schemeClr val="tx1"/>
                </a:solidFill>
                <a:latin typeface="Times New Roman" panose="02020603050405020304" pitchFamily="18" charset="0"/>
              </a:defRPr>
            </a:lvl5pPr>
            <a:lvl6pPr marL="2510595"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6pPr>
            <a:lvl7pPr marL="2967067"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7pPr>
            <a:lvl8pPr marL="3423539"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8pPr>
            <a:lvl9pPr marL="3880010"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9pPr>
          </a:lstStyle>
          <a:p>
            <a:fld id="{8DB7B8AA-7071-474D-AB67-0D52EEC6338E}" type="datetime1">
              <a:rPr kumimoji="0" lang="en-US" altLang="en-US" sz="1200"/>
              <a:pPr/>
              <a:t>9/29/2025</a:t>
            </a:fld>
            <a:endParaRPr kumimoji="0" lang="en-US" altLang="en-US" sz="1200"/>
          </a:p>
        </p:txBody>
      </p:sp>
      <p:sp>
        <p:nvSpPr>
          <p:cNvPr id="194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9">
              <a:defRPr kumimoji="1" sz="2400">
                <a:solidFill>
                  <a:schemeClr val="tx1"/>
                </a:solidFill>
                <a:latin typeface="Times New Roman" panose="02020603050405020304" pitchFamily="18" charset="0"/>
              </a:defRPr>
            </a:lvl1pPr>
            <a:lvl2pPr marL="741767" indent="-285295" defTabSz="930379">
              <a:defRPr kumimoji="1" sz="2400">
                <a:solidFill>
                  <a:schemeClr val="tx1"/>
                </a:solidFill>
                <a:latin typeface="Times New Roman" panose="02020603050405020304" pitchFamily="18" charset="0"/>
              </a:defRPr>
            </a:lvl2pPr>
            <a:lvl3pPr marL="1141179" indent="-228235" defTabSz="930379">
              <a:defRPr kumimoji="1" sz="2400">
                <a:solidFill>
                  <a:schemeClr val="tx1"/>
                </a:solidFill>
                <a:latin typeface="Times New Roman" panose="02020603050405020304" pitchFamily="18" charset="0"/>
              </a:defRPr>
            </a:lvl3pPr>
            <a:lvl4pPr marL="1597651" indent="-228235" defTabSz="930379">
              <a:defRPr kumimoji="1" sz="2400">
                <a:solidFill>
                  <a:schemeClr val="tx1"/>
                </a:solidFill>
                <a:latin typeface="Times New Roman" panose="02020603050405020304" pitchFamily="18" charset="0"/>
              </a:defRPr>
            </a:lvl4pPr>
            <a:lvl5pPr marL="2054123" indent="-228235" defTabSz="930379">
              <a:defRPr kumimoji="1" sz="2400">
                <a:solidFill>
                  <a:schemeClr val="tx1"/>
                </a:solidFill>
                <a:latin typeface="Times New Roman" panose="02020603050405020304" pitchFamily="18" charset="0"/>
              </a:defRPr>
            </a:lvl5pPr>
            <a:lvl6pPr marL="2510595"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6pPr>
            <a:lvl7pPr marL="2967067"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7pPr>
            <a:lvl8pPr marL="3423539"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8pPr>
            <a:lvl9pPr marL="3880010"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9pPr>
          </a:lstStyle>
          <a:p>
            <a:fld id="{9DFB5D71-EDD0-44C4-B648-177AAB6BC2FE}" type="slidenum">
              <a:rPr kumimoji="0" lang="en-US" altLang="en-US" sz="1200"/>
              <a:pPr/>
              <a:t>1</a:t>
            </a:fld>
            <a:endParaRPr kumimoji="0" lang="en-US" altLang="en-US" sz="120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87985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183F19A-C4D2-4C10-A8F8-23FA175BAFC1}" type="datetime1">
              <a:rPr kumimoji="0" lang="en-US" altLang="en-US" sz="1200"/>
              <a:t>9/29/2025</a:t>
            </a:fld>
            <a:endParaRPr kumimoji="0" lang="en-US" altLang="en-US" sz="1200"/>
          </a:p>
        </p:txBody>
      </p:sp>
      <p:sp>
        <p:nvSpPr>
          <p:cNvPr id="481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AF4CB9A-E7C7-4F6E-AC25-2FC856F4EB37}" type="slidenum">
              <a:rPr kumimoji="0" lang="en-US" altLang="en-US" sz="1200"/>
              <a:pPr/>
              <a:t>31</a:t>
            </a:fld>
            <a:endParaRPr kumimoji="0" lang="en-US" altLang="en-US" sz="1200"/>
          </a:p>
        </p:txBody>
      </p:sp>
      <p:sp>
        <p:nvSpPr>
          <p:cNvPr id="48132" name="Rectangle 2"/>
          <p:cNvSpPr>
            <a:spLocks noGrp="1" noRot="1" noChangeAspect="1" noChangeArrowheads="1" noTextEdit="1"/>
          </p:cNvSpPr>
          <p:nvPr>
            <p:ph type="sldImg"/>
          </p:nvPr>
        </p:nvSpPr>
        <p:spPr>
          <a:xfrm>
            <a:off x="406400" y="698500"/>
            <a:ext cx="6197600" cy="3486150"/>
          </a:xfrm>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15403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C08A46C-046E-440A-AD3F-8B86914AAB74}" type="datetime1">
              <a:rPr kumimoji="0" lang="en-US" altLang="en-US" sz="1200"/>
              <a:t>9/29/2025</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54B6449-8CF2-4678-B6B5-36FEBCB0D733}" type="slidenum">
              <a:rPr kumimoji="0" lang="en-US" altLang="en-US" sz="1200"/>
              <a:pPr/>
              <a:t>32</a:t>
            </a:fld>
            <a:endParaRPr kumimoji="0" lang="en-US" altLang="en-US" sz="1200"/>
          </a:p>
        </p:txBody>
      </p:sp>
      <p:sp>
        <p:nvSpPr>
          <p:cNvPr id="51204" name="Rectangle 2"/>
          <p:cNvSpPr>
            <a:spLocks noGrp="1" noRot="1" noChangeAspect="1" noChangeArrowheads="1" noTextEdit="1"/>
          </p:cNvSpPr>
          <p:nvPr>
            <p:ph type="sldImg"/>
          </p:nvPr>
        </p:nvSpPr>
        <p:spPr>
          <a:xfrm>
            <a:off x="406400" y="698500"/>
            <a:ext cx="6197600" cy="348615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15676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5842FC3-59E9-4FBF-B720-EFC466EA36F1}" type="datetime1">
              <a:rPr kumimoji="0" lang="en-US" altLang="en-US" sz="1200"/>
              <a:t>9/29/2025</a:t>
            </a:fld>
            <a:endParaRPr kumimoji="0" lang="en-US" altLang="en-US" sz="1200"/>
          </a:p>
        </p:txBody>
      </p:sp>
      <p:sp>
        <p:nvSpPr>
          <p:cNvPr id="522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1216980-C007-43F4-B719-451FBC8E7F9B}" type="slidenum">
              <a:rPr kumimoji="0" lang="en-US" altLang="en-US" sz="1200"/>
              <a:pPr/>
              <a:t>33</a:t>
            </a:fld>
            <a:endParaRPr kumimoji="0" lang="en-US" altLang="en-US" sz="1200"/>
          </a:p>
        </p:txBody>
      </p:sp>
      <p:sp>
        <p:nvSpPr>
          <p:cNvPr id="52228" name="Rectangle 2"/>
          <p:cNvSpPr>
            <a:spLocks noGrp="1" noRot="1" noChangeAspect="1" noChangeArrowheads="1" noTextEdit="1"/>
          </p:cNvSpPr>
          <p:nvPr>
            <p:ph type="sldImg"/>
          </p:nvPr>
        </p:nvSpPr>
        <p:spPr>
          <a:xfrm>
            <a:off x="406400" y="698500"/>
            <a:ext cx="6197600" cy="3486150"/>
          </a:xfrm>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74842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CC76A755-0310-4C82-BD3E-8813ECF28D10}" type="datetime1">
              <a:rPr lang="en-US" altLang="en-US" smtClean="0"/>
              <a:t>9/29/2025</a:t>
            </a:fld>
            <a:endParaRPr lang="en-US" altLang="en-US"/>
          </a:p>
        </p:txBody>
      </p:sp>
      <p:sp>
        <p:nvSpPr>
          <p:cNvPr id="5" name="Slide Number Placeholder 4"/>
          <p:cNvSpPr>
            <a:spLocks noGrp="1"/>
          </p:cNvSpPr>
          <p:nvPr>
            <p:ph type="sldNum" sz="quarter" idx="5"/>
          </p:nvPr>
        </p:nvSpPr>
        <p:spPr/>
        <p:txBody>
          <a:bodyPr/>
          <a:lstStyle/>
          <a:p>
            <a:fld id="{07AC327C-E7DA-4384-B1CC-D880F6004993}" type="slidenum">
              <a:rPr lang="en-US" altLang="en-US" smtClean="0"/>
              <a:pPr/>
              <a:t>40</a:t>
            </a:fld>
            <a:endParaRPr lang="en-US" altLang="en-US"/>
          </a:p>
        </p:txBody>
      </p:sp>
    </p:spTree>
    <p:extLst>
      <p:ext uri="{BB962C8B-B14F-4D97-AF65-F5344CB8AC3E}">
        <p14:creationId xmlns:p14="http://schemas.microsoft.com/office/powerpoint/2010/main" val="2669910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CC76A755-0310-4C82-BD3E-8813ECF28D10}" type="datetime1">
              <a:rPr lang="en-US" altLang="en-US" smtClean="0"/>
              <a:t>9/29/2025</a:t>
            </a:fld>
            <a:endParaRPr lang="en-US" altLang="en-US"/>
          </a:p>
        </p:txBody>
      </p:sp>
      <p:sp>
        <p:nvSpPr>
          <p:cNvPr id="5" name="Slide Number Placeholder 4"/>
          <p:cNvSpPr>
            <a:spLocks noGrp="1"/>
          </p:cNvSpPr>
          <p:nvPr>
            <p:ph type="sldNum" sz="quarter" idx="5"/>
          </p:nvPr>
        </p:nvSpPr>
        <p:spPr/>
        <p:txBody>
          <a:bodyPr/>
          <a:lstStyle/>
          <a:p>
            <a:fld id="{07AC327C-E7DA-4384-B1CC-D880F6004993}" type="slidenum">
              <a:rPr lang="en-US" altLang="en-US" smtClean="0"/>
              <a:pPr/>
              <a:t>41</a:t>
            </a:fld>
            <a:endParaRPr lang="en-US" altLang="en-US"/>
          </a:p>
        </p:txBody>
      </p:sp>
    </p:spTree>
    <p:extLst>
      <p:ext uri="{BB962C8B-B14F-4D97-AF65-F5344CB8AC3E}">
        <p14:creationId xmlns:p14="http://schemas.microsoft.com/office/powerpoint/2010/main" val="515423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https://www.justice.gov/atr/antitrust-consent-decree-review-ascap-and-bmi-2019 </a:t>
            </a:r>
          </a:p>
        </p:txBody>
      </p:sp>
      <p:sp>
        <p:nvSpPr>
          <p:cNvPr id="4" name="Date Placeholder 3"/>
          <p:cNvSpPr>
            <a:spLocks noGrp="1"/>
          </p:cNvSpPr>
          <p:nvPr>
            <p:ph type="dt" idx="10"/>
          </p:nvPr>
        </p:nvSpPr>
        <p:spPr/>
        <p:txBody>
          <a:bodyPr/>
          <a:lstStyle/>
          <a:p>
            <a:pPr>
              <a:defRPr/>
            </a:pPr>
            <a:fld id="{CC76A755-0310-4C82-BD3E-8813ECF28D10}" type="datetime1">
              <a:rPr lang="en-US" altLang="en-US" smtClean="0"/>
              <a:t>9/29/2025</a:t>
            </a:fld>
            <a:endParaRPr lang="en-US" altLang="en-US"/>
          </a:p>
        </p:txBody>
      </p:sp>
      <p:sp>
        <p:nvSpPr>
          <p:cNvPr id="5" name="Slide Number Placeholder 4"/>
          <p:cNvSpPr>
            <a:spLocks noGrp="1"/>
          </p:cNvSpPr>
          <p:nvPr>
            <p:ph type="sldNum" sz="quarter" idx="11"/>
          </p:nvPr>
        </p:nvSpPr>
        <p:spPr/>
        <p:txBody>
          <a:bodyPr/>
          <a:lstStyle/>
          <a:p>
            <a:fld id="{07AC327C-E7DA-4384-B1CC-D880F6004993}" type="slidenum">
              <a:rPr lang="en-US" altLang="en-US" smtClean="0"/>
              <a:pPr/>
              <a:t>45</a:t>
            </a:fld>
            <a:endParaRPr lang="en-US" altLang="en-US"/>
          </a:p>
        </p:txBody>
      </p:sp>
    </p:spTree>
    <p:extLst>
      <p:ext uri="{BB962C8B-B14F-4D97-AF65-F5344CB8AC3E}">
        <p14:creationId xmlns:p14="http://schemas.microsoft.com/office/powerpoint/2010/main" val="333994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https://www.justice.gov/atr/antitrust-consent-decree-review-ascap-and-bmi-2019 </a:t>
            </a:r>
          </a:p>
        </p:txBody>
      </p:sp>
      <p:sp>
        <p:nvSpPr>
          <p:cNvPr id="4" name="Date Placeholder 3"/>
          <p:cNvSpPr>
            <a:spLocks noGrp="1"/>
          </p:cNvSpPr>
          <p:nvPr>
            <p:ph type="dt" idx="10"/>
          </p:nvPr>
        </p:nvSpPr>
        <p:spPr/>
        <p:txBody>
          <a:bodyPr/>
          <a:lstStyle/>
          <a:p>
            <a:pPr>
              <a:defRPr/>
            </a:pPr>
            <a:fld id="{CC76A755-0310-4C82-BD3E-8813ECF28D10}" type="datetime1">
              <a:rPr lang="en-US" altLang="en-US" smtClean="0"/>
              <a:t>9/29/2025</a:t>
            </a:fld>
            <a:endParaRPr lang="en-US" altLang="en-US"/>
          </a:p>
        </p:txBody>
      </p:sp>
      <p:sp>
        <p:nvSpPr>
          <p:cNvPr id="5" name="Slide Number Placeholder 4"/>
          <p:cNvSpPr>
            <a:spLocks noGrp="1"/>
          </p:cNvSpPr>
          <p:nvPr>
            <p:ph type="sldNum" sz="quarter" idx="11"/>
          </p:nvPr>
        </p:nvSpPr>
        <p:spPr/>
        <p:txBody>
          <a:bodyPr/>
          <a:lstStyle/>
          <a:p>
            <a:fld id="{07AC327C-E7DA-4384-B1CC-D880F6004993}" type="slidenum">
              <a:rPr lang="en-US" altLang="en-US" smtClean="0"/>
              <a:pPr/>
              <a:t>46</a:t>
            </a:fld>
            <a:endParaRPr lang="en-US" altLang="en-US"/>
          </a:p>
        </p:txBody>
      </p:sp>
    </p:spTree>
    <p:extLst>
      <p:ext uri="{BB962C8B-B14F-4D97-AF65-F5344CB8AC3E}">
        <p14:creationId xmlns:p14="http://schemas.microsoft.com/office/powerpoint/2010/main" val="428052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FE39AB1F-A647-4C6E-B579-846DC0BEC242}" type="datetime1">
              <a:rPr kumimoji="0" lang="en-US" altLang="en-US" sz="1200"/>
              <a:t>9/29/2025</a:t>
            </a:fld>
            <a:endParaRPr kumimoji="0" lang="en-US" altLang="en-US" sz="1200"/>
          </a:p>
        </p:txBody>
      </p:sp>
      <p:sp>
        <p:nvSpPr>
          <p:cNvPr id="532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52C5696-8EC8-437D-AA2D-6FC24183EE80}" type="slidenum">
              <a:rPr kumimoji="0" lang="en-US" altLang="en-US" sz="1200"/>
              <a:pPr/>
              <a:t>57</a:t>
            </a:fld>
            <a:endParaRPr kumimoji="0" lang="en-US" altLang="en-US" sz="1200"/>
          </a:p>
        </p:txBody>
      </p:sp>
      <p:sp>
        <p:nvSpPr>
          <p:cNvPr id="53252" name="Rectangle 2"/>
          <p:cNvSpPr>
            <a:spLocks noGrp="1" noRot="1" noChangeAspect="1" noChangeArrowheads="1" noTextEdit="1"/>
          </p:cNvSpPr>
          <p:nvPr>
            <p:ph type="sldImg"/>
          </p:nvPr>
        </p:nvSpPr>
        <p:spPr>
          <a:xfrm>
            <a:off x="406400" y="698500"/>
            <a:ext cx="6197600" cy="3486150"/>
          </a:xfrm>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294328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2BCB-B9F7-3E7A-544D-E096B4B86F44}"/>
            </a:ext>
          </a:extLst>
        </p:cNvPr>
        <p:cNvGrpSpPr/>
        <p:nvPr/>
      </p:nvGrpSpPr>
      <p:grpSpPr>
        <a:xfrm>
          <a:off x="0" y="0"/>
          <a:ext cx="0" cy="0"/>
          <a:chOff x="0" y="0"/>
          <a:chExt cx="0" cy="0"/>
        </a:xfrm>
      </p:grpSpPr>
      <p:sp>
        <p:nvSpPr>
          <p:cNvPr id="53250" name="Rectangle 11">
            <a:extLst>
              <a:ext uri="{FF2B5EF4-FFF2-40B4-BE49-F238E27FC236}">
                <a16:creationId xmlns:a16="http://schemas.microsoft.com/office/drawing/2014/main" id="{BDAEED82-76A0-6DC6-EA7B-7D88F8DC455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FE39AB1F-A647-4C6E-B579-846DC0BEC242}" type="datetime1">
              <a:rPr kumimoji="0" lang="en-US" altLang="en-US" sz="1200"/>
              <a:t>9/29/2025</a:t>
            </a:fld>
            <a:endParaRPr kumimoji="0" lang="en-US" altLang="en-US" sz="1200"/>
          </a:p>
        </p:txBody>
      </p:sp>
      <p:sp>
        <p:nvSpPr>
          <p:cNvPr id="53251" name="Rectangle 13">
            <a:extLst>
              <a:ext uri="{FF2B5EF4-FFF2-40B4-BE49-F238E27FC236}">
                <a16:creationId xmlns:a16="http://schemas.microsoft.com/office/drawing/2014/main" id="{A752AE69-68C0-7ACD-203F-CDFC912F56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52C5696-8EC8-437D-AA2D-6FC24183EE80}" type="slidenum">
              <a:rPr kumimoji="0" lang="en-US" altLang="en-US" sz="1200"/>
              <a:pPr/>
              <a:t>58</a:t>
            </a:fld>
            <a:endParaRPr kumimoji="0" lang="en-US" altLang="en-US" sz="1200"/>
          </a:p>
        </p:txBody>
      </p:sp>
      <p:sp>
        <p:nvSpPr>
          <p:cNvPr id="53252" name="Rectangle 2">
            <a:extLst>
              <a:ext uri="{FF2B5EF4-FFF2-40B4-BE49-F238E27FC236}">
                <a16:creationId xmlns:a16="http://schemas.microsoft.com/office/drawing/2014/main" id="{7F87C756-4A10-F44A-FB20-59B4EE778D06}"/>
              </a:ext>
            </a:extLst>
          </p:cNvPr>
          <p:cNvSpPr>
            <a:spLocks noGrp="1" noRot="1" noChangeAspect="1" noChangeArrowheads="1" noTextEdit="1"/>
          </p:cNvSpPr>
          <p:nvPr>
            <p:ph type="sldImg"/>
          </p:nvPr>
        </p:nvSpPr>
        <p:spPr>
          <a:xfrm>
            <a:off x="406400" y="698500"/>
            <a:ext cx="6197600" cy="3486150"/>
          </a:xfrm>
          <a:ln/>
        </p:spPr>
      </p:sp>
      <p:sp>
        <p:nvSpPr>
          <p:cNvPr id="53253" name="Rectangle 3">
            <a:extLst>
              <a:ext uri="{FF2B5EF4-FFF2-40B4-BE49-F238E27FC236}">
                <a16:creationId xmlns:a16="http://schemas.microsoft.com/office/drawing/2014/main" id="{7B0926AD-82BA-284B-B675-A595517A09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6280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19956-A145-040A-4453-58460E0E19D0}"/>
            </a:ext>
          </a:extLst>
        </p:cNvPr>
        <p:cNvGrpSpPr/>
        <p:nvPr/>
      </p:nvGrpSpPr>
      <p:grpSpPr>
        <a:xfrm>
          <a:off x="0" y="0"/>
          <a:ext cx="0" cy="0"/>
          <a:chOff x="0" y="0"/>
          <a:chExt cx="0" cy="0"/>
        </a:xfrm>
      </p:grpSpPr>
      <p:sp>
        <p:nvSpPr>
          <p:cNvPr id="53250" name="Rectangle 11">
            <a:extLst>
              <a:ext uri="{FF2B5EF4-FFF2-40B4-BE49-F238E27FC236}">
                <a16:creationId xmlns:a16="http://schemas.microsoft.com/office/drawing/2014/main" id="{03D2F05E-D835-6798-5FB6-0E6422192C2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FE39AB1F-A647-4C6E-B579-846DC0BEC242}" type="datetime1">
              <a:rPr kumimoji="0" lang="en-US" altLang="en-US" sz="1200"/>
              <a:t>9/29/2025</a:t>
            </a:fld>
            <a:endParaRPr kumimoji="0" lang="en-US" altLang="en-US" sz="1200"/>
          </a:p>
        </p:txBody>
      </p:sp>
      <p:sp>
        <p:nvSpPr>
          <p:cNvPr id="53251" name="Rectangle 13">
            <a:extLst>
              <a:ext uri="{FF2B5EF4-FFF2-40B4-BE49-F238E27FC236}">
                <a16:creationId xmlns:a16="http://schemas.microsoft.com/office/drawing/2014/main" id="{D966E7CD-61C5-9A51-0B96-638D62A2A2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52C5696-8EC8-437D-AA2D-6FC24183EE80}" type="slidenum">
              <a:rPr kumimoji="0" lang="en-US" altLang="en-US" sz="1200"/>
              <a:pPr/>
              <a:t>59</a:t>
            </a:fld>
            <a:endParaRPr kumimoji="0" lang="en-US" altLang="en-US" sz="1200"/>
          </a:p>
        </p:txBody>
      </p:sp>
      <p:sp>
        <p:nvSpPr>
          <p:cNvPr id="53252" name="Rectangle 2">
            <a:extLst>
              <a:ext uri="{FF2B5EF4-FFF2-40B4-BE49-F238E27FC236}">
                <a16:creationId xmlns:a16="http://schemas.microsoft.com/office/drawing/2014/main" id="{4E90F92E-F159-1297-66AE-DFFCE8BBF17C}"/>
              </a:ext>
            </a:extLst>
          </p:cNvPr>
          <p:cNvSpPr>
            <a:spLocks noGrp="1" noRot="1" noChangeAspect="1" noChangeArrowheads="1" noTextEdit="1"/>
          </p:cNvSpPr>
          <p:nvPr>
            <p:ph type="sldImg"/>
          </p:nvPr>
        </p:nvSpPr>
        <p:spPr>
          <a:xfrm>
            <a:off x="406400" y="698500"/>
            <a:ext cx="6197600" cy="3486150"/>
          </a:xfrm>
          <a:ln/>
        </p:spPr>
      </p:sp>
      <p:sp>
        <p:nvSpPr>
          <p:cNvPr id="53253" name="Rectangle 3">
            <a:extLst>
              <a:ext uri="{FF2B5EF4-FFF2-40B4-BE49-F238E27FC236}">
                <a16:creationId xmlns:a16="http://schemas.microsoft.com/office/drawing/2014/main" id="{7D872297-4C50-B3FE-C564-32DDB362E7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89893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9">
              <a:defRPr kumimoji="1" sz="2400">
                <a:solidFill>
                  <a:schemeClr val="tx1"/>
                </a:solidFill>
                <a:latin typeface="Times New Roman" panose="02020603050405020304" pitchFamily="18" charset="0"/>
              </a:defRPr>
            </a:lvl1pPr>
            <a:lvl2pPr marL="741767" indent="-285295" defTabSz="930379">
              <a:defRPr kumimoji="1" sz="2400">
                <a:solidFill>
                  <a:schemeClr val="tx1"/>
                </a:solidFill>
                <a:latin typeface="Times New Roman" panose="02020603050405020304" pitchFamily="18" charset="0"/>
              </a:defRPr>
            </a:lvl2pPr>
            <a:lvl3pPr marL="1141179" indent="-228235" defTabSz="930379">
              <a:defRPr kumimoji="1" sz="2400">
                <a:solidFill>
                  <a:schemeClr val="tx1"/>
                </a:solidFill>
                <a:latin typeface="Times New Roman" panose="02020603050405020304" pitchFamily="18" charset="0"/>
              </a:defRPr>
            </a:lvl3pPr>
            <a:lvl4pPr marL="1597651" indent="-228235" defTabSz="930379">
              <a:defRPr kumimoji="1" sz="2400">
                <a:solidFill>
                  <a:schemeClr val="tx1"/>
                </a:solidFill>
                <a:latin typeface="Times New Roman" panose="02020603050405020304" pitchFamily="18" charset="0"/>
              </a:defRPr>
            </a:lvl4pPr>
            <a:lvl5pPr marL="2054123" indent="-228235" defTabSz="930379">
              <a:defRPr kumimoji="1" sz="2400">
                <a:solidFill>
                  <a:schemeClr val="tx1"/>
                </a:solidFill>
                <a:latin typeface="Times New Roman" panose="02020603050405020304" pitchFamily="18" charset="0"/>
              </a:defRPr>
            </a:lvl5pPr>
            <a:lvl6pPr marL="2510595"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6pPr>
            <a:lvl7pPr marL="2967067"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7pPr>
            <a:lvl8pPr marL="3423539"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8pPr>
            <a:lvl9pPr marL="3880010"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9pPr>
          </a:lstStyle>
          <a:p>
            <a:fld id="{5967E936-72E6-40EE-BD84-83D2C20A5AFB}" type="datetime1">
              <a:rPr kumimoji="0" lang="en-US" altLang="en-US" sz="1200"/>
              <a:pPr/>
              <a:t>9/29/2025</a:t>
            </a:fld>
            <a:endParaRPr kumimoji="0" lang="en-US" altLang="en-US" sz="1200"/>
          </a:p>
        </p:txBody>
      </p:sp>
      <p:sp>
        <p:nvSpPr>
          <p:cNvPr id="215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9">
              <a:defRPr kumimoji="1" sz="2400">
                <a:solidFill>
                  <a:schemeClr val="tx1"/>
                </a:solidFill>
                <a:latin typeface="Times New Roman" panose="02020603050405020304" pitchFamily="18" charset="0"/>
              </a:defRPr>
            </a:lvl1pPr>
            <a:lvl2pPr marL="741767" indent="-285295" defTabSz="930379">
              <a:defRPr kumimoji="1" sz="2400">
                <a:solidFill>
                  <a:schemeClr val="tx1"/>
                </a:solidFill>
                <a:latin typeface="Times New Roman" panose="02020603050405020304" pitchFamily="18" charset="0"/>
              </a:defRPr>
            </a:lvl2pPr>
            <a:lvl3pPr marL="1141179" indent="-228235" defTabSz="930379">
              <a:defRPr kumimoji="1" sz="2400">
                <a:solidFill>
                  <a:schemeClr val="tx1"/>
                </a:solidFill>
                <a:latin typeface="Times New Roman" panose="02020603050405020304" pitchFamily="18" charset="0"/>
              </a:defRPr>
            </a:lvl3pPr>
            <a:lvl4pPr marL="1597651" indent="-228235" defTabSz="930379">
              <a:defRPr kumimoji="1" sz="2400">
                <a:solidFill>
                  <a:schemeClr val="tx1"/>
                </a:solidFill>
                <a:latin typeface="Times New Roman" panose="02020603050405020304" pitchFamily="18" charset="0"/>
              </a:defRPr>
            </a:lvl4pPr>
            <a:lvl5pPr marL="2054123" indent="-228235" defTabSz="930379">
              <a:defRPr kumimoji="1" sz="2400">
                <a:solidFill>
                  <a:schemeClr val="tx1"/>
                </a:solidFill>
                <a:latin typeface="Times New Roman" panose="02020603050405020304" pitchFamily="18" charset="0"/>
              </a:defRPr>
            </a:lvl5pPr>
            <a:lvl6pPr marL="2510595"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6pPr>
            <a:lvl7pPr marL="2967067"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7pPr>
            <a:lvl8pPr marL="3423539"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8pPr>
            <a:lvl9pPr marL="3880010"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9pPr>
          </a:lstStyle>
          <a:p>
            <a:fld id="{5FA55360-7791-418A-8803-F5B6F22DC82B}" type="slidenum">
              <a:rPr kumimoji="0" lang="en-US" altLang="en-US" sz="1200"/>
              <a:pPr/>
              <a:t>11</a:t>
            </a:fld>
            <a:endParaRPr kumimoji="0" lang="en-US" altLang="en-US" sz="1200"/>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100717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https://www.nytimes.com/2015/02/19/sports/football/nfl-and-american-needle-agree-to-settle-lawsuit.html</a:t>
            </a:r>
          </a:p>
        </p:txBody>
      </p:sp>
      <p:sp>
        <p:nvSpPr>
          <p:cNvPr id="4" name="Date Placeholder 3"/>
          <p:cNvSpPr>
            <a:spLocks noGrp="1"/>
          </p:cNvSpPr>
          <p:nvPr>
            <p:ph type="dt" idx="1"/>
          </p:nvPr>
        </p:nvSpPr>
        <p:spPr/>
        <p:txBody>
          <a:bodyPr/>
          <a:lstStyle/>
          <a:p>
            <a:pPr>
              <a:defRPr/>
            </a:pPr>
            <a:fld id="{488F3191-7817-47B1-9BDA-9E5B7DF76B58}" type="datetime1">
              <a:rPr lang="en-US" altLang="en-US" smtClean="0"/>
              <a:t>9/29/2025</a:t>
            </a:fld>
            <a:endParaRPr lang="en-US" altLang="en-US"/>
          </a:p>
        </p:txBody>
      </p:sp>
      <p:sp>
        <p:nvSpPr>
          <p:cNvPr id="5" name="Slide Number Placeholder 4"/>
          <p:cNvSpPr>
            <a:spLocks noGrp="1"/>
          </p:cNvSpPr>
          <p:nvPr>
            <p:ph type="sldNum" sz="quarter" idx="5"/>
          </p:nvPr>
        </p:nvSpPr>
        <p:spPr/>
        <p:txBody>
          <a:bodyPr/>
          <a:lstStyle/>
          <a:p>
            <a:fld id="{0EDCC30C-B4AC-4C67-AB9A-1A5A097F89F8}" type="slidenum">
              <a:rPr lang="en-US" altLang="en-US" smtClean="0"/>
              <a:pPr/>
              <a:t>68</a:t>
            </a:fld>
            <a:endParaRPr lang="en-US" altLang="en-US"/>
          </a:p>
        </p:txBody>
      </p:sp>
    </p:spTree>
    <p:extLst>
      <p:ext uri="{BB962C8B-B14F-4D97-AF65-F5344CB8AC3E}">
        <p14:creationId xmlns:p14="http://schemas.microsoft.com/office/powerpoint/2010/main" val="46443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9">
              <a:defRPr kumimoji="1" sz="2400">
                <a:solidFill>
                  <a:schemeClr val="tx1"/>
                </a:solidFill>
                <a:latin typeface="Times New Roman" panose="02020603050405020304" pitchFamily="18" charset="0"/>
              </a:defRPr>
            </a:lvl1pPr>
            <a:lvl2pPr marL="741767" indent="-285295" defTabSz="930379">
              <a:defRPr kumimoji="1" sz="2400">
                <a:solidFill>
                  <a:schemeClr val="tx1"/>
                </a:solidFill>
                <a:latin typeface="Times New Roman" panose="02020603050405020304" pitchFamily="18" charset="0"/>
              </a:defRPr>
            </a:lvl2pPr>
            <a:lvl3pPr marL="1141179" indent="-228235" defTabSz="930379">
              <a:defRPr kumimoji="1" sz="2400">
                <a:solidFill>
                  <a:schemeClr val="tx1"/>
                </a:solidFill>
                <a:latin typeface="Times New Roman" panose="02020603050405020304" pitchFamily="18" charset="0"/>
              </a:defRPr>
            </a:lvl3pPr>
            <a:lvl4pPr marL="1597651" indent="-228235" defTabSz="930379">
              <a:defRPr kumimoji="1" sz="2400">
                <a:solidFill>
                  <a:schemeClr val="tx1"/>
                </a:solidFill>
                <a:latin typeface="Times New Roman" panose="02020603050405020304" pitchFamily="18" charset="0"/>
              </a:defRPr>
            </a:lvl4pPr>
            <a:lvl5pPr marL="2054123" indent="-228235" defTabSz="930379">
              <a:defRPr kumimoji="1" sz="2400">
                <a:solidFill>
                  <a:schemeClr val="tx1"/>
                </a:solidFill>
                <a:latin typeface="Times New Roman" panose="02020603050405020304" pitchFamily="18" charset="0"/>
              </a:defRPr>
            </a:lvl5pPr>
            <a:lvl6pPr marL="2510595"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6pPr>
            <a:lvl7pPr marL="2967067"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7pPr>
            <a:lvl8pPr marL="3423539"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8pPr>
            <a:lvl9pPr marL="3880010"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9pPr>
          </a:lstStyle>
          <a:p>
            <a:fld id="{7A1D937F-81F6-4481-8DDA-6870206D44E1}" type="datetime1">
              <a:rPr kumimoji="0" lang="en-US" altLang="en-US" sz="1200"/>
              <a:pPr/>
              <a:t>9/29/2025</a:t>
            </a:fld>
            <a:endParaRPr kumimoji="0" lang="en-US" altLang="en-US" sz="1200"/>
          </a:p>
        </p:txBody>
      </p:sp>
      <p:sp>
        <p:nvSpPr>
          <p:cNvPr id="235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9">
              <a:defRPr kumimoji="1" sz="2400">
                <a:solidFill>
                  <a:schemeClr val="tx1"/>
                </a:solidFill>
                <a:latin typeface="Times New Roman" panose="02020603050405020304" pitchFamily="18" charset="0"/>
              </a:defRPr>
            </a:lvl1pPr>
            <a:lvl2pPr marL="741767" indent="-285295" defTabSz="930379">
              <a:defRPr kumimoji="1" sz="2400">
                <a:solidFill>
                  <a:schemeClr val="tx1"/>
                </a:solidFill>
                <a:latin typeface="Times New Roman" panose="02020603050405020304" pitchFamily="18" charset="0"/>
              </a:defRPr>
            </a:lvl2pPr>
            <a:lvl3pPr marL="1141179" indent="-228235" defTabSz="930379">
              <a:defRPr kumimoji="1" sz="2400">
                <a:solidFill>
                  <a:schemeClr val="tx1"/>
                </a:solidFill>
                <a:latin typeface="Times New Roman" panose="02020603050405020304" pitchFamily="18" charset="0"/>
              </a:defRPr>
            </a:lvl3pPr>
            <a:lvl4pPr marL="1597651" indent="-228235" defTabSz="930379">
              <a:defRPr kumimoji="1" sz="2400">
                <a:solidFill>
                  <a:schemeClr val="tx1"/>
                </a:solidFill>
                <a:latin typeface="Times New Roman" panose="02020603050405020304" pitchFamily="18" charset="0"/>
              </a:defRPr>
            </a:lvl4pPr>
            <a:lvl5pPr marL="2054123" indent="-228235" defTabSz="930379">
              <a:defRPr kumimoji="1" sz="2400">
                <a:solidFill>
                  <a:schemeClr val="tx1"/>
                </a:solidFill>
                <a:latin typeface="Times New Roman" panose="02020603050405020304" pitchFamily="18" charset="0"/>
              </a:defRPr>
            </a:lvl5pPr>
            <a:lvl6pPr marL="2510595"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6pPr>
            <a:lvl7pPr marL="2967067"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7pPr>
            <a:lvl8pPr marL="3423539"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8pPr>
            <a:lvl9pPr marL="3880010"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9pPr>
          </a:lstStyle>
          <a:p>
            <a:fld id="{29A645E9-F0A9-4202-8202-57CA498EADF6}" type="slidenum">
              <a:rPr kumimoji="0" lang="en-US" altLang="en-US" sz="1200"/>
              <a:pPr/>
              <a:t>12</a:t>
            </a:fld>
            <a:endParaRPr kumimoji="0" lang="en-US" altLang="en-US"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64358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BE06ED-3C42-4FBD-BBC6-E3CDEB718E15}" type="datetime1">
              <a:rPr kumimoji="0" lang="en-US" altLang="en-US" sz="1200"/>
              <a:t>9/29/2025</a:t>
            </a:fld>
            <a:endParaRPr kumimoji="0" lang="en-US" altLang="en-US" sz="1200"/>
          </a:p>
        </p:txBody>
      </p:sp>
      <p:sp>
        <p:nvSpPr>
          <p:cNvPr id="378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5F3105CE-CBE9-4C9A-9D52-A7D73510F5F5}" type="slidenum">
              <a:rPr kumimoji="0" lang="en-US" altLang="en-US" sz="1200"/>
              <a:pPr/>
              <a:t>24</a:t>
            </a:fld>
            <a:endParaRPr kumimoji="0" lang="en-US" altLang="en-US" sz="1200"/>
          </a:p>
        </p:txBody>
      </p:sp>
      <p:sp>
        <p:nvSpPr>
          <p:cNvPr id="37892" name="Rectangle 2"/>
          <p:cNvSpPr>
            <a:spLocks noGrp="1" noRot="1" noChangeAspect="1" noChangeArrowheads="1" noTextEdit="1"/>
          </p:cNvSpPr>
          <p:nvPr>
            <p:ph type="sldImg"/>
          </p:nvPr>
        </p:nvSpPr>
        <p:spPr>
          <a:xfrm>
            <a:off x="406400" y="698500"/>
            <a:ext cx="6197600" cy="3486150"/>
          </a:xfrm>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27042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744E004-E372-4DCB-8A3E-46B8BD5D5E13}" type="datetime1">
              <a:rPr kumimoji="0" lang="en-US" altLang="en-US" sz="1200"/>
              <a:t>9/29/2025</a:t>
            </a:fld>
            <a:endParaRPr kumimoji="0" lang="en-US" altLang="en-US" sz="1200"/>
          </a:p>
        </p:txBody>
      </p:sp>
      <p:sp>
        <p:nvSpPr>
          <p:cNvPr id="389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7EBA1E7D-3141-4BF2-8EBD-055FB411CA8B}" type="slidenum">
              <a:rPr kumimoji="0" lang="en-US" altLang="en-US" sz="1200"/>
              <a:pPr/>
              <a:t>25</a:t>
            </a:fld>
            <a:endParaRPr kumimoji="0" lang="en-US" altLang="en-US" sz="1200"/>
          </a:p>
        </p:txBody>
      </p:sp>
      <p:sp>
        <p:nvSpPr>
          <p:cNvPr id="38916" name="Rectangle 2"/>
          <p:cNvSpPr>
            <a:spLocks noGrp="1" noRot="1" noChangeAspect="1" noChangeArrowheads="1" noTextEdit="1"/>
          </p:cNvSpPr>
          <p:nvPr>
            <p:ph type="sldImg"/>
          </p:nvPr>
        </p:nvSpPr>
        <p:spPr>
          <a:xfrm>
            <a:off x="406400" y="698500"/>
            <a:ext cx="6197600" cy="3486150"/>
          </a:xfrm>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07732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406400" y="698500"/>
            <a:ext cx="6197600" cy="3486150"/>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430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CF5F729-9FD8-4EC0-BF51-7C7BAC1AC90A}" type="datetime1">
              <a:rPr kumimoji="0" lang="en-US" altLang="en-US" sz="1200"/>
              <a:t>9/29/2025</a:t>
            </a:fld>
            <a:endParaRPr kumimoji="0" lang="en-US" altLang="en-US" sz="1200"/>
          </a:p>
        </p:txBody>
      </p:sp>
      <p:sp>
        <p:nvSpPr>
          <p:cNvPr id="43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F383339-FD17-47FD-B171-E4FC445AB0E5}" type="slidenum">
              <a:rPr kumimoji="0" lang="en-US" altLang="en-US" sz="1200"/>
              <a:pPr/>
              <a:t>27</a:t>
            </a:fld>
            <a:endParaRPr kumimoji="0" lang="en-US" altLang="en-US" sz="1200"/>
          </a:p>
        </p:txBody>
      </p:sp>
    </p:spTree>
    <p:extLst>
      <p:ext uri="{BB962C8B-B14F-4D97-AF65-F5344CB8AC3E}">
        <p14:creationId xmlns:p14="http://schemas.microsoft.com/office/powerpoint/2010/main" val="194866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6400" y="698500"/>
            <a:ext cx="6197600" cy="348615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440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F3035AB-563B-4BB2-A74A-161FB8C8433D}" type="datetime1">
              <a:rPr kumimoji="0" lang="en-US" altLang="en-US" sz="1200"/>
              <a:t>9/29/2025</a:t>
            </a:fld>
            <a:endParaRPr kumimoji="0" lang="en-US" altLang="en-US" sz="1200"/>
          </a:p>
        </p:txBody>
      </p:sp>
      <p:sp>
        <p:nvSpPr>
          <p:cNvPr id="440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6A2A5ED-8040-4660-8884-6193EB34B13C}" type="slidenum">
              <a:rPr kumimoji="0" lang="en-US" altLang="en-US" sz="1200"/>
              <a:pPr/>
              <a:t>28</a:t>
            </a:fld>
            <a:endParaRPr kumimoji="0" lang="en-US" altLang="en-US" sz="1200"/>
          </a:p>
        </p:txBody>
      </p:sp>
    </p:spTree>
    <p:extLst>
      <p:ext uri="{BB962C8B-B14F-4D97-AF65-F5344CB8AC3E}">
        <p14:creationId xmlns:p14="http://schemas.microsoft.com/office/powerpoint/2010/main" val="315975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06400" y="698500"/>
            <a:ext cx="6197600" cy="348615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471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DF36FB2-1204-4DD1-8EA0-1FE1A3B183E9}" type="datetime1">
              <a:rPr kumimoji="0" lang="en-US" altLang="en-US" sz="1200"/>
              <a:t>9/29/2025</a:t>
            </a:fld>
            <a:endParaRPr kumimoji="0" lang="en-US" altLang="en-US" sz="1200"/>
          </a:p>
        </p:txBody>
      </p:sp>
      <p:sp>
        <p:nvSpPr>
          <p:cNvPr id="471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DD5984B-D481-4FB8-98EE-90712566BCAE}" type="slidenum">
              <a:rPr kumimoji="0" lang="en-US" altLang="en-US" sz="1200"/>
              <a:pPr/>
              <a:t>29</a:t>
            </a:fld>
            <a:endParaRPr kumimoji="0" lang="en-US" altLang="en-US" sz="1200"/>
          </a:p>
        </p:txBody>
      </p:sp>
    </p:spTree>
    <p:extLst>
      <p:ext uri="{BB962C8B-B14F-4D97-AF65-F5344CB8AC3E}">
        <p14:creationId xmlns:p14="http://schemas.microsoft.com/office/powerpoint/2010/main" val="276806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387C2E0-3E8E-4A1F-9AAA-68CA8BB49653}" type="datetime1">
              <a:rPr kumimoji="0" lang="en-US" altLang="en-US" sz="1200"/>
              <a:t>9/29/2025</a:t>
            </a:fld>
            <a:endParaRPr kumimoji="0" lang="en-US" altLang="en-US" sz="1200"/>
          </a:p>
        </p:txBody>
      </p:sp>
      <p:sp>
        <p:nvSpPr>
          <p:cNvPr id="450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7FB7887B-538C-4A6A-B2CD-564773F6B7EC}" type="slidenum">
              <a:rPr kumimoji="0" lang="en-US" altLang="en-US" sz="1200"/>
              <a:pPr/>
              <a:t>30</a:t>
            </a:fld>
            <a:endParaRPr kumimoji="0" lang="en-US" altLang="en-US" sz="1200"/>
          </a:p>
        </p:txBody>
      </p:sp>
      <p:sp>
        <p:nvSpPr>
          <p:cNvPr id="45060" name="Rectangle 2"/>
          <p:cNvSpPr>
            <a:spLocks noGrp="1" noRot="1" noChangeAspect="1" noChangeArrowheads="1" noTextEdit="1"/>
          </p:cNvSpPr>
          <p:nvPr>
            <p:ph type="sldImg"/>
          </p:nvPr>
        </p:nvSpPr>
        <p:spPr>
          <a:xfrm>
            <a:off x="406400" y="698500"/>
            <a:ext cx="6197600" cy="3486150"/>
          </a:xfrm>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42404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763" y="3200400"/>
            <a:ext cx="12196763" cy="0"/>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dirty="0"/>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dirty="0"/>
              <a:t>Click to edit Master subtitle style</a:t>
            </a:r>
          </a:p>
        </p:txBody>
      </p:sp>
      <p:sp>
        <p:nvSpPr>
          <p:cNvPr id="5" name="Rectangle 6"/>
          <p:cNvSpPr>
            <a:spLocks noGrp="1" noChangeArrowheads="1"/>
          </p:cNvSpPr>
          <p:nvPr>
            <p:ph type="dt" sz="quarter" idx="10"/>
          </p:nvPr>
        </p:nvSpPr>
        <p:spPr/>
        <p:txBody>
          <a:bodyPr/>
          <a:lstStyle>
            <a:lvl1pPr>
              <a:defRPr>
                <a:solidFill>
                  <a:schemeClr val="hlink"/>
                </a:solidFill>
              </a:defRPr>
            </a:lvl1pPr>
          </a:lstStyle>
          <a:p>
            <a:pPr>
              <a:defRPr/>
            </a:pPr>
            <a:fld id="{00C0A144-9CA5-40EF-BA71-CB2089FF9C17}" type="datetime4">
              <a:rPr lang="en-US"/>
              <a:pPr>
                <a:defRPr/>
              </a:pPr>
              <a:t>September 29, 2025</a:t>
            </a:fld>
            <a:endParaRPr lang="en-US" altLang="en-US"/>
          </a:p>
        </p:txBody>
      </p:sp>
      <p:sp>
        <p:nvSpPr>
          <p:cNvPr id="6" name="Rectangle 5"/>
          <p:cNvSpPr>
            <a:spLocks noGrp="1" noChangeArrowheads="1"/>
          </p:cNvSpPr>
          <p:nvPr>
            <p:ph type="sldNum" sz="quarter" idx="11"/>
          </p:nvPr>
        </p:nvSpPr>
        <p:spPr/>
        <p:txBody>
          <a:bodyPr/>
          <a:lstStyle>
            <a:lvl1pPr>
              <a:defRPr>
                <a:solidFill>
                  <a:schemeClr val="hlink"/>
                </a:solidFill>
              </a:defRPr>
            </a:lvl1pPr>
          </a:lstStyle>
          <a:p>
            <a:pPr>
              <a:defRPr/>
            </a:pPr>
            <a:fld id="{8F8E2C84-0743-4BBC-99D9-184B50FD9F4C}" type="slidenum">
              <a:rPr lang="en-US" altLang="en-US"/>
              <a:pPr>
                <a:defRPr/>
              </a:pPr>
              <a:t>‹#›</a:t>
            </a:fld>
            <a:endParaRPr lang="en-US" altLang="en-US"/>
          </a:p>
        </p:txBody>
      </p:sp>
    </p:spTree>
    <p:extLst>
      <p:ext uri="{BB962C8B-B14F-4D97-AF65-F5344CB8AC3E}">
        <p14:creationId xmlns:p14="http://schemas.microsoft.com/office/powerpoint/2010/main" val="142666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5DCABE72-A00B-4BEE-8D22-E461BD19BF31}" type="datetime4">
              <a:rPr lang="en-US"/>
              <a:pPr>
                <a:defRPr/>
              </a:pPr>
              <a:t>September 29, 2025</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A238258E-FD5F-4451-BCA9-85E751BC2E18}" type="slidenum">
              <a:rPr lang="en-US" altLang="en-US"/>
              <a:pPr>
                <a:defRPr/>
              </a:pPr>
              <a:t>‹#›</a:t>
            </a:fld>
            <a:endParaRPr lang="en-US" altLang="en-US"/>
          </a:p>
        </p:txBody>
      </p:sp>
    </p:spTree>
    <p:extLst>
      <p:ext uri="{BB962C8B-B14F-4D97-AF65-F5344CB8AC3E}">
        <p14:creationId xmlns:p14="http://schemas.microsoft.com/office/powerpoint/2010/main" val="244162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BE35688F-0802-4FFA-8569-61CB52898F13}" type="datetime4">
              <a:rPr lang="en-US"/>
              <a:pPr>
                <a:defRPr/>
              </a:pPr>
              <a:t>September 29, 2025</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02F0A17A-396B-4954-9F3A-182BCB876E47}" type="slidenum">
              <a:rPr lang="en-US" altLang="en-US"/>
              <a:pPr>
                <a:defRPr/>
              </a:pPr>
              <a:t>‹#›</a:t>
            </a:fld>
            <a:endParaRPr lang="en-US" altLang="en-US"/>
          </a:p>
        </p:txBody>
      </p:sp>
    </p:spTree>
    <p:extLst>
      <p:ext uri="{BB962C8B-B14F-4D97-AF65-F5344CB8AC3E}">
        <p14:creationId xmlns:p14="http://schemas.microsoft.com/office/powerpoint/2010/main" val="300977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02400" y="37338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a:lvl1pPr>
          </a:lstStyle>
          <a:p>
            <a:pPr>
              <a:defRPr/>
            </a:pPr>
            <a:fld id="{62C17475-81E7-4A01-8AB2-BEF6BF923142}" type="datetime4">
              <a:rPr lang="en-US"/>
              <a:pPr>
                <a:defRPr/>
              </a:pPr>
              <a:t>September 29, 2025</a:t>
            </a:fld>
            <a:endParaRPr lang="en-US" altLang="en-US" dirty="0">
              <a:solidFill>
                <a:schemeClr val="bg2"/>
              </a:solidFill>
            </a:endParaRPr>
          </a:p>
        </p:txBody>
      </p:sp>
      <p:sp>
        <p:nvSpPr>
          <p:cNvPr id="7" name="Footer Placeholder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defRPr/>
            </a:lvl1pPr>
          </a:lstStyle>
          <a:p>
            <a:pPr>
              <a:defRPr/>
            </a:pPr>
            <a:fld id="{4201A5B6-F3C4-4BB7-BEC1-F8A22754DE93}" type="slidenum">
              <a:rPr lang="en-US" altLang="en-US"/>
              <a:pPr>
                <a:defRPr/>
              </a:pPr>
              <a:t>‹#›</a:t>
            </a:fld>
            <a:endParaRPr lang="en-US" altLang="en-US"/>
          </a:p>
        </p:txBody>
      </p:sp>
    </p:spTree>
    <p:extLst>
      <p:ext uri="{BB962C8B-B14F-4D97-AF65-F5344CB8AC3E}">
        <p14:creationId xmlns:p14="http://schemas.microsoft.com/office/powerpoint/2010/main" val="135025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BDA4CA22-AB5D-42E6-AA0D-D29944CB9CB0}" type="datetime4">
              <a:rPr lang="en-US"/>
              <a:pPr>
                <a:defRPr/>
              </a:pPr>
              <a:t>September 29,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F202ECFA-99E1-4A43-82F1-ABB33DFEC844}" type="slidenum">
              <a:rPr lang="en-US" altLang="en-US"/>
              <a:pPr>
                <a:defRPr/>
              </a:pPr>
              <a:t>‹#›</a:t>
            </a:fld>
            <a:endParaRPr lang="en-US" altLang="en-US"/>
          </a:p>
        </p:txBody>
      </p:sp>
    </p:spTree>
    <p:extLst>
      <p:ext uri="{BB962C8B-B14F-4D97-AF65-F5344CB8AC3E}">
        <p14:creationId xmlns:p14="http://schemas.microsoft.com/office/powerpoint/2010/main" val="25773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B61A64-E55D-445F-9BF2-F313F51CC73E}" type="datetime4">
              <a:rPr lang="en-US"/>
              <a:pPr>
                <a:defRPr/>
              </a:pPr>
              <a:t>September 29,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2A558D-545B-47C6-A92D-DA2C8A937CFF}" type="slidenum">
              <a:rPr lang="en-US"/>
              <a:pPr>
                <a:defRPr/>
              </a:pPr>
              <a:t>‹#›</a:t>
            </a:fld>
            <a:endParaRPr lang="en-US"/>
          </a:p>
        </p:txBody>
      </p:sp>
    </p:spTree>
    <p:extLst>
      <p:ext uri="{BB962C8B-B14F-4D97-AF65-F5344CB8AC3E}">
        <p14:creationId xmlns:p14="http://schemas.microsoft.com/office/powerpoint/2010/main" val="277598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A13FB4-4682-41ED-9269-398DA399AB3E}" type="datetime4">
              <a:rPr lang="en-US"/>
              <a:pPr>
                <a:defRPr/>
              </a:pPr>
              <a:t>September 29,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9C4A20-6E27-467E-A82B-83AD515946BA}" type="slidenum">
              <a:rPr lang="en-US"/>
              <a:pPr>
                <a:defRPr/>
              </a:pPr>
              <a:t>‹#›</a:t>
            </a:fld>
            <a:endParaRPr lang="en-US"/>
          </a:p>
        </p:txBody>
      </p:sp>
    </p:spTree>
    <p:extLst>
      <p:ext uri="{BB962C8B-B14F-4D97-AF65-F5344CB8AC3E}">
        <p14:creationId xmlns:p14="http://schemas.microsoft.com/office/powerpoint/2010/main" val="238187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F6CFB3-CE2E-4B14-8F75-1E4CD0EE53B3}" type="datetime4">
              <a:rPr lang="en-US"/>
              <a:pPr>
                <a:defRPr/>
              </a:pPr>
              <a:t>September 29,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003EE-89BB-4EEE-859A-101CADE6F8C6}" type="slidenum">
              <a:rPr lang="en-US"/>
              <a:pPr>
                <a:defRPr/>
              </a:pPr>
              <a:t>‹#›</a:t>
            </a:fld>
            <a:endParaRPr lang="en-US"/>
          </a:p>
        </p:txBody>
      </p:sp>
    </p:spTree>
    <p:extLst>
      <p:ext uri="{BB962C8B-B14F-4D97-AF65-F5344CB8AC3E}">
        <p14:creationId xmlns:p14="http://schemas.microsoft.com/office/powerpoint/2010/main" val="359062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0CEDC97-25E2-4BF8-9946-9AE8D05A1F1A}" type="datetime4">
              <a:rPr lang="en-US"/>
              <a:pPr>
                <a:defRPr/>
              </a:pPr>
              <a:t>September 29,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8E9E66-912C-4FA1-95DC-3781E8ED6003}" type="slidenum">
              <a:rPr lang="en-US"/>
              <a:pPr>
                <a:defRPr/>
              </a:pPr>
              <a:t>‹#›</a:t>
            </a:fld>
            <a:endParaRPr lang="en-US"/>
          </a:p>
        </p:txBody>
      </p:sp>
    </p:spTree>
    <p:extLst>
      <p:ext uri="{BB962C8B-B14F-4D97-AF65-F5344CB8AC3E}">
        <p14:creationId xmlns:p14="http://schemas.microsoft.com/office/powerpoint/2010/main" val="367086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A11129-4AC1-49EB-AEDE-C295F4D161E9}" type="datetime4">
              <a:rPr lang="en-US"/>
              <a:pPr>
                <a:defRPr/>
              </a:pPr>
              <a:t>September 29, 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9DDFA7-FD3F-4D6A-8468-A15361F7C880}" type="slidenum">
              <a:rPr lang="en-US"/>
              <a:pPr>
                <a:defRPr/>
              </a:pPr>
              <a:t>‹#›</a:t>
            </a:fld>
            <a:endParaRPr lang="en-US"/>
          </a:p>
        </p:txBody>
      </p:sp>
    </p:spTree>
    <p:extLst>
      <p:ext uri="{BB962C8B-B14F-4D97-AF65-F5344CB8AC3E}">
        <p14:creationId xmlns:p14="http://schemas.microsoft.com/office/powerpoint/2010/main" val="36839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205AC1-7423-43ED-9D13-9D41F5090378}" type="datetime4">
              <a:rPr lang="en-US"/>
              <a:pPr>
                <a:defRPr/>
              </a:pPr>
              <a:t>September 29, 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D1209A-7E61-4B13-9109-E589F9827431}" type="slidenum">
              <a:rPr lang="en-US"/>
              <a:pPr>
                <a:defRPr/>
              </a:pPr>
              <a:t>‹#›</a:t>
            </a:fld>
            <a:endParaRPr lang="en-US"/>
          </a:p>
        </p:txBody>
      </p:sp>
    </p:spTree>
    <p:extLst>
      <p:ext uri="{BB962C8B-B14F-4D97-AF65-F5344CB8AC3E}">
        <p14:creationId xmlns:p14="http://schemas.microsoft.com/office/powerpoint/2010/main" val="32136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solidFill>
                  <a:srgbClr val="0000FF"/>
                </a:solidFill>
              </a:defRPr>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p:txBody>
          <a:bodyPr/>
          <a:lstStyle>
            <a:lvl1pPr>
              <a:defRPr/>
            </a:lvl1pPr>
          </a:lstStyle>
          <a:p>
            <a:pPr>
              <a:defRPr/>
            </a:pPr>
            <a:fld id="{3BA02DFA-02C6-4638-89D4-9E98CDF503C0}" type="datetime4">
              <a:rPr lang="en-US"/>
              <a:pPr>
                <a:defRPr/>
              </a:pPr>
              <a:t>September 29, 2025</a:t>
            </a:fld>
            <a:endParaRPr lang="en-US" altLang="en-US">
              <a:solidFill>
                <a:schemeClr val="bg2"/>
              </a:solidFill>
            </a:endParaRPr>
          </a:p>
        </p:txBody>
      </p:sp>
      <p:sp>
        <p:nvSpPr>
          <p:cNvPr id="5" name="Rectangle 4"/>
          <p:cNvSpPr>
            <a:spLocks noGrp="1" noChangeArrowheads="1"/>
          </p:cNvSpPr>
          <p:nvPr>
            <p:ph type="sldNum" sz="quarter" idx="11"/>
          </p:nvPr>
        </p:nvSpPr>
        <p:spPr/>
        <p:txBody>
          <a:bodyPr/>
          <a:lstStyle>
            <a:lvl1pPr>
              <a:defRPr/>
            </a:lvl1pPr>
          </a:lstStyle>
          <a:p>
            <a:pPr>
              <a:defRPr/>
            </a:pPr>
            <a:fld id="{BC03FDE9-4CFE-4421-A501-434F5F61D1E4}" type="slidenum">
              <a:rPr lang="en-US" altLang="en-US"/>
              <a:pPr>
                <a:defRPr/>
              </a:pPr>
              <a:t>‹#›</a:t>
            </a:fld>
            <a:endParaRPr lang="en-US" altLang="en-US"/>
          </a:p>
        </p:txBody>
      </p:sp>
    </p:spTree>
    <p:extLst>
      <p:ext uri="{BB962C8B-B14F-4D97-AF65-F5344CB8AC3E}">
        <p14:creationId xmlns:p14="http://schemas.microsoft.com/office/powerpoint/2010/main" val="4082913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17851-BEA3-4BF7-A8AF-DDD7C0D28D98}" type="datetime4">
              <a:rPr lang="en-US"/>
              <a:pPr>
                <a:defRPr/>
              </a:pPr>
              <a:t>September 29, 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1ACD7F-0A8A-4343-9247-A1AE8F5C6088}" type="slidenum">
              <a:rPr lang="en-US"/>
              <a:pPr>
                <a:defRPr/>
              </a:pPr>
              <a:t>‹#›</a:t>
            </a:fld>
            <a:endParaRPr lang="en-US"/>
          </a:p>
        </p:txBody>
      </p:sp>
    </p:spTree>
    <p:extLst>
      <p:ext uri="{BB962C8B-B14F-4D97-AF65-F5344CB8AC3E}">
        <p14:creationId xmlns:p14="http://schemas.microsoft.com/office/powerpoint/2010/main" val="3916459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E6E712-EF3B-4B31-AD6B-13C9C7073A30}" type="datetime4">
              <a:rPr lang="en-US"/>
              <a:pPr>
                <a:defRPr/>
              </a:pPr>
              <a:t>September 29,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9A996E-9E68-4294-9FDD-0D3C9BF5F02D}" type="slidenum">
              <a:rPr lang="en-US"/>
              <a:pPr>
                <a:defRPr/>
              </a:pPr>
              <a:t>‹#›</a:t>
            </a:fld>
            <a:endParaRPr lang="en-US"/>
          </a:p>
        </p:txBody>
      </p:sp>
    </p:spTree>
    <p:extLst>
      <p:ext uri="{BB962C8B-B14F-4D97-AF65-F5344CB8AC3E}">
        <p14:creationId xmlns:p14="http://schemas.microsoft.com/office/powerpoint/2010/main" val="31882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85E838-075F-446A-BFEE-D392A06DB13E}" type="datetime4">
              <a:rPr lang="en-US"/>
              <a:pPr>
                <a:defRPr/>
              </a:pPr>
              <a:t>September 29,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B65055-6114-4D36-8439-B3562715F6FB}" type="slidenum">
              <a:rPr lang="en-US"/>
              <a:pPr>
                <a:defRPr/>
              </a:pPr>
              <a:t>‹#›</a:t>
            </a:fld>
            <a:endParaRPr lang="en-US"/>
          </a:p>
        </p:txBody>
      </p:sp>
    </p:spTree>
    <p:extLst>
      <p:ext uri="{BB962C8B-B14F-4D97-AF65-F5344CB8AC3E}">
        <p14:creationId xmlns:p14="http://schemas.microsoft.com/office/powerpoint/2010/main" val="1076119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799E62-F8EB-4C0F-8921-40F31A908B71}" type="datetime4">
              <a:rPr lang="en-US"/>
              <a:pPr>
                <a:defRPr/>
              </a:pPr>
              <a:t>September 29,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889DA-ECA5-4C6B-9A5A-45309617AC82}" type="slidenum">
              <a:rPr lang="en-US"/>
              <a:pPr>
                <a:defRPr/>
              </a:pPr>
              <a:t>‹#›</a:t>
            </a:fld>
            <a:endParaRPr lang="en-US"/>
          </a:p>
        </p:txBody>
      </p:sp>
    </p:spTree>
    <p:extLst>
      <p:ext uri="{BB962C8B-B14F-4D97-AF65-F5344CB8AC3E}">
        <p14:creationId xmlns:p14="http://schemas.microsoft.com/office/powerpoint/2010/main" val="3542510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888F6E-C648-407D-AFAC-A8EE81AE8784}" type="datetime4">
              <a:rPr lang="en-US"/>
              <a:pPr>
                <a:defRPr/>
              </a:pPr>
              <a:t>September 29,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1FE80-744B-44BB-BAEB-797EBDE08034}" type="slidenum">
              <a:rPr lang="en-US"/>
              <a:pPr>
                <a:defRPr/>
              </a:pPr>
              <a:t>‹#›</a:t>
            </a:fld>
            <a:endParaRPr lang="en-US"/>
          </a:p>
        </p:txBody>
      </p:sp>
    </p:spTree>
    <p:extLst>
      <p:ext uri="{BB962C8B-B14F-4D97-AF65-F5344CB8AC3E}">
        <p14:creationId xmlns:p14="http://schemas.microsoft.com/office/powerpoint/2010/main" val="309889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E329875D-7486-496C-A37B-6DE42241A533}" type="datetime4">
              <a:rPr lang="en-US"/>
              <a:pPr>
                <a:defRPr/>
              </a:pPr>
              <a:t>September 29, 2025</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475EFA1D-33DB-4F79-B79B-337EC801B114}" type="slidenum">
              <a:rPr lang="en-US" altLang="en-US"/>
              <a:pPr>
                <a:defRPr/>
              </a:pPr>
              <a:t>‹#›</a:t>
            </a:fld>
            <a:endParaRPr lang="en-US" altLang="en-US"/>
          </a:p>
        </p:txBody>
      </p:sp>
    </p:spTree>
    <p:extLst>
      <p:ext uri="{BB962C8B-B14F-4D97-AF65-F5344CB8AC3E}">
        <p14:creationId xmlns:p14="http://schemas.microsoft.com/office/powerpoint/2010/main" val="49977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D44C04FE-6587-4B5D-81C3-E86DEF588904}" type="datetime4">
              <a:rPr lang="en-US"/>
              <a:pPr>
                <a:defRPr/>
              </a:pPr>
              <a:t>September 29,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96795686-6F3D-48C4-BCA9-D8C1E1CC5471}" type="slidenum">
              <a:rPr lang="en-US" altLang="en-US"/>
              <a:pPr>
                <a:defRPr/>
              </a:pPr>
              <a:t>‹#›</a:t>
            </a:fld>
            <a:endParaRPr lang="en-US" altLang="en-US"/>
          </a:p>
        </p:txBody>
      </p:sp>
    </p:spTree>
    <p:extLst>
      <p:ext uri="{BB962C8B-B14F-4D97-AF65-F5344CB8AC3E}">
        <p14:creationId xmlns:p14="http://schemas.microsoft.com/office/powerpoint/2010/main" val="374928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fld id="{25D329F2-B348-442E-9FFB-D1B4B25A0A17}" type="datetime4">
              <a:rPr lang="en-US"/>
              <a:pPr>
                <a:defRPr/>
              </a:pPr>
              <a:t>September 29, 2025</a:t>
            </a:fld>
            <a:endParaRPr lang="en-US" altLang="en-US" dirty="0">
              <a:solidFill>
                <a:schemeClr val="bg2"/>
              </a:solidFill>
            </a:endParaRPr>
          </a:p>
        </p:txBody>
      </p:sp>
      <p:sp>
        <p:nvSpPr>
          <p:cNvPr id="8"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a:defRPr/>
            </a:lvl1pPr>
          </a:lstStyle>
          <a:p>
            <a:pPr>
              <a:defRPr/>
            </a:pPr>
            <a:fld id="{191F6C75-ECE9-475C-B489-BC0C3F19298E}" type="slidenum">
              <a:rPr lang="en-US" altLang="en-US"/>
              <a:pPr>
                <a:defRPr/>
              </a:pPr>
              <a:t>‹#›</a:t>
            </a:fld>
            <a:endParaRPr lang="en-US" altLang="en-US"/>
          </a:p>
        </p:txBody>
      </p:sp>
    </p:spTree>
    <p:extLst>
      <p:ext uri="{BB962C8B-B14F-4D97-AF65-F5344CB8AC3E}">
        <p14:creationId xmlns:p14="http://schemas.microsoft.com/office/powerpoint/2010/main" val="76066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fld id="{7F0E878F-EA39-4C2E-9970-394B6CAB1478}" type="datetime4">
              <a:rPr lang="en-US"/>
              <a:pPr>
                <a:defRPr/>
              </a:pPr>
              <a:t>September 29, 2025</a:t>
            </a:fld>
            <a:endParaRPr lang="en-US" altLang="en-US" dirty="0">
              <a:solidFill>
                <a:schemeClr val="bg2"/>
              </a:solidFill>
            </a:endParaRPr>
          </a:p>
        </p:txBody>
      </p:sp>
      <p:sp>
        <p:nvSpPr>
          <p:cNvPr id="4"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a:defRPr/>
            </a:lvl1pPr>
          </a:lstStyle>
          <a:p>
            <a:pPr>
              <a:defRPr/>
            </a:pPr>
            <a:fld id="{B32496E5-8FFA-4061-92C3-71B1BA3DDA51}" type="slidenum">
              <a:rPr lang="en-US" altLang="en-US"/>
              <a:pPr>
                <a:defRPr/>
              </a:pPr>
              <a:t>‹#›</a:t>
            </a:fld>
            <a:endParaRPr lang="en-US" altLang="en-US"/>
          </a:p>
        </p:txBody>
      </p:sp>
    </p:spTree>
    <p:extLst>
      <p:ext uri="{BB962C8B-B14F-4D97-AF65-F5344CB8AC3E}">
        <p14:creationId xmlns:p14="http://schemas.microsoft.com/office/powerpoint/2010/main" val="423146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A8047DC0-EB30-4B3A-AABE-7E05E0B31B3B}" type="datetime4">
              <a:rPr lang="en-US"/>
              <a:pPr>
                <a:defRPr/>
              </a:pPr>
              <a:t>September 29, 2025</a:t>
            </a:fld>
            <a:endParaRPr lang="en-US" altLang="en-US" dirty="0">
              <a:solidFill>
                <a:schemeClr val="bg2"/>
              </a:solidFill>
            </a:endParaRPr>
          </a:p>
        </p:txBody>
      </p:sp>
      <p:sp>
        <p:nvSpPr>
          <p:cNvPr id="3"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a:defRPr/>
            </a:lvl1pPr>
          </a:lstStyle>
          <a:p>
            <a:pPr>
              <a:defRPr/>
            </a:pPr>
            <a:fld id="{24C21867-5838-4AB1-82B9-E47C7DA36B59}" type="slidenum">
              <a:rPr lang="en-US" altLang="en-US"/>
              <a:pPr>
                <a:defRPr/>
              </a:pPr>
              <a:t>‹#›</a:t>
            </a:fld>
            <a:endParaRPr lang="en-US" altLang="en-US"/>
          </a:p>
        </p:txBody>
      </p:sp>
    </p:spTree>
    <p:extLst>
      <p:ext uri="{BB962C8B-B14F-4D97-AF65-F5344CB8AC3E}">
        <p14:creationId xmlns:p14="http://schemas.microsoft.com/office/powerpoint/2010/main" val="4420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EB29D74-CB06-4A77-8DB8-0A977A7E0029}" type="datetime4">
              <a:rPr lang="en-US"/>
              <a:pPr>
                <a:defRPr/>
              </a:pPr>
              <a:t>September 29,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AB954077-3D17-4357-9835-26FB285CFBC9}" type="slidenum">
              <a:rPr lang="en-US" altLang="en-US"/>
              <a:pPr>
                <a:defRPr/>
              </a:pPr>
              <a:t>‹#›</a:t>
            </a:fld>
            <a:endParaRPr lang="en-US" altLang="en-US"/>
          </a:p>
        </p:txBody>
      </p:sp>
    </p:spTree>
    <p:extLst>
      <p:ext uri="{BB962C8B-B14F-4D97-AF65-F5344CB8AC3E}">
        <p14:creationId xmlns:p14="http://schemas.microsoft.com/office/powerpoint/2010/main" val="369383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74CE224-DED2-4CD1-AC21-F3080FE47CB5}" type="datetime4">
              <a:rPr lang="en-US"/>
              <a:pPr>
                <a:defRPr/>
              </a:pPr>
              <a:t>September 29,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25D17707-3908-48D0-952F-C787BB50C527}" type="slidenum">
              <a:rPr lang="en-US" altLang="en-US"/>
              <a:pPr>
                <a:defRPr/>
              </a:pPr>
              <a:t>‹#›</a:t>
            </a:fld>
            <a:endParaRPr lang="en-US" altLang="en-US"/>
          </a:p>
        </p:txBody>
      </p:sp>
    </p:spTree>
    <p:extLst>
      <p:ext uri="{BB962C8B-B14F-4D97-AF65-F5344CB8AC3E}">
        <p14:creationId xmlns:p14="http://schemas.microsoft.com/office/powerpoint/2010/main" val="19485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C561878C-251A-4F5B-B74A-ACA28F612672}" type="datetime4">
              <a:rPr lang="en-US"/>
              <a:pPr>
                <a:defRPr/>
              </a:pPr>
              <a:t>September 29, 2025</a:t>
            </a:fld>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5710A507-AB75-48C3-BB61-5E47FAE343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 id="2147484936" r:id="rId13"/>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pPr>
              <a:defRPr/>
            </a:pPr>
            <a:fld id="{1DEE0716-1A4A-41D7-8CDF-AB246C894936}" type="datetime4">
              <a:rPr lang="en-US"/>
              <a:pPr>
                <a:defRPr/>
              </a:pPr>
              <a:t>September 29, 2025</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A4CEDE50-698D-4EB3-A7A3-BFEF3DBDA9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hf hdr="0" ftr="0"/>
  <p:txStyles>
    <p:titleStyle>
      <a:lvl1pPr algn="ctr" rtl="0" eaLnBrk="0" fontAlgn="base" hangingPunct="0">
        <a:spcBef>
          <a:spcPct val="0"/>
        </a:spcBef>
        <a:spcAft>
          <a:spcPct val="0"/>
        </a:spcAft>
        <a:defRPr sz="48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800" b="1">
          <a:solidFill>
            <a:schemeClr val="bg1"/>
          </a:solidFill>
          <a:latin typeface="Helvetica" pitchFamily="34" charset="0"/>
        </a:defRPr>
      </a:lvl2pPr>
      <a:lvl3pPr algn="ctr" rtl="0" eaLnBrk="0" fontAlgn="base" hangingPunct="0">
        <a:spcBef>
          <a:spcPct val="0"/>
        </a:spcBef>
        <a:spcAft>
          <a:spcPct val="0"/>
        </a:spcAft>
        <a:defRPr sz="4800" b="1">
          <a:solidFill>
            <a:schemeClr val="bg1"/>
          </a:solidFill>
          <a:latin typeface="Helvetica" pitchFamily="34" charset="0"/>
        </a:defRPr>
      </a:lvl3pPr>
      <a:lvl4pPr algn="ctr" rtl="0" eaLnBrk="0" fontAlgn="base" hangingPunct="0">
        <a:spcBef>
          <a:spcPct val="0"/>
        </a:spcBef>
        <a:spcAft>
          <a:spcPct val="0"/>
        </a:spcAft>
        <a:defRPr sz="4800" b="1">
          <a:solidFill>
            <a:schemeClr val="bg1"/>
          </a:solidFill>
          <a:latin typeface="Helvetica" pitchFamily="34" charset="0"/>
        </a:defRPr>
      </a:lvl4pPr>
      <a:lvl5pPr algn="ctr" rtl="0" eaLnBrk="0" fontAlgn="base" hangingPunct="0">
        <a:spcBef>
          <a:spcPct val="0"/>
        </a:spcBef>
        <a:spcAft>
          <a:spcPct val="0"/>
        </a:spcAft>
        <a:defRPr sz="4800" b="1">
          <a:solidFill>
            <a:schemeClr val="bg1"/>
          </a:solidFill>
          <a:latin typeface="Helvetica" pitchFamily="34" charset="0"/>
        </a:defRPr>
      </a:lvl5pPr>
      <a:lvl6pPr marL="457200" algn="ctr" rtl="0" fontAlgn="base">
        <a:spcBef>
          <a:spcPct val="0"/>
        </a:spcBef>
        <a:spcAft>
          <a:spcPct val="0"/>
        </a:spcAft>
        <a:defRPr sz="4800" b="1">
          <a:solidFill>
            <a:schemeClr val="bg1"/>
          </a:solidFill>
          <a:latin typeface="Helvetica" pitchFamily="34" charset="0"/>
        </a:defRPr>
      </a:lvl6pPr>
      <a:lvl7pPr marL="914400" algn="ctr" rtl="0" fontAlgn="base">
        <a:spcBef>
          <a:spcPct val="0"/>
        </a:spcBef>
        <a:spcAft>
          <a:spcPct val="0"/>
        </a:spcAft>
        <a:defRPr sz="4800" b="1">
          <a:solidFill>
            <a:schemeClr val="bg1"/>
          </a:solidFill>
          <a:latin typeface="Helvetica" pitchFamily="34" charset="0"/>
        </a:defRPr>
      </a:lvl7pPr>
      <a:lvl8pPr marL="1371600" algn="ctr" rtl="0" fontAlgn="base">
        <a:spcBef>
          <a:spcPct val="0"/>
        </a:spcBef>
        <a:spcAft>
          <a:spcPct val="0"/>
        </a:spcAft>
        <a:defRPr sz="4800" b="1">
          <a:solidFill>
            <a:schemeClr val="bg1"/>
          </a:solidFill>
          <a:latin typeface="Helvetica" pitchFamily="34" charset="0"/>
        </a:defRPr>
      </a:lvl8pPr>
      <a:lvl9pPr marL="1828800" algn="ctr" rtl="0" fontAlgn="base">
        <a:spcBef>
          <a:spcPct val="0"/>
        </a:spcBef>
        <a:spcAft>
          <a:spcPct val="0"/>
        </a:spcAft>
        <a:defRPr sz="4800" b="1">
          <a:solidFill>
            <a:schemeClr val="bg1"/>
          </a:solidFill>
          <a:latin typeface="Helvetic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CC00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4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6.xml"/><Relationship Id="rId4" Type="http://schemas.openxmlformats.org/officeDocument/2006/relationships/image" Target="../media/image44.emf"/></Relationships>
</file>

<file path=ppt/slides/_rels/slide4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6.tmp"/></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sz="2400" dirty="0"/>
              <a:t>Class 1: </a:t>
            </a:r>
            <a:r>
              <a:rPr lang="en-US" sz="2400"/>
              <a:t>Mon 29 </a:t>
            </a:r>
            <a:r>
              <a:rPr lang="en-US" sz="2400" dirty="0"/>
              <a:t>Sept 2025</a:t>
            </a:r>
            <a:br>
              <a:rPr lang="en-US" sz="2400" dirty="0"/>
            </a:br>
            <a:r>
              <a:rPr lang="en-US" sz="2400" dirty="0"/>
              <a:t>Antitrust Fall 2025</a:t>
            </a:r>
            <a:br>
              <a:rPr lang="en-US" sz="2400" dirty="0"/>
            </a:br>
            <a:br>
              <a:rPr lang="en-US" sz="2400" dirty="0"/>
            </a:br>
            <a:r>
              <a:rPr lang="en-US" dirty="0"/>
              <a:t>Characterizing Horizontal Agreements</a:t>
            </a:r>
          </a:p>
        </p:txBody>
      </p:sp>
      <p:sp>
        <p:nvSpPr>
          <p:cNvPr id="18435" name="Rectangle 3"/>
          <p:cNvSpPr>
            <a:spLocks noGrp="1" noChangeArrowheads="1"/>
          </p:cNvSpPr>
          <p:nvPr>
            <p:ph type="subTitle" idx="1"/>
          </p:nvPr>
        </p:nvSpPr>
        <p:spPr>
          <a:xfrm>
            <a:off x="3833813" y="3581400"/>
            <a:ext cx="6853237" cy="1752600"/>
          </a:xfrm>
        </p:spPr>
        <p:txBody>
          <a:bodyPr/>
          <a:lstStyle/>
          <a:p>
            <a:r>
              <a:rPr lang="en-US" dirty="0">
                <a:solidFill>
                  <a:srgbClr val="0000FF"/>
                </a:solidFill>
              </a:rPr>
              <a:t>Randal C. Picker</a:t>
            </a:r>
          </a:p>
          <a:p>
            <a:r>
              <a:rPr lang="en-US" sz="2000" dirty="0">
                <a:solidFill>
                  <a:srgbClr val="0000FF"/>
                </a:solidFill>
              </a:rPr>
              <a:t>James Parker Hall Distinguished Service Professor of Law</a:t>
            </a:r>
          </a:p>
          <a:p>
            <a:r>
              <a:rPr lang="en-US" dirty="0">
                <a:solidFill>
                  <a:srgbClr val="0000FF"/>
                </a:solidFill>
              </a:rPr>
              <a:t>The Law School</a:t>
            </a:r>
          </a:p>
          <a:p>
            <a:r>
              <a:rPr lang="en-US" dirty="0">
                <a:solidFill>
                  <a:srgbClr val="0000FF"/>
                </a:solidFill>
              </a:rPr>
              <a:t>The University of Chicago</a:t>
            </a:r>
            <a:endParaRPr lang="en-US" sz="2000" dirty="0">
              <a:solidFill>
                <a:srgbClr val="0000FF"/>
              </a:solidFill>
            </a:endParaRPr>
          </a:p>
          <a:p>
            <a:endParaRPr lang="en-US" sz="1800" dirty="0">
              <a:solidFill>
                <a:srgbClr val="0000FF"/>
              </a:solidFill>
            </a:endParaRPr>
          </a:p>
          <a:p>
            <a:r>
              <a:rPr lang="en-US" sz="1800" dirty="0">
                <a:solidFill>
                  <a:srgbClr val="0000FF"/>
                </a:solidFill>
              </a:rPr>
              <a:t>Copyright © 2000-25 Randal C. Picker.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291" y="-2"/>
            <a:ext cx="269471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The Sherman Act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26 Stat 209 (2 July 1890)</a:t>
            </a:r>
          </a:p>
        </p:txBody>
      </p:sp>
      <p:pic>
        <p:nvPicPr>
          <p:cNvPr id="8" name="Picture 7"/>
          <p:cNvPicPr>
            <a:picLocks noChangeAspect="1"/>
          </p:cNvPicPr>
          <p:nvPr/>
        </p:nvPicPr>
        <p:blipFill>
          <a:blip r:embed="rId2"/>
          <a:stretch>
            <a:fillRect/>
          </a:stretch>
        </p:blipFill>
        <p:spPr>
          <a:xfrm>
            <a:off x="198445" y="209004"/>
            <a:ext cx="4236395" cy="6449331"/>
          </a:xfrm>
          <a:prstGeom prst="rect">
            <a:avLst/>
          </a:prstGeom>
          <a:ln w="6350">
            <a:solidFill>
              <a:schemeClr val="tx1"/>
            </a:solidFill>
          </a:ln>
        </p:spPr>
      </p:pic>
      <p:pic>
        <p:nvPicPr>
          <p:cNvPr id="9" name="Picture 8"/>
          <p:cNvPicPr>
            <a:picLocks noChangeAspect="1"/>
          </p:cNvPicPr>
          <p:nvPr/>
        </p:nvPicPr>
        <p:blipFill>
          <a:blip r:embed="rId3"/>
          <a:stretch>
            <a:fillRect/>
          </a:stretch>
        </p:blipFill>
        <p:spPr>
          <a:xfrm>
            <a:off x="4583926" y="209004"/>
            <a:ext cx="4169376" cy="6459960"/>
          </a:xfrm>
          <a:prstGeom prst="rect">
            <a:avLst/>
          </a:prstGeom>
          <a:ln w="6350">
            <a:solidFill>
              <a:schemeClr val="tx1"/>
            </a:solidFill>
          </a:ln>
        </p:spPr>
      </p:pic>
    </p:spTree>
    <p:extLst>
      <p:ext uri="{BB962C8B-B14F-4D97-AF65-F5344CB8AC3E}">
        <p14:creationId xmlns:p14="http://schemas.microsoft.com/office/powerpoint/2010/main" val="106429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265AAABE-0956-4B42-B95E-34B5D3D34C1B}" type="slidenum">
              <a:rPr lang="en-US" altLang="en-US" sz="1400" smtClean="0">
                <a:solidFill>
                  <a:srgbClr val="000066"/>
                </a:solidFill>
              </a:rPr>
              <a:pPr>
                <a:spcBef>
                  <a:spcPct val="0"/>
                </a:spcBef>
                <a:buClrTx/>
                <a:buSzTx/>
                <a:buFontTx/>
                <a:buNone/>
              </a:pPr>
              <a:t>11</a:t>
            </a:fld>
            <a:endParaRPr lang="en-US" altLang="en-US" sz="1400">
              <a:solidFill>
                <a:srgbClr val="000066"/>
              </a:solidFill>
            </a:endParaRPr>
          </a:p>
        </p:txBody>
      </p:sp>
      <p:sp>
        <p:nvSpPr>
          <p:cNvPr id="20484" name="Rectangle 2"/>
          <p:cNvSpPr>
            <a:spLocks noGrp="1" noChangeArrowheads="1"/>
          </p:cNvSpPr>
          <p:nvPr>
            <p:ph type="title"/>
          </p:nvPr>
        </p:nvSpPr>
        <p:spPr/>
        <p:txBody>
          <a:bodyPr/>
          <a:lstStyle/>
          <a:p>
            <a:r>
              <a:rPr lang="en-US"/>
              <a:t>Sherman Act Sec. 1</a:t>
            </a:r>
          </a:p>
        </p:txBody>
      </p:sp>
      <p:sp>
        <p:nvSpPr>
          <p:cNvPr id="32774" name="Rectangle 3"/>
          <p:cNvSpPr>
            <a:spLocks noGrp="1" noChangeArrowheads="1"/>
          </p:cNvSpPr>
          <p:nvPr>
            <p:ph type="body" idx="1"/>
          </p:nvPr>
        </p:nvSpPr>
        <p:spPr/>
        <p:txBody>
          <a:bodyPr/>
          <a:lstStyle/>
          <a:p>
            <a:r>
              <a:rPr lang="en-US" dirty="0"/>
              <a:t>Sherman Act: July 2, 1890</a:t>
            </a:r>
          </a:p>
          <a:p>
            <a:r>
              <a:rPr lang="en-US" dirty="0">
                <a:solidFill>
                  <a:schemeClr val="tx1"/>
                </a:solidFill>
              </a:rPr>
              <a:t>Every</a:t>
            </a:r>
          </a:p>
          <a:p>
            <a:pPr lvl="1"/>
            <a:r>
              <a:rPr lang="en-US" dirty="0">
                <a:solidFill>
                  <a:schemeClr val="tx1"/>
                </a:solidFill>
              </a:rPr>
              <a:t>contract, combination in the form of trust or otherwise, or conspiracy,</a:t>
            </a:r>
          </a:p>
          <a:p>
            <a:pPr lvl="1"/>
            <a:r>
              <a:rPr lang="en-US" dirty="0">
                <a:solidFill>
                  <a:schemeClr val="tx1"/>
                </a:solidFill>
              </a:rPr>
              <a:t>in restraint of trade or commerce</a:t>
            </a:r>
          </a:p>
          <a:p>
            <a:pPr lvl="1"/>
            <a:r>
              <a:rPr lang="en-US" dirty="0">
                <a:solidFill>
                  <a:schemeClr val="tx1"/>
                </a:solidFill>
              </a:rPr>
              <a:t>among the several States, or with foreign nations,</a:t>
            </a:r>
          </a:p>
          <a:p>
            <a:pPr lvl="1"/>
            <a:r>
              <a:rPr lang="en-US" dirty="0">
                <a:solidFill>
                  <a:schemeClr val="tx1"/>
                </a:solidFill>
              </a:rPr>
              <a:t>is declared to be illegal.</a:t>
            </a:r>
          </a:p>
        </p:txBody>
      </p:sp>
      <p:sp>
        <p:nvSpPr>
          <p:cNvPr id="7" name="Rectangle 2046"/>
          <p:cNvSpPr>
            <a:spLocks noChangeArrowheads="1"/>
          </p:cNvSpPr>
          <p:nvPr/>
        </p:nvSpPr>
        <p:spPr bwMode="auto">
          <a:xfrm>
            <a:off x="12018963" y="6700838"/>
            <a:ext cx="173037" cy="157162"/>
          </a:xfrm>
          <a:prstGeom prst="rect">
            <a:avLst/>
          </a:prstGeom>
          <a:solidFill>
            <a:srgbClr val="3366FF"/>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sz="240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74">
                                            <p:txEl>
                                              <p:pRg st="1" end="1"/>
                                            </p:txEl>
                                          </p:spTgt>
                                        </p:tgtEl>
                                        <p:attrNameLst>
                                          <p:attrName>style.visibility</p:attrName>
                                        </p:attrNameLst>
                                      </p:cBhvr>
                                      <p:to>
                                        <p:strVal val="visible"/>
                                      </p:to>
                                    </p:set>
                                    <p:animEffect transition="in" filter="wipe(left)">
                                      <p:cBhvr>
                                        <p:cTn id="7" dur="500"/>
                                        <p:tgtEl>
                                          <p:spTgt spid="327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774">
                                            <p:txEl>
                                              <p:pRg st="2" end="2"/>
                                            </p:txEl>
                                          </p:spTgt>
                                        </p:tgtEl>
                                        <p:attrNameLst>
                                          <p:attrName>style.visibility</p:attrName>
                                        </p:attrNameLst>
                                      </p:cBhvr>
                                      <p:to>
                                        <p:strVal val="visible"/>
                                      </p:to>
                                    </p:set>
                                    <p:animEffect transition="in" filter="wipe(left)">
                                      <p:cBhvr>
                                        <p:cTn id="12" dur="500"/>
                                        <p:tgtEl>
                                          <p:spTgt spid="327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774">
                                            <p:txEl>
                                              <p:pRg st="3" end="3"/>
                                            </p:txEl>
                                          </p:spTgt>
                                        </p:tgtEl>
                                        <p:attrNameLst>
                                          <p:attrName>style.visibility</p:attrName>
                                        </p:attrNameLst>
                                      </p:cBhvr>
                                      <p:to>
                                        <p:strVal val="visible"/>
                                      </p:to>
                                    </p:set>
                                    <p:animEffect transition="in" filter="wipe(left)">
                                      <p:cBhvr>
                                        <p:cTn id="17" dur="500"/>
                                        <p:tgtEl>
                                          <p:spTgt spid="327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2774">
                                            <p:txEl>
                                              <p:pRg st="4" end="4"/>
                                            </p:txEl>
                                          </p:spTgt>
                                        </p:tgtEl>
                                        <p:attrNameLst>
                                          <p:attrName>style.visibility</p:attrName>
                                        </p:attrNameLst>
                                      </p:cBhvr>
                                      <p:to>
                                        <p:strVal val="visible"/>
                                      </p:to>
                                    </p:set>
                                    <p:animEffect transition="in" filter="wipe(left)">
                                      <p:cBhvr>
                                        <p:cTn id="22" dur="500"/>
                                        <p:tgtEl>
                                          <p:spTgt spid="3277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22" presetClass="entr" presetSubtype="8" fill="hold" nodeType="withEffect">
                                  <p:stCondLst>
                                    <p:cond delay="0"/>
                                  </p:stCondLst>
                                  <p:childTnLst>
                                    <p:set>
                                      <p:cBhvr>
                                        <p:cTn id="28" dur="1" fill="hold">
                                          <p:stCondLst>
                                            <p:cond delay="0"/>
                                          </p:stCondLst>
                                        </p:cTn>
                                        <p:tgtEl>
                                          <p:spTgt spid="32774">
                                            <p:txEl>
                                              <p:pRg st="5" end="5"/>
                                            </p:txEl>
                                          </p:spTgt>
                                        </p:tgtEl>
                                        <p:attrNameLst>
                                          <p:attrName>style.visibility</p:attrName>
                                        </p:attrNameLst>
                                      </p:cBhvr>
                                      <p:to>
                                        <p:strVal val="visible"/>
                                      </p:to>
                                    </p:set>
                                    <p:animEffect transition="in" filter="wipe(left)">
                                      <p:cBhvr>
                                        <p:cTn id="29" dur="500"/>
                                        <p:tgtEl>
                                          <p:spTgt spid="327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fld id="{07DBF632-4F5A-45C8-ABB8-4E90B8D57A58}" type="slidenum">
              <a:rPr lang="en-US" altLang="en-US" sz="1400" smtClean="0">
                <a:solidFill>
                  <a:srgbClr val="000066"/>
                </a:solidFill>
              </a:rPr>
              <a:pPr>
                <a:spcBef>
                  <a:spcPct val="0"/>
                </a:spcBef>
                <a:buClrTx/>
                <a:buSzTx/>
                <a:buFontTx/>
                <a:buNone/>
              </a:pPr>
              <a:t>12</a:t>
            </a:fld>
            <a:endParaRPr lang="en-US" altLang="en-US" sz="1400">
              <a:solidFill>
                <a:srgbClr val="000066"/>
              </a:solidFill>
            </a:endParaRPr>
          </a:p>
        </p:txBody>
      </p:sp>
      <p:sp>
        <p:nvSpPr>
          <p:cNvPr id="22532" name="Rectangle 2"/>
          <p:cNvSpPr>
            <a:spLocks noGrp="1" noChangeArrowheads="1"/>
          </p:cNvSpPr>
          <p:nvPr>
            <p:ph type="title"/>
          </p:nvPr>
        </p:nvSpPr>
        <p:spPr/>
        <p:txBody>
          <a:bodyPr/>
          <a:lstStyle/>
          <a:p>
            <a:r>
              <a:rPr lang="en-US"/>
              <a:t>Sherman Act Sec. 1</a:t>
            </a:r>
          </a:p>
        </p:txBody>
      </p:sp>
      <p:sp>
        <p:nvSpPr>
          <p:cNvPr id="22533" name="Rectangle 3"/>
          <p:cNvSpPr>
            <a:spLocks noGrp="1" noChangeArrowheads="1"/>
          </p:cNvSpPr>
          <p:nvPr>
            <p:ph type="body" idx="1"/>
          </p:nvPr>
        </p:nvSpPr>
        <p:spPr/>
        <p:txBody>
          <a:bodyPr/>
          <a:lstStyle/>
          <a:p>
            <a:r>
              <a:rPr lang="en-US" sz="3600">
                <a:solidFill>
                  <a:schemeClr val="tx1"/>
                </a:solidFill>
              </a:rPr>
              <a:t>Every person who shall make any contract or engage in any combination or conspiracy hereby declared to be illegal shall be deemed guilty of a [felony], and, on conviction thereof, shall be punished by fine not exceeding $[100,000,000] if a corporation, or, if any other person, $[1,000,000], or by imprisonment not exceeding [10] years, or by both said punishments, in the discretion of the court.</a:t>
            </a:r>
            <a:endParaRPr lang="en-US" sz="3600">
              <a:solidFill>
                <a:srgbClr val="3366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5803" y="-1"/>
            <a:ext cx="2396198" cy="406868"/>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Trans-Missouri</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13</a:t>
            </a:fld>
            <a:endParaRPr lang="en-US" altLang="en-US"/>
          </a:p>
        </p:txBody>
      </p:sp>
      <p:pic>
        <p:nvPicPr>
          <p:cNvPr id="5" name="Picture 4"/>
          <p:cNvPicPr>
            <a:picLocks noChangeAspect="1"/>
          </p:cNvPicPr>
          <p:nvPr/>
        </p:nvPicPr>
        <p:blipFill rotWithShape="1">
          <a:blip r:embed="rId2"/>
          <a:srcRect l="7657" t="2766" r="4580" b="4515"/>
          <a:stretch/>
        </p:blipFill>
        <p:spPr>
          <a:xfrm>
            <a:off x="3433969" y="213690"/>
            <a:ext cx="3968159" cy="6491909"/>
          </a:xfrm>
          <a:prstGeom prst="rect">
            <a:avLst/>
          </a:prstGeom>
          <a:ln w="6350">
            <a:solidFill>
              <a:schemeClr val="bg2"/>
            </a:solidFill>
          </a:ln>
        </p:spPr>
      </p:pic>
      <p:sp>
        <p:nvSpPr>
          <p:cNvPr id="6" name="Text Box 5">
            <a:extLst>
              <a:ext uri="{FF2B5EF4-FFF2-40B4-BE49-F238E27FC236}">
                <a16:creationId xmlns:a16="http://schemas.microsoft.com/office/drawing/2014/main" id="{471EDD58-8FB5-AD95-5E45-6953080859D1}"/>
              </a:ext>
            </a:extLst>
          </p:cNvPr>
          <p:cNvSpPr txBox="1">
            <a:spLocks noChangeArrowheads="1"/>
          </p:cNvSpPr>
          <p:nvPr/>
        </p:nvSpPr>
        <p:spPr bwMode="auto">
          <a:xfrm>
            <a:off x="9936760" y="6488668"/>
            <a:ext cx="225524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166 U.S. 290 (1897)</a:t>
            </a:r>
          </a:p>
        </p:txBody>
      </p:sp>
    </p:spTree>
    <p:extLst>
      <p:ext uri="{BB962C8B-B14F-4D97-AF65-F5344CB8AC3E}">
        <p14:creationId xmlns:p14="http://schemas.microsoft.com/office/powerpoint/2010/main" val="422293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842" y="-1"/>
            <a:ext cx="3968159" cy="406868"/>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SA1 Covers All Restraints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14</a:t>
            </a:fld>
            <a:endParaRPr lang="en-US" altLang="en-US"/>
          </a:p>
        </p:txBody>
      </p:sp>
      <p:sp>
        <p:nvSpPr>
          <p:cNvPr id="6" name="Text Box 5">
            <a:extLst>
              <a:ext uri="{FF2B5EF4-FFF2-40B4-BE49-F238E27FC236}">
                <a16:creationId xmlns:a16="http://schemas.microsoft.com/office/drawing/2014/main" id="{471EDD58-8FB5-AD95-5E45-6953080859D1}"/>
              </a:ext>
            </a:extLst>
          </p:cNvPr>
          <p:cNvSpPr txBox="1">
            <a:spLocks noChangeArrowheads="1"/>
          </p:cNvSpPr>
          <p:nvPr/>
        </p:nvSpPr>
        <p:spPr bwMode="auto">
          <a:xfrm>
            <a:off x="9228483" y="6488668"/>
            <a:ext cx="296351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Trans-Missouri (U.S. 1897)</a:t>
            </a:r>
          </a:p>
        </p:txBody>
      </p:sp>
      <p:pic>
        <p:nvPicPr>
          <p:cNvPr id="7" name="Picture 6">
            <a:extLst>
              <a:ext uri="{FF2B5EF4-FFF2-40B4-BE49-F238E27FC236}">
                <a16:creationId xmlns:a16="http://schemas.microsoft.com/office/drawing/2014/main" id="{DFF93B95-6869-CF95-C92B-4439F51E603D}"/>
              </a:ext>
            </a:extLst>
          </p:cNvPr>
          <p:cNvPicPr>
            <a:picLocks noChangeAspect="1"/>
          </p:cNvPicPr>
          <p:nvPr/>
        </p:nvPicPr>
        <p:blipFill>
          <a:blip r:embed="rId2"/>
          <a:stretch>
            <a:fillRect/>
          </a:stretch>
        </p:blipFill>
        <p:spPr>
          <a:xfrm>
            <a:off x="153894" y="203433"/>
            <a:ext cx="4025973" cy="6502167"/>
          </a:xfrm>
          <a:prstGeom prst="rect">
            <a:avLst/>
          </a:prstGeom>
          <a:ln w="6350">
            <a:solidFill>
              <a:schemeClr val="bg2"/>
            </a:solidFill>
          </a:ln>
        </p:spPr>
      </p:pic>
      <p:sp>
        <p:nvSpPr>
          <p:cNvPr id="8" name="Text Box 5">
            <a:extLst>
              <a:ext uri="{FF2B5EF4-FFF2-40B4-BE49-F238E27FC236}">
                <a16:creationId xmlns:a16="http://schemas.microsoft.com/office/drawing/2014/main" id="{D0B92194-CC67-9297-5B8B-C071BC52C285}"/>
              </a:ext>
            </a:extLst>
          </p:cNvPr>
          <p:cNvSpPr txBox="1">
            <a:spLocks noChangeArrowheads="1"/>
          </p:cNvSpPr>
          <p:nvPr/>
        </p:nvSpPr>
        <p:spPr bwMode="auto">
          <a:xfrm>
            <a:off x="1011936" y="1614749"/>
            <a:ext cx="11007027"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When, therefore, the body of an act pronounces as illegal every contract</a:t>
            </a:r>
            <a:r>
              <a:rPr lang="en-US" sz="3200" dirty="0"/>
              <a:t> or combination in restraint of trade or commerce among the several States, etc., </a:t>
            </a:r>
            <a:r>
              <a:rPr lang="en-US" sz="3200" b="1" dirty="0">
                <a:solidFill>
                  <a:schemeClr val="accent4">
                    <a:lumMod val="50000"/>
                    <a:lumOff val="50000"/>
                  </a:schemeClr>
                </a:solidFill>
              </a:rPr>
              <a:t>the plain and ordinary meaning of such language is not limited to that kind of contract alone which is in unreasonable restraint of trade</a:t>
            </a:r>
            <a:r>
              <a:rPr lang="en-US" sz="3200" dirty="0"/>
              <a:t>, but </a:t>
            </a:r>
            <a:r>
              <a:rPr lang="en-US" sz="3200" b="1" dirty="0">
                <a:solidFill>
                  <a:schemeClr val="accent4">
                    <a:lumMod val="50000"/>
                    <a:lumOff val="50000"/>
                  </a:schemeClr>
                </a:solidFill>
              </a:rPr>
              <a:t>all contracts are included in such language, and no exception or limitation can be added without placing in the act that which has been omitted by Congress</a:t>
            </a:r>
            <a:r>
              <a:rPr lang="en-US" sz="3200" dirty="0">
                <a:solidFill>
                  <a:schemeClr val="bg2"/>
                </a:solidFill>
                <a:cs typeface="Times New Roman" panose="02020603050405020304" pitchFamily="18" charset="0"/>
              </a:rPr>
              <a:t>.”</a:t>
            </a:r>
          </a:p>
        </p:txBody>
      </p:sp>
      <p:sp>
        <p:nvSpPr>
          <p:cNvPr id="11" name="Rectangle 10">
            <a:extLst>
              <a:ext uri="{FF2B5EF4-FFF2-40B4-BE49-F238E27FC236}">
                <a16:creationId xmlns:a16="http://schemas.microsoft.com/office/drawing/2014/main" id="{64D72547-8990-9D64-68C6-22671A790017}"/>
              </a:ext>
            </a:extLst>
          </p:cNvPr>
          <p:cNvSpPr>
            <a:spLocks noChangeArrowheads="1"/>
          </p:cNvSpPr>
          <p:nvPr/>
        </p:nvSpPr>
        <p:spPr bwMode="auto">
          <a:xfrm>
            <a:off x="12066020" y="6744062"/>
            <a:ext cx="125980" cy="111579"/>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6289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7"/>
                                        </p:tgtEl>
                                        <p:attrNameLst>
                                          <p:attrName>style.opacity</p:attrName>
                                        </p:attrNameLst>
                                      </p:cBhvr>
                                      <p:to>
                                        <p:strVal val="0.5"/>
                                      </p:to>
                                    </p:set>
                                    <p:animEffect filter="image" prLst="opacity: 0.5">
                                      <p:cBhvr rctx="IE">
                                        <p:cTn id="9" dur="indefinite"/>
                                        <p:tgtEl>
                                          <p:spTgt spid="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2"/>
            <a:ext cx="53340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15 May 1911: Standard Oil Decision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6" name="Text Box 5"/>
          <p:cNvSpPr txBox="1">
            <a:spLocks noChangeArrowheads="1"/>
          </p:cNvSpPr>
          <p:nvPr/>
        </p:nvSpPr>
        <p:spPr bwMode="auto">
          <a:xfrm>
            <a:off x="8772525" y="6488668"/>
            <a:ext cx="34194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(16 May 1911)</a:t>
            </a:r>
          </a:p>
        </p:txBody>
      </p:sp>
      <p:pic>
        <p:nvPicPr>
          <p:cNvPr id="8" name="Picture 7"/>
          <p:cNvPicPr>
            <a:picLocks noChangeAspect="1"/>
          </p:cNvPicPr>
          <p:nvPr/>
        </p:nvPicPr>
        <p:blipFill>
          <a:blip r:embed="rId2"/>
          <a:stretch>
            <a:fillRect/>
          </a:stretch>
        </p:blipFill>
        <p:spPr>
          <a:xfrm>
            <a:off x="751345" y="583586"/>
            <a:ext cx="10790911" cy="5772481"/>
          </a:xfrm>
          <a:prstGeom prst="rect">
            <a:avLst/>
          </a:prstGeom>
          <a:ln w="6350">
            <a:solidFill>
              <a:schemeClr val="tx1"/>
            </a:solidFill>
          </a:ln>
        </p:spPr>
      </p:pic>
    </p:spTree>
    <p:extLst>
      <p:ext uri="{BB962C8B-B14F-4D97-AF65-F5344CB8AC3E}">
        <p14:creationId xmlns:p14="http://schemas.microsoft.com/office/powerpoint/2010/main" val="370203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2"/>
            <a:ext cx="53340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15 May 1911: Standard Oil Decision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6" name="Text Box 5"/>
          <p:cNvSpPr txBox="1">
            <a:spLocks noChangeArrowheads="1"/>
          </p:cNvSpPr>
          <p:nvPr/>
        </p:nvSpPr>
        <p:spPr bwMode="auto">
          <a:xfrm>
            <a:off x="8772525" y="6488668"/>
            <a:ext cx="34194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(16 May 1911)</a:t>
            </a:r>
          </a:p>
        </p:txBody>
      </p:sp>
      <p:pic>
        <p:nvPicPr>
          <p:cNvPr id="9" name="Picture 8"/>
          <p:cNvPicPr>
            <a:picLocks noChangeAspect="1"/>
          </p:cNvPicPr>
          <p:nvPr/>
        </p:nvPicPr>
        <p:blipFill rotWithShape="1">
          <a:blip r:embed="rId2"/>
          <a:srcRect l="55990" t="19315" r="920" b="8437"/>
          <a:stretch/>
        </p:blipFill>
        <p:spPr>
          <a:xfrm>
            <a:off x="1426018" y="489817"/>
            <a:ext cx="6930191" cy="6215783"/>
          </a:xfrm>
          <a:prstGeom prst="rect">
            <a:avLst/>
          </a:prstGeom>
          <a:ln w="6350">
            <a:solidFill>
              <a:schemeClr val="tx1"/>
            </a:solidFill>
          </a:ln>
        </p:spPr>
      </p:pic>
    </p:spTree>
    <p:extLst>
      <p:ext uri="{BB962C8B-B14F-4D97-AF65-F5344CB8AC3E}">
        <p14:creationId xmlns:p14="http://schemas.microsoft.com/office/powerpoint/2010/main" val="28227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2" y="-1"/>
            <a:ext cx="9199419"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President Taft on Moving to Unreasonable Restraints of Trade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17</a:t>
            </a:fld>
            <a:endParaRPr lang="en-US" altLang="en-US"/>
          </a:p>
        </p:txBody>
      </p:sp>
      <p:sp>
        <p:nvSpPr>
          <p:cNvPr id="6" name="Text Box 5"/>
          <p:cNvSpPr txBox="1">
            <a:spLocks noChangeArrowheads="1"/>
          </p:cNvSpPr>
          <p:nvPr/>
        </p:nvSpPr>
        <p:spPr bwMode="auto">
          <a:xfrm>
            <a:off x="8772525" y="6488668"/>
            <a:ext cx="34194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(16 May 1911)</a:t>
            </a:r>
          </a:p>
        </p:txBody>
      </p:sp>
      <p:sp>
        <p:nvSpPr>
          <p:cNvPr id="10" name="Rectangle 9"/>
          <p:cNvSpPr>
            <a:spLocks noChangeArrowheads="1"/>
          </p:cNvSpPr>
          <p:nvPr/>
        </p:nvSpPr>
        <p:spPr bwMode="auto">
          <a:xfrm>
            <a:off x="12066020" y="6744062"/>
            <a:ext cx="125980" cy="111579"/>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hlink"/>
              </a:buClr>
              <a:buSzPct val="50000"/>
              <a:buFont typeface="Monotype Sorts" pitchFamily="2" charset="2"/>
              <a:buChar char="n"/>
              <a:defRPr kumimoji="1" sz="3200">
                <a:solidFill>
                  <a:srgbClr val="CC0099"/>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3000">
                <a:solidFill>
                  <a:srgbClr val="000066"/>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w"/>
              <a:defRPr kumimoji="1" sz="2800">
                <a:solidFill>
                  <a:srgbClr val="000066"/>
                </a:solidFill>
                <a:latin typeface="Arial" panose="020B0604020202020204" pitchFamily="34" charset="0"/>
              </a:defRPr>
            </a:lvl3pPr>
            <a:lvl4pPr marL="1600200" indent="-228600">
              <a:spcBef>
                <a:spcPct val="20000"/>
              </a:spcBef>
              <a:buClr>
                <a:schemeClr val="tx2"/>
              </a:buClr>
              <a:buSzPct val="100000"/>
              <a:buChar char="•"/>
              <a:defRPr kumimoji="1" sz="2400">
                <a:solidFill>
                  <a:srgbClr val="000066"/>
                </a:solidFill>
                <a:latin typeface="Arial" panose="020B0604020202020204" pitchFamily="34" charset="0"/>
              </a:defRPr>
            </a:lvl4pPr>
            <a:lvl5pPr marL="2057400" indent="-228600">
              <a:spcBef>
                <a:spcPct val="20000"/>
              </a:spcBef>
              <a:buClr>
                <a:schemeClr val="hlink"/>
              </a:buClr>
              <a:buSzPct val="100000"/>
              <a:buChar char="–"/>
              <a:defRPr kumimoji="1" sz="2000">
                <a:solidFill>
                  <a:srgbClr val="000066"/>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rgbClr val="000066"/>
                </a:solidFill>
                <a:latin typeface="Arial" panose="020B0604020202020204" pitchFamily="34" charset="0"/>
              </a:defRPr>
            </a:lvl9pPr>
          </a:lstStyle>
          <a:p>
            <a:pPr>
              <a:spcBef>
                <a:spcPct val="0"/>
              </a:spcBef>
              <a:buClrTx/>
              <a:buSzTx/>
              <a:buFontTx/>
              <a:buNone/>
            </a:pPr>
            <a:endParaRPr lang="en-US" sz="2400">
              <a:solidFill>
                <a:schemeClr val="tx1"/>
              </a:solidFill>
              <a:latin typeface="Times New Roman" panose="02020603050405020304" pitchFamily="18" charset="0"/>
            </a:endParaRPr>
          </a:p>
        </p:txBody>
      </p:sp>
      <p:pic>
        <p:nvPicPr>
          <p:cNvPr id="11" name="Picture 10"/>
          <p:cNvPicPr>
            <a:picLocks noChangeAspect="1"/>
          </p:cNvPicPr>
          <p:nvPr/>
        </p:nvPicPr>
        <p:blipFill rotWithShape="1">
          <a:blip r:embed="rId2"/>
          <a:srcRect l="55990" r="920" b="8437"/>
          <a:stretch/>
        </p:blipFill>
        <p:spPr>
          <a:xfrm>
            <a:off x="165452" y="598239"/>
            <a:ext cx="5372904" cy="6107361"/>
          </a:xfrm>
          <a:prstGeom prst="rect">
            <a:avLst/>
          </a:prstGeom>
          <a:ln w="6350">
            <a:solidFill>
              <a:schemeClr val="tx1"/>
            </a:solidFill>
          </a:ln>
        </p:spPr>
      </p:pic>
      <p:pic>
        <p:nvPicPr>
          <p:cNvPr id="12" name="Picture 11"/>
          <p:cNvPicPr>
            <a:picLocks noChangeAspect="1"/>
          </p:cNvPicPr>
          <p:nvPr/>
        </p:nvPicPr>
        <p:blipFill rotWithShape="1">
          <a:blip r:embed="rId2"/>
          <a:srcRect l="69711" t="31436" r="14799" b="44770"/>
          <a:stretch/>
        </p:blipFill>
        <p:spPr>
          <a:xfrm>
            <a:off x="3529055" y="1074320"/>
            <a:ext cx="6249182" cy="5134684"/>
          </a:xfrm>
          <a:prstGeom prst="rect">
            <a:avLst/>
          </a:prstGeom>
          <a:ln w="6350">
            <a:solidFill>
              <a:schemeClr val="tx1"/>
            </a:solidFill>
          </a:ln>
        </p:spPr>
      </p:pic>
    </p:spTree>
    <p:extLst>
      <p:ext uri="{BB962C8B-B14F-4D97-AF65-F5344CB8AC3E}">
        <p14:creationId xmlns:p14="http://schemas.microsoft.com/office/powerpoint/2010/main" val="192202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1"/>
                                        </p:tgtEl>
                                        <p:attrNameLst>
                                          <p:attrName>style.opacity</p:attrName>
                                        </p:attrNameLst>
                                      </p:cBhvr>
                                      <p:to>
                                        <p:strVal val="0.5"/>
                                      </p:to>
                                    </p:set>
                                    <p:animEffect filter="image" prLst="opacity: 0.5">
                                      <p:cBhvr rctx="IE">
                                        <p:cTn id="9" dur="indefinite"/>
                                        <p:tgtEl>
                                          <p:spTgt spid="11"/>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2581" y="-2"/>
            <a:ext cx="260942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Socony-Vacuum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18</a:t>
            </a:fld>
            <a:endParaRPr lang="en-US" altLang="en-US"/>
          </a:p>
        </p:txBody>
      </p:sp>
      <p:pic>
        <p:nvPicPr>
          <p:cNvPr id="5" name="Picture 4"/>
          <p:cNvPicPr>
            <a:picLocks noChangeAspect="1"/>
          </p:cNvPicPr>
          <p:nvPr/>
        </p:nvPicPr>
        <p:blipFill>
          <a:blip r:embed="rId2"/>
          <a:stretch>
            <a:fillRect/>
          </a:stretch>
        </p:blipFill>
        <p:spPr>
          <a:xfrm>
            <a:off x="3840263" y="204139"/>
            <a:ext cx="4054498" cy="6400941"/>
          </a:xfrm>
          <a:prstGeom prst="rect">
            <a:avLst/>
          </a:prstGeom>
          <a:ln w="6350">
            <a:solidFill>
              <a:schemeClr val="bg2"/>
            </a:solidFill>
          </a:ln>
        </p:spPr>
      </p:pic>
      <p:sp>
        <p:nvSpPr>
          <p:cNvPr id="6" name="Text Box 5">
            <a:extLst>
              <a:ext uri="{FF2B5EF4-FFF2-40B4-BE49-F238E27FC236}">
                <a16:creationId xmlns:a16="http://schemas.microsoft.com/office/drawing/2014/main" id="{7D186D8F-B3C5-8C44-365E-FF485223130A}"/>
              </a:ext>
            </a:extLst>
          </p:cNvPr>
          <p:cNvSpPr txBox="1">
            <a:spLocks noChangeArrowheads="1"/>
          </p:cNvSpPr>
          <p:nvPr/>
        </p:nvSpPr>
        <p:spPr bwMode="auto">
          <a:xfrm>
            <a:off x="9946686" y="6488668"/>
            <a:ext cx="22453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310 U.S. 150 (1940)</a:t>
            </a:r>
          </a:p>
        </p:txBody>
      </p:sp>
    </p:spTree>
    <p:extLst>
      <p:ext uri="{BB962C8B-B14F-4D97-AF65-F5344CB8AC3E}">
        <p14:creationId xmlns:p14="http://schemas.microsoft.com/office/powerpoint/2010/main" val="157677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8239" y="-2"/>
            <a:ext cx="391376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Price Fixing Per Se Illegal</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19</a:t>
            </a:fld>
            <a:endParaRPr lang="en-US" altLang="en-US"/>
          </a:p>
        </p:txBody>
      </p:sp>
      <p:sp>
        <p:nvSpPr>
          <p:cNvPr id="6" name="Text Box 5"/>
          <p:cNvSpPr txBox="1">
            <a:spLocks noChangeArrowheads="1"/>
          </p:cNvSpPr>
          <p:nvPr/>
        </p:nvSpPr>
        <p:spPr bwMode="auto">
          <a:xfrm>
            <a:off x="8244191" y="6488668"/>
            <a:ext cx="394781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Socony-Vacuum Oil Co. (U.S. 1940)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AF1A385F-8A03-6BF4-CB17-8448074F1D26}"/>
              </a:ext>
            </a:extLst>
          </p:cNvPr>
          <p:cNvPicPr>
            <a:picLocks noChangeAspect="1"/>
          </p:cNvPicPr>
          <p:nvPr/>
        </p:nvPicPr>
        <p:blipFill>
          <a:blip r:embed="rId2"/>
          <a:stretch>
            <a:fillRect/>
          </a:stretch>
        </p:blipFill>
        <p:spPr>
          <a:xfrm>
            <a:off x="239708" y="209004"/>
            <a:ext cx="3960016" cy="6491834"/>
          </a:xfrm>
          <a:prstGeom prst="rect">
            <a:avLst/>
          </a:prstGeom>
          <a:ln w="6350">
            <a:solidFill>
              <a:schemeClr val="bg2"/>
            </a:solidFill>
          </a:ln>
        </p:spPr>
      </p:pic>
      <p:sp>
        <p:nvSpPr>
          <p:cNvPr id="8" name="Text Box 5">
            <a:extLst>
              <a:ext uri="{FF2B5EF4-FFF2-40B4-BE49-F238E27FC236}">
                <a16:creationId xmlns:a16="http://schemas.microsoft.com/office/drawing/2014/main" id="{5138403E-DC18-8822-BDA8-B206E567C083}"/>
              </a:ext>
            </a:extLst>
          </p:cNvPr>
          <p:cNvSpPr txBox="1">
            <a:spLocks noChangeArrowheads="1"/>
          </p:cNvSpPr>
          <p:nvPr/>
        </p:nvSpPr>
        <p:spPr bwMode="auto">
          <a:xfrm>
            <a:off x="2219716" y="2411072"/>
            <a:ext cx="9174102" cy="304698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As we have indicated, the machinery employed by a combination for price-fixing is immaterial. </a:t>
            </a:r>
            <a:r>
              <a:rPr lang="en-US" sz="3200" b="1" i="0" dirty="0">
                <a:solidFill>
                  <a:schemeClr val="accent4">
                    <a:lumMod val="50000"/>
                    <a:lumOff val="50000"/>
                  </a:schemeClr>
                </a:solidFill>
              </a:rPr>
              <a:t>Under the Sherman Act a combination formed for the purpose and with the effect of raising, depressing, fixing, pegging, or stabilizing the price of a commodity in interstate or foreign commerce is illegal </a:t>
            </a:r>
            <a:r>
              <a:rPr lang="en-US" sz="3200" b="1" dirty="0">
                <a:solidFill>
                  <a:schemeClr val="accent4">
                    <a:lumMod val="50000"/>
                    <a:lumOff val="50000"/>
                  </a:schemeClr>
                </a:solidFill>
              </a:rPr>
              <a:t>per se</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68695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295" y="-2"/>
            <a:ext cx="423370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1888 NY Trust Investigation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a:t>
            </a:fld>
            <a:endParaRPr lang="en-US" altLang="en-US"/>
          </a:p>
        </p:txBody>
      </p:sp>
      <p:sp>
        <p:nvSpPr>
          <p:cNvPr id="6" name="Text Box 5"/>
          <p:cNvSpPr txBox="1">
            <a:spLocks noChangeArrowheads="1"/>
          </p:cNvSpPr>
          <p:nvPr/>
        </p:nvSpPr>
        <p:spPr bwMode="auto">
          <a:xfrm>
            <a:off x="8963130" y="6488668"/>
            <a:ext cx="322886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NY Trust Investigation (1888)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272035" y="209004"/>
            <a:ext cx="4465884" cy="6491834"/>
          </a:xfrm>
          <a:prstGeom prst="rect">
            <a:avLst/>
          </a:prstGeom>
          <a:ln w="6350">
            <a:solidFill>
              <a:schemeClr val="bg2"/>
            </a:solidFill>
          </a:ln>
        </p:spPr>
      </p:pic>
      <p:pic>
        <p:nvPicPr>
          <p:cNvPr id="9" name="Picture 8"/>
          <p:cNvPicPr>
            <a:picLocks noChangeAspect="1"/>
          </p:cNvPicPr>
          <p:nvPr/>
        </p:nvPicPr>
        <p:blipFill>
          <a:blip r:embed="rId3"/>
          <a:stretch>
            <a:fillRect/>
          </a:stretch>
        </p:blipFill>
        <p:spPr>
          <a:xfrm>
            <a:off x="2777067" y="1114740"/>
            <a:ext cx="7753774" cy="5221528"/>
          </a:xfrm>
          <a:prstGeom prst="rect">
            <a:avLst/>
          </a:prstGeom>
          <a:ln w="6350">
            <a:solidFill>
              <a:schemeClr val="tx1"/>
            </a:solidFill>
          </a:ln>
        </p:spPr>
      </p:pic>
    </p:spTree>
    <p:extLst>
      <p:ext uri="{BB962C8B-B14F-4D97-AF65-F5344CB8AC3E}">
        <p14:creationId xmlns:p14="http://schemas.microsoft.com/office/powerpoint/2010/main" val="227213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054" y="-2"/>
            <a:ext cx="364794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Chicago Board of Trade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20</a:t>
            </a:fld>
            <a:endParaRPr lang="en-US" altLang="en-US"/>
          </a:p>
        </p:txBody>
      </p:sp>
      <p:pic>
        <p:nvPicPr>
          <p:cNvPr id="5" name="Picture 4"/>
          <p:cNvPicPr>
            <a:picLocks noChangeAspect="1"/>
          </p:cNvPicPr>
          <p:nvPr/>
        </p:nvPicPr>
        <p:blipFill>
          <a:blip r:embed="rId2"/>
          <a:stretch>
            <a:fillRect/>
          </a:stretch>
        </p:blipFill>
        <p:spPr>
          <a:xfrm>
            <a:off x="3341944" y="209004"/>
            <a:ext cx="4010493" cy="6455248"/>
          </a:xfrm>
          <a:prstGeom prst="rect">
            <a:avLst/>
          </a:prstGeom>
          <a:ln>
            <a:solidFill>
              <a:schemeClr val="bg2"/>
            </a:solidFill>
          </a:ln>
        </p:spPr>
      </p:pic>
      <p:sp>
        <p:nvSpPr>
          <p:cNvPr id="6" name="Text Box 5">
            <a:extLst>
              <a:ext uri="{FF2B5EF4-FFF2-40B4-BE49-F238E27FC236}">
                <a16:creationId xmlns:a16="http://schemas.microsoft.com/office/drawing/2014/main" id="{3F9D4A4D-FE19-D6AB-172F-9544B618D579}"/>
              </a:ext>
            </a:extLst>
          </p:cNvPr>
          <p:cNvSpPr txBox="1">
            <a:spLocks noChangeArrowheads="1"/>
          </p:cNvSpPr>
          <p:nvPr/>
        </p:nvSpPr>
        <p:spPr bwMode="auto">
          <a:xfrm>
            <a:off x="9892898" y="6488668"/>
            <a:ext cx="229910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246 U.S. 231 (1918)</a:t>
            </a:r>
          </a:p>
        </p:txBody>
      </p:sp>
    </p:spTree>
    <p:extLst>
      <p:ext uri="{BB962C8B-B14F-4D97-AF65-F5344CB8AC3E}">
        <p14:creationId xmlns:p14="http://schemas.microsoft.com/office/powerpoint/2010/main" val="369664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0" y="-2"/>
            <a:ext cx="41910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Rule of Reason Framework</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21</a:t>
            </a:fld>
            <a:endParaRPr lang="en-US" altLang="en-US"/>
          </a:p>
        </p:txBody>
      </p:sp>
      <p:sp>
        <p:nvSpPr>
          <p:cNvPr id="6" name="Text Box 5"/>
          <p:cNvSpPr txBox="1">
            <a:spLocks noChangeArrowheads="1"/>
          </p:cNvSpPr>
          <p:nvPr/>
        </p:nvSpPr>
        <p:spPr bwMode="auto">
          <a:xfrm>
            <a:off x="8330184" y="6488668"/>
            <a:ext cx="386181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Chicago Board of Trade (US 1918)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95384" y="209004"/>
            <a:ext cx="4095261" cy="6485500"/>
          </a:xfrm>
          <a:prstGeom prst="rect">
            <a:avLst/>
          </a:prstGeom>
          <a:ln>
            <a:solidFill>
              <a:schemeClr val="bg2"/>
            </a:solidFill>
          </a:ln>
        </p:spPr>
      </p:pic>
      <p:sp>
        <p:nvSpPr>
          <p:cNvPr id="8" name="Rectangle 7"/>
          <p:cNvSpPr/>
          <p:nvPr/>
        </p:nvSpPr>
        <p:spPr bwMode="auto">
          <a:xfrm>
            <a:off x="1425661" y="2553259"/>
            <a:ext cx="10238098" cy="3046988"/>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dirty="0">
                <a:solidFill>
                  <a:srgbClr val="000000"/>
                </a:solidFill>
              </a:rPr>
              <a:t>Every agreement concerning trade, every regulation of trade, restrains. To bind, to restrain, is of their very essence. </a:t>
            </a:r>
            <a:r>
              <a:rPr lang="en-US" sz="3200" b="1" dirty="0">
                <a:solidFill>
                  <a:schemeClr val="accent4">
                    <a:lumMod val="50000"/>
                    <a:lumOff val="50000"/>
                  </a:schemeClr>
                </a:solidFill>
              </a:rPr>
              <a:t>The true test of legality is whether the restraint imposed is such as merely regulates and perhaps thereby promotes competition or whether it is such as may suppress or even destroy competition</a:t>
            </a:r>
            <a:r>
              <a:rPr lang="en-US" sz="3200" dirty="0"/>
              <a:t>.</a:t>
            </a:r>
            <a:r>
              <a:rPr lang="en-US" sz="3200" dirty="0">
                <a:solidFill>
                  <a:schemeClr val="accent4"/>
                </a:solidFill>
              </a:rPr>
              <a:t>”</a:t>
            </a:r>
            <a:endParaRPr kumimoji="1" lang="en-US" sz="3200" i="0" u="none" strike="noStrike" cap="none" normalizeH="0" baseline="0" dirty="0">
              <a:ln>
                <a:noFill/>
              </a:ln>
              <a:solidFill>
                <a:schemeClr val="accent4"/>
              </a:solidFill>
              <a:effectLst/>
            </a:endParaRPr>
          </a:p>
        </p:txBody>
      </p:sp>
    </p:spTree>
    <p:extLst>
      <p:ext uri="{BB962C8B-B14F-4D97-AF65-F5344CB8AC3E}">
        <p14:creationId xmlns:p14="http://schemas.microsoft.com/office/powerpoint/2010/main" val="18467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0" y="-2"/>
            <a:ext cx="41910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Rule of Reason Framework</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22</a:t>
            </a:fld>
            <a:endParaRPr lang="en-US" altLang="en-US"/>
          </a:p>
        </p:txBody>
      </p:sp>
      <p:sp>
        <p:nvSpPr>
          <p:cNvPr id="6" name="Text Box 5"/>
          <p:cNvSpPr txBox="1">
            <a:spLocks noChangeArrowheads="1"/>
          </p:cNvSpPr>
          <p:nvPr/>
        </p:nvSpPr>
        <p:spPr bwMode="auto">
          <a:xfrm>
            <a:off x="8330184" y="6488668"/>
            <a:ext cx="386181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Chicago Board of Trade (US 1918)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78136" y="209003"/>
            <a:ext cx="4070436" cy="6446185"/>
          </a:xfrm>
          <a:prstGeom prst="rect">
            <a:avLst/>
          </a:prstGeom>
          <a:ln>
            <a:solidFill>
              <a:schemeClr val="bg2"/>
            </a:solidFill>
          </a:ln>
        </p:spPr>
      </p:pic>
      <p:sp>
        <p:nvSpPr>
          <p:cNvPr id="8" name="Rectangle 7"/>
          <p:cNvSpPr/>
          <p:nvPr/>
        </p:nvSpPr>
        <p:spPr bwMode="auto">
          <a:xfrm>
            <a:off x="1715914" y="1717897"/>
            <a:ext cx="9995389" cy="4031873"/>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dirty="0">
                <a:solidFill>
                  <a:srgbClr val="000000"/>
                </a:solidFill>
              </a:rPr>
              <a:t>To determine that question the court must ordinarily </a:t>
            </a:r>
            <a:r>
              <a:rPr lang="en-US" sz="3200" b="1" dirty="0">
                <a:solidFill>
                  <a:schemeClr val="accent4">
                    <a:lumMod val="50000"/>
                    <a:lumOff val="50000"/>
                  </a:schemeClr>
                </a:solidFill>
              </a:rPr>
              <a:t>consider the facts peculiar to the business to which the restraint is applied</a:t>
            </a:r>
            <a:r>
              <a:rPr lang="en-US" sz="3200" dirty="0">
                <a:solidFill>
                  <a:srgbClr val="000000"/>
                </a:solidFill>
              </a:rPr>
              <a:t>; its condition before and after the restraint was imposed; the nature of the restraint</a:t>
            </a:r>
            <a:r>
              <a:rPr lang="en-US" sz="3200" dirty="0"/>
              <a:t> </a:t>
            </a:r>
            <a:r>
              <a:rPr lang="en-US" sz="3200" b="1" dirty="0">
                <a:solidFill>
                  <a:schemeClr val="accent4">
                    <a:lumMod val="50000"/>
                    <a:lumOff val="50000"/>
                  </a:schemeClr>
                </a:solidFill>
              </a:rPr>
              <a:t>and its effect, actual or probable</a:t>
            </a:r>
            <a:r>
              <a:rPr lang="en-US" sz="3200" dirty="0"/>
              <a:t>. </a:t>
            </a:r>
            <a:r>
              <a:rPr lang="en-US" sz="3200" b="1" dirty="0">
                <a:solidFill>
                  <a:schemeClr val="accent4">
                    <a:lumMod val="50000"/>
                    <a:lumOff val="50000"/>
                  </a:schemeClr>
                </a:solidFill>
              </a:rPr>
              <a:t>The </a:t>
            </a:r>
            <a:r>
              <a:rPr lang="en-US" sz="3200" b="1" dirty="0">
                <a:solidFill>
                  <a:srgbClr val="0000FF"/>
                </a:solidFill>
              </a:rPr>
              <a:t>history of the restraint, the evil believed to exist, the reason for adopting the particular remedy, the purpose or end sought to be attained, are all relevant facts</a:t>
            </a:r>
            <a:r>
              <a:rPr lang="en-US" sz="3200" dirty="0">
                <a:solidFill>
                  <a:srgbClr val="000000"/>
                </a:solidFill>
              </a:rPr>
              <a:t>.</a:t>
            </a:r>
            <a:r>
              <a:rPr lang="en-US" sz="3200" dirty="0">
                <a:solidFill>
                  <a:schemeClr val="accent4"/>
                </a:solidFill>
              </a:rPr>
              <a:t>”</a:t>
            </a:r>
            <a:endParaRPr kumimoji="1" lang="en-US" sz="3200" i="0" u="none" strike="noStrike" cap="none" normalizeH="0" baseline="0" dirty="0">
              <a:ln>
                <a:noFill/>
              </a:ln>
              <a:solidFill>
                <a:schemeClr val="accent4"/>
              </a:solidFill>
              <a:effectLst/>
            </a:endParaRPr>
          </a:p>
        </p:txBody>
      </p:sp>
    </p:spTree>
    <p:extLst>
      <p:ext uri="{BB962C8B-B14F-4D97-AF65-F5344CB8AC3E}">
        <p14:creationId xmlns:p14="http://schemas.microsoft.com/office/powerpoint/2010/main" val="310194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0869" y="-2"/>
            <a:ext cx="212113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US v. ASCAP</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23</a:t>
            </a:fld>
            <a:endParaRPr lang="en-US" altLang="en-US"/>
          </a:p>
        </p:txBody>
      </p:sp>
      <p:sp>
        <p:nvSpPr>
          <p:cNvPr id="6" name="Text Box 5"/>
          <p:cNvSpPr txBox="1">
            <a:spLocks noChangeArrowheads="1"/>
          </p:cNvSpPr>
          <p:nvPr/>
        </p:nvSpPr>
        <p:spPr bwMode="auto">
          <a:xfrm>
            <a:off x="8744989" y="6488668"/>
            <a:ext cx="344701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(18 Feb 1941)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43665" y="209004"/>
            <a:ext cx="5206476" cy="6547646"/>
          </a:xfrm>
          <a:prstGeom prst="rect">
            <a:avLst/>
          </a:prstGeom>
          <a:ln w="6350">
            <a:solidFill>
              <a:schemeClr val="tx1"/>
            </a:solidFill>
          </a:ln>
        </p:spPr>
      </p:pic>
      <p:pic>
        <p:nvPicPr>
          <p:cNvPr id="8" name="Picture 7"/>
          <p:cNvPicPr>
            <a:picLocks noChangeAspect="1"/>
          </p:cNvPicPr>
          <p:nvPr/>
        </p:nvPicPr>
        <p:blipFill rotWithShape="1">
          <a:blip r:embed="rId3"/>
          <a:srcRect b="50041"/>
          <a:stretch/>
        </p:blipFill>
        <p:spPr>
          <a:xfrm>
            <a:off x="4179183" y="670260"/>
            <a:ext cx="3601275" cy="4793618"/>
          </a:xfrm>
          <a:prstGeom prst="rect">
            <a:avLst/>
          </a:prstGeom>
          <a:ln w="6350">
            <a:solidFill>
              <a:schemeClr val="tx1"/>
            </a:solidFill>
          </a:ln>
        </p:spPr>
      </p:pic>
      <p:pic>
        <p:nvPicPr>
          <p:cNvPr id="9" name="Picture 8">
            <a:extLst>
              <a:ext uri="{FF2B5EF4-FFF2-40B4-BE49-F238E27FC236}">
                <a16:creationId xmlns:a16="http://schemas.microsoft.com/office/drawing/2014/main" id="{DE8DE5C4-BCD2-B84A-367D-E98653EE423F}"/>
              </a:ext>
            </a:extLst>
          </p:cNvPr>
          <p:cNvPicPr>
            <a:picLocks noChangeAspect="1"/>
          </p:cNvPicPr>
          <p:nvPr/>
        </p:nvPicPr>
        <p:blipFill rotWithShape="1">
          <a:blip r:embed="rId3"/>
          <a:srcRect t="49135" b="906"/>
          <a:stretch/>
        </p:blipFill>
        <p:spPr>
          <a:xfrm>
            <a:off x="8082208" y="670261"/>
            <a:ext cx="3601275" cy="4793618"/>
          </a:xfrm>
          <a:prstGeom prst="rect">
            <a:avLst/>
          </a:prstGeom>
          <a:ln w="6350">
            <a:solidFill>
              <a:schemeClr val="tx1"/>
            </a:solidFill>
          </a:ln>
        </p:spPr>
      </p:pic>
    </p:spTree>
    <p:extLst>
      <p:ext uri="{BB962C8B-B14F-4D97-AF65-F5344CB8AC3E}">
        <p14:creationId xmlns:p14="http://schemas.microsoft.com/office/powerpoint/2010/main" val="38410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24</a:t>
            </a:fld>
            <a:endParaRPr lang="en-US" altLang="en-US" sz="1400">
              <a:solidFill>
                <a:srgbClr val="000066"/>
              </a:solidFill>
              <a:latin typeface="Arial" panose="020B0604020202020204" pitchFamily="34" charset="0"/>
            </a:endParaRPr>
          </a:p>
        </p:txBody>
      </p:sp>
      <p:sp>
        <p:nvSpPr>
          <p:cNvPr id="10245" name="Rectangle 2"/>
          <p:cNvSpPr>
            <a:spLocks noGrp="1" noChangeArrowheads="1"/>
          </p:cNvSpPr>
          <p:nvPr>
            <p:ph type="title"/>
          </p:nvPr>
        </p:nvSpPr>
        <p:spPr/>
        <p:txBody>
          <a:bodyPr/>
          <a:lstStyle/>
          <a:p>
            <a:r>
              <a:rPr lang="en-US"/>
              <a:t>106. Exclusive rights in copyrighted works</a:t>
            </a:r>
          </a:p>
        </p:txBody>
      </p:sp>
      <p:sp>
        <p:nvSpPr>
          <p:cNvPr id="10246" name="Rectangle 3"/>
          <p:cNvSpPr>
            <a:spLocks noGrp="1" noChangeArrowheads="1"/>
          </p:cNvSpPr>
          <p:nvPr>
            <p:ph type="body" idx="1"/>
          </p:nvPr>
        </p:nvSpPr>
        <p:spPr/>
        <p:txBody>
          <a:bodyPr/>
          <a:lstStyle/>
          <a:p>
            <a:r>
              <a:rPr lang="en-US" dirty="0"/>
              <a:t>Subject to sections 107 through 121</a:t>
            </a:r>
          </a:p>
          <a:p>
            <a:pPr lvl="1"/>
            <a:r>
              <a:rPr lang="en-US" dirty="0"/>
              <a:t>the </a:t>
            </a:r>
            <a:r>
              <a:rPr lang="en-US" dirty="0">
                <a:solidFill>
                  <a:schemeClr val="accent4">
                    <a:lumMod val="50000"/>
                    <a:lumOff val="50000"/>
                  </a:schemeClr>
                </a:solidFill>
              </a:rPr>
              <a:t>owner of copyright </a:t>
            </a:r>
            <a:r>
              <a:rPr lang="en-US" dirty="0"/>
              <a:t>under this title has </a:t>
            </a:r>
            <a:r>
              <a:rPr lang="en-US" dirty="0">
                <a:solidFill>
                  <a:schemeClr val="accent4">
                    <a:lumMod val="50000"/>
                    <a:lumOff val="50000"/>
                  </a:schemeClr>
                </a:solidFill>
              </a:rPr>
              <a:t>the exclusive rights</a:t>
            </a:r>
            <a:r>
              <a:rPr lang="en-US" dirty="0"/>
              <a:t> to do and to authorize any of the following:</a:t>
            </a:r>
          </a:p>
          <a:p>
            <a:pPr lvl="2"/>
            <a:r>
              <a:rPr lang="en-US" sz="3200" dirty="0"/>
              <a:t>(1) to reproduce the copyrighted work in copies or phonorecords;</a:t>
            </a:r>
          </a:p>
          <a:p>
            <a:pPr lvl="2"/>
            <a:r>
              <a:rPr lang="en-US" sz="3200" dirty="0"/>
              <a:t>(2) to prepare derivative works based upon the copyrighted work;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25</a:t>
            </a:fld>
            <a:endParaRPr lang="en-US" altLang="en-US" sz="1400">
              <a:solidFill>
                <a:srgbClr val="000066"/>
              </a:solidFill>
              <a:latin typeface="Arial" panose="020B0604020202020204" pitchFamily="34" charset="0"/>
            </a:endParaRPr>
          </a:p>
        </p:txBody>
      </p:sp>
      <p:sp>
        <p:nvSpPr>
          <p:cNvPr id="11269" name="Rectangle 2"/>
          <p:cNvSpPr>
            <a:spLocks noGrp="1" noChangeArrowheads="1"/>
          </p:cNvSpPr>
          <p:nvPr>
            <p:ph type="title"/>
          </p:nvPr>
        </p:nvSpPr>
        <p:spPr/>
        <p:txBody>
          <a:bodyPr/>
          <a:lstStyle/>
          <a:p>
            <a:r>
              <a:rPr lang="en-US"/>
              <a:t>106 (Cont.)</a:t>
            </a:r>
          </a:p>
        </p:txBody>
      </p:sp>
      <p:sp>
        <p:nvSpPr>
          <p:cNvPr id="11270" name="Rectangle 3"/>
          <p:cNvSpPr>
            <a:spLocks noGrp="1" noChangeArrowheads="1"/>
          </p:cNvSpPr>
          <p:nvPr>
            <p:ph type="body" idx="1"/>
          </p:nvPr>
        </p:nvSpPr>
        <p:spPr/>
        <p:txBody>
          <a:bodyPr/>
          <a:lstStyle/>
          <a:p>
            <a:pPr lvl="2">
              <a:lnSpc>
                <a:spcPct val="90000"/>
              </a:lnSpc>
            </a:pPr>
            <a:r>
              <a:rPr lang="en-US" sz="3200" dirty="0"/>
              <a:t>(3) to distribute copies or phonorecords of the copyrighted work to the public by sale or other transfer of ownership, or by rental, lease, or lending;</a:t>
            </a:r>
          </a:p>
          <a:p>
            <a:pPr lvl="2">
              <a:lnSpc>
                <a:spcPct val="90000"/>
              </a:lnSpc>
            </a:pPr>
            <a:r>
              <a:rPr lang="en-US" sz="3200" dirty="0"/>
              <a:t>(4) in the case of literary, musical, dramatic, and choreographic works, pantomimes, and motion pictures and other audiovisual works, </a:t>
            </a:r>
            <a:r>
              <a:rPr lang="en-US" sz="3200" dirty="0">
                <a:solidFill>
                  <a:schemeClr val="accent4">
                    <a:lumMod val="50000"/>
                    <a:lumOff val="50000"/>
                  </a:schemeClr>
                </a:solidFill>
              </a:rPr>
              <a:t>to perform the copyrighted work publicly</a:t>
            </a:r>
            <a:r>
              <a:rPr lang="en-US" sz="32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8407" y="-2"/>
            <a:ext cx="263359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Broadcast Music</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26</a:t>
            </a:fld>
            <a:endParaRPr lang="en-US" altLang="en-US"/>
          </a:p>
        </p:txBody>
      </p:sp>
      <p:sp>
        <p:nvSpPr>
          <p:cNvPr id="6" name="Text Box 5"/>
          <p:cNvSpPr txBox="1">
            <a:spLocks noChangeArrowheads="1"/>
          </p:cNvSpPr>
          <p:nvPr/>
        </p:nvSpPr>
        <p:spPr bwMode="auto">
          <a:xfrm>
            <a:off x="10203872" y="6488668"/>
            <a:ext cx="198812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441 U.S. 1 (1979)</a:t>
            </a:r>
          </a:p>
        </p:txBody>
      </p:sp>
      <p:pic>
        <p:nvPicPr>
          <p:cNvPr id="8" name="Picture 7">
            <a:extLst>
              <a:ext uri="{FF2B5EF4-FFF2-40B4-BE49-F238E27FC236}">
                <a16:creationId xmlns:a16="http://schemas.microsoft.com/office/drawing/2014/main" id="{EE94FEA5-40CC-AA5B-8F0B-DA14008AAC50}"/>
              </a:ext>
            </a:extLst>
          </p:cNvPr>
          <p:cNvPicPr>
            <a:picLocks noChangeAspect="1"/>
          </p:cNvPicPr>
          <p:nvPr/>
        </p:nvPicPr>
        <p:blipFill rotWithShape="1">
          <a:blip r:embed="rId2"/>
          <a:srcRect l="3134" t="7829" r="16845" b="9485"/>
          <a:stretch/>
        </p:blipFill>
        <p:spPr>
          <a:xfrm>
            <a:off x="3746695" y="209004"/>
            <a:ext cx="4117483" cy="6496596"/>
          </a:xfrm>
          <a:prstGeom prst="rect">
            <a:avLst/>
          </a:prstGeom>
          <a:ln w="6350">
            <a:solidFill>
              <a:schemeClr val="tx1"/>
            </a:solidFill>
          </a:ln>
        </p:spPr>
      </p:pic>
    </p:spTree>
    <p:extLst>
      <p:ext uri="{BB962C8B-B14F-4D97-AF65-F5344CB8AC3E}">
        <p14:creationId xmlns:p14="http://schemas.microsoft.com/office/powerpoint/2010/main" val="236693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Price Setting or Price Fixing?</a:t>
            </a:r>
          </a:p>
        </p:txBody>
      </p:sp>
      <p:sp>
        <p:nvSpPr>
          <p:cNvPr id="15363" name="Content Placeholder 2"/>
          <p:cNvSpPr>
            <a:spLocks noGrp="1"/>
          </p:cNvSpPr>
          <p:nvPr>
            <p:ph idx="1"/>
          </p:nvPr>
        </p:nvSpPr>
        <p:spPr/>
        <p:txBody>
          <a:bodyPr/>
          <a:lstStyle/>
          <a:p>
            <a:r>
              <a:rPr lang="en-US" dirty="0"/>
              <a:t>Hypo 1</a:t>
            </a:r>
          </a:p>
          <a:p>
            <a:pPr lvl="1"/>
            <a:r>
              <a:rPr lang="en-US" dirty="0"/>
              <a:t>There is a Jewel grocery store near the Law School</a:t>
            </a:r>
          </a:p>
          <a:p>
            <a:pPr lvl="1"/>
            <a:r>
              <a:rPr lang="en-US" dirty="0"/>
              <a:t>It buys lots of products from many companies (Kellogg, General Mills and others) and sells them for various prices. Some boxes of cereals of different brands have the same price.</a:t>
            </a:r>
          </a:p>
          <a:p>
            <a:r>
              <a:rPr lang="en-US" dirty="0"/>
              <a:t>Section 1 violation? Is this different from </a:t>
            </a:r>
            <a:r>
              <a:rPr lang="en-US" i="1" dirty="0"/>
              <a:t>BMI</a:t>
            </a:r>
            <a:r>
              <a:rPr lang="en-US" dirty="0"/>
              <a:t>?</a:t>
            </a:r>
          </a:p>
        </p:txBody>
      </p:sp>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27</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85833" y="0"/>
            <a:ext cx="210616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The Music Grocery Store</a:t>
            </a:r>
          </a:p>
        </p:txBody>
      </p:sp>
      <p:sp>
        <p:nvSpPr>
          <p:cNvPr id="16387" name="Content Placeholder 2"/>
          <p:cNvSpPr>
            <a:spLocks noGrp="1"/>
          </p:cNvSpPr>
          <p:nvPr>
            <p:ph idx="1"/>
          </p:nvPr>
        </p:nvSpPr>
        <p:spPr/>
        <p:txBody>
          <a:bodyPr/>
          <a:lstStyle/>
          <a:p>
            <a:r>
              <a:rPr lang="en-US" dirty="0"/>
              <a:t>Hypo 2</a:t>
            </a:r>
          </a:p>
          <a:p>
            <a:pPr lvl="1"/>
            <a:r>
              <a:rPr lang="en-US" dirty="0"/>
              <a:t>A company approaches composers one-by-one and seeks a nonexclusive right to license nondramatic public performances</a:t>
            </a:r>
          </a:p>
          <a:p>
            <a:pPr lvl="1"/>
            <a:r>
              <a:rPr lang="en-US" dirty="0"/>
              <a:t>It then licenses the songs, one by one, and each song is offered for exactly the same price</a:t>
            </a:r>
          </a:p>
          <a:p>
            <a:r>
              <a:rPr lang="en-US" dirty="0"/>
              <a:t>Section 1 Violation? </a:t>
            </a:r>
            <a:r>
              <a:rPr lang="en-US" i="1" dirty="0"/>
              <a:t>BMI</a:t>
            </a:r>
            <a:r>
              <a:rPr lang="en-US" dirty="0"/>
              <a:t>? </a:t>
            </a:r>
          </a:p>
        </p:txBody>
      </p:sp>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28</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122409" y="0"/>
            <a:ext cx="206959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r>
              <a:rPr lang="en-US" sz="1800" b="1" i="0" dirty="0">
                <a:solidFill>
                  <a:schemeClr val="accent4">
                    <a:lumMod val="75000"/>
                    <a:lumOff val="25000"/>
                  </a:schemeClr>
                </a:solidFill>
                <a:latin typeface="+mn-lt"/>
                <a:cs typeface="Times New Roman" panose="02020603050405020304" pitchFamily="18"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Selling the Public Performance Right</a:t>
            </a:r>
          </a:p>
        </p:txBody>
      </p:sp>
      <p:sp>
        <p:nvSpPr>
          <p:cNvPr id="19459" name="Content Placeholder 2"/>
          <p:cNvSpPr>
            <a:spLocks noGrp="1"/>
          </p:cNvSpPr>
          <p:nvPr>
            <p:ph idx="1"/>
          </p:nvPr>
        </p:nvSpPr>
        <p:spPr/>
        <p:txBody>
          <a:bodyPr/>
          <a:lstStyle/>
          <a:p>
            <a:r>
              <a:rPr lang="en-US" dirty="0"/>
              <a:t>Hypo 3</a:t>
            </a:r>
          </a:p>
          <a:p>
            <a:pPr lvl="1"/>
            <a:r>
              <a:rPr lang="en-US" dirty="0"/>
              <a:t>All the composers get together and agree that they will license the right to engage in nondramatic public performances; only way rights will be licensed</a:t>
            </a:r>
          </a:p>
          <a:p>
            <a:pPr lvl="1"/>
            <a:r>
              <a:rPr lang="en-US" dirty="0"/>
              <a:t>One-by-one licenses and each song offered for exactly the same price</a:t>
            </a:r>
          </a:p>
          <a:p>
            <a:r>
              <a:rPr lang="en-US" dirty="0"/>
              <a:t>Section 1 Violation? </a:t>
            </a:r>
            <a:r>
              <a:rPr lang="en-US" i="1" dirty="0"/>
              <a:t>BMI</a:t>
            </a:r>
            <a:r>
              <a:rPr lang="en-US" dirty="0"/>
              <a:t>? </a:t>
            </a:r>
          </a:p>
        </p:txBody>
      </p:sp>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29</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58401" y="0"/>
            <a:ext cx="213360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844" y="-2"/>
            <a:ext cx="453515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Standard Oil as Original Trust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a:t>
            </a:fld>
            <a:endParaRPr lang="en-US" altLang="en-US"/>
          </a:p>
        </p:txBody>
      </p:sp>
      <p:sp>
        <p:nvSpPr>
          <p:cNvPr id="6" name="Text Box 5"/>
          <p:cNvSpPr txBox="1">
            <a:spLocks noChangeArrowheads="1"/>
          </p:cNvSpPr>
          <p:nvPr/>
        </p:nvSpPr>
        <p:spPr bwMode="auto">
          <a:xfrm>
            <a:off x="8963130" y="6488668"/>
            <a:ext cx="322886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NY Trust Investigation (1888)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0" name="Picture 9"/>
          <p:cNvPicPr>
            <a:picLocks noChangeAspect="1"/>
          </p:cNvPicPr>
          <p:nvPr/>
        </p:nvPicPr>
        <p:blipFill>
          <a:blip r:embed="rId2"/>
          <a:stretch>
            <a:fillRect/>
          </a:stretch>
        </p:blipFill>
        <p:spPr>
          <a:xfrm>
            <a:off x="386944" y="209004"/>
            <a:ext cx="4165438" cy="6491834"/>
          </a:xfrm>
          <a:prstGeom prst="rect">
            <a:avLst/>
          </a:prstGeom>
          <a:ln w="6350">
            <a:solidFill>
              <a:schemeClr val="tx1"/>
            </a:solidFill>
          </a:ln>
        </p:spPr>
      </p:pic>
      <p:pic>
        <p:nvPicPr>
          <p:cNvPr id="11" name="Picture 10"/>
          <p:cNvPicPr>
            <a:picLocks noChangeAspect="1"/>
          </p:cNvPicPr>
          <p:nvPr/>
        </p:nvPicPr>
        <p:blipFill>
          <a:blip r:embed="rId3"/>
          <a:stretch>
            <a:fillRect/>
          </a:stretch>
        </p:blipFill>
        <p:spPr>
          <a:xfrm>
            <a:off x="1455325" y="1443927"/>
            <a:ext cx="9998393" cy="3771376"/>
          </a:xfrm>
          <a:prstGeom prst="rect">
            <a:avLst/>
          </a:prstGeom>
          <a:ln w="6350">
            <a:solidFill>
              <a:schemeClr val="tx1"/>
            </a:solidFill>
          </a:ln>
        </p:spPr>
      </p:pic>
    </p:spTree>
    <p:extLst>
      <p:ext uri="{BB962C8B-B14F-4D97-AF65-F5344CB8AC3E}">
        <p14:creationId xmlns:p14="http://schemas.microsoft.com/office/powerpoint/2010/main" val="9362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30</a:t>
            </a:fld>
            <a:endParaRPr lang="en-US" altLang="en-US" sz="1400">
              <a:solidFill>
                <a:srgbClr val="000066"/>
              </a:solidFill>
              <a:latin typeface="Arial" panose="020B0604020202020204" pitchFamily="34" charset="0"/>
            </a:endParaRPr>
          </a:p>
        </p:txBody>
      </p:sp>
      <p:sp>
        <p:nvSpPr>
          <p:cNvPr id="17413" name="Rectangle 2"/>
          <p:cNvSpPr>
            <a:spLocks noGrp="1" noChangeArrowheads="1"/>
          </p:cNvSpPr>
          <p:nvPr>
            <p:ph type="title"/>
          </p:nvPr>
        </p:nvSpPr>
        <p:spPr/>
        <p:txBody>
          <a:bodyPr/>
          <a:lstStyle/>
          <a:p>
            <a:r>
              <a:rPr lang="en-US" dirty="0"/>
              <a:t>Hypo 2 Answer</a:t>
            </a:r>
          </a:p>
        </p:txBody>
      </p:sp>
      <p:sp>
        <p:nvSpPr>
          <p:cNvPr id="17414" name="Rectangle 3"/>
          <p:cNvSpPr>
            <a:spLocks noGrp="1" noChangeArrowheads="1"/>
          </p:cNvSpPr>
          <p:nvPr>
            <p:ph type="body" idx="1"/>
          </p:nvPr>
        </p:nvSpPr>
        <p:spPr/>
        <p:txBody>
          <a:bodyPr/>
          <a:lstStyle/>
          <a:p>
            <a:pPr>
              <a:lnSpc>
                <a:spcPct val="90000"/>
              </a:lnSpc>
            </a:pPr>
            <a:r>
              <a:rPr lang="en-US" dirty="0"/>
              <a:t>Does anything in the case create “a contract … in restraint of trade?”</a:t>
            </a:r>
          </a:p>
          <a:p>
            <a:pPr lvl="1">
              <a:lnSpc>
                <a:spcPct val="90000"/>
              </a:lnSpc>
            </a:pPr>
            <a:r>
              <a:rPr lang="en-US" dirty="0"/>
              <a:t>Suppose contract between ASCAP and composer says something like</a:t>
            </a:r>
          </a:p>
          <a:p>
            <a:pPr lvl="2">
              <a:lnSpc>
                <a:spcPct val="90000"/>
              </a:lnSpc>
            </a:pPr>
            <a:r>
              <a:rPr lang="en-US" sz="3200" dirty="0"/>
              <a:t>“You C authorize us A to authorize users of your music. You C continue to have the right to also authorize music users, and you C can authorize other rights vendors to be able to authorize as well.”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31</a:t>
            </a:fld>
            <a:endParaRPr lang="en-US" altLang="en-US" sz="1400">
              <a:solidFill>
                <a:srgbClr val="000066"/>
              </a:solidFill>
              <a:latin typeface="Arial" panose="020B0604020202020204" pitchFamily="34" charset="0"/>
            </a:endParaRPr>
          </a:p>
        </p:txBody>
      </p:sp>
      <p:sp>
        <p:nvSpPr>
          <p:cNvPr id="20485" name="Rectangle 2"/>
          <p:cNvSpPr>
            <a:spLocks noGrp="1" noChangeArrowheads="1"/>
          </p:cNvSpPr>
          <p:nvPr>
            <p:ph type="title"/>
          </p:nvPr>
        </p:nvSpPr>
        <p:spPr/>
        <p:txBody>
          <a:bodyPr/>
          <a:lstStyle/>
          <a:p>
            <a:r>
              <a:rPr lang="en-US" dirty="0"/>
              <a:t>Hypo 3 Answer</a:t>
            </a:r>
          </a:p>
        </p:txBody>
      </p:sp>
      <p:sp>
        <p:nvSpPr>
          <p:cNvPr id="20486" name="Rectangle 3"/>
          <p:cNvSpPr>
            <a:spLocks noGrp="1" noChangeArrowheads="1"/>
          </p:cNvSpPr>
          <p:nvPr>
            <p:ph type="body" idx="1"/>
          </p:nvPr>
        </p:nvSpPr>
        <p:spPr/>
        <p:txBody>
          <a:bodyPr/>
          <a:lstStyle/>
          <a:p>
            <a:r>
              <a:rPr lang="en-US"/>
              <a:t>Horizontal price-fixing cartel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32</a:t>
            </a:fld>
            <a:endParaRPr lang="en-US" altLang="en-US" sz="1400">
              <a:solidFill>
                <a:srgbClr val="000066"/>
              </a:solidFill>
              <a:latin typeface="Arial" panose="020B0604020202020204" pitchFamily="34" charset="0"/>
            </a:endParaRPr>
          </a:p>
        </p:txBody>
      </p:sp>
      <p:sp>
        <p:nvSpPr>
          <p:cNvPr id="23557" name="Rectangle 2"/>
          <p:cNvSpPr>
            <a:spLocks noGrp="1" noChangeArrowheads="1"/>
          </p:cNvSpPr>
          <p:nvPr>
            <p:ph type="title"/>
          </p:nvPr>
        </p:nvSpPr>
        <p:spPr/>
        <p:txBody>
          <a:bodyPr/>
          <a:lstStyle/>
          <a:p>
            <a:r>
              <a:rPr lang="en-US" dirty="0"/>
              <a:t>ASCAP License Structure</a:t>
            </a:r>
          </a:p>
        </p:txBody>
      </p:sp>
      <p:sp>
        <p:nvSpPr>
          <p:cNvPr id="23558" name="Rectangle 3"/>
          <p:cNvSpPr>
            <a:spLocks noGrp="1" noChangeArrowheads="1"/>
          </p:cNvSpPr>
          <p:nvPr>
            <p:ph type="body" idx="1"/>
          </p:nvPr>
        </p:nvSpPr>
        <p:spPr/>
        <p:txBody>
          <a:bodyPr/>
          <a:lstStyle/>
          <a:p>
            <a:r>
              <a:rPr lang="en-US" dirty="0"/>
              <a:t>Emerged from prior antitrust litigation</a:t>
            </a:r>
          </a:p>
          <a:p>
            <a:r>
              <a:rPr lang="en-US" dirty="0"/>
              <a:t>The Blanket License</a:t>
            </a:r>
          </a:p>
          <a:p>
            <a:pPr lvl="1"/>
            <a:r>
              <a:rPr lang="en-US" dirty="0"/>
              <a:t>The key feature is that the license fee is tied to the radio station’s/TV station’s gross revenue.  </a:t>
            </a:r>
          </a:p>
          <a:p>
            <a:pPr lvl="1"/>
            <a:r>
              <a:rPr lang="en-US" dirty="0"/>
              <a:t>This means that the license fee is independent of actual use of ASCAP songs.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33</a:t>
            </a:fld>
            <a:endParaRPr lang="en-US" altLang="en-US" sz="1400">
              <a:solidFill>
                <a:srgbClr val="000066"/>
              </a:solidFill>
              <a:latin typeface="Arial" panose="020B0604020202020204" pitchFamily="34" charset="0"/>
            </a:endParaRPr>
          </a:p>
        </p:txBody>
      </p:sp>
      <p:sp>
        <p:nvSpPr>
          <p:cNvPr id="24581" name="Rectangle 2"/>
          <p:cNvSpPr>
            <a:spLocks noGrp="1" noChangeArrowheads="1"/>
          </p:cNvSpPr>
          <p:nvPr>
            <p:ph type="title"/>
          </p:nvPr>
        </p:nvSpPr>
        <p:spPr/>
        <p:txBody>
          <a:bodyPr/>
          <a:lstStyle/>
          <a:p>
            <a:r>
              <a:rPr lang="en-US"/>
              <a:t>ASCAP License Structure</a:t>
            </a:r>
          </a:p>
        </p:txBody>
      </p:sp>
      <p:sp>
        <p:nvSpPr>
          <p:cNvPr id="24582" name="Rectangle 3"/>
          <p:cNvSpPr>
            <a:spLocks noGrp="1" noChangeArrowheads="1"/>
          </p:cNvSpPr>
          <p:nvPr>
            <p:ph type="body" idx="1"/>
          </p:nvPr>
        </p:nvSpPr>
        <p:spPr/>
        <p:txBody>
          <a:bodyPr/>
          <a:lstStyle/>
          <a:p>
            <a:r>
              <a:rPr lang="en-US" dirty="0"/>
              <a:t>The Per Program License</a:t>
            </a:r>
          </a:p>
          <a:p>
            <a:pPr lvl="1"/>
            <a:r>
              <a:rPr lang="en-US" dirty="0"/>
              <a:t>License based on revenues for the program in which the music is played</a:t>
            </a:r>
          </a:p>
          <a:p>
            <a:r>
              <a:rPr lang="en-US" dirty="0"/>
              <a:t>Licensee can sue to have federal court set “reasonable fee”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444" y="-2"/>
            <a:ext cx="10207558"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District Court: Not Per Se Illegal Price Fixing, Not an Undue Restraint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34</a:t>
            </a:fld>
            <a:endParaRPr lang="en-US" altLang="en-US"/>
          </a:p>
        </p:txBody>
      </p:sp>
      <p:sp>
        <p:nvSpPr>
          <p:cNvPr id="6" name="Text Box 5"/>
          <p:cNvSpPr txBox="1">
            <a:spLocks noChangeArrowheads="1"/>
          </p:cNvSpPr>
          <p:nvPr/>
        </p:nvSpPr>
        <p:spPr bwMode="auto">
          <a:xfrm>
            <a:off x="9093434" y="6488668"/>
            <a:ext cx="309856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Broadcast Music (US 1979)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ACA4DA77-EF00-8A6D-293E-F42A7C1BE1A7}"/>
              </a:ext>
            </a:extLst>
          </p:cNvPr>
          <p:cNvPicPr>
            <a:picLocks noChangeAspect="1"/>
          </p:cNvPicPr>
          <p:nvPr/>
        </p:nvPicPr>
        <p:blipFill rotWithShape="1">
          <a:blip r:embed="rId2"/>
          <a:srcRect l="7025" r="5995" b="10788"/>
          <a:stretch/>
        </p:blipFill>
        <p:spPr>
          <a:xfrm>
            <a:off x="201637" y="597632"/>
            <a:ext cx="3872352" cy="6103206"/>
          </a:xfrm>
          <a:prstGeom prst="rect">
            <a:avLst/>
          </a:prstGeom>
          <a:ln w="6350">
            <a:solidFill>
              <a:schemeClr val="tx1"/>
            </a:solidFill>
          </a:ln>
        </p:spPr>
      </p:pic>
      <p:sp>
        <p:nvSpPr>
          <p:cNvPr id="3" name="Rectangle 2">
            <a:extLst>
              <a:ext uri="{FF2B5EF4-FFF2-40B4-BE49-F238E27FC236}">
                <a16:creationId xmlns:a16="http://schemas.microsoft.com/office/drawing/2014/main" id="{E5470860-E87C-B619-EB32-C1789E1D0F1C}"/>
              </a:ext>
            </a:extLst>
          </p:cNvPr>
          <p:cNvSpPr/>
          <p:nvPr/>
        </p:nvSpPr>
        <p:spPr bwMode="auto">
          <a:xfrm>
            <a:off x="1706986" y="2043003"/>
            <a:ext cx="9995389" cy="4031873"/>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chemeClr val="bg2"/>
                </a:solidFill>
                <a:effectLst/>
              </a:rPr>
              <a:t>“</a:t>
            </a:r>
            <a:r>
              <a:rPr lang="en-US" sz="3200" dirty="0">
                <a:solidFill>
                  <a:schemeClr val="bg2"/>
                </a:solidFill>
              </a:rPr>
              <a:t>After an </a:t>
            </a:r>
            <a:r>
              <a:rPr lang="en-US" sz="3200" b="1" dirty="0">
                <a:solidFill>
                  <a:schemeClr val="accent4">
                    <a:lumMod val="50000"/>
                    <a:lumOff val="50000"/>
                  </a:schemeClr>
                </a:solidFill>
              </a:rPr>
              <a:t>8-week trial, limited to the issue of liability</a:t>
            </a:r>
            <a:r>
              <a:rPr lang="en-US" sz="3200" dirty="0">
                <a:solidFill>
                  <a:schemeClr val="bg2"/>
                </a:solidFill>
              </a:rPr>
              <a:t>, the </a:t>
            </a:r>
            <a:r>
              <a:rPr lang="en-US" sz="3200" b="1" dirty="0">
                <a:solidFill>
                  <a:schemeClr val="accent4">
                    <a:lumMod val="50000"/>
                    <a:lumOff val="50000"/>
                  </a:schemeClr>
                </a:solidFill>
              </a:rPr>
              <a:t>court dismissed the complaint, rejecting again the claim that the blanket license was price fixing and a </a:t>
            </a:r>
            <a:r>
              <a:rPr lang="en-US" sz="3200" b="1" i="1" dirty="0">
                <a:solidFill>
                  <a:schemeClr val="accent4">
                    <a:lumMod val="50000"/>
                    <a:lumOff val="50000"/>
                  </a:schemeClr>
                </a:solidFill>
              </a:rPr>
              <a:t>per se</a:t>
            </a:r>
            <a:r>
              <a:rPr lang="en-US" sz="3200" b="1" dirty="0">
                <a:solidFill>
                  <a:schemeClr val="accent4">
                    <a:lumMod val="50000"/>
                    <a:lumOff val="50000"/>
                  </a:schemeClr>
                </a:solidFill>
              </a:rPr>
              <a:t> violation of § 1 of the Sherman Act</a:t>
            </a:r>
            <a:r>
              <a:rPr lang="en-US" sz="3200" dirty="0">
                <a:solidFill>
                  <a:schemeClr val="bg2"/>
                </a:solidFill>
              </a:rPr>
              <a:t>, and holding that </a:t>
            </a:r>
            <a:r>
              <a:rPr lang="en-US" sz="3200" b="1" dirty="0">
                <a:solidFill>
                  <a:schemeClr val="accent4">
                    <a:lumMod val="50000"/>
                    <a:lumOff val="50000"/>
                  </a:schemeClr>
                </a:solidFill>
              </a:rPr>
              <a:t>since direct negotiation with individual copyright owners is available and feasible there is no undue restraint of trade, </a:t>
            </a:r>
            <a:r>
              <a:rPr lang="en-US" sz="3200" dirty="0">
                <a:solidFill>
                  <a:srgbClr val="000000"/>
                </a:solidFill>
              </a:rPr>
              <a:t>illegal tying, misuse of copyrights, or monopolization</a:t>
            </a:r>
            <a:r>
              <a:rPr lang="en-US" sz="3200" dirty="0">
                <a:solidFill>
                  <a:schemeClr val="bg2"/>
                </a:solidFill>
              </a:rPr>
              <a:t>.”</a:t>
            </a:r>
            <a:endParaRPr kumimoji="1" lang="en-US" sz="3200" i="0" u="none" strike="noStrike" cap="none" normalizeH="0" baseline="0" dirty="0">
              <a:ln>
                <a:noFill/>
              </a:ln>
              <a:solidFill>
                <a:schemeClr val="bg2"/>
              </a:solidFill>
              <a:effectLst/>
            </a:endParaRPr>
          </a:p>
        </p:txBody>
      </p:sp>
    </p:spTree>
    <p:extLst>
      <p:ext uri="{BB962C8B-B14F-4D97-AF65-F5344CB8AC3E}">
        <p14:creationId xmlns:p14="http://schemas.microsoft.com/office/powerpoint/2010/main" val="3625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9342" y="-2"/>
            <a:ext cx="4732659"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CA2: Per Se Illegal Price Fixing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35</a:t>
            </a:fld>
            <a:endParaRPr lang="en-US" altLang="en-US"/>
          </a:p>
        </p:txBody>
      </p:sp>
      <p:sp>
        <p:nvSpPr>
          <p:cNvPr id="6" name="Text Box 5"/>
          <p:cNvSpPr txBox="1">
            <a:spLocks noChangeArrowheads="1"/>
          </p:cNvSpPr>
          <p:nvPr/>
        </p:nvSpPr>
        <p:spPr bwMode="auto">
          <a:xfrm>
            <a:off x="9032600" y="6488668"/>
            <a:ext cx="315939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Broadcast Music (US 1979)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ACA4DA77-EF00-8A6D-293E-F42A7C1BE1A7}"/>
              </a:ext>
            </a:extLst>
          </p:cNvPr>
          <p:cNvPicPr>
            <a:picLocks noChangeAspect="1"/>
          </p:cNvPicPr>
          <p:nvPr/>
        </p:nvPicPr>
        <p:blipFill rotWithShape="1">
          <a:blip r:embed="rId2"/>
          <a:srcRect l="7885" r="8717" b="10877"/>
          <a:stretch/>
        </p:blipFill>
        <p:spPr>
          <a:xfrm>
            <a:off x="182880" y="205224"/>
            <a:ext cx="3915683" cy="6430038"/>
          </a:xfrm>
          <a:prstGeom prst="rect">
            <a:avLst/>
          </a:prstGeom>
          <a:ln w="6350">
            <a:solidFill>
              <a:schemeClr val="tx1"/>
            </a:solidFill>
          </a:ln>
        </p:spPr>
      </p:pic>
      <p:sp>
        <p:nvSpPr>
          <p:cNvPr id="3" name="Rectangle 2">
            <a:extLst>
              <a:ext uri="{FF2B5EF4-FFF2-40B4-BE49-F238E27FC236}">
                <a16:creationId xmlns:a16="http://schemas.microsoft.com/office/drawing/2014/main" id="{2D6CCF7F-278B-0290-9EEF-A6636897321E}"/>
              </a:ext>
            </a:extLst>
          </p:cNvPr>
          <p:cNvSpPr/>
          <p:nvPr/>
        </p:nvSpPr>
        <p:spPr bwMode="auto">
          <a:xfrm>
            <a:off x="1567887" y="2196199"/>
            <a:ext cx="9995389" cy="3539430"/>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dirty="0"/>
              <a:t>Though agreeing with the District Court’s factfinding and not disturbing its legal conclusions on the other antitrust theories of liability, </a:t>
            </a:r>
            <a:r>
              <a:rPr lang="en-US" sz="3200" b="1" dirty="0">
                <a:solidFill>
                  <a:schemeClr val="accent4">
                    <a:lumMod val="50000"/>
                    <a:lumOff val="50000"/>
                  </a:schemeClr>
                </a:solidFill>
              </a:rPr>
              <a:t>the Court of Appeals held that the blanket license issued to television networks was a form of price fixing illegal </a:t>
            </a:r>
            <a:r>
              <a:rPr lang="en-US" sz="3200" b="1" i="1" dirty="0">
                <a:solidFill>
                  <a:schemeClr val="accent4">
                    <a:lumMod val="50000"/>
                    <a:lumOff val="50000"/>
                  </a:schemeClr>
                </a:solidFill>
              </a:rPr>
              <a:t>per se</a:t>
            </a:r>
            <a:r>
              <a:rPr lang="en-US" sz="3200" b="1" dirty="0">
                <a:solidFill>
                  <a:schemeClr val="accent4">
                    <a:lumMod val="50000"/>
                    <a:lumOff val="50000"/>
                  </a:schemeClr>
                </a:solidFill>
              </a:rPr>
              <a:t> under the Sherman Act</a:t>
            </a:r>
            <a:r>
              <a:rPr lang="en-US" sz="3200" dirty="0"/>
              <a:t>. 562 F. 2d 130, 140 (CA2 1977). This conclusion, without more, settled the issue of liability under the Sherman Act … .</a:t>
            </a:r>
            <a:r>
              <a:rPr lang="en-US" sz="3200" dirty="0">
                <a:solidFill>
                  <a:schemeClr val="accent4"/>
                </a:solidFill>
              </a:rPr>
              <a:t>”</a:t>
            </a:r>
            <a:endParaRPr kumimoji="1" lang="en-US" sz="3200" i="0" u="none" strike="noStrike" cap="none" normalizeH="0" baseline="0" dirty="0">
              <a:ln>
                <a:noFill/>
              </a:ln>
              <a:solidFill>
                <a:schemeClr val="accent4"/>
              </a:solidFill>
              <a:effectLst/>
            </a:endParaRPr>
          </a:p>
        </p:txBody>
      </p:sp>
    </p:spTree>
    <p:extLst>
      <p:ext uri="{BB962C8B-B14F-4D97-AF65-F5344CB8AC3E}">
        <p14:creationId xmlns:p14="http://schemas.microsoft.com/office/powerpoint/2010/main" val="5091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102" y="-2"/>
            <a:ext cx="962389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What Does CBS Want?: No Blanket License, Rates Based on 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36</a:t>
            </a:fld>
            <a:endParaRPr lang="en-US" altLang="en-US"/>
          </a:p>
        </p:txBody>
      </p:sp>
      <p:sp>
        <p:nvSpPr>
          <p:cNvPr id="6" name="Text Box 5"/>
          <p:cNvSpPr txBox="1">
            <a:spLocks noChangeArrowheads="1"/>
          </p:cNvSpPr>
          <p:nvPr/>
        </p:nvSpPr>
        <p:spPr bwMode="auto">
          <a:xfrm>
            <a:off x="9107965" y="6488668"/>
            <a:ext cx="308403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Broadcast Music (US 1979)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3D042976-1DAD-D653-B4E4-8364E108ADE5}"/>
              </a:ext>
            </a:extLst>
          </p:cNvPr>
          <p:cNvPicPr>
            <a:picLocks noChangeAspect="1"/>
          </p:cNvPicPr>
          <p:nvPr/>
        </p:nvPicPr>
        <p:blipFill rotWithShape="1">
          <a:blip r:embed="rId2"/>
          <a:srcRect l="8269" r="4046" b="6972"/>
          <a:stretch/>
        </p:blipFill>
        <p:spPr>
          <a:xfrm>
            <a:off x="201635" y="578815"/>
            <a:ext cx="3686181" cy="6122023"/>
          </a:xfrm>
          <a:prstGeom prst="rect">
            <a:avLst/>
          </a:prstGeom>
          <a:ln w="6350">
            <a:solidFill>
              <a:schemeClr val="tx1"/>
            </a:solidFill>
          </a:ln>
        </p:spPr>
      </p:pic>
      <p:sp>
        <p:nvSpPr>
          <p:cNvPr id="3" name="Rectangle 2">
            <a:extLst>
              <a:ext uri="{FF2B5EF4-FFF2-40B4-BE49-F238E27FC236}">
                <a16:creationId xmlns:a16="http://schemas.microsoft.com/office/drawing/2014/main" id="{534D15E4-B0DF-5E5C-7121-A328A0C536E2}"/>
              </a:ext>
            </a:extLst>
          </p:cNvPr>
          <p:cNvSpPr/>
          <p:nvPr/>
        </p:nvSpPr>
        <p:spPr bwMode="auto">
          <a:xfrm>
            <a:off x="1701847" y="1502192"/>
            <a:ext cx="9995389" cy="4524315"/>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rgbClr val="000000"/>
                </a:solidFill>
                <a:effectLst/>
              </a:rPr>
              <a:t>“</a:t>
            </a:r>
            <a:r>
              <a:rPr lang="en-US" sz="3200" b="1" dirty="0">
                <a:solidFill>
                  <a:schemeClr val="accent4">
                    <a:lumMod val="50000"/>
                    <a:lumOff val="50000"/>
                  </a:schemeClr>
                </a:solidFill>
              </a:rPr>
              <a:t>CBS would prefer that ASCAP be authorized, indeed directed, to make all its compositions available at standard per-use rates within negotiated categories of use</a:t>
            </a:r>
            <a:r>
              <a:rPr lang="en-US" sz="3200" dirty="0"/>
              <a:t>. … But if this in itself or in conjunction with blanket licensing constitutes illegal price fixing by copyright owners, CBS urges that an injunction issue forbidding ASCAP to issue any blanket license or to negotiate any fee except on behalf of an individual member for the use of his own copyrighted work or works.</a:t>
            </a:r>
            <a:r>
              <a:rPr lang="en-US" sz="3200" dirty="0">
                <a:solidFill>
                  <a:schemeClr val="accent4"/>
                </a:solidFill>
              </a:rPr>
              <a:t>”</a:t>
            </a:r>
            <a:endParaRPr kumimoji="1" lang="en-US" sz="3200" i="0" u="none" strike="noStrike" cap="none" normalizeH="0" baseline="0" dirty="0">
              <a:ln>
                <a:noFill/>
              </a:ln>
              <a:solidFill>
                <a:schemeClr val="accent4"/>
              </a:solidFill>
              <a:effectLst/>
            </a:endParaRPr>
          </a:p>
        </p:txBody>
      </p:sp>
    </p:spTree>
    <p:extLst>
      <p:ext uri="{BB962C8B-B14F-4D97-AF65-F5344CB8AC3E}">
        <p14:creationId xmlns:p14="http://schemas.microsoft.com/office/powerpoint/2010/main" val="42601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Blanket License Accomplish?</a:t>
            </a:r>
          </a:p>
        </p:txBody>
      </p:sp>
      <p:sp>
        <p:nvSpPr>
          <p:cNvPr id="3" name="Content Placeholder 2"/>
          <p:cNvSpPr>
            <a:spLocks noGrp="1"/>
          </p:cNvSpPr>
          <p:nvPr>
            <p:ph idx="1"/>
          </p:nvPr>
        </p:nvSpPr>
        <p:spPr/>
        <p:txBody>
          <a:bodyPr/>
          <a:lstStyle/>
          <a:p>
            <a:r>
              <a:rPr lang="en-US" dirty="0"/>
              <a:t>Public Goods v. Private Goods</a:t>
            </a:r>
          </a:p>
          <a:p>
            <a:pPr lvl="1"/>
            <a:r>
              <a:rPr lang="en-US" dirty="0"/>
              <a:t>Songs are public goods with zero marginal cost of use</a:t>
            </a:r>
          </a:p>
          <a:p>
            <a:pPr lvl="2"/>
            <a:r>
              <a:rPr lang="en-US" sz="3200" dirty="0"/>
              <a:t>My consumption of the song doesn’t diminish your ability to consume the song</a:t>
            </a:r>
          </a:p>
          <a:p>
            <a:pPr lvl="1"/>
            <a:r>
              <a:rPr lang="en-US" dirty="0"/>
              <a:t>Diet Coke is a private good</a:t>
            </a:r>
          </a:p>
          <a:p>
            <a:pPr lvl="2"/>
            <a:r>
              <a:rPr lang="en-US" sz="3200" dirty="0"/>
              <a:t>If I drink the Diet Coke, you can’t</a:t>
            </a:r>
          </a:p>
        </p:txBody>
      </p:sp>
      <p:sp>
        <p:nvSpPr>
          <p:cNvPr id="5" name="Slide Number Placeholder 4"/>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37</a:t>
            </a:fld>
            <a:endParaRPr lang="en-US" altLang="en-US"/>
          </a:p>
        </p:txBody>
      </p:sp>
      <p:sp>
        <p:nvSpPr>
          <p:cNvPr id="4" name="Text Box 5">
            <a:extLst>
              <a:ext uri="{FF2B5EF4-FFF2-40B4-BE49-F238E27FC236}">
                <a16:creationId xmlns:a16="http://schemas.microsoft.com/office/drawing/2014/main" id="{F50993C6-397F-B128-3350-F3E395C66658}"/>
              </a:ext>
            </a:extLst>
          </p:cNvPr>
          <p:cNvSpPr txBox="1">
            <a:spLocks noChangeArrowheads="1"/>
          </p:cNvSpPr>
          <p:nvPr/>
        </p:nvSpPr>
        <p:spPr bwMode="auto">
          <a:xfrm>
            <a:off x="10085833" y="0"/>
            <a:ext cx="210616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2330798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Blanket License Accomplish?</a:t>
            </a:r>
          </a:p>
        </p:txBody>
      </p:sp>
      <p:sp>
        <p:nvSpPr>
          <p:cNvPr id="3" name="Content Placeholder 2"/>
          <p:cNvSpPr>
            <a:spLocks noGrp="1"/>
          </p:cNvSpPr>
          <p:nvPr>
            <p:ph idx="1"/>
          </p:nvPr>
        </p:nvSpPr>
        <p:spPr/>
        <p:txBody>
          <a:bodyPr/>
          <a:lstStyle/>
          <a:p>
            <a:r>
              <a:rPr lang="en-US" dirty="0"/>
              <a:t>Use Incentives</a:t>
            </a:r>
          </a:p>
          <a:p>
            <a:pPr lvl="1"/>
            <a:r>
              <a:rPr lang="en-US" dirty="0"/>
              <a:t>Who do we want to use a public good?</a:t>
            </a:r>
          </a:p>
          <a:p>
            <a:r>
              <a:rPr lang="en-US" dirty="0"/>
              <a:t>Pricing?</a:t>
            </a:r>
          </a:p>
          <a:p>
            <a:pPr lvl="1"/>
            <a:r>
              <a:rPr lang="en-US" dirty="0"/>
              <a:t>What price would we like for the use of individual songs? Why?</a:t>
            </a:r>
          </a:p>
        </p:txBody>
      </p:sp>
      <p:sp>
        <p:nvSpPr>
          <p:cNvPr id="5" name="Slide Number Placeholder 4"/>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38</a:t>
            </a:fld>
            <a:endParaRPr lang="en-US" altLang="en-US"/>
          </a:p>
        </p:txBody>
      </p:sp>
      <p:sp>
        <p:nvSpPr>
          <p:cNvPr id="4" name="Text Box 5">
            <a:extLst>
              <a:ext uri="{FF2B5EF4-FFF2-40B4-BE49-F238E27FC236}">
                <a16:creationId xmlns:a16="http://schemas.microsoft.com/office/drawing/2014/main" id="{689F66F6-D13A-B6CC-C2EA-9D85919AB7DC}"/>
              </a:ext>
            </a:extLst>
          </p:cNvPr>
          <p:cNvSpPr txBox="1">
            <a:spLocks noChangeArrowheads="1"/>
          </p:cNvSpPr>
          <p:nvPr/>
        </p:nvSpPr>
        <p:spPr bwMode="auto">
          <a:xfrm>
            <a:off x="10085833" y="0"/>
            <a:ext cx="210616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1199694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Blanket License Accomplish?</a:t>
            </a:r>
          </a:p>
        </p:txBody>
      </p:sp>
      <p:sp>
        <p:nvSpPr>
          <p:cNvPr id="3" name="Content Placeholder 2"/>
          <p:cNvSpPr>
            <a:spLocks noGrp="1"/>
          </p:cNvSpPr>
          <p:nvPr>
            <p:ph idx="1"/>
          </p:nvPr>
        </p:nvSpPr>
        <p:spPr/>
        <p:txBody>
          <a:bodyPr/>
          <a:lstStyle/>
          <a:p>
            <a:r>
              <a:rPr lang="en-US" dirty="0"/>
              <a:t>Enforcing Copyright</a:t>
            </a:r>
          </a:p>
          <a:p>
            <a:pPr lvl="1"/>
            <a:r>
              <a:rPr lang="en-US" dirty="0"/>
              <a:t>What does the blanket license accomplish that a per use scheme would not?</a:t>
            </a:r>
          </a:p>
        </p:txBody>
      </p:sp>
      <p:sp>
        <p:nvSpPr>
          <p:cNvPr id="5" name="Slide Number Placeholder 4"/>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39</a:t>
            </a:fld>
            <a:endParaRPr lang="en-US" altLang="en-US"/>
          </a:p>
        </p:txBody>
      </p:sp>
      <p:sp>
        <p:nvSpPr>
          <p:cNvPr id="4" name="Text Box 5">
            <a:extLst>
              <a:ext uri="{FF2B5EF4-FFF2-40B4-BE49-F238E27FC236}">
                <a16:creationId xmlns:a16="http://schemas.microsoft.com/office/drawing/2014/main" id="{46536D83-DF37-9077-E998-286C09335B40}"/>
              </a:ext>
            </a:extLst>
          </p:cNvPr>
          <p:cNvSpPr txBox="1">
            <a:spLocks noChangeArrowheads="1"/>
          </p:cNvSpPr>
          <p:nvPr/>
        </p:nvSpPr>
        <p:spPr bwMode="auto">
          <a:xfrm>
            <a:off x="10085833" y="0"/>
            <a:ext cx="210616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339038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459" y="-1"/>
            <a:ext cx="5238542" cy="344470"/>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Samuel Dodd: A </a:t>
            </a:r>
            <a:r>
              <a:rPr lang="en-US" sz="2400" dirty="0" err="1">
                <a:solidFill>
                  <a:schemeClr val="accent4">
                    <a:lumMod val="75000"/>
                    <a:lumOff val="25000"/>
                  </a:schemeClr>
                </a:solidFill>
                <a:cs typeface="Times New Roman" panose="02020603050405020304" pitchFamily="18" charset="0"/>
              </a:rPr>
              <a:t>Defence</a:t>
            </a:r>
            <a:r>
              <a:rPr lang="en-US" sz="2400" dirty="0">
                <a:solidFill>
                  <a:schemeClr val="accent4">
                    <a:lumMod val="75000"/>
                    <a:lumOff val="25000"/>
                  </a:schemeClr>
                </a:solidFill>
                <a:cs typeface="Times New Roman" panose="02020603050405020304" pitchFamily="18" charset="0"/>
              </a:rPr>
              <a:t> of Trusts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p:cNvSpPr txBox="1">
            <a:spLocks noChangeArrowheads="1"/>
          </p:cNvSpPr>
          <p:nvPr/>
        </p:nvSpPr>
        <p:spPr bwMode="auto">
          <a:xfrm>
            <a:off x="8716945" y="6488668"/>
            <a:ext cx="347505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Tribune (2 Feb 1890)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396673" y="209004"/>
            <a:ext cx="4424176" cy="6491834"/>
          </a:xfrm>
          <a:prstGeom prst="rect">
            <a:avLst/>
          </a:prstGeom>
          <a:ln w="6350">
            <a:solidFill>
              <a:schemeClr val="tx1"/>
            </a:solidFill>
          </a:ln>
        </p:spPr>
      </p:pic>
      <p:pic>
        <p:nvPicPr>
          <p:cNvPr id="9" name="Picture 8"/>
          <p:cNvPicPr>
            <a:picLocks noChangeAspect="1"/>
          </p:cNvPicPr>
          <p:nvPr/>
        </p:nvPicPr>
        <p:blipFill>
          <a:blip r:embed="rId3"/>
          <a:stretch>
            <a:fillRect/>
          </a:stretch>
        </p:blipFill>
        <p:spPr>
          <a:xfrm>
            <a:off x="3582253" y="658279"/>
            <a:ext cx="5300062" cy="5728748"/>
          </a:xfrm>
          <a:prstGeom prst="rect">
            <a:avLst/>
          </a:prstGeom>
          <a:ln w="6350">
            <a:solidFill>
              <a:schemeClr val="tx1"/>
            </a:solidFill>
          </a:ln>
        </p:spPr>
      </p:pic>
    </p:spTree>
    <p:extLst>
      <p:ext uri="{BB962C8B-B14F-4D97-AF65-F5344CB8AC3E}">
        <p14:creationId xmlns:p14="http://schemas.microsoft.com/office/powerpoint/2010/main" val="11879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02" y="-2"/>
            <a:ext cx="6461199"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Is the Practice a Threat to the Free-Market?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40</a:t>
            </a:fld>
            <a:endParaRPr lang="en-US" altLang="en-US"/>
          </a:p>
        </p:txBody>
      </p:sp>
      <p:sp>
        <p:nvSpPr>
          <p:cNvPr id="6" name="Text Box 5"/>
          <p:cNvSpPr txBox="1">
            <a:spLocks noChangeArrowheads="1"/>
          </p:cNvSpPr>
          <p:nvPr/>
        </p:nvSpPr>
        <p:spPr bwMode="auto">
          <a:xfrm>
            <a:off x="9032600" y="6488668"/>
            <a:ext cx="315939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Broadcast Music (US 1979)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A6CC108A-CC80-3710-3F1A-67E01B6C5B9F}"/>
              </a:ext>
            </a:extLst>
          </p:cNvPr>
          <p:cNvPicPr>
            <a:picLocks noChangeAspect="1"/>
          </p:cNvPicPr>
          <p:nvPr/>
        </p:nvPicPr>
        <p:blipFill rotWithShape="1">
          <a:blip r:embed="rId3"/>
          <a:srcRect r="13994" b="13265"/>
          <a:stretch/>
        </p:blipFill>
        <p:spPr>
          <a:xfrm>
            <a:off x="212565" y="209004"/>
            <a:ext cx="4177970" cy="6491834"/>
          </a:xfrm>
          <a:prstGeom prst="rect">
            <a:avLst/>
          </a:prstGeom>
          <a:ln w="6350">
            <a:solidFill>
              <a:schemeClr val="tx1"/>
            </a:solidFill>
          </a:ln>
        </p:spPr>
      </p:pic>
      <p:sp>
        <p:nvSpPr>
          <p:cNvPr id="3" name="Text Box 5">
            <a:extLst>
              <a:ext uri="{FF2B5EF4-FFF2-40B4-BE49-F238E27FC236}">
                <a16:creationId xmlns:a16="http://schemas.microsoft.com/office/drawing/2014/main" id="{E112C698-D237-288C-84AF-76D960A1C9F8}"/>
              </a:ext>
            </a:extLst>
          </p:cNvPr>
          <p:cNvSpPr txBox="1">
            <a:spLocks noChangeArrowheads="1"/>
          </p:cNvSpPr>
          <p:nvPr/>
        </p:nvSpPr>
        <p:spPr bwMode="auto">
          <a:xfrm>
            <a:off x="2152254" y="2556570"/>
            <a:ext cx="9518497" cy="353943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More generally, </a:t>
            </a:r>
            <a:r>
              <a:rPr lang="en-US" sz="3200" b="1" i="0" dirty="0">
                <a:solidFill>
                  <a:schemeClr val="accent4">
                    <a:lumMod val="50000"/>
                    <a:lumOff val="50000"/>
                  </a:schemeClr>
                </a:solidFill>
              </a:rPr>
              <a:t>in characterizing this conduct under the </a:t>
            </a:r>
            <a:r>
              <a:rPr lang="en-US" sz="3200" b="1" dirty="0">
                <a:solidFill>
                  <a:schemeClr val="accent4">
                    <a:lumMod val="50000"/>
                    <a:lumOff val="50000"/>
                  </a:schemeClr>
                </a:solidFill>
              </a:rPr>
              <a:t>per se </a:t>
            </a:r>
            <a:r>
              <a:rPr lang="en-US" sz="3200" b="1" i="0" dirty="0">
                <a:solidFill>
                  <a:schemeClr val="accent4">
                    <a:lumMod val="50000"/>
                    <a:lumOff val="50000"/>
                  </a:schemeClr>
                </a:solidFill>
              </a:rPr>
              <a:t>rule</a:t>
            </a:r>
            <a:r>
              <a:rPr lang="en-US" sz="3200" i="0" dirty="0"/>
              <a:t>, </a:t>
            </a:r>
            <a:r>
              <a:rPr lang="en-US" sz="3200" b="1" i="0" dirty="0">
                <a:solidFill>
                  <a:schemeClr val="accent4">
                    <a:lumMod val="50000"/>
                    <a:lumOff val="50000"/>
                  </a:schemeClr>
                </a:solidFill>
              </a:rPr>
              <a:t>our inquiry must focus on whether the effect and, here because it tends to show effect</a:t>
            </a:r>
            <a:r>
              <a:rPr lang="en-US" sz="3200" i="0" dirty="0"/>
              <a:t>, see </a:t>
            </a:r>
            <a:r>
              <a:rPr lang="en-US" sz="3200" dirty="0"/>
              <a:t>United States v. United States Gypsum Co.</a:t>
            </a:r>
            <a:r>
              <a:rPr lang="en-US" sz="3200" i="0" dirty="0"/>
              <a:t>, 438 U.S. 422, 436 n. 13 (1978), </a:t>
            </a:r>
            <a:r>
              <a:rPr lang="en-US" sz="3200" b="1" i="0" dirty="0">
                <a:solidFill>
                  <a:schemeClr val="accent4">
                    <a:lumMod val="50000"/>
                    <a:lumOff val="50000"/>
                  </a:schemeClr>
                </a:solidFill>
              </a:rPr>
              <a:t>the purpose of the practice are to threaten the proper operation of our predominantly free-market economy</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5413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100" y="-2"/>
            <a:ext cx="5993901"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Ask: Does the Practice Reduce Output?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41</a:t>
            </a:fld>
            <a:endParaRPr lang="en-US" altLang="en-US"/>
          </a:p>
        </p:txBody>
      </p:sp>
      <p:sp>
        <p:nvSpPr>
          <p:cNvPr id="6" name="Text Box 5"/>
          <p:cNvSpPr txBox="1">
            <a:spLocks noChangeArrowheads="1"/>
          </p:cNvSpPr>
          <p:nvPr/>
        </p:nvSpPr>
        <p:spPr bwMode="auto">
          <a:xfrm>
            <a:off x="9032600" y="6488668"/>
            <a:ext cx="315939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Broadcast Music (US 1979)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A6CC108A-CC80-3710-3F1A-67E01B6C5B9F}"/>
              </a:ext>
            </a:extLst>
          </p:cNvPr>
          <p:cNvPicPr>
            <a:picLocks noChangeAspect="1"/>
          </p:cNvPicPr>
          <p:nvPr/>
        </p:nvPicPr>
        <p:blipFill rotWithShape="1">
          <a:blip r:embed="rId3"/>
          <a:srcRect r="14191" b="14097"/>
          <a:stretch/>
        </p:blipFill>
        <p:spPr>
          <a:xfrm>
            <a:off x="262442" y="209004"/>
            <a:ext cx="4208774" cy="6491834"/>
          </a:xfrm>
          <a:prstGeom prst="rect">
            <a:avLst/>
          </a:prstGeom>
          <a:ln w="6350">
            <a:solidFill>
              <a:schemeClr val="tx1"/>
            </a:solidFill>
          </a:ln>
        </p:spPr>
      </p:pic>
      <p:sp>
        <p:nvSpPr>
          <p:cNvPr id="3" name="Text Box 5">
            <a:extLst>
              <a:ext uri="{FF2B5EF4-FFF2-40B4-BE49-F238E27FC236}">
                <a16:creationId xmlns:a16="http://schemas.microsoft.com/office/drawing/2014/main" id="{E112C698-D237-288C-84AF-76D960A1C9F8}"/>
              </a:ext>
            </a:extLst>
          </p:cNvPr>
          <p:cNvSpPr txBox="1">
            <a:spLocks noChangeArrowheads="1"/>
          </p:cNvSpPr>
          <p:nvPr/>
        </p:nvSpPr>
        <p:spPr bwMode="auto">
          <a:xfrm>
            <a:off x="2102667" y="2645162"/>
            <a:ext cx="9518497" cy="304698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—that is, </a:t>
            </a:r>
            <a:r>
              <a:rPr lang="en-US" sz="3200" b="1" i="0" dirty="0">
                <a:solidFill>
                  <a:schemeClr val="accent4">
                    <a:lumMod val="50000"/>
                    <a:lumOff val="50000"/>
                  </a:schemeClr>
                </a:solidFill>
              </a:rPr>
              <a:t>whether the practice facially appears to be one that would always or almost always tend to restrict competition and decrease output, and in what portion of the market, or instead one designed to ‘increase economic efficiency and render markets more, rather than less, competitive</a:t>
            </a:r>
            <a:r>
              <a:rPr lang="en-US" sz="3200" i="0" dirty="0"/>
              <a:t>.’ Id., at 441 n. 16.</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211235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066" y="-1"/>
            <a:ext cx="5520935"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Blanket License as Different Product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sp>
        <p:nvSpPr>
          <p:cNvPr id="6" name="Text Box 5"/>
          <p:cNvSpPr txBox="1">
            <a:spLocks noChangeArrowheads="1"/>
          </p:cNvSpPr>
          <p:nvPr/>
        </p:nvSpPr>
        <p:spPr bwMode="auto">
          <a:xfrm>
            <a:off x="9089947" y="6488668"/>
            <a:ext cx="310205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Broadcast Music (US 1979)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E0C1F402-13AB-94F0-54E2-8B16ABCB6D6C}"/>
              </a:ext>
            </a:extLst>
          </p:cNvPr>
          <p:cNvPicPr>
            <a:picLocks noChangeAspect="1"/>
          </p:cNvPicPr>
          <p:nvPr/>
        </p:nvPicPr>
        <p:blipFill rotWithShape="1">
          <a:blip r:embed="rId2"/>
          <a:srcRect r="16698" b="14184"/>
          <a:stretch/>
        </p:blipFill>
        <p:spPr>
          <a:xfrm>
            <a:off x="155863" y="209004"/>
            <a:ext cx="4116410" cy="6491834"/>
          </a:xfrm>
          <a:prstGeom prst="rect">
            <a:avLst/>
          </a:prstGeom>
          <a:ln w="6350">
            <a:solidFill>
              <a:schemeClr val="tx1"/>
            </a:solidFill>
          </a:ln>
        </p:spPr>
      </p:pic>
      <p:sp>
        <p:nvSpPr>
          <p:cNvPr id="3" name="Text Box 5">
            <a:extLst>
              <a:ext uri="{FF2B5EF4-FFF2-40B4-BE49-F238E27FC236}">
                <a16:creationId xmlns:a16="http://schemas.microsoft.com/office/drawing/2014/main" id="{038FCA19-F78A-749E-007E-84F3693310E0}"/>
              </a:ext>
            </a:extLst>
          </p:cNvPr>
          <p:cNvSpPr txBox="1">
            <a:spLocks noChangeArrowheads="1"/>
          </p:cNvSpPr>
          <p:nvPr/>
        </p:nvSpPr>
        <p:spPr bwMode="auto">
          <a:xfrm>
            <a:off x="1911817" y="1964248"/>
            <a:ext cx="9518497" cy="353943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This </a:t>
            </a:r>
            <a:r>
              <a:rPr lang="en-US" sz="3200" b="1" i="0" dirty="0">
                <a:solidFill>
                  <a:schemeClr val="accent4">
                    <a:lumMod val="50000"/>
                    <a:lumOff val="50000"/>
                  </a:schemeClr>
                </a:solidFill>
              </a:rPr>
              <a:t>substantial lowering of costs, which is of course potentially beneficial to both sellers and buyers, differentiates the blanket license from individual use licenses</a:t>
            </a:r>
            <a:r>
              <a:rPr lang="en-US" sz="3200" i="0" dirty="0"/>
              <a:t>. The blanket license is composed of the </a:t>
            </a:r>
            <a:r>
              <a:rPr lang="en-US" sz="3200" b="1" i="0" dirty="0">
                <a:solidFill>
                  <a:schemeClr val="accent4">
                    <a:lumMod val="50000"/>
                    <a:lumOff val="50000"/>
                  </a:schemeClr>
                </a:solidFill>
              </a:rPr>
              <a:t>individual compositions plus the aggregating service</a:t>
            </a:r>
            <a:r>
              <a:rPr lang="en-US" sz="3200" i="0" dirty="0"/>
              <a:t>. Here, </a:t>
            </a:r>
            <a:r>
              <a:rPr lang="en-US" sz="3200" b="1" i="0" dirty="0">
                <a:solidFill>
                  <a:schemeClr val="accent4">
                    <a:lumMod val="50000"/>
                    <a:lumOff val="50000"/>
                  </a:schemeClr>
                </a:solidFill>
              </a:rPr>
              <a:t>the whole is truly greater than the sum of its parts; it is, to some extent, a different product</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96564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961" y="-2"/>
            <a:ext cx="512004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Apply Rule of Reason on Remand</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6" name="Text Box 5"/>
          <p:cNvSpPr txBox="1">
            <a:spLocks noChangeArrowheads="1"/>
          </p:cNvSpPr>
          <p:nvPr/>
        </p:nvSpPr>
        <p:spPr bwMode="auto">
          <a:xfrm>
            <a:off x="9032600" y="6488668"/>
            <a:ext cx="315939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Broadcast Music (US 1979)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8A8D70BC-F7D4-C41A-CB1E-5F73C2872B95}"/>
              </a:ext>
            </a:extLst>
          </p:cNvPr>
          <p:cNvPicPr>
            <a:picLocks noChangeAspect="1"/>
          </p:cNvPicPr>
          <p:nvPr/>
        </p:nvPicPr>
        <p:blipFill rotWithShape="1">
          <a:blip r:embed="rId2"/>
          <a:srcRect l="6548" r="8568" b="8027"/>
          <a:stretch/>
        </p:blipFill>
        <p:spPr>
          <a:xfrm>
            <a:off x="304800" y="209004"/>
            <a:ext cx="3863803" cy="6491834"/>
          </a:xfrm>
          <a:prstGeom prst="rect">
            <a:avLst/>
          </a:prstGeom>
          <a:ln w="6350">
            <a:solidFill>
              <a:schemeClr val="tx1"/>
            </a:solidFill>
          </a:ln>
        </p:spPr>
      </p:pic>
      <p:sp>
        <p:nvSpPr>
          <p:cNvPr id="3" name="Text Box 5">
            <a:extLst>
              <a:ext uri="{FF2B5EF4-FFF2-40B4-BE49-F238E27FC236}">
                <a16:creationId xmlns:a16="http://schemas.microsoft.com/office/drawing/2014/main" id="{0D655271-DF6E-7A3E-C4B0-887859866DE2}"/>
              </a:ext>
            </a:extLst>
          </p:cNvPr>
          <p:cNvSpPr txBox="1">
            <a:spLocks noChangeArrowheads="1"/>
          </p:cNvSpPr>
          <p:nvPr/>
        </p:nvSpPr>
        <p:spPr bwMode="auto">
          <a:xfrm>
            <a:off x="1895582" y="1079242"/>
            <a:ext cx="9518497" cy="501675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With this background in mind, which plainly enough indicates that </a:t>
            </a:r>
            <a:r>
              <a:rPr lang="en-US" sz="3200" b="1" i="0" dirty="0">
                <a:solidFill>
                  <a:schemeClr val="accent4">
                    <a:lumMod val="50000"/>
                    <a:lumOff val="50000"/>
                  </a:schemeClr>
                </a:solidFill>
              </a:rPr>
              <a:t>over the years, and in the face of available alternatives, the blanket license has provided an acceptable mechanism for at least a large part of the market</a:t>
            </a:r>
            <a:r>
              <a:rPr lang="en-US" sz="3200" i="0" dirty="0"/>
              <a:t> for the performing rights to copyrighted musical compositions, </a:t>
            </a:r>
            <a:r>
              <a:rPr lang="en-US" sz="3200" b="1" i="0" dirty="0">
                <a:solidFill>
                  <a:schemeClr val="accent4">
                    <a:lumMod val="50000"/>
                    <a:lumOff val="50000"/>
                  </a:schemeClr>
                </a:solidFill>
              </a:rPr>
              <a:t>we cannot agree that it should automatically be declared illegal in all of its many manifestations. Rather, when attacked, it should be subjected to a more discriminating examination under the rule of reason</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25353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6D6AB3-7776-532E-93A5-6EA111A030D3}"/>
              </a:ext>
            </a:extLst>
          </p:cNvPr>
          <p:cNvPicPr>
            <a:picLocks noChangeAspect="1"/>
          </p:cNvPicPr>
          <p:nvPr/>
        </p:nvPicPr>
        <p:blipFill>
          <a:blip r:embed="rId2"/>
          <a:stretch>
            <a:fillRect/>
          </a:stretch>
        </p:blipFill>
        <p:spPr>
          <a:xfrm>
            <a:off x="299644" y="212170"/>
            <a:ext cx="4229321" cy="6488668"/>
          </a:xfrm>
          <a:prstGeom prst="rect">
            <a:avLst/>
          </a:prstGeom>
          <a:ln w="6350">
            <a:solidFill>
              <a:schemeClr val="tx1"/>
            </a:solidFill>
          </a:ln>
        </p:spPr>
      </p:pic>
      <p:sp>
        <p:nvSpPr>
          <p:cNvPr id="2" name="Title 1"/>
          <p:cNvSpPr>
            <a:spLocks noGrp="1"/>
          </p:cNvSpPr>
          <p:nvPr>
            <p:ph type="title"/>
          </p:nvPr>
        </p:nvSpPr>
        <p:spPr>
          <a:xfrm>
            <a:off x="5111886" y="-2"/>
            <a:ext cx="708011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FN 40: How Does ASCAP Hand Out the Money?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44</a:t>
            </a:fld>
            <a:endParaRPr lang="en-US" altLang="en-US"/>
          </a:p>
        </p:txBody>
      </p:sp>
      <p:sp>
        <p:nvSpPr>
          <p:cNvPr id="6" name="Text Box 5"/>
          <p:cNvSpPr txBox="1">
            <a:spLocks noChangeArrowheads="1"/>
          </p:cNvSpPr>
          <p:nvPr/>
        </p:nvSpPr>
        <p:spPr bwMode="auto">
          <a:xfrm>
            <a:off x="9032600" y="6488668"/>
            <a:ext cx="315939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Broadcast Music (US 1979)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0D655271-DF6E-7A3E-C4B0-887859866DE2}"/>
              </a:ext>
            </a:extLst>
          </p:cNvPr>
          <p:cNvSpPr txBox="1">
            <a:spLocks noChangeArrowheads="1"/>
          </p:cNvSpPr>
          <p:nvPr/>
        </p:nvSpPr>
        <p:spPr bwMode="auto">
          <a:xfrm>
            <a:off x="1895582" y="1079242"/>
            <a:ext cx="9518497" cy="4524315"/>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Moreover, because of the nature of the product--a composition can be simultaneously ‘consumed’ by many users--composers have numerous markets and numerous incentives to produce, so the blanket license is unlikely to cause decreased output, one of the normal undesirable effects of a cartel. And </a:t>
            </a:r>
            <a:r>
              <a:rPr lang="en-US" sz="3200" b="1" i="0" dirty="0">
                <a:solidFill>
                  <a:schemeClr val="accent4">
                    <a:lumMod val="50000"/>
                    <a:lumOff val="50000"/>
                  </a:schemeClr>
                </a:solidFill>
              </a:rPr>
              <a:t>since popular songs get an increased share of ASCAP’s revenue distributions, composers compete even within the blanket license in terms of productivity and consumer satisfaction</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79159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2"/>
            <a:ext cx="46482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2021 Consent Decrees Review</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10544960" y="6488668"/>
            <a:ext cx="164703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15 Jan 2021</a:t>
            </a:r>
          </a:p>
        </p:txBody>
      </p:sp>
      <p:pic>
        <p:nvPicPr>
          <p:cNvPr id="10" name="Picture 9">
            <a:extLst>
              <a:ext uri="{FF2B5EF4-FFF2-40B4-BE49-F238E27FC236}">
                <a16:creationId xmlns:a16="http://schemas.microsoft.com/office/drawing/2014/main" id="{1FA4B808-8322-725A-A33D-A51BD74096AE}"/>
              </a:ext>
            </a:extLst>
          </p:cNvPr>
          <p:cNvPicPr>
            <a:picLocks noChangeAspect="1"/>
          </p:cNvPicPr>
          <p:nvPr/>
        </p:nvPicPr>
        <p:blipFill>
          <a:blip r:embed="rId3"/>
          <a:stretch>
            <a:fillRect/>
          </a:stretch>
        </p:blipFill>
        <p:spPr>
          <a:xfrm>
            <a:off x="3579294" y="479168"/>
            <a:ext cx="4763388" cy="6221670"/>
          </a:xfrm>
          <a:prstGeom prst="rect">
            <a:avLst/>
          </a:prstGeom>
          <a:ln w="6350">
            <a:solidFill>
              <a:schemeClr val="tx1"/>
            </a:solidFill>
          </a:ln>
        </p:spPr>
      </p:pic>
    </p:spTree>
    <p:extLst>
      <p:ext uri="{BB962C8B-B14F-4D97-AF65-F5344CB8AC3E}">
        <p14:creationId xmlns:p14="http://schemas.microsoft.com/office/powerpoint/2010/main" val="3223413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7256" y="-2"/>
            <a:ext cx="380474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Review Every Five Years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p:cNvSpPr txBox="1">
            <a:spLocks noChangeArrowheads="1"/>
          </p:cNvSpPr>
          <p:nvPr/>
        </p:nvSpPr>
        <p:spPr bwMode="auto">
          <a:xfrm>
            <a:off x="10544960" y="6488668"/>
            <a:ext cx="164703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15 Jan 2021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F26A965A-12AE-8B60-6305-8590BB44A587}"/>
              </a:ext>
            </a:extLst>
          </p:cNvPr>
          <p:cNvPicPr>
            <a:picLocks noChangeAspect="1"/>
          </p:cNvPicPr>
          <p:nvPr/>
        </p:nvPicPr>
        <p:blipFill>
          <a:blip r:embed="rId3"/>
          <a:stretch>
            <a:fillRect/>
          </a:stretch>
        </p:blipFill>
        <p:spPr>
          <a:xfrm>
            <a:off x="157358" y="208330"/>
            <a:ext cx="4936451" cy="6441340"/>
          </a:xfrm>
          <a:prstGeom prst="rect">
            <a:avLst/>
          </a:prstGeom>
          <a:ln w="6350">
            <a:solidFill>
              <a:schemeClr val="tx1"/>
            </a:solidFill>
          </a:ln>
        </p:spPr>
      </p:pic>
      <p:pic>
        <p:nvPicPr>
          <p:cNvPr id="9" name="Picture 8">
            <a:extLst>
              <a:ext uri="{FF2B5EF4-FFF2-40B4-BE49-F238E27FC236}">
                <a16:creationId xmlns:a16="http://schemas.microsoft.com/office/drawing/2014/main" id="{0FEFE721-7553-4C5D-7DAB-AC8165B81183}"/>
              </a:ext>
            </a:extLst>
          </p:cNvPr>
          <p:cNvPicPr>
            <a:picLocks noChangeAspect="1"/>
          </p:cNvPicPr>
          <p:nvPr/>
        </p:nvPicPr>
        <p:blipFill>
          <a:blip r:embed="rId4"/>
          <a:stretch>
            <a:fillRect/>
          </a:stretch>
        </p:blipFill>
        <p:spPr>
          <a:xfrm>
            <a:off x="1466793" y="1257750"/>
            <a:ext cx="10125149" cy="3003444"/>
          </a:xfrm>
          <a:prstGeom prst="rect">
            <a:avLst/>
          </a:prstGeom>
          <a:ln w="6350">
            <a:solidFill>
              <a:schemeClr val="tx1"/>
            </a:solidFill>
          </a:ln>
        </p:spPr>
      </p:pic>
    </p:spTree>
    <p:extLst>
      <p:ext uri="{BB962C8B-B14F-4D97-AF65-F5344CB8AC3E}">
        <p14:creationId xmlns:p14="http://schemas.microsoft.com/office/powerpoint/2010/main" val="189190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295" y="-2"/>
            <a:ext cx="423370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American Needle Complaint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15485" y="464444"/>
            <a:ext cx="4920206" cy="6347932"/>
          </a:xfrm>
          <a:prstGeom prst="rect">
            <a:avLst/>
          </a:prstGeom>
          <a:ln w="6350">
            <a:solidFill>
              <a:schemeClr val="tx1"/>
            </a:solidFill>
          </a:ln>
        </p:spPr>
      </p:pic>
      <p:pic>
        <p:nvPicPr>
          <p:cNvPr id="9" name="Picture 8"/>
          <p:cNvPicPr>
            <a:picLocks noChangeAspect="1"/>
          </p:cNvPicPr>
          <p:nvPr/>
        </p:nvPicPr>
        <p:blipFill>
          <a:blip r:embed="rId3"/>
          <a:stretch>
            <a:fillRect/>
          </a:stretch>
        </p:blipFill>
        <p:spPr>
          <a:xfrm>
            <a:off x="1669377" y="492649"/>
            <a:ext cx="4818549" cy="6302264"/>
          </a:xfrm>
          <a:prstGeom prst="rect">
            <a:avLst/>
          </a:prstGeom>
          <a:ln w="6350">
            <a:solidFill>
              <a:schemeClr val="tx1"/>
            </a:solidFill>
          </a:ln>
        </p:spPr>
      </p:pic>
      <p:pic>
        <p:nvPicPr>
          <p:cNvPr id="10" name="Picture 9"/>
          <p:cNvPicPr>
            <a:picLocks noChangeAspect="1"/>
          </p:cNvPicPr>
          <p:nvPr/>
        </p:nvPicPr>
        <p:blipFill>
          <a:blip r:embed="rId4"/>
          <a:stretch>
            <a:fillRect/>
          </a:stretch>
        </p:blipFill>
        <p:spPr>
          <a:xfrm>
            <a:off x="3804177" y="487278"/>
            <a:ext cx="4859212" cy="6302264"/>
          </a:xfrm>
          <a:prstGeom prst="rect">
            <a:avLst/>
          </a:prstGeom>
          <a:ln w="6350">
            <a:solidFill>
              <a:schemeClr val="tx1"/>
            </a:solidFill>
          </a:ln>
        </p:spPr>
      </p:pic>
      <p:pic>
        <p:nvPicPr>
          <p:cNvPr id="11" name="Picture 10"/>
          <p:cNvPicPr>
            <a:picLocks noChangeAspect="1"/>
          </p:cNvPicPr>
          <p:nvPr/>
        </p:nvPicPr>
        <p:blipFill>
          <a:blip r:embed="rId5"/>
          <a:stretch>
            <a:fillRect/>
          </a:stretch>
        </p:blipFill>
        <p:spPr>
          <a:xfrm>
            <a:off x="5850207" y="530668"/>
            <a:ext cx="4594904" cy="6281967"/>
          </a:xfrm>
          <a:prstGeom prst="rect">
            <a:avLst/>
          </a:prstGeom>
          <a:ln w="6350">
            <a:solidFill>
              <a:schemeClr val="tx1"/>
            </a:solidFill>
          </a:ln>
        </p:spPr>
      </p:pic>
      <p:pic>
        <p:nvPicPr>
          <p:cNvPr id="12" name="Picture 11"/>
          <p:cNvPicPr>
            <a:picLocks noChangeAspect="1"/>
          </p:cNvPicPr>
          <p:nvPr/>
        </p:nvPicPr>
        <p:blipFill>
          <a:blip r:embed="rId6"/>
          <a:stretch>
            <a:fillRect/>
          </a:stretch>
        </p:blipFill>
        <p:spPr>
          <a:xfrm>
            <a:off x="6855887" y="482204"/>
            <a:ext cx="4777886" cy="6312412"/>
          </a:xfrm>
          <a:prstGeom prst="rect">
            <a:avLst/>
          </a:prstGeom>
          <a:ln w="6350">
            <a:solidFill>
              <a:schemeClr val="tx1"/>
            </a:solidFill>
          </a:ln>
        </p:spPr>
      </p:pic>
    </p:spTree>
    <p:extLst>
      <p:ext uri="{BB962C8B-B14F-4D97-AF65-F5344CB8AC3E}">
        <p14:creationId xmlns:p14="http://schemas.microsoft.com/office/powerpoint/2010/main" val="169422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2239" y="-2"/>
            <a:ext cx="188976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Key Parties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48</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American Needle Complaint</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272401" y="209004"/>
            <a:ext cx="5014483" cy="6491834"/>
          </a:xfrm>
          <a:prstGeom prst="rect">
            <a:avLst/>
          </a:prstGeom>
          <a:ln w="6350">
            <a:solidFill>
              <a:schemeClr val="tx1"/>
            </a:solidFill>
          </a:ln>
        </p:spPr>
      </p:pic>
      <p:grpSp>
        <p:nvGrpSpPr>
          <p:cNvPr id="9" name="Group 8"/>
          <p:cNvGrpSpPr/>
          <p:nvPr/>
        </p:nvGrpSpPr>
        <p:grpSpPr>
          <a:xfrm>
            <a:off x="1755688" y="820852"/>
            <a:ext cx="9577331" cy="5515416"/>
            <a:chOff x="1772313" y="514082"/>
            <a:chExt cx="10014953" cy="5964764"/>
          </a:xfrm>
        </p:grpSpPr>
        <p:pic>
          <p:nvPicPr>
            <p:cNvPr id="10" name="Picture 9"/>
            <p:cNvPicPr>
              <a:picLocks noChangeAspect="1"/>
            </p:cNvPicPr>
            <p:nvPr/>
          </p:nvPicPr>
          <p:blipFill>
            <a:blip r:embed="rId3"/>
            <a:stretch>
              <a:fillRect/>
            </a:stretch>
          </p:blipFill>
          <p:spPr>
            <a:xfrm>
              <a:off x="1772341" y="514082"/>
              <a:ext cx="10013230" cy="4566858"/>
            </a:xfrm>
            <a:prstGeom prst="rect">
              <a:avLst/>
            </a:prstGeom>
            <a:ln w="6350">
              <a:solidFill>
                <a:schemeClr val="tx1"/>
              </a:solidFill>
            </a:ln>
          </p:spPr>
        </p:pic>
        <p:pic>
          <p:nvPicPr>
            <p:cNvPr id="11" name="Picture 10"/>
            <p:cNvPicPr>
              <a:picLocks noChangeAspect="1"/>
            </p:cNvPicPr>
            <p:nvPr/>
          </p:nvPicPr>
          <p:blipFill rotWithShape="1">
            <a:blip r:embed="rId4"/>
            <a:srcRect r="988"/>
            <a:stretch/>
          </p:blipFill>
          <p:spPr>
            <a:xfrm>
              <a:off x="1772313" y="4918503"/>
              <a:ext cx="10014953" cy="1560343"/>
            </a:xfrm>
            <a:prstGeom prst="rect">
              <a:avLst/>
            </a:prstGeom>
            <a:ln w="6350">
              <a:solidFill>
                <a:schemeClr val="tx1"/>
              </a:solidFill>
            </a:ln>
          </p:spPr>
        </p:pic>
      </p:grpSp>
    </p:spTree>
    <p:extLst>
      <p:ext uri="{BB962C8B-B14F-4D97-AF65-F5344CB8AC3E}">
        <p14:creationId xmlns:p14="http://schemas.microsoft.com/office/powerpoint/2010/main" val="25089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3145" y="-2"/>
            <a:ext cx="1978856" cy="418013"/>
          </a:xfrm>
          <a:solidFill>
            <a:schemeClr val="bg2">
              <a:alpha val="10000"/>
            </a:schemeClr>
          </a:solidFill>
        </p:spPr>
        <p:txBody>
          <a:bodyPr/>
          <a:lstStyle/>
          <a:p>
            <a:pPr algn="r">
              <a:lnSpc>
                <a:spcPct val="100000"/>
              </a:lnSpc>
            </a:pPr>
            <a:r>
              <a:rPr lang="en-US" sz="2400" dirty="0" err="1">
                <a:solidFill>
                  <a:schemeClr val="accent4">
                    <a:lumMod val="75000"/>
                    <a:lumOff val="25000"/>
                  </a:schemeClr>
                </a:solidFill>
                <a:latin typeface="+mn-lt"/>
                <a:cs typeface="Times New Roman" panose="02020603050405020304" pitchFamily="18" charset="0"/>
              </a:rPr>
              <a:t>Copperweld</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49</a:t>
            </a:fld>
            <a:endParaRPr lang="en-US" altLang="en-US"/>
          </a:p>
        </p:txBody>
      </p:sp>
      <p:sp>
        <p:nvSpPr>
          <p:cNvPr id="6" name="Text Box 5"/>
          <p:cNvSpPr txBox="1">
            <a:spLocks noChangeArrowheads="1"/>
          </p:cNvSpPr>
          <p:nvPr/>
        </p:nvSpPr>
        <p:spPr bwMode="auto">
          <a:xfrm>
            <a:off x="9917084" y="6488668"/>
            <a:ext cx="227491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467 U.S. 752 (1984)</a:t>
            </a:r>
          </a:p>
        </p:txBody>
      </p:sp>
      <p:pic>
        <p:nvPicPr>
          <p:cNvPr id="5" name="Picture 4">
            <a:extLst>
              <a:ext uri="{FF2B5EF4-FFF2-40B4-BE49-F238E27FC236}">
                <a16:creationId xmlns:a16="http://schemas.microsoft.com/office/drawing/2014/main" id="{431CAF22-ECF8-8DB3-E394-673E3DA60057}"/>
              </a:ext>
            </a:extLst>
          </p:cNvPr>
          <p:cNvPicPr>
            <a:picLocks noChangeAspect="1"/>
          </p:cNvPicPr>
          <p:nvPr/>
        </p:nvPicPr>
        <p:blipFill>
          <a:blip r:embed="rId2"/>
          <a:stretch>
            <a:fillRect/>
          </a:stretch>
        </p:blipFill>
        <p:spPr>
          <a:xfrm>
            <a:off x="3712530" y="184666"/>
            <a:ext cx="4164157" cy="6488668"/>
          </a:xfrm>
          <a:prstGeom prst="rect">
            <a:avLst/>
          </a:prstGeom>
          <a:ln w="6350">
            <a:solidFill>
              <a:schemeClr val="bg2"/>
            </a:solidFill>
          </a:ln>
        </p:spPr>
      </p:pic>
    </p:spTree>
    <p:extLst>
      <p:ext uri="{BB962C8B-B14F-4D97-AF65-F5344CB8AC3E}">
        <p14:creationId xmlns:p14="http://schemas.microsoft.com/office/powerpoint/2010/main" val="56331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932" y="-2"/>
            <a:ext cx="6931070"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 Jan 1882: The Standard Oil Trust Agreement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p:cNvSpPr txBox="1">
            <a:spLocks noChangeArrowheads="1"/>
          </p:cNvSpPr>
          <p:nvPr/>
        </p:nvSpPr>
        <p:spPr bwMode="auto">
          <a:xfrm>
            <a:off x="8260080" y="6488668"/>
            <a:ext cx="39319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Ohio v. Standard Oil Co. (Oh. 1892)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406400" y="715600"/>
            <a:ext cx="3480360" cy="5532800"/>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2721116" y="738000"/>
            <a:ext cx="3425683" cy="5515504"/>
          </a:xfrm>
          <a:prstGeom prst="rect">
            <a:avLst/>
          </a:prstGeom>
          <a:ln w="6350">
            <a:solidFill>
              <a:schemeClr val="tx1"/>
            </a:solidFill>
          </a:ln>
        </p:spPr>
      </p:pic>
      <p:pic>
        <p:nvPicPr>
          <p:cNvPr id="9" name="Picture 8"/>
          <p:cNvPicPr>
            <a:picLocks noChangeAspect="1"/>
          </p:cNvPicPr>
          <p:nvPr/>
        </p:nvPicPr>
        <p:blipFill>
          <a:blip r:embed="rId4"/>
          <a:stretch>
            <a:fillRect/>
          </a:stretch>
        </p:blipFill>
        <p:spPr>
          <a:xfrm>
            <a:off x="5260931" y="715600"/>
            <a:ext cx="3397479" cy="5532800"/>
          </a:xfrm>
          <a:prstGeom prst="rect">
            <a:avLst/>
          </a:prstGeom>
          <a:ln w="6350">
            <a:solidFill>
              <a:schemeClr val="tx1"/>
            </a:solidFill>
          </a:ln>
        </p:spPr>
      </p:pic>
      <p:pic>
        <p:nvPicPr>
          <p:cNvPr id="10" name="Picture 9"/>
          <p:cNvPicPr>
            <a:picLocks noChangeAspect="1"/>
          </p:cNvPicPr>
          <p:nvPr/>
        </p:nvPicPr>
        <p:blipFill>
          <a:blip r:embed="rId5"/>
          <a:stretch>
            <a:fillRect/>
          </a:stretch>
        </p:blipFill>
        <p:spPr>
          <a:xfrm>
            <a:off x="7049076" y="723886"/>
            <a:ext cx="3410170" cy="5519409"/>
          </a:xfrm>
          <a:prstGeom prst="rect">
            <a:avLst/>
          </a:prstGeom>
          <a:ln w="6350">
            <a:solidFill>
              <a:schemeClr val="tx1"/>
            </a:solidFill>
          </a:ln>
        </p:spPr>
      </p:pic>
    </p:spTree>
    <p:extLst>
      <p:ext uri="{BB962C8B-B14F-4D97-AF65-F5344CB8AC3E}">
        <p14:creationId xmlns:p14="http://schemas.microsoft.com/office/powerpoint/2010/main" val="396419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8"/>
                                        </p:tgtEl>
                                        <p:attrNameLst>
                                          <p:attrName>style.opacity</p:attrName>
                                        </p:attrNameLst>
                                      </p:cBhvr>
                                      <p:to>
                                        <p:strVal val="0.5"/>
                                      </p:to>
                                    </p:set>
                                    <p:animEffect filter="image" prLst="opacity: 0.5">
                                      <p:cBhvr rctx="IE">
                                        <p:cTn id="15" dur="indefinite"/>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9" presetClass="emph" presetSubtype="0" nodeType="withEffect">
                                  <p:stCondLst>
                                    <p:cond delay="0"/>
                                  </p:stCondLst>
                                  <p:childTnLst>
                                    <p:set>
                                      <p:cBhvr rctx="PPT">
                                        <p:cTn id="24" dur="indefinite"/>
                                        <p:tgtEl>
                                          <p:spTgt spid="9"/>
                                        </p:tgtEl>
                                        <p:attrNameLst>
                                          <p:attrName>style.opacity</p:attrName>
                                        </p:attrNameLst>
                                      </p:cBhvr>
                                      <p:to>
                                        <p:strVal val="0.5"/>
                                      </p:to>
                                    </p:set>
                                    <p:animEffect filter="image" prLst="opacity: 0.5">
                                      <p:cBhvr rctx="IE">
                                        <p:cTn id="25" dur="indefinite"/>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409" y="-2"/>
            <a:ext cx="566459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Section 1 Doesn’t Apply Inside a Firm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50</a:t>
            </a:fld>
            <a:endParaRPr lang="en-US" altLang="en-US"/>
          </a:p>
        </p:txBody>
      </p:sp>
      <p:sp>
        <p:nvSpPr>
          <p:cNvPr id="6" name="Text Box 5"/>
          <p:cNvSpPr txBox="1">
            <a:spLocks noChangeArrowheads="1"/>
          </p:cNvSpPr>
          <p:nvPr/>
        </p:nvSpPr>
        <p:spPr bwMode="auto">
          <a:xfrm>
            <a:off x="9453489" y="6488668"/>
            <a:ext cx="27385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Copperweld</a:t>
            </a:r>
            <a:r>
              <a:rPr lang="en-US" sz="1800" i="0" dirty="0">
                <a:solidFill>
                  <a:schemeClr val="accent4">
                    <a:lumMod val="75000"/>
                    <a:lumOff val="25000"/>
                  </a:schemeClr>
                </a:solidFill>
                <a:latin typeface="+mn-lt"/>
                <a:cs typeface="Times New Roman" panose="02020603050405020304" pitchFamily="18" charset="0"/>
              </a:rPr>
              <a:t> (U.S. 1984)</a:t>
            </a:r>
          </a:p>
        </p:txBody>
      </p:sp>
      <p:pic>
        <p:nvPicPr>
          <p:cNvPr id="5" name="Picture 4">
            <a:extLst>
              <a:ext uri="{FF2B5EF4-FFF2-40B4-BE49-F238E27FC236}">
                <a16:creationId xmlns:a16="http://schemas.microsoft.com/office/drawing/2014/main" id="{705BDF89-876E-B6C8-E3AF-885F8DCBB94E}"/>
              </a:ext>
            </a:extLst>
          </p:cNvPr>
          <p:cNvPicPr>
            <a:picLocks noChangeAspect="1"/>
          </p:cNvPicPr>
          <p:nvPr/>
        </p:nvPicPr>
        <p:blipFill>
          <a:blip r:embed="rId2"/>
          <a:stretch>
            <a:fillRect/>
          </a:stretch>
        </p:blipFill>
        <p:spPr>
          <a:xfrm>
            <a:off x="225967" y="209004"/>
            <a:ext cx="3962806" cy="6491834"/>
          </a:xfrm>
          <a:prstGeom prst="rect">
            <a:avLst/>
          </a:prstGeom>
          <a:ln w="6350">
            <a:solidFill>
              <a:schemeClr val="bg2"/>
            </a:solidFill>
          </a:ln>
        </p:spPr>
      </p:pic>
      <p:sp>
        <p:nvSpPr>
          <p:cNvPr id="8" name="Text Box 5">
            <a:extLst>
              <a:ext uri="{FF2B5EF4-FFF2-40B4-BE49-F238E27FC236}">
                <a16:creationId xmlns:a16="http://schemas.microsoft.com/office/drawing/2014/main" id="{F60A6841-60E8-8DE0-5CBE-040F87FC0B25}"/>
              </a:ext>
            </a:extLst>
          </p:cNvPr>
          <p:cNvSpPr txBox="1">
            <a:spLocks noChangeArrowheads="1"/>
          </p:cNvSpPr>
          <p:nvPr/>
        </p:nvSpPr>
        <p:spPr bwMode="auto">
          <a:xfrm>
            <a:off x="2008738" y="1789709"/>
            <a:ext cx="9518497" cy="353943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The </a:t>
            </a:r>
            <a:r>
              <a:rPr lang="en-US" sz="3200" b="1" i="0" dirty="0">
                <a:solidFill>
                  <a:schemeClr val="accent4">
                    <a:lumMod val="50000"/>
                    <a:lumOff val="50000"/>
                  </a:schemeClr>
                </a:solidFill>
              </a:rPr>
              <a:t>officers of a single firm are not separate economic actors pursuing separate economic interests, so agreements among them do not suddenly bring together economic power that was previously pursuing divergent goals</a:t>
            </a:r>
            <a:r>
              <a:rPr lang="en-US" sz="3200" i="0" dirty="0"/>
              <a:t>. Coordination within a firm is as likely to result from an effort to compete as from an effort to stifle competition</a:t>
            </a:r>
            <a:r>
              <a:rPr lang="en-US" sz="3200" i="0" dirty="0">
                <a:solidFill>
                  <a:srgbClr val="000000"/>
                </a:solidFill>
                <a:cs typeface="Times New Roman" panose="02020603050405020304" pitchFamily="18" charset="0"/>
              </a:rPr>
              <a:t>.”</a:t>
            </a:r>
          </a:p>
        </p:txBody>
      </p:sp>
      <p:sp>
        <p:nvSpPr>
          <p:cNvPr id="3" name="Rectangle 2">
            <a:extLst>
              <a:ext uri="{FF2B5EF4-FFF2-40B4-BE49-F238E27FC236}">
                <a16:creationId xmlns:a16="http://schemas.microsoft.com/office/drawing/2014/main" id="{7B2EF783-C781-87DB-5C23-78CE8119B496}"/>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389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409" y="-2"/>
            <a:ext cx="566459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Section 1 Doesn’t Apply Inside a Firm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51</a:t>
            </a:fld>
            <a:endParaRPr lang="en-US" altLang="en-US"/>
          </a:p>
        </p:txBody>
      </p:sp>
      <p:sp>
        <p:nvSpPr>
          <p:cNvPr id="6" name="Text Box 5"/>
          <p:cNvSpPr txBox="1">
            <a:spLocks noChangeArrowheads="1"/>
          </p:cNvSpPr>
          <p:nvPr/>
        </p:nvSpPr>
        <p:spPr bwMode="auto">
          <a:xfrm>
            <a:off x="9453489" y="6488668"/>
            <a:ext cx="27385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Copperweld</a:t>
            </a:r>
            <a:r>
              <a:rPr lang="en-US" sz="1800" i="0" dirty="0">
                <a:solidFill>
                  <a:schemeClr val="accent4">
                    <a:lumMod val="75000"/>
                    <a:lumOff val="25000"/>
                  </a:schemeClr>
                </a:solidFill>
                <a:latin typeface="+mn-lt"/>
                <a:cs typeface="Times New Roman" panose="02020603050405020304" pitchFamily="18" charset="0"/>
              </a:rPr>
              <a:t>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705BDF89-876E-B6C8-E3AF-885F8DCBB94E}"/>
              </a:ext>
            </a:extLst>
          </p:cNvPr>
          <p:cNvPicPr>
            <a:picLocks noChangeAspect="1"/>
          </p:cNvPicPr>
          <p:nvPr/>
        </p:nvPicPr>
        <p:blipFill>
          <a:blip r:embed="rId2"/>
          <a:stretch>
            <a:fillRect/>
          </a:stretch>
        </p:blipFill>
        <p:spPr>
          <a:xfrm>
            <a:off x="225967" y="209004"/>
            <a:ext cx="3962806" cy="6491834"/>
          </a:xfrm>
          <a:prstGeom prst="rect">
            <a:avLst/>
          </a:prstGeom>
          <a:ln w="6350">
            <a:solidFill>
              <a:schemeClr val="bg2"/>
            </a:solidFill>
          </a:ln>
        </p:spPr>
      </p:pic>
      <p:sp>
        <p:nvSpPr>
          <p:cNvPr id="8" name="Text Box 5">
            <a:extLst>
              <a:ext uri="{FF2B5EF4-FFF2-40B4-BE49-F238E27FC236}">
                <a16:creationId xmlns:a16="http://schemas.microsoft.com/office/drawing/2014/main" id="{F60A6841-60E8-8DE0-5CBE-040F87FC0B25}"/>
              </a:ext>
            </a:extLst>
          </p:cNvPr>
          <p:cNvSpPr txBox="1">
            <a:spLocks noChangeArrowheads="1"/>
          </p:cNvSpPr>
          <p:nvPr/>
        </p:nvSpPr>
        <p:spPr bwMode="auto">
          <a:xfrm>
            <a:off x="2062865" y="3027545"/>
            <a:ext cx="9518497" cy="2554545"/>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b="1" i="0" dirty="0">
                <a:solidFill>
                  <a:schemeClr val="accent4">
                    <a:lumMod val="50000"/>
                    <a:lumOff val="50000"/>
                  </a:schemeClr>
                </a:solidFill>
              </a:rPr>
              <a:t>In the marketplace, such coordination may be necessary if a business enterprise is to compete effectively. For these reasons, officers or employees of the same firm do not provide the plurality of actors imperative for a § 1 conspiracy</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62370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AA2F36-29F6-62B3-E607-86AB853F2B2E}"/>
              </a:ext>
            </a:extLst>
          </p:cNvPr>
          <p:cNvPicPr>
            <a:picLocks noChangeAspect="1"/>
          </p:cNvPicPr>
          <p:nvPr/>
        </p:nvPicPr>
        <p:blipFill>
          <a:blip r:embed="rId2"/>
          <a:stretch>
            <a:fillRect/>
          </a:stretch>
        </p:blipFill>
        <p:spPr>
          <a:xfrm>
            <a:off x="142288" y="209004"/>
            <a:ext cx="4000804" cy="6491834"/>
          </a:xfrm>
          <a:prstGeom prst="rect">
            <a:avLst/>
          </a:prstGeom>
          <a:ln w="6350">
            <a:solidFill>
              <a:schemeClr val="bg2"/>
            </a:solidFill>
          </a:ln>
        </p:spPr>
      </p:pic>
      <p:sp>
        <p:nvSpPr>
          <p:cNvPr id="2" name="Title 1"/>
          <p:cNvSpPr>
            <a:spLocks noGrp="1"/>
          </p:cNvSpPr>
          <p:nvPr>
            <p:ph type="title"/>
          </p:nvPr>
        </p:nvSpPr>
        <p:spPr>
          <a:xfrm>
            <a:off x="4343400" y="-2"/>
            <a:ext cx="78486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SA1 Doesn’t Apply to Parent and Wholly-Owned Sub</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52</a:t>
            </a:fld>
            <a:endParaRPr lang="en-US" altLang="en-US"/>
          </a:p>
        </p:txBody>
      </p:sp>
      <p:sp>
        <p:nvSpPr>
          <p:cNvPr id="6" name="Text Box 5"/>
          <p:cNvSpPr txBox="1">
            <a:spLocks noChangeArrowheads="1"/>
          </p:cNvSpPr>
          <p:nvPr/>
        </p:nvSpPr>
        <p:spPr bwMode="auto">
          <a:xfrm>
            <a:off x="9453489" y="6488668"/>
            <a:ext cx="27385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Copperweld</a:t>
            </a:r>
            <a:r>
              <a:rPr lang="en-US" sz="1800" i="0" dirty="0">
                <a:solidFill>
                  <a:schemeClr val="accent4">
                    <a:lumMod val="75000"/>
                    <a:lumOff val="25000"/>
                  </a:schemeClr>
                </a:solidFill>
                <a:latin typeface="+mn-lt"/>
                <a:cs typeface="Times New Roman" panose="02020603050405020304" pitchFamily="18" charset="0"/>
              </a:rPr>
              <a:t>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AE68B125-7735-6B8B-F425-AEB6F41A3BB0}"/>
              </a:ext>
            </a:extLst>
          </p:cNvPr>
          <p:cNvSpPr txBox="1">
            <a:spLocks noChangeArrowheads="1"/>
          </p:cNvSpPr>
          <p:nvPr/>
        </p:nvSpPr>
        <p:spPr bwMode="auto">
          <a:xfrm>
            <a:off x="1917015" y="1844647"/>
            <a:ext cx="9518497" cy="4031873"/>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For similar reasons, </a:t>
            </a:r>
            <a:r>
              <a:rPr lang="en-US" sz="3200" b="1" i="0" dirty="0">
                <a:solidFill>
                  <a:schemeClr val="accent4">
                    <a:lumMod val="50000"/>
                    <a:lumOff val="50000"/>
                  </a:schemeClr>
                </a:solidFill>
              </a:rPr>
              <a:t>the coordinated activity of a parent and its wholly owned subsidiary must be viewed as that of a single enterprise for purposes of § 1 of the Sherman Act</a:t>
            </a:r>
            <a:r>
              <a:rPr lang="en-US" sz="3200" i="0" dirty="0"/>
              <a:t>. A parent and its wholly owned subsidiary have a complete unity of interest. Their objectives are common, not disparate; their general corporate actions are guided or determined not by two separate corporate consciousnesses, but one</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7487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0035" y="-2"/>
            <a:ext cx="206196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SA Section 8</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53</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26 Stat 209 (2 July 1890)</a:t>
            </a:r>
          </a:p>
        </p:txBody>
      </p:sp>
      <p:pic>
        <p:nvPicPr>
          <p:cNvPr id="9" name="Picture 8"/>
          <p:cNvPicPr>
            <a:picLocks noChangeAspect="1"/>
          </p:cNvPicPr>
          <p:nvPr/>
        </p:nvPicPr>
        <p:blipFill>
          <a:blip r:embed="rId2"/>
          <a:stretch>
            <a:fillRect/>
          </a:stretch>
        </p:blipFill>
        <p:spPr>
          <a:xfrm>
            <a:off x="223900" y="209004"/>
            <a:ext cx="4169376" cy="6459960"/>
          </a:xfrm>
          <a:prstGeom prst="rect">
            <a:avLst/>
          </a:prstGeom>
          <a:ln w="6350">
            <a:solidFill>
              <a:schemeClr val="tx1"/>
            </a:solidFill>
          </a:ln>
        </p:spPr>
      </p:pic>
      <p:sp>
        <p:nvSpPr>
          <p:cNvPr id="3" name="Text Box 5">
            <a:extLst>
              <a:ext uri="{FF2B5EF4-FFF2-40B4-BE49-F238E27FC236}">
                <a16:creationId xmlns:a16="http://schemas.microsoft.com/office/drawing/2014/main" id="{65185B7A-C9F2-9BD5-0553-178383719BB1}"/>
              </a:ext>
            </a:extLst>
          </p:cNvPr>
          <p:cNvSpPr txBox="1">
            <a:spLocks noChangeArrowheads="1"/>
          </p:cNvSpPr>
          <p:nvPr/>
        </p:nvSpPr>
        <p:spPr bwMode="auto">
          <a:xfrm>
            <a:off x="1851851" y="1979488"/>
            <a:ext cx="9518497" cy="304698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That </a:t>
            </a:r>
            <a:r>
              <a:rPr lang="en-US" sz="3200" b="1" i="0" dirty="0">
                <a:solidFill>
                  <a:schemeClr val="accent4">
                    <a:lumMod val="50000"/>
                    <a:lumOff val="50000"/>
                  </a:schemeClr>
                </a:solidFill>
              </a:rPr>
              <a:t>the word ‘person,’ or ‘persons,’ wherever used in this act shall be deemed to include corporations and associations </a:t>
            </a:r>
            <a:r>
              <a:rPr lang="en-US" sz="3200" i="0" dirty="0"/>
              <a:t>existing under or authorized by the laws of either the United States, the laws of any of the Territories, the laws of any State, or the laws of any foreign country</a:t>
            </a:r>
            <a:r>
              <a:rPr lang="en-US" sz="3200" i="0" dirty="0">
                <a:solidFill>
                  <a:srgbClr val="000000"/>
                </a:solidFill>
                <a:cs typeface="Times New Roman" panose="02020603050405020304" pitchFamily="18" charset="0"/>
              </a:rPr>
              <a:t>.”</a:t>
            </a:r>
          </a:p>
        </p:txBody>
      </p:sp>
      <p:sp>
        <p:nvSpPr>
          <p:cNvPr id="5" name="Rectangle 4">
            <a:extLst>
              <a:ext uri="{FF2B5EF4-FFF2-40B4-BE49-F238E27FC236}">
                <a16:creationId xmlns:a16="http://schemas.microsoft.com/office/drawing/2014/main" id="{1416DA2A-4925-080A-A76F-82358B15055F}"/>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73264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3923" y="-2"/>
            <a:ext cx="268807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American Needle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54</a:t>
            </a:fld>
            <a:endParaRPr lang="en-US" altLang="en-US"/>
          </a:p>
        </p:txBody>
      </p:sp>
      <p:sp>
        <p:nvSpPr>
          <p:cNvPr id="6" name="Text Box 5"/>
          <p:cNvSpPr txBox="1">
            <a:spLocks noChangeArrowheads="1"/>
          </p:cNvSpPr>
          <p:nvPr/>
        </p:nvSpPr>
        <p:spPr bwMode="auto">
          <a:xfrm>
            <a:off x="9071042" y="6488668"/>
            <a:ext cx="312095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538 F.3d 736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2008)</a:t>
            </a:r>
          </a:p>
        </p:txBody>
      </p:sp>
      <p:pic>
        <p:nvPicPr>
          <p:cNvPr id="5" name="Picture 4">
            <a:extLst>
              <a:ext uri="{FF2B5EF4-FFF2-40B4-BE49-F238E27FC236}">
                <a16:creationId xmlns:a16="http://schemas.microsoft.com/office/drawing/2014/main" id="{A5434E72-C161-C50F-DDCA-271CD320464B}"/>
              </a:ext>
            </a:extLst>
          </p:cNvPr>
          <p:cNvPicPr>
            <a:picLocks noChangeAspect="1"/>
          </p:cNvPicPr>
          <p:nvPr/>
        </p:nvPicPr>
        <p:blipFill>
          <a:blip r:embed="rId2"/>
          <a:stretch>
            <a:fillRect/>
          </a:stretch>
        </p:blipFill>
        <p:spPr>
          <a:xfrm>
            <a:off x="3191249" y="209004"/>
            <a:ext cx="4359555" cy="6491834"/>
          </a:xfrm>
          <a:prstGeom prst="rect">
            <a:avLst/>
          </a:prstGeom>
          <a:ln w="6350">
            <a:solidFill>
              <a:schemeClr val="bg2"/>
            </a:solidFill>
          </a:ln>
        </p:spPr>
      </p:pic>
    </p:spTree>
    <p:extLst>
      <p:ext uri="{BB962C8B-B14F-4D97-AF65-F5344CB8AC3E}">
        <p14:creationId xmlns:p14="http://schemas.microsoft.com/office/powerpoint/2010/main" val="2776104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108943-D31D-8489-FE6D-F5219DD12B3F}"/>
              </a:ext>
            </a:extLst>
          </p:cNvPr>
          <p:cNvPicPr>
            <a:picLocks noChangeAspect="1"/>
          </p:cNvPicPr>
          <p:nvPr/>
        </p:nvPicPr>
        <p:blipFill>
          <a:blip r:embed="rId2"/>
          <a:stretch>
            <a:fillRect/>
          </a:stretch>
        </p:blipFill>
        <p:spPr>
          <a:xfrm>
            <a:off x="159514" y="209004"/>
            <a:ext cx="4164199" cy="6491834"/>
          </a:xfrm>
          <a:prstGeom prst="rect">
            <a:avLst/>
          </a:prstGeom>
          <a:ln w="6350">
            <a:solidFill>
              <a:schemeClr val="bg2"/>
            </a:solidFill>
          </a:ln>
        </p:spPr>
      </p:pic>
      <p:sp>
        <p:nvSpPr>
          <p:cNvPr id="2" name="Title 1"/>
          <p:cNvSpPr>
            <a:spLocks noGrp="1"/>
          </p:cNvSpPr>
          <p:nvPr>
            <p:ph type="title"/>
          </p:nvPr>
        </p:nvSpPr>
        <p:spPr>
          <a:xfrm>
            <a:off x="5439508" y="-2"/>
            <a:ext cx="675249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NFL as Part of Broader Entertainment Market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55</a:t>
            </a:fld>
            <a:endParaRPr lang="en-US" altLang="en-US"/>
          </a:p>
        </p:txBody>
      </p:sp>
      <p:sp>
        <p:nvSpPr>
          <p:cNvPr id="6" name="Text Box 5"/>
          <p:cNvSpPr txBox="1">
            <a:spLocks noChangeArrowheads="1"/>
          </p:cNvSpPr>
          <p:nvPr/>
        </p:nvSpPr>
        <p:spPr bwMode="auto">
          <a:xfrm>
            <a:off x="8703556" y="6488668"/>
            <a:ext cx="34884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American Needle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2008)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E542784F-0000-39B2-D171-C3611AB0EE7C}"/>
              </a:ext>
            </a:extLst>
          </p:cNvPr>
          <p:cNvSpPr txBox="1">
            <a:spLocks noChangeArrowheads="1"/>
          </p:cNvSpPr>
          <p:nvPr/>
        </p:nvSpPr>
        <p:spPr bwMode="auto">
          <a:xfrm>
            <a:off x="1842472" y="2406208"/>
            <a:ext cx="9518497" cy="353943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Simply put, </a:t>
            </a:r>
            <a:r>
              <a:rPr lang="en-US" sz="3200" b="1" i="0" dirty="0">
                <a:solidFill>
                  <a:schemeClr val="accent4">
                    <a:lumMod val="50000"/>
                    <a:lumOff val="50000"/>
                  </a:schemeClr>
                </a:solidFill>
              </a:rPr>
              <a:t>nothing in § 1 prohibits the NFL teams from cooperating so the league can compete against other entertainment providers</a:t>
            </a:r>
            <a:r>
              <a:rPr lang="en-US" sz="3200" i="0" dirty="0"/>
              <a:t>. Indeed, antitrust law encourages cooperation inside a business organization—such as, in this case, a professional sports league—to foster competition between that organization and its competitors</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5836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108943-D31D-8489-FE6D-F5219DD12B3F}"/>
              </a:ext>
            </a:extLst>
          </p:cNvPr>
          <p:cNvPicPr>
            <a:picLocks noChangeAspect="1"/>
          </p:cNvPicPr>
          <p:nvPr/>
        </p:nvPicPr>
        <p:blipFill>
          <a:blip r:embed="rId2"/>
          <a:stretch>
            <a:fillRect/>
          </a:stretch>
        </p:blipFill>
        <p:spPr>
          <a:xfrm>
            <a:off x="159514" y="209004"/>
            <a:ext cx="4164199" cy="6491834"/>
          </a:xfrm>
          <a:prstGeom prst="rect">
            <a:avLst/>
          </a:prstGeom>
          <a:ln w="6350">
            <a:solidFill>
              <a:schemeClr val="bg2"/>
            </a:solidFill>
          </a:ln>
        </p:spPr>
      </p:pic>
      <p:sp>
        <p:nvSpPr>
          <p:cNvPr id="2" name="Title 1"/>
          <p:cNvSpPr>
            <a:spLocks noGrp="1"/>
          </p:cNvSpPr>
          <p:nvPr>
            <p:ph type="title"/>
          </p:nvPr>
        </p:nvSpPr>
        <p:spPr>
          <a:xfrm>
            <a:off x="7160455" y="-2"/>
            <a:ext cx="503154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Treat NFL Teams as Single Entity </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56</a:t>
            </a:fld>
            <a:endParaRPr lang="en-US" altLang="en-US"/>
          </a:p>
        </p:txBody>
      </p:sp>
      <p:sp>
        <p:nvSpPr>
          <p:cNvPr id="6" name="Text Box 5"/>
          <p:cNvSpPr txBox="1">
            <a:spLocks noChangeArrowheads="1"/>
          </p:cNvSpPr>
          <p:nvPr/>
        </p:nvSpPr>
        <p:spPr bwMode="auto">
          <a:xfrm>
            <a:off x="8703556" y="6488668"/>
            <a:ext cx="348844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American Needle (7</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2008)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E542784F-0000-39B2-D171-C3611AB0EE7C}"/>
              </a:ext>
            </a:extLst>
          </p:cNvPr>
          <p:cNvSpPr txBox="1">
            <a:spLocks noChangeArrowheads="1"/>
          </p:cNvSpPr>
          <p:nvPr/>
        </p:nvSpPr>
        <p:spPr bwMode="auto">
          <a:xfrm>
            <a:off x="1842472" y="2406208"/>
            <a:ext cx="9518497" cy="2554545"/>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Viewed in this light, the </a:t>
            </a:r>
            <a:r>
              <a:rPr lang="en-US" sz="3200" b="1" i="0" dirty="0">
                <a:solidFill>
                  <a:schemeClr val="accent4">
                    <a:lumMod val="50000"/>
                    <a:lumOff val="50000"/>
                  </a:schemeClr>
                </a:solidFill>
              </a:rPr>
              <a:t>NFL teams are best described as a single source of economic power </a:t>
            </a:r>
            <a:r>
              <a:rPr lang="en-US" sz="3200" i="0" dirty="0"/>
              <a:t>when promoting NFL football through licensing the teams’ intellectual property, and we thus cannot say that the district court was wrong to so conclude</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79181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57</a:t>
            </a:fld>
            <a:endParaRPr lang="en-US" altLang="en-US" sz="1400">
              <a:solidFill>
                <a:srgbClr val="000066"/>
              </a:solidFill>
              <a:latin typeface="Arial" panose="020B0604020202020204" pitchFamily="34" charset="0"/>
            </a:endParaRPr>
          </a:p>
        </p:txBody>
      </p:sp>
      <p:sp>
        <p:nvSpPr>
          <p:cNvPr id="25605" name="Rectangle 2"/>
          <p:cNvSpPr>
            <a:spLocks noGrp="1" noChangeArrowheads="1"/>
          </p:cNvSpPr>
          <p:nvPr>
            <p:ph type="title"/>
          </p:nvPr>
        </p:nvSpPr>
        <p:spPr/>
        <p:txBody>
          <a:bodyPr/>
          <a:lstStyle/>
          <a:p>
            <a:r>
              <a:rPr lang="en-US" dirty="0"/>
              <a:t>Organizing Competition</a:t>
            </a:r>
          </a:p>
        </p:txBody>
      </p:sp>
      <p:sp>
        <p:nvSpPr>
          <p:cNvPr id="25606" name="Rectangle 3"/>
          <p:cNvSpPr>
            <a:spLocks noGrp="1" noChangeArrowheads="1"/>
          </p:cNvSpPr>
          <p:nvPr>
            <p:ph type="body" idx="1"/>
          </p:nvPr>
        </p:nvSpPr>
        <p:spPr/>
        <p:txBody>
          <a:bodyPr/>
          <a:lstStyle/>
          <a:p>
            <a:pPr>
              <a:lnSpc>
                <a:spcPct val="90000"/>
              </a:lnSpc>
            </a:pPr>
            <a:r>
              <a:rPr lang="en-US" dirty="0"/>
              <a:t>Licensing the Logos/Trademarks</a:t>
            </a:r>
          </a:p>
          <a:p>
            <a:pPr lvl="1">
              <a:lnSpc>
                <a:spcPct val="90000"/>
              </a:lnSpc>
            </a:pPr>
            <a:r>
              <a:rPr lang="en-US" dirty="0"/>
              <a:t>There are logos/trademarks associated with the Indianapolis Colts, the Chicago Bears and the NFL</a:t>
            </a:r>
          </a:p>
          <a:p>
            <a:pPr lvl="1">
              <a:lnSpc>
                <a:spcPct val="90000"/>
              </a:lnSpc>
            </a:pPr>
            <a:r>
              <a:rPr lang="en-US" dirty="0"/>
              <a:t>Consider different entities: Colts, Inc; Bears, Inc; NFLP, Inc.</a:t>
            </a:r>
          </a:p>
        </p:txBody>
      </p:sp>
      <p:sp>
        <p:nvSpPr>
          <p:cNvPr id="7" name="Text Box 5"/>
          <p:cNvSpPr txBox="1">
            <a:spLocks noChangeArrowheads="1"/>
          </p:cNvSpPr>
          <p:nvPr/>
        </p:nvSpPr>
        <p:spPr bwMode="auto">
          <a:xfrm>
            <a:off x="10058399" y="0"/>
            <a:ext cx="213360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7C211-9B73-7CFB-6CD8-6AA0117E49C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F7B2D7-C660-8F3D-FE91-52F4FBE77FED}"/>
              </a:ext>
            </a:extLst>
          </p:cNvPr>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58</a:t>
            </a:fld>
            <a:endParaRPr lang="en-US" altLang="en-US" sz="1400">
              <a:solidFill>
                <a:srgbClr val="000066"/>
              </a:solidFill>
              <a:latin typeface="Arial" panose="020B0604020202020204" pitchFamily="34" charset="0"/>
            </a:endParaRPr>
          </a:p>
        </p:txBody>
      </p:sp>
      <p:sp>
        <p:nvSpPr>
          <p:cNvPr id="25605" name="Rectangle 2">
            <a:extLst>
              <a:ext uri="{FF2B5EF4-FFF2-40B4-BE49-F238E27FC236}">
                <a16:creationId xmlns:a16="http://schemas.microsoft.com/office/drawing/2014/main" id="{8F93A4AF-5C8E-D69E-32F6-84EE7604AF7B}"/>
              </a:ext>
            </a:extLst>
          </p:cNvPr>
          <p:cNvSpPr>
            <a:spLocks noGrp="1" noChangeArrowheads="1"/>
          </p:cNvSpPr>
          <p:nvPr>
            <p:ph type="title"/>
          </p:nvPr>
        </p:nvSpPr>
        <p:spPr/>
        <p:txBody>
          <a:bodyPr/>
          <a:lstStyle/>
          <a:p>
            <a:r>
              <a:rPr lang="en-US" dirty="0"/>
              <a:t>Organizing Competition</a:t>
            </a:r>
          </a:p>
        </p:txBody>
      </p:sp>
      <p:sp>
        <p:nvSpPr>
          <p:cNvPr id="25606" name="Rectangle 3">
            <a:extLst>
              <a:ext uri="{FF2B5EF4-FFF2-40B4-BE49-F238E27FC236}">
                <a16:creationId xmlns:a16="http://schemas.microsoft.com/office/drawing/2014/main" id="{1E872CAE-8D13-BECF-21FD-0A9F7D72DA28}"/>
              </a:ext>
            </a:extLst>
          </p:cNvPr>
          <p:cNvSpPr>
            <a:spLocks noGrp="1" noChangeArrowheads="1"/>
          </p:cNvSpPr>
          <p:nvPr>
            <p:ph type="body" idx="1"/>
          </p:nvPr>
        </p:nvSpPr>
        <p:spPr/>
        <p:txBody>
          <a:bodyPr/>
          <a:lstStyle/>
          <a:p>
            <a:pPr>
              <a:lnSpc>
                <a:spcPct val="90000"/>
              </a:lnSpc>
            </a:pPr>
            <a:r>
              <a:rPr lang="en-US" dirty="0"/>
              <a:t>How should we think about organizing competition here? Four alternatives:</a:t>
            </a:r>
          </a:p>
          <a:p>
            <a:pPr lvl="1">
              <a:lnSpc>
                <a:spcPct val="90000"/>
              </a:lnSpc>
            </a:pPr>
            <a:r>
              <a:rPr lang="en-US" dirty="0"/>
              <a:t>1. Should there be a single entity that exclusively licenses all of the logos?</a:t>
            </a:r>
          </a:p>
          <a:p>
            <a:pPr lvl="1">
              <a:lnSpc>
                <a:spcPct val="90000"/>
              </a:lnSpc>
            </a:pPr>
            <a:r>
              <a:rPr lang="en-US" dirty="0"/>
              <a:t>2. Should each entity license all of the logos (Bears, Inc. could license Colts logos, Bears logos and NFL logos)</a:t>
            </a:r>
          </a:p>
          <a:p>
            <a:pPr lvl="1">
              <a:lnSpc>
                <a:spcPct val="90000"/>
              </a:lnSpc>
            </a:pPr>
            <a:endParaRPr lang="en-US" dirty="0"/>
          </a:p>
        </p:txBody>
      </p:sp>
      <p:sp>
        <p:nvSpPr>
          <p:cNvPr id="7" name="Text Box 5">
            <a:extLst>
              <a:ext uri="{FF2B5EF4-FFF2-40B4-BE49-F238E27FC236}">
                <a16:creationId xmlns:a16="http://schemas.microsoft.com/office/drawing/2014/main" id="{3A38E0A3-769D-45B0-1F00-D6C37C3BECA6}"/>
              </a:ext>
            </a:extLst>
          </p:cNvPr>
          <p:cNvSpPr txBox="1">
            <a:spLocks noChangeArrowheads="1"/>
          </p:cNvSpPr>
          <p:nvPr/>
        </p:nvSpPr>
        <p:spPr bwMode="auto">
          <a:xfrm>
            <a:off x="10058399" y="0"/>
            <a:ext cx="213360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3289617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514D-D136-C5B5-B1DA-ACBEF4E9D2C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C6461-D265-8C81-280B-76761A58B6A3}"/>
              </a:ext>
            </a:extLst>
          </p:cNvPr>
          <p:cNvSpPr>
            <a:spLocks noGrp="1"/>
          </p:cNvSpPr>
          <p:nvPr>
            <p:ph type="sldNum" sz="quarter" idx="12"/>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0685ECE9-155F-44CD-9615-404383146F92}" type="slidenum">
              <a:rPr lang="en-US" altLang="en-US" smtClean="0"/>
              <a:pPr/>
              <a:t>59</a:t>
            </a:fld>
            <a:endParaRPr lang="en-US" altLang="en-US" sz="1400">
              <a:solidFill>
                <a:srgbClr val="000066"/>
              </a:solidFill>
              <a:latin typeface="Arial" panose="020B0604020202020204" pitchFamily="34" charset="0"/>
            </a:endParaRPr>
          </a:p>
        </p:txBody>
      </p:sp>
      <p:sp>
        <p:nvSpPr>
          <p:cNvPr id="25605" name="Rectangle 2">
            <a:extLst>
              <a:ext uri="{FF2B5EF4-FFF2-40B4-BE49-F238E27FC236}">
                <a16:creationId xmlns:a16="http://schemas.microsoft.com/office/drawing/2014/main" id="{C9A56322-4759-CD1C-FFA5-0069F1CF531B}"/>
              </a:ext>
            </a:extLst>
          </p:cNvPr>
          <p:cNvSpPr>
            <a:spLocks noGrp="1" noChangeArrowheads="1"/>
          </p:cNvSpPr>
          <p:nvPr>
            <p:ph type="title"/>
          </p:nvPr>
        </p:nvSpPr>
        <p:spPr/>
        <p:txBody>
          <a:bodyPr/>
          <a:lstStyle/>
          <a:p>
            <a:r>
              <a:rPr lang="en-US" dirty="0"/>
              <a:t>Organizing Competition</a:t>
            </a:r>
          </a:p>
        </p:txBody>
      </p:sp>
      <p:sp>
        <p:nvSpPr>
          <p:cNvPr id="25606" name="Rectangle 3">
            <a:extLst>
              <a:ext uri="{FF2B5EF4-FFF2-40B4-BE49-F238E27FC236}">
                <a16:creationId xmlns:a16="http://schemas.microsoft.com/office/drawing/2014/main" id="{83B7F279-EC0D-6A0C-1EFB-E2B3AEBF6065}"/>
              </a:ext>
            </a:extLst>
          </p:cNvPr>
          <p:cNvSpPr>
            <a:spLocks noGrp="1" noChangeArrowheads="1"/>
          </p:cNvSpPr>
          <p:nvPr>
            <p:ph type="body" idx="1"/>
          </p:nvPr>
        </p:nvSpPr>
        <p:spPr/>
        <p:txBody>
          <a:bodyPr/>
          <a:lstStyle/>
          <a:p>
            <a:pPr>
              <a:lnSpc>
                <a:spcPct val="90000"/>
              </a:lnSpc>
            </a:pPr>
            <a:r>
              <a:rPr lang="en-US" dirty="0"/>
              <a:t>How should we think about organizing competition here? Four alternatives:</a:t>
            </a:r>
          </a:p>
          <a:p>
            <a:pPr lvl="1">
              <a:lnSpc>
                <a:spcPct val="90000"/>
              </a:lnSpc>
            </a:pPr>
            <a:r>
              <a:rPr lang="en-US" dirty="0"/>
              <a:t>3. Should each team be able to license its own logos and those of the NFL?</a:t>
            </a:r>
          </a:p>
          <a:p>
            <a:pPr lvl="1">
              <a:lnSpc>
                <a:spcPct val="90000"/>
              </a:lnSpc>
            </a:pPr>
            <a:r>
              <a:rPr lang="en-US" dirty="0"/>
              <a:t>4. Should each team be able to license only its own logos and should NFLP be able to license only NFL logos?</a:t>
            </a:r>
          </a:p>
          <a:p>
            <a:pPr lvl="1">
              <a:lnSpc>
                <a:spcPct val="90000"/>
              </a:lnSpc>
            </a:pPr>
            <a:endParaRPr lang="en-US" dirty="0"/>
          </a:p>
        </p:txBody>
      </p:sp>
      <p:sp>
        <p:nvSpPr>
          <p:cNvPr id="7" name="Text Box 5">
            <a:extLst>
              <a:ext uri="{FF2B5EF4-FFF2-40B4-BE49-F238E27FC236}">
                <a16:creationId xmlns:a16="http://schemas.microsoft.com/office/drawing/2014/main" id="{82B359EE-630B-0352-068E-4AD2EFC49395}"/>
              </a:ext>
            </a:extLst>
          </p:cNvPr>
          <p:cNvSpPr txBox="1">
            <a:spLocks noChangeArrowheads="1"/>
          </p:cNvSpPr>
          <p:nvPr/>
        </p:nvSpPr>
        <p:spPr bwMode="auto">
          <a:xfrm>
            <a:off x="10058399" y="0"/>
            <a:ext cx="213360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221625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587" y="-2"/>
            <a:ext cx="7712414"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Full and Free Competition, Raise Cost to Consumer</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9576078" y="6488668"/>
            <a:ext cx="261592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3445 (14 Aug 1888)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71468" y="206712"/>
            <a:ext cx="4280905" cy="6494126"/>
          </a:xfrm>
          <a:prstGeom prst="rect">
            <a:avLst/>
          </a:prstGeom>
          <a:ln w="6350">
            <a:solidFill>
              <a:schemeClr val="tx1"/>
            </a:solidFill>
          </a:ln>
        </p:spPr>
      </p:pic>
      <p:pic>
        <p:nvPicPr>
          <p:cNvPr id="9" name="Picture 8"/>
          <p:cNvPicPr>
            <a:picLocks noChangeAspect="1"/>
          </p:cNvPicPr>
          <p:nvPr/>
        </p:nvPicPr>
        <p:blipFill>
          <a:blip r:embed="rId3"/>
          <a:stretch>
            <a:fillRect/>
          </a:stretch>
        </p:blipFill>
        <p:spPr>
          <a:xfrm>
            <a:off x="1192530" y="1416066"/>
            <a:ext cx="10049027" cy="4712200"/>
          </a:xfrm>
          <a:prstGeom prst="rect">
            <a:avLst/>
          </a:prstGeom>
          <a:ln w="6350">
            <a:solidFill>
              <a:schemeClr val="tx1"/>
            </a:solidFill>
          </a:ln>
        </p:spPr>
      </p:pic>
    </p:spTree>
    <p:extLst>
      <p:ext uri="{BB962C8B-B14F-4D97-AF65-F5344CB8AC3E}">
        <p14:creationId xmlns:p14="http://schemas.microsoft.com/office/powerpoint/2010/main" val="246980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5071" y="-2"/>
            <a:ext cx="268693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American Needle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60</a:t>
            </a:fld>
            <a:endParaRPr lang="en-US" altLang="en-US"/>
          </a:p>
        </p:txBody>
      </p:sp>
      <p:pic>
        <p:nvPicPr>
          <p:cNvPr id="5" name="Picture 4"/>
          <p:cNvPicPr>
            <a:picLocks noChangeAspect="1"/>
          </p:cNvPicPr>
          <p:nvPr/>
        </p:nvPicPr>
        <p:blipFill>
          <a:blip r:embed="rId2"/>
          <a:stretch>
            <a:fillRect/>
          </a:stretch>
        </p:blipFill>
        <p:spPr>
          <a:xfrm>
            <a:off x="3815023" y="209003"/>
            <a:ext cx="3870626" cy="6479091"/>
          </a:xfrm>
          <a:prstGeom prst="rect">
            <a:avLst/>
          </a:prstGeom>
          <a:ln w="6350">
            <a:solidFill>
              <a:schemeClr val="tx1"/>
            </a:solidFill>
          </a:ln>
        </p:spPr>
      </p:pic>
      <p:sp>
        <p:nvSpPr>
          <p:cNvPr id="6" name="Text Box 5">
            <a:extLst>
              <a:ext uri="{FF2B5EF4-FFF2-40B4-BE49-F238E27FC236}">
                <a16:creationId xmlns:a16="http://schemas.microsoft.com/office/drawing/2014/main" id="{292BC98C-039E-12A3-AF37-88B83C4A2473}"/>
              </a:ext>
            </a:extLst>
          </p:cNvPr>
          <p:cNvSpPr txBox="1">
            <a:spLocks noChangeArrowheads="1"/>
          </p:cNvSpPr>
          <p:nvPr/>
        </p:nvSpPr>
        <p:spPr bwMode="auto">
          <a:xfrm>
            <a:off x="9917722" y="6488668"/>
            <a:ext cx="227427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560 U.S. 183 (2010)</a:t>
            </a:r>
          </a:p>
        </p:txBody>
      </p:sp>
    </p:spTree>
    <p:extLst>
      <p:ext uri="{BB962C8B-B14F-4D97-AF65-F5344CB8AC3E}">
        <p14:creationId xmlns:p14="http://schemas.microsoft.com/office/powerpoint/2010/main" val="4146087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095" y="-2"/>
            <a:ext cx="6625906" cy="67951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Elimination of Independent Decisionmakers; Loss of Actual or Potential Competition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61</a:t>
            </a:fld>
            <a:endParaRPr lang="en-US" altLang="en-US"/>
          </a:p>
        </p:txBody>
      </p:sp>
      <p:sp>
        <p:nvSpPr>
          <p:cNvPr id="6" name="Text Box 5"/>
          <p:cNvSpPr txBox="1">
            <a:spLocks noChangeArrowheads="1"/>
          </p:cNvSpPr>
          <p:nvPr/>
        </p:nvSpPr>
        <p:spPr bwMode="auto">
          <a:xfrm>
            <a:off x="9034670" y="6488668"/>
            <a:ext cx="315733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American Needle (US 2010)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rotWithShape="1">
          <a:blip r:embed="rId2"/>
          <a:srcRect l="7063" t="4148" r="11848" b="9533"/>
          <a:stretch/>
        </p:blipFill>
        <p:spPr>
          <a:xfrm>
            <a:off x="300110" y="257908"/>
            <a:ext cx="4043680" cy="6442930"/>
          </a:xfrm>
          <a:prstGeom prst="rect">
            <a:avLst/>
          </a:prstGeom>
          <a:ln w="6350">
            <a:solidFill>
              <a:schemeClr val="tx1"/>
            </a:solidFill>
          </a:ln>
        </p:spPr>
      </p:pic>
      <p:sp>
        <p:nvSpPr>
          <p:cNvPr id="3" name="Text Box 5">
            <a:extLst>
              <a:ext uri="{FF2B5EF4-FFF2-40B4-BE49-F238E27FC236}">
                <a16:creationId xmlns:a16="http://schemas.microsoft.com/office/drawing/2014/main" id="{2E0E5E8C-0CC4-1524-99FC-33CB56D8087E}"/>
              </a:ext>
            </a:extLst>
          </p:cNvPr>
          <p:cNvSpPr txBox="1">
            <a:spLocks noChangeArrowheads="1"/>
          </p:cNvSpPr>
          <p:nvPr/>
        </p:nvSpPr>
        <p:spPr bwMode="auto">
          <a:xfrm>
            <a:off x="1865006" y="1448017"/>
            <a:ext cx="9518497" cy="4031873"/>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The key is whether the alleged “contract, combination . . ., or conspiracy” is concerted action—that is, </a:t>
            </a:r>
            <a:r>
              <a:rPr lang="en-US" sz="3200" b="1" i="0" dirty="0">
                <a:solidFill>
                  <a:schemeClr val="accent4">
                    <a:lumMod val="50000"/>
                    <a:lumOff val="50000"/>
                  </a:schemeClr>
                </a:solidFill>
              </a:rPr>
              <a:t>whether it joins together separate decisionmakers</a:t>
            </a:r>
            <a:r>
              <a:rPr lang="en-US" sz="3200" i="0" dirty="0"/>
              <a:t>. The relevant inquiry, therefore, is whether there is a “</a:t>
            </a:r>
            <a:r>
              <a:rPr lang="en-US" sz="3200" b="1" i="0" dirty="0">
                <a:solidFill>
                  <a:schemeClr val="accent4">
                    <a:lumMod val="50000"/>
                    <a:lumOff val="50000"/>
                  </a:schemeClr>
                </a:solidFill>
              </a:rPr>
              <a:t>contract</a:t>
            </a:r>
            <a:r>
              <a:rPr lang="en-US" sz="3200" i="0" dirty="0"/>
              <a:t>, combination . . ., or conspiracy” </a:t>
            </a:r>
            <a:r>
              <a:rPr lang="en-US" sz="3200" b="1" i="0" dirty="0">
                <a:solidFill>
                  <a:schemeClr val="accent4">
                    <a:lumMod val="50000"/>
                    <a:lumOff val="50000"/>
                  </a:schemeClr>
                </a:solidFill>
              </a:rPr>
              <a:t>amongst “separate economic actors pursuing separate economic interests</a:t>
            </a:r>
            <a:r>
              <a:rPr lang="en-US" sz="3200" i="0" dirty="0"/>
              <a:t>,” </a:t>
            </a:r>
            <a:r>
              <a:rPr lang="en-US" sz="3200" dirty="0" err="1"/>
              <a:t>Copperweld</a:t>
            </a:r>
            <a:r>
              <a:rPr lang="en-US" sz="3200" dirty="0"/>
              <a:t> Corp. v. Independence Tube Corp.</a:t>
            </a:r>
            <a:r>
              <a:rPr lang="en-US" sz="3200" i="0" dirty="0"/>
              <a:t>, 467 U.S. 752, 769 (1984), … </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97180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095" y="-2"/>
            <a:ext cx="6625906" cy="67951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Elimination of Independent Decisionmakers; Loss of Actual or Potential Competition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62</a:t>
            </a:fld>
            <a:endParaRPr lang="en-US" altLang="en-US"/>
          </a:p>
        </p:txBody>
      </p:sp>
      <p:sp>
        <p:nvSpPr>
          <p:cNvPr id="6" name="Text Box 5"/>
          <p:cNvSpPr txBox="1">
            <a:spLocks noChangeArrowheads="1"/>
          </p:cNvSpPr>
          <p:nvPr/>
        </p:nvSpPr>
        <p:spPr bwMode="auto">
          <a:xfrm>
            <a:off x="9078350" y="6488668"/>
            <a:ext cx="311364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American Needle (US 2010)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rotWithShape="1">
          <a:blip r:embed="rId2"/>
          <a:srcRect l="7063" t="4148" r="11848" b="9533"/>
          <a:stretch/>
        </p:blipFill>
        <p:spPr>
          <a:xfrm>
            <a:off x="300110" y="257908"/>
            <a:ext cx="4043680" cy="6442930"/>
          </a:xfrm>
          <a:prstGeom prst="rect">
            <a:avLst/>
          </a:prstGeom>
          <a:ln w="6350">
            <a:solidFill>
              <a:schemeClr val="tx1"/>
            </a:solidFill>
          </a:ln>
        </p:spPr>
      </p:pic>
      <p:sp>
        <p:nvSpPr>
          <p:cNvPr id="3" name="Text Box 5">
            <a:extLst>
              <a:ext uri="{FF2B5EF4-FFF2-40B4-BE49-F238E27FC236}">
                <a16:creationId xmlns:a16="http://schemas.microsoft.com/office/drawing/2014/main" id="{2E0E5E8C-0CC4-1524-99FC-33CB56D8087E}"/>
              </a:ext>
            </a:extLst>
          </p:cNvPr>
          <p:cNvSpPr txBox="1">
            <a:spLocks noChangeArrowheads="1"/>
          </p:cNvSpPr>
          <p:nvPr/>
        </p:nvSpPr>
        <p:spPr bwMode="auto">
          <a:xfrm>
            <a:off x="1758067" y="2304395"/>
            <a:ext cx="9518497" cy="304698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such that the </a:t>
            </a:r>
            <a:r>
              <a:rPr lang="en-US" sz="3200" b="1" i="0" dirty="0">
                <a:solidFill>
                  <a:schemeClr val="accent4">
                    <a:lumMod val="50000"/>
                    <a:lumOff val="50000"/>
                  </a:schemeClr>
                </a:solidFill>
              </a:rPr>
              <a:t>agreement “deprives the marketplace of independent centers of </a:t>
            </a:r>
            <a:r>
              <a:rPr lang="en-US" sz="3200" b="1" i="0" dirty="0" err="1">
                <a:solidFill>
                  <a:schemeClr val="accent4">
                    <a:lumMod val="50000"/>
                    <a:lumOff val="50000"/>
                  </a:schemeClr>
                </a:solidFill>
              </a:rPr>
              <a:t>decisionmaking</a:t>
            </a:r>
            <a:r>
              <a:rPr lang="en-US" sz="3200" i="0" dirty="0"/>
              <a:t>,” ibid., and therefore of “</a:t>
            </a:r>
            <a:r>
              <a:rPr lang="en-US" sz="3200" b="1" i="0" dirty="0">
                <a:solidFill>
                  <a:schemeClr val="accent4">
                    <a:lumMod val="50000"/>
                    <a:lumOff val="50000"/>
                  </a:schemeClr>
                </a:solidFill>
              </a:rPr>
              <a:t>diversity of entrepreneurial interests</a:t>
            </a:r>
            <a:r>
              <a:rPr lang="en-US" sz="3200" i="0" dirty="0"/>
              <a:t>,” </a:t>
            </a:r>
            <a:r>
              <a:rPr lang="en-US" sz="3200" dirty="0"/>
              <a:t>Fraser v. Major League Soccer, L.L.C.</a:t>
            </a:r>
            <a:r>
              <a:rPr lang="en-US" sz="3200" i="0" dirty="0"/>
              <a:t>, 284 F.3d 47, 57 (C.A.1 2002) (Boudin, C.J.), </a:t>
            </a:r>
            <a:r>
              <a:rPr lang="en-US" sz="3200" b="1" i="0" dirty="0">
                <a:solidFill>
                  <a:schemeClr val="accent4">
                    <a:lumMod val="50000"/>
                    <a:lumOff val="50000"/>
                  </a:schemeClr>
                </a:solidFill>
              </a:rPr>
              <a:t>and thus of actual or potential competition</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87542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1" y="-2"/>
            <a:ext cx="295656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Function Not Form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63</a:t>
            </a:fld>
            <a:endParaRPr lang="en-US" altLang="en-US"/>
          </a:p>
        </p:txBody>
      </p:sp>
      <p:sp>
        <p:nvSpPr>
          <p:cNvPr id="6" name="Text Box 5"/>
          <p:cNvSpPr txBox="1">
            <a:spLocks noChangeArrowheads="1"/>
          </p:cNvSpPr>
          <p:nvPr/>
        </p:nvSpPr>
        <p:spPr bwMode="auto">
          <a:xfrm>
            <a:off x="9036148" y="6488668"/>
            <a:ext cx="315585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American Needle (US 2010)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rotWithShape="1">
          <a:blip r:embed="rId2"/>
          <a:srcRect l="12324" t="3219" r="8139" b="8378"/>
          <a:stretch/>
        </p:blipFill>
        <p:spPr>
          <a:xfrm>
            <a:off x="234461" y="202305"/>
            <a:ext cx="3860282" cy="6498533"/>
          </a:xfrm>
          <a:prstGeom prst="rect">
            <a:avLst/>
          </a:prstGeom>
          <a:ln w="6350">
            <a:solidFill>
              <a:schemeClr val="tx1"/>
            </a:solidFill>
          </a:ln>
        </p:spPr>
      </p:pic>
      <p:sp>
        <p:nvSpPr>
          <p:cNvPr id="3" name="Text Box 5">
            <a:extLst>
              <a:ext uri="{FF2B5EF4-FFF2-40B4-BE49-F238E27FC236}">
                <a16:creationId xmlns:a16="http://schemas.microsoft.com/office/drawing/2014/main" id="{3DFA2092-C566-4341-77E8-30B5741FEFD9}"/>
              </a:ext>
            </a:extLst>
          </p:cNvPr>
          <p:cNvSpPr txBox="1">
            <a:spLocks noChangeArrowheads="1"/>
          </p:cNvSpPr>
          <p:nvPr/>
        </p:nvSpPr>
        <p:spPr bwMode="auto">
          <a:xfrm>
            <a:off x="1842472" y="2406208"/>
            <a:ext cx="9518497" cy="304698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b="1" i="0" dirty="0">
                <a:solidFill>
                  <a:schemeClr val="accent4">
                    <a:lumMod val="50000"/>
                    <a:lumOff val="50000"/>
                  </a:schemeClr>
                </a:solidFill>
              </a:rPr>
              <a:t>Because the inquiry is one of competitive reality, it is not determinative that two parties to an alleged § 1 violation are legally distinct entities</a:t>
            </a:r>
            <a:r>
              <a:rPr lang="en-US" sz="3200" i="0" dirty="0"/>
              <a:t>. Nor, however, is it determinative that two legally distinct entities have organized themselves under a single umbrella or into a structured joint venture</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16311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8C9F2D-EC65-ACE1-7810-F7891A44567C}"/>
              </a:ext>
            </a:extLst>
          </p:cNvPr>
          <p:cNvPicPr>
            <a:picLocks noChangeAspect="1"/>
          </p:cNvPicPr>
          <p:nvPr/>
        </p:nvPicPr>
        <p:blipFill rotWithShape="1">
          <a:blip r:embed="rId2"/>
          <a:srcRect l="12324" t="3219" r="8139" b="8378"/>
          <a:stretch/>
        </p:blipFill>
        <p:spPr>
          <a:xfrm>
            <a:off x="234461" y="202305"/>
            <a:ext cx="3860282" cy="6498533"/>
          </a:xfrm>
          <a:prstGeom prst="rect">
            <a:avLst/>
          </a:prstGeom>
          <a:ln w="6350">
            <a:solidFill>
              <a:schemeClr val="tx1"/>
            </a:solidFill>
          </a:ln>
        </p:spPr>
      </p:pic>
      <p:sp>
        <p:nvSpPr>
          <p:cNvPr id="2" name="Title 1"/>
          <p:cNvSpPr>
            <a:spLocks noGrp="1"/>
          </p:cNvSpPr>
          <p:nvPr>
            <p:ph type="title"/>
          </p:nvPr>
        </p:nvSpPr>
        <p:spPr>
          <a:xfrm>
            <a:off x="4346917" y="-2"/>
            <a:ext cx="784508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Have Independent </a:t>
            </a:r>
            <a:r>
              <a:rPr lang="en-US" sz="2400" dirty="0" err="1">
                <a:solidFill>
                  <a:schemeClr val="accent4">
                    <a:lumMod val="75000"/>
                    <a:lumOff val="25000"/>
                  </a:schemeClr>
                </a:solidFill>
                <a:latin typeface="+mn-lt"/>
                <a:cs typeface="Times New Roman" panose="02020603050405020304" pitchFamily="18" charset="0"/>
              </a:rPr>
              <a:t>Decisonmakers</a:t>
            </a:r>
            <a:r>
              <a:rPr lang="en-US" sz="2400" dirty="0">
                <a:solidFill>
                  <a:schemeClr val="accent4">
                    <a:lumMod val="75000"/>
                    <a:lumOff val="25000"/>
                  </a:schemeClr>
                </a:solidFill>
                <a:latin typeface="+mn-lt"/>
                <a:cs typeface="Times New Roman" panose="02020603050405020304" pitchFamily="18" charset="0"/>
              </a:rPr>
              <a:t> Joined Together?</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64</a:t>
            </a:fld>
            <a:endParaRPr lang="en-US" altLang="en-US"/>
          </a:p>
        </p:txBody>
      </p:sp>
      <p:sp>
        <p:nvSpPr>
          <p:cNvPr id="6" name="Text Box 5"/>
          <p:cNvSpPr txBox="1">
            <a:spLocks noChangeArrowheads="1"/>
          </p:cNvSpPr>
          <p:nvPr/>
        </p:nvSpPr>
        <p:spPr bwMode="auto">
          <a:xfrm>
            <a:off x="9050214" y="6488668"/>
            <a:ext cx="314178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American Needle (US 2010)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3DFA2092-C566-4341-77E8-30B5741FEFD9}"/>
              </a:ext>
            </a:extLst>
          </p:cNvPr>
          <p:cNvSpPr txBox="1">
            <a:spLocks noChangeArrowheads="1"/>
          </p:cNvSpPr>
          <p:nvPr/>
        </p:nvSpPr>
        <p:spPr bwMode="auto">
          <a:xfrm>
            <a:off x="1842472" y="2406208"/>
            <a:ext cx="9518497" cy="304698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b="1" i="0" dirty="0">
                <a:solidFill>
                  <a:schemeClr val="accent4">
                    <a:lumMod val="50000"/>
                    <a:lumOff val="50000"/>
                  </a:schemeClr>
                </a:solidFill>
              </a:rPr>
              <a:t>The question is whether the agreement joins together “independent centers of </a:t>
            </a:r>
            <a:r>
              <a:rPr lang="en-US" sz="3200" b="1" i="0" dirty="0" err="1">
                <a:solidFill>
                  <a:schemeClr val="accent4">
                    <a:lumMod val="50000"/>
                    <a:lumOff val="50000"/>
                  </a:schemeClr>
                </a:solidFill>
              </a:rPr>
              <a:t>decisionmaking</a:t>
            </a:r>
            <a:r>
              <a:rPr lang="en-US" sz="3200" b="1" i="0" dirty="0">
                <a:solidFill>
                  <a:schemeClr val="accent4">
                    <a:lumMod val="50000"/>
                    <a:lumOff val="50000"/>
                  </a:schemeClr>
                </a:solidFill>
              </a:rPr>
              <a:t>.” Id., at 769. If it does, the entities are capable of conspiring under § 1, and the court must decide whether the restraint of trade is an unreasonable and therefore illegal one</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296384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par>
                                <p:cTn id="10" presetID="9" presetClass="emph" presetSubtype="0" nodeType="withEffect">
                                  <p:stCondLst>
                                    <p:cond delay="0"/>
                                  </p:stCondLst>
                                  <p:childTnLst>
                                    <p:set>
                                      <p:cBhvr rctx="PPT">
                                        <p:cTn id="11" dur="indefinite"/>
                                        <p:tgtEl>
                                          <p:spTgt spid="8"/>
                                        </p:tgtEl>
                                        <p:attrNameLst>
                                          <p:attrName>style.opacity</p:attrName>
                                        </p:attrNameLst>
                                      </p:cBhvr>
                                      <p:to>
                                        <p:strVal val="0.5"/>
                                      </p:to>
                                    </p:set>
                                    <p:animEffect filter="image" prLst="opacity: 0.5">
                                      <p:cBhvr rctx="IE">
                                        <p:cTn id="12"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E6F66-D77E-96B4-7B37-353666C0A0F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0357534-01A3-2356-6EA0-E9547B30C8E2}"/>
              </a:ext>
            </a:extLst>
          </p:cNvPr>
          <p:cNvPicPr>
            <a:picLocks noChangeAspect="1"/>
          </p:cNvPicPr>
          <p:nvPr/>
        </p:nvPicPr>
        <p:blipFill>
          <a:blip r:embed="rId2"/>
          <a:stretch>
            <a:fillRect/>
          </a:stretch>
        </p:blipFill>
        <p:spPr>
          <a:xfrm>
            <a:off x="180809" y="209004"/>
            <a:ext cx="4151241" cy="6491834"/>
          </a:xfrm>
          <a:prstGeom prst="rect">
            <a:avLst/>
          </a:prstGeom>
          <a:ln w="6350">
            <a:solidFill>
              <a:schemeClr val="tx1"/>
            </a:solidFill>
          </a:ln>
        </p:spPr>
      </p:pic>
      <p:sp>
        <p:nvSpPr>
          <p:cNvPr id="2" name="Title 1">
            <a:extLst>
              <a:ext uri="{FF2B5EF4-FFF2-40B4-BE49-F238E27FC236}">
                <a16:creationId xmlns:a16="http://schemas.microsoft.com/office/drawing/2014/main" id="{65584D26-097B-6EAD-D291-D34A015D1C16}"/>
              </a:ext>
            </a:extLst>
          </p:cNvPr>
          <p:cNvSpPr>
            <a:spLocks noGrp="1"/>
          </p:cNvSpPr>
          <p:nvPr>
            <p:ph type="title"/>
          </p:nvPr>
        </p:nvSpPr>
        <p:spPr>
          <a:xfrm>
            <a:off x="9256541" y="-2"/>
            <a:ext cx="293545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Situating the NFLP</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CED7CDF4-B662-9783-EE63-DB9899FC6FBE}"/>
              </a:ext>
            </a:extLst>
          </p:cNvPr>
          <p:cNvSpPr>
            <a:spLocks noGrp="1"/>
          </p:cNvSpPr>
          <p:nvPr>
            <p:ph type="sldNum" sz="quarter" idx="12"/>
          </p:nvPr>
        </p:nvSpPr>
        <p:spPr/>
        <p:txBody>
          <a:bodyPr/>
          <a:lstStyle/>
          <a:p>
            <a:pPr>
              <a:defRPr/>
            </a:pPr>
            <a:fld id="{B32496E5-8FFA-4061-92C3-71B1BA3DDA51}" type="slidenum">
              <a:rPr lang="en-US" altLang="en-US" smtClean="0"/>
              <a:pPr>
                <a:defRPr/>
              </a:pPr>
              <a:t>65</a:t>
            </a:fld>
            <a:endParaRPr lang="en-US" altLang="en-US"/>
          </a:p>
        </p:txBody>
      </p:sp>
      <p:sp>
        <p:nvSpPr>
          <p:cNvPr id="6" name="Text Box 5">
            <a:extLst>
              <a:ext uri="{FF2B5EF4-FFF2-40B4-BE49-F238E27FC236}">
                <a16:creationId xmlns:a16="http://schemas.microsoft.com/office/drawing/2014/main" id="{B4EA2B1D-47B2-82CF-8E29-A003D0604466}"/>
              </a:ext>
            </a:extLst>
          </p:cNvPr>
          <p:cNvSpPr txBox="1">
            <a:spLocks noChangeArrowheads="1"/>
          </p:cNvSpPr>
          <p:nvPr/>
        </p:nvSpPr>
        <p:spPr bwMode="auto">
          <a:xfrm>
            <a:off x="9036148" y="6488668"/>
            <a:ext cx="315585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American Needle (US 2010)</a:t>
            </a:r>
          </a:p>
        </p:txBody>
      </p:sp>
      <p:sp>
        <p:nvSpPr>
          <p:cNvPr id="7" name="Rectangle 6">
            <a:extLst>
              <a:ext uri="{FF2B5EF4-FFF2-40B4-BE49-F238E27FC236}">
                <a16:creationId xmlns:a16="http://schemas.microsoft.com/office/drawing/2014/main" id="{2C01717B-5AAF-A4B0-586D-25BB0800AD07}"/>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13FBEEB3-17D7-92ED-B93C-CD37FD1ACFAC}"/>
              </a:ext>
            </a:extLst>
          </p:cNvPr>
          <p:cNvSpPr txBox="1">
            <a:spLocks noChangeArrowheads="1"/>
          </p:cNvSpPr>
          <p:nvPr/>
        </p:nvSpPr>
        <p:spPr bwMode="auto">
          <a:xfrm>
            <a:off x="2010719" y="1789709"/>
            <a:ext cx="9518497" cy="353943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r>
              <a:rPr lang="en-US" sz="3200" i="0" dirty="0">
                <a:solidFill>
                  <a:srgbClr val="000000"/>
                </a:solidFill>
                <a:cs typeface="Times New Roman" panose="02020603050405020304" pitchFamily="18" charset="0"/>
              </a:rPr>
              <a:t>“</a:t>
            </a:r>
            <a:r>
              <a:rPr lang="en-US" sz="3200" i="0" dirty="0"/>
              <a:t>Nevertheless we think it clear that </a:t>
            </a:r>
            <a:r>
              <a:rPr lang="en-US" sz="3200" b="1" i="0" dirty="0">
                <a:solidFill>
                  <a:schemeClr val="accent4">
                    <a:lumMod val="50000"/>
                    <a:lumOff val="50000"/>
                  </a:schemeClr>
                </a:solidFill>
              </a:rPr>
              <a:t>for the same reasons the 32 teams’ conduct is covered by § 1, NFLP’s actions also are subject to § 1, at least with regards to its marketing of property owned by the separate teams</a:t>
            </a:r>
            <a:r>
              <a:rPr lang="en-US" sz="3200" i="0" dirty="0"/>
              <a:t>. NFLP’s licensing decisions are made by the </a:t>
            </a:r>
            <a:r>
              <a:rPr lang="en-US" sz="3200" b="1" i="0" dirty="0">
                <a:solidFill>
                  <a:schemeClr val="accent4">
                    <a:lumMod val="50000"/>
                    <a:lumOff val="50000"/>
                  </a:schemeClr>
                </a:solidFill>
              </a:rPr>
              <a:t>32 potential competitors</a:t>
            </a:r>
            <a:r>
              <a:rPr lang="en-US" sz="3200" i="0" dirty="0"/>
              <a:t>, and each of them actually owns its share of the jointly managed assets.” </a:t>
            </a:r>
            <a:endParaRPr lang="en-US" sz="3200" i="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71499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3778BC-376C-1218-FB9E-9E8CFA03541E}"/>
              </a:ext>
            </a:extLst>
          </p:cNvPr>
          <p:cNvPicPr>
            <a:picLocks noChangeAspect="1"/>
          </p:cNvPicPr>
          <p:nvPr/>
        </p:nvPicPr>
        <p:blipFill>
          <a:blip r:embed="rId2"/>
          <a:stretch>
            <a:fillRect/>
          </a:stretch>
        </p:blipFill>
        <p:spPr>
          <a:xfrm>
            <a:off x="222116" y="519106"/>
            <a:ext cx="3890291" cy="6181732"/>
          </a:xfrm>
          <a:prstGeom prst="rect">
            <a:avLst/>
          </a:prstGeom>
          <a:ln w="6350">
            <a:solidFill>
              <a:schemeClr val="bg2"/>
            </a:solidFill>
          </a:ln>
        </p:spPr>
      </p:pic>
      <p:sp>
        <p:nvSpPr>
          <p:cNvPr id="2" name="Title 1"/>
          <p:cNvSpPr>
            <a:spLocks noGrp="1"/>
          </p:cNvSpPr>
          <p:nvPr>
            <p:ph type="title"/>
          </p:nvPr>
        </p:nvSpPr>
        <p:spPr>
          <a:xfrm>
            <a:off x="4112407" y="-2"/>
            <a:ext cx="807959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Apply Rule of Reason Here (And Usually No Violation)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66</a:t>
            </a:fld>
            <a:endParaRPr lang="en-US" altLang="en-US"/>
          </a:p>
        </p:txBody>
      </p:sp>
      <p:sp>
        <p:nvSpPr>
          <p:cNvPr id="6" name="Text Box 5"/>
          <p:cNvSpPr txBox="1">
            <a:spLocks noChangeArrowheads="1"/>
          </p:cNvSpPr>
          <p:nvPr/>
        </p:nvSpPr>
        <p:spPr bwMode="auto">
          <a:xfrm>
            <a:off x="9036148" y="6488668"/>
            <a:ext cx="315585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American Needle (US 2010)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3DFA2092-C566-4341-77E8-30B5741FEFD9}"/>
              </a:ext>
            </a:extLst>
          </p:cNvPr>
          <p:cNvSpPr txBox="1">
            <a:spLocks noChangeArrowheads="1"/>
          </p:cNvSpPr>
          <p:nvPr/>
        </p:nvSpPr>
        <p:spPr bwMode="auto">
          <a:xfrm>
            <a:off x="1966945" y="1017852"/>
            <a:ext cx="9518497" cy="550920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b="1" i="0" dirty="0">
                <a:solidFill>
                  <a:schemeClr val="accent4">
                    <a:lumMod val="50000"/>
                    <a:lumOff val="50000"/>
                  </a:schemeClr>
                </a:solidFill>
              </a:rPr>
              <a:t>When ‘restraints on competition are essential if the product is to be available at all,’ </a:t>
            </a:r>
            <a:r>
              <a:rPr lang="en-US" sz="3200" b="1" dirty="0">
                <a:solidFill>
                  <a:schemeClr val="accent4">
                    <a:lumMod val="50000"/>
                    <a:lumOff val="50000"/>
                  </a:schemeClr>
                </a:solidFill>
              </a:rPr>
              <a:t>per se </a:t>
            </a:r>
            <a:r>
              <a:rPr lang="en-US" sz="3200" b="1" i="0" dirty="0">
                <a:solidFill>
                  <a:schemeClr val="accent4">
                    <a:lumMod val="50000"/>
                    <a:lumOff val="50000"/>
                  </a:schemeClr>
                </a:solidFill>
              </a:rPr>
              <a:t>rules of illegality are inapplicable, and instead the restraint must be judged according to the flexible Rule of Reason</a:t>
            </a:r>
            <a:r>
              <a:rPr lang="en-US" sz="3200" i="0" dirty="0"/>
              <a:t>. … </a:t>
            </a:r>
            <a:r>
              <a:rPr lang="en-US" sz="3200" b="1" i="0" dirty="0">
                <a:solidFill>
                  <a:schemeClr val="accent4">
                    <a:lumMod val="50000"/>
                    <a:lumOff val="50000"/>
                  </a:schemeClr>
                </a:solidFill>
              </a:rPr>
              <a:t>In such instances, the agreement is likely to survive the Rule of Reason</a:t>
            </a:r>
            <a:r>
              <a:rPr lang="en-US" sz="3200" i="0" dirty="0"/>
              <a:t>. See </a:t>
            </a:r>
            <a:r>
              <a:rPr lang="en-US" sz="3200" dirty="0"/>
              <a:t>Broadcast Music, Inc. v. Columbia Broadcasting System, Inc.</a:t>
            </a:r>
            <a:r>
              <a:rPr lang="en-US" sz="3200" i="0" dirty="0"/>
              <a:t>, 441 U.S. 1, 23 (1979) (‘Joint ventures and other cooperative arrangements are also not usually unlawful . . . where the agreement . . . is necessary to market the product at all’)</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6298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3778BC-376C-1218-FB9E-9E8CFA03541E}"/>
              </a:ext>
            </a:extLst>
          </p:cNvPr>
          <p:cNvPicPr>
            <a:picLocks noChangeAspect="1"/>
          </p:cNvPicPr>
          <p:nvPr/>
        </p:nvPicPr>
        <p:blipFill>
          <a:blip r:embed="rId2"/>
          <a:stretch>
            <a:fillRect/>
          </a:stretch>
        </p:blipFill>
        <p:spPr>
          <a:xfrm>
            <a:off x="222116" y="219639"/>
            <a:ext cx="4078752" cy="6481199"/>
          </a:xfrm>
          <a:prstGeom prst="rect">
            <a:avLst/>
          </a:prstGeom>
          <a:ln w="6350">
            <a:solidFill>
              <a:schemeClr val="bg2"/>
            </a:solidFill>
          </a:ln>
        </p:spPr>
      </p:pic>
      <p:sp>
        <p:nvSpPr>
          <p:cNvPr id="2" name="Title 1"/>
          <p:cNvSpPr>
            <a:spLocks noGrp="1"/>
          </p:cNvSpPr>
          <p:nvPr>
            <p:ph type="title"/>
          </p:nvPr>
        </p:nvSpPr>
        <p:spPr>
          <a:xfrm>
            <a:off x="6266753" y="-2"/>
            <a:ext cx="592524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Detailed Analysis May Not Be Required</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67</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American Needle (US 2010)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3DFA2092-C566-4341-77E8-30B5741FEFD9}"/>
              </a:ext>
            </a:extLst>
          </p:cNvPr>
          <p:cNvSpPr txBox="1">
            <a:spLocks noChangeArrowheads="1"/>
          </p:cNvSpPr>
          <p:nvPr/>
        </p:nvSpPr>
        <p:spPr bwMode="auto">
          <a:xfrm>
            <a:off x="1904709" y="3429000"/>
            <a:ext cx="9518497" cy="2062103"/>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00000"/>
                </a:solidFill>
                <a:cs typeface="Times New Roman" panose="02020603050405020304" pitchFamily="18" charset="0"/>
              </a:rPr>
              <a:t>“</a:t>
            </a:r>
            <a:r>
              <a:rPr lang="en-US" sz="3200" i="0" dirty="0"/>
              <a:t>And depending upon the concerted activity in question, </a:t>
            </a:r>
            <a:r>
              <a:rPr lang="en-US" sz="3200" b="1" i="0" dirty="0">
                <a:solidFill>
                  <a:schemeClr val="accent4">
                    <a:lumMod val="50000"/>
                    <a:lumOff val="50000"/>
                  </a:schemeClr>
                </a:solidFill>
              </a:rPr>
              <a:t>the Rule of Reason may not require a detailed analysis; it ‘can sometimes be applied in the twinkling of an eye</a:t>
            </a:r>
            <a:r>
              <a:rPr lang="en-US" sz="3200" i="0" dirty="0"/>
              <a:t>.’ </a:t>
            </a:r>
            <a:r>
              <a:rPr lang="en-US" sz="3200" dirty="0"/>
              <a:t>NCAA</a:t>
            </a:r>
            <a:r>
              <a:rPr lang="en-US" sz="3200" i="0" dirty="0"/>
              <a:t>, 468 U.S., at 110, n. 39</a:t>
            </a:r>
            <a:r>
              <a:rPr lang="en-US" sz="3200" i="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95155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 Word&#10;&#10;Description automatically generated">
            <a:extLst>
              <a:ext uri="{FF2B5EF4-FFF2-40B4-BE49-F238E27FC236}">
                <a16:creationId xmlns:a16="http://schemas.microsoft.com/office/drawing/2014/main" id="{F4ED8847-3EEF-D96F-10CE-EDB1C92286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02" y="147711"/>
            <a:ext cx="5957946" cy="6553127"/>
          </a:xfrm>
          <a:prstGeom prst="rect">
            <a:avLst/>
          </a:prstGeom>
          <a:ln w="6350">
            <a:solidFill>
              <a:schemeClr val="tx1"/>
            </a:solidFill>
          </a:ln>
        </p:spPr>
      </p:pic>
      <p:sp>
        <p:nvSpPr>
          <p:cNvPr id="2" name="Title 1"/>
          <p:cNvSpPr>
            <a:spLocks noGrp="1"/>
          </p:cNvSpPr>
          <p:nvPr>
            <p:ph type="title"/>
          </p:nvPr>
        </p:nvSpPr>
        <p:spPr>
          <a:xfrm>
            <a:off x="6927273" y="-2"/>
            <a:ext cx="526472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2015: American Needle Settlement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68</a:t>
            </a:fld>
            <a:endParaRPr lang="en-US" altLang="en-US"/>
          </a:p>
        </p:txBody>
      </p:sp>
      <p:sp>
        <p:nvSpPr>
          <p:cNvPr id="6" name="Text Box 5"/>
          <p:cNvSpPr txBox="1">
            <a:spLocks noChangeArrowheads="1"/>
          </p:cNvSpPr>
          <p:nvPr/>
        </p:nvSpPr>
        <p:spPr bwMode="auto">
          <a:xfrm>
            <a:off x="8756073" y="6488668"/>
            <a:ext cx="343592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(18 Feb 2015)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1" name="Picture 10" descr="Graphical user interface, text, application, Word&#10;&#10;Description automatically generated">
            <a:extLst>
              <a:ext uri="{FF2B5EF4-FFF2-40B4-BE49-F238E27FC236}">
                <a16:creationId xmlns:a16="http://schemas.microsoft.com/office/drawing/2014/main" id="{0E4B8D68-B87F-141C-836E-C76BF012EA48}"/>
              </a:ext>
            </a:extLst>
          </p:cNvPr>
          <p:cNvPicPr>
            <a:picLocks noChangeAspect="1"/>
          </p:cNvPicPr>
          <p:nvPr/>
        </p:nvPicPr>
        <p:blipFill rotWithShape="1">
          <a:blip r:embed="rId4">
            <a:extLst>
              <a:ext uri="{28A0092B-C50C-407E-A947-70E740481C1C}">
                <a14:useLocalDpi xmlns:a14="http://schemas.microsoft.com/office/drawing/2010/main" val="0"/>
              </a:ext>
            </a:extLst>
          </a:blip>
          <a:srcRect l="23413" t="69230" r="26452" b="7871"/>
          <a:stretch/>
        </p:blipFill>
        <p:spPr>
          <a:xfrm>
            <a:off x="3151162" y="2213316"/>
            <a:ext cx="7728964" cy="3882684"/>
          </a:xfrm>
          <a:prstGeom prst="rect">
            <a:avLst/>
          </a:prstGeom>
          <a:ln w="6350">
            <a:solidFill>
              <a:schemeClr val="tx1"/>
            </a:solidFill>
          </a:ln>
        </p:spPr>
      </p:pic>
    </p:spTree>
    <p:extLst>
      <p:ext uri="{BB962C8B-B14F-4D97-AF65-F5344CB8AC3E}">
        <p14:creationId xmlns:p14="http://schemas.microsoft.com/office/powerpoint/2010/main" val="338000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855" y="-2"/>
            <a:ext cx="8972146" cy="408564"/>
          </a:xfrm>
          <a:solidFill>
            <a:schemeClr val="bg2">
              <a:alpha val="10000"/>
            </a:schemeClr>
          </a:solidFill>
        </p:spPr>
        <p:txBody>
          <a:bodyPr/>
          <a:lstStyle/>
          <a:p>
            <a:pPr algn="r">
              <a:lnSpc>
                <a:spcPct val="100000"/>
              </a:lnSpc>
            </a:pPr>
            <a:r>
              <a:rPr lang="en-US" sz="2400" dirty="0">
                <a:solidFill>
                  <a:schemeClr val="accent4">
                    <a:lumMod val="75000"/>
                    <a:lumOff val="25000"/>
                  </a:schemeClr>
                </a:solidFill>
                <a:cs typeface="Times New Roman" panose="02020603050405020304" pitchFamily="18" charset="0"/>
              </a:rPr>
              <a:t>Remedies: Double Damages; Corporate Franchise Forfeiture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sp>
        <p:nvSpPr>
          <p:cNvPr id="6" name="Text Box 5"/>
          <p:cNvSpPr txBox="1">
            <a:spLocks noChangeArrowheads="1"/>
          </p:cNvSpPr>
          <p:nvPr/>
        </p:nvSpPr>
        <p:spPr bwMode="auto">
          <a:xfrm>
            <a:off x="9576078" y="6488668"/>
            <a:ext cx="261592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 3445 (14 Aug 1888)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207249" y="489204"/>
            <a:ext cx="4094687" cy="6211633"/>
          </a:xfrm>
          <a:prstGeom prst="rect">
            <a:avLst/>
          </a:prstGeom>
          <a:ln w="6350">
            <a:solidFill>
              <a:schemeClr val="tx1"/>
            </a:solidFill>
          </a:ln>
        </p:spPr>
      </p:pic>
      <p:pic>
        <p:nvPicPr>
          <p:cNvPr id="5" name="Picture 4"/>
          <p:cNvPicPr>
            <a:picLocks noChangeAspect="1"/>
          </p:cNvPicPr>
          <p:nvPr/>
        </p:nvPicPr>
        <p:blipFill>
          <a:blip r:embed="rId3"/>
          <a:stretch>
            <a:fillRect/>
          </a:stretch>
        </p:blipFill>
        <p:spPr>
          <a:xfrm>
            <a:off x="1793764" y="1619632"/>
            <a:ext cx="9197584" cy="4223323"/>
          </a:xfrm>
          <a:prstGeom prst="rect">
            <a:avLst/>
          </a:prstGeom>
          <a:ln w="6350">
            <a:solidFill>
              <a:schemeClr val="tx1"/>
            </a:solidFill>
          </a:ln>
        </p:spPr>
      </p:pic>
    </p:spTree>
    <p:extLst>
      <p:ext uri="{BB962C8B-B14F-4D97-AF65-F5344CB8AC3E}">
        <p14:creationId xmlns:p14="http://schemas.microsoft.com/office/powerpoint/2010/main" val="1087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1" y="-1"/>
            <a:ext cx="2540000"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 Amendment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8</a:t>
            </a:fld>
            <a:endParaRPr lang="en-US" altLang="en-US"/>
          </a:p>
        </p:txBody>
      </p:sp>
      <p:sp>
        <p:nvSpPr>
          <p:cNvPr id="6" name="Text Box 5"/>
          <p:cNvSpPr txBox="1">
            <a:spLocks noChangeArrowheads="1"/>
          </p:cNvSpPr>
          <p:nvPr/>
        </p:nvSpPr>
        <p:spPr bwMode="auto">
          <a:xfrm>
            <a:off x="10177670" y="6488668"/>
            <a:ext cx="201433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S.1 (2 Apr 1890)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54413" y="184665"/>
            <a:ext cx="4313692" cy="6461360"/>
          </a:xfrm>
          <a:prstGeom prst="rect">
            <a:avLst/>
          </a:prstGeom>
          <a:ln w="6350">
            <a:solidFill>
              <a:schemeClr val="tx1"/>
            </a:solidFill>
          </a:ln>
        </p:spPr>
      </p:pic>
      <p:pic>
        <p:nvPicPr>
          <p:cNvPr id="9" name="Picture 8"/>
          <p:cNvPicPr>
            <a:picLocks noChangeAspect="1"/>
          </p:cNvPicPr>
          <p:nvPr/>
        </p:nvPicPr>
        <p:blipFill rotWithShape="1">
          <a:blip r:embed="rId2"/>
          <a:srcRect l="5926" t="4084" r="12402" b="52228"/>
          <a:stretch/>
        </p:blipFill>
        <p:spPr>
          <a:xfrm>
            <a:off x="2924388" y="700881"/>
            <a:ext cx="6809827" cy="5456236"/>
          </a:xfrm>
          <a:prstGeom prst="rect">
            <a:avLst/>
          </a:prstGeom>
          <a:ln w="6350">
            <a:solidFill>
              <a:schemeClr val="tx1"/>
            </a:solidFill>
          </a:ln>
        </p:spPr>
      </p:pic>
    </p:spTree>
    <p:extLst>
      <p:ext uri="{BB962C8B-B14F-4D97-AF65-F5344CB8AC3E}">
        <p14:creationId xmlns:p14="http://schemas.microsoft.com/office/powerpoint/2010/main" val="298268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963" y="-2"/>
            <a:ext cx="2622038"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 Amendment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10320250" y="6488668"/>
            <a:ext cx="187174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S.1 (2 Apr 1890)</a:t>
            </a:r>
          </a:p>
        </p:txBody>
      </p:sp>
      <p:pic>
        <p:nvPicPr>
          <p:cNvPr id="5" name="Picture 4"/>
          <p:cNvPicPr>
            <a:picLocks noChangeAspect="1"/>
          </p:cNvPicPr>
          <p:nvPr/>
        </p:nvPicPr>
        <p:blipFill>
          <a:blip r:embed="rId2"/>
          <a:stretch>
            <a:fillRect/>
          </a:stretch>
        </p:blipFill>
        <p:spPr>
          <a:xfrm>
            <a:off x="435344" y="209004"/>
            <a:ext cx="4337216" cy="6496596"/>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5046005" y="209004"/>
            <a:ext cx="4301195" cy="6496596"/>
          </a:xfrm>
          <a:prstGeom prst="rect">
            <a:avLst/>
          </a:prstGeom>
          <a:ln w="6350">
            <a:solidFill>
              <a:schemeClr val="tx1"/>
            </a:solidFill>
          </a:ln>
        </p:spPr>
      </p:pic>
    </p:spTree>
    <p:extLst>
      <p:ext uri="{BB962C8B-B14F-4D97-AF65-F5344CB8AC3E}">
        <p14:creationId xmlns:p14="http://schemas.microsoft.com/office/powerpoint/2010/main" val="2291369356"/>
      </p:ext>
    </p:extLst>
  </p:cSld>
  <p:clrMapOvr>
    <a:masterClrMapping/>
  </p:clrMapOvr>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9357</TotalTime>
  <Words>3446</Words>
  <Application>Microsoft Office PowerPoint</Application>
  <PresentationFormat>Widescreen</PresentationFormat>
  <Paragraphs>323</Paragraphs>
  <Slides>68</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68</vt:i4>
      </vt:variant>
    </vt:vector>
  </HeadingPairs>
  <TitlesOfParts>
    <vt:vector size="76" baseType="lpstr">
      <vt:lpstr>Arial</vt:lpstr>
      <vt:lpstr>Calibri</vt:lpstr>
      <vt:lpstr>Helvetica</vt:lpstr>
      <vt:lpstr>Monotype Sorts</vt:lpstr>
      <vt:lpstr>Times New Roman</vt:lpstr>
      <vt:lpstr>Wingdings</vt:lpstr>
      <vt:lpstr>Generic (Standard)</vt:lpstr>
      <vt:lpstr>Custom Design</vt:lpstr>
      <vt:lpstr>Class 1: Mon 29 Sept 2025 Antitrust Fall 2025  Characterizing Horizontal Agreements</vt:lpstr>
      <vt:lpstr>1888 NY Trust Investigation</vt:lpstr>
      <vt:lpstr>Standard Oil as Original Trust</vt:lpstr>
      <vt:lpstr>Samuel Dodd: A Defence of Trusts</vt:lpstr>
      <vt:lpstr>2 Jan 1882: The Standard Oil Trust Agreement</vt:lpstr>
      <vt:lpstr>Full and Free Competition, Raise Cost to Consumer</vt:lpstr>
      <vt:lpstr>Remedies: Double Damages; Corporate Franchise Forfeiture</vt:lpstr>
      <vt:lpstr>An Amendment</vt:lpstr>
      <vt:lpstr>An Amendment</vt:lpstr>
      <vt:lpstr>The Sherman Act</vt:lpstr>
      <vt:lpstr>Sherman Act Sec. 1</vt:lpstr>
      <vt:lpstr>Sherman Act Sec. 1</vt:lpstr>
      <vt:lpstr>Trans-Missouri</vt:lpstr>
      <vt:lpstr>SA1 Covers All Restraints</vt:lpstr>
      <vt:lpstr>15 May 1911: Standard Oil Decision</vt:lpstr>
      <vt:lpstr>15 May 1911: Standard Oil Decision</vt:lpstr>
      <vt:lpstr>President Taft on Moving to Unreasonable Restraints of Trade</vt:lpstr>
      <vt:lpstr>Socony-Vacuum</vt:lpstr>
      <vt:lpstr>Price Fixing Per Se Illegal</vt:lpstr>
      <vt:lpstr>Chicago Board of Trade</vt:lpstr>
      <vt:lpstr>Rule of Reason Framework</vt:lpstr>
      <vt:lpstr>Rule of Reason Framework</vt:lpstr>
      <vt:lpstr>US v. ASCAP</vt:lpstr>
      <vt:lpstr>106. Exclusive rights in copyrighted works</vt:lpstr>
      <vt:lpstr>106 (Cont.)</vt:lpstr>
      <vt:lpstr>Broadcast Music</vt:lpstr>
      <vt:lpstr>Price Setting or Price Fixing?</vt:lpstr>
      <vt:lpstr>The Music Grocery Store</vt:lpstr>
      <vt:lpstr>Selling the Public Performance Right</vt:lpstr>
      <vt:lpstr>Hypo 2 Answer</vt:lpstr>
      <vt:lpstr>Hypo 3 Answer</vt:lpstr>
      <vt:lpstr>ASCAP License Structure</vt:lpstr>
      <vt:lpstr>ASCAP License Structure</vt:lpstr>
      <vt:lpstr>District Court: Not Per Se Illegal Price Fixing, Not an Undue Restraint</vt:lpstr>
      <vt:lpstr>CA2: Per Se Illegal Price Fixing</vt:lpstr>
      <vt:lpstr>What Does CBS Want?: No Blanket License, Rates Based on Use</vt:lpstr>
      <vt:lpstr>What Does the Blanket License Accomplish?</vt:lpstr>
      <vt:lpstr>What Does the Blanket License Accomplish?</vt:lpstr>
      <vt:lpstr>What Does the Blanket License Accomplish?</vt:lpstr>
      <vt:lpstr>Is the Practice a Threat to the Free-Market?</vt:lpstr>
      <vt:lpstr>Ask: Does the Practice Reduce Output?</vt:lpstr>
      <vt:lpstr>Blanket License as Different Product</vt:lpstr>
      <vt:lpstr>Apply Rule of Reason on Remand</vt:lpstr>
      <vt:lpstr>FN 40: How Does ASCAP Hand Out the Money?</vt:lpstr>
      <vt:lpstr>2021 Consent Decrees Review</vt:lpstr>
      <vt:lpstr>Review Every Five Years</vt:lpstr>
      <vt:lpstr>American Needle Complaint</vt:lpstr>
      <vt:lpstr>Key Parties</vt:lpstr>
      <vt:lpstr>Copperweld</vt:lpstr>
      <vt:lpstr>Section 1 Doesn’t Apply Inside a Firm</vt:lpstr>
      <vt:lpstr>Section 1 Doesn’t Apply Inside a Firm</vt:lpstr>
      <vt:lpstr>SA1 Doesn’t Apply to Parent and Wholly-Owned Sub</vt:lpstr>
      <vt:lpstr>SA Section 8</vt:lpstr>
      <vt:lpstr>American Needle</vt:lpstr>
      <vt:lpstr>NFL as Part of Broader Entertainment Market</vt:lpstr>
      <vt:lpstr>Treat NFL Teams as Single Entity </vt:lpstr>
      <vt:lpstr>Organizing Competition</vt:lpstr>
      <vt:lpstr>Organizing Competition</vt:lpstr>
      <vt:lpstr>Organizing Competition</vt:lpstr>
      <vt:lpstr>American Needle</vt:lpstr>
      <vt:lpstr>Elimination of Independent Decisionmakers; Loss of Actual or Potential Competition</vt:lpstr>
      <vt:lpstr>Elimination of Independent Decisionmakers; Loss of Actual or Potential Competition</vt:lpstr>
      <vt:lpstr>Function Not Form</vt:lpstr>
      <vt:lpstr>Have Independent Decisonmakers Joined Together?</vt:lpstr>
      <vt:lpstr>Situating the NFLP</vt:lpstr>
      <vt:lpstr>Apply Rule of Reason Here (And Usually No Violation)</vt:lpstr>
      <vt:lpstr>Detailed Analysis May Not Be Required</vt:lpstr>
      <vt:lpstr>2015: American Needle Settlement</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867</cp:revision>
  <cp:lastPrinted>2019-01-07T20:15:09Z</cp:lastPrinted>
  <dcterms:created xsi:type="dcterms:W3CDTF">1999-10-27T15:27:59Z</dcterms:created>
  <dcterms:modified xsi:type="dcterms:W3CDTF">2025-09-29T16:52:17Z</dcterms:modified>
</cp:coreProperties>
</file>