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 id="2147483835" r:id="rId2"/>
  </p:sldMasterIdLst>
  <p:notesMasterIdLst>
    <p:notesMasterId r:id="rId91"/>
  </p:notesMasterIdLst>
  <p:handoutMasterIdLst>
    <p:handoutMasterId r:id="rId92"/>
  </p:handoutMasterIdLst>
  <p:sldIdLst>
    <p:sldId id="1705" r:id="rId3"/>
    <p:sldId id="1640" r:id="rId4"/>
    <p:sldId id="1641" r:id="rId5"/>
    <p:sldId id="1642" r:id="rId6"/>
    <p:sldId id="1643" r:id="rId7"/>
    <p:sldId id="1706" r:id="rId8"/>
    <p:sldId id="1614" r:id="rId9"/>
    <p:sldId id="1615" r:id="rId10"/>
    <p:sldId id="1665" r:id="rId11"/>
    <p:sldId id="1661" r:id="rId12"/>
    <p:sldId id="1663" r:id="rId13"/>
    <p:sldId id="1662" r:id="rId14"/>
    <p:sldId id="1616" r:id="rId15"/>
    <p:sldId id="1617" r:id="rId16"/>
    <p:sldId id="1618" r:id="rId17"/>
    <p:sldId id="1619" r:id="rId18"/>
    <p:sldId id="1681" r:id="rId19"/>
    <p:sldId id="1707" r:id="rId20"/>
    <p:sldId id="1708" r:id="rId21"/>
    <p:sldId id="1604" r:id="rId22"/>
    <p:sldId id="1605" r:id="rId23"/>
    <p:sldId id="1606" r:id="rId24"/>
    <p:sldId id="1607" r:id="rId25"/>
    <p:sldId id="1608" r:id="rId26"/>
    <p:sldId id="1609" r:id="rId27"/>
    <p:sldId id="1620" r:id="rId28"/>
    <p:sldId id="1621" r:id="rId29"/>
    <p:sldId id="1622" r:id="rId30"/>
    <p:sldId id="1623" r:id="rId31"/>
    <p:sldId id="1624" r:id="rId32"/>
    <p:sldId id="1626" r:id="rId33"/>
    <p:sldId id="1627" r:id="rId34"/>
    <p:sldId id="1628" r:id="rId35"/>
    <p:sldId id="1629" r:id="rId36"/>
    <p:sldId id="1630" r:id="rId37"/>
    <p:sldId id="1636" r:id="rId38"/>
    <p:sldId id="1637" r:id="rId39"/>
    <p:sldId id="1638" r:id="rId40"/>
    <p:sldId id="1709" r:id="rId41"/>
    <p:sldId id="1721" r:id="rId42"/>
    <p:sldId id="1658" r:id="rId43"/>
    <p:sldId id="1639" r:id="rId44"/>
    <p:sldId id="1656" r:id="rId45"/>
    <p:sldId id="1657" r:id="rId46"/>
    <p:sldId id="1659" r:id="rId47"/>
    <p:sldId id="1660" r:id="rId48"/>
    <p:sldId id="1534" r:id="rId49"/>
    <p:sldId id="1535" r:id="rId50"/>
    <p:sldId id="1536" r:id="rId51"/>
    <p:sldId id="1682" r:id="rId52"/>
    <p:sldId id="1695" r:id="rId53"/>
    <p:sldId id="1588" r:id="rId54"/>
    <p:sldId id="1589" r:id="rId55"/>
    <p:sldId id="1590" r:id="rId56"/>
    <p:sldId id="1591" r:id="rId57"/>
    <p:sldId id="1722" r:id="rId58"/>
    <p:sldId id="1649" r:id="rId59"/>
    <p:sldId id="1664" r:id="rId60"/>
    <p:sldId id="1667" r:id="rId61"/>
    <p:sldId id="1723" r:id="rId62"/>
    <p:sldId id="1693" r:id="rId63"/>
    <p:sldId id="1697" r:id="rId64"/>
    <p:sldId id="1691" r:id="rId65"/>
    <p:sldId id="1692" r:id="rId66"/>
    <p:sldId id="1710" r:id="rId67"/>
    <p:sldId id="1711" r:id="rId68"/>
    <p:sldId id="1712" r:id="rId69"/>
    <p:sldId id="1713" r:id="rId70"/>
    <p:sldId id="1698" r:id="rId71"/>
    <p:sldId id="1702" r:id="rId72"/>
    <p:sldId id="1724" r:id="rId73"/>
    <p:sldId id="1714" r:id="rId74"/>
    <p:sldId id="1725" r:id="rId75"/>
    <p:sldId id="1726" r:id="rId76"/>
    <p:sldId id="1715" r:id="rId77"/>
    <p:sldId id="1716" r:id="rId78"/>
    <p:sldId id="1717" r:id="rId79"/>
    <p:sldId id="1718" r:id="rId80"/>
    <p:sldId id="1730" r:id="rId81"/>
    <p:sldId id="1731" r:id="rId82"/>
    <p:sldId id="1719" r:id="rId83"/>
    <p:sldId id="1720" r:id="rId84"/>
    <p:sldId id="1652" r:id="rId85"/>
    <p:sldId id="1727" r:id="rId86"/>
    <p:sldId id="1729" r:id="rId87"/>
    <p:sldId id="1728" r:id="rId88"/>
    <p:sldId id="1732" r:id="rId89"/>
    <p:sldId id="1733" r:id="rId90"/>
  </p:sldIdLst>
  <p:sldSz cx="12192000" cy="6858000"/>
  <p:notesSz cx="7010400" cy="9296400"/>
  <p:defaultTextStyle>
    <a:defPPr>
      <a:defRPr lang="en-US"/>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66FF"/>
    <a:srgbClr val="009999"/>
    <a:srgbClr val="339966"/>
    <a:srgbClr val="008080"/>
    <a:srgbClr val="3366FF"/>
    <a:srgbClr val="0000FF"/>
    <a:srgbClr val="CC0099"/>
    <a:srgbClr val="CC0066"/>
    <a:srgbClr val="CCCCFF"/>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autoAdjust="0"/>
  </p:normalViewPr>
  <p:slideViewPr>
    <p:cSldViewPr snapToGrid="0">
      <p:cViewPr varScale="1">
        <p:scale>
          <a:sx n="153" d="100"/>
          <a:sy n="153" d="100"/>
        </p:scale>
        <p:origin x="116" y="184"/>
      </p:cViewPr>
      <p:guideLst>
        <p:guide orient="horz" pos="2160"/>
        <p:guide pos="3840"/>
      </p:guideLst>
    </p:cSldViewPr>
  </p:slideViewPr>
  <p:outlineViewPr>
    <p:cViewPr>
      <p:scale>
        <a:sx n="50" d="100"/>
        <a:sy n="50" d="100"/>
      </p:scale>
      <p:origin x="0" y="0"/>
    </p:cViewPr>
  </p:outlineViewPr>
  <p:notesTextViewPr>
    <p:cViewPr>
      <p:scale>
        <a:sx n="100" d="100"/>
        <a:sy n="100" d="100"/>
      </p:scale>
      <p:origin x="0" y="0"/>
    </p:cViewPr>
  </p:notesTextViewPr>
  <p:sorterViewPr>
    <p:cViewPr varScale="1">
      <p:scale>
        <a:sx n="1" d="1"/>
        <a:sy n="1" d="1"/>
      </p:scale>
      <p:origin x="0" y="-10316"/>
    </p:cViewPr>
  </p:sorterViewPr>
  <p:notesViewPr>
    <p:cSldViewPr snapToGrid="0">
      <p:cViewPr varScale="1">
        <p:scale>
          <a:sx n="125" d="100"/>
          <a:sy n="125" d="100"/>
        </p:scale>
        <p:origin x="4868" y="64"/>
      </p:cViewPr>
      <p:guideLst>
        <p:guide orient="horz" pos="2928"/>
        <p:guide pos="2208"/>
      </p:guideLst>
    </p:cSldViewPr>
  </p:notesViewPr>
  <p:gridSpacing cx="91439" cy="91439"/>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theme" Target="theme/theme1.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presProps" Target="pres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notesMaster" Target="notesMasters/notesMaster1.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handoutMaster" Target="handoutMasters/handoutMaster1.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3036149" cy="462918"/>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defTabSz="931706">
              <a:defRPr kumimoji="0" sz="1200"/>
            </a:lvl1pPr>
          </a:lstStyle>
          <a:p>
            <a:pPr>
              <a:defRPr/>
            </a:pPr>
            <a:r>
              <a:rPr lang="en-US" altLang="en-US"/>
              <a:t>Prof. Randal C. Picker</a:t>
            </a:r>
          </a:p>
        </p:txBody>
      </p:sp>
      <p:sp>
        <p:nvSpPr>
          <p:cNvPr id="14339" name="Rectangle 3"/>
          <p:cNvSpPr>
            <a:spLocks noGrp="1" noChangeArrowheads="1"/>
          </p:cNvSpPr>
          <p:nvPr>
            <p:ph type="dt" sz="quarter" idx="1"/>
          </p:nvPr>
        </p:nvSpPr>
        <p:spPr bwMode="auto">
          <a:xfrm>
            <a:off x="3974253" y="0"/>
            <a:ext cx="3036149" cy="462918"/>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algn="r" defTabSz="931706">
              <a:defRPr kumimoji="0" sz="1200"/>
            </a:lvl1pPr>
          </a:lstStyle>
          <a:p>
            <a:pPr>
              <a:defRPr/>
            </a:pPr>
            <a:fld id="{BACD4D8E-0305-4CD5-9DBD-51D10C00A67E}" type="datetime1">
              <a:rPr lang="en-US" altLang="en-US"/>
              <a:pPr>
                <a:defRPr/>
              </a:pPr>
              <a:t>5/12/2022</a:t>
            </a:fld>
            <a:endParaRPr lang="en-US" altLang="en-US"/>
          </a:p>
        </p:txBody>
      </p:sp>
      <p:sp>
        <p:nvSpPr>
          <p:cNvPr id="14340" name="Rectangle 4"/>
          <p:cNvSpPr>
            <a:spLocks noGrp="1" noChangeArrowheads="1"/>
          </p:cNvSpPr>
          <p:nvPr>
            <p:ph type="ftr" sz="quarter" idx="2"/>
          </p:nvPr>
        </p:nvSpPr>
        <p:spPr bwMode="auto">
          <a:xfrm>
            <a:off x="0" y="8833482"/>
            <a:ext cx="3036149" cy="462918"/>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defTabSz="931706">
              <a:defRPr kumimoji="0" sz="1200"/>
            </a:lvl1pPr>
          </a:lstStyle>
          <a:p>
            <a:pPr>
              <a:defRPr/>
            </a:pPr>
            <a:r>
              <a:rPr lang="en-US" altLang="en-US" dirty="0" smtClean="0"/>
              <a:t>Platforms and Networks</a:t>
            </a:r>
            <a:endParaRPr lang="en-US" altLang="en-US" dirty="0"/>
          </a:p>
        </p:txBody>
      </p:sp>
      <p:sp>
        <p:nvSpPr>
          <p:cNvPr id="14341" name="Rectangle 5"/>
          <p:cNvSpPr>
            <a:spLocks noGrp="1" noChangeArrowheads="1"/>
          </p:cNvSpPr>
          <p:nvPr>
            <p:ph type="sldNum" sz="quarter" idx="3"/>
          </p:nvPr>
        </p:nvSpPr>
        <p:spPr bwMode="auto">
          <a:xfrm>
            <a:off x="3974253" y="8833482"/>
            <a:ext cx="3036149" cy="462918"/>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algn="r" defTabSz="930311">
              <a:defRPr kumimoji="0" sz="1200"/>
            </a:lvl1pPr>
          </a:lstStyle>
          <a:p>
            <a:pPr>
              <a:defRPr/>
            </a:pPr>
            <a:fld id="{A9DDCF18-3772-474E-B777-BA39106ED7A7}" type="slidenum">
              <a:rPr lang="en-US" altLang="en-US"/>
              <a:pPr>
                <a:defRPr/>
              </a:pPr>
              <a:t>‹#›</a:t>
            </a:fld>
            <a:endParaRPr lang="en-US" altLang="en-US"/>
          </a:p>
        </p:txBody>
      </p:sp>
    </p:spTree>
    <p:extLst>
      <p:ext uri="{BB962C8B-B14F-4D97-AF65-F5344CB8AC3E}">
        <p14:creationId xmlns:p14="http://schemas.microsoft.com/office/powerpoint/2010/main" val="420444407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0" y="0"/>
            <a:ext cx="3036149" cy="462918"/>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defTabSz="931706">
              <a:defRPr kumimoji="0" sz="1200"/>
            </a:lvl1pPr>
          </a:lstStyle>
          <a:p>
            <a:pPr>
              <a:defRPr/>
            </a:pPr>
            <a:endParaRPr lang="en-US" altLang="en-US"/>
          </a:p>
        </p:txBody>
      </p:sp>
      <p:sp>
        <p:nvSpPr>
          <p:cNvPr id="16387" name="Rectangle 9"/>
          <p:cNvSpPr>
            <a:spLocks noGrp="1" noRot="1" noChangeAspect="1" noChangeArrowheads="1"/>
          </p:cNvSpPr>
          <p:nvPr>
            <p:ph type="sldImg" idx="2"/>
          </p:nvPr>
        </p:nvSpPr>
        <p:spPr bwMode="auto">
          <a:xfrm>
            <a:off x="407988" y="700088"/>
            <a:ext cx="6194425" cy="34845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 name="Rectangle 10"/>
          <p:cNvSpPr>
            <a:spLocks noGrp="1" noChangeArrowheads="1"/>
          </p:cNvSpPr>
          <p:nvPr>
            <p:ph type="body" sz="quarter" idx="3"/>
          </p:nvPr>
        </p:nvSpPr>
        <p:spPr bwMode="auto">
          <a:xfrm>
            <a:off x="934932" y="4416745"/>
            <a:ext cx="5140538" cy="4180527"/>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059" name="Rectangle 11"/>
          <p:cNvSpPr>
            <a:spLocks noGrp="1" noChangeArrowheads="1"/>
          </p:cNvSpPr>
          <p:nvPr>
            <p:ph type="dt" idx="1"/>
          </p:nvPr>
        </p:nvSpPr>
        <p:spPr bwMode="auto">
          <a:xfrm>
            <a:off x="3974253" y="0"/>
            <a:ext cx="3036149" cy="462918"/>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algn="r" defTabSz="931706">
              <a:defRPr kumimoji="0" sz="1200"/>
            </a:lvl1pPr>
          </a:lstStyle>
          <a:p>
            <a:pPr>
              <a:defRPr/>
            </a:pPr>
            <a:fld id="{91C928C3-9442-484A-8273-FA08CFCEA006}" type="datetime1">
              <a:rPr lang="en-US" altLang="en-US"/>
              <a:pPr>
                <a:defRPr/>
              </a:pPr>
              <a:t>5/12/2022</a:t>
            </a:fld>
            <a:endParaRPr lang="en-US" altLang="en-US"/>
          </a:p>
        </p:txBody>
      </p:sp>
      <p:sp>
        <p:nvSpPr>
          <p:cNvPr id="2060" name="Rectangle 12"/>
          <p:cNvSpPr>
            <a:spLocks noGrp="1" noChangeArrowheads="1"/>
          </p:cNvSpPr>
          <p:nvPr>
            <p:ph type="ftr" sz="quarter" idx="4"/>
          </p:nvPr>
        </p:nvSpPr>
        <p:spPr bwMode="auto">
          <a:xfrm>
            <a:off x="0" y="8833482"/>
            <a:ext cx="3036149" cy="462918"/>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defTabSz="931706">
              <a:defRPr kumimoji="0" sz="1200"/>
            </a:lvl1pPr>
          </a:lstStyle>
          <a:p>
            <a:pPr>
              <a:defRPr/>
            </a:pPr>
            <a:endParaRPr lang="en-US" altLang="en-US"/>
          </a:p>
        </p:txBody>
      </p:sp>
      <p:sp>
        <p:nvSpPr>
          <p:cNvPr id="2061" name="Rectangle 13"/>
          <p:cNvSpPr>
            <a:spLocks noGrp="1" noChangeArrowheads="1"/>
          </p:cNvSpPr>
          <p:nvPr>
            <p:ph type="sldNum" sz="quarter" idx="5"/>
          </p:nvPr>
        </p:nvSpPr>
        <p:spPr bwMode="auto">
          <a:xfrm>
            <a:off x="3974253" y="8833482"/>
            <a:ext cx="3036149" cy="462918"/>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algn="r" defTabSz="930311">
              <a:defRPr kumimoji="0" sz="1200"/>
            </a:lvl1pPr>
          </a:lstStyle>
          <a:p>
            <a:pPr>
              <a:defRPr/>
            </a:pPr>
            <a:fld id="{17815D0A-6945-40F0-849D-84A13EF4AA21}" type="slidenum">
              <a:rPr lang="en-US" altLang="en-US"/>
              <a:pPr>
                <a:defRPr/>
              </a:pPr>
              <a:t>‹#›</a:t>
            </a:fld>
            <a:endParaRPr lang="en-US" altLang="en-US"/>
          </a:p>
        </p:txBody>
      </p:sp>
    </p:spTree>
    <p:extLst>
      <p:ext uri="{BB962C8B-B14F-4D97-AF65-F5344CB8AC3E}">
        <p14:creationId xmlns:p14="http://schemas.microsoft.com/office/powerpoint/2010/main" val="3259295696"/>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311">
              <a:defRPr kumimoji="1" sz="2400">
                <a:solidFill>
                  <a:schemeClr val="tx1"/>
                </a:solidFill>
                <a:latin typeface="Times New Roman" panose="02020603050405020304" pitchFamily="18" charset="0"/>
              </a:defRPr>
            </a:lvl1pPr>
            <a:lvl2pPr marL="741713" indent="-285275" defTabSz="930311">
              <a:defRPr kumimoji="1" sz="2400">
                <a:solidFill>
                  <a:schemeClr val="tx1"/>
                </a:solidFill>
                <a:latin typeface="Times New Roman" panose="02020603050405020304" pitchFamily="18" charset="0"/>
              </a:defRPr>
            </a:lvl2pPr>
            <a:lvl3pPr marL="1141096" indent="-228218" defTabSz="930311">
              <a:defRPr kumimoji="1" sz="2400">
                <a:solidFill>
                  <a:schemeClr val="tx1"/>
                </a:solidFill>
                <a:latin typeface="Times New Roman" panose="02020603050405020304" pitchFamily="18" charset="0"/>
              </a:defRPr>
            </a:lvl3pPr>
            <a:lvl4pPr marL="1597535" indent="-228218" defTabSz="930311">
              <a:defRPr kumimoji="1" sz="2400">
                <a:solidFill>
                  <a:schemeClr val="tx1"/>
                </a:solidFill>
                <a:latin typeface="Times New Roman" panose="02020603050405020304" pitchFamily="18" charset="0"/>
              </a:defRPr>
            </a:lvl4pPr>
            <a:lvl5pPr marL="2053973" indent="-228218" defTabSz="930311">
              <a:defRPr kumimoji="1" sz="2400">
                <a:solidFill>
                  <a:schemeClr val="tx1"/>
                </a:solidFill>
                <a:latin typeface="Times New Roman" panose="02020603050405020304" pitchFamily="18" charset="0"/>
              </a:defRPr>
            </a:lvl5pPr>
            <a:lvl6pPr marL="2510412" indent="-228218" defTabSz="930311" eaLnBrk="0" fontAlgn="base" hangingPunct="0">
              <a:spcBef>
                <a:spcPct val="0"/>
              </a:spcBef>
              <a:spcAft>
                <a:spcPct val="0"/>
              </a:spcAft>
              <a:defRPr kumimoji="1" sz="2400">
                <a:solidFill>
                  <a:schemeClr val="tx1"/>
                </a:solidFill>
                <a:latin typeface="Times New Roman" panose="02020603050405020304" pitchFamily="18" charset="0"/>
              </a:defRPr>
            </a:lvl6pPr>
            <a:lvl7pPr marL="2966850" indent="-228218" defTabSz="930311" eaLnBrk="0" fontAlgn="base" hangingPunct="0">
              <a:spcBef>
                <a:spcPct val="0"/>
              </a:spcBef>
              <a:spcAft>
                <a:spcPct val="0"/>
              </a:spcAft>
              <a:defRPr kumimoji="1" sz="2400">
                <a:solidFill>
                  <a:schemeClr val="tx1"/>
                </a:solidFill>
                <a:latin typeface="Times New Roman" panose="02020603050405020304" pitchFamily="18" charset="0"/>
              </a:defRPr>
            </a:lvl7pPr>
            <a:lvl8pPr marL="3423290" indent="-228218" defTabSz="930311" eaLnBrk="0" fontAlgn="base" hangingPunct="0">
              <a:spcBef>
                <a:spcPct val="0"/>
              </a:spcBef>
              <a:spcAft>
                <a:spcPct val="0"/>
              </a:spcAft>
              <a:defRPr kumimoji="1" sz="2400">
                <a:solidFill>
                  <a:schemeClr val="tx1"/>
                </a:solidFill>
                <a:latin typeface="Times New Roman" panose="02020603050405020304" pitchFamily="18" charset="0"/>
              </a:defRPr>
            </a:lvl8pPr>
            <a:lvl9pPr marL="3879727" indent="-228218" defTabSz="93031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DB7B8AA-7071-474D-AB67-0D52EEC6338E}" type="datetime1">
              <a:rPr kumimoji="0" lang="en-US" altLang="en-US" sz="1200"/>
              <a:pPr/>
              <a:t>5/12/2022</a:t>
            </a:fld>
            <a:endParaRPr kumimoji="0" lang="en-US" altLang="en-US" sz="1200"/>
          </a:p>
        </p:txBody>
      </p:sp>
      <p:sp>
        <p:nvSpPr>
          <p:cNvPr id="1945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311">
              <a:defRPr kumimoji="1" sz="2400">
                <a:solidFill>
                  <a:schemeClr val="tx1"/>
                </a:solidFill>
                <a:latin typeface="Times New Roman" panose="02020603050405020304" pitchFamily="18" charset="0"/>
              </a:defRPr>
            </a:lvl1pPr>
            <a:lvl2pPr marL="741713" indent="-285275" defTabSz="930311">
              <a:defRPr kumimoji="1" sz="2400">
                <a:solidFill>
                  <a:schemeClr val="tx1"/>
                </a:solidFill>
                <a:latin typeface="Times New Roman" panose="02020603050405020304" pitchFamily="18" charset="0"/>
              </a:defRPr>
            </a:lvl2pPr>
            <a:lvl3pPr marL="1141096" indent="-228218" defTabSz="930311">
              <a:defRPr kumimoji="1" sz="2400">
                <a:solidFill>
                  <a:schemeClr val="tx1"/>
                </a:solidFill>
                <a:latin typeface="Times New Roman" panose="02020603050405020304" pitchFamily="18" charset="0"/>
              </a:defRPr>
            </a:lvl3pPr>
            <a:lvl4pPr marL="1597535" indent="-228218" defTabSz="930311">
              <a:defRPr kumimoji="1" sz="2400">
                <a:solidFill>
                  <a:schemeClr val="tx1"/>
                </a:solidFill>
                <a:latin typeface="Times New Roman" panose="02020603050405020304" pitchFamily="18" charset="0"/>
              </a:defRPr>
            </a:lvl4pPr>
            <a:lvl5pPr marL="2053973" indent="-228218" defTabSz="930311">
              <a:defRPr kumimoji="1" sz="2400">
                <a:solidFill>
                  <a:schemeClr val="tx1"/>
                </a:solidFill>
                <a:latin typeface="Times New Roman" panose="02020603050405020304" pitchFamily="18" charset="0"/>
              </a:defRPr>
            </a:lvl5pPr>
            <a:lvl6pPr marL="2510412" indent="-228218" defTabSz="930311" eaLnBrk="0" fontAlgn="base" hangingPunct="0">
              <a:spcBef>
                <a:spcPct val="0"/>
              </a:spcBef>
              <a:spcAft>
                <a:spcPct val="0"/>
              </a:spcAft>
              <a:defRPr kumimoji="1" sz="2400">
                <a:solidFill>
                  <a:schemeClr val="tx1"/>
                </a:solidFill>
                <a:latin typeface="Times New Roman" panose="02020603050405020304" pitchFamily="18" charset="0"/>
              </a:defRPr>
            </a:lvl6pPr>
            <a:lvl7pPr marL="2966850" indent="-228218" defTabSz="930311" eaLnBrk="0" fontAlgn="base" hangingPunct="0">
              <a:spcBef>
                <a:spcPct val="0"/>
              </a:spcBef>
              <a:spcAft>
                <a:spcPct val="0"/>
              </a:spcAft>
              <a:defRPr kumimoji="1" sz="2400">
                <a:solidFill>
                  <a:schemeClr val="tx1"/>
                </a:solidFill>
                <a:latin typeface="Times New Roman" panose="02020603050405020304" pitchFamily="18" charset="0"/>
              </a:defRPr>
            </a:lvl7pPr>
            <a:lvl8pPr marL="3423290" indent="-228218" defTabSz="930311" eaLnBrk="0" fontAlgn="base" hangingPunct="0">
              <a:spcBef>
                <a:spcPct val="0"/>
              </a:spcBef>
              <a:spcAft>
                <a:spcPct val="0"/>
              </a:spcAft>
              <a:defRPr kumimoji="1" sz="2400">
                <a:solidFill>
                  <a:schemeClr val="tx1"/>
                </a:solidFill>
                <a:latin typeface="Times New Roman" panose="02020603050405020304" pitchFamily="18" charset="0"/>
              </a:defRPr>
            </a:lvl8pPr>
            <a:lvl9pPr marL="3879727" indent="-228218" defTabSz="930311" eaLnBrk="0" fontAlgn="base" hangingPunct="0">
              <a:spcBef>
                <a:spcPct val="0"/>
              </a:spcBef>
              <a:spcAft>
                <a:spcPct val="0"/>
              </a:spcAft>
              <a:defRPr kumimoji="1" sz="2400">
                <a:solidFill>
                  <a:schemeClr val="tx1"/>
                </a:solidFill>
                <a:latin typeface="Times New Roman" panose="02020603050405020304" pitchFamily="18" charset="0"/>
              </a:defRPr>
            </a:lvl9pPr>
          </a:lstStyle>
          <a:p>
            <a:fld id="{9DFB5D71-EDD0-44C4-B648-177AAB6BC2FE}" type="slidenum">
              <a:rPr kumimoji="0" lang="en-US" altLang="en-US" sz="1200"/>
              <a:pPr/>
              <a:t>1</a:t>
            </a:fld>
            <a:endParaRPr kumimoji="0" lang="en-US" altLang="en-US" sz="1200"/>
          </a:p>
        </p:txBody>
      </p:sp>
      <p:sp>
        <p:nvSpPr>
          <p:cNvPr id="19460" name="Rectangle 2"/>
          <p:cNvSpPr>
            <a:spLocks noGrp="1" noRot="1" noChangeAspect="1" noChangeArrowheads="1" noTextEdit="1"/>
          </p:cNvSpPr>
          <p:nvPr>
            <p:ph type="sldImg"/>
          </p:nvPr>
        </p:nvSpPr>
        <p:spPr>
          <a:ln/>
        </p:spPr>
      </p:sp>
      <p:sp>
        <p:nvSpPr>
          <p:cNvPr id="194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1802303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a:xfrm>
            <a:off x="352425" y="693738"/>
            <a:ext cx="6153150" cy="3462337"/>
          </a:xfrm>
          <a:ln/>
        </p:spPr>
      </p:sp>
      <p:sp>
        <p:nvSpPr>
          <p:cNvPr id="1177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17764"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49D7358E-63D0-4A24-A788-EFAEE6D17251}" type="datetime1">
              <a:rPr kumimoji="0" lang="en-US" altLang="en-US" sz="1200"/>
              <a:t>5/12/2022</a:t>
            </a:fld>
            <a:endParaRPr kumimoji="0" lang="en-US" altLang="en-US" sz="1200"/>
          </a:p>
        </p:txBody>
      </p:sp>
      <p:sp>
        <p:nvSpPr>
          <p:cNvPr id="11776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2EEA976C-D0FD-4EE7-84FB-94BD6213DE96}" type="slidenum">
              <a:rPr kumimoji="0" lang="en-US" altLang="en-US" sz="1200"/>
              <a:pPr/>
              <a:t>10</a:t>
            </a:fld>
            <a:endParaRPr kumimoji="0" lang="en-US" altLang="en-US" sz="1200"/>
          </a:p>
        </p:txBody>
      </p:sp>
    </p:spTree>
    <p:extLst>
      <p:ext uri="{BB962C8B-B14F-4D97-AF65-F5344CB8AC3E}">
        <p14:creationId xmlns:p14="http://schemas.microsoft.com/office/powerpoint/2010/main" val="40353263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a:xfrm>
            <a:off x="352425" y="693738"/>
            <a:ext cx="6153150" cy="3462337"/>
          </a:xfrm>
          <a:ln/>
        </p:spPr>
      </p:sp>
      <p:sp>
        <p:nvSpPr>
          <p:cNvPr id="1177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17764"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49D7358E-63D0-4A24-A788-EFAEE6D17251}" type="datetime1">
              <a:rPr kumimoji="0" lang="en-US" altLang="en-US" sz="1200"/>
              <a:t>5/12/2022</a:t>
            </a:fld>
            <a:endParaRPr kumimoji="0" lang="en-US" altLang="en-US" sz="1200"/>
          </a:p>
        </p:txBody>
      </p:sp>
      <p:sp>
        <p:nvSpPr>
          <p:cNvPr id="11776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2EEA976C-D0FD-4EE7-84FB-94BD6213DE96}" type="slidenum">
              <a:rPr kumimoji="0" lang="en-US" altLang="en-US" sz="1200"/>
              <a:pPr/>
              <a:t>11</a:t>
            </a:fld>
            <a:endParaRPr kumimoji="0" lang="en-US" altLang="en-US" sz="1200"/>
          </a:p>
        </p:txBody>
      </p:sp>
    </p:spTree>
    <p:extLst>
      <p:ext uri="{BB962C8B-B14F-4D97-AF65-F5344CB8AC3E}">
        <p14:creationId xmlns:p14="http://schemas.microsoft.com/office/powerpoint/2010/main" val="6552899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a:xfrm>
            <a:off x="352425" y="693738"/>
            <a:ext cx="6153150" cy="3462337"/>
          </a:xfrm>
          <a:ln/>
        </p:spPr>
      </p:sp>
      <p:sp>
        <p:nvSpPr>
          <p:cNvPr id="1177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17764"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49D7358E-63D0-4A24-A788-EFAEE6D17251}" type="datetime1">
              <a:rPr kumimoji="0" lang="en-US" altLang="en-US" sz="1200"/>
              <a:t>5/12/2022</a:t>
            </a:fld>
            <a:endParaRPr kumimoji="0" lang="en-US" altLang="en-US" sz="1200"/>
          </a:p>
        </p:txBody>
      </p:sp>
      <p:sp>
        <p:nvSpPr>
          <p:cNvPr id="11776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2EEA976C-D0FD-4EE7-84FB-94BD6213DE96}" type="slidenum">
              <a:rPr kumimoji="0" lang="en-US" altLang="en-US" sz="1200"/>
              <a:pPr/>
              <a:t>12</a:t>
            </a:fld>
            <a:endParaRPr kumimoji="0" lang="en-US" altLang="en-US" sz="1200"/>
          </a:p>
        </p:txBody>
      </p:sp>
    </p:spTree>
    <p:extLst>
      <p:ext uri="{BB962C8B-B14F-4D97-AF65-F5344CB8AC3E}">
        <p14:creationId xmlns:p14="http://schemas.microsoft.com/office/powerpoint/2010/main" val="32968789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a:xfrm>
            <a:off x="352425" y="693738"/>
            <a:ext cx="6153150" cy="3462337"/>
          </a:xfrm>
          <a:ln/>
        </p:spPr>
      </p:sp>
      <p:sp>
        <p:nvSpPr>
          <p:cNvPr id="1228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22884"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72EAABC-60CB-4D16-8CF9-F41DF44826F5}" type="datetime1">
              <a:rPr kumimoji="0" lang="en-US" altLang="en-US" sz="1200"/>
              <a:t>5/12/2022</a:t>
            </a:fld>
            <a:endParaRPr kumimoji="0" lang="en-US" altLang="en-US" sz="1200"/>
          </a:p>
        </p:txBody>
      </p:sp>
      <p:sp>
        <p:nvSpPr>
          <p:cNvPr id="12288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C7628CB7-C883-4BAE-A225-C3659EAF1E3E}" type="slidenum">
              <a:rPr kumimoji="0" lang="en-US" altLang="en-US" sz="1200"/>
              <a:pPr/>
              <a:t>13</a:t>
            </a:fld>
            <a:endParaRPr kumimoji="0" lang="en-US" altLang="en-US" sz="1200"/>
          </a:p>
        </p:txBody>
      </p:sp>
    </p:spTree>
    <p:extLst>
      <p:ext uri="{BB962C8B-B14F-4D97-AF65-F5344CB8AC3E}">
        <p14:creationId xmlns:p14="http://schemas.microsoft.com/office/powerpoint/2010/main" val="15823777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a:xfrm>
            <a:off x="352425" y="693738"/>
            <a:ext cx="6153150" cy="3462337"/>
          </a:xfrm>
          <a:ln/>
        </p:spPr>
      </p:sp>
      <p:sp>
        <p:nvSpPr>
          <p:cNvPr id="1239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23908"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7515A3EF-029B-4FA2-B81A-9E25A2DC591A}" type="datetime1">
              <a:rPr kumimoji="0" lang="en-US" altLang="en-US" sz="1200"/>
              <a:t>5/12/2022</a:t>
            </a:fld>
            <a:endParaRPr kumimoji="0" lang="en-US" altLang="en-US" sz="1200"/>
          </a:p>
        </p:txBody>
      </p:sp>
      <p:sp>
        <p:nvSpPr>
          <p:cNvPr id="12390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0EA74D28-AF59-4A89-A121-60AF63D19E63}" type="slidenum">
              <a:rPr kumimoji="0" lang="en-US" altLang="en-US" sz="1200"/>
              <a:pPr/>
              <a:t>14</a:t>
            </a:fld>
            <a:endParaRPr kumimoji="0" lang="en-US" altLang="en-US" sz="1200"/>
          </a:p>
        </p:txBody>
      </p:sp>
    </p:spTree>
    <p:extLst>
      <p:ext uri="{BB962C8B-B14F-4D97-AF65-F5344CB8AC3E}">
        <p14:creationId xmlns:p14="http://schemas.microsoft.com/office/powerpoint/2010/main" val="3025929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a:xfrm>
            <a:off x="352425" y="693738"/>
            <a:ext cx="6153150" cy="3462337"/>
          </a:xfrm>
          <a:ln/>
        </p:spPr>
      </p:sp>
      <p:sp>
        <p:nvSpPr>
          <p:cNvPr id="1249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2493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C104C664-7087-4589-A67F-9D7DD2F9ACB2}" type="datetime1">
              <a:rPr kumimoji="0" lang="en-US" altLang="en-US" sz="1200"/>
              <a:t>5/12/2022</a:t>
            </a:fld>
            <a:endParaRPr kumimoji="0" lang="en-US" altLang="en-US" sz="1200"/>
          </a:p>
        </p:txBody>
      </p:sp>
      <p:sp>
        <p:nvSpPr>
          <p:cNvPr id="12493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44344E61-8474-4776-AF0E-8EE5A2A527BE}" type="slidenum">
              <a:rPr kumimoji="0" lang="en-US" altLang="en-US" sz="1200"/>
              <a:pPr/>
              <a:t>15</a:t>
            </a:fld>
            <a:endParaRPr kumimoji="0" lang="en-US" altLang="en-US" sz="1200"/>
          </a:p>
        </p:txBody>
      </p:sp>
    </p:spTree>
    <p:extLst>
      <p:ext uri="{BB962C8B-B14F-4D97-AF65-F5344CB8AC3E}">
        <p14:creationId xmlns:p14="http://schemas.microsoft.com/office/powerpoint/2010/main" val="7406381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a:xfrm>
            <a:off x="352425" y="693738"/>
            <a:ext cx="6153150" cy="3462337"/>
          </a:xfrm>
          <a:ln/>
        </p:spPr>
      </p:sp>
      <p:sp>
        <p:nvSpPr>
          <p:cNvPr id="1249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2493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C104C664-7087-4589-A67F-9D7DD2F9ACB2}" type="datetime1">
              <a:rPr kumimoji="0" lang="en-US" altLang="en-US" sz="1200"/>
              <a:t>5/12/2022</a:t>
            </a:fld>
            <a:endParaRPr kumimoji="0" lang="en-US" altLang="en-US" sz="1200"/>
          </a:p>
        </p:txBody>
      </p:sp>
      <p:sp>
        <p:nvSpPr>
          <p:cNvPr id="12493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44344E61-8474-4776-AF0E-8EE5A2A527BE}" type="slidenum">
              <a:rPr kumimoji="0" lang="en-US" altLang="en-US" sz="1200"/>
              <a:pPr/>
              <a:t>16</a:t>
            </a:fld>
            <a:endParaRPr kumimoji="0" lang="en-US" altLang="en-US" sz="1200"/>
          </a:p>
        </p:txBody>
      </p:sp>
    </p:spTree>
    <p:extLst>
      <p:ext uri="{BB962C8B-B14F-4D97-AF65-F5344CB8AC3E}">
        <p14:creationId xmlns:p14="http://schemas.microsoft.com/office/powerpoint/2010/main" val="2297036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a:xfrm>
            <a:off x="352425" y="693738"/>
            <a:ext cx="6153150" cy="3462337"/>
          </a:xfrm>
          <a:ln/>
        </p:spPr>
      </p:sp>
      <p:sp>
        <p:nvSpPr>
          <p:cNvPr id="1249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2493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C104C664-7087-4589-A67F-9D7DD2F9ACB2}" type="datetime1">
              <a:rPr kumimoji="0" lang="en-US" altLang="en-US" sz="1200"/>
              <a:t>5/12/2022</a:t>
            </a:fld>
            <a:endParaRPr kumimoji="0" lang="en-US" altLang="en-US" sz="1200"/>
          </a:p>
        </p:txBody>
      </p:sp>
      <p:sp>
        <p:nvSpPr>
          <p:cNvPr id="12493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44344E61-8474-4776-AF0E-8EE5A2A527BE}" type="slidenum">
              <a:rPr kumimoji="0" lang="en-US" altLang="en-US" sz="1200"/>
              <a:pPr/>
              <a:t>17</a:t>
            </a:fld>
            <a:endParaRPr kumimoji="0" lang="en-US" altLang="en-US" sz="1200"/>
          </a:p>
        </p:txBody>
      </p:sp>
    </p:spTree>
    <p:extLst>
      <p:ext uri="{BB962C8B-B14F-4D97-AF65-F5344CB8AC3E}">
        <p14:creationId xmlns:p14="http://schemas.microsoft.com/office/powerpoint/2010/main" val="28379571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DE23481B-4431-469B-907B-F3381EA7A031}" type="datetime1">
              <a:rPr kumimoji="0" lang="en-US" altLang="en-US" sz="1200"/>
              <a:t>5/12/2022</a:t>
            </a:fld>
            <a:endParaRPr kumimoji="0" lang="en-US" altLang="en-US" sz="1200"/>
          </a:p>
        </p:txBody>
      </p:sp>
      <p:sp>
        <p:nvSpPr>
          <p:cNvPr id="13619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533496E5-C6B6-42B4-B065-18E998E8C7D9}" type="slidenum">
              <a:rPr kumimoji="0" lang="en-US" altLang="en-US" sz="1200"/>
              <a:pPr/>
              <a:t>18</a:t>
            </a:fld>
            <a:endParaRPr kumimoji="0" lang="en-US" altLang="en-US" sz="1200"/>
          </a:p>
        </p:txBody>
      </p:sp>
      <p:sp>
        <p:nvSpPr>
          <p:cNvPr id="136196" name="Rectangle 2"/>
          <p:cNvSpPr>
            <a:spLocks noGrp="1" noRot="1" noChangeAspect="1" noChangeArrowheads="1" noTextEdit="1"/>
          </p:cNvSpPr>
          <p:nvPr>
            <p:ph type="sldImg"/>
          </p:nvPr>
        </p:nvSpPr>
        <p:spPr>
          <a:xfrm>
            <a:off x="352425" y="693738"/>
            <a:ext cx="6153150" cy="3462337"/>
          </a:xfrm>
          <a:ln/>
        </p:spPr>
      </p:sp>
      <p:sp>
        <p:nvSpPr>
          <p:cNvPr id="13619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6995100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814">
              <a:defRPr kumimoji="1" sz="2400">
                <a:solidFill>
                  <a:schemeClr val="tx1"/>
                </a:solidFill>
                <a:latin typeface="Times New Roman" panose="02020603050405020304" pitchFamily="18" charset="0"/>
              </a:defRPr>
            </a:lvl1pPr>
            <a:lvl2pPr marL="735394" indent="-282844" defTabSz="920814">
              <a:defRPr kumimoji="1" sz="2400">
                <a:solidFill>
                  <a:schemeClr val="tx1"/>
                </a:solidFill>
                <a:latin typeface="Times New Roman" panose="02020603050405020304" pitchFamily="18" charset="0"/>
              </a:defRPr>
            </a:lvl2pPr>
            <a:lvl3pPr marL="1131376" indent="-226275" defTabSz="920814">
              <a:defRPr kumimoji="1" sz="2400">
                <a:solidFill>
                  <a:schemeClr val="tx1"/>
                </a:solidFill>
                <a:latin typeface="Times New Roman" panose="02020603050405020304" pitchFamily="18" charset="0"/>
              </a:defRPr>
            </a:lvl3pPr>
            <a:lvl4pPr marL="1583927" indent="-226275" defTabSz="920814">
              <a:defRPr kumimoji="1" sz="2400">
                <a:solidFill>
                  <a:schemeClr val="tx1"/>
                </a:solidFill>
                <a:latin typeface="Times New Roman" panose="02020603050405020304" pitchFamily="18" charset="0"/>
              </a:defRPr>
            </a:lvl4pPr>
            <a:lvl5pPr marL="2036477" indent="-226275" defTabSz="920814">
              <a:defRPr kumimoji="1" sz="2400">
                <a:solidFill>
                  <a:schemeClr val="tx1"/>
                </a:solidFill>
                <a:latin typeface="Times New Roman" panose="02020603050405020304" pitchFamily="18" charset="0"/>
              </a:defRPr>
            </a:lvl5pPr>
            <a:lvl6pPr marL="2489027" indent="-226275" defTabSz="920814" eaLnBrk="0" fontAlgn="base" hangingPunct="0">
              <a:spcBef>
                <a:spcPct val="0"/>
              </a:spcBef>
              <a:spcAft>
                <a:spcPct val="0"/>
              </a:spcAft>
              <a:defRPr kumimoji="1" sz="2400">
                <a:solidFill>
                  <a:schemeClr val="tx1"/>
                </a:solidFill>
                <a:latin typeface="Times New Roman" panose="02020603050405020304" pitchFamily="18" charset="0"/>
              </a:defRPr>
            </a:lvl6pPr>
            <a:lvl7pPr marL="2941577" indent="-226275" defTabSz="920814" eaLnBrk="0" fontAlgn="base" hangingPunct="0">
              <a:spcBef>
                <a:spcPct val="0"/>
              </a:spcBef>
              <a:spcAft>
                <a:spcPct val="0"/>
              </a:spcAft>
              <a:defRPr kumimoji="1" sz="2400">
                <a:solidFill>
                  <a:schemeClr val="tx1"/>
                </a:solidFill>
                <a:latin typeface="Times New Roman" panose="02020603050405020304" pitchFamily="18" charset="0"/>
              </a:defRPr>
            </a:lvl7pPr>
            <a:lvl8pPr marL="3394128" indent="-226275" defTabSz="920814" eaLnBrk="0" fontAlgn="base" hangingPunct="0">
              <a:spcBef>
                <a:spcPct val="0"/>
              </a:spcBef>
              <a:spcAft>
                <a:spcPct val="0"/>
              </a:spcAft>
              <a:defRPr kumimoji="1" sz="2400">
                <a:solidFill>
                  <a:schemeClr val="tx1"/>
                </a:solidFill>
                <a:latin typeface="Times New Roman" panose="02020603050405020304" pitchFamily="18" charset="0"/>
              </a:defRPr>
            </a:lvl8pPr>
            <a:lvl9pPr marL="3846678" indent="-226275" defTabSz="920814" eaLnBrk="0" fontAlgn="base" hangingPunct="0">
              <a:spcBef>
                <a:spcPct val="0"/>
              </a:spcBef>
              <a:spcAft>
                <a:spcPct val="0"/>
              </a:spcAft>
              <a:defRPr kumimoji="1" sz="2400">
                <a:solidFill>
                  <a:schemeClr val="tx1"/>
                </a:solidFill>
                <a:latin typeface="Times New Roman" panose="02020603050405020304" pitchFamily="18" charset="0"/>
              </a:defRPr>
            </a:lvl9pPr>
          </a:lstStyle>
          <a:p>
            <a:fld id="{D270AC95-E35D-49B6-90CC-3D88982B92D6}" type="datetime1">
              <a:rPr kumimoji="0" lang="en-US" altLang="en-US" sz="1200"/>
              <a:t>5/12/2022</a:t>
            </a:fld>
            <a:endParaRPr kumimoji="0" lang="en-US" altLang="en-US" sz="1200"/>
          </a:p>
        </p:txBody>
      </p:sp>
      <p:sp>
        <p:nvSpPr>
          <p:cNvPr id="2969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814">
              <a:defRPr kumimoji="1" sz="2400">
                <a:solidFill>
                  <a:schemeClr val="tx1"/>
                </a:solidFill>
                <a:latin typeface="Times New Roman" panose="02020603050405020304" pitchFamily="18" charset="0"/>
              </a:defRPr>
            </a:lvl1pPr>
            <a:lvl2pPr marL="735394" indent="-282844" defTabSz="920814">
              <a:defRPr kumimoji="1" sz="2400">
                <a:solidFill>
                  <a:schemeClr val="tx1"/>
                </a:solidFill>
                <a:latin typeface="Times New Roman" panose="02020603050405020304" pitchFamily="18" charset="0"/>
              </a:defRPr>
            </a:lvl2pPr>
            <a:lvl3pPr marL="1131376" indent="-226275" defTabSz="920814">
              <a:defRPr kumimoji="1" sz="2400">
                <a:solidFill>
                  <a:schemeClr val="tx1"/>
                </a:solidFill>
                <a:latin typeface="Times New Roman" panose="02020603050405020304" pitchFamily="18" charset="0"/>
              </a:defRPr>
            </a:lvl3pPr>
            <a:lvl4pPr marL="1583927" indent="-226275" defTabSz="920814">
              <a:defRPr kumimoji="1" sz="2400">
                <a:solidFill>
                  <a:schemeClr val="tx1"/>
                </a:solidFill>
                <a:latin typeface="Times New Roman" panose="02020603050405020304" pitchFamily="18" charset="0"/>
              </a:defRPr>
            </a:lvl4pPr>
            <a:lvl5pPr marL="2036477" indent="-226275" defTabSz="920814">
              <a:defRPr kumimoji="1" sz="2400">
                <a:solidFill>
                  <a:schemeClr val="tx1"/>
                </a:solidFill>
                <a:latin typeface="Times New Roman" panose="02020603050405020304" pitchFamily="18" charset="0"/>
              </a:defRPr>
            </a:lvl5pPr>
            <a:lvl6pPr marL="2489027" indent="-226275" defTabSz="920814" eaLnBrk="0" fontAlgn="base" hangingPunct="0">
              <a:spcBef>
                <a:spcPct val="0"/>
              </a:spcBef>
              <a:spcAft>
                <a:spcPct val="0"/>
              </a:spcAft>
              <a:defRPr kumimoji="1" sz="2400">
                <a:solidFill>
                  <a:schemeClr val="tx1"/>
                </a:solidFill>
                <a:latin typeface="Times New Roman" panose="02020603050405020304" pitchFamily="18" charset="0"/>
              </a:defRPr>
            </a:lvl6pPr>
            <a:lvl7pPr marL="2941577" indent="-226275" defTabSz="920814" eaLnBrk="0" fontAlgn="base" hangingPunct="0">
              <a:spcBef>
                <a:spcPct val="0"/>
              </a:spcBef>
              <a:spcAft>
                <a:spcPct val="0"/>
              </a:spcAft>
              <a:defRPr kumimoji="1" sz="2400">
                <a:solidFill>
                  <a:schemeClr val="tx1"/>
                </a:solidFill>
                <a:latin typeface="Times New Roman" panose="02020603050405020304" pitchFamily="18" charset="0"/>
              </a:defRPr>
            </a:lvl7pPr>
            <a:lvl8pPr marL="3394128" indent="-226275" defTabSz="920814" eaLnBrk="0" fontAlgn="base" hangingPunct="0">
              <a:spcBef>
                <a:spcPct val="0"/>
              </a:spcBef>
              <a:spcAft>
                <a:spcPct val="0"/>
              </a:spcAft>
              <a:defRPr kumimoji="1" sz="2400">
                <a:solidFill>
                  <a:schemeClr val="tx1"/>
                </a:solidFill>
                <a:latin typeface="Times New Roman" panose="02020603050405020304" pitchFamily="18" charset="0"/>
              </a:defRPr>
            </a:lvl8pPr>
            <a:lvl9pPr marL="3846678" indent="-226275" defTabSz="920814" eaLnBrk="0" fontAlgn="base" hangingPunct="0">
              <a:spcBef>
                <a:spcPct val="0"/>
              </a:spcBef>
              <a:spcAft>
                <a:spcPct val="0"/>
              </a:spcAft>
              <a:defRPr kumimoji="1" sz="2400">
                <a:solidFill>
                  <a:schemeClr val="tx1"/>
                </a:solidFill>
                <a:latin typeface="Times New Roman" panose="02020603050405020304" pitchFamily="18" charset="0"/>
              </a:defRPr>
            </a:lvl9pPr>
          </a:lstStyle>
          <a:p>
            <a:fld id="{B8333FB5-04DF-4B2E-817E-60892B493F76}" type="slidenum">
              <a:rPr kumimoji="0" lang="en-US" altLang="en-US" sz="1200"/>
              <a:pPr/>
              <a:t>19</a:t>
            </a:fld>
            <a:endParaRPr kumimoji="0" lang="en-US" altLang="en-US" sz="1200"/>
          </a:p>
        </p:txBody>
      </p:sp>
      <p:sp>
        <p:nvSpPr>
          <p:cNvPr id="29700" name="Rectangle 2"/>
          <p:cNvSpPr>
            <a:spLocks noGrp="1" noRot="1" noChangeAspect="1" noChangeArrowheads="1" noTextEdit="1"/>
          </p:cNvSpPr>
          <p:nvPr>
            <p:ph type="sldImg"/>
          </p:nvPr>
        </p:nvSpPr>
        <p:spPr>
          <a:xfrm>
            <a:off x="355600" y="695325"/>
            <a:ext cx="6159500" cy="3465513"/>
          </a:xfrm>
          <a:ln/>
        </p:spPr>
      </p:sp>
      <p:sp>
        <p:nvSpPr>
          <p:cNvPr id="2970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3929790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9600C599-C979-4B96-B048-E0502208400A}" type="datetime1">
              <a:rPr kumimoji="0" lang="en-US" altLang="en-US" sz="1200"/>
              <a:t>5/12/2022</a:t>
            </a:fld>
            <a:endParaRPr kumimoji="0" lang="en-US" altLang="en-US" sz="1200"/>
          </a:p>
        </p:txBody>
      </p:sp>
      <p:sp>
        <p:nvSpPr>
          <p:cNvPr id="1187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6449D4FA-46DD-43BB-AB13-F5A6A110A8A5}" type="slidenum">
              <a:rPr kumimoji="0" lang="en-US" altLang="en-US" sz="1200"/>
              <a:pPr/>
              <a:t>2</a:t>
            </a:fld>
            <a:endParaRPr kumimoji="0" lang="en-US" altLang="en-US" sz="1200"/>
          </a:p>
        </p:txBody>
      </p:sp>
      <p:sp>
        <p:nvSpPr>
          <p:cNvPr id="118788" name="Rectangle 2"/>
          <p:cNvSpPr>
            <a:spLocks noGrp="1" noRot="1" noChangeAspect="1" noChangeArrowheads="1" noTextEdit="1"/>
          </p:cNvSpPr>
          <p:nvPr>
            <p:ph type="sldImg"/>
          </p:nvPr>
        </p:nvSpPr>
        <p:spPr>
          <a:xfrm>
            <a:off x="352425" y="693738"/>
            <a:ext cx="6153150" cy="3462337"/>
          </a:xfrm>
          <a:ln/>
        </p:spPr>
      </p:sp>
      <p:sp>
        <p:nvSpPr>
          <p:cNvPr id="1187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7506298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DA70FC2F-6B49-44DC-B83F-F13C5430099A}" type="datetime1">
              <a:rPr kumimoji="0" lang="en-US" altLang="en-US" sz="1200"/>
              <a:t>5/12/2022</a:t>
            </a:fld>
            <a:endParaRPr kumimoji="0" lang="en-US" altLang="en-US" sz="1200"/>
          </a:p>
        </p:txBody>
      </p:sp>
      <p:sp>
        <p:nvSpPr>
          <p:cNvPr id="13107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A1C74D19-0DC4-4D2E-8119-241D62967602}" type="slidenum">
              <a:rPr kumimoji="0" lang="en-US" altLang="en-US" sz="1200"/>
              <a:pPr/>
              <a:t>20</a:t>
            </a:fld>
            <a:endParaRPr kumimoji="0" lang="en-US" altLang="en-US" sz="1200"/>
          </a:p>
        </p:txBody>
      </p:sp>
      <p:sp>
        <p:nvSpPr>
          <p:cNvPr id="131076" name="Rectangle 2"/>
          <p:cNvSpPr>
            <a:spLocks noGrp="1" noRot="1" noChangeAspect="1" noChangeArrowheads="1" noTextEdit="1"/>
          </p:cNvSpPr>
          <p:nvPr>
            <p:ph type="sldImg"/>
          </p:nvPr>
        </p:nvSpPr>
        <p:spPr>
          <a:xfrm>
            <a:off x="352425" y="693738"/>
            <a:ext cx="6153150" cy="3462337"/>
          </a:xfrm>
          <a:ln/>
        </p:spPr>
      </p:sp>
      <p:sp>
        <p:nvSpPr>
          <p:cNvPr id="13107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4917015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DA70FC2F-6B49-44DC-B83F-F13C5430099A}" type="datetime1">
              <a:rPr kumimoji="0" lang="en-US" altLang="en-US" sz="1200"/>
              <a:t>5/12/2022</a:t>
            </a:fld>
            <a:endParaRPr kumimoji="0" lang="en-US" altLang="en-US" sz="1200"/>
          </a:p>
        </p:txBody>
      </p:sp>
      <p:sp>
        <p:nvSpPr>
          <p:cNvPr id="13107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A1C74D19-0DC4-4D2E-8119-241D62967602}" type="slidenum">
              <a:rPr kumimoji="0" lang="en-US" altLang="en-US" sz="1200"/>
              <a:pPr/>
              <a:t>21</a:t>
            </a:fld>
            <a:endParaRPr kumimoji="0" lang="en-US" altLang="en-US" sz="1200"/>
          </a:p>
        </p:txBody>
      </p:sp>
      <p:sp>
        <p:nvSpPr>
          <p:cNvPr id="131076" name="Rectangle 2"/>
          <p:cNvSpPr>
            <a:spLocks noGrp="1" noRot="1" noChangeAspect="1" noChangeArrowheads="1" noTextEdit="1"/>
          </p:cNvSpPr>
          <p:nvPr>
            <p:ph type="sldImg"/>
          </p:nvPr>
        </p:nvSpPr>
        <p:spPr>
          <a:xfrm>
            <a:off x="352425" y="693738"/>
            <a:ext cx="6153150" cy="3462337"/>
          </a:xfrm>
          <a:ln/>
        </p:spPr>
      </p:sp>
      <p:sp>
        <p:nvSpPr>
          <p:cNvPr id="13107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6314594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3F3CBD18-F23D-42D8-826A-A556E9EF94D0}" type="datetime1">
              <a:rPr kumimoji="0" lang="en-US" altLang="en-US" sz="1200"/>
              <a:t>5/12/2022</a:t>
            </a:fld>
            <a:endParaRPr kumimoji="0" lang="en-US" altLang="en-US" sz="1200"/>
          </a:p>
        </p:txBody>
      </p:sp>
      <p:sp>
        <p:nvSpPr>
          <p:cNvPr id="13209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BDFFFEC9-CDC4-4349-A7F7-69251BABD3FA}" type="slidenum">
              <a:rPr kumimoji="0" lang="en-US" altLang="en-US" sz="1200"/>
              <a:pPr/>
              <a:t>22</a:t>
            </a:fld>
            <a:endParaRPr kumimoji="0" lang="en-US" altLang="en-US" sz="1200"/>
          </a:p>
        </p:txBody>
      </p:sp>
      <p:sp>
        <p:nvSpPr>
          <p:cNvPr id="132100" name="Rectangle 2"/>
          <p:cNvSpPr>
            <a:spLocks noGrp="1" noRot="1" noChangeAspect="1" noChangeArrowheads="1" noTextEdit="1"/>
          </p:cNvSpPr>
          <p:nvPr>
            <p:ph type="sldImg"/>
          </p:nvPr>
        </p:nvSpPr>
        <p:spPr>
          <a:xfrm>
            <a:off x="352425" y="693738"/>
            <a:ext cx="6153150" cy="3462337"/>
          </a:xfrm>
          <a:ln/>
        </p:spPr>
      </p:sp>
      <p:sp>
        <p:nvSpPr>
          <p:cNvPr id="13210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12271719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3E499573-3B69-4038-A16C-1BC2A11B0658}" type="datetime1">
              <a:rPr kumimoji="0" lang="en-US" altLang="en-US" sz="1200"/>
              <a:t>5/12/2022</a:t>
            </a:fld>
            <a:endParaRPr kumimoji="0" lang="en-US" altLang="en-US" sz="1200"/>
          </a:p>
        </p:txBody>
      </p:sp>
      <p:sp>
        <p:nvSpPr>
          <p:cNvPr id="13312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B88F0122-9114-487A-8DFD-181C50C18C98}" type="slidenum">
              <a:rPr kumimoji="0" lang="en-US" altLang="en-US" sz="1200"/>
              <a:pPr/>
              <a:t>23</a:t>
            </a:fld>
            <a:endParaRPr kumimoji="0" lang="en-US" altLang="en-US" sz="1200"/>
          </a:p>
        </p:txBody>
      </p:sp>
      <p:sp>
        <p:nvSpPr>
          <p:cNvPr id="133124" name="Rectangle 2"/>
          <p:cNvSpPr>
            <a:spLocks noGrp="1" noRot="1" noChangeAspect="1" noChangeArrowheads="1" noTextEdit="1"/>
          </p:cNvSpPr>
          <p:nvPr>
            <p:ph type="sldImg"/>
          </p:nvPr>
        </p:nvSpPr>
        <p:spPr>
          <a:xfrm>
            <a:off x="352425" y="693738"/>
            <a:ext cx="6153150" cy="3462337"/>
          </a:xfrm>
          <a:ln/>
        </p:spPr>
      </p:sp>
      <p:sp>
        <p:nvSpPr>
          <p:cNvPr id="13312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8187937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CCA418C0-504D-43A8-BCBE-FFA15287A46D}" type="datetime1">
              <a:rPr kumimoji="0" lang="en-US" altLang="en-US" sz="1200"/>
              <a:t>5/12/2022</a:t>
            </a:fld>
            <a:endParaRPr kumimoji="0" lang="en-US" altLang="en-US" sz="1200"/>
          </a:p>
        </p:txBody>
      </p:sp>
      <p:sp>
        <p:nvSpPr>
          <p:cNvPr id="13414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1148D405-118B-4388-9E9E-81EA2F503F2F}" type="slidenum">
              <a:rPr kumimoji="0" lang="en-US" altLang="en-US" sz="1200"/>
              <a:pPr/>
              <a:t>24</a:t>
            </a:fld>
            <a:endParaRPr kumimoji="0" lang="en-US" altLang="en-US" sz="1200"/>
          </a:p>
        </p:txBody>
      </p:sp>
      <p:sp>
        <p:nvSpPr>
          <p:cNvPr id="134148" name="Rectangle 2"/>
          <p:cNvSpPr>
            <a:spLocks noGrp="1" noRot="1" noChangeAspect="1" noChangeArrowheads="1" noTextEdit="1"/>
          </p:cNvSpPr>
          <p:nvPr>
            <p:ph type="sldImg"/>
          </p:nvPr>
        </p:nvSpPr>
        <p:spPr>
          <a:xfrm>
            <a:off x="352425" y="693738"/>
            <a:ext cx="6153150" cy="3462337"/>
          </a:xfrm>
          <a:ln/>
        </p:spPr>
      </p:sp>
      <p:sp>
        <p:nvSpPr>
          <p:cNvPr id="1341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1489079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B8B2B5BC-376B-45CD-83C8-0307144AFB53}" type="datetime1">
              <a:rPr kumimoji="0" lang="en-US" altLang="en-US" sz="1200"/>
              <a:t>5/12/2022</a:t>
            </a:fld>
            <a:endParaRPr kumimoji="0" lang="en-US" altLang="en-US" sz="1200"/>
          </a:p>
        </p:txBody>
      </p:sp>
      <p:sp>
        <p:nvSpPr>
          <p:cNvPr id="13517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37C1F5DD-E1E8-4DAC-B534-F381A04EC410}" type="slidenum">
              <a:rPr kumimoji="0" lang="en-US" altLang="en-US" sz="1200"/>
              <a:pPr/>
              <a:t>25</a:t>
            </a:fld>
            <a:endParaRPr kumimoji="0" lang="en-US" altLang="en-US" sz="1200"/>
          </a:p>
        </p:txBody>
      </p:sp>
      <p:sp>
        <p:nvSpPr>
          <p:cNvPr id="135172" name="Rectangle 2"/>
          <p:cNvSpPr>
            <a:spLocks noGrp="1" noRot="1" noChangeAspect="1" noChangeArrowheads="1" noTextEdit="1"/>
          </p:cNvSpPr>
          <p:nvPr>
            <p:ph type="sldImg"/>
          </p:nvPr>
        </p:nvSpPr>
        <p:spPr>
          <a:xfrm>
            <a:off x="352425" y="693738"/>
            <a:ext cx="6153150" cy="3462337"/>
          </a:xfrm>
          <a:ln/>
        </p:spPr>
      </p:sp>
      <p:sp>
        <p:nvSpPr>
          <p:cNvPr id="1351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8835042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BE4F4E4D-55BF-48EC-83A5-CBE54A265633}" type="datetime1">
              <a:rPr kumimoji="0" lang="en-US" altLang="en-US" sz="1200"/>
              <a:t>5/12/2022</a:t>
            </a:fld>
            <a:endParaRPr kumimoji="0" lang="en-US" altLang="en-US" sz="1200"/>
          </a:p>
        </p:txBody>
      </p:sp>
      <p:sp>
        <p:nvSpPr>
          <p:cNvPr id="16077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9D3FFFB7-DE83-4566-B3FC-EE33035F25CD}" type="slidenum">
              <a:rPr kumimoji="0" lang="en-US" altLang="en-US" sz="1200"/>
              <a:pPr/>
              <a:t>26</a:t>
            </a:fld>
            <a:endParaRPr kumimoji="0" lang="en-US" altLang="en-US" sz="1200"/>
          </a:p>
        </p:txBody>
      </p:sp>
      <p:sp>
        <p:nvSpPr>
          <p:cNvPr id="160772" name="Rectangle 2"/>
          <p:cNvSpPr>
            <a:spLocks noGrp="1" noRot="1" noChangeAspect="1" noChangeArrowheads="1" noTextEdit="1"/>
          </p:cNvSpPr>
          <p:nvPr>
            <p:ph type="sldImg"/>
          </p:nvPr>
        </p:nvSpPr>
        <p:spPr>
          <a:xfrm>
            <a:off x="352425" y="693738"/>
            <a:ext cx="6153150" cy="3462337"/>
          </a:xfrm>
          <a:ln/>
        </p:spPr>
      </p:sp>
      <p:sp>
        <p:nvSpPr>
          <p:cNvPr id="1607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6825495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05555718-4022-4E9D-A0BF-A1B379F8A053}" type="datetime1">
              <a:rPr kumimoji="0" lang="en-US" altLang="en-US" sz="1200"/>
              <a:t>5/12/2022</a:t>
            </a:fld>
            <a:endParaRPr kumimoji="0" lang="en-US" altLang="en-US" sz="1200"/>
          </a:p>
        </p:txBody>
      </p:sp>
      <p:sp>
        <p:nvSpPr>
          <p:cNvPr id="16179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5B403AC2-23D9-4051-AD3F-28DD78A15E04}" type="slidenum">
              <a:rPr kumimoji="0" lang="en-US" altLang="en-US" sz="1200"/>
              <a:pPr/>
              <a:t>27</a:t>
            </a:fld>
            <a:endParaRPr kumimoji="0" lang="en-US" altLang="en-US" sz="1200"/>
          </a:p>
        </p:txBody>
      </p:sp>
      <p:sp>
        <p:nvSpPr>
          <p:cNvPr id="161796" name="Rectangle 2"/>
          <p:cNvSpPr>
            <a:spLocks noGrp="1" noRot="1" noChangeAspect="1" noChangeArrowheads="1" noTextEdit="1"/>
          </p:cNvSpPr>
          <p:nvPr>
            <p:ph type="sldImg"/>
          </p:nvPr>
        </p:nvSpPr>
        <p:spPr>
          <a:xfrm>
            <a:off x="352425" y="693738"/>
            <a:ext cx="6153150" cy="3462337"/>
          </a:xfrm>
          <a:ln/>
        </p:spPr>
      </p:sp>
      <p:sp>
        <p:nvSpPr>
          <p:cNvPr id="16179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68079817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4B14E476-C6B6-459D-8918-4040EC1FF089}" type="datetime1">
              <a:rPr kumimoji="0" lang="en-US" altLang="en-US" sz="1200"/>
              <a:t>5/12/2022</a:t>
            </a:fld>
            <a:endParaRPr kumimoji="0" lang="en-US" altLang="en-US" sz="1200"/>
          </a:p>
        </p:txBody>
      </p:sp>
      <p:sp>
        <p:nvSpPr>
          <p:cNvPr id="16281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DB294C41-6C50-4321-898C-0D57A39A4DF3}" type="slidenum">
              <a:rPr kumimoji="0" lang="en-US" altLang="en-US" sz="1200"/>
              <a:pPr/>
              <a:t>28</a:t>
            </a:fld>
            <a:endParaRPr kumimoji="0" lang="en-US" altLang="en-US" sz="1200"/>
          </a:p>
        </p:txBody>
      </p:sp>
      <p:sp>
        <p:nvSpPr>
          <p:cNvPr id="162820" name="Rectangle 2"/>
          <p:cNvSpPr>
            <a:spLocks noGrp="1" noRot="1" noChangeAspect="1" noChangeArrowheads="1" noTextEdit="1"/>
          </p:cNvSpPr>
          <p:nvPr>
            <p:ph type="sldImg"/>
          </p:nvPr>
        </p:nvSpPr>
        <p:spPr>
          <a:xfrm>
            <a:off x="352425" y="693738"/>
            <a:ext cx="6153150" cy="3462337"/>
          </a:xfrm>
          <a:ln/>
        </p:spPr>
      </p:sp>
      <p:sp>
        <p:nvSpPr>
          <p:cNvPr id="1628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87856311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4B14E476-C6B6-459D-8918-4040EC1FF089}" type="datetime1">
              <a:rPr kumimoji="0" lang="en-US" altLang="en-US" sz="1200"/>
              <a:t>5/12/2022</a:t>
            </a:fld>
            <a:endParaRPr kumimoji="0" lang="en-US" altLang="en-US" sz="1200"/>
          </a:p>
        </p:txBody>
      </p:sp>
      <p:sp>
        <p:nvSpPr>
          <p:cNvPr id="16281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DB294C41-6C50-4321-898C-0D57A39A4DF3}" type="slidenum">
              <a:rPr kumimoji="0" lang="en-US" altLang="en-US" sz="1200"/>
              <a:pPr/>
              <a:t>29</a:t>
            </a:fld>
            <a:endParaRPr kumimoji="0" lang="en-US" altLang="en-US" sz="1200"/>
          </a:p>
        </p:txBody>
      </p:sp>
      <p:sp>
        <p:nvSpPr>
          <p:cNvPr id="162820" name="Rectangle 2"/>
          <p:cNvSpPr>
            <a:spLocks noGrp="1" noRot="1" noChangeAspect="1" noChangeArrowheads="1" noTextEdit="1"/>
          </p:cNvSpPr>
          <p:nvPr>
            <p:ph type="sldImg"/>
          </p:nvPr>
        </p:nvSpPr>
        <p:spPr>
          <a:xfrm>
            <a:off x="352425" y="693738"/>
            <a:ext cx="6153150" cy="3462337"/>
          </a:xfrm>
          <a:ln/>
        </p:spPr>
      </p:sp>
      <p:sp>
        <p:nvSpPr>
          <p:cNvPr id="1628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2370640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a:xfrm>
            <a:off x="352425" y="693738"/>
            <a:ext cx="6153150" cy="3462337"/>
          </a:xfrm>
          <a:ln/>
        </p:spPr>
      </p:sp>
      <p:sp>
        <p:nvSpPr>
          <p:cNvPr id="1198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1981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E523756-63A2-43A5-9778-E838513C3633}" type="datetime1">
              <a:rPr kumimoji="0" lang="en-US" altLang="en-US" sz="1200"/>
              <a:t>5/12/2022</a:t>
            </a:fld>
            <a:endParaRPr kumimoji="0" lang="en-US" altLang="en-US" sz="1200"/>
          </a:p>
        </p:txBody>
      </p:sp>
      <p:sp>
        <p:nvSpPr>
          <p:cNvPr id="11981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D5BCF279-04D5-4347-B992-42227ED37735}" type="slidenum">
              <a:rPr kumimoji="0" lang="en-US" altLang="en-US" sz="1200"/>
              <a:pPr/>
              <a:t>3</a:t>
            </a:fld>
            <a:endParaRPr kumimoji="0" lang="en-US" altLang="en-US" sz="1200"/>
          </a:p>
        </p:txBody>
      </p:sp>
    </p:spTree>
    <p:extLst>
      <p:ext uri="{BB962C8B-B14F-4D97-AF65-F5344CB8AC3E}">
        <p14:creationId xmlns:p14="http://schemas.microsoft.com/office/powerpoint/2010/main" val="218646459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EA7679C8-31BD-4913-BDBB-D76C390C2C12}" type="datetime1">
              <a:rPr kumimoji="0" lang="en-US" altLang="en-US" sz="1200"/>
              <a:t>5/12/2022</a:t>
            </a:fld>
            <a:endParaRPr kumimoji="0" lang="en-US" altLang="en-US" sz="1200"/>
          </a:p>
        </p:txBody>
      </p:sp>
      <p:sp>
        <p:nvSpPr>
          <p:cNvPr id="16384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15DCB950-BD1C-4068-B458-DD04BEFB059A}" type="slidenum">
              <a:rPr kumimoji="0" lang="en-US" altLang="en-US" sz="1200"/>
              <a:pPr/>
              <a:t>30</a:t>
            </a:fld>
            <a:endParaRPr kumimoji="0" lang="en-US" altLang="en-US" sz="1200"/>
          </a:p>
        </p:txBody>
      </p:sp>
      <p:sp>
        <p:nvSpPr>
          <p:cNvPr id="163844" name="Rectangle 2"/>
          <p:cNvSpPr>
            <a:spLocks noGrp="1" noRot="1" noChangeAspect="1" noChangeArrowheads="1" noTextEdit="1"/>
          </p:cNvSpPr>
          <p:nvPr>
            <p:ph type="sldImg"/>
          </p:nvPr>
        </p:nvSpPr>
        <p:spPr>
          <a:xfrm>
            <a:off x="352425" y="693738"/>
            <a:ext cx="6153150" cy="3462337"/>
          </a:xfrm>
          <a:ln/>
        </p:spPr>
      </p:sp>
      <p:sp>
        <p:nvSpPr>
          <p:cNvPr id="1638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48485802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p:cNvSpPr>
            <a:spLocks noGrp="1" noRot="1" noChangeAspect="1" noTextEdit="1"/>
          </p:cNvSpPr>
          <p:nvPr>
            <p:ph type="sldImg"/>
          </p:nvPr>
        </p:nvSpPr>
        <p:spPr>
          <a:xfrm>
            <a:off x="352425" y="693738"/>
            <a:ext cx="6153150" cy="3462337"/>
          </a:xfrm>
          <a:ln/>
        </p:spPr>
      </p:sp>
      <p:sp>
        <p:nvSpPr>
          <p:cNvPr id="164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64868"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4F0F88C8-F80C-4AEC-86EC-87FD4A911071}" type="datetime1">
              <a:rPr kumimoji="0" lang="en-US" altLang="en-US" sz="1200"/>
              <a:t>5/12/2022</a:t>
            </a:fld>
            <a:endParaRPr kumimoji="0" lang="en-US" altLang="en-US" sz="1200"/>
          </a:p>
        </p:txBody>
      </p:sp>
      <p:sp>
        <p:nvSpPr>
          <p:cNvPr id="16486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26E13FF4-15E5-40C4-A21A-475B065694B3}" type="slidenum">
              <a:rPr kumimoji="0" lang="en-US" altLang="en-US" sz="1200"/>
              <a:pPr/>
              <a:t>31</a:t>
            </a:fld>
            <a:endParaRPr kumimoji="0" lang="en-US" altLang="en-US" sz="1200"/>
          </a:p>
        </p:txBody>
      </p:sp>
    </p:spTree>
    <p:extLst>
      <p:ext uri="{BB962C8B-B14F-4D97-AF65-F5344CB8AC3E}">
        <p14:creationId xmlns:p14="http://schemas.microsoft.com/office/powerpoint/2010/main" val="41358957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B4E5E882-B7FE-4567-BA05-36AD6172F497}" type="datetime1">
              <a:rPr kumimoji="0" lang="en-US" altLang="en-US" sz="1200"/>
              <a:t>5/12/2022</a:t>
            </a:fld>
            <a:endParaRPr kumimoji="0" lang="en-US" altLang="en-US" sz="1200"/>
          </a:p>
        </p:txBody>
      </p:sp>
      <p:sp>
        <p:nvSpPr>
          <p:cNvPr id="15257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389B4E9B-1D90-445D-9125-36A3EFCC4495}" type="slidenum">
              <a:rPr kumimoji="0" lang="en-US" altLang="en-US" sz="1200"/>
              <a:pPr/>
              <a:t>32</a:t>
            </a:fld>
            <a:endParaRPr kumimoji="0" lang="en-US" altLang="en-US" sz="1200"/>
          </a:p>
        </p:txBody>
      </p:sp>
      <p:sp>
        <p:nvSpPr>
          <p:cNvPr id="152580" name="Rectangle 2"/>
          <p:cNvSpPr>
            <a:spLocks noGrp="1" noRot="1" noChangeAspect="1" noChangeArrowheads="1" noTextEdit="1"/>
          </p:cNvSpPr>
          <p:nvPr>
            <p:ph type="sldImg"/>
          </p:nvPr>
        </p:nvSpPr>
        <p:spPr>
          <a:xfrm>
            <a:off x="352425" y="693738"/>
            <a:ext cx="6153150" cy="3462337"/>
          </a:xfrm>
          <a:ln/>
        </p:spPr>
      </p:sp>
      <p:sp>
        <p:nvSpPr>
          <p:cNvPr id="15258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8161528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B4E5E882-B7FE-4567-BA05-36AD6172F497}" type="datetime1">
              <a:rPr kumimoji="0" lang="en-US" altLang="en-US" sz="1200"/>
              <a:t>5/12/2022</a:t>
            </a:fld>
            <a:endParaRPr kumimoji="0" lang="en-US" altLang="en-US" sz="1200"/>
          </a:p>
        </p:txBody>
      </p:sp>
      <p:sp>
        <p:nvSpPr>
          <p:cNvPr id="15257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389B4E9B-1D90-445D-9125-36A3EFCC4495}" type="slidenum">
              <a:rPr kumimoji="0" lang="en-US" altLang="en-US" sz="1200"/>
              <a:pPr/>
              <a:t>33</a:t>
            </a:fld>
            <a:endParaRPr kumimoji="0" lang="en-US" altLang="en-US" sz="1200"/>
          </a:p>
        </p:txBody>
      </p:sp>
      <p:sp>
        <p:nvSpPr>
          <p:cNvPr id="152580" name="Rectangle 2"/>
          <p:cNvSpPr>
            <a:spLocks noGrp="1" noRot="1" noChangeAspect="1" noChangeArrowheads="1" noTextEdit="1"/>
          </p:cNvSpPr>
          <p:nvPr>
            <p:ph type="sldImg"/>
          </p:nvPr>
        </p:nvSpPr>
        <p:spPr>
          <a:xfrm>
            <a:off x="352425" y="693738"/>
            <a:ext cx="6153150" cy="3462337"/>
          </a:xfrm>
          <a:ln/>
        </p:spPr>
      </p:sp>
      <p:sp>
        <p:nvSpPr>
          <p:cNvPr id="15258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6133243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p:cNvSpPr>
            <a:spLocks noGrp="1" noRot="1" noChangeAspect="1" noTextEdit="1"/>
          </p:cNvSpPr>
          <p:nvPr>
            <p:ph type="sldImg"/>
          </p:nvPr>
        </p:nvSpPr>
        <p:spPr>
          <a:xfrm>
            <a:off x="352425" y="693738"/>
            <a:ext cx="6153150" cy="3462337"/>
          </a:xfrm>
          <a:ln/>
        </p:spPr>
      </p:sp>
      <p:sp>
        <p:nvSpPr>
          <p:cNvPr id="153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53604"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3335C396-AF77-4C9D-ACDC-2B1AD26D0487}" type="datetime1">
              <a:rPr kumimoji="0" lang="en-US" altLang="en-US" sz="1200"/>
              <a:t>5/12/2022</a:t>
            </a:fld>
            <a:endParaRPr kumimoji="0" lang="en-US" altLang="en-US" sz="1200"/>
          </a:p>
        </p:txBody>
      </p:sp>
      <p:sp>
        <p:nvSpPr>
          <p:cNvPr id="15360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1A3E567C-16D0-4F1D-9145-A997FD424FE2}" type="slidenum">
              <a:rPr kumimoji="0" lang="en-US" altLang="en-US" sz="1200"/>
              <a:pPr/>
              <a:t>34</a:t>
            </a:fld>
            <a:endParaRPr kumimoji="0" lang="en-US" altLang="en-US" sz="1200"/>
          </a:p>
        </p:txBody>
      </p:sp>
    </p:spTree>
    <p:extLst>
      <p:ext uri="{BB962C8B-B14F-4D97-AF65-F5344CB8AC3E}">
        <p14:creationId xmlns:p14="http://schemas.microsoft.com/office/powerpoint/2010/main" val="154431685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p:cNvSpPr>
            <a:spLocks noGrp="1" noRot="1" noChangeAspect="1" noTextEdit="1"/>
          </p:cNvSpPr>
          <p:nvPr>
            <p:ph type="sldImg"/>
          </p:nvPr>
        </p:nvSpPr>
        <p:spPr>
          <a:xfrm>
            <a:off x="352425" y="693738"/>
            <a:ext cx="6153150" cy="3462337"/>
          </a:xfrm>
          <a:ln/>
        </p:spPr>
      </p:sp>
      <p:sp>
        <p:nvSpPr>
          <p:cNvPr id="153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53604"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3335C396-AF77-4C9D-ACDC-2B1AD26D0487}" type="datetime1">
              <a:rPr kumimoji="0" lang="en-US" altLang="en-US" sz="1200"/>
              <a:t>5/12/2022</a:t>
            </a:fld>
            <a:endParaRPr kumimoji="0" lang="en-US" altLang="en-US" sz="1200"/>
          </a:p>
        </p:txBody>
      </p:sp>
      <p:sp>
        <p:nvSpPr>
          <p:cNvPr id="15360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1A3E567C-16D0-4F1D-9145-A997FD424FE2}" type="slidenum">
              <a:rPr kumimoji="0" lang="en-US" altLang="en-US" sz="1200"/>
              <a:pPr/>
              <a:t>35</a:t>
            </a:fld>
            <a:endParaRPr kumimoji="0" lang="en-US" altLang="en-US" sz="1200"/>
          </a:p>
        </p:txBody>
      </p:sp>
    </p:spTree>
    <p:extLst>
      <p:ext uri="{BB962C8B-B14F-4D97-AF65-F5344CB8AC3E}">
        <p14:creationId xmlns:p14="http://schemas.microsoft.com/office/powerpoint/2010/main" val="48555887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p:cNvSpPr>
            <a:spLocks noGrp="1" noRot="1" noChangeAspect="1" noTextEdit="1"/>
          </p:cNvSpPr>
          <p:nvPr>
            <p:ph type="sldImg"/>
          </p:nvPr>
        </p:nvSpPr>
        <p:spPr>
          <a:xfrm>
            <a:off x="352425" y="693738"/>
            <a:ext cx="6153150" cy="3462337"/>
          </a:xfrm>
          <a:ln/>
        </p:spPr>
      </p:sp>
      <p:sp>
        <p:nvSpPr>
          <p:cNvPr id="159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59748"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5E95E8CE-A7C3-477C-8440-B26DFF9405EC}" type="datetime1">
              <a:rPr kumimoji="0" lang="en-US" altLang="en-US" sz="1200"/>
              <a:t>5/12/2022</a:t>
            </a:fld>
            <a:endParaRPr kumimoji="0" lang="en-US" altLang="en-US" sz="1200"/>
          </a:p>
        </p:txBody>
      </p:sp>
      <p:sp>
        <p:nvSpPr>
          <p:cNvPr id="15974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21011A35-4532-4CC0-9AC6-AC49B49A1D02}" type="slidenum">
              <a:rPr kumimoji="0" lang="en-US" altLang="en-US" sz="1200"/>
              <a:pPr/>
              <a:t>36</a:t>
            </a:fld>
            <a:endParaRPr kumimoji="0" lang="en-US" altLang="en-US" sz="1200"/>
          </a:p>
        </p:txBody>
      </p:sp>
    </p:spTree>
    <p:extLst>
      <p:ext uri="{BB962C8B-B14F-4D97-AF65-F5344CB8AC3E}">
        <p14:creationId xmlns:p14="http://schemas.microsoft.com/office/powerpoint/2010/main" val="221736077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p:cNvSpPr>
            <a:spLocks noGrp="1" noRot="1" noChangeAspect="1" noTextEdit="1"/>
          </p:cNvSpPr>
          <p:nvPr>
            <p:ph type="sldImg"/>
          </p:nvPr>
        </p:nvSpPr>
        <p:spPr>
          <a:xfrm>
            <a:off x="352425" y="693738"/>
            <a:ext cx="6153150" cy="3462337"/>
          </a:xfrm>
          <a:ln/>
        </p:spPr>
      </p:sp>
      <p:sp>
        <p:nvSpPr>
          <p:cNvPr id="159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59748"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5E95E8CE-A7C3-477C-8440-B26DFF9405EC}" type="datetime1">
              <a:rPr kumimoji="0" lang="en-US" altLang="en-US" sz="1200"/>
              <a:t>5/12/2022</a:t>
            </a:fld>
            <a:endParaRPr kumimoji="0" lang="en-US" altLang="en-US" sz="1200"/>
          </a:p>
        </p:txBody>
      </p:sp>
      <p:sp>
        <p:nvSpPr>
          <p:cNvPr id="15974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21011A35-4532-4CC0-9AC6-AC49B49A1D02}" type="slidenum">
              <a:rPr kumimoji="0" lang="en-US" altLang="en-US" sz="1200"/>
              <a:pPr/>
              <a:t>37</a:t>
            </a:fld>
            <a:endParaRPr kumimoji="0" lang="en-US" altLang="en-US" sz="1200"/>
          </a:p>
        </p:txBody>
      </p:sp>
    </p:spTree>
    <p:extLst>
      <p:ext uri="{BB962C8B-B14F-4D97-AF65-F5344CB8AC3E}">
        <p14:creationId xmlns:p14="http://schemas.microsoft.com/office/powerpoint/2010/main" val="313618452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p:cNvSpPr>
            <a:spLocks noGrp="1" noRot="1" noChangeAspect="1" noTextEdit="1"/>
          </p:cNvSpPr>
          <p:nvPr>
            <p:ph type="sldImg"/>
          </p:nvPr>
        </p:nvSpPr>
        <p:spPr>
          <a:xfrm>
            <a:off x="352425" y="693738"/>
            <a:ext cx="6153150" cy="3462337"/>
          </a:xfrm>
          <a:ln/>
        </p:spPr>
      </p:sp>
      <p:sp>
        <p:nvSpPr>
          <p:cNvPr id="159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59748"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5E95E8CE-A7C3-477C-8440-B26DFF9405EC}" type="datetime1">
              <a:rPr kumimoji="0" lang="en-US" altLang="en-US" sz="1200"/>
              <a:t>5/12/2022</a:t>
            </a:fld>
            <a:endParaRPr kumimoji="0" lang="en-US" altLang="en-US" sz="1200"/>
          </a:p>
        </p:txBody>
      </p:sp>
      <p:sp>
        <p:nvSpPr>
          <p:cNvPr id="15974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21011A35-4532-4CC0-9AC6-AC49B49A1D02}" type="slidenum">
              <a:rPr kumimoji="0" lang="en-US" altLang="en-US" sz="1200"/>
              <a:pPr/>
              <a:t>38</a:t>
            </a:fld>
            <a:endParaRPr kumimoji="0" lang="en-US" altLang="en-US" sz="1200"/>
          </a:p>
        </p:txBody>
      </p:sp>
    </p:spTree>
    <p:extLst>
      <p:ext uri="{BB962C8B-B14F-4D97-AF65-F5344CB8AC3E}">
        <p14:creationId xmlns:p14="http://schemas.microsoft.com/office/powerpoint/2010/main" val="234591725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p:cNvSpPr>
            <a:spLocks noGrp="1" noRot="1" noChangeAspect="1" noTextEdit="1"/>
          </p:cNvSpPr>
          <p:nvPr>
            <p:ph type="sldImg"/>
          </p:nvPr>
        </p:nvSpPr>
        <p:spPr>
          <a:xfrm>
            <a:off x="352425" y="693738"/>
            <a:ext cx="6153150" cy="3462337"/>
          </a:xfrm>
          <a:ln/>
        </p:spPr>
      </p:sp>
      <p:sp>
        <p:nvSpPr>
          <p:cNvPr id="159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59748"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5E95E8CE-A7C3-477C-8440-B26DFF9405EC}" type="datetime1">
              <a:rPr kumimoji="0" lang="en-US" altLang="en-US" sz="1200"/>
              <a:t>5/12/2022</a:t>
            </a:fld>
            <a:endParaRPr kumimoji="0" lang="en-US" altLang="en-US" sz="1200"/>
          </a:p>
        </p:txBody>
      </p:sp>
      <p:sp>
        <p:nvSpPr>
          <p:cNvPr id="15974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21011A35-4532-4CC0-9AC6-AC49B49A1D02}" type="slidenum">
              <a:rPr kumimoji="0" lang="en-US" altLang="en-US" sz="1200"/>
              <a:pPr/>
              <a:t>39</a:t>
            </a:fld>
            <a:endParaRPr kumimoji="0" lang="en-US" altLang="en-US" sz="1200"/>
          </a:p>
        </p:txBody>
      </p:sp>
    </p:spTree>
    <p:extLst>
      <p:ext uri="{BB962C8B-B14F-4D97-AF65-F5344CB8AC3E}">
        <p14:creationId xmlns:p14="http://schemas.microsoft.com/office/powerpoint/2010/main" val="11875473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p:cNvSpPr>
            <a:spLocks noGrp="1" noRot="1" noChangeAspect="1" noTextEdit="1"/>
          </p:cNvSpPr>
          <p:nvPr>
            <p:ph type="sldImg"/>
          </p:nvPr>
        </p:nvSpPr>
        <p:spPr>
          <a:xfrm>
            <a:off x="352425" y="693738"/>
            <a:ext cx="6153150" cy="3462337"/>
          </a:xfrm>
          <a:ln/>
        </p:spPr>
      </p:sp>
      <p:sp>
        <p:nvSpPr>
          <p:cNvPr id="1208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20836"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915">
              <a:defRPr kumimoji="1" sz="2400">
                <a:solidFill>
                  <a:schemeClr val="tx1"/>
                </a:solidFill>
                <a:latin typeface="Times New Roman" panose="02020603050405020304" pitchFamily="18" charset="0"/>
              </a:defRPr>
            </a:lvl1pPr>
            <a:lvl2pPr marL="734332" indent="-282435" defTabSz="917915">
              <a:defRPr kumimoji="1" sz="2400">
                <a:solidFill>
                  <a:schemeClr val="tx1"/>
                </a:solidFill>
                <a:latin typeface="Times New Roman" panose="02020603050405020304" pitchFamily="18" charset="0"/>
              </a:defRPr>
            </a:lvl2pPr>
            <a:lvl3pPr marL="1129741" indent="-225948" defTabSz="917915">
              <a:defRPr kumimoji="1" sz="2400">
                <a:solidFill>
                  <a:schemeClr val="tx1"/>
                </a:solidFill>
                <a:latin typeface="Times New Roman" panose="02020603050405020304" pitchFamily="18" charset="0"/>
              </a:defRPr>
            </a:lvl3pPr>
            <a:lvl4pPr marL="1581638" indent="-225948" defTabSz="917915">
              <a:defRPr kumimoji="1" sz="2400">
                <a:solidFill>
                  <a:schemeClr val="tx1"/>
                </a:solidFill>
                <a:latin typeface="Times New Roman" panose="02020603050405020304" pitchFamily="18" charset="0"/>
              </a:defRPr>
            </a:lvl4pPr>
            <a:lvl5pPr marL="2033534" indent="-225948" defTabSz="917915">
              <a:defRPr kumimoji="1" sz="2400">
                <a:solidFill>
                  <a:schemeClr val="tx1"/>
                </a:solidFill>
                <a:latin typeface="Times New Roman" panose="02020603050405020304" pitchFamily="18" charset="0"/>
              </a:defRPr>
            </a:lvl5pPr>
            <a:lvl6pPr marL="2485431" indent="-225948" defTabSz="917915"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7915"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7915"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7915" eaLnBrk="0" fontAlgn="base" hangingPunct="0">
              <a:spcBef>
                <a:spcPct val="0"/>
              </a:spcBef>
              <a:spcAft>
                <a:spcPct val="0"/>
              </a:spcAft>
              <a:defRPr kumimoji="1" sz="2400">
                <a:solidFill>
                  <a:schemeClr val="tx1"/>
                </a:solidFill>
                <a:latin typeface="Times New Roman" panose="02020603050405020304" pitchFamily="18" charset="0"/>
              </a:defRPr>
            </a:lvl9pPr>
          </a:lstStyle>
          <a:p>
            <a:fld id="{A20B4860-2B0F-4F67-B220-AF6ADC62BD50}" type="datetime1">
              <a:rPr kumimoji="0" lang="en-US" altLang="en-US" sz="1200"/>
              <a:t>5/12/2022</a:t>
            </a:fld>
            <a:endParaRPr kumimoji="0" lang="en-US" altLang="en-US" sz="1200"/>
          </a:p>
        </p:txBody>
      </p:sp>
      <p:sp>
        <p:nvSpPr>
          <p:cNvPr id="120837"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915">
              <a:defRPr kumimoji="1" sz="2400">
                <a:solidFill>
                  <a:schemeClr val="tx1"/>
                </a:solidFill>
                <a:latin typeface="Times New Roman" panose="02020603050405020304" pitchFamily="18" charset="0"/>
              </a:defRPr>
            </a:lvl1pPr>
            <a:lvl2pPr marL="734332" indent="-282435" defTabSz="917915">
              <a:defRPr kumimoji="1" sz="2400">
                <a:solidFill>
                  <a:schemeClr val="tx1"/>
                </a:solidFill>
                <a:latin typeface="Times New Roman" panose="02020603050405020304" pitchFamily="18" charset="0"/>
              </a:defRPr>
            </a:lvl2pPr>
            <a:lvl3pPr marL="1129741" indent="-225948" defTabSz="917915">
              <a:defRPr kumimoji="1" sz="2400">
                <a:solidFill>
                  <a:schemeClr val="tx1"/>
                </a:solidFill>
                <a:latin typeface="Times New Roman" panose="02020603050405020304" pitchFamily="18" charset="0"/>
              </a:defRPr>
            </a:lvl3pPr>
            <a:lvl4pPr marL="1581638" indent="-225948" defTabSz="917915">
              <a:defRPr kumimoji="1" sz="2400">
                <a:solidFill>
                  <a:schemeClr val="tx1"/>
                </a:solidFill>
                <a:latin typeface="Times New Roman" panose="02020603050405020304" pitchFamily="18" charset="0"/>
              </a:defRPr>
            </a:lvl4pPr>
            <a:lvl5pPr marL="2033534" indent="-225948" defTabSz="917915">
              <a:defRPr kumimoji="1" sz="2400">
                <a:solidFill>
                  <a:schemeClr val="tx1"/>
                </a:solidFill>
                <a:latin typeface="Times New Roman" panose="02020603050405020304" pitchFamily="18" charset="0"/>
              </a:defRPr>
            </a:lvl5pPr>
            <a:lvl6pPr marL="2485431" indent="-225948" defTabSz="917915"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7915"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7915"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7915"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B203F4-8A59-4FBE-9A9A-A566D0E5355A}" type="slidenum">
              <a:rPr kumimoji="0" lang="en-US" altLang="en-US" sz="1200"/>
              <a:pPr/>
              <a:t>4</a:t>
            </a:fld>
            <a:endParaRPr kumimoji="0" lang="en-US" altLang="en-US" sz="1200"/>
          </a:p>
        </p:txBody>
      </p:sp>
    </p:spTree>
    <p:extLst>
      <p:ext uri="{BB962C8B-B14F-4D97-AF65-F5344CB8AC3E}">
        <p14:creationId xmlns:p14="http://schemas.microsoft.com/office/powerpoint/2010/main" val="26069241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p:cNvSpPr>
            <a:spLocks noGrp="1" noRot="1" noChangeAspect="1" noTextEdit="1"/>
          </p:cNvSpPr>
          <p:nvPr>
            <p:ph type="sldImg"/>
          </p:nvPr>
        </p:nvSpPr>
        <p:spPr>
          <a:xfrm>
            <a:off x="352425" y="693738"/>
            <a:ext cx="6153150" cy="3462337"/>
          </a:xfrm>
          <a:ln/>
        </p:spPr>
      </p:sp>
      <p:sp>
        <p:nvSpPr>
          <p:cNvPr id="159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59748"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5E95E8CE-A7C3-477C-8440-B26DFF9405EC}" type="datetime1">
              <a:rPr kumimoji="0" lang="en-US" altLang="en-US" sz="1200"/>
              <a:t>5/12/2022</a:t>
            </a:fld>
            <a:endParaRPr kumimoji="0" lang="en-US" altLang="en-US" sz="1200"/>
          </a:p>
        </p:txBody>
      </p:sp>
      <p:sp>
        <p:nvSpPr>
          <p:cNvPr id="15974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21011A35-4532-4CC0-9AC6-AC49B49A1D02}" type="slidenum">
              <a:rPr kumimoji="0" lang="en-US" altLang="en-US" sz="1200"/>
              <a:pPr/>
              <a:t>40</a:t>
            </a:fld>
            <a:endParaRPr kumimoji="0" lang="en-US" altLang="en-US" sz="1200"/>
          </a:p>
        </p:txBody>
      </p:sp>
    </p:spTree>
    <p:extLst>
      <p:ext uri="{BB962C8B-B14F-4D97-AF65-F5344CB8AC3E}">
        <p14:creationId xmlns:p14="http://schemas.microsoft.com/office/powerpoint/2010/main" val="176596765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61DA8952-A5A7-4237-921A-B5A74CC0D3E4}" type="datetime1">
              <a:rPr kumimoji="0" lang="en-US" altLang="en-US" sz="1200"/>
              <a:t>5/12/2022</a:t>
            </a:fld>
            <a:endParaRPr kumimoji="0" lang="en-US" altLang="en-US" sz="1200"/>
          </a:p>
        </p:txBody>
      </p:sp>
      <p:sp>
        <p:nvSpPr>
          <p:cNvPr id="14643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0EABC09-EA8C-43A0-BC2F-EF8A3AF57EE7}" type="slidenum">
              <a:rPr kumimoji="0" lang="en-US" altLang="en-US" sz="1200"/>
              <a:pPr/>
              <a:t>41</a:t>
            </a:fld>
            <a:endParaRPr kumimoji="0" lang="en-US" altLang="en-US" sz="1200"/>
          </a:p>
        </p:txBody>
      </p:sp>
      <p:sp>
        <p:nvSpPr>
          <p:cNvPr id="146436" name="Rectangle 2"/>
          <p:cNvSpPr>
            <a:spLocks noGrp="1" noRot="1" noChangeAspect="1" noChangeArrowheads="1" noTextEdit="1"/>
          </p:cNvSpPr>
          <p:nvPr>
            <p:ph type="sldImg"/>
          </p:nvPr>
        </p:nvSpPr>
        <p:spPr>
          <a:xfrm>
            <a:off x="352425" y="693738"/>
            <a:ext cx="6153150" cy="3462337"/>
          </a:xfrm>
          <a:ln/>
        </p:spPr>
      </p:sp>
      <p:sp>
        <p:nvSpPr>
          <p:cNvPr id="1464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97894553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61DA8952-A5A7-4237-921A-B5A74CC0D3E4}" type="datetime1">
              <a:rPr kumimoji="0" lang="en-US" altLang="en-US" sz="1200"/>
              <a:t>5/12/2022</a:t>
            </a:fld>
            <a:endParaRPr kumimoji="0" lang="en-US" altLang="en-US" sz="1200"/>
          </a:p>
        </p:txBody>
      </p:sp>
      <p:sp>
        <p:nvSpPr>
          <p:cNvPr id="14643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0EABC09-EA8C-43A0-BC2F-EF8A3AF57EE7}" type="slidenum">
              <a:rPr kumimoji="0" lang="en-US" altLang="en-US" sz="1200"/>
              <a:pPr/>
              <a:t>42</a:t>
            </a:fld>
            <a:endParaRPr kumimoji="0" lang="en-US" altLang="en-US" sz="1200"/>
          </a:p>
        </p:txBody>
      </p:sp>
      <p:sp>
        <p:nvSpPr>
          <p:cNvPr id="146436" name="Rectangle 2"/>
          <p:cNvSpPr>
            <a:spLocks noGrp="1" noRot="1" noChangeAspect="1" noChangeArrowheads="1" noTextEdit="1"/>
          </p:cNvSpPr>
          <p:nvPr>
            <p:ph type="sldImg"/>
          </p:nvPr>
        </p:nvSpPr>
        <p:spPr>
          <a:xfrm>
            <a:off x="352425" y="693738"/>
            <a:ext cx="6153150" cy="3462337"/>
          </a:xfrm>
          <a:ln/>
        </p:spPr>
      </p:sp>
      <p:sp>
        <p:nvSpPr>
          <p:cNvPr id="1464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9716853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61DA8952-A5A7-4237-921A-B5A74CC0D3E4}" type="datetime1">
              <a:rPr kumimoji="0" lang="en-US" altLang="en-US" sz="1200"/>
              <a:t>5/12/2022</a:t>
            </a:fld>
            <a:endParaRPr kumimoji="0" lang="en-US" altLang="en-US" sz="1200"/>
          </a:p>
        </p:txBody>
      </p:sp>
      <p:sp>
        <p:nvSpPr>
          <p:cNvPr id="14643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0EABC09-EA8C-43A0-BC2F-EF8A3AF57EE7}" type="slidenum">
              <a:rPr kumimoji="0" lang="en-US" altLang="en-US" sz="1200"/>
              <a:pPr/>
              <a:t>43</a:t>
            </a:fld>
            <a:endParaRPr kumimoji="0" lang="en-US" altLang="en-US" sz="1200"/>
          </a:p>
        </p:txBody>
      </p:sp>
      <p:sp>
        <p:nvSpPr>
          <p:cNvPr id="146436" name="Rectangle 2"/>
          <p:cNvSpPr>
            <a:spLocks noGrp="1" noRot="1" noChangeAspect="1" noChangeArrowheads="1" noTextEdit="1"/>
          </p:cNvSpPr>
          <p:nvPr>
            <p:ph type="sldImg"/>
          </p:nvPr>
        </p:nvSpPr>
        <p:spPr>
          <a:xfrm>
            <a:off x="352425" y="693738"/>
            <a:ext cx="6153150" cy="3462337"/>
          </a:xfrm>
          <a:ln/>
        </p:spPr>
      </p:sp>
      <p:sp>
        <p:nvSpPr>
          <p:cNvPr id="1464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72753093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61DA8952-A5A7-4237-921A-B5A74CC0D3E4}" type="datetime1">
              <a:rPr kumimoji="0" lang="en-US" altLang="en-US" sz="1200"/>
              <a:t>5/12/2022</a:t>
            </a:fld>
            <a:endParaRPr kumimoji="0" lang="en-US" altLang="en-US" sz="1200"/>
          </a:p>
        </p:txBody>
      </p:sp>
      <p:sp>
        <p:nvSpPr>
          <p:cNvPr id="14643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0EABC09-EA8C-43A0-BC2F-EF8A3AF57EE7}" type="slidenum">
              <a:rPr kumimoji="0" lang="en-US" altLang="en-US" sz="1200"/>
              <a:pPr/>
              <a:t>44</a:t>
            </a:fld>
            <a:endParaRPr kumimoji="0" lang="en-US" altLang="en-US" sz="1200"/>
          </a:p>
        </p:txBody>
      </p:sp>
      <p:sp>
        <p:nvSpPr>
          <p:cNvPr id="146436" name="Rectangle 2"/>
          <p:cNvSpPr>
            <a:spLocks noGrp="1" noRot="1" noChangeAspect="1" noChangeArrowheads="1" noTextEdit="1"/>
          </p:cNvSpPr>
          <p:nvPr>
            <p:ph type="sldImg"/>
          </p:nvPr>
        </p:nvSpPr>
        <p:spPr>
          <a:xfrm>
            <a:off x="352425" y="693738"/>
            <a:ext cx="6153150" cy="3462337"/>
          </a:xfrm>
          <a:ln/>
        </p:spPr>
      </p:sp>
      <p:sp>
        <p:nvSpPr>
          <p:cNvPr id="1464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92354625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61DA8952-A5A7-4237-921A-B5A74CC0D3E4}" type="datetime1">
              <a:rPr kumimoji="0" lang="en-US" altLang="en-US" sz="1200"/>
              <a:t>5/12/2022</a:t>
            </a:fld>
            <a:endParaRPr kumimoji="0" lang="en-US" altLang="en-US" sz="1200"/>
          </a:p>
        </p:txBody>
      </p:sp>
      <p:sp>
        <p:nvSpPr>
          <p:cNvPr id="14643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0EABC09-EA8C-43A0-BC2F-EF8A3AF57EE7}" type="slidenum">
              <a:rPr kumimoji="0" lang="en-US" altLang="en-US" sz="1200"/>
              <a:pPr/>
              <a:t>45</a:t>
            </a:fld>
            <a:endParaRPr kumimoji="0" lang="en-US" altLang="en-US" sz="1200"/>
          </a:p>
        </p:txBody>
      </p:sp>
      <p:sp>
        <p:nvSpPr>
          <p:cNvPr id="146436" name="Rectangle 2"/>
          <p:cNvSpPr>
            <a:spLocks noGrp="1" noRot="1" noChangeAspect="1" noChangeArrowheads="1" noTextEdit="1"/>
          </p:cNvSpPr>
          <p:nvPr>
            <p:ph type="sldImg"/>
          </p:nvPr>
        </p:nvSpPr>
        <p:spPr>
          <a:xfrm>
            <a:off x="352425" y="693738"/>
            <a:ext cx="6153150" cy="3462337"/>
          </a:xfrm>
          <a:ln/>
        </p:spPr>
      </p:sp>
      <p:sp>
        <p:nvSpPr>
          <p:cNvPr id="1464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00185849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61DA8952-A5A7-4237-921A-B5A74CC0D3E4}" type="datetime1">
              <a:rPr kumimoji="0" lang="en-US" altLang="en-US" sz="1200"/>
              <a:t>5/12/2022</a:t>
            </a:fld>
            <a:endParaRPr kumimoji="0" lang="en-US" altLang="en-US" sz="1200"/>
          </a:p>
        </p:txBody>
      </p:sp>
      <p:sp>
        <p:nvSpPr>
          <p:cNvPr id="14643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0EABC09-EA8C-43A0-BC2F-EF8A3AF57EE7}" type="slidenum">
              <a:rPr kumimoji="0" lang="en-US" altLang="en-US" sz="1200"/>
              <a:pPr/>
              <a:t>46</a:t>
            </a:fld>
            <a:endParaRPr kumimoji="0" lang="en-US" altLang="en-US" sz="1200"/>
          </a:p>
        </p:txBody>
      </p:sp>
      <p:sp>
        <p:nvSpPr>
          <p:cNvPr id="146436" name="Rectangle 2"/>
          <p:cNvSpPr>
            <a:spLocks noGrp="1" noRot="1" noChangeAspect="1" noChangeArrowheads="1" noTextEdit="1"/>
          </p:cNvSpPr>
          <p:nvPr>
            <p:ph type="sldImg"/>
          </p:nvPr>
        </p:nvSpPr>
        <p:spPr>
          <a:xfrm>
            <a:off x="352425" y="693738"/>
            <a:ext cx="6153150" cy="3462337"/>
          </a:xfrm>
          <a:ln/>
        </p:spPr>
      </p:sp>
      <p:sp>
        <p:nvSpPr>
          <p:cNvPr id="1464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98303349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61DA8952-A5A7-4237-921A-B5A74CC0D3E4}" type="datetime1">
              <a:rPr kumimoji="0" lang="en-US" altLang="en-US" sz="1200"/>
              <a:t>5/12/2022</a:t>
            </a:fld>
            <a:endParaRPr kumimoji="0" lang="en-US" altLang="en-US" sz="1200"/>
          </a:p>
        </p:txBody>
      </p:sp>
      <p:sp>
        <p:nvSpPr>
          <p:cNvPr id="14643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0EABC09-EA8C-43A0-BC2F-EF8A3AF57EE7}" type="slidenum">
              <a:rPr kumimoji="0" lang="en-US" altLang="en-US" sz="1200"/>
              <a:pPr/>
              <a:t>47</a:t>
            </a:fld>
            <a:endParaRPr kumimoji="0" lang="en-US" altLang="en-US" sz="1200"/>
          </a:p>
        </p:txBody>
      </p:sp>
      <p:sp>
        <p:nvSpPr>
          <p:cNvPr id="146436" name="Rectangle 2"/>
          <p:cNvSpPr>
            <a:spLocks noGrp="1" noRot="1" noChangeAspect="1" noChangeArrowheads="1" noTextEdit="1"/>
          </p:cNvSpPr>
          <p:nvPr>
            <p:ph type="sldImg"/>
          </p:nvPr>
        </p:nvSpPr>
        <p:spPr>
          <a:xfrm>
            <a:off x="352425" y="693738"/>
            <a:ext cx="6153150" cy="3462337"/>
          </a:xfrm>
          <a:ln/>
        </p:spPr>
      </p:sp>
      <p:sp>
        <p:nvSpPr>
          <p:cNvPr id="1464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99741040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FF12071A-D8F2-4D8C-8F3E-789E7A8116E2}" type="datetime1">
              <a:rPr kumimoji="0" lang="en-US" altLang="en-US" sz="1200"/>
              <a:t>5/12/2022</a:t>
            </a:fld>
            <a:endParaRPr kumimoji="0" lang="en-US" altLang="en-US" sz="1200"/>
          </a:p>
        </p:txBody>
      </p:sp>
      <p:sp>
        <p:nvSpPr>
          <p:cNvPr id="14745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7D68F6AD-96C8-4129-9311-312BE775DE30}" type="slidenum">
              <a:rPr kumimoji="0" lang="en-US" altLang="en-US" sz="1200"/>
              <a:pPr/>
              <a:t>48</a:t>
            </a:fld>
            <a:endParaRPr kumimoji="0" lang="en-US" altLang="en-US" sz="1200"/>
          </a:p>
        </p:txBody>
      </p:sp>
      <p:sp>
        <p:nvSpPr>
          <p:cNvPr id="147460" name="Rectangle 2"/>
          <p:cNvSpPr>
            <a:spLocks noGrp="1" noRot="1" noChangeAspect="1" noChangeArrowheads="1" noTextEdit="1"/>
          </p:cNvSpPr>
          <p:nvPr>
            <p:ph type="sldImg"/>
          </p:nvPr>
        </p:nvSpPr>
        <p:spPr>
          <a:xfrm>
            <a:off x="352425" y="693738"/>
            <a:ext cx="6153150" cy="3462337"/>
          </a:xfrm>
          <a:ln/>
        </p:spPr>
      </p:sp>
      <p:sp>
        <p:nvSpPr>
          <p:cNvPr id="1474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22839084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3FCB21C-0697-4D5D-8E5B-96E0FBC6335B}" type="datetime1">
              <a:rPr kumimoji="0" lang="en-US" altLang="en-US" sz="1200"/>
              <a:t>5/12/2022</a:t>
            </a:fld>
            <a:endParaRPr kumimoji="0" lang="en-US" altLang="en-US" sz="1200"/>
          </a:p>
        </p:txBody>
      </p:sp>
      <p:sp>
        <p:nvSpPr>
          <p:cNvPr id="15155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9CC268B7-624E-464D-B2B0-AFF49B4539C0}" type="slidenum">
              <a:rPr kumimoji="0" lang="en-US" altLang="en-US" sz="1200"/>
              <a:pPr/>
              <a:t>49</a:t>
            </a:fld>
            <a:endParaRPr kumimoji="0" lang="en-US" altLang="en-US" sz="1200"/>
          </a:p>
        </p:txBody>
      </p:sp>
      <p:sp>
        <p:nvSpPr>
          <p:cNvPr id="151556" name="Rectangle 2"/>
          <p:cNvSpPr>
            <a:spLocks noGrp="1" noRot="1" noChangeAspect="1" noChangeArrowheads="1" noTextEdit="1"/>
          </p:cNvSpPr>
          <p:nvPr>
            <p:ph type="sldImg"/>
          </p:nvPr>
        </p:nvSpPr>
        <p:spPr>
          <a:xfrm>
            <a:off x="352425" y="693738"/>
            <a:ext cx="6153150" cy="3462337"/>
          </a:xfrm>
          <a:ln/>
        </p:spPr>
      </p:sp>
      <p:sp>
        <p:nvSpPr>
          <p:cNvPr id="15155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198395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xfrm>
            <a:off x="352425" y="693738"/>
            <a:ext cx="6153150" cy="3462337"/>
          </a:xfrm>
          <a:ln/>
        </p:spPr>
      </p:sp>
      <p:sp>
        <p:nvSpPr>
          <p:cNvPr id="1218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21860"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D8E0998F-E333-4111-ADB3-D7FE8449BABE}" type="datetime1">
              <a:rPr kumimoji="0" lang="en-US" altLang="en-US" sz="1200"/>
              <a:t>5/12/2022</a:t>
            </a:fld>
            <a:endParaRPr kumimoji="0" lang="en-US" altLang="en-US" sz="1200"/>
          </a:p>
        </p:txBody>
      </p:sp>
      <p:sp>
        <p:nvSpPr>
          <p:cNvPr id="12186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E5D055B9-685C-4E62-9814-62263B0D40F3}" type="slidenum">
              <a:rPr kumimoji="0" lang="en-US" altLang="en-US" sz="1200"/>
              <a:pPr/>
              <a:t>5</a:t>
            </a:fld>
            <a:endParaRPr kumimoji="0" lang="en-US" altLang="en-US" sz="1200"/>
          </a:p>
        </p:txBody>
      </p:sp>
    </p:spTree>
    <p:extLst>
      <p:ext uri="{BB962C8B-B14F-4D97-AF65-F5344CB8AC3E}">
        <p14:creationId xmlns:p14="http://schemas.microsoft.com/office/powerpoint/2010/main" val="163811720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FF12071A-D8F2-4D8C-8F3E-789E7A8116E2}" type="datetime1">
              <a:rPr kumimoji="0" lang="en-US" altLang="en-US" sz="1200"/>
              <a:t>5/12/2022</a:t>
            </a:fld>
            <a:endParaRPr kumimoji="0" lang="en-US" altLang="en-US" sz="1200"/>
          </a:p>
        </p:txBody>
      </p:sp>
      <p:sp>
        <p:nvSpPr>
          <p:cNvPr id="14745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7D68F6AD-96C8-4129-9311-312BE775DE30}" type="slidenum">
              <a:rPr kumimoji="0" lang="en-US" altLang="en-US" sz="1200"/>
              <a:pPr/>
              <a:t>50</a:t>
            </a:fld>
            <a:endParaRPr kumimoji="0" lang="en-US" altLang="en-US" sz="1200"/>
          </a:p>
        </p:txBody>
      </p:sp>
      <p:sp>
        <p:nvSpPr>
          <p:cNvPr id="147460" name="Rectangle 2"/>
          <p:cNvSpPr>
            <a:spLocks noGrp="1" noRot="1" noChangeAspect="1" noChangeArrowheads="1" noTextEdit="1"/>
          </p:cNvSpPr>
          <p:nvPr>
            <p:ph type="sldImg"/>
          </p:nvPr>
        </p:nvSpPr>
        <p:spPr>
          <a:xfrm>
            <a:off x="352425" y="693738"/>
            <a:ext cx="6153150" cy="3462337"/>
          </a:xfrm>
          <a:ln/>
        </p:spPr>
      </p:sp>
      <p:sp>
        <p:nvSpPr>
          <p:cNvPr id="1474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24753106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FF12071A-D8F2-4D8C-8F3E-789E7A8116E2}" type="datetime1">
              <a:rPr kumimoji="0" lang="en-US" altLang="en-US" sz="1200"/>
              <a:t>5/12/2022</a:t>
            </a:fld>
            <a:endParaRPr kumimoji="0" lang="en-US" altLang="en-US" sz="1200"/>
          </a:p>
        </p:txBody>
      </p:sp>
      <p:sp>
        <p:nvSpPr>
          <p:cNvPr id="14745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7D68F6AD-96C8-4129-9311-312BE775DE30}" type="slidenum">
              <a:rPr kumimoji="0" lang="en-US" altLang="en-US" sz="1200"/>
              <a:pPr/>
              <a:t>51</a:t>
            </a:fld>
            <a:endParaRPr kumimoji="0" lang="en-US" altLang="en-US" sz="1200"/>
          </a:p>
        </p:txBody>
      </p:sp>
      <p:sp>
        <p:nvSpPr>
          <p:cNvPr id="147460" name="Rectangle 2"/>
          <p:cNvSpPr>
            <a:spLocks noGrp="1" noRot="1" noChangeAspect="1" noChangeArrowheads="1" noTextEdit="1"/>
          </p:cNvSpPr>
          <p:nvPr>
            <p:ph type="sldImg"/>
          </p:nvPr>
        </p:nvSpPr>
        <p:spPr>
          <a:xfrm>
            <a:off x="352425" y="693738"/>
            <a:ext cx="6153150" cy="3462337"/>
          </a:xfrm>
          <a:ln/>
        </p:spPr>
      </p:sp>
      <p:sp>
        <p:nvSpPr>
          <p:cNvPr id="1474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01866187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p:cNvSpPr>
            <a:spLocks noGrp="1" noRot="1" noChangeAspect="1" noTextEdit="1"/>
          </p:cNvSpPr>
          <p:nvPr>
            <p:ph type="sldImg"/>
          </p:nvPr>
        </p:nvSpPr>
        <p:spPr>
          <a:xfrm>
            <a:off x="352425" y="693738"/>
            <a:ext cx="6153150" cy="3462337"/>
          </a:xfrm>
          <a:ln/>
        </p:spPr>
      </p:sp>
      <p:sp>
        <p:nvSpPr>
          <p:cNvPr id="174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74084"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64074494-6104-40C8-B4A9-64C95ED3E532}" type="datetime1">
              <a:rPr kumimoji="0" lang="en-US" altLang="en-US" sz="1200"/>
              <a:t>5/12/2022</a:t>
            </a:fld>
            <a:endParaRPr kumimoji="0" lang="en-US" altLang="en-US" sz="1200"/>
          </a:p>
        </p:txBody>
      </p:sp>
      <p:sp>
        <p:nvSpPr>
          <p:cNvPr id="17408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6F7AB53F-7B7A-4990-BAF6-FA1E0E7388BE}" type="slidenum">
              <a:rPr kumimoji="0" lang="en-US" altLang="en-US" sz="1200"/>
              <a:pPr/>
              <a:t>52</a:t>
            </a:fld>
            <a:endParaRPr kumimoji="0" lang="en-US" altLang="en-US" sz="1200"/>
          </a:p>
        </p:txBody>
      </p:sp>
    </p:spTree>
    <p:extLst>
      <p:ext uri="{BB962C8B-B14F-4D97-AF65-F5344CB8AC3E}">
        <p14:creationId xmlns:p14="http://schemas.microsoft.com/office/powerpoint/2010/main" val="23922249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lide Image Placeholder 1"/>
          <p:cNvSpPr>
            <a:spLocks noGrp="1" noRot="1" noChangeAspect="1" noTextEdit="1"/>
          </p:cNvSpPr>
          <p:nvPr>
            <p:ph type="sldImg"/>
          </p:nvPr>
        </p:nvSpPr>
        <p:spPr>
          <a:xfrm>
            <a:off x="352425" y="693738"/>
            <a:ext cx="6153150" cy="3462337"/>
          </a:xfrm>
          <a:ln/>
        </p:spPr>
      </p:sp>
      <p:sp>
        <p:nvSpPr>
          <p:cNvPr id="176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7613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F3D1321D-DF76-4BA3-8FC1-7E72FE05B81D}" type="datetime1">
              <a:rPr kumimoji="0" lang="en-US" altLang="en-US" sz="1200"/>
              <a:t>5/12/2022</a:t>
            </a:fld>
            <a:endParaRPr kumimoji="0" lang="en-US" altLang="en-US" sz="1200"/>
          </a:p>
        </p:txBody>
      </p:sp>
      <p:sp>
        <p:nvSpPr>
          <p:cNvPr id="17613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0A61EDD4-D808-4950-9116-96FF9BD7D494}" type="slidenum">
              <a:rPr kumimoji="0" lang="en-US" altLang="en-US" sz="1200"/>
              <a:pPr/>
              <a:t>53</a:t>
            </a:fld>
            <a:endParaRPr kumimoji="0" lang="en-US" altLang="en-US" sz="1200"/>
          </a:p>
        </p:txBody>
      </p:sp>
    </p:spTree>
    <p:extLst>
      <p:ext uri="{BB962C8B-B14F-4D97-AF65-F5344CB8AC3E}">
        <p14:creationId xmlns:p14="http://schemas.microsoft.com/office/powerpoint/2010/main" val="241676310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p:cNvSpPr>
            <a:spLocks noGrp="1" noRot="1" noChangeAspect="1" noTextEdit="1"/>
          </p:cNvSpPr>
          <p:nvPr>
            <p:ph type="sldImg"/>
          </p:nvPr>
        </p:nvSpPr>
        <p:spPr>
          <a:xfrm>
            <a:off x="352425" y="693738"/>
            <a:ext cx="6153150" cy="3462337"/>
          </a:xfrm>
          <a:ln/>
        </p:spPr>
      </p:sp>
      <p:sp>
        <p:nvSpPr>
          <p:cNvPr id="177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77156"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3E0279CD-5B15-4CCF-B607-C49C6D5EA86A}" type="datetime1">
              <a:rPr kumimoji="0" lang="en-US" altLang="en-US" sz="1200"/>
              <a:t>5/12/2022</a:t>
            </a:fld>
            <a:endParaRPr kumimoji="0" lang="en-US" altLang="en-US" sz="1200"/>
          </a:p>
        </p:txBody>
      </p:sp>
      <p:sp>
        <p:nvSpPr>
          <p:cNvPr id="177157"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9279FD5A-4156-45C6-A22B-72E60248F2A1}" type="slidenum">
              <a:rPr kumimoji="0" lang="en-US" altLang="en-US" sz="1200"/>
              <a:pPr/>
              <a:t>54</a:t>
            </a:fld>
            <a:endParaRPr kumimoji="0" lang="en-US" altLang="en-US" sz="1200"/>
          </a:p>
        </p:txBody>
      </p:sp>
    </p:spTree>
    <p:extLst>
      <p:ext uri="{BB962C8B-B14F-4D97-AF65-F5344CB8AC3E}">
        <p14:creationId xmlns:p14="http://schemas.microsoft.com/office/powerpoint/2010/main" val="46119187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04A82172-5CC1-439A-8415-D6ECC76E6316}" type="datetime1">
              <a:rPr kumimoji="0" lang="en-US" altLang="en-US" sz="1200"/>
              <a:t>5/12/2022</a:t>
            </a:fld>
            <a:endParaRPr kumimoji="0" lang="en-US" altLang="en-US" sz="1200"/>
          </a:p>
        </p:txBody>
      </p:sp>
      <p:sp>
        <p:nvSpPr>
          <p:cNvPr id="1699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993CB5C-DFC4-4AD2-88A0-F3A485106724}" type="slidenum">
              <a:rPr kumimoji="0" lang="en-US" altLang="en-US" sz="1200"/>
              <a:pPr/>
              <a:t>61</a:t>
            </a:fld>
            <a:endParaRPr kumimoji="0" lang="en-US" altLang="en-US" sz="1200"/>
          </a:p>
        </p:txBody>
      </p:sp>
      <p:sp>
        <p:nvSpPr>
          <p:cNvPr id="169988" name="Rectangle 2"/>
          <p:cNvSpPr>
            <a:spLocks noGrp="1" noRot="1" noChangeAspect="1" noChangeArrowheads="1" noTextEdit="1"/>
          </p:cNvSpPr>
          <p:nvPr>
            <p:ph type="sldImg"/>
          </p:nvPr>
        </p:nvSpPr>
        <p:spPr>
          <a:xfrm>
            <a:off x="352425" y="693738"/>
            <a:ext cx="6153150" cy="3462337"/>
          </a:xfrm>
          <a:ln/>
        </p:spPr>
      </p:sp>
      <p:sp>
        <p:nvSpPr>
          <p:cNvPr id="1699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6778898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04A82172-5CC1-439A-8415-D6ECC76E6316}" type="datetime1">
              <a:rPr kumimoji="0" lang="en-US" altLang="en-US" sz="1200"/>
              <a:t>5/12/2022</a:t>
            </a:fld>
            <a:endParaRPr kumimoji="0" lang="en-US" altLang="en-US" sz="1200"/>
          </a:p>
        </p:txBody>
      </p:sp>
      <p:sp>
        <p:nvSpPr>
          <p:cNvPr id="1699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993CB5C-DFC4-4AD2-88A0-F3A485106724}" type="slidenum">
              <a:rPr kumimoji="0" lang="en-US" altLang="en-US" sz="1200"/>
              <a:pPr/>
              <a:t>62</a:t>
            </a:fld>
            <a:endParaRPr kumimoji="0" lang="en-US" altLang="en-US" sz="1200"/>
          </a:p>
        </p:txBody>
      </p:sp>
      <p:sp>
        <p:nvSpPr>
          <p:cNvPr id="169988" name="Rectangle 2"/>
          <p:cNvSpPr>
            <a:spLocks noGrp="1" noRot="1" noChangeAspect="1" noChangeArrowheads="1" noTextEdit="1"/>
          </p:cNvSpPr>
          <p:nvPr>
            <p:ph type="sldImg"/>
          </p:nvPr>
        </p:nvSpPr>
        <p:spPr>
          <a:xfrm>
            <a:off x="352425" y="693738"/>
            <a:ext cx="6153150" cy="3462337"/>
          </a:xfrm>
          <a:ln/>
        </p:spPr>
      </p:sp>
      <p:sp>
        <p:nvSpPr>
          <p:cNvPr id="1699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91698769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3EDB23F4-8A4C-4DDF-8ADE-761D5D9CC827}" type="datetime1">
              <a:rPr kumimoji="0" lang="en-US" altLang="en-US" sz="1200"/>
              <a:t>5/12/2022</a:t>
            </a:fld>
            <a:endParaRPr kumimoji="0" lang="en-US" altLang="en-US" sz="1200"/>
          </a:p>
        </p:txBody>
      </p:sp>
      <p:sp>
        <p:nvSpPr>
          <p:cNvPr id="1658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589BC7F-D984-4AF2-877E-8D9688F25EB3}" type="slidenum">
              <a:rPr kumimoji="0" lang="en-US" altLang="en-US" sz="1200"/>
              <a:pPr/>
              <a:t>63</a:t>
            </a:fld>
            <a:endParaRPr kumimoji="0" lang="en-US" altLang="en-US" sz="1200"/>
          </a:p>
        </p:txBody>
      </p:sp>
      <p:sp>
        <p:nvSpPr>
          <p:cNvPr id="165892" name="Rectangle 2"/>
          <p:cNvSpPr>
            <a:spLocks noGrp="1" noRot="1" noChangeAspect="1" noChangeArrowheads="1" noTextEdit="1"/>
          </p:cNvSpPr>
          <p:nvPr>
            <p:ph type="sldImg"/>
          </p:nvPr>
        </p:nvSpPr>
        <p:spPr>
          <a:xfrm>
            <a:off x="352425" y="693738"/>
            <a:ext cx="6153150" cy="3462337"/>
          </a:xfrm>
          <a:ln/>
        </p:spPr>
      </p:sp>
      <p:sp>
        <p:nvSpPr>
          <p:cNvPr id="1658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21456553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0AB59739-123C-4C83-96AF-1C7D13E5F77A}" type="datetime1">
              <a:rPr kumimoji="0" lang="en-US" altLang="en-US" sz="1200"/>
              <a:t>5/12/2022</a:t>
            </a:fld>
            <a:endParaRPr kumimoji="0" lang="en-US" altLang="en-US" sz="1200"/>
          </a:p>
        </p:txBody>
      </p:sp>
      <p:sp>
        <p:nvSpPr>
          <p:cNvPr id="16691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5E00E3E2-CAF0-4CB5-8C19-38C07ECD64E7}" type="slidenum">
              <a:rPr kumimoji="0" lang="en-US" altLang="en-US" sz="1200"/>
              <a:pPr/>
              <a:t>64</a:t>
            </a:fld>
            <a:endParaRPr kumimoji="0" lang="en-US" altLang="en-US" sz="1200"/>
          </a:p>
        </p:txBody>
      </p:sp>
      <p:sp>
        <p:nvSpPr>
          <p:cNvPr id="166916" name="Rectangle 2"/>
          <p:cNvSpPr>
            <a:spLocks noGrp="1" noRot="1" noChangeAspect="1" noChangeArrowheads="1" noTextEdit="1"/>
          </p:cNvSpPr>
          <p:nvPr>
            <p:ph type="sldImg"/>
          </p:nvPr>
        </p:nvSpPr>
        <p:spPr>
          <a:xfrm>
            <a:off x="352425" y="693738"/>
            <a:ext cx="6153150" cy="3462337"/>
          </a:xfrm>
          <a:ln/>
        </p:spPr>
      </p:sp>
      <p:sp>
        <p:nvSpPr>
          <p:cNvPr id="1669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0692491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xfrm>
            <a:off x="352425" y="693738"/>
            <a:ext cx="6153150" cy="3462337"/>
          </a:xfrm>
          <a:ln/>
        </p:spPr>
      </p:sp>
      <p:sp>
        <p:nvSpPr>
          <p:cNvPr id="1218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21860"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D8E0998F-E333-4111-ADB3-D7FE8449BABE}" type="datetime1">
              <a:rPr kumimoji="0" lang="en-US" altLang="en-US" sz="1200"/>
              <a:t>5/12/2022</a:t>
            </a:fld>
            <a:endParaRPr kumimoji="0" lang="en-US" altLang="en-US" sz="1200"/>
          </a:p>
        </p:txBody>
      </p:sp>
      <p:sp>
        <p:nvSpPr>
          <p:cNvPr id="12186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E5D055B9-685C-4E62-9814-62263B0D40F3}" type="slidenum">
              <a:rPr kumimoji="0" lang="en-US" altLang="en-US" sz="1200"/>
              <a:pPr/>
              <a:t>6</a:t>
            </a:fld>
            <a:endParaRPr kumimoji="0" lang="en-US" altLang="en-US" sz="1200"/>
          </a:p>
        </p:txBody>
      </p:sp>
    </p:spTree>
    <p:extLst>
      <p:ext uri="{BB962C8B-B14F-4D97-AF65-F5344CB8AC3E}">
        <p14:creationId xmlns:p14="http://schemas.microsoft.com/office/powerpoint/2010/main" val="29450933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a:xfrm>
            <a:off x="352425" y="693738"/>
            <a:ext cx="6153150" cy="3462337"/>
          </a:xfrm>
          <a:ln/>
        </p:spPr>
      </p:sp>
      <p:sp>
        <p:nvSpPr>
          <p:cNvPr id="1167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16740"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B20CFE03-89A7-4463-8B79-B689D9E269BD}" type="datetime1">
              <a:rPr kumimoji="0" lang="en-US" altLang="en-US" sz="1200"/>
              <a:t>5/12/2022</a:t>
            </a:fld>
            <a:endParaRPr kumimoji="0" lang="en-US" altLang="en-US" sz="1200"/>
          </a:p>
        </p:txBody>
      </p:sp>
      <p:sp>
        <p:nvSpPr>
          <p:cNvPr id="11674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0630656E-DC27-449C-8512-D843824E0D70}" type="slidenum">
              <a:rPr kumimoji="0" lang="en-US" altLang="en-US" sz="1200"/>
              <a:pPr/>
              <a:t>7</a:t>
            </a:fld>
            <a:endParaRPr kumimoji="0" lang="en-US" altLang="en-US" sz="1200"/>
          </a:p>
        </p:txBody>
      </p:sp>
    </p:spTree>
    <p:extLst>
      <p:ext uri="{BB962C8B-B14F-4D97-AF65-F5344CB8AC3E}">
        <p14:creationId xmlns:p14="http://schemas.microsoft.com/office/powerpoint/2010/main" val="36089378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a:xfrm>
            <a:off x="352425" y="693738"/>
            <a:ext cx="6153150" cy="3462337"/>
          </a:xfrm>
          <a:ln/>
        </p:spPr>
      </p:sp>
      <p:sp>
        <p:nvSpPr>
          <p:cNvPr id="1177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17764"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49D7358E-63D0-4A24-A788-EFAEE6D17251}" type="datetime1">
              <a:rPr kumimoji="0" lang="en-US" altLang="en-US" sz="1200"/>
              <a:t>5/12/2022</a:t>
            </a:fld>
            <a:endParaRPr kumimoji="0" lang="en-US" altLang="en-US" sz="1200"/>
          </a:p>
        </p:txBody>
      </p:sp>
      <p:sp>
        <p:nvSpPr>
          <p:cNvPr id="11776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2EEA976C-D0FD-4EE7-84FB-94BD6213DE96}" type="slidenum">
              <a:rPr kumimoji="0" lang="en-US" altLang="en-US" sz="1200"/>
              <a:pPr/>
              <a:t>8</a:t>
            </a:fld>
            <a:endParaRPr kumimoji="0" lang="en-US" altLang="en-US" sz="1200"/>
          </a:p>
        </p:txBody>
      </p:sp>
    </p:spTree>
    <p:extLst>
      <p:ext uri="{BB962C8B-B14F-4D97-AF65-F5344CB8AC3E}">
        <p14:creationId xmlns:p14="http://schemas.microsoft.com/office/powerpoint/2010/main" val="8829029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a:xfrm>
            <a:off x="352425" y="693738"/>
            <a:ext cx="6153150" cy="3462337"/>
          </a:xfrm>
          <a:ln/>
        </p:spPr>
      </p:sp>
      <p:sp>
        <p:nvSpPr>
          <p:cNvPr id="1167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16740"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B20CFE03-89A7-4463-8B79-B689D9E269BD}" type="datetime1">
              <a:rPr kumimoji="0" lang="en-US" altLang="en-US" sz="1200"/>
              <a:t>5/12/2022</a:t>
            </a:fld>
            <a:endParaRPr kumimoji="0" lang="en-US" altLang="en-US" sz="1200"/>
          </a:p>
        </p:txBody>
      </p:sp>
      <p:sp>
        <p:nvSpPr>
          <p:cNvPr id="11674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484">
              <a:defRPr kumimoji="1" sz="2400">
                <a:solidFill>
                  <a:schemeClr val="tx1"/>
                </a:solidFill>
                <a:latin typeface="Times New Roman" panose="02020603050405020304" pitchFamily="18" charset="0"/>
              </a:defRPr>
            </a:lvl1pPr>
            <a:lvl2pPr marL="734332" indent="-282435" defTabSz="919484">
              <a:defRPr kumimoji="1" sz="2400">
                <a:solidFill>
                  <a:schemeClr val="tx1"/>
                </a:solidFill>
                <a:latin typeface="Times New Roman" panose="02020603050405020304" pitchFamily="18" charset="0"/>
              </a:defRPr>
            </a:lvl2pPr>
            <a:lvl3pPr marL="1129741" indent="-225948" defTabSz="919484">
              <a:defRPr kumimoji="1" sz="2400">
                <a:solidFill>
                  <a:schemeClr val="tx1"/>
                </a:solidFill>
                <a:latin typeface="Times New Roman" panose="02020603050405020304" pitchFamily="18" charset="0"/>
              </a:defRPr>
            </a:lvl3pPr>
            <a:lvl4pPr marL="1581638" indent="-225948" defTabSz="919484">
              <a:defRPr kumimoji="1" sz="2400">
                <a:solidFill>
                  <a:schemeClr val="tx1"/>
                </a:solidFill>
                <a:latin typeface="Times New Roman" panose="02020603050405020304" pitchFamily="18" charset="0"/>
              </a:defRPr>
            </a:lvl4pPr>
            <a:lvl5pPr marL="2033534" indent="-225948" defTabSz="919484">
              <a:defRPr kumimoji="1" sz="2400">
                <a:solidFill>
                  <a:schemeClr val="tx1"/>
                </a:solidFill>
                <a:latin typeface="Times New Roman" panose="02020603050405020304" pitchFamily="18" charset="0"/>
              </a:defRPr>
            </a:lvl5pPr>
            <a:lvl6pPr marL="2485431"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6pPr>
            <a:lvl7pPr marL="2937327"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7pPr>
            <a:lvl8pPr marL="3389224"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8pPr>
            <a:lvl9pPr marL="3841120" indent="-225948" defTabSz="919484" eaLnBrk="0" fontAlgn="base" hangingPunct="0">
              <a:spcBef>
                <a:spcPct val="0"/>
              </a:spcBef>
              <a:spcAft>
                <a:spcPct val="0"/>
              </a:spcAft>
              <a:defRPr kumimoji="1" sz="2400">
                <a:solidFill>
                  <a:schemeClr val="tx1"/>
                </a:solidFill>
                <a:latin typeface="Times New Roman" panose="02020603050405020304" pitchFamily="18" charset="0"/>
              </a:defRPr>
            </a:lvl9pPr>
          </a:lstStyle>
          <a:p>
            <a:fld id="{0630656E-DC27-449C-8512-D843824E0D70}" type="slidenum">
              <a:rPr kumimoji="0" lang="en-US" altLang="en-US" sz="1200"/>
              <a:pPr/>
              <a:t>9</a:t>
            </a:fld>
            <a:endParaRPr kumimoji="0" lang="en-US" altLang="en-US" sz="1200"/>
          </a:p>
        </p:txBody>
      </p:sp>
    </p:spTree>
    <p:extLst>
      <p:ext uri="{BB962C8B-B14F-4D97-AF65-F5344CB8AC3E}">
        <p14:creationId xmlns:p14="http://schemas.microsoft.com/office/powerpoint/2010/main" val="23590667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4763" y="3200400"/>
            <a:ext cx="12196763" cy="0"/>
          </a:xfrm>
          <a:prstGeom prst="line">
            <a:avLst/>
          </a:prstGeom>
          <a:ln>
            <a:headEnd type="none" w="sm" len="sm"/>
            <a:tailEnd type="none" w="sm" len="sm"/>
          </a:ln>
        </p:spPr>
        <p:style>
          <a:lnRef idx="3">
            <a:schemeClr val="dk1"/>
          </a:lnRef>
          <a:fillRef idx="0">
            <a:schemeClr val="dk1"/>
          </a:fillRef>
          <a:effectRef idx="2">
            <a:schemeClr val="dk1"/>
          </a:effectRef>
          <a:fontRef idx="minor">
            <a:schemeClr val="tx1"/>
          </a:fontRef>
        </p:style>
        <p:txBody>
          <a:bodyPr/>
          <a:lstStyle/>
          <a:p>
            <a:pPr>
              <a:defRPr/>
            </a:pPr>
            <a:endParaRPr lang="en-US"/>
          </a:p>
        </p:txBody>
      </p:sp>
      <p:sp>
        <p:nvSpPr>
          <p:cNvPr id="3076" name="Rectangle 4"/>
          <p:cNvSpPr>
            <a:spLocks noGrp="1" noChangeArrowheads="1"/>
          </p:cNvSpPr>
          <p:nvPr>
            <p:ph type="ctrTitle" sz="quarter"/>
          </p:nvPr>
        </p:nvSpPr>
        <p:spPr>
          <a:xfrm>
            <a:off x="2133600" y="533400"/>
            <a:ext cx="10058400" cy="2590800"/>
          </a:xfrm>
        </p:spPr>
        <p:txBody>
          <a:bodyPr anchor="b"/>
          <a:lstStyle>
            <a:lvl1pPr algn="l">
              <a:lnSpc>
                <a:spcPct val="80000"/>
              </a:lnSpc>
              <a:defRPr sz="6600"/>
            </a:lvl1pPr>
          </a:lstStyle>
          <a:p>
            <a:r>
              <a:rPr lang="en-US" altLang="en-US" dirty="0"/>
              <a:t>Click to edit Master title style</a:t>
            </a:r>
          </a:p>
        </p:txBody>
      </p:sp>
      <p:sp>
        <p:nvSpPr>
          <p:cNvPr id="3077" name="Rectangle 5"/>
          <p:cNvSpPr>
            <a:spLocks noGrp="1" noChangeArrowheads="1"/>
          </p:cNvSpPr>
          <p:nvPr>
            <p:ph type="subTitle" sz="quarter" idx="1"/>
          </p:nvPr>
        </p:nvSpPr>
        <p:spPr>
          <a:xfrm>
            <a:off x="3759200" y="3581400"/>
            <a:ext cx="8128000" cy="1752600"/>
          </a:xfrm>
        </p:spPr>
        <p:txBody>
          <a:bodyPr/>
          <a:lstStyle>
            <a:lvl1pPr marL="0" indent="0">
              <a:buFont typeface="Monotype Sorts" pitchFamily="2" charset="2"/>
              <a:buNone/>
              <a:defRPr sz="2800"/>
            </a:lvl1pPr>
          </a:lstStyle>
          <a:p>
            <a:r>
              <a:rPr lang="en-US" altLang="en-US" dirty="0"/>
              <a:t>Click to edit Master subtitle style</a:t>
            </a:r>
          </a:p>
        </p:txBody>
      </p:sp>
      <p:sp>
        <p:nvSpPr>
          <p:cNvPr id="5" name="Rectangle 6"/>
          <p:cNvSpPr>
            <a:spLocks noGrp="1" noChangeArrowheads="1"/>
          </p:cNvSpPr>
          <p:nvPr>
            <p:ph type="dt" sz="quarter" idx="10"/>
          </p:nvPr>
        </p:nvSpPr>
        <p:spPr/>
        <p:txBody>
          <a:bodyPr/>
          <a:lstStyle>
            <a:lvl1pPr>
              <a:defRPr>
                <a:solidFill>
                  <a:schemeClr val="hlink"/>
                </a:solidFill>
              </a:defRPr>
            </a:lvl1pPr>
          </a:lstStyle>
          <a:p>
            <a:pPr>
              <a:defRPr/>
            </a:pPr>
            <a:fld id="{00C0A144-9CA5-40EF-BA71-CB2089FF9C17}" type="datetime4">
              <a:rPr lang="en-US"/>
              <a:pPr>
                <a:defRPr/>
              </a:pPr>
              <a:t>May 12, 2022</a:t>
            </a:fld>
            <a:endParaRPr lang="en-US" altLang="en-US"/>
          </a:p>
        </p:txBody>
      </p:sp>
      <p:sp>
        <p:nvSpPr>
          <p:cNvPr id="6" name="Rectangle 5"/>
          <p:cNvSpPr>
            <a:spLocks noGrp="1" noChangeArrowheads="1"/>
          </p:cNvSpPr>
          <p:nvPr>
            <p:ph type="sldNum" sz="quarter" idx="11"/>
          </p:nvPr>
        </p:nvSpPr>
        <p:spPr/>
        <p:txBody>
          <a:bodyPr/>
          <a:lstStyle>
            <a:lvl1pPr>
              <a:defRPr>
                <a:solidFill>
                  <a:schemeClr val="hlink"/>
                </a:solidFill>
              </a:defRPr>
            </a:lvl1pPr>
          </a:lstStyle>
          <a:p>
            <a:pPr>
              <a:defRPr/>
            </a:pPr>
            <a:fld id="{8F8E2C84-0743-4BBC-99D9-184B50FD9F4C}" type="slidenum">
              <a:rPr lang="en-US" altLang="en-US"/>
              <a:pPr>
                <a:defRPr/>
              </a:pPr>
              <a:t>‹#›</a:t>
            </a:fld>
            <a:endParaRPr lang="en-US" altLang="en-US"/>
          </a:p>
        </p:txBody>
      </p:sp>
    </p:spTree>
    <p:extLst>
      <p:ext uri="{BB962C8B-B14F-4D97-AF65-F5344CB8AC3E}">
        <p14:creationId xmlns:p14="http://schemas.microsoft.com/office/powerpoint/2010/main" val="1426666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fld id="{5DCABE72-A00B-4BEE-8D22-E461BD19BF31}" type="datetime4">
              <a:rPr lang="en-US"/>
              <a:pPr>
                <a:defRPr/>
              </a:pPr>
              <a:t>May 12, 2022</a:t>
            </a:fld>
            <a:endParaRPr lang="en-US" altLang="en-US" dirty="0">
              <a:solidFill>
                <a:schemeClr val="bg2"/>
              </a:solidFill>
            </a:endParaRPr>
          </a:p>
        </p:txBody>
      </p:sp>
      <p:sp>
        <p:nvSpPr>
          <p:cNvPr id="5" name="Rectangle 6"/>
          <p:cNvSpPr>
            <a:spLocks noGrp="1" noChangeArrowheads="1"/>
          </p:cNvSpPr>
          <p:nvPr>
            <p:ph type="ftr" sz="quarter" idx="11"/>
          </p:nvPr>
        </p:nvSpPr>
        <p:spPr>
          <a:xfrm>
            <a:off x="4775200" y="6248400"/>
            <a:ext cx="3860800" cy="457200"/>
          </a:xfrm>
          <a:prstGeom prst="rect">
            <a:avLst/>
          </a:prstGeom>
        </p:spPr>
        <p:txBody>
          <a:bodyPr/>
          <a:lstStyle>
            <a:lvl1pPr>
              <a:defRPr>
                <a:solidFill>
                  <a:schemeClr val="bg2"/>
                </a:solidFill>
              </a:defRPr>
            </a:lvl1pPr>
          </a:lstStyle>
          <a:p>
            <a:pPr>
              <a:defRPr/>
            </a:pPr>
            <a:endParaRPr lang="en-US" altLang="en-US"/>
          </a:p>
        </p:txBody>
      </p:sp>
      <p:sp>
        <p:nvSpPr>
          <p:cNvPr id="6" name="Rectangle 7"/>
          <p:cNvSpPr>
            <a:spLocks noGrp="1" noChangeArrowheads="1"/>
          </p:cNvSpPr>
          <p:nvPr>
            <p:ph type="sldNum" sz="quarter" idx="12"/>
          </p:nvPr>
        </p:nvSpPr>
        <p:spPr/>
        <p:txBody>
          <a:bodyPr/>
          <a:lstStyle>
            <a:lvl1pPr>
              <a:defRPr/>
            </a:lvl1pPr>
          </a:lstStyle>
          <a:p>
            <a:pPr>
              <a:defRPr/>
            </a:pPr>
            <a:fld id="{A238258E-FD5F-4451-BCA9-85E751BC2E18}" type="slidenum">
              <a:rPr lang="en-US" altLang="en-US"/>
              <a:pPr>
                <a:defRPr/>
              </a:pPr>
              <a:t>‹#›</a:t>
            </a:fld>
            <a:endParaRPr lang="en-US" altLang="en-US"/>
          </a:p>
        </p:txBody>
      </p:sp>
    </p:spTree>
    <p:extLst>
      <p:ext uri="{BB962C8B-B14F-4D97-AF65-F5344CB8AC3E}">
        <p14:creationId xmlns:p14="http://schemas.microsoft.com/office/powerpoint/2010/main" val="2441629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94800" y="304800"/>
            <a:ext cx="2794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304800"/>
            <a:ext cx="8178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fld id="{BE35688F-0802-4FFA-8569-61CB52898F13}" type="datetime4">
              <a:rPr lang="en-US"/>
              <a:pPr>
                <a:defRPr/>
              </a:pPr>
              <a:t>May 12, 2022</a:t>
            </a:fld>
            <a:endParaRPr lang="en-US" altLang="en-US" dirty="0">
              <a:solidFill>
                <a:schemeClr val="bg2"/>
              </a:solidFill>
            </a:endParaRPr>
          </a:p>
        </p:txBody>
      </p:sp>
      <p:sp>
        <p:nvSpPr>
          <p:cNvPr id="5" name="Rectangle 6"/>
          <p:cNvSpPr>
            <a:spLocks noGrp="1" noChangeArrowheads="1"/>
          </p:cNvSpPr>
          <p:nvPr>
            <p:ph type="ftr" sz="quarter" idx="11"/>
          </p:nvPr>
        </p:nvSpPr>
        <p:spPr>
          <a:xfrm>
            <a:off x="4775200" y="6248400"/>
            <a:ext cx="3860800" cy="457200"/>
          </a:xfrm>
          <a:prstGeom prst="rect">
            <a:avLst/>
          </a:prstGeom>
        </p:spPr>
        <p:txBody>
          <a:bodyPr/>
          <a:lstStyle>
            <a:lvl1pPr>
              <a:defRPr>
                <a:solidFill>
                  <a:schemeClr val="bg2"/>
                </a:solidFill>
              </a:defRPr>
            </a:lvl1pPr>
          </a:lstStyle>
          <a:p>
            <a:pPr>
              <a:defRPr/>
            </a:pPr>
            <a:endParaRPr lang="en-US" altLang="en-US"/>
          </a:p>
        </p:txBody>
      </p:sp>
      <p:sp>
        <p:nvSpPr>
          <p:cNvPr id="6" name="Rectangle 7"/>
          <p:cNvSpPr>
            <a:spLocks noGrp="1" noChangeArrowheads="1"/>
          </p:cNvSpPr>
          <p:nvPr>
            <p:ph type="sldNum" sz="quarter" idx="12"/>
          </p:nvPr>
        </p:nvSpPr>
        <p:spPr/>
        <p:txBody>
          <a:bodyPr/>
          <a:lstStyle>
            <a:lvl1pPr>
              <a:defRPr/>
            </a:lvl1pPr>
          </a:lstStyle>
          <a:p>
            <a:pPr>
              <a:defRPr/>
            </a:pPr>
            <a:fld id="{02F0A17A-396B-4954-9F3A-182BCB876E47}" type="slidenum">
              <a:rPr lang="en-US" altLang="en-US"/>
              <a:pPr>
                <a:defRPr/>
              </a:pPr>
              <a:t>‹#›</a:t>
            </a:fld>
            <a:endParaRPr lang="en-US" altLang="en-US"/>
          </a:p>
        </p:txBody>
      </p:sp>
    </p:spTree>
    <p:extLst>
      <p:ext uri="{BB962C8B-B14F-4D97-AF65-F5344CB8AC3E}">
        <p14:creationId xmlns:p14="http://schemas.microsoft.com/office/powerpoint/2010/main" val="30097700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812800" y="304800"/>
            <a:ext cx="11176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12800" y="1600200"/>
            <a:ext cx="5486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502400" y="1600200"/>
            <a:ext cx="5486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502400" y="3733800"/>
            <a:ext cx="5486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5"/>
          <p:cNvSpPr>
            <a:spLocks noGrp="1" noChangeArrowheads="1"/>
          </p:cNvSpPr>
          <p:nvPr>
            <p:ph type="dt" sz="half" idx="10"/>
          </p:nvPr>
        </p:nvSpPr>
        <p:spPr/>
        <p:txBody>
          <a:bodyPr/>
          <a:lstStyle>
            <a:lvl1pPr>
              <a:defRPr/>
            </a:lvl1pPr>
          </a:lstStyle>
          <a:p>
            <a:pPr>
              <a:defRPr/>
            </a:pPr>
            <a:fld id="{62C17475-81E7-4A01-8AB2-BEF6BF923142}" type="datetime4">
              <a:rPr lang="en-US"/>
              <a:pPr>
                <a:defRPr/>
              </a:pPr>
              <a:t>May 12, 2022</a:t>
            </a:fld>
            <a:endParaRPr lang="en-US" altLang="en-US" dirty="0">
              <a:solidFill>
                <a:schemeClr val="bg2"/>
              </a:solidFill>
            </a:endParaRPr>
          </a:p>
        </p:txBody>
      </p:sp>
      <p:sp>
        <p:nvSpPr>
          <p:cNvPr id="7" name="Footer Placeholder 6"/>
          <p:cNvSpPr>
            <a:spLocks noGrp="1" noChangeArrowheads="1"/>
          </p:cNvSpPr>
          <p:nvPr>
            <p:ph type="ftr" sz="quarter" idx="11"/>
          </p:nvPr>
        </p:nvSpPr>
        <p:spPr>
          <a:xfrm>
            <a:off x="4775200" y="6248400"/>
            <a:ext cx="3860800" cy="457200"/>
          </a:xfrm>
          <a:prstGeom prst="rect">
            <a:avLst/>
          </a:prstGeom>
        </p:spPr>
        <p:txBody>
          <a:bodyPr/>
          <a:lstStyle>
            <a:lvl1pPr>
              <a:defRPr>
                <a:solidFill>
                  <a:schemeClr val="bg2"/>
                </a:solidFill>
              </a:defRPr>
            </a:lvl1pPr>
          </a:lstStyle>
          <a:p>
            <a:pPr>
              <a:defRPr/>
            </a:pPr>
            <a:endParaRPr lang="en-US" altLang="en-US"/>
          </a:p>
        </p:txBody>
      </p:sp>
      <p:sp>
        <p:nvSpPr>
          <p:cNvPr id="8" name="Rectangle 7"/>
          <p:cNvSpPr>
            <a:spLocks noGrp="1" noChangeArrowheads="1"/>
          </p:cNvSpPr>
          <p:nvPr>
            <p:ph type="sldNum" sz="quarter" idx="12"/>
          </p:nvPr>
        </p:nvSpPr>
        <p:spPr/>
        <p:txBody>
          <a:bodyPr/>
          <a:lstStyle>
            <a:lvl1pPr>
              <a:defRPr/>
            </a:lvl1pPr>
          </a:lstStyle>
          <a:p>
            <a:pPr>
              <a:defRPr/>
            </a:pPr>
            <a:fld id="{4201A5B6-F3C4-4BB7-BEC1-F8A22754DE93}" type="slidenum">
              <a:rPr lang="en-US" altLang="en-US"/>
              <a:pPr>
                <a:defRPr/>
              </a:pPr>
              <a:t>‹#›</a:t>
            </a:fld>
            <a:endParaRPr lang="en-US" altLang="en-US"/>
          </a:p>
        </p:txBody>
      </p:sp>
    </p:spTree>
    <p:extLst>
      <p:ext uri="{BB962C8B-B14F-4D97-AF65-F5344CB8AC3E}">
        <p14:creationId xmlns:p14="http://schemas.microsoft.com/office/powerpoint/2010/main" val="1350252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12800" y="304800"/>
            <a:ext cx="11176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12800" y="1600200"/>
            <a:ext cx="5486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02400" y="1600200"/>
            <a:ext cx="5486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p:txBody>
          <a:bodyPr/>
          <a:lstStyle>
            <a:lvl1pPr>
              <a:defRPr/>
            </a:lvl1pPr>
          </a:lstStyle>
          <a:p>
            <a:pPr>
              <a:defRPr/>
            </a:pPr>
            <a:fld id="{BDA4CA22-AB5D-42E6-AA0D-D29944CB9CB0}" type="datetime4">
              <a:rPr lang="en-US"/>
              <a:pPr>
                <a:defRPr/>
              </a:pPr>
              <a:t>May 12, 2022</a:t>
            </a:fld>
            <a:endParaRPr lang="en-US" altLang="en-US" dirty="0">
              <a:solidFill>
                <a:schemeClr val="bg2"/>
              </a:solidFill>
            </a:endParaRPr>
          </a:p>
        </p:txBody>
      </p:sp>
      <p:sp>
        <p:nvSpPr>
          <p:cNvPr id="6" name="Rectangle 6"/>
          <p:cNvSpPr>
            <a:spLocks noGrp="1" noChangeArrowheads="1"/>
          </p:cNvSpPr>
          <p:nvPr>
            <p:ph type="ftr" sz="quarter" idx="11"/>
          </p:nvPr>
        </p:nvSpPr>
        <p:spPr>
          <a:xfrm>
            <a:off x="4775200" y="6248400"/>
            <a:ext cx="3860800" cy="457200"/>
          </a:xfrm>
          <a:prstGeom prst="rect">
            <a:avLst/>
          </a:prstGeom>
        </p:spPr>
        <p:txBody>
          <a:bodyPr/>
          <a:lstStyle>
            <a:lvl1pPr>
              <a:defRPr>
                <a:solidFill>
                  <a:schemeClr val="bg2"/>
                </a:solidFill>
              </a:defRPr>
            </a:lvl1pPr>
          </a:lstStyle>
          <a:p>
            <a:pPr>
              <a:defRPr/>
            </a:pPr>
            <a:endParaRPr lang="en-US" altLang="en-US"/>
          </a:p>
        </p:txBody>
      </p:sp>
      <p:sp>
        <p:nvSpPr>
          <p:cNvPr id="7" name="Rectangle 7"/>
          <p:cNvSpPr>
            <a:spLocks noGrp="1" noChangeArrowheads="1"/>
          </p:cNvSpPr>
          <p:nvPr>
            <p:ph type="sldNum" sz="quarter" idx="12"/>
          </p:nvPr>
        </p:nvSpPr>
        <p:spPr/>
        <p:txBody>
          <a:bodyPr/>
          <a:lstStyle>
            <a:lvl1pPr>
              <a:defRPr/>
            </a:lvl1pPr>
          </a:lstStyle>
          <a:p>
            <a:pPr>
              <a:defRPr/>
            </a:pPr>
            <a:fld id="{F202ECFA-99E1-4A43-82F1-ABB33DFEC844}" type="slidenum">
              <a:rPr lang="en-US" altLang="en-US"/>
              <a:pPr>
                <a:defRPr/>
              </a:pPr>
              <a:t>‹#›</a:t>
            </a:fld>
            <a:endParaRPr lang="en-US" altLang="en-US"/>
          </a:p>
        </p:txBody>
      </p:sp>
    </p:spTree>
    <p:extLst>
      <p:ext uri="{BB962C8B-B14F-4D97-AF65-F5344CB8AC3E}">
        <p14:creationId xmlns:p14="http://schemas.microsoft.com/office/powerpoint/2010/main" val="2577355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CB61A64-E55D-445F-9BF2-F313F51CC73E}" type="datetime4">
              <a:rPr lang="en-US"/>
              <a:pPr>
                <a:defRPr/>
              </a:pPr>
              <a:t>May 12, 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82A558D-545B-47C6-A92D-DA2C8A937CFF}" type="slidenum">
              <a:rPr lang="en-US"/>
              <a:pPr>
                <a:defRPr/>
              </a:pPr>
              <a:t>‹#›</a:t>
            </a:fld>
            <a:endParaRPr lang="en-US"/>
          </a:p>
        </p:txBody>
      </p:sp>
    </p:spTree>
    <p:extLst>
      <p:ext uri="{BB962C8B-B14F-4D97-AF65-F5344CB8AC3E}">
        <p14:creationId xmlns:p14="http://schemas.microsoft.com/office/powerpoint/2010/main" val="27759840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FA13FB4-4682-41ED-9269-398DA399AB3E}" type="datetime4">
              <a:rPr lang="en-US"/>
              <a:pPr>
                <a:defRPr/>
              </a:pPr>
              <a:t>May 12, 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C9C4A20-6E27-467E-A82B-83AD515946BA}" type="slidenum">
              <a:rPr lang="en-US"/>
              <a:pPr>
                <a:defRPr/>
              </a:pPr>
              <a:t>‹#›</a:t>
            </a:fld>
            <a:endParaRPr lang="en-US"/>
          </a:p>
        </p:txBody>
      </p:sp>
    </p:spTree>
    <p:extLst>
      <p:ext uri="{BB962C8B-B14F-4D97-AF65-F5344CB8AC3E}">
        <p14:creationId xmlns:p14="http://schemas.microsoft.com/office/powerpoint/2010/main" val="23818792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4F6CFB3-CE2E-4B14-8F75-1E4CD0EE53B3}" type="datetime4">
              <a:rPr lang="en-US"/>
              <a:pPr>
                <a:defRPr/>
              </a:pPr>
              <a:t>May 12, 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E0003EE-89BB-4EEE-859A-101CADE6F8C6}" type="slidenum">
              <a:rPr lang="en-US"/>
              <a:pPr>
                <a:defRPr/>
              </a:pPr>
              <a:t>‹#›</a:t>
            </a:fld>
            <a:endParaRPr lang="en-US"/>
          </a:p>
        </p:txBody>
      </p:sp>
    </p:spTree>
    <p:extLst>
      <p:ext uri="{BB962C8B-B14F-4D97-AF65-F5344CB8AC3E}">
        <p14:creationId xmlns:p14="http://schemas.microsoft.com/office/powerpoint/2010/main" val="35906204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50CEDC97-25E2-4BF8-9946-9AE8D05A1F1A}" type="datetime4">
              <a:rPr lang="en-US"/>
              <a:pPr>
                <a:defRPr/>
              </a:pPr>
              <a:t>May 12, 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38E9E66-912C-4FA1-95DC-3781E8ED6003}" type="slidenum">
              <a:rPr lang="en-US"/>
              <a:pPr>
                <a:defRPr/>
              </a:pPr>
              <a:t>‹#›</a:t>
            </a:fld>
            <a:endParaRPr lang="en-US"/>
          </a:p>
        </p:txBody>
      </p:sp>
    </p:spTree>
    <p:extLst>
      <p:ext uri="{BB962C8B-B14F-4D97-AF65-F5344CB8AC3E}">
        <p14:creationId xmlns:p14="http://schemas.microsoft.com/office/powerpoint/2010/main" val="36708673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DA11129-4AC1-49EB-AEDE-C295F4D161E9}" type="datetime4">
              <a:rPr lang="en-US"/>
              <a:pPr>
                <a:defRPr/>
              </a:pPr>
              <a:t>May 12, 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B9DDFA7-FD3F-4D6A-8468-A15361F7C880}" type="slidenum">
              <a:rPr lang="en-US"/>
              <a:pPr>
                <a:defRPr/>
              </a:pPr>
              <a:t>‹#›</a:t>
            </a:fld>
            <a:endParaRPr lang="en-US"/>
          </a:p>
        </p:txBody>
      </p:sp>
    </p:spTree>
    <p:extLst>
      <p:ext uri="{BB962C8B-B14F-4D97-AF65-F5344CB8AC3E}">
        <p14:creationId xmlns:p14="http://schemas.microsoft.com/office/powerpoint/2010/main" val="3683945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F205AC1-7423-43ED-9D13-9D41F5090378}" type="datetime4">
              <a:rPr lang="en-US"/>
              <a:pPr>
                <a:defRPr/>
              </a:pPr>
              <a:t>May 12, 2022</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DD1209A-7E61-4B13-9109-E589F9827431}" type="slidenum">
              <a:rPr lang="en-US"/>
              <a:pPr>
                <a:defRPr/>
              </a:pPr>
              <a:t>‹#›</a:t>
            </a:fld>
            <a:endParaRPr lang="en-US"/>
          </a:p>
        </p:txBody>
      </p:sp>
    </p:spTree>
    <p:extLst>
      <p:ext uri="{BB962C8B-B14F-4D97-AF65-F5344CB8AC3E}">
        <p14:creationId xmlns:p14="http://schemas.microsoft.com/office/powerpoint/2010/main" val="3213654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54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4000">
                <a:solidFill>
                  <a:srgbClr val="0000FF"/>
                </a:solidFill>
              </a:defRPr>
            </a:lvl1pPr>
            <a:lvl2pPr>
              <a:defRPr sz="3600"/>
            </a:lvl2pPr>
            <a:lvl3pPr>
              <a:defRPr sz="3200"/>
            </a:lvl3pPr>
            <a:lvl4pPr>
              <a:defRPr sz="32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dt" sz="half" idx="10"/>
          </p:nvPr>
        </p:nvSpPr>
        <p:spPr/>
        <p:txBody>
          <a:bodyPr/>
          <a:lstStyle>
            <a:lvl1pPr>
              <a:defRPr/>
            </a:lvl1pPr>
          </a:lstStyle>
          <a:p>
            <a:pPr>
              <a:defRPr/>
            </a:pPr>
            <a:fld id="{3BA02DFA-02C6-4638-89D4-9E98CDF503C0}" type="datetime4">
              <a:rPr lang="en-US"/>
              <a:pPr>
                <a:defRPr/>
              </a:pPr>
              <a:t>May 12, 2022</a:t>
            </a:fld>
            <a:endParaRPr lang="en-US" altLang="en-US">
              <a:solidFill>
                <a:schemeClr val="bg2"/>
              </a:solidFill>
            </a:endParaRPr>
          </a:p>
        </p:txBody>
      </p:sp>
      <p:sp>
        <p:nvSpPr>
          <p:cNvPr id="5" name="Rectangle 4"/>
          <p:cNvSpPr>
            <a:spLocks noGrp="1" noChangeArrowheads="1"/>
          </p:cNvSpPr>
          <p:nvPr>
            <p:ph type="sldNum" sz="quarter" idx="11"/>
          </p:nvPr>
        </p:nvSpPr>
        <p:spPr/>
        <p:txBody>
          <a:bodyPr/>
          <a:lstStyle>
            <a:lvl1pPr>
              <a:defRPr/>
            </a:lvl1pPr>
          </a:lstStyle>
          <a:p>
            <a:pPr>
              <a:defRPr/>
            </a:pPr>
            <a:fld id="{BC03FDE9-4CFE-4421-A501-434F5F61D1E4}" type="slidenum">
              <a:rPr lang="en-US" altLang="en-US"/>
              <a:pPr>
                <a:defRPr/>
              </a:pPr>
              <a:t>‹#›</a:t>
            </a:fld>
            <a:endParaRPr lang="en-US" altLang="en-US"/>
          </a:p>
        </p:txBody>
      </p:sp>
    </p:spTree>
    <p:extLst>
      <p:ext uri="{BB962C8B-B14F-4D97-AF65-F5344CB8AC3E}">
        <p14:creationId xmlns:p14="http://schemas.microsoft.com/office/powerpoint/2010/main" val="4082913233"/>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E917851-BEA3-4BF7-A8AF-DDD7C0D28D98}" type="datetime4">
              <a:rPr lang="en-US"/>
              <a:pPr>
                <a:defRPr/>
              </a:pPr>
              <a:t>May 12, 2022</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11ACD7F-0A8A-4343-9247-A1AE8F5C6088}" type="slidenum">
              <a:rPr lang="en-US"/>
              <a:pPr>
                <a:defRPr/>
              </a:pPr>
              <a:t>‹#›</a:t>
            </a:fld>
            <a:endParaRPr lang="en-US"/>
          </a:p>
        </p:txBody>
      </p:sp>
    </p:spTree>
    <p:extLst>
      <p:ext uri="{BB962C8B-B14F-4D97-AF65-F5344CB8AC3E}">
        <p14:creationId xmlns:p14="http://schemas.microsoft.com/office/powerpoint/2010/main" val="39164592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6E6E712-EF3B-4B31-AD6B-13C9C7073A30}" type="datetime4">
              <a:rPr lang="en-US"/>
              <a:pPr>
                <a:defRPr/>
              </a:pPr>
              <a:t>May 12, 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F9A996E-9E68-4294-9FDD-0D3C9BF5F02D}" type="slidenum">
              <a:rPr lang="en-US"/>
              <a:pPr>
                <a:defRPr/>
              </a:pPr>
              <a:t>‹#›</a:t>
            </a:fld>
            <a:endParaRPr lang="en-US"/>
          </a:p>
        </p:txBody>
      </p:sp>
    </p:spTree>
    <p:extLst>
      <p:ext uri="{BB962C8B-B14F-4D97-AF65-F5344CB8AC3E}">
        <p14:creationId xmlns:p14="http://schemas.microsoft.com/office/powerpoint/2010/main" val="31882914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685E838-075F-446A-BFEE-D392A06DB13E}" type="datetime4">
              <a:rPr lang="en-US"/>
              <a:pPr>
                <a:defRPr/>
              </a:pPr>
              <a:t>May 12, 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0B65055-6114-4D36-8439-B3562715F6FB}" type="slidenum">
              <a:rPr lang="en-US"/>
              <a:pPr>
                <a:defRPr/>
              </a:pPr>
              <a:t>‹#›</a:t>
            </a:fld>
            <a:endParaRPr lang="en-US"/>
          </a:p>
        </p:txBody>
      </p:sp>
    </p:spTree>
    <p:extLst>
      <p:ext uri="{BB962C8B-B14F-4D97-AF65-F5344CB8AC3E}">
        <p14:creationId xmlns:p14="http://schemas.microsoft.com/office/powerpoint/2010/main" val="10761194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6799E62-F8EB-4C0F-8921-40F31A908B71}" type="datetime4">
              <a:rPr lang="en-US"/>
              <a:pPr>
                <a:defRPr/>
              </a:pPr>
              <a:t>May 12, 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8B889DA-ECA5-4C6B-9A5A-45309617AC82}" type="slidenum">
              <a:rPr lang="en-US"/>
              <a:pPr>
                <a:defRPr/>
              </a:pPr>
              <a:t>‹#›</a:t>
            </a:fld>
            <a:endParaRPr lang="en-US"/>
          </a:p>
        </p:txBody>
      </p:sp>
    </p:spTree>
    <p:extLst>
      <p:ext uri="{BB962C8B-B14F-4D97-AF65-F5344CB8AC3E}">
        <p14:creationId xmlns:p14="http://schemas.microsoft.com/office/powerpoint/2010/main" val="35425101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8888F6E-C648-407D-AFAC-A8EE81AE8784}" type="datetime4">
              <a:rPr lang="en-US"/>
              <a:pPr>
                <a:defRPr/>
              </a:pPr>
              <a:t>May 12, 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41FE80-744B-44BB-BAEB-797EBDE08034}" type="slidenum">
              <a:rPr lang="en-US"/>
              <a:pPr>
                <a:defRPr/>
              </a:pPr>
              <a:t>‹#›</a:t>
            </a:fld>
            <a:endParaRPr lang="en-US"/>
          </a:p>
        </p:txBody>
      </p:sp>
    </p:spTree>
    <p:extLst>
      <p:ext uri="{BB962C8B-B14F-4D97-AF65-F5344CB8AC3E}">
        <p14:creationId xmlns:p14="http://schemas.microsoft.com/office/powerpoint/2010/main" val="3098891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fld id="{E329875D-7486-496C-A37B-6DE42241A533}" type="datetime4">
              <a:rPr lang="en-US"/>
              <a:pPr>
                <a:defRPr/>
              </a:pPr>
              <a:t>May 12, 2022</a:t>
            </a:fld>
            <a:endParaRPr lang="en-US" altLang="en-US" dirty="0">
              <a:solidFill>
                <a:schemeClr val="bg2"/>
              </a:solidFill>
            </a:endParaRPr>
          </a:p>
        </p:txBody>
      </p:sp>
      <p:sp>
        <p:nvSpPr>
          <p:cNvPr id="5" name="Rectangle 6"/>
          <p:cNvSpPr>
            <a:spLocks noGrp="1" noChangeArrowheads="1"/>
          </p:cNvSpPr>
          <p:nvPr>
            <p:ph type="ftr" sz="quarter" idx="11"/>
          </p:nvPr>
        </p:nvSpPr>
        <p:spPr>
          <a:xfrm>
            <a:off x="4775200" y="6248400"/>
            <a:ext cx="3860800" cy="457200"/>
          </a:xfrm>
          <a:prstGeom prst="rect">
            <a:avLst/>
          </a:prstGeom>
        </p:spPr>
        <p:txBody>
          <a:bodyPr/>
          <a:lstStyle>
            <a:lvl1pPr>
              <a:defRPr>
                <a:solidFill>
                  <a:schemeClr val="bg2"/>
                </a:solidFill>
              </a:defRPr>
            </a:lvl1pPr>
          </a:lstStyle>
          <a:p>
            <a:pPr>
              <a:defRPr/>
            </a:pPr>
            <a:endParaRPr lang="en-US" altLang="en-US"/>
          </a:p>
        </p:txBody>
      </p:sp>
      <p:sp>
        <p:nvSpPr>
          <p:cNvPr id="6" name="Rectangle 7"/>
          <p:cNvSpPr>
            <a:spLocks noGrp="1" noChangeArrowheads="1"/>
          </p:cNvSpPr>
          <p:nvPr>
            <p:ph type="sldNum" sz="quarter" idx="12"/>
          </p:nvPr>
        </p:nvSpPr>
        <p:spPr/>
        <p:txBody>
          <a:bodyPr/>
          <a:lstStyle>
            <a:lvl1pPr>
              <a:defRPr/>
            </a:lvl1pPr>
          </a:lstStyle>
          <a:p>
            <a:pPr>
              <a:defRPr/>
            </a:pPr>
            <a:fld id="{475EFA1D-33DB-4F79-B79B-337EC801B114}" type="slidenum">
              <a:rPr lang="en-US" altLang="en-US"/>
              <a:pPr>
                <a:defRPr/>
              </a:pPr>
              <a:t>‹#›</a:t>
            </a:fld>
            <a:endParaRPr lang="en-US" altLang="en-US"/>
          </a:p>
        </p:txBody>
      </p:sp>
    </p:spTree>
    <p:extLst>
      <p:ext uri="{BB962C8B-B14F-4D97-AF65-F5344CB8AC3E}">
        <p14:creationId xmlns:p14="http://schemas.microsoft.com/office/powerpoint/2010/main" val="499771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024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p:txBody>
          <a:bodyPr/>
          <a:lstStyle>
            <a:lvl1pPr>
              <a:defRPr/>
            </a:lvl1pPr>
          </a:lstStyle>
          <a:p>
            <a:pPr>
              <a:defRPr/>
            </a:pPr>
            <a:fld id="{D44C04FE-6587-4B5D-81C3-E86DEF588904}" type="datetime4">
              <a:rPr lang="en-US"/>
              <a:pPr>
                <a:defRPr/>
              </a:pPr>
              <a:t>May 12, 2022</a:t>
            </a:fld>
            <a:endParaRPr lang="en-US" altLang="en-US" dirty="0">
              <a:solidFill>
                <a:schemeClr val="bg2"/>
              </a:solidFill>
            </a:endParaRPr>
          </a:p>
        </p:txBody>
      </p:sp>
      <p:sp>
        <p:nvSpPr>
          <p:cNvPr id="6" name="Rectangle 6"/>
          <p:cNvSpPr>
            <a:spLocks noGrp="1" noChangeArrowheads="1"/>
          </p:cNvSpPr>
          <p:nvPr>
            <p:ph type="ftr" sz="quarter" idx="11"/>
          </p:nvPr>
        </p:nvSpPr>
        <p:spPr>
          <a:xfrm>
            <a:off x="4775200" y="6248400"/>
            <a:ext cx="3860800" cy="457200"/>
          </a:xfrm>
          <a:prstGeom prst="rect">
            <a:avLst/>
          </a:prstGeom>
        </p:spPr>
        <p:txBody>
          <a:bodyPr/>
          <a:lstStyle>
            <a:lvl1pPr>
              <a:defRPr>
                <a:solidFill>
                  <a:schemeClr val="bg2"/>
                </a:solidFill>
              </a:defRPr>
            </a:lvl1pPr>
          </a:lstStyle>
          <a:p>
            <a:pPr>
              <a:defRPr/>
            </a:pPr>
            <a:endParaRPr lang="en-US" altLang="en-US"/>
          </a:p>
        </p:txBody>
      </p:sp>
      <p:sp>
        <p:nvSpPr>
          <p:cNvPr id="7" name="Rectangle 7"/>
          <p:cNvSpPr>
            <a:spLocks noGrp="1" noChangeArrowheads="1"/>
          </p:cNvSpPr>
          <p:nvPr>
            <p:ph type="sldNum" sz="quarter" idx="12"/>
          </p:nvPr>
        </p:nvSpPr>
        <p:spPr/>
        <p:txBody>
          <a:bodyPr/>
          <a:lstStyle>
            <a:lvl1pPr>
              <a:defRPr/>
            </a:lvl1pPr>
          </a:lstStyle>
          <a:p>
            <a:pPr>
              <a:defRPr/>
            </a:pPr>
            <a:fld id="{96795686-6F3D-48C4-BCA9-D8C1E1CC5471}" type="slidenum">
              <a:rPr lang="en-US" altLang="en-US"/>
              <a:pPr>
                <a:defRPr/>
              </a:pPr>
              <a:t>‹#›</a:t>
            </a:fld>
            <a:endParaRPr lang="en-US" altLang="en-US"/>
          </a:p>
        </p:txBody>
      </p:sp>
    </p:spTree>
    <p:extLst>
      <p:ext uri="{BB962C8B-B14F-4D97-AF65-F5344CB8AC3E}">
        <p14:creationId xmlns:p14="http://schemas.microsoft.com/office/powerpoint/2010/main" val="3749284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p:txBody>
          <a:bodyPr/>
          <a:lstStyle>
            <a:lvl1pPr>
              <a:defRPr/>
            </a:lvl1pPr>
          </a:lstStyle>
          <a:p>
            <a:pPr>
              <a:defRPr/>
            </a:pPr>
            <a:fld id="{25D329F2-B348-442E-9FFB-D1B4B25A0A17}" type="datetime4">
              <a:rPr lang="en-US"/>
              <a:pPr>
                <a:defRPr/>
              </a:pPr>
              <a:t>May 12, 2022</a:t>
            </a:fld>
            <a:endParaRPr lang="en-US" altLang="en-US" dirty="0">
              <a:solidFill>
                <a:schemeClr val="bg2"/>
              </a:solidFill>
            </a:endParaRPr>
          </a:p>
        </p:txBody>
      </p:sp>
      <p:sp>
        <p:nvSpPr>
          <p:cNvPr id="8" name="Rectangle 6"/>
          <p:cNvSpPr>
            <a:spLocks noGrp="1" noChangeArrowheads="1"/>
          </p:cNvSpPr>
          <p:nvPr>
            <p:ph type="ftr" sz="quarter" idx="11"/>
          </p:nvPr>
        </p:nvSpPr>
        <p:spPr>
          <a:xfrm>
            <a:off x="4775200" y="6248400"/>
            <a:ext cx="3860800" cy="457200"/>
          </a:xfrm>
          <a:prstGeom prst="rect">
            <a:avLst/>
          </a:prstGeom>
        </p:spPr>
        <p:txBody>
          <a:bodyPr/>
          <a:lstStyle>
            <a:lvl1pPr>
              <a:defRPr>
                <a:solidFill>
                  <a:schemeClr val="bg2"/>
                </a:solidFill>
              </a:defRPr>
            </a:lvl1pPr>
          </a:lstStyle>
          <a:p>
            <a:pPr>
              <a:defRPr/>
            </a:pPr>
            <a:endParaRPr lang="en-US" altLang="en-US"/>
          </a:p>
        </p:txBody>
      </p:sp>
      <p:sp>
        <p:nvSpPr>
          <p:cNvPr id="9" name="Rectangle 7"/>
          <p:cNvSpPr>
            <a:spLocks noGrp="1" noChangeArrowheads="1"/>
          </p:cNvSpPr>
          <p:nvPr>
            <p:ph type="sldNum" sz="quarter" idx="12"/>
          </p:nvPr>
        </p:nvSpPr>
        <p:spPr/>
        <p:txBody>
          <a:bodyPr/>
          <a:lstStyle>
            <a:lvl1pPr>
              <a:defRPr/>
            </a:lvl1pPr>
          </a:lstStyle>
          <a:p>
            <a:pPr>
              <a:defRPr/>
            </a:pPr>
            <a:fld id="{191F6C75-ECE9-475C-B489-BC0C3F19298E}" type="slidenum">
              <a:rPr lang="en-US" altLang="en-US"/>
              <a:pPr>
                <a:defRPr/>
              </a:pPr>
              <a:t>‹#›</a:t>
            </a:fld>
            <a:endParaRPr lang="en-US" altLang="en-US"/>
          </a:p>
        </p:txBody>
      </p:sp>
    </p:spTree>
    <p:extLst>
      <p:ext uri="{BB962C8B-B14F-4D97-AF65-F5344CB8AC3E}">
        <p14:creationId xmlns:p14="http://schemas.microsoft.com/office/powerpoint/2010/main" val="760663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p:txBody>
          <a:bodyPr/>
          <a:lstStyle>
            <a:lvl1pPr>
              <a:defRPr/>
            </a:lvl1pPr>
          </a:lstStyle>
          <a:p>
            <a:pPr>
              <a:defRPr/>
            </a:pPr>
            <a:fld id="{7F0E878F-EA39-4C2E-9970-394B6CAB1478}" type="datetime4">
              <a:rPr lang="en-US"/>
              <a:pPr>
                <a:defRPr/>
              </a:pPr>
              <a:t>May 12, 2022</a:t>
            </a:fld>
            <a:endParaRPr lang="en-US" altLang="en-US" dirty="0">
              <a:solidFill>
                <a:schemeClr val="bg2"/>
              </a:solidFill>
            </a:endParaRPr>
          </a:p>
        </p:txBody>
      </p:sp>
      <p:sp>
        <p:nvSpPr>
          <p:cNvPr id="4" name="Rectangle 6"/>
          <p:cNvSpPr>
            <a:spLocks noGrp="1" noChangeArrowheads="1"/>
          </p:cNvSpPr>
          <p:nvPr>
            <p:ph type="ftr" sz="quarter" idx="11"/>
          </p:nvPr>
        </p:nvSpPr>
        <p:spPr>
          <a:xfrm>
            <a:off x="4775200" y="6248400"/>
            <a:ext cx="3860800" cy="457200"/>
          </a:xfrm>
          <a:prstGeom prst="rect">
            <a:avLst/>
          </a:prstGeom>
        </p:spPr>
        <p:txBody>
          <a:bodyPr/>
          <a:lstStyle>
            <a:lvl1pPr>
              <a:defRPr>
                <a:solidFill>
                  <a:schemeClr val="bg2"/>
                </a:solidFill>
              </a:defRPr>
            </a:lvl1pPr>
          </a:lstStyle>
          <a:p>
            <a:pPr>
              <a:defRPr/>
            </a:pPr>
            <a:endParaRPr lang="en-US" altLang="en-US"/>
          </a:p>
        </p:txBody>
      </p:sp>
      <p:sp>
        <p:nvSpPr>
          <p:cNvPr id="5" name="Rectangle 7"/>
          <p:cNvSpPr>
            <a:spLocks noGrp="1" noChangeArrowheads="1"/>
          </p:cNvSpPr>
          <p:nvPr>
            <p:ph type="sldNum" sz="quarter" idx="12"/>
          </p:nvPr>
        </p:nvSpPr>
        <p:spPr/>
        <p:txBody>
          <a:bodyPr/>
          <a:lstStyle>
            <a:lvl1pPr>
              <a:defRPr/>
            </a:lvl1pPr>
          </a:lstStyle>
          <a:p>
            <a:pPr>
              <a:defRPr/>
            </a:pPr>
            <a:fld id="{B32496E5-8FFA-4061-92C3-71B1BA3DDA51}" type="slidenum">
              <a:rPr lang="en-US" altLang="en-US"/>
              <a:pPr>
                <a:defRPr/>
              </a:pPr>
              <a:t>‹#›</a:t>
            </a:fld>
            <a:endParaRPr lang="en-US" altLang="en-US"/>
          </a:p>
        </p:txBody>
      </p:sp>
    </p:spTree>
    <p:extLst>
      <p:ext uri="{BB962C8B-B14F-4D97-AF65-F5344CB8AC3E}">
        <p14:creationId xmlns:p14="http://schemas.microsoft.com/office/powerpoint/2010/main" val="4231464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fld id="{A8047DC0-EB30-4B3A-AABE-7E05E0B31B3B}" type="datetime4">
              <a:rPr lang="en-US"/>
              <a:pPr>
                <a:defRPr/>
              </a:pPr>
              <a:t>May 12, 2022</a:t>
            </a:fld>
            <a:endParaRPr lang="en-US" altLang="en-US" dirty="0">
              <a:solidFill>
                <a:schemeClr val="bg2"/>
              </a:solidFill>
            </a:endParaRPr>
          </a:p>
        </p:txBody>
      </p:sp>
      <p:sp>
        <p:nvSpPr>
          <p:cNvPr id="3" name="Rectangle 6"/>
          <p:cNvSpPr>
            <a:spLocks noGrp="1" noChangeArrowheads="1"/>
          </p:cNvSpPr>
          <p:nvPr>
            <p:ph type="ftr" sz="quarter" idx="11"/>
          </p:nvPr>
        </p:nvSpPr>
        <p:spPr>
          <a:xfrm>
            <a:off x="4775200" y="6248400"/>
            <a:ext cx="3860800" cy="457200"/>
          </a:xfrm>
          <a:prstGeom prst="rect">
            <a:avLst/>
          </a:prstGeom>
        </p:spPr>
        <p:txBody>
          <a:bodyPr/>
          <a:lstStyle>
            <a:lvl1pPr>
              <a:defRPr>
                <a:solidFill>
                  <a:schemeClr val="bg2"/>
                </a:solidFill>
              </a:defRPr>
            </a:lvl1pPr>
          </a:lstStyle>
          <a:p>
            <a:pPr>
              <a:defRPr/>
            </a:pPr>
            <a:endParaRPr lang="en-US" altLang="en-US"/>
          </a:p>
        </p:txBody>
      </p:sp>
      <p:sp>
        <p:nvSpPr>
          <p:cNvPr id="4" name="Rectangle 7"/>
          <p:cNvSpPr>
            <a:spLocks noGrp="1" noChangeArrowheads="1"/>
          </p:cNvSpPr>
          <p:nvPr>
            <p:ph type="sldNum" sz="quarter" idx="12"/>
          </p:nvPr>
        </p:nvSpPr>
        <p:spPr/>
        <p:txBody>
          <a:bodyPr/>
          <a:lstStyle>
            <a:lvl1pPr>
              <a:defRPr/>
            </a:lvl1pPr>
          </a:lstStyle>
          <a:p>
            <a:pPr>
              <a:defRPr/>
            </a:pPr>
            <a:fld id="{24C21867-5838-4AB1-82B9-E47C7DA36B59}" type="slidenum">
              <a:rPr lang="en-US" altLang="en-US"/>
              <a:pPr>
                <a:defRPr/>
              </a:pPr>
              <a:t>‹#›</a:t>
            </a:fld>
            <a:endParaRPr lang="en-US" altLang="en-US"/>
          </a:p>
        </p:txBody>
      </p:sp>
    </p:spTree>
    <p:extLst>
      <p:ext uri="{BB962C8B-B14F-4D97-AF65-F5344CB8AC3E}">
        <p14:creationId xmlns:p14="http://schemas.microsoft.com/office/powerpoint/2010/main" val="442035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fld id="{FEB29D74-CB06-4A77-8DB8-0A977A7E0029}" type="datetime4">
              <a:rPr lang="en-US"/>
              <a:pPr>
                <a:defRPr/>
              </a:pPr>
              <a:t>May 12, 2022</a:t>
            </a:fld>
            <a:endParaRPr lang="en-US" altLang="en-US" dirty="0">
              <a:solidFill>
                <a:schemeClr val="bg2"/>
              </a:solidFill>
            </a:endParaRPr>
          </a:p>
        </p:txBody>
      </p:sp>
      <p:sp>
        <p:nvSpPr>
          <p:cNvPr id="6" name="Rectangle 6"/>
          <p:cNvSpPr>
            <a:spLocks noGrp="1" noChangeArrowheads="1"/>
          </p:cNvSpPr>
          <p:nvPr>
            <p:ph type="ftr" sz="quarter" idx="11"/>
          </p:nvPr>
        </p:nvSpPr>
        <p:spPr>
          <a:xfrm>
            <a:off x="4775200" y="6248400"/>
            <a:ext cx="3860800" cy="457200"/>
          </a:xfrm>
          <a:prstGeom prst="rect">
            <a:avLst/>
          </a:prstGeom>
        </p:spPr>
        <p:txBody>
          <a:bodyPr/>
          <a:lstStyle>
            <a:lvl1pPr>
              <a:defRPr>
                <a:solidFill>
                  <a:schemeClr val="bg2"/>
                </a:solidFill>
              </a:defRPr>
            </a:lvl1pPr>
          </a:lstStyle>
          <a:p>
            <a:pPr>
              <a:defRPr/>
            </a:pPr>
            <a:endParaRPr lang="en-US" altLang="en-US"/>
          </a:p>
        </p:txBody>
      </p:sp>
      <p:sp>
        <p:nvSpPr>
          <p:cNvPr id="7" name="Rectangle 7"/>
          <p:cNvSpPr>
            <a:spLocks noGrp="1" noChangeArrowheads="1"/>
          </p:cNvSpPr>
          <p:nvPr>
            <p:ph type="sldNum" sz="quarter" idx="12"/>
          </p:nvPr>
        </p:nvSpPr>
        <p:spPr/>
        <p:txBody>
          <a:bodyPr/>
          <a:lstStyle>
            <a:lvl1pPr>
              <a:defRPr/>
            </a:lvl1pPr>
          </a:lstStyle>
          <a:p>
            <a:pPr>
              <a:defRPr/>
            </a:pPr>
            <a:fld id="{AB954077-3D17-4357-9835-26FB285CFBC9}" type="slidenum">
              <a:rPr lang="en-US" altLang="en-US"/>
              <a:pPr>
                <a:defRPr/>
              </a:pPr>
              <a:t>‹#›</a:t>
            </a:fld>
            <a:endParaRPr lang="en-US" altLang="en-US"/>
          </a:p>
        </p:txBody>
      </p:sp>
    </p:spTree>
    <p:extLst>
      <p:ext uri="{BB962C8B-B14F-4D97-AF65-F5344CB8AC3E}">
        <p14:creationId xmlns:p14="http://schemas.microsoft.com/office/powerpoint/2010/main" val="3693833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fld id="{F74CE224-DED2-4CD1-AC21-F3080FE47CB5}" type="datetime4">
              <a:rPr lang="en-US"/>
              <a:pPr>
                <a:defRPr/>
              </a:pPr>
              <a:t>May 12, 2022</a:t>
            </a:fld>
            <a:endParaRPr lang="en-US" altLang="en-US" dirty="0">
              <a:solidFill>
                <a:schemeClr val="bg2"/>
              </a:solidFill>
            </a:endParaRPr>
          </a:p>
        </p:txBody>
      </p:sp>
      <p:sp>
        <p:nvSpPr>
          <p:cNvPr id="6" name="Rectangle 6"/>
          <p:cNvSpPr>
            <a:spLocks noGrp="1" noChangeArrowheads="1"/>
          </p:cNvSpPr>
          <p:nvPr>
            <p:ph type="ftr" sz="quarter" idx="11"/>
          </p:nvPr>
        </p:nvSpPr>
        <p:spPr>
          <a:xfrm>
            <a:off x="4775200" y="6248400"/>
            <a:ext cx="3860800" cy="457200"/>
          </a:xfrm>
          <a:prstGeom prst="rect">
            <a:avLst/>
          </a:prstGeom>
        </p:spPr>
        <p:txBody>
          <a:bodyPr/>
          <a:lstStyle>
            <a:lvl1pPr>
              <a:defRPr>
                <a:solidFill>
                  <a:schemeClr val="bg2"/>
                </a:solidFill>
              </a:defRPr>
            </a:lvl1pPr>
          </a:lstStyle>
          <a:p>
            <a:pPr>
              <a:defRPr/>
            </a:pPr>
            <a:endParaRPr lang="en-US" altLang="en-US"/>
          </a:p>
        </p:txBody>
      </p:sp>
      <p:sp>
        <p:nvSpPr>
          <p:cNvPr id="7" name="Rectangle 7"/>
          <p:cNvSpPr>
            <a:spLocks noGrp="1" noChangeArrowheads="1"/>
          </p:cNvSpPr>
          <p:nvPr>
            <p:ph type="sldNum" sz="quarter" idx="12"/>
          </p:nvPr>
        </p:nvSpPr>
        <p:spPr/>
        <p:txBody>
          <a:bodyPr/>
          <a:lstStyle>
            <a:lvl1pPr>
              <a:defRPr/>
            </a:lvl1pPr>
          </a:lstStyle>
          <a:p>
            <a:pPr>
              <a:defRPr/>
            </a:pPr>
            <a:fld id="{25D17707-3908-48D0-952F-C787BB50C527}" type="slidenum">
              <a:rPr lang="en-US" altLang="en-US"/>
              <a:pPr>
                <a:defRPr/>
              </a:pPr>
              <a:t>‹#›</a:t>
            </a:fld>
            <a:endParaRPr lang="en-US" altLang="en-US"/>
          </a:p>
        </p:txBody>
      </p:sp>
    </p:spTree>
    <p:extLst>
      <p:ext uri="{BB962C8B-B14F-4D97-AF65-F5344CB8AC3E}">
        <p14:creationId xmlns:p14="http://schemas.microsoft.com/office/powerpoint/2010/main" val="194854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10000"/>
          </a:schemeClr>
        </a:solidFill>
        <a:effectLst/>
      </p:bgPr>
    </p:bg>
    <p:spTree>
      <p:nvGrpSpPr>
        <p:cNvPr id="1" name=""/>
        <p:cNvGrpSpPr/>
        <p:nvPr/>
      </p:nvGrpSpPr>
      <p:grpSpPr>
        <a:xfrm>
          <a:off x="0" y="0"/>
          <a:ext cx="0" cy="0"/>
          <a:chOff x="0" y="0"/>
          <a:chExt cx="0" cy="0"/>
        </a:xfrm>
      </p:grpSpPr>
      <p:sp>
        <p:nvSpPr>
          <p:cNvPr id="1026" name="Arc 2"/>
          <p:cNvSpPr>
            <a:spLocks/>
          </p:cNvSpPr>
          <p:nvPr/>
        </p:nvSpPr>
        <p:spPr bwMode="auto">
          <a:xfrm>
            <a:off x="0" y="842963"/>
            <a:ext cx="711200" cy="6018212"/>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accent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a:p>
        </p:txBody>
      </p:sp>
      <p:sp>
        <p:nvSpPr>
          <p:cNvPr id="1027" name="Rectangle 3"/>
          <p:cNvSpPr>
            <a:spLocks noGrp="1" noChangeArrowheads="1"/>
          </p:cNvSpPr>
          <p:nvPr>
            <p:ph type="title"/>
          </p:nvPr>
        </p:nvSpPr>
        <p:spPr bwMode="auto">
          <a:xfrm>
            <a:off x="812800" y="304800"/>
            <a:ext cx="11176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812800" y="1600200"/>
            <a:ext cx="11176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Rectangle 5"/>
          <p:cNvSpPr>
            <a:spLocks noGrp="1" noChangeArrowheads="1"/>
          </p:cNvSpPr>
          <p:nvPr>
            <p:ph type="dt" sz="half" idx="2"/>
          </p:nvPr>
        </p:nvSpPr>
        <p:spPr bwMode="auto">
          <a:xfrm>
            <a:off x="4064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solidFill>
                  <a:srgbClr val="000066"/>
                </a:solidFill>
                <a:latin typeface="+mn-lt"/>
              </a:defRPr>
            </a:lvl1pPr>
          </a:lstStyle>
          <a:p>
            <a:pPr>
              <a:defRPr/>
            </a:pPr>
            <a:fld id="{C561878C-251A-4F5B-B74A-ACA28F612672}" type="datetime4">
              <a:rPr lang="en-US"/>
              <a:pPr>
                <a:defRPr/>
              </a:pPr>
              <a:t>May 12, 2022</a:t>
            </a:fld>
            <a:endParaRPr lang="en-US" altLang="en-US" dirty="0">
              <a:solidFill>
                <a:schemeClr val="bg2"/>
              </a:solidFill>
            </a:endParaRPr>
          </a:p>
        </p:txBody>
      </p:sp>
      <p:sp>
        <p:nvSpPr>
          <p:cNvPr id="1031" name="Rectangle 7"/>
          <p:cNvSpPr>
            <a:spLocks noGrp="1" noChangeArrowheads="1"/>
          </p:cNvSpPr>
          <p:nvPr>
            <p:ph type="sldNum" sz="quarter" idx="4"/>
          </p:nvPr>
        </p:nvSpPr>
        <p:spPr bwMode="auto">
          <a:xfrm>
            <a:off x="93472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rgbClr val="000066"/>
                </a:solidFill>
                <a:latin typeface="Arial" panose="020B0604020202020204" pitchFamily="34" charset="0"/>
              </a:defRPr>
            </a:lvl1pPr>
          </a:lstStyle>
          <a:p>
            <a:pPr>
              <a:defRPr/>
            </a:pPr>
            <a:fld id="{5710A507-AB75-48C3-BB61-5E47FAE3438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924" r:id="rId1"/>
    <p:sldLayoutId id="2147484925" r:id="rId2"/>
    <p:sldLayoutId id="2147484926" r:id="rId3"/>
    <p:sldLayoutId id="2147484927" r:id="rId4"/>
    <p:sldLayoutId id="2147484928" r:id="rId5"/>
    <p:sldLayoutId id="2147484929" r:id="rId6"/>
    <p:sldLayoutId id="2147484930" r:id="rId7"/>
    <p:sldLayoutId id="2147484931" r:id="rId8"/>
    <p:sldLayoutId id="2147484932" r:id="rId9"/>
    <p:sldLayoutId id="2147484933" r:id="rId10"/>
    <p:sldLayoutId id="2147484934" r:id="rId11"/>
    <p:sldLayoutId id="2147484935" r:id="rId12"/>
    <p:sldLayoutId id="2147484936" r:id="rId13"/>
  </p:sldLayoutIdLst>
  <p:timing>
    <p:tnLst>
      <p:par>
        <p:cTn id="1" dur="indefinite" restart="never" nodeType="tmRoot"/>
      </p:par>
    </p:tnLst>
  </p:timing>
  <p:hf hdr="0" ftr="0"/>
  <p:txStyles>
    <p:titleStyle>
      <a:lvl1pPr algn="ctr" rtl="0" eaLnBrk="0" fontAlgn="base" hangingPunct="0">
        <a:lnSpc>
          <a:spcPct val="70000"/>
        </a:lnSpc>
        <a:spcBef>
          <a:spcPct val="0"/>
        </a:spcBef>
        <a:spcAft>
          <a:spcPct val="0"/>
        </a:spcAft>
        <a:defRPr kumimoji="1" sz="4800" b="1">
          <a:solidFill>
            <a:srgbClr val="000066"/>
          </a:solidFill>
          <a:latin typeface="+mj-lt"/>
          <a:ea typeface="+mj-ea"/>
          <a:cs typeface="+mj-cs"/>
        </a:defRPr>
      </a:lvl1pPr>
      <a:lvl2pPr algn="ctr" rtl="0" eaLnBrk="0" fontAlgn="base" hangingPunct="0">
        <a:lnSpc>
          <a:spcPct val="70000"/>
        </a:lnSpc>
        <a:spcBef>
          <a:spcPct val="0"/>
        </a:spcBef>
        <a:spcAft>
          <a:spcPct val="0"/>
        </a:spcAft>
        <a:defRPr kumimoji="1" sz="4800" b="1">
          <a:solidFill>
            <a:srgbClr val="000066"/>
          </a:solidFill>
          <a:latin typeface="Helvetica" pitchFamily="34" charset="0"/>
        </a:defRPr>
      </a:lvl2pPr>
      <a:lvl3pPr algn="ctr" rtl="0" eaLnBrk="0" fontAlgn="base" hangingPunct="0">
        <a:lnSpc>
          <a:spcPct val="70000"/>
        </a:lnSpc>
        <a:spcBef>
          <a:spcPct val="0"/>
        </a:spcBef>
        <a:spcAft>
          <a:spcPct val="0"/>
        </a:spcAft>
        <a:defRPr kumimoji="1" sz="4800" b="1">
          <a:solidFill>
            <a:srgbClr val="000066"/>
          </a:solidFill>
          <a:latin typeface="Helvetica" pitchFamily="34" charset="0"/>
        </a:defRPr>
      </a:lvl3pPr>
      <a:lvl4pPr algn="ctr" rtl="0" eaLnBrk="0" fontAlgn="base" hangingPunct="0">
        <a:lnSpc>
          <a:spcPct val="70000"/>
        </a:lnSpc>
        <a:spcBef>
          <a:spcPct val="0"/>
        </a:spcBef>
        <a:spcAft>
          <a:spcPct val="0"/>
        </a:spcAft>
        <a:defRPr kumimoji="1" sz="4800" b="1">
          <a:solidFill>
            <a:srgbClr val="000066"/>
          </a:solidFill>
          <a:latin typeface="Helvetica" pitchFamily="34" charset="0"/>
        </a:defRPr>
      </a:lvl4pPr>
      <a:lvl5pPr algn="ctr" rtl="0" eaLnBrk="0" fontAlgn="base" hangingPunct="0">
        <a:lnSpc>
          <a:spcPct val="70000"/>
        </a:lnSpc>
        <a:spcBef>
          <a:spcPct val="0"/>
        </a:spcBef>
        <a:spcAft>
          <a:spcPct val="0"/>
        </a:spcAft>
        <a:defRPr kumimoji="1" sz="4800" b="1">
          <a:solidFill>
            <a:srgbClr val="000066"/>
          </a:solidFill>
          <a:latin typeface="Helvetica" pitchFamily="34" charset="0"/>
        </a:defRPr>
      </a:lvl5pPr>
      <a:lvl6pPr marL="457200" algn="ctr" rtl="0" eaLnBrk="0" fontAlgn="base" hangingPunct="0">
        <a:lnSpc>
          <a:spcPct val="70000"/>
        </a:lnSpc>
        <a:spcBef>
          <a:spcPct val="0"/>
        </a:spcBef>
        <a:spcAft>
          <a:spcPct val="0"/>
        </a:spcAft>
        <a:defRPr kumimoji="1" sz="4800" b="1">
          <a:solidFill>
            <a:srgbClr val="000066"/>
          </a:solidFill>
          <a:latin typeface="Helvetica" pitchFamily="34" charset="0"/>
        </a:defRPr>
      </a:lvl6pPr>
      <a:lvl7pPr marL="914400" algn="ctr" rtl="0" eaLnBrk="0" fontAlgn="base" hangingPunct="0">
        <a:lnSpc>
          <a:spcPct val="70000"/>
        </a:lnSpc>
        <a:spcBef>
          <a:spcPct val="0"/>
        </a:spcBef>
        <a:spcAft>
          <a:spcPct val="0"/>
        </a:spcAft>
        <a:defRPr kumimoji="1" sz="4800" b="1">
          <a:solidFill>
            <a:srgbClr val="000066"/>
          </a:solidFill>
          <a:latin typeface="Helvetica" pitchFamily="34" charset="0"/>
        </a:defRPr>
      </a:lvl7pPr>
      <a:lvl8pPr marL="1371600" algn="ctr" rtl="0" eaLnBrk="0" fontAlgn="base" hangingPunct="0">
        <a:lnSpc>
          <a:spcPct val="70000"/>
        </a:lnSpc>
        <a:spcBef>
          <a:spcPct val="0"/>
        </a:spcBef>
        <a:spcAft>
          <a:spcPct val="0"/>
        </a:spcAft>
        <a:defRPr kumimoji="1" sz="4800" b="1">
          <a:solidFill>
            <a:srgbClr val="000066"/>
          </a:solidFill>
          <a:latin typeface="Helvetica" pitchFamily="34" charset="0"/>
        </a:defRPr>
      </a:lvl8pPr>
      <a:lvl9pPr marL="1828800" algn="ctr" rtl="0" eaLnBrk="0" fontAlgn="base" hangingPunct="0">
        <a:lnSpc>
          <a:spcPct val="70000"/>
        </a:lnSpc>
        <a:spcBef>
          <a:spcPct val="0"/>
        </a:spcBef>
        <a:spcAft>
          <a:spcPct val="0"/>
        </a:spcAft>
        <a:defRPr kumimoji="1" sz="4800" b="1">
          <a:solidFill>
            <a:srgbClr val="000066"/>
          </a:solidFill>
          <a:latin typeface="Helvetica" pitchFamily="34" charset="0"/>
        </a:defRPr>
      </a:lvl9pPr>
    </p:titleStyle>
    <p:bodyStyle>
      <a:lvl1pPr marL="342900" indent="-342900" algn="l" rtl="0" eaLnBrk="0" fontAlgn="base" hangingPunct="0">
        <a:spcBef>
          <a:spcPct val="20000"/>
        </a:spcBef>
        <a:spcAft>
          <a:spcPct val="0"/>
        </a:spcAft>
        <a:buClr>
          <a:schemeClr val="hlink"/>
        </a:buClr>
        <a:buSzPct val="50000"/>
        <a:buFont typeface="Monotype Sorts" pitchFamily="2" charset="2"/>
        <a:buChar char="n"/>
        <a:defRPr kumimoji="1" sz="3200">
          <a:solidFill>
            <a:srgbClr val="CC0099"/>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Monotype Sorts" pitchFamily="2" charset="2"/>
        <a:buChar char="u"/>
        <a:defRPr kumimoji="1" sz="3000">
          <a:solidFill>
            <a:srgbClr val="000066"/>
          </a:solidFill>
          <a:latin typeface="+mn-lt"/>
        </a:defRPr>
      </a:lvl2pPr>
      <a:lvl3pPr marL="1143000" indent="-228600" algn="l" rtl="0" eaLnBrk="0" fontAlgn="base" hangingPunct="0">
        <a:spcBef>
          <a:spcPct val="20000"/>
        </a:spcBef>
        <a:spcAft>
          <a:spcPct val="0"/>
        </a:spcAft>
        <a:buClr>
          <a:schemeClr val="hlink"/>
        </a:buClr>
        <a:buSzPct val="65000"/>
        <a:buFont typeface="Monotype Sorts" pitchFamily="2" charset="2"/>
        <a:buChar char="w"/>
        <a:defRPr kumimoji="1" sz="2800">
          <a:solidFill>
            <a:srgbClr val="000066"/>
          </a:solidFill>
          <a:latin typeface="+mn-lt"/>
        </a:defRPr>
      </a:lvl3pPr>
      <a:lvl4pPr marL="1600200" indent="-228600" algn="l" rtl="0" eaLnBrk="0" fontAlgn="base" hangingPunct="0">
        <a:spcBef>
          <a:spcPct val="20000"/>
        </a:spcBef>
        <a:spcAft>
          <a:spcPct val="0"/>
        </a:spcAft>
        <a:buClr>
          <a:schemeClr val="tx2"/>
        </a:buClr>
        <a:buSzPct val="100000"/>
        <a:buChar char="•"/>
        <a:defRPr kumimoji="1" sz="2400">
          <a:solidFill>
            <a:srgbClr val="000066"/>
          </a:solidFill>
          <a:latin typeface="+mn-lt"/>
        </a:defRPr>
      </a:lvl4pPr>
      <a:lvl5pPr marL="20574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5pPr>
      <a:lvl6pPr marL="25146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6pPr>
      <a:lvl7pPr marL="29718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7pPr>
      <a:lvl8pPr marL="34290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8pPr>
      <a:lvl9pPr marL="38862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2">
            <a:alpha val="10000"/>
          </a:schemeClr>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0" y="274638"/>
            <a:ext cx="10972800" cy="1143000"/>
          </a:xfrm>
          <a:prstGeom prst="rect">
            <a:avLst/>
          </a:prstGeom>
          <a:solidFill>
            <a:srgbClr val="CC00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solidFill>
                <a:latin typeface="Arial" pitchFamily="34" charset="0"/>
                <a:cs typeface="Arial" pitchFamily="34" charset="0"/>
              </a:defRPr>
            </a:lvl1pPr>
          </a:lstStyle>
          <a:p>
            <a:pPr>
              <a:defRPr/>
            </a:pPr>
            <a:fld id="{1DEE0716-1A4A-41D7-8CDF-AB246C894936}" type="datetime4">
              <a:rPr lang="en-US"/>
              <a:pPr>
                <a:defRPr/>
              </a:pPr>
              <a:t>May 12, 2022</a:t>
            </a:fld>
            <a:endParaRPr lang="en-US" dirty="0"/>
          </a:p>
        </p:txBody>
      </p:sp>
      <p:sp>
        <p:nvSpPr>
          <p:cNvPr id="5" name="Footer Placeholder 4"/>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solidFill>
                <a:latin typeface="Arial" pitchFamily="34" charset="0"/>
                <a:cs typeface="Arial" pitchFamily="34" charset="0"/>
              </a:defRPr>
            </a:lvl1pPr>
          </a:lstStyle>
          <a:p>
            <a:pPr>
              <a:defRPr/>
            </a:pPr>
            <a:endParaRPr lang="en-US"/>
          </a:p>
        </p:txBody>
      </p:sp>
      <p:sp>
        <p:nvSpPr>
          <p:cNvPr id="6" name="Slide Number Placeholder 5"/>
          <p:cNvSpPr>
            <a:spLocks noGrp="1"/>
          </p:cNvSpPr>
          <p:nvPr>
            <p:ph type="sldNum" sz="quarter" idx="4"/>
          </p:nvPr>
        </p:nvSpPr>
        <p:spPr>
          <a:xfrm>
            <a:off x="8737600" y="6356350"/>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latin typeface="Arial" panose="020B0604020202020204" pitchFamily="34" charset="0"/>
                <a:cs typeface="Arial" panose="020B0604020202020204" pitchFamily="34" charset="0"/>
              </a:defRPr>
            </a:lvl1pPr>
          </a:lstStyle>
          <a:p>
            <a:pPr>
              <a:defRPr/>
            </a:pPr>
            <a:fld id="{A4CEDE50-698D-4EB3-A7A3-BFEF3DBDA97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913" r:id="rId1"/>
    <p:sldLayoutId id="2147484914" r:id="rId2"/>
    <p:sldLayoutId id="2147484915" r:id="rId3"/>
    <p:sldLayoutId id="2147484916" r:id="rId4"/>
    <p:sldLayoutId id="2147484917" r:id="rId5"/>
    <p:sldLayoutId id="2147484918" r:id="rId6"/>
    <p:sldLayoutId id="2147484919" r:id="rId7"/>
    <p:sldLayoutId id="2147484920" r:id="rId8"/>
    <p:sldLayoutId id="2147484921" r:id="rId9"/>
    <p:sldLayoutId id="2147484922" r:id="rId10"/>
    <p:sldLayoutId id="2147484923" r:id="rId11"/>
  </p:sldLayoutIdLst>
  <p:hf hdr="0" ftr="0"/>
  <p:txStyles>
    <p:titleStyle>
      <a:lvl1pPr algn="ctr" rtl="0" eaLnBrk="0" fontAlgn="base" hangingPunct="0">
        <a:spcBef>
          <a:spcPct val="0"/>
        </a:spcBef>
        <a:spcAft>
          <a:spcPct val="0"/>
        </a:spcAft>
        <a:defRPr sz="4800" b="1" kern="1200">
          <a:solidFill>
            <a:schemeClr val="bg1"/>
          </a:solidFill>
          <a:latin typeface="Helvetica" pitchFamily="34" charset="0"/>
          <a:ea typeface="+mj-ea"/>
          <a:cs typeface="+mj-cs"/>
        </a:defRPr>
      </a:lvl1pPr>
      <a:lvl2pPr algn="ctr" rtl="0" eaLnBrk="0" fontAlgn="base" hangingPunct="0">
        <a:spcBef>
          <a:spcPct val="0"/>
        </a:spcBef>
        <a:spcAft>
          <a:spcPct val="0"/>
        </a:spcAft>
        <a:defRPr sz="4800" b="1">
          <a:solidFill>
            <a:schemeClr val="bg1"/>
          </a:solidFill>
          <a:latin typeface="Helvetica" pitchFamily="34" charset="0"/>
        </a:defRPr>
      </a:lvl2pPr>
      <a:lvl3pPr algn="ctr" rtl="0" eaLnBrk="0" fontAlgn="base" hangingPunct="0">
        <a:spcBef>
          <a:spcPct val="0"/>
        </a:spcBef>
        <a:spcAft>
          <a:spcPct val="0"/>
        </a:spcAft>
        <a:defRPr sz="4800" b="1">
          <a:solidFill>
            <a:schemeClr val="bg1"/>
          </a:solidFill>
          <a:latin typeface="Helvetica" pitchFamily="34" charset="0"/>
        </a:defRPr>
      </a:lvl3pPr>
      <a:lvl4pPr algn="ctr" rtl="0" eaLnBrk="0" fontAlgn="base" hangingPunct="0">
        <a:spcBef>
          <a:spcPct val="0"/>
        </a:spcBef>
        <a:spcAft>
          <a:spcPct val="0"/>
        </a:spcAft>
        <a:defRPr sz="4800" b="1">
          <a:solidFill>
            <a:schemeClr val="bg1"/>
          </a:solidFill>
          <a:latin typeface="Helvetica" pitchFamily="34" charset="0"/>
        </a:defRPr>
      </a:lvl4pPr>
      <a:lvl5pPr algn="ctr" rtl="0" eaLnBrk="0" fontAlgn="base" hangingPunct="0">
        <a:spcBef>
          <a:spcPct val="0"/>
        </a:spcBef>
        <a:spcAft>
          <a:spcPct val="0"/>
        </a:spcAft>
        <a:defRPr sz="4800" b="1">
          <a:solidFill>
            <a:schemeClr val="bg1"/>
          </a:solidFill>
          <a:latin typeface="Helvetica" pitchFamily="34" charset="0"/>
        </a:defRPr>
      </a:lvl5pPr>
      <a:lvl6pPr marL="457200" algn="ctr" rtl="0" fontAlgn="base">
        <a:spcBef>
          <a:spcPct val="0"/>
        </a:spcBef>
        <a:spcAft>
          <a:spcPct val="0"/>
        </a:spcAft>
        <a:defRPr sz="4800" b="1">
          <a:solidFill>
            <a:schemeClr val="bg1"/>
          </a:solidFill>
          <a:latin typeface="Helvetica" pitchFamily="34" charset="0"/>
        </a:defRPr>
      </a:lvl6pPr>
      <a:lvl7pPr marL="914400" algn="ctr" rtl="0" fontAlgn="base">
        <a:spcBef>
          <a:spcPct val="0"/>
        </a:spcBef>
        <a:spcAft>
          <a:spcPct val="0"/>
        </a:spcAft>
        <a:defRPr sz="4800" b="1">
          <a:solidFill>
            <a:schemeClr val="bg1"/>
          </a:solidFill>
          <a:latin typeface="Helvetica" pitchFamily="34" charset="0"/>
        </a:defRPr>
      </a:lvl7pPr>
      <a:lvl8pPr marL="1371600" algn="ctr" rtl="0" fontAlgn="base">
        <a:spcBef>
          <a:spcPct val="0"/>
        </a:spcBef>
        <a:spcAft>
          <a:spcPct val="0"/>
        </a:spcAft>
        <a:defRPr sz="4800" b="1">
          <a:solidFill>
            <a:schemeClr val="bg1"/>
          </a:solidFill>
          <a:latin typeface="Helvetica" pitchFamily="34" charset="0"/>
        </a:defRPr>
      </a:lvl8pPr>
      <a:lvl9pPr marL="1828800" algn="ctr" rtl="0" fontAlgn="base">
        <a:spcBef>
          <a:spcPct val="0"/>
        </a:spcBef>
        <a:spcAft>
          <a:spcPct val="0"/>
        </a:spcAft>
        <a:defRPr sz="4800" b="1">
          <a:solidFill>
            <a:schemeClr val="bg1"/>
          </a:solidFill>
          <a:latin typeface="Helvetica"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400" kern="1200">
          <a:solidFill>
            <a:srgbClr val="CC0099"/>
          </a:solidFill>
          <a:latin typeface="Arial" pitchFamily="34" charset="0"/>
          <a:ea typeface="+mn-ea"/>
          <a:cs typeface="Arial" pitchFamily="34" charset="0"/>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Arial"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p:txBody>
          <a:bodyPr/>
          <a:lstStyle/>
          <a:p>
            <a:r>
              <a:rPr lang="en-US" sz="2400" smtClean="0"/>
              <a:t/>
            </a:r>
            <a:br>
              <a:rPr lang="en-US" sz="2400" smtClean="0"/>
            </a:br>
            <a:r>
              <a:rPr lang="en-US" sz="2400" smtClean="0"/>
              <a:t>Class 24</a:t>
            </a:r>
            <a:br>
              <a:rPr lang="en-US" sz="2400" smtClean="0"/>
            </a:br>
            <a:r>
              <a:rPr lang="en-US" sz="2400" smtClean="0"/>
              <a:t>Platforms </a:t>
            </a:r>
            <a:r>
              <a:rPr lang="en-US" sz="2400" dirty="0" smtClean="0"/>
              <a:t>and Networks</a:t>
            </a:r>
            <a:br>
              <a:rPr lang="en-US" sz="2400" dirty="0" smtClean="0"/>
            </a:br>
            <a:r>
              <a:rPr lang="en-US" sz="2400" dirty="0" smtClean="0"/>
              <a:t>Spring 2022</a:t>
            </a:r>
            <a:br>
              <a:rPr lang="en-US" sz="2400" dirty="0" smtClean="0"/>
            </a:br>
            <a:r>
              <a:rPr lang="en-US" sz="2400" dirty="0"/>
              <a:t/>
            </a:r>
            <a:br>
              <a:rPr lang="en-US" sz="2400" dirty="0"/>
            </a:br>
            <a:r>
              <a:rPr lang="en-US" sz="2400" dirty="0" smtClean="0"/>
              <a:t/>
            </a:r>
            <a:br>
              <a:rPr lang="en-US" sz="2400" dirty="0" smtClean="0"/>
            </a:br>
            <a:r>
              <a:rPr lang="en-US" sz="2400" dirty="0" smtClean="0"/>
              <a:t/>
            </a:r>
            <a:br>
              <a:rPr lang="en-US" sz="2400" dirty="0" smtClean="0"/>
            </a:br>
            <a:r>
              <a:rPr lang="en-US" dirty="0" smtClean="0"/>
              <a:t>Review Slides</a:t>
            </a:r>
          </a:p>
        </p:txBody>
      </p:sp>
      <p:sp>
        <p:nvSpPr>
          <p:cNvPr id="18435" name="Rectangle 3"/>
          <p:cNvSpPr>
            <a:spLocks noGrp="1" noChangeArrowheads="1"/>
          </p:cNvSpPr>
          <p:nvPr>
            <p:ph type="subTitle" idx="1"/>
          </p:nvPr>
        </p:nvSpPr>
        <p:spPr>
          <a:xfrm>
            <a:off x="3833813" y="3581400"/>
            <a:ext cx="6853237" cy="1752600"/>
          </a:xfrm>
        </p:spPr>
        <p:txBody>
          <a:bodyPr/>
          <a:lstStyle/>
          <a:p>
            <a:r>
              <a:rPr lang="en-US" dirty="0" smtClean="0">
                <a:solidFill>
                  <a:srgbClr val="0000FF"/>
                </a:solidFill>
              </a:rPr>
              <a:t>Randal C. Picker</a:t>
            </a:r>
          </a:p>
          <a:p>
            <a:r>
              <a:rPr lang="en-US" sz="2000" dirty="0" smtClean="0">
                <a:solidFill>
                  <a:srgbClr val="0000FF"/>
                </a:solidFill>
              </a:rPr>
              <a:t>James Parker Hall Distinguished Service Professor of Law</a:t>
            </a:r>
          </a:p>
          <a:p>
            <a:r>
              <a:rPr lang="en-US" dirty="0" smtClean="0">
                <a:solidFill>
                  <a:srgbClr val="0000FF"/>
                </a:solidFill>
              </a:rPr>
              <a:t>The Law School</a:t>
            </a:r>
          </a:p>
          <a:p>
            <a:r>
              <a:rPr lang="en-US" dirty="0" smtClean="0">
                <a:solidFill>
                  <a:srgbClr val="0000FF"/>
                </a:solidFill>
              </a:rPr>
              <a:t>The University of Chicago</a:t>
            </a:r>
          </a:p>
          <a:p>
            <a:endParaRPr lang="en-US" sz="2000" dirty="0" smtClean="0">
              <a:solidFill>
                <a:srgbClr val="0000FF"/>
              </a:solidFill>
            </a:endParaRPr>
          </a:p>
          <a:p>
            <a:r>
              <a:rPr lang="en-US" sz="1800" dirty="0" smtClean="0">
                <a:solidFill>
                  <a:srgbClr val="0000FF"/>
                </a:solidFill>
              </a:rPr>
              <a:t>Copyright </a:t>
            </a:r>
            <a:r>
              <a:rPr lang="en-US" sz="1800" smtClean="0">
                <a:solidFill>
                  <a:srgbClr val="0000FF"/>
                </a:solidFill>
              </a:rPr>
              <a:t>© 2014-20 </a:t>
            </a:r>
            <a:r>
              <a:rPr lang="en-US" sz="1800" dirty="0" smtClean="0">
                <a:solidFill>
                  <a:srgbClr val="0000FF"/>
                </a:solidFill>
              </a:rPr>
              <a:t>Randal C. Picker. All Rights Reserved.</a:t>
            </a:r>
          </a:p>
        </p:txBody>
      </p:sp>
    </p:spTree>
    <p:extLst>
      <p:ext uri="{BB962C8B-B14F-4D97-AF65-F5344CB8AC3E}">
        <p14:creationId xmlns:p14="http://schemas.microsoft.com/office/powerpoint/2010/main" val="28369477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dirty="0" smtClean="0"/>
              <a:t>C02: </a:t>
            </a:r>
            <a:r>
              <a:rPr lang="en-US" altLang="en-US" dirty="0"/>
              <a:t>Common Carrier/Interconnection</a:t>
            </a:r>
            <a:endParaRPr lang="en-US" altLang="en-US" dirty="0" smtClean="0"/>
          </a:p>
        </p:txBody>
      </p:sp>
      <p:sp>
        <p:nvSpPr>
          <p:cNvPr id="14339" name="Content Placeholder 2"/>
          <p:cNvSpPr>
            <a:spLocks noGrp="1"/>
          </p:cNvSpPr>
          <p:nvPr>
            <p:ph idx="1"/>
          </p:nvPr>
        </p:nvSpPr>
        <p:spPr/>
        <p:txBody>
          <a:bodyPr/>
          <a:lstStyle/>
          <a:p>
            <a:r>
              <a:rPr lang="en-US" altLang="en-US" dirty="0" smtClean="0"/>
              <a:t>Limits on Common Carrier Idea</a:t>
            </a:r>
          </a:p>
          <a:p>
            <a:pPr lvl="1"/>
            <a:r>
              <a:rPr lang="en-US" altLang="en-US" dirty="0" smtClean="0"/>
              <a:t>Core notion is obligation to accept all </a:t>
            </a:r>
            <a:r>
              <a:rPr lang="en-US" altLang="en-US" dirty="0" err="1" smtClean="0"/>
              <a:t>Xs</a:t>
            </a:r>
            <a:endParaRPr lang="en-US" altLang="en-US" dirty="0"/>
          </a:p>
          <a:p>
            <a:pPr lvl="2"/>
            <a:r>
              <a:rPr lang="en-US" altLang="en-US" dirty="0" smtClean="0"/>
              <a:t>X might be communications, packages, something else</a:t>
            </a:r>
          </a:p>
          <a:p>
            <a:pPr lvl="2"/>
            <a:r>
              <a:rPr lang="en-US" altLang="en-US" dirty="0" smtClean="0"/>
              <a:t>Post office doesn’t open letters and block some communications (but in truth it does a little)</a:t>
            </a:r>
          </a:p>
          <a:p>
            <a:pPr lvl="2"/>
            <a:r>
              <a:rPr lang="en-US" altLang="en-US" dirty="0" smtClean="0"/>
              <a:t>But post office also can have different levels of service and that isn’t inconsistent with being a common carrier</a:t>
            </a:r>
          </a:p>
        </p:txBody>
      </p:sp>
      <p:sp>
        <p:nvSpPr>
          <p:cNvPr id="4" name="Date Placeholder 3"/>
          <p:cNvSpPr>
            <a:spLocks noGrp="1"/>
          </p:cNvSpPr>
          <p:nvPr>
            <p:ph type="dt" sz="quarter" idx="10"/>
          </p:nvPr>
        </p:nvSpPr>
        <p:spPr/>
        <p:txBody>
          <a:bodyPr/>
          <a:lstStyle/>
          <a:p>
            <a:pPr>
              <a:defRPr/>
            </a:pPr>
            <a:fld id="{4688F0D3-D038-4217-86A2-92E36A95E95E}"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343FF5D-74D5-442B-A89F-465B095A1C8C}" type="slidenum">
              <a:rPr lang="en-US" altLang="en-US" sz="1400">
                <a:solidFill>
                  <a:srgbClr val="000066"/>
                </a:solidFill>
                <a:latin typeface="Arial" panose="020B0604020202020204" pitchFamily="34" charset="0"/>
              </a:rPr>
              <a:pPr/>
              <a:t>10</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1531415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dirty="0" smtClean="0"/>
              <a:t>C02: </a:t>
            </a:r>
            <a:r>
              <a:rPr lang="en-US" altLang="en-US" dirty="0"/>
              <a:t>Common Carrier/Interconnection</a:t>
            </a:r>
            <a:endParaRPr lang="en-US" altLang="en-US" dirty="0" smtClean="0"/>
          </a:p>
        </p:txBody>
      </p:sp>
      <p:sp>
        <p:nvSpPr>
          <p:cNvPr id="14339" name="Content Placeholder 2"/>
          <p:cNvSpPr>
            <a:spLocks noGrp="1"/>
          </p:cNvSpPr>
          <p:nvPr>
            <p:ph idx="1"/>
          </p:nvPr>
        </p:nvSpPr>
        <p:spPr/>
        <p:txBody>
          <a:bodyPr/>
          <a:lstStyle/>
          <a:p>
            <a:r>
              <a:rPr lang="en-US" altLang="en-US" dirty="0" smtClean="0"/>
              <a:t>Limits on Common Carrier Idea</a:t>
            </a:r>
          </a:p>
          <a:p>
            <a:pPr lvl="1"/>
            <a:r>
              <a:rPr lang="en-US" altLang="en-US" dirty="0" smtClean="0"/>
              <a:t>And I don’t know that the idea of a common carrier is inconsistent with some sort of filtering or algorithmic prioritization</a:t>
            </a:r>
          </a:p>
          <a:p>
            <a:pPr lvl="2"/>
            <a:r>
              <a:rPr lang="en-US" altLang="en-US" dirty="0" smtClean="0"/>
              <a:t>“Google search ranks things” is different than “Google search won’t show things”</a:t>
            </a:r>
          </a:p>
        </p:txBody>
      </p:sp>
      <p:sp>
        <p:nvSpPr>
          <p:cNvPr id="4" name="Date Placeholder 3"/>
          <p:cNvSpPr>
            <a:spLocks noGrp="1"/>
          </p:cNvSpPr>
          <p:nvPr>
            <p:ph type="dt" sz="quarter" idx="10"/>
          </p:nvPr>
        </p:nvSpPr>
        <p:spPr/>
        <p:txBody>
          <a:bodyPr/>
          <a:lstStyle/>
          <a:p>
            <a:pPr>
              <a:defRPr/>
            </a:pPr>
            <a:fld id="{4688F0D3-D038-4217-86A2-92E36A95E95E}"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343FF5D-74D5-442B-A89F-465B095A1C8C}" type="slidenum">
              <a:rPr lang="en-US" altLang="en-US" sz="1400">
                <a:solidFill>
                  <a:srgbClr val="000066"/>
                </a:solidFill>
                <a:latin typeface="Arial" panose="020B0604020202020204" pitchFamily="34" charset="0"/>
              </a:rPr>
              <a:pPr/>
              <a:t>11</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15341771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dirty="0" smtClean="0"/>
              <a:t>C02: </a:t>
            </a:r>
            <a:r>
              <a:rPr lang="en-US" altLang="en-US" dirty="0"/>
              <a:t>Common Carrier/Interconnection</a:t>
            </a:r>
            <a:endParaRPr lang="en-US" altLang="en-US" dirty="0" smtClean="0"/>
          </a:p>
        </p:txBody>
      </p:sp>
      <p:sp>
        <p:nvSpPr>
          <p:cNvPr id="14339" name="Content Placeholder 2"/>
          <p:cNvSpPr>
            <a:spLocks noGrp="1"/>
          </p:cNvSpPr>
          <p:nvPr>
            <p:ph idx="1"/>
          </p:nvPr>
        </p:nvSpPr>
        <p:spPr/>
        <p:txBody>
          <a:bodyPr/>
          <a:lstStyle/>
          <a:p>
            <a:r>
              <a:rPr lang="en-US" altLang="en-US" dirty="0" smtClean="0"/>
              <a:t>Limits on Common Carrier Idea</a:t>
            </a:r>
          </a:p>
          <a:p>
            <a:pPr lvl="1"/>
            <a:r>
              <a:rPr lang="en-US" altLang="en-US" dirty="0" smtClean="0"/>
              <a:t>I don’t think we really know whether a common carrier can have different levels of service/rankings based on ownership</a:t>
            </a:r>
          </a:p>
          <a:p>
            <a:pPr lvl="2"/>
            <a:r>
              <a:rPr lang="en-US" altLang="en-US" dirty="0" smtClean="0"/>
              <a:t>Can a common carrier self-preference its complementary services/products</a:t>
            </a:r>
            <a:r>
              <a:rPr lang="en-US" altLang="en-US" dirty="0" smtClean="0"/>
              <a:t>?</a:t>
            </a:r>
          </a:p>
          <a:p>
            <a:pPr lvl="1"/>
            <a:r>
              <a:rPr lang="en-US" altLang="en-US" dirty="0" smtClean="0"/>
              <a:t>But see strong push against self-</a:t>
            </a:r>
            <a:r>
              <a:rPr lang="en-US" altLang="en-US" dirty="0" err="1" smtClean="0"/>
              <a:t>preferencing</a:t>
            </a:r>
            <a:r>
              <a:rPr lang="en-US" altLang="en-US" dirty="0" smtClean="0"/>
              <a:t> in DMA and pending Senate bills </a:t>
            </a:r>
            <a:r>
              <a:rPr lang="en-US" altLang="en-US" dirty="0" smtClean="0"/>
              <a:t> </a:t>
            </a:r>
            <a:endParaRPr lang="en-US" altLang="en-US" dirty="0" smtClean="0"/>
          </a:p>
        </p:txBody>
      </p:sp>
      <p:sp>
        <p:nvSpPr>
          <p:cNvPr id="4" name="Date Placeholder 3"/>
          <p:cNvSpPr>
            <a:spLocks noGrp="1"/>
          </p:cNvSpPr>
          <p:nvPr>
            <p:ph type="dt" sz="quarter" idx="10"/>
          </p:nvPr>
        </p:nvSpPr>
        <p:spPr/>
        <p:txBody>
          <a:bodyPr/>
          <a:lstStyle/>
          <a:p>
            <a:pPr>
              <a:defRPr/>
            </a:pPr>
            <a:fld id="{4688F0D3-D038-4217-86A2-92E36A95E95E}"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343FF5D-74D5-442B-A89F-465B095A1C8C}" type="slidenum">
              <a:rPr lang="en-US" altLang="en-US" sz="1400">
                <a:solidFill>
                  <a:srgbClr val="000066"/>
                </a:solidFill>
                <a:latin typeface="Arial" panose="020B0604020202020204" pitchFamily="34" charset="0"/>
              </a:rPr>
              <a:pPr/>
              <a:t>12</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6570054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51B30D74-0B50-4404-84B7-BA0EC5CF8A24}"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9D3E4057-A7C4-4F2E-A3ED-B0964AB33B20}" type="slidenum">
              <a:rPr lang="en-US" altLang="en-US" sz="1400">
                <a:solidFill>
                  <a:srgbClr val="000066"/>
                </a:solidFill>
                <a:latin typeface="Arial" panose="020B0604020202020204" pitchFamily="34" charset="0"/>
              </a:rPr>
              <a:pPr/>
              <a:t>13</a:t>
            </a:fld>
            <a:endParaRPr lang="en-US" altLang="en-US" sz="1400">
              <a:solidFill>
                <a:srgbClr val="000066"/>
              </a:solidFill>
              <a:latin typeface="Arial" panose="020B0604020202020204" pitchFamily="34" charset="0"/>
            </a:endParaRPr>
          </a:p>
        </p:txBody>
      </p:sp>
      <p:sp>
        <p:nvSpPr>
          <p:cNvPr id="19461" name="Rectangle 2"/>
          <p:cNvSpPr>
            <a:spLocks noGrp="1" noChangeArrowheads="1"/>
          </p:cNvSpPr>
          <p:nvPr>
            <p:ph type="title"/>
          </p:nvPr>
        </p:nvSpPr>
        <p:spPr/>
        <p:txBody>
          <a:bodyPr/>
          <a:lstStyle/>
          <a:p>
            <a:r>
              <a:rPr lang="en-US" altLang="en-US" dirty="0" smtClean="0"/>
              <a:t>C03: Building Infrastructure: Highways/REA/Rural BB</a:t>
            </a:r>
          </a:p>
        </p:txBody>
      </p:sp>
      <p:sp>
        <p:nvSpPr>
          <p:cNvPr id="19462" name="Rectangle 3"/>
          <p:cNvSpPr>
            <a:spLocks noGrp="1" noChangeArrowheads="1"/>
          </p:cNvSpPr>
          <p:nvPr>
            <p:ph type="body" idx="1"/>
          </p:nvPr>
        </p:nvSpPr>
        <p:spPr/>
        <p:txBody>
          <a:bodyPr/>
          <a:lstStyle/>
          <a:p>
            <a:r>
              <a:rPr lang="en-US" altLang="en-US" smtClean="0"/>
              <a:t>Allocating Projects Across Government Levels</a:t>
            </a:r>
          </a:p>
          <a:p>
            <a:pPr lvl="1"/>
            <a:r>
              <a:rPr lang="en-US" altLang="en-US" smtClean="0"/>
              <a:t>With multiple jurisdictions, any number of possible pathologies in selecting and paying for government projects</a:t>
            </a:r>
          </a:p>
          <a:p>
            <a:pPr lvl="1"/>
            <a:r>
              <a:rPr lang="en-US" altLang="en-US" smtClean="0"/>
              <a:t>But also opportunity to expressly coordinate in situations where across-jurisdiction benefits wouldn’t otherwise be internalized</a:t>
            </a:r>
          </a:p>
        </p:txBody>
      </p:sp>
    </p:spTree>
    <p:extLst>
      <p:ext uri="{BB962C8B-B14F-4D97-AF65-F5344CB8AC3E}">
        <p14:creationId xmlns:p14="http://schemas.microsoft.com/office/powerpoint/2010/main" val="7857640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altLang="en-US" dirty="0" smtClean="0"/>
              <a:t>C03: </a:t>
            </a:r>
            <a:r>
              <a:rPr lang="en-US" altLang="en-US" dirty="0"/>
              <a:t>Building Infrastructure: </a:t>
            </a:r>
            <a:r>
              <a:rPr lang="en-US" altLang="en-US" dirty="0" smtClean="0"/>
              <a:t>Highways/REA/Rural BB</a:t>
            </a:r>
          </a:p>
        </p:txBody>
      </p:sp>
      <p:sp>
        <p:nvSpPr>
          <p:cNvPr id="20483" name="Content Placeholder 2"/>
          <p:cNvSpPr>
            <a:spLocks noGrp="1"/>
          </p:cNvSpPr>
          <p:nvPr>
            <p:ph idx="1"/>
          </p:nvPr>
        </p:nvSpPr>
        <p:spPr/>
        <p:txBody>
          <a:bodyPr/>
          <a:lstStyle/>
          <a:p>
            <a:r>
              <a:rPr lang="en-US" altLang="en-US" smtClean="0"/>
              <a:t>1916 Highways Act</a:t>
            </a:r>
          </a:p>
          <a:p>
            <a:pPr lvl="1"/>
            <a:r>
              <a:rPr lang="en-US" altLang="en-US" smtClean="0"/>
              <a:t>Large rural subsidy: justified given the standard communications externalities?</a:t>
            </a:r>
          </a:p>
          <a:p>
            <a:pPr lvl="1"/>
            <a:r>
              <a:rPr lang="en-US" altLang="en-US" smtClean="0"/>
              <a:t>50/50 matching scheme places floor on extent to which local community will be willing to waste federal money</a:t>
            </a:r>
          </a:p>
        </p:txBody>
      </p:sp>
      <p:sp>
        <p:nvSpPr>
          <p:cNvPr id="4" name="Date Placeholder 3"/>
          <p:cNvSpPr>
            <a:spLocks noGrp="1"/>
          </p:cNvSpPr>
          <p:nvPr>
            <p:ph type="dt" sz="quarter" idx="10"/>
          </p:nvPr>
        </p:nvSpPr>
        <p:spPr/>
        <p:txBody>
          <a:bodyPr/>
          <a:lstStyle/>
          <a:p>
            <a:pPr>
              <a:defRPr/>
            </a:pPr>
            <a:fld id="{4AAA15EF-5C72-438D-96CD-5CE60AD96A51}"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7F20F17-A06E-49B2-831E-850BFDD1F87B}" type="slidenum">
              <a:rPr lang="en-US" altLang="en-US" sz="1400">
                <a:solidFill>
                  <a:srgbClr val="000066"/>
                </a:solidFill>
                <a:latin typeface="Arial" panose="020B0604020202020204" pitchFamily="34" charset="0"/>
              </a:rPr>
              <a:pPr/>
              <a:t>14</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6473133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dirty="0" smtClean="0"/>
              <a:t>C03: </a:t>
            </a:r>
            <a:r>
              <a:rPr lang="en-US" altLang="en-US" dirty="0"/>
              <a:t>Building Infrastructure: </a:t>
            </a:r>
            <a:r>
              <a:rPr lang="en-US" altLang="en-US" dirty="0" smtClean="0"/>
              <a:t>Highways/REA/Rural BB</a:t>
            </a:r>
          </a:p>
        </p:txBody>
      </p:sp>
      <p:sp>
        <p:nvSpPr>
          <p:cNvPr id="21507" name="Content Placeholder 2"/>
          <p:cNvSpPr>
            <a:spLocks noGrp="1"/>
          </p:cNvSpPr>
          <p:nvPr>
            <p:ph idx="1"/>
          </p:nvPr>
        </p:nvSpPr>
        <p:spPr/>
        <p:txBody>
          <a:bodyPr/>
          <a:lstStyle/>
          <a:p>
            <a:r>
              <a:rPr lang="en-US" altLang="en-US" dirty="0" smtClean="0"/>
              <a:t>1956 Highways Act</a:t>
            </a:r>
          </a:p>
          <a:p>
            <a:pPr lvl="1"/>
            <a:r>
              <a:rPr lang="en-US" altLang="en-US" dirty="0" smtClean="0"/>
              <a:t>Puts dollars behind 1944 Act vision of network of interstate highways</a:t>
            </a:r>
          </a:p>
          <a:p>
            <a:pPr lvl="1"/>
            <a:r>
              <a:rPr lang="en-US" altLang="en-US" dirty="0" smtClean="0"/>
              <a:t>90 fed/10 state scheme and not 50/50</a:t>
            </a:r>
          </a:p>
          <a:p>
            <a:r>
              <a:rPr lang="en-US" altLang="en-US" dirty="0" smtClean="0"/>
              <a:t>Echoes?</a:t>
            </a:r>
          </a:p>
          <a:p>
            <a:pPr lvl="1"/>
            <a:r>
              <a:rPr lang="en-US" altLang="en-US" dirty="0" smtClean="0"/>
              <a:t>Compare the EV charging station roll out</a:t>
            </a:r>
          </a:p>
        </p:txBody>
      </p:sp>
      <p:sp>
        <p:nvSpPr>
          <p:cNvPr id="4" name="Date Placeholder 3"/>
          <p:cNvSpPr>
            <a:spLocks noGrp="1"/>
          </p:cNvSpPr>
          <p:nvPr>
            <p:ph type="dt" sz="quarter" idx="10"/>
          </p:nvPr>
        </p:nvSpPr>
        <p:spPr/>
        <p:txBody>
          <a:bodyPr/>
          <a:lstStyle/>
          <a:p>
            <a:pPr>
              <a:defRPr/>
            </a:pPr>
            <a:fld id="{776D1EE9-F1D6-4B8A-A683-BDF664C5B165}"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474D9F4-5F90-4C4A-923E-C076651B457A}" type="slidenum">
              <a:rPr lang="en-US" altLang="en-US" sz="1400">
                <a:solidFill>
                  <a:srgbClr val="000066"/>
                </a:solidFill>
                <a:latin typeface="Arial" panose="020B0604020202020204" pitchFamily="34" charset="0"/>
              </a:rPr>
              <a:pPr/>
              <a:t>15</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41299358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dirty="0" smtClean="0"/>
              <a:t>C03: </a:t>
            </a:r>
            <a:r>
              <a:rPr lang="en-US" altLang="en-US" dirty="0"/>
              <a:t>Building Infrastructure: </a:t>
            </a:r>
            <a:r>
              <a:rPr lang="en-US" altLang="en-US" dirty="0" smtClean="0"/>
              <a:t>Highways/REA/Rural BB</a:t>
            </a:r>
          </a:p>
        </p:txBody>
      </p:sp>
      <p:sp>
        <p:nvSpPr>
          <p:cNvPr id="21507" name="Content Placeholder 2"/>
          <p:cNvSpPr>
            <a:spLocks noGrp="1"/>
          </p:cNvSpPr>
          <p:nvPr>
            <p:ph idx="1"/>
          </p:nvPr>
        </p:nvSpPr>
        <p:spPr/>
        <p:txBody>
          <a:bodyPr/>
          <a:lstStyle/>
          <a:p>
            <a:r>
              <a:rPr lang="en-US" altLang="en-US" dirty="0" smtClean="0"/>
              <a:t>Rural Electrification Act of 1936</a:t>
            </a:r>
          </a:p>
          <a:p>
            <a:pPr lvl="1"/>
            <a:r>
              <a:rPr lang="en-US" altLang="en-US" dirty="0" smtClean="0"/>
              <a:t>Federal dollars backing local projects</a:t>
            </a:r>
          </a:p>
          <a:p>
            <a:pPr lvl="2"/>
            <a:r>
              <a:rPr lang="en-US" altLang="en-US" dirty="0" smtClean="0"/>
              <a:t>Local projects, often cooperatives, backed by federal lending at favorable rates</a:t>
            </a:r>
          </a:p>
          <a:p>
            <a:pPr lvl="1"/>
            <a:r>
              <a:rPr lang="en-US" altLang="en-US" dirty="0" smtClean="0"/>
              <a:t>Appears to have had a dramatic effect on extent of rural electrification (say 16% in 1935 to say 96% in 1955) with minimal loan losses by the federal government</a:t>
            </a:r>
          </a:p>
          <a:p>
            <a:endParaRPr lang="en-US" altLang="en-US" dirty="0" smtClean="0"/>
          </a:p>
        </p:txBody>
      </p:sp>
      <p:sp>
        <p:nvSpPr>
          <p:cNvPr id="4" name="Date Placeholder 3"/>
          <p:cNvSpPr>
            <a:spLocks noGrp="1"/>
          </p:cNvSpPr>
          <p:nvPr>
            <p:ph type="dt" sz="quarter" idx="10"/>
          </p:nvPr>
        </p:nvSpPr>
        <p:spPr/>
        <p:txBody>
          <a:bodyPr/>
          <a:lstStyle/>
          <a:p>
            <a:pPr>
              <a:defRPr/>
            </a:pPr>
            <a:fld id="{776D1EE9-F1D6-4B8A-A683-BDF664C5B165}"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474D9F4-5F90-4C4A-923E-C076651B457A}" type="slidenum">
              <a:rPr lang="en-US" altLang="en-US" sz="1400">
                <a:solidFill>
                  <a:srgbClr val="000066"/>
                </a:solidFill>
                <a:latin typeface="Arial" panose="020B0604020202020204" pitchFamily="34" charset="0"/>
              </a:rPr>
              <a:pPr/>
              <a:t>16</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11802684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dirty="0" smtClean="0"/>
              <a:t>C03: </a:t>
            </a:r>
            <a:r>
              <a:rPr lang="en-US" altLang="en-US" dirty="0"/>
              <a:t>Building Infrastructure: </a:t>
            </a:r>
            <a:r>
              <a:rPr lang="en-US" altLang="en-US" dirty="0" smtClean="0"/>
              <a:t>Highways/REA/Rural BB</a:t>
            </a:r>
          </a:p>
        </p:txBody>
      </p:sp>
      <p:sp>
        <p:nvSpPr>
          <p:cNvPr id="21507" name="Content Placeholder 2"/>
          <p:cNvSpPr>
            <a:spLocks noGrp="1"/>
          </p:cNvSpPr>
          <p:nvPr>
            <p:ph idx="1"/>
          </p:nvPr>
        </p:nvSpPr>
        <p:spPr/>
        <p:txBody>
          <a:bodyPr/>
          <a:lstStyle/>
          <a:p>
            <a:r>
              <a:rPr lang="en-US" altLang="en-US" dirty="0" smtClean="0"/>
              <a:t>Rural Broadband</a:t>
            </a:r>
          </a:p>
          <a:p>
            <a:pPr lvl="1"/>
            <a:r>
              <a:rPr lang="en-US" altLang="en-US" dirty="0" smtClean="0"/>
              <a:t>This is an early replay of the post office discussion</a:t>
            </a:r>
          </a:p>
          <a:p>
            <a:pPr lvl="1"/>
            <a:r>
              <a:rPr lang="en-US" altLang="en-US" dirty="0" smtClean="0"/>
              <a:t>Do we think that the considerations that led us to make the post office universally available are meaningfully different when applied to broadband?</a:t>
            </a:r>
          </a:p>
          <a:p>
            <a:pPr lvl="2"/>
            <a:r>
              <a:rPr lang="en-US" altLang="en-US" dirty="0" smtClean="0"/>
              <a:t>What does that mean for rural access? For access for poor people?</a:t>
            </a:r>
          </a:p>
          <a:p>
            <a:endParaRPr lang="en-US" altLang="en-US" dirty="0" smtClean="0"/>
          </a:p>
        </p:txBody>
      </p:sp>
      <p:sp>
        <p:nvSpPr>
          <p:cNvPr id="4" name="Date Placeholder 3"/>
          <p:cNvSpPr>
            <a:spLocks noGrp="1"/>
          </p:cNvSpPr>
          <p:nvPr>
            <p:ph type="dt" sz="quarter" idx="10"/>
          </p:nvPr>
        </p:nvSpPr>
        <p:spPr/>
        <p:txBody>
          <a:bodyPr/>
          <a:lstStyle/>
          <a:p>
            <a:pPr>
              <a:defRPr/>
            </a:pPr>
            <a:fld id="{776D1EE9-F1D6-4B8A-A683-BDF664C5B165}"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474D9F4-5F90-4C4A-923E-C076651B457A}" type="slidenum">
              <a:rPr lang="en-US" altLang="en-US" sz="1400">
                <a:solidFill>
                  <a:srgbClr val="000066"/>
                </a:solidFill>
                <a:latin typeface="Arial" panose="020B0604020202020204" pitchFamily="34" charset="0"/>
              </a:rPr>
              <a:pPr/>
              <a:t>17</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29085287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Date Placeholder 3"/>
          <p:cNvSpPr>
            <a:spLocks noGrp="1"/>
          </p:cNvSpPr>
          <p:nvPr>
            <p:ph type="dt" sz="quarter" idx="10"/>
          </p:nvPr>
        </p:nvSpPr>
        <p:spPr/>
        <p:txBody>
          <a:bodyPr/>
          <a:lstStyle/>
          <a:p>
            <a:pPr>
              <a:defRPr/>
            </a:pPr>
            <a:fld id="{4F736693-FB54-4443-B940-11B45BEBF6EF}" type="datetime4">
              <a:rPr lang="en-US" smtClean="0"/>
              <a:t>May 12, 2022</a:t>
            </a:fld>
            <a:endParaRPr lang="en-US" altLang="en-US">
              <a:solidFill>
                <a:schemeClr val="bg2"/>
              </a:solidFill>
            </a:endParaRPr>
          </a:p>
        </p:txBody>
      </p:sp>
      <p:sp>
        <p:nvSpPr>
          <p:cNvPr id="20"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C0169B9-E72B-4746-8295-FA4BBFFB0833}" type="slidenum">
              <a:rPr lang="en-US" altLang="en-US" sz="1400">
                <a:solidFill>
                  <a:srgbClr val="000066"/>
                </a:solidFill>
                <a:latin typeface="Arial" panose="020B0604020202020204" pitchFamily="34" charset="0"/>
              </a:rPr>
              <a:pPr/>
              <a:t>18</a:t>
            </a:fld>
            <a:endParaRPr lang="en-US" altLang="en-US" sz="1400">
              <a:solidFill>
                <a:srgbClr val="000066"/>
              </a:solidFill>
              <a:latin typeface="Arial" panose="020B0604020202020204" pitchFamily="34" charset="0"/>
            </a:endParaRPr>
          </a:p>
        </p:txBody>
      </p:sp>
      <p:sp>
        <p:nvSpPr>
          <p:cNvPr id="32773" name="Rectangle 2"/>
          <p:cNvSpPr>
            <a:spLocks noGrp="1" noChangeArrowheads="1"/>
          </p:cNvSpPr>
          <p:nvPr>
            <p:ph type="title"/>
          </p:nvPr>
        </p:nvSpPr>
        <p:spPr/>
        <p:txBody>
          <a:bodyPr/>
          <a:lstStyle/>
          <a:p>
            <a:r>
              <a:rPr lang="en-US" altLang="en-US" dirty="0" smtClean="0"/>
              <a:t>C04</a:t>
            </a:r>
            <a:r>
              <a:rPr lang="en-US" altLang="en-US" dirty="0"/>
              <a:t>: The Constitutional Framework for RRR</a:t>
            </a:r>
            <a:endParaRPr lang="en-US" altLang="en-US" dirty="0" smtClean="0"/>
          </a:p>
        </p:txBody>
      </p:sp>
    </p:spTree>
    <p:extLst>
      <p:ext uri="{BB962C8B-B14F-4D97-AF65-F5344CB8AC3E}">
        <p14:creationId xmlns:p14="http://schemas.microsoft.com/office/powerpoint/2010/main" val="19433610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 name="Date Placeholder 3"/>
          <p:cNvSpPr>
            <a:spLocks noGrp="1"/>
          </p:cNvSpPr>
          <p:nvPr>
            <p:ph type="dt" sz="quarter" idx="10"/>
          </p:nvPr>
        </p:nvSpPr>
        <p:spPr/>
        <p:txBody>
          <a:bodyPr/>
          <a:lstStyle/>
          <a:p>
            <a:pPr>
              <a:defRPr/>
            </a:pPr>
            <a:fld id="{EB27079F-A3AD-4AAC-A579-887C28673124}" type="datetime4">
              <a:rPr lang="en-US" smtClean="0"/>
              <a:t>May 12, 2022</a:t>
            </a:fld>
            <a:endParaRPr lang="en-US" altLang="en-US">
              <a:solidFill>
                <a:schemeClr val="bg2"/>
              </a:solidFill>
            </a:endParaRPr>
          </a:p>
        </p:txBody>
      </p:sp>
      <p:sp>
        <p:nvSpPr>
          <p:cNvPr id="29"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9243C5B-5F15-43A0-9AA5-AEC0F0972687}" type="slidenum">
              <a:rPr lang="en-US" altLang="en-US" sz="1400">
                <a:solidFill>
                  <a:srgbClr val="000066"/>
                </a:solidFill>
                <a:latin typeface="Arial" panose="020B0604020202020204" pitchFamily="34" charset="0"/>
              </a:rPr>
              <a:pPr/>
              <a:t>19</a:t>
            </a:fld>
            <a:endParaRPr lang="en-US" altLang="en-US" sz="1400">
              <a:solidFill>
                <a:srgbClr val="000066"/>
              </a:solidFill>
              <a:latin typeface="Arial" panose="020B0604020202020204" pitchFamily="34" charset="0"/>
            </a:endParaRPr>
          </a:p>
        </p:txBody>
      </p:sp>
      <p:grpSp>
        <p:nvGrpSpPr>
          <p:cNvPr id="2" name="Group 4"/>
          <p:cNvGrpSpPr>
            <a:grpSpLocks/>
          </p:cNvGrpSpPr>
          <p:nvPr/>
        </p:nvGrpSpPr>
        <p:grpSpPr bwMode="auto">
          <a:xfrm>
            <a:off x="8389882" y="3058386"/>
            <a:ext cx="3694490" cy="1130302"/>
            <a:chOff x="3847" y="1584"/>
            <a:chExt cx="1385" cy="1454"/>
          </a:xfrm>
        </p:grpSpPr>
        <p:sp>
          <p:nvSpPr>
            <p:cNvPr id="4124" name="Text Box 5"/>
            <p:cNvSpPr txBox="1">
              <a:spLocks noChangeArrowheads="1"/>
            </p:cNvSpPr>
            <p:nvPr/>
          </p:nvSpPr>
          <p:spPr bwMode="auto">
            <a:xfrm>
              <a:off x="4080" y="1584"/>
              <a:ext cx="1152" cy="1454"/>
            </a:xfrm>
            <a:prstGeom prst="rect">
              <a:avLst/>
            </a:prstGeom>
            <a:solidFill>
              <a:srgbClr val="6699FF"/>
            </a:solidFill>
            <a:ln w="9525">
              <a:solidFill>
                <a:schemeClr val="tx1"/>
              </a:solidFill>
              <a:miter lim="800000"/>
              <a:headEnd/>
              <a:tailEnd/>
            </a:ln>
          </p:spPr>
          <p:txBody>
            <a:bodyP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sz="3600" dirty="0">
                  <a:latin typeface="Arial" panose="020B0604020202020204" pitchFamily="34" charset="0"/>
                </a:rPr>
                <a:t>Revenue Requirements</a:t>
              </a:r>
            </a:p>
          </p:txBody>
        </p:sp>
        <p:sp>
          <p:nvSpPr>
            <p:cNvPr id="4125" name="Text Box 6"/>
            <p:cNvSpPr txBox="1">
              <a:spLocks noChangeArrowheads="1"/>
            </p:cNvSpPr>
            <p:nvPr/>
          </p:nvSpPr>
          <p:spPr bwMode="auto">
            <a:xfrm>
              <a:off x="3847" y="1922"/>
              <a:ext cx="170" cy="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sz="3600" dirty="0">
                  <a:latin typeface="Arial" panose="020B0604020202020204" pitchFamily="34" charset="0"/>
                </a:rPr>
                <a:t>=</a:t>
              </a:r>
            </a:p>
          </p:txBody>
        </p:sp>
      </p:grpSp>
      <p:sp>
        <p:nvSpPr>
          <p:cNvPr id="1677319" name="Text Box 7"/>
          <p:cNvSpPr txBox="1">
            <a:spLocks noChangeArrowheads="1"/>
          </p:cNvSpPr>
          <p:nvPr/>
        </p:nvSpPr>
        <p:spPr bwMode="auto">
          <a:xfrm>
            <a:off x="726512" y="3048001"/>
            <a:ext cx="2743200" cy="1200329"/>
          </a:xfrm>
          <a:prstGeom prst="rect">
            <a:avLst/>
          </a:prstGeom>
          <a:solidFill>
            <a:srgbClr val="99FF33"/>
          </a:solidFill>
          <a:ln w="9525">
            <a:solidFill>
              <a:schemeClr val="tx1"/>
            </a:solidFill>
            <a:miter lim="800000"/>
            <a:headEnd/>
            <a:tailEnd/>
          </a:ln>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sz="3600" dirty="0">
                <a:latin typeface="Arial" panose="020B0604020202020204" pitchFamily="34" charset="0"/>
              </a:rPr>
              <a:t>Operating Expenses</a:t>
            </a:r>
          </a:p>
        </p:txBody>
      </p:sp>
      <p:sp>
        <p:nvSpPr>
          <p:cNvPr id="1677320" name="Text Box 8"/>
          <p:cNvSpPr txBox="1">
            <a:spLocks noChangeArrowheads="1"/>
          </p:cNvSpPr>
          <p:nvPr/>
        </p:nvSpPr>
        <p:spPr bwMode="auto">
          <a:xfrm>
            <a:off x="3536102" y="3313753"/>
            <a:ext cx="45095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sz="3600" dirty="0">
                <a:latin typeface="Arial" panose="020B0604020202020204" pitchFamily="34" charset="0"/>
              </a:rPr>
              <a:t>+</a:t>
            </a:r>
          </a:p>
        </p:txBody>
      </p:sp>
      <p:grpSp>
        <p:nvGrpSpPr>
          <p:cNvPr id="3" name="Group 9"/>
          <p:cNvGrpSpPr>
            <a:grpSpLocks/>
          </p:cNvGrpSpPr>
          <p:nvPr/>
        </p:nvGrpSpPr>
        <p:grpSpPr bwMode="auto">
          <a:xfrm>
            <a:off x="3812011" y="2743198"/>
            <a:ext cx="4595814" cy="1570039"/>
            <a:chOff x="1337" y="1349"/>
            <a:chExt cx="2895" cy="989"/>
          </a:xfrm>
        </p:grpSpPr>
        <p:sp>
          <p:nvSpPr>
            <p:cNvPr id="4119" name="Text Box 10"/>
            <p:cNvSpPr txBox="1">
              <a:spLocks noChangeArrowheads="1"/>
            </p:cNvSpPr>
            <p:nvPr/>
          </p:nvSpPr>
          <p:spPr bwMode="auto">
            <a:xfrm>
              <a:off x="1644" y="1540"/>
              <a:ext cx="1271" cy="756"/>
            </a:xfrm>
            <a:prstGeom prst="rect">
              <a:avLst/>
            </a:prstGeom>
            <a:solidFill>
              <a:srgbClr val="FFFF00"/>
            </a:solidFill>
            <a:ln w="9525">
              <a:solidFill>
                <a:schemeClr val="tx1"/>
              </a:solidFill>
              <a:miter lim="800000"/>
              <a:headEnd/>
              <a:tailEnd/>
            </a:ln>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sz="3600" dirty="0">
                  <a:latin typeface="Arial" panose="020B0604020202020204" pitchFamily="34" charset="0"/>
                </a:rPr>
                <a:t>Rate of Return</a:t>
              </a:r>
            </a:p>
          </p:txBody>
        </p:sp>
        <p:sp>
          <p:nvSpPr>
            <p:cNvPr id="4120" name="Text Box 11"/>
            <p:cNvSpPr txBox="1">
              <a:spLocks noChangeArrowheads="1"/>
            </p:cNvSpPr>
            <p:nvPr/>
          </p:nvSpPr>
          <p:spPr bwMode="auto">
            <a:xfrm>
              <a:off x="3137" y="1552"/>
              <a:ext cx="775" cy="756"/>
            </a:xfrm>
            <a:prstGeom prst="rect">
              <a:avLst/>
            </a:prstGeom>
            <a:solidFill>
              <a:srgbClr val="FFFF00"/>
            </a:solidFill>
            <a:ln w="9525">
              <a:solidFill>
                <a:schemeClr val="tx1"/>
              </a:solidFill>
              <a:miter lim="800000"/>
              <a:headEnd/>
              <a:tailEnd/>
            </a:ln>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sz="3600" dirty="0">
                  <a:latin typeface="Arial" panose="020B0604020202020204" pitchFamily="34" charset="0"/>
                </a:rPr>
                <a:t>Rate Base</a:t>
              </a:r>
            </a:p>
          </p:txBody>
        </p:sp>
        <p:sp>
          <p:nvSpPr>
            <p:cNvPr id="4121" name="Text Box 12"/>
            <p:cNvSpPr txBox="1">
              <a:spLocks noChangeArrowheads="1"/>
            </p:cNvSpPr>
            <p:nvPr/>
          </p:nvSpPr>
          <p:spPr bwMode="auto">
            <a:xfrm>
              <a:off x="2875" y="1681"/>
              <a:ext cx="262"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sz="3600" dirty="0">
                  <a:latin typeface="Arial" panose="020B0604020202020204" pitchFamily="34" charset="0"/>
                </a:rPr>
                <a:t>x</a:t>
              </a:r>
            </a:p>
          </p:txBody>
        </p:sp>
        <p:sp>
          <p:nvSpPr>
            <p:cNvPr id="4122" name="Text Box 13"/>
            <p:cNvSpPr txBox="1">
              <a:spLocks noChangeArrowheads="1"/>
            </p:cNvSpPr>
            <p:nvPr/>
          </p:nvSpPr>
          <p:spPr bwMode="auto">
            <a:xfrm>
              <a:off x="1337" y="1349"/>
              <a:ext cx="375" cy="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sz="9600" dirty="0">
                  <a:latin typeface="Arial" panose="020B0604020202020204" pitchFamily="34" charset="0"/>
                </a:rPr>
                <a:t>(</a:t>
              </a:r>
            </a:p>
          </p:txBody>
        </p:sp>
        <p:sp>
          <p:nvSpPr>
            <p:cNvPr id="4123" name="Text Box 14"/>
            <p:cNvSpPr txBox="1">
              <a:spLocks noChangeArrowheads="1"/>
            </p:cNvSpPr>
            <p:nvPr/>
          </p:nvSpPr>
          <p:spPr bwMode="auto">
            <a:xfrm>
              <a:off x="3857" y="1349"/>
              <a:ext cx="375" cy="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sz="9600" dirty="0">
                  <a:latin typeface="Arial" panose="020B0604020202020204" pitchFamily="34" charset="0"/>
                </a:rPr>
                <a:t>)</a:t>
              </a:r>
            </a:p>
          </p:txBody>
        </p:sp>
      </p:grpSp>
      <p:sp>
        <p:nvSpPr>
          <p:cNvPr id="1677327" name="AutoShape 15"/>
          <p:cNvSpPr>
            <a:spLocks/>
          </p:cNvSpPr>
          <p:nvPr/>
        </p:nvSpPr>
        <p:spPr bwMode="auto">
          <a:xfrm>
            <a:off x="868787" y="0"/>
            <a:ext cx="10769599" cy="1549399"/>
          </a:xfrm>
          <a:prstGeom prst="borderCallout1">
            <a:avLst>
              <a:gd name="adj1" fmla="val 105110"/>
              <a:gd name="adj2" fmla="val 4388"/>
              <a:gd name="adj3" fmla="val 182631"/>
              <a:gd name="adj4" fmla="val 1920"/>
            </a:avLst>
          </a:prstGeom>
          <a:solidFill>
            <a:srgbClr val="CCECFF"/>
          </a:solidFill>
          <a:ln w="9525">
            <a:solidFill>
              <a:schemeClr val="tx1"/>
            </a:solidFill>
            <a:miter lim="800000"/>
            <a:headEnd/>
            <a:tailEnd/>
          </a:ln>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sz="3200" dirty="0">
                <a:solidFill>
                  <a:srgbClr val="000066"/>
                </a:solidFill>
                <a:latin typeface="Arial" panose="020B0604020202020204" pitchFamily="34" charset="0"/>
                <a:cs typeface="Times New Roman" panose="02020603050405020304" pitchFamily="18" charset="0"/>
              </a:rPr>
              <a:t>62-133(b)(3): “Ascertain such public utility’s reasonable operating expenses, including actual investment currently consumed through reasonable actual depreciation”</a:t>
            </a:r>
          </a:p>
        </p:txBody>
      </p:sp>
      <p:sp>
        <p:nvSpPr>
          <p:cNvPr id="1677328" name="AutoShape 16"/>
          <p:cNvSpPr>
            <a:spLocks/>
          </p:cNvSpPr>
          <p:nvPr/>
        </p:nvSpPr>
        <p:spPr bwMode="auto">
          <a:xfrm>
            <a:off x="153080" y="4539164"/>
            <a:ext cx="12018962" cy="2286000"/>
          </a:xfrm>
          <a:prstGeom prst="borderCallout3">
            <a:avLst>
              <a:gd name="adj1" fmla="val -6468"/>
              <a:gd name="adj2" fmla="val 60238"/>
              <a:gd name="adj3" fmla="val -14087"/>
              <a:gd name="adj4" fmla="val 65853"/>
              <a:gd name="adj5" fmla="val -36317"/>
              <a:gd name="adj6" fmla="val 66094"/>
              <a:gd name="adj7" fmla="val -75892"/>
              <a:gd name="adj8" fmla="val 61792"/>
            </a:avLst>
          </a:prstGeom>
          <a:solidFill>
            <a:srgbClr val="CCECFF"/>
          </a:solidFill>
          <a:ln w="9525">
            <a:solidFill>
              <a:schemeClr val="tx1"/>
            </a:solidFill>
            <a:miter lim="800000"/>
            <a:headEnd/>
            <a:tailEnd/>
          </a:ln>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sz="3000" dirty="0">
                <a:solidFill>
                  <a:srgbClr val="000066"/>
                </a:solidFill>
                <a:latin typeface="Arial" panose="020B0604020202020204" pitchFamily="34" charset="0"/>
                <a:cs typeface="Times New Roman" panose="02020603050405020304" pitchFamily="18" charset="0"/>
              </a:rPr>
              <a:t>62-133(b)(1): “Ascertain the reasonable original cost of the public utility’s property used and useful, or to be used and useful within a reasonable time after the test period, in providing the service rendered to the public within the State, less that portion of the cost which has been consumed by previous use recovered by depreciation expense”</a:t>
            </a:r>
          </a:p>
        </p:txBody>
      </p:sp>
      <p:sp>
        <p:nvSpPr>
          <p:cNvPr id="1677329" name="AutoShape 17"/>
          <p:cNvSpPr>
            <a:spLocks/>
          </p:cNvSpPr>
          <p:nvPr/>
        </p:nvSpPr>
        <p:spPr bwMode="auto">
          <a:xfrm>
            <a:off x="1915886" y="1603377"/>
            <a:ext cx="10300832" cy="1098460"/>
          </a:xfrm>
          <a:prstGeom prst="borderCallout1">
            <a:avLst>
              <a:gd name="adj1" fmla="val 107208"/>
              <a:gd name="adj2" fmla="val 18596"/>
              <a:gd name="adj3" fmla="val 129715"/>
              <a:gd name="adj4" fmla="val 29186"/>
            </a:avLst>
          </a:prstGeom>
          <a:solidFill>
            <a:schemeClr val="accent1"/>
          </a:solidFill>
          <a:ln w="9525">
            <a:solidFill>
              <a:schemeClr val="tx1"/>
            </a:solidFill>
            <a:miter lim="800000"/>
            <a:headEnd/>
            <a:tailEnd/>
          </a:ln>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sz="3200" dirty="0">
                <a:solidFill>
                  <a:srgbClr val="000066"/>
                </a:solidFill>
                <a:latin typeface="Arial" panose="020B0604020202020204" pitchFamily="34" charset="0"/>
                <a:cs typeface="Times New Roman" panose="02020603050405020304" pitchFamily="18" charset="0"/>
              </a:rPr>
              <a:t>62-133(a): “the Commission shall fix such rates as shall be fair both to the public utilities and to the consumer”</a:t>
            </a:r>
          </a:p>
        </p:txBody>
      </p:sp>
      <p:sp>
        <p:nvSpPr>
          <p:cNvPr id="1677330" name="Rectangle 18"/>
          <p:cNvSpPr>
            <a:spLocks noChangeArrowheads="1"/>
          </p:cNvSpPr>
          <p:nvPr/>
        </p:nvSpPr>
        <p:spPr bwMode="auto">
          <a:xfrm>
            <a:off x="8794749" y="114299"/>
            <a:ext cx="2071914" cy="419100"/>
          </a:xfrm>
          <a:prstGeom prst="rect">
            <a:avLst/>
          </a:prstGeom>
          <a:solidFill>
            <a:srgbClr val="FFFF00">
              <a:alpha val="39999"/>
            </a:srgbClr>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p>
        </p:txBody>
      </p:sp>
      <p:sp>
        <p:nvSpPr>
          <p:cNvPr id="1677331" name="Rectangle 19"/>
          <p:cNvSpPr>
            <a:spLocks noChangeArrowheads="1"/>
          </p:cNvSpPr>
          <p:nvPr/>
        </p:nvSpPr>
        <p:spPr bwMode="auto">
          <a:xfrm>
            <a:off x="877205" y="609600"/>
            <a:ext cx="3675743" cy="457199"/>
          </a:xfrm>
          <a:prstGeom prst="rect">
            <a:avLst/>
          </a:prstGeom>
          <a:solidFill>
            <a:srgbClr val="FFFF00">
              <a:alpha val="39999"/>
            </a:srgbClr>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p>
        </p:txBody>
      </p:sp>
      <p:sp>
        <p:nvSpPr>
          <p:cNvPr id="1677332" name="Rectangle 20"/>
          <p:cNvSpPr>
            <a:spLocks noChangeArrowheads="1"/>
          </p:cNvSpPr>
          <p:nvPr/>
        </p:nvSpPr>
        <p:spPr bwMode="auto">
          <a:xfrm>
            <a:off x="4572000" y="4648200"/>
            <a:ext cx="4572000" cy="469398"/>
          </a:xfrm>
          <a:prstGeom prst="rect">
            <a:avLst/>
          </a:prstGeom>
          <a:solidFill>
            <a:srgbClr val="FFFF00">
              <a:alpha val="39999"/>
            </a:srgbClr>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p>
        </p:txBody>
      </p:sp>
      <p:sp>
        <p:nvSpPr>
          <p:cNvPr id="1677333" name="Rectangle 21"/>
          <p:cNvSpPr>
            <a:spLocks noChangeArrowheads="1"/>
          </p:cNvSpPr>
          <p:nvPr/>
        </p:nvSpPr>
        <p:spPr bwMode="auto">
          <a:xfrm>
            <a:off x="2959523" y="5117598"/>
            <a:ext cx="2759105" cy="350476"/>
          </a:xfrm>
          <a:prstGeom prst="rect">
            <a:avLst/>
          </a:prstGeom>
          <a:solidFill>
            <a:srgbClr val="FFFF00">
              <a:alpha val="39999"/>
            </a:srgbClr>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p>
        </p:txBody>
      </p:sp>
      <p:sp>
        <p:nvSpPr>
          <p:cNvPr id="1677334" name="Rectangle 22"/>
          <p:cNvSpPr>
            <a:spLocks noChangeArrowheads="1"/>
          </p:cNvSpPr>
          <p:nvPr/>
        </p:nvSpPr>
        <p:spPr bwMode="auto">
          <a:xfrm>
            <a:off x="5261427" y="6034152"/>
            <a:ext cx="674915" cy="438085"/>
          </a:xfrm>
          <a:prstGeom prst="rect">
            <a:avLst/>
          </a:prstGeom>
          <a:solidFill>
            <a:srgbClr val="FFFF00">
              <a:alpha val="39999"/>
            </a:srgbClr>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p>
        </p:txBody>
      </p:sp>
      <p:sp>
        <p:nvSpPr>
          <p:cNvPr id="1677335" name="Rectangle 23"/>
          <p:cNvSpPr>
            <a:spLocks noChangeArrowheads="1"/>
          </p:cNvSpPr>
          <p:nvPr/>
        </p:nvSpPr>
        <p:spPr bwMode="auto">
          <a:xfrm flipH="1">
            <a:off x="8062118" y="6472238"/>
            <a:ext cx="3825081" cy="352926"/>
          </a:xfrm>
          <a:prstGeom prst="rect">
            <a:avLst/>
          </a:prstGeom>
          <a:solidFill>
            <a:srgbClr val="FFFF00">
              <a:alpha val="39999"/>
            </a:srgbClr>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p>
        </p:txBody>
      </p:sp>
      <p:sp>
        <p:nvSpPr>
          <p:cNvPr id="1677336" name="Rectangle 24"/>
          <p:cNvSpPr>
            <a:spLocks noChangeArrowheads="1"/>
          </p:cNvSpPr>
          <p:nvPr/>
        </p:nvSpPr>
        <p:spPr bwMode="auto">
          <a:xfrm>
            <a:off x="9574335" y="1701798"/>
            <a:ext cx="992065" cy="511775"/>
          </a:xfrm>
          <a:prstGeom prst="rect">
            <a:avLst/>
          </a:prstGeom>
          <a:solidFill>
            <a:srgbClr val="FFFF00">
              <a:alpha val="39999"/>
            </a:srgbClr>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p>
        </p:txBody>
      </p:sp>
      <p:sp>
        <p:nvSpPr>
          <p:cNvPr id="1677337" name="Rectangle 25"/>
          <p:cNvSpPr>
            <a:spLocks noChangeArrowheads="1"/>
          </p:cNvSpPr>
          <p:nvPr/>
        </p:nvSpPr>
        <p:spPr bwMode="auto">
          <a:xfrm>
            <a:off x="2313753" y="2180133"/>
            <a:ext cx="924748" cy="450265"/>
          </a:xfrm>
          <a:prstGeom prst="rect">
            <a:avLst/>
          </a:prstGeom>
          <a:solidFill>
            <a:srgbClr val="FFFF00">
              <a:alpha val="39999"/>
            </a:srgbClr>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p>
        </p:txBody>
      </p:sp>
    </p:spTree>
    <p:extLst>
      <p:ext uri="{BB962C8B-B14F-4D97-AF65-F5344CB8AC3E}">
        <p14:creationId xmlns:p14="http://schemas.microsoft.com/office/powerpoint/2010/main" val="9850847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F9A7C00B-B252-4F1A-BEDE-78C76D8AFA96}"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2C70061-9CAA-47E4-9B55-E73E4AE29107}" type="slidenum">
              <a:rPr lang="en-US" altLang="en-US" sz="1400">
                <a:solidFill>
                  <a:srgbClr val="000066"/>
                </a:solidFill>
                <a:latin typeface="Arial" panose="020B0604020202020204" pitchFamily="34" charset="0"/>
              </a:rPr>
              <a:pPr/>
              <a:t>2</a:t>
            </a:fld>
            <a:endParaRPr lang="en-US" altLang="en-US" sz="1400">
              <a:solidFill>
                <a:srgbClr val="000066"/>
              </a:solidFill>
              <a:latin typeface="Arial" panose="020B0604020202020204" pitchFamily="34" charset="0"/>
            </a:endParaRPr>
          </a:p>
        </p:txBody>
      </p:sp>
      <p:sp>
        <p:nvSpPr>
          <p:cNvPr id="15365" name="Rectangle 2"/>
          <p:cNvSpPr>
            <a:spLocks noGrp="1" noChangeArrowheads="1"/>
          </p:cNvSpPr>
          <p:nvPr>
            <p:ph type="title"/>
          </p:nvPr>
        </p:nvSpPr>
        <p:spPr/>
        <p:txBody>
          <a:bodyPr/>
          <a:lstStyle/>
          <a:p>
            <a:r>
              <a:rPr lang="en-US" altLang="en-US" dirty="0" smtClean="0"/>
              <a:t>C01: The Post Office</a:t>
            </a:r>
          </a:p>
        </p:txBody>
      </p:sp>
      <p:sp>
        <p:nvSpPr>
          <p:cNvPr id="15366" name="Rectangle 3"/>
          <p:cNvSpPr>
            <a:spLocks noGrp="1" noChangeArrowheads="1"/>
          </p:cNvSpPr>
          <p:nvPr>
            <p:ph type="body" idx="1"/>
          </p:nvPr>
        </p:nvSpPr>
        <p:spPr/>
        <p:txBody>
          <a:bodyPr/>
          <a:lstStyle/>
          <a:p>
            <a:pPr>
              <a:lnSpc>
                <a:spcPct val="90000"/>
              </a:lnSpc>
            </a:pPr>
            <a:r>
              <a:rPr lang="en-US" altLang="en-US" smtClean="0">
                <a:cs typeface="Times New Roman" panose="02020603050405020304" pitchFamily="18" charset="0"/>
              </a:rPr>
              <a:t>The Problem of Communications Externalities</a:t>
            </a:r>
          </a:p>
          <a:p>
            <a:pPr lvl="1">
              <a:lnSpc>
                <a:spcPct val="90000"/>
              </a:lnSpc>
            </a:pPr>
            <a:r>
              <a:rPr lang="en-US" altLang="en-US" smtClean="0">
                <a:cs typeface="Times New Roman" panose="02020603050405020304" pitchFamily="18" charset="0"/>
              </a:rPr>
              <a:t>Both parties to a communication benefit from it</a:t>
            </a:r>
          </a:p>
          <a:p>
            <a:pPr lvl="1">
              <a:lnSpc>
                <a:spcPct val="90000"/>
              </a:lnSpc>
            </a:pPr>
            <a:r>
              <a:rPr lang="en-US" altLang="en-US" smtClean="0">
                <a:cs typeface="Times New Roman" panose="02020603050405020304" pitchFamily="18" charset="0"/>
              </a:rPr>
              <a:t>If one-side or the other pays for all of the costs of the communication, we will have too little communication</a:t>
            </a:r>
          </a:p>
        </p:txBody>
      </p:sp>
    </p:spTree>
    <p:extLst>
      <p:ext uri="{BB962C8B-B14F-4D97-AF65-F5344CB8AC3E}">
        <p14:creationId xmlns:p14="http://schemas.microsoft.com/office/powerpoint/2010/main" val="35694581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F41934FB-20C1-4A8C-952D-DD2A4437F485}"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1458AE6-52E5-4DA5-817B-16F3CE2644F4}" type="slidenum">
              <a:rPr lang="en-US" altLang="en-US" sz="1400">
                <a:solidFill>
                  <a:srgbClr val="000066"/>
                </a:solidFill>
                <a:latin typeface="Arial" panose="020B0604020202020204" pitchFamily="34" charset="0"/>
              </a:rPr>
              <a:pPr/>
              <a:t>20</a:t>
            </a:fld>
            <a:endParaRPr lang="en-US" altLang="en-US" sz="1400">
              <a:solidFill>
                <a:srgbClr val="000066"/>
              </a:solidFill>
              <a:latin typeface="Arial" panose="020B0604020202020204" pitchFamily="34" charset="0"/>
            </a:endParaRPr>
          </a:p>
        </p:txBody>
      </p:sp>
      <p:sp>
        <p:nvSpPr>
          <p:cNvPr id="27653" name="Rectangle 2"/>
          <p:cNvSpPr>
            <a:spLocks noGrp="1" noChangeArrowheads="1"/>
          </p:cNvSpPr>
          <p:nvPr>
            <p:ph type="title"/>
          </p:nvPr>
        </p:nvSpPr>
        <p:spPr/>
        <p:txBody>
          <a:bodyPr/>
          <a:lstStyle/>
          <a:p>
            <a:r>
              <a:rPr lang="en-US" altLang="en-US" dirty="0" smtClean="0"/>
              <a:t>C04: The Constitutional Framework for RRR</a:t>
            </a:r>
          </a:p>
        </p:txBody>
      </p:sp>
      <p:sp>
        <p:nvSpPr>
          <p:cNvPr id="27654" name="Rectangle 3"/>
          <p:cNvSpPr>
            <a:spLocks noGrp="1" noChangeArrowheads="1"/>
          </p:cNvSpPr>
          <p:nvPr>
            <p:ph type="body" idx="1"/>
          </p:nvPr>
        </p:nvSpPr>
        <p:spPr/>
        <p:txBody>
          <a:bodyPr/>
          <a:lstStyle/>
          <a:p>
            <a:pPr algn="just">
              <a:lnSpc>
                <a:spcPct val="90000"/>
              </a:lnSpc>
            </a:pPr>
            <a:r>
              <a:rPr lang="en-US" altLang="en-US" dirty="0">
                <a:cs typeface="Arial" panose="020B0604020202020204" pitchFamily="34" charset="0"/>
              </a:rPr>
              <a:t>Fixed Cost Allocation with Shared Facilities</a:t>
            </a:r>
          </a:p>
          <a:p>
            <a:pPr lvl="1" algn="just">
              <a:lnSpc>
                <a:spcPct val="90000"/>
              </a:lnSpc>
            </a:pPr>
            <a:r>
              <a:rPr lang="en-US" altLang="en-US" dirty="0">
                <a:cs typeface="Arial" panose="020B0604020202020204" pitchFamily="34" charset="0"/>
              </a:rPr>
              <a:t>The setup for this is the inherent difficulties in allocating fixed costs among services sharing the same facilities</a:t>
            </a:r>
          </a:p>
          <a:p>
            <a:pPr lvl="1" algn="just">
              <a:lnSpc>
                <a:spcPct val="90000"/>
              </a:lnSpc>
            </a:pPr>
            <a:r>
              <a:rPr lang="en-US" altLang="en-US" dirty="0">
                <a:cs typeface="Arial" panose="020B0604020202020204" pitchFamily="34" charset="0"/>
              </a:rPr>
              <a:t>A standalone facility analysis could suggest that intrastate traffic need not bear any of the fixed costs of the tracks, as the tracks would be built just for the interstate </a:t>
            </a:r>
            <a:r>
              <a:rPr lang="en-US" altLang="en-US" dirty="0" smtClean="0">
                <a:cs typeface="Arial" panose="020B0604020202020204" pitchFamily="34" charset="0"/>
              </a:rPr>
              <a:t>traffic</a:t>
            </a:r>
            <a:endParaRPr lang="en-US" altLang="en-US" dirty="0">
              <a:cs typeface="Arial" panose="020B0604020202020204" pitchFamily="34" charset="0"/>
            </a:endParaRPr>
          </a:p>
        </p:txBody>
      </p:sp>
    </p:spTree>
    <p:extLst>
      <p:ext uri="{BB962C8B-B14F-4D97-AF65-F5344CB8AC3E}">
        <p14:creationId xmlns:p14="http://schemas.microsoft.com/office/powerpoint/2010/main" val="19002315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F41934FB-20C1-4A8C-952D-DD2A4437F485}"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1458AE6-52E5-4DA5-817B-16F3CE2644F4}" type="slidenum">
              <a:rPr lang="en-US" altLang="en-US" sz="1400">
                <a:solidFill>
                  <a:srgbClr val="000066"/>
                </a:solidFill>
                <a:latin typeface="Arial" panose="020B0604020202020204" pitchFamily="34" charset="0"/>
              </a:rPr>
              <a:pPr/>
              <a:t>21</a:t>
            </a:fld>
            <a:endParaRPr lang="en-US" altLang="en-US" sz="1400">
              <a:solidFill>
                <a:srgbClr val="000066"/>
              </a:solidFill>
              <a:latin typeface="Arial" panose="020B0604020202020204" pitchFamily="34" charset="0"/>
            </a:endParaRPr>
          </a:p>
        </p:txBody>
      </p:sp>
      <p:sp>
        <p:nvSpPr>
          <p:cNvPr id="27653" name="Rectangle 2"/>
          <p:cNvSpPr>
            <a:spLocks noGrp="1" noChangeArrowheads="1"/>
          </p:cNvSpPr>
          <p:nvPr>
            <p:ph type="title"/>
          </p:nvPr>
        </p:nvSpPr>
        <p:spPr/>
        <p:txBody>
          <a:bodyPr/>
          <a:lstStyle/>
          <a:p>
            <a:r>
              <a:rPr lang="en-US" altLang="en-US" dirty="0" smtClean="0"/>
              <a:t>C04: The Constitutional Framework for RRR</a:t>
            </a:r>
          </a:p>
        </p:txBody>
      </p:sp>
      <p:sp>
        <p:nvSpPr>
          <p:cNvPr id="27654" name="Rectangle 3"/>
          <p:cNvSpPr>
            <a:spLocks noGrp="1" noChangeArrowheads="1"/>
          </p:cNvSpPr>
          <p:nvPr>
            <p:ph type="body" idx="1"/>
          </p:nvPr>
        </p:nvSpPr>
        <p:spPr/>
        <p:txBody>
          <a:bodyPr/>
          <a:lstStyle/>
          <a:p>
            <a:pPr lvl="1" algn="just">
              <a:lnSpc>
                <a:spcPct val="90000"/>
              </a:lnSpc>
            </a:pPr>
            <a:r>
              <a:rPr lang="en-US" altLang="en-US" dirty="0" smtClean="0">
                <a:cs typeface="Arial" panose="020B0604020202020204" pitchFamily="34" charset="0"/>
              </a:rPr>
              <a:t>This </a:t>
            </a:r>
            <a:r>
              <a:rPr lang="en-US" altLang="en-US" dirty="0">
                <a:cs typeface="Arial" panose="020B0604020202020204" pitchFamily="34" charset="0"/>
              </a:rPr>
              <a:t>would give state regulators much leeway in rate </a:t>
            </a:r>
            <a:r>
              <a:rPr lang="en-US" altLang="en-US" dirty="0" smtClean="0">
                <a:cs typeface="Arial" panose="020B0604020202020204" pitchFamily="34" charset="0"/>
              </a:rPr>
              <a:t>setting</a:t>
            </a:r>
          </a:p>
          <a:p>
            <a:pPr algn="just">
              <a:lnSpc>
                <a:spcPct val="90000"/>
              </a:lnSpc>
            </a:pPr>
            <a:endParaRPr lang="en-US" altLang="en-US" dirty="0">
              <a:cs typeface="Arial" panose="020B0604020202020204" pitchFamily="34" charset="0"/>
            </a:endParaRPr>
          </a:p>
        </p:txBody>
      </p:sp>
    </p:spTree>
    <p:extLst>
      <p:ext uri="{BB962C8B-B14F-4D97-AF65-F5344CB8AC3E}">
        <p14:creationId xmlns:p14="http://schemas.microsoft.com/office/powerpoint/2010/main" val="14640376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78647A06-B673-4437-AF0F-0E1FD942AFD1}"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C648983-497E-448A-8FE0-CDF86641B556}" type="slidenum">
              <a:rPr lang="en-US" altLang="en-US" sz="1400">
                <a:solidFill>
                  <a:srgbClr val="000066"/>
                </a:solidFill>
                <a:latin typeface="Arial" panose="020B0604020202020204" pitchFamily="34" charset="0"/>
              </a:rPr>
              <a:pPr/>
              <a:t>22</a:t>
            </a:fld>
            <a:endParaRPr lang="en-US" altLang="en-US" sz="1400">
              <a:solidFill>
                <a:srgbClr val="000066"/>
              </a:solidFill>
              <a:latin typeface="Arial" panose="020B0604020202020204" pitchFamily="34" charset="0"/>
            </a:endParaRPr>
          </a:p>
        </p:txBody>
      </p:sp>
      <p:sp>
        <p:nvSpPr>
          <p:cNvPr id="28677" name="Rectangle 2"/>
          <p:cNvSpPr>
            <a:spLocks noGrp="1" noChangeArrowheads="1"/>
          </p:cNvSpPr>
          <p:nvPr>
            <p:ph type="title"/>
          </p:nvPr>
        </p:nvSpPr>
        <p:spPr/>
        <p:txBody>
          <a:bodyPr/>
          <a:lstStyle/>
          <a:p>
            <a:r>
              <a:rPr lang="en-US" altLang="en-US" dirty="0" smtClean="0"/>
              <a:t>C04: The Constitutional Framework for RRR</a:t>
            </a:r>
            <a:endParaRPr lang="en-US" altLang="en-US" dirty="0" smtClean="0">
              <a:cs typeface="Times New Roman" panose="02020603050405020304" pitchFamily="18" charset="0"/>
            </a:endParaRPr>
          </a:p>
        </p:txBody>
      </p:sp>
      <p:sp>
        <p:nvSpPr>
          <p:cNvPr id="28678" name="Rectangle 3"/>
          <p:cNvSpPr>
            <a:spLocks noGrp="1" noChangeArrowheads="1"/>
          </p:cNvSpPr>
          <p:nvPr>
            <p:ph type="body" idx="1"/>
          </p:nvPr>
        </p:nvSpPr>
        <p:spPr/>
        <p:txBody>
          <a:bodyPr/>
          <a:lstStyle/>
          <a:p>
            <a:pPr algn="just">
              <a:lnSpc>
                <a:spcPct val="90000"/>
              </a:lnSpc>
            </a:pPr>
            <a:r>
              <a:rPr lang="en-US" altLang="en-US" dirty="0" smtClean="0">
                <a:cs typeface="Arial" panose="020B0604020202020204" pitchFamily="34" charset="0"/>
              </a:rPr>
              <a:t>Key Risk for Investors</a:t>
            </a:r>
          </a:p>
          <a:p>
            <a:pPr lvl="1" algn="just">
              <a:lnSpc>
                <a:spcPct val="90000"/>
              </a:lnSpc>
            </a:pPr>
            <a:r>
              <a:rPr lang="en-US" altLang="en-US" dirty="0" smtClean="0">
                <a:cs typeface="Arial" panose="020B0604020202020204" pitchFamily="34" charset="0"/>
              </a:rPr>
              <a:t>These are single-use assets—railroad tracks and the like—that cannot be moved or put into alternative uses</a:t>
            </a:r>
          </a:p>
          <a:p>
            <a:pPr lvl="1" algn="just">
              <a:lnSpc>
                <a:spcPct val="90000"/>
              </a:lnSpc>
            </a:pPr>
            <a:r>
              <a:rPr lang="en-US" altLang="en-US" dirty="0" smtClean="0">
                <a:cs typeface="Arial" panose="020B0604020202020204" pitchFamily="34" charset="0"/>
              </a:rPr>
              <a:t>Investors cannot respond to threats of expropriation by moving the assets elsewhere</a:t>
            </a:r>
          </a:p>
          <a:p>
            <a:pPr lvl="1" algn="just">
              <a:lnSpc>
                <a:spcPct val="90000"/>
              </a:lnSpc>
            </a:pPr>
            <a:r>
              <a:rPr lang="en-US" altLang="en-US" dirty="0" smtClean="0">
                <a:cs typeface="Arial" panose="020B0604020202020204" pitchFamily="34" charset="0"/>
              </a:rPr>
              <a:t>These are natural monopolies, so rate regulation will be common</a:t>
            </a:r>
          </a:p>
        </p:txBody>
      </p:sp>
    </p:spTree>
    <p:extLst>
      <p:ext uri="{BB962C8B-B14F-4D97-AF65-F5344CB8AC3E}">
        <p14:creationId xmlns:p14="http://schemas.microsoft.com/office/powerpoint/2010/main" val="41690838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126C081C-3EA7-4CE8-9D75-D04B34B30E88}"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CE18497-407B-4C70-9B5C-65DFDE643CA5}" type="slidenum">
              <a:rPr lang="en-US" altLang="en-US" sz="1400">
                <a:solidFill>
                  <a:srgbClr val="000066"/>
                </a:solidFill>
                <a:latin typeface="Arial" panose="020B0604020202020204" pitchFamily="34" charset="0"/>
              </a:rPr>
              <a:pPr/>
              <a:t>23</a:t>
            </a:fld>
            <a:endParaRPr lang="en-US" altLang="en-US" sz="1400">
              <a:solidFill>
                <a:srgbClr val="000066"/>
              </a:solidFill>
              <a:latin typeface="Arial" panose="020B0604020202020204" pitchFamily="34" charset="0"/>
            </a:endParaRPr>
          </a:p>
        </p:txBody>
      </p:sp>
      <p:sp>
        <p:nvSpPr>
          <p:cNvPr id="29701" name="Rectangle 2"/>
          <p:cNvSpPr>
            <a:spLocks noGrp="1" noChangeArrowheads="1"/>
          </p:cNvSpPr>
          <p:nvPr>
            <p:ph type="title"/>
          </p:nvPr>
        </p:nvSpPr>
        <p:spPr/>
        <p:txBody>
          <a:bodyPr/>
          <a:lstStyle/>
          <a:p>
            <a:r>
              <a:rPr lang="en-US" altLang="en-US" dirty="0" smtClean="0"/>
              <a:t>C04: The Constitutional Framework for RRR</a:t>
            </a:r>
            <a:endParaRPr lang="en-US" altLang="en-US" dirty="0" smtClean="0">
              <a:cs typeface="Arial" panose="020B0604020202020204" pitchFamily="34" charset="0"/>
            </a:endParaRPr>
          </a:p>
        </p:txBody>
      </p:sp>
      <p:sp>
        <p:nvSpPr>
          <p:cNvPr id="29702" name="Rectangle 3"/>
          <p:cNvSpPr>
            <a:spLocks noGrp="1" noChangeArrowheads="1"/>
          </p:cNvSpPr>
          <p:nvPr>
            <p:ph type="body" idx="1"/>
          </p:nvPr>
        </p:nvSpPr>
        <p:spPr/>
        <p:txBody>
          <a:bodyPr/>
          <a:lstStyle/>
          <a:p>
            <a:pPr lvl="1" algn="just">
              <a:lnSpc>
                <a:spcPct val="90000"/>
              </a:lnSpc>
            </a:pPr>
            <a:r>
              <a:rPr lang="en-US" altLang="en-US" dirty="0" smtClean="0">
                <a:cs typeface="Arial" panose="020B0604020202020204" pitchFamily="34" charset="0"/>
              </a:rPr>
              <a:t>The political dilemma for the government is: How does the government commit to investors that it will not expropriate after the fact through rate setting?</a:t>
            </a:r>
            <a:endParaRPr lang="en-US" altLang="en-US" dirty="0" smtClean="0">
              <a:latin typeface="ACaslon Regular" pitchFamily="18" charset="0"/>
              <a:cs typeface="Times New Roman" panose="02020603050405020304" pitchFamily="18" charset="0"/>
            </a:endParaRPr>
          </a:p>
          <a:p>
            <a:pPr algn="just">
              <a:lnSpc>
                <a:spcPct val="90000"/>
              </a:lnSpc>
            </a:pPr>
            <a:r>
              <a:rPr lang="en-US" altLang="en-US" dirty="0" smtClean="0">
                <a:cs typeface="Arial" panose="020B0604020202020204" pitchFamily="34" charset="0"/>
              </a:rPr>
              <a:t>Cases</a:t>
            </a:r>
          </a:p>
          <a:p>
            <a:pPr lvl="1">
              <a:lnSpc>
                <a:spcPct val="90000"/>
              </a:lnSpc>
            </a:pPr>
            <a:r>
              <a:rPr lang="en-US" altLang="en-US" i="1" dirty="0" smtClean="0">
                <a:cs typeface="Arial" panose="020B0604020202020204" pitchFamily="34" charset="0"/>
              </a:rPr>
              <a:t>Smyth </a:t>
            </a:r>
            <a:r>
              <a:rPr lang="en-US" altLang="en-US" dirty="0" smtClean="0">
                <a:cs typeface="Arial" panose="020B0604020202020204" pitchFamily="34" charset="0"/>
              </a:rPr>
              <a:t>(US 1898) standard—a fair return on the fair value of the property being used by it for the convenience of the public—mimics a competitive market</a:t>
            </a:r>
          </a:p>
        </p:txBody>
      </p:sp>
    </p:spTree>
    <p:extLst>
      <p:ext uri="{BB962C8B-B14F-4D97-AF65-F5344CB8AC3E}">
        <p14:creationId xmlns:p14="http://schemas.microsoft.com/office/powerpoint/2010/main" val="23997343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68110BB-C42C-400D-8726-2CBD40230ED8}"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491D9D1-2F15-462B-9345-77BCD878290D}" type="slidenum">
              <a:rPr lang="en-US" altLang="en-US" sz="1400">
                <a:solidFill>
                  <a:srgbClr val="000066"/>
                </a:solidFill>
                <a:latin typeface="Arial" panose="020B0604020202020204" pitchFamily="34" charset="0"/>
              </a:rPr>
              <a:pPr/>
              <a:t>24</a:t>
            </a:fld>
            <a:endParaRPr lang="en-US" altLang="en-US" sz="1400">
              <a:solidFill>
                <a:srgbClr val="000066"/>
              </a:solidFill>
              <a:latin typeface="Arial" panose="020B0604020202020204" pitchFamily="34" charset="0"/>
            </a:endParaRPr>
          </a:p>
        </p:txBody>
      </p:sp>
      <p:sp>
        <p:nvSpPr>
          <p:cNvPr id="30725" name="Rectangle 2"/>
          <p:cNvSpPr>
            <a:spLocks noGrp="1" noChangeArrowheads="1"/>
          </p:cNvSpPr>
          <p:nvPr>
            <p:ph type="title"/>
          </p:nvPr>
        </p:nvSpPr>
        <p:spPr/>
        <p:txBody>
          <a:bodyPr/>
          <a:lstStyle/>
          <a:p>
            <a:r>
              <a:rPr lang="en-US" altLang="en-US" dirty="0" smtClean="0"/>
              <a:t>C04: The Constitutional Framework for RRR</a:t>
            </a:r>
            <a:endParaRPr lang="en-US" altLang="en-US" dirty="0" smtClean="0">
              <a:cs typeface="Arial" panose="020B0604020202020204" pitchFamily="34" charset="0"/>
            </a:endParaRPr>
          </a:p>
        </p:txBody>
      </p:sp>
      <p:sp>
        <p:nvSpPr>
          <p:cNvPr id="30726" name="Rectangle 3"/>
          <p:cNvSpPr>
            <a:spLocks noGrp="1" noChangeArrowheads="1"/>
          </p:cNvSpPr>
          <p:nvPr>
            <p:ph type="body" idx="1"/>
          </p:nvPr>
        </p:nvSpPr>
        <p:spPr/>
        <p:txBody>
          <a:bodyPr/>
          <a:lstStyle/>
          <a:p>
            <a:pPr lvl="1"/>
            <a:r>
              <a:rPr lang="en-US" altLang="en-US" dirty="0" smtClean="0">
                <a:cs typeface="Arial" panose="020B0604020202020204" pitchFamily="34" charset="0"/>
              </a:rPr>
              <a:t>Bad investments add no value, so no return on them; good investments create value and a high return for shareholders.</a:t>
            </a:r>
          </a:p>
          <a:p>
            <a:pPr lvl="1"/>
            <a:r>
              <a:rPr lang="en-US" altLang="en-US" dirty="0" smtClean="0">
                <a:cs typeface="Times New Roman" panose="02020603050405020304" pitchFamily="18" charset="0"/>
              </a:rPr>
              <a:t>Difficulties implementing </a:t>
            </a:r>
            <a:r>
              <a:rPr lang="en-US" altLang="en-US" i="1" dirty="0" smtClean="0">
                <a:cs typeface="Times New Roman" panose="02020603050405020304" pitchFamily="18" charset="0"/>
              </a:rPr>
              <a:t>Smyth</a:t>
            </a:r>
            <a:r>
              <a:rPr lang="en-US" altLang="en-US" dirty="0" smtClean="0">
                <a:cs typeface="Times New Roman" panose="02020603050405020304" pitchFamily="18" charset="0"/>
              </a:rPr>
              <a:t> led to its abandonment in </a:t>
            </a:r>
            <a:r>
              <a:rPr lang="en-US" altLang="en-US" i="1" dirty="0" smtClean="0">
                <a:cs typeface="Times New Roman" panose="02020603050405020304" pitchFamily="18" charset="0"/>
              </a:rPr>
              <a:t>Hope </a:t>
            </a:r>
            <a:r>
              <a:rPr lang="en-US" altLang="en-US" dirty="0" smtClean="0">
                <a:cs typeface="Times New Roman" panose="02020603050405020304" pitchFamily="18" charset="0"/>
              </a:rPr>
              <a:t>(US 1944), which makes clear that no particular test is required to meet the constitutional standard</a:t>
            </a:r>
          </a:p>
        </p:txBody>
      </p:sp>
    </p:spTree>
    <p:extLst>
      <p:ext uri="{BB962C8B-B14F-4D97-AF65-F5344CB8AC3E}">
        <p14:creationId xmlns:p14="http://schemas.microsoft.com/office/powerpoint/2010/main" val="35059442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16F7865E-FF42-44DF-B69E-443D031F8E10}"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8A6A3C1-3A1E-4F4C-A6E1-E5DC87C574D5}" type="slidenum">
              <a:rPr lang="en-US" altLang="en-US" sz="1400">
                <a:solidFill>
                  <a:srgbClr val="000066"/>
                </a:solidFill>
                <a:latin typeface="Arial" panose="020B0604020202020204" pitchFamily="34" charset="0"/>
              </a:rPr>
              <a:pPr/>
              <a:t>25</a:t>
            </a:fld>
            <a:endParaRPr lang="en-US" altLang="en-US" sz="1400">
              <a:solidFill>
                <a:srgbClr val="000066"/>
              </a:solidFill>
              <a:latin typeface="Arial" panose="020B0604020202020204" pitchFamily="34" charset="0"/>
            </a:endParaRPr>
          </a:p>
        </p:txBody>
      </p:sp>
      <p:sp>
        <p:nvSpPr>
          <p:cNvPr id="31749" name="Rectangle 2"/>
          <p:cNvSpPr>
            <a:spLocks noGrp="1" noChangeArrowheads="1"/>
          </p:cNvSpPr>
          <p:nvPr>
            <p:ph type="title"/>
          </p:nvPr>
        </p:nvSpPr>
        <p:spPr/>
        <p:txBody>
          <a:bodyPr/>
          <a:lstStyle/>
          <a:p>
            <a:r>
              <a:rPr lang="en-US" altLang="en-US" dirty="0" smtClean="0"/>
              <a:t>C04: The Constitutional Framework for RRR</a:t>
            </a:r>
            <a:endParaRPr lang="en-US" altLang="en-US" dirty="0" smtClean="0">
              <a:cs typeface="Times New Roman" panose="02020603050405020304" pitchFamily="18" charset="0"/>
            </a:endParaRPr>
          </a:p>
        </p:txBody>
      </p:sp>
      <p:sp>
        <p:nvSpPr>
          <p:cNvPr id="31750" name="Rectangle 3"/>
          <p:cNvSpPr>
            <a:spLocks noGrp="1" noChangeArrowheads="1"/>
          </p:cNvSpPr>
          <p:nvPr>
            <p:ph type="body" idx="1"/>
          </p:nvPr>
        </p:nvSpPr>
        <p:spPr/>
        <p:txBody>
          <a:bodyPr/>
          <a:lstStyle/>
          <a:p>
            <a:pPr lvl="1"/>
            <a:r>
              <a:rPr lang="en-US" altLang="en-US" dirty="0" smtClean="0">
                <a:cs typeface="Times New Roman" panose="02020603050405020304" pitchFamily="18" charset="0"/>
              </a:rPr>
              <a:t>Instead, </a:t>
            </a:r>
            <a:r>
              <a:rPr lang="en-US" altLang="en-US" i="1" dirty="0" smtClean="0">
                <a:cs typeface="Times New Roman" panose="02020603050405020304" pitchFamily="18" charset="0"/>
              </a:rPr>
              <a:t>Duquesne</a:t>
            </a:r>
            <a:r>
              <a:rPr lang="en-US" altLang="en-US" dirty="0" smtClean="0">
                <a:cs typeface="Times New Roman" panose="02020603050405020304" pitchFamily="18" charset="0"/>
              </a:rPr>
              <a:t> (US 1989) suggests that we should look to instabilities in the rules or inability to pay debts or access the capital market as indicia of impermissible takings</a:t>
            </a:r>
            <a:r>
              <a:rPr lang="en-US" altLang="en-US" dirty="0" smtClean="0"/>
              <a:t> </a:t>
            </a:r>
          </a:p>
        </p:txBody>
      </p:sp>
    </p:spTree>
    <p:extLst>
      <p:ext uri="{BB962C8B-B14F-4D97-AF65-F5344CB8AC3E}">
        <p14:creationId xmlns:p14="http://schemas.microsoft.com/office/powerpoint/2010/main" val="25159272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6BF6FAE-48D1-41CB-A886-5C5BDE5BA060}"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D985C3B-4524-48A5-9306-6B478DC43B45}" type="slidenum">
              <a:rPr lang="en-US" altLang="en-US" sz="1400">
                <a:solidFill>
                  <a:srgbClr val="000066"/>
                </a:solidFill>
                <a:latin typeface="Arial" panose="020B0604020202020204" pitchFamily="34" charset="0"/>
              </a:rPr>
              <a:pPr/>
              <a:t>26</a:t>
            </a:fld>
            <a:endParaRPr lang="en-US" altLang="en-US" sz="1400">
              <a:solidFill>
                <a:srgbClr val="000066"/>
              </a:solidFill>
              <a:latin typeface="Arial" panose="020B0604020202020204" pitchFamily="34" charset="0"/>
            </a:endParaRPr>
          </a:p>
        </p:txBody>
      </p:sp>
      <p:sp>
        <p:nvSpPr>
          <p:cNvPr id="58373" name="Rectangle 2"/>
          <p:cNvSpPr>
            <a:spLocks noGrp="1" noChangeArrowheads="1"/>
          </p:cNvSpPr>
          <p:nvPr>
            <p:ph type="title"/>
          </p:nvPr>
        </p:nvSpPr>
        <p:spPr/>
        <p:txBody>
          <a:bodyPr/>
          <a:lstStyle/>
          <a:p>
            <a:r>
              <a:rPr lang="en-US" altLang="en-US" dirty="0" smtClean="0"/>
              <a:t>C05: Managing Grid and Networks: Natural Gas Pipelines</a:t>
            </a:r>
          </a:p>
        </p:txBody>
      </p:sp>
      <p:sp>
        <p:nvSpPr>
          <p:cNvPr id="58374" name="Rectangle 3"/>
          <p:cNvSpPr>
            <a:spLocks noGrp="1" noChangeArrowheads="1"/>
          </p:cNvSpPr>
          <p:nvPr>
            <p:ph type="body" idx="1"/>
          </p:nvPr>
        </p:nvSpPr>
        <p:spPr/>
        <p:txBody>
          <a:bodyPr/>
          <a:lstStyle/>
          <a:p>
            <a:pPr algn="just">
              <a:lnSpc>
                <a:spcPct val="80000"/>
              </a:lnSpc>
            </a:pPr>
            <a:r>
              <a:rPr lang="en-US" altLang="en-US" dirty="0" smtClean="0">
                <a:cs typeface="Arial" panose="020B0604020202020204" pitchFamily="34" charset="0"/>
              </a:rPr>
              <a:t>Cost Sharing of Shared Facilities</a:t>
            </a:r>
          </a:p>
          <a:p>
            <a:pPr lvl="1" algn="just">
              <a:lnSpc>
                <a:spcPct val="80000"/>
              </a:lnSpc>
            </a:pPr>
            <a:r>
              <a:rPr lang="en-US" altLang="en-US" dirty="0" smtClean="0">
                <a:cs typeface="Arial" panose="020B0604020202020204" pitchFamily="34" charset="0"/>
              </a:rPr>
              <a:t>Cost sharing among coalitions using shared facilities.</a:t>
            </a:r>
          </a:p>
          <a:p>
            <a:pPr lvl="1" algn="just">
              <a:lnSpc>
                <a:spcPct val="80000"/>
              </a:lnSpc>
            </a:pPr>
            <a:r>
              <a:rPr lang="en-US" altLang="en-US" dirty="0" smtClean="0">
                <a:cs typeface="Arial" panose="020B0604020202020204" pitchFamily="34" charset="0"/>
              </a:rPr>
              <a:t>A proposed sharing of costs needs to be stable against possible defections of individuals or sub-coalitions that can do better by going off on their own.</a:t>
            </a:r>
          </a:p>
          <a:p>
            <a:pPr lvl="1" algn="just">
              <a:lnSpc>
                <a:spcPct val="80000"/>
              </a:lnSpc>
            </a:pPr>
            <a:r>
              <a:rPr lang="en-US" altLang="en-US" dirty="0" smtClean="0">
                <a:cs typeface="Arial" panose="020B0604020202020204" pitchFamily="34" charset="0"/>
              </a:rPr>
              <a:t>We should also expect that individuals in the same position end up with roughly the same outcome.</a:t>
            </a:r>
          </a:p>
        </p:txBody>
      </p:sp>
    </p:spTree>
    <p:extLst>
      <p:ext uri="{BB962C8B-B14F-4D97-AF65-F5344CB8AC3E}">
        <p14:creationId xmlns:p14="http://schemas.microsoft.com/office/powerpoint/2010/main" val="134514887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A85DBDDF-143A-477A-8051-34F9E3FF9553}"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11A1685-CC60-4809-AAAD-27052E28507B}" type="slidenum">
              <a:rPr lang="en-US" altLang="en-US" sz="1400">
                <a:solidFill>
                  <a:srgbClr val="000066"/>
                </a:solidFill>
                <a:latin typeface="Arial" panose="020B0604020202020204" pitchFamily="34" charset="0"/>
              </a:rPr>
              <a:pPr/>
              <a:t>27</a:t>
            </a:fld>
            <a:endParaRPr lang="en-US" altLang="en-US" sz="1400">
              <a:solidFill>
                <a:srgbClr val="000066"/>
              </a:solidFill>
              <a:latin typeface="Arial" panose="020B0604020202020204" pitchFamily="34" charset="0"/>
            </a:endParaRPr>
          </a:p>
        </p:txBody>
      </p:sp>
      <p:sp>
        <p:nvSpPr>
          <p:cNvPr id="59397" name="Rectangle 2"/>
          <p:cNvSpPr>
            <a:spLocks noGrp="1" noChangeArrowheads="1"/>
          </p:cNvSpPr>
          <p:nvPr>
            <p:ph type="title"/>
          </p:nvPr>
        </p:nvSpPr>
        <p:spPr/>
        <p:txBody>
          <a:bodyPr/>
          <a:lstStyle/>
          <a:p>
            <a:r>
              <a:rPr lang="en-US" altLang="en-US" dirty="0" smtClean="0"/>
              <a:t>C05: </a:t>
            </a:r>
            <a:r>
              <a:rPr lang="en-US" altLang="en-US" dirty="0"/>
              <a:t>Managing Grid and </a:t>
            </a:r>
            <a:r>
              <a:rPr lang="en-US" altLang="en-US" dirty="0" smtClean="0"/>
              <a:t>Networks: </a:t>
            </a:r>
            <a:r>
              <a:rPr lang="en-US" altLang="en-US" dirty="0"/>
              <a:t>Natural Gas Pipelines</a:t>
            </a:r>
            <a:endParaRPr lang="en-US" altLang="en-US" dirty="0" smtClean="0">
              <a:cs typeface="Arial" panose="020B0604020202020204" pitchFamily="34" charset="0"/>
            </a:endParaRPr>
          </a:p>
        </p:txBody>
      </p:sp>
      <p:sp>
        <p:nvSpPr>
          <p:cNvPr id="59398" name="Rectangle 3"/>
          <p:cNvSpPr>
            <a:spLocks noGrp="1" noChangeArrowheads="1"/>
          </p:cNvSpPr>
          <p:nvPr>
            <p:ph type="body" idx="1"/>
          </p:nvPr>
        </p:nvSpPr>
        <p:spPr/>
        <p:txBody>
          <a:bodyPr/>
          <a:lstStyle/>
          <a:p>
            <a:pPr lvl="1" algn="just"/>
            <a:r>
              <a:rPr lang="en-US" altLang="en-US" dirty="0" smtClean="0">
                <a:cs typeface="Arial" panose="020B0604020202020204" pitchFamily="34" charset="0"/>
              </a:rPr>
              <a:t>This imposes constraints on the way that shared costs can be divided.</a:t>
            </a:r>
          </a:p>
          <a:p>
            <a:pPr algn="just"/>
            <a:r>
              <a:rPr lang="en-US" altLang="en-US" dirty="0" smtClean="0">
                <a:cs typeface="Arial" panose="020B0604020202020204" pitchFamily="34" charset="0"/>
              </a:rPr>
              <a:t>Incremental vs. Rolled in Pricing</a:t>
            </a:r>
          </a:p>
          <a:p>
            <a:pPr lvl="1" algn="just"/>
            <a:r>
              <a:rPr lang="en-US" altLang="en-US" dirty="0" smtClean="0">
                <a:cs typeface="Arial" panose="020B0604020202020204" pitchFamily="34" charset="0"/>
              </a:rPr>
              <a:t>The </a:t>
            </a:r>
            <a:r>
              <a:rPr lang="en-US" altLang="en-US" i="1" dirty="0" err="1" smtClean="0">
                <a:cs typeface="Arial" panose="020B0604020202020204" pitchFamily="34" charset="0"/>
              </a:rPr>
              <a:t>Sonat</a:t>
            </a:r>
            <a:r>
              <a:rPr lang="en-US" altLang="en-US" dirty="0" smtClean="0">
                <a:cs typeface="Arial" panose="020B0604020202020204" pitchFamily="34" charset="0"/>
              </a:rPr>
              <a:t> case (FERC 1996) addresses the circumstances under which a facility builder can externalize costs to the rest of its system through the use of rolled in rates.</a:t>
            </a:r>
          </a:p>
        </p:txBody>
      </p:sp>
    </p:spTree>
    <p:extLst>
      <p:ext uri="{BB962C8B-B14F-4D97-AF65-F5344CB8AC3E}">
        <p14:creationId xmlns:p14="http://schemas.microsoft.com/office/powerpoint/2010/main" val="15137179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6726B9B2-FF96-44AC-8AF6-21085BFB7326}"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500A025-EB85-4728-8FD0-7E231654E735}" type="slidenum">
              <a:rPr lang="en-US" altLang="en-US" sz="1400">
                <a:solidFill>
                  <a:srgbClr val="000066"/>
                </a:solidFill>
                <a:latin typeface="Arial" panose="020B0604020202020204" pitchFamily="34" charset="0"/>
              </a:rPr>
              <a:pPr/>
              <a:t>28</a:t>
            </a:fld>
            <a:endParaRPr lang="en-US" altLang="en-US" sz="1400">
              <a:solidFill>
                <a:srgbClr val="000066"/>
              </a:solidFill>
              <a:latin typeface="Arial" panose="020B0604020202020204" pitchFamily="34" charset="0"/>
            </a:endParaRPr>
          </a:p>
        </p:txBody>
      </p:sp>
      <p:sp>
        <p:nvSpPr>
          <p:cNvPr id="60421" name="Rectangle 2"/>
          <p:cNvSpPr>
            <a:spLocks noGrp="1" noChangeArrowheads="1"/>
          </p:cNvSpPr>
          <p:nvPr>
            <p:ph type="title"/>
          </p:nvPr>
        </p:nvSpPr>
        <p:spPr/>
        <p:txBody>
          <a:bodyPr/>
          <a:lstStyle/>
          <a:p>
            <a:r>
              <a:rPr lang="en-US" altLang="en-US" dirty="0" smtClean="0"/>
              <a:t>C05: </a:t>
            </a:r>
            <a:r>
              <a:rPr lang="en-US" altLang="en-US" dirty="0"/>
              <a:t>Managing Grid and </a:t>
            </a:r>
            <a:r>
              <a:rPr lang="en-US" altLang="en-US" dirty="0" smtClean="0"/>
              <a:t>Networks: </a:t>
            </a:r>
            <a:r>
              <a:rPr lang="en-US" altLang="en-US" dirty="0"/>
              <a:t>Natural Gas Pipelines</a:t>
            </a:r>
            <a:endParaRPr lang="en-US" altLang="en-US" dirty="0" smtClean="0">
              <a:cs typeface="Times New Roman" panose="02020603050405020304" pitchFamily="18" charset="0"/>
            </a:endParaRPr>
          </a:p>
        </p:txBody>
      </p:sp>
      <p:sp>
        <p:nvSpPr>
          <p:cNvPr id="60422" name="Rectangle 3"/>
          <p:cNvSpPr>
            <a:spLocks noGrp="1" noChangeArrowheads="1"/>
          </p:cNvSpPr>
          <p:nvPr>
            <p:ph type="body" idx="1"/>
          </p:nvPr>
        </p:nvSpPr>
        <p:spPr/>
        <p:txBody>
          <a:bodyPr/>
          <a:lstStyle/>
          <a:p>
            <a:pPr lvl="1"/>
            <a:r>
              <a:rPr lang="en-US" altLang="en-US" dirty="0" smtClean="0"/>
              <a:t>Pricing Mechanisms: Incremental Rates v. Rolled-In Rates</a:t>
            </a:r>
          </a:p>
          <a:p>
            <a:pPr lvl="2"/>
            <a:r>
              <a:rPr lang="en-US" altLang="en-US" dirty="0" smtClean="0"/>
              <a:t>Incremental Rates: New users must bear all of the costs</a:t>
            </a:r>
          </a:p>
          <a:p>
            <a:pPr lvl="2"/>
            <a:r>
              <a:rPr lang="en-US" altLang="en-US" dirty="0" smtClean="0"/>
              <a:t>Rolled-In Rates: Pre-existing users bear some of the costs </a:t>
            </a:r>
          </a:p>
        </p:txBody>
      </p:sp>
    </p:spTree>
    <p:extLst>
      <p:ext uri="{BB962C8B-B14F-4D97-AF65-F5344CB8AC3E}">
        <p14:creationId xmlns:p14="http://schemas.microsoft.com/office/powerpoint/2010/main" val="227174959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6726B9B2-FF96-44AC-8AF6-21085BFB7326}"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500A025-EB85-4728-8FD0-7E231654E735}" type="slidenum">
              <a:rPr lang="en-US" altLang="en-US" sz="1400">
                <a:solidFill>
                  <a:srgbClr val="000066"/>
                </a:solidFill>
                <a:latin typeface="Arial" panose="020B0604020202020204" pitchFamily="34" charset="0"/>
              </a:rPr>
              <a:pPr/>
              <a:t>29</a:t>
            </a:fld>
            <a:endParaRPr lang="en-US" altLang="en-US" sz="1400">
              <a:solidFill>
                <a:srgbClr val="000066"/>
              </a:solidFill>
              <a:latin typeface="Arial" panose="020B0604020202020204" pitchFamily="34" charset="0"/>
            </a:endParaRPr>
          </a:p>
        </p:txBody>
      </p:sp>
      <p:sp>
        <p:nvSpPr>
          <p:cNvPr id="60421" name="Rectangle 2"/>
          <p:cNvSpPr>
            <a:spLocks noGrp="1" noChangeArrowheads="1"/>
          </p:cNvSpPr>
          <p:nvPr>
            <p:ph type="title"/>
          </p:nvPr>
        </p:nvSpPr>
        <p:spPr/>
        <p:txBody>
          <a:bodyPr/>
          <a:lstStyle/>
          <a:p>
            <a:r>
              <a:rPr lang="en-US" altLang="en-US" dirty="0" smtClean="0"/>
              <a:t>C05: </a:t>
            </a:r>
            <a:r>
              <a:rPr lang="en-US" altLang="en-US" dirty="0"/>
              <a:t>Managing Grid and </a:t>
            </a:r>
            <a:r>
              <a:rPr lang="en-US" altLang="en-US" dirty="0" smtClean="0"/>
              <a:t>Networks: </a:t>
            </a:r>
            <a:r>
              <a:rPr lang="en-US" altLang="en-US" dirty="0"/>
              <a:t>Natural Gas Pipelines</a:t>
            </a:r>
            <a:endParaRPr lang="en-US" altLang="en-US" dirty="0" smtClean="0">
              <a:cs typeface="Times New Roman" panose="02020603050405020304" pitchFamily="18" charset="0"/>
            </a:endParaRPr>
          </a:p>
        </p:txBody>
      </p:sp>
      <p:sp>
        <p:nvSpPr>
          <p:cNvPr id="60422" name="Rectangle 3"/>
          <p:cNvSpPr>
            <a:spLocks noGrp="1" noChangeArrowheads="1"/>
          </p:cNvSpPr>
          <p:nvPr>
            <p:ph type="body" idx="1"/>
          </p:nvPr>
        </p:nvSpPr>
        <p:spPr/>
        <p:txBody>
          <a:bodyPr/>
          <a:lstStyle/>
          <a:p>
            <a:pPr lvl="1" algn="just"/>
            <a:r>
              <a:rPr lang="en-US" altLang="en-US" dirty="0" smtClean="0">
                <a:cs typeface="Arial" panose="020B0604020202020204" pitchFamily="34" charset="0"/>
              </a:rPr>
              <a:t>This possibility puts the holder of a free-standing pipeline, such as the Alabama-Tennessee, at a severe disadvantage.</a:t>
            </a:r>
            <a:endParaRPr lang="en-US" altLang="en-US" dirty="0" smtClean="0">
              <a:latin typeface="ACaslon Regular" pitchFamily="18" charset="0"/>
              <a:cs typeface="Times New Roman" panose="02020603050405020304" pitchFamily="18" charset="0"/>
            </a:endParaRPr>
          </a:p>
        </p:txBody>
      </p:sp>
    </p:spTree>
    <p:extLst>
      <p:ext uri="{BB962C8B-B14F-4D97-AF65-F5344CB8AC3E}">
        <p14:creationId xmlns:p14="http://schemas.microsoft.com/office/powerpoint/2010/main" val="26159810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dirty="0" smtClean="0"/>
              <a:t>C01: The Post Office</a:t>
            </a:r>
          </a:p>
        </p:txBody>
      </p:sp>
      <p:sp>
        <p:nvSpPr>
          <p:cNvPr id="16387" name="Content Placeholder 2"/>
          <p:cNvSpPr>
            <a:spLocks noGrp="1"/>
          </p:cNvSpPr>
          <p:nvPr>
            <p:ph idx="1"/>
          </p:nvPr>
        </p:nvSpPr>
        <p:spPr/>
        <p:txBody>
          <a:bodyPr/>
          <a:lstStyle/>
          <a:p>
            <a:r>
              <a:rPr lang="en-US" altLang="en-US" dirty="0" smtClean="0"/>
              <a:t>First Look at Non-Neutralities in Running a Communications System</a:t>
            </a:r>
          </a:p>
          <a:p>
            <a:pPr lvl="1"/>
            <a:r>
              <a:rPr lang="en-US" altLang="en-US" dirty="0" smtClean="0"/>
              <a:t>Some Neutral </a:t>
            </a:r>
            <a:r>
              <a:rPr lang="en-US" altLang="en-US" dirty="0" smtClean="0"/>
              <a:t>Pricing</a:t>
            </a:r>
          </a:p>
          <a:p>
            <a:pPr lvl="2"/>
            <a:r>
              <a:rPr lang="en-US" altLang="en-US" dirty="0" smtClean="0"/>
              <a:t>Keyed </a:t>
            </a:r>
            <a:r>
              <a:rPr lang="en-US" altLang="en-US" dirty="0" smtClean="0"/>
              <a:t>to distance and weight</a:t>
            </a:r>
          </a:p>
          <a:p>
            <a:pPr lvl="2"/>
            <a:r>
              <a:rPr lang="en-US" altLang="en-US" dirty="0" smtClean="0"/>
              <a:t>Not type of content</a:t>
            </a:r>
          </a:p>
        </p:txBody>
      </p:sp>
      <p:sp>
        <p:nvSpPr>
          <p:cNvPr id="4" name="Date Placeholder 3"/>
          <p:cNvSpPr>
            <a:spLocks noGrp="1"/>
          </p:cNvSpPr>
          <p:nvPr>
            <p:ph type="dt" sz="quarter" idx="10"/>
          </p:nvPr>
        </p:nvSpPr>
        <p:spPr/>
        <p:txBody>
          <a:bodyPr/>
          <a:lstStyle/>
          <a:p>
            <a:pPr>
              <a:defRPr/>
            </a:pPr>
            <a:fld id="{C9AE9840-4FEC-411F-A934-5858DD4C3C0E}"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12C3A10-939F-4BAA-B286-C7CD0E466E8E}" type="slidenum">
              <a:rPr lang="en-US" altLang="en-US" sz="1400">
                <a:solidFill>
                  <a:srgbClr val="000066"/>
                </a:solidFill>
                <a:latin typeface="Arial" panose="020B0604020202020204" pitchFamily="34" charset="0"/>
              </a:rPr>
              <a:pPr/>
              <a:t>3</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10897895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4E133294-F644-41F0-82C7-FBEAC429C787}"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2C0160C-5531-4B5C-A502-6758FB46987B}" type="slidenum">
              <a:rPr lang="en-US" altLang="en-US" sz="1400">
                <a:solidFill>
                  <a:srgbClr val="000066"/>
                </a:solidFill>
                <a:latin typeface="Arial" panose="020B0604020202020204" pitchFamily="34" charset="0"/>
              </a:rPr>
              <a:pPr/>
              <a:t>30</a:t>
            </a:fld>
            <a:endParaRPr lang="en-US" altLang="en-US" sz="1400">
              <a:solidFill>
                <a:srgbClr val="000066"/>
              </a:solidFill>
              <a:latin typeface="Arial" panose="020B0604020202020204" pitchFamily="34" charset="0"/>
            </a:endParaRPr>
          </a:p>
        </p:txBody>
      </p:sp>
      <p:sp>
        <p:nvSpPr>
          <p:cNvPr id="61445" name="Rectangle 2"/>
          <p:cNvSpPr>
            <a:spLocks noGrp="1" noChangeArrowheads="1"/>
          </p:cNvSpPr>
          <p:nvPr>
            <p:ph type="title"/>
          </p:nvPr>
        </p:nvSpPr>
        <p:spPr/>
        <p:txBody>
          <a:bodyPr/>
          <a:lstStyle/>
          <a:p>
            <a:r>
              <a:rPr lang="en-US" altLang="en-US" dirty="0" smtClean="0"/>
              <a:t>C05: </a:t>
            </a:r>
            <a:r>
              <a:rPr lang="en-US" altLang="en-US" dirty="0"/>
              <a:t>Managing Grid and </a:t>
            </a:r>
            <a:r>
              <a:rPr lang="en-US" altLang="en-US" dirty="0" smtClean="0"/>
              <a:t>Networks: </a:t>
            </a:r>
            <a:r>
              <a:rPr lang="en-US" altLang="en-US" dirty="0"/>
              <a:t>Natural Gas Pipelines</a:t>
            </a:r>
            <a:endParaRPr lang="en-US" altLang="en-US" dirty="0" smtClean="0"/>
          </a:p>
        </p:txBody>
      </p:sp>
      <p:sp>
        <p:nvSpPr>
          <p:cNvPr id="61446" name="Rectangle 3"/>
          <p:cNvSpPr>
            <a:spLocks noGrp="1" noChangeArrowheads="1"/>
          </p:cNvSpPr>
          <p:nvPr>
            <p:ph type="body" idx="1"/>
          </p:nvPr>
        </p:nvSpPr>
        <p:spPr/>
        <p:txBody>
          <a:bodyPr/>
          <a:lstStyle/>
          <a:p>
            <a:r>
              <a:rPr lang="en-US" altLang="en-US" dirty="0" smtClean="0">
                <a:cs typeface="Times New Roman" panose="02020603050405020304" pitchFamily="18" charset="0"/>
              </a:rPr>
              <a:t>Institutional Features</a:t>
            </a:r>
          </a:p>
          <a:p>
            <a:pPr lvl="1"/>
            <a:r>
              <a:rPr lang="en-US" altLang="en-US" dirty="0" smtClean="0"/>
              <a:t>Open Season</a:t>
            </a:r>
          </a:p>
          <a:p>
            <a:pPr lvl="2"/>
            <a:r>
              <a:rPr lang="en-US" altLang="en-US" dirty="0" smtClean="0"/>
              <a:t>Device to assess potential demand for project pre-investment</a:t>
            </a:r>
          </a:p>
          <a:p>
            <a:pPr lvl="1"/>
            <a:r>
              <a:rPr lang="en-US" altLang="en-US" dirty="0"/>
              <a:t>Long-Term Contracts</a:t>
            </a:r>
          </a:p>
          <a:p>
            <a:pPr lvl="2"/>
            <a:r>
              <a:rPr lang="en-US" altLang="en-US" dirty="0"/>
              <a:t>Long-lived investment -&gt; Long-lived commitments</a:t>
            </a:r>
          </a:p>
          <a:p>
            <a:pPr lvl="2"/>
            <a:r>
              <a:rPr lang="en-US" altLang="en-US" dirty="0"/>
              <a:t>Means locus of competition is changed from day by day to commitments made during open </a:t>
            </a:r>
            <a:r>
              <a:rPr lang="en-US" altLang="en-US" dirty="0" smtClean="0"/>
              <a:t>seasons</a:t>
            </a:r>
            <a:endParaRPr lang="en-US" altLang="en-US" dirty="0"/>
          </a:p>
        </p:txBody>
      </p:sp>
    </p:spTree>
    <p:extLst>
      <p:ext uri="{BB962C8B-B14F-4D97-AF65-F5344CB8AC3E}">
        <p14:creationId xmlns:p14="http://schemas.microsoft.com/office/powerpoint/2010/main" val="217448718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ADBA06E6-7187-43F8-AC22-BA6BE5BC2A08}"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76626E8-9172-4082-98C1-907E38C3CEAA}" type="slidenum">
              <a:rPr lang="en-US" altLang="en-US" sz="1400">
                <a:solidFill>
                  <a:srgbClr val="000066"/>
                </a:solidFill>
                <a:latin typeface="Arial" panose="020B0604020202020204" pitchFamily="34" charset="0"/>
              </a:rPr>
              <a:pPr/>
              <a:t>31</a:t>
            </a:fld>
            <a:endParaRPr lang="en-US" altLang="en-US" sz="1400">
              <a:solidFill>
                <a:srgbClr val="000066"/>
              </a:solidFill>
              <a:latin typeface="Arial" panose="020B0604020202020204" pitchFamily="34" charset="0"/>
            </a:endParaRPr>
          </a:p>
        </p:txBody>
      </p:sp>
      <p:sp>
        <p:nvSpPr>
          <p:cNvPr id="62469" name="Rectangle 2"/>
          <p:cNvSpPr>
            <a:spLocks noGrp="1" noChangeArrowheads="1"/>
          </p:cNvSpPr>
          <p:nvPr>
            <p:ph type="title"/>
          </p:nvPr>
        </p:nvSpPr>
        <p:spPr/>
        <p:txBody>
          <a:bodyPr/>
          <a:lstStyle/>
          <a:p>
            <a:r>
              <a:rPr lang="en-US" altLang="en-US" dirty="0" smtClean="0"/>
              <a:t>C05: </a:t>
            </a:r>
            <a:r>
              <a:rPr lang="en-US" altLang="en-US" dirty="0"/>
              <a:t>Managing Grid and Networks : Natural Gas Pipelines</a:t>
            </a:r>
            <a:endParaRPr lang="en-US" altLang="en-US" dirty="0" smtClean="0"/>
          </a:p>
        </p:txBody>
      </p:sp>
      <p:sp>
        <p:nvSpPr>
          <p:cNvPr id="62470" name="Rectangle 3"/>
          <p:cNvSpPr>
            <a:spLocks noGrp="1" noChangeArrowheads="1"/>
          </p:cNvSpPr>
          <p:nvPr>
            <p:ph type="body" idx="1"/>
          </p:nvPr>
        </p:nvSpPr>
        <p:spPr/>
        <p:txBody>
          <a:bodyPr/>
          <a:lstStyle/>
          <a:p>
            <a:r>
              <a:rPr lang="en-US" altLang="en-US" dirty="0" smtClean="0"/>
              <a:t>FERC Gas Pipeline Order (FERC 1999)</a:t>
            </a:r>
          </a:p>
          <a:p>
            <a:pPr lvl="1"/>
            <a:r>
              <a:rPr lang="en-US" altLang="en-US" dirty="0" smtClean="0"/>
              <a:t>Switches back to in incremental rates approach</a:t>
            </a:r>
          </a:p>
          <a:p>
            <a:r>
              <a:rPr lang="en-US" altLang="en-US" dirty="0" smtClean="0"/>
              <a:t>2022 FERC Updates</a:t>
            </a:r>
          </a:p>
          <a:p>
            <a:pPr lvl="1"/>
            <a:r>
              <a:rPr lang="en-US" altLang="en-US" dirty="0" smtClean="0"/>
              <a:t>Initially, much more focused on equity and broader environmental concerns; put on hold temporarily based on Ukraine-related concerns</a:t>
            </a:r>
            <a:endParaRPr lang="en-US" altLang="en-US" dirty="0"/>
          </a:p>
        </p:txBody>
      </p:sp>
    </p:spTree>
    <p:extLst>
      <p:ext uri="{BB962C8B-B14F-4D97-AF65-F5344CB8AC3E}">
        <p14:creationId xmlns:p14="http://schemas.microsoft.com/office/powerpoint/2010/main" val="421626720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3E82695-F123-4265-ADE8-309B8AC4037C}"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AD7C344-702F-4A4D-AF34-5DB80A44632E}" type="slidenum">
              <a:rPr lang="en-US" altLang="en-US" sz="1400">
                <a:solidFill>
                  <a:srgbClr val="000066"/>
                </a:solidFill>
                <a:latin typeface="Arial" panose="020B0604020202020204" pitchFamily="34" charset="0"/>
              </a:rPr>
              <a:pPr/>
              <a:t>32</a:t>
            </a:fld>
            <a:endParaRPr lang="en-US" altLang="en-US" sz="1400">
              <a:solidFill>
                <a:srgbClr val="000066"/>
              </a:solidFill>
              <a:latin typeface="Arial" panose="020B0604020202020204" pitchFamily="34" charset="0"/>
            </a:endParaRPr>
          </a:p>
        </p:txBody>
      </p:sp>
      <p:sp>
        <p:nvSpPr>
          <p:cNvPr id="50181" name="Rectangle 2"/>
          <p:cNvSpPr>
            <a:spLocks noGrp="1" noChangeArrowheads="1"/>
          </p:cNvSpPr>
          <p:nvPr>
            <p:ph type="title"/>
          </p:nvPr>
        </p:nvSpPr>
        <p:spPr/>
        <p:txBody>
          <a:bodyPr/>
          <a:lstStyle/>
          <a:p>
            <a:r>
              <a:rPr lang="en-US" altLang="en-US" dirty="0" smtClean="0"/>
              <a:t>C06: </a:t>
            </a:r>
            <a:r>
              <a:rPr lang="en-US" altLang="en-US" dirty="0"/>
              <a:t>Managing Grid and </a:t>
            </a:r>
            <a:r>
              <a:rPr lang="en-US" altLang="en-US" dirty="0" smtClean="0"/>
              <a:t>Networks: Electricity</a:t>
            </a:r>
          </a:p>
        </p:txBody>
      </p:sp>
      <p:sp>
        <p:nvSpPr>
          <p:cNvPr id="50182" name="Rectangle 3"/>
          <p:cNvSpPr>
            <a:spLocks noGrp="1" noChangeArrowheads="1"/>
          </p:cNvSpPr>
          <p:nvPr>
            <p:ph type="body" idx="1"/>
          </p:nvPr>
        </p:nvSpPr>
        <p:spPr/>
        <p:txBody>
          <a:bodyPr/>
          <a:lstStyle/>
          <a:p>
            <a:r>
              <a:rPr lang="en-US" altLang="en-US" dirty="0" smtClean="0"/>
              <a:t>Key Fed/State Division</a:t>
            </a:r>
          </a:p>
          <a:p>
            <a:pPr lvl="1"/>
            <a:r>
              <a:rPr lang="en-US" altLang="en-US" dirty="0" smtClean="0"/>
              <a:t>Interstate/wholesale to feds</a:t>
            </a:r>
          </a:p>
          <a:p>
            <a:pPr lvl="1"/>
            <a:r>
              <a:rPr lang="en-US" altLang="en-US" dirty="0" smtClean="0"/>
              <a:t>Intrastate/retail to states</a:t>
            </a:r>
          </a:p>
        </p:txBody>
      </p:sp>
    </p:spTree>
    <p:extLst>
      <p:ext uri="{BB962C8B-B14F-4D97-AF65-F5344CB8AC3E}">
        <p14:creationId xmlns:p14="http://schemas.microsoft.com/office/powerpoint/2010/main" val="410057641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3E82695-F123-4265-ADE8-309B8AC4037C}"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AD7C344-702F-4A4D-AF34-5DB80A44632E}" type="slidenum">
              <a:rPr lang="en-US" altLang="en-US" sz="1400">
                <a:solidFill>
                  <a:srgbClr val="000066"/>
                </a:solidFill>
                <a:latin typeface="Arial" panose="020B0604020202020204" pitchFamily="34" charset="0"/>
              </a:rPr>
              <a:pPr/>
              <a:t>33</a:t>
            </a:fld>
            <a:endParaRPr lang="en-US" altLang="en-US" sz="1400">
              <a:solidFill>
                <a:srgbClr val="000066"/>
              </a:solidFill>
              <a:latin typeface="Arial" panose="020B0604020202020204" pitchFamily="34" charset="0"/>
            </a:endParaRPr>
          </a:p>
        </p:txBody>
      </p:sp>
      <p:sp>
        <p:nvSpPr>
          <p:cNvPr id="50181" name="Rectangle 2"/>
          <p:cNvSpPr>
            <a:spLocks noGrp="1" noChangeArrowheads="1"/>
          </p:cNvSpPr>
          <p:nvPr>
            <p:ph type="title"/>
          </p:nvPr>
        </p:nvSpPr>
        <p:spPr/>
        <p:txBody>
          <a:bodyPr/>
          <a:lstStyle/>
          <a:p>
            <a:r>
              <a:rPr lang="en-US" altLang="en-US" dirty="0" smtClean="0"/>
              <a:t>C06: </a:t>
            </a:r>
            <a:r>
              <a:rPr lang="en-US" altLang="en-US" dirty="0"/>
              <a:t>Managing Grid and Networks: Electricity</a:t>
            </a:r>
            <a:endParaRPr lang="en-US" altLang="en-US" dirty="0" smtClean="0"/>
          </a:p>
        </p:txBody>
      </p:sp>
      <p:sp>
        <p:nvSpPr>
          <p:cNvPr id="50182" name="Rectangle 3"/>
          <p:cNvSpPr>
            <a:spLocks noGrp="1" noChangeArrowheads="1"/>
          </p:cNvSpPr>
          <p:nvPr>
            <p:ph type="body" idx="1"/>
          </p:nvPr>
        </p:nvSpPr>
        <p:spPr/>
        <p:txBody>
          <a:bodyPr/>
          <a:lstStyle/>
          <a:p>
            <a:r>
              <a:rPr lang="en-US" altLang="en-US" dirty="0" smtClean="0"/>
              <a:t>Shifting Regulatory Approach Pushes Effective Regulatory Power to Feds</a:t>
            </a:r>
          </a:p>
          <a:p>
            <a:pPr lvl="1"/>
            <a:r>
              <a:rPr lang="en-US" altLang="en-US" dirty="0" smtClean="0"/>
              <a:t>Less vertical integration means more wholesale transactions</a:t>
            </a:r>
          </a:p>
          <a:p>
            <a:pPr lvl="1"/>
            <a:r>
              <a:rPr lang="en-US" altLang="en-US" dirty="0" smtClean="0"/>
              <a:t>More chances for transactions to cross borders</a:t>
            </a:r>
          </a:p>
        </p:txBody>
      </p:sp>
    </p:spTree>
    <p:extLst>
      <p:ext uri="{BB962C8B-B14F-4D97-AF65-F5344CB8AC3E}">
        <p14:creationId xmlns:p14="http://schemas.microsoft.com/office/powerpoint/2010/main" val="255181973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D51FCE85-7ED8-4EBE-8862-5DC7998F9E81}"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4416C73-B400-4283-8821-D375554205B0}" type="slidenum">
              <a:rPr lang="en-US" altLang="en-US" sz="1400">
                <a:solidFill>
                  <a:srgbClr val="000066"/>
                </a:solidFill>
                <a:latin typeface="Arial" panose="020B0604020202020204" pitchFamily="34" charset="0"/>
              </a:rPr>
              <a:pPr/>
              <a:t>34</a:t>
            </a:fld>
            <a:endParaRPr lang="en-US" altLang="en-US" sz="1400">
              <a:solidFill>
                <a:srgbClr val="000066"/>
              </a:solidFill>
              <a:latin typeface="Arial" panose="020B0604020202020204" pitchFamily="34" charset="0"/>
            </a:endParaRPr>
          </a:p>
        </p:txBody>
      </p:sp>
      <p:sp>
        <p:nvSpPr>
          <p:cNvPr id="51205" name="Rectangle 2"/>
          <p:cNvSpPr>
            <a:spLocks noGrp="1" noChangeArrowheads="1"/>
          </p:cNvSpPr>
          <p:nvPr>
            <p:ph type="title"/>
          </p:nvPr>
        </p:nvSpPr>
        <p:spPr/>
        <p:txBody>
          <a:bodyPr/>
          <a:lstStyle/>
          <a:p>
            <a:r>
              <a:rPr lang="en-US" altLang="en-US" dirty="0" smtClean="0"/>
              <a:t>C06: </a:t>
            </a:r>
            <a:r>
              <a:rPr lang="en-US" altLang="en-US" dirty="0"/>
              <a:t>Managing Grid and Networks: Electricity</a:t>
            </a:r>
            <a:endParaRPr lang="en-US" altLang="en-US" dirty="0" smtClean="0"/>
          </a:p>
        </p:txBody>
      </p:sp>
      <p:sp>
        <p:nvSpPr>
          <p:cNvPr id="51206" name="Rectangle 3"/>
          <p:cNvSpPr>
            <a:spLocks noGrp="1" noChangeArrowheads="1"/>
          </p:cNvSpPr>
          <p:nvPr>
            <p:ph type="body" idx="1"/>
          </p:nvPr>
        </p:nvSpPr>
        <p:spPr/>
        <p:txBody>
          <a:bodyPr/>
          <a:lstStyle/>
          <a:p>
            <a:r>
              <a:rPr lang="en-US" altLang="en-US" dirty="0"/>
              <a:t>Standard Unbundling Approach in Order 888</a:t>
            </a:r>
          </a:p>
          <a:p>
            <a:pPr lvl="1"/>
            <a:r>
              <a:rPr lang="en-US" altLang="en-US" dirty="0">
                <a:cs typeface="Times New Roman" panose="02020603050405020304" pitchFamily="18" charset="0"/>
              </a:rPr>
              <a:t>The Energy Policy Act of 1992, as implemented in Order 888, unbundles electricity transmission and </a:t>
            </a:r>
            <a:r>
              <a:rPr lang="en-US" altLang="en-US" dirty="0" smtClean="0">
                <a:cs typeface="Times New Roman" panose="02020603050405020304" pitchFamily="18" charset="0"/>
              </a:rPr>
              <a:t>generation</a:t>
            </a:r>
            <a:endParaRPr lang="en-US" altLang="en-US" dirty="0">
              <a:cs typeface="Times New Roman" panose="02020603050405020304" pitchFamily="18" charset="0"/>
            </a:endParaRPr>
          </a:p>
          <a:p>
            <a:pPr lvl="1"/>
            <a:r>
              <a:rPr lang="en-US" altLang="en-US" dirty="0">
                <a:cs typeface="Times New Roman" panose="02020603050405020304" pitchFamily="18" charset="0"/>
              </a:rPr>
              <a:t>Changes in economies of scale in electricity generation have broken the traditional model of a local vertically-integrated natural </a:t>
            </a:r>
            <a:r>
              <a:rPr lang="en-US" altLang="en-US" dirty="0" smtClean="0">
                <a:cs typeface="Times New Roman" panose="02020603050405020304" pitchFamily="18" charset="0"/>
              </a:rPr>
              <a:t>monopoly</a:t>
            </a:r>
            <a:endParaRPr lang="en-US" altLang="en-US" dirty="0"/>
          </a:p>
        </p:txBody>
      </p:sp>
    </p:spTree>
    <p:extLst>
      <p:ext uri="{BB962C8B-B14F-4D97-AF65-F5344CB8AC3E}">
        <p14:creationId xmlns:p14="http://schemas.microsoft.com/office/powerpoint/2010/main" val="374055159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D51FCE85-7ED8-4EBE-8862-5DC7998F9E81}"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4416C73-B400-4283-8821-D375554205B0}" type="slidenum">
              <a:rPr lang="en-US" altLang="en-US" sz="1400">
                <a:solidFill>
                  <a:srgbClr val="000066"/>
                </a:solidFill>
                <a:latin typeface="Arial" panose="020B0604020202020204" pitchFamily="34" charset="0"/>
              </a:rPr>
              <a:pPr/>
              <a:t>35</a:t>
            </a:fld>
            <a:endParaRPr lang="en-US" altLang="en-US" sz="1400">
              <a:solidFill>
                <a:srgbClr val="000066"/>
              </a:solidFill>
              <a:latin typeface="Arial" panose="020B0604020202020204" pitchFamily="34" charset="0"/>
            </a:endParaRPr>
          </a:p>
        </p:txBody>
      </p:sp>
      <p:sp>
        <p:nvSpPr>
          <p:cNvPr id="51205" name="Rectangle 2"/>
          <p:cNvSpPr>
            <a:spLocks noGrp="1" noChangeArrowheads="1"/>
          </p:cNvSpPr>
          <p:nvPr>
            <p:ph type="title"/>
          </p:nvPr>
        </p:nvSpPr>
        <p:spPr/>
        <p:txBody>
          <a:bodyPr/>
          <a:lstStyle/>
          <a:p>
            <a:r>
              <a:rPr lang="en-US" altLang="en-US" dirty="0" smtClean="0"/>
              <a:t>C06: </a:t>
            </a:r>
            <a:r>
              <a:rPr lang="en-US" altLang="en-US" dirty="0"/>
              <a:t>Managing Grid and Networks: Electricity</a:t>
            </a:r>
            <a:endParaRPr lang="en-US" altLang="en-US" dirty="0" smtClean="0"/>
          </a:p>
        </p:txBody>
      </p:sp>
      <p:sp>
        <p:nvSpPr>
          <p:cNvPr id="51206" name="Rectangle 3"/>
          <p:cNvSpPr>
            <a:spLocks noGrp="1" noChangeArrowheads="1"/>
          </p:cNvSpPr>
          <p:nvPr>
            <p:ph type="body" idx="1"/>
          </p:nvPr>
        </p:nvSpPr>
        <p:spPr/>
        <p:txBody>
          <a:bodyPr/>
          <a:lstStyle/>
          <a:p>
            <a:r>
              <a:rPr lang="en-US" altLang="en-US" dirty="0"/>
              <a:t>Standard Unbundling Approach in Order 888</a:t>
            </a:r>
          </a:p>
          <a:p>
            <a:pPr lvl="1"/>
            <a:r>
              <a:rPr lang="en-US" altLang="en-US" dirty="0" smtClean="0"/>
              <a:t>Treat </a:t>
            </a:r>
            <a:r>
              <a:rPr lang="en-US" altLang="en-US" dirty="0"/>
              <a:t>generation as subject to competition, the transmission grid as being the natural </a:t>
            </a:r>
            <a:r>
              <a:rPr lang="en-US" altLang="en-US" dirty="0" smtClean="0"/>
              <a:t>monopoly</a:t>
            </a:r>
          </a:p>
          <a:p>
            <a:pPr lvl="1"/>
            <a:r>
              <a:rPr lang="en-US" altLang="en-US" dirty="0"/>
              <a:t>Create access regime for grid with mandatory interface/access applied to all</a:t>
            </a:r>
          </a:p>
          <a:p>
            <a:pPr marL="457200" lvl="1" indent="0">
              <a:buNone/>
            </a:pPr>
            <a:endParaRPr lang="en-US" altLang="en-US" dirty="0"/>
          </a:p>
        </p:txBody>
      </p:sp>
    </p:spTree>
    <p:extLst>
      <p:ext uri="{BB962C8B-B14F-4D97-AF65-F5344CB8AC3E}">
        <p14:creationId xmlns:p14="http://schemas.microsoft.com/office/powerpoint/2010/main" val="333947029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8BD058C4-E5C4-4053-8660-AB118D9B04A8}"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9C80396-6B9D-4E4D-B678-043CB6516E42}" type="slidenum">
              <a:rPr lang="en-US" altLang="en-US" sz="1400">
                <a:solidFill>
                  <a:srgbClr val="000066"/>
                </a:solidFill>
                <a:latin typeface="Arial" panose="020B0604020202020204" pitchFamily="34" charset="0"/>
              </a:rPr>
              <a:pPr/>
              <a:t>36</a:t>
            </a:fld>
            <a:endParaRPr lang="en-US" altLang="en-US" sz="1400">
              <a:solidFill>
                <a:srgbClr val="000066"/>
              </a:solidFill>
              <a:latin typeface="Arial" panose="020B0604020202020204" pitchFamily="34" charset="0"/>
            </a:endParaRPr>
          </a:p>
        </p:txBody>
      </p:sp>
      <p:sp>
        <p:nvSpPr>
          <p:cNvPr id="57349" name="Rectangle 2"/>
          <p:cNvSpPr>
            <a:spLocks noGrp="1" noChangeArrowheads="1"/>
          </p:cNvSpPr>
          <p:nvPr>
            <p:ph type="title"/>
          </p:nvPr>
        </p:nvSpPr>
        <p:spPr/>
        <p:txBody>
          <a:bodyPr/>
          <a:lstStyle/>
          <a:p>
            <a:r>
              <a:rPr lang="en-US" altLang="en-US" dirty="0" smtClean="0"/>
              <a:t>C06: </a:t>
            </a:r>
            <a:r>
              <a:rPr lang="en-US" altLang="en-US" dirty="0"/>
              <a:t>Managing Grid and Networks: Electricity</a:t>
            </a:r>
            <a:endParaRPr lang="en-US" altLang="en-US" dirty="0" smtClean="0"/>
          </a:p>
        </p:txBody>
      </p:sp>
      <p:sp>
        <p:nvSpPr>
          <p:cNvPr id="57350" name="Rectangle 3"/>
          <p:cNvSpPr>
            <a:spLocks noGrp="1" noChangeArrowheads="1"/>
          </p:cNvSpPr>
          <p:nvPr>
            <p:ph type="body" idx="1"/>
          </p:nvPr>
        </p:nvSpPr>
        <p:spPr/>
        <p:txBody>
          <a:bodyPr/>
          <a:lstStyle/>
          <a:p>
            <a:r>
              <a:rPr lang="en-US" altLang="en-US" i="1" dirty="0" smtClean="0"/>
              <a:t>Midwest ISO </a:t>
            </a:r>
            <a:r>
              <a:rPr lang="en-US" altLang="en-US" dirty="0" smtClean="0"/>
              <a:t>(CADC 2004) &amp;</a:t>
            </a:r>
            <a:r>
              <a:rPr lang="en-US" altLang="en-US" i="1" dirty="0" smtClean="0"/>
              <a:t> ICC </a:t>
            </a:r>
            <a:r>
              <a:rPr lang="en-US" altLang="en-US" dirty="0" smtClean="0"/>
              <a:t>(CA7 2013)</a:t>
            </a:r>
          </a:p>
          <a:p>
            <a:pPr lvl="1"/>
            <a:r>
              <a:rPr lang="en-US" altLang="en-US" dirty="0" smtClean="0"/>
              <a:t>FERC has continued to evolve its regulatory structure for transmission</a:t>
            </a:r>
          </a:p>
          <a:p>
            <a:pPr lvl="1"/>
            <a:r>
              <a:rPr lang="en-US" altLang="en-US" dirty="0" smtClean="0"/>
              <a:t>Order 2000 (1999) pushed towards greater scale in transmission management with the formation of voluntary RTOs (regional transmission organizations)</a:t>
            </a:r>
          </a:p>
          <a:p>
            <a:pPr lvl="1"/>
            <a:endParaRPr lang="en-US" altLang="en-US" dirty="0" smtClean="0"/>
          </a:p>
        </p:txBody>
      </p:sp>
    </p:spTree>
    <p:extLst>
      <p:ext uri="{BB962C8B-B14F-4D97-AF65-F5344CB8AC3E}">
        <p14:creationId xmlns:p14="http://schemas.microsoft.com/office/powerpoint/2010/main" val="337339662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8BD058C4-E5C4-4053-8660-AB118D9B04A8}"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9C80396-6B9D-4E4D-B678-043CB6516E42}" type="slidenum">
              <a:rPr lang="en-US" altLang="en-US" sz="1400">
                <a:solidFill>
                  <a:srgbClr val="000066"/>
                </a:solidFill>
                <a:latin typeface="Arial" panose="020B0604020202020204" pitchFamily="34" charset="0"/>
              </a:rPr>
              <a:pPr/>
              <a:t>37</a:t>
            </a:fld>
            <a:endParaRPr lang="en-US" altLang="en-US" sz="1400">
              <a:solidFill>
                <a:srgbClr val="000066"/>
              </a:solidFill>
              <a:latin typeface="Arial" panose="020B0604020202020204" pitchFamily="34" charset="0"/>
            </a:endParaRPr>
          </a:p>
        </p:txBody>
      </p:sp>
      <p:sp>
        <p:nvSpPr>
          <p:cNvPr id="57349" name="Rectangle 2"/>
          <p:cNvSpPr>
            <a:spLocks noGrp="1" noChangeArrowheads="1"/>
          </p:cNvSpPr>
          <p:nvPr>
            <p:ph type="title"/>
          </p:nvPr>
        </p:nvSpPr>
        <p:spPr/>
        <p:txBody>
          <a:bodyPr/>
          <a:lstStyle/>
          <a:p>
            <a:r>
              <a:rPr lang="en-US" altLang="en-US" dirty="0" smtClean="0"/>
              <a:t>C06: </a:t>
            </a:r>
            <a:r>
              <a:rPr lang="en-US" altLang="en-US" dirty="0"/>
              <a:t>Managing Grid and Networks: Electricity</a:t>
            </a:r>
            <a:endParaRPr lang="en-US" altLang="en-US" dirty="0" smtClean="0"/>
          </a:p>
        </p:txBody>
      </p:sp>
      <p:sp>
        <p:nvSpPr>
          <p:cNvPr id="57350" name="Rectangle 3"/>
          <p:cNvSpPr>
            <a:spLocks noGrp="1" noChangeArrowheads="1"/>
          </p:cNvSpPr>
          <p:nvPr>
            <p:ph type="body" idx="1"/>
          </p:nvPr>
        </p:nvSpPr>
        <p:spPr/>
        <p:txBody>
          <a:bodyPr/>
          <a:lstStyle/>
          <a:p>
            <a:r>
              <a:rPr lang="en-US" altLang="en-US" i="1" dirty="0" smtClean="0"/>
              <a:t>Midwest ISO </a:t>
            </a:r>
            <a:r>
              <a:rPr lang="en-US" altLang="en-US" dirty="0" smtClean="0"/>
              <a:t>&amp;</a:t>
            </a:r>
            <a:r>
              <a:rPr lang="en-US" altLang="en-US" i="1" dirty="0" smtClean="0"/>
              <a:t> ICC</a:t>
            </a:r>
          </a:p>
          <a:p>
            <a:pPr lvl="1"/>
            <a:r>
              <a:rPr lang="en-US" altLang="en-US" dirty="0" smtClean="0"/>
              <a:t>This is important for coordinated planning of grid expansions</a:t>
            </a:r>
          </a:p>
          <a:p>
            <a:pPr lvl="1"/>
            <a:r>
              <a:rPr lang="en-US" altLang="en-US" dirty="0" smtClean="0"/>
              <a:t>Linked Networks and Double Marginalization</a:t>
            </a:r>
          </a:p>
          <a:p>
            <a:pPr lvl="2"/>
            <a:r>
              <a:rPr lang="en-US" altLang="en-US" dirty="0" smtClean="0"/>
              <a:t>Pricing across networks (rate pancaking) matters as complementary monopolies are priced particularly inefficiently (double marginalization)</a:t>
            </a:r>
          </a:p>
        </p:txBody>
      </p:sp>
    </p:spTree>
    <p:extLst>
      <p:ext uri="{BB962C8B-B14F-4D97-AF65-F5344CB8AC3E}">
        <p14:creationId xmlns:p14="http://schemas.microsoft.com/office/powerpoint/2010/main" val="194210743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8BD058C4-E5C4-4053-8660-AB118D9B04A8}"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9C80396-6B9D-4E4D-B678-043CB6516E42}" type="slidenum">
              <a:rPr lang="en-US" altLang="en-US" sz="1400">
                <a:solidFill>
                  <a:srgbClr val="000066"/>
                </a:solidFill>
                <a:latin typeface="Arial" panose="020B0604020202020204" pitchFamily="34" charset="0"/>
              </a:rPr>
              <a:pPr/>
              <a:t>38</a:t>
            </a:fld>
            <a:endParaRPr lang="en-US" altLang="en-US" sz="1400">
              <a:solidFill>
                <a:srgbClr val="000066"/>
              </a:solidFill>
              <a:latin typeface="Arial" panose="020B0604020202020204" pitchFamily="34" charset="0"/>
            </a:endParaRPr>
          </a:p>
        </p:txBody>
      </p:sp>
      <p:sp>
        <p:nvSpPr>
          <p:cNvPr id="57349" name="Rectangle 2"/>
          <p:cNvSpPr>
            <a:spLocks noGrp="1" noChangeArrowheads="1"/>
          </p:cNvSpPr>
          <p:nvPr>
            <p:ph type="title"/>
          </p:nvPr>
        </p:nvSpPr>
        <p:spPr/>
        <p:txBody>
          <a:bodyPr/>
          <a:lstStyle/>
          <a:p>
            <a:r>
              <a:rPr lang="en-US" altLang="en-US" dirty="0" smtClean="0"/>
              <a:t>C06: </a:t>
            </a:r>
            <a:r>
              <a:rPr lang="en-US" altLang="en-US" dirty="0"/>
              <a:t>Managing Grid and Networks: Electricity</a:t>
            </a:r>
            <a:endParaRPr lang="en-US" altLang="en-US" dirty="0" smtClean="0"/>
          </a:p>
        </p:txBody>
      </p:sp>
      <p:sp>
        <p:nvSpPr>
          <p:cNvPr id="57350" name="Rectangle 3"/>
          <p:cNvSpPr>
            <a:spLocks noGrp="1" noChangeArrowheads="1"/>
          </p:cNvSpPr>
          <p:nvPr>
            <p:ph type="body" idx="1"/>
          </p:nvPr>
        </p:nvSpPr>
        <p:spPr/>
        <p:txBody>
          <a:bodyPr/>
          <a:lstStyle/>
          <a:p>
            <a:r>
              <a:rPr lang="en-US" altLang="en-US" i="1" dirty="0" smtClean="0"/>
              <a:t>Midwest ISO </a:t>
            </a:r>
            <a:r>
              <a:rPr lang="en-US" altLang="en-US" dirty="0" smtClean="0"/>
              <a:t>&amp;</a:t>
            </a:r>
            <a:r>
              <a:rPr lang="en-US" altLang="en-US" i="1" dirty="0" smtClean="0"/>
              <a:t> ICC</a:t>
            </a:r>
          </a:p>
          <a:p>
            <a:pPr lvl="1"/>
            <a:r>
              <a:rPr lang="en-US" altLang="en-US" dirty="0" smtClean="0"/>
              <a:t>Coordinated pricing or greater integration in scope (an RTO) may help to reduce risk of pancaked prices</a:t>
            </a:r>
          </a:p>
          <a:p>
            <a:r>
              <a:rPr lang="en-US" altLang="en-US" i="1" dirty="0" smtClean="0"/>
              <a:t>Ameren </a:t>
            </a:r>
            <a:r>
              <a:rPr lang="en-US" altLang="en-US" dirty="0" smtClean="0"/>
              <a:t>(CADC 2018)</a:t>
            </a:r>
          </a:p>
          <a:p>
            <a:pPr lvl="1"/>
            <a:r>
              <a:rPr lang="en-US" altLang="en-US" dirty="0" smtClean="0"/>
              <a:t>FERC Order 1000 pushes more across-region grid projects</a:t>
            </a:r>
          </a:p>
        </p:txBody>
      </p:sp>
    </p:spTree>
    <p:extLst>
      <p:ext uri="{BB962C8B-B14F-4D97-AF65-F5344CB8AC3E}">
        <p14:creationId xmlns:p14="http://schemas.microsoft.com/office/powerpoint/2010/main" val="403489283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8BD058C4-E5C4-4053-8660-AB118D9B04A8}"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9C80396-6B9D-4E4D-B678-043CB6516E42}" type="slidenum">
              <a:rPr lang="en-US" altLang="en-US" sz="1400">
                <a:solidFill>
                  <a:srgbClr val="000066"/>
                </a:solidFill>
                <a:latin typeface="Arial" panose="020B0604020202020204" pitchFamily="34" charset="0"/>
              </a:rPr>
              <a:pPr/>
              <a:t>39</a:t>
            </a:fld>
            <a:endParaRPr lang="en-US" altLang="en-US" sz="1400">
              <a:solidFill>
                <a:srgbClr val="000066"/>
              </a:solidFill>
              <a:latin typeface="Arial" panose="020B0604020202020204" pitchFamily="34" charset="0"/>
            </a:endParaRPr>
          </a:p>
        </p:txBody>
      </p:sp>
      <p:sp>
        <p:nvSpPr>
          <p:cNvPr id="57349" name="Rectangle 2"/>
          <p:cNvSpPr>
            <a:spLocks noGrp="1" noChangeArrowheads="1"/>
          </p:cNvSpPr>
          <p:nvPr>
            <p:ph type="title"/>
          </p:nvPr>
        </p:nvSpPr>
        <p:spPr/>
        <p:txBody>
          <a:bodyPr/>
          <a:lstStyle/>
          <a:p>
            <a:r>
              <a:rPr lang="en-US" altLang="en-US" dirty="0" smtClean="0"/>
              <a:t>C07: </a:t>
            </a:r>
            <a:r>
              <a:rPr lang="en-US" altLang="en-US" dirty="0"/>
              <a:t>Managing Grid and Networks: </a:t>
            </a:r>
            <a:r>
              <a:rPr lang="en-US" altLang="en-US" dirty="0" smtClean="0"/>
              <a:t>Cybersecurity</a:t>
            </a:r>
            <a:endParaRPr lang="en-US" altLang="en-US" dirty="0" smtClean="0"/>
          </a:p>
        </p:txBody>
      </p:sp>
      <p:sp>
        <p:nvSpPr>
          <p:cNvPr id="57350" name="Rectangle 3"/>
          <p:cNvSpPr>
            <a:spLocks noGrp="1" noChangeArrowheads="1"/>
          </p:cNvSpPr>
          <p:nvPr>
            <p:ph type="body" idx="1"/>
          </p:nvPr>
        </p:nvSpPr>
        <p:spPr/>
        <p:txBody>
          <a:bodyPr/>
          <a:lstStyle/>
          <a:p>
            <a:r>
              <a:rPr lang="en-US" altLang="en-US" dirty="0" smtClean="0"/>
              <a:t>Assessing the Regulation of Cybersecurity</a:t>
            </a:r>
          </a:p>
          <a:p>
            <a:pPr lvl="1"/>
            <a:r>
              <a:rPr lang="en-US" altLang="en-US" dirty="0" smtClean="0"/>
              <a:t>A central conundrum on this: being transparent about what is going on may create security risks</a:t>
            </a:r>
          </a:p>
          <a:p>
            <a:pPr lvl="1"/>
            <a:r>
              <a:rPr lang="en-US" altLang="en-US" dirty="0" smtClean="0"/>
              <a:t>That means, for example, that the series of exec orders over different admins are banal and reasonably consistent</a:t>
            </a:r>
          </a:p>
        </p:txBody>
      </p:sp>
    </p:spTree>
    <p:extLst>
      <p:ext uri="{BB962C8B-B14F-4D97-AF65-F5344CB8AC3E}">
        <p14:creationId xmlns:p14="http://schemas.microsoft.com/office/powerpoint/2010/main" val="19534713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en-US" dirty="0" smtClean="0"/>
              <a:t>C01: The Post Office</a:t>
            </a:r>
          </a:p>
        </p:txBody>
      </p:sp>
      <p:sp>
        <p:nvSpPr>
          <p:cNvPr id="17411" name="Content Placeholder 2"/>
          <p:cNvSpPr>
            <a:spLocks noGrp="1"/>
          </p:cNvSpPr>
          <p:nvPr>
            <p:ph idx="1"/>
          </p:nvPr>
        </p:nvSpPr>
        <p:spPr/>
        <p:txBody>
          <a:bodyPr/>
          <a:lstStyle/>
          <a:p>
            <a:pPr lvl="1"/>
            <a:r>
              <a:rPr lang="en-US" altLang="en-US" dirty="0" smtClean="0"/>
              <a:t>But Also Strong </a:t>
            </a:r>
            <a:r>
              <a:rPr lang="en-US" altLang="en-US" dirty="0" smtClean="0"/>
              <a:t>Non-Neutralities in 1845 Act</a:t>
            </a:r>
          </a:p>
          <a:p>
            <a:pPr lvl="2"/>
            <a:r>
              <a:rPr lang="en-US" altLang="en-US" dirty="0" smtClean="0"/>
              <a:t>Newspapers completely free if within size and distance limit</a:t>
            </a:r>
          </a:p>
          <a:p>
            <a:pPr lvl="2"/>
            <a:r>
              <a:rPr lang="en-US" altLang="en-US" dirty="0" smtClean="0"/>
              <a:t>Magazines have lower rates compared to letters for same weights; rates independent of distance</a:t>
            </a:r>
          </a:p>
        </p:txBody>
      </p:sp>
      <p:sp>
        <p:nvSpPr>
          <p:cNvPr id="4" name="Date Placeholder 3"/>
          <p:cNvSpPr>
            <a:spLocks noGrp="1"/>
          </p:cNvSpPr>
          <p:nvPr>
            <p:ph type="dt" sz="quarter" idx="10"/>
          </p:nvPr>
        </p:nvSpPr>
        <p:spPr/>
        <p:txBody>
          <a:bodyPr/>
          <a:lstStyle/>
          <a:p>
            <a:pPr>
              <a:defRPr/>
            </a:pPr>
            <a:fld id="{453CFE10-CFAA-4FB9-961E-385395FA8146}"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37A286F-716A-42B7-9FF6-1B2EA4669B40}" type="slidenum">
              <a:rPr lang="en-US" altLang="en-US" sz="1400">
                <a:solidFill>
                  <a:srgbClr val="000066"/>
                </a:solidFill>
                <a:latin typeface="Arial" panose="020B0604020202020204" pitchFamily="34" charset="0"/>
              </a:rPr>
              <a:pPr/>
              <a:t>4</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03012708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8BD058C4-E5C4-4053-8660-AB118D9B04A8}"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9C80396-6B9D-4E4D-B678-043CB6516E42}" type="slidenum">
              <a:rPr lang="en-US" altLang="en-US" sz="1400">
                <a:solidFill>
                  <a:srgbClr val="000066"/>
                </a:solidFill>
                <a:latin typeface="Arial" panose="020B0604020202020204" pitchFamily="34" charset="0"/>
              </a:rPr>
              <a:pPr/>
              <a:t>40</a:t>
            </a:fld>
            <a:endParaRPr lang="en-US" altLang="en-US" sz="1400">
              <a:solidFill>
                <a:srgbClr val="000066"/>
              </a:solidFill>
              <a:latin typeface="Arial" panose="020B0604020202020204" pitchFamily="34" charset="0"/>
            </a:endParaRPr>
          </a:p>
        </p:txBody>
      </p:sp>
      <p:sp>
        <p:nvSpPr>
          <p:cNvPr id="57349" name="Rectangle 2"/>
          <p:cNvSpPr>
            <a:spLocks noGrp="1" noChangeArrowheads="1"/>
          </p:cNvSpPr>
          <p:nvPr>
            <p:ph type="title"/>
          </p:nvPr>
        </p:nvSpPr>
        <p:spPr/>
        <p:txBody>
          <a:bodyPr/>
          <a:lstStyle/>
          <a:p>
            <a:r>
              <a:rPr lang="en-US" altLang="en-US" dirty="0" smtClean="0"/>
              <a:t>C07: </a:t>
            </a:r>
            <a:r>
              <a:rPr lang="en-US" altLang="en-US" dirty="0"/>
              <a:t>Managing Grid and Networks: </a:t>
            </a:r>
            <a:r>
              <a:rPr lang="en-US" altLang="en-US" dirty="0" smtClean="0"/>
              <a:t>Cybersecurity</a:t>
            </a:r>
            <a:endParaRPr lang="en-US" altLang="en-US" dirty="0" smtClean="0"/>
          </a:p>
        </p:txBody>
      </p:sp>
      <p:sp>
        <p:nvSpPr>
          <p:cNvPr id="57350" name="Rectangle 3"/>
          <p:cNvSpPr>
            <a:spLocks noGrp="1" noChangeArrowheads="1"/>
          </p:cNvSpPr>
          <p:nvPr>
            <p:ph type="body" idx="1"/>
          </p:nvPr>
        </p:nvSpPr>
        <p:spPr/>
        <p:txBody>
          <a:bodyPr/>
          <a:lstStyle/>
          <a:p>
            <a:r>
              <a:rPr lang="en-US" altLang="en-US" dirty="0" smtClean="0"/>
              <a:t>Assessing the Regulation of Cybersecurity</a:t>
            </a:r>
          </a:p>
          <a:p>
            <a:pPr lvl="1"/>
            <a:r>
              <a:rPr lang="en-US" altLang="en-US" dirty="0" smtClean="0"/>
              <a:t>The thing to focus on are visible events—the pipeline ransomware case—and what we haven’t seen, with an effort to try to understand the latter </a:t>
            </a:r>
            <a:endParaRPr lang="en-US" altLang="en-US" dirty="0" smtClean="0"/>
          </a:p>
          <a:p>
            <a:pPr marL="457200" lvl="1" indent="0">
              <a:buNone/>
            </a:pPr>
            <a:endParaRPr lang="en-US" altLang="en-US" dirty="0" smtClean="0"/>
          </a:p>
        </p:txBody>
      </p:sp>
    </p:spTree>
    <p:extLst>
      <p:ext uri="{BB962C8B-B14F-4D97-AF65-F5344CB8AC3E}">
        <p14:creationId xmlns:p14="http://schemas.microsoft.com/office/powerpoint/2010/main" val="80999638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78D7E1F-E86D-4E59-9CCE-D36062E01501}"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2491D63-6F96-45CB-A460-4ACC74E4EF42}" type="slidenum">
              <a:rPr lang="en-US" altLang="en-US" sz="1400">
                <a:solidFill>
                  <a:srgbClr val="000066"/>
                </a:solidFill>
                <a:latin typeface="Arial" panose="020B0604020202020204" pitchFamily="34" charset="0"/>
              </a:rPr>
              <a:pPr/>
              <a:t>41</a:t>
            </a:fld>
            <a:endParaRPr lang="en-US" altLang="en-US" sz="1400">
              <a:solidFill>
                <a:srgbClr val="000066"/>
              </a:solidFill>
              <a:latin typeface="Arial" panose="020B0604020202020204" pitchFamily="34" charset="0"/>
            </a:endParaRPr>
          </a:p>
        </p:txBody>
      </p:sp>
      <p:sp>
        <p:nvSpPr>
          <p:cNvPr id="43013" name="Rectangle 2"/>
          <p:cNvSpPr>
            <a:spLocks noGrp="1" noChangeArrowheads="1"/>
          </p:cNvSpPr>
          <p:nvPr>
            <p:ph type="title"/>
          </p:nvPr>
        </p:nvSpPr>
        <p:spPr/>
        <p:txBody>
          <a:bodyPr/>
          <a:lstStyle/>
          <a:p>
            <a:r>
              <a:rPr lang="en-US" altLang="en-US" dirty="0" smtClean="0"/>
              <a:t>C08: Traditional </a:t>
            </a:r>
            <a:r>
              <a:rPr lang="en-US" altLang="en-US" dirty="0" err="1" smtClean="0"/>
              <a:t>Telcom</a:t>
            </a:r>
            <a:r>
              <a:rPr lang="en-US" altLang="en-US" dirty="0" smtClean="0"/>
              <a:t>: Breaking Up AT&amp;T</a:t>
            </a:r>
          </a:p>
        </p:txBody>
      </p:sp>
      <p:sp>
        <p:nvSpPr>
          <p:cNvPr id="43014" name="Rectangle 3"/>
          <p:cNvSpPr>
            <a:spLocks noGrp="1" noChangeArrowheads="1"/>
          </p:cNvSpPr>
          <p:nvPr>
            <p:ph type="body" idx="1"/>
          </p:nvPr>
        </p:nvSpPr>
        <p:spPr/>
        <p:txBody>
          <a:bodyPr/>
          <a:lstStyle/>
          <a:p>
            <a:r>
              <a:rPr lang="en-US" altLang="en-US" dirty="0" smtClean="0">
                <a:cs typeface="Times New Roman" panose="02020603050405020304" pitchFamily="18" charset="0"/>
              </a:rPr>
              <a:t>The 1974 Antitrust Suit</a:t>
            </a:r>
          </a:p>
          <a:p>
            <a:pPr lvl="1"/>
            <a:r>
              <a:rPr lang="en-US" altLang="en-US" dirty="0" smtClean="0">
                <a:cs typeface="Times New Roman" panose="02020603050405020304" pitchFamily="18" charset="0"/>
              </a:rPr>
              <a:t>Section 2 monopolization case but really reflected the idea that regulators (FCC and state level) were struggling to regulate prices given interactions among local, long distance and Western Electric equipment</a:t>
            </a:r>
          </a:p>
          <a:p>
            <a:pPr lvl="1"/>
            <a:r>
              <a:rPr lang="en-US" altLang="en-US" dirty="0" smtClean="0">
                <a:cs typeface="Times New Roman" panose="02020603050405020304" pitchFamily="18" charset="0"/>
              </a:rPr>
              <a:t>In that sense, a revival of the 1949 suit that created the 1956 Final Judgment</a:t>
            </a:r>
          </a:p>
        </p:txBody>
      </p:sp>
    </p:spTree>
    <p:extLst>
      <p:ext uri="{BB962C8B-B14F-4D97-AF65-F5344CB8AC3E}">
        <p14:creationId xmlns:p14="http://schemas.microsoft.com/office/powerpoint/2010/main" val="206596486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78D7E1F-E86D-4E59-9CCE-D36062E01501}"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2491D63-6F96-45CB-A460-4ACC74E4EF42}" type="slidenum">
              <a:rPr lang="en-US" altLang="en-US" sz="1400">
                <a:solidFill>
                  <a:srgbClr val="000066"/>
                </a:solidFill>
                <a:latin typeface="Arial" panose="020B0604020202020204" pitchFamily="34" charset="0"/>
              </a:rPr>
              <a:pPr/>
              <a:t>42</a:t>
            </a:fld>
            <a:endParaRPr lang="en-US" altLang="en-US" sz="1400">
              <a:solidFill>
                <a:srgbClr val="000066"/>
              </a:solidFill>
              <a:latin typeface="Arial" panose="020B0604020202020204" pitchFamily="34" charset="0"/>
            </a:endParaRPr>
          </a:p>
        </p:txBody>
      </p:sp>
      <p:sp>
        <p:nvSpPr>
          <p:cNvPr id="43013" name="Rectangle 2"/>
          <p:cNvSpPr>
            <a:spLocks noGrp="1" noChangeArrowheads="1"/>
          </p:cNvSpPr>
          <p:nvPr>
            <p:ph type="title"/>
          </p:nvPr>
        </p:nvSpPr>
        <p:spPr/>
        <p:txBody>
          <a:bodyPr/>
          <a:lstStyle/>
          <a:p>
            <a:r>
              <a:rPr lang="en-US" altLang="en-US" dirty="0" smtClean="0"/>
              <a:t>C08: </a:t>
            </a:r>
            <a:r>
              <a:rPr lang="en-US" altLang="en-US" dirty="0"/>
              <a:t>Traditional </a:t>
            </a:r>
            <a:r>
              <a:rPr lang="en-US" altLang="en-US" dirty="0" err="1"/>
              <a:t>Telcom</a:t>
            </a:r>
            <a:r>
              <a:rPr lang="en-US" altLang="en-US" dirty="0"/>
              <a:t>: Breaking Up AT&amp;T</a:t>
            </a:r>
            <a:endParaRPr lang="en-US" altLang="en-US" dirty="0" smtClean="0"/>
          </a:p>
        </p:txBody>
      </p:sp>
      <p:sp>
        <p:nvSpPr>
          <p:cNvPr id="43014" name="Rectangle 3"/>
          <p:cNvSpPr>
            <a:spLocks noGrp="1" noChangeArrowheads="1"/>
          </p:cNvSpPr>
          <p:nvPr>
            <p:ph type="body" idx="1"/>
          </p:nvPr>
        </p:nvSpPr>
        <p:spPr/>
        <p:txBody>
          <a:bodyPr/>
          <a:lstStyle/>
          <a:p>
            <a:r>
              <a:rPr lang="en-US" altLang="en-US" dirty="0" smtClean="0">
                <a:cs typeface="Times New Roman" panose="02020603050405020304" pitchFamily="18" charset="0"/>
              </a:rPr>
              <a:t>The Breakup Deal (DCDC 1982)</a:t>
            </a:r>
          </a:p>
          <a:p>
            <a:pPr lvl="1"/>
            <a:r>
              <a:rPr lang="en-US" altLang="en-US" dirty="0" smtClean="0">
                <a:cs typeface="Times New Roman" panose="02020603050405020304" pitchFamily="18" charset="0"/>
              </a:rPr>
              <a:t>Separate natural monopoly components from facilities where competition seemed to be possible</a:t>
            </a:r>
          </a:p>
          <a:p>
            <a:pPr lvl="2"/>
            <a:r>
              <a:rPr lang="en-US" altLang="en-US" dirty="0" smtClean="0">
                <a:cs typeface="Times New Roman" panose="02020603050405020304" pitchFamily="18" charset="0"/>
              </a:rPr>
              <a:t>Old AT&amp;T loses control over local phone service and the seven RBOCs were created</a:t>
            </a:r>
          </a:p>
          <a:p>
            <a:pPr lvl="2"/>
            <a:r>
              <a:rPr lang="en-US" altLang="en-US" dirty="0" smtClean="0">
                <a:cs typeface="Times New Roman" panose="02020603050405020304" pitchFamily="18" charset="0"/>
              </a:rPr>
              <a:t>New AT&amp;T plunged into newly competitive long distance market</a:t>
            </a:r>
          </a:p>
        </p:txBody>
      </p:sp>
    </p:spTree>
    <p:extLst>
      <p:ext uri="{BB962C8B-B14F-4D97-AF65-F5344CB8AC3E}">
        <p14:creationId xmlns:p14="http://schemas.microsoft.com/office/powerpoint/2010/main" val="60020207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78D7E1F-E86D-4E59-9CCE-D36062E01501}"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2491D63-6F96-45CB-A460-4ACC74E4EF42}" type="slidenum">
              <a:rPr lang="en-US" altLang="en-US" sz="1400">
                <a:solidFill>
                  <a:srgbClr val="000066"/>
                </a:solidFill>
                <a:latin typeface="Arial" panose="020B0604020202020204" pitchFamily="34" charset="0"/>
              </a:rPr>
              <a:pPr/>
              <a:t>43</a:t>
            </a:fld>
            <a:endParaRPr lang="en-US" altLang="en-US" sz="1400">
              <a:solidFill>
                <a:srgbClr val="000066"/>
              </a:solidFill>
              <a:latin typeface="Arial" panose="020B0604020202020204" pitchFamily="34" charset="0"/>
            </a:endParaRPr>
          </a:p>
        </p:txBody>
      </p:sp>
      <p:sp>
        <p:nvSpPr>
          <p:cNvPr id="43013" name="Rectangle 2"/>
          <p:cNvSpPr>
            <a:spLocks noGrp="1" noChangeArrowheads="1"/>
          </p:cNvSpPr>
          <p:nvPr>
            <p:ph type="title"/>
          </p:nvPr>
        </p:nvSpPr>
        <p:spPr/>
        <p:txBody>
          <a:bodyPr/>
          <a:lstStyle/>
          <a:p>
            <a:r>
              <a:rPr lang="en-US" altLang="en-US" dirty="0" smtClean="0"/>
              <a:t>C08: </a:t>
            </a:r>
            <a:r>
              <a:rPr lang="en-US" altLang="en-US" dirty="0"/>
              <a:t>Traditional </a:t>
            </a:r>
            <a:r>
              <a:rPr lang="en-US" altLang="en-US" dirty="0" err="1"/>
              <a:t>Telcom</a:t>
            </a:r>
            <a:r>
              <a:rPr lang="en-US" altLang="en-US" dirty="0"/>
              <a:t>: Breaking Up AT&amp;T</a:t>
            </a:r>
            <a:endParaRPr lang="en-US" altLang="en-US" dirty="0" smtClean="0"/>
          </a:p>
        </p:txBody>
      </p:sp>
      <p:sp>
        <p:nvSpPr>
          <p:cNvPr id="43014" name="Rectangle 3"/>
          <p:cNvSpPr>
            <a:spLocks noGrp="1" noChangeArrowheads="1"/>
          </p:cNvSpPr>
          <p:nvPr>
            <p:ph type="body" idx="1"/>
          </p:nvPr>
        </p:nvSpPr>
        <p:spPr/>
        <p:txBody>
          <a:bodyPr/>
          <a:lstStyle/>
          <a:p>
            <a:r>
              <a:rPr lang="en-US" altLang="en-US" dirty="0" smtClean="0">
                <a:cs typeface="Times New Roman" panose="02020603050405020304" pitchFamily="18" charset="0"/>
              </a:rPr>
              <a:t>The Breakup Deal</a:t>
            </a:r>
          </a:p>
          <a:p>
            <a:pPr lvl="1"/>
            <a:r>
              <a:rPr lang="en-US" altLang="en-US" dirty="0" smtClean="0">
                <a:cs typeface="Times New Roman" panose="02020603050405020304" pitchFamily="18" charset="0"/>
              </a:rPr>
              <a:t>Old AT&amp;T would free itself of almost all of the business-line restrictions from the 1956 Final Judgment</a:t>
            </a:r>
          </a:p>
          <a:p>
            <a:pPr lvl="2"/>
            <a:r>
              <a:rPr lang="en-US" altLang="en-US" dirty="0" smtClean="0">
                <a:cs typeface="Times New Roman" panose="02020603050405020304" pitchFamily="18" charset="0"/>
              </a:rPr>
              <a:t>Critically meant that new AT&amp;T could enter computer market and compete in coming market of converged computers and </a:t>
            </a:r>
            <a:r>
              <a:rPr lang="en-US" altLang="en-US" dirty="0" err="1" smtClean="0">
                <a:cs typeface="Times New Roman" panose="02020603050405020304" pitchFamily="18" charset="0"/>
              </a:rPr>
              <a:t>telcom</a:t>
            </a:r>
            <a:endParaRPr lang="en-US" altLang="en-US" dirty="0" smtClean="0">
              <a:cs typeface="Times New Roman" panose="02020603050405020304" pitchFamily="18" charset="0"/>
            </a:endParaRPr>
          </a:p>
        </p:txBody>
      </p:sp>
    </p:spTree>
    <p:extLst>
      <p:ext uri="{BB962C8B-B14F-4D97-AF65-F5344CB8AC3E}">
        <p14:creationId xmlns:p14="http://schemas.microsoft.com/office/powerpoint/2010/main" val="425393058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78D7E1F-E86D-4E59-9CCE-D36062E01501}"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2491D63-6F96-45CB-A460-4ACC74E4EF42}" type="slidenum">
              <a:rPr lang="en-US" altLang="en-US" sz="1400">
                <a:solidFill>
                  <a:srgbClr val="000066"/>
                </a:solidFill>
                <a:latin typeface="Arial" panose="020B0604020202020204" pitchFamily="34" charset="0"/>
              </a:rPr>
              <a:pPr/>
              <a:t>44</a:t>
            </a:fld>
            <a:endParaRPr lang="en-US" altLang="en-US" sz="1400">
              <a:solidFill>
                <a:srgbClr val="000066"/>
              </a:solidFill>
              <a:latin typeface="Arial" panose="020B0604020202020204" pitchFamily="34" charset="0"/>
            </a:endParaRPr>
          </a:p>
        </p:txBody>
      </p:sp>
      <p:sp>
        <p:nvSpPr>
          <p:cNvPr id="43013" name="Rectangle 2"/>
          <p:cNvSpPr>
            <a:spLocks noGrp="1" noChangeArrowheads="1"/>
          </p:cNvSpPr>
          <p:nvPr>
            <p:ph type="title"/>
          </p:nvPr>
        </p:nvSpPr>
        <p:spPr/>
        <p:txBody>
          <a:bodyPr/>
          <a:lstStyle/>
          <a:p>
            <a:r>
              <a:rPr lang="en-US" altLang="en-US" dirty="0" smtClean="0"/>
              <a:t>C08: </a:t>
            </a:r>
            <a:r>
              <a:rPr lang="en-US" altLang="en-US" dirty="0"/>
              <a:t>Traditional </a:t>
            </a:r>
            <a:r>
              <a:rPr lang="en-US" altLang="en-US" dirty="0" err="1"/>
              <a:t>Telcom</a:t>
            </a:r>
            <a:r>
              <a:rPr lang="en-US" altLang="en-US" dirty="0"/>
              <a:t>: Breaking Up AT&amp;T</a:t>
            </a:r>
            <a:endParaRPr lang="en-US" altLang="en-US" dirty="0" smtClean="0"/>
          </a:p>
        </p:txBody>
      </p:sp>
      <p:sp>
        <p:nvSpPr>
          <p:cNvPr id="43014" name="Rectangle 3"/>
          <p:cNvSpPr>
            <a:spLocks noGrp="1" noChangeArrowheads="1"/>
          </p:cNvSpPr>
          <p:nvPr>
            <p:ph type="body" idx="1"/>
          </p:nvPr>
        </p:nvSpPr>
        <p:spPr/>
        <p:txBody>
          <a:bodyPr/>
          <a:lstStyle/>
          <a:p>
            <a:r>
              <a:rPr lang="en-US" altLang="en-US" dirty="0" smtClean="0">
                <a:cs typeface="Times New Roman" panose="02020603050405020304" pitchFamily="18" charset="0"/>
              </a:rPr>
              <a:t>Quarantines</a:t>
            </a:r>
          </a:p>
          <a:p>
            <a:pPr lvl="1"/>
            <a:r>
              <a:rPr lang="en-US" altLang="en-US" dirty="0" smtClean="0">
                <a:cs typeface="Times New Roman" panose="02020603050405020304" pitchFamily="18" charset="0"/>
              </a:rPr>
              <a:t>New RBOCs, as natural monopolies, were generally limited to local </a:t>
            </a:r>
            <a:r>
              <a:rPr lang="en-US" altLang="en-US" dirty="0" err="1" smtClean="0">
                <a:cs typeface="Times New Roman" panose="02020603050405020304" pitchFamily="18" charset="0"/>
              </a:rPr>
              <a:t>telcom</a:t>
            </a:r>
            <a:r>
              <a:rPr lang="en-US" altLang="en-US" dirty="0" smtClean="0">
                <a:cs typeface="Times New Roman" panose="02020603050405020304" pitchFamily="18" charset="0"/>
              </a:rPr>
              <a:t> business and barred from other businesses to control possible cross-subsidization concerns</a:t>
            </a:r>
          </a:p>
          <a:p>
            <a:pPr lvl="1"/>
            <a:r>
              <a:rPr lang="en-US" altLang="en-US" dirty="0" smtClean="0">
                <a:cs typeface="Times New Roman" panose="02020603050405020304" pitchFamily="18" charset="0"/>
              </a:rPr>
              <a:t>New AT&amp;T faced new time-limited bar on electronic publishing</a:t>
            </a:r>
          </a:p>
        </p:txBody>
      </p:sp>
    </p:spTree>
    <p:extLst>
      <p:ext uri="{BB962C8B-B14F-4D97-AF65-F5344CB8AC3E}">
        <p14:creationId xmlns:p14="http://schemas.microsoft.com/office/powerpoint/2010/main" val="128776988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78D7E1F-E86D-4E59-9CCE-D36062E01501}"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2491D63-6F96-45CB-A460-4ACC74E4EF42}" type="slidenum">
              <a:rPr lang="en-US" altLang="en-US" sz="1400">
                <a:solidFill>
                  <a:srgbClr val="000066"/>
                </a:solidFill>
                <a:latin typeface="Arial" panose="020B0604020202020204" pitchFamily="34" charset="0"/>
              </a:rPr>
              <a:pPr/>
              <a:t>45</a:t>
            </a:fld>
            <a:endParaRPr lang="en-US" altLang="en-US" sz="1400">
              <a:solidFill>
                <a:srgbClr val="000066"/>
              </a:solidFill>
              <a:latin typeface="Arial" panose="020B0604020202020204" pitchFamily="34" charset="0"/>
            </a:endParaRPr>
          </a:p>
        </p:txBody>
      </p:sp>
      <p:sp>
        <p:nvSpPr>
          <p:cNvPr id="43013" name="Rectangle 2"/>
          <p:cNvSpPr>
            <a:spLocks noGrp="1" noChangeArrowheads="1"/>
          </p:cNvSpPr>
          <p:nvPr>
            <p:ph type="title"/>
          </p:nvPr>
        </p:nvSpPr>
        <p:spPr/>
        <p:txBody>
          <a:bodyPr/>
          <a:lstStyle/>
          <a:p>
            <a:r>
              <a:rPr lang="en-US" altLang="en-US" dirty="0" smtClean="0"/>
              <a:t>C08: </a:t>
            </a:r>
            <a:r>
              <a:rPr lang="en-US" altLang="en-US" dirty="0"/>
              <a:t>Traditional </a:t>
            </a:r>
            <a:r>
              <a:rPr lang="en-US" altLang="en-US" dirty="0" err="1"/>
              <a:t>Telcom</a:t>
            </a:r>
            <a:r>
              <a:rPr lang="en-US" altLang="en-US" dirty="0"/>
              <a:t>: Breaking Up AT&amp;T</a:t>
            </a:r>
            <a:endParaRPr lang="en-US" altLang="en-US" dirty="0" smtClean="0"/>
          </a:p>
        </p:txBody>
      </p:sp>
      <p:sp>
        <p:nvSpPr>
          <p:cNvPr id="43014" name="Rectangle 3"/>
          <p:cNvSpPr>
            <a:spLocks noGrp="1" noChangeArrowheads="1"/>
          </p:cNvSpPr>
          <p:nvPr>
            <p:ph type="body" idx="1"/>
          </p:nvPr>
        </p:nvSpPr>
        <p:spPr/>
        <p:txBody>
          <a:bodyPr/>
          <a:lstStyle/>
          <a:p>
            <a:r>
              <a:rPr lang="en-US" altLang="en-US" dirty="0" smtClean="0">
                <a:cs typeface="Times New Roman" panose="02020603050405020304" pitchFamily="18" charset="0"/>
              </a:rPr>
              <a:t>Nondiscrimination Obligations</a:t>
            </a:r>
          </a:p>
          <a:p>
            <a:pPr lvl="1"/>
            <a:r>
              <a:rPr lang="en-US" altLang="en-US" dirty="0" smtClean="0">
                <a:cs typeface="Times New Roman" panose="02020603050405020304" pitchFamily="18" charset="0"/>
              </a:rPr>
              <a:t>Both the RBOCs and AT&amp;T faced nondiscrimination obligations</a:t>
            </a:r>
          </a:p>
          <a:p>
            <a:pPr lvl="2"/>
            <a:r>
              <a:rPr lang="en-US" altLang="en-US" dirty="0" smtClean="0">
                <a:cs typeface="Times New Roman" panose="02020603050405020304" pitchFamily="18" charset="0"/>
              </a:rPr>
              <a:t>RBOCs would complete long-distance calls and had to treat entrants and new AT&amp;T on par</a:t>
            </a:r>
          </a:p>
          <a:p>
            <a:pPr lvl="2"/>
            <a:r>
              <a:rPr lang="en-US" altLang="en-US" dirty="0" smtClean="0">
                <a:cs typeface="Times New Roman" panose="02020603050405020304" pitchFamily="18" charset="0"/>
              </a:rPr>
              <a:t>AT&amp;T had the only comprehensive long distance network and had to interconnect with entrants</a:t>
            </a:r>
          </a:p>
        </p:txBody>
      </p:sp>
    </p:spTree>
    <p:extLst>
      <p:ext uri="{BB962C8B-B14F-4D97-AF65-F5344CB8AC3E}">
        <p14:creationId xmlns:p14="http://schemas.microsoft.com/office/powerpoint/2010/main" val="156556374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78D7E1F-E86D-4E59-9CCE-D36062E01501}"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2491D63-6F96-45CB-A460-4ACC74E4EF42}" type="slidenum">
              <a:rPr lang="en-US" altLang="en-US" sz="1400">
                <a:solidFill>
                  <a:srgbClr val="000066"/>
                </a:solidFill>
                <a:latin typeface="Arial" panose="020B0604020202020204" pitchFamily="34" charset="0"/>
              </a:rPr>
              <a:pPr/>
              <a:t>46</a:t>
            </a:fld>
            <a:endParaRPr lang="en-US" altLang="en-US" sz="1400">
              <a:solidFill>
                <a:srgbClr val="000066"/>
              </a:solidFill>
              <a:latin typeface="Arial" panose="020B0604020202020204" pitchFamily="34" charset="0"/>
            </a:endParaRPr>
          </a:p>
        </p:txBody>
      </p:sp>
      <p:sp>
        <p:nvSpPr>
          <p:cNvPr id="43013" name="Rectangle 2"/>
          <p:cNvSpPr>
            <a:spLocks noGrp="1" noChangeArrowheads="1"/>
          </p:cNvSpPr>
          <p:nvPr>
            <p:ph type="title"/>
          </p:nvPr>
        </p:nvSpPr>
        <p:spPr/>
        <p:txBody>
          <a:bodyPr/>
          <a:lstStyle/>
          <a:p>
            <a:r>
              <a:rPr lang="en-US" altLang="en-US" dirty="0" smtClean="0"/>
              <a:t>C08: </a:t>
            </a:r>
            <a:r>
              <a:rPr lang="en-US" altLang="en-US" dirty="0"/>
              <a:t>Traditional </a:t>
            </a:r>
            <a:r>
              <a:rPr lang="en-US" altLang="en-US" dirty="0" err="1"/>
              <a:t>Telcom</a:t>
            </a:r>
            <a:r>
              <a:rPr lang="en-US" altLang="en-US" dirty="0"/>
              <a:t>: Breaking Up AT&amp;T</a:t>
            </a:r>
            <a:endParaRPr lang="en-US" altLang="en-US" dirty="0" smtClean="0"/>
          </a:p>
        </p:txBody>
      </p:sp>
      <p:sp>
        <p:nvSpPr>
          <p:cNvPr id="43014" name="Rectangle 3"/>
          <p:cNvSpPr>
            <a:spLocks noGrp="1" noChangeArrowheads="1"/>
          </p:cNvSpPr>
          <p:nvPr>
            <p:ph type="body" idx="1"/>
          </p:nvPr>
        </p:nvSpPr>
        <p:spPr/>
        <p:txBody>
          <a:bodyPr/>
          <a:lstStyle/>
          <a:p>
            <a:r>
              <a:rPr lang="en-US" altLang="en-US" dirty="0" smtClean="0">
                <a:cs typeface="Times New Roman" panose="02020603050405020304" pitchFamily="18" charset="0"/>
              </a:rPr>
              <a:t>No Wireless</a:t>
            </a:r>
          </a:p>
          <a:p>
            <a:pPr lvl="1"/>
            <a:r>
              <a:rPr lang="en-US" altLang="en-US" dirty="0" smtClean="0">
                <a:cs typeface="Times New Roman" panose="02020603050405020304" pitchFamily="18" charset="0"/>
              </a:rPr>
              <a:t>Quite interesting that wireless played no obvious role in the break up; no real fight between new AT&amp;T and the RBOCs over the existing wireless licenses</a:t>
            </a:r>
          </a:p>
        </p:txBody>
      </p:sp>
    </p:spTree>
    <p:extLst>
      <p:ext uri="{BB962C8B-B14F-4D97-AF65-F5344CB8AC3E}">
        <p14:creationId xmlns:p14="http://schemas.microsoft.com/office/powerpoint/2010/main" val="39530621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78D7E1F-E86D-4E59-9CCE-D36062E01501}"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2491D63-6F96-45CB-A460-4ACC74E4EF42}" type="slidenum">
              <a:rPr lang="en-US" altLang="en-US" sz="1400">
                <a:solidFill>
                  <a:srgbClr val="000066"/>
                </a:solidFill>
                <a:latin typeface="Arial" panose="020B0604020202020204" pitchFamily="34" charset="0"/>
              </a:rPr>
              <a:pPr/>
              <a:t>47</a:t>
            </a:fld>
            <a:endParaRPr lang="en-US" altLang="en-US" sz="1400">
              <a:solidFill>
                <a:srgbClr val="000066"/>
              </a:solidFill>
              <a:latin typeface="Arial" panose="020B0604020202020204" pitchFamily="34" charset="0"/>
            </a:endParaRPr>
          </a:p>
        </p:txBody>
      </p:sp>
      <p:sp>
        <p:nvSpPr>
          <p:cNvPr id="43013" name="Rectangle 2"/>
          <p:cNvSpPr>
            <a:spLocks noGrp="1" noChangeArrowheads="1"/>
          </p:cNvSpPr>
          <p:nvPr>
            <p:ph type="title"/>
          </p:nvPr>
        </p:nvSpPr>
        <p:spPr/>
        <p:txBody>
          <a:bodyPr/>
          <a:lstStyle/>
          <a:p>
            <a:r>
              <a:rPr lang="en-US" altLang="en-US" dirty="0" smtClean="0"/>
              <a:t>C09: </a:t>
            </a:r>
            <a:r>
              <a:rPr lang="en-US" altLang="en-US" dirty="0"/>
              <a:t>Traditional </a:t>
            </a:r>
            <a:r>
              <a:rPr lang="en-US" altLang="en-US" dirty="0" err="1"/>
              <a:t>Telcom</a:t>
            </a:r>
            <a:r>
              <a:rPr lang="en-US" altLang="en-US" dirty="0"/>
              <a:t>: </a:t>
            </a:r>
            <a:r>
              <a:rPr lang="en-US" altLang="en-US" dirty="0" smtClean="0"/>
              <a:t>Unbundling under the 1996 Act</a:t>
            </a:r>
          </a:p>
        </p:txBody>
      </p:sp>
      <p:sp>
        <p:nvSpPr>
          <p:cNvPr id="43014" name="Rectangle 3"/>
          <p:cNvSpPr>
            <a:spLocks noGrp="1" noChangeArrowheads="1"/>
          </p:cNvSpPr>
          <p:nvPr>
            <p:ph type="body" idx="1"/>
          </p:nvPr>
        </p:nvSpPr>
        <p:spPr/>
        <p:txBody>
          <a:bodyPr/>
          <a:lstStyle/>
          <a:p>
            <a:r>
              <a:rPr lang="en-US" altLang="en-US" dirty="0" smtClean="0">
                <a:cs typeface="Times New Roman" panose="02020603050405020304" pitchFamily="18" charset="0"/>
              </a:rPr>
              <a:t>Telecommunications Act of 1996</a:t>
            </a:r>
          </a:p>
          <a:p>
            <a:pPr lvl="1"/>
            <a:r>
              <a:rPr lang="en-US" altLang="en-US" dirty="0" smtClean="0">
                <a:cs typeface="Times New Roman" panose="02020603050405020304" pitchFamily="18" charset="0"/>
              </a:rPr>
              <a:t>It unbundles the local </a:t>
            </a:r>
            <a:r>
              <a:rPr lang="en-US" altLang="en-US" dirty="0" err="1" smtClean="0">
                <a:cs typeface="Times New Roman" panose="02020603050405020304" pitchFamily="18" charset="0"/>
              </a:rPr>
              <a:t>telco</a:t>
            </a:r>
            <a:r>
              <a:rPr lang="en-US" altLang="en-US" dirty="0" smtClean="0">
                <a:cs typeface="Times New Roman" panose="02020603050405020304" pitchFamily="18" charset="0"/>
              </a:rPr>
              <a:t> grid and allocates interconnection property rights to new entrants.</a:t>
            </a:r>
          </a:p>
          <a:p>
            <a:pPr lvl="1"/>
            <a:r>
              <a:rPr lang="en-US" altLang="en-US" dirty="0" smtClean="0">
                <a:cs typeface="Times New Roman" panose="02020603050405020304" pitchFamily="18" charset="0"/>
              </a:rPr>
              <a:t>In concept, unbundling and resale obligations make it possible for entrants to target particular areas of competitive advantage, while still offering a full range of services.</a:t>
            </a:r>
          </a:p>
        </p:txBody>
      </p:sp>
    </p:spTree>
    <p:extLst>
      <p:ext uri="{BB962C8B-B14F-4D97-AF65-F5344CB8AC3E}">
        <p14:creationId xmlns:p14="http://schemas.microsoft.com/office/powerpoint/2010/main" val="121194543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1F5E909C-5EF7-4738-AE35-6D8924A454AD}"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307D0C3-5632-4B39-8CF0-D8ADFC8DD577}" type="slidenum">
              <a:rPr lang="en-US" altLang="en-US" sz="1400">
                <a:solidFill>
                  <a:srgbClr val="000066"/>
                </a:solidFill>
                <a:latin typeface="Arial" panose="020B0604020202020204" pitchFamily="34" charset="0"/>
              </a:rPr>
              <a:pPr/>
              <a:t>48</a:t>
            </a:fld>
            <a:endParaRPr lang="en-US" altLang="en-US" sz="1400">
              <a:solidFill>
                <a:srgbClr val="000066"/>
              </a:solidFill>
              <a:latin typeface="Arial" panose="020B0604020202020204" pitchFamily="34" charset="0"/>
            </a:endParaRPr>
          </a:p>
        </p:txBody>
      </p:sp>
      <p:sp>
        <p:nvSpPr>
          <p:cNvPr id="44037" name="Rectangle 2"/>
          <p:cNvSpPr>
            <a:spLocks noGrp="1" noChangeArrowheads="1"/>
          </p:cNvSpPr>
          <p:nvPr>
            <p:ph type="title"/>
          </p:nvPr>
        </p:nvSpPr>
        <p:spPr/>
        <p:txBody>
          <a:bodyPr/>
          <a:lstStyle/>
          <a:p>
            <a:r>
              <a:rPr lang="en-US" altLang="en-US" dirty="0"/>
              <a:t>C09: Traditional </a:t>
            </a:r>
            <a:r>
              <a:rPr lang="en-US" altLang="en-US" dirty="0" err="1"/>
              <a:t>Telcom</a:t>
            </a:r>
            <a:r>
              <a:rPr lang="en-US" altLang="en-US" dirty="0"/>
              <a:t>: Unbundling under the 1996 Act</a:t>
            </a:r>
            <a:endParaRPr lang="en-US" altLang="en-US" dirty="0" smtClean="0">
              <a:cs typeface="Times New Roman" panose="02020603050405020304" pitchFamily="18" charset="0"/>
            </a:endParaRPr>
          </a:p>
        </p:txBody>
      </p:sp>
      <p:sp>
        <p:nvSpPr>
          <p:cNvPr id="44038" name="Rectangle 3"/>
          <p:cNvSpPr>
            <a:spLocks noGrp="1" noChangeArrowheads="1"/>
          </p:cNvSpPr>
          <p:nvPr>
            <p:ph type="body" idx="1"/>
          </p:nvPr>
        </p:nvSpPr>
        <p:spPr/>
        <p:txBody>
          <a:bodyPr/>
          <a:lstStyle/>
          <a:p>
            <a:r>
              <a:rPr lang="en-US" altLang="en-US" dirty="0" smtClean="0">
                <a:cs typeface="Times New Roman" panose="02020603050405020304" pitchFamily="18" charset="0"/>
              </a:rPr>
              <a:t>Reality Much Messier</a:t>
            </a:r>
          </a:p>
          <a:p>
            <a:pPr lvl="1"/>
            <a:r>
              <a:rPr lang="en-US" altLang="en-US" dirty="0" smtClean="0">
                <a:cs typeface="Times New Roman" panose="02020603050405020304" pitchFamily="18" charset="0"/>
              </a:rPr>
              <a:t>Uncertainty associated with key terms (necessary and impair) led to a decade of litigation, including Sup Ct’s decision in </a:t>
            </a:r>
            <a:r>
              <a:rPr lang="en-US" altLang="en-US" i="1" dirty="0" smtClean="0">
                <a:cs typeface="Times New Roman" panose="02020603050405020304" pitchFamily="18" charset="0"/>
              </a:rPr>
              <a:t>Iowa Utilities </a:t>
            </a:r>
            <a:r>
              <a:rPr lang="en-US" altLang="en-US" dirty="0" smtClean="0">
                <a:cs typeface="Times New Roman" panose="02020603050405020304" pitchFamily="18" charset="0"/>
              </a:rPr>
              <a:t>(US 1999)</a:t>
            </a:r>
          </a:p>
          <a:p>
            <a:pPr lvl="1"/>
            <a:r>
              <a:rPr lang="en-US" altLang="en-US" dirty="0" smtClean="0">
                <a:cs typeface="Times New Roman" panose="02020603050405020304" pitchFamily="18" charset="0"/>
              </a:rPr>
              <a:t>Post-</a:t>
            </a:r>
            <a:r>
              <a:rPr lang="en-US" altLang="en-US" i="1" dirty="0" smtClean="0">
                <a:cs typeface="Times New Roman" panose="02020603050405020304" pitchFamily="18" charset="0"/>
              </a:rPr>
              <a:t>Iowa Utilities</a:t>
            </a:r>
            <a:r>
              <a:rPr lang="en-US" altLang="en-US" dirty="0" smtClean="0">
                <a:cs typeface="Times New Roman" panose="02020603050405020304" pitchFamily="18" charset="0"/>
              </a:rPr>
              <a:t>, </a:t>
            </a:r>
            <a:r>
              <a:rPr lang="en-US" altLang="en-US" dirty="0" smtClean="0"/>
              <a:t>FCC pushed </a:t>
            </a:r>
            <a:r>
              <a:rPr lang="en-US" altLang="en-US" dirty="0"/>
              <a:t>for simplicity in regulatory structure but </a:t>
            </a:r>
            <a:r>
              <a:rPr lang="en-US" altLang="en-US" dirty="0" smtClean="0"/>
              <a:t>courts demanded </a:t>
            </a:r>
            <a:r>
              <a:rPr lang="en-US" altLang="en-US" dirty="0"/>
              <a:t>more results tied to actual market </a:t>
            </a:r>
            <a:r>
              <a:rPr lang="en-US" altLang="en-US" dirty="0" smtClean="0"/>
              <a:t>conditions</a:t>
            </a:r>
            <a:endParaRPr lang="en-US" altLang="en-US" dirty="0" smtClean="0">
              <a:cs typeface="Times New Roman" panose="02020603050405020304" pitchFamily="18" charset="0"/>
            </a:endParaRPr>
          </a:p>
        </p:txBody>
      </p:sp>
    </p:spTree>
    <p:extLst>
      <p:ext uri="{BB962C8B-B14F-4D97-AF65-F5344CB8AC3E}">
        <p14:creationId xmlns:p14="http://schemas.microsoft.com/office/powerpoint/2010/main" val="211815347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F2CEA046-EA36-4E3F-AAB7-F32968DDC42E}"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9598969-8981-4320-BECA-27F510BD8632}" type="slidenum">
              <a:rPr lang="en-US" altLang="en-US" sz="1400">
                <a:solidFill>
                  <a:srgbClr val="000066"/>
                </a:solidFill>
                <a:latin typeface="Arial" panose="020B0604020202020204" pitchFamily="34" charset="0"/>
              </a:rPr>
              <a:pPr/>
              <a:t>49</a:t>
            </a:fld>
            <a:endParaRPr lang="en-US" altLang="en-US" sz="1400">
              <a:solidFill>
                <a:srgbClr val="000066"/>
              </a:solidFill>
              <a:latin typeface="Arial" panose="020B0604020202020204" pitchFamily="34" charset="0"/>
            </a:endParaRPr>
          </a:p>
        </p:txBody>
      </p:sp>
      <p:sp>
        <p:nvSpPr>
          <p:cNvPr id="48133" name="Rectangle 2"/>
          <p:cNvSpPr>
            <a:spLocks noGrp="1" noChangeArrowheads="1"/>
          </p:cNvSpPr>
          <p:nvPr>
            <p:ph type="title"/>
          </p:nvPr>
        </p:nvSpPr>
        <p:spPr/>
        <p:txBody>
          <a:bodyPr/>
          <a:lstStyle/>
          <a:p>
            <a:r>
              <a:rPr lang="en-US" altLang="en-US" dirty="0" smtClean="0"/>
              <a:t>C09: </a:t>
            </a:r>
            <a:r>
              <a:rPr lang="en-US" altLang="en-US" dirty="0"/>
              <a:t>Traditional </a:t>
            </a:r>
            <a:r>
              <a:rPr lang="en-US" altLang="en-US" dirty="0" err="1"/>
              <a:t>Telcom</a:t>
            </a:r>
            <a:r>
              <a:rPr lang="en-US" altLang="en-US" dirty="0"/>
              <a:t>: Unbundling under the 1996 Act</a:t>
            </a:r>
            <a:endParaRPr lang="en-US" altLang="en-US" dirty="0" smtClean="0"/>
          </a:p>
        </p:txBody>
      </p:sp>
      <p:sp>
        <p:nvSpPr>
          <p:cNvPr id="48134" name="Rectangle 3"/>
          <p:cNvSpPr>
            <a:spLocks noGrp="1" noChangeArrowheads="1"/>
          </p:cNvSpPr>
          <p:nvPr>
            <p:ph type="body" idx="1"/>
          </p:nvPr>
        </p:nvSpPr>
        <p:spPr/>
        <p:txBody>
          <a:bodyPr/>
          <a:lstStyle/>
          <a:p>
            <a:pPr marL="342900" lvl="1" indent="-342900">
              <a:lnSpc>
                <a:spcPct val="90000"/>
              </a:lnSpc>
              <a:buClr>
                <a:schemeClr val="hlink"/>
              </a:buClr>
              <a:buSzPct val="50000"/>
              <a:buFont typeface="Monotype Sorts" pitchFamily="2" charset="2"/>
              <a:buChar char="n"/>
            </a:pPr>
            <a:r>
              <a:rPr lang="en-US" altLang="en-US" dirty="0">
                <a:cs typeface="Times New Roman" panose="02020603050405020304" pitchFamily="18" charset="0"/>
              </a:rPr>
              <a:t>Action moved elsewhere in the form of intermodal competition (cable and wireless)</a:t>
            </a:r>
          </a:p>
          <a:p>
            <a:pPr>
              <a:lnSpc>
                <a:spcPct val="90000"/>
              </a:lnSpc>
            </a:pPr>
            <a:r>
              <a:rPr lang="en-US" altLang="en-US" dirty="0" smtClean="0"/>
              <a:t>TELRIC Pricing</a:t>
            </a:r>
          </a:p>
          <a:p>
            <a:pPr lvl="1">
              <a:lnSpc>
                <a:spcPct val="90000"/>
              </a:lnSpc>
            </a:pPr>
            <a:r>
              <a:rPr lang="en-US" altLang="en-US" i="1" dirty="0" smtClean="0"/>
              <a:t>Verizon</a:t>
            </a:r>
            <a:r>
              <a:rPr lang="en-US" altLang="en-US" dirty="0" smtClean="0"/>
              <a:t> (US 2002) decision concludes that FCC interpretation of “cost” in 252(d)(1) as forward-looking cost implemented through TELRIC is within zone of </a:t>
            </a:r>
            <a:r>
              <a:rPr lang="en-US" altLang="en-US" i="1" dirty="0" smtClean="0"/>
              <a:t>Chevron</a:t>
            </a:r>
            <a:r>
              <a:rPr lang="en-US" altLang="en-US" dirty="0" smtClean="0"/>
              <a:t> discretion</a:t>
            </a:r>
          </a:p>
        </p:txBody>
      </p:sp>
    </p:spTree>
    <p:extLst>
      <p:ext uri="{BB962C8B-B14F-4D97-AF65-F5344CB8AC3E}">
        <p14:creationId xmlns:p14="http://schemas.microsoft.com/office/powerpoint/2010/main" val="21362861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dirty="0" smtClean="0"/>
              <a:t>C01: The Post Office</a:t>
            </a:r>
          </a:p>
        </p:txBody>
      </p:sp>
      <p:sp>
        <p:nvSpPr>
          <p:cNvPr id="18435" name="Content Placeholder 2"/>
          <p:cNvSpPr>
            <a:spLocks noGrp="1"/>
          </p:cNvSpPr>
          <p:nvPr>
            <p:ph idx="1"/>
          </p:nvPr>
        </p:nvSpPr>
        <p:spPr/>
        <p:txBody>
          <a:bodyPr/>
          <a:lstStyle/>
          <a:p>
            <a:r>
              <a:rPr lang="en-US" altLang="en-US" dirty="0" smtClean="0"/>
              <a:t>Legal Monopoly as Regulatory Tool</a:t>
            </a:r>
          </a:p>
          <a:p>
            <a:pPr lvl="1"/>
            <a:r>
              <a:rPr lang="en-US" altLang="en-US" dirty="0" smtClean="0"/>
              <a:t>Limited private express services</a:t>
            </a:r>
          </a:p>
          <a:p>
            <a:pPr lvl="1"/>
            <a:r>
              <a:rPr lang="en-US" altLang="en-US" dirty="0" smtClean="0"/>
              <a:t>Makes it easier to support cross-subsidization across classes of users</a:t>
            </a:r>
          </a:p>
          <a:p>
            <a:pPr lvl="1"/>
            <a:r>
              <a:rPr lang="en-US" altLang="en-US" dirty="0" smtClean="0"/>
              <a:t>Control over mailbox (</a:t>
            </a:r>
            <a:r>
              <a:rPr lang="en-US" altLang="en-US" i="1" dirty="0" err="1" smtClean="0"/>
              <a:t>Greenburgh</a:t>
            </a:r>
            <a:r>
              <a:rPr lang="en-US" altLang="en-US" i="1" dirty="0" smtClean="0"/>
              <a:t> </a:t>
            </a:r>
            <a:r>
              <a:rPr lang="en-US" altLang="en-US" dirty="0" smtClean="0"/>
              <a:t>(US 1981)) has same </a:t>
            </a:r>
            <a:r>
              <a:rPr lang="en-US" altLang="en-US" dirty="0" smtClean="0"/>
              <a:t>result</a:t>
            </a:r>
            <a:endParaRPr lang="en-US" altLang="en-US" dirty="0" smtClean="0"/>
          </a:p>
        </p:txBody>
      </p:sp>
      <p:sp>
        <p:nvSpPr>
          <p:cNvPr id="4" name="Date Placeholder 3"/>
          <p:cNvSpPr>
            <a:spLocks noGrp="1"/>
          </p:cNvSpPr>
          <p:nvPr>
            <p:ph type="dt" sz="quarter" idx="10"/>
          </p:nvPr>
        </p:nvSpPr>
        <p:spPr/>
        <p:txBody>
          <a:bodyPr/>
          <a:lstStyle/>
          <a:p>
            <a:pPr>
              <a:defRPr/>
            </a:pPr>
            <a:fld id="{5DC46DD8-AFBD-439B-A4E9-526BCC2455A8}"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A71BCE2-071E-458E-A85F-22FD1DAC390A}" type="slidenum">
              <a:rPr lang="en-US" altLang="en-US" sz="1400">
                <a:solidFill>
                  <a:srgbClr val="000066"/>
                </a:solidFill>
                <a:latin typeface="Arial" panose="020B0604020202020204" pitchFamily="34" charset="0"/>
              </a:rPr>
              <a:pPr/>
              <a:t>5</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4289099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1F5E909C-5EF7-4738-AE35-6D8924A454AD}"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307D0C3-5632-4B39-8CF0-D8ADFC8DD577}" type="slidenum">
              <a:rPr lang="en-US" altLang="en-US" sz="1400">
                <a:solidFill>
                  <a:srgbClr val="000066"/>
                </a:solidFill>
                <a:latin typeface="Arial" panose="020B0604020202020204" pitchFamily="34" charset="0"/>
              </a:rPr>
              <a:pPr/>
              <a:t>50</a:t>
            </a:fld>
            <a:endParaRPr lang="en-US" altLang="en-US" sz="1400">
              <a:solidFill>
                <a:srgbClr val="000066"/>
              </a:solidFill>
              <a:latin typeface="Arial" panose="020B0604020202020204" pitchFamily="34" charset="0"/>
            </a:endParaRPr>
          </a:p>
        </p:txBody>
      </p:sp>
      <p:sp>
        <p:nvSpPr>
          <p:cNvPr id="44037" name="Rectangle 2"/>
          <p:cNvSpPr>
            <a:spLocks noGrp="1" noChangeArrowheads="1"/>
          </p:cNvSpPr>
          <p:nvPr>
            <p:ph type="title"/>
          </p:nvPr>
        </p:nvSpPr>
        <p:spPr/>
        <p:txBody>
          <a:bodyPr/>
          <a:lstStyle/>
          <a:p>
            <a:r>
              <a:rPr lang="en-US" altLang="en-US" dirty="0" smtClean="0"/>
              <a:t>C10: Internet: Origins</a:t>
            </a:r>
            <a:endParaRPr lang="en-US" altLang="en-US" dirty="0" smtClean="0">
              <a:cs typeface="Times New Roman" panose="02020603050405020304" pitchFamily="18" charset="0"/>
            </a:endParaRPr>
          </a:p>
        </p:txBody>
      </p:sp>
      <p:sp>
        <p:nvSpPr>
          <p:cNvPr id="44038" name="Rectangle 3"/>
          <p:cNvSpPr>
            <a:spLocks noGrp="1" noChangeArrowheads="1"/>
          </p:cNvSpPr>
          <p:nvPr>
            <p:ph type="body" idx="1"/>
          </p:nvPr>
        </p:nvSpPr>
        <p:spPr/>
        <p:txBody>
          <a:bodyPr/>
          <a:lstStyle/>
          <a:p>
            <a:r>
              <a:rPr lang="en-US" altLang="en-US" dirty="0" smtClean="0">
                <a:cs typeface="Times New Roman" panose="02020603050405020304" pitchFamily="18" charset="0"/>
              </a:rPr>
              <a:t>ARPA/NSF/CERN/NCSA</a:t>
            </a:r>
          </a:p>
          <a:p>
            <a:pPr lvl="1"/>
            <a:r>
              <a:rPr lang="en-US" altLang="en-US" dirty="0" smtClean="0">
                <a:cs typeface="Times New Roman" panose="02020603050405020304" pitchFamily="18" charset="0"/>
              </a:rPr>
              <a:t>Be sure to see origins of commercial internet </a:t>
            </a:r>
            <a:r>
              <a:rPr lang="en-US" altLang="en-US" dirty="0" smtClean="0">
                <a:cs typeface="Times New Roman" panose="02020603050405020304" pitchFamily="18" charset="0"/>
              </a:rPr>
              <a:t>era </a:t>
            </a:r>
            <a:r>
              <a:rPr lang="en-US" altLang="en-US" dirty="0" smtClean="0">
                <a:cs typeface="Times New Roman" panose="02020603050405020304" pitchFamily="18" charset="0"/>
              </a:rPr>
              <a:t>in work of federal gov’t and research agencies</a:t>
            </a:r>
          </a:p>
          <a:p>
            <a:r>
              <a:rPr lang="en-US" altLang="en-US" dirty="0" smtClean="0">
                <a:cs typeface="Times New Roman" panose="02020603050405020304" pitchFamily="18" charset="0"/>
              </a:rPr>
              <a:t>Brand X (US 2005)</a:t>
            </a:r>
          </a:p>
          <a:p>
            <a:pPr lvl="1"/>
            <a:r>
              <a:rPr lang="en-US" altLang="en-US" dirty="0" smtClean="0">
                <a:cs typeface="Times New Roman" panose="02020603050405020304" pitchFamily="18" charset="0"/>
              </a:rPr>
              <a:t>Captures nicely the posture of the FCC regarding encouraging of broadband build out</a:t>
            </a:r>
          </a:p>
        </p:txBody>
      </p:sp>
    </p:spTree>
    <p:extLst>
      <p:ext uri="{BB962C8B-B14F-4D97-AF65-F5344CB8AC3E}">
        <p14:creationId xmlns:p14="http://schemas.microsoft.com/office/powerpoint/2010/main" val="331057168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1F5E909C-5EF7-4738-AE35-6D8924A454AD}"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307D0C3-5632-4B39-8CF0-D8ADFC8DD577}" type="slidenum">
              <a:rPr lang="en-US" altLang="en-US" sz="1400">
                <a:solidFill>
                  <a:srgbClr val="000066"/>
                </a:solidFill>
                <a:latin typeface="Arial" panose="020B0604020202020204" pitchFamily="34" charset="0"/>
              </a:rPr>
              <a:pPr/>
              <a:t>51</a:t>
            </a:fld>
            <a:endParaRPr lang="en-US" altLang="en-US" sz="1400">
              <a:solidFill>
                <a:srgbClr val="000066"/>
              </a:solidFill>
              <a:latin typeface="Arial" panose="020B0604020202020204" pitchFamily="34" charset="0"/>
            </a:endParaRPr>
          </a:p>
        </p:txBody>
      </p:sp>
      <p:sp>
        <p:nvSpPr>
          <p:cNvPr id="44037" name="Rectangle 2"/>
          <p:cNvSpPr>
            <a:spLocks noGrp="1" noChangeArrowheads="1"/>
          </p:cNvSpPr>
          <p:nvPr>
            <p:ph type="title"/>
          </p:nvPr>
        </p:nvSpPr>
        <p:spPr/>
        <p:txBody>
          <a:bodyPr/>
          <a:lstStyle/>
          <a:p>
            <a:r>
              <a:rPr lang="en-US" altLang="en-US" dirty="0" smtClean="0"/>
              <a:t>C10: Internet: Origins</a:t>
            </a:r>
            <a:endParaRPr lang="en-US" altLang="en-US" dirty="0" smtClean="0">
              <a:cs typeface="Times New Roman" panose="02020603050405020304" pitchFamily="18" charset="0"/>
            </a:endParaRPr>
          </a:p>
        </p:txBody>
      </p:sp>
      <p:sp>
        <p:nvSpPr>
          <p:cNvPr id="44038" name="Rectangle 3"/>
          <p:cNvSpPr>
            <a:spLocks noGrp="1" noChangeArrowheads="1"/>
          </p:cNvSpPr>
          <p:nvPr>
            <p:ph type="body" idx="1"/>
          </p:nvPr>
        </p:nvSpPr>
        <p:spPr/>
        <p:txBody>
          <a:bodyPr/>
          <a:lstStyle/>
          <a:p>
            <a:r>
              <a:rPr lang="en-US" altLang="en-US" dirty="0" smtClean="0">
                <a:cs typeface="Times New Roman" panose="02020603050405020304" pitchFamily="18" charset="0"/>
              </a:rPr>
              <a:t>Brand X (US 2005)</a:t>
            </a:r>
          </a:p>
          <a:p>
            <a:pPr lvl="1"/>
            <a:r>
              <a:rPr lang="en-US" altLang="en-US" dirty="0" smtClean="0">
                <a:cs typeface="Times New Roman" panose="02020603050405020304" pitchFamily="18" charset="0"/>
              </a:rPr>
              <a:t>Broadband was slow and not widely accessed</a:t>
            </a:r>
          </a:p>
          <a:p>
            <a:pPr lvl="1"/>
            <a:r>
              <a:rPr lang="en-US" altLang="en-US" dirty="0" smtClean="0">
                <a:cs typeface="Times New Roman" panose="02020603050405020304" pitchFamily="18" charset="0"/>
              </a:rPr>
              <a:t>FCC very much wanted to change and thought that reducing regulation was one way to do that</a:t>
            </a:r>
          </a:p>
          <a:p>
            <a:pPr lvl="1"/>
            <a:r>
              <a:rPr lang="en-US" altLang="en-US" dirty="0" smtClean="0">
                <a:cs typeface="Times New Roman" panose="02020603050405020304" pitchFamily="18" charset="0"/>
              </a:rPr>
              <a:t>Classifying cable modem service as an information service took it out of Title II full-blown common carriage regulation </a:t>
            </a:r>
          </a:p>
        </p:txBody>
      </p:sp>
    </p:spTree>
    <p:extLst>
      <p:ext uri="{BB962C8B-B14F-4D97-AF65-F5344CB8AC3E}">
        <p14:creationId xmlns:p14="http://schemas.microsoft.com/office/powerpoint/2010/main" val="212004539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p:cNvSpPr>
            <a:spLocks noGrp="1"/>
          </p:cNvSpPr>
          <p:nvPr>
            <p:ph type="title"/>
          </p:nvPr>
        </p:nvSpPr>
        <p:spPr/>
        <p:txBody>
          <a:bodyPr/>
          <a:lstStyle/>
          <a:p>
            <a:r>
              <a:rPr lang="en-US" altLang="en-US" dirty="0" smtClean="0"/>
              <a:t>C11: Network Neutrality</a:t>
            </a:r>
          </a:p>
        </p:txBody>
      </p:sp>
      <p:sp>
        <p:nvSpPr>
          <p:cNvPr id="78851" name="Content Placeholder 2"/>
          <p:cNvSpPr>
            <a:spLocks noGrp="1"/>
          </p:cNvSpPr>
          <p:nvPr>
            <p:ph idx="1"/>
          </p:nvPr>
        </p:nvSpPr>
        <p:spPr/>
        <p:txBody>
          <a:bodyPr/>
          <a:lstStyle/>
          <a:p>
            <a:r>
              <a:rPr lang="en-US" altLang="en-US" smtClean="0"/>
              <a:t>Broadband Competition and Net Neutrality</a:t>
            </a:r>
          </a:p>
          <a:p>
            <a:pPr lvl="1"/>
            <a:r>
              <a:rPr lang="en-US" altLang="en-US" smtClean="0"/>
              <a:t>Less concerned about possible discrimination when customers have many choices</a:t>
            </a:r>
          </a:p>
          <a:p>
            <a:pPr lvl="1"/>
            <a:r>
              <a:rPr lang="en-US" altLang="en-US" smtClean="0"/>
              <a:t>How many choices do broadband customers actually have?</a:t>
            </a:r>
          </a:p>
        </p:txBody>
      </p:sp>
      <p:sp>
        <p:nvSpPr>
          <p:cNvPr id="4" name="Date Placeholder 3"/>
          <p:cNvSpPr>
            <a:spLocks noGrp="1"/>
          </p:cNvSpPr>
          <p:nvPr>
            <p:ph type="dt" sz="quarter" idx="10"/>
          </p:nvPr>
        </p:nvSpPr>
        <p:spPr/>
        <p:txBody>
          <a:bodyPr/>
          <a:lstStyle/>
          <a:p>
            <a:pPr>
              <a:defRPr/>
            </a:pPr>
            <a:fld id="{D84A0342-BDA5-47D1-B9C8-1B758ED037D2}"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024F7C5-3C1A-42FD-BD81-A8129D753BC5}" type="slidenum">
              <a:rPr lang="en-US" altLang="en-US" sz="1400">
                <a:solidFill>
                  <a:srgbClr val="000066"/>
                </a:solidFill>
                <a:latin typeface="Arial" panose="020B0604020202020204" pitchFamily="34" charset="0"/>
              </a:rPr>
              <a:pPr/>
              <a:t>52</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48377366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p:txBody>
          <a:bodyPr/>
          <a:lstStyle/>
          <a:p>
            <a:r>
              <a:rPr lang="en-US" altLang="en-US" dirty="0" smtClean="0"/>
              <a:t>C11: Network Neutrality</a:t>
            </a:r>
          </a:p>
        </p:txBody>
      </p:sp>
      <p:sp>
        <p:nvSpPr>
          <p:cNvPr id="80899" name="Content Placeholder 2"/>
          <p:cNvSpPr>
            <a:spLocks noGrp="1"/>
          </p:cNvSpPr>
          <p:nvPr>
            <p:ph idx="1"/>
          </p:nvPr>
        </p:nvSpPr>
        <p:spPr/>
        <p:txBody>
          <a:bodyPr/>
          <a:lstStyle/>
          <a:p>
            <a:r>
              <a:rPr lang="en-US" altLang="en-US" dirty="0" smtClean="0"/>
              <a:t>Intensely political process</a:t>
            </a:r>
          </a:p>
          <a:p>
            <a:pPr lvl="1"/>
            <a:r>
              <a:rPr lang="en-US" altLang="en-US" dirty="0" smtClean="0"/>
              <a:t>Compare FCC (2015) with FCC (2017)</a:t>
            </a:r>
          </a:p>
          <a:p>
            <a:r>
              <a:rPr lang="en-US" altLang="en-US" i="1" dirty="0" smtClean="0"/>
              <a:t>Comcast </a:t>
            </a:r>
            <a:r>
              <a:rPr lang="en-US" altLang="en-US" dirty="0" smtClean="0"/>
              <a:t>(CADC 2010)</a:t>
            </a:r>
          </a:p>
          <a:p>
            <a:pPr lvl="1"/>
            <a:r>
              <a:rPr lang="en-US" altLang="en-US" dirty="0" smtClean="0"/>
              <a:t>FCC’s attempt to tie authority to 230(b) policy statement and ancillary jurisdiction provision (154(i)) would give FCC almost unlimited jurisdictional authority</a:t>
            </a:r>
          </a:p>
          <a:p>
            <a:pPr lvl="1"/>
            <a:r>
              <a:rPr lang="en-US" altLang="en-US" dirty="0" smtClean="0"/>
              <a:t>Not surprising that DC Circuit blocked this</a:t>
            </a:r>
          </a:p>
        </p:txBody>
      </p:sp>
      <p:sp>
        <p:nvSpPr>
          <p:cNvPr id="4" name="Date Placeholder 3"/>
          <p:cNvSpPr>
            <a:spLocks noGrp="1"/>
          </p:cNvSpPr>
          <p:nvPr>
            <p:ph type="dt" sz="quarter" idx="10"/>
          </p:nvPr>
        </p:nvSpPr>
        <p:spPr/>
        <p:txBody>
          <a:bodyPr/>
          <a:lstStyle/>
          <a:p>
            <a:pPr>
              <a:defRPr/>
            </a:pPr>
            <a:fld id="{63367C6B-1BF8-48CE-A8B1-5CFD836D8898}"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1CAE454-2915-474E-9376-3BC4F10003B3}" type="slidenum">
              <a:rPr lang="en-US" altLang="en-US" sz="1400">
                <a:solidFill>
                  <a:srgbClr val="000066"/>
                </a:solidFill>
                <a:latin typeface="Arial" panose="020B0604020202020204" pitchFamily="34" charset="0"/>
              </a:rPr>
              <a:pPr/>
              <a:t>53</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134967794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1"/>
          <p:cNvSpPr>
            <a:spLocks noGrp="1"/>
          </p:cNvSpPr>
          <p:nvPr>
            <p:ph type="title"/>
          </p:nvPr>
        </p:nvSpPr>
        <p:spPr/>
        <p:txBody>
          <a:bodyPr/>
          <a:lstStyle/>
          <a:p>
            <a:r>
              <a:rPr lang="en-US" altLang="en-US" dirty="0" smtClean="0"/>
              <a:t>C11: Network Neutrality</a:t>
            </a:r>
          </a:p>
        </p:txBody>
      </p:sp>
      <p:sp>
        <p:nvSpPr>
          <p:cNvPr id="81923" name="Content Placeholder 2"/>
          <p:cNvSpPr>
            <a:spLocks noGrp="1"/>
          </p:cNvSpPr>
          <p:nvPr>
            <p:ph idx="1"/>
          </p:nvPr>
        </p:nvSpPr>
        <p:spPr/>
        <p:txBody>
          <a:bodyPr/>
          <a:lstStyle/>
          <a:p>
            <a:r>
              <a:rPr lang="en-US" altLang="en-US" dirty="0" smtClean="0"/>
              <a:t>FCC Open Internet Rulemaking (2015)</a:t>
            </a:r>
          </a:p>
          <a:p>
            <a:pPr lvl="1"/>
            <a:r>
              <a:rPr lang="en-US" altLang="en-US" dirty="0" smtClean="0"/>
              <a:t>Key Rules</a:t>
            </a:r>
          </a:p>
          <a:p>
            <a:pPr lvl="2"/>
            <a:r>
              <a:rPr lang="en-US" altLang="en-US" dirty="0" smtClean="0"/>
              <a:t>Transparency</a:t>
            </a:r>
          </a:p>
          <a:p>
            <a:pPr lvl="2"/>
            <a:r>
              <a:rPr lang="en-US" altLang="en-US" dirty="0" smtClean="0"/>
              <a:t>No blocking of lawful, content, applications, services or non-harmful devices, subject to reasonable network management</a:t>
            </a:r>
          </a:p>
          <a:p>
            <a:pPr lvl="2"/>
            <a:r>
              <a:rPr lang="en-US" altLang="en-US" dirty="0" smtClean="0"/>
              <a:t>No throttling</a:t>
            </a:r>
          </a:p>
        </p:txBody>
      </p:sp>
      <p:sp>
        <p:nvSpPr>
          <p:cNvPr id="4" name="Date Placeholder 3"/>
          <p:cNvSpPr>
            <a:spLocks noGrp="1"/>
          </p:cNvSpPr>
          <p:nvPr>
            <p:ph type="dt" sz="quarter" idx="10"/>
          </p:nvPr>
        </p:nvSpPr>
        <p:spPr/>
        <p:txBody>
          <a:bodyPr/>
          <a:lstStyle/>
          <a:p>
            <a:pPr>
              <a:defRPr/>
            </a:pPr>
            <a:fld id="{207AF28C-CE61-4291-8FC6-29F339F2ACA4}"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D2CA549-A196-4E42-A8F2-1B1BE41D51CF}" type="slidenum">
              <a:rPr lang="en-US" altLang="en-US" sz="1400">
                <a:solidFill>
                  <a:srgbClr val="000066"/>
                </a:solidFill>
                <a:latin typeface="Arial" panose="020B0604020202020204" pitchFamily="34" charset="0"/>
              </a:rPr>
              <a:pPr/>
              <a:t>54</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77845909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altLang="en-US" dirty="0" smtClean="0"/>
              <a:t>C11: Network Neutrality</a:t>
            </a:r>
          </a:p>
        </p:txBody>
      </p:sp>
      <p:sp>
        <p:nvSpPr>
          <p:cNvPr id="83971" name="Content Placeholder 2"/>
          <p:cNvSpPr>
            <a:spLocks noGrp="1"/>
          </p:cNvSpPr>
          <p:nvPr>
            <p:ph idx="1"/>
          </p:nvPr>
        </p:nvSpPr>
        <p:spPr/>
        <p:txBody>
          <a:bodyPr/>
          <a:lstStyle/>
          <a:p>
            <a:pPr lvl="2"/>
            <a:r>
              <a:rPr lang="en-US" altLang="en-US" dirty="0" smtClean="0"/>
              <a:t>No paid prioritization</a:t>
            </a:r>
          </a:p>
          <a:p>
            <a:pPr lvl="2"/>
            <a:r>
              <a:rPr lang="en-US" altLang="en-US" dirty="0"/>
              <a:t>R</a:t>
            </a:r>
            <a:r>
              <a:rPr lang="en-US" altLang="en-US" dirty="0" smtClean="0"/>
              <a:t>easonable </a:t>
            </a:r>
            <a:r>
              <a:rPr lang="en-US" altLang="en-US" dirty="0"/>
              <a:t>network management </a:t>
            </a:r>
            <a:r>
              <a:rPr lang="en-US" altLang="en-US" dirty="0" smtClean="0"/>
              <a:t>allowed</a:t>
            </a:r>
          </a:p>
          <a:p>
            <a:pPr lvl="1"/>
            <a:r>
              <a:rPr lang="en-US" altLang="en-US" dirty="0" smtClean="0"/>
              <a:t>Done via Title II reclassification</a:t>
            </a:r>
          </a:p>
          <a:p>
            <a:r>
              <a:rPr lang="en-US" altLang="en-US" dirty="0" smtClean="0"/>
              <a:t>FCC (2017)</a:t>
            </a:r>
          </a:p>
          <a:p>
            <a:pPr lvl="1"/>
            <a:r>
              <a:rPr lang="en-US" altLang="en-US" dirty="0" smtClean="0"/>
              <a:t>Re-reclassifies: back to information service status and undoes 2015 order</a:t>
            </a:r>
          </a:p>
          <a:p>
            <a:pPr lvl="1"/>
            <a:r>
              <a:rPr lang="en-US" altLang="en-US" dirty="0" smtClean="0"/>
              <a:t>Mainly validated in </a:t>
            </a:r>
            <a:r>
              <a:rPr lang="en-US" altLang="en-US" i="1" dirty="0" smtClean="0"/>
              <a:t>Mozilla</a:t>
            </a:r>
            <a:r>
              <a:rPr lang="en-US" altLang="en-US" dirty="0" smtClean="0"/>
              <a:t> (CADC 2019)</a:t>
            </a:r>
          </a:p>
          <a:p>
            <a:pPr lvl="1"/>
            <a:endParaRPr lang="en-US" altLang="en-US" dirty="0"/>
          </a:p>
          <a:p>
            <a:pPr lvl="2"/>
            <a:endParaRPr lang="en-US" altLang="en-US" dirty="0"/>
          </a:p>
        </p:txBody>
      </p:sp>
      <p:sp>
        <p:nvSpPr>
          <p:cNvPr id="4" name="Date Placeholder 3"/>
          <p:cNvSpPr>
            <a:spLocks noGrp="1"/>
          </p:cNvSpPr>
          <p:nvPr>
            <p:ph type="dt" sz="quarter" idx="10"/>
          </p:nvPr>
        </p:nvSpPr>
        <p:spPr/>
        <p:txBody>
          <a:bodyPr/>
          <a:lstStyle/>
          <a:p>
            <a:pPr>
              <a:defRPr/>
            </a:pPr>
            <a:fld id="{A1683C31-E164-40CC-A0C5-FF5FC99958B7}"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A604C6-36A4-4344-B065-EBCD3866AFD6}" type="slidenum">
              <a:rPr lang="en-US" altLang="en-US" sz="1400">
                <a:solidFill>
                  <a:srgbClr val="000066"/>
                </a:solidFill>
                <a:latin typeface="Arial" panose="020B0604020202020204" pitchFamily="34" charset="0"/>
              </a:rPr>
              <a:pPr/>
              <a:t>55</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59037943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altLang="en-US" dirty="0" smtClean="0"/>
              <a:t>C11: Network Neutrality</a:t>
            </a:r>
          </a:p>
        </p:txBody>
      </p:sp>
      <p:sp>
        <p:nvSpPr>
          <p:cNvPr id="83971" name="Content Placeholder 2"/>
          <p:cNvSpPr>
            <a:spLocks noGrp="1"/>
          </p:cNvSpPr>
          <p:nvPr>
            <p:ph idx="1"/>
          </p:nvPr>
        </p:nvSpPr>
        <p:spPr/>
        <p:txBody>
          <a:bodyPr/>
          <a:lstStyle/>
          <a:p>
            <a:r>
              <a:rPr lang="en-US" altLang="en-US" dirty="0" smtClean="0"/>
              <a:t>FCC </a:t>
            </a:r>
            <a:r>
              <a:rPr lang="en-US" altLang="en-US" dirty="0" smtClean="0"/>
              <a:t>2022 and forward</a:t>
            </a:r>
            <a:endParaRPr lang="en-US" altLang="en-US" dirty="0" smtClean="0"/>
          </a:p>
          <a:p>
            <a:pPr lvl="1"/>
            <a:r>
              <a:rPr lang="en-US" altLang="en-US" dirty="0" smtClean="0"/>
              <a:t>Likely to chang</a:t>
            </a:r>
            <a:r>
              <a:rPr lang="en-US" altLang="en-US" dirty="0" smtClean="0"/>
              <a:t>e again and revert to something closer to the 2015 approach</a:t>
            </a:r>
          </a:p>
          <a:p>
            <a:r>
              <a:rPr lang="en-US" altLang="en-US" dirty="0" smtClean="0"/>
              <a:t>Does any of this matter?</a:t>
            </a:r>
            <a:endParaRPr lang="en-US" altLang="en-US" dirty="0" smtClean="0"/>
          </a:p>
          <a:p>
            <a:pPr lvl="1"/>
            <a:endParaRPr lang="en-US" altLang="en-US" dirty="0"/>
          </a:p>
          <a:p>
            <a:pPr lvl="2"/>
            <a:endParaRPr lang="en-US" altLang="en-US" dirty="0"/>
          </a:p>
        </p:txBody>
      </p:sp>
      <p:sp>
        <p:nvSpPr>
          <p:cNvPr id="4" name="Date Placeholder 3"/>
          <p:cNvSpPr>
            <a:spLocks noGrp="1"/>
          </p:cNvSpPr>
          <p:nvPr>
            <p:ph type="dt" sz="quarter" idx="10"/>
          </p:nvPr>
        </p:nvSpPr>
        <p:spPr/>
        <p:txBody>
          <a:bodyPr/>
          <a:lstStyle/>
          <a:p>
            <a:pPr>
              <a:defRPr/>
            </a:pPr>
            <a:fld id="{A1683C31-E164-40CC-A0C5-FF5FC99958B7}"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A604C6-36A4-4344-B065-EBCD3866AFD6}" type="slidenum">
              <a:rPr lang="en-US" altLang="en-US" sz="1400">
                <a:solidFill>
                  <a:srgbClr val="000066"/>
                </a:solidFill>
                <a:latin typeface="Arial" panose="020B0604020202020204" pitchFamily="34" charset="0"/>
              </a:rPr>
              <a:pPr/>
              <a:t>56</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64257344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altLang="en-US" dirty="0" smtClean="0"/>
              <a:t>C12: Section 230</a:t>
            </a:r>
          </a:p>
        </p:txBody>
      </p:sp>
      <p:sp>
        <p:nvSpPr>
          <p:cNvPr id="83971" name="Content Placeholder 2"/>
          <p:cNvSpPr>
            <a:spLocks noGrp="1"/>
          </p:cNvSpPr>
          <p:nvPr>
            <p:ph idx="1"/>
          </p:nvPr>
        </p:nvSpPr>
        <p:spPr/>
        <p:txBody>
          <a:bodyPr/>
          <a:lstStyle/>
          <a:p>
            <a:r>
              <a:rPr lang="en-US" altLang="en-US" dirty="0" smtClean="0"/>
              <a:t>47 USC 230(c)</a:t>
            </a:r>
          </a:p>
          <a:p>
            <a:pPr lvl="1"/>
            <a:r>
              <a:rPr lang="en-US" dirty="0" smtClean="0"/>
              <a:t>“No </a:t>
            </a:r>
            <a:r>
              <a:rPr lang="en-US" dirty="0"/>
              <a:t>provider or user of an interactive computer service shall be treated as the publisher or speaker of any information provided by another information content provider</a:t>
            </a:r>
            <a:r>
              <a:rPr lang="en-US" dirty="0" smtClean="0"/>
              <a:t>.”</a:t>
            </a:r>
          </a:p>
          <a:p>
            <a:pPr lvl="1"/>
            <a:r>
              <a:rPr lang="en-US" altLang="en-US" dirty="0" smtClean="0"/>
              <a:t>Implemented as part of 1996 CDA, most of which was found to be unconstitutional</a:t>
            </a:r>
          </a:p>
        </p:txBody>
      </p:sp>
      <p:sp>
        <p:nvSpPr>
          <p:cNvPr id="4" name="Date Placeholder 3"/>
          <p:cNvSpPr>
            <a:spLocks noGrp="1"/>
          </p:cNvSpPr>
          <p:nvPr>
            <p:ph type="dt" sz="quarter" idx="10"/>
          </p:nvPr>
        </p:nvSpPr>
        <p:spPr/>
        <p:txBody>
          <a:bodyPr/>
          <a:lstStyle/>
          <a:p>
            <a:pPr>
              <a:defRPr/>
            </a:pPr>
            <a:fld id="{A1683C31-E164-40CC-A0C5-FF5FC99958B7}"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A604C6-36A4-4344-B065-EBCD3866AFD6}" type="slidenum">
              <a:rPr lang="en-US" altLang="en-US" sz="1400">
                <a:solidFill>
                  <a:srgbClr val="000066"/>
                </a:solidFill>
                <a:latin typeface="Arial" panose="020B0604020202020204" pitchFamily="34" charset="0"/>
              </a:rPr>
              <a:pPr/>
              <a:t>57</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58510055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altLang="en-US" dirty="0" smtClean="0"/>
              <a:t>C12: Section 230</a:t>
            </a:r>
          </a:p>
        </p:txBody>
      </p:sp>
      <p:sp>
        <p:nvSpPr>
          <p:cNvPr id="83971" name="Content Placeholder 2"/>
          <p:cNvSpPr>
            <a:spLocks noGrp="1"/>
          </p:cNvSpPr>
          <p:nvPr>
            <p:ph idx="1"/>
          </p:nvPr>
        </p:nvSpPr>
        <p:spPr/>
        <p:txBody>
          <a:bodyPr/>
          <a:lstStyle/>
          <a:p>
            <a:r>
              <a:rPr lang="en-US" altLang="en-US" dirty="0" smtClean="0"/>
              <a:t>Analysis</a:t>
            </a:r>
          </a:p>
          <a:p>
            <a:pPr lvl="1"/>
            <a:r>
              <a:rPr lang="en-US" i="1" dirty="0" err="1" smtClean="0"/>
              <a:t>Zeran</a:t>
            </a:r>
            <a:r>
              <a:rPr lang="en-US" dirty="0" smtClean="0"/>
              <a:t> (CA4 1997)</a:t>
            </a:r>
          </a:p>
          <a:p>
            <a:pPr lvl="2"/>
            <a:r>
              <a:rPr lang="en-US" altLang="en-US" dirty="0" smtClean="0"/>
              <a:t>Classic early case involving AOL and shows core operation of 230 immunity</a:t>
            </a:r>
          </a:p>
          <a:p>
            <a:pPr lvl="2"/>
            <a:r>
              <a:rPr lang="en-US" altLang="en-US" dirty="0" smtClean="0"/>
              <a:t>AOL isn’t on the hook for what is users said</a:t>
            </a:r>
          </a:p>
        </p:txBody>
      </p:sp>
      <p:sp>
        <p:nvSpPr>
          <p:cNvPr id="4" name="Date Placeholder 3"/>
          <p:cNvSpPr>
            <a:spLocks noGrp="1"/>
          </p:cNvSpPr>
          <p:nvPr>
            <p:ph type="dt" sz="quarter" idx="10"/>
          </p:nvPr>
        </p:nvSpPr>
        <p:spPr/>
        <p:txBody>
          <a:bodyPr/>
          <a:lstStyle/>
          <a:p>
            <a:pPr>
              <a:defRPr/>
            </a:pPr>
            <a:fld id="{A1683C31-E164-40CC-A0C5-FF5FC99958B7}"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A604C6-36A4-4344-B065-EBCD3866AFD6}" type="slidenum">
              <a:rPr lang="en-US" altLang="en-US" sz="1400">
                <a:solidFill>
                  <a:srgbClr val="000066"/>
                </a:solidFill>
                <a:latin typeface="Arial" panose="020B0604020202020204" pitchFamily="34" charset="0"/>
              </a:rPr>
              <a:pPr/>
              <a:t>58</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223635030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altLang="en-US" dirty="0" smtClean="0"/>
              <a:t>C12: Section 230</a:t>
            </a:r>
          </a:p>
        </p:txBody>
      </p:sp>
      <p:sp>
        <p:nvSpPr>
          <p:cNvPr id="83971" name="Content Placeholder 2"/>
          <p:cNvSpPr>
            <a:spLocks noGrp="1"/>
          </p:cNvSpPr>
          <p:nvPr>
            <p:ph idx="1"/>
          </p:nvPr>
        </p:nvSpPr>
        <p:spPr/>
        <p:txBody>
          <a:bodyPr/>
          <a:lstStyle/>
          <a:p>
            <a:r>
              <a:rPr lang="en-US" altLang="en-US" dirty="0" smtClean="0"/>
              <a:t>Analysis</a:t>
            </a:r>
          </a:p>
          <a:p>
            <a:pPr lvl="1"/>
            <a:r>
              <a:rPr lang="en-US" altLang="en-US" i="1" dirty="0" smtClean="0"/>
              <a:t>Homeway.com </a:t>
            </a:r>
            <a:r>
              <a:rPr lang="en-US" altLang="en-US" dirty="0" smtClean="0"/>
              <a:t>(CA9 2019)</a:t>
            </a:r>
          </a:p>
          <a:p>
            <a:pPr lvl="2"/>
            <a:r>
              <a:rPr lang="en-US" altLang="en-US" dirty="0" smtClean="0"/>
              <a:t>230 doesn’t immunize separate activities of platform like Airbnb even if website was involved in the stream of activities</a:t>
            </a:r>
          </a:p>
          <a:p>
            <a:pPr lvl="2"/>
            <a:r>
              <a:rPr lang="en-US" altLang="en-US" dirty="0" smtClean="0"/>
              <a:t>Online broker gets no special immunities compared to offline brokers when they are completing transactions and taking a cut; not acting as a publisher when doing that</a:t>
            </a:r>
          </a:p>
        </p:txBody>
      </p:sp>
      <p:sp>
        <p:nvSpPr>
          <p:cNvPr id="4" name="Date Placeholder 3"/>
          <p:cNvSpPr>
            <a:spLocks noGrp="1"/>
          </p:cNvSpPr>
          <p:nvPr>
            <p:ph type="dt" sz="quarter" idx="10"/>
          </p:nvPr>
        </p:nvSpPr>
        <p:spPr/>
        <p:txBody>
          <a:bodyPr/>
          <a:lstStyle/>
          <a:p>
            <a:pPr>
              <a:defRPr/>
            </a:pPr>
            <a:fld id="{A1683C31-E164-40CC-A0C5-FF5FC99958B7}"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A604C6-36A4-4344-B065-EBCD3866AFD6}" type="slidenum">
              <a:rPr lang="en-US" altLang="en-US" sz="1400">
                <a:solidFill>
                  <a:srgbClr val="000066"/>
                </a:solidFill>
                <a:latin typeface="Arial" panose="020B0604020202020204" pitchFamily="34" charset="0"/>
              </a:rPr>
              <a:pPr/>
              <a:t>59</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4716731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dirty="0" smtClean="0"/>
              <a:t>C01: The Post Office</a:t>
            </a:r>
          </a:p>
        </p:txBody>
      </p:sp>
      <p:sp>
        <p:nvSpPr>
          <p:cNvPr id="18435" name="Content Placeholder 2"/>
          <p:cNvSpPr>
            <a:spLocks noGrp="1"/>
          </p:cNvSpPr>
          <p:nvPr>
            <p:ph idx="1"/>
          </p:nvPr>
        </p:nvSpPr>
        <p:spPr/>
        <p:txBody>
          <a:bodyPr/>
          <a:lstStyle/>
          <a:p>
            <a:r>
              <a:rPr lang="en-US" altLang="en-US" dirty="0" smtClean="0"/>
              <a:t>2022 Postal Reform Act</a:t>
            </a:r>
          </a:p>
          <a:p>
            <a:pPr lvl="1"/>
            <a:r>
              <a:rPr lang="en-US" altLang="en-US" dirty="0" smtClean="0"/>
              <a:t>We have this nationwide gov’t infrastructure in place: how should use it?</a:t>
            </a:r>
          </a:p>
          <a:p>
            <a:pPr lvl="1"/>
            <a:r>
              <a:rPr lang="en-US" altLang="en-US" dirty="0" smtClean="0"/>
              <a:t>Baby steps here into some new gov’t services</a:t>
            </a:r>
            <a:endParaRPr lang="en-US" altLang="en-US" dirty="0" smtClean="0"/>
          </a:p>
        </p:txBody>
      </p:sp>
      <p:sp>
        <p:nvSpPr>
          <p:cNvPr id="4" name="Date Placeholder 3"/>
          <p:cNvSpPr>
            <a:spLocks noGrp="1"/>
          </p:cNvSpPr>
          <p:nvPr>
            <p:ph type="dt" sz="quarter" idx="10"/>
          </p:nvPr>
        </p:nvSpPr>
        <p:spPr/>
        <p:txBody>
          <a:bodyPr/>
          <a:lstStyle/>
          <a:p>
            <a:pPr>
              <a:defRPr/>
            </a:pPr>
            <a:fld id="{5DC46DD8-AFBD-439B-A4E9-526BCC2455A8}"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A71BCE2-071E-458E-A85F-22FD1DAC390A}" type="slidenum">
              <a:rPr lang="en-US" altLang="en-US" sz="1400">
                <a:solidFill>
                  <a:srgbClr val="000066"/>
                </a:solidFill>
                <a:latin typeface="Arial" panose="020B0604020202020204" pitchFamily="34" charset="0"/>
              </a:rPr>
              <a:pPr/>
              <a:t>6</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76174578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altLang="en-US" dirty="0" smtClean="0"/>
              <a:t>C12: Section 230</a:t>
            </a:r>
          </a:p>
        </p:txBody>
      </p:sp>
      <p:sp>
        <p:nvSpPr>
          <p:cNvPr id="83971" name="Content Placeholder 2"/>
          <p:cNvSpPr>
            <a:spLocks noGrp="1"/>
          </p:cNvSpPr>
          <p:nvPr>
            <p:ph idx="1"/>
          </p:nvPr>
        </p:nvSpPr>
        <p:spPr/>
        <p:txBody>
          <a:bodyPr/>
          <a:lstStyle/>
          <a:p>
            <a:r>
              <a:rPr lang="en-US" altLang="en-US" dirty="0" smtClean="0"/>
              <a:t>A State of Flux</a:t>
            </a:r>
          </a:p>
          <a:p>
            <a:pPr lvl="1"/>
            <a:r>
              <a:rPr lang="en-US" altLang="en-US" dirty="0" smtClean="0"/>
              <a:t>DSA almost done in Europe</a:t>
            </a:r>
          </a:p>
          <a:p>
            <a:pPr lvl="1"/>
            <a:r>
              <a:rPr lang="en-US" altLang="en-US" dirty="0" smtClean="0"/>
              <a:t>States—Texas and Florida—passing laws on this</a:t>
            </a:r>
          </a:p>
          <a:p>
            <a:pPr lvl="1"/>
            <a:r>
              <a:rPr lang="en-US" altLang="en-US" dirty="0" smtClean="0"/>
              <a:t>Possible federal changes</a:t>
            </a:r>
            <a:endParaRPr lang="en-US" altLang="en-US" dirty="0" smtClean="0"/>
          </a:p>
        </p:txBody>
      </p:sp>
      <p:sp>
        <p:nvSpPr>
          <p:cNvPr id="4" name="Date Placeholder 3"/>
          <p:cNvSpPr>
            <a:spLocks noGrp="1"/>
          </p:cNvSpPr>
          <p:nvPr>
            <p:ph type="dt" sz="quarter" idx="10"/>
          </p:nvPr>
        </p:nvSpPr>
        <p:spPr/>
        <p:txBody>
          <a:bodyPr/>
          <a:lstStyle/>
          <a:p>
            <a:pPr>
              <a:defRPr/>
            </a:pPr>
            <a:fld id="{A1683C31-E164-40CC-A0C5-FF5FC99958B7}"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A604C6-36A4-4344-B065-EBCD3866AFD6}" type="slidenum">
              <a:rPr lang="en-US" altLang="en-US" sz="1400">
                <a:solidFill>
                  <a:srgbClr val="000066"/>
                </a:solidFill>
                <a:latin typeface="Arial" panose="020B0604020202020204" pitchFamily="34" charset="0"/>
              </a:rPr>
              <a:pPr/>
              <a:t>60</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119910597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3B8D6E4-E2C0-4729-843E-957B89019176}"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6716964-1FCF-4823-B23B-63A309206600}" type="slidenum">
              <a:rPr lang="en-US" altLang="en-US" sz="1400">
                <a:solidFill>
                  <a:srgbClr val="000066"/>
                </a:solidFill>
                <a:latin typeface="Arial" panose="020B0604020202020204" pitchFamily="34" charset="0"/>
              </a:rPr>
              <a:pPr/>
              <a:t>61</a:t>
            </a:fld>
            <a:endParaRPr lang="en-US" altLang="en-US" sz="1400">
              <a:solidFill>
                <a:srgbClr val="000066"/>
              </a:solidFill>
              <a:latin typeface="Arial" panose="020B0604020202020204" pitchFamily="34" charset="0"/>
            </a:endParaRPr>
          </a:p>
        </p:txBody>
      </p:sp>
      <p:sp>
        <p:nvSpPr>
          <p:cNvPr id="74757" name="Rectangle 2"/>
          <p:cNvSpPr>
            <a:spLocks noGrp="1" noChangeArrowheads="1"/>
          </p:cNvSpPr>
          <p:nvPr>
            <p:ph type="title"/>
          </p:nvPr>
        </p:nvSpPr>
        <p:spPr/>
        <p:txBody>
          <a:bodyPr/>
          <a:lstStyle/>
          <a:p>
            <a:r>
              <a:rPr lang="en-US" altLang="en-US" dirty="0"/>
              <a:t>C13: </a:t>
            </a:r>
            <a:r>
              <a:rPr lang="en-US" altLang="en-US" dirty="0" smtClean="0"/>
              <a:t>Content </a:t>
            </a:r>
            <a:r>
              <a:rPr lang="en-US" altLang="en-US" dirty="0"/>
              <a:t>Platforms: HDTVs and DVD</a:t>
            </a:r>
            <a:endParaRPr lang="en-US" altLang="en-US" dirty="0" smtClean="0"/>
          </a:p>
        </p:txBody>
      </p:sp>
      <p:sp>
        <p:nvSpPr>
          <p:cNvPr id="74758" name="Rectangle 3"/>
          <p:cNvSpPr>
            <a:spLocks noGrp="1" noChangeArrowheads="1"/>
          </p:cNvSpPr>
          <p:nvPr>
            <p:ph type="body" idx="1"/>
          </p:nvPr>
        </p:nvSpPr>
        <p:spPr/>
        <p:txBody>
          <a:bodyPr/>
          <a:lstStyle/>
          <a:p>
            <a:pPr>
              <a:lnSpc>
                <a:spcPct val="90000"/>
              </a:lnSpc>
            </a:pPr>
            <a:r>
              <a:rPr lang="en-US" altLang="en-US" dirty="0" smtClean="0"/>
              <a:t>Why was the DTV transition (managed by the FCC) </a:t>
            </a:r>
            <a:r>
              <a:rPr lang="en-US" altLang="en-US" dirty="0"/>
              <a:t>d</a:t>
            </a:r>
            <a:r>
              <a:rPr lang="en-US" altLang="en-US" dirty="0" smtClean="0"/>
              <a:t>ifferent than the creation of DVDs (a private standards transition)?</a:t>
            </a:r>
          </a:p>
          <a:p>
            <a:pPr lvl="1">
              <a:lnSpc>
                <a:spcPct val="90000"/>
              </a:lnSpc>
            </a:pPr>
            <a:r>
              <a:rPr lang="en-US" altLang="en-US" dirty="0" smtClean="0"/>
              <a:t>Perceived universal service obligation</a:t>
            </a:r>
          </a:p>
          <a:p>
            <a:pPr lvl="1">
              <a:lnSpc>
                <a:spcPct val="90000"/>
              </a:lnSpc>
            </a:pPr>
            <a:r>
              <a:rPr lang="en-US" altLang="en-US" dirty="0" smtClean="0"/>
              <a:t>Mixed public/private status of spectrum</a:t>
            </a:r>
          </a:p>
        </p:txBody>
      </p:sp>
    </p:spTree>
    <p:extLst>
      <p:ext uri="{BB962C8B-B14F-4D97-AF65-F5344CB8AC3E}">
        <p14:creationId xmlns:p14="http://schemas.microsoft.com/office/powerpoint/2010/main" val="988325788"/>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3B8D6E4-E2C0-4729-843E-957B89019176}"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6716964-1FCF-4823-B23B-63A309206600}" type="slidenum">
              <a:rPr lang="en-US" altLang="en-US" sz="1400">
                <a:solidFill>
                  <a:srgbClr val="000066"/>
                </a:solidFill>
                <a:latin typeface="Arial" panose="020B0604020202020204" pitchFamily="34" charset="0"/>
              </a:rPr>
              <a:pPr/>
              <a:t>62</a:t>
            </a:fld>
            <a:endParaRPr lang="en-US" altLang="en-US" sz="1400">
              <a:solidFill>
                <a:srgbClr val="000066"/>
              </a:solidFill>
              <a:latin typeface="Arial" panose="020B0604020202020204" pitchFamily="34" charset="0"/>
            </a:endParaRPr>
          </a:p>
        </p:txBody>
      </p:sp>
      <p:sp>
        <p:nvSpPr>
          <p:cNvPr id="74757" name="Rectangle 2"/>
          <p:cNvSpPr>
            <a:spLocks noGrp="1" noChangeArrowheads="1"/>
          </p:cNvSpPr>
          <p:nvPr>
            <p:ph type="title"/>
          </p:nvPr>
        </p:nvSpPr>
        <p:spPr/>
        <p:txBody>
          <a:bodyPr/>
          <a:lstStyle/>
          <a:p>
            <a:r>
              <a:rPr lang="en-US" altLang="en-US" dirty="0"/>
              <a:t>C13: Content </a:t>
            </a:r>
            <a:r>
              <a:rPr lang="en-US" altLang="en-US" dirty="0" smtClean="0"/>
              <a:t>Platforms: </a:t>
            </a:r>
            <a:r>
              <a:rPr lang="en-US" altLang="en-US" dirty="0"/>
              <a:t>HDTVs and DVD</a:t>
            </a:r>
            <a:endParaRPr lang="en-US" altLang="en-US" dirty="0" smtClean="0"/>
          </a:p>
        </p:txBody>
      </p:sp>
      <p:sp>
        <p:nvSpPr>
          <p:cNvPr id="74758" name="Rectangle 3"/>
          <p:cNvSpPr>
            <a:spLocks noGrp="1" noChangeArrowheads="1"/>
          </p:cNvSpPr>
          <p:nvPr>
            <p:ph type="body" idx="1"/>
          </p:nvPr>
        </p:nvSpPr>
        <p:spPr/>
        <p:txBody>
          <a:bodyPr/>
          <a:lstStyle/>
          <a:p>
            <a:pPr>
              <a:lnSpc>
                <a:spcPct val="90000"/>
              </a:lnSpc>
            </a:pPr>
            <a:r>
              <a:rPr lang="en-US" altLang="en-US" dirty="0" smtClean="0"/>
              <a:t>Interesting Questions re Scope of Gov’t Standard Setting</a:t>
            </a:r>
          </a:p>
          <a:p>
            <a:pPr lvl="1">
              <a:lnSpc>
                <a:spcPct val="90000"/>
              </a:lnSpc>
            </a:pPr>
            <a:r>
              <a:rPr lang="en-US" altLang="en-US" dirty="0" smtClean="0"/>
              <a:t>Just define the DTV standard?</a:t>
            </a:r>
          </a:p>
          <a:p>
            <a:pPr lvl="1">
              <a:lnSpc>
                <a:spcPct val="90000"/>
              </a:lnSpc>
            </a:pPr>
            <a:r>
              <a:rPr lang="en-US" altLang="en-US" dirty="0" smtClean="0"/>
              <a:t>Mandate HDTV broadcasting?</a:t>
            </a:r>
          </a:p>
          <a:p>
            <a:pPr lvl="2">
              <a:lnSpc>
                <a:spcPct val="90000"/>
              </a:lnSpc>
            </a:pPr>
            <a:r>
              <a:rPr lang="en-US" altLang="en-US" dirty="0" smtClean="0"/>
              <a:t>Progressive v. interlaced?</a:t>
            </a:r>
            <a:r>
              <a:rPr lang="en-US" altLang="en-US" dirty="0"/>
              <a:t> </a:t>
            </a:r>
            <a:r>
              <a:rPr lang="en-US" altLang="en-US" dirty="0" smtClean="0"/>
              <a:t>720 v. 1080?</a:t>
            </a:r>
          </a:p>
          <a:p>
            <a:pPr lvl="2">
              <a:lnSpc>
                <a:spcPct val="90000"/>
              </a:lnSpc>
            </a:pPr>
            <a:r>
              <a:rPr lang="en-US" altLang="en-US" dirty="0" smtClean="0"/>
              <a:t>Require minimum number of hours per day?</a:t>
            </a:r>
          </a:p>
          <a:p>
            <a:pPr lvl="1">
              <a:lnSpc>
                <a:spcPct val="90000"/>
              </a:lnSpc>
            </a:pPr>
            <a:r>
              <a:rPr lang="en-US" altLang="en-US" dirty="0" smtClean="0"/>
              <a:t>Mandate tuners ala 1962 All-Channel Receiver Act for UHF stations?</a:t>
            </a:r>
          </a:p>
        </p:txBody>
      </p:sp>
    </p:spTree>
    <p:extLst>
      <p:ext uri="{BB962C8B-B14F-4D97-AF65-F5344CB8AC3E}">
        <p14:creationId xmlns:p14="http://schemas.microsoft.com/office/powerpoint/2010/main" val="225053872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AF52390C-06CD-4E6A-9C47-BC5C7CB025BB}"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8E67DED-2BD9-443E-AF42-1F40DD246907}" type="slidenum">
              <a:rPr lang="en-US" altLang="en-US" sz="1400">
                <a:solidFill>
                  <a:srgbClr val="000066"/>
                </a:solidFill>
                <a:latin typeface="Arial" panose="020B0604020202020204" pitchFamily="34" charset="0"/>
              </a:rPr>
              <a:pPr/>
              <a:t>63</a:t>
            </a:fld>
            <a:endParaRPr lang="en-US" altLang="en-US" sz="1400">
              <a:solidFill>
                <a:srgbClr val="000066"/>
              </a:solidFill>
              <a:latin typeface="Arial" panose="020B0604020202020204" pitchFamily="34" charset="0"/>
            </a:endParaRPr>
          </a:p>
        </p:txBody>
      </p:sp>
      <p:sp>
        <p:nvSpPr>
          <p:cNvPr id="63493" name="Rectangle 2"/>
          <p:cNvSpPr>
            <a:spLocks noGrp="1" noChangeArrowheads="1"/>
          </p:cNvSpPr>
          <p:nvPr>
            <p:ph type="title"/>
          </p:nvPr>
        </p:nvSpPr>
        <p:spPr/>
        <p:txBody>
          <a:bodyPr/>
          <a:lstStyle/>
          <a:p>
            <a:pPr>
              <a:spcBef>
                <a:spcPts val="300"/>
              </a:spcBef>
            </a:pPr>
            <a:r>
              <a:rPr lang="en-US" altLang="en-US" dirty="0" smtClean="0"/>
              <a:t>C13: </a:t>
            </a:r>
            <a:r>
              <a:rPr lang="en-US" altLang="en-US" dirty="0"/>
              <a:t>Content </a:t>
            </a:r>
            <a:r>
              <a:rPr lang="en-US" altLang="en-US" dirty="0" smtClean="0"/>
              <a:t>Platforms: HDTVs and DVDs</a:t>
            </a:r>
            <a:endParaRPr lang="en-US" altLang="en-US" dirty="0" smtClean="0">
              <a:solidFill>
                <a:schemeClr val="tx1"/>
              </a:solidFill>
            </a:endParaRPr>
          </a:p>
        </p:txBody>
      </p:sp>
      <p:sp>
        <p:nvSpPr>
          <p:cNvPr id="63494" name="Rectangle 3"/>
          <p:cNvSpPr>
            <a:spLocks noGrp="1" noChangeArrowheads="1"/>
          </p:cNvSpPr>
          <p:nvPr>
            <p:ph type="body" idx="1"/>
          </p:nvPr>
        </p:nvSpPr>
        <p:spPr/>
        <p:txBody>
          <a:bodyPr/>
          <a:lstStyle/>
          <a:p>
            <a:r>
              <a:rPr lang="en-US" altLang="en-US" dirty="0" smtClean="0">
                <a:cs typeface="Times New Roman" panose="02020603050405020304" pitchFamily="18" charset="0"/>
              </a:rPr>
              <a:t>Patent Pool Advantages: Lower Transaction Costs (DOJ 1998)</a:t>
            </a:r>
          </a:p>
          <a:p>
            <a:pPr lvl="1"/>
            <a:r>
              <a:rPr lang="en-US" altLang="en-US" dirty="0" smtClean="0">
                <a:cs typeface="Times New Roman" panose="02020603050405020304" pitchFamily="18" charset="0"/>
              </a:rPr>
              <a:t>Single Stop Shopping, Sort Of</a:t>
            </a:r>
          </a:p>
          <a:p>
            <a:pPr lvl="2"/>
            <a:r>
              <a:rPr lang="en-US" altLang="en-US" dirty="0" smtClean="0">
                <a:cs typeface="Times New Roman" panose="02020603050405020304" pitchFamily="18" charset="0"/>
              </a:rPr>
              <a:t>Unite complementary patents into single package to lower the cost of negotiating individual licenses.</a:t>
            </a:r>
          </a:p>
          <a:p>
            <a:pPr lvl="2"/>
            <a:r>
              <a:rPr lang="en-US" altLang="en-US" dirty="0" smtClean="0">
                <a:cs typeface="Times New Roman" panose="02020603050405020304" pitchFamily="18" charset="0"/>
              </a:rPr>
              <a:t>But not patents that might be needed as to which there are substitutes</a:t>
            </a:r>
          </a:p>
        </p:txBody>
      </p:sp>
    </p:spTree>
    <p:extLst>
      <p:ext uri="{BB962C8B-B14F-4D97-AF65-F5344CB8AC3E}">
        <p14:creationId xmlns:p14="http://schemas.microsoft.com/office/powerpoint/2010/main" val="269701015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CD45EE3-33DC-46D4-8748-363B8B5643B9}"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29F1619-39F0-4D1B-A3B6-36353EB8539D}" type="slidenum">
              <a:rPr lang="en-US" altLang="en-US" sz="1400">
                <a:solidFill>
                  <a:srgbClr val="000066"/>
                </a:solidFill>
                <a:latin typeface="Arial" panose="020B0604020202020204" pitchFamily="34" charset="0"/>
              </a:rPr>
              <a:pPr/>
              <a:t>64</a:t>
            </a:fld>
            <a:endParaRPr lang="en-US" altLang="en-US" sz="1400">
              <a:solidFill>
                <a:srgbClr val="000066"/>
              </a:solidFill>
              <a:latin typeface="Arial" panose="020B0604020202020204" pitchFamily="34" charset="0"/>
            </a:endParaRPr>
          </a:p>
        </p:txBody>
      </p:sp>
      <p:sp>
        <p:nvSpPr>
          <p:cNvPr id="64517" name="Rectangle 2"/>
          <p:cNvSpPr>
            <a:spLocks noGrp="1" noChangeArrowheads="1"/>
          </p:cNvSpPr>
          <p:nvPr>
            <p:ph type="title"/>
          </p:nvPr>
        </p:nvSpPr>
        <p:spPr/>
        <p:txBody>
          <a:bodyPr/>
          <a:lstStyle/>
          <a:p>
            <a:r>
              <a:rPr lang="en-US" altLang="en-US" dirty="0"/>
              <a:t>C13: Content </a:t>
            </a:r>
            <a:r>
              <a:rPr lang="en-US" altLang="en-US" dirty="0" smtClean="0"/>
              <a:t>Platforms: </a:t>
            </a:r>
            <a:r>
              <a:rPr lang="en-US" altLang="en-US" dirty="0"/>
              <a:t>HDTVs and DVD</a:t>
            </a:r>
            <a:endParaRPr lang="en-US" altLang="en-US" dirty="0" smtClean="0">
              <a:cs typeface="Times New Roman" panose="02020603050405020304" pitchFamily="18" charset="0"/>
            </a:endParaRPr>
          </a:p>
        </p:txBody>
      </p:sp>
      <p:sp>
        <p:nvSpPr>
          <p:cNvPr id="64518" name="Rectangle 3"/>
          <p:cNvSpPr>
            <a:spLocks noGrp="1" noChangeArrowheads="1"/>
          </p:cNvSpPr>
          <p:nvPr>
            <p:ph type="body" idx="1"/>
          </p:nvPr>
        </p:nvSpPr>
        <p:spPr/>
        <p:txBody>
          <a:bodyPr/>
          <a:lstStyle/>
          <a:p>
            <a:pPr lvl="1"/>
            <a:r>
              <a:rPr lang="en-US" altLang="en-US" smtClean="0">
                <a:cs typeface="Times New Roman" panose="02020603050405020304" pitchFamily="18" charset="0"/>
              </a:rPr>
              <a:t>Mitigate the threat of infringement litigation by assembling essential patents.</a:t>
            </a:r>
          </a:p>
          <a:p>
            <a:pPr lvl="2"/>
            <a:r>
              <a:rPr lang="en-US" altLang="en-US" smtClean="0">
                <a:cs typeface="Times New Roman" panose="02020603050405020304" pitchFamily="18" charset="0"/>
              </a:rPr>
              <a:t>Compare land assembly problem of real estate developer</a:t>
            </a:r>
          </a:p>
          <a:p>
            <a:pPr lvl="1"/>
            <a:r>
              <a:rPr lang="en-US" altLang="en-US" smtClean="0">
                <a:cs typeface="Times New Roman" panose="02020603050405020304" pitchFamily="18" charset="0"/>
              </a:rPr>
              <a:t>Concerted royalty setting for complementary patents mitigates double-marginalization problem</a:t>
            </a:r>
          </a:p>
        </p:txBody>
      </p:sp>
    </p:spTree>
    <p:extLst>
      <p:ext uri="{BB962C8B-B14F-4D97-AF65-F5344CB8AC3E}">
        <p14:creationId xmlns:p14="http://schemas.microsoft.com/office/powerpoint/2010/main" val="3750969998"/>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p:cNvSpPr>
            <a:spLocks noGrp="1"/>
          </p:cNvSpPr>
          <p:nvPr>
            <p:ph type="title"/>
          </p:nvPr>
        </p:nvSpPr>
        <p:spPr/>
        <p:txBody>
          <a:bodyPr/>
          <a:lstStyle/>
          <a:p>
            <a:r>
              <a:rPr lang="en-US" altLang="en-US" dirty="0" smtClean="0"/>
              <a:t>C14: Content Platforms: Wireless Infrastructure</a:t>
            </a:r>
          </a:p>
        </p:txBody>
      </p:sp>
      <p:sp>
        <p:nvSpPr>
          <p:cNvPr id="84995" name="Content Placeholder 2"/>
          <p:cNvSpPr>
            <a:spLocks noGrp="1"/>
          </p:cNvSpPr>
          <p:nvPr>
            <p:ph idx="1"/>
          </p:nvPr>
        </p:nvSpPr>
        <p:spPr/>
        <p:txBody>
          <a:bodyPr/>
          <a:lstStyle/>
          <a:p>
            <a:r>
              <a:rPr lang="en-US" altLang="en-US" dirty="0" smtClean="0"/>
              <a:t>Framing</a:t>
            </a:r>
          </a:p>
          <a:p>
            <a:pPr lvl="1"/>
            <a:r>
              <a:rPr lang="en-US" altLang="en-US" dirty="0" smtClean="0"/>
              <a:t>Lots of TV spectrum and it is underutilized</a:t>
            </a:r>
          </a:p>
          <a:p>
            <a:pPr lvl="1"/>
            <a:r>
              <a:rPr lang="en-US" altLang="en-US" dirty="0" smtClean="0"/>
              <a:t>Given desire to repurpose 500 MHz of spectrum, natural target</a:t>
            </a:r>
          </a:p>
          <a:p>
            <a:pPr lvl="1"/>
            <a:r>
              <a:rPr lang="en-US" altLang="en-US" dirty="0" smtClean="0"/>
              <a:t>FCC’s early (1991) moves into allocating spectrum for personal communications services (PCS) key to creating the coming future</a:t>
            </a:r>
          </a:p>
        </p:txBody>
      </p:sp>
      <p:sp>
        <p:nvSpPr>
          <p:cNvPr id="4" name="Date Placeholder 3"/>
          <p:cNvSpPr>
            <a:spLocks noGrp="1"/>
          </p:cNvSpPr>
          <p:nvPr>
            <p:ph type="dt" sz="quarter" idx="10"/>
          </p:nvPr>
        </p:nvSpPr>
        <p:spPr/>
        <p:txBody>
          <a:bodyPr/>
          <a:lstStyle/>
          <a:p>
            <a:pPr>
              <a:defRPr/>
            </a:pPr>
            <a:fld id="{8A079698-3BB4-4F29-B618-A1EDE744FEFC}"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508A094-AD6F-4401-8DBA-ECFC5716AE6D}" type="slidenum">
              <a:rPr lang="en-US" altLang="en-US" sz="1400">
                <a:solidFill>
                  <a:srgbClr val="000066"/>
                </a:solidFill>
                <a:latin typeface="Arial" panose="020B0604020202020204" pitchFamily="34" charset="0"/>
              </a:rPr>
              <a:pPr/>
              <a:t>65</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42011664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p:cNvSpPr>
            <a:spLocks noGrp="1"/>
          </p:cNvSpPr>
          <p:nvPr>
            <p:ph type="title"/>
          </p:nvPr>
        </p:nvSpPr>
        <p:spPr/>
        <p:txBody>
          <a:bodyPr/>
          <a:lstStyle/>
          <a:p>
            <a:r>
              <a:rPr lang="en-US" altLang="en-US" dirty="0"/>
              <a:t>C14: Content Platforms: Wireless Infrastructure</a:t>
            </a:r>
            <a:endParaRPr lang="en-US" altLang="en-US" dirty="0" smtClean="0"/>
          </a:p>
        </p:txBody>
      </p:sp>
      <p:sp>
        <p:nvSpPr>
          <p:cNvPr id="84995" name="Content Placeholder 2"/>
          <p:cNvSpPr>
            <a:spLocks noGrp="1"/>
          </p:cNvSpPr>
          <p:nvPr>
            <p:ph idx="1"/>
          </p:nvPr>
        </p:nvSpPr>
        <p:spPr/>
        <p:txBody>
          <a:bodyPr/>
          <a:lstStyle/>
          <a:p>
            <a:r>
              <a:rPr lang="en-US" altLang="en-US" dirty="0" smtClean="0"/>
              <a:t>How do we get there?</a:t>
            </a:r>
          </a:p>
          <a:p>
            <a:pPr lvl="1"/>
            <a:r>
              <a:rPr lang="en-US" altLang="en-US" dirty="0" smtClean="0"/>
              <a:t>DTV transition (FCC (1996, 1997)) provided opportunities for some spectrum recapture given that digital transmissions were more efficient</a:t>
            </a:r>
          </a:p>
          <a:p>
            <a:pPr lvl="1"/>
            <a:r>
              <a:rPr lang="en-US" altLang="en-US" dirty="0" smtClean="0"/>
              <a:t>But ultimately get over-the-air TV incumbents to give up spectrum by paying them</a:t>
            </a:r>
          </a:p>
        </p:txBody>
      </p:sp>
      <p:sp>
        <p:nvSpPr>
          <p:cNvPr id="4" name="Date Placeholder 3"/>
          <p:cNvSpPr>
            <a:spLocks noGrp="1"/>
          </p:cNvSpPr>
          <p:nvPr>
            <p:ph type="dt" sz="quarter" idx="10"/>
          </p:nvPr>
        </p:nvSpPr>
        <p:spPr/>
        <p:txBody>
          <a:bodyPr/>
          <a:lstStyle/>
          <a:p>
            <a:pPr>
              <a:defRPr/>
            </a:pPr>
            <a:fld id="{8A079698-3BB4-4F29-B618-A1EDE744FEFC}"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508A094-AD6F-4401-8DBA-ECFC5716AE6D}" type="slidenum">
              <a:rPr lang="en-US" altLang="en-US" sz="1400">
                <a:solidFill>
                  <a:srgbClr val="000066"/>
                </a:solidFill>
                <a:latin typeface="Arial" panose="020B0604020202020204" pitchFamily="34" charset="0"/>
              </a:rPr>
              <a:pPr/>
              <a:t>66</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290612767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p:txBody>
          <a:bodyPr/>
          <a:lstStyle/>
          <a:p>
            <a:r>
              <a:rPr lang="en-US" altLang="en-US" dirty="0"/>
              <a:t>C14: Content Platforms: Wireless Infrastructure</a:t>
            </a:r>
            <a:endParaRPr lang="en-US" altLang="en-US" dirty="0" smtClean="0"/>
          </a:p>
        </p:txBody>
      </p:sp>
      <p:sp>
        <p:nvSpPr>
          <p:cNvPr id="86019" name="Content Placeholder 2"/>
          <p:cNvSpPr>
            <a:spLocks noGrp="1"/>
          </p:cNvSpPr>
          <p:nvPr>
            <p:ph idx="1"/>
          </p:nvPr>
        </p:nvSpPr>
        <p:spPr/>
        <p:txBody>
          <a:bodyPr/>
          <a:lstStyle/>
          <a:p>
            <a:r>
              <a:rPr lang="en-US" altLang="en-US" dirty="0" smtClean="0"/>
              <a:t>Three Steps (FCC 2014)</a:t>
            </a:r>
          </a:p>
          <a:p>
            <a:pPr lvl="1"/>
            <a:r>
              <a:rPr lang="en-US" altLang="en-US" dirty="0" smtClean="0"/>
              <a:t>1. Reverse auction to identify spectrum available</a:t>
            </a:r>
          </a:p>
          <a:p>
            <a:pPr lvl="2"/>
            <a:r>
              <a:rPr lang="en-US" altLang="en-US" dirty="0" smtClean="0"/>
              <a:t>Who will take the least amount of money to give up </a:t>
            </a:r>
            <a:r>
              <a:rPr lang="en-US" altLang="en-US" dirty="0" smtClean="0"/>
              <a:t>spectrum?</a:t>
            </a:r>
            <a:endParaRPr lang="en-US" altLang="en-US" dirty="0" smtClean="0"/>
          </a:p>
          <a:p>
            <a:pPr lvl="1"/>
            <a:r>
              <a:rPr lang="en-US" altLang="en-US" dirty="0" smtClean="0"/>
              <a:t>2. Repacking of returned auction spectrum</a:t>
            </a:r>
          </a:p>
          <a:p>
            <a:pPr lvl="1"/>
            <a:r>
              <a:rPr lang="en-US" altLang="en-US" dirty="0"/>
              <a:t>3. Forward Auction to reallocate recovered </a:t>
            </a:r>
            <a:r>
              <a:rPr lang="en-US" altLang="en-US" dirty="0" smtClean="0"/>
              <a:t>spectrum</a:t>
            </a:r>
            <a:endParaRPr lang="en-US" altLang="en-US" dirty="0"/>
          </a:p>
        </p:txBody>
      </p:sp>
      <p:sp>
        <p:nvSpPr>
          <p:cNvPr id="4" name="Date Placeholder 3"/>
          <p:cNvSpPr>
            <a:spLocks noGrp="1"/>
          </p:cNvSpPr>
          <p:nvPr>
            <p:ph type="dt" sz="quarter" idx="10"/>
          </p:nvPr>
        </p:nvSpPr>
        <p:spPr/>
        <p:txBody>
          <a:bodyPr/>
          <a:lstStyle/>
          <a:p>
            <a:pPr>
              <a:defRPr/>
            </a:pPr>
            <a:fld id="{1F5E254E-8DC0-4CD1-9A5F-2E5DD0A98DE2}"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CFF829D-D375-4B44-B07D-3A4AE1CFDB8A}" type="slidenum">
              <a:rPr lang="en-US" altLang="en-US" sz="1400">
                <a:solidFill>
                  <a:srgbClr val="000066"/>
                </a:solidFill>
                <a:latin typeface="Arial" panose="020B0604020202020204" pitchFamily="34" charset="0"/>
              </a:rPr>
              <a:pPr/>
              <a:t>67</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709400552"/>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p:txBody>
          <a:bodyPr/>
          <a:lstStyle/>
          <a:p>
            <a:r>
              <a:rPr lang="en-US" altLang="en-US" dirty="0" smtClean="0"/>
              <a:t>C15: Guest Speaker: </a:t>
            </a:r>
            <a:r>
              <a:rPr lang="en-US" altLang="en-US" dirty="0" err="1" smtClean="0"/>
              <a:t>Ajit</a:t>
            </a:r>
            <a:r>
              <a:rPr lang="en-US" altLang="en-US" dirty="0" smtClean="0"/>
              <a:t> </a:t>
            </a:r>
            <a:r>
              <a:rPr lang="en-US" altLang="en-US" dirty="0" err="1" smtClean="0"/>
              <a:t>Pai</a:t>
            </a:r>
            <a:endParaRPr lang="en-US" altLang="en-US" dirty="0" smtClean="0"/>
          </a:p>
        </p:txBody>
      </p:sp>
      <p:sp>
        <p:nvSpPr>
          <p:cNvPr id="86019" name="Content Placeholder 2"/>
          <p:cNvSpPr>
            <a:spLocks noGrp="1"/>
          </p:cNvSpPr>
          <p:nvPr>
            <p:ph idx="1"/>
          </p:nvPr>
        </p:nvSpPr>
        <p:spPr/>
        <p:txBody>
          <a:bodyPr/>
          <a:lstStyle/>
          <a:p>
            <a:endParaRPr lang="en-US" altLang="en-US" dirty="0"/>
          </a:p>
        </p:txBody>
      </p:sp>
      <p:sp>
        <p:nvSpPr>
          <p:cNvPr id="4" name="Date Placeholder 3"/>
          <p:cNvSpPr>
            <a:spLocks noGrp="1"/>
          </p:cNvSpPr>
          <p:nvPr>
            <p:ph type="dt" sz="quarter" idx="10"/>
          </p:nvPr>
        </p:nvSpPr>
        <p:spPr/>
        <p:txBody>
          <a:bodyPr/>
          <a:lstStyle/>
          <a:p>
            <a:pPr>
              <a:defRPr/>
            </a:pPr>
            <a:fld id="{1F5E254E-8DC0-4CD1-9A5F-2E5DD0A98DE2}"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CFF829D-D375-4B44-B07D-3A4AE1CFDB8A}" type="slidenum">
              <a:rPr lang="en-US" altLang="en-US" sz="1400">
                <a:solidFill>
                  <a:srgbClr val="000066"/>
                </a:solidFill>
                <a:latin typeface="Arial" panose="020B0604020202020204" pitchFamily="34" charset="0"/>
              </a:rPr>
              <a:pPr/>
              <a:t>68</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028806510"/>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altLang="en-US" dirty="0" smtClean="0"/>
              <a:t>C16: Content Platforms: Content and Carriage Conflicts</a:t>
            </a:r>
          </a:p>
        </p:txBody>
      </p:sp>
      <p:sp>
        <p:nvSpPr>
          <p:cNvPr id="83971" name="Content Placeholder 2"/>
          <p:cNvSpPr>
            <a:spLocks noGrp="1"/>
          </p:cNvSpPr>
          <p:nvPr>
            <p:ph idx="1"/>
          </p:nvPr>
        </p:nvSpPr>
        <p:spPr/>
        <p:txBody>
          <a:bodyPr/>
          <a:lstStyle/>
          <a:p>
            <a:r>
              <a:rPr lang="en-US" altLang="en-US" dirty="0" smtClean="0"/>
              <a:t>Comcast, AT&amp;T/Time Warner</a:t>
            </a:r>
          </a:p>
          <a:p>
            <a:pPr lvl="1"/>
            <a:r>
              <a:rPr lang="en-US" altLang="en-US" dirty="0" smtClean="0"/>
              <a:t>Two different runs at the same issue</a:t>
            </a:r>
          </a:p>
          <a:p>
            <a:pPr lvl="1"/>
            <a:r>
              <a:rPr lang="en-US" altLang="en-US" dirty="0" smtClean="0"/>
              <a:t>The concern is that a cable firm acquiring content will raise the price on that content to its carriage competitors because it knows that some consumers might switch to its carriage service in response</a:t>
            </a:r>
          </a:p>
          <a:p>
            <a:pPr lvl="1"/>
            <a:r>
              <a:rPr lang="en-US" altLang="en-US" dirty="0" smtClean="0"/>
              <a:t>How to police that possible problem?</a:t>
            </a:r>
          </a:p>
        </p:txBody>
      </p:sp>
      <p:sp>
        <p:nvSpPr>
          <p:cNvPr id="4" name="Date Placeholder 3"/>
          <p:cNvSpPr>
            <a:spLocks noGrp="1"/>
          </p:cNvSpPr>
          <p:nvPr>
            <p:ph type="dt" sz="quarter" idx="10"/>
          </p:nvPr>
        </p:nvSpPr>
        <p:spPr/>
        <p:txBody>
          <a:bodyPr/>
          <a:lstStyle/>
          <a:p>
            <a:pPr>
              <a:defRPr/>
            </a:pPr>
            <a:fld id="{A1683C31-E164-40CC-A0C5-FF5FC99958B7}"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A604C6-36A4-4344-B065-EBCD3866AFD6}" type="slidenum">
              <a:rPr lang="en-US" altLang="en-US" sz="1400">
                <a:solidFill>
                  <a:srgbClr val="000066"/>
                </a:solidFill>
                <a:latin typeface="Arial" panose="020B0604020202020204" pitchFamily="34" charset="0"/>
              </a:rPr>
              <a:pPr/>
              <a:t>69</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8767985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altLang="en-US" dirty="0" smtClean="0"/>
              <a:t>C02: Common Carrier/Interconnection</a:t>
            </a:r>
          </a:p>
        </p:txBody>
      </p:sp>
      <p:sp>
        <p:nvSpPr>
          <p:cNvPr id="13315" name="Content Placeholder 2"/>
          <p:cNvSpPr>
            <a:spLocks noGrp="1"/>
          </p:cNvSpPr>
          <p:nvPr>
            <p:ph idx="1"/>
          </p:nvPr>
        </p:nvSpPr>
        <p:spPr/>
        <p:txBody>
          <a:bodyPr/>
          <a:lstStyle/>
          <a:p>
            <a:r>
              <a:rPr lang="en-US" altLang="en-US" i="1" dirty="0" smtClean="0"/>
              <a:t>The Express Cases </a:t>
            </a:r>
            <a:r>
              <a:rPr lang="en-US" altLang="en-US" dirty="0" smtClean="0"/>
              <a:t>(US 1886)</a:t>
            </a:r>
          </a:p>
          <a:p>
            <a:pPr lvl="1"/>
            <a:r>
              <a:rPr lang="en-US" altLang="en-US" dirty="0" smtClean="0"/>
              <a:t>Emergence of express delivery service</a:t>
            </a:r>
          </a:p>
          <a:p>
            <a:pPr lvl="1"/>
            <a:r>
              <a:rPr lang="en-US" altLang="en-US" dirty="0" smtClean="0"/>
              <a:t>Each hand off puts at risk one of the key attributes of the service: allocation of responsibility for transport of high-value goods</a:t>
            </a:r>
          </a:p>
          <a:p>
            <a:pPr lvl="1"/>
            <a:r>
              <a:rPr lang="en-US" altLang="en-US" dirty="0" smtClean="0"/>
              <a:t>Emergence of regional networks, such as the Adams and the American</a:t>
            </a:r>
          </a:p>
        </p:txBody>
      </p:sp>
      <p:sp>
        <p:nvSpPr>
          <p:cNvPr id="4" name="Date Placeholder 3"/>
          <p:cNvSpPr>
            <a:spLocks noGrp="1"/>
          </p:cNvSpPr>
          <p:nvPr>
            <p:ph type="dt" sz="quarter" idx="10"/>
          </p:nvPr>
        </p:nvSpPr>
        <p:spPr/>
        <p:txBody>
          <a:bodyPr/>
          <a:lstStyle/>
          <a:p>
            <a:pPr>
              <a:defRPr/>
            </a:pPr>
            <a:fld id="{C29FAA90-8164-4EE7-8829-51771F926802}"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9E93189E-EFA5-48AB-BB0C-5777F7E5F9A8}" type="slidenum">
              <a:rPr lang="en-US" altLang="en-US" sz="1400">
                <a:solidFill>
                  <a:srgbClr val="000066"/>
                </a:solidFill>
                <a:latin typeface="Arial" panose="020B0604020202020204" pitchFamily="34" charset="0"/>
              </a:rPr>
              <a:pPr/>
              <a:t>7</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933402668"/>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altLang="en-US" dirty="0"/>
              <a:t>C16: Content Platforms</a:t>
            </a:r>
            <a:r>
              <a:rPr lang="en-US" altLang="en-US" dirty="0" smtClean="0"/>
              <a:t>: Content and Carriage Conflicts</a:t>
            </a:r>
          </a:p>
        </p:txBody>
      </p:sp>
      <p:sp>
        <p:nvSpPr>
          <p:cNvPr id="83971" name="Content Placeholder 2"/>
          <p:cNvSpPr>
            <a:spLocks noGrp="1"/>
          </p:cNvSpPr>
          <p:nvPr>
            <p:ph idx="1"/>
          </p:nvPr>
        </p:nvSpPr>
        <p:spPr/>
        <p:txBody>
          <a:bodyPr/>
          <a:lstStyle/>
          <a:p>
            <a:r>
              <a:rPr lang="en-US" altLang="en-US" dirty="0" smtClean="0"/>
              <a:t>Comcast, AT&amp;T/Time Warner</a:t>
            </a:r>
          </a:p>
          <a:p>
            <a:pPr lvl="1"/>
            <a:r>
              <a:rPr lang="en-US" altLang="en-US" dirty="0" smtClean="0"/>
              <a:t>Comcast puts in place a kind of situation-specific net neutrality regime to try to prevent discrimination as to the acquired content</a:t>
            </a:r>
          </a:p>
          <a:p>
            <a:pPr lvl="1"/>
            <a:r>
              <a:rPr lang="en-US" altLang="en-US" dirty="0" smtClean="0"/>
              <a:t>AT&amp;T was a choice by the gov’t not to do that, but to instead litigate to block the merger; gov’t lost given facts of case which showed benefits of merger and little likelihood of harm</a:t>
            </a:r>
          </a:p>
        </p:txBody>
      </p:sp>
      <p:sp>
        <p:nvSpPr>
          <p:cNvPr id="4" name="Date Placeholder 3"/>
          <p:cNvSpPr>
            <a:spLocks noGrp="1"/>
          </p:cNvSpPr>
          <p:nvPr>
            <p:ph type="dt" sz="quarter" idx="10"/>
          </p:nvPr>
        </p:nvSpPr>
        <p:spPr/>
        <p:txBody>
          <a:bodyPr/>
          <a:lstStyle/>
          <a:p>
            <a:pPr>
              <a:defRPr/>
            </a:pPr>
            <a:fld id="{A1683C31-E164-40CC-A0C5-FF5FC99958B7}"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A604C6-36A4-4344-B065-EBCD3866AFD6}" type="slidenum">
              <a:rPr lang="en-US" altLang="en-US" sz="1400">
                <a:solidFill>
                  <a:srgbClr val="000066"/>
                </a:solidFill>
                <a:latin typeface="Arial" panose="020B0604020202020204" pitchFamily="34" charset="0"/>
              </a:rPr>
              <a:pPr/>
              <a:t>70</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818449094"/>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altLang="en-US" dirty="0"/>
              <a:t>C16: Content Platforms</a:t>
            </a:r>
            <a:r>
              <a:rPr lang="en-US" altLang="en-US" dirty="0" smtClean="0"/>
              <a:t>: Content and Carriage Conflicts</a:t>
            </a:r>
          </a:p>
        </p:txBody>
      </p:sp>
      <p:sp>
        <p:nvSpPr>
          <p:cNvPr id="83971" name="Content Placeholder 2"/>
          <p:cNvSpPr>
            <a:spLocks noGrp="1"/>
          </p:cNvSpPr>
          <p:nvPr>
            <p:ph idx="1"/>
          </p:nvPr>
        </p:nvSpPr>
        <p:spPr/>
        <p:txBody>
          <a:bodyPr/>
          <a:lstStyle/>
          <a:p>
            <a:r>
              <a:rPr lang="en-US" altLang="en-US" dirty="0" smtClean="0"/>
              <a:t>But Lots of Deals Killed Off After the Fact</a:t>
            </a:r>
          </a:p>
          <a:p>
            <a:pPr lvl="1"/>
            <a:r>
              <a:rPr lang="en-US" altLang="en-US" dirty="0" smtClean="0"/>
              <a:t>Perhaps just the normal messiness of competition</a:t>
            </a:r>
            <a:endParaRPr lang="en-US" altLang="en-US" dirty="0" smtClean="0"/>
          </a:p>
        </p:txBody>
      </p:sp>
      <p:sp>
        <p:nvSpPr>
          <p:cNvPr id="4" name="Date Placeholder 3"/>
          <p:cNvSpPr>
            <a:spLocks noGrp="1"/>
          </p:cNvSpPr>
          <p:nvPr>
            <p:ph type="dt" sz="quarter" idx="10"/>
          </p:nvPr>
        </p:nvSpPr>
        <p:spPr/>
        <p:txBody>
          <a:bodyPr/>
          <a:lstStyle/>
          <a:p>
            <a:pPr>
              <a:defRPr/>
            </a:pPr>
            <a:fld id="{A1683C31-E164-40CC-A0C5-FF5FC99958B7}"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A604C6-36A4-4344-B065-EBCD3866AFD6}" type="slidenum">
              <a:rPr lang="en-US" altLang="en-US" sz="1400">
                <a:solidFill>
                  <a:srgbClr val="000066"/>
                </a:solidFill>
                <a:latin typeface="Arial" panose="020B0604020202020204" pitchFamily="34" charset="0"/>
              </a:rPr>
              <a:pPr/>
              <a:t>71</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144590038"/>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p:txBody>
          <a:bodyPr/>
          <a:lstStyle/>
          <a:p>
            <a:r>
              <a:rPr lang="en-US" altLang="en-US" dirty="0" smtClean="0"/>
              <a:t>C17: Market Engineering: Chips</a:t>
            </a:r>
          </a:p>
        </p:txBody>
      </p:sp>
      <p:sp>
        <p:nvSpPr>
          <p:cNvPr id="86019" name="Content Placeholder 2"/>
          <p:cNvSpPr>
            <a:spLocks noGrp="1"/>
          </p:cNvSpPr>
          <p:nvPr>
            <p:ph idx="1"/>
          </p:nvPr>
        </p:nvSpPr>
        <p:spPr/>
        <p:txBody>
          <a:bodyPr/>
          <a:lstStyle/>
          <a:p>
            <a:r>
              <a:rPr lang="en-US" altLang="en-US" dirty="0" smtClean="0"/>
              <a:t>Should We Care about Where Some Products are Produced?</a:t>
            </a:r>
          </a:p>
          <a:p>
            <a:pPr lvl="1"/>
            <a:r>
              <a:rPr lang="en-US" altLang="en-US" dirty="0" smtClean="0"/>
              <a:t>The answer to this almost certainly must be yes given national security concerns</a:t>
            </a:r>
          </a:p>
          <a:p>
            <a:pPr lvl="1"/>
            <a:r>
              <a:rPr lang="en-US" altLang="en-US" dirty="0" smtClean="0"/>
              <a:t>See this is WWII, Korean War, but presumably need to be ahead of the national security curve</a:t>
            </a:r>
          </a:p>
          <a:p>
            <a:pPr lvl="1"/>
            <a:r>
              <a:rPr lang="en-US" altLang="en-US" dirty="0" smtClean="0"/>
              <a:t>Steel? Chips?</a:t>
            </a:r>
          </a:p>
          <a:p>
            <a:pPr lvl="1"/>
            <a:endParaRPr lang="en-US" altLang="en-US" dirty="0"/>
          </a:p>
        </p:txBody>
      </p:sp>
      <p:sp>
        <p:nvSpPr>
          <p:cNvPr id="4" name="Date Placeholder 3"/>
          <p:cNvSpPr>
            <a:spLocks noGrp="1"/>
          </p:cNvSpPr>
          <p:nvPr>
            <p:ph type="dt" sz="quarter" idx="10"/>
          </p:nvPr>
        </p:nvSpPr>
        <p:spPr/>
        <p:txBody>
          <a:bodyPr/>
          <a:lstStyle/>
          <a:p>
            <a:pPr>
              <a:defRPr/>
            </a:pPr>
            <a:fld id="{1F5E254E-8DC0-4CD1-9A5F-2E5DD0A98DE2}"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CFF829D-D375-4B44-B07D-3A4AE1CFDB8A}" type="slidenum">
              <a:rPr lang="en-US" altLang="en-US" sz="1400">
                <a:solidFill>
                  <a:srgbClr val="000066"/>
                </a:solidFill>
                <a:latin typeface="Arial" panose="020B0604020202020204" pitchFamily="34" charset="0"/>
              </a:rPr>
              <a:pPr/>
              <a:t>72</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2213778169"/>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p:txBody>
          <a:bodyPr/>
          <a:lstStyle/>
          <a:p>
            <a:r>
              <a:rPr lang="en-US" altLang="en-US" dirty="0" smtClean="0"/>
              <a:t>C17: Market Engineering: Chips</a:t>
            </a:r>
          </a:p>
        </p:txBody>
      </p:sp>
      <p:sp>
        <p:nvSpPr>
          <p:cNvPr id="86019" name="Content Placeholder 2"/>
          <p:cNvSpPr>
            <a:spLocks noGrp="1"/>
          </p:cNvSpPr>
          <p:nvPr>
            <p:ph idx="1"/>
          </p:nvPr>
        </p:nvSpPr>
        <p:spPr/>
        <p:txBody>
          <a:bodyPr/>
          <a:lstStyle/>
          <a:p>
            <a:r>
              <a:rPr lang="en-US" altLang="en-US" dirty="0" smtClean="0"/>
              <a:t>The Short History of Chips</a:t>
            </a:r>
          </a:p>
          <a:p>
            <a:pPr lvl="1"/>
            <a:r>
              <a:rPr lang="en-US" altLang="en-US" dirty="0" smtClean="0"/>
              <a:t>Influenced by 1956 AT&amp;T final judgment in freeing access to patents re transistors and more</a:t>
            </a:r>
          </a:p>
          <a:p>
            <a:pPr lvl="1"/>
            <a:r>
              <a:rPr lang="en-US" altLang="en-US" dirty="0" smtClean="0"/>
              <a:t>And gov’t procurement decisions during Cold War boosted the domestic integrated circuit industry</a:t>
            </a:r>
          </a:p>
          <a:p>
            <a:pPr lvl="1"/>
            <a:r>
              <a:rPr lang="en-US" altLang="en-US" dirty="0" smtClean="0"/>
              <a:t>Gov’t less directly important in microprocessor era</a:t>
            </a:r>
          </a:p>
          <a:p>
            <a:pPr lvl="1"/>
            <a:endParaRPr lang="en-US" altLang="en-US" dirty="0"/>
          </a:p>
        </p:txBody>
      </p:sp>
      <p:sp>
        <p:nvSpPr>
          <p:cNvPr id="4" name="Date Placeholder 3"/>
          <p:cNvSpPr>
            <a:spLocks noGrp="1"/>
          </p:cNvSpPr>
          <p:nvPr>
            <p:ph type="dt" sz="quarter" idx="10"/>
          </p:nvPr>
        </p:nvSpPr>
        <p:spPr/>
        <p:txBody>
          <a:bodyPr/>
          <a:lstStyle/>
          <a:p>
            <a:pPr>
              <a:defRPr/>
            </a:pPr>
            <a:fld id="{1F5E254E-8DC0-4CD1-9A5F-2E5DD0A98DE2}"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CFF829D-D375-4B44-B07D-3A4AE1CFDB8A}" type="slidenum">
              <a:rPr lang="en-US" altLang="en-US" sz="1400">
                <a:solidFill>
                  <a:srgbClr val="000066"/>
                </a:solidFill>
                <a:latin typeface="Arial" panose="020B0604020202020204" pitchFamily="34" charset="0"/>
              </a:rPr>
              <a:pPr/>
              <a:t>73</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210808327"/>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p:txBody>
          <a:bodyPr/>
          <a:lstStyle/>
          <a:p>
            <a:r>
              <a:rPr lang="en-US" altLang="en-US" dirty="0" smtClean="0"/>
              <a:t>C17: Market Engineering: Chips</a:t>
            </a:r>
          </a:p>
        </p:txBody>
      </p:sp>
      <p:sp>
        <p:nvSpPr>
          <p:cNvPr id="86019" name="Content Placeholder 2"/>
          <p:cNvSpPr>
            <a:spLocks noGrp="1"/>
          </p:cNvSpPr>
          <p:nvPr>
            <p:ph idx="1"/>
          </p:nvPr>
        </p:nvSpPr>
        <p:spPr/>
        <p:txBody>
          <a:bodyPr/>
          <a:lstStyle/>
          <a:p>
            <a:r>
              <a:rPr lang="en-US" altLang="en-US" dirty="0" smtClean="0"/>
              <a:t>Now</a:t>
            </a:r>
          </a:p>
          <a:p>
            <a:pPr lvl="1"/>
            <a:r>
              <a:rPr lang="en-US" altLang="en-US" dirty="0" smtClean="0"/>
              <a:t>Separation of chip design and fabrication means U.S. (and Europe) almost certainly not where they want to be given possible geopolitical risks (TSMC)</a:t>
            </a:r>
          </a:p>
          <a:p>
            <a:pPr lvl="1"/>
            <a:r>
              <a:rPr lang="en-US" altLang="en-US" dirty="0" smtClean="0"/>
              <a:t>Will the U.S. spend $50B to run at this (the ghost of </a:t>
            </a:r>
            <a:r>
              <a:rPr lang="en-US" altLang="en-US" dirty="0" err="1" smtClean="0"/>
              <a:t>Sematech</a:t>
            </a:r>
            <a:r>
              <a:rPr lang="en-US" altLang="en-US" dirty="0" smtClean="0"/>
              <a:t>)?</a:t>
            </a:r>
          </a:p>
          <a:p>
            <a:pPr lvl="1"/>
            <a:endParaRPr lang="en-US" altLang="en-US" dirty="0"/>
          </a:p>
        </p:txBody>
      </p:sp>
      <p:sp>
        <p:nvSpPr>
          <p:cNvPr id="4" name="Date Placeholder 3"/>
          <p:cNvSpPr>
            <a:spLocks noGrp="1"/>
          </p:cNvSpPr>
          <p:nvPr>
            <p:ph type="dt" sz="quarter" idx="10"/>
          </p:nvPr>
        </p:nvSpPr>
        <p:spPr/>
        <p:txBody>
          <a:bodyPr/>
          <a:lstStyle/>
          <a:p>
            <a:pPr>
              <a:defRPr/>
            </a:pPr>
            <a:fld id="{1F5E254E-8DC0-4CD1-9A5F-2E5DD0A98DE2}"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CFF829D-D375-4B44-B07D-3A4AE1CFDB8A}" type="slidenum">
              <a:rPr lang="en-US" altLang="en-US" sz="1400">
                <a:solidFill>
                  <a:srgbClr val="000066"/>
                </a:solidFill>
                <a:latin typeface="Arial" panose="020B0604020202020204" pitchFamily="34" charset="0"/>
              </a:rPr>
              <a:pPr/>
              <a:t>74</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681210653"/>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altLang="en-US" dirty="0" smtClean="0"/>
              <a:t>C18: </a:t>
            </a:r>
            <a:r>
              <a:rPr lang="en-US" altLang="en-US" dirty="0"/>
              <a:t>Market Engineering: </a:t>
            </a:r>
            <a:r>
              <a:rPr lang="en-US" altLang="en-US" dirty="0" smtClean="0"/>
              <a:t>Vaccines</a:t>
            </a:r>
          </a:p>
        </p:txBody>
      </p:sp>
      <p:sp>
        <p:nvSpPr>
          <p:cNvPr id="83971" name="Content Placeholder 2"/>
          <p:cNvSpPr>
            <a:spLocks noGrp="1"/>
          </p:cNvSpPr>
          <p:nvPr>
            <p:ph idx="1"/>
          </p:nvPr>
        </p:nvSpPr>
        <p:spPr/>
        <p:txBody>
          <a:bodyPr/>
          <a:lstStyle/>
          <a:p>
            <a:r>
              <a:rPr lang="en-US" altLang="en-US" dirty="0" smtClean="0"/>
              <a:t>Statutory History</a:t>
            </a:r>
          </a:p>
          <a:p>
            <a:pPr lvl="1"/>
            <a:r>
              <a:rPr lang="en-US" altLang="en-US" dirty="0" smtClean="0"/>
              <a:t>Defense Production Act of 1950 as response to Korean War concerns</a:t>
            </a:r>
          </a:p>
          <a:p>
            <a:pPr lvl="1"/>
            <a:r>
              <a:rPr lang="en-US" altLang="en-US" dirty="0" smtClean="0"/>
              <a:t>2002 Bioterrorism Act (and follow </a:t>
            </a:r>
            <a:r>
              <a:rPr lang="en-US" altLang="en-US" dirty="0" err="1" smtClean="0"/>
              <a:t>ons</a:t>
            </a:r>
            <a:r>
              <a:rPr lang="en-US" altLang="en-US" dirty="0" smtClean="0"/>
              <a:t>) as response to 9/11</a:t>
            </a:r>
          </a:p>
        </p:txBody>
      </p:sp>
      <p:sp>
        <p:nvSpPr>
          <p:cNvPr id="4" name="Date Placeholder 3"/>
          <p:cNvSpPr>
            <a:spLocks noGrp="1"/>
          </p:cNvSpPr>
          <p:nvPr>
            <p:ph type="dt" sz="quarter" idx="10"/>
          </p:nvPr>
        </p:nvSpPr>
        <p:spPr/>
        <p:txBody>
          <a:bodyPr/>
          <a:lstStyle/>
          <a:p>
            <a:pPr>
              <a:defRPr/>
            </a:pPr>
            <a:fld id="{A1683C31-E164-40CC-A0C5-FF5FC99958B7}"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A604C6-36A4-4344-B065-EBCD3866AFD6}" type="slidenum">
              <a:rPr lang="en-US" altLang="en-US" sz="1400">
                <a:solidFill>
                  <a:srgbClr val="000066"/>
                </a:solidFill>
                <a:latin typeface="Arial" panose="020B0604020202020204" pitchFamily="34" charset="0"/>
              </a:rPr>
              <a:pPr/>
              <a:t>75</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1671899057"/>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altLang="en-US" dirty="0"/>
              <a:t>C18: Market Engineering: Vaccines</a:t>
            </a:r>
            <a:endParaRPr lang="en-US" altLang="en-US" dirty="0" smtClean="0"/>
          </a:p>
        </p:txBody>
      </p:sp>
      <p:sp>
        <p:nvSpPr>
          <p:cNvPr id="83971" name="Content Placeholder 2"/>
          <p:cNvSpPr>
            <a:spLocks noGrp="1"/>
          </p:cNvSpPr>
          <p:nvPr>
            <p:ph idx="1"/>
          </p:nvPr>
        </p:nvSpPr>
        <p:spPr/>
        <p:txBody>
          <a:bodyPr/>
          <a:lstStyle/>
          <a:p>
            <a:r>
              <a:rPr lang="en-US" altLang="en-US" dirty="0" smtClean="0"/>
              <a:t>Key Steps</a:t>
            </a:r>
          </a:p>
          <a:p>
            <a:pPr lvl="1"/>
            <a:r>
              <a:rPr lang="en-US" altLang="en-US" dirty="0" smtClean="0"/>
              <a:t>Creation of pretty extensive preparedness infrastructure coupled with ability to exert power to shift production in emergency situations</a:t>
            </a:r>
          </a:p>
          <a:p>
            <a:pPr lvl="2"/>
            <a:r>
              <a:rPr lang="en-US" altLang="en-US" dirty="0" smtClean="0"/>
              <a:t>Strategic Stockpile, new </a:t>
            </a:r>
            <a:r>
              <a:rPr lang="en-US" altLang="en-US" dirty="0" err="1" smtClean="0"/>
              <a:t>subagencies</a:t>
            </a:r>
            <a:r>
              <a:rPr lang="en-US" altLang="en-US" dirty="0" smtClean="0"/>
              <a:t> and actors, especially BARDA</a:t>
            </a:r>
          </a:p>
        </p:txBody>
      </p:sp>
      <p:sp>
        <p:nvSpPr>
          <p:cNvPr id="4" name="Date Placeholder 3"/>
          <p:cNvSpPr>
            <a:spLocks noGrp="1"/>
          </p:cNvSpPr>
          <p:nvPr>
            <p:ph type="dt" sz="quarter" idx="10"/>
          </p:nvPr>
        </p:nvSpPr>
        <p:spPr/>
        <p:txBody>
          <a:bodyPr/>
          <a:lstStyle/>
          <a:p>
            <a:pPr>
              <a:defRPr/>
            </a:pPr>
            <a:fld id="{A1683C31-E164-40CC-A0C5-FF5FC99958B7}"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A604C6-36A4-4344-B065-EBCD3866AFD6}" type="slidenum">
              <a:rPr lang="en-US" altLang="en-US" sz="1400">
                <a:solidFill>
                  <a:srgbClr val="000066"/>
                </a:solidFill>
                <a:latin typeface="Arial" panose="020B0604020202020204" pitchFamily="34" charset="0"/>
              </a:rPr>
              <a:pPr/>
              <a:t>76</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876386091"/>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altLang="en-US" dirty="0"/>
              <a:t>C18: Market Engineering: Vaccines</a:t>
            </a:r>
            <a:endParaRPr lang="en-US" altLang="en-US" dirty="0" smtClean="0"/>
          </a:p>
        </p:txBody>
      </p:sp>
      <p:sp>
        <p:nvSpPr>
          <p:cNvPr id="83971" name="Content Placeholder 2"/>
          <p:cNvSpPr>
            <a:spLocks noGrp="1"/>
          </p:cNvSpPr>
          <p:nvPr>
            <p:ph idx="1"/>
          </p:nvPr>
        </p:nvSpPr>
        <p:spPr/>
        <p:txBody>
          <a:bodyPr/>
          <a:lstStyle/>
          <a:p>
            <a:r>
              <a:rPr lang="en-US" altLang="en-US" dirty="0" smtClean="0"/>
              <a:t>Operation Warp Speed</a:t>
            </a:r>
          </a:p>
          <a:p>
            <a:pPr lvl="1"/>
            <a:r>
              <a:rPr lang="en-US" altLang="en-US" dirty="0" smtClean="0"/>
              <a:t>Lots of credit to go around here:</a:t>
            </a:r>
          </a:p>
          <a:p>
            <a:pPr lvl="2"/>
            <a:r>
              <a:rPr lang="en-US" altLang="en-US" dirty="0" smtClean="0"/>
              <a:t>Congress for putting BARDA in place</a:t>
            </a:r>
          </a:p>
          <a:p>
            <a:pPr lvl="2"/>
            <a:r>
              <a:rPr lang="en-US" altLang="en-US" dirty="0" smtClean="0"/>
              <a:t>Private markets for a willingness to finance firms like </a:t>
            </a:r>
            <a:r>
              <a:rPr lang="en-US" altLang="en-US" dirty="0" err="1" smtClean="0"/>
              <a:t>Moderna</a:t>
            </a:r>
            <a:r>
              <a:rPr lang="en-US" altLang="en-US" dirty="0" smtClean="0"/>
              <a:t> over many years of extensive losses</a:t>
            </a:r>
          </a:p>
          <a:p>
            <a:pPr lvl="2"/>
            <a:r>
              <a:rPr lang="en-US" altLang="en-US" dirty="0" smtClean="0"/>
              <a:t>BARDA for acting quickly to jump start development and procurement of possible </a:t>
            </a:r>
            <a:r>
              <a:rPr lang="en-US" altLang="en-US" dirty="0" err="1" smtClean="0"/>
              <a:t>Covid</a:t>
            </a:r>
            <a:r>
              <a:rPr lang="en-US" altLang="en-US" dirty="0" smtClean="0"/>
              <a:t> vaccines</a:t>
            </a:r>
            <a:endParaRPr lang="en-US" altLang="en-US" dirty="0" smtClean="0"/>
          </a:p>
        </p:txBody>
      </p:sp>
      <p:sp>
        <p:nvSpPr>
          <p:cNvPr id="4" name="Date Placeholder 3"/>
          <p:cNvSpPr>
            <a:spLocks noGrp="1"/>
          </p:cNvSpPr>
          <p:nvPr>
            <p:ph type="dt" sz="quarter" idx="10"/>
          </p:nvPr>
        </p:nvSpPr>
        <p:spPr/>
        <p:txBody>
          <a:bodyPr/>
          <a:lstStyle/>
          <a:p>
            <a:pPr>
              <a:defRPr/>
            </a:pPr>
            <a:fld id="{A1683C31-E164-40CC-A0C5-FF5FC99958B7}"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A604C6-36A4-4344-B065-EBCD3866AFD6}" type="slidenum">
              <a:rPr lang="en-US" altLang="en-US" sz="1400">
                <a:solidFill>
                  <a:srgbClr val="000066"/>
                </a:solidFill>
                <a:latin typeface="Arial" panose="020B0604020202020204" pitchFamily="34" charset="0"/>
              </a:rPr>
              <a:pPr/>
              <a:t>77</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395076127"/>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p:txBody>
          <a:bodyPr/>
          <a:lstStyle/>
          <a:p>
            <a:r>
              <a:rPr lang="en-US" altLang="en-US" dirty="0" smtClean="0"/>
              <a:t>C19: Market Engineering: EV Transition</a:t>
            </a:r>
          </a:p>
        </p:txBody>
      </p:sp>
      <p:sp>
        <p:nvSpPr>
          <p:cNvPr id="86019" name="Content Placeholder 2"/>
          <p:cNvSpPr>
            <a:spLocks noGrp="1"/>
          </p:cNvSpPr>
          <p:nvPr>
            <p:ph idx="1"/>
          </p:nvPr>
        </p:nvSpPr>
        <p:spPr/>
        <p:txBody>
          <a:bodyPr/>
          <a:lstStyle/>
          <a:p>
            <a:r>
              <a:rPr lang="en-US" altLang="en-US" dirty="0" smtClean="0"/>
              <a:t>Core Problem</a:t>
            </a:r>
          </a:p>
          <a:p>
            <a:pPr lvl="1"/>
            <a:r>
              <a:rPr lang="en-US" altLang="en-US" dirty="0" smtClean="0"/>
              <a:t>We know that environmental problems are driven by externalities</a:t>
            </a:r>
          </a:p>
          <a:p>
            <a:pPr lvl="1"/>
            <a:r>
              <a:rPr lang="en-US" altLang="en-US" dirty="0" smtClean="0"/>
              <a:t>Possible first-best tools like carbon taxes seem to</a:t>
            </a:r>
            <a:r>
              <a:rPr lang="en-US" altLang="en-US" dirty="0"/>
              <a:t> </a:t>
            </a:r>
            <a:r>
              <a:rPr lang="en-US" altLang="en-US" dirty="0" smtClean="0"/>
              <a:t>be</a:t>
            </a:r>
            <a:r>
              <a:rPr lang="en-US" altLang="en-US" dirty="0"/>
              <a:t> </a:t>
            </a:r>
            <a:r>
              <a:rPr lang="en-US" altLang="en-US" dirty="0" smtClean="0"/>
              <a:t>off</a:t>
            </a:r>
            <a:r>
              <a:rPr lang="en-US" altLang="en-US" dirty="0"/>
              <a:t> </a:t>
            </a:r>
            <a:r>
              <a:rPr lang="en-US" altLang="en-US" dirty="0" smtClean="0"/>
              <a:t>the</a:t>
            </a:r>
            <a:r>
              <a:rPr lang="en-US" altLang="en-US" dirty="0"/>
              <a:t> </a:t>
            </a:r>
            <a:r>
              <a:rPr lang="en-US" altLang="en-US" dirty="0" smtClean="0"/>
              <a:t>table</a:t>
            </a:r>
          </a:p>
          <a:p>
            <a:pPr lvl="1"/>
            <a:r>
              <a:rPr lang="en-US" altLang="en-US" dirty="0" smtClean="0"/>
              <a:t>What should we do?</a:t>
            </a:r>
            <a:endParaRPr lang="en-US" altLang="en-US" dirty="0"/>
          </a:p>
        </p:txBody>
      </p:sp>
      <p:sp>
        <p:nvSpPr>
          <p:cNvPr id="4" name="Date Placeholder 3"/>
          <p:cNvSpPr>
            <a:spLocks noGrp="1"/>
          </p:cNvSpPr>
          <p:nvPr>
            <p:ph type="dt" sz="quarter" idx="10"/>
          </p:nvPr>
        </p:nvSpPr>
        <p:spPr/>
        <p:txBody>
          <a:bodyPr/>
          <a:lstStyle/>
          <a:p>
            <a:pPr>
              <a:defRPr/>
            </a:pPr>
            <a:fld id="{1F5E254E-8DC0-4CD1-9A5F-2E5DD0A98DE2}"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CFF829D-D375-4B44-B07D-3A4AE1CFDB8A}" type="slidenum">
              <a:rPr lang="en-US" altLang="en-US" sz="1400">
                <a:solidFill>
                  <a:srgbClr val="000066"/>
                </a:solidFill>
                <a:latin typeface="Arial" panose="020B0604020202020204" pitchFamily="34" charset="0"/>
              </a:rPr>
              <a:pPr/>
              <a:t>78</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426179308"/>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p:txBody>
          <a:bodyPr/>
          <a:lstStyle/>
          <a:p>
            <a:r>
              <a:rPr lang="en-US" altLang="en-US" dirty="0" smtClean="0"/>
              <a:t>C19: Market Engineering: EV Transition</a:t>
            </a:r>
          </a:p>
        </p:txBody>
      </p:sp>
      <p:sp>
        <p:nvSpPr>
          <p:cNvPr id="86019" name="Content Placeholder 2"/>
          <p:cNvSpPr>
            <a:spLocks noGrp="1"/>
          </p:cNvSpPr>
          <p:nvPr>
            <p:ph idx="1"/>
          </p:nvPr>
        </p:nvSpPr>
        <p:spPr/>
        <p:txBody>
          <a:bodyPr/>
          <a:lstStyle/>
          <a:p>
            <a:r>
              <a:rPr lang="en-US" altLang="en-US" dirty="0" smtClean="0"/>
              <a:t>Plus Standard </a:t>
            </a:r>
            <a:r>
              <a:rPr lang="en-US" altLang="en-US" dirty="0"/>
              <a:t>N</a:t>
            </a:r>
            <a:r>
              <a:rPr lang="en-US" altLang="en-US" dirty="0" smtClean="0"/>
              <a:t>etwork </a:t>
            </a:r>
            <a:r>
              <a:rPr lang="en-US" altLang="en-US" dirty="0"/>
              <a:t>I</a:t>
            </a:r>
            <a:r>
              <a:rPr lang="en-US" altLang="en-US" dirty="0" smtClean="0"/>
              <a:t>ndustries </a:t>
            </a:r>
            <a:r>
              <a:rPr lang="en-US" altLang="en-US" dirty="0"/>
              <a:t>S</a:t>
            </a:r>
            <a:r>
              <a:rPr lang="en-US" altLang="en-US" dirty="0" smtClean="0"/>
              <a:t>tartup </a:t>
            </a:r>
            <a:r>
              <a:rPr lang="en-US" altLang="en-US" dirty="0" smtClean="0"/>
              <a:t>P</a:t>
            </a:r>
            <a:r>
              <a:rPr lang="en-US" altLang="en-US" dirty="0" smtClean="0"/>
              <a:t>roblems: Chickens and Eggs</a:t>
            </a:r>
          </a:p>
          <a:p>
            <a:pPr lvl="1"/>
            <a:r>
              <a:rPr lang="en-US" altLang="en-US" dirty="0" smtClean="0"/>
              <a:t>Who will want to buy an electric</a:t>
            </a:r>
            <a:r>
              <a:rPr lang="en-US" altLang="en-US" dirty="0"/>
              <a:t> </a:t>
            </a:r>
            <a:r>
              <a:rPr lang="en-US" altLang="en-US" dirty="0" smtClean="0"/>
              <a:t>vehicle if there is no place to charge it? Who will install chargers if there are no electric vehicles?</a:t>
            </a:r>
          </a:p>
          <a:p>
            <a:endParaRPr lang="en-US" altLang="en-US" dirty="0"/>
          </a:p>
        </p:txBody>
      </p:sp>
      <p:sp>
        <p:nvSpPr>
          <p:cNvPr id="4" name="Date Placeholder 3"/>
          <p:cNvSpPr>
            <a:spLocks noGrp="1"/>
          </p:cNvSpPr>
          <p:nvPr>
            <p:ph type="dt" sz="quarter" idx="10"/>
          </p:nvPr>
        </p:nvSpPr>
        <p:spPr/>
        <p:txBody>
          <a:bodyPr/>
          <a:lstStyle/>
          <a:p>
            <a:pPr>
              <a:defRPr/>
            </a:pPr>
            <a:fld id="{1F5E254E-8DC0-4CD1-9A5F-2E5DD0A98DE2}"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CFF829D-D375-4B44-B07D-3A4AE1CFDB8A}" type="slidenum">
              <a:rPr lang="en-US" altLang="en-US" sz="1400">
                <a:solidFill>
                  <a:srgbClr val="000066"/>
                </a:solidFill>
                <a:latin typeface="Arial" panose="020B0604020202020204" pitchFamily="34" charset="0"/>
              </a:rPr>
              <a:pPr/>
              <a:t>79</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1039616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dirty="0" smtClean="0"/>
              <a:t>C02: </a:t>
            </a:r>
            <a:r>
              <a:rPr lang="en-US" altLang="en-US" dirty="0"/>
              <a:t>Common Carrier/Interconnection</a:t>
            </a:r>
            <a:endParaRPr lang="en-US" altLang="en-US" dirty="0" smtClean="0"/>
          </a:p>
        </p:txBody>
      </p:sp>
      <p:sp>
        <p:nvSpPr>
          <p:cNvPr id="14339" name="Content Placeholder 2"/>
          <p:cNvSpPr>
            <a:spLocks noGrp="1"/>
          </p:cNvSpPr>
          <p:nvPr>
            <p:ph idx="1"/>
          </p:nvPr>
        </p:nvSpPr>
        <p:spPr/>
        <p:txBody>
          <a:bodyPr/>
          <a:lstStyle/>
          <a:p>
            <a:pPr lvl="1"/>
            <a:r>
              <a:rPr lang="en-US" altLang="en-US" dirty="0" smtClean="0"/>
              <a:t>Key question is right of access of express service to underlying railroad facility</a:t>
            </a:r>
          </a:p>
          <a:p>
            <a:pPr lvl="1"/>
            <a:r>
              <a:rPr lang="en-US" altLang="en-US" dirty="0" smtClean="0"/>
              <a:t>Practice emerged based on surprisingly short-term contracts</a:t>
            </a:r>
          </a:p>
          <a:p>
            <a:pPr lvl="1"/>
            <a:r>
              <a:rPr lang="en-US" altLang="en-US" dirty="0" smtClean="0"/>
              <a:t>Court rejected general common carrier duty for railroads as to express services</a:t>
            </a:r>
          </a:p>
          <a:p>
            <a:pPr lvl="1"/>
            <a:r>
              <a:rPr lang="en-US" altLang="en-US" dirty="0" smtClean="0"/>
              <a:t>Express companies continued to grow; probably just paid more </a:t>
            </a:r>
          </a:p>
        </p:txBody>
      </p:sp>
      <p:sp>
        <p:nvSpPr>
          <p:cNvPr id="4" name="Date Placeholder 3"/>
          <p:cNvSpPr>
            <a:spLocks noGrp="1"/>
          </p:cNvSpPr>
          <p:nvPr>
            <p:ph type="dt" sz="quarter" idx="10"/>
          </p:nvPr>
        </p:nvSpPr>
        <p:spPr/>
        <p:txBody>
          <a:bodyPr/>
          <a:lstStyle/>
          <a:p>
            <a:pPr>
              <a:defRPr/>
            </a:pPr>
            <a:fld id="{4688F0D3-D038-4217-86A2-92E36A95E95E}"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343FF5D-74D5-442B-A89F-465B095A1C8C}" type="slidenum">
              <a:rPr lang="en-US" altLang="en-US" sz="1400">
                <a:solidFill>
                  <a:srgbClr val="000066"/>
                </a:solidFill>
                <a:latin typeface="Arial" panose="020B0604020202020204" pitchFamily="34" charset="0"/>
              </a:rPr>
              <a:pPr/>
              <a:t>8</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4232171385"/>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p:txBody>
          <a:bodyPr/>
          <a:lstStyle/>
          <a:p>
            <a:r>
              <a:rPr lang="en-US" altLang="en-US" dirty="0" smtClean="0"/>
              <a:t>C19: Market Engineering: EV Transition</a:t>
            </a:r>
          </a:p>
        </p:txBody>
      </p:sp>
      <p:sp>
        <p:nvSpPr>
          <p:cNvPr id="86019" name="Content Placeholder 2"/>
          <p:cNvSpPr>
            <a:spLocks noGrp="1"/>
          </p:cNvSpPr>
          <p:nvPr>
            <p:ph idx="1"/>
          </p:nvPr>
        </p:nvSpPr>
        <p:spPr/>
        <p:txBody>
          <a:bodyPr/>
          <a:lstStyle/>
          <a:p>
            <a:r>
              <a:rPr lang="en-US" altLang="en-US" dirty="0" smtClean="0"/>
              <a:t>Gov’t Active as to Both</a:t>
            </a:r>
          </a:p>
          <a:p>
            <a:pPr lvl="1"/>
            <a:r>
              <a:rPr lang="en-US" altLang="en-US" dirty="0" smtClean="0"/>
              <a:t>Favorable rate loans to Tesla and others, plus tax credits and CAFE </a:t>
            </a:r>
            <a:r>
              <a:rPr lang="en-US" altLang="en-US" dirty="0" err="1" smtClean="0"/>
              <a:t>regs</a:t>
            </a:r>
            <a:r>
              <a:rPr lang="en-US" altLang="en-US" dirty="0" smtClean="0"/>
              <a:t> that create value for Tesla</a:t>
            </a:r>
          </a:p>
          <a:p>
            <a:pPr lvl="1"/>
            <a:r>
              <a:rPr lang="en-US" altLang="en-US" dirty="0" smtClean="0"/>
              <a:t>Gov’t coordination and funding of EV charging </a:t>
            </a:r>
            <a:r>
              <a:rPr lang="en-US" altLang="en-US" dirty="0" err="1" smtClean="0"/>
              <a:t>cooridors</a:t>
            </a:r>
            <a:endParaRPr lang="en-US" altLang="en-US" dirty="0" smtClean="0"/>
          </a:p>
          <a:p>
            <a:endParaRPr lang="en-US" altLang="en-US" dirty="0"/>
          </a:p>
        </p:txBody>
      </p:sp>
      <p:sp>
        <p:nvSpPr>
          <p:cNvPr id="4" name="Date Placeholder 3"/>
          <p:cNvSpPr>
            <a:spLocks noGrp="1"/>
          </p:cNvSpPr>
          <p:nvPr>
            <p:ph type="dt" sz="quarter" idx="10"/>
          </p:nvPr>
        </p:nvSpPr>
        <p:spPr/>
        <p:txBody>
          <a:bodyPr/>
          <a:lstStyle/>
          <a:p>
            <a:pPr>
              <a:defRPr/>
            </a:pPr>
            <a:fld id="{1F5E254E-8DC0-4CD1-9A5F-2E5DD0A98DE2}"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CFF829D-D375-4B44-B07D-3A4AE1CFDB8A}" type="slidenum">
              <a:rPr lang="en-US" altLang="en-US" sz="1400">
                <a:solidFill>
                  <a:srgbClr val="000066"/>
                </a:solidFill>
                <a:latin typeface="Arial" panose="020B0604020202020204" pitchFamily="34" charset="0"/>
              </a:rPr>
              <a:pPr/>
              <a:t>80</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1963909271"/>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altLang="en-US" dirty="0" smtClean="0"/>
              <a:t>C20: Regulating Big Tech: Microsoft Remedies</a:t>
            </a:r>
          </a:p>
        </p:txBody>
      </p:sp>
      <p:sp>
        <p:nvSpPr>
          <p:cNvPr id="83971" name="Content Placeholder 2"/>
          <p:cNvSpPr>
            <a:spLocks noGrp="1"/>
          </p:cNvSpPr>
          <p:nvPr>
            <p:ph idx="1"/>
          </p:nvPr>
        </p:nvSpPr>
        <p:spPr/>
        <p:txBody>
          <a:bodyPr/>
          <a:lstStyle/>
          <a:p>
            <a:r>
              <a:rPr lang="en-US" altLang="en-US" dirty="0" smtClean="0"/>
              <a:t>Analysis (DDC (2000) and </a:t>
            </a:r>
            <a:r>
              <a:rPr lang="en-US" altLang="en-US" i="1" dirty="0" smtClean="0"/>
              <a:t>Massachusetts</a:t>
            </a:r>
            <a:r>
              <a:rPr lang="en-US" altLang="en-US" dirty="0" smtClean="0"/>
              <a:t> (CADC 2004))</a:t>
            </a:r>
          </a:p>
          <a:p>
            <a:pPr lvl="1"/>
            <a:r>
              <a:rPr lang="en-US" altLang="en-US" dirty="0" smtClean="0"/>
              <a:t>Important rejected break up</a:t>
            </a:r>
          </a:p>
          <a:p>
            <a:pPr lvl="1"/>
            <a:r>
              <a:rPr lang="en-US" altLang="en-US" dirty="0" smtClean="0"/>
              <a:t>Original break up would have split MS into OS Co. and Apps Co. and would have put IE into the hands of the Apps Co</a:t>
            </a:r>
          </a:p>
        </p:txBody>
      </p:sp>
      <p:sp>
        <p:nvSpPr>
          <p:cNvPr id="4" name="Date Placeholder 3"/>
          <p:cNvSpPr>
            <a:spLocks noGrp="1"/>
          </p:cNvSpPr>
          <p:nvPr>
            <p:ph type="dt" sz="quarter" idx="10"/>
          </p:nvPr>
        </p:nvSpPr>
        <p:spPr/>
        <p:txBody>
          <a:bodyPr/>
          <a:lstStyle/>
          <a:p>
            <a:pPr>
              <a:defRPr/>
            </a:pPr>
            <a:fld id="{A1683C31-E164-40CC-A0C5-FF5FC99958B7}"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A604C6-36A4-4344-B065-EBCD3866AFD6}" type="slidenum">
              <a:rPr lang="en-US" altLang="en-US" sz="1400">
                <a:solidFill>
                  <a:srgbClr val="000066"/>
                </a:solidFill>
                <a:latin typeface="Arial" panose="020B0604020202020204" pitchFamily="34" charset="0"/>
              </a:rPr>
              <a:pPr/>
              <a:t>81</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1653331611"/>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altLang="en-US" dirty="0"/>
              <a:t>C20: Regulating Big Tech: Microsoft Remedies</a:t>
            </a:r>
            <a:endParaRPr lang="en-US" altLang="en-US" dirty="0" smtClean="0"/>
          </a:p>
        </p:txBody>
      </p:sp>
      <p:sp>
        <p:nvSpPr>
          <p:cNvPr id="83971" name="Content Placeholder 2"/>
          <p:cNvSpPr>
            <a:spLocks noGrp="1"/>
          </p:cNvSpPr>
          <p:nvPr>
            <p:ph idx="1"/>
          </p:nvPr>
        </p:nvSpPr>
        <p:spPr/>
        <p:txBody>
          <a:bodyPr/>
          <a:lstStyle/>
          <a:p>
            <a:r>
              <a:rPr lang="en-US" altLang="en-US" dirty="0" smtClean="0"/>
              <a:t>Analysis</a:t>
            </a:r>
          </a:p>
          <a:p>
            <a:pPr lvl="1"/>
            <a:r>
              <a:rPr lang="en-US" altLang="en-US" dirty="0" smtClean="0"/>
              <a:t>Procedural problems led CADC to reject it and then dropped by DOJ on remand</a:t>
            </a:r>
          </a:p>
          <a:p>
            <a:pPr lvl="1"/>
            <a:r>
              <a:rPr lang="en-US" altLang="en-US" dirty="0" smtClean="0"/>
              <a:t>Massachusetts appeal showed alternative remedies</a:t>
            </a:r>
          </a:p>
          <a:p>
            <a:pPr lvl="2"/>
            <a:r>
              <a:rPr lang="en-US" altLang="en-US" dirty="0" smtClean="0"/>
              <a:t>Open source IE</a:t>
            </a:r>
          </a:p>
          <a:p>
            <a:pPr lvl="2"/>
            <a:r>
              <a:rPr lang="en-US" altLang="en-US" dirty="0" smtClean="0"/>
              <a:t>Must carry Java (or navigator)</a:t>
            </a:r>
          </a:p>
        </p:txBody>
      </p:sp>
      <p:sp>
        <p:nvSpPr>
          <p:cNvPr id="4" name="Date Placeholder 3"/>
          <p:cNvSpPr>
            <a:spLocks noGrp="1"/>
          </p:cNvSpPr>
          <p:nvPr>
            <p:ph type="dt" sz="quarter" idx="10"/>
          </p:nvPr>
        </p:nvSpPr>
        <p:spPr/>
        <p:txBody>
          <a:bodyPr/>
          <a:lstStyle/>
          <a:p>
            <a:pPr>
              <a:defRPr/>
            </a:pPr>
            <a:fld id="{A1683C31-E164-40CC-A0C5-FF5FC99958B7}"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A604C6-36A4-4344-B065-EBCD3866AFD6}" type="slidenum">
              <a:rPr lang="en-US" altLang="en-US" sz="1400">
                <a:solidFill>
                  <a:srgbClr val="000066"/>
                </a:solidFill>
                <a:latin typeface="Arial" panose="020B0604020202020204" pitchFamily="34" charset="0"/>
              </a:rPr>
              <a:pPr/>
              <a:t>82</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1677837273"/>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altLang="en-US" dirty="0" smtClean="0"/>
              <a:t>C21: </a:t>
            </a:r>
            <a:r>
              <a:rPr lang="en-US" altLang="en-US" dirty="0" smtClean="0"/>
              <a:t>Regulating Big Tech: </a:t>
            </a:r>
            <a:r>
              <a:rPr lang="en-US" altLang="en-US" dirty="0"/>
              <a:t>Devices and Platforms</a:t>
            </a:r>
            <a:endParaRPr lang="en-US" altLang="en-US" dirty="0" smtClean="0"/>
          </a:p>
        </p:txBody>
      </p:sp>
      <p:sp>
        <p:nvSpPr>
          <p:cNvPr id="83971" name="Content Placeholder 2"/>
          <p:cNvSpPr>
            <a:spLocks noGrp="1"/>
          </p:cNvSpPr>
          <p:nvPr>
            <p:ph idx="1"/>
          </p:nvPr>
        </p:nvSpPr>
        <p:spPr/>
        <p:txBody>
          <a:bodyPr/>
          <a:lstStyle/>
          <a:p>
            <a:r>
              <a:rPr lang="en-US" altLang="en-US" dirty="0" smtClean="0"/>
              <a:t>Analysis</a:t>
            </a:r>
          </a:p>
          <a:p>
            <a:pPr lvl="1"/>
            <a:r>
              <a:rPr lang="en-US" altLang="en-US" dirty="0" smtClean="0"/>
              <a:t>Dramatic change in market shares with arrival of modern smartphone—the iPhone—in 2007</a:t>
            </a:r>
          </a:p>
          <a:p>
            <a:pPr lvl="1"/>
            <a:r>
              <a:rPr lang="en-US" altLang="en-US" dirty="0" smtClean="0"/>
              <a:t>Business model competition at that point</a:t>
            </a:r>
          </a:p>
          <a:p>
            <a:pPr lvl="2"/>
            <a:r>
              <a:rPr lang="en-US" altLang="en-US" dirty="0" smtClean="0"/>
              <a:t>Apple: Vertically-integrated hardware and software</a:t>
            </a:r>
          </a:p>
          <a:p>
            <a:pPr lvl="2"/>
            <a:r>
              <a:rPr lang="en-US" altLang="en-US" dirty="0" smtClean="0"/>
              <a:t>Microsoft: Free-standing, fee-based mobile OS</a:t>
            </a:r>
          </a:p>
          <a:p>
            <a:pPr lvl="2"/>
            <a:r>
              <a:rPr lang="en-US" altLang="en-US" dirty="0" smtClean="0"/>
              <a:t>Google Android: Ad-supported licensable OS</a:t>
            </a:r>
          </a:p>
        </p:txBody>
      </p:sp>
      <p:sp>
        <p:nvSpPr>
          <p:cNvPr id="4" name="Date Placeholder 3"/>
          <p:cNvSpPr>
            <a:spLocks noGrp="1"/>
          </p:cNvSpPr>
          <p:nvPr>
            <p:ph type="dt" sz="quarter" idx="10"/>
          </p:nvPr>
        </p:nvSpPr>
        <p:spPr/>
        <p:txBody>
          <a:bodyPr/>
          <a:lstStyle/>
          <a:p>
            <a:pPr>
              <a:defRPr/>
            </a:pPr>
            <a:fld id="{A1683C31-E164-40CC-A0C5-FF5FC99958B7}"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A604C6-36A4-4344-B065-EBCD3866AFD6}" type="slidenum">
              <a:rPr lang="en-US" altLang="en-US" sz="1400">
                <a:solidFill>
                  <a:srgbClr val="000066"/>
                </a:solidFill>
                <a:latin typeface="Arial" panose="020B0604020202020204" pitchFamily="34" charset="0"/>
              </a:rPr>
              <a:pPr/>
              <a:t>83</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901791972"/>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altLang="en-US" dirty="0" smtClean="0"/>
              <a:t>C21: </a:t>
            </a:r>
            <a:r>
              <a:rPr lang="en-US" altLang="en-US" dirty="0" smtClean="0"/>
              <a:t>Regulating Big Tech: </a:t>
            </a:r>
            <a:r>
              <a:rPr lang="en-US" altLang="en-US" dirty="0"/>
              <a:t>Devices and Platforms</a:t>
            </a:r>
            <a:endParaRPr lang="en-US" altLang="en-US" dirty="0" smtClean="0"/>
          </a:p>
        </p:txBody>
      </p:sp>
      <p:sp>
        <p:nvSpPr>
          <p:cNvPr id="83971" name="Content Placeholder 2"/>
          <p:cNvSpPr>
            <a:spLocks noGrp="1"/>
          </p:cNvSpPr>
          <p:nvPr>
            <p:ph idx="1"/>
          </p:nvPr>
        </p:nvSpPr>
        <p:spPr/>
        <p:txBody>
          <a:bodyPr/>
          <a:lstStyle/>
          <a:p>
            <a:r>
              <a:rPr lang="en-US" altLang="en-US" dirty="0" smtClean="0"/>
              <a:t>S.2710: The Open Apps Market Act</a:t>
            </a:r>
            <a:endParaRPr lang="en-US" altLang="en-US" dirty="0" smtClean="0"/>
          </a:p>
          <a:p>
            <a:pPr lvl="1"/>
            <a:r>
              <a:rPr lang="en-US" altLang="en-US" dirty="0" smtClean="0"/>
              <a:t>Three </a:t>
            </a:r>
            <a:r>
              <a:rPr lang="en-US" altLang="en-US" dirty="0"/>
              <a:t>key </a:t>
            </a:r>
            <a:r>
              <a:rPr lang="en-US" altLang="en-US" dirty="0" smtClean="0"/>
              <a:t>features:</a:t>
            </a:r>
          </a:p>
          <a:p>
            <a:pPr lvl="2"/>
            <a:r>
              <a:rPr lang="en-US" altLang="en-US" dirty="0" smtClean="0"/>
              <a:t>Limit </a:t>
            </a:r>
            <a:r>
              <a:rPr lang="en-US" altLang="en-US" dirty="0"/>
              <a:t>the ability to </a:t>
            </a:r>
            <a:r>
              <a:rPr lang="en-US" altLang="en-US" dirty="0" smtClean="0"/>
              <a:t>require in-app payments (but not clear that this matters (see Apple response in the Netherlands and Google response in South Korea))</a:t>
            </a:r>
          </a:p>
          <a:p>
            <a:pPr lvl="2"/>
            <a:r>
              <a:rPr lang="en-US" altLang="en-US" dirty="0" smtClean="0"/>
              <a:t>Mandatory third-party </a:t>
            </a:r>
            <a:r>
              <a:rPr lang="en-US" altLang="en-US" dirty="0"/>
              <a:t>app </a:t>
            </a:r>
            <a:r>
              <a:rPr lang="en-US" altLang="en-US" dirty="0" smtClean="0"/>
              <a:t>stores (pushing Apple to Google’s business model)</a:t>
            </a:r>
          </a:p>
          <a:p>
            <a:pPr lvl="2"/>
            <a:r>
              <a:rPr lang="en-US" altLang="en-US" dirty="0" smtClean="0"/>
              <a:t>Open app development access</a:t>
            </a:r>
            <a:endParaRPr lang="en-US" altLang="en-US" dirty="0" smtClean="0"/>
          </a:p>
        </p:txBody>
      </p:sp>
      <p:sp>
        <p:nvSpPr>
          <p:cNvPr id="4" name="Date Placeholder 3"/>
          <p:cNvSpPr>
            <a:spLocks noGrp="1"/>
          </p:cNvSpPr>
          <p:nvPr>
            <p:ph type="dt" sz="quarter" idx="10"/>
          </p:nvPr>
        </p:nvSpPr>
        <p:spPr/>
        <p:txBody>
          <a:bodyPr/>
          <a:lstStyle/>
          <a:p>
            <a:pPr>
              <a:defRPr/>
            </a:pPr>
            <a:fld id="{A1683C31-E164-40CC-A0C5-FF5FC99958B7}"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A604C6-36A4-4344-B065-EBCD3866AFD6}" type="slidenum">
              <a:rPr lang="en-US" altLang="en-US" sz="1400">
                <a:solidFill>
                  <a:srgbClr val="000066"/>
                </a:solidFill>
                <a:latin typeface="Arial" panose="020B0604020202020204" pitchFamily="34" charset="0"/>
              </a:rPr>
              <a:pPr/>
              <a:t>84</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756281227"/>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altLang="en-US" dirty="0" smtClean="0"/>
              <a:t>C21: </a:t>
            </a:r>
            <a:r>
              <a:rPr lang="en-US" altLang="en-US" dirty="0" smtClean="0"/>
              <a:t>Regulating Big Tech: </a:t>
            </a:r>
            <a:r>
              <a:rPr lang="en-US" altLang="en-US" dirty="0"/>
              <a:t>Devices and Platforms</a:t>
            </a:r>
            <a:endParaRPr lang="en-US" altLang="en-US" dirty="0" smtClean="0"/>
          </a:p>
        </p:txBody>
      </p:sp>
      <p:sp>
        <p:nvSpPr>
          <p:cNvPr id="83971" name="Content Placeholder 2"/>
          <p:cNvSpPr>
            <a:spLocks noGrp="1"/>
          </p:cNvSpPr>
          <p:nvPr>
            <p:ph idx="1"/>
          </p:nvPr>
        </p:nvSpPr>
        <p:spPr/>
        <p:txBody>
          <a:bodyPr/>
          <a:lstStyle/>
          <a:p>
            <a:r>
              <a:rPr lang="en-US" altLang="en-US" dirty="0" smtClean="0"/>
              <a:t>S.2992: American Innovation and Choice </a:t>
            </a:r>
            <a:r>
              <a:rPr lang="en-US" altLang="en-US" dirty="0"/>
              <a:t>O</a:t>
            </a:r>
            <a:r>
              <a:rPr lang="en-US" altLang="en-US" dirty="0" smtClean="0"/>
              <a:t>nline </a:t>
            </a:r>
            <a:r>
              <a:rPr lang="en-US" altLang="en-US" dirty="0"/>
              <a:t>A</a:t>
            </a:r>
            <a:r>
              <a:rPr lang="en-US" altLang="en-US" dirty="0" smtClean="0"/>
              <a:t>ct </a:t>
            </a:r>
            <a:endParaRPr lang="en-US" altLang="en-US" dirty="0" smtClean="0"/>
          </a:p>
          <a:p>
            <a:pPr lvl="1"/>
            <a:r>
              <a:rPr lang="en-US" altLang="en-US" dirty="0"/>
              <a:t>K</a:t>
            </a:r>
            <a:r>
              <a:rPr lang="en-US" altLang="en-US" dirty="0" smtClean="0"/>
              <a:t>ey features:</a:t>
            </a:r>
          </a:p>
          <a:p>
            <a:pPr lvl="2"/>
            <a:r>
              <a:rPr lang="en-US" altLang="en-US" dirty="0" smtClean="0"/>
              <a:t>Assigns </a:t>
            </a:r>
            <a:r>
              <a:rPr lang="en-US" altLang="en-US" dirty="0"/>
              <a:t>responsibilities based upon </a:t>
            </a:r>
            <a:r>
              <a:rPr lang="en-US" altLang="en-US" dirty="0" smtClean="0"/>
              <a:t>status (definition of “covered platform”)</a:t>
            </a:r>
          </a:p>
          <a:p>
            <a:pPr lvl="2"/>
            <a:r>
              <a:rPr lang="en-US" altLang="en-US" dirty="0" smtClean="0"/>
              <a:t>Addresses </a:t>
            </a:r>
            <a:r>
              <a:rPr lang="en-US" altLang="en-US" dirty="0"/>
              <a:t>impermissible </a:t>
            </a:r>
            <a:r>
              <a:rPr lang="en-US" altLang="en-US" dirty="0" smtClean="0"/>
              <a:t>self-</a:t>
            </a:r>
            <a:r>
              <a:rPr lang="en-US" altLang="en-US" dirty="0" err="1" smtClean="0"/>
              <a:t>preferencing</a:t>
            </a:r>
            <a:r>
              <a:rPr lang="en-US" altLang="en-US" dirty="0" smtClean="0"/>
              <a:t> </a:t>
            </a:r>
            <a:r>
              <a:rPr lang="en-US" altLang="en-US" dirty="0"/>
              <a:t>and </a:t>
            </a:r>
            <a:r>
              <a:rPr lang="en-US" altLang="en-US" dirty="0" smtClean="0"/>
              <a:t>discrimination in ways that “materially harm competition”</a:t>
            </a:r>
          </a:p>
        </p:txBody>
      </p:sp>
      <p:sp>
        <p:nvSpPr>
          <p:cNvPr id="4" name="Date Placeholder 3"/>
          <p:cNvSpPr>
            <a:spLocks noGrp="1"/>
          </p:cNvSpPr>
          <p:nvPr>
            <p:ph type="dt" sz="quarter" idx="10"/>
          </p:nvPr>
        </p:nvSpPr>
        <p:spPr/>
        <p:txBody>
          <a:bodyPr/>
          <a:lstStyle/>
          <a:p>
            <a:pPr>
              <a:defRPr/>
            </a:pPr>
            <a:fld id="{A1683C31-E164-40CC-A0C5-FF5FC99958B7}"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A604C6-36A4-4344-B065-EBCD3866AFD6}" type="slidenum">
              <a:rPr lang="en-US" altLang="en-US" sz="1400">
                <a:solidFill>
                  <a:srgbClr val="000066"/>
                </a:solidFill>
                <a:latin typeface="Arial" panose="020B0604020202020204" pitchFamily="34" charset="0"/>
              </a:rPr>
              <a:pPr/>
              <a:t>85</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1874994995"/>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altLang="en-US" dirty="0" smtClean="0"/>
              <a:t>C22-23: </a:t>
            </a:r>
            <a:r>
              <a:rPr lang="en-US" altLang="en-US" dirty="0" smtClean="0"/>
              <a:t>Regulating Big Tech: </a:t>
            </a:r>
            <a:r>
              <a:rPr lang="en-US" altLang="en-US" dirty="0" smtClean="0"/>
              <a:t>DMA</a:t>
            </a:r>
            <a:endParaRPr lang="en-US" altLang="en-US" dirty="0" smtClean="0"/>
          </a:p>
        </p:txBody>
      </p:sp>
      <p:sp>
        <p:nvSpPr>
          <p:cNvPr id="83971" name="Content Placeholder 2"/>
          <p:cNvSpPr>
            <a:spLocks noGrp="1"/>
          </p:cNvSpPr>
          <p:nvPr>
            <p:ph idx="1"/>
          </p:nvPr>
        </p:nvSpPr>
        <p:spPr/>
        <p:txBody>
          <a:bodyPr/>
          <a:lstStyle/>
          <a:p>
            <a:r>
              <a:rPr lang="en-US" altLang="en-US" dirty="0" smtClean="0"/>
              <a:t>Key Ideas</a:t>
            </a:r>
          </a:p>
          <a:p>
            <a:pPr lvl="1"/>
            <a:r>
              <a:rPr lang="en-US" altLang="en-US" dirty="0" smtClean="0"/>
              <a:t>Contestability and Fairness</a:t>
            </a:r>
          </a:p>
          <a:p>
            <a:pPr lvl="1"/>
            <a:r>
              <a:rPr lang="en-US" altLang="en-US" dirty="0" smtClean="0"/>
              <a:t>Organized around gatekeepers in particular areas (mainly online tech but somewhat broader)</a:t>
            </a:r>
            <a:endParaRPr lang="en-US" altLang="en-US" dirty="0" smtClean="0"/>
          </a:p>
          <a:p>
            <a:pPr lvl="1"/>
            <a:endParaRPr lang="en-US" altLang="en-US" dirty="0" smtClean="0"/>
          </a:p>
        </p:txBody>
      </p:sp>
      <p:sp>
        <p:nvSpPr>
          <p:cNvPr id="4" name="Date Placeholder 3"/>
          <p:cNvSpPr>
            <a:spLocks noGrp="1"/>
          </p:cNvSpPr>
          <p:nvPr>
            <p:ph type="dt" sz="quarter" idx="10"/>
          </p:nvPr>
        </p:nvSpPr>
        <p:spPr/>
        <p:txBody>
          <a:bodyPr/>
          <a:lstStyle/>
          <a:p>
            <a:pPr>
              <a:defRPr/>
            </a:pPr>
            <a:fld id="{A1683C31-E164-40CC-A0C5-FF5FC99958B7}"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A604C6-36A4-4344-B065-EBCD3866AFD6}" type="slidenum">
              <a:rPr lang="en-US" altLang="en-US" sz="1400">
                <a:solidFill>
                  <a:srgbClr val="000066"/>
                </a:solidFill>
                <a:latin typeface="Arial" panose="020B0604020202020204" pitchFamily="34" charset="0"/>
              </a:rPr>
              <a:pPr/>
              <a:t>86</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259955086"/>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altLang="en-US" dirty="0" smtClean="0"/>
              <a:t>C22-23: </a:t>
            </a:r>
            <a:r>
              <a:rPr lang="en-US" altLang="en-US" dirty="0" smtClean="0"/>
              <a:t>Regulating Big Tech: </a:t>
            </a:r>
            <a:r>
              <a:rPr lang="en-US" altLang="en-US" dirty="0" smtClean="0"/>
              <a:t>DMA</a:t>
            </a:r>
            <a:endParaRPr lang="en-US" altLang="en-US" dirty="0" smtClean="0"/>
          </a:p>
        </p:txBody>
      </p:sp>
      <p:sp>
        <p:nvSpPr>
          <p:cNvPr id="83971" name="Content Placeholder 2"/>
          <p:cNvSpPr>
            <a:spLocks noGrp="1"/>
          </p:cNvSpPr>
          <p:nvPr>
            <p:ph idx="1"/>
          </p:nvPr>
        </p:nvSpPr>
        <p:spPr/>
        <p:txBody>
          <a:bodyPr/>
          <a:lstStyle/>
          <a:p>
            <a:r>
              <a:rPr lang="en-US" altLang="en-US" dirty="0" smtClean="0"/>
              <a:t>Article 5 Duties</a:t>
            </a:r>
            <a:endParaRPr lang="en-US" altLang="en-US" dirty="0" smtClean="0"/>
          </a:p>
          <a:p>
            <a:pPr lvl="1"/>
            <a:r>
              <a:rPr lang="en-US" altLang="en-US" dirty="0" smtClean="0"/>
              <a:t>Data limits and </a:t>
            </a:r>
            <a:r>
              <a:rPr lang="en-US" altLang="en-US" dirty="0" err="1" smtClean="0"/>
              <a:t>siloing</a:t>
            </a:r>
            <a:endParaRPr lang="en-US" altLang="en-US" dirty="0" smtClean="0"/>
          </a:p>
          <a:p>
            <a:pPr lvl="1"/>
            <a:r>
              <a:rPr lang="en-US" altLang="en-US" dirty="0" smtClean="0"/>
              <a:t>Overrides in-app purchase requirements</a:t>
            </a:r>
          </a:p>
          <a:p>
            <a:pPr lvl="1"/>
            <a:r>
              <a:rPr lang="en-US" altLang="en-US" dirty="0" smtClean="0"/>
              <a:t>Free and more granular info re the advertising business</a:t>
            </a:r>
          </a:p>
          <a:p>
            <a:pPr lvl="1"/>
            <a:endParaRPr lang="en-US" altLang="en-US" dirty="0" smtClean="0"/>
          </a:p>
          <a:p>
            <a:pPr lvl="1"/>
            <a:endParaRPr lang="en-US" altLang="en-US" dirty="0" smtClean="0"/>
          </a:p>
        </p:txBody>
      </p:sp>
      <p:sp>
        <p:nvSpPr>
          <p:cNvPr id="4" name="Date Placeholder 3"/>
          <p:cNvSpPr>
            <a:spLocks noGrp="1"/>
          </p:cNvSpPr>
          <p:nvPr>
            <p:ph type="dt" sz="quarter" idx="10"/>
          </p:nvPr>
        </p:nvSpPr>
        <p:spPr/>
        <p:txBody>
          <a:bodyPr/>
          <a:lstStyle/>
          <a:p>
            <a:pPr>
              <a:defRPr/>
            </a:pPr>
            <a:fld id="{A1683C31-E164-40CC-A0C5-FF5FC99958B7}"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A604C6-36A4-4344-B065-EBCD3866AFD6}" type="slidenum">
              <a:rPr lang="en-US" altLang="en-US" sz="1400">
                <a:solidFill>
                  <a:srgbClr val="000066"/>
                </a:solidFill>
                <a:latin typeface="Arial" panose="020B0604020202020204" pitchFamily="34" charset="0"/>
              </a:rPr>
              <a:pPr/>
              <a:t>87</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947994769"/>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altLang="en-US" dirty="0" smtClean="0"/>
              <a:t>C22-23: </a:t>
            </a:r>
            <a:r>
              <a:rPr lang="en-US" altLang="en-US" dirty="0" smtClean="0"/>
              <a:t>Regulating Big Tech: </a:t>
            </a:r>
            <a:r>
              <a:rPr lang="en-US" altLang="en-US" dirty="0" smtClean="0"/>
              <a:t>DMA</a:t>
            </a:r>
            <a:endParaRPr lang="en-US" altLang="en-US" dirty="0" smtClean="0"/>
          </a:p>
        </p:txBody>
      </p:sp>
      <p:sp>
        <p:nvSpPr>
          <p:cNvPr id="83971" name="Content Placeholder 2"/>
          <p:cNvSpPr>
            <a:spLocks noGrp="1"/>
          </p:cNvSpPr>
          <p:nvPr>
            <p:ph idx="1"/>
          </p:nvPr>
        </p:nvSpPr>
        <p:spPr/>
        <p:txBody>
          <a:bodyPr/>
          <a:lstStyle/>
          <a:p>
            <a:r>
              <a:rPr lang="en-US" altLang="en-US" dirty="0" smtClean="0"/>
              <a:t>Article 6 Obligations</a:t>
            </a:r>
            <a:endParaRPr lang="en-US" altLang="en-US" dirty="0" smtClean="0"/>
          </a:p>
          <a:p>
            <a:pPr lvl="1"/>
            <a:r>
              <a:rPr lang="en-US" altLang="en-US" dirty="0" err="1" smtClean="0"/>
              <a:t>Deinstallation</a:t>
            </a:r>
            <a:r>
              <a:rPr lang="en-US" altLang="en-US" dirty="0" smtClean="0"/>
              <a:t> of apps and changes to default settings</a:t>
            </a:r>
          </a:p>
          <a:p>
            <a:pPr lvl="1"/>
            <a:r>
              <a:rPr lang="en-US" altLang="en-US" dirty="0" smtClean="0"/>
              <a:t>Mandatory free interoperability re hardware and software features in certain circumstances</a:t>
            </a:r>
          </a:p>
          <a:p>
            <a:pPr lvl="1"/>
            <a:r>
              <a:rPr lang="en-US" altLang="en-US" dirty="0" smtClean="0"/>
              <a:t>FRAND search data rights</a:t>
            </a:r>
          </a:p>
          <a:p>
            <a:pPr lvl="1"/>
            <a:r>
              <a:rPr lang="en-US" altLang="en-US" dirty="0" smtClean="0"/>
              <a:t>FRAND access rights for app stores </a:t>
            </a:r>
            <a:r>
              <a:rPr lang="en-US" altLang="en-US" smtClean="0"/>
              <a:t>and more</a:t>
            </a:r>
            <a:endParaRPr lang="en-US" altLang="en-US" dirty="0" smtClean="0"/>
          </a:p>
          <a:p>
            <a:pPr lvl="1"/>
            <a:endParaRPr lang="en-US" altLang="en-US" dirty="0" smtClean="0"/>
          </a:p>
        </p:txBody>
      </p:sp>
      <p:sp>
        <p:nvSpPr>
          <p:cNvPr id="4" name="Date Placeholder 3"/>
          <p:cNvSpPr>
            <a:spLocks noGrp="1"/>
          </p:cNvSpPr>
          <p:nvPr>
            <p:ph type="dt" sz="quarter" idx="10"/>
          </p:nvPr>
        </p:nvSpPr>
        <p:spPr/>
        <p:txBody>
          <a:bodyPr/>
          <a:lstStyle/>
          <a:p>
            <a:pPr>
              <a:defRPr/>
            </a:pPr>
            <a:fld id="{A1683C31-E164-40CC-A0C5-FF5FC99958B7}"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A604C6-36A4-4344-B065-EBCD3866AFD6}" type="slidenum">
              <a:rPr lang="en-US" altLang="en-US" sz="1400">
                <a:solidFill>
                  <a:srgbClr val="000066"/>
                </a:solidFill>
                <a:latin typeface="Arial" panose="020B0604020202020204" pitchFamily="34" charset="0"/>
              </a:rPr>
              <a:pPr/>
              <a:t>88</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6314136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altLang="en-US" dirty="0" smtClean="0"/>
              <a:t>C02: Common Carrier/Interconnection</a:t>
            </a:r>
          </a:p>
        </p:txBody>
      </p:sp>
      <p:sp>
        <p:nvSpPr>
          <p:cNvPr id="13315" name="Content Placeholder 2"/>
          <p:cNvSpPr>
            <a:spLocks noGrp="1"/>
          </p:cNvSpPr>
          <p:nvPr>
            <p:ph idx="1"/>
          </p:nvPr>
        </p:nvSpPr>
        <p:spPr/>
        <p:txBody>
          <a:bodyPr/>
          <a:lstStyle/>
          <a:p>
            <a:r>
              <a:rPr lang="en-US" altLang="en-US" i="1" dirty="0" smtClean="0"/>
              <a:t>Terminal Railroad </a:t>
            </a:r>
            <a:r>
              <a:rPr lang="en-US" altLang="en-US" dirty="0" smtClean="0"/>
              <a:t>(US 1912)</a:t>
            </a:r>
          </a:p>
          <a:p>
            <a:pPr lvl="1"/>
            <a:r>
              <a:rPr lang="en-US" altLang="en-US" dirty="0" smtClean="0"/>
              <a:t>Orders opportunity for equal ownership and equal say in key bottleneck railroad facility</a:t>
            </a:r>
          </a:p>
          <a:p>
            <a:pPr lvl="1"/>
            <a:r>
              <a:rPr lang="en-US" altLang="en-US" dirty="0" smtClean="0"/>
              <a:t>Given efficiencies of arrangement, don’t break it up, but ensure fully equal access</a:t>
            </a:r>
          </a:p>
        </p:txBody>
      </p:sp>
      <p:sp>
        <p:nvSpPr>
          <p:cNvPr id="4" name="Date Placeholder 3"/>
          <p:cNvSpPr>
            <a:spLocks noGrp="1"/>
          </p:cNvSpPr>
          <p:nvPr>
            <p:ph type="dt" sz="quarter" idx="10"/>
          </p:nvPr>
        </p:nvSpPr>
        <p:spPr/>
        <p:txBody>
          <a:bodyPr/>
          <a:lstStyle/>
          <a:p>
            <a:pPr>
              <a:defRPr/>
            </a:pPr>
            <a:fld id="{C29FAA90-8164-4EE7-8829-51771F926802}" type="datetime4">
              <a:rPr lang="en-US" smtClean="0"/>
              <a:t>May 12, 2022</a:t>
            </a:fld>
            <a:endParaRPr lang="en-US" altLang="en-US">
              <a:solidFill>
                <a:schemeClr val="bg2"/>
              </a:solidFill>
            </a:endParaRPr>
          </a:p>
        </p:txBody>
      </p:sp>
      <p:sp>
        <p:nvSpPr>
          <p:cNvPr id="6" name="Slide Number Placeholder 5"/>
          <p:cNvSpPr>
            <a:spLocks noGrp="1"/>
          </p:cNvSpPr>
          <p:nvPr>
            <p:ph type="sldNum" sz="quarter" idx="4294967295"/>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9E93189E-EFA5-48AB-BB0C-5777F7E5F9A8}" type="slidenum">
              <a:rPr lang="en-US" altLang="en-US" sz="1400">
                <a:solidFill>
                  <a:srgbClr val="000066"/>
                </a:solidFill>
                <a:latin typeface="Arial" panose="020B0604020202020204" pitchFamily="34" charset="0"/>
              </a:rPr>
              <a:pPr/>
              <a:t>9</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2450961406"/>
      </p:ext>
    </p:extLst>
  </p:cSld>
  <p:clrMapOvr>
    <a:masterClrMapping/>
  </p:clrMapOvr>
  <p:timing>
    <p:tnLst>
      <p:par>
        <p:cTn id="1" dur="indefinite" restart="never" nodeType="tmRoot"/>
      </p:par>
    </p:tnLst>
  </p:timing>
</p:sld>
</file>

<file path=ppt/theme/theme1.xml><?xml version="1.0" encoding="utf-8"?>
<a:theme xmlns:a="http://schemas.openxmlformats.org/drawingml/2006/main" name="Generic (Standard)">
  <a:themeElements>
    <a:clrScheme name="">
      <a:dk1>
        <a:srgbClr val="000066"/>
      </a:dk1>
      <a:lt1>
        <a:srgbClr val="FFFFFF"/>
      </a:lt1>
      <a:dk2>
        <a:srgbClr val="336699"/>
      </a:dk2>
      <a:lt2>
        <a:srgbClr val="010000"/>
      </a:lt2>
      <a:accent1>
        <a:srgbClr val="CCECFF"/>
      </a:accent1>
      <a:accent2>
        <a:srgbClr val="FFFFCC"/>
      </a:accent2>
      <a:accent3>
        <a:srgbClr val="FFFFFF"/>
      </a:accent3>
      <a:accent4>
        <a:srgbClr val="000056"/>
      </a:accent4>
      <a:accent5>
        <a:srgbClr val="E2F4FF"/>
      </a:accent5>
      <a:accent6>
        <a:srgbClr val="E7E7B9"/>
      </a:accent6>
      <a:hlink>
        <a:srgbClr val="0066FF"/>
      </a:hlink>
      <a:folHlink>
        <a:srgbClr val="FFFFCC"/>
      </a:folHlink>
    </a:clrScheme>
    <a:fontScheme name="Generic (Standard)">
      <a:majorFont>
        <a:latin typeface="Helvetic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eneric (Standard)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FFCC"/>
        </a:folHlink>
      </a:clrScheme>
      <a:clrMap bg1="lt1" tx1="dk1" bg2="lt2" tx2="dk2" accent1="accent1" accent2="accent2" accent3="accent3" accent4="accent4" accent5="accent5" accent6="accent6" hlink="hlink" folHlink="folHlink"/>
    </a:extraClrScheme>
    <a:extraClrScheme>
      <a:clrScheme name="Generic (Standard)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000000"/>
        </a:folHlink>
      </a:clrScheme>
      <a:clrMap bg1="dk2" tx1="lt1" bg2="dk1" tx2="lt2" accent1="accent1" accent2="accent2" accent3="accent3" accent4="accent4" accent5="accent5" accent6="accent6" hlink="hlink" folHlink="folHlink"/>
    </a:extraClrScheme>
    <a:extraClrScheme>
      <a:clrScheme name="Generic (Standard)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Generic (Standard) 4">
        <a:dk1>
          <a:srgbClr val="336699"/>
        </a:dk1>
        <a:lt1>
          <a:srgbClr val="FFFFFF"/>
        </a:lt1>
        <a:dk2>
          <a:srgbClr val="000066"/>
        </a:dk2>
        <a:lt2>
          <a:srgbClr val="010000"/>
        </a:lt2>
        <a:accent1>
          <a:srgbClr val="CCECFF"/>
        </a:accent1>
        <a:accent2>
          <a:srgbClr val="FFFFCC"/>
        </a:accent2>
        <a:accent3>
          <a:srgbClr val="FFFFFF"/>
        </a:accent3>
        <a:accent4>
          <a:srgbClr val="2A5682"/>
        </a:accent4>
        <a:accent5>
          <a:srgbClr val="E2F4FF"/>
        </a:accent5>
        <a:accent6>
          <a:srgbClr val="E7E7B9"/>
        </a:accent6>
        <a:hlink>
          <a:srgbClr val="3399FF"/>
        </a:hlink>
        <a:folHlink>
          <a:srgbClr val="FFFFCC"/>
        </a:folHlink>
      </a:clrScheme>
      <a:clrMap bg1="lt1" tx1="dk1" bg2="lt2" tx2="dk2" accent1="accent1" accent2="accent2" accent3="accent3" accent4="accent4" accent5="accent5" accent6="accent6" hlink="hlink" folHlink="folHlink"/>
    </a:extraClrScheme>
    <a:extraClrScheme>
      <a:clrScheme name="Generic (Standard) 5">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0066FF"/>
        </a:hlink>
        <a:folHlink>
          <a:srgbClr val="FFFF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HD:Microsoft Office 98:Templates:Presentations:Generic (Standard)</Template>
  <TotalTime>8273</TotalTime>
  <Words>4239</Words>
  <Application>Microsoft Office PowerPoint</Application>
  <PresentationFormat>Widescreen</PresentationFormat>
  <Paragraphs>693</Paragraphs>
  <Slides>88</Slides>
  <Notes>58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88</vt:i4>
      </vt:variant>
    </vt:vector>
  </HeadingPairs>
  <TitlesOfParts>
    <vt:vector size="96" baseType="lpstr">
      <vt:lpstr>ACaslon Regular</vt:lpstr>
      <vt:lpstr>Arial</vt:lpstr>
      <vt:lpstr>Calibri</vt:lpstr>
      <vt:lpstr>Helvetica</vt:lpstr>
      <vt:lpstr>Monotype Sorts</vt:lpstr>
      <vt:lpstr>Times New Roman</vt:lpstr>
      <vt:lpstr>Generic (Standard)</vt:lpstr>
      <vt:lpstr>Custom Design</vt:lpstr>
      <vt:lpstr> Class 24 Platforms and Networks Spring 2022    Review Slides</vt:lpstr>
      <vt:lpstr>C01: The Post Office</vt:lpstr>
      <vt:lpstr>C01: The Post Office</vt:lpstr>
      <vt:lpstr>C01: The Post Office</vt:lpstr>
      <vt:lpstr>C01: The Post Office</vt:lpstr>
      <vt:lpstr>C01: The Post Office</vt:lpstr>
      <vt:lpstr>C02: Common Carrier/Interconnection</vt:lpstr>
      <vt:lpstr>C02: Common Carrier/Interconnection</vt:lpstr>
      <vt:lpstr>C02: Common Carrier/Interconnection</vt:lpstr>
      <vt:lpstr>C02: Common Carrier/Interconnection</vt:lpstr>
      <vt:lpstr>C02: Common Carrier/Interconnection</vt:lpstr>
      <vt:lpstr>C02: Common Carrier/Interconnection</vt:lpstr>
      <vt:lpstr>C03: Building Infrastructure: Highways/REA/Rural BB</vt:lpstr>
      <vt:lpstr>C03: Building Infrastructure: Highways/REA/Rural BB</vt:lpstr>
      <vt:lpstr>C03: Building Infrastructure: Highways/REA/Rural BB</vt:lpstr>
      <vt:lpstr>C03: Building Infrastructure: Highways/REA/Rural BB</vt:lpstr>
      <vt:lpstr>C03: Building Infrastructure: Highways/REA/Rural BB</vt:lpstr>
      <vt:lpstr>C04: The Constitutional Framework for RRR</vt:lpstr>
      <vt:lpstr>PowerPoint Presentation</vt:lpstr>
      <vt:lpstr>C04: The Constitutional Framework for RRR</vt:lpstr>
      <vt:lpstr>C04: The Constitutional Framework for RRR</vt:lpstr>
      <vt:lpstr>C04: The Constitutional Framework for RRR</vt:lpstr>
      <vt:lpstr>C04: The Constitutional Framework for RRR</vt:lpstr>
      <vt:lpstr>C04: The Constitutional Framework for RRR</vt:lpstr>
      <vt:lpstr>C04: The Constitutional Framework for RRR</vt:lpstr>
      <vt:lpstr>C05: Managing Grid and Networks: Natural Gas Pipelines</vt:lpstr>
      <vt:lpstr>C05: Managing Grid and Networks: Natural Gas Pipelines</vt:lpstr>
      <vt:lpstr>C05: Managing Grid and Networks: Natural Gas Pipelines</vt:lpstr>
      <vt:lpstr>C05: Managing Grid and Networks: Natural Gas Pipelines</vt:lpstr>
      <vt:lpstr>C05: Managing Grid and Networks: Natural Gas Pipelines</vt:lpstr>
      <vt:lpstr>C05: Managing Grid and Networks : Natural Gas Pipelines</vt:lpstr>
      <vt:lpstr>C06: Managing Grid and Networks: Electricity</vt:lpstr>
      <vt:lpstr>C06: Managing Grid and Networks: Electricity</vt:lpstr>
      <vt:lpstr>C06: Managing Grid and Networks: Electricity</vt:lpstr>
      <vt:lpstr>C06: Managing Grid and Networks: Electricity</vt:lpstr>
      <vt:lpstr>C06: Managing Grid and Networks: Electricity</vt:lpstr>
      <vt:lpstr>C06: Managing Grid and Networks: Electricity</vt:lpstr>
      <vt:lpstr>C06: Managing Grid and Networks: Electricity</vt:lpstr>
      <vt:lpstr>C07: Managing Grid and Networks: Cybersecurity</vt:lpstr>
      <vt:lpstr>C07: Managing Grid and Networks: Cybersecurity</vt:lpstr>
      <vt:lpstr>C08: Traditional Telcom: Breaking Up AT&amp;T</vt:lpstr>
      <vt:lpstr>C08: Traditional Telcom: Breaking Up AT&amp;T</vt:lpstr>
      <vt:lpstr>C08: Traditional Telcom: Breaking Up AT&amp;T</vt:lpstr>
      <vt:lpstr>C08: Traditional Telcom: Breaking Up AT&amp;T</vt:lpstr>
      <vt:lpstr>C08: Traditional Telcom: Breaking Up AT&amp;T</vt:lpstr>
      <vt:lpstr>C08: Traditional Telcom: Breaking Up AT&amp;T</vt:lpstr>
      <vt:lpstr>C09: Traditional Telcom: Unbundling under the 1996 Act</vt:lpstr>
      <vt:lpstr>C09: Traditional Telcom: Unbundling under the 1996 Act</vt:lpstr>
      <vt:lpstr>C09: Traditional Telcom: Unbundling under the 1996 Act</vt:lpstr>
      <vt:lpstr>C10: Internet: Origins</vt:lpstr>
      <vt:lpstr>C10: Internet: Origins</vt:lpstr>
      <vt:lpstr>C11: Network Neutrality</vt:lpstr>
      <vt:lpstr>C11: Network Neutrality</vt:lpstr>
      <vt:lpstr>C11: Network Neutrality</vt:lpstr>
      <vt:lpstr>C11: Network Neutrality</vt:lpstr>
      <vt:lpstr>C11: Network Neutrality</vt:lpstr>
      <vt:lpstr>C12: Section 230</vt:lpstr>
      <vt:lpstr>C12: Section 230</vt:lpstr>
      <vt:lpstr>C12: Section 230</vt:lpstr>
      <vt:lpstr>C12: Section 230</vt:lpstr>
      <vt:lpstr>C13: Content Platforms: HDTVs and DVD</vt:lpstr>
      <vt:lpstr>C13: Content Platforms: HDTVs and DVD</vt:lpstr>
      <vt:lpstr>C13: Content Platforms: HDTVs and DVDs</vt:lpstr>
      <vt:lpstr>C13: Content Platforms: HDTVs and DVD</vt:lpstr>
      <vt:lpstr>C14: Content Platforms: Wireless Infrastructure</vt:lpstr>
      <vt:lpstr>C14: Content Platforms: Wireless Infrastructure</vt:lpstr>
      <vt:lpstr>C14: Content Platforms: Wireless Infrastructure</vt:lpstr>
      <vt:lpstr>C15: Guest Speaker: Ajit Pai</vt:lpstr>
      <vt:lpstr>C16: Content Platforms: Content and Carriage Conflicts</vt:lpstr>
      <vt:lpstr>C16: Content Platforms: Content and Carriage Conflicts</vt:lpstr>
      <vt:lpstr>C16: Content Platforms: Content and Carriage Conflicts</vt:lpstr>
      <vt:lpstr>C17: Market Engineering: Chips</vt:lpstr>
      <vt:lpstr>C17: Market Engineering: Chips</vt:lpstr>
      <vt:lpstr>C17: Market Engineering: Chips</vt:lpstr>
      <vt:lpstr>C18: Market Engineering: Vaccines</vt:lpstr>
      <vt:lpstr>C18: Market Engineering: Vaccines</vt:lpstr>
      <vt:lpstr>C18: Market Engineering: Vaccines</vt:lpstr>
      <vt:lpstr>C19: Market Engineering: EV Transition</vt:lpstr>
      <vt:lpstr>C19: Market Engineering: EV Transition</vt:lpstr>
      <vt:lpstr>C19: Market Engineering: EV Transition</vt:lpstr>
      <vt:lpstr>C20: Regulating Big Tech: Microsoft Remedies</vt:lpstr>
      <vt:lpstr>C20: Regulating Big Tech: Microsoft Remedies</vt:lpstr>
      <vt:lpstr>C21: Regulating Big Tech: Devices and Platforms</vt:lpstr>
      <vt:lpstr>C21: Regulating Big Tech: Devices and Platforms</vt:lpstr>
      <vt:lpstr>C21: Regulating Big Tech: Devices and Platforms</vt:lpstr>
      <vt:lpstr>C22-23: Regulating Big Tech: DMA</vt:lpstr>
      <vt:lpstr>C22-23: Regulating Big Tech: DMA</vt:lpstr>
      <vt:lpstr>C22-23: Regulating Big Tech: DMA</vt:lpstr>
    </vt:vector>
  </TitlesOfParts>
  <Company>The University of Chicago Law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Setting in High-Tech Industries</dc:title>
  <dc:creator>Randal Picker</dc:creator>
  <cp:lastModifiedBy>Picker, Randall</cp:lastModifiedBy>
  <cp:revision>894</cp:revision>
  <cp:lastPrinted>2019-02-28T20:33:29Z</cp:lastPrinted>
  <dcterms:created xsi:type="dcterms:W3CDTF">1999-10-27T15:27:59Z</dcterms:created>
  <dcterms:modified xsi:type="dcterms:W3CDTF">2022-05-12T19:33:11Z</dcterms:modified>
</cp:coreProperties>
</file>