
<file path=[Content_Types].xml><?xml version="1.0" encoding="utf-8"?>
<Types xmlns="http://schemas.openxmlformats.org/package/2006/content-types">
  <Default Extension="tmp" ContentType="image/png"/>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96"/>
  </p:notesMasterIdLst>
  <p:handoutMasterIdLst>
    <p:handoutMasterId r:id="rId97"/>
  </p:handoutMasterIdLst>
  <p:sldIdLst>
    <p:sldId id="1370" r:id="rId2"/>
    <p:sldId id="1513" r:id="rId3"/>
    <p:sldId id="1514" r:id="rId4"/>
    <p:sldId id="1683" r:id="rId5"/>
    <p:sldId id="1684" r:id="rId6"/>
    <p:sldId id="1685" r:id="rId7"/>
    <p:sldId id="1686" r:id="rId8"/>
    <p:sldId id="1687" r:id="rId9"/>
    <p:sldId id="1688" r:id="rId10"/>
    <p:sldId id="1559" r:id="rId11"/>
    <p:sldId id="1560" r:id="rId12"/>
    <p:sldId id="1561" r:id="rId13"/>
    <p:sldId id="1562" r:id="rId14"/>
    <p:sldId id="1563" r:id="rId15"/>
    <p:sldId id="1564" r:id="rId16"/>
    <p:sldId id="1565" r:id="rId17"/>
    <p:sldId id="1566" r:id="rId18"/>
    <p:sldId id="1567" r:id="rId19"/>
    <p:sldId id="1568" r:id="rId20"/>
    <p:sldId id="1569" r:id="rId21"/>
    <p:sldId id="1570" r:id="rId22"/>
    <p:sldId id="1571" r:id="rId23"/>
    <p:sldId id="1624" r:id="rId24"/>
    <p:sldId id="1625" r:id="rId25"/>
    <p:sldId id="1626" r:id="rId26"/>
    <p:sldId id="1650" r:id="rId27"/>
    <p:sldId id="1654" r:id="rId28"/>
    <p:sldId id="1655" r:id="rId29"/>
    <p:sldId id="1627" r:id="rId30"/>
    <p:sldId id="1628" r:id="rId31"/>
    <p:sldId id="1629" r:id="rId32"/>
    <p:sldId id="1630" r:id="rId33"/>
    <p:sldId id="1647" r:id="rId34"/>
    <p:sldId id="1648" r:id="rId35"/>
    <p:sldId id="1649" r:id="rId36"/>
    <p:sldId id="1659" r:id="rId37"/>
    <p:sldId id="1660" r:id="rId38"/>
    <p:sldId id="1661" r:id="rId39"/>
    <p:sldId id="1656" r:id="rId40"/>
    <p:sldId id="1657" r:id="rId41"/>
    <p:sldId id="1658" r:id="rId42"/>
    <p:sldId id="1678" r:id="rId43"/>
    <p:sldId id="1679" r:id="rId44"/>
    <p:sldId id="1680" r:id="rId45"/>
    <p:sldId id="1681" r:id="rId46"/>
    <p:sldId id="1682" r:id="rId47"/>
    <p:sldId id="1539" r:id="rId48"/>
    <p:sldId id="1540" r:id="rId49"/>
    <p:sldId id="1662" r:id="rId50"/>
    <p:sldId id="1663" r:id="rId51"/>
    <p:sldId id="1541" r:id="rId52"/>
    <p:sldId id="1690" r:id="rId53"/>
    <p:sldId id="1691" r:id="rId54"/>
    <p:sldId id="1692" r:id="rId55"/>
    <p:sldId id="1693" r:id="rId56"/>
    <p:sldId id="1694" r:id="rId57"/>
    <p:sldId id="1664" r:id="rId58"/>
    <p:sldId id="1665" r:id="rId59"/>
    <p:sldId id="1542" r:id="rId60"/>
    <p:sldId id="1671" r:id="rId61"/>
    <p:sldId id="1543" r:id="rId62"/>
    <p:sldId id="1696" r:id="rId63"/>
    <p:sldId id="1697" r:id="rId64"/>
    <p:sldId id="1698" r:id="rId65"/>
    <p:sldId id="1699" r:id="rId66"/>
    <p:sldId id="1700" r:id="rId67"/>
    <p:sldId id="1695" r:id="rId68"/>
    <p:sldId id="1673" r:id="rId69"/>
    <p:sldId id="1708" r:id="rId70"/>
    <p:sldId id="1544" r:id="rId71"/>
    <p:sldId id="1709" r:id="rId72"/>
    <p:sldId id="1710" r:id="rId73"/>
    <p:sldId id="1689" r:id="rId74"/>
    <p:sldId id="1711" r:id="rId75"/>
    <p:sldId id="1548" r:id="rId76"/>
    <p:sldId id="1549" r:id="rId77"/>
    <p:sldId id="1550" r:id="rId78"/>
    <p:sldId id="1712" r:id="rId79"/>
    <p:sldId id="1551" r:id="rId80"/>
    <p:sldId id="1715" r:id="rId81"/>
    <p:sldId id="1716" r:id="rId82"/>
    <p:sldId id="1717" r:id="rId83"/>
    <p:sldId id="1714" r:id="rId84"/>
    <p:sldId id="1701" r:id="rId85"/>
    <p:sldId id="1702" r:id="rId86"/>
    <p:sldId id="1707" r:id="rId87"/>
    <p:sldId id="1718" r:id="rId88"/>
    <p:sldId id="1719" r:id="rId89"/>
    <p:sldId id="1723" r:id="rId90"/>
    <p:sldId id="1724" r:id="rId91"/>
    <p:sldId id="1725" r:id="rId92"/>
    <p:sldId id="1726" r:id="rId93"/>
    <p:sldId id="1728" r:id="rId94"/>
    <p:sldId id="1727" r:id="rId95"/>
  </p:sldIdLst>
  <p:sldSz cx="12192000" cy="6858000"/>
  <p:notesSz cx="7010400" cy="9296400"/>
  <p:defaultTextStyle>
    <a:defPPr>
      <a:defRPr lang="en-US"/>
    </a:defPPr>
    <a:lvl1pPr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kumimoji="1" sz="2400" kern="1200">
        <a:solidFill>
          <a:schemeClr val="tx1"/>
        </a:solidFill>
        <a:latin typeface="Times New Roman" panose="02020603050405020304" pitchFamily="18" charset="0"/>
        <a:ea typeface="+mn-ea"/>
        <a:cs typeface="+mn-cs"/>
      </a:defRPr>
    </a:lvl5pPr>
    <a:lvl6pPr marL="2286000" algn="l" defTabSz="914400" rtl="0" eaLnBrk="1" latinLnBrk="0" hangingPunct="1">
      <a:defRPr kumimoji="1" sz="2400" kern="1200">
        <a:solidFill>
          <a:schemeClr val="tx1"/>
        </a:solidFill>
        <a:latin typeface="Times New Roman" panose="02020603050405020304" pitchFamily="18" charset="0"/>
        <a:ea typeface="+mn-ea"/>
        <a:cs typeface="+mn-cs"/>
      </a:defRPr>
    </a:lvl6pPr>
    <a:lvl7pPr marL="2743200" algn="l" defTabSz="914400" rtl="0" eaLnBrk="1" latinLnBrk="0" hangingPunct="1">
      <a:defRPr kumimoji="1" sz="2400" kern="1200">
        <a:solidFill>
          <a:schemeClr val="tx1"/>
        </a:solidFill>
        <a:latin typeface="Times New Roman" panose="02020603050405020304" pitchFamily="18" charset="0"/>
        <a:ea typeface="+mn-ea"/>
        <a:cs typeface="+mn-cs"/>
      </a:defRPr>
    </a:lvl7pPr>
    <a:lvl8pPr marL="3200400" algn="l" defTabSz="914400" rtl="0" eaLnBrk="1" latinLnBrk="0" hangingPunct="1">
      <a:defRPr kumimoji="1" sz="2400" kern="1200">
        <a:solidFill>
          <a:schemeClr val="tx1"/>
        </a:solidFill>
        <a:latin typeface="Times New Roman" panose="02020603050405020304" pitchFamily="18" charset="0"/>
        <a:ea typeface="+mn-ea"/>
        <a:cs typeface="+mn-cs"/>
      </a:defRPr>
    </a:lvl8pPr>
    <a:lvl9pPr marL="3657600" algn="l" defTabSz="914400" rtl="0" eaLnBrk="1" latinLnBrk="0" hangingPunct="1">
      <a:defRPr kumimoji="1"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990033"/>
    <a:srgbClr val="CC0000"/>
    <a:srgbClr val="FF6699"/>
    <a:srgbClr val="9900CC"/>
    <a:srgbClr val="66FF99"/>
    <a:srgbClr val="00CC00"/>
    <a:srgbClr val="FF66FF"/>
    <a:srgbClr val="00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153" d="100"/>
          <a:sy n="153" d="100"/>
        </p:scale>
        <p:origin x="72" y="128"/>
      </p:cViewPr>
      <p:guideLst>
        <p:guide orient="horz" pos="2160"/>
        <p:guide pos="3840"/>
      </p:guideLst>
    </p:cSldViewPr>
  </p:slideViewPr>
  <p:outlineViewPr>
    <p:cViewPr>
      <p:scale>
        <a:sx n="50" d="100"/>
        <a:sy n="50" d="100"/>
      </p:scale>
      <p:origin x="0" y="-22088"/>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varScale="1">
        <p:scale>
          <a:sx n="125" d="100"/>
          <a:sy n="125" d="100"/>
        </p:scale>
        <p:origin x="4868" y="6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3" y="0"/>
            <a:ext cx="3036888" cy="463550"/>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defTabSz="931674">
              <a:defRPr kumimoji="0" sz="1200"/>
            </a:lvl1pPr>
          </a:lstStyle>
          <a:p>
            <a:pPr>
              <a:defRPr/>
            </a:pPr>
            <a:r>
              <a:rPr lang="en-US" altLang="en-US"/>
              <a:t>Prof. Randal C. Picker</a:t>
            </a:r>
          </a:p>
        </p:txBody>
      </p:sp>
      <p:sp>
        <p:nvSpPr>
          <p:cNvPr id="14339" name="Rectangle 3"/>
          <p:cNvSpPr>
            <a:spLocks noGrp="1" noChangeArrowheads="1"/>
          </p:cNvSpPr>
          <p:nvPr>
            <p:ph type="dt" sz="quarter" idx="1"/>
          </p:nvPr>
        </p:nvSpPr>
        <p:spPr bwMode="auto">
          <a:xfrm>
            <a:off x="3973516" y="0"/>
            <a:ext cx="3036887" cy="463550"/>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lgn="r" defTabSz="931674">
              <a:defRPr kumimoji="0" sz="1200"/>
            </a:lvl1pPr>
          </a:lstStyle>
          <a:p>
            <a:pPr>
              <a:defRPr/>
            </a:pPr>
            <a:fld id="{F8FE1188-15AB-4ACF-A111-BCE1FF2EFC7A}" type="datetime1">
              <a:rPr lang="en-US" altLang="en-US" smtClean="0"/>
              <a:t>5/5/2022</a:t>
            </a:fld>
            <a:endParaRPr lang="en-US" altLang="en-US"/>
          </a:p>
        </p:txBody>
      </p:sp>
      <p:sp>
        <p:nvSpPr>
          <p:cNvPr id="14340" name="Rectangle 4"/>
          <p:cNvSpPr>
            <a:spLocks noGrp="1" noChangeArrowheads="1"/>
          </p:cNvSpPr>
          <p:nvPr>
            <p:ph type="ftr" sz="quarter" idx="2"/>
          </p:nvPr>
        </p:nvSpPr>
        <p:spPr bwMode="auto">
          <a:xfrm>
            <a:off x="3" y="8832851"/>
            <a:ext cx="3036888" cy="463550"/>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defTabSz="931674">
              <a:defRPr kumimoji="0" sz="1200"/>
            </a:lvl1pPr>
          </a:lstStyle>
          <a:p>
            <a:pPr>
              <a:defRPr/>
            </a:pPr>
            <a:r>
              <a:rPr lang="en-US" altLang="en-US" dirty="0" smtClean="0"/>
              <a:t>Platforms and Networks</a:t>
            </a:r>
            <a:endParaRPr lang="en-US" altLang="en-US" dirty="0"/>
          </a:p>
        </p:txBody>
      </p:sp>
      <p:sp>
        <p:nvSpPr>
          <p:cNvPr id="14341" name="Rectangle 5"/>
          <p:cNvSpPr>
            <a:spLocks noGrp="1" noChangeArrowheads="1"/>
          </p:cNvSpPr>
          <p:nvPr>
            <p:ph type="sldNum" sz="quarter" idx="3"/>
          </p:nvPr>
        </p:nvSpPr>
        <p:spPr bwMode="auto">
          <a:xfrm>
            <a:off x="3973516" y="8832851"/>
            <a:ext cx="3036887" cy="463550"/>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lgn="r" defTabSz="930181">
              <a:defRPr kumimoji="0" sz="1200"/>
            </a:lvl1pPr>
          </a:lstStyle>
          <a:p>
            <a:fld id="{CC1B2EEA-D71F-4C7B-BDFE-D4AC557F8E81}" type="slidenum">
              <a:rPr lang="en-US" altLang="en-US"/>
              <a:pPr/>
              <a:t>‹#›</a:t>
            </a:fld>
            <a:endParaRPr lang="en-US" altLang="en-US"/>
          </a:p>
        </p:txBody>
      </p:sp>
    </p:spTree>
    <p:extLst>
      <p:ext uri="{BB962C8B-B14F-4D97-AF65-F5344CB8AC3E}">
        <p14:creationId xmlns:p14="http://schemas.microsoft.com/office/powerpoint/2010/main" val="22106351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hdr" sz="quarter"/>
          </p:nvPr>
        </p:nvSpPr>
        <p:spPr bwMode="auto">
          <a:xfrm>
            <a:off x="3" y="0"/>
            <a:ext cx="3036888" cy="463550"/>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defTabSz="931674">
              <a:defRPr kumimoji="0" sz="1200"/>
            </a:lvl1pPr>
          </a:lstStyle>
          <a:p>
            <a:pPr>
              <a:defRPr/>
            </a:pPr>
            <a:endParaRPr lang="en-US" altLang="en-US"/>
          </a:p>
        </p:txBody>
      </p:sp>
      <p:sp>
        <p:nvSpPr>
          <p:cNvPr id="24579" name="Rectangle 9"/>
          <p:cNvSpPr>
            <a:spLocks noGrp="1" noRot="1" noChangeAspect="1" noChangeArrowheads="1"/>
          </p:cNvSpPr>
          <p:nvPr>
            <p:ph type="sldImg" idx="2"/>
          </p:nvPr>
        </p:nvSpPr>
        <p:spPr bwMode="auto">
          <a:xfrm>
            <a:off x="407988" y="700088"/>
            <a:ext cx="6194425" cy="34845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 name="Rectangle 10"/>
          <p:cNvSpPr>
            <a:spLocks noGrp="1" noChangeArrowheads="1"/>
          </p:cNvSpPr>
          <p:nvPr>
            <p:ph type="body" sz="quarter" idx="3"/>
          </p:nvPr>
        </p:nvSpPr>
        <p:spPr bwMode="auto">
          <a:xfrm>
            <a:off x="935042" y="4416428"/>
            <a:ext cx="5140325" cy="4181475"/>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2059" name="Rectangle 11"/>
          <p:cNvSpPr>
            <a:spLocks noGrp="1" noChangeArrowheads="1"/>
          </p:cNvSpPr>
          <p:nvPr>
            <p:ph type="dt" idx="1"/>
          </p:nvPr>
        </p:nvSpPr>
        <p:spPr bwMode="auto">
          <a:xfrm>
            <a:off x="3973516" y="0"/>
            <a:ext cx="3036887" cy="463550"/>
          </a:xfrm>
          <a:prstGeom prst="rect">
            <a:avLst/>
          </a:prstGeom>
          <a:noFill/>
          <a:ln w="9525">
            <a:noFill/>
            <a:miter lim="800000"/>
            <a:headEnd/>
            <a:tailEnd/>
          </a:ln>
        </p:spPr>
        <p:txBody>
          <a:bodyPr vert="horz" wrap="square" lIns="93147" tIns="46573" rIns="93147" bIns="46573" numCol="1" anchor="t" anchorCtr="0" compatLnSpc="1">
            <a:prstTxWarp prst="textNoShape">
              <a:avLst/>
            </a:prstTxWarp>
          </a:bodyPr>
          <a:lstStyle>
            <a:lvl1pPr algn="r" defTabSz="931674">
              <a:defRPr kumimoji="0" sz="1200"/>
            </a:lvl1pPr>
          </a:lstStyle>
          <a:p>
            <a:pPr>
              <a:defRPr/>
            </a:pPr>
            <a:fld id="{B1206923-0FF5-4656-88A9-016FF85C1200}" type="datetime1">
              <a:rPr lang="en-US" altLang="en-US" smtClean="0"/>
              <a:t>5/5/2022</a:t>
            </a:fld>
            <a:endParaRPr lang="en-US" altLang="en-US"/>
          </a:p>
        </p:txBody>
      </p:sp>
      <p:sp>
        <p:nvSpPr>
          <p:cNvPr id="2060" name="Rectangle 12"/>
          <p:cNvSpPr>
            <a:spLocks noGrp="1" noChangeArrowheads="1"/>
          </p:cNvSpPr>
          <p:nvPr>
            <p:ph type="ftr" sz="quarter" idx="4"/>
          </p:nvPr>
        </p:nvSpPr>
        <p:spPr bwMode="auto">
          <a:xfrm>
            <a:off x="3" y="8832851"/>
            <a:ext cx="3036888" cy="463550"/>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defTabSz="931674">
              <a:defRPr kumimoji="0" sz="1200"/>
            </a:lvl1pPr>
          </a:lstStyle>
          <a:p>
            <a:pPr>
              <a:defRPr/>
            </a:pPr>
            <a:endParaRPr lang="en-US" altLang="en-US"/>
          </a:p>
        </p:txBody>
      </p:sp>
      <p:sp>
        <p:nvSpPr>
          <p:cNvPr id="2061" name="Rectangle 13"/>
          <p:cNvSpPr>
            <a:spLocks noGrp="1" noChangeArrowheads="1"/>
          </p:cNvSpPr>
          <p:nvPr>
            <p:ph type="sldNum" sz="quarter" idx="5"/>
          </p:nvPr>
        </p:nvSpPr>
        <p:spPr bwMode="auto">
          <a:xfrm>
            <a:off x="3973516" y="8832851"/>
            <a:ext cx="3036887" cy="463550"/>
          </a:xfrm>
          <a:prstGeom prst="rect">
            <a:avLst/>
          </a:prstGeom>
          <a:noFill/>
          <a:ln w="9525">
            <a:noFill/>
            <a:miter lim="800000"/>
            <a:headEnd/>
            <a:tailEnd/>
          </a:ln>
        </p:spPr>
        <p:txBody>
          <a:bodyPr vert="horz" wrap="square" lIns="93147" tIns="46573" rIns="93147" bIns="46573" numCol="1" anchor="b" anchorCtr="0" compatLnSpc="1">
            <a:prstTxWarp prst="textNoShape">
              <a:avLst/>
            </a:prstTxWarp>
          </a:bodyPr>
          <a:lstStyle>
            <a:lvl1pPr algn="r" defTabSz="930181">
              <a:defRPr kumimoji="0" sz="1200"/>
            </a:lvl1pPr>
          </a:lstStyle>
          <a:p>
            <a:fld id="{26260AAD-0599-44FB-B7C5-BEBE862C92AE}" type="slidenum">
              <a:rPr lang="en-US" altLang="en-US"/>
              <a:pPr/>
              <a:t>‹#›</a:t>
            </a:fld>
            <a:endParaRPr lang="en-US" altLang="en-US"/>
          </a:p>
        </p:txBody>
      </p:sp>
    </p:spTree>
    <p:extLst>
      <p:ext uri="{BB962C8B-B14F-4D97-AF65-F5344CB8AC3E}">
        <p14:creationId xmlns:p14="http://schemas.microsoft.com/office/powerpoint/2010/main" val="1083757021"/>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81">
              <a:defRPr kumimoji="1" sz="2400">
                <a:solidFill>
                  <a:schemeClr val="tx1"/>
                </a:solidFill>
                <a:latin typeface="Times New Roman" panose="02020603050405020304" pitchFamily="18" charset="0"/>
              </a:defRPr>
            </a:lvl1pPr>
            <a:lvl2pPr marL="742875" indent="-285722" defTabSz="930181">
              <a:defRPr kumimoji="1" sz="2400">
                <a:solidFill>
                  <a:schemeClr val="tx1"/>
                </a:solidFill>
                <a:latin typeface="Times New Roman" panose="02020603050405020304" pitchFamily="18" charset="0"/>
              </a:defRPr>
            </a:lvl2pPr>
            <a:lvl3pPr marL="1142885" indent="-228576" defTabSz="930181">
              <a:defRPr kumimoji="1" sz="2400">
                <a:solidFill>
                  <a:schemeClr val="tx1"/>
                </a:solidFill>
                <a:latin typeface="Times New Roman" panose="02020603050405020304" pitchFamily="18" charset="0"/>
              </a:defRPr>
            </a:lvl3pPr>
            <a:lvl4pPr marL="1600038" indent="-228576" defTabSz="930181">
              <a:defRPr kumimoji="1" sz="2400">
                <a:solidFill>
                  <a:schemeClr val="tx1"/>
                </a:solidFill>
                <a:latin typeface="Times New Roman" panose="02020603050405020304" pitchFamily="18" charset="0"/>
              </a:defRPr>
            </a:lvl4pPr>
            <a:lvl5pPr marL="2057192" indent="-228576" defTabSz="930181">
              <a:defRPr kumimoji="1" sz="2400">
                <a:solidFill>
                  <a:schemeClr val="tx1"/>
                </a:solidFill>
                <a:latin typeface="Times New Roman" panose="02020603050405020304" pitchFamily="18" charset="0"/>
              </a:defRPr>
            </a:lvl5pPr>
            <a:lvl6pPr marL="2514346"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6pPr>
            <a:lvl7pPr marL="2971501"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7pPr>
            <a:lvl8pPr marL="3428654"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8pPr>
            <a:lvl9pPr marL="3885807"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9pPr>
          </a:lstStyle>
          <a:p>
            <a:fld id="{EC309F0C-367B-40E0-B8E1-97324D9F5E44}" type="datetime1">
              <a:rPr kumimoji="0" lang="en-US" altLang="en-US" sz="1200"/>
              <a:t>5/5/2022</a:t>
            </a:fld>
            <a:endParaRPr kumimoji="0" lang="en-US" altLang="en-US" sz="1200"/>
          </a:p>
        </p:txBody>
      </p:sp>
      <p:sp>
        <p:nvSpPr>
          <p:cNvPr id="25603"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181">
              <a:defRPr kumimoji="1" sz="2400">
                <a:solidFill>
                  <a:schemeClr val="tx1"/>
                </a:solidFill>
                <a:latin typeface="Times New Roman" panose="02020603050405020304" pitchFamily="18" charset="0"/>
              </a:defRPr>
            </a:lvl1pPr>
            <a:lvl2pPr marL="742875" indent="-285722" defTabSz="930181">
              <a:defRPr kumimoji="1" sz="2400">
                <a:solidFill>
                  <a:schemeClr val="tx1"/>
                </a:solidFill>
                <a:latin typeface="Times New Roman" panose="02020603050405020304" pitchFamily="18" charset="0"/>
              </a:defRPr>
            </a:lvl2pPr>
            <a:lvl3pPr marL="1142885" indent="-228576" defTabSz="930181">
              <a:defRPr kumimoji="1" sz="2400">
                <a:solidFill>
                  <a:schemeClr val="tx1"/>
                </a:solidFill>
                <a:latin typeface="Times New Roman" panose="02020603050405020304" pitchFamily="18" charset="0"/>
              </a:defRPr>
            </a:lvl3pPr>
            <a:lvl4pPr marL="1600038" indent="-228576" defTabSz="930181">
              <a:defRPr kumimoji="1" sz="2400">
                <a:solidFill>
                  <a:schemeClr val="tx1"/>
                </a:solidFill>
                <a:latin typeface="Times New Roman" panose="02020603050405020304" pitchFamily="18" charset="0"/>
              </a:defRPr>
            </a:lvl4pPr>
            <a:lvl5pPr marL="2057192" indent="-228576" defTabSz="930181">
              <a:defRPr kumimoji="1" sz="2400">
                <a:solidFill>
                  <a:schemeClr val="tx1"/>
                </a:solidFill>
                <a:latin typeface="Times New Roman" panose="02020603050405020304" pitchFamily="18" charset="0"/>
              </a:defRPr>
            </a:lvl5pPr>
            <a:lvl6pPr marL="2514346"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6pPr>
            <a:lvl7pPr marL="2971501"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7pPr>
            <a:lvl8pPr marL="3428654"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8pPr>
            <a:lvl9pPr marL="3885807" indent="-228576" defTabSz="930181" eaLnBrk="0" fontAlgn="base" hangingPunct="0">
              <a:spcBef>
                <a:spcPct val="0"/>
              </a:spcBef>
              <a:spcAft>
                <a:spcPct val="0"/>
              </a:spcAft>
              <a:defRPr kumimoji="1" sz="2400">
                <a:solidFill>
                  <a:schemeClr val="tx1"/>
                </a:solidFill>
                <a:latin typeface="Times New Roman" panose="02020603050405020304" pitchFamily="18" charset="0"/>
              </a:defRPr>
            </a:lvl9pPr>
          </a:lstStyle>
          <a:p>
            <a:fld id="{753DBC16-F9BB-4B62-B3AE-85D986303EAD}" type="slidenum">
              <a:rPr kumimoji="0" lang="en-US" altLang="en-US" sz="1200"/>
              <a:pPr/>
              <a:t>1</a:t>
            </a:fld>
            <a:endParaRPr kumimoji="0" lang="en-US" altLang="en-US" sz="1200"/>
          </a:p>
        </p:txBody>
      </p:sp>
      <p:sp>
        <p:nvSpPr>
          <p:cNvPr id="25604" name="Rectangle 2"/>
          <p:cNvSpPr>
            <a:spLocks noGrp="1" noRot="1" noChangeAspect="1" noChangeArrowheads="1" noTextEdit="1"/>
          </p:cNvSpPr>
          <p:nvPr>
            <p:ph type="sldImg"/>
          </p:nvPr>
        </p:nvSpPr>
        <p:spPr>
          <a:xfrm>
            <a:off x="407988" y="700088"/>
            <a:ext cx="6194425" cy="3484562"/>
          </a:xfrm>
          <a:ln/>
        </p:spPr>
      </p:sp>
      <p:sp>
        <p:nvSpPr>
          <p:cNvPr id="2560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54529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https://www.apple.com/newsroom/2008/03/06Apple-Announces-iPhone-2-0-Software-Beta/</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5/5/2022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18</a:t>
            </a:fld>
            <a:endParaRPr lang="en-US" altLang="en-US"/>
          </a:p>
        </p:txBody>
      </p:sp>
    </p:spTree>
    <p:extLst>
      <p:ext uri="{BB962C8B-B14F-4D97-AF65-F5344CB8AC3E}">
        <p14:creationId xmlns:p14="http://schemas.microsoft.com/office/powerpoint/2010/main" val="3745970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https://www.youtube.com/watch?v=xo9cKe_Fch8&amp;t=2s</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5/5/2022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19</a:t>
            </a:fld>
            <a:endParaRPr lang="en-US" altLang="en-US"/>
          </a:p>
        </p:txBody>
      </p:sp>
    </p:spTree>
    <p:extLst>
      <p:ext uri="{BB962C8B-B14F-4D97-AF65-F5344CB8AC3E}">
        <p14:creationId xmlns:p14="http://schemas.microsoft.com/office/powerpoint/2010/main" val="510232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https://www.youtube.com/watch?v=xo9cKe_Fch8&amp;t=2s</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5/5/2022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20</a:t>
            </a:fld>
            <a:endParaRPr lang="en-US" altLang="en-US"/>
          </a:p>
        </p:txBody>
      </p:sp>
    </p:spTree>
    <p:extLst>
      <p:ext uri="{BB962C8B-B14F-4D97-AF65-F5344CB8AC3E}">
        <p14:creationId xmlns:p14="http://schemas.microsoft.com/office/powerpoint/2010/main" val="314704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https://www.apple.com/newsroom/2008/07/10iPhone-3G-on-Sale-Tomorrow/</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5/5/2022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21</a:t>
            </a:fld>
            <a:endParaRPr lang="en-US" altLang="en-US"/>
          </a:p>
        </p:txBody>
      </p:sp>
    </p:spTree>
    <p:extLst>
      <p:ext uri="{BB962C8B-B14F-4D97-AF65-F5344CB8AC3E}">
        <p14:creationId xmlns:p14="http://schemas.microsoft.com/office/powerpoint/2010/main" val="3271069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https://www.apple.com/newsroom/2008/07/10iPhone-3G-on-Sale-Tomorrow/</a:t>
            </a:r>
          </a:p>
          <a:p>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22</a:t>
            </a:fld>
            <a:endParaRPr lang="en-US" altLang="en-US"/>
          </a:p>
        </p:txBody>
      </p:sp>
    </p:spTree>
    <p:extLst>
      <p:ext uri="{BB962C8B-B14F-4D97-AF65-F5344CB8AC3E}">
        <p14:creationId xmlns:p14="http://schemas.microsoft.com/office/powerpoint/2010/main" val="3344497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https://www.phonearena.com/news/Did-you-know-Samsung-could-buy-Android-first-but-laughed-it-out-of-court_id52685</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23</a:t>
            </a:fld>
            <a:endParaRPr lang="en-US" altLang="en-US"/>
          </a:p>
        </p:txBody>
      </p:sp>
    </p:spTree>
    <p:extLst>
      <p:ext uri="{BB962C8B-B14F-4D97-AF65-F5344CB8AC3E}">
        <p14:creationId xmlns:p14="http://schemas.microsoft.com/office/powerpoint/2010/main" val="46660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Aug 16, 2005: Google buys Android: http://www.bloomberg.com/bw/stories/2005-08-16/google-buys-android-for-its-mobile-arsenal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https://android-developers.googleblog.com/2008/09/announcing-android-10-sdk-release-1.html</a:t>
            </a:r>
          </a:p>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5/5/2022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24</a:t>
            </a:fld>
            <a:endParaRPr lang="en-US" altLang="en-US"/>
          </a:p>
        </p:txBody>
      </p:sp>
    </p:spTree>
    <p:extLst>
      <p:ext uri="{BB962C8B-B14F-4D97-AF65-F5344CB8AC3E}">
        <p14:creationId xmlns:p14="http://schemas.microsoft.com/office/powerpoint/2010/main" val="3800782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Aug 16, 2005: Google buys Android: http://www.bloomberg.com/bw/stories/2005-08-16/google-buys-android-for-its-mobile-arsenal </a:t>
            </a:r>
          </a:p>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5/5/2022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25</a:t>
            </a:fld>
            <a:endParaRPr lang="en-US" altLang="en-US"/>
          </a:p>
        </p:txBody>
      </p:sp>
    </p:spTree>
    <p:extLst>
      <p:ext uri="{BB962C8B-B14F-4D97-AF65-F5344CB8AC3E}">
        <p14:creationId xmlns:p14="http://schemas.microsoft.com/office/powerpoint/2010/main" val="1191469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https://www.gartner.com/en/newsroom/press-releases/2022-03-01-4q21-smartphone-market-share</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33</a:t>
            </a:fld>
            <a:endParaRPr lang="en-US" altLang="en-US"/>
          </a:p>
        </p:txBody>
      </p:sp>
    </p:spTree>
    <p:extLst>
      <p:ext uri="{BB962C8B-B14F-4D97-AF65-F5344CB8AC3E}">
        <p14:creationId xmlns:p14="http://schemas.microsoft.com/office/powerpoint/2010/main" val="2939727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https://www.counterpointresearch.com/us-market-smartphone-share/</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34</a:t>
            </a:fld>
            <a:endParaRPr lang="en-US" altLang="en-US"/>
          </a:p>
        </p:txBody>
      </p:sp>
    </p:spTree>
    <p:extLst>
      <p:ext uri="{BB962C8B-B14F-4D97-AF65-F5344CB8AC3E}">
        <p14:creationId xmlns:p14="http://schemas.microsoft.com/office/powerpoint/2010/main" val="26632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https://companiesmarketcap.com/</a:t>
            </a:r>
            <a:endParaRPr lang="en-US" dirty="0"/>
          </a:p>
        </p:txBody>
      </p:sp>
      <p:sp>
        <p:nvSpPr>
          <p:cNvPr id="4" name="Date Placeholder 3"/>
          <p:cNvSpPr>
            <a:spLocks noGrp="1"/>
          </p:cNvSpPr>
          <p:nvPr>
            <p:ph type="dt" idx="1"/>
          </p:nvPr>
        </p:nvSpPr>
        <p:spPr/>
        <p:txBody>
          <a:bodyPr/>
          <a:lstStyle/>
          <a:p>
            <a:pPr>
              <a:defRPr/>
            </a:pPr>
            <a:fld id="{91C928C3-9442-484A-8273-FA08CFCEA006}" type="datetime1">
              <a:rPr lang="en-US" altLang="en-US" smtClean="0"/>
              <a:pPr>
                <a:defRPr/>
              </a:pPr>
              <a:t>5/5/2022</a:t>
            </a:fld>
            <a:endParaRPr lang="en-US" altLang="en-US"/>
          </a:p>
        </p:txBody>
      </p:sp>
      <p:sp>
        <p:nvSpPr>
          <p:cNvPr id="5" name="Slide Number Placeholder 4"/>
          <p:cNvSpPr>
            <a:spLocks noGrp="1"/>
          </p:cNvSpPr>
          <p:nvPr>
            <p:ph type="sldNum" sz="quarter" idx="5"/>
          </p:nvPr>
        </p:nvSpPr>
        <p:spPr/>
        <p:txBody>
          <a:bodyPr/>
          <a:lstStyle/>
          <a:p>
            <a:pPr>
              <a:defRPr/>
            </a:pPr>
            <a:fld id="{17815D0A-6945-40F0-849D-84A13EF4AA21}" type="slidenum">
              <a:rPr lang="en-US" altLang="en-US" smtClean="0"/>
              <a:pPr>
                <a:defRPr/>
              </a:pPr>
              <a:t>3</a:t>
            </a:fld>
            <a:endParaRPr lang="en-US" altLang="en-US"/>
          </a:p>
        </p:txBody>
      </p:sp>
    </p:spTree>
    <p:extLst>
      <p:ext uri="{BB962C8B-B14F-4D97-AF65-F5344CB8AC3E}">
        <p14:creationId xmlns:p14="http://schemas.microsoft.com/office/powerpoint/2010/main" val="2978325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https://www.counterpointresearch.com/us-market-smartphone-share/</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35</a:t>
            </a:fld>
            <a:endParaRPr lang="en-US" altLang="en-US"/>
          </a:p>
        </p:txBody>
      </p:sp>
    </p:spTree>
    <p:extLst>
      <p:ext uri="{BB962C8B-B14F-4D97-AF65-F5344CB8AC3E}">
        <p14:creationId xmlns:p14="http://schemas.microsoft.com/office/powerpoint/2010/main" val="3423354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https://gs.statcounter.com/os-market-share/mobile/worldwide/#monthly-200901-202204</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36</a:t>
            </a:fld>
            <a:endParaRPr lang="en-US" altLang="en-US"/>
          </a:p>
        </p:txBody>
      </p:sp>
    </p:spTree>
    <p:extLst>
      <p:ext uri="{BB962C8B-B14F-4D97-AF65-F5344CB8AC3E}">
        <p14:creationId xmlns:p14="http://schemas.microsoft.com/office/powerpoint/2010/main" val="975014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https://gs.statcounter.com/os-market-share/mobile/united-states-of-america#monthly-200901-202204</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37</a:t>
            </a:fld>
            <a:endParaRPr lang="en-US" altLang="en-US"/>
          </a:p>
        </p:txBody>
      </p:sp>
    </p:spTree>
    <p:extLst>
      <p:ext uri="{BB962C8B-B14F-4D97-AF65-F5344CB8AC3E}">
        <p14:creationId xmlns:p14="http://schemas.microsoft.com/office/powerpoint/2010/main" val="2252723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https://gs.statcounter.com/os-market-share/mobile/europe#monthly-200901-202204</a:t>
            </a:r>
            <a:endParaRPr lang="en-US"/>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38</a:t>
            </a:fld>
            <a:endParaRPr lang="en-US" altLang="en-US"/>
          </a:p>
        </p:txBody>
      </p:sp>
    </p:spTree>
    <p:extLst>
      <p:ext uri="{BB962C8B-B14F-4D97-AF65-F5344CB8AC3E}">
        <p14:creationId xmlns:p14="http://schemas.microsoft.com/office/powerpoint/2010/main" val="33448760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https://sensortower.com/blog/app-revenue-and-downloads-2021</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39</a:t>
            </a:fld>
            <a:endParaRPr lang="en-US" altLang="en-US"/>
          </a:p>
        </p:txBody>
      </p:sp>
    </p:spTree>
    <p:extLst>
      <p:ext uri="{BB962C8B-B14F-4D97-AF65-F5344CB8AC3E}">
        <p14:creationId xmlns:p14="http://schemas.microsoft.com/office/powerpoint/2010/main" val="2418263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https://sensortower.com/blog/app-revenue-and-downloads-2021</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40</a:t>
            </a:fld>
            <a:endParaRPr lang="en-US" altLang="en-US"/>
          </a:p>
        </p:txBody>
      </p:sp>
    </p:spTree>
    <p:extLst>
      <p:ext uri="{BB962C8B-B14F-4D97-AF65-F5344CB8AC3E}">
        <p14:creationId xmlns:p14="http://schemas.microsoft.com/office/powerpoint/2010/main" val="4431411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https://sensortower.com/blog/app-revenue-and-downloads-2021</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41</a:t>
            </a:fld>
            <a:endParaRPr lang="en-US" altLang="en-US"/>
          </a:p>
        </p:txBody>
      </p:sp>
    </p:spTree>
    <p:extLst>
      <p:ext uri="{BB962C8B-B14F-4D97-AF65-F5344CB8AC3E}">
        <p14:creationId xmlns:p14="http://schemas.microsoft.com/office/powerpoint/2010/main" val="3954057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https://developer.apple.com/support/storekit-external-entitlement/</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52</a:t>
            </a:fld>
            <a:endParaRPr lang="en-US" altLang="en-US"/>
          </a:p>
        </p:txBody>
      </p:sp>
    </p:spTree>
    <p:extLst>
      <p:ext uri="{BB962C8B-B14F-4D97-AF65-F5344CB8AC3E}">
        <p14:creationId xmlns:p14="http://schemas.microsoft.com/office/powerpoint/2010/main" val="2239183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https://developer.apple.com/support/storekit-external-entitlement/</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53</a:t>
            </a:fld>
            <a:endParaRPr lang="en-US" altLang="en-US"/>
          </a:p>
        </p:txBody>
      </p:sp>
    </p:spTree>
    <p:extLst>
      <p:ext uri="{BB962C8B-B14F-4D97-AF65-F5344CB8AC3E}">
        <p14:creationId xmlns:p14="http://schemas.microsoft.com/office/powerpoint/2010/main" val="1486424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https://developers-kr.googleblog.com/2021/11/enabling-alternative-billing-in-korea-en.html</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54</a:t>
            </a:fld>
            <a:endParaRPr lang="en-US" altLang="en-US"/>
          </a:p>
        </p:txBody>
      </p:sp>
    </p:spTree>
    <p:extLst>
      <p:ext uri="{BB962C8B-B14F-4D97-AF65-F5344CB8AC3E}">
        <p14:creationId xmlns:p14="http://schemas.microsoft.com/office/powerpoint/2010/main" val="1375879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5/5/2022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8</a:t>
            </a:fld>
            <a:endParaRPr lang="en-US" altLang="en-US"/>
          </a:p>
        </p:txBody>
      </p:sp>
    </p:spTree>
    <p:extLst>
      <p:ext uri="{BB962C8B-B14F-4D97-AF65-F5344CB8AC3E}">
        <p14:creationId xmlns:p14="http://schemas.microsoft.com/office/powerpoint/2010/main" val="28303725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https://developers-kr.googleblog.com/2021/11/enabling-alternative-billing-in-korea-en.html</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55</a:t>
            </a:fld>
            <a:endParaRPr lang="en-US" altLang="en-US"/>
          </a:p>
        </p:txBody>
      </p:sp>
    </p:spTree>
    <p:extLst>
      <p:ext uri="{BB962C8B-B14F-4D97-AF65-F5344CB8AC3E}">
        <p14:creationId xmlns:p14="http://schemas.microsoft.com/office/powerpoint/2010/main" val="1476560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https://developers-kr.googleblog.com/2021/11/enabling-alternative-billing-in-korea-en.html</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56</a:t>
            </a:fld>
            <a:endParaRPr lang="en-US" altLang="en-US"/>
          </a:p>
        </p:txBody>
      </p:sp>
    </p:spTree>
    <p:extLst>
      <p:ext uri="{BB962C8B-B14F-4D97-AF65-F5344CB8AC3E}">
        <p14:creationId xmlns:p14="http://schemas.microsoft.com/office/powerpoint/2010/main" val="27787591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a:defRPr/>
            </a:pPr>
            <a:fld id="{827A2143-C997-4084-94AB-F5AB0294250D}"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B687A2CD-3199-4C32-A7BE-6608E212D1A3}" type="slidenum">
              <a:rPr lang="en-US" altLang="en-US" smtClean="0"/>
              <a:pPr/>
              <a:t>75</a:t>
            </a:fld>
            <a:endParaRPr lang="en-US" altLang="en-US"/>
          </a:p>
        </p:txBody>
      </p:sp>
    </p:spTree>
    <p:extLst>
      <p:ext uri="{BB962C8B-B14F-4D97-AF65-F5344CB8AC3E}">
        <p14:creationId xmlns:p14="http://schemas.microsoft.com/office/powerpoint/2010/main" val="1620029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5/5/2022</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84</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3021850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5/5/2022</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85</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27171828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11"/>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2E58D7C3-81B2-47D6-8C54-3636806C8641}" type="datetime1">
              <a:rPr kumimoji="0" lang="en-US" altLang="en-US" sz="1200"/>
              <a:t>5/5/2022</a:t>
            </a:fld>
            <a:endParaRPr kumimoji="0" lang="en-US" altLang="en-US" sz="1200"/>
          </a:p>
        </p:txBody>
      </p:sp>
      <p:sp>
        <p:nvSpPr>
          <p:cNvPr id="41987" name="Rectangle 13"/>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07">
              <a:defRPr kumimoji="1" sz="2400">
                <a:solidFill>
                  <a:schemeClr val="tx1"/>
                </a:solidFill>
                <a:latin typeface="Times New Roman" panose="02020603050405020304" pitchFamily="18" charset="0"/>
              </a:defRPr>
            </a:lvl1pPr>
            <a:lvl2pPr marL="742895" indent="-285729" defTabSz="930207">
              <a:defRPr kumimoji="1" sz="2400">
                <a:solidFill>
                  <a:schemeClr val="tx1"/>
                </a:solidFill>
                <a:latin typeface="Times New Roman" panose="02020603050405020304" pitchFamily="18" charset="0"/>
              </a:defRPr>
            </a:lvl2pPr>
            <a:lvl3pPr marL="1142917" indent="-228583" defTabSz="930207">
              <a:defRPr kumimoji="1" sz="2400">
                <a:solidFill>
                  <a:schemeClr val="tx1"/>
                </a:solidFill>
                <a:latin typeface="Times New Roman" panose="02020603050405020304" pitchFamily="18" charset="0"/>
              </a:defRPr>
            </a:lvl3pPr>
            <a:lvl4pPr marL="1600083" indent="-228583" defTabSz="930207">
              <a:defRPr kumimoji="1" sz="2400">
                <a:solidFill>
                  <a:schemeClr val="tx1"/>
                </a:solidFill>
                <a:latin typeface="Times New Roman" panose="02020603050405020304" pitchFamily="18" charset="0"/>
              </a:defRPr>
            </a:lvl4pPr>
            <a:lvl5pPr marL="2057250" indent="-228583" defTabSz="930207">
              <a:defRPr kumimoji="1" sz="2400">
                <a:solidFill>
                  <a:schemeClr val="tx1"/>
                </a:solidFill>
                <a:latin typeface="Times New Roman" panose="02020603050405020304" pitchFamily="18" charset="0"/>
              </a:defRPr>
            </a:lvl5pPr>
            <a:lvl6pPr marL="25144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6pPr>
            <a:lvl7pPr marL="2971583"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7pPr>
            <a:lvl8pPr marL="3428750"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8pPr>
            <a:lvl9pPr marL="3885917" indent="-228583" defTabSz="930207" eaLnBrk="0" fontAlgn="base" hangingPunct="0">
              <a:spcBef>
                <a:spcPct val="0"/>
              </a:spcBef>
              <a:spcAft>
                <a:spcPct val="0"/>
              </a:spcAft>
              <a:defRPr kumimoji="1" sz="2400">
                <a:solidFill>
                  <a:schemeClr val="tx1"/>
                </a:solidFill>
                <a:latin typeface="Times New Roman" panose="02020603050405020304" pitchFamily="18" charset="0"/>
              </a:defRPr>
            </a:lvl9pPr>
          </a:lstStyle>
          <a:p>
            <a:fld id="{B354A123-0276-4AF4-8684-F7CE5BC8FDD3}" type="slidenum">
              <a:rPr kumimoji="0" lang="en-US" altLang="en-US" sz="1200"/>
              <a:pPr/>
              <a:t>86</a:t>
            </a:fld>
            <a:endParaRPr kumimoji="0" lang="en-US" altLang="en-US" sz="1200"/>
          </a:p>
        </p:txBody>
      </p:sp>
      <p:sp>
        <p:nvSpPr>
          <p:cNvPr id="41988" name="Rectangle 2"/>
          <p:cNvSpPr>
            <a:spLocks noGrp="1" noRot="1" noChangeAspect="1" noChangeArrowheads="1" noTextEdit="1"/>
          </p:cNvSpPr>
          <p:nvPr>
            <p:ph type="sldImg"/>
          </p:nvPr>
        </p:nvSpPr>
        <p:spPr>
          <a:xfrm>
            <a:off x="406400" y="698500"/>
            <a:ext cx="6197600" cy="3486150"/>
          </a:xfrm>
          <a:ln/>
        </p:spPr>
      </p:sp>
      <p:sp>
        <p:nvSpPr>
          <p:cNvPr id="4198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anose="020B0604020202020204" pitchFamily="34" charset="0"/>
            </a:endParaRPr>
          </a:p>
        </p:txBody>
      </p:sp>
    </p:spTree>
    <p:extLst>
      <p:ext uri="{BB962C8B-B14F-4D97-AF65-F5344CB8AC3E}">
        <p14:creationId xmlns:p14="http://schemas.microsoft.com/office/powerpoint/2010/main" val="13073828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https://www.axios.com/newsletters/axios-login</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91</a:t>
            </a:fld>
            <a:endParaRPr lang="en-US" altLang="en-US"/>
          </a:p>
        </p:txBody>
      </p:sp>
    </p:spTree>
    <p:extLst>
      <p:ext uri="{BB962C8B-B14F-4D97-AF65-F5344CB8AC3E}">
        <p14:creationId xmlns:p14="http://schemas.microsoft.com/office/powerpoint/2010/main" val="37693110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https://www.axios.com/newsletters/axios-login</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92</a:t>
            </a:fld>
            <a:endParaRPr lang="en-US" altLang="en-US"/>
          </a:p>
        </p:txBody>
      </p:sp>
    </p:spTree>
    <p:extLst>
      <p:ext uri="{BB962C8B-B14F-4D97-AF65-F5344CB8AC3E}">
        <p14:creationId xmlns:p14="http://schemas.microsoft.com/office/powerpoint/2010/main" val="2935660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https://www.axios.com/newsletters/axios-login</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93</a:t>
            </a:fld>
            <a:endParaRPr lang="en-US" altLang="en-US"/>
          </a:p>
        </p:txBody>
      </p:sp>
    </p:spTree>
    <p:extLst>
      <p:ext uri="{BB962C8B-B14F-4D97-AF65-F5344CB8AC3E}">
        <p14:creationId xmlns:p14="http://schemas.microsoft.com/office/powerpoint/2010/main" val="2424332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https://www.axios.com/newsletters/axios-login</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94</a:t>
            </a:fld>
            <a:endParaRPr lang="en-US" altLang="en-US"/>
          </a:p>
        </p:txBody>
      </p:sp>
    </p:spTree>
    <p:extLst>
      <p:ext uri="{BB962C8B-B14F-4D97-AF65-F5344CB8AC3E}">
        <p14:creationId xmlns:p14="http://schemas.microsoft.com/office/powerpoint/2010/main" val="3432758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https://www.apple.com/newsroom/2007/01/09Apple-Reinvents-the-Phone-with-iPhone/</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10</a:t>
            </a:fld>
            <a:endParaRPr lang="en-US" altLang="en-US"/>
          </a:p>
        </p:txBody>
      </p:sp>
    </p:spTree>
    <p:extLst>
      <p:ext uri="{BB962C8B-B14F-4D97-AF65-F5344CB8AC3E}">
        <p14:creationId xmlns:p14="http://schemas.microsoft.com/office/powerpoint/2010/main" val="675746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https://www.youtube.com/watch?v=e7EfxMOElBE&amp;t=4818s </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5/5/2022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13</a:t>
            </a:fld>
            <a:endParaRPr lang="en-US" altLang="en-US"/>
          </a:p>
        </p:txBody>
      </p:sp>
    </p:spTree>
    <p:extLst>
      <p:ext uri="{BB962C8B-B14F-4D97-AF65-F5344CB8AC3E}">
        <p14:creationId xmlns:p14="http://schemas.microsoft.com/office/powerpoint/2010/main" val="1322752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https://www.youtube.com/watch?v=e7EfxMOElBE&amp;t=4818s </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5/5/2022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14</a:t>
            </a:fld>
            <a:endParaRPr lang="en-US" altLang="en-US"/>
          </a:p>
        </p:txBody>
      </p:sp>
    </p:spTree>
    <p:extLst>
      <p:ext uri="{BB962C8B-B14F-4D97-AF65-F5344CB8AC3E}">
        <p14:creationId xmlns:p14="http://schemas.microsoft.com/office/powerpoint/2010/main" val="658912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https://www.youtube.com/watch?v=e7EfxMOElBE&amp;t=4818s </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5/5/2022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15</a:t>
            </a:fld>
            <a:endParaRPr lang="en-US" altLang="en-US"/>
          </a:p>
        </p:txBody>
      </p:sp>
    </p:spTree>
    <p:extLst>
      <p:ext uri="{BB962C8B-B14F-4D97-AF65-F5344CB8AC3E}">
        <p14:creationId xmlns:p14="http://schemas.microsoft.com/office/powerpoint/2010/main" val="14177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38:44 of https://www.youtube.com/watch?v=vN4U5FqrOdQ </a:t>
            </a:r>
            <a:endParaRPr lang="en-US" dirty="0"/>
          </a:p>
        </p:txBody>
      </p:sp>
      <p:sp>
        <p:nvSpPr>
          <p:cNvPr id="4" name="Date Placeholder 3"/>
          <p:cNvSpPr>
            <a:spLocks noGrp="1"/>
          </p:cNvSpPr>
          <p:nvPr>
            <p:ph type="dt" idx="10"/>
          </p:nvPr>
        </p:nvSpPr>
        <p:spPr/>
        <p:txBody>
          <a:bodyPr/>
          <a:lstStyle/>
          <a:p>
            <a:pPr>
              <a:defRPr/>
            </a:pPr>
            <a:fld id="{91C928C3-9442-484A-8273-FA08CFCEA006}" type="datetime1">
              <a:rPr lang="en-US" altLang="en-US" smtClean="0"/>
              <a:pPr>
                <a:defRPr/>
              </a:pPr>
              <a:t>5/5/2022</a:t>
            </a:fld>
            <a:endParaRPr lang="en-US" altLang="en-US"/>
          </a:p>
        </p:txBody>
      </p:sp>
      <p:sp>
        <p:nvSpPr>
          <p:cNvPr id="5" name="Slide Number Placeholder 4"/>
          <p:cNvSpPr>
            <a:spLocks noGrp="1"/>
          </p:cNvSpPr>
          <p:nvPr>
            <p:ph type="sldNum" sz="quarter" idx="11"/>
          </p:nvPr>
        </p:nvSpPr>
        <p:spPr/>
        <p:txBody>
          <a:bodyPr/>
          <a:lstStyle/>
          <a:p>
            <a:pPr>
              <a:defRPr/>
            </a:pPr>
            <a:fld id="{17815D0A-6945-40F0-849D-84A13EF4AA21}" type="slidenum">
              <a:rPr lang="en-US" altLang="en-US" smtClean="0"/>
              <a:pPr>
                <a:defRPr/>
              </a:pPr>
              <a:t>16</a:t>
            </a:fld>
            <a:endParaRPr lang="en-US" altLang="en-US"/>
          </a:p>
        </p:txBody>
      </p:sp>
    </p:spTree>
    <p:extLst>
      <p:ext uri="{BB962C8B-B14F-4D97-AF65-F5344CB8AC3E}">
        <p14:creationId xmlns:p14="http://schemas.microsoft.com/office/powerpoint/2010/main" val="3928172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https://www.apple.com/newsroom/2008/03/06Apple-Announces-iPhone-2-0-Software-Beta/</a:t>
            </a:r>
            <a:endParaRPr lang="en-US" dirty="0"/>
          </a:p>
        </p:txBody>
      </p:sp>
      <p:sp>
        <p:nvSpPr>
          <p:cNvPr id="4" name="Date Placeholder 3"/>
          <p:cNvSpPr>
            <a:spLocks noGrp="1"/>
          </p:cNvSpPr>
          <p:nvPr>
            <p:ph type="dt" idx="10"/>
          </p:nvPr>
        </p:nvSpPr>
        <p:spPr/>
        <p:txBody>
          <a:bodyPr/>
          <a:lstStyle/>
          <a:p>
            <a:pPr>
              <a:defRPr/>
            </a:pPr>
            <a:fld id="{B1206923-0FF5-4656-88A9-016FF85C1200}" type="datetime1">
              <a:rPr lang="en-US" altLang="en-US" smtClean="0"/>
              <a:t>5/5/2022</a:t>
            </a:fld>
            <a:endParaRPr lang="en-US" altLang="en-US"/>
          </a:p>
        </p:txBody>
      </p:sp>
      <p:sp>
        <p:nvSpPr>
          <p:cNvPr id="5" name="Slide Number Placeholder 4"/>
          <p:cNvSpPr>
            <a:spLocks noGrp="1"/>
          </p:cNvSpPr>
          <p:nvPr>
            <p:ph type="sldNum" sz="quarter" idx="11"/>
          </p:nvPr>
        </p:nvSpPr>
        <p:spPr/>
        <p:txBody>
          <a:bodyPr/>
          <a:lstStyle/>
          <a:p>
            <a:fld id="{26260AAD-0599-44FB-B7C5-BEBE862C92AE}" type="slidenum">
              <a:rPr lang="en-US" altLang="en-US" smtClean="0"/>
              <a:pPr/>
              <a:t>17</a:t>
            </a:fld>
            <a:endParaRPr lang="en-US" altLang="en-US"/>
          </a:p>
        </p:txBody>
      </p:sp>
    </p:spTree>
    <p:extLst>
      <p:ext uri="{BB962C8B-B14F-4D97-AF65-F5344CB8AC3E}">
        <p14:creationId xmlns:p14="http://schemas.microsoft.com/office/powerpoint/2010/main" val="4248354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4233" y="3200400"/>
            <a:ext cx="12196233" cy="0"/>
          </a:xfrm>
          <a:prstGeom prst="line">
            <a:avLst/>
          </a:prstGeom>
          <a:noFill/>
          <a:ln w="12700" cap="sq">
            <a:solidFill>
              <a:schemeClr val="bg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sz="2400"/>
          </a:p>
        </p:txBody>
      </p:sp>
      <p:sp>
        <p:nvSpPr>
          <p:cNvPr id="5" name="Arc 3"/>
          <p:cNvSpPr>
            <a:spLocks/>
          </p:cNvSpPr>
          <p:nvPr/>
        </p:nvSpPr>
        <p:spPr bwMode="auto">
          <a:xfrm>
            <a:off x="0" y="842963"/>
            <a:ext cx="26416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3076" name="Rectangle 4"/>
          <p:cNvSpPr>
            <a:spLocks noGrp="1" noChangeArrowheads="1"/>
          </p:cNvSpPr>
          <p:nvPr>
            <p:ph type="ctrTitle" sz="quarter"/>
          </p:nvPr>
        </p:nvSpPr>
        <p:spPr>
          <a:xfrm>
            <a:off x="2133600" y="533400"/>
            <a:ext cx="10058400" cy="2590800"/>
          </a:xfrm>
        </p:spPr>
        <p:txBody>
          <a:bodyPr anchor="b"/>
          <a:lstStyle>
            <a:lvl1pPr algn="l">
              <a:lnSpc>
                <a:spcPct val="80000"/>
              </a:lnSpc>
              <a:defRPr sz="6600"/>
            </a:lvl1pPr>
          </a:lstStyle>
          <a:p>
            <a:r>
              <a:rPr lang="en-US" altLang="en-US"/>
              <a:t>Click to edit Master title style</a:t>
            </a:r>
          </a:p>
        </p:txBody>
      </p:sp>
      <p:sp>
        <p:nvSpPr>
          <p:cNvPr id="3077" name="Rectangle 5"/>
          <p:cNvSpPr>
            <a:spLocks noGrp="1" noChangeArrowheads="1"/>
          </p:cNvSpPr>
          <p:nvPr>
            <p:ph type="subTitle" sz="quarter" idx="1"/>
          </p:nvPr>
        </p:nvSpPr>
        <p:spPr>
          <a:xfrm>
            <a:off x="3759200" y="3581400"/>
            <a:ext cx="8128000" cy="1752600"/>
          </a:xfrm>
        </p:spPr>
        <p:txBody>
          <a:bodyPr/>
          <a:lstStyle>
            <a:lvl1pPr marL="0" indent="0">
              <a:buFont typeface="Monotype Sorts" pitchFamily="2" charset="2"/>
              <a:buNone/>
              <a:defRPr sz="2800"/>
            </a:lvl1pPr>
          </a:lstStyle>
          <a:p>
            <a:r>
              <a:rPr lang="en-US" altLang="en-US"/>
              <a:t>Click to edit Master subtitle style</a:t>
            </a:r>
          </a:p>
        </p:txBody>
      </p:sp>
      <p:sp>
        <p:nvSpPr>
          <p:cNvPr id="6" name="Rectangle 6"/>
          <p:cNvSpPr>
            <a:spLocks noGrp="1" noChangeArrowheads="1"/>
          </p:cNvSpPr>
          <p:nvPr>
            <p:ph type="dt" sz="quarter" idx="10"/>
          </p:nvPr>
        </p:nvSpPr>
        <p:spPr/>
        <p:txBody>
          <a:bodyPr/>
          <a:lstStyle>
            <a:lvl1pPr>
              <a:defRPr>
                <a:solidFill>
                  <a:schemeClr val="hlink"/>
                </a:solidFill>
              </a:defRPr>
            </a:lvl1pPr>
          </a:lstStyle>
          <a:p>
            <a:pPr>
              <a:defRPr/>
            </a:pPr>
            <a:fld id="{0099D15D-FD9E-4624-9269-877504E67E68}" type="datetime4">
              <a:rPr lang="en-US" smtClean="0"/>
              <a:t>May 5, 2022</a:t>
            </a:fld>
            <a:endParaRPr lang="en-US" altLang="en-US"/>
          </a:p>
        </p:txBody>
      </p:sp>
      <p:sp>
        <p:nvSpPr>
          <p:cNvPr id="7" name="Rectangle 7"/>
          <p:cNvSpPr>
            <a:spLocks noGrp="1" noChangeArrowheads="1"/>
          </p:cNvSpPr>
          <p:nvPr>
            <p:ph type="ftr" sz="quarter" idx="11"/>
          </p:nvPr>
        </p:nvSpPr>
        <p:spPr/>
        <p:txBody>
          <a:bodyPr/>
          <a:lstStyle>
            <a:lvl1pPr>
              <a:defRPr>
                <a:solidFill>
                  <a:schemeClr val="hlink"/>
                </a:solidFill>
              </a:defRPr>
            </a:lvl1pPr>
          </a:lstStyle>
          <a:p>
            <a:pPr>
              <a:defRPr/>
            </a:pPr>
            <a:r>
              <a:rPr lang="en-US" altLang="en-US"/>
              <a:t>Copyright © 2000-12 Randal C. Picker</a:t>
            </a:r>
          </a:p>
        </p:txBody>
      </p:sp>
      <p:sp>
        <p:nvSpPr>
          <p:cNvPr id="8" name="Rectangle 8"/>
          <p:cNvSpPr>
            <a:spLocks noGrp="1" noChangeArrowheads="1"/>
          </p:cNvSpPr>
          <p:nvPr>
            <p:ph type="sldNum" sz="quarter" idx="12"/>
          </p:nvPr>
        </p:nvSpPr>
        <p:spPr/>
        <p:txBody>
          <a:bodyPr/>
          <a:lstStyle>
            <a:lvl1pPr>
              <a:defRPr>
                <a:solidFill>
                  <a:schemeClr val="hlink"/>
                </a:solidFill>
              </a:defRPr>
            </a:lvl1pPr>
          </a:lstStyle>
          <a:p>
            <a:fld id="{B724F661-D5D5-44C7-B5CE-4FC98DCF1B54}" type="slidenum">
              <a:rPr lang="en-US" altLang="en-US"/>
              <a:pPr/>
              <a:t>‹#›</a:t>
            </a:fld>
            <a:endParaRPr lang="en-US" altLang="en-US"/>
          </a:p>
        </p:txBody>
      </p:sp>
    </p:spTree>
    <p:extLst>
      <p:ext uri="{BB962C8B-B14F-4D97-AF65-F5344CB8AC3E}">
        <p14:creationId xmlns:p14="http://schemas.microsoft.com/office/powerpoint/2010/main" val="1645628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8F553F25-5B47-49B4-8090-6C3BA4C02B76}" type="datetime4">
              <a:rPr lang="en-US" smtClean="0"/>
              <a:t>May 5, 2022</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7ADC62F1-D9CF-44BA-BFCC-44691C043575}" type="slidenum">
              <a:rPr lang="en-US" altLang="en-US"/>
              <a:pPr/>
              <a:t>‹#›</a:t>
            </a:fld>
            <a:endParaRPr lang="en-US" altLang="en-US"/>
          </a:p>
        </p:txBody>
      </p:sp>
    </p:spTree>
    <p:extLst>
      <p:ext uri="{BB962C8B-B14F-4D97-AF65-F5344CB8AC3E}">
        <p14:creationId xmlns:p14="http://schemas.microsoft.com/office/powerpoint/2010/main" val="24134380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94800" y="304800"/>
            <a:ext cx="27940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304800"/>
            <a:ext cx="81788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fld id="{F37FAEFD-F324-4F5C-9CCF-5176A4B07B01}" type="datetime4">
              <a:rPr lang="en-US" smtClean="0"/>
              <a:t>May 5, 2022</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A0201FC0-F375-4866-A7F4-3C9EF8E36AC9}" type="slidenum">
              <a:rPr lang="en-US" altLang="en-US"/>
              <a:pPr/>
              <a:t>‹#›</a:t>
            </a:fld>
            <a:endParaRPr lang="en-US" altLang="en-US"/>
          </a:p>
        </p:txBody>
      </p:sp>
    </p:spTree>
    <p:extLst>
      <p:ext uri="{BB962C8B-B14F-4D97-AF65-F5344CB8AC3E}">
        <p14:creationId xmlns:p14="http://schemas.microsoft.com/office/powerpoint/2010/main" val="2550798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04800"/>
            <a:ext cx="11176000" cy="1143000"/>
          </a:xfrm>
        </p:spPr>
        <p:txBody>
          <a:bodyPr/>
          <a:lstStyle/>
          <a:p>
            <a:r>
              <a:rPr lang="en-US"/>
              <a:t>Click to edit Master title style</a:t>
            </a:r>
          </a:p>
        </p:txBody>
      </p:sp>
      <p:sp>
        <p:nvSpPr>
          <p:cNvPr id="3" name="Text Placeholder 2"/>
          <p:cNvSpPr>
            <a:spLocks noGrp="1"/>
          </p:cNvSpPr>
          <p:nvPr>
            <p:ph type="body" sz="half" idx="1"/>
          </p:nvPr>
        </p:nvSpPr>
        <p:spPr>
          <a:xfrm>
            <a:off x="8128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82C82079-1331-41B0-8F59-E0797FF595D6}" type="datetime4">
              <a:rPr lang="en-US" smtClean="0"/>
              <a:t>May 5, 2022</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C0765A4C-FF23-4838-8F83-FDC1C8F35CEA}" type="slidenum">
              <a:rPr lang="en-US" altLang="en-US"/>
              <a:pPr/>
              <a:t>‹#›</a:t>
            </a:fld>
            <a:endParaRPr lang="en-US" altLang="en-US"/>
          </a:p>
        </p:txBody>
      </p:sp>
    </p:spTree>
    <p:extLst>
      <p:ext uri="{BB962C8B-B14F-4D97-AF65-F5344CB8AC3E}">
        <p14:creationId xmlns:p14="http://schemas.microsoft.com/office/powerpoint/2010/main" val="1704504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400"/>
            </a:lvl1pPr>
          </a:lstStyle>
          <a:p>
            <a:r>
              <a:rPr lang="en-US" dirty="0"/>
              <a:t>Click to edit Master title style</a:t>
            </a:r>
          </a:p>
        </p:txBody>
      </p:sp>
      <p:sp>
        <p:nvSpPr>
          <p:cNvPr id="3" name="Content Placeholder 2"/>
          <p:cNvSpPr>
            <a:spLocks noGrp="1"/>
          </p:cNvSpPr>
          <p:nvPr>
            <p:ph idx="1"/>
          </p:nvPr>
        </p:nvSpPr>
        <p:spPr/>
        <p:txBody>
          <a:bodyPr/>
          <a:lstStyle>
            <a:lvl1pPr>
              <a:defRPr sz="4000">
                <a:solidFill>
                  <a:srgbClr val="0000FF"/>
                </a:solidFill>
              </a:defRPr>
            </a:lvl1pPr>
            <a:lvl2pPr>
              <a:defRPr sz="3600"/>
            </a:lvl2pPr>
            <a:lvl3pPr>
              <a:defRPr sz="3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5"/>
          <p:cNvSpPr>
            <a:spLocks noGrp="1" noChangeArrowheads="1"/>
          </p:cNvSpPr>
          <p:nvPr>
            <p:ph type="dt" sz="half" idx="10"/>
          </p:nvPr>
        </p:nvSpPr>
        <p:spPr>
          <a:ln/>
        </p:spPr>
        <p:txBody>
          <a:bodyPr/>
          <a:lstStyle>
            <a:lvl1pPr>
              <a:defRPr/>
            </a:lvl1pPr>
          </a:lstStyle>
          <a:p>
            <a:pPr>
              <a:defRPr/>
            </a:pPr>
            <a:fld id="{4104F3BE-8262-4B0F-84FB-BC02D644DE30}" type="datetime4">
              <a:rPr lang="en-US" smtClean="0"/>
              <a:t>May 5, 2022</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507536B5-22D6-4A18-8C4B-39F933024B6F}" type="slidenum">
              <a:rPr lang="en-US" altLang="en-US"/>
              <a:pPr/>
              <a:t>‹#›</a:t>
            </a:fld>
            <a:endParaRPr lang="en-US" altLang="en-US"/>
          </a:p>
        </p:txBody>
      </p:sp>
    </p:spTree>
    <p:extLst>
      <p:ext uri="{BB962C8B-B14F-4D97-AF65-F5344CB8AC3E}">
        <p14:creationId xmlns:p14="http://schemas.microsoft.com/office/powerpoint/2010/main" val="2090436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0E2273C5-CF8E-4E11-9AFC-02986F37FAF3}" type="datetime4">
              <a:rPr lang="en-US" smtClean="0"/>
              <a:t>May 5, 2022</a:t>
            </a:fld>
            <a:endParaRPr lang="en-US" altLang="en-US">
              <a:solidFill>
                <a:schemeClr val="bg2"/>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6" name="Rectangle 7"/>
          <p:cNvSpPr>
            <a:spLocks noGrp="1" noChangeArrowheads="1"/>
          </p:cNvSpPr>
          <p:nvPr>
            <p:ph type="sldNum" sz="quarter" idx="12"/>
          </p:nvPr>
        </p:nvSpPr>
        <p:spPr>
          <a:ln/>
        </p:spPr>
        <p:txBody>
          <a:bodyPr/>
          <a:lstStyle>
            <a:lvl1pPr>
              <a:defRPr/>
            </a:lvl1pPr>
          </a:lstStyle>
          <a:p>
            <a:fld id="{9223142A-029D-4722-B489-296233079C9C}" type="slidenum">
              <a:rPr lang="en-US" altLang="en-US"/>
              <a:pPr/>
              <a:t>‹#›</a:t>
            </a:fld>
            <a:endParaRPr lang="en-US" altLang="en-US"/>
          </a:p>
        </p:txBody>
      </p:sp>
    </p:spTree>
    <p:extLst>
      <p:ext uri="{BB962C8B-B14F-4D97-AF65-F5344CB8AC3E}">
        <p14:creationId xmlns:p14="http://schemas.microsoft.com/office/powerpoint/2010/main" val="1538806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2400" y="1600200"/>
            <a:ext cx="5486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fld id="{7CB6360E-D7B8-4924-A202-147921109C8A}" type="datetime4">
              <a:rPr lang="en-US" smtClean="0"/>
              <a:t>May 5, 2022</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C10C52FF-0A93-4133-BFE9-3CAB617C4941}" type="slidenum">
              <a:rPr lang="en-US" altLang="en-US"/>
              <a:pPr/>
              <a:t>‹#›</a:t>
            </a:fld>
            <a:endParaRPr lang="en-US" altLang="en-US"/>
          </a:p>
        </p:txBody>
      </p:sp>
    </p:spTree>
    <p:extLst>
      <p:ext uri="{BB962C8B-B14F-4D97-AF65-F5344CB8AC3E}">
        <p14:creationId xmlns:p14="http://schemas.microsoft.com/office/powerpoint/2010/main" val="77085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fld id="{FCCC9545-396E-4302-B3A3-D8C8E7D2E533}" type="datetime4">
              <a:rPr lang="en-US" smtClean="0"/>
              <a:t>May 5, 2022</a:t>
            </a:fld>
            <a:endParaRPr lang="en-US" altLang="en-US">
              <a:solidFill>
                <a:schemeClr val="bg2"/>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9" name="Rectangle 7"/>
          <p:cNvSpPr>
            <a:spLocks noGrp="1" noChangeArrowheads="1"/>
          </p:cNvSpPr>
          <p:nvPr>
            <p:ph type="sldNum" sz="quarter" idx="12"/>
          </p:nvPr>
        </p:nvSpPr>
        <p:spPr>
          <a:ln/>
        </p:spPr>
        <p:txBody>
          <a:bodyPr/>
          <a:lstStyle>
            <a:lvl1pPr>
              <a:defRPr/>
            </a:lvl1pPr>
          </a:lstStyle>
          <a:p>
            <a:fld id="{30CA859B-DF44-419F-92F7-9A0F7953A437}" type="slidenum">
              <a:rPr lang="en-US" altLang="en-US"/>
              <a:pPr/>
              <a:t>‹#›</a:t>
            </a:fld>
            <a:endParaRPr lang="en-US" altLang="en-US"/>
          </a:p>
        </p:txBody>
      </p:sp>
    </p:spTree>
    <p:extLst>
      <p:ext uri="{BB962C8B-B14F-4D97-AF65-F5344CB8AC3E}">
        <p14:creationId xmlns:p14="http://schemas.microsoft.com/office/powerpoint/2010/main" val="32811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fld id="{A1BFFEC1-FE8D-406F-9FEA-1E0E6B09B5C5}" type="datetime4">
              <a:rPr lang="en-US" smtClean="0"/>
              <a:t>May 5, 2022</a:t>
            </a:fld>
            <a:endParaRPr lang="en-US" altLang="en-US">
              <a:solidFill>
                <a:schemeClr val="bg2"/>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5" name="Rectangle 7"/>
          <p:cNvSpPr>
            <a:spLocks noGrp="1" noChangeArrowheads="1"/>
          </p:cNvSpPr>
          <p:nvPr>
            <p:ph type="sldNum" sz="quarter" idx="12"/>
          </p:nvPr>
        </p:nvSpPr>
        <p:spPr>
          <a:ln/>
        </p:spPr>
        <p:txBody>
          <a:bodyPr/>
          <a:lstStyle>
            <a:lvl1pPr>
              <a:defRPr/>
            </a:lvl1pPr>
          </a:lstStyle>
          <a:p>
            <a:fld id="{3601506D-DCFA-4BA6-9D7E-587C42EC9052}" type="slidenum">
              <a:rPr lang="en-US" altLang="en-US"/>
              <a:pPr/>
              <a:t>‹#›</a:t>
            </a:fld>
            <a:endParaRPr lang="en-US" altLang="en-US"/>
          </a:p>
        </p:txBody>
      </p:sp>
    </p:spTree>
    <p:extLst>
      <p:ext uri="{BB962C8B-B14F-4D97-AF65-F5344CB8AC3E}">
        <p14:creationId xmlns:p14="http://schemas.microsoft.com/office/powerpoint/2010/main" val="424465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9C15BFD4-803B-460F-9089-F832EE5A03D2}" type="datetime4">
              <a:rPr lang="en-US" smtClean="0"/>
              <a:t>May 5, 2022</a:t>
            </a:fld>
            <a:endParaRPr lang="en-US" altLang="en-US">
              <a:solidFill>
                <a:schemeClr val="bg2"/>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4" name="Rectangle 7"/>
          <p:cNvSpPr>
            <a:spLocks noGrp="1" noChangeArrowheads="1"/>
          </p:cNvSpPr>
          <p:nvPr>
            <p:ph type="sldNum" sz="quarter" idx="12"/>
          </p:nvPr>
        </p:nvSpPr>
        <p:spPr>
          <a:ln/>
        </p:spPr>
        <p:txBody>
          <a:bodyPr/>
          <a:lstStyle>
            <a:lvl1pPr>
              <a:defRPr/>
            </a:lvl1pPr>
          </a:lstStyle>
          <a:p>
            <a:fld id="{7C44E4A0-3DC8-4AB9-9972-8DEF2BD12C05}" type="slidenum">
              <a:rPr lang="en-US" altLang="en-US"/>
              <a:pPr/>
              <a:t>‹#›</a:t>
            </a:fld>
            <a:endParaRPr lang="en-US" altLang="en-US"/>
          </a:p>
        </p:txBody>
      </p:sp>
    </p:spTree>
    <p:extLst>
      <p:ext uri="{BB962C8B-B14F-4D97-AF65-F5344CB8AC3E}">
        <p14:creationId xmlns:p14="http://schemas.microsoft.com/office/powerpoint/2010/main" val="4170637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1FC2CE02-F6C7-4F7B-A22F-F897B8AE6106}" type="datetime4">
              <a:rPr lang="en-US" smtClean="0"/>
              <a:t>May 5, 2022</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A6A26011-2C6D-4FEA-B79C-5D9A872C3A34}" type="slidenum">
              <a:rPr lang="en-US" altLang="en-US"/>
              <a:pPr/>
              <a:t>‹#›</a:t>
            </a:fld>
            <a:endParaRPr lang="en-US" altLang="en-US"/>
          </a:p>
        </p:txBody>
      </p:sp>
    </p:spTree>
    <p:extLst>
      <p:ext uri="{BB962C8B-B14F-4D97-AF65-F5344CB8AC3E}">
        <p14:creationId xmlns:p14="http://schemas.microsoft.com/office/powerpoint/2010/main" val="2477205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C19A1D20-D142-448D-829B-0E7054DB0B7B}" type="datetime4">
              <a:rPr lang="en-US" smtClean="0"/>
              <a:t>May 5, 2022</a:t>
            </a:fld>
            <a:endParaRPr lang="en-US" altLang="en-US">
              <a:solidFill>
                <a:schemeClr val="bg2"/>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r>
              <a:rPr lang="en-US" altLang="en-US"/>
              <a:t>Copyright © 2000-12 Randal C. Picker</a:t>
            </a:r>
            <a:endParaRPr lang="en-US" altLang="en-US">
              <a:solidFill>
                <a:schemeClr val="bg2"/>
              </a:solidFill>
            </a:endParaRPr>
          </a:p>
        </p:txBody>
      </p:sp>
      <p:sp>
        <p:nvSpPr>
          <p:cNvPr id="7" name="Rectangle 7"/>
          <p:cNvSpPr>
            <a:spLocks noGrp="1" noChangeArrowheads="1"/>
          </p:cNvSpPr>
          <p:nvPr>
            <p:ph type="sldNum" sz="quarter" idx="12"/>
          </p:nvPr>
        </p:nvSpPr>
        <p:spPr>
          <a:ln/>
        </p:spPr>
        <p:txBody>
          <a:bodyPr/>
          <a:lstStyle>
            <a:lvl1pPr>
              <a:defRPr/>
            </a:lvl1pPr>
          </a:lstStyle>
          <a:p>
            <a:fld id="{A6B69457-A0D9-4750-8F78-F787E0F8E723}" type="slidenum">
              <a:rPr lang="en-US" altLang="en-US"/>
              <a:pPr/>
              <a:t>‹#›</a:t>
            </a:fld>
            <a:endParaRPr lang="en-US" altLang="en-US"/>
          </a:p>
        </p:txBody>
      </p:sp>
    </p:spTree>
    <p:extLst>
      <p:ext uri="{BB962C8B-B14F-4D97-AF65-F5344CB8AC3E}">
        <p14:creationId xmlns:p14="http://schemas.microsoft.com/office/powerpoint/2010/main" val="2448288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alpha val="10000"/>
          </a:schemeClr>
        </a:solidFill>
        <a:effectLst/>
      </p:bgPr>
    </p:bg>
    <p:spTree>
      <p:nvGrpSpPr>
        <p:cNvPr id="1" name=""/>
        <p:cNvGrpSpPr/>
        <p:nvPr/>
      </p:nvGrpSpPr>
      <p:grpSpPr>
        <a:xfrm>
          <a:off x="0" y="0"/>
          <a:ext cx="0" cy="0"/>
          <a:chOff x="0" y="0"/>
          <a:chExt cx="0" cy="0"/>
        </a:xfrm>
      </p:grpSpPr>
      <p:sp>
        <p:nvSpPr>
          <p:cNvPr id="1026" name="Arc 2"/>
          <p:cNvSpPr>
            <a:spLocks/>
          </p:cNvSpPr>
          <p:nvPr/>
        </p:nvSpPr>
        <p:spPr bwMode="auto">
          <a:xfrm>
            <a:off x="0" y="842963"/>
            <a:ext cx="711200" cy="601821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gradFill rotWithShape="0">
            <a:gsLst>
              <a:gs pos="0">
                <a:schemeClr val="accent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US" sz="2400"/>
          </a:p>
        </p:txBody>
      </p:sp>
      <p:sp>
        <p:nvSpPr>
          <p:cNvPr id="1027" name="Rectangle 3"/>
          <p:cNvSpPr>
            <a:spLocks noGrp="1" noChangeArrowheads="1"/>
          </p:cNvSpPr>
          <p:nvPr>
            <p:ph type="title"/>
          </p:nvPr>
        </p:nvSpPr>
        <p:spPr bwMode="auto">
          <a:xfrm>
            <a:off x="812800" y="304800"/>
            <a:ext cx="11176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4"/>
          <p:cNvSpPr>
            <a:spLocks noGrp="1" noChangeArrowheads="1"/>
          </p:cNvSpPr>
          <p:nvPr>
            <p:ph type="body" idx="1"/>
          </p:nvPr>
        </p:nvSpPr>
        <p:spPr bwMode="auto">
          <a:xfrm>
            <a:off x="812800" y="1600200"/>
            <a:ext cx="11176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p:cNvSpPr>
            <a:spLocks noGrp="1" noChangeArrowheads="1"/>
          </p:cNvSpPr>
          <p:nvPr>
            <p:ph type="dt" sz="half" idx="2"/>
          </p:nvPr>
        </p:nvSpPr>
        <p:spPr bwMode="auto">
          <a:xfrm>
            <a:off x="4064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solidFill>
                  <a:srgbClr val="000066"/>
                </a:solidFill>
                <a:latin typeface="+mn-lt"/>
              </a:defRPr>
            </a:lvl1pPr>
          </a:lstStyle>
          <a:p>
            <a:pPr>
              <a:defRPr/>
            </a:pPr>
            <a:fld id="{3ED3ACB7-1ECF-46AA-9FE2-C9D44B83E975}" type="datetime4">
              <a:rPr lang="en-US" smtClean="0"/>
              <a:t>May 5, 2022</a:t>
            </a:fld>
            <a:endParaRPr lang="en-US" altLang="en-US">
              <a:solidFill>
                <a:schemeClr val="bg2"/>
              </a:solidFill>
            </a:endParaRPr>
          </a:p>
        </p:txBody>
      </p:sp>
      <p:sp>
        <p:nvSpPr>
          <p:cNvPr id="1030" name="Rectangle 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solidFill>
                  <a:srgbClr val="000066"/>
                </a:solidFill>
                <a:latin typeface="+mn-lt"/>
              </a:defRPr>
            </a:lvl1pPr>
          </a:lstStyle>
          <a:p>
            <a:pPr>
              <a:defRPr/>
            </a:pPr>
            <a:r>
              <a:rPr lang="en-US" altLang="en-US"/>
              <a:t>Copyright © 2000-12 Randal C. Picker</a:t>
            </a:r>
            <a:endParaRPr lang="en-US" altLang="en-US">
              <a:solidFill>
                <a:schemeClr val="bg2"/>
              </a:solidFill>
            </a:endParaRPr>
          </a:p>
        </p:txBody>
      </p:sp>
      <p:sp>
        <p:nvSpPr>
          <p:cNvPr id="1031" name="Rectangle 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solidFill>
                  <a:srgbClr val="000066"/>
                </a:solidFill>
                <a:latin typeface="Arial" panose="020B0604020202020204" pitchFamily="34" charset="0"/>
              </a:defRPr>
            </a:lvl1pPr>
          </a:lstStyle>
          <a:p>
            <a:fld id="{C469F01D-9539-4402-908E-2AF96FCAD5C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845"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Lst>
  <p:hf hdr="0" ftr="0"/>
  <p:txStyles>
    <p:titleStyle>
      <a:lvl1pPr algn="ctr" rtl="0" eaLnBrk="0" fontAlgn="base" hangingPunct="0">
        <a:lnSpc>
          <a:spcPct val="70000"/>
        </a:lnSpc>
        <a:spcBef>
          <a:spcPct val="0"/>
        </a:spcBef>
        <a:spcAft>
          <a:spcPct val="0"/>
        </a:spcAft>
        <a:defRPr kumimoji="1" sz="4800" b="1">
          <a:solidFill>
            <a:srgbClr val="000066"/>
          </a:solidFill>
          <a:latin typeface="+mj-lt"/>
          <a:ea typeface="+mj-ea"/>
          <a:cs typeface="+mj-cs"/>
        </a:defRPr>
      </a:lvl1pPr>
      <a:lvl2pPr algn="ctr" rtl="0" eaLnBrk="0" fontAlgn="base" hangingPunct="0">
        <a:lnSpc>
          <a:spcPct val="70000"/>
        </a:lnSpc>
        <a:spcBef>
          <a:spcPct val="0"/>
        </a:spcBef>
        <a:spcAft>
          <a:spcPct val="0"/>
        </a:spcAft>
        <a:defRPr kumimoji="1" sz="4800" b="1">
          <a:solidFill>
            <a:srgbClr val="000066"/>
          </a:solidFill>
          <a:latin typeface="Helvetica" pitchFamily="34" charset="0"/>
        </a:defRPr>
      </a:lvl2pPr>
      <a:lvl3pPr algn="ctr" rtl="0" eaLnBrk="0" fontAlgn="base" hangingPunct="0">
        <a:lnSpc>
          <a:spcPct val="70000"/>
        </a:lnSpc>
        <a:spcBef>
          <a:spcPct val="0"/>
        </a:spcBef>
        <a:spcAft>
          <a:spcPct val="0"/>
        </a:spcAft>
        <a:defRPr kumimoji="1" sz="4800" b="1">
          <a:solidFill>
            <a:srgbClr val="000066"/>
          </a:solidFill>
          <a:latin typeface="Helvetica" pitchFamily="34" charset="0"/>
        </a:defRPr>
      </a:lvl3pPr>
      <a:lvl4pPr algn="ctr" rtl="0" eaLnBrk="0" fontAlgn="base" hangingPunct="0">
        <a:lnSpc>
          <a:spcPct val="70000"/>
        </a:lnSpc>
        <a:spcBef>
          <a:spcPct val="0"/>
        </a:spcBef>
        <a:spcAft>
          <a:spcPct val="0"/>
        </a:spcAft>
        <a:defRPr kumimoji="1" sz="4800" b="1">
          <a:solidFill>
            <a:srgbClr val="000066"/>
          </a:solidFill>
          <a:latin typeface="Helvetica" pitchFamily="34" charset="0"/>
        </a:defRPr>
      </a:lvl4pPr>
      <a:lvl5pPr algn="ctr" rtl="0" eaLnBrk="0" fontAlgn="base" hangingPunct="0">
        <a:lnSpc>
          <a:spcPct val="70000"/>
        </a:lnSpc>
        <a:spcBef>
          <a:spcPct val="0"/>
        </a:spcBef>
        <a:spcAft>
          <a:spcPct val="0"/>
        </a:spcAft>
        <a:defRPr kumimoji="1" sz="4800" b="1">
          <a:solidFill>
            <a:srgbClr val="000066"/>
          </a:solidFill>
          <a:latin typeface="Helvetica" pitchFamily="34" charset="0"/>
        </a:defRPr>
      </a:lvl5pPr>
      <a:lvl6pPr marL="457200" algn="ctr" rtl="0" eaLnBrk="0" fontAlgn="base" hangingPunct="0">
        <a:lnSpc>
          <a:spcPct val="70000"/>
        </a:lnSpc>
        <a:spcBef>
          <a:spcPct val="0"/>
        </a:spcBef>
        <a:spcAft>
          <a:spcPct val="0"/>
        </a:spcAft>
        <a:defRPr kumimoji="1" sz="4800" b="1">
          <a:solidFill>
            <a:srgbClr val="000066"/>
          </a:solidFill>
          <a:latin typeface="Helvetica" pitchFamily="34" charset="0"/>
        </a:defRPr>
      </a:lvl6pPr>
      <a:lvl7pPr marL="914400" algn="ctr" rtl="0" eaLnBrk="0" fontAlgn="base" hangingPunct="0">
        <a:lnSpc>
          <a:spcPct val="70000"/>
        </a:lnSpc>
        <a:spcBef>
          <a:spcPct val="0"/>
        </a:spcBef>
        <a:spcAft>
          <a:spcPct val="0"/>
        </a:spcAft>
        <a:defRPr kumimoji="1" sz="4800" b="1">
          <a:solidFill>
            <a:srgbClr val="000066"/>
          </a:solidFill>
          <a:latin typeface="Helvetica" pitchFamily="34" charset="0"/>
        </a:defRPr>
      </a:lvl7pPr>
      <a:lvl8pPr marL="1371600" algn="ctr" rtl="0" eaLnBrk="0" fontAlgn="base" hangingPunct="0">
        <a:lnSpc>
          <a:spcPct val="70000"/>
        </a:lnSpc>
        <a:spcBef>
          <a:spcPct val="0"/>
        </a:spcBef>
        <a:spcAft>
          <a:spcPct val="0"/>
        </a:spcAft>
        <a:defRPr kumimoji="1" sz="4800" b="1">
          <a:solidFill>
            <a:srgbClr val="000066"/>
          </a:solidFill>
          <a:latin typeface="Helvetica" pitchFamily="34" charset="0"/>
        </a:defRPr>
      </a:lvl8pPr>
      <a:lvl9pPr marL="1828800" algn="ctr" rtl="0" eaLnBrk="0" fontAlgn="base" hangingPunct="0">
        <a:lnSpc>
          <a:spcPct val="70000"/>
        </a:lnSpc>
        <a:spcBef>
          <a:spcPct val="0"/>
        </a:spcBef>
        <a:spcAft>
          <a:spcPct val="0"/>
        </a:spcAft>
        <a:defRPr kumimoji="1" sz="4800" b="1">
          <a:solidFill>
            <a:srgbClr val="000066"/>
          </a:solidFill>
          <a:latin typeface="Helvetica" pitchFamily="34" charset="0"/>
        </a:defRPr>
      </a:lvl9pPr>
    </p:titleStyle>
    <p:bodyStyle>
      <a:lvl1pPr marL="342900" indent="-342900" algn="l" rtl="0" eaLnBrk="0" fontAlgn="base" hangingPunct="0">
        <a:spcBef>
          <a:spcPct val="20000"/>
        </a:spcBef>
        <a:spcAft>
          <a:spcPct val="0"/>
        </a:spcAft>
        <a:buClr>
          <a:schemeClr val="hlink"/>
        </a:buClr>
        <a:buSzPct val="50000"/>
        <a:buFont typeface="Monotype Sorts" pitchFamily="2" charset="2"/>
        <a:buChar char="n"/>
        <a:defRPr kumimoji="1" sz="3200">
          <a:solidFill>
            <a:srgbClr val="CC0099"/>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Monotype Sorts" pitchFamily="2" charset="2"/>
        <a:buChar char="u"/>
        <a:defRPr kumimoji="1" sz="3000">
          <a:solidFill>
            <a:srgbClr val="000066"/>
          </a:solidFill>
          <a:latin typeface="+mn-lt"/>
        </a:defRPr>
      </a:lvl2pPr>
      <a:lvl3pPr marL="1143000" indent="-228600" algn="l" rtl="0" eaLnBrk="0" fontAlgn="base" hangingPunct="0">
        <a:spcBef>
          <a:spcPct val="20000"/>
        </a:spcBef>
        <a:spcAft>
          <a:spcPct val="0"/>
        </a:spcAft>
        <a:buClr>
          <a:schemeClr val="hlink"/>
        </a:buClr>
        <a:buSzPct val="65000"/>
        <a:buFont typeface="Monotype Sorts" pitchFamily="2" charset="2"/>
        <a:buChar char="w"/>
        <a:defRPr kumimoji="1" sz="2800">
          <a:solidFill>
            <a:srgbClr val="000066"/>
          </a:solidFill>
          <a:latin typeface="+mn-lt"/>
        </a:defRPr>
      </a:lvl3pPr>
      <a:lvl4pPr marL="1600200" indent="-228600" algn="l" rtl="0" eaLnBrk="0" fontAlgn="base" hangingPunct="0">
        <a:spcBef>
          <a:spcPct val="20000"/>
        </a:spcBef>
        <a:spcAft>
          <a:spcPct val="0"/>
        </a:spcAft>
        <a:buClr>
          <a:schemeClr val="tx2"/>
        </a:buClr>
        <a:buSzPct val="100000"/>
        <a:buChar char="•"/>
        <a:defRPr kumimoji="1" sz="2400">
          <a:solidFill>
            <a:srgbClr val="000066"/>
          </a:solidFill>
          <a:latin typeface="+mn-lt"/>
        </a:defRPr>
      </a:lvl4pPr>
      <a:lvl5pPr marL="20574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5pPr>
      <a:lvl6pPr marL="25146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6pPr>
      <a:lvl7pPr marL="29718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7pPr>
      <a:lvl8pPr marL="34290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8pPr>
      <a:lvl9pPr marL="3886200" indent="-228600" algn="l" rtl="0" eaLnBrk="0" fontAlgn="base" hangingPunct="0">
        <a:spcBef>
          <a:spcPct val="20000"/>
        </a:spcBef>
        <a:spcAft>
          <a:spcPct val="0"/>
        </a:spcAft>
        <a:buClr>
          <a:schemeClr val="hlink"/>
        </a:buClr>
        <a:buSzPct val="100000"/>
        <a:buChar char="–"/>
        <a:defRPr kumimoji="1" sz="2000">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5.tmp"/><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tmp"/></Relationships>
</file>

<file path=ppt/slides/_rels/slide18.xml.rels><?xml version="1.0" encoding="UTF-8" standalone="yes"?>
<Relationships xmlns="http://schemas.openxmlformats.org/package/2006/relationships"><Relationship Id="rId3" Type="http://schemas.openxmlformats.org/officeDocument/2006/relationships/image" Target="../media/image16.tmp"/><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tmp"/></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6.tmp"/><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tmp"/><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4.tmp"/></Relationships>
</file>

<file path=ppt/slides/_rels/slide34.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6.tmp"/></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49.em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1.emf"/><Relationship Id="rId1" Type="http://schemas.openxmlformats.org/officeDocument/2006/relationships/slideLayout" Target="../slideLayouts/slideLayout6.xml"/><Relationship Id="rId4" Type="http://schemas.openxmlformats.org/officeDocument/2006/relationships/image" Target="../media/image64.emf"/></Relationships>
</file>

<file path=ppt/slides/_rels/slide61.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65.emf"/><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3.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6.xml"/><Relationship Id="rId4" Type="http://schemas.openxmlformats.org/officeDocument/2006/relationships/image" Target="../media/image78.emf"/></Relationships>
</file>

<file path=ppt/slides/_rels/slide7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6.emf"/><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6.xml"/><Relationship Id="rId4" Type="http://schemas.openxmlformats.org/officeDocument/2006/relationships/image" Target="../media/image82.emf"/></Relationships>
</file>

<file path=ppt/slides/_rels/slide73.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85.tmp"/><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89.emf"/><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3.tmp"/></Relationships>
</file>

<file path=ppt/slides/_rels/slide80.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1.emf"/><Relationship Id="rId1" Type="http://schemas.openxmlformats.org/officeDocument/2006/relationships/slideLayout" Target="../slideLayouts/slideLayout6.xml"/><Relationship Id="rId4" Type="http://schemas.openxmlformats.org/officeDocument/2006/relationships/image" Target="../media/image94.emf"/></Relationships>
</file>

<file path=ppt/slides/_rels/slide8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1.emf"/><Relationship Id="rId1" Type="http://schemas.openxmlformats.org/officeDocument/2006/relationships/slideLayout" Target="../slideLayouts/slideLayout6.xml"/><Relationship Id="rId4" Type="http://schemas.openxmlformats.org/officeDocument/2006/relationships/image" Target="../media/image94.emf"/></Relationships>
</file>

<file path=ppt/slides/_rels/slide82.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0.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tmp"/><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image" Target="../media/image100.emf"/><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105.tmp"/></Relationships>
</file>

<file path=ppt/slides/_rels/slide92.xml.rels><?xml version="1.0" encoding="UTF-8" standalone="yes"?>
<Relationships xmlns="http://schemas.openxmlformats.org/package/2006/relationships"><Relationship Id="rId3" Type="http://schemas.openxmlformats.org/officeDocument/2006/relationships/image" Target="../media/image106.tmp"/><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06.tmp"/><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07.tmp"/></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lstStyle/>
          <a:p>
            <a:r>
              <a:rPr lang="en-US" sz="2400" dirty="0"/>
              <a:t>Class </a:t>
            </a:r>
            <a:r>
              <a:rPr lang="en-US" sz="2400" dirty="0" smtClean="0"/>
              <a:t>21</a:t>
            </a:r>
            <a:r>
              <a:rPr lang="en-US" sz="2400" dirty="0"/>
              <a:t/>
            </a:r>
            <a:br>
              <a:rPr lang="en-US" sz="2400" dirty="0"/>
            </a:br>
            <a:r>
              <a:rPr lang="en-US" sz="2400" dirty="0" smtClean="0"/>
              <a:t>Platforms and Networks</a:t>
            </a:r>
            <a:br>
              <a:rPr lang="en-US" sz="2400" dirty="0" smtClean="0"/>
            </a:br>
            <a:r>
              <a:rPr lang="en-US" sz="2400" dirty="0" smtClean="0"/>
              <a:t>Spring 2022</a:t>
            </a:r>
            <a:r>
              <a:rPr lang="en-US" sz="2400" dirty="0"/>
              <a:t/>
            </a:r>
            <a:br>
              <a:rPr lang="en-US" sz="2400" dirty="0"/>
            </a:br>
            <a:r>
              <a:rPr lang="en-US" sz="2400" dirty="0"/>
              <a:t/>
            </a:r>
            <a:br>
              <a:rPr lang="en-US" sz="2400" dirty="0"/>
            </a:br>
            <a:r>
              <a:rPr lang="en-US" sz="5400" dirty="0" smtClean="0"/>
              <a:t>Regulating Big Tech: Devices and Platforms</a:t>
            </a:r>
            <a:endParaRPr lang="en-US" sz="5400" dirty="0"/>
          </a:p>
        </p:txBody>
      </p:sp>
      <p:sp>
        <p:nvSpPr>
          <p:cNvPr id="3075" name="Rectangle 3"/>
          <p:cNvSpPr>
            <a:spLocks noGrp="1" noChangeArrowheads="1"/>
          </p:cNvSpPr>
          <p:nvPr>
            <p:ph type="subTitle" idx="1"/>
          </p:nvPr>
        </p:nvSpPr>
        <p:spPr/>
        <p:txBody>
          <a:bodyPr/>
          <a:lstStyle/>
          <a:p>
            <a:r>
              <a:rPr lang="en-US" dirty="0">
                <a:solidFill>
                  <a:srgbClr val="0000FF"/>
                </a:solidFill>
              </a:rPr>
              <a:t>Randal C. Picker</a:t>
            </a:r>
          </a:p>
          <a:p>
            <a:r>
              <a:rPr lang="en-US" sz="2000" dirty="0">
                <a:solidFill>
                  <a:srgbClr val="0000FF"/>
                </a:solidFill>
              </a:rPr>
              <a:t>James Parker Hall Distinguished Service Professor of Law</a:t>
            </a:r>
          </a:p>
          <a:p>
            <a:endParaRPr lang="en-US" sz="1600" dirty="0">
              <a:solidFill>
                <a:srgbClr val="0000FF"/>
              </a:solidFill>
            </a:endParaRPr>
          </a:p>
          <a:p>
            <a:r>
              <a:rPr lang="en-US" dirty="0">
                <a:solidFill>
                  <a:srgbClr val="0000FF"/>
                </a:solidFill>
              </a:rPr>
              <a:t>The Law School</a:t>
            </a:r>
          </a:p>
          <a:p>
            <a:r>
              <a:rPr lang="en-US" dirty="0">
                <a:solidFill>
                  <a:srgbClr val="0000FF"/>
                </a:solidFill>
              </a:rPr>
              <a:t>The University of Chicago</a:t>
            </a:r>
          </a:p>
          <a:p>
            <a:endParaRPr lang="en-US" sz="1800" dirty="0">
              <a:solidFill>
                <a:srgbClr val="0000FF"/>
              </a:solidFill>
            </a:endParaRPr>
          </a:p>
          <a:p>
            <a:r>
              <a:rPr lang="en-US" sz="1800" dirty="0">
                <a:solidFill>
                  <a:srgbClr val="0000FF"/>
                </a:solidFill>
              </a:rPr>
              <a:t>Copyright © </a:t>
            </a:r>
            <a:r>
              <a:rPr lang="en-US" sz="1800" dirty="0" smtClean="0">
                <a:solidFill>
                  <a:srgbClr val="0000FF"/>
                </a:solidFill>
              </a:rPr>
              <a:t>2022 </a:t>
            </a:r>
            <a:r>
              <a:rPr lang="en-US" sz="1800" dirty="0">
                <a:solidFill>
                  <a:srgbClr val="0000FF"/>
                </a:solidFill>
              </a:rPr>
              <a:t>Randal C. Picker. All Rights Reserved.</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pple Reinvents the Phone with iPhone - Appl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862" y="166254"/>
            <a:ext cx="5600280" cy="6159731"/>
          </a:xfrm>
          <a:prstGeom prst="rect">
            <a:avLst/>
          </a:prstGeom>
        </p:spPr>
      </p:pic>
      <p:sp>
        <p:nvSpPr>
          <p:cNvPr id="2" name="Title 1"/>
          <p:cNvSpPr>
            <a:spLocks noGrp="1"/>
          </p:cNvSpPr>
          <p:nvPr>
            <p:ph type="title"/>
          </p:nvPr>
        </p:nvSpPr>
        <p:spPr>
          <a:xfrm>
            <a:off x="6948462" y="-2"/>
            <a:ext cx="5243539"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2007 SF Macworld iPhone Launch</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10</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840686" y="6516172"/>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Apple (9 Jan 2007)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p:nvPr/>
        </p:nvSpPr>
        <p:spPr bwMode="auto">
          <a:xfrm>
            <a:off x="1529542" y="2401452"/>
            <a:ext cx="10324407" cy="3416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chemeClr val="bg2"/>
                </a:solidFill>
                <a:effectLst/>
              </a:rPr>
              <a:t>“</a:t>
            </a:r>
            <a:r>
              <a:rPr lang="en-US" sz="3600" b="1" dirty="0">
                <a:solidFill>
                  <a:schemeClr val="accent4">
                    <a:lumMod val="50000"/>
                    <a:lumOff val="50000"/>
                  </a:schemeClr>
                </a:solidFill>
              </a:rPr>
              <a:t>Apple</a:t>
            </a:r>
            <a:r>
              <a:rPr lang="en-US" sz="3600" b="1" baseline="30000" dirty="0">
                <a:solidFill>
                  <a:schemeClr val="accent4">
                    <a:lumMod val="50000"/>
                    <a:lumOff val="50000"/>
                  </a:schemeClr>
                </a:solidFill>
              </a:rPr>
              <a:t>®</a:t>
            </a:r>
            <a:r>
              <a:rPr lang="en-US" sz="3600" b="1" dirty="0">
                <a:solidFill>
                  <a:schemeClr val="accent4">
                    <a:lumMod val="50000"/>
                    <a:lumOff val="50000"/>
                  </a:schemeClr>
                </a:solidFill>
              </a:rPr>
              <a:t> today introduced iPhone</a:t>
            </a:r>
            <a:r>
              <a:rPr lang="en-US" sz="3600" dirty="0">
                <a:solidFill>
                  <a:schemeClr val="bg2"/>
                </a:solidFill>
              </a:rPr>
              <a:t>, combining three products—a revolutionary mobile </a:t>
            </a:r>
            <a:r>
              <a:rPr lang="en-US" sz="3600" b="1" dirty="0">
                <a:solidFill>
                  <a:schemeClr val="accent4">
                    <a:lumMod val="50000"/>
                    <a:lumOff val="50000"/>
                  </a:schemeClr>
                </a:solidFill>
              </a:rPr>
              <a:t>phone</a:t>
            </a:r>
            <a:r>
              <a:rPr lang="en-US" sz="3600" dirty="0">
                <a:solidFill>
                  <a:schemeClr val="bg2"/>
                </a:solidFill>
              </a:rPr>
              <a:t>, a widescreen </a:t>
            </a:r>
            <a:r>
              <a:rPr lang="en-US" sz="3600" b="1" dirty="0">
                <a:solidFill>
                  <a:schemeClr val="accent4">
                    <a:lumMod val="50000"/>
                    <a:lumOff val="50000"/>
                  </a:schemeClr>
                </a:solidFill>
              </a:rPr>
              <a:t>iPod</a:t>
            </a:r>
            <a:r>
              <a:rPr lang="en-US" sz="3600" baseline="30000" dirty="0">
                <a:solidFill>
                  <a:schemeClr val="bg2"/>
                </a:solidFill>
              </a:rPr>
              <a:t>®</a:t>
            </a:r>
            <a:r>
              <a:rPr lang="en-US" sz="3600" dirty="0">
                <a:solidFill>
                  <a:schemeClr val="bg2"/>
                </a:solidFill>
              </a:rPr>
              <a:t> with touch controls, and a breakthrough Internet communications device with desktop-class </a:t>
            </a:r>
            <a:r>
              <a:rPr lang="en-US" sz="3600" b="1" dirty="0">
                <a:solidFill>
                  <a:schemeClr val="accent4">
                    <a:lumMod val="50000"/>
                    <a:lumOff val="50000"/>
                  </a:schemeClr>
                </a:solidFill>
              </a:rPr>
              <a:t>email, web browsing, searching and maps</a:t>
            </a:r>
            <a:r>
              <a:rPr lang="en-US" sz="3600" dirty="0">
                <a:solidFill>
                  <a:schemeClr val="bg2"/>
                </a:solidFill>
              </a:rPr>
              <a:t>—into one small and lightweight handheld </a:t>
            </a:r>
            <a:r>
              <a:rPr lang="en-US" sz="3600" dirty="0" smtClean="0">
                <a:solidFill>
                  <a:schemeClr val="bg2"/>
                </a:solidFill>
              </a:rPr>
              <a:t>device.”</a:t>
            </a:r>
            <a:endParaRPr kumimoji="1" lang="en-US" sz="36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28792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8462" y="-2"/>
            <a:ext cx="5243539"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2007 SF Macworld iPhone Launch</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840686" y="6516172"/>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Apple (9 Jan 2007)</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Steve Jobs Unveils The Original iPhone - Macworld San Francisco 2007 - YouTube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386" y="165599"/>
            <a:ext cx="5603946" cy="6163764"/>
          </a:xfrm>
          <a:prstGeom prst="rect">
            <a:avLst/>
          </a:prstGeom>
        </p:spPr>
      </p:pic>
      <p:pic>
        <p:nvPicPr>
          <p:cNvPr id="10" name="Picture 9" descr="Steve Jobs Unveils The Original iPhone - Macworld San Francisco 2007 - YouTube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t="7898" r="35227" b="50751"/>
          <a:stretch/>
        </p:blipFill>
        <p:spPr>
          <a:xfrm>
            <a:off x="3388011" y="882132"/>
            <a:ext cx="7385873" cy="5186364"/>
          </a:xfrm>
          <a:prstGeom prst="rect">
            <a:avLst/>
          </a:prstGeom>
        </p:spPr>
      </p:pic>
    </p:spTree>
    <p:extLst>
      <p:ext uri="{BB962C8B-B14F-4D97-AF65-F5344CB8AC3E}">
        <p14:creationId xmlns:p14="http://schemas.microsoft.com/office/powerpoint/2010/main" val="5207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ple Reinvents the Phone with iPhone - Apple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862" y="166254"/>
            <a:ext cx="5600280" cy="6159731"/>
          </a:xfrm>
          <a:prstGeom prst="rect">
            <a:avLst/>
          </a:prstGeom>
        </p:spPr>
      </p:pic>
      <p:sp>
        <p:nvSpPr>
          <p:cNvPr id="2" name="Title 1"/>
          <p:cNvSpPr>
            <a:spLocks noGrp="1"/>
          </p:cNvSpPr>
          <p:nvPr>
            <p:ph type="title"/>
          </p:nvPr>
        </p:nvSpPr>
        <p:spPr>
          <a:xfrm>
            <a:off x="9767455" y="-2"/>
            <a:ext cx="242454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iPhone Launch</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6" name="Text Box 5"/>
          <p:cNvSpPr txBox="1">
            <a:spLocks noChangeArrowheads="1"/>
          </p:cNvSpPr>
          <p:nvPr/>
        </p:nvSpPr>
        <p:spPr bwMode="auto">
          <a:xfrm>
            <a:off x="9840686" y="6516172"/>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Apple (9 Jan 2007)</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p:nvPr/>
        </p:nvSpPr>
        <p:spPr bwMode="auto">
          <a:xfrm>
            <a:off x="641502" y="3409645"/>
            <a:ext cx="11377461" cy="175432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chemeClr val="bg2"/>
                </a:solidFill>
                <a:effectLst/>
              </a:rPr>
              <a:t>“</a:t>
            </a:r>
            <a:r>
              <a:rPr lang="en-US" sz="3600" dirty="0">
                <a:solidFill>
                  <a:schemeClr val="bg2"/>
                </a:solidFill>
              </a:rPr>
              <a:t>iPhone introduces </a:t>
            </a:r>
            <a:r>
              <a:rPr lang="en-US" sz="3600" b="1" dirty="0">
                <a:solidFill>
                  <a:schemeClr val="accent4">
                    <a:lumMod val="50000"/>
                    <a:lumOff val="50000"/>
                  </a:schemeClr>
                </a:solidFill>
              </a:rPr>
              <a:t>an entirely new user interface </a:t>
            </a:r>
            <a:r>
              <a:rPr lang="en-US" sz="3600" dirty="0">
                <a:solidFill>
                  <a:schemeClr val="bg2"/>
                </a:solidFill>
              </a:rPr>
              <a:t>based on a large multi-touch display and pioneering new software, letting users control iPhone with just their </a:t>
            </a:r>
            <a:r>
              <a:rPr lang="en-US" sz="3600" dirty="0" smtClean="0">
                <a:solidFill>
                  <a:schemeClr val="bg2"/>
                </a:solidFill>
              </a:rPr>
              <a:t>fingers.”</a:t>
            </a:r>
            <a:endParaRPr kumimoji="1" lang="en-US" sz="36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424919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6775" y="-2"/>
            <a:ext cx="3705226" cy="40957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The Future and the Past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13</a:t>
            </a:fld>
            <a:endParaRPr lang="en-US" altLang="en-US"/>
          </a:p>
        </p:txBody>
      </p:sp>
      <p:sp>
        <p:nvSpPr>
          <p:cNvPr id="6" name="Text Box 5"/>
          <p:cNvSpPr txBox="1">
            <a:spLocks noChangeArrowheads="1"/>
          </p:cNvSpPr>
          <p:nvPr/>
        </p:nvSpPr>
        <p:spPr bwMode="auto">
          <a:xfrm>
            <a:off x="9920288" y="6488668"/>
            <a:ext cx="22717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2007 SF Macworld</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eve Jobs Unveils The Original iPhone - Macworld San Francisco 2007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474" y="204786"/>
            <a:ext cx="5520988" cy="6081713"/>
          </a:xfrm>
          <a:prstGeom prst="rect">
            <a:avLst/>
          </a:prstGeom>
        </p:spPr>
      </p:pic>
      <p:pic>
        <p:nvPicPr>
          <p:cNvPr id="12" name="Picture 11" descr="Steve Jobs Unveils The Original iPhone - Macworld San Francisco 2007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23" t="13667" r="37013" b="56222"/>
          <a:stretch/>
        </p:blipFill>
        <p:spPr>
          <a:xfrm>
            <a:off x="2495549" y="1281112"/>
            <a:ext cx="8638051" cy="4738688"/>
          </a:xfrm>
          <a:prstGeom prst="rect">
            <a:avLst/>
          </a:prstGeom>
        </p:spPr>
      </p:pic>
    </p:spTree>
    <p:extLst>
      <p:ext uri="{BB962C8B-B14F-4D97-AF65-F5344CB8AC3E}">
        <p14:creationId xmlns:p14="http://schemas.microsoft.com/office/powerpoint/2010/main" val="214325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1950" y="-2"/>
            <a:ext cx="4210051" cy="500068"/>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The Size of the Opportunity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14</a:t>
            </a:fld>
            <a:endParaRPr lang="en-US" altLang="en-US"/>
          </a:p>
        </p:txBody>
      </p:sp>
      <p:sp>
        <p:nvSpPr>
          <p:cNvPr id="6" name="Text Box 5"/>
          <p:cNvSpPr txBox="1">
            <a:spLocks noChangeArrowheads="1"/>
          </p:cNvSpPr>
          <p:nvPr/>
        </p:nvSpPr>
        <p:spPr bwMode="auto">
          <a:xfrm>
            <a:off x="9920288" y="6488668"/>
            <a:ext cx="22717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2007 SF Macworld</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eve Jobs Unveils The Original iPhone - Macworld San Francisco 2007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475" y="209553"/>
            <a:ext cx="5522930" cy="6083852"/>
          </a:xfrm>
          <a:prstGeom prst="rect">
            <a:avLst/>
          </a:prstGeom>
        </p:spPr>
      </p:pic>
      <p:pic>
        <p:nvPicPr>
          <p:cNvPr id="11" name="Picture 10" descr="Steve Jobs Unveils The Original iPhone - Macworld San Francisco 2007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432" t="13797" r="37098" b="56118"/>
          <a:stretch/>
        </p:blipFill>
        <p:spPr>
          <a:xfrm>
            <a:off x="2345340" y="1118117"/>
            <a:ext cx="9058675" cy="4964669"/>
          </a:xfrm>
          <a:prstGeom prst="rect">
            <a:avLst/>
          </a:prstGeom>
        </p:spPr>
      </p:pic>
    </p:spTree>
    <p:extLst>
      <p:ext uri="{BB962C8B-B14F-4D97-AF65-F5344CB8AC3E}">
        <p14:creationId xmlns:p14="http://schemas.microsoft.com/office/powerpoint/2010/main" val="2828788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5000"/>
                                        <p:tgtEl>
                                          <p:spTgt spid="5"/>
                                        </p:tgtEl>
                                        <p:attrNameLst>
                                          <p:attrName>style.opacity</p:attrName>
                                        </p:attrNameLst>
                                      </p:cBhvr>
                                      <p:to>
                                        <p:strVal val="0.5"/>
                                      </p:to>
                                    </p:set>
                                    <p:animEffect filter="image" prLst="opacity: 0.5">
                                      <p:cBhvr rctx="IE">
                                        <p:cTn id="9" dur="50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7225" y="-2"/>
            <a:ext cx="3914776" cy="390527"/>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Apple’s Goal in 2008? 1%</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15</a:t>
            </a:fld>
            <a:endParaRPr lang="en-US" altLang="en-US"/>
          </a:p>
        </p:txBody>
      </p:sp>
      <p:sp>
        <p:nvSpPr>
          <p:cNvPr id="6" name="Text Box 5"/>
          <p:cNvSpPr txBox="1">
            <a:spLocks noChangeArrowheads="1"/>
          </p:cNvSpPr>
          <p:nvPr/>
        </p:nvSpPr>
        <p:spPr bwMode="auto">
          <a:xfrm>
            <a:off x="9920288" y="6488668"/>
            <a:ext cx="22717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2007 SF Macworld</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Steve Jobs Unveils The Original iPhone - Macworld San Francisco 2007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286" y="247652"/>
            <a:ext cx="5447486" cy="6000747"/>
          </a:xfrm>
          <a:prstGeom prst="rect">
            <a:avLst/>
          </a:prstGeom>
        </p:spPr>
      </p:pic>
      <p:pic>
        <p:nvPicPr>
          <p:cNvPr id="10" name="Picture 9" descr="Steve Jobs Unveils The Original iPhone - Macworld San Francisco 2007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661" t="13676" r="37076" b="56406"/>
          <a:stretch/>
        </p:blipFill>
        <p:spPr>
          <a:xfrm>
            <a:off x="2562226" y="1091684"/>
            <a:ext cx="8845947" cy="4837627"/>
          </a:xfrm>
          <a:prstGeom prst="rect">
            <a:avLst/>
          </a:prstGeom>
        </p:spPr>
      </p:pic>
    </p:spTree>
    <p:extLst>
      <p:ext uri="{BB962C8B-B14F-4D97-AF65-F5344CB8AC3E}">
        <p14:creationId xmlns:p14="http://schemas.microsoft.com/office/powerpoint/2010/main" val="2433733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12376"/>
          <a:stretch/>
        </p:blipFill>
        <p:spPr>
          <a:xfrm>
            <a:off x="130382" y="164813"/>
            <a:ext cx="4958453" cy="6212203"/>
          </a:xfrm>
          <a:prstGeom prst="rect">
            <a:avLst/>
          </a:prstGeom>
        </p:spPr>
      </p:pic>
      <p:sp>
        <p:nvSpPr>
          <p:cNvPr id="2" name="Title 1"/>
          <p:cNvSpPr>
            <a:spLocks noGrp="1"/>
          </p:cNvSpPr>
          <p:nvPr>
            <p:ph type="title"/>
          </p:nvPr>
        </p:nvSpPr>
        <p:spPr>
          <a:xfrm>
            <a:off x="5262562" y="-2"/>
            <a:ext cx="6929439" cy="500068"/>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The App Usage and Distribution Model in 2007 </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16</a:t>
            </a:fld>
            <a:endParaRPr lang="en-US" altLang="en-US"/>
          </a:p>
        </p:txBody>
      </p:sp>
      <p:sp>
        <p:nvSpPr>
          <p:cNvPr id="6" name="Text Box 5"/>
          <p:cNvSpPr txBox="1">
            <a:spLocks noChangeArrowheads="1"/>
          </p:cNvSpPr>
          <p:nvPr/>
        </p:nvSpPr>
        <p:spPr bwMode="auto">
          <a:xfrm>
            <a:off x="9920288" y="6488668"/>
            <a:ext cx="227171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2007 SF Macworld</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4"/>
          <a:stretch>
            <a:fillRect/>
          </a:stretch>
        </p:blipFill>
        <p:spPr>
          <a:xfrm>
            <a:off x="2980404" y="657224"/>
            <a:ext cx="3298729" cy="6043614"/>
          </a:xfrm>
          <a:prstGeom prst="rect">
            <a:avLst/>
          </a:prstGeom>
        </p:spPr>
      </p:pic>
      <p:sp>
        <p:nvSpPr>
          <p:cNvPr id="11" name="Rectangle 4"/>
          <p:cNvSpPr>
            <a:spLocks noChangeArrowheads="1"/>
          </p:cNvSpPr>
          <p:nvPr/>
        </p:nvSpPr>
        <p:spPr bwMode="auto">
          <a:xfrm>
            <a:off x="6493445" y="1878688"/>
            <a:ext cx="5698555" cy="2308324"/>
          </a:xfrm>
          <a:prstGeom prst="rect">
            <a:avLst/>
          </a:prstGeom>
          <a:solidFill>
            <a:srgbClr val="00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1. Apple chooses the apps</a:t>
            </a:r>
          </a:p>
          <a:p>
            <a:r>
              <a:rPr lang="en-US" sz="3600" dirty="0" smtClean="0">
                <a:solidFill>
                  <a:schemeClr val="bg1"/>
                </a:solidFill>
                <a:latin typeface="Arial" charset="0"/>
              </a:rPr>
              <a:t>2. You </a:t>
            </a:r>
            <a:r>
              <a:rPr lang="en-US" sz="3600" dirty="0">
                <a:solidFill>
                  <a:schemeClr val="bg1"/>
                </a:solidFill>
                <a:latin typeface="Arial" charset="0"/>
              </a:rPr>
              <a:t>u</a:t>
            </a:r>
            <a:r>
              <a:rPr lang="en-US" sz="3600" dirty="0" smtClean="0">
                <a:solidFill>
                  <a:schemeClr val="bg1"/>
                </a:solidFill>
                <a:latin typeface="Arial" charset="0"/>
              </a:rPr>
              <a:t>se </a:t>
            </a:r>
            <a:r>
              <a:rPr lang="en-US" sz="3600" dirty="0">
                <a:solidFill>
                  <a:schemeClr val="bg1"/>
                </a:solidFill>
                <a:latin typeface="Arial" charset="0"/>
              </a:rPr>
              <a:t>the </a:t>
            </a:r>
            <a:r>
              <a:rPr lang="en-US" sz="3600" dirty="0" smtClean="0">
                <a:solidFill>
                  <a:schemeClr val="bg1"/>
                </a:solidFill>
                <a:latin typeface="Arial" charset="0"/>
              </a:rPr>
              <a:t>web </a:t>
            </a:r>
            <a:r>
              <a:rPr lang="en-US" sz="3600" dirty="0">
                <a:solidFill>
                  <a:schemeClr val="bg1"/>
                </a:solidFill>
                <a:latin typeface="Arial" charset="0"/>
              </a:rPr>
              <a:t>(</a:t>
            </a:r>
            <a:r>
              <a:rPr lang="en-US" sz="3600" dirty="0" smtClean="0">
                <a:solidFill>
                  <a:schemeClr val="bg1"/>
                </a:solidFill>
                <a:latin typeface="Arial" charset="0"/>
              </a:rPr>
              <a:t>with </a:t>
            </a:r>
            <a:r>
              <a:rPr lang="en-US" sz="3600" dirty="0">
                <a:solidFill>
                  <a:schemeClr val="bg1"/>
                </a:solidFill>
                <a:latin typeface="Arial" charset="0"/>
              </a:rPr>
              <a:t>Google </a:t>
            </a:r>
            <a:r>
              <a:rPr lang="en-US" sz="3600" dirty="0" smtClean="0">
                <a:solidFill>
                  <a:schemeClr val="bg1"/>
                </a:solidFill>
                <a:latin typeface="Arial" charset="0"/>
              </a:rPr>
              <a:t>Search and Yahoo Search built-in)</a:t>
            </a:r>
            <a:endParaRPr lang="en-US" sz="3600" dirty="0">
              <a:solidFill>
                <a:schemeClr val="bg1"/>
              </a:solidFill>
              <a:latin typeface="Arial" charset="0"/>
            </a:endParaRPr>
          </a:p>
        </p:txBody>
      </p:sp>
    </p:spTree>
    <p:extLst>
      <p:ext uri="{BB962C8B-B14F-4D97-AF65-F5344CB8AC3E}">
        <p14:creationId xmlns:p14="http://schemas.microsoft.com/office/powerpoint/2010/main" val="408363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pple Announces iPhone 2.0 Software Beta - Appl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343" y="495524"/>
            <a:ext cx="5310264" cy="5840744"/>
          </a:xfrm>
          <a:prstGeom prst="rect">
            <a:avLst/>
          </a:prstGeom>
        </p:spPr>
      </p:pic>
      <p:sp>
        <p:nvSpPr>
          <p:cNvPr id="2" name="Title 1"/>
          <p:cNvSpPr>
            <a:spLocks noGrp="1"/>
          </p:cNvSpPr>
          <p:nvPr>
            <p:ph type="title"/>
          </p:nvPr>
        </p:nvSpPr>
        <p:spPr>
          <a:xfrm>
            <a:off x="5214938" y="-2"/>
            <a:ext cx="697706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6 Mar 2008: iPhone 2.0 Software Beta and SDK</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17</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Apple.com (6 Mar 2008)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Apple Announces iPhone 2.0 Software Beta - Appl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304" t="44669" r="26668" b="25156"/>
          <a:stretch/>
        </p:blipFill>
        <p:spPr>
          <a:xfrm>
            <a:off x="4199193" y="1351477"/>
            <a:ext cx="6905227" cy="4776789"/>
          </a:xfrm>
          <a:prstGeom prst="rect">
            <a:avLst/>
          </a:prstGeom>
        </p:spPr>
      </p:pic>
    </p:spTree>
    <p:extLst>
      <p:ext uri="{BB962C8B-B14F-4D97-AF65-F5344CB8AC3E}">
        <p14:creationId xmlns:p14="http://schemas.microsoft.com/office/powerpoint/2010/main" val="184238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pple Announces iPhone 2.0 Software Beta - Appl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96" y="458116"/>
            <a:ext cx="5310264" cy="5840744"/>
          </a:xfrm>
          <a:prstGeom prst="rect">
            <a:avLst/>
          </a:prstGeom>
        </p:spPr>
      </p:pic>
      <p:sp>
        <p:nvSpPr>
          <p:cNvPr id="2" name="Title 1"/>
          <p:cNvSpPr>
            <a:spLocks noGrp="1"/>
          </p:cNvSpPr>
          <p:nvPr>
            <p:ph type="title"/>
          </p:nvPr>
        </p:nvSpPr>
        <p:spPr>
          <a:xfrm>
            <a:off x="5219700" y="-2"/>
            <a:ext cx="6972302"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6 Mar 2008: iPhone 2.0 Software Beta and SDK</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18</a:t>
            </a:fld>
            <a:endParaRPr lang="en-US" altLang="en-US"/>
          </a:p>
        </p:txBody>
      </p:sp>
      <p:sp>
        <p:nvSpPr>
          <p:cNvPr id="6" name="Text Box 5"/>
          <p:cNvSpPr txBox="1">
            <a:spLocks noChangeArrowheads="1"/>
          </p:cNvSpPr>
          <p:nvPr/>
        </p:nvSpPr>
        <p:spPr bwMode="auto">
          <a:xfrm>
            <a:off x="9347200" y="6488668"/>
            <a:ext cx="28448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Apple.com (6 Mar 2008)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Apple Announces iPhone 2.0 Software Beta - Appl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6144" t="52431" r="27291" b="16667"/>
          <a:stretch/>
        </p:blipFill>
        <p:spPr>
          <a:xfrm>
            <a:off x="3281228" y="1133476"/>
            <a:ext cx="6791412" cy="4962524"/>
          </a:xfrm>
          <a:prstGeom prst="rect">
            <a:avLst/>
          </a:prstGeom>
        </p:spPr>
      </p:pic>
    </p:spTree>
    <p:extLst>
      <p:ext uri="{BB962C8B-B14F-4D97-AF65-F5344CB8AC3E}">
        <p14:creationId xmlns:p14="http://schemas.microsoft.com/office/powerpoint/2010/main" val="203794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9425" y="-2"/>
            <a:ext cx="5362576"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6</a:t>
            </a:r>
            <a:r>
              <a:rPr lang="en-US" sz="2400" dirty="0" smtClean="0">
                <a:solidFill>
                  <a:schemeClr val="accent4">
                    <a:lumMod val="75000"/>
                    <a:lumOff val="25000"/>
                  </a:schemeClr>
                </a:solidFill>
                <a:latin typeface="+mn-lt"/>
                <a:cs typeface="Times New Roman" panose="02020603050405020304" pitchFamily="18" charset="0"/>
              </a:rPr>
              <a:t> Mar 2008: App Store Introduction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19</a:t>
            </a:fld>
            <a:endParaRPr lang="en-US" altLang="en-US"/>
          </a:p>
        </p:txBody>
      </p:sp>
      <p:sp>
        <p:nvSpPr>
          <p:cNvPr id="6" name="Text Box 5"/>
          <p:cNvSpPr txBox="1">
            <a:spLocks noChangeArrowheads="1"/>
          </p:cNvSpPr>
          <p:nvPr/>
        </p:nvSpPr>
        <p:spPr bwMode="auto">
          <a:xfrm>
            <a:off x="9296400" y="6488668"/>
            <a:ext cx="2895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Steve Jobs (6 Mar 2008)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Steve Jobs introduces the App store - iPhone SDK Keynote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375" y="209004"/>
            <a:ext cx="5108852" cy="5625059"/>
          </a:xfrm>
          <a:prstGeom prst="rect">
            <a:avLst/>
          </a:prstGeom>
        </p:spPr>
      </p:pic>
      <p:pic>
        <p:nvPicPr>
          <p:cNvPr id="8" name="Picture 7" descr="Steve Jobs introduces the App store - iPhone SDK Keynote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491" t="13695" r="37338" b="55247"/>
          <a:stretch/>
        </p:blipFill>
        <p:spPr>
          <a:xfrm>
            <a:off x="2957889" y="1181099"/>
            <a:ext cx="7743072" cy="4400549"/>
          </a:xfrm>
          <a:prstGeom prst="rect">
            <a:avLst/>
          </a:prstGeom>
        </p:spPr>
      </p:pic>
      <p:sp>
        <p:nvSpPr>
          <p:cNvPr id="9" name="Rectangle 4"/>
          <p:cNvSpPr>
            <a:spLocks noChangeArrowheads="1"/>
          </p:cNvSpPr>
          <p:nvPr/>
        </p:nvSpPr>
        <p:spPr bwMode="auto">
          <a:xfrm>
            <a:off x="262288" y="5925234"/>
            <a:ext cx="9245600" cy="646331"/>
          </a:xfrm>
          <a:prstGeom prst="rect">
            <a:avLst/>
          </a:prstGeom>
          <a:solidFill>
            <a:srgbClr val="0000CC"/>
          </a:solidFill>
          <a:ln w="9525">
            <a:solidFill>
              <a:schemeClr val="tx1"/>
            </a:solidFill>
            <a:miter lim="800000"/>
            <a:headEnd/>
            <a:tailEnd/>
          </a:ln>
        </p:spPr>
        <p:txBody>
          <a:bodyPr wrap="square" anchor="ctr">
            <a:spAutoFit/>
          </a:bodyPr>
          <a:lstStyle/>
          <a:p>
            <a:r>
              <a:rPr lang="en-US" sz="3600" dirty="0" smtClean="0">
                <a:solidFill>
                  <a:schemeClr val="bg1"/>
                </a:solidFill>
                <a:latin typeface="Arial" charset="0"/>
              </a:rPr>
              <a:t>“[B]</a:t>
            </a:r>
            <a:r>
              <a:rPr lang="en-US" sz="3600" dirty="0" err="1" smtClean="0">
                <a:solidFill>
                  <a:schemeClr val="bg1"/>
                </a:solidFill>
                <a:latin typeface="Arial" charset="0"/>
              </a:rPr>
              <a:t>est</a:t>
            </a:r>
            <a:r>
              <a:rPr lang="en-US" sz="3600" dirty="0" smtClean="0">
                <a:solidFill>
                  <a:schemeClr val="bg1"/>
                </a:solidFill>
                <a:latin typeface="Arial" charset="0"/>
              </a:rPr>
              <a:t> deal going to distribute applications”</a:t>
            </a:r>
            <a:endParaRPr lang="en-US" sz="3600" dirty="0">
              <a:solidFill>
                <a:schemeClr val="bg1"/>
              </a:solidFill>
              <a:latin typeface="Arial" charset="0"/>
            </a:endParaRPr>
          </a:p>
        </p:txBody>
      </p:sp>
    </p:spTree>
    <p:extLst>
      <p:ext uri="{BB962C8B-B14F-4D97-AF65-F5344CB8AC3E}">
        <p14:creationId xmlns:p14="http://schemas.microsoft.com/office/powerpoint/2010/main" val="2190849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Should We Do About Big Tech?</a:t>
            </a:r>
            <a:endParaRPr lang="en-US" dirty="0"/>
          </a:p>
        </p:txBody>
      </p:sp>
      <p:sp>
        <p:nvSpPr>
          <p:cNvPr id="3" name="Content Placeholder 2"/>
          <p:cNvSpPr>
            <a:spLocks noGrp="1"/>
          </p:cNvSpPr>
          <p:nvPr>
            <p:ph idx="1"/>
          </p:nvPr>
        </p:nvSpPr>
        <p:spPr/>
        <p:txBody>
          <a:bodyPr/>
          <a:lstStyle/>
          <a:p>
            <a:r>
              <a:rPr lang="en-US" dirty="0" smtClean="0"/>
              <a:t>Today’s Questions</a:t>
            </a:r>
          </a:p>
          <a:p>
            <a:pPr lvl="1"/>
            <a:r>
              <a:rPr lang="en-US" dirty="0"/>
              <a:t>W</a:t>
            </a:r>
            <a:r>
              <a:rPr lang="en-US" dirty="0" smtClean="0"/>
              <a:t>hat, if anything, should we do about these firms?</a:t>
            </a:r>
          </a:p>
          <a:p>
            <a:pPr lvl="1"/>
            <a:r>
              <a:rPr lang="en-US" dirty="0" smtClean="0"/>
              <a:t>What are the right competition policy/regulations to apply to them?</a:t>
            </a:r>
          </a:p>
          <a:p>
            <a:pPr lvl="1"/>
            <a:r>
              <a:rPr lang="en-US" dirty="0" smtClean="0"/>
              <a:t>Is that through antitrust or new laws of the sort that we read for today?</a:t>
            </a:r>
            <a:endParaRPr lang="en-US" dirty="0"/>
          </a:p>
        </p:txBody>
      </p:sp>
      <p:sp>
        <p:nvSpPr>
          <p:cNvPr id="4" name="Date Placeholder 3"/>
          <p:cNvSpPr>
            <a:spLocks noGrp="1"/>
          </p:cNvSpPr>
          <p:nvPr>
            <p:ph type="dt" sz="half" idx="10"/>
          </p:nvPr>
        </p:nvSpPr>
        <p:spPr/>
        <p:txBody>
          <a:bodyPr/>
          <a:lstStyle/>
          <a:p>
            <a:pPr>
              <a:defRPr/>
            </a:pPr>
            <a:fld id="{55405A0D-20FD-4612-971B-3EDCD948CF48}" type="datetime4">
              <a:rPr lang="en-US" smtClean="0"/>
              <a:t>May 5, 2022</a:t>
            </a:fld>
            <a:endParaRPr lang="en-US" altLang="en-US">
              <a:solidFill>
                <a:schemeClr val="bg2"/>
              </a:solidFill>
            </a:endParaRPr>
          </a:p>
        </p:txBody>
      </p:sp>
      <p:sp>
        <p:nvSpPr>
          <p:cNvPr id="5" name="Slide Number Placeholder 4"/>
          <p:cNvSpPr>
            <a:spLocks noGrp="1"/>
          </p:cNvSpPr>
          <p:nvPr>
            <p:ph type="sldNum" sz="quarter" idx="12"/>
          </p:nvPr>
        </p:nvSpPr>
        <p:spPr/>
        <p:txBody>
          <a:bodyPr/>
          <a:lstStyle/>
          <a:p>
            <a:fld id="{A9BB65D3-8851-479C-9AFD-E9130CA963EA}" type="slidenum">
              <a:rPr lang="en-US" altLang="en-US" smtClean="0"/>
              <a:pPr/>
              <a:t>2</a:t>
            </a:fld>
            <a:endParaRPr lang="en-US" altLang="en-US"/>
          </a:p>
        </p:txBody>
      </p:sp>
    </p:spTree>
    <p:extLst>
      <p:ext uri="{BB962C8B-B14F-4D97-AF65-F5344CB8AC3E}">
        <p14:creationId xmlns:p14="http://schemas.microsoft.com/office/powerpoint/2010/main" val="4304078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6363" y="-2"/>
            <a:ext cx="319563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 Curated App Store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20</a:t>
            </a:fld>
            <a:endParaRPr lang="en-US" altLang="en-US"/>
          </a:p>
        </p:txBody>
      </p:sp>
      <p:sp>
        <p:nvSpPr>
          <p:cNvPr id="6" name="Text Box 5"/>
          <p:cNvSpPr txBox="1">
            <a:spLocks noChangeArrowheads="1"/>
          </p:cNvSpPr>
          <p:nvPr/>
        </p:nvSpPr>
        <p:spPr bwMode="auto">
          <a:xfrm>
            <a:off x="9296400" y="6488668"/>
            <a:ext cx="2895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Steve Jobs (6 Mar 2008)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descr="Steve Jobs introduces the App store - iPhone SDK Keynote - YouTub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189" y="209004"/>
            <a:ext cx="5588976" cy="6153696"/>
          </a:xfrm>
          <a:prstGeom prst="rect">
            <a:avLst/>
          </a:prstGeom>
        </p:spPr>
      </p:pic>
      <p:pic>
        <p:nvPicPr>
          <p:cNvPr id="11" name="Picture 10" descr="Steve Jobs introduces the App store - iPhone SDK Keynote - YouTube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594" t="13626" r="37080" b="55391"/>
          <a:stretch/>
        </p:blipFill>
        <p:spPr>
          <a:xfrm>
            <a:off x="2762249" y="1362075"/>
            <a:ext cx="8034339" cy="4543425"/>
          </a:xfrm>
          <a:prstGeom prst="rect">
            <a:avLst/>
          </a:prstGeom>
        </p:spPr>
      </p:pic>
    </p:spTree>
    <p:extLst>
      <p:ext uri="{BB962C8B-B14F-4D97-AF65-F5344CB8AC3E}">
        <p14:creationId xmlns:p14="http://schemas.microsoft.com/office/powerpoint/2010/main" val="33614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Phone 3G on Sale Tomorrow - Appl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48" y="93107"/>
            <a:ext cx="5691504" cy="6260068"/>
          </a:xfrm>
          <a:prstGeom prst="rect">
            <a:avLst/>
          </a:prstGeom>
        </p:spPr>
      </p:pic>
      <p:sp>
        <p:nvSpPr>
          <p:cNvPr id="2" name="Title 1"/>
          <p:cNvSpPr>
            <a:spLocks noGrp="1"/>
          </p:cNvSpPr>
          <p:nvPr>
            <p:ph type="title"/>
          </p:nvPr>
        </p:nvSpPr>
        <p:spPr>
          <a:xfrm>
            <a:off x="9347199" y="-2"/>
            <a:ext cx="28448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App Store Launch</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21</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822477" y="6477000"/>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Apple (10 July 2008)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10" name="Rectangle 9"/>
          <p:cNvSpPr/>
          <p:nvPr/>
        </p:nvSpPr>
        <p:spPr bwMode="auto">
          <a:xfrm>
            <a:off x="701823" y="3030524"/>
            <a:ext cx="11098761" cy="1754326"/>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chemeClr val="bg2"/>
                </a:solidFill>
                <a:effectLst/>
              </a:rPr>
              <a:t>“</a:t>
            </a:r>
            <a:r>
              <a:rPr lang="en-US" sz="3600" dirty="0">
                <a:solidFill>
                  <a:schemeClr val="bg2"/>
                </a:solidFill>
              </a:rPr>
              <a:t>Apple</a:t>
            </a:r>
            <a:r>
              <a:rPr lang="en-US" sz="3600" baseline="30000" dirty="0">
                <a:solidFill>
                  <a:schemeClr val="bg2"/>
                </a:solidFill>
              </a:rPr>
              <a:t>®</a:t>
            </a:r>
            <a:r>
              <a:rPr lang="en-US" sz="3600" dirty="0">
                <a:solidFill>
                  <a:schemeClr val="bg2"/>
                </a:solidFill>
              </a:rPr>
              <a:t> today announced that </a:t>
            </a:r>
            <a:r>
              <a:rPr lang="en-US" sz="3600" b="1" dirty="0">
                <a:solidFill>
                  <a:schemeClr val="accent4">
                    <a:lumMod val="50000"/>
                    <a:lumOff val="50000"/>
                  </a:schemeClr>
                </a:solidFill>
              </a:rPr>
              <a:t>more than 500 native applications </a:t>
            </a:r>
            <a:r>
              <a:rPr lang="en-US" sz="3600" dirty="0">
                <a:solidFill>
                  <a:schemeClr val="bg2"/>
                </a:solidFill>
              </a:rPr>
              <a:t>will be available on the iPhone’s App Store when Apple’s iPhone™ 3G goes on sale </a:t>
            </a:r>
            <a:r>
              <a:rPr lang="en-US" sz="3600" dirty="0" smtClean="0">
                <a:solidFill>
                  <a:schemeClr val="bg2"/>
                </a:solidFill>
              </a:rPr>
              <a:t>tomorrow. … .”</a:t>
            </a:r>
            <a:endParaRPr kumimoji="1" lang="en-US" sz="36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252236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Phone 3G on Sale Tomorrow - Apple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48" y="93107"/>
            <a:ext cx="5691504" cy="6260068"/>
          </a:xfrm>
          <a:prstGeom prst="rect">
            <a:avLst/>
          </a:prstGeom>
        </p:spPr>
      </p:pic>
      <p:sp>
        <p:nvSpPr>
          <p:cNvPr id="2" name="Title 1"/>
          <p:cNvSpPr>
            <a:spLocks noGrp="1"/>
          </p:cNvSpPr>
          <p:nvPr>
            <p:ph type="title"/>
          </p:nvPr>
        </p:nvSpPr>
        <p:spPr>
          <a:xfrm>
            <a:off x="6653213" y="-1"/>
            <a:ext cx="5538787" cy="47625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App Store Launch (Monopolization?)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22</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9822477" y="6477000"/>
            <a:ext cx="235131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Apple (10 July 2008)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10" name="Rectangle 9"/>
          <p:cNvSpPr/>
          <p:nvPr/>
        </p:nvSpPr>
        <p:spPr bwMode="auto">
          <a:xfrm>
            <a:off x="1047404" y="3146019"/>
            <a:ext cx="10971559" cy="23083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chemeClr val="bg2"/>
                </a:solidFill>
                <a:effectLst/>
              </a:rPr>
              <a:t>“</a:t>
            </a:r>
            <a:r>
              <a:rPr lang="en-US" sz="3600" dirty="0" smtClean="0">
                <a:solidFill>
                  <a:schemeClr val="bg2"/>
                </a:solidFill>
              </a:rPr>
              <a:t>These </a:t>
            </a:r>
            <a:r>
              <a:rPr lang="en-US" sz="3600" dirty="0">
                <a:solidFill>
                  <a:schemeClr val="bg2"/>
                </a:solidFill>
              </a:rPr>
              <a:t>apps will be available on Apple’s revolutionary </a:t>
            </a:r>
            <a:r>
              <a:rPr lang="en-US" sz="3600" b="1" dirty="0">
                <a:solidFill>
                  <a:schemeClr val="accent4">
                    <a:lumMod val="50000"/>
                    <a:lumOff val="50000"/>
                  </a:schemeClr>
                </a:solidFill>
              </a:rPr>
              <a:t>new App Store</a:t>
            </a:r>
            <a:r>
              <a:rPr lang="en-US" sz="3600" dirty="0">
                <a:solidFill>
                  <a:schemeClr val="bg2"/>
                </a:solidFill>
              </a:rPr>
              <a:t>, enabling customers to wirelessly download them directly onto their iPhones and start using them </a:t>
            </a:r>
            <a:r>
              <a:rPr lang="en-US" sz="3600" dirty="0" smtClean="0">
                <a:solidFill>
                  <a:schemeClr val="bg2"/>
                </a:solidFill>
              </a:rPr>
              <a:t>immediately.”</a:t>
            </a:r>
            <a:endParaRPr kumimoji="1" lang="en-US" sz="36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348506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9489" y="-1"/>
            <a:ext cx="4862512" cy="73342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2005: Google Buys Android for $50MM (and Samsung Doesn’t)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23</a:t>
            </a:fld>
            <a:endParaRPr lang="en-US" altLang="en-US"/>
          </a:p>
        </p:txBody>
      </p:sp>
      <p:sp>
        <p:nvSpPr>
          <p:cNvPr id="6" name="Text Box 5"/>
          <p:cNvSpPr txBox="1">
            <a:spLocks noChangeArrowheads="1"/>
          </p:cNvSpPr>
          <p:nvPr/>
        </p:nvSpPr>
        <p:spPr bwMode="auto">
          <a:xfrm>
            <a:off x="8643938" y="6488668"/>
            <a:ext cx="35480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Phonearena.com (16 Feb 2014)</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Did you know Samsung could buy Android first, but laughed it out of court? - PhoneAren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89" y="142876"/>
            <a:ext cx="5601715" cy="6126876"/>
          </a:xfrm>
          <a:prstGeom prst="rect">
            <a:avLst/>
          </a:prstGeom>
        </p:spPr>
      </p:pic>
      <p:pic>
        <p:nvPicPr>
          <p:cNvPr id="8" name="Picture 7" descr="Did you know Samsung could buy Android first, but laughed it out of court? - PhoneArena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3086" t="28403" r="14529" b="25277"/>
          <a:stretch/>
        </p:blipFill>
        <p:spPr>
          <a:xfrm>
            <a:off x="3508341" y="944359"/>
            <a:ext cx="7276961" cy="5093106"/>
          </a:xfrm>
          <a:prstGeom prst="rect">
            <a:avLst/>
          </a:prstGeom>
        </p:spPr>
      </p:pic>
    </p:spTree>
    <p:extLst>
      <p:ext uri="{BB962C8B-B14F-4D97-AF65-F5344CB8AC3E}">
        <p14:creationId xmlns:p14="http://schemas.microsoft.com/office/powerpoint/2010/main" val="38370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droid Developers Blog: Announcing the Android 1.0 SDK, release 1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583" y="116378"/>
            <a:ext cx="5665634" cy="6233946"/>
          </a:xfrm>
          <a:prstGeom prst="rect">
            <a:avLst/>
          </a:prstGeom>
        </p:spPr>
      </p:pic>
      <p:sp>
        <p:nvSpPr>
          <p:cNvPr id="2" name="Title 1"/>
          <p:cNvSpPr>
            <a:spLocks noGrp="1"/>
          </p:cNvSpPr>
          <p:nvPr>
            <p:ph type="title"/>
          </p:nvPr>
        </p:nvSpPr>
        <p:spPr>
          <a:xfrm>
            <a:off x="9547167" y="-2"/>
            <a:ext cx="2644834"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Android Launch</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24</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7772399" y="6488668"/>
            <a:ext cx="4419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Android Developers Blog (23 Sept 2008)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10" name="Rectangle 9"/>
          <p:cNvSpPr/>
          <p:nvPr/>
        </p:nvSpPr>
        <p:spPr bwMode="auto">
          <a:xfrm>
            <a:off x="550720" y="2502069"/>
            <a:ext cx="11377461" cy="286232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chemeClr val="bg2"/>
                </a:solidFill>
                <a:effectLst/>
              </a:rPr>
              <a:t>“</a:t>
            </a:r>
            <a:r>
              <a:rPr lang="en-US" sz="3600" dirty="0">
                <a:solidFill>
                  <a:schemeClr val="bg2"/>
                </a:solidFill>
              </a:rPr>
              <a:t>In one of those strange cosmic symmetries, here we are a year later, and </a:t>
            </a:r>
            <a:r>
              <a:rPr lang="en-US" sz="3600" dirty="0" smtClean="0">
                <a:solidFill>
                  <a:schemeClr val="bg2"/>
                </a:solidFill>
              </a:rPr>
              <a:t>we’re </a:t>
            </a:r>
            <a:r>
              <a:rPr lang="en-US" sz="3600" dirty="0">
                <a:solidFill>
                  <a:schemeClr val="bg2"/>
                </a:solidFill>
              </a:rPr>
              <a:t>once again very excited about an upcoming release. </a:t>
            </a:r>
            <a:r>
              <a:rPr lang="en-US" sz="3600" b="1" dirty="0" smtClean="0">
                <a:solidFill>
                  <a:schemeClr val="accent4">
                    <a:lumMod val="50000"/>
                    <a:lumOff val="50000"/>
                  </a:schemeClr>
                </a:solidFill>
              </a:rPr>
              <a:t>I’m </a:t>
            </a:r>
            <a:r>
              <a:rPr lang="en-US" sz="3600" b="1" dirty="0">
                <a:solidFill>
                  <a:schemeClr val="accent4">
                    <a:lumMod val="50000"/>
                    <a:lumOff val="50000"/>
                  </a:schemeClr>
                </a:solidFill>
              </a:rPr>
              <a:t>referring, of course, to the first Android-powered device that our colleagues at T-Mobile have just announced—the T-Mobile </a:t>
            </a:r>
            <a:r>
              <a:rPr lang="en-US" sz="3600" b="1" dirty="0" smtClean="0">
                <a:solidFill>
                  <a:schemeClr val="accent4">
                    <a:lumMod val="50000"/>
                    <a:lumOff val="50000"/>
                  </a:schemeClr>
                </a:solidFill>
              </a:rPr>
              <a:t>G1</a:t>
            </a:r>
            <a:r>
              <a:rPr lang="en-US" sz="3600" dirty="0" smtClean="0">
                <a:solidFill>
                  <a:schemeClr val="bg2"/>
                </a:solidFill>
              </a:rPr>
              <a:t>.”</a:t>
            </a:r>
            <a:endParaRPr kumimoji="1" lang="en-US" sz="36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389304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droid Developers Blog: Announcing the Android 1.0 SDK, release 1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827" y="42275"/>
            <a:ext cx="5692911" cy="6263960"/>
          </a:xfrm>
          <a:prstGeom prst="rect">
            <a:avLst/>
          </a:prstGeom>
        </p:spPr>
      </p:pic>
      <p:sp>
        <p:nvSpPr>
          <p:cNvPr id="2" name="Title 1"/>
          <p:cNvSpPr>
            <a:spLocks noGrp="1"/>
          </p:cNvSpPr>
          <p:nvPr>
            <p:ph type="title"/>
          </p:nvPr>
        </p:nvSpPr>
        <p:spPr>
          <a:xfrm>
            <a:off x="9547167" y="-2"/>
            <a:ext cx="2644834"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Android Launch</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25</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7772399" y="6488668"/>
            <a:ext cx="44196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Android Developers Blog (23 Sept 2008)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10" name="Rectangle 9"/>
          <p:cNvSpPr/>
          <p:nvPr/>
        </p:nvSpPr>
        <p:spPr bwMode="auto">
          <a:xfrm>
            <a:off x="1217815" y="3174255"/>
            <a:ext cx="10669385" cy="23083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chemeClr val="bg2"/>
                </a:solidFill>
                <a:effectLst/>
              </a:rPr>
              <a:t>“</a:t>
            </a:r>
            <a:r>
              <a:rPr lang="en-US" sz="3600" dirty="0" smtClean="0">
                <a:solidFill>
                  <a:schemeClr val="bg2"/>
                </a:solidFill>
              </a:rPr>
              <a:t>We can’t </a:t>
            </a:r>
            <a:r>
              <a:rPr lang="en-US" sz="3600" dirty="0">
                <a:solidFill>
                  <a:schemeClr val="bg2"/>
                </a:solidFill>
              </a:rPr>
              <a:t>wait to see our hard work on store shelves and in the hands of users, but today </a:t>
            </a:r>
            <a:r>
              <a:rPr lang="en-US" sz="3600" dirty="0" smtClean="0">
                <a:solidFill>
                  <a:schemeClr val="bg2"/>
                </a:solidFill>
              </a:rPr>
              <a:t>we’re </a:t>
            </a:r>
            <a:r>
              <a:rPr lang="en-US" sz="3600" dirty="0">
                <a:solidFill>
                  <a:schemeClr val="bg2"/>
                </a:solidFill>
              </a:rPr>
              <a:t>almost as excited because </a:t>
            </a:r>
            <a:r>
              <a:rPr lang="en-US" sz="3600" dirty="0" smtClean="0">
                <a:solidFill>
                  <a:schemeClr val="bg2"/>
                </a:solidFill>
              </a:rPr>
              <a:t>we’re </a:t>
            </a:r>
            <a:r>
              <a:rPr lang="en-US" sz="3600" dirty="0">
                <a:solidFill>
                  <a:schemeClr val="bg2"/>
                </a:solidFill>
              </a:rPr>
              <a:t>announcing the brand-new </a:t>
            </a:r>
            <a:r>
              <a:rPr lang="en-US" sz="3600" b="1" dirty="0">
                <a:solidFill>
                  <a:schemeClr val="accent4">
                    <a:lumMod val="50000"/>
                    <a:lumOff val="50000"/>
                  </a:schemeClr>
                </a:solidFill>
              </a:rPr>
              <a:t>Android 1.0 SDK, release </a:t>
            </a:r>
            <a:r>
              <a:rPr lang="en-US" sz="3600" b="1" dirty="0" smtClean="0">
                <a:solidFill>
                  <a:schemeClr val="accent4">
                    <a:lumMod val="50000"/>
                    <a:lumOff val="50000"/>
                  </a:schemeClr>
                </a:solidFill>
              </a:rPr>
              <a:t>1</a:t>
            </a:r>
            <a:r>
              <a:rPr lang="en-US" sz="3600" dirty="0" smtClean="0">
                <a:solidFill>
                  <a:schemeClr val="bg2"/>
                </a:solidFill>
              </a:rPr>
              <a:t>.”</a:t>
            </a:r>
            <a:endParaRPr kumimoji="1" lang="en-US" sz="36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398213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4313" y="-2"/>
            <a:ext cx="435768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Open Source Led By Google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26</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8" name="Text Box 5"/>
          <p:cNvSpPr txBox="1">
            <a:spLocks noChangeArrowheads="1"/>
          </p:cNvSpPr>
          <p:nvPr/>
        </p:nvSpPr>
        <p:spPr bwMode="auto">
          <a:xfrm>
            <a:off x="10548938" y="6488668"/>
            <a:ext cx="16430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Android.com</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8" descr="Android Open Source Project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r="18036"/>
          <a:stretch/>
        </p:blipFill>
        <p:spPr>
          <a:xfrm>
            <a:off x="153983" y="418011"/>
            <a:ext cx="7610104" cy="5839828"/>
          </a:xfrm>
          <a:prstGeom prst="rect">
            <a:avLst/>
          </a:prstGeom>
        </p:spPr>
      </p:pic>
      <p:sp>
        <p:nvSpPr>
          <p:cNvPr id="10" name="Rectangle 9"/>
          <p:cNvSpPr/>
          <p:nvPr/>
        </p:nvSpPr>
        <p:spPr bwMode="auto">
          <a:xfrm>
            <a:off x="1337109" y="2909483"/>
            <a:ext cx="10681854" cy="286232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600" dirty="0" smtClean="0">
                <a:solidFill>
                  <a:schemeClr val="bg2"/>
                </a:solidFill>
              </a:rPr>
              <a:t>“</a:t>
            </a:r>
            <a:r>
              <a:rPr lang="en-US" sz="3600" b="1" dirty="0">
                <a:solidFill>
                  <a:schemeClr val="accent4">
                    <a:lumMod val="50000"/>
                    <a:lumOff val="50000"/>
                  </a:schemeClr>
                </a:solidFill>
              </a:rPr>
              <a:t>Android</a:t>
            </a:r>
            <a:r>
              <a:rPr lang="en-US" sz="3600" dirty="0">
                <a:solidFill>
                  <a:schemeClr val="bg2"/>
                </a:solidFill>
              </a:rPr>
              <a:t> is an </a:t>
            </a:r>
            <a:r>
              <a:rPr lang="en-US" sz="3600" b="1" dirty="0">
                <a:solidFill>
                  <a:schemeClr val="accent4">
                    <a:lumMod val="50000"/>
                    <a:lumOff val="50000"/>
                  </a:schemeClr>
                </a:solidFill>
              </a:rPr>
              <a:t>open-source software </a:t>
            </a:r>
            <a:r>
              <a:rPr lang="en-US" sz="3600" dirty="0">
                <a:solidFill>
                  <a:schemeClr val="bg2"/>
                </a:solidFill>
              </a:rPr>
              <a:t>stack for a wide range of mobile devices and a corresponding open-source project </a:t>
            </a:r>
            <a:r>
              <a:rPr lang="en-US" sz="3600" b="1" dirty="0">
                <a:solidFill>
                  <a:schemeClr val="accent4">
                    <a:lumMod val="50000"/>
                    <a:lumOff val="50000"/>
                  </a:schemeClr>
                </a:solidFill>
              </a:rPr>
              <a:t>led by Google</a:t>
            </a:r>
            <a:r>
              <a:rPr lang="en-US" sz="3600" dirty="0">
                <a:solidFill>
                  <a:schemeClr val="bg2"/>
                </a:solidFill>
              </a:rPr>
              <a:t>. Here you can find the information and source code you need to learn more about the Android </a:t>
            </a:r>
            <a:r>
              <a:rPr lang="en-US" sz="3600" dirty="0" smtClean="0">
                <a:solidFill>
                  <a:schemeClr val="bg2"/>
                </a:solidFill>
              </a:rPr>
              <a:t>platform.”</a:t>
            </a:r>
            <a:endParaRPr kumimoji="1" lang="en-US" sz="36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370118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5638" y="-2"/>
            <a:ext cx="518636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Piecemeal Platform and Contracts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27</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Text Box 5"/>
          <p:cNvSpPr txBox="1">
            <a:spLocks noChangeArrowheads="1"/>
          </p:cNvSpPr>
          <p:nvPr/>
        </p:nvSpPr>
        <p:spPr bwMode="auto">
          <a:xfrm>
            <a:off x="9697673" y="6488668"/>
            <a:ext cx="24943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Android Legal Notice</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12" name="Picture 11" descr="Legal Notice | Android Developers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r="13709"/>
          <a:stretch/>
        </p:blipFill>
        <p:spPr>
          <a:xfrm>
            <a:off x="116228" y="520404"/>
            <a:ext cx="7717927" cy="5625602"/>
          </a:xfrm>
          <a:prstGeom prst="rect">
            <a:avLst/>
          </a:prstGeom>
        </p:spPr>
      </p:pic>
      <p:sp>
        <p:nvSpPr>
          <p:cNvPr id="13" name="Rectangle 12"/>
          <p:cNvSpPr/>
          <p:nvPr/>
        </p:nvSpPr>
        <p:spPr bwMode="auto">
          <a:xfrm>
            <a:off x="866775" y="2385226"/>
            <a:ext cx="10809073" cy="341632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600" b="1" dirty="0" smtClean="0">
                <a:solidFill>
                  <a:schemeClr val="accent4">
                    <a:lumMod val="50000"/>
                    <a:lumOff val="50000"/>
                  </a:schemeClr>
                </a:solidFill>
              </a:rPr>
              <a:t>Google Play</a:t>
            </a:r>
            <a:r>
              <a:rPr lang="en-US" sz="3600" dirty="0" smtClean="0">
                <a:solidFill>
                  <a:schemeClr val="bg2"/>
                </a:solidFill>
              </a:rPr>
              <a:t>: “</a:t>
            </a:r>
            <a:r>
              <a:rPr lang="en-US" sz="3600" dirty="0">
                <a:solidFill>
                  <a:schemeClr val="bg2"/>
                </a:solidFill>
              </a:rPr>
              <a:t>Google Play is a publicly available service through which you can distribute your apps for Android-powered devices. Google Play not only makes your app available to millions of devices, but </a:t>
            </a:r>
            <a:r>
              <a:rPr lang="en-US" sz="3600" b="1" dirty="0">
                <a:solidFill>
                  <a:schemeClr val="accent4">
                    <a:lumMod val="50000"/>
                    <a:lumOff val="50000"/>
                  </a:schemeClr>
                </a:solidFill>
              </a:rPr>
              <a:t>also offers your app powerful services such as in-app billing and license </a:t>
            </a:r>
            <a:r>
              <a:rPr lang="en-US" sz="3600" b="1" dirty="0" smtClean="0">
                <a:solidFill>
                  <a:schemeClr val="accent4">
                    <a:lumMod val="50000"/>
                    <a:lumOff val="50000"/>
                  </a:schemeClr>
                </a:solidFill>
              </a:rPr>
              <a:t>verification</a:t>
            </a:r>
            <a:r>
              <a:rPr lang="en-US" sz="3600" dirty="0" smtClean="0">
                <a:solidFill>
                  <a:schemeClr val="bg2"/>
                </a:solidFill>
              </a:rPr>
              <a:t>.”</a:t>
            </a:r>
            <a:endParaRPr kumimoji="1" lang="en-US" sz="36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316969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2"/>
                                        </p:tgtEl>
                                        <p:attrNameLst>
                                          <p:attrName>style.opacity</p:attrName>
                                        </p:attrNameLst>
                                      </p:cBhvr>
                                      <p:to>
                                        <p:strVal val="0.5"/>
                                      </p:to>
                                    </p:set>
                                    <p:animEffect filter="image" prLst="opacity: 0.5">
                                      <p:cBhvr rctx="IE">
                                        <p:cTn id="9" dur="indefinite"/>
                                        <p:tgtEl>
                                          <p:spTgt spid="1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5638" y="-2"/>
            <a:ext cx="518636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Piecemeal Platform and Contracts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28</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
        <p:nvSpPr>
          <p:cNvPr id="9" name="Text Box 5"/>
          <p:cNvSpPr txBox="1">
            <a:spLocks noChangeArrowheads="1"/>
          </p:cNvSpPr>
          <p:nvPr/>
        </p:nvSpPr>
        <p:spPr bwMode="auto">
          <a:xfrm>
            <a:off x="9697673" y="6488668"/>
            <a:ext cx="249432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Android Legal Notice</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7" descr="Legal Notice | Android Developers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r="12355"/>
          <a:stretch/>
        </p:blipFill>
        <p:spPr>
          <a:xfrm>
            <a:off x="87096" y="566867"/>
            <a:ext cx="7917007" cy="5681533"/>
          </a:xfrm>
          <a:prstGeom prst="rect">
            <a:avLst/>
          </a:prstGeom>
        </p:spPr>
      </p:pic>
      <p:sp>
        <p:nvSpPr>
          <p:cNvPr id="10" name="Rectangle 9"/>
          <p:cNvSpPr/>
          <p:nvPr/>
        </p:nvSpPr>
        <p:spPr bwMode="auto">
          <a:xfrm>
            <a:off x="1347788" y="3102419"/>
            <a:ext cx="10591800" cy="2308324"/>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lang="en-US" sz="3600" dirty="0" smtClean="0">
                <a:solidFill>
                  <a:schemeClr val="bg2"/>
                </a:solidFill>
              </a:rPr>
              <a:t>Google Play: “In </a:t>
            </a:r>
            <a:r>
              <a:rPr lang="en-US" sz="3600" dirty="0">
                <a:solidFill>
                  <a:schemeClr val="bg2"/>
                </a:solidFill>
              </a:rPr>
              <a:t>order to distribute your apps on Google Play and use the associated services, you </a:t>
            </a:r>
            <a:r>
              <a:rPr lang="en-US" sz="3600" b="1" dirty="0">
                <a:solidFill>
                  <a:schemeClr val="accent4">
                    <a:lumMod val="50000"/>
                    <a:lumOff val="50000"/>
                  </a:schemeClr>
                </a:solidFill>
              </a:rPr>
              <a:t>must agree to the Developer Distribution Agreement and acquire a valid Developer </a:t>
            </a:r>
            <a:r>
              <a:rPr lang="en-US" sz="3600" b="1" dirty="0" smtClean="0">
                <a:solidFill>
                  <a:schemeClr val="accent4">
                    <a:lumMod val="50000"/>
                    <a:lumOff val="50000"/>
                  </a:schemeClr>
                </a:solidFill>
              </a:rPr>
              <a:t>Account</a:t>
            </a:r>
            <a:r>
              <a:rPr lang="en-US" sz="3600" dirty="0" smtClean="0">
                <a:solidFill>
                  <a:schemeClr val="bg2"/>
                </a:solidFill>
              </a:rPr>
              <a:t>.”</a:t>
            </a:r>
            <a:endParaRPr kumimoji="1" lang="en-US" sz="3600" i="0" u="none" strike="noStrike" cap="none" normalizeH="0" baseline="0" dirty="0" smtClean="0">
              <a:ln>
                <a:noFill/>
              </a:ln>
              <a:solidFill>
                <a:schemeClr val="bg2"/>
              </a:solidFill>
              <a:effectLst/>
            </a:endParaRPr>
          </a:p>
        </p:txBody>
      </p:sp>
    </p:spTree>
    <p:extLst>
      <p:ext uri="{BB962C8B-B14F-4D97-AF65-F5344CB8AC3E}">
        <p14:creationId xmlns:p14="http://schemas.microsoft.com/office/powerpoint/2010/main" val="175830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4098" y="-2"/>
            <a:ext cx="7457903"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Smartphone Handset Market Shares, 2007 &amp; </a:t>
            </a:r>
            <a:r>
              <a:rPr lang="en-US" sz="2400" dirty="0" smtClean="0">
                <a:solidFill>
                  <a:schemeClr val="accent4">
                    <a:lumMod val="75000"/>
                    <a:lumOff val="25000"/>
                  </a:schemeClr>
                </a:solidFill>
                <a:latin typeface="+mn-lt"/>
                <a:cs typeface="Times New Roman" panose="02020603050405020304" pitchFamily="18" charset="0"/>
              </a:rPr>
              <a:t>2008</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29</a:t>
            </a:fld>
            <a:endParaRPr lang="en-US" altLang="en-US"/>
          </a:p>
        </p:txBody>
      </p:sp>
      <p:sp>
        <p:nvSpPr>
          <p:cNvPr id="8" name="Text Box 5"/>
          <p:cNvSpPr txBox="1">
            <a:spLocks noChangeArrowheads="1"/>
          </p:cNvSpPr>
          <p:nvPr/>
        </p:nvSpPr>
        <p:spPr bwMode="auto">
          <a:xfrm>
            <a:off x="9566032" y="6488668"/>
            <a:ext cx="26259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Gartner (11 Mar 2009)</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8" descr="Gartner Says Worldwide Smartphone Sales Reached Its Lowest Growth Rate With 3.7 Per Cent Increase in Fourth Quarter of 2008 - Google Chrome"/>
          <p:cNvPicPr>
            <a:picLocks noChangeAspect="1"/>
          </p:cNvPicPr>
          <p:nvPr/>
        </p:nvPicPr>
        <p:blipFill rotWithShape="1">
          <a:blip r:embed="rId2">
            <a:extLst>
              <a:ext uri="{28A0092B-C50C-407E-A947-70E740481C1C}">
                <a14:useLocalDpi xmlns:a14="http://schemas.microsoft.com/office/drawing/2010/main" val="0"/>
              </a:ext>
            </a:extLst>
          </a:blip>
          <a:srcRect l="3224" t="17289" r="2677" b="36897"/>
          <a:stretch/>
        </p:blipFill>
        <p:spPr>
          <a:xfrm>
            <a:off x="278014" y="1167229"/>
            <a:ext cx="11620487" cy="4541854"/>
          </a:xfrm>
          <a:prstGeom prst="rect">
            <a:avLst/>
          </a:prstGeom>
        </p:spPr>
      </p:pic>
    </p:spTree>
    <p:extLst>
      <p:ext uri="{BB962C8B-B14F-4D97-AF65-F5344CB8AC3E}">
        <p14:creationId xmlns:p14="http://schemas.microsoft.com/office/powerpoint/2010/main" val="1532790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0222" y="-2"/>
            <a:ext cx="5221779"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Companies Ranked by Market Cap</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a:t>
            </a:fld>
            <a:endParaRPr lang="en-US" altLang="en-US"/>
          </a:p>
        </p:txBody>
      </p:sp>
      <p:sp>
        <p:nvSpPr>
          <p:cNvPr id="6" name="Text Box 5"/>
          <p:cNvSpPr txBox="1">
            <a:spLocks noChangeArrowheads="1"/>
          </p:cNvSpPr>
          <p:nvPr/>
        </p:nvSpPr>
        <p:spPr bwMode="auto">
          <a:xfrm>
            <a:off x="7751618" y="6488668"/>
            <a:ext cx="444038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Companiesmarketcap.com </a:t>
            </a:r>
            <a:r>
              <a:rPr lang="en-US" sz="1800" i="0" dirty="0" smtClean="0">
                <a:solidFill>
                  <a:schemeClr val="accent4">
                    <a:lumMod val="75000"/>
                    <a:lumOff val="25000"/>
                  </a:schemeClr>
                </a:solidFill>
                <a:latin typeface="+mn-lt"/>
                <a:cs typeface="Times New Roman" panose="02020603050405020304" pitchFamily="18" charset="0"/>
              </a:rPr>
              <a:t>(</a:t>
            </a:r>
            <a:r>
              <a:rPr lang="en-US" sz="1800" i="0" dirty="0">
                <a:solidFill>
                  <a:schemeClr val="accent4">
                    <a:lumMod val="75000"/>
                    <a:lumOff val="25000"/>
                  </a:schemeClr>
                </a:solidFill>
                <a:latin typeface="+mn-lt"/>
                <a:cs typeface="Times New Roman" panose="02020603050405020304" pitchFamily="18" charset="0"/>
              </a:rPr>
              <a:t>5</a:t>
            </a:r>
            <a:r>
              <a:rPr lang="en-US" sz="1800" i="0" dirty="0" smtClean="0">
                <a:solidFill>
                  <a:schemeClr val="accent4">
                    <a:lumMod val="75000"/>
                    <a:lumOff val="25000"/>
                  </a:schemeClr>
                </a:solidFill>
                <a:latin typeface="+mn-lt"/>
                <a:cs typeface="Times New Roman" panose="02020603050405020304" pitchFamily="18" charset="0"/>
              </a:rPr>
              <a:t> May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7" name="Picture 6" descr="Companies ranked by Market Cap - CompaniesMarketCap.com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3718" y="441678"/>
            <a:ext cx="5388556" cy="5926856"/>
          </a:xfrm>
          <a:prstGeom prst="rect">
            <a:avLst/>
          </a:prstGeom>
        </p:spPr>
      </p:pic>
    </p:spTree>
    <p:extLst>
      <p:ext uri="{BB962C8B-B14F-4D97-AF65-F5344CB8AC3E}">
        <p14:creationId xmlns:p14="http://schemas.microsoft.com/office/powerpoint/2010/main" val="23159100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6154" y="-2"/>
            <a:ext cx="6605848" cy="4447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Smartphone OS Market Shares, 2007 &amp; </a:t>
            </a:r>
            <a:r>
              <a:rPr lang="en-US" sz="2400" dirty="0" smtClean="0">
                <a:solidFill>
                  <a:schemeClr val="accent4">
                    <a:lumMod val="75000"/>
                    <a:lumOff val="25000"/>
                  </a:schemeClr>
                </a:solidFill>
                <a:latin typeface="+mn-lt"/>
                <a:cs typeface="Times New Roman" panose="02020603050405020304" pitchFamily="18" charset="0"/>
              </a:rPr>
              <a:t>2008</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30</a:t>
            </a:fld>
            <a:endParaRPr lang="en-US" altLang="en-US"/>
          </a:p>
        </p:txBody>
      </p:sp>
      <p:sp>
        <p:nvSpPr>
          <p:cNvPr id="8" name="Text Box 5"/>
          <p:cNvSpPr txBox="1">
            <a:spLocks noChangeArrowheads="1"/>
          </p:cNvSpPr>
          <p:nvPr/>
        </p:nvSpPr>
        <p:spPr bwMode="auto">
          <a:xfrm>
            <a:off x="9651076" y="6477000"/>
            <a:ext cx="253069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Gartner (11 Mar 2009)</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8" descr="Gartner Says Worldwide Smartphone Sales Reached Its Lowest Growth Rate With 3.7 Per Cent Increase in Fourth Quarter of 2008 - Google Chrome"/>
          <p:cNvPicPr>
            <a:picLocks noChangeAspect="1"/>
          </p:cNvPicPr>
          <p:nvPr/>
        </p:nvPicPr>
        <p:blipFill rotWithShape="1">
          <a:blip r:embed="rId2">
            <a:extLst>
              <a:ext uri="{28A0092B-C50C-407E-A947-70E740481C1C}">
                <a14:useLocalDpi xmlns:a14="http://schemas.microsoft.com/office/drawing/2010/main" val="0"/>
              </a:ext>
            </a:extLst>
          </a:blip>
          <a:srcRect l="3172" t="19778" r="2142" b="30992"/>
          <a:stretch/>
        </p:blipFill>
        <p:spPr>
          <a:xfrm>
            <a:off x="683288" y="1376624"/>
            <a:ext cx="10929677" cy="4561952"/>
          </a:xfrm>
          <a:prstGeom prst="rect">
            <a:avLst/>
          </a:prstGeom>
        </p:spPr>
      </p:pic>
    </p:spTree>
    <p:extLst>
      <p:ext uri="{BB962C8B-B14F-4D97-AF65-F5344CB8AC3E}">
        <p14:creationId xmlns:p14="http://schemas.microsoft.com/office/powerpoint/2010/main" val="25358970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1382" y="21688"/>
            <a:ext cx="7370618" cy="518640"/>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Smartphone Handset Market Shares, 2013 &amp; </a:t>
            </a:r>
            <a:r>
              <a:rPr lang="en-US" sz="2400" dirty="0" smtClean="0">
                <a:solidFill>
                  <a:schemeClr val="accent4">
                    <a:lumMod val="75000"/>
                    <a:lumOff val="25000"/>
                  </a:schemeClr>
                </a:solidFill>
                <a:latin typeface="+mn-lt"/>
                <a:cs typeface="Times New Roman" panose="02020603050405020304" pitchFamily="18" charset="0"/>
              </a:rPr>
              <a:t>2014</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31</a:t>
            </a:fld>
            <a:endParaRPr lang="en-US" altLang="en-US"/>
          </a:p>
        </p:txBody>
      </p:sp>
      <p:sp>
        <p:nvSpPr>
          <p:cNvPr id="8" name="Text Box 5"/>
          <p:cNvSpPr txBox="1">
            <a:spLocks noChangeArrowheads="1"/>
          </p:cNvSpPr>
          <p:nvPr/>
        </p:nvSpPr>
        <p:spPr bwMode="auto">
          <a:xfrm>
            <a:off x="9854738" y="6477000"/>
            <a:ext cx="233726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Gartner (3 Mar 2015)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10" name="Picture 9" descr="Gartner Says Smartphone Sales Surpassed One Billion Units in 2014 - Google Chrome"/>
          <p:cNvPicPr>
            <a:picLocks noChangeAspect="1"/>
          </p:cNvPicPr>
          <p:nvPr/>
        </p:nvPicPr>
        <p:blipFill rotWithShape="1">
          <a:blip r:embed="rId2">
            <a:extLst>
              <a:ext uri="{28A0092B-C50C-407E-A947-70E740481C1C}">
                <a14:useLocalDpi xmlns:a14="http://schemas.microsoft.com/office/drawing/2010/main" val="0"/>
              </a:ext>
            </a:extLst>
          </a:blip>
          <a:srcRect l="25167" t="45670" r="41056" b="28276"/>
          <a:stretch/>
        </p:blipFill>
        <p:spPr>
          <a:xfrm>
            <a:off x="725213" y="1072055"/>
            <a:ext cx="11039015" cy="4824248"/>
          </a:xfrm>
          <a:prstGeom prst="rect">
            <a:avLst/>
          </a:prstGeom>
        </p:spPr>
      </p:pic>
    </p:spTree>
    <p:extLst>
      <p:ext uri="{BB962C8B-B14F-4D97-AF65-F5344CB8AC3E}">
        <p14:creationId xmlns:p14="http://schemas.microsoft.com/office/powerpoint/2010/main" val="171885057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7059" y="-2"/>
            <a:ext cx="6634942" cy="444733"/>
          </a:xfrm>
          <a:solidFill>
            <a:schemeClr val="bg2">
              <a:alpha val="10000"/>
            </a:schemeClr>
          </a:solidFill>
        </p:spPr>
        <p:txBody>
          <a:bodyPr/>
          <a:lstStyle/>
          <a:p>
            <a:pPr algn="r">
              <a:lnSpc>
                <a:spcPct val="100000"/>
              </a:lnSpc>
            </a:pPr>
            <a:r>
              <a:rPr lang="en-US" sz="2400" dirty="0">
                <a:solidFill>
                  <a:schemeClr val="accent4">
                    <a:lumMod val="75000"/>
                    <a:lumOff val="25000"/>
                  </a:schemeClr>
                </a:solidFill>
                <a:latin typeface="+mn-lt"/>
                <a:cs typeface="Times New Roman" panose="02020603050405020304" pitchFamily="18" charset="0"/>
              </a:rPr>
              <a:t>Smartphone OS Market Shares, 2013 &amp; </a:t>
            </a:r>
            <a:r>
              <a:rPr lang="en-US" sz="2400" dirty="0" smtClean="0">
                <a:solidFill>
                  <a:schemeClr val="accent4">
                    <a:lumMod val="75000"/>
                    <a:lumOff val="25000"/>
                  </a:schemeClr>
                </a:solidFill>
                <a:latin typeface="+mn-lt"/>
                <a:cs typeface="Times New Roman" panose="02020603050405020304" pitchFamily="18" charset="0"/>
              </a:rPr>
              <a:t>2014</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32</a:t>
            </a:fld>
            <a:endParaRPr lang="en-US" altLang="en-US"/>
          </a:p>
        </p:txBody>
      </p:sp>
      <p:sp>
        <p:nvSpPr>
          <p:cNvPr id="8" name="Text Box 5"/>
          <p:cNvSpPr txBox="1">
            <a:spLocks noChangeArrowheads="1"/>
          </p:cNvSpPr>
          <p:nvPr/>
        </p:nvSpPr>
        <p:spPr bwMode="auto">
          <a:xfrm>
            <a:off x="9796549" y="6477000"/>
            <a:ext cx="2395452"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Gartner (3 Mar 2015)</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8" descr="Gartner Says Smartphone Sales Surpassed One Billion Units in 2014 - Google Chrome"/>
          <p:cNvPicPr>
            <a:picLocks noChangeAspect="1"/>
          </p:cNvPicPr>
          <p:nvPr/>
        </p:nvPicPr>
        <p:blipFill rotWithShape="1">
          <a:blip r:embed="rId2">
            <a:extLst>
              <a:ext uri="{28A0092B-C50C-407E-A947-70E740481C1C}">
                <a14:useLocalDpi xmlns:a14="http://schemas.microsoft.com/office/drawing/2010/main" val="0"/>
              </a:ext>
            </a:extLst>
          </a:blip>
          <a:srcRect l="25080" t="36015" r="38972" b="40997"/>
          <a:stretch/>
        </p:blipFill>
        <p:spPr>
          <a:xfrm>
            <a:off x="652726" y="1576551"/>
            <a:ext cx="10936215" cy="3962400"/>
          </a:xfrm>
          <a:prstGeom prst="rect">
            <a:avLst/>
          </a:prstGeom>
        </p:spPr>
      </p:pic>
    </p:spTree>
    <p:extLst>
      <p:ext uri="{BB962C8B-B14F-4D97-AF65-F5344CB8AC3E}">
        <p14:creationId xmlns:p14="http://schemas.microsoft.com/office/powerpoint/2010/main" val="3368850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3450" y="-2"/>
            <a:ext cx="363855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2021 Smartphone Sales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33</a:t>
            </a:fld>
            <a:endParaRPr lang="en-US" altLang="en-US"/>
          </a:p>
        </p:txBody>
      </p:sp>
      <p:sp>
        <p:nvSpPr>
          <p:cNvPr id="6" name="Text Box 5"/>
          <p:cNvSpPr txBox="1">
            <a:spLocks noChangeArrowheads="1"/>
          </p:cNvSpPr>
          <p:nvPr/>
        </p:nvSpPr>
        <p:spPr bwMode="auto">
          <a:xfrm>
            <a:off x="9696450" y="6488668"/>
            <a:ext cx="24955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Gartner (2 Mar 2002)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artner Says Global Smartphone Sales Grew 6% in 2021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640" y="120687"/>
            <a:ext cx="5669098" cy="6237758"/>
          </a:xfrm>
          <a:prstGeom prst="rect">
            <a:avLst/>
          </a:prstGeom>
        </p:spPr>
      </p:pic>
      <p:pic>
        <p:nvPicPr>
          <p:cNvPr id="8" name="Picture 7" descr="Gartner Says Global Smartphone Sales Grew 6% in 2021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758" t="45833" r="31891" b="21597"/>
          <a:stretch/>
        </p:blipFill>
        <p:spPr>
          <a:xfrm>
            <a:off x="2800350" y="1075779"/>
            <a:ext cx="8510816" cy="4891633"/>
          </a:xfrm>
          <a:prstGeom prst="rect">
            <a:avLst/>
          </a:prstGeom>
        </p:spPr>
      </p:pic>
    </p:spTree>
    <p:extLst>
      <p:ext uri="{BB962C8B-B14F-4D97-AF65-F5344CB8AC3E}">
        <p14:creationId xmlns:p14="http://schemas.microsoft.com/office/powerpoint/2010/main" val="47984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1075" y="-2"/>
            <a:ext cx="359092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U.S. Smartphone Sales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34</a:t>
            </a:fld>
            <a:endParaRPr lang="en-US" altLang="en-US"/>
          </a:p>
        </p:txBody>
      </p:sp>
      <p:sp>
        <p:nvSpPr>
          <p:cNvPr id="6" name="Text Box 5"/>
          <p:cNvSpPr txBox="1">
            <a:spLocks noChangeArrowheads="1"/>
          </p:cNvSpPr>
          <p:nvPr/>
        </p:nvSpPr>
        <p:spPr bwMode="auto">
          <a:xfrm>
            <a:off x="9058274" y="6488668"/>
            <a:ext cx="3133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Counterpoint (14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US Smartphone Market Share: By Quarter: Counterpoin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065" y="161925"/>
            <a:ext cx="5573848" cy="6132954"/>
          </a:xfrm>
          <a:prstGeom prst="rect">
            <a:avLst/>
          </a:prstGeom>
        </p:spPr>
      </p:pic>
      <p:pic>
        <p:nvPicPr>
          <p:cNvPr id="9" name="Picture 8" descr="US Smartphone Market Share: By Quarter: Counterpoint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4754" t="24402" r="35863" b="35141"/>
          <a:stretch/>
        </p:blipFill>
        <p:spPr>
          <a:xfrm>
            <a:off x="3262314" y="694178"/>
            <a:ext cx="7153274" cy="5362384"/>
          </a:xfrm>
          <a:prstGeom prst="rect">
            <a:avLst/>
          </a:prstGeom>
        </p:spPr>
      </p:pic>
    </p:spTree>
    <p:extLst>
      <p:ext uri="{BB962C8B-B14F-4D97-AF65-F5344CB8AC3E}">
        <p14:creationId xmlns:p14="http://schemas.microsoft.com/office/powerpoint/2010/main" val="185925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01075" y="-2"/>
            <a:ext cx="359092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U.S. Smartphone Sales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35</a:t>
            </a:fld>
            <a:endParaRPr lang="en-US" altLang="en-US"/>
          </a:p>
        </p:txBody>
      </p:sp>
      <p:sp>
        <p:nvSpPr>
          <p:cNvPr id="6" name="Text Box 5"/>
          <p:cNvSpPr txBox="1">
            <a:spLocks noChangeArrowheads="1"/>
          </p:cNvSpPr>
          <p:nvPr/>
        </p:nvSpPr>
        <p:spPr bwMode="auto">
          <a:xfrm>
            <a:off x="9058274" y="6488668"/>
            <a:ext cx="313372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Counterpoint (14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US Smartphone Market Share: By Quarter: Counterpoint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065" y="161925"/>
            <a:ext cx="5573848" cy="6132954"/>
          </a:xfrm>
          <a:prstGeom prst="rect">
            <a:avLst/>
          </a:prstGeom>
        </p:spPr>
      </p:pic>
      <p:pic>
        <p:nvPicPr>
          <p:cNvPr id="8" name="Picture 7" descr="US Smartphone Market Share: By Quarter: Counterpoint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4765" t="42014" r="36246" b="25139"/>
          <a:stretch/>
        </p:blipFill>
        <p:spPr>
          <a:xfrm>
            <a:off x="3294698" y="1114424"/>
            <a:ext cx="7788592" cy="4772025"/>
          </a:xfrm>
          <a:prstGeom prst="rect">
            <a:avLst/>
          </a:prstGeom>
        </p:spPr>
      </p:pic>
    </p:spTree>
    <p:extLst>
      <p:ext uri="{BB962C8B-B14F-4D97-AF65-F5344CB8AC3E}">
        <p14:creationId xmlns:p14="http://schemas.microsoft.com/office/powerpoint/2010/main" val="60358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8563" y="-2"/>
            <a:ext cx="464343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World Mobile OS Market Share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36</a:t>
            </a:fld>
            <a:endParaRPr lang="en-US" altLang="en-US"/>
          </a:p>
        </p:txBody>
      </p:sp>
      <p:sp>
        <p:nvSpPr>
          <p:cNvPr id="6" name="Text Box 5"/>
          <p:cNvSpPr txBox="1">
            <a:spLocks noChangeArrowheads="1"/>
          </p:cNvSpPr>
          <p:nvPr/>
        </p:nvSpPr>
        <p:spPr bwMode="auto">
          <a:xfrm>
            <a:off x="8543925" y="6488668"/>
            <a:ext cx="36480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Statcounter</a:t>
            </a:r>
            <a:r>
              <a:rPr lang="en-US" sz="1800" i="0" dirty="0" smtClean="0">
                <a:solidFill>
                  <a:schemeClr val="accent4">
                    <a:lumMod val="75000"/>
                    <a:lumOff val="25000"/>
                  </a:schemeClr>
                </a:solidFill>
                <a:latin typeface="+mn-lt"/>
                <a:cs typeface="Times New Roman" panose="02020603050405020304" pitchFamily="18" charset="0"/>
              </a:rPr>
              <a:t> (Visited </a:t>
            </a:r>
            <a:r>
              <a:rPr lang="en-US" sz="1800" i="0" dirty="0">
                <a:solidFill>
                  <a:schemeClr val="accent4">
                    <a:lumMod val="75000"/>
                    <a:lumOff val="25000"/>
                  </a:schemeClr>
                </a:solidFill>
                <a:latin typeface="+mn-lt"/>
                <a:cs typeface="Times New Roman" panose="02020603050405020304" pitchFamily="18" charset="0"/>
              </a:rPr>
              <a:t>4</a:t>
            </a:r>
            <a:r>
              <a:rPr lang="en-US" sz="1800" i="0" dirty="0" smtClean="0">
                <a:solidFill>
                  <a:schemeClr val="accent4">
                    <a:lumMod val="75000"/>
                    <a:lumOff val="25000"/>
                  </a:schemeClr>
                </a:solidFill>
                <a:latin typeface="+mn-lt"/>
                <a:cs typeface="Times New Roman" panose="02020603050405020304" pitchFamily="18" charset="0"/>
              </a:rPr>
              <a:t>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Mobile Operating System Market Share Worldwide | Statcounter Global Sta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752" y="161925"/>
            <a:ext cx="5592898" cy="6153915"/>
          </a:xfrm>
          <a:prstGeom prst="rect">
            <a:avLst/>
          </a:prstGeom>
        </p:spPr>
      </p:pic>
      <p:pic>
        <p:nvPicPr>
          <p:cNvPr id="8" name="Picture 7" descr="Mobile Operating System Market Share Worldwide | Statcounter Global Sta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309" t="31048" r="7240" b="21744"/>
          <a:stretch/>
        </p:blipFill>
        <p:spPr>
          <a:xfrm>
            <a:off x="2119313" y="875229"/>
            <a:ext cx="8844047" cy="5253037"/>
          </a:xfrm>
          <a:prstGeom prst="rect">
            <a:avLst/>
          </a:prstGeom>
        </p:spPr>
      </p:pic>
    </p:spTree>
    <p:extLst>
      <p:ext uri="{BB962C8B-B14F-4D97-AF65-F5344CB8AC3E}">
        <p14:creationId xmlns:p14="http://schemas.microsoft.com/office/powerpoint/2010/main" val="260789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4788" y="-2"/>
            <a:ext cx="436721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U.S. Mobile OS Market Share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37</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Mobile Operating System Market Share United States Of America | Statcounter Global Sta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315" y="161924"/>
            <a:ext cx="5497648" cy="6049111"/>
          </a:xfrm>
          <a:prstGeom prst="rect">
            <a:avLst/>
          </a:prstGeom>
        </p:spPr>
      </p:pic>
      <p:pic>
        <p:nvPicPr>
          <p:cNvPr id="8" name="Picture 7" descr="Mobile Operating System Market Share United States Of America | Statcounter Global Sta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244" t="30880" r="7434" b="26842"/>
          <a:stretch/>
        </p:blipFill>
        <p:spPr>
          <a:xfrm>
            <a:off x="2666999" y="1357311"/>
            <a:ext cx="8564196" cy="4562475"/>
          </a:xfrm>
          <a:prstGeom prst="rect">
            <a:avLst/>
          </a:prstGeom>
        </p:spPr>
      </p:pic>
      <p:sp>
        <p:nvSpPr>
          <p:cNvPr id="9" name="Text Box 5"/>
          <p:cNvSpPr txBox="1">
            <a:spLocks noChangeArrowheads="1"/>
          </p:cNvSpPr>
          <p:nvPr/>
        </p:nvSpPr>
        <p:spPr bwMode="auto">
          <a:xfrm>
            <a:off x="8543925" y="6488668"/>
            <a:ext cx="36480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Statcounter</a:t>
            </a:r>
            <a:r>
              <a:rPr lang="en-US" sz="1800" i="0" dirty="0" smtClean="0">
                <a:solidFill>
                  <a:schemeClr val="accent4">
                    <a:lumMod val="75000"/>
                    <a:lumOff val="25000"/>
                  </a:schemeClr>
                </a:solidFill>
                <a:latin typeface="+mn-lt"/>
                <a:cs typeface="Times New Roman" panose="02020603050405020304" pitchFamily="18" charset="0"/>
              </a:rPr>
              <a:t> (Visited </a:t>
            </a:r>
            <a:r>
              <a:rPr lang="en-US" sz="1800" i="0" dirty="0">
                <a:solidFill>
                  <a:schemeClr val="accent4">
                    <a:lumMod val="75000"/>
                    <a:lumOff val="25000"/>
                  </a:schemeClr>
                </a:solidFill>
                <a:latin typeface="+mn-lt"/>
                <a:cs typeface="Times New Roman" panose="02020603050405020304" pitchFamily="18" charset="0"/>
              </a:rPr>
              <a:t>4</a:t>
            </a:r>
            <a:r>
              <a:rPr lang="en-US" sz="1800" i="0" dirty="0" smtClean="0">
                <a:solidFill>
                  <a:schemeClr val="accent4">
                    <a:lumMod val="75000"/>
                    <a:lumOff val="25000"/>
                  </a:schemeClr>
                </a:solidFill>
                <a:latin typeface="+mn-lt"/>
                <a:cs typeface="Times New Roman" panose="02020603050405020304" pitchFamily="18" charset="0"/>
              </a:rPr>
              <a:t> May 2022)</a:t>
            </a:r>
            <a:endParaRPr lang="en-US" sz="1800"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25750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5000"/>
                                        <p:tgtEl>
                                          <p:spTgt spid="5"/>
                                        </p:tgtEl>
                                        <p:attrNameLst>
                                          <p:attrName>style.opacity</p:attrName>
                                        </p:attrNameLst>
                                      </p:cBhvr>
                                      <p:to>
                                        <p:strVal val="0.5"/>
                                      </p:to>
                                    </p:set>
                                    <p:animEffect filter="image" prLst="opacity: 0.5">
                                      <p:cBhvr rctx="IE">
                                        <p:cTn id="9" dur="50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7113" y="-2"/>
            <a:ext cx="481488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Europe Mobile OS Market Share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38</a:t>
            </a:fld>
            <a:endParaRPr lang="en-US" altLang="en-US"/>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Mobile Operating System Market Share Europe | Statcounter Global Stats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332" y="99725"/>
            <a:ext cx="5588136" cy="6148675"/>
          </a:xfrm>
          <a:prstGeom prst="rect">
            <a:avLst/>
          </a:prstGeom>
        </p:spPr>
      </p:pic>
      <p:sp>
        <p:nvSpPr>
          <p:cNvPr id="8" name="Text Box 5"/>
          <p:cNvSpPr txBox="1">
            <a:spLocks noChangeArrowheads="1"/>
          </p:cNvSpPr>
          <p:nvPr/>
        </p:nvSpPr>
        <p:spPr bwMode="auto">
          <a:xfrm>
            <a:off x="8543925" y="6488668"/>
            <a:ext cx="36480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Statcounter</a:t>
            </a:r>
            <a:r>
              <a:rPr lang="en-US" sz="1800" i="0" dirty="0" smtClean="0">
                <a:solidFill>
                  <a:schemeClr val="accent4">
                    <a:lumMod val="75000"/>
                    <a:lumOff val="25000"/>
                  </a:schemeClr>
                </a:solidFill>
                <a:latin typeface="+mn-lt"/>
                <a:cs typeface="Times New Roman" panose="02020603050405020304" pitchFamily="18" charset="0"/>
              </a:rPr>
              <a:t> (Visited </a:t>
            </a:r>
            <a:r>
              <a:rPr lang="en-US" sz="1800" i="0" dirty="0">
                <a:solidFill>
                  <a:schemeClr val="accent4">
                    <a:lumMod val="75000"/>
                    <a:lumOff val="25000"/>
                  </a:schemeClr>
                </a:solidFill>
                <a:latin typeface="+mn-lt"/>
                <a:cs typeface="Times New Roman" panose="02020603050405020304" pitchFamily="18" charset="0"/>
              </a:rPr>
              <a:t>4</a:t>
            </a:r>
            <a:r>
              <a:rPr lang="en-US" sz="1800" i="0" dirty="0" smtClean="0">
                <a:solidFill>
                  <a:schemeClr val="accent4">
                    <a:lumMod val="75000"/>
                    <a:lumOff val="25000"/>
                  </a:schemeClr>
                </a:solidFill>
                <a:latin typeface="+mn-lt"/>
                <a:cs typeface="Times New Roman" panose="02020603050405020304" pitchFamily="18" charset="0"/>
              </a:rPr>
              <a:t> May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8" descr="Mobile Operating System Market Share Europe | Statcounter Global Stats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5455" t="30642" r="6506" b="25983"/>
          <a:stretch/>
        </p:blipFill>
        <p:spPr>
          <a:xfrm>
            <a:off x="2271657" y="1009105"/>
            <a:ext cx="8574268" cy="4648200"/>
          </a:xfrm>
          <a:prstGeom prst="rect">
            <a:avLst/>
          </a:prstGeom>
        </p:spPr>
      </p:pic>
    </p:spTree>
    <p:extLst>
      <p:ext uri="{BB962C8B-B14F-4D97-AF65-F5344CB8AC3E}">
        <p14:creationId xmlns:p14="http://schemas.microsoft.com/office/powerpoint/2010/main" val="15731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8625" y="-2"/>
            <a:ext cx="41433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2021 Mobile App Spending</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39</a:t>
            </a:fld>
            <a:endParaRPr lang="en-US" altLang="en-US"/>
          </a:p>
        </p:txBody>
      </p:sp>
      <p:sp>
        <p:nvSpPr>
          <p:cNvPr id="6" name="Text Box 5"/>
          <p:cNvSpPr txBox="1">
            <a:spLocks noChangeArrowheads="1"/>
          </p:cNvSpPr>
          <p:nvPr/>
        </p:nvSpPr>
        <p:spPr bwMode="auto">
          <a:xfrm>
            <a:off x="9305924" y="6488668"/>
            <a:ext cx="28860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SensorTower</a:t>
            </a:r>
            <a:r>
              <a:rPr lang="en-US" sz="1800" i="0" dirty="0" smtClean="0">
                <a:solidFill>
                  <a:schemeClr val="accent4">
                    <a:lumMod val="75000"/>
                    <a:lumOff val="25000"/>
                  </a:schemeClr>
                </a:solidFill>
                <a:latin typeface="+mn-lt"/>
                <a:cs typeface="Times New Roman" panose="02020603050405020304" pitchFamily="18" charset="0"/>
              </a:rPr>
              <a:t> (Dec 2021)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lobal Consumer Spending in Mobile Apps Reached $133 Billion in 2021, Up Nearly 20% from 2020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0063" y="520700"/>
            <a:ext cx="5688148" cy="6258719"/>
          </a:xfrm>
          <a:prstGeom prst="rect">
            <a:avLst/>
          </a:prstGeom>
        </p:spPr>
      </p:pic>
    </p:spTree>
    <p:extLst>
      <p:ext uri="{BB962C8B-B14F-4D97-AF65-F5344CB8AC3E}">
        <p14:creationId xmlns:p14="http://schemas.microsoft.com/office/powerpoint/2010/main" val="21756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OS Competition</a:t>
            </a:r>
            <a:endParaRPr lang="en-US" dirty="0"/>
          </a:p>
        </p:txBody>
      </p:sp>
      <p:sp>
        <p:nvSpPr>
          <p:cNvPr id="3" name="Content Placeholder 2"/>
          <p:cNvSpPr>
            <a:spLocks noGrp="1"/>
          </p:cNvSpPr>
          <p:nvPr>
            <p:ph idx="1"/>
          </p:nvPr>
        </p:nvSpPr>
        <p:spPr/>
        <p:txBody>
          <a:bodyPr/>
          <a:lstStyle/>
          <a:p>
            <a:r>
              <a:rPr lang="en-US" dirty="0" smtClean="0"/>
              <a:t>Hypo</a:t>
            </a:r>
            <a:endParaRPr lang="en-US" dirty="0"/>
          </a:p>
          <a:p>
            <a:pPr lvl="1"/>
            <a:r>
              <a:rPr lang="en-US" dirty="0" smtClean="0"/>
              <a:t>Consider three approaches to smartphones:</a:t>
            </a:r>
          </a:p>
          <a:p>
            <a:pPr lvl="2"/>
            <a:r>
              <a:rPr lang="en-US" dirty="0" smtClean="0"/>
              <a:t>Apple: Vertically-integrated stack: our hardware, our OS</a:t>
            </a:r>
          </a:p>
          <a:p>
            <a:pPr lvl="2"/>
            <a:r>
              <a:rPr lang="en-US" dirty="0" smtClean="0"/>
              <a:t>Microsoft: We license software to handset makers, just like we licensed MS-DOS/Windows to PC makers</a:t>
            </a:r>
          </a:p>
        </p:txBody>
      </p:sp>
      <p:sp>
        <p:nvSpPr>
          <p:cNvPr id="4" name="Date Placeholder 3"/>
          <p:cNvSpPr>
            <a:spLocks noGrp="1"/>
          </p:cNvSpPr>
          <p:nvPr>
            <p:ph type="dt" sz="half" idx="10"/>
          </p:nvPr>
        </p:nvSpPr>
        <p:spPr/>
        <p:txBody>
          <a:bodyPr/>
          <a:lstStyle/>
          <a:p>
            <a:pPr>
              <a:defRPr/>
            </a:pPr>
            <a:fld id="{DB9A0D66-B076-43A8-A28E-ADF8FB01752B}" type="datetime4">
              <a:rPr lang="en-US" smtClean="0"/>
              <a:t>May 5, 2022</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4</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(1 of 4)</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88996631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72388" y="-2"/>
            <a:ext cx="451961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 Google Play v. App Store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40</a:t>
            </a:fld>
            <a:endParaRPr lang="en-US" altLang="en-US"/>
          </a:p>
        </p:txBody>
      </p:sp>
      <p:sp>
        <p:nvSpPr>
          <p:cNvPr id="6" name="Text Box 5"/>
          <p:cNvSpPr txBox="1">
            <a:spLocks noChangeArrowheads="1"/>
          </p:cNvSpPr>
          <p:nvPr/>
        </p:nvSpPr>
        <p:spPr bwMode="auto">
          <a:xfrm>
            <a:off x="9305924" y="6488668"/>
            <a:ext cx="28860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SensorTower</a:t>
            </a:r>
            <a:r>
              <a:rPr lang="en-US" sz="1800" i="0" dirty="0" smtClean="0">
                <a:solidFill>
                  <a:schemeClr val="accent4">
                    <a:lumMod val="75000"/>
                    <a:lumOff val="25000"/>
                  </a:schemeClr>
                </a:solidFill>
                <a:latin typeface="+mn-lt"/>
                <a:cs typeface="Times New Roman" panose="02020603050405020304" pitchFamily="18" charset="0"/>
              </a:rPr>
              <a:t> (Dec 2021)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lobal Consumer Spending in Mobile Apps Reached $133 Billion in 2021, Up Nearly 20% from 2020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491" y="114300"/>
            <a:ext cx="5575572" cy="6134852"/>
          </a:xfrm>
          <a:prstGeom prst="rect">
            <a:avLst/>
          </a:prstGeom>
        </p:spPr>
      </p:pic>
      <p:pic>
        <p:nvPicPr>
          <p:cNvPr id="8" name="Picture 7" descr="Global Consumer Spending in Mobile Apps Reached $133 Billion in 2021, Up Nearly 20% from 2020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9373" t="24919" r="12214" b="12045"/>
          <a:stretch/>
        </p:blipFill>
        <p:spPr>
          <a:xfrm>
            <a:off x="3270250" y="685800"/>
            <a:ext cx="5771868" cy="5105400"/>
          </a:xfrm>
          <a:prstGeom prst="rect">
            <a:avLst/>
          </a:prstGeom>
        </p:spPr>
      </p:pic>
    </p:spTree>
    <p:extLst>
      <p:ext uri="{BB962C8B-B14F-4D97-AF65-F5344CB8AC3E}">
        <p14:creationId xmlns:p14="http://schemas.microsoft.com/office/powerpoint/2010/main" val="146228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8913" y="-2"/>
            <a:ext cx="1843088" cy="385765"/>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Downloads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41</a:t>
            </a:fld>
            <a:endParaRPr lang="en-US" altLang="en-US"/>
          </a:p>
        </p:txBody>
      </p:sp>
      <p:sp>
        <p:nvSpPr>
          <p:cNvPr id="6" name="Text Box 5"/>
          <p:cNvSpPr txBox="1">
            <a:spLocks noChangeArrowheads="1"/>
          </p:cNvSpPr>
          <p:nvPr/>
        </p:nvSpPr>
        <p:spPr bwMode="auto">
          <a:xfrm>
            <a:off x="9305924" y="6488668"/>
            <a:ext cx="288607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SensorTower</a:t>
            </a:r>
            <a:r>
              <a:rPr lang="en-US" sz="1800" i="0" dirty="0" smtClean="0">
                <a:solidFill>
                  <a:schemeClr val="accent4">
                    <a:lumMod val="75000"/>
                    <a:lumOff val="25000"/>
                  </a:schemeClr>
                </a:solidFill>
                <a:latin typeface="+mn-lt"/>
                <a:cs typeface="Times New Roman" panose="02020603050405020304" pitchFamily="18" charset="0"/>
              </a:rPr>
              <a:t> (Dec 2021)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lobal Consumer Spending in Mobile Apps Reached $133 Billion in 2021, Up Nearly 20% from 2020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077" y="123825"/>
            <a:ext cx="5435736" cy="5980988"/>
          </a:xfrm>
          <a:prstGeom prst="rect">
            <a:avLst/>
          </a:prstGeom>
        </p:spPr>
      </p:pic>
      <p:pic>
        <p:nvPicPr>
          <p:cNvPr id="8" name="Picture 7" descr="Global Consumer Spending in Mobile Apps Reached $133 Billion in 2021, Up Nearly 20% from 2020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4313" t="48720" r="10164" b="9715"/>
          <a:stretch/>
        </p:blipFill>
        <p:spPr>
          <a:xfrm>
            <a:off x="2789237" y="1042987"/>
            <a:ext cx="7660036" cy="4638675"/>
          </a:xfrm>
          <a:prstGeom prst="rect">
            <a:avLst/>
          </a:prstGeom>
        </p:spPr>
      </p:pic>
    </p:spTree>
    <p:extLst>
      <p:ext uri="{BB962C8B-B14F-4D97-AF65-F5344CB8AC3E}">
        <p14:creationId xmlns:p14="http://schemas.microsoft.com/office/powerpoint/2010/main" val="393144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with the App Store</a:t>
            </a:r>
            <a:endParaRPr lang="en-US" dirty="0"/>
          </a:p>
        </p:txBody>
      </p:sp>
      <p:sp>
        <p:nvSpPr>
          <p:cNvPr id="3" name="Content Placeholder 2"/>
          <p:cNvSpPr>
            <a:spLocks noGrp="1"/>
          </p:cNvSpPr>
          <p:nvPr>
            <p:ph idx="1"/>
          </p:nvPr>
        </p:nvSpPr>
        <p:spPr/>
        <p:txBody>
          <a:bodyPr/>
          <a:lstStyle/>
          <a:p>
            <a:r>
              <a:rPr lang="en-US" dirty="0" smtClean="0"/>
              <a:t>Hypo</a:t>
            </a:r>
            <a:endParaRPr lang="en-US" dirty="0"/>
          </a:p>
          <a:p>
            <a:pPr lvl="1"/>
            <a:r>
              <a:rPr lang="en-US" dirty="0" smtClean="0"/>
              <a:t>You are a member of Congress considering possible legislation to deal with platforms</a:t>
            </a:r>
          </a:p>
          <a:p>
            <a:pPr lvl="1"/>
            <a:r>
              <a:rPr lang="en-US" dirty="0" smtClean="0"/>
              <a:t>Four possible regulatory tools are on the table: (1) common carrier status; (2) nondiscrimination; (3) rate regulation; and (4) required open competition</a:t>
            </a:r>
          </a:p>
        </p:txBody>
      </p:sp>
      <p:sp>
        <p:nvSpPr>
          <p:cNvPr id="4" name="Date Placeholder 3"/>
          <p:cNvSpPr>
            <a:spLocks noGrp="1"/>
          </p:cNvSpPr>
          <p:nvPr>
            <p:ph type="dt" sz="half" idx="10"/>
          </p:nvPr>
        </p:nvSpPr>
        <p:spPr/>
        <p:txBody>
          <a:bodyPr/>
          <a:lstStyle/>
          <a:p>
            <a:pPr>
              <a:defRPr/>
            </a:pPr>
            <a:fld id="{DB9A0D66-B076-43A8-A28E-ADF8FB01752B}" type="datetime4">
              <a:rPr lang="en-US" smtClean="0"/>
              <a:t>May 5, 2022</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42</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(1 of 5)</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847779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with the App Store</a:t>
            </a:r>
            <a:endParaRPr lang="en-US" dirty="0"/>
          </a:p>
        </p:txBody>
      </p:sp>
      <p:sp>
        <p:nvSpPr>
          <p:cNvPr id="3" name="Content Placeholder 2"/>
          <p:cNvSpPr>
            <a:spLocks noGrp="1"/>
          </p:cNvSpPr>
          <p:nvPr>
            <p:ph idx="1"/>
          </p:nvPr>
        </p:nvSpPr>
        <p:spPr/>
        <p:txBody>
          <a:bodyPr/>
          <a:lstStyle/>
          <a:p>
            <a:r>
              <a:rPr lang="en-US" dirty="0" smtClean="0"/>
              <a:t>1. Common Carrier</a:t>
            </a:r>
            <a:endParaRPr lang="en-US" dirty="0"/>
          </a:p>
          <a:p>
            <a:pPr lvl="1"/>
            <a:r>
              <a:rPr lang="en-US" dirty="0" smtClean="0"/>
              <a:t>The </a:t>
            </a:r>
            <a:r>
              <a:rPr lang="en-US" dirty="0"/>
              <a:t>app store should be treated like a common carrier, meaning that Apple cannot refuse to carry any applications and must have uniform </a:t>
            </a:r>
            <a:r>
              <a:rPr lang="en-US" dirty="0" smtClean="0"/>
              <a:t>pricing</a:t>
            </a:r>
          </a:p>
          <a:p>
            <a:pPr lvl="2"/>
            <a:r>
              <a:rPr lang="en-US" dirty="0" smtClean="0"/>
              <a:t>Can’t block apps with malware, can’t block porn, can’t block misinformation and more</a:t>
            </a:r>
            <a:endParaRPr lang="en-US" dirty="0"/>
          </a:p>
          <a:p>
            <a:endParaRPr lang="en-US" dirty="0"/>
          </a:p>
        </p:txBody>
      </p:sp>
      <p:sp>
        <p:nvSpPr>
          <p:cNvPr id="4" name="Date Placeholder 3"/>
          <p:cNvSpPr>
            <a:spLocks noGrp="1"/>
          </p:cNvSpPr>
          <p:nvPr>
            <p:ph type="dt" sz="half" idx="10"/>
          </p:nvPr>
        </p:nvSpPr>
        <p:spPr/>
        <p:txBody>
          <a:bodyPr/>
          <a:lstStyle/>
          <a:p>
            <a:pPr>
              <a:defRPr/>
            </a:pPr>
            <a:fld id="{DB9A0D66-B076-43A8-A28E-ADF8FB01752B}" type="datetime4">
              <a:rPr lang="en-US" smtClean="0"/>
              <a:t>May 5, 2022</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43</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(2 of 5)</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7638504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with the App Store</a:t>
            </a:r>
            <a:endParaRPr lang="en-US" dirty="0"/>
          </a:p>
        </p:txBody>
      </p:sp>
      <p:sp>
        <p:nvSpPr>
          <p:cNvPr id="3" name="Content Placeholder 2"/>
          <p:cNvSpPr>
            <a:spLocks noGrp="1"/>
          </p:cNvSpPr>
          <p:nvPr>
            <p:ph idx="1"/>
          </p:nvPr>
        </p:nvSpPr>
        <p:spPr/>
        <p:txBody>
          <a:bodyPr/>
          <a:lstStyle/>
          <a:p>
            <a:r>
              <a:rPr lang="en-US" dirty="0"/>
              <a:t>2</a:t>
            </a:r>
            <a:r>
              <a:rPr lang="en-US" dirty="0" smtClean="0"/>
              <a:t>. Nondiscrimination</a:t>
            </a:r>
            <a:endParaRPr lang="en-US" dirty="0"/>
          </a:p>
          <a:p>
            <a:pPr lvl="1"/>
            <a:r>
              <a:rPr lang="en-US" dirty="0" smtClean="0"/>
              <a:t>A nondiscrimination obligations as to all apps:</a:t>
            </a:r>
          </a:p>
          <a:p>
            <a:pPr lvl="2"/>
            <a:r>
              <a:rPr lang="en-US" dirty="0" smtClean="0"/>
              <a:t>Apple would be allowed to filter (blocking certain types of apps) but it would need to do this without regard to ownership</a:t>
            </a:r>
          </a:p>
          <a:p>
            <a:pPr lvl="2"/>
            <a:r>
              <a:rPr lang="en-US" dirty="0" smtClean="0"/>
              <a:t>No </a:t>
            </a:r>
            <a:r>
              <a:rPr lang="en-US" dirty="0" err="1" smtClean="0"/>
              <a:t>preinstallation</a:t>
            </a:r>
            <a:r>
              <a:rPr lang="en-US" dirty="0" smtClean="0"/>
              <a:t> of Apple apps or paid </a:t>
            </a:r>
            <a:r>
              <a:rPr lang="en-US" dirty="0" err="1" smtClean="0"/>
              <a:t>preinstallation</a:t>
            </a:r>
            <a:r>
              <a:rPr lang="en-US" dirty="0" smtClean="0"/>
              <a:t> from others</a:t>
            </a:r>
          </a:p>
          <a:p>
            <a:pPr lvl="2"/>
            <a:r>
              <a:rPr lang="en-US" dirty="0" smtClean="0"/>
              <a:t>No app ranking</a:t>
            </a:r>
          </a:p>
          <a:p>
            <a:endParaRPr lang="en-US" dirty="0"/>
          </a:p>
        </p:txBody>
      </p:sp>
      <p:sp>
        <p:nvSpPr>
          <p:cNvPr id="4" name="Date Placeholder 3"/>
          <p:cNvSpPr>
            <a:spLocks noGrp="1"/>
          </p:cNvSpPr>
          <p:nvPr>
            <p:ph type="dt" sz="half" idx="10"/>
          </p:nvPr>
        </p:nvSpPr>
        <p:spPr/>
        <p:txBody>
          <a:bodyPr/>
          <a:lstStyle/>
          <a:p>
            <a:pPr>
              <a:defRPr/>
            </a:pPr>
            <a:fld id="{DB9A0D66-B076-43A8-A28E-ADF8FB01752B}" type="datetime4">
              <a:rPr lang="en-US" smtClean="0"/>
              <a:t>May 5, 2022</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44</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(3 of 5)</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1989849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with the App Store</a:t>
            </a:r>
            <a:endParaRPr lang="en-US" dirty="0"/>
          </a:p>
        </p:txBody>
      </p:sp>
      <p:sp>
        <p:nvSpPr>
          <p:cNvPr id="3" name="Content Placeholder 2"/>
          <p:cNvSpPr>
            <a:spLocks noGrp="1"/>
          </p:cNvSpPr>
          <p:nvPr>
            <p:ph idx="1"/>
          </p:nvPr>
        </p:nvSpPr>
        <p:spPr/>
        <p:txBody>
          <a:bodyPr/>
          <a:lstStyle/>
          <a:p>
            <a:r>
              <a:rPr lang="en-US" dirty="0" smtClean="0"/>
              <a:t>3. Price Regulation</a:t>
            </a:r>
          </a:p>
          <a:p>
            <a:pPr lvl="1"/>
            <a:r>
              <a:rPr lang="en-US" dirty="0" smtClean="0"/>
              <a:t>Apple currently charges a 30% commission on fee-based apps</a:t>
            </a:r>
          </a:p>
          <a:p>
            <a:pPr lvl="1"/>
            <a:r>
              <a:rPr lang="en-US" dirty="0" smtClean="0"/>
              <a:t>Apple instead should be required to have “just and reasonable” rates and a federal agency should regulate those rates</a:t>
            </a:r>
            <a:endParaRPr lang="en-US" dirty="0"/>
          </a:p>
          <a:p>
            <a:endParaRPr lang="en-US" dirty="0"/>
          </a:p>
        </p:txBody>
      </p:sp>
      <p:sp>
        <p:nvSpPr>
          <p:cNvPr id="4" name="Date Placeholder 3"/>
          <p:cNvSpPr>
            <a:spLocks noGrp="1"/>
          </p:cNvSpPr>
          <p:nvPr>
            <p:ph type="dt" sz="half" idx="10"/>
          </p:nvPr>
        </p:nvSpPr>
        <p:spPr/>
        <p:txBody>
          <a:bodyPr/>
          <a:lstStyle/>
          <a:p>
            <a:pPr>
              <a:defRPr/>
            </a:pPr>
            <a:fld id="{DB9A0D66-B076-43A8-A28E-ADF8FB01752B}" type="datetime4">
              <a:rPr lang="en-US" smtClean="0"/>
              <a:t>May 5, 2022</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45</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(4 of 5)</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869449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Starting with the App Store</a:t>
            </a:r>
            <a:endParaRPr lang="en-US" dirty="0"/>
          </a:p>
        </p:txBody>
      </p:sp>
      <p:sp>
        <p:nvSpPr>
          <p:cNvPr id="3" name="Content Placeholder 2"/>
          <p:cNvSpPr>
            <a:spLocks noGrp="1"/>
          </p:cNvSpPr>
          <p:nvPr>
            <p:ph idx="1"/>
          </p:nvPr>
        </p:nvSpPr>
        <p:spPr/>
        <p:txBody>
          <a:bodyPr/>
          <a:lstStyle/>
          <a:p>
            <a:r>
              <a:rPr lang="en-US" dirty="0" smtClean="0"/>
              <a:t>4. Competing App Stores</a:t>
            </a:r>
            <a:endParaRPr lang="en-US" dirty="0"/>
          </a:p>
          <a:p>
            <a:pPr lvl="1"/>
            <a:r>
              <a:rPr lang="en-US" dirty="0" smtClean="0"/>
              <a:t>Apple should be barred from limiting iOS devices from operating with competing app stores</a:t>
            </a:r>
          </a:p>
          <a:p>
            <a:pPr lvl="1"/>
            <a:r>
              <a:rPr lang="en-US" dirty="0" smtClean="0"/>
              <a:t>App store competition would push agency fees to competitive levels and the market could sort the right balance of curation and openness for apps</a:t>
            </a:r>
            <a:endParaRPr lang="en-US" dirty="0"/>
          </a:p>
        </p:txBody>
      </p:sp>
      <p:sp>
        <p:nvSpPr>
          <p:cNvPr id="4" name="Date Placeholder 3"/>
          <p:cNvSpPr>
            <a:spLocks noGrp="1"/>
          </p:cNvSpPr>
          <p:nvPr>
            <p:ph type="dt" sz="half" idx="10"/>
          </p:nvPr>
        </p:nvSpPr>
        <p:spPr/>
        <p:txBody>
          <a:bodyPr/>
          <a:lstStyle/>
          <a:p>
            <a:pPr>
              <a:defRPr/>
            </a:pPr>
            <a:fld id="{DB9A0D66-B076-43A8-A28E-ADF8FB01752B}" type="datetime4">
              <a:rPr lang="en-US" smtClean="0"/>
              <a:t>May 5, 2022</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46</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(5 of 5)</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9037503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7030" y="-2"/>
            <a:ext cx="348497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Open Apps Market Act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47</a:t>
            </a:fld>
            <a:endParaRPr lang="en-US" altLang="en-US"/>
          </a:p>
        </p:txBody>
      </p:sp>
      <p:sp>
        <p:nvSpPr>
          <p:cNvPr id="6"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3302491" y="124653"/>
            <a:ext cx="5099739" cy="6625481"/>
          </a:xfrm>
          <a:prstGeom prst="rect">
            <a:avLst/>
          </a:prstGeom>
        </p:spPr>
      </p:pic>
    </p:spTree>
    <p:extLst>
      <p:ext uri="{BB962C8B-B14F-4D97-AF65-F5344CB8AC3E}">
        <p14:creationId xmlns:p14="http://schemas.microsoft.com/office/powerpoint/2010/main" val="16833004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0173" y="-2"/>
            <a:ext cx="180182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Definitions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48</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406400" y="123353"/>
            <a:ext cx="4718555" cy="6125047"/>
          </a:xfrm>
          <a:prstGeom prst="rect">
            <a:avLst/>
          </a:prstGeom>
        </p:spPr>
      </p:pic>
      <p:pic>
        <p:nvPicPr>
          <p:cNvPr id="10" name="Picture 9"/>
          <p:cNvPicPr>
            <a:picLocks noChangeAspect="1"/>
          </p:cNvPicPr>
          <p:nvPr/>
        </p:nvPicPr>
        <p:blipFill>
          <a:blip r:embed="rId3"/>
          <a:stretch>
            <a:fillRect/>
          </a:stretch>
        </p:blipFill>
        <p:spPr>
          <a:xfrm>
            <a:off x="2688122" y="1632787"/>
            <a:ext cx="7376180" cy="4028710"/>
          </a:xfrm>
          <a:prstGeom prst="rect">
            <a:avLst/>
          </a:prstGeom>
        </p:spPr>
      </p:pic>
    </p:spTree>
    <p:extLst>
      <p:ext uri="{BB962C8B-B14F-4D97-AF65-F5344CB8AC3E}">
        <p14:creationId xmlns:p14="http://schemas.microsoft.com/office/powerpoint/2010/main" val="126702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0173" y="-2"/>
            <a:ext cx="180182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Definitions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49</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40392" y="181723"/>
            <a:ext cx="4680289" cy="6066677"/>
          </a:xfrm>
          <a:prstGeom prst="rect">
            <a:avLst/>
          </a:prstGeom>
        </p:spPr>
      </p:pic>
      <p:pic>
        <p:nvPicPr>
          <p:cNvPr id="6" name="Picture 5"/>
          <p:cNvPicPr>
            <a:picLocks noChangeAspect="1"/>
          </p:cNvPicPr>
          <p:nvPr/>
        </p:nvPicPr>
        <p:blipFill>
          <a:blip r:embed="rId3"/>
          <a:stretch>
            <a:fillRect/>
          </a:stretch>
        </p:blipFill>
        <p:spPr>
          <a:xfrm>
            <a:off x="2613277" y="838460"/>
            <a:ext cx="7201134" cy="5062544"/>
          </a:xfrm>
          <a:prstGeom prst="rect">
            <a:avLst/>
          </a:prstGeom>
        </p:spPr>
      </p:pic>
    </p:spTree>
    <p:extLst>
      <p:ext uri="{BB962C8B-B14F-4D97-AF65-F5344CB8AC3E}">
        <p14:creationId xmlns:p14="http://schemas.microsoft.com/office/powerpoint/2010/main" val="216639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OS Competition</a:t>
            </a:r>
            <a:endParaRPr lang="en-US" dirty="0"/>
          </a:p>
        </p:txBody>
      </p:sp>
      <p:sp>
        <p:nvSpPr>
          <p:cNvPr id="3" name="Content Placeholder 2"/>
          <p:cNvSpPr>
            <a:spLocks noGrp="1"/>
          </p:cNvSpPr>
          <p:nvPr>
            <p:ph idx="1"/>
          </p:nvPr>
        </p:nvSpPr>
        <p:spPr/>
        <p:txBody>
          <a:bodyPr/>
          <a:lstStyle/>
          <a:p>
            <a:pPr lvl="2"/>
            <a:r>
              <a:rPr lang="en-US" dirty="0" smtClean="0"/>
              <a:t>Google: We give away (for free) Android, our smartphone OS, (and really we mean the open source Android plus key proprietary software such as Google Play) to handset makers but we insist that you also bring with it the Google Search app and Chrome</a:t>
            </a:r>
          </a:p>
          <a:p>
            <a:pPr lvl="2"/>
            <a:r>
              <a:rPr lang="en-US" dirty="0" smtClean="0"/>
              <a:t>We will make money through advertising and via the fees we charge in the Google Play app store</a:t>
            </a:r>
            <a:endParaRPr lang="en-US" dirty="0"/>
          </a:p>
        </p:txBody>
      </p:sp>
      <p:sp>
        <p:nvSpPr>
          <p:cNvPr id="4" name="Date Placeholder 3"/>
          <p:cNvSpPr>
            <a:spLocks noGrp="1"/>
          </p:cNvSpPr>
          <p:nvPr>
            <p:ph type="dt" sz="half" idx="10"/>
          </p:nvPr>
        </p:nvSpPr>
        <p:spPr/>
        <p:txBody>
          <a:bodyPr/>
          <a:lstStyle/>
          <a:p>
            <a:pPr>
              <a:defRPr/>
            </a:pPr>
            <a:fld id="{DB9A0D66-B076-43A8-A28E-ADF8FB01752B}" type="datetime4">
              <a:rPr lang="en-US" smtClean="0"/>
              <a:t>May 5, 2022</a:t>
            </a:fld>
            <a:endParaRPr lang="en-US" altLang="en-US">
              <a:solidFill>
                <a:schemeClr val="bg2"/>
              </a:solidFill>
            </a:endParaRPr>
          </a:p>
        </p:txBody>
      </p:sp>
      <p:sp>
        <p:nvSpPr>
          <p:cNvPr id="5" name="Slide Number Placeholder 4"/>
          <p:cNvSpPr>
            <a:spLocks noGrp="1"/>
          </p:cNvSpPr>
          <p:nvPr>
            <p:ph type="sldNum" sz="quarter" idx="4294967295"/>
          </p:nvPr>
        </p:nvSpPr>
        <p:spPr/>
        <p:txBody>
          <a:bodyPr/>
          <a:lstStyle/>
          <a:p>
            <a:fld id="{507536B5-22D6-4A18-8C4B-39F933024B6F}" type="slidenum">
              <a:rPr lang="en-US" altLang="en-US" smtClean="0"/>
              <a:pPr/>
              <a:t>5</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(2 of 4)</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5561071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0173" y="-2"/>
            <a:ext cx="180182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Definitions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50</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40392" y="181723"/>
            <a:ext cx="4680289" cy="6066677"/>
          </a:xfrm>
          <a:prstGeom prst="rect">
            <a:avLst/>
          </a:prstGeom>
        </p:spPr>
      </p:pic>
      <p:pic>
        <p:nvPicPr>
          <p:cNvPr id="6" name="Picture 5"/>
          <p:cNvPicPr>
            <a:picLocks noChangeAspect="1"/>
          </p:cNvPicPr>
          <p:nvPr/>
        </p:nvPicPr>
        <p:blipFill>
          <a:blip r:embed="rId3"/>
          <a:stretch>
            <a:fillRect/>
          </a:stretch>
        </p:blipFill>
        <p:spPr>
          <a:xfrm>
            <a:off x="3582106" y="599044"/>
            <a:ext cx="5844744" cy="5250843"/>
          </a:xfrm>
          <a:prstGeom prst="rect">
            <a:avLst/>
          </a:prstGeom>
        </p:spPr>
      </p:pic>
    </p:spTree>
    <p:extLst>
      <p:ext uri="{BB962C8B-B14F-4D97-AF65-F5344CB8AC3E}">
        <p14:creationId xmlns:p14="http://schemas.microsoft.com/office/powerpoint/2010/main" val="307347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6580" y="-1"/>
            <a:ext cx="6035421" cy="499798"/>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Exclusivity and Tying: In-App </a:t>
            </a:r>
            <a:r>
              <a:rPr lang="en-US" sz="2400" dirty="0" smtClean="0">
                <a:solidFill>
                  <a:schemeClr val="accent4">
                    <a:lumMod val="75000"/>
                    <a:lumOff val="25000"/>
                  </a:schemeClr>
                </a:solidFill>
                <a:latin typeface="+mn-lt"/>
                <a:cs typeface="Times New Roman" panose="02020603050405020304" pitchFamily="18" charset="0"/>
              </a:rPr>
              <a:t>Payments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51</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361974" y="134179"/>
            <a:ext cx="4653028" cy="6192337"/>
          </a:xfrm>
          <a:prstGeom prst="rect">
            <a:avLst/>
          </a:prstGeom>
        </p:spPr>
      </p:pic>
      <p:pic>
        <p:nvPicPr>
          <p:cNvPr id="10" name="Picture 9"/>
          <p:cNvPicPr>
            <a:picLocks noChangeAspect="1"/>
          </p:cNvPicPr>
          <p:nvPr/>
        </p:nvPicPr>
        <p:blipFill>
          <a:blip r:embed="rId3"/>
          <a:stretch>
            <a:fillRect/>
          </a:stretch>
        </p:blipFill>
        <p:spPr>
          <a:xfrm>
            <a:off x="2444646" y="1248272"/>
            <a:ext cx="8009997" cy="4436910"/>
          </a:xfrm>
          <a:prstGeom prst="rect">
            <a:avLst/>
          </a:prstGeom>
        </p:spPr>
      </p:pic>
    </p:spTree>
    <p:extLst>
      <p:ext uri="{BB962C8B-B14F-4D97-AF65-F5344CB8AC3E}">
        <p14:creationId xmlns:p14="http://schemas.microsoft.com/office/powerpoint/2010/main" val="331920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829" y="-2"/>
            <a:ext cx="4746172"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Dating Apps in the Netherlands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52</a:t>
            </a:fld>
            <a:endParaRPr lang="en-US" altLang="en-US"/>
          </a:p>
        </p:txBody>
      </p:sp>
      <p:sp>
        <p:nvSpPr>
          <p:cNvPr id="6" name="Text Box 5"/>
          <p:cNvSpPr txBox="1">
            <a:spLocks noChangeArrowheads="1"/>
          </p:cNvSpPr>
          <p:nvPr/>
        </p:nvSpPr>
        <p:spPr bwMode="auto">
          <a:xfrm>
            <a:off x="9138320" y="6488668"/>
            <a:ext cx="305368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Apple (roughly 4 Feb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Distributing dating apps in the Netherlands - Support - Apple Developer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0627" y="503929"/>
            <a:ext cx="5705524" cy="6275490"/>
          </a:xfrm>
          <a:prstGeom prst="rect">
            <a:avLst/>
          </a:prstGeom>
        </p:spPr>
      </p:pic>
    </p:spTree>
    <p:extLst>
      <p:ext uri="{BB962C8B-B14F-4D97-AF65-F5344CB8AC3E}">
        <p14:creationId xmlns:p14="http://schemas.microsoft.com/office/powerpoint/2010/main" val="1363937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4039" y="-2"/>
            <a:ext cx="258796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27% Fee Instead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53</a:t>
            </a:fld>
            <a:endParaRPr lang="en-US" altLang="en-US"/>
          </a:p>
        </p:txBody>
      </p:sp>
      <p:sp>
        <p:nvSpPr>
          <p:cNvPr id="6" name="Text Box 5"/>
          <p:cNvSpPr txBox="1">
            <a:spLocks noChangeArrowheads="1"/>
          </p:cNvSpPr>
          <p:nvPr/>
        </p:nvSpPr>
        <p:spPr bwMode="auto">
          <a:xfrm>
            <a:off x="7082340" y="6488668"/>
            <a:ext cx="510966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Apple (roughly 4 Feb 2022, visited 5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8" name="Picture 7" descr="Distributing dating apps in the Netherlands - Support - Apple Developer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145" y="209004"/>
            <a:ext cx="5612907" cy="6173620"/>
          </a:xfrm>
          <a:prstGeom prst="rect">
            <a:avLst/>
          </a:prstGeom>
        </p:spPr>
      </p:pic>
      <p:pic>
        <p:nvPicPr>
          <p:cNvPr id="9" name="Picture 8" descr="Distributing dating apps in the Netherlands - Support - Apple Developer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6165" t="35213" r="17760" b="44180"/>
          <a:stretch/>
        </p:blipFill>
        <p:spPr>
          <a:xfrm>
            <a:off x="1963361" y="2220684"/>
            <a:ext cx="9536697" cy="3271395"/>
          </a:xfrm>
          <a:prstGeom prst="rect">
            <a:avLst/>
          </a:prstGeom>
        </p:spPr>
      </p:pic>
    </p:spTree>
    <p:extLst>
      <p:ext uri="{BB962C8B-B14F-4D97-AF65-F5344CB8AC3E}">
        <p14:creationId xmlns:p14="http://schemas.microsoft.com/office/powerpoint/2010/main" val="53873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8"/>
                                        </p:tgtEl>
                                        <p:attrNameLst>
                                          <p:attrName>style.opacity</p:attrName>
                                        </p:attrNameLst>
                                      </p:cBhvr>
                                      <p:to>
                                        <p:strVal val="0.5"/>
                                      </p:to>
                                    </p:set>
                                    <p:animEffect filter="image" prLst="opacity: 0.5">
                                      <p:cBhvr rctx="IE">
                                        <p:cTn id="9" dur="indefinite"/>
                                        <p:tgtEl>
                                          <p:spTgt spid="8"/>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45978" y="-2"/>
            <a:ext cx="384602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South Korea and Google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54</a:t>
            </a:fld>
            <a:endParaRPr lang="en-US" altLang="en-US"/>
          </a:p>
        </p:txBody>
      </p:sp>
      <p:sp>
        <p:nvSpPr>
          <p:cNvPr id="6" name="Text Box 5"/>
          <p:cNvSpPr txBox="1">
            <a:spLocks noChangeArrowheads="1"/>
          </p:cNvSpPr>
          <p:nvPr/>
        </p:nvSpPr>
        <p:spPr bwMode="auto">
          <a:xfrm>
            <a:off x="7531331" y="6488668"/>
            <a:ext cx="46606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Korean Developer Site (2021-11-4)</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descr="Google Developers Korea Blog: Enabling alternative billing systems for users in South Kore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83333" y="145473"/>
            <a:ext cx="5645626" cy="6209607"/>
          </a:xfrm>
          <a:prstGeom prst="rect">
            <a:avLst/>
          </a:prstGeom>
        </p:spPr>
      </p:pic>
    </p:spTree>
    <p:extLst>
      <p:ext uri="{BB962C8B-B14F-4D97-AF65-F5344CB8AC3E}">
        <p14:creationId xmlns:p14="http://schemas.microsoft.com/office/powerpoint/2010/main" val="593587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29763" y="-2"/>
            <a:ext cx="266223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Funding Android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55</a:t>
            </a:fld>
            <a:endParaRPr lang="en-US" altLang="en-US"/>
          </a:p>
        </p:txBody>
      </p:sp>
      <p:sp>
        <p:nvSpPr>
          <p:cNvPr id="6" name="Text Box 5"/>
          <p:cNvSpPr txBox="1">
            <a:spLocks noChangeArrowheads="1"/>
          </p:cNvSpPr>
          <p:nvPr/>
        </p:nvSpPr>
        <p:spPr bwMode="auto">
          <a:xfrm>
            <a:off x="7531331" y="6488668"/>
            <a:ext cx="46606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Korean Developer Site (2021-11-4)</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oogle Developers Korea Blog: Enabling alternative billing systems for users in South Kore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424" y="153488"/>
            <a:ext cx="5616925" cy="6178039"/>
          </a:xfrm>
          <a:prstGeom prst="rect">
            <a:avLst/>
          </a:prstGeom>
        </p:spPr>
      </p:pic>
      <p:pic>
        <p:nvPicPr>
          <p:cNvPr id="8" name="Picture 7" descr="Google Developers Korea Blog: Enabling alternative billing systems for users in South Korea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0241" t="11307" r="36481" b="60706"/>
          <a:stretch/>
        </p:blipFill>
        <p:spPr>
          <a:xfrm>
            <a:off x="2540058" y="1348141"/>
            <a:ext cx="7287227" cy="4210397"/>
          </a:xfrm>
          <a:prstGeom prst="rect">
            <a:avLst/>
          </a:prstGeom>
        </p:spPr>
      </p:pic>
    </p:spTree>
    <p:extLst>
      <p:ext uri="{BB962C8B-B14F-4D97-AF65-F5344CB8AC3E}">
        <p14:creationId xmlns:p14="http://schemas.microsoft.com/office/powerpoint/2010/main" val="261684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Normal Fees – 4%</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56</a:t>
            </a:fld>
            <a:endParaRPr lang="en-US" altLang="en-US"/>
          </a:p>
        </p:txBody>
      </p:sp>
      <p:sp>
        <p:nvSpPr>
          <p:cNvPr id="6" name="Text Box 5"/>
          <p:cNvSpPr txBox="1">
            <a:spLocks noChangeArrowheads="1"/>
          </p:cNvSpPr>
          <p:nvPr/>
        </p:nvSpPr>
        <p:spPr bwMode="auto">
          <a:xfrm>
            <a:off x="7531331" y="6488668"/>
            <a:ext cx="466066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Google Korean Developer Site (2021-11-4)</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Google Developers Korea Blog: Enabling alternative billing systems for users in South Korea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414" y="133004"/>
            <a:ext cx="5559971" cy="6115396"/>
          </a:xfrm>
          <a:prstGeom prst="rect">
            <a:avLst/>
          </a:prstGeom>
        </p:spPr>
      </p:pic>
      <p:pic>
        <p:nvPicPr>
          <p:cNvPr id="8" name="Picture 7" descr="Google Developers Korea Blog: Enabling alternative billing systems for users in South Korea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9591" t="57590" r="35614" b="15632"/>
          <a:stretch/>
        </p:blipFill>
        <p:spPr>
          <a:xfrm>
            <a:off x="1947255" y="1375323"/>
            <a:ext cx="7958382" cy="4277765"/>
          </a:xfrm>
          <a:prstGeom prst="rect">
            <a:avLst/>
          </a:prstGeom>
        </p:spPr>
      </p:pic>
    </p:spTree>
    <p:extLst>
      <p:ext uri="{BB962C8B-B14F-4D97-AF65-F5344CB8AC3E}">
        <p14:creationId xmlns:p14="http://schemas.microsoft.com/office/powerpoint/2010/main" val="4071445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4088" y="-1"/>
            <a:ext cx="6157914" cy="40957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Exclusivity and Tying: </a:t>
            </a:r>
            <a:r>
              <a:rPr lang="en-US" sz="2400" dirty="0" smtClean="0">
                <a:solidFill>
                  <a:schemeClr val="accent4">
                    <a:lumMod val="75000"/>
                    <a:lumOff val="25000"/>
                  </a:schemeClr>
                </a:solidFill>
                <a:latin typeface="+mn-lt"/>
                <a:cs typeface="Times New Roman" panose="02020603050405020304" pitchFamily="18" charset="0"/>
              </a:rPr>
              <a:t>MFNs; Retribution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57</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361974" y="134179"/>
            <a:ext cx="4653028" cy="6192337"/>
          </a:xfrm>
          <a:prstGeom prst="rect">
            <a:avLst/>
          </a:prstGeom>
        </p:spPr>
      </p:pic>
      <p:pic>
        <p:nvPicPr>
          <p:cNvPr id="5" name="Picture 4"/>
          <p:cNvPicPr>
            <a:picLocks noChangeAspect="1"/>
          </p:cNvPicPr>
          <p:nvPr/>
        </p:nvPicPr>
        <p:blipFill>
          <a:blip r:embed="rId3"/>
          <a:stretch>
            <a:fillRect/>
          </a:stretch>
        </p:blipFill>
        <p:spPr>
          <a:xfrm>
            <a:off x="2876957" y="1535985"/>
            <a:ext cx="6951625" cy="4333331"/>
          </a:xfrm>
          <a:prstGeom prst="rect">
            <a:avLst/>
          </a:prstGeom>
        </p:spPr>
      </p:pic>
    </p:spTree>
    <p:extLst>
      <p:ext uri="{BB962C8B-B14F-4D97-AF65-F5344CB8AC3E}">
        <p14:creationId xmlns:p14="http://schemas.microsoft.com/office/powerpoint/2010/main" val="24062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1388" y="-1"/>
            <a:ext cx="4900614" cy="376239"/>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No Blocking of Communications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58</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361974" y="134179"/>
            <a:ext cx="4653028" cy="6192337"/>
          </a:xfrm>
          <a:prstGeom prst="rect">
            <a:avLst/>
          </a:prstGeom>
        </p:spPr>
      </p:pic>
      <p:pic>
        <p:nvPicPr>
          <p:cNvPr id="5" name="Picture 4"/>
          <p:cNvPicPr>
            <a:picLocks noChangeAspect="1"/>
          </p:cNvPicPr>
          <p:nvPr/>
        </p:nvPicPr>
        <p:blipFill>
          <a:blip r:embed="rId3"/>
          <a:stretch>
            <a:fillRect/>
          </a:stretch>
        </p:blipFill>
        <p:spPr>
          <a:xfrm>
            <a:off x="1761309" y="2426296"/>
            <a:ext cx="9397768" cy="3236317"/>
          </a:xfrm>
          <a:prstGeom prst="rect">
            <a:avLst/>
          </a:prstGeom>
        </p:spPr>
      </p:pic>
    </p:spTree>
    <p:extLst>
      <p:ext uri="{BB962C8B-B14F-4D97-AF65-F5344CB8AC3E}">
        <p14:creationId xmlns:p14="http://schemas.microsoft.com/office/powerpoint/2010/main" val="198451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94414" y="-2"/>
            <a:ext cx="5297587"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Interoperability (App Store Choice)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59</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75981" y="209004"/>
            <a:ext cx="4472232" cy="5939086"/>
          </a:xfrm>
          <a:prstGeom prst="rect">
            <a:avLst/>
          </a:prstGeom>
        </p:spPr>
      </p:pic>
      <p:pic>
        <p:nvPicPr>
          <p:cNvPr id="10" name="Picture 9"/>
          <p:cNvPicPr>
            <a:picLocks noChangeAspect="1"/>
          </p:cNvPicPr>
          <p:nvPr/>
        </p:nvPicPr>
        <p:blipFill>
          <a:blip r:embed="rId3"/>
          <a:stretch>
            <a:fillRect/>
          </a:stretch>
        </p:blipFill>
        <p:spPr>
          <a:xfrm>
            <a:off x="3181894" y="813355"/>
            <a:ext cx="5701301" cy="4906408"/>
          </a:xfrm>
          <a:prstGeom prst="rect">
            <a:avLst/>
          </a:prstGeom>
        </p:spPr>
      </p:pic>
    </p:spTree>
    <p:extLst>
      <p:ext uri="{BB962C8B-B14F-4D97-AF65-F5344CB8AC3E}">
        <p14:creationId xmlns:p14="http://schemas.microsoft.com/office/powerpoint/2010/main" val="383445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OS Competition</a:t>
            </a:r>
            <a:endParaRPr lang="en-US" dirty="0"/>
          </a:p>
        </p:txBody>
      </p:sp>
      <p:sp>
        <p:nvSpPr>
          <p:cNvPr id="3" name="Content Placeholder 2"/>
          <p:cNvSpPr>
            <a:spLocks noGrp="1"/>
          </p:cNvSpPr>
          <p:nvPr>
            <p:ph idx="1"/>
          </p:nvPr>
        </p:nvSpPr>
        <p:spPr/>
        <p:txBody>
          <a:bodyPr/>
          <a:lstStyle/>
          <a:p>
            <a:r>
              <a:rPr lang="en-US" dirty="0" smtClean="0"/>
              <a:t>Questions</a:t>
            </a:r>
          </a:p>
          <a:p>
            <a:pPr lvl="1"/>
            <a:r>
              <a:rPr lang="en-US" dirty="0" smtClean="0"/>
              <a:t>What are the differences in the three business models?</a:t>
            </a:r>
          </a:p>
          <a:p>
            <a:pPr lvl="1"/>
            <a:r>
              <a:rPr lang="en-US" dirty="0" smtClean="0"/>
              <a:t>How should we think about competition issues here, both at the beginning and then as the market evolves?</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May 5,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6</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(3 of 4)</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4265461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9613" y="-2"/>
            <a:ext cx="3862388" cy="418013"/>
          </a:xfrm>
          <a:solidFill>
            <a:schemeClr val="bg2">
              <a:alpha val="10000"/>
            </a:schemeClr>
          </a:solidFill>
        </p:spPr>
        <p:txBody>
          <a:bodyPr/>
          <a:lstStyle/>
          <a:p>
            <a:pPr algn="r">
              <a:lnSpc>
                <a:spcPct val="100000"/>
              </a:lnSpc>
            </a:pPr>
            <a:r>
              <a:rPr lang="en-US" sz="2400" dirty="0">
                <a:solidFill>
                  <a:schemeClr val="accent4">
                    <a:lumMod val="75000"/>
                    <a:lumOff val="25000"/>
                  </a:schemeClr>
                </a:solidFill>
                <a:cs typeface="Times New Roman" panose="02020603050405020304" pitchFamily="18" charset="0"/>
              </a:rPr>
              <a:t>Search </a:t>
            </a:r>
            <a:r>
              <a:rPr lang="en-US" sz="2400" dirty="0" smtClean="0">
                <a:solidFill>
                  <a:schemeClr val="accent4">
                    <a:lumMod val="75000"/>
                    <a:lumOff val="25000"/>
                  </a:schemeClr>
                </a:solidFill>
                <a:cs typeface="Times New Roman" panose="02020603050405020304" pitchFamily="18" charset="0"/>
              </a:rPr>
              <a:t>Self-</a:t>
            </a:r>
            <a:r>
              <a:rPr lang="en-US" sz="2400" dirty="0" err="1" smtClean="0">
                <a:solidFill>
                  <a:schemeClr val="accent4">
                    <a:lumMod val="75000"/>
                    <a:lumOff val="25000"/>
                  </a:schemeClr>
                </a:solidFill>
                <a:cs typeface="Times New Roman" panose="02020603050405020304" pitchFamily="18" charset="0"/>
              </a:rPr>
              <a:t>Preferencing</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60</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275981" y="209004"/>
            <a:ext cx="4472232" cy="5939086"/>
          </a:xfrm>
          <a:prstGeom prst="rect">
            <a:avLst/>
          </a:prstGeom>
        </p:spPr>
      </p:pic>
      <p:grpSp>
        <p:nvGrpSpPr>
          <p:cNvPr id="11" name="Group 10"/>
          <p:cNvGrpSpPr>
            <a:grpSpLocks noChangeAspect="1"/>
          </p:cNvGrpSpPr>
          <p:nvPr/>
        </p:nvGrpSpPr>
        <p:grpSpPr>
          <a:xfrm>
            <a:off x="2744176" y="2013869"/>
            <a:ext cx="7470519" cy="3506607"/>
            <a:chOff x="5514975" y="2855323"/>
            <a:chExt cx="3910013" cy="1835331"/>
          </a:xfrm>
        </p:grpSpPr>
        <p:pic>
          <p:nvPicPr>
            <p:cNvPr id="5" name="Picture 4"/>
            <p:cNvPicPr>
              <a:picLocks noChangeAspect="1"/>
            </p:cNvPicPr>
            <p:nvPr/>
          </p:nvPicPr>
          <p:blipFill rotWithShape="1">
            <a:blip r:embed="rId3"/>
            <a:srcRect r="986"/>
            <a:stretch/>
          </p:blipFill>
          <p:spPr>
            <a:xfrm>
              <a:off x="5518921" y="2855323"/>
              <a:ext cx="3906067" cy="1071154"/>
            </a:xfrm>
            <a:prstGeom prst="rect">
              <a:avLst/>
            </a:prstGeom>
          </p:spPr>
        </p:pic>
        <p:pic>
          <p:nvPicPr>
            <p:cNvPr id="10" name="Picture 9"/>
            <p:cNvPicPr>
              <a:picLocks noChangeAspect="1"/>
            </p:cNvPicPr>
            <p:nvPr/>
          </p:nvPicPr>
          <p:blipFill rotWithShape="1">
            <a:blip r:embed="rId4"/>
            <a:srcRect l="4771"/>
            <a:stretch/>
          </p:blipFill>
          <p:spPr>
            <a:xfrm>
              <a:off x="5514975" y="3926477"/>
              <a:ext cx="3906066" cy="764177"/>
            </a:xfrm>
            <a:prstGeom prst="rect">
              <a:avLst/>
            </a:prstGeom>
          </p:spPr>
        </p:pic>
      </p:grpSp>
    </p:spTree>
    <p:extLst>
      <p:ext uri="{BB962C8B-B14F-4D97-AF65-F5344CB8AC3E}">
        <p14:creationId xmlns:p14="http://schemas.microsoft.com/office/powerpoint/2010/main" val="314319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9137" y="-1"/>
            <a:ext cx="3852863" cy="47625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Search </a:t>
            </a:r>
            <a:r>
              <a:rPr lang="en-US" sz="2400" dirty="0" smtClean="0">
                <a:solidFill>
                  <a:schemeClr val="accent4">
                    <a:lumMod val="75000"/>
                    <a:lumOff val="25000"/>
                  </a:schemeClr>
                </a:solidFill>
                <a:latin typeface="+mn-lt"/>
                <a:cs typeface="Times New Roman" panose="02020603050405020304" pitchFamily="18" charset="0"/>
              </a:rPr>
              <a:t>Self-</a:t>
            </a:r>
            <a:r>
              <a:rPr lang="en-US" sz="2400" dirty="0" err="1" smtClean="0">
                <a:solidFill>
                  <a:schemeClr val="accent4">
                    <a:lumMod val="75000"/>
                    <a:lumOff val="25000"/>
                  </a:schemeClr>
                </a:solidFill>
                <a:latin typeface="+mn-lt"/>
                <a:cs typeface="Times New Roman" panose="02020603050405020304" pitchFamily="18" charset="0"/>
              </a:rPr>
              <a:t>Preferencing</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61</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68719" y="162742"/>
            <a:ext cx="4585082" cy="5999934"/>
          </a:xfrm>
          <a:prstGeom prst="rect">
            <a:avLst/>
          </a:prstGeom>
        </p:spPr>
      </p:pic>
      <p:pic>
        <p:nvPicPr>
          <p:cNvPr id="10" name="Picture 9"/>
          <p:cNvPicPr>
            <a:picLocks noChangeAspect="1"/>
          </p:cNvPicPr>
          <p:nvPr/>
        </p:nvPicPr>
        <p:blipFill>
          <a:blip r:embed="rId3"/>
          <a:stretch>
            <a:fillRect/>
          </a:stretch>
        </p:blipFill>
        <p:spPr>
          <a:xfrm>
            <a:off x="2523173" y="1780086"/>
            <a:ext cx="7086063" cy="3811089"/>
          </a:xfrm>
          <a:prstGeom prst="rect">
            <a:avLst/>
          </a:prstGeom>
        </p:spPr>
      </p:pic>
    </p:spTree>
    <p:extLst>
      <p:ext uri="{BB962C8B-B14F-4D97-AF65-F5344CB8AC3E}">
        <p14:creationId xmlns:p14="http://schemas.microsoft.com/office/powerpoint/2010/main" val="226921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20100" y="-2"/>
            <a:ext cx="37719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“Music” Search on iPad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62</a:t>
            </a:fld>
            <a:endParaRPr lang="en-US" altLang="en-US"/>
          </a:p>
        </p:txBody>
      </p:sp>
      <p:sp>
        <p:nvSpPr>
          <p:cNvPr id="6" name="Text Box 5"/>
          <p:cNvSpPr txBox="1">
            <a:spLocks noChangeArrowheads="1"/>
          </p:cNvSpPr>
          <p:nvPr/>
        </p:nvSpPr>
        <p:spPr bwMode="auto">
          <a:xfrm>
            <a:off x="9301162" y="6488668"/>
            <a:ext cx="28908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Picker iPad (5 May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0236" y="497928"/>
            <a:ext cx="8401514" cy="5838340"/>
          </a:xfrm>
          <a:prstGeom prst="rect">
            <a:avLst/>
          </a:prstGeom>
        </p:spPr>
      </p:pic>
    </p:spTree>
    <p:extLst>
      <p:ext uri="{BB962C8B-B14F-4D97-AF65-F5344CB8AC3E}">
        <p14:creationId xmlns:p14="http://schemas.microsoft.com/office/powerpoint/2010/main" val="2132420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1100" y="-2"/>
            <a:ext cx="33909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t>
            </a:r>
            <a:r>
              <a:rPr lang="en-US" sz="2400" dirty="0" err="1" smtClean="0">
                <a:solidFill>
                  <a:schemeClr val="accent4">
                    <a:lumMod val="75000"/>
                    <a:lumOff val="25000"/>
                  </a:schemeClr>
                </a:solidFill>
                <a:latin typeface="+mn-lt"/>
                <a:cs typeface="Times New Roman" panose="02020603050405020304" pitchFamily="18" charset="0"/>
              </a:rPr>
              <a:t>Spo</a:t>
            </a:r>
            <a:r>
              <a:rPr lang="en-US" sz="2400" dirty="0" smtClean="0">
                <a:solidFill>
                  <a:schemeClr val="accent4">
                    <a:lumMod val="75000"/>
                    <a:lumOff val="25000"/>
                  </a:schemeClr>
                </a:solidFill>
                <a:latin typeface="+mn-lt"/>
                <a:cs typeface="Times New Roman" panose="02020603050405020304" pitchFamily="18" charset="0"/>
              </a:rPr>
              <a:t>” Search on iPad</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63</a:t>
            </a:fld>
            <a:endParaRPr lang="en-US" altLang="en-US"/>
          </a:p>
        </p:txBody>
      </p:sp>
      <p:sp>
        <p:nvSpPr>
          <p:cNvPr id="6" name="Text Box 5"/>
          <p:cNvSpPr txBox="1">
            <a:spLocks noChangeArrowheads="1"/>
          </p:cNvSpPr>
          <p:nvPr/>
        </p:nvSpPr>
        <p:spPr bwMode="auto">
          <a:xfrm>
            <a:off x="9301162" y="6488668"/>
            <a:ext cx="28908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Picker iPad (5 May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286" y="550716"/>
            <a:ext cx="8353890" cy="5805246"/>
          </a:xfrm>
          <a:prstGeom prst="rect">
            <a:avLst/>
          </a:prstGeom>
        </p:spPr>
      </p:pic>
    </p:spTree>
    <p:extLst>
      <p:ext uri="{BB962C8B-B14F-4D97-AF65-F5344CB8AC3E}">
        <p14:creationId xmlns:p14="http://schemas.microsoft.com/office/powerpoint/2010/main" val="11148993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34300" y="-2"/>
            <a:ext cx="44577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“Music” Search on App Store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64</a:t>
            </a:fld>
            <a:endParaRPr lang="en-US" altLang="en-US"/>
          </a:p>
        </p:txBody>
      </p:sp>
      <p:sp>
        <p:nvSpPr>
          <p:cNvPr id="6" name="Text Box 5"/>
          <p:cNvSpPr txBox="1">
            <a:spLocks noChangeArrowheads="1"/>
          </p:cNvSpPr>
          <p:nvPr/>
        </p:nvSpPr>
        <p:spPr bwMode="auto">
          <a:xfrm>
            <a:off x="10610850" y="6488668"/>
            <a:ext cx="158114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5 May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4963" y="552614"/>
            <a:ext cx="8902272" cy="6186324"/>
          </a:xfrm>
          <a:prstGeom prst="rect">
            <a:avLst/>
          </a:prstGeom>
        </p:spPr>
      </p:pic>
    </p:spTree>
    <p:extLst>
      <p:ext uri="{BB962C8B-B14F-4D97-AF65-F5344CB8AC3E}">
        <p14:creationId xmlns:p14="http://schemas.microsoft.com/office/powerpoint/2010/main" val="25720831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67626" y="-2"/>
            <a:ext cx="45243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“Music” Search on App Store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65</a:t>
            </a:fld>
            <a:endParaRPr lang="en-US" altLang="en-US"/>
          </a:p>
        </p:txBody>
      </p:sp>
      <p:sp>
        <p:nvSpPr>
          <p:cNvPr id="6" name="Text Box 5"/>
          <p:cNvSpPr txBox="1">
            <a:spLocks noChangeArrowheads="1"/>
          </p:cNvSpPr>
          <p:nvPr/>
        </p:nvSpPr>
        <p:spPr bwMode="auto">
          <a:xfrm>
            <a:off x="10660062" y="6516172"/>
            <a:ext cx="2890837"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5 May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3048" y="490537"/>
            <a:ext cx="9053978" cy="6291748"/>
          </a:xfrm>
          <a:prstGeom prst="rect">
            <a:avLst/>
          </a:prstGeom>
        </p:spPr>
      </p:pic>
    </p:spTree>
    <p:extLst>
      <p:ext uri="{BB962C8B-B14F-4D97-AF65-F5344CB8AC3E}">
        <p14:creationId xmlns:p14="http://schemas.microsoft.com/office/powerpoint/2010/main" val="34724289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00964" y="-2"/>
            <a:ext cx="4491038"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“News” Search on App Store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66</a:t>
            </a:fld>
            <a:endParaRPr lang="en-US" altLang="en-US"/>
          </a:p>
        </p:txBody>
      </p:sp>
      <p:sp>
        <p:nvSpPr>
          <p:cNvPr id="6" name="Text Box 5"/>
          <p:cNvSpPr txBox="1">
            <a:spLocks noChangeArrowheads="1"/>
          </p:cNvSpPr>
          <p:nvPr/>
        </p:nvSpPr>
        <p:spPr bwMode="auto">
          <a:xfrm>
            <a:off x="10644188" y="6488668"/>
            <a:ext cx="1547811"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5 May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9260" y="523896"/>
            <a:ext cx="8849191" cy="6149438"/>
          </a:xfrm>
          <a:prstGeom prst="rect">
            <a:avLst/>
          </a:prstGeom>
        </p:spPr>
      </p:pic>
    </p:spTree>
    <p:extLst>
      <p:ext uri="{BB962C8B-B14F-4D97-AF65-F5344CB8AC3E}">
        <p14:creationId xmlns:p14="http://schemas.microsoft.com/office/powerpoint/2010/main" val="22116355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05825" y="-1"/>
            <a:ext cx="3686176" cy="457202"/>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Open </a:t>
            </a:r>
            <a:r>
              <a:rPr lang="en-US" sz="2400" dirty="0" smtClean="0">
                <a:solidFill>
                  <a:schemeClr val="accent4">
                    <a:lumMod val="75000"/>
                    <a:lumOff val="25000"/>
                  </a:schemeClr>
                </a:solidFill>
                <a:latin typeface="+mn-lt"/>
                <a:cs typeface="Times New Roman" panose="02020603050405020304" pitchFamily="18" charset="0"/>
              </a:rPr>
              <a:t>App </a:t>
            </a:r>
            <a:r>
              <a:rPr lang="en-US" sz="2400" dirty="0" smtClean="0">
                <a:solidFill>
                  <a:schemeClr val="accent4">
                    <a:lumMod val="75000"/>
                    <a:lumOff val="25000"/>
                  </a:schemeClr>
                </a:solidFill>
                <a:latin typeface="+mn-lt"/>
                <a:cs typeface="Times New Roman" panose="02020603050405020304" pitchFamily="18" charset="0"/>
              </a:rPr>
              <a:t>Development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67</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68719" y="162742"/>
            <a:ext cx="4585082" cy="5999934"/>
          </a:xfrm>
          <a:prstGeom prst="rect">
            <a:avLst/>
          </a:prstGeom>
        </p:spPr>
      </p:pic>
      <p:pic>
        <p:nvPicPr>
          <p:cNvPr id="5" name="Picture 4"/>
          <p:cNvPicPr>
            <a:picLocks noChangeAspect="1"/>
          </p:cNvPicPr>
          <p:nvPr/>
        </p:nvPicPr>
        <p:blipFill>
          <a:blip r:embed="rId3"/>
          <a:stretch>
            <a:fillRect/>
          </a:stretch>
        </p:blipFill>
        <p:spPr>
          <a:xfrm>
            <a:off x="2372132" y="1581557"/>
            <a:ext cx="7915114" cy="3814356"/>
          </a:xfrm>
          <a:prstGeom prst="rect">
            <a:avLst/>
          </a:prstGeom>
        </p:spPr>
      </p:pic>
    </p:spTree>
    <p:extLst>
      <p:ext uri="{BB962C8B-B14F-4D97-AF65-F5344CB8AC3E}">
        <p14:creationId xmlns:p14="http://schemas.microsoft.com/office/powerpoint/2010/main" val="136572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9357" y="-2"/>
            <a:ext cx="3922644"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EC SO on Apple and NFC</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68</a:t>
            </a:fld>
            <a:endParaRPr lang="en-US" altLang="en-US"/>
          </a:p>
        </p:txBody>
      </p:sp>
      <p:sp>
        <p:nvSpPr>
          <p:cNvPr id="6" name="Text Box 5"/>
          <p:cNvSpPr txBox="1">
            <a:spLocks noChangeArrowheads="1"/>
          </p:cNvSpPr>
          <p:nvPr/>
        </p:nvSpPr>
        <p:spPr bwMode="auto">
          <a:xfrm>
            <a:off x="8178484" y="6488668"/>
            <a:ext cx="40135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(2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5908" y="208788"/>
            <a:ext cx="4303724" cy="6095460"/>
          </a:xfrm>
          <a:prstGeom prst="rect">
            <a:avLst/>
          </a:prstGeom>
        </p:spPr>
      </p:pic>
      <p:pic>
        <p:nvPicPr>
          <p:cNvPr id="8" name="Picture 7"/>
          <p:cNvPicPr>
            <a:picLocks noChangeAspect="1"/>
          </p:cNvPicPr>
          <p:nvPr/>
        </p:nvPicPr>
        <p:blipFill>
          <a:blip r:embed="rId3"/>
          <a:stretch>
            <a:fillRect/>
          </a:stretch>
        </p:blipFill>
        <p:spPr>
          <a:xfrm>
            <a:off x="1575683" y="1200504"/>
            <a:ext cx="9984093" cy="4552832"/>
          </a:xfrm>
          <a:prstGeom prst="rect">
            <a:avLst/>
          </a:prstGeom>
        </p:spPr>
      </p:pic>
    </p:spTree>
    <p:extLst>
      <p:ext uri="{BB962C8B-B14F-4D97-AF65-F5344CB8AC3E}">
        <p14:creationId xmlns:p14="http://schemas.microsoft.com/office/powerpoint/2010/main" val="427190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9357" y="-2"/>
            <a:ext cx="3922644"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EC SO on Apple and NFC</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69</a:t>
            </a:fld>
            <a:endParaRPr lang="en-US" altLang="en-US"/>
          </a:p>
        </p:txBody>
      </p:sp>
      <p:sp>
        <p:nvSpPr>
          <p:cNvPr id="6" name="Text Box 5"/>
          <p:cNvSpPr txBox="1">
            <a:spLocks noChangeArrowheads="1"/>
          </p:cNvSpPr>
          <p:nvPr/>
        </p:nvSpPr>
        <p:spPr bwMode="auto">
          <a:xfrm>
            <a:off x="8178484" y="6488668"/>
            <a:ext cx="401351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European Commission (2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85908" y="208788"/>
            <a:ext cx="4303724" cy="6095460"/>
          </a:xfrm>
          <a:prstGeom prst="rect">
            <a:avLst/>
          </a:prstGeom>
        </p:spPr>
      </p:pic>
      <p:pic>
        <p:nvPicPr>
          <p:cNvPr id="8" name="Picture 7"/>
          <p:cNvPicPr>
            <a:picLocks noChangeAspect="1"/>
          </p:cNvPicPr>
          <p:nvPr/>
        </p:nvPicPr>
        <p:blipFill>
          <a:blip r:embed="rId3"/>
          <a:stretch>
            <a:fillRect/>
          </a:stretch>
        </p:blipFill>
        <p:spPr>
          <a:xfrm>
            <a:off x="1659361" y="1175419"/>
            <a:ext cx="9464641" cy="4827816"/>
          </a:xfrm>
          <a:prstGeom prst="rect">
            <a:avLst/>
          </a:prstGeom>
        </p:spPr>
      </p:pic>
    </p:spTree>
    <p:extLst>
      <p:ext uri="{BB962C8B-B14F-4D97-AF65-F5344CB8AC3E}">
        <p14:creationId xmlns:p14="http://schemas.microsoft.com/office/powerpoint/2010/main" val="164661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Mobile OS Competition</a:t>
            </a:r>
            <a:endParaRPr lang="en-US" dirty="0"/>
          </a:p>
        </p:txBody>
      </p:sp>
      <p:sp>
        <p:nvSpPr>
          <p:cNvPr id="3" name="Content Placeholder 2"/>
          <p:cNvSpPr>
            <a:spLocks noGrp="1"/>
          </p:cNvSpPr>
          <p:nvPr>
            <p:ph idx="1"/>
          </p:nvPr>
        </p:nvSpPr>
        <p:spPr/>
        <p:txBody>
          <a:bodyPr/>
          <a:lstStyle/>
          <a:p>
            <a:r>
              <a:rPr lang="en-US" dirty="0" smtClean="0"/>
              <a:t>Questions</a:t>
            </a:r>
          </a:p>
          <a:p>
            <a:pPr lvl="1"/>
            <a:r>
              <a:rPr lang="en-US" dirty="0" smtClean="0"/>
              <a:t>What does all of this mean for how funds should flow within the Android ecosystem?</a:t>
            </a:r>
          </a:p>
          <a:p>
            <a:pPr lvl="1"/>
            <a:r>
              <a:rPr lang="en-US" dirty="0" smtClean="0"/>
              <a:t>And how does that impact the EC’s tying claims?</a:t>
            </a:r>
            <a:endParaRPr lang="en-US" dirty="0"/>
          </a:p>
        </p:txBody>
      </p:sp>
      <p:sp>
        <p:nvSpPr>
          <p:cNvPr id="4" name="Date Placeholder 3"/>
          <p:cNvSpPr>
            <a:spLocks noGrp="1"/>
          </p:cNvSpPr>
          <p:nvPr>
            <p:ph type="dt" sz="half" idx="10"/>
          </p:nvPr>
        </p:nvSpPr>
        <p:spPr/>
        <p:txBody>
          <a:bodyPr/>
          <a:lstStyle/>
          <a:p>
            <a:pPr>
              <a:defRPr/>
            </a:pPr>
            <a:fld id="{3BA02DFA-02C6-4638-89D4-9E98CDF503C0}" type="datetime4">
              <a:rPr lang="en-US" smtClean="0"/>
              <a:pPr>
                <a:defRPr/>
              </a:pPr>
              <a:t>May 5, 2022</a:t>
            </a:fld>
            <a:endParaRPr lang="en-US" altLang="en-US">
              <a:solidFill>
                <a:schemeClr val="bg2"/>
              </a:solidFill>
            </a:endParaRPr>
          </a:p>
        </p:txBody>
      </p:sp>
      <p:sp>
        <p:nvSpPr>
          <p:cNvPr id="5" name="Slide Number Placeholder 4"/>
          <p:cNvSpPr>
            <a:spLocks noGrp="1"/>
          </p:cNvSpPr>
          <p:nvPr>
            <p:ph type="sldNum" sz="quarter" idx="11"/>
          </p:nvPr>
        </p:nvSpPr>
        <p:spPr/>
        <p:txBody>
          <a:bodyPr/>
          <a:lstStyle/>
          <a:p>
            <a:pPr>
              <a:defRPr/>
            </a:pPr>
            <a:fld id="{BC03FDE9-4CFE-4421-A501-434F5F61D1E4}" type="slidenum">
              <a:rPr lang="en-US" altLang="en-US" smtClean="0"/>
              <a:pPr>
                <a:defRPr/>
              </a:pPr>
              <a:t>7</a:t>
            </a:fld>
            <a:endParaRPr lang="en-US" altLang="en-US"/>
          </a:p>
        </p:txBody>
      </p:sp>
      <p:sp>
        <p:nvSpPr>
          <p:cNvPr id="6" name="Text Box 5"/>
          <p:cNvSpPr txBox="1">
            <a:spLocks noChangeArrowheads="1"/>
          </p:cNvSpPr>
          <p:nvPr/>
        </p:nvSpPr>
        <p:spPr bwMode="auto">
          <a:xfrm>
            <a:off x="10062556" y="0"/>
            <a:ext cx="2129444"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smtClean="0">
                <a:solidFill>
                  <a:schemeClr val="accent4">
                    <a:lumMod val="75000"/>
                    <a:lumOff val="25000"/>
                  </a:schemeClr>
                </a:solidFill>
                <a:latin typeface="+mn-lt"/>
                <a:cs typeface="Times New Roman" panose="02020603050405020304" pitchFamily="18" charset="0"/>
              </a:rPr>
              <a:t>TTYN (4 of 4)</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267253377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9802" y="-2"/>
            <a:ext cx="4472199"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Security and Privacy Defense</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70</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73982" y="204990"/>
            <a:ext cx="4659275" cy="6043410"/>
          </a:xfrm>
          <a:prstGeom prst="rect">
            <a:avLst/>
          </a:prstGeom>
        </p:spPr>
      </p:pic>
      <p:grpSp>
        <p:nvGrpSpPr>
          <p:cNvPr id="12" name="Group 11"/>
          <p:cNvGrpSpPr>
            <a:grpSpLocks noChangeAspect="1"/>
          </p:cNvGrpSpPr>
          <p:nvPr/>
        </p:nvGrpSpPr>
        <p:grpSpPr>
          <a:xfrm>
            <a:off x="3430418" y="658279"/>
            <a:ext cx="6468062" cy="5385989"/>
            <a:chOff x="6395120" y="2423329"/>
            <a:chExt cx="4136003" cy="3444071"/>
          </a:xfrm>
        </p:grpSpPr>
        <p:pic>
          <p:nvPicPr>
            <p:cNvPr id="10" name="Picture 9"/>
            <p:cNvPicPr>
              <a:picLocks noChangeAspect="1"/>
            </p:cNvPicPr>
            <p:nvPr/>
          </p:nvPicPr>
          <p:blipFill rotWithShape="1">
            <a:blip r:embed="rId3"/>
            <a:srcRect l="2877"/>
            <a:stretch/>
          </p:blipFill>
          <p:spPr>
            <a:xfrm>
              <a:off x="6395120" y="2423329"/>
              <a:ext cx="4136003" cy="1606731"/>
            </a:xfrm>
            <a:prstGeom prst="rect">
              <a:avLst/>
            </a:prstGeom>
          </p:spPr>
        </p:pic>
        <p:pic>
          <p:nvPicPr>
            <p:cNvPr id="11" name="Picture 10"/>
            <p:cNvPicPr>
              <a:picLocks noChangeAspect="1"/>
            </p:cNvPicPr>
            <p:nvPr/>
          </p:nvPicPr>
          <p:blipFill>
            <a:blip r:embed="rId4"/>
            <a:stretch>
              <a:fillRect/>
            </a:stretch>
          </p:blipFill>
          <p:spPr>
            <a:xfrm>
              <a:off x="6403260" y="4038600"/>
              <a:ext cx="4127863" cy="1828800"/>
            </a:xfrm>
            <a:prstGeom prst="rect">
              <a:avLst/>
            </a:prstGeom>
          </p:spPr>
        </p:pic>
      </p:grpSp>
    </p:spTree>
    <p:extLst>
      <p:ext uri="{BB962C8B-B14F-4D97-AF65-F5344CB8AC3E}">
        <p14:creationId xmlns:p14="http://schemas.microsoft.com/office/powerpoint/2010/main" val="4193820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35682" y="-2"/>
            <a:ext cx="2156319"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Safe Harbors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71</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173982" y="204990"/>
            <a:ext cx="4659275" cy="6043410"/>
          </a:xfrm>
          <a:prstGeom prst="rect">
            <a:avLst/>
          </a:prstGeom>
        </p:spPr>
      </p:pic>
      <p:pic>
        <p:nvPicPr>
          <p:cNvPr id="5" name="Picture 4"/>
          <p:cNvPicPr>
            <a:picLocks noChangeAspect="1"/>
          </p:cNvPicPr>
          <p:nvPr/>
        </p:nvPicPr>
        <p:blipFill>
          <a:blip r:embed="rId3"/>
          <a:stretch>
            <a:fillRect/>
          </a:stretch>
        </p:blipFill>
        <p:spPr>
          <a:xfrm>
            <a:off x="3578276" y="818557"/>
            <a:ext cx="4997774" cy="5088793"/>
          </a:xfrm>
          <a:prstGeom prst="rect">
            <a:avLst/>
          </a:prstGeom>
        </p:spPr>
      </p:pic>
    </p:spTree>
    <p:extLst>
      <p:ext uri="{BB962C8B-B14F-4D97-AF65-F5344CB8AC3E}">
        <p14:creationId xmlns:p14="http://schemas.microsoft.com/office/powerpoint/2010/main" val="238151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2402" y="-2"/>
            <a:ext cx="5819599"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Burden of Proof on Covered Company</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72</a:t>
            </a:fld>
            <a:endParaRPr lang="en-US" altLang="en-US"/>
          </a:p>
        </p:txBody>
      </p:sp>
      <p:sp>
        <p:nvSpPr>
          <p:cNvPr id="7" name="Text Box 5"/>
          <p:cNvSpPr txBox="1">
            <a:spLocks noChangeArrowheads="1"/>
          </p:cNvSpPr>
          <p:nvPr/>
        </p:nvSpPr>
        <p:spPr bwMode="auto">
          <a:xfrm>
            <a:off x="9536464" y="6488668"/>
            <a:ext cx="26555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2710 (</a:t>
            </a:r>
            <a:r>
              <a:rPr lang="en-US" sz="1800" i="0" dirty="0" smtClean="0">
                <a:solidFill>
                  <a:schemeClr val="accent4">
                    <a:lumMod val="75000"/>
                    <a:lumOff val="25000"/>
                  </a:schemeClr>
                </a:solidFill>
                <a:latin typeface="+mn-lt"/>
                <a:cs typeface="Times New Roman" panose="02020603050405020304" pitchFamily="18" charset="0"/>
              </a:rPr>
              <a:t>17 Feb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196798" y="187423"/>
            <a:ext cx="4761408" cy="6150982"/>
          </a:xfrm>
          <a:prstGeom prst="rect">
            <a:avLst/>
          </a:prstGeom>
        </p:spPr>
      </p:pic>
      <p:grpSp>
        <p:nvGrpSpPr>
          <p:cNvPr id="11" name="Group 10"/>
          <p:cNvGrpSpPr>
            <a:grpSpLocks noChangeAspect="1"/>
          </p:cNvGrpSpPr>
          <p:nvPr/>
        </p:nvGrpSpPr>
        <p:grpSpPr>
          <a:xfrm>
            <a:off x="3765511" y="683311"/>
            <a:ext cx="6322423" cy="5299789"/>
            <a:chOff x="5389849" y="2354375"/>
            <a:chExt cx="4215516" cy="3709852"/>
          </a:xfrm>
        </p:grpSpPr>
        <p:pic>
          <p:nvPicPr>
            <p:cNvPr id="6" name="Picture 5"/>
            <p:cNvPicPr>
              <a:picLocks noChangeAspect="1"/>
            </p:cNvPicPr>
            <p:nvPr/>
          </p:nvPicPr>
          <p:blipFill rotWithShape="1">
            <a:blip r:embed="rId3"/>
            <a:srcRect l="1009"/>
            <a:stretch/>
          </p:blipFill>
          <p:spPr>
            <a:xfrm>
              <a:off x="5389849" y="2354375"/>
              <a:ext cx="4215516" cy="803366"/>
            </a:xfrm>
            <a:prstGeom prst="rect">
              <a:avLst/>
            </a:prstGeom>
          </p:spPr>
        </p:pic>
        <p:pic>
          <p:nvPicPr>
            <p:cNvPr id="10" name="Picture 9"/>
            <p:cNvPicPr>
              <a:picLocks noChangeAspect="1"/>
            </p:cNvPicPr>
            <p:nvPr/>
          </p:nvPicPr>
          <p:blipFill>
            <a:blip r:embed="rId4"/>
            <a:stretch>
              <a:fillRect/>
            </a:stretch>
          </p:blipFill>
          <p:spPr>
            <a:xfrm>
              <a:off x="5399124" y="3157741"/>
              <a:ext cx="4206240" cy="2906486"/>
            </a:xfrm>
            <a:prstGeom prst="rect">
              <a:avLst/>
            </a:prstGeom>
          </p:spPr>
        </p:pic>
      </p:grpSp>
    </p:spTree>
    <p:extLst>
      <p:ext uri="{BB962C8B-B14F-4D97-AF65-F5344CB8AC3E}">
        <p14:creationId xmlns:p14="http://schemas.microsoft.com/office/powerpoint/2010/main" val="196537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3700" y="-2"/>
            <a:ext cx="54483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Security and App Store Competition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73</a:t>
            </a:fld>
            <a:endParaRPr lang="en-US" altLang="en-US"/>
          </a:p>
        </p:txBody>
      </p:sp>
      <p:sp>
        <p:nvSpPr>
          <p:cNvPr id="6" name="Text Box 5"/>
          <p:cNvSpPr txBox="1">
            <a:spLocks noChangeArrowheads="1"/>
          </p:cNvSpPr>
          <p:nvPr/>
        </p:nvSpPr>
        <p:spPr bwMode="auto">
          <a:xfrm>
            <a:off x="9753600" y="6488668"/>
            <a:ext cx="2438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Picker (23 Aug 2021)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Randal C. Picker: “Security Competition and App Stores” – Concurrentialiste Review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030" y="122835"/>
            <a:ext cx="5569217" cy="6125565"/>
          </a:xfrm>
          <a:prstGeom prst="rect">
            <a:avLst/>
          </a:prstGeom>
        </p:spPr>
      </p:pic>
      <p:pic>
        <p:nvPicPr>
          <p:cNvPr id="8" name="Picture 7" descr="Randal C. Picker: “Security Competition and App Stores” – Concurrentialiste Review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3991" t="62029" r="15689" b="18758"/>
          <a:stretch/>
        </p:blipFill>
        <p:spPr>
          <a:xfrm>
            <a:off x="1757317" y="2749100"/>
            <a:ext cx="10129883" cy="3044214"/>
          </a:xfrm>
          <a:prstGeom prst="rect">
            <a:avLst/>
          </a:prstGeom>
        </p:spPr>
      </p:pic>
    </p:spTree>
    <p:extLst>
      <p:ext uri="{BB962C8B-B14F-4D97-AF65-F5344CB8AC3E}">
        <p14:creationId xmlns:p14="http://schemas.microsoft.com/office/powerpoint/2010/main" val="229632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3700" y="-2"/>
            <a:ext cx="54483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Security and App Store Competition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74</a:t>
            </a:fld>
            <a:endParaRPr lang="en-US" altLang="en-US"/>
          </a:p>
        </p:txBody>
      </p:sp>
      <p:sp>
        <p:nvSpPr>
          <p:cNvPr id="6" name="Text Box 5"/>
          <p:cNvSpPr txBox="1">
            <a:spLocks noChangeArrowheads="1"/>
          </p:cNvSpPr>
          <p:nvPr/>
        </p:nvSpPr>
        <p:spPr bwMode="auto">
          <a:xfrm>
            <a:off x="9753600" y="6488668"/>
            <a:ext cx="243840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Picker (23 Aug 2021)</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descr="Randal C. Picker: “Security Competition and App Stores” – Concurrentialiste Review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428" y="136308"/>
            <a:ext cx="5563537" cy="6119318"/>
          </a:xfrm>
          <a:prstGeom prst="rect">
            <a:avLst/>
          </a:prstGeom>
        </p:spPr>
      </p:pic>
      <p:pic>
        <p:nvPicPr>
          <p:cNvPr id="10" name="Picture 9" descr="Randal C. Picker: “Security Competition and App Stores” – Concurrentialiste Review - Google Chrome"/>
          <p:cNvPicPr>
            <a:picLocks noChangeAspect="1"/>
          </p:cNvPicPr>
          <p:nvPr/>
        </p:nvPicPr>
        <p:blipFill rotWithShape="1">
          <a:blip r:embed="rId2" cstate="print">
            <a:extLst>
              <a:ext uri="{28A0092B-C50C-407E-A947-70E740481C1C}">
                <a14:useLocalDpi xmlns:a14="http://schemas.microsoft.com/office/drawing/2010/main" val="0"/>
              </a:ext>
            </a:extLst>
          </a:blip>
          <a:srcRect l="14572" t="22816" r="16010" b="36253"/>
          <a:stretch/>
        </p:blipFill>
        <p:spPr>
          <a:xfrm>
            <a:off x="2946400" y="852126"/>
            <a:ext cx="7793876" cy="5054557"/>
          </a:xfrm>
          <a:prstGeom prst="rect">
            <a:avLst/>
          </a:prstGeom>
        </p:spPr>
      </p:pic>
    </p:spTree>
    <p:extLst>
      <p:ext uri="{BB962C8B-B14F-4D97-AF65-F5344CB8AC3E}">
        <p14:creationId xmlns:p14="http://schemas.microsoft.com/office/powerpoint/2010/main" val="1165491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8498" y="0"/>
            <a:ext cx="6543502" cy="394855"/>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American Innovation and Choice Online Act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75</a:t>
            </a:fld>
            <a:endParaRPr lang="en-US" altLang="en-US"/>
          </a:p>
        </p:txBody>
      </p:sp>
      <p:sp>
        <p:nvSpPr>
          <p:cNvPr id="6" name="Text Box 5"/>
          <p:cNvSpPr txBox="1">
            <a:spLocks noChangeArrowheads="1"/>
          </p:cNvSpPr>
          <p:nvPr/>
        </p:nvSpPr>
        <p:spPr bwMode="auto">
          <a:xfrm>
            <a:off x="9786026" y="6488668"/>
            <a:ext cx="2405974"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2992 </a:t>
            </a:r>
            <a:r>
              <a:rPr lang="en-US" sz="1800" i="0" dirty="0" smtClean="0">
                <a:solidFill>
                  <a:schemeClr val="accent4">
                    <a:lumMod val="75000"/>
                    <a:lumOff val="25000"/>
                  </a:schemeClr>
                </a:solidFill>
                <a:latin typeface="+mn-lt"/>
                <a:cs typeface="Times New Roman" panose="02020603050405020304" pitchFamily="18" charset="0"/>
              </a:rPr>
              <a:t>(2 Mar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771088" y="481240"/>
            <a:ext cx="4871937" cy="6323575"/>
          </a:xfrm>
          <a:prstGeom prst="rect">
            <a:avLst/>
          </a:prstGeom>
        </p:spPr>
      </p:pic>
    </p:spTree>
    <p:extLst>
      <p:ext uri="{BB962C8B-B14F-4D97-AF65-F5344CB8AC3E}">
        <p14:creationId xmlns:p14="http://schemas.microsoft.com/office/powerpoint/2010/main" val="218996715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0985" y="-2"/>
            <a:ext cx="1781015"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Definitions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76</a:t>
            </a:fld>
            <a:endParaRPr lang="en-US" altLang="en-US"/>
          </a:p>
        </p:txBody>
      </p:sp>
      <p:sp>
        <p:nvSpPr>
          <p:cNvPr id="8" name="Text Box 5"/>
          <p:cNvSpPr txBox="1">
            <a:spLocks noChangeArrowheads="1"/>
          </p:cNvSpPr>
          <p:nvPr/>
        </p:nvSpPr>
        <p:spPr bwMode="auto">
          <a:xfrm>
            <a:off x="9747115" y="6477000"/>
            <a:ext cx="24448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2992 </a:t>
            </a:r>
            <a:r>
              <a:rPr lang="en-US" sz="1800" i="0" dirty="0" smtClean="0">
                <a:solidFill>
                  <a:schemeClr val="accent4">
                    <a:lumMod val="75000"/>
                    <a:lumOff val="25000"/>
                  </a:schemeClr>
                </a:solidFill>
                <a:latin typeface="+mn-lt"/>
                <a:cs typeface="Times New Roman" panose="02020603050405020304" pitchFamily="18" charset="0"/>
              </a:rPr>
              <a:t>(2 Mar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9" name="Picture 8"/>
          <p:cNvPicPr>
            <a:picLocks noChangeAspect="1"/>
          </p:cNvPicPr>
          <p:nvPr/>
        </p:nvPicPr>
        <p:blipFill>
          <a:blip r:embed="rId2"/>
          <a:stretch>
            <a:fillRect/>
          </a:stretch>
        </p:blipFill>
        <p:spPr>
          <a:xfrm>
            <a:off x="3346315" y="102139"/>
            <a:ext cx="5221997" cy="6700840"/>
          </a:xfrm>
          <a:prstGeom prst="rect">
            <a:avLst/>
          </a:prstGeom>
        </p:spPr>
      </p:pic>
    </p:spTree>
    <p:extLst>
      <p:ext uri="{BB962C8B-B14F-4D97-AF65-F5344CB8AC3E}">
        <p14:creationId xmlns:p14="http://schemas.microsoft.com/office/powerpoint/2010/main" val="412095970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58975" y="-2"/>
            <a:ext cx="483302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Definitions: “Covered Platform”</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77</a:t>
            </a:fld>
            <a:endParaRPr lang="en-US" altLang="en-US"/>
          </a:p>
        </p:txBody>
      </p:sp>
      <p:sp>
        <p:nvSpPr>
          <p:cNvPr id="7" name="Text Box 5"/>
          <p:cNvSpPr txBox="1">
            <a:spLocks noChangeArrowheads="1"/>
          </p:cNvSpPr>
          <p:nvPr/>
        </p:nvSpPr>
        <p:spPr bwMode="auto">
          <a:xfrm>
            <a:off x="9747115" y="6477000"/>
            <a:ext cx="24448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2992 </a:t>
            </a:r>
            <a:r>
              <a:rPr lang="en-US" sz="1800" i="0" dirty="0" smtClean="0">
                <a:solidFill>
                  <a:schemeClr val="accent4">
                    <a:lumMod val="75000"/>
                    <a:lumOff val="25000"/>
                  </a:schemeClr>
                </a:solidFill>
                <a:latin typeface="+mn-lt"/>
                <a:cs typeface="Times New Roman" panose="02020603050405020304" pitchFamily="18" charset="0"/>
              </a:rPr>
              <a:t>(2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9" name="Picture 8"/>
          <p:cNvPicPr>
            <a:picLocks noChangeAspect="1"/>
          </p:cNvPicPr>
          <p:nvPr/>
        </p:nvPicPr>
        <p:blipFill>
          <a:blip r:embed="rId2"/>
          <a:stretch>
            <a:fillRect/>
          </a:stretch>
        </p:blipFill>
        <p:spPr>
          <a:xfrm>
            <a:off x="406400" y="159325"/>
            <a:ext cx="4580325" cy="5921025"/>
          </a:xfrm>
          <a:prstGeom prst="rect">
            <a:avLst/>
          </a:prstGeom>
        </p:spPr>
      </p:pic>
      <p:sp>
        <p:nvSpPr>
          <p:cNvPr id="11" name="Rectangle 10"/>
          <p:cNvSpPr/>
          <p:nvPr/>
        </p:nvSpPr>
        <p:spPr bwMode="auto">
          <a:xfrm>
            <a:off x="1015835" y="1634919"/>
            <a:ext cx="10963778" cy="3970318"/>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r>
              <a:rPr kumimoji="1" lang="en-US" sz="3600" i="0" u="none" strike="noStrike" cap="none" normalizeH="0" baseline="0" dirty="0" smtClean="0">
                <a:ln>
                  <a:noFill/>
                </a:ln>
                <a:solidFill>
                  <a:srgbClr val="000000"/>
                </a:solidFill>
                <a:effectLst/>
              </a:rPr>
              <a:t>An online platform that</a:t>
            </a:r>
            <a:r>
              <a:rPr kumimoji="1" lang="en-US" sz="3600" i="0" u="none" strike="noStrike" cap="none" normalizeH="0" dirty="0" smtClean="0">
                <a:ln>
                  <a:noFill/>
                </a:ln>
                <a:solidFill>
                  <a:srgbClr val="000000"/>
                </a:solidFill>
                <a:effectLst/>
              </a:rPr>
              <a:t> meets any of the following conditions (and others)</a:t>
            </a:r>
            <a:r>
              <a:rPr kumimoji="1" lang="en-US" sz="3600" i="0" u="none" strike="noStrike" cap="none" normalizeH="0" baseline="0" dirty="0" smtClean="0">
                <a:ln>
                  <a:noFill/>
                </a:ln>
                <a:solidFill>
                  <a:srgbClr val="000000"/>
                </a:solidFill>
                <a:effectLst/>
              </a:rPr>
              <a:t>:</a:t>
            </a:r>
          </a:p>
          <a:p>
            <a:pPr marL="1028700" lvl="1" indent="-571500">
              <a:buFont typeface="Arial" panose="020B0604020202020204" pitchFamily="34" charset="0"/>
              <a:buChar char="•"/>
            </a:pPr>
            <a:r>
              <a:rPr lang="en-US" sz="3600" b="1" dirty="0">
                <a:solidFill>
                  <a:srgbClr val="000000"/>
                </a:solidFill>
                <a:cs typeface="Times New Roman" panose="02020603050405020304" pitchFamily="18" charset="0"/>
              </a:rPr>
              <a:t>	</a:t>
            </a:r>
            <a:r>
              <a:rPr lang="en-US" sz="3600" dirty="0" smtClean="0">
                <a:solidFill>
                  <a:srgbClr val="000000"/>
                </a:solidFill>
                <a:cs typeface="Times New Roman" panose="02020603050405020304" pitchFamily="18" charset="0"/>
              </a:rPr>
              <a:t>50M monthly active users (MAUs) in the U.S.</a:t>
            </a:r>
            <a:endParaRPr lang="en-US" sz="3600" dirty="0">
              <a:solidFill>
                <a:srgbClr val="000000"/>
              </a:solidFill>
              <a:cs typeface="Times New Roman" panose="02020603050405020304" pitchFamily="18" charset="0"/>
            </a:endParaRPr>
          </a:p>
          <a:p>
            <a:pPr marL="1028700" lvl="1" indent="-571500">
              <a:buFont typeface="Arial" panose="020B0604020202020204" pitchFamily="34" charset="0"/>
              <a:buChar char="•"/>
            </a:pPr>
            <a:r>
              <a:rPr lang="en-US" sz="3600" dirty="0">
                <a:solidFill>
                  <a:srgbClr val="000000"/>
                </a:solidFill>
                <a:cs typeface="Times New Roman" panose="02020603050405020304" pitchFamily="18" charset="0"/>
              </a:rPr>
              <a:t>	</a:t>
            </a:r>
            <a:r>
              <a:rPr lang="en-US" sz="3600" dirty="0" smtClean="0">
                <a:solidFill>
                  <a:srgbClr val="000000"/>
                </a:solidFill>
                <a:cs typeface="Times New Roman" panose="02020603050405020304" pitchFamily="18" charset="0"/>
              </a:rPr>
              <a:t>100K monthly active business users in the U.S.</a:t>
            </a:r>
          </a:p>
          <a:p>
            <a:pPr marL="1028700" lvl="1" indent="-571500">
              <a:buFont typeface="Arial" panose="020B0604020202020204" pitchFamily="34" charset="0"/>
              <a:buChar char="•"/>
            </a:pPr>
            <a:r>
              <a:rPr lang="en-US" sz="3600" dirty="0">
                <a:solidFill>
                  <a:srgbClr val="000000"/>
                </a:solidFill>
                <a:cs typeface="Times New Roman" panose="02020603050405020304" pitchFamily="18" charset="0"/>
              </a:rPr>
              <a:t>	</a:t>
            </a:r>
            <a:r>
              <a:rPr lang="en-US" sz="3600" dirty="0" smtClean="0">
                <a:solidFill>
                  <a:srgbClr val="000000"/>
                </a:solidFill>
                <a:cs typeface="Times New Roman" panose="02020603050405020304" pitchFamily="18" charset="0"/>
              </a:rPr>
              <a:t>net annual sales of $550B (?)</a:t>
            </a:r>
          </a:p>
          <a:p>
            <a:pPr marL="1028700" lvl="1" indent="-571500">
              <a:buFont typeface="Arial" panose="020B0604020202020204" pitchFamily="34" charset="0"/>
              <a:buChar char="•"/>
            </a:pPr>
            <a:r>
              <a:rPr lang="en-US" sz="3600" dirty="0">
                <a:solidFill>
                  <a:srgbClr val="000000"/>
                </a:solidFill>
                <a:cs typeface="Times New Roman" panose="02020603050405020304" pitchFamily="18" charset="0"/>
              </a:rPr>
              <a:t>	</a:t>
            </a:r>
            <a:r>
              <a:rPr lang="en-US" sz="3600" dirty="0" smtClean="0">
                <a:solidFill>
                  <a:srgbClr val="000000"/>
                </a:solidFill>
                <a:cs typeface="Times New Roman" panose="02020603050405020304" pitchFamily="18" charset="0"/>
              </a:rPr>
              <a:t>market cap of $550B</a:t>
            </a:r>
          </a:p>
          <a:p>
            <a:pPr marL="1028700" lvl="1" indent="-571500">
              <a:buFont typeface="Arial" panose="020B0604020202020204" pitchFamily="34" charset="0"/>
              <a:buChar char="•"/>
            </a:pPr>
            <a:r>
              <a:rPr lang="en-US" sz="3600" dirty="0">
                <a:solidFill>
                  <a:srgbClr val="000000"/>
                </a:solidFill>
                <a:cs typeface="Times New Roman" panose="02020603050405020304" pitchFamily="18" charset="0"/>
              </a:rPr>
              <a:t>	</a:t>
            </a:r>
            <a:r>
              <a:rPr lang="en-US" sz="3600" dirty="0" smtClean="0">
                <a:solidFill>
                  <a:srgbClr val="000000"/>
                </a:solidFill>
                <a:cs typeface="Times New Roman" panose="02020603050405020304" pitchFamily="18" charset="0"/>
              </a:rPr>
              <a:t>1B worldwide MAUs</a:t>
            </a:r>
          </a:p>
        </p:txBody>
      </p:sp>
    </p:spTree>
    <p:extLst>
      <p:ext uri="{BB962C8B-B14F-4D97-AF65-F5344CB8AC3E}">
        <p14:creationId xmlns:p14="http://schemas.microsoft.com/office/powerpoint/2010/main" val="70634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9"/>
                                        </p:tgtEl>
                                        <p:attrNameLst>
                                          <p:attrName>style.opacity</p:attrName>
                                        </p:attrNameLst>
                                      </p:cBhvr>
                                      <p:to>
                                        <p:strVal val="0.5"/>
                                      </p:to>
                                    </p:set>
                                    <p:animEffect filter="image" prLst="opacity: 0.5">
                                      <p:cBhvr rctx="IE">
                                        <p:cTn id="9" dur="indefinite"/>
                                        <p:tgtEl>
                                          <p:spTgt spid="9"/>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15237" y="-2"/>
            <a:ext cx="4576763"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Definitions: “Online Platform”</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78</a:t>
            </a:fld>
            <a:endParaRPr lang="en-US" altLang="en-US"/>
          </a:p>
        </p:txBody>
      </p:sp>
      <p:sp>
        <p:nvSpPr>
          <p:cNvPr id="7" name="Text Box 5"/>
          <p:cNvSpPr txBox="1">
            <a:spLocks noChangeArrowheads="1"/>
          </p:cNvSpPr>
          <p:nvPr/>
        </p:nvSpPr>
        <p:spPr bwMode="auto">
          <a:xfrm>
            <a:off x="9747115" y="6477000"/>
            <a:ext cx="24448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2992 </a:t>
            </a:r>
            <a:r>
              <a:rPr lang="en-US" sz="1800" i="0" dirty="0" smtClean="0">
                <a:solidFill>
                  <a:schemeClr val="accent4">
                    <a:lumMod val="75000"/>
                    <a:lumOff val="25000"/>
                  </a:schemeClr>
                </a:solidFill>
                <a:latin typeface="+mn-lt"/>
                <a:cs typeface="Times New Roman" panose="02020603050405020304" pitchFamily="18" charset="0"/>
              </a:rPr>
              <a:t>(2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8" name="Rectangle 7"/>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400" y="134026"/>
            <a:ext cx="4788040" cy="6161658"/>
          </a:xfrm>
          <a:prstGeom prst="rect">
            <a:avLst/>
          </a:prstGeom>
        </p:spPr>
      </p:pic>
      <p:pic>
        <p:nvPicPr>
          <p:cNvPr id="6" name="Picture 5"/>
          <p:cNvPicPr>
            <a:picLocks noChangeAspect="1"/>
          </p:cNvPicPr>
          <p:nvPr/>
        </p:nvPicPr>
        <p:blipFill>
          <a:blip r:embed="rId3"/>
          <a:stretch>
            <a:fillRect/>
          </a:stretch>
        </p:blipFill>
        <p:spPr>
          <a:xfrm>
            <a:off x="3817620" y="744176"/>
            <a:ext cx="5735956" cy="5363492"/>
          </a:xfrm>
          <a:prstGeom prst="rect">
            <a:avLst/>
          </a:prstGeom>
        </p:spPr>
      </p:pic>
    </p:spTree>
    <p:extLst>
      <p:ext uri="{BB962C8B-B14F-4D97-AF65-F5344CB8AC3E}">
        <p14:creationId xmlns:p14="http://schemas.microsoft.com/office/powerpoint/2010/main" val="566007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7227" y="-1"/>
            <a:ext cx="4274774" cy="488438"/>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Unlawful Conduct: </a:t>
            </a:r>
            <a:r>
              <a:rPr lang="en-US" sz="2400" dirty="0" smtClean="0">
                <a:solidFill>
                  <a:schemeClr val="accent4">
                    <a:lumMod val="75000"/>
                    <a:lumOff val="25000"/>
                  </a:schemeClr>
                </a:solidFill>
                <a:latin typeface="+mn-lt"/>
                <a:cs typeface="Times New Roman" panose="02020603050405020304" pitchFamily="18" charset="0"/>
              </a:rPr>
              <a:t>Self-</a:t>
            </a:r>
            <a:r>
              <a:rPr lang="en-US" sz="2400" dirty="0" err="1" smtClean="0">
                <a:solidFill>
                  <a:schemeClr val="accent4">
                    <a:lumMod val="75000"/>
                    <a:lumOff val="25000"/>
                  </a:schemeClr>
                </a:solidFill>
                <a:latin typeface="+mn-lt"/>
                <a:cs typeface="Times New Roman" panose="02020603050405020304" pitchFamily="18" charset="0"/>
              </a:rPr>
              <a:t>Pref</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79</a:t>
            </a:fld>
            <a:endParaRPr lang="en-US" altLang="en-US"/>
          </a:p>
        </p:txBody>
      </p:sp>
      <p:sp>
        <p:nvSpPr>
          <p:cNvPr id="8" name="Text Box 5"/>
          <p:cNvSpPr txBox="1">
            <a:spLocks noChangeArrowheads="1"/>
          </p:cNvSpPr>
          <p:nvPr/>
        </p:nvSpPr>
        <p:spPr bwMode="auto">
          <a:xfrm>
            <a:off x="9747115" y="6477000"/>
            <a:ext cx="24448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2992 </a:t>
            </a:r>
            <a:r>
              <a:rPr lang="en-US" sz="1800" i="0" dirty="0" smtClean="0">
                <a:solidFill>
                  <a:schemeClr val="accent4">
                    <a:lumMod val="75000"/>
                    <a:lumOff val="25000"/>
                  </a:schemeClr>
                </a:solidFill>
                <a:latin typeface="+mn-lt"/>
                <a:cs typeface="Times New Roman" panose="02020603050405020304" pitchFamily="18" charset="0"/>
              </a:rPr>
              <a:t>(2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282459" y="175922"/>
            <a:ext cx="4676339" cy="6072478"/>
          </a:xfrm>
          <a:prstGeom prst="rect">
            <a:avLst/>
          </a:prstGeom>
        </p:spPr>
      </p:pic>
      <p:pic>
        <p:nvPicPr>
          <p:cNvPr id="11" name="Picture 10"/>
          <p:cNvPicPr>
            <a:picLocks noChangeAspect="1"/>
          </p:cNvPicPr>
          <p:nvPr/>
        </p:nvPicPr>
        <p:blipFill>
          <a:blip r:embed="rId3"/>
          <a:stretch>
            <a:fillRect/>
          </a:stretch>
        </p:blipFill>
        <p:spPr>
          <a:xfrm>
            <a:off x="2946400" y="1103701"/>
            <a:ext cx="7134718" cy="4576545"/>
          </a:xfrm>
          <a:prstGeom prst="rect">
            <a:avLst/>
          </a:prstGeom>
        </p:spPr>
      </p:pic>
    </p:spTree>
    <p:extLst>
      <p:ext uri="{BB962C8B-B14F-4D97-AF65-F5344CB8AC3E}">
        <p14:creationId xmlns:p14="http://schemas.microsoft.com/office/powerpoint/2010/main" val="28792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9949" y="-1"/>
            <a:ext cx="4382052"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Smartphone OS Competition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a:t>
            </a:fld>
            <a:endParaRPr lang="en-US" altLang="en-US"/>
          </a:p>
        </p:txBody>
      </p:sp>
      <p:sp>
        <p:nvSpPr>
          <p:cNvPr id="6" name="Text Box 5"/>
          <p:cNvSpPr txBox="1">
            <a:spLocks noChangeArrowheads="1"/>
          </p:cNvSpPr>
          <p:nvPr/>
        </p:nvSpPr>
        <p:spPr bwMode="auto">
          <a:xfrm>
            <a:off x="8176591" y="6488668"/>
            <a:ext cx="40154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Picker, </a:t>
            </a:r>
            <a:r>
              <a:rPr lang="en-US" sz="1800" i="0" dirty="0" err="1" smtClean="0">
                <a:solidFill>
                  <a:schemeClr val="accent4">
                    <a:lumMod val="75000"/>
                    <a:lumOff val="25000"/>
                  </a:schemeClr>
                </a:solidFill>
                <a:latin typeface="+mn-lt"/>
                <a:cs typeface="Times New Roman" panose="02020603050405020304" pitchFamily="18" charset="0"/>
              </a:rPr>
              <a:t>ProMarket</a:t>
            </a:r>
            <a:r>
              <a:rPr lang="en-US" sz="1800" i="0" dirty="0" smtClean="0">
                <a:solidFill>
                  <a:schemeClr val="accent4">
                    <a:lumMod val="75000"/>
                    <a:lumOff val="25000"/>
                  </a:schemeClr>
                </a:solidFill>
                <a:latin typeface="+mn-lt"/>
                <a:cs typeface="Times New Roman" panose="02020603050405020304" pitchFamily="18" charset="0"/>
              </a:rPr>
              <a:t> blog (23 July 2018)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European Commission Picks a Fight with Google Android over Business Models -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226" y="92765"/>
            <a:ext cx="4575914" cy="5004905"/>
          </a:xfrm>
          <a:prstGeom prst="rect">
            <a:avLst/>
          </a:prstGeom>
        </p:spPr>
      </p:pic>
      <p:pic>
        <p:nvPicPr>
          <p:cNvPr id="8" name="Picture 7" descr="The European Commission Picks a Fight with Google Android over Business Models -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2980" t="17457" r="34415" b="38098"/>
          <a:stretch/>
        </p:blipFill>
        <p:spPr>
          <a:xfrm>
            <a:off x="2265730" y="801189"/>
            <a:ext cx="7309646" cy="5675811"/>
          </a:xfrm>
          <a:prstGeom prst="rect">
            <a:avLst/>
          </a:prstGeom>
        </p:spPr>
      </p:pic>
    </p:spTree>
    <p:extLst>
      <p:ext uri="{BB962C8B-B14F-4D97-AF65-F5344CB8AC3E}">
        <p14:creationId xmlns:p14="http://schemas.microsoft.com/office/powerpoint/2010/main" val="280540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7227" y="-1"/>
            <a:ext cx="4274774" cy="488438"/>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Unlawful Conduct: </a:t>
            </a:r>
            <a:r>
              <a:rPr lang="en-US" sz="2400" dirty="0" smtClean="0">
                <a:solidFill>
                  <a:schemeClr val="accent4">
                    <a:lumMod val="75000"/>
                    <a:lumOff val="25000"/>
                  </a:schemeClr>
                </a:solidFill>
                <a:latin typeface="+mn-lt"/>
                <a:cs typeface="Times New Roman" panose="02020603050405020304" pitchFamily="18" charset="0"/>
              </a:rPr>
              <a:t>Self-</a:t>
            </a:r>
            <a:r>
              <a:rPr lang="en-US" sz="2400" dirty="0" err="1" smtClean="0">
                <a:solidFill>
                  <a:schemeClr val="accent4">
                    <a:lumMod val="75000"/>
                    <a:lumOff val="25000"/>
                  </a:schemeClr>
                </a:solidFill>
                <a:latin typeface="+mn-lt"/>
                <a:cs typeface="Times New Roman" panose="02020603050405020304" pitchFamily="18" charset="0"/>
              </a:rPr>
              <a:t>Pref</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80</a:t>
            </a:fld>
            <a:endParaRPr lang="en-US" altLang="en-US"/>
          </a:p>
        </p:txBody>
      </p:sp>
      <p:sp>
        <p:nvSpPr>
          <p:cNvPr id="8" name="Text Box 5"/>
          <p:cNvSpPr txBox="1">
            <a:spLocks noChangeArrowheads="1"/>
          </p:cNvSpPr>
          <p:nvPr/>
        </p:nvSpPr>
        <p:spPr bwMode="auto">
          <a:xfrm>
            <a:off x="9747115" y="6477000"/>
            <a:ext cx="24448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2992 </a:t>
            </a:r>
            <a:r>
              <a:rPr lang="en-US" sz="1800" i="0" dirty="0" smtClean="0">
                <a:solidFill>
                  <a:schemeClr val="accent4">
                    <a:lumMod val="75000"/>
                    <a:lumOff val="25000"/>
                  </a:schemeClr>
                </a:solidFill>
                <a:latin typeface="+mn-lt"/>
                <a:cs typeface="Times New Roman" panose="02020603050405020304" pitchFamily="18" charset="0"/>
              </a:rPr>
              <a:t>(2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282459" y="175922"/>
            <a:ext cx="4676339" cy="6072478"/>
          </a:xfrm>
          <a:prstGeom prst="rect">
            <a:avLst/>
          </a:prstGeom>
        </p:spPr>
      </p:pic>
      <p:grpSp>
        <p:nvGrpSpPr>
          <p:cNvPr id="7" name="Group 6"/>
          <p:cNvGrpSpPr>
            <a:grpSpLocks noChangeAspect="1"/>
          </p:cNvGrpSpPr>
          <p:nvPr/>
        </p:nvGrpSpPr>
        <p:grpSpPr>
          <a:xfrm>
            <a:off x="2260443" y="2119527"/>
            <a:ext cx="8761238" cy="3474784"/>
            <a:chOff x="6179299" y="2017297"/>
            <a:chExt cx="3935896" cy="1561011"/>
          </a:xfrm>
        </p:grpSpPr>
        <p:pic>
          <p:nvPicPr>
            <p:cNvPr id="5" name="Picture 4"/>
            <p:cNvPicPr>
              <a:picLocks noChangeAspect="1"/>
            </p:cNvPicPr>
            <p:nvPr/>
          </p:nvPicPr>
          <p:blipFill>
            <a:blip r:embed="rId3"/>
            <a:stretch>
              <a:fillRect/>
            </a:stretch>
          </p:blipFill>
          <p:spPr>
            <a:xfrm>
              <a:off x="6192551" y="2017297"/>
              <a:ext cx="3918857" cy="1051560"/>
            </a:xfrm>
            <a:prstGeom prst="rect">
              <a:avLst/>
            </a:prstGeom>
          </p:spPr>
        </p:pic>
        <p:pic>
          <p:nvPicPr>
            <p:cNvPr id="6" name="Picture 5"/>
            <p:cNvPicPr>
              <a:picLocks noChangeAspect="1"/>
            </p:cNvPicPr>
            <p:nvPr/>
          </p:nvPicPr>
          <p:blipFill rotWithShape="1">
            <a:blip r:embed="rId4"/>
            <a:srcRect l="4452" r="1976"/>
            <a:stretch/>
          </p:blipFill>
          <p:spPr>
            <a:xfrm>
              <a:off x="6179299" y="3068857"/>
              <a:ext cx="3935896" cy="509451"/>
            </a:xfrm>
            <a:prstGeom prst="rect">
              <a:avLst/>
            </a:prstGeom>
          </p:spPr>
        </p:pic>
      </p:grpSp>
    </p:spTree>
    <p:extLst>
      <p:ext uri="{BB962C8B-B14F-4D97-AF65-F5344CB8AC3E}">
        <p14:creationId xmlns:p14="http://schemas.microsoft.com/office/powerpoint/2010/main" val="4274095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7227" y="-1"/>
            <a:ext cx="4274774" cy="488438"/>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Unlawful Conduct: </a:t>
            </a:r>
            <a:r>
              <a:rPr lang="en-US" sz="2400" dirty="0" smtClean="0">
                <a:solidFill>
                  <a:schemeClr val="accent4">
                    <a:lumMod val="75000"/>
                    <a:lumOff val="25000"/>
                  </a:schemeClr>
                </a:solidFill>
                <a:latin typeface="+mn-lt"/>
                <a:cs typeface="Times New Roman" panose="02020603050405020304" pitchFamily="18" charset="0"/>
              </a:rPr>
              <a:t>Self-</a:t>
            </a:r>
            <a:r>
              <a:rPr lang="en-US" sz="2400" dirty="0" err="1" smtClean="0">
                <a:solidFill>
                  <a:schemeClr val="accent4">
                    <a:lumMod val="75000"/>
                    <a:lumOff val="25000"/>
                  </a:schemeClr>
                </a:solidFill>
                <a:latin typeface="+mn-lt"/>
                <a:cs typeface="Times New Roman" panose="02020603050405020304" pitchFamily="18" charset="0"/>
              </a:rPr>
              <a:t>Pref</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81</a:t>
            </a:fld>
            <a:endParaRPr lang="en-US" altLang="en-US"/>
          </a:p>
        </p:txBody>
      </p:sp>
      <p:sp>
        <p:nvSpPr>
          <p:cNvPr id="8" name="Text Box 5"/>
          <p:cNvSpPr txBox="1">
            <a:spLocks noChangeArrowheads="1"/>
          </p:cNvSpPr>
          <p:nvPr/>
        </p:nvSpPr>
        <p:spPr bwMode="auto">
          <a:xfrm>
            <a:off x="9747115" y="6477000"/>
            <a:ext cx="24448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2992 </a:t>
            </a:r>
            <a:r>
              <a:rPr lang="en-US" sz="1800" i="0" dirty="0" smtClean="0">
                <a:solidFill>
                  <a:schemeClr val="accent4">
                    <a:lumMod val="75000"/>
                    <a:lumOff val="25000"/>
                  </a:schemeClr>
                </a:solidFill>
                <a:latin typeface="+mn-lt"/>
                <a:cs typeface="Times New Roman" panose="02020603050405020304" pitchFamily="18" charset="0"/>
              </a:rPr>
              <a:t>(2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0" name="Picture 9"/>
          <p:cNvPicPr>
            <a:picLocks noChangeAspect="1"/>
          </p:cNvPicPr>
          <p:nvPr/>
        </p:nvPicPr>
        <p:blipFill>
          <a:blip r:embed="rId2"/>
          <a:stretch>
            <a:fillRect/>
          </a:stretch>
        </p:blipFill>
        <p:spPr>
          <a:xfrm>
            <a:off x="282459" y="175922"/>
            <a:ext cx="4676339" cy="6072478"/>
          </a:xfrm>
          <a:prstGeom prst="rect">
            <a:avLst/>
          </a:prstGeom>
        </p:spPr>
      </p:pic>
      <p:grpSp>
        <p:nvGrpSpPr>
          <p:cNvPr id="7" name="Group 6"/>
          <p:cNvGrpSpPr>
            <a:grpSpLocks noChangeAspect="1"/>
          </p:cNvGrpSpPr>
          <p:nvPr/>
        </p:nvGrpSpPr>
        <p:grpSpPr>
          <a:xfrm>
            <a:off x="2260443" y="2119527"/>
            <a:ext cx="8761238" cy="3474784"/>
            <a:chOff x="6179299" y="2017297"/>
            <a:chExt cx="3935896" cy="1561011"/>
          </a:xfrm>
        </p:grpSpPr>
        <p:pic>
          <p:nvPicPr>
            <p:cNvPr id="5" name="Picture 4"/>
            <p:cNvPicPr>
              <a:picLocks noChangeAspect="1"/>
            </p:cNvPicPr>
            <p:nvPr/>
          </p:nvPicPr>
          <p:blipFill>
            <a:blip r:embed="rId3"/>
            <a:stretch>
              <a:fillRect/>
            </a:stretch>
          </p:blipFill>
          <p:spPr>
            <a:xfrm>
              <a:off x="6192551" y="2017297"/>
              <a:ext cx="3918857" cy="1051560"/>
            </a:xfrm>
            <a:prstGeom prst="rect">
              <a:avLst/>
            </a:prstGeom>
          </p:spPr>
        </p:pic>
        <p:pic>
          <p:nvPicPr>
            <p:cNvPr id="6" name="Picture 5"/>
            <p:cNvPicPr>
              <a:picLocks noChangeAspect="1"/>
            </p:cNvPicPr>
            <p:nvPr/>
          </p:nvPicPr>
          <p:blipFill rotWithShape="1">
            <a:blip r:embed="rId4"/>
            <a:srcRect l="4452" r="1976"/>
            <a:stretch/>
          </p:blipFill>
          <p:spPr>
            <a:xfrm>
              <a:off x="6179299" y="3068857"/>
              <a:ext cx="3935896" cy="509451"/>
            </a:xfrm>
            <a:prstGeom prst="rect">
              <a:avLst/>
            </a:prstGeom>
          </p:spPr>
        </p:pic>
      </p:grpSp>
    </p:spTree>
    <p:extLst>
      <p:ext uri="{BB962C8B-B14F-4D97-AF65-F5344CB8AC3E}">
        <p14:creationId xmlns:p14="http://schemas.microsoft.com/office/powerpoint/2010/main" val="380420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0"/>
                                        </p:tgtEl>
                                        <p:attrNameLst>
                                          <p:attrName>style.opacity</p:attrName>
                                        </p:attrNameLst>
                                      </p:cBhvr>
                                      <p:to>
                                        <p:strVal val="0.5"/>
                                      </p:to>
                                    </p:set>
                                    <p:animEffect filter="image" prLst="opacity: 0.5">
                                      <p:cBhvr rctx="IE">
                                        <p:cTn id="9" dur="indefinite"/>
                                        <p:tgtEl>
                                          <p:spTgt spid="10"/>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9866" y="-1"/>
            <a:ext cx="5172135" cy="488438"/>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Unlawful Conduct: </a:t>
            </a:r>
            <a:r>
              <a:rPr lang="en-US" sz="2400" dirty="0" smtClean="0">
                <a:solidFill>
                  <a:schemeClr val="accent4">
                    <a:lumMod val="75000"/>
                    <a:lumOff val="25000"/>
                  </a:schemeClr>
                </a:solidFill>
                <a:latin typeface="+mn-lt"/>
                <a:cs typeface="Times New Roman" panose="02020603050405020304" pitchFamily="18" charset="0"/>
              </a:rPr>
              <a:t>Discrimination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82</a:t>
            </a:fld>
            <a:endParaRPr lang="en-US" altLang="en-US"/>
          </a:p>
        </p:txBody>
      </p:sp>
      <p:sp>
        <p:nvSpPr>
          <p:cNvPr id="8" name="Text Box 5"/>
          <p:cNvSpPr txBox="1">
            <a:spLocks noChangeArrowheads="1"/>
          </p:cNvSpPr>
          <p:nvPr/>
        </p:nvSpPr>
        <p:spPr bwMode="auto">
          <a:xfrm>
            <a:off x="9747115" y="6477000"/>
            <a:ext cx="24448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2992 </a:t>
            </a:r>
            <a:r>
              <a:rPr lang="en-US" sz="1800" i="0" dirty="0" smtClean="0">
                <a:solidFill>
                  <a:schemeClr val="accent4">
                    <a:lumMod val="75000"/>
                    <a:lumOff val="25000"/>
                  </a:schemeClr>
                </a:solidFill>
                <a:latin typeface="+mn-lt"/>
                <a:cs typeface="Times New Roman" panose="02020603050405020304" pitchFamily="18" charset="0"/>
              </a:rPr>
              <a:t>(2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11" name="Picture 10"/>
          <p:cNvPicPr>
            <a:picLocks noChangeAspect="1"/>
          </p:cNvPicPr>
          <p:nvPr/>
        </p:nvPicPr>
        <p:blipFill>
          <a:blip r:embed="rId2"/>
          <a:stretch>
            <a:fillRect/>
          </a:stretch>
        </p:blipFill>
        <p:spPr>
          <a:xfrm>
            <a:off x="304610" y="134953"/>
            <a:ext cx="4772866" cy="6150805"/>
          </a:xfrm>
          <a:prstGeom prst="rect">
            <a:avLst/>
          </a:prstGeom>
        </p:spPr>
      </p:pic>
      <p:pic>
        <p:nvPicPr>
          <p:cNvPr id="12" name="Picture 11"/>
          <p:cNvPicPr>
            <a:picLocks noChangeAspect="1"/>
          </p:cNvPicPr>
          <p:nvPr/>
        </p:nvPicPr>
        <p:blipFill>
          <a:blip r:embed="rId3"/>
          <a:stretch>
            <a:fillRect/>
          </a:stretch>
        </p:blipFill>
        <p:spPr>
          <a:xfrm>
            <a:off x="3520913" y="971195"/>
            <a:ext cx="5715852" cy="4731026"/>
          </a:xfrm>
          <a:prstGeom prst="rect">
            <a:avLst/>
          </a:prstGeom>
        </p:spPr>
      </p:pic>
    </p:spTree>
    <p:extLst>
      <p:ext uri="{BB962C8B-B14F-4D97-AF65-F5344CB8AC3E}">
        <p14:creationId xmlns:p14="http://schemas.microsoft.com/office/powerpoint/2010/main" val="206030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11"/>
                                        </p:tgtEl>
                                        <p:attrNameLst>
                                          <p:attrName>style.opacity</p:attrName>
                                        </p:attrNameLst>
                                      </p:cBhvr>
                                      <p:to>
                                        <p:strVal val="0.5"/>
                                      </p:to>
                                    </p:set>
                                    <p:animEffect filter="image" prLst="opacity: 0.5">
                                      <p:cBhvr rctx="IE">
                                        <p:cTn id="9" dur="indefinite"/>
                                        <p:tgtEl>
                                          <p:spTgt spid="11"/>
                                        </p:tgtEl>
                                      </p:cBhvr>
                                    </p:animEffect>
                                  </p:childTnLst>
                                </p:cTn>
                              </p:par>
                              <p:par>
                                <p:cTn id="10" presetID="22" presetClass="entr" presetSubtype="8"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9781" y="-1"/>
            <a:ext cx="3292220" cy="425964"/>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Affirmative Defenses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83</a:t>
            </a:fld>
            <a:endParaRPr lang="en-US" altLang="en-US"/>
          </a:p>
        </p:txBody>
      </p:sp>
      <p:sp>
        <p:nvSpPr>
          <p:cNvPr id="8" name="Text Box 5"/>
          <p:cNvSpPr txBox="1">
            <a:spLocks noChangeArrowheads="1"/>
          </p:cNvSpPr>
          <p:nvPr/>
        </p:nvSpPr>
        <p:spPr bwMode="auto">
          <a:xfrm>
            <a:off x="9747115" y="6477000"/>
            <a:ext cx="24448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S. 2992 </a:t>
            </a:r>
            <a:r>
              <a:rPr lang="en-US" sz="1800" i="0" dirty="0" smtClean="0">
                <a:solidFill>
                  <a:schemeClr val="accent4">
                    <a:lumMod val="75000"/>
                    <a:lumOff val="25000"/>
                  </a:schemeClr>
                </a:solidFill>
                <a:latin typeface="+mn-lt"/>
                <a:cs typeface="Times New Roman" panose="02020603050405020304" pitchFamily="18" charset="0"/>
              </a:rPr>
              <a:t>(2 Mar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9" name="Rectangle 8"/>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349353" y="146391"/>
            <a:ext cx="4752703" cy="6181522"/>
          </a:xfrm>
          <a:prstGeom prst="rect">
            <a:avLst/>
          </a:prstGeom>
        </p:spPr>
      </p:pic>
      <p:pic>
        <p:nvPicPr>
          <p:cNvPr id="6" name="Picture 5"/>
          <p:cNvPicPr>
            <a:picLocks noChangeAspect="1"/>
          </p:cNvPicPr>
          <p:nvPr/>
        </p:nvPicPr>
        <p:blipFill>
          <a:blip r:embed="rId3"/>
          <a:stretch>
            <a:fillRect/>
          </a:stretch>
        </p:blipFill>
        <p:spPr>
          <a:xfrm>
            <a:off x="3733894" y="663523"/>
            <a:ext cx="5613306" cy="5347317"/>
          </a:xfrm>
          <a:prstGeom prst="rect">
            <a:avLst/>
          </a:prstGeom>
        </p:spPr>
      </p:pic>
    </p:spTree>
    <p:extLst>
      <p:ext uri="{BB962C8B-B14F-4D97-AF65-F5344CB8AC3E}">
        <p14:creationId xmlns:p14="http://schemas.microsoft.com/office/powerpoint/2010/main" val="112841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54551F0-9A5F-40A0-BD7D-C2325A590332}" type="datetime4">
              <a:rPr lang="en-US" smtClean="0"/>
              <a:t>May 5, 2022</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8C66FCD-AF89-44BB-AC98-7E3CB7255197}" type="slidenum">
              <a:rPr lang="en-US" altLang="en-US" sz="1400">
                <a:solidFill>
                  <a:srgbClr val="000066"/>
                </a:solidFill>
                <a:latin typeface="Arial" panose="020B0604020202020204" pitchFamily="34" charset="0"/>
              </a:rPr>
              <a:pPr/>
              <a:t>84</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smtClean="0"/>
              <a:t>Preinstallation</a:t>
            </a:r>
            <a:endParaRPr lang="en-US" dirty="0"/>
          </a:p>
        </p:txBody>
      </p:sp>
      <p:sp>
        <p:nvSpPr>
          <p:cNvPr id="8198" name="Rectangle 3"/>
          <p:cNvSpPr>
            <a:spLocks noGrp="1" noChangeArrowheads="1"/>
          </p:cNvSpPr>
          <p:nvPr>
            <p:ph type="body" idx="1"/>
          </p:nvPr>
        </p:nvSpPr>
        <p:spPr/>
        <p:txBody>
          <a:bodyPr/>
          <a:lstStyle/>
          <a:p>
            <a:r>
              <a:rPr lang="en-US" dirty="0" smtClean="0"/>
              <a:t>Hypo 1</a:t>
            </a:r>
          </a:p>
          <a:p>
            <a:pPr lvl="1"/>
            <a:r>
              <a:rPr lang="en-US" dirty="0" smtClean="0"/>
              <a:t>Apple builds the iPhone. It adds software:</a:t>
            </a:r>
          </a:p>
          <a:p>
            <a:pPr lvl="2"/>
            <a:r>
              <a:rPr lang="en-US" dirty="0" smtClean="0"/>
              <a:t>The operating system: iOS</a:t>
            </a:r>
          </a:p>
          <a:p>
            <a:pPr lvl="2"/>
            <a:r>
              <a:rPr lang="en-US" dirty="0" smtClean="0"/>
              <a:t>The App Store</a:t>
            </a:r>
          </a:p>
          <a:p>
            <a:pPr lvl="2"/>
            <a:r>
              <a:rPr lang="en-US" dirty="0" smtClean="0"/>
              <a:t>Various apps (Safari, a calculator, email, calendar, messaging software, FaceTime, Maps, Wallet and more)</a:t>
            </a:r>
          </a:p>
        </p:txBody>
      </p:sp>
      <p:sp>
        <p:nvSpPr>
          <p:cNvPr id="7" name="Text Box 5"/>
          <p:cNvSpPr txBox="1">
            <a:spLocks noChangeArrowheads="1"/>
          </p:cNvSpPr>
          <p:nvPr/>
        </p:nvSpPr>
        <p:spPr bwMode="auto">
          <a:xfrm>
            <a:off x="10070869" y="0"/>
            <a:ext cx="2121131"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(1 of </a:t>
            </a:r>
            <a:r>
              <a:rPr lang="en-US" b="1" i="0" dirty="0">
                <a:solidFill>
                  <a:schemeClr val="accent4">
                    <a:lumMod val="75000"/>
                    <a:lumOff val="25000"/>
                  </a:schemeClr>
                </a:solidFill>
                <a:latin typeface="+mn-lt"/>
                <a:cs typeface="Times New Roman" panose="02020603050405020304" pitchFamily="18" charset="0"/>
              </a:rPr>
              <a:t>3</a:t>
            </a:r>
            <a:r>
              <a:rPr lang="en-US" b="1" i="0" dirty="0" smtClean="0">
                <a:solidFill>
                  <a:schemeClr val="accent4">
                    <a:lumMod val="75000"/>
                    <a:lumOff val="25000"/>
                  </a:schemeClr>
                </a:solidFill>
                <a:latin typeface="+mn-lt"/>
                <a:cs typeface="Times New Roman" panose="02020603050405020304" pitchFamily="18" charset="0"/>
              </a:rPr>
              <a: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7257754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54551F0-9A5F-40A0-BD7D-C2325A590332}" type="datetime4">
              <a:rPr lang="en-US" smtClean="0"/>
              <a:t>May 5, 2022</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8C66FCD-AF89-44BB-AC98-7E3CB7255197}" type="slidenum">
              <a:rPr lang="en-US" altLang="en-US" sz="1400">
                <a:solidFill>
                  <a:srgbClr val="000066"/>
                </a:solidFill>
                <a:latin typeface="Arial" panose="020B0604020202020204" pitchFamily="34" charset="0"/>
              </a:rPr>
              <a:pPr/>
              <a:t>85</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smtClean="0"/>
              <a:t>Preinstallation</a:t>
            </a:r>
            <a:endParaRPr lang="en-US" dirty="0"/>
          </a:p>
        </p:txBody>
      </p:sp>
      <p:sp>
        <p:nvSpPr>
          <p:cNvPr id="8198" name="Rectangle 3"/>
          <p:cNvSpPr>
            <a:spLocks noGrp="1" noChangeArrowheads="1"/>
          </p:cNvSpPr>
          <p:nvPr>
            <p:ph type="body" idx="1"/>
          </p:nvPr>
        </p:nvSpPr>
        <p:spPr/>
        <p:txBody>
          <a:bodyPr/>
          <a:lstStyle/>
          <a:p>
            <a:r>
              <a:rPr lang="en-US" dirty="0" smtClean="0"/>
              <a:t>Questions</a:t>
            </a:r>
          </a:p>
          <a:p>
            <a:pPr lvl="1"/>
            <a:r>
              <a:rPr lang="en-US" dirty="0" smtClean="0"/>
              <a:t>Does this raise antitrust issues? Does it matter whether the apps can or cannot be deleted?</a:t>
            </a:r>
          </a:p>
          <a:p>
            <a:pPr lvl="1"/>
            <a:r>
              <a:rPr lang="en-US" dirty="0" smtClean="0"/>
              <a:t>Do we think that these activities should be regulated?</a:t>
            </a:r>
          </a:p>
          <a:p>
            <a:pPr lvl="1"/>
            <a:r>
              <a:rPr lang="en-US" dirty="0" smtClean="0"/>
              <a:t>How would </a:t>
            </a:r>
            <a:r>
              <a:rPr lang="en-US" dirty="0" smtClean="0"/>
              <a:t>S. 2992 apply </a:t>
            </a:r>
            <a:r>
              <a:rPr lang="en-US" dirty="0" smtClean="0"/>
              <a:t>to this situation?</a:t>
            </a:r>
            <a:endParaRPr lang="en-US" dirty="0"/>
          </a:p>
        </p:txBody>
      </p:sp>
      <p:sp>
        <p:nvSpPr>
          <p:cNvPr id="7" name="Text Box 5"/>
          <p:cNvSpPr txBox="1">
            <a:spLocks noChangeArrowheads="1"/>
          </p:cNvSpPr>
          <p:nvPr/>
        </p:nvSpPr>
        <p:spPr bwMode="auto">
          <a:xfrm>
            <a:off x="10087495" y="0"/>
            <a:ext cx="2104505" cy="461665"/>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b="1" i="0" dirty="0">
                <a:solidFill>
                  <a:schemeClr val="accent4">
                    <a:lumMod val="75000"/>
                    <a:lumOff val="25000"/>
                  </a:schemeClr>
                </a:solidFill>
                <a:latin typeface="+mn-lt"/>
                <a:cs typeface="Times New Roman" panose="02020603050405020304" pitchFamily="18" charset="0"/>
              </a:rPr>
              <a:t>TTYN </a:t>
            </a:r>
            <a:r>
              <a:rPr lang="en-US" b="1" i="0" dirty="0" smtClean="0">
                <a:solidFill>
                  <a:schemeClr val="accent4">
                    <a:lumMod val="75000"/>
                    <a:lumOff val="25000"/>
                  </a:schemeClr>
                </a:solidFill>
                <a:latin typeface="+mn-lt"/>
                <a:cs typeface="Times New Roman" panose="02020603050405020304" pitchFamily="18" charset="0"/>
              </a:rPr>
              <a:t>(2 </a:t>
            </a:r>
            <a:r>
              <a:rPr lang="en-US" b="1" i="0" dirty="0">
                <a:solidFill>
                  <a:schemeClr val="accent4">
                    <a:lumMod val="75000"/>
                    <a:lumOff val="25000"/>
                  </a:schemeClr>
                </a:solidFill>
                <a:latin typeface="+mn-lt"/>
                <a:cs typeface="Times New Roman" panose="02020603050405020304" pitchFamily="18" charset="0"/>
              </a:rPr>
              <a:t>of </a:t>
            </a:r>
            <a:r>
              <a:rPr lang="en-US" b="1" i="0" dirty="0" smtClean="0">
                <a:solidFill>
                  <a:schemeClr val="accent4">
                    <a:lumMod val="75000"/>
                    <a:lumOff val="25000"/>
                  </a:schemeClr>
                </a:solidFill>
                <a:latin typeface="+mn-lt"/>
                <a:cs typeface="Times New Roman" panose="02020603050405020304" pitchFamily="18" charset="0"/>
              </a:rPr>
              <a:t>3</a:t>
            </a:r>
            <a:r>
              <a:rPr lang="en-US" b="1" i="0" dirty="0" smtClean="0">
                <a:solidFill>
                  <a:schemeClr val="accent4">
                    <a:lumMod val="75000"/>
                    <a:lumOff val="25000"/>
                  </a:schemeClr>
                </a:solidFill>
                <a:latin typeface="+mn-lt"/>
                <a:cs typeface="Times New Roman" panose="02020603050405020304" pitchFamily="18" charset="0"/>
              </a:rPr>
              <a:t>)</a:t>
            </a:r>
            <a:endParaRPr lang="en-US"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161562939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954551F0-9A5F-40A0-BD7D-C2325A590332}" type="datetime4">
              <a:rPr lang="en-US" smtClean="0"/>
              <a:t>May 5, 2022</a:t>
            </a:fld>
            <a:endParaRPr lang="en-US" altLang="en-US">
              <a:solidFill>
                <a:schemeClr val="bg2"/>
              </a:solidFill>
            </a:endParaRPr>
          </a:p>
        </p:txBody>
      </p:sp>
      <p:sp>
        <p:nvSpPr>
          <p:cNvPr id="6" name="Slide Number Placeholder 5"/>
          <p:cNvSpPr>
            <a:spLocks noGrp="1"/>
          </p:cNvSpPr>
          <p:nvPr>
            <p:ph type="sldNum" sz="quarter" idx="12"/>
          </p:nvPr>
        </p:nvSpPr>
        <p:spPr/>
        <p:txBody>
          <a:bodyPr/>
          <a:lstStyle>
            <a:lvl1pPr>
              <a:defRPr kumimoji="1" sz="2400">
                <a:solidFill>
                  <a:schemeClr val="tx1"/>
                </a:solidFill>
                <a:latin typeface="Times New Roman" panose="02020603050405020304" pitchFamily="18" charset="0"/>
              </a:defRPr>
            </a:lvl1pPr>
            <a:lvl2pPr marL="742950" indent="-285750">
              <a:defRPr kumimoji="1" sz="2400">
                <a:solidFill>
                  <a:schemeClr val="tx1"/>
                </a:solidFill>
                <a:latin typeface="Times New Roman" panose="02020603050405020304" pitchFamily="18" charset="0"/>
              </a:defRPr>
            </a:lvl2pPr>
            <a:lvl3pPr marL="1143000" indent="-228600">
              <a:defRPr kumimoji="1" sz="2400">
                <a:solidFill>
                  <a:schemeClr val="tx1"/>
                </a:solidFill>
                <a:latin typeface="Times New Roman" panose="02020603050405020304" pitchFamily="18" charset="0"/>
              </a:defRPr>
            </a:lvl3pPr>
            <a:lvl4pPr marL="1600200" indent="-228600">
              <a:defRPr kumimoji="1" sz="2400">
                <a:solidFill>
                  <a:schemeClr val="tx1"/>
                </a:solidFill>
                <a:latin typeface="Times New Roman" panose="02020603050405020304" pitchFamily="18" charset="0"/>
              </a:defRPr>
            </a:lvl4pPr>
            <a:lvl5pPr marL="2057400" indent="-22860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fld id="{48C66FCD-AF89-44BB-AC98-7E3CB7255197}" type="slidenum">
              <a:rPr lang="en-US" altLang="en-US" sz="1400">
                <a:solidFill>
                  <a:srgbClr val="000066"/>
                </a:solidFill>
                <a:latin typeface="Arial" panose="020B0604020202020204" pitchFamily="34" charset="0"/>
              </a:rPr>
              <a:pPr/>
              <a:t>86</a:t>
            </a:fld>
            <a:endParaRPr lang="en-US" altLang="en-US" sz="1400">
              <a:solidFill>
                <a:srgbClr val="000066"/>
              </a:solidFill>
              <a:latin typeface="Arial" panose="020B0604020202020204" pitchFamily="34" charset="0"/>
            </a:endParaRPr>
          </a:p>
        </p:txBody>
      </p:sp>
      <p:sp>
        <p:nvSpPr>
          <p:cNvPr id="8197" name="Rectangle 2"/>
          <p:cNvSpPr>
            <a:spLocks noGrp="1" noChangeArrowheads="1"/>
          </p:cNvSpPr>
          <p:nvPr>
            <p:ph type="title"/>
          </p:nvPr>
        </p:nvSpPr>
        <p:spPr/>
        <p:txBody>
          <a:bodyPr/>
          <a:lstStyle/>
          <a:p>
            <a:r>
              <a:rPr lang="en-US" dirty="0" err="1" smtClean="0"/>
              <a:t>Preinstallation</a:t>
            </a:r>
            <a:endParaRPr lang="en-US" dirty="0"/>
          </a:p>
        </p:txBody>
      </p:sp>
      <p:sp>
        <p:nvSpPr>
          <p:cNvPr id="8198" name="Rectangle 3"/>
          <p:cNvSpPr>
            <a:spLocks noGrp="1" noChangeArrowheads="1"/>
          </p:cNvSpPr>
          <p:nvPr>
            <p:ph type="body" idx="1"/>
          </p:nvPr>
        </p:nvSpPr>
        <p:spPr/>
        <p:txBody>
          <a:bodyPr/>
          <a:lstStyle/>
          <a:p>
            <a:r>
              <a:rPr lang="en-US" dirty="0" smtClean="0"/>
              <a:t>Questions</a:t>
            </a:r>
          </a:p>
          <a:p>
            <a:pPr lvl="1"/>
            <a:r>
              <a:rPr lang="en-US" dirty="0" smtClean="0"/>
              <a:t>Could Apple auction off the right to be the default App Store, browser, search engine etc.?</a:t>
            </a:r>
          </a:p>
          <a:p>
            <a:pPr lvl="1"/>
            <a:r>
              <a:rPr lang="en-US" dirty="0" smtClean="0"/>
              <a:t>Would Apple be required to offer an EU-style MS browser ballot or search engine choice screen for each of the apps that it currently preinstalls? For an alternative OS?</a:t>
            </a:r>
          </a:p>
        </p:txBody>
      </p:sp>
      <p:sp>
        <p:nvSpPr>
          <p:cNvPr id="7" name="Text Box 5"/>
          <p:cNvSpPr txBox="1">
            <a:spLocks noChangeArrowheads="1"/>
          </p:cNvSpPr>
          <p:nvPr/>
        </p:nvSpPr>
        <p:spPr bwMode="auto">
          <a:xfrm>
            <a:off x="10557164" y="0"/>
            <a:ext cx="1634836"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lgn="r">
              <a:spcBef>
                <a:spcPct val="50000"/>
              </a:spcBef>
              <a:defRPr/>
            </a:pPr>
            <a:r>
              <a:rPr lang="en-US" sz="1800" b="1" i="0" dirty="0">
                <a:solidFill>
                  <a:schemeClr val="accent4">
                    <a:lumMod val="75000"/>
                    <a:lumOff val="25000"/>
                  </a:schemeClr>
                </a:solidFill>
                <a:latin typeface="+mn-lt"/>
                <a:cs typeface="Times New Roman" panose="02020603050405020304" pitchFamily="18" charset="0"/>
              </a:rPr>
              <a:t>TTYN </a:t>
            </a:r>
            <a:r>
              <a:rPr lang="en-US" sz="1800" b="1" i="0" dirty="0" smtClean="0">
                <a:solidFill>
                  <a:schemeClr val="accent4">
                    <a:lumMod val="75000"/>
                    <a:lumOff val="25000"/>
                  </a:schemeClr>
                </a:solidFill>
                <a:latin typeface="+mn-lt"/>
                <a:cs typeface="Times New Roman" panose="02020603050405020304" pitchFamily="18" charset="0"/>
              </a:rPr>
              <a:t>(3 </a:t>
            </a:r>
            <a:r>
              <a:rPr lang="en-US" sz="1800" b="1" i="0" dirty="0">
                <a:solidFill>
                  <a:schemeClr val="accent4">
                    <a:lumMod val="75000"/>
                    <a:lumOff val="25000"/>
                  </a:schemeClr>
                </a:solidFill>
                <a:latin typeface="+mn-lt"/>
                <a:cs typeface="Times New Roman" panose="02020603050405020304" pitchFamily="18" charset="0"/>
              </a:rPr>
              <a:t>of 3</a:t>
            </a:r>
            <a:r>
              <a:rPr lang="en-US" sz="1800" b="1" i="0" dirty="0" smtClean="0">
                <a:solidFill>
                  <a:schemeClr val="accent4">
                    <a:lumMod val="75000"/>
                    <a:lumOff val="25000"/>
                  </a:schemeClr>
                </a:solidFill>
                <a:latin typeface="+mn-lt"/>
                <a:cs typeface="Times New Roman" panose="02020603050405020304" pitchFamily="18" charset="0"/>
              </a:rPr>
              <a:t>)</a:t>
            </a:r>
            <a:endParaRPr lang="en-US" sz="1800" b="1" i="0" dirty="0">
              <a:solidFill>
                <a:schemeClr val="accent4">
                  <a:lumMod val="75000"/>
                  <a:lumOff val="2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71000721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25911" y="-1"/>
            <a:ext cx="1866090" cy="335606"/>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ABA Views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87</a:t>
            </a:fld>
            <a:endParaRPr lang="en-US" altLang="en-US"/>
          </a:p>
        </p:txBody>
      </p:sp>
      <p:sp>
        <p:nvSpPr>
          <p:cNvPr id="6" name="Text Box 5"/>
          <p:cNvSpPr txBox="1">
            <a:spLocks noChangeArrowheads="1"/>
          </p:cNvSpPr>
          <p:nvPr/>
        </p:nvSpPr>
        <p:spPr bwMode="auto">
          <a:xfrm>
            <a:off x="8533015" y="6488668"/>
            <a:ext cx="36589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ABA S. 2992 Letter (27 Apr 2022)</a:t>
            </a:r>
            <a:endParaRPr lang="en-US" sz="1800" i="0" dirty="0">
              <a:solidFill>
                <a:schemeClr val="accent4">
                  <a:lumMod val="75000"/>
                  <a:lumOff val="25000"/>
                </a:schemeClr>
              </a:solidFill>
              <a:latin typeface="+mn-lt"/>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301513" y="137716"/>
            <a:ext cx="5099739" cy="6604581"/>
          </a:xfrm>
          <a:prstGeom prst="rect">
            <a:avLst/>
          </a:prstGeom>
        </p:spPr>
      </p:pic>
    </p:spTree>
    <p:extLst>
      <p:ext uri="{BB962C8B-B14F-4D97-AF65-F5344CB8AC3E}">
        <p14:creationId xmlns:p14="http://schemas.microsoft.com/office/powerpoint/2010/main" val="213675599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0125" y="-2"/>
            <a:ext cx="738187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Executive Summary: More Direct Ties to Antitrust</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88</a:t>
            </a:fld>
            <a:endParaRPr lang="en-US" altLang="en-US"/>
          </a:p>
        </p:txBody>
      </p:sp>
      <p:sp>
        <p:nvSpPr>
          <p:cNvPr id="6" name="Text Box 5"/>
          <p:cNvSpPr txBox="1">
            <a:spLocks noChangeArrowheads="1"/>
          </p:cNvSpPr>
          <p:nvPr/>
        </p:nvSpPr>
        <p:spPr bwMode="auto">
          <a:xfrm>
            <a:off x="8533015" y="6488668"/>
            <a:ext cx="36589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ABA S. 2992 Letter (27 Apr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77838" y="470399"/>
            <a:ext cx="4513263" cy="5849302"/>
          </a:xfrm>
          <a:prstGeom prst="rect">
            <a:avLst/>
          </a:prstGeom>
        </p:spPr>
      </p:pic>
      <p:pic>
        <p:nvPicPr>
          <p:cNvPr id="8" name="Picture 7"/>
          <p:cNvPicPr>
            <a:picLocks noChangeAspect="1"/>
          </p:cNvPicPr>
          <p:nvPr/>
        </p:nvPicPr>
        <p:blipFill>
          <a:blip r:embed="rId3"/>
          <a:stretch>
            <a:fillRect/>
          </a:stretch>
        </p:blipFill>
        <p:spPr>
          <a:xfrm>
            <a:off x="1619596" y="1992383"/>
            <a:ext cx="10012157" cy="2076698"/>
          </a:xfrm>
          <a:prstGeom prst="rect">
            <a:avLst/>
          </a:prstGeom>
        </p:spPr>
      </p:pic>
    </p:spTree>
    <p:extLst>
      <p:ext uri="{BB962C8B-B14F-4D97-AF65-F5344CB8AC3E}">
        <p14:creationId xmlns:p14="http://schemas.microsoft.com/office/powerpoint/2010/main" val="343198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0" y="-2"/>
            <a:ext cx="3429001"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Require Market Power</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89</a:t>
            </a:fld>
            <a:endParaRPr lang="en-US" altLang="en-US"/>
          </a:p>
        </p:txBody>
      </p:sp>
      <p:sp>
        <p:nvSpPr>
          <p:cNvPr id="6" name="Text Box 5"/>
          <p:cNvSpPr txBox="1">
            <a:spLocks noChangeArrowheads="1"/>
          </p:cNvSpPr>
          <p:nvPr/>
        </p:nvSpPr>
        <p:spPr bwMode="auto">
          <a:xfrm>
            <a:off x="8533015" y="6488668"/>
            <a:ext cx="36589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ABA S. 2992 Letter (27 Apr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400" y="180813"/>
            <a:ext cx="4681690" cy="6067587"/>
          </a:xfrm>
          <a:prstGeom prst="rect">
            <a:avLst/>
          </a:prstGeom>
        </p:spPr>
      </p:pic>
      <p:pic>
        <p:nvPicPr>
          <p:cNvPr id="8" name="Picture 7"/>
          <p:cNvPicPr>
            <a:picLocks noChangeAspect="1"/>
          </p:cNvPicPr>
          <p:nvPr/>
        </p:nvPicPr>
        <p:blipFill>
          <a:blip r:embed="rId3"/>
          <a:stretch>
            <a:fillRect/>
          </a:stretch>
        </p:blipFill>
        <p:spPr>
          <a:xfrm>
            <a:off x="2048011" y="2670674"/>
            <a:ext cx="9786304" cy="2077539"/>
          </a:xfrm>
          <a:prstGeom prst="rect">
            <a:avLst/>
          </a:prstGeom>
        </p:spPr>
      </p:pic>
    </p:spTree>
    <p:extLst>
      <p:ext uri="{BB962C8B-B14F-4D97-AF65-F5344CB8AC3E}">
        <p14:creationId xmlns:p14="http://schemas.microsoft.com/office/powerpoint/2010/main" val="292898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9949" y="-1"/>
            <a:ext cx="4382052" cy="371790"/>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Smartphone OS Competition</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a:t>
            </a:fld>
            <a:endParaRPr lang="en-US" altLang="en-US"/>
          </a:p>
        </p:txBody>
      </p:sp>
      <p:sp>
        <p:nvSpPr>
          <p:cNvPr id="6" name="Text Box 5"/>
          <p:cNvSpPr txBox="1">
            <a:spLocks noChangeArrowheads="1"/>
          </p:cNvSpPr>
          <p:nvPr/>
        </p:nvSpPr>
        <p:spPr bwMode="auto">
          <a:xfrm>
            <a:off x="8176591" y="6488668"/>
            <a:ext cx="4015409"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Picker, </a:t>
            </a:r>
            <a:r>
              <a:rPr lang="en-US" sz="1800" i="0" dirty="0" err="1" smtClean="0">
                <a:solidFill>
                  <a:schemeClr val="accent4">
                    <a:lumMod val="75000"/>
                    <a:lumOff val="25000"/>
                  </a:schemeClr>
                </a:solidFill>
                <a:latin typeface="+mn-lt"/>
                <a:cs typeface="Times New Roman" panose="02020603050405020304" pitchFamily="18" charset="0"/>
              </a:rPr>
              <a:t>ProMarket</a:t>
            </a:r>
            <a:r>
              <a:rPr lang="en-US" sz="1800" i="0" dirty="0" smtClean="0">
                <a:solidFill>
                  <a:schemeClr val="accent4">
                    <a:lumMod val="75000"/>
                    <a:lumOff val="25000"/>
                  </a:schemeClr>
                </a:solidFill>
                <a:latin typeface="+mn-lt"/>
                <a:cs typeface="Times New Roman" panose="02020603050405020304" pitchFamily="18" charset="0"/>
              </a:rPr>
              <a:t> blog (23 July 2018)</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The European Commission Picks a Fight with Google Android over Business Models - - Google Chrom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7226" y="92766"/>
            <a:ext cx="4374787" cy="4784922"/>
          </a:xfrm>
          <a:prstGeom prst="rect">
            <a:avLst/>
          </a:prstGeom>
        </p:spPr>
      </p:pic>
      <p:pic>
        <p:nvPicPr>
          <p:cNvPr id="8" name="Picture 7" descr="The European Commission Picks a Fight with Google Android over Business Models -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2416" t="62782" r="33629" b="10337"/>
          <a:stretch/>
        </p:blipFill>
        <p:spPr>
          <a:xfrm>
            <a:off x="1342595" y="1695450"/>
            <a:ext cx="9903687" cy="4552950"/>
          </a:xfrm>
          <a:prstGeom prst="rect">
            <a:avLst/>
          </a:prstGeom>
        </p:spPr>
      </p:pic>
    </p:spTree>
    <p:extLst>
      <p:ext uri="{BB962C8B-B14F-4D97-AF65-F5344CB8AC3E}">
        <p14:creationId xmlns:p14="http://schemas.microsoft.com/office/powerpoint/2010/main" val="369365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9275" y="-2"/>
            <a:ext cx="6562726"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Focus On Harm to the Competitive Process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90</a:t>
            </a:fld>
            <a:endParaRPr lang="en-US" altLang="en-US"/>
          </a:p>
        </p:txBody>
      </p:sp>
      <p:sp>
        <p:nvSpPr>
          <p:cNvPr id="6" name="Text Box 5"/>
          <p:cNvSpPr txBox="1">
            <a:spLocks noChangeArrowheads="1"/>
          </p:cNvSpPr>
          <p:nvPr/>
        </p:nvSpPr>
        <p:spPr bwMode="auto">
          <a:xfrm>
            <a:off x="8533015" y="6488668"/>
            <a:ext cx="3658985"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smtClean="0">
                <a:solidFill>
                  <a:schemeClr val="accent4">
                    <a:lumMod val="75000"/>
                    <a:lumOff val="25000"/>
                  </a:schemeClr>
                </a:solidFill>
                <a:latin typeface="+mn-lt"/>
                <a:cs typeface="Times New Roman" panose="02020603050405020304" pitchFamily="18" charset="0"/>
              </a:rPr>
              <a:t>ABA S. 2992 Letter (27 Apr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p:cNvPicPr>
            <a:picLocks noChangeAspect="1"/>
          </p:cNvPicPr>
          <p:nvPr/>
        </p:nvPicPr>
        <p:blipFill>
          <a:blip r:embed="rId2"/>
          <a:stretch>
            <a:fillRect/>
          </a:stretch>
        </p:blipFill>
        <p:spPr>
          <a:xfrm>
            <a:off x="406400" y="180813"/>
            <a:ext cx="4681690" cy="6067587"/>
          </a:xfrm>
          <a:prstGeom prst="rect">
            <a:avLst/>
          </a:prstGeom>
        </p:spPr>
      </p:pic>
      <p:pic>
        <p:nvPicPr>
          <p:cNvPr id="8" name="Picture 7"/>
          <p:cNvPicPr>
            <a:picLocks noChangeAspect="1"/>
          </p:cNvPicPr>
          <p:nvPr/>
        </p:nvPicPr>
        <p:blipFill>
          <a:blip r:embed="rId3"/>
          <a:stretch>
            <a:fillRect/>
          </a:stretch>
        </p:blipFill>
        <p:spPr>
          <a:xfrm>
            <a:off x="1911122" y="2413906"/>
            <a:ext cx="9310917" cy="3491594"/>
          </a:xfrm>
          <a:prstGeom prst="rect">
            <a:avLst/>
          </a:prstGeom>
        </p:spPr>
      </p:pic>
    </p:spTree>
    <p:extLst>
      <p:ext uri="{BB962C8B-B14F-4D97-AF65-F5344CB8AC3E}">
        <p14:creationId xmlns:p14="http://schemas.microsoft.com/office/powerpoint/2010/main" val="212929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And in Congress?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91</a:t>
            </a:fld>
            <a:endParaRPr lang="en-US" altLang="en-US"/>
          </a:p>
        </p:txBody>
      </p:sp>
      <p:sp>
        <p:nvSpPr>
          <p:cNvPr id="6" name="Text Box 5"/>
          <p:cNvSpPr txBox="1">
            <a:spLocks noChangeArrowheads="1"/>
          </p:cNvSpPr>
          <p:nvPr/>
        </p:nvSpPr>
        <p:spPr bwMode="auto">
          <a:xfrm>
            <a:off x="9925050" y="6488668"/>
            <a:ext cx="22669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Axios</a:t>
            </a:r>
            <a:r>
              <a:rPr lang="en-US" sz="1800" i="0" dirty="0" smtClean="0">
                <a:solidFill>
                  <a:schemeClr val="accent4">
                    <a:lumMod val="75000"/>
                    <a:lumOff val="25000"/>
                  </a:schemeClr>
                </a:solidFill>
                <a:latin typeface="+mn-lt"/>
                <a:cs typeface="Times New Roman" panose="02020603050405020304" pitchFamily="18" charset="0"/>
              </a:rPr>
              <a:t> (5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xios Logi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373" y="192673"/>
            <a:ext cx="5551202" cy="6105750"/>
          </a:xfrm>
          <a:prstGeom prst="rect">
            <a:avLst/>
          </a:prstGeom>
        </p:spPr>
      </p:pic>
      <p:pic>
        <p:nvPicPr>
          <p:cNvPr id="8" name="Picture 7" descr="Axios Logi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9865" t="55716" r="22210" b="8986"/>
          <a:stretch/>
        </p:blipFill>
        <p:spPr>
          <a:xfrm>
            <a:off x="3333749" y="950883"/>
            <a:ext cx="7171973" cy="4806979"/>
          </a:xfrm>
          <a:prstGeom prst="rect">
            <a:avLst/>
          </a:prstGeom>
        </p:spPr>
      </p:pic>
    </p:spTree>
    <p:extLst>
      <p:ext uri="{BB962C8B-B14F-4D97-AF65-F5344CB8AC3E}">
        <p14:creationId xmlns:p14="http://schemas.microsoft.com/office/powerpoint/2010/main" val="96553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And in Congress?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92</a:t>
            </a:fld>
            <a:endParaRPr lang="en-US" altLang="en-US"/>
          </a:p>
        </p:txBody>
      </p:sp>
      <p:sp>
        <p:nvSpPr>
          <p:cNvPr id="6" name="Text Box 5"/>
          <p:cNvSpPr txBox="1">
            <a:spLocks noChangeArrowheads="1"/>
          </p:cNvSpPr>
          <p:nvPr/>
        </p:nvSpPr>
        <p:spPr bwMode="auto">
          <a:xfrm>
            <a:off x="9925050" y="6488668"/>
            <a:ext cx="22669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Axios</a:t>
            </a:r>
            <a:r>
              <a:rPr lang="en-US" sz="1800" i="0" dirty="0" smtClean="0">
                <a:solidFill>
                  <a:schemeClr val="accent4">
                    <a:lumMod val="75000"/>
                    <a:lumOff val="25000"/>
                  </a:schemeClr>
                </a:solidFill>
                <a:latin typeface="+mn-lt"/>
                <a:cs typeface="Times New Roman" panose="02020603050405020304" pitchFamily="18" charset="0"/>
              </a:rPr>
              <a:t> (5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xios Logi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55" y="157162"/>
            <a:ext cx="5538008" cy="6091238"/>
          </a:xfrm>
          <a:prstGeom prst="rect">
            <a:avLst/>
          </a:prstGeom>
        </p:spPr>
      </p:pic>
      <p:pic>
        <p:nvPicPr>
          <p:cNvPr id="8" name="Picture 7" descr="Axios Login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9456" t="27365" r="22410" b="36278"/>
          <a:stretch/>
        </p:blipFill>
        <p:spPr>
          <a:xfrm>
            <a:off x="3181350" y="1147763"/>
            <a:ext cx="6875087" cy="4729162"/>
          </a:xfrm>
          <a:prstGeom prst="rect">
            <a:avLst/>
          </a:prstGeom>
        </p:spPr>
      </p:pic>
    </p:spTree>
    <p:extLst>
      <p:ext uri="{BB962C8B-B14F-4D97-AF65-F5344CB8AC3E}">
        <p14:creationId xmlns:p14="http://schemas.microsoft.com/office/powerpoint/2010/main" val="69663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And in Congress?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93</a:t>
            </a:fld>
            <a:endParaRPr lang="en-US" altLang="en-US"/>
          </a:p>
        </p:txBody>
      </p:sp>
      <p:sp>
        <p:nvSpPr>
          <p:cNvPr id="6" name="Text Box 5"/>
          <p:cNvSpPr txBox="1">
            <a:spLocks noChangeArrowheads="1"/>
          </p:cNvSpPr>
          <p:nvPr/>
        </p:nvSpPr>
        <p:spPr bwMode="auto">
          <a:xfrm>
            <a:off x="9925050" y="6488668"/>
            <a:ext cx="22669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Axios</a:t>
            </a:r>
            <a:r>
              <a:rPr lang="en-US" sz="1800" i="0" dirty="0" smtClean="0">
                <a:solidFill>
                  <a:schemeClr val="accent4">
                    <a:lumMod val="75000"/>
                    <a:lumOff val="25000"/>
                  </a:schemeClr>
                </a:solidFill>
                <a:latin typeface="+mn-lt"/>
                <a:cs typeface="Times New Roman" panose="02020603050405020304" pitchFamily="18" charset="0"/>
              </a:rPr>
              <a:t> (5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pic>
        <p:nvPicPr>
          <p:cNvPr id="5" name="Picture 4" descr="Axios Login - Google Chrom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355" y="157162"/>
            <a:ext cx="5538008" cy="6091238"/>
          </a:xfrm>
          <a:prstGeom prst="rect">
            <a:avLst/>
          </a:prstGeom>
        </p:spPr>
      </p:pic>
      <p:pic>
        <p:nvPicPr>
          <p:cNvPr id="9" name="Picture 8" descr="Axios Login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8607" t="54305" r="21052" b="12500"/>
          <a:stretch/>
        </p:blipFill>
        <p:spPr>
          <a:xfrm>
            <a:off x="2946400" y="1033989"/>
            <a:ext cx="7997016" cy="4838701"/>
          </a:xfrm>
          <a:prstGeom prst="rect">
            <a:avLst/>
          </a:prstGeom>
        </p:spPr>
      </p:pic>
    </p:spTree>
    <p:extLst>
      <p:ext uri="{BB962C8B-B14F-4D97-AF65-F5344CB8AC3E}">
        <p14:creationId xmlns:p14="http://schemas.microsoft.com/office/powerpoint/2010/main" val="367288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9" presetClass="emph" presetSubtype="0" nodeType="withEffect">
                                  <p:stCondLst>
                                    <p:cond delay="0"/>
                                  </p:stCondLst>
                                  <p:childTnLst>
                                    <p:set>
                                      <p:cBhvr rctx="PPT">
                                        <p:cTn id="8" dur="indefinite"/>
                                        <p:tgtEl>
                                          <p:spTgt spid="5"/>
                                        </p:tgtEl>
                                        <p:attrNameLst>
                                          <p:attrName>style.opacity</p:attrName>
                                        </p:attrNameLst>
                                      </p:cBhvr>
                                      <p:to>
                                        <p:strVal val="0.5"/>
                                      </p:to>
                                    </p:set>
                                    <p:animEffect filter="image" prLst="opacity: 0.5">
                                      <p:cBhvr rctx="IE">
                                        <p:cTn id="9" dur="indefinite"/>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5441" y="-2"/>
            <a:ext cx="2956560" cy="418013"/>
          </a:xfrm>
          <a:solidFill>
            <a:schemeClr val="bg2">
              <a:alpha val="10000"/>
            </a:schemeClr>
          </a:solidFill>
        </p:spPr>
        <p:txBody>
          <a:bodyPr/>
          <a:lstStyle/>
          <a:p>
            <a:pPr algn="r">
              <a:lnSpc>
                <a:spcPct val="100000"/>
              </a:lnSpc>
            </a:pPr>
            <a:r>
              <a:rPr lang="en-US" sz="2400" dirty="0" smtClean="0">
                <a:solidFill>
                  <a:schemeClr val="accent4">
                    <a:lumMod val="75000"/>
                    <a:lumOff val="25000"/>
                  </a:schemeClr>
                </a:solidFill>
                <a:latin typeface="+mn-lt"/>
                <a:cs typeface="Times New Roman" panose="02020603050405020304" pitchFamily="18" charset="0"/>
              </a:rPr>
              <a:t>And in Congress?</a:t>
            </a:r>
            <a:endParaRPr lang="en-US" sz="2400" kern="1200" dirty="0">
              <a:solidFill>
                <a:schemeClr val="accent4">
                  <a:lumMod val="75000"/>
                  <a:lumOff val="25000"/>
                </a:schemeClr>
              </a:solidFill>
              <a:latin typeface="+mn-lt"/>
            </a:endParaRPr>
          </a:p>
        </p:txBody>
      </p:sp>
      <p:sp>
        <p:nvSpPr>
          <p:cNvPr id="3" name="Date Placeholder 2"/>
          <p:cNvSpPr>
            <a:spLocks noGrp="1"/>
          </p:cNvSpPr>
          <p:nvPr>
            <p:ph type="dt" sz="half" idx="10"/>
          </p:nvPr>
        </p:nvSpPr>
        <p:spPr/>
        <p:txBody>
          <a:bodyPr/>
          <a:lstStyle/>
          <a:p>
            <a:pPr>
              <a:defRPr/>
            </a:pPr>
            <a:fld id="{7F0E878F-EA39-4C2E-9970-394B6CAB1478}" type="datetime4">
              <a:rPr lang="en-US" smtClean="0"/>
              <a:pPr>
                <a:defRPr/>
              </a:pPr>
              <a:t>May 5, 2022</a:t>
            </a:fld>
            <a:endParaRPr lang="en-US" altLang="en-US" dirty="0">
              <a:solidFill>
                <a:schemeClr val="bg2"/>
              </a:solidFill>
            </a:endParaRPr>
          </a:p>
        </p:txBody>
      </p:sp>
      <p:sp>
        <p:nvSpPr>
          <p:cNvPr id="4" name="Slide Number Placeholder 3"/>
          <p:cNvSpPr>
            <a:spLocks noGrp="1"/>
          </p:cNvSpPr>
          <p:nvPr>
            <p:ph type="sldNum" sz="quarter" idx="12"/>
          </p:nvPr>
        </p:nvSpPr>
        <p:spPr/>
        <p:txBody>
          <a:bodyPr/>
          <a:lstStyle/>
          <a:p>
            <a:pPr>
              <a:defRPr/>
            </a:pPr>
            <a:fld id="{B32496E5-8FFA-4061-92C3-71B1BA3DDA51}" type="slidenum">
              <a:rPr lang="en-US" altLang="en-US" smtClean="0"/>
              <a:pPr>
                <a:defRPr/>
              </a:pPr>
              <a:t>94</a:t>
            </a:fld>
            <a:endParaRPr lang="en-US" altLang="en-US"/>
          </a:p>
        </p:txBody>
      </p:sp>
      <p:sp>
        <p:nvSpPr>
          <p:cNvPr id="6" name="Text Box 5"/>
          <p:cNvSpPr txBox="1">
            <a:spLocks noChangeArrowheads="1"/>
          </p:cNvSpPr>
          <p:nvPr/>
        </p:nvSpPr>
        <p:spPr bwMode="auto">
          <a:xfrm>
            <a:off x="9925050" y="6488668"/>
            <a:ext cx="2266950" cy="369332"/>
          </a:xfrm>
          <a:prstGeom prst="rect">
            <a:avLst/>
          </a:prstGeom>
          <a:solidFill>
            <a:schemeClr val="bg2">
              <a:alpha val="10000"/>
            </a:schemeClr>
          </a:solidFill>
          <a:ln w="9525">
            <a:noFill/>
            <a:miter lim="800000"/>
            <a:headEnd/>
            <a:tailEnd/>
          </a:ln>
        </p:spPr>
        <p:txBody>
          <a:bodyPr wrap="square">
            <a:spAutoFit/>
          </a:bodyPr>
          <a:lstStyle>
            <a:defPPr>
              <a:defRPr lang="en-US"/>
            </a:defPPr>
            <a:lvl1pPr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umimoji="1" sz="2400" i="1" kern="1200">
                <a:solidFill>
                  <a:schemeClr val="tx1"/>
                </a:solidFill>
                <a:latin typeface="Times New Roman" pitchFamily="18" charset="0"/>
                <a:ea typeface="+mn-ea"/>
                <a:cs typeface="+mn-cs"/>
              </a:defRPr>
            </a:lvl5pPr>
            <a:lvl6pPr marL="2286000" algn="l" defTabSz="914400" rtl="0" eaLnBrk="1" latinLnBrk="0" hangingPunct="1">
              <a:defRPr kumimoji="1" sz="2400" i="1" kern="1200">
                <a:solidFill>
                  <a:schemeClr val="tx1"/>
                </a:solidFill>
                <a:latin typeface="Times New Roman" pitchFamily="18" charset="0"/>
                <a:ea typeface="+mn-ea"/>
                <a:cs typeface="+mn-cs"/>
              </a:defRPr>
            </a:lvl6pPr>
            <a:lvl7pPr marL="2743200" algn="l" defTabSz="914400" rtl="0" eaLnBrk="1" latinLnBrk="0" hangingPunct="1">
              <a:defRPr kumimoji="1" sz="2400" i="1" kern="1200">
                <a:solidFill>
                  <a:schemeClr val="tx1"/>
                </a:solidFill>
                <a:latin typeface="Times New Roman" pitchFamily="18" charset="0"/>
                <a:ea typeface="+mn-ea"/>
                <a:cs typeface="+mn-cs"/>
              </a:defRPr>
            </a:lvl7pPr>
            <a:lvl8pPr marL="3200400" algn="l" defTabSz="914400" rtl="0" eaLnBrk="1" latinLnBrk="0" hangingPunct="1">
              <a:defRPr kumimoji="1" sz="2400" i="1" kern="1200">
                <a:solidFill>
                  <a:schemeClr val="tx1"/>
                </a:solidFill>
                <a:latin typeface="Times New Roman" pitchFamily="18" charset="0"/>
                <a:ea typeface="+mn-ea"/>
                <a:cs typeface="+mn-cs"/>
              </a:defRPr>
            </a:lvl8pPr>
            <a:lvl9pPr marL="3657600" algn="l" defTabSz="914400" rtl="0" eaLnBrk="1" latinLnBrk="0" hangingPunct="1">
              <a:defRPr kumimoji="1" sz="2400" i="1" kern="1200">
                <a:solidFill>
                  <a:schemeClr val="tx1"/>
                </a:solidFill>
                <a:latin typeface="Times New Roman" pitchFamily="18" charset="0"/>
                <a:ea typeface="+mn-ea"/>
                <a:cs typeface="+mn-cs"/>
              </a:defRPr>
            </a:lvl9pPr>
          </a:lstStyle>
          <a:p>
            <a:pPr>
              <a:spcBef>
                <a:spcPct val="50000"/>
              </a:spcBef>
              <a:defRPr/>
            </a:pPr>
            <a:r>
              <a:rPr lang="en-US" sz="1800" i="0" dirty="0" err="1" smtClean="0">
                <a:solidFill>
                  <a:schemeClr val="accent4">
                    <a:lumMod val="75000"/>
                    <a:lumOff val="25000"/>
                  </a:schemeClr>
                </a:solidFill>
                <a:latin typeface="+mn-lt"/>
                <a:cs typeface="Times New Roman" panose="02020603050405020304" pitchFamily="18" charset="0"/>
              </a:rPr>
              <a:t>Axios</a:t>
            </a:r>
            <a:r>
              <a:rPr lang="en-US" sz="1800" i="0" dirty="0" smtClean="0">
                <a:solidFill>
                  <a:schemeClr val="accent4">
                    <a:lumMod val="75000"/>
                    <a:lumOff val="25000"/>
                  </a:schemeClr>
                </a:solidFill>
                <a:latin typeface="+mn-lt"/>
                <a:cs typeface="Times New Roman" panose="02020603050405020304" pitchFamily="18" charset="0"/>
              </a:rPr>
              <a:t> (5 May 2022)</a:t>
            </a:r>
            <a:endParaRPr lang="en-US" sz="1800" i="0" dirty="0">
              <a:solidFill>
                <a:schemeClr val="accent4">
                  <a:lumMod val="75000"/>
                  <a:lumOff val="25000"/>
                </a:schemeClr>
              </a:solidFill>
              <a:latin typeface="+mn-lt"/>
              <a:cs typeface="Times New Roman" panose="02020603050405020304" pitchFamily="18" charset="0"/>
            </a:endParaRPr>
          </a:p>
        </p:txBody>
      </p:sp>
      <p:sp>
        <p:nvSpPr>
          <p:cNvPr id="7" name="Rectangle 6"/>
          <p:cNvSpPr>
            <a:spLocks noChangeArrowheads="1"/>
          </p:cNvSpPr>
          <p:nvPr/>
        </p:nvSpPr>
        <p:spPr bwMode="auto">
          <a:xfrm>
            <a:off x="12018963" y="6700838"/>
            <a:ext cx="173037" cy="157162"/>
          </a:xfrm>
          <a:prstGeom prst="rect">
            <a:avLst/>
          </a:prstGeom>
          <a:solidFill>
            <a:schemeClr val="accent4">
              <a:lumMod val="75000"/>
              <a:lumOff val="25000"/>
            </a:schemeClr>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val="1391469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Generic (Standard)">
  <a:themeElements>
    <a:clrScheme name="">
      <a:dk1>
        <a:srgbClr val="000066"/>
      </a:dk1>
      <a:lt1>
        <a:srgbClr val="FFFFFF"/>
      </a:lt1>
      <a:dk2>
        <a:srgbClr val="336699"/>
      </a:dk2>
      <a:lt2>
        <a:srgbClr val="010000"/>
      </a:lt2>
      <a:accent1>
        <a:srgbClr val="CCECFF"/>
      </a:accent1>
      <a:accent2>
        <a:srgbClr val="FFFFCC"/>
      </a:accent2>
      <a:accent3>
        <a:srgbClr val="FFFFFF"/>
      </a:accent3>
      <a:accent4>
        <a:srgbClr val="000056"/>
      </a:accent4>
      <a:accent5>
        <a:srgbClr val="E2F4FF"/>
      </a:accent5>
      <a:accent6>
        <a:srgbClr val="E7E7B9"/>
      </a:accent6>
      <a:hlink>
        <a:srgbClr val="0066FF"/>
      </a:hlink>
      <a:folHlink>
        <a:srgbClr val="FFFFCC"/>
      </a:folHlink>
    </a:clrScheme>
    <a:fontScheme name="Generic (Standard)">
      <a:majorFont>
        <a:latin typeface="Helvetic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eneric (Standard) 1">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FFCC"/>
        </a:folHlink>
      </a:clrScheme>
      <a:clrMap bg1="lt1" tx1="dk1" bg2="lt2" tx2="dk2" accent1="accent1" accent2="accent2" accent3="accent3" accent4="accent4" accent5="accent5" accent6="accent6" hlink="hlink" folHlink="folHlink"/>
    </a:extraClrScheme>
    <a:extraClrScheme>
      <a:clrScheme name="Generic (Standard) 2">
        <a:dk1>
          <a:srgbClr val="800000"/>
        </a:dk1>
        <a:lt1>
          <a:srgbClr val="FFFFFF"/>
        </a:lt1>
        <a:dk2>
          <a:srgbClr val="000000"/>
        </a:dk2>
        <a:lt2>
          <a:srgbClr val="FFFFCC"/>
        </a:lt2>
        <a:accent1>
          <a:srgbClr val="000000"/>
        </a:accent1>
        <a:accent2>
          <a:srgbClr val="000099"/>
        </a:accent2>
        <a:accent3>
          <a:srgbClr val="AAAAAA"/>
        </a:accent3>
        <a:accent4>
          <a:srgbClr val="DADADA"/>
        </a:accent4>
        <a:accent5>
          <a:srgbClr val="AAAAAA"/>
        </a:accent5>
        <a:accent6>
          <a:srgbClr val="00008A"/>
        </a:accent6>
        <a:hlink>
          <a:srgbClr val="800000"/>
        </a:hlink>
        <a:folHlink>
          <a:srgbClr val="000000"/>
        </a:folHlink>
      </a:clrScheme>
      <a:clrMap bg1="dk2" tx1="lt1" bg2="dk1" tx2="lt2" accent1="accent1" accent2="accent2" accent3="accent3" accent4="accent4" accent5="accent5" accent6="accent6" hlink="hlink" folHlink="folHlink"/>
    </a:extraClrScheme>
    <a:extraClrScheme>
      <a:clrScheme name="Generic (Standard)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
      <a:clrScheme name="Generic (Standard) 4">
        <a:dk1>
          <a:srgbClr val="336699"/>
        </a:dk1>
        <a:lt1>
          <a:srgbClr val="FFFFFF"/>
        </a:lt1>
        <a:dk2>
          <a:srgbClr val="000066"/>
        </a:dk2>
        <a:lt2>
          <a:srgbClr val="010000"/>
        </a:lt2>
        <a:accent1>
          <a:srgbClr val="CCECFF"/>
        </a:accent1>
        <a:accent2>
          <a:srgbClr val="FFFFCC"/>
        </a:accent2>
        <a:accent3>
          <a:srgbClr val="FFFFFF"/>
        </a:accent3>
        <a:accent4>
          <a:srgbClr val="2A5682"/>
        </a:accent4>
        <a:accent5>
          <a:srgbClr val="E2F4FF"/>
        </a:accent5>
        <a:accent6>
          <a:srgbClr val="E7E7B9"/>
        </a:accent6>
        <a:hlink>
          <a:srgbClr val="3399FF"/>
        </a:hlink>
        <a:folHlink>
          <a:srgbClr val="FFFFCC"/>
        </a:folHlink>
      </a:clrScheme>
      <a:clrMap bg1="lt1" tx1="dk1" bg2="lt2" tx2="dk2" accent1="accent1" accent2="accent2" accent3="accent3" accent4="accent4" accent5="accent5" accent6="accent6" hlink="hlink" folHlink="folHlink"/>
    </a:extraClrScheme>
    <a:extraClrScheme>
      <a:clrScheme name="Generic (Standard) 5">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0066FF"/>
        </a:hlink>
        <a:folHlink>
          <a:srgbClr val="FFFFC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98:Templates:Presentations:Generic (Standard)</Template>
  <TotalTime>6002</TotalTime>
  <Words>2470</Words>
  <Application>Microsoft Office PowerPoint</Application>
  <PresentationFormat>Widescreen</PresentationFormat>
  <Paragraphs>555</Paragraphs>
  <Slides>94</Slides>
  <Notes>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94</vt:i4>
      </vt:variant>
    </vt:vector>
  </HeadingPairs>
  <TitlesOfParts>
    <vt:vector size="99" baseType="lpstr">
      <vt:lpstr>Arial</vt:lpstr>
      <vt:lpstr>Helvetica</vt:lpstr>
      <vt:lpstr>Monotype Sorts</vt:lpstr>
      <vt:lpstr>Times New Roman</vt:lpstr>
      <vt:lpstr>Generic (Standard)</vt:lpstr>
      <vt:lpstr>Class 21 Platforms and Networks Spring 2022  Regulating Big Tech: Devices and Platforms</vt:lpstr>
      <vt:lpstr>What Should We Do About Big Tech?</vt:lpstr>
      <vt:lpstr>Companies Ranked by Market Cap</vt:lpstr>
      <vt:lpstr>Mobile OS Competition</vt:lpstr>
      <vt:lpstr>Mobile OS Competition</vt:lpstr>
      <vt:lpstr>Mobile OS Competition</vt:lpstr>
      <vt:lpstr>Mobile OS Competition</vt:lpstr>
      <vt:lpstr>Smartphone OS Competition</vt:lpstr>
      <vt:lpstr>Smartphone OS Competition</vt:lpstr>
      <vt:lpstr>2007 SF Macworld iPhone Launch</vt:lpstr>
      <vt:lpstr>2007 SF Macworld iPhone Launch</vt:lpstr>
      <vt:lpstr>iPhone Launch</vt:lpstr>
      <vt:lpstr>The Future and the Past</vt:lpstr>
      <vt:lpstr>The Size of the Opportunity</vt:lpstr>
      <vt:lpstr>Apple’s Goal in 2008? 1%</vt:lpstr>
      <vt:lpstr>The App Usage and Distribution Model in 2007 </vt:lpstr>
      <vt:lpstr>6 Mar 2008: iPhone 2.0 Software Beta and SDK</vt:lpstr>
      <vt:lpstr>6 Mar 2008: iPhone 2.0 Software Beta and SDK</vt:lpstr>
      <vt:lpstr>6 Mar 2008: App Store Introduction</vt:lpstr>
      <vt:lpstr>A Curated App Store</vt:lpstr>
      <vt:lpstr>App Store Launch</vt:lpstr>
      <vt:lpstr>App Store Launch (Monopolization?)</vt:lpstr>
      <vt:lpstr>2005: Google Buys Android for $50MM (and Samsung Doesn’t)</vt:lpstr>
      <vt:lpstr>Android Launch</vt:lpstr>
      <vt:lpstr>Android Launch</vt:lpstr>
      <vt:lpstr>Open Source Led By Google</vt:lpstr>
      <vt:lpstr>Piecemeal Platform and Contracts</vt:lpstr>
      <vt:lpstr>Piecemeal Platform and Contracts</vt:lpstr>
      <vt:lpstr>Smartphone Handset Market Shares, 2007 &amp; 2008</vt:lpstr>
      <vt:lpstr>Smartphone OS Market Shares, 2007 &amp; 2008</vt:lpstr>
      <vt:lpstr>Smartphone Handset Market Shares, 2013 &amp; 2014</vt:lpstr>
      <vt:lpstr>Smartphone OS Market Shares, 2013 &amp; 2014</vt:lpstr>
      <vt:lpstr>2021 Smartphone Sales</vt:lpstr>
      <vt:lpstr>U.S. Smartphone Sales</vt:lpstr>
      <vt:lpstr>U.S. Smartphone Sales</vt:lpstr>
      <vt:lpstr>World Mobile OS Market Share</vt:lpstr>
      <vt:lpstr>U.S. Mobile OS Market Share</vt:lpstr>
      <vt:lpstr>Europe Mobile OS Market Share</vt:lpstr>
      <vt:lpstr>2021 Mobile App Spending</vt:lpstr>
      <vt:lpstr>$$$: Google Play v. App Store</vt:lpstr>
      <vt:lpstr>Downloads</vt:lpstr>
      <vt:lpstr>Starting with the App Store</vt:lpstr>
      <vt:lpstr>Starting with the App Store</vt:lpstr>
      <vt:lpstr>Starting with the App Store</vt:lpstr>
      <vt:lpstr>Starting with the App Store</vt:lpstr>
      <vt:lpstr>Starting with the App Store</vt:lpstr>
      <vt:lpstr>Open Apps Market Act</vt:lpstr>
      <vt:lpstr>Definitions</vt:lpstr>
      <vt:lpstr>Definitions</vt:lpstr>
      <vt:lpstr>Definitions</vt:lpstr>
      <vt:lpstr>Exclusivity and Tying: In-App Payments</vt:lpstr>
      <vt:lpstr>Dating Apps in the Netherlands</vt:lpstr>
      <vt:lpstr>27% Fee Instead</vt:lpstr>
      <vt:lpstr>South Korea and Google</vt:lpstr>
      <vt:lpstr>Funding Android</vt:lpstr>
      <vt:lpstr>Normal Fees – 4%</vt:lpstr>
      <vt:lpstr>Exclusivity and Tying: MFNs; Retribution</vt:lpstr>
      <vt:lpstr>No Blocking of Communications</vt:lpstr>
      <vt:lpstr>Interoperability (App Store Choice)</vt:lpstr>
      <vt:lpstr>Search Self-Preferencing</vt:lpstr>
      <vt:lpstr>Search Self-Preferencing</vt:lpstr>
      <vt:lpstr>“Music” Search on iPad</vt:lpstr>
      <vt:lpstr>“Spo” Search on iPad</vt:lpstr>
      <vt:lpstr>“Music” Search on App Store</vt:lpstr>
      <vt:lpstr>“Music” Search on App Store</vt:lpstr>
      <vt:lpstr>“News” Search on App Store</vt:lpstr>
      <vt:lpstr>Open App Development</vt:lpstr>
      <vt:lpstr>EC SO on Apple and NFC</vt:lpstr>
      <vt:lpstr>EC SO on Apple and NFC</vt:lpstr>
      <vt:lpstr>Security and Privacy Defense</vt:lpstr>
      <vt:lpstr>Safe Harbors</vt:lpstr>
      <vt:lpstr>Burden of Proof on Covered Company</vt:lpstr>
      <vt:lpstr>Security and App Store Competition</vt:lpstr>
      <vt:lpstr>Security and App Store Competition</vt:lpstr>
      <vt:lpstr>American Innovation and Choice Online Act</vt:lpstr>
      <vt:lpstr>Definitions</vt:lpstr>
      <vt:lpstr>Definitions: “Covered Platform”</vt:lpstr>
      <vt:lpstr>Definitions: “Online Platform”</vt:lpstr>
      <vt:lpstr>Unlawful Conduct: Self-Pref</vt:lpstr>
      <vt:lpstr>Unlawful Conduct: Self-Pref</vt:lpstr>
      <vt:lpstr>Unlawful Conduct: Self-Pref</vt:lpstr>
      <vt:lpstr>Unlawful Conduct: Discrimination</vt:lpstr>
      <vt:lpstr>Affirmative Defenses</vt:lpstr>
      <vt:lpstr>Preinstallation</vt:lpstr>
      <vt:lpstr>Preinstallation</vt:lpstr>
      <vt:lpstr>Preinstallation</vt:lpstr>
      <vt:lpstr>ABA Views</vt:lpstr>
      <vt:lpstr>Executive Summary: More Direct Ties to Antitrust</vt:lpstr>
      <vt:lpstr>Require Market Power</vt:lpstr>
      <vt:lpstr>Focus On Harm to the Competitive Process</vt:lpstr>
      <vt:lpstr>And in Congress?</vt:lpstr>
      <vt:lpstr>And in Congress?</vt:lpstr>
      <vt:lpstr>And in Congress?</vt:lpstr>
      <vt:lpstr>And in Congress?</vt:lpstr>
    </vt:vector>
  </TitlesOfParts>
  <Company>The University of Chicago Law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 Setting in High-Tech Industries</dc:title>
  <dc:creator>Randal Picker</dc:creator>
  <cp:lastModifiedBy>Picker, Randall</cp:lastModifiedBy>
  <cp:revision>721</cp:revision>
  <cp:lastPrinted>2019-02-14T20:19:20Z</cp:lastPrinted>
  <dcterms:created xsi:type="dcterms:W3CDTF">1999-10-27T15:27:59Z</dcterms:created>
  <dcterms:modified xsi:type="dcterms:W3CDTF">2022-05-05T19:36:59Z</dcterms:modified>
</cp:coreProperties>
</file>