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44"/>
  </p:notesMasterIdLst>
  <p:handoutMasterIdLst>
    <p:handoutMasterId r:id="rId45"/>
  </p:handoutMasterIdLst>
  <p:sldIdLst>
    <p:sldId id="1267" r:id="rId3"/>
    <p:sldId id="1565" r:id="rId4"/>
    <p:sldId id="1522" r:id="rId5"/>
    <p:sldId id="1540" r:id="rId6"/>
    <p:sldId id="1541" r:id="rId7"/>
    <p:sldId id="1542" r:id="rId8"/>
    <p:sldId id="1543" r:id="rId9"/>
    <p:sldId id="1544" r:id="rId10"/>
    <p:sldId id="1564" r:id="rId11"/>
    <p:sldId id="1566" r:id="rId12"/>
    <p:sldId id="1545" r:id="rId13"/>
    <p:sldId id="1546" r:id="rId14"/>
    <p:sldId id="1529" r:id="rId15"/>
    <p:sldId id="1532" r:id="rId16"/>
    <p:sldId id="1533" r:id="rId17"/>
    <p:sldId id="1560" r:id="rId18"/>
    <p:sldId id="1547" r:id="rId19"/>
    <p:sldId id="1549" r:id="rId20"/>
    <p:sldId id="1523" r:id="rId21"/>
    <p:sldId id="1524" r:id="rId22"/>
    <p:sldId id="1525" r:id="rId23"/>
    <p:sldId id="1514" r:id="rId24"/>
    <p:sldId id="1517" r:id="rId25"/>
    <p:sldId id="1518" r:id="rId26"/>
    <p:sldId id="1562" r:id="rId27"/>
    <p:sldId id="1527" r:id="rId28"/>
    <p:sldId id="1528" r:id="rId29"/>
    <p:sldId id="1521" r:id="rId30"/>
    <p:sldId id="1535" r:id="rId31"/>
    <p:sldId id="1537" r:id="rId32"/>
    <p:sldId id="1536" r:id="rId33"/>
    <p:sldId id="1538" r:id="rId34"/>
    <p:sldId id="1550" r:id="rId35"/>
    <p:sldId id="1551" r:id="rId36"/>
    <p:sldId id="1557" r:id="rId37"/>
    <p:sldId id="1552" r:id="rId38"/>
    <p:sldId id="1553" r:id="rId39"/>
    <p:sldId id="1554" r:id="rId40"/>
    <p:sldId id="1555" r:id="rId41"/>
    <p:sldId id="1559" r:id="rId42"/>
    <p:sldId id="1558" r:id="rId43"/>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3366FF"/>
    <a:srgbClr val="6699FF"/>
    <a:srgbClr val="99CCFF"/>
    <a:srgbClr val="CCECFF"/>
    <a:srgbClr val="00CC00"/>
    <a:srgbClr val="CC66FF"/>
    <a:srgbClr val="009999"/>
    <a:srgbClr val="339966"/>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134" d="100"/>
          <a:sy n="134" d="100"/>
        </p:scale>
        <p:origin x="92" y="548"/>
      </p:cViewPr>
      <p:guideLst>
        <p:guide orient="horz" pos="2160"/>
        <p:guide pos="3840"/>
      </p:guideLst>
    </p:cSldViewPr>
  </p:slideViewPr>
  <p:outlineViewPr>
    <p:cViewPr>
      <p:scale>
        <a:sx n="50" d="100"/>
        <a:sy n="50" d="100"/>
      </p:scale>
      <p:origin x="0" y="-914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25" d="100"/>
          <a:sy n="125" d="100"/>
        </p:scale>
        <p:origin x="4868" y="64"/>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149" cy="462918"/>
          </a:xfrm>
          <a:prstGeom prst="rect">
            <a:avLst/>
          </a:prstGeom>
          <a:noFill/>
          <a:ln w="9525">
            <a:noFill/>
            <a:miter lim="800000"/>
            <a:headEnd/>
            <a:tailEnd/>
          </a:ln>
        </p:spPr>
        <p:txBody>
          <a:bodyPr vert="horz" wrap="square" lIns="93136" tIns="46568" rIns="93136" bIns="46568" numCol="1" anchor="t" anchorCtr="0" compatLnSpc="1">
            <a:prstTxWarp prst="textNoShape">
              <a:avLst/>
            </a:prstTxWarp>
          </a:bodyPr>
          <a:lstStyle>
            <a:lvl1pPr defTabSz="931570">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4" y="0"/>
            <a:ext cx="3036149" cy="462918"/>
          </a:xfrm>
          <a:prstGeom prst="rect">
            <a:avLst/>
          </a:prstGeom>
          <a:noFill/>
          <a:ln w="9525">
            <a:noFill/>
            <a:miter lim="800000"/>
            <a:headEnd/>
            <a:tailEnd/>
          </a:ln>
        </p:spPr>
        <p:txBody>
          <a:bodyPr vert="horz" wrap="square" lIns="93136" tIns="46568" rIns="93136" bIns="46568" numCol="1" anchor="t" anchorCtr="0" compatLnSpc="1">
            <a:prstTxWarp prst="textNoShape">
              <a:avLst/>
            </a:prstTxWarp>
          </a:bodyPr>
          <a:lstStyle>
            <a:lvl1pPr algn="r" defTabSz="931570">
              <a:defRPr kumimoji="0" sz="1200"/>
            </a:lvl1pPr>
          </a:lstStyle>
          <a:p>
            <a:pPr>
              <a:defRPr/>
            </a:pPr>
            <a:fld id="{BACD4D8E-0305-4CD5-9DBD-51D10C00A67E}" type="datetime1">
              <a:rPr lang="en-US" altLang="en-US"/>
              <a:pPr>
                <a:defRPr/>
              </a:pPr>
              <a:t>5/4/2022</a:t>
            </a:fld>
            <a:endParaRPr lang="en-US" altLang="en-US"/>
          </a:p>
        </p:txBody>
      </p:sp>
      <p:sp>
        <p:nvSpPr>
          <p:cNvPr id="14340" name="Rectangle 4"/>
          <p:cNvSpPr>
            <a:spLocks noGrp="1" noChangeArrowheads="1"/>
          </p:cNvSpPr>
          <p:nvPr>
            <p:ph type="ftr" sz="quarter" idx="2"/>
          </p:nvPr>
        </p:nvSpPr>
        <p:spPr bwMode="auto">
          <a:xfrm>
            <a:off x="1" y="8833482"/>
            <a:ext cx="3036149" cy="462918"/>
          </a:xfrm>
          <a:prstGeom prst="rect">
            <a:avLst/>
          </a:prstGeom>
          <a:noFill/>
          <a:ln w="9525">
            <a:noFill/>
            <a:miter lim="800000"/>
            <a:headEnd/>
            <a:tailEnd/>
          </a:ln>
        </p:spPr>
        <p:txBody>
          <a:bodyPr vert="horz" wrap="square" lIns="93136" tIns="46568" rIns="93136" bIns="46568" numCol="1" anchor="b" anchorCtr="0" compatLnSpc="1">
            <a:prstTxWarp prst="textNoShape">
              <a:avLst/>
            </a:prstTxWarp>
          </a:bodyPr>
          <a:lstStyle>
            <a:lvl1pPr defTabSz="931570">
              <a:defRPr kumimoji="0" sz="1200"/>
            </a:lvl1pPr>
          </a:lstStyle>
          <a:p>
            <a:pPr>
              <a:defRPr/>
            </a:pPr>
            <a:r>
              <a:rPr lang="en-US" altLang="en-US" dirty="0" smtClean="0"/>
              <a:t>Platforms and Networks</a:t>
            </a:r>
            <a:endParaRPr lang="en-US" altLang="en-US" dirty="0"/>
          </a:p>
        </p:txBody>
      </p:sp>
      <p:sp>
        <p:nvSpPr>
          <p:cNvPr id="14341" name="Rectangle 5"/>
          <p:cNvSpPr>
            <a:spLocks noGrp="1" noChangeArrowheads="1"/>
          </p:cNvSpPr>
          <p:nvPr>
            <p:ph type="sldNum" sz="quarter" idx="3"/>
          </p:nvPr>
        </p:nvSpPr>
        <p:spPr bwMode="auto">
          <a:xfrm>
            <a:off x="3974254" y="8833482"/>
            <a:ext cx="3036149" cy="462918"/>
          </a:xfrm>
          <a:prstGeom prst="rect">
            <a:avLst/>
          </a:prstGeom>
          <a:noFill/>
          <a:ln w="9525">
            <a:noFill/>
            <a:miter lim="800000"/>
            <a:headEnd/>
            <a:tailEnd/>
          </a:ln>
        </p:spPr>
        <p:txBody>
          <a:bodyPr vert="horz" wrap="square" lIns="93136" tIns="46568" rIns="93136" bIns="46568" numCol="1" anchor="b" anchorCtr="0" compatLnSpc="1">
            <a:prstTxWarp prst="textNoShape">
              <a:avLst/>
            </a:prstTxWarp>
          </a:bodyPr>
          <a:lstStyle>
            <a:lvl1pPr algn="r" defTabSz="930175">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149" cy="462918"/>
          </a:xfrm>
          <a:prstGeom prst="rect">
            <a:avLst/>
          </a:prstGeom>
          <a:noFill/>
          <a:ln w="9525">
            <a:noFill/>
            <a:miter lim="800000"/>
            <a:headEnd/>
            <a:tailEnd/>
          </a:ln>
        </p:spPr>
        <p:txBody>
          <a:bodyPr vert="horz" wrap="square" lIns="93136" tIns="46568" rIns="93136" bIns="46568" numCol="1" anchor="t" anchorCtr="0" compatLnSpc="1">
            <a:prstTxWarp prst="textNoShape">
              <a:avLst/>
            </a:prstTxWarp>
          </a:bodyPr>
          <a:lstStyle>
            <a:lvl1pPr defTabSz="931570">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6"/>
            <a:ext cx="5140538" cy="4180527"/>
          </a:xfrm>
          <a:prstGeom prst="rect">
            <a:avLst/>
          </a:prstGeom>
          <a:noFill/>
          <a:ln w="9525">
            <a:noFill/>
            <a:miter lim="800000"/>
            <a:headEnd/>
            <a:tailEnd/>
          </a:ln>
        </p:spPr>
        <p:txBody>
          <a:bodyPr vert="horz" wrap="square" lIns="93136" tIns="46568" rIns="93136" bIns="46568"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9" name="Rectangle 11"/>
          <p:cNvSpPr>
            <a:spLocks noGrp="1" noChangeArrowheads="1"/>
          </p:cNvSpPr>
          <p:nvPr>
            <p:ph type="dt" idx="1"/>
          </p:nvPr>
        </p:nvSpPr>
        <p:spPr bwMode="auto">
          <a:xfrm>
            <a:off x="3974254" y="0"/>
            <a:ext cx="3036149" cy="462918"/>
          </a:xfrm>
          <a:prstGeom prst="rect">
            <a:avLst/>
          </a:prstGeom>
          <a:noFill/>
          <a:ln w="9525">
            <a:noFill/>
            <a:miter lim="800000"/>
            <a:headEnd/>
            <a:tailEnd/>
          </a:ln>
        </p:spPr>
        <p:txBody>
          <a:bodyPr vert="horz" wrap="square" lIns="93136" tIns="46568" rIns="93136" bIns="46568" numCol="1" anchor="t" anchorCtr="0" compatLnSpc="1">
            <a:prstTxWarp prst="textNoShape">
              <a:avLst/>
            </a:prstTxWarp>
          </a:bodyPr>
          <a:lstStyle>
            <a:lvl1pPr algn="r" defTabSz="931570">
              <a:defRPr kumimoji="0" sz="1200"/>
            </a:lvl1pPr>
          </a:lstStyle>
          <a:p>
            <a:pPr>
              <a:defRPr/>
            </a:pPr>
            <a:fld id="{91C928C3-9442-484A-8273-FA08CFCEA006}" type="datetime1">
              <a:rPr lang="en-US" altLang="en-US"/>
              <a:pPr>
                <a:defRPr/>
              </a:pPr>
              <a:t>5/4/2022</a:t>
            </a:fld>
            <a:endParaRPr lang="en-US" altLang="en-US"/>
          </a:p>
        </p:txBody>
      </p:sp>
      <p:sp>
        <p:nvSpPr>
          <p:cNvPr id="2060" name="Rectangle 12"/>
          <p:cNvSpPr>
            <a:spLocks noGrp="1" noChangeArrowheads="1"/>
          </p:cNvSpPr>
          <p:nvPr>
            <p:ph type="ftr" sz="quarter" idx="4"/>
          </p:nvPr>
        </p:nvSpPr>
        <p:spPr bwMode="auto">
          <a:xfrm>
            <a:off x="1" y="8833482"/>
            <a:ext cx="3036149" cy="462918"/>
          </a:xfrm>
          <a:prstGeom prst="rect">
            <a:avLst/>
          </a:prstGeom>
          <a:noFill/>
          <a:ln w="9525">
            <a:noFill/>
            <a:miter lim="800000"/>
            <a:headEnd/>
            <a:tailEnd/>
          </a:ln>
        </p:spPr>
        <p:txBody>
          <a:bodyPr vert="horz" wrap="square" lIns="93136" tIns="46568" rIns="93136" bIns="46568" numCol="1" anchor="b" anchorCtr="0" compatLnSpc="1">
            <a:prstTxWarp prst="textNoShape">
              <a:avLst/>
            </a:prstTxWarp>
          </a:bodyPr>
          <a:lstStyle>
            <a:lvl1pPr defTabSz="931570">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4" y="8833482"/>
            <a:ext cx="3036149" cy="462918"/>
          </a:xfrm>
          <a:prstGeom prst="rect">
            <a:avLst/>
          </a:prstGeom>
          <a:noFill/>
          <a:ln w="9525">
            <a:noFill/>
            <a:miter lim="800000"/>
            <a:headEnd/>
            <a:tailEnd/>
          </a:ln>
        </p:spPr>
        <p:txBody>
          <a:bodyPr vert="horz" wrap="square" lIns="93136" tIns="46568" rIns="93136" bIns="46568" numCol="1" anchor="b" anchorCtr="0" compatLnSpc="1">
            <a:prstTxWarp prst="textNoShape">
              <a:avLst/>
            </a:prstTxWarp>
          </a:bodyPr>
          <a:lstStyle>
            <a:lvl1pPr algn="r" defTabSz="930175">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5">
              <a:defRPr kumimoji="1" sz="2400">
                <a:solidFill>
                  <a:schemeClr val="tx1"/>
                </a:solidFill>
                <a:latin typeface="Times New Roman" panose="02020603050405020304" pitchFamily="18" charset="0"/>
              </a:defRPr>
            </a:lvl1pPr>
            <a:lvl2pPr marL="741604" indent="-285233" defTabSz="930175">
              <a:defRPr kumimoji="1" sz="2400">
                <a:solidFill>
                  <a:schemeClr val="tx1"/>
                </a:solidFill>
                <a:latin typeface="Times New Roman" panose="02020603050405020304" pitchFamily="18" charset="0"/>
              </a:defRPr>
            </a:lvl2pPr>
            <a:lvl3pPr marL="1140929" indent="-228185" defTabSz="930175">
              <a:defRPr kumimoji="1" sz="2400">
                <a:solidFill>
                  <a:schemeClr val="tx1"/>
                </a:solidFill>
                <a:latin typeface="Times New Roman" panose="02020603050405020304" pitchFamily="18" charset="0"/>
              </a:defRPr>
            </a:lvl3pPr>
            <a:lvl4pPr marL="1597301" indent="-228185" defTabSz="930175">
              <a:defRPr kumimoji="1" sz="2400">
                <a:solidFill>
                  <a:schemeClr val="tx1"/>
                </a:solidFill>
                <a:latin typeface="Times New Roman" panose="02020603050405020304" pitchFamily="18" charset="0"/>
              </a:defRPr>
            </a:lvl4pPr>
            <a:lvl5pPr marL="2053672" indent="-228185" defTabSz="930175">
              <a:defRPr kumimoji="1" sz="2400">
                <a:solidFill>
                  <a:schemeClr val="tx1"/>
                </a:solidFill>
                <a:latin typeface="Times New Roman" panose="02020603050405020304" pitchFamily="18" charset="0"/>
              </a:defRPr>
            </a:lvl5pPr>
            <a:lvl6pPr marL="2510044" indent="-228185" defTabSz="930175" eaLnBrk="0" fontAlgn="base" hangingPunct="0">
              <a:spcBef>
                <a:spcPct val="0"/>
              </a:spcBef>
              <a:spcAft>
                <a:spcPct val="0"/>
              </a:spcAft>
              <a:defRPr kumimoji="1" sz="2400">
                <a:solidFill>
                  <a:schemeClr val="tx1"/>
                </a:solidFill>
                <a:latin typeface="Times New Roman" panose="02020603050405020304" pitchFamily="18" charset="0"/>
              </a:defRPr>
            </a:lvl6pPr>
            <a:lvl7pPr marL="2966416" indent="-228185" defTabSz="930175" eaLnBrk="0" fontAlgn="base" hangingPunct="0">
              <a:spcBef>
                <a:spcPct val="0"/>
              </a:spcBef>
              <a:spcAft>
                <a:spcPct val="0"/>
              </a:spcAft>
              <a:defRPr kumimoji="1" sz="2400">
                <a:solidFill>
                  <a:schemeClr val="tx1"/>
                </a:solidFill>
                <a:latin typeface="Times New Roman" panose="02020603050405020304" pitchFamily="18" charset="0"/>
              </a:defRPr>
            </a:lvl7pPr>
            <a:lvl8pPr marL="3422789" indent="-228185" defTabSz="930175" eaLnBrk="0" fontAlgn="base" hangingPunct="0">
              <a:spcBef>
                <a:spcPct val="0"/>
              </a:spcBef>
              <a:spcAft>
                <a:spcPct val="0"/>
              </a:spcAft>
              <a:defRPr kumimoji="1" sz="2400">
                <a:solidFill>
                  <a:schemeClr val="tx1"/>
                </a:solidFill>
                <a:latin typeface="Times New Roman" panose="02020603050405020304" pitchFamily="18" charset="0"/>
              </a:defRPr>
            </a:lvl8pPr>
            <a:lvl9pPr marL="3879159" indent="-228185" defTabSz="9301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B7B8AA-7071-474D-AB67-0D52EEC6338E}" type="datetime1">
              <a:rPr kumimoji="0" lang="en-US" altLang="en-US" sz="1200"/>
              <a:pPr/>
              <a:t>5/4/2022</a:t>
            </a:fld>
            <a:endParaRPr kumimoji="0" lang="en-US" altLang="en-US" sz="1200"/>
          </a:p>
        </p:txBody>
      </p:sp>
      <p:sp>
        <p:nvSpPr>
          <p:cNvPr id="194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5">
              <a:defRPr kumimoji="1" sz="2400">
                <a:solidFill>
                  <a:schemeClr val="tx1"/>
                </a:solidFill>
                <a:latin typeface="Times New Roman" panose="02020603050405020304" pitchFamily="18" charset="0"/>
              </a:defRPr>
            </a:lvl1pPr>
            <a:lvl2pPr marL="741604" indent="-285233" defTabSz="930175">
              <a:defRPr kumimoji="1" sz="2400">
                <a:solidFill>
                  <a:schemeClr val="tx1"/>
                </a:solidFill>
                <a:latin typeface="Times New Roman" panose="02020603050405020304" pitchFamily="18" charset="0"/>
              </a:defRPr>
            </a:lvl2pPr>
            <a:lvl3pPr marL="1140929" indent="-228185" defTabSz="930175">
              <a:defRPr kumimoji="1" sz="2400">
                <a:solidFill>
                  <a:schemeClr val="tx1"/>
                </a:solidFill>
                <a:latin typeface="Times New Roman" panose="02020603050405020304" pitchFamily="18" charset="0"/>
              </a:defRPr>
            </a:lvl3pPr>
            <a:lvl4pPr marL="1597301" indent="-228185" defTabSz="930175">
              <a:defRPr kumimoji="1" sz="2400">
                <a:solidFill>
                  <a:schemeClr val="tx1"/>
                </a:solidFill>
                <a:latin typeface="Times New Roman" panose="02020603050405020304" pitchFamily="18" charset="0"/>
              </a:defRPr>
            </a:lvl4pPr>
            <a:lvl5pPr marL="2053672" indent="-228185" defTabSz="930175">
              <a:defRPr kumimoji="1" sz="2400">
                <a:solidFill>
                  <a:schemeClr val="tx1"/>
                </a:solidFill>
                <a:latin typeface="Times New Roman" panose="02020603050405020304" pitchFamily="18" charset="0"/>
              </a:defRPr>
            </a:lvl5pPr>
            <a:lvl6pPr marL="2510044" indent="-228185" defTabSz="930175" eaLnBrk="0" fontAlgn="base" hangingPunct="0">
              <a:spcBef>
                <a:spcPct val="0"/>
              </a:spcBef>
              <a:spcAft>
                <a:spcPct val="0"/>
              </a:spcAft>
              <a:defRPr kumimoji="1" sz="2400">
                <a:solidFill>
                  <a:schemeClr val="tx1"/>
                </a:solidFill>
                <a:latin typeface="Times New Roman" panose="02020603050405020304" pitchFamily="18" charset="0"/>
              </a:defRPr>
            </a:lvl6pPr>
            <a:lvl7pPr marL="2966416" indent="-228185" defTabSz="930175" eaLnBrk="0" fontAlgn="base" hangingPunct="0">
              <a:spcBef>
                <a:spcPct val="0"/>
              </a:spcBef>
              <a:spcAft>
                <a:spcPct val="0"/>
              </a:spcAft>
              <a:defRPr kumimoji="1" sz="2400">
                <a:solidFill>
                  <a:schemeClr val="tx1"/>
                </a:solidFill>
                <a:latin typeface="Times New Roman" panose="02020603050405020304" pitchFamily="18" charset="0"/>
              </a:defRPr>
            </a:lvl7pPr>
            <a:lvl8pPr marL="3422789" indent="-228185" defTabSz="930175" eaLnBrk="0" fontAlgn="base" hangingPunct="0">
              <a:spcBef>
                <a:spcPct val="0"/>
              </a:spcBef>
              <a:spcAft>
                <a:spcPct val="0"/>
              </a:spcAft>
              <a:defRPr kumimoji="1" sz="2400">
                <a:solidFill>
                  <a:schemeClr val="tx1"/>
                </a:solidFill>
                <a:latin typeface="Times New Roman" panose="02020603050405020304" pitchFamily="18" charset="0"/>
              </a:defRPr>
            </a:lvl8pPr>
            <a:lvl9pPr marL="3879159" indent="-228185" defTabSz="9301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FB5D71-EDD0-44C4-B648-177AAB6BC2FE}" type="slidenum">
              <a:rPr kumimoji="0" lang="en-US" altLang="en-US" sz="1200"/>
              <a:pPr/>
              <a:t>1</a:t>
            </a:fld>
            <a:endParaRPr kumimoji="0" lang="en-US" altLang="en-US" sz="120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879858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41</a:t>
            </a:fld>
            <a:endParaRPr lang="en-US" altLang="en-US"/>
          </a:p>
        </p:txBody>
      </p:sp>
    </p:spTree>
    <p:extLst>
      <p:ext uri="{BB962C8B-B14F-4D97-AF65-F5344CB8AC3E}">
        <p14:creationId xmlns:p14="http://schemas.microsoft.com/office/powerpoint/2010/main" val="115179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https://americanhistory.si.edu/collections/search/object/nmah_1191267</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10</a:t>
            </a:fld>
            <a:endParaRPr lang="en-US" altLang="en-US"/>
          </a:p>
        </p:txBody>
      </p:sp>
    </p:spTree>
    <p:extLst>
      <p:ext uri="{BB962C8B-B14F-4D97-AF65-F5344CB8AC3E}">
        <p14:creationId xmlns:p14="http://schemas.microsoft.com/office/powerpoint/2010/main" val="3182181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https://gs.statcounter.com/os-market-share/desktop/worldwide/#monthly-200901-202204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33</a:t>
            </a:fld>
            <a:endParaRPr lang="en-US" altLang="en-US"/>
          </a:p>
        </p:txBody>
      </p:sp>
    </p:spTree>
    <p:extLst>
      <p:ext uri="{BB962C8B-B14F-4D97-AF65-F5344CB8AC3E}">
        <p14:creationId xmlns:p14="http://schemas.microsoft.com/office/powerpoint/2010/main" val="311134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https://gs.statcounter.com/os-market-share#monthly-200901-202204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34</a:t>
            </a:fld>
            <a:endParaRPr lang="en-US" altLang="en-US"/>
          </a:p>
        </p:txBody>
      </p:sp>
    </p:spTree>
    <p:extLst>
      <p:ext uri="{BB962C8B-B14F-4D97-AF65-F5344CB8AC3E}">
        <p14:creationId xmlns:p14="http://schemas.microsoft.com/office/powerpoint/2010/main" val="107203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https://gs.statcounter.com/browser-market-share#monthly-200901-202204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36</a:t>
            </a:fld>
            <a:endParaRPr lang="en-US" altLang="en-US"/>
          </a:p>
        </p:txBody>
      </p:sp>
    </p:spTree>
    <p:extLst>
      <p:ext uri="{BB962C8B-B14F-4D97-AF65-F5344CB8AC3E}">
        <p14:creationId xmlns:p14="http://schemas.microsoft.com/office/powerpoint/2010/main" val="409461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https://gs.statcounter.com/browser-market-share/desktop/worldwide#monthly-200901-202204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37</a:t>
            </a:fld>
            <a:endParaRPr lang="en-US" altLang="en-US"/>
          </a:p>
        </p:txBody>
      </p:sp>
    </p:spTree>
    <p:extLst>
      <p:ext uri="{BB962C8B-B14F-4D97-AF65-F5344CB8AC3E}">
        <p14:creationId xmlns:p14="http://schemas.microsoft.com/office/powerpoint/2010/main" val="174595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https://gs.statcounter.com/browser-market-share/tablet/worldwide#monthly-200901-202204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38</a:t>
            </a:fld>
            <a:endParaRPr lang="en-US" altLang="en-US"/>
          </a:p>
        </p:txBody>
      </p:sp>
    </p:spTree>
    <p:extLst>
      <p:ext uri="{BB962C8B-B14F-4D97-AF65-F5344CB8AC3E}">
        <p14:creationId xmlns:p14="http://schemas.microsoft.com/office/powerpoint/2010/main" val="2794608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https://gs.statcounter.com/browser-market-share/mobile/worldwide#monthly-200901-202204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39</a:t>
            </a:fld>
            <a:endParaRPr lang="en-US" altLang="en-US"/>
          </a:p>
        </p:txBody>
      </p:sp>
    </p:spTree>
    <p:extLst>
      <p:ext uri="{BB962C8B-B14F-4D97-AF65-F5344CB8AC3E}">
        <p14:creationId xmlns:p14="http://schemas.microsoft.com/office/powerpoint/2010/main" val="3676140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https://gs.statcounter.com/browser-market-share/mobile/united-states-of-america#monthly-200901-202204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5/4/2022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40</a:t>
            </a:fld>
            <a:endParaRPr lang="en-US" altLang="en-US"/>
          </a:p>
        </p:txBody>
      </p:sp>
    </p:spTree>
    <p:extLst>
      <p:ext uri="{BB962C8B-B14F-4D97-AF65-F5344CB8AC3E}">
        <p14:creationId xmlns:p14="http://schemas.microsoft.com/office/powerpoint/2010/main" val="3263348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May 4, 2022</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May 4,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May 4,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7338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May 4, 2022</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May 4,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May 4,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May 4,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May 4,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May 4,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May 4, 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May 4, 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4000">
                <a:solidFill>
                  <a:srgbClr val="0000FF"/>
                </a:solidFill>
              </a:defRPr>
            </a:lvl1pPr>
            <a:lvl2pPr>
              <a:defRPr sz="3600"/>
            </a:lvl2pPr>
            <a:lvl3pPr>
              <a:defRPr sz="3200"/>
            </a:lvl3pPr>
            <a:lvl4pPr>
              <a:defRPr sz="32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May 4, 2022</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May 4, 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May 4,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May 4,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May 4,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May 4,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May 4,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May 4,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May 4, 2022</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May 4, 2022</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May 4, 2022</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May 4,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May 4,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May 4, 2022</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timing>
    <p:tnLst>
      <p:par>
        <p:cTn id="1" dur="indefinite" restart="never" nodeType="tmRoot"/>
      </p:par>
    </p:tnLst>
  </p:timing>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May 4, 2022</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r>
              <a:rPr lang="en-US" sz="2400" dirty="0" smtClean="0"/>
              <a:t>Class 20</a:t>
            </a:r>
            <a:br>
              <a:rPr lang="en-US" sz="2400" dirty="0" smtClean="0"/>
            </a:br>
            <a:r>
              <a:rPr lang="en-US" sz="2400" dirty="0" smtClean="0"/>
              <a:t>Platforms and Networks</a:t>
            </a:r>
            <a:br>
              <a:rPr lang="en-US" sz="2400" dirty="0" smtClean="0"/>
            </a:br>
            <a:r>
              <a:rPr lang="en-US" sz="2400" dirty="0" smtClean="0"/>
              <a:t>Spring 2022</a:t>
            </a:r>
            <a:br>
              <a:rPr lang="en-US" sz="2400" dirty="0" smtClean="0"/>
            </a:br>
            <a:r>
              <a:rPr lang="en-US" sz="2400" dirty="0" smtClean="0"/>
              <a:t/>
            </a:r>
            <a:br>
              <a:rPr lang="en-US" sz="2400" dirty="0" smtClean="0"/>
            </a:br>
            <a:r>
              <a:rPr lang="en-US" sz="4800" dirty="0"/>
              <a:t>R</a:t>
            </a:r>
            <a:r>
              <a:rPr lang="en-US" sz="4800" dirty="0" smtClean="0"/>
              <a:t>egulating Big Tech: </a:t>
            </a:r>
            <a:r>
              <a:rPr lang="en-US" sz="4800" smtClean="0"/>
              <a:t>Microsoft</a:t>
            </a:r>
            <a:r>
              <a:rPr lang="en-US" sz="4800"/>
              <a:t> </a:t>
            </a:r>
            <a:r>
              <a:rPr lang="en-US" sz="4800" smtClean="0"/>
              <a:t>Remedies</a:t>
            </a:r>
            <a:endParaRPr lang="en-US" sz="4800" dirty="0" smtClean="0"/>
          </a:p>
        </p:txBody>
      </p:sp>
      <p:sp>
        <p:nvSpPr>
          <p:cNvPr id="18435" name="Rectangle 3"/>
          <p:cNvSpPr>
            <a:spLocks noGrp="1" noChangeArrowheads="1"/>
          </p:cNvSpPr>
          <p:nvPr>
            <p:ph type="subTitle" idx="1"/>
          </p:nvPr>
        </p:nvSpPr>
        <p:spPr>
          <a:xfrm>
            <a:off x="3833813" y="3581400"/>
            <a:ext cx="6853237" cy="1752600"/>
          </a:xfrm>
        </p:spPr>
        <p:txBody>
          <a:bodyPr/>
          <a:lstStyle/>
          <a:p>
            <a:r>
              <a:rPr lang="en-US" dirty="0" smtClean="0">
                <a:solidFill>
                  <a:srgbClr val="0000FF"/>
                </a:solidFill>
              </a:rPr>
              <a:t>Randal C. Picker</a:t>
            </a:r>
          </a:p>
          <a:p>
            <a:r>
              <a:rPr lang="en-US" sz="2000" dirty="0" smtClean="0">
                <a:solidFill>
                  <a:srgbClr val="0000FF"/>
                </a:solidFill>
              </a:rPr>
              <a:t>James Parker Hall Distinguished Service Professor of Law</a:t>
            </a:r>
          </a:p>
          <a:p>
            <a:r>
              <a:rPr lang="en-US" dirty="0" smtClean="0">
                <a:solidFill>
                  <a:srgbClr val="0000FF"/>
                </a:solidFill>
              </a:rPr>
              <a:t>The Law School</a:t>
            </a:r>
          </a:p>
          <a:p>
            <a:r>
              <a:rPr lang="en-US" dirty="0" smtClean="0">
                <a:solidFill>
                  <a:srgbClr val="0000FF"/>
                </a:solidFill>
              </a:rPr>
              <a:t>The University of Chicago</a:t>
            </a:r>
          </a:p>
          <a:p>
            <a:endParaRPr lang="en-US" sz="2000" dirty="0" smtClean="0">
              <a:solidFill>
                <a:srgbClr val="0000FF"/>
              </a:solidFill>
            </a:endParaRPr>
          </a:p>
          <a:p>
            <a:r>
              <a:rPr lang="en-US" sz="1800" dirty="0" smtClean="0">
                <a:solidFill>
                  <a:srgbClr val="0000FF"/>
                </a:solidFill>
              </a:rPr>
              <a:t>Copyright © 2019-22 Randal C. Picker.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9233" y="-2"/>
            <a:ext cx="482276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PDA: Personal Digital Assistant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8520545" y="6488668"/>
            <a:ext cx="36714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Smithsonian </a:t>
            </a:r>
            <a:r>
              <a:rPr lang="en-US" sz="1800" i="0" dirty="0" smtClean="0">
                <a:solidFill>
                  <a:schemeClr val="accent4">
                    <a:lumMod val="75000"/>
                    <a:lumOff val="25000"/>
                  </a:schemeClr>
                </a:solidFill>
                <a:latin typeface="+mn-lt"/>
                <a:cs typeface="Times New Roman" panose="02020603050405020304" pitchFamily="18" charset="0"/>
              </a:rPr>
              <a:t>(Visited 4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U. S. Robotics Palm Pilot 5000 | National Museum of American History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131" y="91440"/>
            <a:ext cx="5671910" cy="6240853"/>
          </a:xfrm>
          <a:prstGeom prst="rect">
            <a:avLst/>
          </a:prstGeom>
        </p:spPr>
      </p:pic>
      <p:pic>
        <p:nvPicPr>
          <p:cNvPr id="8" name="Picture 7" descr="U. S. Robotics Palm Pilot 5000 | National Museum of American History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369" t="8106" r="3566" b="30423"/>
          <a:stretch/>
        </p:blipFill>
        <p:spPr>
          <a:xfrm>
            <a:off x="3566158" y="764771"/>
            <a:ext cx="7207136" cy="5237941"/>
          </a:xfrm>
          <a:prstGeom prst="rect">
            <a:avLst/>
          </a:prstGeom>
        </p:spPr>
      </p:pic>
    </p:spTree>
    <p:extLst>
      <p:ext uri="{BB962C8B-B14F-4D97-AF65-F5344CB8AC3E}">
        <p14:creationId xmlns:p14="http://schemas.microsoft.com/office/powerpoint/2010/main" val="30223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3723" y="-2"/>
            <a:ext cx="2488277"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1998 Complaint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8904718" y="6516172"/>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Microsoft (18 May 1998</a:t>
            </a:r>
            <a:r>
              <a:rPr lang="en-US" sz="1800" i="0" dirty="0" smtClean="0">
                <a:solidFill>
                  <a:schemeClr val="accent4">
                    <a:lumMod val="75000"/>
                    <a:lumOff val="25000"/>
                  </a:schemeClr>
                </a:solidFill>
                <a:latin typeface="+mn-lt"/>
                <a:cs typeface="Times New Roman" panose="02020603050405020304" pitchFamily="18" charset="0"/>
              </a:rPr>
              <a:t>)</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730008" y="209004"/>
            <a:ext cx="4665847" cy="6525590"/>
          </a:xfrm>
          <a:prstGeom prst="rect">
            <a:avLst/>
          </a:prstGeom>
        </p:spPr>
      </p:pic>
    </p:spTree>
    <p:extLst>
      <p:ext uri="{BB962C8B-B14F-4D97-AF65-F5344CB8AC3E}">
        <p14:creationId xmlns:p14="http://schemas.microsoft.com/office/powerpoint/2010/main" val="8679156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705" y="1"/>
            <a:ext cx="6963295" cy="45304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Netscape’s API Platform Strategy (Middleware</a:t>
            </a:r>
            <a:r>
              <a:rPr lang="en-US" sz="2400" dirty="0" smtClean="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879040" y="3240295"/>
            <a:ext cx="2754085" cy="1665515"/>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W OS</a:t>
            </a:r>
          </a:p>
        </p:txBody>
      </p:sp>
      <p:sp>
        <p:nvSpPr>
          <p:cNvPr id="9" name="Rectangle 8"/>
          <p:cNvSpPr/>
          <p:nvPr/>
        </p:nvSpPr>
        <p:spPr bwMode="auto">
          <a:xfrm>
            <a:off x="6027981" y="3240295"/>
            <a:ext cx="1709057" cy="1289959"/>
          </a:xfrm>
          <a:prstGeom prst="rect">
            <a:avLst/>
          </a:prstGeom>
          <a:solidFill>
            <a:schemeClr val="accent4">
              <a:lumMod val="50000"/>
              <a:lumOff val="50000"/>
            </a:schemeClr>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4000" dirty="0">
                <a:solidFill>
                  <a:schemeClr val="bg1"/>
                </a:solidFill>
                <a:latin typeface="+mn-lt"/>
              </a:rPr>
              <a:t>M OS</a:t>
            </a:r>
          </a:p>
        </p:txBody>
      </p:sp>
      <p:sp>
        <p:nvSpPr>
          <p:cNvPr id="10" name="Rectangle 9"/>
          <p:cNvSpPr/>
          <p:nvPr/>
        </p:nvSpPr>
        <p:spPr bwMode="auto">
          <a:xfrm>
            <a:off x="274881" y="5646039"/>
            <a:ext cx="3962400" cy="881741"/>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Consumers</a:t>
            </a:r>
          </a:p>
        </p:txBody>
      </p:sp>
      <p:sp>
        <p:nvSpPr>
          <p:cNvPr id="11" name="Rectangle 10"/>
          <p:cNvSpPr/>
          <p:nvPr/>
        </p:nvSpPr>
        <p:spPr bwMode="auto">
          <a:xfrm>
            <a:off x="5625210" y="5765783"/>
            <a:ext cx="2514601" cy="761997"/>
          </a:xfrm>
          <a:prstGeom prst="rect">
            <a:avLst/>
          </a:prstGeom>
          <a:solidFill>
            <a:schemeClr val="accent4">
              <a:lumMod val="50000"/>
              <a:lumOff val="50000"/>
            </a:schemeClr>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Consumers</a:t>
            </a:r>
          </a:p>
        </p:txBody>
      </p:sp>
      <p:sp>
        <p:nvSpPr>
          <p:cNvPr id="12" name="Rectangle 11"/>
          <p:cNvSpPr/>
          <p:nvPr/>
        </p:nvSpPr>
        <p:spPr bwMode="auto">
          <a:xfrm>
            <a:off x="476267" y="698483"/>
            <a:ext cx="3962400" cy="881741"/>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Developers</a:t>
            </a:r>
          </a:p>
        </p:txBody>
      </p:sp>
      <p:sp>
        <p:nvSpPr>
          <p:cNvPr id="13" name="Rectangle 12"/>
          <p:cNvSpPr/>
          <p:nvPr/>
        </p:nvSpPr>
        <p:spPr bwMode="auto">
          <a:xfrm>
            <a:off x="5826596" y="698483"/>
            <a:ext cx="2362201" cy="881741"/>
          </a:xfrm>
          <a:prstGeom prst="rect">
            <a:avLst/>
          </a:prstGeom>
          <a:solidFill>
            <a:schemeClr val="accent4">
              <a:lumMod val="50000"/>
              <a:lumOff val="50000"/>
            </a:schemeClr>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200" dirty="0">
                <a:solidFill>
                  <a:schemeClr val="bg1"/>
                </a:solidFill>
                <a:latin typeface="+mn-lt"/>
              </a:rPr>
              <a:t>Developers</a:t>
            </a:r>
          </a:p>
        </p:txBody>
      </p:sp>
      <p:cxnSp>
        <p:nvCxnSpPr>
          <p:cNvPr id="14" name="Straight Arrow Connector 13"/>
          <p:cNvCxnSpPr/>
          <p:nvPr/>
        </p:nvCxnSpPr>
        <p:spPr bwMode="auto">
          <a:xfrm>
            <a:off x="4528474" y="1751675"/>
            <a:ext cx="0" cy="63409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5" name="Straight Arrow Connector 14"/>
          <p:cNvCxnSpPr/>
          <p:nvPr/>
        </p:nvCxnSpPr>
        <p:spPr bwMode="auto">
          <a:xfrm>
            <a:off x="2256082" y="4856822"/>
            <a:ext cx="0" cy="908960"/>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16" name="Straight Arrow Connector 15"/>
          <p:cNvCxnSpPr>
            <a:endCxn id="11" idx="0"/>
          </p:cNvCxnSpPr>
          <p:nvPr/>
        </p:nvCxnSpPr>
        <p:spPr bwMode="auto">
          <a:xfrm flipH="1">
            <a:off x="6882511" y="4530254"/>
            <a:ext cx="16327" cy="1235529"/>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17" name="Rectangle 16"/>
          <p:cNvSpPr/>
          <p:nvPr/>
        </p:nvSpPr>
        <p:spPr bwMode="auto">
          <a:xfrm>
            <a:off x="503482" y="2358554"/>
            <a:ext cx="7723413" cy="881741"/>
          </a:xfrm>
          <a:prstGeom prst="rect">
            <a:avLst/>
          </a:prstGeom>
          <a:solidFill>
            <a:srgbClr val="00B050"/>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5400" dirty="0">
                <a:solidFill>
                  <a:schemeClr val="bg1"/>
                </a:solidFill>
                <a:latin typeface="+mn-lt"/>
              </a:rPr>
              <a:t>Navigator and Java</a:t>
            </a:r>
          </a:p>
        </p:txBody>
      </p:sp>
      <p:sp>
        <p:nvSpPr>
          <p:cNvPr id="18" name="Rectangle 17"/>
          <p:cNvSpPr/>
          <p:nvPr/>
        </p:nvSpPr>
        <p:spPr bwMode="auto">
          <a:xfrm>
            <a:off x="291209" y="527029"/>
            <a:ext cx="8294915" cy="1224646"/>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i="1" dirty="0"/>
          </a:p>
        </p:txBody>
      </p:sp>
      <p:cxnSp>
        <p:nvCxnSpPr>
          <p:cNvPr id="19" name="Straight Arrow Connector 18"/>
          <p:cNvCxnSpPr>
            <a:endCxn id="8" idx="0"/>
          </p:cNvCxnSpPr>
          <p:nvPr/>
        </p:nvCxnSpPr>
        <p:spPr bwMode="auto">
          <a:xfrm>
            <a:off x="2256082" y="1614240"/>
            <a:ext cx="0" cy="1626054"/>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20" name="Straight Arrow Connector 19"/>
          <p:cNvCxnSpPr/>
          <p:nvPr/>
        </p:nvCxnSpPr>
        <p:spPr bwMode="auto">
          <a:xfrm>
            <a:off x="7007695" y="1545526"/>
            <a:ext cx="0" cy="1694768"/>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
        <p:nvSpPr>
          <p:cNvPr id="21" name="Rectangle 20"/>
          <p:cNvSpPr/>
          <p:nvPr/>
        </p:nvSpPr>
        <p:spPr bwMode="auto">
          <a:xfrm>
            <a:off x="166023" y="5425606"/>
            <a:ext cx="8294915" cy="1224646"/>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i="1" dirty="0"/>
          </a:p>
        </p:txBody>
      </p:sp>
      <p:cxnSp>
        <p:nvCxnSpPr>
          <p:cNvPr id="22" name="Straight Arrow Connector 21"/>
          <p:cNvCxnSpPr/>
          <p:nvPr/>
        </p:nvCxnSpPr>
        <p:spPr bwMode="auto">
          <a:xfrm>
            <a:off x="3633124" y="4856822"/>
            <a:ext cx="895350" cy="568784"/>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cxnSp>
        <p:nvCxnSpPr>
          <p:cNvPr id="23" name="Straight Arrow Connector 22"/>
          <p:cNvCxnSpPr/>
          <p:nvPr/>
        </p:nvCxnSpPr>
        <p:spPr bwMode="auto">
          <a:xfrm flipH="1">
            <a:off x="4528474" y="4530254"/>
            <a:ext cx="1499506" cy="895353"/>
          </a:xfrm>
          <a:prstGeom prst="straightConnector1">
            <a:avLst/>
          </a:prstGeom>
          <a:solidFill>
            <a:schemeClr val="accent1"/>
          </a:solidFill>
          <a:ln w="101600" cap="flat" cmpd="sng" algn="ctr">
            <a:solidFill>
              <a:schemeClr val="tx1"/>
            </a:solidFill>
            <a:prstDash val="solid"/>
            <a:round/>
            <a:headEnd type="triangle" w="med" len="med"/>
            <a:tailEnd type="triangle"/>
          </a:ln>
          <a:effectLst/>
        </p:spPr>
      </p:cxnSp>
    </p:spTree>
    <p:extLst>
      <p:ext uri="{BB962C8B-B14F-4D97-AF65-F5344CB8AC3E}">
        <p14:creationId xmlns:p14="http://schemas.microsoft.com/office/powerpoint/2010/main" val="36881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20"/>
                                        </p:tgtEl>
                                        <p:attrNameLst>
                                          <p:attrName>style.visibility</p:attrName>
                                        </p:attrNameLst>
                                      </p:cBhvr>
                                      <p:to>
                                        <p:strVal val="hidden"/>
                                      </p:to>
                                    </p:set>
                                  </p:childTnLst>
                                </p:cTn>
                              </p:par>
                            </p:childTnLst>
                          </p:cTn>
                        </p:par>
                        <p:par>
                          <p:cTn id="10" fill="hold">
                            <p:stCondLst>
                              <p:cond delay="0"/>
                            </p:stCondLst>
                            <p:childTnLst>
                              <p:par>
                                <p:cTn id="11" presetID="9"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nodeType="afterEffect">
                                  <p:stCondLst>
                                    <p:cond delay="0"/>
                                  </p:stCondLst>
                                  <p:childTnLst>
                                    <p:set>
                                      <p:cBhvr>
                                        <p:cTn id="23" dur="1" fill="hold">
                                          <p:stCondLst>
                                            <p:cond delay="0"/>
                                          </p:stCondLst>
                                        </p:cTn>
                                        <p:tgtEl>
                                          <p:spTgt spid="15"/>
                                        </p:tgtEl>
                                        <p:attrNameLst>
                                          <p:attrName>style.visibility</p:attrName>
                                        </p:attrNameLst>
                                      </p:cBhvr>
                                      <p:to>
                                        <p:strVal val="hidden"/>
                                      </p:to>
                                    </p:set>
                                  </p:childTnLst>
                                </p:cTn>
                              </p:par>
                            </p:childTnLst>
                          </p:cTn>
                        </p:par>
                        <p:par>
                          <p:cTn id="24" fill="hold">
                            <p:stCondLst>
                              <p:cond delay="0"/>
                            </p:stCondLst>
                            <p:childTnLst>
                              <p:par>
                                <p:cTn id="25" presetID="1" presetClass="exit" presetSubtype="0" fill="hold" nodeType="after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3189" y="-1"/>
            <a:ext cx="6418812" cy="42810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July 1999: The State of the Browser Market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Bill Gate Email (11 July 1999)</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36760" y="250638"/>
            <a:ext cx="4821287" cy="6074412"/>
          </a:xfrm>
          <a:prstGeom prst="rect">
            <a:avLst/>
          </a:prstGeom>
        </p:spPr>
      </p:pic>
      <p:pic>
        <p:nvPicPr>
          <p:cNvPr id="8" name="Picture 7"/>
          <p:cNvPicPr>
            <a:picLocks noChangeAspect="1"/>
          </p:cNvPicPr>
          <p:nvPr/>
        </p:nvPicPr>
        <p:blipFill>
          <a:blip r:embed="rId3"/>
          <a:stretch>
            <a:fillRect/>
          </a:stretch>
        </p:blipFill>
        <p:spPr>
          <a:xfrm>
            <a:off x="898220" y="2195795"/>
            <a:ext cx="10988980" cy="3197522"/>
          </a:xfrm>
          <a:prstGeom prst="rect">
            <a:avLst/>
          </a:prstGeom>
        </p:spPr>
      </p:pic>
    </p:spTree>
    <p:extLst>
      <p:ext uri="{BB962C8B-B14F-4D97-AF65-F5344CB8AC3E}">
        <p14:creationId xmlns:p14="http://schemas.microsoft.com/office/powerpoint/2010/main" val="36774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825" y="-1"/>
            <a:ext cx="4860176" cy="426721"/>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July 1999: Handhelds and Voice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Bill Gate Email (11 July 1999)</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36760" y="250638"/>
            <a:ext cx="4838524" cy="6096129"/>
          </a:xfrm>
          <a:prstGeom prst="rect">
            <a:avLst/>
          </a:prstGeom>
        </p:spPr>
      </p:pic>
      <p:pic>
        <p:nvPicPr>
          <p:cNvPr id="9" name="Picture 8"/>
          <p:cNvPicPr>
            <a:picLocks noChangeAspect="1"/>
          </p:cNvPicPr>
          <p:nvPr/>
        </p:nvPicPr>
        <p:blipFill>
          <a:blip r:embed="rId3"/>
          <a:stretch>
            <a:fillRect/>
          </a:stretch>
        </p:blipFill>
        <p:spPr>
          <a:xfrm>
            <a:off x="893941" y="3877450"/>
            <a:ext cx="11125022" cy="1153650"/>
          </a:xfrm>
          <a:prstGeom prst="rect">
            <a:avLst/>
          </a:prstGeom>
        </p:spPr>
      </p:pic>
    </p:spTree>
    <p:extLst>
      <p:ext uri="{BB962C8B-B14F-4D97-AF65-F5344CB8AC3E}">
        <p14:creationId xmlns:p14="http://schemas.microsoft.com/office/powerpoint/2010/main" val="288325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164" y="0"/>
            <a:ext cx="7349836" cy="39485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July 1999: Using Office to Alter PDA Competition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Bill Gate Email (11 July 1999)</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0505" y="163355"/>
            <a:ext cx="4858695" cy="6121543"/>
          </a:xfrm>
          <a:prstGeom prst="rect">
            <a:avLst/>
          </a:prstGeom>
        </p:spPr>
      </p:pic>
      <p:pic>
        <p:nvPicPr>
          <p:cNvPr id="8" name="Picture 7"/>
          <p:cNvPicPr>
            <a:picLocks noChangeAspect="1"/>
          </p:cNvPicPr>
          <p:nvPr/>
        </p:nvPicPr>
        <p:blipFill>
          <a:blip r:embed="rId3"/>
          <a:stretch>
            <a:fillRect/>
          </a:stretch>
        </p:blipFill>
        <p:spPr>
          <a:xfrm>
            <a:off x="773861" y="2327653"/>
            <a:ext cx="11186056" cy="3276642"/>
          </a:xfrm>
          <a:prstGeom prst="rect">
            <a:avLst/>
          </a:prstGeom>
        </p:spPr>
      </p:pic>
    </p:spTree>
    <p:extLst>
      <p:ext uri="{BB962C8B-B14F-4D97-AF65-F5344CB8AC3E}">
        <p14:creationId xmlns:p14="http://schemas.microsoft.com/office/powerpoint/2010/main" val="391720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7809" y="-2"/>
            <a:ext cx="4434192"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June 2020: Breakup Ordered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8786553" y="6488668"/>
            <a:ext cx="34054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(8 June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9176" y="190291"/>
            <a:ext cx="3708593" cy="6161871"/>
          </a:xfrm>
          <a:prstGeom prst="rect">
            <a:avLst/>
          </a:prstGeom>
        </p:spPr>
      </p:pic>
      <p:pic>
        <p:nvPicPr>
          <p:cNvPr id="8" name="Picture 7"/>
          <p:cNvPicPr>
            <a:picLocks noChangeAspect="1"/>
          </p:cNvPicPr>
          <p:nvPr/>
        </p:nvPicPr>
        <p:blipFill rotWithShape="1">
          <a:blip r:embed="rId3"/>
          <a:srcRect b="51619"/>
          <a:stretch/>
        </p:blipFill>
        <p:spPr>
          <a:xfrm>
            <a:off x="3683957" y="1100475"/>
            <a:ext cx="3606924" cy="4598991"/>
          </a:xfrm>
          <a:prstGeom prst="rect">
            <a:avLst/>
          </a:prstGeom>
        </p:spPr>
      </p:pic>
      <p:pic>
        <p:nvPicPr>
          <p:cNvPr id="9" name="Picture 8"/>
          <p:cNvPicPr>
            <a:picLocks noChangeAspect="1"/>
          </p:cNvPicPr>
          <p:nvPr/>
        </p:nvPicPr>
        <p:blipFill rotWithShape="1">
          <a:blip r:embed="rId3"/>
          <a:srcRect t="47351"/>
          <a:stretch/>
        </p:blipFill>
        <p:spPr>
          <a:xfrm>
            <a:off x="7543738" y="1100475"/>
            <a:ext cx="3606924" cy="5004684"/>
          </a:xfrm>
          <a:prstGeom prst="rect">
            <a:avLst/>
          </a:prstGeom>
        </p:spPr>
      </p:pic>
    </p:spTree>
    <p:extLst>
      <p:ext uri="{BB962C8B-B14F-4D97-AF65-F5344CB8AC3E}">
        <p14:creationId xmlns:p14="http://schemas.microsoft.com/office/powerpoint/2010/main" val="261832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3229" y="-2"/>
            <a:ext cx="6098772"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Original Breakup Remedy (TTYN (1 of 3))</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312727" y="6477000"/>
            <a:ext cx="38792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a:t>
            </a:r>
            <a:r>
              <a:rPr lang="en-US" sz="1800" i="0" dirty="0" smtClean="0">
                <a:solidFill>
                  <a:schemeClr val="accent4">
                    <a:lumMod val="75000"/>
                    <a:lumOff val="25000"/>
                  </a:schemeClr>
                </a:solidFill>
                <a:latin typeface="+mn-lt"/>
                <a:cs typeface="Times New Roman" panose="02020603050405020304" pitchFamily="18" charset="0"/>
              </a:rPr>
              <a:t>Microsoft (DDC 7 June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64077" y="418011"/>
            <a:ext cx="4503271" cy="5975136"/>
          </a:xfrm>
          <a:prstGeom prst="rect">
            <a:avLst/>
          </a:prstGeom>
        </p:spPr>
      </p:pic>
      <p:sp>
        <p:nvSpPr>
          <p:cNvPr id="9" name="Rectangle 8"/>
          <p:cNvSpPr/>
          <p:nvPr/>
        </p:nvSpPr>
        <p:spPr bwMode="auto">
          <a:xfrm>
            <a:off x="790699" y="3622182"/>
            <a:ext cx="10919163" cy="175432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chemeClr val="bg2"/>
                </a:solidFill>
                <a:effectLst/>
              </a:rPr>
              <a:t>“</a:t>
            </a:r>
            <a:r>
              <a:rPr lang="en-US" sz="3600" dirty="0">
                <a:solidFill>
                  <a:schemeClr val="bg2"/>
                </a:solidFill>
              </a:rPr>
              <a:t>Not later than four months after entry of this Final Judgment, </a:t>
            </a:r>
            <a:r>
              <a:rPr lang="en-US" sz="3600" b="1" dirty="0">
                <a:solidFill>
                  <a:schemeClr val="accent4">
                    <a:lumMod val="50000"/>
                    <a:lumOff val="50000"/>
                  </a:schemeClr>
                </a:solidFill>
              </a:rPr>
              <a:t>Microsoft shall submit to the Court and the Plaintiffs a proposed plan of divestiture</a:t>
            </a:r>
            <a:r>
              <a:rPr lang="en-US" sz="3600" dirty="0">
                <a:solidFill>
                  <a:schemeClr val="bg2"/>
                </a:solidFill>
              </a:rPr>
              <a:t>.</a:t>
            </a:r>
            <a:r>
              <a:rPr kumimoji="1" lang="en-US" sz="3600" i="0" u="none" strike="noStrike" cap="none" normalizeH="0" dirty="0">
                <a:ln>
                  <a:noFill/>
                </a:ln>
                <a:solidFill>
                  <a:schemeClr val="bg2"/>
                </a:solidFill>
                <a:effectLst/>
              </a:rPr>
              <a:t>”</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6324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9811" y="-1"/>
            <a:ext cx="6112190" cy="432264"/>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Original Breakup Remedy (TTYN (2 of 3))</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312727" y="6477000"/>
            <a:ext cx="38792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a:t>
            </a:r>
            <a:r>
              <a:rPr lang="en-US" sz="1800" i="0" dirty="0" smtClean="0">
                <a:solidFill>
                  <a:schemeClr val="accent4">
                    <a:lumMod val="75000"/>
                    <a:lumOff val="25000"/>
                  </a:schemeClr>
                </a:solidFill>
                <a:latin typeface="+mn-lt"/>
                <a:cs typeface="Times New Roman" panose="02020603050405020304" pitchFamily="18" charset="0"/>
              </a:rPr>
              <a:t>Microsoft (DDC 7 June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0" name="Rectangle 9"/>
          <p:cNvSpPr/>
          <p:nvPr/>
        </p:nvSpPr>
        <p:spPr bwMode="auto">
          <a:xfrm>
            <a:off x="6242775" y="3888827"/>
            <a:ext cx="5018886" cy="1946247"/>
          </a:xfrm>
          <a:prstGeom prst="rect">
            <a:avLst/>
          </a:prstGeom>
          <a:solidFill>
            <a:srgbClr val="FF99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a:solidFill>
                  <a:schemeClr val="bg1"/>
                </a:solidFill>
                <a:latin typeface="+mn-lt"/>
              </a:rPr>
              <a:t>New MS 2: </a:t>
            </a:r>
            <a:r>
              <a:rPr lang="en-US" sz="3600" dirty="0" err="1">
                <a:solidFill>
                  <a:schemeClr val="bg1"/>
                </a:solidFill>
                <a:latin typeface="+mn-lt"/>
              </a:rPr>
              <a:t>WindowsCo</a:t>
            </a:r>
            <a:r>
              <a:rPr lang="en-US" sz="3600" dirty="0">
                <a:solidFill>
                  <a:schemeClr val="bg1"/>
                </a:solidFill>
                <a:latin typeface="+mn-lt"/>
              </a:rPr>
              <a:t> (and copy of IE (but can’t modify it))</a:t>
            </a:r>
          </a:p>
        </p:txBody>
      </p:sp>
      <p:sp>
        <p:nvSpPr>
          <p:cNvPr id="11" name="Rectangle 10"/>
          <p:cNvSpPr/>
          <p:nvPr/>
        </p:nvSpPr>
        <p:spPr bwMode="auto">
          <a:xfrm>
            <a:off x="6079811" y="955676"/>
            <a:ext cx="5181850" cy="1702677"/>
          </a:xfrm>
          <a:prstGeom prst="rect">
            <a:avLst/>
          </a:prstGeom>
          <a:solidFill>
            <a:srgbClr val="FF99FF"/>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a:solidFill>
                  <a:schemeClr val="bg1"/>
                </a:solidFill>
                <a:latin typeface="+mn-lt"/>
              </a:rPr>
              <a:t>New MS 1: </a:t>
            </a:r>
            <a:r>
              <a:rPr lang="en-US" sz="3600" dirty="0" err="1">
                <a:solidFill>
                  <a:schemeClr val="bg1"/>
                </a:solidFill>
                <a:latin typeface="+mn-lt"/>
              </a:rPr>
              <a:t>OfficeCo</a:t>
            </a:r>
            <a:r>
              <a:rPr lang="en-US" sz="3600" dirty="0">
                <a:solidFill>
                  <a:schemeClr val="bg1"/>
                </a:solidFill>
                <a:latin typeface="+mn-lt"/>
              </a:rPr>
              <a:t> (and copy of IE and can modify it)</a:t>
            </a:r>
          </a:p>
        </p:txBody>
      </p:sp>
      <p:cxnSp>
        <p:nvCxnSpPr>
          <p:cNvPr id="12" name="Straight Arrow Connector 11"/>
          <p:cNvCxnSpPr/>
          <p:nvPr/>
        </p:nvCxnSpPr>
        <p:spPr bwMode="auto">
          <a:xfrm>
            <a:off x="3697235" y="4353636"/>
            <a:ext cx="2593033" cy="849058"/>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flipH="1">
            <a:off x="3778180" y="1657978"/>
            <a:ext cx="2220686" cy="1135464"/>
          </a:xfrm>
          <a:prstGeom prst="straightConnector1">
            <a:avLst/>
          </a:prstGeom>
          <a:solidFill>
            <a:schemeClr val="accent1"/>
          </a:solidFill>
          <a:ln w="101600" cap="flat" cmpd="sng" algn="ctr">
            <a:solidFill>
              <a:schemeClr val="tx1"/>
            </a:solidFill>
            <a:prstDash val="solid"/>
            <a:round/>
            <a:headEnd type="triangle" w="med" len="med"/>
            <a:tailEnd type="none"/>
          </a:ln>
          <a:effectLst/>
        </p:spPr>
      </p:cxnSp>
      <p:sp>
        <p:nvSpPr>
          <p:cNvPr id="14" name="Rectangle 13"/>
          <p:cNvSpPr/>
          <p:nvPr/>
        </p:nvSpPr>
        <p:spPr bwMode="auto">
          <a:xfrm>
            <a:off x="324757" y="2688121"/>
            <a:ext cx="3372478" cy="1665515"/>
          </a:xfrm>
          <a:prstGeom prst="rect">
            <a:avLst/>
          </a:prstGeom>
          <a:solidFill>
            <a:srgbClr val="CC00CC"/>
          </a:solidFill>
          <a:ln w="9525"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6000" dirty="0">
                <a:solidFill>
                  <a:schemeClr val="bg1"/>
                </a:solidFill>
                <a:latin typeface="+mn-lt"/>
              </a:rPr>
              <a:t>Microsoft</a:t>
            </a:r>
          </a:p>
        </p:txBody>
      </p:sp>
    </p:spTree>
    <p:extLst>
      <p:ext uri="{BB962C8B-B14F-4D97-AF65-F5344CB8AC3E}">
        <p14:creationId xmlns:p14="http://schemas.microsoft.com/office/powerpoint/2010/main" val="297719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MS Break Up</a:t>
            </a:r>
            <a:endParaRPr lang="en-US" dirty="0"/>
          </a:p>
        </p:txBody>
      </p:sp>
      <p:sp>
        <p:nvSpPr>
          <p:cNvPr id="3" name="Content Placeholder 2"/>
          <p:cNvSpPr>
            <a:spLocks noGrp="1"/>
          </p:cNvSpPr>
          <p:nvPr>
            <p:ph idx="1"/>
          </p:nvPr>
        </p:nvSpPr>
        <p:spPr/>
        <p:txBody>
          <a:bodyPr/>
          <a:lstStyle/>
          <a:p>
            <a:r>
              <a:rPr lang="en-US" dirty="0" smtClean="0"/>
              <a:t>MS loses at trial on 3 Apr 2000</a:t>
            </a:r>
          </a:p>
          <a:p>
            <a:r>
              <a:rPr lang="en-US" dirty="0" smtClean="0"/>
              <a:t>Key Questions</a:t>
            </a:r>
          </a:p>
          <a:p>
            <a:pPr lvl="1"/>
            <a:r>
              <a:rPr lang="en-US" dirty="0" smtClean="0"/>
              <a:t>What was the point of the planned break up?</a:t>
            </a:r>
          </a:p>
          <a:p>
            <a:pPr lvl="1"/>
            <a:r>
              <a:rPr lang="en-US" dirty="0" smtClean="0"/>
              <a:t>How would that have altered </a:t>
            </a:r>
            <a:r>
              <a:rPr lang="en-US" dirty="0" smtClean="0"/>
              <a:t>competition?</a:t>
            </a:r>
            <a:endParaRPr lang="en-US" dirty="0" smtClean="0"/>
          </a:p>
          <a:p>
            <a:pPr lvl="1"/>
            <a:r>
              <a:rPr lang="en-US" dirty="0" smtClean="0"/>
              <a:t>How does the break up compare to the AT&amp;T break up?</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19</a:t>
            </a:fld>
            <a:endParaRPr lang="en-US" altLang="en-US"/>
          </a:p>
        </p:txBody>
      </p:sp>
      <p:sp>
        <p:nvSpPr>
          <p:cNvPr id="6"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(3 of 3)</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827583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FD968DB-E0C1-44C9-BFFF-6178DE1C8301}" type="datetime4">
              <a:rPr lang="en-US" smtClean="0"/>
              <a:t>May 4, 2022</a:t>
            </a:fld>
            <a:endParaRPr lang="en-US" altLang="en-US">
              <a:solidFill>
                <a:schemeClr val="bg2"/>
              </a:solidFill>
            </a:endParaRPr>
          </a:p>
        </p:txBody>
      </p:sp>
      <p:sp>
        <p:nvSpPr>
          <p:cNvPr id="3" name="Slide Number Placeholder 2"/>
          <p:cNvSpPr>
            <a:spLocks noGrp="1"/>
          </p:cNvSpPr>
          <p:nvPr>
            <p:ph type="sldNum" sz="quarter" idx="12"/>
          </p:nvPr>
        </p:nvSpPr>
        <p:spPr/>
        <p:txBody>
          <a:bodyPr/>
          <a:lstStyle/>
          <a:p>
            <a:fld id="{95245DD4-5CD6-4C84-8A65-0451D049418A}" type="slidenum">
              <a:rPr lang="en-US" altLang="en-US" smtClean="0"/>
              <a:pPr/>
              <a:t>2</a:t>
            </a:fld>
            <a:endParaRPr lang="en-US" altLang="en-US"/>
          </a:p>
        </p:txBody>
      </p:sp>
      <p:pic>
        <p:nvPicPr>
          <p:cNvPr id="4" name="Picture 3"/>
          <p:cNvPicPr>
            <a:picLocks noChangeAspect="1"/>
          </p:cNvPicPr>
          <p:nvPr/>
        </p:nvPicPr>
        <p:blipFill>
          <a:blip r:embed="rId2"/>
          <a:stretch>
            <a:fillRect/>
          </a:stretch>
        </p:blipFill>
        <p:spPr>
          <a:xfrm>
            <a:off x="225813" y="303891"/>
            <a:ext cx="4041387" cy="5305732"/>
          </a:xfrm>
          <a:prstGeom prst="rect">
            <a:avLst/>
          </a:prstGeom>
        </p:spPr>
      </p:pic>
      <p:sp>
        <p:nvSpPr>
          <p:cNvPr id="5" name="Text Box 5"/>
          <p:cNvSpPr txBox="1">
            <a:spLocks noChangeArrowheads="1"/>
          </p:cNvSpPr>
          <p:nvPr/>
        </p:nvSpPr>
        <p:spPr bwMode="auto">
          <a:xfrm>
            <a:off x="9034668" y="6477000"/>
            <a:ext cx="31573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NY Magazine (17 Aug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6" name="Text Box 5"/>
          <p:cNvSpPr txBox="1">
            <a:spLocks noChangeArrowheads="1"/>
          </p:cNvSpPr>
          <p:nvPr/>
        </p:nvSpPr>
        <p:spPr bwMode="auto">
          <a:xfrm>
            <a:off x="9253330" y="0"/>
            <a:ext cx="293866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The Apple Newton</a:t>
            </a:r>
            <a:endParaRPr lang="en-US" b="1" i="0" dirty="0">
              <a:solidFill>
                <a:schemeClr val="accent4">
                  <a:lumMod val="75000"/>
                  <a:lumOff val="25000"/>
                </a:schemeClr>
              </a:solidFill>
              <a:latin typeface="+mn-lt"/>
              <a:cs typeface="Times New Roman" panose="02020603050405020304" pitchFamily="18" charset="0"/>
            </a:endParaRPr>
          </a:p>
        </p:txBody>
      </p:sp>
      <p:sp>
        <p:nvSpPr>
          <p:cNvPr id="7"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rotWithShape="1">
          <a:blip r:embed="rId2"/>
          <a:srcRect l="1408" t="3640" r="4647" b="63740"/>
          <a:stretch/>
        </p:blipFill>
        <p:spPr>
          <a:xfrm>
            <a:off x="1108894" y="1554824"/>
            <a:ext cx="10270785" cy="4681908"/>
          </a:xfrm>
          <a:prstGeom prst="rect">
            <a:avLst/>
          </a:prstGeom>
        </p:spPr>
      </p:pic>
    </p:spTree>
    <p:extLst>
      <p:ext uri="{BB962C8B-B14F-4D97-AF65-F5344CB8AC3E}">
        <p14:creationId xmlns:p14="http://schemas.microsoft.com/office/powerpoint/2010/main" val="237073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3425" y="-1"/>
            <a:ext cx="3488575"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Separate OS and Apps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7932536" y="6488668"/>
            <a:ext cx="42594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Microsoft Break Up Order (7 June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9586" y="325269"/>
            <a:ext cx="4540889" cy="6029905"/>
          </a:xfrm>
          <a:prstGeom prst="rect">
            <a:avLst/>
          </a:prstGeom>
        </p:spPr>
      </p:pic>
      <p:grpSp>
        <p:nvGrpSpPr>
          <p:cNvPr id="10" name="Group 9"/>
          <p:cNvGrpSpPr>
            <a:grpSpLocks noChangeAspect="1"/>
          </p:cNvGrpSpPr>
          <p:nvPr/>
        </p:nvGrpSpPr>
        <p:grpSpPr>
          <a:xfrm>
            <a:off x="1275522" y="1894803"/>
            <a:ext cx="10654145" cy="4126382"/>
            <a:chOff x="4390977" y="2998317"/>
            <a:chExt cx="4655549" cy="1803108"/>
          </a:xfrm>
        </p:grpSpPr>
        <p:pic>
          <p:nvPicPr>
            <p:cNvPr id="8" name="Picture 7"/>
            <p:cNvPicPr>
              <a:picLocks noChangeAspect="1"/>
            </p:cNvPicPr>
            <p:nvPr/>
          </p:nvPicPr>
          <p:blipFill rotWithShape="1">
            <a:blip r:embed="rId3"/>
            <a:srcRect l="1853" r="1344"/>
            <a:stretch/>
          </p:blipFill>
          <p:spPr>
            <a:xfrm>
              <a:off x="4390977" y="2998317"/>
              <a:ext cx="4655549" cy="842800"/>
            </a:xfrm>
            <a:prstGeom prst="rect">
              <a:avLst/>
            </a:prstGeom>
          </p:spPr>
        </p:pic>
        <p:pic>
          <p:nvPicPr>
            <p:cNvPr id="9" name="Picture 8"/>
            <p:cNvPicPr>
              <a:picLocks noChangeAspect="1"/>
            </p:cNvPicPr>
            <p:nvPr/>
          </p:nvPicPr>
          <p:blipFill>
            <a:blip r:embed="rId4"/>
            <a:stretch>
              <a:fillRect/>
            </a:stretch>
          </p:blipFill>
          <p:spPr>
            <a:xfrm>
              <a:off x="4393464" y="3801825"/>
              <a:ext cx="4652475" cy="999600"/>
            </a:xfrm>
            <a:prstGeom prst="rect">
              <a:avLst/>
            </a:prstGeom>
          </p:spPr>
        </p:pic>
      </p:grpSp>
    </p:spTree>
    <p:extLst>
      <p:ext uri="{BB962C8B-B14F-4D97-AF65-F5344CB8AC3E}">
        <p14:creationId xmlns:p14="http://schemas.microsoft.com/office/powerpoint/2010/main" val="40755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0" y="-1"/>
            <a:ext cx="5181601"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Treatment of IE: Entry Path Limits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7932536" y="6488668"/>
            <a:ext cx="42594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Microsoft Break Up Order (7 June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39899" y="185894"/>
            <a:ext cx="4390043" cy="6150433"/>
          </a:xfrm>
          <a:prstGeom prst="rect">
            <a:avLst/>
          </a:prstGeom>
        </p:spPr>
      </p:pic>
      <p:pic>
        <p:nvPicPr>
          <p:cNvPr id="8" name="Picture 7"/>
          <p:cNvPicPr>
            <a:picLocks noChangeAspect="1"/>
          </p:cNvPicPr>
          <p:nvPr/>
        </p:nvPicPr>
        <p:blipFill>
          <a:blip r:embed="rId3"/>
          <a:stretch>
            <a:fillRect/>
          </a:stretch>
        </p:blipFill>
        <p:spPr>
          <a:xfrm>
            <a:off x="2207854" y="1231069"/>
            <a:ext cx="9328186" cy="4731928"/>
          </a:xfrm>
          <a:prstGeom prst="rect">
            <a:avLst/>
          </a:prstGeom>
        </p:spPr>
      </p:pic>
    </p:spTree>
    <p:extLst>
      <p:ext uri="{BB962C8B-B14F-4D97-AF65-F5344CB8AC3E}">
        <p14:creationId xmlns:p14="http://schemas.microsoft.com/office/powerpoint/2010/main" val="121240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9887" y="-1"/>
            <a:ext cx="1662113" cy="40957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API Parity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7932536" y="6488668"/>
            <a:ext cx="42594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Microsoft Break Up Order (7 June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93327" y="204787"/>
            <a:ext cx="4512231" cy="6112886"/>
          </a:xfrm>
          <a:prstGeom prst="rect">
            <a:avLst/>
          </a:prstGeom>
        </p:spPr>
      </p:pic>
      <p:pic>
        <p:nvPicPr>
          <p:cNvPr id="8" name="Picture 7"/>
          <p:cNvPicPr>
            <a:picLocks noChangeAspect="1"/>
          </p:cNvPicPr>
          <p:nvPr/>
        </p:nvPicPr>
        <p:blipFill>
          <a:blip r:embed="rId3"/>
          <a:stretch>
            <a:fillRect/>
          </a:stretch>
        </p:blipFill>
        <p:spPr>
          <a:xfrm>
            <a:off x="2869516" y="913939"/>
            <a:ext cx="7994804" cy="5070364"/>
          </a:xfrm>
          <a:prstGeom prst="rect">
            <a:avLst/>
          </a:prstGeom>
        </p:spPr>
      </p:pic>
    </p:spTree>
    <p:extLst>
      <p:ext uri="{BB962C8B-B14F-4D97-AF65-F5344CB8AC3E}">
        <p14:creationId xmlns:p14="http://schemas.microsoft.com/office/powerpoint/2010/main" val="24644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0" y="-2"/>
            <a:ext cx="7208521" cy="448889"/>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Mandatory API Disclosure (and Note Handhelds)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7932536" y="6488668"/>
            <a:ext cx="42594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Microsoft Break Up Order (7 June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2145" y="213847"/>
            <a:ext cx="4361709" cy="6034553"/>
          </a:xfrm>
          <a:prstGeom prst="rect">
            <a:avLst/>
          </a:prstGeom>
        </p:spPr>
      </p:pic>
      <p:pic>
        <p:nvPicPr>
          <p:cNvPr id="8" name="Picture 7"/>
          <p:cNvPicPr>
            <a:picLocks noChangeAspect="1"/>
          </p:cNvPicPr>
          <p:nvPr/>
        </p:nvPicPr>
        <p:blipFill>
          <a:blip r:embed="rId3"/>
          <a:stretch>
            <a:fillRect/>
          </a:stretch>
        </p:blipFill>
        <p:spPr>
          <a:xfrm>
            <a:off x="1885757" y="1327563"/>
            <a:ext cx="8201791" cy="4701908"/>
          </a:xfrm>
          <a:prstGeom prst="rect">
            <a:avLst/>
          </a:prstGeom>
        </p:spPr>
      </p:pic>
    </p:spTree>
    <p:extLst>
      <p:ext uri="{BB962C8B-B14F-4D97-AF65-F5344CB8AC3E}">
        <p14:creationId xmlns:p14="http://schemas.microsoft.com/office/powerpoint/2010/main" val="123975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474" y="-2"/>
            <a:ext cx="7474528" cy="37407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With and Without Versions with Pro Rata Discount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7932536" y="6488668"/>
            <a:ext cx="42594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Microsoft Break Up Order (7 June 2000)</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71101" y="297175"/>
            <a:ext cx="4384247" cy="5875025"/>
          </a:xfrm>
          <a:prstGeom prst="rect">
            <a:avLst/>
          </a:prstGeom>
        </p:spPr>
      </p:pic>
      <p:pic>
        <p:nvPicPr>
          <p:cNvPr id="8" name="Picture 7"/>
          <p:cNvPicPr>
            <a:picLocks noChangeAspect="1"/>
          </p:cNvPicPr>
          <p:nvPr/>
        </p:nvPicPr>
        <p:blipFill>
          <a:blip r:embed="rId3"/>
          <a:stretch>
            <a:fillRect/>
          </a:stretch>
        </p:blipFill>
        <p:spPr>
          <a:xfrm>
            <a:off x="3359634" y="1091695"/>
            <a:ext cx="8142888" cy="4891520"/>
          </a:xfrm>
          <a:prstGeom prst="rect">
            <a:avLst/>
          </a:prstGeom>
        </p:spPr>
      </p:pic>
    </p:spTree>
    <p:extLst>
      <p:ext uri="{BB962C8B-B14F-4D97-AF65-F5344CB8AC3E}">
        <p14:creationId xmlns:p14="http://schemas.microsoft.com/office/powerpoint/2010/main" val="2383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0532" y="-2"/>
            <a:ext cx="453146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Nov 2001: U.S./MS Settlement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(3 Nov 2001)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1815" y="126459"/>
            <a:ext cx="3771662" cy="6235513"/>
          </a:xfrm>
          <a:prstGeom prst="rect">
            <a:avLst/>
          </a:prstGeom>
        </p:spPr>
      </p:pic>
      <p:pic>
        <p:nvPicPr>
          <p:cNvPr id="8" name="Picture 7"/>
          <p:cNvPicPr>
            <a:picLocks noChangeAspect="1"/>
          </p:cNvPicPr>
          <p:nvPr/>
        </p:nvPicPr>
        <p:blipFill>
          <a:blip r:embed="rId3"/>
          <a:stretch>
            <a:fillRect/>
          </a:stretch>
        </p:blipFill>
        <p:spPr>
          <a:xfrm>
            <a:off x="3148519" y="1369584"/>
            <a:ext cx="8184206" cy="4340551"/>
          </a:xfrm>
          <a:prstGeom prst="rect">
            <a:avLst/>
          </a:prstGeom>
        </p:spPr>
      </p:pic>
    </p:spTree>
    <p:extLst>
      <p:ext uri="{BB962C8B-B14F-4D97-AF65-F5344CB8AC3E}">
        <p14:creationId xmlns:p14="http://schemas.microsoft.com/office/powerpoint/2010/main" val="381998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799979" y="4534868"/>
            <a:ext cx="4107835" cy="2204772"/>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Baby Bills: A Break Up Alternative</a:t>
            </a:r>
            <a:endParaRPr lang="en-US" dirty="0"/>
          </a:p>
        </p:txBody>
      </p:sp>
      <p:sp>
        <p:nvSpPr>
          <p:cNvPr id="3" name="Content Placeholder 2"/>
          <p:cNvSpPr>
            <a:spLocks noGrp="1"/>
          </p:cNvSpPr>
          <p:nvPr>
            <p:ph idx="1"/>
          </p:nvPr>
        </p:nvSpPr>
        <p:spPr/>
        <p:txBody>
          <a:bodyPr/>
          <a:lstStyle/>
          <a:p>
            <a:r>
              <a:rPr lang="en-US" dirty="0" smtClean="0"/>
              <a:t>Idea</a:t>
            </a:r>
          </a:p>
          <a:p>
            <a:pPr lvl="1"/>
            <a:r>
              <a:rPr lang="en-US" dirty="0" smtClean="0"/>
              <a:t>IP is public good with zero marginal cost; can create copies for free</a:t>
            </a:r>
          </a:p>
          <a:p>
            <a:pPr lvl="1"/>
            <a:r>
              <a:rPr lang="en-US" dirty="0" smtClean="0"/>
              <a:t>Split MS vertically giving each new firm a copy of Windows, Office and IE</a:t>
            </a:r>
          </a:p>
          <a:p>
            <a:pPr lvl="1"/>
            <a:r>
              <a:rPr lang="en-US" dirty="0" smtClean="0"/>
              <a:t>Competition for free?</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26</a:t>
            </a:fld>
            <a:endParaRPr lang="en-US" altLang="en-US"/>
          </a:p>
        </p:txBody>
      </p:sp>
      <p:sp>
        <p:nvSpPr>
          <p:cNvPr id="6" name="Rectangle 5"/>
          <p:cNvSpPr/>
          <p:nvPr/>
        </p:nvSpPr>
        <p:spPr bwMode="auto">
          <a:xfrm>
            <a:off x="7621547" y="4534868"/>
            <a:ext cx="821567" cy="2204772"/>
          </a:xfrm>
          <a:prstGeom prst="rect">
            <a:avLst/>
          </a:prstGeom>
          <a:solidFill>
            <a:srgbClr val="99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799980" y="4534868"/>
            <a:ext cx="821567" cy="2204772"/>
          </a:xfrm>
          <a:prstGeom prst="rect">
            <a:avLst/>
          </a:prstGeom>
          <a:solidFill>
            <a:srgbClr val="CCE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9264681" y="4534868"/>
            <a:ext cx="821567" cy="2204772"/>
          </a:xfrm>
          <a:prstGeom prst="rect">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10086248" y="4534868"/>
            <a:ext cx="821567" cy="2204772"/>
          </a:xfrm>
          <a:prstGeom prst="rect">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8443114" y="4534868"/>
            <a:ext cx="821567" cy="2204772"/>
          </a:xfrm>
          <a:prstGeom prst="rect">
            <a:avLst/>
          </a:prstGeom>
          <a:solidFill>
            <a:srgbClr val="6699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3"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a:t>
            </a:r>
            <a:r>
              <a:rPr lang="en-US" b="1" i="0" dirty="0" smtClean="0">
                <a:solidFill>
                  <a:schemeClr val="accent4">
                    <a:lumMod val="75000"/>
                    <a:lumOff val="25000"/>
                  </a:schemeClr>
                </a:solidFill>
                <a:latin typeface="+mn-lt"/>
                <a:cs typeface="Times New Roman" panose="02020603050405020304" pitchFamily="18" charset="0"/>
              </a:rPr>
              <a:t>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6208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IE</a:t>
            </a:r>
            <a:endParaRPr lang="en-US" dirty="0"/>
          </a:p>
        </p:txBody>
      </p:sp>
      <p:sp>
        <p:nvSpPr>
          <p:cNvPr id="3" name="Content Placeholder 2"/>
          <p:cNvSpPr>
            <a:spLocks noGrp="1"/>
          </p:cNvSpPr>
          <p:nvPr>
            <p:ph idx="1"/>
          </p:nvPr>
        </p:nvSpPr>
        <p:spPr/>
        <p:txBody>
          <a:bodyPr/>
          <a:lstStyle/>
          <a:p>
            <a:r>
              <a:rPr lang="en-US" dirty="0" smtClean="0"/>
              <a:t>As Proposed by the States</a:t>
            </a:r>
          </a:p>
          <a:p>
            <a:pPr lvl="1"/>
            <a:r>
              <a:rPr lang="en-US" dirty="0" smtClean="0"/>
              <a:t>“</a:t>
            </a:r>
            <a:r>
              <a:rPr lang="en-US" dirty="0"/>
              <a:t>Microsoft ... disclose and license all source code for all Browser software  [and that the license] grant a royalty-free, non-exclusive perpetual right on a non-discriminatory basis to make, use, modify and distribute without limitation products implementing or derived from Microsoft’s source code</a:t>
            </a:r>
            <a:r>
              <a:rPr lang="en-US" dirty="0" smtClean="0"/>
              <a:t>....”</a:t>
            </a:r>
          </a:p>
          <a:p>
            <a:pPr lvl="1"/>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27</a:t>
            </a:fld>
            <a:endParaRPr lang="en-US" altLang="en-US"/>
          </a:p>
        </p:txBody>
      </p:sp>
      <p:sp>
        <p:nvSpPr>
          <p:cNvPr id="6"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a:t>
            </a:r>
            <a:r>
              <a:rPr lang="en-US" b="1" i="0" dirty="0" smtClean="0">
                <a:solidFill>
                  <a:schemeClr val="accent4">
                    <a:lumMod val="75000"/>
                    <a:lumOff val="25000"/>
                  </a:schemeClr>
                </a:solidFill>
                <a:latin typeface="+mn-lt"/>
                <a:cs typeface="Times New Roman" panose="02020603050405020304" pitchFamily="18" charset="0"/>
              </a:rPr>
              <a:t>(2 </a:t>
            </a:r>
            <a:r>
              <a:rPr lang="en-US" b="1" i="0" dirty="0" smtClean="0">
                <a:solidFill>
                  <a:schemeClr val="accent4">
                    <a:lumMod val="75000"/>
                    <a:lumOff val="25000"/>
                  </a:schemeClr>
                </a:solidFill>
                <a:latin typeface="+mn-lt"/>
                <a:cs typeface="Times New Roman" panose="02020603050405020304" pitchFamily="18" charset="0"/>
              </a:rPr>
              <a:t>of </a:t>
            </a:r>
            <a:r>
              <a:rPr lang="en-US" b="1" i="0" dirty="0" smtClean="0">
                <a:solidFill>
                  <a:schemeClr val="accent4">
                    <a:lumMod val="75000"/>
                    <a:lumOff val="25000"/>
                  </a:schemeClr>
                </a:solidFill>
                <a:latin typeface="+mn-lt"/>
                <a:cs typeface="Times New Roman" panose="02020603050405020304" pitchFamily="18" charset="0"/>
              </a:rPr>
              <a:t>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390260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Java/Navigator Must Carry</a:t>
            </a:r>
            <a:endParaRPr lang="en-US" dirty="0"/>
          </a:p>
        </p:txBody>
      </p:sp>
      <p:sp>
        <p:nvSpPr>
          <p:cNvPr id="3" name="Content Placeholder 2"/>
          <p:cNvSpPr>
            <a:spLocks noGrp="1"/>
          </p:cNvSpPr>
          <p:nvPr>
            <p:ph idx="1"/>
          </p:nvPr>
        </p:nvSpPr>
        <p:spPr/>
        <p:txBody>
          <a:bodyPr/>
          <a:lstStyle/>
          <a:p>
            <a:r>
              <a:rPr lang="en-US" dirty="0"/>
              <a:t>As Proposed by the States</a:t>
            </a:r>
          </a:p>
          <a:p>
            <a:pPr lvl="1"/>
            <a:r>
              <a:rPr lang="en-US" dirty="0" smtClean="0"/>
              <a:t>“</a:t>
            </a:r>
            <a:r>
              <a:rPr lang="en-US" dirty="0"/>
              <a:t>For a period of 10 years from the date of entry of the Final Judgment, Microsoft shall distribute free of charge, in binary form, with all copies of its Windows Operating System Product and Browser ... a competitively performing Windows-compatible version of the Java runtime </a:t>
            </a:r>
            <a:r>
              <a:rPr lang="en-US" dirty="0" smtClean="0"/>
              <a:t>environment</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28</a:t>
            </a:fld>
            <a:endParaRPr lang="en-US" altLang="en-US"/>
          </a:p>
        </p:txBody>
      </p:sp>
      <p:sp>
        <p:nvSpPr>
          <p:cNvPr id="6"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a:t>
            </a:r>
            <a:r>
              <a:rPr lang="en-US" b="1" i="0" dirty="0" smtClean="0">
                <a:solidFill>
                  <a:schemeClr val="accent4">
                    <a:lumMod val="75000"/>
                    <a:lumOff val="25000"/>
                  </a:schemeClr>
                </a:solidFill>
                <a:latin typeface="+mn-lt"/>
                <a:cs typeface="Times New Roman" panose="02020603050405020304" pitchFamily="18" charset="0"/>
              </a:rPr>
              <a:t>(3 </a:t>
            </a:r>
            <a:r>
              <a:rPr lang="en-US" b="1" i="0" dirty="0" smtClean="0">
                <a:solidFill>
                  <a:schemeClr val="accent4">
                    <a:lumMod val="75000"/>
                    <a:lumOff val="25000"/>
                  </a:schemeClr>
                </a:solidFill>
                <a:latin typeface="+mn-lt"/>
                <a:cs typeface="Times New Roman" panose="02020603050405020304" pitchFamily="18" charset="0"/>
              </a:rPr>
              <a:t>of </a:t>
            </a:r>
            <a:r>
              <a:rPr lang="en-US" b="1" i="0" dirty="0" smtClean="0">
                <a:solidFill>
                  <a:schemeClr val="accent4">
                    <a:lumMod val="75000"/>
                    <a:lumOff val="25000"/>
                  </a:schemeClr>
                </a:solidFill>
                <a:latin typeface="+mn-lt"/>
                <a:cs typeface="Times New Roman" panose="02020603050405020304" pitchFamily="18" charset="0"/>
              </a:rPr>
              <a:t>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575998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Java/Navigator Must Carry</a:t>
            </a:r>
            <a:endParaRPr lang="en-US" dirty="0"/>
          </a:p>
        </p:txBody>
      </p:sp>
      <p:sp>
        <p:nvSpPr>
          <p:cNvPr id="3" name="Content Placeholder 2"/>
          <p:cNvSpPr>
            <a:spLocks noGrp="1"/>
          </p:cNvSpPr>
          <p:nvPr>
            <p:ph idx="1"/>
          </p:nvPr>
        </p:nvSpPr>
        <p:spPr/>
        <p:txBody>
          <a:bodyPr/>
          <a:lstStyle/>
          <a:p>
            <a:r>
              <a:rPr lang="en-US" dirty="0"/>
              <a:t>As Proposed by the States</a:t>
            </a:r>
          </a:p>
          <a:p>
            <a:pPr lvl="1"/>
            <a:r>
              <a:rPr lang="en-US" dirty="0" smtClean="0"/>
              <a:t>“... </a:t>
            </a:r>
            <a:r>
              <a:rPr lang="en-US" dirty="0"/>
              <a:t>compliant with the latest Sun Microsystems Technology Compatibility Kit</a:t>
            </a:r>
            <a:r>
              <a:rPr lang="en-US" dirty="0" smtClean="0"/>
              <a:t>.”</a:t>
            </a:r>
          </a:p>
          <a:p>
            <a:r>
              <a:rPr lang="en-US" dirty="0" smtClean="0"/>
              <a:t>What would this accomplish? Does this raise the same issues as the open-source </a:t>
            </a:r>
            <a:r>
              <a:rPr lang="en-US" smtClean="0"/>
              <a:t>IE remedy?</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29</a:t>
            </a:fld>
            <a:endParaRPr lang="en-US" altLang="en-US"/>
          </a:p>
        </p:txBody>
      </p:sp>
      <p:sp>
        <p:nvSpPr>
          <p:cNvPr id="6" name="Text Box 5"/>
          <p:cNvSpPr txBox="1">
            <a:spLocks noChangeArrowheads="1"/>
          </p:cNvSpPr>
          <p:nvPr/>
        </p:nvSpPr>
        <p:spPr bwMode="auto">
          <a:xfrm>
            <a:off x="10119360" y="0"/>
            <a:ext cx="207264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a:t>
            </a:r>
            <a:r>
              <a:rPr lang="en-US" b="1" i="0" dirty="0" smtClean="0">
                <a:solidFill>
                  <a:schemeClr val="accent4">
                    <a:lumMod val="75000"/>
                    <a:lumOff val="25000"/>
                  </a:schemeClr>
                </a:solidFill>
                <a:latin typeface="+mn-lt"/>
                <a:cs typeface="Times New Roman" panose="02020603050405020304" pitchFamily="18" charset="0"/>
              </a:rPr>
              <a:t>(4 </a:t>
            </a:r>
            <a:r>
              <a:rPr lang="en-US" b="1" i="0" dirty="0" smtClean="0">
                <a:solidFill>
                  <a:schemeClr val="accent4">
                    <a:lumMod val="75000"/>
                    <a:lumOff val="25000"/>
                  </a:schemeClr>
                </a:solidFill>
                <a:latin typeface="+mn-lt"/>
                <a:cs typeface="Times New Roman" panose="02020603050405020304" pitchFamily="18" charset="0"/>
              </a:rPr>
              <a:t>of </a:t>
            </a:r>
            <a:r>
              <a:rPr lang="en-US" b="1" i="0" dirty="0" smtClean="0">
                <a:solidFill>
                  <a:schemeClr val="accent4">
                    <a:lumMod val="75000"/>
                    <a:lumOff val="25000"/>
                  </a:schemeClr>
                </a:solidFill>
                <a:latin typeface="+mn-lt"/>
                <a:cs typeface="Times New Roman" panose="02020603050405020304" pitchFamily="18" charset="0"/>
              </a:rPr>
              <a:t>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5889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68515" y="99569"/>
            <a:ext cx="4297680" cy="6306095"/>
          </a:xfrm>
          <a:prstGeom prst="rect">
            <a:avLst/>
          </a:prstGeom>
        </p:spPr>
      </p:pic>
      <p:sp>
        <p:nvSpPr>
          <p:cNvPr id="2" name="Title 1"/>
          <p:cNvSpPr>
            <a:spLocks noGrp="1"/>
          </p:cNvSpPr>
          <p:nvPr>
            <p:ph type="title"/>
          </p:nvPr>
        </p:nvSpPr>
        <p:spPr>
          <a:xfrm>
            <a:off x="8299939" y="-1"/>
            <a:ext cx="3892062"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Jan 95: MS Moves Online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735537" y="6488668"/>
            <a:ext cx="3456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(13 Jan 1995)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4228915" y="546475"/>
            <a:ext cx="2577683" cy="6047043"/>
          </a:xfrm>
          <a:prstGeom prst="rect">
            <a:avLst/>
          </a:prstGeom>
        </p:spPr>
      </p:pic>
      <p:pic>
        <p:nvPicPr>
          <p:cNvPr id="9" name="Picture 8"/>
          <p:cNvPicPr>
            <a:picLocks noChangeAspect="1"/>
          </p:cNvPicPr>
          <p:nvPr/>
        </p:nvPicPr>
        <p:blipFill>
          <a:blip r:embed="rId4"/>
          <a:stretch>
            <a:fillRect/>
          </a:stretch>
        </p:blipFill>
        <p:spPr>
          <a:xfrm>
            <a:off x="7020866" y="1803314"/>
            <a:ext cx="4181119" cy="3623568"/>
          </a:xfrm>
          <a:prstGeom prst="rect">
            <a:avLst/>
          </a:prstGeom>
        </p:spPr>
      </p:pic>
    </p:spTree>
    <p:extLst>
      <p:ext uri="{BB962C8B-B14F-4D97-AF65-F5344CB8AC3E}">
        <p14:creationId xmlns:p14="http://schemas.microsoft.com/office/powerpoint/2010/main" val="350232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About Remedies</a:t>
            </a:r>
            <a:endParaRPr lang="en-US" dirty="0"/>
          </a:p>
        </p:txBody>
      </p:sp>
      <p:sp>
        <p:nvSpPr>
          <p:cNvPr id="3" name="Content Placeholder 2"/>
          <p:cNvSpPr>
            <a:spLocks noGrp="1"/>
          </p:cNvSpPr>
          <p:nvPr>
            <p:ph idx="1"/>
          </p:nvPr>
        </p:nvSpPr>
        <p:spPr/>
        <p:txBody>
          <a:bodyPr/>
          <a:lstStyle/>
          <a:p>
            <a:r>
              <a:rPr lang="en-US" dirty="0" smtClean="0"/>
              <a:t>Try this</a:t>
            </a:r>
          </a:p>
          <a:p>
            <a:pPr lvl="1"/>
            <a:r>
              <a:rPr lang="en-US" dirty="0" smtClean="0"/>
              <a:t>Absent the illegal conduct, what would the industry look like today?</a:t>
            </a:r>
          </a:p>
          <a:p>
            <a:pPr lvl="2"/>
            <a:r>
              <a:rPr lang="en-US" dirty="0" smtClean="0"/>
              <a:t>Suppose that I could prove that the market shares of Netscape and IE would have been 90/10 in 2000 but were instead 50/50 because of the illegal conduct</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30</a:t>
            </a:fld>
            <a:endParaRPr lang="en-US" altLang="en-US"/>
          </a:p>
        </p:txBody>
      </p:sp>
    </p:spTree>
    <p:extLst>
      <p:ext uri="{BB962C8B-B14F-4D97-AF65-F5344CB8AC3E}">
        <p14:creationId xmlns:p14="http://schemas.microsoft.com/office/powerpoint/2010/main" val="2315261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About Remedies</a:t>
            </a:r>
            <a:endParaRPr lang="en-US" dirty="0"/>
          </a:p>
        </p:txBody>
      </p:sp>
      <p:sp>
        <p:nvSpPr>
          <p:cNvPr id="3" name="Content Placeholder 2"/>
          <p:cNvSpPr>
            <a:spLocks noGrp="1"/>
          </p:cNvSpPr>
          <p:nvPr>
            <p:ph idx="1"/>
          </p:nvPr>
        </p:nvSpPr>
        <p:spPr/>
        <p:txBody>
          <a:bodyPr/>
          <a:lstStyle/>
          <a:p>
            <a:r>
              <a:rPr lang="en-US" dirty="0" smtClean="0"/>
              <a:t>Try this</a:t>
            </a:r>
          </a:p>
          <a:p>
            <a:pPr lvl="1"/>
            <a:r>
              <a:rPr lang="en-US" dirty="0" smtClean="0"/>
              <a:t>Are there remedies available that would create that position?</a:t>
            </a:r>
          </a:p>
          <a:p>
            <a:pPr lvl="2"/>
            <a:r>
              <a:rPr lang="en-US" dirty="0" smtClean="0"/>
              <a:t>Does that mean blocking the distribution of IE for some period? Mandating the distribution by MS of NN for some period?</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31</a:t>
            </a:fld>
            <a:endParaRPr lang="en-US" altLang="en-US"/>
          </a:p>
        </p:txBody>
      </p:sp>
    </p:spTree>
    <p:extLst>
      <p:ext uri="{BB962C8B-B14F-4D97-AF65-F5344CB8AC3E}">
        <p14:creationId xmlns:p14="http://schemas.microsoft.com/office/powerpoint/2010/main" val="4156683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About Remedies</a:t>
            </a:r>
            <a:endParaRPr lang="en-US" dirty="0"/>
          </a:p>
        </p:txBody>
      </p:sp>
      <p:sp>
        <p:nvSpPr>
          <p:cNvPr id="3" name="Content Placeholder 2"/>
          <p:cNvSpPr>
            <a:spLocks noGrp="1"/>
          </p:cNvSpPr>
          <p:nvPr>
            <p:ph idx="1"/>
          </p:nvPr>
        </p:nvSpPr>
        <p:spPr/>
        <p:txBody>
          <a:bodyPr/>
          <a:lstStyle/>
          <a:p>
            <a:r>
              <a:rPr lang="en-US" dirty="0" smtClean="0"/>
              <a:t>Try this</a:t>
            </a:r>
          </a:p>
          <a:p>
            <a:pPr lvl="1"/>
            <a:r>
              <a:rPr lang="en-US" dirty="0" smtClean="0"/>
              <a:t>Is that protecting competition or “market engineering aimed at protecting a specific competitor?”</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32</a:t>
            </a:fld>
            <a:endParaRPr lang="en-US" altLang="en-US"/>
          </a:p>
        </p:txBody>
      </p:sp>
    </p:spTree>
    <p:extLst>
      <p:ext uri="{BB962C8B-B14F-4D97-AF65-F5344CB8AC3E}">
        <p14:creationId xmlns:p14="http://schemas.microsoft.com/office/powerpoint/2010/main" val="3053603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238" y="-2"/>
            <a:ext cx="61007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Desktop OS Market Share (TTYN (1 of 3))</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8823960" y="6488668"/>
            <a:ext cx="33680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Statcounter.com (3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Desktop Operating System Market Share Worldwide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040" y="153785"/>
            <a:ext cx="5482391" cy="6039196"/>
          </a:xfrm>
          <a:prstGeom prst="rect">
            <a:avLst/>
          </a:prstGeom>
        </p:spPr>
      </p:pic>
      <p:pic>
        <p:nvPicPr>
          <p:cNvPr id="10" name="Picture 9" descr="Desktop Operating System Market Share Worldwide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884" t="30512" r="8069" b="25992"/>
          <a:stretch/>
        </p:blipFill>
        <p:spPr>
          <a:xfrm>
            <a:off x="1471353" y="889462"/>
            <a:ext cx="8937324" cy="4976553"/>
          </a:xfrm>
          <a:prstGeom prst="rect">
            <a:avLst/>
          </a:prstGeom>
        </p:spPr>
      </p:pic>
    </p:spTree>
    <p:extLst>
      <p:ext uri="{BB962C8B-B14F-4D97-AF65-F5344CB8AC3E}">
        <p14:creationId xmlns:p14="http://schemas.microsoft.com/office/powerpoint/2010/main" val="10162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4713" y="-2"/>
            <a:ext cx="4967288" cy="418013"/>
          </a:xfrm>
          <a:solidFill>
            <a:schemeClr val="bg2">
              <a:alpha val="10000"/>
            </a:schemeClr>
          </a:solidFill>
        </p:spPr>
        <p:txBody>
          <a:bodyPr/>
          <a:lstStyle/>
          <a:p>
            <a:pPr algn="r">
              <a:lnSpc>
                <a:spcPct val="100000"/>
              </a:lnSpc>
            </a:pPr>
            <a:r>
              <a:rPr lang="en-US" sz="2400" kern="1200" dirty="0" smtClean="0">
                <a:solidFill>
                  <a:schemeClr val="accent4">
                    <a:lumMod val="75000"/>
                    <a:lumOff val="25000"/>
                  </a:schemeClr>
                </a:solidFill>
                <a:latin typeface="+mn-lt"/>
              </a:rPr>
              <a:t>OS Market Shares (TTYN (2 of 3))</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8843962" y="6488668"/>
            <a:ext cx="33480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Statcounter.com (3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Operating System Market Share Worldwide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61" y="138113"/>
            <a:ext cx="5627451" cy="6198990"/>
          </a:xfrm>
          <a:prstGeom prst="rect">
            <a:avLst/>
          </a:prstGeom>
        </p:spPr>
      </p:pic>
      <p:pic>
        <p:nvPicPr>
          <p:cNvPr id="11" name="Picture 10" descr="Operating System Market Share Worldwide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716" t="30833" r="7636" b="26337"/>
          <a:stretch/>
        </p:blipFill>
        <p:spPr>
          <a:xfrm>
            <a:off x="2946400" y="1625477"/>
            <a:ext cx="8586790" cy="4675310"/>
          </a:xfrm>
          <a:prstGeom prst="rect">
            <a:avLst/>
          </a:prstGeom>
        </p:spPr>
      </p:pic>
    </p:spTree>
    <p:extLst>
      <p:ext uri="{BB962C8B-B14F-4D97-AF65-F5344CB8AC3E}">
        <p14:creationId xmlns:p14="http://schemas.microsoft.com/office/powerpoint/2010/main" val="22844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Charts</a:t>
            </a:r>
            <a:endParaRPr lang="en-US" dirty="0"/>
          </a:p>
        </p:txBody>
      </p:sp>
      <p:sp>
        <p:nvSpPr>
          <p:cNvPr id="3" name="Content Placeholder 2"/>
          <p:cNvSpPr>
            <a:spLocks noGrp="1"/>
          </p:cNvSpPr>
          <p:nvPr>
            <p:ph idx="1"/>
          </p:nvPr>
        </p:nvSpPr>
        <p:spPr/>
        <p:txBody>
          <a:bodyPr/>
          <a:lstStyle/>
          <a:p>
            <a:r>
              <a:rPr lang="en-US" dirty="0" smtClean="0"/>
              <a:t>Questions</a:t>
            </a:r>
          </a:p>
          <a:p>
            <a:pPr lvl="1"/>
            <a:r>
              <a:rPr lang="en-US" dirty="0" smtClean="0"/>
              <a:t>What do these two charts say about competition?</a:t>
            </a:r>
          </a:p>
          <a:p>
            <a:pPr lvl="1"/>
            <a:r>
              <a:rPr lang="en-US" dirty="0" smtClean="0"/>
              <a:t>About antitrust remedies?</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35</a:t>
            </a:fld>
            <a:endParaRPr lang="en-US" altLang="en-US"/>
          </a:p>
        </p:txBody>
      </p:sp>
      <p:sp>
        <p:nvSpPr>
          <p:cNvPr id="6" name="Title 1"/>
          <p:cNvSpPr txBox="1">
            <a:spLocks/>
          </p:cNvSpPr>
          <p:nvPr/>
        </p:nvSpPr>
        <p:spPr bwMode="auto">
          <a:xfrm>
            <a:off x="10001250" y="-2"/>
            <a:ext cx="2190750"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1200" dirty="0" smtClean="0">
                <a:solidFill>
                  <a:schemeClr val="accent4">
                    <a:lumMod val="75000"/>
                    <a:lumOff val="25000"/>
                  </a:schemeClr>
                </a:solidFill>
                <a:latin typeface="+mn-lt"/>
              </a:rPr>
              <a:t>TTYN (3 of 3)</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9100956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
            <a:ext cx="5562601" cy="685801"/>
          </a:xfrm>
          <a:solidFill>
            <a:schemeClr val="bg2">
              <a:alpha val="10000"/>
            </a:schemeClr>
          </a:solidFill>
        </p:spPr>
        <p:txBody>
          <a:bodyPr/>
          <a:lstStyle/>
          <a:p>
            <a:pPr algn="r">
              <a:lnSpc>
                <a:spcPct val="100000"/>
              </a:lnSpc>
            </a:pPr>
            <a:r>
              <a:rPr lang="en-US" sz="2400" kern="1200" dirty="0" smtClean="0">
                <a:solidFill>
                  <a:schemeClr val="accent4">
                    <a:lumMod val="75000"/>
                    <a:lumOff val="25000"/>
                  </a:schemeClr>
                </a:solidFill>
                <a:latin typeface="+mn-lt"/>
              </a:rPr>
              <a:t>Browser Market Share (all Platforms) (TTYN (1 of 6))</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820150" y="6488668"/>
            <a:ext cx="33718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Statcounter.com (3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Browser Market Share Worldwide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75" y="112992"/>
            <a:ext cx="5670313" cy="6246204"/>
          </a:xfrm>
          <a:prstGeom prst="rect">
            <a:avLst/>
          </a:prstGeom>
        </p:spPr>
      </p:pic>
      <p:pic>
        <p:nvPicPr>
          <p:cNvPr id="10" name="Picture 9" descr="Browser Market Share Worldwide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6087" t="30949" r="8075" b="20635"/>
          <a:stretch/>
        </p:blipFill>
        <p:spPr>
          <a:xfrm>
            <a:off x="3196273" y="1327666"/>
            <a:ext cx="7787639" cy="4838700"/>
          </a:xfrm>
          <a:prstGeom prst="rect">
            <a:avLst/>
          </a:prstGeom>
        </p:spPr>
      </p:pic>
    </p:spTree>
    <p:extLst>
      <p:ext uri="{BB962C8B-B14F-4D97-AF65-F5344CB8AC3E}">
        <p14:creationId xmlns:p14="http://schemas.microsoft.com/office/powerpoint/2010/main" val="423802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3764" y="-2"/>
            <a:ext cx="4948238" cy="695327"/>
          </a:xfrm>
          <a:solidFill>
            <a:schemeClr val="bg2">
              <a:alpha val="10000"/>
            </a:schemeClr>
          </a:solidFill>
        </p:spPr>
        <p:txBody>
          <a:bodyPr/>
          <a:lstStyle/>
          <a:p>
            <a:pPr algn="r">
              <a:lnSpc>
                <a:spcPct val="100000"/>
              </a:lnSpc>
            </a:pPr>
            <a:r>
              <a:rPr lang="en-US" sz="2400" kern="1200" dirty="0" smtClean="0">
                <a:solidFill>
                  <a:schemeClr val="accent4">
                    <a:lumMod val="75000"/>
                    <a:lumOff val="25000"/>
                  </a:schemeClr>
                </a:solidFill>
                <a:latin typeface="+mn-lt"/>
              </a:rPr>
              <a:t>Browser Market Share (Desktop) (TTYN (2 of 6))</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8824912" y="6488668"/>
            <a:ext cx="3367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Statcounter.com (3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Desktop Browser Market Share Worldwide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99" y="142875"/>
            <a:ext cx="5579826" cy="6146527"/>
          </a:xfrm>
          <a:prstGeom prst="rect">
            <a:avLst/>
          </a:prstGeom>
        </p:spPr>
      </p:pic>
      <p:pic>
        <p:nvPicPr>
          <p:cNvPr id="11" name="Picture 10" descr="Desktop Browser Market Share Worldwide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005" t="30701" r="8448" b="25986"/>
          <a:stretch/>
        </p:blipFill>
        <p:spPr>
          <a:xfrm>
            <a:off x="2476501" y="1178174"/>
            <a:ext cx="8638954" cy="4762500"/>
          </a:xfrm>
          <a:prstGeom prst="rect">
            <a:avLst/>
          </a:prstGeom>
        </p:spPr>
      </p:pic>
    </p:spTree>
    <p:extLst>
      <p:ext uri="{BB962C8B-B14F-4D97-AF65-F5344CB8AC3E}">
        <p14:creationId xmlns:p14="http://schemas.microsoft.com/office/powerpoint/2010/main" val="83124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9038" y="-2"/>
            <a:ext cx="4652963" cy="704852"/>
          </a:xfrm>
          <a:solidFill>
            <a:schemeClr val="bg2">
              <a:alpha val="10000"/>
            </a:schemeClr>
          </a:solidFill>
        </p:spPr>
        <p:txBody>
          <a:bodyPr/>
          <a:lstStyle/>
          <a:p>
            <a:pPr algn="r">
              <a:lnSpc>
                <a:spcPct val="100000"/>
              </a:lnSpc>
            </a:pPr>
            <a:r>
              <a:rPr lang="en-US" sz="2400" kern="1200" dirty="0" smtClean="0">
                <a:solidFill>
                  <a:schemeClr val="accent4">
                    <a:lumMod val="75000"/>
                    <a:lumOff val="25000"/>
                  </a:schemeClr>
                </a:solidFill>
                <a:latin typeface="+mn-lt"/>
              </a:rPr>
              <a:t>Browser Market Share (Tablet) (TTYN (3 of 6))</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791574" y="6488668"/>
            <a:ext cx="34004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Statcounter.com (3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Tablet Browser Market Share Worldwide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11" y="152400"/>
            <a:ext cx="5627451" cy="6198989"/>
          </a:xfrm>
          <a:prstGeom prst="rect">
            <a:avLst/>
          </a:prstGeom>
        </p:spPr>
      </p:pic>
      <p:pic>
        <p:nvPicPr>
          <p:cNvPr id="10" name="Picture 9" descr="Tablet Browser Market Share Worldwide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975" t="31009" r="6857" b="26351"/>
          <a:stretch/>
        </p:blipFill>
        <p:spPr>
          <a:xfrm>
            <a:off x="2443162" y="947736"/>
            <a:ext cx="9101138" cy="4904014"/>
          </a:xfrm>
          <a:prstGeom prst="rect">
            <a:avLst/>
          </a:prstGeom>
        </p:spPr>
      </p:pic>
    </p:spTree>
    <p:extLst>
      <p:ext uri="{BB962C8B-B14F-4D97-AF65-F5344CB8AC3E}">
        <p14:creationId xmlns:p14="http://schemas.microsoft.com/office/powerpoint/2010/main" val="122446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5226" y="-2"/>
            <a:ext cx="4676776" cy="724644"/>
          </a:xfrm>
          <a:solidFill>
            <a:schemeClr val="bg2">
              <a:alpha val="10000"/>
            </a:schemeClr>
          </a:solidFill>
        </p:spPr>
        <p:txBody>
          <a:bodyPr/>
          <a:lstStyle/>
          <a:p>
            <a:pPr algn="r">
              <a:lnSpc>
                <a:spcPct val="100000"/>
              </a:lnSpc>
            </a:pPr>
            <a:r>
              <a:rPr lang="en-US" sz="2400" kern="1200" dirty="0" smtClean="0">
                <a:solidFill>
                  <a:schemeClr val="accent4">
                    <a:lumMod val="75000"/>
                    <a:lumOff val="25000"/>
                  </a:schemeClr>
                </a:solidFill>
                <a:latin typeface="+mn-lt"/>
              </a:rPr>
              <a:t>Browser Market Share (Mobile) (TTYN (4 of 6))</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829674" y="6488668"/>
            <a:ext cx="33623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Statcounter.com (3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Mobile Browser Market Share Worldwide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274" y="100012"/>
            <a:ext cx="5684601" cy="6261943"/>
          </a:xfrm>
          <a:prstGeom prst="rect">
            <a:avLst/>
          </a:prstGeom>
        </p:spPr>
      </p:pic>
      <p:pic>
        <p:nvPicPr>
          <p:cNvPr id="10" name="Picture 9" descr="Mobile Browser Market Share Worldwide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541" t="30486" r="6658" b="24490"/>
          <a:stretch/>
        </p:blipFill>
        <p:spPr>
          <a:xfrm>
            <a:off x="2428875" y="1038223"/>
            <a:ext cx="8869318" cy="5010151"/>
          </a:xfrm>
          <a:prstGeom prst="rect">
            <a:avLst/>
          </a:prstGeom>
        </p:spPr>
      </p:pic>
    </p:spTree>
    <p:extLst>
      <p:ext uri="{BB962C8B-B14F-4D97-AF65-F5344CB8AC3E}">
        <p14:creationId xmlns:p14="http://schemas.microsoft.com/office/powerpoint/2010/main" val="52471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725" y="-2"/>
            <a:ext cx="41052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Moore’s Law and Software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6550429" y="6477000"/>
            <a:ext cx="56415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a:t>
            </a:r>
            <a:r>
              <a:rPr lang="en-US" sz="1800" i="0" dirty="0" smtClean="0">
                <a:solidFill>
                  <a:schemeClr val="accent4">
                    <a:lumMod val="75000"/>
                    <a:lumOff val="25000"/>
                  </a:schemeClr>
                </a:solidFill>
                <a:latin typeface="+mn-lt"/>
                <a:cs typeface="Times New Roman" panose="02020603050405020304" pitchFamily="18" charset="0"/>
              </a:rPr>
              <a:t>Memo (26 May 1995)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74905" y="418011"/>
            <a:ext cx="4097590" cy="5889359"/>
          </a:xfrm>
          <a:prstGeom prst="rect">
            <a:avLst/>
          </a:prstGeom>
        </p:spPr>
      </p:pic>
      <p:sp>
        <p:nvSpPr>
          <p:cNvPr id="9" name="Rectangle 8"/>
          <p:cNvSpPr/>
          <p:nvPr/>
        </p:nvSpPr>
        <p:spPr bwMode="auto">
          <a:xfrm>
            <a:off x="1550946" y="2395508"/>
            <a:ext cx="9907929"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rgbClr val="000000"/>
                </a:solidFill>
                <a:effectLst/>
                <a:latin typeface="Times New Roman" pitchFamily="18" charset="0"/>
              </a:rPr>
              <a:t>“Our vision</a:t>
            </a:r>
            <a:r>
              <a:rPr kumimoji="1" lang="en-US" sz="3600" i="0" u="none" strike="noStrike" cap="none" normalizeH="0" dirty="0">
                <a:ln>
                  <a:noFill/>
                </a:ln>
                <a:solidFill>
                  <a:srgbClr val="000000"/>
                </a:solidFill>
                <a:effectLst/>
                <a:latin typeface="Times New Roman" pitchFamily="18" charset="0"/>
              </a:rPr>
              <a:t> for the last 20 years can be summarized in a succinct way. We saw that </a:t>
            </a:r>
            <a:r>
              <a:rPr kumimoji="1" lang="en-US" sz="3600" b="1" i="0" u="none" strike="noStrike" cap="none" normalizeH="0" dirty="0">
                <a:ln>
                  <a:noFill/>
                </a:ln>
                <a:solidFill>
                  <a:schemeClr val="accent4">
                    <a:lumMod val="50000"/>
                    <a:lumOff val="50000"/>
                  </a:schemeClr>
                </a:solidFill>
                <a:effectLst/>
                <a:latin typeface="Times New Roman" pitchFamily="18" charset="0"/>
              </a:rPr>
              <a:t>exponential improvements in computer capabilities would make great software quite valuable</a:t>
            </a:r>
            <a:r>
              <a:rPr kumimoji="1" lang="en-US" sz="3600" i="0" u="none" strike="noStrike" cap="none" normalizeH="0" dirty="0">
                <a:ln>
                  <a:noFill/>
                </a:ln>
                <a:solidFill>
                  <a:srgbClr val="000000"/>
                </a:solidFill>
                <a:effectLst/>
                <a:latin typeface="Times New Roman" pitchFamily="18" charset="0"/>
              </a:rPr>
              <a:t>. Our response was to build an organization to deliver great software products.”</a:t>
            </a:r>
            <a:endParaRPr kumimoji="1" lang="en-US" sz="3600" i="0" u="none" strike="noStrike" cap="none" normalizeH="0" baseline="0" dirty="0">
              <a:ln>
                <a:noFill/>
              </a:ln>
              <a:solidFill>
                <a:srgbClr val="000000"/>
              </a:solidFill>
              <a:effectLst/>
              <a:latin typeface="Times New Roman" pitchFamily="18" charset="0"/>
            </a:endParaRPr>
          </a:p>
        </p:txBody>
      </p:sp>
    </p:spTree>
    <p:extLst>
      <p:ext uri="{BB962C8B-B14F-4D97-AF65-F5344CB8AC3E}">
        <p14:creationId xmlns:p14="http://schemas.microsoft.com/office/powerpoint/2010/main" val="168555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825" y="-2"/>
            <a:ext cx="5591177" cy="773669"/>
          </a:xfrm>
          <a:solidFill>
            <a:schemeClr val="bg2">
              <a:alpha val="10000"/>
            </a:schemeClr>
          </a:solidFill>
        </p:spPr>
        <p:txBody>
          <a:bodyPr/>
          <a:lstStyle/>
          <a:p>
            <a:pPr algn="r">
              <a:lnSpc>
                <a:spcPct val="100000"/>
              </a:lnSpc>
            </a:pPr>
            <a:r>
              <a:rPr lang="en-US" sz="2400" kern="1200" dirty="0" smtClean="0">
                <a:solidFill>
                  <a:schemeClr val="accent4">
                    <a:lumMod val="75000"/>
                    <a:lumOff val="25000"/>
                  </a:schemeClr>
                </a:solidFill>
                <a:latin typeface="+mn-lt"/>
              </a:rPr>
              <a:t>Browser Market Share (Mobile) (U.S.) (TTYN (5 of 6))</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829674" y="6488668"/>
            <a:ext cx="33623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Statcounter.com (3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Mobile Browser Market Share United States Of America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18" y="149088"/>
            <a:ext cx="5536964" cy="6099312"/>
          </a:xfrm>
          <a:prstGeom prst="rect">
            <a:avLst/>
          </a:prstGeom>
        </p:spPr>
      </p:pic>
      <p:pic>
        <p:nvPicPr>
          <p:cNvPr id="11" name="Picture 10" descr="Mobile Browser Market Share United States Of America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390" t="31756" r="6963" b="25924"/>
          <a:stretch/>
        </p:blipFill>
        <p:spPr>
          <a:xfrm>
            <a:off x="1824036" y="1162049"/>
            <a:ext cx="8832531" cy="4697969"/>
          </a:xfrm>
          <a:prstGeom prst="rect">
            <a:avLst/>
          </a:prstGeom>
        </p:spPr>
      </p:pic>
    </p:spTree>
    <p:extLst>
      <p:ext uri="{BB962C8B-B14F-4D97-AF65-F5344CB8AC3E}">
        <p14:creationId xmlns:p14="http://schemas.microsoft.com/office/powerpoint/2010/main" val="29909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the Charts</a:t>
            </a:r>
            <a:endParaRPr lang="en-US" dirty="0"/>
          </a:p>
        </p:txBody>
      </p:sp>
      <p:sp>
        <p:nvSpPr>
          <p:cNvPr id="3" name="Content Placeholder 2"/>
          <p:cNvSpPr>
            <a:spLocks noGrp="1"/>
          </p:cNvSpPr>
          <p:nvPr>
            <p:ph idx="1"/>
          </p:nvPr>
        </p:nvSpPr>
        <p:spPr/>
        <p:txBody>
          <a:bodyPr/>
          <a:lstStyle/>
          <a:p>
            <a:r>
              <a:rPr lang="en-US" dirty="0" smtClean="0"/>
              <a:t>Questions</a:t>
            </a:r>
          </a:p>
          <a:p>
            <a:pPr lvl="1"/>
            <a:r>
              <a:rPr lang="en-US" dirty="0" smtClean="0"/>
              <a:t>What do these charts say about competition?</a:t>
            </a:r>
          </a:p>
          <a:p>
            <a:pPr lvl="1"/>
            <a:r>
              <a:rPr lang="en-US" dirty="0" smtClean="0"/>
              <a:t>About antitrust remedies?</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4,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41</a:t>
            </a:fld>
            <a:endParaRPr lang="en-US" altLang="en-US"/>
          </a:p>
        </p:txBody>
      </p:sp>
      <p:sp>
        <p:nvSpPr>
          <p:cNvPr id="6" name="Title 1"/>
          <p:cNvSpPr txBox="1">
            <a:spLocks/>
          </p:cNvSpPr>
          <p:nvPr/>
        </p:nvSpPr>
        <p:spPr bwMode="auto">
          <a:xfrm>
            <a:off x="10001250" y="-2"/>
            <a:ext cx="2190750"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1200" dirty="0" smtClean="0">
                <a:solidFill>
                  <a:schemeClr val="accent4">
                    <a:lumMod val="75000"/>
                    <a:lumOff val="25000"/>
                  </a:schemeClr>
                </a:solidFill>
                <a:latin typeface="+mn-lt"/>
              </a:rPr>
              <a:t>TTYN (6 of 6)</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2741085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9185" y="-2"/>
            <a:ext cx="312281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Network is Next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6608618" y="6488668"/>
            <a:ext cx="55833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a:t>
            </a:r>
            <a:r>
              <a:rPr lang="en-US" sz="1800" i="0" dirty="0" smtClean="0">
                <a:solidFill>
                  <a:schemeClr val="accent4">
                    <a:lumMod val="75000"/>
                    <a:lumOff val="25000"/>
                  </a:schemeClr>
                </a:solidFill>
                <a:latin typeface="+mn-lt"/>
                <a:cs typeface="Times New Roman" panose="02020603050405020304" pitchFamily="18" charset="0"/>
              </a:rPr>
              <a:t>Memo (26 May 1995)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81473" y="209004"/>
            <a:ext cx="4215960" cy="6059489"/>
          </a:xfrm>
          <a:prstGeom prst="rect">
            <a:avLst/>
          </a:prstGeom>
        </p:spPr>
      </p:pic>
      <p:sp>
        <p:nvSpPr>
          <p:cNvPr id="9" name="Rectangle 8"/>
          <p:cNvSpPr/>
          <p:nvPr/>
        </p:nvSpPr>
        <p:spPr bwMode="auto">
          <a:xfrm>
            <a:off x="1338632" y="2950624"/>
            <a:ext cx="10200906" cy="286232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rgbClr val="000000"/>
                </a:solidFill>
                <a:effectLst/>
              </a:rPr>
              <a:t>“</a:t>
            </a:r>
            <a:r>
              <a:rPr kumimoji="1" lang="en-US" sz="3600" b="1" i="0" u="none" strike="noStrike" cap="none" normalizeH="0" baseline="0" dirty="0">
                <a:ln>
                  <a:noFill/>
                </a:ln>
                <a:solidFill>
                  <a:schemeClr val="accent4">
                    <a:lumMod val="50000"/>
                    <a:lumOff val="50000"/>
                  </a:schemeClr>
                </a:solidFill>
                <a:effectLst/>
              </a:rPr>
              <a:t>In</a:t>
            </a:r>
            <a:r>
              <a:rPr kumimoji="1" lang="en-US" sz="3600" b="1" i="0" u="none" strike="noStrike" cap="none" normalizeH="0" dirty="0">
                <a:ln>
                  <a:noFill/>
                </a:ln>
                <a:solidFill>
                  <a:schemeClr val="accent4">
                    <a:lumMod val="50000"/>
                    <a:lumOff val="50000"/>
                  </a:schemeClr>
                </a:solidFill>
                <a:effectLst/>
              </a:rPr>
              <a:t> the next 20 years the improvement in computer power will be outpaced by the exponential improvements in communications networks</a:t>
            </a:r>
            <a:r>
              <a:rPr kumimoji="1" lang="en-US" sz="3600" i="0" u="none" strike="noStrike" cap="none" normalizeH="0" dirty="0">
                <a:ln>
                  <a:noFill/>
                </a:ln>
                <a:solidFill>
                  <a:srgbClr val="000000"/>
                </a:solidFill>
                <a:effectLst/>
              </a:rPr>
              <a:t>. </a:t>
            </a:r>
            <a:r>
              <a:rPr lang="en-US" sz="3600" dirty="0">
                <a:solidFill>
                  <a:srgbClr val="000000"/>
                </a:solidFill>
              </a:rPr>
              <a:t>The combination of these elements will have a fundamental impact on work, learning and play.</a:t>
            </a:r>
            <a:r>
              <a:rPr kumimoji="1" lang="en-US" sz="3600" i="0" u="none" strike="noStrike" cap="none" normalizeH="0" dirty="0">
                <a:ln>
                  <a:noFill/>
                </a:ln>
                <a:solidFill>
                  <a:srgbClr val="000000"/>
                </a:solidFill>
                <a:effectLst/>
              </a:rPr>
              <a:t>”</a:t>
            </a:r>
            <a:endParaRPr kumimoji="1" lang="en-US" sz="36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2834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8513" y="-2"/>
            <a:ext cx="504348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Internet: Highest Importance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6587836" y="6516172"/>
            <a:ext cx="56218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a:t>
            </a:r>
            <a:r>
              <a:rPr lang="en-US" sz="1800" i="0" dirty="0" smtClean="0">
                <a:solidFill>
                  <a:schemeClr val="accent4">
                    <a:lumMod val="75000"/>
                    <a:lumOff val="25000"/>
                  </a:schemeClr>
                </a:solidFill>
                <a:latin typeface="+mn-lt"/>
                <a:cs typeface="Times New Roman" panose="02020603050405020304" pitchFamily="18" charset="0"/>
              </a:rPr>
              <a:t>Memo (26 May 1995)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12560" y="164473"/>
            <a:ext cx="4269593" cy="6136574"/>
          </a:xfrm>
          <a:prstGeom prst="rect">
            <a:avLst/>
          </a:prstGeom>
        </p:spPr>
      </p:pic>
      <p:sp>
        <p:nvSpPr>
          <p:cNvPr id="9" name="Rectangle 8"/>
          <p:cNvSpPr/>
          <p:nvPr/>
        </p:nvSpPr>
        <p:spPr bwMode="auto">
          <a:xfrm>
            <a:off x="1392537" y="2855553"/>
            <a:ext cx="10542287" cy="286232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rgbClr val="000000"/>
                </a:solidFill>
                <a:effectLst/>
              </a:rPr>
              <a:t>“The</a:t>
            </a:r>
            <a:r>
              <a:rPr kumimoji="1" lang="en-US" sz="3600" i="0" u="none" strike="noStrike" cap="none" normalizeH="0" dirty="0">
                <a:ln>
                  <a:noFill/>
                </a:ln>
                <a:solidFill>
                  <a:srgbClr val="000000"/>
                </a:solidFill>
                <a:effectLst/>
              </a:rPr>
              <a:t> Internet is at the forefront of all of this</a:t>
            </a:r>
            <a:r>
              <a:rPr lang="en-US" sz="3600" dirty="0">
                <a:solidFill>
                  <a:srgbClr val="000000"/>
                </a:solidFill>
              </a:rPr>
              <a:t> and developments on the Internet over the next several years will set the course of our industry for a long time to come. … Now </a:t>
            </a:r>
            <a:r>
              <a:rPr lang="en-US" sz="3600" b="1" dirty="0">
                <a:solidFill>
                  <a:schemeClr val="accent4">
                    <a:lumMod val="50000"/>
                    <a:lumOff val="50000"/>
                  </a:schemeClr>
                </a:solidFill>
              </a:rPr>
              <a:t>I assign the Internet the highest level of importance</a:t>
            </a:r>
            <a:r>
              <a:rPr lang="en-US" sz="3600" dirty="0">
                <a:solidFill>
                  <a:srgbClr val="000000"/>
                </a:solidFill>
              </a:rPr>
              <a:t>.</a:t>
            </a:r>
            <a:r>
              <a:rPr kumimoji="1" lang="en-US" sz="3600" i="0" u="none" strike="noStrike" cap="none" normalizeH="0" dirty="0">
                <a:ln>
                  <a:noFill/>
                </a:ln>
                <a:solidFill>
                  <a:srgbClr val="000000"/>
                </a:solidFill>
                <a:effectLst/>
              </a:rPr>
              <a:t>”</a:t>
            </a:r>
            <a:endParaRPr kumimoji="1" lang="en-US" sz="36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93520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0088" y="-2"/>
            <a:ext cx="38719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(Internet = IBM PC) &gt; GUI</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6562898" y="6477000"/>
            <a:ext cx="56291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a:t>
            </a:r>
            <a:r>
              <a:rPr lang="en-US" sz="1800" i="0" dirty="0" smtClean="0">
                <a:solidFill>
                  <a:schemeClr val="accent4">
                    <a:lumMod val="75000"/>
                    <a:lumOff val="25000"/>
                  </a:schemeClr>
                </a:solidFill>
                <a:latin typeface="+mn-lt"/>
                <a:cs typeface="Times New Roman" panose="02020603050405020304" pitchFamily="18" charset="0"/>
              </a:rPr>
              <a:t>Memo (26 May 1995)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29185" y="193113"/>
            <a:ext cx="4246774" cy="6103778"/>
          </a:xfrm>
          <a:prstGeom prst="rect">
            <a:avLst/>
          </a:prstGeom>
        </p:spPr>
      </p:pic>
      <p:sp>
        <p:nvSpPr>
          <p:cNvPr id="9" name="Rectangle 8"/>
          <p:cNvSpPr/>
          <p:nvPr/>
        </p:nvSpPr>
        <p:spPr bwMode="auto">
          <a:xfrm>
            <a:off x="1445509" y="3240564"/>
            <a:ext cx="10084504" cy="23083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rgbClr val="000000"/>
                </a:solidFill>
                <a:effectLst/>
              </a:rPr>
              <a:t>“</a:t>
            </a:r>
            <a:r>
              <a:rPr lang="en-US" sz="3600" b="1" dirty="0">
                <a:solidFill>
                  <a:schemeClr val="accent4">
                    <a:lumMod val="50000"/>
                    <a:lumOff val="50000"/>
                  </a:schemeClr>
                </a:solidFill>
              </a:rPr>
              <a:t>The Internet is the most important single development to come along since the IBM PC was introduced in 1981. It is even more important than the arrival of the graphical user interface (GUI)</a:t>
            </a:r>
            <a:r>
              <a:rPr lang="en-US" sz="3600" dirty="0">
                <a:solidFill>
                  <a:srgbClr val="000000"/>
                </a:solidFill>
              </a:rPr>
              <a:t>.</a:t>
            </a:r>
            <a:r>
              <a:rPr kumimoji="1" lang="en-US" sz="3600" i="0" u="none" strike="noStrike" cap="none" normalizeH="0" dirty="0">
                <a:ln>
                  <a:noFill/>
                </a:ln>
                <a:solidFill>
                  <a:srgbClr val="000000"/>
                </a:solidFill>
                <a:effectLst/>
              </a:rPr>
              <a:t>”</a:t>
            </a:r>
            <a:endParaRPr kumimoji="1" lang="en-US" sz="36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39855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6350" y="-2"/>
            <a:ext cx="329565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Netscape Threat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6596149" y="6477000"/>
            <a:ext cx="55958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 Gates, Internet Tidal Wave </a:t>
            </a:r>
            <a:r>
              <a:rPr lang="en-US" sz="1800" i="0" dirty="0" smtClean="0">
                <a:solidFill>
                  <a:schemeClr val="accent4">
                    <a:lumMod val="75000"/>
                    <a:lumOff val="25000"/>
                  </a:schemeClr>
                </a:solidFill>
                <a:latin typeface="+mn-lt"/>
                <a:cs typeface="Times New Roman" panose="02020603050405020304" pitchFamily="18" charset="0"/>
              </a:rPr>
              <a:t>Memo (26 May 1995)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4247" y="205621"/>
            <a:ext cx="4172404" cy="5996887"/>
          </a:xfrm>
          <a:prstGeom prst="rect">
            <a:avLst/>
          </a:prstGeom>
        </p:spPr>
      </p:pic>
      <p:sp>
        <p:nvSpPr>
          <p:cNvPr id="9" name="Rectangle 8"/>
          <p:cNvSpPr/>
          <p:nvPr/>
        </p:nvSpPr>
        <p:spPr bwMode="auto">
          <a:xfrm>
            <a:off x="1411124" y="2855553"/>
            <a:ext cx="10214138" cy="286232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rgbClr val="000000"/>
                </a:solidFill>
                <a:effectLst/>
              </a:rPr>
              <a:t>“</a:t>
            </a:r>
            <a:r>
              <a:rPr lang="en-US" sz="3600" dirty="0">
                <a:solidFill>
                  <a:srgbClr val="000000"/>
                </a:solidFill>
              </a:rPr>
              <a:t>A new competitor ‘born’ on the Internet is </a:t>
            </a:r>
            <a:r>
              <a:rPr lang="en-US" sz="3600" b="1" dirty="0">
                <a:solidFill>
                  <a:schemeClr val="accent4">
                    <a:lumMod val="50000"/>
                    <a:lumOff val="50000"/>
                  </a:schemeClr>
                </a:solidFill>
              </a:rPr>
              <a:t>Netscape</a:t>
            </a:r>
            <a:r>
              <a:rPr lang="en-US" sz="3600" dirty="0">
                <a:solidFill>
                  <a:srgbClr val="000000"/>
                </a:solidFill>
              </a:rPr>
              <a:t>. Their browser is dominant, with </a:t>
            </a:r>
            <a:r>
              <a:rPr lang="en-US" sz="3600" b="1" dirty="0">
                <a:solidFill>
                  <a:schemeClr val="accent4">
                    <a:lumMod val="50000"/>
                    <a:lumOff val="50000"/>
                  </a:schemeClr>
                </a:solidFill>
              </a:rPr>
              <a:t>70% usage share </a:t>
            </a:r>
            <a:r>
              <a:rPr lang="en-US" sz="3600" dirty="0">
                <a:solidFill>
                  <a:srgbClr val="000000"/>
                </a:solidFill>
              </a:rPr>
              <a:t>… . They are </a:t>
            </a:r>
            <a:r>
              <a:rPr lang="en-US" sz="3600" b="1" dirty="0">
                <a:solidFill>
                  <a:schemeClr val="accent4">
                    <a:lumMod val="50000"/>
                    <a:lumOff val="50000"/>
                  </a:schemeClr>
                </a:solidFill>
              </a:rPr>
              <a:t>pursuing a multi-platform strategy where they move the key API into the client to commoditize the underlying operating system</a:t>
            </a:r>
            <a:r>
              <a:rPr lang="en-US" sz="3600" dirty="0">
                <a:solidFill>
                  <a:srgbClr val="000000"/>
                </a:solidFill>
              </a:rPr>
              <a:t>.</a:t>
            </a:r>
            <a:r>
              <a:rPr kumimoji="1" lang="en-US" sz="3600" i="0" u="none" strike="noStrike" cap="none" normalizeH="0" dirty="0">
                <a:ln>
                  <a:noFill/>
                </a:ln>
                <a:solidFill>
                  <a:srgbClr val="000000"/>
                </a:solidFill>
                <a:effectLst/>
              </a:rPr>
              <a:t>”</a:t>
            </a:r>
            <a:endParaRPr kumimoji="1" lang="en-US" sz="360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6541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2931" y="-2"/>
            <a:ext cx="328907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May 1996: Palm Pilot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4,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401694" y="6488668"/>
            <a:ext cx="27903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InfoWorld (13 May 1996)</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InfoWorld - Google Book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36885" t="18909" r="21237" b="31757"/>
          <a:stretch/>
        </p:blipFill>
        <p:spPr>
          <a:xfrm>
            <a:off x="2872047" y="42750"/>
            <a:ext cx="5191297" cy="6728848"/>
          </a:xfrm>
          <a:prstGeom prst="rect">
            <a:avLst/>
          </a:prstGeom>
        </p:spPr>
      </p:pic>
    </p:spTree>
    <p:extLst>
      <p:ext uri="{BB962C8B-B14F-4D97-AF65-F5344CB8AC3E}">
        <p14:creationId xmlns:p14="http://schemas.microsoft.com/office/powerpoint/2010/main" val="2623524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7919</TotalTime>
  <Words>1342</Words>
  <Application>Microsoft Office PowerPoint</Application>
  <PresentationFormat>Widescreen</PresentationFormat>
  <Paragraphs>236</Paragraphs>
  <Slides>41</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Helvetica</vt:lpstr>
      <vt:lpstr>Monotype Sorts</vt:lpstr>
      <vt:lpstr>Times New Roman</vt:lpstr>
      <vt:lpstr>Generic (Standard)</vt:lpstr>
      <vt:lpstr>Custom Design</vt:lpstr>
      <vt:lpstr>Class 20 Platforms and Networks Spring 2022  Regulating Big Tech: Microsoft Remedies</vt:lpstr>
      <vt:lpstr>PowerPoint Presentation</vt:lpstr>
      <vt:lpstr>Jan 95: MS Moves Online</vt:lpstr>
      <vt:lpstr>Moore’s Law and Software</vt:lpstr>
      <vt:lpstr>The Network is Next</vt:lpstr>
      <vt:lpstr>The Internet: Highest Importance</vt:lpstr>
      <vt:lpstr>(Internet = IBM PC) &gt; GUI</vt:lpstr>
      <vt:lpstr>The Netscape Threat</vt:lpstr>
      <vt:lpstr>May 1996: Palm Pilot</vt:lpstr>
      <vt:lpstr>PDA: Personal Digital Assistant</vt:lpstr>
      <vt:lpstr>1998 Complaint</vt:lpstr>
      <vt:lpstr>Netscape’s API Platform Strategy (Middleware)</vt:lpstr>
      <vt:lpstr>July 1999: The State of the Browser Market</vt:lpstr>
      <vt:lpstr>July 1999: Handhelds and Voice</vt:lpstr>
      <vt:lpstr>July 1999: Using Office to Alter PDA Competition</vt:lpstr>
      <vt:lpstr>June 2020: Breakup Ordered</vt:lpstr>
      <vt:lpstr>Original Breakup Remedy (TTYN (1 of 3))</vt:lpstr>
      <vt:lpstr>Original Breakup Remedy (TTYN (2 of 3))</vt:lpstr>
      <vt:lpstr>The MS Break Up</vt:lpstr>
      <vt:lpstr>Separate OS and Apps</vt:lpstr>
      <vt:lpstr>Treatment of IE: Entry Path Limits</vt:lpstr>
      <vt:lpstr>API Parity</vt:lpstr>
      <vt:lpstr>Mandatory API Disclosure (and Note Handhelds)</vt:lpstr>
      <vt:lpstr>With and Without Versions with Pro Rata Discount</vt:lpstr>
      <vt:lpstr>Nov 2001: U.S./MS Settlement</vt:lpstr>
      <vt:lpstr>Baby Bills: A Break Up Alternative</vt:lpstr>
      <vt:lpstr>Open Source IE</vt:lpstr>
      <vt:lpstr>Java/Navigator Must Carry</vt:lpstr>
      <vt:lpstr>Java/Navigator Must Carry</vt:lpstr>
      <vt:lpstr>Thinking About Remedies</vt:lpstr>
      <vt:lpstr>Thinking About Remedies</vt:lpstr>
      <vt:lpstr>Thinking About Remedies</vt:lpstr>
      <vt:lpstr>Desktop OS Market Share (TTYN (1 of 3))</vt:lpstr>
      <vt:lpstr>OS Market Shares (TTYN (2 of 3))</vt:lpstr>
      <vt:lpstr>Understanding the Charts</vt:lpstr>
      <vt:lpstr>Browser Market Share (all Platforms) (TTYN (1 of 6))</vt:lpstr>
      <vt:lpstr>Browser Market Share (Desktop) (TTYN (2 of 6))</vt:lpstr>
      <vt:lpstr>Browser Market Share (Tablet) (TTYN (3 of 6))</vt:lpstr>
      <vt:lpstr>Browser Market Share (Mobile) (TTYN (4 of 6))</vt:lpstr>
      <vt:lpstr>Browser Market Share (Mobile) (U.S.) (TTYN (5 of 6))</vt:lpstr>
      <vt:lpstr>Understanding the Charts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882</cp:revision>
  <cp:lastPrinted>2022-05-04T19:30:21Z</cp:lastPrinted>
  <dcterms:created xsi:type="dcterms:W3CDTF">1999-10-27T15:27:59Z</dcterms:created>
  <dcterms:modified xsi:type="dcterms:W3CDTF">2022-05-04T19:30:27Z</dcterms:modified>
</cp:coreProperties>
</file>