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1370" r:id="rId2"/>
    <p:sldId id="1527" r:id="rId3"/>
    <p:sldId id="1517" r:id="rId4"/>
    <p:sldId id="1528" r:id="rId5"/>
    <p:sldId id="1460" r:id="rId6"/>
    <p:sldId id="1485" r:id="rId7"/>
    <p:sldId id="1486" r:id="rId8"/>
    <p:sldId id="1461" r:id="rId9"/>
    <p:sldId id="1464" r:id="rId10"/>
    <p:sldId id="1467" r:id="rId11"/>
    <p:sldId id="1465" r:id="rId12"/>
    <p:sldId id="1466" r:id="rId13"/>
    <p:sldId id="1468" r:id="rId14"/>
    <p:sldId id="1469" r:id="rId15"/>
    <p:sldId id="1477" r:id="rId16"/>
    <p:sldId id="1478" r:id="rId17"/>
    <p:sldId id="1479" r:id="rId18"/>
    <p:sldId id="1483" r:id="rId19"/>
    <p:sldId id="1480" r:id="rId20"/>
    <p:sldId id="1481" r:id="rId21"/>
    <p:sldId id="1482" r:id="rId22"/>
    <p:sldId id="1529" r:id="rId23"/>
    <p:sldId id="1530" r:id="rId24"/>
    <p:sldId id="1531" r:id="rId25"/>
    <p:sldId id="1532" r:id="rId26"/>
    <p:sldId id="1536" r:id="rId27"/>
    <p:sldId id="1533" r:id="rId28"/>
    <p:sldId id="1459" r:id="rId29"/>
    <p:sldId id="1463" r:id="rId30"/>
    <p:sldId id="1512" r:id="rId31"/>
    <p:sldId id="1515" r:id="rId32"/>
    <p:sldId id="1516" r:id="rId33"/>
    <p:sldId id="1518" r:id="rId34"/>
    <p:sldId id="1523" r:id="rId35"/>
    <p:sldId id="1524" r:id="rId36"/>
    <p:sldId id="1525" r:id="rId37"/>
    <p:sldId id="1462" r:id="rId38"/>
    <p:sldId id="1488" r:id="rId39"/>
    <p:sldId id="1490" r:id="rId40"/>
    <p:sldId id="1534" r:id="rId41"/>
    <p:sldId id="1535" r:id="rId42"/>
    <p:sldId id="1537" r:id="rId43"/>
    <p:sldId id="1526" r:id="rId44"/>
    <p:sldId id="1495" r:id="rId45"/>
    <p:sldId id="1489" r:id="rId46"/>
    <p:sldId id="1491" r:id="rId47"/>
    <p:sldId id="1492" r:id="rId48"/>
    <p:sldId id="1493" r:id="rId49"/>
    <p:sldId id="1494" r:id="rId50"/>
    <p:sldId id="1476" r:id="rId51"/>
    <p:sldId id="1470" r:id="rId52"/>
    <p:sldId id="1472" r:id="rId53"/>
    <p:sldId id="1473" r:id="rId54"/>
    <p:sldId id="1484" r:id="rId55"/>
    <p:sldId id="1474" r:id="rId56"/>
    <p:sldId id="1475" r:id="rId57"/>
    <p:sldId id="1499" r:id="rId58"/>
    <p:sldId id="1500" r:id="rId59"/>
    <p:sldId id="1506" r:id="rId60"/>
    <p:sldId id="1496" r:id="rId61"/>
    <p:sldId id="1497" r:id="rId62"/>
    <p:sldId id="1501" r:id="rId63"/>
    <p:sldId id="1502" r:id="rId64"/>
    <p:sldId id="1498" r:id="rId65"/>
    <p:sldId id="1503" r:id="rId66"/>
    <p:sldId id="1507" r:id="rId67"/>
    <p:sldId id="1505" r:id="rId68"/>
    <p:sldId id="1504" r:id="rId69"/>
    <p:sldId id="1508" r:id="rId70"/>
    <p:sldId id="1538" r:id="rId71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990033"/>
    <a:srgbClr val="CC0000"/>
    <a:srgbClr val="FF6699"/>
    <a:srgbClr val="9900CC"/>
    <a:srgbClr val="66FF99"/>
    <a:srgbClr val="00CC00"/>
    <a:srgbClr val="FF66FF"/>
    <a:srgbClr val="00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0" autoAdjust="0"/>
    <p:restoredTop sz="86410" autoAdjust="0"/>
  </p:normalViewPr>
  <p:slideViewPr>
    <p:cSldViewPr snapToGrid="0">
      <p:cViewPr varScale="1">
        <p:scale>
          <a:sx n="134" d="100"/>
          <a:sy n="134" d="100"/>
        </p:scale>
        <p:origin x="92" y="548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220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868" y="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defTabSz="931674">
              <a:defRPr kumimoji="0" sz="120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6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algn="r" defTabSz="931674">
              <a:defRPr kumimoji="0" sz="1200"/>
            </a:lvl1pPr>
          </a:lstStyle>
          <a:p>
            <a:pPr>
              <a:defRPr/>
            </a:pPr>
            <a:fld id="{F8FE1188-15AB-4ACF-A111-BCE1FF2EFC7A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832851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defTabSz="931674">
              <a:defRPr kumimoji="0" sz="1200"/>
            </a:lvl1pPr>
          </a:lstStyle>
          <a:p>
            <a:pPr>
              <a:defRPr/>
            </a:pPr>
            <a:r>
              <a:rPr lang="en-US" altLang="en-US" dirty="0" smtClean="0"/>
              <a:t>Platforms and Networks</a:t>
            </a:r>
            <a:endParaRPr lang="en-US" alt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6" y="8832851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algn="r" defTabSz="930181">
              <a:defRPr kumimoji="0" sz="1200"/>
            </a:lvl1pPr>
          </a:lstStyle>
          <a:p>
            <a:fld id="{CC1B2EEA-D71F-4C7B-BDFE-D4AC557F8E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6351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defTabSz="931674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79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7988" y="700088"/>
            <a:ext cx="61944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42" y="4416428"/>
            <a:ext cx="5140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6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algn="r" defTabSz="931674">
              <a:defRPr kumimoji="0" sz="1200"/>
            </a:lvl1pPr>
          </a:lstStyle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832851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defTabSz="931674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6" y="8832851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algn="r" defTabSz="930181">
              <a:defRPr kumimoji="0" sz="1200"/>
            </a:lvl1pPr>
          </a:lstStyle>
          <a:p>
            <a:fld id="{26260AAD-0599-44FB-B7C5-BEBE862C9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75702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75" indent="-285722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885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38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192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346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01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654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807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309F0C-367B-40E0-B8E1-97324D9F5E44}" type="datetime1">
              <a:rPr kumimoji="0" lang="en-US" altLang="en-US" sz="1200"/>
              <a:t>5/2/2022</a:t>
            </a:fld>
            <a:endParaRPr kumimoji="0" lang="en-US" altLang="en-US" sz="1200"/>
          </a:p>
        </p:txBody>
      </p:sp>
      <p:sp>
        <p:nvSpPr>
          <p:cNvPr id="256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75" indent="-285722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885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38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192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346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01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654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807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53DBC16-F9BB-4B62-B3AE-85D986303EAD}" type="slidenum">
              <a:rPr kumimoji="0" lang="en-US" altLang="en-US" sz="1200"/>
              <a:pPr/>
              <a:t>1</a:t>
            </a:fld>
            <a:endParaRPr kumimoji="0" lang="en-US" altLang="en-US" sz="1200"/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94425" cy="3484562"/>
          </a:xfrm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29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https://www.energy.gov/articles/doe-announces-final-rule-loan-guarantee-program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531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https://www.energy.gov/articles/doe-announces-final-rule-loan-guarantee-program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437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https://www.energy.gov/lpo/tesla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633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https://www.energy.gov/lpo/tesla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389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https://www.reuters.com/article/us-tesla-ipo/carmaker-teslas-stock-zooms-40-percent-on-first-day-idUSTRE65R2B620100629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812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https://www.reuters.com/article/us-tesla-ipo/carmaker-teslas-stock-zooms-40-percent-on-first-day-idUSTRE65R2B620100629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176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https://qz.com/87671/teslas-loan-payback-deprives-us-of-stock-options-worth-270-million/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187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https://qz.com/87671/teslas-loan-payback-deprives-us-of-stock-options-worth-270-million/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052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https://www.irs.gov/businesses/plug-in-electric-vehicle-credit-irc-30-and-irc-30d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909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https://www.fueleconomy.gov/feg/taxevb.shtml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709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smtClean="0"/>
              <a:t>companiesmarketcap.com/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889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https://www.fueleconomy.gov/feg/taxevb.shtml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3015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https://www.energy.gov/lpo/loan-programs-office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89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https://www.energy.gov/lpo/loan-programs-office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3104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https://www.eia.gov/energyexplained/gasoline/history-of-gasoline.php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42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https://www.api.org/oil-and-natural-gas/consumer-information/consumer-resources/service-station-faqs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577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https://americanhistory.si.edu/america-on-the-move/route-66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0958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https://www.route66roadtrip.com/route-66-maps.htm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988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https://www.route66roadtrip.com/route-66-facts-faqs.htm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28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https://www.route66roadtrip.com/route-66-facts-faqs.htm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699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https://www.tesla.com/supercharger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052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https://companiesmarketcap.com/automakers/largest-automakers-by-market-cap/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95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https://www.fhwa.dot.gov/environment/alternative_fuel_corridors/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684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https://www.fhwa.dot.gov/environment/alternative_fuel_corridors/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5582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https://afdc.energy.gov/corridors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1286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https://www.arcgis.com/home/webmap/viewer.html?webmap=376dedd75b8347b8936abd70703cdb69&amp;extent=-158.6002,16.7349,-56.1198,56.6162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0043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https://afdc.energy.gov/fuels/electricity_infrastructure.html#connectors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80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https://companiesmarketcap.com/tesla/marketcap/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804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https://www.energy.gov/articles/doe-announces-final-rule-loan-guarantee-program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963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https://www.energy.gov/articles/doe-announces-final-rule-loan-guarantee-program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889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https://www.energy.gov/articles/doe-announces-final-rule-loan-guarantee-program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519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https://www.energy.gov/articles/doe-announces-final-rule-loan-guarantee-program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666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https://www.energy.gov/articles/doe-announces-final-rule-loan-guarantee-program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5/2/2022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027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233" y="3200400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6416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0099D15D-FD9E-4624-9269-877504E67E68}" type="datetime4">
              <a:rPr lang="en-US" smtClean="0"/>
              <a:t>May 2, 2022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fld id="{B724F661-D5D5-44C7-B5CE-4FC98DCF1B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62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53F25-5B47-49B4-8090-6C3BA4C02B76}" type="datetime4">
              <a:rPr lang="en-US" smtClean="0"/>
              <a:t>May 2,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DC62F1-D9CF-44BA-BFCC-44691C0435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43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FAEFD-F324-4F5C-9CCF-5176A4B07B01}" type="datetime4">
              <a:rPr lang="en-US" smtClean="0"/>
              <a:t>May 2,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01FC0-F375-4866-A7F4-3C9EF8E36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798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82079-1331-41B0-8F59-E0797FF595D6}" type="datetime4">
              <a:rPr lang="en-US" smtClean="0"/>
              <a:t>May 2,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65A4C-FF23-4838-8F83-FDC1C8F35C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0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>
                <a:solidFill>
                  <a:srgbClr val="0000FF"/>
                </a:solidFill>
              </a:defRPr>
            </a:lvl1pPr>
            <a:lvl2pPr>
              <a:defRPr sz="3600"/>
            </a:lvl2pPr>
            <a:lvl3pPr>
              <a:defRPr sz="3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4F3BE-8262-4B0F-84FB-BC02D644DE30}" type="datetime4">
              <a:rPr lang="en-US" smtClean="0"/>
              <a:t>May 2,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7536B5-22D6-4A18-8C4B-39F933024B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43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273C5-CF8E-4E11-9AFC-02986F37FAF3}" type="datetime4">
              <a:rPr lang="en-US" smtClean="0"/>
              <a:t>May 2,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3142A-029D-4722-B489-296233079C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80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6360E-D7B8-4924-A202-147921109C8A}" type="datetime4">
              <a:rPr lang="en-US" smtClean="0"/>
              <a:t>May 2,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0C52FF-0A93-4133-BFE9-3CAB617C49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85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C9545-396E-4302-B3A3-D8C8E7D2E533}" type="datetime4">
              <a:rPr lang="en-US" smtClean="0"/>
              <a:t>May 2,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A859B-DF44-419F-92F7-9A0F7953A4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1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FFEC1-FE8D-406F-9FEA-1E0E6B09B5C5}" type="datetime4">
              <a:rPr lang="en-US" smtClean="0"/>
              <a:t>May 2,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1506D-DCFA-4BA6-9D7E-587C42EC9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6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5BFD4-803B-460F-9089-F832EE5A03D2}" type="datetime4">
              <a:rPr lang="en-US" smtClean="0"/>
              <a:t>May 2,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4E4A0-3DC8-4AB9-9972-8DEF2BD12C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63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2CE02-F6C7-4F7B-A22F-F897B8AE6106}" type="datetime4">
              <a:rPr lang="en-US" smtClean="0"/>
              <a:t>May 2,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26011-2C6D-4FEA-B79C-5D9A872C3A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20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1D20-D142-448D-829B-0E7054DB0B7B}" type="datetime4">
              <a:rPr lang="en-US" smtClean="0"/>
              <a:t>May 2,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69457-A0D9-4750-8F78-F787E0F8E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28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7112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3ED3ACB7-1ECF-46AA-9FE2-C9D44B83E975}" type="datetime4">
              <a:rPr lang="en-US" smtClean="0"/>
              <a:t>May 2,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fld id="{C469F01D-9539-4402-908E-2AF96FCAD5C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rgbClr val="CC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tm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tm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tm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tm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Class </a:t>
            </a:r>
            <a:r>
              <a:rPr lang="en-US" sz="2400" dirty="0" smtClean="0"/>
              <a:t>19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Platforms and Networks</a:t>
            </a:r>
            <a:br>
              <a:rPr lang="en-US" sz="2400" dirty="0" smtClean="0"/>
            </a:br>
            <a:r>
              <a:rPr lang="en-US" sz="2400" dirty="0" smtClean="0"/>
              <a:t>Spring 2022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5400" dirty="0" smtClean="0"/>
              <a:t>Market Engineering: EV Transition</a:t>
            </a:r>
            <a:endParaRPr lang="en-US" sz="54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Randal C. Picker</a:t>
            </a:r>
          </a:p>
          <a:p>
            <a:r>
              <a:rPr lang="en-US" sz="2000" dirty="0">
                <a:solidFill>
                  <a:srgbClr val="0000FF"/>
                </a:solidFill>
              </a:rPr>
              <a:t>James Parker Hall Distinguished Service Professor of Law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The Law School</a:t>
            </a:r>
          </a:p>
          <a:p>
            <a:r>
              <a:rPr lang="en-US" dirty="0">
                <a:solidFill>
                  <a:srgbClr val="0000FF"/>
                </a:solidFill>
              </a:rPr>
              <a:t>The University of Chicago</a:t>
            </a:r>
          </a:p>
          <a:p>
            <a:endParaRPr lang="en-US" sz="1800" dirty="0">
              <a:solidFill>
                <a:srgbClr val="0000FF"/>
              </a:solidFill>
            </a:endParaRPr>
          </a:p>
          <a:p>
            <a:r>
              <a:rPr lang="en-US" sz="1800" dirty="0">
                <a:solidFill>
                  <a:srgbClr val="0000FF"/>
                </a:solidFill>
              </a:rPr>
              <a:t>Copyright </a:t>
            </a:r>
            <a:r>
              <a:rPr lang="en-US" sz="1800">
                <a:solidFill>
                  <a:srgbClr val="0000FF"/>
                </a:solidFill>
              </a:rPr>
              <a:t>© </a:t>
            </a:r>
            <a:r>
              <a:rPr lang="en-US" sz="1800" smtClean="0">
                <a:solidFill>
                  <a:srgbClr val="0000FF"/>
                </a:solidFill>
              </a:rPr>
              <a:t>2022 </a:t>
            </a:r>
            <a:r>
              <a:rPr lang="en-US" sz="1800" dirty="0">
                <a:solidFill>
                  <a:srgbClr val="0000FF"/>
                </a:solidFill>
              </a:rPr>
              <a:t>Randal C. Picker. All Rights Reserved.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7825" y="-2"/>
            <a:ext cx="29241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Structure of Loans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44112" y="6488668"/>
            <a:ext cx="21478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DOE (4 Oct 2007)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DOE Announces Final Rule for Loan Guarantee Program | Department of Energ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2" y="133350"/>
            <a:ext cx="5570623" cy="6157913"/>
          </a:xfrm>
          <a:prstGeom prst="rect">
            <a:avLst/>
          </a:prstGeom>
        </p:spPr>
      </p:pic>
      <p:pic>
        <p:nvPicPr>
          <p:cNvPr id="8" name="Picture 7" descr="DOE Announces Final Rule for Loan Guarantee Program | Department of Energy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9" t="24236" r="18296" b="42778"/>
          <a:stretch/>
        </p:blipFill>
        <p:spPr>
          <a:xfrm>
            <a:off x="2213135" y="887662"/>
            <a:ext cx="8803956" cy="489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1637" y="-2"/>
            <a:ext cx="29003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Structure of Loans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44112" y="6488668"/>
            <a:ext cx="21478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DOE (4 Oct 2007)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DOE Announces Final Rule for Loan Guarantee Program | Department of Energ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2" y="133350"/>
            <a:ext cx="5570623" cy="6157913"/>
          </a:xfrm>
          <a:prstGeom prst="rect">
            <a:avLst/>
          </a:prstGeom>
        </p:spPr>
      </p:pic>
      <p:pic>
        <p:nvPicPr>
          <p:cNvPr id="8" name="Picture 7" descr="DOE Announces Final Rule for Loan Guarantee Program | Department of Energy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5" t="57153" r="17682" b="16320"/>
          <a:stretch/>
        </p:blipFill>
        <p:spPr>
          <a:xfrm>
            <a:off x="1795464" y="1347788"/>
            <a:ext cx="9721672" cy="44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7813" y="-2"/>
            <a:ext cx="30241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How Much Money?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44112" y="6488668"/>
            <a:ext cx="21478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DOE (4 Oct 2007)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DOE Announces Final Rule for Loan Guarantee Program | Department of Energ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41" y="128588"/>
            <a:ext cx="5501689" cy="6081712"/>
          </a:xfrm>
          <a:prstGeom prst="rect">
            <a:avLst/>
          </a:prstGeom>
        </p:spPr>
      </p:pic>
      <p:pic>
        <p:nvPicPr>
          <p:cNvPr id="8" name="Picture 7" descr="DOE Announces Final Rule for Loan Guarantee Program | Department of Energy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30793" r="17562" b="41720"/>
          <a:stretch/>
        </p:blipFill>
        <p:spPr>
          <a:xfrm>
            <a:off x="2195513" y="1376363"/>
            <a:ext cx="9069881" cy="41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2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8437" y="-2"/>
            <a:ext cx="18335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16 Projects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44112" y="6488668"/>
            <a:ext cx="21478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DOE (4 Oct 2007)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DOE Announces Final Rule for Loan Guarantee Program | Department of Energ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0" y="109537"/>
            <a:ext cx="5483220" cy="6061296"/>
          </a:xfrm>
          <a:prstGeom prst="rect">
            <a:avLst/>
          </a:prstGeom>
        </p:spPr>
      </p:pic>
      <p:pic>
        <p:nvPicPr>
          <p:cNvPr id="8" name="Picture 7" descr="DOE Announces Final Rule for Loan Guarantee Program | Department of Energy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65645" r="16068" b="16912"/>
          <a:stretch/>
        </p:blipFill>
        <p:spPr>
          <a:xfrm>
            <a:off x="2028824" y="2638425"/>
            <a:ext cx="9526935" cy="269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9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8387" y="-2"/>
            <a:ext cx="22336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 Projects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44112" y="6488668"/>
            <a:ext cx="21478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DOE (4 Oct 2007)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DOE Announces Final Rule for Loan Guarantee Program | Department of Energ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4" y="152400"/>
            <a:ext cx="5355208" cy="5919788"/>
          </a:xfrm>
          <a:prstGeom prst="rect">
            <a:avLst/>
          </a:prstGeom>
        </p:spPr>
      </p:pic>
      <p:pic>
        <p:nvPicPr>
          <p:cNvPr id="8" name="Picture 7" descr="DOE Announces Final Rule for Loan Guarantee Program | Department of Energy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t="12743" r="17708" b="65938"/>
          <a:stretch/>
        </p:blipFill>
        <p:spPr>
          <a:xfrm>
            <a:off x="1423987" y="1704974"/>
            <a:ext cx="10230213" cy="356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7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387" y="-2"/>
            <a:ext cx="702661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Energy Independence and Security Act of 2007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82050" y="6488668"/>
            <a:ext cx="34099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110-140 (19 Dec 2007)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0" y="151300"/>
            <a:ext cx="4699860" cy="6109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854" y="658279"/>
            <a:ext cx="6404078" cy="537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3943" y="-2"/>
            <a:ext cx="513805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Battery Loan Guarantee Program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82050" y="6488668"/>
            <a:ext cx="34099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110-140 (19 Dec 2007)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23" y="154819"/>
            <a:ext cx="4573577" cy="6103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3780" t="29385" r="15828" b="38936"/>
          <a:stretch/>
        </p:blipFill>
        <p:spPr>
          <a:xfrm>
            <a:off x="2750684" y="1452563"/>
            <a:ext cx="7240554" cy="434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8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57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5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4735" y="-2"/>
            <a:ext cx="596726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Advanced Tech Vehicles Manufacturing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82050" y="6488668"/>
            <a:ext cx="34099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110-140 (19 Dec 2007)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71" y="154702"/>
            <a:ext cx="4606018" cy="6041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103" t="43682" r="14001" b="33378"/>
          <a:stretch/>
        </p:blipFill>
        <p:spPr>
          <a:xfrm>
            <a:off x="2524125" y="1985962"/>
            <a:ext cx="8529881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9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1207" y="-2"/>
            <a:ext cx="461079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ATVM Program: U.S. Facilities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82050" y="6488668"/>
            <a:ext cx="34099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110-140 (19 Dec 2007)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63" y="163219"/>
            <a:ext cx="4633150" cy="6085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095" y="1908365"/>
            <a:ext cx="8349303" cy="26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3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3009" y="-2"/>
            <a:ext cx="451899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ATVM Program: Direct Loans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82050" y="6488668"/>
            <a:ext cx="34099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110-140 (19 Dec 2007)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63" y="163219"/>
            <a:ext cx="4633150" cy="6085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088" y="2370625"/>
            <a:ext cx="9937168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7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825" y="-2"/>
            <a:ext cx="33051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Firms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by Market Cap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15163" y="6488668"/>
            <a:ext cx="517683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Companiesmarketcap.com (Visited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May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 descr="Companies ranked by Market Cap - CompaniesMarketCap.com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08" y="90487"/>
            <a:ext cx="5773873" cy="63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4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393" y="-2"/>
            <a:ext cx="479160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ATVM Program: Project Choice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82050" y="6488668"/>
            <a:ext cx="34099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110-140 (19 Dec 2007)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63" y="163219"/>
            <a:ext cx="4633150" cy="6085181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166477" y="2263140"/>
            <a:ext cx="9236202" cy="3643543"/>
            <a:chOff x="3640183" y="2916283"/>
            <a:chExt cx="4867713" cy="19202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239" r="894"/>
            <a:stretch/>
          </p:blipFill>
          <p:spPr>
            <a:xfrm>
              <a:off x="3651920" y="2916283"/>
              <a:ext cx="4855976" cy="102543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0183" y="3941717"/>
              <a:ext cx="4859383" cy="894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553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1243" y="-2"/>
            <a:ext cx="353075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ATVM Program: Rates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82050" y="6488668"/>
            <a:ext cx="34099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110-140 (19 Dec 2007)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17" y="151311"/>
            <a:ext cx="4598126" cy="6097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84" y="1195109"/>
            <a:ext cx="7845190" cy="440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8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6188" y="-2"/>
            <a:ext cx="45958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Assessing the ATVM Program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10762" y="6488668"/>
            <a:ext cx="2281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CRS (15 Jan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961" y="466996"/>
            <a:ext cx="4849326" cy="620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8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4049" y="-2"/>
            <a:ext cx="26479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Detroit Declining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10762" y="6488668"/>
            <a:ext cx="2281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CRS (15 Jan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209004"/>
            <a:ext cx="4721514" cy="6123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985" y="3273197"/>
            <a:ext cx="10079392" cy="222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925" y="-2"/>
            <a:ext cx="51720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Then the Great Recession Hit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10762" y="6488668"/>
            <a:ext cx="2281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CRS (15 Jan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69681"/>
            <a:ext cx="4464368" cy="6113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430" y="1791243"/>
            <a:ext cx="8026990" cy="420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7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0275" y="-2"/>
            <a:ext cx="61817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GM/Chrysler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11s and Gov’t Financing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10762" y="6488668"/>
            <a:ext cx="2281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CRS (15 Jan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78" y="166007"/>
            <a:ext cx="4730522" cy="6159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448" y="1338669"/>
            <a:ext cx="8397050" cy="428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3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0275" y="-2"/>
            <a:ext cx="61817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GM/Chrysler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11s and Gov’t Financing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10762" y="6488668"/>
            <a:ext cx="2281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CRS (15 Jan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78" y="166007"/>
            <a:ext cx="4730522" cy="6159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311" y="2512395"/>
            <a:ext cx="9015977" cy="335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5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2425" y="-2"/>
            <a:ext cx="42195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Funding the ATVM Program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10762" y="6488668"/>
            <a:ext cx="2281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CRS (15 Jan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92" y="209004"/>
            <a:ext cx="4581180" cy="5958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589" y="1691367"/>
            <a:ext cx="7497173" cy="409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1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9273" y="-2"/>
            <a:ext cx="450272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2010: Gov’t Loan to Tesla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557953" y="6488668"/>
            <a:ext cx="363404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Energy.gov (Visited 25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SLA | Department of Energ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3" y="108067"/>
            <a:ext cx="5584705" cy="6173480"/>
          </a:xfrm>
          <a:prstGeom prst="rect">
            <a:avLst/>
          </a:prstGeom>
        </p:spPr>
      </p:pic>
      <p:pic>
        <p:nvPicPr>
          <p:cNvPr id="8" name="Picture 7" descr="TESLA | Department of Energy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7" t="44262" r="17122" b="9620"/>
          <a:stretch/>
        </p:blipFill>
        <p:spPr>
          <a:xfrm>
            <a:off x="3088178" y="861648"/>
            <a:ext cx="6455131" cy="49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1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9273" y="-2"/>
            <a:ext cx="450272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2010: Gov’t Loan to Tesla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557953" y="6488668"/>
            <a:ext cx="363404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Energy.gov (Visited 25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TESLA | Department of Energ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0" y="112222"/>
            <a:ext cx="5513155" cy="6094387"/>
          </a:xfrm>
          <a:prstGeom prst="rect">
            <a:avLst/>
          </a:prstGeom>
        </p:spPr>
      </p:pic>
      <p:pic>
        <p:nvPicPr>
          <p:cNvPr id="10" name="Picture 9" descr="TESLA | Department of Energy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5" t="29419" r="17239" b="18203"/>
          <a:stretch/>
        </p:blipFill>
        <p:spPr>
          <a:xfrm>
            <a:off x="3084021" y="658279"/>
            <a:ext cx="6213764" cy="537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8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2463" y="-2"/>
            <a:ext cx="39195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Car  Firms by Market Cap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15163" y="6488668"/>
            <a:ext cx="517683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Companiesmarketcap.com (Visited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May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 descr="Largest automakers by market capitalization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40" y="127516"/>
            <a:ext cx="5626236" cy="619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025" y="-2"/>
            <a:ext cx="58959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29 Jan 2010: Tesla Moves to Go Public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81963" y="6488668"/>
            <a:ext cx="41100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Tesla Prelim Prospectus (29 Jan 2010)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426" y="478602"/>
            <a:ext cx="4436748" cy="588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1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7588" y="-2"/>
            <a:ext cx="4824413" cy="75247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End of 2009: 937 Cars Sold (GM Sold About 2.1M in 2009)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81963" y="6488668"/>
            <a:ext cx="41100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Tesla Prelim Prospectus (29 Jan 2010)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0" y="175297"/>
            <a:ext cx="4722500" cy="6192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52" y="1620106"/>
            <a:ext cx="11071411" cy="127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5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0699" y="-2"/>
            <a:ext cx="27813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State of Finances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81963" y="6488668"/>
            <a:ext cx="41100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Tesla Prelim Prospectus (29 Jan 2010)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1" y="175541"/>
            <a:ext cx="4617727" cy="60785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804" y="1816079"/>
            <a:ext cx="10769397" cy="370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4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6339" y="-2"/>
            <a:ext cx="339566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Size of Loan vs. Tesla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81963" y="6488668"/>
            <a:ext cx="41100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Tesla Prelim Prospectus (29 Jan 2010)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24" y="110907"/>
            <a:ext cx="4612634" cy="61374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071823"/>
            <a:ext cx="10082450" cy="34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5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6339" y="-2"/>
            <a:ext cx="339566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Size of Loan vs. Tesla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81963" y="6488668"/>
            <a:ext cx="41100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Tesla Prelim Prospectus (29 Jan 2010)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24" y="110907"/>
            <a:ext cx="4612634" cy="6137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71" y="3019379"/>
            <a:ext cx="11111058" cy="266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2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3773" y="-2"/>
            <a:ext cx="137822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IPO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96424" y="6488668"/>
            <a:ext cx="26955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Reuters (28 June 2010)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armaker Tesla's stock zooms 40 percent on first day | Reuter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6" y="185737"/>
            <a:ext cx="5512662" cy="6065631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392198" y="1149389"/>
            <a:ext cx="7152324" cy="4728897"/>
            <a:chOff x="6038849" y="4000500"/>
            <a:chExt cx="3176589" cy="2100263"/>
          </a:xfrm>
        </p:grpSpPr>
        <p:pic>
          <p:nvPicPr>
            <p:cNvPr id="8" name="Picture 7" descr="Carmaker Tesla's stock zooms 40 percent on first day | Reuters - Google Chrome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3" t="24607" r="33217" b="65186"/>
            <a:stretch/>
          </p:blipFill>
          <p:spPr>
            <a:xfrm>
              <a:off x="6038849" y="4000500"/>
              <a:ext cx="3167063" cy="619125"/>
            </a:xfrm>
            <a:prstGeom prst="rect">
              <a:avLst/>
            </a:prstGeom>
          </p:spPr>
        </p:pic>
        <p:pic>
          <p:nvPicPr>
            <p:cNvPr id="9" name="Picture 8" descr="Carmaker Tesla's stock zooms 40 percent on first day | Reuters - Google Chrome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8" t="69235" r="32758" b="5405"/>
            <a:stretch/>
          </p:blipFill>
          <p:spPr>
            <a:xfrm>
              <a:off x="6038849" y="4562475"/>
              <a:ext cx="3176589" cy="1538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43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7771" y="-2"/>
            <a:ext cx="226423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Raised $226M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96424" y="6488668"/>
            <a:ext cx="26955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Reuters (28 June 2010)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armaker Tesla's stock zooms 40 percent on first day | Reuter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6" y="209004"/>
            <a:ext cx="5477179" cy="6026588"/>
          </a:xfrm>
          <a:prstGeom prst="rect">
            <a:avLst/>
          </a:prstGeom>
        </p:spPr>
      </p:pic>
      <p:pic>
        <p:nvPicPr>
          <p:cNvPr id="8" name="Picture 7" descr="Carmaker Tesla's stock zooms 40 percent on first day | Reuter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 t="63933" r="33061" b="20611"/>
          <a:stretch/>
        </p:blipFill>
        <p:spPr>
          <a:xfrm>
            <a:off x="1676400" y="2794313"/>
            <a:ext cx="10433666" cy="305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25" y="-1"/>
            <a:ext cx="4524376" cy="37624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May 2013: Tesla Repays Loan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58374" y="6488668"/>
            <a:ext cx="23336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Tesla (22 May 2013)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sla Repays Department of Energy Loan Nine Years Early | Tesla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5" y="157162"/>
            <a:ext cx="5510306" cy="6091238"/>
          </a:xfrm>
          <a:prstGeom prst="rect">
            <a:avLst/>
          </a:prstGeom>
        </p:spPr>
      </p:pic>
      <p:pic>
        <p:nvPicPr>
          <p:cNvPr id="8" name="Picture 7" descr="Tesla Repays Department of Energy Loan Nine Years Early | Tesla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44723" r="37914" b="38624"/>
          <a:stretch/>
        </p:blipFill>
        <p:spPr>
          <a:xfrm>
            <a:off x="666750" y="2218134"/>
            <a:ext cx="5606256" cy="1862921"/>
          </a:xfrm>
          <a:prstGeom prst="rect">
            <a:avLst/>
          </a:prstGeom>
        </p:spPr>
      </p:pic>
      <p:pic>
        <p:nvPicPr>
          <p:cNvPr id="9" name="Picture 8" descr="Tesla Repays Department of Energy Loan Nine Years Early | Tesla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61220" r="37914" b="16419"/>
          <a:stretch/>
        </p:blipFill>
        <p:spPr>
          <a:xfrm>
            <a:off x="6396037" y="2218134"/>
            <a:ext cx="5709444" cy="25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138" y="-2"/>
            <a:ext cx="41668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Repayment Killed Warrants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83552" y="6488668"/>
            <a:ext cx="250844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Quartz (23 May 2013)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sla’s loan payback deprives US of stock options worth $270 million — Quartz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5" y="165783"/>
            <a:ext cx="5535473" cy="6119057"/>
          </a:xfrm>
          <a:prstGeom prst="rect">
            <a:avLst/>
          </a:prstGeom>
        </p:spPr>
      </p:pic>
      <p:pic>
        <p:nvPicPr>
          <p:cNvPr id="8" name="Picture 7" descr="Tesla’s loan payback deprives US of stock options worth $270 million — Quartz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t="17888" r="24031" b="54369"/>
          <a:stretch/>
        </p:blipFill>
        <p:spPr>
          <a:xfrm>
            <a:off x="2625746" y="1128597"/>
            <a:ext cx="8504265" cy="486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9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138" y="-2"/>
            <a:ext cx="41668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Repayment Killed Warrants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83552" y="6488668"/>
            <a:ext cx="250844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Quartz (23 May 2013)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sla’s loan payback deprives US of stock options worth $270 million — Quartz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5" y="165783"/>
            <a:ext cx="5535473" cy="6119057"/>
          </a:xfrm>
          <a:prstGeom prst="rect">
            <a:avLst/>
          </a:prstGeom>
        </p:spPr>
      </p:pic>
      <p:pic>
        <p:nvPicPr>
          <p:cNvPr id="8" name="Picture 7" descr="Tesla’s loan payback deprives US of stock options worth $270 million — Quartz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t="46294" r="24855" b="20828"/>
          <a:stretch/>
        </p:blipFill>
        <p:spPr>
          <a:xfrm>
            <a:off x="3180522" y="1241218"/>
            <a:ext cx="7102837" cy="488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sla (TSLA) - Market capitalization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27" y="47625"/>
            <a:ext cx="5721486" cy="6295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2463" y="-2"/>
            <a:ext cx="39195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Tesla Market Cap History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15163" y="6488668"/>
            <a:ext cx="517683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Companiesmarketcap.com (Visited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May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Tesla (TSLA) - Market capitalization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53544" r="2370" b="3528"/>
          <a:stretch/>
        </p:blipFill>
        <p:spPr>
          <a:xfrm>
            <a:off x="2286001" y="1577042"/>
            <a:ext cx="9199886" cy="451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0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0" y="-2"/>
            <a:ext cx="42100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ATVM Loans Through 2014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10762" y="6488668"/>
            <a:ext cx="2281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CRS (15 Jan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7734"/>
            <a:ext cx="4298129" cy="6090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324" y="1143305"/>
            <a:ext cx="7525164" cy="464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925" y="-2"/>
            <a:ext cx="47910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Program Results Through 2014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10762" y="6488668"/>
            <a:ext cx="2281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CRS (15 Jan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46445"/>
            <a:ext cx="4513418" cy="6054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496" y="516680"/>
            <a:ext cx="5289921" cy="563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6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199" y="-2"/>
            <a:ext cx="28448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Jobs Implications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10762" y="6488668"/>
            <a:ext cx="2281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CRS (15 Jan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77" y="130220"/>
            <a:ext cx="4731748" cy="6147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265" y="813447"/>
            <a:ext cx="7147233" cy="500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Stock?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Assessing all of this</a:t>
            </a:r>
          </a:p>
          <a:p>
            <a:pPr lvl="1"/>
            <a:r>
              <a:rPr lang="en-US" dirty="0" smtClean="0"/>
              <a:t>How should we think about gov’t loan programs of this sort? Is this similar to what we saw with the rural electrification program?</a:t>
            </a:r>
          </a:p>
          <a:p>
            <a:pPr lvl="1"/>
            <a:r>
              <a:rPr lang="en-US" dirty="0" smtClean="0"/>
              <a:t>When should the gov’t do below market loans? Why shouldn’t the government take equity?</a:t>
            </a:r>
          </a:p>
          <a:p>
            <a:pPr lvl="1"/>
            <a:r>
              <a:rPr lang="en-US" dirty="0" smtClean="0"/>
              <a:t>When do we think gov’t capital markets are superior/inferior to private capital markets?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04F3BE-8262-4B0F-84FB-BC02D644DE30}" type="datetime4">
              <a:rPr lang="en-US" smtClean="0"/>
              <a:t>May 2,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36B5-22D6-4A18-8C4B-39F933024B6F}" type="slidenum">
              <a:rPr lang="en-US" altLang="en-US" smtClean="0"/>
              <a:pPr/>
              <a:t>43</a:t>
            </a:fld>
            <a:endParaRPr lang="en-US" alt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168062" y="0"/>
            <a:ext cx="1023937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7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0749" y="-2"/>
            <a:ext cx="23812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EV Tax Credits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IRS.gov (Visited 25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Plug In Electric Vehicle Credit IRC 30 and IRC 30D | Internal Revenue Servic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91" y="128042"/>
            <a:ext cx="5605582" cy="6196558"/>
          </a:xfrm>
          <a:prstGeom prst="rect">
            <a:avLst/>
          </a:prstGeom>
        </p:spPr>
      </p:pic>
      <p:pic>
        <p:nvPicPr>
          <p:cNvPr id="8" name="Picture 7" descr="Plug In Electric Vehicle Credit IRC 30 and IRC 30D | Internal Revenue Service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3" t="29905" r="4548" b="49446"/>
          <a:stretch/>
        </p:blipFill>
        <p:spPr>
          <a:xfrm>
            <a:off x="2366962" y="768904"/>
            <a:ext cx="9152143" cy="3024187"/>
          </a:xfrm>
          <a:prstGeom prst="rect">
            <a:avLst/>
          </a:prstGeom>
        </p:spPr>
      </p:pic>
      <p:pic>
        <p:nvPicPr>
          <p:cNvPr id="9" name="Picture 8" descr="Plug In Electric Vehicle Credit IRC 30 and IRC 30D | Internal Revenue Service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8" t="62189" r="6092" b="22441"/>
          <a:stretch/>
        </p:blipFill>
        <p:spPr>
          <a:xfrm>
            <a:off x="2366962" y="3924299"/>
            <a:ext cx="9167286" cy="23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2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0749" y="-2"/>
            <a:ext cx="23812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EV Tax Credits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96225" y="6488668"/>
            <a:ext cx="42957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Fueleconomy.gov (visited 25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Federal Tax Credits for All-Electric and Plug-in Hybrid Vehicle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157163"/>
            <a:ext cx="5516558" cy="6098149"/>
          </a:xfrm>
          <a:prstGeom prst="rect">
            <a:avLst/>
          </a:prstGeom>
        </p:spPr>
      </p:pic>
      <p:pic>
        <p:nvPicPr>
          <p:cNvPr id="8" name="Picture 7" descr="Federal Tax Credits for All-Electric and Plug-in Hybrid Vehicle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t="18588" r="30906" b="31821"/>
          <a:stretch/>
        </p:blipFill>
        <p:spPr>
          <a:xfrm>
            <a:off x="3671886" y="571501"/>
            <a:ext cx="5881689" cy="54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0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0749" y="-2"/>
            <a:ext cx="23812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EV Tax Credits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96225" y="6488668"/>
            <a:ext cx="42957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Fueleconomy.gov (visited 25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Federal Tax Credits for All-Electric and Plug-in Hybrid Vehicle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157163"/>
            <a:ext cx="5516558" cy="6098149"/>
          </a:xfrm>
          <a:prstGeom prst="rect">
            <a:avLst/>
          </a:prstGeom>
        </p:spPr>
      </p:pic>
      <p:pic>
        <p:nvPicPr>
          <p:cNvPr id="9" name="Picture 8" descr="Federal Tax Credits for All-Electric and Plug-in Hybrid Vehicle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30694" r="31116" b="34792"/>
          <a:stretch/>
        </p:blipFill>
        <p:spPr>
          <a:xfrm>
            <a:off x="2496626" y="964174"/>
            <a:ext cx="7314123" cy="48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0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9088" y="-2"/>
            <a:ext cx="42529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Tesla’s Carbon Credit Sales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72488" y="6488668"/>
            <a:ext cx="37195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CarbonCredits.com (21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sla Carbon Credit Sales Jump by 116%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0" y="147638"/>
            <a:ext cx="5554658" cy="6140265"/>
          </a:xfrm>
          <a:prstGeom prst="rect">
            <a:avLst/>
          </a:prstGeom>
        </p:spPr>
      </p:pic>
      <p:pic>
        <p:nvPicPr>
          <p:cNvPr id="9" name="Picture 8" descr="Tesla Carbon Credit Sales Jump by 116%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60417" r="33495" b="16527"/>
          <a:stretch/>
        </p:blipFill>
        <p:spPr>
          <a:xfrm>
            <a:off x="2281237" y="1762123"/>
            <a:ext cx="9470131" cy="4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8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9088" y="-2"/>
            <a:ext cx="42529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Tesla’s Carbon Credit Sales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72488" y="6488668"/>
            <a:ext cx="37195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CarbonCredits.com (21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sla Carbon Credit Sales Jump by 116%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0" y="147638"/>
            <a:ext cx="5554658" cy="6140265"/>
          </a:xfrm>
          <a:prstGeom prst="rect">
            <a:avLst/>
          </a:prstGeom>
        </p:spPr>
      </p:pic>
      <p:pic>
        <p:nvPicPr>
          <p:cNvPr id="8" name="Picture 7" descr="Tesla Carbon Credit Sales Jump by 116%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26528" r="32574" b="30764"/>
          <a:stretch/>
        </p:blipFill>
        <p:spPr>
          <a:xfrm>
            <a:off x="2828925" y="1028700"/>
            <a:ext cx="6394078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1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9088" y="-2"/>
            <a:ext cx="42529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Tesla’s Carbon Credit Sales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72488" y="6488668"/>
            <a:ext cx="37195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CarbonCredits.com (21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sla Carbon Credit Sales Jump by 116%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0" y="147638"/>
            <a:ext cx="5554658" cy="6140265"/>
          </a:xfrm>
          <a:prstGeom prst="rect">
            <a:avLst/>
          </a:prstGeom>
        </p:spPr>
      </p:pic>
      <p:pic>
        <p:nvPicPr>
          <p:cNvPr id="8" name="Picture 7" descr="Tesla Carbon Credit Sales Jump by 116%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18542" r="33034" b="42847"/>
          <a:stretch/>
        </p:blipFill>
        <p:spPr>
          <a:xfrm>
            <a:off x="2824163" y="1192462"/>
            <a:ext cx="6811401" cy="473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4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5523" y="-2"/>
            <a:ext cx="399647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Energy Policy Act of 2005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19050" y="6488668"/>
            <a:ext cx="317294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109-58 (8 Aug 2005)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75601"/>
            <a:ext cx="5072175" cy="66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0163" y="-2"/>
            <a:ext cx="32718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Recent Loan Activity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91638" y="6488668"/>
            <a:ext cx="29003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Energy.gov (18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LPO Offers First Conditional Commitment for Critical Materials Project for Syrah Vidalia to Support Domestic EV Supply Chain | Department of Energ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0" y="114300"/>
            <a:ext cx="5578470" cy="6166588"/>
          </a:xfrm>
          <a:prstGeom prst="rect">
            <a:avLst/>
          </a:prstGeom>
        </p:spPr>
      </p:pic>
      <p:pic>
        <p:nvPicPr>
          <p:cNvPr id="9" name="Picture 8" descr="LPO Offers First Conditional Commitment for Critical Materials Project for Syrah Vidalia to Support Domestic EV Supply Chain | Department of Energy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 t="10348" r="17374" b="32778"/>
          <a:stretch/>
        </p:blipFill>
        <p:spPr>
          <a:xfrm>
            <a:off x="3819525" y="519112"/>
            <a:ext cx="6038850" cy="561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6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1013" y="-2"/>
            <a:ext cx="40909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</a:t>
            </a:r>
            <a:r>
              <a:rPr lang="en-US" sz="240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ATVM Loan in a Decade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91638" y="6488668"/>
            <a:ext cx="29003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Energy.gov (18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LPO Offers First Conditional Commitment for Critical Materials Project for Syrah Vidalia to Support Domestic EV Supply Chain | Department of Energ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0" y="114300"/>
            <a:ext cx="5578470" cy="6166588"/>
          </a:xfrm>
          <a:prstGeom prst="rect">
            <a:avLst/>
          </a:prstGeom>
        </p:spPr>
      </p:pic>
      <p:pic>
        <p:nvPicPr>
          <p:cNvPr id="9" name="Picture 8" descr="LPO Offers First Conditional Commitment for Critical Materials Project for Syrah Vidalia to Support Domestic EV Supply Chain | Department of Energy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3" t="66736" r="17836" b="5625"/>
          <a:stretch/>
        </p:blipFill>
        <p:spPr>
          <a:xfrm>
            <a:off x="2487613" y="1657350"/>
            <a:ext cx="9030543" cy="405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8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5913" y="-2"/>
            <a:ext cx="29860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History of Gasoline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EIA (Visited 25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History of gasoline - U.S. Energy Information Administration (EIA)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3" y="209004"/>
            <a:ext cx="5545134" cy="6129737"/>
          </a:xfrm>
          <a:prstGeom prst="rect">
            <a:avLst/>
          </a:prstGeom>
        </p:spPr>
      </p:pic>
      <p:pic>
        <p:nvPicPr>
          <p:cNvPr id="8" name="Picture 7" descr="History of gasoline - U.S. Energy Information Administration (EIA)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9" t="8176" r="33216" b="61523"/>
          <a:stretch/>
        </p:blipFill>
        <p:spPr>
          <a:xfrm>
            <a:off x="2652712" y="1213366"/>
            <a:ext cx="8040275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4243" y="-2"/>
            <a:ext cx="308775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Gas Station History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63112" y="6488668"/>
            <a:ext cx="25288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Beckman (1956/2011)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99" y="209003"/>
            <a:ext cx="4897814" cy="648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3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6837" y="-2"/>
            <a:ext cx="164516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1929-1954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63112" y="6488668"/>
            <a:ext cx="25288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Beckman (1956/2011)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03" y="160446"/>
            <a:ext cx="4657769" cy="6087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054" y="987523"/>
            <a:ext cx="9680209" cy="48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7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5587" y="-2"/>
            <a:ext cx="17764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Today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47200" y="6488668"/>
            <a:ext cx="2844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API (Visited 25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PI | Service Station FAQ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" y="133349"/>
            <a:ext cx="5624511" cy="6217483"/>
          </a:xfrm>
          <a:prstGeom prst="rect">
            <a:avLst/>
          </a:prstGeom>
        </p:spPr>
      </p:pic>
      <p:pic>
        <p:nvPicPr>
          <p:cNvPr id="8" name="Picture 7" descr="API | Service Station FAQ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t="31659" r="4727" b="28987"/>
          <a:stretch/>
        </p:blipFill>
        <p:spPr>
          <a:xfrm>
            <a:off x="2262185" y="1445984"/>
            <a:ext cx="9482387" cy="444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6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663" y="-2"/>
            <a:ext cx="235733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2015 FAST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1860" y="6488668"/>
            <a:ext cx="31501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114-94 (4 Dec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084" y="209003"/>
            <a:ext cx="4983248" cy="64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7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6371" y="-2"/>
            <a:ext cx="402563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Alternative Fuel Corridors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1860" y="6488668"/>
            <a:ext cx="31501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114-94 (4 Dec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32" y="207521"/>
            <a:ext cx="4467894" cy="60408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24" y="1642938"/>
            <a:ext cx="9518961" cy="367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9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6371" y="-2"/>
            <a:ext cx="402563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Alternative Fuel Corridors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1860" y="6488668"/>
            <a:ext cx="31501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114-94 (4 Dec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32" y="207521"/>
            <a:ext cx="4467894" cy="6040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503" y="2056512"/>
            <a:ext cx="9748829" cy="308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5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6371" y="-2"/>
            <a:ext cx="402563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Alternative Fuel Corridors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1860" y="6488668"/>
            <a:ext cx="31501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114-94 (4 Dec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32" y="207521"/>
            <a:ext cx="4467894" cy="6040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685" y="1093870"/>
            <a:ext cx="8983058" cy="47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7205" y="-2"/>
            <a:ext cx="310479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Title XVII Incentives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19050" y="6488668"/>
            <a:ext cx="317294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109-58 (8 Aug 2005)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56" y="170669"/>
            <a:ext cx="4720613" cy="6063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659" y="1594378"/>
            <a:ext cx="9496512" cy="243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6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6349" y="-2"/>
            <a:ext cx="15656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Route 66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56780" y="6488668"/>
            <a:ext cx="373522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Smithsonian (Visited 26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Route 66 | National Museum of American Histor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4" y="147667"/>
            <a:ext cx="5440972" cy="6014594"/>
          </a:xfrm>
          <a:prstGeom prst="rect">
            <a:avLst/>
          </a:prstGeom>
        </p:spPr>
      </p:pic>
      <p:pic>
        <p:nvPicPr>
          <p:cNvPr id="8" name="Picture 7" descr="Route 66 | National Museum of American History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33872" r="22018" b="52381"/>
          <a:stretch/>
        </p:blipFill>
        <p:spPr>
          <a:xfrm>
            <a:off x="2459226" y="2379711"/>
            <a:ext cx="9306180" cy="24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0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2499" y="-2"/>
            <a:ext cx="326950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Path of Route 66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525343" y="6488668"/>
            <a:ext cx="466665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Route66roadtrip.com (Visited 26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Route 66 maps in each state, Route 66 segment maps, Route 66 city map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1" y="124949"/>
            <a:ext cx="5482074" cy="6060030"/>
          </a:xfrm>
          <a:prstGeom prst="rect">
            <a:avLst/>
          </a:prstGeom>
        </p:spPr>
      </p:pic>
      <p:pic>
        <p:nvPicPr>
          <p:cNvPr id="8" name="Picture 7" descr="Route 66 maps in each state, Route 66 segment maps, Route 66 city map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t="53065" r="8416" b="4949"/>
          <a:stretch/>
        </p:blipFill>
        <p:spPr>
          <a:xfrm>
            <a:off x="1925349" y="847558"/>
            <a:ext cx="9380119" cy="508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6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8870" y="-2"/>
            <a:ext cx="384313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Interstate Replacements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525343" y="6488668"/>
            <a:ext cx="466665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Route66roadtrip.com (Visited 26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 descr="Route 66 Facts and Frequently Asked Question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6" y="209004"/>
            <a:ext cx="5420421" cy="5991876"/>
          </a:xfrm>
          <a:prstGeom prst="rect">
            <a:avLst/>
          </a:prstGeom>
        </p:spPr>
      </p:pic>
      <p:pic>
        <p:nvPicPr>
          <p:cNvPr id="11" name="Picture 10" descr="Route 66 Facts and Frequently Asked Question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11925" r="42706" b="69855"/>
          <a:stretch/>
        </p:blipFill>
        <p:spPr>
          <a:xfrm>
            <a:off x="1828800" y="1658414"/>
            <a:ext cx="9752938" cy="37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0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1463" y="-2"/>
            <a:ext cx="24005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Gasoline?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525343" y="6488668"/>
            <a:ext cx="466665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Route66roadtrip.com (Visited 26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 descr="Route 66 Facts and Frequently Asked Question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6" y="209004"/>
            <a:ext cx="5420421" cy="5991876"/>
          </a:xfrm>
          <a:prstGeom prst="rect">
            <a:avLst/>
          </a:prstGeom>
        </p:spPr>
      </p:pic>
      <p:pic>
        <p:nvPicPr>
          <p:cNvPr id="11" name="Picture 10" descr="Route 66 Facts and Frequently Asked Question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67826" r="6821" b="21905"/>
          <a:stretch/>
        </p:blipFill>
        <p:spPr>
          <a:xfrm>
            <a:off x="1079106" y="3322508"/>
            <a:ext cx="10563642" cy="135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6966" y="-2"/>
            <a:ext cx="586503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Tesla’s 30,000+ Supercharger Network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55358" y="6488668"/>
            <a:ext cx="303664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Tesla (Visited 26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Supercharger | Tesla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1" y="591682"/>
            <a:ext cx="10348053" cy="572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49" y="-2"/>
            <a:ext cx="27622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Infrastructure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88626" y="6488668"/>
            <a:ext cx="380337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hwa.dot.gov (Visited 26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lternative Fuel Corridors - Environment - FHWA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1" y="136308"/>
            <a:ext cx="5671447" cy="6238008"/>
          </a:xfrm>
          <a:prstGeom prst="rect">
            <a:avLst/>
          </a:prstGeom>
        </p:spPr>
      </p:pic>
      <p:pic>
        <p:nvPicPr>
          <p:cNvPr id="8" name="Picture 7" descr="Alternative Fuel Corridors - Environment - FHWA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t="38680" r="21290" b="40738"/>
          <a:stretch/>
        </p:blipFill>
        <p:spPr>
          <a:xfrm>
            <a:off x="1915007" y="1978630"/>
            <a:ext cx="9883963" cy="385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0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3875" y="-2"/>
            <a:ext cx="40481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Fuel Corridor Designation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88626" y="6488668"/>
            <a:ext cx="380337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hwa.dot.gov (Visited 26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lternative Fuel Corridors - Environment - FHWA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1" y="136308"/>
            <a:ext cx="5671447" cy="6238008"/>
          </a:xfrm>
          <a:prstGeom prst="rect">
            <a:avLst/>
          </a:prstGeom>
        </p:spPr>
      </p:pic>
      <p:pic>
        <p:nvPicPr>
          <p:cNvPr id="8" name="Picture 7" descr="Alternative Fuel Corridors - Environment - FHWA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t="59451" r="21290" b="23431"/>
          <a:stretch/>
        </p:blipFill>
        <p:spPr>
          <a:xfrm>
            <a:off x="1701562" y="2387486"/>
            <a:ext cx="10185638" cy="33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6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7913" y="-2"/>
            <a:ext cx="39540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Where Can You Get Fuel?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46473" y="6488668"/>
            <a:ext cx="404552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DOE Fuel Data (Visited 26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lternative Fuels Data Center: Station Data for Alternative Fuel Corridor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1" y="116378"/>
            <a:ext cx="5666801" cy="6232898"/>
          </a:xfrm>
          <a:prstGeom prst="rect">
            <a:avLst/>
          </a:prstGeom>
        </p:spPr>
      </p:pic>
      <p:pic>
        <p:nvPicPr>
          <p:cNvPr id="8" name="Picture 7" descr="Alternative Fuels Data Center: Station Data for Alternative Fuel Corridors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t="21835" r="10611" b="44490"/>
          <a:stretch/>
        </p:blipFill>
        <p:spPr>
          <a:xfrm>
            <a:off x="1467196" y="1118061"/>
            <a:ext cx="9883321" cy="457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6713" y="-2"/>
            <a:ext cx="42052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 Trip Across the Country?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25545" y="6488668"/>
            <a:ext cx="516645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DOE Electric Corridor Map (Visited 26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rcGIS - Electric Corridor Map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8" y="102231"/>
            <a:ext cx="5525124" cy="6077068"/>
          </a:xfrm>
          <a:prstGeom prst="rect">
            <a:avLst/>
          </a:prstGeom>
        </p:spPr>
      </p:pic>
      <p:pic>
        <p:nvPicPr>
          <p:cNvPr id="8" name="Picture 7" descr="ArcGIS - Electric Corridor Map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" t="7025" r="73706" b="54284"/>
          <a:stretch/>
        </p:blipFill>
        <p:spPr>
          <a:xfrm>
            <a:off x="908721" y="766731"/>
            <a:ext cx="2805674" cy="4702630"/>
          </a:xfrm>
          <a:prstGeom prst="rect">
            <a:avLst/>
          </a:prstGeom>
        </p:spPr>
      </p:pic>
      <p:pic>
        <p:nvPicPr>
          <p:cNvPr id="9" name="Picture 8" descr="ArcGIS - Electric Corridor Map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7" t="44681" r="1665" b="27656"/>
          <a:stretch/>
        </p:blipFill>
        <p:spPr>
          <a:xfrm>
            <a:off x="3585793" y="1072763"/>
            <a:ext cx="8186469" cy="452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5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4513" y="-2"/>
            <a:ext cx="27574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Connector Types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34474" y="6488668"/>
            <a:ext cx="30575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DOE (Visited 26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lternative Fuels Data Center: Developing Infrastructure to Charge Electric Vehicle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6" y="134005"/>
            <a:ext cx="5598828" cy="6158134"/>
          </a:xfrm>
          <a:prstGeom prst="rect">
            <a:avLst/>
          </a:prstGeom>
        </p:spPr>
      </p:pic>
      <p:pic>
        <p:nvPicPr>
          <p:cNvPr id="8" name="Picture 7" descr="Alternative Fuels Data Center: Developing Infrastructure to Charge Electric Vehicles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1" t="7934" r="11285" b="36692"/>
          <a:stretch/>
        </p:blipFill>
        <p:spPr>
          <a:xfrm>
            <a:off x="3638550" y="598730"/>
            <a:ext cx="5995988" cy="546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5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1703 Projects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19050" y="6488668"/>
            <a:ext cx="317294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109-58 (8 Aug 2005)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31" y="118920"/>
            <a:ext cx="4774001" cy="618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256" y="957138"/>
            <a:ext cx="5857239" cy="495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1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 Chargers and the Gov’t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Assessing all of this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oes the gov’t need to play a role in the roll out of the EV charging infrastructure?</a:t>
            </a:r>
          </a:p>
          <a:p>
            <a:pPr lvl="1"/>
            <a:r>
              <a:rPr lang="en-US" dirty="0" smtClean="0"/>
              <a:t>Is this about coordination (meaning the corridors)? About funding charging stations? Standardization of plugs?</a:t>
            </a:r>
          </a:p>
          <a:p>
            <a:pPr lvl="1"/>
            <a:r>
              <a:rPr lang="en-US" dirty="0" smtClean="0"/>
              <a:t>Are there post office/rural broadband/rural electrification types issues?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04F3BE-8262-4B0F-84FB-BC02D644DE30}" type="datetime4">
              <a:rPr lang="en-US" smtClean="0"/>
              <a:t>May 2,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36B5-22D6-4A18-8C4B-39F933024B6F}" type="slidenum">
              <a:rPr lang="en-US" altLang="en-US" smtClean="0"/>
              <a:pPr/>
              <a:t>70</a:t>
            </a:fld>
            <a:endParaRPr lang="en-US" alt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168062" y="0"/>
            <a:ext cx="1023937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5113" y="-2"/>
            <a:ext cx="55768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Oct 2007: DOE Loan Guarantee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Regs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44112" y="6488668"/>
            <a:ext cx="21478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DOE (4 Oct 2007)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DOE Announces Final Rule for Loan Guarantee Program | Department of Energ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4" y="123825"/>
            <a:ext cx="5419832" cy="5991225"/>
          </a:xfrm>
          <a:prstGeom prst="rect">
            <a:avLst/>
          </a:prstGeom>
        </p:spPr>
      </p:pic>
      <p:pic>
        <p:nvPicPr>
          <p:cNvPr id="8" name="Picture 7" descr="DOE Announces Final Rule for Loan Guarantee Program | Department of Energy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 t="43332" r="17107" b="29164"/>
          <a:stretch/>
        </p:blipFill>
        <p:spPr>
          <a:xfrm>
            <a:off x="1800223" y="1314449"/>
            <a:ext cx="9786693" cy="438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5425" y="-2"/>
            <a:ext cx="30765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Financing Structure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May 2,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44112" y="6488668"/>
            <a:ext cx="21478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DOE (4 Oct 2007)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DOE Announces Final Rule for Loan Guarantee Program | Department of Energ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4" y="123825"/>
            <a:ext cx="5419832" cy="5991225"/>
          </a:xfrm>
          <a:prstGeom prst="rect">
            <a:avLst/>
          </a:prstGeom>
        </p:spPr>
      </p:pic>
      <p:pic>
        <p:nvPicPr>
          <p:cNvPr id="10" name="Picture 9" descr="DOE Announces Final Rule for Loan Guarantee Program | Department of Energy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5" t="57500" r="17452" b="12222"/>
          <a:stretch/>
        </p:blipFill>
        <p:spPr>
          <a:xfrm>
            <a:off x="2309812" y="1352549"/>
            <a:ext cx="8758794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6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6479</TotalTime>
  <Words>1251</Words>
  <Application>Microsoft Office PowerPoint</Application>
  <PresentationFormat>Widescreen</PresentationFormat>
  <Paragraphs>393</Paragraphs>
  <Slides>70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Helvetica</vt:lpstr>
      <vt:lpstr>Monotype Sorts</vt:lpstr>
      <vt:lpstr>Times New Roman</vt:lpstr>
      <vt:lpstr>Generic (Standard)</vt:lpstr>
      <vt:lpstr>Class 19 Platforms and Networks Spring 2022   Market Engineering: EV Transition</vt:lpstr>
      <vt:lpstr>Firms by Market Cap</vt:lpstr>
      <vt:lpstr>Car  Firms by Market Cap</vt:lpstr>
      <vt:lpstr>Tesla Market Cap History</vt:lpstr>
      <vt:lpstr>Energy Policy Act of 2005</vt:lpstr>
      <vt:lpstr>Title XVII Incentives</vt:lpstr>
      <vt:lpstr>Sec. 1703 Projects</vt:lpstr>
      <vt:lpstr>Oct 2007: DOE Loan Guarantee Regs</vt:lpstr>
      <vt:lpstr>Financing Structure</vt:lpstr>
      <vt:lpstr>Structure of Loans</vt:lpstr>
      <vt:lpstr>Structure of Loans</vt:lpstr>
      <vt:lpstr>How Much Money?</vt:lpstr>
      <vt:lpstr>16 Projects</vt:lpstr>
      <vt:lpstr>More Projects</vt:lpstr>
      <vt:lpstr>Energy Independence and Security Act of 2007</vt:lpstr>
      <vt:lpstr>Battery Loan Guarantee Program</vt:lpstr>
      <vt:lpstr>Advanced Tech Vehicles Manufacturing</vt:lpstr>
      <vt:lpstr>ATVM Program: U.S. Facilities</vt:lpstr>
      <vt:lpstr>ATVM Program: Direct Loans</vt:lpstr>
      <vt:lpstr>ATVM Program: Project Choice</vt:lpstr>
      <vt:lpstr>ATVM Program: Rates</vt:lpstr>
      <vt:lpstr>Assessing the ATVM Program</vt:lpstr>
      <vt:lpstr>Detroit Declining</vt:lpstr>
      <vt:lpstr>And Then the Great Recession Hit</vt:lpstr>
      <vt:lpstr>GM/Chrysler Ch 11s and Gov’t Financing</vt:lpstr>
      <vt:lpstr>GM/Chrysler Ch 11s and Gov’t Financing</vt:lpstr>
      <vt:lpstr>Funding the ATVM Program</vt:lpstr>
      <vt:lpstr>Jan 2010: Gov’t Loan to Tesla</vt:lpstr>
      <vt:lpstr>Jan 2010: Gov’t Loan to Tesla</vt:lpstr>
      <vt:lpstr>29 Jan 2010: Tesla Moves to Go Public</vt:lpstr>
      <vt:lpstr>End of 2009: 937 Cars Sold (GM Sold About 2.1M in 2009)</vt:lpstr>
      <vt:lpstr>State of Finances</vt:lpstr>
      <vt:lpstr>Size of Loan vs. Tesla</vt:lpstr>
      <vt:lpstr>Size of Loan vs. Tesla</vt:lpstr>
      <vt:lpstr>The IPO</vt:lpstr>
      <vt:lpstr>Raised $226M</vt:lpstr>
      <vt:lpstr>May 2013: Tesla Repays Loan</vt:lpstr>
      <vt:lpstr>Repayment Killed Warrants</vt:lpstr>
      <vt:lpstr>Repayment Killed Warrants</vt:lpstr>
      <vt:lpstr>ATVM Loans Through 2014</vt:lpstr>
      <vt:lpstr>Program Results Through 2014</vt:lpstr>
      <vt:lpstr>Jobs Implications</vt:lpstr>
      <vt:lpstr>Taking Stock?</vt:lpstr>
      <vt:lpstr>EV Tax Credits</vt:lpstr>
      <vt:lpstr>EV Tax Credits</vt:lpstr>
      <vt:lpstr>EV Tax Credits</vt:lpstr>
      <vt:lpstr>Tesla’s Carbon Credit Sales</vt:lpstr>
      <vt:lpstr>Tesla’s Carbon Credit Sales</vt:lpstr>
      <vt:lpstr>Tesla’s Carbon Credit Sales</vt:lpstr>
      <vt:lpstr>Recent Loan Activity</vt:lpstr>
      <vt:lpstr>1st ATVM Loan in a Decade</vt:lpstr>
      <vt:lpstr>History of Gasoline</vt:lpstr>
      <vt:lpstr>Gas Station History</vt:lpstr>
      <vt:lpstr>1929-1954</vt:lpstr>
      <vt:lpstr>And Today</vt:lpstr>
      <vt:lpstr>2015 FAST Act</vt:lpstr>
      <vt:lpstr>Alternative Fuel Corridors</vt:lpstr>
      <vt:lpstr>Alternative Fuel Corridors</vt:lpstr>
      <vt:lpstr>Alternative Fuel Corridors</vt:lpstr>
      <vt:lpstr>Route 66</vt:lpstr>
      <vt:lpstr>The Path of Route 66</vt:lpstr>
      <vt:lpstr>Interstate Replacements</vt:lpstr>
      <vt:lpstr>And Gasoline?</vt:lpstr>
      <vt:lpstr>Tesla’s 30,000+ Supercharger Network</vt:lpstr>
      <vt:lpstr>Infrastructure Act</vt:lpstr>
      <vt:lpstr>Fuel Corridor Designation</vt:lpstr>
      <vt:lpstr>Where Can You Get Fuel?</vt:lpstr>
      <vt:lpstr>A Trip Across the Country?</vt:lpstr>
      <vt:lpstr>Connector Types</vt:lpstr>
      <vt:lpstr>EV Chargers and the Gov’t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761</cp:revision>
  <cp:lastPrinted>2019-02-14T20:19:20Z</cp:lastPrinted>
  <dcterms:created xsi:type="dcterms:W3CDTF">1999-10-27T15:27:59Z</dcterms:created>
  <dcterms:modified xsi:type="dcterms:W3CDTF">2022-05-02T18:43:31Z</dcterms:modified>
</cp:coreProperties>
</file>