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98"/>
  </p:notesMasterIdLst>
  <p:handoutMasterIdLst>
    <p:handoutMasterId r:id="rId99"/>
  </p:handoutMasterIdLst>
  <p:sldIdLst>
    <p:sldId id="1267" r:id="rId3"/>
    <p:sldId id="1595" r:id="rId4"/>
    <p:sldId id="1624" r:id="rId5"/>
    <p:sldId id="1628" r:id="rId6"/>
    <p:sldId id="1630" r:id="rId7"/>
    <p:sldId id="1625" r:id="rId8"/>
    <p:sldId id="1629" r:id="rId9"/>
    <p:sldId id="1631" r:id="rId10"/>
    <p:sldId id="1638" r:id="rId11"/>
    <p:sldId id="1639" r:id="rId12"/>
    <p:sldId id="1640" r:id="rId13"/>
    <p:sldId id="1641" r:id="rId14"/>
    <p:sldId id="1705" r:id="rId15"/>
    <p:sldId id="1708" r:id="rId16"/>
    <p:sldId id="1706" r:id="rId17"/>
    <p:sldId id="1709" r:id="rId18"/>
    <p:sldId id="1731" r:id="rId19"/>
    <p:sldId id="1732" r:id="rId20"/>
    <p:sldId id="1589" r:id="rId21"/>
    <p:sldId id="1592" r:id="rId22"/>
    <p:sldId id="1596" r:id="rId23"/>
    <p:sldId id="1597" r:id="rId24"/>
    <p:sldId id="1600" r:id="rId25"/>
    <p:sldId id="1598" r:id="rId26"/>
    <p:sldId id="1606" r:id="rId27"/>
    <p:sldId id="1611" r:id="rId28"/>
    <p:sldId id="1607" r:id="rId29"/>
    <p:sldId id="1610" r:id="rId30"/>
    <p:sldId id="1577" r:id="rId31"/>
    <p:sldId id="1586" r:id="rId32"/>
    <p:sldId id="1587" r:id="rId33"/>
    <p:sldId id="1588" r:id="rId34"/>
    <p:sldId id="1578" r:id="rId35"/>
    <p:sldId id="1579" r:id="rId36"/>
    <p:sldId id="1612" r:id="rId37"/>
    <p:sldId id="1613" r:id="rId38"/>
    <p:sldId id="1614" r:id="rId39"/>
    <p:sldId id="1580" r:id="rId40"/>
    <p:sldId id="1615" r:id="rId41"/>
    <p:sldId id="1616" r:id="rId42"/>
    <p:sldId id="1617" r:id="rId43"/>
    <p:sldId id="1620" r:id="rId44"/>
    <p:sldId id="1621" r:id="rId45"/>
    <p:sldId id="1622" r:id="rId46"/>
    <p:sldId id="1623" r:id="rId47"/>
    <p:sldId id="1710" r:id="rId48"/>
    <p:sldId id="1711" r:id="rId49"/>
    <p:sldId id="1713" r:id="rId50"/>
    <p:sldId id="1675" r:id="rId51"/>
    <p:sldId id="1676" r:id="rId52"/>
    <p:sldId id="1735" r:id="rId53"/>
    <p:sldId id="1743" r:id="rId54"/>
    <p:sldId id="1736" r:id="rId55"/>
    <p:sldId id="1737" r:id="rId56"/>
    <p:sldId id="1715" r:id="rId57"/>
    <p:sldId id="1714" r:id="rId58"/>
    <p:sldId id="1716" r:id="rId59"/>
    <p:sldId id="1726" r:id="rId60"/>
    <p:sldId id="1718" r:id="rId61"/>
    <p:sldId id="1719" r:id="rId62"/>
    <p:sldId id="1720" r:id="rId63"/>
    <p:sldId id="1721" r:id="rId64"/>
    <p:sldId id="1722" r:id="rId65"/>
    <p:sldId id="1723" r:id="rId66"/>
    <p:sldId id="1724" r:id="rId67"/>
    <p:sldId id="1581" r:id="rId68"/>
    <p:sldId id="1679" r:id="rId69"/>
    <p:sldId id="1680" r:id="rId70"/>
    <p:sldId id="1687" r:id="rId71"/>
    <p:sldId id="1688" r:id="rId72"/>
    <p:sldId id="1689" r:id="rId73"/>
    <p:sldId id="1690" r:id="rId74"/>
    <p:sldId id="1691" r:id="rId75"/>
    <p:sldId id="1692" r:id="rId76"/>
    <p:sldId id="1693" r:id="rId77"/>
    <p:sldId id="1694" r:id="rId78"/>
    <p:sldId id="1695" r:id="rId79"/>
    <p:sldId id="1696" r:id="rId80"/>
    <p:sldId id="1697" r:id="rId81"/>
    <p:sldId id="1698" r:id="rId82"/>
    <p:sldId id="1699" r:id="rId83"/>
    <p:sldId id="1700" r:id="rId84"/>
    <p:sldId id="1701" r:id="rId85"/>
    <p:sldId id="1703" r:id="rId86"/>
    <p:sldId id="1704" r:id="rId87"/>
    <p:sldId id="1742" r:id="rId88"/>
    <p:sldId id="1728" r:id="rId89"/>
    <p:sldId id="1727" r:id="rId90"/>
    <p:sldId id="1733" r:id="rId91"/>
    <p:sldId id="1738" r:id="rId92"/>
    <p:sldId id="1739" r:id="rId93"/>
    <p:sldId id="1740" r:id="rId94"/>
    <p:sldId id="1741" r:id="rId95"/>
    <p:sldId id="1744" r:id="rId96"/>
    <p:sldId id="1746" r:id="rId9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76" autoAdjust="0"/>
    <p:restoredTop sz="86410" autoAdjust="0"/>
  </p:normalViewPr>
  <p:slideViewPr>
    <p:cSldViewPr snapToGrid="0">
      <p:cViewPr varScale="1">
        <p:scale>
          <a:sx n="139" d="100"/>
          <a:sy n="139" d="100"/>
        </p:scale>
        <p:origin x="68" y="42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-4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4/28/2022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https://ourworldindata.org/grapher/covid-vaccine-doses-by-manufacturer?country=~European+Union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312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https://www.hhs.gov/sites/default/files/vaccine-contract-with-moderna-modifications-p00001-p00002-p00003.pdf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8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654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18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207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508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017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742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963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https://www.acquisition.gov/browse/index/far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00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https://www.whitehouse.gov/briefing-room/presidential-actions/2021/01/21/executive-order-a-sustainable-public-health-supply-chain/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408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https://www.acquisition.gov/browse/index/far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11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26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276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22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142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45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https://www.nytimes.com/2021/11/09/us/moderna-vaccine-patent.html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5873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https://investors.modernatx.com/news-releases/news-release-details/statement-intellectual-property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470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https://investors.modernatx.com/Statements--Perspectives/Statements--Perspectives-Details/2022/Modernas-Updated-Patent-Pledge/default.aspx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070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https://investors.modernatx.com/Statements--Perspectives/Statements--Perspectives-Details/2022/Modernas-Updated-Patent-Pledge/default.aspx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5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https://www.whitehouse.gov/briefing-room/presidential-actions/2021/01/21/executive-order-a-sustainable-public-health-supply-chain/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578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https://aspr.hhs.gov/AboutASPR/WorkingwithASPR/BoardsandCommittees/Pages/Mission-and-Key-Priorities.aspx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4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https://www.medicalcountermeasures.gov/barda/influenza-and-emerging-infectious-diseases/coronavirus/pharmaceutical-manufacturing-in-america/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32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https://www.medicalcountermeasures.gov/barda/influenza-and-emerging-infectious-diseases/coronavirus/pharmaceutical-manufacturing-in-america/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92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https://www.medicalcountermeasures.gov/barda/influenza-and-emerging-infectious-diseases/coronavirus/pharmaceutical-manufacturing-in-america/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3995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https://www.medicalcountermeasures.gov/barda/influenza-and-emerging-infectious-diseases/coronavirus/pharmaceutical-manufacturing-in-america/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856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https://www.reuters.com/business/healthcare-pharmaceuticals/vaccine-group-gavi-secures-48-bln-funding-pledges-covax-2022-04-08/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799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https://www.gavi.org/covax-facility#what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01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https://www.hhs.gov/about/news/2021/03/02/biden-administration-announces-historic-manufacturing-collaboration-between-merck-johnson-johnson-expand-production-covid-19-vaccines.html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082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https://www.hhs.gov/about/news/2021/03/02/biden-administration-announces-historic-manufacturing-collaboration-between-merck-johnson-johnson-expand-production-covid-19-vaccines.html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659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https://covid19.who.int/table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33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https://www.medicalcountermeasures.gov/app/barda/coronavirus/COVID19.aspx?filter=vaccine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43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https://www.medicalcountermeasures.gov/app/barda/coronavirus/COVID19.aspx?filter=vaccine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046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https://www.statista.com/statistics/1198516/covid-19-vaccinations-administered-us-by-company/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4/28/2022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08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28,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28,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28,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tm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18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6000" dirty="0" smtClean="0"/>
              <a:t>Market Engineering: Vaccines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2020-22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144" y="-2"/>
            <a:ext cx="76108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Inconsistent Use of DPA Contractual Priority Rules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1814" y="6488668"/>
            <a:ext cx="28901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(June 2008)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83" y="459699"/>
            <a:ext cx="4455828" cy="5870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971" y="1142851"/>
            <a:ext cx="7909854" cy="47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156" y="-2"/>
            <a:ext cx="63718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DOD Also Uses Capacity Expansion Rules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1814" y="6488668"/>
            <a:ext cx="289018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(June 2008)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9" y="130979"/>
            <a:ext cx="4667810" cy="6149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90" y="1463174"/>
            <a:ext cx="8113047" cy="43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9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0672" y="-2"/>
            <a:ext cx="4931329" cy="38170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DPA Reauthorization Act of 2009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97696" y="6488668"/>
            <a:ext cx="31943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11-67 (30 Sept 2009)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467" y="502335"/>
            <a:ext cx="4297500" cy="62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281" y="-2"/>
            <a:ext cx="280472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Use of DPA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24674" y="6488668"/>
            <a:ext cx="236732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(21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Executive Order on a Sustainable Public Health Supply Chain | The White Hous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" y="138769"/>
            <a:ext cx="5552651" cy="6109631"/>
          </a:xfrm>
          <a:prstGeom prst="rect">
            <a:avLst/>
          </a:prstGeom>
        </p:spPr>
      </p:pic>
      <p:pic>
        <p:nvPicPr>
          <p:cNvPr id="8" name="Picture 7" descr="Executive Order on a Sustainable Public Health Supply Chain | The White Hous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19066" r="26184" b="48933"/>
          <a:stretch/>
        </p:blipFill>
        <p:spPr>
          <a:xfrm>
            <a:off x="2989615" y="1214628"/>
            <a:ext cx="6397666" cy="45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281" y="-2"/>
            <a:ext cx="280472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Use of DPA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24674" y="6488668"/>
            <a:ext cx="236732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(21 Jan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Executive Order on a Sustainable Public Health Supply Chain | The White Hous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" y="138769"/>
            <a:ext cx="5552651" cy="6109631"/>
          </a:xfrm>
          <a:prstGeom prst="rect">
            <a:avLst/>
          </a:prstGeom>
        </p:spPr>
      </p:pic>
      <p:pic>
        <p:nvPicPr>
          <p:cNvPr id="8" name="Picture 7" descr="Executive Order on a Sustainable Public Health Supply Chain | The White Hous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51400" r="27431" b="23600"/>
          <a:stretch/>
        </p:blipFill>
        <p:spPr>
          <a:xfrm>
            <a:off x="2674620" y="1705356"/>
            <a:ext cx="7387206" cy="41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199" y="-2"/>
            <a:ext cx="2590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1198" y="6488668"/>
            <a:ext cx="259080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HHS.gov (2 Mar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Biden Administration Announces Historic Manufacturing Collaboration Between Merck and Johnson &amp; Johnson to Expand Production of COVID-19 Vaccines | HHS.go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1" y="137161"/>
            <a:ext cx="5611185" cy="6174036"/>
          </a:xfrm>
          <a:prstGeom prst="rect">
            <a:avLst/>
          </a:prstGeom>
        </p:spPr>
      </p:pic>
      <p:pic>
        <p:nvPicPr>
          <p:cNvPr id="8" name="Picture 7" descr="Biden Administration Announces Historic Manufacturing Collaboration Between Merck and Johnson &amp; Johnson to Expand Production of COVID-19 Vaccines | HHS.gov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t="37969" r="13064" b="26708"/>
          <a:stretch/>
        </p:blipFill>
        <p:spPr>
          <a:xfrm>
            <a:off x="3712463" y="1147572"/>
            <a:ext cx="6403455" cy="47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199" y="-2"/>
            <a:ext cx="2590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More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01198" y="6488668"/>
            <a:ext cx="259080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HHS.gov (2 Mar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Biden Administration Announces Historic Manufacturing Collaboration Between Merck and Johnson &amp; Johnson to Expand Production of COVID-19 Vaccines | HHS.go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1" y="137161"/>
            <a:ext cx="5611185" cy="6174036"/>
          </a:xfrm>
          <a:prstGeom prst="rect">
            <a:avLst/>
          </a:prstGeom>
        </p:spPr>
      </p:pic>
      <p:pic>
        <p:nvPicPr>
          <p:cNvPr id="8" name="Picture 7" descr="Biden Administration Announces Historic Manufacturing Collaboration Between Merck and Johnson &amp; Johnson to Expand Production of COVID-19 Vaccines | HHS.gov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6" t="73143" r="13390" b="5900"/>
          <a:stretch/>
        </p:blipFill>
        <p:spPr>
          <a:xfrm>
            <a:off x="2907792" y="2184941"/>
            <a:ext cx="8607578" cy="38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2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0251" y="-2"/>
            <a:ext cx="7517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NIH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NIH.gov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Budget | National Institutes of Health (NIH)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3" y="128887"/>
            <a:ext cx="5640651" cy="6206457"/>
          </a:xfrm>
          <a:prstGeom prst="rect">
            <a:avLst/>
          </a:prstGeom>
        </p:spPr>
      </p:pic>
      <p:pic>
        <p:nvPicPr>
          <p:cNvPr id="8" name="Picture 7" descr="Budget | National Institutes of Health (NIH)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11216" r="27272" b="39334"/>
          <a:stretch/>
        </p:blipFill>
        <p:spPr>
          <a:xfrm>
            <a:off x="2825208" y="621588"/>
            <a:ext cx="6773691" cy="52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0967" y="-2"/>
            <a:ext cx="21610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R&amp;D Context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85832" y="6488668"/>
            <a:ext cx="210616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(4 Oct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7" y="168123"/>
            <a:ext cx="4531170" cy="6080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08" y="2212138"/>
            <a:ext cx="9730188" cy="36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046" y="-2"/>
            <a:ext cx="8416955" cy="45300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2002: Public Health Security Act (104 pages of get ready)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63" y="453006"/>
            <a:ext cx="4231390" cy="5900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446" y="955629"/>
            <a:ext cx="5524641" cy="50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6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1. What role should the gov’t play in organizing supply chain networks?</a:t>
            </a:r>
          </a:p>
          <a:p>
            <a:pPr lvl="1"/>
            <a:r>
              <a:rPr lang="en-US" dirty="0" smtClean="0"/>
              <a:t>2. The two toaster problem: how much should the gov’t invest in preparedness (such as stockpiles of PPE and ventilators)?</a:t>
            </a:r>
          </a:p>
          <a:p>
            <a:pPr lvl="1"/>
            <a:r>
              <a:rPr lang="en-US" dirty="0" smtClean="0"/>
              <a:t>3. What role should the gov’t play in developing new products (semiconductors, vaccines)?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28,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3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7748" y="-2"/>
            <a:ext cx="7884254" cy="41525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Ass’t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Sec: Pub Health Emergency Preparedness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3" y="200841"/>
            <a:ext cx="4101906" cy="6115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26" y="798486"/>
            <a:ext cx="5829409" cy="52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7192" y="-2"/>
            <a:ext cx="26548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Revitalizing CDC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68" y="163783"/>
            <a:ext cx="4066197" cy="6175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418" y="825897"/>
            <a:ext cx="6716670" cy="51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1272" y="-2"/>
            <a:ext cx="43007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Strategic National Stockpile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81" y="59451"/>
            <a:ext cx="4425735" cy="67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1272" y="-2"/>
            <a:ext cx="43007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Strategic National Stockpile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2" y="147381"/>
            <a:ext cx="4346405" cy="6141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072" y="1988292"/>
            <a:ext cx="9266517" cy="35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3376" y="-2"/>
            <a:ext cx="34686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Quarantine Provisions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107-188 (12 June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20" y="151482"/>
            <a:ext cx="4514707" cy="6191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117" y="1369770"/>
            <a:ext cx="6774479" cy="46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5160" y="-2"/>
            <a:ext cx="51968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Background to 2004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Bioshield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3940" y="6488668"/>
            <a:ext cx="3528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108-147 (10 June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017" y="493266"/>
            <a:ext cx="3843001" cy="61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664" y="-2"/>
            <a:ext cx="45933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Private Market R&amp;D Incentives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3940" y="6488668"/>
            <a:ext cx="3528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108-147 (10 June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39" y="209004"/>
            <a:ext cx="3595684" cy="6182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389" y="1305646"/>
            <a:ext cx="9582551" cy="46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5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3852" y="-2"/>
            <a:ext cx="651814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FDA Lacks Appropriate Emergency Powers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3940" y="6488668"/>
            <a:ext cx="3528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108-147 (10 June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38" y="209004"/>
            <a:ext cx="3550579" cy="6104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070" y="1044359"/>
            <a:ext cx="8336668" cy="49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9792" y="-2"/>
            <a:ext cx="47122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We Are Going to Fix All of That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3940" y="6488668"/>
            <a:ext cx="3528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108-147 (10 June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1" y="209004"/>
            <a:ext cx="3558780" cy="6118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29" y="3126759"/>
            <a:ext cx="10895571" cy="25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1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134" y="-2"/>
            <a:ext cx="5740867" cy="4572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2004: Project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Bioshield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Act (30 Pages)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3376" y="6488668"/>
            <a:ext cx="3468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108-276 (21 July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31" y="180682"/>
            <a:ext cx="4281791" cy="6168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18" y="1381064"/>
            <a:ext cx="8214230" cy="40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5053" y="-2"/>
            <a:ext cx="55269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Truman Response to Korea Invasion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8558" y="6488668"/>
            <a:ext cx="34334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(20 July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08" y="470250"/>
            <a:ext cx="8035848" cy="596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776" y="-2"/>
            <a:ext cx="5983225" cy="66107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Development of New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Countermeasures; Possible Market Commitments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3376" y="6488668"/>
            <a:ext cx="3468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108-276 (21 July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7" y="176084"/>
            <a:ext cx="3828703" cy="6126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592" y="813470"/>
            <a:ext cx="7529019" cy="50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260" y="-2"/>
            <a:ext cx="32537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Funding: $5.6 Billion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3376" y="6488668"/>
            <a:ext cx="3468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108-276 (21 July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3" y="149857"/>
            <a:ext cx="4433998" cy="618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893" y="1856139"/>
            <a:ext cx="9068029" cy="36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5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5220" y="-2"/>
            <a:ext cx="47167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FDA Emergency Authority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3376" y="6488668"/>
            <a:ext cx="3468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108-276 (21 July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3" y="147381"/>
            <a:ext cx="4139735" cy="6212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600" y="1515530"/>
            <a:ext cx="8331629" cy="427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492" y="-2"/>
            <a:ext cx="48265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FDA Emergency Authority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0" y="140528"/>
            <a:ext cx="4190682" cy="6157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318" y="2058166"/>
            <a:ext cx="8229738" cy="3374519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723376" y="6488668"/>
            <a:ext cx="346862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108-276 (21 July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45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316" y="-2"/>
            <a:ext cx="39486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Heading into the 2006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6528" y="6488668"/>
            <a:ext cx="33954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109-686 (26 Sept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396" y="209004"/>
            <a:ext cx="3933948" cy="635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-2"/>
            <a:ext cx="44927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Updating 2004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Bioshield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Law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109-686 (26 Sept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26" y="103786"/>
            <a:ext cx="3656282" cy="6227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549" y="1241058"/>
            <a:ext cx="8476491" cy="45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4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068" y="-2"/>
            <a:ext cx="7075933" cy="43778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Single Point of Authority for R&amp;D, Procurement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109-686 (26 Sept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4" y="214930"/>
            <a:ext cx="3509650" cy="603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94" y="3069343"/>
            <a:ext cx="10859314" cy="26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356" y="-2"/>
            <a:ext cx="13426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2228" y="6488668"/>
            <a:ext cx="35097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H.Rep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. 109-686 (26 Sept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59" y="151482"/>
            <a:ext cx="3568435" cy="6216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84" y="1333776"/>
            <a:ext cx="8462693" cy="476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1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0940" y="-2"/>
            <a:ext cx="46710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2006 Pandemic Act (51 pages)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6" y="166863"/>
            <a:ext cx="4934244" cy="6156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235" y="1687634"/>
            <a:ext cx="9113185" cy="40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6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629" y="-2"/>
            <a:ext cx="60243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Vaccine Tracking in Influenza Pandemic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79" y="151482"/>
            <a:ext cx="4255429" cy="6155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264" y="1550703"/>
            <a:ext cx="8583290" cy="4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469" y="-2"/>
            <a:ext cx="32535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Planned Defense Bill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8558" y="6488668"/>
            <a:ext cx="34334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(20 July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351618"/>
            <a:ext cx="4121707" cy="5995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886" y="1152165"/>
            <a:ext cx="3404576" cy="46991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284" y="1152165"/>
            <a:ext cx="3596137" cy="3885426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8784" y="-2"/>
            <a:ext cx="36332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 Surge Capacity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3" y="172569"/>
            <a:ext cx="4222974" cy="6075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92" y="1359324"/>
            <a:ext cx="8535946" cy="440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6568" y="-2"/>
            <a:ext cx="30754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Creation of BARDA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85" y="141662"/>
            <a:ext cx="3904762" cy="6267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013" y="919715"/>
            <a:ext cx="6563021" cy="49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7231" y="-2"/>
            <a:ext cx="23347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 Duties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57" y="180185"/>
            <a:ext cx="4081744" cy="6156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724" y="882973"/>
            <a:ext cx="7346123" cy="51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7949" y="-2"/>
            <a:ext cx="34640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Supporting Innovation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43" y="209004"/>
            <a:ext cx="4265446" cy="6127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947" y="1366476"/>
            <a:ext cx="9125545" cy="43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0483" y="-2"/>
            <a:ext cx="14615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Funding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1" y="202667"/>
            <a:ext cx="4055893" cy="609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745" y="1826026"/>
            <a:ext cx="8929565" cy="36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Antitrust Immunity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1" y="147381"/>
            <a:ext cx="4381483" cy="6221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104" y="1007260"/>
            <a:ext cx="9263296" cy="480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7543" y="-2"/>
            <a:ext cx="21244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Procurement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71" y="128541"/>
            <a:ext cx="4984114" cy="65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329" y="-2"/>
            <a:ext cx="270967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Sales Exclusivity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17" y="124268"/>
            <a:ext cx="4638439" cy="6161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7230"/>
          <a:stretch/>
        </p:blipFill>
        <p:spPr>
          <a:xfrm>
            <a:off x="3148574" y="1738183"/>
            <a:ext cx="6483706" cy="38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6649" y="-2"/>
            <a:ext cx="24353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Surge Capacity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7948" y="6488668"/>
            <a:ext cx="346405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109-417 (19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17" y="124268"/>
            <a:ext cx="4638439" cy="6161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0346"/>
          <a:stretch/>
        </p:blipFill>
        <p:spPr>
          <a:xfrm>
            <a:off x="3148809" y="1851660"/>
            <a:ext cx="6259561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6478" y="-2"/>
            <a:ext cx="4935524" cy="432035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Pandemic Act of 2019 (61 pages)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116-22 (24 June 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504" y="515923"/>
            <a:ext cx="4567629" cy="623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469" y="-2"/>
            <a:ext cx="325353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Planned Defense Bill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8558" y="6488668"/>
            <a:ext cx="34334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(20 July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4" y="130194"/>
            <a:ext cx="4205799" cy="6118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66" y="1307361"/>
            <a:ext cx="4021648" cy="4610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446" y="1321537"/>
            <a:ext cx="3881450" cy="3577633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2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3560" y="-2"/>
            <a:ext cx="4998441" cy="39009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Pandemic Act of 2019 (61 pages)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116-22 (24 June 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278" y="431903"/>
            <a:ext cx="4334487" cy="63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9408" y="-2"/>
            <a:ext cx="32125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Where Are We Now?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34856" y="6488668"/>
            <a:ext cx="30571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WHO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ttps://covid19.who.int/table/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9" y="132588"/>
            <a:ext cx="5617827" cy="6181344"/>
          </a:xfrm>
          <a:prstGeom prst="rect">
            <a:avLst/>
          </a:prstGeom>
        </p:spPr>
      </p:pic>
      <p:pic>
        <p:nvPicPr>
          <p:cNvPr id="8" name="Picture 7" descr="https://covid19.who.int/table/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27956" r="7464" b="22991"/>
          <a:stretch/>
        </p:blipFill>
        <p:spPr>
          <a:xfrm>
            <a:off x="2235708" y="530352"/>
            <a:ext cx="8867290" cy="54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975" y="-2"/>
            <a:ext cx="20970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Another Run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Financial Times (29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086" y="489805"/>
            <a:ext cx="8377428" cy="59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0" y="-2"/>
            <a:ext cx="40767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Vaccine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edicalCountermeasures.gov - Coronavirus COVID-19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4" y="59436"/>
            <a:ext cx="5656906" cy="6224343"/>
          </a:xfrm>
          <a:prstGeom prst="rect">
            <a:avLst/>
          </a:prstGeom>
        </p:spPr>
      </p:pic>
      <p:pic>
        <p:nvPicPr>
          <p:cNvPr id="8" name="Picture 7" descr="MedicalCountermeasures.gov - Coronavirus COVID-19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7139" r="1320" b="34907"/>
          <a:stretch/>
        </p:blipFill>
        <p:spPr>
          <a:xfrm>
            <a:off x="2522219" y="598842"/>
            <a:ext cx="8297866" cy="54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0" y="-2"/>
            <a:ext cx="40767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Vaccine Projects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edicalCountermeasures.gov - Coronavirus COVID-19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4" y="59436"/>
            <a:ext cx="5656906" cy="6224343"/>
          </a:xfrm>
          <a:prstGeom prst="rect">
            <a:avLst/>
          </a:prstGeom>
        </p:spPr>
      </p:pic>
      <p:pic>
        <p:nvPicPr>
          <p:cNvPr id="8" name="Picture 7" descr="MedicalCountermeasures.gov - Coronavirus COVID-19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17400" r="4839" b="3466"/>
          <a:stretch/>
        </p:blipFill>
        <p:spPr>
          <a:xfrm>
            <a:off x="3694176" y="463427"/>
            <a:ext cx="6044184" cy="57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8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7988" y="-2"/>
            <a:ext cx="31440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Covid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Vaccines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51492" y="6488668"/>
            <a:ext cx="25405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Statista (24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• COVID-19 vaccinations administered number by manufacturer U.S. 2022 | Statist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2" y="185036"/>
            <a:ext cx="5510602" cy="6063364"/>
          </a:xfrm>
          <a:prstGeom prst="rect">
            <a:avLst/>
          </a:prstGeom>
        </p:spPr>
      </p:pic>
      <p:pic>
        <p:nvPicPr>
          <p:cNvPr id="8" name="Picture 7" descr="• COVID-19 vaccinations administered number by manufacturer U.S. 2022 | Statist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0" r="6001" b="31946"/>
          <a:stretch/>
        </p:blipFill>
        <p:spPr>
          <a:xfrm>
            <a:off x="2475920" y="1187318"/>
            <a:ext cx="8899012" cy="47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6627" y="-2"/>
            <a:ext cx="25953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European Union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54112" y="6488668"/>
            <a:ext cx="443788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Ourworldindata.org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VID-19 vaccine doses administered by manufacturer, European Un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2" y="91438"/>
            <a:ext cx="5624902" cy="6189129"/>
          </a:xfrm>
          <a:prstGeom prst="rect">
            <a:avLst/>
          </a:prstGeom>
        </p:spPr>
      </p:pic>
      <p:pic>
        <p:nvPicPr>
          <p:cNvPr id="8" name="Picture 7" descr="COVID-19 vaccine doses administered by manufacturer, European Union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18539" r="4870" b="22217"/>
          <a:stretch/>
        </p:blipFill>
        <p:spPr>
          <a:xfrm>
            <a:off x="2695436" y="547306"/>
            <a:ext cx="7921764" cy="554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1916" y="-2"/>
            <a:ext cx="37200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OWS Development Plan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387584" y="6488668"/>
            <a:ext cx="18044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HHS (undated)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3" y="118872"/>
            <a:ext cx="4735301" cy="6199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50" y="2487310"/>
            <a:ext cx="8414122" cy="347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808" y="-2"/>
            <a:ext cx="22981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2020 Timeline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387584" y="6488668"/>
            <a:ext cx="18044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HHS (undated)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1" y="123440"/>
            <a:ext cx="4614737" cy="6124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816" y="1233928"/>
            <a:ext cx="8642410" cy="44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048" y="-2"/>
            <a:ext cx="49499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Nov 2018: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Red Herring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9720" y="6488668"/>
            <a:ext cx="30022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S-1 (9 Nov 2018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80" y="465028"/>
            <a:ext cx="4811726" cy="62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7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691" y="-2"/>
            <a:ext cx="484431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Defense Production Act of 1950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81-774 (8 Sept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70" y="526908"/>
            <a:ext cx="4052497" cy="606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324" y="-2"/>
            <a:ext cx="15986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Tech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9720" y="6488668"/>
            <a:ext cx="30022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S-1 (9 Nov 2018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4862"/>
            <a:ext cx="4625537" cy="6093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60" y="1339738"/>
            <a:ext cx="8252876" cy="42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128" y="-2"/>
            <a:ext cx="43098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21 Development Candidates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9720" y="6488668"/>
            <a:ext cx="30022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S-1 (9 Nov 2018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6" y="199860"/>
            <a:ext cx="5651383" cy="5862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367" t="932" r="18773" b="59997"/>
          <a:stretch/>
        </p:blipFill>
        <p:spPr>
          <a:xfrm>
            <a:off x="2889504" y="873252"/>
            <a:ext cx="6636901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8168" y="-2"/>
            <a:ext cx="17038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Financials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89720" y="6488668"/>
            <a:ext cx="30022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S-1 (9 Nov 2018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58" y="121172"/>
            <a:ext cx="6644238" cy="66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6588" y="-2"/>
            <a:ext cx="29154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24 Dev Candidates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8240" y="6488668"/>
            <a:ext cx="34137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Annual Report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73" y="94794"/>
            <a:ext cx="7408164" cy="63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6204" y="-2"/>
            <a:ext cx="14157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Patents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8240" y="6488668"/>
            <a:ext cx="34137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Annual Report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59" y="209004"/>
            <a:ext cx="5587377" cy="5883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704" y="1689680"/>
            <a:ext cx="8880246" cy="33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0" y="-2"/>
            <a:ext cx="272796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Financially?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8240" y="6488668"/>
            <a:ext cx="34137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Annual Report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77" y="150137"/>
            <a:ext cx="5900216" cy="602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192" y="2211314"/>
            <a:ext cx="10455008" cy="318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208" y="-2"/>
            <a:ext cx="59557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16 Apr 2020: BARDA Award to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2420" y="6488668"/>
            <a:ext cx="42595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Press Release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76" y="163783"/>
            <a:ext cx="4732664" cy="6185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3857"/>
          <a:stretch/>
        </p:blipFill>
        <p:spPr>
          <a:xfrm>
            <a:off x="1032664" y="2141902"/>
            <a:ext cx="10986299" cy="34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208" y="-2"/>
            <a:ext cx="59557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16 Apr 2020: BARDA Award to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32420" y="6488668"/>
            <a:ext cx="42595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Press Release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77" y="176085"/>
            <a:ext cx="4699861" cy="61430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54815"/>
          <a:stretch/>
        </p:blipFill>
        <p:spPr>
          <a:xfrm>
            <a:off x="765965" y="2747772"/>
            <a:ext cx="11363374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4344" y="-2"/>
            <a:ext cx="48676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Old Yesterday’s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NYT Front Page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8558" y="6488668"/>
            <a:ext cx="343344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(19 May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27910"/>
            <a:ext cx="8181908" cy="60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711" y="-2"/>
            <a:ext cx="211428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Contract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98" y="147381"/>
            <a:ext cx="4770441" cy="6183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452" y="603720"/>
            <a:ext cx="7480784" cy="553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Truman DPA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5252" y="6488668"/>
            <a:ext cx="348674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(10 Sept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33" y="148899"/>
            <a:ext cx="4320796" cy="6132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55" y="1276389"/>
            <a:ext cx="3854721" cy="3412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352" y="1276389"/>
            <a:ext cx="3927159" cy="44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9037" y="-2"/>
            <a:ext cx="8429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TOC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45509"/>
            <a:ext cx="5121729" cy="673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1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5313" y="-2"/>
            <a:ext cx="39766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100 Million Doses by 2021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6" y="155583"/>
            <a:ext cx="4681426" cy="6163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77" y="1877327"/>
            <a:ext cx="10727104" cy="37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1697" y="-2"/>
            <a:ext cx="184030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$483M Cap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50" y="130980"/>
            <a:ext cx="4693885" cy="61796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859" y="697723"/>
            <a:ext cx="7581137" cy="52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1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Statement of Work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1" y="155582"/>
            <a:ext cx="4389488" cy="6112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43" y="2974305"/>
            <a:ext cx="10640975" cy="30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2837" y="-2"/>
            <a:ext cx="9891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????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149996"/>
            <a:ext cx="4706244" cy="64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9526" y="-2"/>
            <a:ext cx="45624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Standard Federal Contracting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03" y="147380"/>
            <a:ext cx="4809345" cy="6228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630" y="769926"/>
            <a:ext cx="7804178" cy="53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287" y="-2"/>
            <a:ext cx="12997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Patents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(16 Apr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23" y="173333"/>
            <a:ext cx="4579399" cy="6166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40" y="2341429"/>
            <a:ext cx="11309132" cy="347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3975" y="-2"/>
            <a:ext cx="32480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Fed Contracting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8125" y="6488668"/>
            <a:ext cx="43338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Acquisition.gov (Visited on 1 Dec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FAR | Acquisition.GO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0" y="138412"/>
            <a:ext cx="5615989" cy="6109988"/>
          </a:xfrm>
          <a:prstGeom prst="rect">
            <a:avLst/>
          </a:prstGeom>
        </p:spPr>
      </p:pic>
      <p:pic>
        <p:nvPicPr>
          <p:cNvPr id="9" name="Picture 8" descr="FAR | Acquisition.GOV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39"/>
          <a:stretch/>
        </p:blipFill>
        <p:spPr>
          <a:xfrm>
            <a:off x="2810717" y="595705"/>
            <a:ext cx="8241501" cy="547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9539" y="-2"/>
            <a:ext cx="827246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52.227: Sub 11 (Contractor Owns), Sub 13 (Gov’t Owns)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8125" y="6488668"/>
            <a:ext cx="43338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Acquisition.gov (Visited on 1 Dec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52.227 [Reserved] | Acquisition.GO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3" y="418010"/>
            <a:ext cx="5358995" cy="5830389"/>
          </a:xfrm>
          <a:prstGeom prst="rect">
            <a:avLst/>
          </a:prstGeom>
        </p:spPr>
      </p:pic>
      <p:pic>
        <p:nvPicPr>
          <p:cNvPr id="10" name="Picture 9" descr="52.227 [Reserved] | Acquisition.GOV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26270" r="30849" b="24290"/>
          <a:stretch/>
        </p:blipFill>
        <p:spPr>
          <a:xfrm>
            <a:off x="4077748" y="601530"/>
            <a:ext cx="5185165" cy="55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6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8425" y="-2"/>
            <a:ext cx="19335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1992 Pages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1101" y="6488668"/>
            <a:ext cx="33909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 Acquisition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(FY2019)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471" y="138059"/>
            <a:ext cx="5099739" cy="65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8352" y="-2"/>
            <a:ext cx="377364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Truman Acts under DPA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1152" y="6488668"/>
            <a:ext cx="349084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(17 Dec 1950)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492" y="568556"/>
            <a:ext cx="9500197" cy="57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7487" y="-2"/>
            <a:ext cx="16045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52.227-11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7763" y="6488668"/>
            <a:ext cx="34242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Fed Acquisition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Reg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(FY2019)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683" y="75724"/>
            <a:ext cx="5137785" cy="670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2024" y="-2"/>
            <a:ext cx="40699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Contractor’s Patent Rights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25891" y="6488668"/>
            <a:ext cx="24661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52.227-11 (FY2019)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7" y="115848"/>
            <a:ext cx="4968229" cy="6266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536" y="1343847"/>
            <a:ext cx="9831256" cy="44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2649" y="-2"/>
            <a:ext cx="24193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Gov’t License?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96475" y="6488668"/>
            <a:ext cx="22955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52.227-11 (FY2019)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05" y="176084"/>
            <a:ext cx="4613181" cy="6150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02" y="1653207"/>
            <a:ext cx="10821510" cy="14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350" y="-2"/>
            <a:ext cx="69696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Aug/Sept 2020: Second Contract: 500M Doses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129847" y="6488668"/>
            <a:ext cx="4062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/U.S. Contract (8 Sept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8" y="209004"/>
            <a:ext cx="4661609" cy="6039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161" y="3188335"/>
            <a:ext cx="10127039" cy="23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0" y="-2"/>
            <a:ext cx="60007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/NIH Fight Over Inventor Status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29688" y="6488668"/>
            <a:ext cx="326231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(9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Moderna and U.S. at Odds Over Vaccine Patent Rights - The New York Tim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0" y="139180"/>
            <a:ext cx="5615282" cy="6109220"/>
          </a:xfrm>
          <a:prstGeom prst="rect">
            <a:avLst/>
          </a:prstGeom>
        </p:spPr>
      </p:pic>
      <p:pic>
        <p:nvPicPr>
          <p:cNvPr id="9" name="Picture 8" descr="Moderna and U.S. at Odds Over Vaccine Patent Rights - The New York Tim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34167" r="24161" b="38025"/>
          <a:stretch/>
        </p:blipFill>
        <p:spPr>
          <a:xfrm>
            <a:off x="1776600" y="2458932"/>
            <a:ext cx="4792687" cy="2773417"/>
          </a:xfrm>
          <a:prstGeom prst="rect">
            <a:avLst/>
          </a:prstGeom>
        </p:spPr>
      </p:pic>
      <p:pic>
        <p:nvPicPr>
          <p:cNvPr id="10" name="Picture 9" descr="Moderna and U.S. at Odds Over Vaccine Patent Rights - The New York Tim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7" t="62515" r="24161" b="7570"/>
          <a:stretch/>
        </p:blipFill>
        <p:spPr>
          <a:xfrm>
            <a:off x="6795281" y="2458932"/>
            <a:ext cx="4792687" cy="29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404" y="-2"/>
            <a:ext cx="78165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“Co-Owners to License the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Patents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as They See Fit”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305924" y="6488668"/>
            <a:ext cx="28860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(11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Statement on Intellectual Property | Moderna, Inc.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" y="418010"/>
            <a:ext cx="5468922" cy="5949985"/>
          </a:xfrm>
          <a:prstGeom prst="rect">
            <a:avLst/>
          </a:prstGeom>
        </p:spPr>
      </p:pic>
      <p:pic>
        <p:nvPicPr>
          <p:cNvPr id="8" name="Picture 7" descr="Statement on Intellectual Property | Moderna, Inc.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t="35046" r="7264" b="21854"/>
          <a:stretch/>
        </p:blipFill>
        <p:spPr>
          <a:xfrm>
            <a:off x="2211337" y="1202179"/>
            <a:ext cx="8649636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6" y="-2"/>
            <a:ext cx="38572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Enforcement of Patents?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0344" y="6488668"/>
            <a:ext cx="25816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(7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oderna - Moderna’s Updated Patent Pledg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0" y="146304"/>
            <a:ext cx="5580430" cy="6140196"/>
          </a:xfrm>
          <a:prstGeom prst="rect">
            <a:avLst/>
          </a:prstGeom>
        </p:spPr>
      </p:pic>
      <p:pic>
        <p:nvPicPr>
          <p:cNvPr id="8" name="Picture 7" descr="Moderna - Moderna’s Updated Patent Pledg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7777" r="4446" b="35567"/>
          <a:stretch/>
        </p:blipFill>
        <p:spPr>
          <a:xfrm>
            <a:off x="972444" y="2020824"/>
            <a:ext cx="10914756" cy="34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6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4272" y="-2"/>
            <a:ext cx="31577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Not for 92 Countries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610344" y="6488668"/>
            <a:ext cx="25816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Moderna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(7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oderna - Moderna’s Updated Patent Pledg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0" y="146304"/>
            <a:ext cx="5580430" cy="6140196"/>
          </a:xfrm>
          <a:prstGeom prst="rect">
            <a:avLst/>
          </a:prstGeom>
        </p:spPr>
      </p:pic>
      <p:pic>
        <p:nvPicPr>
          <p:cNvPr id="8" name="Picture 7" descr="Moderna - Moderna’s Updated Patent Pledg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64135" r="3381" b="17100"/>
          <a:stretch/>
        </p:blipFill>
        <p:spPr>
          <a:xfrm>
            <a:off x="1069848" y="3282696"/>
            <a:ext cx="10864578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7716" y="-2"/>
            <a:ext cx="30342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2020 Timeline: July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387584" y="6488668"/>
            <a:ext cx="180441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HHS (undated)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1" y="123440"/>
            <a:ext cx="4614737" cy="6124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781973"/>
            <a:ext cx="7848710" cy="53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6163" y="-2"/>
            <a:ext cx="17358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Post-OWS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357616" y="6488668"/>
            <a:ext cx="383438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Aspr.hhs.gov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Mission and Key Prioriti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6" y="167640"/>
            <a:ext cx="5526412" cy="6080760"/>
          </a:xfrm>
          <a:prstGeom prst="rect">
            <a:avLst/>
          </a:prstGeom>
        </p:spPr>
      </p:pic>
      <p:pic>
        <p:nvPicPr>
          <p:cNvPr id="8" name="Picture 7" descr="Mission and Key Prioritie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13083" r="25795" b="40526"/>
          <a:stretch/>
        </p:blipFill>
        <p:spPr>
          <a:xfrm>
            <a:off x="2532887" y="736092"/>
            <a:ext cx="7306871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271" y="-2"/>
            <a:ext cx="35307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is the DPA Used?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18320" y="6488668"/>
            <a:ext cx="277367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(June 2008)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467" y="209004"/>
            <a:ext cx="4819921" cy="632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632" y="-2"/>
            <a:ext cx="48493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Role in Manufacturing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Pharmaceutical Manufacturing in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2" y="41146"/>
            <a:ext cx="5798456" cy="63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348" y="-2"/>
            <a:ext cx="48356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Role in Manufacturing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harmaceutical Manufacturing in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" y="160020"/>
            <a:ext cx="5576225" cy="6135569"/>
          </a:xfrm>
          <a:prstGeom prst="rect">
            <a:avLst/>
          </a:prstGeom>
        </p:spPr>
      </p:pic>
      <p:pic>
        <p:nvPicPr>
          <p:cNvPr id="8" name="Picture 7" descr="Pharmaceutical Manufacturing in Americ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17237" r="3361" b="57427"/>
          <a:stretch/>
        </p:blipFill>
        <p:spPr>
          <a:xfrm>
            <a:off x="1018731" y="2052828"/>
            <a:ext cx="11000232" cy="32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348" y="-2"/>
            <a:ext cx="48356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Role in Manufacturing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harmaceutical Manufacturing in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" y="160020"/>
            <a:ext cx="5576225" cy="6135569"/>
          </a:xfrm>
          <a:prstGeom prst="rect">
            <a:avLst/>
          </a:prstGeom>
        </p:spPr>
      </p:pic>
      <p:pic>
        <p:nvPicPr>
          <p:cNvPr id="8" name="Picture 7" descr="Pharmaceutical Manufacturing in Americ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44436" r="3853" b="31048"/>
          <a:stretch/>
        </p:blipFill>
        <p:spPr>
          <a:xfrm>
            <a:off x="841859" y="2304288"/>
            <a:ext cx="11095633" cy="320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2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348" y="-2"/>
            <a:ext cx="483565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BARDA’s Role in Manufacturing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716268" y="6488668"/>
            <a:ext cx="54757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Medicalcountermeasures.gov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harmaceutical Manufacturing in Americ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" y="160020"/>
            <a:ext cx="5576225" cy="6135569"/>
          </a:xfrm>
          <a:prstGeom prst="rect">
            <a:avLst/>
          </a:prstGeom>
        </p:spPr>
      </p:pic>
      <p:pic>
        <p:nvPicPr>
          <p:cNvPr id="8" name="Picture 7" descr="Pharmaceutical Manufacturing in America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t="71932" r="3690" b="2062"/>
          <a:stretch/>
        </p:blipFill>
        <p:spPr>
          <a:xfrm>
            <a:off x="1315211" y="2377440"/>
            <a:ext cx="10250883" cy="314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Vaccine group Gavi secures $4.8 billion in funding pledges for COVAX | Reuter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9" y="76868"/>
            <a:ext cx="5651245" cy="6218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0808" y="-2"/>
            <a:ext cx="34411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Vaccinating the World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06356" y="6488668"/>
            <a:ext cx="24856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Reuters (8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Vaccine group Gavi secures $4.8 billion in funding pledges for COVAX | Reuter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26267" r="42763" b="45800"/>
          <a:stretch/>
        </p:blipFill>
        <p:spPr>
          <a:xfrm>
            <a:off x="2295143" y="2400300"/>
            <a:ext cx="4834841" cy="3730752"/>
          </a:xfrm>
          <a:prstGeom prst="rect">
            <a:avLst/>
          </a:prstGeom>
        </p:spPr>
      </p:pic>
      <p:pic>
        <p:nvPicPr>
          <p:cNvPr id="9" name="Picture 8" descr="Vaccine group Gavi secures $4.8 billion in funding pledges for COVAX | Reuter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73146" r="42763" b="6534"/>
          <a:stretch/>
        </p:blipFill>
        <p:spPr>
          <a:xfrm>
            <a:off x="7262513" y="2432304"/>
            <a:ext cx="4756450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8692" y="-2"/>
            <a:ext cx="20833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Gavi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COVAX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28,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6528" y="6488668"/>
            <a:ext cx="339547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Gavi.org  (Visited 28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COVAX Facility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4" y="169945"/>
            <a:ext cx="5583754" cy="6143853"/>
          </a:xfrm>
          <a:prstGeom prst="rect">
            <a:avLst/>
          </a:prstGeom>
        </p:spPr>
      </p:pic>
      <p:pic>
        <p:nvPicPr>
          <p:cNvPr id="9" name="Picture 8" descr="COVAX Facility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0439" r="2893" b="47963"/>
          <a:stretch/>
        </p:blipFill>
        <p:spPr>
          <a:xfrm>
            <a:off x="1984248" y="1513331"/>
            <a:ext cx="9209648" cy="441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9405</TotalTime>
  <Words>1555</Words>
  <Application>Microsoft Office PowerPoint</Application>
  <PresentationFormat>Widescreen</PresentationFormat>
  <Paragraphs>481</Paragraphs>
  <Slides>95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18 Platforms and Networks Spring 2022  Market Engineering: Vaccines</vt:lpstr>
      <vt:lpstr>The Focus Today</vt:lpstr>
      <vt:lpstr>Truman Response to Korea Invasion</vt:lpstr>
      <vt:lpstr>Planned Defense Bill</vt:lpstr>
      <vt:lpstr>Planned Defense Bill</vt:lpstr>
      <vt:lpstr>Defense Production Act of 1950</vt:lpstr>
      <vt:lpstr>Truman DPA Order</vt:lpstr>
      <vt:lpstr>Truman Acts under DPA</vt:lpstr>
      <vt:lpstr>How is the DPA Used?</vt:lpstr>
      <vt:lpstr>Inconsistent Use of DPA Contractual Priority Rules</vt:lpstr>
      <vt:lpstr>DOD Also Uses Capacity Expansion Rules</vt:lpstr>
      <vt:lpstr>DPA Reauthorization Act of 2009</vt:lpstr>
      <vt:lpstr>Biden Use of DPA</vt:lpstr>
      <vt:lpstr>Biden Use of DPA</vt:lpstr>
      <vt:lpstr>More Biden DPA</vt:lpstr>
      <vt:lpstr>More Biden DPA</vt:lpstr>
      <vt:lpstr>NIH</vt:lpstr>
      <vt:lpstr>R&amp;D Context</vt:lpstr>
      <vt:lpstr>2002: Public Health Security Act (104 pages of get ready)</vt:lpstr>
      <vt:lpstr>New Ass’t Sec: Pub Health Emergency Preparedness</vt:lpstr>
      <vt:lpstr>Revitalizing CDC</vt:lpstr>
      <vt:lpstr>Strategic National Stockpile</vt:lpstr>
      <vt:lpstr>Strategic National Stockpile</vt:lpstr>
      <vt:lpstr>Quarantine Provisions</vt:lpstr>
      <vt:lpstr>Background to 2004 Bioshield Act</vt:lpstr>
      <vt:lpstr>Private Market R&amp;D Incentives</vt:lpstr>
      <vt:lpstr>FDA Lacks Appropriate Emergency Powers</vt:lpstr>
      <vt:lpstr>We Are Going to Fix All of That</vt:lpstr>
      <vt:lpstr>2004: Project Bioshield Act (30 Pages)</vt:lpstr>
      <vt:lpstr>Development of New Countermeasures; Possible Market Commitments</vt:lpstr>
      <vt:lpstr>Funding: $5.6 Billion</vt:lpstr>
      <vt:lpstr>New FDA Emergency Authority</vt:lpstr>
      <vt:lpstr>New FDA Emergency Authority</vt:lpstr>
      <vt:lpstr>Heading into the 2006 Act</vt:lpstr>
      <vt:lpstr>Updating 2004 Bioshield Law</vt:lpstr>
      <vt:lpstr>Single Point of Authority for R&amp;D, Procurement</vt:lpstr>
      <vt:lpstr>BARDA</vt:lpstr>
      <vt:lpstr>2006 Pandemic Act (51 pages)</vt:lpstr>
      <vt:lpstr>Vaccine Tracking in Influenza Pandemic</vt:lpstr>
      <vt:lpstr>Medical Surge Capacity</vt:lpstr>
      <vt:lpstr>Creation of BARDA</vt:lpstr>
      <vt:lpstr>BARDA Duties</vt:lpstr>
      <vt:lpstr>Supporting Innovation</vt:lpstr>
      <vt:lpstr>Funding</vt:lpstr>
      <vt:lpstr>Antitrust Immunity</vt:lpstr>
      <vt:lpstr>Procurement</vt:lpstr>
      <vt:lpstr>Sales Exclusivity</vt:lpstr>
      <vt:lpstr>Surge Capacity</vt:lpstr>
      <vt:lpstr>Pandemic Act of 2019 (61 pages)</vt:lpstr>
      <vt:lpstr>Pandemic Act of 2019 (61 pages)</vt:lpstr>
      <vt:lpstr>Where Are We Now?</vt:lpstr>
      <vt:lpstr>Another Run</vt:lpstr>
      <vt:lpstr>BARDA’s Vaccine Projects</vt:lpstr>
      <vt:lpstr>BARDA’s Vaccine Projects</vt:lpstr>
      <vt:lpstr>U.S. Covid Vaccines</vt:lpstr>
      <vt:lpstr>European Union</vt:lpstr>
      <vt:lpstr>OWS Development Plan</vt:lpstr>
      <vt:lpstr>2020 Timeline</vt:lpstr>
      <vt:lpstr>Nov 2018: Moderna Red Herring</vt:lpstr>
      <vt:lpstr>The Tech</vt:lpstr>
      <vt:lpstr>21 Development Candidates</vt:lpstr>
      <vt:lpstr>Financials</vt:lpstr>
      <vt:lpstr>24 Dev Candidates</vt:lpstr>
      <vt:lpstr>Patents</vt:lpstr>
      <vt:lpstr>And Financially?</vt:lpstr>
      <vt:lpstr>16 Apr 2020: BARDA Award to Moderna</vt:lpstr>
      <vt:lpstr>16 Apr 2020: BARDA Award to Moderna</vt:lpstr>
      <vt:lpstr>Old Yesterday’s NYT Front Page</vt:lpstr>
      <vt:lpstr>The Contract</vt:lpstr>
      <vt:lpstr>TOC</vt:lpstr>
      <vt:lpstr>100 Million Doses by 2021</vt:lpstr>
      <vt:lpstr>$483M Cap</vt:lpstr>
      <vt:lpstr>Statement of Work</vt:lpstr>
      <vt:lpstr>????</vt:lpstr>
      <vt:lpstr>Standard Federal Contracting</vt:lpstr>
      <vt:lpstr>Patents</vt:lpstr>
      <vt:lpstr>U.S. Fed Contracting</vt:lpstr>
      <vt:lpstr>52.227: Sub 11 (Contractor Owns), Sub 13 (Gov’t Owns)</vt:lpstr>
      <vt:lpstr>1992 Pages</vt:lpstr>
      <vt:lpstr>52.227-11</vt:lpstr>
      <vt:lpstr>Contractor’s Patent Rights</vt:lpstr>
      <vt:lpstr>Gov’t License?</vt:lpstr>
      <vt:lpstr>Aug/Sept 2020: Second Contract: 500M Doses</vt:lpstr>
      <vt:lpstr>Moderna/NIH Fight Over Inventor Status</vt:lpstr>
      <vt:lpstr>“Co-Owners to License the Patents as They See Fit”</vt:lpstr>
      <vt:lpstr>Enforcement of Patents?</vt:lpstr>
      <vt:lpstr>Not for 92 Countries</vt:lpstr>
      <vt:lpstr>2020 Timeline: July</vt:lpstr>
      <vt:lpstr>Post-OWS</vt:lpstr>
      <vt:lpstr>BARDA’s Role in Manufacturing</vt:lpstr>
      <vt:lpstr>BARDA’s Role in Manufacturing</vt:lpstr>
      <vt:lpstr>BARDA’s Role in Manufacturing</vt:lpstr>
      <vt:lpstr>BARDA’s Role in Manufacturing</vt:lpstr>
      <vt:lpstr>Vaccinating the World</vt:lpstr>
      <vt:lpstr>Gavi COVAX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971</cp:revision>
  <cp:lastPrinted>2019-02-28T20:33:29Z</cp:lastPrinted>
  <dcterms:created xsi:type="dcterms:W3CDTF">1999-10-27T15:27:59Z</dcterms:created>
  <dcterms:modified xsi:type="dcterms:W3CDTF">2022-04-28T18:47:50Z</dcterms:modified>
</cp:coreProperties>
</file>