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1370" r:id="rId2"/>
    <p:sldId id="1588" r:id="rId3"/>
    <p:sldId id="1535" r:id="rId4"/>
    <p:sldId id="1581" r:id="rId5"/>
    <p:sldId id="1582" r:id="rId6"/>
    <p:sldId id="1589" r:id="rId7"/>
    <p:sldId id="1590" r:id="rId8"/>
    <p:sldId id="1595" r:id="rId9"/>
    <p:sldId id="1596" r:id="rId10"/>
    <p:sldId id="1597" r:id="rId11"/>
    <p:sldId id="1550" r:id="rId12"/>
    <p:sldId id="1551" r:id="rId13"/>
    <p:sldId id="1552" r:id="rId14"/>
    <p:sldId id="1553" r:id="rId15"/>
    <p:sldId id="1554" r:id="rId16"/>
    <p:sldId id="1555" r:id="rId17"/>
    <p:sldId id="1556" r:id="rId18"/>
    <p:sldId id="1561" r:id="rId19"/>
    <p:sldId id="1562" r:id="rId20"/>
    <p:sldId id="1563" r:id="rId21"/>
    <p:sldId id="1564" r:id="rId22"/>
    <p:sldId id="1565" r:id="rId23"/>
    <p:sldId id="1566" r:id="rId24"/>
    <p:sldId id="1567" r:id="rId25"/>
    <p:sldId id="1568" r:id="rId26"/>
    <p:sldId id="1569" r:id="rId27"/>
    <p:sldId id="1583" r:id="rId28"/>
    <p:sldId id="1584" r:id="rId29"/>
    <p:sldId id="1598" r:id="rId30"/>
    <p:sldId id="1599" r:id="rId31"/>
    <p:sldId id="1600" r:id="rId32"/>
    <p:sldId id="1601" r:id="rId33"/>
    <p:sldId id="1602" r:id="rId34"/>
    <p:sldId id="1591" r:id="rId35"/>
    <p:sldId id="1592" r:id="rId36"/>
    <p:sldId id="1593" r:id="rId37"/>
    <p:sldId id="1586" r:id="rId38"/>
    <p:sldId id="1515" r:id="rId39"/>
    <p:sldId id="1516" r:id="rId40"/>
    <p:sldId id="1521" r:id="rId41"/>
    <p:sldId id="1512" r:id="rId42"/>
    <p:sldId id="1523" r:id="rId43"/>
    <p:sldId id="1524" r:id="rId44"/>
    <p:sldId id="1525" r:id="rId45"/>
    <p:sldId id="1527" r:id="rId46"/>
    <p:sldId id="1533" r:id="rId47"/>
    <p:sldId id="1518" r:id="rId48"/>
    <p:sldId id="1519" r:id="rId49"/>
    <p:sldId id="1603" r:id="rId50"/>
    <p:sldId id="1520" r:id="rId51"/>
    <p:sldId id="1514" r:id="rId52"/>
    <p:sldId id="1630" r:id="rId53"/>
    <p:sldId id="1631" r:id="rId54"/>
    <p:sldId id="1632" r:id="rId55"/>
    <p:sldId id="1580" r:id="rId56"/>
    <p:sldId id="1575" r:id="rId57"/>
    <p:sldId id="1576" r:id="rId58"/>
    <p:sldId id="1577" r:id="rId59"/>
    <p:sldId id="1530" r:id="rId60"/>
    <p:sldId id="1633" r:id="rId61"/>
    <p:sldId id="1635" r:id="rId62"/>
    <p:sldId id="1636" r:id="rId63"/>
    <p:sldId id="1637" r:id="rId64"/>
    <p:sldId id="1605" r:id="rId65"/>
    <p:sldId id="1606" r:id="rId66"/>
    <p:sldId id="1607" r:id="rId67"/>
    <p:sldId id="1608" r:id="rId68"/>
    <p:sldId id="1609" r:id="rId69"/>
    <p:sldId id="1610" r:id="rId70"/>
    <p:sldId id="1611" r:id="rId71"/>
    <p:sldId id="1615" r:id="rId72"/>
    <p:sldId id="1616" r:id="rId73"/>
    <p:sldId id="1617" r:id="rId74"/>
    <p:sldId id="1618" r:id="rId75"/>
    <p:sldId id="1619" r:id="rId76"/>
    <p:sldId id="1620" r:id="rId77"/>
    <p:sldId id="1612" r:id="rId78"/>
    <p:sldId id="1613" r:id="rId79"/>
    <p:sldId id="1614" r:id="rId80"/>
    <p:sldId id="1623" r:id="rId81"/>
    <p:sldId id="1626" r:id="rId82"/>
    <p:sldId id="1624" r:id="rId83"/>
    <p:sldId id="1627" r:id="rId84"/>
    <p:sldId id="1628" r:id="rId85"/>
    <p:sldId id="1629" r:id="rId86"/>
    <p:sldId id="1532" r:id="rId87"/>
    <p:sldId id="1621" r:id="rId8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33"/>
    <a:srgbClr val="CC0000"/>
    <a:srgbClr val="FF6699"/>
    <a:srgbClr val="9900CC"/>
    <a:srgbClr val="66FF99"/>
    <a:srgbClr val="00CC00"/>
    <a:srgbClr val="FF66FF"/>
    <a:srgbClr val="00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134" d="100"/>
          <a:sy n="134" d="100"/>
        </p:scale>
        <p:origin x="96" y="54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2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68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F8FE1188-15AB-4ACF-A111-BCE1FF2EFC7A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CC1B2EEA-D71F-4C7B-BDFE-D4AC557F8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35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2" y="4416428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26260AAD-0599-44FB-B7C5-BEBE862C9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7570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309F0C-367B-40E0-B8E1-97324D9F5E44}" type="datetime1">
              <a:rPr kumimoji="0" lang="en-US" altLang="en-US" sz="1200"/>
              <a:t>4/27/2022</a:t>
            </a:fld>
            <a:endParaRPr kumimoji="0" lang="en-US" altLang="en-US" sz="1200"/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3DBC16-F9BB-4B62-B3AE-85D986303EAD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94425" cy="3484562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9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10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393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2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59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566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14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404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2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3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38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https://www.thehenryford.org/collections-and-research/digital-collections/artifact/225622/#slide=gs-275456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77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09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https://trumpwhitehouse.archives.gov/presidential-actions/presidential-proclamation-adjusting-imports-steel-united-states-/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882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https://trumpwhitehouse.archives.gov/presidential-actions/presidential-proclamation-adjusting-imports-steel-united-states-/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963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https://www.whitehouse.gov/briefing-room/presidential-actions/2022/03/31/a-proclamation-on-adjusting-imports-of-steel-into-the-united-states-2/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08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https://www.nobelprize.org/prizes/physics/2000/kilby/facts/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754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https://www.intel.com/content/www/us/en/history/museum-story-of-intel-4004.html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614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https://www.reaganlibrary.gov/archives/speech/statement-tariff-increases-japanese-semiconductor-products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709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https://www-statista-com.proxy.uchicago.edu/statistics/867223/worldwide-semiconductor-foundries-by-market-share/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20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https://www.darpa.mil/program/trusted-integrated-circuits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515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https://www.iarpa.gov/research-programs/tic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https://nationallabs.org/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95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https://www.militaryaerospace.com/trusted-computing/article/14033702/trusted-integrated-circuit-manufacturing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366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https://www.militaryaerospace.com/trusted-computing/article/14033702/trusted-integrated-circuit-manufacturing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451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https://www.militaryaerospace.com/trusted-computing/article/14033702/trusted-integrated-circuit-manufacturing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94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https://www.militaryaerospace.com/trusted-computing/article/14033702/trusted-integrated-circuit-manufacturing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758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https://www.washingtonpost.com/politics/2022/02/16/jockeying-land-national-hub-semiconductor-chips-heats-up/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673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https://www.ny.gov/americas-microchip-resurgence/roadmap-national-semiconductor-technology-center-new-york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506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https://www.speaker.gov/newsroom/4722-2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24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https://nationallabs.org/our-labs/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0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https://www.americanactionforum.org/research/publicly-funded-national-labs-still-important-u-s-innovation/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90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28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03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11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4/27/2022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84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641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99D15D-FD9E-4624-9269-877504E67E68}" type="datetime4">
              <a:rPr lang="en-US" smtClean="0"/>
              <a:t>April 27, 2022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B724F661-D5D5-44C7-B5CE-4FC98DCF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6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53F25-5B47-49B4-8090-6C3BA4C02B76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C62F1-D9CF-44BA-BFCC-44691C043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3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FAEFD-F324-4F5C-9CCF-5176A4B07B01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01FC0-F375-4866-A7F4-3C9EF8E3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798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079-1331-41B0-8F59-E0797FF595D6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65A4C-FF23-4838-8F83-FDC1C8F35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0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4F3BE-8262-4B0F-84FB-BC02D644DE30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536B5-22D6-4A18-8C4B-39F933024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4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273C5-CF8E-4E11-9AFC-02986F37FAF3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3142A-029D-4722-B489-296233079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360E-D7B8-4924-A202-147921109C8A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C52FF-0A93-4133-BFE9-3CAB617C4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5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9545-396E-4302-B3A3-D8C8E7D2E533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A859B-DF44-419F-92F7-9A0F7953A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FEC1-FE8D-406F-9FEA-1E0E6B09B5C5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1506D-DCFA-4BA6-9D7E-587C42EC9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BFD4-803B-460F-9089-F832EE5A03D2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4E4A0-3DC8-4AB9-9972-8DEF2BD12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63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2CE02-F6C7-4F7B-A22F-F897B8AE6106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26011-2C6D-4FEA-B79C-5D9A872C3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0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1D20-D142-448D-829B-0E7054DB0B7B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69457-A0D9-4750-8F78-F787E0F8E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8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3ED3ACB7-1ECF-46AA-9FE2-C9D44B83E975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C469F01D-9539-4402-908E-2AF96FCAD5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tm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tm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tm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tm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/>
              <a:t>Class </a:t>
            </a:r>
            <a:r>
              <a:rPr lang="en-US" sz="2400" smtClean="0"/>
              <a:t>17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5400" dirty="0" smtClean="0"/>
              <a:t>Market Engineering: Chips</a:t>
            </a:r>
            <a:endParaRPr lang="en-US" sz="5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Copyright © </a:t>
            </a:r>
            <a:r>
              <a:rPr lang="en-US" sz="1800" dirty="0" smtClean="0">
                <a:solidFill>
                  <a:srgbClr val="0000FF"/>
                </a:solidFill>
              </a:rPr>
              <a:t>2022 </a:t>
            </a:r>
            <a:r>
              <a:rPr lang="en-US" sz="1800" dirty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3825" y="-2"/>
            <a:ext cx="44481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2018: $12B for National Labs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862" y="6488668"/>
            <a:ext cx="2624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Rossetti (14 Feb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ublicly Funded National Labs Important to U.S. Innovation - AAF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" y="133350"/>
            <a:ext cx="5557577" cy="6115050"/>
          </a:xfrm>
          <a:prstGeom prst="rect">
            <a:avLst/>
          </a:prstGeom>
        </p:spPr>
      </p:pic>
      <p:pic>
        <p:nvPicPr>
          <p:cNvPr id="8" name="Picture 7" descr="Publicly Funded National Labs Important to U.S. Innovation - AAF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61458" r="38012" b="12530"/>
          <a:stretch/>
        </p:blipFill>
        <p:spPr>
          <a:xfrm>
            <a:off x="2946400" y="1385886"/>
            <a:ext cx="8164341" cy="44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38187"/>
            <a:ext cx="4581235" cy="612617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14254" y="6488668"/>
            <a:ext cx="317774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705600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186" y="1998018"/>
            <a:ext cx="9223989" cy="400068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7238689D-A682-604B-864A-423C79C998D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852032" y="0"/>
            <a:ext cx="4339968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Trade Expansion Act of 1962</a:t>
            </a:r>
          </a:p>
        </p:txBody>
      </p:sp>
    </p:spTree>
    <p:extLst>
      <p:ext uri="{BB962C8B-B14F-4D97-AF65-F5344CB8AC3E}">
        <p14:creationId xmlns:p14="http://schemas.microsoft.com/office/powerpoint/2010/main" val="15103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15" y="273736"/>
            <a:ext cx="4677155" cy="589430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64827" y="6488668"/>
            <a:ext cx="32271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700838"/>
            <a:ext cx="173036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91" y="2071290"/>
            <a:ext cx="10888447" cy="360953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D1A72DFB-5598-7B40-B921-9FDA01863BE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487025" y="0"/>
            <a:ext cx="1704975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Purposes</a:t>
            </a:r>
          </a:p>
        </p:txBody>
      </p:sp>
    </p:spTree>
    <p:extLst>
      <p:ext uri="{BB962C8B-B14F-4D97-AF65-F5344CB8AC3E}">
        <p14:creationId xmlns:p14="http://schemas.microsoft.com/office/powerpoint/2010/main" val="42791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3" y="233749"/>
            <a:ext cx="4128192" cy="608993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38968" y="6488668"/>
            <a:ext cx="31530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667417"/>
            <a:ext cx="173036" cy="165375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584" y="705171"/>
            <a:ext cx="7889918" cy="53523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255E394-2166-4D4E-B0A6-42F33998ABD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77150" y="2596"/>
            <a:ext cx="4514851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Presidential 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Powers re Tariffs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4" y="160295"/>
            <a:ext cx="4707775" cy="611629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27757" y="6488668"/>
            <a:ext cx="32642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700838"/>
            <a:ext cx="173036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133" y="2951533"/>
            <a:ext cx="10595067" cy="2474603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1C1213E-9399-0B41-B887-F29D07C9F2C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421341" y="0"/>
            <a:ext cx="2770659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17983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6" y="231152"/>
            <a:ext cx="4481483" cy="614065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64827" y="6488668"/>
            <a:ext cx="32271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700838"/>
            <a:ext cx="173036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771" y="750143"/>
            <a:ext cx="9167271" cy="5226691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D9DFF40-F05F-4646-BBB5-8385D5D2570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767389" y="0"/>
            <a:ext cx="6424612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Adjust Imports to Protect National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3101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351814"/>
            <a:ext cx="4203007" cy="601360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40114" y="6488668"/>
            <a:ext cx="32518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87-794 (11 Oct 1962)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673334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347" y="605714"/>
            <a:ext cx="8129793" cy="5589117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43E545A5-1ACE-D043-BF0E-7DE27BF7CE0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867350" y="0"/>
            <a:ext cx="432465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Domestic Production Needs</a:t>
            </a:r>
          </a:p>
        </p:txBody>
      </p:sp>
    </p:spTree>
    <p:extLst>
      <p:ext uri="{BB962C8B-B14F-4D97-AF65-F5344CB8AC3E}">
        <p14:creationId xmlns:p14="http://schemas.microsoft.com/office/powerpoint/2010/main" val="22527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064578" y="6488668"/>
            <a:ext cx="212742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(23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Oct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1962)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25210"/>
            <a:ext cx="7741542" cy="5854031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FAB3270-F5B4-3D47-80D6-69382F45222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448550" y="0"/>
            <a:ext cx="474345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Oct 1962: Cuban Missile Crisis</a:t>
            </a:r>
          </a:p>
        </p:txBody>
      </p:sp>
    </p:spTree>
    <p:extLst>
      <p:ext uri="{BB962C8B-B14F-4D97-AF65-F5344CB8AC3E}">
        <p14:creationId xmlns:p14="http://schemas.microsoft.com/office/powerpoint/2010/main" val="41421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85" t="14328" r="3734" b="2402"/>
          <a:stretch/>
        </p:blipFill>
        <p:spPr>
          <a:xfrm>
            <a:off x="3460141" y="511003"/>
            <a:ext cx="4602772" cy="585753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62913" y="6488668"/>
            <a:ext cx="41290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806DC5B-E4C4-DB4A-866B-52CA2B8F37E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913816" y="0"/>
            <a:ext cx="4278184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 232 Steel Investigation</a:t>
            </a:r>
          </a:p>
        </p:txBody>
      </p:sp>
    </p:spTree>
    <p:extLst>
      <p:ext uri="{BB962C8B-B14F-4D97-AF65-F5344CB8AC3E}">
        <p14:creationId xmlns:p14="http://schemas.microsoft.com/office/powerpoint/2010/main" val="566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00315" y="6488667"/>
            <a:ext cx="41916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673333"/>
            <a:ext cx="173036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6" y="165670"/>
            <a:ext cx="4971934" cy="6048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3" y="1903970"/>
            <a:ext cx="10579167" cy="4040659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4F21E9B1-3C2D-C941-88E8-0396C524D24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420100" y="0"/>
            <a:ext cx="377190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Rising Demand for Steel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Questions/Issues</a:t>
            </a:r>
          </a:p>
          <a:p>
            <a:pPr lvl="1"/>
            <a:r>
              <a:rPr lang="en-US" dirty="0" smtClean="0"/>
              <a:t>When should we care about whether goods/services are produced domestically?</a:t>
            </a:r>
          </a:p>
          <a:p>
            <a:pPr lvl="1"/>
            <a:r>
              <a:rPr lang="en-US" dirty="0" smtClean="0"/>
              <a:t>If we want to do that, is there a role for the government?</a:t>
            </a:r>
          </a:p>
          <a:p>
            <a:pPr lvl="1"/>
            <a:r>
              <a:rPr lang="en-US" dirty="0" smtClean="0"/>
              <a:t>If so, what is the best mechanism for government intervention?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4F3BE-8262-4B0F-84FB-BC02D644DE30}" type="datetime4">
              <a:rPr lang="en-US" smtClean="0"/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36B5-22D6-4A18-8C4B-39F933024B6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3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25027" y="6488668"/>
            <a:ext cx="41669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673334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3" y="190608"/>
            <a:ext cx="4531359" cy="6082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164" y="2031528"/>
            <a:ext cx="11054560" cy="39665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9D414F6-10D5-9847-AE70-A861D865524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58101" y="0"/>
            <a:ext cx="453390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Steel Imports Increasing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108093" y="6488668"/>
            <a:ext cx="40839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683659"/>
            <a:ext cx="173037" cy="15320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" y="269579"/>
            <a:ext cx="4269509" cy="6043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47" y="1238232"/>
            <a:ext cx="10679228" cy="478173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094EF4AB-9207-2141-B2B3-7D9151AB08B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48475" y="60818"/>
            <a:ext cx="5343525" cy="831639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Why?: Imports Have Lower Prices, So U.S. Steel Mills are Closing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972425" y="6488668"/>
            <a:ext cx="4219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22871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9" y="231153"/>
            <a:ext cx="4306916" cy="609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212" y="516423"/>
            <a:ext cx="8977126" cy="5680715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E9BA976-A5C1-A74F-B1D7-684476CBA0C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133976" y="0"/>
            <a:ext cx="7058024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Substantial Decrease in U.S. </a:t>
            </a:r>
            <a:r>
              <a:rPr lang="en-US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Steel Employment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10525" y="6488668"/>
            <a:ext cx="41814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705600"/>
            <a:ext cx="173037" cy="157161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10" y="161514"/>
            <a:ext cx="4290290" cy="6072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79" y="2156898"/>
            <a:ext cx="10806421" cy="384913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911987F-3BD8-6D4F-BD9A-FA6E916164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05651" y="0"/>
            <a:ext cx="508635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Excess Chinese Steel Production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120450" y="6488667"/>
            <a:ext cx="40715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4" y="6673333"/>
            <a:ext cx="173036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4" y="182296"/>
            <a:ext cx="4448945" cy="6192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223" y="897372"/>
            <a:ext cx="10182254" cy="5020029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B9881E9-B06D-424A-B61B-3A2F8ED465F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558089" y="0"/>
            <a:ext cx="4633912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Foreign Production Overhang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986713" y="6488668"/>
            <a:ext cx="42052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Commerce (11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18963" y="6705600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69" y="182296"/>
            <a:ext cx="4261196" cy="6097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09" y="1508939"/>
            <a:ext cx="10973591" cy="4516395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33D50AD-BC43-2B44-82FC-69A164DC8B1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886950" y="0"/>
            <a:ext cx="2305050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Need for Tariff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806670" y="6488668"/>
            <a:ext cx="138533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 Mar 2018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2327178-B2BD-DA4D-A7E6-8778E3ED787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221286" y="0"/>
            <a:ext cx="3970713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Steel Proclamation</a:t>
            </a:r>
          </a:p>
        </p:txBody>
      </p:sp>
      <p:pic>
        <p:nvPicPr>
          <p:cNvPr id="7" name="Picture 6" descr="Presidential Proclamation on Adjusting Imports of Steel into the United States – The White Hous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" y="79555"/>
            <a:ext cx="5658092" cy="6225649"/>
          </a:xfrm>
          <a:prstGeom prst="rect">
            <a:avLst/>
          </a:prstGeom>
        </p:spPr>
      </p:pic>
      <p:pic>
        <p:nvPicPr>
          <p:cNvPr id="10" name="Picture 9" descr="Presidential Proclamation on Adjusting Imports of Steel into the United States – The White Hous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 t="41072" r="19309" b="30154"/>
          <a:stretch/>
        </p:blipFill>
        <p:spPr>
          <a:xfrm>
            <a:off x="2592272" y="1131721"/>
            <a:ext cx="7561378" cy="471628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2018963" y="6705600"/>
            <a:ext cx="173037" cy="157161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9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3162C-E9DA-4039-970F-D84672B9F479}" type="datetime4">
              <a:rPr lang="en-US" smtClean="0"/>
              <a:pPr>
                <a:defRPr/>
              </a:pPr>
              <a:t>April 27,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08C6C-2A06-4794-B51B-91F0D04D1D3E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806670" y="6488668"/>
            <a:ext cx="138533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 Mar 2018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2327178-B2BD-DA4D-A7E6-8778E3ED787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221286" y="0"/>
            <a:ext cx="3970713" cy="462307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Steel Proclamation</a:t>
            </a:r>
          </a:p>
        </p:txBody>
      </p:sp>
      <p:pic>
        <p:nvPicPr>
          <p:cNvPr id="7" name="Picture 6" descr="Presidential Proclamation on Adjusting Imports of Steel into the United States – The White Hous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" y="79555"/>
            <a:ext cx="5658092" cy="6225649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2018963" y="6705600"/>
            <a:ext cx="173037" cy="157161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2" name="Picture 11" descr="Presidential Proclamation on Adjusting Imports of Steel into the United States | The White House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23030" r="24316" b="22050"/>
          <a:stretch/>
        </p:blipFill>
        <p:spPr>
          <a:xfrm>
            <a:off x="2946400" y="1038333"/>
            <a:ext cx="8519986" cy="53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7437" y="-2"/>
            <a:ext cx="22145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Update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77275" y="6488668"/>
            <a:ext cx="3514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White House (31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Proclamation on Adjusting Imports of Steel into the United States | The White Hous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2" y="209004"/>
            <a:ext cx="5557576" cy="6115050"/>
          </a:xfrm>
          <a:prstGeom prst="rect">
            <a:avLst/>
          </a:prstGeom>
        </p:spPr>
      </p:pic>
      <p:pic>
        <p:nvPicPr>
          <p:cNvPr id="8" name="Picture 7" descr="A Proclamation on Adjusting Imports of Steel into the United States | The White Hous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58472" r="26849" b="25972"/>
          <a:stretch/>
        </p:blipFill>
        <p:spPr>
          <a:xfrm>
            <a:off x="2552589" y="2466972"/>
            <a:ext cx="8729774" cy="31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8413" y="-2"/>
            <a:ext cx="20335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1933 Statute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9700" y="6488668"/>
            <a:ext cx="31623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72-428 (3 Mar 1933)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59" y="12779"/>
            <a:ext cx="4846881" cy="68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9644" y="-2"/>
            <a:ext cx="4652357" cy="33636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Ford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illow Run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Bomber Plant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6676" y="6488668"/>
            <a:ext cx="34553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(22 May 1942)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2" y="142780"/>
            <a:ext cx="4858585" cy="6213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34" y="604970"/>
            <a:ext cx="7734075" cy="537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575" y="-2"/>
            <a:ext cx="22574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uy American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9700" y="6488668"/>
            <a:ext cx="31623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72-428 (3 Mar 1933)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3" y="158405"/>
            <a:ext cx="4140838" cy="6089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73" y="1286026"/>
            <a:ext cx="8447500" cy="42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863" y="-2"/>
            <a:ext cx="45291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Buy American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77424" y="6488668"/>
            <a:ext cx="2314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(13 Mar 2009)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718" y="120487"/>
            <a:ext cx="4921241" cy="66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5" y="-2"/>
            <a:ext cx="39528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“Protect Domestic Labor”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77424" y="6488668"/>
            <a:ext cx="2314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(13 Mar 2009)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00" y="166687"/>
            <a:ext cx="4353537" cy="612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52" y="832446"/>
            <a:ext cx="9204224" cy="47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3911" y="-1"/>
            <a:ext cx="2278090" cy="34498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Buy American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56517" y="6488668"/>
            <a:ext cx="47354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Executive Order 14005 (25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Executive Order on Ensuring the Future Is Made in All of America by All of America's Workers | The White Hous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7" y="121920"/>
            <a:ext cx="5657357" cy="6224840"/>
          </a:xfrm>
          <a:prstGeom prst="rect">
            <a:avLst/>
          </a:prstGeom>
        </p:spPr>
      </p:pic>
      <p:pic>
        <p:nvPicPr>
          <p:cNvPr id="8" name="Picture 7" descr="Executive Order on Ensuring the Future Is Made in All of America by All of America's Workers | The White Hous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43419" r="26602" b="33379"/>
          <a:stretch/>
        </p:blipFill>
        <p:spPr>
          <a:xfrm>
            <a:off x="3115454" y="2068883"/>
            <a:ext cx="7798285" cy="40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298" y="-2"/>
            <a:ext cx="35717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2021 Infrastructure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117-58 (15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333" y="126318"/>
            <a:ext cx="5149174" cy="66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560" y="-2"/>
            <a:ext cx="486544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Build America, Buy America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117-58 (15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6" y="193152"/>
            <a:ext cx="4724636" cy="605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742" t="62569" r="30211" b="10844"/>
          <a:stretch/>
        </p:blipFill>
        <p:spPr>
          <a:xfrm>
            <a:off x="3176081" y="1546696"/>
            <a:ext cx="6665350" cy="420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298" y="-2"/>
            <a:ext cx="35717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2021 Infrastructure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117-58 (15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9" y="145914"/>
            <a:ext cx="4858873" cy="6212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46" y="658279"/>
            <a:ext cx="6096757" cy="531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1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6263" y="-2"/>
            <a:ext cx="3995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Rolling Out Buy American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0288" y="6488668"/>
            <a:ext cx="22717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OMB (18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556" y="43084"/>
            <a:ext cx="5322944" cy="67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553" y="-2"/>
            <a:ext cx="9120447" cy="3907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Bardeen &amp; Brattain: The Transistor, A Semi-Conductor Triode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88668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Physical Review (25 June 1948)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22" y="512855"/>
            <a:ext cx="4462253" cy="61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825" y="-1"/>
            <a:ext cx="350017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1956 AT&amp;T Settlement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7138" y="6488668"/>
            <a:ext cx="3434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(25 Jan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06" y="185894"/>
            <a:ext cx="5645701" cy="46373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8"/>
          <a:stretch/>
        </p:blipFill>
        <p:spPr bwMode="auto">
          <a:xfrm>
            <a:off x="4039532" y="592426"/>
            <a:ext cx="3341758" cy="59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665525" y="592426"/>
            <a:ext cx="3363349" cy="4893974"/>
            <a:chOff x="7588271" y="643061"/>
            <a:chExt cx="2755645" cy="400971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71" y="1794681"/>
              <a:ext cx="2752041" cy="2858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16"/>
            <a:stretch/>
          </p:blipFill>
          <p:spPr bwMode="auto">
            <a:xfrm>
              <a:off x="7588724" y="643061"/>
              <a:ext cx="2755192" cy="1151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517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3513" y="-2"/>
            <a:ext cx="3138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on Willow Run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35240" y="6488668"/>
            <a:ext cx="45567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Henry Ford Museum (Visited 15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nterior of the Ford Willow Run Bomber Plant during Construction, 1941 - The Henry Ford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7" y="61913"/>
            <a:ext cx="5678770" cy="6248400"/>
          </a:xfrm>
          <a:prstGeom prst="rect">
            <a:avLst/>
          </a:prstGeom>
        </p:spPr>
      </p:pic>
      <p:pic>
        <p:nvPicPr>
          <p:cNvPr id="8" name="Picture 7" descr="Interior of the Ford Willow Run Bomber Plant during Construction, 1941 - The Henry Ford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54116" r="33968" b="2286"/>
          <a:stretch/>
        </p:blipFill>
        <p:spPr>
          <a:xfrm>
            <a:off x="3429155" y="953177"/>
            <a:ext cx="6825451" cy="52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3850" y="-2"/>
            <a:ext cx="4248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2000 Nobel Prize in Physics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48663" y="6488668"/>
            <a:ext cx="3843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Nobelprize.org (Visited 4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Jack S. Kilby – Facts - NobelPrize.org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6" y="209004"/>
            <a:ext cx="5535748" cy="6091032"/>
          </a:xfrm>
          <a:prstGeom prst="rect">
            <a:avLst/>
          </a:prstGeom>
        </p:spPr>
      </p:pic>
      <p:pic>
        <p:nvPicPr>
          <p:cNvPr id="8" name="Picture 7" descr="Jack S. Kilby – Facts - NobelPrize.org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43392" r="11515" b="11024"/>
          <a:stretch/>
        </p:blipFill>
        <p:spPr>
          <a:xfrm>
            <a:off x="3200400" y="530746"/>
            <a:ext cx="6797044" cy="56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640" y="-2"/>
            <a:ext cx="59283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Gov’t Integrated Circuit Purchases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9513" y="6488668"/>
            <a:ext cx="25824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Fishman (2020, p303)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One Giant Leap: The Impossible Mission That Flew Us to the Moon: Fishman, Charles: 9781501106293: Books - Amazon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33272" r="79186" b="42728"/>
          <a:stretch/>
        </p:blipFill>
        <p:spPr>
          <a:xfrm>
            <a:off x="278476" y="209004"/>
            <a:ext cx="3896917" cy="586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15309" y="2405262"/>
            <a:ext cx="8170702" cy="23083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1962: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100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% (of total IC market)</a:t>
            </a:r>
            <a:endParaRPr kumimoji="1" lang="en-US" sz="360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r>
              <a:rPr 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1963: 94%</a:t>
            </a:r>
          </a:p>
          <a:p>
            <a:r>
              <a:rPr 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1964: 85%</a:t>
            </a:r>
          </a:p>
          <a:p>
            <a:r>
              <a:rPr lang="en-US" sz="3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1965: 72% (with volume up a factor of 20)</a:t>
            </a:r>
            <a:endParaRPr lang="en-US" sz="3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213" y="-2"/>
            <a:ext cx="21097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Moore’s Law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Electronics (19 Apr 1965)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8" y="209003"/>
            <a:ext cx="4715252" cy="6118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045" y="720634"/>
            <a:ext cx="8338972" cy="53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625" y="-2"/>
            <a:ext cx="18573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Future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Electronics (19 Apr 1965)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4" y="180975"/>
            <a:ext cx="4589392" cy="595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26" y="1275941"/>
            <a:ext cx="10469365" cy="33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75" y="-2"/>
            <a:ext cx="23336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Linear in Log2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Electronics (19 Apr 1965)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4" y="180975"/>
            <a:ext cx="4589392" cy="595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28" y="676547"/>
            <a:ext cx="6278601" cy="52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698" y="-2"/>
            <a:ext cx="49433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15 Nov 1971: Intel Releases 4004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5" name="Picture 4" descr="The Story of the Intel® 4004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9" y="161925"/>
            <a:ext cx="5587875" cy="6148388"/>
          </a:xfrm>
          <a:prstGeom prst="rect">
            <a:avLst/>
          </a:prstGeom>
        </p:spPr>
      </p:pic>
      <p:pic>
        <p:nvPicPr>
          <p:cNvPr id="7" name="Picture 6" descr="The Story of the Intel® 4004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50599" r="5961" b="13072"/>
          <a:stretch/>
        </p:blipFill>
        <p:spPr>
          <a:xfrm>
            <a:off x="2095501" y="1952625"/>
            <a:ext cx="9396412" cy="4118613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63062" y="6488668"/>
            <a:ext cx="29289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Intel (Visited 15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685" y="-2"/>
            <a:ext cx="41083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DRAM Transformation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8434" y="6488668"/>
            <a:ext cx="35635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(16 June 1985)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64" y="209004"/>
            <a:ext cx="6226012" cy="599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7708" t="69291" r="25888" b="3112"/>
          <a:stretch/>
        </p:blipFill>
        <p:spPr>
          <a:xfrm>
            <a:off x="3370634" y="1143000"/>
            <a:ext cx="8092352" cy="46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280" y="-2"/>
            <a:ext cx="39567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ntel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xits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emory Market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(11 Oct 1985)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7" y="160445"/>
            <a:ext cx="7220596" cy="608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1921" t="29193" r="1010" b="36013"/>
          <a:stretch/>
        </p:blipFill>
        <p:spPr>
          <a:xfrm>
            <a:off x="6910142" y="655713"/>
            <a:ext cx="3165296" cy="54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763" y="-2"/>
            <a:ext cx="60912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Apr 1987: Reagan Semiconductor Tariffs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5962" y="6488668"/>
            <a:ext cx="2586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Reagan (17 Apr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Statement on Tariff Increases on Japanese Semiconductor Products | Ronald Reaga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0" y="114299"/>
            <a:ext cx="5678770" cy="6248400"/>
          </a:xfrm>
          <a:prstGeom prst="rect">
            <a:avLst/>
          </a:prstGeom>
        </p:spPr>
      </p:pic>
      <p:pic>
        <p:nvPicPr>
          <p:cNvPr id="8" name="Picture 7" descr="Statement on Tariff Increases on Japanese Semiconductor Products | Ronald Reagan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41616" r="5035" b="21418"/>
          <a:stretch/>
        </p:blipFill>
        <p:spPr>
          <a:xfrm>
            <a:off x="2095499" y="1933575"/>
            <a:ext cx="9520429" cy="42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399" y="-2"/>
            <a:ext cx="21336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Japan Tariffs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(18 Apr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3"/>
            <a:ext cx="7302770" cy="6048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99" y="1159575"/>
            <a:ext cx="4042312" cy="49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100" y="-2"/>
            <a:ext cx="5676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Gov’t WWII War Plant Investment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96275" y="6488668"/>
            <a:ext cx="3895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Wilson, Creative Destruction (2016)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" y="125224"/>
            <a:ext cx="4531914" cy="6123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2" y="1274734"/>
            <a:ext cx="9598877" cy="4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579" y="-2"/>
            <a:ext cx="449742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Gov’t Blocks Sale of Fairchild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9757" y="6488668"/>
            <a:ext cx="34322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(17 Mar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4" y="162952"/>
            <a:ext cx="4080900" cy="6121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7673"/>
          <a:stretch/>
        </p:blipFill>
        <p:spPr>
          <a:xfrm>
            <a:off x="1992181" y="1033187"/>
            <a:ext cx="5760201" cy="4390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1906" t="51348" b="1569"/>
          <a:stretch/>
        </p:blipFill>
        <p:spPr>
          <a:xfrm>
            <a:off x="8219872" y="1033187"/>
            <a:ext cx="3127444" cy="44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783" y="-2"/>
            <a:ext cx="507621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1987 Defense Appropriations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100-180 (4 Dec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23" y="524096"/>
            <a:ext cx="3988850" cy="60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9255" y="-2"/>
            <a:ext cx="234274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Chip Research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100-180 (4 Dec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4" y="127759"/>
            <a:ext cx="4159359" cy="6185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41" y="3282939"/>
            <a:ext cx="10234300" cy="22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327" y="-2"/>
            <a:ext cx="16666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Sematech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100-180 (4 Dec 1987)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4" y="182075"/>
            <a:ext cx="4023765" cy="6101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114" y="733697"/>
            <a:ext cx="6782937" cy="50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8" y="-2"/>
            <a:ext cx="51948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Did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Sematech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Accomplish?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4040" y="6488668"/>
            <a:ext cx="25879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Irwin &amp;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Klenow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7" y="194048"/>
            <a:ext cx="4561626" cy="6054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88" y="779512"/>
            <a:ext cx="5338468" cy="52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925" y="-2"/>
            <a:ext cx="9810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25012" y="6488668"/>
            <a:ext cx="25669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Hennessy et al (1982)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3" y="243383"/>
            <a:ext cx="4994073" cy="6152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03" y="1050744"/>
            <a:ext cx="5546234" cy="45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920" y="-2"/>
            <a:ext cx="39680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Heading Inside a Start-Up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4266" y="6488668"/>
            <a:ext cx="42577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MIPS Oral History Panel (18 Feb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043" y="160986"/>
            <a:ext cx="4880776" cy="62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860" y="-2"/>
            <a:ext cx="73871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Fabless Chip Production: Vertical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Distintegration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4266" y="6488668"/>
            <a:ext cx="42577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MIPS Oral History Panel (18 Feb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7" y="418011"/>
            <a:ext cx="4404834" cy="5742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55" y="2044609"/>
            <a:ext cx="10616666" cy="33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438" y="-2"/>
            <a:ext cx="71675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Role of UNIX (and the 1956 Final Judgment)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4266" y="6488668"/>
            <a:ext cx="42577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MIPS Oral History Panel (18 Feb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7" y="418011"/>
            <a:ext cx="4404834" cy="5742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305" y="3467848"/>
            <a:ext cx="10580497" cy="19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542" y="-2"/>
            <a:ext cx="380445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Fabless Chip Production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52806" y="6488668"/>
            <a:ext cx="32391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Statista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• Top semiconductor foundries market share 2021 | Statist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0" y="128847"/>
            <a:ext cx="5561669" cy="6119553"/>
          </a:xfrm>
          <a:prstGeom prst="rect">
            <a:avLst/>
          </a:prstGeom>
        </p:spPr>
      </p:pic>
      <p:pic>
        <p:nvPicPr>
          <p:cNvPr id="8" name="Picture 7" descr="• Top semiconductor foundries market share 2021 | Statist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18115" r="3329" b="36583"/>
          <a:stretch/>
        </p:blipFill>
        <p:spPr>
          <a:xfrm>
            <a:off x="2115589" y="1213657"/>
            <a:ext cx="8824344" cy="46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338" y="-2"/>
            <a:ext cx="64436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GOCO: Gov’t Owned, Contractor Operated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006" y="478245"/>
            <a:ext cx="4703832" cy="630117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96276" y="6488668"/>
            <a:ext cx="3895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Wilson, Creative Destruction (2016)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Another Approach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300" y="6488668"/>
            <a:ext cx="2171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SIA (2021 Report)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660" y="107720"/>
            <a:ext cx="5110280" cy="66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0" y="-2"/>
            <a:ext cx="3924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Manufacturing Share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300" y="6488668"/>
            <a:ext cx="2171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SIA (2021 Report)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60" y="132804"/>
            <a:ext cx="4730564" cy="6201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29" y="1973864"/>
            <a:ext cx="8793933" cy="42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8225" y="-2"/>
            <a:ext cx="35337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Does This Mean?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300" y="6488668"/>
            <a:ext cx="2171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SIA (2021 Report)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36433"/>
            <a:ext cx="5155568" cy="68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6688" y="-2"/>
            <a:ext cx="44053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Manufacturing Tech by Node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300" y="6488668"/>
            <a:ext cx="2171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SIA (2021 Report)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7" y="209004"/>
            <a:ext cx="4677471" cy="6098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81" y="2064617"/>
            <a:ext cx="9451792" cy="39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0" y="-2"/>
            <a:ext cx="61569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Defense Appropriations Bill: 1482 Pages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54" y="469668"/>
            <a:ext cx="4739177" cy="62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968" y="-2"/>
            <a:ext cx="45140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XCIX: CHIPS for America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5" y="138245"/>
            <a:ext cx="4610614" cy="6170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32" y="2528877"/>
            <a:ext cx="9295643" cy="29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-2"/>
            <a:ext cx="40386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Semiconductor Incentives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1" y="209004"/>
            <a:ext cx="4679950" cy="6096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355"/>
          <a:stretch/>
        </p:blipFill>
        <p:spPr>
          <a:xfrm>
            <a:off x="2489200" y="1976436"/>
            <a:ext cx="8392444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075" y="-2"/>
            <a:ext cx="32099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Investment Amounts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8" y="209004"/>
            <a:ext cx="4651375" cy="6103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68" y="1591059"/>
            <a:ext cx="6570787" cy="40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5404" y="-2"/>
            <a:ext cx="53765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Can You Use the Money For?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46" y="209005"/>
            <a:ext cx="4657929" cy="6101918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190619" y="1392897"/>
            <a:ext cx="6827056" cy="4554537"/>
            <a:chOff x="5210641" y="3227377"/>
            <a:chExt cx="2894666" cy="19311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0642" y="3227377"/>
              <a:ext cx="2894665" cy="4032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0641" y="3556877"/>
              <a:ext cx="2894665" cy="1601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7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9414" y="-2"/>
            <a:ext cx="183258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DoD Needs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82" y="101757"/>
            <a:ext cx="4536309" cy="6146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049" y="1266020"/>
            <a:ext cx="7511011" cy="44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0" y="-2"/>
            <a:ext cx="43434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Largest U.S. Gov’t Contracts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803" y="157003"/>
            <a:ext cx="4893915" cy="6543835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96275" y="6488668"/>
            <a:ext cx="3895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Wilson, Creative Destruction (2016)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-2"/>
            <a:ext cx="7620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Do You Know Whether You Can Trust a Chip?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2" y="494299"/>
            <a:ext cx="4430141" cy="5874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37" y="884630"/>
            <a:ext cx="5227187" cy="52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6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03" y="-2"/>
            <a:ext cx="24577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ARPA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44494" y="6488668"/>
            <a:ext cx="324750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DARPA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rusted Integrated Circuit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7" y="128847"/>
            <a:ext cx="5598184" cy="6159731"/>
          </a:xfrm>
          <a:prstGeom prst="rect">
            <a:avLst/>
          </a:prstGeom>
        </p:spPr>
      </p:pic>
      <p:pic>
        <p:nvPicPr>
          <p:cNvPr id="8" name="Picture 7" descr="Trusted Integrated Circuit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0558" r="12728" b="50697"/>
          <a:stretch/>
        </p:blipFill>
        <p:spPr>
          <a:xfrm>
            <a:off x="1384069" y="1392381"/>
            <a:ext cx="10300700" cy="42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6263" y="-2"/>
            <a:ext cx="3995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IARPA and Trusted Chips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34462" y="6488668"/>
            <a:ext cx="31575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IARPA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ARPA - TIC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2" y="123825"/>
            <a:ext cx="5566233" cy="6124575"/>
          </a:xfrm>
          <a:prstGeom prst="rect">
            <a:avLst/>
          </a:prstGeom>
        </p:spPr>
      </p:pic>
      <p:pic>
        <p:nvPicPr>
          <p:cNvPr id="8" name="Picture 7" descr="IARPA - TIC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8105" r="35798" b="37696"/>
          <a:stretch/>
        </p:blipFill>
        <p:spPr>
          <a:xfrm>
            <a:off x="3110325" y="528093"/>
            <a:ext cx="5924137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7188" y="-2"/>
            <a:ext cx="42148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IBM Building Trusted Chips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388" y="6488668"/>
            <a:ext cx="4138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Militaryaerospace.com (22 May 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9" y="138113"/>
            <a:ext cx="5618173" cy="6181725"/>
          </a:xfrm>
          <a:prstGeom prst="rect">
            <a:avLst/>
          </a:prstGeom>
        </p:spPr>
      </p:pic>
      <p:pic>
        <p:nvPicPr>
          <p:cNvPr id="8" name="Picture 7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5556" r="61461" b="51042"/>
          <a:stretch/>
        </p:blipFill>
        <p:spPr>
          <a:xfrm>
            <a:off x="4581162" y="1085848"/>
            <a:ext cx="4804138" cy="49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4264" y="-2"/>
            <a:ext cx="4757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DoD Trusted Foundry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388" y="6488668"/>
            <a:ext cx="4138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Militaryaerospace.com (22 May 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9" y="138113"/>
            <a:ext cx="5618173" cy="6181725"/>
          </a:xfrm>
          <a:prstGeom prst="rect">
            <a:avLst/>
          </a:prstGeom>
        </p:spPr>
      </p:pic>
      <p:pic>
        <p:nvPicPr>
          <p:cNvPr id="9" name="Picture 8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48055" r="36603" b="18681"/>
          <a:stretch/>
        </p:blipFill>
        <p:spPr>
          <a:xfrm>
            <a:off x="3657731" y="1361004"/>
            <a:ext cx="7862501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726" y="-2"/>
            <a:ext cx="52482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Problem of Low-Volume Chips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388" y="6488668"/>
            <a:ext cx="4138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Militaryaerospace.com (22 May 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9" y="138113"/>
            <a:ext cx="5618173" cy="6181725"/>
          </a:xfrm>
          <a:prstGeom prst="rect">
            <a:avLst/>
          </a:prstGeom>
        </p:spPr>
      </p:pic>
      <p:pic>
        <p:nvPicPr>
          <p:cNvPr id="10" name="Picture 9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4722" r="36246" b="44240"/>
          <a:stretch/>
        </p:blipFill>
        <p:spPr>
          <a:xfrm>
            <a:off x="2128838" y="1828801"/>
            <a:ext cx="9496136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3875" y="-2"/>
            <a:ext cx="40481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Where Does IBM Do This?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388" y="6488668"/>
            <a:ext cx="4138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Militaryaerospace.com (22 May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9" y="138113"/>
            <a:ext cx="5618173" cy="6181725"/>
          </a:xfrm>
          <a:prstGeom prst="rect">
            <a:avLst/>
          </a:prstGeom>
        </p:spPr>
      </p:pic>
      <p:pic>
        <p:nvPicPr>
          <p:cNvPr id="10" name="Picture 9" descr="IBM to provide trusted and secure integrated circuit manufacturing to U.S. military in $275 million deal | Military Aerospa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56111" r="36246" b="17153"/>
          <a:stretch/>
        </p:blipFill>
        <p:spPr>
          <a:xfrm>
            <a:off x="2843213" y="1752600"/>
            <a:ext cx="8717452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138" y="-2"/>
            <a:ext cx="42338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Secure Chip Supply Chains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11" y="128823"/>
            <a:ext cx="4616897" cy="6119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908" y="1788777"/>
            <a:ext cx="8963533" cy="21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700" y="-2"/>
            <a:ext cx="4305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Secure Chip Supply Chains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22" y="157221"/>
            <a:ext cx="4277988" cy="6134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37" y="1414906"/>
            <a:ext cx="6587718" cy="42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3225" y="-2"/>
            <a:ext cx="16287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Chip R&amp;D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0" y="170903"/>
            <a:ext cx="4597068" cy="6111089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047154" y="1416632"/>
            <a:ext cx="7265671" cy="4073416"/>
            <a:chOff x="5449585" y="2588640"/>
            <a:chExt cx="3708526" cy="2079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9585" y="2588640"/>
              <a:ext cx="3702479" cy="14425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152" t="7113"/>
            <a:stretch/>
          </p:blipFill>
          <p:spPr>
            <a:xfrm>
              <a:off x="5449585" y="3976688"/>
              <a:ext cx="3708526" cy="691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0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3838" y="-2"/>
            <a:ext cx="43481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GOCO Today: National Labs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15300" y="6488668"/>
            <a:ext cx="4076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Nationallabs.org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The National Laboratories | U.S. Powerhouses of Science and Technolo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52" y="153877"/>
            <a:ext cx="5925116" cy="65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9193" y="-2"/>
            <a:ext cx="296280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Chip R&amp;D Strategy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3" y="209004"/>
            <a:ext cx="4793382" cy="6144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0134"/>
          <a:stretch/>
        </p:blipFill>
        <p:spPr>
          <a:xfrm>
            <a:off x="3007322" y="1506002"/>
            <a:ext cx="7492640" cy="402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2362" y="-2"/>
            <a:ext cx="294963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National Lab?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3" y="209004"/>
            <a:ext cx="4793382" cy="6144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8927"/>
          <a:stretch/>
        </p:blipFill>
        <p:spPr>
          <a:xfrm>
            <a:off x="3653500" y="1107501"/>
            <a:ext cx="5588862" cy="4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298" y="-2"/>
            <a:ext cx="35717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Nat’l Chip Tech Center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4"/>
            <a:ext cx="4526832" cy="6139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8076"/>
          <a:stretch/>
        </p:blipFill>
        <p:spPr>
          <a:xfrm>
            <a:off x="2518853" y="2616830"/>
            <a:ext cx="8712184" cy="32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298" y="-2"/>
            <a:ext cx="35717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Nat’l Chip Tech Center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246" y="6488668"/>
            <a:ext cx="31477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11-283 (1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4"/>
            <a:ext cx="4526832" cy="613910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090328" y="2049674"/>
            <a:ext cx="7416490" cy="3841237"/>
            <a:chOff x="5548875" y="3402022"/>
            <a:chExt cx="2903177" cy="1503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59622"/>
            <a:stretch/>
          </p:blipFill>
          <p:spPr>
            <a:xfrm>
              <a:off x="5557387" y="3402022"/>
              <a:ext cx="2894665" cy="6971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5214"/>
            <a:stretch/>
          </p:blipFill>
          <p:spPr>
            <a:xfrm>
              <a:off x="5548875" y="4099181"/>
              <a:ext cx="2903177" cy="806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2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574" y="-2"/>
            <a:ext cx="412142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Political Fight Over Center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1202" y="6488668"/>
            <a:ext cx="39907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Washington Post (16 Feb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Jockeying to land national hub for semiconductor chips heats up - The Washington Post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6" y="107910"/>
            <a:ext cx="5678770" cy="6248400"/>
          </a:xfrm>
          <a:prstGeom prst="rect">
            <a:avLst/>
          </a:prstGeom>
        </p:spPr>
      </p:pic>
      <p:pic>
        <p:nvPicPr>
          <p:cNvPr id="11" name="Picture 10" descr="Jockeying to land national hub for semiconductor chips heats up - The Washington Post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8054" r="38093" b="53706"/>
          <a:stretch/>
        </p:blipFill>
        <p:spPr>
          <a:xfrm>
            <a:off x="3595126" y="1580635"/>
            <a:ext cx="7814997" cy="45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359" y="-2"/>
            <a:ext cx="25936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York’s Play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96332" y="6488668"/>
            <a:ext cx="319566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NY.gov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Roadmap to the National Semiconductor Technology Center in New York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2" y="140574"/>
            <a:ext cx="5551011" cy="6107826"/>
          </a:xfrm>
          <a:prstGeom prst="rect">
            <a:avLst/>
          </a:prstGeom>
        </p:spPr>
      </p:pic>
      <p:pic>
        <p:nvPicPr>
          <p:cNvPr id="8" name="Picture 7" descr="Roadmap to the National Semiconductor Technology Center in New York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21592" r="13795" b="23638"/>
          <a:stretch/>
        </p:blipFill>
        <p:spPr>
          <a:xfrm>
            <a:off x="2595532" y="705962"/>
            <a:ext cx="7342007" cy="52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014" y="-2"/>
            <a:ext cx="67579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Funding CHIPS for America (and Much More)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44012" y="6488668"/>
            <a:ext cx="29479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Speaker.gov (7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elosi Announces Members of Conference Committee for America COMPETES Act | Speaker Nancy Pelosi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" y="418011"/>
            <a:ext cx="5269050" cy="5797582"/>
          </a:xfrm>
          <a:prstGeom prst="rect">
            <a:avLst/>
          </a:prstGeom>
        </p:spPr>
      </p:pic>
      <p:pic>
        <p:nvPicPr>
          <p:cNvPr id="8" name="Picture 7" descr="Pelosi Announces Members of Conference Committee for America COMPETES Act | Speaker Nancy Pelosi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46435" r="38924" b="31393"/>
          <a:stretch/>
        </p:blipFill>
        <p:spPr>
          <a:xfrm>
            <a:off x="2424113" y="2038161"/>
            <a:ext cx="9086840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5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788" y="-2"/>
            <a:ext cx="32242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Competing Versions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63062" y="6488668"/>
            <a:ext cx="29289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Akin Gump (14 Feb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0" y="197981"/>
            <a:ext cx="4714670" cy="6119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551" y="1803502"/>
            <a:ext cx="7070399" cy="43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3838" y="-2"/>
            <a:ext cx="43481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GOCO Today: National Labs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27,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15300" y="6488668"/>
            <a:ext cx="40767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Nationallabs.org (Visited 27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 descr="Our Labs | The National Laboratori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0" y="-2"/>
            <a:ext cx="6232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8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6311</TotalTime>
  <Words>1491</Words>
  <Application>Microsoft Office PowerPoint</Application>
  <PresentationFormat>Widescreen</PresentationFormat>
  <Paragraphs>451</Paragraphs>
  <Slides>87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Helvetica</vt:lpstr>
      <vt:lpstr>Monotype Sorts</vt:lpstr>
      <vt:lpstr>Times New Roman</vt:lpstr>
      <vt:lpstr>Generic (Standard)</vt:lpstr>
      <vt:lpstr>Class 17 Platforms and Networks Spring 2022    Market Engineering: Chips</vt:lpstr>
      <vt:lpstr>Today</vt:lpstr>
      <vt:lpstr>Ford Willow Run Bomber Plant</vt:lpstr>
      <vt:lpstr>More on Willow Run</vt:lpstr>
      <vt:lpstr>U.S. Gov’t WWII War Plant Investment</vt:lpstr>
      <vt:lpstr>GOCO: Gov’t Owned, Contractor Operated</vt:lpstr>
      <vt:lpstr>Largest U.S. Gov’t Contracts</vt:lpstr>
      <vt:lpstr>GOCO Today: National Labs</vt:lpstr>
      <vt:lpstr>GOCO Today: National Labs</vt:lpstr>
      <vt:lpstr>2018: $12B for National Labs</vt:lpstr>
      <vt:lpstr>Trade Expansion Act of 1962</vt:lpstr>
      <vt:lpstr>Purposes</vt:lpstr>
      <vt:lpstr>Presidential Powers re Tariffs</vt:lpstr>
      <vt:lpstr>National Security</vt:lpstr>
      <vt:lpstr>Adjust Imports to Protect National Security</vt:lpstr>
      <vt:lpstr>Domestic Production Needs</vt:lpstr>
      <vt:lpstr>Oct 1962: Cuban Missile Crisis</vt:lpstr>
      <vt:lpstr>Sec 232 Steel Investigation</vt:lpstr>
      <vt:lpstr>Rising Demand for Steel</vt:lpstr>
      <vt:lpstr>U.S. Steel Imports Increasing</vt:lpstr>
      <vt:lpstr>Why?: Imports Have Lower Prices, So U.S. Steel Mills are Closing</vt:lpstr>
      <vt:lpstr>Substantial Decrease in U.S. Steel Employment</vt:lpstr>
      <vt:lpstr>Excess Chinese Steel Production</vt:lpstr>
      <vt:lpstr>Foreign Production Overhang</vt:lpstr>
      <vt:lpstr>Need for Tariff</vt:lpstr>
      <vt:lpstr>Trump Steel Proclamation</vt:lpstr>
      <vt:lpstr>Trump Steel Proclamation</vt:lpstr>
      <vt:lpstr>Biden Update</vt:lpstr>
      <vt:lpstr>1933 Statute</vt:lpstr>
      <vt:lpstr>Buy American</vt:lpstr>
      <vt:lpstr>Understanding Buy American</vt:lpstr>
      <vt:lpstr>“Protect Domestic Labor”</vt:lpstr>
      <vt:lpstr>Buy American</vt:lpstr>
      <vt:lpstr>2021 Infrastructure Act</vt:lpstr>
      <vt:lpstr>Build America, Buy America Act</vt:lpstr>
      <vt:lpstr>2021 Infrastructure Act</vt:lpstr>
      <vt:lpstr>Rolling Out Buy American</vt:lpstr>
      <vt:lpstr>Bardeen &amp; Brattain: The Transistor, A Semi-Conductor Triode</vt:lpstr>
      <vt:lpstr>1956 AT&amp;T Settlement</vt:lpstr>
      <vt:lpstr>2000 Nobel Prize in Physics</vt:lpstr>
      <vt:lpstr>U.S. Gov’t Integrated Circuit Purchases</vt:lpstr>
      <vt:lpstr>Moore’s Law</vt:lpstr>
      <vt:lpstr>The Future</vt:lpstr>
      <vt:lpstr>Linear in Log2</vt:lpstr>
      <vt:lpstr>15 Nov 1971: Intel Releases 4004</vt:lpstr>
      <vt:lpstr>The DRAM Transformation</vt:lpstr>
      <vt:lpstr>Intel Exits Memory Market</vt:lpstr>
      <vt:lpstr>Apr 1987: Reagan Semiconductor Tariffs</vt:lpstr>
      <vt:lpstr>Japan Tariffs</vt:lpstr>
      <vt:lpstr>Gov’t Blocks Sale of Fairchild</vt:lpstr>
      <vt:lpstr>1987 Defense Appropriations Act</vt:lpstr>
      <vt:lpstr>Chip Research</vt:lpstr>
      <vt:lpstr>Sematech</vt:lpstr>
      <vt:lpstr>What Did Sematech Accomplish?</vt:lpstr>
      <vt:lpstr>MIPS</vt:lpstr>
      <vt:lpstr>Heading Inside a Start-Up</vt:lpstr>
      <vt:lpstr>Fabless Chip Production: Vertical Distintegration</vt:lpstr>
      <vt:lpstr>The Role of UNIX (and the 1956 Final Judgment)</vt:lpstr>
      <vt:lpstr>Fabless Chip Production</vt:lpstr>
      <vt:lpstr>Another Approach</vt:lpstr>
      <vt:lpstr>U.S. Manufacturing Share</vt:lpstr>
      <vt:lpstr>What Does This Mean?</vt:lpstr>
      <vt:lpstr>Manufacturing Tech by Node</vt:lpstr>
      <vt:lpstr>Defense Appropriations Bill: 1482 Pages</vt:lpstr>
      <vt:lpstr>Title XCIX: CHIPS for America</vt:lpstr>
      <vt:lpstr>Semiconductor Incentives</vt:lpstr>
      <vt:lpstr>Investment Amounts</vt:lpstr>
      <vt:lpstr>What Can You Use the Money For?</vt:lpstr>
      <vt:lpstr>DoD Needs</vt:lpstr>
      <vt:lpstr>How Do You Know Whether You Can Trust a Chip?</vt:lpstr>
      <vt:lpstr>ARPA Program</vt:lpstr>
      <vt:lpstr>IARPA and Trusted Chips</vt:lpstr>
      <vt:lpstr>IBM Building Trusted Chips</vt:lpstr>
      <vt:lpstr>DoD Trusted Foundry Program</vt:lpstr>
      <vt:lpstr>The Problem of Low-Volume Chips</vt:lpstr>
      <vt:lpstr>Where Does IBM Do This?</vt:lpstr>
      <vt:lpstr>Secure Chip Supply Chains</vt:lpstr>
      <vt:lpstr>Secure Chip Supply Chains</vt:lpstr>
      <vt:lpstr>Chip R&amp;D</vt:lpstr>
      <vt:lpstr>Chip R&amp;D Strategy</vt:lpstr>
      <vt:lpstr>New National Lab?</vt:lpstr>
      <vt:lpstr>Nat’l Chip Tech Center</vt:lpstr>
      <vt:lpstr>Nat’l Chip Tech Center</vt:lpstr>
      <vt:lpstr>Political Fight Over Center</vt:lpstr>
      <vt:lpstr>New York’s Play</vt:lpstr>
      <vt:lpstr>Funding CHIPS for America (and Much More)</vt:lpstr>
      <vt:lpstr>Competing Versions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749</cp:revision>
  <cp:lastPrinted>2019-02-14T20:19:20Z</cp:lastPrinted>
  <dcterms:created xsi:type="dcterms:W3CDTF">1999-10-27T15:27:59Z</dcterms:created>
  <dcterms:modified xsi:type="dcterms:W3CDTF">2022-04-27T21:18:51Z</dcterms:modified>
</cp:coreProperties>
</file>