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8"/>
  </p:notesMasterIdLst>
  <p:handoutMasterIdLst>
    <p:handoutMasterId r:id="rId89"/>
  </p:handoutMasterIdLst>
  <p:sldIdLst>
    <p:sldId id="1370" r:id="rId2"/>
    <p:sldId id="1457" r:id="rId3"/>
    <p:sldId id="1458" r:id="rId4"/>
    <p:sldId id="1459" r:id="rId5"/>
    <p:sldId id="1512" r:id="rId6"/>
    <p:sldId id="1513" r:id="rId7"/>
    <p:sldId id="1514" r:id="rId8"/>
    <p:sldId id="1466" r:id="rId9"/>
    <p:sldId id="1465" r:id="rId10"/>
    <p:sldId id="1467" r:id="rId11"/>
    <p:sldId id="1468" r:id="rId12"/>
    <p:sldId id="1515" r:id="rId13"/>
    <p:sldId id="1516" r:id="rId14"/>
    <p:sldId id="1517" r:id="rId15"/>
    <p:sldId id="1521" r:id="rId16"/>
    <p:sldId id="1518" r:id="rId17"/>
    <p:sldId id="1522" r:id="rId18"/>
    <p:sldId id="1470" r:id="rId19"/>
    <p:sldId id="1476" r:id="rId20"/>
    <p:sldId id="1477" r:id="rId21"/>
    <p:sldId id="1471" r:id="rId22"/>
    <p:sldId id="1478" r:id="rId23"/>
    <p:sldId id="1472" r:id="rId24"/>
    <p:sldId id="1479" r:id="rId25"/>
    <p:sldId id="1473" r:id="rId26"/>
    <p:sldId id="1474" r:id="rId27"/>
    <p:sldId id="1475" r:id="rId28"/>
    <p:sldId id="1496" r:id="rId29"/>
    <p:sldId id="1372" r:id="rId30"/>
    <p:sldId id="1373" r:id="rId31"/>
    <p:sldId id="1374" r:id="rId32"/>
    <p:sldId id="1375" r:id="rId33"/>
    <p:sldId id="1376" r:id="rId34"/>
    <p:sldId id="1377" r:id="rId35"/>
    <p:sldId id="1378" r:id="rId36"/>
    <p:sldId id="1380" r:id="rId37"/>
    <p:sldId id="1381" r:id="rId38"/>
    <p:sldId id="1382" r:id="rId39"/>
    <p:sldId id="1383" r:id="rId40"/>
    <p:sldId id="1396" r:id="rId41"/>
    <p:sldId id="1397" r:id="rId42"/>
    <p:sldId id="1489" r:id="rId43"/>
    <p:sldId id="1490" r:id="rId44"/>
    <p:sldId id="1492" r:id="rId45"/>
    <p:sldId id="1493" r:id="rId46"/>
    <p:sldId id="1494" r:id="rId47"/>
    <p:sldId id="1495" r:id="rId48"/>
    <p:sldId id="1484" r:id="rId49"/>
    <p:sldId id="1486" r:id="rId50"/>
    <p:sldId id="1487" r:id="rId51"/>
    <p:sldId id="1488" r:id="rId52"/>
    <p:sldId id="1485" r:id="rId53"/>
    <p:sldId id="1385" r:id="rId54"/>
    <p:sldId id="1386" r:id="rId55"/>
    <p:sldId id="1387" r:id="rId56"/>
    <p:sldId id="1388" r:id="rId57"/>
    <p:sldId id="1389" r:id="rId58"/>
    <p:sldId id="1390" r:id="rId59"/>
    <p:sldId id="1391" r:id="rId60"/>
    <p:sldId id="1398" r:id="rId61"/>
    <p:sldId id="1399" r:id="rId62"/>
    <p:sldId id="1400" r:id="rId63"/>
    <p:sldId id="1401" r:id="rId64"/>
    <p:sldId id="1402" r:id="rId65"/>
    <p:sldId id="1532" r:id="rId66"/>
    <p:sldId id="1505" r:id="rId67"/>
    <p:sldId id="1507" r:id="rId68"/>
    <p:sldId id="1508" r:id="rId69"/>
    <p:sldId id="1509" r:id="rId70"/>
    <p:sldId id="1506" r:id="rId71"/>
    <p:sldId id="1510" r:id="rId72"/>
    <p:sldId id="1523" r:id="rId73"/>
    <p:sldId id="1524" r:id="rId74"/>
    <p:sldId id="1497" r:id="rId75"/>
    <p:sldId id="1421" r:id="rId76"/>
    <p:sldId id="1420" r:id="rId77"/>
    <p:sldId id="1525" r:id="rId78"/>
    <p:sldId id="1526" r:id="rId79"/>
    <p:sldId id="1527" r:id="rId80"/>
    <p:sldId id="1528" r:id="rId81"/>
    <p:sldId id="1534" r:id="rId82"/>
    <p:sldId id="1533" r:id="rId83"/>
    <p:sldId id="1535" r:id="rId84"/>
    <p:sldId id="1539" r:id="rId85"/>
    <p:sldId id="1537" r:id="rId86"/>
    <p:sldId id="1529" r:id="rId87"/>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33"/>
    <a:srgbClr val="CC0000"/>
    <a:srgbClr val="FF6699"/>
    <a:srgbClr val="9900CC"/>
    <a:srgbClr val="66FF99"/>
    <a:srgbClr val="00CC00"/>
    <a:srgbClr val="FF66FF"/>
    <a:srgbClr val="00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53" d="100"/>
          <a:sy n="153" d="100"/>
        </p:scale>
        <p:origin x="116" y="128"/>
      </p:cViewPr>
      <p:guideLst>
        <p:guide orient="horz" pos="2160"/>
        <p:guide pos="3840"/>
      </p:guideLst>
    </p:cSldViewPr>
  </p:slideViewPr>
  <p:outlineViewPr>
    <p:cViewPr>
      <p:scale>
        <a:sx n="50" d="100"/>
        <a:sy n="50" d="100"/>
      </p:scale>
      <p:origin x="0" y="-2208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F8FE1188-15AB-4ACF-A111-BCE1FF2EFC7A}" type="datetime1">
              <a:rPr lang="en-US" altLang="en-US" smtClean="0"/>
              <a:t>4/24/2022</a:t>
            </a:fld>
            <a:endParaRPr lang="en-US" altLang="en-US"/>
          </a:p>
        </p:txBody>
      </p:sp>
      <p:sp>
        <p:nvSpPr>
          <p:cNvPr id="14340" name="Rectangle 4"/>
          <p:cNvSpPr>
            <a:spLocks noGrp="1" noChangeArrowheads="1"/>
          </p:cNvSpPr>
          <p:nvPr>
            <p:ph type="ftr" sz="quarter" idx="2"/>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r>
              <a:rPr lang="en-US" altLang="en-US" dirty="0" smtClean="0"/>
              <a:t>Platforms and Networks</a:t>
            </a:r>
            <a:endParaRPr lang="en-US" altLang="en-US" dirty="0"/>
          </a:p>
        </p:txBody>
      </p:sp>
      <p:sp>
        <p:nvSpPr>
          <p:cNvPr id="14341" name="Rectangle 5"/>
          <p:cNvSpPr>
            <a:spLocks noGrp="1" noChangeArrowheads="1"/>
          </p:cNvSpPr>
          <p:nvPr>
            <p:ph type="sldNum" sz="quarter" idx="3"/>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CC1B2EEA-D71F-4C7B-BDFE-D4AC557F8E81}" type="slidenum">
              <a:rPr lang="en-US" altLang="en-US"/>
              <a:pPr/>
              <a:t>‹#›</a:t>
            </a:fld>
            <a:endParaRPr lang="en-US" altLang="en-US"/>
          </a:p>
        </p:txBody>
      </p:sp>
    </p:spTree>
    <p:extLst>
      <p:ext uri="{BB962C8B-B14F-4D97-AF65-F5344CB8AC3E}">
        <p14:creationId xmlns:p14="http://schemas.microsoft.com/office/powerpoint/2010/main" val="2210635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endParaRPr lang="en-US" altLang="en-US"/>
          </a:p>
        </p:txBody>
      </p:sp>
      <p:sp>
        <p:nvSpPr>
          <p:cNvPr id="24579"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2" y="4416428"/>
            <a:ext cx="5140325" cy="4181475"/>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B1206923-0FF5-4656-88A9-016FF85C1200}" type="datetime1">
              <a:rPr lang="en-US" altLang="en-US" smtClean="0"/>
              <a:t>4/24/2022</a:t>
            </a:fld>
            <a:endParaRPr lang="en-US" altLang="en-US"/>
          </a:p>
        </p:txBody>
      </p:sp>
      <p:sp>
        <p:nvSpPr>
          <p:cNvPr id="2060" name="Rectangle 12"/>
          <p:cNvSpPr>
            <a:spLocks noGrp="1" noChangeArrowheads="1"/>
          </p:cNvSpPr>
          <p:nvPr>
            <p:ph type="ftr" sz="quarter" idx="4"/>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26260AAD-0599-44FB-B7C5-BEBE862C92AE}" type="slidenum">
              <a:rPr lang="en-US" altLang="en-US"/>
              <a:pPr/>
              <a:t>‹#›</a:t>
            </a:fld>
            <a:endParaRPr lang="en-US" altLang="en-US"/>
          </a:p>
        </p:txBody>
      </p:sp>
    </p:spTree>
    <p:extLst>
      <p:ext uri="{BB962C8B-B14F-4D97-AF65-F5344CB8AC3E}">
        <p14:creationId xmlns:p14="http://schemas.microsoft.com/office/powerpoint/2010/main" val="108375702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309F0C-367B-40E0-B8E1-97324D9F5E44}" type="datetime1">
              <a:rPr kumimoji="0" lang="en-US" altLang="en-US" sz="1200"/>
              <a:t>4/24/2022</a:t>
            </a:fld>
            <a:endParaRPr kumimoji="0" lang="en-US" altLang="en-US" sz="1200"/>
          </a:p>
        </p:txBody>
      </p:sp>
      <p:sp>
        <p:nvSpPr>
          <p:cNvPr id="256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3DBC16-F9BB-4B62-B3AE-85D986303EAD}" type="slidenum">
              <a:rPr kumimoji="0" lang="en-US" altLang="en-US" sz="1200"/>
              <a:pPr/>
              <a:t>1</a:t>
            </a:fld>
            <a:endParaRPr kumimoji="0" lang="en-US" altLang="en-US" sz="1200"/>
          </a:p>
        </p:txBody>
      </p:sp>
      <p:sp>
        <p:nvSpPr>
          <p:cNvPr id="25604" name="Rectangle 2"/>
          <p:cNvSpPr>
            <a:spLocks noGrp="1" noRot="1" noChangeAspect="1" noChangeArrowheads="1" noTextEdit="1"/>
          </p:cNvSpPr>
          <p:nvPr>
            <p:ph type="sldImg"/>
          </p:nvPr>
        </p:nvSpPr>
        <p:spPr>
          <a:xfrm>
            <a:off x="407988" y="700088"/>
            <a:ext cx="6194425" cy="3484562"/>
          </a:xfrm>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452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37</a:t>
            </a:fld>
            <a:endParaRPr lang="en-US" altLang="en-US"/>
          </a:p>
        </p:txBody>
      </p:sp>
    </p:spTree>
    <p:extLst>
      <p:ext uri="{BB962C8B-B14F-4D97-AF65-F5344CB8AC3E}">
        <p14:creationId xmlns:p14="http://schemas.microsoft.com/office/powerpoint/2010/main" val="58702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38</a:t>
            </a:fld>
            <a:endParaRPr lang="en-US" altLang="en-US"/>
          </a:p>
        </p:txBody>
      </p:sp>
    </p:spTree>
    <p:extLst>
      <p:ext uri="{BB962C8B-B14F-4D97-AF65-F5344CB8AC3E}">
        <p14:creationId xmlns:p14="http://schemas.microsoft.com/office/powerpoint/2010/main" val="174739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39</a:t>
            </a:fld>
            <a:endParaRPr lang="en-US" altLang="en-US"/>
          </a:p>
        </p:txBody>
      </p:sp>
    </p:spTree>
    <p:extLst>
      <p:ext uri="{BB962C8B-B14F-4D97-AF65-F5344CB8AC3E}">
        <p14:creationId xmlns:p14="http://schemas.microsoft.com/office/powerpoint/2010/main" val="171485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40</a:t>
            </a:fld>
            <a:endParaRPr lang="en-US" altLang="en-US"/>
          </a:p>
        </p:txBody>
      </p:sp>
    </p:spTree>
    <p:extLst>
      <p:ext uri="{BB962C8B-B14F-4D97-AF65-F5344CB8AC3E}">
        <p14:creationId xmlns:p14="http://schemas.microsoft.com/office/powerpoint/2010/main" val="133624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41</a:t>
            </a:fld>
            <a:endParaRPr lang="en-US" altLang="en-US"/>
          </a:p>
        </p:txBody>
      </p:sp>
    </p:spTree>
    <p:extLst>
      <p:ext uri="{BB962C8B-B14F-4D97-AF65-F5344CB8AC3E}">
        <p14:creationId xmlns:p14="http://schemas.microsoft.com/office/powerpoint/2010/main" val="3268497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53</a:t>
            </a:fld>
            <a:endParaRPr lang="en-US" altLang="en-US"/>
          </a:p>
        </p:txBody>
      </p:sp>
    </p:spTree>
    <p:extLst>
      <p:ext uri="{BB962C8B-B14F-4D97-AF65-F5344CB8AC3E}">
        <p14:creationId xmlns:p14="http://schemas.microsoft.com/office/powerpoint/2010/main" val="299144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54</a:t>
            </a:fld>
            <a:endParaRPr lang="en-US" altLang="en-US"/>
          </a:p>
        </p:txBody>
      </p:sp>
    </p:spTree>
    <p:extLst>
      <p:ext uri="{BB962C8B-B14F-4D97-AF65-F5344CB8AC3E}">
        <p14:creationId xmlns:p14="http://schemas.microsoft.com/office/powerpoint/2010/main" val="3510387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55</a:t>
            </a:fld>
            <a:endParaRPr lang="en-US" altLang="en-US"/>
          </a:p>
        </p:txBody>
      </p:sp>
    </p:spTree>
    <p:extLst>
      <p:ext uri="{BB962C8B-B14F-4D97-AF65-F5344CB8AC3E}">
        <p14:creationId xmlns:p14="http://schemas.microsoft.com/office/powerpoint/2010/main" val="427755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56</a:t>
            </a:fld>
            <a:endParaRPr lang="en-US" altLang="en-US"/>
          </a:p>
        </p:txBody>
      </p:sp>
    </p:spTree>
    <p:extLst>
      <p:ext uri="{BB962C8B-B14F-4D97-AF65-F5344CB8AC3E}">
        <p14:creationId xmlns:p14="http://schemas.microsoft.com/office/powerpoint/2010/main" val="2301741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57</a:t>
            </a:fld>
            <a:endParaRPr lang="en-US" altLang="en-US"/>
          </a:p>
        </p:txBody>
      </p:sp>
    </p:spTree>
    <p:extLst>
      <p:ext uri="{BB962C8B-B14F-4D97-AF65-F5344CB8AC3E}">
        <p14:creationId xmlns:p14="http://schemas.microsoft.com/office/powerpoint/2010/main" val="287778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29</a:t>
            </a:fld>
            <a:endParaRPr lang="en-US" altLang="en-US"/>
          </a:p>
        </p:txBody>
      </p:sp>
    </p:spTree>
    <p:extLst>
      <p:ext uri="{BB962C8B-B14F-4D97-AF65-F5344CB8AC3E}">
        <p14:creationId xmlns:p14="http://schemas.microsoft.com/office/powerpoint/2010/main" val="2865226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58</a:t>
            </a:fld>
            <a:endParaRPr lang="en-US" altLang="en-US"/>
          </a:p>
        </p:txBody>
      </p:sp>
    </p:spTree>
    <p:extLst>
      <p:ext uri="{BB962C8B-B14F-4D97-AF65-F5344CB8AC3E}">
        <p14:creationId xmlns:p14="http://schemas.microsoft.com/office/powerpoint/2010/main" val="318458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59</a:t>
            </a:fld>
            <a:endParaRPr lang="en-US" altLang="en-US"/>
          </a:p>
        </p:txBody>
      </p:sp>
    </p:spTree>
    <p:extLst>
      <p:ext uri="{BB962C8B-B14F-4D97-AF65-F5344CB8AC3E}">
        <p14:creationId xmlns:p14="http://schemas.microsoft.com/office/powerpoint/2010/main" val="3389277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60</a:t>
            </a:fld>
            <a:endParaRPr lang="en-US" altLang="en-US"/>
          </a:p>
        </p:txBody>
      </p:sp>
    </p:spTree>
    <p:extLst>
      <p:ext uri="{BB962C8B-B14F-4D97-AF65-F5344CB8AC3E}">
        <p14:creationId xmlns:p14="http://schemas.microsoft.com/office/powerpoint/2010/main" val="2176853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61</a:t>
            </a:fld>
            <a:endParaRPr lang="en-US" altLang="en-US"/>
          </a:p>
        </p:txBody>
      </p:sp>
    </p:spTree>
    <p:extLst>
      <p:ext uri="{BB962C8B-B14F-4D97-AF65-F5344CB8AC3E}">
        <p14:creationId xmlns:p14="http://schemas.microsoft.com/office/powerpoint/2010/main" val="528833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62</a:t>
            </a:fld>
            <a:endParaRPr lang="en-US" altLang="en-US"/>
          </a:p>
        </p:txBody>
      </p:sp>
    </p:spTree>
    <p:extLst>
      <p:ext uri="{BB962C8B-B14F-4D97-AF65-F5344CB8AC3E}">
        <p14:creationId xmlns:p14="http://schemas.microsoft.com/office/powerpoint/2010/main" val="373051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63</a:t>
            </a:fld>
            <a:endParaRPr lang="en-US" altLang="en-US"/>
          </a:p>
        </p:txBody>
      </p:sp>
    </p:spTree>
    <p:extLst>
      <p:ext uri="{BB962C8B-B14F-4D97-AF65-F5344CB8AC3E}">
        <p14:creationId xmlns:p14="http://schemas.microsoft.com/office/powerpoint/2010/main" val="176542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64</a:t>
            </a:fld>
            <a:endParaRPr lang="en-US" altLang="en-US"/>
          </a:p>
        </p:txBody>
      </p:sp>
    </p:spTree>
    <p:extLst>
      <p:ext uri="{BB962C8B-B14F-4D97-AF65-F5344CB8AC3E}">
        <p14:creationId xmlns:p14="http://schemas.microsoft.com/office/powerpoint/2010/main" val="2071521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https://www.reuters.com/article/uk-comcast-ge-nbcuniversal/comcast-to-buy-rest-of-nbc-universal-from-ge-in-16-7-billion-deal-idUKBRE91C0Y320130213</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65</a:t>
            </a:fld>
            <a:endParaRPr lang="en-US" altLang="en-US"/>
          </a:p>
        </p:txBody>
      </p:sp>
    </p:spTree>
    <p:extLst>
      <p:ext uri="{BB962C8B-B14F-4D97-AF65-F5344CB8AC3E}">
        <p14:creationId xmlns:p14="http://schemas.microsoft.com/office/powerpoint/2010/main" val="3007187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https://dealbook.nytimes.com/2014/05/18/att-to-buy-directv-for-48-5-billion/</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66</a:t>
            </a:fld>
            <a:endParaRPr lang="en-US" altLang="en-US"/>
          </a:p>
        </p:txBody>
      </p:sp>
    </p:spTree>
    <p:extLst>
      <p:ext uri="{BB962C8B-B14F-4D97-AF65-F5344CB8AC3E}">
        <p14:creationId xmlns:p14="http://schemas.microsoft.com/office/powerpoint/2010/main" val="3182244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https://www.tvinsider.com/62572/most-watched-tv-networks-2015/</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72</a:t>
            </a:fld>
            <a:endParaRPr lang="en-US" altLang="en-US"/>
          </a:p>
        </p:txBody>
      </p:sp>
    </p:spTree>
    <p:extLst>
      <p:ext uri="{BB962C8B-B14F-4D97-AF65-F5344CB8AC3E}">
        <p14:creationId xmlns:p14="http://schemas.microsoft.com/office/powerpoint/2010/main" val="271237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30</a:t>
            </a:fld>
            <a:endParaRPr lang="en-US" altLang="en-US"/>
          </a:p>
        </p:txBody>
      </p:sp>
    </p:spTree>
    <p:extLst>
      <p:ext uri="{BB962C8B-B14F-4D97-AF65-F5344CB8AC3E}">
        <p14:creationId xmlns:p14="http://schemas.microsoft.com/office/powerpoint/2010/main" val="2064651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https://variety.com/2021/tv/news/network-ratings-2021-top-channels-1235143630/</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73</a:t>
            </a:fld>
            <a:endParaRPr lang="en-US" altLang="en-US"/>
          </a:p>
        </p:txBody>
      </p:sp>
    </p:spTree>
    <p:extLst>
      <p:ext uri="{BB962C8B-B14F-4D97-AF65-F5344CB8AC3E}">
        <p14:creationId xmlns:p14="http://schemas.microsoft.com/office/powerpoint/2010/main" val="3874927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75</a:t>
            </a:fld>
            <a:endParaRPr lang="en-US" altLang="en-US"/>
          </a:p>
        </p:txBody>
      </p:sp>
    </p:spTree>
    <p:extLst>
      <p:ext uri="{BB962C8B-B14F-4D97-AF65-F5344CB8AC3E}">
        <p14:creationId xmlns:p14="http://schemas.microsoft.com/office/powerpoint/2010/main" val="227174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76</a:t>
            </a:fld>
            <a:endParaRPr lang="en-US" altLang="en-US"/>
          </a:p>
        </p:txBody>
      </p:sp>
    </p:spTree>
    <p:extLst>
      <p:ext uri="{BB962C8B-B14F-4D97-AF65-F5344CB8AC3E}">
        <p14:creationId xmlns:p14="http://schemas.microsoft.com/office/powerpoint/2010/main" val="55570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https://about.att.com/story/2021/warnermedia_discovery.html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78</a:t>
            </a:fld>
            <a:endParaRPr lang="en-US" altLang="en-US"/>
          </a:p>
        </p:txBody>
      </p:sp>
    </p:spTree>
    <p:extLst>
      <p:ext uri="{BB962C8B-B14F-4D97-AF65-F5344CB8AC3E}">
        <p14:creationId xmlns:p14="http://schemas.microsoft.com/office/powerpoint/2010/main" val="1710909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https://arstechnica.com/tech-policy/2021/05/att-to-spin-off-warnermedia-will-try-to-act-like-a-telecom-company-again/</a:t>
            </a:r>
            <a:endParaRPr lang="en-US"/>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79</a:t>
            </a:fld>
            <a:endParaRPr lang="en-US" altLang="en-US"/>
          </a:p>
        </p:txBody>
      </p:sp>
    </p:spTree>
    <p:extLst>
      <p:ext uri="{BB962C8B-B14F-4D97-AF65-F5344CB8AC3E}">
        <p14:creationId xmlns:p14="http://schemas.microsoft.com/office/powerpoint/2010/main" val="2685550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https://about.att.com/story/2022/close-warnermedia-transaction.html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80</a:t>
            </a:fld>
            <a:endParaRPr lang="en-US" altLang="en-US"/>
          </a:p>
        </p:txBody>
      </p:sp>
    </p:spTree>
    <p:extLst>
      <p:ext uri="{BB962C8B-B14F-4D97-AF65-F5344CB8AC3E}">
        <p14:creationId xmlns:p14="http://schemas.microsoft.com/office/powerpoint/2010/main" val="3041677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https://www.theverge.com/2022/4/5/23011678/warnermedia-ceo-jason-kilar-exit-discovery-deal</a:t>
            </a:r>
            <a:endParaRPr lang="en-US"/>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81</a:t>
            </a:fld>
            <a:endParaRPr lang="en-US" altLang="en-US"/>
          </a:p>
        </p:txBody>
      </p:sp>
    </p:spTree>
    <p:extLst>
      <p:ext uri="{BB962C8B-B14F-4D97-AF65-F5344CB8AC3E}">
        <p14:creationId xmlns:p14="http://schemas.microsoft.com/office/powerpoint/2010/main" val="319202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https://www.nytimes.com/2022/04/21/business/cnn-plus-shutting-down.html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82</a:t>
            </a:fld>
            <a:endParaRPr lang="en-US" altLang="en-US"/>
          </a:p>
        </p:txBody>
      </p:sp>
    </p:spTree>
    <p:extLst>
      <p:ext uri="{BB962C8B-B14F-4D97-AF65-F5344CB8AC3E}">
        <p14:creationId xmlns:p14="http://schemas.microsoft.com/office/powerpoint/2010/main" val="356633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https://twitter.com/jasonkilar/status/1508890566276362241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83</a:t>
            </a:fld>
            <a:endParaRPr lang="en-US" altLang="en-US"/>
          </a:p>
        </p:txBody>
      </p:sp>
    </p:spTree>
    <p:extLst>
      <p:ext uri="{BB962C8B-B14F-4D97-AF65-F5344CB8AC3E}">
        <p14:creationId xmlns:p14="http://schemas.microsoft.com/office/powerpoint/2010/main" val="1943240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https://twitter.com/jasonkilar/status/1508890566276362241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84</a:t>
            </a:fld>
            <a:endParaRPr lang="en-US" altLang="en-US"/>
          </a:p>
        </p:txBody>
      </p:sp>
    </p:spTree>
    <p:extLst>
      <p:ext uri="{BB962C8B-B14F-4D97-AF65-F5344CB8AC3E}">
        <p14:creationId xmlns:p14="http://schemas.microsoft.com/office/powerpoint/2010/main" val="230816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31</a:t>
            </a:fld>
            <a:endParaRPr lang="en-US" altLang="en-US"/>
          </a:p>
        </p:txBody>
      </p:sp>
    </p:spTree>
    <p:extLst>
      <p:ext uri="{BB962C8B-B14F-4D97-AF65-F5344CB8AC3E}">
        <p14:creationId xmlns:p14="http://schemas.microsoft.com/office/powerpoint/2010/main" val="129196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https://twitter.com/jasonkilar/status/1508890566276362241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85</a:t>
            </a:fld>
            <a:endParaRPr lang="en-US" altLang="en-US"/>
          </a:p>
        </p:txBody>
      </p:sp>
    </p:spTree>
    <p:extLst>
      <p:ext uri="{BB962C8B-B14F-4D97-AF65-F5344CB8AC3E}">
        <p14:creationId xmlns:p14="http://schemas.microsoft.com/office/powerpoint/2010/main" val="862845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https://www.nytimes.com/2022/04/20/business/media/netflix-streaming-subscription-model.html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4/24/2022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86</a:t>
            </a:fld>
            <a:endParaRPr lang="en-US" altLang="en-US"/>
          </a:p>
        </p:txBody>
      </p:sp>
    </p:spTree>
    <p:extLst>
      <p:ext uri="{BB962C8B-B14F-4D97-AF65-F5344CB8AC3E}">
        <p14:creationId xmlns:p14="http://schemas.microsoft.com/office/powerpoint/2010/main" val="150747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32</a:t>
            </a:fld>
            <a:endParaRPr lang="en-US" altLang="en-US"/>
          </a:p>
        </p:txBody>
      </p:sp>
    </p:spTree>
    <p:extLst>
      <p:ext uri="{BB962C8B-B14F-4D97-AF65-F5344CB8AC3E}">
        <p14:creationId xmlns:p14="http://schemas.microsoft.com/office/powerpoint/2010/main" val="300630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33</a:t>
            </a:fld>
            <a:endParaRPr lang="en-US" altLang="en-US"/>
          </a:p>
        </p:txBody>
      </p:sp>
    </p:spTree>
    <p:extLst>
      <p:ext uri="{BB962C8B-B14F-4D97-AF65-F5344CB8AC3E}">
        <p14:creationId xmlns:p14="http://schemas.microsoft.com/office/powerpoint/2010/main" val="367127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34</a:t>
            </a:fld>
            <a:endParaRPr lang="en-US" altLang="en-US"/>
          </a:p>
        </p:txBody>
      </p:sp>
    </p:spTree>
    <p:extLst>
      <p:ext uri="{BB962C8B-B14F-4D97-AF65-F5344CB8AC3E}">
        <p14:creationId xmlns:p14="http://schemas.microsoft.com/office/powerpoint/2010/main" val="310135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35</a:t>
            </a:fld>
            <a:endParaRPr lang="en-US" altLang="en-US"/>
          </a:p>
        </p:txBody>
      </p:sp>
    </p:spTree>
    <p:extLst>
      <p:ext uri="{BB962C8B-B14F-4D97-AF65-F5344CB8AC3E}">
        <p14:creationId xmlns:p14="http://schemas.microsoft.com/office/powerpoint/2010/main" val="14639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4/24/2022</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36</a:t>
            </a:fld>
            <a:endParaRPr lang="en-US" altLang="en-US"/>
          </a:p>
        </p:txBody>
      </p:sp>
    </p:spTree>
    <p:extLst>
      <p:ext uri="{BB962C8B-B14F-4D97-AF65-F5344CB8AC3E}">
        <p14:creationId xmlns:p14="http://schemas.microsoft.com/office/powerpoint/2010/main" val="233140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0099D15D-FD9E-4624-9269-877504E67E68}" type="datetime4">
              <a:rPr lang="en-US" smtClean="0"/>
              <a:t>April 24, 2022</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B724F661-D5D5-44C7-B5CE-4FC98DCF1B54}" type="slidenum">
              <a:rPr lang="en-US" altLang="en-US"/>
              <a:pPr/>
              <a:t>‹#›</a:t>
            </a:fld>
            <a:endParaRPr lang="en-US" altLang="en-US"/>
          </a:p>
        </p:txBody>
      </p:sp>
    </p:spTree>
    <p:extLst>
      <p:ext uri="{BB962C8B-B14F-4D97-AF65-F5344CB8AC3E}">
        <p14:creationId xmlns:p14="http://schemas.microsoft.com/office/powerpoint/2010/main" val="164562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F553F25-5B47-49B4-8090-6C3BA4C02B76}" type="datetime4">
              <a:rPr lang="en-US" smtClean="0"/>
              <a:t>April 24,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ADC62F1-D9CF-44BA-BFCC-44691C043575}" type="slidenum">
              <a:rPr lang="en-US" altLang="en-US"/>
              <a:pPr/>
              <a:t>‹#›</a:t>
            </a:fld>
            <a:endParaRPr lang="en-US" altLang="en-US"/>
          </a:p>
        </p:txBody>
      </p:sp>
    </p:spTree>
    <p:extLst>
      <p:ext uri="{BB962C8B-B14F-4D97-AF65-F5344CB8AC3E}">
        <p14:creationId xmlns:p14="http://schemas.microsoft.com/office/powerpoint/2010/main" val="241343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37FAEFD-F324-4F5C-9CCF-5176A4B07B01}" type="datetime4">
              <a:rPr lang="en-US" smtClean="0"/>
              <a:t>April 24,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0201FC0-F375-4866-A7F4-3C9EF8E36AC9}" type="slidenum">
              <a:rPr lang="en-US" altLang="en-US"/>
              <a:pPr/>
              <a:t>‹#›</a:t>
            </a:fld>
            <a:endParaRPr lang="en-US" altLang="en-US"/>
          </a:p>
        </p:txBody>
      </p:sp>
    </p:spTree>
    <p:extLst>
      <p:ext uri="{BB962C8B-B14F-4D97-AF65-F5344CB8AC3E}">
        <p14:creationId xmlns:p14="http://schemas.microsoft.com/office/powerpoint/2010/main" val="2550798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2C82079-1331-41B0-8F59-E0797FF595D6}" type="datetime4">
              <a:rPr lang="en-US" smtClean="0"/>
              <a:t>April 24,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0765A4C-FF23-4838-8F83-FDC1C8F35CEA}" type="slidenum">
              <a:rPr lang="en-US" altLang="en-US"/>
              <a:pPr/>
              <a:t>‹#›</a:t>
            </a:fld>
            <a:endParaRPr lang="en-US" altLang="en-US"/>
          </a:p>
        </p:txBody>
      </p:sp>
    </p:spTree>
    <p:extLst>
      <p:ext uri="{BB962C8B-B14F-4D97-AF65-F5344CB8AC3E}">
        <p14:creationId xmlns:p14="http://schemas.microsoft.com/office/powerpoint/2010/main" val="170450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4104F3BE-8262-4B0F-84FB-BC02D644DE30}" type="datetime4">
              <a:rPr lang="en-US" smtClean="0"/>
              <a:t>April 24,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07536B5-22D6-4A18-8C4B-39F933024B6F}" type="slidenum">
              <a:rPr lang="en-US" altLang="en-US"/>
              <a:pPr/>
              <a:t>‹#›</a:t>
            </a:fld>
            <a:endParaRPr lang="en-US" altLang="en-US"/>
          </a:p>
        </p:txBody>
      </p:sp>
    </p:spTree>
    <p:extLst>
      <p:ext uri="{BB962C8B-B14F-4D97-AF65-F5344CB8AC3E}">
        <p14:creationId xmlns:p14="http://schemas.microsoft.com/office/powerpoint/2010/main" val="209043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0E2273C5-CF8E-4E11-9AFC-02986F37FAF3}" type="datetime4">
              <a:rPr lang="en-US" smtClean="0"/>
              <a:t>April 24,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223142A-029D-4722-B489-296233079C9C}" type="slidenum">
              <a:rPr lang="en-US" altLang="en-US"/>
              <a:pPr/>
              <a:t>‹#›</a:t>
            </a:fld>
            <a:endParaRPr lang="en-US" altLang="en-US"/>
          </a:p>
        </p:txBody>
      </p:sp>
    </p:spTree>
    <p:extLst>
      <p:ext uri="{BB962C8B-B14F-4D97-AF65-F5344CB8AC3E}">
        <p14:creationId xmlns:p14="http://schemas.microsoft.com/office/powerpoint/2010/main" val="153880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CB6360E-D7B8-4924-A202-147921109C8A}" type="datetime4">
              <a:rPr lang="en-US" smtClean="0"/>
              <a:t>April 24,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10C52FF-0A93-4133-BFE9-3CAB617C4941}" type="slidenum">
              <a:rPr lang="en-US" altLang="en-US"/>
              <a:pPr/>
              <a:t>‹#›</a:t>
            </a:fld>
            <a:endParaRPr lang="en-US" altLang="en-US"/>
          </a:p>
        </p:txBody>
      </p:sp>
    </p:spTree>
    <p:extLst>
      <p:ext uri="{BB962C8B-B14F-4D97-AF65-F5344CB8AC3E}">
        <p14:creationId xmlns:p14="http://schemas.microsoft.com/office/powerpoint/2010/main" val="77085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CCC9545-396E-4302-B3A3-D8C8E7D2E533}" type="datetime4">
              <a:rPr lang="en-US" smtClean="0"/>
              <a:t>April 24, 2022</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0CA859B-DF44-419F-92F7-9A0F7953A437}" type="slidenum">
              <a:rPr lang="en-US" altLang="en-US"/>
              <a:pPr/>
              <a:t>‹#›</a:t>
            </a:fld>
            <a:endParaRPr lang="en-US" altLang="en-US"/>
          </a:p>
        </p:txBody>
      </p:sp>
    </p:spTree>
    <p:extLst>
      <p:ext uri="{BB962C8B-B14F-4D97-AF65-F5344CB8AC3E}">
        <p14:creationId xmlns:p14="http://schemas.microsoft.com/office/powerpoint/2010/main" val="32811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1BFFEC1-FE8D-406F-9FEA-1E0E6B09B5C5}" type="datetime4">
              <a:rPr lang="en-US" smtClean="0"/>
              <a:t>April 24, 2022</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3601506D-DCFA-4BA6-9D7E-587C42EC9052}" type="slidenum">
              <a:rPr lang="en-US" altLang="en-US"/>
              <a:pPr/>
              <a:t>‹#›</a:t>
            </a:fld>
            <a:endParaRPr lang="en-US" altLang="en-US"/>
          </a:p>
        </p:txBody>
      </p:sp>
    </p:spTree>
    <p:extLst>
      <p:ext uri="{BB962C8B-B14F-4D97-AF65-F5344CB8AC3E}">
        <p14:creationId xmlns:p14="http://schemas.microsoft.com/office/powerpoint/2010/main" val="42446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C15BFD4-803B-460F-9089-F832EE5A03D2}" type="datetime4">
              <a:rPr lang="en-US" smtClean="0"/>
              <a:t>April 24, 2022</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C44E4A0-3DC8-4AB9-9972-8DEF2BD12C05}" type="slidenum">
              <a:rPr lang="en-US" altLang="en-US"/>
              <a:pPr/>
              <a:t>‹#›</a:t>
            </a:fld>
            <a:endParaRPr lang="en-US" altLang="en-US"/>
          </a:p>
        </p:txBody>
      </p:sp>
    </p:spTree>
    <p:extLst>
      <p:ext uri="{BB962C8B-B14F-4D97-AF65-F5344CB8AC3E}">
        <p14:creationId xmlns:p14="http://schemas.microsoft.com/office/powerpoint/2010/main" val="417063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FC2CE02-F6C7-4F7B-A22F-F897B8AE6106}" type="datetime4">
              <a:rPr lang="en-US" smtClean="0"/>
              <a:t>April 24,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A26011-2C6D-4FEA-B79C-5D9A872C3A34}" type="slidenum">
              <a:rPr lang="en-US" altLang="en-US"/>
              <a:pPr/>
              <a:t>‹#›</a:t>
            </a:fld>
            <a:endParaRPr lang="en-US" altLang="en-US"/>
          </a:p>
        </p:txBody>
      </p:sp>
    </p:spTree>
    <p:extLst>
      <p:ext uri="{BB962C8B-B14F-4D97-AF65-F5344CB8AC3E}">
        <p14:creationId xmlns:p14="http://schemas.microsoft.com/office/powerpoint/2010/main" val="247720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19A1D20-D142-448D-829B-0E7054DB0B7B}" type="datetime4">
              <a:rPr lang="en-US" smtClean="0"/>
              <a:t>April 24,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B69457-A0D9-4750-8F78-F787E0F8E723}" type="slidenum">
              <a:rPr lang="en-US" altLang="en-US"/>
              <a:pPr/>
              <a:t>‹#›</a:t>
            </a:fld>
            <a:endParaRPr lang="en-US" altLang="en-US"/>
          </a:p>
        </p:txBody>
      </p:sp>
    </p:spTree>
    <p:extLst>
      <p:ext uri="{BB962C8B-B14F-4D97-AF65-F5344CB8AC3E}">
        <p14:creationId xmlns:p14="http://schemas.microsoft.com/office/powerpoint/2010/main" val="244828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3ED3ACB7-1ECF-46AA-9FE2-C9D44B83E975}" type="datetime4">
              <a:rPr lang="en-US" smtClean="0"/>
              <a:t>April 24, 2022</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C469F01D-9539-4402-908E-2AF96FCAD5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5"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45.emf"/><Relationship Id="rId4"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3.emf"/><Relationship Id="rId4" Type="http://schemas.openxmlformats.org/officeDocument/2006/relationships/image" Target="../media/image52.em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emf"/></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3.emf"/></Relationships>
</file>

<file path=ppt/slides/_rels/slide6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5.emf"/></Relationships>
</file>

<file path=ppt/slides/_rels/slide6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6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1.tmp"/></Relationships>
</file>

<file path=ppt/slides/_rels/slide6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7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6.emf"/></Relationships>
</file>

<file path=ppt/slides/_rels/slide77.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2.tmp"/></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4.tmp"/></Relationships>
</file>

<file path=ppt/slides/_rels/slide83.xml.rels><?xml version="1.0" encoding="UTF-8" standalone="yes"?>
<Relationships xmlns="http://schemas.openxmlformats.org/package/2006/relationships"><Relationship Id="rId3" Type="http://schemas.openxmlformats.org/officeDocument/2006/relationships/hyperlink" Target="https://twitter.com/jasonkilar/status/1508890566276362241"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hyperlink" Target="https://twitter.com/jasonkilar/status/1508890566276362241"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hyperlink" Target="https://twitter.com/jasonkilar/status/1508890566276362241"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0.tmp"/></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a:t>Class </a:t>
            </a:r>
            <a:r>
              <a:rPr lang="en-US" sz="2400" smtClean="0"/>
              <a:t>16</a:t>
            </a:r>
            <a:r>
              <a:rPr lang="en-US" sz="2400" dirty="0"/>
              <a:t/>
            </a:r>
            <a:br>
              <a:rPr lang="en-US" sz="2400" dirty="0"/>
            </a:br>
            <a:r>
              <a:rPr lang="en-US" sz="2400" dirty="0" smtClean="0"/>
              <a:t>Platforms and Networks</a:t>
            </a:r>
            <a:br>
              <a:rPr lang="en-US" sz="2400" dirty="0" smtClean="0"/>
            </a:br>
            <a:r>
              <a:rPr lang="en-US" sz="2400" dirty="0" smtClean="0"/>
              <a:t>Spring 2022</a:t>
            </a:r>
            <a:r>
              <a:rPr lang="en-US" sz="2400" dirty="0"/>
              <a:t/>
            </a:r>
            <a:br>
              <a:rPr lang="en-US" sz="2400" dirty="0"/>
            </a:br>
            <a:r>
              <a:rPr lang="en-US" sz="2400" dirty="0"/>
              <a:t/>
            </a:r>
            <a:br>
              <a:rPr lang="en-US" sz="2400" dirty="0"/>
            </a:br>
            <a:r>
              <a:rPr lang="en-US" sz="5400" dirty="0" smtClean="0"/>
              <a:t>Content Platforms: Content and Carriage Conflicts</a:t>
            </a:r>
            <a:endParaRPr lang="en-US" sz="5400" dirty="0"/>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a:t>
            </a:r>
            <a:r>
              <a:rPr lang="en-US" sz="1800" smtClean="0">
                <a:solidFill>
                  <a:srgbClr val="0000FF"/>
                </a:solidFill>
              </a:rPr>
              <a:t>2000-22 </a:t>
            </a:r>
            <a:r>
              <a:rPr lang="en-US" sz="1800" dirty="0">
                <a:solidFill>
                  <a:srgbClr val="0000FF"/>
                </a:solidFill>
              </a:rPr>
              <a:t>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0526" y="-2"/>
            <a:ext cx="41814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Grabbing Extra Signals OK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Teleprompter (U.S. 1974)</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007025" y="374133"/>
            <a:ext cx="3812337" cy="6169542"/>
          </a:xfrm>
          <a:prstGeom prst="rect">
            <a:avLst/>
          </a:prstGeom>
        </p:spPr>
      </p:pic>
    </p:spTree>
    <p:extLst>
      <p:ext uri="{BB962C8B-B14F-4D97-AF65-F5344CB8AC3E}">
        <p14:creationId xmlns:p14="http://schemas.microsoft.com/office/powerpoint/2010/main" val="417589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1488" y="-2"/>
            <a:ext cx="41005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Grabbing Extra Signals OK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Teleprompter (U.S. 1974)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399" y="209004"/>
            <a:ext cx="3546475" cy="6138805"/>
          </a:xfrm>
          <a:prstGeom prst="rect">
            <a:avLst/>
          </a:prstGeom>
        </p:spPr>
      </p:pic>
      <p:sp>
        <p:nvSpPr>
          <p:cNvPr id="8" name="Rectangle 4"/>
          <p:cNvSpPr>
            <a:spLocks noChangeArrowheads="1"/>
          </p:cNvSpPr>
          <p:nvPr/>
        </p:nvSpPr>
        <p:spPr bwMode="auto">
          <a:xfrm>
            <a:off x="1524001" y="2075051"/>
            <a:ext cx="9860846" cy="2862322"/>
          </a:xfrm>
          <a:prstGeom prst="rect">
            <a:avLst/>
          </a:prstGeom>
          <a:solidFill>
            <a:schemeClr val="bg1"/>
          </a:solidFill>
          <a:ln w="9525">
            <a:solidFill>
              <a:schemeClr val="tx1"/>
            </a:solidFill>
            <a:miter lim="800000"/>
            <a:headEnd/>
            <a:tailEnd/>
          </a:ln>
        </p:spPr>
        <p:txBody>
          <a:bodyPr wrap="square" anchor="ctr">
            <a:spAutoFit/>
          </a:bodyPr>
          <a:lstStyle/>
          <a:p>
            <a:pPr>
              <a:spcBef>
                <a:spcPct val="50000"/>
              </a:spcBef>
            </a:pPr>
            <a:r>
              <a:rPr lang="en-US" sz="3600" i="0" dirty="0" smtClean="0">
                <a:solidFill>
                  <a:srgbClr val="010000"/>
                </a:solidFill>
                <a:cs typeface="Times New Roman" panose="02020603050405020304" pitchFamily="18" charset="0"/>
              </a:rPr>
              <a:t>“</a:t>
            </a:r>
            <a:r>
              <a:rPr lang="en-US" sz="3600" b="1" i="0" dirty="0" smtClean="0">
                <a:solidFill>
                  <a:schemeClr val="accent4">
                    <a:lumMod val="50000"/>
                    <a:lumOff val="50000"/>
                  </a:schemeClr>
                </a:solidFill>
                <a:cs typeface="Times New Roman" panose="02020603050405020304" pitchFamily="18" charset="0"/>
              </a:rPr>
              <a:t>By </a:t>
            </a:r>
            <a:r>
              <a:rPr lang="en-US" sz="3600" b="1" i="0" dirty="0">
                <a:solidFill>
                  <a:schemeClr val="accent4">
                    <a:lumMod val="50000"/>
                    <a:lumOff val="50000"/>
                  </a:schemeClr>
                </a:solidFill>
                <a:cs typeface="Times New Roman" panose="02020603050405020304" pitchFamily="18" charset="0"/>
              </a:rPr>
              <a:t>importing signals that could not normally be received with current technology in the community it serves, a CATV system does not, for copyright purposes, alter the function it performs for its </a:t>
            </a:r>
            <a:r>
              <a:rPr lang="en-US" sz="3600" b="1" i="0" dirty="0" smtClean="0">
                <a:solidFill>
                  <a:schemeClr val="accent4">
                    <a:lumMod val="50000"/>
                    <a:lumOff val="50000"/>
                  </a:schemeClr>
                </a:solidFill>
                <a:cs typeface="Times New Roman" panose="02020603050405020304" pitchFamily="18" charset="0"/>
              </a:rPr>
              <a:t>subscribers</a:t>
            </a:r>
            <a:r>
              <a:rPr lang="en-US" sz="3600" i="0" dirty="0" smtClean="0">
                <a:solidFill>
                  <a:srgbClr val="010000"/>
                </a:solidFill>
                <a:cs typeface="Times New Roman" panose="02020603050405020304" pitchFamily="18" charset="0"/>
              </a:rPr>
              <a:t>.”</a:t>
            </a:r>
            <a:r>
              <a:rPr lang="en-US" sz="3600" dirty="0" smtClean="0">
                <a:solidFill>
                  <a:srgbClr val="010000"/>
                </a:solidFill>
                <a:cs typeface="Times New Roman" panose="02020603050405020304" pitchFamily="18" charset="0"/>
              </a:rPr>
              <a:t> </a:t>
            </a:r>
            <a:endParaRPr lang="en-US" sz="36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5001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525" y="-2"/>
            <a:ext cx="30384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1976 Copyright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34450" y="6488668"/>
            <a:ext cx="3257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94-553 (19 Oct 1976)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2529" y="418011"/>
            <a:ext cx="3828933" cy="5757255"/>
          </a:xfrm>
          <a:prstGeom prst="rect">
            <a:avLst/>
          </a:prstGeom>
        </p:spPr>
      </p:pic>
      <p:sp>
        <p:nvSpPr>
          <p:cNvPr id="8" name="Rectangle 4"/>
          <p:cNvSpPr>
            <a:spLocks noChangeArrowheads="1"/>
          </p:cNvSpPr>
          <p:nvPr/>
        </p:nvSpPr>
        <p:spPr bwMode="auto">
          <a:xfrm>
            <a:off x="1381547" y="2903816"/>
            <a:ext cx="10197296" cy="2585323"/>
          </a:xfrm>
          <a:prstGeom prst="rect">
            <a:avLst/>
          </a:prstGeom>
          <a:solidFill>
            <a:schemeClr val="bg1"/>
          </a:solidFill>
          <a:ln w="9525">
            <a:solidFill>
              <a:schemeClr val="tx1"/>
            </a:solidFill>
            <a:miter lim="800000"/>
            <a:headEnd/>
            <a:tailEnd/>
          </a:ln>
        </p:spPr>
        <p:txBody>
          <a:bodyPr wrap="square" anchor="ctr">
            <a:spAutoFit/>
          </a:bodyPr>
          <a:lstStyle/>
          <a:p>
            <a:pPr marL="514350" indent="-514350">
              <a:spcBef>
                <a:spcPct val="50000"/>
              </a:spcBef>
              <a:buAutoNum type="arabicPeriod"/>
            </a:pPr>
            <a:r>
              <a:rPr lang="en-US" sz="3600" i="0" dirty="0">
                <a:solidFill>
                  <a:srgbClr val="010000"/>
                </a:solidFill>
                <a:latin typeface="Book Antiqua"/>
                <a:cs typeface="Book Antiqua"/>
              </a:rPr>
              <a:t>Changed public performance right to bring cable into the statute</a:t>
            </a:r>
          </a:p>
          <a:p>
            <a:pPr marL="514350" indent="-514350">
              <a:spcBef>
                <a:spcPct val="50000"/>
              </a:spcBef>
              <a:buAutoNum type="arabicPeriod"/>
            </a:pPr>
            <a:r>
              <a:rPr lang="en-US" sz="3600" i="0" dirty="0">
                <a:solidFill>
                  <a:srgbClr val="010000"/>
                </a:solidFill>
                <a:latin typeface="Book Antiqua"/>
                <a:cs typeface="Book Antiqua"/>
              </a:rPr>
              <a:t>Created statutory license regime for secondary transmissions to ensure cable access</a:t>
            </a:r>
          </a:p>
        </p:txBody>
      </p:sp>
    </p:spTree>
    <p:extLst>
      <p:ext uri="{BB962C8B-B14F-4D97-AF65-F5344CB8AC3E}">
        <p14:creationId xmlns:p14="http://schemas.microsoft.com/office/powerpoint/2010/main" val="26940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1311" y="-2"/>
            <a:ext cx="438069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1992 Cable Act </a:t>
            </a:r>
            <a:r>
              <a:rPr lang="en-US" sz="2400" dirty="0" err="1" smtClean="0">
                <a:solidFill>
                  <a:schemeClr val="accent4">
                    <a:lumMod val="75000"/>
                    <a:lumOff val="25000"/>
                  </a:schemeClr>
                </a:solidFill>
                <a:latin typeface="+mn-lt"/>
                <a:cs typeface="Times New Roman" panose="02020603050405020304" pitchFamily="18" charset="0"/>
              </a:rPr>
              <a:t>Legis</a:t>
            </a:r>
            <a:r>
              <a:rPr lang="en-US" sz="2400" dirty="0" smtClean="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Rep. 102-92 (28 June 1991)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685900" y="61913"/>
            <a:ext cx="3993648" cy="6638925"/>
          </a:xfrm>
          <a:prstGeom prst="rect">
            <a:avLst/>
          </a:prstGeom>
        </p:spPr>
      </p:pic>
    </p:spTree>
    <p:extLst>
      <p:ext uri="{BB962C8B-B14F-4D97-AF65-F5344CB8AC3E}">
        <p14:creationId xmlns:p14="http://schemas.microsoft.com/office/powerpoint/2010/main" val="1396584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553" y="-2"/>
            <a:ext cx="399644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Basis for the 1984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Rep. 102-92 (28 June 1991)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406400" y="174137"/>
            <a:ext cx="3668071" cy="6022382"/>
          </a:xfrm>
          <a:prstGeom prst="rect">
            <a:avLst/>
          </a:prstGeom>
        </p:spPr>
      </p:pic>
      <p:pic>
        <p:nvPicPr>
          <p:cNvPr id="9" name="Picture 8"/>
          <p:cNvPicPr>
            <a:picLocks noChangeAspect="1"/>
          </p:cNvPicPr>
          <p:nvPr/>
        </p:nvPicPr>
        <p:blipFill>
          <a:blip r:embed="rId3"/>
          <a:stretch>
            <a:fillRect/>
          </a:stretch>
        </p:blipFill>
        <p:spPr>
          <a:xfrm>
            <a:off x="2655038" y="601484"/>
            <a:ext cx="7320635" cy="5276802"/>
          </a:xfrm>
          <a:prstGeom prst="rect">
            <a:avLst/>
          </a:prstGeom>
        </p:spPr>
      </p:pic>
    </p:spTree>
    <p:extLst>
      <p:ext uri="{BB962C8B-B14F-4D97-AF65-F5344CB8AC3E}">
        <p14:creationId xmlns:p14="http://schemas.microsoft.com/office/powerpoint/2010/main" val="22243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933" y="-2"/>
            <a:ext cx="411006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Core Rules of the 1984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Rep. 102-92 (28 June 1991)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406400" y="174137"/>
            <a:ext cx="3668071" cy="6022382"/>
          </a:xfrm>
          <a:prstGeom prst="rect">
            <a:avLst/>
          </a:prstGeom>
        </p:spPr>
      </p:pic>
      <p:pic>
        <p:nvPicPr>
          <p:cNvPr id="5" name="Picture 4"/>
          <p:cNvPicPr>
            <a:picLocks noChangeAspect="1"/>
          </p:cNvPicPr>
          <p:nvPr/>
        </p:nvPicPr>
        <p:blipFill>
          <a:blip r:embed="rId3"/>
          <a:stretch>
            <a:fillRect/>
          </a:stretch>
        </p:blipFill>
        <p:spPr>
          <a:xfrm>
            <a:off x="3171435" y="796528"/>
            <a:ext cx="6392826" cy="5104475"/>
          </a:xfrm>
          <a:prstGeom prst="rect">
            <a:avLst/>
          </a:prstGeom>
        </p:spPr>
      </p:pic>
    </p:spTree>
    <p:extLst>
      <p:ext uri="{BB962C8B-B14F-4D97-AF65-F5344CB8AC3E}">
        <p14:creationId xmlns:p14="http://schemas.microsoft.com/office/powerpoint/2010/main" val="16774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9475" y="-2"/>
            <a:ext cx="254252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Growth of Cable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Rep. 102-92 (28 June 1991)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513996" y="209004"/>
            <a:ext cx="3680697" cy="6036006"/>
          </a:xfrm>
          <a:prstGeom prst="rect">
            <a:avLst/>
          </a:prstGeom>
        </p:spPr>
      </p:pic>
      <p:pic>
        <p:nvPicPr>
          <p:cNvPr id="8" name="Picture 7"/>
          <p:cNvPicPr>
            <a:picLocks noChangeAspect="1"/>
          </p:cNvPicPr>
          <p:nvPr/>
        </p:nvPicPr>
        <p:blipFill>
          <a:blip r:embed="rId3"/>
          <a:stretch>
            <a:fillRect/>
          </a:stretch>
        </p:blipFill>
        <p:spPr>
          <a:xfrm>
            <a:off x="2946400" y="658279"/>
            <a:ext cx="6952106" cy="5378821"/>
          </a:xfrm>
          <a:prstGeom prst="rect">
            <a:avLst/>
          </a:prstGeom>
        </p:spPr>
      </p:pic>
    </p:spTree>
    <p:extLst>
      <p:ext uri="{BB962C8B-B14F-4D97-AF65-F5344CB8AC3E}">
        <p14:creationId xmlns:p14="http://schemas.microsoft.com/office/powerpoint/2010/main" val="3584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9555" y="-2"/>
            <a:ext cx="162244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Problems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Rep. 102-92 (28 June 1991)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513996" y="209004"/>
            <a:ext cx="3680697" cy="6036006"/>
          </a:xfrm>
          <a:prstGeom prst="rect">
            <a:avLst/>
          </a:prstGeom>
        </p:spPr>
      </p:pic>
      <p:pic>
        <p:nvPicPr>
          <p:cNvPr id="8" name="Picture 7"/>
          <p:cNvPicPr>
            <a:picLocks noChangeAspect="1"/>
          </p:cNvPicPr>
          <p:nvPr/>
        </p:nvPicPr>
        <p:blipFill>
          <a:blip r:embed="rId3"/>
          <a:stretch>
            <a:fillRect/>
          </a:stretch>
        </p:blipFill>
        <p:spPr>
          <a:xfrm>
            <a:off x="1258766" y="1430098"/>
            <a:ext cx="10359623" cy="3982468"/>
          </a:xfrm>
          <a:prstGeom prst="rect">
            <a:avLst/>
          </a:prstGeom>
        </p:spPr>
      </p:pic>
    </p:spTree>
    <p:extLst>
      <p:ext uri="{BB962C8B-B14F-4D97-AF65-F5344CB8AC3E}">
        <p14:creationId xmlns:p14="http://schemas.microsoft.com/office/powerpoint/2010/main" val="24480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1851" y="-2"/>
            <a:ext cx="501015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Prices Rising, Weak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3687" y="209004"/>
            <a:ext cx="4110187" cy="6148483"/>
          </a:xfrm>
          <a:prstGeom prst="rect">
            <a:avLst/>
          </a:prstGeom>
        </p:spPr>
      </p:pic>
      <p:pic>
        <p:nvPicPr>
          <p:cNvPr id="8" name="Picture 7"/>
          <p:cNvPicPr>
            <a:picLocks noChangeAspect="1"/>
          </p:cNvPicPr>
          <p:nvPr/>
        </p:nvPicPr>
        <p:blipFill>
          <a:blip r:embed="rId3"/>
          <a:stretch>
            <a:fillRect/>
          </a:stretch>
        </p:blipFill>
        <p:spPr>
          <a:xfrm>
            <a:off x="3074665" y="740481"/>
            <a:ext cx="6510659" cy="5319562"/>
          </a:xfrm>
          <a:prstGeom prst="rect">
            <a:avLst/>
          </a:prstGeom>
        </p:spPr>
      </p:pic>
    </p:spTree>
    <p:extLst>
      <p:ext uri="{BB962C8B-B14F-4D97-AF65-F5344CB8AC3E}">
        <p14:creationId xmlns:p14="http://schemas.microsoft.com/office/powerpoint/2010/main" val="344229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4239" y="-2"/>
            <a:ext cx="495776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Dominant Concentrated Medium</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6075" y="209004"/>
            <a:ext cx="3999059" cy="5982246"/>
          </a:xfrm>
          <a:prstGeom prst="rect">
            <a:avLst/>
          </a:prstGeom>
        </p:spPr>
      </p:pic>
      <p:pic>
        <p:nvPicPr>
          <p:cNvPr id="8" name="Picture 7"/>
          <p:cNvPicPr>
            <a:picLocks noChangeAspect="1"/>
          </p:cNvPicPr>
          <p:nvPr/>
        </p:nvPicPr>
        <p:blipFill>
          <a:blip r:embed="rId3"/>
          <a:stretch>
            <a:fillRect/>
          </a:stretch>
        </p:blipFill>
        <p:spPr>
          <a:xfrm>
            <a:off x="1612986" y="1928704"/>
            <a:ext cx="9947408" cy="3610084"/>
          </a:xfrm>
          <a:prstGeom prst="rect">
            <a:avLst/>
          </a:prstGeom>
        </p:spPr>
      </p:pic>
    </p:spTree>
    <p:extLst>
      <p:ext uri="{BB962C8B-B14F-4D97-AF65-F5344CB8AC3E}">
        <p14:creationId xmlns:p14="http://schemas.microsoft.com/office/powerpoint/2010/main" val="20285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Today</a:t>
            </a:r>
            <a:endParaRPr lang="en-US" dirty="0"/>
          </a:p>
        </p:txBody>
      </p:sp>
      <p:sp>
        <p:nvSpPr>
          <p:cNvPr id="3" name="Content Placeholder 2"/>
          <p:cNvSpPr>
            <a:spLocks noGrp="1"/>
          </p:cNvSpPr>
          <p:nvPr>
            <p:ph idx="1"/>
          </p:nvPr>
        </p:nvSpPr>
        <p:spPr/>
        <p:txBody>
          <a:bodyPr/>
          <a:lstStyle/>
          <a:p>
            <a:r>
              <a:rPr lang="en-US" dirty="0" smtClean="0"/>
              <a:t>Key Questions</a:t>
            </a:r>
          </a:p>
          <a:p>
            <a:pPr lvl="1"/>
            <a:r>
              <a:rPr lang="en-US" dirty="0" smtClean="0"/>
              <a:t>Cable TV emerged as an intermediary between traditional over-the-air broadcasters and the viewing public, plus it allowed for the distribution of non-OTA channels such as ESPN</a:t>
            </a:r>
          </a:p>
          <a:p>
            <a:pPr lvl="1"/>
            <a:r>
              <a:rPr lang="en-US" dirty="0" smtClean="0"/>
              <a:t>What restricts what an intermediary like cable can do? Can it discriminate in favor/against content?</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April 24,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a:t>
            </a:fld>
            <a:endParaRPr lang="en-US" altLang="en-US"/>
          </a:p>
        </p:txBody>
      </p:sp>
    </p:spTree>
    <p:extLst>
      <p:ext uri="{BB962C8B-B14F-4D97-AF65-F5344CB8AC3E}">
        <p14:creationId xmlns:p14="http://schemas.microsoft.com/office/powerpoint/2010/main" val="519931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545" y="-2"/>
            <a:ext cx="560945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Carriage Conflicts Tied to Ownership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4176" y="167603"/>
            <a:ext cx="4138762" cy="6191229"/>
          </a:xfrm>
          <a:prstGeom prst="rect">
            <a:avLst/>
          </a:prstGeom>
        </p:spPr>
      </p:pic>
      <p:grpSp>
        <p:nvGrpSpPr>
          <p:cNvPr id="10" name="Group 9"/>
          <p:cNvGrpSpPr>
            <a:grpSpLocks noChangeAspect="1"/>
          </p:cNvGrpSpPr>
          <p:nvPr/>
        </p:nvGrpSpPr>
        <p:grpSpPr>
          <a:xfrm>
            <a:off x="1232706" y="1469827"/>
            <a:ext cx="10699678" cy="4431805"/>
            <a:chOff x="4273500" y="3097500"/>
            <a:chExt cx="3645000" cy="1509758"/>
          </a:xfrm>
        </p:grpSpPr>
        <p:pic>
          <p:nvPicPr>
            <p:cNvPr id="8" name="Picture 7"/>
            <p:cNvPicPr>
              <a:picLocks noChangeAspect="1"/>
            </p:cNvPicPr>
            <p:nvPr/>
          </p:nvPicPr>
          <p:blipFill>
            <a:blip r:embed="rId3"/>
            <a:stretch>
              <a:fillRect/>
            </a:stretch>
          </p:blipFill>
          <p:spPr>
            <a:xfrm>
              <a:off x="4307250" y="3097500"/>
              <a:ext cx="3577500" cy="663000"/>
            </a:xfrm>
            <a:prstGeom prst="rect">
              <a:avLst/>
            </a:prstGeom>
          </p:spPr>
        </p:pic>
        <p:pic>
          <p:nvPicPr>
            <p:cNvPr id="9" name="Picture 8"/>
            <p:cNvPicPr>
              <a:picLocks noChangeAspect="1"/>
            </p:cNvPicPr>
            <p:nvPr/>
          </p:nvPicPr>
          <p:blipFill>
            <a:blip r:embed="rId4"/>
            <a:stretch>
              <a:fillRect/>
            </a:stretch>
          </p:blipFill>
          <p:spPr>
            <a:xfrm>
              <a:off x="4273500" y="3717591"/>
              <a:ext cx="3645000" cy="889667"/>
            </a:xfrm>
            <a:prstGeom prst="rect">
              <a:avLst/>
            </a:prstGeom>
          </p:spPr>
        </p:pic>
      </p:grpSp>
    </p:spTree>
    <p:extLst>
      <p:ext uri="{BB962C8B-B14F-4D97-AF65-F5344CB8AC3E}">
        <p14:creationId xmlns:p14="http://schemas.microsoft.com/office/powerpoint/2010/main" val="1691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084" y="-2"/>
            <a:ext cx="4927917"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Important Role of Free Local TV</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7814" y="209003"/>
            <a:ext cx="3816036" cy="6114669"/>
          </a:xfrm>
          <a:prstGeom prst="rect">
            <a:avLst/>
          </a:prstGeom>
        </p:spPr>
      </p:pic>
      <p:pic>
        <p:nvPicPr>
          <p:cNvPr id="8" name="Picture 7"/>
          <p:cNvPicPr>
            <a:picLocks noChangeAspect="1"/>
          </p:cNvPicPr>
          <p:nvPr/>
        </p:nvPicPr>
        <p:blipFill>
          <a:blip r:embed="rId3"/>
          <a:stretch>
            <a:fillRect/>
          </a:stretch>
        </p:blipFill>
        <p:spPr>
          <a:xfrm>
            <a:off x="2614159" y="911295"/>
            <a:ext cx="7263142" cy="5184705"/>
          </a:xfrm>
          <a:prstGeom prst="rect">
            <a:avLst/>
          </a:prstGeom>
        </p:spPr>
      </p:pic>
    </p:spTree>
    <p:extLst>
      <p:ext uri="{BB962C8B-B14F-4D97-AF65-F5344CB8AC3E}">
        <p14:creationId xmlns:p14="http://schemas.microsoft.com/office/powerpoint/2010/main" val="4422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9135" y="-2"/>
            <a:ext cx="505286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Cable Puts Broadcast TV at Risk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0828" y="205540"/>
            <a:ext cx="4201159" cy="6095402"/>
          </a:xfrm>
          <a:prstGeom prst="rect">
            <a:avLst/>
          </a:prstGeom>
        </p:spPr>
      </p:pic>
      <p:pic>
        <p:nvPicPr>
          <p:cNvPr id="8" name="Picture 7"/>
          <p:cNvPicPr>
            <a:picLocks noChangeAspect="1"/>
          </p:cNvPicPr>
          <p:nvPr/>
        </p:nvPicPr>
        <p:blipFill>
          <a:blip r:embed="rId3"/>
          <a:stretch>
            <a:fillRect/>
          </a:stretch>
        </p:blipFill>
        <p:spPr>
          <a:xfrm>
            <a:off x="2836553" y="529165"/>
            <a:ext cx="6698282" cy="5599101"/>
          </a:xfrm>
          <a:prstGeom prst="rect">
            <a:avLst/>
          </a:prstGeom>
        </p:spPr>
      </p:pic>
    </p:spTree>
    <p:extLst>
      <p:ext uri="{BB962C8B-B14F-4D97-AF65-F5344CB8AC3E}">
        <p14:creationId xmlns:p14="http://schemas.microsoft.com/office/powerpoint/2010/main" val="1878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
            <a:ext cx="7239001" cy="39052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 More Antennas; Cable Best Distribution Tool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5116" y="195261"/>
            <a:ext cx="4263072" cy="6185229"/>
          </a:xfrm>
          <a:prstGeom prst="rect">
            <a:avLst/>
          </a:prstGeom>
        </p:spPr>
      </p:pic>
      <p:pic>
        <p:nvPicPr>
          <p:cNvPr id="8" name="Picture 7"/>
          <p:cNvPicPr>
            <a:picLocks noChangeAspect="1"/>
          </p:cNvPicPr>
          <p:nvPr/>
        </p:nvPicPr>
        <p:blipFill rotWithShape="1">
          <a:blip r:embed="rId3"/>
          <a:srcRect b="40992"/>
          <a:stretch/>
        </p:blipFill>
        <p:spPr>
          <a:xfrm>
            <a:off x="2312780" y="806995"/>
            <a:ext cx="8459216" cy="5170924"/>
          </a:xfrm>
          <a:prstGeom prst="rect">
            <a:avLst/>
          </a:prstGeom>
        </p:spPr>
      </p:pic>
    </p:spTree>
    <p:extLst>
      <p:ext uri="{BB962C8B-B14F-4D97-AF65-F5344CB8AC3E}">
        <p14:creationId xmlns:p14="http://schemas.microsoft.com/office/powerpoint/2010/main" val="399538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9255" y="-2"/>
            <a:ext cx="367274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Broadcast Externalities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9879" y="209004"/>
            <a:ext cx="4205921" cy="6102310"/>
          </a:xfrm>
          <a:prstGeom prst="rect">
            <a:avLst/>
          </a:prstGeom>
        </p:spPr>
      </p:pic>
      <p:pic>
        <p:nvPicPr>
          <p:cNvPr id="8" name="Picture 7"/>
          <p:cNvPicPr>
            <a:picLocks noChangeAspect="1"/>
          </p:cNvPicPr>
          <p:nvPr/>
        </p:nvPicPr>
        <p:blipFill rotWithShape="1">
          <a:blip r:embed="rId3"/>
          <a:srcRect t="57727"/>
          <a:stretch/>
        </p:blipFill>
        <p:spPr>
          <a:xfrm>
            <a:off x="1704541" y="1319152"/>
            <a:ext cx="9921666" cy="4344822"/>
          </a:xfrm>
          <a:prstGeom prst="rect">
            <a:avLst/>
          </a:prstGeom>
        </p:spPr>
      </p:pic>
    </p:spTree>
    <p:extLst>
      <p:ext uri="{BB962C8B-B14F-4D97-AF65-F5344CB8AC3E}">
        <p14:creationId xmlns:p14="http://schemas.microsoft.com/office/powerpoint/2010/main" val="144368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5" y="-1"/>
            <a:ext cx="7667625" cy="4000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Cable Rate </a:t>
            </a:r>
            <a:r>
              <a:rPr lang="en-US" sz="2400" dirty="0" err="1" smtClean="0">
                <a:solidFill>
                  <a:schemeClr val="accent4">
                    <a:lumMod val="75000"/>
                    <a:lumOff val="25000"/>
                  </a:schemeClr>
                </a:solidFill>
                <a:latin typeface="+mn-lt"/>
                <a:cs typeface="Times New Roman" panose="02020603050405020304" pitchFamily="18" charset="0"/>
              </a:rPr>
              <a:t>Reg</a:t>
            </a:r>
            <a:r>
              <a:rPr lang="en-US" sz="2400" dirty="0" smtClean="0">
                <a:solidFill>
                  <a:schemeClr val="accent4">
                    <a:lumMod val="75000"/>
                    <a:lumOff val="25000"/>
                  </a:schemeClr>
                </a:solidFill>
                <a:latin typeface="+mn-lt"/>
                <a:cs typeface="Times New Roman" panose="02020603050405020304" pitchFamily="18" charset="0"/>
              </a:rPr>
              <a:t> and Effective Competition Standard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3525" y="172847"/>
            <a:ext cx="4260850" cy="6235342"/>
          </a:xfrm>
          <a:prstGeom prst="rect">
            <a:avLst/>
          </a:prstGeom>
        </p:spPr>
      </p:pic>
      <p:pic>
        <p:nvPicPr>
          <p:cNvPr id="8" name="Picture 7"/>
          <p:cNvPicPr>
            <a:picLocks noChangeAspect="1"/>
          </p:cNvPicPr>
          <p:nvPr/>
        </p:nvPicPr>
        <p:blipFill>
          <a:blip r:embed="rId3"/>
          <a:stretch>
            <a:fillRect/>
          </a:stretch>
        </p:blipFill>
        <p:spPr>
          <a:xfrm>
            <a:off x="2319626" y="1374744"/>
            <a:ext cx="8671312" cy="4486893"/>
          </a:xfrm>
          <a:prstGeom prst="rect">
            <a:avLst/>
          </a:prstGeom>
        </p:spPr>
      </p:pic>
    </p:spTree>
    <p:extLst>
      <p:ext uri="{BB962C8B-B14F-4D97-AF65-F5344CB8AC3E}">
        <p14:creationId xmlns:p14="http://schemas.microsoft.com/office/powerpoint/2010/main" val="7217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075" y="-2"/>
            <a:ext cx="35909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Must Carry Obligations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209004"/>
            <a:ext cx="3951288" cy="6116243"/>
          </a:xfrm>
          <a:prstGeom prst="rect">
            <a:avLst/>
          </a:prstGeom>
        </p:spPr>
      </p:pic>
      <p:pic>
        <p:nvPicPr>
          <p:cNvPr id="8" name="Picture 7"/>
          <p:cNvPicPr>
            <a:picLocks noChangeAspect="1"/>
          </p:cNvPicPr>
          <p:nvPr/>
        </p:nvPicPr>
        <p:blipFill>
          <a:blip r:embed="rId3"/>
          <a:stretch>
            <a:fillRect/>
          </a:stretch>
        </p:blipFill>
        <p:spPr>
          <a:xfrm>
            <a:off x="2116915" y="923287"/>
            <a:ext cx="8500285" cy="5060104"/>
          </a:xfrm>
          <a:prstGeom prst="rect">
            <a:avLst/>
          </a:prstGeom>
        </p:spPr>
      </p:pic>
    </p:spTree>
    <p:extLst>
      <p:ext uri="{BB962C8B-B14F-4D97-AF65-F5344CB8AC3E}">
        <p14:creationId xmlns:p14="http://schemas.microsoft.com/office/powerpoint/2010/main" val="10887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388" y="-2"/>
            <a:ext cx="60436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Must Carry for Noncommercial Stations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4025" y="209003"/>
            <a:ext cx="3957938" cy="6161259"/>
          </a:xfrm>
          <a:prstGeom prst="rect">
            <a:avLst/>
          </a:prstGeom>
        </p:spPr>
      </p:pic>
      <p:pic>
        <p:nvPicPr>
          <p:cNvPr id="8" name="Picture 7"/>
          <p:cNvPicPr>
            <a:picLocks noChangeAspect="1"/>
          </p:cNvPicPr>
          <p:nvPr/>
        </p:nvPicPr>
        <p:blipFill>
          <a:blip r:embed="rId3"/>
          <a:stretch>
            <a:fillRect/>
          </a:stretch>
        </p:blipFill>
        <p:spPr>
          <a:xfrm>
            <a:off x="2062599" y="1157433"/>
            <a:ext cx="9252159" cy="4591812"/>
          </a:xfrm>
          <a:prstGeom prst="rect">
            <a:avLst/>
          </a:prstGeom>
        </p:spPr>
      </p:pic>
    </p:spTree>
    <p:extLst>
      <p:ext uri="{BB962C8B-B14F-4D97-AF65-F5344CB8AC3E}">
        <p14:creationId xmlns:p14="http://schemas.microsoft.com/office/powerpoint/2010/main" val="115145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3900" y="-2"/>
            <a:ext cx="38481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Retransmission Consent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863013" y="6488668"/>
            <a:ext cx="3328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102-385 (5 Oct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4100" y="174054"/>
            <a:ext cx="4081200" cy="6144704"/>
          </a:xfrm>
          <a:prstGeom prst="rect">
            <a:avLst/>
          </a:prstGeom>
        </p:spPr>
      </p:pic>
      <p:pic>
        <p:nvPicPr>
          <p:cNvPr id="8" name="Picture 7"/>
          <p:cNvPicPr>
            <a:picLocks noChangeAspect="1"/>
          </p:cNvPicPr>
          <p:nvPr/>
        </p:nvPicPr>
        <p:blipFill>
          <a:blip r:embed="rId3"/>
          <a:stretch>
            <a:fillRect/>
          </a:stretch>
        </p:blipFill>
        <p:spPr>
          <a:xfrm>
            <a:off x="2660728" y="838798"/>
            <a:ext cx="6830857" cy="5257202"/>
          </a:xfrm>
          <a:prstGeom prst="rect">
            <a:avLst/>
          </a:prstGeom>
        </p:spPr>
      </p:pic>
    </p:spTree>
    <p:extLst>
      <p:ext uri="{BB962C8B-B14F-4D97-AF65-F5344CB8AC3E}">
        <p14:creationId xmlns:p14="http://schemas.microsoft.com/office/powerpoint/2010/main" val="14121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5458" y="-2"/>
            <a:ext cx="3926543"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AOL/Time Warner Merger</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7443788" y="6488668"/>
            <a:ext cx="47482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Time Warner Press </a:t>
            </a:r>
            <a:r>
              <a:rPr lang="en-US" sz="1800" i="0" dirty="0" smtClean="0">
                <a:solidFill>
                  <a:schemeClr val="accent4">
                    <a:lumMod val="75000"/>
                    <a:lumOff val="25000"/>
                  </a:schemeClr>
                </a:solidFill>
                <a:latin typeface="+mn-lt"/>
                <a:cs typeface="Times New Roman" panose="02020603050405020304" pitchFamily="18" charset="0"/>
              </a:rPr>
              <a:t>Release (10 Jan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OL &amp; Time Warner Will Merge To Create World's First Internet-Age Media &amp; Communications Company | Time Warner Inc. - Google Chrome">
            <a:extLst>
              <a:ext uri="{FF2B5EF4-FFF2-40B4-BE49-F238E27FC236}">
                <a16:creationId xmlns:a16="http://schemas.microsoft.com/office/drawing/2014/main" id="{608BCB70-76A6-5742-B7F6-4D3859A3B8A9}"/>
              </a:ext>
            </a:extLst>
          </p:cNvPr>
          <p:cNvPicPr>
            <a:picLocks noChangeAspect="1"/>
          </p:cNvPicPr>
          <p:nvPr/>
        </p:nvPicPr>
        <p:blipFill rotWithShape="1">
          <a:blip r:embed="rId3">
            <a:extLst>
              <a:ext uri="{28A0092B-C50C-407E-A947-70E740481C1C}">
                <a14:useLocalDpi xmlns:a14="http://schemas.microsoft.com/office/drawing/2010/main" val="0"/>
              </a:ext>
            </a:extLst>
          </a:blip>
          <a:srcRect l="4955" t="9696" r="38056" b="2879"/>
          <a:stretch/>
        </p:blipFill>
        <p:spPr>
          <a:xfrm>
            <a:off x="305367" y="220434"/>
            <a:ext cx="6247354" cy="6027966"/>
          </a:xfrm>
          <a:prstGeom prst="rect">
            <a:avLst/>
          </a:prstGeom>
        </p:spPr>
      </p:pic>
      <p:sp>
        <p:nvSpPr>
          <p:cNvPr id="9" name="Rectangle 8">
            <a:extLst>
              <a:ext uri="{FF2B5EF4-FFF2-40B4-BE49-F238E27FC236}">
                <a16:creationId xmlns:a16="http://schemas.microsoft.com/office/drawing/2014/main" id="{0A6E41B2-4C48-6E49-BB7F-4431B61ADBF0}"/>
              </a:ext>
            </a:extLst>
          </p:cNvPr>
          <p:cNvSpPr/>
          <p:nvPr/>
        </p:nvSpPr>
        <p:spPr bwMode="auto">
          <a:xfrm>
            <a:off x="1850424" y="2249200"/>
            <a:ext cx="9803414"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dirty="0">
                <a:solidFill>
                  <a:schemeClr val="bg2"/>
                </a:solidFill>
              </a:rPr>
              <a:t>America Online, Inc. [NYSE:AOL] and Time Warner Inc. [NYSE:TWX] today announced a strategic merger of equals to </a:t>
            </a:r>
            <a:r>
              <a:rPr lang="en-US" sz="3600" b="1" dirty="0">
                <a:solidFill>
                  <a:schemeClr val="accent4">
                    <a:lumMod val="50000"/>
                    <a:lumOff val="50000"/>
                  </a:schemeClr>
                </a:solidFill>
              </a:rPr>
              <a:t>create the world’s first fully integrated media and communications company for the Internet Century </a:t>
            </a:r>
            <a:r>
              <a:rPr lang="en-US" sz="3600" dirty="0">
                <a:solidFill>
                  <a:schemeClr val="bg2"/>
                </a:solidFill>
              </a:rPr>
              <a:t>in an all-stock combination valued at $350 billion.”</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3150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1962: UHF Tuners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87-529 (10 July 1962)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5530" y="209004"/>
            <a:ext cx="3967369" cy="6056118"/>
          </a:xfrm>
          <a:prstGeom prst="rect">
            <a:avLst/>
          </a:prstGeom>
        </p:spPr>
      </p:pic>
      <p:pic>
        <p:nvPicPr>
          <p:cNvPr id="8" name="Picture 7"/>
          <p:cNvPicPr>
            <a:picLocks noChangeAspect="1"/>
          </p:cNvPicPr>
          <p:nvPr/>
        </p:nvPicPr>
        <p:blipFill>
          <a:blip r:embed="rId3"/>
          <a:stretch>
            <a:fillRect/>
          </a:stretch>
        </p:blipFill>
        <p:spPr>
          <a:xfrm>
            <a:off x="1370310" y="2282450"/>
            <a:ext cx="10124095" cy="2970486"/>
          </a:xfrm>
          <a:prstGeom prst="rect">
            <a:avLst/>
          </a:prstGeom>
        </p:spPr>
      </p:pic>
    </p:spTree>
    <p:extLst>
      <p:ext uri="{BB962C8B-B14F-4D97-AF65-F5344CB8AC3E}">
        <p14:creationId xmlns:p14="http://schemas.microsoft.com/office/powerpoint/2010/main" val="23428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076" y="-2"/>
            <a:ext cx="3899926"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Magazines (TTYN (1 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graphicFrame>
        <p:nvGraphicFramePr>
          <p:cNvPr id="10" name="Object 4">
            <a:extLst>
              <a:ext uri="{FF2B5EF4-FFF2-40B4-BE49-F238E27FC236}">
                <a16:creationId xmlns:a16="http://schemas.microsoft.com/office/drawing/2014/main" id="{0FF1D841-2986-F545-B6CE-219D8BC80FAA}"/>
              </a:ext>
            </a:extLst>
          </p:cNvPr>
          <p:cNvGraphicFramePr>
            <a:graphicFrameLocks noChangeAspect="1"/>
          </p:cNvGraphicFramePr>
          <p:nvPr>
            <p:extLst/>
          </p:nvPr>
        </p:nvGraphicFramePr>
        <p:xfrm>
          <a:off x="1931723" y="468480"/>
          <a:ext cx="7191693" cy="5779920"/>
        </p:xfrm>
        <a:graphic>
          <a:graphicData uri="http://schemas.openxmlformats.org/presentationml/2006/ole">
            <mc:AlternateContent xmlns:mc="http://schemas.openxmlformats.org/markup-compatibility/2006">
              <mc:Choice xmlns:v="urn:schemas-microsoft-com:vml" Requires="v">
                <p:oleObj spid="_x0000_s10306" name="Worksheet" r:id="rId4" imgW="3413760" imgH="2743200" progId="Excel.Sheet.8">
                  <p:embed/>
                </p:oleObj>
              </mc:Choice>
              <mc:Fallback>
                <p:oleObj name="Worksheet" r:id="rId4" imgW="3413760" imgH="2743200" progId="Excel.Sheet.8">
                  <p:embed/>
                  <p:pic>
                    <p:nvPicPr>
                      <p:cNvPr id="10" name="Object 4">
                        <a:extLst>
                          <a:ext uri="{FF2B5EF4-FFF2-40B4-BE49-F238E27FC236}">
                            <a16:creationId xmlns:a16="http://schemas.microsoft.com/office/drawing/2014/main" id="{0FF1D841-2986-F545-B6CE-219D8BC80FAA}"/>
                          </a:ext>
                        </a:extLst>
                      </p:cNvPr>
                      <p:cNvPicPr>
                        <a:picLocks noChangeAspect="1" noChangeArrowheads="1"/>
                      </p:cNvPicPr>
                      <p:nvPr/>
                    </p:nvPicPr>
                    <p:blipFill>
                      <a:blip r:embed="rId5"/>
                      <a:srcRect/>
                      <a:stretch>
                        <a:fillRect/>
                      </a:stretch>
                    </p:blipFill>
                    <p:spPr bwMode="auto">
                      <a:xfrm>
                        <a:off x="1931723" y="468480"/>
                        <a:ext cx="7191693" cy="577992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33484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7794" y="-2"/>
            <a:ext cx="3434207"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Movies </a:t>
            </a:r>
            <a:r>
              <a:rPr lang="en-US" sz="2400" dirty="0">
                <a:solidFill>
                  <a:schemeClr val="accent4">
                    <a:lumMod val="75000"/>
                    <a:lumOff val="25000"/>
                  </a:schemeClr>
                </a:solidFill>
                <a:cs typeface="Times New Roman" panose="02020603050405020304" pitchFamily="18" charset="0"/>
              </a:rPr>
              <a:t>(TTYN </a:t>
            </a:r>
            <a:r>
              <a:rPr lang="en-US" sz="2400" dirty="0" smtClean="0">
                <a:solidFill>
                  <a:schemeClr val="accent4">
                    <a:lumMod val="75000"/>
                    <a:lumOff val="25000"/>
                  </a:schemeClr>
                </a:solidFill>
                <a:cs typeface="Times New Roman" panose="02020603050405020304" pitchFamily="18" charset="0"/>
              </a:rPr>
              <a:t>(2 </a:t>
            </a:r>
            <a:r>
              <a:rPr lang="en-US" sz="2400" dirty="0">
                <a:solidFill>
                  <a:schemeClr val="accent4">
                    <a:lumMod val="75000"/>
                    <a:lumOff val="25000"/>
                  </a:schemeClr>
                </a:solidFill>
                <a:cs typeface="Times New Roman" panose="02020603050405020304" pitchFamily="18" charset="0"/>
              </a:rPr>
              <a:t>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graphicFrame>
        <p:nvGraphicFramePr>
          <p:cNvPr id="8" name="Object 4">
            <a:extLst>
              <a:ext uri="{FF2B5EF4-FFF2-40B4-BE49-F238E27FC236}">
                <a16:creationId xmlns:a16="http://schemas.microsoft.com/office/drawing/2014/main" id="{E7413186-0872-D14C-B349-8D93E84DE6E3}"/>
              </a:ext>
            </a:extLst>
          </p:cNvPr>
          <p:cNvGraphicFramePr>
            <a:graphicFrameLocks noChangeAspect="1"/>
          </p:cNvGraphicFramePr>
          <p:nvPr>
            <p:extLst/>
          </p:nvPr>
        </p:nvGraphicFramePr>
        <p:xfrm>
          <a:off x="1872680" y="465058"/>
          <a:ext cx="8199167" cy="5783341"/>
        </p:xfrm>
        <a:graphic>
          <a:graphicData uri="http://schemas.openxmlformats.org/presentationml/2006/ole">
            <mc:AlternateContent xmlns:mc="http://schemas.openxmlformats.org/markup-compatibility/2006">
              <mc:Choice xmlns:v="urn:schemas-microsoft-com:vml" Requires="v">
                <p:oleObj spid="_x0000_s11330" name="Worksheet" r:id="rId4" imgW="3414141" imgH="2408301" progId="Excel.Sheet.8">
                  <p:embed/>
                </p:oleObj>
              </mc:Choice>
              <mc:Fallback>
                <p:oleObj name="Worksheet" r:id="rId4" imgW="3414141" imgH="2408301" progId="Excel.Sheet.8">
                  <p:embed/>
                  <p:pic>
                    <p:nvPicPr>
                      <p:cNvPr id="8" name="Object 4">
                        <a:extLst>
                          <a:ext uri="{FF2B5EF4-FFF2-40B4-BE49-F238E27FC236}">
                            <a16:creationId xmlns:a16="http://schemas.microsoft.com/office/drawing/2014/main" id="{E7413186-0872-D14C-B349-8D93E84DE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680" y="465058"/>
                        <a:ext cx="8199167" cy="5783341"/>
                      </a:xfrm>
                      <a:prstGeom prst="rect">
                        <a:avLst/>
                      </a:prstGeom>
                      <a:noFill/>
                      <a:ln>
                        <a:noFill/>
                      </a:ln>
                      <a:effectLst/>
                      <a:extLst/>
                    </p:spPr>
                  </p:pic>
                </p:oleObj>
              </mc:Fallback>
            </mc:AlternateContent>
          </a:graphicData>
        </a:graphic>
      </p:graphicFrame>
      <p:sp>
        <p:nvSpPr>
          <p:cNvPr id="9"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62244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7936" y="-2"/>
            <a:ext cx="3224066"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Music </a:t>
            </a:r>
            <a:r>
              <a:rPr lang="en-US" sz="2400" dirty="0">
                <a:solidFill>
                  <a:schemeClr val="accent4">
                    <a:lumMod val="75000"/>
                    <a:lumOff val="25000"/>
                  </a:schemeClr>
                </a:solidFill>
                <a:cs typeface="Times New Roman" panose="02020603050405020304" pitchFamily="18" charset="0"/>
              </a:rPr>
              <a:t>(TTYN </a:t>
            </a:r>
            <a:r>
              <a:rPr lang="en-US" sz="2400" dirty="0" smtClean="0">
                <a:solidFill>
                  <a:schemeClr val="accent4">
                    <a:lumMod val="75000"/>
                    <a:lumOff val="25000"/>
                  </a:schemeClr>
                </a:solidFill>
                <a:cs typeface="Times New Roman" panose="02020603050405020304" pitchFamily="18" charset="0"/>
              </a:rPr>
              <a:t>(3 </a:t>
            </a:r>
            <a:r>
              <a:rPr lang="en-US" sz="2400" dirty="0">
                <a:solidFill>
                  <a:schemeClr val="accent4">
                    <a:lumMod val="75000"/>
                    <a:lumOff val="25000"/>
                  </a:schemeClr>
                </a:solidFill>
                <a:cs typeface="Times New Roman" panose="02020603050405020304" pitchFamily="18" charset="0"/>
              </a:rPr>
              <a:t>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graphicFrame>
        <p:nvGraphicFramePr>
          <p:cNvPr id="10" name="Object 4">
            <a:extLst>
              <a:ext uri="{FF2B5EF4-FFF2-40B4-BE49-F238E27FC236}">
                <a16:creationId xmlns:a16="http://schemas.microsoft.com/office/drawing/2014/main" id="{B7C0E686-166D-5C4B-AFB3-DB9742338B61}"/>
              </a:ext>
            </a:extLst>
          </p:cNvPr>
          <p:cNvGraphicFramePr>
            <a:graphicFrameLocks noChangeAspect="1"/>
          </p:cNvGraphicFramePr>
          <p:nvPr>
            <p:extLst/>
          </p:nvPr>
        </p:nvGraphicFramePr>
        <p:xfrm>
          <a:off x="1346726" y="525902"/>
          <a:ext cx="9558248" cy="5695604"/>
        </p:xfrm>
        <a:graphic>
          <a:graphicData uri="http://schemas.openxmlformats.org/presentationml/2006/ole">
            <mc:AlternateContent xmlns:mc="http://schemas.openxmlformats.org/markup-compatibility/2006">
              <mc:Choice xmlns:v="urn:schemas-microsoft-com:vml" Requires="v">
                <p:oleObj spid="_x0000_s12354" name="Worksheet" r:id="rId4" imgW="3414141" imgH="2073021" progId="Excel.Sheet.8">
                  <p:embed/>
                </p:oleObj>
              </mc:Choice>
              <mc:Fallback>
                <p:oleObj name="Worksheet" r:id="rId4" imgW="3414141" imgH="2073021" progId="Excel.Sheet.8">
                  <p:embed/>
                  <p:pic>
                    <p:nvPicPr>
                      <p:cNvPr id="10" name="Object 4">
                        <a:extLst>
                          <a:ext uri="{FF2B5EF4-FFF2-40B4-BE49-F238E27FC236}">
                            <a16:creationId xmlns:a16="http://schemas.microsoft.com/office/drawing/2014/main" id="{B7C0E686-166D-5C4B-AFB3-DB9742338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726" y="525902"/>
                        <a:ext cx="9558248" cy="5695604"/>
                      </a:xfrm>
                      <a:prstGeom prst="rect">
                        <a:avLst/>
                      </a:prstGeom>
                      <a:noFill/>
                      <a:ln>
                        <a:noFill/>
                      </a:ln>
                      <a:effectLst/>
                      <a:extLst/>
                    </p:spPr>
                  </p:pic>
                </p:oleObj>
              </mc:Fallback>
            </mc:AlternateContent>
          </a:graphicData>
        </a:graphic>
      </p:graphicFrame>
      <p:sp>
        <p:nvSpPr>
          <p:cNvPr id="8"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151731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342" y="-2"/>
            <a:ext cx="4666659"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Cable Channels </a:t>
            </a:r>
            <a:r>
              <a:rPr lang="en-US" sz="2400" dirty="0">
                <a:solidFill>
                  <a:schemeClr val="accent4">
                    <a:lumMod val="75000"/>
                    <a:lumOff val="25000"/>
                  </a:schemeClr>
                </a:solidFill>
                <a:cs typeface="Times New Roman" panose="02020603050405020304" pitchFamily="18" charset="0"/>
              </a:rPr>
              <a:t>(TTYN </a:t>
            </a:r>
            <a:r>
              <a:rPr lang="en-US" sz="2400" dirty="0" smtClean="0">
                <a:solidFill>
                  <a:schemeClr val="accent4">
                    <a:lumMod val="75000"/>
                    <a:lumOff val="25000"/>
                  </a:schemeClr>
                </a:solidFill>
                <a:cs typeface="Times New Roman" panose="02020603050405020304" pitchFamily="18" charset="0"/>
              </a:rPr>
              <a:t>(4 </a:t>
            </a:r>
            <a:r>
              <a:rPr lang="en-US" sz="2400" dirty="0">
                <a:solidFill>
                  <a:schemeClr val="accent4">
                    <a:lumMod val="75000"/>
                    <a:lumOff val="25000"/>
                  </a:schemeClr>
                </a:solidFill>
                <a:cs typeface="Times New Roman" panose="02020603050405020304" pitchFamily="18" charset="0"/>
              </a:rPr>
              <a:t>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graphicFrame>
        <p:nvGraphicFramePr>
          <p:cNvPr id="9" name="Object 4">
            <a:extLst>
              <a:ext uri="{FF2B5EF4-FFF2-40B4-BE49-F238E27FC236}">
                <a16:creationId xmlns:a16="http://schemas.microsoft.com/office/drawing/2014/main" id="{454E0EFD-D95E-2F4B-83A5-65AE40F61E56}"/>
              </a:ext>
            </a:extLst>
          </p:cNvPr>
          <p:cNvGraphicFramePr>
            <a:graphicFrameLocks noChangeAspect="1"/>
          </p:cNvGraphicFramePr>
          <p:nvPr>
            <p:extLst/>
          </p:nvPr>
        </p:nvGraphicFramePr>
        <p:xfrm>
          <a:off x="1949767" y="490701"/>
          <a:ext cx="7746852" cy="5845567"/>
        </p:xfrm>
        <a:graphic>
          <a:graphicData uri="http://schemas.openxmlformats.org/presentationml/2006/ole">
            <mc:AlternateContent xmlns:mc="http://schemas.openxmlformats.org/markup-compatibility/2006">
              <mc:Choice xmlns:v="urn:schemas-microsoft-com:vml" Requires="v">
                <p:oleObj spid="_x0000_s13378" name="Worksheet" r:id="rId4" imgW="3414141" imgH="2575941" progId="Excel.Sheet.8">
                  <p:embed/>
                </p:oleObj>
              </mc:Choice>
              <mc:Fallback>
                <p:oleObj name="Worksheet" r:id="rId4" imgW="3414141" imgH="2575941" progId="Excel.Sheet.8">
                  <p:embed/>
                  <p:pic>
                    <p:nvPicPr>
                      <p:cNvPr id="9" name="Object 4">
                        <a:extLst>
                          <a:ext uri="{FF2B5EF4-FFF2-40B4-BE49-F238E27FC236}">
                            <a16:creationId xmlns:a16="http://schemas.microsoft.com/office/drawing/2014/main" id="{454E0EFD-D95E-2F4B-83A5-65AE40F61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767" y="490701"/>
                        <a:ext cx="7746852" cy="5845567"/>
                      </a:xfrm>
                      <a:prstGeom prst="rect">
                        <a:avLst/>
                      </a:prstGeom>
                      <a:noFill/>
                      <a:ln>
                        <a:noFill/>
                      </a:ln>
                      <a:effectLst/>
                      <a:extLst/>
                    </p:spPr>
                  </p:pic>
                </p:oleObj>
              </mc:Fallback>
            </mc:AlternateContent>
          </a:graphicData>
        </a:graphic>
      </p:graphicFrame>
      <p:sp>
        <p:nvSpPr>
          <p:cNvPr id="8"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2170966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8384" y="-2"/>
            <a:ext cx="3763618"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Websites </a:t>
            </a:r>
            <a:r>
              <a:rPr lang="en-US" sz="2400" dirty="0">
                <a:solidFill>
                  <a:schemeClr val="accent4">
                    <a:lumMod val="75000"/>
                    <a:lumOff val="25000"/>
                  </a:schemeClr>
                </a:solidFill>
                <a:cs typeface="Times New Roman" panose="02020603050405020304" pitchFamily="18" charset="0"/>
              </a:rPr>
              <a:t>(TTYN </a:t>
            </a:r>
            <a:r>
              <a:rPr lang="en-US" sz="2400" dirty="0" smtClean="0">
                <a:solidFill>
                  <a:schemeClr val="accent4">
                    <a:lumMod val="75000"/>
                    <a:lumOff val="25000"/>
                  </a:schemeClr>
                </a:solidFill>
                <a:cs typeface="Times New Roman" panose="02020603050405020304" pitchFamily="18" charset="0"/>
              </a:rPr>
              <a:t>(5 </a:t>
            </a:r>
            <a:r>
              <a:rPr lang="en-US" sz="2400" dirty="0">
                <a:solidFill>
                  <a:schemeClr val="accent4">
                    <a:lumMod val="75000"/>
                    <a:lumOff val="25000"/>
                  </a:schemeClr>
                </a:solidFill>
                <a:cs typeface="Times New Roman" panose="02020603050405020304" pitchFamily="18" charset="0"/>
              </a:rPr>
              <a:t>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graphicFrame>
        <p:nvGraphicFramePr>
          <p:cNvPr id="8" name="Object 7">
            <a:extLst>
              <a:ext uri="{FF2B5EF4-FFF2-40B4-BE49-F238E27FC236}">
                <a16:creationId xmlns:a16="http://schemas.microsoft.com/office/drawing/2014/main" id="{04E016E5-1F52-B54B-BCEE-227174F05AC4}"/>
              </a:ext>
            </a:extLst>
          </p:cNvPr>
          <p:cNvGraphicFramePr>
            <a:graphicFrameLocks noChangeAspect="1"/>
          </p:cNvGraphicFramePr>
          <p:nvPr>
            <p:extLst/>
          </p:nvPr>
        </p:nvGraphicFramePr>
        <p:xfrm>
          <a:off x="2568389" y="503230"/>
          <a:ext cx="6118412" cy="6048305"/>
        </p:xfrm>
        <a:graphic>
          <a:graphicData uri="http://schemas.openxmlformats.org/presentationml/2006/ole">
            <mc:AlternateContent xmlns:mc="http://schemas.openxmlformats.org/markup-compatibility/2006">
              <mc:Choice xmlns:v="urn:schemas-microsoft-com:vml" Requires="v">
                <p:oleObj spid="_x0000_s14402" name="Worksheet" r:id="rId4" imgW="2606421" imgH="2575941" progId="Excel.Sheet.8">
                  <p:embed/>
                </p:oleObj>
              </mc:Choice>
              <mc:Fallback>
                <p:oleObj name="Worksheet" r:id="rId4" imgW="2606421" imgH="2575941" progId="Excel.Sheet.8">
                  <p:embed/>
                  <p:pic>
                    <p:nvPicPr>
                      <p:cNvPr id="8" name="Object 7">
                        <a:extLst>
                          <a:ext uri="{FF2B5EF4-FFF2-40B4-BE49-F238E27FC236}">
                            <a16:creationId xmlns:a16="http://schemas.microsoft.com/office/drawing/2014/main" id="{04E016E5-1F52-B54B-BCEE-227174F05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8389" y="503230"/>
                        <a:ext cx="6118412" cy="6048305"/>
                      </a:xfrm>
                      <a:prstGeom prst="rect">
                        <a:avLst/>
                      </a:prstGeom>
                      <a:noFill/>
                      <a:ln>
                        <a:noFill/>
                      </a:ln>
                      <a:effectLst/>
                      <a:extLst/>
                    </p:spPr>
                  </p:pic>
                </p:oleObj>
              </mc:Fallback>
            </mc:AlternateContent>
          </a:graphicData>
        </a:graphic>
      </p:graphicFrame>
      <p:sp>
        <p:nvSpPr>
          <p:cNvPr id="9"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286045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534" y="-2"/>
            <a:ext cx="4581467"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Cable Systems </a:t>
            </a:r>
            <a:r>
              <a:rPr lang="en-US" sz="2400" dirty="0">
                <a:solidFill>
                  <a:schemeClr val="accent4">
                    <a:lumMod val="75000"/>
                    <a:lumOff val="25000"/>
                  </a:schemeClr>
                </a:solidFill>
                <a:cs typeface="Times New Roman" panose="02020603050405020304" pitchFamily="18" charset="0"/>
              </a:rPr>
              <a:t>(TTYN </a:t>
            </a:r>
            <a:r>
              <a:rPr lang="en-US" sz="2400" dirty="0" smtClean="0">
                <a:solidFill>
                  <a:schemeClr val="accent4">
                    <a:lumMod val="75000"/>
                    <a:lumOff val="25000"/>
                  </a:schemeClr>
                </a:solidFill>
                <a:cs typeface="Times New Roman" panose="02020603050405020304" pitchFamily="18" charset="0"/>
              </a:rPr>
              <a:t>(6 </a:t>
            </a:r>
            <a:r>
              <a:rPr lang="en-US" sz="2400" dirty="0">
                <a:solidFill>
                  <a:schemeClr val="accent4">
                    <a:lumMod val="75000"/>
                    <a:lumOff val="25000"/>
                  </a:schemeClr>
                </a:solidFill>
                <a:cs typeface="Times New Roman" panose="02020603050405020304" pitchFamily="18" charset="0"/>
              </a:rPr>
              <a:t>of 6))</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pic>
        <p:nvPicPr>
          <p:cNvPr id="9" name="Picture 8">
            <a:extLst>
              <a:ext uri="{FF2B5EF4-FFF2-40B4-BE49-F238E27FC236}">
                <a16:creationId xmlns:a16="http://schemas.microsoft.com/office/drawing/2014/main" id="{95B5BC3D-FBB2-5145-9185-82F4F128E305}"/>
              </a:ext>
            </a:extLst>
          </p:cNvPr>
          <p:cNvPicPr>
            <a:picLocks noChangeAspect="1"/>
          </p:cNvPicPr>
          <p:nvPr/>
        </p:nvPicPr>
        <p:blipFill>
          <a:blip r:embed="rId3"/>
          <a:stretch>
            <a:fillRect/>
          </a:stretch>
        </p:blipFill>
        <p:spPr>
          <a:xfrm>
            <a:off x="2121243" y="519605"/>
            <a:ext cx="6921157" cy="5890328"/>
          </a:xfrm>
          <a:prstGeom prst="rect">
            <a:avLst/>
          </a:prstGeom>
        </p:spPr>
      </p:pic>
      <p:sp>
        <p:nvSpPr>
          <p:cNvPr id="8"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Nov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98433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0512" y="-2"/>
            <a:ext cx="428148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Approval: “Yes, but …”</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210550" y="6488668"/>
            <a:ext cx="39814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Press </a:t>
            </a:r>
            <a:r>
              <a:rPr lang="en-US" sz="1800" i="0" dirty="0" smtClean="0">
                <a:solidFill>
                  <a:schemeClr val="accent4">
                    <a:lumMod val="75000"/>
                    <a:lumOff val="25000"/>
                  </a:schemeClr>
                </a:solidFill>
                <a:latin typeface="+mn-lt"/>
                <a:cs typeface="Times New Roman" panose="02020603050405020304" pitchFamily="18" charset="0"/>
              </a:rPr>
              <a:t>Release (14 Dec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FTC Approves AOL/Time Warner Merger with Conditions | Federal Trade Commission - Google Chrome">
            <a:extLst>
              <a:ext uri="{FF2B5EF4-FFF2-40B4-BE49-F238E27FC236}">
                <a16:creationId xmlns:a16="http://schemas.microsoft.com/office/drawing/2014/main" id="{98F04520-184E-064C-8062-088D7A6CB73C}"/>
              </a:ext>
            </a:extLst>
          </p:cNvPr>
          <p:cNvPicPr>
            <a:picLocks noChangeAspect="1"/>
          </p:cNvPicPr>
          <p:nvPr/>
        </p:nvPicPr>
        <p:blipFill rotWithShape="1">
          <a:blip r:embed="rId3">
            <a:extLst>
              <a:ext uri="{28A0092B-C50C-407E-A947-70E740481C1C}">
                <a14:useLocalDpi xmlns:a14="http://schemas.microsoft.com/office/drawing/2010/main" val="0"/>
              </a:ext>
            </a:extLst>
          </a:blip>
          <a:srcRect l="13130" t="10811" r="33039" b="1801"/>
          <a:stretch/>
        </p:blipFill>
        <p:spPr>
          <a:xfrm>
            <a:off x="339724" y="220434"/>
            <a:ext cx="5999163" cy="6125460"/>
          </a:xfrm>
          <a:prstGeom prst="rect">
            <a:avLst/>
          </a:prstGeom>
        </p:spPr>
      </p:pic>
      <p:sp>
        <p:nvSpPr>
          <p:cNvPr id="11" name="Rectangle 10">
            <a:extLst>
              <a:ext uri="{FF2B5EF4-FFF2-40B4-BE49-F238E27FC236}">
                <a16:creationId xmlns:a16="http://schemas.microsoft.com/office/drawing/2014/main" id="{7DBFA701-7D88-9045-B924-BB6AA90ED87E}"/>
              </a:ext>
            </a:extLst>
          </p:cNvPr>
          <p:cNvSpPr/>
          <p:nvPr/>
        </p:nvSpPr>
        <p:spPr bwMode="auto">
          <a:xfrm>
            <a:off x="1538288" y="2571449"/>
            <a:ext cx="10290640"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600" i="0" u="none" strike="noStrike" cap="none" normalizeH="0" baseline="0" dirty="0">
                <a:ln>
                  <a:noFill/>
                </a:ln>
                <a:solidFill>
                  <a:schemeClr val="bg2"/>
                </a:solidFill>
                <a:effectLst/>
              </a:rPr>
              <a:t>“</a:t>
            </a:r>
            <a:r>
              <a:rPr lang="en-US" sz="3600" dirty="0">
                <a:solidFill>
                  <a:schemeClr val="bg2"/>
                </a:solidFill>
              </a:rPr>
              <a:t>Under the terms of the order, AOL Time Warner would be: required to </a:t>
            </a:r>
            <a:r>
              <a:rPr lang="en-US" sz="3600" b="1" dirty="0">
                <a:solidFill>
                  <a:srgbClr val="0000FF"/>
                </a:solidFill>
              </a:rPr>
              <a:t>open its cable system to competitor ISPs</a:t>
            </a:r>
            <a:r>
              <a:rPr lang="en-US" sz="3600" dirty="0">
                <a:solidFill>
                  <a:schemeClr val="bg2"/>
                </a:solidFill>
              </a:rPr>
              <a:t>; </a:t>
            </a:r>
            <a:r>
              <a:rPr lang="en-US" sz="3600" b="1" dirty="0">
                <a:solidFill>
                  <a:srgbClr val="0000FF"/>
                </a:solidFill>
              </a:rPr>
              <a:t>prohibited from interfering</a:t>
            </a:r>
            <a:r>
              <a:rPr lang="en-US" sz="3600" dirty="0">
                <a:solidFill>
                  <a:schemeClr val="bg2"/>
                </a:solidFill>
              </a:rPr>
              <a:t> with content passed along the bandwidth contracted for by </a:t>
            </a:r>
            <a:r>
              <a:rPr lang="en-US" sz="3600" b="1" dirty="0">
                <a:solidFill>
                  <a:srgbClr val="0000FF"/>
                </a:solidFill>
              </a:rPr>
              <a:t>non-affiliated ISPs and from interfering with the ability of non-affiliated </a:t>
            </a:r>
            <a:r>
              <a:rPr lang="en-US" sz="3600" dirty="0">
                <a:solidFill>
                  <a:schemeClr val="bg2"/>
                </a:solidFill>
              </a:rPr>
              <a:t>providers of </a:t>
            </a:r>
            <a:r>
              <a:rPr lang="en-US" sz="3600" b="1" dirty="0">
                <a:solidFill>
                  <a:schemeClr val="accent4">
                    <a:lumMod val="50000"/>
                    <a:lumOff val="50000"/>
                  </a:schemeClr>
                </a:solidFill>
              </a:rPr>
              <a:t>interactive TV</a:t>
            </a:r>
            <a:r>
              <a:rPr lang="en-US" sz="3600" dirty="0">
                <a:solidFill>
                  <a:schemeClr val="bg2"/>
                </a:solidFill>
              </a:rPr>
              <a:t>”</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7121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4324" y="-2"/>
            <a:ext cx="4257677"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Approval: “Yes, but …”</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348663" y="6488668"/>
            <a:ext cx="3843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Press </a:t>
            </a:r>
            <a:r>
              <a:rPr lang="en-US" sz="1800" i="0" dirty="0" smtClean="0">
                <a:solidFill>
                  <a:schemeClr val="accent4">
                    <a:lumMod val="75000"/>
                    <a:lumOff val="25000"/>
                  </a:schemeClr>
                </a:solidFill>
                <a:latin typeface="+mn-lt"/>
                <a:cs typeface="Times New Roman" panose="02020603050405020304" pitchFamily="18" charset="0"/>
              </a:rPr>
              <a:t>Release (14 Dec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FTC Approves AOL/Time Warner Merger with Conditions | Federal Trade Commission - Google Chrome">
            <a:extLst>
              <a:ext uri="{FF2B5EF4-FFF2-40B4-BE49-F238E27FC236}">
                <a16:creationId xmlns:a16="http://schemas.microsoft.com/office/drawing/2014/main" id="{F9DEB9B8-4B98-C94A-9C53-34DAA574991B}"/>
              </a:ext>
            </a:extLst>
          </p:cNvPr>
          <p:cNvPicPr>
            <a:picLocks noChangeAspect="1"/>
          </p:cNvPicPr>
          <p:nvPr/>
        </p:nvPicPr>
        <p:blipFill rotWithShape="1">
          <a:blip r:embed="rId3">
            <a:extLst>
              <a:ext uri="{28A0092B-C50C-407E-A947-70E740481C1C}">
                <a14:useLocalDpi xmlns:a14="http://schemas.microsoft.com/office/drawing/2010/main" val="0"/>
              </a:ext>
            </a:extLst>
          </a:blip>
          <a:srcRect l="13130" t="10811" r="33039" b="1801"/>
          <a:stretch/>
        </p:blipFill>
        <p:spPr>
          <a:xfrm>
            <a:off x="278929" y="168301"/>
            <a:ext cx="6015373" cy="6142012"/>
          </a:xfrm>
          <a:prstGeom prst="rect">
            <a:avLst/>
          </a:prstGeom>
        </p:spPr>
      </p:pic>
      <p:sp>
        <p:nvSpPr>
          <p:cNvPr id="12" name="Rectangle 11">
            <a:extLst>
              <a:ext uri="{FF2B5EF4-FFF2-40B4-BE49-F238E27FC236}">
                <a16:creationId xmlns:a16="http://schemas.microsoft.com/office/drawing/2014/main" id="{3017957E-425C-464F-AB92-64E350538E4A}"/>
              </a:ext>
            </a:extLst>
          </p:cNvPr>
          <p:cNvSpPr/>
          <p:nvPr/>
        </p:nvSpPr>
        <p:spPr bwMode="auto">
          <a:xfrm>
            <a:off x="1676400" y="1982807"/>
            <a:ext cx="10215282" cy="3970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600" i="0" u="none" strike="noStrike" cap="none" normalizeH="0" baseline="0" dirty="0">
                <a:ln>
                  <a:noFill/>
                </a:ln>
                <a:solidFill>
                  <a:schemeClr val="bg2"/>
                </a:solidFill>
                <a:effectLst/>
              </a:rPr>
              <a:t>“</a:t>
            </a:r>
            <a:r>
              <a:rPr lang="en-US" sz="3600" dirty="0">
                <a:solidFill>
                  <a:schemeClr val="bg2"/>
                </a:solidFill>
              </a:rPr>
              <a:t>services to interact with interactive signals, triggers or content that AOL Time Warner has agreed to carry; </a:t>
            </a:r>
            <a:r>
              <a:rPr lang="en-US" sz="3600" b="1" dirty="0">
                <a:solidFill>
                  <a:srgbClr val="0000FF"/>
                </a:solidFill>
              </a:rPr>
              <a:t>prevented from discriminating </a:t>
            </a:r>
            <a:r>
              <a:rPr lang="en-US" sz="3600" dirty="0">
                <a:solidFill>
                  <a:schemeClr val="bg2"/>
                </a:solidFill>
              </a:rPr>
              <a:t>on the basis of affiliation in the transmission of content or from entering into exclusive arrangements with other cable companies with respect to ISP services or interactive TV services;”</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775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4312" y="-2"/>
            <a:ext cx="435768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Approval: “Yes, but …”</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220075" y="6488668"/>
            <a:ext cx="3971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Press </a:t>
            </a:r>
            <a:r>
              <a:rPr lang="en-US" sz="1800" i="0" dirty="0" smtClean="0">
                <a:solidFill>
                  <a:schemeClr val="accent4">
                    <a:lumMod val="75000"/>
                    <a:lumOff val="25000"/>
                  </a:schemeClr>
                </a:solidFill>
                <a:latin typeface="+mn-lt"/>
                <a:cs typeface="Times New Roman" panose="02020603050405020304" pitchFamily="18" charset="0"/>
              </a:rPr>
              <a:t>Release (14 Dec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FTC Approves AOL/Time Warner Merger with Conditions | Federal Trade Commission - Google Chrome">
            <a:extLst>
              <a:ext uri="{FF2B5EF4-FFF2-40B4-BE49-F238E27FC236}">
                <a16:creationId xmlns:a16="http://schemas.microsoft.com/office/drawing/2014/main" id="{F9DEB9B8-4B98-C94A-9C53-34DAA574991B}"/>
              </a:ext>
            </a:extLst>
          </p:cNvPr>
          <p:cNvPicPr>
            <a:picLocks noChangeAspect="1"/>
          </p:cNvPicPr>
          <p:nvPr/>
        </p:nvPicPr>
        <p:blipFill rotWithShape="1">
          <a:blip r:embed="rId3">
            <a:extLst>
              <a:ext uri="{28A0092B-C50C-407E-A947-70E740481C1C}">
                <a14:useLocalDpi xmlns:a14="http://schemas.microsoft.com/office/drawing/2010/main" val="0"/>
              </a:ext>
            </a:extLst>
          </a:blip>
          <a:srcRect l="13130" t="10811" r="33039" b="1801"/>
          <a:stretch/>
        </p:blipFill>
        <p:spPr>
          <a:xfrm>
            <a:off x="258478" y="220434"/>
            <a:ext cx="6023260" cy="6150066"/>
          </a:xfrm>
          <a:prstGeom prst="rect">
            <a:avLst/>
          </a:prstGeom>
        </p:spPr>
      </p:pic>
      <p:sp>
        <p:nvSpPr>
          <p:cNvPr id="12" name="Rectangle 11">
            <a:extLst>
              <a:ext uri="{FF2B5EF4-FFF2-40B4-BE49-F238E27FC236}">
                <a16:creationId xmlns:a16="http://schemas.microsoft.com/office/drawing/2014/main" id="{3017957E-425C-464F-AB92-64E350538E4A}"/>
              </a:ext>
            </a:extLst>
          </p:cNvPr>
          <p:cNvSpPr/>
          <p:nvPr/>
        </p:nvSpPr>
        <p:spPr bwMode="auto">
          <a:xfrm>
            <a:off x="1695128" y="2078057"/>
            <a:ext cx="10192072" cy="3970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a:solidFill>
                  <a:schemeClr val="bg2"/>
                </a:solidFill>
              </a:rPr>
              <a:t>“and required to market and offer AOL’s digital subscriber line (“DSL”) services to subscribers in Time Warner cable areas where affiliated cable broadband service is available </a:t>
            </a:r>
            <a:r>
              <a:rPr lang="en-US" sz="3600" b="1" dirty="0">
                <a:solidFill>
                  <a:schemeClr val="accent4">
                    <a:lumMod val="50000"/>
                    <a:lumOff val="50000"/>
                  </a:schemeClr>
                </a:solidFill>
              </a:rPr>
              <a:t>in the same manner and at the same retail pricing as they do in those areas where affiliated cable broadband ISP service is not available</a:t>
            </a:r>
            <a:r>
              <a:rPr lang="en-US" sz="3600" dirty="0">
                <a:solidFill>
                  <a:schemeClr val="bg2"/>
                </a:solidFill>
              </a:rPr>
              <a:t>.”</a:t>
            </a:r>
          </a:p>
        </p:txBody>
      </p:sp>
    </p:spTree>
    <p:extLst>
      <p:ext uri="{BB962C8B-B14F-4D97-AF65-F5344CB8AC3E}">
        <p14:creationId xmlns:p14="http://schemas.microsoft.com/office/powerpoint/2010/main" val="3827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0" y="-2"/>
            <a:ext cx="3524252"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AOL/Time Warner Split</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7586663" y="6488668"/>
            <a:ext cx="4605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Time Warner Press </a:t>
            </a:r>
            <a:r>
              <a:rPr lang="en-US" sz="1800" i="0" dirty="0" smtClean="0">
                <a:solidFill>
                  <a:schemeClr val="accent4">
                    <a:lumMod val="75000"/>
                    <a:lumOff val="25000"/>
                  </a:schemeClr>
                </a:solidFill>
                <a:latin typeface="+mn-lt"/>
                <a:cs typeface="Times New Roman" panose="02020603050405020304" pitchFamily="18" charset="0"/>
              </a:rPr>
              <a:t>Release (10 Dec 2009)</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11232F0C-AE70-7545-A5DB-08D06662E543}"/>
              </a:ext>
            </a:extLst>
          </p:cNvPr>
          <p:cNvPicPr>
            <a:picLocks noChangeAspect="1"/>
          </p:cNvPicPr>
          <p:nvPr/>
        </p:nvPicPr>
        <p:blipFill>
          <a:blip r:embed="rId3"/>
          <a:stretch>
            <a:fillRect/>
          </a:stretch>
        </p:blipFill>
        <p:spPr>
          <a:xfrm>
            <a:off x="1842246" y="537813"/>
            <a:ext cx="8305989" cy="5822668"/>
          </a:xfrm>
          <a:prstGeom prst="rect">
            <a:avLst/>
          </a:prstGeom>
        </p:spPr>
      </p:pic>
    </p:spTree>
    <p:extLst>
      <p:ext uri="{BB962C8B-B14F-4D97-AF65-F5344CB8AC3E}">
        <p14:creationId xmlns:p14="http://schemas.microsoft.com/office/powerpoint/2010/main" val="2070594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0313" y="-2"/>
            <a:ext cx="5881688" cy="46542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1962: UHF Tuners (Chickens and Eggs)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 L. 87-529 (10 July 1962)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4087" y="207296"/>
            <a:ext cx="4132176" cy="5923583"/>
          </a:xfrm>
          <a:prstGeom prst="rect">
            <a:avLst/>
          </a:prstGeom>
        </p:spPr>
      </p:pic>
      <p:pic>
        <p:nvPicPr>
          <p:cNvPr id="8" name="Picture 7"/>
          <p:cNvPicPr>
            <a:picLocks noChangeAspect="1"/>
          </p:cNvPicPr>
          <p:nvPr/>
        </p:nvPicPr>
        <p:blipFill rotWithShape="1">
          <a:blip r:embed="rId3"/>
          <a:srcRect b="46042"/>
          <a:stretch/>
        </p:blipFill>
        <p:spPr>
          <a:xfrm>
            <a:off x="2815066" y="1338505"/>
            <a:ext cx="6990493" cy="3919296"/>
          </a:xfrm>
          <a:prstGeom prst="rect">
            <a:avLst/>
          </a:prstGeom>
        </p:spPr>
      </p:pic>
    </p:spTree>
    <p:extLst>
      <p:ext uri="{BB962C8B-B14F-4D97-AF65-F5344CB8AC3E}">
        <p14:creationId xmlns:p14="http://schemas.microsoft.com/office/powerpoint/2010/main" val="15611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775" y="-2"/>
            <a:ext cx="5610227" cy="39052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Three Tier Video Distribution Market</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grpSp>
        <p:nvGrpSpPr>
          <p:cNvPr id="9" name="Group 8">
            <a:extLst>
              <a:ext uri="{FF2B5EF4-FFF2-40B4-BE49-F238E27FC236}">
                <a16:creationId xmlns:a16="http://schemas.microsoft.com/office/drawing/2014/main" id="{A875BCA3-3BF1-9744-B05E-7E84358D380A}"/>
              </a:ext>
            </a:extLst>
          </p:cNvPr>
          <p:cNvGrpSpPr/>
          <p:nvPr/>
        </p:nvGrpSpPr>
        <p:grpSpPr>
          <a:xfrm>
            <a:off x="1251272" y="484092"/>
            <a:ext cx="10115142" cy="1956060"/>
            <a:chOff x="1185128" y="1628276"/>
            <a:chExt cx="10115848" cy="2276460"/>
          </a:xfrm>
        </p:grpSpPr>
        <p:sp>
          <p:nvSpPr>
            <p:cNvPr id="11" name="Rectangle 10">
              <a:extLst>
                <a:ext uri="{FF2B5EF4-FFF2-40B4-BE49-F238E27FC236}">
                  <a16:creationId xmlns:a16="http://schemas.microsoft.com/office/drawing/2014/main" id="{43CAC799-479B-6F45-8FFC-6446C4B7C94A}"/>
                </a:ext>
              </a:extLst>
            </p:cNvPr>
            <p:cNvSpPr/>
            <p:nvPr/>
          </p:nvSpPr>
          <p:spPr bwMode="auto">
            <a:xfrm>
              <a:off x="1185128" y="1628276"/>
              <a:ext cx="10115848" cy="2276460"/>
            </a:xfrm>
            <a:prstGeom prst="rect">
              <a:avLst/>
            </a:prstGeom>
            <a:solidFill>
              <a:schemeClr val="accent2">
                <a:lumMod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Content Producers</a:t>
              </a:r>
            </a:p>
          </p:txBody>
        </p:sp>
        <p:sp>
          <p:nvSpPr>
            <p:cNvPr id="13" name="Rectangle 12">
              <a:extLst>
                <a:ext uri="{FF2B5EF4-FFF2-40B4-BE49-F238E27FC236}">
                  <a16:creationId xmlns:a16="http://schemas.microsoft.com/office/drawing/2014/main" id="{C484CC8A-20BE-E94C-B696-84CFC84198A7}"/>
                </a:ext>
              </a:extLst>
            </p:cNvPr>
            <p:cNvSpPr/>
            <p:nvPr/>
          </p:nvSpPr>
          <p:spPr bwMode="auto">
            <a:xfrm>
              <a:off x="1185128" y="2622886"/>
              <a:ext cx="10115848" cy="128184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Networks, Independent</a:t>
              </a:r>
              <a:r>
                <a:rPr kumimoji="1" lang="en-US" sz="3600" b="0" i="0" u="none" strike="noStrike" cap="none" normalizeH="0" dirty="0">
                  <a:ln>
                    <a:noFill/>
                  </a:ln>
                  <a:solidFill>
                    <a:schemeClr val="tx1"/>
                  </a:solidFill>
                  <a:effectLst/>
                  <a:latin typeface="+mn-lt"/>
                </a:rPr>
                <a:t> Companies, Larry David, Tina Fey, Dick Wolf </a:t>
              </a:r>
              <a:endParaRPr kumimoji="1" lang="en-US" sz="3600" b="0" i="0" u="none" strike="noStrike" cap="none" normalizeH="0" baseline="0" dirty="0">
                <a:ln>
                  <a:noFill/>
                </a:ln>
                <a:solidFill>
                  <a:schemeClr val="tx1"/>
                </a:solidFill>
                <a:effectLst/>
                <a:latin typeface="+mn-lt"/>
              </a:endParaRPr>
            </a:p>
          </p:txBody>
        </p:sp>
      </p:grpSp>
      <p:grpSp>
        <p:nvGrpSpPr>
          <p:cNvPr id="14" name="Group 13">
            <a:extLst>
              <a:ext uri="{FF2B5EF4-FFF2-40B4-BE49-F238E27FC236}">
                <a16:creationId xmlns:a16="http://schemas.microsoft.com/office/drawing/2014/main" id="{78E4B90B-A223-134F-9952-B9760E719F31}"/>
              </a:ext>
            </a:extLst>
          </p:cNvPr>
          <p:cNvGrpSpPr/>
          <p:nvPr/>
        </p:nvGrpSpPr>
        <p:grpSpPr>
          <a:xfrm>
            <a:off x="371775" y="4240926"/>
            <a:ext cx="11874014" cy="1971613"/>
            <a:chOff x="185351" y="2806287"/>
            <a:chExt cx="11874843" cy="2294561"/>
          </a:xfrm>
        </p:grpSpPr>
        <p:sp>
          <p:nvSpPr>
            <p:cNvPr id="15" name="Rectangle 14">
              <a:extLst>
                <a:ext uri="{FF2B5EF4-FFF2-40B4-BE49-F238E27FC236}">
                  <a16:creationId xmlns:a16="http://schemas.microsoft.com/office/drawing/2014/main" id="{EB735BC9-C869-3947-9259-B842475928A7}"/>
                </a:ext>
              </a:extLst>
            </p:cNvPr>
            <p:cNvSpPr/>
            <p:nvPr/>
          </p:nvSpPr>
          <p:spPr bwMode="auto">
            <a:xfrm>
              <a:off x="185351" y="2806287"/>
              <a:ext cx="11874843" cy="2276460"/>
            </a:xfrm>
            <a:prstGeom prst="rect">
              <a:avLst/>
            </a:prstGeom>
            <a:solidFill>
              <a:srgbClr val="00CC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Content Aggregators</a:t>
              </a:r>
            </a:p>
          </p:txBody>
        </p:sp>
        <p:sp>
          <p:nvSpPr>
            <p:cNvPr id="16" name="Rectangle 15">
              <a:extLst>
                <a:ext uri="{FF2B5EF4-FFF2-40B4-BE49-F238E27FC236}">
                  <a16:creationId xmlns:a16="http://schemas.microsoft.com/office/drawing/2014/main" id="{DA58D665-1E66-8941-8A89-4EC6D1DDC1EC}"/>
                </a:ext>
              </a:extLst>
            </p:cNvPr>
            <p:cNvSpPr/>
            <p:nvPr/>
          </p:nvSpPr>
          <p:spPr bwMode="auto">
            <a:xfrm>
              <a:off x="185351" y="3800897"/>
              <a:ext cx="2361262"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Broadcast Networks</a:t>
              </a:r>
            </a:p>
          </p:txBody>
        </p:sp>
        <p:sp>
          <p:nvSpPr>
            <p:cNvPr id="17" name="Rectangle 16">
              <a:extLst>
                <a:ext uri="{FF2B5EF4-FFF2-40B4-BE49-F238E27FC236}">
                  <a16:creationId xmlns:a16="http://schemas.microsoft.com/office/drawing/2014/main" id="{D326FC55-0207-084A-9495-7C6CB0E6021D}"/>
                </a:ext>
              </a:extLst>
            </p:cNvPr>
            <p:cNvSpPr/>
            <p:nvPr/>
          </p:nvSpPr>
          <p:spPr bwMode="auto">
            <a:xfrm>
              <a:off x="2546613" y="3800897"/>
              <a:ext cx="2236572"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Cable Networks</a:t>
              </a:r>
            </a:p>
          </p:txBody>
        </p:sp>
        <p:sp>
          <p:nvSpPr>
            <p:cNvPr id="18" name="Rectangle 17">
              <a:extLst>
                <a:ext uri="{FF2B5EF4-FFF2-40B4-BE49-F238E27FC236}">
                  <a16:creationId xmlns:a16="http://schemas.microsoft.com/office/drawing/2014/main" id="{C0EF6D25-00AE-1B40-B442-9644645C9CA2}"/>
                </a:ext>
              </a:extLst>
            </p:cNvPr>
            <p:cNvSpPr/>
            <p:nvPr/>
          </p:nvSpPr>
          <p:spPr bwMode="auto">
            <a:xfrm>
              <a:off x="4783185" y="3818999"/>
              <a:ext cx="7277009"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Online Video Distributors</a:t>
              </a:r>
              <a:r>
                <a:rPr kumimoji="1" lang="en-US" sz="3600" b="0" i="0" u="none" strike="noStrike" cap="none" normalizeH="0" dirty="0">
                  <a:ln>
                    <a:noFill/>
                  </a:ln>
                  <a:solidFill>
                    <a:schemeClr val="tx1"/>
                  </a:solidFill>
                  <a:effectLst/>
                  <a:latin typeface="+mn-lt"/>
                </a:rPr>
                <a:t> (OVDs) (Amazon, Apple, Hul</a:t>
              </a:r>
              <a:r>
                <a:rPr lang="en-US" sz="3600" dirty="0">
                  <a:latin typeface="+mn-lt"/>
                </a:rPr>
                <a:t>u, Netflix)</a:t>
              </a:r>
              <a:endParaRPr kumimoji="1" lang="en-US" sz="3600" b="0" i="0" u="none" strike="noStrike" cap="none" normalizeH="0" baseline="0" dirty="0">
                <a:ln>
                  <a:noFill/>
                </a:ln>
                <a:solidFill>
                  <a:schemeClr val="tx1"/>
                </a:solidFill>
                <a:effectLst/>
                <a:latin typeface="+mn-lt"/>
              </a:endParaRPr>
            </a:p>
          </p:txBody>
        </p:sp>
      </p:grpSp>
      <p:sp>
        <p:nvSpPr>
          <p:cNvPr id="19" name="Right Arrow 18">
            <a:extLst>
              <a:ext uri="{FF2B5EF4-FFF2-40B4-BE49-F238E27FC236}">
                <a16:creationId xmlns:a16="http://schemas.microsoft.com/office/drawing/2014/main" id="{1E6DF1C4-72C4-E54A-87E4-DFDC9C9E204C}"/>
              </a:ext>
            </a:extLst>
          </p:cNvPr>
          <p:cNvSpPr/>
          <p:nvPr/>
        </p:nvSpPr>
        <p:spPr bwMode="auto">
          <a:xfrm rot="5400000">
            <a:off x="5690379" y="2931203"/>
            <a:ext cx="1095224" cy="838631"/>
          </a:xfrm>
          <a:prstGeom prst="rightArrow">
            <a:avLst/>
          </a:prstGeom>
          <a:solidFill>
            <a:srgbClr val="99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93645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3973" y="-2"/>
            <a:ext cx="5528029" cy="440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Three Tier Video Distribution Market</a:t>
            </a:r>
            <a:endParaRPr lang="en-US" sz="2400" dirty="0">
              <a:solidFill>
                <a:schemeClr val="accent4">
                  <a:lumMod val="75000"/>
                  <a:lumOff val="25000"/>
                </a:schemeClr>
              </a:solidFill>
              <a:latin typeface="+mn-lt"/>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grpSp>
        <p:nvGrpSpPr>
          <p:cNvPr id="20" name="Group 19">
            <a:extLst>
              <a:ext uri="{FF2B5EF4-FFF2-40B4-BE49-F238E27FC236}">
                <a16:creationId xmlns:a16="http://schemas.microsoft.com/office/drawing/2014/main" id="{97026FF9-57DA-B549-9269-C7C9C842B13B}"/>
              </a:ext>
            </a:extLst>
          </p:cNvPr>
          <p:cNvGrpSpPr/>
          <p:nvPr/>
        </p:nvGrpSpPr>
        <p:grpSpPr>
          <a:xfrm>
            <a:off x="397839" y="527366"/>
            <a:ext cx="11587600" cy="2028341"/>
            <a:chOff x="185351" y="2806287"/>
            <a:chExt cx="11874843" cy="2294561"/>
          </a:xfrm>
        </p:grpSpPr>
        <p:sp>
          <p:nvSpPr>
            <p:cNvPr id="21" name="Rectangle 20">
              <a:extLst>
                <a:ext uri="{FF2B5EF4-FFF2-40B4-BE49-F238E27FC236}">
                  <a16:creationId xmlns:a16="http://schemas.microsoft.com/office/drawing/2014/main" id="{71A671EF-75AA-344F-B3DE-0A27D8B8AC30}"/>
                </a:ext>
              </a:extLst>
            </p:cNvPr>
            <p:cNvSpPr/>
            <p:nvPr/>
          </p:nvSpPr>
          <p:spPr bwMode="auto">
            <a:xfrm>
              <a:off x="185351" y="2806287"/>
              <a:ext cx="11874843" cy="2276460"/>
            </a:xfrm>
            <a:prstGeom prst="rect">
              <a:avLst/>
            </a:prstGeom>
            <a:solidFill>
              <a:srgbClr val="00CC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Content Aggregators</a:t>
              </a:r>
            </a:p>
          </p:txBody>
        </p:sp>
        <p:sp>
          <p:nvSpPr>
            <p:cNvPr id="22" name="Rectangle 21">
              <a:extLst>
                <a:ext uri="{FF2B5EF4-FFF2-40B4-BE49-F238E27FC236}">
                  <a16:creationId xmlns:a16="http://schemas.microsoft.com/office/drawing/2014/main" id="{CAD7D00B-D247-C145-82CC-A8516C853D00}"/>
                </a:ext>
              </a:extLst>
            </p:cNvPr>
            <p:cNvSpPr/>
            <p:nvPr/>
          </p:nvSpPr>
          <p:spPr bwMode="auto">
            <a:xfrm>
              <a:off x="185351" y="3800897"/>
              <a:ext cx="2361262"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Broadcast Networks</a:t>
              </a:r>
            </a:p>
          </p:txBody>
        </p:sp>
        <p:sp>
          <p:nvSpPr>
            <p:cNvPr id="23" name="Rectangle 22">
              <a:extLst>
                <a:ext uri="{FF2B5EF4-FFF2-40B4-BE49-F238E27FC236}">
                  <a16:creationId xmlns:a16="http://schemas.microsoft.com/office/drawing/2014/main" id="{09C0FE39-80D1-9B4A-8F8E-1A37DC3FBAD3}"/>
                </a:ext>
              </a:extLst>
            </p:cNvPr>
            <p:cNvSpPr/>
            <p:nvPr/>
          </p:nvSpPr>
          <p:spPr bwMode="auto">
            <a:xfrm>
              <a:off x="2546613" y="3800897"/>
              <a:ext cx="2236572"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Cable Networks</a:t>
              </a:r>
            </a:p>
          </p:txBody>
        </p:sp>
        <p:sp>
          <p:nvSpPr>
            <p:cNvPr id="24" name="Rectangle 23">
              <a:extLst>
                <a:ext uri="{FF2B5EF4-FFF2-40B4-BE49-F238E27FC236}">
                  <a16:creationId xmlns:a16="http://schemas.microsoft.com/office/drawing/2014/main" id="{078E23BE-204A-5E47-A03D-28209A3E0E3B}"/>
                </a:ext>
              </a:extLst>
            </p:cNvPr>
            <p:cNvSpPr/>
            <p:nvPr/>
          </p:nvSpPr>
          <p:spPr bwMode="auto">
            <a:xfrm>
              <a:off x="4783185" y="3818999"/>
              <a:ext cx="7277009" cy="1281849"/>
            </a:xfrm>
            <a:prstGeom prst="rect">
              <a:avLst/>
            </a:prstGeom>
            <a:solidFill>
              <a:srgbClr val="66FF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Online Video Distributors</a:t>
              </a:r>
              <a:r>
                <a:rPr kumimoji="1" lang="en-US" sz="3600" b="0" i="0" u="none" strike="noStrike" cap="none" normalizeH="0" dirty="0">
                  <a:ln>
                    <a:noFill/>
                  </a:ln>
                  <a:solidFill>
                    <a:schemeClr val="tx1"/>
                  </a:solidFill>
                  <a:effectLst/>
                  <a:latin typeface="+mn-lt"/>
                </a:rPr>
                <a:t> (OVDs) (Amazon, Apple, Hul</a:t>
              </a:r>
              <a:r>
                <a:rPr lang="en-US" sz="3600" dirty="0">
                  <a:latin typeface="+mn-lt"/>
                </a:rPr>
                <a:t>u, Netflix)</a:t>
              </a:r>
              <a:endParaRPr kumimoji="1" lang="en-US" sz="3600" b="0" i="0" u="none" strike="noStrike" cap="none" normalizeH="0" baseline="0" dirty="0">
                <a:ln>
                  <a:noFill/>
                </a:ln>
                <a:solidFill>
                  <a:schemeClr val="tx1"/>
                </a:solidFill>
                <a:effectLst/>
                <a:latin typeface="+mn-lt"/>
              </a:endParaRPr>
            </a:p>
          </p:txBody>
        </p:sp>
      </p:grpSp>
      <p:sp>
        <p:nvSpPr>
          <p:cNvPr id="25" name="Right Arrow 24">
            <a:extLst>
              <a:ext uri="{FF2B5EF4-FFF2-40B4-BE49-F238E27FC236}">
                <a16:creationId xmlns:a16="http://schemas.microsoft.com/office/drawing/2014/main" id="{2CF86015-F717-2142-8EE4-21D22B29AF59}"/>
              </a:ext>
            </a:extLst>
          </p:cNvPr>
          <p:cNvSpPr/>
          <p:nvPr/>
        </p:nvSpPr>
        <p:spPr bwMode="auto">
          <a:xfrm rot="5400000">
            <a:off x="5684312" y="2964165"/>
            <a:ext cx="1140918" cy="818403"/>
          </a:xfrm>
          <a:prstGeom prst="rightArrow">
            <a:avLst/>
          </a:prstGeom>
          <a:solidFill>
            <a:srgbClr val="99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grpSp>
        <p:nvGrpSpPr>
          <p:cNvPr id="26" name="Group 25">
            <a:extLst>
              <a:ext uri="{FF2B5EF4-FFF2-40B4-BE49-F238E27FC236}">
                <a16:creationId xmlns:a16="http://schemas.microsoft.com/office/drawing/2014/main" id="{67574A2D-9436-4041-A44F-68A67357FCC7}"/>
              </a:ext>
            </a:extLst>
          </p:cNvPr>
          <p:cNvGrpSpPr/>
          <p:nvPr/>
        </p:nvGrpSpPr>
        <p:grpSpPr>
          <a:xfrm>
            <a:off x="1234412" y="4253987"/>
            <a:ext cx="9160164" cy="2012340"/>
            <a:chOff x="1153730" y="3769895"/>
            <a:chExt cx="9387234" cy="2276460"/>
          </a:xfrm>
        </p:grpSpPr>
        <p:sp>
          <p:nvSpPr>
            <p:cNvPr id="27" name="Rectangle 26">
              <a:extLst>
                <a:ext uri="{FF2B5EF4-FFF2-40B4-BE49-F238E27FC236}">
                  <a16:creationId xmlns:a16="http://schemas.microsoft.com/office/drawing/2014/main" id="{4FF7F6AA-7EF4-B643-9033-E28D6322E33E}"/>
                </a:ext>
              </a:extLst>
            </p:cNvPr>
            <p:cNvSpPr/>
            <p:nvPr/>
          </p:nvSpPr>
          <p:spPr bwMode="auto">
            <a:xfrm>
              <a:off x="1153730" y="3769895"/>
              <a:ext cx="9387234" cy="2276460"/>
            </a:xfrm>
            <a:prstGeom prst="rect">
              <a:avLst/>
            </a:prstGeom>
            <a:solidFill>
              <a:schemeClr val="bg2">
                <a:lumMod val="50000"/>
                <a:lumOff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Content Distribution</a:t>
              </a:r>
            </a:p>
          </p:txBody>
        </p:sp>
        <p:sp>
          <p:nvSpPr>
            <p:cNvPr id="28" name="Rectangle 27">
              <a:extLst>
                <a:ext uri="{FF2B5EF4-FFF2-40B4-BE49-F238E27FC236}">
                  <a16:creationId xmlns:a16="http://schemas.microsoft.com/office/drawing/2014/main" id="{A075A901-8C23-1C4E-8E40-51C5327E92EF}"/>
                </a:ext>
              </a:extLst>
            </p:cNvPr>
            <p:cNvSpPr/>
            <p:nvPr/>
          </p:nvSpPr>
          <p:spPr bwMode="auto">
            <a:xfrm>
              <a:off x="1153730" y="4764505"/>
              <a:ext cx="2471786" cy="1281849"/>
            </a:xfrm>
            <a:prstGeom prst="rect">
              <a:avLst/>
            </a:prstGeom>
            <a:solidFill>
              <a:srgbClr val="FF66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OTA Broadcast</a:t>
              </a:r>
            </a:p>
          </p:txBody>
        </p:sp>
        <p:sp>
          <p:nvSpPr>
            <p:cNvPr id="29" name="Rectangle 28">
              <a:extLst>
                <a:ext uri="{FF2B5EF4-FFF2-40B4-BE49-F238E27FC236}">
                  <a16:creationId xmlns:a16="http://schemas.microsoft.com/office/drawing/2014/main" id="{1017F29A-A618-7848-9E3D-9B4C9353142A}"/>
                </a:ext>
              </a:extLst>
            </p:cNvPr>
            <p:cNvSpPr/>
            <p:nvPr/>
          </p:nvSpPr>
          <p:spPr bwMode="auto">
            <a:xfrm>
              <a:off x="3625515" y="4764505"/>
              <a:ext cx="4443663" cy="1281849"/>
            </a:xfrm>
            <a:prstGeom prst="rect">
              <a:avLst/>
            </a:prstGeom>
            <a:solidFill>
              <a:srgbClr val="FF66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a:latin typeface="+mn-lt"/>
                </a:rPr>
                <a:t>MVPDs: Cable, DBS, </a:t>
              </a:r>
              <a:r>
                <a:rPr lang="en-US" sz="3600" dirty="0" err="1">
                  <a:latin typeface="+mn-lt"/>
                </a:rPr>
                <a:t>Telcos</a:t>
              </a:r>
              <a:endParaRPr kumimoji="1" lang="en-US" sz="3600" b="0" i="0" u="none" strike="noStrike" cap="none" normalizeH="0" baseline="0" dirty="0">
                <a:ln>
                  <a:noFill/>
                </a:ln>
                <a:solidFill>
                  <a:schemeClr val="tx1"/>
                </a:solidFill>
                <a:effectLst/>
                <a:latin typeface="+mn-lt"/>
              </a:endParaRPr>
            </a:p>
          </p:txBody>
        </p:sp>
        <p:sp>
          <p:nvSpPr>
            <p:cNvPr id="30" name="Rectangle 29">
              <a:extLst>
                <a:ext uri="{FF2B5EF4-FFF2-40B4-BE49-F238E27FC236}">
                  <a16:creationId xmlns:a16="http://schemas.microsoft.com/office/drawing/2014/main" id="{7B7DD90B-34AA-C14A-AB49-5C6951E6F8BD}"/>
                </a:ext>
              </a:extLst>
            </p:cNvPr>
            <p:cNvSpPr/>
            <p:nvPr/>
          </p:nvSpPr>
          <p:spPr bwMode="auto">
            <a:xfrm>
              <a:off x="8069178" y="4764505"/>
              <a:ext cx="2471786" cy="1281849"/>
            </a:xfrm>
            <a:prstGeom prst="rect">
              <a:avLst/>
            </a:prstGeom>
            <a:solidFill>
              <a:srgbClr val="FF6699"/>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OVDs</a:t>
              </a:r>
            </a:p>
          </p:txBody>
        </p:sp>
      </p:grpSp>
    </p:spTree>
    <p:extLst>
      <p:ext uri="{BB962C8B-B14F-4D97-AF65-F5344CB8AC3E}">
        <p14:creationId xmlns:p14="http://schemas.microsoft.com/office/powerpoint/2010/main" val="35139312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Content and Discrimination</a:t>
            </a:r>
          </a:p>
        </p:txBody>
      </p:sp>
      <p:sp>
        <p:nvSpPr>
          <p:cNvPr id="3" name="Content Placeholder 2"/>
          <p:cNvSpPr>
            <a:spLocks noGrp="1"/>
          </p:cNvSpPr>
          <p:nvPr>
            <p:ph idx="1"/>
          </p:nvPr>
        </p:nvSpPr>
        <p:spPr/>
        <p:txBody>
          <a:bodyPr/>
          <a:lstStyle/>
          <a:p>
            <a:r>
              <a:rPr lang="en-US" dirty="0"/>
              <a:t>Core Issue</a:t>
            </a:r>
          </a:p>
          <a:p>
            <a:pPr lvl="1"/>
            <a:r>
              <a:rPr lang="en-US" dirty="0"/>
              <a:t>Comcast will now control more content than it currently does (critically, NBC, but other networks as well, plus Universal)</a:t>
            </a:r>
          </a:p>
          <a:p>
            <a:r>
              <a:rPr lang="en-US" dirty="0"/>
              <a:t>How will the change in ownership of the content alter incentives to distribute it?</a:t>
            </a:r>
          </a:p>
          <a:p>
            <a:r>
              <a:rPr lang="en-US" dirty="0"/>
              <a:t>How would that alter competition?</a:t>
            </a:r>
          </a:p>
        </p:txBody>
      </p:sp>
      <p:sp>
        <p:nvSpPr>
          <p:cNvPr id="4" name="Date Placeholder 3"/>
          <p:cNvSpPr>
            <a:spLocks noGrp="1"/>
          </p:cNvSpPr>
          <p:nvPr>
            <p:ph type="dt" sz="half" idx="10"/>
          </p:nvPr>
        </p:nvSpPr>
        <p:spPr/>
        <p:txBody>
          <a:bodyPr/>
          <a:lstStyle/>
          <a:p>
            <a:pPr>
              <a:defRPr/>
            </a:pPr>
            <a:fld id="{4104F3BE-8262-4B0F-84FB-BC02D644DE30}"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42</a:t>
            </a:fld>
            <a:endParaRPr lang="en-US" altLang="en-US"/>
          </a:p>
        </p:txBody>
      </p:sp>
    </p:spTree>
    <p:extLst>
      <p:ext uri="{BB962C8B-B14F-4D97-AF65-F5344CB8AC3E}">
        <p14:creationId xmlns:p14="http://schemas.microsoft.com/office/powerpoint/2010/main" val="28366826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Content and Discrimination</a:t>
            </a:r>
          </a:p>
        </p:txBody>
      </p:sp>
      <p:sp>
        <p:nvSpPr>
          <p:cNvPr id="3" name="Content Placeholder 2"/>
          <p:cNvSpPr>
            <a:spLocks noGrp="1"/>
          </p:cNvSpPr>
          <p:nvPr>
            <p:ph idx="1"/>
          </p:nvPr>
        </p:nvSpPr>
        <p:spPr/>
        <p:txBody>
          <a:bodyPr/>
          <a:lstStyle/>
          <a:p>
            <a:r>
              <a:rPr lang="en-US" dirty="0"/>
              <a:t>Benefits to New Ownership?</a:t>
            </a:r>
          </a:p>
          <a:p>
            <a:pPr lvl="1"/>
            <a:r>
              <a:rPr lang="en-US" dirty="0"/>
              <a:t>Eliminate double marginalization?</a:t>
            </a:r>
          </a:p>
        </p:txBody>
      </p:sp>
      <p:sp>
        <p:nvSpPr>
          <p:cNvPr id="4" name="Date Placeholder 3"/>
          <p:cNvSpPr>
            <a:spLocks noGrp="1"/>
          </p:cNvSpPr>
          <p:nvPr>
            <p:ph type="dt" sz="half" idx="10"/>
          </p:nvPr>
        </p:nvSpPr>
        <p:spPr/>
        <p:txBody>
          <a:bodyPr/>
          <a:lstStyle/>
          <a:p>
            <a:pPr>
              <a:defRPr/>
            </a:pPr>
            <a:fld id="{4104F3BE-8262-4B0F-84FB-BC02D644DE30}"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43</a:t>
            </a:fld>
            <a:endParaRPr lang="en-US" altLang="en-US"/>
          </a:p>
        </p:txBody>
      </p:sp>
    </p:spTree>
    <p:extLst>
      <p:ext uri="{BB962C8B-B14F-4D97-AF65-F5344CB8AC3E}">
        <p14:creationId xmlns:p14="http://schemas.microsoft.com/office/powerpoint/2010/main" val="139991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8525" y="-2"/>
            <a:ext cx="11334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NBCU</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815513" y="6488668"/>
            <a:ext cx="2376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Comcast-NBCU Deal</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p:nvPr/>
        </p:nvSpPr>
        <p:spPr bwMode="auto">
          <a:xfrm>
            <a:off x="1088876" y="2815391"/>
            <a:ext cx="10115848" cy="3433009"/>
          </a:xfrm>
          <a:prstGeom prst="rect">
            <a:avLst/>
          </a:prstGeom>
          <a:solidFill>
            <a:srgbClr val="0099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NBCU</a:t>
            </a:r>
          </a:p>
        </p:txBody>
      </p:sp>
      <p:sp>
        <p:nvSpPr>
          <p:cNvPr id="9" name="Rectangle 8"/>
          <p:cNvSpPr/>
          <p:nvPr/>
        </p:nvSpPr>
        <p:spPr bwMode="auto">
          <a:xfrm>
            <a:off x="1088876" y="3810002"/>
            <a:ext cx="3394206"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Broadcast</a:t>
            </a:r>
            <a:r>
              <a:rPr kumimoji="1" lang="en-US" sz="3600" b="0" i="0" u="none" strike="noStrike" cap="none" normalizeH="0" dirty="0">
                <a:ln>
                  <a:noFill/>
                </a:ln>
                <a:solidFill>
                  <a:schemeClr val="tx1"/>
                </a:solidFill>
                <a:effectLst/>
                <a:latin typeface="+mn-lt"/>
              </a:rPr>
              <a:t> Licenses &amp; such for NBC and </a:t>
            </a:r>
            <a:r>
              <a:rPr kumimoji="1" lang="en-US" sz="3600" b="0" i="0" u="none" strike="noStrike" cap="none" normalizeH="0" dirty="0" err="1">
                <a:ln>
                  <a:noFill/>
                </a:ln>
                <a:solidFill>
                  <a:schemeClr val="tx1"/>
                </a:solidFill>
                <a:effectLst/>
                <a:latin typeface="+mn-lt"/>
              </a:rPr>
              <a:t>Telemundo</a:t>
            </a:r>
            <a:endParaRPr kumimoji="1" lang="en-US" sz="3600" b="0" i="0" u="none" strike="noStrike" cap="none" normalizeH="0" baseline="0" dirty="0">
              <a:ln>
                <a:noFill/>
              </a:ln>
              <a:solidFill>
                <a:schemeClr val="tx1"/>
              </a:solidFill>
              <a:effectLst/>
              <a:latin typeface="+mn-lt"/>
            </a:endParaRPr>
          </a:p>
        </p:txBody>
      </p:sp>
      <p:sp>
        <p:nvSpPr>
          <p:cNvPr id="10" name="Rectangle 9"/>
          <p:cNvSpPr/>
          <p:nvPr/>
        </p:nvSpPr>
        <p:spPr bwMode="auto">
          <a:xfrm>
            <a:off x="4483082" y="3810001"/>
            <a:ext cx="3394206"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Cable Channels</a:t>
            </a:r>
            <a:r>
              <a:rPr kumimoji="1" lang="en-US" sz="3600" b="0" i="0" u="none" strike="noStrike" cap="none" normalizeH="0" dirty="0">
                <a:ln>
                  <a:noFill/>
                </a:ln>
                <a:solidFill>
                  <a:schemeClr val="tx1"/>
                </a:solidFill>
                <a:effectLst/>
                <a:latin typeface="+mn-lt"/>
              </a:rPr>
              <a:t> (Bravo, MSNBC, etc.)</a:t>
            </a:r>
            <a:endParaRPr kumimoji="1" lang="en-US" sz="3600" b="0" i="0" u="none" strike="noStrike" cap="none" normalizeH="0" baseline="0" dirty="0">
              <a:ln>
                <a:noFill/>
              </a:ln>
              <a:solidFill>
                <a:schemeClr val="tx1"/>
              </a:solidFill>
              <a:effectLst/>
              <a:latin typeface="+mn-lt"/>
            </a:endParaRPr>
          </a:p>
        </p:txBody>
      </p:sp>
      <p:sp>
        <p:nvSpPr>
          <p:cNvPr id="11" name="Rectangle 10"/>
          <p:cNvSpPr/>
          <p:nvPr/>
        </p:nvSpPr>
        <p:spPr bwMode="auto">
          <a:xfrm>
            <a:off x="7810518" y="3810000"/>
            <a:ext cx="3394206"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Universal Studios</a:t>
            </a:r>
          </a:p>
        </p:txBody>
      </p:sp>
      <p:sp>
        <p:nvSpPr>
          <p:cNvPr id="12" name="Rectangle 11"/>
          <p:cNvSpPr/>
          <p:nvPr/>
        </p:nvSpPr>
        <p:spPr bwMode="auto">
          <a:xfrm>
            <a:off x="2028640" y="481260"/>
            <a:ext cx="2454442" cy="978569"/>
          </a:xfrm>
          <a:prstGeom prst="rect">
            <a:avLst/>
          </a:prstGeom>
          <a:solidFill>
            <a:srgbClr val="FF66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solidFill>
                  <a:schemeClr val="tx1"/>
                </a:solidFill>
                <a:effectLst/>
                <a:latin typeface="+mn-lt"/>
              </a:rPr>
              <a:t>GE</a:t>
            </a:r>
          </a:p>
        </p:txBody>
      </p:sp>
      <p:sp>
        <p:nvSpPr>
          <p:cNvPr id="13" name="Rectangle 12"/>
          <p:cNvSpPr/>
          <p:nvPr/>
        </p:nvSpPr>
        <p:spPr bwMode="auto">
          <a:xfrm>
            <a:off x="7644062" y="481261"/>
            <a:ext cx="2959770" cy="978569"/>
          </a:xfrm>
          <a:prstGeom prst="rect">
            <a:avLst/>
          </a:prstGeom>
          <a:solidFill>
            <a:srgbClr val="FF66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solidFill>
                  <a:schemeClr val="tx1"/>
                </a:solidFill>
                <a:effectLst/>
                <a:latin typeface="+mn-lt"/>
              </a:rPr>
              <a:t>Vivendi</a:t>
            </a:r>
          </a:p>
        </p:txBody>
      </p:sp>
      <p:cxnSp>
        <p:nvCxnSpPr>
          <p:cNvPr id="14" name="Straight Connector 13"/>
          <p:cNvCxnSpPr>
            <a:stCxn id="12" idx="2"/>
          </p:cNvCxnSpPr>
          <p:nvPr/>
        </p:nvCxnSpPr>
        <p:spPr bwMode="auto">
          <a:xfrm>
            <a:off x="3255861" y="1459829"/>
            <a:ext cx="2663676" cy="1355561"/>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H="1">
            <a:off x="5919537" y="1459828"/>
            <a:ext cx="3031958" cy="1355562"/>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16" name="TextBox 15"/>
          <p:cNvSpPr txBox="1"/>
          <p:nvPr/>
        </p:nvSpPr>
        <p:spPr>
          <a:xfrm>
            <a:off x="4587699" y="1653392"/>
            <a:ext cx="1107996" cy="646331"/>
          </a:xfrm>
          <a:prstGeom prst="rect">
            <a:avLst/>
          </a:prstGeom>
          <a:noFill/>
        </p:spPr>
        <p:txBody>
          <a:bodyPr wrap="none" rtlCol="0">
            <a:spAutoFit/>
          </a:bodyPr>
          <a:lstStyle/>
          <a:p>
            <a:r>
              <a:rPr lang="en-US" sz="3600" dirty="0">
                <a:latin typeface="+mn-lt"/>
              </a:rPr>
              <a:t>88%</a:t>
            </a:r>
          </a:p>
        </p:txBody>
      </p:sp>
      <p:sp>
        <p:nvSpPr>
          <p:cNvPr id="17" name="TextBox 16"/>
          <p:cNvSpPr txBox="1"/>
          <p:nvPr/>
        </p:nvSpPr>
        <p:spPr>
          <a:xfrm>
            <a:off x="6492153" y="1700356"/>
            <a:ext cx="1107996" cy="646331"/>
          </a:xfrm>
          <a:prstGeom prst="rect">
            <a:avLst/>
          </a:prstGeom>
          <a:noFill/>
        </p:spPr>
        <p:txBody>
          <a:bodyPr wrap="none" rtlCol="0">
            <a:spAutoFit/>
          </a:bodyPr>
          <a:lstStyle/>
          <a:p>
            <a:r>
              <a:rPr lang="en-US" sz="3600" dirty="0">
                <a:latin typeface="+mn-lt"/>
              </a:rPr>
              <a:t>12%</a:t>
            </a:r>
          </a:p>
        </p:txBody>
      </p:sp>
    </p:spTree>
    <p:extLst>
      <p:ext uri="{BB962C8B-B14F-4D97-AF65-F5344CB8AC3E}">
        <p14:creationId xmlns:p14="http://schemas.microsoft.com/office/powerpoint/2010/main" val="3727477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7525" y="-2"/>
            <a:ext cx="15144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Comcast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815513" y="6488668"/>
            <a:ext cx="2376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Comcast-NBCU Deal</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1185128" y="1628275"/>
            <a:ext cx="10115848" cy="3433009"/>
          </a:xfrm>
          <a:prstGeom prst="rect">
            <a:avLst/>
          </a:prstGeom>
          <a:solidFill>
            <a:schemeClr val="accent2">
              <a:lumMod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Comcast</a:t>
            </a:r>
          </a:p>
        </p:txBody>
      </p:sp>
      <p:sp>
        <p:nvSpPr>
          <p:cNvPr id="8" name="Rectangle 7"/>
          <p:cNvSpPr/>
          <p:nvPr/>
        </p:nvSpPr>
        <p:spPr bwMode="auto">
          <a:xfrm>
            <a:off x="1185128" y="2622886"/>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Cable Distribution</a:t>
            </a:r>
            <a:r>
              <a:rPr lang="en-US" sz="3600" dirty="0">
                <a:latin typeface="+mn-lt"/>
              </a:rPr>
              <a:t> &amp; Broadband</a:t>
            </a:r>
            <a:endParaRPr kumimoji="1" lang="en-US" sz="3600" b="0" i="0" u="none" strike="noStrike" cap="none" normalizeH="0" baseline="0" dirty="0">
              <a:ln>
                <a:noFill/>
              </a:ln>
              <a:solidFill>
                <a:schemeClr val="tx1"/>
              </a:solidFill>
              <a:effectLst/>
              <a:latin typeface="+mn-lt"/>
            </a:endParaRPr>
          </a:p>
        </p:txBody>
      </p:sp>
      <p:sp>
        <p:nvSpPr>
          <p:cNvPr id="9" name="Rectangle 8"/>
          <p:cNvSpPr/>
          <p:nvPr/>
        </p:nvSpPr>
        <p:spPr bwMode="auto">
          <a:xfrm>
            <a:off x="4579334" y="2622885"/>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mn-lt"/>
              </a:rPr>
              <a:t>Cable Channels</a:t>
            </a:r>
            <a:r>
              <a:rPr kumimoji="1" lang="en-US" sz="3600" b="0" i="0" u="none" strike="noStrike" cap="none" normalizeH="0" dirty="0">
                <a:ln>
                  <a:noFill/>
                </a:ln>
                <a:solidFill>
                  <a:schemeClr val="tx1"/>
                </a:solidFill>
                <a:effectLst/>
                <a:latin typeface="+mn-lt"/>
              </a:rPr>
              <a:t> (RSNs, E!, etc.)</a:t>
            </a:r>
            <a:endParaRPr kumimoji="1" lang="en-US" sz="3600" b="0" i="0" u="none" strike="noStrike" cap="none" normalizeH="0" baseline="0" dirty="0">
              <a:ln>
                <a:noFill/>
              </a:ln>
              <a:solidFill>
                <a:schemeClr val="tx1"/>
              </a:solidFill>
              <a:effectLst/>
              <a:latin typeface="+mn-lt"/>
            </a:endParaRPr>
          </a:p>
        </p:txBody>
      </p:sp>
      <p:sp>
        <p:nvSpPr>
          <p:cNvPr id="10" name="Rectangle 9"/>
          <p:cNvSpPr/>
          <p:nvPr/>
        </p:nvSpPr>
        <p:spPr bwMode="auto">
          <a:xfrm>
            <a:off x="7906770" y="2622884"/>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600" b="0" i="0" u="none" strike="noStrike" cap="none" normalizeH="0" baseline="0" dirty="0" err="1">
                <a:ln>
                  <a:noFill/>
                </a:ln>
                <a:solidFill>
                  <a:schemeClr val="tx1"/>
                </a:solidFill>
                <a:effectLst/>
                <a:latin typeface="+mn-lt"/>
              </a:rPr>
              <a:t>Fancast</a:t>
            </a:r>
            <a:r>
              <a:rPr lang="en-US" sz="3600" dirty="0">
                <a:latin typeface="+mn-lt"/>
              </a:rPr>
              <a:t> (online distribution)</a:t>
            </a:r>
            <a:endParaRPr kumimoji="1" lang="en-US" sz="3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02392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7125" y="-2"/>
            <a:ext cx="9048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Hulu</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815513" y="6488668"/>
            <a:ext cx="2376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Comcast-NBCU Deal</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06400" y="1803655"/>
            <a:ext cx="2791146" cy="1076987"/>
          </a:xfrm>
          <a:prstGeom prst="rect">
            <a:avLst/>
          </a:prstGeom>
          <a:solidFill>
            <a:srgbClr val="0099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NBCU</a:t>
            </a:r>
          </a:p>
        </p:txBody>
      </p:sp>
      <p:cxnSp>
        <p:nvCxnSpPr>
          <p:cNvPr id="8" name="Straight Connector 7"/>
          <p:cNvCxnSpPr/>
          <p:nvPr/>
        </p:nvCxnSpPr>
        <p:spPr bwMode="auto">
          <a:xfrm>
            <a:off x="2159416" y="2909529"/>
            <a:ext cx="1219109" cy="1675858"/>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9" name="TextBox 8"/>
          <p:cNvSpPr txBox="1"/>
          <p:nvPr/>
        </p:nvSpPr>
        <p:spPr>
          <a:xfrm>
            <a:off x="1487504" y="3159490"/>
            <a:ext cx="1107996" cy="646331"/>
          </a:xfrm>
          <a:prstGeom prst="rect">
            <a:avLst/>
          </a:prstGeom>
          <a:noFill/>
        </p:spPr>
        <p:txBody>
          <a:bodyPr wrap="none" rtlCol="0">
            <a:spAutoFit/>
          </a:bodyPr>
          <a:lstStyle/>
          <a:p>
            <a:r>
              <a:rPr lang="en-US" sz="3600" dirty="0">
                <a:latin typeface="+mn-lt"/>
              </a:rPr>
              <a:t>32%</a:t>
            </a:r>
          </a:p>
        </p:txBody>
      </p:sp>
      <p:sp>
        <p:nvSpPr>
          <p:cNvPr id="10" name="Rectangle 9"/>
          <p:cNvSpPr/>
          <p:nvPr/>
        </p:nvSpPr>
        <p:spPr bwMode="auto">
          <a:xfrm>
            <a:off x="3378525" y="4684513"/>
            <a:ext cx="2791146" cy="1076987"/>
          </a:xfrm>
          <a:prstGeom prst="rect">
            <a:avLst/>
          </a:prstGeom>
          <a:solidFill>
            <a:srgbClr val="00B05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Hulu</a:t>
            </a:r>
          </a:p>
        </p:txBody>
      </p:sp>
      <p:sp>
        <p:nvSpPr>
          <p:cNvPr id="11" name="Rectangle 10"/>
          <p:cNvSpPr/>
          <p:nvPr/>
        </p:nvSpPr>
        <p:spPr bwMode="auto">
          <a:xfrm>
            <a:off x="3378525" y="1832542"/>
            <a:ext cx="2791146" cy="1076987"/>
          </a:xfrm>
          <a:prstGeom prst="rect">
            <a:avLst/>
          </a:prstGeom>
          <a:solidFill>
            <a:schemeClr val="bg2">
              <a:lumMod val="50000"/>
              <a:lumOff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News</a:t>
            </a:r>
          </a:p>
        </p:txBody>
      </p:sp>
      <p:cxnSp>
        <p:nvCxnSpPr>
          <p:cNvPr id="12" name="Straight Connector 11"/>
          <p:cNvCxnSpPr/>
          <p:nvPr/>
        </p:nvCxnSpPr>
        <p:spPr bwMode="auto">
          <a:xfrm flipH="1">
            <a:off x="4405039" y="2880642"/>
            <a:ext cx="136629" cy="1803871"/>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13" name="TextBox 12"/>
          <p:cNvSpPr txBox="1"/>
          <p:nvPr/>
        </p:nvSpPr>
        <p:spPr>
          <a:xfrm>
            <a:off x="3496439" y="3176523"/>
            <a:ext cx="1210588" cy="646331"/>
          </a:xfrm>
          <a:prstGeom prst="rect">
            <a:avLst/>
          </a:prstGeom>
          <a:noFill/>
        </p:spPr>
        <p:txBody>
          <a:bodyPr wrap="none" rtlCol="0">
            <a:spAutoFit/>
          </a:bodyPr>
          <a:lstStyle/>
          <a:p>
            <a:r>
              <a:rPr lang="en-US" sz="3600" dirty="0">
                <a:latin typeface="+mn-lt"/>
              </a:rPr>
              <a:t>XX%</a:t>
            </a:r>
          </a:p>
        </p:txBody>
      </p:sp>
      <p:sp>
        <p:nvSpPr>
          <p:cNvPr id="14" name="Rectangle 13"/>
          <p:cNvSpPr/>
          <p:nvPr/>
        </p:nvSpPr>
        <p:spPr bwMode="auto">
          <a:xfrm>
            <a:off x="6327114" y="1826897"/>
            <a:ext cx="2791146" cy="1076987"/>
          </a:xfrm>
          <a:prstGeom prst="rect">
            <a:avLst/>
          </a:prstGeom>
          <a:solidFill>
            <a:schemeClr val="bg2">
              <a:lumMod val="50000"/>
              <a:lumOff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Disney</a:t>
            </a:r>
          </a:p>
        </p:txBody>
      </p:sp>
      <p:cxnSp>
        <p:nvCxnSpPr>
          <p:cNvPr id="15" name="Straight Connector 14"/>
          <p:cNvCxnSpPr/>
          <p:nvPr/>
        </p:nvCxnSpPr>
        <p:spPr bwMode="auto">
          <a:xfrm flipH="1">
            <a:off x="5450268" y="2903885"/>
            <a:ext cx="2284594" cy="1780628"/>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16" name="TextBox 15"/>
          <p:cNvSpPr txBox="1"/>
          <p:nvPr/>
        </p:nvSpPr>
        <p:spPr>
          <a:xfrm>
            <a:off x="5733541" y="3205410"/>
            <a:ext cx="2001320" cy="646331"/>
          </a:xfrm>
          <a:prstGeom prst="rect">
            <a:avLst/>
          </a:prstGeom>
          <a:noFill/>
        </p:spPr>
        <p:txBody>
          <a:bodyPr wrap="square" rtlCol="0">
            <a:spAutoFit/>
          </a:bodyPr>
          <a:lstStyle/>
          <a:p>
            <a:r>
              <a:rPr lang="en-US" sz="3600" dirty="0">
                <a:latin typeface="+mn-lt"/>
              </a:rPr>
              <a:t>XX%</a:t>
            </a:r>
          </a:p>
        </p:txBody>
      </p:sp>
      <p:sp>
        <p:nvSpPr>
          <p:cNvPr id="17" name="Rectangle 16"/>
          <p:cNvSpPr/>
          <p:nvPr/>
        </p:nvSpPr>
        <p:spPr bwMode="auto">
          <a:xfrm>
            <a:off x="9405099" y="1826898"/>
            <a:ext cx="2791146" cy="1076987"/>
          </a:xfrm>
          <a:prstGeom prst="rect">
            <a:avLst/>
          </a:prstGeom>
          <a:solidFill>
            <a:schemeClr val="bg2">
              <a:lumMod val="50000"/>
              <a:lumOff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effectLst/>
                <a:latin typeface="+mn-lt"/>
              </a:rPr>
              <a:t>Private</a:t>
            </a:r>
          </a:p>
        </p:txBody>
      </p:sp>
      <p:cxnSp>
        <p:nvCxnSpPr>
          <p:cNvPr id="18" name="Straight Connector 17"/>
          <p:cNvCxnSpPr/>
          <p:nvPr/>
        </p:nvCxnSpPr>
        <p:spPr bwMode="auto">
          <a:xfrm flipH="1">
            <a:off x="5733540" y="2932540"/>
            <a:ext cx="4813856" cy="1751973"/>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19" name="TextBox 18"/>
          <p:cNvSpPr txBox="1"/>
          <p:nvPr/>
        </p:nvSpPr>
        <p:spPr>
          <a:xfrm>
            <a:off x="8546075" y="3234065"/>
            <a:ext cx="2001320" cy="646331"/>
          </a:xfrm>
          <a:prstGeom prst="rect">
            <a:avLst/>
          </a:prstGeom>
          <a:noFill/>
        </p:spPr>
        <p:txBody>
          <a:bodyPr wrap="square" rtlCol="0">
            <a:spAutoFit/>
          </a:bodyPr>
          <a:lstStyle/>
          <a:p>
            <a:r>
              <a:rPr lang="en-US" sz="3600" dirty="0">
                <a:latin typeface="+mn-lt"/>
              </a:rPr>
              <a:t>XX%</a:t>
            </a:r>
          </a:p>
        </p:txBody>
      </p:sp>
    </p:spTree>
    <p:extLst>
      <p:ext uri="{BB962C8B-B14F-4D97-AF65-F5344CB8AC3E}">
        <p14:creationId xmlns:p14="http://schemas.microsoft.com/office/powerpoint/2010/main" val="11609532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025" y="-2"/>
            <a:ext cx="43719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Joint Venture Structure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815513" y="6488668"/>
            <a:ext cx="2376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Comcast-NBCU Deal</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Date Placeholder 1"/>
          <p:cNvSpPr txBox="1">
            <a:spLocks/>
          </p:cNvSpPr>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eaLnBrk="0" fontAlgn="base" hangingPunct="0">
              <a:spcBef>
                <a:spcPct val="0"/>
              </a:spcBef>
              <a:spcAft>
                <a:spcPct val="0"/>
              </a:spcAft>
              <a:defRPr kumimoji="1" sz="1400" kern="1200">
                <a:solidFill>
                  <a:srgbClr val="000066"/>
                </a:solidFill>
                <a:latin typeface="+mn-lt"/>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BFDED777-BBAE-4146-84D9-11D9C2416783}" type="datetime4">
              <a:rPr lang="en-US" smtClean="0"/>
              <a:pPr>
                <a:defRPr/>
              </a:pPr>
              <a:t>April 24, 2022</a:t>
            </a:fld>
            <a:endParaRPr lang="en-US" altLang="en-US">
              <a:solidFill>
                <a:schemeClr val="bg2"/>
              </a:solidFill>
            </a:endParaRPr>
          </a:p>
        </p:txBody>
      </p:sp>
      <p:sp>
        <p:nvSpPr>
          <p:cNvPr id="8" name="Slide Number Placeholder 2"/>
          <p:cNvSpPr txBox="1">
            <a:spLocks/>
          </p:cNvSpPr>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7C44E4A0-3DC8-4AB9-9972-8DEF2BD12C05}" type="slidenum">
              <a:rPr lang="en-US" altLang="en-US" smtClean="0"/>
              <a:pPr/>
              <a:t>47</a:t>
            </a:fld>
            <a:endParaRPr lang="en-US" altLang="en-US"/>
          </a:p>
        </p:txBody>
      </p:sp>
      <p:sp>
        <p:nvSpPr>
          <p:cNvPr id="9" name="Rectangle 8"/>
          <p:cNvSpPr/>
          <p:nvPr/>
        </p:nvSpPr>
        <p:spPr bwMode="auto">
          <a:xfrm>
            <a:off x="0" y="3721769"/>
            <a:ext cx="12191999" cy="313623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4400" b="1" i="0" u="none" strike="noStrike" cap="none" normalizeH="0" baseline="0" dirty="0">
                <a:ln>
                  <a:noFill/>
                </a:ln>
                <a:solidFill>
                  <a:schemeClr val="tx1"/>
                </a:solidFill>
                <a:effectLst/>
                <a:latin typeface="+mn-lt"/>
              </a:rPr>
              <a:t>New Joint Venture</a:t>
            </a:r>
          </a:p>
        </p:txBody>
      </p:sp>
      <p:sp>
        <p:nvSpPr>
          <p:cNvPr id="10" name="Rectangle 9"/>
          <p:cNvSpPr/>
          <p:nvPr/>
        </p:nvSpPr>
        <p:spPr bwMode="auto">
          <a:xfrm>
            <a:off x="0" y="4385187"/>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Cable Channels</a:t>
            </a:r>
            <a:r>
              <a:rPr kumimoji="1" lang="en-US" sz="3200" b="0" i="0" u="none" strike="noStrike" cap="none" normalizeH="0" dirty="0">
                <a:ln>
                  <a:noFill/>
                </a:ln>
                <a:solidFill>
                  <a:schemeClr val="tx1"/>
                </a:solidFill>
                <a:effectLst/>
                <a:latin typeface="+mn-lt"/>
              </a:rPr>
              <a:t> (RSNs, E!, etc.)</a:t>
            </a:r>
            <a:endParaRPr kumimoji="1" lang="en-US" sz="3200" b="0" i="0" u="none" strike="noStrike" cap="none" normalizeH="0" baseline="0" dirty="0">
              <a:ln>
                <a:noFill/>
              </a:ln>
              <a:solidFill>
                <a:schemeClr val="tx1"/>
              </a:solidFill>
              <a:effectLst/>
              <a:latin typeface="+mn-lt"/>
            </a:endParaRPr>
          </a:p>
        </p:txBody>
      </p:sp>
      <p:grpSp>
        <p:nvGrpSpPr>
          <p:cNvPr id="11" name="Group 10"/>
          <p:cNvGrpSpPr/>
          <p:nvPr/>
        </p:nvGrpSpPr>
        <p:grpSpPr>
          <a:xfrm>
            <a:off x="0" y="0"/>
            <a:ext cx="5133474" cy="2261937"/>
            <a:chOff x="687823" y="344907"/>
            <a:chExt cx="6754340" cy="3433010"/>
          </a:xfrm>
        </p:grpSpPr>
        <p:sp>
          <p:nvSpPr>
            <p:cNvPr id="12" name="Rectangle 11"/>
            <p:cNvSpPr/>
            <p:nvPr/>
          </p:nvSpPr>
          <p:spPr bwMode="auto">
            <a:xfrm>
              <a:off x="687823" y="344907"/>
              <a:ext cx="6754340" cy="3433009"/>
            </a:xfrm>
            <a:prstGeom prst="rect">
              <a:avLst/>
            </a:prstGeom>
            <a:solidFill>
              <a:schemeClr val="accent2">
                <a:lumMod val="5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4000" b="1" i="0" u="none" strike="noStrike" cap="none" normalizeH="0" baseline="0" dirty="0">
                  <a:ln>
                    <a:noFill/>
                  </a:ln>
                  <a:effectLst/>
                  <a:latin typeface="+mn-lt"/>
                </a:rPr>
                <a:t>Comcast</a:t>
              </a:r>
            </a:p>
          </p:txBody>
        </p:sp>
        <p:sp>
          <p:nvSpPr>
            <p:cNvPr id="13" name="Rectangle 12"/>
            <p:cNvSpPr/>
            <p:nvPr/>
          </p:nvSpPr>
          <p:spPr bwMode="auto">
            <a:xfrm>
              <a:off x="687823" y="1339518"/>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Cable Distribution</a:t>
              </a:r>
              <a:r>
                <a:rPr lang="en-US" sz="3200" dirty="0">
                  <a:latin typeface="+mn-lt"/>
                </a:rPr>
                <a:t> &amp; Broadband</a:t>
              </a:r>
              <a:endParaRPr kumimoji="1" lang="en-US" sz="3200" b="0" i="0" u="none" strike="noStrike" cap="none" normalizeH="0" baseline="0" dirty="0">
                <a:ln>
                  <a:noFill/>
                </a:ln>
                <a:solidFill>
                  <a:schemeClr val="tx1"/>
                </a:solidFill>
                <a:effectLst/>
                <a:latin typeface="+mn-lt"/>
              </a:endParaRPr>
            </a:p>
          </p:txBody>
        </p:sp>
        <p:sp>
          <p:nvSpPr>
            <p:cNvPr id="14" name="Rectangle 13"/>
            <p:cNvSpPr/>
            <p:nvPr/>
          </p:nvSpPr>
          <p:spPr bwMode="auto">
            <a:xfrm>
              <a:off x="4047957" y="1331495"/>
              <a:ext cx="3394206" cy="2438399"/>
            </a:xfrm>
            <a:prstGeom prst="rect">
              <a:avLst/>
            </a:prstGeom>
            <a:solidFill>
              <a:schemeClr val="accent2">
                <a:lumMod val="9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err="1">
                  <a:ln>
                    <a:noFill/>
                  </a:ln>
                  <a:solidFill>
                    <a:schemeClr val="tx1"/>
                  </a:solidFill>
                  <a:effectLst/>
                  <a:latin typeface="+mn-lt"/>
                </a:rPr>
                <a:t>Fancast</a:t>
              </a:r>
              <a:r>
                <a:rPr lang="en-US" sz="3200" dirty="0">
                  <a:latin typeface="+mn-lt"/>
                </a:rPr>
                <a:t> (online distribution)</a:t>
              </a:r>
              <a:endParaRPr kumimoji="1" lang="en-US" sz="3200" b="0" i="0" u="none" strike="noStrike" cap="none" normalizeH="0" baseline="0" dirty="0">
                <a:ln>
                  <a:noFill/>
                </a:ln>
                <a:solidFill>
                  <a:schemeClr val="tx1"/>
                </a:solidFill>
                <a:effectLst/>
                <a:latin typeface="+mn-lt"/>
              </a:endParaRPr>
            </a:p>
          </p:txBody>
        </p:sp>
      </p:grpSp>
      <p:sp>
        <p:nvSpPr>
          <p:cNvPr id="15" name="Rectangle 14"/>
          <p:cNvSpPr/>
          <p:nvPr/>
        </p:nvSpPr>
        <p:spPr bwMode="auto">
          <a:xfrm>
            <a:off x="3402986" y="4385187"/>
            <a:ext cx="3089167"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Broadcast</a:t>
            </a:r>
            <a:r>
              <a:rPr kumimoji="1" lang="en-US" sz="3200" b="0" i="0" u="none" strike="noStrike" cap="none" normalizeH="0" dirty="0">
                <a:ln>
                  <a:noFill/>
                </a:ln>
                <a:solidFill>
                  <a:schemeClr val="tx1"/>
                </a:solidFill>
                <a:effectLst/>
                <a:latin typeface="+mn-lt"/>
              </a:rPr>
              <a:t> Licenses &amp; such for NBC and </a:t>
            </a:r>
            <a:r>
              <a:rPr kumimoji="1" lang="en-US" sz="3200" b="0" i="0" u="none" strike="noStrike" cap="none" normalizeH="0" dirty="0" err="1">
                <a:ln>
                  <a:noFill/>
                </a:ln>
                <a:solidFill>
                  <a:schemeClr val="tx1"/>
                </a:solidFill>
                <a:effectLst/>
                <a:latin typeface="+mn-lt"/>
              </a:rPr>
              <a:t>Telemundo</a:t>
            </a:r>
            <a:endParaRPr kumimoji="1" lang="en-US" sz="3200" b="0" i="0" u="none" strike="noStrike" cap="none" normalizeH="0" baseline="0" dirty="0">
              <a:ln>
                <a:noFill/>
              </a:ln>
              <a:solidFill>
                <a:schemeClr val="tx1"/>
              </a:solidFill>
              <a:effectLst/>
              <a:latin typeface="+mn-lt"/>
            </a:endParaRPr>
          </a:p>
        </p:txBody>
      </p:sp>
      <p:sp>
        <p:nvSpPr>
          <p:cNvPr id="16" name="Rectangle 15"/>
          <p:cNvSpPr/>
          <p:nvPr/>
        </p:nvSpPr>
        <p:spPr bwMode="auto">
          <a:xfrm>
            <a:off x="6500933" y="4385186"/>
            <a:ext cx="1951723"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Cable Channels</a:t>
            </a:r>
            <a:r>
              <a:rPr kumimoji="1" lang="en-US" sz="3200" b="0" i="0" u="none" strike="noStrike" cap="none" normalizeH="0" dirty="0">
                <a:ln>
                  <a:noFill/>
                </a:ln>
                <a:solidFill>
                  <a:schemeClr val="tx1"/>
                </a:solidFill>
                <a:effectLst/>
                <a:latin typeface="+mn-lt"/>
              </a:rPr>
              <a:t> (Bravo, MSNBC, etc.)</a:t>
            </a:r>
            <a:endParaRPr kumimoji="1" lang="en-US" sz="3200" b="0" i="0" u="none" strike="noStrike" cap="none" normalizeH="0" baseline="0" dirty="0">
              <a:ln>
                <a:noFill/>
              </a:ln>
              <a:solidFill>
                <a:schemeClr val="tx1"/>
              </a:solidFill>
              <a:effectLst/>
              <a:latin typeface="+mn-lt"/>
            </a:endParaRPr>
          </a:p>
        </p:txBody>
      </p:sp>
      <p:sp>
        <p:nvSpPr>
          <p:cNvPr id="17" name="Rectangle 16"/>
          <p:cNvSpPr/>
          <p:nvPr/>
        </p:nvSpPr>
        <p:spPr bwMode="auto">
          <a:xfrm>
            <a:off x="8452656" y="4385185"/>
            <a:ext cx="1894504" cy="2438399"/>
          </a:xfrm>
          <a:prstGeom prst="rect">
            <a:avLst/>
          </a:prstGeom>
          <a:solidFill>
            <a:schemeClr val="accent1">
              <a:lumMod val="50000"/>
            </a:schemeClr>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Universal Studios</a:t>
            </a:r>
          </a:p>
        </p:txBody>
      </p:sp>
      <p:sp>
        <p:nvSpPr>
          <p:cNvPr id="18" name="Rectangle 17"/>
          <p:cNvSpPr/>
          <p:nvPr/>
        </p:nvSpPr>
        <p:spPr bwMode="auto">
          <a:xfrm>
            <a:off x="7476794" y="1312336"/>
            <a:ext cx="2454442" cy="978569"/>
          </a:xfrm>
          <a:prstGeom prst="rect">
            <a:avLst/>
          </a:prstGeom>
          <a:solidFill>
            <a:srgbClr val="FF66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5400" b="1" i="0" u="none" strike="noStrike" cap="none" normalizeH="0" baseline="0" dirty="0">
                <a:ln>
                  <a:noFill/>
                </a:ln>
                <a:solidFill>
                  <a:schemeClr val="tx1"/>
                </a:solidFill>
                <a:effectLst/>
                <a:latin typeface="+mn-lt"/>
              </a:rPr>
              <a:t>GE</a:t>
            </a:r>
          </a:p>
        </p:txBody>
      </p:sp>
      <p:cxnSp>
        <p:nvCxnSpPr>
          <p:cNvPr id="19" name="Straight Connector 18"/>
          <p:cNvCxnSpPr/>
          <p:nvPr/>
        </p:nvCxnSpPr>
        <p:spPr bwMode="auto">
          <a:xfrm>
            <a:off x="2632898" y="2225622"/>
            <a:ext cx="2663676" cy="1355561"/>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H="1">
            <a:off x="5295471" y="2256651"/>
            <a:ext cx="3031958" cy="1355562"/>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21" name="TextBox 20"/>
          <p:cNvSpPr txBox="1"/>
          <p:nvPr/>
        </p:nvSpPr>
        <p:spPr>
          <a:xfrm>
            <a:off x="3932247" y="2360798"/>
            <a:ext cx="1364327" cy="646331"/>
          </a:xfrm>
          <a:prstGeom prst="rect">
            <a:avLst/>
          </a:prstGeom>
          <a:noFill/>
        </p:spPr>
        <p:txBody>
          <a:bodyPr wrap="square" rtlCol="0">
            <a:spAutoFit/>
          </a:bodyPr>
          <a:lstStyle/>
          <a:p>
            <a:r>
              <a:rPr lang="en-US" sz="3600" dirty="0">
                <a:latin typeface="+mn-lt"/>
              </a:rPr>
              <a:t>51%</a:t>
            </a:r>
          </a:p>
        </p:txBody>
      </p:sp>
      <p:sp>
        <p:nvSpPr>
          <p:cNvPr id="22" name="TextBox 21"/>
          <p:cNvSpPr txBox="1"/>
          <p:nvPr/>
        </p:nvSpPr>
        <p:spPr>
          <a:xfrm>
            <a:off x="6201245" y="2318269"/>
            <a:ext cx="1437319" cy="646331"/>
          </a:xfrm>
          <a:prstGeom prst="rect">
            <a:avLst/>
          </a:prstGeom>
          <a:noFill/>
        </p:spPr>
        <p:txBody>
          <a:bodyPr wrap="square" rtlCol="0">
            <a:spAutoFit/>
          </a:bodyPr>
          <a:lstStyle/>
          <a:p>
            <a:r>
              <a:rPr lang="en-US" sz="3600" dirty="0">
                <a:latin typeface="+mn-lt"/>
              </a:rPr>
              <a:t>49%</a:t>
            </a:r>
          </a:p>
        </p:txBody>
      </p:sp>
      <p:sp>
        <p:nvSpPr>
          <p:cNvPr id="39" name="Rectangle 38"/>
          <p:cNvSpPr/>
          <p:nvPr/>
        </p:nvSpPr>
        <p:spPr bwMode="auto">
          <a:xfrm>
            <a:off x="10306275" y="4385184"/>
            <a:ext cx="1894504" cy="2438399"/>
          </a:xfrm>
          <a:prstGeom prst="rect">
            <a:avLst/>
          </a:prstGeom>
          <a:solidFill>
            <a:srgbClr val="00B050"/>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a:ln>
                  <a:noFill/>
                </a:ln>
                <a:solidFill>
                  <a:schemeClr val="tx1"/>
                </a:solidFill>
                <a:effectLst/>
                <a:latin typeface="+mn-lt"/>
              </a:rPr>
              <a:t>Hulu</a:t>
            </a:r>
            <a:r>
              <a:rPr kumimoji="1" lang="en-US" sz="3200" b="0" i="0" u="none" strike="noStrike" cap="none" normalizeH="0" dirty="0">
                <a:ln>
                  <a:noFill/>
                </a:ln>
                <a:solidFill>
                  <a:schemeClr val="tx1"/>
                </a:solidFill>
                <a:effectLst/>
                <a:latin typeface="+mn-lt"/>
              </a:rPr>
              <a:t> Shares</a:t>
            </a:r>
            <a:endParaRPr kumimoji="1" lang="en-US" sz="32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664604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Structure</a:t>
            </a:r>
          </a:p>
        </p:txBody>
      </p:sp>
      <p:sp>
        <p:nvSpPr>
          <p:cNvPr id="3" name="Content Placeholder 2"/>
          <p:cNvSpPr>
            <a:spLocks noGrp="1"/>
          </p:cNvSpPr>
          <p:nvPr>
            <p:ph idx="1"/>
          </p:nvPr>
        </p:nvSpPr>
        <p:spPr/>
        <p:txBody>
          <a:bodyPr/>
          <a:lstStyle/>
          <a:p>
            <a:r>
              <a:rPr lang="en-US" dirty="0"/>
              <a:t>Now Deal</a:t>
            </a:r>
          </a:p>
          <a:p>
            <a:pPr lvl="1"/>
            <a:r>
              <a:rPr lang="en-US" dirty="0"/>
              <a:t>GE buys out Vivendi</a:t>
            </a:r>
          </a:p>
          <a:p>
            <a:pPr lvl="1"/>
            <a:r>
              <a:rPr lang="en-US" dirty="0"/>
              <a:t>Joint venture between Comcast and GE with ownership interests and asset contributions mapped out above</a:t>
            </a:r>
          </a:p>
          <a:p>
            <a:pPr lvl="1"/>
            <a:r>
              <a:rPr lang="en-US" dirty="0"/>
              <a:t>Future buy/sell rights as well</a:t>
            </a:r>
          </a:p>
        </p:txBody>
      </p:sp>
      <p:sp>
        <p:nvSpPr>
          <p:cNvPr id="4" name="Date Placeholder 3"/>
          <p:cNvSpPr>
            <a:spLocks noGrp="1"/>
          </p:cNvSpPr>
          <p:nvPr>
            <p:ph type="dt" sz="half" idx="10"/>
          </p:nvPr>
        </p:nvSpPr>
        <p:spPr/>
        <p:txBody>
          <a:bodyPr/>
          <a:lstStyle/>
          <a:p>
            <a:pPr>
              <a:defRPr/>
            </a:pPr>
            <a:fld id="{DB9A0D66-B076-43A8-A28E-ADF8FB01752B}"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48</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3808741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Structure</a:t>
            </a:r>
          </a:p>
        </p:txBody>
      </p:sp>
      <p:sp>
        <p:nvSpPr>
          <p:cNvPr id="3" name="Content Placeholder 2"/>
          <p:cNvSpPr>
            <a:spLocks noGrp="1"/>
          </p:cNvSpPr>
          <p:nvPr>
            <p:ph idx="1"/>
          </p:nvPr>
        </p:nvSpPr>
        <p:spPr/>
        <p:txBody>
          <a:bodyPr/>
          <a:lstStyle/>
          <a:p>
            <a:r>
              <a:rPr lang="en-US" dirty="0"/>
              <a:t>Future Buy/Sell Rights</a:t>
            </a:r>
          </a:p>
          <a:p>
            <a:pPr lvl="1"/>
            <a:r>
              <a:rPr lang="en-US" dirty="0"/>
              <a:t>GE can’t sell position for 3.5 years, Comcast can’t sell for four years</a:t>
            </a:r>
          </a:p>
          <a:p>
            <a:pPr lvl="1"/>
            <a:r>
              <a:rPr lang="en-US" dirty="0"/>
              <a:t>Comcast has right to buy at fair market value any interest that GE wants to sell</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fld id="{F7FA9BB9-1F16-4B91-8FF6-C47CA7348591}"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49</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78231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9607" y="-2"/>
            <a:ext cx="239239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UHF Channels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848725" y="6488668"/>
            <a:ext cx="3343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Popular Mechanics (Dec 1962)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rotWithShape="1">
          <a:blip r:embed="rId2"/>
          <a:srcRect l="1891" t="1573" r="2027" b="1714"/>
          <a:stretch/>
        </p:blipFill>
        <p:spPr>
          <a:xfrm>
            <a:off x="3513826" y="209004"/>
            <a:ext cx="4441783" cy="6491834"/>
          </a:xfrm>
          <a:prstGeom prst="rect">
            <a:avLst/>
          </a:prstGeom>
        </p:spPr>
      </p:pic>
    </p:spTree>
    <p:extLst>
      <p:ext uri="{BB962C8B-B14F-4D97-AF65-F5344CB8AC3E}">
        <p14:creationId xmlns:p14="http://schemas.microsoft.com/office/powerpoint/2010/main" val="1863203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Structure</a:t>
            </a:r>
          </a:p>
        </p:txBody>
      </p:sp>
      <p:sp>
        <p:nvSpPr>
          <p:cNvPr id="3" name="Content Placeholder 2"/>
          <p:cNvSpPr>
            <a:spLocks noGrp="1"/>
          </p:cNvSpPr>
          <p:nvPr>
            <p:ph idx="1"/>
          </p:nvPr>
        </p:nvSpPr>
        <p:spPr/>
        <p:txBody>
          <a:bodyPr/>
          <a:lstStyle/>
          <a:p>
            <a:r>
              <a:rPr lang="en-US" dirty="0"/>
              <a:t>Future Buy/Sell Rights</a:t>
            </a:r>
          </a:p>
          <a:p>
            <a:pPr lvl="1"/>
            <a:r>
              <a:rPr lang="en-US" dirty="0"/>
              <a:t>GE can put (force Comcast to buy) 50% of its interest after 3.5 years and the rest of its interest after 7 years</a:t>
            </a:r>
          </a:p>
          <a:p>
            <a:pPr lvl="1"/>
            <a:r>
              <a:rPr lang="en-US" dirty="0"/>
              <a:t>If GE puts after 3.5, Comcast can call (force GE to sell) the rest of GE’s interest at that time</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fld id="{34F6008C-94D1-4336-AC3A-4FD56343E74D}"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50</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58957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Structure</a:t>
            </a:r>
          </a:p>
        </p:txBody>
      </p:sp>
      <p:sp>
        <p:nvSpPr>
          <p:cNvPr id="3" name="Content Placeholder 2"/>
          <p:cNvSpPr>
            <a:spLocks noGrp="1"/>
          </p:cNvSpPr>
          <p:nvPr>
            <p:ph idx="1"/>
          </p:nvPr>
        </p:nvSpPr>
        <p:spPr/>
        <p:txBody>
          <a:bodyPr/>
          <a:lstStyle/>
          <a:p>
            <a:r>
              <a:rPr lang="en-US" dirty="0"/>
              <a:t>Future Buy/Sell Rights</a:t>
            </a:r>
          </a:p>
          <a:p>
            <a:pPr lvl="1"/>
            <a:r>
              <a:rPr lang="en-US" dirty="0"/>
              <a:t>If GE doesn’t put after 3.5 years, Comcast can call 50% of GE’s interest 5 years out from original deal date and all of GE’s remaining interest after 8 years</a:t>
            </a:r>
          </a:p>
          <a:p>
            <a:r>
              <a:rPr lang="en-US" dirty="0"/>
              <a:t>What does this structure accomplish? Does it change the </a:t>
            </a:r>
            <a:r>
              <a:rPr lang="en-US" dirty="0" smtClean="0"/>
              <a:t>competition </a:t>
            </a:r>
            <a:r>
              <a:rPr lang="en-US" dirty="0"/>
              <a:t>analysis?</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fld id="{6A762284-53EC-4EE5-AC2E-88BC2BE8126D}"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51</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(4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753764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Structure</a:t>
            </a:r>
          </a:p>
        </p:txBody>
      </p:sp>
      <p:sp>
        <p:nvSpPr>
          <p:cNvPr id="3" name="Content Placeholder 2"/>
          <p:cNvSpPr>
            <a:spLocks noGrp="1"/>
          </p:cNvSpPr>
          <p:nvPr>
            <p:ph idx="1"/>
          </p:nvPr>
        </p:nvSpPr>
        <p:spPr/>
        <p:txBody>
          <a:bodyPr/>
          <a:lstStyle/>
          <a:p>
            <a:r>
              <a:rPr lang="en-US" dirty="0"/>
              <a:t>Starting Questions</a:t>
            </a:r>
          </a:p>
          <a:p>
            <a:pPr lvl="1"/>
            <a:r>
              <a:rPr lang="en-US" dirty="0"/>
              <a:t>What do we think explains the joint venture? Why not an outright purchase by Comcast?</a:t>
            </a:r>
          </a:p>
          <a:p>
            <a:pPr lvl="1"/>
            <a:r>
              <a:rPr lang="en-US" dirty="0"/>
              <a:t>What are the horizontal antitrust issues raised by this structure?</a:t>
            </a:r>
          </a:p>
        </p:txBody>
      </p:sp>
      <p:sp>
        <p:nvSpPr>
          <p:cNvPr id="4" name="Date Placeholder 3"/>
          <p:cNvSpPr>
            <a:spLocks noGrp="1"/>
          </p:cNvSpPr>
          <p:nvPr>
            <p:ph type="dt" sz="half" idx="10"/>
          </p:nvPr>
        </p:nvSpPr>
        <p:spPr/>
        <p:txBody>
          <a:bodyPr/>
          <a:lstStyle/>
          <a:p>
            <a:pPr>
              <a:defRPr/>
            </a:pPr>
            <a:fld id="{3B885EB6-3D10-45C6-93E1-ABBC4C3F915A}"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52</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(5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86663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481" y="-2"/>
            <a:ext cx="5710521"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Approval: </a:t>
            </a:r>
            <a:r>
              <a:rPr lang="en-US" sz="2400" dirty="0">
                <a:solidFill>
                  <a:schemeClr val="accent4">
                    <a:lumMod val="75000"/>
                    <a:lumOff val="25000"/>
                  </a:schemeClr>
                </a:solidFill>
                <a:latin typeface="+mn-lt"/>
                <a:cs typeface="Times New Roman" panose="02020603050405020304" pitchFamily="18" charset="0"/>
              </a:rPr>
              <a:t>Comcast/NBCU transaction</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339138" y="6488668"/>
            <a:ext cx="3852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03C0C5FF-54AC-7347-BE94-B010CBAC7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707" y="220434"/>
            <a:ext cx="4782168" cy="6171311"/>
          </a:xfrm>
          <a:prstGeom prst="rect">
            <a:avLst/>
          </a:prstGeom>
        </p:spPr>
      </p:pic>
      <p:pic>
        <p:nvPicPr>
          <p:cNvPr id="11" name="Picture 10">
            <a:extLst>
              <a:ext uri="{FF2B5EF4-FFF2-40B4-BE49-F238E27FC236}">
                <a16:creationId xmlns:a16="http://schemas.microsoft.com/office/drawing/2014/main" id="{D0A989B7-A48A-6A46-A897-E20C1E483691}"/>
              </a:ext>
            </a:extLst>
          </p:cNvPr>
          <p:cNvPicPr>
            <a:picLocks noChangeAspect="1"/>
          </p:cNvPicPr>
          <p:nvPr/>
        </p:nvPicPr>
        <p:blipFill>
          <a:blip r:embed="rId4"/>
          <a:stretch>
            <a:fillRect/>
          </a:stretch>
        </p:blipFill>
        <p:spPr>
          <a:xfrm>
            <a:off x="1822632" y="884000"/>
            <a:ext cx="9997945" cy="5128890"/>
          </a:xfrm>
          <a:prstGeom prst="rect">
            <a:avLst/>
          </a:prstGeom>
        </p:spPr>
      </p:pic>
    </p:spTree>
    <p:extLst>
      <p:ext uri="{BB962C8B-B14F-4D97-AF65-F5344CB8AC3E}">
        <p14:creationId xmlns:p14="http://schemas.microsoft.com/office/powerpoint/2010/main" val="41332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353" y="-2"/>
            <a:ext cx="351864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Access to JV Content</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96955DF3-2DBB-E14D-8951-1D38AB64F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75" y="220433"/>
            <a:ext cx="4656138" cy="6008671"/>
          </a:xfrm>
          <a:prstGeom prst="rect">
            <a:avLst/>
          </a:prstGeom>
        </p:spPr>
      </p:pic>
      <p:pic>
        <p:nvPicPr>
          <p:cNvPr id="11" name="Picture 10">
            <a:extLst>
              <a:ext uri="{FF2B5EF4-FFF2-40B4-BE49-F238E27FC236}">
                <a16:creationId xmlns:a16="http://schemas.microsoft.com/office/drawing/2014/main" id="{2A38FFD0-10D8-8D41-A72B-309FF53AD1D6}"/>
              </a:ext>
            </a:extLst>
          </p:cNvPr>
          <p:cNvPicPr>
            <a:picLocks noChangeAspect="1"/>
          </p:cNvPicPr>
          <p:nvPr/>
        </p:nvPicPr>
        <p:blipFill>
          <a:blip r:embed="rId4"/>
          <a:stretch>
            <a:fillRect/>
          </a:stretch>
        </p:blipFill>
        <p:spPr>
          <a:xfrm>
            <a:off x="1011906" y="1857755"/>
            <a:ext cx="10937206" cy="3833368"/>
          </a:xfrm>
          <a:prstGeom prst="rect">
            <a:avLst/>
          </a:prstGeom>
        </p:spPr>
      </p:pic>
      <p:sp>
        <p:nvSpPr>
          <p:cNvPr id="9" name="Text Box 5"/>
          <p:cNvSpPr txBox="1">
            <a:spLocks noChangeArrowheads="1"/>
          </p:cNvSpPr>
          <p:nvPr/>
        </p:nvSpPr>
        <p:spPr bwMode="auto">
          <a:xfrm>
            <a:off x="8386763" y="6488668"/>
            <a:ext cx="38052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486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353" y="-2"/>
            <a:ext cx="351864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Access to JV Content</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a:extLst>
              <a:ext uri="{FF2B5EF4-FFF2-40B4-BE49-F238E27FC236}">
                <a16:creationId xmlns:a16="http://schemas.microsoft.com/office/drawing/2014/main" id="{E70136C6-90D0-1242-A419-9DDE624ED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26" y="220434"/>
            <a:ext cx="4746624" cy="6125441"/>
          </a:xfrm>
          <a:prstGeom prst="rect">
            <a:avLst/>
          </a:prstGeom>
        </p:spPr>
      </p:pic>
      <p:grpSp>
        <p:nvGrpSpPr>
          <p:cNvPr id="13" name="Group 12">
            <a:extLst>
              <a:ext uri="{FF2B5EF4-FFF2-40B4-BE49-F238E27FC236}">
                <a16:creationId xmlns:a16="http://schemas.microsoft.com/office/drawing/2014/main" id="{5F1F3F1A-7CE5-5D41-90D3-2E240A69601D}"/>
              </a:ext>
            </a:extLst>
          </p:cNvPr>
          <p:cNvGrpSpPr/>
          <p:nvPr/>
        </p:nvGrpSpPr>
        <p:grpSpPr>
          <a:xfrm>
            <a:off x="1563317" y="736885"/>
            <a:ext cx="9877329" cy="5359115"/>
            <a:chOff x="373316" y="1769039"/>
            <a:chExt cx="9291389" cy="4817066"/>
          </a:xfrm>
        </p:grpSpPr>
        <p:pic>
          <p:nvPicPr>
            <p:cNvPr id="14" name="Picture 13">
              <a:extLst>
                <a:ext uri="{FF2B5EF4-FFF2-40B4-BE49-F238E27FC236}">
                  <a16:creationId xmlns:a16="http://schemas.microsoft.com/office/drawing/2014/main" id="{D49CCD07-C0D4-204D-9900-1B3F5B1C2DA4}"/>
                </a:ext>
              </a:extLst>
            </p:cNvPr>
            <p:cNvPicPr>
              <a:picLocks noChangeAspect="1"/>
            </p:cNvPicPr>
            <p:nvPr/>
          </p:nvPicPr>
          <p:blipFill>
            <a:blip r:embed="rId4"/>
            <a:stretch>
              <a:fillRect/>
            </a:stretch>
          </p:blipFill>
          <p:spPr>
            <a:xfrm>
              <a:off x="373316" y="1769039"/>
              <a:ext cx="9291389" cy="2323945"/>
            </a:xfrm>
            <a:prstGeom prst="rect">
              <a:avLst/>
            </a:prstGeom>
            <a:solidFill>
              <a:schemeClr val="bg2">
                <a:alpha val="10000"/>
              </a:schemeClr>
            </a:solidFill>
            <a:ln w="9525">
              <a:noFill/>
              <a:miter lim="800000"/>
              <a:headEnd/>
              <a:tailEnd/>
            </a:ln>
          </p:spPr>
        </p:pic>
        <p:pic>
          <p:nvPicPr>
            <p:cNvPr id="15" name="Picture 14">
              <a:extLst>
                <a:ext uri="{FF2B5EF4-FFF2-40B4-BE49-F238E27FC236}">
                  <a16:creationId xmlns:a16="http://schemas.microsoft.com/office/drawing/2014/main" id="{6B46AF77-A9E6-2646-9590-AD996404C962}"/>
                </a:ext>
              </a:extLst>
            </p:cNvPr>
            <p:cNvPicPr>
              <a:picLocks noChangeAspect="1"/>
            </p:cNvPicPr>
            <p:nvPr/>
          </p:nvPicPr>
          <p:blipFill>
            <a:blip r:embed="rId5"/>
            <a:stretch>
              <a:fillRect/>
            </a:stretch>
          </p:blipFill>
          <p:spPr>
            <a:xfrm>
              <a:off x="373316" y="4092984"/>
              <a:ext cx="9291389" cy="2493121"/>
            </a:xfrm>
            <a:prstGeom prst="rect">
              <a:avLst/>
            </a:prstGeom>
            <a:solidFill>
              <a:schemeClr val="bg2">
                <a:alpha val="10000"/>
              </a:schemeClr>
            </a:solidFill>
            <a:ln w="9525">
              <a:noFill/>
              <a:miter lim="800000"/>
              <a:headEnd/>
              <a:tailEnd/>
            </a:ln>
          </p:spPr>
        </p:pic>
      </p:grpSp>
      <p:sp>
        <p:nvSpPr>
          <p:cNvPr id="11" name="Text Box 5"/>
          <p:cNvSpPr txBox="1">
            <a:spLocks noChangeArrowheads="1"/>
          </p:cNvSpPr>
          <p:nvPr/>
        </p:nvSpPr>
        <p:spPr bwMode="auto">
          <a:xfrm>
            <a:off x="8401050" y="6488668"/>
            <a:ext cx="3790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9476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0141" y="-2"/>
            <a:ext cx="2321861"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Digital Divide</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8E6FEF3-8329-AB40-8104-F83756453D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83"/>
          <a:stretch/>
        </p:blipFill>
        <p:spPr>
          <a:xfrm>
            <a:off x="277813" y="242288"/>
            <a:ext cx="4327525" cy="6124956"/>
          </a:xfrm>
          <a:prstGeom prst="rect">
            <a:avLst/>
          </a:prstGeom>
        </p:spPr>
      </p:pic>
      <p:grpSp>
        <p:nvGrpSpPr>
          <p:cNvPr id="15" name="Group 14">
            <a:extLst>
              <a:ext uri="{FF2B5EF4-FFF2-40B4-BE49-F238E27FC236}">
                <a16:creationId xmlns:a16="http://schemas.microsoft.com/office/drawing/2014/main" id="{288DA06D-B74A-B04B-91BA-C4CA83970517}"/>
              </a:ext>
            </a:extLst>
          </p:cNvPr>
          <p:cNvGrpSpPr/>
          <p:nvPr/>
        </p:nvGrpSpPr>
        <p:grpSpPr>
          <a:xfrm>
            <a:off x="1105928" y="1389143"/>
            <a:ext cx="10709835" cy="4520901"/>
            <a:chOff x="0" y="1513415"/>
            <a:chExt cx="10761122" cy="3580595"/>
          </a:xfrm>
        </p:grpSpPr>
        <p:pic>
          <p:nvPicPr>
            <p:cNvPr id="16" name="Picture 15">
              <a:extLst>
                <a:ext uri="{FF2B5EF4-FFF2-40B4-BE49-F238E27FC236}">
                  <a16:creationId xmlns:a16="http://schemas.microsoft.com/office/drawing/2014/main" id="{D61B4387-114D-9F45-B04B-067FBCEA49EA}"/>
                </a:ext>
              </a:extLst>
            </p:cNvPr>
            <p:cNvPicPr>
              <a:picLocks noChangeAspect="1"/>
            </p:cNvPicPr>
            <p:nvPr/>
          </p:nvPicPr>
          <p:blipFill>
            <a:blip r:embed="rId4"/>
            <a:stretch>
              <a:fillRect/>
            </a:stretch>
          </p:blipFill>
          <p:spPr>
            <a:xfrm>
              <a:off x="0" y="1513415"/>
              <a:ext cx="10761122" cy="2269248"/>
            </a:xfrm>
            <a:prstGeom prst="rect">
              <a:avLst/>
            </a:prstGeom>
          </p:spPr>
        </p:pic>
        <p:pic>
          <p:nvPicPr>
            <p:cNvPr id="17" name="Picture 16">
              <a:extLst>
                <a:ext uri="{FF2B5EF4-FFF2-40B4-BE49-F238E27FC236}">
                  <a16:creationId xmlns:a16="http://schemas.microsoft.com/office/drawing/2014/main" id="{3133755E-DDA6-7145-95F5-0E12A432E72C}"/>
                </a:ext>
              </a:extLst>
            </p:cNvPr>
            <p:cNvPicPr>
              <a:picLocks noChangeAspect="1"/>
            </p:cNvPicPr>
            <p:nvPr/>
          </p:nvPicPr>
          <p:blipFill>
            <a:blip r:embed="rId5"/>
            <a:stretch>
              <a:fillRect/>
            </a:stretch>
          </p:blipFill>
          <p:spPr>
            <a:xfrm>
              <a:off x="0" y="3782662"/>
              <a:ext cx="10761122" cy="1311348"/>
            </a:xfrm>
            <a:prstGeom prst="rect">
              <a:avLst/>
            </a:prstGeom>
          </p:spPr>
        </p:pic>
      </p:grpSp>
      <p:sp>
        <p:nvSpPr>
          <p:cNvPr id="11" name="Text Box 5"/>
          <p:cNvSpPr txBox="1">
            <a:spLocks noChangeArrowheads="1"/>
          </p:cNvSpPr>
          <p:nvPr/>
        </p:nvSpPr>
        <p:spPr bwMode="auto">
          <a:xfrm>
            <a:off x="8253413" y="6488668"/>
            <a:ext cx="3938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153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0" y="-2"/>
            <a:ext cx="1524002"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Localism</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C8EB727-FD0C-BF44-9129-E30BC85C7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93" y="220433"/>
            <a:ext cx="4577057" cy="6105814"/>
          </a:xfrm>
          <a:prstGeom prst="rect">
            <a:avLst/>
          </a:prstGeom>
        </p:spPr>
      </p:pic>
      <p:pic>
        <p:nvPicPr>
          <p:cNvPr id="15" name="Picture 14">
            <a:extLst>
              <a:ext uri="{FF2B5EF4-FFF2-40B4-BE49-F238E27FC236}">
                <a16:creationId xmlns:a16="http://schemas.microsoft.com/office/drawing/2014/main" id="{FEBC4260-21DF-5C40-8E09-651369F511AC}"/>
              </a:ext>
            </a:extLst>
          </p:cNvPr>
          <p:cNvPicPr>
            <a:picLocks noChangeAspect="1"/>
          </p:cNvPicPr>
          <p:nvPr/>
        </p:nvPicPr>
        <p:blipFill>
          <a:blip r:embed="rId4"/>
          <a:stretch>
            <a:fillRect/>
          </a:stretch>
        </p:blipFill>
        <p:spPr>
          <a:xfrm>
            <a:off x="1025115" y="2850704"/>
            <a:ext cx="10993848" cy="3043870"/>
          </a:xfrm>
          <a:prstGeom prst="rect">
            <a:avLst/>
          </a:prstGeom>
        </p:spPr>
      </p:pic>
      <p:sp>
        <p:nvSpPr>
          <p:cNvPr id="9" name="Text Box 5"/>
          <p:cNvSpPr txBox="1">
            <a:spLocks noChangeArrowheads="1"/>
          </p:cNvSpPr>
          <p:nvPr/>
        </p:nvSpPr>
        <p:spPr bwMode="auto">
          <a:xfrm>
            <a:off x="8253413" y="6488668"/>
            <a:ext cx="3938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991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0738" y="-2"/>
            <a:ext cx="2481264"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Protecting Kids</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DCA76B1C-3DB6-E242-AA27-6E12F394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06" y="220434"/>
            <a:ext cx="4462757" cy="5953336"/>
          </a:xfrm>
          <a:prstGeom prst="rect">
            <a:avLst/>
          </a:prstGeom>
        </p:spPr>
      </p:pic>
      <p:pic>
        <p:nvPicPr>
          <p:cNvPr id="11" name="Picture 10">
            <a:extLst>
              <a:ext uri="{FF2B5EF4-FFF2-40B4-BE49-F238E27FC236}">
                <a16:creationId xmlns:a16="http://schemas.microsoft.com/office/drawing/2014/main" id="{95BEEE17-8015-E440-BEB6-42F6FC2D725E}"/>
              </a:ext>
            </a:extLst>
          </p:cNvPr>
          <p:cNvPicPr>
            <a:picLocks noChangeAspect="1"/>
          </p:cNvPicPr>
          <p:nvPr/>
        </p:nvPicPr>
        <p:blipFill>
          <a:blip r:embed="rId4"/>
          <a:stretch>
            <a:fillRect/>
          </a:stretch>
        </p:blipFill>
        <p:spPr>
          <a:xfrm>
            <a:off x="1001607" y="2915087"/>
            <a:ext cx="10975250" cy="2880314"/>
          </a:xfrm>
          <a:prstGeom prst="rect">
            <a:avLst/>
          </a:prstGeom>
        </p:spPr>
      </p:pic>
      <p:sp>
        <p:nvSpPr>
          <p:cNvPr id="10" name="Text Box 5"/>
          <p:cNvSpPr txBox="1">
            <a:spLocks noChangeArrowheads="1"/>
          </p:cNvSpPr>
          <p:nvPr/>
        </p:nvSpPr>
        <p:spPr bwMode="auto">
          <a:xfrm>
            <a:off x="8391525" y="6488668"/>
            <a:ext cx="3800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8165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7175" y="-2"/>
            <a:ext cx="4314827"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Diversity and PEG Channels</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13289D43-BB44-3643-9819-1D9EBD0F2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31" y="291871"/>
            <a:ext cx="4465151" cy="5956529"/>
          </a:xfrm>
          <a:prstGeom prst="rect">
            <a:avLst/>
          </a:prstGeom>
        </p:spPr>
      </p:pic>
      <p:pic>
        <p:nvPicPr>
          <p:cNvPr id="11" name="Picture 10">
            <a:extLst>
              <a:ext uri="{FF2B5EF4-FFF2-40B4-BE49-F238E27FC236}">
                <a16:creationId xmlns:a16="http://schemas.microsoft.com/office/drawing/2014/main" id="{C8C1AFDD-AAB2-A849-ADD6-73AB97E985F1}"/>
              </a:ext>
            </a:extLst>
          </p:cNvPr>
          <p:cNvPicPr>
            <a:picLocks noChangeAspect="1"/>
          </p:cNvPicPr>
          <p:nvPr/>
        </p:nvPicPr>
        <p:blipFill>
          <a:blip r:embed="rId4"/>
          <a:stretch>
            <a:fillRect/>
          </a:stretch>
        </p:blipFill>
        <p:spPr>
          <a:xfrm>
            <a:off x="873032" y="2259903"/>
            <a:ext cx="11098306" cy="3776598"/>
          </a:xfrm>
          <a:prstGeom prst="rect">
            <a:avLst/>
          </a:prstGeom>
        </p:spPr>
      </p:pic>
      <p:sp>
        <p:nvSpPr>
          <p:cNvPr id="9" name="Text Box 5"/>
          <p:cNvSpPr txBox="1">
            <a:spLocks noChangeArrowheads="1"/>
          </p:cNvSpPr>
          <p:nvPr/>
        </p:nvSpPr>
        <p:spPr bwMode="auto">
          <a:xfrm>
            <a:off x="8377238" y="6488668"/>
            <a:ext cx="38147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Press </a:t>
            </a:r>
            <a:r>
              <a:rPr lang="en-US" sz="1800" i="0" dirty="0" smtClean="0">
                <a:solidFill>
                  <a:schemeClr val="accent4">
                    <a:lumMod val="75000"/>
                    <a:lumOff val="25000"/>
                  </a:schemeClr>
                </a:solidFill>
                <a:latin typeface="+mn-lt"/>
                <a:cs typeface="Times New Roman" panose="02020603050405020304" pitchFamily="18" charset="0"/>
              </a:rPr>
              <a:t>Release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921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1873" y="-2"/>
            <a:ext cx="383012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Requires A New Antenna</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848725" y="6488668"/>
            <a:ext cx="3343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Popular Mechanics (Dec 1962)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550" y="122736"/>
            <a:ext cx="4217058" cy="6178052"/>
          </a:xfrm>
          <a:prstGeom prst="rect">
            <a:avLst/>
          </a:prstGeom>
        </p:spPr>
      </p:pic>
      <p:pic>
        <p:nvPicPr>
          <p:cNvPr id="8" name="Picture 7" descr="Popular Mechanics - Google Books - Google Chrome"/>
          <p:cNvPicPr>
            <a:picLocks noChangeAspect="1"/>
          </p:cNvPicPr>
          <p:nvPr/>
        </p:nvPicPr>
        <p:blipFill rotWithShape="1">
          <a:blip r:embed="rId3">
            <a:extLst>
              <a:ext uri="{28A0092B-C50C-407E-A947-70E740481C1C}">
                <a14:useLocalDpi xmlns:a14="http://schemas.microsoft.com/office/drawing/2010/main" val="0"/>
              </a:ext>
            </a:extLst>
          </a:blip>
          <a:srcRect l="34651" t="33333" r="12054" b="15397"/>
          <a:stretch/>
        </p:blipFill>
        <p:spPr>
          <a:xfrm>
            <a:off x="2662688" y="595033"/>
            <a:ext cx="7614249" cy="5576877"/>
          </a:xfrm>
          <a:prstGeom prst="rect">
            <a:avLst/>
          </a:prstGeom>
        </p:spPr>
      </p:pic>
    </p:spTree>
    <p:extLst>
      <p:ext uri="{BB962C8B-B14F-4D97-AF65-F5344CB8AC3E}">
        <p14:creationId xmlns:p14="http://schemas.microsoft.com/office/powerpoint/2010/main" val="1008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4071" y="-2"/>
            <a:ext cx="3827931"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Comcast/NBC Universal</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7410449" y="6488668"/>
            <a:ext cx="47815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Competitive Impact </a:t>
            </a:r>
            <a:r>
              <a:rPr lang="en-US" sz="1800" i="0" dirty="0" smtClean="0">
                <a:solidFill>
                  <a:schemeClr val="accent4">
                    <a:lumMod val="75000"/>
                    <a:lumOff val="25000"/>
                  </a:schemeClr>
                </a:solidFill>
                <a:latin typeface="+mn-lt"/>
                <a:cs typeface="Times New Roman" panose="02020603050405020304" pitchFamily="18" charset="0"/>
              </a:rPr>
              <a:t>Statement (18 Jan 2011)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B14C1A06-CEAD-0742-B636-4BE78335BFF6}"/>
              </a:ext>
            </a:extLst>
          </p:cNvPr>
          <p:cNvPicPr>
            <a:picLocks noChangeAspect="1"/>
          </p:cNvPicPr>
          <p:nvPr/>
        </p:nvPicPr>
        <p:blipFill>
          <a:blip r:embed="rId3"/>
          <a:stretch>
            <a:fillRect/>
          </a:stretch>
        </p:blipFill>
        <p:spPr>
          <a:xfrm>
            <a:off x="3159005" y="391483"/>
            <a:ext cx="4553715" cy="5928354"/>
          </a:xfrm>
          <a:prstGeom prst="rect">
            <a:avLst/>
          </a:prstGeom>
        </p:spPr>
      </p:pic>
    </p:spTree>
    <p:extLst>
      <p:ext uri="{BB962C8B-B14F-4D97-AF65-F5344CB8AC3E}">
        <p14:creationId xmlns:p14="http://schemas.microsoft.com/office/powerpoint/2010/main" val="5966615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4412" y="-2"/>
            <a:ext cx="3787590"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OVD Access to Content</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E421113-C55B-C744-97DF-A3353675ECF9}"/>
              </a:ext>
            </a:extLst>
          </p:cNvPr>
          <p:cNvPicPr>
            <a:picLocks noChangeAspect="1"/>
          </p:cNvPicPr>
          <p:nvPr/>
        </p:nvPicPr>
        <p:blipFill>
          <a:blip r:embed="rId3"/>
          <a:stretch>
            <a:fillRect/>
          </a:stretch>
        </p:blipFill>
        <p:spPr>
          <a:xfrm>
            <a:off x="311150" y="154417"/>
            <a:ext cx="4618894" cy="6146371"/>
          </a:xfrm>
          <a:prstGeom prst="rect">
            <a:avLst/>
          </a:prstGeom>
        </p:spPr>
      </p:pic>
      <p:pic>
        <p:nvPicPr>
          <p:cNvPr id="10" name="Picture 9">
            <a:extLst>
              <a:ext uri="{FF2B5EF4-FFF2-40B4-BE49-F238E27FC236}">
                <a16:creationId xmlns:a16="http://schemas.microsoft.com/office/drawing/2014/main" id="{9B09EEEB-033C-794F-81E0-C0B8A227E065}"/>
              </a:ext>
            </a:extLst>
          </p:cNvPr>
          <p:cNvPicPr>
            <a:picLocks noChangeAspect="1"/>
          </p:cNvPicPr>
          <p:nvPr/>
        </p:nvPicPr>
        <p:blipFill>
          <a:blip r:embed="rId4"/>
          <a:stretch>
            <a:fillRect/>
          </a:stretch>
        </p:blipFill>
        <p:spPr>
          <a:xfrm>
            <a:off x="1196477" y="852986"/>
            <a:ext cx="10260418" cy="4938214"/>
          </a:xfrm>
          <a:prstGeom prst="rect">
            <a:avLst/>
          </a:prstGeom>
        </p:spPr>
      </p:pic>
      <p:sp>
        <p:nvSpPr>
          <p:cNvPr id="11" name="Text Box 5"/>
          <p:cNvSpPr txBox="1">
            <a:spLocks noChangeArrowheads="1"/>
          </p:cNvSpPr>
          <p:nvPr/>
        </p:nvSpPr>
        <p:spPr bwMode="auto">
          <a:xfrm>
            <a:off x="7410449" y="6488668"/>
            <a:ext cx="47815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Competitive Impact </a:t>
            </a:r>
            <a:r>
              <a:rPr lang="en-US" sz="1800" i="0" dirty="0" smtClean="0">
                <a:solidFill>
                  <a:schemeClr val="accent4">
                    <a:lumMod val="75000"/>
                    <a:lumOff val="25000"/>
                  </a:schemeClr>
                </a:solidFill>
                <a:latin typeface="+mn-lt"/>
                <a:cs typeface="Times New Roman" panose="02020603050405020304" pitchFamily="18" charset="0"/>
              </a:rPr>
              <a:t>Statement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6215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376" y="-2"/>
            <a:ext cx="568362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OVDs Get CBS Deal for NBC Content</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90BC4864-AD35-FF4E-BFCF-23211F4A4D52}"/>
              </a:ext>
            </a:extLst>
          </p:cNvPr>
          <p:cNvPicPr>
            <a:picLocks noChangeAspect="1"/>
          </p:cNvPicPr>
          <p:nvPr/>
        </p:nvPicPr>
        <p:blipFill>
          <a:blip r:embed="rId3"/>
          <a:stretch>
            <a:fillRect/>
          </a:stretch>
        </p:blipFill>
        <p:spPr>
          <a:xfrm>
            <a:off x="215900" y="220434"/>
            <a:ext cx="4313238" cy="6100146"/>
          </a:xfrm>
          <a:prstGeom prst="rect">
            <a:avLst/>
          </a:prstGeom>
        </p:spPr>
      </p:pic>
      <p:pic>
        <p:nvPicPr>
          <p:cNvPr id="9" name="Picture 8">
            <a:extLst>
              <a:ext uri="{FF2B5EF4-FFF2-40B4-BE49-F238E27FC236}">
                <a16:creationId xmlns:a16="http://schemas.microsoft.com/office/drawing/2014/main" id="{942295D9-0F20-DA42-A350-E52CFB25F2E7}"/>
              </a:ext>
            </a:extLst>
          </p:cNvPr>
          <p:cNvPicPr>
            <a:picLocks noChangeAspect="1"/>
          </p:cNvPicPr>
          <p:nvPr/>
        </p:nvPicPr>
        <p:blipFill>
          <a:blip r:embed="rId4"/>
          <a:stretch>
            <a:fillRect/>
          </a:stretch>
        </p:blipFill>
        <p:spPr>
          <a:xfrm>
            <a:off x="1459725" y="819761"/>
            <a:ext cx="10097301" cy="4985797"/>
          </a:xfrm>
          <a:prstGeom prst="rect">
            <a:avLst/>
          </a:prstGeom>
        </p:spPr>
      </p:pic>
      <p:sp>
        <p:nvSpPr>
          <p:cNvPr id="11" name="Text Box 5"/>
          <p:cNvSpPr txBox="1">
            <a:spLocks noChangeArrowheads="1"/>
          </p:cNvSpPr>
          <p:nvPr/>
        </p:nvSpPr>
        <p:spPr bwMode="auto">
          <a:xfrm>
            <a:off x="7410449" y="6488668"/>
            <a:ext cx="47815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Competitive Impact </a:t>
            </a:r>
            <a:r>
              <a:rPr lang="en-US" sz="1800" i="0" dirty="0" smtClean="0">
                <a:solidFill>
                  <a:schemeClr val="accent4">
                    <a:lumMod val="75000"/>
                    <a:lumOff val="25000"/>
                  </a:schemeClr>
                </a:solidFill>
                <a:latin typeface="+mn-lt"/>
                <a:cs typeface="Times New Roman" panose="02020603050405020304" pitchFamily="18" charset="0"/>
              </a:rPr>
              <a:t>Statement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9112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494" y="-2"/>
            <a:ext cx="4697508"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Broadband Discrimination</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6ACC0B3-15DC-8743-996D-C0FF063DFFA2}"/>
              </a:ext>
            </a:extLst>
          </p:cNvPr>
          <p:cNvPicPr>
            <a:picLocks noChangeAspect="1"/>
          </p:cNvPicPr>
          <p:nvPr/>
        </p:nvPicPr>
        <p:blipFill>
          <a:blip r:embed="rId3"/>
          <a:stretch>
            <a:fillRect/>
          </a:stretch>
        </p:blipFill>
        <p:spPr>
          <a:xfrm>
            <a:off x="211137" y="163342"/>
            <a:ext cx="4479925" cy="6158003"/>
          </a:xfrm>
          <a:prstGeom prst="rect">
            <a:avLst/>
          </a:prstGeom>
        </p:spPr>
      </p:pic>
      <p:pic>
        <p:nvPicPr>
          <p:cNvPr id="11" name="Picture 10">
            <a:extLst>
              <a:ext uri="{FF2B5EF4-FFF2-40B4-BE49-F238E27FC236}">
                <a16:creationId xmlns:a16="http://schemas.microsoft.com/office/drawing/2014/main" id="{B2BFC570-B388-284C-ABC1-51AC222DF9F5}"/>
              </a:ext>
            </a:extLst>
          </p:cNvPr>
          <p:cNvPicPr>
            <a:picLocks noChangeAspect="1"/>
          </p:cNvPicPr>
          <p:nvPr/>
        </p:nvPicPr>
        <p:blipFill>
          <a:blip r:embed="rId4"/>
          <a:stretch>
            <a:fillRect/>
          </a:stretch>
        </p:blipFill>
        <p:spPr>
          <a:xfrm>
            <a:off x="1245945" y="1031717"/>
            <a:ext cx="10641255" cy="4385569"/>
          </a:xfrm>
          <a:prstGeom prst="rect">
            <a:avLst/>
          </a:prstGeom>
        </p:spPr>
      </p:pic>
      <p:sp>
        <p:nvSpPr>
          <p:cNvPr id="10" name="Text Box 5"/>
          <p:cNvSpPr txBox="1">
            <a:spLocks noChangeArrowheads="1"/>
          </p:cNvSpPr>
          <p:nvPr/>
        </p:nvSpPr>
        <p:spPr bwMode="auto">
          <a:xfrm>
            <a:off x="7410449" y="6488668"/>
            <a:ext cx="47815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Competitive Impact </a:t>
            </a:r>
            <a:r>
              <a:rPr lang="en-US" sz="1800" i="0" dirty="0" smtClean="0">
                <a:solidFill>
                  <a:schemeClr val="accent4">
                    <a:lumMod val="75000"/>
                    <a:lumOff val="25000"/>
                  </a:schemeClr>
                </a:solidFill>
                <a:latin typeface="+mn-lt"/>
                <a:cs typeface="Times New Roman" panose="02020603050405020304" pitchFamily="18" charset="0"/>
              </a:rPr>
              <a:t>Statement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5439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176" y="-2"/>
            <a:ext cx="690282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Fear is Comcast will Prioritize Its Own Traffic</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B63E8B8C-F5AE-A04A-A2FC-C238603D48B5}"/>
              </a:ext>
            </a:extLst>
          </p:cNvPr>
          <p:cNvPicPr>
            <a:picLocks noChangeAspect="1"/>
          </p:cNvPicPr>
          <p:nvPr/>
        </p:nvPicPr>
        <p:blipFill>
          <a:blip r:embed="rId3"/>
          <a:stretch>
            <a:fillRect/>
          </a:stretch>
        </p:blipFill>
        <p:spPr>
          <a:xfrm>
            <a:off x="234213" y="201680"/>
            <a:ext cx="4437800" cy="6100099"/>
          </a:xfrm>
          <a:prstGeom prst="rect">
            <a:avLst/>
          </a:prstGeom>
        </p:spPr>
      </p:pic>
      <p:pic>
        <p:nvPicPr>
          <p:cNvPr id="12" name="Picture 11">
            <a:extLst>
              <a:ext uri="{FF2B5EF4-FFF2-40B4-BE49-F238E27FC236}">
                <a16:creationId xmlns:a16="http://schemas.microsoft.com/office/drawing/2014/main" id="{751FE455-1B61-F443-BA3B-AEAD4089DBBE}"/>
              </a:ext>
            </a:extLst>
          </p:cNvPr>
          <p:cNvPicPr>
            <a:picLocks noChangeAspect="1"/>
          </p:cNvPicPr>
          <p:nvPr/>
        </p:nvPicPr>
        <p:blipFill>
          <a:blip r:embed="rId4"/>
          <a:stretch>
            <a:fillRect/>
          </a:stretch>
        </p:blipFill>
        <p:spPr>
          <a:xfrm>
            <a:off x="876776" y="1497431"/>
            <a:ext cx="11142187" cy="3197741"/>
          </a:xfrm>
          <a:prstGeom prst="rect">
            <a:avLst/>
          </a:prstGeom>
        </p:spPr>
      </p:pic>
      <p:sp>
        <p:nvSpPr>
          <p:cNvPr id="9" name="Text Box 5"/>
          <p:cNvSpPr txBox="1">
            <a:spLocks noChangeArrowheads="1"/>
          </p:cNvSpPr>
          <p:nvPr/>
        </p:nvSpPr>
        <p:spPr bwMode="auto">
          <a:xfrm>
            <a:off x="7410449" y="6488668"/>
            <a:ext cx="47815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Competitive Impact </a:t>
            </a:r>
            <a:r>
              <a:rPr lang="en-US" sz="1800" i="0" dirty="0" smtClean="0">
                <a:solidFill>
                  <a:schemeClr val="accent4">
                    <a:lumMod val="75000"/>
                    <a:lumOff val="25000"/>
                  </a:schemeClr>
                </a:solidFill>
                <a:latin typeface="+mn-lt"/>
                <a:cs typeface="Times New Roman" panose="02020603050405020304" pitchFamily="18" charset="0"/>
              </a:rPr>
              <a:t>Statement (18 Jan 2011)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1682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2688" y="-2"/>
            <a:ext cx="59293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Feb 2013: Comcast Buys Rest of NBCU</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591674" y="6488668"/>
            <a:ext cx="26003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Reuters (13 Feb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Comcast to buy rest of NBC Universal from GE in $16.7 billion deal | Reuter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529" y="383381"/>
            <a:ext cx="5812948" cy="6396038"/>
          </a:xfrm>
          <a:prstGeom prst="rect">
            <a:avLst/>
          </a:prstGeom>
        </p:spPr>
      </p:pic>
    </p:spTree>
    <p:extLst>
      <p:ext uri="{BB962C8B-B14F-4D97-AF65-F5344CB8AC3E}">
        <p14:creationId xmlns:p14="http://schemas.microsoft.com/office/powerpoint/2010/main" val="30277478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amp;T to Buy DirecTV for $48.5 Billion in Move to Expand Clout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52" y="161925"/>
            <a:ext cx="5657128" cy="6224588"/>
          </a:xfrm>
          <a:prstGeom prst="rect">
            <a:avLst/>
          </a:prstGeom>
        </p:spPr>
      </p:pic>
      <p:sp>
        <p:nvSpPr>
          <p:cNvPr id="2" name="Title 1"/>
          <p:cNvSpPr>
            <a:spLocks noGrp="1"/>
          </p:cNvSpPr>
          <p:nvPr>
            <p:ph type="title"/>
          </p:nvPr>
        </p:nvSpPr>
        <p:spPr>
          <a:xfrm>
            <a:off x="9108831" y="-2"/>
            <a:ext cx="308317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AT&amp;T DirecTV Deal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737042" y="6488668"/>
            <a:ext cx="34549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(18 May 2014)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T&amp;T to Buy DirecTV for $48.5 Billion in Move to Expand Clout - The New York Times - Google Chrome"/>
          <p:cNvPicPr>
            <a:picLocks noChangeAspect="1"/>
          </p:cNvPicPr>
          <p:nvPr/>
        </p:nvPicPr>
        <p:blipFill rotWithShape="1">
          <a:blip r:embed="rId4">
            <a:extLst>
              <a:ext uri="{28A0092B-C50C-407E-A947-70E740481C1C}">
                <a14:useLocalDpi xmlns:a14="http://schemas.microsoft.com/office/drawing/2010/main" val="0"/>
              </a:ext>
            </a:extLst>
          </a:blip>
          <a:srcRect l="12216" t="16593" r="46246" b="55780"/>
          <a:stretch/>
        </p:blipFill>
        <p:spPr>
          <a:xfrm>
            <a:off x="1476601" y="1574282"/>
            <a:ext cx="10410599" cy="4355031"/>
          </a:xfrm>
          <a:prstGeom prst="rect">
            <a:avLst/>
          </a:prstGeom>
        </p:spPr>
      </p:pic>
    </p:spTree>
    <p:extLst>
      <p:ext uri="{BB962C8B-B14F-4D97-AF65-F5344CB8AC3E}">
        <p14:creationId xmlns:p14="http://schemas.microsoft.com/office/powerpoint/2010/main" val="25664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T&amp;T to Buy DirecTV for $48.5 Billion in Move to Expand Clout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52" y="161925"/>
            <a:ext cx="5657128" cy="6224588"/>
          </a:xfrm>
          <a:prstGeom prst="rect">
            <a:avLst/>
          </a:prstGeom>
        </p:spPr>
      </p:pic>
      <p:sp>
        <p:nvSpPr>
          <p:cNvPr id="2" name="Title 1"/>
          <p:cNvSpPr>
            <a:spLocks noGrp="1"/>
          </p:cNvSpPr>
          <p:nvPr>
            <p:ph type="title"/>
          </p:nvPr>
        </p:nvSpPr>
        <p:spPr>
          <a:xfrm>
            <a:off x="9088734" y="-2"/>
            <a:ext cx="3103267"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AT&amp;T DirecTV Deal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737042" y="6488668"/>
            <a:ext cx="34549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(18 May 2014)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T&amp;T to Buy DirecTV for $48.5 Billion in Move to Expand Clout - The New York Times - Google Chrome"/>
          <p:cNvPicPr>
            <a:picLocks noChangeAspect="1"/>
          </p:cNvPicPr>
          <p:nvPr/>
        </p:nvPicPr>
        <p:blipFill rotWithShape="1">
          <a:blip r:embed="rId3">
            <a:extLst>
              <a:ext uri="{28A0092B-C50C-407E-A947-70E740481C1C}">
                <a14:useLocalDpi xmlns:a14="http://schemas.microsoft.com/office/drawing/2010/main" val="0"/>
              </a:ext>
            </a:extLst>
          </a:blip>
          <a:srcRect l="21396" t="18435" r="40706" b="62269"/>
          <a:stretch/>
        </p:blipFill>
        <p:spPr>
          <a:xfrm>
            <a:off x="676313" y="2341456"/>
            <a:ext cx="11342650" cy="3632663"/>
          </a:xfrm>
          <a:prstGeom prst="rect">
            <a:avLst/>
          </a:prstGeom>
        </p:spPr>
      </p:pic>
    </p:spTree>
    <p:extLst>
      <p:ext uri="{BB962C8B-B14F-4D97-AF65-F5344CB8AC3E}">
        <p14:creationId xmlns:p14="http://schemas.microsoft.com/office/powerpoint/2010/main" val="28991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T&amp;T to Buy DirecTV for $48.5 Billion in Move to Expand Clout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52" y="161925"/>
            <a:ext cx="5657128" cy="6224588"/>
          </a:xfrm>
          <a:prstGeom prst="rect">
            <a:avLst/>
          </a:prstGeom>
        </p:spPr>
      </p:pic>
      <p:sp>
        <p:nvSpPr>
          <p:cNvPr id="2" name="Title 1"/>
          <p:cNvSpPr>
            <a:spLocks noGrp="1"/>
          </p:cNvSpPr>
          <p:nvPr>
            <p:ph type="title"/>
          </p:nvPr>
        </p:nvSpPr>
        <p:spPr>
          <a:xfrm>
            <a:off x="8892791" y="-2"/>
            <a:ext cx="329921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Other Possible Deals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737042" y="6488668"/>
            <a:ext cx="34549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(18 May 2014)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T&amp;T to Buy DirecTV for $48.5 Billion in Move to Expand Clout - The New York Times - Google Chrome"/>
          <p:cNvPicPr>
            <a:picLocks noChangeAspect="1"/>
          </p:cNvPicPr>
          <p:nvPr/>
        </p:nvPicPr>
        <p:blipFill rotWithShape="1">
          <a:blip r:embed="rId3">
            <a:extLst>
              <a:ext uri="{28A0092B-C50C-407E-A947-70E740481C1C}">
                <a14:useLocalDpi xmlns:a14="http://schemas.microsoft.com/office/drawing/2010/main" val="0"/>
              </a:ext>
            </a:extLst>
          </a:blip>
          <a:srcRect l="21396" t="38180" r="40706" b="41309"/>
          <a:stretch/>
        </p:blipFill>
        <p:spPr>
          <a:xfrm>
            <a:off x="1151738" y="2313080"/>
            <a:ext cx="10867225" cy="3699460"/>
          </a:xfrm>
          <a:prstGeom prst="rect">
            <a:avLst/>
          </a:prstGeom>
        </p:spPr>
      </p:pic>
    </p:spTree>
    <p:extLst>
      <p:ext uri="{BB962C8B-B14F-4D97-AF65-F5344CB8AC3E}">
        <p14:creationId xmlns:p14="http://schemas.microsoft.com/office/powerpoint/2010/main" val="25771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amp;T to Buy DirecTV for $48.5 Billion in Move to Expand Clout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39" y="123826"/>
            <a:ext cx="5626830" cy="6191250"/>
          </a:xfrm>
          <a:prstGeom prst="rect">
            <a:avLst/>
          </a:prstGeom>
        </p:spPr>
      </p:pic>
      <p:sp>
        <p:nvSpPr>
          <p:cNvPr id="2" name="Title 1"/>
          <p:cNvSpPr>
            <a:spLocks noGrp="1"/>
          </p:cNvSpPr>
          <p:nvPr>
            <p:ph type="title"/>
          </p:nvPr>
        </p:nvSpPr>
        <p:spPr>
          <a:xfrm>
            <a:off x="9103807" y="-2"/>
            <a:ext cx="308819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Current State of TV</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737042" y="6488668"/>
            <a:ext cx="34549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(18 May 2014)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T&amp;T to Buy DirecTV for $48.5 Billion in Move to Expand Clout - The New York Times - Google Chrome"/>
          <p:cNvPicPr>
            <a:picLocks noChangeAspect="1"/>
          </p:cNvPicPr>
          <p:nvPr/>
        </p:nvPicPr>
        <p:blipFill rotWithShape="1">
          <a:blip r:embed="rId3">
            <a:extLst>
              <a:ext uri="{28A0092B-C50C-407E-A947-70E740481C1C}">
                <a14:useLocalDpi xmlns:a14="http://schemas.microsoft.com/office/drawing/2010/main" val="0"/>
              </a:ext>
            </a:extLst>
          </a:blip>
          <a:srcRect l="12082" t="27621" r="41250" b="31333"/>
          <a:stretch/>
        </p:blipFill>
        <p:spPr>
          <a:xfrm>
            <a:off x="2655793" y="1123251"/>
            <a:ext cx="8174133" cy="4521862"/>
          </a:xfrm>
          <a:prstGeom prst="rect">
            <a:avLst/>
          </a:prstGeom>
        </p:spPr>
      </p:pic>
    </p:spTree>
    <p:extLst>
      <p:ext uri="{BB962C8B-B14F-4D97-AF65-F5344CB8AC3E}">
        <p14:creationId xmlns:p14="http://schemas.microsoft.com/office/powerpoint/2010/main" val="12023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864" y="-2"/>
            <a:ext cx="8720138" cy="4619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Shared Antennae (Community Antenna TV) (CATV) (Cable)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7838413" y="6488668"/>
            <a:ext cx="4353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Kiplinger’s Personal Finance (May 1960)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9814" y="591935"/>
            <a:ext cx="4046911" cy="5735592"/>
          </a:xfrm>
          <a:prstGeom prst="rect">
            <a:avLst/>
          </a:prstGeom>
        </p:spPr>
      </p:pic>
      <p:pic>
        <p:nvPicPr>
          <p:cNvPr id="8" name="Picture 7" descr="Kiplinger's Personal Finance - Google Books - Google Chrome"/>
          <p:cNvPicPr>
            <a:picLocks noChangeAspect="1"/>
          </p:cNvPicPr>
          <p:nvPr/>
        </p:nvPicPr>
        <p:blipFill rotWithShape="1">
          <a:blip r:embed="rId3">
            <a:extLst>
              <a:ext uri="{28A0092B-C50C-407E-A947-70E740481C1C}">
                <a14:useLocalDpi xmlns:a14="http://schemas.microsoft.com/office/drawing/2010/main" val="0"/>
              </a:ext>
            </a:extLst>
          </a:blip>
          <a:srcRect l="63293" t="52223" r="8791" b="8095"/>
          <a:stretch/>
        </p:blipFill>
        <p:spPr>
          <a:xfrm>
            <a:off x="3574084" y="841335"/>
            <a:ext cx="4955554" cy="5363152"/>
          </a:xfrm>
          <a:prstGeom prst="rect">
            <a:avLst/>
          </a:prstGeom>
        </p:spPr>
      </p:pic>
    </p:spTree>
    <p:extLst>
      <p:ext uri="{BB962C8B-B14F-4D97-AF65-F5344CB8AC3E}">
        <p14:creationId xmlns:p14="http://schemas.microsoft.com/office/powerpoint/2010/main" val="318301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5" y="-2"/>
            <a:ext cx="59531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Comcast Time Warner Cable Deal Dead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9711" y="160911"/>
            <a:ext cx="4818063" cy="6099042"/>
          </a:xfrm>
          <a:prstGeom prst="rect">
            <a:avLst/>
          </a:prstGeom>
        </p:spPr>
      </p:pic>
      <p:sp>
        <p:nvSpPr>
          <p:cNvPr id="9" name="Text Box 5"/>
          <p:cNvSpPr txBox="1">
            <a:spLocks noChangeArrowheads="1"/>
          </p:cNvSpPr>
          <p:nvPr/>
        </p:nvSpPr>
        <p:spPr bwMode="auto">
          <a:xfrm>
            <a:off x="8424472" y="6477000"/>
            <a:ext cx="3767528" cy="381000"/>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FCC Press Release (24 Apr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453922" y="2741140"/>
            <a:ext cx="10499953" cy="2661086"/>
          </a:xfrm>
          <a:prstGeom prst="rect">
            <a:avLst/>
          </a:prstGeom>
        </p:spPr>
      </p:pic>
    </p:spTree>
    <p:extLst>
      <p:ext uri="{BB962C8B-B14F-4D97-AF65-F5344CB8AC3E}">
        <p14:creationId xmlns:p14="http://schemas.microsoft.com/office/powerpoint/2010/main" val="21759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stice Department Will Not Challenge AT&amp;T's Acquisition of DirecTV | OPA | Department of Justic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32" y="119062"/>
            <a:ext cx="5570561" cy="6129337"/>
          </a:xfrm>
          <a:prstGeom prst="rect">
            <a:avLst/>
          </a:prstGeom>
        </p:spPr>
      </p:pic>
      <p:sp>
        <p:nvSpPr>
          <p:cNvPr id="2" name="Title 1"/>
          <p:cNvSpPr>
            <a:spLocks noGrp="1"/>
          </p:cNvSpPr>
          <p:nvPr>
            <p:ph type="title"/>
          </p:nvPr>
        </p:nvSpPr>
        <p:spPr>
          <a:xfrm>
            <a:off x="6815138" y="-2"/>
            <a:ext cx="5376863" cy="42862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 Challenge to AT&amp;T DirecTV Deal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p:cNvSpPr txBox="1">
            <a:spLocks noChangeArrowheads="1"/>
          </p:cNvSpPr>
          <p:nvPr/>
        </p:nvSpPr>
        <p:spPr bwMode="auto">
          <a:xfrm>
            <a:off x="8394492" y="6520720"/>
            <a:ext cx="37975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DOJ Press Release (21 July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0" name="Picture 9" descr="Justice Department Will Not Challenge AT&amp;T's Acquisition of DirecTV | OPA | Department of Justice - Google Chrome"/>
          <p:cNvPicPr>
            <a:picLocks noChangeAspect="1"/>
          </p:cNvPicPr>
          <p:nvPr/>
        </p:nvPicPr>
        <p:blipFill rotWithShape="1">
          <a:blip r:embed="rId3">
            <a:extLst>
              <a:ext uri="{28A0092B-C50C-407E-A947-70E740481C1C}">
                <a14:useLocalDpi xmlns:a14="http://schemas.microsoft.com/office/drawing/2010/main" val="0"/>
              </a:ext>
            </a:extLst>
          </a:blip>
          <a:srcRect l="13050" t="51587" r="32173" b="17891"/>
          <a:stretch/>
        </p:blipFill>
        <p:spPr>
          <a:xfrm>
            <a:off x="512856" y="1573969"/>
            <a:ext cx="11506107" cy="4032352"/>
          </a:xfrm>
          <a:prstGeom prst="rect">
            <a:avLst/>
          </a:prstGeom>
        </p:spPr>
      </p:pic>
    </p:spTree>
    <p:extLst>
      <p:ext uri="{BB962C8B-B14F-4D97-AF65-F5344CB8AC3E}">
        <p14:creationId xmlns:p14="http://schemas.microsoft.com/office/powerpoint/2010/main" val="285921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5725" y="-2"/>
            <a:ext cx="44862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2015 Most Watched Networks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TVInsider.com (28 Dec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Most Watched Television Networks: Ranking 2015's Winners and Loser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764" y="83223"/>
            <a:ext cx="6014326" cy="6617615"/>
          </a:xfrm>
          <a:prstGeom prst="rect">
            <a:avLst/>
          </a:prstGeom>
        </p:spPr>
      </p:pic>
    </p:spTree>
    <p:extLst>
      <p:ext uri="{BB962C8B-B14F-4D97-AF65-F5344CB8AC3E}">
        <p14:creationId xmlns:p14="http://schemas.microsoft.com/office/powerpoint/2010/main" val="20763624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625" y="-2"/>
            <a:ext cx="45243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2021 Most-Watched Networks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801225" y="6488668"/>
            <a:ext cx="23907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Variety (30 Dec 2021)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Most Watched Channels of 2021: TV Network Winners &amp; Losers - Variet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73466"/>
            <a:ext cx="5967549" cy="6566146"/>
          </a:xfrm>
          <a:prstGeom prst="rect">
            <a:avLst/>
          </a:prstGeom>
        </p:spPr>
      </p:pic>
    </p:spTree>
    <p:extLst>
      <p:ext uri="{BB962C8B-B14F-4D97-AF65-F5344CB8AC3E}">
        <p14:creationId xmlns:p14="http://schemas.microsoft.com/office/powerpoint/2010/main" val="30540400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AT&amp;T/Time Warner</a:t>
            </a:r>
            <a:endParaRPr lang="en-US" dirty="0"/>
          </a:p>
        </p:txBody>
      </p:sp>
      <p:sp>
        <p:nvSpPr>
          <p:cNvPr id="3" name="Content Placeholder 2"/>
          <p:cNvSpPr>
            <a:spLocks noGrp="1"/>
          </p:cNvSpPr>
          <p:nvPr>
            <p:ph idx="1"/>
          </p:nvPr>
        </p:nvSpPr>
        <p:spPr/>
        <p:txBody>
          <a:bodyPr/>
          <a:lstStyle/>
          <a:p>
            <a:r>
              <a:rPr lang="en-US" dirty="0" smtClean="0"/>
              <a:t>Hypo</a:t>
            </a:r>
            <a:endParaRPr lang="en-US" dirty="0"/>
          </a:p>
          <a:p>
            <a:pPr lvl="1"/>
            <a:r>
              <a:rPr lang="en-US" dirty="0" smtClean="0"/>
              <a:t>AT&amp;T and Time-Warner have proposed to merge</a:t>
            </a:r>
          </a:p>
          <a:p>
            <a:pPr lvl="1"/>
            <a:r>
              <a:rPr lang="en-US" dirty="0" smtClean="0"/>
              <a:t>You are at DOJ and the parties approach you and offer to settle the case in a way that parallels the deal cut for Comcast/NBCU</a:t>
            </a:r>
          </a:p>
          <a:p>
            <a:r>
              <a:rPr lang="en-US" dirty="0" smtClean="0"/>
              <a:t>What do you do?</a:t>
            </a:r>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April 24,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507536B5-22D6-4A18-8C4B-39F933024B6F}" type="slidenum">
              <a:rPr lang="en-US" altLang="en-US" smtClean="0"/>
              <a:pPr/>
              <a:t>74</a:t>
            </a:fld>
            <a:endParaRPr lang="en-US" altLang="en-US"/>
          </a:p>
        </p:txBody>
      </p:sp>
      <p:sp>
        <p:nvSpPr>
          <p:cNvPr id="6" name="Text Box 5"/>
          <p:cNvSpPr txBox="1">
            <a:spLocks noChangeArrowheads="1"/>
          </p:cNvSpPr>
          <p:nvPr/>
        </p:nvSpPr>
        <p:spPr bwMode="auto">
          <a:xfrm>
            <a:off x="11172824" y="0"/>
            <a:ext cx="10191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559831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870" y="-4"/>
            <a:ext cx="3142131" cy="466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Gov’t Expert Report</a:t>
            </a:r>
          </a:p>
        </p:txBody>
      </p:sp>
      <p:sp>
        <p:nvSpPr>
          <p:cNvPr id="3" name="Date Placeholder 2"/>
          <p:cNvSpPr>
            <a:spLocks noGrp="1"/>
          </p:cNvSpPr>
          <p:nvPr>
            <p:ph type="dt" sz="half" idx="10"/>
          </p:nvPr>
        </p:nvSpPr>
        <p:spPr>
          <a:xfrm>
            <a:off x="406400" y="6382870"/>
            <a:ext cx="2540000" cy="457200"/>
          </a:xfrm>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953624" y="6488668"/>
            <a:ext cx="22383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AT&amp;T/Time Warner</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5" name="Picture 14">
            <a:extLst>
              <a:ext uri="{FF2B5EF4-FFF2-40B4-BE49-F238E27FC236}">
                <a16:creationId xmlns:a16="http://schemas.microsoft.com/office/drawing/2014/main" id="{4D53C55B-1B83-964D-8C9A-AFA2CB6DEA50}"/>
              </a:ext>
            </a:extLst>
          </p:cNvPr>
          <p:cNvPicPr>
            <a:picLocks noChangeAspect="1"/>
          </p:cNvPicPr>
          <p:nvPr/>
        </p:nvPicPr>
        <p:blipFill>
          <a:blip r:embed="rId3"/>
          <a:stretch>
            <a:fillRect/>
          </a:stretch>
        </p:blipFill>
        <p:spPr>
          <a:xfrm>
            <a:off x="817390" y="525041"/>
            <a:ext cx="4313200" cy="5857829"/>
          </a:xfrm>
          <a:prstGeom prst="rect">
            <a:avLst/>
          </a:prstGeom>
        </p:spPr>
      </p:pic>
      <p:pic>
        <p:nvPicPr>
          <p:cNvPr id="16" name="Picture 15">
            <a:extLst>
              <a:ext uri="{FF2B5EF4-FFF2-40B4-BE49-F238E27FC236}">
                <a16:creationId xmlns:a16="http://schemas.microsoft.com/office/drawing/2014/main" id="{58DFBAB8-317A-BC44-9769-712D091AD879}"/>
              </a:ext>
            </a:extLst>
          </p:cNvPr>
          <p:cNvPicPr>
            <a:picLocks noChangeAspect="1"/>
          </p:cNvPicPr>
          <p:nvPr/>
        </p:nvPicPr>
        <p:blipFill>
          <a:blip r:embed="rId4"/>
          <a:stretch>
            <a:fillRect/>
          </a:stretch>
        </p:blipFill>
        <p:spPr>
          <a:xfrm>
            <a:off x="2890124" y="525041"/>
            <a:ext cx="4247336" cy="5857829"/>
          </a:xfrm>
          <a:prstGeom prst="rect">
            <a:avLst/>
          </a:prstGeom>
        </p:spPr>
      </p:pic>
      <p:pic>
        <p:nvPicPr>
          <p:cNvPr id="17" name="Picture 16">
            <a:extLst>
              <a:ext uri="{FF2B5EF4-FFF2-40B4-BE49-F238E27FC236}">
                <a16:creationId xmlns:a16="http://schemas.microsoft.com/office/drawing/2014/main" id="{BE3FECE2-2DFB-3D4C-A6AE-CE230A4ABE13}"/>
              </a:ext>
            </a:extLst>
          </p:cNvPr>
          <p:cNvPicPr>
            <a:picLocks noChangeAspect="1"/>
          </p:cNvPicPr>
          <p:nvPr/>
        </p:nvPicPr>
        <p:blipFill>
          <a:blip r:embed="rId5"/>
          <a:stretch>
            <a:fillRect/>
          </a:stretch>
        </p:blipFill>
        <p:spPr>
          <a:xfrm>
            <a:off x="4975718" y="525041"/>
            <a:ext cx="4141812" cy="5857829"/>
          </a:xfrm>
          <a:prstGeom prst="rect">
            <a:avLst/>
          </a:prstGeom>
        </p:spPr>
      </p:pic>
      <p:pic>
        <p:nvPicPr>
          <p:cNvPr id="18" name="Picture 17">
            <a:extLst>
              <a:ext uri="{FF2B5EF4-FFF2-40B4-BE49-F238E27FC236}">
                <a16:creationId xmlns:a16="http://schemas.microsoft.com/office/drawing/2014/main" id="{10F11CAC-563E-4949-B5D0-DD6E1BDC2A47}"/>
              </a:ext>
            </a:extLst>
          </p:cNvPr>
          <p:cNvPicPr>
            <a:picLocks noChangeAspect="1"/>
          </p:cNvPicPr>
          <p:nvPr/>
        </p:nvPicPr>
        <p:blipFill>
          <a:blip r:embed="rId6"/>
          <a:stretch>
            <a:fillRect/>
          </a:stretch>
        </p:blipFill>
        <p:spPr>
          <a:xfrm>
            <a:off x="7335032" y="525041"/>
            <a:ext cx="4375084" cy="5857829"/>
          </a:xfrm>
          <a:prstGeom prst="rect">
            <a:avLst/>
          </a:prstGeom>
        </p:spPr>
      </p:pic>
    </p:spTree>
    <p:extLst>
      <p:ext uri="{BB962C8B-B14F-4D97-AF65-F5344CB8AC3E}">
        <p14:creationId xmlns:p14="http://schemas.microsoft.com/office/powerpoint/2010/main" val="668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15"/>
                                        </p:tgtEl>
                                        <p:attrNameLst>
                                          <p:attrName>style.opacity</p:attrName>
                                        </p:attrNameLst>
                                      </p:cBhvr>
                                      <p:to>
                                        <p:strVal val="0.5"/>
                                      </p:to>
                                    </p:set>
                                    <p:animEffect filter="image" prLst="opacity: 0.5">
                                      <p:cBhvr rctx="IE">
                                        <p:cTn id="11" dur="indefinite"/>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6"/>
                                        </p:tgtEl>
                                        <p:attrNameLst>
                                          <p:attrName>style.opacity</p:attrName>
                                        </p:attrNameLst>
                                      </p:cBhvr>
                                      <p:to>
                                        <p:strVal val="0.5"/>
                                      </p:to>
                                    </p:set>
                                    <p:animEffect filter="image" prLst="opacity: 0.5">
                                      <p:cBhvr rctx="IE">
                                        <p:cTn id="19" dur="indefinite"/>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7"/>
                                        </p:tgtEl>
                                        <p:attrNameLst>
                                          <p:attrName>style.opacity</p:attrName>
                                        </p:attrNameLst>
                                      </p:cBhvr>
                                      <p:to>
                                        <p:strVal val="0.5"/>
                                      </p:to>
                                    </p:set>
                                    <p:animEffect filter="image" prLst="opacity: 0.5">
                                      <p:cBhvr rctx="IE">
                                        <p:cTn id="27" dur="indefinite"/>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106" y="-4"/>
            <a:ext cx="3836896" cy="4706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Nash Bargaining Theory</a:t>
            </a: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891712" y="6488668"/>
            <a:ext cx="2300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AT&amp;T/Time Warner</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A48A2865-305D-BA40-BFE9-1B4314DE56FB}"/>
              </a:ext>
            </a:extLst>
          </p:cNvPr>
          <p:cNvPicPr>
            <a:picLocks noChangeAspect="1"/>
          </p:cNvPicPr>
          <p:nvPr/>
        </p:nvPicPr>
        <p:blipFill>
          <a:blip r:embed="rId3"/>
          <a:stretch>
            <a:fillRect/>
          </a:stretch>
        </p:blipFill>
        <p:spPr>
          <a:xfrm>
            <a:off x="406401" y="235321"/>
            <a:ext cx="3597182" cy="6013079"/>
          </a:xfrm>
          <a:prstGeom prst="rect">
            <a:avLst/>
          </a:prstGeom>
        </p:spPr>
      </p:pic>
      <p:pic>
        <p:nvPicPr>
          <p:cNvPr id="12" name="Picture 11">
            <a:extLst>
              <a:ext uri="{FF2B5EF4-FFF2-40B4-BE49-F238E27FC236}">
                <a16:creationId xmlns:a16="http://schemas.microsoft.com/office/drawing/2014/main" id="{FFA0349A-9E18-7946-81FA-2292DE10E406}"/>
              </a:ext>
            </a:extLst>
          </p:cNvPr>
          <p:cNvPicPr>
            <a:picLocks noChangeAspect="1"/>
          </p:cNvPicPr>
          <p:nvPr/>
        </p:nvPicPr>
        <p:blipFill>
          <a:blip r:embed="rId4"/>
          <a:stretch>
            <a:fillRect/>
          </a:stretch>
        </p:blipFill>
        <p:spPr>
          <a:xfrm>
            <a:off x="1958850" y="1546674"/>
            <a:ext cx="9174126" cy="3865967"/>
          </a:xfrm>
          <a:prstGeom prst="rect">
            <a:avLst/>
          </a:prstGeom>
        </p:spPr>
      </p:pic>
    </p:spTree>
    <p:extLst>
      <p:ext uri="{BB962C8B-B14F-4D97-AF65-F5344CB8AC3E}">
        <p14:creationId xmlns:p14="http://schemas.microsoft.com/office/powerpoint/2010/main" val="267078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1588" y="-2"/>
            <a:ext cx="71104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Aug 2021: ATT Spins Off DIRECTV and U-Verse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944100" y="6488668"/>
            <a:ext cx="22479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AT&amp;T (2 Aug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DIRECTV to Own and Operate Former AT&amp;T Video Operation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401" y="452677"/>
            <a:ext cx="5369062" cy="5907626"/>
          </a:xfrm>
          <a:prstGeom prst="rect">
            <a:avLst/>
          </a:prstGeom>
        </p:spPr>
      </p:pic>
      <p:pic>
        <p:nvPicPr>
          <p:cNvPr id="9" name="Picture 8" descr="DIRECTV to Own and Operate Former AT&amp;T Video Operation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8577" t="38913" r="36693" b="6107"/>
          <a:stretch/>
        </p:blipFill>
        <p:spPr>
          <a:xfrm>
            <a:off x="4038601" y="842962"/>
            <a:ext cx="4795469" cy="5300663"/>
          </a:xfrm>
          <a:prstGeom prst="rect">
            <a:avLst/>
          </a:prstGeom>
        </p:spPr>
      </p:pic>
    </p:spTree>
    <p:extLst>
      <p:ext uri="{BB962C8B-B14F-4D97-AF65-F5344CB8AC3E}">
        <p14:creationId xmlns:p14="http://schemas.microsoft.com/office/powerpoint/2010/main" val="2405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5075" y="-2"/>
            <a:ext cx="58769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Mar 2021: AT&amp;T/Time Warner Break Up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782176" y="6488668"/>
            <a:ext cx="24098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AT&amp;T (17 May 2021)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WarnerMedia and Discovery, Inc. Creating a Standalone Compan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552" y="552448"/>
            <a:ext cx="5626830" cy="6191250"/>
          </a:xfrm>
          <a:prstGeom prst="rect">
            <a:avLst/>
          </a:prstGeom>
        </p:spPr>
      </p:pic>
    </p:spTree>
    <p:extLst>
      <p:ext uri="{BB962C8B-B14F-4D97-AF65-F5344CB8AC3E}">
        <p14:creationId xmlns:p14="http://schemas.microsoft.com/office/powerpoint/2010/main" val="40687627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0263" y="-2"/>
            <a:ext cx="24717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Alternatively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9105900" y="6488668"/>
            <a:ext cx="3086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ArsTechnica</a:t>
            </a:r>
            <a:r>
              <a:rPr lang="en-US" sz="1800" i="0" dirty="0" smtClean="0">
                <a:solidFill>
                  <a:schemeClr val="accent4">
                    <a:lumMod val="75000"/>
                    <a:lumOff val="25000"/>
                  </a:schemeClr>
                </a:solidFill>
                <a:latin typeface="+mn-lt"/>
                <a:cs typeface="Times New Roman" panose="02020603050405020304" pitchFamily="18" charset="0"/>
              </a:rPr>
              <a:t> (17 May 2021)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AT&amp;T to spin off WarnerMedia, basically admitting giant merger was a mistake | Ars Technic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008" y="282059"/>
            <a:ext cx="5808620" cy="6391275"/>
          </a:xfrm>
          <a:prstGeom prst="rect">
            <a:avLst/>
          </a:prstGeom>
        </p:spPr>
      </p:pic>
    </p:spTree>
    <p:extLst>
      <p:ext uri="{BB962C8B-B14F-4D97-AF65-F5344CB8AC3E}">
        <p14:creationId xmlns:p14="http://schemas.microsoft.com/office/powerpoint/2010/main" val="2727681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738" y="-2"/>
            <a:ext cx="59102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CATV Systems Don’t Violate Copyright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677400" y="6488668"/>
            <a:ext cx="2514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Fortnightly (U.S. 1968)</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183312" y="495242"/>
            <a:ext cx="3737988" cy="6128364"/>
          </a:xfrm>
          <a:prstGeom prst="rect">
            <a:avLst/>
          </a:prstGeom>
        </p:spPr>
      </p:pic>
    </p:spTree>
    <p:extLst>
      <p:ext uri="{BB962C8B-B14F-4D97-AF65-F5344CB8AC3E}">
        <p14:creationId xmlns:p14="http://schemas.microsoft.com/office/powerpoint/2010/main" val="32160777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138" y="-2"/>
            <a:ext cx="61388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Apr 2022: ATT Closes </a:t>
            </a:r>
            <a:r>
              <a:rPr lang="en-US" sz="2400" dirty="0" err="1" smtClean="0">
                <a:solidFill>
                  <a:schemeClr val="accent4">
                    <a:lumMod val="75000"/>
                    <a:lumOff val="25000"/>
                  </a:schemeClr>
                </a:solidFill>
                <a:latin typeface="+mn-lt"/>
                <a:cs typeface="Times New Roman" panose="02020603050405020304" pitchFamily="18" charset="0"/>
              </a:rPr>
              <a:t>WarnerMedia</a:t>
            </a:r>
            <a:r>
              <a:rPr lang="en-US" sz="2400" dirty="0" smtClean="0">
                <a:solidFill>
                  <a:schemeClr val="accent4">
                    <a:lumMod val="75000"/>
                    <a:lumOff val="25000"/>
                  </a:schemeClr>
                </a:solidFill>
                <a:latin typeface="+mn-lt"/>
                <a:cs typeface="Times New Roman" panose="02020603050405020304" pitchFamily="18" charset="0"/>
              </a:rPr>
              <a:t> Deal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10010774" y="6488668"/>
            <a:ext cx="21812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AT&amp;T (8 Apr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AT&amp;T and Discovery Close WarnerMedia Transac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201" y="525483"/>
            <a:ext cx="5616711" cy="6180117"/>
          </a:xfrm>
          <a:prstGeom prst="rect">
            <a:avLst/>
          </a:prstGeom>
        </p:spPr>
      </p:pic>
    </p:spTree>
    <p:extLst>
      <p:ext uri="{BB962C8B-B14F-4D97-AF65-F5344CB8AC3E}">
        <p14:creationId xmlns:p14="http://schemas.microsoft.com/office/powerpoint/2010/main" val="13839788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399" y="-2"/>
            <a:ext cx="21336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WM CEO Exit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9529762" y="6488668"/>
            <a:ext cx="26622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Verge (5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WarnerMedia CEO Jason Kilar announces exit as Discovery deal nears close - The Verg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6" y="114301"/>
            <a:ext cx="5501309" cy="6053138"/>
          </a:xfrm>
          <a:prstGeom prst="rect">
            <a:avLst/>
          </a:prstGeom>
        </p:spPr>
      </p:pic>
      <p:pic>
        <p:nvPicPr>
          <p:cNvPr id="8" name="Picture 7" descr="WarnerMedia CEO Jason Kilar announces exit as Discovery deal nears close - The Verg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6523" t="39514" r="34488" b="30416"/>
          <a:stretch/>
        </p:blipFill>
        <p:spPr>
          <a:xfrm>
            <a:off x="561976" y="1752599"/>
            <a:ext cx="5748336" cy="3224131"/>
          </a:xfrm>
          <a:prstGeom prst="rect">
            <a:avLst/>
          </a:prstGeom>
        </p:spPr>
      </p:pic>
      <p:pic>
        <p:nvPicPr>
          <p:cNvPr id="9" name="Picture 8" descr="WarnerMedia CEO Jason Kilar announces exit as Discovery deal nears close - The Verg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6523" t="70278" r="34488" b="7500"/>
          <a:stretch/>
        </p:blipFill>
        <p:spPr>
          <a:xfrm>
            <a:off x="6400801" y="1752599"/>
            <a:ext cx="5748336" cy="2382732"/>
          </a:xfrm>
          <a:prstGeom prst="rect">
            <a:avLst/>
          </a:prstGeom>
        </p:spPr>
      </p:pic>
    </p:spTree>
    <p:extLst>
      <p:ext uri="{BB962C8B-B14F-4D97-AF65-F5344CB8AC3E}">
        <p14:creationId xmlns:p14="http://schemas.microsoft.com/office/powerpoint/2010/main" val="3402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8913" y="-2"/>
            <a:ext cx="18430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CNN+ Dies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(21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NN+ Streaming Service Will Shut Down Weeks After it Launched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07" y="154023"/>
            <a:ext cx="5607185" cy="6169634"/>
          </a:xfrm>
          <a:prstGeom prst="rect">
            <a:avLst/>
          </a:prstGeom>
        </p:spPr>
      </p:pic>
      <p:pic>
        <p:nvPicPr>
          <p:cNvPr id="8" name="Picture 7" descr="CNN+ Streaming Service Will Shut Down Weeks After it Launched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491" t="25139" r="26008" b="48611"/>
          <a:stretch/>
        </p:blipFill>
        <p:spPr>
          <a:xfrm>
            <a:off x="1285875" y="3181822"/>
            <a:ext cx="5332888" cy="2990850"/>
          </a:xfrm>
          <a:prstGeom prst="rect">
            <a:avLst/>
          </a:prstGeom>
        </p:spPr>
      </p:pic>
      <p:pic>
        <p:nvPicPr>
          <p:cNvPr id="9" name="Picture 8" descr="CNN+ Streaming Service Will Shut Down Weeks After it Launched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491" t="51501" r="26008" b="29097"/>
          <a:stretch/>
        </p:blipFill>
        <p:spPr>
          <a:xfrm>
            <a:off x="6751505" y="3181822"/>
            <a:ext cx="5353976" cy="2219325"/>
          </a:xfrm>
          <a:prstGeom prst="rect">
            <a:avLst/>
          </a:prstGeom>
        </p:spPr>
      </p:pic>
    </p:spTree>
    <p:extLst>
      <p:ext uri="{BB962C8B-B14F-4D97-AF65-F5344CB8AC3E}">
        <p14:creationId xmlns:p14="http://schemas.microsoft.com/office/powerpoint/2010/main" val="15949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563" y="-2"/>
            <a:ext cx="23574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CNN+ Strategy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4519613" y="6488668"/>
            <a:ext cx="7672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hlinkClick r:id="rId3"/>
              </a:rPr>
              <a:t>https://</a:t>
            </a:r>
            <a:r>
              <a:rPr lang="en-US" sz="1800" i="0" dirty="0" smtClean="0">
                <a:solidFill>
                  <a:schemeClr val="accent4">
                    <a:lumMod val="75000"/>
                    <a:lumOff val="25000"/>
                  </a:schemeClr>
                </a:solidFill>
                <a:latin typeface="+mn-lt"/>
                <a:cs typeface="Times New Roman" panose="02020603050405020304" pitchFamily="18" charset="0"/>
                <a:hlinkClick r:id="rId3"/>
              </a:rPr>
              <a:t>twitter.com/jasonkilar/status/1508890566276362241</a:t>
            </a:r>
            <a:r>
              <a:rPr lang="en-US" sz="1800" i="0" dirty="0" smtClean="0">
                <a:solidFill>
                  <a:schemeClr val="accent4">
                    <a:lumMod val="75000"/>
                    <a:lumOff val="25000"/>
                  </a:schemeClr>
                </a:solidFill>
                <a:latin typeface="+mn-lt"/>
                <a:cs typeface="Times New Roman" panose="02020603050405020304" pitchFamily="18" charset="0"/>
              </a:rPr>
              <a:t> (29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27" y="113228"/>
            <a:ext cx="5466682" cy="6015038"/>
          </a:xfrm>
          <a:prstGeom prst="rect">
            <a:avLst/>
          </a:prstGeom>
        </p:spPr>
      </p:pic>
      <p:pic>
        <p:nvPicPr>
          <p:cNvPr id="9" name="Picture 8"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rotWithShape="1">
          <a:blip r:embed="rId5" cstate="print">
            <a:extLst>
              <a:ext uri="{28A0092B-C50C-407E-A947-70E740481C1C}">
                <a14:useLocalDpi xmlns:a14="http://schemas.microsoft.com/office/drawing/2010/main" val="0"/>
              </a:ext>
            </a:extLst>
          </a:blip>
          <a:srcRect l="25549" t="7291" r="34947" b="42084"/>
          <a:stretch/>
        </p:blipFill>
        <p:spPr>
          <a:xfrm>
            <a:off x="4475153" y="263882"/>
            <a:ext cx="4088800" cy="5765443"/>
          </a:xfrm>
          <a:prstGeom prst="rect">
            <a:avLst/>
          </a:prstGeom>
        </p:spPr>
      </p:pic>
    </p:spTree>
    <p:extLst>
      <p:ext uri="{BB962C8B-B14F-4D97-AF65-F5344CB8AC3E}">
        <p14:creationId xmlns:p14="http://schemas.microsoft.com/office/powerpoint/2010/main" val="343745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563" y="-2"/>
            <a:ext cx="23574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CNN+ Strategy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4519613" y="6488668"/>
            <a:ext cx="7672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hlinkClick r:id="rId3"/>
              </a:rPr>
              <a:t>https://</a:t>
            </a:r>
            <a:r>
              <a:rPr lang="en-US" sz="1800" i="0" dirty="0" smtClean="0">
                <a:solidFill>
                  <a:schemeClr val="accent4">
                    <a:lumMod val="75000"/>
                    <a:lumOff val="25000"/>
                  </a:schemeClr>
                </a:solidFill>
                <a:latin typeface="+mn-lt"/>
                <a:cs typeface="Times New Roman" panose="02020603050405020304" pitchFamily="18" charset="0"/>
                <a:hlinkClick r:id="rId3"/>
              </a:rPr>
              <a:t>twitter.com/jasonkilar/status/1508890566276362241</a:t>
            </a:r>
            <a:r>
              <a:rPr lang="en-US" sz="1800" i="0" dirty="0" smtClean="0">
                <a:solidFill>
                  <a:schemeClr val="accent4">
                    <a:lumMod val="75000"/>
                    <a:lumOff val="25000"/>
                  </a:schemeClr>
                </a:solidFill>
                <a:latin typeface="+mn-lt"/>
                <a:cs typeface="Times New Roman" panose="02020603050405020304" pitchFamily="18" charset="0"/>
              </a:rPr>
              <a:t> (29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27" y="113228"/>
            <a:ext cx="5466682" cy="6015038"/>
          </a:xfrm>
          <a:prstGeom prst="rect">
            <a:avLst/>
          </a:prstGeom>
        </p:spPr>
      </p:pic>
      <p:pic>
        <p:nvPicPr>
          <p:cNvPr id="9" name="Picture 8"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rotWithShape="1">
          <a:blip r:embed="rId5" cstate="print">
            <a:extLst>
              <a:ext uri="{28A0092B-C50C-407E-A947-70E740481C1C}">
                <a14:useLocalDpi xmlns:a14="http://schemas.microsoft.com/office/drawing/2010/main" val="0"/>
              </a:ext>
            </a:extLst>
          </a:blip>
          <a:srcRect l="27153" t="64792" r="33878" b="7638"/>
          <a:stretch/>
        </p:blipFill>
        <p:spPr>
          <a:xfrm>
            <a:off x="3128962" y="1010176"/>
            <a:ext cx="5921620" cy="4609574"/>
          </a:xfrm>
          <a:prstGeom prst="rect">
            <a:avLst/>
          </a:prstGeom>
        </p:spPr>
      </p:pic>
    </p:spTree>
    <p:extLst>
      <p:ext uri="{BB962C8B-B14F-4D97-AF65-F5344CB8AC3E}">
        <p14:creationId xmlns:p14="http://schemas.microsoft.com/office/powerpoint/2010/main" val="16922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563" y="-2"/>
            <a:ext cx="23574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CNN+ Strategy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4519613" y="6488668"/>
            <a:ext cx="7672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hlinkClick r:id="rId3"/>
              </a:rPr>
              <a:t>https://</a:t>
            </a:r>
            <a:r>
              <a:rPr lang="en-US" sz="1800" i="0" dirty="0" smtClean="0">
                <a:solidFill>
                  <a:schemeClr val="accent4">
                    <a:lumMod val="75000"/>
                    <a:lumOff val="25000"/>
                  </a:schemeClr>
                </a:solidFill>
                <a:latin typeface="+mn-lt"/>
                <a:cs typeface="Times New Roman" panose="02020603050405020304" pitchFamily="18" charset="0"/>
                <a:hlinkClick r:id="rId3"/>
              </a:rPr>
              <a:t>twitter.com/jasonkilar/status/1508890566276362241</a:t>
            </a:r>
            <a:r>
              <a:rPr lang="en-US" sz="1800" i="0" dirty="0" smtClean="0">
                <a:solidFill>
                  <a:schemeClr val="accent4">
                    <a:lumMod val="75000"/>
                    <a:lumOff val="25000"/>
                  </a:schemeClr>
                </a:solidFill>
                <a:latin typeface="+mn-lt"/>
                <a:cs typeface="Times New Roman" panose="02020603050405020304" pitchFamily="18" charset="0"/>
              </a:rPr>
              <a:t> (29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1" y="147092"/>
            <a:ext cx="5510460" cy="6063208"/>
          </a:xfrm>
          <a:prstGeom prst="rect">
            <a:avLst/>
          </a:prstGeom>
        </p:spPr>
      </p:pic>
      <p:pic>
        <p:nvPicPr>
          <p:cNvPr id="8" name="Picture 7"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rotWithShape="1">
          <a:blip r:embed="rId5" cstate="print">
            <a:extLst>
              <a:ext uri="{28A0092B-C50C-407E-A947-70E740481C1C}">
                <a14:useLocalDpi xmlns:a14="http://schemas.microsoft.com/office/drawing/2010/main" val="0"/>
              </a:ext>
            </a:extLst>
          </a:blip>
          <a:srcRect l="24968" t="31989" r="34097" b="41764"/>
          <a:stretch/>
        </p:blipFill>
        <p:spPr>
          <a:xfrm>
            <a:off x="866776" y="1247775"/>
            <a:ext cx="5663741" cy="3995738"/>
          </a:xfrm>
          <a:prstGeom prst="rect">
            <a:avLst/>
          </a:prstGeom>
        </p:spPr>
      </p:pic>
      <p:pic>
        <p:nvPicPr>
          <p:cNvPr id="9" name="Picture 8" descr="Jason Kilar on Twitter: &quot;Today marks the launch of CNN+. In my opinion, CNN+ is likely to be as important to the mission of CNN as the linear channel service has been these past 42 years. It would be hard to overstate how important this moment is for CNN"/>
          <p:cNvPicPr>
            <a:picLocks noChangeAspect="1"/>
          </p:cNvPicPr>
          <p:nvPr/>
        </p:nvPicPr>
        <p:blipFill rotWithShape="1">
          <a:blip r:embed="rId5" cstate="print">
            <a:extLst>
              <a:ext uri="{28A0092B-C50C-407E-A947-70E740481C1C}">
                <a14:useLocalDpi xmlns:a14="http://schemas.microsoft.com/office/drawing/2010/main" val="0"/>
              </a:ext>
            </a:extLst>
          </a:blip>
          <a:srcRect l="24968" t="57418" r="34097" b="15681"/>
          <a:stretch/>
        </p:blipFill>
        <p:spPr>
          <a:xfrm>
            <a:off x="6703447" y="1267057"/>
            <a:ext cx="5287505" cy="3823277"/>
          </a:xfrm>
          <a:prstGeom prst="rect">
            <a:avLst/>
          </a:prstGeom>
        </p:spPr>
      </p:pic>
    </p:spTree>
    <p:extLst>
      <p:ext uri="{BB962C8B-B14F-4D97-AF65-F5344CB8AC3E}">
        <p14:creationId xmlns:p14="http://schemas.microsoft.com/office/powerpoint/2010/main" val="422352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4888" y="-2"/>
            <a:ext cx="35671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Streaming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(20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etflix’s Stumble Could Be a Warning Sign for Streaming Industry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15" y="119064"/>
            <a:ext cx="5621473" cy="6185356"/>
          </a:xfrm>
          <a:prstGeom prst="rect">
            <a:avLst/>
          </a:prstGeom>
        </p:spPr>
      </p:pic>
      <p:pic>
        <p:nvPicPr>
          <p:cNvPr id="8" name="Picture 7" descr="Netflix’s Stumble Could Be a Warning Sign for Streaming Industry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645" t="12014" r="26465" b="64583"/>
          <a:stretch/>
        </p:blipFill>
        <p:spPr>
          <a:xfrm>
            <a:off x="1538287" y="2090738"/>
            <a:ext cx="5233044" cy="2647950"/>
          </a:xfrm>
          <a:prstGeom prst="rect">
            <a:avLst/>
          </a:prstGeom>
        </p:spPr>
      </p:pic>
      <p:pic>
        <p:nvPicPr>
          <p:cNvPr id="9" name="Picture 8" descr="Netflix’s Stumble Could Be a Warning Sign for Streaming Industry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645" t="35000" r="26465" b="35486"/>
          <a:stretch/>
        </p:blipFill>
        <p:spPr>
          <a:xfrm>
            <a:off x="6873836" y="2090738"/>
            <a:ext cx="5231645" cy="3338512"/>
          </a:xfrm>
          <a:prstGeom prst="rect">
            <a:avLst/>
          </a:prstGeom>
        </p:spPr>
      </p:pic>
    </p:spTree>
    <p:extLst>
      <p:ext uri="{BB962C8B-B14F-4D97-AF65-F5344CB8AC3E}">
        <p14:creationId xmlns:p14="http://schemas.microsoft.com/office/powerpoint/2010/main" val="193082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738" y="-2"/>
            <a:ext cx="59102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CATV Systems Don’t Violate Copyright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24,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677400" y="6488668"/>
            <a:ext cx="2514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Fortnightly (U.S. 1968)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1800" y="209004"/>
            <a:ext cx="3651075" cy="6092478"/>
          </a:xfrm>
          <a:prstGeom prst="rect">
            <a:avLst/>
          </a:prstGeom>
        </p:spPr>
      </p:pic>
      <p:sp>
        <p:nvSpPr>
          <p:cNvPr id="8" name="Rectangle 4"/>
          <p:cNvSpPr>
            <a:spLocks noChangeArrowheads="1"/>
          </p:cNvSpPr>
          <p:nvPr/>
        </p:nvSpPr>
        <p:spPr bwMode="auto">
          <a:xfrm>
            <a:off x="1485901" y="1880949"/>
            <a:ext cx="10125074" cy="3970318"/>
          </a:xfrm>
          <a:prstGeom prst="rect">
            <a:avLst/>
          </a:prstGeom>
          <a:solidFill>
            <a:schemeClr val="bg1"/>
          </a:solidFill>
          <a:ln w="9525">
            <a:solidFill>
              <a:schemeClr val="tx1"/>
            </a:solidFill>
            <a:miter lim="800000"/>
            <a:headEnd/>
            <a:tailEnd/>
          </a:ln>
        </p:spPr>
        <p:txBody>
          <a:bodyPr wrap="square" anchor="ctr">
            <a:spAutoFit/>
          </a:bodyPr>
          <a:lstStyle/>
          <a:p>
            <a:pPr>
              <a:spcBef>
                <a:spcPct val="50000"/>
              </a:spcBef>
            </a:pPr>
            <a:r>
              <a:rPr lang="en-US" sz="3600" i="0" dirty="0">
                <a:solidFill>
                  <a:srgbClr val="010000"/>
                </a:solidFill>
                <a:cs typeface="Times New Roman" panose="02020603050405020304" pitchFamily="18" charset="0"/>
              </a:rPr>
              <a:t>“</a:t>
            </a:r>
            <a:r>
              <a:rPr lang="en-US" sz="3600" b="1" i="0" dirty="0">
                <a:solidFill>
                  <a:schemeClr val="accent4">
                    <a:lumMod val="50000"/>
                    <a:lumOff val="50000"/>
                  </a:schemeClr>
                </a:solidFill>
                <a:cs typeface="Times New Roman" panose="02020603050405020304" pitchFamily="18" charset="0"/>
              </a:rPr>
              <a:t>Broadcasters perform. Viewers do not perform. </a:t>
            </a:r>
            <a:r>
              <a:rPr lang="en-US" sz="3600" i="0" dirty="0">
                <a:solidFill>
                  <a:srgbClr val="010000"/>
                </a:solidFill>
                <a:cs typeface="Times New Roman" panose="02020603050405020304" pitchFamily="18" charset="0"/>
              </a:rPr>
              <a:t>Thus, while both broadcaster and viewer play crucial roles in the total television process, a line is drawn between them. One is treated as active performer; the other, as passive beneficiary. </a:t>
            </a:r>
            <a:r>
              <a:rPr lang="en-US" sz="3600" b="1" i="0" dirty="0">
                <a:solidFill>
                  <a:schemeClr val="accent4">
                    <a:lumMod val="50000"/>
                    <a:lumOff val="50000"/>
                  </a:schemeClr>
                </a:solidFill>
                <a:cs typeface="Times New Roman" panose="02020603050405020304" pitchFamily="18" charset="0"/>
              </a:rPr>
              <a:t>When CATV is considered in this framework, we conclude that it falls on the viewer’s side of the line</a:t>
            </a:r>
            <a:r>
              <a:rPr lang="en-US" sz="3600" i="0" dirty="0">
                <a:solidFill>
                  <a:srgbClr val="010000"/>
                </a:solidFill>
                <a:cs typeface="Times New Roman" panose="02020603050405020304" pitchFamily="18" charset="0"/>
              </a:rPr>
              <a:t>.”</a:t>
            </a:r>
            <a:endParaRPr lang="en-US" sz="36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5905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5771</TotalTime>
  <Words>2164</Words>
  <Application>Microsoft Office PowerPoint</Application>
  <PresentationFormat>Widescreen</PresentationFormat>
  <Paragraphs>524</Paragraphs>
  <Slides>86</Slides>
  <Notes>41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3" baseType="lpstr">
      <vt:lpstr>Arial</vt:lpstr>
      <vt:lpstr>Book Antiqua</vt:lpstr>
      <vt:lpstr>Helvetica</vt:lpstr>
      <vt:lpstr>Monotype Sorts</vt:lpstr>
      <vt:lpstr>Times New Roman</vt:lpstr>
      <vt:lpstr>Generic (Standard)</vt:lpstr>
      <vt:lpstr>Worksheet</vt:lpstr>
      <vt:lpstr>Class 16 Platforms and Networks Spring 2022  Content Platforms: Content and Carriage Conflicts</vt:lpstr>
      <vt:lpstr>The Focus Today</vt:lpstr>
      <vt:lpstr>1962: UHF Tuners</vt:lpstr>
      <vt:lpstr>1962: UHF Tuners (Chickens and Eggs)</vt:lpstr>
      <vt:lpstr>UHF Channels</vt:lpstr>
      <vt:lpstr>Requires A New Antenna</vt:lpstr>
      <vt:lpstr>Shared Antennae (Community Antenna TV) (CATV) (Cable)</vt:lpstr>
      <vt:lpstr>CATV Systems Don’t Violate Copyright</vt:lpstr>
      <vt:lpstr>CATV Systems Don’t Violate Copyright</vt:lpstr>
      <vt:lpstr>Grabbing Extra Signals OK</vt:lpstr>
      <vt:lpstr>Grabbing Extra Signals OK</vt:lpstr>
      <vt:lpstr>1976 Copyright Act</vt:lpstr>
      <vt:lpstr>1992 Cable Act Legis History</vt:lpstr>
      <vt:lpstr>The Basis for the 1984 Act</vt:lpstr>
      <vt:lpstr>Core Rules of the 1984 Act</vt:lpstr>
      <vt:lpstr>Growth of Cable</vt:lpstr>
      <vt:lpstr>Problems</vt:lpstr>
      <vt:lpstr>Prices Rising, Weak Competition</vt:lpstr>
      <vt:lpstr>Dominant Concentrated Medium</vt:lpstr>
      <vt:lpstr>Carriage Conflicts Tied to Ownership</vt:lpstr>
      <vt:lpstr>Important Role of Free Local TV</vt:lpstr>
      <vt:lpstr>Cable Puts Broadcast TV at Risk</vt:lpstr>
      <vt:lpstr>No More Antennas; Cable Best Distribution Tool</vt:lpstr>
      <vt:lpstr>Broadcast Externalities</vt:lpstr>
      <vt:lpstr>Cable Rate Reg and Effective Competition Standard</vt:lpstr>
      <vt:lpstr>Must Carry Obligations</vt:lpstr>
      <vt:lpstr>Must Carry for Noncommercial Stations</vt:lpstr>
      <vt:lpstr>Retransmission Consent</vt:lpstr>
      <vt:lpstr>AOL/Time Warner Merger</vt:lpstr>
      <vt:lpstr>Magazines (TTYN (1 of 6))</vt:lpstr>
      <vt:lpstr>Movies (TTYN (2 of 6))</vt:lpstr>
      <vt:lpstr>Music (TTYN (3 of 6))</vt:lpstr>
      <vt:lpstr>Cable Channels (TTYN (4 of 6))</vt:lpstr>
      <vt:lpstr>Websites (TTYN (5 of 6))</vt:lpstr>
      <vt:lpstr>Cable Systems (TTYN (6 of 6))</vt:lpstr>
      <vt:lpstr>FTC Approval: “Yes, but …”</vt:lpstr>
      <vt:lpstr>FTC Approval: “Yes, but …”</vt:lpstr>
      <vt:lpstr>FTC Approval: “Yes, but …”</vt:lpstr>
      <vt:lpstr>AOL/Time Warner Split</vt:lpstr>
      <vt:lpstr>Three Tier Video Distribution Market</vt:lpstr>
      <vt:lpstr>Three Tier Video Distribution Market</vt:lpstr>
      <vt:lpstr>Access to Content and Discrimination</vt:lpstr>
      <vt:lpstr>Access to Content and Discrimination</vt:lpstr>
      <vt:lpstr>NBCU</vt:lpstr>
      <vt:lpstr>Comcast</vt:lpstr>
      <vt:lpstr>Hulu</vt:lpstr>
      <vt:lpstr>New Joint Venture Structure</vt:lpstr>
      <vt:lpstr>Deal Structure</vt:lpstr>
      <vt:lpstr>Deal Structure</vt:lpstr>
      <vt:lpstr>Deal Structure</vt:lpstr>
      <vt:lpstr>Deal Structure</vt:lpstr>
      <vt:lpstr>Deal Structure</vt:lpstr>
      <vt:lpstr>Approval: Comcast/NBCU transaction</vt:lpstr>
      <vt:lpstr>Access to JV Content</vt:lpstr>
      <vt:lpstr>Access to JV Content</vt:lpstr>
      <vt:lpstr>Digital Divide</vt:lpstr>
      <vt:lpstr>Localism</vt:lpstr>
      <vt:lpstr>Protecting Kids</vt:lpstr>
      <vt:lpstr>Diversity and PEG Channels</vt:lpstr>
      <vt:lpstr>Comcast/NBC Universal</vt:lpstr>
      <vt:lpstr>OVD Access to Content</vt:lpstr>
      <vt:lpstr>OVDs Get CBS Deal for NBC Content</vt:lpstr>
      <vt:lpstr>No Broadband Discrimination</vt:lpstr>
      <vt:lpstr>Fear is Comcast will Prioritize Its Own Traffic</vt:lpstr>
      <vt:lpstr>Feb 2013: Comcast Buys Rest of NBCU</vt:lpstr>
      <vt:lpstr>AT&amp;T DirecTV Deal</vt:lpstr>
      <vt:lpstr>AT&amp;T DirecTV Deal</vt:lpstr>
      <vt:lpstr>Other Possible Deals</vt:lpstr>
      <vt:lpstr>Current State of TV</vt:lpstr>
      <vt:lpstr>Comcast Time Warner Cable Deal Dead</vt:lpstr>
      <vt:lpstr>No Challenge to AT&amp;T DirecTV Deal</vt:lpstr>
      <vt:lpstr>2015 Most Watched Networks</vt:lpstr>
      <vt:lpstr>2021 Most-Watched Networks</vt:lpstr>
      <vt:lpstr>AT&amp;T/Time Warner</vt:lpstr>
      <vt:lpstr>Gov’t Expert Report</vt:lpstr>
      <vt:lpstr>Nash Bargaining Theory</vt:lpstr>
      <vt:lpstr>Aug 2021: ATT Spins Off DIRECTV and U-Verse</vt:lpstr>
      <vt:lpstr>Mar 2021: AT&amp;T/Time Warner Break Up</vt:lpstr>
      <vt:lpstr>Alternatively …</vt:lpstr>
      <vt:lpstr>Apr 2022: ATT Closes WarnerMedia Deal</vt:lpstr>
      <vt:lpstr>WM CEO Exit</vt:lpstr>
      <vt:lpstr>CNN+ Dies</vt:lpstr>
      <vt:lpstr>CNN+ Strategy</vt:lpstr>
      <vt:lpstr>CNN+ Strategy</vt:lpstr>
      <vt:lpstr>CNN+ Strategy</vt:lpstr>
      <vt:lpstr>Streaming Competition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692</cp:revision>
  <cp:lastPrinted>2019-02-14T20:19:20Z</cp:lastPrinted>
  <dcterms:created xsi:type="dcterms:W3CDTF">1999-10-27T15:27:59Z</dcterms:created>
  <dcterms:modified xsi:type="dcterms:W3CDTF">2022-04-24T19:38:15Z</dcterms:modified>
</cp:coreProperties>
</file>