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835" r:id="rId2"/>
  </p:sldMasterIdLst>
  <p:notesMasterIdLst>
    <p:notesMasterId r:id="rId83"/>
  </p:notesMasterIdLst>
  <p:handoutMasterIdLst>
    <p:handoutMasterId r:id="rId84"/>
  </p:handoutMasterIdLst>
  <p:sldIdLst>
    <p:sldId id="1267" r:id="rId3"/>
    <p:sldId id="1793" r:id="rId4"/>
    <p:sldId id="1762" r:id="rId5"/>
    <p:sldId id="1748" r:id="rId6"/>
    <p:sldId id="1761" r:id="rId7"/>
    <p:sldId id="1764" r:id="rId8"/>
    <p:sldId id="1819" r:id="rId9"/>
    <p:sldId id="1820" r:id="rId10"/>
    <p:sldId id="1763" r:id="rId11"/>
    <p:sldId id="1765" r:id="rId12"/>
    <p:sldId id="1766" r:id="rId13"/>
    <p:sldId id="1794" r:id="rId14"/>
    <p:sldId id="1795" r:id="rId15"/>
    <p:sldId id="1796" r:id="rId16"/>
    <p:sldId id="1797" r:id="rId17"/>
    <p:sldId id="1798" r:id="rId18"/>
    <p:sldId id="1799" r:id="rId19"/>
    <p:sldId id="1800" r:id="rId20"/>
    <p:sldId id="1801" r:id="rId21"/>
    <p:sldId id="1802" r:id="rId22"/>
    <p:sldId id="1803" r:id="rId23"/>
    <p:sldId id="1804" r:id="rId24"/>
    <p:sldId id="1805" r:id="rId25"/>
    <p:sldId id="1806" r:id="rId26"/>
    <p:sldId id="1808" r:id="rId27"/>
    <p:sldId id="1807" r:id="rId28"/>
    <p:sldId id="1778" r:id="rId29"/>
    <p:sldId id="1779" r:id="rId30"/>
    <p:sldId id="1780" r:id="rId31"/>
    <p:sldId id="1788" r:id="rId32"/>
    <p:sldId id="1789" r:id="rId33"/>
    <p:sldId id="1835" r:id="rId34"/>
    <p:sldId id="1836" r:id="rId35"/>
    <p:sldId id="1781" r:id="rId36"/>
    <p:sldId id="1782" r:id="rId37"/>
    <p:sldId id="1841" r:id="rId38"/>
    <p:sldId id="1845" r:id="rId39"/>
    <p:sldId id="1846" r:id="rId40"/>
    <p:sldId id="1843" r:id="rId41"/>
    <p:sldId id="1844" r:id="rId42"/>
    <p:sldId id="1837" r:id="rId43"/>
    <p:sldId id="1838" r:id="rId44"/>
    <p:sldId id="1847" r:id="rId45"/>
    <p:sldId id="1848" r:id="rId46"/>
    <p:sldId id="1849" r:id="rId47"/>
    <p:sldId id="1783" r:id="rId48"/>
    <p:sldId id="1784" r:id="rId49"/>
    <p:sldId id="1851" r:id="rId50"/>
    <p:sldId id="1852" r:id="rId51"/>
    <p:sldId id="1810" r:id="rId52"/>
    <p:sldId id="1811" r:id="rId53"/>
    <p:sldId id="1814" r:id="rId54"/>
    <p:sldId id="1815" r:id="rId55"/>
    <p:sldId id="1816" r:id="rId56"/>
    <p:sldId id="1818" r:id="rId57"/>
    <p:sldId id="1817" r:id="rId58"/>
    <p:sldId id="1821" r:id="rId59"/>
    <p:sldId id="1824" r:id="rId60"/>
    <p:sldId id="1822" r:id="rId61"/>
    <p:sldId id="1826" r:id="rId62"/>
    <p:sldId id="1862" r:id="rId63"/>
    <p:sldId id="1827" r:id="rId64"/>
    <p:sldId id="1790" r:id="rId65"/>
    <p:sldId id="1828" r:id="rId66"/>
    <p:sldId id="1857" r:id="rId67"/>
    <p:sldId id="1853" r:id="rId68"/>
    <p:sldId id="1856" r:id="rId69"/>
    <p:sldId id="1855" r:id="rId70"/>
    <p:sldId id="1858" r:id="rId71"/>
    <p:sldId id="1859" r:id="rId72"/>
    <p:sldId id="1860" r:id="rId73"/>
    <p:sldId id="1791" r:id="rId74"/>
    <p:sldId id="1861" r:id="rId75"/>
    <p:sldId id="1863" r:id="rId76"/>
    <p:sldId id="1865" r:id="rId77"/>
    <p:sldId id="1866" r:id="rId78"/>
    <p:sldId id="1830" r:id="rId79"/>
    <p:sldId id="1833" r:id="rId80"/>
    <p:sldId id="1834" r:id="rId81"/>
    <p:sldId id="1864" r:id="rId82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FF"/>
    <a:srgbClr val="009999"/>
    <a:srgbClr val="339966"/>
    <a:srgbClr val="008080"/>
    <a:srgbClr val="3366FF"/>
    <a:srgbClr val="0000FF"/>
    <a:srgbClr val="CC0099"/>
    <a:srgbClr val="CC0066"/>
    <a:srgbClr val="CC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0" autoAdjust="0"/>
    <p:restoredTop sz="86410" autoAdjust="0"/>
  </p:normalViewPr>
  <p:slideViewPr>
    <p:cSldViewPr snapToGrid="0">
      <p:cViewPr varScale="1">
        <p:scale>
          <a:sx n="134" d="100"/>
          <a:sy n="134" d="100"/>
        </p:scale>
        <p:origin x="96" y="548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13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868" y="64"/>
      </p:cViewPr>
      <p:guideLst>
        <p:guide orient="horz" pos="2928"/>
        <p:guide pos="2208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BACD4D8E-0305-4CD5-9DBD-51D10C00A67E}" type="datetime1">
              <a:rPr lang="en-US" altLang="en-US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 dirty="0" smtClean="0"/>
              <a:t>Platforms and Networks</a:t>
            </a:r>
            <a:endParaRPr lang="en-US" alt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A9DDCF18-3772-474E-B777-BA39106ED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4440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7988" y="700088"/>
            <a:ext cx="61944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932" y="4416745"/>
            <a:ext cx="5140538" cy="418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91C928C3-9442-484A-8273-FA08CFCEA006}" type="datetime1">
              <a:rPr lang="en-US" altLang="en-US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17815D0A-6945-40F0-849D-84A13EF4A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29569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cc.gov/5G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cc.gov/about-fcc/fcc-initiatives/incentive-auctions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uctiondata.fcc.gov/public/projects/1000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B7B8AA-7071-474D-AB67-0D52EEC6338E}" type="datetime1">
              <a:rPr kumimoji="0" lang="en-US" altLang="en-US" sz="1200"/>
              <a:pPr/>
              <a:t>4/20/2022</a:t>
            </a:fld>
            <a:endParaRPr kumimoji="0" lang="en-US" altLang="en-US" sz="1200"/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FB5D71-EDD0-44C4-B648-177AAB6BC2FE}" type="slidenum">
              <a:rPr kumimoji="0" lang="en-US" altLang="en-US" sz="1200"/>
              <a:pPr/>
              <a:t>1</a:t>
            </a:fld>
            <a:endParaRPr kumimoji="0" lang="en-US" alt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58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https://www.tvchannellists.com/w/List_of_over-the-air_television_stations_in_Chicago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962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https://www.fcc.gov/5G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354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https://www.nytimes.com/2022/01/28/technology/faa-5g-verizon-att.html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83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https://www.bboxservices.com/resources/blog/bbns/2018/04/30/802.11-wireless-standards-explained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694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https://www.ieee802.org/11/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664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https://www.wi-fi.org/news-events/newsroom/wi-fi-alliance-introduces-wi-fi-6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638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https://www.qualcomm.com/products/features/wi-fi-7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932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333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083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638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https://www.fcc.gov/about-fcc/fcc-initiatives/incentive-auctions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581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https://auctiondata.fcc.gov/public/projects/1000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147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https://www.fcc.gov/document/post-incentive-auction-transition-successfully-meets-39-month-deadline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904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https://www.fcc.gov/document/post-incentive-auction-transition-successfully-meets-39-month-deadline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142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https://nocable.org/availability-report/zip/60619-chicago-il/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4/20/2022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1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763" y="3200400"/>
            <a:ext cx="12196763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00C0A144-9CA5-40EF-BA71-CB2089FF9C17}" type="datetime4">
              <a:rPr lang="en-US"/>
              <a:pPr>
                <a:defRPr/>
              </a:pPr>
              <a:t>April 20, 2022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8F8E2C84-0743-4BBC-99D9-184B50FD9F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66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ABE72-A00B-4BEE-8D22-E461BD19BF31}" type="datetime4">
              <a:rPr lang="en-US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8258E-FD5F-4451-BCA9-85E751BC2E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62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5688F-0802-4FFA-8569-61CB52898F13}" type="datetime4">
              <a:rPr lang="en-US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A17A-396B-4954-9F3A-182BCB876E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77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7338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17475-81E7-4A01-8AB2-BEF6BF923142}" type="datetime4">
              <a:rPr lang="en-US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A5B6-F3C4-4BB7-BEC1-F8A22754D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5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CA22-AB5D-42E6-AA0D-D29944CB9CB0}" type="datetime4">
              <a:rPr lang="en-US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2ECFA-99E1-4A43-82F1-ABB33DFEC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35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1A64-E55D-445F-9BF2-F313F51CC73E}" type="datetime4">
              <a:rPr lang="en-US"/>
              <a:pPr>
                <a:defRPr/>
              </a:pPr>
              <a:t>April 20,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A558D-545B-47C6-A92D-DA2C8A937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4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3FB4-4682-41ED-9269-398DA399AB3E}" type="datetime4">
              <a:rPr lang="en-US"/>
              <a:pPr>
                <a:defRPr/>
              </a:pPr>
              <a:t>April 20,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C4A20-6E27-467E-A82B-83AD51594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79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CFB3-CE2E-4B14-8F75-1E4CD0EE53B3}" type="datetime4">
              <a:rPr lang="en-US"/>
              <a:pPr>
                <a:defRPr/>
              </a:pPr>
              <a:t>April 20,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03EE-89BB-4EEE-859A-101CADE6F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0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DC97-25E2-4BF8-9946-9AE8D05A1F1A}" type="datetime4">
              <a:rPr lang="en-US"/>
              <a:pPr>
                <a:defRPr/>
              </a:pPr>
              <a:t>April 20,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E9E66-912C-4FA1-95DC-3781E8ED6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6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11129-4AC1-49EB-AEDE-C295F4D161E9}" type="datetime4">
              <a:rPr lang="en-US"/>
              <a:pPr>
                <a:defRPr/>
              </a:pPr>
              <a:t>April 20, 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DDFA7-FD3F-4D6A-8468-A15361F7C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4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5AC1-7423-43ED-9D13-9D41F5090378}" type="datetime4">
              <a:rPr lang="en-US"/>
              <a:pPr>
                <a:defRPr/>
              </a:pPr>
              <a:t>April 20, 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1209A-7E61-4B13-9109-E589F9827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>
                <a:solidFill>
                  <a:srgbClr val="0000FF"/>
                </a:solidFill>
              </a:defRPr>
            </a:lvl1pPr>
            <a:lvl2pPr>
              <a:defRPr sz="3600"/>
            </a:lvl2pPr>
            <a:lvl3pPr>
              <a:defRPr sz="3200"/>
            </a:lvl3pPr>
            <a:lvl4pPr>
              <a:defRPr sz="32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02DFA-02C6-4638-89D4-9E98CDF503C0}" type="datetime4">
              <a:rPr lang="en-US"/>
              <a:pPr>
                <a:defRPr/>
              </a:pPr>
              <a:t>April 20,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3FDE9-4CFE-4421-A501-434F5F61D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1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7851-BEA3-4BF7-A8AF-DDD7C0D28D98}" type="datetime4">
              <a:rPr lang="en-US"/>
              <a:pPr>
                <a:defRPr/>
              </a:pPr>
              <a:t>April 20, 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ACD7F-0A8A-4343-9247-A1AE8F5C6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59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E712-EF3B-4B31-AD6B-13C9C7073A30}" type="datetime4">
              <a:rPr lang="en-US"/>
              <a:pPr>
                <a:defRPr/>
              </a:pPr>
              <a:t>April 20,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A996E-9E68-4294-9FDD-0D3C9BF5F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91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5E838-075F-446A-BFEE-D392A06DB13E}" type="datetime4">
              <a:rPr lang="en-US"/>
              <a:pPr>
                <a:defRPr/>
              </a:pPr>
              <a:t>April 20,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5055-6114-4D36-8439-B3562715F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19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99E62-F8EB-4C0F-8921-40F31A908B71}" type="datetime4">
              <a:rPr lang="en-US"/>
              <a:pPr>
                <a:defRPr/>
              </a:pPr>
              <a:t>April 20,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889DA-ECA5-4C6B-9A5A-45309617A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10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88F6E-C648-407D-AFAC-A8EE81AE8784}" type="datetime4">
              <a:rPr lang="en-US"/>
              <a:pPr>
                <a:defRPr/>
              </a:pPr>
              <a:t>April 20,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1FE80-744B-44BB-BAEB-797EBDE08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9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875D-7486-496C-A37B-6DE42241A533}" type="datetime4">
              <a:rPr lang="en-US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EFA1D-33DB-4F79-B79B-337EC801B1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77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C04FE-6587-4B5D-81C3-E86DEF588904}" type="datetime4">
              <a:rPr lang="en-US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95686-6F3D-48C4-BCA9-D8C1E1CC5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28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329F2-B348-442E-9FFB-D1B4B25A0A17}" type="datetime4">
              <a:rPr lang="en-US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F6C75-ECE9-475C-B489-BC0C3F192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66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E878F-EA39-4C2E-9970-394B6CAB1478}" type="datetime4">
              <a:rPr lang="en-US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496E5-8FFA-4061-92C3-71B1BA3DD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46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7DC0-EB30-4B3A-AABE-7E05E0B31B3B}" type="datetime4">
              <a:rPr lang="en-US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1867-5838-4AB1-82B9-E47C7DA36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03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29D74-CB06-4A77-8DB8-0A977A7E0029}" type="datetime4">
              <a:rPr lang="en-US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4077-3D17-4357-9835-26FB285CF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83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E224-DED2-4CD1-AC21-F3080FE47CB5}" type="datetime4">
              <a:rPr lang="en-US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7707-3908-48D0-952F-C787BB50C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5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711200" cy="601821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C561878C-251A-4F5B-B74A-ACA28F612672}" type="datetime4">
              <a:rPr lang="en-US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10A507-AB75-48C3-BB61-5E47FAE34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  <p:sldLayoutId id="2147484935" r:id="rId12"/>
    <p:sldLayoutId id="2147484936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CC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rgbClr val="CC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DEE0716-1A4A-41D7-8CDF-AB246C894936}" type="datetime4">
              <a:rPr lang="en-US"/>
              <a:pPr>
                <a:defRPr/>
              </a:pPr>
              <a:t>April 20,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CEDE50-698D-4EB3-A7A3-BFEF3DBDA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CC0099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hyperlink" Target="https://www.fcc.gov/about-fcc/fcc-initiatives/incentive-auctions/how-it-works" TargetMode="Externa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tm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mp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m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tm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tm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Class 14</a:t>
            </a:r>
            <a:br>
              <a:rPr lang="en-US" sz="2400" dirty="0" smtClean="0"/>
            </a:br>
            <a:r>
              <a:rPr lang="en-US" sz="2400" dirty="0" smtClean="0"/>
              <a:t>Platforms and Networks</a:t>
            </a:r>
            <a:br>
              <a:rPr lang="en-US" sz="2400" dirty="0" smtClean="0"/>
            </a:br>
            <a:r>
              <a:rPr lang="en-US" sz="2400" dirty="0" smtClean="0"/>
              <a:t>Spring 2022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Wireless Infrastructure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33813" y="3581400"/>
            <a:ext cx="6853237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Randal C. Picker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James Parker Hall Distinguished Service Professor of Law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Law School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University of Chicago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Copyright © 2014-22 Randal C. Picker. All Rights Reserved.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Points: Three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2. Reallocating Spectrum	</a:t>
            </a:r>
          </a:p>
          <a:p>
            <a:pPr lvl="1"/>
            <a:r>
              <a:rPr lang="en-US" dirty="0" smtClean="0"/>
              <a:t>Once we have made an initial allocation of the spectrum, what is the process for changing allocations as technology and market demand evolves?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20,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47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Points: Three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3. Over-the-Air TV	</a:t>
            </a:r>
          </a:p>
          <a:p>
            <a:pPr lvl="1"/>
            <a:r>
              <a:rPr lang="en-US" dirty="0" smtClean="0"/>
              <a:t>We invest tons of spectrum in broadcast TV and yet relatively few people capture those signals directly</a:t>
            </a:r>
          </a:p>
          <a:p>
            <a:pPr lvl="1"/>
            <a:r>
              <a:rPr lang="en-US" dirty="0" smtClean="0"/>
              <a:t>Most people get the signals through an intermediary</a:t>
            </a:r>
          </a:p>
          <a:p>
            <a:pPr lvl="1"/>
            <a:r>
              <a:rPr lang="en-US" dirty="0" smtClean="0"/>
              <a:t>How should we think about the use of that spectrum?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20,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90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4256" y="-1"/>
            <a:ext cx="5167746" cy="43642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Licensing by Federal Government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629422" y="6472425"/>
            <a:ext cx="256257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Radio Act of 1912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47" y="218208"/>
            <a:ext cx="3927515" cy="61068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2051311" y="1504083"/>
            <a:ext cx="9404466" cy="39703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>
                <a:solidFill>
                  <a:schemeClr val="bg2"/>
                </a:solidFill>
              </a:rPr>
              <a:t>That a person, company, or corporation within the jurisdiction of the United States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shall not use or operate any apparatus for radio communication </a:t>
            </a:r>
            <a:r>
              <a:rPr lang="en-US" sz="3600" dirty="0">
                <a:solidFill>
                  <a:schemeClr val="bg2"/>
                </a:solidFill>
              </a:rPr>
              <a:t>as a means of commercial intercourse among the several States … the effect of which extends beyond the jurisdiction of the State or Territory in which the same are </a:t>
            </a:r>
            <a:r>
              <a:rPr lang="en-US" sz="3600" dirty="0" smtClean="0">
                <a:solidFill>
                  <a:schemeClr val="bg2"/>
                </a:solidFill>
              </a:rPr>
              <a:t>made,”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881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4256" y="-1"/>
            <a:ext cx="5167746" cy="43642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Licensing by Federal Government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629422" y="6472425"/>
            <a:ext cx="256257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Radio Act of 1912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7" y="184006"/>
            <a:ext cx="3936868" cy="61213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045516" y="1438607"/>
            <a:ext cx="9404466" cy="39703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 smtClean="0">
                <a:solidFill>
                  <a:schemeClr val="bg2"/>
                </a:solidFill>
              </a:rPr>
              <a:t>or </a:t>
            </a:r>
            <a:r>
              <a:rPr lang="en-US" sz="3600" dirty="0">
                <a:solidFill>
                  <a:schemeClr val="bg2"/>
                </a:solidFill>
              </a:rPr>
              <a:t>where interference would be caused thereby with the receipt of messages or signals from beyond the jurisdiction of the said State or Territory, except under and in accordance with a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license</a:t>
            </a:r>
            <a:r>
              <a:rPr lang="en-US" sz="3600" dirty="0">
                <a:solidFill>
                  <a:schemeClr val="bg2"/>
                </a:solidFill>
              </a:rPr>
              <a:t>, revocable for cause, in that behalf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granted by the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Secretary of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Commerce and Labor </a:t>
            </a:r>
            <a:r>
              <a:rPr lang="en-US" sz="3600" dirty="0">
                <a:solidFill>
                  <a:schemeClr val="bg2"/>
                </a:solidFill>
              </a:rPr>
              <a:t>upon application </a:t>
            </a:r>
            <a:r>
              <a:rPr lang="en-US" sz="3600" dirty="0" smtClean="0">
                <a:solidFill>
                  <a:schemeClr val="bg2"/>
                </a:solidFill>
              </a:rPr>
              <a:t>therefor; … 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292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2775" y="-2"/>
            <a:ext cx="5229226" cy="41910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Control Radio and Radio Channels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039350" y="6477000"/>
            <a:ext cx="21526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Radio Act of 1927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38" y="209549"/>
            <a:ext cx="4085475" cy="60820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761336" y="1852232"/>
            <a:ext cx="9916314" cy="34163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>
                <a:solidFill>
                  <a:schemeClr val="bg2"/>
                </a:solidFill>
              </a:rPr>
              <a:t>That this Act is intended to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regulate</a:t>
            </a:r>
            <a:r>
              <a:rPr lang="en-US" sz="3600" dirty="0">
                <a:solidFill>
                  <a:schemeClr val="bg2"/>
                </a:solidFill>
              </a:rPr>
              <a:t> all forms of interstate and foreign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radio transmissions</a:t>
            </a:r>
            <a:r>
              <a:rPr lang="en-US" sz="3600" b="1" dirty="0">
                <a:solidFill>
                  <a:schemeClr val="bg2"/>
                </a:solidFill>
              </a:rPr>
              <a:t> </a:t>
            </a:r>
            <a:r>
              <a:rPr lang="en-US" sz="3600" dirty="0">
                <a:solidFill>
                  <a:schemeClr val="bg2"/>
                </a:solidFill>
              </a:rPr>
              <a:t>and communications within the United States, its Territories and possessions; to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maintain the control </a:t>
            </a:r>
            <a:r>
              <a:rPr lang="en-US" sz="3600" dirty="0">
                <a:solidFill>
                  <a:schemeClr val="bg2"/>
                </a:solidFill>
              </a:rPr>
              <a:t>of the United States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over all the channels of </a:t>
            </a:r>
            <a:r>
              <a:rPr lang="en-US" sz="3600" dirty="0">
                <a:solidFill>
                  <a:schemeClr val="bg2"/>
                </a:solidFill>
              </a:rPr>
              <a:t>interstate and foreign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radio transmission</a:t>
            </a:r>
            <a:r>
              <a:rPr lang="en-US" sz="3600" dirty="0" smtClean="0">
                <a:solidFill>
                  <a:schemeClr val="bg2"/>
                </a:solidFill>
              </a:rPr>
              <a:t>;”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547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5288" y="-2"/>
            <a:ext cx="4176713" cy="47625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Federally-Defined Licenses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063163" y="6477000"/>
            <a:ext cx="21288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Radio Act of 1927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2" y="185737"/>
            <a:ext cx="4175963" cy="621675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913735" y="1980274"/>
            <a:ext cx="9973465" cy="34163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 smtClean="0">
                <a:solidFill>
                  <a:schemeClr val="bg2"/>
                </a:solidFill>
              </a:rPr>
              <a:t>and </a:t>
            </a:r>
            <a:r>
              <a:rPr lang="en-US" sz="3600" dirty="0">
                <a:solidFill>
                  <a:schemeClr val="bg2"/>
                </a:solidFill>
              </a:rPr>
              <a:t>to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provide for the use </a:t>
            </a:r>
            <a:r>
              <a:rPr lang="en-US" sz="3600" dirty="0">
                <a:solidFill>
                  <a:schemeClr val="bg2"/>
                </a:solidFill>
              </a:rPr>
              <a:t>of such channels,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but not the ownership thereof</a:t>
            </a:r>
            <a:r>
              <a:rPr lang="en-US" sz="3600" dirty="0">
                <a:solidFill>
                  <a:schemeClr val="bg2"/>
                </a:solidFill>
              </a:rPr>
              <a:t>, by individuals, firms, or corporations,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for limited periods of time, under licenses</a:t>
            </a:r>
            <a:r>
              <a:rPr lang="en-US" sz="3600" b="1" dirty="0">
                <a:solidFill>
                  <a:schemeClr val="bg2"/>
                </a:solidFill>
              </a:rPr>
              <a:t> </a:t>
            </a:r>
            <a:r>
              <a:rPr lang="en-US" sz="3600" dirty="0">
                <a:solidFill>
                  <a:schemeClr val="bg2"/>
                </a:solidFill>
              </a:rPr>
              <a:t>granted by Federal authority, and no such license shall be construed to create any right, beyond the terms, conditions, and periods of the </a:t>
            </a:r>
            <a:r>
              <a:rPr lang="en-US" sz="3600" dirty="0" smtClean="0">
                <a:solidFill>
                  <a:schemeClr val="bg2"/>
                </a:solidFill>
              </a:rPr>
              <a:t>license.”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309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25" y="-2"/>
            <a:ext cx="41433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Federal Radio Commission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082213" y="6477000"/>
            <a:ext cx="21097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Radio Act of 1927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62" y="209004"/>
            <a:ext cx="4085475" cy="60820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595438" y="2407952"/>
            <a:ext cx="10020104" cy="28623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>
                <a:solidFill>
                  <a:schemeClr val="bg2"/>
                </a:solidFill>
              </a:rPr>
              <a:t>That a commission is hereby created and established to be known as the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Federal Radio Commission</a:t>
            </a:r>
            <a:r>
              <a:rPr lang="en-US" sz="3600" dirty="0">
                <a:solidFill>
                  <a:schemeClr val="bg2"/>
                </a:solidFill>
              </a:rPr>
              <a:t>, hereinafter referred to as the commission, which shall be composed of five commissioners Appointed by the President … </a:t>
            </a:r>
            <a:r>
              <a:rPr lang="en-US" sz="3600" dirty="0" smtClean="0">
                <a:solidFill>
                  <a:schemeClr val="bg2"/>
                </a:solidFill>
              </a:rPr>
              <a:t>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517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2050" y="-2"/>
            <a:ext cx="34099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1934: Creation of FCC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73-416 (19 June 1934)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24" y="166687"/>
            <a:ext cx="4256664" cy="6149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742568"/>
            <a:ext cx="6983232" cy="531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3575" y="-2"/>
            <a:ext cx="26384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Herzel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Comment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96224" y="6488668"/>
            <a:ext cx="42957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Leo </a:t>
            </a: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Herzel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, 18 U Chi L Rev 802 (1951)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57" y="209004"/>
            <a:ext cx="3475393" cy="6131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89" y="1628176"/>
            <a:ext cx="8461056" cy="405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0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6723" y="-2"/>
            <a:ext cx="582527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How To Transition from B&amp;W to Color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96224" y="6488668"/>
            <a:ext cx="42957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Leo </a:t>
            </a: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Herzel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, 18 U Chi L Rev 802 (1951)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49" y="209004"/>
            <a:ext cx="3500582" cy="6025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898" y="1625868"/>
            <a:ext cx="10090847" cy="44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8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Focus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</a:p>
          <a:p>
            <a:pPr lvl="1"/>
            <a:r>
              <a:rPr lang="en-US" dirty="0" smtClean="0"/>
              <a:t>What are the right ways to control the use of spectrum?</a:t>
            </a:r>
          </a:p>
          <a:p>
            <a:pPr lvl="1"/>
            <a:r>
              <a:rPr lang="en-US" dirty="0" smtClean="0"/>
              <a:t>As needs change, how should spectrum be repurposed?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20,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5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6038" y="-2"/>
            <a:ext cx="5795963" cy="46196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How to Allocate Spectrum: Gov’t Fiat?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96224" y="6488668"/>
            <a:ext cx="42957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Leo </a:t>
            </a: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Herzel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, 18 U Chi L Rev 802 (1951)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72" y="191799"/>
            <a:ext cx="3529719" cy="6056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854" y="1564207"/>
            <a:ext cx="9758810" cy="388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9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3031" y="-2"/>
            <a:ext cx="568897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Or Markets?: Lease to Highest Bidder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96224" y="6488668"/>
            <a:ext cx="42957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Leo </a:t>
            </a: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Herzel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, 18 U Chi L Rev 802 (1951)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77" y="209004"/>
            <a:ext cx="3432967" cy="6060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245" y="1261317"/>
            <a:ext cx="9289323" cy="45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6887" y="-2"/>
            <a:ext cx="6785114" cy="76105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Role Should the FCC Play? (And a Rough Draft of </a:t>
            </a:r>
            <a:r>
              <a:rPr lang="en-US" sz="2400" i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Problem of Social Cost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?)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48638" y="6488668"/>
            <a:ext cx="404336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Coase, 2 J Law &amp; Econ 1 (Oct 1959)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08887"/>
            <a:ext cx="3504738" cy="6128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2731512"/>
            <a:ext cx="10167908" cy="318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5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316" y="-2"/>
            <a:ext cx="482568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 More Limited FCC Is Possible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48638" y="6488668"/>
            <a:ext cx="404336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Coase, 2 J Law &amp; Econ 1 (Oct 1959)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50" y="160209"/>
            <a:ext cx="3765935" cy="6236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548" y="853128"/>
            <a:ext cx="7812234" cy="532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102" y="-2"/>
            <a:ext cx="329789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Prices and Spectrum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48638" y="6488668"/>
            <a:ext cx="404336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Coase, 2 J Law &amp; Econ 1 (Oct 1959)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9" y="239287"/>
            <a:ext cx="3579553" cy="6096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764" y="1753633"/>
            <a:ext cx="10441732" cy="417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5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102" y="-2"/>
            <a:ext cx="329789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Prices and Spectrum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48638" y="6488668"/>
            <a:ext cx="404336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Coase, 2 J Law &amp; Econ 1 (Oct 1959)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01" y="172785"/>
            <a:ext cx="3601550" cy="6134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60" y="678300"/>
            <a:ext cx="5739279" cy="53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6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772" y="-2"/>
            <a:ext cx="9141230" cy="46551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Tech Doesn’t Necessarily Require New Regulatory Tools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48638" y="6488668"/>
            <a:ext cx="404336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Coase, 2 J Law &amp; Econ 1 (Oct 1959)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60" y="546858"/>
            <a:ext cx="3398531" cy="57666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644" y="2341262"/>
            <a:ext cx="10028799" cy="336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6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2073" y="-1"/>
            <a:ext cx="4959928" cy="46135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1968: Land Mobile Service Order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80308" y="6488668"/>
            <a:ext cx="241169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(17 July 1968)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85" y="154758"/>
            <a:ext cx="3870228" cy="6095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610" y="1208826"/>
            <a:ext cx="7556115" cy="440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7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125" y="-1"/>
            <a:ext cx="5857876" cy="461964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AT&amp;T Pushing to Swap UHF for Mobile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86" y="230980"/>
            <a:ext cx="4008677" cy="6179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056" y="1081761"/>
            <a:ext cx="8666910" cy="4871078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780308" y="6488668"/>
            <a:ext cx="241169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(17 July 1968)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1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8451" y="-1"/>
            <a:ext cx="5543550" cy="39052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3 Apr 1973: First Portable Phone Call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Chicago Tribune (4 Apr 1973)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70" y="493809"/>
            <a:ext cx="5555697" cy="627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</a:t>
            </a:r>
          </a:p>
          <a:p>
            <a:pPr lvl="1"/>
            <a:r>
              <a:rPr lang="en-US" dirty="0" smtClean="0"/>
              <a:t>Your Day so Far</a:t>
            </a:r>
          </a:p>
          <a:p>
            <a:pPr lvl="1"/>
            <a:r>
              <a:rPr lang="en-US" dirty="0" smtClean="0"/>
              <a:t>Classroom Seats</a:t>
            </a:r>
          </a:p>
          <a:p>
            <a:pPr lvl="1"/>
            <a:r>
              <a:rPr lang="en-US" dirty="0" smtClean="0"/>
              <a:t>Watching TV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20,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75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9457" y="-1"/>
            <a:ext cx="3832544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Motorola Portable Phone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05925" y="6488668"/>
            <a:ext cx="288607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Motorola PR (3 Apr 1973)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85893"/>
            <a:ext cx="4718050" cy="6135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869" y="947859"/>
            <a:ext cx="8902169" cy="496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2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8639" y="-1"/>
            <a:ext cx="2723361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Complex System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57" y="194032"/>
            <a:ext cx="4544593" cy="6111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487" y="825604"/>
            <a:ext cx="7510023" cy="5209248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116946" y="6488668"/>
            <a:ext cx="30750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Motorola PR (3 Apr 1973)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1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36" y="-2"/>
            <a:ext cx="491836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1974 Land Mobile Service Order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61123" y="6488668"/>
            <a:ext cx="223087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(2 May 1974)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18" y="209003"/>
            <a:ext cx="3696451" cy="6082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56" y="2079756"/>
            <a:ext cx="10251966" cy="33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5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557" y="-2"/>
            <a:ext cx="388944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Possible Cellular System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87988" y="6488668"/>
            <a:ext cx="230401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(2 May 1974)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35" y="170537"/>
            <a:ext cx="3635477" cy="6135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273" y="1182702"/>
            <a:ext cx="8867955" cy="443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5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8939" y="-1"/>
            <a:ext cx="3023062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1980 Cellular Order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0458" y="6488668"/>
            <a:ext cx="229154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(8 Jan 1980)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78" y="185894"/>
            <a:ext cx="3820610" cy="6037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362" y="572061"/>
            <a:ext cx="6775943" cy="55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4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508" y="-1"/>
            <a:ext cx="5228493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Tech Change Drives Legal Change 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88" y="143189"/>
            <a:ext cx="3864250" cy="6143735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0458" y="6488668"/>
            <a:ext cx="229154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(8 Jan 1980)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862" y="704893"/>
            <a:ext cx="9422692" cy="528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8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9149" y="-2"/>
            <a:ext cx="37528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1981 Cell License Order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82200" y="6472237"/>
            <a:ext cx="2209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(4 May 1981)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825" y="135774"/>
            <a:ext cx="4006388" cy="65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9713" y="0"/>
            <a:ext cx="306228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Create Competition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82200" y="6488668"/>
            <a:ext cx="2209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(4 May 1981)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04366"/>
            <a:ext cx="3765550" cy="6184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014" y="1304481"/>
            <a:ext cx="9213873" cy="42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0763" y="-2"/>
            <a:ext cx="609123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But Give One License to Wireline Carrier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82200" y="6488668"/>
            <a:ext cx="2209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(4 May 1981)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50" y="209003"/>
            <a:ext cx="3609037" cy="6095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798" y="2008995"/>
            <a:ext cx="10396531" cy="354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4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1975" y="-2"/>
            <a:ext cx="40100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1981 Omnibus Budget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10650" y="6488668"/>
            <a:ext cx="31813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97-35 (13 Aug 1981)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461" y="187144"/>
            <a:ext cx="4335751" cy="648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1: Tell Me About </a:t>
            </a:r>
            <a:r>
              <a:rPr lang="en-US" smtClean="0"/>
              <a:t>Your Day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351029" y="0"/>
            <a:ext cx="840971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TTM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1563" y="-1"/>
            <a:ext cx="7310438" cy="418014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Random Allocation of Licenses Among Qualified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10650" y="6488668"/>
            <a:ext cx="31813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97-35 (13 Aug 1981)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51" y="209005"/>
            <a:ext cx="4083824" cy="6184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687" y="1256233"/>
            <a:ext cx="7508845" cy="44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6599" y="-2"/>
            <a:ext cx="440540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1984 Cell License Allocation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44088" y="6488668"/>
            <a:ext cx="23479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(24 May 1984)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13" y="209004"/>
            <a:ext cx="3543899" cy="6099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19" y="2246821"/>
            <a:ext cx="9332412" cy="338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5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3713" y="-2"/>
            <a:ext cx="15382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Lotteries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44088" y="6488668"/>
            <a:ext cx="23479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(24 May 1984)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41" y="209004"/>
            <a:ext cx="3597133" cy="6091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199" y="1959333"/>
            <a:ext cx="9335469" cy="370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9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3388" y="-2"/>
            <a:ext cx="41386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1985: Still Sorting Lotteries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63150" y="6488668"/>
            <a:ext cx="22288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(3 May 1985)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980" y="209004"/>
            <a:ext cx="3979691" cy="63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8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25" y="-2"/>
            <a:ext cx="34575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Considering Auctions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63150" y="6488668"/>
            <a:ext cx="22288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(3 May 1985)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96" y="209003"/>
            <a:ext cx="3652692" cy="61082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968" y="954124"/>
            <a:ext cx="7815919" cy="49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499" y="-2"/>
            <a:ext cx="20955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 Auctions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63150" y="6488668"/>
            <a:ext cx="22288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(3 May 1985)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43" y="175123"/>
            <a:ext cx="3658407" cy="6135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375" y="2338883"/>
            <a:ext cx="10665277" cy="361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2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5071" y="-1"/>
            <a:ext cx="4146929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1992 PCS: 1970s UHF Path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85402" y="6488668"/>
            <a:ext cx="290659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NOPR (7 Feb 1992)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87" y="185894"/>
            <a:ext cx="4332288" cy="6143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811" y="726921"/>
            <a:ext cx="6228076" cy="547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4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0665" y="-1"/>
            <a:ext cx="3421335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Auction No. 4 Results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87866" y="6488668"/>
            <a:ext cx="240413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NYT (14 Mar 1995)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955" y="185894"/>
            <a:ext cx="6776998" cy="64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3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76" y="-2"/>
            <a:ext cx="74771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1997: FCC Unlicensed Spectrum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Order: 5 GHz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22408" y="6488668"/>
            <a:ext cx="20695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(9 Jan 1997)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935" y="480983"/>
            <a:ext cx="4217209" cy="60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7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2532" y="-2"/>
            <a:ext cx="564946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Wireless Local Area Networks (Wi-Fi)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122408" y="6488668"/>
            <a:ext cx="206959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(9 Jan 1997)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48" y="134547"/>
            <a:ext cx="4345224" cy="61804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740" y="1056132"/>
            <a:ext cx="9822878" cy="475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1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2: Classroom Seats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99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4850" y="-2"/>
            <a:ext cx="38671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National Broadband Plan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348540" y="6511409"/>
            <a:ext cx="484346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National Broadband Plan (16 Mar 2010)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440" y="111298"/>
            <a:ext cx="4804126" cy="636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113" y="-2"/>
            <a:ext cx="59578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Allocate More Spectrum for Broadband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348538" y="6520934"/>
            <a:ext cx="484346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National Broadband Plan (16 Mar 2010)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62" y="163002"/>
            <a:ext cx="4715338" cy="61975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761336" y="2504694"/>
            <a:ext cx="9740102" cy="28623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600" dirty="0">
                <a:solidFill>
                  <a:schemeClr val="bg2"/>
                </a:solidFill>
              </a:rPr>
              <a:t>Recommendation 5.8: The FCC should </a:t>
            </a:r>
            <a:r>
              <a:rPr lang="en-US" sz="36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make 500 megahertz newly available </a:t>
            </a:r>
            <a:r>
              <a:rPr lang="en-US" sz="3600" dirty="0">
                <a:solidFill>
                  <a:schemeClr val="bg2"/>
                </a:solidFill>
              </a:rPr>
              <a:t>for broadband </a:t>
            </a:r>
            <a:r>
              <a:rPr lang="en-US" sz="3600" dirty="0" smtClean="0">
                <a:solidFill>
                  <a:schemeClr val="bg2"/>
                </a:solidFill>
              </a:rPr>
              <a:t>use </a:t>
            </a:r>
            <a:r>
              <a:rPr lang="en-US" sz="3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within the next 10 years</a:t>
            </a:r>
            <a:r>
              <a:rPr lang="en-US" sz="3600" dirty="0" smtClean="0">
                <a:solidFill>
                  <a:schemeClr val="bg2"/>
                </a:solidFill>
              </a:rPr>
              <a:t>, </a:t>
            </a:r>
            <a:r>
              <a:rPr lang="en-US" sz="3600" dirty="0">
                <a:solidFill>
                  <a:schemeClr val="bg2"/>
                </a:solidFill>
              </a:rPr>
              <a:t>of which 300 megahertz between </a:t>
            </a:r>
            <a:r>
              <a:rPr lang="en-US" sz="3600" dirty="0" smtClean="0">
                <a:solidFill>
                  <a:schemeClr val="bg2"/>
                </a:solidFill>
              </a:rPr>
              <a:t>225 </a:t>
            </a:r>
            <a:r>
              <a:rPr lang="en-US" sz="3600" dirty="0">
                <a:solidFill>
                  <a:schemeClr val="bg2"/>
                </a:solidFill>
              </a:rPr>
              <a:t>MHz and 3.7 GHz should be made newly available for mobile use within five </a:t>
            </a:r>
            <a:r>
              <a:rPr lang="en-US" sz="3600" dirty="0" smtClean="0">
                <a:solidFill>
                  <a:schemeClr val="bg2"/>
                </a:solidFill>
              </a:rPr>
              <a:t>years.”</a:t>
            </a:r>
            <a:endParaRPr kumimoji="1" lang="en-US" sz="36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833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0563" y="-2"/>
            <a:ext cx="38814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Tax Relief! Job Creation!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204643" y="6488668"/>
            <a:ext cx="298268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P.L. 112-96 (22 Feb 2012)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3" y="166120"/>
            <a:ext cx="4459629" cy="6144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438" y="1918084"/>
            <a:ext cx="10110869" cy="379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1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7825" y="-2"/>
            <a:ext cx="6734176" cy="46672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Reverse Auctions of Broadcast TV Spectrum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204643" y="6488668"/>
            <a:ext cx="298268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P.L. 112-96 (22 Feb 2012)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11" y="151452"/>
            <a:ext cx="4362627" cy="6142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559" y="2608574"/>
            <a:ext cx="10726641" cy="33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4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6363" y="-2"/>
            <a:ext cx="31956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is Being Sold?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204643" y="6488668"/>
            <a:ext cx="298268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P.L. 112-96 (22 Feb 2012)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09004"/>
            <a:ext cx="4329113" cy="60956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772" y="1773646"/>
            <a:ext cx="10715615" cy="403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4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201" y="-1"/>
            <a:ext cx="284480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2016 NTIA (zoom)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45" y="436246"/>
            <a:ext cx="9710082" cy="620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Network Industries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600497" y="6488668"/>
            <a:ext cx="55915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Incentive Auction Staff Summary (16 Jan 2013)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3" y="209004"/>
            <a:ext cx="4246725" cy="6140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4" y="1930696"/>
            <a:ext cx="10299157" cy="385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6213" y="-2"/>
            <a:ext cx="43957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TV Spectrum Starting Points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600497" y="6488668"/>
            <a:ext cx="55915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Incentive Auction Staff Summary (16 Jan 2013)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49" y="209004"/>
            <a:ext cx="4546613" cy="6131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140" y="615430"/>
            <a:ext cx="7158967" cy="551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6213" y="-2"/>
            <a:ext cx="43957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TV Spectrum Starting Points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600497" y="6520934"/>
            <a:ext cx="55915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Incentive Auction Staff Summary (16 Jan 2013)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938" t="27606" r="4590" b="25657"/>
          <a:stretch/>
        </p:blipFill>
        <p:spPr>
          <a:xfrm>
            <a:off x="300038" y="1238249"/>
            <a:ext cx="11741192" cy="46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-2"/>
            <a:ext cx="37338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Shuffling Spectrum Use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600497" y="6488668"/>
            <a:ext cx="55915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Incentive Auction Staff Summary (16 Jan 2013)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25" y="173021"/>
            <a:ext cx="4406850" cy="6122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399" y="658279"/>
            <a:ext cx="5571751" cy="54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2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Watching TV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20,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0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3313" y="-2"/>
            <a:ext cx="47386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Running Two Auctions at Once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600497" y="6488668"/>
            <a:ext cx="55915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Incentive Auction Staff Summary (16 Jan 2013)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24" y="256085"/>
            <a:ext cx="4198838" cy="6054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790" y="1512141"/>
            <a:ext cx="9295413" cy="417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1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4913" y="-2"/>
            <a:ext cx="33670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Running the Auctions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424362" y="6488668"/>
            <a:ext cx="77676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  <a:hlinkClick r:id="rId2"/>
              </a:rPr>
              <a:t>www.fcc.gov/about-fcc/fcc-initiatives/incentive-auctions/how-it-works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How It Works: The Incentive Auction Explained | Federal Communications Commission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6" y="89004"/>
            <a:ext cx="5707062" cy="62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8987" y="-1"/>
            <a:ext cx="1243013" cy="32385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015413" y="6488668"/>
            <a:ext cx="31765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Milgrom &amp; Segal (JPE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00" y="161925"/>
            <a:ext cx="3961650" cy="6049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099" y="1960112"/>
            <a:ext cx="8200654" cy="31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6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299" y="-1"/>
            <a:ext cx="4714702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Incentive Auction Results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Broadcast Incentive Auction and Post-Auction Transition | Federal Communications Commission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0" y="185893"/>
            <a:ext cx="5656498" cy="6186793"/>
          </a:xfrm>
          <a:prstGeom prst="rect">
            <a:avLst/>
          </a:prstGeom>
        </p:spPr>
      </p:pic>
      <p:pic>
        <p:nvPicPr>
          <p:cNvPr id="8" name="Picture 7" descr="Broadcast Incentive Auction and Post-Auction Transition | Federal Communications Commission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t="26607" r="10736" b="24000"/>
          <a:stretch/>
        </p:blipFill>
        <p:spPr>
          <a:xfrm>
            <a:off x="3609516" y="593236"/>
            <a:ext cx="6310859" cy="560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4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8638" y="-2"/>
            <a:ext cx="40433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Incentive Auction Results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FCC PR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09004"/>
            <a:ext cx="5875338" cy="5856146"/>
          </a:xfrm>
          <a:prstGeom prst="rect">
            <a:avLst/>
          </a:prstGeom>
        </p:spPr>
      </p:pic>
      <p:pic>
        <p:nvPicPr>
          <p:cNvPr id="8" name="Picture 7" descr="FCC PR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2645" r="2661" b="21068"/>
          <a:stretch/>
        </p:blipFill>
        <p:spPr>
          <a:xfrm>
            <a:off x="2619374" y="706993"/>
            <a:ext cx="7503538" cy="59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9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6067" y="-2"/>
            <a:ext cx="198593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Who Got It?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67528" y="6488668"/>
            <a:ext cx="22244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CRS (11 Oct 2017)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43661"/>
            <a:ext cx="4700957" cy="6179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806" y="962250"/>
            <a:ext cx="5116598" cy="504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7448" y="-2"/>
            <a:ext cx="314455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39 Month Transition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22212" y="6488668"/>
            <a:ext cx="22697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(13 July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02" y="142024"/>
            <a:ext cx="4572262" cy="6106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352" y="2084803"/>
            <a:ext cx="10509692" cy="341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7165" y="-2"/>
            <a:ext cx="356483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987 TV Stations Moved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22212" y="6488668"/>
            <a:ext cx="22697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(13 July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02" y="142024"/>
            <a:ext cx="4572262" cy="6106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669" y="2283018"/>
            <a:ext cx="10523293" cy="329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0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OTA TV in Chicago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39150" y="6488668"/>
            <a:ext cx="37528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NoCable.org (Visited 20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hicago, IL - TV Channels &amp; OTA Antenna Map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2" y="71437"/>
            <a:ext cx="5613845" cy="6176963"/>
          </a:xfrm>
          <a:prstGeom prst="rect">
            <a:avLst/>
          </a:prstGeom>
        </p:spPr>
      </p:pic>
      <p:pic>
        <p:nvPicPr>
          <p:cNvPr id="8" name="Picture 7" descr="Chicago, IL - TV Channels &amp; OTA Antenna Map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1" t="26642" r="5750" b="32880"/>
          <a:stretch/>
        </p:blipFill>
        <p:spPr>
          <a:xfrm>
            <a:off x="3352800" y="924452"/>
            <a:ext cx="6648450" cy="49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9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713" y="-2"/>
            <a:ext cx="19192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Better List?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34288" y="6488668"/>
            <a:ext cx="45577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TVChannellists.com (Visited 20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List of over-the-air television stations in Chicago – TVCL – TV Channel List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4" y="152127"/>
            <a:ext cx="5540511" cy="6096273"/>
          </a:xfrm>
          <a:prstGeom prst="rect">
            <a:avLst/>
          </a:prstGeom>
        </p:spPr>
      </p:pic>
      <p:pic>
        <p:nvPicPr>
          <p:cNvPr id="8" name="Picture 7" descr="List of over-the-air television stations in Chicago – TVCL – TV Channel List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6" t="15238" r="2236" b="43826"/>
          <a:stretch/>
        </p:blipFill>
        <p:spPr>
          <a:xfrm>
            <a:off x="1581150" y="785812"/>
            <a:ext cx="9484282" cy="517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9575" y="-2"/>
            <a:ext cx="41624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State of Video Competition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324850" y="6488668"/>
            <a:ext cx="386715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16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Video Report (2 Apr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116744"/>
            <a:ext cx="4880838" cy="64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7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2625" y="-2"/>
            <a:ext cx="26193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Fave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TV Launch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29724" y="6488668"/>
            <a:ext cx="29622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TheDesk.net (6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ViacomCBS quietly launches new digital channel Fave TV - The Desk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4" y="68284"/>
            <a:ext cx="5616711" cy="6180116"/>
          </a:xfrm>
          <a:prstGeom prst="rect">
            <a:avLst/>
          </a:prstGeom>
        </p:spPr>
      </p:pic>
      <p:pic>
        <p:nvPicPr>
          <p:cNvPr id="8" name="Picture 7" descr="ViacomCBS quietly launches new digital channel Fave TV - The Desk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60545" r="36659" b="5856"/>
          <a:stretch/>
        </p:blipFill>
        <p:spPr>
          <a:xfrm>
            <a:off x="2733674" y="1138237"/>
            <a:ext cx="8040912" cy="49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726" y="-2"/>
            <a:ext cx="44862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Problem of Broadcasting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00988" y="6488668"/>
            <a:ext cx="42910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OnTvTonight.com (Visited 20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WBBM FAVE TV - TV Listings Guid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5" y="118921"/>
            <a:ext cx="5518750" cy="6072329"/>
          </a:xfrm>
          <a:prstGeom prst="rect">
            <a:avLst/>
          </a:prstGeom>
        </p:spPr>
      </p:pic>
      <p:pic>
        <p:nvPicPr>
          <p:cNvPr id="8" name="Picture 7" descr="WBBM FAVE TV - TV Listings Guide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2394" r="38421" b="35058"/>
          <a:stretch/>
        </p:blipFill>
        <p:spPr>
          <a:xfrm>
            <a:off x="4071937" y="604836"/>
            <a:ext cx="4748213" cy="54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3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2720" y="-1"/>
            <a:ext cx="185928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5G Roll Out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he FCC's 5G FAST Plan | Federal Communications Commission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9" y="221846"/>
            <a:ext cx="5513654" cy="6030559"/>
          </a:xfrm>
          <a:prstGeom prst="rect">
            <a:avLst/>
          </a:prstGeom>
        </p:spPr>
      </p:pic>
      <p:pic>
        <p:nvPicPr>
          <p:cNvPr id="8" name="Picture 7" descr="The FCC's 5G FAST Plan | Federal Communications Commission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22632" r="8409" b="25455"/>
          <a:stretch/>
        </p:blipFill>
        <p:spPr>
          <a:xfrm>
            <a:off x="2441271" y="547801"/>
            <a:ext cx="8337764" cy="552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1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0263" y="-2"/>
            <a:ext cx="24717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5G Interference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77288" y="6488668"/>
            <a:ext cx="34147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(28 Jan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F.A.A. Says It Has Reached a Deal Over 5G Service at Airports - The New York Time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0" y="142875"/>
            <a:ext cx="5548920" cy="6105525"/>
          </a:xfrm>
          <a:prstGeom prst="rect">
            <a:avLst/>
          </a:prstGeom>
        </p:spPr>
      </p:pic>
      <p:pic>
        <p:nvPicPr>
          <p:cNvPr id="8" name="Picture 7" descr="F.A.A. Says It Has Reached a Deal Over 5G Service at Airports - The New York Time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6" t="18611" r="26313" b="44723"/>
          <a:stretch/>
        </p:blipFill>
        <p:spPr>
          <a:xfrm>
            <a:off x="3368186" y="588911"/>
            <a:ext cx="6737840" cy="550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3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Evolution of Wi-Fi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96414" y="6488668"/>
            <a:ext cx="279558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Black Box (30 Apr 2018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802.11 Wireless Standards Explained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5" y="119060"/>
            <a:ext cx="5602423" cy="6164395"/>
          </a:xfrm>
          <a:prstGeom prst="rect">
            <a:avLst/>
          </a:prstGeom>
        </p:spPr>
      </p:pic>
      <p:pic>
        <p:nvPicPr>
          <p:cNvPr id="9" name="Picture 8" descr="802.11 Wireless Standards Explained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6" t="39584" r="19354" b="18464"/>
          <a:stretch/>
        </p:blipFill>
        <p:spPr>
          <a:xfrm>
            <a:off x="2708276" y="705708"/>
            <a:ext cx="7075345" cy="515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5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663" y="-2"/>
            <a:ext cx="19383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IEEE 802.11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86763" y="6488668"/>
            <a:ext cx="3805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IEEE802.org (Visited 20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IEEE 802.11, The Working Group Setting the Standards for Wireless LAN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52" y="129197"/>
            <a:ext cx="5769111" cy="63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8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2725" y="-2"/>
            <a:ext cx="18192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Wi-Fi?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Wi-Fi Alliance (3 Oct 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Wi-Fi Alliance® introduces Wi-Fi 6 | Wi-Fi Allianc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0" y="95250"/>
            <a:ext cx="5640523" cy="6206317"/>
          </a:xfrm>
          <a:prstGeom prst="rect">
            <a:avLst/>
          </a:prstGeom>
        </p:spPr>
      </p:pic>
      <p:pic>
        <p:nvPicPr>
          <p:cNvPr id="8" name="Picture 7" descr="Wi-Fi Alliance® introduces Wi-Fi 6 | Wi-Fi Alliance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4" t="16038" r="27610" b="47819"/>
          <a:stretch/>
        </p:blipFill>
        <p:spPr>
          <a:xfrm>
            <a:off x="3038474" y="928687"/>
            <a:ext cx="6429435" cy="48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1964" y="-2"/>
            <a:ext cx="41100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Unlicensed Spectrum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Monisha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Ghosh (10 Apr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849" y="571482"/>
            <a:ext cx="9571883" cy="54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9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4718" y="-2"/>
            <a:ext cx="328728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Growing Use of Wi-Fi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Monisha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Ghosh (10 Apr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49" y="465333"/>
            <a:ext cx="10327501" cy="592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8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1964" y="-2"/>
            <a:ext cx="41100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Unlicensed Spectrum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91712" y="6488668"/>
            <a:ext cx="23002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(23 Apr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88" y="475829"/>
            <a:ext cx="3421988" cy="4945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159" y="2267398"/>
            <a:ext cx="10613015" cy="38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1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276" y="-2"/>
            <a:ext cx="665572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Broadcast-Only Households: 9.84% 2013-14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191500" y="6488668"/>
            <a:ext cx="40005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16</a:t>
            </a:r>
            <a:r>
              <a:rPr lang="en-US" sz="1800" i="0" baseline="30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Video Report (2 Apr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90" y="175164"/>
            <a:ext cx="4482149" cy="6137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241" y="1485215"/>
            <a:ext cx="9349706" cy="414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4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8487" y="-2"/>
            <a:ext cx="14335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Wi-Fi 7?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20,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05838" y="6488668"/>
            <a:ext cx="35861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Qualcomm (Visited 20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Qualcomm Wi-Fi 7 | Next-generation Wi-Fi Standard | Qualcomm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89" y="90488"/>
            <a:ext cx="5731011" cy="630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5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Points: Three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Controlling Interference	</a:t>
            </a:r>
          </a:p>
          <a:p>
            <a:pPr lvl="1"/>
            <a:r>
              <a:rPr lang="en-US" dirty="0" smtClean="0"/>
              <a:t>Need to figure out how to manage interference and coordinate talking when everyone could talk at the same time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20,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2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8408</TotalTime>
  <Words>1564</Words>
  <Application>Microsoft Office PowerPoint</Application>
  <PresentationFormat>Widescreen</PresentationFormat>
  <Paragraphs>377</Paragraphs>
  <Slides>80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7" baseType="lpstr">
      <vt:lpstr>Arial</vt:lpstr>
      <vt:lpstr>Calibri</vt:lpstr>
      <vt:lpstr>Helvetica</vt:lpstr>
      <vt:lpstr>Monotype Sorts</vt:lpstr>
      <vt:lpstr>Times New Roman</vt:lpstr>
      <vt:lpstr>Generic (Standard)</vt:lpstr>
      <vt:lpstr>Custom Design</vt:lpstr>
      <vt:lpstr>Class 14 Platforms and Networks Spring 2022   Wireless Infrastructure</vt:lpstr>
      <vt:lpstr>The Focus Today</vt:lpstr>
      <vt:lpstr>Starting Points</vt:lpstr>
      <vt:lpstr>1: Tell Me About Your Day</vt:lpstr>
      <vt:lpstr>2: Classroom Seats</vt:lpstr>
      <vt:lpstr>3 Watching TV</vt:lpstr>
      <vt:lpstr>State of Video Competition</vt:lpstr>
      <vt:lpstr>Broadcast-Only Households: 9.84% 2013-14</vt:lpstr>
      <vt:lpstr>Starting Points: Three Ideas</vt:lpstr>
      <vt:lpstr>Starting Points: Three Ideas</vt:lpstr>
      <vt:lpstr>Starting Points: Three Ideas</vt:lpstr>
      <vt:lpstr>Licensing by Federal Government</vt:lpstr>
      <vt:lpstr>Licensing by Federal Government</vt:lpstr>
      <vt:lpstr>Control Radio and Radio Channels</vt:lpstr>
      <vt:lpstr>Federally-Defined Licenses</vt:lpstr>
      <vt:lpstr>Federal Radio Commission</vt:lpstr>
      <vt:lpstr>1934: Creation of FCC</vt:lpstr>
      <vt:lpstr>Herzel Comment</vt:lpstr>
      <vt:lpstr>How To Transition from B&amp;W to Color</vt:lpstr>
      <vt:lpstr>How to Allocate Spectrum: Gov’t Fiat?</vt:lpstr>
      <vt:lpstr>Or Markets?: Lease to Highest Bidder</vt:lpstr>
      <vt:lpstr>What Role Should the FCC Play? (And a Rough Draft of The Problem of Social Cost?)</vt:lpstr>
      <vt:lpstr>A More Limited FCC Is Possible</vt:lpstr>
      <vt:lpstr>Prices and Spectrum</vt:lpstr>
      <vt:lpstr>Prices and Spectrum</vt:lpstr>
      <vt:lpstr>New Tech Doesn’t Necessarily Require New Regulatory Tools</vt:lpstr>
      <vt:lpstr>1968: Land Mobile Service Order</vt:lpstr>
      <vt:lpstr>AT&amp;T Pushing to Swap UHF for Mobile</vt:lpstr>
      <vt:lpstr>3 Apr 1973: First Portable Phone Call</vt:lpstr>
      <vt:lpstr>Motorola Portable Phone</vt:lpstr>
      <vt:lpstr>Complex System</vt:lpstr>
      <vt:lpstr>1974 Land Mobile Service Order</vt:lpstr>
      <vt:lpstr>Possible Cellular System</vt:lpstr>
      <vt:lpstr>1980 Cellular Order</vt:lpstr>
      <vt:lpstr>Tech Change Drives Legal Change </vt:lpstr>
      <vt:lpstr>1981 Cell License Order</vt:lpstr>
      <vt:lpstr>Create Competition</vt:lpstr>
      <vt:lpstr>But Give One License to Wireline Carrier</vt:lpstr>
      <vt:lpstr>1981 Omnibus Budget Act</vt:lpstr>
      <vt:lpstr>Random Allocation of Licenses Among Qualified</vt:lpstr>
      <vt:lpstr>1984 Cell License Allocation</vt:lpstr>
      <vt:lpstr>Lotteries</vt:lpstr>
      <vt:lpstr>1985: Still Sorting Lotteries</vt:lpstr>
      <vt:lpstr>Considering Auctions</vt:lpstr>
      <vt:lpstr>No Auctions</vt:lpstr>
      <vt:lpstr>1992 PCS: 1970s UHF Path</vt:lpstr>
      <vt:lpstr>Auction No. 4 Results</vt:lpstr>
      <vt:lpstr>Jan 1997: FCC Unlicensed Spectrum Order: 5 GHz</vt:lpstr>
      <vt:lpstr>Wireless Local Area Networks (Wi-Fi)</vt:lpstr>
      <vt:lpstr>National Broadband Plan</vt:lpstr>
      <vt:lpstr>Allocate More Spectrum for Broadband</vt:lpstr>
      <vt:lpstr>Tax Relief! Job Creation!</vt:lpstr>
      <vt:lpstr>Reverse Auctions of Broadcast TV Spectrum</vt:lpstr>
      <vt:lpstr>What is Being Sold?</vt:lpstr>
      <vt:lpstr>2016 NTIA (zoom)</vt:lpstr>
      <vt:lpstr>Network Industries</vt:lpstr>
      <vt:lpstr>TV Spectrum Starting Points</vt:lpstr>
      <vt:lpstr>TV Spectrum Starting Points</vt:lpstr>
      <vt:lpstr>Shuffling Spectrum Use</vt:lpstr>
      <vt:lpstr>Running Two Auctions at Once</vt:lpstr>
      <vt:lpstr>Running the Auctions</vt:lpstr>
      <vt:lpstr>More?</vt:lpstr>
      <vt:lpstr>FCC Incentive Auction Results</vt:lpstr>
      <vt:lpstr>Incentive Auction Results</vt:lpstr>
      <vt:lpstr>Who Got It?</vt:lpstr>
      <vt:lpstr>39 Month Transition</vt:lpstr>
      <vt:lpstr>987 TV Stations Moved</vt:lpstr>
      <vt:lpstr>OTA TV in Chicago</vt:lpstr>
      <vt:lpstr>Better List?</vt:lpstr>
      <vt:lpstr>Fave TV Launch</vt:lpstr>
      <vt:lpstr>The Problem of Broadcasting</vt:lpstr>
      <vt:lpstr>5G Roll Out</vt:lpstr>
      <vt:lpstr>5G Interference</vt:lpstr>
      <vt:lpstr>Evolution of Wi-Fi</vt:lpstr>
      <vt:lpstr>IEEE 802.11</vt:lpstr>
      <vt:lpstr>And Wi-Fi?</vt:lpstr>
      <vt:lpstr>New Unlicensed Spectrum</vt:lpstr>
      <vt:lpstr>Growing Use of Wi-Fi</vt:lpstr>
      <vt:lpstr>New Unlicensed Spectrum</vt:lpstr>
      <vt:lpstr>Wi-Fi 7?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910</cp:revision>
  <cp:lastPrinted>2019-02-28T20:33:29Z</cp:lastPrinted>
  <dcterms:created xsi:type="dcterms:W3CDTF">1999-10-27T15:27:59Z</dcterms:created>
  <dcterms:modified xsi:type="dcterms:W3CDTF">2022-04-20T19:05:21Z</dcterms:modified>
</cp:coreProperties>
</file>