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74"/>
  </p:notesMasterIdLst>
  <p:handoutMasterIdLst>
    <p:handoutMasterId r:id="rId75"/>
  </p:handoutMasterIdLst>
  <p:sldIdLst>
    <p:sldId id="1267" r:id="rId3"/>
    <p:sldId id="1914" r:id="rId4"/>
    <p:sldId id="1752" r:id="rId5"/>
    <p:sldId id="1753" r:id="rId6"/>
    <p:sldId id="1754" r:id="rId7"/>
    <p:sldId id="1755" r:id="rId8"/>
    <p:sldId id="1758" r:id="rId9"/>
    <p:sldId id="1759" r:id="rId10"/>
    <p:sldId id="1760" r:id="rId11"/>
    <p:sldId id="1761" r:id="rId12"/>
    <p:sldId id="1762" r:id="rId13"/>
    <p:sldId id="1763" r:id="rId14"/>
    <p:sldId id="1764" r:id="rId15"/>
    <p:sldId id="1765" r:id="rId16"/>
    <p:sldId id="1757" r:id="rId17"/>
    <p:sldId id="1766" r:id="rId18"/>
    <p:sldId id="1767" r:id="rId19"/>
    <p:sldId id="1768" r:id="rId20"/>
    <p:sldId id="1769" r:id="rId21"/>
    <p:sldId id="1770" r:id="rId22"/>
    <p:sldId id="1915" r:id="rId23"/>
    <p:sldId id="1916" r:id="rId24"/>
    <p:sldId id="1917" r:id="rId25"/>
    <p:sldId id="1918" r:id="rId26"/>
    <p:sldId id="1919" r:id="rId27"/>
    <p:sldId id="1920" r:id="rId28"/>
    <p:sldId id="1921" r:id="rId29"/>
    <p:sldId id="1922" r:id="rId30"/>
    <p:sldId id="1923" r:id="rId31"/>
    <p:sldId id="1950" r:id="rId32"/>
    <p:sldId id="1926" r:id="rId33"/>
    <p:sldId id="1928" r:id="rId34"/>
    <p:sldId id="1932" r:id="rId35"/>
    <p:sldId id="1930" r:id="rId36"/>
    <p:sldId id="1931" r:id="rId37"/>
    <p:sldId id="1933" r:id="rId38"/>
    <p:sldId id="1934" r:id="rId39"/>
    <p:sldId id="1936" r:id="rId40"/>
    <p:sldId id="1743" r:id="rId41"/>
    <p:sldId id="1744" r:id="rId42"/>
    <p:sldId id="1745" r:id="rId43"/>
    <p:sldId id="1836" r:id="rId44"/>
    <p:sldId id="1891" r:id="rId45"/>
    <p:sldId id="1893" r:id="rId46"/>
    <p:sldId id="1771" r:id="rId47"/>
    <p:sldId id="1833" r:id="rId48"/>
    <p:sldId id="1834" r:id="rId49"/>
    <p:sldId id="1746" r:id="rId50"/>
    <p:sldId id="1937" r:id="rId51"/>
    <p:sldId id="1938" r:id="rId52"/>
    <p:sldId id="1939" r:id="rId53"/>
    <p:sldId id="1940" r:id="rId54"/>
    <p:sldId id="1941" r:id="rId55"/>
    <p:sldId id="1826" r:id="rId56"/>
    <p:sldId id="1828" r:id="rId57"/>
    <p:sldId id="1944" r:id="rId58"/>
    <p:sldId id="1945" r:id="rId59"/>
    <p:sldId id="1943" r:id="rId60"/>
    <p:sldId id="1860" r:id="rId61"/>
    <p:sldId id="1861" r:id="rId62"/>
    <p:sldId id="1862" r:id="rId63"/>
    <p:sldId id="1863" r:id="rId64"/>
    <p:sldId id="1864" r:id="rId65"/>
    <p:sldId id="1865" r:id="rId66"/>
    <p:sldId id="1866" r:id="rId67"/>
    <p:sldId id="1946" r:id="rId68"/>
    <p:sldId id="1851" r:id="rId69"/>
    <p:sldId id="1852" r:id="rId70"/>
    <p:sldId id="1868" r:id="rId71"/>
    <p:sldId id="1947" r:id="rId72"/>
    <p:sldId id="1948" r:id="rId7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153" d="100"/>
          <a:sy n="153" d="100"/>
        </p:scale>
        <p:origin x="72" y="12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38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c.org/news/atsc-salutes-the-passing-of-ntsc-press-release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c.org/news/atsc-salutes-the-passing-of-ntsc-press-release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fcc-authorizes-permissive-use-next-generation-tv-broadcast-transmission-standard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4/18/2022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B1EAD1-5D36-4DA9-AA29-946E4403E49F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52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E8F50C-54B0-4E6A-AED8-3132DC60C060}" type="slidenum">
              <a:rPr kumimoji="0" lang="en-US" altLang="en-US" sz="1200"/>
              <a:pPr/>
              <a:t>11</a:t>
            </a:fld>
            <a:endParaRPr kumimoji="0" lang="en-US" alt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0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6D4877-F899-463E-AD57-DA27ADFC8A4C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C4813E-E420-491B-BB14-7047BC8AD920}" type="slidenum">
              <a:rPr kumimoji="0" lang="en-US" altLang="en-US" sz="1200"/>
              <a:pPr/>
              <a:t>12</a:t>
            </a:fld>
            <a:endParaRPr kumimoji="0" lang="en-US" alt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2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F5C553-C128-45ED-ABE3-CC211F184D76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73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E89CFE-EB45-4BA9-8066-222B5B916104}" type="slidenum">
              <a:rPr kumimoji="0" lang="en-US" altLang="en-US" sz="1200"/>
              <a:pPr/>
              <a:t>13</a:t>
            </a:fld>
            <a:endParaRPr kumimoji="0" lang="en-US" alt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5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A9A2AA-F759-47F6-ADE3-8B7A674553C6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83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DB816F-7EEF-4B2A-9BD6-079899F5E235}" type="slidenum">
              <a:rPr kumimoji="0" lang="en-US" altLang="en-US" sz="1200"/>
              <a:pPr/>
              <a:t>14</a:t>
            </a:fld>
            <a:endParaRPr kumimoji="0"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7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A7C1A6-6470-4AFD-A64D-21AA8ECC70CA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01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031F67-58B2-4051-8269-07C0540D3B62}" type="slidenum">
              <a:rPr kumimoji="0" lang="en-US" altLang="en-US" sz="1200"/>
              <a:pPr/>
              <a:t>15</a:t>
            </a:fld>
            <a:endParaRPr kumimoji="0" lang="en-US" altLang="en-US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95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B64EF9-BF97-4463-8809-820370DBD455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93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054903-0D5D-47E1-B1C3-554C7991EF34}" type="slidenum">
              <a:rPr kumimoji="0" lang="en-US" altLang="en-US" sz="1200"/>
              <a:pPr/>
              <a:t>16</a:t>
            </a:fld>
            <a:endParaRPr kumimoji="0" lang="en-US" altLang="en-US" sz="120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6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229A4C-EE5B-47E1-A7E6-114EB35A4D28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04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ECFE09-16B0-4BB6-9C47-8AD9D34C7724}" type="slidenum">
              <a:rPr kumimoji="0" lang="en-US" altLang="en-US" sz="1200"/>
              <a:pPr/>
              <a:t>17</a:t>
            </a:fld>
            <a:endParaRPr kumimoji="0" lang="en-US" altLang="en-US" sz="120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42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1B5260-5681-4B11-8C95-9E9529FC4753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5254D4-F02F-4896-9805-422690D52C78}" type="slidenum">
              <a:rPr kumimoji="0" lang="en-US" altLang="en-US" sz="1200"/>
              <a:pPr/>
              <a:t>18</a:t>
            </a:fld>
            <a:endParaRPr kumimoji="0" lang="en-US" altLang="en-US" sz="12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06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2C29A2-6FE9-452B-AEF0-4F0D9A7E5FE8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24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0C54FD-4ACF-437E-B927-58D2D43519FF}" type="slidenum">
              <a:rPr kumimoji="0" lang="en-US" altLang="en-US" sz="1200"/>
              <a:pPr/>
              <a:t>19</a:t>
            </a:fld>
            <a:endParaRPr kumimoji="0" lang="en-US" altLang="en-US" sz="12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17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FFF2F6-0ECD-4098-9902-09AC7B2A0F91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66003C-68F1-4497-8290-8E9A9C40CC14}" type="slidenum">
              <a:rPr kumimoji="0" lang="en-US" altLang="en-US" sz="1200"/>
              <a:pPr/>
              <a:t>20</a:t>
            </a:fld>
            <a:endParaRPr kumimoji="0" lang="en-US" alt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6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2A37C4-EEE7-4D0A-BF4E-5D852CF2111D}" type="datetime1">
              <a:rPr kumimoji="0" lang="en-US" altLang="en-US" sz="1200" smtClean="0"/>
              <a:t>4/18/2022</a:t>
            </a:fld>
            <a:endParaRPr kumimoji="0" lang="en-US" altLang="en-US" sz="1200" smtClean="0"/>
          </a:p>
        </p:txBody>
      </p:sp>
      <p:sp>
        <p:nvSpPr>
          <p:cNvPr id="24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3FBFCF-8F43-47DE-8B63-DF6FFDA1727C}" type="slidenum">
              <a:rPr kumimoji="0" lang="en-US" altLang="en-US" sz="1200"/>
              <a:pPr/>
              <a:t>3</a:t>
            </a:fld>
            <a:endParaRPr kumimoji="0" lang="en-US" altLang="en-US" sz="1200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3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https://books.google.com/books?id=yUkEAAAAMBAJ&amp;pg=PA40&amp;dq=life+magazine+september+12+1949+rca+victor&amp;hl=en&amp;sa=X&amp;ved=2ahUKEwiA4IeTn-z1AhVVkokEHcTMDE8QuwV6BAgIEAY#v=onepage&amp;q&amp;f=false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5DCA92A-400C-4E40-921D-C561A6166A35}" type="datetime1">
              <a:rPr lang="en-US" altLang="en-US" smtClean="0"/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5CDFF5-5B50-4B42-AC37-CBB56CB32981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649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A3EAEA-69E8-483C-9A0F-6297BD43B7F8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04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D25775-BFA9-4F8E-B17E-D2D4F7E5E324}" type="slidenum">
              <a:rPr kumimoji="0" lang="en-US" altLang="en-US" sz="1200"/>
              <a:pPr/>
              <a:t>39</a:t>
            </a:fld>
            <a:endParaRPr kumimoji="0" lang="en-US" altLang="en-US" sz="120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93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A00C95-4C9E-43D7-A0C9-FAAF84E160EA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AB5B22-9110-4960-BDDE-A731636A7CE6}" type="slidenum">
              <a:rPr kumimoji="0" lang="en-US" altLang="en-US" sz="1200"/>
              <a:pPr/>
              <a:t>40</a:t>
            </a:fld>
            <a:endParaRPr kumimoji="0" lang="en-US" altLang="en-US" sz="12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06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F867F9-56B0-4E96-9951-332952D84B84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65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550AF3-9267-4F41-918E-04CA6994A838}" type="slidenum">
              <a:rPr kumimoji="0" lang="en-US" altLang="en-US" sz="1200"/>
              <a:pPr/>
              <a:t>41</a:t>
            </a:fld>
            <a:endParaRPr kumimoji="0" lang="en-US" altLang="en-US" sz="12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72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E1DADB-FE49-4142-AC35-26265DE4FEE5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EE3479-BA58-41A9-872B-E3A94D4FFEB2}" type="slidenum">
              <a:rPr kumimoji="0" lang="en-US" altLang="en-US" sz="1200"/>
              <a:pPr/>
              <a:t>42</a:t>
            </a:fld>
            <a:endParaRPr kumimoji="0" lang="en-US" alt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1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D13ACA-7459-49B3-89E4-683874EB668D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83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9CFE72-4764-4F72-BE80-D7226EE890A0}" type="slidenum">
              <a:rPr kumimoji="0" lang="en-US" altLang="en-US" sz="1200"/>
              <a:pPr/>
              <a:t>46</a:t>
            </a:fld>
            <a:endParaRPr kumimoji="0"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04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C09451-895B-4806-B09B-2D45874F46FC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93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4F4D72-BB7D-465B-9FCE-C2870E3558FF}" type="slidenum">
              <a:rPr kumimoji="0" lang="en-US" altLang="en-US" sz="1200"/>
              <a:pPr/>
              <a:t>47</a:t>
            </a:fld>
            <a:endParaRPr kumimoji="0" lang="en-US" altLang="en-US" sz="120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48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9390F8C-4AE5-4093-8E70-91FB96EF03FF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E6E1D4-C71D-42C2-B314-0547F05BAAC4}" type="slidenum">
              <a:rPr kumimoji="0" lang="en-US" altLang="en-US" sz="1200"/>
              <a:pPr/>
              <a:t>48</a:t>
            </a:fld>
            <a:endParaRPr kumimoji="0" lang="en-US" altLang="en-US" sz="120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49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F45026-A075-4790-B858-939849629404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757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5E87B2-6D1B-4665-A792-D1E7BA4DEDCF}" type="slidenum">
              <a:rPr kumimoji="0" lang="en-US" altLang="en-US" sz="1200"/>
              <a:pPr/>
              <a:t>54</a:t>
            </a:fld>
            <a:endParaRPr kumimoji="0" lang="en-US" altLang="en-US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33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E87856-DA26-4470-8AFC-BA61094E485B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768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C8BD01-F5D0-447C-89AB-7A97FAC233E3}" type="slidenum">
              <a:rPr kumimoji="0" lang="en-US" altLang="en-US" sz="1200"/>
              <a:pPr/>
              <a:t>55</a:t>
            </a:fld>
            <a:endParaRPr kumimoji="0" lang="en-US" altLang="en-US" sz="120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7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A37E0B-98A3-4044-B983-29830D0706AD}" type="datetime1">
              <a:rPr kumimoji="0" lang="en-US" altLang="en-US" sz="1200" smtClean="0"/>
              <a:t>4/18/2022</a:t>
            </a:fld>
            <a:endParaRPr kumimoji="0" lang="en-US" altLang="en-US" sz="1200" smtClean="0"/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D98A35-8047-4608-A714-19075586147B}" type="slidenum">
              <a:rPr kumimoji="0" lang="en-US" altLang="en-US" sz="1200"/>
              <a:pPr/>
              <a:t>4</a:t>
            </a:fld>
            <a:endParaRPr kumimoji="0" lang="en-US" altLang="en-US" sz="12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13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https://www.atsc.org/news/atsc-salutes-the-passing-of-ntsc-press-release/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746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https://www.atsc.org/news/atsc-salutes-the-passing-of-ntsc-press-release/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921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https://www.fcc.gov/fcc-authorizes-permissive-use-next-generation-tv-broadcast-transmission-standard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334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http://toshiba-mirai-kagakukan.jp/en/learn/history/ichigoki/1996dvd/index.htm?print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320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https://www.cnet.com/tech/tech-industry/dvd-still-an-unknown/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72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FD4767-8955-42BE-A73F-A72ED2AD43B5}" type="datetime1">
              <a:rPr kumimoji="0" lang="en-US" altLang="en-US" sz="1200" smtClean="0"/>
              <a:t>4/18/2022</a:t>
            </a:fld>
            <a:endParaRPr kumimoji="0" lang="en-US" altLang="en-US" sz="1200" smtClean="0"/>
          </a:p>
        </p:txBody>
      </p:sp>
      <p:sp>
        <p:nvSpPr>
          <p:cNvPr id="266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A7C0B9-AAC4-4822-8184-903BC0402880}" type="slidenum">
              <a:rPr kumimoji="0" lang="en-US" altLang="en-US" sz="1200"/>
              <a:pPr/>
              <a:t>5</a:t>
            </a:fld>
            <a:endParaRPr kumimoji="0" lang="en-US" altLang="en-US" sz="120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5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54D5B1-BB9E-4FA9-95E1-E9563564F396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EA32AA-700C-4B8C-8463-422758C91F55}" type="slidenum">
              <a:rPr kumimoji="0" lang="en-US" altLang="en-US" sz="1200"/>
              <a:pPr/>
              <a:t>6</a:t>
            </a:fld>
            <a:endParaRPr kumimoji="0" lang="en-US" altLang="en-US" sz="120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4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36F1A1-3355-4AEA-BFD4-0CA111BE8EDF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846909-DBF3-4181-98E8-C457B931E7D8}" type="slidenum">
              <a:rPr kumimoji="0" lang="en-US" altLang="en-US" sz="1200"/>
              <a:pPr/>
              <a:t>7</a:t>
            </a:fld>
            <a:endParaRPr kumimoji="0" lang="en-US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2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2F1AB8-CC5D-4D4A-A60E-92AFFEE2BFEE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22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353727-D25E-4BBD-8B56-05A51B6C4CBE}" type="slidenum">
              <a:rPr kumimoji="0" lang="en-US" altLang="en-US" sz="1200"/>
              <a:pPr/>
              <a:t>8</a:t>
            </a:fld>
            <a:endParaRPr kumimoji="0" lang="en-US" altLang="en-US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1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205BA34-3402-4ABC-8E1E-41EB71C8AD47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2C542A-2B9F-4835-A08E-9AA58438C9E8}" type="slidenum">
              <a:rPr kumimoji="0" lang="en-US" altLang="en-US" sz="1200"/>
              <a:pPr/>
              <a:t>9</a:t>
            </a:fld>
            <a:endParaRPr kumimoji="0" lang="en-US" altLang="en-U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0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9DDF95-E828-4FC7-B812-0D287CEDCF8B}" type="datetime1">
              <a:rPr kumimoji="0" lang="en-US" altLang="en-US" sz="1200"/>
              <a:t>4/18/2022</a:t>
            </a:fld>
            <a:endParaRPr kumimoji="0" lang="en-US" altLang="en-US" sz="1200"/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2129CF-33F8-4C95-8FA3-1BA30C0BCA3D}" type="slidenum">
              <a:rPr kumimoji="0" lang="en-US" altLang="en-US" sz="1200"/>
              <a:pPr/>
              <a:t>10</a:t>
            </a:fld>
            <a:endParaRPr kumimoji="0" lang="en-US" alt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2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18,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m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13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mtClean="0"/>
              <a:t>Content </a:t>
            </a:r>
            <a:r>
              <a:rPr lang="en-US" dirty="0" smtClean="0"/>
              <a:t>Platforms</a:t>
            </a:r>
            <a:r>
              <a:rPr lang="en-US" smtClean="0"/>
              <a:t>: HDTV </a:t>
            </a:r>
            <a:r>
              <a:rPr lang="en-US" dirty="0" smtClean="0"/>
              <a:t>and DVDs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</a:t>
            </a:r>
            <a:r>
              <a:rPr lang="en-US" sz="1800" smtClean="0">
                <a:solidFill>
                  <a:srgbClr val="0000FF"/>
                </a:solidFill>
              </a:rPr>
              <a:t>© 2014-22 </a:t>
            </a:r>
            <a:r>
              <a:rPr lang="en-US" sz="1800" dirty="0" smtClean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33C966-DE20-478A-A5A6-EF537FCD45DF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DAA91C-AAC5-405F-B8E5-353C94D3EF8C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WTA Markets: Version II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 smtClean="0"/>
              <a:t>Empirical Claim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Creators do not capture all of the social benefits of their discoveries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Spillover from the WTA Sector to the Sure-Thing Sector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The winner in the WTA sector only gets 1000g, where g is [0,1]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The balance, (1-g)1000, spills over into the other sector</a:t>
            </a:r>
          </a:p>
        </p:txBody>
      </p:sp>
    </p:spTree>
    <p:extLst>
      <p:ext uri="{BB962C8B-B14F-4D97-AF65-F5344CB8AC3E}">
        <p14:creationId xmlns:p14="http://schemas.microsoft.com/office/powerpoint/2010/main" val="25836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53FA23A-6AD3-4D93-8119-A37F04620CC7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6A1D5B-F8B7-4BEF-9765-C7CD14C11D2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WTA Markets: Version II</a:t>
            </a:r>
          </a:p>
        </p:txBody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What outcome do we want?</a:t>
            </a:r>
          </a:p>
          <a:p>
            <a:r>
              <a:rPr lang="en-US" altLang="en-US" smtClean="0"/>
              <a:t>Answer</a:t>
            </a:r>
          </a:p>
          <a:p>
            <a:pPr lvl="1"/>
            <a:r>
              <a:rPr lang="en-US" altLang="en-US" smtClean="0"/>
              <a:t>Again, allocate 499 to ST, 1 to WTA, for social welfare of 5990</a:t>
            </a:r>
          </a:p>
        </p:txBody>
      </p:sp>
    </p:spTree>
    <p:extLst>
      <p:ext uri="{BB962C8B-B14F-4D97-AF65-F5344CB8AC3E}">
        <p14:creationId xmlns:p14="http://schemas.microsoft.com/office/powerpoint/2010/main" val="11868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A20E53-4764-4F85-88FA-DFA182DD9F0D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6CC90E-9969-4E54-863F-59660DE2A9D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WTA Markets: Version II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What outcome will we get?</a:t>
            </a:r>
          </a:p>
          <a:p>
            <a:pPr lvl="1"/>
            <a:r>
              <a:rPr lang="en-US" altLang="en-US" dirty="0" smtClean="0"/>
              <a:t>Equilibrium condition given by: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Solution: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</p:txBody>
      </p:sp>
      <p:graphicFrame>
        <p:nvGraphicFramePr>
          <p:cNvPr id="12295" name="Object 4"/>
          <p:cNvGraphicFramePr>
            <a:graphicFrameLocks noChangeAspect="1"/>
          </p:cNvGraphicFramePr>
          <p:nvPr>
            <p:extLst/>
          </p:nvPr>
        </p:nvGraphicFramePr>
        <p:xfrm>
          <a:off x="3914775" y="3249613"/>
          <a:ext cx="44196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4" imgW="1383699" imgH="355446" progId="Equation.3">
                  <p:embed/>
                </p:oleObj>
              </mc:Choice>
              <mc:Fallback>
                <p:oleObj name="Equation" r:id="rId4" imgW="1383699" imgH="355446" progId="Equation.3">
                  <p:embed/>
                  <p:pic>
                    <p:nvPicPr>
                      <p:cNvPr id="122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5" y="3249613"/>
                        <a:ext cx="44196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5"/>
          <p:cNvGraphicFramePr>
            <a:graphicFrameLocks noChangeAspect="1"/>
          </p:cNvGraphicFramePr>
          <p:nvPr/>
        </p:nvGraphicFramePr>
        <p:xfrm>
          <a:off x="4143375" y="4918076"/>
          <a:ext cx="41910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6" imgW="1130300" imgH="228600" progId="Equation.3">
                  <p:embed/>
                </p:oleObj>
              </mc:Choice>
              <mc:Fallback>
                <p:oleObj name="Equation" r:id="rId6" imgW="1130300" imgH="228600" progId="Equation.3">
                  <p:embed/>
                  <p:pic>
                    <p:nvPicPr>
                      <p:cNvPr id="1229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4918076"/>
                        <a:ext cx="41910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0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AE41882-0680-4387-AC84-651F23F3F97A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F4F5E3-48AC-4730-8CDA-798D0B8BE963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WTA Markets: Version II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Numbers</a:t>
            </a:r>
          </a:p>
          <a:p>
            <a:pPr lvl="1"/>
            <a:r>
              <a:rPr lang="en-US" altLang="en-US" smtClean="0"/>
              <a:t>g =1 gives N = 100, as before</a:t>
            </a:r>
          </a:p>
          <a:p>
            <a:pPr lvl="1"/>
            <a:r>
              <a:rPr lang="en-US" altLang="en-US" smtClean="0"/>
              <a:t>g = 0.10645 gives N = 9</a:t>
            </a:r>
          </a:p>
          <a:p>
            <a:pPr lvl="1"/>
            <a:r>
              <a:rPr lang="en-US" altLang="en-US" smtClean="0"/>
              <a:t>g = 0.012 gives N = 1, the social optimum</a:t>
            </a:r>
          </a:p>
          <a:p>
            <a:pPr lvl="1"/>
            <a:r>
              <a:rPr lang="en-US" altLang="en-US" smtClean="0"/>
              <a:t>Note this version assumes WTA losers do not share in spillover; could do version in which they did</a:t>
            </a:r>
          </a:p>
        </p:txBody>
      </p:sp>
    </p:spTree>
    <p:extLst>
      <p:ext uri="{BB962C8B-B14F-4D97-AF65-F5344CB8AC3E}">
        <p14:creationId xmlns:p14="http://schemas.microsoft.com/office/powerpoint/2010/main" val="31202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1950735-36AC-4FC4-A3F6-97CEEA2B924E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9895D7-ADA4-4537-817A-94C9ABB8F00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WTA Markets: Version II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Bottom Line</a:t>
            </a:r>
          </a:p>
          <a:p>
            <a:pPr lvl="1"/>
            <a:r>
              <a:rPr lang="en-US" altLang="en-US" smtClean="0"/>
              <a:t>Spillovers can mitigate concern over tragedy of the commons style over-competition</a:t>
            </a:r>
          </a:p>
          <a:p>
            <a:pPr lvl="1"/>
            <a:r>
              <a:rPr lang="en-US" altLang="en-US" smtClean="0"/>
              <a:t>Indeed, if spillovers are too high, we could have too few pursuing the WTA sector</a:t>
            </a:r>
          </a:p>
          <a:p>
            <a:pPr lvl="1"/>
            <a:r>
              <a:rPr lang="en-US" altLang="en-US" smtClean="0"/>
              <a:t>Essentially empirical question on conflicting incentives</a:t>
            </a:r>
          </a:p>
        </p:txBody>
      </p:sp>
    </p:spTree>
    <p:extLst>
      <p:ext uri="{BB962C8B-B14F-4D97-AF65-F5344CB8AC3E}">
        <p14:creationId xmlns:p14="http://schemas.microsoft.com/office/powerpoint/2010/main" val="29059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F6DA364-AE4E-4C9A-9637-3F6AA9618FBB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258A0F-4044-4F9F-B7DB-71DF8B6D96DB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Too much competition?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What are the harms of too much competition? What does that mean?</a:t>
            </a:r>
          </a:p>
          <a:p>
            <a:r>
              <a:rPr lang="en-US" altLang="en-US" smtClean="0"/>
              <a:t>Winner Take All example suggests that too many firms may seek to set standards</a:t>
            </a:r>
          </a:p>
        </p:txBody>
      </p:sp>
    </p:spTree>
    <p:extLst>
      <p:ext uri="{BB962C8B-B14F-4D97-AF65-F5344CB8AC3E}">
        <p14:creationId xmlns:p14="http://schemas.microsoft.com/office/powerpoint/2010/main" val="1842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F05908-1E4A-47AE-B89B-20D21223873A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3ED220-0F57-4196-8E35-055BC749659F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Consequences/Implications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Match to Standards Setting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Think of standard setting problem as one in which only a few standards (K =1, 2 or 3?) will survive?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Does this suggest that too many firms will try to be standards setters, given the returns, than is optimal?</a:t>
            </a:r>
          </a:p>
        </p:txBody>
      </p:sp>
    </p:spTree>
    <p:extLst>
      <p:ext uri="{BB962C8B-B14F-4D97-AF65-F5344CB8AC3E}">
        <p14:creationId xmlns:p14="http://schemas.microsoft.com/office/powerpoint/2010/main" val="1663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58ED07D-4A5C-4BF9-B700-22DBA22A2058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18D09E-DCE9-4DCC-9DB7-E00DE089ED2C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Consequences/Implications 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Solutions?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Weaken property rights to solve the problem?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Allow collectivization ala DVD standard setting and patent pool to minimize competition?</a:t>
            </a:r>
          </a:p>
        </p:txBody>
      </p:sp>
    </p:spTree>
    <p:extLst>
      <p:ext uri="{BB962C8B-B14F-4D97-AF65-F5344CB8AC3E}">
        <p14:creationId xmlns:p14="http://schemas.microsoft.com/office/powerpoint/2010/main" val="22336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A6AB43-59DB-487D-9B84-53FD53ACE214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41538D-680F-4D58-B965-031769ED329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Too little competition?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Collusion</a:t>
            </a:r>
          </a:p>
          <a:p>
            <a:pPr lvl="1"/>
            <a:r>
              <a:rPr lang="en-US" altLang="en-US" dirty="0" smtClean="0"/>
              <a:t>If we permit firms to establish standards collectively, won’t they collude?</a:t>
            </a:r>
          </a:p>
          <a:p>
            <a:pPr lvl="1"/>
            <a:r>
              <a:rPr lang="en-US" altLang="en-US" dirty="0" smtClean="0"/>
              <a:t>Won’t this result in lower output and higher prices, the classic harms of monopoly?</a:t>
            </a:r>
          </a:p>
          <a:p>
            <a:pPr lvl="1"/>
            <a:r>
              <a:rPr lang="en-US" altLang="en-US" dirty="0" smtClean="0"/>
              <a:t>How should we evaluate whether a particular deal is collusive?</a:t>
            </a:r>
          </a:p>
        </p:txBody>
      </p:sp>
    </p:spTree>
    <p:extLst>
      <p:ext uri="{BB962C8B-B14F-4D97-AF65-F5344CB8AC3E}">
        <p14:creationId xmlns:p14="http://schemas.microsoft.com/office/powerpoint/2010/main" val="22510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6AA31E6-7F28-439E-AB2E-E5DBD4F106E3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884618-E74E-400B-8E83-B618EE444DE4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Pathologies in standard setting?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Basic Idea of Network Externalities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The more individuals using the product, the more valuable it is to each user.</a:t>
            </a:r>
          </a:p>
          <a:p>
            <a:pPr lvl="1"/>
            <a:r>
              <a:rPr lang="en-US" altLang="en-US" smtClean="0">
                <a:cs typeface="Times New Roman" panose="02020603050405020304" pitchFamily="18" charset="0"/>
              </a:rPr>
              <a:t>The telephone is the classic example; a single-phone network is of no use.</a:t>
            </a:r>
          </a:p>
        </p:txBody>
      </p:sp>
    </p:spTree>
    <p:extLst>
      <p:ext uri="{BB962C8B-B14F-4D97-AF65-F5344CB8AC3E}">
        <p14:creationId xmlns:p14="http://schemas.microsoft.com/office/powerpoint/2010/main" val="42742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Two standards get created today at roughly the same time (circa 1996): DTV and DVD</a:t>
            </a:r>
          </a:p>
          <a:p>
            <a:pPr lvl="1"/>
            <a:r>
              <a:rPr lang="en-US" dirty="0" smtClean="0"/>
              <a:t>What explains the different role that the federal gov’t played in the creation of these two standards?</a:t>
            </a:r>
          </a:p>
          <a:p>
            <a:pPr lvl="1"/>
            <a:r>
              <a:rPr lang="en-US" dirty="0" smtClean="0"/>
              <a:t>Should the gov’t have been more/less active in these two situations?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76949-39CD-4A1C-8F9E-AF96D4083A77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C298BC-A5E6-4355-9111-1D740A73BEC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Pathologies in standard setting?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en-US" altLang="en-US" smtClean="0"/>
              <a:t>Collective Adoption Defects</a:t>
            </a:r>
          </a:p>
          <a:p>
            <a:pPr lvl="1">
              <a:spcBef>
                <a:spcPts val="300"/>
              </a:spcBef>
            </a:pPr>
            <a:r>
              <a:rPr lang="en-US" altLang="en-US" smtClean="0">
                <a:solidFill>
                  <a:schemeClr val="tx1"/>
                </a:solidFill>
              </a:rPr>
              <a:t>At least in theory, adoption of products with network externalities can be frustrated through collective action problems.</a:t>
            </a:r>
          </a:p>
          <a:p>
            <a:pPr lvl="1">
              <a:spcBef>
                <a:spcPts val="300"/>
              </a:spcBef>
            </a:pPr>
            <a:r>
              <a:rPr lang="en-US" altLang="en-US" smtClean="0">
                <a:solidFill>
                  <a:schemeClr val="tx1"/>
                </a:solidFill>
              </a:rPr>
              <a:t>Excess inertia: an old standard should be displaced, but isn’t.</a:t>
            </a:r>
          </a:p>
          <a:p>
            <a:pPr lvl="1">
              <a:spcBef>
                <a:spcPts val="300"/>
              </a:spcBef>
            </a:pPr>
            <a:r>
              <a:rPr lang="en-US" altLang="en-US" smtClean="0">
                <a:solidFill>
                  <a:schemeClr val="tx1"/>
                </a:solidFill>
              </a:rPr>
              <a:t>Excess momentum: an old standard should be maintained, but is not.</a:t>
            </a:r>
          </a:p>
        </p:txBody>
      </p:sp>
    </p:spTree>
    <p:extLst>
      <p:ext uri="{BB962C8B-B14F-4D97-AF65-F5344CB8AC3E}">
        <p14:creationId xmlns:p14="http://schemas.microsoft.com/office/powerpoint/2010/main" val="42334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4721" y="-2"/>
            <a:ext cx="393728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1940: FCC Annual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14" y="124991"/>
            <a:ext cx="3983149" cy="66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374" y="-2"/>
            <a:ext cx="380162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TV: Experimental So Far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6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4"/>
            <a:ext cx="3687618" cy="6121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731819" y="2051030"/>
            <a:ext cx="9605559" cy="39703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It was felt by the </a:t>
            </a:r>
            <a:r>
              <a:rPr lang="en-US" sz="3600" dirty="0" smtClean="0">
                <a:solidFill>
                  <a:schemeClr val="bg2"/>
                </a:solidFill>
              </a:rPr>
              <a:t>[Television Committee of the Commission] that </a:t>
            </a:r>
            <a:r>
              <a:rPr lang="en-US" sz="3600" dirty="0">
                <a:solidFill>
                  <a:schemeClr val="bg2"/>
                </a:solidFill>
              </a:rPr>
              <a:t>although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television industry had not advanced beyond the experimental stage</a:t>
            </a:r>
            <a:r>
              <a:rPr lang="en-US" sz="3600" dirty="0">
                <a:solidFill>
                  <a:schemeClr val="bg2"/>
                </a:solidFill>
              </a:rPr>
              <a:t>, it had arrived at the point where more rapid progress could be expected by the licensing of a class of station to render sponsored programs to the public on a limited </a:t>
            </a:r>
            <a:r>
              <a:rPr lang="en-US" sz="3600" dirty="0" smtClean="0">
                <a:solidFill>
                  <a:schemeClr val="bg2"/>
                </a:solidFill>
              </a:rPr>
              <a:t>basis.”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1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3" y="-2"/>
            <a:ext cx="5874328" cy="45159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 Broadcast Standards Undetermined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6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5" y="144019"/>
            <a:ext cx="3737493" cy="61437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272357" y="2879833"/>
            <a:ext cx="10574809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Upon the evidence given at the April 8 </a:t>
            </a:r>
            <a:r>
              <a:rPr lang="en-US" sz="3600" dirty="0" smtClean="0">
                <a:solidFill>
                  <a:schemeClr val="bg2"/>
                </a:solidFill>
              </a:rPr>
              <a:t>hearing</a:t>
            </a:r>
            <a:r>
              <a:rPr lang="en-US" sz="3600" dirty="0">
                <a:solidFill>
                  <a:schemeClr val="bg2"/>
                </a:solidFill>
              </a:rPr>
              <a:t>, the Commission decided that in order to insure to the public a television system which is the product of </a:t>
            </a:r>
            <a:r>
              <a:rPr lang="en-US" sz="3600" dirty="0" smtClean="0">
                <a:solidFill>
                  <a:schemeClr val="bg2"/>
                </a:solidFill>
              </a:rPr>
              <a:t>comprehensive </a:t>
            </a:r>
            <a:r>
              <a:rPr lang="en-US" sz="3600" dirty="0">
                <a:solidFill>
                  <a:schemeClr val="bg2"/>
                </a:solidFill>
              </a:rPr>
              <a:t>research,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standards of transmission should not be determined at that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time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7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399" y="-2"/>
            <a:ext cx="9245601" cy="4031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National Television System Committee (NTSC)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Standards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7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1" y="493221"/>
            <a:ext cx="3411946" cy="57834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440324" y="2297101"/>
            <a:ext cx="10175327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“At the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 [March 20, 1941] hearing the Commission found the 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industry had reached agreement 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that television broadcasting was ready for standardization</a:t>
            </a:r>
            <a:r>
              <a:rPr lang="en-US" sz="3600" dirty="0" smtClean="0">
                <a:solidFill>
                  <a:schemeClr val="bg2"/>
                </a:solidFill>
              </a:rPr>
              <a:t>. The standards as finally proposed by the NTSC at the hearing represent … the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undivided engineering opinion of the industry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73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767" y="-2"/>
            <a:ext cx="39402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 July 1941: TV Launches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3" y="238206"/>
            <a:ext cx="4049222" cy="60426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495742" y="2558683"/>
            <a:ext cx="10053407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kumimoji="1" lang="en-US" sz="3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July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 1, 1941, marked the beginning of television broadcast service to the public on a commercial basis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. … [E]ach broadcast station was required to render a minimum of 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15 hours program service per week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3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395" y="-2"/>
            <a:ext cx="22666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Four Stations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2" y="176943"/>
            <a:ext cx="4100181" cy="61186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422802" y="2998455"/>
            <a:ext cx="10242725" cy="17543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“Two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 television broadcast stations, both in 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New York City 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… .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Philadelphia</a:t>
            </a:r>
            <a:r>
              <a:rPr lang="en-US" sz="3600" dirty="0" smtClean="0">
                <a:solidFill>
                  <a:schemeClr val="bg2"/>
                </a:solidFill>
              </a:rPr>
              <a:t> … .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Schenectady, New York </a:t>
            </a:r>
            <a:r>
              <a:rPr lang="en-US" sz="3600" dirty="0" smtClean="0">
                <a:solidFill>
                  <a:schemeClr val="bg2"/>
                </a:solidFill>
              </a:rPr>
              <a:t>… 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53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7736" y="-2"/>
            <a:ext cx="42442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1942: Five TV Stations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53" y="209004"/>
            <a:ext cx="4119880" cy="61480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445865" y="3087961"/>
            <a:ext cx="9986906" cy="17543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“During </a:t>
            </a:r>
            <a:r>
              <a:rPr kumimoji="1" lang="en-US" sz="3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June, 1942</a:t>
            </a:r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, the Commission authorized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 the completion with materials on hand of a 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fifth commercial station, located in Chicago, Illinois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21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0" y="-2"/>
            <a:ext cx="44500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Blowing on the Embers of 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02356" y="6477000"/>
            <a:ext cx="3389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(1942)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4" y="209004"/>
            <a:ext cx="4039221" cy="602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676400" y="2869219"/>
            <a:ext cx="9961418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kumimoji="1" lang="en-US" sz="36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The broadcast service that will be rendered by these five stations in various locations of the United States, augmented by the several experimental stations that continue to make limited broadcasts, </a:t>
            </a:r>
            <a:r>
              <a:rPr kumimoji="1" lang="en-US" sz="36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should keep alive this new art during the war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91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937" y="-2"/>
            <a:ext cx="7370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TV!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44303" y="6471408"/>
            <a:ext cx="3247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Life Magazine (30 Dec 1946)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LIFE - Google Books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8730" r="6857" b="9048"/>
          <a:stretch/>
        </p:blipFill>
        <p:spPr>
          <a:xfrm>
            <a:off x="64634" y="577165"/>
            <a:ext cx="6994216" cy="3662325"/>
          </a:xfrm>
          <a:prstGeom prst="rect">
            <a:avLst/>
          </a:prstGeom>
        </p:spPr>
      </p:pic>
      <p:pic>
        <p:nvPicPr>
          <p:cNvPr id="10" name="Picture 9" descr="LIFE - Google Books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3" t="53850" r="6857" b="25060"/>
          <a:stretch/>
        </p:blipFill>
        <p:spPr>
          <a:xfrm>
            <a:off x="4066990" y="904179"/>
            <a:ext cx="4578245" cy="53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13D6F55-4B02-4D48-BCA6-0BF39932A799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DD98D7-4116-483A-8AFC-55D5F9055A86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Defines a Platform/Network/Standard?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Graphs?</a:t>
            </a:r>
          </a:p>
          <a:p>
            <a:pPr lvl="1"/>
            <a:r>
              <a:rPr lang="en-US" smtClean="0">
                <a:cs typeface="Times New Roman" panose="02020603050405020304" pitchFamily="18" charset="0"/>
              </a:rPr>
              <a:t>Consider three configurations for a five member network:</a:t>
            </a:r>
            <a:r>
              <a:rPr lang="en-US" smtClean="0"/>
              <a:t> </a:t>
            </a:r>
          </a:p>
          <a:p>
            <a:pPr lvl="1"/>
            <a:endParaRPr lang="en-US" smtClean="0"/>
          </a:p>
        </p:txBody>
      </p:sp>
      <p:grpSp>
        <p:nvGrpSpPr>
          <p:cNvPr id="4103" name="Group 4"/>
          <p:cNvGrpSpPr>
            <a:grpSpLocks/>
          </p:cNvGrpSpPr>
          <p:nvPr/>
        </p:nvGrpSpPr>
        <p:grpSpPr bwMode="auto">
          <a:xfrm>
            <a:off x="2362200" y="3048000"/>
            <a:ext cx="4578350" cy="457200"/>
            <a:chOff x="816" y="2112"/>
            <a:chExt cx="2884" cy="288"/>
          </a:xfrm>
        </p:grpSpPr>
        <p:grpSp>
          <p:nvGrpSpPr>
            <p:cNvPr id="4130" name="Group 5"/>
            <p:cNvGrpSpPr>
              <a:grpSpLocks/>
            </p:cNvGrpSpPr>
            <p:nvPr/>
          </p:nvGrpSpPr>
          <p:grpSpPr bwMode="auto">
            <a:xfrm>
              <a:off x="912" y="2400"/>
              <a:ext cx="2688" cy="0"/>
              <a:chOff x="912" y="2400"/>
              <a:chExt cx="2688" cy="0"/>
            </a:xfrm>
          </p:grpSpPr>
          <p:sp>
            <p:nvSpPr>
              <p:cNvPr id="4136" name="Line 6"/>
              <p:cNvSpPr>
                <a:spLocks noChangeShapeType="1"/>
              </p:cNvSpPr>
              <p:nvPr/>
            </p:nvSpPr>
            <p:spPr bwMode="auto">
              <a:xfrm>
                <a:off x="912" y="2400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Line 7"/>
              <p:cNvSpPr>
                <a:spLocks noChangeShapeType="1"/>
              </p:cNvSpPr>
              <p:nvPr/>
            </p:nvSpPr>
            <p:spPr bwMode="auto">
              <a:xfrm>
                <a:off x="1584" y="2400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Line 8"/>
              <p:cNvSpPr>
                <a:spLocks noChangeShapeType="1"/>
              </p:cNvSpPr>
              <p:nvPr/>
            </p:nvSpPr>
            <p:spPr bwMode="auto">
              <a:xfrm>
                <a:off x="2256" y="2400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Line 9"/>
              <p:cNvSpPr>
                <a:spLocks noChangeShapeType="1"/>
              </p:cNvSpPr>
              <p:nvPr/>
            </p:nvSpPr>
            <p:spPr bwMode="auto">
              <a:xfrm>
                <a:off x="2928" y="2400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31" name="Text Box 10"/>
            <p:cNvSpPr txBox="1">
              <a:spLocks noChangeArrowheads="1"/>
            </p:cNvSpPr>
            <p:nvPr/>
          </p:nvSpPr>
          <p:spPr bwMode="auto">
            <a:xfrm>
              <a:off x="816" y="211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132" name="Text Box 11"/>
            <p:cNvSpPr txBox="1">
              <a:spLocks noChangeArrowheads="1"/>
            </p:cNvSpPr>
            <p:nvPr/>
          </p:nvSpPr>
          <p:spPr bwMode="auto">
            <a:xfrm>
              <a:off x="1488" y="211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4133" name="Text Box 12"/>
            <p:cNvSpPr txBox="1">
              <a:spLocks noChangeArrowheads="1"/>
            </p:cNvSpPr>
            <p:nvPr/>
          </p:nvSpPr>
          <p:spPr bwMode="auto">
            <a:xfrm>
              <a:off x="2160" y="211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134" name="Text Box 13"/>
            <p:cNvSpPr txBox="1">
              <a:spLocks noChangeArrowheads="1"/>
            </p:cNvSpPr>
            <p:nvPr/>
          </p:nvSpPr>
          <p:spPr bwMode="auto">
            <a:xfrm>
              <a:off x="2832" y="211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4135" name="Text Box 14"/>
            <p:cNvSpPr txBox="1">
              <a:spLocks noChangeArrowheads="1"/>
            </p:cNvSpPr>
            <p:nvPr/>
          </p:nvSpPr>
          <p:spPr bwMode="auto">
            <a:xfrm>
              <a:off x="3456" y="211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4104" name="Group 15"/>
          <p:cNvGrpSpPr>
            <a:grpSpLocks/>
          </p:cNvGrpSpPr>
          <p:nvPr/>
        </p:nvGrpSpPr>
        <p:grpSpPr bwMode="auto">
          <a:xfrm>
            <a:off x="2590801" y="3733800"/>
            <a:ext cx="2538413" cy="2667000"/>
            <a:chOff x="2592" y="2112"/>
            <a:chExt cx="1599" cy="1680"/>
          </a:xfrm>
        </p:grpSpPr>
        <p:grpSp>
          <p:nvGrpSpPr>
            <p:cNvPr id="4118" name="Group 16"/>
            <p:cNvGrpSpPr>
              <a:grpSpLocks/>
            </p:cNvGrpSpPr>
            <p:nvPr/>
          </p:nvGrpSpPr>
          <p:grpSpPr bwMode="auto">
            <a:xfrm>
              <a:off x="2832" y="2448"/>
              <a:ext cx="1056" cy="1056"/>
              <a:chOff x="2832" y="2448"/>
              <a:chExt cx="1056" cy="1056"/>
            </a:xfrm>
          </p:grpSpPr>
          <p:grpSp>
            <p:nvGrpSpPr>
              <p:cNvPr id="4124" name="Group 17"/>
              <p:cNvGrpSpPr>
                <a:grpSpLocks/>
              </p:cNvGrpSpPr>
              <p:nvPr/>
            </p:nvGrpSpPr>
            <p:grpSpPr bwMode="auto">
              <a:xfrm>
                <a:off x="2832" y="2976"/>
                <a:ext cx="1056" cy="0"/>
                <a:chOff x="2832" y="2976"/>
                <a:chExt cx="1056" cy="0"/>
              </a:xfrm>
            </p:grpSpPr>
            <p:sp>
              <p:nvSpPr>
                <p:cNvPr id="4128" name="Line 18"/>
                <p:cNvSpPr>
                  <a:spLocks noChangeShapeType="1"/>
                </p:cNvSpPr>
                <p:nvPr/>
              </p:nvSpPr>
              <p:spPr bwMode="auto">
                <a:xfrm>
                  <a:off x="2832" y="2976"/>
                  <a:ext cx="52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9" name="Line 19"/>
                <p:cNvSpPr>
                  <a:spLocks noChangeShapeType="1"/>
                </p:cNvSpPr>
                <p:nvPr/>
              </p:nvSpPr>
              <p:spPr bwMode="auto">
                <a:xfrm>
                  <a:off x="3360" y="2976"/>
                  <a:ext cx="52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25" name="Group 20"/>
              <p:cNvGrpSpPr>
                <a:grpSpLocks/>
              </p:cNvGrpSpPr>
              <p:nvPr/>
            </p:nvGrpSpPr>
            <p:grpSpPr bwMode="auto">
              <a:xfrm rot="-5400000">
                <a:off x="2832" y="2976"/>
                <a:ext cx="1056" cy="0"/>
                <a:chOff x="2832" y="2976"/>
                <a:chExt cx="1056" cy="0"/>
              </a:xfrm>
            </p:grpSpPr>
            <p:sp>
              <p:nvSpPr>
                <p:cNvPr id="4126" name="Line 21"/>
                <p:cNvSpPr>
                  <a:spLocks noChangeShapeType="1"/>
                </p:cNvSpPr>
                <p:nvPr/>
              </p:nvSpPr>
              <p:spPr bwMode="auto">
                <a:xfrm>
                  <a:off x="2832" y="2976"/>
                  <a:ext cx="52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7" name="Line 22"/>
                <p:cNvSpPr>
                  <a:spLocks noChangeShapeType="1"/>
                </p:cNvSpPr>
                <p:nvPr/>
              </p:nvSpPr>
              <p:spPr bwMode="auto">
                <a:xfrm>
                  <a:off x="3360" y="2976"/>
                  <a:ext cx="52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119" name="Text Box 23"/>
            <p:cNvSpPr txBox="1">
              <a:spLocks noChangeArrowheads="1"/>
            </p:cNvSpPr>
            <p:nvPr/>
          </p:nvSpPr>
          <p:spPr bwMode="auto">
            <a:xfrm>
              <a:off x="2592" y="283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3264" y="283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3269" y="211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>
              <a:off x="3269" y="350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3936" y="283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105" name="Group 28"/>
          <p:cNvGrpSpPr>
            <a:grpSpLocks/>
          </p:cNvGrpSpPr>
          <p:nvPr/>
        </p:nvGrpSpPr>
        <p:grpSpPr bwMode="auto">
          <a:xfrm>
            <a:off x="6934201" y="3200400"/>
            <a:ext cx="2767013" cy="2743200"/>
            <a:chOff x="3408" y="2016"/>
            <a:chExt cx="1743" cy="1728"/>
          </a:xfrm>
        </p:grpSpPr>
        <p:grpSp>
          <p:nvGrpSpPr>
            <p:cNvPr id="4106" name="Group 29"/>
            <p:cNvGrpSpPr>
              <a:grpSpLocks/>
            </p:cNvGrpSpPr>
            <p:nvPr/>
          </p:nvGrpSpPr>
          <p:grpSpPr bwMode="auto">
            <a:xfrm>
              <a:off x="3648" y="2256"/>
              <a:ext cx="1296" cy="1248"/>
              <a:chOff x="3552" y="2352"/>
              <a:chExt cx="1296" cy="1248"/>
            </a:xfrm>
          </p:grpSpPr>
          <p:sp>
            <p:nvSpPr>
              <p:cNvPr id="4112" name="AutoShape 30"/>
              <p:cNvSpPr>
                <a:spLocks noChangeArrowheads="1"/>
              </p:cNvSpPr>
              <p:nvPr/>
            </p:nvSpPr>
            <p:spPr bwMode="auto">
              <a:xfrm>
                <a:off x="3552" y="2352"/>
                <a:ext cx="1296" cy="1248"/>
              </a:xfrm>
              <a:prstGeom prst="pentagon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13" name="Line 31"/>
              <p:cNvSpPr>
                <a:spLocks noChangeShapeType="1"/>
              </p:cNvSpPr>
              <p:nvPr/>
            </p:nvSpPr>
            <p:spPr bwMode="auto">
              <a:xfrm>
                <a:off x="3552" y="2832"/>
                <a:ext cx="1056" cy="7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Line 32"/>
              <p:cNvSpPr>
                <a:spLocks noChangeShapeType="1"/>
              </p:cNvSpPr>
              <p:nvPr/>
            </p:nvSpPr>
            <p:spPr bwMode="auto">
              <a:xfrm flipH="1">
                <a:off x="3792" y="2352"/>
                <a:ext cx="384" cy="12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Line 33"/>
              <p:cNvSpPr>
                <a:spLocks noChangeShapeType="1"/>
              </p:cNvSpPr>
              <p:nvPr/>
            </p:nvSpPr>
            <p:spPr bwMode="auto">
              <a:xfrm>
                <a:off x="4224" y="2352"/>
                <a:ext cx="384" cy="12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34"/>
              <p:cNvSpPr>
                <a:spLocks noChangeShapeType="1"/>
              </p:cNvSpPr>
              <p:nvPr/>
            </p:nvSpPr>
            <p:spPr bwMode="auto">
              <a:xfrm>
                <a:off x="3552" y="2832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35"/>
              <p:cNvSpPr>
                <a:spLocks noChangeShapeType="1"/>
              </p:cNvSpPr>
              <p:nvPr/>
            </p:nvSpPr>
            <p:spPr bwMode="auto">
              <a:xfrm flipV="1">
                <a:off x="3792" y="2832"/>
                <a:ext cx="1056" cy="7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7" name="Text Box 36"/>
            <p:cNvSpPr txBox="1">
              <a:spLocks noChangeArrowheads="1"/>
            </p:cNvSpPr>
            <p:nvPr/>
          </p:nvSpPr>
          <p:spPr bwMode="auto">
            <a:xfrm>
              <a:off x="3408" y="259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4108" name="Text Box 37"/>
            <p:cNvSpPr txBox="1">
              <a:spLocks noChangeArrowheads="1"/>
            </p:cNvSpPr>
            <p:nvPr/>
          </p:nvSpPr>
          <p:spPr bwMode="auto">
            <a:xfrm>
              <a:off x="4176" y="201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4109" name="Text Box 38"/>
            <p:cNvSpPr txBox="1">
              <a:spLocks noChangeArrowheads="1"/>
            </p:cNvSpPr>
            <p:nvPr/>
          </p:nvSpPr>
          <p:spPr bwMode="auto">
            <a:xfrm>
              <a:off x="4896" y="259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110" name="Text Box 39"/>
            <p:cNvSpPr txBox="1">
              <a:spLocks noChangeArrowheads="1"/>
            </p:cNvSpPr>
            <p:nvPr/>
          </p:nvSpPr>
          <p:spPr bwMode="auto">
            <a:xfrm>
              <a:off x="4608" y="345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4111" name="Text Box 40"/>
            <p:cNvSpPr txBox="1">
              <a:spLocks noChangeArrowheads="1"/>
            </p:cNvSpPr>
            <p:nvPr/>
          </p:nvSpPr>
          <p:spPr bwMode="auto">
            <a:xfrm>
              <a:off x="3696" y="345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0062556" y="0"/>
            <a:ext cx="212944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9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1359" r="1591" b="1982"/>
          <a:stretch/>
        </p:blipFill>
        <p:spPr>
          <a:xfrm>
            <a:off x="352337" y="368980"/>
            <a:ext cx="4022522" cy="5494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053" y="-2"/>
            <a:ext cx="32409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16-Inch Wide-Screen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Life Magazine (12 Sept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LIFE - Google Book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31111" r="15679" b="21111"/>
          <a:stretch/>
        </p:blipFill>
        <p:spPr>
          <a:xfrm>
            <a:off x="2559243" y="954615"/>
            <a:ext cx="7893439" cy="54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3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9513" y="-2"/>
            <a:ext cx="2582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1948 Freeze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77000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18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(1952)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23" y="176942"/>
            <a:ext cx="4005585" cy="6158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254157" y="2163782"/>
            <a:ext cx="10633043" cy="39703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On September 30, 1948</a:t>
            </a:r>
            <a:r>
              <a:rPr lang="en-US" sz="3600" dirty="0">
                <a:solidFill>
                  <a:schemeClr val="bg2"/>
                </a:solidFill>
              </a:rPr>
              <a:t>, the Commission issued a report and order, commonly referred to as the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‘freeze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order</a:t>
            </a:r>
            <a:r>
              <a:rPr lang="en-US" sz="3600" dirty="0" smtClean="0">
                <a:solidFill>
                  <a:schemeClr val="bg2"/>
                </a:solidFill>
              </a:rPr>
              <a:t>.’ </a:t>
            </a:r>
            <a:r>
              <a:rPr lang="en-US" sz="3600" dirty="0">
                <a:solidFill>
                  <a:schemeClr val="bg2"/>
                </a:solidFill>
              </a:rPr>
              <a:t>… The Commission noted that it </a:t>
            </a:r>
            <a:r>
              <a:rPr lang="en-US" sz="3600" dirty="0" smtClean="0">
                <a:solidFill>
                  <a:schemeClr val="bg2"/>
                </a:solidFill>
              </a:rPr>
              <a:t>could </a:t>
            </a:r>
            <a:r>
              <a:rPr lang="en-US" sz="3600" dirty="0">
                <a:solidFill>
                  <a:schemeClr val="bg2"/>
                </a:solidFill>
              </a:rPr>
              <a:t>not continue to make </a:t>
            </a:r>
            <a:r>
              <a:rPr lang="en-US" sz="3600" dirty="0" smtClean="0">
                <a:solidFill>
                  <a:schemeClr val="bg2"/>
                </a:solidFill>
              </a:rPr>
              <a:t>assignments under </a:t>
            </a:r>
            <a:r>
              <a:rPr lang="en-US" sz="3600" dirty="0">
                <a:solidFill>
                  <a:schemeClr val="bg2"/>
                </a:solidFill>
              </a:rPr>
              <a:t>the existing table since the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evidence</a:t>
            </a:r>
            <a:r>
              <a:rPr lang="en-US" sz="3600" dirty="0">
                <a:solidFill>
                  <a:schemeClr val="bg2"/>
                </a:solidFill>
              </a:rPr>
              <a:t> presented at the hearing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raised serious questions concerning the validity of the bases upon which the table was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constructed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17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Lifting the Freeze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77000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18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(1952)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9" y="176942"/>
            <a:ext cx="3638965" cy="6238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262524" y="2558683"/>
            <a:ext cx="10003993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The Sixth Report and Order lifted the </a:t>
            </a:r>
            <a:r>
              <a:rPr lang="en-US" sz="3600" dirty="0" smtClean="0">
                <a:solidFill>
                  <a:schemeClr val="bg2"/>
                </a:solidFill>
              </a:rPr>
              <a:t>‘freeze’ </a:t>
            </a:r>
            <a:r>
              <a:rPr lang="en-US" sz="3600" dirty="0">
                <a:solidFill>
                  <a:schemeClr val="bg2"/>
                </a:solidFill>
              </a:rPr>
              <a:t>on the authorization and construction of new TV stations,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assigned 70 UHF channels</a:t>
            </a:r>
            <a:r>
              <a:rPr lang="en-US" sz="3600" dirty="0">
                <a:solidFill>
                  <a:schemeClr val="bg2"/>
                </a:solidFill>
              </a:rPr>
              <a:t> (between 470-890 megacycles) in addition to the 12 VHF channels (between 54-216 megacycles) which were in use</a:t>
            </a:r>
            <a:r>
              <a:rPr lang="en-US" sz="3600" dirty="0" smtClean="0">
                <a:solidFill>
                  <a:schemeClr val="bg2"/>
                </a:solidFill>
              </a:rPr>
              <a:t>,”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26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2353" y="-2"/>
            <a:ext cx="27196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Lifting the Freeze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77000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18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(1952)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1" y="173075"/>
            <a:ext cx="3568305" cy="6117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121149" y="2417951"/>
            <a:ext cx="10807615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promulgated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new nation-wide table of TV frequency assignments making available 2,053 assignments in 1,291 communities throughout the United States</a:t>
            </a:r>
            <a:r>
              <a:rPr lang="en-US" sz="3600" dirty="0">
                <a:solidFill>
                  <a:schemeClr val="bg2"/>
                </a:solidFill>
              </a:rPr>
              <a:t>, its Territories and possessions, and provided for a change of frequency for 30 of the then existing 108 VHF </a:t>
            </a:r>
            <a:r>
              <a:rPr lang="en-US" sz="3600" dirty="0" smtClean="0">
                <a:solidFill>
                  <a:schemeClr val="bg2"/>
                </a:solidFill>
              </a:rPr>
              <a:t>stations.”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9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3563" y="-2"/>
            <a:ext cx="27384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Lifting the Freeze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77000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18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Annual Report (1952)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8" y="146929"/>
            <a:ext cx="4044640" cy="6242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767" y="600165"/>
            <a:ext cx="9789422" cy="54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8138" y="-2"/>
            <a:ext cx="6463863" cy="44291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 Channels: The Checkerboard in the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Sky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03770" y="4594265"/>
            <a:ext cx="2708501" cy="1200329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Chicago</a:t>
            </a:r>
          </a:p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2, 5, 7, 9, 11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602755" y="2789723"/>
            <a:ext cx="2410119" cy="1200329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Milwaukee</a:t>
            </a:r>
          </a:p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4, 10, 12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35422" y="830997"/>
            <a:ext cx="2472515" cy="1200329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Green Bay</a:t>
            </a:r>
          </a:p>
          <a:p>
            <a:pPr algn="ctr"/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2, 6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28138" y="3118297"/>
            <a:ext cx="6463862" cy="2308324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  <a:latin typeface="+mn-lt"/>
              </a:rPr>
              <a:t>Managing Interference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3"/>
                </a:solidFill>
                <a:latin typeface="+mn-lt"/>
              </a:rPr>
              <a:t>Co-Channel Interference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3"/>
                </a:solidFill>
                <a:latin typeface="+mn-lt"/>
              </a:rPr>
              <a:t>Adjacent Channel Interference</a:t>
            </a:r>
            <a:endParaRPr lang="en-US" sz="36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00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213" y="-2"/>
            <a:ext cx="40147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1953: FCC Color TV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29" y="103748"/>
            <a:ext cx="4090715" cy="65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413" y="-2"/>
            <a:ext cx="6605588" cy="4476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Adopting a Broadcast Standard for Color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53413" y="6488668"/>
            <a:ext cx="39385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Color TV Order (17 Dec 1953)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0" y="216509"/>
            <a:ext cx="3732254" cy="6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478304" y="2488317"/>
            <a:ext cx="10023134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Upon </a:t>
            </a:r>
            <a:r>
              <a:rPr lang="en-US" sz="3600" dirty="0">
                <a:solidFill>
                  <a:schemeClr val="bg2"/>
                </a:solidFill>
              </a:rPr>
              <a:t>a careful consideration of the complete record in this proceeding, we are of the view that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signal specifications proposed by petitioners provide a reasonable basis for the development of a color television service in the public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interest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54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413" y="-2"/>
            <a:ext cx="6605588" cy="4476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Adopting a Broadcast Standard for Color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53413" y="6488668"/>
            <a:ext cx="39385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Color TV Order (17 Dec 1953)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8" y="187077"/>
            <a:ext cx="3662680" cy="60012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474357" y="2266682"/>
            <a:ext cx="10117232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We </a:t>
            </a:r>
            <a:r>
              <a:rPr lang="en-US" sz="3600" dirty="0">
                <a:solidFill>
                  <a:schemeClr val="bg2"/>
                </a:solidFill>
              </a:rPr>
              <a:t>have therefore concluded that the present rules and standards for the broadcast of color television based on the field sequential signal specifications should be deleted and that the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signal specifications in this proceeding should be adopted in lieu thereof at this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time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719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BF1E92-2151-45A5-B453-C7C4590CE09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39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DTV Technology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Switch from Analog to Digital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From waves to 1s and 0s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Think of as language switch: broadcast equipment and receivers (TVs) speak French to each other, switching to English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Allows for Compression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Digital format uses spectrum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19741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2D4D55-8462-473F-AD4B-ACB83CF58EE4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8E864E-2B57-4B3F-98E9-F9A6DE2A0F3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Defines a Platform/Network/Standard?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Coordinated Demand?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anose="02020603050405020304" pitchFamily="18" charset="0"/>
              </a:rPr>
              <a:t>Is there a Ford network?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Complimentary Goods Bundles?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anose="02020603050405020304" pitchFamily="18" charset="0"/>
              </a:rPr>
              <a:t>Cars with gas engines and gasoline stations?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anose="02020603050405020304" pitchFamily="18" charset="0"/>
              </a:rPr>
              <a:t>Old IBM tabulating equipment and punch cards?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anose="02020603050405020304" pitchFamily="18" charset="0"/>
              </a:rPr>
              <a:t>Intel chips and Windows-based software?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anose="02020603050405020304" pitchFamily="18" charset="0"/>
              </a:rPr>
              <a:t>DVD disks and players?</a:t>
            </a:r>
            <a:endParaRPr lang="en-US" dirty="0" smtClean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54245" y="0"/>
            <a:ext cx="213775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51B71C-738C-49A7-BC66-1DAA8AD7127D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40</a:t>
            </a:fld>
            <a:endParaRPr lang="en-US" altLang="en-US" sz="14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Extra Spectrum 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71752" y="3095365"/>
            <a:ext cx="4909129" cy="2612937"/>
            <a:chOff x="1724629" y="3095365"/>
            <a:chExt cx="4456252" cy="2612937"/>
          </a:xfrm>
        </p:grpSpPr>
        <p:sp>
          <p:nvSpPr>
            <p:cNvPr id="33806" name="Rectangle 5"/>
            <p:cNvSpPr>
              <a:spLocks noChangeArrowheads="1"/>
            </p:cNvSpPr>
            <p:nvPr/>
          </p:nvSpPr>
          <p:spPr bwMode="auto">
            <a:xfrm>
              <a:off x="1724629" y="3095365"/>
              <a:ext cx="4456252" cy="7747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3600" dirty="0"/>
                <a:t>6 MHz Channel</a:t>
              </a:r>
            </a:p>
          </p:txBody>
        </p:sp>
        <p:sp>
          <p:nvSpPr>
            <p:cNvPr id="33807" name="Rectangle 6"/>
            <p:cNvSpPr>
              <a:spLocks noChangeArrowheads="1"/>
            </p:cNvSpPr>
            <p:nvPr/>
          </p:nvSpPr>
          <p:spPr bwMode="auto">
            <a:xfrm>
              <a:off x="1724629" y="4933602"/>
              <a:ext cx="4456252" cy="7747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3600" dirty="0"/>
                <a:t>6 MHz Channel</a:t>
              </a:r>
            </a:p>
          </p:txBody>
        </p:sp>
        <p:sp>
          <p:nvSpPr>
            <p:cNvPr id="33808" name="Rectangle 7"/>
            <p:cNvSpPr>
              <a:spLocks noChangeArrowheads="1"/>
            </p:cNvSpPr>
            <p:nvPr/>
          </p:nvSpPr>
          <p:spPr bwMode="auto">
            <a:xfrm>
              <a:off x="1724629" y="3517830"/>
              <a:ext cx="4456252" cy="17543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3600" dirty="0"/>
                <a:t>Space between Channels to Reduce Interference</a:t>
              </a:r>
            </a:p>
          </p:txBody>
        </p:sp>
      </p:grp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7169150" y="3627438"/>
            <a:ext cx="3067050" cy="1739900"/>
            <a:chOff x="3505" y="1653"/>
            <a:chExt cx="1932" cy="1096"/>
          </a:xfrm>
        </p:grpSpPr>
        <p:sp>
          <p:nvSpPr>
            <p:cNvPr id="33803" name="Rectangle 9"/>
            <p:cNvSpPr>
              <a:spLocks noChangeArrowheads="1"/>
            </p:cNvSpPr>
            <p:nvPr/>
          </p:nvSpPr>
          <p:spPr bwMode="auto">
            <a:xfrm>
              <a:off x="3505" y="1653"/>
              <a:ext cx="1932" cy="4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3600" dirty="0"/>
                <a:t>6 MHz Channel</a:t>
              </a:r>
            </a:p>
          </p:txBody>
        </p:sp>
        <p:sp>
          <p:nvSpPr>
            <p:cNvPr id="33804" name="Rectangle 10"/>
            <p:cNvSpPr>
              <a:spLocks noChangeArrowheads="1"/>
            </p:cNvSpPr>
            <p:nvPr/>
          </p:nvSpPr>
          <p:spPr bwMode="auto">
            <a:xfrm>
              <a:off x="3505" y="2261"/>
              <a:ext cx="1932" cy="4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3600" dirty="0"/>
                <a:t>6 MHz Channel</a:t>
              </a:r>
            </a:p>
          </p:txBody>
        </p:sp>
        <p:sp>
          <p:nvSpPr>
            <p:cNvPr id="33805" name="Rectangle 11"/>
            <p:cNvSpPr>
              <a:spLocks noChangeArrowheads="1"/>
            </p:cNvSpPr>
            <p:nvPr/>
          </p:nvSpPr>
          <p:spPr bwMode="auto">
            <a:xfrm>
              <a:off x="3505" y="2143"/>
              <a:ext cx="1932" cy="1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000"/>
            </a:p>
          </p:txBody>
        </p:sp>
      </p:grpSp>
      <p:sp>
        <p:nvSpPr>
          <p:cNvPr id="33801" name="Rectangle 12"/>
          <p:cNvSpPr>
            <a:spLocks noChangeArrowheads="1"/>
          </p:cNvSpPr>
          <p:nvPr/>
        </p:nvSpPr>
        <p:spPr bwMode="auto">
          <a:xfrm>
            <a:off x="2429548" y="2338040"/>
            <a:ext cx="30464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dirty="0"/>
              <a:t>Old Analog</a:t>
            </a:r>
          </a:p>
        </p:txBody>
      </p:sp>
      <p:sp>
        <p:nvSpPr>
          <p:cNvPr id="33802" name="Rectangle 13"/>
          <p:cNvSpPr>
            <a:spLocks noChangeArrowheads="1"/>
          </p:cNvSpPr>
          <p:nvPr/>
        </p:nvSpPr>
        <p:spPr bwMode="auto">
          <a:xfrm>
            <a:off x="7154863" y="2844801"/>
            <a:ext cx="30464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dirty="0"/>
              <a:t>New Digital</a:t>
            </a:r>
          </a:p>
        </p:txBody>
      </p:sp>
    </p:spTree>
    <p:extLst>
      <p:ext uri="{BB962C8B-B14F-4D97-AF65-F5344CB8AC3E}">
        <p14:creationId xmlns:p14="http://schemas.microsoft.com/office/powerpoint/2010/main" val="40259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801BD1-FEB9-48D4-99AD-54A14881C72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Extra Spectrum II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Try This With DTV Spectrum Savings</a:t>
            </a:r>
          </a:p>
        </p:txBody>
      </p:sp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406400" y="2780437"/>
            <a:ext cx="5046561" cy="1754326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/>
              <a:t>6 MHz Channel Delivering one Analog SDTV Signal</a:t>
            </a:r>
          </a:p>
        </p:txBody>
      </p:sp>
      <p:sp>
        <p:nvSpPr>
          <p:cNvPr id="34825" name="Rectangle 6"/>
          <p:cNvSpPr>
            <a:spLocks noChangeArrowheads="1"/>
          </p:cNvSpPr>
          <p:nvPr/>
        </p:nvSpPr>
        <p:spPr bwMode="auto">
          <a:xfrm>
            <a:off x="6125578" y="2780437"/>
            <a:ext cx="5686173" cy="120032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/>
              <a:t>xx MHz Channel Delivering one DTV SDTV Signal</a:t>
            </a:r>
          </a:p>
        </p:txBody>
      </p:sp>
      <p:sp>
        <p:nvSpPr>
          <p:cNvPr id="34826" name="Rectangle 7"/>
          <p:cNvSpPr>
            <a:spLocks noChangeArrowheads="1"/>
          </p:cNvSpPr>
          <p:nvPr/>
        </p:nvSpPr>
        <p:spPr bwMode="auto">
          <a:xfrm>
            <a:off x="6125579" y="3980766"/>
            <a:ext cx="5686173" cy="64633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/>
              <a:t>6 - xx MHz Channel Leftover</a:t>
            </a:r>
          </a:p>
        </p:txBody>
      </p:sp>
    </p:spTree>
    <p:extLst>
      <p:ext uri="{BB962C8B-B14F-4D97-AF65-F5344CB8AC3E}">
        <p14:creationId xmlns:p14="http://schemas.microsoft.com/office/powerpoint/2010/main" val="14770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0685AF5-9BA9-4D6E-8A90-90363EF7B77D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68FCC8-A0E5-4E49-A7AE-EA036D82FE3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42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1996 Telco Act Sec. 201: Broadcast Spectrum Flexibility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Adds New 47 USC 336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Key Features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Limits new licenses for advanced TV to current FCC license holders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FCC authorized to adopt </a:t>
            </a:r>
            <a:r>
              <a:rPr lang="en-US" altLang="en-US" dirty="0" err="1" smtClean="0"/>
              <a:t>regs</a:t>
            </a:r>
            <a:r>
              <a:rPr lang="en-US" altLang="en-US" dirty="0" smtClean="0"/>
              <a:t> re quality of ATV signal and minimum number of hours ATV must be transmitted per day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Original license must be returned some day</a:t>
            </a:r>
          </a:p>
        </p:txBody>
      </p:sp>
    </p:spTree>
    <p:extLst>
      <p:ext uri="{BB962C8B-B14F-4D97-AF65-F5344CB8AC3E}">
        <p14:creationId xmlns:p14="http://schemas.microsoft.com/office/powerpoint/2010/main" val="36769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9864" y="-1"/>
            <a:ext cx="232213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1996 FCC DTV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62651" y="6477000"/>
            <a:ext cx="552934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4th Report and Order on Advanced TV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67" y="170151"/>
            <a:ext cx="4676894" cy="61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124" y="-2"/>
            <a:ext cx="5383876" cy="38238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Transition from Old TV to Digital 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67055" y="6477000"/>
            <a:ext cx="562494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4th Report and Order on Advanced TV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36" y="191190"/>
            <a:ext cx="4435740" cy="6188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02443" y="1534954"/>
            <a:ext cx="11267550" cy="45243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This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proceeding began in 1987</a:t>
            </a:r>
            <a:r>
              <a:rPr lang="en-US" sz="3600" dirty="0">
                <a:solidFill>
                  <a:schemeClr val="bg2"/>
                </a:solidFill>
              </a:rPr>
              <a:t>, when we issued our first inquiry into the potential for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advanced television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(“ATV”) services</a:t>
            </a:r>
            <a:r>
              <a:rPr lang="en-US" sz="3600" dirty="0" smtClean="0">
                <a:solidFill>
                  <a:schemeClr val="bg2"/>
                </a:solidFill>
              </a:rPr>
              <a:t>. … Early </a:t>
            </a:r>
            <a:r>
              <a:rPr lang="en-US" sz="3600" dirty="0">
                <a:solidFill>
                  <a:schemeClr val="bg2"/>
                </a:solidFill>
              </a:rPr>
              <a:t>in the process we decided that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no additional spectrum would be allocated for television broadcasting</a:t>
            </a:r>
            <a:r>
              <a:rPr lang="en-US" sz="3600" dirty="0">
                <a:solidFill>
                  <a:schemeClr val="bg2"/>
                </a:solidFill>
              </a:rPr>
              <a:t>, but that existing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broadcasters should be permitted to upgrade their transmission technology so long as the public remains served throughout any transition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period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86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Switch: Term Sheet?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What should the FCC have been seeking to do in the DTV switch?</a:t>
            </a:r>
          </a:p>
          <a:p>
            <a:pPr lvl="1"/>
            <a:r>
              <a:rPr lang="en-US" dirty="0" smtClean="0"/>
              <a:t>What should the goals have been?</a:t>
            </a:r>
          </a:p>
          <a:p>
            <a:pPr lvl="1"/>
            <a:r>
              <a:rPr lang="en-US" dirty="0" smtClean="0"/>
              <a:t>What should the tools have been?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44AE335-2DAD-4CFD-877D-E824DFEDEC6F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052C84-9E1D-48D8-BF99-65908993EE8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46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Distinctive About this Standard Setting?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Questions</a:t>
            </a:r>
          </a:p>
          <a:p>
            <a:pPr lvl="1"/>
            <a:r>
              <a:rPr lang="en-US" altLang="en-US" dirty="0"/>
              <a:t>I</a:t>
            </a:r>
            <a:r>
              <a:rPr lang="en-US" altLang="en-US" dirty="0" smtClean="0"/>
              <a:t>s this different from other standard setting situations?</a:t>
            </a:r>
          </a:p>
          <a:p>
            <a:pPr lvl="1"/>
            <a:r>
              <a:rPr lang="en-US" altLang="en-US" dirty="0" smtClean="0"/>
              <a:t>Is there a greater role for the gov’t than in the creation of the DVD?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AE0D4CA-ECD6-477D-9656-75B6E3E5F3C4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AD2022-5D57-42E1-BDBA-B74FFE850AEB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Distinctive About this Standard Setting?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Questions</a:t>
            </a:r>
          </a:p>
          <a:p>
            <a:pPr lvl="1"/>
            <a:r>
              <a:rPr lang="en-US" altLang="en-US" dirty="0" smtClean="0"/>
              <a:t>Would you have selected a single DTV broadcast standard?</a:t>
            </a:r>
          </a:p>
          <a:p>
            <a:pPr lvl="1"/>
            <a:r>
              <a:rPr lang="en-US" altLang="en-US" dirty="0" smtClean="0"/>
              <a:t>Mandated other technical specifications (720p v. 1080i)?</a:t>
            </a:r>
          </a:p>
          <a:p>
            <a:pPr lvl="1"/>
            <a:r>
              <a:rPr lang="en-US" altLang="en-US" dirty="0" smtClean="0"/>
              <a:t>Required a minimum number of DTV broadcast hours per day?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B8FB8A-1232-494A-BD07-4FEF930B8F3C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Using Extra Spectrum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How to Use “Extra” Spectrum?</a:t>
            </a:r>
          </a:p>
          <a:p>
            <a:pPr lvl="1"/>
            <a:r>
              <a:rPr lang="en-US" altLang="en-US" smtClean="0"/>
              <a:t>More channels in standard broadcast format?</a:t>
            </a:r>
          </a:p>
          <a:p>
            <a:pPr lvl="1"/>
            <a:r>
              <a:rPr lang="en-US" altLang="en-US" smtClean="0"/>
              <a:t>Higher broadcast format (HDTV)?</a:t>
            </a:r>
          </a:p>
          <a:p>
            <a:pPr lvl="1"/>
            <a:r>
              <a:rPr lang="en-US" altLang="en-US" smtClean="0"/>
              <a:t>Other uses?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238" y="-2"/>
            <a:ext cx="45767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Broadcast Opportunities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46025" y="6488668"/>
            <a:ext cx="55459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Report and Order on Advanced TV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6" y="209004"/>
            <a:ext cx="4369451" cy="5972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51413" y="1997617"/>
            <a:ext cx="11267550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In addition to being able to broadcast one, and under some circumstances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two, high definition television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(‘HDTV’)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programs</a:t>
            </a:r>
            <a:r>
              <a:rPr lang="en-US" sz="3600" dirty="0">
                <a:solidFill>
                  <a:schemeClr val="bg2"/>
                </a:solidFill>
              </a:rPr>
              <a:t>, the Standard allows for multiple streams, or </a:t>
            </a:r>
            <a:r>
              <a:rPr lang="en-US" sz="3600" dirty="0" smtClean="0">
                <a:solidFill>
                  <a:schemeClr val="bg2"/>
                </a:solidFill>
              </a:rPr>
              <a:t>‘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multicasting</a:t>
            </a:r>
            <a:r>
              <a:rPr lang="en-US" sz="3600" dirty="0" smtClean="0">
                <a:solidFill>
                  <a:schemeClr val="bg2"/>
                </a:solidFill>
              </a:rPr>
              <a:t>,’ </a:t>
            </a:r>
            <a:r>
              <a:rPr lang="en-US" sz="3600" dirty="0">
                <a:solidFill>
                  <a:schemeClr val="bg2"/>
                </a:solidFill>
              </a:rPr>
              <a:t>of Standard Definition Television </a:t>
            </a:r>
            <a:r>
              <a:rPr lang="en-US" sz="3600" dirty="0" smtClean="0">
                <a:solidFill>
                  <a:schemeClr val="bg2"/>
                </a:solidFill>
              </a:rPr>
              <a:t>(‘SDTV’) </a:t>
            </a:r>
            <a:r>
              <a:rPr lang="en-US" sz="3600" dirty="0">
                <a:solidFill>
                  <a:schemeClr val="bg2"/>
                </a:solidFill>
              </a:rPr>
              <a:t>programming at a visual quality better than the current analog </a:t>
            </a:r>
            <a:r>
              <a:rPr lang="en-US" sz="3600" dirty="0" smtClean="0">
                <a:solidFill>
                  <a:schemeClr val="bg2"/>
                </a:solidFill>
              </a:rPr>
              <a:t>signal.”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06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1A76A8-BF09-4A68-9AD7-968DCEE03153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AD2025-03C6-4B84-8626-36E0DAAB2511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Defines a Platform/Network/Standard?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mtClean="0">
                <a:cs typeface="Times New Roman" panose="02020603050405020304" pitchFamily="18" charset="0"/>
              </a:rPr>
              <a:t>Credit card systems: Visa, Mastercard, Amex?</a:t>
            </a:r>
          </a:p>
          <a:p>
            <a:r>
              <a:rPr lang="en-US" smtClean="0"/>
              <a:t>Other Cases</a:t>
            </a:r>
          </a:p>
          <a:p>
            <a:pPr lvl="1"/>
            <a:r>
              <a:rPr lang="en-US" smtClean="0">
                <a:cs typeface="Times New Roman" panose="02020603050405020304" pitchFamily="18" charset="0"/>
              </a:rPr>
              <a:t>Suppose McDonald’s introduced a frequent eater program: would this create a network?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87495" y="0"/>
            <a:ext cx="210450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0" y="-2"/>
            <a:ext cx="5699761" cy="4031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Lots of Video, Audio and Newspapers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79275" y="6477000"/>
            <a:ext cx="55002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Report and Order on Advanced TV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5" y="112222"/>
            <a:ext cx="4557440" cy="62294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886767" y="1680315"/>
            <a:ext cx="11067108" cy="39703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Utilizing </a:t>
            </a:r>
            <a:r>
              <a:rPr lang="en-US" sz="3600" dirty="0">
                <a:solidFill>
                  <a:schemeClr val="bg2"/>
                </a:solidFill>
              </a:rPr>
              <a:t>this Standard,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broadcasters can transmit three, four, five, or more such program streams simultaneously</a:t>
            </a:r>
            <a:r>
              <a:rPr lang="en-US" sz="3600" dirty="0">
                <a:solidFill>
                  <a:schemeClr val="bg2"/>
                </a:solidFill>
              </a:rPr>
              <a:t>. The Standard allows for the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broadcast of literally dozens of CD-quality audio signals</a:t>
            </a:r>
            <a:r>
              <a:rPr lang="en-US" sz="3600" dirty="0">
                <a:solidFill>
                  <a:schemeClr val="bg2"/>
                </a:solidFill>
              </a:rPr>
              <a:t>. It permits the rapid delivery of large amounts of </a:t>
            </a:r>
            <a:r>
              <a:rPr lang="en-US" sz="3600" dirty="0" smtClean="0">
                <a:solidFill>
                  <a:schemeClr val="bg2"/>
                </a:solidFill>
              </a:rPr>
              <a:t>data;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an entire edition of the local daily newspaper could be sent, for example,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less than two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seconds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71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763" y="-2"/>
            <a:ext cx="49482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Telephone Directories. Any Info.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91498" y="6477000"/>
            <a:ext cx="540050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Report and Order on Advanced TV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1" y="209004"/>
            <a:ext cx="4486609" cy="61326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47713" y="2035717"/>
            <a:ext cx="11231232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Other </a:t>
            </a:r>
            <a:r>
              <a:rPr lang="en-US" sz="3600" dirty="0">
                <a:solidFill>
                  <a:schemeClr val="bg2"/>
                </a:solidFill>
              </a:rPr>
              <a:t>material, whether it be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telephone directories</a:t>
            </a:r>
            <a:r>
              <a:rPr lang="en-US" sz="3600" dirty="0">
                <a:solidFill>
                  <a:schemeClr val="bg2"/>
                </a:solidFill>
              </a:rPr>
              <a:t>, sports information, stock market updates, information requested concerning certain products featured in commercials, computer software distribution, interactive education materials, or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virtually any other type of information access can also be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provided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48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950" y="-2"/>
            <a:ext cx="7258051" cy="37407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Use Broadcast Spectrum to Distribute Software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16684" y="6453107"/>
            <a:ext cx="54753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Report and Order on Advanced TV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5" y="145561"/>
            <a:ext cx="4475052" cy="6148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218456" y="1243766"/>
            <a:ext cx="10621466" cy="45243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While we would anticipate that licensees would, at the very least, continue to provide tomorrow what consumers have come to expect today -- that is, at least one free program per 6 MHz channel -- we also expect to authorize its use to transmit, for example,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newspapers, stock market or sports data and, perhaps of greatest significance, software applications directly to computing devices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47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6403" y="-2"/>
            <a:ext cx="223559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DTV Standard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54091" y="6477000"/>
            <a:ext cx="54379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4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Report and Order on Advanced TV (1996)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1" y="152004"/>
            <a:ext cx="4491380" cy="6293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527" y="755000"/>
            <a:ext cx="8272544" cy="511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D829F-2F9B-40A5-82C4-7DA2C6691584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90D066-AB5E-43DC-B29F-7CF6D09558BC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Digital Tuner Mandate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Aug. 2002 FCC Order</a:t>
            </a:r>
          </a:p>
          <a:p>
            <a:r>
              <a:rPr lang="en-US" altLang="en-US" dirty="0" smtClean="0"/>
              <a:t>Required</a:t>
            </a:r>
            <a:endParaRPr lang="en-US" altLang="en-US" dirty="0"/>
          </a:p>
          <a:p>
            <a:pPr lvl="1"/>
            <a:r>
              <a:rPr lang="en-US" altLang="en-US" dirty="0"/>
              <a:t>By July 1, </a:t>
            </a:r>
            <a:r>
              <a:rPr lang="en-US" altLang="en-US" dirty="0" smtClean="0"/>
              <a:t>2004: 50 </a:t>
            </a:r>
            <a:r>
              <a:rPr lang="en-US" altLang="en-US" dirty="0"/>
              <a:t>percent of televisions with screens sized 36 inches or </a:t>
            </a:r>
            <a:r>
              <a:rPr lang="en-US" altLang="en-US" dirty="0" smtClean="0"/>
              <a:t>larger</a:t>
            </a:r>
          </a:p>
          <a:p>
            <a:pPr lvl="1"/>
            <a:r>
              <a:rPr lang="en-US" altLang="en-US" dirty="0"/>
              <a:t>By July 1, 2005</a:t>
            </a:r>
          </a:p>
          <a:p>
            <a:pPr lvl="2"/>
            <a:r>
              <a:rPr lang="en-US" altLang="en-US" dirty="0"/>
              <a:t>100 percent of televisions 36 inches or larger</a:t>
            </a:r>
          </a:p>
          <a:p>
            <a:pPr lvl="2"/>
            <a:r>
              <a:rPr lang="en-US" altLang="en-US" dirty="0"/>
              <a:t>50 percent of televisions with screens between 25 inches and 36 inches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08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21C88CA-14E6-43D3-88B9-61B851252FF8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3976C-30FD-4D05-89A1-D9A9985108FF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55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Digital Tuner Mandate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mtClean="0"/>
              <a:t>By July 1, 2006</a:t>
            </a:r>
          </a:p>
          <a:p>
            <a:pPr lvl="2">
              <a:lnSpc>
                <a:spcPct val="90000"/>
              </a:lnSpc>
            </a:pPr>
            <a:r>
              <a:rPr lang="en-US" altLang="en-US" smtClean="0"/>
              <a:t>100 percent of televisions with screens between 25 inches and 36 inches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By July 1, 2007</a:t>
            </a:r>
          </a:p>
          <a:p>
            <a:pPr lvl="2">
              <a:lnSpc>
                <a:spcPct val="90000"/>
              </a:lnSpc>
            </a:pPr>
            <a:r>
              <a:rPr lang="en-US" altLang="en-US" smtClean="0"/>
              <a:t>100 percent of televisions with screens between 13 inches and 24 inches, and 100 percent of other devices (DVD players, VCRs, etc.) that receive broadcast television signals. </a:t>
            </a:r>
          </a:p>
        </p:txBody>
      </p:sp>
    </p:spTree>
    <p:extLst>
      <p:ext uri="{BB962C8B-B14F-4D97-AF65-F5344CB8AC3E}">
        <p14:creationId xmlns:p14="http://schemas.microsoft.com/office/powerpoint/2010/main" val="31058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5" y="-2"/>
            <a:ext cx="58007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2009: End of NTSC Broadcasting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77388" y="6488668"/>
            <a:ext cx="2614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ATSC (12 June 2009)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SC Salutes The ‘Passing’ Of NTSC - Press Release - ATSC : NextGen T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" y="172786"/>
            <a:ext cx="5587272" cy="6154730"/>
          </a:xfrm>
          <a:prstGeom prst="rect">
            <a:avLst/>
          </a:prstGeom>
        </p:spPr>
      </p:pic>
      <p:pic>
        <p:nvPicPr>
          <p:cNvPr id="8" name="Picture 7" descr="ATSC Salutes The ‘Passing’ Of NTSC - Press Release - ATSC : NextGen TV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23792" r="35044" b="32464"/>
          <a:stretch/>
        </p:blipFill>
        <p:spPr>
          <a:xfrm>
            <a:off x="3277076" y="888906"/>
            <a:ext cx="6777038" cy="51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5" y="-2"/>
            <a:ext cx="58007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2009: End of NTSC Broadcasting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77388" y="6488668"/>
            <a:ext cx="2614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ATSC (12 June 2009)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SC Salutes The ‘Passing’ Of NTSC - Press Release - ATSC : NextGen T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209003"/>
            <a:ext cx="5479206" cy="6035689"/>
          </a:xfrm>
          <a:prstGeom prst="rect">
            <a:avLst/>
          </a:prstGeom>
        </p:spPr>
      </p:pic>
      <p:pic>
        <p:nvPicPr>
          <p:cNvPr id="8" name="Picture 7" descr="ATSC Salutes The ‘Passing’ Of NTSC - Press Release - ATSC : NextGen TV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66796" r="35757" b="1113"/>
          <a:stretch/>
        </p:blipFill>
        <p:spPr>
          <a:xfrm>
            <a:off x="2911156" y="1373333"/>
            <a:ext cx="7702021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538" y="-2"/>
            <a:ext cx="48434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Nov. 2017: FCC on Next Gen TV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58374" y="6488668"/>
            <a:ext cx="23336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(16 Nov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67" y="146568"/>
            <a:ext cx="4238986" cy="623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650" y="1641215"/>
            <a:ext cx="9134900" cy="38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Betamax Ad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49697" y="6488668"/>
            <a:ext cx="39423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Magazine (14 June 1976)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95"/>
            <a:ext cx="4614487" cy="6172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691" t="35821" r="2778" b="24735"/>
          <a:stretch/>
        </p:blipFill>
        <p:spPr>
          <a:xfrm>
            <a:off x="2241884" y="867548"/>
            <a:ext cx="8988701" cy="51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B4AE21-F229-4B28-8C85-6C1A8C83BE9B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A444F0-ABC0-46A0-A3CB-00D0265D7675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issues are posed by standard setting?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Can there be too much competition?</a:t>
            </a:r>
          </a:p>
          <a:p>
            <a:r>
              <a:rPr lang="en-US" altLang="en-US" smtClean="0"/>
              <a:t>Can there be too little competition?</a:t>
            </a:r>
          </a:p>
          <a:p>
            <a:r>
              <a:rPr lang="en-US" altLang="en-US" smtClean="0"/>
              <a:t>Are there pathologies in standard setting?</a:t>
            </a:r>
          </a:p>
        </p:txBody>
      </p:sp>
    </p:spTree>
    <p:extLst>
      <p:ext uri="{BB962C8B-B14F-4D97-AF65-F5344CB8AC3E}">
        <p14:creationId xmlns:p14="http://schemas.microsoft.com/office/powerpoint/2010/main" val="27280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Betamax Ad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49697" y="6488668"/>
            <a:ext cx="39423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Magazine (14 June 1976)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94"/>
            <a:ext cx="4577080" cy="6122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11" t="5058" r="48662" b="64140"/>
          <a:stretch/>
        </p:blipFill>
        <p:spPr>
          <a:xfrm>
            <a:off x="3294954" y="544225"/>
            <a:ext cx="6305784" cy="558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Betamax Ad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49697" y="6488668"/>
            <a:ext cx="39423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Magazine (14 June 1976)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94"/>
            <a:ext cx="4606175" cy="6161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498" t="4848" r="6618" b="69798"/>
          <a:stretch/>
        </p:blipFill>
        <p:spPr>
          <a:xfrm>
            <a:off x="3107944" y="564371"/>
            <a:ext cx="6943726" cy="54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Betamax Ad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49697" y="6488668"/>
            <a:ext cx="39423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Magazine (14 June 1976)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94"/>
            <a:ext cx="4606175" cy="6161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1250" t="1287" r="2413" b="94732"/>
          <a:stretch/>
        </p:blipFill>
        <p:spPr>
          <a:xfrm>
            <a:off x="1170119" y="2299277"/>
            <a:ext cx="10848844" cy="15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2619" y="-1"/>
            <a:ext cx="2509381" cy="4258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1984 Sony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03923" y="6488668"/>
            <a:ext cx="42880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v. Universal, 464 U.S. 417 (1984)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3" y="113850"/>
            <a:ext cx="3762322" cy="6179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19" y="2030061"/>
            <a:ext cx="11126089" cy="36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2619" y="-1"/>
            <a:ext cx="2509381" cy="4258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1984 Sony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03923" y="6488668"/>
            <a:ext cx="42880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v. Universal, 464 U.S. 417 (1984)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0" y="159407"/>
            <a:ext cx="3592227" cy="620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9" y="2943272"/>
            <a:ext cx="11349644" cy="22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2619" y="-1"/>
            <a:ext cx="2509381" cy="4258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1984 Sony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03923" y="6488668"/>
            <a:ext cx="42880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Sony v. Universal, 464 U.S. 417 (1984)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7" y="212942"/>
            <a:ext cx="3553653" cy="6141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4" y="2668457"/>
            <a:ext cx="11215216" cy="25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9787" y="-1"/>
            <a:ext cx="6112214" cy="39883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1996: Toshiba Releases First DVD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Player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6862" y="6488668"/>
            <a:ext cx="3005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Toshiba Science Museum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oshiba Science Museum : World's First DVD Player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" y="205769"/>
            <a:ext cx="5555265" cy="6112507"/>
          </a:xfrm>
          <a:prstGeom prst="rect">
            <a:avLst/>
          </a:prstGeom>
        </p:spPr>
      </p:pic>
      <p:pic>
        <p:nvPicPr>
          <p:cNvPr id="10" name="Picture 9" descr="Toshiba Science Museum : World's First DVD Player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6871" r="20855" b="50531"/>
          <a:stretch/>
        </p:blipFill>
        <p:spPr>
          <a:xfrm>
            <a:off x="2099080" y="1504544"/>
            <a:ext cx="9501154" cy="397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6763" y="-1"/>
            <a:ext cx="3805237" cy="43815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1997: Emergence of DVD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302" y="6488668"/>
            <a:ext cx="2378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c|net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(15 Dec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VD still an unknown - CNET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2" y="219074"/>
            <a:ext cx="5455955" cy="6003235"/>
          </a:xfrm>
          <a:prstGeom prst="rect">
            <a:avLst/>
          </a:prstGeom>
        </p:spPr>
      </p:pic>
      <p:pic>
        <p:nvPicPr>
          <p:cNvPr id="10" name="Picture 9" descr="DVD still an unknown - CNET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0921" r="33512" b="22248"/>
          <a:stretch/>
        </p:blipFill>
        <p:spPr>
          <a:xfrm>
            <a:off x="3129958" y="653142"/>
            <a:ext cx="6258260" cy="54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x dust-up looms - CNET New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8"/>
          <a:stretch/>
        </p:blipFill>
        <p:spPr>
          <a:xfrm>
            <a:off x="164325" y="232750"/>
            <a:ext cx="6793065" cy="602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3873" y="-1"/>
            <a:ext cx="2548128" cy="3535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1998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Divx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Fight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302" y="6488668"/>
            <a:ext cx="2378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c|net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(30 Apr 1998)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Divx dust-up looms - CNET News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11142" r="38359" b="26028"/>
          <a:stretch/>
        </p:blipFill>
        <p:spPr>
          <a:xfrm>
            <a:off x="3138041" y="659882"/>
            <a:ext cx="6806769" cy="55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x dust-up looms - CNET New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0"/>
          <a:stretch/>
        </p:blipFill>
        <p:spPr>
          <a:xfrm>
            <a:off x="120019" y="219455"/>
            <a:ext cx="6701063" cy="6009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3873" y="-1"/>
            <a:ext cx="2548128" cy="3535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1998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Divx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Fight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302" y="6488668"/>
            <a:ext cx="2378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c|net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(30 Apr 1998)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Divx dust-up looms - CNET News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73260" r="39095"/>
          <a:stretch/>
        </p:blipFill>
        <p:spPr>
          <a:xfrm>
            <a:off x="835143" y="1752842"/>
            <a:ext cx="11183820" cy="39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51DFB8-677E-42AB-B76B-0329F3D20AF5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746AA9-A34D-40BE-A24B-291E360CAE85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Winner Take All Markets: Simple Version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Two Sector Economy</a:t>
            </a:r>
          </a:p>
          <a:p>
            <a:pPr lvl="1"/>
            <a:r>
              <a:rPr lang="en-US" altLang="en-US" smtClean="0"/>
              <a:t>500 individuals</a:t>
            </a:r>
          </a:p>
          <a:p>
            <a:pPr lvl="1"/>
            <a:r>
              <a:rPr lang="en-US" altLang="en-US" smtClean="0"/>
              <a:t>One sector: everyone earns $10</a:t>
            </a:r>
          </a:p>
          <a:p>
            <a:pPr lvl="1"/>
            <a:r>
              <a:rPr lang="en-US" altLang="en-US" smtClean="0"/>
              <a:t>Second sector: one person will earn $1000, everyone else will earn nothing, probability of winning is just 1/N</a:t>
            </a:r>
          </a:p>
          <a:p>
            <a:r>
              <a:rPr lang="en-US" altLang="en-US" smtClean="0"/>
              <a:t>What outcome do we want?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34898" y="0"/>
            <a:ext cx="105710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DVD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Hypo</a:t>
            </a:r>
          </a:p>
          <a:p>
            <a:pPr lvl="1"/>
            <a:r>
              <a:rPr lang="en-US" dirty="0" smtClean="0"/>
              <a:t>It is say 1996. The basic technology is available for a successor to the VCR</a:t>
            </a:r>
          </a:p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What steps do you want to take to build this new platform for the distribution of content?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DVD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How do you want to use tools related to IP to help?</a:t>
            </a:r>
          </a:p>
          <a:p>
            <a:pPr lvl="1"/>
            <a:r>
              <a:rPr lang="en-US" dirty="0" smtClean="0"/>
              <a:t>Should you ask DOJ its view through the business review process?</a:t>
            </a:r>
          </a:p>
          <a:p>
            <a:pPr lvl="1"/>
            <a:r>
              <a:rPr lang="en-US" dirty="0" smtClean="0"/>
              <a:t>What steps can you take to structure this market?</a:t>
            </a:r>
          </a:p>
          <a:p>
            <a:pPr lvl="1"/>
            <a:r>
              <a:rPr lang="en-US" dirty="0" smtClean="0"/>
              <a:t>What role, if any, for the government here?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621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4BC46B-1AF2-4D87-894D-8A94AC18943D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5DFAC2-D021-402B-884C-34C9EFD38BE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Winner Take All Markets: Simple Version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Answer</a:t>
            </a:r>
          </a:p>
          <a:p>
            <a:pPr lvl="1"/>
            <a:r>
              <a:rPr lang="en-US" altLang="en-US" smtClean="0"/>
              <a:t>499 in sector 1, 1 in sector 2</a:t>
            </a:r>
          </a:p>
          <a:p>
            <a:pPr lvl="1"/>
            <a:r>
              <a:rPr lang="en-US" altLang="en-US" smtClean="0"/>
              <a:t>GNP is 499 * 10 + 100* 1 = 5990</a:t>
            </a:r>
          </a:p>
        </p:txBody>
      </p:sp>
    </p:spTree>
    <p:extLst>
      <p:ext uri="{BB962C8B-B14F-4D97-AF65-F5344CB8AC3E}">
        <p14:creationId xmlns:p14="http://schemas.microsoft.com/office/powerpoint/2010/main" val="7221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CFA9151-6D35-421E-AD70-13E4C4372CB6}" type="datetime4">
              <a:rPr lang="en-US" smtClean="0"/>
              <a:t>April 18,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D0AE80-7A1F-4635-AF50-C273138C2057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Winner Take All Markets: Simple Version</a:t>
            </a:r>
          </a:p>
        </p:txBody>
      </p:sp>
      <p:sp>
        <p:nvSpPr>
          <p:cNvPr id="176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What outcome will we get?</a:t>
            </a:r>
          </a:p>
          <a:p>
            <a:r>
              <a:rPr lang="en-US" altLang="en-US" smtClean="0"/>
              <a:t>Answer</a:t>
            </a:r>
          </a:p>
          <a:p>
            <a:pPr lvl="1"/>
            <a:r>
              <a:rPr lang="en-US" altLang="en-US" smtClean="0"/>
              <a:t>Individuals enter sector 2 until expected return is $10.</a:t>
            </a:r>
          </a:p>
          <a:p>
            <a:pPr lvl="1"/>
            <a:r>
              <a:rPr lang="en-US" altLang="en-US" smtClean="0"/>
              <a:t>100 individuals in sector 2, 400 in sector 1</a:t>
            </a:r>
          </a:p>
          <a:p>
            <a:pPr lvl="1"/>
            <a:r>
              <a:rPr lang="en-US" altLang="en-US" smtClean="0"/>
              <a:t>GNP is 400 * 10 + 1000*1 + 99*0 = 5000</a:t>
            </a:r>
          </a:p>
          <a:p>
            <a:pPr lvl="1"/>
            <a:r>
              <a:rPr lang="en-US" altLang="en-US" smtClean="0"/>
              <a:t>Same GNP as if we did not have WTA sector: the value of that sector is fully dissipated</a:t>
            </a:r>
          </a:p>
        </p:txBody>
      </p:sp>
    </p:spTree>
    <p:extLst>
      <p:ext uri="{BB962C8B-B14F-4D97-AF65-F5344CB8AC3E}">
        <p14:creationId xmlns:p14="http://schemas.microsoft.com/office/powerpoint/2010/main" val="5203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7974</TotalTime>
  <Words>2950</Words>
  <Application>Microsoft Office PowerPoint</Application>
  <PresentationFormat>Widescreen</PresentationFormat>
  <Paragraphs>504</Paragraphs>
  <Slides>71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Equation</vt:lpstr>
      <vt:lpstr>Class 13 Platforms and Networks Spring 2022  Content Platforms: HDTV and DVDs</vt:lpstr>
      <vt:lpstr>The Focus Today</vt:lpstr>
      <vt:lpstr>What Defines a Platform/Network/Standard?</vt:lpstr>
      <vt:lpstr>What Defines a Platform/Network/Standard?</vt:lpstr>
      <vt:lpstr>What Defines a Platform/Network/Standard?</vt:lpstr>
      <vt:lpstr>What issues are posed by standard setting?</vt:lpstr>
      <vt:lpstr>Winner Take All Markets: Simple Version</vt:lpstr>
      <vt:lpstr>Winner Take All Markets: Simple Version</vt:lpstr>
      <vt:lpstr>Winner Take All Markets: Simple Version</vt:lpstr>
      <vt:lpstr>WTA Markets: Version II</vt:lpstr>
      <vt:lpstr>WTA Markets: Version II</vt:lpstr>
      <vt:lpstr>WTA Markets: Version II</vt:lpstr>
      <vt:lpstr>WTA Markets: Version II</vt:lpstr>
      <vt:lpstr>WTA Markets: Version II</vt:lpstr>
      <vt:lpstr>Too much competition?</vt:lpstr>
      <vt:lpstr>Consequences/Implications</vt:lpstr>
      <vt:lpstr>Consequences/Implications </vt:lpstr>
      <vt:lpstr>Too little competition?</vt:lpstr>
      <vt:lpstr>Pathologies in standard setting?</vt:lpstr>
      <vt:lpstr>Pathologies in standard setting?</vt:lpstr>
      <vt:lpstr>1940: FCC Annual Report</vt:lpstr>
      <vt:lpstr>TV: Experimental So Far</vt:lpstr>
      <vt:lpstr>TV Broadcast Standards Undetermined</vt:lpstr>
      <vt:lpstr>New National Television System Committee (NTSC) Standards</vt:lpstr>
      <vt:lpstr>1 July 1941: TV Launches</vt:lpstr>
      <vt:lpstr>Four Stations</vt:lpstr>
      <vt:lpstr>June 1942: Five TV Stations</vt:lpstr>
      <vt:lpstr>Blowing on the Embers of TV</vt:lpstr>
      <vt:lpstr>TV!</vt:lpstr>
      <vt:lpstr>16-Inch Wide-Screen</vt:lpstr>
      <vt:lpstr>The 1948 Freeze</vt:lpstr>
      <vt:lpstr>Lifting the Freeze</vt:lpstr>
      <vt:lpstr>Lifting the Freeze</vt:lpstr>
      <vt:lpstr>Lifting the Freeze</vt:lpstr>
      <vt:lpstr>TV Channels: The Checkerboard in the Sky</vt:lpstr>
      <vt:lpstr>1953: FCC Color TV Order</vt:lpstr>
      <vt:lpstr>Adopting a Broadcast Standard for Color TV</vt:lpstr>
      <vt:lpstr>Adopting a Broadcast Standard for Color TV</vt:lpstr>
      <vt:lpstr>DTV Technology</vt:lpstr>
      <vt:lpstr>Extra Spectrum I</vt:lpstr>
      <vt:lpstr>Extra Spectrum II</vt:lpstr>
      <vt:lpstr>1996 Telco Act Sec. 201: Broadcast Spectrum Flexibility</vt:lpstr>
      <vt:lpstr>1996 FCC DTV</vt:lpstr>
      <vt:lpstr>Transition from Old TV to Digital TV</vt:lpstr>
      <vt:lpstr>Designing the Switch: Term Sheet?</vt:lpstr>
      <vt:lpstr>What Is Distinctive About this Standard Setting?</vt:lpstr>
      <vt:lpstr>What Is Distinctive About this Standard Setting?</vt:lpstr>
      <vt:lpstr>Using Extra Spectrum</vt:lpstr>
      <vt:lpstr>New Broadcast Opportunities</vt:lpstr>
      <vt:lpstr>Lots of Video, Audio and Newspapers</vt:lpstr>
      <vt:lpstr>Telephone Directories. Any Info.</vt:lpstr>
      <vt:lpstr>Use Broadcast Spectrum to Distribute Software?</vt:lpstr>
      <vt:lpstr>DTV Standard</vt:lpstr>
      <vt:lpstr>The Digital Tuner Mandate</vt:lpstr>
      <vt:lpstr>The Digital Tuner Mandate</vt:lpstr>
      <vt:lpstr>June 2009: End of NTSC Broadcasting</vt:lpstr>
      <vt:lpstr>June 2009: End of NTSC Broadcasting</vt:lpstr>
      <vt:lpstr>Nov. 2017: FCC on Next Gen TV</vt:lpstr>
      <vt:lpstr>Sony Betamax Ad</vt:lpstr>
      <vt:lpstr>Sony Betamax Ad</vt:lpstr>
      <vt:lpstr>Sony Betamax Ad</vt:lpstr>
      <vt:lpstr>Sony Betamax Ad</vt:lpstr>
      <vt:lpstr>1984 Sony Case</vt:lpstr>
      <vt:lpstr>1984 Sony Case</vt:lpstr>
      <vt:lpstr>1984 Sony Case</vt:lpstr>
      <vt:lpstr>1996: Toshiba Releases First DVD Player</vt:lpstr>
      <vt:lpstr>1997: Emergence of DVD</vt:lpstr>
      <vt:lpstr>1998 Divx Fight</vt:lpstr>
      <vt:lpstr>1998 Divx Fight</vt:lpstr>
      <vt:lpstr>Creating the DVD</vt:lpstr>
      <vt:lpstr>Creating the DVD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890</cp:revision>
  <cp:lastPrinted>2019-02-28T20:33:29Z</cp:lastPrinted>
  <dcterms:created xsi:type="dcterms:W3CDTF">1999-10-27T15:27:59Z</dcterms:created>
  <dcterms:modified xsi:type="dcterms:W3CDTF">2022-04-18T18:04:41Z</dcterms:modified>
</cp:coreProperties>
</file>