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79"/>
  </p:notesMasterIdLst>
  <p:handoutMasterIdLst>
    <p:handoutMasterId r:id="rId80"/>
  </p:handoutMasterIdLst>
  <p:sldIdLst>
    <p:sldId id="1267" r:id="rId3"/>
    <p:sldId id="1728" r:id="rId4"/>
    <p:sldId id="1796" r:id="rId5"/>
    <p:sldId id="1810" r:id="rId6"/>
    <p:sldId id="1730" r:id="rId7"/>
    <p:sldId id="1731" r:id="rId8"/>
    <p:sldId id="1526" r:id="rId9"/>
    <p:sldId id="1522" r:id="rId10"/>
    <p:sldId id="1523" r:id="rId11"/>
    <p:sldId id="1524" r:id="rId12"/>
    <p:sldId id="1525" r:id="rId13"/>
    <p:sldId id="1527" r:id="rId14"/>
    <p:sldId id="1528" r:id="rId15"/>
    <p:sldId id="1529" r:id="rId16"/>
    <p:sldId id="1530" r:id="rId17"/>
    <p:sldId id="1531" r:id="rId18"/>
    <p:sldId id="1532" r:id="rId19"/>
    <p:sldId id="1533" r:id="rId20"/>
    <p:sldId id="1534" r:id="rId21"/>
    <p:sldId id="1732" r:id="rId22"/>
    <p:sldId id="1733" r:id="rId23"/>
    <p:sldId id="1735" r:id="rId24"/>
    <p:sldId id="1736" r:id="rId25"/>
    <p:sldId id="1738" r:id="rId26"/>
    <p:sldId id="1737" r:id="rId27"/>
    <p:sldId id="1729" r:id="rId28"/>
    <p:sldId id="1739" r:id="rId29"/>
    <p:sldId id="1740" r:id="rId30"/>
    <p:sldId id="1741" r:id="rId31"/>
    <p:sldId id="1742" r:id="rId32"/>
    <p:sldId id="1743" r:id="rId33"/>
    <p:sldId id="1744" r:id="rId34"/>
    <p:sldId id="1745" r:id="rId35"/>
    <p:sldId id="1746" r:id="rId36"/>
    <p:sldId id="1747" r:id="rId37"/>
    <p:sldId id="1748" r:id="rId38"/>
    <p:sldId id="1749" r:id="rId39"/>
    <p:sldId id="1797" r:id="rId40"/>
    <p:sldId id="1798" r:id="rId41"/>
    <p:sldId id="1765" r:id="rId42"/>
    <p:sldId id="1764" r:id="rId43"/>
    <p:sldId id="1768" r:id="rId44"/>
    <p:sldId id="1767" r:id="rId45"/>
    <p:sldId id="1769" r:id="rId46"/>
    <p:sldId id="1770" r:id="rId47"/>
    <p:sldId id="1774" r:id="rId48"/>
    <p:sldId id="1772" r:id="rId49"/>
    <p:sldId id="1750" r:id="rId50"/>
    <p:sldId id="1752" r:id="rId51"/>
    <p:sldId id="1753" r:id="rId52"/>
    <p:sldId id="1773" r:id="rId53"/>
    <p:sldId id="1775" r:id="rId54"/>
    <p:sldId id="1776" r:id="rId55"/>
    <p:sldId id="1777" r:id="rId56"/>
    <p:sldId id="1778" r:id="rId57"/>
    <p:sldId id="1802" r:id="rId58"/>
    <p:sldId id="1779" r:id="rId59"/>
    <p:sldId id="1780" r:id="rId60"/>
    <p:sldId id="1781" r:id="rId61"/>
    <p:sldId id="1782" r:id="rId62"/>
    <p:sldId id="1783" r:id="rId63"/>
    <p:sldId id="1784" r:id="rId64"/>
    <p:sldId id="1786" r:id="rId65"/>
    <p:sldId id="1787" r:id="rId66"/>
    <p:sldId id="1799" r:id="rId67"/>
    <p:sldId id="1788" r:id="rId68"/>
    <p:sldId id="1789" r:id="rId69"/>
    <p:sldId id="1801" r:id="rId70"/>
    <p:sldId id="1790" r:id="rId71"/>
    <p:sldId id="1794" r:id="rId72"/>
    <p:sldId id="1795" r:id="rId73"/>
    <p:sldId id="1804" r:id="rId74"/>
    <p:sldId id="1805" r:id="rId75"/>
    <p:sldId id="1807" r:id="rId76"/>
    <p:sldId id="1808" r:id="rId77"/>
    <p:sldId id="1806" r:id="rId78"/>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CC66FF"/>
    <a:srgbClr val="009999"/>
    <a:srgbClr val="339966"/>
    <a:srgbClr val="008080"/>
    <a:srgbClr val="3366FF"/>
    <a:srgbClr val="0000FF"/>
    <a:srgbClr val="CC0099"/>
    <a:srgbClr val="CC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4" autoAdjust="0"/>
    <p:restoredTop sz="86410" autoAdjust="0"/>
  </p:normalViewPr>
  <p:slideViewPr>
    <p:cSldViewPr snapToGrid="0">
      <p:cViewPr varScale="1">
        <p:scale>
          <a:sx n="134" d="100"/>
          <a:sy n="134" d="100"/>
        </p:scale>
        <p:origin x="96" y="548"/>
      </p:cViewPr>
      <p:guideLst>
        <p:guide orient="horz" pos="2160"/>
        <p:guide pos="3840"/>
      </p:guideLst>
    </p:cSldViewPr>
  </p:slideViewPr>
  <p:outlineViewPr>
    <p:cViewPr>
      <p:scale>
        <a:sx n="50" d="100"/>
        <a:sy n="50" d="100"/>
      </p:scale>
      <p:origin x="0" y="-2365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5" d="100"/>
          <a:sy n="125" d="100"/>
        </p:scale>
        <p:origin x="4868" y="64"/>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3"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BACD4D8E-0305-4CD5-9DBD-51D10C00A67E}" type="datetime1">
              <a:rPr lang="en-US" altLang="en-US"/>
              <a:pPr>
                <a:defRPr/>
              </a:pPr>
              <a:t>4/13/2022</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r>
              <a:rPr lang="en-US" altLang="en-US" dirty="0" smtClean="0"/>
              <a:t>Platforms and Networks</a:t>
            </a:r>
            <a:endParaRPr lang="en-US" altLang="en-US" dirty="0"/>
          </a:p>
        </p:txBody>
      </p:sp>
      <p:sp>
        <p:nvSpPr>
          <p:cNvPr id="14341" name="Rectangle 5"/>
          <p:cNvSpPr>
            <a:spLocks noGrp="1" noChangeArrowheads="1"/>
          </p:cNvSpPr>
          <p:nvPr>
            <p:ph type="sldNum" sz="quarter" idx="3"/>
          </p:nvPr>
        </p:nvSpPr>
        <p:spPr bwMode="auto">
          <a:xfrm>
            <a:off x="3974253"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defTabSz="931706">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5"/>
            <a:ext cx="5140538" cy="4180527"/>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9" name="Rectangle 11"/>
          <p:cNvSpPr>
            <a:spLocks noGrp="1" noChangeArrowheads="1"/>
          </p:cNvSpPr>
          <p:nvPr>
            <p:ph type="dt" idx="1"/>
          </p:nvPr>
        </p:nvSpPr>
        <p:spPr bwMode="auto">
          <a:xfrm>
            <a:off x="3974253" y="0"/>
            <a:ext cx="3036149" cy="462918"/>
          </a:xfrm>
          <a:prstGeom prst="rect">
            <a:avLst/>
          </a:prstGeom>
          <a:noFill/>
          <a:ln w="9525">
            <a:noFill/>
            <a:miter lim="800000"/>
            <a:headEnd/>
            <a:tailEnd/>
          </a:ln>
        </p:spPr>
        <p:txBody>
          <a:bodyPr vert="horz" wrap="square" lIns="93150" tIns="46575" rIns="93150" bIns="46575" numCol="1" anchor="t" anchorCtr="0" compatLnSpc="1">
            <a:prstTxWarp prst="textNoShape">
              <a:avLst/>
            </a:prstTxWarp>
          </a:bodyPr>
          <a:lstStyle>
            <a:lvl1pPr algn="r" defTabSz="931706">
              <a:defRPr kumimoji="0" sz="1200"/>
            </a:lvl1pPr>
          </a:lstStyle>
          <a:p>
            <a:pPr>
              <a:defRPr/>
            </a:pPr>
            <a:fld id="{91C928C3-9442-484A-8273-FA08CFCEA006}" type="datetime1">
              <a:rPr lang="en-US" altLang="en-US"/>
              <a:pPr>
                <a:defRPr/>
              </a:pPr>
              <a:t>4/13/2022</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defTabSz="931706">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3" y="8833482"/>
            <a:ext cx="3036149" cy="462918"/>
          </a:xfrm>
          <a:prstGeom prst="rect">
            <a:avLst/>
          </a:prstGeom>
          <a:noFill/>
          <a:ln w="9525">
            <a:noFill/>
            <a:miter lim="800000"/>
            <a:headEnd/>
            <a:tailEnd/>
          </a:ln>
        </p:spPr>
        <p:txBody>
          <a:bodyPr vert="horz" wrap="square" lIns="93150" tIns="46575" rIns="93150" bIns="46575" numCol="1" anchor="b" anchorCtr="0" compatLnSpc="1">
            <a:prstTxWarp prst="textNoShape">
              <a:avLst/>
            </a:prstTxWarp>
          </a:bodyPr>
          <a:lstStyle>
            <a:lvl1pPr algn="r" defTabSz="930311">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4/13/2022</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11">
              <a:defRPr kumimoji="1" sz="2400">
                <a:solidFill>
                  <a:schemeClr val="tx1"/>
                </a:solidFill>
                <a:latin typeface="Times New Roman" panose="02020603050405020304" pitchFamily="18" charset="0"/>
              </a:defRPr>
            </a:lvl1pPr>
            <a:lvl2pPr marL="741713" indent="-285275" defTabSz="930311">
              <a:defRPr kumimoji="1" sz="2400">
                <a:solidFill>
                  <a:schemeClr val="tx1"/>
                </a:solidFill>
                <a:latin typeface="Times New Roman" panose="02020603050405020304" pitchFamily="18" charset="0"/>
              </a:defRPr>
            </a:lvl2pPr>
            <a:lvl3pPr marL="1141096" indent="-228218" defTabSz="930311">
              <a:defRPr kumimoji="1" sz="2400">
                <a:solidFill>
                  <a:schemeClr val="tx1"/>
                </a:solidFill>
                <a:latin typeface="Times New Roman" panose="02020603050405020304" pitchFamily="18" charset="0"/>
              </a:defRPr>
            </a:lvl3pPr>
            <a:lvl4pPr marL="1597535" indent="-228218" defTabSz="930311">
              <a:defRPr kumimoji="1" sz="2400">
                <a:solidFill>
                  <a:schemeClr val="tx1"/>
                </a:solidFill>
                <a:latin typeface="Times New Roman" panose="02020603050405020304" pitchFamily="18" charset="0"/>
              </a:defRPr>
            </a:lvl4pPr>
            <a:lvl5pPr marL="2053973" indent="-228218" defTabSz="930311">
              <a:defRPr kumimoji="1" sz="2400">
                <a:solidFill>
                  <a:schemeClr val="tx1"/>
                </a:solidFill>
                <a:latin typeface="Times New Roman" panose="02020603050405020304" pitchFamily="18" charset="0"/>
              </a:defRPr>
            </a:lvl5pPr>
            <a:lvl6pPr marL="2510412"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6pPr>
            <a:lvl7pPr marL="296685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7pPr>
            <a:lvl8pPr marL="3423290"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8pPr>
            <a:lvl9pPr marL="3879727" indent="-228218" defTabSz="930311"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https://www.ustelecom.org/research/broadband-investment-remains-high-in-2019/</a:t>
            </a:r>
            <a:endParaRPr lang="en-US" dirty="0"/>
          </a:p>
        </p:txBody>
      </p:sp>
      <p:sp>
        <p:nvSpPr>
          <p:cNvPr id="4" name="Date Placeholder 3"/>
          <p:cNvSpPr>
            <a:spLocks noGrp="1"/>
          </p:cNvSpPr>
          <p:nvPr>
            <p:ph type="dt" idx="10"/>
          </p:nvPr>
        </p:nvSpPr>
        <p:spPr/>
        <p:txBody>
          <a:bodyPr/>
          <a:lstStyle/>
          <a:p>
            <a:pPr>
              <a:defRPr/>
            </a:pPr>
            <a:fld id="{91C928C3-9442-484A-8273-FA08CFCEA006}" type="datetime1">
              <a:rPr lang="en-US" altLang="en-US" smtClean="0"/>
              <a:pPr>
                <a:defRPr/>
              </a:pPr>
              <a:t>4/13/2022</a:t>
            </a:fld>
            <a:endParaRPr lang="en-US" altLang="en-US"/>
          </a:p>
        </p:txBody>
      </p:sp>
      <p:sp>
        <p:nvSpPr>
          <p:cNvPr id="5" name="Slide Number Placeholder 4"/>
          <p:cNvSpPr>
            <a:spLocks noGrp="1"/>
          </p:cNvSpPr>
          <p:nvPr>
            <p:ph type="sldNum" sz="quarter" idx="11"/>
          </p:nvPr>
        </p:nvSpPr>
        <p:spPr/>
        <p:txBody>
          <a:bodyPr/>
          <a:lstStyle/>
          <a:p>
            <a:pPr>
              <a:defRPr/>
            </a:pPr>
            <a:fld id="{17815D0A-6945-40F0-849D-84A13EF4AA21}" type="slidenum">
              <a:rPr lang="en-US" altLang="en-US" smtClean="0"/>
              <a:pPr>
                <a:defRPr/>
              </a:pPr>
              <a:t>4</a:t>
            </a:fld>
            <a:endParaRPr lang="en-US" altLang="en-US"/>
          </a:p>
        </p:txBody>
      </p:sp>
    </p:spTree>
    <p:extLst>
      <p:ext uri="{BB962C8B-B14F-4D97-AF65-F5344CB8AC3E}">
        <p14:creationId xmlns:p14="http://schemas.microsoft.com/office/powerpoint/2010/main" val="49644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April 13, 2022</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April 13,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April 13,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02400" y="1600200"/>
            <a:ext cx="5486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02400" y="3733800"/>
            <a:ext cx="5486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April 13, 2022</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April 13,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April 13,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April 13,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April 13,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April 13,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April 13, 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April 13, 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solidFill>
                  <a:srgbClr val="0000FF"/>
                </a:solidFill>
              </a:defRPr>
            </a:lvl1pPr>
            <a:lvl2pPr>
              <a:defRPr sz="3600"/>
            </a:lvl2pPr>
            <a:lvl3pPr>
              <a:defRPr sz="3200"/>
            </a:lvl3pPr>
            <a:lvl4pPr>
              <a:defRPr sz="3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fld id="{3BA02DFA-02C6-4638-89D4-9E98CDF503C0}" type="datetime4">
              <a:rPr lang="en-US"/>
              <a:pPr>
                <a:defRPr/>
              </a:pPr>
              <a:t>April 13, 2022</a:t>
            </a:fld>
            <a:endParaRPr lang="en-US" altLang="en-US">
              <a:solidFill>
                <a:schemeClr val="bg2"/>
              </a:solidFill>
            </a:endParaRP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April 13, 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April 13,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April 13, 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April 13,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April 13, 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April 13, 2022</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April 13,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April 13, 2022</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April 13, 2022</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April 13, 2022</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April 13,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April 13, 2022</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April 13, 2022</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timing>
    <p:tnLst>
      <p:par>
        <p:cTn id="1" dur="indefinite" restart="never" nodeType="tmRoot"/>
      </p:par>
    </p:tnLst>
  </p:timing>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April 13, 2022</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smtClean="0"/>
              <a:t>Class 11</a:t>
            </a:r>
            <a:br>
              <a:rPr lang="en-US" sz="2400" dirty="0" smtClean="0"/>
            </a:br>
            <a:r>
              <a:rPr lang="en-US" sz="2400" dirty="0" smtClean="0"/>
              <a:t>Platforms and Networks</a:t>
            </a:r>
            <a:br>
              <a:rPr lang="en-US" sz="2400" dirty="0" smtClean="0"/>
            </a:br>
            <a:r>
              <a:rPr lang="en-US" sz="2400" dirty="0" smtClean="0"/>
              <a:t>Spring 2022</a:t>
            </a:r>
            <a:br>
              <a:rPr lang="en-US" sz="2400" dirty="0" smtClean="0"/>
            </a:br>
            <a:r>
              <a:rPr lang="en-US" sz="2400" dirty="0" smtClean="0"/>
              <a:t/>
            </a:r>
            <a:br>
              <a:rPr lang="en-US" sz="2400" dirty="0" smtClean="0"/>
            </a:br>
            <a:r>
              <a:rPr lang="en-US" sz="2400" dirty="0" smtClean="0"/>
              <a:t/>
            </a:r>
            <a:br>
              <a:rPr lang="en-US" sz="2400" dirty="0" smtClean="0"/>
            </a:br>
            <a:r>
              <a:rPr lang="en-US" sz="5400" dirty="0" smtClean="0"/>
              <a:t>Internet: Net Neutrality</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smtClean="0">
                <a:solidFill>
                  <a:srgbClr val="0000FF"/>
                </a:solidFill>
              </a:rPr>
              <a:t>Randal C. Picker</a:t>
            </a:r>
          </a:p>
          <a:p>
            <a:r>
              <a:rPr lang="en-US" sz="2000" dirty="0" smtClean="0">
                <a:solidFill>
                  <a:srgbClr val="0000FF"/>
                </a:solidFill>
              </a:rPr>
              <a:t>James Parker Hall Distinguished Service Professor of Law</a:t>
            </a:r>
          </a:p>
          <a:p>
            <a:r>
              <a:rPr lang="en-US" dirty="0" smtClean="0">
                <a:solidFill>
                  <a:srgbClr val="0000FF"/>
                </a:solidFill>
              </a:rPr>
              <a:t>The Law School</a:t>
            </a:r>
          </a:p>
          <a:p>
            <a:r>
              <a:rPr lang="en-US" dirty="0" smtClean="0">
                <a:solidFill>
                  <a:srgbClr val="0000FF"/>
                </a:solidFill>
              </a:rPr>
              <a:t>The University of Chicago</a:t>
            </a:r>
          </a:p>
          <a:p>
            <a:endParaRPr lang="en-US" sz="2000" dirty="0" smtClean="0">
              <a:solidFill>
                <a:srgbClr val="0000FF"/>
              </a:solidFill>
            </a:endParaRPr>
          </a:p>
          <a:p>
            <a:r>
              <a:rPr lang="en-US" sz="1800" dirty="0" smtClean="0">
                <a:solidFill>
                  <a:srgbClr val="0000FF"/>
                </a:solidFill>
              </a:rPr>
              <a:t>Copyright </a:t>
            </a:r>
            <a:r>
              <a:rPr lang="en-US" sz="1800" smtClean="0">
                <a:solidFill>
                  <a:srgbClr val="0000FF"/>
                </a:solidFill>
              </a:rPr>
              <a:t>© 2014-22 </a:t>
            </a:r>
            <a:r>
              <a:rPr lang="en-US" sz="1800" dirty="0" smtClean="0">
                <a:solidFill>
                  <a:srgbClr val="0000FF"/>
                </a:solidFill>
              </a:rPr>
              <a:t>Randal C. Picker. All Rights Reserved.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Medium System</a:t>
            </a:r>
            <a:endParaRPr lang="en-US" dirty="0"/>
          </a:p>
        </p:txBody>
      </p:sp>
      <p:sp>
        <p:nvSpPr>
          <p:cNvPr id="3" name="Content Placeholder 2"/>
          <p:cNvSpPr>
            <a:spLocks noGrp="1"/>
          </p:cNvSpPr>
          <p:nvPr>
            <p:ph idx="1"/>
          </p:nvPr>
        </p:nvSpPr>
        <p:spPr/>
        <p:txBody>
          <a:bodyPr/>
          <a:lstStyle/>
          <a:p>
            <a:r>
              <a:rPr lang="en-US" dirty="0"/>
              <a:t>Key Assumptions</a:t>
            </a:r>
          </a:p>
          <a:p>
            <a:pPr lvl="1"/>
            <a:r>
              <a:rPr lang="en-US" dirty="0"/>
              <a:t>Again competition pushes prices to just cover costs</a:t>
            </a:r>
          </a:p>
          <a:p>
            <a:r>
              <a:rPr lang="en-US" dirty="0" smtClean="0"/>
              <a:t>Prices?</a:t>
            </a:r>
          </a:p>
          <a:p>
            <a:pPr lvl="1"/>
            <a:r>
              <a:rPr lang="en-US" dirty="0" smtClean="0"/>
              <a:t>Set delivery price = 8</a:t>
            </a:r>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10</a:t>
            </a:fld>
            <a:endParaRPr lang="en-US" altLang="en-US" dirty="0"/>
          </a:p>
        </p:txBody>
      </p:sp>
    </p:spTree>
    <p:extLst>
      <p:ext uri="{BB962C8B-B14F-4D97-AF65-F5344CB8AC3E}">
        <p14:creationId xmlns:p14="http://schemas.microsoft.com/office/powerpoint/2010/main" val="377511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Medium System</a:t>
            </a:r>
            <a:endParaRPr lang="en-US" dirty="0"/>
          </a:p>
        </p:txBody>
      </p:sp>
      <p:sp>
        <p:nvSpPr>
          <p:cNvPr id="3" name="Content Placeholder 2"/>
          <p:cNvSpPr>
            <a:spLocks noGrp="1"/>
          </p:cNvSpPr>
          <p:nvPr>
            <p:ph idx="1"/>
          </p:nvPr>
        </p:nvSpPr>
        <p:spPr/>
        <p:txBody>
          <a:bodyPr/>
          <a:lstStyle/>
          <a:p>
            <a:r>
              <a:rPr lang="en-US" dirty="0" smtClean="0"/>
              <a:t>Outcome</a:t>
            </a:r>
          </a:p>
          <a:p>
            <a:pPr lvl="1"/>
            <a:r>
              <a:rPr lang="en-US" dirty="0" smtClean="0"/>
              <a:t>Both buy, so revenues are $16 against costs of $16</a:t>
            </a:r>
          </a:p>
          <a:p>
            <a:pPr lvl="1"/>
            <a:r>
              <a:rPr lang="en-US" dirty="0" smtClean="0"/>
              <a:t>Each receives consumer surplus of $2, so SWF boosted by $4.</a:t>
            </a:r>
          </a:p>
          <a:p>
            <a:r>
              <a:rPr lang="en-US" dirty="0" smtClean="0"/>
              <a:t>Successfully implement desired outcome via prices</a:t>
            </a:r>
          </a:p>
          <a:p>
            <a:pPr lvl="1"/>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11</a:t>
            </a:fld>
            <a:endParaRPr lang="en-US" altLang="en-US" dirty="0"/>
          </a:p>
        </p:txBody>
      </p:sp>
    </p:spTree>
    <p:extLst>
      <p:ext uri="{BB962C8B-B14F-4D97-AF65-F5344CB8AC3E}">
        <p14:creationId xmlns:p14="http://schemas.microsoft.com/office/powerpoint/2010/main" val="2497801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Case 1. Both Use Slow</a:t>
            </a:r>
          </a:p>
          <a:p>
            <a:pPr lvl="1"/>
            <a:r>
              <a:rPr lang="en-US" dirty="0" smtClean="0"/>
              <a:t>Total costs = 8 + 2 + 2 = 12</a:t>
            </a:r>
          </a:p>
          <a:p>
            <a:pPr lvl="1"/>
            <a:r>
              <a:rPr lang="en-US" dirty="0" smtClean="0"/>
              <a:t>C1 values at $0, C2 at $9, so max revenues are $9 against costs of $12</a:t>
            </a:r>
          </a:p>
          <a:p>
            <a:pPr lvl="1"/>
            <a:r>
              <a:rPr lang="en-US" dirty="0" smtClean="0"/>
              <a:t>Failure!</a:t>
            </a:r>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12</a:t>
            </a:fld>
            <a:endParaRPr lang="en-US" altLang="en-US" dirty="0"/>
          </a:p>
        </p:txBody>
      </p:sp>
    </p:spTree>
    <p:extLst>
      <p:ext uri="{BB962C8B-B14F-4D97-AF65-F5344CB8AC3E}">
        <p14:creationId xmlns:p14="http://schemas.microsoft.com/office/powerpoint/2010/main" val="4035991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Case 2. Both Use Fast</a:t>
            </a:r>
          </a:p>
          <a:p>
            <a:pPr lvl="1"/>
            <a:r>
              <a:rPr lang="en-US" dirty="0" smtClean="0"/>
              <a:t>Total costs = 8 + 6 + 6 = 20</a:t>
            </a:r>
          </a:p>
          <a:p>
            <a:pPr lvl="1"/>
            <a:r>
              <a:rPr lang="en-US" dirty="0" smtClean="0"/>
              <a:t>C1 values at $15, C2 at $11, so max revenues are $26 against costs of $20</a:t>
            </a:r>
          </a:p>
          <a:p>
            <a:pPr lvl="1"/>
            <a:r>
              <a:rPr lang="en-US" dirty="0" smtClean="0"/>
              <a:t>Might be able to sustain this business</a:t>
            </a:r>
          </a:p>
          <a:p>
            <a:pPr lvl="1"/>
            <a:r>
              <a:rPr lang="en-US" dirty="0" smtClean="0"/>
              <a:t>SWF increase would be plus 6 (26 - 20)</a:t>
            </a:r>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13</a:t>
            </a:fld>
            <a:endParaRPr lang="en-US" altLang="en-US" dirty="0"/>
          </a:p>
        </p:txBody>
      </p:sp>
    </p:spTree>
    <p:extLst>
      <p:ext uri="{BB962C8B-B14F-4D97-AF65-F5344CB8AC3E}">
        <p14:creationId xmlns:p14="http://schemas.microsoft.com/office/powerpoint/2010/main" val="2016523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Case 3. C1 Uses Fast, C2 Uses Slow</a:t>
            </a:r>
          </a:p>
          <a:p>
            <a:pPr lvl="1"/>
            <a:r>
              <a:rPr lang="en-US" dirty="0" smtClean="0"/>
              <a:t>Total costs = 8 + 6 + 2 = 16</a:t>
            </a:r>
          </a:p>
          <a:p>
            <a:pPr lvl="1"/>
            <a:r>
              <a:rPr lang="en-US" dirty="0" smtClean="0"/>
              <a:t>C1 values at $15, C2 at $9, so max revenues are $24 against costs of $16</a:t>
            </a:r>
          </a:p>
          <a:p>
            <a:pPr lvl="1"/>
            <a:r>
              <a:rPr lang="en-US" dirty="0" smtClean="0"/>
              <a:t>Might be able to sustain this business</a:t>
            </a:r>
          </a:p>
          <a:p>
            <a:pPr lvl="1"/>
            <a:r>
              <a:rPr lang="en-US" dirty="0" smtClean="0"/>
              <a:t>SWF increase would be plus 8 (24 - 16)</a:t>
            </a:r>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14</a:t>
            </a:fld>
            <a:endParaRPr lang="en-US" altLang="en-US" dirty="0"/>
          </a:p>
        </p:txBody>
      </p:sp>
    </p:spTree>
    <p:extLst>
      <p:ext uri="{BB962C8B-B14F-4D97-AF65-F5344CB8AC3E}">
        <p14:creationId xmlns:p14="http://schemas.microsoft.com/office/powerpoint/2010/main" val="762870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Can we implement this through prices?</a:t>
            </a:r>
          </a:p>
          <a:p>
            <a:r>
              <a:rPr lang="en-US" dirty="0" smtClean="0"/>
              <a:t>Key Assumptions</a:t>
            </a:r>
          </a:p>
          <a:p>
            <a:pPr lvl="1"/>
            <a:r>
              <a:rPr lang="en-US" dirty="0" smtClean="0"/>
              <a:t>Again competition pushes prices to just cover costs</a:t>
            </a:r>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15</a:t>
            </a:fld>
            <a:endParaRPr lang="en-US" altLang="en-US" dirty="0"/>
          </a:p>
        </p:txBody>
      </p:sp>
    </p:spTree>
    <p:extLst>
      <p:ext uri="{BB962C8B-B14F-4D97-AF65-F5344CB8AC3E}">
        <p14:creationId xmlns:p14="http://schemas.microsoft.com/office/powerpoint/2010/main" val="214758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Case 2: Both Use Fast</a:t>
            </a:r>
            <a:endParaRPr lang="en-US" dirty="0"/>
          </a:p>
          <a:p>
            <a:pPr lvl="1"/>
            <a:r>
              <a:rPr lang="en-US" dirty="0" smtClean="0"/>
              <a:t>Total costs = 8 + 6 + 6 = 20</a:t>
            </a:r>
          </a:p>
          <a:p>
            <a:pPr lvl="1"/>
            <a:r>
              <a:rPr lang="en-US" dirty="0" smtClean="0"/>
              <a:t>Set </a:t>
            </a:r>
            <a:r>
              <a:rPr lang="en-US" dirty="0" err="1" smtClean="0"/>
              <a:t>P</a:t>
            </a:r>
            <a:r>
              <a:rPr lang="en-US" baseline="-25000" dirty="0" err="1" smtClean="0"/>
              <a:t>Fast</a:t>
            </a:r>
            <a:r>
              <a:rPr lang="en-US" dirty="0" smtClean="0"/>
              <a:t> = 10, </a:t>
            </a:r>
            <a:r>
              <a:rPr lang="en-US" dirty="0" err="1" smtClean="0"/>
              <a:t>P</a:t>
            </a:r>
            <a:r>
              <a:rPr lang="en-US" baseline="-25000" dirty="0" err="1" smtClean="0"/>
              <a:t>Slow</a:t>
            </a:r>
            <a:r>
              <a:rPr lang="en-US" dirty="0" smtClean="0"/>
              <a:t> &gt; 8 (?)</a:t>
            </a:r>
          </a:p>
          <a:p>
            <a:pPr lvl="1"/>
            <a:r>
              <a:rPr lang="en-US" dirty="0" smtClean="0"/>
              <a:t>Both C1 and C2 buy fast, costs are covered, so business is sustainable and net boost to SWF = 6</a:t>
            </a:r>
          </a:p>
          <a:p>
            <a:r>
              <a:rPr lang="en-US" dirty="0" smtClean="0"/>
              <a:t>But …</a:t>
            </a:r>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16</a:t>
            </a:fld>
            <a:endParaRPr lang="en-US" altLang="en-US" dirty="0"/>
          </a:p>
        </p:txBody>
      </p:sp>
      <p:graphicFrame>
        <p:nvGraphicFramePr>
          <p:cNvPr id="5" name="Table 4"/>
          <p:cNvGraphicFramePr>
            <a:graphicFrameLocks noGrp="1"/>
          </p:cNvGraphicFramePr>
          <p:nvPr>
            <p:extLst/>
          </p:nvPr>
        </p:nvGraphicFramePr>
        <p:xfrm>
          <a:off x="7016173" y="5029200"/>
          <a:ext cx="4985327" cy="1371600"/>
        </p:xfrm>
        <a:graphic>
          <a:graphicData uri="http://schemas.openxmlformats.org/drawingml/2006/table">
            <a:tbl>
              <a:tblPr firstRow="1" bandRow="1">
                <a:tableStyleId>{5C22544A-7EE6-4342-B048-85BDC9FD1C3A}</a:tableStyleId>
              </a:tblPr>
              <a:tblGrid>
                <a:gridCol w="895127">
                  <a:extLst>
                    <a:ext uri="{9D8B030D-6E8A-4147-A177-3AD203B41FA5}">
                      <a16:colId xmlns:a16="http://schemas.microsoft.com/office/drawing/2014/main" val="20000"/>
                    </a:ext>
                  </a:extLst>
                </a:gridCol>
                <a:gridCol w="1159753">
                  <a:extLst>
                    <a:ext uri="{9D8B030D-6E8A-4147-A177-3AD203B41FA5}">
                      <a16:colId xmlns:a16="http://schemas.microsoft.com/office/drawing/2014/main" val="20001"/>
                    </a:ext>
                  </a:extLst>
                </a:gridCol>
                <a:gridCol w="1874244">
                  <a:extLst>
                    <a:ext uri="{9D8B030D-6E8A-4147-A177-3AD203B41FA5}">
                      <a16:colId xmlns:a16="http://schemas.microsoft.com/office/drawing/2014/main" val="20002"/>
                    </a:ext>
                  </a:extLst>
                </a:gridCol>
                <a:gridCol w="1056203">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smtClean="0">
                          <a:solidFill>
                            <a:schemeClr val="tx1"/>
                          </a:solidFill>
                        </a:rPr>
                        <a:t>Slow</a:t>
                      </a:r>
                      <a:endParaRPr lang="en-US" sz="2400" dirty="0">
                        <a:solidFill>
                          <a:schemeClr val="tx1"/>
                        </a:solidFill>
                      </a:endParaRPr>
                    </a:p>
                  </a:txBody>
                  <a:tcPr>
                    <a:solidFill>
                      <a:schemeClr val="accent2">
                        <a:lumMod val="75000"/>
                      </a:schemeClr>
                    </a:solidFill>
                  </a:tcPr>
                </a:tc>
                <a:tc>
                  <a:txBody>
                    <a:bodyPr/>
                    <a:lstStyle/>
                    <a:p>
                      <a:pPr algn="ctr"/>
                      <a:r>
                        <a:rPr lang="en-US" sz="2400" dirty="0" smtClean="0">
                          <a:solidFill>
                            <a:schemeClr val="tx1"/>
                          </a:solidFill>
                        </a:rPr>
                        <a:t>Medium</a:t>
                      </a:r>
                      <a:endParaRPr lang="en-US" sz="2400" dirty="0">
                        <a:solidFill>
                          <a:schemeClr val="tx1"/>
                        </a:solidFill>
                      </a:endParaRPr>
                    </a:p>
                  </a:txBody>
                  <a:tcPr>
                    <a:solidFill>
                      <a:schemeClr val="accent2">
                        <a:lumMod val="75000"/>
                      </a:schemeClr>
                    </a:solidFill>
                  </a:tcPr>
                </a:tc>
                <a:tc>
                  <a:txBody>
                    <a:bodyPr/>
                    <a:lstStyle/>
                    <a:p>
                      <a:pPr algn="ctr"/>
                      <a:r>
                        <a:rPr lang="en-US" sz="2400" dirty="0" smtClean="0">
                          <a:solidFill>
                            <a:schemeClr val="tx1"/>
                          </a:solidFill>
                        </a:rPr>
                        <a:t>Fast</a:t>
                      </a:r>
                      <a:endParaRPr lang="en-US" sz="2400" dirty="0">
                        <a:solidFill>
                          <a:schemeClr val="tx1"/>
                        </a:solidFill>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US" sz="2400" dirty="0" smtClean="0"/>
                        <a:t>C1</a:t>
                      </a:r>
                      <a:endParaRPr lang="en-US" sz="2400" dirty="0"/>
                    </a:p>
                  </a:txBody>
                  <a:tcPr>
                    <a:solidFill>
                      <a:schemeClr val="accent2">
                        <a:lumMod val="75000"/>
                      </a:schemeClr>
                    </a:solidFill>
                  </a:tcPr>
                </a:tc>
                <a:tc>
                  <a:txBody>
                    <a:bodyPr/>
                    <a:lstStyle/>
                    <a:p>
                      <a:pPr algn="ctr"/>
                      <a:r>
                        <a:rPr lang="en-US" sz="2400" dirty="0" smtClean="0"/>
                        <a:t>$0</a:t>
                      </a:r>
                      <a:endParaRPr lang="en-US" sz="2400" dirty="0"/>
                    </a:p>
                  </a:txBody>
                  <a:tcPr>
                    <a:solidFill>
                      <a:schemeClr val="accent5">
                        <a:lumMod val="90000"/>
                      </a:schemeClr>
                    </a:solidFill>
                  </a:tcPr>
                </a:tc>
                <a:tc>
                  <a:txBody>
                    <a:bodyPr/>
                    <a:lstStyle/>
                    <a:p>
                      <a:pPr algn="ctr"/>
                      <a:r>
                        <a:rPr lang="en-US" sz="2400" dirty="0" smtClean="0"/>
                        <a:t>$10</a:t>
                      </a:r>
                      <a:endParaRPr lang="en-US" sz="2400" dirty="0"/>
                    </a:p>
                  </a:txBody>
                  <a:tcPr>
                    <a:solidFill>
                      <a:schemeClr val="accent5">
                        <a:lumMod val="90000"/>
                      </a:schemeClr>
                    </a:solidFill>
                  </a:tcPr>
                </a:tc>
                <a:tc>
                  <a:txBody>
                    <a:bodyPr/>
                    <a:lstStyle/>
                    <a:p>
                      <a:pPr algn="ctr"/>
                      <a:r>
                        <a:rPr lang="en-US" sz="2400" dirty="0" smtClean="0"/>
                        <a:t>$15</a:t>
                      </a:r>
                      <a:endParaRPr lang="en-US" sz="2400" dirty="0"/>
                    </a:p>
                  </a:txBody>
                  <a:tcPr>
                    <a:solidFill>
                      <a:schemeClr val="accent5">
                        <a:lumMod val="90000"/>
                      </a:schemeClr>
                    </a:solidFill>
                  </a:tcPr>
                </a:tc>
                <a:extLst>
                  <a:ext uri="{0D108BD9-81ED-4DB2-BD59-A6C34878D82A}">
                    <a16:rowId xmlns:a16="http://schemas.microsoft.com/office/drawing/2014/main" val="10001"/>
                  </a:ext>
                </a:extLst>
              </a:tr>
              <a:tr h="370840">
                <a:tc>
                  <a:txBody>
                    <a:bodyPr/>
                    <a:lstStyle/>
                    <a:p>
                      <a:r>
                        <a:rPr lang="en-US" sz="2400" dirty="0" smtClean="0"/>
                        <a:t>C2</a:t>
                      </a:r>
                      <a:endParaRPr lang="en-US" sz="2400" dirty="0"/>
                    </a:p>
                  </a:txBody>
                  <a:tcPr>
                    <a:solidFill>
                      <a:schemeClr val="accent2">
                        <a:lumMod val="75000"/>
                      </a:schemeClr>
                    </a:solidFill>
                  </a:tcPr>
                </a:tc>
                <a:tc>
                  <a:txBody>
                    <a:bodyPr/>
                    <a:lstStyle/>
                    <a:p>
                      <a:pPr algn="ctr"/>
                      <a:r>
                        <a:rPr lang="en-US" sz="2400" dirty="0" smtClean="0"/>
                        <a:t>$9</a:t>
                      </a:r>
                      <a:endParaRPr lang="en-US" sz="2400" dirty="0"/>
                    </a:p>
                  </a:txBody>
                  <a:tcPr>
                    <a:solidFill>
                      <a:schemeClr val="accent5">
                        <a:lumMod val="90000"/>
                      </a:schemeClr>
                    </a:solidFill>
                  </a:tcPr>
                </a:tc>
                <a:tc>
                  <a:txBody>
                    <a:bodyPr/>
                    <a:lstStyle/>
                    <a:p>
                      <a:pPr algn="ctr"/>
                      <a:r>
                        <a:rPr lang="en-US" sz="2400" dirty="0" smtClean="0"/>
                        <a:t>$10</a:t>
                      </a:r>
                      <a:endParaRPr lang="en-US" sz="2400" dirty="0"/>
                    </a:p>
                  </a:txBody>
                  <a:tcPr>
                    <a:solidFill>
                      <a:schemeClr val="accent5">
                        <a:lumMod val="90000"/>
                      </a:schemeClr>
                    </a:solidFill>
                  </a:tcPr>
                </a:tc>
                <a:tc>
                  <a:txBody>
                    <a:bodyPr/>
                    <a:lstStyle/>
                    <a:p>
                      <a:pPr algn="ctr"/>
                      <a:r>
                        <a:rPr lang="en-US" sz="2400" dirty="0" smtClean="0"/>
                        <a:t>$11</a:t>
                      </a:r>
                      <a:endParaRPr lang="en-US" sz="2400" dirty="0"/>
                    </a:p>
                  </a:txBody>
                  <a:tcPr>
                    <a:solidFill>
                      <a:schemeClr val="accent5">
                        <a:lumMod val="9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46774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Case 2: No Internalization of Marginal Costs by C2</a:t>
            </a:r>
          </a:p>
          <a:p>
            <a:pPr lvl="1"/>
            <a:r>
              <a:rPr lang="en-US" dirty="0" smtClean="0"/>
              <a:t>C2 only values fast at $2 more than slow, but it costs $4 more to produce fast service than slow service</a:t>
            </a:r>
          </a:p>
          <a:p>
            <a:pPr lvl="1"/>
            <a:r>
              <a:rPr lang="en-US" dirty="0" smtClean="0"/>
              <a:t>That means we don’t want C2 buying fast service and we need a pricing mechanism that does that</a:t>
            </a:r>
          </a:p>
          <a:p>
            <a:pPr lvl="1"/>
            <a:endParaRPr lang="en-US" dirty="0" smtClean="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17</a:t>
            </a:fld>
            <a:endParaRPr lang="en-US" altLang="en-US" dirty="0"/>
          </a:p>
        </p:txBody>
      </p:sp>
    </p:spTree>
    <p:extLst>
      <p:ext uri="{BB962C8B-B14F-4D97-AF65-F5344CB8AC3E}">
        <p14:creationId xmlns:p14="http://schemas.microsoft.com/office/powerpoint/2010/main" val="267154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Case 3: C1 Uses Fast, C2 Uses Slow</a:t>
            </a:r>
            <a:endParaRPr lang="en-US" dirty="0"/>
          </a:p>
          <a:p>
            <a:pPr lvl="1"/>
            <a:r>
              <a:rPr lang="en-US" dirty="0" smtClean="0"/>
              <a:t>Total costs = 8 + 6 + 2 = 16</a:t>
            </a:r>
          </a:p>
          <a:p>
            <a:pPr lvl="1"/>
            <a:r>
              <a:rPr lang="en-US" dirty="0" smtClean="0"/>
              <a:t>Set </a:t>
            </a:r>
            <a:r>
              <a:rPr lang="en-US" dirty="0" err="1" smtClean="0"/>
              <a:t>P</a:t>
            </a:r>
            <a:r>
              <a:rPr lang="en-US" baseline="-25000" dirty="0" err="1" smtClean="0"/>
              <a:t>Fast</a:t>
            </a:r>
            <a:r>
              <a:rPr lang="en-US" dirty="0" smtClean="0"/>
              <a:t> = 10, </a:t>
            </a:r>
            <a:r>
              <a:rPr lang="en-US" dirty="0" err="1" smtClean="0"/>
              <a:t>P</a:t>
            </a:r>
            <a:r>
              <a:rPr lang="en-US" baseline="-25000" dirty="0" err="1" smtClean="0"/>
              <a:t>Slow</a:t>
            </a:r>
            <a:r>
              <a:rPr lang="en-US" dirty="0" smtClean="0"/>
              <a:t> = 6</a:t>
            </a:r>
          </a:p>
          <a:p>
            <a:pPr lvl="1"/>
            <a:r>
              <a:rPr lang="en-US" dirty="0" smtClean="0"/>
              <a:t>C1 buys fast and C2 buys slow; costs are covered, so business is sustainable and net boost to SWF = 8</a:t>
            </a:r>
          </a:p>
          <a:p>
            <a:r>
              <a:rPr lang="en-US" dirty="0" smtClean="0"/>
              <a:t>Best outcome achieved!</a:t>
            </a:r>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18</a:t>
            </a:fld>
            <a:endParaRPr lang="en-US" altLang="en-US" dirty="0"/>
          </a:p>
        </p:txBody>
      </p:sp>
      <p:graphicFrame>
        <p:nvGraphicFramePr>
          <p:cNvPr id="5" name="Table 4"/>
          <p:cNvGraphicFramePr>
            <a:graphicFrameLocks noGrp="1"/>
          </p:cNvGraphicFramePr>
          <p:nvPr/>
        </p:nvGraphicFramePr>
        <p:xfrm>
          <a:off x="7016173" y="5029200"/>
          <a:ext cx="4985327" cy="1371600"/>
        </p:xfrm>
        <a:graphic>
          <a:graphicData uri="http://schemas.openxmlformats.org/drawingml/2006/table">
            <a:tbl>
              <a:tblPr firstRow="1" bandRow="1">
                <a:tableStyleId>{5C22544A-7EE6-4342-B048-85BDC9FD1C3A}</a:tableStyleId>
              </a:tblPr>
              <a:tblGrid>
                <a:gridCol w="895127">
                  <a:extLst>
                    <a:ext uri="{9D8B030D-6E8A-4147-A177-3AD203B41FA5}">
                      <a16:colId xmlns:a16="http://schemas.microsoft.com/office/drawing/2014/main" val="20000"/>
                    </a:ext>
                  </a:extLst>
                </a:gridCol>
                <a:gridCol w="1159753">
                  <a:extLst>
                    <a:ext uri="{9D8B030D-6E8A-4147-A177-3AD203B41FA5}">
                      <a16:colId xmlns:a16="http://schemas.microsoft.com/office/drawing/2014/main" val="20001"/>
                    </a:ext>
                  </a:extLst>
                </a:gridCol>
                <a:gridCol w="1874244">
                  <a:extLst>
                    <a:ext uri="{9D8B030D-6E8A-4147-A177-3AD203B41FA5}">
                      <a16:colId xmlns:a16="http://schemas.microsoft.com/office/drawing/2014/main" val="20002"/>
                    </a:ext>
                  </a:extLst>
                </a:gridCol>
                <a:gridCol w="1056203">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smtClean="0">
                          <a:solidFill>
                            <a:schemeClr val="tx1"/>
                          </a:solidFill>
                        </a:rPr>
                        <a:t>Slow</a:t>
                      </a:r>
                      <a:endParaRPr lang="en-US" sz="2400" dirty="0">
                        <a:solidFill>
                          <a:schemeClr val="tx1"/>
                        </a:solidFill>
                      </a:endParaRPr>
                    </a:p>
                  </a:txBody>
                  <a:tcPr>
                    <a:solidFill>
                      <a:schemeClr val="accent2">
                        <a:lumMod val="75000"/>
                      </a:schemeClr>
                    </a:solidFill>
                  </a:tcPr>
                </a:tc>
                <a:tc>
                  <a:txBody>
                    <a:bodyPr/>
                    <a:lstStyle/>
                    <a:p>
                      <a:pPr algn="ctr"/>
                      <a:r>
                        <a:rPr lang="en-US" sz="2400" dirty="0" smtClean="0">
                          <a:solidFill>
                            <a:schemeClr val="tx1"/>
                          </a:solidFill>
                        </a:rPr>
                        <a:t>Medium</a:t>
                      </a:r>
                      <a:endParaRPr lang="en-US" sz="2400" dirty="0">
                        <a:solidFill>
                          <a:schemeClr val="tx1"/>
                        </a:solidFill>
                      </a:endParaRPr>
                    </a:p>
                  </a:txBody>
                  <a:tcPr>
                    <a:solidFill>
                      <a:schemeClr val="accent2">
                        <a:lumMod val="75000"/>
                      </a:schemeClr>
                    </a:solidFill>
                  </a:tcPr>
                </a:tc>
                <a:tc>
                  <a:txBody>
                    <a:bodyPr/>
                    <a:lstStyle/>
                    <a:p>
                      <a:pPr algn="ctr"/>
                      <a:r>
                        <a:rPr lang="en-US" sz="2400" dirty="0" smtClean="0">
                          <a:solidFill>
                            <a:schemeClr val="tx1"/>
                          </a:solidFill>
                        </a:rPr>
                        <a:t>Fast</a:t>
                      </a:r>
                      <a:endParaRPr lang="en-US" sz="2400" dirty="0">
                        <a:solidFill>
                          <a:schemeClr val="tx1"/>
                        </a:solidFill>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US" sz="2400" dirty="0" smtClean="0"/>
                        <a:t>C1</a:t>
                      </a:r>
                      <a:endParaRPr lang="en-US" sz="2400" dirty="0"/>
                    </a:p>
                  </a:txBody>
                  <a:tcPr>
                    <a:solidFill>
                      <a:schemeClr val="accent2">
                        <a:lumMod val="75000"/>
                      </a:schemeClr>
                    </a:solidFill>
                  </a:tcPr>
                </a:tc>
                <a:tc>
                  <a:txBody>
                    <a:bodyPr/>
                    <a:lstStyle/>
                    <a:p>
                      <a:pPr algn="ctr"/>
                      <a:r>
                        <a:rPr lang="en-US" sz="2400" dirty="0" smtClean="0"/>
                        <a:t>$0</a:t>
                      </a:r>
                      <a:endParaRPr lang="en-US" sz="2400" dirty="0"/>
                    </a:p>
                  </a:txBody>
                  <a:tcPr>
                    <a:solidFill>
                      <a:schemeClr val="accent5">
                        <a:lumMod val="90000"/>
                      </a:schemeClr>
                    </a:solidFill>
                  </a:tcPr>
                </a:tc>
                <a:tc>
                  <a:txBody>
                    <a:bodyPr/>
                    <a:lstStyle/>
                    <a:p>
                      <a:pPr algn="ctr"/>
                      <a:r>
                        <a:rPr lang="en-US" sz="2400" dirty="0" smtClean="0"/>
                        <a:t>$10</a:t>
                      </a:r>
                      <a:endParaRPr lang="en-US" sz="2400" dirty="0"/>
                    </a:p>
                  </a:txBody>
                  <a:tcPr>
                    <a:solidFill>
                      <a:schemeClr val="accent5">
                        <a:lumMod val="90000"/>
                      </a:schemeClr>
                    </a:solidFill>
                  </a:tcPr>
                </a:tc>
                <a:tc>
                  <a:txBody>
                    <a:bodyPr/>
                    <a:lstStyle/>
                    <a:p>
                      <a:pPr algn="ctr"/>
                      <a:r>
                        <a:rPr lang="en-US" sz="2400" dirty="0" smtClean="0"/>
                        <a:t>$15</a:t>
                      </a:r>
                      <a:endParaRPr lang="en-US" sz="2400" dirty="0"/>
                    </a:p>
                  </a:txBody>
                  <a:tcPr>
                    <a:solidFill>
                      <a:schemeClr val="accent5">
                        <a:lumMod val="90000"/>
                      </a:schemeClr>
                    </a:solidFill>
                  </a:tcPr>
                </a:tc>
                <a:extLst>
                  <a:ext uri="{0D108BD9-81ED-4DB2-BD59-A6C34878D82A}">
                    <a16:rowId xmlns:a16="http://schemas.microsoft.com/office/drawing/2014/main" val="10001"/>
                  </a:ext>
                </a:extLst>
              </a:tr>
              <a:tr h="370840">
                <a:tc>
                  <a:txBody>
                    <a:bodyPr/>
                    <a:lstStyle/>
                    <a:p>
                      <a:r>
                        <a:rPr lang="en-US" sz="2400" dirty="0" smtClean="0"/>
                        <a:t>C2</a:t>
                      </a:r>
                      <a:endParaRPr lang="en-US" sz="2400" dirty="0"/>
                    </a:p>
                  </a:txBody>
                  <a:tcPr>
                    <a:solidFill>
                      <a:schemeClr val="accent2">
                        <a:lumMod val="75000"/>
                      </a:schemeClr>
                    </a:solidFill>
                  </a:tcPr>
                </a:tc>
                <a:tc>
                  <a:txBody>
                    <a:bodyPr/>
                    <a:lstStyle/>
                    <a:p>
                      <a:pPr algn="ctr"/>
                      <a:r>
                        <a:rPr lang="en-US" sz="2400" dirty="0" smtClean="0"/>
                        <a:t>$9</a:t>
                      </a:r>
                      <a:endParaRPr lang="en-US" sz="2400" dirty="0"/>
                    </a:p>
                  </a:txBody>
                  <a:tcPr>
                    <a:solidFill>
                      <a:schemeClr val="accent5">
                        <a:lumMod val="90000"/>
                      </a:schemeClr>
                    </a:solidFill>
                  </a:tcPr>
                </a:tc>
                <a:tc>
                  <a:txBody>
                    <a:bodyPr/>
                    <a:lstStyle/>
                    <a:p>
                      <a:pPr algn="ctr"/>
                      <a:r>
                        <a:rPr lang="en-US" sz="2400" dirty="0" smtClean="0"/>
                        <a:t>$10</a:t>
                      </a:r>
                      <a:endParaRPr lang="en-US" sz="2400" dirty="0"/>
                    </a:p>
                  </a:txBody>
                  <a:tcPr>
                    <a:solidFill>
                      <a:schemeClr val="accent5">
                        <a:lumMod val="90000"/>
                      </a:schemeClr>
                    </a:solidFill>
                  </a:tcPr>
                </a:tc>
                <a:tc>
                  <a:txBody>
                    <a:bodyPr/>
                    <a:lstStyle/>
                    <a:p>
                      <a:pPr algn="ctr"/>
                      <a:r>
                        <a:rPr lang="en-US" sz="2400" dirty="0" smtClean="0"/>
                        <a:t>$11</a:t>
                      </a:r>
                      <a:endParaRPr lang="en-US" sz="2400" dirty="0"/>
                    </a:p>
                  </a:txBody>
                  <a:tcPr>
                    <a:solidFill>
                      <a:schemeClr val="accent5">
                        <a:lumMod val="9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192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on A Simple Delivery System</a:t>
            </a:r>
            <a:endParaRPr lang="en-US" dirty="0"/>
          </a:p>
        </p:txBody>
      </p:sp>
      <p:sp>
        <p:nvSpPr>
          <p:cNvPr id="3" name="Content Placeholder 2"/>
          <p:cNvSpPr>
            <a:spLocks noGrp="1"/>
          </p:cNvSpPr>
          <p:nvPr>
            <p:ph idx="1"/>
          </p:nvPr>
        </p:nvSpPr>
        <p:spPr/>
        <p:txBody>
          <a:bodyPr/>
          <a:lstStyle/>
          <a:p>
            <a:r>
              <a:rPr lang="en-US" dirty="0" smtClean="0"/>
              <a:t>SWF Improved with Different Tiers of Service</a:t>
            </a:r>
          </a:p>
          <a:p>
            <a:pPr lvl="1"/>
            <a:r>
              <a:rPr lang="en-US" dirty="0" smtClean="0"/>
              <a:t>In medium-only example, overall SWF increase is $4 and that is $2 for each of C1 and C2</a:t>
            </a:r>
          </a:p>
          <a:p>
            <a:pPr lvl="1"/>
            <a:r>
              <a:rPr lang="en-US" dirty="0" smtClean="0"/>
              <a:t>In slow/fast example, overall SWF increase is $8: C1 gets $5 and C2 get $3</a:t>
            </a:r>
          </a:p>
          <a:p>
            <a:pPr lvl="1"/>
            <a:r>
              <a:rPr lang="en-US" dirty="0" smtClean="0"/>
              <a:t>The two tier system improves overall SWF and gives </a:t>
            </a:r>
            <a:r>
              <a:rPr lang="en-US" i="1" dirty="0" smtClean="0"/>
              <a:t>each</a:t>
            </a:r>
            <a:r>
              <a:rPr lang="en-US" dirty="0" smtClean="0"/>
              <a:t> consumer more surplus </a:t>
            </a:r>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19</a:t>
            </a:fld>
            <a:endParaRPr lang="en-US" altLang="en-US" dirty="0"/>
          </a:p>
        </p:txBody>
      </p:sp>
    </p:spTree>
    <p:extLst>
      <p:ext uri="{BB962C8B-B14F-4D97-AF65-F5344CB8AC3E}">
        <p14:creationId xmlns:p14="http://schemas.microsoft.com/office/powerpoint/2010/main" val="268483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Today</a:t>
            </a:r>
            <a:endParaRPr lang="en-US" dirty="0"/>
          </a:p>
        </p:txBody>
      </p:sp>
      <p:sp>
        <p:nvSpPr>
          <p:cNvPr id="3" name="Content Placeholder 2"/>
          <p:cNvSpPr>
            <a:spLocks noGrp="1"/>
          </p:cNvSpPr>
          <p:nvPr>
            <p:ph idx="1"/>
          </p:nvPr>
        </p:nvSpPr>
        <p:spPr/>
        <p:txBody>
          <a:bodyPr/>
          <a:lstStyle/>
          <a:p>
            <a:r>
              <a:rPr lang="en-US" dirty="0" smtClean="0"/>
              <a:t>Key Questions/Issues</a:t>
            </a:r>
          </a:p>
          <a:p>
            <a:pPr lvl="1"/>
            <a:r>
              <a:rPr lang="en-US" dirty="0" smtClean="0"/>
              <a:t>On net neutrality, there is the policy and then there is the law/process</a:t>
            </a:r>
          </a:p>
          <a:p>
            <a:pPr lvl="1"/>
            <a:r>
              <a:rPr lang="en-US" dirty="0" smtClean="0"/>
              <a:t>We see lots of examples of non-neutralities (think the Post Office in 1845). Under what circumstances, if any, is non-neutrality acceptable?</a:t>
            </a:r>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13,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2</a:t>
            </a:fld>
            <a:endParaRPr lang="en-US" altLang="en-US"/>
          </a:p>
        </p:txBody>
      </p:sp>
    </p:spTree>
    <p:extLst>
      <p:ext uri="{BB962C8B-B14F-4D97-AF65-F5344CB8AC3E}">
        <p14:creationId xmlns:p14="http://schemas.microsoft.com/office/powerpoint/2010/main" val="246384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45" y="-2"/>
            <a:ext cx="321425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Bars VOIP </a:t>
            </a:r>
            <a:r>
              <a:rPr lang="en-US" sz="2400" dirty="0" smtClean="0">
                <a:solidFill>
                  <a:schemeClr val="accent4">
                    <a:lumMod val="75000"/>
                    <a:lumOff val="25000"/>
                  </a:schemeClr>
                </a:solidFill>
                <a:latin typeface="+mn-lt"/>
                <a:cs typeface="Times New Roman" panose="02020603050405020304" pitchFamily="18" charset="0"/>
              </a:rPr>
              <a:t>Blocking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20</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65197" y="230832"/>
            <a:ext cx="4547626" cy="6103466"/>
          </a:xfrm>
          <a:prstGeom prst="rect">
            <a:avLst/>
          </a:prstGeom>
        </p:spPr>
      </p:pic>
      <p:sp>
        <p:nvSpPr>
          <p:cNvPr id="9" name="Text Box 5"/>
          <p:cNvSpPr txBox="1">
            <a:spLocks noChangeArrowheads="1"/>
          </p:cNvSpPr>
          <p:nvPr/>
        </p:nvSpPr>
        <p:spPr bwMode="auto">
          <a:xfrm>
            <a:off x="9960429" y="6462584"/>
            <a:ext cx="22315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(3 Mar 2005)</a:t>
            </a:r>
            <a:endParaRPr lang="en-US" sz="1800" i="0" dirty="0">
              <a:solidFill>
                <a:schemeClr val="accent4">
                  <a:lumMod val="75000"/>
                  <a:lumOff val="25000"/>
                </a:schemeClr>
              </a:solidFill>
              <a:latin typeface="+mn-lt"/>
              <a:cs typeface="Times New Roman" panose="02020603050405020304" pitchFamily="18" charset="0"/>
            </a:endParaRPr>
          </a:p>
        </p:txBody>
      </p:sp>
      <p:sp>
        <p:nvSpPr>
          <p:cNvPr id="10" name="Rectangle 9"/>
          <p:cNvSpPr/>
          <p:nvPr/>
        </p:nvSpPr>
        <p:spPr bwMode="auto">
          <a:xfrm>
            <a:off x="1409685" y="2515719"/>
            <a:ext cx="10169916"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“According</a:t>
            </a:r>
            <a:r>
              <a:rPr kumimoji="1" lang="en-US" sz="3600" i="0" u="none" strike="noStrike" cap="none" normalizeH="0" dirty="0" smtClean="0">
                <a:ln>
                  <a:noFill/>
                </a:ln>
                <a:solidFill>
                  <a:schemeClr val="bg2"/>
                </a:solidFill>
                <a:effectLst/>
              </a:rPr>
              <a:t> to the terms of the consent decree, Madison River commits that it will </a:t>
            </a:r>
            <a:r>
              <a:rPr kumimoji="1" lang="en-US" sz="3600" b="1" i="0" u="none" strike="noStrike" cap="none" normalizeH="0" dirty="0" smtClean="0">
                <a:ln>
                  <a:noFill/>
                </a:ln>
                <a:solidFill>
                  <a:schemeClr val="accent4">
                    <a:lumMod val="50000"/>
                    <a:lumOff val="50000"/>
                  </a:schemeClr>
                </a:solidFill>
                <a:effectLst/>
              </a:rPr>
              <a:t>refrain from blocking VOIP traffic </a:t>
            </a:r>
            <a:r>
              <a:rPr kumimoji="1" lang="en-US" sz="3600" i="0" u="none" strike="noStrike" cap="none" normalizeH="0" dirty="0" smtClean="0">
                <a:ln>
                  <a:noFill/>
                </a:ln>
                <a:solidFill>
                  <a:schemeClr val="bg2"/>
                </a:solidFill>
                <a:effectLst/>
              </a:rPr>
              <a:t>and ensure that such blocking will not recur. The company will pay a contribution of $15,000 to the United States Treasury to settle this matter</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2979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5203" y="-2"/>
            <a:ext cx="3626797"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Four Internet Principles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21</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10047315" y="6462584"/>
            <a:ext cx="214468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(5 Aug 2005)</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143" y="160785"/>
            <a:ext cx="4805112" cy="6227546"/>
          </a:xfrm>
          <a:prstGeom prst="rect">
            <a:avLst/>
          </a:prstGeom>
        </p:spPr>
      </p:pic>
      <p:sp>
        <p:nvSpPr>
          <p:cNvPr id="10" name="Rectangle 9"/>
          <p:cNvSpPr/>
          <p:nvPr/>
        </p:nvSpPr>
        <p:spPr bwMode="auto">
          <a:xfrm>
            <a:off x="1326049" y="2088264"/>
            <a:ext cx="9982587" cy="39703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The </a:t>
            </a:r>
            <a:r>
              <a:rPr lang="en-US" sz="3600" dirty="0">
                <a:solidFill>
                  <a:schemeClr val="bg2"/>
                </a:solidFill>
              </a:rPr>
              <a:t>Federal Communications Commission today adopted a </a:t>
            </a:r>
            <a:r>
              <a:rPr lang="en-US" sz="3600" b="1" dirty="0">
                <a:solidFill>
                  <a:schemeClr val="accent4">
                    <a:lumMod val="50000"/>
                    <a:lumOff val="50000"/>
                  </a:schemeClr>
                </a:solidFill>
              </a:rPr>
              <a:t>policy statement </a:t>
            </a:r>
            <a:r>
              <a:rPr lang="en-US" sz="3600" dirty="0">
                <a:solidFill>
                  <a:schemeClr val="bg2"/>
                </a:solidFill>
              </a:rPr>
              <a:t>that outlines four principles to encourage broadband deployment and preserve and promote the open and interconnected nature of public Internet: </a:t>
            </a:r>
            <a:r>
              <a:rPr lang="en-US" sz="3600" b="1" dirty="0">
                <a:solidFill>
                  <a:schemeClr val="accent4">
                    <a:lumMod val="50000"/>
                    <a:lumOff val="50000"/>
                  </a:schemeClr>
                </a:solidFill>
              </a:rPr>
              <a:t>(1) consumers are entitled to access the lawful Internet content of their choice</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224562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89143" y="160785"/>
            <a:ext cx="4805112" cy="6227546"/>
          </a:xfrm>
          <a:prstGeom prst="rect">
            <a:avLst/>
          </a:prstGeom>
        </p:spPr>
      </p:pic>
      <p:sp>
        <p:nvSpPr>
          <p:cNvPr id="2" name="Title 1"/>
          <p:cNvSpPr>
            <a:spLocks noGrp="1"/>
          </p:cNvSpPr>
          <p:nvPr>
            <p:ph type="title"/>
          </p:nvPr>
        </p:nvSpPr>
        <p:spPr>
          <a:xfrm>
            <a:off x="8523316" y="-2"/>
            <a:ext cx="3668685"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Four Internet Principles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22</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9960429" y="6462584"/>
            <a:ext cx="223157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(5 Aug 2005)</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850338" y="1688842"/>
            <a:ext cx="11074269" cy="39703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a:t>
            </a:r>
            <a:r>
              <a:rPr lang="en-US" sz="3600" dirty="0">
                <a:solidFill>
                  <a:schemeClr val="bg2"/>
                </a:solidFill>
              </a:rPr>
              <a:t>2) </a:t>
            </a:r>
            <a:r>
              <a:rPr lang="en-US" sz="3600" b="1" dirty="0">
                <a:solidFill>
                  <a:schemeClr val="accent4">
                    <a:lumMod val="50000"/>
                    <a:lumOff val="50000"/>
                  </a:schemeClr>
                </a:solidFill>
              </a:rPr>
              <a:t>consumers are entitled to run applications and services of their choice, subject to the needs of law enforcement</a:t>
            </a:r>
            <a:r>
              <a:rPr lang="en-US" sz="3600" dirty="0">
                <a:solidFill>
                  <a:schemeClr val="bg2"/>
                </a:solidFill>
              </a:rPr>
              <a:t>; (3) </a:t>
            </a:r>
            <a:r>
              <a:rPr lang="en-US" sz="3600" b="1" dirty="0">
                <a:solidFill>
                  <a:schemeClr val="accent4">
                    <a:lumMod val="50000"/>
                    <a:lumOff val="50000"/>
                  </a:schemeClr>
                </a:solidFill>
              </a:rPr>
              <a:t>consumers are entitled to connect their choice of legal devices that do not harm the network</a:t>
            </a:r>
            <a:r>
              <a:rPr lang="en-US" sz="3600" dirty="0">
                <a:solidFill>
                  <a:schemeClr val="bg2"/>
                </a:solidFill>
              </a:rPr>
              <a:t>; and (4) </a:t>
            </a:r>
            <a:r>
              <a:rPr lang="en-US" sz="3600" b="1" dirty="0">
                <a:solidFill>
                  <a:schemeClr val="accent4">
                    <a:lumMod val="50000"/>
                    <a:lumOff val="50000"/>
                  </a:schemeClr>
                </a:solidFill>
              </a:rPr>
              <a:t>consumers are entitled to competition among network providers, application and service providers, and content </a:t>
            </a:r>
            <a:r>
              <a:rPr lang="en-US" sz="3600" b="1" dirty="0" smtClean="0">
                <a:solidFill>
                  <a:schemeClr val="accent4">
                    <a:lumMod val="50000"/>
                    <a:lumOff val="50000"/>
                  </a:schemeClr>
                </a:solidFill>
              </a:rPr>
              <a:t>providers</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161324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par>
                                <p:cTn id="10" presetID="9" presetClass="emph" presetSubtype="0" nodeType="withEffect">
                                  <p:stCondLst>
                                    <p:cond delay="0"/>
                                  </p:stCondLst>
                                  <p:childTnLst>
                                    <p:set>
                                      <p:cBhvr rctx="PPT">
                                        <p:cTn id="11" dur="indefinite"/>
                                        <p:tgtEl>
                                          <p:spTgt spid="10"/>
                                        </p:tgtEl>
                                        <p:attrNameLst>
                                          <p:attrName>style.opacity</p:attrName>
                                        </p:attrNameLst>
                                      </p:cBhvr>
                                      <p:to>
                                        <p:strVal val="0.5"/>
                                      </p:to>
                                    </p:set>
                                    <p:animEffect filter="image" prLst="opacity: 0.5">
                                      <p:cBhvr rctx="IE">
                                        <p:cTn id="12"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4435" y="-2"/>
            <a:ext cx="2327565"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Why a Policy?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354413" y="209004"/>
            <a:ext cx="4594087" cy="6139409"/>
          </a:xfrm>
          <a:prstGeom prst="rect">
            <a:avLst/>
          </a:prstGeom>
        </p:spPr>
      </p:pic>
      <p:sp>
        <p:nvSpPr>
          <p:cNvPr id="8" name="Text Box 5"/>
          <p:cNvSpPr txBox="1">
            <a:spLocks noChangeArrowheads="1"/>
          </p:cNvSpPr>
          <p:nvPr/>
        </p:nvSpPr>
        <p:spPr bwMode="auto">
          <a:xfrm>
            <a:off x="8631534" y="6462584"/>
            <a:ext cx="35604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Comcast Acceptable Use Policy</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938175" y="3520430"/>
            <a:ext cx="10945265" cy="23083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Comcast’s </a:t>
            </a:r>
            <a:r>
              <a:rPr lang="en-US" sz="3600" dirty="0">
                <a:solidFill>
                  <a:schemeClr val="bg2"/>
                </a:solidFill>
              </a:rPr>
              <a:t>goal is to provide its customers with the </a:t>
            </a:r>
            <a:r>
              <a:rPr lang="en-US" sz="3600" b="1" dirty="0">
                <a:solidFill>
                  <a:schemeClr val="accent4">
                    <a:lumMod val="50000"/>
                    <a:lumOff val="50000"/>
                  </a:schemeClr>
                </a:solidFill>
              </a:rPr>
              <a:t>best residential cable Internet service possible</a:t>
            </a:r>
            <a:r>
              <a:rPr lang="en-US" sz="3600" dirty="0">
                <a:solidFill>
                  <a:schemeClr val="bg2"/>
                </a:solidFill>
              </a:rPr>
              <a:t>. In order to help accomplish this, Comcast has adopted this Acceptable Use Policy (the </a:t>
            </a:r>
            <a:r>
              <a:rPr lang="en-US" sz="3600" dirty="0" smtClean="0">
                <a:solidFill>
                  <a:schemeClr val="bg2"/>
                </a:solidFill>
              </a:rPr>
              <a:t>‘Policy’).”</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32831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0567" y="-2"/>
            <a:ext cx="2111434"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Policy Limits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52731" y="218472"/>
            <a:ext cx="4628831" cy="6127233"/>
          </a:xfrm>
          <a:prstGeom prst="rect">
            <a:avLst/>
          </a:prstGeom>
        </p:spPr>
      </p:pic>
      <p:sp>
        <p:nvSpPr>
          <p:cNvPr id="8" name="Text Box 5"/>
          <p:cNvSpPr txBox="1">
            <a:spLocks noChangeArrowheads="1"/>
          </p:cNvSpPr>
          <p:nvPr/>
        </p:nvSpPr>
        <p:spPr bwMode="auto">
          <a:xfrm>
            <a:off x="8631534" y="6462584"/>
            <a:ext cx="35604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Comcast Acceptable Use Policy</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871847" y="3013141"/>
            <a:ext cx="10945265" cy="23083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In general, the Policy prohibits uses and activities involving the Service that are </a:t>
            </a:r>
            <a:r>
              <a:rPr lang="en-US" sz="3600" b="1" dirty="0">
                <a:solidFill>
                  <a:schemeClr val="accent4">
                    <a:lumMod val="50000"/>
                    <a:lumOff val="50000"/>
                  </a:schemeClr>
                </a:solidFill>
              </a:rPr>
              <a:t>illegal</a:t>
            </a:r>
            <a:r>
              <a:rPr lang="en-US" sz="3600" dirty="0">
                <a:solidFill>
                  <a:schemeClr val="bg2"/>
                </a:solidFill>
              </a:rPr>
              <a:t>, </a:t>
            </a:r>
            <a:r>
              <a:rPr lang="en-US" sz="3600" b="1" dirty="0">
                <a:solidFill>
                  <a:schemeClr val="accent4">
                    <a:lumMod val="50000"/>
                    <a:lumOff val="50000"/>
                  </a:schemeClr>
                </a:solidFill>
              </a:rPr>
              <a:t>infringe the rights of others</a:t>
            </a:r>
            <a:r>
              <a:rPr lang="en-US" sz="3600" dirty="0">
                <a:solidFill>
                  <a:schemeClr val="bg2"/>
                </a:solidFill>
              </a:rPr>
              <a:t>, or </a:t>
            </a:r>
            <a:r>
              <a:rPr lang="en-US" sz="3600" b="1" dirty="0">
                <a:solidFill>
                  <a:schemeClr val="accent4">
                    <a:lumMod val="50000"/>
                    <a:lumOff val="50000"/>
                  </a:schemeClr>
                </a:solidFill>
              </a:rPr>
              <a:t>interfere with or diminish the use and enjoyment of the Service by others</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23114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7927" y="-2"/>
            <a:ext cx="4184074"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Copyright Infringement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81819" y="209004"/>
            <a:ext cx="4591257" cy="6077496"/>
          </a:xfrm>
          <a:prstGeom prst="rect">
            <a:avLst/>
          </a:prstGeom>
        </p:spPr>
      </p:pic>
      <p:sp>
        <p:nvSpPr>
          <p:cNvPr id="8" name="Text Box 5"/>
          <p:cNvSpPr txBox="1">
            <a:spLocks noChangeArrowheads="1"/>
          </p:cNvSpPr>
          <p:nvPr/>
        </p:nvSpPr>
        <p:spPr bwMode="auto">
          <a:xfrm>
            <a:off x="8631534" y="6462584"/>
            <a:ext cx="356046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Comcast Acceptable Use Policy</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744584" y="1960793"/>
            <a:ext cx="11016342"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 </a:t>
            </a:r>
            <a:r>
              <a:rPr lang="en-US" sz="3600" dirty="0" smtClean="0">
                <a:solidFill>
                  <a:schemeClr val="bg2"/>
                </a:solidFill>
              </a:rPr>
              <a:t>upload</a:t>
            </a:r>
            <a:r>
              <a:rPr lang="en-US" sz="3600" dirty="0">
                <a:solidFill>
                  <a:schemeClr val="bg2"/>
                </a:solidFill>
              </a:rPr>
              <a:t>, post, publish, transmit, reproduce, create derivative works of, or distribute in any way information, software or other material obtained through the Service or otherwise </a:t>
            </a:r>
            <a:r>
              <a:rPr lang="en-US" sz="3600" b="1" dirty="0">
                <a:solidFill>
                  <a:schemeClr val="accent4">
                    <a:lumMod val="50000"/>
                    <a:lumOff val="50000"/>
                  </a:schemeClr>
                </a:solidFill>
              </a:rPr>
              <a:t>that is protected by copyright or other proprietary right</a:t>
            </a:r>
            <a:r>
              <a:rPr lang="en-US" sz="3600" dirty="0">
                <a:solidFill>
                  <a:schemeClr val="bg2"/>
                </a:solidFill>
              </a:rPr>
              <a:t>, without obtaining any required permission of the </a:t>
            </a:r>
            <a:r>
              <a:rPr lang="en-US" sz="3600" dirty="0" smtClean="0">
                <a:solidFill>
                  <a:schemeClr val="bg2"/>
                </a:solidFill>
              </a:rPr>
              <a:t>owner … .”</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80217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the Comcast Policy</a:t>
            </a:r>
            <a:endParaRPr lang="en-US" dirty="0"/>
          </a:p>
        </p:txBody>
      </p:sp>
      <p:sp>
        <p:nvSpPr>
          <p:cNvPr id="3" name="Content Placeholder 2"/>
          <p:cNvSpPr>
            <a:spLocks noGrp="1"/>
          </p:cNvSpPr>
          <p:nvPr>
            <p:ph idx="1"/>
          </p:nvPr>
        </p:nvSpPr>
        <p:spPr/>
        <p:txBody>
          <a:bodyPr/>
          <a:lstStyle/>
          <a:p>
            <a:r>
              <a:rPr lang="en-US" dirty="0" smtClean="0"/>
              <a:t>Questions and Issues</a:t>
            </a:r>
          </a:p>
          <a:p>
            <a:pPr lvl="1"/>
            <a:r>
              <a:rPr lang="en-US" dirty="0" smtClean="0"/>
              <a:t>This was, of course, drafted, in whole or in part, by lawyers</a:t>
            </a:r>
          </a:p>
          <a:p>
            <a:pPr lvl="1"/>
            <a:r>
              <a:rPr lang="en-US" dirty="0" smtClean="0"/>
              <a:t>What do you like about the acceptable use policy?</a:t>
            </a:r>
          </a:p>
          <a:p>
            <a:pPr lvl="1"/>
            <a:r>
              <a:rPr lang="en-US" dirty="0" smtClean="0"/>
              <a:t>What do you find problematic?</a:t>
            </a:r>
          </a:p>
          <a:p>
            <a:pPr lvl="1"/>
            <a:r>
              <a:rPr lang="en-US" dirty="0" smtClean="0"/>
              <a:t>What is your forecast as to how it would be used?</a:t>
            </a:r>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13,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26</a:t>
            </a:fld>
            <a:endParaRPr lang="en-US" altLang="en-US"/>
          </a:p>
        </p:txBody>
      </p:sp>
      <p:sp>
        <p:nvSpPr>
          <p:cNvPr id="6" name="Text Box 5"/>
          <p:cNvSpPr txBox="1">
            <a:spLocks noChangeArrowheads="1"/>
          </p:cNvSpPr>
          <p:nvPr/>
        </p:nvSpPr>
        <p:spPr bwMode="auto">
          <a:xfrm>
            <a:off x="11158538" y="0"/>
            <a:ext cx="10334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274987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011" y="-2"/>
            <a:ext cx="4172990"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Comcast Content Blocking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19482" y="209004"/>
            <a:ext cx="4633506" cy="5987069"/>
          </a:xfrm>
          <a:prstGeom prst="rect">
            <a:avLst/>
          </a:prstGeom>
        </p:spPr>
      </p:pic>
      <p:sp>
        <p:nvSpPr>
          <p:cNvPr id="9" name="Text Box 5"/>
          <p:cNvSpPr txBox="1">
            <a:spLocks noChangeArrowheads="1"/>
          </p:cNvSpPr>
          <p:nvPr/>
        </p:nvSpPr>
        <p:spPr bwMode="auto">
          <a:xfrm>
            <a:off x="10063089" y="6462584"/>
            <a:ext cx="212891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10" name="Rectangle 9"/>
          <p:cNvSpPr/>
          <p:nvPr/>
        </p:nvSpPr>
        <p:spPr bwMode="auto">
          <a:xfrm>
            <a:off x="897350" y="2355656"/>
            <a:ext cx="10964578"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Ruling on a complaint by Free Press and Public Knowledge as well as a petition for declaratory ruling, the </a:t>
            </a:r>
            <a:r>
              <a:rPr lang="en-US" sz="3600" b="1" dirty="0">
                <a:solidFill>
                  <a:schemeClr val="accent4">
                    <a:lumMod val="50000"/>
                    <a:lumOff val="50000"/>
                  </a:schemeClr>
                </a:solidFill>
              </a:rPr>
              <a:t>Commission concluded that Comcast has unduly interfered with Internet users’ right to access the lawful Internet content and to use the applications of their </a:t>
            </a:r>
            <a:r>
              <a:rPr lang="en-US" sz="3600" b="1" dirty="0" smtClean="0">
                <a:solidFill>
                  <a:schemeClr val="accent4">
                    <a:lumMod val="50000"/>
                    <a:lumOff val="50000"/>
                  </a:schemeClr>
                </a:solidFill>
              </a:rPr>
              <a:t>choice</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33229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178" y="-2"/>
            <a:ext cx="415082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Comcast Content Blocking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355543" y="209003"/>
            <a:ext cx="4736661" cy="6120359"/>
          </a:xfrm>
          <a:prstGeom prst="rect">
            <a:avLst/>
          </a:prstGeom>
        </p:spPr>
      </p:pic>
      <p:sp>
        <p:nvSpPr>
          <p:cNvPr id="8" name="Text Box 5"/>
          <p:cNvSpPr txBox="1">
            <a:spLocks noChangeArrowheads="1"/>
          </p:cNvSpPr>
          <p:nvPr/>
        </p:nvSpPr>
        <p:spPr bwMode="auto">
          <a:xfrm>
            <a:off x="10020885" y="6462584"/>
            <a:ext cx="217111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796086" y="2425159"/>
            <a:ext cx="11166215"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Specifically</a:t>
            </a:r>
            <a:r>
              <a:rPr lang="en-US" sz="3600" dirty="0">
                <a:solidFill>
                  <a:schemeClr val="bg2"/>
                </a:solidFill>
              </a:rPr>
              <a:t>, the Commission found that Comcast had </a:t>
            </a:r>
            <a:r>
              <a:rPr lang="en-US" sz="3600" b="1" dirty="0">
                <a:solidFill>
                  <a:schemeClr val="accent4">
                    <a:lumMod val="50000"/>
                    <a:lumOff val="50000"/>
                  </a:schemeClr>
                </a:solidFill>
              </a:rPr>
              <a:t>deployed equipment throughout its network to monitor the content of its customers’ Internet connections </a:t>
            </a:r>
            <a:r>
              <a:rPr lang="en-US" sz="3600" dirty="0">
                <a:solidFill>
                  <a:schemeClr val="bg2"/>
                </a:solidFill>
              </a:rPr>
              <a:t>and </a:t>
            </a:r>
            <a:r>
              <a:rPr lang="en-US" sz="3600" b="1" dirty="0">
                <a:solidFill>
                  <a:schemeClr val="accent4">
                    <a:lumMod val="50000"/>
                    <a:lumOff val="50000"/>
                  </a:schemeClr>
                </a:solidFill>
              </a:rPr>
              <a:t>selectively block specific types of connections known as peer-to-peer </a:t>
            </a:r>
            <a:r>
              <a:rPr lang="en-US" sz="3600" b="1" dirty="0" smtClean="0">
                <a:solidFill>
                  <a:schemeClr val="accent4">
                    <a:lumMod val="50000"/>
                    <a:lumOff val="50000"/>
                  </a:schemeClr>
                </a:solidFill>
              </a:rPr>
              <a:t>connections</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22610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705" y="-2"/>
            <a:ext cx="3153296"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Blocking </a:t>
            </a:r>
            <a:r>
              <a:rPr lang="en-US" sz="2400" dirty="0" err="1" smtClean="0">
                <a:solidFill>
                  <a:schemeClr val="accent4">
                    <a:lumMod val="75000"/>
                    <a:lumOff val="25000"/>
                  </a:schemeClr>
                </a:solidFill>
                <a:latin typeface="+mn-lt"/>
                <a:cs typeface="Times New Roman" panose="02020603050405020304" pitchFamily="18" charset="0"/>
              </a:rPr>
              <a:t>BitTorrent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16017" y="209004"/>
            <a:ext cx="4689371" cy="6059254"/>
          </a:xfrm>
          <a:prstGeom prst="rect">
            <a:avLst/>
          </a:prstGeom>
        </p:spPr>
      </p:pic>
      <p:sp>
        <p:nvSpPr>
          <p:cNvPr id="9" name="Text Box 5"/>
          <p:cNvSpPr txBox="1">
            <a:spLocks noChangeArrowheads="1"/>
          </p:cNvSpPr>
          <p:nvPr/>
        </p:nvSpPr>
        <p:spPr bwMode="auto">
          <a:xfrm>
            <a:off x="9927771" y="6462584"/>
            <a:ext cx="226422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10" name="Rectangle 9"/>
          <p:cNvSpPr/>
          <p:nvPr/>
        </p:nvSpPr>
        <p:spPr bwMode="auto">
          <a:xfrm>
            <a:off x="1030651" y="2462748"/>
            <a:ext cx="10856549"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The Commission’s action today is the result of an exhaustive examination of conduct that was first </a:t>
            </a:r>
            <a:r>
              <a:rPr lang="en-US" sz="3600" b="1" dirty="0">
                <a:solidFill>
                  <a:schemeClr val="accent4">
                    <a:lumMod val="50000"/>
                    <a:lumOff val="50000"/>
                  </a:schemeClr>
                </a:solidFill>
              </a:rPr>
              <a:t>brought to light by Comcast subscribers who noticed that they had problems using </a:t>
            </a:r>
            <a:r>
              <a:rPr lang="en-US" sz="3600" b="1" dirty="0" smtClean="0">
                <a:solidFill>
                  <a:schemeClr val="accent4">
                    <a:lumMod val="50000"/>
                    <a:lumOff val="50000"/>
                  </a:schemeClr>
                </a:solidFill>
              </a:rPr>
              <a:t>peer-to-peer </a:t>
            </a:r>
            <a:r>
              <a:rPr lang="en-US" sz="3600" b="1" dirty="0">
                <a:solidFill>
                  <a:schemeClr val="accent4">
                    <a:lumMod val="50000"/>
                    <a:lumOff val="50000"/>
                  </a:schemeClr>
                </a:solidFill>
              </a:rPr>
              <a:t>applications, such as </a:t>
            </a:r>
            <a:r>
              <a:rPr lang="en-US" sz="3600" b="1" dirty="0" err="1">
                <a:solidFill>
                  <a:schemeClr val="accent4">
                    <a:lumMod val="50000"/>
                    <a:lumOff val="50000"/>
                  </a:schemeClr>
                </a:solidFill>
              </a:rPr>
              <a:t>BitTorrent</a:t>
            </a:r>
            <a:r>
              <a:rPr lang="en-US" sz="3600" b="1" dirty="0">
                <a:solidFill>
                  <a:schemeClr val="accent4">
                    <a:lumMod val="50000"/>
                    <a:lumOff val="50000"/>
                  </a:schemeClr>
                </a:solidFill>
              </a:rPr>
              <a:t>, </a:t>
            </a:r>
            <a:r>
              <a:rPr lang="en-US" sz="3600" dirty="0">
                <a:solidFill>
                  <a:schemeClr val="bg2"/>
                </a:solidFill>
              </a:rPr>
              <a:t>over their Comcast broadband </a:t>
            </a:r>
            <a:r>
              <a:rPr lang="en-US" sz="3600" dirty="0" smtClean="0">
                <a:solidFill>
                  <a:schemeClr val="bg2"/>
                </a:solidFill>
              </a:rPr>
              <a:t>connections.”</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11798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Today</a:t>
            </a:r>
            <a:endParaRPr lang="en-US" dirty="0"/>
          </a:p>
        </p:txBody>
      </p:sp>
      <p:sp>
        <p:nvSpPr>
          <p:cNvPr id="3" name="Content Placeholder 2"/>
          <p:cNvSpPr>
            <a:spLocks noGrp="1"/>
          </p:cNvSpPr>
          <p:nvPr>
            <p:ph idx="1"/>
          </p:nvPr>
        </p:nvSpPr>
        <p:spPr/>
        <p:txBody>
          <a:bodyPr/>
          <a:lstStyle/>
          <a:p>
            <a:r>
              <a:rPr lang="en-US" dirty="0" smtClean="0"/>
              <a:t>Key Questions/Issues</a:t>
            </a:r>
          </a:p>
          <a:p>
            <a:pPr lvl="1"/>
            <a:r>
              <a:rPr lang="en-US" dirty="0" smtClean="0"/>
              <a:t>Should we think of the 2015 open internet rules as a modern version of common carriage?</a:t>
            </a:r>
          </a:p>
          <a:p>
            <a:pPr lvl="1"/>
            <a:r>
              <a:rPr lang="en-US" dirty="0" smtClean="0"/>
              <a:t>We are going to see a 15-year plus fight over net neutrality and it is still ongoing. What does the length/shape of that fight tell us about using regulation to control discrimination in platform markets?</a:t>
            </a:r>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13,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a:t>
            </a:fld>
            <a:endParaRPr lang="en-US" altLang="en-US"/>
          </a:p>
        </p:txBody>
      </p:sp>
    </p:spTree>
    <p:extLst>
      <p:ext uri="{BB962C8B-B14F-4D97-AF65-F5344CB8AC3E}">
        <p14:creationId xmlns:p14="http://schemas.microsoft.com/office/powerpoint/2010/main" val="1890401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923" y="-2"/>
            <a:ext cx="2793077"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Comcast: Not Us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10763" y="209004"/>
            <a:ext cx="4727950" cy="6109103"/>
          </a:xfrm>
          <a:prstGeom prst="rect">
            <a:avLst/>
          </a:prstGeom>
        </p:spPr>
      </p:pic>
      <p:sp>
        <p:nvSpPr>
          <p:cNvPr id="8" name="Text Box 5"/>
          <p:cNvSpPr txBox="1">
            <a:spLocks noChangeArrowheads="1"/>
          </p:cNvSpPr>
          <p:nvPr/>
        </p:nvSpPr>
        <p:spPr bwMode="auto">
          <a:xfrm>
            <a:off x="10036233" y="6462584"/>
            <a:ext cx="215576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952996" y="2550616"/>
            <a:ext cx="10867702"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When </a:t>
            </a:r>
            <a:r>
              <a:rPr lang="en-US" sz="3600" dirty="0">
                <a:solidFill>
                  <a:schemeClr val="bg2"/>
                </a:solidFill>
              </a:rPr>
              <a:t>first confronted with press reports about these difficulties, </a:t>
            </a:r>
            <a:r>
              <a:rPr lang="en-US" sz="3600" b="1" dirty="0">
                <a:solidFill>
                  <a:schemeClr val="accent4">
                    <a:lumMod val="50000"/>
                    <a:lumOff val="50000"/>
                  </a:schemeClr>
                </a:solidFill>
              </a:rPr>
              <a:t>Comcast disclaimed any responsibility </a:t>
            </a:r>
            <a:r>
              <a:rPr lang="en-US" sz="3600" dirty="0">
                <a:solidFill>
                  <a:schemeClr val="bg2"/>
                </a:solidFill>
              </a:rPr>
              <a:t>for its customers’ </a:t>
            </a:r>
            <a:r>
              <a:rPr lang="en-US" sz="3600" dirty="0" smtClean="0">
                <a:solidFill>
                  <a:schemeClr val="bg2"/>
                </a:solidFill>
              </a:rPr>
              <a:t>problems. … </a:t>
            </a:r>
            <a:r>
              <a:rPr lang="en-US" sz="3600" b="1" dirty="0">
                <a:solidFill>
                  <a:schemeClr val="accent4">
                    <a:lumMod val="50000"/>
                    <a:lumOff val="50000"/>
                  </a:schemeClr>
                </a:solidFill>
              </a:rPr>
              <a:t>Comcast changed its story </a:t>
            </a:r>
            <a:r>
              <a:rPr lang="en-US" sz="3600" b="1" dirty="0" smtClean="0">
                <a:solidFill>
                  <a:schemeClr val="accent4">
                    <a:lumMod val="50000"/>
                    <a:lumOff val="50000"/>
                  </a:schemeClr>
                </a:solidFill>
              </a:rPr>
              <a:t>and admitted </a:t>
            </a:r>
            <a:r>
              <a:rPr lang="en-US" sz="3600" dirty="0">
                <a:solidFill>
                  <a:schemeClr val="bg2"/>
                </a:solidFill>
              </a:rPr>
              <a:t>that it did target its subscribers’ peer-to-peer traffic for interference.</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39596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061" y="-2"/>
            <a:ext cx="3834939"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Only at Peak Congestion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99519" y="162242"/>
            <a:ext cx="4715394" cy="6092880"/>
          </a:xfrm>
          <a:prstGeom prst="rect">
            <a:avLst/>
          </a:prstGeom>
        </p:spPr>
      </p:pic>
      <p:sp>
        <p:nvSpPr>
          <p:cNvPr id="8" name="Text Box 5"/>
          <p:cNvSpPr txBox="1">
            <a:spLocks noChangeArrowheads="1"/>
          </p:cNvSpPr>
          <p:nvPr/>
        </p:nvSpPr>
        <p:spPr bwMode="auto">
          <a:xfrm>
            <a:off x="9927771" y="6462584"/>
            <a:ext cx="226422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1028699" y="3548323"/>
            <a:ext cx="10731039" cy="17543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The company initially claimed that it did so only during </a:t>
            </a:r>
            <a:r>
              <a:rPr lang="en-US" sz="3600" b="1" dirty="0">
                <a:solidFill>
                  <a:schemeClr val="accent4">
                    <a:lumMod val="50000"/>
                    <a:lumOff val="50000"/>
                  </a:schemeClr>
                </a:solidFill>
              </a:rPr>
              <a:t>periods of peak network congestion </a:t>
            </a:r>
            <a:r>
              <a:rPr lang="en-US" sz="3600" dirty="0">
                <a:solidFill>
                  <a:schemeClr val="bg2"/>
                </a:solidFill>
              </a:rPr>
              <a:t>and of heavy network </a:t>
            </a:r>
            <a:r>
              <a:rPr lang="en-US" sz="3600" dirty="0" smtClean="0">
                <a:solidFill>
                  <a:schemeClr val="bg2"/>
                </a:solidFill>
              </a:rPr>
              <a:t>traffic.”</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27344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595" y="-2"/>
            <a:ext cx="2571405"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Actually Not ….</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63238" y="209004"/>
            <a:ext cx="4674002" cy="6039396"/>
          </a:xfrm>
          <a:prstGeom prst="rect">
            <a:avLst/>
          </a:prstGeom>
        </p:spPr>
      </p:pic>
      <p:sp>
        <p:nvSpPr>
          <p:cNvPr id="8" name="Text Box 5"/>
          <p:cNvSpPr txBox="1">
            <a:spLocks noChangeArrowheads="1"/>
          </p:cNvSpPr>
          <p:nvPr/>
        </p:nvSpPr>
        <p:spPr bwMode="auto">
          <a:xfrm>
            <a:off x="9927771" y="6462584"/>
            <a:ext cx="226422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933513" y="1935063"/>
            <a:ext cx="10582649"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Later</a:t>
            </a:r>
            <a:r>
              <a:rPr lang="en-US" sz="3600" dirty="0">
                <a:solidFill>
                  <a:schemeClr val="bg2"/>
                </a:solidFill>
              </a:rPr>
              <a:t>, confronted with yet more evidence suggesting that interference was not limited in this manner, </a:t>
            </a:r>
            <a:r>
              <a:rPr lang="en-US" sz="3600" b="1" dirty="0">
                <a:solidFill>
                  <a:schemeClr val="accent4">
                    <a:lumMod val="50000"/>
                    <a:lumOff val="50000"/>
                  </a:schemeClr>
                </a:solidFill>
              </a:rPr>
              <a:t>Comcast recast its position yet again and admitted that it interferes with peer-to-peer traffic regardless of the level of overall network congestion at the time and regardless of the time of </a:t>
            </a:r>
            <a:r>
              <a:rPr lang="en-US" sz="3600" b="1" dirty="0" smtClean="0">
                <a:solidFill>
                  <a:schemeClr val="accent4">
                    <a:lumMod val="50000"/>
                    <a:lumOff val="50000"/>
                  </a:schemeClr>
                </a:solidFill>
              </a:rPr>
              <a:t>day</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7473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8735" y="-2"/>
            <a:ext cx="3613266"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Anticompetitive Motive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406399" y="147204"/>
            <a:ext cx="4346575" cy="6165857"/>
          </a:xfrm>
          <a:prstGeom prst="rect">
            <a:avLst/>
          </a:prstGeom>
        </p:spPr>
      </p:pic>
      <p:sp>
        <p:nvSpPr>
          <p:cNvPr id="8" name="Text Box 5"/>
          <p:cNvSpPr txBox="1">
            <a:spLocks noChangeArrowheads="1"/>
          </p:cNvSpPr>
          <p:nvPr/>
        </p:nvSpPr>
        <p:spPr bwMode="auto">
          <a:xfrm>
            <a:off x="10063941" y="6462584"/>
            <a:ext cx="21280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1121680" y="2850725"/>
            <a:ext cx="10540385" cy="17543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Indeed, the Commission noted that Comcast has an </a:t>
            </a:r>
            <a:r>
              <a:rPr lang="en-US" sz="3600" b="1" dirty="0">
                <a:solidFill>
                  <a:schemeClr val="accent4">
                    <a:lumMod val="50000"/>
                    <a:lumOff val="50000"/>
                  </a:schemeClr>
                </a:solidFill>
              </a:rPr>
              <a:t>anticompetitive motive to interfere with customers’ use </a:t>
            </a:r>
            <a:r>
              <a:rPr lang="en-US" sz="3600" dirty="0">
                <a:solidFill>
                  <a:schemeClr val="bg2"/>
                </a:solidFill>
              </a:rPr>
              <a:t>of peer-to-peer </a:t>
            </a:r>
            <a:r>
              <a:rPr lang="en-US" sz="3600" dirty="0" smtClean="0">
                <a:solidFill>
                  <a:schemeClr val="bg2"/>
                </a:solidFill>
              </a:rPr>
              <a:t>applications.”</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37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6567" y="-2"/>
            <a:ext cx="3635434"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Anticompetitive Motive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303961" y="209004"/>
            <a:ext cx="4257427" cy="6039396"/>
          </a:xfrm>
          <a:prstGeom prst="rect">
            <a:avLst/>
          </a:prstGeom>
        </p:spPr>
      </p:pic>
      <p:sp>
        <p:nvSpPr>
          <p:cNvPr id="8" name="Text Box 5"/>
          <p:cNvSpPr txBox="1">
            <a:spLocks noChangeArrowheads="1"/>
          </p:cNvSpPr>
          <p:nvPr/>
        </p:nvSpPr>
        <p:spPr bwMode="auto">
          <a:xfrm>
            <a:off x="10058399" y="6462584"/>
            <a:ext cx="21335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1568822" y="2354068"/>
            <a:ext cx="9874077"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Such </a:t>
            </a:r>
            <a:r>
              <a:rPr lang="en-US" sz="3600" dirty="0">
                <a:solidFill>
                  <a:schemeClr val="bg2"/>
                </a:solidFill>
              </a:rPr>
              <a:t>applications, including those relying on </a:t>
            </a:r>
            <a:r>
              <a:rPr lang="en-US" sz="3600" dirty="0" err="1">
                <a:solidFill>
                  <a:schemeClr val="bg2"/>
                </a:solidFill>
              </a:rPr>
              <a:t>BitTorrent</a:t>
            </a:r>
            <a:r>
              <a:rPr lang="en-US" sz="3600" dirty="0">
                <a:solidFill>
                  <a:schemeClr val="bg2"/>
                </a:solidFill>
              </a:rPr>
              <a:t>, </a:t>
            </a:r>
            <a:r>
              <a:rPr lang="en-US" sz="3600" b="1" dirty="0">
                <a:solidFill>
                  <a:schemeClr val="accent4">
                    <a:lumMod val="50000"/>
                    <a:lumOff val="50000"/>
                  </a:schemeClr>
                </a:solidFill>
              </a:rPr>
              <a:t>provide Internet users with the opportunity to view </a:t>
            </a:r>
            <a:r>
              <a:rPr lang="en-US" sz="3600" b="1" dirty="0" smtClean="0">
                <a:solidFill>
                  <a:schemeClr val="accent4">
                    <a:lumMod val="50000"/>
                    <a:lumOff val="50000"/>
                  </a:schemeClr>
                </a:solidFill>
              </a:rPr>
              <a:t>high-quality </a:t>
            </a:r>
            <a:r>
              <a:rPr lang="en-US" sz="3600" b="1" dirty="0">
                <a:solidFill>
                  <a:schemeClr val="accent4">
                    <a:lumMod val="50000"/>
                    <a:lumOff val="50000"/>
                  </a:schemeClr>
                </a:solidFill>
              </a:rPr>
              <a:t>video that they might otherwise watch (and pay for) on cable </a:t>
            </a:r>
            <a:r>
              <a:rPr lang="en-US" sz="3600" b="1" dirty="0" smtClean="0">
                <a:solidFill>
                  <a:schemeClr val="accent4">
                    <a:lumMod val="50000"/>
                    <a:lumOff val="50000"/>
                  </a:schemeClr>
                </a:solidFill>
              </a:rPr>
              <a:t>television</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11460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953" y="-2"/>
            <a:ext cx="363404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Anticompetitive Motive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51485" y="152725"/>
            <a:ext cx="4334032" cy="6148063"/>
          </a:xfrm>
          <a:prstGeom prst="rect">
            <a:avLst/>
          </a:prstGeom>
        </p:spPr>
      </p:pic>
      <p:sp>
        <p:nvSpPr>
          <p:cNvPr id="8" name="Text Box 5"/>
          <p:cNvSpPr txBox="1">
            <a:spLocks noChangeArrowheads="1"/>
          </p:cNvSpPr>
          <p:nvPr/>
        </p:nvSpPr>
        <p:spPr bwMode="auto">
          <a:xfrm>
            <a:off x="9927771" y="6462584"/>
            <a:ext cx="226422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 Aug 2008)</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1377156" y="3106944"/>
            <a:ext cx="10728325" cy="120032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Such </a:t>
            </a:r>
            <a:r>
              <a:rPr lang="en-US" sz="3600" dirty="0">
                <a:solidFill>
                  <a:schemeClr val="bg2"/>
                </a:solidFill>
              </a:rPr>
              <a:t>video distribution poses </a:t>
            </a:r>
            <a:r>
              <a:rPr lang="en-US" sz="3600" b="1" dirty="0">
                <a:solidFill>
                  <a:schemeClr val="accent4">
                    <a:lumMod val="50000"/>
                    <a:lumOff val="50000"/>
                  </a:schemeClr>
                </a:solidFill>
              </a:rPr>
              <a:t>a potential competitive threat </a:t>
            </a:r>
            <a:r>
              <a:rPr lang="en-US" sz="3600" dirty="0">
                <a:solidFill>
                  <a:schemeClr val="bg2"/>
                </a:solidFill>
              </a:rPr>
              <a:t>to Comcast’s video-on-demand </a:t>
            </a:r>
            <a:r>
              <a:rPr lang="en-US" sz="3600" dirty="0" smtClean="0">
                <a:solidFill>
                  <a:schemeClr val="bg2"/>
                </a:solidFill>
              </a:rPr>
              <a:t>(‘VOD’) service.”</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129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1" y="-2"/>
            <a:ext cx="7620000" cy="40481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Did the FCC have the Power to Regulate Comcast?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91669" y="167438"/>
            <a:ext cx="4094594" cy="6137949"/>
          </a:xfrm>
          <a:prstGeom prst="rect">
            <a:avLst/>
          </a:prstGeom>
        </p:spPr>
      </p:pic>
      <p:sp>
        <p:nvSpPr>
          <p:cNvPr id="8" name="Text Box 5"/>
          <p:cNvSpPr txBox="1">
            <a:spLocks noChangeArrowheads="1"/>
          </p:cNvSpPr>
          <p:nvPr/>
        </p:nvSpPr>
        <p:spPr bwMode="auto">
          <a:xfrm>
            <a:off x="8567738" y="6477000"/>
            <a:ext cx="36242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Comcast v FCC (D.C. Cir. 2010)</a:t>
            </a:r>
            <a:endParaRPr lang="en-US" sz="1800" i="0" dirty="0">
              <a:solidFill>
                <a:schemeClr val="accent4">
                  <a:lumMod val="75000"/>
                  <a:lumOff val="25000"/>
                </a:schemeClr>
              </a:solidFill>
              <a:latin typeface="+mn-lt"/>
              <a:cs typeface="Times New Roman" panose="02020603050405020304" pitchFamily="18" charset="0"/>
            </a:endParaRPr>
          </a:p>
        </p:txBody>
      </p:sp>
      <p:sp>
        <p:nvSpPr>
          <p:cNvPr id="9" name="Rectangle 8"/>
          <p:cNvSpPr/>
          <p:nvPr/>
        </p:nvSpPr>
        <p:spPr bwMode="auto">
          <a:xfrm>
            <a:off x="1491570" y="2600176"/>
            <a:ext cx="10467068" cy="23083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In this case we must decide </a:t>
            </a:r>
            <a:r>
              <a:rPr lang="en-US" sz="3600" b="1" dirty="0">
                <a:solidFill>
                  <a:schemeClr val="accent4">
                    <a:lumMod val="50000"/>
                    <a:lumOff val="50000"/>
                  </a:schemeClr>
                </a:solidFill>
              </a:rPr>
              <a:t>whether the Federal Communications Commission has authority to regulate an Internet service provider’s network management </a:t>
            </a:r>
            <a:r>
              <a:rPr lang="en-US" sz="3600" b="1" dirty="0" smtClean="0">
                <a:solidFill>
                  <a:schemeClr val="accent4">
                    <a:lumMod val="50000"/>
                    <a:lumOff val="50000"/>
                  </a:schemeClr>
                </a:solidFill>
              </a:rPr>
              <a:t>practices</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Tree>
    <p:extLst>
      <p:ext uri="{BB962C8B-B14F-4D97-AF65-F5344CB8AC3E}">
        <p14:creationId xmlns:p14="http://schemas.microsoft.com/office/powerpoint/2010/main" val="353115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1763" y="-2"/>
            <a:ext cx="5710238" cy="419102"/>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Not on the Basis the FCC Relied Upon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509213" y="109135"/>
            <a:ext cx="3996111" cy="6264595"/>
          </a:xfrm>
          <a:prstGeom prst="rect">
            <a:avLst/>
          </a:prstGeom>
        </p:spPr>
      </p:pic>
      <p:sp>
        <p:nvSpPr>
          <p:cNvPr id="8" name="Rectangle 7"/>
          <p:cNvSpPr/>
          <p:nvPr/>
        </p:nvSpPr>
        <p:spPr bwMode="auto">
          <a:xfrm>
            <a:off x="1498294" y="1737458"/>
            <a:ext cx="9874077"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The Commission also relies on various provisions of the Communications Act that do create such responsibilities, but </a:t>
            </a:r>
            <a:r>
              <a:rPr lang="en-US" sz="3600" b="1" dirty="0">
                <a:solidFill>
                  <a:schemeClr val="accent4">
                    <a:lumMod val="50000"/>
                    <a:lumOff val="50000"/>
                  </a:schemeClr>
                </a:solidFill>
              </a:rPr>
              <a:t>for a variety of substantive and procedural reasons those provisions cannot support its exercise of ancillary authority over Comcast’s network management </a:t>
            </a:r>
            <a:r>
              <a:rPr lang="en-US" sz="3600" b="1" dirty="0" smtClean="0">
                <a:solidFill>
                  <a:schemeClr val="accent4">
                    <a:lumMod val="50000"/>
                    <a:lumOff val="50000"/>
                  </a:schemeClr>
                </a:solidFill>
              </a:rPr>
              <a:t>practices</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10" name="Text Box 5"/>
          <p:cNvSpPr txBox="1">
            <a:spLocks noChangeArrowheads="1"/>
          </p:cNvSpPr>
          <p:nvPr/>
        </p:nvSpPr>
        <p:spPr bwMode="auto">
          <a:xfrm>
            <a:off x="8567738" y="6472136"/>
            <a:ext cx="36242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Comcast v FCC (D.C. Cir. 2010)</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407950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576" y="-2"/>
            <a:ext cx="5305426" cy="347665"/>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Dec 2010: FCC Open Internet Order</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6" name="Text Box 5"/>
          <p:cNvSpPr txBox="1">
            <a:spLocks noChangeArrowheads="1"/>
          </p:cNvSpPr>
          <p:nvPr/>
        </p:nvSpPr>
        <p:spPr bwMode="auto">
          <a:xfrm>
            <a:off x="9996054" y="6488668"/>
            <a:ext cx="21959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(23 Dec 2010)</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981107" y="426217"/>
            <a:ext cx="3957981" cy="6247117"/>
          </a:xfrm>
          <a:prstGeom prst="rect">
            <a:avLst/>
          </a:prstGeom>
        </p:spPr>
      </p:pic>
    </p:spTree>
    <p:extLst>
      <p:ext uri="{BB962C8B-B14F-4D97-AF65-F5344CB8AC3E}">
        <p14:creationId xmlns:p14="http://schemas.microsoft.com/office/powerpoint/2010/main" val="3483461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1938" y="-2"/>
            <a:ext cx="1880063" cy="423951"/>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Core Rules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39</a:t>
            </a:fld>
            <a:endParaRPr lang="en-US" altLang="en-US"/>
          </a:p>
        </p:txBody>
      </p:sp>
      <p:sp>
        <p:nvSpPr>
          <p:cNvPr id="6" name="Text Box 5"/>
          <p:cNvSpPr txBox="1">
            <a:spLocks noChangeArrowheads="1"/>
          </p:cNvSpPr>
          <p:nvPr/>
        </p:nvSpPr>
        <p:spPr bwMode="auto">
          <a:xfrm>
            <a:off x="9996054" y="6488668"/>
            <a:ext cx="21959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(23 Dec 2010)</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35688" y="149622"/>
            <a:ext cx="4184946" cy="6179741"/>
          </a:xfrm>
          <a:prstGeom prst="rect">
            <a:avLst/>
          </a:prstGeom>
        </p:spPr>
      </p:pic>
      <p:pic>
        <p:nvPicPr>
          <p:cNvPr id="9" name="Picture 8"/>
          <p:cNvPicPr>
            <a:picLocks noChangeAspect="1"/>
          </p:cNvPicPr>
          <p:nvPr/>
        </p:nvPicPr>
        <p:blipFill>
          <a:blip r:embed="rId3"/>
          <a:stretch>
            <a:fillRect/>
          </a:stretch>
        </p:blipFill>
        <p:spPr>
          <a:xfrm>
            <a:off x="3002825" y="1149189"/>
            <a:ext cx="6993229" cy="4853031"/>
          </a:xfrm>
          <a:prstGeom prst="rect">
            <a:avLst/>
          </a:prstGeom>
        </p:spPr>
      </p:pic>
    </p:spTree>
    <p:extLst>
      <p:ext uri="{BB962C8B-B14F-4D97-AF65-F5344CB8AC3E}">
        <p14:creationId xmlns:p14="http://schemas.microsoft.com/office/powerpoint/2010/main" val="396801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8076" y="-2"/>
            <a:ext cx="3683925"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Infrastructure Spending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8923712" y="6488668"/>
            <a:ext cx="32682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USTELECOM</a:t>
            </a:r>
            <a:r>
              <a:rPr lang="en-US" sz="1800" i="0" dirty="0" smtClean="0">
                <a:solidFill>
                  <a:schemeClr val="accent4">
                    <a:lumMod val="75000"/>
                    <a:lumOff val="25000"/>
                  </a:schemeClr>
                </a:solidFill>
                <a:latin typeface="+mn-lt"/>
                <a:cs typeface="Times New Roman" panose="02020603050405020304" pitchFamily="18" charset="0"/>
              </a:rPr>
              <a:t> (23 Dec 2020)</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Broadband Investment Remains High in 2019 – USTelecom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27" y="128848"/>
            <a:ext cx="5590629" cy="6151418"/>
          </a:xfrm>
          <a:prstGeom prst="rect">
            <a:avLst/>
          </a:prstGeom>
        </p:spPr>
      </p:pic>
      <p:pic>
        <p:nvPicPr>
          <p:cNvPr id="8" name="Picture 7" descr="Broadband Investment Remains High in 2019 – USTelecom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1681" t="34727" r="22170" b="33394"/>
          <a:stretch/>
        </p:blipFill>
        <p:spPr>
          <a:xfrm>
            <a:off x="2903720" y="1269257"/>
            <a:ext cx="7332018" cy="4580335"/>
          </a:xfrm>
          <a:prstGeom prst="rect">
            <a:avLst/>
          </a:prstGeom>
        </p:spPr>
      </p:pic>
    </p:spTree>
    <p:extLst>
      <p:ext uri="{BB962C8B-B14F-4D97-AF65-F5344CB8AC3E}">
        <p14:creationId xmlns:p14="http://schemas.microsoft.com/office/powerpoint/2010/main" val="31337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563" y="-2"/>
            <a:ext cx="388143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Jan 2014: Verizon Ruling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pic>
        <p:nvPicPr>
          <p:cNvPr id="6" name="Picture 5"/>
          <p:cNvPicPr>
            <a:picLocks noChangeAspect="1"/>
          </p:cNvPicPr>
          <p:nvPr/>
        </p:nvPicPr>
        <p:blipFill>
          <a:blip r:embed="rId2"/>
          <a:stretch>
            <a:fillRect/>
          </a:stretch>
        </p:blipFill>
        <p:spPr>
          <a:xfrm>
            <a:off x="3811370" y="131543"/>
            <a:ext cx="3841968" cy="6272599"/>
          </a:xfrm>
          <a:prstGeom prst="rect">
            <a:avLst/>
          </a:prstGeom>
        </p:spPr>
      </p:pic>
      <p:sp>
        <p:nvSpPr>
          <p:cNvPr id="8" name="Text Box 5"/>
          <p:cNvSpPr txBox="1">
            <a:spLocks noChangeArrowheads="1"/>
          </p:cNvSpPr>
          <p:nvPr/>
        </p:nvSpPr>
        <p:spPr bwMode="auto">
          <a:xfrm>
            <a:off x="7362826" y="6477000"/>
            <a:ext cx="482917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740 F.3d 623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538267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563" y="-1"/>
            <a:ext cx="3500438" cy="45244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Déjà Vu All Over </a:t>
            </a:r>
            <a:r>
              <a:rPr lang="en-US" sz="2400" dirty="0" smtClean="0">
                <a:solidFill>
                  <a:schemeClr val="accent4">
                    <a:lumMod val="75000"/>
                    <a:lumOff val="25000"/>
                  </a:schemeClr>
                </a:solidFill>
                <a:latin typeface="+mn-lt"/>
                <a:cs typeface="Times New Roman" panose="02020603050405020304" pitchFamily="18" charset="0"/>
              </a:rPr>
              <a:t>Again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04446" y="161723"/>
            <a:ext cx="3786542" cy="6138621"/>
          </a:xfrm>
          <a:prstGeom prst="rect">
            <a:avLst/>
          </a:prstGeom>
        </p:spPr>
      </p:pic>
      <p:sp>
        <p:nvSpPr>
          <p:cNvPr id="9" name="Rectangle 8"/>
          <p:cNvSpPr/>
          <p:nvPr/>
        </p:nvSpPr>
        <p:spPr bwMode="auto">
          <a:xfrm>
            <a:off x="473075" y="2177206"/>
            <a:ext cx="11430000"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For the </a:t>
            </a:r>
            <a:r>
              <a:rPr lang="en-US" sz="3600" b="1" dirty="0">
                <a:solidFill>
                  <a:schemeClr val="accent4">
                    <a:lumMod val="50000"/>
                    <a:lumOff val="50000"/>
                  </a:schemeClr>
                </a:solidFill>
              </a:rPr>
              <a:t>second time in four years</a:t>
            </a:r>
            <a:r>
              <a:rPr lang="en-US" sz="3600" dirty="0">
                <a:solidFill>
                  <a:schemeClr val="bg2"/>
                </a:solidFill>
              </a:rPr>
              <a:t>, we are confronted with a Federal Communications Commission effort to compel broadband providers to treat all Internet traffic the same regardless of </a:t>
            </a:r>
            <a:r>
              <a:rPr lang="en-US" sz="3600" dirty="0" smtClean="0">
                <a:solidFill>
                  <a:schemeClr val="bg2"/>
                </a:solidFill>
              </a:rPr>
              <a:t>source—</a:t>
            </a:r>
            <a:r>
              <a:rPr lang="en-US" sz="3600" b="1" dirty="0" smtClean="0">
                <a:solidFill>
                  <a:schemeClr val="accent4">
                    <a:lumMod val="50000"/>
                    <a:lumOff val="50000"/>
                  </a:schemeClr>
                </a:solidFill>
              </a:rPr>
              <a:t>or </a:t>
            </a:r>
            <a:r>
              <a:rPr lang="en-US" sz="3600" b="1" dirty="0">
                <a:solidFill>
                  <a:schemeClr val="accent4">
                    <a:lumMod val="50000"/>
                    <a:lumOff val="50000"/>
                  </a:schemeClr>
                </a:solidFill>
              </a:rPr>
              <a:t>to require, as it is popularly known, </a:t>
            </a:r>
            <a:r>
              <a:rPr lang="en-US" sz="3600" b="1" dirty="0" smtClean="0">
                <a:solidFill>
                  <a:schemeClr val="accent4">
                    <a:lumMod val="50000"/>
                    <a:lumOff val="50000"/>
                  </a:schemeClr>
                </a:solidFill>
              </a:rPr>
              <a:t>‘net </a:t>
            </a:r>
            <a:r>
              <a:rPr lang="en-US" sz="3600" b="1" dirty="0">
                <a:solidFill>
                  <a:schemeClr val="accent4">
                    <a:lumMod val="50000"/>
                    <a:lumOff val="50000"/>
                  </a:schemeClr>
                </a:solidFill>
              </a:rPr>
              <a:t>neutrality</a:t>
            </a:r>
            <a:r>
              <a:rPr lang="en-US" sz="3600" b="1" dirty="0" smtClean="0">
                <a:solidFill>
                  <a:schemeClr val="accent4">
                    <a:lumMod val="50000"/>
                    <a:lumOff val="50000"/>
                  </a:schemeClr>
                </a:solidFill>
              </a:rPr>
              <a:t>.’</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10" name="Text Box 5"/>
          <p:cNvSpPr txBox="1">
            <a:spLocks noChangeArrowheads="1"/>
          </p:cNvSpPr>
          <p:nvPr/>
        </p:nvSpPr>
        <p:spPr bwMode="auto">
          <a:xfrm>
            <a:off x="8758238" y="6477000"/>
            <a:ext cx="34337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41861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438" y="-2"/>
            <a:ext cx="45005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General Broadband Authority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342760" y="209004"/>
            <a:ext cx="4033978" cy="6046416"/>
          </a:xfrm>
          <a:prstGeom prst="rect">
            <a:avLst/>
          </a:prstGeom>
        </p:spPr>
      </p:pic>
      <p:sp>
        <p:nvSpPr>
          <p:cNvPr id="8" name="Rectangle 7"/>
          <p:cNvSpPr/>
          <p:nvPr/>
        </p:nvSpPr>
        <p:spPr bwMode="auto">
          <a:xfrm>
            <a:off x="1227425" y="2357170"/>
            <a:ext cx="10659775"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As we explain in this opinion, the Commission has established that </a:t>
            </a:r>
            <a:r>
              <a:rPr lang="en-US" sz="3600" b="1" dirty="0">
                <a:solidFill>
                  <a:schemeClr val="accent4">
                    <a:lumMod val="50000"/>
                    <a:lumOff val="50000"/>
                  </a:schemeClr>
                </a:solidFill>
              </a:rPr>
              <a:t>section 706 of the Telecommunications Act of 1996 vests it with affirmative authority to enact measures encouraging the deployment of broadband infrastructure</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10" name="Text Box 5"/>
          <p:cNvSpPr txBox="1">
            <a:spLocks noChangeArrowheads="1"/>
          </p:cNvSpPr>
          <p:nvPr/>
        </p:nvSpPr>
        <p:spPr bwMode="auto">
          <a:xfrm>
            <a:off x="8739188" y="6488668"/>
            <a:ext cx="345281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50183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538" y="-2"/>
            <a:ext cx="4843463" cy="49275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FCC Read of 706 is Reasonable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42748" y="171195"/>
            <a:ext cx="4081602" cy="6117799"/>
          </a:xfrm>
          <a:prstGeom prst="rect">
            <a:avLst/>
          </a:prstGeom>
        </p:spPr>
      </p:pic>
      <p:sp>
        <p:nvSpPr>
          <p:cNvPr id="8" name="Rectangle 7"/>
          <p:cNvSpPr/>
          <p:nvPr/>
        </p:nvSpPr>
        <p:spPr bwMode="auto">
          <a:xfrm>
            <a:off x="457365" y="2631468"/>
            <a:ext cx="11498316" cy="23083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The </a:t>
            </a:r>
            <a:r>
              <a:rPr lang="en-US" sz="3600" dirty="0">
                <a:solidFill>
                  <a:schemeClr val="bg2"/>
                </a:solidFill>
              </a:rPr>
              <a:t>Commission, we further hold, </a:t>
            </a:r>
            <a:r>
              <a:rPr lang="en-US" sz="3600" b="1" dirty="0">
                <a:solidFill>
                  <a:schemeClr val="accent4">
                    <a:lumMod val="50000"/>
                    <a:lumOff val="50000"/>
                  </a:schemeClr>
                </a:solidFill>
              </a:rPr>
              <a:t>has reasonably interpreted section 706 to empower it to promulgate rules governing broadband providers’ treatment of Internet </a:t>
            </a:r>
            <a:r>
              <a:rPr lang="en-US" sz="3600" b="1" dirty="0" smtClean="0">
                <a:solidFill>
                  <a:schemeClr val="accent4">
                    <a:lumMod val="50000"/>
                    <a:lumOff val="50000"/>
                  </a:schemeClr>
                </a:solidFill>
              </a:rPr>
              <a:t>traffic</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8743950" y="6477000"/>
            <a:ext cx="344805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9676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275" y="-2"/>
            <a:ext cx="5038726"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The Virtuous Circle of Innovation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95135" y="209003"/>
            <a:ext cx="4070601" cy="6101309"/>
          </a:xfrm>
          <a:prstGeom prst="rect">
            <a:avLst/>
          </a:prstGeom>
        </p:spPr>
      </p:pic>
      <p:sp>
        <p:nvSpPr>
          <p:cNvPr id="8" name="Rectangle 7"/>
          <p:cNvSpPr/>
          <p:nvPr/>
        </p:nvSpPr>
        <p:spPr bwMode="auto">
          <a:xfrm>
            <a:off x="1148950" y="2273617"/>
            <a:ext cx="10394730"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smtClean="0">
                <a:solidFill>
                  <a:schemeClr val="bg2"/>
                </a:solidFill>
              </a:rPr>
              <a:t>and </a:t>
            </a:r>
            <a:r>
              <a:rPr lang="en-US" sz="3600" dirty="0">
                <a:solidFill>
                  <a:schemeClr val="bg2"/>
                </a:solidFill>
              </a:rPr>
              <a:t>its justification for the </a:t>
            </a:r>
            <a:r>
              <a:rPr lang="en-US" sz="3600" b="1" dirty="0">
                <a:solidFill>
                  <a:schemeClr val="accent4">
                    <a:lumMod val="50000"/>
                    <a:lumOff val="50000"/>
                  </a:schemeClr>
                </a:solidFill>
              </a:rPr>
              <a:t>specific rules at issue here</a:t>
            </a:r>
            <a:r>
              <a:rPr lang="en-US" sz="3600" dirty="0">
                <a:solidFill>
                  <a:schemeClr val="bg2"/>
                </a:solidFill>
              </a:rPr>
              <a:t>—that they will </a:t>
            </a:r>
            <a:r>
              <a:rPr lang="en-US" sz="3600" b="1" dirty="0">
                <a:solidFill>
                  <a:schemeClr val="accent4">
                    <a:lumMod val="50000"/>
                    <a:lumOff val="50000"/>
                  </a:schemeClr>
                </a:solidFill>
              </a:rPr>
              <a:t>preserve and facilitate the </a:t>
            </a:r>
            <a:r>
              <a:rPr lang="en-US" sz="3600" b="1" dirty="0" smtClean="0">
                <a:solidFill>
                  <a:schemeClr val="accent4">
                    <a:lumMod val="50000"/>
                    <a:lumOff val="50000"/>
                  </a:schemeClr>
                </a:solidFill>
              </a:rPr>
              <a:t>‘virtuous circle’ </a:t>
            </a:r>
            <a:r>
              <a:rPr lang="en-US" sz="3600" b="1" dirty="0">
                <a:solidFill>
                  <a:schemeClr val="accent4">
                    <a:lumMod val="50000"/>
                    <a:lumOff val="50000"/>
                  </a:schemeClr>
                </a:solidFill>
              </a:rPr>
              <a:t>of innovation </a:t>
            </a:r>
            <a:r>
              <a:rPr lang="en-US" sz="3600" dirty="0">
                <a:solidFill>
                  <a:schemeClr val="bg2"/>
                </a:solidFill>
              </a:rPr>
              <a:t>that has driven the explosive growth of the </a:t>
            </a:r>
            <a:r>
              <a:rPr lang="en-US" sz="3600" b="1" dirty="0">
                <a:solidFill>
                  <a:schemeClr val="accent4">
                    <a:lumMod val="50000"/>
                    <a:lumOff val="50000"/>
                  </a:schemeClr>
                </a:solidFill>
              </a:rPr>
              <a:t>Internet—is reasonable and supported by </a:t>
            </a:r>
            <a:r>
              <a:rPr lang="en-US" sz="3600" b="1" dirty="0" smtClean="0">
                <a:solidFill>
                  <a:schemeClr val="accent4">
                    <a:lumMod val="50000"/>
                    <a:lumOff val="50000"/>
                  </a:schemeClr>
                </a:solidFill>
              </a:rPr>
              <a:t>substantial evidence</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8691562" y="6488668"/>
            <a:ext cx="350043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1326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1213" y="-1"/>
            <a:ext cx="6300787" cy="419101"/>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But There are Limits on What FCC Can Do</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52274" y="209549"/>
            <a:ext cx="4038739" cy="6053553"/>
          </a:xfrm>
          <a:prstGeom prst="rect">
            <a:avLst/>
          </a:prstGeom>
        </p:spPr>
      </p:pic>
      <p:sp>
        <p:nvSpPr>
          <p:cNvPr id="8" name="Rectangle 7"/>
          <p:cNvSpPr/>
          <p:nvPr/>
        </p:nvSpPr>
        <p:spPr bwMode="auto">
          <a:xfrm>
            <a:off x="1168000" y="2298889"/>
            <a:ext cx="10394730" cy="23083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That said, even though </a:t>
            </a:r>
            <a:r>
              <a:rPr lang="en-US" sz="3600" b="1" dirty="0">
                <a:solidFill>
                  <a:schemeClr val="accent4">
                    <a:lumMod val="50000"/>
                    <a:lumOff val="50000"/>
                  </a:schemeClr>
                </a:solidFill>
              </a:rPr>
              <a:t>the Commission </a:t>
            </a:r>
            <a:r>
              <a:rPr lang="en-US" sz="3600" dirty="0">
                <a:solidFill>
                  <a:schemeClr val="bg2"/>
                </a:solidFill>
              </a:rPr>
              <a:t>has general authority to regulate in this arena, it </a:t>
            </a:r>
            <a:r>
              <a:rPr lang="en-US" sz="3600" b="1" dirty="0">
                <a:solidFill>
                  <a:schemeClr val="accent4">
                    <a:lumMod val="50000"/>
                    <a:lumOff val="50000"/>
                  </a:schemeClr>
                </a:solidFill>
              </a:rPr>
              <a:t>may not impose requirements that contravene express statutory </a:t>
            </a:r>
            <a:r>
              <a:rPr lang="en-US" sz="3600" b="1" dirty="0" smtClean="0">
                <a:solidFill>
                  <a:schemeClr val="accent4">
                    <a:lumMod val="50000"/>
                    <a:lumOff val="50000"/>
                  </a:schemeClr>
                </a:solidFill>
              </a:rPr>
              <a:t>mandates</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8686799" y="6477000"/>
            <a:ext cx="35052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4714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514" y="-2"/>
            <a:ext cx="9615488" cy="47149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Can’t Implement Common Carrier Rules if Not Classified as </a:t>
            </a:r>
            <a:r>
              <a:rPr lang="en-US" sz="2400" dirty="0" smtClean="0">
                <a:solidFill>
                  <a:schemeClr val="accent4">
                    <a:lumMod val="75000"/>
                    <a:lumOff val="25000"/>
                  </a:schemeClr>
                </a:solidFill>
                <a:latin typeface="+mn-lt"/>
                <a:cs typeface="Times New Roman" panose="02020603050405020304" pitchFamily="18" charset="0"/>
              </a:rPr>
              <a:t>Such</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52274" y="557492"/>
            <a:ext cx="3881576" cy="5817986"/>
          </a:xfrm>
          <a:prstGeom prst="rect">
            <a:avLst/>
          </a:prstGeom>
        </p:spPr>
      </p:pic>
      <p:sp>
        <p:nvSpPr>
          <p:cNvPr id="8" name="Rectangle 7"/>
          <p:cNvSpPr/>
          <p:nvPr/>
        </p:nvSpPr>
        <p:spPr bwMode="auto">
          <a:xfrm>
            <a:off x="1410888" y="1926758"/>
            <a:ext cx="10394730"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b="1" dirty="0" smtClean="0">
                <a:solidFill>
                  <a:schemeClr val="accent4">
                    <a:lumMod val="50000"/>
                    <a:lumOff val="50000"/>
                  </a:schemeClr>
                </a:solidFill>
              </a:rPr>
              <a:t>Given </a:t>
            </a:r>
            <a:r>
              <a:rPr lang="en-US" sz="3600" b="1" dirty="0">
                <a:solidFill>
                  <a:schemeClr val="accent4">
                    <a:lumMod val="50000"/>
                    <a:lumOff val="50000"/>
                  </a:schemeClr>
                </a:solidFill>
              </a:rPr>
              <a:t>that the Commission has chosen to classify broadband providers in a manner that exempts them from treatment as common carriers</a:t>
            </a:r>
            <a:r>
              <a:rPr lang="en-US" sz="3600" dirty="0">
                <a:solidFill>
                  <a:schemeClr val="bg2"/>
                </a:solidFill>
              </a:rPr>
              <a:t>, the Communications Act expressly prohibits the Commission from nonetheless regulating them as </a:t>
            </a:r>
            <a:r>
              <a:rPr lang="en-US" sz="3600" dirty="0" smtClean="0">
                <a:solidFill>
                  <a:schemeClr val="bg2"/>
                </a:solidFill>
              </a:rPr>
              <a:t>such.”</a:t>
            </a:r>
            <a:endParaRPr kumimoji="1" lang="en-US" sz="3600" i="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8720137" y="6477000"/>
            <a:ext cx="347186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2563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164" y="-2"/>
            <a:ext cx="5938838" cy="504827"/>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Meaning?: Only Transparency </a:t>
            </a:r>
            <a:r>
              <a:rPr lang="en-US" sz="2400" dirty="0" smtClean="0">
                <a:solidFill>
                  <a:schemeClr val="accent4">
                    <a:lumMod val="75000"/>
                    <a:lumOff val="25000"/>
                  </a:schemeClr>
                </a:solidFill>
                <a:latin typeface="+mn-lt"/>
                <a:cs typeface="Times New Roman" panose="02020603050405020304" pitchFamily="18" charset="0"/>
              </a:rPr>
              <a:t>Survives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315912" y="179902"/>
            <a:ext cx="4065588" cy="6093796"/>
          </a:xfrm>
          <a:prstGeom prst="rect">
            <a:avLst/>
          </a:prstGeom>
        </p:spPr>
      </p:pic>
      <p:sp>
        <p:nvSpPr>
          <p:cNvPr id="8" name="Rectangle 7"/>
          <p:cNvSpPr/>
          <p:nvPr/>
        </p:nvSpPr>
        <p:spPr bwMode="auto">
          <a:xfrm>
            <a:off x="1229912" y="2269658"/>
            <a:ext cx="10394730"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b="1" dirty="0" smtClean="0">
                <a:solidFill>
                  <a:schemeClr val="accent4">
                    <a:lumMod val="50000"/>
                    <a:lumOff val="50000"/>
                  </a:schemeClr>
                </a:solidFill>
              </a:rPr>
              <a:t>Because </a:t>
            </a:r>
            <a:r>
              <a:rPr lang="en-US" sz="3600" b="1" dirty="0">
                <a:solidFill>
                  <a:schemeClr val="accent4">
                    <a:lumMod val="50000"/>
                    <a:lumOff val="50000"/>
                  </a:schemeClr>
                </a:solidFill>
              </a:rPr>
              <a:t>the Commission has failed to establish that the anti-discrimination and anti-blocking rules do not impose </a:t>
            </a:r>
            <a:r>
              <a:rPr lang="en-US" sz="3600" b="1" i="1" dirty="0">
                <a:solidFill>
                  <a:schemeClr val="accent4">
                    <a:lumMod val="50000"/>
                    <a:lumOff val="50000"/>
                  </a:schemeClr>
                </a:solidFill>
              </a:rPr>
              <a:t>per se </a:t>
            </a:r>
            <a:r>
              <a:rPr lang="en-US" sz="3600" b="1" dirty="0">
                <a:solidFill>
                  <a:schemeClr val="accent4">
                    <a:lumMod val="50000"/>
                    <a:lumOff val="50000"/>
                  </a:schemeClr>
                </a:solidFill>
              </a:rPr>
              <a:t>common carrier obligations, we vacate those portions of the </a:t>
            </a:r>
            <a:r>
              <a:rPr lang="en-US" sz="3600" b="1" i="1" dirty="0">
                <a:solidFill>
                  <a:schemeClr val="accent4">
                    <a:lumMod val="50000"/>
                    <a:lumOff val="50000"/>
                  </a:schemeClr>
                </a:solidFill>
              </a:rPr>
              <a:t>Open Internet </a:t>
            </a:r>
            <a:r>
              <a:rPr lang="en-US" sz="3600" b="1" i="1" dirty="0" smtClean="0">
                <a:solidFill>
                  <a:schemeClr val="accent4">
                    <a:lumMod val="50000"/>
                    <a:lumOff val="50000"/>
                  </a:schemeClr>
                </a:solidFill>
              </a:rPr>
              <a:t>Order</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8629650" y="6488668"/>
            <a:ext cx="356235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Verizon v. FCC (D.C. Cir. 2014)</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38769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3988" y="-2"/>
            <a:ext cx="314801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400 Page Download</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pic>
        <p:nvPicPr>
          <p:cNvPr id="6" name="Picture 5"/>
          <p:cNvPicPr>
            <a:picLocks noChangeAspect="1"/>
          </p:cNvPicPr>
          <p:nvPr/>
        </p:nvPicPr>
        <p:blipFill>
          <a:blip r:embed="rId2"/>
          <a:stretch>
            <a:fillRect/>
          </a:stretch>
        </p:blipFill>
        <p:spPr>
          <a:xfrm>
            <a:off x="2995843" y="107632"/>
            <a:ext cx="4824183" cy="6675263"/>
          </a:xfrm>
          <a:prstGeom prst="rect">
            <a:avLst/>
          </a:prstGeom>
        </p:spPr>
      </p:pic>
      <p:sp>
        <p:nvSpPr>
          <p:cNvPr id="8" name="Text Box 5"/>
          <p:cNvSpPr txBox="1">
            <a:spLocks noChangeArrowheads="1"/>
          </p:cNvSpPr>
          <p:nvPr/>
        </p:nvSpPr>
        <p:spPr bwMode="auto">
          <a:xfrm>
            <a:off x="7924800" y="6477000"/>
            <a:ext cx="42672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5387675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663" y="-2"/>
            <a:ext cx="460533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The Virtuous Innovation Cycle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19075" y="117908"/>
            <a:ext cx="4267200" cy="6128351"/>
          </a:xfrm>
          <a:prstGeom prst="rect">
            <a:avLst/>
          </a:prstGeom>
        </p:spPr>
      </p:pic>
      <p:sp>
        <p:nvSpPr>
          <p:cNvPr id="8" name="Rectangle 7"/>
          <p:cNvSpPr/>
          <p:nvPr/>
        </p:nvSpPr>
        <p:spPr bwMode="auto">
          <a:xfrm>
            <a:off x="848007" y="2272498"/>
            <a:ext cx="10991570"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dirty="0">
                <a:solidFill>
                  <a:schemeClr val="bg2"/>
                </a:solidFill>
              </a:rPr>
              <a:t>Four years ago, </a:t>
            </a:r>
            <a:r>
              <a:rPr lang="en-US" sz="3600" b="1" dirty="0">
                <a:solidFill>
                  <a:schemeClr val="accent4">
                    <a:lumMod val="50000"/>
                    <a:lumOff val="50000"/>
                  </a:schemeClr>
                </a:solidFill>
              </a:rPr>
              <a:t>the Commission adopted open Internet rules to protect and promote the </a:t>
            </a:r>
            <a:r>
              <a:rPr lang="en-US" sz="3600" b="1" dirty="0" smtClean="0">
                <a:solidFill>
                  <a:schemeClr val="accent4">
                    <a:lumMod val="50000"/>
                    <a:lumOff val="50000"/>
                  </a:schemeClr>
                </a:solidFill>
              </a:rPr>
              <a:t>‘virtuous cycle’ </a:t>
            </a:r>
            <a:r>
              <a:rPr lang="en-US" sz="3600" b="1" dirty="0">
                <a:solidFill>
                  <a:schemeClr val="accent4">
                    <a:lumMod val="50000"/>
                    <a:lumOff val="50000"/>
                  </a:schemeClr>
                </a:solidFill>
              </a:rPr>
              <a:t>that drives innovation and investment on the Internet</a:t>
            </a:r>
            <a:r>
              <a:rPr lang="en-US" sz="3600" dirty="0">
                <a:solidFill>
                  <a:schemeClr val="bg2"/>
                </a:solidFill>
              </a:rPr>
              <a:t>—both at the </a:t>
            </a:r>
            <a:r>
              <a:rPr lang="en-US" sz="3600" dirty="0" smtClean="0">
                <a:solidFill>
                  <a:schemeClr val="bg2"/>
                </a:solidFill>
              </a:rPr>
              <a:t>‘edges’ </a:t>
            </a:r>
            <a:r>
              <a:rPr lang="en-US" sz="3600" dirty="0">
                <a:solidFill>
                  <a:schemeClr val="bg2"/>
                </a:solidFill>
              </a:rPr>
              <a:t>of the network, as well as in the network </a:t>
            </a:r>
            <a:r>
              <a:rPr lang="en-US" sz="3600" dirty="0" smtClean="0">
                <a:solidFill>
                  <a:schemeClr val="bg2"/>
                </a:solidFill>
              </a:rPr>
              <a:t>itself.”</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796212" y="6477000"/>
            <a:ext cx="439578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26875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073" y="-2"/>
            <a:ext cx="6151928" cy="44461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 Simple Delivery </a:t>
            </a:r>
            <a:r>
              <a:rPr lang="en-US" sz="2400" dirty="0" smtClean="0">
                <a:solidFill>
                  <a:schemeClr val="accent4">
                    <a:lumMod val="75000"/>
                    <a:lumOff val="25000"/>
                  </a:schemeClr>
                </a:solidFill>
                <a:latin typeface="+mn-lt"/>
                <a:cs typeface="Times New Roman" panose="02020603050405020304" pitchFamily="18" charset="0"/>
              </a:rPr>
              <a:t>Service (TTYN (1 of 3))</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8" name="Slide Number Placeholder 1"/>
          <p:cNvSpPr txBox="1">
            <a:spLocks/>
          </p:cNvSpPr>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fld id="{C491F945-C11D-423F-9A26-A89AB4A0FF39}" type="slidenum">
              <a:rPr lang="en-US" altLang="en-US" smtClean="0"/>
              <a:pPr/>
              <a:t>5</a:t>
            </a:fld>
            <a:endParaRPr lang="en-US" altLang="en-US" dirty="0"/>
          </a:p>
        </p:txBody>
      </p:sp>
      <p:graphicFrame>
        <p:nvGraphicFramePr>
          <p:cNvPr id="9" name="Table 8"/>
          <p:cNvGraphicFramePr>
            <a:graphicFrameLocks noGrp="1"/>
          </p:cNvGraphicFramePr>
          <p:nvPr>
            <p:extLst/>
          </p:nvPr>
        </p:nvGraphicFramePr>
        <p:xfrm>
          <a:off x="5816441" y="2829976"/>
          <a:ext cx="6289040" cy="2103120"/>
        </p:xfrm>
        <a:graphic>
          <a:graphicData uri="http://schemas.openxmlformats.org/drawingml/2006/table">
            <a:tbl>
              <a:tblPr firstRow="1" bandRow="1">
                <a:tableStyleId>{5C22544A-7EE6-4342-B048-85BDC9FD1C3A}</a:tableStyleId>
              </a:tblPr>
              <a:tblGrid>
                <a:gridCol w="1129211">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2364378">
                  <a:extLst>
                    <a:ext uri="{9D8B030D-6E8A-4147-A177-3AD203B41FA5}">
                      <a16:colId xmlns:a16="http://schemas.microsoft.com/office/drawing/2014/main" val="20002"/>
                    </a:ext>
                  </a:extLst>
                </a:gridCol>
                <a:gridCol w="1332411">
                  <a:extLst>
                    <a:ext uri="{9D8B030D-6E8A-4147-A177-3AD203B41FA5}">
                      <a16:colId xmlns:a16="http://schemas.microsoft.com/office/drawing/2014/main" val="20003"/>
                    </a:ext>
                  </a:extLst>
                </a:gridCol>
              </a:tblGrid>
              <a:tr h="370840">
                <a:tc>
                  <a:txBody>
                    <a:bodyPr/>
                    <a:lstStyle/>
                    <a:p>
                      <a:endParaRPr lang="en-US" sz="4000" dirty="0"/>
                    </a:p>
                  </a:txBody>
                  <a:tcPr/>
                </a:tc>
                <a:tc>
                  <a:txBody>
                    <a:bodyPr/>
                    <a:lstStyle/>
                    <a:p>
                      <a:pPr algn="ctr"/>
                      <a:r>
                        <a:rPr lang="en-US" sz="4000" dirty="0" smtClean="0">
                          <a:solidFill>
                            <a:schemeClr val="tx1"/>
                          </a:solidFill>
                        </a:rPr>
                        <a:t>Slow</a:t>
                      </a:r>
                      <a:endParaRPr lang="en-US" sz="4000" dirty="0">
                        <a:solidFill>
                          <a:schemeClr val="tx1"/>
                        </a:solidFill>
                      </a:endParaRPr>
                    </a:p>
                  </a:txBody>
                  <a:tcPr>
                    <a:solidFill>
                      <a:schemeClr val="accent2">
                        <a:lumMod val="75000"/>
                      </a:schemeClr>
                    </a:solidFill>
                  </a:tcPr>
                </a:tc>
                <a:tc>
                  <a:txBody>
                    <a:bodyPr/>
                    <a:lstStyle/>
                    <a:p>
                      <a:pPr algn="ctr"/>
                      <a:r>
                        <a:rPr lang="en-US" sz="4000" dirty="0" smtClean="0">
                          <a:solidFill>
                            <a:schemeClr val="tx1"/>
                          </a:solidFill>
                        </a:rPr>
                        <a:t>Medium</a:t>
                      </a:r>
                      <a:endParaRPr lang="en-US" sz="4000" dirty="0">
                        <a:solidFill>
                          <a:schemeClr val="tx1"/>
                        </a:solidFill>
                      </a:endParaRPr>
                    </a:p>
                  </a:txBody>
                  <a:tcPr>
                    <a:solidFill>
                      <a:schemeClr val="accent2">
                        <a:lumMod val="75000"/>
                      </a:schemeClr>
                    </a:solidFill>
                  </a:tcPr>
                </a:tc>
                <a:tc>
                  <a:txBody>
                    <a:bodyPr/>
                    <a:lstStyle/>
                    <a:p>
                      <a:pPr algn="ctr"/>
                      <a:r>
                        <a:rPr lang="en-US" sz="4000" dirty="0" smtClean="0">
                          <a:solidFill>
                            <a:schemeClr val="tx1"/>
                          </a:solidFill>
                        </a:rPr>
                        <a:t>Fast</a:t>
                      </a:r>
                      <a:endParaRPr lang="en-US" sz="4000" dirty="0">
                        <a:solidFill>
                          <a:schemeClr val="tx1"/>
                        </a:solidFill>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US" sz="4000" dirty="0" smtClean="0"/>
                        <a:t>C1</a:t>
                      </a:r>
                      <a:endParaRPr lang="en-US" sz="4000" dirty="0"/>
                    </a:p>
                  </a:txBody>
                  <a:tcPr>
                    <a:solidFill>
                      <a:schemeClr val="accent2">
                        <a:lumMod val="75000"/>
                      </a:schemeClr>
                    </a:solidFill>
                  </a:tcPr>
                </a:tc>
                <a:tc>
                  <a:txBody>
                    <a:bodyPr/>
                    <a:lstStyle/>
                    <a:p>
                      <a:pPr algn="ctr"/>
                      <a:r>
                        <a:rPr lang="en-US" sz="4000" dirty="0" smtClean="0"/>
                        <a:t>$0</a:t>
                      </a:r>
                      <a:endParaRPr lang="en-US" sz="4000" dirty="0"/>
                    </a:p>
                  </a:txBody>
                  <a:tcPr>
                    <a:solidFill>
                      <a:schemeClr val="accent5">
                        <a:lumMod val="90000"/>
                      </a:schemeClr>
                    </a:solidFill>
                  </a:tcPr>
                </a:tc>
                <a:tc>
                  <a:txBody>
                    <a:bodyPr/>
                    <a:lstStyle/>
                    <a:p>
                      <a:pPr algn="ctr"/>
                      <a:r>
                        <a:rPr lang="en-US" sz="4000" dirty="0" smtClean="0"/>
                        <a:t>$10</a:t>
                      </a:r>
                      <a:endParaRPr lang="en-US" sz="4000" dirty="0"/>
                    </a:p>
                  </a:txBody>
                  <a:tcPr>
                    <a:solidFill>
                      <a:schemeClr val="accent5">
                        <a:lumMod val="90000"/>
                      </a:schemeClr>
                    </a:solidFill>
                  </a:tcPr>
                </a:tc>
                <a:tc>
                  <a:txBody>
                    <a:bodyPr/>
                    <a:lstStyle/>
                    <a:p>
                      <a:pPr algn="ctr"/>
                      <a:r>
                        <a:rPr lang="en-US" sz="4000" dirty="0" smtClean="0"/>
                        <a:t>$15</a:t>
                      </a:r>
                      <a:endParaRPr lang="en-US" sz="4000" dirty="0"/>
                    </a:p>
                  </a:txBody>
                  <a:tcPr>
                    <a:solidFill>
                      <a:schemeClr val="accent5">
                        <a:lumMod val="90000"/>
                      </a:schemeClr>
                    </a:solidFill>
                  </a:tcPr>
                </a:tc>
                <a:extLst>
                  <a:ext uri="{0D108BD9-81ED-4DB2-BD59-A6C34878D82A}">
                    <a16:rowId xmlns:a16="http://schemas.microsoft.com/office/drawing/2014/main" val="10001"/>
                  </a:ext>
                </a:extLst>
              </a:tr>
              <a:tr h="370840">
                <a:tc>
                  <a:txBody>
                    <a:bodyPr/>
                    <a:lstStyle/>
                    <a:p>
                      <a:r>
                        <a:rPr lang="en-US" sz="4000" dirty="0" smtClean="0"/>
                        <a:t>C2</a:t>
                      </a:r>
                      <a:endParaRPr lang="en-US" sz="4000" dirty="0"/>
                    </a:p>
                  </a:txBody>
                  <a:tcPr>
                    <a:solidFill>
                      <a:schemeClr val="accent2">
                        <a:lumMod val="75000"/>
                      </a:schemeClr>
                    </a:solidFill>
                  </a:tcPr>
                </a:tc>
                <a:tc>
                  <a:txBody>
                    <a:bodyPr/>
                    <a:lstStyle/>
                    <a:p>
                      <a:pPr algn="ctr"/>
                      <a:r>
                        <a:rPr lang="en-US" sz="4000" dirty="0" smtClean="0"/>
                        <a:t>$9</a:t>
                      </a:r>
                      <a:endParaRPr lang="en-US" sz="4000" dirty="0"/>
                    </a:p>
                  </a:txBody>
                  <a:tcPr>
                    <a:solidFill>
                      <a:schemeClr val="accent5">
                        <a:lumMod val="90000"/>
                      </a:schemeClr>
                    </a:solidFill>
                  </a:tcPr>
                </a:tc>
                <a:tc>
                  <a:txBody>
                    <a:bodyPr/>
                    <a:lstStyle/>
                    <a:p>
                      <a:pPr algn="ctr"/>
                      <a:r>
                        <a:rPr lang="en-US" sz="4000" dirty="0" smtClean="0"/>
                        <a:t>$10</a:t>
                      </a:r>
                      <a:endParaRPr lang="en-US" sz="4000" dirty="0"/>
                    </a:p>
                  </a:txBody>
                  <a:tcPr>
                    <a:solidFill>
                      <a:schemeClr val="accent5">
                        <a:lumMod val="90000"/>
                      </a:schemeClr>
                    </a:solidFill>
                  </a:tcPr>
                </a:tc>
                <a:tc>
                  <a:txBody>
                    <a:bodyPr/>
                    <a:lstStyle/>
                    <a:p>
                      <a:pPr algn="ctr"/>
                      <a:r>
                        <a:rPr lang="en-US" sz="4000" dirty="0" smtClean="0"/>
                        <a:t>$11</a:t>
                      </a:r>
                      <a:endParaRPr lang="en-US" sz="4000" dirty="0"/>
                    </a:p>
                  </a:txBody>
                  <a:tcPr>
                    <a:solidFill>
                      <a:schemeClr val="accent5">
                        <a:lumMod val="90000"/>
                      </a:schemeClr>
                    </a:solid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1063393" y="1105573"/>
            <a:ext cx="10437221" cy="875212"/>
            <a:chOff x="600892" y="2142308"/>
            <a:chExt cx="10437221" cy="875212"/>
          </a:xfrm>
        </p:grpSpPr>
        <p:sp>
          <p:nvSpPr>
            <p:cNvPr id="11" name="Rectangle 10"/>
            <p:cNvSpPr/>
            <p:nvPr/>
          </p:nvSpPr>
          <p:spPr bwMode="auto">
            <a:xfrm>
              <a:off x="600892" y="2155371"/>
              <a:ext cx="2677886" cy="862149"/>
            </a:xfrm>
            <a:prstGeom prst="rect">
              <a:avLst/>
            </a:prstGeom>
            <a:solidFill>
              <a:srgbClr val="66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4800" b="1" i="0" u="none" strike="noStrike" cap="none" normalizeH="0" baseline="0" dirty="0" smtClean="0">
                  <a:ln>
                    <a:noFill/>
                  </a:ln>
                  <a:solidFill>
                    <a:schemeClr val="bg1"/>
                  </a:solidFill>
                  <a:effectLst/>
                  <a:latin typeface="+mn-lt"/>
                </a:rPr>
                <a:t>Chicago</a:t>
              </a:r>
            </a:p>
          </p:txBody>
        </p:sp>
        <p:sp>
          <p:nvSpPr>
            <p:cNvPr id="12" name="Rectangle 11"/>
            <p:cNvSpPr/>
            <p:nvPr/>
          </p:nvSpPr>
          <p:spPr bwMode="auto">
            <a:xfrm>
              <a:off x="8109130" y="2142308"/>
              <a:ext cx="2928983" cy="862149"/>
            </a:xfrm>
            <a:prstGeom prst="rect">
              <a:avLst/>
            </a:prstGeom>
            <a:solidFill>
              <a:srgbClr val="66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en-US" sz="4800" b="1" i="0" u="none" strike="noStrike" cap="none" normalizeH="0" baseline="0" dirty="0" smtClean="0">
                  <a:ln>
                    <a:noFill/>
                  </a:ln>
                  <a:solidFill>
                    <a:schemeClr val="bg1"/>
                  </a:solidFill>
                  <a:effectLst/>
                  <a:latin typeface="+mn-lt"/>
                </a:rPr>
                <a:t>New York</a:t>
              </a:r>
            </a:p>
          </p:txBody>
        </p:sp>
        <p:cxnSp>
          <p:nvCxnSpPr>
            <p:cNvPr id="13" name="Straight Connector 12"/>
            <p:cNvCxnSpPr>
              <a:stCxn id="11" idx="3"/>
              <a:endCxn id="12" idx="1"/>
            </p:cNvCxnSpPr>
            <p:nvPr/>
          </p:nvCxnSpPr>
          <p:spPr bwMode="auto">
            <a:xfrm flipV="1">
              <a:off x="3278778" y="2573383"/>
              <a:ext cx="4830352" cy="13063"/>
            </a:xfrm>
            <a:prstGeom prst="line">
              <a:avLst/>
            </a:prstGeom>
            <a:solidFill>
              <a:schemeClr val="accent1"/>
            </a:solidFill>
            <a:ln w="63500" cap="flat" cmpd="sng" algn="ctr">
              <a:solidFill>
                <a:schemeClr val="tx1"/>
              </a:solidFill>
              <a:prstDash val="solid"/>
              <a:round/>
              <a:headEnd type="none" w="med" len="med"/>
              <a:tailEnd type="none" w="med" len="med"/>
            </a:ln>
            <a:effectLst/>
          </p:spPr>
        </p:cxnSp>
      </p:grpSp>
      <p:sp>
        <p:nvSpPr>
          <p:cNvPr id="14" name="Text Box 5"/>
          <p:cNvSpPr txBox="1">
            <a:spLocks noChangeArrowheads="1"/>
          </p:cNvSpPr>
          <p:nvPr/>
        </p:nvSpPr>
        <p:spPr bwMode="auto">
          <a:xfrm>
            <a:off x="0" y="2789253"/>
            <a:ext cx="5335929" cy="1200329"/>
          </a:xfrm>
          <a:prstGeom prst="rect">
            <a:avLst/>
          </a:prstGeom>
          <a:solidFill>
            <a:schemeClr val="accent4">
              <a:lumMod val="50000"/>
              <a:lumOff val="50000"/>
            </a:schemeClr>
          </a:solidFill>
          <a:ln w="9525">
            <a:solidFill>
              <a:srgbClr val="002060"/>
            </a:solidFill>
            <a:miter lim="800000"/>
            <a:headEnd/>
            <a:tailEnd/>
          </a:ln>
        </p:spPr>
        <p:txBody>
          <a:bodyPr wrap="square">
            <a:spAutoFit/>
          </a:bodyPr>
          <a:lstStyle/>
          <a:p>
            <a:pPr>
              <a:defRPr/>
            </a:pPr>
            <a:r>
              <a:rPr lang="en-US" sz="3600" b="1" dirty="0" smtClean="0">
                <a:solidFill>
                  <a:schemeClr val="bg1"/>
                </a:solidFill>
                <a:latin typeface="+mn-lt"/>
              </a:rPr>
              <a:t>Two Possible Services: Medium or Slow/Fast</a:t>
            </a:r>
            <a:endParaRPr lang="en-US" sz="3600" b="1" dirty="0">
              <a:solidFill>
                <a:schemeClr val="bg1"/>
              </a:solidFill>
              <a:latin typeface="+mn-lt"/>
            </a:endParaRPr>
          </a:p>
        </p:txBody>
      </p:sp>
      <p:sp>
        <p:nvSpPr>
          <p:cNvPr id="15" name="Text Box 5"/>
          <p:cNvSpPr txBox="1">
            <a:spLocks noChangeArrowheads="1"/>
          </p:cNvSpPr>
          <p:nvPr/>
        </p:nvSpPr>
        <p:spPr bwMode="auto">
          <a:xfrm>
            <a:off x="0" y="4286765"/>
            <a:ext cx="3844636" cy="646331"/>
          </a:xfrm>
          <a:prstGeom prst="rect">
            <a:avLst/>
          </a:prstGeom>
          <a:solidFill>
            <a:schemeClr val="accent4">
              <a:lumMod val="50000"/>
              <a:lumOff val="50000"/>
            </a:schemeClr>
          </a:solidFill>
          <a:ln w="9525">
            <a:solidFill>
              <a:srgbClr val="002060"/>
            </a:solidFill>
            <a:miter lim="800000"/>
            <a:headEnd/>
            <a:tailEnd/>
          </a:ln>
        </p:spPr>
        <p:txBody>
          <a:bodyPr wrap="square">
            <a:spAutoFit/>
          </a:bodyPr>
          <a:lstStyle/>
          <a:p>
            <a:pPr>
              <a:defRPr/>
            </a:pPr>
            <a:r>
              <a:rPr lang="en-US" sz="3600" b="1" dirty="0" smtClean="0">
                <a:solidFill>
                  <a:schemeClr val="bg1"/>
                </a:solidFill>
                <a:latin typeface="+mn-lt"/>
              </a:rPr>
              <a:t>Fixed Costs = $8</a:t>
            </a:r>
            <a:endParaRPr lang="en-US" sz="3600" b="1" dirty="0">
              <a:solidFill>
                <a:schemeClr val="bg1"/>
              </a:solidFill>
              <a:latin typeface="+mn-lt"/>
            </a:endParaRPr>
          </a:p>
        </p:txBody>
      </p:sp>
      <p:graphicFrame>
        <p:nvGraphicFramePr>
          <p:cNvPr id="16" name="Table 15"/>
          <p:cNvGraphicFramePr>
            <a:graphicFrameLocks noGrp="1"/>
          </p:cNvGraphicFramePr>
          <p:nvPr>
            <p:extLst/>
          </p:nvPr>
        </p:nvGraphicFramePr>
        <p:xfrm>
          <a:off x="0" y="5377339"/>
          <a:ext cx="7493551" cy="1402080"/>
        </p:xfrm>
        <a:graphic>
          <a:graphicData uri="http://schemas.openxmlformats.org/drawingml/2006/table">
            <a:tbl>
              <a:tblPr firstRow="1" bandRow="1">
                <a:tableStyleId>{5C22544A-7EE6-4342-B048-85BDC9FD1C3A}</a:tableStyleId>
              </a:tblPr>
              <a:tblGrid>
                <a:gridCol w="2609824">
                  <a:extLst>
                    <a:ext uri="{9D8B030D-6E8A-4147-A177-3AD203B41FA5}">
                      <a16:colId xmlns:a16="http://schemas.microsoft.com/office/drawing/2014/main" val="20000"/>
                    </a:ext>
                  </a:extLst>
                </a:gridCol>
                <a:gridCol w="1433946">
                  <a:extLst>
                    <a:ext uri="{9D8B030D-6E8A-4147-A177-3AD203B41FA5}">
                      <a16:colId xmlns:a16="http://schemas.microsoft.com/office/drawing/2014/main" val="20001"/>
                    </a:ext>
                  </a:extLst>
                </a:gridCol>
                <a:gridCol w="2140527">
                  <a:extLst>
                    <a:ext uri="{9D8B030D-6E8A-4147-A177-3AD203B41FA5}">
                      <a16:colId xmlns:a16="http://schemas.microsoft.com/office/drawing/2014/main" val="20002"/>
                    </a:ext>
                  </a:extLst>
                </a:gridCol>
                <a:gridCol w="1309254">
                  <a:extLst>
                    <a:ext uri="{9D8B030D-6E8A-4147-A177-3AD203B41FA5}">
                      <a16:colId xmlns:a16="http://schemas.microsoft.com/office/drawing/2014/main" val="20003"/>
                    </a:ext>
                  </a:extLst>
                </a:gridCol>
              </a:tblGrid>
              <a:tr h="370840">
                <a:tc>
                  <a:txBody>
                    <a:bodyPr/>
                    <a:lstStyle/>
                    <a:p>
                      <a:endParaRPr lang="en-US" sz="4000" dirty="0">
                        <a:solidFill>
                          <a:schemeClr val="bg1"/>
                        </a:solidFill>
                      </a:endParaRPr>
                    </a:p>
                  </a:txBody>
                  <a:tcPr>
                    <a:solidFill>
                      <a:srgbClr val="0000FF"/>
                    </a:solidFill>
                  </a:tcPr>
                </a:tc>
                <a:tc>
                  <a:txBody>
                    <a:bodyPr/>
                    <a:lstStyle/>
                    <a:p>
                      <a:r>
                        <a:rPr lang="en-US" sz="4000" dirty="0" smtClean="0"/>
                        <a:t>Slow</a:t>
                      </a:r>
                      <a:endParaRPr lang="en-US" sz="4000" dirty="0"/>
                    </a:p>
                  </a:txBody>
                  <a:tcPr>
                    <a:solidFill>
                      <a:srgbClr val="0000FF"/>
                    </a:solidFill>
                  </a:tcPr>
                </a:tc>
                <a:tc>
                  <a:txBody>
                    <a:bodyPr/>
                    <a:lstStyle/>
                    <a:p>
                      <a:r>
                        <a:rPr lang="en-US" sz="4000" dirty="0" smtClean="0"/>
                        <a:t>Medium</a:t>
                      </a:r>
                      <a:endParaRPr lang="en-US" sz="4000" dirty="0"/>
                    </a:p>
                  </a:txBody>
                  <a:tcPr>
                    <a:solidFill>
                      <a:srgbClr val="0000FF"/>
                    </a:solidFill>
                  </a:tcPr>
                </a:tc>
                <a:tc>
                  <a:txBody>
                    <a:bodyPr/>
                    <a:lstStyle/>
                    <a:p>
                      <a:r>
                        <a:rPr lang="en-US" sz="4000" dirty="0" smtClean="0"/>
                        <a:t>Fast</a:t>
                      </a:r>
                      <a:endParaRPr lang="en-US" sz="4000" dirty="0"/>
                    </a:p>
                  </a:txBody>
                  <a:tcPr>
                    <a:solidFill>
                      <a:srgbClr val="0000FF"/>
                    </a:solidFill>
                  </a:tcPr>
                </a:tc>
                <a:extLst>
                  <a:ext uri="{0D108BD9-81ED-4DB2-BD59-A6C34878D82A}">
                    <a16:rowId xmlns:a16="http://schemas.microsoft.com/office/drawing/2014/main" val="10000"/>
                  </a:ext>
                </a:extLst>
              </a:tr>
              <a:tr h="370840">
                <a:tc>
                  <a:txBody>
                    <a:bodyPr/>
                    <a:lstStyle/>
                    <a:p>
                      <a:pPr algn="ctr"/>
                      <a:r>
                        <a:rPr lang="en-US" sz="4000" dirty="0" smtClean="0">
                          <a:solidFill>
                            <a:schemeClr val="bg1"/>
                          </a:solidFill>
                        </a:rPr>
                        <a:t>M</a:t>
                      </a:r>
                      <a:r>
                        <a:rPr lang="en-US" sz="4000" baseline="0" dirty="0" smtClean="0">
                          <a:solidFill>
                            <a:schemeClr val="bg1"/>
                          </a:solidFill>
                        </a:rPr>
                        <a:t>arg Cost</a:t>
                      </a:r>
                      <a:endParaRPr lang="en-US" sz="4000" dirty="0">
                        <a:solidFill>
                          <a:schemeClr val="bg1"/>
                        </a:solidFill>
                      </a:endParaRPr>
                    </a:p>
                  </a:txBody>
                  <a:tcPr>
                    <a:solidFill>
                      <a:srgbClr val="0000FF"/>
                    </a:solidFill>
                  </a:tcPr>
                </a:tc>
                <a:tc>
                  <a:txBody>
                    <a:bodyPr/>
                    <a:lstStyle/>
                    <a:p>
                      <a:pPr algn="ctr"/>
                      <a:r>
                        <a:rPr lang="en-US" sz="4000" dirty="0" smtClean="0">
                          <a:solidFill>
                            <a:schemeClr val="bg1"/>
                          </a:solidFill>
                        </a:rPr>
                        <a:t>$2</a:t>
                      </a:r>
                      <a:endParaRPr lang="en-US" sz="4000" dirty="0">
                        <a:solidFill>
                          <a:schemeClr val="bg1"/>
                        </a:solidFill>
                      </a:endParaRPr>
                    </a:p>
                  </a:txBody>
                  <a:tcPr>
                    <a:solidFill>
                      <a:srgbClr val="0000FF"/>
                    </a:solidFill>
                  </a:tcPr>
                </a:tc>
                <a:tc>
                  <a:txBody>
                    <a:bodyPr/>
                    <a:lstStyle/>
                    <a:p>
                      <a:pPr algn="ctr"/>
                      <a:r>
                        <a:rPr lang="en-US" sz="4000" dirty="0" smtClean="0">
                          <a:solidFill>
                            <a:schemeClr val="bg1"/>
                          </a:solidFill>
                        </a:rPr>
                        <a:t>$4</a:t>
                      </a:r>
                      <a:endParaRPr lang="en-US" sz="4000" dirty="0">
                        <a:solidFill>
                          <a:schemeClr val="bg1"/>
                        </a:solidFill>
                      </a:endParaRPr>
                    </a:p>
                  </a:txBody>
                  <a:tcPr>
                    <a:solidFill>
                      <a:srgbClr val="0000FF"/>
                    </a:solidFill>
                  </a:tcPr>
                </a:tc>
                <a:tc>
                  <a:txBody>
                    <a:bodyPr/>
                    <a:lstStyle/>
                    <a:p>
                      <a:pPr algn="ctr"/>
                      <a:r>
                        <a:rPr lang="en-US" sz="4000" dirty="0" smtClean="0">
                          <a:solidFill>
                            <a:schemeClr val="bg1"/>
                          </a:solidFill>
                        </a:rPr>
                        <a:t>$6</a:t>
                      </a:r>
                      <a:endParaRPr lang="en-US" sz="4000" dirty="0">
                        <a:solidFill>
                          <a:schemeClr val="bg1"/>
                        </a:solidFill>
                      </a:endParaRPr>
                    </a:p>
                  </a:txBody>
                  <a:tcPr>
                    <a:solidFill>
                      <a:srgbClr val="0000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1034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7738" y="-2"/>
            <a:ext cx="42442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Does Market Power Matter?</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96500" y="141786"/>
            <a:ext cx="4178510" cy="6106614"/>
          </a:xfrm>
          <a:prstGeom prst="rect">
            <a:avLst/>
          </a:prstGeom>
        </p:spPr>
      </p:pic>
      <p:sp>
        <p:nvSpPr>
          <p:cNvPr id="8" name="Rectangle 7"/>
          <p:cNvSpPr/>
          <p:nvPr/>
        </p:nvSpPr>
        <p:spPr bwMode="auto">
          <a:xfrm>
            <a:off x="1227604" y="1176546"/>
            <a:ext cx="10203610" cy="452431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dirty="0">
                <a:solidFill>
                  <a:schemeClr val="bg2"/>
                </a:solidFill>
              </a:rPr>
              <a:t>Consistent with the </a:t>
            </a:r>
            <a:r>
              <a:rPr lang="en-US" sz="3600" i="1" dirty="0">
                <a:solidFill>
                  <a:schemeClr val="bg2"/>
                </a:solidFill>
              </a:rPr>
              <a:t>Verizon </a:t>
            </a:r>
            <a:r>
              <a:rPr lang="en-US" sz="3600" dirty="0">
                <a:solidFill>
                  <a:schemeClr val="bg2"/>
                </a:solidFill>
              </a:rPr>
              <a:t>courts analysis, </a:t>
            </a:r>
            <a:r>
              <a:rPr lang="en-US" sz="3600" b="1" dirty="0">
                <a:solidFill>
                  <a:schemeClr val="accent4">
                    <a:lumMod val="50000"/>
                    <a:lumOff val="50000"/>
                  </a:schemeClr>
                </a:solidFill>
              </a:rPr>
              <a:t>this Order need not conclude that any specific market power exists in the hands of one or more broadband providers in order to create and enforce these rules</a:t>
            </a:r>
            <a:r>
              <a:rPr lang="en-US" sz="3600" dirty="0">
                <a:solidFill>
                  <a:schemeClr val="bg2"/>
                </a:solidFill>
              </a:rPr>
              <a:t>. Thus, these rules do not address, and are not designed to deal with, the acquisition or maintenance of market power or its abuse, real or </a:t>
            </a:r>
            <a:r>
              <a:rPr lang="en-US" sz="3600" dirty="0" smtClean="0">
                <a:solidFill>
                  <a:schemeClr val="bg2"/>
                </a:solidFill>
              </a:rPr>
              <a:t>potential.”</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777163" y="6477000"/>
            <a:ext cx="44148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2114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688" y="-1"/>
            <a:ext cx="8215313" cy="43339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Three Problems (and Same Rules for Fixed and Mobile</a:t>
            </a:r>
            <a:r>
              <a:rPr lang="en-US" sz="2400" dirty="0" smtClean="0">
                <a:solidFill>
                  <a:schemeClr val="accent4">
                    <a:lumMod val="75000"/>
                    <a:lumOff val="25000"/>
                  </a:schemeClr>
                </a:solidFill>
                <a:latin typeface="+mn-lt"/>
                <a:cs typeface="Times New Roman" panose="02020603050405020304" pitchFamily="18" charset="0"/>
              </a:rPr>
              <a:t>)</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183909" y="490018"/>
            <a:ext cx="4069004" cy="5793739"/>
          </a:xfrm>
          <a:prstGeom prst="rect">
            <a:avLst/>
          </a:prstGeom>
        </p:spPr>
      </p:pic>
      <p:sp>
        <p:nvSpPr>
          <p:cNvPr id="8" name="Rectangle 7"/>
          <p:cNvSpPr/>
          <p:nvPr/>
        </p:nvSpPr>
        <p:spPr bwMode="auto">
          <a:xfrm>
            <a:off x="1202170" y="2027330"/>
            <a:ext cx="10651692"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Because the record overwhelmingly supports adopting rules and demonstrates that </a:t>
            </a:r>
            <a:r>
              <a:rPr lang="en-US" sz="3600" b="1" dirty="0">
                <a:solidFill>
                  <a:schemeClr val="accent4">
                    <a:lumMod val="50000"/>
                    <a:lumOff val="50000"/>
                  </a:schemeClr>
                </a:solidFill>
              </a:rPr>
              <a:t>three specific practices invariably harm the open Internet—Blocking, Throttling, and Paid Prioritization</a:t>
            </a:r>
            <a:r>
              <a:rPr lang="en-US" sz="3600" dirty="0">
                <a:solidFill>
                  <a:schemeClr val="bg2"/>
                </a:solidFill>
              </a:rPr>
              <a:t>—this Order bans each of them, </a:t>
            </a:r>
            <a:r>
              <a:rPr lang="en-US" sz="3600" b="1" dirty="0">
                <a:solidFill>
                  <a:schemeClr val="accent4">
                    <a:lumMod val="50000"/>
                    <a:lumOff val="50000"/>
                  </a:schemeClr>
                </a:solidFill>
              </a:rPr>
              <a:t>applying the same rules to both fixed and mobile broadband Internet access </a:t>
            </a:r>
            <a:r>
              <a:rPr lang="en-US" sz="3600" b="1" dirty="0" smtClean="0">
                <a:solidFill>
                  <a:schemeClr val="accent4">
                    <a:lumMod val="50000"/>
                    <a:lumOff val="50000"/>
                  </a:schemeClr>
                </a:solidFill>
              </a:rPr>
              <a:t>service</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10" name="Text Box 5"/>
          <p:cNvSpPr txBox="1">
            <a:spLocks noChangeArrowheads="1"/>
          </p:cNvSpPr>
          <p:nvPr/>
        </p:nvSpPr>
        <p:spPr bwMode="auto">
          <a:xfrm>
            <a:off x="7815262" y="6477000"/>
            <a:ext cx="437673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6268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3149" y="-2"/>
            <a:ext cx="222885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Throttling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395286" y="175123"/>
            <a:ext cx="4305301" cy="6130195"/>
          </a:xfrm>
          <a:prstGeom prst="rect">
            <a:avLst/>
          </a:prstGeom>
        </p:spPr>
      </p:pic>
      <p:sp>
        <p:nvSpPr>
          <p:cNvPr id="8" name="Rectangle 7"/>
          <p:cNvSpPr/>
          <p:nvPr/>
        </p:nvSpPr>
        <p:spPr bwMode="auto">
          <a:xfrm>
            <a:off x="1678358" y="2067030"/>
            <a:ext cx="10192871"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dirty="0" smtClean="0">
                <a:solidFill>
                  <a:schemeClr val="bg2"/>
                </a:solidFill>
              </a:rPr>
              <a:t>A </a:t>
            </a:r>
            <a:r>
              <a:rPr lang="en-US" sz="3600" dirty="0">
                <a:solidFill>
                  <a:schemeClr val="bg2"/>
                </a:solidFill>
              </a:rPr>
              <a:t>person engaged in the provision of broadband Internet access service, insofar as such person is so engaged, </a:t>
            </a:r>
            <a:r>
              <a:rPr lang="en-US" sz="3600" b="1" dirty="0">
                <a:solidFill>
                  <a:schemeClr val="accent4">
                    <a:lumMod val="50000"/>
                    <a:lumOff val="50000"/>
                  </a:schemeClr>
                </a:solidFill>
              </a:rPr>
              <a:t>shall not impair or degrade lawful Internet traffic on the basis of Internet content, application, or service, or use of a non-harmful device</a:t>
            </a:r>
            <a:r>
              <a:rPr lang="en-US" sz="3600" dirty="0">
                <a:solidFill>
                  <a:schemeClr val="bg2"/>
                </a:solidFill>
              </a:rPr>
              <a:t>, subject to reasonable network </a:t>
            </a:r>
            <a:r>
              <a:rPr lang="en-US" sz="3600" dirty="0" smtClean="0">
                <a:solidFill>
                  <a:schemeClr val="bg2"/>
                </a:solidFill>
              </a:rPr>
              <a:t>management.”</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791449" y="6477000"/>
            <a:ext cx="44005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7885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9837" y="-2"/>
            <a:ext cx="20621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Blocking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12484" y="142355"/>
            <a:ext cx="4354753" cy="6200607"/>
          </a:xfrm>
          <a:prstGeom prst="rect">
            <a:avLst/>
          </a:prstGeom>
        </p:spPr>
      </p:pic>
      <p:sp>
        <p:nvSpPr>
          <p:cNvPr id="8" name="Rectangle 7"/>
          <p:cNvSpPr/>
          <p:nvPr/>
        </p:nvSpPr>
        <p:spPr bwMode="auto">
          <a:xfrm>
            <a:off x="1046629" y="2458417"/>
            <a:ext cx="10651692"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dirty="0">
                <a:solidFill>
                  <a:schemeClr val="bg2"/>
                </a:solidFill>
              </a:rPr>
              <a:t>A person engaged in the provision of broadband Internet access service, insofar as such person is so engaged, </a:t>
            </a:r>
            <a:r>
              <a:rPr lang="en-US" sz="3600" b="1" dirty="0">
                <a:solidFill>
                  <a:schemeClr val="accent4">
                    <a:lumMod val="50000"/>
                    <a:lumOff val="50000"/>
                  </a:schemeClr>
                </a:solidFill>
              </a:rPr>
              <a:t>shall not block lawful content, applications, services, or </a:t>
            </a:r>
            <a:r>
              <a:rPr lang="en-US" sz="3600" b="1" dirty="0" err="1">
                <a:solidFill>
                  <a:schemeClr val="accent4">
                    <a:lumMod val="50000"/>
                    <a:lumOff val="50000"/>
                  </a:schemeClr>
                </a:solidFill>
              </a:rPr>
              <a:t>nonharmful</a:t>
            </a:r>
            <a:r>
              <a:rPr lang="en-US" sz="3600" b="1" dirty="0">
                <a:solidFill>
                  <a:schemeClr val="accent4">
                    <a:lumMod val="50000"/>
                    <a:lumOff val="50000"/>
                  </a:schemeClr>
                </a:solidFill>
              </a:rPr>
              <a:t> devices, subject to reasonable network </a:t>
            </a:r>
            <a:r>
              <a:rPr lang="en-US" sz="3600" b="1" dirty="0" smtClean="0">
                <a:solidFill>
                  <a:schemeClr val="accent4">
                    <a:lumMod val="50000"/>
                    <a:lumOff val="50000"/>
                  </a:schemeClr>
                </a:solidFill>
              </a:rPr>
              <a:t>management</a:t>
            </a:r>
            <a:r>
              <a:rPr lang="en-US" sz="3600" dirty="0" smtClean="0">
                <a:solidFill>
                  <a:schemeClr val="bg2"/>
                </a:solidFill>
              </a:rPr>
              <a:t>.”</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810499" y="6477000"/>
            <a:ext cx="43815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2141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113" y="-2"/>
            <a:ext cx="329088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Paid Prioritization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55348" y="132261"/>
            <a:ext cx="4342257" cy="6182814"/>
          </a:xfrm>
          <a:prstGeom prst="rect">
            <a:avLst/>
          </a:prstGeom>
        </p:spPr>
      </p:pic>
      <p:sp>
        <p:nvSpPr>
          <p:cNvPr id="8" name="Rectangle 7"/>
          <p:cNvSpPr/>
          <p:nvPr/>
        </p:nvSpPr>
        <p:spPr bwMode="auto">
          <a:xfrm>
            <a:off x="779930" y="2541401"/>
            <a:ext cx="10651692" cy="17543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i="0" u="none" strike="noStrike" cap="none" normalizeH="0" baseline="0" dirty="0" smtClean="0">
                <a:ln>
                  <a:noFill/>
                </a:ln>
                <a:solidFill>
                  <a:schemeClr val="bg2"/>
                </a:solidFill>
                <a:effectLst/>
              </a:rPr>
              <a:t>“</a:t>
            </a:r>
            <a:r>
              <a:rPr lang="en-US" sz="3600" dirty="0">
                <a:solidFill>
                  <a:schemeClr val="bg2"/>
                </a:solidFill>
              </a:rPr>
              <a:t>A person engaged in the provision of broadband Internet access service, insofar as such person is so engaged, </a:t>
            </a:r>
            <a:r>
              <a:rPr lang="en-US" sz="3600" b="1" dirty="0">
                <a:solidFill>
                  <a:schemeClr val="accent4">
                    <a:lumMod val="50000"/>
                    <a:lumOff val="50000"/>
                  </a:schemeClr>
                </a:solidFill>
              </a:rPr>
              <a:t>shall not engage in paid </a:t>
            </a:r>
            <a:r>
              <a:rPr lang="en-US" sz="3600" b="1" dirty="0" smtClean="0">
                <a:solidFill>
                  <a:schemeClr val="accent4">
                    <a:lumMod val="50000"/>
                    <a:lumOff val="50000"/>
                  </a:schemeClr>
                </a:solidFill>
              </a:rPr>
              <a:t>prioritization</a:t>
            </a:r>
            <a:r>
              <a:rPr lang="en-US" sz="3600" dirty="0" smtClean="0">
                <a:solidFill>
                  <a:schemeClr val="bg2"/>
                </a:solidFill>
              </a:rPr>
              <a:t>.”</a:t>
            </a:r>
            <a:endParaRPr kumimoji="1" lang="en-US" sz="3600" i="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781924" y="6477000"/>
            <a:ext cx="441007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3589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288" y="-2"/>
            <a:ext cx="417671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Defining Paid Prioritization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190673" y="209003"/>
            <a:ext cx="4122014" cy="6002665"/>
          </a:xfrm>
          <a:prstGeom prst="rect">
            <a:avLst/>
          </a:prstGeom>
        </p:spPr>
      </p:pic>
      <p:sp>
        <p:nvSpPr>
          <p:cNvPr id="8" name="Rectangle 7"/>
          <p:cNvSpPr/>
          <p:nvPr/>
        </p:nvSpPr>
        <p:spPr bwMode="auto">
          <a:xfrm>
            <a:off x="457200" y="927404"/>
            <a:ext cx="11561763" cy="452431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dirty="0" smtClean="0">
                <a:solidFill>
                  <a:schemeClr val="bg2"/>
                </a:solidFill>
              </a:rPr>
              <a:t>‘Paid prioritization’ </a:t>
            </a:r>
            <a:r>
              <a:rPr lang="en-US" sz="3600" dirty="0">
                <a:solidFill>
                  <a:schemeClr val="bg2"/>
                </a:solidFill>
              </a:rPr>
              <a:t>refers to the management of a broadband provider’s network to </a:t>
            </a:r>
            <a:r>
              <a:rPr lang="en-US" sz="3600" b="1" dirty="0">
                <a:solidFill>
                  <a:schemeClr val="accent4">
                    <a:lumMod val="50000"/>
                    <a:lumOff val="50000"/>
                  </a:schemeClr>
                </a:solidFill>
              </a:rPr>
              <a:t>directly or indirectly favor some traffic over other traffic</a:t>
            </a:r>
            <a:r>
              <a:rPr lang="en-US" sz="3600" dirty="0">
                <a:solidFill>
                  <a:schemeClr val="bg2"/>
                </a:solidFill>
              </a:rPr>
              <a:t>, including through use of techniques such as traffic shaping, prioritization, resource reservation, or other forms of preferential traffic management, either (a) in exchange for consideration (monetary or otherwise) from a third party, or (b) to benefit an affiliated </a:t>
            </a:r>
            <a:r>
              <a:rPr lang="en-US" sz="3600" dirty="0" smtClean="0">
                <a:solidFill>
                  <a:schemeClr val="bg2"/>
                </a:solidFill>
              </a:rPr>
              <a:t>entity.”</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805737" y="6477000"/>
            <a:ext cx="438626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308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788" y="-2"/>
            <a:ext cx="6653213" cy="418013"/>
          </a:xfrm>
          <a:solidFill>
            <a:schemeClr val="bg2">
              <a:alpha val="10000"/>
            </a:schemeClr>
          </a:solidFill>
        </p:spPr>
        <p:txBody>
          <a:bodyPr/>
          <a:lstStyle/>
          <a:p>
            <a:pPr algn="r">
              <a:lnSpc>
                <a:spcPct val="100000"/>
              </a:lnSpc>
            </a:pPr>
            <a:r>
              <a:rPr lang="en-US" sz="2400" kern="1200" dirty="0" smtClean="0">
                <a:solidFill>
                  <a:schemeClr val="accent4">
                    <a:lumMod val="75000"/>
                    <a:lumOff val="25000"/>
                  </a:schemeClr>
                </a:solidFill>
                <a:latin typeface="+mn-lt"/>
              </a:rPr>
              <a:t>No Unreasonable Interference/Disadvantage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23661" y="137023"/>
            <a:ext cx="4260194" cy="6220915"/>
          </a:xfrm>
          <a:prstGeom prst="rect">
            <a:avLst/>
          </a:prstGeom>
        </p:spPr>
      </p:pic>
      <p:sp>
        <p:nvSpPr>
          <p:cNvPr id="8" name="Rectangle 7"/>
          <p:cNvSpPr/>
          <p:nvPr/>
        </p:nvSpPr>
        <p:spPr bwMode="auto">
          <a:xfrm>
            <a:off x="526747" y="579358"/>
            <a:ext cx="11153648" cy="563231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rgbClr val="000000"/>
                </a:solidFill>
                <a:effectLst/>
              </a:rPr>
              <a:t>“</a:t>
            </a:r>
            <a:r>
              <a:rPr lang="en-US" sz="3600" dirty="0">
                <a:solidFill>
                  <a:srgbClr val="000000"/>
                </a:solidFill>
              </a:rPr>
              <a:t>Any person engaged in the provision of broadband Internet access service, insofar as such person is so engaged, </a:t>
            </a:r>
            <a:r>
              <a:rPr lang="en-US" sz="3600" b="1" dirty="0">
                <a:solidFill>
                  <a:schemeClr val="accent4">
                    <a:lumMod val="50000"/>
                    <a:lumOff val="50000"/>
                  </a:schemeClr>
                </a:solidFill>
              </a:rPr>
              <a:t>shall not unreasonably interfere with or unreasonably disadvantage </a:t>
            </a:r>
            <a:r>
              <a:rPr lang="en-US" sz="3600" dirty="0">
                <a:solidFill>
                  <a:srgbClr val="000000"/>
                </a:solidFill>
              </a:rPr>
              <a:t>(i) </a:t>
            </a:r>
            <a:r>
              <a:rPr lang="en-US" sz="3600" b="1" dirty="0">
                <a:solidFill>
                  <a:schemeClr val="accent4">
                    <a:lumMod val="50000"/>
                    <a:lumOff val="50000"/>
                  </a:schemeClr>
                </a:solidFill>
              </a:rPr>
              <a:t>end users’ ability to select</a:t>
            </a:r>
            <a:r>
              <a:rPr lang="en-US" sz="3600" dirty="0">
                <a:solidFill>
                  <a:srgbClr val="000000"/>
                </a:solidFill>
              </a:rPr>
              <a:t>, access, and use broadband Internet access service or the lawful Internet content, applications, services, or devices of their choice, or (ii) </a:t>
            </a:r>
            <a:r>
              <a:rPr lang="en-US" sz="3600" b="1" dirty="0">
                <a:solidFill>
                  <a:schemeClr val="accent4">
                    <a:lumMod val="50000"/>
                    <a:lumOff val="50000"/>
                  </a:schemeClr>
                </a:solidFill>
              </a:rPr>
              <a:t>edge providers’ ability to </a:t>
            </a:r>
            <a:r>
              <a:rPr lang="en-US" sz="3600" dirty="0">
                <a:solidFill>
                  <a:srgbClr val="000000"/>
                </a:solidFill>
              </a:rPr>
              <a:t>make lawful content, applications, services, or devices available to end users. </a:t>
            </a:r>
            <a:r>
              <a:rPr lang="en-US" sz="3600" b="1" dirty="0">
                <a:solidFill>
                  <a:schemeClr val="accent4">
                    <a:lumMod val="50000"/>
                    <a:lumOff val="50000"/>
                  </a:schemeClr>
                </a:solidFill>
              </a:rPr>
              <a:t>Reasonable network management shall not be considered a violation of this </a:t>
            </a:r>
            <a:r>
              <a:rPr lang="en-US" sz="3600" b="1" dirty="0" smtClean="0">
                <a:solidFill>
                  <a:schemeClr val="accent4">
                    <a:lumMod val="50000"/>
                    <a:lumOff val="50000"/>
                  </a:schemeClr>
                </a:solidFill>
              </a:rPr>
              <a:t>rule</a:t>
            </a:r>
            <a:r>
              <a:rPr lang="en-US" sz="3600" dirty="0" smtClean="0">
                <a:solidFill>
                  <a:srgbClr val="000000"/>
                </a:solidFill>
              </a:rPr>
              <a:t>.”</a:t>
            </a:r>
            <a:endParaRPr kumimoji="1" lang="en-US" sz="3600" u="none" strike="noStrike" cap="none" normalizeH="0" baseline="0" dirty="0" smtClean="0">
              <a:ln>
                <a:noFill/>
              </a:ln>
              <a:solidFill>
                <a:srgbClr val="000000"/>
              </a:solidFill>
              <a:effectLst/>
            </a:endParaRPr>
          </a:p>
        </p:txBody>
      </p:sp>
      <p:sp>
        <p:nvSpPr>
          <p:cNvPr id="9" name="Text Box 5"/>
          <p:cNvSpPr txBox="1">
            <a:spLocks noChangeArrowheads="1"/>
          </p:cNvSpPr>
          <p:nvPr/>
        </p:nvSpPr>
        <p:spPr bwMode="auto">
          <a:xfrm>
            <a:off x="7815262" y="6488668"/>
            <a:ext cx="437673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8777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138" y="-2"/>
            <a:ext cx="46148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Transparency Rule Continues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180798" y="137023"/>
            <a:ext cx="4238802" cy="6189678"/>
          </a:xfrm>
          <a:prstGeom prst="rect">
            <a:avLst/>
          </a:prstGeom>
        </p:spPr>
      </p:pic>
      <p:sp>
        <p:nvSpPr>
          <p:cNvPr id="8" name="Rectangle 7"/>
          <p:cNvSpPr/>
          <p:nvPr/>
        </p:nvSpPr>
        <p:spPr bwMode="auto">
          <a:xfrm>
            <a:off x="733552" y="855583"/>
            <a:ext cx="11153648" cy="50783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dirty="0">
                <a:solidFill>
                  <a:schemeClr val="bg2"/>
                </a:solidFill>
              </a:rPr>
              <a:t>A person engaged in the provision of broadband Internet access service </a:t>
            </a:r>
            <a:r>
              <a:rPr lang="en-US" sz="3600" b="1" dirty="0">
                <a:solidFill>
                  <a:schemeClr val="accent4">
                    <a:lumMod val="50000"/>
                    <a:lumOff val="50000"/>
                  </a:schemeClr>
                </a:solidFill>
              </a:rPr>
              <a:t>shall publicly disclose accurate information regarding the network management practices</a:t>
            </a:r>
            <a:r>
              <a:rPr lang="en-US" sz="3600" dirty="0">
                <a:solidFill>
                  <a:schemeClr val="bg2"/>
                </a:solidFill>
              </a:rPr>
              <a:t>, performance, and commercial terms of its broadband Internet access services </a:t>
            </a:r>
            <a:r>
              <a:rPr lang="en-US" sz="3600" b="1" dirty="0">
                <a:solidFill>
                  <a:schemeClr val="accent4">
                    <a:lumMod val="50000"/>
                    <a:lumOff val="50000"/>
                  </a:schemeClr>
                </a:solidFill>
              </a:rPr>
              <a:t>sufficient for consumers to make informed choices </a:t>
            </a:r>
            <a:r>
              <a:rPr lang="en-US" sz="3600" dirty="0">
                <a:solidFill>
                  <a:schemeClr val="bg2"/>
                </a:solidFill>
              </a:rPr>
              <a:t>regarding use of such services and for content, application, service, and device providers to develop, market, and maintain Internet </a:t>
            </a:r>
            <a:r>
              <a:rPr lang="en-US" sz="3600" dirty="0" smtClean="0">
                <a:solidFill>
                  <a:schemeClr val="bg2"/>
                </a:solidFill>
              </a:rPr>
              <a:t>offerings.”</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820024" y="6488668"/>
            <a:ext cx="437197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150204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914" y="-2"/>
            <a:ext cx="6796088" cy="41910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Broad Classification Authority Under </a:t>
            </a:r>
            <a:r>
              <a:rPr lang="en-US" sz="2400" i="1" dirty="0">
                <a:solidFill>
                  <a:schemeClr val="accent4">
                    <a:lumMod val="75000"/>
                    <a:lumOff val="25000"/>
                  </a:schemeClr>
                </a:solidFill>
                <a:latin typeface="+mn-lt"/>
                <a:cs typeface="Times New Roman" panose="02020603050405020304" pitchFamily="18" charset="0"/>
              </a:rPr>
              <a:t>Brand X</a:t>
            </a:r>
            <a:endParaRPr lang="en-US" sz="2400" i="1"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58</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196380" y="119495"/>
            <a:ext cx="4247033" cy="6190709"/>
          </a:xfrm>
          <a:prstGeom prst="rect">
            <a:avLst/>
          </a:prstGeom>
        </p:spPr>
      </p:pic>
      <p:sp>
        <p:nvSpPr>
          <p:cNvPr id="8" name="Rectangle 7"/>
          <p:cNvSpPr/>
          <p:nvPr/>
        </p:nvSpPr>
        <p:spPr bwMode="auto">
          <a:xfrm>
            <a:off x="996764" y="1447125"/>
            <a:ext cx="10976162" cy="452431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b="1" dirty="0">
                <a:solidFill>
                  <a:schemeClr val="accent4">
                    <a:lumMod val="50000"/>
                    <a:lumOff val="50000"/>
                  </a:schemeClr>
                </a:solidFill>
              </a:rPr>
              <a:t>Exercising our delegated authority to interpret ambiguous terms in the Communications Act, as confirmed by the Supreme Court in </a:t>
            </a:r>
            <a:r>
              <a:rPr lang="en-US" sz="3600" b="1" i="1" dirty="0">
                <a:solidFill>
                  <a:schemeClr val="accent4">
                    <a:lumMod val="50000"/>
                    <a:lumOff val="50000"/>
                  </a:schemeClr>
                </a:solidFill>
              </a:rPr>
              <a:t>Brand X</a:t>
            </a:r>
            <a:r>
              <a:rPr lang="en-US" sz="3600" dirty="0">
                <a:solidFill>
                  <a:schemeClr val="bg2"/>
                </a:solidFill>
              </a:rPr>
              <a:t>, today’s Order concludes that the facts in the market today are very different from the facts that supported the Commission’s 2002 decision to treat cable broadband as an information service and its subsequent application to fixed and mobile broadband </a:t>
            </a:r>
            <a:r>
              <a:rPr lang="en-US" sz="3600" dirty="0" smtClean="0">
                <a:solidFill>
                  <a:schemeClr val="bg2"/>
                </a:solidFill>
              </a:rPr>
              <a:t>services.”</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810499" y="6516172"/>
            <a:ext cx="43815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9173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1"/>
            <a:ext cx="5334001" cy="47149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Reclassify Broadband Under Title II</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59</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51992" y="137880"/>
            <a:ext cx="4125074" cy="6110520"/>
          </a:xfrm>
          <a:prstGeom prst="rect">
            <a:avLst/>
          </a:prstGeom>
        </p:spPr>
      </p:pic>
      <p:sp>
        <p:nvSpPr>
          <p:cNvPr id="8" name="Rectangle 7"/>
          <p:cNvSpPr/>
          <p:nvPr/>
        </p:nvSpPr>
        <p:spPr bwMode="auto">
          <a:xfrm>
            <a:off x="1204027" y="1962120"/>
            <a:ext cx="10561811"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chemeClr val="bg2"/>
                </a:solidFill>
                <a:effectLst/>
              </a:rPr>
              <a:t>“</a:t>
            </a:r>
            <a:r>
              <a:rPr lang="en-US" sz="3600" b="1" dirty="0">
                <a:solidFill>
                  <a:schemeClr val="accent4">
                    <a:lumMod val="50000"/>
                    <a:lumOff val="50000"/>
                  </a:schemeClr>
                </a:solidFill>
              </a:rPr>
              <a:t>By classifying broadband Internet </a:t>
            </a:r>
            <a:r>
              <a:rPr lang="en-US" sz="3600" b="1" dirty="0" smtClean="0">
                <a:solidFill>
                  <a:schemeClr val="accent4">
                    <a:lumMod val="50000"/>
                    <a:lumOff val="50000"/>
                  </a:schemeClr>
                </a:solidFill>
              </a:rPr>
              <a:t>access service </a:t>
            </a:r>
            <a:r>
              <a:rPr lang="en-US" sz="3600" b="1" dirty="0">
                <a:solidFill>
                  <a:schemeClr val="accent4">
                    <a:lumMod val="50000"/>
                    <a:lumOff val="50000"/>
                  </a:schemeClr>
                </a:solidFill>
              </a:rPr>
              <a:t>under Title II of the Act</a:t>
            </a:r>
            <a:r>
              <a:rPr lang="en-US" sz="3600" dirty="0">
                <a:solidFill>
                  <a:schemeClr val="bg2"/>
                </a:solidFill>
              </a:rPr>
              <a:t>, in our view </a:t>
            </a:r>
            <a:r>
              <a:rPr lang="en-US" sz="3600" dirty="0" smtClean="0">
                <a:solidFill>
                  <a:schemeClr val="bg2"/>
                </a:solidFill>
              </a:rPr>
              <a:t>the Commission </a:t>
            </a:r>
            <a:r>
              <a:rPr lang="en-US" sz="3600" b="1" dirty="0">
                <a:solidFill>
                  <a:schemeClr val="accent4">
                    <a:lumMod val="50000"/>
                    <a:lumOff val="50000"/>
                  </a:schemeClr>
                </a:solidFill>
              </a:rPr>
              <a:t>addresses any limitations </a:t>
            </a:r>
            <a:r>
              <a:rPr lang="en-US" sz="3600" dirty="0">
                <a:solidFill>
                  <a:schemeClr val="bg2"/>
                </a:solidFill>
              </a:rPr>
              <a:t>that past classification decisions placed on the ability to </a:t>
            </a:r>
            <a:r>
              <a:rPr lang="en-US" sz="3600" dirty="0" smtClean="0">
                <a:solidFill>
                  <a:schemeClr val="bg2"/>
                </a:solidFill>
              </a:rPr>
              <a:t>adopt strong </a:t>
            </a:r>
            <a:r>
              <a:rPr lang="en-US" sz="3600" dirty="0">
                <a:solidFill>
                  <a:schemeClr val="bg2"/>
                </a:solidFill>
              </a:rPr>
              <a:t>open Internet rules, </a:t>
            </a:r>
            <a:r>
              <a:rPr lang="en-US" sz="3600" b="1" dirty="0">
                <a:solidFill>
                  <a:schemeClr val="accent4">
                    <a:lumMod val="50000"/>
                    <a:lumOff val="50000"/>
                  </a:schemeClr>
                </a:solidFill>
              </a:rPr>
              <a:t>as interpreted by the D.C. Circuit in the </a:t>
            </a:r>
            <a:r>
              <a:rPr lang="en-US" sz="3600" b="1" i="1" dirty="0">
                <a:solidFill>
                  <a:schemeClr val="accent4">
                    <a:lumMod val="50000"/>
                    <a:lumOff val="50000"/>
                  </a:schemeClr>
                </a:solidFill>
              </a:rPr>
              <a:t>Verizon </a:t>
            </a:r>
            <a:r>
              <a:rPr lang="en-US" sz="3600" b="1" dirty="0" smtClean="0">
                <a:solidFill>
                  <a:schemeClr val="accent4">
                    <a:lumMod val="50000"/>
                    <a:lumOff val="50000"/>
                  </a:schemeClr>
                </a:solidFill>
              </a:rPr>
              <a:t>case</a:t>
            </a:r>
            <a:r>
              <a:rPr lang="en-US" sz="3600" dirty="0" smtClean="0">
                <a:solidFill>
                  <a:schemeClr val="bg2"/>
                </a:solidFill>
              </a:rPr>
              <a:t>.”</a:t>
            </a:r>
            <a:endParaRPr kumimoji="1" lang="en-US" sz="3600" u="none" strike="noStrike" cap="none" normalizeH="0" baseline="0" dirty="0" smtClean="0">
              <a:ln>
                <a:noFill/>
              </a:ln>
              <a:solidFill>
                <a:schemeClr val="bg2"/>
              </a:solidFill>
              <a:effectLst/>
            </a:endParaRPr>
          </a:p>
        </p:txBody>
      </p:sp>
      <p:sp>
        <p:nvSpPr>
          <p:cNvPr id="9" name="Text Box 5"/>
          <p:cNvSpPr txBox="1">
            <a:spLocks noChangeArrowheads="1"/>
          </p:cNvSpPr>
          <p:nvPr/>
        </p:nvSpPr>
        <p:spPr bwMode="auto">
          <a:xfrm>
            <a:off x="7810499" y="6488668"/>
            <a:ext cx="438150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Open Internet Order (12 Mar 2015)</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8577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Medium System</a:t>
            </a:r>
            <a:endParaRPr lang="en-US" dirty="0"/>
          </a:p>
        </p:txBody>
      </p:sp>
      <p:sp>
        <p:nvSpPr>
          <p:cNvPr id="3" name="Content Placeholder 2"/>
          <p:cNvSpPr>
            <a:spLocks noGrp="1"/>
          </p:cNvSpPr>
          <p:nvPr>
            <p:ph idx="1"/>
          </p:nvPr>
        </p:nvSpPr>
        <p:spPr/>
        <p:txBody>
          <a:bodyPr/>
          <a:lstStyle/>
          <a:p>
            <a:r>
              <a:rPr lang="en-US" dirty="0" smtClean="0"/>
              <a:t>Questions</a:t>
            </a:r>
          </a:p>
          <a:p>
            <a:pPr lvl="1"/>
            <a:r>
              <a:rPr lang="en-US" dirty="0" smtClean="0"/>
              <a:t>Suppose we build the medium delivery system</a:t>
            </a:r>
          </a:p>
          <a:p>
            <a:pPr lvl="1"/>
            <a:r>
              <a:rPr lang="en-US" dirty="0" smtClean="0"/>
              <a:t>Does building that system make sense compared to having no system?</a:t>
            </a:r>
          </a:p>
          <a:p>
            <a:pPr lvl="1"/>
            <a:r>
              <a:rPr lang="en-US" dirty="0" smtClean="0"/>
              <a:t>Is there a price that could be set to implement that system?</a:t>
            </a:r>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6</a:t>
            </a:fld>
            <a:endParaRPr lang="en-US" altLang="en-US" dirty="0"/>
          </a:p>
        </p:txBody>
      </p:sp>
      <p:sp>
        <p:nvSpPr>
          <p:cNvPr id="5" name="Text Box 5"/>
          <p:cNvSpPr txBox="1">
            <a:spLocks noChangeArrowheads="1"/>
          </p:cNvSpPr>
          <p:nvPr/>
        </p:nvSpPr>
        <p:spPr bwMode="auto">
          <a:xfrm>
            <a:off x="10053638" y="0"/>
            <a:ext cx="21383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(2 of </a:t>
            </a:r>
            <a:r>
              <a:rPr lang="en-US" b="1" i="0" dirty="0">
                <a:solidFill>
                  <a:schemeClr val="accent4">
                    <a:lumMod val="75000"/>
                    <a:lumOff val="25000"/>
                  </a:schemeClr>
                </a:solidFill>
                <a:latin typeface="+mn-lt"/>
                <a:cs typeface="Times New Roman" panose="02020603050405020304" pitchFamily="18" charset="0"/>
              </a:rPr>
              <a:t>3</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958730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38" y="-2"/>
            <a:ext cx="6024563" cy="442915"/>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Appeal of 2015 FCC Open Internet </a:t>
            </a:r>
            <a:r>
              <a:rPr lang="en-US" sz="2400" dirty="0" smtClean="0">
                <a:solidFill>
                  <a:schemeClr val="accent4">
                    <a:lumMod val="75000"/>
                    <a:lumOff val="25000"/>
                  </a:schemeClr>
                </a:solidFill>
                <a:latin typeface="+mn-lt"/>
                <a:cs typeface="Times New Roman" panose="02020603050405020304" pitchFamily="18" charset="0"/>
              </a:rPr>
              <a:t>Order</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60</a:t>
            </a:fld>
            <a:endParaRPr lang="en-US" altLang="en-US"/>
          </a:p>
        </p:txBody>
      </p:sp>
      <p:sp>
        <p:nvSpPr>
          <p:cNvPr id="8" name="Text Box 5"/>
          <p:cNvSpPr txBox="1">
            <a:spLocks noChangeArrowheads="1"/>
          </p:cNvSpPr>
          <p:nvPr/>
        </p:nvSpPr>
        <p:spPr bwMode="auto">
          <a:xfrm>
            <a:off x="7519988" y="6510337"/>
            <a:ext cx="467201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v. FCC, 825 F.3d 674 (D.C. Cir. 2016)</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051175" y="516873"/>
            <a:ext cx="4277225" cy="6188727"/>
          </a:xfrm>
          <a:prstGeom prst="rect">
            <a:avLst/>
          </a:prstGeom>
        </p:spPr>
      </p:pic>
    </p:spTree>
    <p:extLst>
      <p:ext uri="{BB962C8B-B14F-4D97-AF65-F5344CB8AC3E}">
        <p14:creationId xmlns:p14="http://schemas.microsoft.com/office/powerpoint/2010/main" val="33972376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400" y="-2"/>
            <a:ext cx="4038601"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Third Time in Seven Years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61</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406400" y="175123"/>
            <a:ext cx="4078466" cy="6173289"/>
          </a:xfrm>
          <a:prstGeom prst="rect">
            <a:avLst/>
          </a:prstGeom>
        </p:spPr>
      </p:pic>
      <p:sp>
        <p:nvSpPr>
          <p:cNvPr id="8" name="Rectangle 7"/>
          <p:cNvSpPr/>
          <p:nvPr/>
        </p:nvSpPr>
        <p:spPr bwMode="auto">
          <a:xfrm>
            <a:off x="1571625" y="2422767"/>
            <a:ext cx="10372725"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rgbClr val="000000"/>
                </a:solidFill>
                <a:effectLst/>
              </a:rPr>
              <a:t>“</a:t>
            </a:r>
            <a:r>
              <a:rPr lang="en-US" sz="3600" dirty="0">
                <a:solidFill>
                  <a:srgbClr val="000000"/>
                </a:solidFill>
              </a:rPr>
              <a:t>For the third time in seven years, we confront an </a:t>
            </a:r>
            <a:r>
              <a:rPr lang="en-US" sz="3600" b="1" dirty="0">
                <a:solidFill>
                  <a:schemeClr val="accent4">
                    <a:lumMod val="50000"/>
                    <a:lumOff val="50000"/>
                  </a:schemeClr>
                </a:solidFill>
              </a:rPr>
              <a:t>effort by the Federal Communications Commission to compel internet </a:t>
            </a:r>
            <a:r>
              <a:rPr lang="en-US" sz="3600" b="1" dirty="0" smtClean="0">
                <a:solidFill>
                  <a:schemeClr val="accent4">
                    <a:lumMod val="50000"/>
                    <a:lumOff val="50000"/>
                  </a:schemeClr>
                </a:solidFill>
              </a:rPr>
              <a:t>openness—commonly </a:t>
            </a:r>
            <a:r>
              <a:rPr lang="en-US" sz="3600" b="1" dirty="0">
                <a:solidFill>
                  <a:schemeClr val="accent4">
                    <a:lumMod val="50000"/>
                    <a:lumOff val="50000"/>
                  </a:schemeClr>
                </a:solidFill>
              </a:rPr>
              <a:t>known as net </a:t>
            </a:r>
            <a:r>
              <a:rPr lang="en-US" sz="3600" b="1" dirty="0" smtClean="0">
                <a:solidFill>
                  <a:schemeClr val="accent4">
                    <a:lumMod val="50000"/>
                    <a:lumOff val="50000"/>
                  </a:schemeClr>
                </a:solidFill>
              </a:rPr>
              <a:t>neutrality—the </a:t>
            </a:r>
            <a:r>
              <a:rPr lang="en-US" sz="3600" b="1" dirty="0">
                <a:solidFill>
                  <a:schemeClr val="accent4">
                    <a:lumMod val="50000"/>
                    <a:lumOff val="50000"/>
                  </a:schemeClr>
                </a:solidFill>
              </a:rPr>
              <a:t>principle that broadband providers must treat all internet traffic the same regardless of </a:t>
            </a:r>
            <a:r>
              <a:rPr lang="en-US" sz="3600" b="1" dirty="0" smtClean="0">
                <a:solidFill>
                  <a:schemeClr val="accent4">
                    <a:lumMod val="50000"/>
                    <a:lumOff val="50000"/>
                  </a:schemeClr>
                </a:solidFill>
              </a:rPr>
              <a:t>source</a:t>
            </a:r>
            <a:r>
              <a:rPr lang="en-US" sz="3600" dirty="0" smtClean="0">
                <a:solidFill>
                  <a:srgbClr val="000000"/>
                </a:solidFill>
              </a:rPr>
              <a:t>.”</a:t>
            </a:r>
            <a:endParaRPr kumimoji="1" lang="en-US" sz="3600" u="none" strike="noStrike" cap="none" normalizeH="0" baseline="0" dirty="0" smtClean="0">
              <a:ln>
                <a:noFill/>
              </a:ln>
              <a:solidFill>
                <a:srgbClr val="000000"/>
              </a:solidFill>
              <a:effectLst/>
            </a:endParaRPr>
          </a:p>
        </p:txBody>
      </p:sp>
      <p:sp>
        <p:nvSpPr>
          <p:cNvPr id="9" name="Text Box 5"/>
          <p:cNvSpPr txBox="1">
            <a:spLocks noChangeArrowheads="1"/>
          </p:cNvSpPr>
          <p:nvPr/>
        </p:nvSpPr>
        <p:spPr bwMode="auto">
          <a:xfrm>
            <a:off x="8915401" y="6516172"/>
            <a:ext cx="32766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v. FCC (D.C. Cir. 2016)</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8760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4413" y="-2"/>
            <a:ext cx="355758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Title II Reclassification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62</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63640" y="209004"/>
            <a:ext cx="3922597" cy="6086798"/>
          </a:xfrm>
          <a:prstGeom prst="rect">
            <a:avLst/>
          </a:prstGeom>
        </p:spPr>
      </p:pic>
      <p:sp>
        <p:nvSpPr>
          <p:cNvPr id="8" name="Rectangle 7"/>
          <p:cNvSpPr/>
          <p:nvPr/>
        </p:nvSpPr>
        <p:spPr bwMode="auto">
          <a:xfrm>
            <a:off x="1381125" y="1960700"/>
            <a:ext cx="10637838" cy="34163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rgbClr val="000000"/>
                </a:solidFill>
                <a:effectLst/>
              </a:rPr>
              <a:t>“</a:t>
            </a:r>
            <a:r>
              <a:rPr lang="en-US" sz="3600" dirty="0">
                <a:solidFill>
                  <a:srgbClr val="000000"/>
                </a:solidFill>
              </a:rPr>
              <a:t>The Commission then promulgated the order at issue in this case — the 2015 Open Internet Order — in which it </a:t>
            </a:r>
            <a:r>
              <a:rPr lang="en-US" sz="3600" b="1" dirty="0">
                <a:solidFill>
                  <a:schemeClr val="accent4">
                    <a:lumMod val="50000"/>
                    <a:lumOff val="50000"/>
                  </a:schemeClr>
                </a:solidFill>
              </a:rPr>
              <a:t>reclassified broadband service as a telecommunications service, subject to common carrier regulation under Title II </a:t>
            </a:r>
            <a:r>
              <a:rPr lang="en-US" sz="3600" dirty="0">
                <a:solidFill>
                  <a:srgbClr val="000000"/>
                </a:solidFill>
              </a:rPr>
              <a:t>of the Communications </a:t>
            </a:r>
            <a:r>
              <a:rPr lang="en-US" sz="3600" dirty="0" smtClean="0">
                <a:solidFill>
                  <a:srgbClr val="000000"/>
                </a:solidFill>
              </a:rPr>
              <a:t>Act.”</a:t>
            </a:r>
            <a:endParaRPr kumimoji="1" lang="en-US" sz="3600" u="none" strike="noStrike" cap="none" normalizeH="0" baseline="0" dirty="0" smtClean="0">
              <a:ln>
                <a:noFill/>
              </a:ln>
              <a:solidFill>
                <a:srgbClr val="000000"/>
              </a:solidFill>
              <a:effectLst/>
            </a:endParaRPr>
          </a:p>
        </p:txBody>
      </p:sp>
      <p:sp>
        <p:nvSpPr>
          <p:cNvPr id="9" name="Text Box 5"/>
          <p:cNvSpPr txBox="1">
            <a:spLocks noChangeArrowheads="1"/>
          </p:cNvSpPr>
          <p:nvPr/>
        </p:nvSpPr>
        <p:spPr bwMode="auto">
          <a:xfrm>
            <a:off x="8924925" y="6516172"/>
            <a:ext cx="326707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v. FCC (D.C. Cir. 2016)</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0005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6664" y="-2"/>
            <a:ext cx="8415338" cy="453599"/>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Relied on Forbearance Powers to Promulgate New Rules</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20777" y="453597"/>
            <a:ext cx="3746385" cy="5813366"/>
          </a:xfrm>
          <a:prstGeom prst="rect">
            <a:avLst/>
          </a:prstGeom>
        </p:spPr>
      </p:pic>
      <p:sp>
        <p:nvSpPr>
          <p:cNvPr id="8" name="Rectangle 7"/>
          <p:cNvSpPr/>
          <p:nvPr/>
        </p:nvSpPr>
        <p:spPr bwMode="auto">
          <a:xfrm>
            <a:off x="1566862" y="2771381"/>
            <a:ext cx="10258273" cy="23083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rgbClr val="000000"/>
                </a:solidFill>
                <a:effectLst/>
              </a:rPr>
              <a:t>“</a:t>
            </a:r>
            <a:r>
              <a:rPr lang="en-US" sz="3600" dirty="0" smtClean="0">
                <a:solidFill>
                  <a:srgbClr val="000000"/>
                </a:solidFill>
              </a:rPr>
              <a:t>The </a:t>
            </a:r>
            <a:r>
              <a:rPr lang="en-US" sz="3600" dirty="0">
                <a:solidFill>
                  <a:srgbClr val="000000"/>
                </a:solidFill>
              </a:rPr>
              <a:t>Commission also exercised its statutory authority to </a:t>
            </a:r>
            <a:r>
              <a:rPr lang="en-US" sz="3600" b="1" dirty="0">
                <a:solidFill>
                  <a:schemeClr val="accent4">
                    <a:lumMod val="50000"/>
                    <a:lumOff val="50000"/>
                  </a:schemeClr>
                </a:solidFill>
              </a:rPr>
              <a:t>forbear from applying many of Title </a:t>
            </a:r>
            <a:r>
              <a:rPr lang="en-US" sz="3600" b="1" dirty="0" smtClean="0">
                <a:solidFill>
                  <a:schemeClr val="accent4">
                    <a:lumMod val="50000"/>
                    <a:lumOff val="50000"/>
                  </a:schemeClr>
                </a:solidFill>
              </a:rPr>
              <a:t>II’s </a:t>
            </a:r>
            <a:r>
              <a:rPr lang="en-US" sz="3600" b="1" dirty="0">
                <a:solidFill>
                  <a:schemeClr val="accent4">
                    <a:lumMod val="50000"/>
                    <a:lumOff val="50000"/>
                  </a:schemeClr>
                </a:solidFill>
              </a:rPr>
              <a:t>provisions to broadband service and promulgated five rules to promote internet </a:t>
            </a:r>
            <a:r>
              <a:rPr lang="en-US" sz="3600" b="1" dirty="0" smtClean="0">
                <a:solidFill>
                  <a:schemeClr val="accent4">
                    <a:lumMod val="50000"/>
                    <a:lumOff val="50000"/>
                  </a:schemeClr>
                </a:solidFill>
              </a:rPr>
              <a:t>openness</a:t>
            </a:r>
            <a:r>
              <a:rPr lang="en-US" sz="3600" dirty="0" smtClean="0">
                <a:solidFill>
                  <a:srgbClr val="000000"/>
                </a:solidFill>
              </a:rPr>
              <a:t>.”</a:t>
            </a:r>
            <a:endParaRPr kumimoji="1" lang="en-US" sz="3600" u="none" strike="noStrike" cap="none" normalizeH="0" baseline="0" dirty="0" smtClean="0">
              <a:ln>
                <a:noFill/>
              </a:ln>
              <a:solidFill>
                <a:srgbClr val="000000"/>
              </a:solidFill>
              <a:effectLst/>
            </a:endParaRPr>
          </a:p>
        </p:txBody>
      </p:sp>
      <p:sp>
        <p:nvSpPr>
          <p:cNvPr id="9" name="Text Box 5"/>
          <p:cNvSpPr txBox="1">
            <a:spLocks noChangeArrowheads="1"/>
          </p:cNvSpPr>
          <p:nvPr/>
        </p:nvSpPr>
        <p:spPr bwMode="auto">
          <a:xfrm>
            <a:off x="8910639" y="6516172"/>
            <a:ext cx="32813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v. FCC (D.C. Cir. 2016)</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24642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850" y="-1"/>
            <a:ext cx="4248151" cy="41550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Affirms Power to Reclassify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6" name="Picture 5"/>
          <p:cNvPicPr>
            <a:picLocks noChangeAspect="1"/>
          </p:cNvPicPr>
          <p:nvPr/>
        </p:nvPicPr>
        <p:blipFill>
          <a:blip r:embed="rId2"/>
          <a:stretch>
            <a:fillRect/>
          </a:stretch>
        </p:blipFill>
        <p:spPr>
          <a:xfrm>
            <a:off x="287337" y="207749"/>
            <a:ext cx="3846513" cy="5968737"/>
          </a:xfrm>
          <a:prstGeom prst="rect">
            <a:avLst/>
          </a:prstGeom>
        </p:spPr>
      </p:pic>
      <p:sp>
        <p:nvSpPr>
          <p:cNvPr id="8" name="Rectangle 7"/>
          <p:cNvSpPr/>
          <p:nvPr/>
        </p:nvSpPr>
        <p:spPr bwMode="auto">
          <a:xfrm>
            <a:off x="865315" y="1732100"/>
            <a:ext cx="11153648" cy="28623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600" u="none" strike="noStrike" cap="none" normalizeH="0" baseline="0" dirty="0" smtClean="0">
                <a:ln>
                  <a:noFill/>
                </a:ln>
                <a:solidFill>
                  <a:srgbClr val="000000"/>
                </a:solidFill>
                <a:effectLst/>
              </a:rPr>
              <a:t>“</a:t>
            </a:r>
            <a:r>
              <a:rPr lang="en-US" sz="3600" dirty="0">
                <a:solidFill>
                  <a:srgbClr val="000000"/>
                </a:solidFill>
              </a:rPr>
              <a:t>Three separate groups of petitioners … challenge the Order, arguing that the Commission lacks statutory authority to reclassify broadband as a telecommunications service … . </a:t>
            </a:r>
            <a:r>
              <a:rPr lang="en-US" sz="3600" b="1" dirty="0">
                <a:solidFill>
                  <a:schemeClr val="accent4">
                    <a:lumMod val="50000"/>
                    <a:lumOff val="50000"/>
                  </a:schemeClr>
                </a:solidFill>
              </a:rPr>
              <a:t>For the reasons set forth in this opinion, we deny the petitions for </a:t>
            </a:r>
            <a:r>
              <a:rPr lang="en-US" sz="3600" b="1" dirty="0" smtClean="0">
                <a:solidFill>
                  <a:schemeClr val="accent4">
                    <a:lumMod val="50000"/>
                    <a:lumOff val="50000"/>
                  </a:schemeClr>
                </a:solidFill>
              </a:rPr>
              <a:t>review</a:t>
            </a:r>
            <a:r>
              <a:rPr lang="en-US" sz="3600" dirty="0" smtClean="0">
                <a:solidFill>
                  <a:srgbClr val="000000"/>
                </a:solidFill>
              </a:rPr>
              <a:t>.”</a:t>
            </a:r>
            <a:endParaRPr kumimoji="1" lang="en-US" sz="3600" u="none" strike="noStrike" cap="none" normalizeH="0" baseline="0" dirty="0" smtClean="0">
              <a:ln>
                <a:noFill/>
              </a:ln>
              <a:solidFill>
                <a:srgbClr val="000000"/>
              </a:solidFill>
              <a:effectLst/>
            </a:endParaRPr>
          </a:p>
        </p:txBody>
      </p:sp>
      <p:sp>
        <p:nvSpPr>
          <p:cNvPr id="9" name="Text Box 5"/>
          <p:cNvSpPr txBox="1">
            <a:spLocks noChangeArrowheads="1"/>
          </p:cNvSpPr>
          <p:nvPr/>
        </p:nvSpPr>
        <p:spPr bwMode="auto">
          <a:xfrm>
            <a:off x="8920163" y="6516172"/>
            <a:ext cx="327183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USTA v. FCC (D.C. Cir. 2016)</a:t>
            </a:r>
            <a:endParaRPr lang="en-US" sz="1800"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5446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Like the 2015 Open Internet Order?</a:t>
            </a:r>
            <a:endParaRPr lang="en-US" dirty="0"/>
          </a:p>
        </p:txBody>
      </p:sp>
      <p:sp>
        <p:nvSpPr>
          <p:cNvPr id="3" name="Content Placeholder 2"/>
          <p:cNvSpPr>
            <a:spLocks noGrp="1"/>
          </p:cNvSpPr>
          <p:nvPr>
            <p:ph idx="1"/>
          </p:nvPr>
        </p:nvSpPr>
        <p:spPr/>
        <p:txBody>
          <a:bodyPr/>
          <a:lstStyle/>
          <a:p>
            <a:r>
              <a:rPr lang="en-US" dirty="0" smtClean="0"/>
              <a:t>And if so, where would you apply </a:t>
            </a:r>
            <a:r>
              <a:rPr lang="en-US" dirty="0" smtClean="0"/>
              <a:t>it?</a:t>
            </a:r>
            <a:endParaRPr lang="en-US" dirty="0" smtClean="0"/>
          </a:p>
          <a:p>
            <a:pPr lvl="1"/>
            <a:r>
              <a:rPr lang="en-US" dirty="0" smtClean="0"/>
              <a:t>Do you care about </a:t>
            </a:r>
            <a:r>
              <a:rPr lang="en-US" dirty="0" smtClean="0"/>
              <a:t>filtering by endpoints/edges?</a:t>
            </a:r>
            <a:endParaRPr lang="en-US" dirty="0" smtClean="0"/>
          </a:p>
          <a:p>
            <a:pPr lvl="2"/>
            <a:r>
              <a:rPr lang="en-US" dirty="0" smtClean="0"/>
              <a:t>Apple curates the app store: should we have app store neutrality</a:t>
            </a:r>
            <a:r>
              <a:rPr lang="en-US" dirty="0" smtClean="0"/>
              <a:t>?</a:t>
            </a:r>
          </a:p>
          <a:p>
            <a:pPr lvl="2"/>
            <a:r>
              <a:rPr lang="en-US" dirty="0"/>
              <a:t>Netflix curates video: should we have streaming neutrality?</a:t>
            </a:r>
          </a:p>
          <a:p>
            <a:pPr lvl="2"/>
            <a:r>
              <a:rPr lang="en-US" dirty="0"/>
              <a:t>Google and Facebook filter content; should we bar that type of filtering</a:t>
            </a:r>
            <a:r>
              <a:rPr lang="en-US" dirty="0" smtClean="0"/>
              <a:t>?</a:t>
            </a:r>
            <a:endParaRPr lang="en-US" dirty="0"/>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April 13, 2022</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65</a:t>
            </a:fld>
            <a:endParaRPr lang="en-US" altLang="en-US"/>
          </a:p>
        </p:txBody>
      </p:sp>
    </p:spTree>
    <p:extLst>
      <p:ext uri="{BB962C8B-B14F-4D97-AF65-F5344CB8AC3E}">
        <p14:creationId xmlns:p14="http://schemas.microsoft.com/office/powerpoint/2010/main" val="3099985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363" y="-2"/>
            <a:ext cx="510063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2017: Restoring Internet Freedom</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66</a:t>
            </a:fld>
            <a:endParaRPr lang="en-US" altLang="en-US"/>
          </a:p>
        </p:txBody>
      </p:sp>
      <p:sp>
        <p:nvSpPr>
          <p:cNvPr id="6" name="Text Box 5"/>
          <p:cNvSpPr txBox="1">
            <a:spLocks noChangeArrowheads="1"/>
          </p:cNvSpPr>
          <p:nvPr/>
        </p:nvSpPr>
        <p:spPr bwMode="auto">
          <a:xfrm>
            <a:off x="9867900" y="6488668"/>
            <a:ext cx="23241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(14 Dec 2017)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02435" y="167894"/>
            <a:ext cx="4617228" cy="6165729"/>
          </a:xfrm>
          <a:prstGeom prst="rect">
            <a:avLst/>
          </a:prstGeom>
        </p:spPr>
      </p:pic>
      <p:pic>
        <p:nvPicPr>
          <p:cNvPr id="9" name="Picture 8"/>
          <p:cNvPicPr>
            <a:picLocks noChangeAspect="1"/>
          </p:cNvPicPr>
          <p:nvPr/>
        </p:nvPicPr>
        <p:blipFill>
          <a:blip r:embed="rId3"/>
          <a:stretch>
            <a:fillRect/>
          </a:stretch>
        </p:blipFill>
        <p:spPr>
          <a:xfrm>
            <a:off x="2436532" y="1094192"/>
            <a:ext cx="8194956" cy="4930464"/>
          </a:xfrm>
          <a:prstGeom prst="rect">
            <a:avLst/>
          </a:prstGeom>
        </p:spPr>
      </p:pic>
    </p:spTree>
    <p:extLst>
      <p:ext uri="{BB962C8B-B14F-4D97-AF65-F5344CB8AC3E}">
        <p14:creationId xmlns:p14="http://schemas.microsoft.com/office/powerpoint/2010/main" val="39320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363" y="-2"/>
            <a:ext cx="510063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2017: Restoring Internet Freedom</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67</a:t>
            </a:fld>
            <a:endParaRPr lang="en-US" altLang="en-US"/>
          </a:p>
        </p:txBody>
      </p:sp>
      <p:sp>
        <p:nvSpPr>
          <p:cNvPr id="6" name="Text Box 5"/>
          <p:cNvSpPr txBox="1">
            <a:spLocks noChangeArrowheads="1"/>
          </p:cNvSpPr>
          <p:nvPr/>
        </p:nvSpPr>
        <p:spPr bwMode="auto">
          <a:xfrm>
            <a:off x="9867900" y="6488668"/>
            <a:ext cx="23241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(14 Dec 2017)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21486" y="209004"/>
            <a:ext cx="4522623" cy="6039396"/>
          </a:xfrm>
          <a:prstGeom prst="rect">
            <a:avLst/>
          </a:prstGeom>
        </p:spPr>
      </p:pic>
      <p:pic>
        <p:nvPicPr>
          <p:cNvPr id="8" name="Picture 7"/>
          <p:cNvPicPr>
            <a:picLocks noChangeAspect="1"/>
          </p:cNvPicPr>
          <p:nvPr/>
        </p:nvPicPr>
        <p:blipFill>
          <a:blip r:embed="rId3"/>
          <a:stretch>
            <a:fillRect/>
          </a:stretch>
        </p:blipFill>
        <p:spPr>
          <a:xfrm>
            <a:off x="2663296" y="1140628"/>
            <a:ext cx="7639578" cy="4837592"/>
          </a:xfrm>
          <a:prstGeom prst="rect">
            <a:avLst/>
          </a:prstGeom>
        </p:spPr>
      </p:pic>
    </p:spTree>
    <p:extLst>
      <p:ext uri="{BB962C8B-B14F-4D97-AF65-F5344CB8AC3E}">
        <p14:creationId xmlns:p14="http://schemas.microsoft.com/office/powerpoint/2010/main" val="1699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238" y="-2"/>
            <a:ext cx="6481763"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Rely on Antitrust and Consumer Protection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68</a:t>
            </a:fld>
            <a:endParaRPr lang="en-US" altLang="en-US"/>
          </a:p>
        </p:txBody>
      </p:sp>
      <p:sp>
        <p:nvSpPr>
          <p:cNvPr id="6" name="Text Box 5"/>
          <p:cNvSpPr txBox="1">
            <a:spLocks noChangeArrowheads="1"/>
          </p:cNvSpPr>
          <p:nvPr/>
        </p:nvSpPr>
        <p:spPr bwMode="auto">
          <a:xfrm>
            <a:off x="9867900" y="6488668"/>
            <a:ext cx="23241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FCC (14 Dec 2017)</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290362" y="209003"/>
            <a:ext cx="4438801" cy="6013639"/>
          </a:xfrm>
          <a:prstGeom prst="rect">
            <a:avLst/>
          </a:prstGeom>
        </p:spPr>
      </p:pic>
      <p:pic>
        <p:nvPicPr>
          <p:cNvPr id="10" name="Picture 9"/>
          <p:cNvPicPr>
            <a:picLocks noChangeAspect="1"/>
          </p:cNvPicPr>
          <p:nvPr/>
        </p:nvPicPr>
        <p:blipFill>
          <a:blip r:embed="rId3"/>
          <a:stretch>
            <a:fillRect/>
          </a:stretch>
        </p:blipFill>
        <p:spPr>
          <a:xfrm>
            <a:off x="1209486" y="2126017"/>
            <a:ext cx="10768202" cy="3527072"/>
          </a:xfrm>
          <a:prstGeom prst="rect">
            <a:avLst/>
          </a:prstGeom>
        </p:spPr>
      </p:pic>
    </p:spTree>
    <p:extLst>
      <p:ext uri="{BB962C8B-B14F-4D97-AF65-F5344CB8AC3E}">
        <p14:creationId xmlns:p14="http://schemas.microsoft.com/office/powerpoint/2010/main" val="26113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313" y="-2"/>
            <a:ext cx="3976688"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Appeal of 2017 FCC Order</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69</a:t>
            </a:fld>
            <a:endParaRPr lang="en-US" altLang="en-US"/>
          </a:p>
        </p:txBody>
      </p:sp>
      <p:sp>
        <p:nvSpPr>
          <p:cNvPr id="8" name="Text Box 5"/>
          <p:cNvSpPr txBox="1">
            <a:spLocks noChangeArrowheads="1"/>
          </p:cNvSpPr>
          <p:nvPr/>
        </p:nvSpPr>
        <p:spPr bwMode="auto">
          <a:xfrm>
            <a:off x="10229849" y="6536509"/>
            <a:ext cx="1962151" cy="30008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a:solidFill>
                  <a:schemeClr val="accent4">
                    <a:lumMod val="75000"/>
                    <a:lumOff val="25000"/>
                  </a:schemeClr>
                </a:solidFill>
                <a:latin typeface="+mn-lt"/>
                <a:cs typeface="Times New Roman" panose="02020603050405020304" pitchFamily="18" charset="0"/>
              </a:rPr>
              <a:t>Mozilla </a:t>
            </a:r>
            <a:r>
              <a:rPr lang="en-US" sz="1350" i="0" dirty="0" smtClean="0">
                <a:solidFill>
                  <a:schemeClr val="accent4">
                    <a:lumMod val="75000"/>
                    <a:lumOff val="25000"/>
                  </a:schemeClr>
                </a:solidFill>
                <a:latin typeface="+mn-lt"/>
                <a:cs typeface="Times New Roman" panose="02020603050405020304" pitchFamily="18" charset="0"/>
              </a:rPr>
              <a:t>(D.C. Cir. 2019</a:t>
            </a:r>
            <a:r>
              <a:rPr lang="en-US" sz="1350" i="0" dirty="0">
                <a:solidFill>
                  <a:schemeClr val="accent4">
                    <a:lumMod val="75000"/>
                    <a:lumOff val="25000"/>
                  </a:schemeClr>
                </a:solidFill>
                <a:latin typeface="+mn-lt"/>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3257040" y="191329"/>
            <a:ext cx="4510598" cy="6514271"/>
          </a:xfrm>
          <a:prstGeom prst="rect">
            <a:avLst/>
          </a:prstGeom>
        </p:spPr>
      </p:pic>
    </p:spTree>
    <p:extLst>
      <p:ext uri="{BB962C8B-B14F-4D97-AF65-F5344CB8AC3E}">
        <p14:creationId xmlns:p14="http://schemas.microsoft.com/office/powerpoint/2010/main" val="390187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Slow/Fast System</a:t>
            </a:r>
            <a:endParaRPr lang="en-US" dirty="0"/>
          </a:p>
        </p:txBody>
      </p:sp>
      <p:sp>
        <p:nvSpPr>
          <p:cNvPr id="3" name="Content Placeholder 2"/>
          <p:cNvSpPr>
            <a:spLocks noGrp="1"/>
          </p:cNvSpPr>
          <p:nvPr>
            <p:ph idx="1"/>
          </p:nvPr>
        </p:nvSpPr>
        <p:spPr/>
        <p:txBody>
          <a:bodyPr/>
          <a:lstStyle/>
          <a:p>
            <a:r>
              <a:rPr lang="en-US" dirty="0" smtClean="0"/>
              <a:t>Consider Three Possible Outcomes</a:t>
            </a:r>
          </a:p>
          <a:p>
            <a:pPr lvl="1"/>
            <a:r>
              <a:rPr lang="en-US" dirty="0" smtClean="0"/>
              <a:t>1. Both use slow</a:t>
            </a:r>
          </a:p>
          <a:p>
            <a:pPr lvl="1"/>
            <a:r>
              <a:rPr lang="en-US" dirty="0" smtClean="0"/>
              <a:t>2. </a:t>
            </a:r>
            <a:r>
              <a:rPr lang="en-US" dirty="0"/>
              <a:t>B</a:t>
            </a:r>
            <a:r>
              <a:rPr lang="en-US" dirty="0" smtClean="0"/>
              <a:t>oth use fast</a:t>
            </a:r>
          </a:p>
          <a:p>
            <a:pPr lvl="1"/>
            <a:r>
              <a:rPr lang="en-US" dirty="0" smtClean="0"/>
              <a:t>3. C1 uses fast, C2 uses slow</a:t>
            </a:r>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7</a:t>
            </a:fld>
            <a:endParaRPr lang="en-US" altLang="en-US" dirty="0"/>
          </a:p>
        </p:txBody>
      </p:sp>
      <p:graphicFrame>
        <p:nvGraphicFramePr>
          <p:cNvPr id="5" name="Table 4"/>
          <p:cNvGraphicFramePr>
            <a:graphicFrameLocks noGrp="1"/>
          </p:cNvGraphicFramePr>
          <p:nvPr/>
        </p:nvGraphicFramePr>
        <p:xfrm>
          <a:off x="7016173" y="5029200"/>
          <a:ext cx="4985327" cy="1371600"/>
        </p:xfrm>
        <a:graphic>
          <a:graphicData uri="http://schemas.openxmlformats.org/drawingml/2006/table">
            <a:tbl>
              <a:tblPr firstRow="1" bandRow="1">
                <a:tableStyleId>{5C22544A-7EE6-4342-B048-85BDC9FD1C3A}</a:tableStyleId>
              </a:tblPr>
              <a:tblGrid>
                <a:gridCol w="895127">
                  <a:extLst>
                    <a:ext uri="{9D8B030D-6E8A-4147-A177-3AD203B41FA5}">
                      <a16:colId xmlns:a16="http://schemas.microsoft.com/office/drawing/2014/main" val="20000"/>
                    </a:ext>
                  </a:extLst>
                </a:gridCol>
                <a:gridCol w="1159753">
                  <a:extLst>
                    <a:ext uri="{9D8B030D-6E8A-4147-A177-3AD203B41FA5}">
                      <a16:colId xmlns:a16="http://schemas.microsoft.com/office/drawing/2014/main" val="20001"/>
                    </a:ext>
                  </a:extLst>
                </a:gridCol>
                <a:gridCol w="1874244">
                  <a:extLst>
                    <a:ext uri="{9D8B030D-6E8A-4147-A177-3AD203B41FA5}">
                      <a16:colId xmlns:a16="http://schemas.microsoft.com/office/drawing/2014/main" val="20002"/>
                    </a:ext>
                  </a:extLst>
                </a:gridCol>
                <a:gridCol w="1056203">
                  <a:extLst>
                    <a:ext uri="{9D8B030D-6E8A-4147-A177-3AD203B41FA5}">
                      <a16:colId xmlns:a16="http://schemas.microsoft.com/office/drawing/2014/main" val="20003"/>
                    </a:ext>
                  </a:extLst>
                </a:gridCol>
              </a:tblGrid>
              <a:tr h="370840">
                <a:tc>
                  <a:txBody>
                    <a:bodyPr/>
                    <a:lstStyle/>
                    <a:p>
                      <a:endParaRPr lang="en-US" sz="2400" dirty="0"/>
                    </a:p>
                  </a:txBody>
                  <a:tcPr/>
                </a:tc>
                <a:tc>
                  <a:txBody>
                    <a:bodyPr/>
                    <a:lstStyle/>
                    <a:p>
                      <a:pPr algn="ctr"/>
                      <a:r>
                        <a:rPr lang="en-US" sz="2400" dirty="0" smtClean="0">
                          <a:solidFill>
                            <a:schemeClr val="tx1"/>
                          </a:solidFill>
                        </a:rPr>
                        <a:t>Slow</a:t>
                      </a:r>
                      <a:endParaRPr lang="en-US" sz="2400" dirty="0">
                        <a:solidFill>
                          <a:schemeClr val="tx1"/>
                        </a:solidFill>
                      </a:endParaRPr>
                    </a:p>
                  </a:txBody>
                  <a:tcPr>
                    <a:solidFill>
                      <a:schemeClr val="accent2">
                        <a:lumMod val="75000"/>
                      </a:schemeClr>
                    </a:solidFill>
                  </a:tcPr>
                </a:tc>
                <a:tc>
                  <a:txBody>
                    <a:bodyPr/>
                    <a:lstStyle/>
                    <a:p>
                      <a:pPr algn="ctr"/>
                      <a:r>
                        <a:rPr lang="en-US" sz="2400" dirty="0" smtClean="0">
                          <a:solidFill>
                            <a:schemeClr val="tx1"/>
                          </a:solidFill>
                        </a:rPr>
                        <a:t>Medium</a:t>
                      </a:r>
                      <a:endParaRPr lang="en-US" sz="2400" dirty="0">
                        <a:solidFill>
                          <a:schemeClr val="tx1"/>
                        </a:solidFill>
                      </a:endParaRPr>
                    </a:p>
                  </a:txBody>
                  <a:tcPr>
                    <a:solidFill>
                      <a:schemeClr val="accent2">
                        <a:lumMod val="75000"/>
                      </a:schemeClr>
                    </a:solidFill>
                  </a:tcPr>
                </a:tc>
                <a:tc>
                  <a:txBody>
                    <a:bodyPr/>
                    <a:lstStyle/>
                    <a:p>
                      <a:pPr algn="ctr"/>
                      <a:r>
                        <a:rPr lang="en-US" sz="2400" dirty="0" smtClean="0">
                          <a:solidFill>
                            <a:schemeClr val="tx1"/>
                          </a:solidFill>
                        </a:rPr>
                        <a:t>Fast</a:t>
                      </a:r>
                      <a:endParaRPr lang="en-US" sz="2400" dirty="0">
                        <a:solidFill>
                          <a:schemeClr val="tx1"/>
                        </a:solidFill>
                      </a:endParaRPr>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r>
                        <a:rPr lang="en-US" sz="2400" dirty="0" smtClean="0"/>
                        <a:t>C1</a:t>
                      </a:r>
                      <a:endParaRPr lang="en-US" sz="2400" dirty="0"/>
                    </a:p>
                  </a:txBody>
                  <a:tcPr>
                    <a:solidFill>
                      <a:schemeClr val="accent2">
                        <a:lumMod val="75000"/>
                      </a:schemeClr>
                    </a:solidFill>
                  </a:tcPr>
                </a:tc>
                <a:tc>
                  <a:txBody>
                    <a:bodyPr/>
                    <a:lstStyle/>
                    <a:p>
                      <a:pPr algn="ctr"/>
                      <a:r>
                        <a:rPr lang="en-US" sz="2400" dirty="0" smtClean="0"/>
                        <a:t>$0</a:t>
                      </a:r>
                      <a:endParaRPr lang="en-US" sz="2400" dirty="0"/>
                    </a:p>
                  </a:txBody>
                  <a:tcPr>
                    <a:solidFill>
                      <a:schemeClr val="accent5">
                        <a:lumMod val="90000"/>
                      </a:schemeClr>
                    </a:solidFill>
                  </a:tcPr>
                </a:tc>
                <a:tc>
                  <a:txBody>
                    <a:bodyPr/>
                    <a:lstStyle/>
                    <a:p>
                      <a:pPr algn="ctr"/>
                      <a:r>
                        <a:rPr lang="en-US" sz="2400" dirty="0" smtClean="0"/>
                        <a:t>$10</a:t>
                      </a:r>
                      <a:endParaRPr lang="en-US" sz="2400" dirty="0"/>
                    </a:p>
                  </a:txBody>
                  <a:tcPr>
                    <a:solidFill>
                      <a:schemeClr val="accent5">
                        <a:lumMod val="90000"/>
                      </a:schemeClr>
                    </a:solidFill>
                  </a:tcPr>
                </a:tc>
                <a:tc>
                  <a:txBody>
                    <a:bodyPr/>
                    <a:lstStyle/>
                    <a:p>
                      <a:pPr algn="ctr"/>
                      <a:r>
                        <a:rPr lang="en-US" sz="2400" dirty="0" smtClean="0"/>
                        <a:t>$15</a:t>
                      </a:r>
                      <a:endParaRPr lang="en-US" sz="2400" dirty="0"/>
                    </a:p>
                  </a:txBody>
                  <a:tcPr>
                    <a:solidFill>
                      <a:schemeClr val="accent5">
                        <a:lumMod val="90000"/>
                      </a:schemeClr>
                    </a:solidFill>
                  </a:tcPr>
                </a:tc>
                <a:extLst>
                  <a:ext uri="{0D108BD9-81ED-4DB2-BD59-A6C34878D82A}">
                    <a16:rowId xmlns:a16="http://schemas.microsoft.com/office/drawing/2014/main" val="10001"/>
                  </a:ext>
                </a:extLst>
              </a:tr>
              <a:tr h="370840">
                <a:tc>
                  <a:txBody>
                    <a:bodyPr/>
                    <a:lstStyle/>
                    <a:p>
                      <a:r>
                        <a:rPr lang="en-US" sz="2400" dirty="0" smtClean="0"/>
                        <a:t>C2</a:t>
                      </a:r>
                      <a:endParaRPr lang="en-US" sz="2400" dirty="0"/>
                    </a:p>
                  </a:txBody>
                  <a:tcPr>
                    <a:solidFill>
                      <a:schemeClr val="accent2">
                        <a:lumMod val="75000"/>
                      </a:schemeClr>
                    </a:solidFill>
                  </a:tcPr>
                </a:tc>
                <a:tc>
                  <a:txBody>
                    <a:bodyPr/>
                    <a:lstStyle/>
                    <a:p>
                      <a:pPr algn="ctr"/>
                      <a:r>
                        <a:rPr lang="en-US" sz="2400" dirty="0" smtClean="0"/>
                        <a:t>$9</a:t>
                      </a:r>
                      <a:endParaRPr lang="en-US" sz="2400" dirty="0"/>
                    </a:p>
                  </a:txBody>
                  <a:tcPr>
                    <a:solidFill>
                      <a:schemeClr val="accent5">
                        <a:lumMod val="90000"/>
                      </a:schemeClr>
                    </a:solidFill>
                  </a:tcPr>
                </a:tc>
                <a:tc>
                  <a:txBody>
                    <a:bodyPr/>
                    <a:lstStyle/>
                    <a:p>
                      <a:pPr algn="ctr"/>
                      <a:r>
                        <a:rPr lang="en-US" sz="2400" dirty="0" smtClean="0"/>
                        <a:t>$10</a:t>
                      </a:r>
                      <a:endParaRPr lang="en-US" sz="2400" dirty="0"/>
                    </a:p>
                  </a:txBody>
                  <a:tcPr>
                    <a:solidFill>
                      <a:schemeClr val="accent5">
                        <a:lumMod val="90000"/>
                      </a:schemeClr>
                    </a:solidFill>
                  </a:tcPr>
                </a:tc>
                <a:tc>
                  <a:txBody>
                    <a:bodyPr/>
                    <a:lstStyle/>
                    <a:p>
                      <a:pPr algn="ctr"/>
                      <a:r>
                        <a:rPr lang="en-US" sz="2400" dirty="0" smtClean="0"/>
                        <a:t>$11</a:t>
                      </a:r>
                      <a:endParaRPr lang="en-US" sz="2400" dirty="0"/>
                    </a:p>
                  </a:txBody>
                  <a:tcPr>
                    <a:solidFill>
                      <a:schemeClr val="accent5">
                        <a:lumMod val="90000"/>
                      </a:schemeClr>
                    </a:solidFill>
                  </a:tcPr>
                </a:tc>
                <a:extLst>
                  <a:ext uri="{0D108BD9-81ED-4DB2-BD59-A6C34878D82A}">
                    <a16:rowId xmlns:a16="http://schemas.microsoft.com/office/drawing/2014/main" val="10002"/>
                  </a:ext>
                </a:extLst>
              </a:tr>
            </a:tbl>
          </a:graphicData>
        </a:graphic>
      </p:graphicFrame>
      <p:sp>
        <p:nvSpPr>
          <p:cNvPr id="6" name="Text Box 5"/>
          <p:cNvSpPr txBox="1">
            <a:spLocks noChangeArrowheads="1"/>
          </p:cNvSpPr>
          <p:nvPr/>
        </p:nvSpPr>
        <p:spPr bwMode="auto">
          <a:xfrm>
            <a:off x="141057" y="4569767"/>
            <a:ext cx="2817341" cy="461665"/>
          </a:xfrm>
          <a:prstGeom prst="rect">
            <a:avLst/>
          </a:prstGeom>
          <a:solidFill>
            <a:schemeClr val="accent4">
              <a:lumMod val="50000"/>
              <a:lumOff val="50000"/>
            </a:schemeClr>
          </a:solidFill>
          <a:ln w="9525">
            <a:solidFill>
              <a:srgbClr val="002060"/>
            </a:solidFill>
            <a:miter lim="800000"/>
            <a:headEnd/>
            <a:tailEnd/>
          </a:ln>
        </p:spPr>
        <p:txBody>
          <a:bodyPr wrap="square">
            <a:spAutoFit/>
          </a:bodyPr>
          <a:lstStyle/>
          <a:p>
            <a:pPr>
              <a:defRPr/>
            </a:pPr>
            <a:r>
              <a:rPr lang="en-US" b="1" dirty="0" smtClean="0">
                <a:solidFill>
                  <a:schemeClr val="bg1"/>
                </a:solidFill>
                <a:latin typeface="+mn-lt"/>
              </a:rPr>
              <a:t>Fixed Costs = $8</a:t>
            </a:r>
            <a:endParaRPr lang="en-US" b="1" dirty="0">
              <a:solidFill>
                <a:schemeClr val="bg1"/>
              </a:solidFill>
              <a:latin typeface="+mn-lt"/>
            </a:endParaRPr>
          </a:p>
        </p:txBody>
      </p:sp>
      <p:graphicFrame>
        <p:nvGraphicFramePr>
          <p:cNvPr id="7" name="Table 6"/>
          <p:cNvGraphicFramePr>
            <a:graphicFrameLocks noGrp="1"/>
          </p:cNvGraphicFramePr>
          <p:nvPr>
            <p:extLst/>
          </p:nvPr>
        </p:nvGraphicFramePr>
        <p:xfrm>
          <a:off x="141057" y="5410200"/>
          <a:ext cx="5770605" cy="914400"/>
        </p:xfrm>
        <a:graphic>
          <a:graphicData uri="http://schemas.openxmlformats.org/drawingml/2006/table">
            <a:tbl>
              <a:tblPr firstRow="1" bandRow="1">
                <a:tableStyleId>{5C22544A-7EE6-4342-B048-85BDC9FD1C3A}</a:tableStyleId>
              </a:tblPr>
              <a:tblGrid>
                <a:gridCol w="2009764">
                  <a:extLst>
                    <a:ext uri="{9D8B030D-6E8A-4147-A177-3AD203B41FA5}">
                      <a16:colId xmlns:a16="http://schemas.microsoft.com/office/drawing/2014/main" val="20000"/>
                    </a:ext>
                  </a:extLst>
                </a:gridCol>
                <a:gridCol w="1104248">
                  <a:extLst>
                    <a:ext uri="{9D8B030D-6E8A-4147-A177-3AD203B41FA5}">
                      <a16:colId xmlns:a16="http://schemas.microsoft.com/office/drawing/2014/main" val="20001"/>
                    </a:ext>
                  </a:extLst>
                </a:gridCol>
                <a:gridCol w="1648368">
                  <a:extLst>
                    <a:ext uri="{9D8B030D-6E8A-4147-A177-3AD203B41FA5}">
                      <a16:colId xmlns:a16="http://schemas.microsoft.com/office/drawing/2014/main" val="20002"/>
                    </a:ext>
                  </a:extLst>
                </a:gridCol>
                <a:gridCol w="1008225">
                  <a:extLst>
                    <a:ext uri="{9D8B030D-6E8A-4147-A177-3AD203B41FA5}">
                      <a16:colId xmlns:a16="http://schemas.microsoft.com/office/drawing/2014/main" val="20003"/>
                    </a:ext>
                  </a:extLst>
                </a:gridCol>
              </a:tblGrid>
              <a:tr h="370840">
                <a:tc>
                  <a:txBody>
                    <a:bodyPr/>
                    <a:lstStyle/>
                    <a:p>
                      <a:endParaRPr lang="en-US" sz="2400" dirty="0">
                        <a:solidFill>
                          <a:schemeClr val="bg1"/>
                        </a:solidFill>
                      </a:endParaRPr>
                    </a:p>
                  </a:txBody>
                  <a:tcPr>
                    <a:solidFill>
                      <a:srgbClr val="0000FF"/>
                    </a:solidFill>
                  </a:tcPr>
                </a:tc>
                <a:tc>
                  <a:txBody>
                    <a:bodyPr/>
                    <a:lstStyle/>
                    <a:p>
                      <a:r>
                        <a:rPr lang="en-US" sz="2400" dirty="0" smtClean="0"/>
                        <a:t>Slow</a:t>
                      </a:r>
                      <a:endParaRPr lang="en-US" sz="2400" dirty="0"/>
                    </a:p>
                  </a:txBody>
                  <a:tcPr>
                    <a:solidFill>
                      <a:srgbClr val="0000FF"/>
                    </a:solidFill>
                  </a:tcPr>
                </a:tc>
                <a:tc>
                  <a:txBody>
                    <a:bodyPr/>
                    <a:lstStyle/>
                    <a:p>
                      <a:r>
                        <a:rPr lang="en-US" sz="2400" dirty="0" smtClean="0"/>
                        <a:t>Medium</a:t>
                      </a:r>
                      <a:endParaRPr lang="en-US" sz="2400" dirty="0"/>
                    </a:p>
                  </a:txBody>
                  <a:tcPr>
                    <a:solidFill>
                      <a:srgbClr val="0000FF"/>
                    </a:solidFill>
                  </a:tcPr>
                </a:tc>
                <a:tc>
                  <a:txBody>
                    <a:bodyPr/>
                    <a:lstStyle/>
                    <a:p>
                      <a:r>
                        <a:rPr lang="en-US" sz="2400" dirty="0" smtClean="0"/>
                        <a:t>Fast</a:t>
                      </a:r>
                      <a:endParaRPr lang="en-US" sz="2400" dirty="0"/>
                    </a:p>
                  </a:txBody>
                  <a:tcPr>
                    <a:solidFill>
                      <a:srgbClr val="0000FF"/>
                    </a:solidFill>
                  </a:tcPr>
                </a:tc>
                <a:extLst>
                  <a:ext uri="{0D108BD9-81ED-4DB2-BD59-A6C34878D82A}">
                    <a16:rowId xmlns:a16="http://schemas.microsoft.com/office/drawing/2014/main" val="10000"/>
                  </a:ext>
                </a:extLst>
              </a:tr>
              <a:tr h="370840">
                <a:tc>
                  <a:txBody>
                    <a:bodyPr/>
                    <a:lstStyle/>
                    <a:p>
                      <a:pPr algn="ctr"/>
                      <a:r>
                        <a:rPr lang="en-US" sz="2400" dirty="0" smtClean="0">
                          <a:solidFill>
                            <a:schemeClr val="bg1"/>
                          </a:solidFill>
                        </a:rPr>
                        <a:t>M</a:t>
                      </a:r>
                      <a:r>
                        <a:rPr lang="en-US" sz="2400" baseline="0" dirty="0" smtClean="0">
                          <a:solidFill>
                            <a:schemeClr val="bg1"/>
                          </a:solidFill>
                        </a:rPr>
                        <a:t>arg Cost</a:t>
                      </a:r>
                      <a:endParaRPr lang="en-US" sz="2400" dirty="0">
                        <a:solidFill>
                          <a:schemeClr val="bg1"/>
                        </a:solidFill>
                      </a:endParaRPr>
                    </a:p>
                  </a:txBody>
                  <a:tcPr>
                    <a:solidFill>
                      <a:srgbClr val="0000FF"/>
                    </a:solidFill>
                  </a:tcPr>
                </a:tc>
                <a:tc>
                  <a:txBody>
                    <a:bodyPr/>
                    <a:lstStyle/>
                    <a:p>
                      <a:pPr algn="ctr"/>
                      <a:r>
                        <a:rPr lang="en-US" sz="2400" dirty="0" smtClean="0">
                          <a:solidFill>
                            <a:schemeClr val="bg1"/>
                          </a:solidFill>
                        </a:rPr>
                        <a:t>$2</a:t>
                      </a:r>
                      <a:endParaRPr lang="en-US" sz="2400" dirty="0">
                        <a:solidFill>
                          <a:schemeClr val="bg1"/>
                        </a:solidFill>
                      </a:endParaRPr>
                    </a:p>
                  </a:txBody>
                  <a:tcPr>
                    <a:solidFill>
                      <a:srgbClr val="0000FF"/>
                    </a:solidFill>
                  </a:tcPr>
                </a:tc>
                <a:tc>
                  <a:txBody>
                    <a:bodyPr/>
                    <a:lstStyle/>
                    <a:p>
                      <a:pPr algn="ctr"/>
                      <a:r>
                        <a:rPr lang="en-US" sz="2400" dirty="0" smtClean="0">
                          <a:solidFill>
                            <a:schemeClr val="bg1"/>
                          </a:solidFill>
                        </a:rPr>
                        <a:t>$4</a:t>
                      </a:r>
                      <a:endParaRPr lang="en-US" sz="2400" dirty="0">
                        <a:solidFill>
                          <a:schemeClr val="bg1"/>
                        </a:solidFill>
                      </a:endParaRPr>
                    </a:p>
                  </a:txBody>
                  <a:tcPr>
                    <a:solidFill>
                      <a:srgbClr val="0000FF"/>
                    </a:solidFill>
                  </a:tcPr>
                </a:tc>
                <a:tc>
                  <a:txBody>
                    <a:bodyPr/>
                    <a:lstStyle/>
                    <a:p>
                      <a:pPr algn="ctr"/>
                      <a:r>
                        <a:rPr lang="en-US" sz="2400" dirty="0" smtClean="0">
                          <a:solidFill>
                            <a:schemeClr val="bg1"/>
                          </a:solidFill>
                        </a:rPr>
                        <a:t>$6</a:t>
                      </a:r>
                      <a:endParaRPr lang="en-US" sz="2400" dirty="0">
                        <a:solidFill>
                          <a:schemeClr val="bg1"/>
                        </a:solidFill>
                      </a:endParaRPr>
                    </a:p>
                  </a:txBody>
                  <a:tcPr>
                    <a:solidFill>
                      <a:srgbClr val="0000FF"/>
                    </a:solidFill>
                  </a:tcPr>
                </a:tc>
                <a:extLst>
                  <a:ext uri="{0D108BD9-81ED-4DB2-BD59-A6C34878D82A}">
                    <a16:rowId xmlns:a16="http://schemas.microsoft.com/office/drawing/2014/main" val="10001"/>
                  </a:ext>
                </a:extLst>
              </a:tr>
            </a:tbl>
          </a:graphicData>
        </a:graphic>
      </p:graphicFrame>
      <p:sp>
        <p:nvSpPr>
          <p:cNvPr id="8" name="Text Box 5"/>
          <p:cNvSpPr txBox="1">
            <a:spLocks noChangeArrowheads="1"/>
          </p:cNvSpPr>
          <p:nvPr/>
        </p:nvSpPr>
        <p:spPr bwMode="auto">
          <a:xfrm>
            <a:off x="10053638" y="0"/>
            <a:ext cx="213836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smtClean="0">
                <a:solidFill>
                  <a:schemeClr val="accent4">
                    <a:lumMod val="75000"/>
                    <a:lumOff val="25000"/>
                  </a:schemeClr>
                </a:solidFill>
                <a:latin typeface="+mn-lt"/>
                <a:cs typeface="Times New Roman" panose="02020603050405020304" pitchFamily="18" charset="0"/>
              </a:rPr>
              <a:t>TTYN (3 of </a:t>
            </a:r>
            <a:r>
              <a:rPr lang="en-US" b="1" i="0" dirty="0">
                <a:solidFill>
                  <a:schemeClr val="accent4">
                    <a:lumMod val="75000"/>
                    <a:lumOff val="25000"/>
                  </a:schemeClr>
                </a:solidFill>
                <a:latin typeface="+mn-lt"/>
                <a:cs typeface="Times New Roman" panose="02020603050405020304" pitchFamily="18" charset="0"/>
              </a:rPr>
              <a:t>3</a:t>
            </a:r>
            <a:r>
              <a:rPr lang="en-US" b="1" i="0" dirty="0" smtClean="0">
                <a:solidFill>
                  <a:schemeClr val="accent4">
                    <a:lumMod val="75000"/>
                    <a:lumOff val="25000"/>
                  </a:schemeClr>
                </a:solidFill>
                <a:latin typeface="+mn-lt"/>
                <a:cs typeface="Times New Roman" panose="02020603050405020304" pitchFamily="18" charset="0"/>
              </a:rPr>
              <a:t>)</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7796798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2525" y="-2"/>
            <a:ext cx="3419476"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Order Upheld (Mainly)</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70</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10073403" y="6536509"/>
            <a:ext cx="2118597" cy="30008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a:solidFill>
                  <a:schemeClr val="accent4">
                    <a:lumMod val="75000"/>
                    <a:lumOff val="25000"/>
                  </a:schemeClr>
                </a:solidFill>
                <a:latin typeface="+mn-lt"/>
                <a:cs typeface="Times New Roman" panose="02020603050405020304" pitchFamily="18" charset="0"/>
              </a:rPr>
              <a:t>Mozilla </a:t>
            </a:r>
            <a:r>
              <a:rPr lang="en-US" sz="1350" i="0" dirty="0" smtClean="0">
                <a:solidFill>
                  <a:schemeClr val="accent4">
                    <a:lumMod val="75000"/>
                    <a:lumOff val="25000"/>
                  </a:schemeClr>
                </a:solidFill>
                <a:latin typeface="+mn-lt"/>
                <a:cs typeface="Times New Roman" panose="02020603050405020304" pitchFamily="18" charset="0"/>
              </a:rPr>
              <a:t>(D.C. Cir. 2019</a:t>
            </a:r>
            <a:r>
              <a:rPr lang="en-US" sz="1350" i="0" dirty="0">
                <a:solidFill>
                  <a:schemeClr val="accent4">
                    <a:lumMod val="75000"/>
                    <a:lumOff val="25000"/>
                  </a:schemeClr>
                </a:solidFill>
                <a:latin typeface="+mn-lt"/>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328610" y="209004"/>
            <a:ext cx="3690939" cy="6094846"/>
          </a:xfrm>
          <a:prstGeom prst="rect">
            <a:avLst/>
          </a:prstGeom>
        </p:spPr>
      </p:pic>
      <p:pic>
        <p:nvPicPr>
          <p:cNvPr id="10" name="Picture 9"/>
          <p:cNvPicPr>
            <a:picLocks noChangeAspect="1"/>
          </p:cNvPicPr>
          <p:nvPr/>
        </p:nvPicPr>
        <p:blipFill>
          <a:blip r:embed="rId3"/>
          <a:stretch>
            <a:fillRect/>
          </a:stretch>
        </p:blipFill>
        <p:spPr>
          <a:xfrm>
            <a:off x="2833250" y="706120"/>
            <a:ext cx="7240154" cy="5429250"/>
          </a:xfrm>
          <a:prstGeom prst="rect">
            <a:avLst/>
          </a:prstGeom>
        </p:spPr>
      </p:pic>
    </p:spTree>
    <p:extLst>
      <p:ext uri="{BB962C8B-B14F-4D97-AF65-F5344CB8AC3E}">
        <p14:creationId xmlns:p14="http://schemas.microsoft.com/office/powerpoint/2010/main" val="31979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938" y="-1"/>
            <a:ext cx="6596063" cy="490540"/>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Rejects Efforts to Preempt States Plus More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71</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10096499" y="6536509"/>
            <a:ext cx="2095501" cy="30008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350" i="0" dirty="0">
                <a:solidFill>
                  <a:schemeClr val="accent4">
                    <a:lumMod val="75000"/>
                    <a:lumOff val="25000"/>
                  </a:schemeClr>
                </a:solidFill>
                <a:latin typeface="+mn-lt"/>
                <a:cs typeface="Times New Roman" panose="02020603050405020304" pitchFamily="18" charset="0"/>
              </a:rPr>
              <a:t>Mozilla </a:t>
            </a:r>
            <a:r>
              <a:rPr lang="en-US" sz="1350" i="0" dirty="0" smtClean="0">
                <a:solidFill>
                  <a:schemeClr val="accent4">
                    <a:lumMod val="75000"/>
                    <a:lumOff val="25000"/>
                  </a:schemeClr>
                </a:solidFill>
                <a:latin typeface="+mn-lt"/>
                <a:cs typeface="Times New Roman" panose="02020603050405020304" pitchFamily="18" charset="0"/>
              </a:rPr>
              <a:t>(D.C. Cir. 2019</a:t>
            </a:r>
            <a:r>
              <a:rPr lang="en-US" sz="1350" i="0" dirty="0">
                <a:solidFill>
                  <a:schemeClr val="accent4">
                    <a:lumMod val="75000"/>
                    <a:lumOff val="25000"/>
                  </a:schemeClr>
                </a:solidFill>
                <a:latin typeface="+mn-lt"/>
                <a:cs typeface="Times New Roman" panose="02020603050405020304" pitchFamily="18" charset="0"/>
              </a:rPr>
              <a:t>)</a:t>
            </a:r>
          </a:p>
        </p:txBody>
      </p:sp>
      <p:pic>
        <p:nvPicPr>
          <p:cNvPr id="9" name="Picture 8"/>
          <p:cNvPicPr>
            <a:picLocks noChangeAspect="1"/>
          </p:cNvPicPr>
          <p:nvPr/>
        </p:nvPicPr>
        <p:blipFill>
          <a:blip r:embed="rId2"/>
          <a:stretch>
            <a:fillRect/>
          </a:stretch>
        </p:blipFill>
        <p:spPr>
          <a:xfrm>
            <a:off x="319088" y="198935"/>
            <a:ext cx="3843337" cy="6044019"/>
          </a:xfrm>
          <a:prstGeom prst="rect">
            <a:avLst/>
          </a:prstGeom>
        </p:spPr>
      </p:pic>
      <p:pic>
        <p:nvPicPr>
          <p:cNvPr id="10" name="Picture 9"/>
          <p:cNvPicPr>
            <a:picLocks noChangeAspect="1"/>
          </p:cNvPicPr>
          <p:nvPr/>
        </p:nvPicPr>
        <p:blipFill>
          <a:blip r:embed="rId3"/>
          <a:stretch>
            <a:fillRect/>
          </a:stretch>
        </p:blipFill>
        <p:spPr>
          <a:xfrm>
            <a:off x="2538412" y="933875"/>
            <a:ext cx="7919456" cy="5159297"/>
          </a:xfrm>
          <a:prstGeom prst="rect">
            <a:avLst/>
          </a:prstGeom>
        </p:spPr>
      </p:pic>
    </p:spTree>
    <p:extLst>
      <p:ext uri="{BB962C8B-B14F-4D97-AF65-F5344CB8AC3E}">
        <p14:creationId xmlns:p14="http://schemas.microsoft.com/office/powerpoint/2010/main" val="23966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7047" y="-2"/>
            <a:ext cx="3604954" cy="418013"/>
          </a:xfrm>
          <a:solidFill>
            <a:schemeClr val="bg2">
              <a:alpha val="10000"/>
            </a:schemeClr>
          </a:solidFill>
        </p:spPr>
        <p:txBody>
          <a:bodyPr/>
          <a:lstStyle/>
          <a:p>
            <a:pPr algn="r">
              <a:lnSpc>
                <a:spcPct val="100000"/>
              </a:lnSpc>
            </a:pPr>
            <a:r>
              <a:rPr lang="en-US" sz="2400" dirty="0" err="1" smtClean="0">
                <a:solidFill>
                  <a:schemeClr val="accent4">
                    <a:lumMod val="75000"/>
                    <a:lumOff val="25000"/>
                  </a:schemeClr>
                </a:solidFill>
                <a:latin typeface="+mn-lt"/>
                <a:cs typeface="Times New Roman" panose="02020603050405020304" pitchFamily="18" charset="0"/>
              </a:rPr>
              <a:t>Calif</a:t>
            </a:r>
            <a:r>
              <a:rPr lang="en-US" sz="2400" dirty="0" smtClean="0">
                <a:solidFill>
                  <a:schemeClr val="accent4">
                    <a:lumMod val="75000"/>
                    <a:lumOff val="25000"/>
                  </a:schemeClr>
                </a:solidFill>
                <a:latin typeface="+mn-lt"/>
                <a:cs typeface="Times New Roman" panose="02020603050405020304" pitchFamily="18" charset="0"/>
              </a:rPr>
              <a:t> Net Neutrality Law </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72</a:t>
            </a:fld>
            <a:endParaRPr lang="en-US" altLang="en-US"/>
          </a:p>
        </p:txBody>
      </p:sp>
      <p:sp>
        <p:nvSpPr>
          <p:cNvPr id="6" name="Text Box 5"/>
          <p:cNvSpPr txBox="1">
            <a:spLocks noChangeArrowheads="1"/>
          </p:cNvSpPr>
          <p:nvPr/>
        </p:nvSpPr>
        <p:spPr bwMode="auto">
          <a:xfrm>
            <a:off x="9041860" y="6488668"/>
            <a:ext cx="31501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smtClean="0">
                <a:solidFill>
                  <a:schemeClr val="accent4">
                    <a:lumMod val="75000"/>
                    <a:lumOff val="25000"/>
                  </a:schemeClr>
                </a:solidFill>
                <a:latin typeface="+mn-lt"/>
                <a:cs typeface="Times New Roman" panose="02020603050405020304" pitchFamily="18" charset="0"/>
              </a:rPr>
              <a:t>Calif</a:t>
            </a:r>
            <a:r>
              <a:rPr lang="en-US" sz="1800" i="0" dirty="0" smtClean="0">
                <a:solidFill>
                  <a:schemeClr val="accent4">
                    <a:lumMod val="75000"/>
                    <a:lumOff val="25000"/>
                  </a:schemeClr>
                </a:solidFill>
                <a:latin typeface="+mn-lt"/>
                <a:cs typeface="Times New Roman" panose="02020603050405020304" pitchFamily="18" charset="0"/>
              </a:rPr>
              <a:t> SB 822 (30 Sept 2018)</a:t>
            </a:r>
            <a:endParaRPr lang="en-US" sz="1800" i="0" dirty="0">
              <a:solidFill>
                <a:schemeClr val="accent4">
                  <a:lumMod val="75000"/>
                  <a:lumOff val="25000"/>
                </a:schemeClr>
              </a:solidFill>
              <a:latin typeface="+mn-lt"/>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388882" y="121455"/>
            <a:ext cx="4183885" cy="6675330"/>
          </a:xfrm>
          <a:prstGeom prst="rect">
            <a:avLst/>
          </a:prstGeom>
        </p:spPr>
      </p:pic>
    </p:spTree>
    <p:extLst>
      <p:ext uri="{BB962C8B-B14F-4D97-AF65-F5344CB8AC3E}">
        <p14:creationId xmlns:p14="http://schemas.microsoft.com/office/powerpoint/2010/main" val="26218700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0498" y="-2"/>
            <a:ext cx="3101503" cy="418013"/>
          </a:xfrm>
          <a:solidFill>
            <a:schemeClr val="bg2">
              <a:alpha val="10000"/>
            </a:schemeClr>
          </a:solidFill>
        </p:spPr>
        <p:txBody>
          <a:bodyPr/>
          <a:lstStyle/>
          <a:p>
            <a:pPr algn="r">
              <a:lnSpc>
                <a:spcPct val="100000"/>
              </a:lnSpc>
            </a:pPr>
            <a:r>
              <a:rPr lang="en-US" sz="2400" dirty="0" err="1" smtClean="0">
                <a:solidFill>
                  <a:schemeClr val="accent4">
                    <a:lumMod val="75000"/>
                    <a:lumOff val="25000"/>
                  </a:schemeClr>
                </a:solidFill>
                <a:latin typeface="+mn-lt"/>
                <a:cs typeface="Times New Roman" panose="02020603050405020304" pitchFamily="18" charset="0"/>
              </a:rPr>
              <a:t>Calif</a:t>
            </a:r>
            <a:r>
              <a:rPr lang="en-US" sz="2400" dirty="0" smtClean="0">
                <a:solidFill>
                  <a:schemeClr val="accent4">
                    <a:lumMod val="75000"/>
                    <a:lumOff val="25000"/>
                  </a:schemeClr>
                </a:solidFill>
                <a:latin typeface="+mn-lt"/>
                <a:cs typeface="Times New Roman" panose="02020603050405020304" pitchFamily="18" charset="0"/>
              </a:rPr>
              <a:t> Law Challenge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73</a:t>
            </a:fld>
            <a:endParaRPr lang="en-US" altLang="en-US"/>
          </a:p>
        </p:txBody>
      </p:sp>
      <p:sp>
        <p:nvSpPr>
          <p:cNvPr id="6" name="Text Box 5"/>
          <p:cNvSpPr txBox="1">
            <a:spLocks noChangeArrowheads="1"/>
          </p:cNvSpPr>
          <p:nvPr/>
        </p:nvSpPr>
        <p:spPr bwMode="auto">
          <a:xfrm>
            <a:off x="8944582" y="6488668"/>
            <a:ext cx="324741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ACA Connects (9</a:t>
            </a:r>
            <a:r>
              <a:rPr lang="en-US" sz="1800" i="0" baseline="30000" dirty="0" smtClean="0">
                <a:solidFill>
                  <a:schemeClr val="accent4">
                    <a:lumMod val="75000"/>
                    <a:lumOff val="25000"/>
                  </a:schemeClr>
                </a:solidFill>
                <a:latin typeface="+mn-lt"/>
                <a:cs typeface="Times New Roman" panose="02020603050405020304" pitchFamily="18" charset="0"/>
              </a:rPr>
              <a:t>th</a:t>
            </a:r>
            <a:r>
              <a:rPr lang="en-US" sz="1800" i="0" dirty="0" smtClean="0">
                <a:solidFill>
                  <a:schemeClr val="accent4">
                    <a:lumMod val="75000"/>
                    <a:lumOff val="25000"/>
                  </a:schemeClr>
                </a:solidFill>
                <a:latin typeface="+mn-lt"/>
                <a:cs typeface="Times New Roman" panose="02020603050405020304" pitchFamily="18" charset="0"/>
              </a:rPr>
              <a:t> Cir. 2022)</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617214" y="82371"/>
            <a:ext cx="4267635" cy="6731943"/>
          </a:xfrm>
          <a:prstGeom prst="rect">
            <a:avLst/>
          </a:prstGeom>
        </p:spPr>
      </p:pic>
    </p:spTree>
    <p:extLst>
      <p:ext uri="{BB962C8B-B14F-4D97-AF65-F5344CB8AC3E}">
        <p14:creationId xmlns:p14="http://schemas.microsoft.com/office/powerpoint/2010/main" val="34154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0498" y="-2"/>
            <a:ext cx="3101503" cy="418013"/>
          </a:xfrm>
          <a:solidFill>
            <a:schemeClr val="bg2">
              <a:alpha val="10000"/>
            </a:schemeClr>
          </a:solidFill>
        </p:spPr>
        <p:txBody>
          <a:bodyPr/>
          <a:lstStyle/>
          <a:p>
            <a:pPr algn="r">
              <a:lnSpc>
                <a:spcPct val="100000"/>
              </a:lnSpc>
            </a:pPr>
            <a:r>
              <a:rPr lang="en-US" sz="2400" dirty="0" err="1" smtClean="0">
                <a:solidFill>
                  <a:schemeClr val="accent4">
                    <a:lumMod val="75000"/>
                    <a:lumOff val="25000"/>
                  </a:schemeClr>
                </a:solidFill>
                <a:latin typeface="+mn-lt"/>
                <a:cs typeface="Times New Roman" panose="02020603050405020304" pitchFamily="18" charset="0"/>
              </a:rPr>
              <a:t>Calif</a:t>
            </a:r>
            <a:r>
              <a:rPr lang="en-US" sz="2400" dirty="0" smtClean="0">
                <a:solidFill>
                  <a:schemeClr val="accent4">
                    <a:lumMod val="75000"/>
                    <a:lumOff val="25000"/>
                  </a:schemeClr>
                </a:solidFill>
                <a:latin typeface="+mn-lt"/>
                <a:cs typeface="Times New Roman" panose="02020603050405020304" pitchFamily="18" charset="0"/>
              </a:rPr>
              <a:t> Law Challenge</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74</a:t>
            </a:fld>
            <a:endParaRPr lang="en-US" altLang="en-US"/>
          </a:p>
        </p:txBody>
      </p:sp>
      <p:sp>
        <p:nvSpPr>
          <p:cNvPr id="6" name="Text Box 5"/>
          <p:cNvSpPr txBox="1">
            <a:spLocks noChangeArrowheads="1"/>
          </p:cNvSpPr>
          <p:nvPr/>
        </p:nvSpPr>
        <p:spPr bwMode="auto">
          <a:xfrm>
            <a:off x="8944582" y="6488668"/>
            <a:ext cx="324741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ACA Connects (9</a:t>
            </a:r>
            <a:r>
              <a:rPr lang="en-US" sz="1800" i="0" baseline="30000" dirty="0" smtClean="0">
                <a:solidFill>
                  <a:schemeClr val="accent4">
                    <a:lumMod val="75000"/>
                    <a:lumOff val="25000"/>
                  </a:schemeClr>
                </a:solidFill>
                <a:latin typeface="+mn-lt"/>
                <a:cs typeface="Times New Roman" panose="02020603050405020304" pitchFamily="18" charset="0"/>
              </a:rPr>
              <a:t>th</a:t>
            </a:r>
            <a:r>
              <a:rPr lang="en-US" sz="1800" i="0" dirty="0" smtClean="0">
                <a:solidFill>
                  <a:schemeClr val="accent4">
                    <a:lumMod val="75000"/>
                    <a:lumOff val="25000"/>
                  </a:schemeClr>
                </a:solidFill>
                <a:latin typeface="+mn-lt"/>
                <a:cs typeface="Times New Roman" panose="02020603050405020304" pitchFamily="18" charset="0"/>
              </a:rPr>
              <a:t> Cir. 2022)</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406400" y="131021"/>
            <a:ext cx="3684058" cy="6161154"/>
          </a:xfrm>
          <a:prstGeom prst="rect">
            <a:avLst/>
          </a:prstGeom>
        </p:spPr>
      </p:pic>
      <p:pic>
        <p:nvPicPr>
          <p:cNvPr id="9" name="Picture 8"/>
          <p:cNvPicPr>
            <a:picLocks noChangeAspect="1"/>
          </p:cNvPicPr>
          <p:nvPr/>
        </p:nvPicPr>
        <p:blipFill>
          <a:blip r:embed="rId3"/>
          <a:stretch>
            <a:fillRect/>
          </a:stretch>
        </p:blipFill>
        <p:spPr>
          <a:xfrm>
            <a:off x="2419777" y="1362914"/>
            <a:ext cx="7050100" cy="4368971"/>
          </a:xfrm>
          <a:prstGeom prst="rect">
            <a:avLst/>
          </a:prstGeom>
        </p:spPr>
      </p:pic>
    </p:spTree>
    <p:extLst>
      <p:ext uri="{BB962C8B-B14F-4D97-AF65-F5344CB8AC3E}">
        <p14:creationId xmlns:p14="http://schemas.microsoft.com/office/powerpoint/2010/main" val="30488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7386" y="-2"/>
            <a:ext cx="2434615"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No Preemption</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75</a:t>
            </a:fld>
            <a:endParaRPr lang="en-US" altLang="en-US"/>
          </a:p>
        </p:txBody>
      </p:sp>
      <p:sp>
        <p:nvSpPr>
          <p:cNvPr id="6" name="Text Box 5"/>
          <p:cNvSpPr txBox="1">
            <a:spLocks noChangeArrowheads="1"/>
          </p:cNvSpPr>
          <p:nvPr/>
        </p:nvSpPr>
        <p:spPr bwMode="auto">
          <a:xfrm>
            <a:off x="8944582" y="6488668"/>
            <a:ext cx="324741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ACA Connects (9</a:t>
            </a:r>
            <a:r>
              <a:rPr lang="en-US" sz="1800" i="0" baseline="30000" dirty="0" smtClean="0">
                <a:solidFill>
                  <a:schemeClr val="accent4">
                    <a:lumMod val="75000"/>
                    <a:lumOff val="25000"/>
                  </a:schemeClr>
                </a:solidFill>
                <a:latin typeface="+mn-lt"/>
                <a:cs typeface="Times New Roman" panose="02020603050405020304" pitchFamily="18" charset="0"/>
              </a:rPr>
              <a:t>th</a:t>
            </a:r>
            <a:r>
              <a:rPr lang="en-US" sz="1800" i="0" dirty="0" smtClean="0">
                <a:solidFill>
                  <a:schemeClr val="accent4">
                    <a:lumMod val="75000"/>
                    <a:lumOff val="25000"/>
                  </a:schemeClr>
                </a:solidFill>
                <a:latin typeface="+mn-lt"/>
                <a:cs typeface="Times New Roman" panose="02020603050405020304" pitchFamily="18" charset="0"/>
              </a:rPr>
              <a:t> Cir. 2022)</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310291" y="123812"/>
            <a:ext cx="3863209" cy="6189443"/>
          </a:xfrm>
          <a:prstGeom prst="rect">
            <a:avLst/>
          </a:prstGeom>
        </p:spPr>
      </p:pic>
      <p:pic>
        <p:nvPicPr>
          <p:cNvPr id="9" name="Picture 8"/>
          <p:cNvPicPr>
            <a:picLocks noChangeAspect="1"/>
          </p:cNvPicPr>
          <p:nvPr/>
        </p:nvPicPr>
        <p:blipFill>
          <a:blip r:embed="rId3"/>
          <a:stretch>
            <a:fillRect/>
          </a:stretch>
        </p:blipFill>
        <p:spPr>
          <a:xfrm>
            <a:off x="3000102" y="1335677"/>
            <a:ext cx="6899271" cy="4665014"/>
          </a:xfrm>
          <a:prstGeom prst="rect">
            <a:avLst/>
          </a:prstGeom>
        </p:spPr>
      </p:pic>
    </p:spTree>
    <p:extLst>
      <p:ext uri="{BB962C8B-B14F-4D97-AF65-F5344CB8AC3E}">
        <p14:creationId xmlns:p14="http://schemas.microsoft.com/office/powerpoint/2010/main" val="252162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8785" y="-2"/>
            <a:ext cx="1963216" cy="418013"/>
          </a:xfrm>
          <a:solidFill>
            <a:schemeClr val="bg2">
              <a:alpha val="10000"/>
            </a:schemeClr>
          </a:solidFill>
        </p:spPr>
        <p:txBody>
          <a:bodyPr/>
          <a:lstStyle/>
          <a:p>
            <a:pPr algn="r">
              <a:lnSpc>
                <a:spcPct val="100000"/>
              </a:lnSpc>
            </a:pPr>
            <a:r>
              <a:rPr lang="en-US" sz="2400" dirty="0" smtClean="0">
                <a:solidFill>
                  <a:schemeClr val="accent4">
                    <a:lumMod val="75000"/>
                    <a:lumOff val="25000"/>
                  </a:schemeClr>
                </a:solidFill>
                <a:latin typeface="+mn-lt"/>
                <a:cs typeface="Times New Roman" panose="02020603050405020304" pitchFamily="18" charset="0"/>
              </a:rPr>
              <a:t>Zero Rating</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April 13, 2022</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76</a:t>
            </a:fld>
            <a:endParaRPr lang="en-US" altLang="en-US"/>
          </a:p>
        </p:txBody>
      </p:sp>
      <p:sp>
        <p:nvSpPr>
          <p:cNvPr id="6" name="Text Box 5"/>
          <p:cNvSpPr txBox="1">
            <a:spLocks noChangeArrowheads="1"/>
          </p:cNvSpPr>
          <p:nvPr/>
        </p:nvSpPr>
        <p:spPr bwMode="auto">
          <a:xfrm>
            <a:off x="9416616" y="6488668"/>
            <a:ext cx="277538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smtClean="0">
                <a:solidFill>
                  <a:schemeClr val="accent4">
                    <a:lumMod val="75000"/>
                    <a:lumOff val="25000"/>
                  </a:schemeClr>
                </a:solidFill>
                <a:latin typeface="+mn-lt"/>
                <a:cs typeface="Times New Roman" panose="02020603050405020304" pitchFamily="18" charset="0"/>
              </a:rPr>
              <a:t>Brookings (19 Apr 2021)</a:t>
            </a:r>
            <a:endParaRPr lang="en-US" sz="1800" i="0" dirty="0">
              <a:solidFill>
                <a:schemeClr val="accent4">
                  <a:lumMod val="75000"/>
                  <a:lumOff val="25000"/>
                </a:schemeClr>
              </a:solidFill>
              <a:latin typeface="+mn-lt"/>
              <a:cs typeface="Times New Roman" panose="02020603050405020304" pitchFamily="18" charset="0"/>
            </a:endParaRP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California’s net neutrality law and the case for zero-rating government services - Google Chr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649" y="209004"/>
            <a:ext cx="5561920" cy="6119829"/>
          </a:xfrm>
          <a:prstGeom prst="rect">
            <a:avLst/>
          </a:prstGeom>
        </p:spPr>
      </p:pic>
      <p:pic>
        <p:nvPicPr>
          <p:cNvPr id="8" name="Picture 7" descr="California’s net neutrality law and the case for zero-rating government services - Google Chrome"/>
          <p:cNvPicPr>
            <a:picLocks noChangeAspect="1"/>
          </p:cNvPicPr>
          <p:nvPr/>
        </p:nvPicPr>
        <p:blipFill rotWithShape="1">
          <a:blip r:embed="rId3" cstate="print">
            <a:extLst>
              <a:ext uri="{28A0092B-C50C-407E-A947-70E740481C1C}">
                <a14:useLocalDpi xmlns:a14="http://schemas.microsoft.com/office/drawing/2010/main" val="0"/>
              </a:ext>
            </a:extLst>
          </a:blip>
          <a:srcRect l="34698" t="58690" r="3320"/>
          <a:stretch/>
        </p:blipFill>
        <p:spPr>
          <a:xfrm>
            <a:off x="3879100" y="1319537"/>
            <a:ext cx="6513423" cy="4776463"/>
          </a:xfrm>
          <a:prstGeom prst="rect">
            <a:avLst/>
          </a:prstGeom>
        </p:spPr>
      </p:pic>
    </p:spTree>
    <p:extLst>
      <p:ext uri="{BB962C8B-B14F-4D97-AF65-F5344CB8AC3E}">
        <p14:creationId xmlns:p14="http://schemas.microsoft.com/office/powerpoint/2010/main" val="18442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Medium System</a:t>
            </a:r>
            <a:endParaRPr lang="en-US" dirty="0"/>
          </a:p>
        </p:txBody>
      </p:sp>
      <p:sp>
        <p:nvSpPr>
          <p:cNvPr id="3" name="Content Placeholder 2"/>
          <p:cNvSpPr>
            <a:spLocks noGrp="1"/>
          </p:cNvSpPr>
          <p:nvPr>
            <p:ph idx="1"/>
          </p:nvPr>
        </p:nvSpPr>
        <p:spPr/>
        <p:txBody>
          <a:bodyPr/>
          <a:lstStyle/>
          <a:p>
            <a:r>
              <a:rPr lang="en-US" dirty="0" smtClean="0"/>
              <a:t>Assessing Viability of Business</a:t>
            </a:r>
          </a:p>
          <a:p>
            <a:pPr lvl="1"/>
            <a:r>
              <a:rPr lang="en-US" dirty="0" smtClean="0"/>
              <a:t>Would consumers value it for more than it costs to create it?</a:t>
            </a:r>
          </a:p>
          <a:p>
            <a:r>
              <a:rPr lang="en-US" dirty="0" smtClean="0"/>
              <a:t>Outcome</a:t>
            </a:r>
          </a:p>
          <a:p>
            <a:pPr lvl="1"/>
            <a:r>
              <a:rPr lang="en-US" dirty="0" smtClean="0"/>
              <a:t>Total costs of delivering both packages = 8 + 4 + 4 = 16</a:t>
            </a:r>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8</a:t>
            </a:fld>
            <a:endParaRPr lang="en-US" altLang="en-US" dirty="0"/>
          </a:p>
        </p:txBody>
      </p:sp>
    </p:spTree>
    <p:extLst>
      <p:ext uri="{BB962C8B-B14F-4D97-AF65-F5344CB8AC3E}">
        <p14:creationId xmlns:p14="http://schemas.microsoft.com/office/powerpoint/2010/main" val="224610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SWF under Medium System</a:t>
            </a:r>
            <a:endParaRPr lang="en-US" dirty="0"/>
          </a:p>
        </p:txBody>
      </p:sp>
      <p:sp>
        <p:nvSpPr>
          <p:cNvPr id="3" name="Content Placeholder 2"/>
          <p:cNvSpPr>
            <a:spLocks noGrp="1"/>
          </p:cNvSpPr>
          <p:nvPr>
            <p:ph idx="1"/>
          </p:nvPr>
        </p:nvSpPr>
        <p:spPr/>
        <p:txBody>
          <a:bodyPr/>
          <a:lstStyle/>
          <a:p>
            <a:r>
              <a:rPr lang="en-US" dirty="0" smtClean="0"/>
              <a:t>Consumer Values</a:t>
            </a:r>
          </a:p>
          <a:p>
            <a:pPr lvl="1"/>
            <a:r>
              <a:rPr lang="en-US" dirty="0" smtClean="0"/>
              <a:t>Each consumer values package at $10 so total value is $20 against costs of $16</a:t>
            </a:r>
          </a:p>
          <a:p>
            <a:r>
              <a:rPr lang="en-US" dirty="0" smtClean="0"/>
              <a:t>Potential Boost to SWF = $4.</a:t>
            </a:r>
          </a:p>
          <a:p>
            <a:pPr lvl="1"/>
            <a:r>
              <a:rPr lang="en-US" dirty="0" smtClean="0"/>
              <a:t>Business creates value</a:t>
            </a:r>
          </a:p>
          <a:p>
            <a:pPr lvl="1"/>
            <a:r>
              <a:rPr lang="en-US" dirty="0" smtClean="0"/>
              <a:t>Are there prices that implement that?</a:t>
            </a:r>
          </a:p>
          <a:p>
            <a:pPr lvl="1"/>
            <a:endParaRPr lang="en-US" dirty="0"/>
          </a:p>
        </p:txBody>
      </p:sp>
      <p:sp>
        <p:nvSpPr>
          <p:cNvPr id="4" name="Slide Number Placeholder 3"/>
          <p:cNvSpPr>
            <a:spLocks noGrp="1"/>
          </p:cNvSpPr>
          <p:nvPr>
            <p:ph type="sldNum" sz="quarter" idx="4294967295"/>
          </p:nvPr>
        </p:nvSpPr>
        <p:spPr/>
        <p:txBody>
          <a:bodyPr/>
          <a:lstStyle/>
          <a:p>
            <a:fld id="{A9BB65D3-8851-479C-9AFD-E9130CA963EA}" type="slidenum">
              <a:rPr lang="en-US" altLang="en-US" smtClean="0"/>
              <a:pPr/>
              <a:t>9</a:t>
            </a:fld>
            <a:endParaRPr lang="en-US" altLang="en-US" dirty="0"/>
          </a:p>
        </p:txBody>
      </p:sp>
    </p:spTree>
    <p:extLst>
      <p:ext uri="{BB962C8B-B14F-4D97-AF65-F5344CB8AC3E}">
        <p14:creationId xmlns:p14="http://schemas.microsoft.com/office/powerpoint/2010/main" val="389604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8009</TotalTime>
  <Words>3582</Words>
  <Application>Microsoft Office PowerPoint</Application>
  <PresentationFormat>Widescreen</PresentationFormat>
  <Paragraphs>460</Paragraphs>
  <Slides>76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76</vt:i4>
      </vt:variant>
    </vt:vector>
  </HeadingPairs>
  <TitlesOfParts>
    <vt:vector size="83" baseType="lpstr">
      <vt:lpstr>Arial</vt:lpstr>
      <vt:lpstr>Calibri</vt:lpstr>
      <vt:lpstr>Helvetica</vt:lpstr>
      <vt:lpstr>Monotype Sorts</vt:lpstr>
      <vt:lpstr>Times New Roman</vt:lpstr>
      <vt:lpstr>Generic (Standard)</vt:lpstr>
      <vt:lpstr>Custom Design</vt:lpstr>
      <vt:lpstr>Class 11 Platforms and Networks Spring 2022   Internet: Net Neutrality</vt:lpstr>
      <vt:lpstr>The Focus Today</vt:lpstr>
      <vt:lpstr>The Focus Today</vt:lpstr>
      <vt:lpstr>Infrastructure Spending</vt:lpstr>
      <vt:lpstr>A Simple Delivery Service (TTYN (1 of 3))</vt:lpstr>
      <vt:lpstr>SWF under Medium System</vt:lpstr>
      <vt:lpstr>SWF under Slow/Fast System</vt:lpstr>
      <vt:lpstr>SWF under Medium System</vt:lpstr>
      <vt:lpstr>SWF under Medium System</vt:lpstr>
      <vt:lpstr>SWF under Medium System</vt:lpstr>
      <vt:lpstr>SWF under Medium System</vt:lpstr>
      <vt:lpstr>SWF under Slow/Fast System</vt:lpstr>
      <vt:lpstr>SWF under Slow/Fast System</vt:lpstr>
      <vt:lpstr>SWF under Slow/Fast System</vt:lpstr>
      <vt:lpstr>SWF under Slow/Fast System</vt:lpstr>
      <vt:lpstr>SWF under Slow/Fast System</vt:lpstr>
      <vt:lpstr>SWF under Slow/Fast System</vt:lpstr>
      <vt:lpstr>SWF under Slow/Fast System</vt:lpstr>
      <vt:lpstr>Takeaways on A Simple Delivery System</vt:lpstr>
      <vt:lpstr>Bars VOIP Blocking</vt:lpstr>
      <vt:lpstr>Four Internet Principles</vt:lpstr>
      <vt:lpstr>Four Internet Principles</vt:lpstr>
      <vt:lpstr>Why a Policy?</vt:lpstr>
      <vt:lpstr>Policy Limits</vt:lpstr>
      <vt:lpstr>No Copyright Infringement</vt:lpstr>
      <vt:lpstr>Assessing the Comcast Policy</vt:lpstr>
      <vt:lpstr>Comcast Content Blocking</vt:lpstr>
      <vt:lpstr>Comcast Content Blocking</vt:lpstr>
      <vt:lpstr>Blocking BitTorrent</vt:lpstr>
      <vt:lpstr>Comcast: Not Us</vt:lpstr>
      <vt:lpstr>Only at Peak Congestion</vt:lpstr>
      <vt:lpstr>Actually Not ….</vt:lpstr>
      <vt:lpstr>Anticompetitive Motive</vt:lpstr>
      <vt:lpstr>Anticompetitive Motive</vt:lpstr>
      <vt:lpstr>Anticompetitive Motive</vt:lpstr>
      <vt:lpstr>Did the FCC have the Power to Regulate Comcast?</vt:lpstr>
      <vt:lpstr>Not on the Basis the FCC Relied Upon</vt:lpstr>
      <vt:lpstr>Dec 2010: FCC Open Internet Order</vt:lpstr>
      <vt:lpstr>Core Rules</vt:lpstr>
      <vt:lpstr>Jan 2014: Verizon Ruling</vt:lpstr>
      <vt:lpstr>Déjà Vu All Over Again</vt:lpstr>
      <vt:lpstr>General Broadband Authority</vt:lpstr>
      <vt:lpstr>FCC Read of 706 is Reasonable</vt:lpstr>
      <vt:lpstr>The Virtuous Circle of Innovation</vt:lpstr>
      <vt:lpstr>But There are Limits on What FCC Can Do</vt:lpstr>
      <vt:lpstr>Can’t Implement Common Carrier Rules if Not Classified as Such</vt:lpstr>
      <vt:lpstr>Meaning?: Only Transparency Survives</vt:lpstr>
      <vt:lpstr>400 Page Download</vt:lpstr>
      <vt:lpstr>The Virtuous Innovation Cycle</vt:lpstr>
      <vt:lpstr>Does Market Power Matter?</vt:lpstr>
      <vt:lpstr>Three Problems (and Same Rules for Fixed and Mobile)</vt:lpstr>
      <vt:lpstr>No Throttling</vt:lpstr>
      <vt:lpstr>No Blocking</vt:lpstr>
      <vt:lpstr>No Paid Prioritization</vt:lpstr>
      <vt:lpstr>Defining Paid Prioritization</vt:lpstr>
      <vt:lpstr>No Unreasonable Interference/Disadvantage</vt:lpstr>
      <vt:lpstr>Transparency Rule Continues</vt:lpstr>
      <vt:lpstr>Broad Classification Authority Under Brand X</vt:lpstr>
      <vt:lpstr>Reclassify Broadband Under Title II</vt:lpstr>
      <vt:lpstr>Appeal of 2015 FCC Open Internet Order</vt:lpstr>
      <vt:lpstr>Third Time in Seven Years</vt:lpstr>
      <vt:lpstr>Title II Reclassification</vt:lpstr>
      <vt:lpstr>Relied on Forbearance Powers to Promulgate New Rules</vt:lpstr>
      <vt:lpstr>Affirms Power to Reclassify</vt:lpstr>
      <vt:lpstr>Do You Like the 2015 Open Internet Order?</vt:lpstr>
      <vt:lpstr>2017: Restoring Internet Freedom</vt:lpstr>
      <vt:lpstr>2017: Restoring Internet Freedom</vt:lpstr>
      <vt:lpstr>Rely on Antitrust and Consumer Protection</vt:lpstr>
      <vt:lpstr>Appeal of 2017 FCC Order</vt:lpstr>
      <vt:lpstr>Order Upheld (Mainly)</vt:lpstr>
      <vt:lpstr>Rejects Efforts to Preempt States Plus More</vt:lpstr>
      <vt:lpstr>Calif Net Neutrality Law </vt:lpstr>
      <vt:lpstr>Calif Law Challenge</vt:lpstr>
      <vt:lpstr>Calif Law Challenge</vt:lpstr>
      <vt:lpstr>No Preemption</vt:lpstr>
      <vt:lpstr>Zero Rating</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912</cp:revision>
  <cp:lastPrinted>2019-02-28T20:33:29Z</cp:lastPrinted>
  <dcterms:created xsi:type="dcterms:W3CDTF">1999-10-27T15:27:59Z</dcterms:created>
  <dcterms:modified xsi:type="dcterms:W3CDTF">2022-04-13T19:12:06Z</dcterms:modified>
</cp:coreProperties>
</file>