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835" r:id="rId2"/>
  </p:sldMasterIdLst>
  <p:notesMasterIdLst>
    <p:notesMasterId r:id="rId67"/>
  </p:notesMasterIdLst>
  <p:handoutMasterIdLst>
    <p:handoutMasterId r:id="rId68"/>
  </p:handoutMasterIdLst>
  <p:sldIdLst>
    <p:sldId id="1267" r:id="rId3"/>
    <p:sldId id="1734" r:id="rId4"/>
    <p:sldId id="1746" r:id="rId5"/>
    <p:sldId id="1748" r:id="rId6"/>
    <p:sldId id="1747" r:id="rId7"/>
    <p:sldId id="1751" r:id="rId8"/>
    <p:sldId id="1752" r:id="rId9"/>
    <p:sldId id="1786" r:id="rId10"/>
    <p:sldId id="1787" r:id="rId11"/>
    <p:sldId id="1788" r:id="rId12"/>
    <p:sldId id="1789" r:id="rId13"/>
    <p:sldId id="1790" r:id="rId14"/>
    <p:sldId id="1796" r:id="rId15"/>
    <p:sldId id="1803" r:id="rId16"/>
    <p:sldId id="1701" r:id="rId17"/>
    <p:sldId id="1783" r:id="rId18"/>
    <p:sldId id="1702" r:id="rId19"/>
    <p:sldId id="1707" r:id="rId20"/>
    <p:sldId id="1711" r:id="rId21"/>
    <p:sldId id="1725" r:id="rId22"/>
    <p:sldId id="1713" r:id="rId23"/>
    <p:sldId id="1730" r:id="rId24"/>
    <p:sldId id="1715" r:id="rId25"/>
    <p:sldId id="1716" r:id="rId26"/>
    <p:sldId id="1791" r:id="rId27"/>
    <p:sldId id="1794" r:id="rId28"/>
    <p:sldId id="1792" r:id="rId29"/>
    <p:sldId id="1795" r:id="rId30"/>
    <p:sldId id="1717" r:id="rId31"/>
    <p:sldId id="1784" r:id="rId32"/>
    <p:sldId id="1719" r:id="rId33"/>
    <p:sldId id="1720" r:id="rId34"/>
    <p:sldId id="1785" r:id="rId35"/>
    <p:sldId id="1797" r:id="rId36"/>
    <p:sldId id="1799" r:id="rId37"/>
    <p:sldId id="1801" r:id="rId38"/>
    <p:sldId id="1722" r:id="rId39"/>
    <p:sldId id="1723" r:id="rId40"/>
    <p:sldId id="1755" r:id="rId41"/>
    <p:sldId id="1757" r:id="rId42"/>
    <p:sldId id="1758" r:id="rId43"/>
    <p:sldId id="1759" r:id="rId44"/>
    <p:sldId id="1760" r:id="rId45"/>
    <p:sldId id="1765" r:id="rId46"/>
    <p:sldId id="1764" r:id="rId47"/>
    <p:sldId id="1761" r:id="rId48"/>
    <p:sldId id="1756" r:id="rId49"/>
    <p:sldId id="1731" r:id="rId50"/>
    <p:sldId id="1732" r:id="rId51"/>
    <p:sldId id="1767" r:id="rId52"/>
    <p:sldId id="1766" r:id="rId53"/>
    <p:sldId id="1769" r:id="rId54"/>
    <p:sldId id="1770" r:id="rId55"/>
    <p:sldId id="1776" r:id="rId56"/>
    <p:sldId id="1777" r:id="rId57"/>
    <p:sldId id="1778" r:id="rId58"/>
    <p:sldId id="1779" r:id="rId59"/>
    <p:sldId id="1780" r:id="rId60"/>
    <p:sldId id="1781" r:id="rId61"/>
    <p:sldId id="1768" r:id="rId62"/>
    <p:sldId id="1771" r:id="rId63"/>
    <p:sldId id="1773" r:id="rId64"/>
    <p:sldId id="1774" r:id="rId65"/>
    <p:sldId id="1772" r:id="rId66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FF"/>
    <a:srgbClr val="009999"/>
    <a:srgbClr val="339966"/>
    <a:srgbClr val="008080"/>
    <a:srgbClr val="3366FF"/>
    <a:srgbClr val="0000FF"/>
    <a:srgbClr val="CC0099"/>
    <a:srgbClr val="CC0066"/>
    <a:srgbClr val="CC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76" autoAdjust="0"/>
    <p:restoredTop sz="86410" autoAdjust="0"/>
  </p:normalViewPr>
  <p:slideViewPr>
    <p:cSldViewPr snapToGrid="0">
      <p:cViewPr varScale="1">
        <p:scale>
          <a:sx n="139" d="100"/>
          <a:sy n="139" d="100"/>
        </p:scale>
        <p:origin x="88" y="428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80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128"/>
    </p:cViewPr>
  </p:sorterViewPr>
  <p:notesViewPr>
    <p:cSldViewPr snapToGrid="0">
      <p:cViewPr varScale="1">
        <p:scale>
          <a:sx n="125" d="100"/>
          <a:sy n="125" d="100"/>
        </p:scale>
        <p:origin x="4868" y="64"/>
      </p:cViewPr>
      <p:guideLst>
        <p:guide orient="horz" pos="2928"/>
        <p:guide pos="2208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BACD4D8E-0305-4CD5-9DBD-51D10C00A67E}" type="datetime1">
              <a:rPr lang="en-US" altLang="en-US"/>
              <a:pPr>
                <a:defRPr/>
              </a:pPr>
              <a:t>4/11/2022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 dirty="0" smtClean="0"/>
              <a:t>Platforms and Networks</a:t>
            </a:r>
            <a:endParaRPr lang="en-US" alt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A9DDCF18-3772-474E-B777-BA39106ED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4440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7988" y="700088"/>
            <a:ext cx="61944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932" y="4416745"/>
            <a:ext cx="5140538" cy="418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91C928C3-9442-484A-8273-FA08CFCEA006}" type="datetime1">
              <a:rPr lang="en-US" altLang="en-US"/>
              <a:pPr>
                <a:defRPr/>
              </a:pPr>
              <a:t>4/11/2022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17815D0A-6945-40F0-849D-84A13EF4A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29569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news/news_summ.jsp?cntn_id=103050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B7B8AA-7071-474D-AB67-0D52EEC6338E}" type="datetime1">
              <a:rPr kumimoji="0" lang="en-US" altLang="en-US" sz="1200"/>
              <a:pPr/>
              <a:t>4/11/2022</a:t>
            </a:fld>
            <a:endParaRPr kumimoji="0" lang="en-US" altLang="en-US" sz="1200"/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FB5D71-EDD0-44C4-B648-177AAB6BC2FE}" type="slidenum">
              <a:rPr kumimoji="0" lang="en-US" altLang="en-US" sz="1200"/>
              <a:pPr/>
              <a:t>1</a:t>
            </a:fld>
            <a:endParaRPr kumimoji="0" lang="en-US" alt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58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https://2001-2009.state.gov/r/pa/ho/time/lw/103729.htm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4/11/2022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665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https://www.nasa.gov/centers/marshall/history/vonbraun/bio.html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4/11/2022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459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https://www.darpa.mil/ddm_gallery/ARPA-Founding-Directive.JPG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4/11/2022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851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u="sng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  <a:hlinkClick r:id="rId3"/>
              </a:rPr>
              <a:t>https://www.nsf.gov/news/news_summ.jsp?cntn_id=103050</a:t>
            </a:r>
            <a:endParaRPr kumimoji="1"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4/11/2022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830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https://www.w3.org/History/1989/proposal.html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4/11/2022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628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https://www.fcc.gov/document/fcc-classifies-cable-modem-service-information-service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4/11/2022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27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763" y="3200400"/>
            <a:ext cx="12196763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00C0A144-9CA5-40EF-BA71-CB2089FF9C17}" type="datetime4">
              <a:rPr lang="en-US"/>
              <a:pPr>
                <a:defRPr/>
              </a:pPr>
              <a:t>April 11, 2022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8F8E2C84-0743-4BBC-99D9-184B50FD9F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66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ABE72-A00B-4BEE-8D22-E461BD19BF31}" type="datetime4">
              <a:rPr lang="en-US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8258E-FD5F-4451-BCA9-85E751BC2E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62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5688F-0802-4FFA-8569-61CB52898F13}" type="datetime4">
              <a:rPr lang="en-US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0A17A-396B-4954-9F3A-182BCB876E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77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7338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17475-81E7-4A01-8AB2-BEF6BF923142}" type="datetime4">
              <a:rPr lang="en-US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A5B6-F3C4-4BB7-BEC1-F8A22754D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5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CA22-AB5D-42E6-AA0D-D29944CB9CB0}" type="datetime4">
              <a:rPr lang="en-US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2ECFA-99E1-4A43-82F1-ABB33DFEC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35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1A64-E55D-445F-9BF2-F313F51CC73E}" type="datetime4">
              <a:rPr lang="en-US"/>
              <a:pPr>
                <a:defRPr/>
              </a:pPr>
              <a:t>April 11,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A558D-545B-47C6-A92D-DA2C8A937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4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3FB4-4682-41ED-9269-398DA399AB3E}" type="datetime4">
              <a:rPr lang="en-US"/>
              <a:pPr>
                <a:defRPr/>
              </a:pPr>
              <a:t>April 11,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C4A20-6E27-467E-A82B-83AD51594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79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CFB3-CE2E-4B14-8F75-1E4CD0EE53B3}" type="datetime4">
              <a:rPr lang="en-US"/>
              <a:pPr>
                <a:defRPr/>
              </a:pPr>
              <a:t>April 11,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03EE-89BB-4EEE-859A-101CADE6F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0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DC97-25E2-4BF8-9946-9AE8D05A1F1A}" type="datetime4">
              <a:rPr lang="en-US"/>
              <a:pPr>
                <a:defRPr/>
              </a:pPr>
              <a:t>April 11,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E9E66-912C-4FA1-95DC-3781E8ED6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6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11129-4AC1-49EB-AEDE-C295F4D161E9}" type="datetime4">
              <a:rPr lang="en-US"/>
              <a:pPr>
                <a:defRPr/>
              </a:pPr>
              <a:t>April 11, 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DDFA7-FD3F-4D6A-8468-A15361F7C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4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05AC1-7423-43ED-9D13-9D41F5090378}" type="datetime4">
              <a:rPr lang="en-US"/>
              <a:pPr>
                <a:defRPr/>
              </a:pPr>
              <a:t>April 11, 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1209A-7E61-4B13-9109-E589F9827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>
                <a:solidFill>
                  <a:srgbClr val="0000FF"/>
                </a:solidFill>
              </a:defRPr>
            </a:lvl1pPr>
            <a:lvl2pPr>
              <a:defRPr sz="3600"/>
            </a:lvl2pPr>
            <a:lvl3pPr>
              <a:defRPr sz="3200"/>
            </a:lvl3pPr>
            <a:lvl4pPr>
              <a:defRPr sz="32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02DFA-02C6-4638-89D4-9E98CDF503C0}" type="datetime4">
              <a:rPr lang="en-US"/>
              <a:pPr>
                <a:defRPr/>
              </a:pPr>
              <a:t>April 11,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3FDE9-4CFE-4421-A501-434F5F61D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91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7851-BEA3-4BF7-A8AF-DDD7C0D28D98}" type="datetime4">
              <a:rPr lang="en-US"/>
              <a:pPr>
                <a:defRPr/>
              </a:pPr>
              <a:t>April 11, 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ACD7F-0A8A-4343-9247-A1AE8F5C6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59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6E712-EF3B-4B31-AD6B-13C9C7073A30}" type="datetime4">
              <a:rPr lang="en-US"/>
              <a:pPr>
                <a:defRPr/>
              </a:pPr>
              <a:t>April 11,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A996E-9E68-4294-9FDD-0D3C9BF5F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91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5E838-075F-446A-BFEE-D392A06DB13E}" type="datetime4">
              <a:rPr lang="en-US"/>
              <a:pPr>
                <a:defRPr/>
              </a:pPr>
              <a:t>April 11,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65055-6114-4D36-8439-B3562715F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19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99E62-F8EB-4C0F-8921-40F31A908B71}" type="datetime4">
              <a:rPr lang="en-US"/>
              <a:pPr>
                <a:defRPr/>
              </a:pPr>
              <a:t>April 11,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889DA-ECA5-4C6B-9A5A-45309617A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10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88F6E-C648-407D-AFAC-A8EE81AE8784}" type="datetime4">
              <a:rPr lang="en-US"/>
              <a:pPr>
                <a:defRPr/>
              </a:pPr>
              <a:t>April 11,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1FE80-744B-44BB-BAEB-797EBDE08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9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875D-7486-496C-A37B-6DE42241A533}" type="datetime4">
              <a:rPr lang="en-US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EFA1D-33DB-4F79-B79B-337EC801B1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77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C04FE-6587-4B5D-81C3-E86DEF588904}" type="datetime4">
              <a:rPr lang="en-US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95686-6F3D-48C4-BCA9-D8C1E1CC5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28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329F2-B348-442E-9FFB-D1B4B25A0A17}" type="datetime4">
              <a:rPr lang="en-US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F6C75-ECE9-475C-B489-BC0C3F192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66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E878F-EA39-4C2E-9970-394B6CAB1478}" type="datetime4">
              <a:rPr lang="en-US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496E5-8FFA-4061-92C3-71B1BA3DD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46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7DC0-EB30-4B3A-AABE-7E05E0B31B3B}" type="datetime4">
              <a:rPr lang="en-US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1867-5838-4AB1-82B9-E47C7DA36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03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29D74-CB06-4A77-8DB8-0A977A7E0029}" type="datetime4">
              <a:rPr lang="en-US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4077-3D17-4357-9835-26FB285CF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83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E224-DED2-4CD1-AC21-F3080FE47CB5}" type="datetime4">
              <a:rPr lang="en-US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7707-3908-48D0-952F-C787BB50C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5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711200" cy="601821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C561878C-251A-4F5B-B74A-ACA28F612672}" type="datetime4">
              <a:rPr lang="en-US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10A507-AB75-48C3-BB61-5E47FAE34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  <p:sldLayoutId id="2147484932" r:id="rId9"/>
    <p:sldLayoutId id="2147484933" r:id="rId10"/>
    <p:sldLayoutId id="2147484934" r:id="rId11"/>
    <p:sldLayoutId id="2147484935" r:id="rId12"/>
    <p:sldLayoutId id="2147484936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rgbClr val="CC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rgbClr val="CC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DEE0716-1A4A-41D7-8CDF-AB246C894936}" type="datetime4">
              <a:rPr lang="en-US"/>
              <a:pPr>
                <a:defRPr/>
              </a:pPr>
              <a:t>April 11,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CEDE50-698D-4EB3-A7A3-BFEF3DBDA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CC0099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Class 10</a:t>
            </a:r>
            <a:br>
              <a:rPr lang="en-US" sz="2400" dirty="0" smtClean="0"/>
            </a:br>
            <a:r>
              <a:rPr lang="en-US" sz="2400" dirty="0" smtClean="0"/>
              <a:t>Platforms and Networks</a:t>
            </a:r>
            <a:br>
              <a:rPr lang="en-US" sz="2400" dirty="0" smtClean="0"/>
            </a:br>
            <a:r>
              <a:rPr lang="en-US" sz="2400" dirty="0" smtClean="0"/>
              <a:t>Spring 2022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5400" dirty="0" smtClean="0"/>
              <a:t>Internet: Creation and Construction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33813" y="3581400"/>
            <a:ext cx="6853237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Randal C. Picker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James Parker Hall Distinguished Service Professor of Law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Law School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University of Chicago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Copyright © 2014-22 Randal C. Picker. All Rights Reserved.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9738" y="-2"/>
            <a:ext cx="44822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“A Grave Defeat for America”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11444" y="6488668"/>
            <a:ext cx="418055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Herald Tribune (6 Oct 1957)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38" y="161628"/>
            <a:ext cx="3951657" cy="6103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27" y="598236"/>
            <a:ext cx="3594215" cy="598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1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2832" y="-2"/>
            <a:ext cx="324916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Communist Triumph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11444" y="6488668"/>
            <a:ext cx="418055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Herald Tribune (6 Oct 1957)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67" y="152640"/>
            <a:ext cx="3698193" cy="6155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088" t="3974" r="47465" b="51234"/>
          <a:stretch/>
        </p:blipFill>
        <p:spPr>
          <a:xfrm>
            <a:off x="3635697" y="418011"/>
            <a:ext cx="3336023" cy="51336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241" t="48506" r="48818"/>
          <a:stretch/>
        </p:blipFill>
        <p:spPr>
          <a:xfrm>
            <a:off x="7301355" y="434405"/>
            <a:ext cx="3315845" cy="60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1472" y="-2"/>
            <a:ext cx="270052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Trailing in ICBMs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11444" y="6488668"/>
            <a:ext cx="418055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Herald Tribune (6 Oct 1957)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67" y="152640"/>
            <a:ext cx="3698193" cy="6155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1987" t="4070" r="1825" b="41938"/>
          <a:stretch/>
        </p:blipFill>
        <p:spPr>
          <a:xfrm>
            <a:off x="3996440" y="505936"/>
            <a:ext cx="3156304" cy="6141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1995" t="57319" r="1316"/>
          <a:stretch/>
        </p:blipFill>
        <p:spPr>
          <a:xfrm>
            <a:off x="7338408" y="505936"/>
            <a:ext cx="3091321" cy="470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1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-2"/>
            <a:ext cx="583692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State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Dept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Assessment of Sputnik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82812" y="6488668"/>
            <a:ext cx="340918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State.gov (Visited 11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The Launch of Sputnik, 1957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7" y="150876"/>
            <a:ext cx="5588741" cy="6149340"/>
          </a:xfrm>
          <a:prstGeom prst="rect">
            <a:avLst/>
          </a:prstGeom>
        </p:spPr>
      </p:pic>
      <p:pic>
        <p:nvPicPr>
          <p:cNvPr id="9" name="Picture 8" descr="The Launch of Sputnik, 1957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t="25903" r="1179" b="46960"/>
          <a:stretch/>
        </p:blipFill>
        <p:spPr>
          <a:xfrm>
            <a:off x="992124" y="2002536"/>
            <a:ext cx="10971986" cy="33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1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199" y="-2"/>
            <a:ext cx="28448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Werner von Braun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32939" y="6488668"/>
            <a:ext cx="345906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Nasa.gov (Visited 11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Biography of Wernher Von Braun | NASA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9" y="122731"/>
            <a:ext cx="5625680" cy="6189985"/>
          </a:xfrm>
          <a:prstGeom prst="rect">
            <a:avLst/>
          </a:prstGeom>
        </p:spPr>
      </p:pic>
      <p:pic>
        <p:nvPicPr>
          <p:cNvPr id="8" name="Picture 7" descr="Biography of Wernher Von Braun | NASA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2" t="57092" r="3950" b="7939"/>
          <a:stretch/>
        </p:blipFill>
        <p:spPr>
          <a:xfrm>
            <a:off x="2701255" y="1157681"/>
            <a:ext cx="8629727" cy="478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3426" y="-1"/>
            <a:ext cx="1348574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DARPA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5" name="Picture 4" descr="Defense Advanced Research Projects Agency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94310"/>
            <a:ext cx="6102891" cy="67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6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411" y="-2"/>
            <a:ext cx="351359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DOD Directive 5105.15 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54896" y="6488668"/>
            <a:ext cx="273710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DOD (7 Feb 1958)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RPA-Founding-Directive.JPG (500×960)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2" t="20149" r="31031" b="12586"/>
          <a:stretch/>
        </p:blipFill>
        <p:spPr>
          <a:xfrm>
            <a:off x="313647" y="209004"/>
            <a:ext cx="3130555" cy="6072199"/>
          </a:xfrm>
          <a:prstGeom prst="rect">
            <a:avLst/>
          </a:prstGeom>
        </p:spPr>
      </p:pic>
      <p:pic>
        <p:nvPicPr>
          <p:cNvPr id="8" name="Picture 7" descr="ARPA-Founding-Directive.JPG (500×960)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2" t="20149" r="31031" b="50376"/>
          <a:stretch/>
        </p:blipFill>
        <p:spPr>
          <a:xfrm>
            <a:off x="1282392" y="795514"/>
            <a:ext cx="5227979" cy="4443410"/>
          </a:xfrm>
          <a:prstGeom prst="rect">
            <a:avLst/>
          </a:prstGeom>
        </p:spPr>
      </p:pic>
      <p:pic>
        <p:nvPicPr>
          <p:cNvPr id="9" name="Picture 8" descr="ARPA-Founding-Directive.JPG (500×960)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2" t="49554" r="31031" b="12586"/>
          <a:stretch/>
        </p:blipFill>
        <p:spPr>
          <a:xfrm>
            <a:off x="6759040" y="795514"/>
            <a:ext cx="5176320" cy="565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1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7268" y="-1"/>
            <a:ext cx="2424732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DARPA History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https://www.darpa.mil/about-us/timeline/where-the-future-becomes-now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" y="524635"/>
            <a:ext cx="9081199" cy="51450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714202" y="2598683"/>
            <a:ext cx="9962686" cy="191590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solidFill>
                  <a:srgbClr val="000000"/>
                </a:solidFill>
              </a:rPr>
              <a:t>“The Defense </a:t>
            </a:r>
            <a:r>
              <a:rPr lang="en-US" sz="3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Advanced Research Projects Agency was created with a national sense of urgency in February 1958 </a:t>
            </a:r>
            <a:r>
              <a:rPr lang="en-US" sz="3000" dirty="0">
                <a:solidFill>
                  <a:srgbClr val="000000"/>
                </a:solidFill>
              </a:rPr>
              <a:t>amidst one of the most dramatic moments in the </a:t>
            </a:r>
            <a:r>
              <a:rPr lang="en-US" sz="3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history of the Cold War </a:t>
            </a:r>
            <a:r>
              <a:rPr lang="en-US" sz="3000" dirty="0">
                <a:solidFill>
                  <a:srgbClr val="000000"/>
                </a:solidFill>
              </a:rPr>
              <a:t>and the already-accelerating pace of technology.”</a:t>
            </a:r>
          </a:p>
        </p:txBody>
      </p:sp>
    </p:spTree>
    <p:extLst>
      <p:ext uri="{BB962C8B-B14F-4D97-AF65-F5344CB8AC3E}">
        <p14:creationId xmlns:p14="http://schemas.microsoft.com/office/powerpoint/2010/main" val="155695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2019" y="-1"/>
            <a:ext cx="2489982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DARPA History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 descr="https://www.darpa.mil/about-us/timeline/where-the-future-becomes-now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71788"/>
            <a:ext cx="9826327" cy="5567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414305" y="3142901"/>
            <a:ext cx="10182162" cy="191590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solidFill>
                  <a:srgbClr val="000000"/>
                </a:solidFill>
              </a:rPr>
              <a:t>“</a:t>
            </a:r>
            <a:r>
              <a:rPr lang="en-US" sz="3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Out of this traumatic experience of technological surprise in the first moments of the Space Age, U.S. leadership created DARPA, initially with the shorter name Advanced Research Projects Agency (ARPA)</a:t>
            </a:r>
            <a:r>
              <a:rPr lang="en-US" sz="3000" dirty="0">
                <a:solidFill>
                  <a:srgbClr val="000000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96159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3883" y="-1"/>
            <a:ext cx="2518117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Licklider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Memo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91114" y="6488668"/>
            <a:ext cx="240088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ARPA (23 Apr 1963)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9" y="141776"/>
            <a:ext cx="4350868" cy="6204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769" y="1889340"/>
            <a:ext cx="10287740" cy="37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Focus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Questions/Issues</a:t>
            </a:r>
          </a:p>
          <a:p>
            <a:pPr lvl="1"/>
            <a:r>
              <a:rPr lang="en-US" dirty="0" smtClean="0"/>
              <a:t>Given the framework provided by the 1996 Telecommunications Act, how should the FCC classify broadband service?</a:t>
            </a:r>
          </a:p>
          <a:p>
            <a:pPr lvl="1"/>
            <a:r>
              <a:rPr lang="en-US" dirty="0" smtClean="0"/>
              <a:t>What turns on that classification choice?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11,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41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4055" y="-1"/>
            <a:ext cx="2897945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“Netted Together”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91114" y="6488668"/>
            <a:ext cx="240088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ARPA (23 Apr 1963)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24" y="185894"/>
            <a:ext cx="4300638" cy="62423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989" y="1639716"/>
            <a:ext cx="10206153" cy="41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9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757" y="-1"/>
            <a:ext cx="7286244" cy="42977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Baran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On Distributed Communications Networks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68128" y="6488668"/>
            <a:ext cx="20238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IEEE (Mar 1964)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11" y="214884"/>
            <a:ext cx="4624939" cy="6117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676" y="1797134"/>
            <a:ext cx="8623246" cy="373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9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9473" y="-1"/>
            <a:ext cx="7272528" cy="39776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Baran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On Distributed Communications Networks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86416" y="6488668"/>
            <a:ext cx="200558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IEEE (Mar 1964)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27" y="282230"/>
            <a:ext cx="4577909" cy="6055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9930" t="12372" b="59597"/>
          <a:stretch/>
        </p:blipFill>
        <p:spPr>
          <a:xfrm>
            <a:off x="3456431" y="1025261"/>
            <a:ext cx="6556249" cy="485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5188" y="-1"/>
            <a:ext cx="3216813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Dec 1969: APRANET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562535" y="6488668"/>
            <a:ext cx="362946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BBN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Report No.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4799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(Apr 1981)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99" y="185894"/>
            <a:ext cx="4290959" cy="6109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9938" t="31176" r="7699" b="32045"/>
          <a:stretch/>
        </p:blipFill>
        <p:spPr>
          <a:xfrm>
            <a:off x="3452164" y="1356364"/>
            <a:ext cx="6891087" cy="438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0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7163" y="-1"/>
            <a:ext cx="2944837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Cerf &amp;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Kahn (1974)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63088" y="6488668"/>
            <a:ext cx="212891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IEEE (May 1974)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28726"/>
            <a:ext cx="4239835" cy="6098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501" y="2329574"/>
            <a:ext cx="10257952" cy="291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409" y="-2"/>
            <a:ext cx="366459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Computer II Ruling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20650" y="6488668"/>
            <a:ext cx="21713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(2 May 1980)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Computer II (77FCC2d384 5-2-1980)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t="8318" r="21063" b="18288"/>
          <a:stretch/>
        </p:blipFill>
        <p:spPr>
          <a:xfrm>
            <a:off x="3624044" y="146806"/>
            <a:ext cx="4429387" cy="663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1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409" y="-2"/>
            <a:ext cx="366459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Computer II Ruling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20650" y="6488668"/>
            <a:ext cx="21713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(2 May 1980)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Computer II (77FCC2d384 5-2-1980)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t="8502" r="22489" b="18287"/>
          <a:stretch/>
        </p:blipFill>
        <p:spPr>
          <a:xfrm>
            <a:off x="3799048" y="158780"/>
            <a:ext cx="4391636" cy="662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0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725" y="-2"/>
            <a:ext cx="101212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Separate Basic Services (Common Carrier) from Enhanced Services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20650" y="6488668"/>
            <a:ext cx="21713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(2 May 1980)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omputer II (77FCC2d384 5-2-1980)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t="8256" r="21538" b="18288"/>
          <a:stretch/>
        </p:blipFill>
        <p:spPr>
          <a:xfrm>
            <a:off x="243281" y="507533"/>
            <a:ext cx="3800213" cy="5777287"/>
          </a:xfrm>
          <a:prstGeom prst="rect">
            <a:avLst/>
          </a:prstGeom>
        </p:spPr>
      </p:pic>
      <p:pic>
        <p:nvPicPr>
          <p:cNvPr id="8" name="Picture 7" descr="Computer II (77FCC2d384 5-2-1980)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14360" r="29743" b="68571"/>
          <a:stretch/>
        </p:blipFill>
        <p:spPr>
          <a:xfrm>
            <a:off x="2070725" y="1377751"/>
            <a:ext cx="9129336" cy="406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7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8639" y="-2"/>
            <a:ext cx="536336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Don’t Regulate Enhanced Offerings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20650" y="6488668"/>
            <a:ext cx="21713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(2 May 1980)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omputer II (77FCC2d384 5-2-1980)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t="8256" r="21538" b="18288"/>
          <a:stretch/>
        </p:blipFill>
        <p:spPr>
          <a:xfrm>
            <a:off x="192947" y="155195"/>
            <a:ext cx="3981348" cy="6052658"/>
          </a:xfrm>
          <a:prstGeom prst="rect">
            <a:avLst/>
          </a:prstGeom>
        </p:spPr>
      </p:pic>
      <p:pic>
        <p:nvPicPr>
          <p:cNvPr id="8" name="Picture 7" descr="Computer II (77FCC2d384 5-2-1980)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t="51300" r="30017" b="32925"/>
          <a:stretch/>
        </p:blipFill>
        <p:spPr>
          <a:xfrm>
            <a:off x="1832900" y="1964114"/>
            <a:ext cx="9224668" cy="381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6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1743" y="-1"/>
            <a:ext cx="3240258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12 Aug 1981: IBM PC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8" name="Picture 7" descr="IBM Archives: PC's debut photo album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9" t="64241" r="15556" b="3123"/>
          <a:stretch/>
        </p:blipFill>
        <p:spPr>
          <a:xfrm>
            <a:off x="2274278" y="605850"/>
            <a:ext cx="7458910" cy="56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5956" y="-2"/>
            <a:ext cx="438604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Communications Act of 1934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73-416 (19 June 1934)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54" y="262194"/>
            <a:ext cx="4031114" cy="60606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011" y="1069144"/>
            <a:ext cx="7665477" cy="47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2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yberinfrastructure: A Brief History of NSF and the Internet | NSF - National Science Foundation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0" t="13966" r="26117" b="1949"/>
          <a:stretch/>
        </p:blipFill>
        <p:spPr>
          <a:xfrm>
            <a:off x="214884" y="156386"/>
            <a:ext cx="6290644" cy="6162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6997" y="-1"/>
            <a:ext cx="3395003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Transition from APRA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Cyberinfrastructure: A Brief History of NSF and the Internet | NSF - National Science Foundation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6" t="55135" r="28610" b="22005"/>
          <a:stretch/>
        </p:blipFill>
        <p:spPr>
          <a:xfrm>
            <a:off x="1618741" y="2040245"/>
            <a:ext cx="10234354" cy="3958571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995660" y="6488668"/>
            <a:ext cx="11963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NSF.gov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4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yberinfrastructure: A Brief History of NSF and the Internet | NSF - National Science Foundation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0" t="13966" r="26117" b="1949"/>
          <a:stretch/>
        </p:blipFill>
        <p:spPr>
          <a:xfrm>
            <a:off x="214884" y="156386"/>
            <a:ext cx="6290644" cy="6162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7717" y="-1"/>
            <a:ext cx="1444283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NSFNET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Cyberinfrastructure: A Brief History of NSF and the Internet | NSF - National Science Foundation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0" t="77909" r="27137" b="2191"/>
          <a:stretch/>
        </p:blipFill>
        <p:spPr>
          <a:xfrm>
            <a:off x="1326632" y="2328925"/>
            <a:ext cx="10526118" cy="3401198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0995660" y="6488668"/>
            <a:ext cx="11963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NSF.gov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0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original proposal of the WWW, HTMLized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06" y="149794"/>
            <a:ext cx="5634046" cy="6199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7085" y="-1"/>
            <a:ext cx="5804916" cy="46177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Mar 1989: Berners-Lee 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Mesh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Proposal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597662" y="6488668"/>
            <a:ext cx="159433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www.w3.org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 descr="The original proposal of the WWW, HTMLized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" t="13040" r="5930" b="2564"/>
          <a:stretch/>
        </p:blipFill>
        <p:spPr>
          <a:xfrm>
            <a:off x="3056129" y="945047"/>
            <a:ext cx="6535928" cy="5678273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4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8598" y="-2"/>
            <a:ext cx="317340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1991 Computing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L. 102-194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(9 Dec 1991)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18" y="156752"/>
            <a:ext cx="4279963" cy="6170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88" y="2870738"/>
            <a:ext cx="10896165" cy="196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4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3727" y="-2"/>
            <a:ext cx="293827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Legislative History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 Rep. 102-64 (23 May 1991)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837" y="94053"/>
            <a:ext cx="4040777" cy="65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2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1035" y="-2"/>
            <a:ext cx="358096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From the APRANET …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 Rep. 102-64 (23 May 1991)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66" y="209004"/>
            <a:ext cx="3591414" cy="6052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570" y="1379437"/>
            <a:ext cx="8782595" cy="434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4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4169" y="-2"/>
            <a:ext cx="234783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To the Internet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 Rep. 102-64 (23 May 1991)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66" y="209004"/>
            <a:ext cx="3591414" cy="6052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631" y="1568850"/>
            <a:ext cx="9951041" cy="410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1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6197" y="-1"/>
            <a:ext cx="2175803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NCSA Mosaic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(8 Dec 1993)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30" y="479586"/>
            <a:ext cx="9829468" cy="585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9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0548" y="-1"/>
            <a:ext cx="2241452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NCSA Mosaic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(8 Dec 1993)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87" y="196987"/>
            <a:ext cx="5152293" cy="6054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6066" b="41551"/>
          <a:stretch/>
        </p:blipFill>
        <p:spPr>
          <a:xfrm>
            <a:off x="2182190" y="1292662"/>
            <a:ext cx="9281939" cy="462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9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4271" y="-1"/>
            <a:ext cx="3157729" cy="46955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1996 Act: 107 Pages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69680" y="6477000"/>
            <a:ext cx="332232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L. 104-104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Feb 8 1996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85" y="278719"/>
            <a:ext cx="4373208" cy="6058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414" y="1635838"/>
            <a:ext cx="9658123" cy="402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3236" y="-2"/>
            <a:ext cx="458876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Definition of Common Carrier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73-416 (19 June 1934)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35" y="171395"/>
            <a:ext cx="4091710" cy="6225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84" y="1482846"/>
            <a:ext cx="10521804" cy="26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3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9061" y="-1"/>
            <a:ext cx="4922939" cy="37947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Definition of Information Service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87968" y="6477000"/>
            <a:ext cx="330403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L. 104-104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(8 Feb 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52" y="189736"/>
            <a:ext cx="4228266" cy="6133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666" y="2142417"/>
            <a:ext cx="9510914" cy="269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0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0012" y="-1"/>
            <a:ext cx="2951988" cy="37947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Telcom</a:t>
            </a:r>
            <a:r>
              <a:rPr lang="en-US" sz="2400" kern="1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 Definitions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55964" y="6477000"/>
            <a:ext cx="33360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L. 104-104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(8 Feb 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89737"/>
            <a:ext cx="4119695" cy="6165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017" y="994875"/>
            <a:ext cx="5905795" cy="486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3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0085" y="-1"/>
            <a:ext cx="4661916" cy="37947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Regulation of </a:t>
            </a:r>
            <a:r>
              <a:rPr lang="en-US" sz="2400" kern="12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Telcom</a:t>
            </a:r>
            <a:r>
              <a:rPr lang="en-US" sz="2400" kern="1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 Services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55964" y="6477000"/>
            <a:ext cx="33360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L. 104-104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(8 Feb 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25" y="189737"/>
            <a:ext cx="4077901" cy="6119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23" y="1053351"/>
            <a:ext cx="7998398" cy="474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8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0085" y="-1"/>
            <a:ext cx="4661916" cy="37947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47 USC 254: Universal Service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11412" y="6477000"/>
            <a:ext cx="318058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L. 104-104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(8 Feb 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203" y="144017"/>
            <a:ext cx="4615499" cy="66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6369" y="-1"/>
            <a:ext cx="4675632" cy="37947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Definition of Universal Service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76206" y="6477000"/>
            <a:ext cx="331579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L. 104-104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(8 Feb 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89737"/>
            <a:ext cx="4190276" cy="6165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440" y="1111584"/>
            <a:ext cx="5226766" cy="477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6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3549" y="-1"/>
            <a:ext cx="4378452" cy="37947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Scope; Payment Obligations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83396" y="6477000"/>
            <a:ext cx="330860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L. 104-104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(8 Feb 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89737"/>
            <a:ext cx="4183888" cy="6155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264" y="1313508"/>
            <a:ext cx="6454976" cy="42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8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5301" y="-1"/>
            <a:ext cx="4076700" cy="37947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More Payment Differences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92540" y="6477000"/>
            <a:ext cx="32994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L. 104-104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(8 Feb 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04" y="239865"/>
            <a:ext cx="3918084" cy="6065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237" y="1875232"/>
            <a:ext cx="9255621" cy="357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7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0205" y="-1"/>
            <a:ext cx="3701796" cy="37947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New Forbearance Rules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97112" y="6477000"/>
            <a:ext cx="329488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L. 104-104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(8 Feb 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65" y="189736"/>
            <a:ext cx="4150161" cy="6058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045" y="851027"/>
            <a:ext cx="8032938" cy="515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5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1314" y="-1"/>
            <a:ext cx="4760687" cy="38862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Advanced Telecommunications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00" y="194308"/>
            <a:ext cx="3981636" cy="61532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11" y="1913710"/>
            <a:ext cx="10578389" cy="383714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897112" y="6477000"/>
            <a:ext cx="329488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L. 104-104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(8 Feb 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58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104" y="-1"/>
            <a:ext cx="7930897" cy="42062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</a:rPr>
              <a:t>Definition (and Only Use of “Broadband” in 1996 Act)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12" y="210310"/>
            <a:ext cx="3949496" cy="61036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941" y="2671977"/>
            <a:ext cx="10743555" cy="2682895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897112" y="6477000"/>
            <a:ext cx="329488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L. 104-104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(8 Feb 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74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0" y="-2"/>
            <a:ext cx="47625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Title II: Common Carrier Duties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73-416 (19 June 1934)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15" y="209004"/>
            <a:ext cx="4093237" cy="6130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235" y="1672259"/>
            <a:ext cx="8935612" cy="381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4" y="209004"/>
            <a:ext cx="4724886" cy="6146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4718" y="-2"/>
            <a:ext cx="328728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Cable Modem Ruling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42516" y="6488668"/>
            <a:ext cx="244948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(14 Mar 2002)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1435959" y="1561364"/>
            <a:ext cx="10583004" cy="44012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40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4000" dirty="0" smtClean="0">
                <a:solidFill>
                  <a:schemeClr val="bg2"/>
                </a:solidFill>
              </a:rPr>
              <a:t>The </a:t>
            </a:r>
            <a:r>
              <a:rPr lang="en-US" sz="4000" dirty="0">
                <a:solidFill>
                  <a:schemeClr val="bg2"/>
                </a:solidFill>
              </a:rPr>
              <a:t>FCC determined that cable modem service is not a </a:t>
            </a:r>
            <a:r>
              <a:rPr lang="en-US" sz="4000" dirty="0" smtClean="0">
                <a:solidFill>
                  <a:schemeClr val="bg2"/>
                </a:solidFill>
              </a:rPr>
              <a:t>‘cable service’ </a:t>
            </a:r>
            <a:r>
              <a:rPr lang="en-US" sz="4000" dirty="0">
                <a:solidFill>
                  <a:schemeClr val="bg2"/>
                </a:solidFill>
              </a:rPr>
              <a:t>as defined by the Communications Act. </a:t>
            </a:r>
            <a:r>
              <a:rPr 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FCC also said that cable modem service does not contain a separate </a:t>
            </a:r>
            <a:r>
              <a:rPr lang="en-US" sz="40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‘telecommunications service’ </a:t>
            </a:r>
            <a:r>
              <a:rPr 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offering and therefore is not subject to common carrier </a:t>
            </a:r>
            <a:r>
              <a:rPr lang="en-US" sz="40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regulation</a:t>
            </a:r>
            <a:r>
              <a:rPr lang="en-US" sz="4000" dirty="0" smtClean="0">
                <a:solidFill>
                  <a:schemeClr val="bg2"/>
                </a:solidFill>
              </a:rPr>
              <a:t>.”</a:t>
            </a:r>
            <a:endParaRPr kumimoji="1" lang="en-US" sz="40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416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1244" y="-2"/>
            <a:ext cx="328075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Cable Modem Ruling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93808" y="6488668"/>
            <a:ext cx="22981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(15 Mar 2002)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907" y="87633"/>
            <a:ext cx="4940538" cy="677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7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8604" y="-2"/>
            <a:ext cx="5353398" cy="37684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Sept 2001: State of U.S. Broadband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93808" y="6488668"/>
            <a:ext cx="22981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(15 Mar 2002)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44" y="188421"/>
            <a:ext cx="4347700" cy="61593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708956" y="1636091"/>
            <a:ext cx="11151326" cy="44012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40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4000" dirty="0">
                <a:solidFill>
                  <a:schemeClr val="bg2"/>
                </a:solidFill>
              </a:rPr>
              <a:t>As of </a:t>
            </a:r>
            <a:r>
              <a:rPr 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September 2001</a:t>
            </a:r>
            <a:r>
              <a:rPr lang="en-US" sz="4000" dirty="0">
                <a:solidFill>
                  <a:schemeClr val="bg2"/>
                </a:solidFill>
              </a:rPr>
              <a:t>, </a:t>
            </a:r>
            <a:r>
              <a:rPr 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50.5% of U.S. households had Internet connections</a:t>
            </a:r>
            <a:r>
              <a:rPr lang="en-US" sz="4000" dirty="0">
                <a:solidFill>
                  <a:schemeClr val="bg2"/>
                </a:solidFill>
              </a:rPr>
              <a:t>. The </a:t>
            </a:r>
            <a:r>
              <a:rPr 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vast majority </a:t>
            </a:r>
            <a:r>
              <a:rPr lang="en-US" sz="4000" dirty="0">
                <a:solidFill>
                  <a:schemeClr val="bg2"/>
                </a:solidFill>
              </a:rPr>
              <a:t>of them subscribe to </a:t>
            </a:r>
            <a:r>
              <a:rPr 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“narrowband” </a:t>
            </a:r>
            <a:r>
              <a:rPr lang="en-US" sz="4000" dirty="0">
                <a:solidFill>
                  <a:schemeClr val="bg2"/>
                </a:solidFill>
              </a:rPr>
              <a:t>service provided over local telephone </a:t>
            </a:r>
            <a:r>
              <a:rPr lang="en-US" sz="4000" dirty="0" smtClean="0">
                <a:solidFill>
                  <a:schemeClr val="bg2"/>
                </a:solidFill>
              </a:rPr>
              <a:t>facilities. … </a:t>
            </a:r>
            <a:r>
              <a:rPr lang="en-US" sz="4000" dirty="0">
                <a:solidFill>
                  <a:schemeClr val="bg2"/>
                </a:solidFill>
              </a:rPr>
              <a:t>We use the term </a:t>
            </a:r>
            <a:r>
              <a:rPr lang="en-US" sz="4000" dirty="0" smtClean="0">
                <a:solidFill>
                  <a:schemeClr val="bg2"/>
                </a:solidFill>
              </a:rPr>
              <a:t>‘narrowband’ </a:t>
            </a:r>
            <a:r>
              <a:rPr lang="en-US" sz="4000" dirty="0">
                <a:solidFill>
                  <a:schemeClr val="bg2"/>
                </a:solidFill>
              </a:rPr>
              <a:t>here to refer to Internet access service that is designed to operate at speeds of </a:t>
            </a:r>
            <a:r>
              <a:rPr lang="en-US" sz="40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less than </a:t>
            </a:r>
            <a:r>
              <a:rPr 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200 kilobits-per-second </a:t>
            </a:r>
            <a:r>
              <a:rPr lang="en-US" sz="40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(‘Kbps’) </a:t>
            </a:r>
            <a:r>
              <a:rPr 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in both directions</a:t>
            </a:r>
            <a:r>
              <a:rPr lang="en-US" sz="4000" dirty="0">
                <a:solidFill>
                  <a:schemeClr val="bg2"/>
                </a:solidFill>
              </a:rPr>
              <a:t>.</a:t>
            </a:r>
            <a:r>
              <a:rPr lang="en-US" sz="4000" dirty="0" smtClean="0">
                <a:solidFill>
                  <a:schemeClr val="bg2"/>
                </a:solidFill>
              </a:rPr>
              <a:t>”</a:t>
            </a:r>
            <a:endParaRPr kumimoji="1" lang="en-US" sz="40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1447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8604" y="-2"/>
            <a:ext cx="5353398" cy="37684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Sept 2001: State of U.S. Broadband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93808" y="6488668"/>
            <a:ext cx="22981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(15 Mar 2002)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13" y="148422"/>
            <a:ext cx="4197667" cy="61472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521491" y="2026652"/>
            <a:ext cx="11373098" cy="31700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40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4000" dirty="0">
                <a:solidFill>
                  <a:schemeClr val="bg2"/>
                </a:solidFill>
              </a:rPr>
              <a:t>Industry analysts estimate that high-speed Internet access service is now available to </a:t>
            </a:r>
            <a:r>
              <a:rPr 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approximately 75-80% of all the homes in the United States via DSL or cable modem service</a:t>
            </a:r>
            <a:r>
              <a:rPr lang="en-US" sz="4000" dirty="0">
                <a:solidFill>
                  <a:schemeClr val="bg2"/>
                </a:solidFill>
              </a:rPr>
              <a:t>, and </a:t>
            </a:r>
            <a:r>
              <a:rPr lang="en-US" sz="4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approximately 11% of all households subscribe to these services </a:t>
            </a:r>
            <a:r>
              <a:rPr lang="en-US" sz="40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today</a:t>
            </a:r>
            <a:r>
              <a:rPr lang="en-US" sz="4000" dirty="0" smtClean="0">
                <a:solidFill>
                  <a:schemeClr val="bg2"/>
                </a:solidFill>
              </a:rPr>
              <a:t>.”</a:t>
            </a:r>
            <a:endParaRPr kumimoji="1" lang="en-US" sz="40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60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100" y="-2"/>
            <a:ext cx="56769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Sept 2004: FCC 4</a:t>
            </a:r>
            <a:r>
              <a:rPr lang="en-US" sz="240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Broadband Report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44100" y="6488668"/>
            <a:ext cx="22479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(9 Sept 2004)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437" y="440861"/>
            <a:ext cx="4806475" cy="625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3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1766" y="-2"/>
            <a:ext cx="426023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FCC’s Sec. 706 Obligations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44100" y="6488668"/>
            <a:ext cx="22479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(9 Sept 2004)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56" y="148262"/>
            <a:ext cx="4777733" cy="6174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4411"/>
          <a:stretch/>
        </p:blipFill>
        <p:spPr>
          <a:xfrm>
            <a:off x="2507931" y="1233200"/>
            <a:ext cx="4321330" cy="3829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5702"/>
          <a:stretch/>
        </p:blipFill>
        <p:spPr>
          <a:xfrm>
            <a:off x="6998180" y="1233200"/>
            <a:ext cx="4321330" cy="200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6523" y="-2"/>
            <a:ext cx="310547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Broadband Growth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44100" y="6488668"/>
            <a:ext cx="22479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(9 Sept 2004)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43" y="209004"/>
            <a:ext cx="4727589" cy="6141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1608" t="67019" r="3202" b="3754"/>
          <a:stretch/>
        </p:blipFill>
        <p:spPr>
          <a:xfrm>
            <a:off x="2188039" y="1370774"/>
            <a:ext cx="8805712" cy="444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5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3672" y="-2"/>
            <a:ext cx="502833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How Much Competition is There?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44100" y="6488668"/>
            <a:ext cx="22479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(9 Sept 2004)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88" y="161980"/>
            <a:ext cx="4722464" cy="6086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965" y="1362674"/>
            <a:ext cx="9294623" cy="455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7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7509" y="-2"/>
            <a:ext cx="273449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The World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44100" y="6488668"/>
            <a:ext cx="22479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(9 Sept 2004)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81" y="143403"/>
            <a:ext cx="4703218" cy="6152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1060237"/>
            <a:ext cx="7663544" cy="478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4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6552" y="-2"/>
            <a:ext cx="484545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Tech Developments: Wi-Fi!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44100" y="6488668"/>
            <a:ext cx="22479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(9 Sept 2004)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3" y="418011"/>
            <a:ext cx="4619676" cy="59599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1067266"/>
            <a:ext cx="4717186" cy="5633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025" y="1067265"/>
            <a:ext cx="4280198" cy="474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9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0" y="-2"/>
            <a:ext cx="47625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Title II: Common Carrier Duties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73-416 (19 June 1934)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09" y="209004"/>
            <a:ext cx="4101452" cy="6142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089" y="1592060"/>
            <a:ext cx="8633803" cy="4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6496" y="-1"/>
            <a:ext cx="1365505" cy="39776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Brand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X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654" y="94704"/>
            <a:ext cx="4054733" cy="6653189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44100" y="6488668"/>
            <a:ext cx="22479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545 U.S.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967 (2005)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6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1. What turned on how the FCC classified cable modem service?</a:t>
            </a:r>
          </a:p>
          <a:p>
            <a:pPr lvl="1"/>
            <a:r>
              <a:rPr lang="en-US" dirty="0" smtClean="0"/>
              <a:t>2. How did the language of the 1996 Act limit the choices available to the FCC?</a:t>
            </a:r>
          </a:p>
          <a:p>
            <a:pPr lvl="1"/>
            <a:r>
              <a:rPr lang="en-US" dirty="0" smtClean="0"/>
              <a:t>3. Does the FCC’s choice survive the </a:t>
            </a:r>
            <a:r>
              <a:rPr lang="en-US" i="1" dirty="0" smtClean="0"/>
              <a:t>Chevron</a:t>
            </a:r>
            <a:r>
              <a:rPr lang="en-US" dirty="0" smtClean="0"/>
              <a:t> standard?</a:t>
            </a:r>
          </a:p>
          <a:p>
            <a:pPr lvl="1"/>
            <a:r>
              <a:rPr lang="en-US" dirty="0" smtClean="0"/>
              <a:t>4. How do you get your pizza?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11,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30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8452" y="-1"/>
            <a:ext cx="4003549" cy="33833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Aug 2005: New DSL Order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58646" y="6488668"/>
            <a:ext cx="22333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(5 Aug 2005)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7" y="169164"/>
            <a:ext cx="4701470" cy="6140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669" y="1649660"/>
            <a:ext cx="9341015" cy="41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4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6596" y="-2"/>
            <a:ext cx="409540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Aug 2005: New DSL Order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58646" y="6488668"/>
            <a:ext cx="22333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(5 Aug 2005)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1" y="209004"/>
            <a:ext cx="4695470" cy="6132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241" y="1671792"/>
            <a:ext cx="9015101" cy="416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9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6288" y="-2"/>
            <a:ext cx="53157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Aug 2005: Open Internet Statement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76104" y="6488668"/>
            <a:ext cx="221589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(5 Aug 2005)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83" y="161717"/>
            <a:ext cx="4806479" cy="6147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424" y="1588292"/>
            <a:ext cx="9449994" cy="398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0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0" y="-2"/>
            <a:ext cx="47625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Title II: Common Carrier Duties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73-416 (19 June 1934)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11" y="107935"/>
            <a:ext cx="4141557" cy="6202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676" y="1199343"/>
            <a:ext cx="7978607" cy="45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9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1444" y="-2"/>
            <a:ext cx="418055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 Oct 1957: Sputnik Launch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11444" y="6488668"/>
            <a:ext cx="418055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Herald Tribune (6 Oct 1957)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027" y="161446"/>
            <a:ext cx="4204561" cy="660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1444" y="-2"/>
            <a:ext cx="418055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 Oct 1957: Sputnik Launch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11,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11444" y="6488668"/>
            <a:ext cx="418055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Herald Tribune (6 Oct 1957)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16" y="124313"/>
            <a:ext cx="3927067" cy="6169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566" y="576245"/>
            <a:ext cx="7994469" cy="575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6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8217</TotalTime>
  <Words>1229</Words>
  <Application>Microsoft Office PowerPoint</Application>
  <PresentationFormat>Widescreen</PresentationFormat>
  <Paragraphs>286</Paragraphs>
  <Slides>64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Calibri</vt:lpstr>
      <vt:lpstr>Helvetica</vt:lpstr>
      <vt:lpstr>Monotype Sorts</vt:lpstr>
      <vt:lpstr>Times New Roman</vt:lpstr>
      <vt:lpstr>Generic (Standard)</vt:lpstr>
      <vt:lpstr>Custom Design</vt:lpstr>
      <vt:lpstr>Class 10 Platforms and Networks Spring 2022  Internet: Creation and Construction</vt:lpstr>
      <vt:lpstr>The Focus Today</vt:lpstr>
      <vt:lpstr>Communications Act of 1934</vt:lpstr>
      <vt:lpstr>Definition of Common Carrier</vt:lpstr>
      <vt:lpstr>Title II: Common Carrier Duties</vt:lpstr>
      <vt:lpstr>Title II: Common Carrier Duties</vt:lpstr>
      <vt:lpstr>Title II: Common Carrier Duties</vt:lpstr>
      <vt:lpstr>4 Oct 1957: Sputnik Launch</vt:lpstr>
      <vt:lpstr>4 Oct 1957: Sputnik Launch</vt:lpstr>
      <vt:lpstr>“A Grave Defeat for America”</vt:lpstr>
      <vt:lpstr>Communist Triumph</vt:lpstr>
      <vt:lpstr>Trailing in ICBMs</vt:lpstr>
      <vt:lpstr>U.S. State Dept Assessment of Sputnik</vt:lpstr>
      <vt:lpstr>Werner von Braun</vt:lpstr>
      <vt:lpstr>DARPA</vt:lpstr>
      <vt:lpstr>DOD Directive 5105.15 </vt:lpstr>
      <vt:lpstr>DARPA History</vt:lpstr>
      <vt:lpstr>DARPA History</vt:lpstr>
      <vt:lpstr>Licklider Memo</vt:lpstr>
      <vt:lpstr>“Netted Together”</vt:lpstr>
      <vt:lpstr>Baran On Distributed Communications Networks</vt:lpstr>
      <vt:lpstr>Baran On Distributed Communications Networks</vt:lpstr>
      <vt:lpstr>Dec 1969: APRANET</vt:lpstr>
      <vt:lpstr>Cerf &amp; Kahn (1974)</vt:lpstr>
      <vt:lpstr>FCC Computer II Ruling</vt:lpstr>
      <vt:lpstr>FCC Computer II Ruling</vt:lpstr>
      <vt:lpstr>Separate Basic Services (Common Carrier) from Enhanced Services</vt:lpstr>
      <vt:lpstr>Don’t Regulate Enhanced Offerings</vt:lpstr>
      <vt:lpstr>12 Aug 1981: IBM PC</vt:lpstr>
      <vt:lpstr>Transition from APRA</vt:lpstr>
      <vt:lpstr>NSFNET</vt:lpstr>
      <vt:lpstr> Mar 1989: Berners-Lee Mesh Proposal</vt:lpstr>
      <vt:lpstr>1991 Computing Act</vt:lpstr>
      <vt:lpstr>Legislative History</vt:lpstr>
      <vt:lpstr>From the APRANET …</vt:lpstr>
      <vt:lpstr>To the Internet</vt:lpstr>
      <vt:lpstr>NCSA Mosaic</vt:lpstr>
      <vt:lpstr>NCSA Mosaic</vt:lpstr>
      <vt:lpstr>1996 Act: 107 Pages</vt:lpstr>
      <vt:lpstr>Definition of Information Service</vt:lpstr>
      <vt:lpstr>Telcom Definitions</vt:lpstr>
      <vt:lpstr>Regulation of Telcom Services</vt:lpstr>
      <vt:lpstr>47 USC 254: Universal Service</vt:lpstr>
      <vt:lpstr>Definition of Universal Service</vt:lpstr>
      <vt:lpstr>Scope; Payment Obligations</vt:lpstr>
      <vt:lpstr>More Payment Differences</vt:lpstr>
      <vt:lpstr>New Forbearance Rules</vt:lpstr>
      <vt:lpstr>Advanced Telecommunications</vt:lpstr>
      <vt:lpstr>Definition (and Only Use of “Broadband” in 1996 Act)</vt:lpstr>
      <vt:lpstr>Cable Modem Ruling</vt:lpstr>
      <vt:lpstr>Cable Modem Ruling</vt:lpstr>
      <vt:lpstr>Sept 2001: State of U.S. Broadband</vt:lpstr>
      <vt:lpstr>Sept 2001: State of U.S. Broadband</vt:lpstr>
      <vt:lpstr>Sept 2004: FCC 4th Broadband Report</vt:lpstr>
      <vt:lpstr>FCC’s Sec. 706 Obligations</vt:lpstr>
      <vt:lpstr>Broadband Growth</vt:lpstr>
      <vt:lpstr>How Much Competition is There?</vt:lpstr>
      <vt:lpstr>U.S. v. The World</vt:lpstr>
      <vt:lpstr>New Tech Developments: Wi-Fi!</vt:lpstr>
      <vt:lpstr>Brand X</vt:lpstr>
      <vt:lpstr>Key Questions</vt:lpstr>
      <vt:lpstr>Aug 2005: New DSL Order</vt:lpstr>
      <vt:lpstr>Aug 2005: New DSL Order</vt:lpstr>
      <vt:lpstr>Aug 2005: Open Internet Statement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884</cp:revision>
  <cp:lastPrinted>2019-02-28T20:33:29Z</cp:lastPrinted>
  <dcterms:created xsi:type="dcterms:W3CDTF">1999-10-27T15:27:59Z</dcterms:created>
  <dcterms:modified xsi:type="dcterms:W3CDTF">2022-04-11T19:39:15Z</dcterms:modified>
</cp:coreProperties>
</file>