
<file path=[Content_Types].xml><?xml version="1.0" encoding="utf-8"?>
<Types xmlns="http://schemas.openxmlformats.org/package/2006/content-types">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35" r:id="rId2"/>
  </p:sldMasterIdLst>
  <p:notesMasterIdLst>
    <p:notesMasterId r:id="rId79"/>
  </p:notesMasterIdLst>
  <p:handoutMasterIdLst>
    <p:handoutMasterId r:id="rId80"/>
  </p:handoutMasterIdLst>
  <p:sldIdLst>
    <p:sldId id="1267" r:id="rId3"/>
    <p:sldId id="1671" r:id="rId4"/>
    <p:sldId id="1654" r:id="rId5"/>
    <p:sldId id="1670" r:id="rId6"/>
    <p:sldId id="1637" r:id="rId7"/>
    <p:sldId id="1638" r:id="rId8"/>
    <p:sldId id="1639" r:id="rId9"/>
    <p:sldId id="1640" r:id="rId10"/>
    <p:sldId id="1649" r:id="rId11"/>
    <p:sldId id="1650" r:id="rId12"/>
    <p:sldId id="1651" r:id="rId13"/>
    <p:sldId id="1669" r:id="rId14"/>
    <p:sldId id="1652" r:id="rId15"/>
    <p:sldId id="1579" r:id="rId16"/>
    <p:sldId id="1655" r:id="rId17"/>
    <p:sldId id="1656" r:id="rId18"/>
    <p:sldId id="1657" r:id="rId19"/>
    <p:sldId id="1658" r:id="rId20"/>
    <p:sldId id="1659" r:id="rId21"/>
    <p:sldId id="1665" r:id="rId22"/>
    <p:sldId id="1660" r:id="rId23"/>
    <p:sldId id="1661" r:id="rId24"/>
    <p:sldId id="1662" r:id="rId25"/>
    <p:sldId id="1663" r:id="rId26"/>
    <p:sldId id="1593" r:id="rId27"/>
    <p:sldId id="1594" r:id="rId28"/>
    <p:sldId id="1517" r:id="rId29"/>
    <p:sldId id="1518" r:id="rId30"/>
    <p:sldId id="1599" r:id="rId31"/>
    <p:sldId id="1595" r:id="rId32"/>
    <p:sldId id="1600" r:id="rId33"/>
    <p:sldId id="1596" r:id="rId34"/>
    <p:sldId id="1597" r:id="rId35"/>
    <p:sldId id="1598" r:id="rId36"/>
    <p:sldId id="1601" r:id="rId37"/>
    <p:sldId id="1602" r:id="rId38"/>
    <p:sldId id="1603" r:id="rId39"/>
    <p:sldId id="1681" r:id="rId40"/>
    <p:sldId id="1682" r:id="rId41"/>
    <p:sldId id="1666" r:id="rId42"/>
    <p:sldId id="1667" r:id="rId43"/>
    <p:sldId id="1618" r:id="rId44"/>
    <p:sldId id="1619" r:id="rId45"/>
    <p:sldId id="1620" r:id="rId46"/>
    <p:sldId id="1621" r:id="rId47"/>
    <p:sldId id="1672" r:id="rId48"/>
    <p:sldId id="1538" r:id="rId49"/>
    <p:sldId id="1622" r:id="rId50"/>
    <p:sldId id="1629" r:id="rId51"/>
    <p:sldId id="1630" r:id="rId52"/>
    <p:sldId id="1631" r:id="rId53"/>
    <p:sldId id="1632" r:id="rId54"/>
    <p:sldId id="1673" r:id="rId55"/>
    <p:sldId id="1674" r:id="rId56"/>
    <p:sldId id="1675" r:id="rId57"/>
    <p:sldId id="1606" r:id="rId58"/>
    <p:sldId id="1607" r:id="rId59"/>
    <p:sldId id="1608" r:id="rId60"/>
    <p:sldId id="1609" r:id="rId61"/>
    <p:sldId id="1610" r:id="rId62"/>
    <p:sldId id="1604" r:id="rId63"/>
    <p:sldId id="1605" r:id="rId64"/>
    <p:sldId id="1625" r:id="rId65"/>
    <p:sldId id="1626" r:id="rId66"/>
    <p:sldId id="1676" r:id="rId67"/>
    <p:sldId id="1679" r:id="rId68"/>
    <p:sldId id="1623" r:id="rId69"/>
    <p:sldId id="1624" r:id="rId70"/>
    <p:sldId id="1677" r:id="rId71"/>
    <p:sldId id="1680" r:id="rId72"/>
    <p:sldId id="1572" r:id="rId73"/>
    <p:sldId id="1577" r:id="rId74"/>
    <p:sldId id="1573" r:id="rId75"/>
    <p:sldId id="1627" r:id="rId76"/>
    <p:sldId id="1628" r:id="rId77"/>
    <p:sldId id="1574" r:id="rId78"/>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FF"/>
    <a:srgbClr val="009999"/>
    <a:srgbClr val="339966"/>
    <a:srgbClr val="008080"/>
    <a:srgbClr val="3366FF"/>
    <a:srgbClr val="0000FF"/>
    <a:srgbClr val="CC0099"/>
    <a:srgbClr val="CC0066"/>
    <a:srgbClr val="CC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795" autoAdjust="0"/>
    <p:restoredTop sz="86410" autoAdjust="0"/>
  </p:normalViewPr>
  <p:slideViewPr>
    <p:cSldViewPr snapToGrid="0">
      <p:cViewPr varScale="1">
        <p:scale>
          <a:sx n="153" d="100"/>
          <a:sy n="153" d="100"/>
        </p:scale>
        <p:origin x="72" y="18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25" d="100"/>
          <a:sy n="125" d="100"/>
        </p:scale>
        <p:origin x="4868" y="64"/>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06">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4253"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06">
              <a:defRPr kumimoji="0" sz="1200"/>
            </a:lvl1pPr>
          </a:lstStyle>
          <a:p>
            <a:pPr>
              <a:defRPr/>
            </a:pPr>
            <a:fld id="{BACD4D8E-0305-4CD5-9DBD-51D10C00A67E}" type="datetime1">
              <a:rPr lang="en-US" altLang="en-US"/>
              <a:pPr>
                <a:defRPr/>
              </a:pPr>
              <a:t>4/7/2022</a:t>
            </a:fld>
            <a:endParaRPr lang="en-US" altLang="en-US"/>
          </a:p>
        </p:txBody>
      </p:sp>
      <p:sp>
        <p:nvSpPr>
          <p:cNvPr id="14340" name="Rectangle 4"/>
          <p:cNvSpPr>
            <a:spLocks noGrp="1" noChangeArrowheads="1"/>
          </p:cNvSpPr>
          <p:nvPr>
            <p:ph type="ftr" sz="quarter" idx="2"/>
          </p:nvPr>
        </p:nvSpPr>
        <p:spPr bwMode="auto">
          <a:xfrm>
            <a:off x="0"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06">
              <a:defRPr kumimoji="0" sz="1200"/>
            </a:lvl1pPr>
          </a:lstStyle>
          <a:p>
            <a:pPr>
              <a:defRPr/>
            </a:pPr>
            <a:r>
              <a:rPr lang="en-US" altLang="en-US" dirty="0" smtClean="0"/>
              <a:t>Platforms and Networks</a:t>
            </a:r>
            <a:endParaRPr lang="en-US" altLang="en-US" dirty="0"/>
          </a:p>
        </p:txBody>
      </p:sp>
      <p:sp>
        <p:nvSpPr>
          <p:cNvPr id="14341" name="Rectangle 5"/>
          <p:cNvSpPr>
            <a:spLocks noGrp="1" noChangeArrowheads="1"/>
          </p:cNvSpPr>
          <p:nvPr>
            <p:ph type="sldNum" sz="quarter" idx="3"/>
          </p:nvPr>
        </p:nvSpPr>
        <p:spPr bwMode="auto">
          <a:xfrm>
            <a:off x="3974253"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0311">
              <a:defRPr kumimoji="0" sz="1200"/>
            </a:lvl1pPr>
          </a:lstStyle>
          <a:p>
            <a:pPr>
              <a:defRPr/>
            </a:pPr>
            <a:fld id="{A9DDCF18-3772-474E-B777-BA39106ED7A7}" type="slidenum">
              <a:rPr lang="en-US" altLang="en-US"/>
              <a:pPr>
                <a:defRPr/>
              </a:pPr>
              <a:t>‹#›</a:t>
            </a:fld>
            <a:endParaRPr lang="en-US" altLang="en-US"/>
          </a:p>
        </p:txBody>
      </p:sp>
    </p:spTree>
    <p:extLst>
      <p:ext uri="{BB962C8B-B14F-4D97-AF65-F5344CB8AC3E}">
        <p14:creationId xmlns:p14="http://schemas.microsoft.com/office/powerpoint/2010/main" val="4204444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06">
              <a:defRPr kumimoji="0" sz="1200"/>
            </a:lvl1pPr>
          </a:lstStyle>
          <a:p>
            <a:pPr>
              <a:defRPr/>
            </a:pPr>
            <a:endParaRPr lang="en-US" altLang="en-US"/>
          </a:p>
        </p:txBody>
      </p:sp>
      <p:sp>
        <p:nvSpPr>
          <p:cNvPr id="16387" name="Rectangle 9"/>
          <p:cNvSpPr>
            <a:spLocks noGrp="1" noRot="1" noChangeAspect="1" noChangeArrowheads="1"/>
          </p:cNvSpPr>
          <p:nvPr>
            <p:ph type="sldImg" idx="2"/>
          </p:nvPr>
        </p:nvSpPr>
        <p:spPr bwMode="auto">
          <a:xfrm>
            <a:off x="407988" y="700088"/>
            <a:ext cx="6194425"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4932" y="4416745"/>
            <a:ext cx="5140538" cy="4180527"/>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9" name="Rectangle 11"/>
          <p:cNvSpPr>
            <a:spLocks noGrp="1" noChangeArrowheads="1"/>
          </p:cNvSpPr>
          <p:nvPr>
            <p:ph type="dt" idx="1"/>
          </p:nvPr>
        </p:nvSpPr>
        <p:spPr bwMode="auto">
          <a:xfrm>
            <a:off x="3974253"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06">
              <a:defRPr kumimoji="0" sz="1200"/>
            </a:lvl1pPr>
          </a:lstStyle>
          <a:p>
            <a:pPr>
              <a:defRPr/>
            </a:pPr>
            <a:fld id="{91C928C3-9442-484A-8273-FA08CFCEA006}" type="datetime1">
              <a:rPr lang="en-US" altLang="en-US"/>
              <a:pPr>
                <a:defRPr/>
              </a:pPr>
              <a:t>4/7/2022</a:t>
            </a:fld>
            <a:endParaRPr lang="en-US" altLang="en-US"/>
          </a:p>
        </p:txBody>
      </p:sp>
      <p:sp>
        <p:nvSpPr>
          <p:cNvPr id="2060" name="Rectangle 12"/>
          <p:cNvSpPr>
            <a:spLocks noGrp="1" noChangeArrowheads="1"/>
          </p:cNvSpPr>
          <p:nvPr>
            <p:ph type="ftr" sz="quarter" idx="4"/>
          </p:nvPr>
        </p:nvSpPr>
        <p:spPr bwMode="auto">
          <a:xfrm>
            <a:off x="0"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06">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4253"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0311">
              <a:defRPr kumimoji="0" sz="1200"/>
            </a:lvl1pPr>
          </a:lstStyle>
          <a:p>
            <a:pPr>
              <a:defRPr/>
            </a:pPr>
            <a:fld id="{17815D0A-6945-40F0-849D-84A13EF4AA21}" type="slidenum">
              <a:rPr lang="en-US" altLang="en-US"/>
              <a:pPr>
                <a:defRPr/>
              </a:pPr>
              <a:t>‹#›</a:t>
            </a:fld>
            <a:endParaRPr lang="en-US" altLang="en-US"/>
          </a:p>
        </p:txBody>
      </p:sp>
    </p:spTree>
    <p:extLst>
      <p:ext uri="{BB962C8B-B14F-4D97-AF65-F5344CB8AC3E}">
        <p14:creationId xmlns:p14="http://schemas.microsoft.com/office/powerpoint/2010/main" val="32592956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11">
              <a:defRPr kumimoji="1" sz="2400">
                <a:solidFill>
                  <a:schemeClr val="tx1"/>
                </a:solidFill>
                <a:latin typeface="Times New Roman" panose="02020603050405020304" pitchFamily="18" charset="0"/>
              </a:defRPr>
            </a:lvl1pPr>
            <a:lvl2pPr marL="741713" indent="-285275" defTabSz="930311">
              <a:defRPr kumimoji="1" sz="2400">
                <a:solidFill>
                  <a:schemeClr val="tx1"/>
                </a:solidFill>
                <a:latin typeface="Times New Roman" panose="02020603050405020304" pitchFamily="18" charset="0"/>
              </a:defRPr>
            </a:lvl2pPr>
            <a:lvl3pPr marL="1141096" indent="-228218" defTabSz="930311">
              <a:defRPr kumimoji="1" sz="2400">
                <a:solidFill>
                  <a:schemeClr val="tx1"/>
                </a:solidFill>
                <a:latin typeface="Times New Roman" panose="02020603050405020304" pitchFamily="18" charset="0"/>
              </a:defRPr>
            </a:lvl3pPr>
            <a:lvl4pPr marL="1597535" indent="-228218" defTabSz="930311">
              <a:defRPr kumimoji="1" sz="2400">
                <a:solidFill>
                  <a:schemeClr val="tx1"/>
                </a:solidFill>
                <a:latin typeface="Times New Roman" panose="02020603050405020304" pitchFamily="18" charset="0"/>
              </a:defRPr>
            </a:lvl4pPr>
            <a:lvl5pPr marL="2053973" indent="-228218" defTabSz="930311">
              <a:defRPr kumimoji="1" sz="2400">
                <a:solidFill>
                  <a:schemeClr val="tx1"/>
                </a:solidFill>
                <a:latin typeface="Times New Roman" panose="02020603050405020304" pitchFamily="18" charset="0"/>
              </a:defRPr>
            </a:lvl5pPr>
            <a:lvl6pPr marL="2510412"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6pPr>
            <a:lvl7pPr marL="296685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7pPr>
            <a:lvl8pPr marL="342329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8pPr>
            <a:lvl9pPr marL="3879727"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8DB7B8AA-7071-474D-AB67-0D52EEC6338E}" type="datetime1">
              <a:rPr kumimoji="0" lang="en-US" altLang="en-US" sz="1200"/>
              <a:pPr/>
              <a:t>4/7/2022</a:t>
            </a:fld>
            <a:endParaRPr kumimoji="0" lang="en-US" altLang="en-US" sz="1200"/>
          </a:p>
        </p:txBody>
      </p:sp>
      <p:sp>
        <p:nvSpPr>
          <p:cNvPr id="194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11">
              <a:defRPr kumimoji="1" sz="2400">
                <a:solidFill>
                  <a:schemeClr val="tx1"/>
                </a:solidFill>
                <a:latin typeface="Times New Roman" panose="02020603050405020304" pitchFamily="18" charset="0"/>
              </a:defRPr>
            </a:lvl1pPr>
            <a:lvl2pPr marL="741713" indent="-285275" defTabSz="930311">
              <a:defRPr kumimoji="1" sz="2400">
                <a:solidFill>
                  <a:schemeClr val="tx1"/>
                </a:solidFill>
                <a:latin typeface="Times New Roman" panose="02020603050405020304" pitchFamily="18" charset="0"/>
              </a:defRPr>
            </a:lvl2pPr>
            <a:lvl3pPr marL="1141096" indent="-228218" defTabSz="930311">
              <a:defRPr kumimoji="1" sz="2400">
                <a:solidFill>
                  <a:schemeClr val="tx1"/>
                </a:solidFill>
                <a:latin typeface="Times New Roman" panose="02020603050405020304" pitchFamily="18" charset="0"/>
              </a:defRPr>
            </a:lvl3pPr>
            <a:lvl4pPr marL="1597535" indent="-228218" defTabSz="930311">
              <a:defRPr kumimoji="1" sz="2400">
                <a:solidFill>
                  <a:schemeClr val="tx1"/>
                </a:solidFill>
                <a:latin typeface="Times New Roman" panose="02020603050405020304" pitchFamily="18" charset="0"/>
              </a:defRPr>
            </a:lvl4pPr>
            <a:lvl5pPr marL="2053973" indent="-228218" defTabSz="930311">
              <a:defRPr kumimoji="1" sz="2400">
                <a:solidFill>
                  <a:schemeClr val="tx1"/>
                </a:solidFill>
                <a:latin typeface="Times New Roman" panose="02020603050405020304" pitchFamily="18" charset="0"/>
              </a:defRPr>
            </a:lvl5pPr>
            <a:lvl6pPr marL="2510412"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6pPr>
            <a:lvl7pPr marL="296685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7pPr>
            <a:lvl8pPr marL="342329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8pPr>
            <a:lvl9pPr marL="3879727"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9DFB5D71-EDD0-44C4-B648-177AAB6BC2FE}" type="slidenum">
              <a:rPr kumimoji="0" lang="en-US" altLang="en-US" sz="1200"/>
              <a:pPr/>
              <a:t>1</a:t>
            </a:fld>
            <a:endParaRPr kumimoji="0" lang="en-US" altLang="en-US" sz="120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87985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2257E618-A941-491A-8A53-F8E657485E06}" type="datetime1">
              <a:rPr kumimoji="0" lang="en-US" altLang="en-US" sz="1200"/>
              <a:t>4/7/2022</a:t>
            </a:fld>
            <a:endParaRPr kumimoji="0" lang="en-US" altLang="en-US" sz="1200"/>
          </a:p>
        </p:txBody>
      </p:sp>
      <p:sp>
        <p:nvSpPr>
          <p:cNvPr id="399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884827D1-C014-4C55-A8CA-BC6D90D6C180}" type="slidenum">
              <a:rPr kumimoji="0" lang="en-US" altLang="en-US" sz="1200"/>
              <a:pPr/>
              <a:t>28</a:t>
            </a:fld>
            <a:endParaRPr kumimoji="0" lang="en-US" altLang="en-US" sz="1200"/>
          </a:p>
        </p:txBody>
      </p:sp>
      <p:sp>
        <p:nvSpPr>
          <p:cNvPr id="39940" name="Rectangle 2"/>
          <p:cNvSpPr>
            <a:spLocks noGrp="1" noRot="1" noChangeAspect="1" noChangeArrowheads="1" noTextEdit="1"/>
          </p:cNvSpPr>
          <p:nvPr>
            <p:ph type="sldImg"/>
          </p:nvPr>
        </p:nvSpPr>
        <p:spPr>
          <a:xfrm>
            <a:off x="406400" y="698500"/>
            <a:ext cx="6197600" cy="3486150"/>
          </a:xfrm>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79563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84653910-57E7-4350-B530-66069207117B}" type="datetime1">
              <a:rPr kumimoji="0" lang="en-US" altLang="en-US" sz="1200"/>
              <a:t>4/7/2022</a:t>
            </a:fld>
            <a:endParaRPr kumimoji="0" lang="en-US" altLang="en-US" sz="1200"/>
          </a:p>
        </p:txBody>
      </p:sp>
      <p:sp>
        <p:nvSpPr>
          <p:cNvPr id="532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5DE847B9-2981-4AB6-8D38-A3D8CF69B115}" type="slidenum">
              <a:rPr kumimoji="0" lang="en-US" altLang="en-US" sz="1200"/>
              <a:pPr/>
              <a:t>38</a:t>
            </a:fld>
            <a:endParaRPr kumimoji="0" lang="en-US" altLang="en-US" sz="1200"/>
          </a:p>
        </p:txBody>
      </p:sp>
      <p:sp>
        <p:nvSpPr>
          <p:cNvPr id="53252" name="Rectangle 2"/>
          <p:cNvSpPr>
            <a:spLocks noGrp="1" noRot="1" noChangeAspect="1" noChangeArrowheads="1" noTextEdit="1"/>
          </p:cNvSpPr>
          <p:nvPr>
            <p:ph type="sldImg"/>
          </p:nvPr>
        </p:nvSpPr>
        <p:spPr>
          <a:xfrm>
            <a:off x="406400" y="698500"/>
            <a:ext cx="6197600" cy="3486150"/>
          </a:xfrm>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609804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A7D68AFE-B2A9-413E-B07F-02E4EA0B4759}" type="datetime1">
              <a:rPr kumimoji="0" lang="en-US" altLang="en-US" sz="1200"/>
              <a:t>4/7/2022</a:t>
            </a:fld>
            <a:endParaRPr kumimoji="0" lang="en-US" altLang="en-US" sz="1200"/>
          </a:p>
        </p:txBody>
      </p:sp>
      <p:sp>
        <p:nvSpPr>
          <p:cNvPr id="532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5DE847B9-2981-4AB6-8D38-A3D8CF69B115}" type="slidenum">
              <a:rPr kumimoji="0" lang="en-US" altLang="en-US" sz="1200"/>
              <a:pPr/>
              <a:t>39</a:t>
            </a:fld>
            <a:endParaRPr kumimoji="0" lang="en-US" altLang="en-US" sz="1200"/>
          </a:p>
        </p:txBody>
      </p:sp>
      <p:sp>
        <p:nvSpPr>
          <p:cNvPr id="53252" name="Rectangle 2"/>
          <p:cNvSpPr>
            <a:spLocks noGrp="1" noRot="1" noChangeAspect="1" noChangeArrowheads="1" noTextEdit="1"/>
          </p:cNvSpPr>
          <p:nvPr>
            <p:ph type="sldImg"/>
          </p:nvPr>
        </p:nvSpPr>
        <p:spPr>
          <a:xfrm>
            <a:off x="406400" y="698500"/>
            <a:ext cx="6197600" cy="3486150"/>
          </a:xfrm>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03864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a:defRPr kumimoji="1" sz="2400">
                <a:solidFill>
                  <a:schemeClr val="tx1"/>
                </a:solidFill>
                <a:latin typeface="Times New Roman" panose="02020603050405020304" pitchFamily="18" charset="0"/>
              </a:defRPr>
            </a:lvl1pPr>
            <a:lvl2pPr marL="744064" indent="-286179" defTabSz="931670">
              <a:defRPr kumimoji="1" sz="2400">
                <a:solidFill>
                  <a:schemeClr val="tx1"/>
                </a:solidFill>
                <a:latin typeface="Times New Roman" panose="02020603050405020304" pitchFamily="18" charset="0"/>
              </a:defRPr>
            </a:lvl2pPr>
            <a:lvl3pPr marL="1144715" indent="-228943" defTabSz="931670">
              <a:defRPr kumimoji="1" sz="2400">
                <a:solidFill>
                  <a:schemeClr val="tx1"/>
                </a:solidFill>
                <a:latin typeface="Times New Roman" panose="02020603050405020304" pitchFamily="18" charset="0"/>
              </a:defRPr>
            </a:lvl3pPr>
            <a:lvl4pPr marL="1602600" indent="-228943" defTabSz="931670">
              <a:defRPr kumimoji="1" sz="2400">
                <a:solidFill>
                  <a:schemeClr val="tx1"/>
                </a:solidFill>
                <a:latin typeface="Times New Roman" panose="02020603050405020304" pitchFamily="18" charset="0"/>
              </a:defRPr>
            </a:lvl4pPr>
            <a:lvl5pPr marL="2060486" indent="-228943" defTabSz="931670">
              <a:defRPr kumimoji="1" sz="2400">
                <a:solidFill>
                  <a:schemeClr val="tx1"/>
                </a:solidFill>
                <a:latin typeface="Times New Roman" panose="02020603050405020304" pitchFamily="18" charset="0"/>
              </a:defRPr>
            </a:lvl5pPr>
            <a:lvl6pPr marL="2518372"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F810F26-9245-4132-8073-DD8DC908EF7B}" type="datetime1">
              <a:rPr kumimoji="0" lang="en-US" altLang="en-US" sz="1200"/>
              <a:t>4/7/2022</a:t>
            </a:fld>
            <a:endParaRPr kumimoji="0" lang="en-US" altLang="en-US" sz="1200"/>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a:defRPr kumimoji="1" sz="2400">
                <a:solidFill>
                  <a:schemeClr val="tx1"/>
                </a:solidFill>
                <a:latin typeface="Times New Roman" panose="02020603050405020304" pitchFamily="18" charset="0"/>
              </a:defRPr>
            </a:lvl1pPr>
            <a:lvl2pPr marL="744064" indent="-286179" defTabSz="931670">
              <a:defRPr kumimoji="1" sz="2400">
                <a:solidFill>
                  <a:schemeClr val="tx1"/>
                </a:solidFill>
                <a:latin typeface="Times New Roman" panose="02020603050405020304" pitchFamily="18" charset="0"/>
              </a:defRPr>
            </a:lvl2pPr>
            <a:lvl3pPr marL="1144715" indent="-228943" defTabSz="931670">
              <a:defRPr kumimoji="1" sz="2400">
                <a:solidFill>
                  <a:schemeClr val="tx1"/>
                </a:solidFill>
                <a:latin typeface="Times New Roman" panose="02020603050405020304" pitchFamily="18" charset="0"/>
              </a:defRPr>
            </a:lvl3pPr>
            <a:lvl4pPr marL="1602600" indent="-228943" defTabSz="931670">
              <a:defRPr kumimoji="1" sz="2400">
                <a:solidFill>
                  <a:schemeClr val="tx1"/>
                </a:solidFill>
                <a:latin typeface="Times New Roman" panose="02020603050405020304" pitchFamily="18" charset="0"/>
              </a:defRPr>
            </a:lvl4pPr>
            <a:lvl5pPr marL="2060486" indent="-228943" defTabSz="931670">
              <a:defRPr kumimoji="1" sz="2400">
                <a:solidFill>
                  <a:schemeClr val="tx1"/>
                </a:solidFill>
                <a:latin typeface="Times New Roman" panose="02020603050405020304" pitchFamily="18" charset="0"/>
              </a:defRPr>
            </a:lvl5pPr>
            <a:lvl6pPr marL="2518372"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5AC093C-4145-4A3F-99B9-D7A7CFECA36B}" type="slidenum">
              <a:rPr kumimoji="0" lang="en-US" altLang="en-US" sz="1200"/>
              <a:pPr/>
              <a:t>57</a:t>
            </a:fld>
            <a:endParaRPr kumimoji="0" lang="en-US" altLang="en-US" sz="120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68313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a:defRPr kumimoji="1" sz="2400">
                <a:solidFill>
                  <a:schemeClr val="tx1"/>
                </a:solidFill>
                <a:latin typeface="Times New Roman" panose="02020603050405020304" pitchFamily="18" charset="0"/>
              </a:defRPr>
            </a:lvl1pPr>
            <a:lvl2pPr marL="744064" indent="-286179" defTabSz="931670">
              <a:defRPr kumimoji="1" sz="2400">
                <a:solidFill>
                  <a:schemeClr val="tx1"/>
                </a:solidFill>
                <a:latin typeface="Times New Roman" panose="02020603050405020304" pitchFamily="18" charset="0"/>
              </a:defRPr>
            </a:lvl2pPr>
            <a:lvl3pPr marL="1144715" indent="-228943" defTabSz="931670">
              <a:defRPr kumimoji="1" sz="2400">
                <a:solidFill>
                  <a:schemeClr val="tx1"/>
                </a:solidFill>
                <a:latin typeface="Times New Roman" panose="02020603050405020304" pitchFamily="18" charset="0"/>
              </a:defRPr>
            </a:lvl3pPr>
            <a:lvl4pPr marL="1602600" indent="-228943" defTabSz="931670">
              <a:defRPr kumimoji="1" sz="2400">
                <a:solidFill>
                  <a:schemeClr val="tx1"/>
                </a:solidFill>
                <a:latin typeface="Times New Roman" panose="02020603050405020304" pitchFamily="18" charset="0"/>
              </a:defRPr>
            </a:lvl4pPr>
            <a:lvl5pPr marL="2060486" indent="-228943" defTabSz="931670">
              <a:defRPr kumimoji="1" sz="2400">
                <a:solidFill>
                  <a:schemeClr val="tx1"/>
                </a:solidFill>
                <a:latin typeface="Times New Roman" panose="02020603050405020304" pitchFamily="18" charset="0"/>
              </a:defRPr>
            </a:lvl5pPr>
            <a:lvl6pPr marL="2518372"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F810F26-9245-4132-8073-DD8DC908EF7B}" type="datetime1">
              <a:rPr kumimoji="0" lang="en-US" altLang="en-US" sz="1200"/>
              <a:t>4/7/2022</a:t>
            </a:fld>
            <a:endParaRPr kumimoji="0" lang="en-US" altLang="en-US" sz="1200"/>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a:defRPr kumimoji="1" sz="2400">
                <a:solidFill>
                  <a:schemeClr val="tx1"/>
                </a:solidFill>
                <a:latin typeface="Times New Roman" panose="02020603050405020304" pitchFamily="18" charset="0"/>
              </a:defRPr>
            </a:lvl1pPr>
            <a:lvl2pPr marL="744064" indent="-286179" defTabSz="931670">
              <a:defRPr kumimoji="1" sz="2400">
                <a:solidFill>
                  <a:schemeClr val="tx1"/>
                </a:solidFill>
                <a:latin typeface="Times New Roman" panose="02020603050405020304" pitchFamily="18" charset="0"/>
              </a:defRPr>
            </a:lvl2pPr>
            <a:lvl3pPr marL="1144715" indent="-228943" defTabSz="931670">
              <a:defRPr kumimoji="1" sz="2400">
                <a:solidFill>
                  <a:schemeClr val="tx1"/>
                </a:solidFill>
                <a:latin typeface="Times New Roman" panose="02020603050405020304" pitchFamily="18" charset="0"/>
              </a:defRPr>
            </a:lvl3pPr>
            <a:lvl4pPr marL="1602600" indent="-228943" defTabSz="931670">
              <a:defRPr kumimoji="1" sz="2400">
                <a:solidFill>
                  <a:schemeClr val="tx1"/>
                </a:solidFill>
                <a:latin typeface="Times New Roman" panose="02020603050405020304" pitchFamily="18" charset="0"/>
              </a:defRPr>
            </a:lvl4pPr>
            <a:lvl5pPr marL="2060486" indent="-228943" defTabSz="931670">
              <a:defRPr kumimoji="1" sz="2400">
                <a:solidFill>
                  <a:schemeClr val="tx1"/>
                </a:solidFill>
                <a:latin typeface="Times New Roman" panose="02020603050405020304" pitchFamily="18" charset="0"/>
              </a:defRPr>
            </a:lvl5pPr>
            <a:lvl6pPr marL="2518372"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167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5AC093C-4145-4A3F-99B9-D7A7CFECA36B}" type="slidenum">
              <a:rPr kumimoji="0" lang="en-US" altLang="en-US" sz="1200"/>
              <a:pPr/>
              <a:t>58</a:t>
            </a:fld>
            <a:endParaRPr kumimoji="0" lang="en-US" altLang="en-US" sz="120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117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E79DFAE7-7C21-4169-AAAF-4EC5814491B0}" type="datetime1">
              <a:rPr kumimoji="0" lang="en-US" altLang="en-US" sz="1200"/>
              <a:t>4/7/2022</a:t>
            </a:fld>
            <a:endParaRPr kumimoji="0" lang="en-US" altLang="en-US" sz="1200"/>
          </a:p>
        </p:txBody>
      </p:sp>
      <p:sp>
        <p:nvSpPr>
          <p:cNvPr id="696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858A29EC-D925-4EA8-8A4C-50F0E273AC75}" type="slidenum">
              <a:rPr kumimoji="0" lang="en-US" altLang="en-US" sz="1200"/>
              <a:pPr/>
              <a:t>59</a:t>
            </a:fld>
            <a:endParaRPr kumimoji="0" lang="en-US" alt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121433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ECF23DC8-FA86-4B84-BBCF-CBA94D61C6FB}" type="datetime1">
              <a:rPr kumimoji="0" lang="en-US" altLang="en-US" sz="1200"/>
              <a:t>4/7/2022</a:t>
            </a:fld>
            <a:endParaRPr kumimoji="0" lang="en-US" altLang="en-US" sz="1200"/>
          </a:p>
        </p:txBody>
      </p:sp>
      <p:sp>
        <p:nvSpPr>
          <p:cNvPr id="706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C5B0AB06-E956-49CA-ACD5-86677A3BF512}" type="slidenum">
              <a:rPr kumimoji="0" lang="en-US" altLang="en-US" sz="1200"/>
              <a:pPr/>
              <a:t>60</a:t>
            </a:fld>
            <a:endParaRPr kumimoji="0" lang="en-US" altLang="en-US" sz="120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91654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497A20A2-3D8B-47FD-88A9-9C0B86799119}" type="datetime1">
              <a:rPr kumimoji="0" lang="en-US" altLang="en-US" sz="1200"/>
              <a:t>4/7/2022</a:t>
            </a:fld>
            <a:endParaRPr kumimoji="0" lang="en-US" altLang="en-US" sz="1200"/>
          </a:p>
        </p:txBody>
      </p:sp>
      <p:sp>
        <p:nvSpPr>
          <p:cNvPr id="716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22243C4A-DAF2-4111-A7F8-57C4BABD8837}" type="slidenum">
              <a:rPr kumimoji="0" lang="en-US" altLang="en-US" sz="1200"/>
              <a:pPr/>
              <a:t>61</a:t>
            </a:fld>
            <a:endParaRPr kumimoji="0" lang="en-US" altLang="en-US" sz="120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630833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703B5D11-CAB2-4582-B1E1-55E536A8CACA}" type="datetime1">
              <a:rPr kumimoji="0" lang="en-US" altLang="en-US" sz="1200"/>
              <a:t>4/7/2022</a:t>
            </a:fld>
            <a:endParaRPr kumimoji="0" lang="en-US" altLang="en-US" sz="1200"/>
          </a:p>
        </p:txBody>
      </p:sp>
      <p:sp>
        <p:nvSpPr>
          <p:cNvPr id="727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F1E3EC31-7368-4DA3-B4D8-BD0ABB575167}" type="slidenum">
              <a:rPr kumimoji="0" lang="en-US" altLang="en-US" sz="1200"/>
              <a:pPr/>
              <a:t>62</a:t>
            </a:fld>
            <a:endParaRPr kumimoji="0" lang="en-US" altLang="en-US" sz="120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12766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kumimoji="1" sz="2400">
                <a:solidFill>
                  <a:schemeClr val="tx1"/>
                </a:solidFill>
                <a:latin typeface="Times New Roman" panose="02020603050405020304" pitchFamily="18" charset="0"/>
              </a:defRPr>
            </a:lvl1pPr>
            <a:lvl2pPr marL="742950" indent="-285750" defTabSz="928688">
              <a:defRPr kumimoji="1" sz="2400">
                <a:solidFill>
                  <a:schemeClr val="tx1"/>
                </a:solidFill>
                <a:latin typeface="Times New Roman" panose="02020603050405020304" pitchFamily="18" charset="0"/>
              </a:defRPr>
            </a:lvl2pPr>
            <a:lvl3pPr marL="1143000" indent="-228600" defTabSz="928688">
              <a:defRPr kumimoji="1" sz="2400">
                <a:solidFill>
                  <a:schemeClr val="tx1"/>
                </a:solidFill>
                <a:latin typeface="Times New Roman" panose="02020603050405020304" pitchFamily="18" charset="0"/>
              </a:defRPr>
            </a:lvl3pPr>
            <a:lvl4pPr marL="1600200" indent="-228600" defTabSz="928688">
              <a:defRPr kumimoji="1" sz="2400">
                <a:solidFill>
                  <a:schemeClr val="tx1"/>
                </a:solidFill>
                <a:latin typeface="Times New Roman" panose="02020603050405020304" pitchFamily="18" charset="0"/>
              </a:defRPr>
            </a:lvl4pPr>
            <a:lvl5pPr marL="2057400" indent="-228600" defTabSz="928688">
              <a:defRPr kumimoji="1"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FCA93DA-5D18-467E-BE8C-1F5324FD807C}" type="datetime1">
              <a:rPr kumimoji="0" lang="en-US" altLang="en-US" sz="1200" smtClean="0"/>
              <a:t>4/7/2022</a:t>
            </a:fld>
            <a:endParaRPr kumimoji="0" lang="en-US" altLang="en-US" sz="1200" smtClean="0"/>
          </a:p>
        </p:txBody>
      </p:sp>
      <p:sp>
        <p:nvSpPr>
          <p:cNvPr id="419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kumimoji="1" sz="2400">
                <a:solidFill>
                  <a:schemeClr val="tx1"/>
                </a:solidFill>
                <a:latin typeface="Times New Roman" panose="02020603050405020304" pitchFamily="18" charset="0"/>
              </a:defRPr>
            </a:lvl1pPr>
            <a:lvl2pPr marL="742950" indent="-285750" defTabSz="928688">
              <a:defRPr kumimoji="1" sz="2400">
                <a:solidFill>
                  <a:schemeClr val="tx1"/>
                </a:solidFill>
                <a:latin typeface="Times New Roman" panose="02020603050405020304" pitchFamily="18" charset="0"/>
              </a:defRPr>
            </a:lvl2pPr>
            <a:lvl3pPr marL="1143000" indent="-228600" defTabSz="928688">
              <a:defRPr kumimoji="1" sz="2400">
                <a:solidFill>
                  <a:schemeClr val="tx1"/>
                </a:solidFill>
                <a:latin typeface="Times New Roman" panose="02020603050405020304" pitchFamily="18" charset="0"/>
              </a:defRPr>
            </a:lvl3pPr>
            <a:lvl4pPr marL="1600200" indent="-228600" defTabSz="928688">
              <a:defRPr kumimoji="1" sz="2400">
                <a:solidFill>
                  <a:schemeClr val="tx1"/>
                </a:solidFill>
                <a:latin typeface="Times New Roman" panose="02020603050405020304" pitchFamily="18" charset="0"/>
              </a:defRPr>
            </a:lvl4pPr>
            <a:lvl5pPr marL="2057400" indent="-228600" defTabSz="928688">
              <a:defRPr kumimoji="1"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56FE26EC-6513-49D7-AD97-C908D192CAC7}" type="slidenum">
              <a:rPr kumimoji="0" lang="en-US" altLang="en-US" sz="1200"/>
              <a:pPr/>
              <a:t>5</a:t>
            </a:fld>
            <a:endParaRPr kumimoji="0" lang="en-US" altLang="en-US" sz="120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773392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kumimoji="1" sz="2400">
                <a:solidFill>
                  <a:schemeClr val="tx1"/>
                </a:solidFill>
                <a:latin typeface="Times New Roman" panose="02020603050405020304" pitchFamily="18" charset="0"/>
              </a:defRPr>
            </a:lvl1pPr>
            <a:lvl2pPr marL="742950" indent="-285750" defTabSz="928688">
              <a:defRPr kumimoji="1" sz="2400">
                <a:solidFill>
                  <a:schemeClr val="tx1"/>
                </a:solidFill>
                <a:latin typeface="Times New Roman" panose="02020603050405020304" pitchFamily="18" charset="0"/>
              </a:defRPr>
            </a:lvl2pPr>
            <a:lvl3pPr marL="1143000" indent="-228600" defTabSz="928688">
              <a:defRPr kumimoji="1" sz="2400">
                <a:solidFill>
                  <a:schemeClr val="tx1"/>
                </a:solidFill>
                <a:latin typeface="Times New Roman" panose="02020603050405020304" pitchFamily="18" charset="0"/>
              </a:defRPr>
            </a:lvl3pPr>
            <a:lvl4pPr marL="1600200" indent="-228600" defTabSz="928688">
              <a:defRPr kumimoji="1" sz="2400">
                <a:solidFill>
                  <a:schemeClr val="tx1"/>
                </a:solidFill>
                <a:latin typeface="Times New Roman" panose="02020603050405020304" pitchFamily="18" charset="0"/>
              </a:defRPr>
            </a:lvl4pPr>
            <a:lvl5pPr marL="2057400" indent="-228600" defTabSz="928688">
              <a:defRPr kumimoji="1"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CB0CDFEC-7645-45A6-B976-89FA8F335E0F}" type="datetime1">
              <a:rPr kumimoji="0" lang="en-US" altLang="en-US" sz="1200" smtClean="0"/>
              <a:t>4/7/2022</a:t>
            </a:fld>
            <a:endParaRPr kumimoji="0" lang="en-US" altLang="en-US" sz="1200" smtClean="0"/>
          </a:p>
        </p:txBody>
      </p:sp>
      <p:sp>
        <p:nvSpPr>
          <p:cNvPr id="419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kumimoji="1" sz="2400">
                <a:solidFill>
                  <a:schemeClr val="tx1"/>
                </a:solidFill>
                <a:latin typeface="Times New Roman" panose="02020603050405020304" pitchFamily="18" charset="0"/>
              </a:defRPr>
            </a:lvl1pPr>
            <a:lvl2pPr marL="742950" indent="-285750" defTabSz="928688">
              <a:defRPr kumimoji="1" sz="2400">
                <a:solidFill>
                  <a:schemeClr val="tx1"/>
                </a:solidFill>
                <a:latin typeface="Times New Roman" panose="02020603050405020304" pitchFamily="18" charset="0"/>
              </a:defRPr>
            </a:lvl2pPr>
            <a:lvl3pPr marL="1143000" indent="-228600" defTabSz="928688">
              <a:defRPr kumimoji="1" sz="2400">
                <a:solidFill>
                  <a:schemeClr val="tx1"/>
                </a:solidFill>
                <a:latin typeface="Times New Roman" panose="02020603050405020304" pitchFamily="18" charset="0"/>
              </a:defRPr>
            </a:lvl3pPr>
            <a:lvl4pPr marL="1600200" indent="-228600" defTabSz="928688">
              <a:defRPr kumimoji="1" sz="2400">
                <a:solidFill>
                  <a:schemeClr val="tx1"/>
                </a:solidFill>
                <a:latin typeface="Times New Roman" panose="02020603050405020304" pitchFamily="18" charset="0"/>
              </a:defRPr>
            </a:lvl4pPr>
            <a:lvl5pPr marL="2057400" indent="-228600" defTabSz="928688">
              <a:defRPr kumimoji="1"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56FE26EC-6513-49D7-AD97-C908D192CAC7}" type="slidenum">
              <a:rPr kumimoji="0" lang="en-US" altLang="en-US" sz="1200"/>
              <a:pPr/>
              <a:t>6</a:t>
            </a:fld>
            <a:endParaRPr kumimoji="0" lang="en-US" altLang="en-US" sz="120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41225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kumimoji="1" sz="2400">
                <a:solidFill>
                  <a:schemeClr val="tx1"/>
                </a:solidFill>
                <a:latin typeface="Times New Roman" panose="02020603050405020304" pitchFamily="18" charset="0"/>
              </a:defRPr>
            </a:lvl1pPr>
            <a:lvl2pPr marL="742950" indent="-285750" defTabSz="928688">
              <a:defRPr kumimoji="1" sz="2400">
                <a:solidFill>
                  <a:schemeClr val="tx1"/>
                </a:solidFill>
                <a:latin typeface="Times New Roman" panose="02020603050405020304" pitchFamily="18" charset="0"/>
              </a:defRPr>
            </a:lvl2pPr>
            <a:lvl3pPr marL="1143000" indent="-228600" defTabSz="928688">
              <a:defRPr kumimoji="1" sz="2400">
                <a:solidFill>
                  <a:schemeClr val="tx1"/>
                </a:solidFill>
                <a:latin typeface="Times New Roman" panose="02020603050405020304" pitchFamily="18" charset="0"/>
              </a:defRPr>
            </a:lvl3pPr>
            <a:lvl4pPr marL="1600200" indent="-228600" defTabSz="928688">
              <a:defRPr kumimoji="1" sz="2400">
                <a:solidFill>
                  <a:schemeClr val="tx1"/>
                </a:solidFill>
                <a:latin typeface="Times New Roman" panose="02020603050405020304" pitchFamily="18" charset="0"/>
              </a:defRPr>
            </a:lvl4pPr>
            <a:lvl5pPr marL="2057400" indent="-228600" defTabSz="928688">
              <a:defRPr kumimoji="1"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786C28D2-EB16-4B1E-8DDF-050D6C6FFB2A}" type="datetime1">
              <a:rPr kumimoji="0" lang="en-US" altLang="en-US" sz="1200" smtClean="0"/>
              <a:t>4/7/2022</a:t>
            </a:fld>
            <a:endParaRPr kumimoji="0" lang="en-US" altLang="en-US" sz="1200" smtClean="0"/>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kumimoji="1" sz="2400">
                <a:solidFill>
                  <a:schemeClr val="tx1"/>
                </a:solidFill>
                <a:latin typeface="Times New Roman" panose="02020603050405020304" pitchFamily="18" charset="0"/>
              </a:defRPr>
            </a:lvl1pPr>
            <a:lvl2pPr marL="742950" indent="-285750" defTabSz="928688">
              <a:defRPr kumimoji="1" sz="2400">
                <a:solidFill>
                  <a:schemeClr val="tx1"/>
                </a:solidFill>
                <a:latin typeface="Times New Roman" panose="02020603050405020304" pitchFamily="18" charset="0"/>
              </a:defRPr>
            </a:lvl2pPr>
            <a:lvl3pPr marL="1143000" indent="-228600" defTabSz="928688">
              <a:defRPr kumimoji="1" sz="2400">
                <a:solidFill>
                  <a:schemeClr val="tx1"/>
                </a:solidFill>
                <a:latin typeface="Times New Roman" panose="02020603050405020304" pitchFamily="18" charset="0"/>
              </a:defRPr>
            </a:lvl3pPr>
            <a:lvl4pPr marL="1600200" indent="-228600" defTabSz="928688">
              <a:defRPr kumimoji="1" sz="2400">
                <a:solidFill>
                  <a:schemeClr val="tx1"/>
                </a:solidFill>
                <a:latin typeface="Times New Roman" panose="02020603050405020304" pitchFamily="18" charset="0"/>
              </a:defRPr>
            </a:lvl4pPr>
            <a:lvl5pPr marL="2057400" indent="-228600" defTabSz="928688">
              <a:defRPr kumimoji="1"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A7662E21-8E4B-40A3-9116-8AD180A95138}" type="slidenum">
              <a:rPr kumimoji="0" lang="en-US" altLang="en-US" sz="1200"/>
              <a:pPr/>
              <a:t>7</a:t>
            </a:fld>
            <a:endParaRPr kumimoji="0" lang="en-US" altLang="en-US" sz="12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59161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kumimoji="1" sz="2400">
                <a:solidFill>
                  <a:schemeClr val="tx1"/>
                </a:solidFill>
                <a:latin typeface="Times New Roman" panose="02020603050405020304" pitchFamily="18" charset="0"/>
              </a:defRPr>
            </a:lvl1pPr>
            <a:lvl2pPr marL="742950" indent="-285750" defTabSz="928688">
              <a:defRPr kumimoji="1" sz="2400">
                <a:solidFill>
                  <a:schemeClr val="tx1"/>
                </a:solidFill>
                <a:latin typeface="Times New Roman" panose="02020603050405020304" pitchFamily="18" charset="0"/>
              </a:defRPr>
            </a:lvl2pPr>
            <a:lvl3pPr marL="1143000" indent="-228600" defTabSz="928688">
              <a:defRPr kumimoji="1" sz="2400">
                <a:solidFill>
                  <a:schemeClr val="tx1"/>
                </a:solidFill>
                <a:latin typeface="Times New Roman" panose="02020603050405020304" pitchFamily="18" charset="0"/>
              </a:defRPr>
            </a:lvl3pPr>
            <a:lvl4pPr marL="1600200" indent="-228600" defTabSz="928688">
              <a:defRPr kumimoji="1" sz="2400">
                <a:solidFill>
                  <a:schemeClr val="tx1"/>
                </a:solidFill>
                <a:latin typeface="Times New Roman" panose="02020603050405020304" pitchFamily="18" charset="0"/>
              </a:defRPr>
            </a:lvl4pPr>
            <a:lvl5pPr marL="2057400" indent="-228600" defTabSz="928688">
              <a:defRPr kumimoji="1"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C8FEF866-0687-4C77-8F66-A4A1F9BA8568}" type="datetime1">
              <a:rPr kumimoji="0" lang="en-US" altLang="en-US" sz="1200" smtClean="0"/>
              <a:t>4/7/2022</a:t>
            </a:fld>
            <a:endParaRPr kumimoji="0" lang="en-US" altLang="en-US" sz="1200" smtClean="0"/>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kumimoji="1" sz="2400">
                <a:solidFill>
                  <a:schemeClr val="tx1"/>
                </a:solidFill>
                <a:latin typeface="Times New Roman" panose="02020603050405020304" pitchFamily="18" charset="0"/>
              </a:defRPr>
            </a:lvl1pPr>
            <a:lvl2pPr marL="742950" indent="-285750" defTabSz="928688">
              <a:defRPr kumimoji="1" sz="2400">
                <a:solidFill>
                  <a:schemeClr val="tx1"/>
                </a:solidFill>
                <a:latin typeface="Times New Roman" panose="02020603050405020304" pitchFamily="18" charset="0"/>
              </a:defRPr>
            </a:lvl2pPr>
            <a:lvl3pPr marL="1143000" indent="-228600" defTabSz="928688">
              <a:defRPr kumimoji="1" sz="2400">
                <a:solidFill>
                  <a:schemeClr val="tx1"/>
                </a:solidFill>
                <a:latin typeface="Times New Roman" panose="02020603050405020304" pitchFamily="18" charset="0"/>
              </a:defRPr>
            </a:lvl3pPr>
            <a:lvl4pPr marL="1600200" indent="-228600" defTabSz="928688">
              <a:defRPr kumimoji="1" sz="2400">
                <a:solidFill>
                  <a:schemeClr val="tx1"/>
                </a:solidFill>
                <a:latin typeface="Times New Roman" panose="02020603050405020304" pitchFamily="18" charset="0"/>
              </a:defRPr>
            </a:lvl4pPr>
            <a:lvl5pPr marL="2057400" indent="-228600" defTabSz="928688">
              <a:defRPr kumimoji="1"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DEF09C11-D10A-4FE9-B6D4-78ACAFB0EB36}" type="slidenum">
              <a:rPr kumimoji="0" lang="en-US" altLang="en-US" sz="1200"/>
              <a:pPr/>
              <a:t>8</a:t>
            </a:fld>
            <a:endParaRPr kumimoji="0" lang="en-US" altLang="en-US" sz="120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51854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A09E3960-08F6-4F99-BE50-1B624C56212F}" type="datetime1">
              <a:rPr kumimoji="0" lang="en-US" altLang="en-US" sz="1200" smtClean="0"/>
              <a:t>4/7/2022</a:t>
            </a:fld>
            <a:endParaRPr kumimoji="0" lang="en-US" altLang="en-US" sz="1200" smtClean="0"/>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defRPr>
            </a:lvl1pPr>
            <a:lvl2pPr marL="742950" indent="-285750" defTabSz="930275">
              <a:defRPr kumimoji="1" sz="2400">
                <a:solidFill>
                  <a:schemeClr val="tx1"/>
                </a:solidFill>
                <a:latin typeface="Times New Roman" panose="02020603050405020304" pitchFamily="18" charset="0"/>
              </a:defRPr>
            </a:lvl2pPr>
            <a:lvl3pPr marL="1143000" indent="-228600" defTabSz="930275">
              <a:defRPr kumimoji="1" sz="2400">
                <a:solidFill>
                  <a:schemeClr val="tx1"/>
                </a:solidFill>
                <a:latin typeface="Times New Roman" panose="02020603050405020304" pitchFamily="18" charset="0"/>
              </a:defRPr>
            </a:lvl3pPr>
            <a:lvl4pPr marL="1600200" indent="-228600" defTabSz="930275">
              <a:defRPr kumimoji="1" sz="2400">
                <a:solidFill>
                  <a:schemeClr val="tx1"/>
                </a:solidFill>
                <a:latin typeface="Times New Roman" panose="02020603050405020304" pitchFamily="18" charset="0"/>
              </a:defRPr>
            </a:lvl4pPr>
            <a:lvl5pPr marL="2057400" indent="-228600" defTabSz="930275">
              <a:defRPr kumimoji="1"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defRPr>
            </a:lvl9pPr>
          </a:lstStyle>
          <a:p>
            <a:fld id="{FED3C3D8-7FB4-4D24-ADEE-82475E6DF9D9}" type="slidenum">
              <a:rPr kumimoji="0" lang="en-US" altLang="en-US" sz="1200"/>
              <a:pPr/>
              <a:t>13</a:t>
            </a:fld>
            <a:endParaRPr kumimoji="0" lang="en-US" altLang="en-US" sz="1200"/>
          </a:p>
        </p:txBody>
      </p:sp>
      <p:sp>
        <p:nvSpPr>
          <p:cNvPr id="40964" name="Rectangle 2"/>
          <p:cNvSpPr>
            <a:spLocks noGrp="1" noRot="1" noChangeAspect="1" noChangeArrowheads="1" noTextEdit="1"/>
          </p:cNvSpPr>
          <p:nvPr>
            <p:ph type="sldImg"/>
          </p:nvPr>
        </p:nvSpPr>
        <p:spPr>
          <a:xfrm>
            <a:off x="406400" y="698500"/>
            <a:ext cx="6197600" cy="3486150"/>
          </a:xfrm>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79189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05CDBB99-79A5-4611-A58E-87B4292CFC37}" type="datetime1">
              <a:rPr kumimoji="0" lang="en-US" altLang="en-US" sz="1200"/>
              <a:t>4/7/2022</a:t>
            </a:fld>
            <a:endParaRPr kumimoji="0" lang="en-US" altLang="en-US" sz="1200"/>
          </a:p>
        </p:txBody>
      </p:sp>
      <p:sp>
        <p:nvSpPr>
          <p:cNvPr id="368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FC290A6C-838C-43F0-836C-4CAAF068DFB3}" type="slidenum">
              <a:rPr kumimoji="0" lang="en-US" altLang="en-US" sz="1200"/>
              <a:pPr/>
              <a:t>25</a:t>
            </a:fld>
            <a:endParaRPr kumimoji="0" lang="en-US" altLang="en-US" sz="1200"/>
          </a:p>
        </p:txBody>
      </p:sp>
      <p:sp>
        <p:nvSpPr>
          <p:cNvPr id="36868" name="Rectangle 2"/>
          <p:cNvSpPr>
            <a:spLocks noGrp="1" noRot="1" noChangeAspect="1" noChangeArrowheads="1" noTextEdit="1"/>
          </p:cNvSpPr>
          <p:nvPr>
            <p:ph type="sldImg"/>
          </p:nvPr>
        </p:nvSpPr>
        <p:spPr>
          <a:xfrm>
            <a:off x="406400" y="698500"/>
            <a:ext cx="6197600" cy="3486150"/>
          </a:xfrm>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58367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E510CD8E-2E0F-40BA-8BAF-AC8691FD6559}" type="datetime1">
              <a:rPr kumimoji="0" lang="en-US" altLang="en-US" sz="1200"/>
              <a:t>4/7/2022</a:t>
            </a:fld>
            <a:endParaRPr kumimoji="0" lang="en-US" altLang="en-US" sz="1200"/>
          </a:p>
        </p:txBody>
      </p:sp>
      <p:sp>
        <p:nvSpPr>
          <p:cNvPr id="378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6C84F985-D0F2-42A7-BD70-1B0B1F154D58}" type="slidenum">
              <a:rPr kumimoji="0" lang="en-US" altLang="en-US" sz="1200"/>
              <a:pPr/>
              <a:t>26</a:t>
            </a:fld>
            <a:endParaRPr kumimoji="0" lang="en-US" altLang="en-US" sz="1200"/>
          </a:p>
        </p:txBody>
      </p:sp>
      <p:sp>
        <p:nvSpPr>
          <p:cNvPr id="37892" name="Rectangle 2"/>
          <p:cNvSpPr>
            <a:spLocks noGrp="1" noRot="1" noChangeAspect="1" noChangeArrowheads="1" noTextEdit="1"/>
          </p:cNvSpPr>
          <p:nvPr>
            <p:ph type="sldImg"/>
          </p:nvPr>
        </p:nvSpPr>
        <p:spPr>
          <a:xfrm>
            <a:off x="406400" y="698500"/>
            <a:ext cx="6197600" cy="3486150"/>
          </a:xfrm>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05281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EA77AD03-163C-4F1F-80DE-1B0871DE105E}" type="datetime1">
              <a:rPr kumimoji="0" lang="en-US" altLang="en-US" sz="1200"/>
              <a:t>4/7/2022</a:t>
            </a:fld>
            <a:endParaRPr kumimoji="0" lang="en-US" altLang="en-US" sz="1200"/>
          </a:p>
        </p:txBody>
      </p:sp>
      <p:sp>
        <p:nvSpPr>
          <p:cNvPr id="389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kumimoji="1" sz="2400">
                <a:solidFill>
                  <a:schemeClr val="tx1"/>
                </a:solidFill>
                <a:latin typeface="Times New Roman" panose="02020603050405020304" pitchFamily="18" charset="0"/>
              </a:defRPr>
            </a:lvl1pPr>
            <a:lvl2pPr marL="744064" indent="-286179" defTabSz="930081">
              <a:defRPr kumimoji="1" sz="2400">
                <a:solidFill>
                  <a:schemeClr val="tx1"/>
                </a:solidFill>
                <a:latin typeface="Times New Roman" panose="02020603050405020304" pitchFamily="18" charset="0"/>
              </a:defRPr>
            </a:lvl2pPr>
            <a:lvl3pPr marL="1144715" indent="-228943" defTabSz="930081">
              <a:defRPr kumimoji="1" sz="2400">
                <a:solidFill>
                  <a:schemeClr val="tx1"/>
                </a:solidFill>
                <a:latin typeface="Times New Roman" panose="02020603050405020304" pitchFamily="18" charset="0"/>
              </a:defRPr>
            </a:lvl3pPr>
            <a:lvl4pPr marL="1602600" indent="-228943" defTabSz="930081">
              <a:defRPr kumimoji="1" sz="2400">
                <a:solidFill>
                  <a:schemeClr val="tx1"/>
                </a:solidFill>
                <a:latin typeface="Times New Roman" panose="02020603050405020304" pitchFamily="18" charset="0"/>
              </a:defRPr>
            </a:lvl4pPr>
            <a:lvl5pPr marL="2060486" indent="-228943" defTabSz="930081">
              <a:defRPr kumimoji="1" sz="2400">
                <a:solidFill>
                  <a:schemeClr val="tx1"/>
                </a:solidFill>
                <a:latin typeface="Times New Roman" panose="02020603050405020304" pitchFamily="18" charset="0"/>
              </a:defRPr>
            </a:lvl5pPr>
            <a:lvl6pPr marL="2518372"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6pPr>
            <a:lvl7pPr marL="2976258"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7pPr>
            <a:lvl8pPr marL="3434144"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8pPr>
            <a:lvl9pPr marL="3892029" indent="-228943" defTabSz="930081" eaLnBrk="0" fontAlgn="base" hangingPunct="0">
              <a:spcBef>
                <a:spcPct val="0"/>
              </a:spcBef>
              <a:spcAft>
                <a:spcPct val="0"/>
              </a:spcAft>
              <a:defRPr kumimoji="1" sz="2400">
                <a:solidFill>
                  <a:schemeClr val="tx1"/>
                </a:solidFill>
                <a:latin typeface="Times New Roman" panose="02020603050405020304" pitchFamily="18" charset="0"/>
              </a:defRPr>
            </a:lvl9pPr>
          </a:lstStyle>
          <a:p>
            <a:fld id="{7A2FDC96-6797-468B-9EEE-06897994A4A4}" type="slidenum">
              <a:rPr kumimoji="0" lang="en-US" altLang="en-US" sz="1200"/>
              <a:pPr/>
              <a:t>27</a:t>
            </a:fld>
            <a:endParaRPr kumimoji="0" lang="en-US" altLang="en-US" sz="1200"/>
          </a:p>
        </p:txBody>
      </p:sp>
      <p:sp>
        <p:nvSpPr>
          <p:cNvPr id="38916" name="Rectangle 2"/>
          <p:cNvSpPr>
            <a:spLocks noGrp="1" noRot="1" noChangeAspect="1" noChangeArrowheads="1" noTextEdit="1"/>
          </p:cNvSpPr>
          <p:nvPr>
            <p:ph type="sldImg"/>
          </p:nvPr>
        </p:nvSpPr>
        <p:spPr>
          <a:xfrm>
            <a:off x="406400" y="698500"/>
            <a:ext cx="6197600" cy="3486150"/>
          </a:xfrm>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35936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763" y="3200400"/>
            <a:ext cx="12196763" cy="0"/>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dirty="0"/>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dirty="0"/>
              <a:t>Click to edit Master subtitle style</a:t>
            </a:r>
          </a:p>
        </p:txBody>
      </p:sp>
      <p:sp>
        <p:nvSpPr>
          <p:cNvPr id="5" name="Rectangle 6"/>
          <p:cNvSpPr>
            <a:spLocks noGrp="1" noChangeArrowheads="1"/>
          </p:cNvSpPr>
          <p:nvPr>
            <p:ph type="dt" sz="quarter" idx="10"/>
          </p:nvPr>
        </p:nvSpPr>
        <p:spPr/>
        <p:txBody>
          <a:bodyPr/>
          <a:lstStyle>
            <a:lvl1pPr>
              <a:defRPr>
                <a:solidFill>
                  <a:schemeClr val="hlink"/>
                </a:solidFill>
              </a:defRPr>
            </a:lvl1pPr>
          </a:lstStyle>
          <a:p>
            <a:pPr>
              <a:defRPr/>
            </a:pPr>
            <a:fld id="{00C0A144-9CA5-40EF-BA71-CB2089FF9C17}" type="datetime4">
              <a:rPr lang="en-US"/>
              <a:pPr>
                <a:defRPr/>
              </a:pPr>
              <a:t>April 7, 2022</a:t>
            </a:fld>
            <a:endParaRPr lang="en-US" altLang="en-US"/>
          </a:p>
        </p:txBody>
      </p:sp>
      <p:sp>
        <p:nvSpPr>
          <p:cNvPr id="6" name="Rectangle 5"/>
          <p:cNvSpPr>
            <a:spLocks noGrp="1" noChangeArrowheads="1"/>
          </p:cNvSpPr>
          <p:nvPr>
            <p:ph type="sldNum" sz="quarter" idx="11"/>
          </p:nvPr>
        </p:nvSpPr>
        <p:spPr/>
        <p:txBody>
          <a:bodyPr/>
          <a:lstStyle>
            <a:lvl1pPr>
              <a:defRPr>
                <a:solidFill>
                  <a:schemeClr val="hlink"/>
                </a:solidFill>
              </a:defRPr>
            </a:lvl1pPr>
          </a:lstStyle>
          <a:p>
            <a:pPr>
              <a:defRPr/>
            </a:pPr>
            <a:fld id="{8F8E2C84-0743-4BBC-99D9-184B50FD9F4C}" type="slidenum">
              <a:rPr lang="en-US" altLang="en-US"/>
              <a:pPr>
                <a:defRPr/>
              </a:pPr>
              <a:t>‹#›</a:t>
            </a:fld>
            <a:endParaRPr lang="en-US" altLang="en-US"/>
          </a:p>
        </p:txBody>
      </p:sp>
    </p:spTree>
    <p:extLst>
      <p:ext uri="{BB962C8B-B14F-4D97-AF65-F5344CB8AC3E}">
        <p14:creationId xmlns:p14="http://schemas.microsoft.com/office/powerpoint/2010/main" val="142666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fld id="{5DCABE72-A00B-4BEE-8D22-E461BD19BF31}" type="datetime4">
              <a:rPr lang="en-US"/>
              <a:pPr>
                <a:defRPr/>
              </a:pPr>
              <a:t>April 7, 2022</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A238258E-FD5F-4451-BCA9-85E751BC2E18}" type="slidenum">
              <a:rPr lang="en-US" altLang="en-US"/>
              <a:pPr>
                <a:defRPr/>
              </a:pPr>
              <a:t>‹#›</a:t>
            </a:fld>
            <a:endParaRPr lang="en-US" altLang="en-US"/>
          </a:p>
        </p:txBody>
      </p:sp>
    </p:spTree>
    <p:extLst>
      <p:ext uri="{BB962C8B-B14F-4D97-AF65-F5344CB8AC3E}">
        <p14:creationId xmlns:p14="http://schemas.microsoft.com/office/powerpoint/2010/main" val="244162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fld id="{BE35688F-0802-4FFA-8569-61CB52898F13}" type="datetime4">
              <a:rPr lang="en-US"/>
              <a:pPr>
                <a:defRPr/>
              </a:pPr>
              <a:t>April 7, 2022</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02F0A17A-396B-4954-9F3A-182BCB876E47}" type="slidenum">
              <a:rPr lang="en-US" altLang="en-US"/>
              <a:pPr>
                <a:defRPr/>
              </a:pPr>
              <a:t>‹#›</a:t>
            </a:fld>
            <a:endParaRPr lang="en-US" altLang="en-US"/>
          </a:p>
        </p:txBody>
      </p:sp>
    </p:spTree>
    <p:extLst>
      <p:ext uri="{BB962C8B-B14F-4D97-AF65-F5344CB8AC3E}">
        <p14:creationId xmlns:p14="http://schemas.microsoft.com/office/powerpoint/2010/main" val="300977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02400" y="1600200"/>
            <a:ext cx="5486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02400" y="3733800"/>
            <a:ext cx="5486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62C17475-81E7-4A01-8AB2-BEF6BF923142}" type="datetime4">
              <a:rPr lang="en-US"/>
              <a:pPr>
                <a:defRPr/>
              </a:pPr>
              <a:t>April 7, 2022</a:t>
            </a:fld>
            <a:endParaRPr lang="en-US" altLang="en-US" dirty="0">
              <a:solidFill>
                <a:schemeClr val="bg2"/>
              </a:solidFill>
            </a:endParaRPr>
          </a:p>
        </p:txBody>
      </p:sp>
      <p:sp>
        <p:nvSpPr>
          <p:cNvPr id="7" name="Footer Placeholder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defRPr/>
            </a:lvl1pPr>
          </a:lstStyle>
          <a:p>
            <a:pPr>
              <a:defRPr/>
            </a:pPr>
            <a:fld id="{4201A5B6-F3C4-4BB7-BEC1-F8A22754DE93}" type="slidenum">
              <a:rPr lang="en-US" altLang="en-US"/>
              <a:pPr>
                <a:defRPr/>
              </a:pPr>
              <a:t>‹#›</a:t>
            </a:fld>
            <a:endParaRPr lang="en-US" altLang="en-US"/>
          </a:p>
        </p:txBody>
      </p:sp>
    </p:spTree>
    <p:extLst>
      <p:ext uri="{BB962C8B-B14F-4D97-AF65-F5344CB8AC3E}">
        <p14:creationId xmlns:p14="http://schemas.microsoft.com/office/powerpoint/2010/main" val="135025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fld id="{BDA4CA22-AB5D-42E6-AA0D-D29944CB9CB0}" type="datetime4">
              <a:rPr lang="en-US"/>
              <a:pPr>
                <a:defRPr/>
              </a:pPr>
              <a:t>April 7,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F202ECFA-99E1-4A43-82F1-ABB33DFEC844}" type="slidenum">
              <a:rPr lang="en-US" altLang="en-US"/>
              <a:pPr>
                <a:defRPr/>
              </a:pPr>
              <a:t>‹#›</a:t>
            </a:fld>
            <a:endParaRPr lang="en-US" altLang="en-US"/>
          </a:p>
        </p:txBody>
      </p:sp>
    </p:spTree>
    <p:extLst>
      <p:ext uri="{BB962C8B-B14F-4D97-AF65-F5344CB8AC3E}">
        <p14:creationId xmlns:p14="http://schemas.microsoft.com/office/powerpoint/2010/main" val="25773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B61A64-E55D-445F-9BF2-F313F51CC73E}" type="datetime4">
              <a:rPr lang="en-US"/>
              <a:pPr>
                <a:defRPr/>
              </a:pPr>
              <a:t>April 7,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2A558D-545B-47C6-A92D-DA2C8A937CFF}" type="slidenum">
              <a:rPr lang="en-US"/>
              <a:pPr>
                <a:defRPr/>
              </a:pPr>
              <a:t>‹#›</a:t>
            </a:fld>
            <a:endParaRPr lang="en-US"/>
          </a:p>
        </p:txBody>
      </p:sp>
    </p:spTree>
    <p:extLst>
      <p:ext uri="{BB962C8B-B14F-4D97-AF65-F5344CB8AC3E}">
        <p14:creationId xmlns:p14="http://schemas.microsoft.com/office/powerpoint/2010/main" val="277598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A13FB4-4682-41ED-9269-398DA399AB3E}" type="datetime4">
              <a:rPr lang="en-US"/>
              <a:pPr>
                <a:defRPr/>
              </a:pPr>
              <a:t>April 7,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9C4A20-6E27-467E-A82B-83AD515946BA}" type="slidenum">
              <a:rPr lang="en-US"/>
              <a:pPr>
                <a:defRPr/>
              </a:pPr>
              <a:t>‹#›</a:t>
            </a:fld>
            <a:endParaRPr lang="en-US"/>
          </a:p>
        </p:txBody>
      </p:sp>
    </p:spTree>
    <p:extLst>
      <p:ext uri="{BB962C8B-B14F-4D97-AF65-F5344CB8AC3E}">
        <p14:creationId xmlns:p14="http://schemas.microsoft.com/office/powerpoint/2010/main" val="238187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F6CFB3-CE2E-4B14-8F75-1E4CD0EE53B3}" type="datetime4">
              <a:rPr lang="en-US"/>
              <a:pPr>
                <a:defRPr/>
              </a:pPr>
              <a:t>April 7,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003EE-89BB-4EEE-859A-101CADE6F8C6}" type="slidenum">
              <a:rPr lang="en-US"/>
              <a:pPr>
                <a:defRPr/>
              </a:pPr>
              <a:t>‹#›</a:t>
            </a:fld>
            <a:endParaRPr lang="en-US"/>
          </a:p>
        </p:txBody>
      </p:sp>
    </p:spTree>
    <p:extLst>
      <p:ext uri="{BB962C8B-B14F-4D97-AF65-F5344CB8AC3E}">
        <p14:creationId xmlns:p14="http://schemas.microsoft.com/office/powerpoint/2010/main" val="359062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CEDC97-25E2-4BF8-9946-9AE8D05A1F1A}" type="datetime4">
              <a:rPr lang="en-US"/>
              <a:pPr>
                <a:defRPr/>
              </a:pPr>
              <a:t>April 7,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8E9E66-912C-4FA1-95DC-3781E8ED6003}" type="slidenum">
              <a:rPr lang="en-US"/>
              <a:pPr>
                <a:defRPr/>
              </a:pPr>
              <a:t>‹#›</a:t>
            </a:fld>
            <a:endParaRPr lang="en-US"/>
          </a:p>
        </p:txBody>
      </p:sp>
    </p:spTree>
    <p:extLst>
      <p:ext uri="{BB962C8B-B14F-4D97-AF65-F5344CB8AC3E}">
        <p14:creationId xmlns:p14="http://schemas.microsoft.com/office/powerpoint/2010/main" val="367086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A11129-4AC1-49EB-AEDE-C295F4D161E9}" type="datetime4">
              <a:rPr lang="en-US"/>
              <a:pPr>
                <a:defRPr/>
              </a:pPr>
              <a:t>April 7, 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9DDFA7-FD3F-4D6A-8468-A15361F7C880}" type="slidenum">
              <a:rPr lang="en-US"/>
              <a:pPr>
                <a:defRPr/>
              </a:pPr>
              <a:t>‹#›</a:t>
            </a:fld>
            <a:endParaRPr lang="en-US"/>
          </a:p>
        </p:txBody>
      </p:sp>
    </p:spTree>
    <p:extLst>
      <p:ext uri="{BB962C8B-B14F-4D97-AF65-F5344CB8AC3E}">
        <p14:creationId xmlns:p14="http://schemas.microsoft.com/office/powerpoint/2010/main" val="36839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205AC1-7423-43ED-9D13-9D41F5090378}" type="datetime4">
              <a:rPr lang="en-US"/>
              <a:pPr>
                <a:defRPr/>
              </a:pPr>
              <a:t>April 7, 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D1209A-7E61-4B13-9109-E589F9827431}" type="slidenum">
              <a:rPr lang="en-US"/>
              <a:pPr>
                <a:defRPr/>
              </a:pPr>
              <a:t>‹#›</a:t>
            </a:fld>
            <a:endParaRPr lang="en-US"/>
          </a:p>
        </p:txBody>
      </p:sp>
    </p:spTree>
    <p:extLst>
      <p:ext uri="{BB962C8B-B14F-4D97-AF65-F5344CB8AC3E}">
        <p14:creationId xmlns:p14="http://schemas.microsoft.com/office/powerpoint/2010/main" val="32136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solidFill>
                  <a:srgbClr val="0000FF"/>
                </a:solidFill>
              </a:defRPr>
            </a:lvl1pPr>
            <a:lvl2pPr>
              <a:defRPr sz="3600"/>
            </a:lvl2pPr>
            <a:lvl3pPr>
              <a:defRPr sz="3200"/>
            </a:lvl3pPr>
            <a:lvl4pPr>
              <a:defRPr sz="3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p:txBody>
          <a:bodyPr/>
          <a:lstStyle>
            <a:lvl1pPr>
              <a:defRPr/>
            </a:lvl1pPr>
          </a:lstStyle>
          <a:p>
            <a:pPr>
              <a:defRPr/>
            </a:pPr>
            <a:fld id="{3BA02DFA-02C6-4638-89D4-9E98CDF503C0}" type="datetime4">
              <a:rPr lang="en-US"/>
              <a:pPr>
                <a:defRPr/>
              </a:pPr>
              <a:t>April 7, 2022</a:t>
            </a:fld>
            <a:endParaRPr lang="en-US" altLang="en-US">
              <a:solidFill>
                <a:schemeClr val="bg2"/>
              </a:solidFill>
            </a:endParaRPr>
          </a:p>
        </p:txBody>
      </p:sp>
      <p:sp>
        <p:nvSpPr>
          <p:cNvPr id="5" name="Rectangle 4"/>
          <p:cNvSpPr>
            <a:spLocks noGrp="1" noChangeArrowheads="1"/>
          </p:cNvSpPr>
          <p:nvPr>
            <p:ph type="sldNum" sz="quarter" idx="11"/>
          </p:nvPr>
        </p:nvSpPr>
        <p:spPr/>
        <p:txBody>
          <a:bodyPr/>
          <a:lstStyle>
            <a:lvl1pPr>
              <a:defRPr/>
            </a:lvl1pPr>
          </a:lstStyle>
          <a:p>
            <a:pPr>
              <a:defRPr/>
            </a:pPr>
            <a:fld id="{BC03FDE9-4CFE-4421-A501-434F5F61D1E4}" type="slidenum">
              <a:rPr lang="en-US" altLang="en-US"/>
              <a:pPr>
                <a:defRPr/>
              </a:pPr>
              <a:t>‹#›</a:t>
            </a:fld>
            <a:endParaRPr lang="en-US" altLang="en-US"/>
          </a:p>
        </p:txBody>
      </p:sp>
    </p:spTree>
    <p:extLst>
      <p:ext uri="{BB962C8B-B14F-4D97-AF65-F5344CB8AC3E}">
        <p14:creationId xmlns:p14="http://schemas.microsoft.com/office/powerpoint/2010/main" val="40829132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17851-BEA3-4BF7-A8AF-DDD7C0D28D98}" type="datetime4">
              <a:rPr lang="en-US"/>
              <a:pPr>
                <a:defRPr/>
              </a:pPr>
              <a:t>April 7, 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1ACD7F-0A8A-4343-9247-A1AE8F5C6088}" type="slidenum">
              <a:rPr lang="en-US"/>
              <a:pPr>
                <a:defRPr/>
              </a:pPr>
              <a:t>‹#›</a:t>
            </a:fld>
            <a:endParaRPr lang="en-US"/>
          </a:p>
        </p:txBody>
      </p:sp>
    </p:spTree>
    <p:extLst>
      <p:ext uri="{BB962C8B-B14F-4D97-AF65-F5344CB8AC3E}">
        <p14:creationId xmlns:p14="http://schemas.microsoft.com/office/powerpoint/2010/main" val="3916459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E6E712-EF3B-4B31-AD6B-13C9C7073A30}" type="datetime4">
              <a:rPr lang="en-US"/>
              <a:pPr>
                <a:defRPr/>
              </a:pPr>
              <a:t>April 7,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9A996E-9E68-4294-9FDD-0D3C9BF5F02D}" type="slidenum">
              <a:rPr lang="en-US"/>
              <a:pPr>
                <a:defRPr/>
              </a:pPr>
              <a:t>‹#›</a:t>
            </a:fld>
            <a:endParaRPr lang="en-US"/>
          </a:p>
        </p:txBody>
      </p:sp>
    </p:spTree>
    <p:extLst>
      <p:ext uri="{BB962C8B-B14F-4D97-AF65-F5344CB8AC3E}">
        <p14:creationId xmlns:p14="http://schemas.microsoft.com/office/powerpoint/2010/main" val="31882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85E838-075F-446A-BFEE-D392A06DB13E}" type="datetime4">
              <a:rPr lang="en-US"/>
              <a:pPr>
                <a:defRPr/>
              </a:pPr>
              <a:t>April 7,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B65055-6114-4D36-8439-B3562715F6FB}" type="slidenum">
              <a:rPr lang="en-US"/>
              <a:pPr>
                <a:defRPr/>
              </a:pPr>
              <a:t>‹#›</a:t>
            </a:fld>
            <a:endParaRPr lang="en-US"/>
          </a:p>
        </p:txBody>
      </p:sp>
    </p:spTree>
    <p:extLst>
      <p:ext uri="{BB962C8B-B14F-4D97-AF65-F5344CB8AC3E}">
        <p14:creationId xmlns:p14="http://schemas.microsoft.com/office/powerpoint/2010/main" val="1076119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799E62-F8EB-4C0F-8921-40F31A908B71}" type="datetime4">
              <a:rPr lang="en-US"/>
              <a:pPr>
                <a:defRPr/>
              </a:pPr>
              <a:t>April 7,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889DA-ECA5-4C6B-9A5A-45309617AC82}" type="slidenum">
              <a:rPr lang="en-US"/>
              <a:pPr>
                <a:defRPr/>
              </a:pPr>
              <a:t>‹#›</a:t>
            </a:fld>
            <a:endParaRPr lang="en-US"/>
          </a:p>
        </p:txBody>
      </p:sp>
    </p:spTree>
    <p:extLst>
      <p:ext uri="{BB962C8B-B14F-4D97-AF65-F5344CB8AC3E}">
        <p14:creationId xmlns:p14="http://schemas.microsoft.com/office/powerpoint/2010/main" val="3542510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888F6E-C648-407D-AFAC-A8EE81AE8784}" type="datetime4">
              <a:rPr lang="en-US"/>
              <a:pPr>
                <a:defRPr/>
              </a:pPr>
              <a:t>April 7,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1FE80-744B-44BB-BAEB-797EBDE08034}" type="slidenum">
              <a:rPr lang="en-US"/>
              <a:pPr>
                <a:defRPr/>
              </a:pPr>
              <a:t>‹#›</a:t>
            </a:fld>
            <a:endParaRPr lang="en-US"/>
          </a:p>
        </p:txBody>
      </p:sp>
    </p:spTree>
    <p:extLst>
      <p:ext uri="{BB962C8B-B14F-4D97-AF65-F5344CB8AC3E}">
        <p14:creationId xmlns:p14="http://schemas.microsoft.com/office/powerpoint/2010/main" val="309889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E329875D-7486-496C-A37B-6DE42241A533}" type="datetime4">
              <a:rPr lang="en-US"/>
              <a:pPr>
                <a:defRPr/>
              </a:pPr>
              <a:t>April 7, 2022</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475EFA1D-33DB-4F79-B79B-337EC801B114}" type="slidenum">
              <a:rPr lang="en-US" altLang="en-US"/>
              <a:pPr>
                <a:defRPr/>
              </a:pPr>
              <a:t>‹#›</a:t>
            </a:fld>
            <a:endParaRPr lang="en-US" altLang="en-US"/>
          </a:p>
        </p:txBody>
      </p:sp>
    </p:spTree>
    <p:extLst>
      <p:ext uri="{BB962C8B-B14F-4D97-AF65-F5344CB8AC3E}">
        <p14:creationId xmlns:p14="http://schemas.microsoft.com/office/powerpoint/2010/main" val="49977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fld id="{D44C04FE-6587-4B5D-81C3-E86DEF588904}" type="datetime4">
              <a:rPr lang="en-US"/>
              <a:pPr>
                <a:defRPr/>
              </a:pPr>
              <a:t>April 7,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96795686-6F3D-48C4-BCA9-D8C1E1CC5471}" type="slidenum">
              <a:rPr lang="en-US" altLang="en-US"/>
              <a:pPr>
                <a:defRPr/>
              </a:pPr>
              <a:t>‹#›</a:t>
            </a:fld>
            <a:endParaRPr lang="en-US" altLang="en-US"/>
          </a:p>
        </p:txBody>
      </p:sp>
    </p:spTree>
    <p:extLst>
      <p:ext uri="{BB962C8B-B14F-4D97-AF65-F5344CB8AC3E}">
        <p14:creationId xmlns:p14="http://schemas.microsoft.com/office/powerpoint/2010/main" val="374928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fld id="{25D329F2-B348-442E-9FFB-D1B4B25A0A17}" type="datetime4">
              <a:rPr lang="en-US"/>
              <a:pPr>
                <a:defRPr/>
              </a:pPr>
              <a:t>April 7, 2022</a:t>
            </a:fld>
            <a:endParaRPr lang="en-US" altLang="en-US" dirty="0">
              <a:solidFill>
                <a:schemeClr val="bg2"/>
              </a:solidFill>
            </a:endParaRPr>
          </a:p>
        </p:txBody>
      </p:sp>
      <p:sp>
        <p:nvSpPr>
          <p:cNvPr id="8"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a:defRPr/>
            </a:lvl1pPr>
          </a:lstStyle>
          <a:p>
            <a:pPr>
              <a:defRPr/>
            </a:pPr>
            <a:fld id="{191F6C75-ECE9-475C-B489-BC0C3F19298E}" type="slidenum">
              <a:rPr lang="en-US" altLang="en-US"/>
              <a:pPr>
                <a:defRPr/>
              </a:pPr>
              <a:t>‹#›</a:t>
            </a:fld>
            <a:endParaRPr lang="en-US" altLang="en-US"/>
          </a:p>
        </p:txBody>
      </p:sp>
    </p:spTree>
    <p:extLst>
      <p:ext uri="{BB962C8B-B14F-4D97-AF65-F5344CB8AC3E}">
        <p14:creationId xmlns:p14="http://schemas.microsoft.com/office/powerpoint/2010/main" val="76066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fld id="{7F0E878F-EA39-4C2E-9970-394B6CAB1478}" type="datetime4">
              <a:rPr lang="en-US"/>
              <a:pPr>
                <a:defRPr/>
              </a:pPr>
              <a:t>April 7, 2022</a:t>
            </a:fld>
            <a:endParaRPr lang="en-US" altLang="en-US" dirty="0">
              <a:solidFill>
                <a:schemeClr val="bg2"/>
              </a:solidFill>
            </a:endParaRPr>
          </a:p>
        </p:txBody>
      </p:sp>
      <p:sp>
        <p:nvSpPr>
          <p:cNvPr id="4"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a:defRPr/>
            </a:lvl1pPr>
          </a:lstStyle>
          <a:p>
            <a:pPr>
              <a:defRPr/>
            </a:pPr>
            <a:fld id="{B32496E5-8FFA-4061-92C3-71B1BA3DDA51}" type="slidenum">
              <a:rPr lang="en-US" altLang="en-US"/>
              <a:pPr>
                <a:defRPr/>
              </a:pPr>
              <a:t>‹#›</a:t>
            </a:fld>
            <a:endParaRPr lang="en-US" altLang="en-US"/>
          </a:p>
        </p:txBody>
      </p:sp>
    </p:spTree>
    <p:extLst>
      <p:ext uri="{BB962C8B-B14F-4D97-AF65-F5344CB8AC3E}">
        <p14:creationId xmlns:p14="http://schemas.microsoft.com/office/powerpoint/2010/main" val="423146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A8047DC0-EB30-4B3A-AABE-7E05E0B31B3B}" type="datetime4">
              <a:rPr lang="en-US"/>
              <a:pPr>
                <a:defRPr/>
              </a:pPr>
              <a:t>April 7, 2022</a:t>
            </a:fld>
            <a:endParaRPr lang="en-US" altLang="en-US" dirty="0">
              <a:solidFill>
                <a:schemeClr val="bg2"/>
              </a:solidFill>
            </a:endParaRPr>
          </a:p>
        </p:txBody>
      </p:sp>
      <p:sp>
        <p:nvSpPr>
          <p:cNvPr id="3"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a:defRPr/>
            </a:lvl1pPr>
          </a:lstStyle>
          <a:p>
            <a:pPr>
              <a:defRPr/>
            </a:pPr>
            <a:fld id="{24C21867-5838-4AB1-82B9-E47C7DA36B59}" type="slidenum">
              <a:rPr lang="en-US" altLang="en-US"/>
              <a:pPr>
                <a:defRPr/>
              </a:pPr>
              <a:t>‹#›</a:t>
            </a:fld>
            <a:endParaRPr lang="en-US" altLang="en-US"/>
          </a:p>
        </p:txBody>
      </p:sp>
    </p:spTree>
    <p:extLst>
      <p:ext uri="{BB962C8B-B14F-4D97-AF65-F5344CB8AC3E}">
        <p14:creationId xmlns:p14="http://schemas.microsoft.com/office/powerpoint/2010/main" val="4420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EB29D74-CB06-4A77-8DB8-0A977A7E0029}" type="datetime4">
              <a:rPr lang="en-US"/>
              <a:pPr>
                <a:defRPr/>
              </a:pPr>
              <a:t>April 7,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AB954077-3D17-4357-9835-26FB285CFBC9}" type="slidenum">
              <a:rPr lang="en-US" altLang="en-US"/>
              <a:pPr>
                <a:defRPr/>
              </a:pPr>
              <a:t>‹#›</a:t>
            </a:fld>
            <a:endParaRPr lang="en-US" altLang="en-US"/>
          </a:p>
        </p:txBody>
      </p:sp>
    </p:spTree>
    <p:extLst>
      <p:ext uri="{BB962C8B-B14F-4D97-AF65-F5344CB8AC3E}">
        <p14:creationId xmlns:p14="http://schemas.microsoft.com/office/powerpoint/2010/main" val="369383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74CE224-DED2-4CD1-AC21-F3080FE47CB5}" type="datetime4">
              <a:rPr lang="en-US"/>
              <a:pPr>
                <a:defRPr/>
              </a:pPr>
              <a:t>April 7,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25D17707-3908-48D0-952F-C787BB50C527}" type="slidenum">
              <a:rPr lang="en-US" altLang="en-US"/>
              <a:pPr>
                <a:defRPr/>
              </a:pPr>
              <a:t>‹#›</a:t>
            </a:fld>
            <a:endParaRPr lang="en-US" altLang="en-US"/>
          </a:p>
        </p:txBody>
      </p:sp>
    </p:spTree>
    <p:extLst>
      <p:ext uri="{BB962C8B-B14F-4D97-AF65-F5344CB8AC3E}">
        <p14:creationId xmlns:p14="http://schemas.microsoft.com/office/powerpoint/2010/main" val="19485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C561878C-251A-4F5B-B74A-ACA28F612672}" type="datetime4">
              <a:rPr lang="en-US"/>
              <a:pPr>
                <a:defRPr/>
              </a:pPr>
              <a:t>April 7, 2022</a:t>
            </a:fld>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5710A507-AB75-48C3-BB61-5E47FAE343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 id="2147484936" r:id="rId13"/>
  </p:sldLayoutIdLst>
  <p:timing>
    <p:tnLst>
      <p:par>
        <p:cTn id="1" dur="indefinite" restart="never" nodeType="tmRoot"/>
      </p:par>
    </p:tnLst>
  </p:timing>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pPr>
              <a:defRPr/>
            </a:pPr>
            <a:fld id="{1DEE0716-1A4A-41D7-8CDF-AB246C894936}" type="datetime4">
              <a:rPr lang="en-US"/>
              <a:pPr>
                <a:defRPr/>
              </a:pPr>
              <a:t>April 7, 2022</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A4CEDE50-698D-4EB3-A7A3-BFEF3DBDA9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hf hdr="0" ftr="0"/>
  <p:txStyles>
    <p:titleStyle>
      <a:lvl1pPr algn="ctr" rtl="0" eaLnBrk="0" fontAlgn="base" hangingPunct="0">
        <a:spcBef>
          <a:spcPct val="0"/>
        </a:spcBef>
        <a:spcAft>
          <a:spcPct val="0"/>
        </a:spcAft>
        <a:defRPr sz="48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800" b="1">
          <a:solidFill>
            <a:schemeClr val="bg1"/>
          </a:solidFill>
          <a:latin typeface="Helvetica" pitchFamily="34" charset="0"/>
        </a:defRPr>
      </a:lvl2pPr>
      <a:lvl3pPr algn="ctr" rtl="0" eaLnBrk="0" fontAlgn="base" hangingPunct="0">
        <a:spcBef>
          <a:spcPct val="0"/>
        </a:spcBef>
        <a:spcAft>
          <a:spcPct val="0"/>
        </a:spcAft>
        <a:defRPr sz="4800" b="1">
          <a:solidFill>
            <a:schemeClr val="bg1"/>
          </a:solidFill>
          <a:latin typeface="Helvetica" pitchFamily="34" charset="0"/>
        </a:defRPr>
      </a:lvl3pPr>
      <a:lvl4pPr algn="ctr" rtl="0" eaLnBrk="0" fontAlgn="base" hangingPunct="0">
        <a:spcBef>
          <a:spcPct val="0"/>
        </a:spcBef>
        <a:spcAft>
          <a:spcPct val="0"/>
        </a:spcAft>
        <a:defRPr sz="4800" b="1">
          <a:solidFill>
            <a:schemeClr val="bg1"/>
          </a:solidFill>
          <a:latin typeface="Helvetica" pitchFamily="34" charset="0"/>
        </a:defRPr>
      </a:lvl4pPr>
      <a:lvl5pPr algn="ctr" rtl="0" eaLnBrk="0" fontAlgn="base" hangingPunct="0">
        <a:spcBef>
          <a:spcPct val="0"/>
        </a:spcBef>
        <a:spcAft>
          <a:spcPct val="0"/>
        </a:spcAft>
        <a:defRPr sz="4800" b="1">
          <a:solidFill>
            <a:schemeClr val="bg1"/>
          </a:solidFill>
          <a:latin typeface="Helvetica" pitchFamily="34" charset="0"/>
        </a:defRPr>
      </a:lvl5pPr>
      <a:lvl6pPr marL="457200" algn="ctr" rtl="0" fontAlgn="base">
        <a:spcBef>
          <a:spcPct val="0"/>
        </a:spcBef>
        <a:spcAft>
          <a:spcPct val="0"/>
        </a:spcAft>
        <a:defRPr sz="4800" b="1">
          <a:solidFill>
            <a:schemeClr val="bg1"/>
          </a:solidFill>
          <a:latin typeface="Helvetica" pitchFamily="34" charset="0"/>
        </a:defRPr>
      </a:lvl6pPr>
      <a:lvl7pPr marL="914400" algn="ctr" rtl="0" fontAlgn="base">
        <a:spcBef>
          <a:spcPct val="0"/>
        </a:spcBef>
        <a:spcAft>
          <a:spcPct val="0"/>
        </a:spcAft>
        <a:defRPr sz="4800" b="1">
          <a:solidFill>
            <a:schemeClr val="bg1"/>
          </a:solidFill>
          <a:latin typeface="Helvetica" pitchFamily="34" charset="0"/>
        </a:defRPr>
      </a:lvl7pPr>
      <a:lvl8pPr marL="1371600" algn="ctr" rtl="0" fontAlgn="base">
        <a:spcBef>
          <a:spcPct val="0"/>
        </a:spcBef>
        <a:spcAft>
          <a:spcPct val="0"/>
        </a:spcAft>
        <a:defRPr sz="4800" b="1">
          <a:solidFill>
            <a:schemeClr val="bg1"/>
          </a:solidFill>
          <a:latin typeface="Helvetica" pitchFamily="34" charset="0"/>
        </a:defRPr>
      </a:lvl8pPr>
      <a:lvl9pPr marL="1828800" algn="ctr" rtl="0" fontAlgn="base">
        <a:spcBef>
          <a:spcPct val="0"/>
        </a:spcBef>
        <a:spcAft>
          <a:spcPct val="0"/>
        </a:spcAft>
        <a:defRPr sz="4800" b="1">
          <a:solidFill>
            <a:schemeClr val="bg1"/>
          </a:solidFill>
          <a:latin typeface="Helvetic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CC00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6.xml"/><Relationship Id="rId4" Type="http://schemas.openxmlformats.org/officeDocument/2006/relationships/image" Target="../media/image51.emf"/></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sz="2400" dirty="0" smtClean="0"/>
              <a:t>Class </a:t>
            </a:r>
            <a:r>
              <a:rPr lang="en-US" sz="2400" dirty="0"/>
              <a:t>9</a:t>
            </a:r>
            <a:r>
              <a:rPr lang="en-US" sz="2400" dirty="0" smtClean="0"/>
              <a:t/>
            </a:r>
            <a:br>
              <a:rPr lang="en-US" sz="2400" dirty="0" smtClean="0"/>
            </a:br>
            <a:r>
              <a:rPr lang="en-US" sz="2400" dirty="0" smtClean="0"/>
              <a:t>Platforms and Networks</a:t>
            </a:r>
            <a:br>
              <a:rPr lang="en-US" sz="2400" dirty="0" smtClean="0"/>
            </a:br>
            <a:r>
              <a:rPr lang="en-US" sz="2400" dirty="0" smtClean="0"/>
              <a:t>Spring 2022</a:t>
            </a:r>
            <a:br>
              <a:rPr lang="en-US" sz="2400" dirty="0" smtClean="0"/>
            </a:br>
            <a:r>
              <a:rPr lang="en-US" sz="2400" dirty="0" smtClean="0"/>
              <a:t/>
            </a:r>
            <a:br>
              <a:rPr lang="en-US" sz="2400" dirty="0" smtClean="0"/>
            </a:br>
            <a:r>
              <a:rPr lang="en-US" dirty="0" err="1"/>
              <a:t>T</a:t>
            </a:r>
            <a:r>
              <a:rPr lang="en-US" dirty="0" err="1" smtClean="0"/>
              <a:t>elcom</a:t>
            </a:r>
            <a:r>
              <a:rPr lang="en-US" dirty="0" smtClean="0"/>
              <a:t>: Unbundling under the 1996 Act</a:t>
            </a:r>
          </a:p>
        </p:txBody>
      </p:sp>
      <p:sp>
        <p:nvSpPr>
          <p:cNvPr id="18435" name="Rectangle 3"/>
          <p:cNvSpPr>
            <a:spLocks noGrp="1" noChangeArrowheads="1"/>
          </p:cNvSpPr>
          <p:nvPr>
            <p:ph type="subTitle" idx="1"/>
          </p:nvPr>
        </p:nvSpPr>
        <p:spPr>
          <a:xfrm>
            <a:off x="3833813" y="3581400"/>
            <a:ext cx="6853237" cy="1752600"/>
          </a:xfrm>
        </p:spPr>
        <p:txBody>
          <a:bodyPr/>
          <a:lstStyle/>
          <a:p>
            <a:r>
              <a:rPr lang="en-US" dirty="0" smtClean="0">
                <a:solidFill>
                  <a:srgbClr val="0000FF"/>
                </a:solidFill>
              </a:rPr>
              <a:t>Randal C. Picker</a:t>
            </a:r>
          </a:p>
          <a:p>
            <a:r>
              <a:rPr lang="en-US" sz="2000" dirty="0" smtClean="0">
                <a:solidFill>
                  <a:srgbClr val="0000FF"/>
                </a:solidFill>
              </a:rPr>
              <a:t>James Parker Hall Distinguished Service Professor of Law</a:t>
            </a:r>
          </a:p>
          <a:p>
            <a:r>
              <a:rPr lang="en-US" dirty="0" smtClean="0">
                <a:solidFill>
                  <a:srgbClr val="0000FF"/>
                </a:solidFill>
              </a:rPr>
              <a:t>The Law School</a:t>
            </a:r>
          </a:p>
          <a:p>
            <a:r>
              <a:rPr lang="en-US" dirty="0" smtClean="0">
                <a:solidFill>
                  <a:srgbClr val="0000FF"/>
                </a:solidFill>
              </a:rPr>
              <a:t>The University of Chicago</a:t>
            </a:r>
          </a:p>
          <a:p>
            <a:endParaRPr lang="en-US" sz="2000" dirty="0" smtClean="0">
              <a:solidFill>
                <a:srgbClr val="0000FF"/>
              </a:solidFill>
            </a:endParaRPr>
          </a:p>
          <a:p>
            <a:r>
              <a:rPr lang="en-US" sz="1800" dirty="0" smtClean="0">
                <a:solidFill>
                  <a:srgbClr val="0000FF"/>
                </a:solidFill>
              </a:rPr>
              <a:t>Copyright </a:t>
            </a:r>
            <a:r>
              <a:rPr lang="en-US" sz="1800" smtClean="0">
                <a:solidFill>
                  <a:srgbClr val="0000FF"/>
                </a:solidFill>
              </a:rPr>
              <a:t>© 2014-22 </a:t>
            </a:r>
            <a:r>
              <a:rPr lang="en-US" sz="1800" dirty="0" smtClean="0">
                <a:solidFill>
                  <a:srgbClr val="0000FF"/>
                </a:solidFill>
              </a:rPr>
              <a:t>Randal C. Picker.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189" y="-1"/>
            <a:ext cx="5357812" cy="485776"/>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Problems with Rate-of-Return </a:t>
            </a:r>
            <a:r>
              <a:rPr lang="en-US" sz="2400" dirty="0" err="1" smtClean="0">
                <a:solidFill>
                  <a:schemeClr val="accent4">
                    <a:lumMod val="75000"/>
                    <a:lumOff val="25000"/>
                  </a:schemeClr>
                </a:solidFill>
                <a:latin typeface="+mn-lt"/>
                <a:cs typeface="Times New Roman" panose="02020603050405020304" pitchFamily="18" charset="0"/>
              </a:rPr>
              <a:t>Regs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8257759" y="6488668"/>
            <a:ext cx="393424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Chair Statement (16 Mar 1989)</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51645" y="254631"/>
            <a:ext cx="4295215" cy="6100449"/>
          </a:xfrm>
          <a:prstGeom prst="rect">
            <a:avLst/>
          </a:prstGeom>
        </p:spPr>
      </p:pic>
      <p:pic>
        <p:nvPicPr>
          <p:cNvPr id="9" name="Picture 8"/>
          <p:cNvPicPr>
            <a:picLocks noChangeAspect="1"/>
          </p:cNvPicPr>
          <p:nvPr/>
        </p:nvPicPr>
        <p:blipFill>
          <a:blip r:embed="rId3"/>
          <a:stretch>
            <a:fillRect/>
          </a:stretch>
        </p:blipFill>
        <p:spPr>
          <a:xfrm>
            <a:off x="1017309" y="1199570"/>
            <a:ext cx="10742100" cy="4896430"/>
          </a:xfrm>
          <a:prstGeom prst="rect">
            <a:avLst/>
          </a:prstGeom>
        </p:spPr>
      </p:pic>
    </p:spTree>
    <p:extLst>
      <p:ext uri="{BB962C8B-B14F-4D97-AF65-F5344CB8AC3E}">
        <p14:creationId xmlns:p14="http://schemas.microsoft.com/office/powerpoint/2010/main" val="42660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589" y="-1"/>
            <a:ext cx="3651411"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Dynamic </a:t>
            </a:r>
            <a:r>
              <a:rPr lang="en-US" sz="2400" dirty="0" err="1" smtClean="0">
                <a:solidFill>
                  <a:schemeClr val="accent4">
                    <a:lumMod val="75000"/>
                    <a:lumOff val="25000"/>
                  </a:schemeClr>
                </a:solidFill>
                <a:latin typeface="+mn-lt"/>
                <a:cs typeface="Times New Roman" panose="02020603050405020304" pitchFamily="18" charset="0"/>
              </a:rPr>
              <a:t>Reg</a:t>
            </a:r>
            <a:r>
              <a:rPr lang="en-US" sz="2400" dirty="0" smtClean="0">
                <a:solidFill>
                  <a:schemeClr val="accent4">
                    <a:lumMod val="75000"/>
                    <a:lumOff val="25000"/>
                  </a:schemeClr>
                </a:solidFill>
                <a:latin typeface="+mn-lt"/>
                <a:cs typeface="Times New Roman" panose="02020603050405020304" pitchFamily="18" charset="0"/>
              </a:rPr>
              <a:t> Structure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p:cNvSpPr txBox="1">
            <a:spLocks noChangeArrowheads="1"/>
          </p:cNvSpPr>
          <p:nvPr/>
        </p:nvSpPr>
        <p:spPr bwMode="auto">
          <a:xfrm>
            <a:off x="8257759" y="6488668"/>
            <a:ext cx="393424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Chair Statement (16 Mar 1989)</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99283" y="149856"/>
            <a:ext cx="4293873" cy="6098544"/>
          </a:xfrm>
          <a:prstGeom prst="rect">
            <a:avLst/>
          </a:prstGeom>
        </p:spPr>
      </p:pic>
      <p:grpSp>
        <p:nvGrpSpPr>
          <p:cNvPr id="9" name="Group 8"/>
          <p:cNvGrpSpPr/>
          <p:nvPr/>
        </p:nvGrpSpPr>
        <p:grpSpPr>
          <a:xfrm>
            <a:off x="1438016" y="2396963"/>
            <a:ext cx="10389870" cy="3024825"/>
            <a:chOff x="1292543" y="919564"/>
            <a:chExt cx="10389870" cy="3024825"/>
          </a:xfrm>
        </p:grpSpPr>
        <p:pic>
          <p:nvPicPr>
            <p:cNvPr id="11" name="Picture 10"/>
            <p:cNvPicPr>
              <a:picLocks noChangeAspect="1"/>
            </p:cNvPicPr>
            <p:nvPr/>
          </p:nvPicPr>
          <p:blipFill rotWithShape="1">
            <a:blip r:embed="rId3"/>
            <a:srcRect l="1012"/>
            <a:stretch/>
          </p:blipFill>
          <p:spPr>
            <a:xfrm>
              <a:off x="1292543" y="919564"/>
              <a:ext cx="10389870" cy="1740802"/>
            </a:xfrm>
            <a:prstGeom prst="rect">
              <a:avLst/>
            </a:prstGeom>
          </p:spPr>
        </p:pic>
        <p:pic>
          <p:nvPicPr>
            <p:cNvPr id="12" name="Picture 11"/>
            <p:cNvPicPr>
              <a:picLocks noChangeAspect="1"/>
            </p:cNvPicPr>
            <p:nvPr/>
          </p:nvPicPr>
          <p:blipFill rotWithShape="1">
            <a:blip r:embed="rId4"/>
            <a:srcRect b="62564"/>
            <a:stretch/>
          </p:blipFill>
          <p:spPr>
            <a:xfrm>
              <a:off x="1306280" y="2493846"/>
              <a:ext cx="10376133" cy="1450543"/>
            </a:xfrm>
            <a:prstGeom prst="rect">
              <a:avLst/>
            </a:prstGeom>
          </p:spPr>
        </p:pic>
      </p:grpSp>
    </p:spTree>
    <p:extLst>
      <p:ext uri="{BB962C8B-B14F-4D97-AF65-F5344CB8AC3E}">
        <p14:creationId xmlns:p14="http://schemas.microsoft.com/office/powerpoint/2010/main" val="25763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589" y="-1"/>
            <a:ext cx="3651411"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Dynamic </a:t>
            </a:r>
            <a:r>
              <a:rPr lang="en-US" sz="2400" dirty="0" err="1" smtClean="0">
                <a:solidFill>
                  <a:schemeClr val="accent4">
                    <a:lumMod val="75000"/>
                    <a:lumOff val="25000"/>
                  </a:schemeClr>
                </a:solidFill>
                <a:latin typeface="+mn-lt"/>
                <a:cs typeface="Times New Roman" panose="02020603050405020304" pitchFamily="18" charset="0"/>
              </a:rPr>
              <a:t>Reg</a:t>
            </a:r>
            <a:r>
              <a:rPr lang="en-US" sz="2400" dirty="0" smtClean="0">
                <a:solidFill>
                  <a:schemeClr val="accent4">
                    <a:lumMod val="75000"/>
                    <a:lumOff val="25000"/>
                  </a:schemeClr>
                </a:solidFill>
                <a:latin typeface="+mn-lt"/>
                <a:cs typeface="Times New Roman" panose="02020603050405020304" pitchFamily="18" charset="0"/>
              </a:rPr>
              <a:t> Structure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12</a:t>
            </a:fld>
            <a:endParaRPr lang="en-US" altLang="en-US"/>
          </a:p>
        </p:txBody>
      </p:sp>
      <p:sp>
        <p:nvSpPr>
          <p:cNvPr id="6" name="Text Box 5"/>
          <p:cNvSpPr txBox="1">
            <a:spLocks noChangeArrowheads="1"/>
          </p:cNvSpPr>
          <p:nvPr/>
        </p:nvSpPr>
        <p:spPr bwMode="auto">
          <a:xfrm>
            <a:off x="8257759" y="6488668"/>
            <a:ext cx="393424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Chair Statement (16 Mar 1989)</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99283" y="149856"/>
            <a:ext cx="4293873" cy="6098544"/>
          </a:xfrm>
          <a:prstGeom prst="rect">
            <a:avLst/>
          </a:prstGeom>
        </p:spPr>
      </p:pic>
      <p:pic>
        <p:nvPicPr>
          <p:cNvPr id="12" name="Picture 11"/>
          <p:cNvPicPr>
            <a:picLocks noChangeAspect="1"/>
          </p:cNvPicPr>
          <p:nvPr/>
        </p:nvPicPr>
        <p:blipFill rotWithShape="1">
          <a:blip r:embed="rId3"/>
          <a:srcRect t="39499"/>
          <a:stretch/>
        </p:blipFill>
        <p:spPr>
          <a:xfrm>
            <a:off x="1328806" y="3157537"/>
            <a:ext cx="10376133" cy="2344221"/>
          </a:xfrm>
          <a:prstGeom prst="rect">
            <a:avLst/>
          </a:prstGeom>
        </p:spPr>
      </p:pic>
    </p:spTree>
    <p:extLst>
      <p:ext uri="{BB962C8B-B14F-4D97-AF65-F5344CB8AC3E}">
        <p14:creationId xmlns:p14="http://schemas.microsoft.com/office/powerpoint/2010/main" val="353202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2ED4FDD-9AD3-41CC-B94B-0CA11AFC1D7B}"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3954A69-CD88-47BF-9F01-4EAA9232EBFC}" type="slidenum">
              <a:rPr lang="en-US" altLang="en-US" sz="1400">
                <a:solidFill>
                  <a:srgbClr val="000066"/>
                </a:solidFill>
                <a:latin typeface="Arial" panose="020B0604020202020204" pitchFamily="34" charset="0"/>
              </a:rPr>
              <a:pPr/>
              <a:t>13</a:t>
            </a:fld>
            <a:endParaRPr lang="en-US" altLang="en-US" sz="1400">
              <a:solidFill>
                <a:srgbClr val="000066"/>
              </a:solidFill>
              <a:latin typeface="Arial" panose="020B0604020202020204" pitchFamily="34" charset="0"/>
            </a:endParaRPr>
          </a:p>
        </p:txBody>
      </p:sp>
      <p:sp>
        <p:nvSpPr>
          <p:cNvPr id="4101" name="Rectangle 2"/>
          <p:cNvSpPr>
            <a:spLocks noGrp="1" noChangeArrowheads="1"/>
          </p:cNvSpPr>
          <p:nvPr>
            <p:ph type="title"/>
          </p:nvPr>
        </p:nvSpPr>
        <p:spPr/>
        <p:txBody>
          <a:bodyPr/>
          <a:lstStyle/>
          <a:p>
            <a:r>
              <a:rPr lang="en-US" smtClean="0"/>
              <a:t>Price Caps v. Rate of Return Regulation</a:t>
            </a:r>
          </a:p>
        </p:txBody>
      </p:sp>
      <p:sp>
        <p:nvSpPr>
          <p:cNvPr id="4102" name="Rectangle 3"/>
          <p:cNvSpPr>
            <a:spLocks noGrp="1" noChangeArrowheads="1"/>
          </p:cNvSpPr>
          <p:nvPr>
            <p:ph type="body" idx="1"/>
          </p:nvPr>
        </p:nvSpPr>
        <p:spPr/>
        <p:txBody>
          <a:bodyPr/>
          <a:lstStyle/>
          <a:p>
            <a:r>
              <a:rPr lang="en-US" smtClean="0"/>
              <a:t>Perverse or Missing Incentives under Rate of Return Regulation</a:t>
            </a:r>
          </a:p>
          <a:p>
            <a:pPr lvl="1"/>
            <a:r>
              <a:rPr lang="en-US" smtClean="0"/>
              <a:t>Utilities just pass through costs (subject to prudence); no incentive to reduce costs or innovate</a:t>
            </a:r>
          </a:p>
          <a:p>
            <a:pPr lvl="1"/>
            <a:r>
              <a:rPr lang="en-US" smtClean="0"/>
              <a:t>If utility has regulated and unregulated components, will dump costs from unreg to reg</a:t>
            </a:r>
          </a:p>
        </p:txBody>
      </p:sp>
    </p:spTree>
    <p:extLst>
      <p:ext uri="{BB962C8B-B14F-4D97-AF65-F5344CB8AC3E}">
        <p14:creationId xmlns:p14="http://schemas.microsoft.com/office/powerpoint/2010/main" val="3167572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9699" y="-1"/>
            <a:ext cx="3162301" cy="385764"/>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1996 Act: 107 Pages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14</a:t>
            </a:fld>
            <a:endParaRPr lang="en-US" altLang="en-US"/>
          </a:p>
        </p:txBody>
      </p:sp>
      <p:sp>
        <p:nvSpPr>
          <p:cNvPr id="6" name="Text Box 5"/>
          <p:cNvSpPr txBox="1">
            <a:spLocks noChangeArrowheads="1"/>
          </p:cNvSpPr>
          <p:nvPr/>
        </p:nvSpPr>
        <p:spPr bwMode="auto">
          <a:xfrm>
            <a:off x="8872538" y="6477000"/>
            <a:ext cx="3319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Pub</a:t>
            </a:r>
            <a:r>
              <a:rPr lang="en-US" sz="1800" i="0" dirty="0">
                <a:solidFill>
                  <a:schemeClr val="accent4">
                    <a:lumMod val="75000"/>
                    <a:lumOff val="25000"/>
                  </a:schemeClr>
                </a:solidFill>
                <a:latin typeface="+mn-lt"/>
                <a:cs typeface="Times New Roman" panose="02020603050405020304" pitchFamily="18" charset="0"/>
              </a:rPr>
              <a:t>. L. 104-104 </a:t>
            </a:r>
            <a:r>
              <a:rPr lang="en-US" sz="1800" i="0" dirty="0" smtClean="0">
                <a:solidFill>
                  <a:schemeClr val="accent4">
                    <a:lumMod val="75000"/>
                    <a:lumOff val="25000"/>
                  </a:schemeClr>
                </a:solidFill>
                <a:latin typeface="+mn-lt"/>
                <a:cs typeface="Times New Roman" panose="02020603050405020304" pitchFamily="18" charset="0"/>
              </a:rPr>
              <a:t>(</a:t>
            </a:r>
            <a:r>
              <a:rPr lang="en-US" sz="1800" i="0" dirty="0">
                <a:solidFill>
                  <a:schemeClr val="accent4">
                    <a:lumMod val="75000"/>
                    <a:lumOff val="25000"/>
                  </a:schemeClr>
                </a:solidFill>
                <a:latin typeface="+mn-lt"/>
                <a:cs typeface="Times New Roman" panose="02020603050405020304" pitchFamily="18" charset="0"/>
              </a:rPr>
              <a:t>Feb 8 1996</a:t>
            </a:r>
            <a:r>
              <a:rPr lang="en-US" sz="1800" i="0" dirty="0" smtClean="0">
                <a:solidFill>
                  <a:schemeClr val="accent4">
                    <a:lumMod val="75000"/>
                    <a:lumOff val="25000"/>
                  </a:schemeClr>
                </a:solidFill>
                <a:latin typeface="+mn-lt"/>
                <a:cs typeface="Times New Roman" panose="02020603050405020304" pitchFamily="18" charset="0"/>
              </a:rPr>
              <a:t>)</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63942" y="190137"/>
            <a:ext cx="4455856" cy="6172563"/>
          </a:xfrm>
          <a:prstGeom prst="rect">
            <a:avLst/>
          </a:prstGeom>
        </p:spPr>
      </p:pic>
      <p:pic>
        <p:nvPicPr>
          <p:cNvPr id="8" name="Picture 7"/>
          <p:cNvPicPr>
            <a:picLocks noChangeAspect="1"/>
          </p:cNvPicPr>
          <p:nvPr/>
        </p:nvPicPr>
        <p:blipFill>
          <a:blip r:embed="rId3"/>
          <a:stretch>
            <a:fillRect/>
          </a:stretch>
        </p:blipFill>
        <p:spPr>
          <a:xfrm>
            <a:off x="2000213" y="1519442"/>
            <a:ext cx="9658123" cy="4024173"/>
          </a:xfrm>
          <a:prstGeom prst="rect">
            <a:avLst/>
          </a:prstGeom>
        </p:spPr>
      </p:pic>
    </p:spTree>
    <p:extLst>
      <p:ext uri="{BB962C8B-B14F-4D97-AF65-F5344CB8AC3E}">
        <p14:creationId xmlns:p14="http://schemas.microsoft.com/office/powerpoint/2010/main" val="4281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4822" y="-1"/>
            <a:ext cx="4197179" cy="469558"/>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Spurring Local Competition</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51773" y="234778"/>
            <a:ext cx="4433945" cy="6142210"/>
          </a:xfrm>
          <a:prstGeom prst="rect">
            <a:avLst/>
          </a:prstGeom>
        </p:spPr>
      </p:pic>
      <p:pic>
        <p:nvPicPr>
          <p:cNvPr id="9" name="Picture 8"/>
          <p:cNvPicPr>
            <a:picLocks noChangeAspect="1"/>
          </p:cNvPicPr>
          <p:nvPr/>
        </p:nvPicPr>
        <p:blipFill>
          <a:blip r:embed="rId3"/>
          <a:stretch>
            <a:fillRect/>
          </a:stretch>
        </p:blipFill>
        <p:spPr>
          <a:xfrm>
            <a:off x="2203197" y="1176080"/>
            <a:ext cx="9815766" cy="4919920"/>
          </a:xfrm>
          <a:prstGeom prst="rect">
            <a:avLst/>
          </a:prstGeom>
        </p:spPr>
      </p:pic>
    </p:spTree>
    <p:extLst>
      <p:ext uri="{BB962C8B-B14F-4D97-AF65-F5344CB8AC3E}">
        <p14:creationId xmlns:p14="http://schemas.microsoft.com/office/powerpoint/2010/main" val="306177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520" y="-1"/>
            <a:ext cx="3078481" cy="469558"/>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Special RBOC </a:t>
            </a:r>
            <a:r>
              <a:rPr lang="en-US" sz="2400" kern="1200" dirty="0" err="1" smtClean="0">
                <a:solidFill>
                  <a:schemeClr val="accent4">
                    <a:lumMod val="75000"/>
                    <a:lumOff val="25000"/>
                  </a:schemeClr>
                </a:solidFill>
                <a:latin typeface="+mn-lt"/>
              </a:rPr>
              <a:t>Regs</a:t>
            </a:r>
            <a:endParaRPr lang="en-US" sz="2400" kern="1200" dirty="0" smtClean="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37486" y="234778"/>
            <a:ext cx="4399566" cy="6094585"/>
          </a:xfrm>
          <a:prstGeom prst="rect">
            <a:avLst/>
          </a:prstGeom>
        </p:spPr>
      </p:pic>
      <p:grpSp>
        <p:nvGrpSpPr>
          <p:cNvPr id="11" name="Group 10"/>
          <p:cNvGrpSpPr>
            <a:grpSpLocks noChangeAspect="1"/>
          </p:cNvGrpSpPr>
          <p:nvPr/>
        </p:nvGrpSpPr>
        <p:grpSpPr>
          <a:xfrm>
            <a:off x="2272655" y="2143070"/>
            <a:ext cx="9430059" cy="3344600"/>
            <a:chOff x="3052119" y="2751400"/>
            <a:chExt cx="5721178" cy="2029155"/>
          </a:xfrm>
        </p:grpSpPr>
        <p:pic>
          <p:nvPicPr>
            <p:cNvPr id="8" name="Picture 7"/>
            <p:cNvPicPr>
              <a:picLocks noChangeAspect="1"/>
            </p:cNvPicPr>
            <p:nvPr/>
          </p:nvPicPr>
          <p:blipFill rotWithShape="1">
            <a:blip r:embed="rId3"/>
            <a:srcRect r="5782"/>
            <a:stretch/>
          </p:blipFill>
          <p:spPr>
            <a:xfrm>
              <a:off x="3068625" y="2751400"/>
              <a:ext cx="5704672" cy="1355200"/>
            </a:xfrm>
            <a:prstGeom prst="rect">
              <a:avLst/>
            </a:prstGeom>
          </p:spPr>
        </p:pic>
        <p:pic>
          <p:nvPicPr>
            <p:cNvPr id="10" name="Picture 9"/>
            <p:cNvPicPr>
              <a:picLocks noChangeAspect="1"/>
            </p:cNvPicPr>
            <p:nvPr/>
          </p:nvPicPr>
          <p:blipFill rotWithShape="1">
            <a:blip r:embed="rId4"/>
            <a:srcRect l="1423"/>
            <a:stretch/>
          </p:blipFill>
          <p:spPr>
            <a:xfrm>
              <a:off x="3052119" y="4041355"/>
              <a:ext cx="5703300" cy="739200"/>
            </a:xfrm>
            <a:prstGeom prst="rect">
              <a:avLst/>
            </a:prstGeom>
          </p:spPr>
        </p:pic>
      </p:grpSp>
    </p:spTree>
    <p:extLst>
      <p:ext uri="{BB962C8B-B14F-4D97-AF65-F5344CB8AC3E}">
        <p14:creationId xmlns:p14="http://schemas.microsoft.com/office/powerpoint/2010/main" val="210178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181" y="-1"/>
            <a:ext cx="1757820" cy="469558"/>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Broadcast</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17</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267123" y="234778"/>
            <a:ext cx="4291186" cy="6080297"/>
          </a:xfrm>
          <a:prstGeom prst="rect">
            <a:avLst/>
          </a:prstGeom>
        </p:spPr>
      </p:pic>
      <p:pic>
        <p:nvPicPr>
          <p:cNvPr id="12" name="Picture 11"/>
          <p:cNvPicPr>
            <a:picLocks noChangeAspect="1"/>
          </p:cNvPicPr>
          <p:nvPr/>
        </p:nvPicPr>
        <p:blipFill rotWithShape="1">
          <a:blip r:embed="rId3"/>
          <a:srcRect r="21287"/>
          <a:stretch/>
        </p:blipFill>
        <p:spPr>
          <a:xfrm>
            <a:off x="1222111" y="1886243"/>
            <a:ext cx="10796852" cy="3616985"/>
          </a:xfrm>
          <a:prstGeom prst="rect">
            <a:avLst/>
          </a:prstGeom>
        </p:spPr>
      </p:pic>
    </p:spTree>
    <p:extLst>
      <p:ext uri="{BB962C8B-B14F-4D97-AF65-F5344CB8AC3E}">
        <p14:creationId xmlns:p14="http://schemas.microsoft.com/office/powerpoint/2010/main" val="158097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742" y="-1"/>
            <a:ext cx="3888260" cy="469558"/>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Cable/Regulatory Reform</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18</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295698" y="234778"/>
            <a:ext cx="4244130" cy="6013622"/>
          </a:xfrm>
          <a:prstGeom prst="rect">
            <a:avLst/>
          </a:prstGeom>
        </p:spPr>
      </p:pic>
      <p:pic>
        <p:nvPicPr>
          <p:cNvPr id="5" name="Picture 4"/>
          <p:cNvPicPr>
            <a:picLocks noChangeAspect="1"/>
          </p:cNvPicPr>
          <p:nvPr/>
        </p:nvPicPr>
        <p:blipFill>
          <a:blip r:embed="rId3"/>
          <a:stretch>
            <a:fillRect/>
          </a:stretch>
        </p:blipFill>
        <p:spPr>
          <a:xfrm>
            <a:off x="1817744" y="680428"/>
            <a:ext cx="10069456" cy="5357101"/>
          </a:xfrm>
          <a:prstGeom prst="rect">
            <a:avLst/>
          </a:prstGeom>
        </p:spPr>
      </p:pic>
    </p:spTree>
    <p:extLst>
      <p:ext uri="{BB962C8B-B14F-4D97-AF65-F5344CB8AC3E}">
        <p14:creationId xmlns:p14="http://schemas.microsoft.com/office/powerpoint/2010/main" val="13454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78" y="-1"/>
            <a:ext cx="3727623" cy="469558"/>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Obscenity and Violence</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19</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406400" y="234778"/>
            <a:ext cx="4337050" cy="6145283"/>
          </a:xfrm>
          <a:prstGeom prst="rect">
            <a:avLst/>
          </a:prstGeom>
        </p:spPr>
      </p:pic>
      <p:pic>
        <p:nvPicPr>
          <p:cNvPr id="5" name="Picture 4"/>
          <p:cNvPicPr>
            <a:picLocks noChangeAspect="1"/>
          </p:cNvPicPr>
          <p:nvPr/>
        </p:nvPicPr>
        <p:blipFill>
          <a:blip r:embed="rId3"/>
          <a:stretch>
            <a:fillRect/>
          </a:stretch>
        </p:blipFill>
        <p:spPr>
          <a:xfrm>
            <a:off x="2331782" y="884210"/>
            <a:ext cx="8544264" cy="5244056"/>
          </a:xfrm>
          <a:prstGeom prst="rect">
            <a:avLst/>
          </a:prstGeom>
        </p:spPr>
      </p:pic>
    </p:spTree>
    <p:extLst>
      <p:ext uri="{BB962C8B-B14F-4D97-AF65-F5344CB8AC3E}">
        <p14:creationId xmlns:p14="http://schemas.microsoft.com/office/powerpoint/2010/main" val="161839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638" y="-2"/>
            <a:ext cx="556736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Postal Reform Act Signed Yesterday</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a:t>
            </a:fld>
            <a:endParaRPr lang="en-US" altLang="en-US"/>
          </a:p>
        </p:txBody>
      </p:sp>
      <p:sp>
        <p:nvSpPr>
          <p:cNvPr id="6" name="Text Box 5"/>
          <p:cNvSpPr txBox="1">
            <a:spLocks noChangeArrowheads="1"/>
          </p:cNvSpPr>
          <p:nvPr/>
        </p:nvSpPr>
        <p:spPr bwMode="auto">
          <a:xfrm>
            <a:off x="10477500" y="6488668"/>
            <a:ext cx="17145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Congress.gov</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H.R.3076 - 117th Congress (2021-2022): Postal Service Reform Act of 2022 | Congress.gov | Library of Congress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769" y="161925"/>
            <a:ext cx="5594819" cy="6153150"/>
          </a:xfrm>
          <a:prstGeom prst="rect">
            <a:avLst/>
          </a:prstGeom>
        </p:spPr>
      </p:pic>
      <p:pic>
        <p:nvPicPr>
          <p:cNvPr id="8" name="Picture 7" descr="H.R.3076 - 117th Congress (2021-2022): Postal Service Reform Act of 2022 | Congress.gov | Library of Congress - Google Chrome"/>
          <p:cNvPicPr>
            <a:picLocks noChangeAspect="1"/>
          </p:cNvPicPr>
          <p:nvPr/>
        </p:nvPicPr>
        <p:blipFill rotWithShape="1">
          <a:blip r:embed="rId2" cstate="print">
            <a:extLst>
              <a:ext uri="{28A0092B-C50C-407E-A947-70E740481C1C}">
                <a14:useLocalDpi xmlns:a14="http://schemas.microsoft.com/office/drawing/2010/main" val="0"/>
              </a:ext>
            </a:extLst>
          </a:blip>
          <a:srcRect l="3376" t="8557" r="27078" b="53053"/>
          <a:stretch/>
        </p:blipFill>
        <p:spPr>
          <a:xfrm>
            <a:off x="2462212" y="761999"/>
            <a:ext cx="8613464" cy="5229226"/>
          </a:xfrm>
          <a:prstGeom prst="rect">
            <a:avLst/>
          </a:prstGeom>
        </p:spPr>
      </p:pic>
    </p:spTree>
    <p:extLst>
      <p:ext uri="{BB962C8B-B14F-4D97-AF65-F5344CB8AC3E}">
        <p14:creationId xmlns:p14="http://schemas.microsoft.com/office/powerpoint/2010/main" val="366933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930" y="-1"/>
            <a:ext cx="2465071" cy="469558"/>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Miscellaneous</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20</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571858" y="234778"/>
            <a:ext cx="4000141" cy="6016225"/>
          </a:xfrm>
          <a:prstGeom prst="rect">
            <a:avLst/>
          </a:prstGeom>
        </p:spPr>
      </p:pic>
      <p:pic>
        <p:nvPicPr>
          <p:cNvPr id="8" name="Picture 7"/>
          <p:cNvPicPr>
            <a:picLocks noChangeAspect="1"/>
          </p:cNvPicPr>
          <p:nvPr/>
        </p:nvPicPr>
        <p:blipFill>
          <a:blip r:embed="rId3"/>
          <a:stretch>
            <a:fillRect/>
          </a:stretch>
        </p:blipFill>
        <p:spPr>
          <a:xfrm>
            <a:off x="1348740" y="1917386"/>
            <a:ext cx="10538460" cy="3477574"/>
          </a:xfrm>
          <a:prstGeom prst="rect">
            <a:avLst/>
          </a:prstGeom>
        </p:spPr>
      </p:pic>
    </p:spTree>
    <p:extLst>
      <p:ext uri="{BB962C8B-B14F-4D97-AF65-F5344CB8AC3E}">
        <p14:creationId xmlns:p14="http://schemas.microsoft.com/office/powerpoint/2010/main" val="16916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700" y="-2"/>
            <a:ext cx="5067301" cy="461965"/>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BOC Entry Into Non-Local Calling</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21</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274000" y="199889"/>
            <a:ext cx="4255138" cy="6217082"/>
          </a:xfrm>
          <a:prstGeom prst="rect">
            <a:avLst/>
          </a:prstGeom>
        </p:spPr>
      </p:pic>
      <p:pic>
        <p:nvPicPr>
          <p:cNvPr id="10" name="Picture 9"/>
          <p:cNvPicPr>
            <a:picLocks noChangeAspect="1"/>
          </p:cNvPicPr>
          <p:nvPr/>
        </p:nvPicPr>
        <p:blipFill>
          <a:blip r:embed="rId3"/>
          <a:stretch>
            <a:fillRect/>
          </a:stretch>
        </p:blipFill>
        <p:spPr>
          <a:xfrm>
            <a:off x="1770719" y="2897918"/>
            <a:ext cx="10207382" cy="2899950"/>
          </a:xfrm>
          <a:prstGeom prst="rect">
            <a:avLst/>
          </a:prstGeom>
        </p:spPr>
      </p:pic>
    </p:spTree>
    <p:extLst>
      <p:ext uri="{BB962C8B-B14F-4D97-AF65-F5344CB8AC3E}">
        <p14:creationId xmlns:p14="http://schemas.microsoft.com/office/powerpoint/2010/main" val="11562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6680" y="-1"/>
            <a:ext cx="4465321" cy="469558"/>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Facilities-Based Competition</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22</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27749" y="234778"/>
            <a:ext cx="4032050" cy="6070772"/>
          </a:xfrm>
          <a:prstGeom prst="rect">
            <a:avLst/>
          </a:prstGeom>
        </p:spPr>
      </p:pic>
      <p:pic>
        <p:nvPicPr>
          <p:cNvPr id="8" name="Picture 7"/>
          <p:cNvPicPr>
            <a:picLocks noChangeAspect="1"/>
          </p:cNvPicPr>
          <p:nvPr/>
        </p:nvPicPr>
        <p:blipFill>
          <a:blip r:embed="rId3"/>
          <a:stretch>
            <a:fillRect/>
          </a:stretch>
        </p:blipFill>
        <p:spPr>
          <a:xfrm>
            <a:off x="1862138" y="1386007"/>
            <a:ext cx="9776621" cy="4549140"/>
          </a:xfrm>
          <a:prstGeom prst="rect">
            <a:avLst/>
          </a:prstGeom>
        </p:spPr>
      </p:pic>
    </p:spTree>
    <p:extLst>
      <p:ext uri="{BB962C8B-B14F-4D97-AF65-F5344CB8AC3E}">
        <p14:creationId xmlns:p14="http://schemas.microsoft.com/office/powerpoint/2010/main" val="119409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8114" y="-1"/>
            <a:ext cx="4963887" cy="469558"/>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BOCs and Electronic Publishing</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23</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406400" y="211666"/>
            <a:ext cx="4243044" cy="6036734"/>
          </a:xfrm>
          <a:prstGeom prst="rect">
            <a:avLst/>
          </a:prstGeom>
        </p:spPr>
      </p:pic>
      <p:pic>
        <p:nvPicPr>
          <p:cNvPr id="8" name="Picture 7"/>
          <p:cNvPicPr>
            <a:picLocks noChangeAspect="1"/>
          </p:cNvPicPr>
          <p:nvPr/>
        </p:nvPicPr>
        <p:blipFill>
          <a:blip r:embed="rId3"/>
          <a:stretch>
            <a:fillRect/>
          </a:stretch>
        </p:blipFill>
        <p:spPr>
          <a:xfrm>
            <a:off x="3201336" y="706277"/>
            <a:ext cx="7593973" cy="5757840"/>
          </a:xfrm>
          <a:prstGeom prst="rect">
            <a:avLst/>
          </a:prstGeom>
        </p:spPr>
      </p:pic>
    </p:spTree>
    <p:extLst>
      <p:ext uri="{BB962C8B-B14F-4D97-AF65-F5344CB8AC3E}">
        <p14:creationId xmlns:p14="http://schemas.microsoft.com/office/powerpoint/2010/main" val="185204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726" y="-2"/>
            <a:ext cx="7915276" cy="428627"/>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Relationship between 1996 Act and Consent Decrees</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24</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36799" y="253786"/>
            <a:ext cx="4006589" cy="6043902"/>
          </a:xfrm>
          <a:prstGeom prst="rect">
            <a:avLst/>
          </a:prstGeom>
        </p:spPr>
      </p:pic>
      <p:pic>
        <p:nvPicPr>
          <p:cNvPr id="8" name="Picture 7"/>
          <p:cNvPicPr>
            <a:picLocks noChangeAspect="1"/>
          </p:cNvPicPr>
          <p:nvPr/>
        </p:nvPicPr>
        <p:blipFill>
          <a:blip r:embed="rId3"/>
          <a:stretch>
            <a:fillRect/>
          </a:stretch>
        </p:blipFill>
        <p:spPr>
          <a:xfrm>
            <a:off x="1439813" y="2337920"/>
            <a:ext cx="10447387" cy="3171340"/>
          </a:xfrm>
          <a:prstGeom prst="rect">
            <a:avLst/>
          </a:prstGeom>
        </p:spPr>
      </p:pic>
    </p:spTree>
    <p:extLst>
      <p:ext uri="{BB962C8B-B14F-4D97-AF65-F5344CB8AC3E}">
        <p14:creationId xmlns:p14="http://schemas.microsoft.com/office/powerpoint/2010/main" val="38806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D943ED5-A954-49A7-8D57-1B7C27394D40}"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5CE8F89-FC75-4504-9F9F-4F89DCD10887}" type="slidenum">
              <a:rPr lang="en-US" altLang="en-US" sz="1400">
                <a:solidFill>
                  <a:srgbClr val="000066"/>
                </a:solidFill>
                <a:latin typeface="Arial" panose="020B0604020202020204" pitchFamily="34" charset="0"/>
              </a:rPr>
              <a:pPr/>
              <a:t>25</a:t>
            </a:fld>
            <a:endParaRPr lang="en-US" altLang="en-US" sz="1400">
              <a:solidFill>
                <a:srgbClr val="000066"/>
              </a:solidFill>
              <a:latin typeface="Arial" panose="020B0604020202020204" pitchFamily="34" charset="0"/>
            </a:endParaRPr>
          </a:p>
        </p:txBody>
      </p:sp>
      <p:sp>
        <p:nvSpPr>
          <p:cNvPr id="15365" name="Rectangle 2"/>
          <p:cNvSpPr>
            <a:spLocks noGrp="1" noChangeArrowheads="1"/>
          </p:cNvSpPr>
          <p:nvPr>
            <p:ph type="title"/>
          </p:nvPr>
        </p:nvSpPr>
        <p:spPr/>
        <p:txBody>
          <a:bodyPr/>
          <a:lstStyle/>
          <a:p>
            <a:r>
              <a:rPr lang="en-US" smtClean="0"/>
              <a:t>Unbundling Local and Long Distance</a:t>
            </a:r>
          </a:p>
        </p:txBody>
      </p:sp>
      <p:sp>
        <p:nvSpPr>
          <p:cNvPr id="15366" name="Rectangle 3"/>
          <p:cNvSpPr>
            <a:spLocks noGrp="1" noChangeArrowheads="1"/>
          </p:cNvSpPr>
          <p:nvPr>
            <p:ph type="body" idx="1"/>
          </p:nvPr>
        </p:nvSpPr>
        <p:spPr/>
        <p:txBody>
          <a:bodyPr/>
          <a:lstStyle/>
          <a:p>
            <a:pPr>
              <a:lnSpc>
                <a:spcPct val="90000"/>
              </a:lnSpc>
            </a:pPr>
            <a:r>
              <a:rPr lang="en-US" smtClean="0"/>
              <a:t>Long Distance Success Story</a:t>
            </a:r>
          </a:p>
          <a:p>
            <a:pPr lvl="1">
              <a:lnSpc>
                <a:spcPct val="90000"/>
              </a:lnSpc>
            </a:pPr>
            <a:r>
              <a:rPr lang="en-US" smtClean="0"/>
              <a:t>Separate local calling from long distance</a:t>
            </a:r>
          </a:p>
          <a:p>
            <a:pPr lvl="1">
              <a:lnSpc>
                <a:spcPct val="90000"/>
              </a:lnSpc>
            </a:pPr>
            <a:r>
              <a:rPr lang="en-US" smtClean="0"/>
              <a:t>Microwave entry—facilities-based entry—as starting point</a:t>
            </a:r>
          </a:p>
          <a:p>
            <a:pPr lvl="1">
              <a:lnSpc>
                <a:spcPct val="90000"/>
              </a:lnSpc>
            </a:pPr>
            <a:r>
              <a:rPr lang="en-US" smtClean="0"/>
              <a:t>Creates lots of competition in long distance</a:t>
            </a:r>
          </a:p>
          <a:p>
            <a:pPr lvl="1">
              <a:lnSpc>
                <a:spcPct val="90000"/>
              </a:lnSpc>
            </a:pPr>
            <a:r>
              <a:rPr lang="en-US" smtClean="0"/>
              <a:t>Mental model for 1996 Act approach</a:t>
            </a:r>
          </a:p>
        </p:txBody>
      </p:sp>
    </p:spTree>
    <p:extLst>
      <p:ext uri="{BB962C8B-B14F-4D97-AF65-F5344CB8AC3E}">
        <p14:creationId xmlns:p14="http://schemas.microsoft.com/office/powerpoint/2010/main" val="1467757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53AD53C-4D0B-4A81-AFB2-A624B408A634}"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839CE3A-7B6E-49EB-A296-1A0E5FD11AE2}" type="slidenum">
              <a:rPr lang="en-US" altLang="en-US" sz="1400">
                <a:solidFill>
                  <a:srgbClr val="000066"/>
                </a:solidFill>
                <a:latin typeface="Arial" panose="020B0604020202020204" pitchFamily="34" charset="0"/>
              </a:rPr>
              <a:pPr/>
              <a:t>26</a:t>
            </a:fld>
            <a:endParaRPr lang="en-US" altLang="en-US" sz="1400">
              <a:solidFill>
                <a:srgbClr val="000066"/>
              </a:solidFill>
              <a:latin typeface="Arial" panose="020B0604020202020204" pitchFamily="34" charset="0"/>
            </a:endParaRPr>
          </a:p>
        </p:txBody>
      </p:sp>
      <p:sp>
        <p:nvSpPr>
          <p:cNvPr id="16389" name="Rectangle 2"/>
          <p:cNvSpPr>
            <a:spLocks noGrp="1" noChangeArrowheads="1"/>
          </p:cNvSpPr>
          <p:nvPr>
            <p:ph type="title"/>
          </p:nvPr>
        </p:nvSpPr>
        <p:spPr/>
        <p:txBody>
          <a:bodyPr/>
          <a:lstStyle/>
          <a:p>
            <a:r>
              <a:rPr lang="en-US" smtClean="0"/>
              <a:t>Telco Act Structure</a:t>
            </a:r>
          </a:p>
        </p:txBody>
      </p:sp>
      <p:sp>
        <p:nvSpPr>
          <p:cNvPr id="16390" name="Rectangle 3"/>
          <p:cNvSpPr>
            <a:spLocks noGrp="1" noChangeArrowheads="1"/>
          </p:cNvSpPr>
          <p:nvPr>
            <p:ph type="body" idx="1"/>
          </p:nvPr>
        </p:nvSpPr>
        <p:spPr/>
        <p:txBody>
          <a:bodyPr/>
          <a:lstStyle/>
          <a:p>
            <a:r>
              <a:rPr lang="en-US" dirty="0"/>
              <a:t>1996 Act</a:t>
            </a:r>
          </a:p>
          <a:p>
            <a:pPr lvl="1"/>
            <a:r>
              <a:rPr lang="en-US" dirty="0"/>
              <a:t>Passed February 8, 1996</a:t>
            </a:r>
          </a:p>
          <a:p>
            <a:pPr lvl="1"/>
            <a:r>
              <a:rPr lang="en-US" dirty="0"/>
              <a:t>Kills off the Modified Final Judgment</a:t>
            </a:r>
          </a:p>
          <a:p>
            <a:r>
              <a:rPr lang="en-US" dirty="0" smtClean="0"/>
              <a:t>Basic Idea</a:t>
            </a:r>
          </a:p>
          <a:p>
            <a:pPr lvl="1"/>
            <a:r>
              <a:rPr lang="en-US" dirty="0" smtClean="0">
                <a:cs typeface="Times New Roman" panose="02020603050405020304" pitchFamily="18" charset="0"/>
              </a:rPr>
              <a:t>Instant competition by reducing state law entry barriers</a:t>
            </a:r>
          </a:p>
          <a:p>
            <a:pPr lvl="1"/>
            <a:r>
              <a:rPr lang="en-US" dirty="0" smtClean="0">
                <a:cs typeface="Times New Roman" panose="02020603050405020304" pitchFamily="18" charset="0"/>
              </a:rPr>
              <a:t>Limited, targeted entry while offering full-slate of services</a:t>
            </a:r>
          </a:p>
        </p:txBody>
      </p:sp>
    </p:spTree>
    <p:extLst>
      <p:ext uri="{BB962C8B-B14F-4D97-AF65-F5344CB8AC3E}">
        <p14:creationId xmlns:p14="http://schemas.microsoft.com/office/powerpoint/2010/main" val="1823587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0B683D4-145E-437A-9221-65682703AD26}"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533DE83-8623-4DCE-98E3-3DA936F98438}" type="slidenum">
              <a:rPr lang="en-US" altLang="en-US" sz="1400">
                <a:solidFill>
                  <a:srgbClr val="000066"/>
                </a:solidFill>
                <a:latin typeface="Arial" panose="020B0604020202020204" pitchFamily="34" charset="0"/>
              </a:rPr>
              <a:pPr/>
              <a:t>27</a:t>
            </a:fld>
            <a:endParaRPr lang="en-US" altLang="en-US" sz="1400">
              <a:solidFill>
                <a:srgbClr val="000066"/>
              </a:solidFill>
              <a:latin typeface="Arial" panose="020B0604020202020204" pitchFamily="34" charset="0"/>
            </a:endParaRPr>
          </a:p>
        </p:txBody>
      </p:sp>
      <p:sp>
        <p:nvSpPr>
          <p:cNvPr id="17413" name="Rectangle 2"/>
          <p:cNvSpPr>
            <a:spLocks noGrp="1" noChangeArrowheads="1"/>
          </p:cNvSpPr>
          <p:nvPr>
            <p:ph type="title"/>
          </p:nvPr>
        </p:nvSpPr>
        <p:spPr/>
        <p:txBody>
          <a:bodyPr/>
          <a:lstStyle/>
          <a:p>
            <a:r>
              <a:rPr lang="en-US" smtClean="0"/>
              <a:t>1996 Act’s Local Competition Framework</a:t>
            </a:r>
          </a:p>
        </p:txBody>
      </p:sp>
      <p:sp>
        <p:nvSpPr>
          <p:cNvPr id="1732611" name="Rectangle 3"/>
          <p:cNvSpPr>
            <a:spLocks noGrp="1" noChangeArrowheads="1"/>
          </p:cNvSpPr>
          <p:nvPr>
            <p:ph type="body" idx="1"/>
          </p:nvPr>
        </p:nvSpPr>
        <p:spPr/>
        <p:txBody>
          <a:bodyPr/>
          <a:lstStyle/>
          <a:p>
            <a:r>
              <a:rPr lang="en-US" dirty="0" smtClean="0"/>
              <a:t>Three Key Changes</a:t>
            </a:r>
          </a:p>
          <a:p>
            <a:pPr lvl="1"/>
            <a:r>
              <a:rPr lang="en-US" dirty="0" smtClean="0"/>
              <a:t>Kills State Entry Barriers</a:t>
            </a:r>
          </a:p>
          <a:p>
            <a:pPr lvl="2"/>
            <a:r>
              <a:rPr lang="en-US" dirty="0" smtClean="0"/>
              <a:t>Feds preempt state entry barriers (47 USC 253(a))</a:t>
            </a:r>
          </a:p>
          <a:p>
            <a:pPr lvl="1"/>
            <a:r>
              <a:rPr lang="en-US" dirty="0" smtClean="0"/>
              <a:t>Quarantine BOCs</a:t>
            </a:r>
          </a:p>
          <a:p>
            <a:pPr lvl="2"/>
            <a:r>
              <a:rPr lang="en-US" dirty="0" smtClean="0"/>
              <a:t>Can’t enter long distance unless facilities-based local competitor exists (47 USC 271)</a:t>
            </a:r>
          </a:p>
          <a:p>
            <a:pPr lvl="2"/>
            <a:endParaRPr lang="en-US" dirty="0" smtClean="0"/>
          </a:p>
        </p:txBody>
      </p:sp>
    </p:spTree>
    <p:extLst>
      <p:ext uri="{BB962C8B-B14F-4D97-AF65-F5344CB8AC3E}">
        <p14:creationId xmlns:p14="http://schemas.microsoft.com/office/powerpoint/2010/main" val="3452718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019C131-0097-4FA4-899A-8BC0F9441A57}"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F3BDC26-85CC-4249-9BAD-A47B216844E5}" type="slidenum">
              <a:rPr lang="en-US" altLang="en-US" sz="1400">
                <a:solidFill>
                  <a:srgbClr val="000066"/>
                </a:solidFill>
                <a:latin typeface="Arial" panose="020B0604020202020204" pitchFamily="34" charset="0"/>
              </a:rPr>
              <a:pPr/>
              <a:t>28</a:t>
            </a:fld>
            <a:endParaRPr lang="en-US" altLang="en-US" sz="1400">
              <a:solidFill>
                <a:srgbClr val="000066"/>
              </a:solidFill>
              <a:latin typeface="Arial" panose="020B0604020202020204" pitchFamily="34" charset="0"/>
            </a:endParaRPr>
          </a:p>
        </p:txBody>
      </p:sp>
      <p:sp>
        <p:nvSpPr>
          <p:cNvPr id="18437" name="Rectangle 2"/>
          <p:cNvSpPr>
            <a:spLocks noGrp="1" noChangeArrowheads="1"/>
          </p:cNvSpPr>
          <p:nvPr>
            <p:ph type="title"/>
          </p:nvPr>
        </p:nvSpPr>
        <p:spPr/>
        <p:txBody>
          <a:bodyPr/>
          <a:lstStyle/>
          <a:p>
            <a:r>
              <a:rPr lang="en-US" smtClean="0"/>
              <a:t>1996 Act’s Local Competition Framework</a:t>
            </a:r>
          </a:p>
        </p:txBody>
      </p:sp>
      <p:sp>
        <p:nvSpPr>
          <p:cNvPr id="18438" name="Rectangle 3"/>
          <p:cNvSpPr>
            <a:spLocks noGrp="1" noChangeArrowheads="1"/>
          </p:cNvSpPr>
          <p:nvPr>
            <p:ph type="body" idx="1"/>
          </p:nvPr>
        </p:nvSpPr>
        <p:spPr/>
        <p:txBody>
          <a:bodyPr/>
          <a:lstStyle/>
          <a:p>
            <a:pPr lvl="1">
              <a:lnSpc>
                <a:spcPct val="90000"/>
              </a:lnSpc>
            </a:pPr>
            <a:r>
              <a:rPr lang="en-US" smtClean="0"/>
              <a:t>Incumbent Local Exchange Carrier Access Rules (47 USC 251(c))</a:t>
            </a:r>
          </a:p>
          <a:p>
            <a:pPr lvl="2">
              <a:lnSpc>
                <a:spcPct val="90000"/>
              </a:lnSpc>
            </a:pPr>
            <a:r>
              <a:rPr lang="en-US" smtClean="0"/>
              <a:t>Interconnection</a:t>
            </a:r>
          </a:p>
          <a:p>
            <a:pPr lvl="3">
              <a:lnSpc>
                <a:spcPct val="90000"/>
              </a:lnSpc>
            </a:pPr>
            <a:r>
              <a:rPr lang="en-US" smtClean="0"/>
              <a:t>Exchange and completion of telephone calls</a:t>
            </a:r>
          </a:p>
          <a:p>
            <a:pPr lvl="2">
              <a:lnSpc>
                <a:spcPct val="90000"/>
              </a:lnSpc>
            </a:pPr>
            <a:r>
              <a:rPr lang="en-US" smtClean="0"/>
              <a:t>Unbundling</a:t>
            </a:r>
          </a:p>
          <a:p>
            <a:pPr lvl="3">
              <a:lnSpc>
                <a:spcPct val="90000"/>
              </a:lnSpc>
            </a:pPr>
            <a:r>
              <a:rPr lang="en-US" smtClean="0"/>
              <a:t>More on this</a:t>
            </a:r>
          </a:p>
          <a:p>
            <a:pPr lvl="2">
              <a:lnSpc>
                <a:spcPct val="90000"/>
              </a:lnSpc>
            </a:pPr>
            <a:r>
              <a:rPr lang="en-US" smtClean="0"/>
              <a:t>Resale</a:t>
            </a:r>
          </a:p>
          <a:p>
            <a:pPr lvl="3">
              <a:lnSpc>
                <a:spcPct val="90000"/>
              </a:lnSpc>
            </a:pPr>
            <a:r>
              <a:rPr lang="en-US" smtClean="0"/>
              <a:t>Offer telecommunications services for resale at wholesale rates </a:t>
            </a:r>
          </a:p>
        </p:txBody>
      </p:sp>
    </p:spTree>
    <p:extLst>
      <p:ext uri="{BB962C8B-B14F-4D97-AF65-F5344CB8AC3E}">
        <p14:creationId xmlns:p14="http://schemas.microsoft.com/office/powerpoint/2010/main" val="4099733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0938" y="-1"/>
            <a:ext cx="6371064" cy="424874"/>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251(c)(2): ILEC Interconnection Obligation</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29</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1" name="Picture 10"/>
          <p:cNvPicPr>
            <a:picLocks noChangeAspect="1"/>
          </p:cNvPicPr>
          <p:nvPr/>
        </p:nvPicPr>
        <p:blipFill>
          <a:blip r:embed="rId2"/>
          <a:stretch>
            <a:fillRect/>
          </a:stretch>
        </p:blipFill>
        <p:spPr>
          <a:xfrm>
            <a:off x="285996" y="196273"/>
            <a:ext cx="4164193" cy="6128327"/>
          </a:xfrm>
          <a:prstGeom prst="rect">
            <a:avLst/>
          </a:prstGeom>
        </p:spPr>
      </p:pic>
      <p:grpSp>
        <p:nvGrpSpPr>
          <p:cNvPr id="14" name="Group 13"/>
          <p:cNvGrpSpPr>
            <a:grpSpLocks noChangeAspect="1"/>
          </p:cNvGrpSpPr>
          <p:nvPr/>
        </p:nvGrpSpPr>
        <p:grpSpPr>
          <a:xfrm>
            <a:off x="2307891" y="899763"/>
            <a:ext cx="9181607" cy="5196237"/>
            <a:chOff x="3023775" y="3109800"/>
            <a:chExt cx="6154718" cy="3483200"/>
          </a:xfrm>
        </p:grpSpPr>
        <p:pic>
          <p:nvPicPr>
            <p:cNvPr id="12" name="Picture 11"/>
            <p:cNvPicPr>
              <a:picLocks noChangeAspect="1"/>
            </p:cNvPicPr>
            <p:nvPr/>
          </p:nvPicPr>
          <p:blipFill>
            <a:blip r:embed="rId3"/>
            <a:stretch>
              <a:fillRect/>
            </a:stretch>
          </p:blipFill>
          <p:spPr>
            <a:xfrm>
              <a:off x="3023775" y="3109800"/>
              <a:ext cx="6144450" cy="638400"/>
            </a:xfrm>
            <a:prstGeom prst="rect">
              <a:avLst/>
            </a:prstGeom>
          </p:spPr>
        </p:pic>
        <p:pic>
          <p:nvPicPr>
            <p:cNvPr id="13" name="Picture 12"/>
            <p:cNvPicPr>
              <a:picLocks noChangeAspect="1"/>
            </p:cNvPicPr>
            <p:nvPr/>
          </p:nvPicPr>
          <p:blipFill>
            <a:blip r:embed="rId4"/>
            <a:stretch>
              <a:fillRect/>
            </a:stretch>
          </p:blipFill>
          <p:spPr>
            <a:xfrm>
              <a:off x="3034043" y="3748200"/>
              <a:ext cx="6144450" cy="2844800"/>
            </a:xfrm>
            <a:prstGeom prst="rect">
              <a:avLst/>
            </a:prstGeom>
          </p:spPr>
        </p:pic>
      </p:grpSp>
    </p:spTree>
    <p:extLst>
      <p:ext uri="{BB962C8B-B14F-4D97-AF65-F5344CB8AC3E}">
        <p14:creationId xmlns:p14="http://schemas.microsoft.com/office/powerpoint/2010/main" val="421935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1"/>
                                        </p:tgtEl>
                                        <p:attrNameLst>
                                          <p:attrName>style.opacity</p:attrName>
                                        </p:attrNameLst>
                                      </p:cBhvr>
                                      <p:to>
                                        <p:strVal val="0.5"/>
                                      </p:to>
                                    </p:set>
                                    <p:animEffect filter="image" prLst="opacity: 0.5">
                                      <p:cBhvr rctx="IE">
                                        <p:cTn id="9" dur="indefinite"/>
                                        <p:tgtEl>
                                          <p:spTgt spid="11"/>
                                        </p:tgtEl>
                                      </p:cBhvr>
                                    </p:animEffect>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Today</a:t>
            </a:r>
            <a:endParaRPr lang="en-US" dirty="0"/>
          </a:p>
        </p:txBody>
      </p:sp>
      <p:sp>
        <p:nvSpPr>
          <p:cNvPr id="3" name="Content Placeholder 2"/>
          <p:cNvSpPr>
            <a:spLocks noGrp="1"/>
          </p:cNvSpPr>
          <p:nvPr>
            <p:ph idx="1"/>
          </p:nvPr>
        </p:nvSpPr>
        <p:spPr/>
        <p:txBody>
          <a:bodyPr/>
          <a:lstStyle/>
          <a:p>
            <a:r>
              <a:rPr lang="en-US" dirty="0" smtClean="0"/>
              <a:t>Key Questions/Issues</a:t>
            </a:r>
          </a:p>
          <a:p>
            <a:pPr lvl="1"/>
            <a:r>
              <a:rPr lang="en-US" dirty="0" smtClean="0"/>
              <a:t>The 1982 AT&amp;T breakup was based on the idea of unbundling long-distance and local telephone service, where the former was seen as competitive and the latter as a natural monopoly</a:t>
            </a:r>
          </a:p>
          <a:p>
            <a:pPr lvl="1"/>
            <a:r>
              <a:rPr lang="en-US" dirty="0" smtClean="0"/>
              <a:t>How should we extend that framework to the unbundling of the local telephone network?</a:t>
            </a:r>
            <a:endParaRPr lang="en-US" dirty="0"/>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April 7,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a:t>
            </a:fld>
            <a:endParaRPr lang="en-US" altLang="en-US"/>
          </a:p>
        </p:txBody>
      </p:sp>
    </p:spTree>
    <p:extLst>
      <p:ext uri="{BB962C8B-B14F-4D97-AF65-F5344CB8AC3E}">
        <p14:creationId xmlns:p14="http://schemas.microsoft.com/office/powerpoint/2010/main" val="1817337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938" y="-1"/>
            <a:ext cx="6977063" cy="481014"/>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251(c)(3): UNEs: Unbundled Network Elements</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30</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1" name="Picture 10"/>
          <p:cNvPicPr>
            <a:picLocks noChangeAspect="1"/>
          </p:cNvPicPr>
          <p:nvPr/>
        </p:nvPicPr>
        <p:blipFill>
          <a:blip r:embed="rId2"/>
          <a:stretch>
            <a:fillRect/>
          </a:stretch>
        </p:blipFill>
        <p:spPr>
          <a:xfrm>
            <a:off x="406400" y="240506"/>
            <a:ext cx="4105012" cy="6041232"/>
          </a:xfrm>
          <a:prstGeom prst="rect">
            <a:avLst/>
          </a:prstGeom>
        </p:spPr>
      </p:pic>
      <p:grpSp>
        <p:nvGrpSpPr>
          <p:cNvPr id="17" name="Group 16"/>
          <p:cNvGrpSpPr>
            <a:grpSpLocks noChangeAspect="1"/>
          </p:cNvGrpSpPr>
          <p:nvPr/>
        </p:nvGrpSpPr>
        <p:grpSpPr>
          <a:xfrm>
            <a:off x="1526349" y="1837508"/>
            <a:ext cx="10360851" cy="3898273"/>
            <a:chOff x="3222702" y="2622600"/>
            <a:chExt cx="5743698" cy="2161068"/>
          </a:xfrm>
        </p:grpSpPr>
        <p:pic>
          <p:nvPicPr>
            <p:cNvPr id="15" name="Picture 14"/>
            <p:cNvPicPr>
              <a:picLocks noChangeAspect="1"/>
            </p:cNvPicPr>
            <p:nvPr/>
          </p:nvPicPr>
          <p:blipFill rotWithShape="1">
            <a:blip r:embed="rId3"/>
            <a:srcRect l="1467" r="1529"/>
            <a:stretch/>
          </p:blipFill>
          <p:spPr>
            <a:xfrm>
              <a:off x="3222702" y="2622600"/>
              <a:ext cx="5742878" cy="1612800"/>
            </a:xfrm>
            <a:prstGeom prst="rect">
              <a:avLst/>
            </a:prstGeom>
          </p:spPr>
        </p:pic>
        <p:pic>
          <p:nvPicPr>
            <p:cNvPr id="16" name="Picture 15"/>
            <p:cNvPicPr>
              <a:picLocks noChangeAspect="1"/>
            </p:cNvPicPr>
            <p:nvPr/>
          </p:nvPicPr>
          <p:blipFill>
            <a:blip r:embed="rId4"/>
            <a:stretch>
              <a:fillRect/>
            </a:stretch>
          </p:blipFill>
          <p:spPr>
            <a:xfrm>
              <a:off x="3225600" y="4167668"/>
              <a:ext cx="5740800" cy="616000"/>
            </a:xfrm>
            <a:prstGeom prst="rect">
              <a:avLst/>
            </a:prstGeom>
          </p:spPr>
        </p:pic>
      </p:grpSp>
    </p:spTree>
    <p:extLst>
      <p:ext uri="{BB962C8B-B14F-4D97-AF65-F5344CB8AC3E}">
        <p14:creationId xmlns:p14="http://schemas.microsoft.com/office/powerpoint/2010/main" val="250135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1"/>
                                        </p:tgtEl>
                                        <p:attrNameLst>
                                          <p:attrName>style.opacity</p:attrName>
                                        </p:attrNameLst>
                                      </p:cBhvr>
                                      <p:to>
                                        <p:strVal val="0.5"/>
                                      </p:to>
                                    </p:set>
                                    <p:animEffect filter="image" prLst="opacity: 0.5">
                                      <p:cBhvr rctx="IE">
                                        <p:cTn id="9" dur="indefinite"/>
                                        <p:tgtEl>
                                          <p:spTgt spid="11"/>
                                        </p:tgtEl>
                                      </p:cBhvr>
                                    </p:animEffect>
                                  </p:childTnLst>
                                </p:cTn>
                              </p:par>
                              <p:par>
                                <p:cTn id="10" presetID="22" presetClass="entr" presetSubtype="8"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00" y="-2"/>
            <a:ext cx="4533901" cy="442915"/>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Definition of Network Element</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31</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57347" y="145715"/>
            <a:ext cx="4114628" cy="6176352"/>
          </a:xfrm>
          <a:prstGeom prst="rect">
            <a:avLst/>
          </a:prstGeom>
        </p:spPr>
      </p:pic>
      <p:grpSp>
        <p:nvGrpSpPr>
          <p:cNvPr id="11" name="Group 10"/>
          <p:cNvGrpSpPr/>
          <p:nvPr/>
        </p:nvGrpSpPr>
        <p:grpSpPr>
          <a:xfrm>
            <a:off x="738531" y="2653884"/>
            <a:ext cx="11320119" cy="2789654"/>
            <a:chOff x="128931" y="2158584"/>
            <a:chExt cx="11781129" cy="3117954"/>
          </a:xfrm>
        </p:grpSpPr>
        <p:pic>
          <p:nvPicPr>
            <p:cNvPr id="9" name="Picture 8"/>
            <p:cNvPicPr>
              <a:picLocks noChangeAspect="1"/>
            </p:cNvPicPr>
            <p:nvPr/>
          </p:nvPicPr>
          <p:blipFill rotWithShape="1">
            <a:blip r:embed="rId3"/>
            <a:srcRect r="1431"/>
            <a:stretch/>
          </p:blipFill>
          <p:spPr>
            <a:xfrm>
              <a:off x="128931" y="2158584"/>
              <a:ext cx="11781129" cy="1392057"/>
            </a:xfrm>
            <a:prstGeom prst="rect">
              <a:avLst/>
            </a:prstGeom>
          </p:spPr>
        </p:pic>
        <p:pic>
          <p:nvPicPr>
            <p:cNvPr id="10" name="Picture 9"/>
            <p:cNvPicPr>
              <a:picLocks noChangeAspect="1"/>
            </p:cNvPicPr>
            <p:nvPr/>
          </p:nvPicPr>
          <p:blipFill>
            <a:blip r:embed="rId4"/>
            <a:stretch>
              <a:fillRect/>
            </a:stretch>
          </p:blipFill>
          <p:spPr>
            <a:xfrm>
              <a:off x="128931" y="3354173"/>
              <a:ext cx="11775009" cy="1922365"/>
            </a:xfrm>
            <a:prstGeom prst="rect">
              <a:avLst/>
            </a:prstGeom>
          </p:spPr>
        </p:pic>
      </p:grpSp>
    </p:spTree>
    <p:extLst>
      <p:ext uri="{BB962C8B-B14F-4D97-AF65-F5344CB8AC3E}">
        <p14:creationId xmlns:p14="http://schemas.microsoft.com/office/powerpoint/2010/main" val="9851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821" y="-1"/>
            <a:ext cx="2644180" cy="424874"/>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251(c)(4): Resale</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32</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61043" y="212436"/>
            <a:ext cx="3834720" cy="6104036"/>
          </a:xfrm>
          <a:prstGeom prst="rect">
            <a:avLst/>
          </a:prstGeom>
        </p:spPr>
      </p:pic>
      <p:pic>
        <p:nvPicPr>
          <p:cNvPr id="8" name="Picture 7"/>
          <p:cNvPicPr>
            <a:picLocks noChangeAspect="1"/>
          </p:cNvPicPr>
          <p:nvPr/>
        </p:nvPicPr>
        <p:blipFill>
          <a:blip r:embed="rId3"/>
          <a:stretch>
            <a:fillRect/>
          </a:stretch>
        </p:blipFill>
        <p:spPr>
          <a:xfrm>
            <a:off x="1922025" y="1003579"/>
            <a:ext cx="9827063" cy="5048858"/>
          </a:xfrm>
          <a:prstGeom prst="rect">
            <a:avLst/>
          </a:prstGeom>
        </p:spPr>
      </p:pic>
    </p:spTree>
    <p:extLst>
      <p:ext uri="{BB962C8B-B14F-4D97-AF65-F5344CB8AC3E}">
        <p14:creationId xmlns:p14="http://schemas.microsoft.com/office/powerpoint/2010/main" val="287448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488" y="-1"/>
            <a:ext cx="8672513" cy="471489"/>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251(d): </a:t>
            </a:r>
            <a:r>
              <a:rPr lang="en-US" sz="2400" kern="1200" dirty="0" err="1" smtClean="0">
                <a:solidFill>
                  <a:schemeClr val="accent4">
                    <a:lumMod val="75000"/>
                    <a:lumOff val="25000"/>
                  </a:schemeClr>
                </a:solidFill>
                <a:latin typeface="+mn-lt"/>
              </a:rPr>
              <a:t>Reg</a:t>
            </a:r>
            <a:r>
              <a:rPr lang="en-US" sz="2400" kern="1200" dirty="0" smtClean="0">
                <a:solidFill>
                  <a:schemeClr val="accent4">
                    <a:lumMod val="75000"/>
                    <a:lumOff val="25000"/>
                  </a:schemeClr>
                </a:solidFill>
                <a:latin typeface="+mn-lt"/>
              </a:rPr>
              <a:t> Timeline/Access Standards (necessary/impair)</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33</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88427" y="531642"/>
            <a:ext cx="3592362" cy="5850108"/>
          </a:xfrm>
          <a:prstGeom prst="rect">
            <a:avLst/>
          </a:prstGeom>
        </p:spPr>
      </p:pic>
      <p:pic>
        <p:nvPicPr>
          <p:cNvPr id="8" name="Picture 7"/>
          <p:cNvPicPr>
            <a:picLocks noChangeAspect="1"/>
          </p:cNvPicPr>
          <p:nvPr/>
        </p:nvPicPr>
        <p:blipFill>
          <a:blip r:embed="rId3"/>
          <a:stretch>
            <a:fillRect/>
          </a:stretch>
        </p:blipFill>
        <p:spPr>
          <a:xfrm>
            <a:off x="1984608" y="1390291"/>
            <a:ext cx="9716495" cy="4667609"/>
          </a:xfrm>
          <a:prstGeom prst="rect">
            <a:avLst/>
          </a:prstGeom>
        </p:spPr>
      </p:pic>
    </p:spTree>
    <p:extLst>
      <p:ext uri="{BB962C8B-B14F-4D97-AF65-F5344CB8AC3E}">
        <p14:creationId xmlns:p14="http://schemas.microsoft.com/office/powerpoint/2010/main" val="5685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
            <a:ext cx="8229602" cy="433389"/>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252(a): Access at What Price?: Contracts Sent to PUCs</a:t>
            </a: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34</a:t>
            </a:fld>
            <a:endParaRPr lang="en-US" altLang="en-US"/>
          </a:p>
        </p:txBody>
      </p:sp>
      <p:sp>
        <p:nvSpPr>
          <p:cNvPr id="6" name="Text Box 5"/>
          <p:cNvSpPr txBox="1">
            <a:spLocks noChangeArrowheads="1"/>
          </p:cNvSpPr>
          <p:nvPr/>
        </p:nvSpPr>
        <p:spPr bwMode="auto">
          <a:xfrm>
            <a:off x="8464378" y="6488668"/>
            <a:ext cx="37276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55588" y="493425"/>
            <a:ext cx="3927475" cy="5826328"/>
          </a:xfrm>
          <a:prstGeom prst="rect">
            <a:avLst/>
          </a:prstGeom>
        </p:spPr>
      </p:pic>
      <p:pic>
        <p:nvPicPr>
          <p:cNvPr id="8" name="Picture 7"/>
          <p:cNvPicPr>
            <a:picLocks noChangeAspect="1"/>
          </p:cNvPicPr>
          <p:nvPr/>
        </p:nvPicPr>
        <p:blipFill>
          <a:blip r:embed="rId3"/>
          <a:stretch>
            <a:fillRect/>
          </a:stretch>
        </p:blipFill>
        <p:spPr>
          <a:xfrm>
            <a:off x="2794000" y="889466"/>
            <a:ext cx="8864107" cy="5206534"/>
          </a:xfrm>
          <a:prstGeom prst="rect">
            <a:avLst/>
          </a:prstGeom>
        </p:spPr>
      </p:pic>
    </p:spTree>
    <p:extLst>
      <p:ext uri="{BB962C8B-B14F-4D97-AF65-F5344CB8AC3E}">
        <p14:creationId xmlns:p14="http://schemas.microsoft.com/office/powerpoint/2010/main" val="141839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988" y="-1"/>
            <a:ext cx="5434013" cy="435315"/>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252(b): Arbitration before State PUC</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35</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28765" y="217655"/>
            <a:ext cx="4028910" cy="6030975"/>
          </a:xfrm>
          <a:prstGeom prst="rect">
            <a:avLst/>
          </a:prstGeom>
        </p:spPr>
      </p:pic>
      <p:pic>
        <p:nvPicPr>
          <p:cNvPr id="8" name="Picture 7"/>
          <p:cNvPicPr>
            <a:picLocks noChangeAspect="1"/>
          </p:cNvPicPr>
          <p:nvPr/>
        </p:nvPicPr>
        <p:blipFill>
          <a:blip r:embed="rId3"/>
          <a:stretch>
            <a:fillRect/>
          </a:stretch>
        </p:blipFill>
        <p:spPr>
          <a:xfrm>
            <a:off x="926220" y="2777254"/>
            <a:ext cx="10960980" cy="2556053"/>
          </a:xfrm>
          <a:prstGeom prst="rect">
            <a:avLst/>
          </a:prstGeom>
        </p:spPr>
      </p:pic>
      <p:sp>
        <p:nvSpPr>
          <p:cNvPr id="9" name="Text Box 5"/>
          <p:cNvSpPr txBox="1">
            <a:spLocks noChangeArrowheads="1"/>
          </p:cNvSpPr>
          <p:nvPr/>
        </p:nvSpPr>
        <p:spPr bwMode="auto">
          <a:xfrm>
            <a:off x="8583930" y="6488668"/>
            <a:ext cx="36080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97461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5325" y="-1"/>
            <a:ext cx="3876676"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252(d): Pricing Standards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36</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p:cNvSpPr txBox="1">
            <a:spLocks noChangeArrowheads="1"/>
          </p:cNvSpPr>
          <p:nvPr/>
        </p:nvSpPr>
        <p:spPr bwMode="auto">
          <a:xfrm>
            <a:off x="8583930" y="6488668"/>
            <a:ext cx="36080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06400" y="185894"/>
            <a:ext cx="3749004" cy="6062506"/>
          </a:xfrm>
          <a:prstGeom prst="rect">
            <a:avLst/>
          </a:prstGeom>
        </p:spPr>
      </p:pic>
      <p:pic>
        <p:nvPicPr>
          <p:cNvPr id="10" name="Picture 9"/>
          <p:cNvPicPr>
            <a:picLocks noChangeAspect="1"/>
          </p:cNvPicPr>
          <p:nvPr/>
        </p:nvPicPr>
        <p:blipFill>
          <a:blip r:embed="rId3"/>
          <a:stretch>
            <a:fillRect/>
          </a:stretch>
        </p:blipFill>
        <p:spPr>
          <a:xfrm>
            <a:off x="1676400" y="1094909"/>
            <a:ext cx="10328416" cy="4882808"/>
          </a:xfrm>
          <a:prstGeom prst="rect">
            <a:avLst/>
          </a:prstGeom>
        </p:spPr>
      </p:pic>
    </p:spTree>
    <p:extLst>
      <p:ext uri="{BB962C8B-B14F-4D97-AF65-F5344CB8AC3E}">
        <p14:creationId xmlns:p14="http://schemas.microsoft.com/office/powerpoint/2010/main" val="251266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1950" y="-1"/>
            <a:ext cx="4210051"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252(d)(3): Wholesale Prices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37</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p:cNvSpPr txBox="1">
            <a:spLocks noChangeArrowheads="1"/>
          </p:cNvSpPr>
          <p:nvPr/>
        </p:nvSpPr>
        <p:spPr bwMode="auto">
          <a:xfrm>
            <a:off x="8583930" y="6488668"/>
            <a:ext cx="36080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Telecommunications Act of </a:t>
            </a:r>
            <a:r>
              <a:rPr lang="en-US" sz="1800" i="0" dirty="0" smtClean="0">
                <a:solidFill>
                  <a:schemeClr val="accent4">
                    <a:lumMod val="75000"/>
                    <a:lumOff val="25000"/>
                  </a:schemeClr>
                </a:solidFill>
                <a:latin typeface="+mn-lt"/>
                <a:cs typeface="Times New Roman" panose="02020603050405020304" pitchFamily="18" charset="0"/>
              </a:rPr>
              <a:t>1996</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82624" y="185893"/>
            <a:ext cx="4120520" cy="6162519"/>
          </a:xfrm>
          <a:prstGeom prst="rect">
            <a:avLst/>
          </a:prstGeom>
        </p:spPr>
      </p:pic>
      <p:pic>
        <p:nvPicPr>
          <p:cNvPr id="8" name="Picture 7"/>
          <p:cNvPicPr>
            <a:picLocks noChangeAspect="1"/>
          </p:cNvPicPr>
          <p:nvPr/>
        </p:nvPicPr>
        <p:blipFill>
          <a:blip r:embed="rId3"/>
          <a:stretch>
            <a:fillRect/>
          </a:stretch>
        </p:blipFill>
        <p:spPr>
          <a:xfrm>
            <a:off x="1114487" y="2780094"/>
            <a:ext cx="10904476" cy="2699574"/>
          </a:xfrm>
          <a:prstGeom prst="rect">
            <a:avLst/>
          </a:prstGeom>
        </p:spPr>
      </p:pic>
    </p:spTree>
    <p:extLst>
      <p:ext uri="{BB962C8B-B14F-4D97-AF65-F5344CB8AC3E}">
        <p14:creationId xmlns:p14="http://schemas.microsoft.com/office/powerpoint/2010/main" val="340173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77271A1-0D24-4181-8633-CCE127ABB4F7}"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23F334D-8B01-436A-B360-763EA3568DF1}" type="slidenum">
              <a:rPr lang="en-US" altLang="en-US" sz="1400">
                <a:solidFill>
                  <a:srgbClr val="000066"/>
                </a:solidFill>
                <a:latin typeface="Arial" panose="020B0604020202020204" pitchFamily="34" charset="0"/>
              </a:rPr>
              <a:pPr/>
              <a:t>38</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r>
              <a:rPr lang="en-US" dirty="0" smtClean="0"/>
              <a:t>Access and Necessary: Three Approaches</a:t>
            </a:r>
          </a:p>
        </p:txBody>
      </p:sp>
      <p:sp>
        <p:nvSpPr>
          <p:cNvPr id="1681411" name="Rectangle 3"/>
          <p:cNvSpPr>
            <a:spLocks noGrp="1" noChangeArrowheads="1"/>
          </p:cNvSpPr>
          <p:nvPr>
            <p:ph type="body" idx="1"/>
          </p:nvPr>
        </p:nvSpPr>
        <p:spPr/>
        <p:txBody>
          <a:bodyPr/>
          <a:lstStyle/>
          <a:p>
            <a:r>
              <a:rPr lang="en-US" dirty="0"/>
              <a:t>Essential Facilities as Physical Necessity</a:t>
            </a:r>
          </a:p>
          <a:p>
            <a:pPr lvl="1"/>
            <a:r>
              <a:rPr lang="en-US" dirty="0"/>
              <a:t>Impossible physically to build new </a:t>
            </a:r>
            <a:r>
              <a:rPr lang="en-US" dirty="0" smtClean="0"/>
              <a:t>element</a:t>
            </a:r>
          </a:p>
          <a:p>
            <a:r>
              <a:rPr lang="en-US" dirty="0" smtClean="0"/>
              <a:t>Economic </a:t>
            </a:r>
            <a:r>
              <a:rPr lang="en-US" dirty="0"/>
              <a:t>Necessity</a:t>
            </a:r>
          </a:p>
          <a:p>
            <a:pPr lvl="1"/>
            <a:r>
              <a:rPr lang="en-US" dirty="0"/>
              <a:t>Yes, a new facility could be built, but it could not be sustained </a:t>
            </a:r>
            <a:r>
              <a:rPr lang="en-US" dirty="0" smtClean="0"/>
              <a:t>economically</a:t>
            </a:r>
            <a:endParaRPr lang="en-US" dirty="0"/>
          </a:p>
        </p:txBody>
      </p:sp>
      <p:sp>
        <p:nvSpPr>
          <p:cNvPr id="7" name="Text Box 5"/>
          <p:cNvSpPr txBox="1">
            <a:spLocks noChangeArrowheads="1"/>
          </p:cNvSpPr>
          <p:nvPr/>
        </p:nvSpPr>
        <p:spPr bwMode="auto">
          <a:xfrm>
            <a:off x="10053638" y="0"/>
            <a:ext cx="213836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(1 of </a:t>
            </a:r>
            <a:r>
              <a:rPr lang="en-US" b="1" i="0" dirty="0">
                <a:solidFill>
                  <a:schemeClr val="accent4">
                    <a:lumMod val="75000"/>
                    <a:lumOff val="25000"/>
                  </a:schemeClr>
                </a:solidFill>
                <a:latin typeface="+mn-lt"/>
                <a:cs typeface="Times New Roman" panose="02020603050405020304" pitchFamily="18" charset="0"/>
              </a:rPr>
              <a:t>4</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757955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1B7C558-88A7-4AA6-A11C-9907AA89DC06}"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23F334D-8B01-436A-B360-763EA3568DF1}" type="slidenum">
              <a:rPr lang="en-US" altLang="en-US" sz="1400">
                <a:solidFill>
                  <a:srgbClr val="000066"/>
                </a:solidFill>
                <a:latin typeface="Arial" panose="020B0604020202020204" pitchFamily="34" charset="0"/>
              </a:rPr>
              <a:pPr/>
              <a:t>39</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r>
              <a:rPr lang="en-US" dirty="0" smtClean="0"/>
              <a:t>Access and Necessary: Three Approaches</a:t>
            </a:r>
          </a:p>
        </p:txBody>
      </p:sp>
      <p:sp>
        <p:nvSpPr>
          <p:cNvPr id="1681411" name="Rectangle 3"/>
          <p:cNvSpPr>
            <a:spLocks noGrp="1" noChangeArrowheads="1"/>
          </p:cNvSpPr>
          <p:nvPr>
            <p:ph type="body" idx="1"/>
          </p:nvPr>
        </p:nvSpPr>
        <p:spPr/>
        <p:txBody>
          <a:bodyPr/>
          <a:lstStyle/>
          <a:p>
            <a:r>
              <a:rPr lang="en-US" dirty="0" smtClean="0"/>
              <a:t>Policy </a:t>
            </a:r>
            <a:r>
              <a:rPr lang="en-US" dirty="0"/>
              <a:t>Necessity</a:t>
            </a:r>
          </a:p>
          <a:p>
            <a:pPr lvl="1"/>
            <a:r>
              <a:rPr lang="en-US" dirty="0"/>
              <a:t>Yes, it could be sustained economically, but it would take many years, and that would delay local competition substantially</a:t>
            </a:r>
          </a:p>
        </p:txBody>
      </p:sp>
      <p:sp>
        <p:nvSpPr>
          <p:cNvPr id="7" name="Text Box 5"/>
          <p:cNvSpPr txBox="1">
            <a:spLocks noChangeArrowheads="1"/>
          </p:cNvSpPr>
          <p:nvPr/>
        </p:nvSpPr>
        <p:spPr bwMode="auto">
          <a:xfrm>
            <a:off x="10053638" y="0"/>
            <a:ext cx="213836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a:t>
            </a:r>
            <a:r>
              <a:rPr lang="en-US" b="1" i="0" dirty="0" smtClean="0">
                <a:solidFill>
                  <a:schemeClr val="accent4">
                    <a:lumMod val="75000"/>
                    <a:lumOff val="25000"/>
                  </a:schemeClr>
                </a:solidFill>
                <a:latin typeface="+mn-lt"/>
                <a:cs typeface="Times New Roman" panose="02020603050405020304" pitchFamily="18" charset="0"/>
              </a:rPr>
              <a:t>(2 </a:t>
            </a:r>
            <a:r>
              <a:rPr lang="en-US" b="1" i="0" dirty="0" smtClean="0">
                <a:solidFill>
                  <a:schemeClr val="accent4">
                    <a:lumMod val="75000"/>
                    <a:lumOff val="25000"/>
                  </a:schemeClr>
                </a:solidFill>
                <a:latin typeface="+mn-lt"/>
                <a:cs typeface="Times New Roman" panose="02020603050405020304" pitchFamily="18" charset="0"/>
              </a:rPr>
              <a:t>of </a:t>
            </a:r>
            <a:r>
              <a:rPr lang="en-US" b="1" i="0" dirty="0">
                <a:solidFill>
                  <a:schemeClr val="accent4">
                    <a:lumMod val="75000"/>
                    <a:lumOff val="25000"/>
                  </a:schemeClr>
                </a:solidFill>
                <a:latin typeface="+mn-lt"/>
                <a:cs typeface="Times New Roman" panose="02020603050405020304" pitchFamily="18" charset="0"/>
              </a:rPr>
              <a:t>4</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578877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Today</a:t>
            </a:r>
            <a:endParaRPr lang="en-US" dirty="0"/>
          </a:p>
        </p:txBody>
      </p:sp>
      <p:sp>
        <p:nvSpPr>
          <p:cNvPr id="3" name="Content Placeholder 2"/>
          <p:cNvSpPr>
            <a:spLocks noGrp="1"/>
          </p:cNvSpPr>
          <p:nvPr>
            <p:ph idx="1"/>
          </p:nvPr>
        </p:nvSpPr>
        <p:spPr/>
        <p:txBody>
          <a:bodyPr/>
          <a:lstStyle/>
          <a:p>
            <a:r>
              <a:rPr lang="en-US" dirty="0" smtClean="0"/>
              <a:t>Key Questions/Issues</a:t>
            </a:r>
          </a:p>
          <a:p>
            <a:pPr lvl="1"/>
            <a:r>
              <a:rPr lang="en-US" dirty="0" smtClean="0"/>
              <a:t>Are all aspects of local telephone networks natural monopolies? Are there pieces where competition might occur?</a:t>
            </a:r>
          </a:p>
          <a:p>
            <a:pPr lvl="1"/>
            <a:r>
              <a:rPr lang="en-US" dirty="0" smtClean="0"/>
              <a:t>How do we facilitate that competition through access to the NM components? At what prices?</a:t>
            </a:r>
            <a:endParaRPr lang="en-US" dirty="0"/>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April 7,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a:t>
            </a:fld>
            <a:endParaRPr lang="en-US" altLang="en-US"/>
          </a:p>
        </p:txBody>
      </p:sp>
    </p:spTree>
    <p:extLst>
      <p:ext uri="{BB962C8B-B14F-4D97-AF65-F5344CB8AC3E}">
        <p14:creationId xmlns:p14="http://schemas.microsoft.com/office/powerpoint/2010/main" val="3096786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1996 Act</a:t>
            </a:r>
            <a:endParaRPr lang="en-US" dirty="0"/>
          </a:p>
        </p:txBody>
      </p:sp>
      <p:sp>
        <p:nvSpPr>
          <p:cNvPr id="3" name="Content Placeholder 2"/>
          <p:cNvSpPr>
            <a:spLocks noGrp="1"/>
          </p:cNvSpPr>
          <p:nvPr>
            <p:ph idx="1"/>
          </p:nvPr>
        </p:nvSpPr>
        <p:spPr/>
        <p:txBody>
          <a:bodyPr/>
          <a:lstStyle/>
          <a:p>
            <a:r>
              <a:rPr lang="en-US" dirty="0" smtClean="0"/>
              <a:t>Hypo</a:t>
            </a:r>
          </a:p>
          <a:p>
            <a:pPr lvl="1"/>
            <a:r>
              <a:rPr lang="en-US" dirty="0" smtClean="0"/>
              <a:t>It is 1996 and you are a the FCC and have six months to issue new rules to implement the new act</a:t>
            </a:r>
          </a:p>
          <a:p>
            <a:pPr lvl="1"/>
            <a:r>
              <a:rPr lang="en-US" dirty="0" smtClean="0"/>
              <a:t>You have been tasked to offer an understanding of “necessary” and “impair” in implementing the sharing obligations of the 1996</a:t>
            </a:r>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April 7,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40</a:t>
            </a:fld>
            <a:endParaRPr lang="en-US" altLang="en-US"/>
          </a:p>
        </p:txBody>
      </p:sp>
      <p:sp>
        <p:nvSpPr>
          <p:cNvPr id="6" name="Text Box 5"/>
          <p:cNvSpPr txBox="1">
            <a:spLocks noChangeArrowheads="1"/>
          </p:cNvSpPr>
          <p:nvPr/>
        </p:nvSpPr>
        <p:spPr bwMode="auto">
          <a:xfrm>
            <a:off x="10053638" y="0"/>
            <a:ext cx="213836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a:t>
            </a:r>
            <a:r>
              <a:rPr lang="en-US" b="1" i="0" dirty="0" smtClean="0">
                <a:solidFill>
                  <a:schemeClr val="accent4">
                    <a:lumMod val="75000"/>
                    <a:lumOff val="25000"/>
                  </a:schemeClr>
                </a:solidFill>
                <a:latin typeface="+mn-lt"/>
                <a:cs typeface="Times New Roman" panose="02020603050405020304" pitchFamily="18" charset="0"/>
              </a:rPr>
              <a:t>(3 </a:t>
            </a:r>
            <a:r>
              <a:rPr lang="en-US" b="1" i="0" dirty="0" smtClean="0">
                <a:solidFill>
                  <a:schemeClr val="accent4">
                    <a:lumMod val="75000"/>
                    <a:lumOff val="25000"/>
                  </a:schemeClr>
                </a:solidFill>
                <a:latin typeface="+mn-lt"/>
                <a:cs typeface="Times New Roman" panose="02020603050405020304" pitchFamily="18" charset="0"/>
              </a:rPr>
              <a:t>of </a:t>
            </a:r>
            <a:r>
              <a:rPr lang="en-US" b="1" i="0" dirty="0">
                <a:solidFill>
                  <a:schemeClr val="accent4">
                    <a:lumMod val="75000"/>
                    <a:lumOff val="25000"/>
                  </a:schemeClr>
                </a:solidFill>
                <a:latin typeface="+mn-lt"/>
                <a:cs typeface="Times New Roman" panose="02020603050405020304" pitchFamily="18" charset="0"/>
              </a:rPr>
              <a:t>4</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957942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1996 Act</a:t>
            </a:r>
            <a:endParaRPr lang="en-US" dirty="0"/>
          </a:p>
        </p:txBody>
      </p:sp>
      <p:sp>
        <p:nvSpPr>
          <p:cNvPr id="3" name="Content Placeholder 2"/>
          <p:cNvSpPr>
            <a:spLocks noGrp="1"/>
          </p:cNvSpPr>
          <p:nvPr>
            <p:ph idx="1"/>
          </p:nvPr>
        </p:nvSpPr>
        <p:spPr/>
        <p:txBody>
          <a:bodyPr/>
          <a:lstStyle/>
          <a:p>
            <a:r>
              <a:rPr lang="en-US" dirty="0" smtClean="0"/>
              <a:t>Hypo</a:t>
            </a:r>
          </a:p>
          <a:p>
            <a:pPr lvl="1"/>
            <a:r>
              <a:rPr lang="en-US" dirty="0" smtClean="0"/>
              <a:t>You have also been asked to offer an interpretation of the pricing provisions of 252(d)(1)(A)</a:t>
            </a:r>
          </a:p>
          <a:p>
            <a:r>
              <a:rPr lang="en-US" dirty="0" smtClean="0"/>
              <a:t>What goal do you have in establishing the rules? What choices can </a:t>
            </a:r>
            <a:r>
              <a:rPr lang="en-US" smtClean="0"/>
              <a:t>you make to reach that goal?</a:t>
            </a:r>
          </a:p>
          <a:p>
            <a:pPr lvl="1"/>
            <a:endParaRPr lang="en-US" dirty="0" smtClean="0"/>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April 7,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41</a:t>
            </a:fld>
            <a:endParaRPr lang="en-US" altLang="en-US"/>
          </a:p>
        </p:txBody>
      </p:sp>
      <p:sp>
        <p:nvSpPr>
          <p:cNvPr id="6" name="Text Box 5"/>
          <p:cNvSpPr txBox="1">
            <a:spLocks noChangeArrowheads="1"/>
          </p:cNvSpPr>
          <p:nvPr/>
        </p:nvSpPr>
        <p:spPr bwMode="auto">
          <a:xfrm>
            <a:off x="10053638" y="0"/>
            <a:ext cx="213836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a:t>
            </a:r>
            <a:r>
              <a:rPr lang="en-US" b="1" i="0" dirty="0" smtClean="0">
                <a:solidFill>
                  <a:schemeClr val="accent4">
                    <a:lumMod val="75000"/>
                    <a:lumOff val="25000"/>
                  </a:schemeClr>
                </a:solidFill>
                <a:latin typeface="+mn-lt"/>
                <a:cs typeface="Times New Roman" panose="02020603050405020304" pitchFamily="18" charset="0"/>
              </a:rPr>
              <a:t>(4 </a:t>
            </a:r>
            <a:r>
              <a:rPr lang="en-US" b="1" i="0" dirty="0" smtClean="0">
                <a:solidFill>
                  <a:schemeClr val="accent4">
                    <a:lumMod val="75000"/>
                    <a:lumOff val="25000"/>
                  </a:schemeClr>
                </a:solidFill>
                <a:latin typeface="+mn-lt"/>
                <a:cs typeface="Times New Roman" panose="02020603050405020304" pitchFamily="18" charset="0"/>
              </a:rPr>
              <a:t>of </a:t>
            </a:r>
            <a:r>
              <a:rPr lang="en-US" b="1" i="0" dirty="0" smtClean="0">
                <a:solidFill>
                  <a:schemeClr val="accent4">
                    <a:lumMod val="75000"/>
                    <a:lumOff val="25000"/>
                  </a:schemeClr>
                </a:solidFill>
                <a:latin typeface="+mn-lt"/>
                <a:cs typeface="Times New Roman" panose="02020603050405020304" pitchFamily="18" charset="0"/>
              </a:rPr>
              <a:t>4)</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85684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7020" y="-1"/>
            <a:ext cx="1744980"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758 Pages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sp>
        <p:nvSpPr>
          <p:cNvPr id="6" name="Text Box 5"/>
          <p:cNvSpPr txBox="1">
            <a:spLocks noChangeArrowheads="1"/>
          </p:cNvSpPr>
          <p:nvPr/>
        </p:nvSpPr>
        <p:spPr bwMode="auto">
          <a:xfrm>
            <a:off x="7850909" y="6488668"/>
            <a:ext cx="43410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a:t>
            </a:r>
            <a:r>
              <a:rPr lang="en-US" sz="1800" i="0" baseline="30000" dirty="0" smtClean="0">
                <a:solidFill>
                  <a:schemeClr val="accent4">
                    <a:lumMod val="75000"/>
                    <a:lumOff val="25000"/>
                  </a:schemeClr>
                </a:solidFill>
                <a:latin typeface="+mn-lt"/>
                <a:cs typeface="Times New Roman" panose="02020603050405020304" pitchFamily="18" charset="0"/>
              </a:rPr>
              <a:t>st</a:t>
            </a:r>
            <a:r>
              <a:rPr lang="en-US" sz="1800" i="0" dirty="0" smtClean="0">
                <a:solidFill>
                  <a:schemeClr val="accent4">
                    <a:lumMod val="75000"/>
                    <a:lumOff val="25000"/>
                  </a:schemeClr>
                </a:solidFill>
                <a:latin typeface="+mn-lt"/>
                <a:cs typeface="Times New Roman" panose="02020603050405020304" pitchFamily="18" charset="0"/>
              </a:rPr>
              <a:t> Report and Order (8 Aug 1996)</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42462" y="85725"/>
            <a:ext cx="4827159" cy="6402943"/>
          </a:xfrm>
          <a:prstGeom prst="rect">
            <a:avLst/>
          </a:prstGeom>
        </p:spPr>
      </p:pic>
    </p:spTree>
    <p:extLst>
      <p:ext uri="{BB962C8B-B14F-4D97-AF65-F5344CB8AC3E}">
        <p14:creationId xmlns:p14="http://schemas.microsoft.com/office/powerpoint/2010/main" val="1138008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0" y="-2"/>
            <a:ext cx="4267200" cy="487005"/>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Understanding “Necessary”</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6" name="Text Box 5"/>
          <p:cNvSpPr txBox="1">
            <a:spLocks noChangeArrowheads="1"/>
          </p:cNvSpPr>
          <p:nvPr/>
        </p:nvSpPr>
        <p:spPr bwMode="auto">
          <a:xfrm>
            <a:off x="9132570" y="6488668"/>
            <a:ext cx="305943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a:t>
            </a:r>
            <a:r>
              <a:rPr lang="en-US" sz="1800" i="0" baseline="30000" dirty="0" smtClean="0">
                <a:solidFill>
                  <a:schemeClr val="accent4">
                    <a:lumMod val="75000"/>
                    <a:lumOff val="25000"/>
                  </a:schemeClr>
                </a:solidFill>
                <a:latin typeface="+mn-lt"/>
                <a:cs typeface="Times New Roman" panose="02020603050405020304" pitchFamily="18" charset="0"/>
              </a:rPr>
              <a:t>st</a:t>
            </a:r>
            <a:r>
              <a:rPr lang="en-US" sz="1800" i="0" dirty="0" smtClean="0">
                <a:solidFill>
                  <a:schemeClr val="accent4">
                    <a:lumMod val="75000"/>
                    <a:lumOff val="25000"/>
                  </a:schemeClr>
                </a:solidFill>
                <a:latin typeface="+mn-lt"/>
                <a:cs typeface="Times New Roman" panose="02020603050405020304" pitchFamily="18" charset="0"/>
              </a:rPr>
              <a:t> Report and Order</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221490" y="206016"/>
            <a:ext cx="4369595" cy="6113822"/>
          </a:xfrm>
          <a:prstGeom prst="rect">
            <a:avLst/>
          </a:prstGeom>
        </p:spPr>
      </p:pic>
      <p:pic>
        <p:nvPicPr>
          <p:cNvPr id="10" name="Picture 9"/>
          <p:cNvPicPr>
            <a:picLocks noChangeAspect="1"/>
          </p:cNvPicPr>
          <p:nvPr/>
        </p:nvPicPr>
        <p:blipFill rotWithShape="1">
          <a:blip r:embed="rId3"/>
          <a:srcRect r="2631"/>
          <a:stretch/>
        </p:blipFill>
        <p:spPr>
          <a:xfrm>
            <a:off x="921578" y="3262927"/>
            <a:ext cx="10927523" cy="2089371"/>
          </a:xfrm>
          <a:prstGeom prst="rect">
            <a:avLst/>
          </a:prstGeom>
        </p:spPr>
      </p:pic>
    </p:spTree>
    <p:extLst>
      <p:ext uri="{BB962C8B-B14F-4D97-AF65-F5344CB8AC3E}">
        <p14:creationId xmlns:p14="http://schemas.microsoft.com/office/powerpoint/2010/main" val="27026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688" y="-1"/>
            <a:ext cx="3643312" cy="49054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Understanding “Impair”</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44</a:t>
            </a:fld>
            <a:endParaRPr lang="en-US" altLang="en-US"/>
          </a:p>
        </p:txBody>
      </p:sp>
      <p:sp>
        <p:nvSpPr>
          <p:cNvPr id="6" name="Text Box 5"/>
          <p:cNvSpPr txBox="1">
            <a:spLocks noChangeArrowheads="1"/>
          </p:cNvSpPr>
          <p:nvPr/>
        </p:nvSpPr>
        <p:spPr bwMode="auto">
          <a:xfrm>
            <a:off x="9132570" y="6488668"/>
            <a:ext cx="305943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a:t>
            </a:r>
            <a:r>
              <a:rPr lang="en-US" sz="1800" i="0" baseline="30000" dirty="0" smtClean="0">
                <a:solidFill>
                  <a:schemeClr val="accent4">
                    <a:lumMod val="75000"/>
                    <a:lumOff val="25000"/>
                  </a:schemeClr>
                </a:solidFill>
                <a:latin typeface="+mn-lt"/>
                <a:cs typeface="Times New Roman" panose="02020603050405020304" pitchFamily="18" charset="0"/>
              </a:rPr>
              <a:t>st</a:t>
            </a:r>
            <a:r>
              <a:rPr lang="en-US" sz="1800" i="0" dirty="0" smtClean="0">
                <a:solidFill>
                  <a:schemeClr val="accent4">
                    <a:lumMod val="75000"/>
                    <a:lumOff val="25000"/>
                  </a:schemeClr>
                </a:solidFill>
                <a:latin typeface="+mn-lt"/>
                <a:cs typeface="Times New Roman" panose="02020603050405020304" pitchFamily="18" charset="0"/>
              </a:rPr>
              <a:t> Report and Order</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49697" y="586950"/>
            <a:ext cx="3544346" cy="5094713"/>
          </a:xfrm>
          <a:prstGeom prst="rect">
            <a:avLst/>
          </a:prstGeom>
        </p:spPr>
      </p:pic>
      <p:pic>
        <p:nvPicPr>
          <p:cNvPr id="11" name="Picture 10"/>
          <p:cNvPicPr>
            <a:picLocks noChangeAspect="1"/>
          </p:cNvPicPr>
          <p:nvPr/>
        </p:nvPicPr>
        <p:blipFill>
          <a:blip r:embed="rId3"/>
          <a:stretch>
            <a:fillRect/>
          </a:stretch>
        </p:blipFill>
        <p:spPr>
          <a:xfrm>
            <a:off x="664035" y="1970470"/>
            <a:ext cx="11080291" cy="2585049"/>
          </a:xfrm>
          <a:prstGeom prst="rect">
            <a:avLst/>
          </a:prstGeom>
        </p:spPr>
      </p:pic>
      <p:pic>
        <p:nvPicPr>
          <p:cNvPr id="12" name="Picture 11"/>
          <p:cNvPicPr>
            <a:picLocks noChangeAspect="1"/>
          </p:cNvPicPr>
          <p:nvPr/>
        </p:nvPicPr>
        <p:blipFill>
          <a:blip r:embed="rId4"/>
          <a:stretch>
            <a:fillRect/>
          </a:stretch>
        </p:blipFill>
        <p:spPr>
          <a:xfrm>
            <a:off x="1630822" y="5049640"/>
            <a:ext cx="10157320" cy="796730"/>
          </a:xfrm>
          <a:prstGeom prst="rect">
            <a:avLst/>
          </a:prstGeom>
        </p:spPr>
      </p:pic>
    </p:spTree>
    <p:extLst>
      <p:ext uri="{BB962C8B-B14F-4D97-AF65-F5344CB8AC3E}">
        <p14:creationId xmlns:p14="http://schemas.microsoft.com/office/powerpoint/2010/main" val="24445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8526" y="-2"/>
            <a:ext cx="4943474" cy="360895"/>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Pricing: Forward Looking Costs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9132570" y="6488668"/>
            <a:ext cx="305943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a:t>
            </a:r>
            <a:r>
              <a:rPr lang="en-US" sz="1800" i="0" baseline="30000" dirty="0" smtClean="0">
                <a:solidFill>
                  <a:schemeClr val="accent4">
                    <a:lumMod val="75000"/>
                    <a:lumOff val="25000"/>
                  </a:schemeClr>
                </a:solidFill>
                <a:latin typeface="+mn-lt"/>
                <a:cs typeface="Times New Roman" panose="02020603050405020304" pitchFamily="18" charset="0"/>
              </a:rPr>
              <a:t>st</a:t>
            </a:r>
            <a:r>
              <a:rPr lang="en-US" sz="1800" i="0" dirty="0" smtClean="0">
                <a:solidFill>
                  <a:schemeClr val="accent4">
                    <a:lumMod val="75000"/>
                    <a:lumOff val="25000"/>
                  </a:schemeClr>
                </a:solidFill>
                <a:latin typeface="+mn-lt"/>
                <a:cs typeface="Times New Roman" panose="02020603050405020304" pitchFamily="18" charset="0"/>
              </a:rPr>
              <a:t> Report and Order</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0518" y="360893"/>
            <a:ext cx="3373836" cy="4906433"/>
          </a:xfrm>
          <a:prstGeom prst="rect">
            <a:avLst/>
          </a:prstGeom>
        </p:spPr>
      </p:pic>
      <p:pic>
        <p:nvPicPr>
          <p:cNvPr id="8" name="Picture 7"/>
          <p:cNvPicPr>
            <a:picLocks noChangeAspect="1"/>
          </p:cNvPicPr>
          <p:nvPr/>
        </p:nvPicPr>
        <p:blipFill>
          <a:blip r:embed="rId3"/>
          <a:stretch>
            <a:fillRect/>
          </a:stretch>
        </p:blipFill>
        <p:spPr>
          <a:xfrm>
            <a:off x="784905" y="2217014"/>
            <a:ext cx="10573658" cy="3809424"/>
          </a:xfrm>
          <a:prstGeom prst="rect">
            <a:avLst/>
          </a:prstGeom>
        </p:spPr>
      </p:pic>
    </p:spTree>
    <p:extLst>
      <p:ext uri="{BB962C8B-B14F-4D97-AF65-F5344CB8AC3E}">
        <p14:creationId xmlns:p14="http://schemas.microsoft.com/office/powerpoint/2010/main" val="308371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0913" y="-2"/>
            <a:ext cx="4891087"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Iowa Utilities: The Access Rules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p:cNvSpPr txBox="1">
            <a:spLocks noChangeArrowheads="1"/>
          </p:cNvSpPr>
          <p:nvPr/>
        </p:nvSpPr>
        <p:spPr bwMode="auto">
          <a:xfrm>
            <a:off x="9134475" y="6488668"/>
            <a:ext cx="30575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525 U.S. 366 (25 Jan 1999)</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768447" y="484005"/>
            <a:ext cx="4331257" cy="6221595"/>
          </a:xfrm>
          <a:prstGeom prst="rect">
            <a:avLst/>
          </a:prstGeom>
        </p:spPr>
      </p:pic>
    </p:spTree>
    <p:extLst>
      <p:ext uri="{BB962C8B-B14F-4D97-AF65-F5344CB8AC3E}">
        <p14:creationId xmlns:p14="http://schemas.microsoft.com/office/powerpoint/2010/main" val="3118117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Iowa Utilities</a:t>
            </a:r>
            <a:endParaRPr lang="en-US" dirty="0"/>
          </a:p>
        </p:txBody>
      </p:sp>
      <p:sp>
        <p:nvSpPr>
          <p:cNvPr id="3" name="Content Placeholder 2"/>
          <p:cNvSpPr>
            <a:spLocks noGrp="1"/>
          </p:cNvSpPr>
          <p:nvPr>
            <p:ph idx="1"/>
          </p:nvPr>
        </p:nvSpPr>
        <p:spPr/>
        <p:txBody>
          <a:bodyPr/>
          <a:lstStyle/>
          <a:p>
            <a:r>
              <a:rPr lang="en-US" dirty="0" smtClean="0"/>
              <a:t>Question</a:t>
            </a:r>
          </a:p>
          <a:p>
            <a:pPr lvl="1"/>
            <a:r>
              <a:rPr lang="en-US" dirty="0" smtClean="0"/>
              <a:t>Does the FCC’s interpretation of “necessary” and “impair” under Section 251(d)(2) survive </a:t>
            </a:r>
            <a:r>
              <a:rPr lang="en-US" i="1" dirty="0" smtClean="0"/>
              <a:t>Chevron</a:t>
            </a:r>
            <a:r>
              <a:rPr lang="en-US" dirty="0" smtClean="0"/>
              <a:t> deference?</a:t>
            </a:r>
            <a:endParaRPr lang="en-US" dirty="0"/>
          </a:p>
        </p:txBody>
      </p:sp>
      <p:sp>
        <p:nvSpPr>
          <p:cNvPr id="4" name="Date Placeholder 3"/>
          <p:cNvSpPr>
            <a:spLocks noGrp="1"/>
          </p:cNvSpPr>
          <p:nvPr>
            <p:ph type="dt" sz="half" idx="10"/>
          </p:nvPr>
        </p:nvSpPr>
        <p:spPr/>
        <p:txBody>
          <a:bodyPr/>
          <a:lstStyle/>
          <a:p>
            <a:pPr>
              <a:defRPr/>
            </a:pPr>
            <a:fld id="{5325A77A-0252-4A9E-935A-482B08C60256}" type="datetime4">
              <a:rPr lang="en-US" smtClean="0"/>
              <a:t>April 7, 2022</a:t>
            </a:fld>
            <a:endParaRPr lang="en-US" altLang="en-US">
              <a:solidFill>
                <a:schemeClr val="bg2"/>
              </a:solidFill>
            </a:endParaRPr>
          </a:p>
        </p:txBody>
      </p:sp>
      <p:sp>
        <p:nvSpPr>
          <p:cNvPr id="5" name="Slide Number Placeholder 4"/>
          <p:cNvSpPr>
            <a:spLocks noGrp="1"/>
          </p:cNvSpPr>
          <p:nvPr>
            <p:ph type="sldNum" sz="quarter" idx="4294967295"/>
          </p:nvPr>
        </p:nvSpPr>
        <p:spPr/>
        <p:txBody>
          <a:bodyPr/>
          <a:lstStyle/>
          <a:p>
            <a:fld id="{5AD02961-858E-433C-91EC-37CA4D5F0935}" type="slidenum">
              <a:rPr lang="en-US" altLang="en-US" smtClean="0"/>
              <a:pPr/>
              <a:t>47</a:t>
            </a:fld>
            <a:endParaRPr lang="en-US" altLang="en-US"/>
          </a:p>
        </p:txBody>
      </p:sp>
    </p:spTree>
    <p:extLst>
      <p:ext uri="{BB962C8B-B14F-4D97-AF65-F5344CB8AC3E}">
        <p14:creationId xmlns:p14="http://schemas.microsoft.com/office/powerpoint/2010/main" val="766525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Iowa Utilities </a:t>
            </a:r>
            <a:r>
              <a:rPr lang="en-US" dirty="0" smtClean="0"/>
              <a:t>Result</a:t>
            </a:r>
            <a:endParaRPr lang="en-US" dirty="0"/>
          </a:p>
        </p:txBody>
      </p:sp>
      <p:sp>
        <p:nvSpPr>
          <p:cNvPr id="3" name="Content Placeholder 2"/>
          <p:cNvSpPr>
            <a:spLocks noGrp="1"/>
          </p:cNvSpPr>
          <p:nvPr>
            <p:ph idx="1"/>
          </p:nvPr>
        </p:nvSpPr>
        <p:spPr/>
        <p:txBody>
          <a:bodyPr/>
          <a:lstStyle/>
          <a:p>
            <a:r>
              <a:rPr lang="en-US" dirty="0" smtClean="0"/>
              <a:t>Key Results</a:t>
            </a:r>
          </a:p>
          <a:p>
            <a:pPr lvl="1"/>
            <a:r>
              <a:rPr lang="en-US" dirty="0" smtClean="0"/>
              <a:t>FCC ignored the possibility of self-provisioning or buying from other third parties in assessing whether access was necessary</a:t>
            </a:r>
          </a:p>
          <a:p>
            <a:pPr lvl="1"/>
            <a:r>
              <a:rPr lang="en-US" dirty="0" smtClean="0"/>
              <a:t>FCC counted even a minimal impairment as an impairment justifying access</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April 7,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48</a:t>
            </a:fld>
            <a:endParaRPr lang="en-US" altLang="en-US"/>
          </a:p>
        </p:txBody>
      </p:sp>
    </p:spTree>
    <p:extLst>
      <p:ext uri="{BB962C8B-B14F-4D97-AF65-F5344CB8AC3E}">
        <p14:creationId xmlns:p14="http://schemas.microsoft.com/office/powerpoint/2010/main" val="1451746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9870" y="-1"/>
            <a:ext cx="1802130"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262 Pages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49</a:t>
            </a:fld>
            <a:endParaRPr lang="en-US" altLang="en-US"/>
          </a:p>
        </p:txBody>
      </p:sp>
      <p:sp>
        <p:nvSpPr>
          <p:cNvPr id="6" name="Text Box 5"/>
          <p:cNvSpPr txBox="1">
            <a:spLocks noChangeArrowheads="1"/>
          </p:cNvSpPr>
          <p:nvPr/>
        </p:nvSpPr>
        <p:spPr bwMode="auto">
          <a:xfrm>
            <a:off x="8358910" y="6488668"/>
            <a:ext cx="383309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Third Report and Order (1999)</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49661" y="190656"/>
            <a:ext cx="4488921" cy="6595906"/>
          </a:xfrm>
          <a:prstGeom prst="rect">
            <a:avLst/>
          </a:prstGeom>
        </p:spPr>
      </p:pic>
    </p:spTree>
    <p:extLst>
      <p:ext uri="{BB962C8B-B14F-4D97-AF65-F5344CB8AC3E}">
        <p14:creationId xmlns:p14="http://schemas.microsoft.com/office/powerpoint/2010/main" val="1642967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E35716E-F7EB-4E35-BD7E-0E98661521D3}"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6F08419-CF93-4065-8A90-80091E15262C}" type="slidenum">
              <a:rPr lang="en-US" altLang="en-US" sz="1400">
                <a:solidFill>
                  <a:srgbClr val="000066"/>
                </a:solidFill>
                <a:latin typeface="Arial" panose="020B0604020202020204" pitchFamily="34" charset="0"/>
              </a:rPr>
              <a:pPr/>
              <a:t>5</a:t>
            </a:fld>
            <a:endParaRPr lang="en-US" altLang="en-US" sz="1400">
              <a:solidFill>
                <a:srgbClr val="000066"/>
              </a:solidFill>
              <a:latin typeface="Arial" panose="020B0604020202020204" pitchFamily="34" charset="0"/>
            </a:endParaRPr>
          </a:p>
        </p:txBody>
      </p:sp>
      <p:sp>
        <p:nvSpPr>
          <p:cNvPr id="4101" name="Rectangle 2"/>
          <p:cNvSpPr>
            <a:spLocks noGrp="1" noChangeArrowheads="1"/>
          </p:cNvSpPr>
          <p:nvPr>
            <p:ph type="title"/>
          </p:nvPr>
        </p:nvSpPr>
        <p:spPr/>
        <p:txBody>
          <a:bodyPr/>
          <a:lstStyle/>
          <a:p>
            <a:r>
              <a:rPr lang="en-US" smtClean="0"/>
              <a:t>Natural Monopoly: Two Key Pricing Issues</a:t>
            </a:r>
          </a:p>
        </p:txBody>
      </p:sp>
      <p:sp>
        <p:nvSpPr>
          <p:cNvPr id="4102" name="Rectangle 3"/>
          <p:cNvSpPr>
            <a:spLocks noGrp="1" noChangeArrowheads="1"/>
          </p:cNvSpPr>
          <p:nvPr>
            <p:ph type="body" idx="1"/>
          </p:nvPr>
        </p:nvSpPr>
        <p:spPr/>
        <p:txBody>
          <a:bodyPr/>
          <a:lstStyle/>
          <a:p>
            <a:pPr>
              <a:lnSpc>
                <a:spcPct val="90000"/>
              </a:lnSpc>
            </a:pPr>
            <a:r>
              <a:rPr lang="en-US" dirty="0" smtClean="0"/>
              <a:t>Above MC Pricing Loses Welfare</a:t>
            </a:r>
          </a:p>
          <a:p>
            <a:pPr lvl="1">
              <a:lnSpc>
                <a:spcPct val="90000"/>
              </a:lnSpc>
            </a:pPr>
            <a:r>
              <a:rPr lang="en-US" dirty="0" smtClean="0">
                <a:cs typeface="Times New Roman" panose="02020603050405020304" pitchFamily="18" charset="0"/>
              </a:rPr>
              <a:t>Pricing above marginal costs entails a loss of welfare. There are consumers who would be happy to pay more than what it costs to generate the next unit who will be denied access to the good.</a:t>
            </a:r>
            <a:endParaRPr lang="en-US" dirty="0" smtClean="0"/>
          </a:p>
        </p:txBody>
      </p:sp>
    </p:spTree>
    <p:extLst>
      <p:ext uri="{BB962C8B-B14F-4D97-AF65-F5344CB8AC3E}">
        <p14:creationId xmlns:p14="http://schemas.microsoft.com/office/powerpoint/2010/main" val="8329510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2690" y="-1"/>
            <a:ext cx="2099310"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UNE by UNE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50</a:t>
            </a:fld>
            <a:endParaRPr lang="en-US" altLang="en-US"/>
          </a:p>
        </p:txBody>
      </p:sp>
      <p:sp>
        <p:nvSpPr>
          <p:cNvPr id="6" name="Text Box 5"/>
          <p:cNvSpPr txBox="1">
            <a:spLocks noChangeArrowheads="1"/>
          </p:cNvSpPr>
          <p:nvPr/>
        </p:nvSpPr>
        <p:spPr bwMode="auto">
          <a:xfrm>
            <a:off x="8358910" y="6488668"/>
            <a:ext cx="383309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Third Report and Order (1999)</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63213" y="66817"/>
            <a:ext cx="4128223" cy="6678950"/>
          </a:xfrm>
          <a:prstGeom prst="rect">
            <a:avLst/>
          </a:prstGeom>
        </p:spPr>
      </p:pic>
    </p:spTree>
    <p:extLst>
      <p:ext uri="{BB962C8B-B14F-4D97-AF65-F5344CB8AC3E}">
        <p14:creationId xmlns:p14="http://schemas.microsoft.com/office/powerpoint/2010/main" val="303793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455" y="-2"/>
            <a:ext cx="5853546" cy="486297"/>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Toughening Up “Necessary”: Preclude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51</a:t>
            </a:fld>
            <a:endParaRPr lang="en-US" altLang="en-US"/>
          </a:p>
        </p:txBody>
      </p:sp>
      <p:sp>
        <p:nvSpPr>
          <p:cNvPr id="6" name="Text Box 5"/>
          <p:cNvSpPr txBox="1">
            <a:spLocks noChangeArrowheads="1"/>
          </p:cNvSpPr>
          <p:nvPr/>
        </p:nvSpPr>
        <p:spPr bwMode="auto">
          <a:xfrm>
            <a:off x="8358910" y="6488668"/>
            <a:ext cx="383309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Third Report and Order (1999)</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21146" y="194452"/>
            <a:ext cx="3929057" cy="6158723"/>
          </a:xfrm>
          <a:prstGeom prst="rect">
            <a:avLst/>
          </a:prstGeom>
        </p:spPr>
      </p:pic>
      <p:pic>
        <p:nvPicPr>
          <p:cNvPr id="8" name="Picture 7"/>
          <p:cNvPicPr>
            <a:picLocks noChangeAspect="1"/>
          </p:cNvPicPr>
          <p:nvPr/>
        </p:nvPicPr>
        <p:blipFill>
          <a:blip r:embed="rId3"/>
          <a:stretch>
            <a:fillRect/>
          </a:stretch>
        </p:blipFill>
        <p:spPr>
          <a:xfrm>
            <a:off x="920625" y="2625615"/>
            <a:ext cx="11098338" cy="2877824"/>
          </a:xfrm>
          <a:prstGeom prst="rect">
            <a:avLst/>
          </a:prstGeom>
        </p:spPr>
      </p:pic>
    </p:spTree>
    <p:extLst>
      <p:ext uri="{BB962C8B-B14F-4D97-AF65-F5344CB8AC3E}">
        <p14:creationId xmlns:p14="http://schemas.microsoft.com/office/powerpoint/2010/main" val="29369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0850" y="-1"/>
            <a:ext cx="5391151" cy="431279"/>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And “Impair”: Materially Diminishes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52</a:t>
            </a:fld>
            <a:endParaRPr lang="en-US" altLang="en-US"/>
          </a:p>
        </p:txBody>
      </p:sp>
      <p:sp>
        <p:nvSpPr>
          <p:cNvPr id="6" name="Text Box 5"/>
          <p:cNvSpPr txBox="1">
            <a:spLocks noChangeArrowheads="1"/>
          </p:cNvSpPr>
          <p:nvPr/>
        </p:nvSpPr>
        <p:spPr bwMode="auto">
          <a:xfrm>
            <a:off x="8358910" y="6488668"/>
            <a:ext cx="383309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Third Report and Order (1999)</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234553" y="215637"/>
            <a:ext cx="3965971" cy="6133537"/>
          </a:xfrm>
          <a:prstGeom prst="rect">
            <a:avLst/>
          </a:prstGeom>
        </p:spPr>
      </p:pic>
      <p:pic>
        <p:nvPicPr>
          <p:cNvPr id="10" name="Picture 9"/>
          <p:cNvPicPr>
            <a:picLocks noChangeAspect="1"/>
          </p:cNvPicPr>
          <p:nvPr/>
        </p:nvPicPr>
        <p:blipFill>
          <a:blip r:embed="rId3"/>
          <a:stretch>
            <a:fillRect/>
          </a:stretch>
        </p:blipFill>
        <p:spPr>
          <a:xfrm>
            <a:off x="1283145" y="1409522"/>
            <a:ext cx="10661205" cy="4578661"/>
          </a:xfrm>
          <a:prstGeom prst="rect">
            <a:avLst/>
          </a:prstGeom>
        </p:spPr>
      </p:pic>
    </p:spTree>
    <p:extLst>
      <p:ext uri="{BB962C8B-B14F-4D97-AF65-F5344CB8AC3E}">
        <p14:creationId xmlns:p14="http://schemas.microsoft.com/office/powerpoint/2010/main" val="13137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89" y="-2"/>
            <a:ext cx="5891212"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USTA I: Overturns 2</a:t>
            </a:r>
            <a:r>
              <a:rPr lang="en-US" sz="2400" baseline="30000" dirty="0" smtClean="0">
                <a:solidFill>
                  <a:schemeClr val="accent4">
                    <a:lumMod val="75000"/>
                    <a:lumOff val="25000"/>
                  </a:schemeClr>
                </a:solidFill>
                <a:latin typeface="+mn-lt"/>
                <a:cs typeface="Times New Roman" panose="02020603050405020304" pitchFamily="18" charset="0"/>
              </a:rPr>
              <a:t>nd</a:t>
            </a:r>
            <a:r>
              <a:rPr lang="en-US" sz="2400" dirty="0" smtClean="0">
                <a:solidFill>
                  <a:schemeClr val="accent4">
                    <a:lumMod val="75000"/>
                    <a:lumOff val="25000"/>
                  </a:schemeClr>
                </a:solidFill>
                <a:latin typeface="+mn-lt"/>
                <a:cs typeface="Times New Roman" panose="02020603050405020304" pitchFamily="18" charset="0"/>
              </a:rPr>
              <a:t> Set of FCC Rules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53</a:t>
            </a:fld>
            <a:endParaRPr lang="en-US" altLang="en-US"/>
          </a:p>
        </p:txBody>
      </p:sp>
      <p:sp>
        <p:nvSpPr>
          <p:cNvPr id="6" name="Text Box 5"/>
          <p:cNvSpPr txBox="1">
            <a:spLocks noChangeArrowheads="1"/>
          </p:cNvSpPr>
          <p:nvPr/>
        </p:nvSpPr>
        <p:spPr bwMode="auto">
          <a:xfrm>
            <a:off x="8128495" y="6488668"/>
            <a:ext cx="406350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290 F.3d 415 (D.C. Cir. 24 May 2002)</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19032" y="532685"/>
            <a:ext cx="4547723" cy="6258639"/>
          </a:xfrm>
          <a:prstGeom prst="rect">
            <a:avLst/>
          </a:prstGeom>
        </p:spPr>
      </p:pic>
    </p:spTree>
    <p:extLst>
      <p:ext uri="{BB962C8B-B14F-4D97-AF65-F5344CB8AC3E}">
        <p14:creationId xmlns:p14="http://schemas.microsoft.com/office/powerpoint/2010/main" val="167202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6688" y="-2"/>
            <a:ext cx="440531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Rules Aren’t Market Specific</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54</a:t>
            </a:fld>
            <a:endParaRPr lang="en-US" altLang="en-US"/>
          </a:p>
        </p:txBody>
      </p:sp>
      <p:sp>
        <p:nvSpPr>
          <p:cNvPr id="6" name="Text Box 5"/>
          <p:cNvSpPr txBox="1">
            <a:spLocks noChangeArrowheads="1"/>
          </p:cNvSpPr>
          <p:nvPr/>
        </p:nvSpPr>
        <p:spPr bwMode="auto">
          <a:xfrm>
            <a:off x="9525000" y="6488668"/>
            <a:ext cx="26670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USTA I (D.C. Cir. 2002)</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53229" y="157027"/>
            <a:ext cx="4286964" cy="6134236"/>
          </a:xfrm>
          <a:prstGeom prst="rect">
            <a:avLst/>
          </a:prstGeom>
        </p:spPr>
      </p:pic>
      <p:sp>
        <p:nvSpPr>
          <p:cNvPr id="8" name="Rectangle 7"/>
          <p:cNvSpPr/>
          <p:nvPr/>
        </p:nvSpPr>
        <p:spPr bwMode="auto">
          <a:xfrm>
            <a:off x="1004385" y="855490"/>
            <a:ext cx="10963778" cy="507831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rgbClr val="000000"/>
                </a:solidFill>
                <a:effectLst/>
              </a:rPr>
              <a:t>“</a:t>
            </a:r>
            <a:r>
              <a:rPr lang="en-US" sz="3600" dirty="0"/>
              <a:t>As to almost every element, </a:t>
            </a:r>
            <a:r>
              <a:rPr lang="en-US" sz="3600" b="1" dirty="0">
                <a:solidFill>
                  <a:schemeClr val="accent4">
                    <a:lumMod val="50000"/>
                    <a:lumOff val="50000"/>
                  </a:schemeClr>
                </a:solidFill>
              </a:rPr>
              <a:t>the Commission chose to adopt a uniform national rule</a:t>
            </a:r>
            <a:r>
              <a:rPr lang="en-US" sz="3600" dirty="0"/>
              <a:t>, mandating the element’s unbundling in every geographic market and customer class, without regard to the state of competitive impairment in any particular </a:t>
            </a:r>
            <a:r>
              <a:rPr lang="en-US" sz="3600" dirty="0" smtClean="0"/>
              <a:t>market</a:t>
            </a:r>
            <a:r>
              <a:rPr lang="en-US" sz="3600" dirty="0" smtClean="0">
                <a:solidFill>
                  <a:srgbClr val="000000"/>
                </a:solidFill>
                <a:cs typeface="Times New Roman" panose="02020603050405020304" pitchFamily="18" charset="0"/>
              </a:rPr>
              <a:t>. </a:t>
            </a:r>
            <a:r>
              <a:rPr lang="en-US" sz="3600" dirty="0"/>
              <a:t>As a result, UNEs will be available to CLECs in many markets where there is </a:t>
            </a:r>
            <a:r>
              <a:rPr lang="en-US" sz="3600" b="1" dirty="0">
                <a:solidFill>
                  <a:schemeClr val="accent4">
                    <a:lumMod val="50000"/>
                    <a:lumOff val="50000"/>
                  </a:schemeClr>
                </a:solidFill>
              </a:rPr>
              <a:t>no reasonable basis for thinking that competition is suffering from any impairment </a:t>
            </a:r>
            <a:r>
              <a:rPr lang="en-US" sz="3600" dirty="0"/>
              <a:t>of a sort that might have the object of </a:t>
            </a:r>
            <a:r>
              <a:rPr lang="en-US" sz="3600" dirty="0" smtClean="0"/>
              <a:t>Congress’s </a:t>
            </a:r>
            <a:r>
              <a:rPr lang="en-US" sz="3600" dirty="0"/>
              <a:t>concern.</a:t>
            </a:r>
            <a:r>
              <a:rPr lang="en-US" sz="3600" dirty="0" smtClean="0">
                <a:solidFill>
                  <a:srgbClr val="000000"/>
                </a:solidFill>
              </a:rPr>
              <a:t>”</a:t>
            </a:r>
            <a:endParaRPr lang="en-US" sz="36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8965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9489" y="-2"/>
            <a:ext cx="4862512"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Verizon: Understanding TELRIC</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55</a:t>
            </a:fld>
            <a:endParaRPr lang="en-US" altLang="en-US"/>
          </a:p>
        </p:txBody>
      </p:sp>
      <p:sp>
        <p:nvSpPr>
          <p:cNvPr id="6" name="Text Box 5"/>
          <p:cNvSpPr txBox="1">
            <a:spLocks noChangeArrowheads="1"/>
          </p:cNvSpPr>
          <p:nvPr/>
        </p:nvSpPr>
        <p:spPr bwMode="auto">
          <a:xfrm>
            <a:off x="9005888" y="6488668"/>
            <a:ext cx="318611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535 U.S. 467 (13 May 2002)</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11868" y="496923"/>
            <a:ext cx="4551045" cy="6280906"/>
          </a:xfrm>
          <a:prstGeom prst="rect">
            <a:avLst/>
          </a:prstGeom>
        </p:spPr>
      </p:pic>
    </p:spTree>
    <p:extLst>
      <p:ext uri="{BB962C8B-B14F-4D97-AF65-F5344CB8AC3E}">
        <p14:creationId xmlns:p14="http://schemas.microsoft.com/office/powerpoint/2010/main" val="13790350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Verizon</a:t>
            </a:r>
            <a:endParaRPr lang="en-US" dirty="0"/>
          </a:p>
        </p:txBody>
      </p:sp>
      <p:sp>
        <p:nvSpPr>
          <p:cNvPr id="3" name="Content Placeholder 2"/>
          <p:cNvSpPr>
            <a:spLocks noGrp="1"/>
          </p:cNvSpPr>
          <p:nvPr>
            <p:ph idx="1"/>
          </p:nvPr>
        </p:nvSpPr>
        <p:spPr/>
        <p:txBody>
          <a:bodyPr/>
          <a:lstStyle/>
          <a:p>
            <a:r>
              <a:rPr lang="en-US" dirty="0" smtClean="0"/>
              <a:t>Question</a:t>
            </a:r>
          </a:p>
          <a:p>
            <a:pPr lvl="1"/>
            <a:r>
              <a:rPr lang="en-US" dirty="0" smtClean="0"/>
              <a:t>Does the FCC’s interpretation of “cost” under Section 252(d)(1) survive </a:t>
            </a:r>
            <a:r>
              <a:rPr lang="en-US" i="1" dirty="0" smtClean="0"/>
              <a:t>Chevron</a:t>
            </a:r>
            <a:r>
              <a:rPr lang="en-US" dirty="0" smtClean="0"/>
              <a:t> deference?</a:t>
            </a:r>
            <a:endParaRPr lang="en-US" dirty="0"/>
          </a:p>
        </p:txBody>
      </p:sp>
      <p:sp>
        <p:nvSpPr>
          <p:cNvPr id="4" name="Date Placeholder 3"/>
          <p:cNvSpPr>
            <a:spLocks noGrp="1"/>
          </p:cNvSpPr>
          <p:nvPr>
            <p:ph type="dt" sz="half" idx="10"/>
          </p:nvPr>
        </p:nvSpPr>
        <p:spPr/>
        <p:txBody>
          <a:bodyPr/>
          <a:lstStyle/>
          <a:p>
            <a:pPr>
              <a:defRPr/>
            </a:pPr>
            <a:fld id="{5325A77A-0252-4A9E-935A-482B08C60256}" type="datetime4">
              <a:rPr lang="en-US" smtClean="0"/>
              <a:t>April 7, 2022</a:t>
            </a:fld>
            <a:endParaRPr lang="en-US" altLang="en-US">
              <a:solidFill>
                <a:schemeClr val="bg2"/>
              </a:solidFill>
            </a:endParaRPr>
          </a:p>
        </p:txBody>
      </p:sp>
      <p:sp>
        <p:nvSpPr>
          <p:cNvPr id="5" name="Slide Number Placeholder 4"/>
          <p:cNvSpPr>
            <a:spLocks noGrp="1"/>
          </p:cNvSpPr>
          <p:nvPr>
            <p:ph type="sldNum" sz="quarter" idx="4294967295"/>
          </p:nvPr>
        </p:nvSpPr>
        <p:spPr/>
        <p:txBody>
          <a:bodyPr/>
          <a:lstStyle/>
          <a:p>
            <a:fld id="{5AD02961-858E-433C-91EC-37CA4D5F0935}" type="slidenum">
              <a:rPr lang="en-US" altLang="en-US" smtClean="0"/>
              <a:pPr/>
              <a:t>56</a:t>
            </a:fld>
            <a:endParaRPr lang="en-US" altLang="en-US"/>
          </a:p>
        </p:txBody>
      </p:sp>
    </p:spTree>
    <p:extLst>
      <p:ext uri="{BB962C8B-B14F-4D97-AF65-F5344CB8AC3E}">
        <p14:creationId xmlns:p14="http://schemas.microsoft.com/office/powerpoint/2010/main" val="37712720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637A0AC-AB9D-4E67-ADB2-03EB055005BB}"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5458ECF-AA81-4D07-914D-B00AC2313974}" type="slidenum">
              <a:rPr lang="en-US" altLang="en-US" sz="1400">
                <a:solidFill>
                  <a:srgbClr val="000066"/>
                </a:solidFill>
                <a:latin typeface="Arial" panose="020B0604020202020204" pitchFamily="34" charset="0"/>
              </a:rPr>
              <a:pPr/>
              <a:t>57</a:t>
            </a:fld>
            <a:endParaRPr lang="en-US" altLang="en-US" sz="1400">
              <a:solidFill>
                <a:srgbClr val="000066"/>
              </a:solidFill>
              <a:latin typeface="Arial" panose="020B0604020202020204" pitchFamily="34" charset="0"/>
            </a:endParaRPr>
          </a:p>
        </p:txBody>
      </p:sp>
      <p:sp>
        <p:nvSpPr>
          <p:cNvPr id="22533" name="Rectangle 2"/>
          <p:cNvSpPr>
            <a:spLocks noGrp="1" noChangeArrowheads="1"/>
          </p:cNvSpPr>
          <p:nvPr>
            <p:ph type="title"/>
          </p:nvPr>
        </p:nvSpPr>
        <p:spPr/>
        <p:txBody>
          <a:bodyPr/>
          <a:lstStyle/>
          <a:p>
            <a:r>
              <a:rPr lang="en-US" smtClean="0"/>
              <a:t>UNE Pricing: 47 USC 252(d)(1)</a:t>
            </a:r>
          </a:p>
        </p:txBody>
      </p:sp>
      <p:sp>
        <p:nvSpPr>
          <p:cNvPr id="22534" name="Rectangle 3"/>
          <p:cNvSpPr>
            <a:spLocks noGrp="1" noChangeArrowheads="1"/>
          </p:cNvSpPr>
          <p:nvPr>
            <p:ph type="body" idx="1"/>
          </p:nvPr>
        </p:nvSpPr>
        <p:spPr/>
        <p:txBody>
          <a:bodyPr/>
          <a:lstStyle/>
          <a:p>
            <a:pPr algn="just">
              <a:lnSpc>
                <a:spcPct val="90000"/>
              </a:lnSpc>
            </a:pPr>
            <a:r>
              <a:rPr lang="en-US" dirty="0">
                <a:solidFill>
                  <a:schemeClr val="tx1"/>
                </a:solidFill>
                <a:cs typeface="Times New Roman" panose="02020603050405020304" pitchFamily="18" charset="0"/>
              </a:rPr>
              <a:t>Determinations by a State commission of the just and reasonable rate for the interconnection of facilities and equipment for purposes of subsection (c)(2) of section 251 of this title, and the just and reasonable rate for network elements for purposes of subsection (c)(3) of such section-</a:t>
            </a:r>
            <a:r>
              <a:rPr lang="en-US" dirty="0" smtClean="0">
                <a:solidFill>
                  <a:schemeClr val="tx1"/>
                </a:solidFill>
                <a:cs typeface="Times New Roman" panose="02020603050405020304" pitchFamily="18" charset="0"/>
              </a:rPr>
              <a:t>-</a:t>
            </a:r>
            <a:endParaRPr lang="en-US" sz="2600" dirty="0"/>
          </a:p>
        </p:txBody>
      </p:sp>
    </p:spTree>
    <p:extLst>
      <p:ext uri="{BB962C8B-B14F-4D97-AF65-F5344CB8AC3E}">
        <p14:creationId xmlns:p14="http://schemas.microsoft.com/office/powerpoint/2010/main" val="1914561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637A0AC-AB9D-4E67-ADB2-03EB055005BB}"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5458ECF-AA81-4D07-914D-B00AC2313974}" type="slidenum">
              <a:rPr lang="en-US" altLang="en-US" sz="1400">
                <a:solidFill>
                  <a:srgbClr val="000066"/>
                </a:solidFill>
                <a:latin typeface="Arial" panose="020B0604020202020204" pitchFamily="34" charset="0"/>
              </a:rPr>
              <a:pPr/>
              <a:t>58</a:t>
            </a:fld>
            <a:endParaRPr lang="en-US" altLang="en-US" sz="1400">
              <a:solidFill>
                <a:srgbClr val="000066"/>
              </a:solidFill>
              <a:latin typeface="Arial" panose="020B0604020202020204" pitchFamily="34" charset="0"/>
            </a:endParaRPr>
          </a:p>
        </p:txBody>
      </p:sp>
      <p:sp>
        <p:nvSpPr>
          <p:cNvPr id="22533" name="Rectangle 2"/>
          <p:cNvSpPr>
            <a:spLocks noGrp="1" noChangeArrowheads="1"/>
          </p:cNvSpPr>
          <p:nvPr>
            <p:ph type="title"/>
          </p:nvPr>
        </p:nvSpPr>
        <p:spPr/>
        <p:txBody>
          <a:bodyPr/>
          <a:lstStyle/>
          <a:p>
            <a:r>
              <a:rPr lang="en-US" smtClean="0"/>
              <a:t>UNE Pricing: 47 USC 252(d)(1)</a:t>
            </a:r>
          </a:p>
        </p:txBody>
      </p:sp>
      <p:sp>
        <p:nvSpPr>
          <p:cNvPr id="22534" name="Rectangle 3"/>
          <p:cNvSpPr>
            <a:spLocks noGrp="1" noChangeArrowheads="1"/>
          </p:cNvSpPr>
          <p:nvPr>
            <p:ph type="body" idx="1"/>
          </p:nvPr>
        </p:nvSpPr>
        <p:spPr/>
        <p:txBody>
          <a:bodyPr/>
          <a:lstStyle/>
          <a:p>
            <a:pPr lvl="1" algn="just">
              <a:lnSpc>
                <a:spcPct val="90000"/>
              </a:lnSpc>
            </a:pPr>
            <a:r>
              <a:rPr lang="en-US" dirty="0" smtClean="0">
                <a:solidFill>
                  <a:schemeClr val="tx1"/>
                </a:solidFill>
                <a:cs typeface="Times New Roman" panose="02020603050405020304" pitchFamily="18" charset="0"/>
              </a:rPr>
              <a:t>(</a:t>
            </a:r>
            <a:r>
              <a:rPr lang="en-US" dirty="0">
                <a:solidFill>
                  <a:schemeClr val="tx1"/>
                </a:solidFill>
                <a:cs typeface="Times New Roman" panose="02020603050405020304" pitchFamily="18" charset="0"/>
              </a:rPr>
              <a:t>A) shall be-- </a:t>
            </a:r>
          </a:p>
          <a:p>
            <a:pPr lvl="2" algn="just">
              <a:lnSpc>
                <a:spcPct val="90000"/>
              </a:lnSpc>
            </a:pPr>
            <a:r>
              <a:rPr lang="en-US" dirty="0">
                <a:solidFill>
                  <a:schemeClr val="tx1"/>
                </a:solidFill>
                <a:cs typeface="Times New Roman" panose="02020603050405020304" pitchFamily="18" charset="0"/>
              </a:rPr>
              <a:t>(i) based on the </a:t>
            </a:r>
            <a:r>
              <a:rPr lang="en-US" b="1" dirty="0">
                <a:solidFill>
                  <a:schemeClr val="accent4">
                    <a:lumMod val="50000"/>
                    <a:lumOff val="50000"/>
                  </a:schemeClr>
                </a:solidFill>
                <a:cs typeface="Times New Roman" panose="02020603050405020304" pitchFamily="18" charset="0"/>
              </a:rPr>
              <a:t>cost (determined without reference to a rate-of-return or other </a:t>
            </a:r>
            <a:r>
              <a:rPr lang="en-US" b="1" dirty="0" err="1">
                <a:solidFill>
                  <a:schemeClr val="accent4">
                    <a:lumMod val="50000"/>
                    <a:lumOff val="50000"/>
                  </a:schemeClr>
                </a:solidFill>
                <a:cs typeface="Times New Roman" panose="02020603050405020304" pitchFamily="18" charset="0"/>
              </a:rPr>
              <a:t>ratebased</a:t>
            </a:r>
            <a:r>
              <a:rPr lang="en-US" b="1" dirty="0">
                <a:solidFill>
                  <a:schemeClr val="accent4">
                    <a:lumMod val="50000"/>
                    <a:lumOff val="50000"/>
                  </a:schemeClr>
                </a:solidFill>
                <a:cs typeface="Times New Roman" panose="02020603050405020304" pitchFamily="18" charset="0"/>
              </a:rPr>
              <a:t> proceeding) </a:t>
            </a:r>
            <a:r>
              <a:rPr lang="en-US" dirty="0">
                <a:solidFill>
                  <a:schemeClr val="tx1"/>
                </a:solidFill>
                <a:cs typeface="Times New Roman" panose="02020603050405020304" pitchFamily="18" charset="0"/>
              </a:rPr>
              <a:t>of providing the interconnection or network element (whichever is applicable), and </a:t>
            </a:r>
          </a:p>
          <a:p>
            <a:pPr lvl="2" algn="just">
              <a:lnSpc>
                <a:spcPct val="90000"/>
              </a:lnSpc>
            </a:pPr>
            <a:r>
              <a:rPr lang="en-US" dirty="0">
                <a:solidFill>
                  <a:schemeClr val="tx1"/>
                </a:solidFill>
                <a:cs typeface="Times New Roman" panose="02020603050405020304" pitchFamily="18" charset="0"/>
              </a:rPr>
              <a:t>(ii) nondiscriminatory, and </a:t>
            </a:r>
          </a:p>
          <a:p>
            <a:pPr lvl="1">
              <a:lnSpc>
                <a:spcPct val="90000"/>
              </a:lnSpc>
            </a:pPr>
            <a:r>
              <a:rPr lang="en-US" dirty="0">
                <a:cs typeface="Times New Roman" panose="02020603050405020304" pitchFamily="18" charset="0"/>
              </a:rPr>
              <a:t>(B) may include a reasonable profit.</a:t>
            </a:r>
            <a:r>
              <a:rPr lang="en-US" dirty="0"/>
              <a:t> </a:t>
            </a:r>
          </a:p>
        </p:txBody>
      </p:sp>
    </p:spTree>
    <p:extLst>
      <p:ext uri="{BB962C8B-B14F-4D97-AF65-F5344CB8AC3E}">
        <p14:creationId xmlns:p14="http://schemas.microsoft.com/office/powerpoint/2010/main" val="33311106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77B2AC7-1DA7-444A-BFB2-F5811C3617DE}"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847E81D-E126-4696-BC3C-8FA08D03FC00}" type="slidenum">
              <a:rPr lang="en-US" altLang="en-US" sz="1400">
                <a:solidFill>
                  <a:srgbClr val="000066"/>
                </a:solidFill>
                <a:latin typeface="Arial" panose="020B0604020202020204" pitchFamily="34" charset="0"/>
              </a:rPr>
              <a:pPr/>
              <a:t>59</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r>
              <a:rPr lang="en-US" smtClean="0"/>
              <a:t>Sec. 252(d)(1) Rewrite I</a:t>
            </a:r>
          </a:p>
        </p:txBody>
      </p:sp>
      <p:sp>
        <p:nvSpPr>
          <p:cNvPr id="31750" name="Rectangle 3"/>
          <p:cNvSpPr>
            <a:spLocks noGrp="1" noChangeArrowheads="1"/>
          </p:cNvSpPr>
          <p:nvPr>
            <p:ph type="body" idx="1"/>
          </p:nvPr>
        </p:nvSpPr>
        <p:spPr/>
        <p:txBody>
          <a:bodyPr/>
          <a:lstStyle/>
          <a:p>
            <a:pPr lvl="1" algn="just">
              <a:lnSpc>
                <a:spcPct val="90000"/>
              </a:lnSpc>
            </a:pPr>
            <a:r>
              <a:rPr lang="en-US" dirty="0" smtClean="0">
                <a:solidFill>
                  <a:schemeClr val="tx1"/>
                </a:solidFill>
                <a:cs typeface="Times New Roman" panose="02020603050405020304" pitchFamily="18" charset="0"/>
              </a:rPr>
              <a:t>(</a:t>
            </a:r>
            <a:r>
              <a:rPr lang="en-US" dirty="0">
                <a:solidFill>
                  <a:schemeClr val="tx1"/>
                </a:solidFill>
                <a:cs typeface="Times New Roman" panose="02020603050405020304" pitchFamily="18" charset="0"/>
              </a:rPr>
              <a:t>A) shall be-- </a:t>
            </a:r>
          </a:p>
          <a:p>
            <a:pPr lvl="2" algn="just">
              <a:lnSpc>
                <a:spcPct val="90000"/>
              </a:lnSpc>
            </a:pPr>
            <a:r>
              <a:rPr lang="en-US" dirty="0">
                <a:solidFill>
                  <a:schemeClr val="tx1"/>
                </a:solidFill>
                <a:cs typeface="Times New Roman" panose="02020603050405020304" pitchFamily="18" charset="0"/>
              </a:rPr>
              <a:t>(i) based on the </a:t>
            </a:r>
            <a:r>
              <a:rPr lang="en-US" b="1" dirty="0">
                <a:solidFill>
                  <a:schemeClr val="accent4">
                    <a:lumMod val="50000"/>
                    <a:lumOff val="50000"/>
                  </a:schemeClr>
                </a:solidFill>
                <a:cs typeface="Times New Roman" panose="02020603050405020304" pitchFamily="18" charset="0"/>
              </a:rPr>
              <a:t>historical</a:t>
            </a:r>
            <a:r>
              <a:rPr lang="en-US" dirty="0">
                <a:solidFill>
                  <a:schemeClr val="tx1"/>
                </a:solidFill>
                <a:cs typeface="Times New Roman" panose="02020603050405020304" pitchFamily="18" charset="0"/>
              </a:rPr>
              <a:t> cost </a:t>
            </a:r>
            <a:r>
              <a:rPr lang="en-US" dirty="0" smtClean="0">
                <a:solidFill>
                  <a:schemeClr val="tx1"/>
                </a:solidFill>
                <a:cs typeface="Times New Roman" panose="02020603050405020304" pitchFamily="18" charset="0"/>
              </a:rPr>
              <a:t>of </a:t>
            </a:r>
            <a:r>
              <a:rPr lang="en-US" dirty="0">
                <a:solidFill>
                  <a:schemeClr val="tx1"/>
                </a:solidFill>
                <a:cs typeface="Times New Roman" panose="02020603050405020304" pitchFamily="18" charset="0"/>
              </a:rPr>
              <a:t>providing the interconnection or network element (whichever is applicable), and </a:t>
            </a:r>
          </a:p>
          <a:p>
            <a:pPr lvl="2" algn="just">
              <a:lnSpc>
                <a:spcPct val="90000"/>
              </a:lnSpc>
            </a:pPr>
            <a:r>
              <a:rPr lang="en-US" dirty="0">
                <a:solidFill>
                  <a:schemeClr val="tx1"/>
                </a:solidFill>
                <a:cs typeface="Times New Roman" panose="02020603050405020304" pitchFamily="18" charset="0"/>
              </a:rPr>
              <a:t>(ii) nondiscriminatory</a:t>
            </a:r>
            <a:r>
              <a:rPr lang="en-US" dirty="0"/>
              <a:t> </a:t>
            </a:r>
          </a:p>
        </p:txBody>
      </p:sp>
      <p:sp>
        <p:nvSpPr>
          <p:cNvPr id="7" name="Text Box 5"/>
          <p:cNvSpPr txBox="1">
            <a:spLocks noChangeArrowheads="1"/>
          </p:cNvSpPr>
          <p:nvPr/>
        </p:nvSpPr>
        <p:spPr bwMode="auto">
          <a:xfrm>
            <a:off x="10015538" y="0"/>
            <a:ext cx="217646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(1 of </a:t>
            </a:r>
            <a:r>
              <a:rPr lang="en-US" b="1" i="0" dirty="0">
                <a:solidFill>
                  <a:schemeClr val="accent4">
                    <a:lumMod val="75000"/>
                    <a:lumOff val="25000"/>
                  </a:schemeClr>
                </a:solidFill>
                <a:latin typeface="+mn-lt"/>
                <a:cs typeface="Times New Roman" panose="02020603050405020304" pitchFamily="18" charset="0"/>
              </a:rPr>
              <a:t>3</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4209395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DE17873-1289-4446-B6FD-92DCF51E5F99}"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6F08419-CF93-4065-8A90-80091E15262C}" type="slidenum">
              <a:rPr lang="en-US" altLang="en-US" sz="1400">
                <a:solidFill>
                  <a:srgbClr val="000066"/>
                </a:solidFill>
                <a:latin typeface="Arial" panose="020B0604020202020204" pitchFamily="34" charset="0"/>
              </a:rPr>
              <a:pPr/>
              <a:t>6</a:t>
            </a:fld>
            <a:endParaRPr lang="en-US" altLang="en-US" sz="1400">
              <a:solidFill>
                <a:srgbClr val="000066"/>
              </a:solidFill>
              <a:latin typeface="Arial" panose="020B0604020202020204" pitchFamily="34" charset="0"/>
            </a:endParaRPr>
          </a:p>
        </p:txBody>
      </p:sp>
      <p:sp>
        <p:nvSpPr>
          <p:cNvPr id="4101" name="Rectangle 2"/>
          <p:cNvSpPr>
            <a:spLocks noGrp="1" noChangeArrowheads="1"/>
          </p:cNvSpPr>
          <p:nvPr>
            <p:ph type="title"/>
          </p:nvPr>
        </p:nvSpPr>
        <p:spPr/>
        <p:txBody>
          <a:bodyPr/>
          <a:lstStyle/>
          <a:p>
            <a:r>
              <a:rPr lang="en-US" smtClean="0"/>
              <a:t>Natural Monopoly: Two Key Pricing Issues</a:t>
            </a:r>
          </a:p>
        </p:txBody>
      </p:sp>
      <p:sp>
        <p:nvSpPr>
          <p:cNvPr id="4102" name="Rectangle 3"/>
          <p:cNvSpPr>
            <a:spLocks noGrp="1" noChangeArrowheads="1"/>
          </p:cNvSpPr>
          <p:nvPr>
            <p:ph type="body" idx="1"/>
          </p:nvPr>
        </p:nvSpPr>
        <p:spPr/>
        <p:txBody>
          <a:bodyPr/>
          <a:lstStyle/>
          <a:p>
            <a:pPr>
              <a:lnSpc>
                <a:spcPct val="90000"/>
              </a:lnSpc>
            </a:pPr>
            <a:r>
              <a:rPr lang="en-US" smtClean="0"/>
              <a:t>MC </a:t>
            </a:r>
            <a:r>
              <a:rPr lang="en-US" dirty="0" smtClean="0"/>
              <a:t>Pricing Causes Insolvency</a:t>
            </a:r>
          </a:p>
          <a:p>
            <a:pPr lvl="1">
              <a:lnSpc>
                <a:spcPct val="90000"/>
              </a:lnSpc>
            </a:pPr>
            <a:r>
              <a:rPr lang="en-US" dirty="0" smtClean="0">
                <a:cs typeface="Times New Roman" panose="02020603050405020304" pitchFamily="18" charset="0"/>
              </a:rPr>
              <a:t>At the same time, if price is set at marginal cost, the firm loses money. It recovers only the marginal costs of production and does not recover its fixed costs.</a:t>
            </a:r>
          </a:p>
        </p:txBody>
      </p:sp>
    </p:spTree>
    <p:extLst>
      <p:ext uri="{BB962C8B-B14F-4D97-AF65-F5344CB8AC3E}">
        <p14:creationId xmlns:p14="http://schemas.microsoft.com/office/powerpoint/2010/main" val="36562780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2402B16-C5D6-48B5-8378-B4BD2173061E}"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FC16D57-0058-4575-BFB8-592C7EA3F8D4}" type="slidenum">
              <a:rPr lang="en-US" altLang="en-US" sz="1400">
                <a:solidFill>
                  <a:srgbClr val="000066"/>
                </a:solidFill>
                <a:latin typeface="Arial" panose="020B0604020202020204" pitchFamily="34" charset="0"/>
              </a:rPr>
              <a:pPr/>
              <a:t>60</a:t>
            </a:fld>
            <a:endParaRPr lang="en-US" altLang="en-US" sz="1400">
              <a:solidFill>
                <a:srgbClr val="000066"/>
              </a:solidFill>
              <a:latin typeface="Arial" panose="020B0604020202020204" pitchFamily="34" charset="0"/>
            </a:endParaRPr>
          </a:p>
        </p:txBody>
      </p:sp>
      <p:sp>
        <p:nvSpPr>
          <p:cNvPr id="32773" name="Rectangle 2"/>
          <p:cNvSpPr>
            <a:spLocks noGrp="1" noChangeArrowheads="1"/>
          </p:cNvSpPr>
          <p:nvPr>
            <p:ph type="title"/>
          </p:nvPr>
        </p:nvSpPr>
        <p:spPr/>
        <p:txBody>
          <a:bodyPr/>
          <a:lstStyle/>
          <a:p>
            <a:r>
              <a:rPr lang="en-US" smtClean="0"/>
              <a:t>Sec. 252(d)(1) Rewrite II</a:t>
            </a:r>
          </a:p>
        </p:txBody>
      </p:sp>
      <p:sp>
        <p:nvSpPr>
          <p:cNvPr id="32774" name="Rectangle 3"/>
          <p:cNvSpPr>
            <a:spLocks noGrp="1" noChangeArrowheads="1"/>
          </p:cNvSpPr>
          <p:nvPr>
            <p:ph type="body" idx="1"/>
          </p:nvPr>
        </p:nvSpPr>
        <p:spPr/>
        <p:txBody>
          <a:bodyPr/>
          <a:lstStyle/>
          <a:p>
            <a:pPr lvl="1" algn="just">
              <a:lnSpc>
                <a:spcPct val="90000"/>
              </a:lnSpc>
            </a:pPr>
            <a:r>
              <a:rPr lang="en-US" dirty="0" smtClean="0">
                <a:solidFill>
                  <a:schemeClr val="tx1"/>
                </a:solidFill>
                <a:cs typeface="Times New Roman" panose="02020603050405020304" pitchFamily="18" charset="0"/>
              </a:rPr>
              <a:t>(</a:t>
            </a:r>
            <a:r>
              <a:rPr lang="en-US" dirty="0">
                <a:solidFill>
                  <a:schemeClr val="tx1"/>
                </a:solidFill>
                <a:cs typeface="Times New Roman" panose="02020603050405020304" pitchFamily="18" charset="0"/>
              </a:rPr>
              <a:t>A) shall be-- </a:t>
            </a:r>
          </a:p>
          <a:p>
            <a:pPr lvl="2" algn="just">
              <a:lnSpc>
                <a:spcPct val="90000"/>
              </a:lnSpc>
            </a:pPr>
            <a:r>
              <a:rPr lang="en-US" dirty="0">
                <a:solidFill>
                  <a:schemeClr val="tx1"/>
                </a:solidFill>
                <a:cs typeface="Times New Roman" panose="02020603050405020304" pitchFamily="18" charset="0"/>
              </a:rPr>
              <a:t>(i) based on the </a:t>
            </a:r>
            <a:r>
              <a:rPr lang="en-US" b="1" dirty="0">
                <a:solidFill>
                  <a:schemeClr val="accent4">
                    <a:lumMod val="50000"/>
                    <a:lumOff val="50000"/>
                  </a:schemeClr>
                </a:solidFill>
                <a:cs typeface="Times New Roman" panose="02020603050405020304" pitchFamily="18" charset="0"/>
              </a:rPr>
              <a:t>replacement</a:t>
            </a:r>
            <a:r>
              <a:rPr lang="en-US" dirty="0">
                <a:solidFill>
                  <a:schemeClr val="tx1"/>
                </a:solidFill>
                <a:cs typeface="Times New Roman" panose="02020603050405020304" pitchFamily="18" charset="0"/>
              </a:rPr>
              <a:t> cost </a:t>
            </a:r>
            <a:r>
              <a:rPr lang="en-US" dirty="0" smtClean="0">
                <a:solidFill>
                  <a:schemeClr val="tx1"/>
                </a:solidFill>
                <a:cs typeface="Times New Roman" panose="02020603050405020304" pitchFamily="18" charset="0"/>
              </a:rPr>
              <a:t>of </a:t>
            </a:r>
            <a:r>
              <a:rPr lang="en-US" dirty="0">
                <a:solidFill>
                  <a:schemeClr val="tx1"/>
                </a:solidFill>
                <a:cs typeface="Times New Roman" panose="02020603050405020304" pitchFamily="18" charset="0"/>
              </a:rPr>
              <a:t>providing the interconnection or network element (whichever is applicable), and </a:t>
            </a:r>
          </a:p>
          <a:p>
            <a:pPr lvl="2" algn="just">
              <a:lnSpc>
                <a:spcPct val="90000"/>
              </a:lnSpc>
            </a:pPr>
            <a:r>
              <a:rPr lang="en-US" dirty="0">
                <a:solidFill>
                  <a:schemeClr val="tx1"/>
                </a:solidFill>
                <a:cs typeface="Times New Roman" panose="02020603050405020304" pitchFamily="18" charset="0"/>
              </a:rPr>
              <a:t>(ii) nondiscriminatory</a:t>
            </a:r>
            <a:r>
              <a:rPr lang="en-US" dirty="0"/>
              <a:t> </a:t>
            </a:r>
          </a:p>
        </p:txBody>
      </p:sp>
      <p:sp>
        <p:nvSpPr>
          <p:cNvPr id="7" name="Text Box 5"/>
          <p:cNvSpPr txBox="1">
            <a:spLocks noChangeArrowheads="1"/>
          </p:cNvSpPr>
          <p:nvPr/>
        </p:nvSpPr>
        <p:spPr bwMode="auto">
          <a:xfrm>
            <a:off x="10063163" y="0"/>
            <a:ext cx="212883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(2 of </a:t>
            </a:r>
            <a:r>
              <a:rPr lang="en-US" b="1" i="0" dirty="0">
                <a:solidFill>
                  <a:schemeClr val="accent4">
                    <a:lumMod val="75000"/>
                    <a:lumOff val="25000"/>
                  </a:schemeClr>
                </a:solidFill>
                <a:latin typeface="+mn-lt"/>
                <a:cs typeface="Times New Roman" panose="02020603050405020304" pitchFamily="18" charset="0"/>
              </a:rPr>
              <a:t>3</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1903839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99B1A5F-5B88-4851-87BC-2C8884724227}"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9A1B44A-0144-45FB-B98A-F39120AAD9AB}" type="slidenum">
              <a:rPr lang="en-US" altLang="en-US" sz="1400">
                <a:solidFill>
                  <a:srgbClr val="000066"/>
                </a:solidFill>
                <a:latin typeface="Arial" panose="020B0604020202020204" pitchFamily="34" charset="0"/>
              </a:rPr>
              <a:pPr/>
              <a:t>61</a:t>
            </a:fld>
            <a:endParaRPr lang="en-US" altLang="en-US" sz="1400">
              <a:solidFill>
                <a:srgbClr val="000066"/>
              </a:solidFill>
              <a:latin typeface="Arial" panose="020B0604020202020204" pitchFamily="34" charset="0"/>
            </a:endParaRPr>
          </a:p>
        </p:txBody>
      </p:sp>
      <p:sp>
        <p:nvSpPr>
          <p:cNvPr id="33797" name="Rectangle 2"/>
          <p:cNvSpPr>
            <a:spLocks noGrp="1" noChangeArrowheads="1"/>
          </p:cNvSpPr>
          <p:nvPr>
            <p:ph type="title"/>
          </p:nvPr>
        </p:nvSpPr>
        <p:spPr/>
        <p:txBody>
          <a:bodyPr/>
          <a:lstStyle/>
          <a:p>
            <a:r>
              <a:rPr lang="en-US" smtClean="0"/>
              <a:t>Buy v. Build Hypo</a:t>
            </a:r>
          </a:p>
        </p:txBody>
      </p:sp>
      <p:sp>
        <p:nvSpPr>
          <p:cNvPr id="33798" name="Rectangle 3"/>
          <p:cNvSpPr>
            <a:spLocks noGrp="1" noChangeArrowheads="1"/>
          </p:cNvSpPr>
          <p:nvPr>
            <p:ph type="body" idx="1"/>
          </p:nvPr>
        </p:nvSpPr>
        <p:spPr/>
        <p:txBody>
          <a:bodyPr/>
          <a:lstStyle/>
          <a:p>
            <a:pPr>
              <a:lnSpc>
                <a:spcPct val="90000"/>
              </a:lnSpc>
            </a:pPr>
            <a:r>
              <a:rPr lang="en-US" smtClean="0">
                <a:cs typeface="Times New Roman" panose="02020603050405020304" pitchFamily="18" charset="0"/>
              </a:rPr>
              <a:t>Facts</a:t>
            </a:r>
          </a:p>
          <a:p>
            <a:pPr lvl="1">
              <a:lnSpc>
                <a:spcPct val="90000"/>
              </a:lnSpc>
            </a:pPr>
            <a:r>
              <a:rPr lang="en-US" smtClean="0">
                <a:cs typeface="Times New Roman" panose="02020603050405020304" pitchFamily="18" charset="0"/>
              </a:rPr>
              <a:t>Cost $1000 to build facility yesterday</a:t>
            </a:r>
            <a:endParaRPr lang="en-US" smtClean="0"/>
          </a:p>
          <a:p>
            <a:pPr lvl="1">
              <a:lnSpc>
                <a:spcPct val="90000"/>
              </a:lnSpc>
            </a:pPr>
            <a:r>
              <a:rPr lang="en-US" smtClean="0">
                <a:cs typeface="Times New Roman" panose="02020603050405020304" pitchFamily="18" charset="0"/>
              </a:rPr>
              <a:t>Costs $500 to build same facility today</a:t>
            </a:r>
            <a:endParaRPr lang="en-US" smtClean="0"/>
          </a:p>
          <a:p>
            <a:pPr lvl="1">
              <a:lnSpc>
                <a:spcPct val="90000"/>
              </a:lnSpc>
            </a:pPr>
            <a:r>
              <a:rPr lang="en-US" smtClean="0">
                <a:cs typeface="Times New Roman" panose="02020603050405020304" pitchFamily="18" charset="0"/>
              </a:rPr>
              <a:t>Will cost $100 to build same facility tomorrow, if we build the facility today.</a:t>
            </a:r>
          </a:p>
          <a:p>
            <a:pPr>
              <a:lnSpc>
                <a:spcPct val="90000"/>
              </a:lnSpc>
            </a:pPr>
            <a:r>
              <a:rPr lang="en-US" smtClean="0"/>
              <a:t>Question</a:t>
            </a:r>
          </a:p>
          <a:p>
            <a:pPr lvl="1">
              <a:lnSpc>
                <a:spcPct val="90000"/>
              </a:lnSpc>
            </a:pPr>
            <a:r>
              <a:rPr lang="en-US" smtClean="0">
                <a:cs typeface="Times New Roman" panose="02020603050405020304" pitchFamily="18" charset="0"/>
              </a:rPr>
              <a:t>What price should an entrant face to use the existing facility?</a:t>
            </a:r>
          </a:p>
        </p:txBody>
      </p:sp>
      <p:sp>
        <p:nvSpPr>
          <p:cNvPr id="7" name="Text Box 5"/>
          <p:cNvSpPr txBox="1">
            <a:spLocks noChangeArrowheads="1"/>
          </p:cNvSpPr>
          <p:nvPr/>
        </p:nvSpPr>
        <p:spPr bwMode="auto">
          <a:xfrm>
            <a:off x="10034588" y="0"/>
            <a:ext cx="215741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(3 of </a:t>
            </a:r>
            <a:r>
              <a:rPr lang="en-US" b="1" i="0" dirty="0">
                <a:solidFill>
                  <a:schemeClr val="accent4">
                    <a:lumMod val="75000"/>
                    <a:lumOff val="25000"/>
                  </a:schemeClr>
                </a:solidFill>
                <a:latin typeface="+mn-lt"/>
                <a:cs typeface="Times New Roman" panose="02020603050405020304" pitchFamily="18" charset="0"/>
              </a:rPr>
              <a:t>3</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7130293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39F7939-C3D6-4EC4-B44E-DA2A406BFFF8}"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C4F36F3-AD52-43C4-A843-C8D8877B1C32}" type="slidenum">
              <a:rPr lang="en-US" altLang="en-US" sz="1400">
                <a:solidFill>
                  <a:srgbClr val="000066"/>
                </a:solidFill>
                <a:latin typeface="Arial" panose="020B0604020202020204" pitchFamily="34" charset="0"/>
              </a:rPr>
              <a:pPr/>
              <a:t>62</a:t>
            </a:fld>
            <a:endParaRPr lang="en-US" altLang="en-US" sz="1400">
              <a:solidFill>
                <a:srgbClr val="000066"/>
              </a:solidFill>
              <a:latin typeface="Arial" panose="020B0604020202020204" pitchFamily="34" charset="0"/>
            </a:endParaRPr>
          </a:p>
        </p:txBody>
      </p:sp>
      <p:sp>
        <p:nvSpPr>
          <p:cNvPr id="34821" name="Rectangle 2"/>
          <p:cNvSpPr>
            <a:spLocks noGrp="1" noChangeArrowheads="1"/>
          </p:cNvSpPr>
          <p:nvPr>
            <p:ph type="title"/>
          </p:nvPr>
        </p:nvSpPr>
        <p:spPr/>
        <p:txBody>
          <a:bodyPr/>
          <a:lstStyle/>
          <a:p>
            <a:r>
              <a:rPr lang="en-US" smtClean="0"/>
              <a:t>Buy v. Build Hypo</a:t>
            </a:r>
          </a:p>
        </p:txBody>
      </p:sp>
      <p:sp>
        <p:nvSpPr>
          <p:cNvPr id="34822" name="Rectangle 3"/>
          <p:cNvSpPr>
            <a:spLocks noGrp="1" noChangeArrowheads="1"/>
          </p:cNvSpPr>
          <p:nvPr>
            <p:ph type="body" idx="1"/>
          </p:nvPr>
        </p:nvSpPr>
        <p:spPr/>
        <p:txBody>
          <a:bodyPr/>
          <a:lstStyle/>
          <a:p>
            <a:r>
              <a:rPr lang="en-US" smtClean="0"/>
              <a:t>Framework</a:t>
            </a:r>
          </a:p>
          <a:p>
            <a:pPr lvl="1"/>
            <a:r>
              <a:rPr lang="en-US" smtClean="0">
                <a:cs typeface="Times New Roman" panose="02020603050405020304" pitchFamily="18" charset="0"/>
              </a:rPr>
              <a:t>This is learning by doing in the possible presence of spillovers. (See Tirole, The Theory of Industrial Organization, 329-330 (1988).)</a:t>
            </a:r>
          </a:p>
        </p:txBody>
      </p:sp>
    </p:spTree>
    <p:extLst>
      <p:ext uri="{BB962C8B-B14F-4D97-AF65-F5344CB8AC3E}">
        <p14:creationId xmlns:p14="http://schemas.microsoft.com/office/powerpoint/2010/main" val="3785697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8450" y="-1"/>
            <a:ext cx="1733550"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576 Pages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63</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Report and Order (2003)</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449017" y="114457"/>
            <a:ext cx="4785510" cy="6586381"/>
          </a:xfrm>
          <a:prstGeom prst="rect">
            <a:avLst/>
          </a:prstGeom>
        </p:spPr>
      </p:pic>
    </p:spTree>
    <p:extLst>
      <p:ext uri="{BB962C8B-B14F-4D97-AF65-F5344CB8AC3E}">
        <p14:creationId xmlns:p14="http://schemas.microsoft.com/office/powerpoint/2010/main" val="25484209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740" y="-1"/>
            <a:ext cx="3985260"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Expanded Role for States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64</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Report and Order (2003)</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174487" y="456278"/>
            <a:ext cx="3865996" cy="5563522"/>
          </a:xfrm>
          <a:prstGeom prst="rect">
            <a:avLst/>
          </a:prstGeom>
        </p:spPr>
      </p:pic>
      <p:pic>
        <p:nvPicPr>
          <p:cNvPr id="10" name="Picture 9"/>
          <p:cNvPicPr>
            <a:picLocks noChangeAspect="1"/>
          </p:cNvPicPr>
          <p:nvPr/>
        </p:nvPicPr>
        <p:blipFill>
          <a:blip r:embed="rId3"/>
          <a:stretch>
            <a:fillRect/>
          </a:stretch>
        </p:blipFill>
        <p:spPr>
          <a:xfrm>
            <a:off x="914837" y="2790087"/>
            <a:ext cx="10800913" cy="2469780"/>
          </a:xfrm>
          <a:prstGeom prst="rect">
            <a:avLst/>
          </a:prstGeom>
        </p:spPr>
      </p:pic>
    </p:spTree>
    <p:extLst>
      <p:ext uri="{BB962C8B-B14F-4D97-AF65-F5344CB8AC3E}">
        <p14:creationId xmlns:p14="http://schemas.microsoft.com/office/powerpoint/2010/main" val="101796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2"/>
            <a:ext cx="5638801"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USTA II: Overturns Third Set of Rules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65</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359 F.3d 554 (D.C. Cir. 2004)</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531938" y="501377"/>
            <a:ext cx="4559550" cy="6283282"/>
          </a:xfrm>
          <a:prstGeom prst="rect">
            <a:avLst/>
          </a:prstGeom>
        </p:spPr>
      </p:pic>
    </p:spTree>
    <p:extLst>
      <p:ext uri="{BB962C8B-B14F-4D97-AF65-F5344CB8AC3E}">
        <p14:creationId xmlns:p14="http://schemas.microsoft.com/office/powerpoint/2010/main" val="42700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3350" y="-2"/>
            <a:ext cx="4438651"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Can’t Just Delegate to States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66</a:t>
            </a:fld>
            <a:endParaRPr lang="en-US" altLang="en-US"/>
          </a:p>
        </p:txBody>
      </p:sp>
      <p:sp>
        <p:nvSpPr>
          <p:cNvPr id="6" name="Text Box 5"/>
          <p:cNvSpPr txBox="1">
            <a:spLocks noChangeArrowheads="1"/>
          </p:cNvSpPr>
          <p:nvPr/>
        </p:nvSpPr>
        <p:spPr bwMode="auto">
          <a:xfrm>
            <a:off x="9458324" y="6488668"/>
            <a:ext cx="27336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USTA II (D.C. Cir. 2004)</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10379" y="203589"/>
            <a:ext cx="4390209" cy="6044811"/>
          </a:xfrm>
          <a:prstGeom prst="rect">
            <a:avLst/>
          </a:prstGeom>
        </p:spPr>
      </p:pic>
      <p:sp>
        <p:nvSpPr>
          <p:cNvPr id="8" name="Rectangle 7"/>
          <p:cNvSpPr/>
          <p:nvPr/>
        </p:nvSpPr>
        <p:spPr bwMode="auto">
          <a:xfrm>
            <a:off x="1285875" y="1612365"/>
            <a:ext cx="10819606" cy="39703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rgbClr val="000000"/>
                </a:solidFill>
                <a:effectLst/>
              </a:rPr>
              <a:t>“</a:t>
            </a:r>
            <a:r>
              <a:rPr lang="en-US" sz="3600" dirty="0"/>
              <a:t>We therefore vacate, as an </a:t>
            </a:r>
            <a:r>
              <a:rPr lang="en-US" sz="3600" b="1" dirty="0">
                <a:solidFill>
                  <a:schemeClr val="accent4">
                    <a:lumMod val="50000"/>
                    <a:lumOff val="50000"/>
                  </a:schemeClr>
                </a:solidFill>
              </a:rPr>
              <a:t>unlawful </a:t>
            </a:r>
            <a:r>
              <a:rPr lang="en-US" sz="3600" b="1" dirty="0" err="1">
                <a:solidFill>
                  <a:schemeClr val="accent4">
                    <a:lumMod val="50000"/>
                    <a:lumOff val="50000"/>
                  </a:schemeClr>
                </a:solidFill>
              </a:rPr>
              <a:t>subdelegation</a:t>
            </a:r>
            <a:r>
              <a:rPr lang="en-US" sz="3600" b="1" dirty="0">
                <a:solidFill>
                  <a:schemeClr val="accent4">
                    <a:lumMod val="50000"/>
                    <a:lumOff val="50000"/>
                  </a:schemeClr>
                </a:solidFill>
              </a:rPr>
              <a:t> </a:t>
            </a:r>
            <a:r>
              <a:rPr lang="en-US" sz="3600" dirty="0"/>
              <a:t>of the Commission’s § 251(d)(2) responsibilities, those portions of the Order that </a:t>
            </a:r>
            <a:r>
              <a:rPr lang="en-US" sz="3600" b="1" dirty="0">
                <a:solidFill>
                  <a:schemeClr val="accent4">
                    <a:lumMod val="50000"/>
                    <a:lumOff val="50000"/>
                  </a:schemeClr>
                </a:solidFill>
              </a:rPr>
              <a:t>delegate to state commissions </a:t>
            </a:r>
            <a:r>
              <a:rPr lang="en-US" sz="3600" dirty="0"/>
              <a:t>the authority to determine whether CLECs are impaired </a:t>
            </a:r>
            <a:r>
              <a:rPr lang="en-US" sz="3600" dirty="0" smtClean="0"/>
              <a:t>without </a:t>
            </a:r>
            <a:r>
              <a:rPr lang="en-US" sz="3600" dirty="0"/>
              <a:t>access to network elements, and in particular we vacate the Commission’s scheme for </a:t>
            </a:r>
            <a:r>
              <a:rPr lang="en-US" sz="3600" dirty="0" err="1"/>
              <a:t>subdelegating</a:t>
            </a:r>
            <a:r>
              <a:rPr lang="en-US" sz="3600" dirty="0"/>
              <a:t> mass market switching </a:t>
            </a:r>
            <a:r>
              <a:rPr lang="en-US" sz="3600" dirty="0" smtClean="0"/>
              <a:t>determinations.</a:t>
            </a:r>
            <a:r>
              <a:rPr lang="en-US" sz="3600" dirty="0" smtClean="0">
                <a:solidFill>
                  <a:srgbClr val="000000"/>
                </a:solidFill>
              </a:rPr>
              <a:t>”</a:t>
            </a:r>
            <a:endParaRPr lang="en-US" sz="36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33139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7024" y="-1"/>
            <a:ext cx="1704975" cy="353175"/>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185 Pages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67</a:t>
            </a:fld>
            <a:endParaRPr lang="en-US" altLang="en-US"/>
          </a:p>
        </p:txBody>
      </p:sp>
      <p:sp>
        <p:nvSpPr>
          <p:cNvPr id="6" name="Text Box 5"/>
          <p:cNvSpPr txBox="1">
            <a:spLocks noChangeArrowheads="1"/>
          </p:cNvSpPr>
          <p:nvPr/>
        </p:nvSpPr>
        <p:spPr bwMode="auto">
          <a:xfrm>
            <a:off x="8151541" y="6488668"/>
            <a:ext cx="404045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Order on Remand (4 Feb 2005)</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68051" y="353174"/>
            <a:ext cx="4278690" cy="6320160"/>
          </a:xfrm>
          <a:prstGeom prst="rect">
            <a:avLst/>
          </a:prstGeom>
        </p:spPr>
      </p:pic>
    </p:spTree>
    <p:extLst>
      <p:ext uri="{BB962C8B-B14F-4D97-AF65-F5344CB8AC3E}">
        <p14:creationId xmlns:p14="http://schemas.microsoft.com/office/powerpoint/2010/main" val="34192524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4080" y="-1"/>
            <a:ext cx="2407920" cy="390269"/>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UNE Revisions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68</a:t>
            </a:fld>
            <a:endParaRPr lang="en-US" altLang="en-US"/>
          </a:p>
        </p:txBody>
      </p:sp>
      <p:sp>
        <p:nvSpPr>
          <p:cNvPr id="6" name="Text Box 5"/>
          <p:cNvSpPr txBox="1">
            <a:spLocks noChangeArrowheads="1"/>
          </p:cNvSpPr>
          <p:nvPr/>
        </p:nvSpPr>
        <p:spPr bwMode="auto">
          <a:xfrm>
            <a:off x="8151541" y="6488668"/>
            <a:ext cx="404045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Order on Remand (4 Feb 2005)</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216717" y="195133"/>
            <a:ext cx="4536258" cy="6119143"/>
          </a:xfrm>
          <a:prstGeom prst="rect">
            <a:avLst/>
          </a:prstGeom>
        </p:spPr>
      </p:pic>
      <p:pic>
        <p:nvPicPr>
          <p:cNvPr id="10" name="Picture 9"/>
          <p:cNvPicPr>
            <a:picLocks noChangeAspect="1"/>
          </p:cNvPicPr>
          <p:nvPr/>
        </p:nvPicPr>
        <p:blipFill>
          <a:blip r:embed="rId3"/>
          <a:stretch>
            <a:fillRect/>
          </a:stretch>
        </p:blipFill>
        <p:spPr>
          <a:xfrm>
            <a:off x="1157172" y="2041549"/>
            <a:ext cx="10644303" cy="3939079"/>
          </a:xfrm>
          <a:prstGeom prst="rect">
            <a:avLst/>
          </a:prstGeom>
        </p:spPr>
      </p:pic>
    </p:spTree>
    <p:extLst>
      <p:ext uri="{BB962C8B-B14F-4D97-AF65-F5344CB8AC3E}">
        <p14:creationId xmlns:p14="http://schemas.microsoft.com/office/powerpoint/2010/main" val="34247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199" y="-2"/>
            <a:ext cx="2844801"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Covad: 4</a:t>
            </a:r>
            <a:r>
              <a:rPr lang="en-US" sz="2400" baseline="30000" dirty="0" smtClean="0">
                <a:solidFill>
                  <a:schemeClr val="accent4">
                    <a:lumMod val="75000"/>
                    <a:lumOff val="25000"/>
                  </a:schemeClr>
                </a:solidFill>
                <a:latin typeface="+mn-lt"/>
                <a:cs typeface="Times New Roman" panose="02020603050405020304" pitchFamily="18" charset="0"/>
              </a:rPr>
              <a:t>th</a:t>
            </a:r>
            <a:r>
              <a:rPr lang="en-US" sz="2400" dirty="0" smtClean="0">
                <a:solidFill>
                  <a:schemeClr val="accent4">
                    <a:lumMod val="75000"/>
                    <a:lumOff val="25000"/>
                  </a:schemeClr>
                </a:solidFill>
                <a:latin typeface="+mn-lt"/>
                <a:cs typeface="Times New Roman" panose="02020603050405020304" pitchFamily="18" charset="0"/>
              </a:rPr>
              <a:t> Set OK</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69</a:t>
            </a:fld>
            <a:endParaRPr lang="en-US" altLang="en-US"/>
          </a:p>
        </p:txBody>
      </p:sp>
      <p:sp>
        <p:nvSpPr>
          <p:cNvPr id="6" name="Text Box 5"/>
          <p:cNvSpPr txBox="1">
            <a:spLocks noChangeArrowheads="1"/>
          </p:cNvSpPr>
          <p:nvPr/>
        </p:nvSpPr>
        <p:spPr bwMode="auto">
          <a:xfrm>
            <a:off x="9301162" y="6488668"/>
            <a:ext cx="289083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450 F.3d 528 (D.C. 2006)</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434852" y="123349"/>
            <a:ext cx="4859988" cy="6656070"/>
          </a:xfrm>
          <a:prstGeom prst="rect">
            <a:avLst/>
          </a:prstGeom>
        </p:spPr>
      </p:pic>
    </p:spTree>
    <p:extLst>
      <p:ext uri="{BB962C8B-B14F-4D97-AF65-F5344CB8AC3E}">
        <p14:creationId xmlns:p14="http://schemas.microsoft.com/office/powerpoint/2010/main" val="4266731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F09195D-933B-4B8C-B9A9-434EA69BD9A1}"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B04B347-BB3C-4C27-9C2D-08A9871DF974}" type="slidenum">
              <a:rPr lang="en-US" altLang="en-US" sz="1400">
                <a:solidFill>
                  <a:srgbClr val="000066"/>
                </a:solidFill>
                <a:latin typeface="Arial" panose="020B0604020202020204" pitchFamily="34" charset="0"/>
              </a:rPr>
              <a:pPr/>
              <a:t>7</a:t>
            </a:fld>
            <a:endParaRPr lang="en-US" altLang="en-US" sz="1400">
              <a:solidFill>
                <a:srgbClr val="000066"/>
              </a:solidFill>
              <a:latin typeface="Arial" panose="020B0604020202020204" pitchFamily="34" charset="0"/>
            </a:endParaRPr>
          </a:p>
        </p:txBody>
      </p:sp>
      <p:sp>
        <p:nvSpPr>
          <p:cNvPr id="5125" name="Rectangle 2"/>
          <p:cNvSpPr>
            <a:spLocks noGrp="1" noChangeArrowheads="1"/>
          </p:cNvSpPr>
          <p:nvPr>
            <p:ph type="title"/>
          </p:nvPr>
        </p:nvSpPr>
        <p:spPr/>
        <p:txBody>
          <a:bodyPr/>
          <a:lstStyle/>
          <a:p>
            <a:r>
              <a:rPr lang="en-US" smtClean="0"/>
              <a:t>Ramsey Pricing: Max Welfare Subject to Solvency</a:t>
            </a:r>
          </a:p>
        </p:txBody>
      </p:sp>
      <p:sp>
        <p:nvSpPr>
          <p:cNvPr id="5126" name="Rectangle 3"/>
          <p:cNvSpPr>
            <a:spLocks noGrp="1" noChangeArrowheads="1"/>
          </p:cNvSpPr>
          <p:nvPr>
            <p:ph type="body" idx="1"/>
          </p:nvPr>
        </p:nvSpPr>
        <p:spPr/>
        <p:txBody>
          <a:bodyPr/>
          <a:lstStyle/>
          <a:p>
            <a:r>
              <a:rPr lang="en-US" smtClean="0">
                <a:cs typeface="Times New Roman" panose="02020603050405020304" pitchFamily="18" charset="0"/>
              </a:rPr>
              <a:t>Goal</a:t>
            </a:r>
          </a:p>
          <a:p>
            <a:pPr lvl="1"/>
            <a:r>
              <a:rPr lang="en-US" smtClean="0">
                <a:cs typeface="Times New Roman" panose="02020603050405020304" pitchFamily="18" charset="0"/>
              </a:rPr>
              <a:t>Set prices so as to maximize consumer welfare while ensuring that the firm is just solvent.</a:t>
            </a:r>
            <a:endParaRPr lang="en-US" smtClean="0"/>
          </a:p>
          <a:p>
            <a:r>
              <a:rPr lang="en-US" smtClean="0">
                <a:cs typeface="Times New Roman" panose="02020603050405020304" pitchFamily="18" charset="0"/>
              </a:rPr>
              <a:t>Question</a:t>
            </a:r>
          </a:p>
          <a:p>
            <a:pPr lvl="1"/>
            <a:r>
              <a:rPr lang="en-US" smtClean="0">
                <a:cs typeface="Times New Roman" panose="02020603050405020304" pitchFamily="18" charset="0"/>
              </a:rPr>
              <a:t>How do we price in the best way while recovering the fixed costs?</a:t>
            </a:r>
          </a:p>
        </p:txBody>
      </p:sp>
    </p:spTree>
    <p:extLst>
      <p:ext uri="{BB962C8B-B14F-4D97-AF65-F5344CB8AC3E}">
        <p14:creationId xmlns:p14="http://schemas.microsoft.com/office/powerpoint/2010/main" val="1952469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738" y="-2"/>
            <a:ext cx="667226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1996 to 2006: A Decade to Get to Final Rules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70</a:t>
            </a:fld>
            <a:endParaRPr lang="en-US" altLang="en-US"/>
          </a:p>
        </p:txBody>
      </p:sp>
      <p:sp>
        <p:nvSpPr>
          <p:cNvPr id="6" name="Text Box 5"/>
          <p:cNvSpPr txBox="1">
            <a:spLocks noChangeArrowheads="1"/>
          </p:cNvSpPr>
          <p:nvPr/>
        </p:nvSpPr>
        <p:spPr bwMode="auto">
          <a:xfrm>
            <a:off x="9558338" y="6488668"/>
            <a:ext cx="26336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Covad (D.C. Cir. 2006)</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00764" y="157620"/>
            <a:ext cx="4327053" cy="6171743"/>
          </a:xfrm>
          <a:prstGeom prst="rect">
            <a:avLst/>
          </a:prstGeom>
        </p:spPr>
      </p:pic>
      <p:sp>
        <p:nvSpPr>
          <p:cNvPr id="8" name="Rectangle 7"/>
          <p:cNvSpPr/>
          <p:nvPr/>
        </p:nvSpPr>
        <p:spPr bwMode="auto">
          <a:xfrm>
            <a:off x="1004385" y="1765128"/>
            <a:ext cx="10963778" cy="39703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rgbClr val="000000"/>
                </a:solidFill>
                <a:effectLst/>
              </a:rPr>
              <a:t>“</a:t>
            </a:r>
            <a:r>
              <a:rPr lang="en-US" sz="3600" dirty="0"/>
              <a:t>The Federal Communications Commission has thrice attempted—unsuccessfully—to implement the “unbundling” provisions of the Telecommunications Act of 1996. This case involves a series of petitions for review of the FCC’s fourth attempt</a:t>
            </a:r>
            <a:r>
              <a:rPr lang="en-US" sz="3600" dirty="0" smtClean="0"/>
              <a:t>. </a:t>
            </a:r>
            <a:r>
              <a:rPr lang="en-US" sz="3600" b="1" dirty="0">
                <a:solidFill>
                  <a:schemeClr val="accent4">
                    <a:lumMod val="50000"/>
                    <a:lumOff val="50000"/>
                  </a:schemeClr>
                </a:solidFill>
              </a:rPr>
              <a:t>Because we conclude the Commission’s fourth try is a charm, we deny all of the petitions for </a:t>
            </a:r>
            <a:r>
              <a:rPr lang="en-US" sz="3600" b="1" dirty="0" smtClean="0">
                <a:solidFill>
                  <a:schemeClr val="accent4">
                    <a:lumMod val="50000"/>
                    <a:lumOff val="50000"/>
                  </a:schemeClr>
                </a:solidFill>
              </a:rPr>
              <a:t>review</a:t>
            </a:r>
            <a:r>
              <a:rPr lang="en-US" sz="3600" dirty="0" smtClean="0"/>
              <a:t>.</a:t>
            </a:r>
            <a:r>
              <a:rPr lang="en-US" sz="3600" dirty="0" smtClean="0">
                <a:solidFill>
                  <a:srgbClr val="000000"/>
                </a:solidFill>
              </a:rPr>
              <a:t>”</a:t>
            </a:r>
            <a:endParaRPr lang="en-US" sz="36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41406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63" y="-2"/>
            <a:ext cx="7119938" cy="428627"/>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So What Happened?: Landlines by Carrier Type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71</a:t>
            </a:fld>
            <a:endParaRPr lang="en-US" altLang="en-US"/>
          </a:p>
        </p:txBody>
      </p:sp>
      <p:sp>
        <p:nvSpPr>
          <p:cNvPr id="6" name="Text Box 5"/>
          <p:cNvSpPr txBox="1">
            <a:spLocks noChangeArrowheads="1"/>
          </p:cNvSpPr>
          <p:nvPr/>
        </p:nvSpPr>
        <p:spPr bwMode="auto">
          <a:xfrm>
            <a:off x="5491162" y="6488668"/>
            <a:ext cx="670083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Local Telephone Competition Report (as of 31 Dec 2009)</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30575" y="176369"/>
            <a:ext cx="4436688" cy="6149550"/>
          </a:xfrm>
          <a:prstGeom prst="rect">
            <a:avLst/>
          </a:prstGeom>
        </p:spPr>
      </p:pic>
      <p:pic>
        <p:nvPicPr>
          <p:cNvPr id="8" name="Picture 7"/>
          <p:cNvPicPr>
            <a:picLocks noChangeAspect="1"/>
          </p:cNvPicPr>
          <p:nvPr/>
        </p:nvPicPr>
        <p:blipFill>
          <a:blip r:embed="rId3"/>
          <a:stretch>
            <a:fillRect/>
          </a:stretch>
        </p:blipFill>
        <p:spPr>
          <a:xfrm>
            <a:off x="2641788" y="665894"/>
            <a:ext cx="7564250" cy="5493387"/>
          </a:xfrm>
          <a:prstGeom prst="rect">
            <a:avLst/>
          </a:prstGeom>
        </p:spPr>
      </p:pic>
    </p:spTree>
    <p:extLst>
      <p:ext uri="{BB962C8B-B14F-4D97-AF65-F5344CB8AC3E}">
        <p14:creationId xmlns:p14="http://schemas.microsoft.com/office/powerpoint/2010/main" val="201594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9393" y="-1"/>
            <a:ext cx="4062608" cy="33506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Landlines by Carrier Type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72</a:t>
            </a:fld>
            <a:endParaRPr lang="en-US" altLang="en-US"/>
          </a:p>
        </p:txBody>
      </p:sp>
      <p:sp>
        <p:nvSpPr>
          <p:cNvPr id="6" name="Text Box 5"/>
          <p:cNvSpPr txBox="1">
            <a:spLocks noChangeArrowheads="1"/>
          </p:cNvSpPr>
          <p:nvPr/>
        </p:nvSpPr>
        <p:spPr bwMode="auto">
          <a:xfrm>
            <a:off x="5495925" y="6477000"/>
            <a:ext cx="66960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Local Telephone Competition Report (as of 31 Dec 2013)</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316394" y="206471"/>
            <a:ext cx="4400862" cy="6041929"/>
          </a:xfrm>
          <a:prstGeom prst="rect">
            <a:avLst/>
          </a:prstGeom>
        </p:spPr>
      </p:pic>
      <p:pic>
        <p:nvPicPr>
          <p:cNvPr id="10" name="Picture 9"/>
          <p:cNvPicPr>
            <a:picLocks noChangeAspect="1"/>
          </p:cNvPicPr>
          <p:nvPr/>
        </p:nvPicPr>
        <p:blipFill>
          <a:blip r:embed="rId3"/>
          <a:stretch>
            <a:fillRect/>
          </a:stretch>
        </p:blipFill>
        <p:spPr>
          <a:xfrm>
            <a:off x="1423923" y="1017203"/>
            <a:ext cx="10463277" cy="4730729"/>
          </a:xfrm>
          <a:prstGeom prst="rect">
            <a:avLst/>
          </a:prstGeom>
        </p:spPr>
      </p:pic>
    </p:spTree>
    <p:extLst>
      <p:ext uri="{BB962C8B-B14F-4D97-AF65-F5344CB8AC3E}">
        <p14:creationId xmlns:p14="http://schemas.microsoft.com/office/powerpoint/2010/main" val="22535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735" y="-1"/>
            <a:ext cx="2935266" cy="375782"/>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Cell Phone Growth</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73</a:t>
            </a:fld>
            <a:endParaRPr lang="en-US" altLang="en-US"/>
          </a:p>
        </p:txBody>
      </p:sp>
      <p:sp>
        <p:nvSpPr>
          <p:cNvPr id="6" name="Text Box 5"/>
          <p:cNvSpPr txBox="1">
            <a:spLocks noChangeArrowheads="1"/>
          </p:cNvSpPr>
          <p:nvPr/>
        </p:nvSpPr>
        <p:spPr bwMode="auto">
          <a:xfrm>
            <a:off x="8292230" y="6488668"/>
            <a:ext cx="38997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Wireless Report (18 Aug 1995)</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30872" y="187890"/>
            <a:ext cx="4767294" cy="6148378"/>
          </a:xfrm>
          <a:prstGeom prst="rect">
            <a:avLst/>
          </a:prstGeom>
        </p:spPr>
      </p:pic>
      <p:pic>
        <p:nvPicPr>
          <p:cNvPr id="8" name="Picture 7"/>
          <p:cNvPicPr>
            <a:picLocks noChangeAspect="1"/>
          </p:cNvPicPr>
          <p:nvPr/>
        </p:nvPicPr>
        <p:blipFill>
          <a:blip r:embed="rId3"/>
          <a:stretch>
            <a:fillRect/>
          </a:stretch>
        </p:blipFill>
        <p:spPr>
          <a:xfrm>
            <a:off x="1367271" y="1329399"/>
            <a:ext cx="10324022" cy="4606819"/>
          </a:xfrm>
          <a:prstGeom prst="rect">
            <a:avLst/>
          </a:prstGeom>
        </p:spPr>
      </p:pic>
    </p:spTree>
    <p:extLst>
      <p:ext uri="{BB962C8B-B14F-4D97-AF65-F5344CB8AC3E}">
        <p14:creationId xmlns:p14="http://schemas.microsoft.com/office/powerpoint/2010/main" val="387636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927" y="-1"/>
            <a:ext cx="2660073"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Wireless Growth</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74</a:t>
            </a:fld>
            <a:endParaRPr lang="en-US" altLang="en-US"/>
          </a:p>
        </p:txBody>
      </p:sp>
      <p:sp>
        <p:nvSpPr>
          <p:cNvPr id="6" name="Text Box 5"/>
          <p:cNvSpPr txBox="1">
            <a:spLocks noChangeArrowheads="1"/>
          </p:cNvSpPr>
          <p:nvPr/>
        </p:nvSpPr>
        <p:spPr bwMode="auto">
          <a:xfrm>
            <a:off x="7232073" y="6488668"/>
            <a:ext cx="495992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10</a:t>
            </a:r>
            <a:r>
              <a:rPr lang="en-US" sz="1800" i="0" baseline="30000" dirty="0" smtClean="0">
                <a:solidFill>
                  <a:schemeClr val="accent4">
                    <a:lumMod val="75000"/>
                    <a:lumOff val="25000"/>
                  </a:schemeClr>
                </a:solidFill>
                <a:latin typeface="+mn-lt"/>
                <a:cs typeface="Times New Roman" panose="02020603050405020304" pitchFamily="18" charset="0"/>
              </a:rPr>
              <a:t>th</a:t>
            </a:r>
            <a:r>
              <a:rPr lang="en-US" sz="1800" i="0" dirty="0" smtClean="0">
                <a:solidFill>
                  <a:schemeClr val="accent4">
                    <a:lumMod val="75000"/>
                    <a:lumOff val="25000"/>
                  </a:schemeClr>
                </a:solidFill>
                <a:latin typeface="+mn-lt"/>
                <a:cs typeface="Times New Roman" panose="02020603050405020304" pitchFamily="18" charset="0"/>
              </a:rPr>
              <a:t> Ann Wireless Report (30 Sept 2005)</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22794" y="105999"/>
            <a:ext cx="4177756" cy="6209967"/>
          </a:xfrm>
          <a:prstGeom prst="rect">
            <a:avLst/>
          </a:prstGeom>
        </p:spPr>
      </p:pic>
      <p:pic>
        <p:nvPicPr>
          <p:cNvPr id="8" name="Picture 7"/>
          <p:cNvPicPr>
            <a:picLocks noChangeAspect="1"/>
          </p:cNvPicPr>
          <p:nvPr/>
        </p:nvPicPr>
        <p:blipFill>
          <a:blip r:embed="rId3"/>
          <a:stretch>
            <a:fillRect/>
          </a:stretch>
        </p:blipFill>
        <p:spPr>
          <a:xfrm>
            <a:off x="2262095" y="446800"/>
            <a:ext cx="9104551" cy="5801600"/>
          </a:xfrm>
          <a:prstGeom prst="rect">
            <a:avLst/>
          </a:prstGeom>
        </p:spPr>
      </p:pic>
    </p:spTree>
    <p:extLst>
      <p:ext uri="{BB962C8B-B14F-4D97-AF65-F5344CB8AC3E}">
        <p14:creationId xmlns:p14="http://schemas.microsoft.com/office/powerpoint/2010/main" val="91879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165" y="-1"/>
            <a:ext cx="2650836"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Wireless Growth</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75</a:t>
            </a:fld>
            <a:endParaRPr lang="en-US" altLang="en-US"/>
          </a:p>
        </p:txBody>
      </p:sp>
      <p:sp>
        <p:nvSpPr>
          <p:cNvPr id="6" name="Text Box 5"/>
          <p:cNvSpPr txBox="1">
            <a:spLocks noChangeArrowheads="1"/>
          </p:cNvSpPr>
          <p:nvPr/>
        </p:nvSpPr>
        <p:spPr bwMode="auto">
          <a:xfrm>
            <a:off x="7300913" y="6477000"/>
            <a:ext cx="489108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15</a:t>
            </a:r>
            <a:r>
              <a:rPr lang="en-US" sz="1800" i="0" baseline="30000" dirty="0" smtClean="0">
                <a:solidFill>
                  <a:schemeClr val="accent4">
                    <a:lumMod val="75000"/>
                    <a:lumOff val="25000"/>
                  </a:schemeClr>
                </a:solidFill>
                <a:latin typeface="+mn-lt"/>
                <a:cs typeface="Times New Roman" panose="02020603050405020304" pitchFamily="18" charset="0"/>
              </a:rPr>
              <a:t>th</a:t>
            </a:r>
            <a:r>
              <a:rPr lang="en-US" sz="1800" i="0" dirty="0" smtClean="0">
                <a:solidFill>
                  <a:schemeClr val="accent4">
                    <a:lumMod val="75000"/>
                    <a:lumOff val="25000"/>
                  </a:schemeClr>
                </a:solidFill>
                <a:latin typeface="+mn-lt"/>
                <a:cs typeface="Times New Roman" panose="02020603050405020304" pitchFamily="18" charset="0"/>
              </a:rPr>
              <a:t> Ann Wireless Report (27 June 2011)</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96863" y="222225"/>
            <a:ext cx="4425379" cy="6116663"/>
          </a:xfrm>
          <a:prstGeom prst="rect">
            <a:avLst/>
          </a:prstGeom>
        </p:spPr>
      </p:pic>
      <p:pic>
        <p:nvPicPr>
          <p:cNvPr id="8" name="Picture 7"/>
          <p:cNvPicPr>
            <a:picLocks noChangeAspect="1"/>
          </p:cNvPicPr>
          <p:nvPr/>
        </p:nvPicPr>
        <p:blipFill>
          <a:blip r:embed="rId3"/>
          <a:stretch>
            <a:fillRect/>
          </a:stretch>
        </p:blipFill>
        <p:spPr>
          <a:xfrm>
            <a:off x="2766519" y="822125"/>
            <a:ext cx="8308540" cy="5246669"/>
          </a:xfrm>
          <a:prstGeom prst="rect">
            <a:avLst/>
          </a:prstGeom>
        </p:spPr>
      </p:pic>
    </p:spTree>
    <p:extLst>
      <p:ext uri="{BB962C8B-B14F-4D97-AF65-F5344CB8AC3E}">
        <p14:creationId xmlns:p14="http://schemas.microsoft.com/office/powerpoint/2010/main" val="174239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4700"/>
                                        <p:tgtEl>
                                          <p:spTgt spid="5"/>
                                        </p:tgtEl>
                                        <p:attrNameLst>
                                          <p:attrName>style.opacity</p:attrName>
                                        </p:attrNameLst>
                                      </p:cBhvr>
                                      <p:to>
                                        <p:strVal val="0.5"/>
                                      </p:to>
                                    </p:set>
                                    <p:animEffect filter="image" prLst="opacity: 0.5">
                                      <p:cBhvr rctx="IE">
                                        <p:cTn id="9" dur="47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341" y="-1"/>
            <a:ext cx="4087660" cy="3717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U.S. Wireless Connections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76</a:t>
            </a:fld>
            <a:endParaRPr lang="en-US" altLang="en-US"/>
          </a:p>
        </p:txBody>
      </p:sp>
      <p:sp>
        <p:nvSpPr>
          <p:cNvPr id="6" name="Text Box 5"/>
          <p:cNvSpPr txBox="1">
            <a:spLocks noChangeArrowheads="1"/>
          </p:cNvSpPr>
          <p:nvPr/>
        </p:nvSpPr>
        <p:spPr bwMode="auto">
          <a:xfrm>
            <a:off x="6839211" y="6488668"/>
            <a:ext cx="535278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20</a:t>
            </a:r>
            <a:r>
              <a:rPr lang="en-US" sz="1800" i="0" baseline="30000" dirty="0" smtClean="0">
                <a:solidFill>
                  <a:schemeClr val="accent4">
                    <a:lumMod val="75000"/>
                    <a:lumOff val="25000"/>
                  </a:schemeClr>
                </a:solidFill>
                <a:latin typeface="+mn-lt"/>
                <a:cs typeface="Times New Roman" panose="02020603050405020304" pitchFamily="18" charset="0"/>
              </a:rPr>
              <a:t>th</a:t>
            </a:r>
            <a:r>
              <a:rPr lang="en-US" sz="1800" i="0" dirty="0" smtClean="0">
                <a:solidFill>
                  <a:schemeClr val="accent4">
                    <a:lumMod val="75000"/>
                    <a:lumOff val="25000"/>
                  </a:schemeClr>
                </a:solidFill>
                <a:latin typeface="+mn-lt"/>
                <a:cs typeface="Times New Roman" panose="02020603050405020304" pitchFamily="18" charset="0"/>
              </a:rPr>
              <a:t> Annual Wireless Report (27 Sept 2017)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06762" y="185894"/>
            <a:ext cx="4556968" cy="6100606"/>
          </a:xfrm>
          <a:prstGeom prst="rect">
            <a:avLst/>
          </a:prstGeom>
        </p:spPr>
      </p:pic>
      <p:pic>
        <p:nvPicPr>
          <p:cNvPr id="8" name="Picture 7"/>
          <p:cNvPicPr>
            <a:picLocks noChangeAspect="1"/>
          </p:cNvPicPr>
          <p:nvPr/>
        </p:nvPicPr>
        <p:blipFill>
          <a:blip r:embed="rId3"/>
          <a:stretch>
            <a:fillRect/>
          </a:stretch>
        </p:blipFill>
        <p:spPr>
          <a:xfrm>
            <a:off x="2656250" y="654206"/>
            <a:ext cx="8455118" cy="5474060"/>
          </a:xfrm>
          <a:prstGeom prst="rect">
            <a:avLst/>
          </a:prstGeom>
        </p:spPr>
      </p:pic>
    </p:spTree>
    <p:extLst>
      <p:ext uri="{BB962C8B-B14F-4D97-AF65-F5344CB8AC3E}">
        <p14:creationId xmlns:p14="http://schemas.microsoft.com/office/powerpoint/2010/main" val="28398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F925AB1-56AE-4EAB-A877-952A87E07F83}" type="datetime4">
              <a:rPr lang="en-US" smtClean="0"/>
              <a:t>April 7, 2022</a:t>
            </a:fld>
            <a:endParaRPr lang="en-US" altLang="en-US">
              <a:solidFill>
                <a:schemeClr val="bg2"/>
              </a:solidFill>
            </a:endParaRPr>
          </a:p>
        </p:txBody>
      </p:sp>
      <p:sp>
        <p:nvSpPr>
          <p:cNvPr id="6" name="Slide Number Placeholder 5"/>
          <p:cNvSpPr>
            <a:spLocks noGrp="1"/>
          </p:cNvSpPr>
          <p:nvPr>
            <p:ph type="sldNum" sz="quarter" idx="4294967295"/>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97D716D-9C89-4F45-ACD1-C0CCBA7334F3}" type="slidenum">
              <a:rPr lang="en-US" altLang="en-US" sz="1400">
                <a:solidFill>
                  <a:srgbClr val="000066"/>
                </a:solidFill>
                <a:latin typeface="Arial" panose="020B0604020202020204" pitchFamily="34" charset="0"/>
              </a:rPr>
              <a:pPr/>
              <a:t>8</a:t>
            </a:fld>
            <a:endParaRPr lang="en-US" altLang="en-US" sz="1400">
              <a:solidFill>
                <a:srgbClr val="000066"/>
              </a:solidFill>
              <a:latin typeface="Arial" panose="020B0604020202020204" pitchFamily="34" charset="0"/>
            </a:endParaRPr>
          </a:p>
        </p:txBody>
      </p:sp>
      <p:sp>
        <p:nvSpPr>
          <p:cNvPr id="6149" name="Rectangle 2"/>
          <p:cNvSpPr>
            <a:spLocks noGrp="1" noChangeArrowheads="1"/>
          </p:cNvSpPr>
          <p:nvPr>
            <p:ph type="title"/>
          </p:nvPr>
        </p:nvSpPr>
        <p:spPr/>
        <p:txBody>
          <a:bodyPr/>
          <a:lstStyle/>
          <a:p>
            <a:r>
              <a:rPr lang="en-US" smtClean="0"/>
              <a:t>Ramsey Pricing: Max Welfare Subject to Solvency</a:t>
            </a:r>
          </a:p>
        </p:txBody>
      </p:sp>
      <p:sp>
        <p:nvSpPr>
          <p:cNvPr id="6150" name="Rectangle 3"/>
          <p:cNvSpPr>
            <a:spLocks noGrp="1" noChangeArrowheads="1"/>
          </p:cNvSpPr>
          <p:nvPr>
            <p:ph type="body" idx="1"/>
          </p:nvPr>
        </p:nvSpPr>
        <p:spPr/>
        <p:txBody>
          <a:bodyPr/>
          <a:lstStyle/>
          <a:p>
            <a:r>
              <a:rPr lang="en-US" smtClean="0">
                <a:cs typeface="Times New Roman" panose="02020603050405020304" pitchFamily="18" charset="0"/>
              </a:rPr>
              <a:t>Intuition</a:t>
            </a:r>
          </a:p>
          <a:p>
            <a:pPr lvl="1"/>
            <a:r>
              <a:rPr lang="en-US" smtClean="0">
                <a:cs typeface="Times New Roman" panose="02020603050405020304" pitchFamily="18" charset="0"/>
              </a:rPr>
              <a:t>Lose less social welfare by trying to recover the fixed costs from the relatively inelastic market</a:t>
            </a:r>
            <a:endParaRPr lang="en-US" smtClean="0"/>
          </a:p>
        </p:txBody>
      </p:sp>
    </p:spTree>
    <p:extLst>
      <p:ext uri="{BB962C8B-B14F-4D97-AF65-F5344CB8AC3E}">
        <p14:creationId xmlns:p14="http://schemas.microsoft.com/office/powerpoint/2010/main" val="2327182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313" y="-1"/>
            <a:ext cx="5325688" cy="461358"/>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Expected Savings from Price Caps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7,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8257759" y="6488668"/>
            <a:ext cx="393424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Chair Statement (16 Mar 1989)</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65599" y="258528"/>
            <a:ext cx="4289544" cy="6092396"/>
          </a:xfrm>
          <a:prstGeom prst="rect">
            <a:avLst/>
          </a:prstGeom>
        </p:spPr>
      </p:pic>
      <p:pic>
        <p:nvPicPr>
          <p:cNvPr id="8" name="Picture 7"/>
          <p:cNvPicPr>
            <a:picLocks noChangeAspect="1"/>
          </p:cNvPicPr>
          <p:nvPr/>
        </p:nvPicPr>
        <p:blipFill>
          <a:blip r:embed="rId3"/>
          <a:stretch>
            <a:fillRect/>
          </a:stretch>
        </p:blipFill>
        <p:spPr>
          <a:xfrm>
            <a:off x="949546" y="1855740"/>
            <a:ext cx="10937654" cy="4116369"/>
          </a:xfrm>
          <a:prstGeom prst="rect">
            <a:avLst/>
          </a:prstGeom>
        </p:spPr>
      </p:pic>
    </p:spTree>
    <p:extLst>
      <p:ext uri="{BB962C8B-B14F-4D97-AF65-F5344CB8AC3E}">
        <p14:creationId xmlns:p14="http://schemas.microsoft.com/office/powerpoint/2010/main" val="33155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7890</TotalTime>
  <Words>2024</Words>
  <Application>Microsoft Office PowerPoint</Application>
  <PresentationFormat>Widescreen</PresentationFormat>
  <Paragraphs>409</Paragraphs>
  <Slides>76</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76</vt:i4>
      </vt:variant>
    </vt:vector>
  </HeadingPairs>
  <TitlesOfParts>
    <vt:vector size="83" baseType="lpstr">
      <vt:lpstr>Arial</vt:lpstr>
      <vt:lpstr>Calibri</vt:lpstr>
      <vt:lpstr>Helvetica</vt:lpstr>
      <vt:lpstr>Monotype Sorts</vt:lpstr>
      <vt:lpstr>Times New Roman</vt:lpstr>
      <vt:lpstr>Generic (Standard)</vt:lpstr>
      <vt:lpstr>Custom Design</vt:lpstr>
      <vt:lpstr>Class 9 Platforms and Networks Spring 2022  Telcom: Unbundling under the 1996 Act</vt:lpstr>
      <vt:lpstr>Postal Reform Act Signed Yesterday</vt:lpstr>
      <vt:lpstr>The Focus Today</vt:lpstr>
      <vt:lpstr>The Focus Today</vt:lpstr>
      <vt:lpstr>Natural Monopoly: Two Key Pricing Issues</vt:lpstr>
      <vt:lpstr>Natural Monopoly: Two Key Pricing Issues</vt:lpstr>
      <vt:lpstr>Ramsey Pricing: Max Welfare Subject to Solvency</vt:lpstr>
      <vt:lpstr>Ramsey Pricing: Max Welfare Subject to Solvency</vt:lpstr>
      <vt:lpstr>Expected Savings from Price Caps</vt:lpstr>
      <vt:lpstr>Problems with Rate-of-Return Regs</vt:lpstr>
      <vt:lpstr>Dynamic Reg Structure</vt:lpstr>
      <vt:lpstr>Dynamic Reg Structure</vt:lpstr>
      <vt:lpstr>Price Caps v. Rate of Return Regulation</vt:lpstr>
      <vt:lpstr>1996 Act: 107 Pages</vt:lpstr>
      <vt:lpstr>Spurring Local Competition</vt:lpstr>
      <vt:lpstr>Special RBOC Regs</vt:lpstr>
      <vt:lpstr>Broadcast</vt:lpstr>
      <vt:lpstr>Cable/Regulatory Reform</vt:lpstr>
      <vt:lpstr>Obscenity and Violence</vt:lpstr>
      <vt:lpstr>Miscellaneous</vt:lpstr>
      <vt:lpstr>BOC Entry Into Non-Local Calling</vt:lpstr>
      <vt:lpstr>Facilities-Based Competition</vt:lpstr>
      <vt:lpstr>BOCs and Electronic Publishing</vt:lpstr>
      <vt:lpstr>Relationship between 1996 Act and Consent Decrees</vt:lpstr>
      <vt:lpstr>Unbundling Local and Long Distance</vt:lpstr>
      <vt:lpstr>Telco Act Structure</vt:lpstr>
      <vt:lpstr>1996 Act’s Local Competition Framework</vt:lpstr>
      <vt:lpstr>1996 Act’s Local Competition Framework</vt:lpstr>
      <vt:lpstr>251(c)(2): ILEC Interconnection Obligation</vt:lpstr>
      <vt:lpstr>251(c)(3): UNEs: Unbundled Network Elements</vt:lpstr>
      <vt:lpstr>Definition of Network Element</vt:lpstr>
      <vt:lpstr>251(c)(4): Resale</vt:lpstr>
      <vt:lpstr>251(d): Reg Timeline/Access Standards (necessary/impair)</vt:lpstr>
      <vt:lpstr>252(a): Access at What Price?: Contracts Sent to PUCs</vt:lpstr>
      <vt:lpstr>252(b): Arbitration before State PUC</vt:lpstr>
      <vt:lpstr>252(d): Pricing Standards</vt:lpstr>
      <vt:lpstr>252(d)(3): Wholesale Prices</vt:lpstr>
      <vt:lpstr>Access and Necessary: Three Approaches</vt:lpstr>
      <vt:lpstr>Access and Necessary: Three Approaches</vt:lpstr>
      <vt:lpstr>Implementing the 1996 Act</vt:lpstr>
      <vt:lpstr>Implementing the 1996 Act</vt:lpstr>
      <vt:lpstr>758 Pages</vt:lpstr>
      <vt:lpstr>Understanding “Necessary”</vt:lpstr>
      <vt:lpstr>Understanding “Impair”</vt:lpstr>
      <vt:lpstr>Pricing: Forward Looking Costs</vt:lpstr>
      <vt:lpstr>Iowa Utilities: The Access Rules</vt:lpstr>
      <vt:lpstr>Iowa Utilities</vt:lpstr>
      <vt:lpstr>Iowa Utilities Result</vt:lpstr>
      <vt:lpstr>262 Pages</vt:lpstr>
      <vt:lpstr>UNE by UNE</vt:lpstr>
      <vt:lpstr>Toughening Up “Necessary”: Preclude</vt:lpstr>
      <vt:lpstr>And “Impair”: Materially Diminishes</vt:lpstr>
      <vt:lpstr>USTA I: Overturns 2nd Set of FCC Rules</vt:lpstr>
      <vt:lpstr>Rules Aren’t Market Specific</vt:lpstr>
      <vt:lpstr>Verizon: Understanding TELRIC</vt:lpstr>
      <vt:lpstr>Verizon</vt:lpstr>
      <vt:lpstr>UNE Pricing: 47 USC 252(d)(1)</vt:lpstr>
      <vt:lpstr>UNE Pricing: 47 USC 252(d)(1)</vt:lpstr>
      <vt:lpstr>Sec. 252(d)(1) Rewrite I</vt:lpstr>
      <vt:lpstr>Sec. 252(d)(1) Rewrite II</vt:lpstr>
      <vt:lpstr>Buy v. Build Hypo</vt:lpstr>
      <vt:lpstr>Buy v. Build Hypo</vt:lpstr>
      <vt:lpstr>576 Pages</vt:lpstr>
      <vt:lpstr>Expanded Role for States</vt:lpstr>
      <vt:lpstr>USTA II: Overturns Third Set of Rules</vt:lpstr>
      <vt:lpstr>Can’t Just Delegate to States</vt:lpstr>
      <vt:lpstr>185 Pages</vt:lpstr>
      <vt:lpstr>UNE Revisions</vt:lpstr>
      <vt:lpstr>Covad: 4th Set OK</vt:lpstr>
      <vt:lpstr>1996 to 2006: A Decade to Get to Final Rules</vt:lpstr>
      <vt:lpstr>So What Happened?: Landlines by Carrier Type</vt:lpstr>
      <vt:lpstr>Landlines by Carrier Type</vt:lpstr>
      <vt:lpstr>Cell Phone Growth</vt:lpstr>
      <vt:lpstr>Wireless Growth</vt:lpstr>
      <vt:lpstr>Wireless Growth</vt:lpstr>
      <vt:lpstr>U.S. Wireless Connections</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903</cp:revision>
  <cp:lastPrinted>2019-02-28T20:33:29Z</cp:lastPrinted>
  <dcterms:created xsi:type="dcterms:W3CDTF">1999-10-27T15:27:59Z</dcterms:created>
  <dcterms:modified xsi:type="dcterms:W3CDTF">2022-04-07T21:13:26Z</dcterms:modified>
</cp:coreProperties>
</file>