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835" r:id="rId2"/>
  </p:sldMasterIdLst>
  <p:notesMasterIdLst>
    <p:notesMasterId r:id="rId69"/>
  </p:notesMasterIdLst>
  <p:handoutMasterIdLst>
    <p:handoutMasterId r:id="rId70"/>
  </p:handoutMasterIdLst>
  <p:sldIdLst>
    <p:sldId id="1267" r:id="rId3"/>
    <p:sldId id="1723" r:id="rId4"/>
    <p:sldId id="1744" r:id="rId5"/>
    <p:sldId id="1699" r:id="rId6"/>
    <p:sldId id="1745" r:id="rId7"/>
    <p:sldId id="1746" r:id="rId8"/>
    <p:sldId id="1702" r:id="rId9"/>
    <p:sldId id="1696" r:id="rId10"/>
    <p:sldId id="1654" r:id="rId11"/>
    <p:sldId id="1656" r:id="rId12"/>
    <p:sldId id="1661" r:id="rId13"/>
    <p:sldId id="1655" r:id="rId14"/>
    <p:sldId id="1663" r:id="rId15"/>
    <p:sldId id="1665" r:id="rId16"/>
    <p:sldId id="1747" r:id="rId17"/>
    <p:sldId id="1748" r:id="rId18"/>
    <p:sldId id="1749" r:id="rId19"/>
    <p:sldId id="1750" r:id="rId20"/>
    <p:sldId id="1751" r:id="rId21"/>
    <p:sldId id="1752" r:id="rId22"/>
    <p:sldId id="1677" r:id="rId23"/>
    <p:sldId id="1678" r:id="rId24"/>
    <p:sldId id="1682" r:id="rId25"/>
    <p:sldId id="1679" r:id="rId26"/>
    <p:sldId id="1680" r:id="rId27"/>
    <p:sldId id="1683" r:id="rId28"/>
    <p:sldId id="1681" r:id="rId29"/>
    <p:sldId id="1685" r:id="rId30"/>
    <p:sldId id="1686" r:id="rId31"/>
    <p:sldId id="1728" r:id="rId32"/>
    <p:sldId id="1729" r:id="rId33"/>
    <p:sldId id="1753" r:id="rId34"/>
    <p:sldId id="1703" r:id="rId35"/>
    <p:sldId id="1757" r:id="rId36"/>
    <p:sldId id="1733" r:id="rId37"/>
    <p:sldId id="1735" r:id="rId38"/>
    <p:sldId id="1736" r:id="rId39"/>
    <p:sldId id="1737" r:id="rId40"/>
    <p:sldId id="1738" r:id="rId41"/>
    <p:sldId id="1741" r:id="rId42"/>
    <p:sldId id="1732" r:id="rId43"/>
    <p:sldId id="1754" r:id="rId44"/>
    <p:sldId id="1734" r:id="rId45"/>
    <p:sldId id="1742" r:id="rId46"/>
    <p:sldId id="1722" r:id="rId47"/>
    <p:sldId id="1698" r:id="rId48"/>
    <p:sldId id="1724" r:id="rId49"/>
    <p:sldId id="1730" r:id="rId50"/>
    <p:sldId id="1731" r:id="rId51"/>
    <p:sldId id="1755" r:id="rId52"/>
    <p:sldId id="1711" r:id="rId53"/>
    <p:sldId id="1710" r:id="rId54"/>
    <p:sldId id="1758" r:id="rId55"/>
    <p:sldId id="1713" r:id="rId56"/>
    <p:sldId id="1714" r:id="rId57"/>
    <p:sldId id="1715" r:id="rId58"/>
    <p:sldId id="1705" r:id="rId59"/>
    <p:sldId id="1706" r:id="rId60"/>
    <p:sldId id="1707" r:id="rId61"/>
    <p:sldId id="1708" r:id="rId62"/>
    <p:sldId id="1709" r:id="rId63"/>
    <p:sldId id="1717" r:id="rId64"/>
    <p:sldId id="1718" r:id="rId65"/>
    <p:sldId id="1719" r:id="rId66"/>
    <p:sldId id="1716" r:id="rId67"/>
    <p:sldId id="1756" r:id="rId68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CC66FF"/>
    <a:srgbClr val="009999"/>
    <a:srgbClr val="339966"/>
    <a:srgbClr val="008080"/>
    <a:srgbClr val="3366FF"/>
    <a:srgbClr val="0000FF"/>
    <a:srgbClr val="CC0099"/>
    <a:srgbClr val="CC0066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683" autoAdjust="0"/>
    <p:restoredTop sz="86410" autoAdjust="0"/>
  </p:normalViewPr>
  <p:slideViewPr>
    <p:cSldViewPr snapToGrid="0">
      <p:cViewPr varScale="1">
        <p:scale>
          <a:sx n="155" d="100"/>
          <a:sy n="155" d="100"/>
        </p:scale>
        <p:origin x="76" y="84"/>
      </p:cViewPr>
      <p:guideLst>
        <p:guide orient="horz" pos="2160"/>
        <p:guide pos="384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868" y="64"/>
      </p:cViewPr>
      <p:guideLst>
        <p:guide orient="horz" pos="2928"/>
        <p:guide pos="2208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r>
              <a:rPr lang="en-US" altLang="en-US"/>
              <a:t>Prof. Randal C. Picker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4253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algn="r" defTabSz="931706">
              <a:defRPr kumimoji="0" sz="1200"/>
            </a:lvl1pPr>
          </a:lstStyle>
          <a:p>
            <a:pPr>
              <a:defRPr/>
            </a:pPr>
            <a:fld id="{BACD4D8E-0305-4CD5-9DBD-51D10C00A67E}" type="datetime1">
              <a:rPr lang="en-US" altLang="en-US"/>
              <a:pPr>
                <a:defRPr/>
              </a:pPr>
              <a:t>4/6/2022</a:t>
            </a:fld>
            <a:endParaRPr lang="en-US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r>
              <a:rPr lang="en-US" altLang="en-US" dirty="0" smtClean="0"/>
              <a:t>Platforms and Networks</a:t>
            </a:r>
            <a:endParaRPr lang="en-US" altLang="en-US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4253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algn="r" defTabSz="930311">
              <a:defRPr kumimoji="0" sz="1200"/>
            </a:lvl1pPr>
          </a:lstStyle>
          <a:p>
            <a:pPr>
              <a:defRPr/>
            </a:pPr>
            <a:fld id="{A9DDCF18-3772-474E-B777-BA39106ED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4440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7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407988" y="700088"/>
            <a:ext cx="6194425" cy="3484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932" y="4416745"/>
            <a:ext cx="5140538" cy="418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974253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algn="r" defTabSz="931706">
              <a:defRPr kumimoji="0" sz="1200"/>
            </a:lvl1pPr>
          </a:lstStyle>
          <a:p>
            <a:pPr>
              <a:defRPr/>
            </a:pPr>
            <a:fld id="{91C928C3-9442-484A-8273-FA08CFCEA006}" type="datetime1">
              <a:rPr lang="en-US" altLang="en-US"/>
              <a:pPr>
                <a:defRPr/>
              </a:pPr>
              <a:t>4/6/2022</a:t>
            </a:fld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4253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algn="r" defTabSz="930311">
              <a:defRPr kumimoji="0" sz="1200"/>
            </a:lvl1pPr>
          </a:lstStyle>
          <a:p>
            <a:pPr>
              <a:defRPr/>
            </a:pPr>
            <a:fld id="{17815D0A-6945-40F0-849D-84A13EF4AA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29569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h.net/encyclopedia/history-of-the-u-s-telegraph-industry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713" indent="-285275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096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535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3973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0412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685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329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727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DB7B8AA-7071-474D-AB67-0D52EEC6338E}" type="datetime1">
              <a:rPr kumimoji="0" lang="en-US" altLang="en-US" sz="1200"/>
              <a:pPr/>
              <a:t>4/6/2022</a:t>
            </a:fld>
            <a:endParaRPr kumimoji="0" lang="en-US" altLang="en-US" sz="1200"/>
          </a:p>
        </p:txBody>
      </p:sp>
      <p:sp>
        <p:nvSpPr>
          <p:cNvPr id="1945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713" indent="-285275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096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535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3973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0412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685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329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727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DFB5D71-EDD0-44C4-B648-177AAB6BC2FE}" type="slidenum">
              <a:rPr kumimoji="0" lang="en-US" altLang="en-US" sz="1200"/>
              <a:pPr/>
              <a:t>1</a:t>
            </a:fld>
            <a:endParaRPr kumimoji="0" lang="en-US" alt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858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https://www.loc.gov/item/97502738/</a:t>
            </a:r>
          </a:p>
          <a:p>
            <a:endParaRPr lang="en-US" dirty="0" smtClean="0"/>
          </a:p>
          <a:p>
            <a:r>
              <a:rPr lang="en-US" dirty="0" smtClean="0"/>
              <a:t>https://tile.loc.gov/storage-services/service/pnp/ppmsca/02900/02957v.jpg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4/6/2022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4981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https://www.loc.gov/ghe/cascade/index.html?appid=44f7c2bf113b4560af3c20cdc556ecaa&amp;bookmark=The%20Fairmount%20Park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4/6/2022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600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https://eh.net/encyclopedia/history-of-the-u-s-telegraph-industry/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4/6/2022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131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Cross subsidization point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4/6/2022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844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-4763" y="3200400"/>
            <a:ext cx="12196763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133600" y="533400"/>
            <a:ext cx="10058400" cy="2590800"/>
          </a:xfrm>
        </p:spPr>
        <p:txBody>
          <a:bodyPr anchor="b"/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59200" y="3581400"/>
            <a:ext cx="8128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800"/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00C0A144-9CA5-40EF-BA71-CB2089FF9C17}" type="datetime4">
              <a:rPr lang="en-US"/>
              <a:pPr>
                <a:defRPr/>
              </a:pPr>
              <a:t>April 6, 2022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8F8E2C84-0743-4BBC-99D9-184B50FD9F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666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ABE72-A00B-4BEE-8D22-E461BD19BF31}" type="datetime4">
              <a:rPr lang="en-US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8258E-FD5F-4451-BCA9-85E751BC2E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1629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304800"/>
            <a:ext cx="27940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04800"/>
            <a:ext cx="8178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5688F-0802-4FFA-8569-61CB52898F13}" type="datetime4">
              <a:rPr lang="en-US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0A17A-396B-4954-9F3A-182BCB876E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9770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600200"/>
            <a:ext cx="5486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733800"/>
            <a:ext cx="5486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17475-81E7-4A01-8AB2-BEF6BF923142}" type="datetime4">
              <a:rPr lang="en-US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1A5B6-F3C4-4BB7-BEC1-F8A22754DE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252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CA22-AB5D-42E6-AA0D-D29944CB9CB0}" type="datetime4">
              <a:rPr lang="en-US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2ECFA-99E1-4A43-82F1-ABB33DFEC8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35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61A64-E55D-445F-9BF2-F313F51CC73E}" type="datetime4">
              <a:rPr lang="en-US"/>
              <a:pPr>
                <a:defRPr/>
              </a:pPr>
              <a:t>April 6,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A558D-545B-47C6-A92D-DA2C8A937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4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3FB4-4682-41ED-9269-398DA399AB3E}" type="datetime4">
              <a:rPr lang="en-US"/>
              <a:pPr>
                <a:defRPr/>
              </a:pPr>
              <a:t>April 6,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C4A20-6E27-467E-A82B-83AD51594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79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6CFB3-CE2E-4B14-8F75-1E4CD0EE53B3}" type="datetime4">
              <a:rPr lang="en-US"/>
              <a:pPr>
                <a:defRPr/>
              </a:pPr>
              <a:t>April 6,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003EE-89BB-4EEE-859A-101CADE6F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20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EDC97-25E2-4BF8-9946-9AE8D05A1F1A}" type="datetime4">
              <a:rPr lang="en-US"/>
              <a:pPr>
                <a:defRPr/>
              </a:pPr>
              <a:t>April 6,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E9E66-912C-4FA1-95DC-3781E8ED6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67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11129-4AC1-49EB-AEDE-C295F4D161E9}" type="datetime4">
              <a:rPr lang="en-US"/>
              <a:pPr>
                <a:defRPr/>
              </a:pPr>
              <a:t>April 6, 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DDFA7-FD3F-4D6A-8468-A15361F7C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4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05AC1-7423-43ED-9D13-9D41F5090378}" type="datetime4">
              <a:rPr lang="en-US"/>
              <a:pPr>
                <a:defRPr/>
              </a:pPr>
              <a:t>April 6, 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1209A-7E61-4B13-9109-E589F98274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54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000">
                <a:solidFill>
                  <a:srgbClr val="0000FF"/>
                </a:solidFill>
              </a:defRPr>
            </a:lvl1pPr>
            <a:lvl2pPr>
              <a:defRPr sz="3600"/>
            </a:lvl2pPr>
            <a:lvl3pPr>
              <a:defRPr sz="3200"/>
            </a:lvl3pPr>
            <a:lvl4pPr>
              <a:defRPr sz="32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02DFA-02C6-4638-89D4-9E98CDF503C0}" type="datetime4">
              <a:rPr lang="en-US"/>
              <a:pPr>
                <a:defRPr/>
              </a:pPr>
              <a:t>April 6,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3FDE9-4CFE-4421-A501-434F5F61D1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91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17851-BEA3-4BF7-A8AF-DDD7C0D28D98}" type="datetime4">
              <a:rPr lang="en-US"/>
              <a:pPr>
                <a:defRPr/>
              </a:pPr>
              <a:t>April 6, 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ACD7F-0A8A-4343-9247-A1AE8F5C6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59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6E712-EF3B-4B31-AD6B-13C9C7073A30}" type="datetime4">
              <a:rPr lang="en-US"/>
              <a:pPr>
                <a:defRPr/>
              </a:pPr>
              <a:t>April 6,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A996E-9E68-4294-9FDD-0D3C9BF5F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91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5E838-075F-446A-BFEE-D392A06DB13E}" type="datetime4">
              <a:rPr lang="en-US"/>
              <a:pPr>
                <a:defRPr/>
              </a:pPr>
              <a:t>April 6,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65055-6114-4D36-8439-B3562715F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19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99E62-F8EB-4C0F-8921-40F31A908B71}" type="datetime4">
              <a:rPr lang="en-US"/>
              <a:pPr>
                <a:defRPr/>
              </a:pPr>
              <a:t>April 6,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889DA-ECA5-4C6B-9A5A-45309617A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10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88F6E-C648-407D-AFAC-A8EE81AE8784}" type="datetime4">
              <a:rPr lang="en-US"/>
              <a:pPr>
                <a:defRPr/>
              </a:pPr>
              <a:t>April 6,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1FE80-744B-44BB-BAEB-797EBDE08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9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9875D-7486-496C-A37B-6DE42241A533}" type="datetime4">
              <a:rPr lang="en-US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EFA1D-33DB-4F79-B79B-337EC801B1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771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C04FE-6587-4B5D-81C3-E86DEF588904}" type="datetime4">
              <a:rPr lang="en-US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95686-6F3D-48C4-BCA9-D8C1E1CC54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284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329F2-B348-442E-9FFB-D1B4B25A0A17}" type="datetime4">
              <a:rPr lang="en-US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F6C75-ECE9-475C-B489-BC0C3F1929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663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E878F-EA39-4C2E-9970-394B6CAB1478}" type="datetime4">
              <a:rPr lang="en-US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496E5-8FFA-4061-92C3-71B1BA3DDA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464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47DC0-EB30-4B3A-AABE-7E05E0B31B3B}" type="datetime4">
              <a:rPr lang="en-US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21867-5838-4AB1-82B9-E47C7DA36B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035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29D74-CB06-4A77-8DB8-0A977A7E0029}" type="datetime4">
              <a:rPr lang="en-US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54077-3D17-4357-9835-26FB285CFB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83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E224-DED2-4CD1-AC21-F3080FE47CB5}" type="datetime4">
              <a:rPr lang="en-US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17707-3908-48D0-952F-C787BB50C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5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711200" cy="601821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04800"/>
            <a:ext cx="1117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117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fld id="{C561878C-251A-4F5B-B74A-ACA28F612672}" type="datetime4">
              <a:rPr lang="en-US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66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10A507-AB75-48C3-BB61-5E47FAE343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4" r:id="rId1"/>
    <p:sldLayoutId id="2147484925" r:id="rId2"/>
    <p:sldLayoutId id="2147484926" r:id="rId3"/>
    <p:sldLayoutId id="2147484927" r:id="rId4"/>
    <p:sldLayoutId id="2147484928" r:id="rId5"/>
    <p:sldLayoutId id="2147484929" r:id="rId6"/>
    <p:sldLayoutId id="2147484930" r:id="rId7"/>
    <p:sldLayoutId id="2147484931" r:id="rId8"/>
    <p:sldLayoutId id="2147484932" r:id="rId9"/>
    <p:sldLayoutId id="2147484933" r:id="rId10"/>
    <p:sldLayoutId id="2147484934" r:id="rId11"/>
    <p:sldLayoutId id="2147484935" r:id="rId12"/>
    <p:sldLayoutId id="2147484936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3200">
          <a:solidFill>
            <a:srgbClr val="CC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30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w"/>
        <a:defRPr kumimoji="1" sz="28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4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solidFill>
            <a:srgbClr val="CC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DEE0716-1A4A-41D7-8CDF-AB246C894936}" type="datetime4">
              <a:rPr lang="en-US"/>
              <a:pPr>
                <a:defRPr/>
              </a:pPr>
              <a:t>April 6,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CEDE50-698D-4EB3-A7A3-BFEF3DBDA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3" r:id="rId1"/>
    <p:sldLayoutId id="2147484914" r:id="rId2"/>
    <p:sldLayoutId id="2147484915" r:id="rId3"/>
    <p:sldLayoutId id="2147484916" r:id="rId4"/>
    <p:sldLayoutId id="2147484917" r:id="rId5"/>
    <p:sldLayoutId id="2147484918" r:id="rId6"/>
    <p:sldLayoutId id="2147484919" r:id="rId7"/>
    <p:sldLayoutId id="2147484920" r:id="rId8"/>
    <p:sldLayoutId id="2147484921" r:id="rId9"/>
    <p:sldLayoutId id="2147484922" r:id="rId10"/>
    <p:sldLayoutId id="2147484923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 kern="1200">
          <a:solidFill>
            <a:schemeClr val="bg1"/>
          </a:solidFill>
          <a:latin typeface="Helvetica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CC0099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tm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 smtClean="0"/>
              <a:t>Class 8</a:t>
            </a:r>
            <a:br>
              <a:rPr lang="en-US" sz="2400" dirty="0" smtClean="0"/>
            </a:br>
            <a:r>
              <a:rPr lang="en-US" sz="2400" dirty="0" smtClean="0"/>
              <a:t>Platforms and Networks</a:t>
            </a:r>
            <a:br>
              <a:rPr lang="en-US" sz="2400" dirty="0" smtClean="0"/>
            </a:br>
            <a:r>
              <a:rPr lang="en-US" sz="2400" dirty="0" smtClean="0"/>
              <a:t>Spring 2022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>Traditional </a:t>
            </a:r>
            <a:r>
              <a:rPr lang="en-US" dirty="0" err="1" smtClean="0"/>
              <a:t>Telcom</a:t>
            </a:r>
            <a:r>
              <a:rPr lang="en-US" dirty="0" smtClean="0"/>
              <a:t>: Breaking Up AT&amp;T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33813" y="3581400"/>
            <a:ext cx="6853237" cy="17526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Randal C. Picker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James Parker Hall Distinguished Service Professor of Law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Law School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University of Chicago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Copyright © 2019-22 Randal C. Picker. All Rights Reserved.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2961" y="-1"/>
            <a:ext cx="3749040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Kingsbury Commitment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55200" y="6488668"/>
            <a:ext cx="23368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NYT (20 Dec 1913)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80" y="185894"/>
            <a:ext cx="7611458" cy="5137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280" y="900035"/>
            <a:ext cx="9225680" cy="558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7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04" y="579086"/>
            <a:ext cx="7611458" cy="51379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-2"/>
            <a:ext cx="9906001" cy="512066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First Break Up of AT&amp;T: Sell WU and Toll Line Interconnection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855200" y="6488668"/>
            <a:ext cx="23368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NYT (20 Dec 1913)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515" y="930803"/>
            <a:ext cx="5014685" cy="5770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80" y="185894"/>
            <a:ext cx="7611458" cy="51379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201" y="-1"/>
            <a:ext cx="4114800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Gov’t Control Over Wires?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855201" y="6488668"/>
            <a:ext cx="23368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NYT (20 Dec 1913)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345" y="849740"/>
            <a:ext cx="8496300" cy="5575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80" y="185894"/>
            <a:ext cx="7611458" cy="51379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1841" y="-1"/>
            <a:ext cx="2550160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Interconnection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13302" y="6488668"/>
            <a:ext cx="237869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NYT (20 Dec 1913)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206" y="534399"/>
            <a:ext cx="6562045" cy="624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2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80" y="185894"/>
            <a:ext cx="7611458" cy="51379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1841" y="-1"/>
            <a:ext cx="2550160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Interconnection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13302" y="6488668"/>
            <a:ext cx="237869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NYT (20 Dec 1913)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1" y="449196"/>
            <a:ext cx="5210048" cy="6408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8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7145" y="-2"/>
            <a:ext cx="801485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ENIAC: Electronic Numerical Integrator and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Computer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67255" y="6488668"/>
            <a:ext cx="402474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Chicago Daily Tribune (15 Feb 1946)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470193"/>
            <a:ext cx="4165600" cy="5862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071" r="2287"/>
          <a:stretch/>
        </p:blipFill>
        <p:spPr>
          <a:xfrm>
            <a:off x="1815387" y="1883317"/>
            <a:ext cx="9793415" cy="386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6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55485" y="-2"/>
            <a:ext cx="113651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ENIAC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67255" y="6488668"/>
            <a:ext cx="402474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Chicago Daily Tribune (15 Feb 1946)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68" y="209004"/>
            <a:ext cx="4363124" cy="61415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0" y="603344"/>
            <a:ext cx="8220043" cy="5492656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5588" y="-1"/>
            <a:ext cx="1776412" cy="40005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ENIAC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Info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99120" y="6488668"/>
            <a:ext cx="399288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Chicago Daily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Tribune (15 Feb 1946)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73" y="173877"/>
            <a:ext cx="3508187" cy="65269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241" y="954721"/>
            <a:ext cx="9412899" cy="552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9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553" y="-2"/>
            <a:ext cx="9120447" cy="39070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Bardeen &amp; Brattain: The Transistor, A Semi-Conductor Triode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95113" y="6488668"/>
            <a:ext cx="34968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Physical Review (25 June 1948)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622" y="512855"/>
            <a:ext cx="4462253" cy="616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9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7199" y="-2"/>
            <a:ext cx="28448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NYT on Transistor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(1 July 1948)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53" y="418011"/>
            <a:ext cx="2620810" cy="5812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47107"/>
          <a:stretch/>
        </p:blipFill>
        <p:spPr>
          <a:xfrm>
            <a:off x="2849865" y="1463772"/>
            <a:ext cx="3937221" cy="43339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52380"/>
          <a:stretch/>
        </p:blipFill>
        <p:spPr>
          <a:xfrm>
            <a:off x="7048828" y="1463772"/>
            <a:ext cx="4373226" cy="433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Focus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Questions/Issues</a:t>
            </a:r>
          </a:p>
          <a:p>
            <a:pPr lvl="1"/>
            <a:r>
              <a:rPr lang="en-US" dirty="0" smtClean="0"/>
              <a:t>1. What is the right way to organize telephone competition? Has that changed over time? If so, what caused the changes?</a:t>
            </a:r>
          </a:p>
          <a:p>
            <a:pPr lvl="1"/>
            <a:r>
              <a:rPr lang="en-US" dirty="0" smtClean="0"/>
              <a:t>2. How should we use business-line restrictions (quarantines) to shape that competition?</a:t>
            </a:r>
          </a:p>
          <a:p>
            <a:pPr lvl="1"/>
            <a:r>
              <a:rPr lang="en-US" dirty="0" smtClean="0"/>
              <a:t>3. How do we ensure nondiscriminatory provision of services by dominant firms?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6,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0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6675" y="-2"/>
            <a:ext cx="831532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Jan 1949: U.S. Gov’t Brings Antitrust Suit Against AT&amp;T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82396" y="6488668"/>
            <a:ext cx="340960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(15 Jan 1949)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695" y="522715"/>
            <a:ext cx="8887087" cy="58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1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0881" y="-1"/>
            <a:ext cx="3881120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1949 AT&amp;T Antitrust Suit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050025" y="6488668"/>
            <a:ext cx="514197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v. Western Electric and AT&amp;T (14 Jan 1949)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 descr="ATT 1949 Complain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t="17926" r="3893" b="12889"/>
          <a:stretch/>
        </p:blipFill>
        <p:spPr>
          <a:xfrm>
            <a:off x="2864118" y="45701"/>
            <a:ext cx="5049520" cy="644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2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5121" y="-1"/>
            <a:ext cx="2976880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1949 Suit Offenses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TT 1949 Complain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13926" r="4911" b="4741"/>
          <a:stretch/>
        </p:blipFill>
        <p:spPr>
          <a:xfrm>
            <a:off x="311913" y="185894"/>
            <a:ext cx="3263392" cy="5004475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999732" y="6516172"/>
            <a:ext cx="519226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v. Western Electric and AT&amp;T (14 Jan 1949)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 descr="ATT 1949 Complaint Highlighted.pdf (SECURED) - Adobe Acrobat Pro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9" t="53977" r="35638" b="22583"/>
          <a:stretch/>
        </p:blipFill>
        <p:spPr>
          <a:xfrm>
            <a:off x="1349243" y="984577"/>
            <a:ext cx="10197476" cy="507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1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5121" y="-1"/>
            <a:ext cx="2976880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1949 Suit Offenses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TT 1949 Complain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13926" r="4911" b="4741"/>
          <a:stretch/>
        </p:blipFill>
        <p:spPr>
          <a:xfrm>
            <a:off x="69596" y="245329"/>
            <a:ext cx="3584632" cy="5497103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931152" y="6477000"/>
            <a:ext cx="526084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v. Western Electric and AT&amp;T (14 Jan 1949)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 descr="ATT 1949 Complaint Highlighted.pdf (SECURED) - Adobe Acrobat Pro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4" t="76434" r="35638" b="4897"/>
          <a:stretch/>
        </p:blipFill>
        <p:spPr>
          <a:xfrm>
            <a:off x="967567" y="1198602"/>
            <a:ext cx="10783400" cy="486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45601" y="-2"/>
            <a:ext cx="2946400" cy="444845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1949 Suit Offenses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TT 1949 Complain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" t="8829" r="4560" b="3063"/>
          <a:stretch/>
        </p:blipFill>
        <p:spPr>
          <a:xfrm>
            <a:off x="281487" y="275696"/>
            <a:ext cx="3664237" cy="5972704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963156" y="6477000"/>
            <a:ext cx="522884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v. Western Electric and AT&amp;T (14 Jan 1949)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 descr="ATT 1949 Complaint Highlighted.pdf (SECURED) - Adobe Acrobat Pro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7" t="19420" r="35226" b="58360"/>
          <a:stretch/>
        </p:blipFill>
        <p:spPr>
          <a:xfrm>
            <a:off x="1607722" y="1525117"/>
            <a:ext cx="9713208" cy="432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2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1252" y="-1"/>
            <a:ext cx="4460749" cy="443486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Joint Ownership Defeats </a:t>
            </a: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54696" y="6516172"/>
            <a:ext cx="433730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AG Clark Statement (14 Jan 1949)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TT 1949 Complain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8469" r="5799" b="3063"/>
          <a:stretch/>
        </p:blipFill>
        <p:spPr>
          <a:xfrm>
            <a:off x="274566" y="171134"/>
            <a:ext cx="3767081" cy="6248772"/>
          </a:xfrm>
          <a:prstGeom prst="rect">
            <a:avLst/>
          </a:prstGeom>
        </p:spPr>
      </p:pic>
      <p:pic>
        <p:nvPicPr>
          <p:cNvPr id="8" name="Picture 7" descr="ATT 1949 Complain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20564" r="8044" b="57214"/>
          <a:stretch/>
        </p:blipFill>
        <p:spPr>
          <a:xfrm>
            <a:off x="1151338" y="1144640"/>
            <a:ext cx="10546468" cy="47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4968" y="-1"/>
            <a:ext cx="4447033" cy="45263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Joint Ownership Defeats </a:t>
            </a: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54696" y="6477000"/>
            <a:ext cx="433730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AG Clark Statement (14 Jan 1949)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TT 1949 Complain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8469" r="5799" b="3063"/>
          <a:stretch/>
        </p:blipFill>
        <p:spPr>
          <a:xfrm>
            <a:off x="155694" y="226314"/>
            <a:ext cx="3657601" cy="6067167"/>
          </a:xfrm>
          <a:prstGeom prst="rect">
            <a:avLst/>
          </a:prstGeom>
        </p:spPr>
      </p:pic>
      <p:pic>
        <p:nvPicPr>
          <p:cNvPr id="8" name="Picture 7" descr="ATT 1949 Complain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1" t="56642" r="7594" b="24796"/>
          <a:stretch/>
        </p:blipFill>
        <p:spPr>
          <a:xfrm>
            <a:off x="732839" y="1472363"/>
            <a:ext cx="10672288" cy="405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8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6048" y="-1"/>
            <a:ext cx="7235953" cy="466346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Can’t Calculate Fair Return with Distorted Prices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TT 1949 Complain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" t="10981" r="4596" b="5098"/>
          <a:stretch/>
        </p:blipFill>
        <p:spPr>
          <a:xfrm>
            <a:off x="283882" y="273995"/>
            <a:ext cx="3803486" cy="6089371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863840" y="6488668"/>
            <a:ext cx="432816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AG Clark Statement (14 Jan 1949)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 descr="ATT 1949 Complaint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7" t="14055" r="13279" b="59977"/>
          <a:stretch/>
        </p:blipFill>
        <p:spPr>
          <a:xfrm>
            <a:off x="1899980" y="1101942"/>
            <a:ext cx="8814457" cy="491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0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7476" y="-1"/>
            <a:ext cx="4954525" cy="41148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Bell Labs Transistor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Symposium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23476" y="6488668"/>
            <a:ext cx="266852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Bell Labs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(15 Nov 1951)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125" y="586236"/>
            <a:ext cx="4678628" cy="608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4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6143" y="-1"/>
            <a:ext cx="3575858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Aid the Military Effort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”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35130" y="542290"/>
            <a:ext cx="4455158" cy="57954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9443" t="61919" r="12650" b="18695"/>
          <a:stretch/>
        </p:blipFill>
        <p:spPr>
          <a:xfrm rot="10800000">
            <a:off x="860010" y="2297913"/>
            <a:ext cx="11068338" cy="3582648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9347200" y="6488668"/>
            <a:ext cx="28448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Bell Labs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(15 Nov 1951)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15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Focus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Questions/Issues</a:t>
            </a:r>
          </a:p>
          <a:p>
            <a:pPr lvl="1"/>
            <a:r>
              <a:rPr lang="en-US" dirty="0" smtClean="0"/>
              <a:t>4. How should we think about cross-subsidization here?</a:t>
            </a:r>
          </a:p>
          <a:p>
            <a:pPr lvl="1"/>
            <a:r>
              <a:rPr lang="en-US" dirty="0" smtClean="0"/>
              <a:t>5. And, relatedly, you are a legit monopolist. You make a bunch of money. What are you allowed to do with that money?</a:t>
            </a:r>
          </a:p>
          <a:p>
            <a:pPr lvl="1"/>
            <a:r>
              <a:rPr lang="en-US" dirty="0" smtClean="0"/>
              <a:t>6. New Class Name: Market Engineering and Competition Design?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6,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53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3883" y="-2"/>
            <a:ext cx="356811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Path to Settlement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55808" y="6488668"/>
            <a:ext cx="313619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H.Rep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Report (30 Jan 1959)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196" y="209004"/>
            <a:ext cx="3847501" cy="63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1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24" y="-2"/>
            <a:ext cx="6627877" cy="45720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DOD Intervention with U.S. Attorney General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H.Rep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Report (30 Jan 1959)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61576"/>
            <a:ext cx="3768552" cy="60980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733" y="738221"/>
            <a:ext cx="6400800" cy="539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3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7137" y="-1"/>
            <a:ext cx="3434863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1956 AT&amp;T Settlement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33104" y="6488668"/>
            <a:ext cx="335889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(25 Jan 1956)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75" y="360121"/>
            <a:ext cx="7446925" cy="611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9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1825" y="-1"/>
            <a:ext cx="3500176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1956 AT&amp;T Settlement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57138" y="6488668"/>
            <a:ext cx="343486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(25 Jan 1956)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06" y="185894"/>
            <a:ext cx="5645701" cy="463736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78"/>
          <a:stretch/>
        </p:blipFill>
        <p:spPr bwMode="auto">
          <a:xfrm>
            <a:off x="4039532" y="592426"/>
            <a:ext cx="3341758" cy="599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7665525" y="592426"/>
            <a:ext cx="3363349" cy="4893974"/>
            <a:chOff x="7588271" y="643061"/>
            <a:chExt cx="2755645" cy="4009711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8271" y="1794681"/>
              <a:ext cx="2752041" cy="28580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916"/>
            <a:stretch/>
          </p:blipFill>
          <p:spPr bwMode="auto">
            <a:xfrm>
              <a:off x="7588724" y="643061"/>
              <a:ext cx="2755192" cy="1151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857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9251" y="-2"/>
            <a:ext cx="359275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Apr 1964: IBM 360 Intro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43026" y="6488668"/>
            <a:ext cx="354897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Wall Street Journal (8 Apr 1964)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15" y="209004"/>
            <a:ext cx="4938949" cy="6083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032" y="702058"/>
            <a:ext cx="5939597" cy="535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4818" y="-2"/>
            <a:ext cx="5627183" cy="319837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1968: FCC Land Mobile Service Order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82712" y="6488668"/>
            <a:ext cx="420928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Inquiry and NOPR (17 July 1968)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208" y="644541"/>
            <a:ext cx="3834704" cy="602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4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6167" y="-2"/>
            <a:ext cx="334583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1969: FCC MCI Order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MCI Order (13 Aug 1969)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99" y="209004"/>
            <a:ext cx="4005057" cy="6067766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2430024" y="1371392"/>
            <a:ext cx="8657567" cy="4343021"/>
            <a:chOff x="4258491" y="2630000"/>
            <a:chExt cx="3671259" cy="184166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098" r="1561"/>
            <a:stretch/>
          </p:blipFill>
          <p:spPr>
            <a:xfrm>
              <a:off x="4258491" y="2630000"/>
              <a:ext cx="3657600" cy="159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2250" y="4228000"/>
              <a:ext cx="3667500" cy="243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876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171" y="-2"/>
            <a:ext cx="592183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Local Interconnection in Public Interest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MCI Order (13 Aug 1969)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16" y="144559"/>
            <a:ext cx="4077687" cy="61510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651" y="1425628"/>
            <a:ext cx="10268885" cy="428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8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248" y="-2"/>
            <a:ext cx="677875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Hyde Dissent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: Competition Not Always Good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MCI Order (13 Aug 1969)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78" y="171122"/>
            <a:ext cx="3810572" cy="6165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412" y="1177931"/>
            <a:ext cx="9512070" cy="463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8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9320" y="-2"/>
            <a:ext cx="620268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Lee Dissent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: MCI Is Just </a:t>
            </a: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Creamskimming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MCI Order (13 Aug 1969)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178" y="520905"/>
            <a:ext cx="3648642" cy="607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2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6645" y="-1"/>
            <a:ext cx="4475356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1840 Morse Telegraph Patent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84634" y="6477000"/>
            <a:ext cx="410736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Patent No. 1647 (20 June 1840)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263" y="259793"/>
            <a:ext cx="4258508" cy="61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9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5604" y="-2"/>
            <a:ext cx="621639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Lee Dissent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: MCI Is Just </a:t>
            </a: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Creamskimming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MCI Order (13 Aug 1969)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70" y="209004"/>
            <a:ext cx="3744654" cy="61066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727" y="1415844"/>
            <a:ext cx="10078726" cy="423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4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1232" y="-2"/>
            <a:ext cx="462076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Apr 1973: The Portable Phone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(4 Apr 1973)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07" y="209004"/>
            <a:ext cx="3630333" cy="60393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1854" t="67400" r="40268" b="4011"/>
          <a:stretch/>
        </p:blipFill>
        <p:spPr>
          <a:xfrm>
            <a:off x="3249182" y="671124"/>
            <a:ext cx="5501885" cy="54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0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7963" y="-1"/>
            <a:ext cx="5634037" cy="448058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Nov 1974: U.S. Antitrust Suit v. AT&amp;T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094" y="546435"/>
            <a:ext cx="7893865" cy="5843855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987280" y="6488668"/>
            <a:ext cx="220472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NYT (21 Nov 1974)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93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6969" y="-2"/>
            <a:ext cx="333503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1980: Cellular Service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15884" y="6488668"/>
            <a:ext cx="397611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 Inquiry and NOPR (8 Jan 1980)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524" y="191919"/>
            <a:ext cx="4113908" cy="649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8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0" y="-2"/>
            <a:ext cx="47625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1983: Cell Phone Service Starts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23860" y="6488668"/>
            <a:ext cx="41681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Wall Street Journal (27 Dec 1983)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95" y="143358"/>
            <a:ext cx="4951629" cy="619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9399" t="58138" r="1244" b="4049"/>
          <a:stretch/>
        </p:blipFill>
        <p:spPr>
          <a:xfrm>
            <a:off x="3702955" y="669302"/>
            <a:ext cx="5692505" cy="545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7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0364" y="-1"/>
            <a:ext cx="2461636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AT&amp;T Break Up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58" y="1012862"/>
            <a:ext cx="11299178" cy="4594465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000484" y="6477000"/>
            <a:ext cx="3191516" cy="369332"/>
          </a:xfrm>
          <a:prstGeom prst="rect">
            <a:avLst/>
          </a:prstGeom>
          <a:solidFill>
            <a:srgbClr val="000000">
              <a:alpha val="1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Times (9 Jan 1982)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4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3303" y="-1"/>
            <a:ext cx="2378697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AT&amp;T Breakup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77120" y="6488668"/>
            <a:ext cx="221488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NYT (4 Aug 1983)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362" y="185894"/>
            <a:ext cx="6297163" cy="63027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0094" t="12204" r="17638" b="65059"/>
          <a:stretch/>
        </p:blipFill>
        <p:spPr>
          <a:xfrm>
            <a:off x="130375" y="1233449"/>
            <a:ext cx="6333026" cy="44663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0094" t="33970" r="17638" b="34761"/>
          <a:stretch/>
        </p:blipFill>
        <p:spPr>
          <a:xfrm>
            <a:off x="6704237" y="1145025"/>
            <a:ext cx="5285926" cy="51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0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Settling the Case?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Hypo</a:t>
            </a:r>
          </a:p>
          <a:p>
            <a:pPr lvl="1"/>
            <a:r>
              <a:rPr lang="en-US" dirty="0" smtClean="0"/>
              <a:t>It is late 1981 and you are Bill Baxter, head of the antitrust division and former Stanford law professor</a:t>
            </a:r>
          </a:p>
          <a:p>
            <a:pPr lvl="1"/>
            <a:r>
              <a:rPr lang="en-US" dirty="0" smtClean="0"/>
              <a:t>You are open to settling the AT&amp;T case with the core of the settlement being the separation of long distance service and local service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6,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41775" y="0"/>
            <a:ext cx="2150225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(1 of </a:t>
            </a: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4</a:t>
            </a: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11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Settling the Case?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</a:p>
          <a:p>
            <a:pPr lvl="1"/>
            <a:r>
              <a:rPr lang="en-US" dirty="0" smtClean="0"/>
              <a:t>What limitations would you seek in such a settlement?</a:t>
            </a:r>
          </a:p>
          <a:p>
            <a:pPr lvl="1"/>
            <a:r>
              <a:rPr lang="en-US" dirty="0" smtClean="0"/>
              <a:t>Would you bar the local phone companies from entering the long-distance market? Yellow pages? Other markets?</a:t>
            </a:r>
          </a:p>
          <a:p>
            <a:pPr lvl="1"/>
            <a:r>
              <a:rPr lang="en-US" dirty="0" smtClean="0"/>
              <a:t>How would you regulate the obligations of locals regarding long-distance interconnection?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6,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41775" y="0"/>
            <a:ext cx="2150225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(2 of </a:t>
            </a: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4</a:t>
            </a: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77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Settling the Case?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</a:p>
          <a:p>
            <a:pPr lvl="1"/>
            <a:r>
              <a:rPr lang="en-US" dirty="0" smtClean="0"/>
              <a:t>Assuming that AT&amp;T is going to keep long-distance, what would you require regarding long-distance competitor access to AT&amp;Ts long-distance network?</a:t>
            </a:r>
          </a:p>
          <a:p>
            <a:pPr lvl="1"/>
            <a:r>
              <a:rPr lang="en-US" dirty="0" smtClean="0"/>
              <a:t>What other businesses would you allow AT&amp;T to enter or bar it from entering?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6,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41775" y="0"/>
            <a:ext cx="2150225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(3 of </a:t>
            </a: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4</a:t>
            </a: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06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7626" y="-2"/>
            <a:ext cx="413437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1876 Centennial Exhibition 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43706" y="6488668"/>
            <a:ext cx="434829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Library of Congress (Visited 6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 descr="02957v.jpg (1024×645)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7" t="32599" r="11812" b="25015"/>
          <a:stretch/>
        </p:blipFill>
        <p:spPr>
          <a:xfrm>
            <a:off x="1715549" y="658279"/>
            <a:ext cx="9060119" cy="554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9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Settling the Case?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</a:p>
          <a:p>
            <a:pPr lvl="1"/>
            <a:r>
              <a:rPr lang="en-US" dirty="0" smtClean="0"/>
              <a:t>What does AT&amp;T want here? The new RBOCs?</a:t>
            </a:r>
          </a:p>
          <a:p>
            <a:pPr lvl="1"/>
            <a:r>
              <a:rPr lang="en-US" dirty="0" smtClean="0"/>
              <a:t>And their competitors?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6,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41775" y="0"/>
            <a:ext cx="2150225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</a:t>
            </a: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(4 </a:t>
            </a: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of </a:t>
            </a: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4</a:t>
            </a: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82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Regulatory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Tools</a:t>
            </a:r>
          </a:p>
          <a:p>
            <a:pPr lvl="1"/>
            <a:r>
              <a:rPr lang="en-US" dirty="0" smtClean="0"/>
              <a:t>Isolation of natural monopoly businesses from other </a:t>
            </a:r>
            <a:r>
              <a:rPr lang="en-US" dirty="0" smtClean="0"/>
              <a:t>businesses</a:t>
            </a:r>
          </a:p>
          <a:p>
            <a:pPr lvl="2"/>
            <a:r>
              <a:rPr lang="en-US" dirty="0" smtClean="0"/>
              <a:t>Names for this: Structural separation; quarantine; line-of-business restrictions</a:t>
            </a:r>
            <a:endParaRPr lang="en-US" dirty="0" smtClean="0"/>
          </a:p>
          <a:p>
            <a:pPr lvl="1"/>
            <a:r>
              <a:rPr lang="en-US" dirty="0" smtClean="0"/>
              <a:t>Non-discriminatory access to NM </a:t>
            </a:r>
            <a:r>
              <a:rPr lang="en-US" dirty="0" smtClean="0"/>
              <a:t>components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6,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58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Regulatory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Isolation of natural monopoly businesses from other businesses</a:t>
            </a:r>
          </a:p>
          <a:p>
            <a:pPr lvl="1"/>
            <a:r>
              <a:rPr lang="en-US" dirty="0" smtClean="0"/>
              <a:t>Limits </a:t>
            </a:r>
            <a:r>
              <a:rPr lang="en-US" dirty="0" smtClean="0"/>
              <a:t>the ability to cross-subsidize non-NM businesses (competitive businesses) from NM business</a:t>
            </a:r>
          </a:p>
          <a:p>
            <a:pPr lvl="1"/>
            <a:r>
              <a:rPr lang="en-US" dirty="0" smtClean="0"/>
              <a:t>Limits the ability of NM to give itself favorable access to NM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6,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60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Regulatory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Understanding Cross-Subsidization Here</a:t>
            </a:r>
          </a:p>
          <a:p>
            <a:pPr lvl="1"/>
            <a:r>
              <a:rPr lang="en-US" dirty="0" smtClean="0"/>
              <a:t>The core idea seems to be about limiting the ability of the monopolist to use profits in the NM business to fund the second competitive business</a:t>
            </a:r>
          </a:p>
          <a:p>
            <a:pPr lvl="1"/>
            <a:r>
              <a:rPr lang="en-US" dirty="0" smtClean="0"/>
              <a:t>Is this specific to regulated industries? More general?</a:t>
            </a:r>
          </a:p>
          <a:p>
            <a:pPr lvl="1"/>
            <a:r>
              <a:rPr lang="en-US" dirty="0" smtClean="0"/>
              <a:t>And is this a statement about the role of internal and external capital markets?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6,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86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Isolation of Natural Monopolies</a:t>
            </a:r>
          </a:p>
          <a:p>
            <a:pPr lvl="1"/>
            <a:r>
              <a:rPr lang="en-US" dirty="0" smtClean="0"/>
              <a:t>Saw versions of this in the electricity industry</a:t>
            </a:r>
          </a:p>
          <a:p>
            <a:pPr lvl="2"/>
            <a:r>
              <a:rPr lang="en-US" dirty="0" smtClean="0"/>
              <a:t>FERC Order 888 only insisted on functional separation of generation and transmission</a:t>
            </a:r>
          </a:p>
          <a:p>
            <a:pPr lvl="1"/>
            <a:r>
              <a:rPr lang="en-US" dirty="0" smtClean="0"/>
              <a:t>1982 AT&amp;T break up went much further in insisting on divestiture of RBOCs from new AT&amp;T</a:t>
            </a:r>
          </a:p>
          <a:p>
            <a:pPr lvl="1"/>
            <a:r>
              <a:rPr lang="en-US" dirty="0" smtClean="0"/>
              <a:t>Nondiscriminatory </a:t>
            </a:r>
            <a:r>
              <a:rPr lang="en-US" dirty="0" smtClean="0"/>
              <a:t>Access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6,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99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Nondiscriminatory Access</a:t>
            </a:r>
          </a:p>
          <a:p>
            <a:pPr lvl="1"/>
            <a:r>
              <a:rPr lang="en-US" dirty="0" smtClean="0"/>
              <a:t>Saw a version of this in Terminal Railroad</a:t>
            </a:r>
          </a:p>
          <a:p>
            <a:pPr lvl="2"/>
            <a:r>
              <a:rPr lang="en-US" dirty="0" smtClean="0"/>
              <a:t>Sup Ct wanted opportunity for equal rights (ownership and governance)</a:t>
            </a:r>
          </a:p>
          <a:p>
            <a:pPr lvl="1"/>
            <a:r>
              <a:rPr lang="en-US" dirty="0" smtClean="0"/>
              <a:t>FERC Order 888 created nondiscriminatory access regime for electricity distribution grid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6,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59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Nondiscriminatory Access</a:t>
            </a:r>
          </a:p>
          <a:p>
            <a:pPr lvl="1"/>
            <a:r>
              <a:rPr lang="en-US" dirty="0" smtClean="0"/>
              <a:t>A couple of versions of that </a:t>
            </a:r>
            <a:r>
              <a:rPr lang="en-US" dirty="0" smtClean="0"/>
              <a:t>in today’s materials</a:t>
            </a:r>
            <a:endParaRPr lang="en-US" dirty="0" smtClean="0"/>
          </a:p>
          <a:p>
            <a:pPr lvl="2"/>
            <a:r>
              <a:rPr lang="en-US" dirty="0" smtClean="0"/>
              <a:t>RBOCs required to create access equivalent to that received by new AT&amp;T on completion of long distance calls</a:t>
            </a:r>
          </a:p>
          <a:p>
            <a:pPr lvl="2"/>
            <a:r>
              <a:rPr lang="en-US" dirty="0" smtClean="0"/>
              <a:t>Long-distance </a:t>
            </a:r>
            <a:r>
              <a:rPr lang="en-US" dirty="0" smtClean="0"/>
              <a:t>entrants given access to AT&amp;T long-distance network; enter piecemeal rather than at the scale of AT&amp;T’s network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6,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432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Quarantines Do?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946400" y="2587608"/>
            <a:ext cx="6431883" cy="785149"/>
            <a:chOff x="2946400" y="2587608"/>
            <a:chExt cx="6431883" cy="785149"/>
          </a:xfrm>
        </p:grpSpPr>
        <p:sp>
          <p:nvSpPr>
            <p:cNvPr id="5" name="Rectangle 4"/>
            <p:cNvSpPr/>
            <p:nvPr/>
          </p:nvSpPr>
          <p:spPr bwMode="auto">
            <a:xfrm>
              <a:off x="2946400" y="2657947"/>
              <a:ext cx="830851" cy="71481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4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F</a:t>
              </a:r>
              <a:r>
                <a:rPr kumimoji="1" lang="en-US" sz="48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3899111" y="2657947"/>
              <a:ext cx="830851" cy="71481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4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F</a:t>
              </a:r>
              <a:r>
                <a:rPr kumimoji="1" lang="en-US" sz="48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4851822" y="2657947"/>
              <a:ext cx="830851" cy="71481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4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F</a:t>
              </a:r>
              <a:r>
                <a:rPr lang="en-US" sz="4800" baseline="-25000" dirty="0"/>
                <a:t>3</a:t>
              </a:r>
              <a:endParaRPr kumimoji="1" lang="en-US" sz="48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740070" y="2657947"/>
              <a:ext cx="830851" cy="71481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4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F</a:t>
              </a:r>
              <a:r>
                <a:rPr lang="en-US" sz="4800" baseline="-25000" dirty="0" smtClean="0"/>
                <a:t>4</a:t>
              </a:r>
              <a:endParaRPr kumimoji="1" lang="en-US" sz="48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7243758" y="2587608"/>
              <a:ext cx="830851" cy="71481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4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…</a:t>
              </a:r>
              <a:endParaRPr kumimoji="1" lang="en-US" sz="48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8547432" y="2657947"/>
              <a:ext cx="830851" cy="71481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4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F</a:t>
              </a:r>
              <a:r>
                <a:rPr lang="en-US" sz="4800" baseline="-25000" dirty="0" smtClean="0"/>
                <a:t>N</a:t>
              </a:r>
              <a:endParaRPr kumimoji="1" lang="en-US" sz="48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502633" y="2587608"/>
            <a:ext cx="1152468" cy="1152468"/>
            <a:chOff x="2640398" y="4198666"/>
            <a:chExt cx="1152468" cy="1152468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2640398" y="4258182"/>
              <a:ext cx="1152468" cy="10929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rot="5400000">
              <a:off x="2640398" y="4228424"/>
              <a:ext cx="1152468" cy="10929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7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Quarantines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the market is competitive …</a:t>
            </a:r>
          </a:p>
          <a:p>
            <a:pPr lvl="1"/>
            <a:r>
              <a:rPr lang="en-US" dirty="0" smtClean="0"/>
              <a:t>Probably don’t matter</a:t>
            </a:r>
          </a:p>
          <a:p>
            <a:pPr lvl="1"/>
            <a:r>
              <a:rPr lang="en-US" dirty="0" smtClean="0"/>
              <a:t>We remove one firm from the competition, but the fact that the market is competitive means that other, roughly equivalent firms should be able to jump in instead</a:t>
            </a:r>
          </a:p>
          <a:p>
            <a:pPr lvl="1"/>
            <a:r>
              <a:rPr lang="en-US" dirty="0" smtClean="0"/>
              <a:t>No harm to removing one firm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6,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834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Quarantines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the market isn’t competitive …</a:t>
            </a:r>
          </a:p>
          <a:p>
            <a:pPr lvl="1"/>
            <a:r>
              <a:rPr lang="en-US" dirty="0" smtClean="0"/>
              <a:t>Now we may have removed an important competitor from the market</a:t>
            </a:r>
          </a:p>
          <a:p>
            <a:pPr lvl="1"/>
            <a:r>
              <a:rPr lang="en-US" dirty="0" smtClean="0"/>
              <a:t>This firm could both exert competitive pressure on other firms, reducing the likelihood of the emergence of market power</a:t>
            </a:r>
          </a:p>
          <a:p>
            <a:pPr lvl="1"/>
            <a:r>
              <a:rPr lang="en-US" dirty="0" smtClean="0"/>
              <a:t>And the firm could produce important innovations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6,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315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9394" y="-2"/>
            <a:ext cx="487260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Bell Demonstrates His Invention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05956" y="6488668"/>
            <a:ext cx="438604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Library of Congress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(Visited 6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Introducing the Telephone at the 1876 Centennial Exhibition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2" y="125835"/>
            <a:ext cx="5473473" cy="6020257"/>
          </a:xfrm>
          <a:prstGeom prst="rect">
            <a:avLst/>
          </a:prstGeom>
        </p:spPr>
      </p:pic>
      <p:pic>
        <p:nvPicPr>
          <p:cNvPr id="8" name="Picture 7" descr="Introducing the Telephone at the 1876 Centennial Exhibition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6" r="25805" b="42813"/>
          <a:stretch/>
        </p:blipFill>
        <p:spPr>
          <a:xfrm>
            <a:off x="2678885" y="750815"/>
            <a:ext cx="6804894" cy="499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8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Quarantines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should we assess the quarantines here?</a:t>
            </a:r>
          </a:p>
          <a:p>
            <a:pPr lvl="1"/>
            <a:r>
              <a:rPr lang="en-US" dirty="0" smtClean="0"/>
              <a:t>Blocking AT&amp;T from computers in 1956?</a:t>
            </a:r>
          </a:p>
          <a:p>
            <a:pPr lvl="1"/>
            <a:r>
              <a:rPr lang="en-US" dirty="0" smtClean="0"/>
              <a:t>Blocking the new AT&amp;T from electronic publishing in 1984?</a:t>
            </a:r>
          </a:p>
          <a:p>
            <a:pPr lvl="1"/>
            <a:r>
              <a:rPr lang="en-US" dirty="0" smtClean="0"/>
              <a:t>Blocking the RBOCs from long distance (interexchange) and electronic publishing?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6,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97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Quarantines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Trade Offs</a:t>
            </a:r>
          </a:p>
          <a:p>
            <a:pPr lvl="1"/>
            <a:r>
              <a:rPr lang="en-US" dirty="0" smtClean="0"/>
              <a:t>Take the 1956 computer quarantine</a:t>
            </a:r>
          </a:p>
          <a:p>
            <a:pPr lvl="2"/>
            <a:r>
              <a:rPr lang="en-US" dirty="0" smtClean="0"/>
              <a:t>Prevented AT&amp;T from cross-subsidizing computer development from phone monopoly profits</a:t>
            </a:r>
          </a:p>
          <a:p>
            <a:pPr lvl="2"/>
            <a:r>
              <a:rPr lang="en-US" dirty="0" smtClean="0"/>
              <a:t>Blocked AT&amp;T from computers (gov’t sues IBM for mainframe monopoly in 1969)</a:t>
            </a:r>
          </a:p>
          <a:p>
            <a:pPr lvl="2"/>
            <a:r>
              <a:rPr lang="en-US" dirty="0" smtClean="0"/>
              <a:t>Prevents possible faster natural integration (innovation in) computers and communications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6,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66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6036" y="-1"/>
            <a:ext cx="5045965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1999: Long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Distance Competition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598664" y="6477000"/>
            <a:ext cx="459333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FCC, Long Distance Report (31 Mar 1999)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22" y="185894"/>
            <a:ext cx="5002613" cy="61417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643" y="2703431"/>
            <a:ext cx="10781320" cy="301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9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9188" y="-1"/>
            <a:ext cx="4972813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2003: Last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Long Distance Report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29" y="185894"/>
            <a:ext cx="4772322" cy="6123466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525512" y="6477000"/>
            <a:ext cx="466648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FCC, Long Distance Report (14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May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2003)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206" y="3025884"/>
            <a:ext cx="10867994" cy="266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9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5472" y="-1"/>
            <a:ext cx="4986529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2003: Last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Long Distance Report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520940" y="6488668"/>
            <a:ext cx="467106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FCC, Long Distance Report (14 May 2003)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" y="225484"/>
            <a:ext cx="4645660" cy="60750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99" y="3090338"/>
            <a:ext cx="11026081" cy="232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3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Seeing the Future?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</a:p>
          <a:p>
            <a:pPr lvl="1"/>
            <a:r>
              <a:rPr lang="en-US" dirty="0" smtClean="0"/>
              <a:t>Bypass?</a:t>
            </a:r>
          </a:p>
          <a:p>
            <a:pPr lvl="1"/>
            <a:r>
              <a:rPr lang="en-US" dirty="0" smtClean="0"/>
              <a:t>Electronic Publishing?</a:t>
            </a:r>
          </a:p>
          <a:p>
            <a:pPr lvl="1"/>
            <a:r>
              <a:rPr lang="en-US" dirty="0" smtClean="0"/>
              <a:t>Advertising?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6,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679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303" y="-1"/>
            <a:ext cx="3730697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Another AT&amp;T Break Up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11821" y="6488668"/>
            <a:ext cx="348017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(21 Sept 1995)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2017"/>
          <a:stretch/>
        </p:blipFill>
        <p:spPr>
          <a:xfrm>
            <a:off x="2371724" y="445755"/>
            <a:ext cx="7140549" cy="596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4353" y="-1"/>
            <a:ext cx="3137647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Telegraph Statistics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64941" y="6488668"/>
            <a:ext cx="582705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Nonnenmacher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, History of the U.S. Telegraph Industry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 descr="History of the U.S. Telegraph Industry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3" y="185894"/>
            <a:ext cx="5511885" cy="6062506"/>
          </a:xfrm>
          <a:prstGeom prst="rect">
            <a:avLst/>
          </a:prstGeom>
        </p:spPr>
      </p:pic>
      <p:pic>
        <p:nvPicPr>
          <p:cNvPr id="5" name="Picture 4" descr="History of the U.S. Telegraph Industry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4" t="27497" r="21323" b="31304"/>
          <a:stretch/>
        </p:blipFill>
        <p:spPr>
          <a:xfrm>
            <a:off x="1710627" y="890858"/>
            <a:ext cx="10135426" cy="5205142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4047" y="-1"/>
            <a:ext cx="3567953" cy="3717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Telephone Penetration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223760" y="6477000"/>
            <a:ext cx="49682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FCC, Trends in Telephone Service (Sept 2010)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00551"/>
            <a:ext cx="7940193" cy="575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8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4965" y="-1"/>
            <a:ext cx="3787036" cy="395126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Merger of AT&amp;T and WU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6,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20614" y="6463430"/>
            <a:ext cx="227138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WSJ (18 Nov 1909)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502" y="150454"/>
            <a:ext cx="2762760" cy="6522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485" y="775734"/>
            <a:ext cx="6971546" cy="554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9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Generic (Standard)">
  <a:themeElements>
    <a:clrScheme name="">
      <a:dk1>
        <a:srgbClr val="000066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0056"/>
      </a:accent4>
      <a:accent5>
        <a:srgbClr val="E2F4FF"/>
      </a:accent5>
      <a:accent6>
        <a:srgbClr val="E7E7B9"/>
      </a:accent6>
      <a:hlink>
        <a:srgbClr val="0066FF"/>
      </a:hlink>
      <a:folHlink>
        <a:srgbClr val="FFFFCC"/>
      </a:folHlink>
    </a:clrScheme>
    <a:fontScheme name="Generic (Standard)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4">
        <a:dk1>
          <a:srgbClr val="336699"/>
        </a:dk1>
        <a:lt1>
          <a:srgbClr val="FFFFFF"/>
        </a:lt1>
        <a:dk2>
          <a:srgbClr val="000066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2A5682"/>
        </a:accent4>
        <a:accent5>
          <a:srgbClr val="E2F4FF"/>
        </a:accent5>
        <a:accent6>
          <a:srgbClr val="E7E7B9"/>
        </a:accent6>
        <a:hlink>
          <a:srgbClr val="3399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5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0066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98:Templates:Presentations:Generic (Standard)</Template>
  <TotalTime>8384</TotalTime>
  <Words>1592</Words>
  <Application>Microsoft Office PowerPoint</Application>
  <PresentationFormat>Widescreen</PresentationFormat>
  <Paragraphs>341</Paragraphs>
  <Slides>66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Arial</vt:lpstr>
      <vt:lpstr>Calibri</vt:lpstr>
      <vt:lpstr>Helvetica</vt:lpstr>
      <vt:lpstr>Monotype Sorts</vt:lpstr>
      <vt:lpstr>Times New Roman</vt:lpstr>
      <vt:lpstr>Generic (Standard)</vt:lpstr>
      <vt:lpstr>Custom Design</vt:lpstr>
      <vt:lpstr>Class 8 Platforms and Networks Spring 2022  Traditional Telcom: Breaking Up AT&amp;T</vt:lpstr>
      <vt:lpstr>The Focus Today</vt:lpstr>
      <vt:lpstr>The Focus Today</vt:lpstr>
      <vt:lpstr>1840 Morse Telegraph Patent</vt:lpstr>
      <vt:lpstr>1876 Centennial Exhibition </vt:lpstr>
      <vt:lpstr>Bell Demonstrates His Invention</vt:lpstr>
      <vt:lpstr>Telegraph Statistics</vt:lpstr>
      <vt:lpstr>Telephone Penetration</vt:lpstr>
      <vt:lpstr>Merger of AT&amp;T and WU</vt:lpstr>
      <vt:lpstr>Kingsbury Commitment</vt:lpstr>
      <vt:lpstr>The First Break Up of AT&amp;T: Sell WU and Toll Line Interconnection</vt:lpstr>
      <vt:lpstr>Gov’t Control Over Wires?</vt:lpstr>
      <vt:lpstr>Interconnection</vt:lpstr>
      <vt:lpstr>Interconnection</vt:lpstr>
      <vt:lpstr>ENIAC: Electronic Numerical Integrator and Computer</vt:lpstr>
      <vt:lpstr>ENIAC</vt:lpstr>
      <vt:lpstr>ENIAC Info</vt:lpstr>
      <vt:lpstr>Bardeen &amp; Brattain: The Transistor, A Semi-Conductor Triode</vt:lpstr>
      <vt:lpstr>NYT on Transistor</vt:lpstr>
      <vt:lpstr>Jan 1949: U.S. Gov’t Brings Antitrust Suit Against AT&amp;T</vt:lpstr>
      <vt:lpstr>1949 AT&amp;T Antitrust Suit</vt:lpstr>
      <vt:lpstr>1949 Suit Offenses</vt:lpstr>
      <vt:lpstr>1949 Suit Offenses</vt:lpstr>
      <vt:lpstr>1949 Suit Offenses</vt:lpstr>
      <vt:lpstr>Joint Ownership Defeats Reg</vt:lpstr>
      <vt:lpstr>Joint Ownership Defeats Reg</vt:lpstr>
      <vt:lpstr>Can’t Calculate Fair Return with Distorted Prices</vt:lpstr>
      <vt:lpstr>Bell Labs Transistor Symposium</vt:lpstr>
      <vt:lpstr>“Aid the Military Effort”</vt:lpstr>
      <vt:lpstr>The Path to Settlement</vt:lpstr>
      <vt:lpstr>DOD Intervention with U.S. Attorney General</vt:lpstr>
      <vt:lpstr>1956 AT&amp;T Settlement</vt:lpstr>
      <vt:lpstr>1956 AT&amp;T Settlement</vt:lpstr>
      <vt:lpstr>Apr 1964: IBM 360 Intro</vt:lpstr>
      <vt:lpstr>1968: FCC Land Mobile Service Order</vt:lpstr>
      <vt:lpstr>1969: FCC MCI Order</vt:lpstr>
      <vt:lpstr>Local Interconnection in Public Interest</vt:lpstr>
      <vt:lpstr>Hyde Dissent: Competition Not Always Good</vt:lpstr>
      <vt:lpstr>Lee Dissent: MCI Is Just Creamskimming</vt:lpstr>
      <vt:lpstr>Lee Dissent: MCI Is Just Creamskimming</vt:lpstr>
      <vt:lpstr>Apr 1973: The Portable Phone</vt:lpstr>
      <vt:lpstr>Nov 1974: U.S. Antitrust Suit v. AT&amp;T</vt:lpstr>
      <vt:lpstr>1980: Cellular Service</vt:lpstr>
      <vt:lpstr>1983: Cell Phone Service Starts</vt:lpstr>
      <vt:lpstr>AT&amp;T Break Up</vt:lpstr>
      <vt:lpstr>AT&amp;T Breakup</vt:lpstr>
      <vt:lpstr>Settling the Case?</vt:lpstr>
      <vt:lpstr>Settling the Case?</vt:lpstr>
      <vt:lpstr>Settling the Case?</vt:lpstr>
      <vt:lpstr>Settling the Case?</vt:lpstr>
      <vt:lpstr>Key Regulatory Tools</vt:lpstr>
      <vt:lpstr>Key Regulatory Tools</vt:lpstr>
      <vt:lpstr>Key Regulatory Tools</vt:lpstr>
      <vt:lpstr>Applications</vt:lpstr>
      <vt:lpstr>Applications</vt:lpstr>
      <vt:lpstr>Applications</vt:lpstr>
      <vt:lpstr>What Do Quarantines Do?</vt:lpstr>
      <vt:lpstr>What Do Quarantines Do?</vt:lpstr>
      <vt:lpstr>What Do Quarantines Do?</vt:lpstr>
      <vt:lpstr>What Do Quarantines Do?</vt:lpstr>
      <vt:lpstr>What Do Quarantines Do?</vt:lpstr>
      <vt:lpstr>1999: Long Distance Competition</vt:lpstr>
      <vt:lpstr>2003: Last Long Distance Report</vt:lpstr>
      <vt:lpstr>2003: Last Long Distance Report</vt:lpstr>
      <vt:lpstr>Seeing the Future?</vt:lpstr>
      <vt:lpstr>Another AT&amp;T Break Up</vt:lpstr>
    </vt:vector>
  </TitlesOfParts>
  <Company>The University of Chicago Law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Setting in High-Tech Industries</dc:title>
  <dc:creator>Randal Picker</dc:creator>
  <cp:lastModifiedBy>Picker, Randall</cp:lastModifiedBy>
  <cp:revision>923</cp:revision>
  <cp:lastPrinted>2019-02-28T20:33:29Z</cp:lastPrinted>
  <dcterms:created xsi:type="dcterms:W3CDTF">1999-10-27T15:27:59Z</dcterms:created>
  <dcterms:modified xsi:type="dcterms:W3CDTF">2022-04-06T19:36:23Z</dcterms:modified>
</cp:coreProperties>
</file>