
<file path=[Content_Types].xml><?xml version="1.0" encoding="utf-8"?>
<Types xmlns="http://schemas.openxmlformats.org/package/2006/content-types"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835" r:id="rId2"/>
  </p:sldMasterIdLst>
  <p:notesMasterIdLst>
    <p:notesMasterId r:id="rId78"/>
  </p:notesMasterIdLst>
  <p:handoutMasterIdLst>
    <p:handoutMasterId r:id="rId79"/>
  </p:handoutMasterIdLst>
  <p:sldIdLst>
    <p:sldId id="1267" r:id="rId3"/>
    <p:sldId id="1654" r:id="rId4"/>
    <p:sldId id="1656" r:id="rId5"/>
    <p:sldId id="1661" r:id="rId6"/>
    <p:sldId id="1657" r:id="rId7"/>
    <p:sldId id="1663" r:id="rId8"/>
    <p:sldId id="1662" r:id="rId9"/>
    <p:sldId id="1658" r:id="rId10"/>
    <p:sldId id="1659" r:id="rId11"/>
    <p:sldId id="1664" r:id="rId12"/>
    <p:sldId id="1665" r:id="rId13"/>
    <p:sldId id="1666" r:id="rId14"/>
    <p:sldId id="1667" r:id="rId15"/>
    <p:sldId id="1670" r:id="rId16"/>
    <p:sldId id="1660" r:id="rId17"/>
    <p:sldId id="1751" r:id="rId18"/>
    <p:sldId id="1671" r:id="rId19"/>
    <p:sldId id="1672" r:id="rId20"/>
    <p:sldId id="1678" r:id="rId21"/>
    <p:sldId id="1707" r:id="rId22"/>
    <p:sldId id="1673" r:id="rId23"/>
    <p:sldId id="1679" r:id="rId24"/>
    <p:sldId id="1680" r:id="rId25"/>
    <p:sldId id="1681" r:id="rId26"/>
    <p:sldId id="1674" r:id="rId27"/>
    <p:sldId id="1675" r:id="rId28"/>
    <p:sldId id="1682" r:id="rId29"/>
    <p:sldId id="1683" r:id="rId30"/>
    <p:sldId id="1694" r:id="rId31"/>
    <p:sldId id="1698" r:id="rId32"/>
    <p:sldId id="1699" r:id="rId33"/>
    <p:sldId id="1695" r:id="rId34"/>
    <p:sldId id="1708" r:id="rId35"/>
    <p:sldId id="1709" r:id="rId36"/>
    <p:sldId id="1710" r:id="rId37"/>
    <p:sldId id="1711" r:id="rId38"/>
    <p:sldId id="1701" r:id="rId39"/>
    <p:sldId id="1702" r:id="rId40"/>
    <p:sldId id="1705" r:id="rId41"/>
    <p:sldId id="1704" r:id="rId42"/>
    <p:sldId id="1706" r:id="rId43"/>
    <p:sldId id="1712" r:id="rId44"/>
    <p:sldId id="1713" r:id="rId45"/>
    <p:sldId id="1737" r:id="rId46"/>
    <p:sldId id="1724" r:id="rId47"/>
    <p:sldId id="1725" r:id="rId48"/>
    <p:sldId id="1726" r:id="rId49"/>
    <p:sldId id="1727" r:id="rId50"/>
    <p:sldId id="1728" r:id="rId51"/>
    <p:sldId id="1729" r:id="rId52"/>
    <p:sldId id="1714" r:id="rId53"/>
    <p:sldId id="1715" r:id="rId54"/>
    <p:sldId id="1717" r:id="rId55"/>
    <p:sldId id="1733" r:id="rId56"/>
    <p:sldId id="1716" r:id="rId57"/>
    <p:sldId id="1718" r:id="rId58"/>
    <p:sldId id="1719" r:id="rId59"/>
    <p:sldId id="1720" r:id="rId60"/>
    <p:sldId id="1730" r:id="rId61"/>
    <p:sldId id="1731" r:id="rId62"/>
    <p:sldId id="1738" r:id="rId63"/>
    <p:sldId id="1685" r:id="rId64"/>
    <p:sldId id="1739" r:id="rId65"/>
    <p:sldId id="1740" r:id="rId66"/>
    <p:sldId id="1741" r:id="rId67"/>
    <p:sldId id="1742" r:id="rId68"/>
    <p:sldId id="1743" r:id="rId69"/>
    <p:sldId id="1734" r:id="rId70"/>
    <p:sldId id="1744" r:id="rId71"/>
    <p:sldId id="1745" r:id="rId72"/>
    <p:sldId id="1747" r:id="rId73"/>
    <p:sldId id="1748" r:id="rId74"/>
    <p:sldId id="1750" r:id="rId75"/>
    <p:sldId id="1752" r:id="rId76"/>
    <p:sldId id="1753" r:id="rId77"/>
  </p:sldIdLst>
  <p:sldSz cx="12192000" cy="6858000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C66FF"/>
    <a:srgbClr val="009999"/>
    <a:srgbClr val="339966"/>
    <a:srgbClr val="008080"/>
    <a:srgbClr val="3366FF"/>
    <a:srgbClr val="0000FF"/>
    <a:srgbClr val="CC0099"/>
    <a:srgbClr val="CC0066"/>
    <a:srgbClr val="CCCC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795" autoAdjust="0"/>
    <p:restoredTop sz="86410" autoAdjust="0"/>
  </p:normalViewPr>
  <p:slideViewPr>
    <p:cSldViewPr snapToGrid="0">
      <p:cViewPr varScale="1">
        <p:scale>
          <a:sx n="134" d="100"/>
          <a:sy n="134" d="100"/>
        </p:scale>
        <p:origin x="92" y="548"/>
      </p:cViewPr>
      <p:guideLst>
        <p:guide orient="horz" pos="2160"/>
        <p:guide pos="3840"/>
      </p:guideLst>
    </p:cSldViewPr>
  </p:slideViewPr>
  <p:outlineViewPr>
    <p:cViewPr>
      <p:scale>
        <a:sx n="50" d="100"/>
        <a:sy n="5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524"/>
    </p:cViewPr>
  </p:sorterViewPr>
  <p:notesViewPr>
    <p:cSldViewPr snapToGrid="0">
      <p:cViewPr varScale="1">
        <p:scale>
          <a:sx n="125" d="100"/>
          <a:sy n="125" d="100"/>
        </p:scale>
        <p:origin x="4868" y="64"/>
      </p:cViewPr>
      <p:guideLst>
        <p:guide orient="horz" pos="2928"/>
        <p:guide pos="2208"/>
      </p:guideLst>
    </p:cSldViewPr>
  </p:notes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/>
              <a:t>Prof. Randal C. Picker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BACD4D8E-0305-4CD5-9DBD-51D10C00A67E}" type="datetime1">
              <a:rPr lang="en-US" altLang="en-US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r>
              <a:rPr lang="en-US" altLang="en-US" dirty="0" smtClean="0"/>
              <a:t>Platforms and Networks</a:t>
            </a:r>
            <a:endParaRPr lang="en-US" altLang="en-US" dirty="0"/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A9DDCF18-3772-474E-B777-BA39106ED7A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44440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8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6387" name="Rectangle 9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407988" y="700088"/>
            <a:ext cx="6194425" cy="34845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932" y="4416745"/>
            <a:ext cx="5140538" cy="4180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059" name="Rectangle 11"/>
          <p:cNvSpPr>
            <a:spLocks noGrp="1" noChangeArrowheads="1"/>
          </p:cNvSpPr>
          <p:nvPr>
            <p:ph type="dt" idx="1"/>
          </p:nvPr>
        </p:nvSpPr>
        <p:spPr bwMode="auto">
          <a:xfrm>
            <a:off x="3974253" y="0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t" anchorCtr="0" compatLnSpc="1">
            <a:prstTxWarp prst="textNoShape">
              <a:avLst/>
            </a:prstTxWarp>
          </a:bodyPr>
          <a:lstStyle>
            <a:lvl1pPr algn="r" defTabSz="931706">
              <a:defRPr kumimoji="0" sz="1200"/>
            </a:lvl1pPr>
          </a:lstStyle>
          <a:p>
            <a:pPr>
              <a:defRPr/>
            </a:pPr>
            <a:fld id="{91C928C3-9442-484A-8273-FA08CFCEA006}" type="datetime1">
              <a:rPr lang="en-US" altLang="en-US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2060" name="Rectangle 12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defTabSz="931706">
              <a:defRPr kumimoji="0" sz="12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4253" y="8833482"/>
            <a:ext cx="3036149" cy="462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5" rIns="93150" bIns="46575" numCol="1" anchor="b" anchorCtr="0" compatLnSpc="1">
            <a:prstTxWarp prst="textNoShape">
              <a:avLst/>
            </a:prstTxWarp>
          </a:bodyPr>
          <a:lstStyle>
            <a:lvl1pPr algn="r" defTabSz="930311">
              <a:defRPr kumimoji="0" sz="1200"/>
            </a:lvl1pPr>
          </a:lstStyle>
          <a:p>
            <a:pPr>
              <a:defRPr/>
            </a:pPr>
            <a:fld id="{17815D0A-6945-40F0-849D-84A13EF4A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9295696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1"/>
          <p:cNvSpPr>
            <a:spLocks noGrp="1" noChangeArrowheads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8DB7B8AA-7071-474D-AB67-0D52EEC6338E}" type="datetime1">
              <a:rPr kumimoji="0" lang="en-US" altLang="en-US" sz="1200"/>
              <a:pPr/>
              <a:t>4/4/2022</a:t>
            </a:fld>
            <a:endParaRPr kumimoji="0" lang="en-US" altLang="en-US" sz="1200"/>
          </a:p>
        </p:txBody>
      </p:sp>
      <p:sp>
        <p:nvSpPr>
          <p:cNvPr id="19459" name="Rectangle 13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1713" indent="-285275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1096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597535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3973" indent="-228218" defTabSz="930311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0412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6685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3290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79727" indent="-228218" defTabSz="930311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DFB5D71-EDD0-44C4-B648-177AAB6BC2FE}" type="slidenum">
              <a:rPr kumimoji="0" lang="en-US" altLang="en-US" sz="1200"/>
              <a:pPr/>
              <a:t>1</a:t>
            </a:fld>
            <a:endParaRPr kumimoji="0" lang="en-US" altLang="en-US" sz="1200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858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https://www.fbi.gov/news/stories/morris-worm-30-years-since-first-major-attack-on-internet-110218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4659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https://obamawhitehouse.archives.gov/the-press-office/2013/02/12/presidential-policy-directive-critical-infrastructure-security-and-resil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0954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https://www.cisa.gov/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13520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https://www.cisa.gov/critical-infrastructure-sectors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2756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https://www.cisa.gov/critical-infrastructure-sectors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970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https://www.nytimes.com/2021/05/08/us/politics/cyberattack-colonial-pipeline.html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91875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https://www.nsa.gov/Press-Room/News-Highlights/Article/Article/2623393/nsas-role-in-the-presidents-cyber-executive-order/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074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https://www.nsa.gov/Press-Room/News-Highlights/Article/Article/2623393/nsas-role-in-the-presidents-cyber-executive-order/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91C928C3-9442-484A-8273-FA08CFCEA006}" type="datetime1">
              <a:rPr lang="en-US" altLang="en-US" smtClean="0"/>
              <a:pPr>
                <a:defRPr/>
              </a:pPr>
              <a:t>4/4/2022</a:t>
            </a:fld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7815D0A-6945-40F0-849D-84A13EF4AA2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3472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-4763" y="3200400"/>
            <a:ext cx="12196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ctrTitle" sz="quarter"/>
          </p:nvPr>
        </p:nvSpPr>
        <p:spPr>
          <a:xfrm>
            <a:off x="2133600" y="533400"/>
            <a:ext cx="10058400" cy="2590800"/>
          </a:xfrm>
        </p:spPr>
        <p:txBody>
          <a:bodyPr anchor="b"/>
          <a:lstStyle>
            <a:lvl1pPr algn="l">
              <a:lnSpc>
                <a:spcPct val="80000"/>
              </a:lnSpc>
              <a:defRPr sz="6600"/>
            </a:lvl1pPr>
          </a:lstStyle>
          <a:p>
            <a:r>
              <a:rPr lang="en-US" altLang="en-US" dirty="0"/>
              <a:t>Click to edit Master title style</a:t>
            </a: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759200" y="3581400"/>
            <a:ext cx="8128000" cy="1752600"/>
          </a:xfrm>
        </p:spPr>
        <p:txBody>
          <a:bodyPr/>
          <a:lstStyle>
            <a:lvl1pPr marL="0" indent="0">
              <a:buFont typeface="Monotype Sorts" pitchFamily="2" charset="2"/>
              <a:buNone/>
              <a:defRPr sz="2800"/>
            </a:lvl1pPr>
          </a:lstStyle>
          <a:p>
            <a:r>
              <a:rPr lang="en-US" altLang="en-US" dirty="0"/>
              <a:t>Click to edit Master subtitle style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00C0A144-9CA5-40EF-BA71-CB2089FF9C17}" type="datetime4">
              <a:rPr lang="en-US"/>
              <a:pPr>
                <a:defRPr/>
              </a:pPr>
              <a:t>April 4, 2022</a:t>
            </a:fld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hlink"/>
                </a:solidFill>
              </a:defRPr>
            </a:lvl1pPr>
          </a:lstStyle>
          <a:p>
            <a:pPr>
              <a:defRPr/>
            </a:pPr>
            <a:fld id="{8F8E2C84-0743-4BBC-99D9-184B50FD9F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6666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ABE72-A00B-4BEE-8D22-E461BD19BF31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8258E-FD5F-4451-BCA9-85E751BC2E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1629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4800" y="304800"/>
            <a:ext cx="27940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304800"/>
            <a:ext cx="81788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5688F-0802-4FFA-8569-61CB52898F13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0A17A-396B-4954-9F3A-182BCB876E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097700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502400" y="16002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502400" y="3733800"/>
            <a:ext cx="5486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C17475-81E7-4A01-8AB2-BEF6BF923142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01A5B6-F3C4-4BB7-BEC1-F8A22754DE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252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304800"/>
            <a:ext cx="111760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CA22-AB5D-42E6-AA0D-D29944CB9CB0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2ECFA-99E1-4A43-82F1-ABB33DFEC8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355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B61A64-E55D-445F-9BF2-F313F51CC73E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2A558D-545B-47C6-A92D-DA2C8A937C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984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3FB4-4682-41ED-9269-398DA399AB3E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9C4A20-6E27-467E-A82B-83AD515946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8792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F6CFB3-CE2E-4B14-8F75-1E4CD0EE53B3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003EE-89BB-4EEE-859A-101CADE6F8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204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EDC97-25E2-4BF8-9946-9AE8D05A1F1A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8E9E66-912C-4FA1-95DC-3781E8ED60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867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A11129-4AC1-49EB-AEDE-C295F4D161E9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DDFA7-FD3F-4D6A-8468-A15361F7C8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94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05AC1-7423-43ED-9D13-9D41F5090378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D1209A-7E61-4B13-9109-E589F9827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54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4000">
                <a:solidFill>
                  <a:srgbClr val="0000FF"/>
                </a:solidFill>
              </a:defRPr>
            </a:lvl1pPr>
            <a:lvl2pPr>
              <a:defRPr sz="3600"/>
            </a:lvl2pPr>
            <a:lvl3pPr>
              <a:defRPr sz="3200"/>
            </a:lvl3pPr>
            <a:lvl4pPr>
              <a:defRPr sz="3200"/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A02DFA-02C6-4638-89D4-9E98CDF503C0}" type="datetime4">
              <a:rPr lang="en-US"/>
              <a:pPr>
                <a:defRPr/>
              </a:pPr>
              <a:t>April 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3FDE9-4CFE-4421-A501-434F5F61D1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2913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17851-BEA3-4BF7-A8AF-DDD7C0D28D98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ACD7F-0A8A-4343-9247-A1AE8F5C6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592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6E712-EF3B-4B31-AD6B-13C9C7073A30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996E-9E68-4294-9FDD-0D3C9BF5F0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2914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85E838-075F-446A-BFEE-D392A06DB13E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65055-6114-4D36-8439-B3562715F6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194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799E62-F8EB-4C0F-8921-40F31A908B71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B889DA-ECA5-4C6B-9A5A-45309617AC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101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88F6E-C648-407D-AFAC-A8EE81AE8784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1FE80-744B-44BB-BAEB-797EBDE080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91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9875D-7486-496C-A37B-6DE42241A533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5EFA1D-33DB-4F79-B79B-337EC801B1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977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2400" y="1600200"/>
            <a:ext cx="54864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C04FE-6587-4B5D-81C3-E86DEF588904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795686-6F3D-48C4-BCA9-D8C1E1CC54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9284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329F2-B348-442E-9FFB-D1B4B25A0A17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1F6C75-ECE9-475C-B489-BC0C3F1929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0663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0E878F-EA39-4C2E-9970-394B6CAB1478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496E5-8FFA-4061-92C3-71B1BA3DDA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146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47DC0-EB30-4B3A-AABE-7E05E0B31B3B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C21867-5838-4AB1-82B9-E47C7DA36B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0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29D74-CB06-4A77-8DB8-0A977A7E0029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954077-3D17-4357-9835-26FB285CF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833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4CE224-DED2-4CD1-AC21-F3080FE47CB5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4775200" y="6248400"/>
            <a:ext cx="3860800" cy="4572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D17707-3908-48D0-952F-C787BB50C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547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rc 2"/>
          <p:cNvSpPr>
            <a:spLocks/>
          </p:cNvSpPr>
          <p:nvPr/>
        </p:nvSpPr>
        <p:spPr bwMode="auto">
          <a:xfrm>
            <a:off x="0" y="842963"/>
            <a:ext cx="711200" cy="6018212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812800" y="304800"/>
            <a:ext cx="11176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800" y="1600200"/>
            <a:ext cx="111760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06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66"/>
                </a:solidFill>
                <a:latin typeface="+mn-lt"/>
              </a:defRPr>
            </a:lvl1pPr>
          </a:lstStyle>
          <a:p>
            <a:pPr>
              <a:defRPr/>
            </a:pPr>
            <a:fld id="{C561878C-251A-4F5B-B74A-ACA28F612672}" type="datetime4">
              <a:rPr lang="en-US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3472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66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5710A507-AB75-48C3-BB61-5E47FAE34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  <p:sldLayoutId id="2147484935" r:id="rId12"/>
    <p:sldLayoutId id="2147484936" r:id="rId13"/>
  </p:sldLayoutIdLst>
  <p:timing>
    <p:tnLst>
      <p:par>
        <p:cTn id="1" dur="indefinite" restart="never" nodeType="tmRoot"/>
      </p:par>
    </p:tnLst>
  </p:timing>
  <p:hf hdr="0" ftr="0"/>
  <p:txStyles>
    <p:titleStyle>
      <a:lvl1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2pPr>
      <a:lvl3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3pPr>
      <a:lvl4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4pPr>
      <a:lvl5pPr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5pPr>
      <a:lvl6pPr marL="4572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6pPr>
      <a:lvl7pPr marL="9144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7pPr>
      <a:lvl8pPr marL="13716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8pPr>
      <a:lvl9pPr marL="1828800" algn="ctr" rtl="0" eaLnBrk="0" fontAlgn="base" hangingPunct="0">
        <a:lnSpc>
          <a:spcPct val="70000"/>
        </a:lnSpc>
        <a:spcBef>
          <a:spcPct val="0"/>
        </a:spcBef>
        <a:spcAft>
          <a:spcPct val="0"/>
        </a:spcAft>
        <a:defRPr kumimoji="1" sz="4800" b="1">
          <a:solidFill>
            <a:srgbClr val="000066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Monotype Sorts" pitchFamily="2" charset="2"/>
        <a:buChar char="n"/>
        <a:defRPr kumimoji="1" sz="3200">
          <a:solidFill>
            <a:srgbClr val="CC0099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u"/>
        <a:defRPr kumimoji="1" sz="3000">
          <a:solidFill>
            <a:srgbClr val="000066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Monotype Sorts" pitchFamily="2" charset="2"/>
        <a:buChar char="w"/>
        <a:defRPr kumimoji="1" sz="2800">
          <a:solidFill>
            <a:srgbClr val="000066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00000"/>
        <a:buChar char="•"/>
        <a:defRPr kumimoji="1" sz="2400">
          <a:solidFill>
            <a:srgbClr val="000066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0000"/>
        <a:buChar char="–"/>
        <a:defRPr kumimoji="1" sz="2000">
          <a:solidFill>
            <a:srgbClr val="00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solidFill>
            <a:srgbClr val="CC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DEE0716-1A4A-41D7-8CDF-AB246C894936}" type="datetime4">
              <a:rPr lang="en-US"/>
              <a:pPr>
                <a:defRPr/>
              </a:pPr>
              <a:t>April 4, 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4CEDE50-698D-4EB3-A7A3-BFEF3DBDA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3" r:id="rId1"/>
    <p:sldLayoutId id="2147484914" r:id="rId2"/>
    <p:sldLayoutId id="2147484915" r:id="rId3"/>
    <p:sldLayoutId id="2147484916" r:id="rId4"/>
    <p:sldLayoutId id="2147484917" r:id="rId5"/>
    <p:sldLayoutId id="2147484918" r:id="rId6"/>
    <p:sldLayoutId id="2147484919" r:id="rId7"/>
    <p:sldLayoutId id="2147484920" r:id="rId8"/>
    <p:sldLayoutId id="2147484921" r:id="rId9"/>
    <p:sldLayoutId id="2147484922" r:id="rId10"/>
    <p:sldLayoutId id="2147484923" r:id="rId1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00" b="1" kern="1200">
          <a:solidFill>
            <a:schemeClr val="bg1"/>
          </a:solidFill>
          <a:latin typeface="Helvetica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chemeClr val="bg1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CC0099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5.tm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5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mp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emf"/><Relationship Id="rId2" Type="http://schemas.openxmlformats.org/officeDocument/2006/relationships/image" Target="../media/image91.emf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emf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emf"/><Relationship Id="rId2" Type="http://schemas.openxmlformats.org/officeDocument/2006/relationships/image" Target="../media/image96.emf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tm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0.tmp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emf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image" Target="../media/image103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emf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emf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2" Type="http://schemas.openxmlformats.org/officeDocument/2006/relationships/image" Target="../media/image109.emf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Class </a:t>
            </a:r>
            <a:r>
              <a:rPr lang="en-US" sz="2400" dirty="0"/>
              <a:t>7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Platforms and Networks</a:t>
            </a:r>
            <a:br>
              <a:rPr lang="en-US" sz="2400" dirty="0" smtClean="0"/>
            </a:br>
            <a:r>
              <a:rPr lang="en-US" sz="2400" smtClean="0"/>
              <a:t>Spring 2022</a:t>
            </a:r>
            <a:br>
              <a:rPr lang="en-US" sz="240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smtClean="0"/>
              <a:t/>
            </a:r>
            <a:br>
              <a:rPr lang="en-US" sz="2400" smtClean="0"/>
            </a:br>
            <a:r>
              <a:rPr lang="en-US" smtClean="0"/>
              <a:t>Cybersecurity</a:t>
            </a:r>
            <a:endParaRPr lang="en-US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33813" y="3581400"/>
            <a:ext cx="6853237" cy="1752600"/>
          </a:xfrm>
        </p:spPr>
        <p:txBody>
          <a:bodyPr/>
          <a:lstStyle/>
          <a:p>
            <a:r>
              <a:rPr lang="en-US" dirty="0" smtClean="0">
                <a:solidFill>
                  <a:srgbClr val="0000FF"/>
                </a:solidFill>
              </a:rPr>
              <a:t>Randal C. Picker</a:t>
            </a:r>
          </a:p>
          <a:p>
            <a:r>
              <a:rPr lang="en-US" sz="2000" dirty="0" smtClean="0">
                <a:solidFill>
                  <a:srgbClr val="0000FF"/>
                </a:solidFill>
              </a:rPr>
              <a:t>James Parker Hall Distinguished Service Professor of Law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Law School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The University of Chicago</a:t>
            </a:r>
          </a:p>
          <a:p>
            <a:endParaRPr lang="en-US" sz="2000" dirty="0" smtClean="0">
              <a:solidFill>
                <a:srgbClr val="0000FF"/>
              </a:solidFill>
            </a:endParaRPr>
          </a:p>
          <a:p>
            <a:r>
              <a:rPr lang="en-US" sz="1800" dirty="0" smtClean="0">
                <a:solidFill>
                  <a:srgbClr val="0000FF"/>
                </a:solidFill>
              </a:rPr>
              <a:t>Copyright © 2022 Randal C. Picker. All Rights Reserved.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0566" y="-2"/>
            <a:ext cx="59614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Computer Fraud and Abuse Act of 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1986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99-474 (16 Oct 1986)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0623" y="555185"/>
            <a:ext cx="4426020" cy="624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5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7268" y="-2"/>
            <a:ext cx="316473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1984 Computer Law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9718" y="6488668"/>
            <a:ext cx="325228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98-473 (12 Oct 1984)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58" y="123882"/>
            <a:ext cx="4387083" cy="65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9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5787" y="-2"/>
            <a:ext cx="38262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1986 CFAA </a:t>
            </a: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5672" y="6488668"/>
            <a:ext cx="32863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99-432 (3 Sept 1986)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6144" y="121615"/>
            <a:ext cx="3979784" cy="655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86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4851" y="-2"/>
            <a:ext cx="450715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“A Technological Explosion”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5672" y="6488668"/>
            <a:ext cx="32863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99-432 (3 Sept 1986)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1" y="261650"/>
            <a:ext cx="3439939" cy="60549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604" y="1466128"/>
            <a:ext cx="7753652" cy="4247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6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285" y="-2"/>
            <a:ext cx="41037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Extensive Computer Crime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5672" y="6488668"/>
            <a:ext cx="328632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99-432 (3 Sept 1986)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951" y="261650"/>
            <a:ext cx="3439939" cy="60549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791" y="1947252"/>
            <a:ext cx="10160870" cy="342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7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6887" y="-2"/>
            <a:ext cx="28051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FBI Retrospective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90306" y="6488668"/>
            <a:ext cx="220169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FBI (21 Nov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The Morris Worm — FBI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163" y="78581"/>
            <a:ext cx="6092811" cy="6700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399" y="-2"/>
            <a:ext cx="17526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Van Buren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077324" y="6488668"/>
            <a:ext cx="31146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593 U.S. ___ (3 June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0539" y="121648"/>
            <a:ext cx="4097111" cy="647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6485" y="-2"/>
            <a:ext cx="456551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July 1996: Clinton Exec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58200" y="6488668"/>
            <a:ext cx="37338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Wall Street Journal (17 July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34" y="169367"/>
            <a:ext cx="3895911" cy="61827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4754"/>
          <a:stretch/>
        </p:blipFill>
        <p:spPr>
          <a:xfrm>
            <a:off x="2468419" y="1015905"/>
            <a:ext cx="4647654" cy="422730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4971"/>
          <a:stretch/>
        </p:blipFill>
        <p:spPr>
          <a:xfrm>
            <a:off x="7335400" y="1015905"/>
            <a:ext cx="4642592" cy="513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86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20349" y="-2"/>
            <a:ext cx="17716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Threat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2791" y="6488668"/>
            <a:ext cx="37192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Exec. Order 13010 (15 July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4" y="164472"/>
            <a:ext cx="4435183" cy="6083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108" y="1346988"/>
            <a:ext cx="9056430" cy="4348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111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0" y="-2"/>
            <a:ext cx="5334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Critical Infrastructure Commission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472791" y="6488668"/>
            <a:ext cx="3719209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Exec. Order 13010 (15 July 1996)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024" y="164472"/>
            <a:ext cx="4435183" cy="6083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891" y="1319212"/>
            <a:ext cx="9851699" cy="4376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3186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Focus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Key Questions/Issues</a:t>
            </a:r>
          </a:p>
          <a:p>
            <a:pPr lvl="1"/>
            <a:r>
              <a:rPr lang="en-US" dirty="0" smtClean="0"/>
              <a:t>1. As you will see, the Biden 2021 executive order is hardly the first one on cybersecurity. Why do we need yet another order?</a:t>
            </a:r>
          </a:p>
          <a:p>
            <a:pPr lvl="1"/>
            <a:r>
              <a:rPr lang="en-US" dirty="0" smtClean="0"/>
              <a:t>2. Have the prior orders failed to achieve their goals? If so, why?</a:t>
            </a:r>
          </a:p>
          <a:p>
            <a:pPr lvl="1"/>
            <a:r>
              <a:rPr lang="en-US" dirty="0" smtClean="0"/>
              <a:t>3. And what precisely was the state of U.S. cybersecurity in May 2021?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BA02DFA-02C6-4638-89D4-9E98CDF503C0}" type="datetime4">
              <a:rPr lang="en-US" smtClean="0"/>
              <a:pPr>
                <a:defRPr/>
              </a:pPr>
              <a:t>April 4, 2022</a:t>
            </a:fld>
            <a:endParaRPr lang="en-US" altLang="en-US">
              <a:solidFill>
                <a:schemeClr val="bg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C03FDE9-4CFE-4421-A501-434F5F61D1E4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733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7578" y="-2"/>
            <a:ext cx="247442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2074" y="6488668"/>
            <a:ext cx="3209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PCCIP Report (13 Oct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163" y="132852"/>
            <a:ext cx="5091912" cy="660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35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5588" y="-2"/>
            <a:ext cx="55864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Growing Risk; Shared Responsibility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2074" y="6488668"/>
            <a:ext cx="3209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PCCIP Report (13 Oct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511" y="167692"/>
            <a:ext cx="4464611" cy="6028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555" y="1528614"/>
            <a:ext cx="10141645" cy="432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2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1637" y="-2"/>
            <a:ext cx="29003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Changed Threat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2074" y="6488668"/>
            <a:ext cx="3209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PCCIP Report (13 Oct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085" y="209004"/>
            <a:ext cx="4597391" cy="5989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821" y="2743702"/>
            <a:ext cx="9852496" cy="299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1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1250" y="-2"/>
            <a:ext cx="60007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Better Gov’t/Private Sector Cooperation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2074" y="6488668"/>
            <a:ext cx="3209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PCCIP Report (13 Oct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9832"/>
            <a:ext cx="4495973" cy="61904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199" y="2334749"/>
            <a:ext cx="10000558" cy="3518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82150" y="-2"/>
            <a:ext cx="26098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Clearing Houses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82074" y="6488668"/>
            <a:ext cx="3209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PCCIP Report (13 Oct 1997)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0" y="209003"/>
            <a:ext cx="4602391" cy="6082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360" y="1240853"/>
            <a:ext cx="8573444" cy="4502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07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8175" y="-2"/>
            <a:ext cx="39338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May 1998: Clinton Update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34425" y="6488668"/>
            <a:ext cx="34575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(23 May 1998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15" y="209004"/>
            <a:ext cx="7270321" cy="49582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t="4676" b="39247"/>
          <a:stretch/>
        </p:blipFill>
        <p:spPr>
          <a:xfrm>
            <a:off x="3289757" y="1014413"/>
            <a:ext cx="4369830" cy="5572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60416"/>
          <a:stretch/>
        </p:blipFill>
        <p:spPr>
          <a:xfrm>
            <a:off x="7778993" y="1014413"/>
            <a:ext cx="4308462" cy="387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3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20150" y="-2"/>
            <a:ext cx="33718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Clinton Directive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62939" y="6488668"/>
            <a:ext cx="39290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Clinton PDD/NSC-63 (22 May 1998)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708" y="119521"/>
            <a:ext cx="4845468" cy="665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25063" y="-2"/>
            <a:ext cx="21669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Goal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15313" y="6488668"/>
            <a:ext cx="397668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Clinton PDD/NSC-63 (22 May 1998)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596" y="175206"/>
            <a:ext cx="4504825" cy="61303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5696" y="548368"/>
            <a:ext cx="7541333" cy="543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436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0064" y="-2"/>
            <a:ext cx="40719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Public-Private Partnership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220075" y="6488668"/>
            <a:ext cx="397192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Clinton PDD/NSC-63 (22 May 1998)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957" y="209004"/>
            <a:ext cx="4341089" cy="60196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2589" y="927936"/>
            <a:ext cx="7039280" cy="4810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90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9647" y="-2"/>
            <a:ext cx="566235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Post 9-11 Critical Infrastructure Order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96845" y="6488668"/>
            <a:ext cx="41951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Bush Exec Order 13231 (16 Oct 2001)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7" y="209003"/>
            <a:ext cx="4596922" cy="6040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131" y="988917"/>
            <a:ext cx="7030837" cy="453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8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1" y="-2"/>
            <a:ext cx="284480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Computer Virus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(4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4273" y="476238"/>
            <a:ext cx="8588942" cy="5954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59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2595" y="-2"/>
            <a:ext cx="1809405" cy="35744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Board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96845" y="6488668"/>
            <a:ext cx="41951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Bush Exec Order 13231 (16 Oct 2001)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87" y="209003"/>
            <a:ext cx="4596922" cy="60408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6395" y="937320"/>
            <a:ext cx="7786200" cy="480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487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43026" y="-2"/>
            <a:ext cx="354897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Board Responsibilities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96845" y="6488668"/>
            <a:ext cx="41951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Bush Exec Order 13231 (16 Oct 2001)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65" y="209004"/>
            <a:ext cx="4650423" cy="60316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8280" y="856227"/>
            <a:ext cx="6800582" cy="50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52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73957" y="-2"/>
            <a:ext cx="411804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Info Sharing/Coordination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96845" y="6488668"/>
            <a:ext cx="4195156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Bush Exec Order 13231 (16 Oct 2001)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7" y="209004"/>
            <a:ext cx="4561732" cy="59971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057" y="1661831"/>
            <a:ext cx="8557130" cy="392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13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01249" y="-2"/>
            <a:ext cx="21907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Read the Title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038" y="6488668"/>
            <a:ext cx="27479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(July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882" y="139199"/>
            <a:ext cx="5060318" cy="6534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649" y="-2"/>
            <a:ext cx="20383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Background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038" y="6488668"/>
            <a:ext cx="27479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(July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804" y="209003"/>
            <a:ext cx="4731319" cy="61042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1357" y="1320724"/>
            <a:ext cx="8643956" cy="4475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305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96463" y="-2"/>
            <a:ext cx="23955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“Nevertheless”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038" y="6488668"/>
            <a:ext cx="27479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(July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250" y="167177"/>
            <a:ext cx="4732559" cy="61606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5756" y="1719480"/>
            <a:ext cx="9332366" cy="390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6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48849" y="-2"/>
            <a:ext cx="234315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Still Lots to Do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444038" y="6488668"/>
            <a:ext cx="274796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Report (July 2002)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209004"/>
            <a:ext cx="4699571" cy="60967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9064" y="1610781"/>
            <a:ext cx="9708865" cy="36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54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93875" y="-1"/>
            <a:ext cx="2998125" cy="361606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Bush Board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6182" y="6488668"/>
            <a:ext cx="32558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Strategy (Feb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540" y="136206"/>
            <a:ext cx="5045846" cy="6537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2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Threats Increasing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6182" y="6488668"/>
            <a:ext cx="32558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Strategy (Feb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74" y="160855"/>
            <a:ext cx="4692086" cy="613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9671" y="1378498"/>
            <a:ext cx="7548524" cy="438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79724" y="-2"/>
            <a:ext cx="401227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Public-Private Partnership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6182" y="6488668"/>
            <a:ext cx="32558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Strategy (Feb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574" y="160855"/>
            <a:ext cx="4692086" cy="6136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5406" y="1997327"/>
            <a:ext cx="7184301" cy="38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94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09371" y="-2"/>
            <a:ext cx="288263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 Computer Virus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(4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97" y="418011"/>
            <a:ext cx="8195180" cy="56812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274" y="705920"/>
            <a:ext cx="3873427" cy="6079123"/>
          </a:xfrm>
          <a:prstGeom prst="rect">
            <a:avLst/>
          </a:prstGeo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0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0336" y="-2"/>
            <a:ext cx="488166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Dept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of Homeland Security Role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6182" y="6488668"/>
            <a:ext cx="32558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Strategy (Feb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74982"/>
            <a:ext cx="4678880" cy="610908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1702"/>
          <a:stretch/>
        </p:blipFill>
        <p:spPr>
          <a:xfrm>
            <a:off x="3553050" y="1284051"/>
            <a:ext cx="4219780" cy="44844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8511"/>
          <a:stretch/>
        </p:blipFill>
        <p:spPr>
          <a:xfrm>
            <a:off x="7851706" y="1284051"/>
            <a:ext cx="4218699" cy="3190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480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51395" y="-2"/>
            <a:ext cx="224060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Five Priorities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36182" y="6488668"/>
            <a:ext cx="3255818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National Strategy (Feb 2003)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25" y="188065"/>
            <a:ext cx="4764441" cy="61689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51534"/>
          <a:stretch/>
        </p:blipFill>
        <p:spPr>
          <a:xfrm>
            <a:off x="3658125" y="1648824"/>
            <a:ext cx="4120103" cy="3247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47049"/>
          <a:stretch/>
        </p:blipFill>
        <p:spPr>
          <a:xfrm>
            <a:off x="7899599" y="1648824"/>
            <a:ext cx="4083639" cy="3516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40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39363" y="-2"/>
            <a:ext cx="205263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Partnerships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Exec Order 13636 (12 Feb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5" y="209004"/>
            <a:ext cx="4724686" cy="6148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066" y="1114555"/>
            <a:ext cx="7539196" cy="48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0302" y="-2"/>
            <a:ext cx="4581699" cy="33251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Coordination and Info Sharing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Exec Order 13636 (12 Feb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505" y="209004"/>
            <a:ext cx="4724686" cy="61480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847" y="1373677"/>
            <a:ext cx="6464003" cy="444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0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6925" y="-2"/>
            <a:ext cx="25050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Policy Directive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06255" y="6488668"/>
            <a:ext cx="348574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PPD-21 (12 Feb 2013)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Presidential Policy Directive -- Critical Infrastructure Security and Resilience | whitehouse.gov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29" y="165367"/>
            <a:ext cx="5591742" cy="6152643"/>
          </a:xfrm>
          <a:prstGeom prst="rect">
            <a:avLst/>
          </a:prstGeom>
        </p:spPr>
      </p:pic>
      <p:pic>
        <p:nvPicPr>
          <p:cNvPr id="8" name="Picture 7" descr="Presidential Policy Directive -- Critical Infrastructure Security and Resilience | whitehouse.gov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09" t="54610" r="24820" b="17163"/>
          <a:stretch/>
        </p:blipFill>
        <p:spPr>
          <a:xfrm>
            <a:off x="3511685" y="1361872"/>
            <a:ext cx="6720050" cy="4651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1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18" y="-1"/>
            <a:ext cx="6040583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Cybersecurity Enhancement Act of 2014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3000" y="6488668"/>
            <a:ext cx="3429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113-274 (18 Dec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2014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6940"/>
            <a:ext cx="4765330" cy="617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9" y="880898"/>
            <a:ext cx="7992325" cy="51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58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1418" y="-1"/>
            <a:ext cx="6040583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Cybersecurity Enhancement Act of 2014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63000" y="6488668"/>
            <a:ext cx="342900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113-274 (18 Dec 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2014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116940"/>
            <a:ext cx="4765330" cy="6170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3296" y="1781719"/>
            <a:ext cx="8757374" cy="397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50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35441" y="-2"/>
            <a:ext cx="295656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Legislative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9664" y="6488668"/>
            <a:ext cx="3462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113-270 (12 Nov 2014)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295" y="174444"/>
            <a:ext cx="3998416" cy="641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73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0713" y="-2"/>
            <a:ext cx="26812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Rising Problems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9663" y="6488668"/>
            <a:ext cx="3462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113-270 (12 Nov 2014)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27" y="209004"/>
            <a:ext cx="3817349" cy="5963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2776" y="1233266"/>
            <a:ext cx="8593828" cy="4440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7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10713" y="-2"/>
            <a:ext cx="26812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Rising Problems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9663" y="6488668"/>
            <a:ext cx="3462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113-270 (12 Nov 2014)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027" y="209004"/>
            <a:ext cx="3817349" cy="59631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6526" y="1506173"/>
            <a:ext cx="8621485" cy="397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3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199" y="-2"/>
            <a:ext cx="28448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And The Next Day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4007" y="523934"/>
            <a:ext cx="7763985" cy="5810132"/>
          </a:xfrm>
          <a:prstGeom prst="rect">
            <a:avLst/>
          </a:prstGeom>
        </p:spPr>
      </p:pic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8895945" y="6488668"/>
            <a:ext cx="32960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(5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362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05638" y="-2"/>
            <a:ext cx="51863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Attacks on Physical Infrastructure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29663" y="6488668"/>
            <a:ext cx="346233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S. Rep. 113-270 (12 Nov 2014)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371" y="171448"/>
            <a:ext cx="3795304" cy="6117430"/>
          </a:xfrm>
          <a:prstGeom prst="rect">
            <a:avLst/>
          </a:prstGeom>
        </p:spPr>
      </p:pic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2503147" y="1217820"/>
            <a:ext cx="7655050" cy="4457895"/>
            <a:chOff x="4371703" y="2325325"/>
            <a:chExt cx="3448594" cy="20082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84765" y="2524397"/>
              <a:ext cx="3422469" cy="180920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371703" y="2325325"/>
              <a:ext cx="3448594" cy="25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9146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680" y="-1"/>
            <a:ext cx="3322321" cy="324198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Promote Info Sharing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Exec Order 13691 (13 Feb 2015)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194" y="209004"/>
            <a:ext cx="4574342" cy="60393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6470" y="1246017"/>
            <a:ext cx="6908237" cy="44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0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69680" y="-2"/>
            <a:ext cx="3322321" cy="33251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Another Commission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Exec Order 13718 (9 Feb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6" y="166253"/>
            <a:ext cx="4689904" cy="615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7691" y="1366554"/>
            <a:ext cx="9594352" cy="439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61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47200" y="-2"/>
            <a:ext cx="2844801" cy="332511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Commission Task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Exec Order 13718 (9 Feb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56" y="166253"/>
            <a:ext cx="4689904" cy="61567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928" y="2683121"/>
            <a:ext cx="9523639" cy="273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45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3681" y="-2"/>
            <a:ext cx="5358320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Cybersecurity National Action Plan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577847" y="6488668"/>
            <a:ext cx="4614153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White House Archive (9 Feb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 descr="FACT SHEET: Cybersecurity National Action Plan | whitehouse.gov - Google Chrom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63" y="170234"/>
            <a:ext cx="5524054" cy="6078165"/>
          </a:xfrm>
          <a:prstGeom prst="rect">
            <a:avLst/>
          </a:prstGeom>
        </p:spPr>
      </p:pic>
      <p:pic>
        <p:nvPicPr>
          <p:cNvPr id="9" name="Picture 8" descr="FACT SHEET: Cybersecurity National Action Plan | whitehouse.gov - Google Chrom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07" t="40453" r="25809" b="28978"/>
          <a:stretch/>
        </p:blipFill>
        <p:spPr>
          <a:xfrm>
            <a:off x="3021513" y="853228"/>
            <a:ext cx="6738505" cy="520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5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59949" y="-2"/>
            <a:ext cx="433205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Commission Report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4" y="6477000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Commission Report (1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2114" y="480025"/>
            <a:ext cx="4585111" cy="594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2204" y="-2"/>
            <a:ext cx="47697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Public and Private Cooperation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Commission Report (1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45" y="193603"/>
            <a:ext cx="4714501" cy="60547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818" y="2274778"/>
            <a:ext cx="10765052" cy="2477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5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25025" y="-2"/>
            <a:ext cx="246697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Six Imperatives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734993" y="6488668"/>
            <a:ext cx="445700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Obama Commission Report (1 Dec 2016)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834" y="209004"/>
            <a:ext cx="4742982" cy="60393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3303" y="1496114"/>
            <a:ext cx="10747165" cy="3816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2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56060" y="-2"/>
            <a:ext cx="383594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Cybersecurity Protection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17873" y="6488668"/>
            <a:ext cx="42741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Exec Order 13800 (11 May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627" y="162382"/>
            <a:ext cx="4728408" cy="6086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2570" y="1183091"/>
            <a:ext cx="7081793" cy="453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93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7638" y="-2"/>
            <a:ext cx="44243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Protecting Key Infrastructure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17873" y="6488668"/>
            <a:ext cx="42741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Exec Order 13800 (11 May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47" y="121319"/>
            <a:ext cx="4851466" cy="61845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0172" y="1508550"/>
            <a:ext cx="8778342" cy="381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62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50421" y="-2"/>
            <a:ext cx="274157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The Morris Worm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5945" y="6488668"/>
            <a:ext cx="32960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(5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02" y="271014"/>
            <a:ext cx="6681938" cy="500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7238" y="697313"/>
            <a:ext cx="5829962" cy="5752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52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4687" y="-2"/>
            <a:ext cx="135731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Botnets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17873" y="6488668"/>
            <a:ext cx="42741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Exec Order 13800 (11 May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0" y="209004"/>
            <a:ext cx="4546947" cy="597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335" y="1633567"/>
            <a:ext cx="8321145" cy="405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7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44175" y="-2"/>
            <a:ext cx="164782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Electricity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7917873" y="6488668"/>
            <a:ext cx="427412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Trump Exec Order 13800 (11 May 2017)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120" y="209004"/>
            <a:ext cx="4655396" cy="61155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8157" y="1680565"/>
            <a:ext cx="7190458" cy="411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2783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0999" y="-2"/>
            <a:ext cx="3491001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2018 Statute: 19 Pages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7550" y="6477000"/>
            <a:ext cx="33944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115-278 (16 Nov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2037" y="127263"/>
            <a:ext cx="5146009" cy="65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48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84565" y="-2"/>
            <a:ext cx="220743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err="1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Legis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History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7550" y="6488668"/>
            <a:ext cx="33944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115-278 (16 Nov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48985"/>
            <a:ext cx="4572000" cy="676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75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1304" y="-2"/>
            <a:ext cx="424069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Cybersecurity Agency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7550" y="6488668"/>
            <a:ext cx="339445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Pub. L. 115-278 (16 Nov 2018)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275" y="209004"/>
            <a:ext cx="3810442" cy="6058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8480" y="1010524"/>
            <a:ext cx="6592233" cy="4845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965" y="-2"/>
            <a:ext cx="103803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Cisa.gov (Visited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Homepage | CIS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888" y="209004"/>
            <a:ext cx="5806589" cy="638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038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965" y="-2"/>
            <a:ext cx="103803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Cisa.gov (Visited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ritical Infrastructure Sectors | CIS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2" y="145552"/>
            <a:ext cx="5573729" cy="6132823"/>
          </a:xfrm>
          <a:prstGeom prst="rect">
            <a:avLst/>
          </a:prstGeom>
        </p:spPr>
      </p:pic>
      <p:pic>
        <p:nvPicPr>
          <p:cNvPr id="9" name="Picture 8" descr="Critical Infrastructure Sectors | CISA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5" t="10317" r="6199" b="51621"/>
          <a:stretch/>
        </p:blipFill>
        <p:spPr>
          <a:xfrm>
            <a:off x="1411066" y="1169976"/>
            <a:ext cx="10151773" cy="481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075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3965" y="-2"/>
            <a:ext cx="1038036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78072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Cisa.gov (Visited </a:t>
            </a:r>
            <a:r>
              <a:rPr lang="en-US" sz="1800" i="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4</a:t>
            </a: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8" name="Picture 7" descr="Critical Infrastructure Sectors | CISA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159" y="-2"/>
            <a:ext cx="62327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05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32132" y="-2"/>
            <a:ext cx="3159869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How Are We Doing?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9553" y="6488668"/>
            <a:ext cx="22624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(16 Apr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0732" y="174957"/>
            <a:ext cx="5016140" cy="6410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00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8538" y="-2"/>
            <a:ext cx="1033463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“Yet”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69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29552" y="6488668"/>
            <a:ext cx="2262447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(16 Apr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62" y="199415"/>
            <a:ext cx="4741308" cy="61536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682" y="1664958"/>
            <a:ext cx="8186497" cy="38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9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83885" y="-2"/>
            <a:ext cx="2508115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What Did It Do?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95945" y="6488668"/>
            <a:ext cx="329605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(5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02" y="271014"/>
            <a:ext cx="6681938" cy="5000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8345"/>
          <a:stretch/>
        </p:blipFill>
        <p:spPr>
          <a:xfrm>
            <a:off x="3784348" y="789438"/>
            <a:ext cx="3902747" cy="60506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1279"/>
          <a:stretch/>
        </p:blipFill>
        <p:spPr>
          <a:xfrm>
            <a:off x="7969197" y="789438"/>
            <a:ext cx="3820854" cy="5587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775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94587" y="-2"/>
            <a:ext cx="1997414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Update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70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995170" y="6516172"/>
            <a:ext cx="2196830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GAO (2 Dec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9458" y="119335"/>
            <a:ext cx="5141799" cy="6581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88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6490" y="-2"/>
            <a:ext cx="3315512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Cyber Vulnerabilities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71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9839531" y="6488668"/>
            <a:ext cx="235247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IBM X-Force (2022)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648" y="76513"/>
            <a:ext cx="5151953" cy="6702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43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42834" y="-2"/>
            <a:ext cx="26491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Colonial Pipeline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72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808396" y="6488668"/>
            <a:ext cx="3383604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(8 May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Cyberattack Forces a Shutdown of a Top U.S. Pipeline - The New York Times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551" y="170094"/>
            <a:ext cx="5578701" cy="6138294"/>
          </a:xfrm>
          <a:prstGeom prst="rect">
            <a:avLst/>
          </a:prstGeom>
        </p:spPr>
      </p:pic>
      <p:pic>
        <p:nvPicPr>
          <p:cNvPr id="8" name="Picture 7" descr="Cyberattack Forces a Shutdown of a Top U.S. Pipeline - The New York Times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9" t="54823" r="26927" b="18298"/>
          <a:stretch/>
        </p:blipFill>
        <p:spPr>
          <a:xfrm>
            <a:off x="2767519" y="1138155"/>
            <a:ext cx="7832579" cy="479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66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9196" y="-2"/>
            <a:ext cx="6152805" cy="364789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Bold Action: Public Private Partnerships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73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545749" y="6488668"/>
            <a:ext cx="3646251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Biden Exec Order (12 May 2021)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819" y="209004"/>
            <a:ext cx="4545893" cy="59834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330" y="852648"/>
            <a:ext cx="6134081" cy="5111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9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7513" y="-2"/>
            <a:ext cx="1614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NSA Role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74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63024" y="6488668"/>
            <a:ext cx="32289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NSA.gov (Visited 4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NSA’s Role in the President’s Cyber Executive Order &gt; National Security Agency/Central Security Service &gt; Articl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7" y="80963"/>
            <a:ext cx="5674441" cy="6243637"/>
          </a:xfrm>
          <a:prstGeom prst="rect">
            <a:avLst/>
          </a:prstGeom>
        </p:spPr>
      </p:pic>
      <p:pic>
        <p:nvPicPr>
          <p:cNvPr id="8" name="Picture 7" descr="NSA’s Role in the President’s Cyber Executive Order &gt; National Security Agency/Central Security Service &gt; Articl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25" t="33542" r="27459" b="31597"/>
          <a:stretch/>
        </p:blipFill>
        <p:spPr>
          <a:xfrm>
            <a:off x="3086100" y="732353"/>
            <a:ext cx="6599784" cy="539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1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77513" y="-2"/>
            <a:ext cx="161448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NSA Role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75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63024" y="6488668"/>
            <a:ext cx="3228975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NSA.gov (Visited 4 Apr 2022)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 descr="NSA’s Role in the President’s Cyber Executive Order &gt; National Security Agency/Central Security Service &gt; Article - Google Chrom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27" y="80963"/>
            <a:ext cx="5674441" cy="6243637"/>
          </a:xfrm>
          <a:prstGeom prst="rect">
            <a:avLst/>
          </a:prstGeom>
        </p:spPr>
      </p:pic>
      <p:pic>
        <p:nvPicPr>
          <p:cNvPr id="8" name="Picture 7" descr="NSA’s Role in the President’s Cyber Executive Order &gt; National Security Agency/Central Security Service &gt; Article - Google Chrome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68056" r="27612" b="6736"/>
          <a:stretch/>
        </p:blipFill>
        <p:spPr>
          <a:xfrm>
            <a:off x="2657476" y="1347786"/>
            <a:ext cx="7751854" cy="4643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9553" y="-2"/>
            <a:ext cx="6282448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Should We Talk About Security In Public?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798668" y="6488668"/>
            <a:ext cx="339333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(11 Nov 1988)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192" y="209004"/>
            <a:ext cx="4564146" cy="50093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6400" y="660243"/>
            <a:ext cx="5629857" cy="611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287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28434" y="-2"/>
            <a:ext cx="3563567" cy="418013"/>
          </a:xfrm>
          <a:solidFill>
            <a:schemeClr val="bg2">
              <a:alpha val="10000"/>
            </a:schemeClr>
          </a:solidFill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sz="2400" dirty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M</a:t>
            </a:r>
            <a:r>
              <a:rPr lang="en-US" sz="240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orris CFAA Sentence</a:t>
            </a:r>
            <a:endParaRPr lang="en-US" sz="2400" kern="120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F0E878F-EA39-4C2E-9970-394B6CAB1478}" type="datetime4">
              <a:rPr lang="en-US" smtClean="0"/>
              <a:pPr>
                <a:defRPr/>
              </a:pPr>
              <a:t>April 4, 2022</a:t>
            </a:fld>
            <a:endParaRPr lang="en-US" altLang="en-US" dirty="0">
              <a:solidFill>
                <a:schemeClr val="bg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2496E5-8FFA-4061-92C3-71B1BA3DDA5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8904718" y="6488668"/>
            <a:ext cx="3287282" cy="369332"/>
          </a:xfrm>
          <a:prstGeom prst="rect">
            <a:avLst/>
          </a:prstGeom>
          <a:solidFill>
            <a:schemeClr val="bg2">
              <a:alpha val="1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2400" i="1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1800" i="0" dirty="0" smtClean="0">
                <a:solidFill>
                  <a:schemeClr val="accent4">
                    <a:lumMod val="75000"/>
                    <a:lumOff val="25000"/>
                  </a:schemeClr>
                </a:solidFill>
                <a:latin typeface="+mn-lt"/>
                <a:cs typeface="Times New Roman" panose="02020603050405020304" pitchFamily="18" charset="0"/>
              </a:rPr>
              <a:t>New York Times (5 May 1990)</a:t>
            </a:r>
            <a:endParaRPr lang="en-US" sz="1800" i="0" dirty="0">
              <a:solidFill>
                <a:schemeClr val="accent4">
                  <a:lumMod val="75000"/>
                  <a:lumOff val="25000"/>
                </a:schemeClr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2018963" y="6700838"/>
            <a:ext cx="173037" cy="157162"/>
          </a:xfrm>
          <a:prstGeom prst="rect">
            <a:avLst/>
          </a:prstGeom>
          <a:solidFill>
            <a:schemeClr val="accent4">
              <a:lumMod val="75000"/>
              <a:lumOff val="2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30" y="93073"/>
            <a:ext cx="4069570" cy="62217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b="47965"/>
          <a:stretch/>
        </p:blipFill>
        <p:spPr>
          <a:xfrm>
            <a:off x="3452284" y="812381"/>
            <a:ext cx="4120961" cy="53013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t="51815"/>
          <a:stretch/>
        </p:blipFill>
        <p:spPr>
          <a:xfrm>
            <a:off x="7766239" y="812381"/>
            <a:ext cx="4120961" cy="490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558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Generic (Standard)">
  <a:themeElements>
    <a:clrScheme name="">
      <a:dk1>
        <a:srgbClr val="000066"/>
      </a:dk1>
      <a:lt1>
        <a:srgbClr val="FFFFFF"/>
      </a:lt1>
      <a:dk2>
        <a:srgbClr val="336699"/>
      </a:dk2>
      <a:lt2>
        <a:srgbClr val="010000"/>
      </a:lt2>
      <a:accent1>
        <a:srgbClr val="CCECFF"/>
      </a:accent1>
      <a:accent2>
        <a:srgbClr val="FFFFCC"/>
      </a:accent2>
      <a:accent3>
        <a:srgbClr val="FFFFFF"/>
      </a:accent3>
      <a:accent4>
        <a:srgbClr val="000056"/>
      </a:accent4>
      <a:accent5>
        <a:srgbClr val="E2F4FF"/>
      </a:accent5>
      <a:accent6>
        <a:srgbClr val="E7E7B9"/>
      </a:accent6>
      <a:hlink>
        <a:srgbClr val="0066FF"/>
      </a:hlink>
      <a:folHlink>
        <a:srgbClr val="FFFFCC"/>
      </a:folHlink>
    </a:clrScheme>
    <a:fontScheme name="Generic (Standard)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eneric (Standard) 1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FF9966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2">
        <a:dk1>
          <a:srgbClr val="800000"/>
        </a:dk1>
        <a:lt1>
          <a:srgbClr val="FFFFFF"/>
        </a:lt1>
        <a:dk2>
          <a:srgbClr val="000000"/>
        </a:dk2>
        <a:lt2>
          <a:srgbClr val="FFFFCC"/>
        </a:lt2>
        <a:accent1>
          <a:srgbClr val="000000"/>
        </a:accent1>
        <a:accent2>
          <a:srgbClr val="000099"/>
        </a:accent2>
        <a:accent3>
          <a:srgbClr val="AAAAAA"/>
        </a:accent3>
        <a:accent4>
          <a:srgbClr val="DADADA"/>
        </a:accent4>
        <a:accent5>
          <a:srgbClr val="AAAAAA"/>
        </a:accent5>
        <a:accent6>
          <a:srgbClr val="00008A"/>
        </a:accent6>
        <a:hlink>
          <a:srgbClr val="800000"/>
        </a:hlink>
        <a:folHlink>
          <a:srgbClr val="00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eneric (Standard)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C0C0C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C8C8C8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4">
        <a:dk1>
          <a:srgbClr val="336699"/>
        </a:dk1>
        <a:lt1>
          <a:srgbClr val="FFFFFF"/>
        </a:lt1>
        <a:dk2>
          <a:srgbClr val="000066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2A5682"/>
        </a:accent4>
        <a:accent5>
          <a:srgbClr val="E2F4FF"/>
        </a:accent5>
        <a:accent6>
          <a:srgbClr val="E7E7B9"/>
        </a:accent6>
        <a:hlink>
          <a:srgbClr val="3399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eneric (Standard) 5">
        <a:dk1>
          <a:srgbClr val="009999"/>
        </a:dk1>
        <a:lt1>
          <a:srgbClr val="FFFFFF"/>
        </a:lt1>
        <a:dk2>
          <a:srgbClr val="336699"/>
        </a:dk2>
        <a:lt2>
          <a:srgbClr val="010000"/>
        </a:lt2>
        <a:accent1>
          <a:srgbClr val="CCECFF"/>
        </a:accent1>
        <a:accent2>
          <a:srgbClr val="FFFFCC"/>
        </a:accent2>
        <a:accent3>
          <a:srgbClr val="FFFFFF"/>
        </a:accent3>
        <a:accent4>
          <a:srgbClr val="008282"/>
        </a:accent4>
        <a:accent5>
          <a:srgbClr val="E2F4FF"/>
        </a:accent5>
        <a:accent6>
          <a:srgbClr val="E7E7B9"/>
        </a:accent6>
        <a:hlink>
          <a:srgbClr val="0066FF"/>
        </a:hlink>
        <a:folHlink>
          <a:srgbClr val="FFFF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HD:Microsoft Office 98:Templates:Presentations:Generic (Standard)</Template>
  <TotalTime>8269</TotalTime>
  <Words>1111</Words>
  <Application>Microsoft Office PowerPoint</Application>
  <PresentationFormat>Widescreen</PresentationFormat>
  <Paragraphs>332</Paragraphs>
  <Slides>75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75</vt:i4>
      </vt:variant>
    </vt:vector>
  </HeadingPairs>
  <TitlesOfParts>
    <vt:vector size="82" baseType="lpstr">
      <vt:lpstr>Arial</vt:lpstr>
      <vt:lpstr>Calibri</vt:lpstr>
      <vt:lpstr>Helvetica</vt:lpstr>
      <vt:lpstr>Monotype Sorts</vt:lpstr>
      <vt:lpstr>Times New Roman</vt:lpstr>
      <vt:lpstr>Generic (Standard)</vt:lpstr>
      <vt:lpstr>Custom Design</vt:lpstr>
      <vt:lpstr>Class 7 Platforms and Networks Spring 2022   Cybersecurity</vt:lpstr>
      <vt:lpstr>The Focus Today</vt:lpstr>
      <vt:lpstr>A Computer Virus</vt:lpstr>
      <vt:lpstr>A Computer Virus</vt:lpstr>
      <vt:lpstr>And The Next Day</vt:lpstr>
      <vt:lpstr>The Morris Worm</vt:lpstr>
      <vt:lpstr>What Did It Do?</vt:lpstr>
      <vt:lpstr>Should We Talk About Security In Public?</vt:lpstr>
      <vt:lpstr>Morris CFAA Sentence</vt:lpstr>
      <vt:lpstr>Computer Fraud and Abuse Act of 1986</vt:lpstr>
      <vt:lpstr>1984 Computer Law</vt:lpstr>
      <vt:lpstr>1986 CFAA Legis History</vt:lpstr>
      <vt:lpstr>“A Technological Explosion”</vt:lpstr>
      <vt:lpstr>Extensive Computer Crime</vt:lpstr>
      <vt:lpstr>FBI Retrospective</vt:lpstr>
      <vt:lpstr>Van Buren</vt:lpstr>
      <vt:lpstr>July 1996: Clinton Exec Order</vt:lpstr>
      <vt:lpstr>The Threat</vt:lpstr>
      <vt:lpstr>Critical Infrastructure Commission</vt:lpstr>
      <vt:lpstr>And The Report</vt:lpstr>
      <vt:lpstr>Growing Risk; Shared Responsibility</vt:lpstr>
      <vt:lpstr>A Changed Threat</vt:lpstr>
      <vt:lpstr>Better Gov’t/Private Sector Cooperation</vt:lpstr>
      <vt:lpstr>Clearing Houses</vt:lpstr>
      <vt:lpstr>May 1998: Clinton Update</vt:lpstr>
      <vt:lpstr>New Clinton Directive</vt:lpstr>
      <vt:lpstr>National Goal</vt:lpstr>
      <vt:lpstr>Public-Private Partnership</vt:lpstr>
      <vt:lpstr>Post 9-11 Critical Infrastructure Order</vt:lpstr>
      <vt:lpstr>New Board</vt:lpstr>
      <vt:lpstr>Board Responsibilities</vt:lpstr>
      <vt:lpstr>Info Sharing/Coordination</vt:lpstr>
      <vt:lpstr>Read the Title</vt:lpstr>
      <vt:lpstr>Background</vt:lpstr>
      <vt:lpstr>“Nevertheless”</vt:lpstr>
      <vt:lpstr>Still Lots to Do</vt:lpstr>
      <vt:lpstr>Bush Board Report</vt:lpstr>
      <vt:lpstr>Threats Increasing</vt:lpstr>
      <vt:lpstr>Public-Private Partnership</vt:lpstr>
      <vt:lpstr>Dept of Homeland Security Role</vt:lpstr>
      <vt:lpstr>Five Priorities</vt:lpstr>
      <vt:lpstr>Partnerships</vt:lpstr>
      <vt:lpstr>Coordination and Info Sharing</vt:lpstr>
      <vt:lpstr>Policy Directive</vt:lpstr>
      <vt:lpstr>Cybersecurity Enhancement Act of 2014</vt:lpstr>
      <vt:lpstr>Cybersecurity Enhancement Act of 2014</vt:lpstr>
      <vt:lpstr>Legislative History</vt:lpstr>
      <vt:lpstr>Rising Problems</vt:lpstr>
      <vt:lpstr>Rising Problems</vt:lpstr>
      <vt:lpstr>Attacks on Physical Infrastructure</vt:lpstr>
      <vt:lpstr>Promote Info Sharing</vt:lpstr>
      <vt:lpstr>Another Commission</vt:lpstr>
      <vt:lpstr>Commission Task</vt:lpstr>
      <vt:lpstr>Cybersecurity National Action Plan</vt:lpstr>
      <vt:lpstr>Obama Commission Report</vt:lpstr>
      <vt:lpstr>Public and Private Cooperation</vt:lpstr>
      <vt:lpstr>Six Imperatives</vt:lpstr>
      <vt:lpstr>Cybersecurity Protection</vt:lpstr>
      <vt:lpstr>Protecting Key Infrastructure</vt:lpstr>
      <vt:lpstr>Botnets</vt:lpstr>
      <vt:lpstr>Electricity</vt:lpstr>
      <vt:lpstr>2018 Statute: 19 Pages</vt:lpstr>
      <vt:lpstr>Legis History</vt:lpstr>
      <vt:lpstr>New Cybersecurity Agency</vt:lpstr>
      <vt:lpstr>CISA</vt:lpstr>
      <vt:lpstr>CISA</vt:lpstr>
      <vt:lpstr>CISA</vt:lpstr>
      <vt:lpstr>How Are We Doing?</vt:lpstr>
      <vt:lpstr>“Yet”</vt:lpstr>
      <vt:lpstr>GAO Update</vt:lpstr>
      <vt:lpstr>Cyber Vulnerabilities</vt:lpstr>
      <vt:lpstr>Colonial Pipeline</vt:lpstr>
      <vt:lpstr>Bold Action: Public Private Partnerships</vt:lpstr>
      <vt:lpstr>NSA Role</vt:lpstr>
      <vt:lpstr>NSA Role</vt:lpstr>
    </vt:vector>
  </TitlesOfParts>
  <Company>The University of Chicago Law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Standard Setting in High-Tech Industries</dc:title>
  <dc:creator>Randal Picker</dc:creator>
  <cp:lastModifiedBy>Picker, Randall</cp:lastModifiedBy>
  <cp:revision>952</cp:revision>
  <cp:lastPrinted>2022-04-04T16:51:52Z</cp:lastPrinted>
  <dcterms:created xsi:type="dcterms:W3CDTF">1999-10-27T15:27:59Z</dcterms:created>
  <dcterms:modified xsi:type="dcterms:W3CDTF">2022-04-04T16:56:21Z</dcterms:modified>
</cp:coreProperties>
</file>