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 id="2147483835" r:id="rId2"/>
  </p:sldMasterIdLst>
  <p:notesMasterIdLst>
    <p:notesMasterId r:id="rId72"/>
  </p:notesMasterIdLst>
  <p:handoutMasterIdLst>
    <p:handoutMasterId r:id="rId73"/>
  </p:handoutMasterIdLst>
  <p:sldIdLst>
    <p:sldId id="1267" r:id="rId3"/>
    <p:sldId id="1656" r:id="rId4"/>
    <p:sldId id="1587" r:id="rId5"/>
    <p:sldId id="1588" r:id="rId6"/>
    <p:sldId id="1598" r:id="rId7"/>
    <p:sldId id="1597" r:id="rId8"/>
    <p:sldId id="1659" r:id="rId9"/>
    <p:sldId id="1601" r:id="rId10"/>
    <p:sldId id="1605" r:id="rId11"/>
    <p:sldId id="1599" r:id="rId12"/>
    <p:sldId id="1617" r:id="rId13"/>
    <p:sldId id="1552" r:id="rId14"/>
    <p:sldId id="1553" r:id="rId15"/>
    <p:sldId id="1555" r:id="rId16"/>
    <p:sldId id="1661" r:id="rId17"/>
    <p:sldId id="1647" r:id="rId18"/>
    <p:sldId id="1669" r:id="rId19"/>
    <p:sldId id="1621" r:id="rId20"/>
    <p:sldId id="1623" r:id="rId21"/>
    <p:sldId id="1670" r:id="rId22"/>
    <p:sldId id="1591" r:id="rId23"/>
    <p:sldId id="1592" r:id="rId24"/>
    <p:sldId id="1624" r:id="rId25"/>
    <p:sldId id="1645" r:id="rId26"/>
    <p:sldId id="1625" r:id="rId27"/>
    <p:sldId id="1626" r:id="rId28"/>
    <p:sldId id="1627" r:id="rId29"/>
    <p:sldId id="1628" r:id="rId30"/>
    <p:sldId id="1629" r:id="rId31"/>
    <p:sldId id="1630" r:id="rId32"/>
    <p:sldId id="1651" r:id="rId33"/>
    <p:sldId id="1631" r:id="rId34"/>
    <p:sldId id="1632" r:id="rId35"/>
    <p:sldId id="1633" r:id="rId36"/>
    <p:sldId id="1662" r:id="rId37"/>
    <p:sldId id="1652" r:id="rId38"/>
    <p:sldId id="1654" r:id="rId39"/>
    <p:sldId id="1653" r:id="rId40"/>
    <p:sldId id="1634" r:id="rId41"/>
    <p:sldId id="1635" r:id="rId42"/>
    <p:sldId id="1636" r:id="rId43"/>
    <p:sldId id="1637" r:id="rId44"/>
    <p:sldId id="1638" r:id="rId45"/>
    <p:sldId id="1639" r:id="rId46"/>
    <p:sldId id="1640" r:id="rId47"/>
    <p:sldId id="1641" r:id="rId48"/>
    <p:sldId id="1642" r:id="rId49"/>
    <p:sldId id="1643" r:id="rId50"/>
    <p:sldId id="1547" r:id="rId51"/>
    <p:sldId id="1543" r:id="rId52"/>
    <p:sldId id="1544" r:id="rId53"/>
    <p:sldId id="1545" r:id="rId54"/>
    <p:sldId id="1548" r:id="rId55"/>
    <p:sldId id="1666" r:id="rId56"/>
    <p:sldId id="1667" r:id="rId57"/>
    <p:sldId id="1668" r:id="rId58"/>
    <p:sldId id="1663" r:id="rId59"/>
    <p:sldId id="1664" r:id="rId60"/>
    <p:sldId id="1665" r:id="rId61"/>
    <p:sldId id="1568" r:id="rId62"/>
    <p:sldId id="1569" r:id="rId63"/>
    <p:sldId id="1566" r:id="rId64"/>
    <p:sldId id="1536" r:id="rId65"/>
    <p:sldId id="1560" r:id="rId66"/>
    <p:sldId id="1561" r:id="rId67"/>
    <p:sldId id="1562" r:id="rId68"/>
    <p:sldId id="1563" r:id="rId69"/>
    <p:sldId id="1564" r:id="rId70"/>
    <p:sldId id="1565" r:id="rId71"/>
  </p:sldIdLst>
  <p:sldSz cx="12192000" cy="6858000"/>
  <p:notesSz cx="7010400" cy="9296400"/>
  <p:defaultTextStyle>
    <a:defPPr>
      <a:defRPr lang="en-US"/>
    </a:defPPr>
    <a:lvl1pPr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66FF"/>
    <a:srgbClr val="009999"/>
    <a:srgbClr val="339966"/>
    <a:srgbClr val="008080"/>
    <a:srgbClr val="3366FF"/>
    <a:srgbClr val="0000FF"/>
    <a:srgbClr val="CC0099"/>
    <a:srgbClr val="CC0066"/>
    <a:srgbClr val="CCCCFF"/>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0" autoAdjust="0"/>
    <p:restoredTop sz="86410" autoAdjust="0"/>
  </p:normalViewPr>
  <p:slideViewPr>
    <p:cSldViewPr snapToGrid="0">
      <p:cViewPr varScale="1">
        <p:scale>
          <a:sx n="134" d="100"/>
          <a:sy n="134" d="100"/>
        </p:scale>
        <p:origin x="92" y="548"/>
      </p:cViewPr>
      <p:guideLst>
        <p:guide orient="horz" pos="2160"/>
        <p:guide pos="3840"/>
      </p:guideLst>
    </p:cSldViewPr>
  </p:slideViewPr>
  <p:outlineViewPr>
    <p:cViewPr>
      <p:scale>
        <a:sx n="50" d="100"/>
        <a:sy n="50" d="100"/>
      </p:scale>
      <p:origin x="0" y="-968"/>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125" d="100"/>
          <a:sy n="125" d="100"/>
        </p:scale>
        <p:origin x="4868" y="64"/>
      </p:cViewPr>
      <p:guideLst>
        <p:guide orient="horz" pos="2928"/>
        <p:guide pos="2208"/>
      </p:guideLst>
    </p:cSldViewPr>
  </p:notesViewPr>
  <p:gridSpacing cx="91439" cy="91439"/>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3036149" cy="462918"/>
          </a:xfrm>
          <a:prstGeom prst="rect">
            <a:avLst/>
          </a:prstGeom>
          <a:noFill/>
          <a:ln w="9525">
            <a:noFill/>
            <a:miter lim="800000"/>
            <a:headEnd/>
            <a:tailEnd/>
          </a:ln>
        </p:spPr>
        <p:txBody>
          <a:bodyPr vert="horz" wrap="square" lIns="93150" tIns="46575" rIns="93150" bIns="46575" numCol="1" anchor="t" anchorCtr="0" compatLnSpc="1">
            <a:prstTxWarp prst="textNoShape">
              <a:avLst/>
            </a:prstTxWarp>
          </a:bodyPr>
          <a:lstStyle>
            <a:lvl1pPr defTabSz="931706">
              <a:defRPr kumimoji="0" sz="1200"/>
            </a:lvl1pPr>
          </a:lstStyle>
          <a:p>
            <a:pPr>
              <a:defRPr/>
            </a:pPr>
            <a:r>
              <a:rPr lang="en-US" altLang="en-US"/>
              <a:t>Prof. Randal C. Picker</a:t>
            </a:r>
          </a:p>
        </p:txBody>
      </p:sp>
      <p:sp>
        <p:nvSpPr>
          <p:cNvPr id="14339" name="Rectangle 3"/>
          <p:cNvSpPr>
            <a:spLocks noGrp="1" noChangeArrowheads="1"/>
          </p:cNvSpPr>
          <p:nvPr>
            <p:ph type="dt" sz="quarter" idx="1"/>
          </p:nvPr>
        </p:nvSpPr>
        <p:spPr bwMode="auto">
          <a:xfrm>
            <a:off x="3974253" y="0"/>
            <a:ext cx="3036149" cy="462918"/>
          </a:xfrm>
          <a:prstGeom prst="rect">
            <a:avLst/>
          </a:prstGeom>
          <a:noFill/>
          <a:ln w="9525">
            <a:noFill/>
            <a:miter lim="800000"/>
            <a:headEnd/>
            <a:tailEnd/>
          </a:ln>
        </p:spPr>
        <p:txBody>
          <a:bodyPr vert="horz" wrap="square" lIns="93150" tIns="46575" rIns="93150" bIns="46575" numCol="1" anchor="t" anchorCtr="0" compatLnSpc="1">
            <a:prstTxWarp prst="textNoShape">
              <a:avLst/>
            </a:prstTxWarp>
          </a:bodyPr>
          <a:lstStyle>
            <a:lvl1pPr algn="r" defTabSz="931706">
              <a:defRPr kumimoji="0" sz="1200"/>
            </a:lvl1pPr>
          </a:lstStyle>
          <a:p>
            <a:pPr>
              <a:defRPr/>
            </a:pPr>
            <a:fld id="{BACD4D8E-0305-4CD5-9DBD-51D10C00A67E}" type="datetime1">
              <a:rPr lang="en-US" altLang="en-US"/>
              <a:pPr>
                <a:defRPr/>
              </a:pPr>
              <a:t>3/31/2022</a:t>
            </a:fld>
            <a:endParaRPr lang="en-US" altLang="en-US"/>
          </a:p>
        </p:txBody>
      </p:sp>
      <p:sp>
        <p:nvSpPr>
          <p:cNvPr id="14340" name="Rectangle 4"/>
          <p:cNvSpPr>
            <a:spLocks noGrp="1" noChangeArrowheads="1"/>
          </p:cNvSpPr>
          <p:nvPr>
            <p:ph type="ftr" sz="quarter" idx="2"/>
          </p:nvPr>
        </p:nvSpPr>
        <p:spPr bwMode="auto">
          <a:xfrm>
            <a:off x="0" y="8833482"/>
            <a:ext cx="3036149" cy="462918"/>
          </a:xfrm>
          <a:prstGeom prst="rect">
            <a:avLst/>
          </a:prstGeom>
          <a:noFill/>
          <a:ln w="9525">
            <a:noFill/>
            <a:miter lim="800000"/>
            <a:headEnd/>
            <a:tailEnd/>
          </a:ln>
        </p:spPr>
        <p:txBody>
          <a:bodyPr vert="horz" wrap="square" lIns="93150" tIns="46575" rIns="93150" bIns="46575" numCol="1" anchor="b" anchorCtr="0" compatLnSpc="1">
            <a:prstTxWarp prst="textNoShape">
              <a:avLst/>
            </a:prstTxWarp>
          </a:bodyPr>
          <a:lstStyle>
            <a:lvl1pPr defTabSz="931706">
              <a:defRPr kumimoji="0" sz="1200"/>
            </a:lvl1pPr>
          </a:lstStyle>
          <a:p>
            <a:pPr>
              <a:defRPr/>
            </a:pPr>
            <a:r>
              <a:rPr lang="en-US" altLang="en-US" dirty="0" smtClean="0"/>
              <a:t>Platforms and Networks</a:t>
            </a:r>
            <a:endParaRPr lang="en-US" altLang="en-US" dirty="0"/>
          </a:p>
        </p:txBody>
      </p:sp>
      <p:sp>
        <p:nvSpPr>
          <p:cNvPr id="14341" name="Rectangle 5"/>
          <p:cNvSpPr>
            <a:spLocks noGrp="1" noChangeArrowheads="1"/>
          </p:cNvSpPr>
          <p:nvPr>
            <p:ph type="sldNum" sz="quarter" idx="3"/>
          </p:nvPr>
        </p:nvSpPr>
        <p:spPr bwMode="auto">
          <a:xfrm>
            <a:off x="3974253" y="8833482"/>
            <a:ext cx="3036149" cy="462918"/>
          </a:xfrm>
          <a:prstGeom prst="rect">
            <a:avLst/>
          </a:prstGeom>
          <a:noFill/>
          <a:ln w="9525">
            <a:noFill/>
            <a:miter lim="800000"/>
            <a:headEnd/>
            <a:tailEnd/>
          </a:ln>
        </p:spPr>
        <p:txBody>
          <a:bodyPr vert="horz" wrap="square" lIns="93150" tIns="46575" rIns="93150" bIns="46575" numCol="1" anchor="b" anchorCtr="0" compatLnSpc="1">
            <a:prstTxWarp prst="textNoShape">
              <a:avLst/>
            </a:prstTxWarp>
          </a:bodyPr>
          <a:lstStyle>
            <a:lvl1pPr algn="r" defTabSz="930311">
              <a:defRPr kumimoji="0" sz="1200"/>
            </a:lvl1pPr>
          </a:lstStyle>
          <a:p>
            <a:pPr>
              <a:defRPr/>
            </a:pPr>
            <a:fld id="{A9DDCF18-3772-474E-B777-BA39106ED7A7}" type="slidenum">
              <a:rPr lang="en-US" altLang="en-US"/>
              <a:pPr>
                <a:defRPr/>
              </a:pPr>
              <a:t>‹#›</a:t>
            </a:fld>
            <a:endParaRPr lang="en-US" altLang="en-US"/>
          </a:p>
        </p:txBody>
      </p:sp>
    </p:spTree>
    <p:extLst>
      <p:ext uri="{BB962C8B-B14F-4D97-AF65-F5344CB8AC3E}">
        <p14:creationId xmlns:p14="http://schemas.microsoft.com/office/powerpoint/2010/main" val="420444407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hdr" sz="quarter"/>
          </p:nvPr>
        </p:nvSpPr>
        <p:spPr bwMode="auto">
          <a:xfrm>
            <a:off x="0" y="0"/>
            <a:ext cx="3036149" cy="462918"/>
          </a:xfrm>
          <a:prstGeom prst="rect">
            <a:avLst/>
          </a:prstGeom>
          <a:noFill/>
          <a:ln w="9525">
            <a:noFill/>
            <a:miter lim="800000"/>
            <a:headEnd/>
            <a:tailEnd/>
          </a:ln>
        </p:spPr>
        <p:txBody>
          <a:bodyPr vert="horz" wrap="square" lIns="93150" tIns="46575" rIns="93150" bIns="46575" numCol="1" anchor="t" anchorCtr="0" compatLnSpc="1">
            <a:prstTxWarp prst="textNoShape">
              <a:avLst/>
            </a:prstTxWarp>
          </a:bodyPr>
          <a:lstStyle>
            <a:lvl1pPr defTabSz="931706">
              <a:defRPr kumimoji="0" sz="1200"/>
            </a:lvl1pPr>
          </a:lstStyle>
          <a:p>
            <a:pPr>
              <a:defRPr/>
            </a:pPr>
            <a:endParaRPr lang="en-US" altLang="en-US"/>
          </a:p>
        </p:txBody>
      </p:sp>
      <p:sp>
        <p:nvSpPr>
          <p:cNvPr id="16387" name="Rectangle 9"/>
          <p:cNvSpPr>
            <a:spLocks noGrp="1" noRot="1" noChangeAspect="1" noChangeArrowheads="1"/>
          </p:cNvSpPr>
          <p:nvPr>
            <p:ph type="sldImg" idx="2"/>
          </p:nvPr>
        </p:nvSpPr>
        <p:spPr bwMode="auto">
          <a:xfrm>
            <a:off x="407988" y="700088"/>
            <a:ext cx="6194425" cy="34845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 name="Rectangle 10"/>
          <p:cNvSpPr>
            <a:spLocks noGrp="1" noChangeArrowheads="1"/>
          </p:cNvSpPr>
          <p:nvPr>
            <p:ph type="body" sz="quarter" idx="3"/>
          </p:nvPr>
        </p:nvSpPr>
        <p:spPr bwMode="auto">
          <a:xfrm>
            <a:off x="934932" y="4416745"/>
            <a:ext cx="5140538" cy="4180527"/>
          </a:xfrm>
          <a:prstGeom prst="rect">
            <a:avLst/>
          </a:prstGeom>
          <a:noFill/>
          <a:ln w="9525">
            <a:noFill/>
            <a:miter lim="800000"/>
            <a:headEnd/>
            <a:tailEnd/>
          </a:ln>
        </p:spPr>
        <p:txBody>
          <a:bodyPr vert="horz" wrap="square" lIns="93150" tIns="46575" rIns="93150" bIns="46575"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2059" name="Rectangle 11"/>
          <p:cNvSpPr>
            <a:spLocks noGrp="1" noChangeArrowheads="1"/>
          </p:cNvSpPr>
          <p:nvPr>
            <p:ph type="dt" idx="1"/>
          </p:nvPr>
        </p:nvSpPr>
        <p:spPr bwMode="auto">
          <a:xfrm>
            <a:off x="3974253" y="0"/>
            <a:ext cx="3036149" cy="462918"/>
          </a:xfrm>
          <a:prstGeom prst="rect">
            <a:avLst/>
          </a:prstGeom>
          <a:noFill/>
          <a:ln w="9525">
            <a:noFill/>
            <a:miter lim="800000"/>
            <a:headEnd/>
            <a:tailEnd/>
          </a:ln>
        </p:spPr>
        <p:txBody>
          <a:bodyPr vert="horz" wrap="square" lIns="93150" tIns="46575" rIns="93150" bIns="46575" numCol="1" anchor="t" anchorCtr="0" compatLnSpc="1">
            <a:prstTxWarp prst="textNoShape">
              <a:avLst/>
            </a:prstTxWarp>
          </a:bodyPr>
          <a:lstStyle>
            <a:lvl1pPr algn="r" defTabSz="931706">
              <a:defRPr kumimoji="0" sz="1200"/>
            </a:lvl1pPr>
          </a:lstStyle>
          <a:p>
            <a:pPr>
              <a:defRPr/>
            </a:pPr>
            <a:fld id="{91C928C3-9442-484A-8273-FA08CFCEA006}" type="datetime1">
              <a:rPr lang="en-US" altLang="en-US"/>
              <a:pPr>
                <a:defRPr/>
              </a:pPr>
              <a:t>3/31/2022</a:t>
            </a:fld>
            <a:endParaRPr lang="en-US" altLang="en-US"/>
          </a:p>
        </p:txBody>
      </p:sp>
      <p:sp>
        <p:nvSpPr>
          <p:cNvPr id="2060" name="Rectangle 12"/>
          <p:cNvSpPr>
            <a:spLocks noGrp="1" noChangeArrowheads="1"/>
          </p:cNvSpPr>
          <p:nvPr>
            <p:ph type="ftr" sz="quarter" idx="4"/>
          </p:nvPr>
        </p:nvSpPr>
        <p:spPr bwMode="auto">
          <a:xfrm>
            <a:off x="0" y="8833482"/>
            <a:ext cx="3036149" cy="462918"/>
          </a:xfrm>
          <a:prstGeom prst="rect">
            <a:avLst/>
          </a:prstGeom>
          <a:noFill/>
          <a:ln w="9525">
            <a:noFill/>
            <a:miter lim="800000"/>
            <a:headEnd/>
            <a:tailEnd/>
          </a:ln>
        </p:spPr>
        <p:txBody>
          <a:bodyPr vert="horz" wrap="square" lIns="93150" tIns="46575" rIns="93150" bIns="46575" numCol="1" anchor="b" anchorCtr="0" compatLnSpc="1">
            <a:prstTxWarp prst="textNoShape">
              <a:avLst/>
            </a:prstTxWarp>
          </a:bodyPr>
          <a:lstStyle>
            <a:lvl1pPr defTabSz="931706">
              <a:defRPr kumimoji="0" sz="1200"/>
            </a:lvl1pPr>
          </a:lstStyle>
          <a:p>
            <a:pPr>
              <a:defRPr/>
            </a:pPr>
            <a:endParaRPr lang="en-US" altLang="en-US"/>
          </a:p>
        </p:txBody>
      </p:sp>
      <p:sp>
        <p:nvSpPr>
          <p:cNvPr id="2061" name="Rectangle 13"/>
          <p:cNvSpPr>
            <a:spLocks noGrp="1" noChangeArrowheads="1"/>
          </p:cNvSpPr>
          <p:nvPr>
            <p:ph type="sldNum" sz="quarter" idx="5"/>
          </p:nvPr>
        </p:nvSpPr>
        <p:spPr bwMode="auto">
          <a:xfrm>
            <a:off x="3974253" y="8833482"/>
            <a:ext cx="3036149" cy="462918"/>
          </a:xfrm>
          <a:prstGeom prst="rect">
            <a:avLst/>
          </a:prstGeom>
          <a:noFill/>
          <a:ln w="9525">
            <a:noFill/>
            <a:miter lim="800000"/>
            <a:headEnd/>
            <a:tailEnd/>
          </a:ln>
        </p:spPr>
        <p:txBody>
          <a:bodyPr vert="horz" wrap="square" lIns="93150" tIns="46575" rIns="93150" bIns="46575" numCol="1" anchor="b" anchorCtr="0" compatLnSpc="1">
            <a:prstTxWarp prst="textNoShape">
              <a:avLst/>
            </a:prstTxWarp>
          </a:bodyPr>
          <a:lstStyle>
            <a:lvl1pPr algn="r" defTabSz="930311">
              <a:defRPr kumimoji="0" sz="1200"/>
            </a:lvl1pPr>
          </a:lstStyle>
          <a:p>
            <a:pPr>
              <a:defRPr/>
            </a:pPr>
            <a:fld id="{17815D0A-6945-40F0-849D-84A13EF4AA21}" type="slidenum">
              <a:rPr lang="en-US" altLang="en-US"/>
              <a:pPr>
                <a:defRPr/>
              </a:pPr>
              <a:t>‹#›</a:t>
            </a:fld>
            <a:endParaRPr lang="en-US" altLang="en-US"/>
          </a:p>
        </p:txBody>
      </p:sp>
    </p:spTree>
    <p:extLst>
      <p:ext uri="{BB962C8B-B14F-4D97-AF65-F5344CB8AC3E}">
        <p14:creationId xmlns:p14="http://schemas.microsoft.com/office/powerpoint/2010/main" val="3259295696"/>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eia.gov/totalenergy/data/browser/?tbl=T09.08"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eia.gov/electricity/monthly/epm_table_grapher.php?t=epmt_5_06_a"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erc.gov/industries/electric/indus-act/trans-plan.asp"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erc.gov/industries/electric/indus-act/trans-plan.asp"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erc.gov/industries/electric/indus-act/trans-plan.asp"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hks.harvard.edu/hepg/Papers/BlackoutFinal-Web.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eia.gov/tools/faqs/faq.php?id=427&amp;t=3"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world-nuclear.org/information-library/facts-and-figures/reactor-database.aspx"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nrc.gov/reactors/operating/map-power-reactors.htm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planete-energies.com/en/medias/close/france-s-overall-energy-mix"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311">
              <a:defRPr kumimoji="1" sz="2400">
                <a:solidFill>
                  <a:schemeClr val="tx1"/>
                </a:solidFill>
                <a:latin typeface="Times New Roman" panose="02020603050405020304" pitchFamily="18" charset="0"/>
              </a:defRPr>
            </a:lvl1pPr>
            <a:lvl2pPr marL="741713" indent="-285275" defTabSz="930311">
              <a:defRPr kumimoji="1" sz="2400">
                <a:solidFill>
                  <a:schemeClr val="tx1"/>
                </a:solidFill>
                <a:latin typeface="Times New Roman" panose="02020603050405020304" pitchFamily="18" charset="0"/>
              </a:defRPr>
            </a:lvl2pPr>
            <a:lvl3pPr marL="1141096" indent="-228218" defTabSz="930311">
              <a:defRPr kumimoji="1" sz="2400">
                <a:solidFill>
                  <a:schemeClr val="tx1"/>
                </a:solidFill>
                <a:latin typeface="Times New Roman" panose="02020603050405020304" pitchFamily="18" charset="0"/>
              </a:defRPr>
            </a:lvl3pPr>
            <a:lvl4pPr marL="1597535" indent="-228218" defTabSz="930311">
              <a:defRPr kumimoji="1" sz="2400">
                <a:solidFill>
                  <a:schemeClr val="tx1"/>
                </a:solidFill>
                <a:latin typeface="Times New Roman" panose="02020603050405020304" pitchFamily="18" charset="0"/>
              </a:defRPr>
            </a:lvl4pPr>
            <a:lvl5pPr marL="2053973" indent="-228218" defTabSz="930311">
              <a:defRPr kumimoji="1" sz="2400">
                <a:solidFill>
                  <a:schemeClr val="tx1"/>
                </a:solidFill>
                <a:latin typeface="Times New Roman" panose="02020603050405020304" pitchFamily="18" charset="0"/>
              </a:defRPr>
            </a:lvl5pPr>
            <a:lvl6pPr marL="2510412" indent="-228218" defTabSz="930311" eaLnBrk="0" fontAlgn="base" hangingPunct="0">
              <a:spcBef>
                <a:spcPct val="0"/>
              </a:spcBef>
              <a:spcAft>
                <a:spcPct val="0"/>
              </a:spcAft>
              <a:defRPr kumimoji="1" sz="2400">
                <a:solidFill>
                  <a:schemeClr val="tx1"/>
                </a:solidFill>
                <a:latin typeface="Times New Roman" panose="02020603050405020304" pitchFamily="18" charset="0"/>
              </a:defRPr>
            </a:lvl6pPr>
            <a:lvl7pPr marL="2966850" indent="-228218" defTabSz="930311" eaLnBrk="0" fontAlgn="base" hangingPunct="0">
              <a:spcBef>
                <a:spcPct val="0"/>
              </a:spcBef>
              <a:spcAft>
                <a:spcPct val="0"/>
              </a:spcAft>
              <a:defRPr kumimoji="1" sz="2400">
                <a:solidFill>
                  <a:schemeClr val="tx1"/>
                </a:solidFill>
                <a:latin typeface="Times New Roman" panose="02020603050405020304" pitchFamily="18" charset="0"/>
              </a:defRPr>
            </a:lvl7pPr>
            <a:lvl8pPr marL="3423290" indent="-228218" defTabSz="930311" eaLnBrk="0" fontAlgn="base" hangingPunct="0">
              <a:spcBef>
                <a:spcPct val="0"/>
              </a:spcBef>
              <a:spcAft>
                <a:spcPct val="0"/>
              </a:spcAft>
              <a:defRPr kumimoji="1" sz="2400">
                <a:solidFill>
                  <a:schemeClr val="tx1"/>
                </a:solidFill>
                <a:latin typeface="Times New Roman" panose="02020603050405020304" pitchFamily="18" charset="0"/>
              </a:defRPr>
            </a:lvl8pPr>
            <a:lvl9pPr marL="3879727" indent="-228218" defTabSz="930311" eaLnBrk="0" fontAlgn="base" hangingPunct="0">
              <a:spcBef>
                <a:spcPct val="0"/>
              </a:spcBef>
              <a:spcAft>
                <a:spcPct val="0"/>
              </a:spcAft>
              <a:defRPr kumimoji="1" sz="2400">
                <a:solidFill>
                  <a:schemeClr val="tx1"/>
                </a:solidFill>
                <a:latin typeface="Times New Roman" panose="02020603050405020304" pitchFamily="18" charset="0"/>
              </a:defRPr>
            </a:lvl9pPr>
          </a:lstStyle>
          <a:p>
            <a:fld id="{8DB7B8AA-7071-474D-AB67-0D52EEC6338E}" type="datetime1">
              <a:rPr kumimoji="0" lang="en-US" altLang="en-US" sz="1200"/>
              <a:pPr/>
              <a:t>3/31/2022</a:t>
            </a:fld>
            <a:endParaRPr kumimoji="0" lang="en-US" altLang="en-US" sz="1200"/>
          </a:p>
        </p:txBody>
      </p:sp>
      <p:sp>
        <p:nvSpPr>
          <p:cNvPr id="19459"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311">
              <a:defRPr kumimoji="1" sz="2400">
                <a:solidFill>
                  <a:schemeClr val="tx1"/>
                </a:solidFill>
                <a:latin typeface="Times New Roman" panose="02020603050405020304" pitchFamily="18" charset="0"/>
              </a:defRPr>
            </a:lvl1pPr>
            <a:lvl2pPr marL="741713" indent="-285275" defTabSz="930311">
              <a:defRPr kumimoji="1" sz="2400">
                <a:solidFill>
                  <a:schemeClr val="tx1"/>
                </a:solidFill>
                <a:latin typeface="Times New Roman" panose="02020603050405020304" pitchFamily="18" charset="0"/>
              </a:defRPr>
            </a:lvl2pPr>
            <a:lvl3pPr marL="1141096" indent="-228218" defTabSz="930311">
              <a:defRPr kumimoji="1" sz="2400">
                <a:solidFill>
                  <a:schemeClr val="tx1"/>
                </a:solidFill>
                <a:latin typeface="Times New Roman" panose="02020603050405020304" pitchFamily="18" charset="0"/>
              </a:defRPr>
            </a:lvl3pPr>
            <a:lvl4pPr marL="1597535" indent="-228218" defTabSz="930311">
              <a:defRPr kumimoji="1" sz="2400">
                <a:solidFill>
                  <a:schemeClr val="tx1"/>
                </a:solidFill>
                <a:latin typeface="Times New Roman" panose="02020603050405020304" pitchFamily="18" charset="0"/>
              </a:defRPr>
            </a:lvl4pPr>
            <a:lvl5pPr marL="2053973" indent="-228218" defTabSz="930311">
              <a:defRPr kumimoji="1" sz="2400">
                <a:solidFill>
                  <a:schemeClr val="tx1"/>
                </a:solidFill>
                <a:latin typeface="Times New Roman" panose="02020603050405020304" pitchFamily="18" charset="0"/>
              </a:defRPr>
            </a:lvl5pPr>
            <a:lvl6pPr marL="2510412" indent="-228218" defTabSz="930311" eaLnBrk="0" fontAlgn="base" hangingPunct="0">
              <a:spcBef>
                <a:spcPct val="0"/>
              </a:spcBef>
              <a:spcAft>
                <a:spcPct val="0"/>
              </a:spcAft>
              <a:defRPr kumimoji="1" sz="2400">
                <a:solidFill>
                  <a:schemeClr val="tx1"/>
                </a:solidFill>
                <a:latin typeface="Times New Roman" panose="02020603050405020304" pitchFamily="18" charset="0"/>
              </a:defRPr>
            </a:lvl6pPr>
            <a:lvl7pPr marL="2966850" indent="-228218" defTabSz="930311" eaLnBrk="0" fontAlgn="base" hangingPunct="0">
              <a:spcBef>
                <a:spcPct val="0"/>
              </a:spcBef>
              <a:spcAft>
                <a:spcPct val="0"/>
              </a:spcAft>
              <a:defRPr kumimoji="1" sz="2400">
                <a:solidFill>
                  <a:schemeClr val="tx1"/>
                </a:solidFill>
                <a:latin typeface="Times New Roman" panose="02020603050405020304" pitchFamily="18" charset="0"/>
              </a:defRPr>
            </a:lvl7pPr>
            <a:lvl8pPr marL="3423290" indent="-228218" defTabSz="930311" eaLnBrk="0" fontAlgn="base" hangingPunct="0">
              <a:spcBef>
                <a:spcPct val="0"/>
              </a:spcBef>
              <a:spcAft>
                <a:spcPct val="0"/>
              </a:spcAft>
              <a:defRPr kumimoji="1" sz="2400">
                <a:solidFill>
                  <a:schemeClr val="tx1"/>
                </a:solidFill>
                <a:latin typeface="Times New Roman" panose="02020603050405020304" pitchFamily="18" charset="0"/>
              </a:defRPr>
            </a:lvl8pPr>
            <a:lvl9pPr marL="3879727" indent="-228218" defTabSz="930311" eaLnBrk="0" fontAlgn="base" hangingPunct="0">
              <a:spcBef>
                <a:spcPct val="0"/>
              </a:spcBef>
              <a:spcAft>
                <a:spcPct val="0"/>
              </a:spcAft>
              <a:defRPr kumimoji="1" sz="2400">
                <a:solidFill>
                  <a:schemeClr val="tx1"/>
                </a:solidFill>
                <a:latin typeface="Times New Roman" panose="02020603050405020304" pitchFamily="18" charset="0"/>
              </a:defRPr>
            </a:lvl9pPr>
          </a:lstStyle>
          <a:p>
            <a:fld id="{9DFB5D71-EDD0-44C4-B648-177AAB6BC2FE}" type="slidenum">
              <a:rPr kumimoji="0" lang="en-US" altLang="en-US" sz="1200"/>
              <a:pPr/>
              <a:t>1</a:t>
            </a:fld>
            <a:endParaRPr kumimoji="0" lang="en-US" altLang="en-US" sz="1200"/>
          </a:p>
        </p:txBody>
      </p:sp>
      <p:sp>
        <p:nvSpPr>
          <p:cNvPr id="19460" name="Rectangle 2"/>
          <p:cNvSpPr>
            <a:spLocks noGrp="1" noRot="1" noChangeAspect="1" noChangeArrowheads="1" noTextEdit="1"/>
          </p:cNvSpPr>
          <p:nvPr>
            <p:ph type="sldImg"/>
          </p:nvPr>
        </p:nvSpPr>
        <p:spPr>
          <a:ln/>
        </p:spPr>
      </p:sp>
      <p:sp>
        <p:nvSpPr>
          <p:cNvPr id="1946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ndParaRPr>
          </a:p>
        </p:txBody>
      </p:sp>
    </p:spTree>
    <p:extLst>
      <p:ext uri="{BB962C8B-B14F-4D97-AF65-F5344CB8AC3E}">
        <p14:creationId xmlns:p14="http://schemas.microsoft.com/office/powerpoint/2010/main" val="18798588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https://seia.org/solar-industry-research-data</a:t>
            </a:r>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3/31/2022</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16</a:t>
            </a:fld>
            <a:endParaRPr lang="en-US" altLang="en-US"/>
          </a:p>
        </p:txBody>
      </p:sp>
    </p:spTree>
    <p:extLst>
      <p:ext uri="{BB962C8B-B14F-4D97-AF65-F5344CB8AC3E}">
        <p14:creationId xmlns:p14="http://schemas.microsoft.com/office/powerpoint/2010/main" val="8219244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https://seia.org/solar-industry-research-data</a:t>
            </a:r>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3/31/2022</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17</a:t>
            </a:fld>
            <a:endParaRPr lang="en-US" altLang="en-US"/>
          </a:p>
        </p:txBody>
      </p:sp>
    </p:spTree>
    <p:extLst>
      <p:ext uri="{BB962C8B-B14F-4D97-AF65-F5344CB8AC3E}">
        <p14:creationId xmlns:p14="http://schemas.microsoft.com/office/powerpoint/2010/main" val="27659786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https://www.eia.gov/electricity/annual/html/epa_08_04.html</a:t>
            </a:r>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3/31/2022</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19</a:t>
            </a:fld>
            <a:endParaRPr lang="en-US" altLang="en-US"/>
          </a:p>
        </p:txBody>
      </p:sp>
    </p:spTree>
    <p:extLst>
      <p:ext uri="{BB962C8B-B14F-4D97-AF65-F5344CB8AC3E}">
        <p14:creationId xmlns:p14="http://schemas.microsoft.com/office/powerpoint/2010/main" val="812066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https://seia.org/solar-industry-research-data</a:t>
            </a:r>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3/31/2022</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20</a:t>
            </a:fld>
            <a:endParaRPr lang="en-US" altLang="en-US"/>
          </a:p>
        </p:txBody>
      </p:sp>
    </p:spTree>
    <p:extLst>
      <p:ext uri="{BB962C8B-B14F-4D97-AF65-F5344CB8AC3E}">
        <p14:creationId xmlns:p14="http://schemas.microsoft.com/office/powerpoint/2010/main" val="26689320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https://www.eia.gov/totalenergy/data/browser/?tbl=T09.08</a:t>
            </a:r>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3/31/2022</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21</a:t>
            </a:fld>
            <a:endParaRPr lang="en-US" altLang="en-US"/>
          </a:p>
        </p:txBody>
      </p:sp>
    </p:spTree>
    <p:extLst>
      <p:ext uri="{BB962C8B-B14F-4D97-AF65-F5344CB8AC3E}">
        <p14:creationId xmlns:p14="http://schemas.microsoft.com/office/powerpoint/2010/main" val="2274049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https://www.eia.gov/electricity/monthly/epm_table_grapher.php?t=epmt_5_06_a</a:t>
            </a:r>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3/31/2022</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22</a:t>
            </a:fld>
            <a:endParaRPr lang="en-US" altLang="en-US"/>
          </a:p>
        </p:txBody>
      </p:sp>
    </p:spTree>
    <p:extLst>
      <p:ext uri="{BB962C8B-B14F-4D97-AF65-F5344CB8AC3E}">
        <p14:creationId xmlns:p14="http://schemas.microsoft.com/office/powerpoint/2010/main" val="1697601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6006E943-6912-4E3B-BDEF-90C09662DC8E}" type="datetime1">
              <a:rPr kumimoji="0" lang="en-US" altLang="en-US" sz="1200"/>
              <a:t>3/31/2022</a:t>
            </a:fld>
            <a:endParaRPr kumimoji="0" lang="en-US" altLang="en-US" sz="1200"/>
          </a:p>
        </p:txBody>
      </p:sp>
      <p:sp>
        <p:nvSpPr>
          <p:cNvPr id="6758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6C7B065F-54CB-4FAE-91F1-88FBC7380A6D}" type="slidenum">
              <a:rPr kumimoji="0" lang="en-US" altLang="en-US" sz="1200"/>
              <a:pPr/>
              <a:t>23</a:t>
            </a:fld>
            <a:endParaRPr kumimoji="0" lang="en-US" altLang="en-US" sz="1200"/>
          </a:p>
        </p:txBody>
      </p:sp>
      <p:sp>
        <p:nvSpPr>
          <p:cNvPr id="67588" name="Rectangle 2"/>
          <p:cNvSpPr>
            <a:spLocks noGrp="1" noRot="1" noChangeAspect="1" noChangeArrowheads="1" noTextEdit="1"/>
          </p:cNvSpPr>
          <p:nvPr>
            <p:ph type="sldImg"/>
          </p:nvPr>
        </p:nvSpPr>
        <p:spPr>
          <a:xfrm>
            <a:off x="406400" y="698500"/>
            <a:ext cx="6197600" cy="3486150"/>
          </a:xfrm>
          <a:ln/>
        </p:spPr>
      </p:sp>
      <p:sp>
        <p:nvSpPr>
          <p:cNvPr id="6758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ndParaRPr>
          </a:p>
        </p:txBody>
      </p:sp>
    </p:spTree>
    <p:extLst>
      <p:ext uri="{BB962C8B-B14F-4D97-AF65-F5344CB8AC3E}">
        <p14:creationId xmlns:p14="http://schemas.microsoft.com/office/powerpoint/2010/main" val="16922901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3/31/2022</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27</a:t>
            </a:fld>
            <a:endParaRPr lang="en-US" altLang="en-US"/>
          </a:p>
        </p:txBody>
      </p:sp>
    </p:spTree>
    <p:extLst>
      <p:ext uri="{BB962C8B-B14F-4D97-AF65-F5344CB8AC3E}">
        <p14:creationId xmlns:p14="http://schemas.microsoft.com/office/powerpoint/2010/main" val="27103054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820ACD22-817E-48A0-9CEF-ECF9666E4E86}" type="datetime1">
              <a:rPr kumimoji="0" lang="en-US" altLang="en-US" sz="1200"/>
              <a:t>3/31/2022</a:t>
            </a:fld>
            <a:endParaRPr kumimoji="0" lang="en-US" altLang="en-US" sz="1200"/>
          </a:p>
        </p:txBody>
      </p:sp>
      <p:sp>
        <p:nvSpPr>
          <p:cNvPr id="6963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35A7932E-C3D4-41A7-9895-1D541E0939B0}" type="slidenum">
              <a:rPr kumimoji="0" lang="en-US" altLang="en-US" sz="1200"/>
              <a:pPr/>
              <a:t>34</a:t>
            </a:fld>
            <a:endParaRPr kumimoji="0" lang="en-US" altLang="en-US" sz="1200"/>
          </a:p>
        </p:txBody>
      </p:sp>
      <p:sp>
        <p:nvSpPr>
          <p:cNvPr id="69636" name="Rectangle 2"/>
          <p:cNvSpPr>
            <a:spLocks noGrp="1" noRot="1" noChangeAspect="1" noChangeArrowheads="1" noTextEdit="1"/>
          </p:cNvSpPr>
          <p:nvPr>
            <p:ph type="sldImg"/>
          </p:nvPr>
        </p:nvSpPr>
        <p:spPr>
          <a:xfrm>
            <a:off x="406400" y="698500"/>
            <a:ext cx="6197600" cy="3486150"/>
          </a:xfrm>
          <a:ln/>
        </p:spPr>
      </p:sp>
      <p:sp>
        <p:nvSpPr>
          <p:cNvPr id="696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ndParaRPr>
          </a:p>
        </p:txBody>
      </p:sp>
    </p:spTree>
    <p:extLst>
      <p:ext uri="{BB962C8B-B14F-4D97-AF65-F5344CB8AC3E}">
        <p14:creationId xmlns:p14="http://schemas.microsoft.com/office/powerpoint/2010/main" val="902536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3/31/2022</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41</a:t>
            </a:fld>
            <a:endParaRPr lang="en-US" altLang="en-US"/>
          </a:p>
        </p:txBody>
      </p:sp>
    </p:spTree>
    <p:extLst>
      <p:ext uri="{BB962C8B-B14F-4D97-AF65-F5344CB8AC3E}">
        <p14:creationId xmlns:p14="http://schemas.microsoft.com/office/powerpoint/2010/main" val="274820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D8673D62-388E-4245-9995-AFB3B635561D}" type="datetime1">
              <a:rPr kumimoji="0" lang="en-US" altLang="en-US" sz="1200"/>
              <a:t>3/31/2022</a:t>
            </a:fld>
            <a:endParaRPr kumimoji="0" lang="en-US" altLang="en-US" sz="1200"/>
          </a:p>
        </p:txBody>
      </p:sp>
      <p:sp>
        <p:nvSpPr>
          <p:cNvPr id="6144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939F1F49-6CFA-41A0-B979-7A2E64E5A757}" type="slidenum">
              <a:rPr kumimoji="0" lang="en-US" altLang="en-US" sz="1200"/>
              <a:pPr/>
              <a:t>3</a:t>
            </a:fld>
            <a:endParaRPr kumimoji="0" lang="en-US" altLang="en-US" sz="1200"/>
          </a:p>
        </p:txBody>
      </p:sp>
      <p:sp>
        <p:nvSpPr>
          <p:cNvPr id="61444" name="Rectangle 2"/>
          <p:cNvSpPr>
            <a:spLocks noGrp="1" noRot="1" noChangeAspect="1" noChangeArrowheads="1" noTextEdit="1"/>
          </p:cNvSpPr>
          <p:nvPr>
            <p:ph type="sldImg"/>
          </p:nvPr>
        </p:nvSpPr>
        <p:spPr>
          <a:xfrm>
            <a:off x="406400" y="698500"/>
            <a:ext cx="6197600" cy="3486150"/>
          </a:xfrm>
          <a:ln/>
        </p:spPr>
      </p:sp>
      <p:sp>
        <p:nvSpPr>
          <p:cNvPr id="614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ndParaRPr>
          </a:p>
        </p:txBody>
      </p:sp>
    </p:spTree>
    <p:extLst>
      <p:ext uri="{BB962C8B-B14F-4D97-AF65-F5344CB8AC3E}">
        <p14:creationId xmlns:p14="http://schemas.microsoft.com/office/powerpoint/2010/main" val="12452441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0E813723-95B8-4A97-A6F3-4B53771F05C2}" type="datetime1">
              <a:rPr kumimoji="0" lang="en-US" altLang="en-US" sz="1200"/>
              <a:t>3/31/2022</a:t>
            </a:fld>
            <a:endParaRPr kumimoji="0" lang="en-US" altLang="en-US" sz="1200"/>
          </a:p>
        </p:txBody>
      </p:sp>
      <p:sp>
        <p:nvSpPr>
          <p:cNvPr id="80899"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8D03EC97-412C-4876-8540-0C0DA5FFA0A1}" type="slidenum">
              <a:rPr kumimoji="0" lang="en-US" altLang="en-US" sz="1200"/>
              <a:pPr/>
              <a:t>48</a:t>
            </a:fld>
            <a:endParaRPr kumimoji="0" lang="en-US" altLang="en-US" sz="1200"/>
          </a:p>
        </p:txBody>
      </p:sp>
      <p:sp>
        <p:nvSpPr>
          <p:cNvPr id="80900" name="Rectangle 2"/>
          <p:cNvSpPr>
            <a:spLocks noGrp="1" noRot="1" noChangeAspect="1" noChangeArrowheads="1" noTextEdit="1"/>
          </p:cNvSpPr>
          <p:nvPr>
            <p:ph type="sldImg"/>
          </p:nvPr>
        </p:nvSpPr>
        <p:spPr>
          <a:xfrm>
            <a:off x="406400" y="698500"/>
            <a:ext cx="6197600" cy="3486150"/>
          </a:xfrm>
          <a:ln/>
        </p:spPr>
      </p:sp>
      <p:sp>
        <p:nvSpPr>
          <p:cNvPr id="809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anose="020B0604020202020204" pitchFamily="34" charset="0"/>
            </a:endParaRPr>
          </a:p>
        </p:txBody>
      </p:sp>
    </p:spTree>
    <p:extLst>
      <p:ext uri="{BB962C8B-B14F-4D97-AF65-F5344CB8AC3E}">
        <p14:creationId xmlns:p14="http://schemas.microsoft.com/office/powerpoint/2010/main" val="31263273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Source: FERC: http://www.ferc.gov/industries/electric/indus-act/rto.asp </a:t>
            </a:r>
          </a:p>
          <a:p>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3/31/2022</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53</a:t>
            </a:fld>
            <a:endParaRPr lang="en-US" altLang="en-US"/>
          </a:p>
        </p:txBody>
      </p:sp>
    </p:spTree>
    <p:extLst>
      <p:ext uri="{BB962C8B-B14F-4D97-AF65-F5344CB8AC3E}">
        <p14:creationId xmlns:p14="http://schemas.microsoft.com/office/powerpoint/2010/main" val="36446213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https://www.ferc.gov/industries/electric/indus-act/trans-plan.asp</a:t>
            </a:r>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3/31/2022</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54</a:t>
            </a:fld>
            <a:endParaRPr lang="en-US" altLang="en-US"/>
          </a:p>
        </p:txBody>
      </p:sp>
    </p:spTree>
    <p:extLst>
      <p:ext uri="{BB962C8B-B14F-4D97-AF65-F5344CB8AC3E}">
        <p14:creationId xmlns:p14="http://schemas.microsoft.com/office/powerpoint/2010/main" val="12755384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https://www.ferc.gov/industries/electric/indus-act/trans-plan.asp</a:t>
            </a:r>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3/31/2022</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55</a:t>
            </a:fld>
            <a:endParaRPr lang="en-US" altLang="en-US"/>
          </a:p>
        </p:txBody>
      </p:sp>
    </p:spTree>
    <p:extLst>
      <p:ext uri="{BB962C8B-B14F-4D97-AF65-F5344CB8AC3E}">
        <p14:creationId xmlns:p14="http://schemas.microsoft.com/office/powerpoint/2010/main" val="4903422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https://www.ferc.gov/industries/electric/indus-act/trans-plan.asp</a:t>
            </a:r>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3/31/2022</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56</a:t>
            </a:fld>
            <a:endParaRPr lang="en-US" altLang="en-US"/>
          </a:p>
        </p:txBody>
      </p:sp>
    </p:spTree>
    <p:extLst>
      <p:ext uri="{BB962C8B-B14F-4D97-AF65-F5344CB8AC3E}">
        <p14:creationId xmlns:p14="http://schemas.microsoft.com/office/powerpoint/2010/main" val="403025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C9485C65-111C-48AF-9E21-9CDF4F9E9947}" type="datetime1">
              <a:rPr kumimoji="0" lang="en-US" altLang="en-US" sz="1200"/>
              <a:t>3/31/2022</a:t>
            </a:fld>
            <a:endParaRPr kumimoji="0" lang="en-US" altLang="en-US" sz="1200"/>
          </a:p>
        </p:txBody>
      </p:sp>
      <p:sp>
        <p:nvSpPr>
          <p:cNvPr id="6246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670">
              <a:defRPr kumimoji="1" sz="2400">
                <a:solidFill>
                  <a:schemeClr val="tx1"/>
                </a:solidFill>
                <a:latin typeface="Times New Roman" panose="02020603050405020304" pitchFamily="18" charset="0"/>
              </a:defRPr>
            </a:lvl1pPr>
            <a:lvl2pPr marL="744064" indent="-286179" defTabSz="931670">
              <a:defRPr kumimoji="1" sz="2400">
                <a:solidFill>
                  <a:schemeClr val="tx1"/>
                </a:solidFill>
                <a:latin typeface="Times New Roman" panose="02020603050405020304" pitchFamily="18" charset="0"/>
              </a:defRPr>
            </a:lvl2pPr>
            <a:lvl3pPr marL="1144715" indent="-228943" defTabSz="931670">
              <a:defRPr kumimoji="1" sz="2400">
                <a:solidFill>
                  <a:schemeClr val="tx1"/>
                </a:solidFill>
                <a:latin typeface="Times New Roman" panose="02020603050405020304" pitchFamily="18" charset="0"/>
              </a:defRPr>
            </a:lvl3pPr>
            <a:lvl4pPr marL="1602600" indent="-228943" defTabSz="931670">
              <a:defRPr kumimoji="1" sz="2400">
                <a:solidFill>
                  <a:schemeClr val="tx1"/>
                </a:solidFill>
                <a:latin typeface="Times New Roman" panose="02020603050405020304" pitchFamily="18" charset="0"/>
              </a:defRPr>
            </a:lvl4pPr>
            <a:lvl5pPr marL="2060486" indent="-228943" defTabSz="931670">
              <a:defRPr kumimoji="1" sz="2400">
                <a:solidFill>
                  <a:schemeClr val="tx1"/>
                </a:solidFill>
                <a:latin typeface="Times New Roman" panose="02020603050405020304" pitchFamily="18" charset="0"/>
              </a:defRPr>
            </a:lvl5pPr>
            <a:lvl6pPr marL="2518372"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6pPr>
            <a:lvl7pPr marL="2976258"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7pPr>
            <a:lvl8pPr marL="3434144"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8pPr>
            <a:lvl9pPr marL="3892029" indent="-228943" defTabSz="931670" eaLnBrk="0" fontAlgn="base" hangingPunct="0">
              <a:spcBef>
                <a:spcPct val="0"/>
              </a:spcBef>
              <a:spcAft>
                <a:spcPct val="0"/>
              </a:spcAft>
              <a:defRPr kumimoji="1" sz="2400">
                <a:solidFill>
                  <a:schemeClr val="tx1"/>
                </a:solidFill>
                <a:latin typeface="Times New Roman" panose="02020603050405020304" pitchFamily="18" charset="0"/>
              </a:defRPr>
            </a:lvl9pPr>
          </a:lstStyle>
          <a:p>
            <a:fld id="{A8D73DCA-6959-45DD-82DF-426235887AF3}" type="slidenum">
              <a:rPr kumimoji="0" lang="en-US" altLang="en-US" sz="1200"/>
              <a:pPr/>
              <a:t>4</a:t>
            </a:fld>
            <a:endParaRPr kumimoji="0" lang="en-US" altLang="en-US" sz="1200"/>
          </a:p>
        </p:txBody>
      </p:sp>
      <p:sp>
        <p:nvSpPr>
          <p:cNvPr id="62468" name="Rectangle 2"/>
          <p:cNvSpPr>
            <a:spLocks noGrp="1" noRot="1" noChangeAspect="1" noChangeArrowheads="1" noTextEdit="1"/>
          </p:cNvSpPr>
          <p:nvPr>
            <p:ph type="sldImg"/>
          </p:nvPr>
        </p:nvSpPr>
        <p:spPr>
          <a:xfrm>
            <a:off x="406400" y="698500"/>
            <a:ext cx="6197600" cy="3486150"/>
          </a:xfrm>
          <a:ln/>
        </p:spPr>
      </p:sp>
      <p:sp>
        <p:nvSpPr>
          <p:cNvPr id="6246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anose="020B0604020202020204" pitchFamily="34" charset="0"/>
                <a:hlinkClick r:id="rId3"/>
              </a:rPr>
              <a:t>http://www.hks.harvard.edu/hepg/Papers/BlackoutFinal-Web.pdf</a:t>
            </a:r>
            <a:endParaRPr lang="en-US" smtClean="0">
              <a:latin typeface="Arial" panose="020B0604020202020204" pitchFamily="34" charset="0"/>
            </a:endParaRPr>
          </a:p>
        </p:txBody>
      </p:sp>
    </p:spTree>
    <p:extLst>
      <p:ext uri="{BB962C8B-B14F-4D97-AF65-F5344CB8AC3E}">
        <p14:creationId xmlns:p14="http://schemas.microsoft.com/office/powerpoint/2010/main" val="331956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https://www.eia.gov/tools/faqs/faq.php?id=427&amp;t=3</a:t>
            </a:r>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3/31/2022</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6</a:t>
            </a:fld>
            <a:endParaRPr lang="en-US" altLang="en-US"/>
          </a:p>
        </p:txBody>
      </p:sp>
    </p:spTree>
    <p:extLst>
      <p:ext uri="{BB962C8B-B14F-4D97-AF65-F5344CB8AC3E}">
        <p14:creationId xmlns:p14="http://schemas.microsoft.com/office/powerpoint/2010/main" val="309453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http://www.world-nuclear.org/information-library/facts-and-figures/reactor-database.aspx</a:t>
            </a:r>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3/31/2022</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7</a:t>
            </a:fld>
            <a:endParaRPr lang="en-US" altLang="en-US"/>
          </a:p>
        </p:txBody>
      </p:sp>
    </p:spTree>
    <p:extLst>
      <p:ext uri="{BB962C8B-B14F-4D97-AF65-F5344CB8AC3E}">
        <p14:creationId xmlns:p14="http://schemas.microsoft.com/office/powerpoint/2010/main" val="2843603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https://www.nrc.gov/reactors/operating/map-power-reactors.html</a:t>
            </a:r>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3/31/2022</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9</a:t>
            </a:fld>
            <a:endParaRPr lang="en-US" altLang="en-US"/>
          </a:p>
        </p:txBody>
      </p:sp>
    </p:spTree>
    <p:extLst>
      <p:ext uri="{BB962C8B-B14F-4D97-AF65-F5344CB8AC3E}">
        <p14:creationId xmlns:p14="http://schemas.microsoft.com/office/powerpoint/2010/main" val="1553813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https://www.planete-energies.com/en/medias/close/france-s-overall-energy-mix</a:t>
            </a:r>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3/31/2022</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10</a:t>
            </a:fld>
            <a:endParaRPr lang="en-US" altLang="en-US"/>
          </a:p>
        </p:txBody>
      </p:sp>
    </p:spTree>
    <p:extLst>
      <p:ext uri="{BB962C8B-B14F-4D97-AF65-F5344CB8AC3E}">
        <p14:creationId xmlns:p14="http://schemas.microsoft.com/office/powerpoint/2010/main" val="3353842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https://www.eia.gov/energyexplained/hydropower/where-hydropower-is-generated.php</a:t>
            </a:r>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3/31/2022</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11</a:t>
            </a:fld>
            <a:endParaRPr lang="en-US" altLang="en-US"/>
          </a:p>
        </p:txBody>
      </p:sp>
    </p:spTree>
    <p:extLst>
      <p:ext uri="{BB962C8B-B14F-4D97-AF65-F5344CB8AC3E}">
        <p14:creationId xmlns:p14="http://schemas.microsoft.com/office/powerpoint/2010/main" val="2951075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https://www.energy.gov/eere/wind/wind-market-reports-2021-edition</a:t>
            </a:r>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3/31/2022</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15</a:t>
            </a:fld>
            <a:endParaRPr lang="en-US" altLang="en-US"/>
          </a:p>
        </p:txBody>
      </p:sp>
    </p:spTree>
    <p:extLst>
      <p:ext uri="{BB962C8B-B14F-4D97-AF65-F5344CB8AC3E}">
        <p14:creationId xmlns:p14="http://schemas.microsoft.com/office/powerpoint/2010/main" val="19676475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4763" y="3200400"/>
            <a:ext cx="12196763" cy="0"/>
          </a:xfrm>
          <a:prstGeom prst="line">
            <a:avLst/>
          </a:prstGeom>
          <a:ln>
            <a:headEnd type="none" w="sm" len="sm"/>
            <a:tailEnd type="none" w="sm" len="sm"/>
          </a:ln>
        </p:spPr>
        <p:style>
          <a:lnRef idx="3">
            <a:schemeClr val="dk1"/>
          </a:lnRef>
          <a:fillRef idx="0">
            <a:schemeClr val="dk1"/>
          </a:fillRef>
          <a:effectRef idx="2">
            <a:schemeClr val="dk1"/>
          </a:effectRef>
          <a:fontRef idx="minor">
            <a:schemeClr val="tx1"/>
          </a:fontRef>
        </p:style>
        <p:txBody>
          <a:bodyPr/>
          <a:lstStyle/>
          <a:p>
            <a:pPr>
              <a:defRPr/>
            </a:pPr>
            <a:endParaRPr lang="en-US"/>
          </a:p>
        </p:txBody>
      </p:sp>
      <p:sp>
        <p:nvSpPr>
          <p:cNvPr id="3076" name="Rectangle 4"/>
          <p:cNvSpPr>
            <a:spLocks noGrp="1" noChangeArrowheads="1"/>
          </p:cNvSpPr>
          <p:nvPr>
            <p:ph type="ctrTitle" sz="quarter"/>
          </p:nvPr>
        </p:nvSpPr>
        <p:spPr>
          <a:xfrm>
            <a:off x="2133600" y="533400"/>
            <a:ext cx="10058400" cy="2590800"/>
          </a:xfrm>
        </p:spPr>
        <p:txBody>
          <a:bodyPr anchor="b"/>
          <a:lstStyle>
            <a:lvl1pPr algn="l">
              <a:lnSpc>
                <a:spcPct val="80000"/>
              </a:lnSpc>
              <a:defRPr sz="6600"/>
            </a:lvl1pPr>
          </a:lstStyle>
          <a:p>
            <a:r>
              <a:rPr lang="en-US" altLang="en-US" dirty="0"/>
              <a:t>Click to edit Master title style</a:t>
            </a:r>
          </a:p>
        </p:txBody>
      </p:sp>
      <p:sp>
        <p:nvSpPr>
          <p:cNvPr id="3077" name="Rectangle 5"/>
          <p:cNvSpPr>
            <a:spLocks noGrp="1" noChangeArrowheads="1"/>
          </p:cNvSpPr>
          <p:nvPr>
            <p:ph type="subTitle" sz="quarter" idx="1"/>
          </p:nvPr>
        </p:nvSpPr>
        <p:spPr>
          <a:xfrm>
            <a:off x="3759200" y="3581400"/>
            <a:ext cx="8128000" cy="1752600"/>
          </a:xfrm>
        </p:spPr>
        <p:txBody>
          <a:bodyPr/>
          <a:lstStyle>
            <a:lvl1pPr marL="0" indent="0">
              <a:buFont typeface="Monotype Sorts" pitchFamily="2" charset="2"/>
              <a:buNone/>
              <a:defRPr sz="2800"/>
            </a:lvl1pPr>
          </a:lstStyle>
          <a:p>
            <a:r>
              <a:rPr lang="en-US" altLang="en-US" dirty="0"/>
              <a:t>Click to edit Master subtitle style</a:t>
            </a:r>
          </a:p>
        </p:txBody>
      </p:sp>
      <p:sp>
        <p:nvSpPr>
          <p:cNvPr id="5" name="Rectangle 6"/>
          <p:cNvSpPr>
            <a:spLocks noGrp="1" noChangeArrowheads="1"/>
          </p:cNvSpPr>
          <p:nvPr>
            <p:ph type="dt" sz="quarter" idx="10"/>
          </p:nvPr>
        </p:nvSpPr>
        <p:spPr/>
        <p:txBody>
          <a:bodyPr/>
          <a:lstStyle>
            <a:lvl1pPr>
              <a:defRPr>
                <a:solidFill>
                  <a:schemeClr val="hlink"/>
                </a:solidFill>
              </a:defRPr>
            </a:lvl1pPr>
          </a:lstStyle>
          <a:p>
            <a:pPr>
              <a:defRPr/>
            </a:pPr>
            <a:fld id="{00C0A144-9CA5-40EF-BA71-CB2089FF9C17}" type="datetime4">
              <a:rPr lang="en-US"/>
              <a:pPr>
                <a:defRPr/>
              </a:pPr>
              <a:t>March 31, 2022</a:t>
            </a:fld>
            <a:endParaRPr lang="en-US" altLang="en-US"/>
          </a:p>
        </p:txBody>
      </p:sp>
      <p:sp>
        <p:nvSpPr>
          <p:cNvPr id="6" name="Rectangle 5"/>
          <p:cNvSpPr>
            <a:spLocks noGrp="1" noChangeArrowheads="1"/>
          </p:cNvSpPr>
          <p:nvPr>
            <p:ph type="sldNum" sz="quarter" idx="11"/>
          </p:nvPr>
        </p:nvSpPr>
        <p:spPr/>
        <p:txBody>
          <a:bodyPr/>
          <a:lstStyle>
            <a:lvl1pPr>
              <a:defRPr>
                <a:solidFill>
                  <a:schemeClr val="hlink"/>
                </a:solidFill>
              </a:defRPr>
            </a:lvl1pPr>
          </a:lstStyle>
          <a:p>
            <a:pPr>
              <a:defRPr/>
            </a:pPr>
            <a:fld id="{8F8E2C84-0743-4BBC-99D9-184B50FD9F4C}" type="slidenum">
              <a:rPr lang="en-US" altLang="en-US"/>
              <a:pPr>
                <a:defRPr/>
              </a:pPr>
              <a:t>‹#›</a:t>
            </a:fld>
            <a:endParaRPr lang="en-US" altLang="en-US"/>
          </a:p>
        </p:txBody>
      </p:sp>
    </p:spTree>
    <p:extLst>
      <p:ext uri="{BB962C8B-B14F-4D97-AF65-F5344CB8AC3E}">
        <p14:creationId xmlns:p14="http://schemas.microsoft.com/office/powerpoint/2010/main" val="1426666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p:txBody>
          <a:bodyPr/>
          <a:lstStyle>
            <a:lvl1pPr>
              <a:defRPr/>
            </a:lvl1pPr>
          </a:lstStyle>
          <a:p>
            <a:pPr>
              <a:defRPr/>
            </a:pPr>
            <a:fld id="{5DCABE72-A00B-4BEE-8D22-E461BD19BF31}" type="datetime4">
              <a:rPr lang="en-US"/>
              <a:pPr>
                <a:defRPr/>
              </a:pPr>
              <a:t>March 31, 2022</a:t>
            </a:fld>
            <a:endParaRPr lang="en-US" altLang="en-US" dirty="0">
              <a:solidFill>
                <a:schemeClr val="bg2"/>
              </a:solidFill>
            </a:endParaRPr>
          </a:p>
        </p:txBody>
      </p:sp>
      <p:sp>
        <p:nvSpPr>
          <p:cNvPr id="5"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6" name="Rectangle 7"/>
          <p:cNvSpPr>
            <a:spLocks noGrp="1" noChangeArrowheads="1"/>
          </p:cNvSpPr>
          <p:nvPr>
            <p:ph type="sldNum" sz="quarter" idx="12"/>
          </p:nvPr>
        </p:nvSpPr>
        <p:spPr/>
        <p:txBody>
          <a:bodyPr/>
          <a:lstStyle>
            <a:lvl1pPr>
              <a:defRPr/>
            </a:lvl1pPr>
          </a:lstStyle>
          <a:p>
            <a:pPr>
              <a:defRPr/>
            </a:pPr>
            <a:fld id="{A238258E-FD5F-4451-BCA9-85E751BC2E18}" type="slidenum">
              <a:rPr lang="en-US" altLang="en-US"/>
              <a:pPr>
                <a:defRPr/>
              </a:pPr>
              <a:t>‹#›</a:t>
            </a:fld>
            <a:endParaRPr lang="en-US" altLang="en-US"/>
          </a:p>
        </p:txBody>
      </p:sp>
    </p:spTree>
    <p:extLst>
      <p:ext uri="{BB962C8B-B14F-4D97-AF65-F5344CB8AC3E}">
        <p14:creationId xmlns:p14="http://schemas.microsoft.com/office/powerpoint/2010/main" val="2441629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4800" y="304800"/>
            <a:ext cx="27940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304800"/>
            <a:ext cx="81788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p:txBody>
          <a:bodyPr/>
          <a:lstStyle>
            <a:lvl1pPr>
              <a:defRPr/>
            </a:lvl1pPr>
          </a:lstStyle>
          <a:p>
            <a:pPr>
              <a:defRPr/>
            </a:pPr>
            <a:fld id="{BE35688F-0802-4FFA-8569-61CB52898F13}" type="datetime4">
              <a:rPr lang="en-US"/>
              <a:pPr>
                <a:defRPr/>
              </a:pPr>
              <a:t>March 31, 2022</a:t>
            </a:fld>
            <a:endParaRPr lang="en-US" altLang="en-US" dirty="0">
              <a:solidFill>
                <a:schemeClr val="bg2"/>
              </a:solidFill>
            </a:endParaRPr>
          </a:p>
        </p:txBody>
      </p:sp>
      <p:sp>
        <p:nvSpPr>
          <p:cNvPr id="5"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6" name="Rectangle 7"/>
          <p:cNvSpPr>
            <a:spLocks noGrp="1" noChangeArrowheads="1"/>
          </p:cNvSpPr>
          <p:nvPr>
            <p:ph type="sldNum" sz="quarter" idx="12"/>
          </p:nvPr>
        </p:nvSpPr>
        <p:spPr/>
        <p:txBody>
          <a:bodyPr/>
          <a:lstStyle>
            <a:lvl1pPr>
              <a:defRPr/>
            </a:lvl1pPr>
          </a:lstStyle>
          <a:p>
            <a:pPr>
              <a:defRPr/>
            </a:pPr>
            <a:fld id="{02F0A17A-396B-4954-9F3A-182BCB876E47}" type="slidenum">
              <a:rPr lang="en-US" altLang="en-US"/>
              <a:pPr>
                <a:defRPr/>
              </a:pPr>
              <a:t>‹#›</a:t>
            </a:fld>
            <a:endParaRPr lang="en-US" altLang="en-US"/>
          </a:p>
        </p:txBody>
      </p:sp>
    </p:spTree>
    <p:extLst>
      <p:ext uri="{BB962C8B-B14F-4D97-AF65-F5344CB8AC3E}">
        <p14:creationId xmlns:p14="http://schemas.microsoft.com/office/powerpoint/2010/main" val="3009770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04800"/>
            <a:ext cx="11176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12800" y="1600200"/>
            <a:ext cx="54864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502400" y="1600200"/>
            <a:ext cx="5486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502400" y="3733800"/>
            <a:ext cx="5486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dt" sz="half" idx="10"/>
          </p:nvPr>
        </p:nvSpPr>
        <p:spPr/>
        <p:txBody>
          <a:bodyPr/>
          <a:lstStyle>
            <a:lvl1pPr>
              <a:defRPr/>
            </a:lvl1pPr>
          </a:lstStyle>
          <a:p>
            <a:pPr>
              <a:defRPr/>
            </a:pPr>
            <a:fld id="{62C17475-81E7-4A01-8AB2-BEF6BF923142}" type="datetime4">
              <a:rPr lang="en-US"/>
              <a:pPr>
                <a:defRPr/>
              </a:pPr>
              <a:t>March 31, 2022</a:t>
            </a:fld>
            <a:endParaRPr lang="en-US" altLang="en-US" dirty="0">
              <a:solidFill>
                <a:schemeClr val="bg2"/>
              </a:solidFill>
            </a:endParaRPr>
          </a:p>
        </p:txBody>
      </p:sp>
      <p:sp>
        <p:nvSpPr>
          <p:cNvPr id="7" name="Footer Placeholder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8" name="Rectangle 7"/>
          <p:cNvSpPr>
            <a:spLocks noGrp="1" noChangeArrowheads="1"/>
          </p:cNvSpPr>
          <p:nvPr>
            <p:ph type="sldNum" sz="quarter" idx="12"/>
          </p:nvPr>
        </p:nvSpPr>
        <p:spPr/>
        <p:txBody>
          <a:bodyPr/>
          <a:lstStyle>
            <a:lvl1pPr>
              <a:defRPr/>
            </a:lvl1pPr>
          </a:lstStyle>
          <a:p>
            <a:pPr>
              <a:defRPr/>
            </a:pPr>
            <a:fld id="{4201A5B6-F3C4-4BB7-BEC1-F8A22754DE93}" type="slidenum">
              <a:rPr lang="en-US" altLang="en-US"/>
              <a:pPr>
                <a:defRPr/>
              </a:pPr>
              <a:t>‹#›</a:t>
            </a:fld>
            <a:endParaRPr lang="en-US" altLang="en-US"/>
          </a:p>
        </p:txBody>
      </p:sp>
    </p:spTree>
    <p:extLst>
      <p:ext uri="{BB962C8B-B14F-4D97-AF65-F5344CB8AC3E}">
        <p14:creationId xmlns:p14="http://schemas.microsoft.com/office/powerpoint/2010/main" val="13502521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04800"/>
            <a:ext cx="11176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12800" y="1600200"/>
            <a:ext cx="54864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02400" y="1600200"/>
            <a:ext cx="54864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p:txBody>
          <a:bodyPr/>
          <a:lstStyle>
            <a:lvl1pPr>
              <a:defRPr/>
            </a:lvl1pPr>
          </a:lstStyle>
          <a:p>
            <a:pPr>
              <a:defRPr/>
            </a:pPr>
            <a:fld id="{BDA4CA22-AB5D-42E6-AA0D-D29944CB9CB0}" type="datetime4">
              <a:rPr lang="en-US"/>
              <a:pPr>
                <a:defRPr/>
              </a:pPr>
              <a:t>March 31, 2022</a:t>
            </a:fld>
            <a:endParaRPr lang="en-US" altLang="en-US" dirty="0">
              <a:solidFill>
                <a:schemeClr val="bg2"/>
              </a:solidFill>
            </a:endParaRPr>
          </a:p>
        </p:txBody>
      </p:sp>
      <p:sp>
        <p:nvSpPr>
          <p:cNvPr id="6"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7" name="Rectangle 7"/>
          <p:cNvSpPr>
            <a:spLocks noGrp="1" noChangeArrowheads="1"/>
          </p:cNvSpPr>
          <p:nvPr>
            <p:ph type="sldNum" sz="quarter" idx="12"/>
          </p:nvPr>
        </p:nvSpPr>
        <p:spPr/>
        <p:txBody>
          <a:bodyPr/>
          <a:lstStyle>
            <a:lvl1pPr>
              <a:defRPr/>
            </a:lvl1pPr>
          </a:lstStyle>
          <a:p>
            <a:pPr>
              <a:defRPr/>
            </a:pPr>
            <a:fld id="{F202ECFA-99E1-4A43-82F1-ABB33DFEC844}" type="slidenum">
              <a:rPr lang="en-US" altLang="en-US"/>
              <a:pPr>
                <a:defRPr/>
              </a:pPr>
              <a:t>‹#›</a:t>
            </a:fld>
            <a:endParaRPr lang="en-US" altLang="en-US"/>
          </a:p>
        </p:txBody>
      </p:sp>
    </p:spTree>
    <p:extLst>
      <p:ext uri="{BB962C8B-B14F-4D97-AF65-F5344CB8AC3E}">
        <p14:creationId xmlns:p14="http://schemas.microsoft.com/office/powerpoint/2010/main" val="2577355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CB61A64-E55D-445F-9BF2-F313F51CC73E}" type="datetime4">
              <a:rPr lang="en-US"/>
              <a:pPr>
                <a:defRPr/>
              </a:pPr>
              <a:t>March 31, 2022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82A558D-545B-47C6-A92D-DA2C8A937CFF}" type="slidenum">
              <a:rPr lang="en-US"/>
              <a:pPr>
                <a:defRPr/>
              </a:pPr>
              <a:t>‹#›</a:t>
            </a:fld>
            <a:endParaRPr lang="en-US"/>
          </a:p>
        </p:txBody>
      </p:sp>
    </p:spTree>
    <p:extLst>
      <p:ext uri="{BB962C8B-B14F-4D97-AF65-F5344CB8AC3E}">
        <p14:creationId xmlns:p14="http://schemas.microsoft.com/office/powerpoint/2010/main" val="27759840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FA13FB4-4682-41ED-9269-398DA399AB3E}" type="datetime4">
              <a:rPr lang="en-US"/>
              <a:pPr>
                <a:defRPr/>
              </a:pPr>
              <a:t>March 31, 2022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C9C4A20-6E27-467E-A82B-83AD515946BA}" type="slidenum">
              <a:rPr lang="en-US"/>
              <a:pPr>
                <a:defRPr/>
              </a:pPr>
              <a:t>‹#›</a:t>
            </a:fld>
            <a:endParaRPr lang="en-US"/>
          </a:p>
        </p:txBody>
      </p:sp>
    </p:spTree>
    <p:extLst>
      <p:ext uri="{BB962C8B-B14F-4D97-AF65-F5344CB8AC3E}">
        <p14:creationId xmlns:p14="http://schemas.microsoft.com/office/powerpoint/2010/main" val="23818792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4F6CFB3-CE2E-4B14-8F75-1E4CD0EE53B3}" type="datetime4">
              <a:rPr lang="en-US"/>
              <a:pPr>
                <a:defRPr/>
              </a:pPr>
              <a:t>March 31, 2022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E0003EE-89BB-4EEE-859A-101CADE6F8C6}" type="slidenum">
              <a:rPr lang="en-US"/>
              <a:pPr>
                <a:defRPr/>
              </a:pPr>
              <a:t>‹#›</a:t>
            </a:fld>
            <a:endParaRPr lang="en-US"/>
          </a:p>
        </p:txBody>
      </p:sp>
    </p:spTree>
    <p:extLst>
      <p:ext uri="{BB962C8B-B14F-4D97-AF65-F5344CB8AC3E}">
        <p14:creationId xmlns:p14="http://schemas.microsoft.com/office/powerpoint/2010/main" val="3590620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0CEDC97-25E2-4BF8-9946-9AE8D05A1F1A}" type="datetime4">
              <a:rPr lang="en-US"/>
              <a:pPr>
                <a:defRPr/>
              </a:pPr>
              <a:t>March 31, 2022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38E9E66-912C-4FA1-95DC-3781E8ED6003}" type="slidenum">
              <a:rPr lang="en-US"/>
              <a:pPr>
                <a:defRPr/>
              </a:pPr>
              <a:t>‹#›</a:t>
            </a:fld>
            <a:endParaRPr lang="en-US"/>
          </a:p>
        </p:txBody>
      </p:sp>
    </p:spTree>
    <p:extLst>
      <p:ext uri="{BB962C8B-B14F-4D97-AF65-F5344CB8AC3E}">
        <p14:creationId xmlns:p14="http://schemas.microsoft.com/office/powerpoint/2010/main" val="36708673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DA11129-4AC1-49EB-AEDE-C295F4D161E9}" type="datetime4">
              <a:rPr lang="en-US"/>
              <a:pPr>
                <a:defRPr/>
              </a:pPr>
              <a:t>March 31, 2022</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B9DDFA7-FD3F-4D6A-8468-A15361F7C880}" type="slidenum">
              <a:rPr lang="en-US"/>
              <a:pPr>
                <a:defRPr/>
              </a:pPr>
              <a:t>‹#›</a:t>
            </a:fld>
            <a:endParaRPr lang="en-US"/>
          </a:p>
        </p:txBody>
      </p:sp>
    </p:spTree>
    <p:extLst>
      <p:ext uri="{BB962C8B-B14F-4D97-AF65-F5344CB8AC3E}">
        <p14:creationId xmlns:p14="http://schemas.microsoft.com/office/powerpoint/2010/main" val="3683945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F205AC1-7423-43ED-9D13-9D41F5090378}" type="datetime4">
              <a:rPr lang="en-US"/>
              <a:pPr>
                <a:defRPr/>
              </a:pPr>
              <a:t>March 31, 2022</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DD1209A-7E61-4B13-9109-E589F9827431}" type="slidenum">
              <a:rPr lang="en-US"/>
              <a:pPr>
                <a:defRPr/>
              </a:pPr>
              <a:t>‹#›</a:t>
            </a:fld>
            <a:endParaRPr lang="en-US"/>
          </a:p>
        </p:txBody>
      </p:sp>
    </p:spTree>
    <p:extLst>
      <p:ext uri="{BB962C8B-B14F-4D97-AF65-F5344CB8AC3E}">
        <p14:creationId xmlns:p14="http://schemas.microsoft.com/office/powerpoint/2010/main" val="3213654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4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4000">
                <a:solidFill>
                  <a:srgbClr val="0000FF"/>
                </a:solidFill>
              </a:defRPr>
            </a:lvl1pPr>
            <a:lvl2pPr>
              <a:defRPr sz="3600"/>
            </a:lvl2pPr>
            <a:lvl3pPr>
              <a:defRPr sz="3200"/>
            </a:lvl3pPr>
            <a:lvl4pPr>
              <a:defRPr sz="3200"/>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5"/>
          <p:cNvSpPr>
            <a:spLocks noGrp="1" noChangeArrowheads="1"/>
          </p:cNvSpPr>
          <p:nvPr>
            <p:ph type="dt" sz="half" idx="10"/>
          </p:nvPr>
        </p:nvSpPr>
        <p:spPr/>
        <p:txBody>
          <a:bodyPr/>
          <a:lstStyle>
            <a:lvl1pPr>
              <a:defRPr/>
            </a:lvl1pPr>
          </a:lstStyle>
          <a:p>
            <a:pPr>
              <a:defRPr/>
            </a:pPr>
            <a:fld id="{3BA02DFA-02C6-4638-89D4-9E98CDF503C0}" type="datetime4">
              <a:rPr lang="en-US"/>
              <a:pPr>
                <a:defRPr/>
              </a:pPr>
              <a:t>March 31, 2022</a:t>
            </a:fld>
            <a:endParaRPr lang="en-US" altLang="en-US">
              <a:solidFill>
                <a:schemeClr val="bg2"/>
              </a:solidFill>
            </a:endParaRPr>
          </a:p>
        </p:txBody>
      </p:sp>
      <p:sp>
        <p:nvSpPr>
          <p:cNvPr id="5" name="Rectangle 4"/>
          <p:cNvSpPr>
            <a:spLocks noGrp="1" noChangeArrowheads="1"/>
          </p:cNvSpPr>
          <p:nvPr>
            <p:ph type="sldNum" sz="quarter" idx="11"/>
          </p:nvPr>
        </p:nvSpPr>
        <p:spPr/>
        <p:txBody>
          <a:bodyPr/>
          <a:lstStyle>
            <a:lvl1pPr>
              <a:defRPr/>
            </a:lvl1pPr>
          </a:lstStyle>
          <a:p>
            <a:pPr>
              <a:defRPr/>
            </a:pPr>
            <a:fld id="{BC03FDE9-4CFE-4421-A501-434F5F61D1E4}" type="slidenum">
              <a:rPr lang="en-US" altLang="en-US"/>
              <a:pPr>
                <a:defRPr/>
              </a:pPr>
              <a:t>‹#›</a:t>
            </a:fld>
            <a:endParaRPr lang="en-US" altLang="en-US"/>
          </a:p>
        </p:txBody>
      </p:sp>
    </p:spTree>
    <p:extLst>
      <p:ext uri="{BB962C8B-B14F-4D97-AF65-F5344CB8AC3E}">
        <p14:creationId xmlns:p14="http://schemas.microsoft.com/office/powerpoint/2010/main" val="408291323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E917851-BEA3-4BF7-A8AF-DDD7C0D28D98}" type="datetime4">
              <a:rPr lang="en-US"/>
              <a:pPr>
                <a:defRPr/>
              </a:pPr>
              <a:t>March 31, 2022</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11ACD7F-0A8A-4343-9247-A1AE8F5C6088}" type="slidenum">
              <a:rPr lang="en-US"/>
              <a:pPr>
                <a:defRPr/>
              </a:pPr>
              <a:t>‹#›</a:t>
            </a:fld>
            <a:endParaRPr lang="en-US"/>
          </a:p>
        </p:txBody>
      </p:sp>
    </p:spTree>
    <p:extLst>
      <p:ext uri="{BB962C8B-B14F-4D97-AF65-F5344CB8AC3E}">
        <p14:creationId xmlns:p14="http://schemas.microsoft.com/office/powerpoint/2010/main" val="39164592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6E6E712-EF3B-4B31-AD6B-13C9C7073A30}" type="datetime4">
              <a:rPr lang="en-US"/>
              <a:pPr>
                <a:defRPr/>
              </a:pPr>
              <a:t>March 31, 2022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F9A996E-9E68-4294-9FDD-0D3C9BF5F02D}" type="slidenum">
              <a:rPr lang="en-US"/>
              <a:pPr>
                <a:defRPr/>
              </a:pPr>
              <a:t>‹#›</a:t>
            </a:fld>
            <a:endParaRPr lang="en-US"/>
          </a:p>
        </p:txBody>
      </p:sp>
    </p:spTree>
    <p:extLst>
      <p:ext uri="{BB962C8B-B14F-4D97-AF65-F5344CB8AC3E}">
        <p14:creationId xmlns:p14="http://schemas.microsoft.com/office/powerpoint/2010/main" val="31882914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685E838-075F-446A-BFEE-D392A06DB13E}" type="datetime4">
              <a:rPr lang="en-US"/>
              <a:pPr>
                <a:defRPr/>
              </a:pPr>
              <a:t>March 31, 2022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0B65055-6114-4D36-8439-B3562715F6FB}" type="slidenum">
              <a:rPr lang="en-US"/>
              <a:pPr>
                <a:defRPr/>
              </a:pPr>
              <a:t>‹#›</a:t>
            </a:fld>
            <a:endParaRPr lang="en-US"/>
          </a:p>
        </p:txBody>
      </p:sp>
    </p:spTree>
    <p:extLst>
      <p:ext uri="{BB962C8B-B14F-4D97-AF65-F5344CB8AC3E}">
        <p14:creationId xmlns:p14="http://schemas.microsoft.com/office/powerpoint/2010/main" val="10761194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6799E62-F8EB-4C0F-8921-40F31A908B71}" type="datetime4">
              <a:rPr lang="en-US"/>
              <a:pPr>
                <a:defRPr/>
              </a:pPr>
              <a:t>March 31, 2022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8B889DA-ECA5-4C6B-9A5A-45309617AC82}" type="slidenum">
              <a:rPr lang="en-US"/>
              <a:pPr>
                <a:defRPr/>
              </a:pPr>
              <a:t>‹#›</a:t>
            </a:fld>
            <a:endParaRPr lang="en-US"/>
          </a:p>
        </p:txBody>
      </p:sp>
    </p:spTree>
    <p:extLst>
      <p:ext uri="{BB962C8B-B14F-4D97-AF65-F5344CB8AC3E}">
        <p14:creationId xmlns:p14="http://schemas.microsoft.com/office/powerpoint/2010/main" val="35425101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8888F6E-C648-407D-AFAC-A8EE81AE8784}" type="datetime4">
              <a:rPr lang="en-US"/>
              <a:pPr>
                <a:defRPr/>
              </a:pPr>
              <a:t>March 31, 2022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241FE80-744B-44BB-BAEB-797EBDE08034}" type="slidenum">
              <a:rPr lang="en-US"/>
              <a:pPr>
                <a:defRPr/>
              </a:pPr>
              <a:t>‹#›</a:t>
            </a:fld>
            <a:endParaRPr lang="en-US"/>
          </a:p>
        </p:txBody>
      </p:sp>
    </p:spTree>
    <p:extLst>
      <p:ext uri="{BB962C8B-B14F-4D97-AF65-F5344CB8AC3E}">
        <p14:creationId xmlns:p14="http://schemas.microsoft.com/office/powerpoint/2010/main" val="3098891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p:txBody>
          <a:bodyPr/>
          <a:lstStyle>
            <a:lvl1pPr>
              <a:defRPr/>
            </a:lvl1pPr>
          </a:lstStyle>
          <a:p>
            <a:pPr>
              <a:defRPr/>
            </a:pPr>
            <a:fld id="{E329875D-7486-496C-A37B-6DE42241A533}" type="datetime4">
              <a:rPr lang="en-US"/>
              <a:pPr>
                <a:defRPr/>
              </a:pPr>
              <a:t>March 31, 2022</a:t>
            </a:fld>
            <a:endParaRPr lang="en-US" altLang="en-US" dirty="0">
              <a:solidFill>
                <a:schemeClr val="bg2"/>
              </a:solidFill>
            </a:endParaRPr>
          </a:p>
        </p:txBody>
      </p:sp>
      <p:sp>
        <p:nvSpPr>
          <p:cNvPr id="5"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6" name="Rectangle 7"/>
          <p:cNvSpPr>
            <a:spLocks noGrp="1" noChangeArrowheads="1"/>
          </p:cNvSpPr>
          <p:nvPr>
            <p:ph type="sldNum" sz="quarter" idx="12"/>
          </p:nvPr>
        </p:nvSpPr>
        <p:spPr/>
        <p:txBody>
          <a:bodyPr/>
          <a:lstStyle>
            <a:lvl1pPr>
              <a:defRPr/>
            </a:lvl1pPr>
          </a:lstStyle>
          <a:p>
            <a:pPr>
              <a:defRPr/>
            </a:pPr>
            <a:fld id="{475EFA1D-33DB-4F79-B79B-337EC801B114}" type="slidenum">
              <a:rPr lang="en-US" altLang="en-US"/>
              <a:pPr>
                <a:defRPr/>
              </a:pPr>
              <a:t>‹#›</a:t>
            </a:fld>
            <a:endParaRPr lang="en-US" altLang="en-US"/>
          </a:p>
        </p:txBody>
      </p:sp>
    </p:spTree>
    <p:extLst>
      <p:ext uri="{BB962C8B-B14F-4D97-AF65-F5344CB8AC3E}">
        <p14:creationId xmlns:p14="http://schemas.microsoft.com/office/powerpoint/2010/main" val="499771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024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p:txBody>
          <a:bodyPr/>
          <a:lstStyle>
            <a:lvl1pPr>
              <a:defRPr/>
            </a:lvl1pPr>
          </a:lstStyle>
          <a:p>
            <a:pPr>
              <a:defRPr/>
            </a:pPr>
            <a:fld id="{D44C04FE-6587-4B5D-81C3-E86DEF588904}" type="datetime4">
              <a:rPr lang="en-US"/>
              <a:pPr>
                <a:defRPr/>
              </a:pPr>
              <a:t>March 31, 2022</a:t>
            </a:fld>
            <a:endParaRPr lang="en-US" altLang="en-US" dirty="0">
              <a:solidFill>
                <a:schemeClr val="bg2"/>
              </a:solidFill>
            </a:endParaRPr>
          </a:p>
        </p:txBody>
      </p:sp>
      <p:sp>
        <p:nvSpPr>
          <p:cNvPr id="6"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7" name="Rectangle 7"/>
          <p:cNvSpPr>
            <a:spLocks noGrp="1" noChangeArrowheads="1"/>
          </p:cNvSpPr>
          <p:nvPr>
            <p:ph type="sldNum" sz="quarter" idx="12"/>
          </p:nvPr>
        </p:nvSpPr>
        <p:spPr/>
        <p:txBody>
          <a:bodyPr/>
          <a:lstStyle>
            <a:lvl1pPr>
              <a:defRPr/>
            </a:lvl1pPr>
          </a:lstStyle>
          <a:p>
            <a:pPr>
              <a:defRPr/>
            </a:pPr>
            <a:fld id="{96795686-6F3D-48C4-BCA9-D8C1E1CC5471}" type="slidenum">
              <a:rPr lang="en-US" altLang="en-US"/>
              <a:pPr>
                <a:defRPr/>
              </a:pPr>
              <a:t>‹#›</a:t>
            </a:fld>
            <a:endParaRPr lang="en-US" altLang="en-US"/>
          </a:p>
        </p:txBody>
      </p:sp>
    </p:spTree>
    <p:extLst>
      <p:ext uri="{BB962C8B-B14F-4D97-AF65-F5344CB8AC3E}">
        <p14:creationId xmlns:p14="http://schemas.microsoft.com/office/powerpoint/2010/main" val="3749284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p:txBody>
          <a:bodyPr/>
          <a:lstStyle>
            <a:lvl1pPr>
              <a:defRPr/>
            </a:lvl1pPr>
          </a:lstStyle>
          <a:p>
            <a:pPr>
              <a:defRPr/>
            </a:pPr>
            <a:fld id="{25D329F2-B348-442E-9FFB-D1B4B25A0A17}" type="datetime4">
              <a:rPr lang="en-US"/>
              <a:pPr>
                <a:defRPr/>
              </a:pPr>
              <a:t>March 31, 2022</a:t>
            </a:fld>
            <a:endParaRPr lang="en-US" altLang="en-US" dirty="0">
              <a:solidFill>
                <a:schemeClr val="bg2"/>
              </a:solidFill>
            </a:endParaRPr>
          </a:p>
        </p:txBody>
      </p:sp>
      <p:sp>
        <p:nvSpPr>
          <p:cNvPr id="8"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9" name="Rectangle 7"/>
          <p:cNvSpPr>
            <a:spLocks noGrp="1" noChangeArrowheads="1"/>
          </p:cNvSpPr>
          <p:nvPr>
            <p:ph type="sldNum" sz="quarter" idx="12"/>
          </p:nvPr>
        </p:nvSpPr>
        <p:spPr/>
        <p:txBody>
          <a:bodyPr/>
          <a:lstStyle>
            <a:lvl1pPr>
              <a:defRPr/>
            </a:lvl1pPr>
          </a:lstStyle>
          <a:p>
            <a:pPr>
              <a:defRPr/>
            </a:pPr>
            <a:fld id="{191F6C75-ECE9-475C-B489-BC0C3F19298E}" type="slidenum">
              <a:rPr lang="en-US" altLang="en-US"/>
              <a:pPr>
                <a:defRPr/>
              </a:pPr>
              <a:t>‹#›</a:t>
            </a:fld>
            <a:endParaRPr lang="en-US" altLang="en-US"/>
          </a:p>
        </p:txBody>
      </p:sp>
    </p:spTree>
    <p:extLst>
      <p:ext uri="{BB962C8B-B14F-4D97-AF65-F5344CB8AC3E}">
        <p14:creationId xmlns:p14="http://schemas.microsoft.com/office/powerpoint/2010/main" val="7606633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p:txBody>
          <a:bodyPr/>
          <a:lstStyle>
            <a:lvl1pPr>
              <a:defRPr/>
            </a:lvl1pPr>
          </a:lstStyle>
          <a:p>
            <a:pPr>
              <a:defRPr/>
            </a:pPr>
            <a:fld id="{7F0E878F-EA39-4C2E-9970-394B6CAB1478}" type="datetime4">
              <a:rPr lang="en-US"/>
              <a:pPr>
                <a:defRPr/>
              </a:pPr>
              <a:t>March 31, 2022</a:t>
            </a:fld>
            <a:endParaRPr lang="en-US" altLang="en-US" dirty="0">
              <a:solidFill>
                <a:schemeClr val="bg2"/>
              </a:solidFill>
            </a:endParaRPr>
          </a:p>
        </p:txBody>
      </p:sp>
      <p:sp>
        <p:nvSpPr>
          <p:cNvPr id="4"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5" name="Rectangle 7"/>
          <p:cNvSpPr>
            <a:spLocks noGrp="1" noChangeArrowheads="1"/>
          </p:cNvSpPr>
          <p:nvPr>
            <p:ph type="sldNum" sz="quarter" idx="12"/>
          </p:nvPr>
        </p:nvSpPr>
        <p:spPr/>
        <p:txBody>
          <a:bodyPr/>
          <a:lstStyle>
            <a:lvl1pPr>
              <a:defRPr/>
            </a:lvl1pPr>
          </a:lstStyle>
          <a:p>
            <a:pPr>
              <a:defRPr/>
            </a:pPr>
            <a:fld id="{B32496E5-8FFA-4061-92C3-71B1BA3DDA51}" type="slidenum">
              <a:rPr lang="en-US" altLang="en-US"/>
              <a:pPr>
                <a:defRPr/>
              </a:pPr>
              <a:t>‹#›</a:t>
            </a:fld>
            <a:endParaRPr lang="en-US" altLang="en-US"/>
          </a:p>
        </p:txBody>
      </p:sp>
    </p:spTree>
    <p:extLst>
      <p:ext uri="{BB962C8B-B14F-4D97-AF65-F5344CB8AC3E}">
        <p14:creationId xmlns:p14="http://schemas.microsoft.com/office/powerpoint/2010/main" val="4231464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defRPr/>
            </a:lvl1pPr>
          </a:lstStyle>
          <a:p>
            <a:pPr>
              <a:defRPr/>
            </a:pPr>
            <a:fld id="{A8047DC0-EB30-4B3A-AABE-7E05E0B31B3B}" type="datetime4">
              <a:rPr lang="en-US"/>
              <a:pPr>
                <a:defRPr/>
              </a:pPr>
              <a:t>March 31, 2022</a:t>
            </a:fld>
            <a:endParaRPr lang="en-US" altLang="en-US" dirty="0">
              <a:solidFill>
                <a:schemeClr val="bg2"/>
              </a:solidFill>
            </a:endParaRPr>
          </a:p>
        </p:txBody>
      </p:sp>
      <p:sp>
        <p:nvSpPr>
          <p:cNvPr id="3"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4" name="Rectangle 7"/>
          <p:cNvSpPr>
            <a:spLocks noGrp="1" noChangeArrowheads="1"/>
          </p:cNvSpPr>
          <p:nvPr>
            <p:ph type="sldNum" sz="quarter" idx="12"/>
          </p:nvPr>
        </p:nvSpPr>
        <p:spPr/>
        <p:txBody>
          <a:bodyPr/>
          <a:lstStyle>
            <a:lvl1pPr>
              <a:defRPr/>
            </a:lvl1pPr>
          </a:lstStyle>
          <a:p>
            <a:pPr>
              <a:defRPr/>
            </a:pPr>
            <a:fld id="{24C21867-5838-4AB1-82B9-E47C7DA36B59}" type="slidenum">
              <a:rPr lang="en-US" altLang="en-US"/>
              <a:pPr>
                <a:defRPr/>
              </a:pPr>
              <a:t>‹#›</a:t>
            </a:fld>
            <a:endParaRPr lang="en-US" altLang="en-US"/>
          </a:p>
        </p:txBody>
      </p:sp>
    </p:spTree>
    <p:extLst>
      <p:ext uri="{BB962C8B-B14F-4D97-AF65-F5344CB8AC3E}">
        <p14:creationId xmlns:p14="http://schemas.microsoft.com/office/powerpoint/2010/main" val="442035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p:txBody>
          <a:bodyPr/>
          <a:lstStyle>
            <a:lvl1pPr>
              <a:defRPr/>
            </a:lvl1pPr>
          </a:lstStyle>
          <a:p>
            <a:pPr>
              <a:defRPr/>
            </a:pPr>
            <a:fld id="{FEB29D74-CB06-4A77-8DB8-0A977A7E0029}" type="datetime4">
              <a:rPr lang="en-US"/>
              <a:pPr>
                <a:defRPr/>
              </a:pPr>
              <a:t>March 31, 2022</a:t>
            </a:fld>
            <a:endParaRPr lang="en-US" altLang="en-US" dirty="0">
              <a:solidFill>
                <a:schemeClr val="bg2"/>
              </a:solidFill>
            </a:endParaRPr>
          </a:p>
        </p:txBody>
      </p:sp>
      <p:sp>
        <p:nvSpPr>
          <p:cNvPr id="6"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7" name="Rectangle 7"/>
          <p:cNvSpPr>
            <a:spLocks noGrp="1" noChangeArrowheads="1"/>
          </p:cNvSpPr>
          <p:nvPr>
            <p:ph type="sldNum" sz="quarter" idx="12"/>
          </p:nvPr>
        </p:nvSpPr>
        <p:spPr/>
        <p:txBody>
          <a:bodyPr/>
          <a:lstStyle>
            <a:lvl1pPr>
              <a:defRPr/>
            </a:lvl1pPr>
          </a:lstStyle>
          <a:p>
            <a:pPr>
              <a:defRPr/>
            </a:pPr>
            <a:fld id="{AB954077-3D17-4357-9835-26FB285CFBC9}" type="slidenum">
              <a:rPr lang="en-US" altLang="en-US"/>
              <a:pPr>
                <a:defRPr/>
              </a:pPr>
              <a:t>‹#›</a:t>
            </a:fld>
            <a:endParaRPr lang="en-US" altLang="en-US"/>
          </a:p>
        </p:txBody>
      </p:sp>
    </p:spTree>
    <p:extLst>
      <p:ext uri="{BB962C8B-B14F-4D97-AF65-F5344CB8AC3E}">
        <p14:creationId xmlns:p14="http://schemas.microsoft.com/office/powerpoint/2010/main" val="3693833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p:txBody>
          <a:bodyPr/>
          <a:lstStyle>
            <a:lvl1pPr>
              <a:defRPr/>
            </a:lvl1pPr>
          </a:lstStyle>
          <a:p>
            <a:pPr>
              <a:defRPr/>
            </a:pPr>
            <a:fld id="{F74CE224-DED2-4CD1-AC21-F3080FE47CB5}" type="datetime4">
              <a:rPr lang="en-US"/>
              <a:pPr>
                <a:defRPr/>
              </a:pPr>
              <a:t>March 31, 2022</a:t>
            </a:fld>
            <a:endParaRPr lang="en-US" altLang="en-US" dirty="0">
              <a:solidFill>
                <a:schemeClr val="bg2"/>
              </a:solidFill>
            </a:endParaRPr>
          </a:p>
        </p:txBody>
      </p:sp>
      <p:sp>
        <p:nvSpPr>
          <p:cNvPr id="6" name="Rectangle 6"/>
          <p:cNvSpPr>
            <a:spLocks noGrp="1" noChangeArrowheads="1"/>
          </p:cNvSpPr>
          <p:nvPr>
            <p:ph type="ftr" sz="quarter" idx="11"/>
          </p:nvPr>
        </p:nvSpPr>
        <p:spPr>
          <a:xfrm>
            <a:off x="4775200" y="6248400"/>
            <a:ext cx="3860800" cy="457200"/>
          </a:xfrm>
          <a:prstGeom prst="rect">
            <a:avLst/>
          </a:prstGeom>
        </p:spPr>
        <p:txBody>
          <a:bodyPr/>
          <a:lstStyle>
            <a:lvl1pPr>
              <a:defRPr>
                <a:solidFill>
                  <a:schemeClr val="bg2"/>
                </a:solidFill>
              </a:defRPr>
            </a:lvl1pPr>
          </a:lstStyle>
          <a:p>
            <a:pPr>
              <a:defRPr/>
            </a:pPr>
            <a:endParaRPr lang="en-US" altLang="en-US"/>
          </a:p>
        </p:txBody>
      </p:sp>
      <p:sp>
        <p:nvSpPr>
          <p:cNvPr id="7" name="Rectangle 7"/>
          <p:cNvSpPr>
            <a:spLocks noGrp="1" noChangeArrowheads="1"/>
          </p:cNvSpPr>
          <p:nvPr>
            <p:ph type="sldNum" sz="quarter" idx="12"/>
          </p:nvPr>
        </p:nvSpPr>
        <p:spPr/>
        <p:txBody>
          <a:bodyPr/>
          <a:lstStyle>
            <a:lvl1pPr>
              <a:defRPr/>
            </a:lvl1pPr>
          </a:lstStyle>
          <a:p>
            <a:pPr>
              <a:defRPr/>
            </a:pPr>
            <a:fld id="{25D17707-3908-48D0-952F-C787BB50C527}" type="slidenum">
              <a:rPr lang="en-US" altLang="en-US"/>
              <a:pPr>
                <a:defRPr/>
              </a:pPr>
              <a:t>‹#›</a:t>
            </a:fld>
            <a:endParaRPr lang="en-US" altLang="en-US"/>
          </a:p>
        </p:txBody>
      </p:sp>
    </p:spTree>
    <p:extLst>
      <p:ext uri="{BB962C8B-B14F-4D97-AF65-F5344CB8AC3E}">
        <p14:creationId xmlns:p14="http://schemas.microsoft.com/office/powerpoint/2010/main" val="194854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10000"/>
          </a:schemeClr>
        </a:solid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711200" cy="6018212"/>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accent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1027" name="Rectangle 3"/>
          <p:cNvSpPr>
            <a:spLocks noGrp="1" noChangeArrowheads="1"/>
          </p:cNvSpPr>
          <p:nvPr>
            <p:ph type="title"/>
          </p:nvPr>
        </p:nvSpPr>
        <p:spPr bwMode="auto">
          <a:xfrm>
            <a:off x="812800" y="304800"/>
            <a:ext cx="1117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smtClean="0"/>
              <a:t>Click to edit Master title style</a:t>
            </a:r>
          </a:p>
        </p:txBody>
      </p:sp>
      <p:sp>
        <p:nvSpPr>
          <p:cNvPr id="1028" name="Rectangle 4"/>
          <p:cNvSpPr>
            <a:spLocks noGrp="1" noChangeArrowheads="1"/>
          </p:cNvSpPr>
          <p:nvPr>
            <p:ph type="body" idx="1"/>
          </p:nvPr>
        </p:nvSpPr>
        <p:spPr bwMode="auto">
          <a:xfrm>
            <a:off x="812800" y="1600200"/>
            <a:ext cx="11176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9" name="Rectangle 5"/>
          <p:cNvSpPr>
            <a:spLocks noGrp="1" noChangeArrowheads="1"/>
          </p:cNvSpPr>
          <p:nvPr>
            <p:ph type="dt" sz="half" idx="2"/>
          </p:nvPr>
        </p:nvSpPr>
        <p:spPr bwMode="auto">
          <a:xfrm>
            <a:off x="4064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solidFill>
                  <a:srgbClr val="000066"/>
                </a:solidFill>
                <a:latin typeface="+mn-lt"/>
              </a:defRPr>
            </a:lvl1pPr>
          </a:lstStyle>
          <a:p>
            <a:pPr>
              <a:defRPr/>
            </a:pPr>
            <a:fld id="{C561878C-251A-4F5B-B74A-ACA28F612672}" type="datetime4">
              <a:rPr lang="en-US"/>
              <a:pPr>
                <a:defRPr/>
              </a:pPr>
              <a:t>March 31, 2022</a:t>
            </a:fld>
            <a:endParaRPr lang="en-US" altLang="en-US" dirty="0">
              <a:solidFill>
                <a:schemeClr val="bg2"/>
              </a:solidFill>
            </a:endParaRPr>
          </a:p>
        </p:txBody>
      </p:sp>
      <p:sp>
        <p:nvSpPr>
          <p:cNvPr id="1031" name="Rectangle 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000066"/>
                </a:solidFill>
                <a:latin typeface="Arial" panose="020B0604020202020204" pitchFamily="34" charset="0"/>
              </a:defRPr>
            </a:lvl1pPr>
          </a:lstStyle>
          <a:p>
            <a:pPr>
              <a:defRPr/>
            </a:pPr>
            <a:fld id="{5710A507-AB75-48C3-BB61-5E47FAE3438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924" r:id="rId1"/>
    <p:sldLayoutId id="2147484925" r:id="rId2"/>
    <p:sldLayoutId id="2147484926" r:id="rId3"/>
    <p:sldLayoutId id="2147484927" r:id="rId4"/>
    <p:sldLayoutId id="2147484928" r:id="rId5"/>
    <p:sldLayoutId id="2147484929" r:id="rId6"/>
    <p:sldLayoutId id="2147484930" r:id="rId7"/>
    <p:sldLayoutId id="2147484931" r:id="rId8"/>
    <p:sldLayoutId id="2147484932" r:id="rId9"/>
    <p:sldLayoutId id="2147484933" r:id="rId10"/>
    <p:sldLayoutId id="2147484934" r:id="rId11"/>
    <p:sldLayoutId id="2147484935" r:id="rId12"/>
    <p:sldLayoutId id="2147484936" r:id="rId13"/>
  </p:sldLayoutIdLst>
  <p:timing>
    <p:tnLst>
      <p:par>
        <p:cTn id="1" dur="indefinite" restart="never" nodeType="tmRoot"/>
      </p:par>
    </p:tnLst>
  </p:timing>
  <p:hf hdr="0" ftr="0"/>
  <p:txStyles>
    <p:titleStyle>
      <a:lvl1pPr algn="ctr" rtl="0" eaLnBrk="0" fontAlgn="base" hangingPunct="0">
        <a:lnSpc>
          <a:spcPct val="70000"/>
        </a:lnSpc>
        <a:spcBef>
          <a:spcPct val="0"/>
        </a:spcBef>
        <a:spcAft>
          <a:spcPct val="0"/>
        </a:spcAft>
        <a:defRPr kumimoji="1" sz="48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3200">
          <a:solidFill>
            <a:srgbClr val="CC0099"/>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3000">
          <a:solidFill>
            <a:srgbClr val="000066"/>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w"/>
        <a:defRPr kumimoji="1" sz="2800">
          <a:solidFill>
            <a:srgbClr val="000066"/>
          </a:solidFill>
          <a:latin typeface="+mn-lt"/>
        </a:defRPr>
      </a:lvl3pPr>
      <a:lvl4pPr marL="1600200" indent="-228600" algn="l" rtl="0" eaLnBrk="0" fontAlgn="base" hangingPunct="0">
        <a:spcBef>
          <a:spcPct val="20000"/>
        </a:spcBef>
        <a:spcAft>
          <a:spcPct val="0"/>
        </a:spcAft>
        <a:buClr>
          <a:schemeClr val="tx2"/>
        </a:buClr>
        <a:buSzPct val="100000"/>
        <a:buChar char="•"/>
        <a:defRPr kumimoji="1" sz="2400">
          <a:solidFill>
            <a:srgbClr val="000066"/>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10000"/>
          </a:schemeClr>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solidFill>
                <a:latin typeface="Arial" pitchFamily="34" charset="0"/>
                <a:cs typeface="Arial" pitchFamily="34" charset="0"/>
              </a:defRPr>
            </a:lvl1pPr>
          </a:lstStyle>
          <a:p>
            <a:pPr>
              <a:defRPr/>
            </a:pPr>
            <a:fld id="{1DEE0716-1A4A-41D7-8CDF-AB246C894936}" type="datetime4">
              <a:rPr lang="en-US"/>
              <a:pPr>
                <a:defRPr/>
              </a:pPr>
              <a:t>March 31, 2022</a:t>
            </a:fld>
            <a:endParaRPr lang="en-US" dirty="0"/>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solidFill>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latin typeface="Arial" panose="020B0604020202020204" pitchFamily="34" charset="0"/>
                <a:cs typeface="Arial" panose="020B0604020202020204" pitchFamily="34" charset="0"/>
              </a:defRPr>
            </a:lvl1pPr>
          </a:lstStyle>
          <a:p>
            <a:pPr>
              <a:defRPr/>
            </a:pPr>
            <a:fld id="{A4CEDE50-698D-4EB3-A7A3-BFEF3DBDA97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13" r:id="rId1"/>
    <p:sldLayoutId id="2147484914" r:id="rId2"/>
    <p:sldLayoutId id="2147484915" r:id="rId3"/>
    <p:sldLayoutId id="2147484916" r:id="rId4"/>
    <p:sldLayoutId id="2147484917" r:id="rId5"/>
    <p:sldLayoutId id="2147484918" r:id="rId6"/>
    <p:sldLayoutId id="2147484919" r:id="rId7"/>
    <p:sldLayoutId id="2147484920" r:id="rId8"/>
    <p:sldLayoutId id="2147484921" r:id="rId9"/>
    <p:sldLayoutId id="2147484922" r:id="rId10"/>
    <p:sldLayoutId id="2147484923" r:id="rId11"/>
  </p:sldLayoutIdLst>
  <p:hf hdr="0" ftr="0"/>
  <p:txStyles>
    <p:titleStyle>
      <a:lvl1pPr algn="ctr" rtl="0" eaLnBrk="0" fontAlgn="base" hangingPunct="0">
        <a:spcBef>
          <a:spcPct val="0"/>
        </a:spcBef>
        <a:spcAft>
          <a:spcPct val="0"/>
        </a:spcAft>
        <a:defRPr sz="4800" b="1" kern="1200">
          <a:solidFill>
            <a:schemeClr val="bg1"/>
          </a:solidFill>
          <a:latin typeface="Helvetica" pitchFamily="34" charset="0"/>
          <a:ea typeface="+mj-ea"/>
          <a:cs typeface="+mj-cs"/>
        </a:defRPr>
      </a:lvl1pPr>
      <a:lvl2pPr algn="ctr" rtl="0" eaLnBrk="0" fontAlgn="base" hangingPunct="0">
        <a:spcBef>
          <a:spcPct val="0"/>
        </a:spcBef>
        <a:spcAft>
          <a:spcPct val="0"/>
        </a:spcAft>
        <a:defRPr sz="4800" b="1">
          <a:solidFill>
            <a:schemeClr val="bg1"/>
          </a:solidFill>
          <a:latin typeface="Helvetica" pitchFamily="34" charset="0"/>
        </a:defRPr>
      </a:lvl2pPr>
      <a:lvl3pPr algn="ctr" rtl="0" eaLnBrk="0" fontAlgn="base" hangingPunct="0">
        <a:spcBef>
          <a:spcPct val="0"/>
        </a:spcBef>
        <a:spcAft>
          <a:spcPct val="0"/>
        </a:spcAft>
        <a:defRPr sz="4800" b="1">
          <a:solidFill>
            <a:schemeClr val="bg1"/>
          </a:solidFill>
          <a:latin typeface="Helvetica" pitchFamily="34" charset="0"/>
        </a:defRPr>
      </a:lvl3pPr>
      <a:lvl4pPr algn="ctr" rtl="0" eaLnBrk="0" fontAlgn="base" hangingPunct="0">
        <a:spcBef>
          <a:spcPct val="0"/>
        </a:spcBef>
        <a:spcAft>
          <a:spcPct val="0"/>
        </a:spcAft>
        <a:defRPr sz="4800" b="1">
          <a:solidFill>
            <a:schemeClr val="bg1"/>
          </a:solidFill>
          <a:latin typeface="Helvetica" pitchFamily="34" charset="0"/>
        </a:defRPr>
      </a:lvl4pPr>
      <a:lvl5pPr algn="ctr" rtl="0" eaLnBrk="0" fontAlgn="base" hangingPunct="0">
        <a:spcBef>
          <a:spcPct val="0"/>
        </a:spcBef>
        <a:spcAft>
          <a:spcPct val="0"/>
        </a:spcAft>
        <a:defRPr sz="4800" b="1">
          <a:solidFill>
            <a:schemeClr val="bg1"/>
          </a:solidFill>
          <a:latin typeface="Helvetica" pitchFamily="34" charset="0"/>
        </a:defRPr>
      </a:lvl5pPr>
      <a:lvl6pPr marL="457200" algn="ctr" rtl="0" fontAlgn="base">
        <a:spcBef>
          <a:spcPct val="0"/>
        </a:spcBef>
        <a:spcAft>
          <a:spcPct val="0"/>
        </a:spcAft>
        <a:defRPr sz="4800" b="1">
          <a:solidFill>
            <a:schemeClr val="bg1"/>
          </a:solidFill>
          <a:latin typeface="Helvetica" pitchFamily="34" charset="0"/>
        </a:defRPr>
      </a:lvl6pPr>
      <a:lvl7pPr marL="914400" algn="ctr" rtl="0" fontAlgn="base">
        <a:spcBef>
          <a:spcPct val="0"/>
        </a:spcBef>
        <a:spcAft>
          <a:spcPct val="0"/>
        </a:spcAft>
        <a:defRPr sz="4800" b="1">
          <a:solidFill>
            <a:schemeClr val="bg1"/>
          </a:solidFill>
          <a:latin typeface="Helvetica" pitchFamily="34" charset="0"/>
        </a:defRPr>
      </a:lvl7pPr>
      <a:lvl8pPr marL="1371600" algn="ctr" rtl="0" fontAlgn="base">
        <a:spcBef>
          <a:spcPct val="0"/>
        </a:spcBef>
        <a:spcAft>
          <a:spcPct val="0"/>
        </a:spcAft>
        <a:defRPr sz="4800" b="1">
          <a:solidFill>
            <a:schemeClr val="bg1"/>
          </a:solidFill>
          <a:latin typeface="Helvetica" pitchFamily="34" charset="0"/>
        </a:defRPr>
      </a:lvl8pPr>
      <a:lvl9pPr marL="1828800" algn="ctr" rtl="0" fontAlgn="base">
        <a:spcBef>
          <a:spcPct val="0"/>
        </a:spcBef>
        <a:spcAft>
          <a:spcPct val="0"/>
        </a:spcAft>
        <a:defRPr sz="4800" b="1">
          <a:solidFill>
            <a:schemeClr val="bg1"/>
          </a:solidFill>
          <a:latin typeface="Helvetica"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400" kern="1200">
          <a:solidFill>
            <a:srgbClr val="CC0099"/>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panose="020B0604020202020204" pitchFamily="34" charset="0"/>
        <a:buChar char="–"/>
        <a:defRPr sz="20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panose="020B0604020202020204" pitchFamily="34" charset="0"/>
        <a:buChar char="•"/>
        <a:defRPr sz="16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0.tmp"/></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2.tmp"/></Relationships>
</file>

<file path=ppt/slides/_rels/slide1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1.tmp"/><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5.tmp"/></Relationships>
</file>

<file path=ppt/slides/_rels/slide22.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0.tmp"/><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2.tmp"/></Relationships>
</file>

<file path=ppt/slides/_rels/slide2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7.emf"/><Relationship Id="rId1" Type="http://schemas.openxmlformats.org/officeDocument/2006/relationships/slideLayout" Target="../slideLayouts/slideLayout6.xml"/><Relationship Id="rId4" Type="http://schemas.openxmlformats.org/officeDocument/2006/relationships/image" Target="../media/image40.emf"/></Relationships>
</file>

<file path=ppt/slides/_rels/slide32.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6.xml"/><Relationship Id="rId4" Type="http://schemas.openxmlformats.org/officeDocument/2006/relationships/image" Target="../media/image49.emf"/></Relationships>
</file>

<file path=ppt/slides/_rels/slide38.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52.tmp"/><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tmp"/><Relationship Id="rId2" Type="http://schemas.openxmlformats.org/officeDocument/2006/relationships/image" Target="../media/image53.tmp"/><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5.tmp"/><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56.tmp"/></Relationships>
</file>

<file path=ppt/slides/_rels/slide42.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slideLayout" Target="../slideLayouts/slideLayout6.xml"/><Relationship Id="rId4" Type="http://schemas.openxmlformats.org/officeDocument/2006/relationships/image" Target="../media/image67.emf"/></Relationships>
</file>

<file path=ppt/slides/_rels/slide47.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slideLayout" Target="../slideLayouts/slideLayout6.xml"/><Relationship Id="rId4" Type="http://schemas.openxmlformats.org/officeDocument/2006/relationships/image" Target="../media/image72.emf"/></Relationships>
</file>

<file path=ppt/slides/_rels/slide52.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emf"/><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77.tmp"/></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78.emf"/></Relationships>
</file>

<file path=ppt/slides/_rels/slide5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79.tmp"/></Relationships>
</file>

<file path=ppt/slides/_rels/slide57.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emf"/><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1.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3.tmp"/></Relationships>
</file>

<file path=ppt/slides/_rels/slide60.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85.emf"/><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87.emf"/><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89.emf"/><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1.emf"/><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93.emf"/><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3.emf"/><Relationship Id="rId1" Type="http://schemas.openxmlformats.org/officeDocument/2006/relationships/slideLayout" Target="../slideLayouts/slideLayout6.xml"/><Relationship Id="rId4" Type="http://schemas.openxmlformats.org/officeDocument/2006/relationships/image" Target="../media/image96.emf"/></Relationships>
</file>

<file path=ppt/slides/_rels/slide68.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97.emf"/><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99.emf"/><Relationship Id="rId1" Type="http://schemas.openxmlformats.org/officeDocument/2006/relationships/slideLayout" Target="../slideLayouts/slideLayout6.xml"/><Relationship Id="rId4" Type="http://schemas.openxmlformats.org/officeDocument/2006/relationships/image" Target="../media/image101.emf"/></Relationships>
</file>

<file path=ppt/slides/_rels/slide7.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8.tmp"/></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p:txBody>
          <a:bodyPr/>
          <a:lstStyle/>
          <a:p>
            <a:r>
              <a:rPr lang="en-US" sz="2400" dirty="0" smtClean="0"/>
              <a:t>Class </a:t>
            </a:r>
            <a:r>
              <a:rPr lang="en-US" sz="2400" dirty="0"/>
              <a:t>6</a:t>
            </a:r>
            <a:r>
              <a:rPr lang="en-US" sz="2400" dirty="0" smtClean="0"/>
              <a:t/>
            </a:r>
            <a:br>
              <a:rPr lang="en-US" sz="2400" dirty="0" smtClean="0"/>
            </a:br>
            <a:r>
              <a:rPr lang="en-US" sz="2400" dirty="0" smtClean="0"/>
              <a:t>Platforms and Networks</a:t>
            </a:r>
            <a:br>
              <a:rPr lang="en-US" sz="2400" dirty="0" smtClean="0"/>
            </a:br>
            <a:r>
              <a:rPr lang="en-US" sz="2400" dirty="0" smtClean="0"/>
              <a:t>Spring 2022</a:t>
            </a:r>
            <a:br>
              <a:rPr lang="en-US" sz="2400" dirty="0" smtClean="0"/>
            </a:br>
            <a:r>
              <a:rPr lang="en-US" sz="2400" dirty="0" smtClean="0"/>
              <a:t/>
            </a:r>
            <a:br>
              <a:rPr lang="en-US" sz="2400" dirty="0" smtClean="0"/>
            </a:br>
            <a:r>
              <a:rPr lang="en-US" dirty="0" smtClean="0"/>
              <a:t>Managing Grids and Networks: Electricity</a:t>
            </a:r>
          </a:p>
        </p:txBody>
      </p:sp>
      <p:sp>
        <p:nvSpPr>
          <p:cNvPr id="18435" name="Rectangle 3"/>
          <p:cNvSpPr>
            <a:spLocks noGrp="1" noChangeArrowheads="1"/>
          </p:cNvSpPr>
          <p:nvPr>
            <p:ph type="subTitle" idx="1"/>
          </p:nvPr>
        </p:nvSpPr>
        <p:spPr>
          <a:xfrm>
            <a:off x="3833813" y="3581400"/>
            <a:ext cx="6853237" cy="1752600"/>
          </a:xfrm>
        </p:spPr>
        <p:txBody>
          <a:bodyPr/>
          <a:lstStyle/>
          <a:p>
            <a:r>
              <a:rPr lang="en-US" dirty="0" smtClean="0">
                <a:solidFill>
                  <a:srgbClr val="0000FF"/>
                </a:solidFill>
              </a:rPr>
              <a:t>Randal C. Picker</a:t>
            </a:r>
          </a:p>
          <a:p>
            <a:r>
              <a:rPr lang="en-US" sz="2000" dirty="0" smtClean="0">
                <a:solidFill>
                  <a:srgbClr val="0000FF"/>
                </a:solidFill>
              </a:rPr>
              <a:t>James Parker Hall Distinguished Service Professor of Law</a:t>
            </a:r>
          </a:p>
          <a:p>
            <a:r>
              <a:rPr lang="en-US" dirty="0" smtClean="0">
                <a:solidFill>
                  <a:srgbClr val="0000FF"/>
                </a:solidFill>
              </a:rPr>
              <a:t>The Law School</a:t>
            </a:r>
          </a:p>
          <a:p>
            <a:r>
              <a:rPr lang="en-US" dirty="0" smtClean="0">
                <a:solidFill>
                  <a:srgbClr val="0000FF"/>
                </a:solidFill>
              </a:rPr>
              <a:t>The University of Chicago</a:t>
            </a:r>
          </a:p>
          <a:p>
            <a:endParaRPr lang="en-US" sz="2000" dirty="0" smtClean="0">
              <a:solidFill>
                <a:srgbClr val="0000FF"/>
              </a:solidFill>
            </a:endParaRPr>
          </a:p>
          <a:p>
            <a:r>
              <a:rPr lang="en-US" sz="1800" dirty="0" smtClean="0">
                <a:solidFill>
                  <a:srgbClr val="0000FF"/>
                </a:solidFill>
              </a:rPr>
              <a:t>Copyright </a:t>
            </a:r>
            <a:r>
              <a:rPr lang="en-US" sz="1800" smtClean="0">
                <a:solidFill>
                  <a:srgbClr val="0000FF"/>
                </a:solidFill>
              </a:rPr>
              <a:t>© 2014-22 </a:t>
            </a:r>
            <a:r>
              <a:rPr lang="en-US" sz="1800" dirty="0" smtClean="0">
                <a:solidFill>
                  <a:srgbClr val="0000FF"/>
                </a:solidFill>
              </a:rPr>
              <a:t>Randal C. Picker. All Rights Reserved.</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2675" y="-1"/>
            <a:ext cx="6029326" cy="333376"/>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France Electricity Generation by Source</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31,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a:t>
            </a:fld>
            <a:endParaRPr lang="en-US" altLang="en-US"/>
          </a:p>
        </p:txBody>
      </p:sp>
      <p:sp>
        <p:nvSpPr>
          <p:cNvPr id="6" name="Text Box 5"/>
          <p:cNvSpPr txBox="1">
            <a:spLocks noChangeArrowheads="1"/>
          </p:cNvSpPr>
          <p:nvPr/>
        </p:nvSpPr>
        <p:spPr bwMode="auto">
          <a:xfrm>
            <a:off x="8614855" y="6488668"/>
            <a:ext cx="357714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smtClean="0">
                <a:solidFill>
                  <a:schemeClr val="accent4">
                    <a:lumMod val="75000"/>
                    <a:lumOff val="25000"/>
                  </a:schemeClr>
                </a:solidFill>
                <a:latin typeface="+mn-lt"/>
                <a:cs typeface="Times New Roman" panose="02020603050405020304" pitchFamily="18" charset="0"/>
              </a:rPr>
              <a:t>Planete</a:t>
            </a:r>
            <a:r>
              <a:rPr lang="en-US" sz="1800" i="0" dirty="0" smtClean="0">
                <a:solidFill>
                  <a:schemeClr val="accent4">
                    <a:lumMod val="75000"/>
                    <a:lumOff val="25000"/>
                  </a:schemeClr>
                </a:solidFill>
                <a:latin typeface="+mn-lt"/>
                <a:cs typeface="Times New Roman" panose="02020603050405020304" pitchFamily="18" charset="0"/>
              </a:rPr>
              <a:t> energies (27 Aug 2018)</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France's Overall Energy Mix | Planète Énergies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690" y="167308"/>
            <a:ext cx="5361518" cy="5864160"/>
          </a:xfrm>
          <a:prstGeom prst="rect">
            <a:avLst/>
          </a:prstGeom>
        </p:spPr>
      </p:pic>
      <p:pic>
        <p:nvPicPr>
          <p:cNvPr id="8" name="Picture 7" descr="France's Overall Energy Mix | Planète Énergies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7107" t="35668" r="18563" b="29409"/>
          <a:stretch/>
        </p:blipFill>
        <p:spPr>
          <a:xfrm>
            <a:off x="2979676" y="1818420"/>
            <a:ext cx="7865204" cy="4670248"/>
          </a:xfrm>
          <a:prstGeom prst="rect">
            <a:avLst/>
          </a:prstGeom>
        </p:spPr>
      </p:pic>
    </p:spTree>
    <p:extLst>
      <p:ext uri="{BB962C8B-B14F-4D97-AF65-F5344CB8AC3E}">
        <p14:creationId xmlns:p14="http://schemas.microsoft.com/office/powerpoint/2010/main" val="120151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00713" y="-1"/>
            <a:ext cx="6491288" cy="419102"/>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U.S. Hydropower Clustered in a Few States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31,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11</a:t>
            </a:fld>
            <a:endParaRPr lang="en-US" altLang="en-US"/>
          </a:p>
        </p:txBody>
      </p:sp>
      <p:sp>
        <p:nvSpPr>
          <p:cNvPr id="6" name="Text Box 5"/>
          <p:cNvSpPr txBox="1">
            <a:spLocks noChangeArrowheads="1"/>
          </p:cNvSpPr>
          <p:nvPr/>
        </p:nvSpPr>
        <p:spPr bwMode="auto">
          <a:xfrm>
            <a:off x="7210425" y="6488668"/>
            <a:ext cx="498157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U.S. Energy Info Admin (Visited: </a:t>
            </a:r>
            <a:r>
              <a:rPr lang="en-US" sz="1800" i="0" dirty="0" smtClean="0">
                <a:solidFill>
                  <a:schemeClr val="accent4">
                    <a:lumMod val="75000"/>
                    <a:lumOff val="25000"/>
                  </a:schemeClr>
                </a:solidFill>
                <a:latin typeface="+mn-lt"/>
                <a:cs typeface="Times New Roman" panose="02020603050405020304" pitchFamily="18" charset="0"/>
              </a:rPr>
              <a:t>31 Mar 2022)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0" name="Picture 9" descr="Where hydropower is generated - U.S. Energy Information Administration (EIA)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469" y="466725"/>
            <a:ext cx="4551369" cy="5005569"/>
          </a:xfrm>
          <a:prstGeom prst="rect">
            <a:avLst/>
          </a:prstGeom>
        </p:spPr>
      </p:pic>
      <p:pic>
        <p:nvPicPr>
          <p:cNvPr id="11" name="Picture 10" descr="Where hydropower is generated - U.S. Energy Information Administration (EIA)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3045" t="33968" r="33903" b="33778"/>
          <a:stretch/>
        </p:blipFill>
        <p:spPr>
          <a:xfrm>
            <a:off x="3943350" y="659369"/>
            <a:ext cx="7396163" cy="4945366"/>
          </a:xfrm>
          <a:prstGeom prst="rect">
            <a:avLst/>
          </a:prstGeom>
        </p:spPr>
      </p:pic>
      <p:pic>
        <p:nvPicPr>
          <p:cNvPr id="12" name="Picture 11" descr="Where hydropower is generated - U.S. Energy Information Administration (EIA)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1371" t="82871" r="32647" b="6378"/>
          <a:stretch/>
        </p:blipFill>
        <p:spPr>
          <a:xfrm>
            <a:off x="211131" y="5684044"/>
            <a:ext cx="5186064" cy="1095375"/>
          </a:xfrm>
          <a:prstGeom prst="rect">
            <a:avLst/>
          </a:prstGeom>
        </p:spPr>
      </p:pic>
    </p:spTree>
    <p:extLst>
      <p:ext uri="{BB962C8B-B14F-4D97-AF65-F5344CB8AC3E}">
        <p14:creationId xmlns:p14="http://schemas.microsoft.com/office/powerpoint/2010/main" val="253438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47057" y="-1"/>
            <a:ext cx="3344944" cy="371790"/>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U.S. Wind Generation</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31,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12</a:t>
            </a:fld>
            <a:endParaRPr lang="en-US" altLang="en-US"/>
          </a:p>
        </p:txBody>
      </p:sp>
      <p:sp>
        <p:nvSpPr>
          <p:cNvPr id="6" name="Text Box 5"/>
          <p:cNvSpPr txBox="1">
            <a:spLocks noChangeArrowheads="1"/>
          </p:cNvSpPr>
          <p:nvPr/>
        </p:nvSpPr>
        <p:spPr bwMode="auto">
          <a:xfrm>
            <a:off x="9813302" y="6488668"/>
            <a:ext cx="237869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AWEA (4</a:t>
            </a:r>
            <a:r>
              <a:rPr lang="en-US" sz="1800" i="0" baseline="30000" dirty="0" smtClean="0">
                <a:solidFill>
                  <a:schemeClr val="accent4">
                    <a:lumMod val="75000"/>
                    <a:lumOff val="25000"/>
                  </a:schemeClr>
                </a:solidFill>
                <a:latin typeface="+mn-lt"/>
                <a:cs typeface="Times New Roman" panose="02020603050405020304" pitchFamily="18" charset="0"/>
              </a:rPr>
              <a:t>th</a:t>
            </a:r>
            <a:r>
              <a:rPr lang="en-US" sz="1800" i="0" dirty="0" smtClean="0">
                <a:solidFill>
                  <a:schemeClr val="accent4">
                    <a:lumMod val="75000"/>
                    <a:lumOff val="25000"/>
                  </a:schemeClr>
                </a:solidFill>
                <a:latin typeface="+mn-lt"/>
                <a:cs typeface="Times New Roman" panose="02020603050405020304" pitchFamily="18" charset="0"/>
              </a:rPr>
              <a:t> Q 2018)</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2164614" y="470125"/>
            <a:ext cx="7719390" cy="5973990"/>
          </a:xfrm>
          <a:prstGeom prst="rect">
            <a:avLst/>
          </a:prstGeom>
        </p:spPr>
      </p:pic>
    </p:spTree>
    <p:extLst>
      <p:ext uri="{BB962C8B-B14F-4D97-AF65-F5344CB8AC3E}">
        <p14:creationId xmlns:p14="http://schemas.microsoft.com/office/powerpoint/2010/main" val="36747230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34313" y="-1"/>
            <a:ext cx="3957687" cy="371790"/>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Wind Generation by State</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31,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13</a:t>
            </a:fld>
            <a:endParaRPr lang="en-US" altLang="en-US"/>
          </a:p>
        </p:txBody>
      </p:sp>
      <p:pic>
        <p:nvPicPr>
          <p:cNvPr id="5" name="Picture 4"/>
          <p:cNvPicPr>
            <a:picLocks noChangeAspect="1"/>
          </p:cNvPicPr>
          <p:nvPr/>
        </p:nvPicPr>
        <p:blipFill>
          <a:blip r:embed="rId2"/>
          <a:stretch>
            <a:fillRect/>
          </a:stretch>
        </p:blipFill>
        <p:spPr>
          <a:xfrm>
            <a:off x="2086583" y="427515"/>
            <a:ext cx="7726720" cy="6005427"/>
          </a:xfrm>
          <a:prstGeom prst="rect">
            <a:avLst/>
          </a:prstGeom>
        </p:spPr>
      </p:pic>
      <p:sp>
        <p:nvSpPr>
          <p:cNvPr id="8" name="Text Box 5"/>
          <p:cNvSpPr txBox="1">
            <a:spLocks noChangeArrowheads="1"/>
          </p:cNvSpPr>
          <p:nvPr/>
        </p:nvSpPr>
        <p:spPr bwMode="auto">
          <a:xfrm>
            <a:off x="9992412" y="6488668"/>
            <a:ext cx="219958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AWEA (4</a:t>
            </a:r>
            <a:r>
              <a:rPr lang="en-US" sz="1800" i="0" baseline="30000" dirty="0" smtClean="0">
                <a:solidFill>
                  <a:schemeClr val="accent4">
                    <a:lumMod val="75000"/>
                    <a:lumOff val="25000"/>
                  </a:schemeClr>
                </a:solidFill>
                <a:latin typeface="+mn-lt"/>
                <a:cs typeface="Times New Roman" panose="02020603050405020304" pitchFamily="18" charset="0"/>
              </a:rPr>
              <a:t>th</a:t>
            </a:r>
            <a:r>
              <a:rPr lang="en-US" sz="1800" i="0" dirty="0" smtClean="0">
                <a:solidFill>
                  <a:schemeClr val="accent4">
                    <a:lumMod val="75000"/>
                    <a:lumOff val="25000"/>
                  </a:schemeClr>
                </a:solidFill>
                <a:latin typeface="+mn-lt"/>
                <a:cs typeface="Times New Roman" panose="02020603050405020304" pitchFamily="18" charset="0"/>
              </a:rPr>
              <a:t> Q 2018)</a:t>
            </a:r>
            <a:endParaRPr lang="en-US" sz="1800"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6913837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0215" y="-1"/>
            <a:ext cx="3201785" cy="371790"/>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Wind Share by State</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31,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14</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AWEA Ann Mkt Report (2018)</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778235" y="134554"/>
            <a:ext cx="4715317" cy="6068283"/>
          </a:xfrm>
          <a:prstGeom prst="rect">
            <a:avLst/>
          </a:prstGeom>
        </p:spPr>
      </p:pic>
      <p:pic>
        <p:nvPicPr>
          <p:cNvPr id="8" name="Picture 7"/>
          <p:cNvPicPr>
            <a:picLocks noChangeAspect="1"/>
          </p:cNvPicPr>
          <p:nvPr/>
        </p:nvPicPr>
        <p:blipFill rotWithShape="1">
          <a:blip r:embed="rId3"/>
          <a:srcRect b="9314"/>
          <a:stretch/>
        </p:blipFill>
        <p:spPr>
          <a:xfrm>
            <a:off x="2380940" y="1607156"/>
            <a:ext cx="8878650" cy="4761378"/>
          </a:xfrm>
          <a:prstGeom prst="rect">
            <a:avLst/>
          </a:prstGeom>
        </p:spPr>
      </p:pic>
    </p:spTree>
    <p:extLst>
      <p:ext uri="{BB962C8B-B14F-4D97-AF65-F5344CB8AC3E}">
        <p14:creationId xmlns:p14="http://schemas.microsoft.com/office/powerpoint/2010/main" val="131162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15350" y="-2"/>
            <a:ext cx="3676651" cy="352427"/>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Wind Capacity Growing</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31,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15</a:t>
            </a:fld>
            <a:endParaRPr lang="en-US" altLang="en-US"/>
          </a:p>
        </p:txBody>
      </p:sp>
      <p:sp>
        <p:nvSpPr>
          <p:cNvPr id="6" name="Text Box 5"/>
          <p:cNvSpPr txBox="1">
            <a:spLocks noChangeArrowheads="1"/>
          </p:cNvSpPr>
          <p:nvPr/>
        </p:nvSpPr>
        <p:spPr bwMode="auto">
          <a:xfrm>
            <a:off x="8515350" y="6488668"/>
            <a:ext cx="367665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Energy.gov (Visited 31 Mar 2022)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Wind Market Reports: 2021 Edition | Department of Energy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43" y="389435"/>
            <a:ext cx="5341945" cy="5875040"/>
          </a:xfrm>
          <a:prstGeom prst="rect">
            <a:avLst/>
          </a:prstGeom>
        </p:spPr>
      </p:pic>
      <p:pic>
        <p:nvPicPr>
          <p:cNvPr id="8" name="Picture 7" descr="Wind Market Reports: 2021 Edition | Department of Energy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4974" t="49052" r="16966" b="2708"/>
          <a:stretch/>
        </p:blipFill>
        <p:spPr>
          <a:xfrm>
            <a:off x="3319463" y="1123950"/>
            <a:ext cx="6286735" cy="4900612"/>
          </a:xfrm>
          <a:prstGeom prst="rect">
            <a:avLst/>
          </a:prstGeom>
        </p:spPr>
      </p:pic>
    </p:spTree>
    <p:extLst>
      <p:ext uri="{BB962C8B-B14F-4D97-AF65-F5344CB8AC3E}">
        <p14:creationId xmlns:p14="http://schemas.microsoft.com/office/powerpoint/2010/main" val="2617288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7675" y="-2"/>
            <a:ext cx="4124326" cy="347665"/>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New Generation in the U.S.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31,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16</a:t>
            </a:fld>
            <a:endParaRPr lang="en-US" altLang="en-US"/>
          </a:p>
        </p:txBody>
      </p:sp>
      <p:sp>
        <p:nvSpPr>
          <p:cNvPr id="6" name="Text Box 5"/>
          <p:cNvSpPr txBox="1">
            <a:spLocks noChangeArrowheads="1"/>
          </p:cNvSpPr>
          <p:nvPr/>
        </p:nvSpPr>
        <p:spPr bwMode="auto">
          <a:xfrm>
            <a:off x="10139362" y="6488668"/>
            <a:ext cx="205263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SEIA (Mar </a:t>
            </a:r>
            <a:r>
              <a:rPr lang="en-US" sz="1800" i="0" dirty="0" smtClean="0">
                <a:solidFill>
                  <a:schemeClr val="accent4">
                    <a:lumMod val="75000"/>
                    <a:lumOff val="25000"/>
                  </a:schemeClr>
                </a:solidFill>
                <a:latin typeface="+mn-lt"/>
                <a:cs typeface="Times New Roman" panose="02020603050405020304" pitchFamily="18" charset="0"/>
              </a:rPr>
              <a:t>2022)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Solar Industry Research Data | SEIA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035" y="170411"/>
            <a:ext cx="5589466" cy="6147262"/>
          </a:xfrm>
          <a:prstGeom prst="rect">
            <a:avLst/>
          </a:prstGeom>
        </p:spPr>
      </p:pic>
      <p:pic>
        <p:nvPicPr>
          <p:cNvPr id="10" name="Picture 9" descr="Solar Industry Research Data | SEIA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l="21476" t="49589" r="21564" b="11127"/>
          <a:stretch/>
        </p:blipFill>
        <p:spPr>
          <a:xfrm>
            <a:off x="3059083" y="1026620"/>
            <a:ext cx="6570303" cy="4983481"/>
          </a:xfrm>
          <a:prstGeom prst="rect">
            <a:avLst/>
          </a:prstGeom>
        </p:spPr>
      </p:pic>
    </p:spTree>
    <p:extLst>
      <p:ext uri="{BB962C8B-B14F-4D97-AF65-F5344CB8AC3E}">
        <p14:creationId xmlns:p14="http://schemas.microsoft.com/office/powerpoint/2010/main" val="3615668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96449" y="-2"/>
            <a:ext cx="2495551" cy="347665"/>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Where is Solar?</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31,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17</a:t>
            </a:fld>
            <a:endParaRPr lang="en-US" altLang="en-US"/>
          </a:p>
        </p:txBody>
      </p:sp>
      <p:sp>
        <p:nvSpPr>
          <p:cNvPr id="6" name="Text Box 5"/>
          <p:cNvSpPr txBox="1">
            <a:spLocks noChangeArrowheads="1"/>
          </p:cNvSpPr>
          <p:nvPr/>
        </p:nvSpPr>
        <p:spPr bwMode="auto">
          <a:xfrm>
            <a:off x="10139362" y="6488668"/>
            <a:ext cx="205263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SEIA (Mar </a:t>
            </a:r>
            <a:r>
              <a:rPr lang="en-US" sz="1800" i="0" dirty="0" smtClean="0">
                <a:solidFill>
                  <a:schemeClr val="accent4">
                    <a:lumMod val="75000"/>
                    <a:lumOff val="25000"/>
                  </a:schemeClr>
                </a:solidFill>
                <a:latin typeface="+mn-lt"/>
                <a:cs typeface="Times New Roman" panose="02020603050405020304" pitchFamily="18" charset="0"/>
              </a:rPr>
              <a:t>2022)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Solar Industry Research Data | SEIA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832" y="226218"/>
            <a:ext cx="5523370" cy="6074570"/>
          </a:xfrm>
          <a:prstGeom prst="rect">
            <a:avLst/>
          </a:prstGeom>
        </p:spPr>
      </p:pic>
      <p:pic>
        <p:nvPicPr>
          <p:cNvPr id="11" name="Picture 10" descr="Solar Industry Research Data | SEIA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l="18510" t="23011" r="20185" b="24853"/>
          <a:stretch/>
        </p:blipFill>
        <p:spPr>
          <a:xfrm>
            <a:off x="3455678" y="1019173"/>
            <a:ext cx="6140759" cy="5743469"/>
          </a:xfrm>
          <a:prstGeom prst="rect">
            <a:avLst/>
          </a:prstGeom>
        </p:spPr>
      </p:pic>
    </p:spTree>
    <p:extLst>
      <p:ext uri="{BB962C8B-B14F-4D97-AF65-F5344CB8AC3E}">
        <p14:creationId xmlns:p14="http://schemas.microsoft.com/office/powerpoint/2010/main" val="238775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63137" y="-2"/>
            <a:ext cx="2328863"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Solar Location</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31,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18</a:t>
            </a:fld>
            <a:endParaRPr lang="en-US" altLang="en-US"/>
          </a:p>
        </p:txBody>
      </p:sp>
      <p:sp>
        <p:nvSpPr>
          <p:cNvPr id="6" name="Text Box 5"/>
          <p:cNvSpPr txBox="1">
            <a:spLocks noChangeArrowheads="1"/>
          </p:cNvSpPr>
          <p:nvPr/>
        </p:nvSpPr>
        <p:spPr bwMode="auto">
          <a:xfrm>
            <a:off x="9177338" y="6488668"/>
            <a:ext cx="30146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SEIA (Visited: 12 Apr 2020)</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5" name="Picture 4" descr="Top 10 Solar States | SEIA - Google Chrome"/>
          <p:cNvPicPr>
            <a:picLocks noChangeAspect="1"/>
          </p:cNvPicPr>
          <p:nvPr/>
        </p:nvPicPr>
        <p:blipFill rotWithShape="1">
          <a:blip r:embed="rId2" cstate="print">
            <a:extLst>
              <a:ext uri="{28A0092B-C50C-407E-A947-70E740481C1C}">
                <a14:useLocalDpi xmlns:a14="http://schemas.microsoft.com/office/drawing/2010/main" val="0"/>
              </a:ext>
            </a:extLst>
          </a:blip>
          <a:srcRect l="21741" t="19584" r="23269" b="15625"/>
          <a:stretch/>
        </p:blipFill>
        <p:spPr>
          <a:xfrm>
            <a:off x="2994025" y="314324"/>
            <a:ext cx="4928500" cy="6386514"/>
          </a:xfrm>
          <a:prstGeom prst="rect">
            <a:avLst/>
          </a:prstGeom>
        </p:spPr>
      </p:pic>
    </p:spTree>
    <p:extLst>
      <p:ext uri="{BB962C8B-B14F-4D97-AF65-F5344CB8AC3E}">
        <p14:creationId xmlns:p14="http://schemas.microsoft.com/office/powerpoint/2010/main" val="6278156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24739" y="-2"/>
            <a:ext cx="4767262" cy="423865"/>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U.S. Energy Cost of Production</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31,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19</a:t>
            </a:fld>
            <a:endParaRPr lang="en-US" altLang="en-US"/>
          </a:p>
        </p:txBody>
      </p:sp>
      <p:sp>
        <p:nvSpPr>
          <p:cNvPr id="6" name="Text Box 5"/>
          <p:cNvSpPr txBox="1">
            <a:spLocks noChangeArrowheads="1"/>
          </p:cNvSpPr>
          <p:nvPr/>
        </p:nvSpPr>
        <p:spPr bwMode="auto">
          <a:xfrm>
            <a:off x="7210425" y="6488668"/>
            <a:ext cx="498157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U.S. Energy Info Admin (</a:t>
            </a:r>
            <a:r>
              <a:rPr lang="en-US" sz="1800" i="0" dirty="0" smtClean="0">
                <a:solidFill>
                  <a:schemeClr val="accent4">
                    <a:lumMod val="75000"/>
                    <a:lumOff val="25000"/>
                  </a:schemeClr>
                </a:solidFill>
                <a:latin typeface="+mn-lt"/>
                <a:cs typeface="Times New Roman" panose="02020603050405020304" pitchFamily="18" charset="0"/>
              </a:rPr>
              <a:t>Visited 31 Mar 2022)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SAS Output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794" y="211930"/>
            <a:ext cx="5436762" cy="5979320"/>
          </a:xfrm>
          <a:prstGeom prst="rect">
            <a:avLst/>
          </a:prstGeom>
        </p:spPr>
      </p:pic>
      <p:pic>
        <p:nvPicPr>
          <p:cNvPr id="10" name="Picture 9" descr="SAS Output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t="36738" r="23906" b="32836"/>
          <a:stretch/>
        </p:blipFill>
        <p:spPr>
          <a:xfrm>
            <a:off x="1430331" y="1404937"/>
            <a:ext cx="9811916" cy="4314826"/>
          </a:xfrm>
          <a:prstGeom prst="rect">
            <a:avLst/>
          </a:prstGeom>
        </p:spPr>
      </p:pic>
    </p:spTree>
    <p:extLst>
      <p:ext uri="{BB962C8B-B14F-4D97-AF65-F5344CB8AC3E}">
        <p14:creationId xmlns:p14="http://schemas.microsoft.com/office/powerpoint/2010/main" val="3477426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Focus Today</a:t>
            </a:r>
            <a:endParaRPr lang="en-US" dirty="0"/>
          </a:p>
        </p:txBody>
      </p:sp>
      <p:sp>
        <p:nvSpPr>
          <p:cNvPr id="3" name="Content Placeholder 2"/>
          <p:cNvSpPr>
            <a:spLocks noGrp="1"/>
          </p:cNvSpPr>
          <p:nvPr>
            <p:ph idx="1"/>
          </p:nvPr>
        </p:nvSpPr>
        <p:spPr/>
        <p:txBody>
          <a:bodyPr/>
          <a:lstStyle/>
          <a:p>
            <a:r>
              <a:rPr lang="en-US" dirty="0" smtClean="0"/>
              <a:t>Key Questions/Issues</a:t>
            </a:r>
          </a:p>
          <a:p>
            <a:pPr lvl="1"/>
            <a:r>
              <a:rPr lang="en-US" dirty="0" smtClean="0"/>
              <a:t>1. What is the right mix of regulatory tools (antitrust v. sector-specific regulation) for building an interconnection regime?</a:t>
            </a:r>
            <a:endParaRPr lang="en-US" dirty="0"/>
          </a:p>
          <a:p>
            <a:pPr lvl="1"/>
            <a:r>
              <a:rPr lang="en-US" dirty="0" smtClean="0"/>
              <a:t>2. To what extent should coordination be voluntary or forced?</a:t>
            </a:r>
            <a:endParaRPr lang="en-US" dirty="0"/>
          </a:p>
          <a:p>
            <a:pPr lvl="1"/>
            <a:r>
              <a:rPr lang="en-US" dirty="0" smtClean="0"/>
              <a:t>3. How should we allocate costs for shared </a:t>
            </a:r>
            <a:r>
              <a:rPr lang="en-US" dirty="0" smtClean="0"/>
              <a:t>projects to add capacity to the grid?</a:t>
            </a:r>
            <a:endParaRPr lang="en-US" dirty="0"/>
          </a:p>
        </p:txBody>
      </p:sp>
      <p:sp>
        <p:nvSpPr>
          <p:cNvPr id="4" name="Date Placeholder 3"/>
          <p:cNvSpPr>
            <a:spLocks noGrp="1"/>
          </p:cNvSpPr>
          <p:nvPr>
            <p:ph type="dt" sz="half" idx="10"/>
          </p:nvPr>
        </p:nvSpPr>
        <p:spPr/>
        <p:txBody>
          <a:bodyPr/>
          <a:lstStyle/>
          <a:p>
            <a:pPr>
              <a:defRPr/>
            </a:pPr>
            <a:fld id="{3BA02DFA-02C6-4638-89D4-9E98CDF503C0}" type="datetime4">
              <a:rPr lang="en-US" smtClean="0"/>
              <a:pPr>
                <a:defRPr/>
              </a:pPr>
              <a:t>March 31, 2022</a:t>
            </a:fld>
            <a:endParaRPr lang="en-US" altLang="en-US">
              <a:solidFill>
                <a:schemeClr val="bg2"/>
              </a:solidFill>
            </a:endParaRPr>
          </a:p>
        </p:txBody>
      </p:sp>
      <p:sp>
        <p:nvSpPr>
          <p:cNvPr id="5" name="Slide Number Placeholder 4"/>
          <p:cNvSpPr>
            <a:spLocks noGrp="1"/>
          </p:cNvSpPr>
          <p:nvPr>
            <p:ph type="sldNum" sz="quarter" idx="11"/>
          </p:nvPr>
        </p:nvSpPr>
        <p:spPr/>
        <p:txBody>
          <a:bodyPr/>
          <a:lstStyle/>
          <a:p>
            <a:pPr>
              <a:defRPr/>
            </a:pPr>
            <a:fld id="{BC03FDE9-4CFE-4421-A501-434F5F61D1E4}" type="slidenum">
              <a:rPr lang="en-US" altLang="en-US" smtClean="0"/>
              <a:pPr>
                <a:defRPr/>
              </a:pPr>
              <a:t>2</a:t>
            </a:fld>
            <a:endParaRPr lang="en-US" altLang="en-US"/>
          </a:p>
        </p:txBody>
      </p:sp>
    </p:spTree>
    <p:extLst>
      <p:ext uri="{BB962C8B-B14F-4D97-AF65-F5344CB8AC3E}">
        <p14:creationId xmlns:p14="http://schemas.microsoft.com/office/powerpoint/2010/main" val="16357257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39201" y="-2"/>
            <a:ext cx="3352800" cy="347665"/>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Solar Costs Dropping</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31,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20</a:t>
            </a:fld>
            <a:endParaRPr lang="en-US" altLang="en-US"/>
          </a:p>
        </p:txBody>
      </p:sp>
      <p:sp>
        <p:nvSpPr>
          <p:cNvPr id="6" name="Text Box 5"/>
          <p:cNvSpPr txBox="1">
            <a:spLocks noChangeArrowheads="1"/>
          </p:cNvSpPr>
          <p:nvPr/>
        </p:nvSpPr>
        <p:spPr bwMode="auto">
          <a:xfrm>
            <a:off x="10139362" y="6488668"/>
            <a:ext cx="205263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SEIA (Mar </a:t>
            </a:r>
            <a:r>
              <a:rPr lang="en-US" sz="1800" i="0" dirty="0" smtClean="0">
                <a:solidFill>
                  <a:schemeClr val="accent4">
                    <a:lumMod val="75000"/>
                    <a:lumOff val="25000"/>
                  </a:schemeClr>
                </a:solidFill>
                <a:latin typeface="+mn-lt"/>
                <a:cs typeface="Times New Roman" panose="02020603050405020304" pitchFamily="18" charset="0"/>
              </a:rPr>
              <a:t>2022)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Solar Industry Research Data | SEIA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248" y="173830"/>
            <a:ext cx="5353985" cy="5888833"/>
          </a:xfrm>
          <a:prstGeom prst="rect">
            <a:avLst/>
          </a:prstGeom>
        </p:spPr>
      </p:pic>
      <p:pic>
        <p:nvPicPr>
          <p:cNvPr id="10" name="Picture 9" descr="Solar Industry Research Data | SEIA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l="21402" t="33117" r="22735" b="25718"/>
          <a:stretch/>
        </p:blipFill>
        <p:spPr>
          <a:xfrm>
            <a:off x="3014596" y="1081088"/>
            <a:ext cx="6933597" cy="5619750"/>
          </a:xfrm>
          <a:prstGeom prst="rect">
            <a:avLst/>
          </a:prstGeom>
        </p:spPr>
      </p:pic>
    </p:spTree>
    <p:extLst>
      <p:ext uri="{BB962C8B-B14F-4D97-AF65-F5344CB8AC3E}">
        <p14:creationId xmlns:p14="http://schemas.microsoft.com/office/powerpoint/2010/main" val="1128716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2863" y="-1"/>
            <a:ext cx="4529137" cy="361951"/>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U.S. Electricity Prices by Year</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31,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21</a:t>
            </a:fld>
            <a:endParaRPr lang="en-US" altLang="en-US"/>
          </a:p>
        </p:txBody>
      </p:sp>
      <p:sp>
        <p:nvSpPr>
          <p:cNvPr id="6" name="Text Box 5"/>
          <p:cNvSpPr txBox="1">
            <a:spLocks noChangeArrowheads="1"/>
          </p:cNvSpPr>
          <p:nvPr/>
        </p:nvSpPr>
        <p:spPr bwMode="auto">
          <a:xfrm>
            <a:off x="7296150" y="6488668"/>
            <a:ext cx="489584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U.S. Energy Info </a:t>
            </a:r>
            <a:r>
              <a:rPr lang="en-US" sz="1800" i="0" dirty="0" smtClean="0">
                <a:solidFill>
                  <a:schemeClr val="accent4">
                    <a:lumMod val="75000"/>
                    <a:lumOff val="25000"/>
                  </a:schemeClr>
                </a:solidFill>
                <a:latin typeface="+mn-lt"/>
                <a:cs typeface="Times New Roman" panose="02020603050405020304" pitchFamily="18" charset="0"/>
              </a:rPr>
              <a:t>Admin (Visited 31 Mar 2022)</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7" name="Picture 6" descr="U.S. Energy Information Administration (EIA) - Data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368" y="361950"/>
            <a:ext cx="4522794" cy="4974142"/>
          </a:xfrm>
          <a:prstGeom prst="rect">
            <a:avLst/>
          </a:prstGeom>
        </p:spPr>
      </p:pic>
      <p:pic>
        <p:nvPicPr>
          <p:cNvPr id="8" name="Picture 7" descr="U.S. Energy Information Administration (EIA) - Data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3050" t="31842" r="14647" b="40966"/>
          <a:stretch/>
        </p:blipFill>
        <p:spPr>
          <a:xfrm>
            <a:off x="1881187" y="1900236"/>
            <a:ext cx="10144353" cy="4195763"/>
          </a:xfrm>
          <a:prstGeom prst="rect">
            <a:avLst/>
          </a:prstGeom>
        </p:spPr>
      </p:pic>
      <p:sp>
        <p:nvSpPr>
          <p:cNvPr id="9" name="Rectangle 8"/>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1468330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7"/>
                                        </p:tgtEl>
                                        <p:attrNameLst>
                                          <p:attrName>style.opacity</p:attrName>
                                        </p:attrNameLst>
                                      </p:cBhvr>
                                      <p:to>
                                        <p:strVal val="0.5"/>
                                      </p:to>
                                    </p:set>
                                    <p:animEffect filter="image" prLst="opacity: 0.5">
                                      <p:cBhvr rctx="IE">
                                        <p:cTn id="9" dur="indefinite"/>
                                        <p:tgtEl>
                                          <p:spTgt spid="7"/>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62775" y="-1"/>
            <a:ext cx="5229226" cy="3798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State Variation in Electricity Prices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31,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22</a:t>
            </a:fld>
            <a:endParaRPr lang="en-US" altLang="en-US"/>
          </a:p>
        </p:txBody>
      </p:sp>
      <p:sp>
        <p:nvSpPr>
          <p:cNvPr id="6" name="Text Box 5"/>
          <p:cNvSpPr txBox="1">
            <a:spLocks noChangeArrowheads="1"/>
          </p:cNvSpPr>
          <p:nvPr/>
        </p:nvSpPr>
        <p:spPr bwMode="auto">
          <a:xfrm>
            <a:off x="7291389" y="6488668"/>
            <a:ext cx="490061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U.S. Energy Info Admin </a:t>
            </a:r>
            <a:r>
              <a:rPr lang="en-US" sz="1800" i="0" dirty="0" smtClean="0">
                <a:solidFill>
                  <a:schemeClr val="accent4">
                    <a:lumMod val="75000"/>
                    <a:lumOff val="25000"/>
                  </a:schemeClr>
                </a:solidFill>
                <a:latin typeface="+mn-lt"/>
                <a:cs typeface="Times New Roman" panose="02020603050405020304" pitchFamily="18" charset="0"/>
              </a:rPr>
              <a:t>(Visited 31 Mar 2022)</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5" name="Picture 4" descr="Electric Power Monthly - U.S. Energy Information Administration (EIA)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456" y="379812"/>
            <a:ext cx="4960944" cy="5456018"/>
          </a:xfrm>
          <a:prstGeom prst="rect">
            <a:avLst/>
          </a:prstGeom>
        </p:spPr>
      </p:pic>
      <p:pic>
        <p:nvPicPr>
          <p:cNvPr id="9" name="Picture 8" descr="Electric Power Monthly - U.S. Energy Information Administration (EIA)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l="1696" t="12362" r="2016" b="32035"/>
          <a:stretch/>
        </p:blipFill>
        <p:spPr>
          <a:xfrm>
            <a:off x="2024061" y="849868"/>
            <a:ext cx="8878675" cy="5638800"/>
          </a:xfrm>
          <a:prstGeom prst="rect">
            <a:avLst/>
          </a:prstGeom>
        </p:spPr>
      </p:pic>
      <p:sp>
        <p:nvSpPr>
          <p:cNvPr id="10" name="Rectangle 9"/>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1778371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4BF14558-B0E5-4046-B18A-F1E064699FF8}" type="datetime4">
              <a:rPr lang="en-US" smtClean="0"/>
              <a:t>March 31, 2022</a:t>
            </a:fld>
            <a:endParaRPr lang="en-US" altLang="en-US">
              <a:solidFill>
                <a:schemeClr val="bg2"/>
              </a:solidFill>
            </a:endParaRPr>
          </a:p>
        </p:txBody>
      </p:sp>
      <p:sp>
        <p:nvSpPr>
          <p:cNvPr id="6" name="Slide Number Placeholder 5"/>
          <p:cNvSpPr>
            <a:spLocks noGrp="1"/>
          </p:cNvSpPr>
          <p:nvPr>
            <p:ph type="sldNum" sz="quarter" idx="4294967295"/>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898C93F9-9645-4263-BA3E-96F49DA4E734}" type="slidenum">
              <a:rPr lang="en-US" altLang="en-US" sz="1400">
                <a:solidFill>
                  <a:srgbClr val="000066"/>
                </a:solidFill>
                <a:latin typeface="Arial" panose="020B0604020202020204" pitchFamily="34" charset="0"/>
              </a:rPr>
              <a:pPr/>
              <a:t>23</a:t>
            </a:fld>
            <a:endParaRPr lang="en-US" altLang="en-US" sz="1400">
              <a:solidFill>
                <a:srgbClr val="000066"/>
              </a:solidFill>
              <a:latin typeface="Arial" panose="020B0604020202020204" pitchFamily="34" charset="0"/>
            </a:endParaRPr>
          </a:p>
        </p:txBody>
      </p:sp>
      <p:sp>
        <p:nvSpPr>
          <p:cNvPr id="10245" name="Rectangle 2"/>
          <p:cNvSpPr>
            <a:spLocks noGrp="1" noChangeArrowheads="1"/>
          </p:cNvSpPr>
          <p:nvPr>
            <p:ph type="title"/>
          </p:nvPr>
        </p:nvSpPr>
        <p:spPr/>
        <p:txBody>
          <a:bodyPr/>
          <a:lstStyle/>
          <a:p>
            <a:r>
              <a:rPr lang="en-US" dirty="0" smtClean="0"/>
              <a:t>The Creation of Federal Authority over Electricity</a:t>
            </a:r>
          </a:p>
        </p:txBody>
      </p:sp>
      <p:sp>
        <p:nvSpPr>
          <p:cNvPr id="10246" name="Rectangle 3"/>
          <p:cNvSpPr>
            <a:spLocks noGrp="1" noChangeArrowheads="1"/>
          </p:cNvSpPr>
          <p:nvPr>
            <p:ph type="body" idx="1"/>
          </p:nvPr>
        </p:nvSpPr>
        <p:spPr/>
        <p:txBody>
          <a:bodyPr/>
          <a:lstStyle/>
          <a:p>
            <a:r>
              <a:rPr lang="en-US" dirty="0" smtClean="0"/>
              <a:t>The Run Up to the Federal Power Act of 1935</a:t>
            </a:r>
          </a:p>
          <a:p>
            <a:pPr lvl="1"/>
            <a:r>
              <a:rPr lang="en-US" dirty="0" smtClean="0"/>
              <a:t>States regulate utilities intrastate</a:t>
            </a:r>
          </a:p>
          <a:p>
            <a:pPr lvl="1"/>
            <a:r>
              <a:rPr lang="en-US" dirty="0" smtClean="0"/>
              <a:t>With vertically-integrated local monopolies, approach works except for sales near state lines</a:t>
            </a:r>
          </a:p>
          <a:p>
            <a:r>
              <a:rPr lang="en-US" i="1" dirty="0" smtClean="0"/>
              <a:t>Attleboro</a:t>
            </a:r>
            <a:r>
              <a:rPr lang="en-US" dirty="0" smtClean="0"/>
              <a:t> (</a:t>
            </a:r>
            <a:r>
              <a:rPr lang="en-US" dirty="0" smtClean="0"/>
              <a:t>US </a:t>
            </a:r>
            <a:r>
              <a:rPr lang="en-US" dirty="0" smtClean="0"/>
              <a:t>1927)</a:t>
            </a:r>
          </a:p>
          <a:p>
            <a:pPr lvl="1"/>
            <a:r>
              <a:rPr lang="en-US" dirty="0" smtClean="0"/>
              <a:t>States lack authority to regulate interstate power sales (the Attleboro Gap)</a:t>
            </a:r>
          </a:p>
        </p:txBody>
      </p:sp>
    </p:spTree>
    <p:extLst>
      <p:ext uri="{BB962C8B-B14F-4D97-AF65-F5344CB8AC3E}">
        <p14:creationId xmlns:p14="http://schemas.microsoft.com/office/powerpoint/2010/main" val="15446732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67988" y="-1"/>
            <a:ext cx="1624012" cy="352426"/>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cs typeface="Times New Roman" panose="02020603050405020304" pitchFamily="18" charset="0"/>
              </a:rPr>
              <a:t>Attleboro</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31,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24</a:t>
            </a:fld>
            <a:endParaRPr lang="en-US" altLang="en-US"/>
          </a:p>
        </p:txBody>
      </p:sp>
      <p:pic>
        <p:nvPicPr>
          <p:cNvPr id="9" name="Picture 8"/>
          <p:cNvPicPr>
            <a:picLocks noChangeAspect="1"/>
          </p:cNvPicPr>
          <p:nvPr/>
        </p:nvPicPr>
        <p:blipFill>
          <a:blip r:embed="rId2"/>
          <a:stretch>
            <a:fillRect/>
          </a:stretch>
        </p:blipFill>
        <p:spPr>
          <a:xfrm>
            <a:off x="3858803" y="143704"/>
            <a:ext cx="3713572" cy="6561896"/>
          </a:xfrm>
          <a:prstGeom prst="rect">
            <a:avLst/>
          </a:prstGeom>
        </p:spPr>
      </p:pic>
      <p:sp>
        <p:nvSpPr>
          <p:cNvPr id="6" name="Text Box 5"/>
          <p:cNvSpPr txBox="1">
            <a:spLocks noChangeArrowheads="1"/>
          </p:cNvSpPr>
          <p:nvPr/>
        </p:nvSpPr>
        <p:spPr bwMode="auto">
          <a:xfrm>
            <a:off x="10044113" y="6488668"/>
            <a:ext cx="214788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273 </a:t>
            </a:r>
            <a:r>
              <a:rPr lang="en-US" sz="1800" i="0" dirty="0">
                <a:solidFill>
                  <a:schemeClr val="accent4">
                    <a:lumMod val="75000"/>
                    <a:lumOff val="25000"/>
                  </a:schemeClr>
                </a:solidFill>
                <a:latin typeface="+mn-lt"/>
                <a:cs typeface="Times New Roman" panose="02020603050405020304" pitchFamily="18" charset="0"/>
              </a:rPr>
              <a:t>U.S. 83 (</a:t>
            </a:r>
            <a:r>
              <a:rPr lang="en-US" sz="1800" i="0" dirty="0" smtClean="0">
                <a:solidFill>
                  <a:schemeClr val="accent4">
                    <a:lumMod val="75000"/>
                    <a:lumOff val="25000"/>
                  </a:schemeClr>
                </a:solidFill>
                <a:latin typeface="+mn-lt"/>
                <a:cs typeface="Times New Roman" panose="02020603050405020304" pitchFamily="18" charset="0"/>
              </a:rPr>
              <a:t>1927)</a:t>
            </a:r>
            <a:endParaRPr lang="en-US" sz="1800"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34686729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0689" y="-1"/>
            <a:ext cx="6691312" cy="415018"/>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States Lack Power Over Interstate Electricity</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31,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25</a:t>
            </a:fld>
            <a:endParaRPr lang="en-US" altLang="en-US"/>
          </a:p>
        </p:txBody>
      </p:sp>
      <p:sp>
        <p:nvSpPr>
          <p:cNvPr id="6" name="Text Box 5"/>
          <p:cNvSpPr txBox="1">
            <a:spLocks noChangeArrowheads="1"/>
          </p:cNvSpPr>
          <p:nvPr/>
        </p:nvSpPr>
        <p:spPr bwMode="auto">
          <a:xfrm>
            <a:off x="9844088" y="6488668"/>
            <a:ext cx="234791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Attleboro</a:t>
            </a:r>
            <a:r>
              <a:rPr lang="en-US" sz="1800" i="0" dirty="0">
                <a:solidFill>
                  <a:schemeClr val="accent4">
                    <a:lumMod val="75000"/>
                    <a:lumOff val="25000"/>
                  </a:schemeClr>
                </a:solidFill>
                <a:latin typeface="+mn-lt"/>
                <a:cs typeface="Times New Roman" panose="02020603050405020304" pitchFamily="18" charset="0"/>
              </a:rPr>
              <a:t> </a:t>
            </a:r>
            <a:r>
              <a:rPr lang="en-US" sz="1800" i="0" dirty="0" smtClean="0">
                <a:solidFill>
                  <a:schemeClr val="accent4">
                    <a:lumMod val="75000"/>
                    <a:lumOff val="25000"/>
                  </a:schemeClr>
                </a:solidFill>
                <a:latin typeface="+mn-lt"/>
                <a:cs typeface="Times New Roman" panose="02020603050405020304" pitchFamily="18" charset="0"/>
              </a:rPr>
              <a:t>(US 1927)</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63477" y="415017"/>
            <a:ext cx="3484611" cy="5920938"/>
          </a:xfrm>
          <a:prstGeom prst="rect">
            <a:avLst/>
          </a:prstGeom>
        </p:spPr>
      </p:pic>
      <p:pic>
        <p:nvPicPr>
          <p:cNvPr id="8" name="Picture 7"/>
          <p:cNvPicPr>
            <a:picLocks noChangeAspect="1"/>
          </p:cNvPicPr>
          <p:nvPr/>
        </p:nvPicPr>
        <p:blipFill>
          <a:blip r:embed="rId3"/>
          <a:stretch>
            <a:fillRect/>
          </a:stretch>
        </p:blipFill>
        <p:spPr>
          <a:xfrm>
            <a:off x="2865851" y="655285"/>
            <a:ext cx="6978237" cy="5551919"/>
          </a:xfrm>
          <a:prstGeom prst="rect">
            <a:avLst/>
          </a:prstGeom>
        </p:spPr>
      </p:pic>
    </p:spTree>
    <p:extLst>
      <p:ext uri="{BB962C8B-B14F-4D97-AF65-F5344CB8AC3E}">
        <p14:creationId xmlns:p14="http://schemas.microsoft.com/office/powerpoint/2010/main" val="329995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91400" y="-1"/>
            <a:ext cx="4800601" cy="323851"/>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Creating Federal Electricity </a:t>
            </a:r>
            <a:r>
              <a:rPr lang="en-US" sz="2400" dirty="0" err="1" smtClean="0">
                <a:solidFill>
                  <a:schemeClr val="accent4">
                    <a:lumMod val="75000"/>
                    <a:lumOff val="25000"/>
                  </a:schemeClr>
                </a:solidFill>
                <a:latin typeface="+mn-lt"/>
                <a:cs typeface="Times New Roman" panose="02020603050405020304" pitchFamily="18" charset="0"/>
              </a:rPr>
              <a:t>Reg</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31,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26</a:t>
            </a:fld>
            <a:endParaRPr lang="en-US" altLang="en-US"/>
          </a:p>
        </p:txBody>
      </p:sp>
      <p:sp>
        <p:nvSpPr>
          <p:cNvPr id="6" name="Text Box 5"/>
          <p:cNvSpPr txBox="1">
            <a:spLocks noChangeArrowheads="1"/>
          </p:cNvSpPr>
          <p:nvPr/>
        </p:nvSpPr>
        <p:spPr bwMode="auto">
          <a:xfrm>
            <a:off x="8722618" y="6488668"/>
            <a:ext cx="34693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H. Rep 74-1318 (24 June 1935)</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5" name="Picture 4" descr="1935 Act House Report.pdf (SECURED) - Adobe Acrobat Pro DC"/>
          <p:cNvPicPr>
            <a:picLocks noChangeAspect="1"/>
          </p:cNvPicPr>
          <p:nvPr/>
        </p:nvPicPr>
        <p:blipFill rotWithShape="1">
          <a:blip r:embed="rId2" cstate="print">
            <a:extLst>
              <a:ext uri="{28A0092B-C50C-407E-A947-70E740481C1C}">
                <a14:useLocalDpi xmlns:a14="http://schemas.microsoft.com/office/drawing/2010/main" val="0"/>
              </a:ext>
            </a:extLst>
          </a:blip>
          <a:srcRect l="3701" t="7758" r="22788" b="17394"/>
          <a:stretch/>
        </p:blipFill>
        <p:spPr>
          <a:xfrm>
            <a:off x="3814156" y="390009"/>
            <a:ext cx="4024591" cy="6315591"/>
          </a:xfrm>
          <a:prstGeom prst="rect">
            <a:avLst/>
          </a:prstGeom>
        </p:spPr>
      </p:pic>
    </p:spTree>
    <p:extLst>
      <p:ext uri="{BB962C8B-B14F-4D97-AF65-F5344CB8AC3E}">
        <p14:creationId xmlns:p14="http://schemas.microsoft.com/office/powerpoint/2010/main" val="40420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8763" y="-1"/>
            <a:ext cx="6853238" cy="452439"/>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Change in Interstate Distribution of Electricity</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31,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27</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p:cNvSpPr txBox="1">
            <a:spLocks noChangeArrowheads="1"/>
          </p:cNvSpPr>
          <p:nvPr/>
        </p:nvSpPr>
        <p:spPr bwMode="auto">
          <a:xfrm>
            <a:off x="8722618" y="6488668"/>
            <a:ext cx="34693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H. Rep 74-1318 (24 June 1935)</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5" name="Picture 4" descr="1935 Act House Report.pdf (SECURED) - Adobe Acrobat Pro DC"/>
          <p:cNvPicPr>
            <a:picLocks noChangeAspect="1"/>
          </p:cNvPicPr>
          <p:nvPr/>
        </p:nvPicPr>
        <p:blipFill rotWithShape="1">
          <a:blip r:embed="rId3" cstate="print">
            <a:extLst>
              <a:ext uri="{28A0092B-C50C-407E-A947-70E740481C1C}">
                <a14:useLocalDpi xmlns:a14="http://schemas.microsoft.com/office/drawing/2010/main" val="0"/>
              </a:ext>
            </a:extLst>
          </a:blip>
          <a:srcRect l="3105" t="7727" r="21968" b="17334"/>
          <a:stretch/>
        </p:blipFill>
        <p:spPr>
          <a:xfrm>
            <a:off x="239712" y="156092"/>
            <a:ext cx="4013201" cy="6186312"/>
          </a:xfrm>
          <a:prstGeom prst="rect">
            <a:avLst/>
          </a:prstGeom>
        </p:spPr>
      </p:pic>
      <p:grpSp>
        <p:nvGrpSpPr>
          <p:cNvPr id="12" name="Group 11"/>
          <p:cNvGrpSpPr/>
          <p:nvPr/>
        </p:nvGrpSpPr>
        <p:grpSpPr>
          <a:xfrm>
            <a:off x="1297524" y="1661690"/>
            <a:ext cx="10589676" cy="4434310"/>
            <a:chOff x="778412" y="942680"/>
            <a:chExt cx="11019693" cy="4776860"/>
          </a:xfrm>
        </p:grpSpPr>
        <p:pic>
          <p:nvPicPr>
            <p:cNvPr id="10" name="Picture 9" descr="1935 Act House Report.pdf (SECURED) - Adobe Acrobat Pro"/>
            <p:cNvPicPr>
              <a:picLocks noChangeAspect="1"/>
            </p:cNvPicPr>
            <p:nvPr/>
          </p:nvPicPr>
          <p:blipFill rotWithShape="1">
            <a:blip r:embed="rId4">
              <a:extLst>
                <a:ext uri="{28A0092B-C50C-407E-A947-70E740481C1C}">
                  <a14:useLocalDpi xmlns:a14="http://schemas.microsoft.com/office/drawing/2010/main" val="0"/>
                </a:ext>
              </a:extLst>
            </a:blip>
            <a:srcRect l="13223" t="41237" r="12444" b="41993"/>
            <a:stretch/>
          </p:blipFill>
          <p:spPr>
            <a:xfrm>
              <a:off x="778412" y="942680"/>
              <a:ext cx="11012931" cy="3094952"/>
            </a:xfrm>
            <a:prstGeom prst="rect">
              <a:avLst/>
            </a:prstGeom>
          </p:spPr>
        </p:pic>
        <p:pic>
          <p:nvPicPr>
            <p:cNvPr id="11" name="Picture 10" descr="1935 Act House Report.pdf (SECURED) - Adobe Acrobat Pro"/>
            <p:cNvPicPr>
              <a:picLocks noChangeAspect="1"/>
            </p:cNvPicPr>
            <p:nvPr/>
          </p:nvPicPr>
          <p:blipFill rotWithShape="1">
            <a:blip r:embed="rId4">
              <a:extLst>
                <a:ext uri="{28A0092B-C50C-407E-A947-70E740481C1C}">
                  <a14:useLocalDpi xmlns:a14="http://schemas.microsoft.com/office/drawing/2010/main" val="0"/>
                </a:ext>
              </a:extLst>
            </a:blip>
            <a:srcRect l="14099" t="75739" r="11608" b="14776"/>
            <a:stretch/>
          </p:blipFill>
          <p:spPr>
            <a:xfrm>
              <a:off x="791156" y="3969114"/>
              <a:ext cx="11006949" cy="1750426"/>
            </a:xfrm>
            <a:prstGeom prst="rect">
              <a:avLst/>
            </a:prstGeom>
          </p:spPr>
        </p:pic>
      </p:grpSp>
    </p:spTree>
    <p:extLst>
      <p:ext uri="{BB962C8B-B14F-4D97-AF65-F5344CB8AC3E}">
        <p14:creationId xmlns:p14="http://schemas.microsoft.com/office/powerpoint/2010/main" val="236516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86725" y="-1"/>
            <a:ext cx="4105276" cy="419102"/>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New Fed Electricity Statute</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31,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28</a:t>
            </a:fld>
            <a:endParaRPr lang="en-US" altLang="en-US"/>
          </a:p>
        </p:txBody>
      </p:sp>
      <p:sp>
        <p:nvSpPr>
          <p:cNvPr id="6" name="Text Box 5"/>
          <p:cNvSpPr txBox="1">
            <a:spLocks noChangeArrowheads="1"/>
          </p:cNvSpPr>
          <p:nvPr/>
        </p:nvSpPr>
        <p:spPr bwMode="auto">
          <a:xfrm>
            <a:off x="9380913" y="6488668"/>
            <a:ext cx="281108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Public Utility Act of 1935</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6287" y="262094"/>
            <a:ext cx="3888014" cy="5920342"/>
          </a:xfrm>
          <a:prstGeom prst="rect">
            <a:avLst/>
          </a:prstGeom>
        </p:spPr>
      </p:pic>
      <p:pic>
        <p:nvPicPr>
          <p:cNvPr id="8" name="Picture 7"/>
          <p:cNvPicPr>
            <a:picLocks noChangeAspect="1"/>
          </p:cNvPicPr>
          <p:nvPr/>
        </p:nvPicPr>
        <p:blipFill>
          <a:blip r:embed="rId3"/>
          <a:stretch>
            <a:fillRect/>
          </a:stretch>
        </p:blipFill>
        <p:spPr>
          <a:xfrm>
            <a:off x="1705031" y="1621302"/>
            <a:ext cx="8991450" cy="4112455"/>
          </a:xfrm>
          <a:prstGeom prst="rect">
            <a:avLst/>
          </a:prstGeom>
        </p:spPr>
      </p:pic>
    </p:spTree>
    <p:extLst>
      <p:ext uri="{BB962C8B-B14F-4D97-AF65-F5344CB8AC3E}">
        <p14:creationId xmlns:p14="http://schemas.microsoft.com/office/powerpoint/2010/main" val="185735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24663" y="-2"/>
            <a:ext cx="5367338" cy="447677"/>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Federal and State Zones of Control</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31,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29</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34963" y="281261"/>
            <a:ext cx="3956050" cy="6106706"/>
          </a:xfrm>
          <a:prstGeom prst="rect">
            <a:avLst/>
          </a:prstGeom>
        </p:spPr>
      </p:pic>
      <p:pic>
        <p:nvPicPr>
          <p:cNvPr id="8" name="Picture 7"/>
          <p:cNvPicPr>
            <a:picLocks noChangeAspect="1"/>
          </p:cNvPicPr>
          <p:nvPr/>
        </p:nvPicPr>
        <p:blipFill>
          <a:blip r:embed="rId3"/>
          <a:stretch>
            <a:fillRect/>
          </a:stretch>
        </p:blipFill>
        <p:spPr>
          <a:xfrm>
            <a:off x="2455589" y="808308"/>
            <a:ext cx="8242202" cy="5334000"/>
          </a:xfrm>
          <a:prstGeom prst="rect">
            <a:avLst/>
          </a:prstGeom>
        </p:spPr>
      </p:pic>
      <p:sp>
        <p:nvSpPr>
          <p:cNvPr id="9" name="Text Box 5"/>
          <p:cNvSpPr txBox="1">
            <a:spLocks noChangeArrowheads="1"/>
          </p:cNvSpPr>
          <p:nvPr/>
        </p:nvSpPr>
        <p:spPr bwMode="auto">
          <a:xfrm>
            <a:off x="9426633" y="6502941"/>
            <a:ext cx="276536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Public Utility Act of 1935</a:t>
            </a:r>
            <a:endParaRPr lang="en-US" sz="1800"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1738440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6DE05549-415D-4A8C-A4F1-ADD0C2CF94D5}" type="datetime4">
              <a:rPr lang="en-US" smtClean="0"/>
              <a:t>March 31, 2022</a:t>
            </a:fld>
            <a:endParaRPr lang="en-US" altLang="en-US">
              <a:solidFill>
                <a:schemeClr val="bg2"/>
              </a:solidFill>
            </a:endParaRPr>
          </a:p>
        </p:txBody>
      </p:sp>
      <p:sp>
        <p:nvSpPr>
          <p:cNvPr id="6" name="Slide Number Placeholder 5"/>
          <p:cNvSpPr>
            <a:spLocks noGrp="1"/>
          </p:cNvSpPr>
          <p:nvPr>
            <p:ph type="sldNum" sz="quarter" idx="4294967295"/>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C68169DD-0AD8-46FE-ABC4-9A10B126C871}" type="slidenum">
              <a:rPr lang="en-US" altLang="en-US" sz="1400">
                <a:solidFill>
                  <a:srgbClr val="000066"/>
                </a:solidFill>
                <a:latin typeface="Arial" panose="020B0604020202020204" pitchFamily="34" charset="0"/>
              </a:rPr>
              <a:pPr/>
              <a:t>3</a:t>
            </a:fld>
            <a:endParaRPr lang="en-US" altLang="en-US" sz="1400">
              <a:solidFill>
                <a:srgbClr val="000066"/>
              </a:solidFill>
              <a:latin typeface="Arial" panose="020B0604020202020204" pitchFamily="34" charset="0"/>
            </a:endParaRPr>
          </a:p>
        </p:txBody>
      </p:sp>
      <p:sp>
        <p:nvSpPr>
          <p:cNvPr id="4101" name="Rectangle 2"/>
          <p:cNvSpPr>
            <a:spLocks noGrp="1" noChangeArrowheads="1"/>
          </p:cNvSpPr>
          <p:nvPr>
            <p:ph type="title"/>
          </p:nvPr>
        </p:nvSpPr>
        <p:spPr/>
        <p:txBody>
          <a:bodyPr/>
          <a:lstStyle/>
          <a:p>
            <a:r>
              <a:rPr lang="en-US" dirty="0" smtClean="0"/>
              <a:t>Why Electricity is Hard</a:t>
            </a:r>
          </a:p>
        </p:txBody>
      </p:sp>
      <p:sp>
        <p:nvSpPr>
          <p:cNvPr id="4102" name="Rectangle 3"/>
          <p:cNvSpPr>
            <a:spLocks noGrp="1" noChangeArrowheads="1"/>
          </p:cNvSpPr>
          <p:nvPr>
            <p:ph type="body" idx="1"/>
          </p:nvPr>
        </p:nvSpPr>
        <p:spPr/>
        <p:txBody>
          <a:bodyPr/>
          <a:lstStyle/>
          <a:p>
            <a:pPr>
              <a:lnSpc>
                <a:spcPct val="80000"/>
              </a:lnSpc>
            </a:pPr>
            <a:r>
              <a:rPr lang="en-US" dirty="0" smtClean="0"/>
              <a:t>Can’t Store It (But changing?)</a:t>
            </a:r>
          </a:p>
          <a:p>
            <a:pPr lvl="1">
              <a:lnSpc>
                <a:spcPct val="80000"/>
              </a:lnSpc>
            </a:pPr>
            <a:r>
              <a:rPr lang="en-US" dirty="0" smtClean="0"/>
              <a:t>Needs to be created when it is used</a:t>
            </a:r>
          </a:p>
          <a:p>
            <a:pPr lvl="1">
              <a:lnSpc>
                <a:spcPct val="80000"/>
              </a:lnSpc>
            </a:pPr>
            <a:r>
              <a:rPr lang="en-US" dirty="0" smtClean="0"/>
              <a:t>Travels over system at speed of light</a:t>
            </a:r>
          </a:p>
          <a:p>
            <a:pPr>
              <a:lnSpc>
                <a:spcPct val="80000"/>
              </a:lnSpc>
            </a:pPr>
            <a:r>
              <a:rPr lang="en-US" dirty="0" smtClean="0"/>
              <a:t>Flows Can’t Be Controlled</a:t>
            </a:r>
          </a:p>
          <a:p>
            <a:pPr lvl="1">
              <a:lnSpc>
                <a:spcPct val="80000"/>
              </a:lnSpc>
            </a:pPr>
            <a:r>
              <a:rPr lang="en-US" dirty="0" smtClean="0"/>
              <a:t>“The flow of alternating current (AC) electricity cannot be controlled like a liquid or gas by opening or closing a valve in a pipe, or switched like calls over a long-distance telephone network.”</a:t>
            </a:r>
          </a:p>
        </p:txBody>
      </p:sp>
    </p:spTree>
    <p:extLst>
      <p:ext uri="{BB962C8B-B14F-4D97-AF65-F5344CB8AC3E}">
        <p14:creationId xmlns:p14="http://schemas.microsoft.com/office/powerpoint/2010/main" val="36238991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4850" y="-1"/>
            <a:ext cx="7677151" cy="476251"/>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Regional Operations and </a:t>
            </a:r>
            <a:r>
              <a:rPr lang="en-US" sz="2400" dirty="0" smtClean="0">
                <a:solidFill>
                  <a:schemeClr val="accent4">
                    <a:lumMod val="75000"/>
                    <a:lumOff val="25000"/>
                  </a:schemeClr>
                </a:solidFill>
                <a:latin typeface="+mn-lt"/>
                <a:cs typeface="Times New Roman" panose="02020603050405020304" pitchFamily="18" charset="0"/>
              </a:rPr>
              <a:t>Voluntary Interconnection</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31,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30</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p:cNvSpPr txBox="1">
            <a:spLocks noChangeArrowheads="1"/>
          </p:cNvSpPr>
          <p:nvPr/>
        </p:nvSpPr>
        <p:spPr bwMode="auto">
          <a:xfrm>
            <a:off x="9380913" y="6516172"/>
            <a:ext cx="281108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Public Utility Act of 1935</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72165" y="261168"/>
            <a:ext cx="4054213" cy="6115820"/>
          </a:xfrm>
          <a:prstGeom prst="rect">
            <a:avLst/>
          </a:prstGeom>
        </p:spPr>
      </p:pic>
      <p:pic>
        <p:nvPicPr>
          <p:cNvPr id="9" name="Picture 8"/>
          <p:cNvPicPr>
            <a:picLocks noChangeAspect="1"/>
          </p:cNvPicPr>
          <p:nvPr/>
        </p:nvPicPr>
        <p:blipFill>
          <a:blip r:embed="rId3"/>
          <a:stretch>
            <a:fillRect/>
          </a:stretch>
        </p:blipFill>
        <p:spPr>
          <a:xfrm>
            <a:off x="2317590" y="1293202"/>
            <a:ext cx="8345929" cy="4736123"/>
          </a:xfrm>
          <a:prstGeom prst="rect">
            <a:avLst/>
          </a:prstGeom>
        </p:spPr>
      </p:pic>
    </p:spTree>
    <p:extLst>
      <p:ext uri="{BB962C8B-B14F-4D97-AF65-F5344CB8AC3E}">
        <p14:creationId xmlns:p14="http://schemas.microsoft.com/office/powerpoint/2010/main" val="1875998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29209" y="-1"/>
            <a:ext cx="4662792" cy="476251"/>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FPC Interconnection Authority</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31,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31</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p:cNvSpPr txBox="1">
            <a:spLocks noChangeArrowheads="1"/>
          </p:cNvSpPr>
          <p:nvPr/>
        </p:nvSpPr>
        <p:spPr bwMode="auto">
          <a:xfrm>
            <a:off x="9380913" y="6516172"/>
            <a:ext cx="281108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Public Utility Act of 1935</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72165" y="261168"/>
            <a:ext cx="4080748" cy="6155848"/>
          </a:xfrm>
          <a:prstGeom prst="rect">
            <a:avLst/>
          </a:prstGeom>
        </p:spPr>
      </p:pic>
      <p:grpSp>
        <p:nvGrpSpPr>
          <p:cNvPr id="11" name="Group 10"/>
          <p:cNvGrpSpPr>
            <a:grpSpLocks noChangeAspect="1"/>
          </p:cNvGrpSpPr>
          <p:nvPr/>
        </p:nvGrpSpPr>
        <p:grpSpPr>
          <a:xfrm>
            <a:off x="1867459" y="859069"/>
            <a:ext cx="8989923" cy="5274284"/>
            <a:chOff x="4397249" y="2771666"/>
            <a:chExt cx="3359099" cy="1970745"/>
          </a:xfrm>
        </p:grpSpPr>
        <p:pic>
          <p:nvPicPr>
            <p:cNvPr id="6" name="Picture 5"/>
            <p:cNvPicPr>
              <a:picLocks noChangeAspect="1"/>
            </p:cNvPicPr>
            <p:nvPr/>
          </p:nvPicPr>
          <p:blipFill rotWithShape="1">
            <a:blip r:embed="rId3"/>
            <a:srcRect r="1270"/>
            <a:stretch/>
          </p:blipFill>
          <p:spPr>
            <a:xfrm>
              <a:off x="4397250" y="2771666"/>
              <a:ext cx="3354368" cy="1314667"/>
            </a:xfrm>
            <a:prstGeom prst="rect">
              <a:avLst/>
            </a:prstGeom>
          </p:spPr>
        </p:pic>
        <p:pic>
          <p:nvPicPr>
            <p:cNvPr id="10" name="Picture 9"/>
            <p:cNvPicPr>
              <a:picLocks noChangeAspect="1"/>
            </p:cNvPicPr>
            <p:nvPr/>
          </p:nvPicPr>
          <p:blipFill>
            <a:blip r:embed="rId4"/>
            <a:stretch>
              <a:fillRect/>
            </a:stretch>
          </p:blipFill>
          <p:spPr>
            <a:xfrm>
              <a:off x="4397249" y="4086333"/>
              <a:ext cx="3359099" cy="656078"/>
            </a:xfrm>
            <a:prstGeom prst="rect">
              <a:avLst/>
            </a:prstGeom>
          </p:spPr>
        </p:pic>
      </p:grpSp>
    </p:spTree>
    <p:extLst>
      <p:ext uri="{BB962C8B-B14F-4D97-AF65-F5344CB8AC3E}">
        <p14:creationId xmlns:p14="http://schemas.microsoft.com/office/powerpoint/2010/main" val="142219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0" y="-1"/>
            <a:ext cx="4191001" cy="400052"/>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Just and Reasonable Rates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31,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32</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74194" y="263735"/>
            <a:ext cx="4208944" cy="6137065"/>
          </a:xfrm>
          <a:prstGeom prst="rect">
            <a:avLst/>
          </a:prstGeom>
        </p:spPr>
      </p:pic>
      <p:sp>
        <p:nvSpPr>
          <p:cNvPr id="8" name="Text Box 5"/>
          <p:cNvSpPr txBox="1">
            <a:spLocks noChangeArrowheads="1"/>
          </p:cNvSpPr>
          <p:nvPr/>
        </p:nvSpPr>
        <p:spPr bwMode="auto">
          <a:xfrm>
            <a:off x="9380913" y="6488668"/>
            <a:ext cx="281108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Public Utility Act of 1935</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9" name="Picture 8"/>
          <p:cNvPicPr>
            <a:picLocks noChangeAspect="1"/>
          </p:cNvPicPr>
          <p:nvPr/>
        </p:nvPicPr>
        <p:blipFill>
          <a:blip r:embed="rId3"/>
          <a:stretch>
            <a:fillRect/>
          </a:stretch>
        </p:blipFill>
        <p:spPr>
          <a:xfrm>
            <a:off x="1305889" y="1373167"/>
            <a:ext cx="9878817" cy="4454770"/>
          </a:xfrm>
          <a:prstGeom prst="rect">
            <a:avLst/>
          </a:prstGeom>
        </p:spPr>
      </p:pic>
    </p:spTree>
    <p:extLst>
      <p:ext uri="{BB962C8B-B14F-4D97-AF65-F5344CB8AC3E}">
        <p14:creationId xmlns:p14="http://schemas.microsoft.com/office/powerpoint/2010/main" val="616327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2263" y="-1"/>
            <a:ext cx="5519738" cy="371790"/>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FPC (now FERC) Power to Fix Rates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31,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33</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13950" y="185893"/>
            <a:ext cx="4109807" cy="6219669"/>
          </a:xfrm>
          <a:prstGeom prst="rect">
            <a:avLst/>
          </a:prstGeom>
        </p:spPr>
      </p:pic>
      <p:pic>
        <p:nvPicPr>
          <p:cNvPr id="8" name="Picture 7"/>
          <p:cNvPicPr>
            <a:picLocks noChangeAspect="1"/>
          </p:cNvPicPr>
          <p:nvPr/>
        </p:nvPicPr>
        <p:blipFill>
          <a:blip r:embed="rId3"/>
          <a:stretch>
            <a:fillRect/>
          </a:stretch>
        </p:blipFill>
        <p:spPr>
          <a:xfrm>
            <a:off x="1548375" y="1673874"/>
            <a:ext cx="10247775" cy="4052840"/>
          </a:xfrm>
          <a:prstGeom prst="rect">
            <a:avLst/>
          </a:prstGeom>
        </p:spPr>
      </p:pic>
      <p:sp>
        <p:nvSpPr>
          <p:cNvPr id="9" name="Text Box 5"/>
          <p:cNvSpPr txBox="1">
            <a:spLocks noChangeArrowheads="1"/>
          </p:cNvSpPr>
          <p:nvPr/>
        </p:nvSpPr>
        <p:spPr bwMode="auto">
          <a:xfrm>
            <a:off x="9405851" y="6520248"/>
            <a:ext cx="276610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Public Utility Act of 1935</a:t>
            </a:r>
            <a:endParaRPr lang="en-US" sz="1800"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331113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029A8627-1A7B-410B-95B4-512737EB3CFB}" type="datetime4">
              <a:rPr lang="en-US" smtClean="0"/>
              <a:t>March 31, 2022</a:t>
            </a:fld>
            <a:endParaRPr lang="en-US" altLang="en-US">
              <a:solidFill>
                <a:schemeClr val="bg2"/>
              </a:solidFill>
            </a:endParaRPr>
          </a:p>
        </p:txBody>
      </p:sp>
      <p:sp>
        <p:nvSpPr>
          <p:cNvPr id="6" name="Slide Number Placeholder 5"/>
          <p:cNvSpPr>
            <a:spLocks noGrp="1"/>
          </p:cNvSpPr>
          <p:nvPr>
            <p:ph type="sldNum" sz="quarter" idx="4294967295"/>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6BE93E1D-7D5E-4B78-AABC-1ED67ED36BE1}" type="slidenum">
              <a:rPr lang="en-US" altLang="en-US" sz="1400">
                <a:solidFill>
                  <a:srgbClr val="000066"/>
                </a:solidFill>
                <a:latin typeface="Arial" panose="020B0604020202020204" pitchFamily="34" charset="0"/>
              </a:rPr>
              <a:pPr/>
              <a:t>34</a:t>
            </a:fld>
            <a:endParaRPr lang="en-US" altLang="en-US" sz="1400">
              <a:solidFill>
                <a:srgbClr val="000066"/>
              </a:solidFill>
              <a:latin typeface="Arial" panose="020B0604020202020204" pitchFamily="34" charset="0"/>
            </a:endParaRPr>
          </a:p>
        </p:txBody>
      </p:sp>
      <p:sp>
        <p:nvSpPr>
          <p:cNvPr id="19461" name="Rectangle 2"/>
          <p:cNvSpPr>
            <a:spLocks noGrp="1" noChangeArrowheads="1"/>
          </p:cNvSpPr>
          <p:nvPr>
            <p:ph type="title"/>
          </p:nvPr>
        </p:nvSpPr>
        <p:spPr/>
        <p:txBody>
          <a:bodyPr/>
          <a:lstStyle/>
          <a:p>
            <a:r>
              <a:rPr lang="en-US" dirty="0" smtClean="0"/>
              <a:t>Mapping to Current Law</a:t>
            </a:r>
          </a:p>
        </p:txBody>
      </p:sp>
      <p:sp>
        <p:nvSpPr>
          <p:cNvPr id="19462" name="Rectangle 3"/>
          <p:cNvSpPr>
            <a:spLocks noGrp="1" noChangeArrowheads="1"/>
          </p:cNvSpPr>
          <p:nvPr>
            <p:ph type="body" idx="1"/>
          </p:nvPr>
        </p:nvSpPr>
        <p:spPr/>
        <p:txBody>
          <a:bodyPr/>
          <a:lstStyle/>
          <a:p>
            <a:pPr>
              <a:lnSpc>
                <a:spcPct val="90000"/>
              </a:lnSpc>
            </a:pPr>
            <a:r>
              <a:rPr lang="en-US" dirty="0" smtClean="0"/>
              <a:t>1935 Federal Power Act</a:t>
            </a:r>
          </a:p>
          <a:p>
            <a:pPr lvl="1">
              <a:lnSpc>
                <a:spcPct val="90000"/>
              </a:lnSpc>
            </a:pPr>
            <a:r>
              <a:rPr lang="en-US" dirty="0" smtClean="0"/>
              <a:t>16 USC 824. Declaration of policy; application of subchapter (§ 201)</a:t>
            </a:r>
          </a:p>
          <a:p>
            <a:pPr lvl="1">
              <a:lnSpc>
                <a:spcPct val="90000"/>
              </a:lnSpc>
            </a:pPr>
            <a:r>
              <a:rPr lang="en-US" dirty="0" smtClean="0"/>
              <a:t>16 USC 824d. Rates and charges; schedules; suspension of new rates; automatic adjustment clauses (§ 205)</a:t>
            </a:r>
          </a:p>
          <a:p>
            <a:pPr lvl="1">
              <a:lnSpc>
                <a:spcPct val="90000"/>
              </a:lnSpc>
            </a:pPr>
            <a:r>
              <a:rPr lang="en-US" dirty="0" smtClean="0"/>
              <a:t>16 USC 824e. Power of Commission to fix rates and charges; determination of cost of production or transmission (§ 206)</a:t>
            </a:r>
          </a:p>
        </p:txBody>
      </p:sp>
    </p:spTree>
    <p:extLst>
      <p:ext uri="{BB962C8B-B14F-4D97-AF65-F5344CB8AC3E}">
        <p14:creationId xmlns:p14="http://schemas.microsoft.com/office/powerpoint/2010/main" val="24341707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01325" y="-2"/>
            <a:ext cx="1590676"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Otter Tail</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31,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35</a:t>
            </a:fld>
            <a:endParaRPr lang="en-US" altLang="en-US"/>
          </a:p>
        </p:txBody>
      </p:sp>
      <p:sp>
        <p:nvSpPr>
          <p:cNvPr id="6" name="Text Box 5"/>
          <p:cNvSpPr txBox="1">
            <a:spLocks noChangeArrowheads="1"/>
          </p:cNvSpPr>
          <p:nvPr/>
        </p:nvSpPr>
        <p:spPr bwMode="auto">
          <a:xfrm>
            <a:off x="9848850" y="6488668"/>
            <a:ext cx="234315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410 U.S. 366 (1973)</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3909959" y="139148"/>
            <a:ext cx="4194692" cy="6560664"/>
          </a:xfrm>
          <a:prstGeom prst="rect">
            <a:avLst/>
          </a:prstGeom>
        </p:spPr>
      </p:pic>
    </p:spTree>
    <p:extLst>
      <p:ext uri="{BB962C8B-B14F-4D97-AF65-F5344CB8AC3E}">
        <p14:creationId xmlns:p14="http://schemas.microsoft.com/office/powerpoint/2010/main" val="39951065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3925" y="-1"/>
            <a:ext cx="3648075" cy="457201"/>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What the FPA Didn’t Do</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31,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36</a:t>
            </a:fld>
            <a:endParaRPr lang="en-US" altLang="en-US"/>
          </a:p>
        </p:txBody>
      </p:sp>
      <p:sp>
        <p:nvSpPr>
          <p:cNvPr id="6" name="Text Box 5"/>
          <p:cNvSpPr txBox="1">
            <a:spLocks noChangeArrowheads="1"/>
          </p:cNvSpPr>
          <p:nvPr/>
        </p:nvSpPr>
        <p:spPr bwMode="auto">
          <a:xfrm>
            <a:off x="7667329" y="6488668"/>
            <a:ext cx="452467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S.1725, 74</a:t>
            </a:r>
            <a:r>
              <a:rPr lang="en-US" sz="1800" i="0" baseline="30000" dirty="0" smtClean="0">
                <a:solidFill>
                  <a:schemeClr val="accent4">
                    <a:lumMod val="75000"/>
                    <a:lumOff val="25000"/>
                  </a:schemeClr>
                </a:solidFill>
                <a:latin typeface="+mn-lt"/>
                <a:cs typeface="Times New Roman" panose="02020603050405020304" pitchFamily="18" charset="0"/>
              </a:rPr>
              <a:t>th</a:t>
            </a:r>
            <a:r>
              <a:rPr lang="en-US" sz="1800" i="0" dirty="0" smtClean="0">
                <a:solidFill>
                  <a:schemeClr val="accent4">
                    <a:lumMod val="75000"/>
                    <a:lumOff val="25000"/>
                  </a:schemeClr>
                </a:solidFill>
                <a:latin typeface="+mn-lt"/>
                <a:cs typeface="Times New Roman" panose="02020603050405020304" pitchFamily="18" charset="0"/>
              </a:rPr>
              <a:t> Cong. 1</a:t>
            </a:r>
            <a:r>
              <a:rPr lang="en-US" sz="1800" i="0" baseline="30000" dirty="0" smtClean="0">
                <a:solidFill>
                  <a:schemeClr val="accent4">
                    <a:lumMod val="75000"/>
                    <a:lumOff val="25000"/>
                  </a:schemeClr>
                </a:solidFill>
                <a:latin typeface="+mn-lt"/>
                <a:cs typeface="Times New Roman" panose="02020603050405020304" pitchFamily="18" charset="0"/>
              </a:rPr>
              <a:t>st</a:t>
            </a:r>
            <a:r>
              <a:rPr lang="en-US" sz="1800" i="0" dirty="0" smtClean="0">
                <a:solidFill>
                  <a:schemeClr val="accent4">
                    <a:lumMod val="75000"/>
                    <a:lumOff val="25000"/>
                  </a:schemeClr>
                </a:solidFill>
                <a:latin typeface="+mn-lt"/>
                <a:cs typeface="Times New Roman" panose="02020603050405020304" pitchFamily="18" charset="0"/>
              </a:rPr>
              <a:t> Sess. (6 Feb 1935)</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9" name="Picture 8"/>
          <p:cNvPicPr>
            <a:picLocks noChangeAspect="1"/>
          </p:cNvPicPr>
          <p:nvPr/>
        </p:nvPicPr>
        <p:blipFill>
          <a:blip r:embed="rId2"/>
          <a:stretch>
            <a:fillRect/>
          </a:stretch>
        </p:blipFill>
        <p:spPr>
          <a:xfrm>
            <a:off x="3261588" y="138679"/>
            <a:ext cx="4100941" cy="6638357"/>
          </a:xfrm>
          <a:prstGeom prst="rect">
            <a:avLst/>
          </a:prstGeom>
        </p:spPr>
      </p:pic>
    </p:spTree>
    <p:extLst>
      <p:ext uri="{BB962C8B-B14F-4D97-AF65-F5344CB8AC3E}">
        <p14:creationId xmlns:p14="http://schemas.microsoft.com/office/powerpoint/2010/main" val="40703235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0725" y="0"/>
            <a:ext cx="6391275" cy="428626"/>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Draft Bill Had a Common Carrier Provision</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31,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37</a:t>
            </a:fld>
            <a:endParaRPr lang="en-US" altLang="en-US"/>
          </a:p>
        </p:txBody>
      </p:sp>
      <p:sp>
        <p:nvSpPr>
          <p:cNvPr id="6" name="Text Box 5"/>
          <p:cNvSpPr txBox="1">
            <a:spLocks noChangeArrowheads="1"/>
          </p:cNvSpPr>
          <p:nvPr/>
        </p:nvSpPr>
        <p:spPr bwMode="auto">
          <a:xfrm>
            <a:off x="7667329" y="6488668"/>
            <a:ext cx="452467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S.1725, 74</a:t>
            </a:r>
            <a:r>
              <a:rPr lang="en-US" sz="1800" i="0" baseline="30000" dirty="0" smtClean="0">
                <a:solidFill>
                  <a:schemeClr val="accent4">
                    <a:lumMod val="75000"/>
                    <a:lumOff val="25000"/>
                  </a:schemeClr>
                </a:solidFill>
                <a:latin typeface="+mn-lt"/>
                <a:cs typeface="Times New Roman" panose="02020603050405020304" pitchFamily="18" charset="0"/>
              </a:rPr>
              <a:t>th</a:t>
            </a:r>
            <a:r>
              <a:rPr lang="en-US" sz="1800" i="0" dirty="0" smtClean="0">
                <a:solidFill>
                  <a:schemeClr val="accent4">
                    <a:lumMod val="75000"/>
                    <a:lumOff val="25000"/>
                  </a:schemeClr>
                </a:solidFill>
                <a:latin typeface="+mn-lt"/>
                <a:cs typeface="Times New Roman" panose="02020603050405020304" pitchFamily="18" charset="0"/>
              </a:rPr>
              <a:t> Cong. 1</a:t>
            </a:r>
            <a:r>
              <a:rPr lang="en-US" sz="1800" i="0" baseline="30000" dirty="0" smtClean="0">
                <a:solidFill>
                  <a:schemeClr val="accent4">
                    <a:lumMod val="75000"/>
                    <a:lumOff val="25000"/>
                  </a:schemeClr>
                </a:solidFill>
                <a:latin typeface="+mn-lt"/>
                <a:cs typeface="Times New Roman" panose="02020603050405020304" pitchFamily="18" charset="0"/>
              </a:rPr>
              <a:t>st</a:t>
            </a:r>
            <a:r>
              <a:rPr lang="en-US" sz="1800" i="0" dirty="0" smtClean="0">
                <a:solidFill>
                  <a:schemeClr val="accent4">
                    <a:lumMod val="75000"/>
                    <a:lumOff val="25000"/>
                  </a:schemeClr>
                </a:solidFill>
                <a:latin typeface="+mn-lt"/>
                <a:cs typeface="Times New Roman" panose="02020603050405020304" pitchFamily="18" charset="0"/>
              </a:rPr>
              <a:t> Sess. (6 Feb 1935)</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304255" y="428626"/>
            <a:ext cx="3505010" cy="5872162"/>
          </a:xfrm>
          <a:prstGeom prst="rect">
            <a:avLst/>
          </a:prstGeom>
        </p:spPr>
      </p:pic>
      <p:grpSp>
        <p:nvGrpSpPr>
          <p:cNvPr id="9" name="Group 8"/>
          <p:cNvGrpSpPr>
            <a:grpSpLocks noChangeAspect="1"/>
          </p:cNvGrpSpPr>
          <p:nvPr/>
        </p:nvGrpSpPr>
        <p:grpSpPr>
          <a:xfrm>
            <a:off x="2337752" y="1425735"/>
            <a:ext cx="8794337" cy="4543820"/>
            <a:chOff x="4160047" y="3120166"/>
            <a:chExt cx="4211541" cy="2176001"/>
          </a:xfrm>
        </p:grpSpPr>
        <p:pic>
          <p:nvPicPr>
            <p:cNvPr id="10" name="Picture 9"/>
            <p:cNvPicPr>
              <a:picLocks noChangeAspect="1"/>
            </p:cNvPicPr>
            <p:nvPr/>
          </p:nvPicPr>
          <p:blipFill rotWithShape="1">
            <a:blip r:embed="rId3"/>
            <a:srcRect l="5593"/>
            <a:stretch/>
          </p:blipFill>
          <p:spPr>
            <a:xfrm>
              <a:off x="4160047" y="3120166"/>
              <a:ext cx="4205860" cy="617667"/>
            </a:xfrm>
            <a:prstGeom prst="rect">
              <a:avLst/>
            </a:prstGeom>
          </p:spPr>
        </p:pic>
        <p:pic>
          <p:nvPicPr>
            <p:cNvPr id="11" name="Picture 10"/>
            <p:cNvPicPr>
              <a:picLocks noChangeAspect="1"/>
            </p:cNvPicPr>
            <p:nvPr/>
          </p:nvPicPr>
          <p:blipFill rotWithShape="1">
            <a:blip r:embed="rId4"/>
            <a:srcRect r="1162"/>
            <a:stretch/>
          </p:blipFill>
          <p:spPr>
            <a:xfrm>
              <a:off x="4168533" y="3737833"/>
              <a:ext cx="4203055" cy="1558334"/>
            </a:xfrm>
            <a:prstGeom prst="rect">
              <a:avLst/>
            </a:prstGeom>
          </p:spPr>
        </p:pic>
      </p:grpSp>
    </p:spTree>
    <p:extLst>
      <p:ext uri="{BB962C8B-B14F-4D97-AF65-F5344CB8AC3E}">
        <p14:creationId xmlns:p14="http://schemas.microsoft.com/office/powerpoint/2010/main" val="1633432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3588" y="-1"/>
            <a:ext cx="10158413" cy="47987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Draft Bill Gave FPA More Powers re Interconnection and Expansions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31,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38</a:t>
            </a:fld>
            <a:endParaRPr lang="en-US" altLang="en-US"/>
          </a:p>
        </p:txBody>
      </p:sp>
      <p:sp>
        <p:nvSpPr>
          <p:cNvPr id="6" name="Text Box 5"/>
          <p:cNvSpPr txBox="1">
            <a:spLocks noChangeArrowheads="1"/>
          </p:cNvSpPr>
          <p:nvPr/>
        </p:nvSpPr>
        <p:spPr bwMode="auto">
          <a:xfrm>
            <a:off x="7667329" y="6488668"/>
            <a:ext cx="452467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S.1725, 74</a:t>
            </a:r>
            <a:r>
              <a:rPr lang="en-US" sz="1800" i="0" baseline="30000" dirty="0" smtClean="0">
                <a:solidFill>
                  <a:schemeClr val="accent4">
                    <a:lumMod val="75000"/>
                    <a:lumOff val="25000"/>
                  </a:schemeClr>
                </a:solidFill>
                <a:latin typeface="+mn-lt"/>
                <a:cs typeface="Times New Roman" panose="02020603050405020304" pitchFamily="18" charset="0"/>
              </a:rPr>
              <a:t>th</a:t>
            </a:r>
            <a:r>
              <a:rPr lang="en-US" sz="1800" i="0" dirty="0" smtClean="0">
                <a:solidFill>
                  <a:schemeClr val="accent4">
                    <a:lumMod val="75000"/>
                    <a:lumOff val="25000"/>
                  </a:schemeClr>
                </a:solidFill>
                <a:latin typeface="+mn-lt"/>
                <a:cs typeface="Times New Roman" panose="02020603050405020304" pitchFamily="18" charset="0"/>
              </a:rPr>
              <a:t> Cong. 1</a:t>
            </a:r>
            <a:r>
              <a:rPr lang="en-US" sz="1800" i="0" baseline="30000" dirty="0" smtClean="0">
                <a:solidFill>
                  <a:schemeClr val="accent4">
                    <a:lumMod val="75000"/>
                    <a:lumOff val="25000"/>
                  </a:schemeClr>
                </a:solidFill>
                <a:latin typeface="+mn-lt"/>
                <a:cs typeface="Times New Roman" panose="02020603050405020304" pitchFamily="18" charset="0"/>
              </a:rPr>
              <a:t>st</a:t>
            </a:r>
            <a:r>
              <a:rPr lang="en-US" sz="1800" i="0" dirty="0" smtClean="0">
                <a:solidFill>
                  <a:schemeClr val="accent4">
                    <a:lumMod val="75000"/>
                    <a:lumOff val="25000"/>
                  </a:schemeClr>
                </a:solidFill>
                <a:latin typeface="+mn-lt"/>
                <a:cs typeface="Times New Roman" panose="02020603050405020304" pitchFamily="18" charset="0"/>
              </a:rPr>
              <a:t> Sess. (6 Feb 1935)</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2" name="Picture 11"/>
          <p:cNvPicPr>
            <a:picLocks noChangeAspect="1"/>
          </p:cNvPicPr>
          <p:nvPr/>
        </p:nvPicPr>
        <p:blipFill>
          <a:blip r:embed="rId2"/>
          <a:stretch>
            <a:fillRect/>
          </a:stretch>
        </p:blipFill>
        <p:spPr>
          <a:xfrm>
            <a:off x="221562" y="553929"/>
            <a:ext cx="3394644" cy="5782339"/>
          </a:xfrm>
          <a:prstGeom prst="rect">
            <a:avLst/>
          </a:prstGeom>
        </p:spPr>
      </p:pic>
      <p:pic>
        <p:nvPicPr>
          <p:cNvPr id="13" name="Picture 12"/>
          <p:cNvPicPr>
            <a:picLocks noChangeAspect="1"/>
          </p:cNvPicPr>
          <p:nvPr/>
        </p:nvPicPr>
        <p:blipFill>
          <a:blip r:embed="rId3"/>
          <a:stretch>
            <a:fillRect/>
          </a:stretch>
        </p:blipFill>
        <p:spPr>
          <a:xfrm>
            <a:off x="2946400" y="983789"/>
            <a:ext cx="6910892" cy="5112211"/>
          </a:xfrm>
          <a:prstGeom prst="rect">
            <a:avLst/>
          </a:prstGeom>
        </p:spPr>
      </p:pic>
    </p:spTree>
    <p:extLst>
      <p:ext uri="{BB962C8B-B14F-4D97-AF65-F5344CB8AC3E}">
        <p14:creationId xmlns:p14="http://schemas.microsoft.com/office/powerpoint/2010/main" val="663611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2"/>
                                        </p:tgtEl>
                                        <p:attrNameLst>
                                          <p:attrName>style.opacity</p:attrName>
                                        </p:attrNameLst>
                                      </p:cBhvr>
                                      <p:to>
                                        <p:strVal val="0.5"/>
                                      </p:to>
                                    </p:set>
                                    <p:animEffect filter="image" prLst="opacity: 0.5">
                                      <p:cBhvr rctx="IE">
                                        <p:cTn id="9" dur="indefinite"/>
                                        <p:tgtEl>
                                          <p:spTgt spid="12"/>
                                        </p:tgtEl>
                                      </p:cBhvr>
                                    </p:animEffect>
                                  </p:childTnLst>
                                </p:cTn>
                              </p:par>
                              <p:par>
                                <p:cTn id="10" presetID="22" presetClass="entr" presetSubtype="8"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47082" y="-1"/>
            <a:ext cx="3144918" cy="371790"/>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Run Up to 1992 Act</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31,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39</a:t>
            </a:fld>
            <a:endParaRPr lang="en-US" altLang="en-US"/>
          </a:p>
        </p:txBody>
      </p:sp>
      <p:sp>
        <p:nvSpPr>
          <p:cNvPr id="6" name="Text Box 5"/>
          <p:cNvSpPr txBox="1">
            <a:spLocks noChangeArrowheads="1"/>
          </p:cNvSpPr>
          <p:nvPr/>
        </p:nvSpPr>
        <p:spPr bwMode="auto">
          <a:xfrm>
            <a:off x="8645236" y="6488668"/>
            <a:ext cx="354676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H. Rept. 102-474 (30 Mar 1992)</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5" name="Picture 4" descr="1992 Act House Report.pdf (SECURED) - Adobe Acrobat Pro DC"/>
          <p:cNvPicPr>
            <a:picLocks noChangeAspect="1"/>
          </p:cNvPicPr>
          <p:nvPr/>
        </p:nvPicPr>
        <p:blipFill rotWithShape="1">
          <a:blip r:embed="rId2" cstate="print">
            <a:extLst>
              <a:ext uri="{28A0092B-C50C-407E-A947-70E740481C1C}">
                <a14:useLocalDpi xmlns:a14="http://schemas.microsoft.com/office/drawing/2010/main" val="0"/>
              </a:ext>
            </a:extLst>
          </a:blip>
          <a:srcRect l="5850" t="8727" r="24655" b="17636"/>
          <a:stretch/>
        </p:blipFill>
        <p:spPr>
          <a:xfrm>
            <a:off x="3773978" y="14781"/>
            <a:ext cx="4073339" cy="6652025"/>
          </a:xfrm>
          <a:prstGeom prst="rect">
            <a:avLst/>
          </a:prstGeom>
        </p:spPr>
      </p:pic>
    </p:spTree>
    <p:extLst>
      <p:ext uri="{BB962C8B-B14F-4D97-AF65-F5344CB8AC3E}">
        <p14:creationId xmlns:p14="http://schemas.microsoft.com/office/powerpoint/2010/main" val="37524395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2D39AD00-E0A2-4EFD-8931-E7F0F856B4E6}" type="datetime4">
              <a:rPr lang="en-US" smtClean="0"/>
              <a:t>March 31, 2022</a:t>
            </a:fld>
            <a:endParaRPr lang="en-US" altLang="en-US">
              <a:solidFill>
                <a:schemeClr val="bg2"/>
              </a:solidFill>
            </a:endParaRPr>
          </a:p>
        </p:txBody>
      </p:sp>
      <p:sp>
        <p:nvSpPr>
          <p:cNvPr id="6" name="Slide Number Placeholder 5"/>
          <p:cNvSpPr>
            <a:spLocks noGrp="1"/>
          </p:cNvSpPr>
          <p:nvPr>
            <p:ph type="sldNum" sz="quarter" idx="4294967295"/>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01084974-0FA6-4066-99B6-A385526D4939}" type="slidenum">
              <a:rPr lang="en-US" altLang="en-US" sz="1400">
                <a:solidFill>
                  <a:srgbClr val="000066"/>
                </a:solidFill>
                <a:latin typeface="Arial" panose="020B0604020202020204" pitchFamily="34" charset="0"/>
              </a:rPr>
              <a:pPr/>
              <a:t>4</a:t>
            </a:fld>
            <a:endParaRPr lang="en-US" altLang="en-US" sz="1400">
              <a:solidFill>
                <a:srgbClr val="000066"/>
              </a:solidFill>
              <a:latin typeface="Arial" panose="020B0604020202020204" pitchFamily="34" charset="0"/>
            </a:endParaRPr>
          </a:p>
        </p:txBody>
      </p:sp>
      <p:sp>
        <p:nvSpPr>
          <p:cNvPr id="5125" name="Rectangle 2"/>
          <p:cNvSpPr>
            <a:spLocks noGrp="1" noChangeArrowheads="1"/>
          </p:cNvSpPr>
          <p:nvPr>
            <p:ph type="title"/>
          </p:nvPr>
        </p:nvSpPr>
        <p:spPr/>
        <p:txBody>
          <a:bodyPr/>
          <a:lstStyle/>
          <a:p>
            <a:r>
              <a:rPr lang="en-US" smtClean="0"/>
              <a:t>Why Electricity is Hard</a:t>
            </a:r>
          </a:p>
        </p:txBody>
      </p:sp>
      <p:sp>
        <p:nvSpPr>
          <p:cNvPr id="5126" name="Rectangle 3"/>
          <p:cNvSpPr>
            <a:spLocks noGrp="1" noChangeArrowheads="1"/>
          </p:cNvSpPr>
          <p:nvPr>
            <p:ph type="body" idx="1"/>
          </p:nvPr>
        </p:nvSpPr>
        <p:spPr/>
        <p:txBody>
          <a:bodyPr/>
          <a:lstStyle/>
          <a:p>
            <a:pPr lvl="2"/>
            <a:r>
              <a:rPr lang="en-US" dirty="0" smtClean="0"/>
              <a:t>“Electricity flows freely along all available paths from the generators to the loads in accordance with the laws of physics—dividing among all connected flow paths in the network, in inverse proportion to the impedance (resistance plus reactance) on each path”</a:t>
            </a:r>
          </a:p>
          <a:p>
            <a:pPr lvl="1"/>
            <a:r>
              <a:rPr lang="en-US" dirty="0" smtClean="0"/>
              <a:t>See Final Report on the August 14, 2003 Blackout in the United States and Canada p.6 </a:t>
            </a:r>
          </a:p>
        </p:txBody>
      </p:sp>
    </p:spTree>
    <p:extLst>
      <p:ext uri="{BB962C8B-B14F-4D97-AF65-F5344CB8AC3E}">
        <p14:creationId xmlns:p14="http://schemas.microsoft.com/office/powerpoint/2010/main" val="16517379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62663" y="-2"/>
            <a:ext cx="6129337" cy="409577"/>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Boost Competition in Wholesale Markets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31,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40</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1992 Act House Report.pdf (SECURED) - Adobe Acrobat Pro DC"/>
          <p:cNvPicPr>
            <a:picLocks noChangeAspect="1"/>
          </p:cNvPicPr>
          <p:nvPr/>
        </p:nvPicPr>
        <p:blipFill rotWithShape="1">
          <a:blip r:embed="rId2" cstate="print">
            <a:extLst>
              <a:ext uri="{28A0092B-C50C-407E-A947-70E740481C1C}">
                <a14:useLocalDpi xmlns:a14="http://schemas.microsoft.com/office/drawing/2010/main" val="0"/>
              </a:ext>
            </a:extLst>
          </a:blip>
          <a:srcRect l="7702" t="8295" r="25441" b="18402"/>
          <a:stretch/>
        </p:blipFill>
        <p:spPr>
          <a:xfrm>
            <a:off x="282575" y="409575"/>
            <a:ext cx="3508375" cy="5928459"/>
          </a:xfrm>
          <a:prstGeom prst="rect">
            <a:avLst/>
          </a:prstGeom>
        </p:spPr>
      </p:pic>
      <p:sp>
        <p:nvSpPr>
          <p:cNvPr id="8" name="Text Box 5"/>
          <p:cNvSpPr txBox="1">
            <a:spLocks noChangeArrowheads="1"/>
          </p:cNvSpPr>
          <p:nvPr/>
        </p:nvSpPr>
        <p:spPr bwMode="auto">
          <a:xfrm>
            <a:off x="8645236" y="6516172"/>
            <a:ext cx="354676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H. Rept. 102-474 (30 Mar 1992)</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9" name="Picture 8" descr="1995 Act House Report.pdf (SECURED) - Adobe Acrobat Pro"/>
          <p:cNvPicPr>
            <a:picLocks noChangeAspect="1"/>
          </p:cNvPicPr>
          <p:nvPr/>
        </p:nvPicPr>
        <p:blipFill rotWithShape="1">
          <a:blip r:embed="rId3">
            <a:extLst>
              <a:ext uri="{28A0092B-C50C-407E-A947-70E740481C1C}">
                <a14:useLocalDpi xmlns:a14="http://schemas.microsoft.com/office/drawing/2010/main" val="0"/>
              </a:ext>
            </a:extLst>
          </a:blip>
          <a:srcRect l="19734" t="17481" r="19365" b="60741"/>
          <a:stretch/>
        </p:blipFill>
        <p:spPr>
          <a:xfrm>
            <a:off x="1214866" y="1339914"/>
            <a:ext cx="10615184" cy="4728582"/>
          </a:xfrm>
          <a:prstGeom prst="rect">
            <a:avLst/>
          </a:prstGeom>
        </p:spPr>
      </p:pic>
    </p:spTree>
    <p:extLst>
      <p:ext uri="{BB962C8B-B14F-4D97-AF65-F5344CB8AC3E}">
        <p14:creationId xmlns:p14="http://schemas.microsoft.com/office/powerpoint/2010/main" val="3737643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4988" y="-1"/>
            <a:ext cx="6577013" cy="423864"/>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Questions re FERC Authority over Wheeling</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31,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41</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1992 Act House Report.pdf (SECURED) - Adobe Acrobat Pro DC"/>
          <p:cNvPicPr>
            <a:picLocks noChangeAspect="1"/>
          </p:cNvPicPr>
          <p:nvPr/>
        </p:nvPicPr>
        <p:blipFill rotWithShape="1">
          <a:blip r:embed="rId3" cstate="print">
            <a:extLst>
              <a:ext uri="{28A0092B-C50C-407E-A947-70E740481C1C}">
                <a14:useLocalDpi xmlns:a14="http://schemas.microsoft.com/office/drawing/2010/main" val="0"/>
              </a:ext>
            </a:extLst>
          </a:blip>
          <a:srcRect l="7531" t="8000" r="25235" b="18085"/>
          <a:stretch/>
        </p:blipFill>
        <p:spPr>
          <a:xfrm>
            <a:off x="252616" y="209862"/>
            <a:ext cx="3538614" cy="5995676"/>
          </a:xfrm>
          <a:prstGeom prst="rect">
            <a:avLst/>
          </a:prstGeom>
        </p:spPr>
      </p:pic>
      <p:pic>
        <p:nvPicPr>
          <p:cNvPr id="8" name="Picture 7" descr="1995 Act House Report.pdf (SECURED) - Adobe Acrobat Pro"/>
          <p:cNvPicPr>
            <a:picLocks noChangeAspect="1"/>
          </p:cNvPicPr>
          <p:nvPr/>
        </p:nvPicPr>
        <p:blipFill rotWithShape="1">
          <a:blip r:embed="rId4">
            <a:extLst>
              <a:ext uri="{28A0092B-C50C-407E-A947-70E740481C1C}">
                <a14:useLocalDpi xmlns:a14="http://schemas.microsoft.com/office/drawing/2010/main" val="0"/>
              </a:ext>
            </a:extLst>
          </a:blip>
          <a:srcRect l="21026" t="66518" r="18812" b="16685"/>
          <a:stretch/>
        </p:blipFill>
        <p:spPr>
          <a:xfrm>
            <a:off x="1471881" y="1678236"/>
            <a:ext cx="10114224" cy="3517652"/>
          </a:xfrm>
          <a:prstGeom prst="rect">
            <a:avLst/>
          </a:prstGeom>
        </p:spPr>
      </p:pic>
      <p:sp>
        <p:nvSpPr>
          <p:cNvPr id="9" name="Text Box 5"/>
          <p:cNvSpPr txBox="1">
            <a:spLocks noChangeArrowheads="1"/>
          </p:cNvSpPr>
          <p:nvPr/>
        </p:nvSpPr>
        <p:spPr bwMode="auto">
          <a:xfrm>
            <a:off x="8645236" y="6488668"/>
            <a:ext cx="354676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H. Rept. 102-474 (30 Mar 1992)</a:t>
            </a:r>
            <a:endParaRPr lang="en-US" sz="1800"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1557494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62236" y="-1"/>
            <a:ext cx="3729764" cy="371790"/>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1992 Statute: 358 Pages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31,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42</a:t>
            </a:fld>
            <a:endParaRPr lang="en-US" altLang="en-US"/>
          </a:p>
        </p:txBody>
      </p:sp>
      <p:sp>
        <p:nvSpPr>
          <p:cNvPr id="6" name="Text Box 5"/>
          <p:cNvSpPr txBox="1">
            <a:spLocks noChangeArrowheads="1"/>
          </p:cNvSpPr>
          <p:nvPr/>
        </p:nvSpPr>
        <p:spPr bwMode="auto">
          <a:xfrm>
            <a:off x="9253538" y="6488668"/>
            <a:ext cx="29384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Energy Policy Act of 1992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406400" y="185894"/>
            <a:ext cx="4003675" cy="6137400"/>
          </a:xfrm>
          <a:prstGeom prst="rect">
            <a:avLst/>
          </a:prstGeom>
        </p:spPr>
      </p:pic>
      <p:pic>
        <p:nvPicPr>
          <p:cNvPr id="8" name="Picture 7"/>
          <p:cNvPicPr>
            <a:picLocks noChangeAspect="1"/>
          </p:cNvPicPr>
          <p:nvPr/>
        </p:nvPicPr>
        <p:blipFill>
          <a:blip r:embed="rId3"/>
          <a:stretch>
            <a:fillRect/>
          </a:stretch>
        </p:blipFill>
        <p:spPr>
          <a:xfrm>
            <a:off x="1868308" y="1718923"/>
            <a:ext cx="9308376" cy="3803687"/>
          </a:xfrm>
          <a:prstGeom prst="rect">
            <a:avLst/>
          </a:prstGeom>
        </p:spPr>
      </p:pic>
    </p:spTree>
    <p:extLst>
      <p:ext uri="{BB962C8B-B14F-4D97-AF65-F5344CB8AC3E}">
        <p14:creationId xmlns:p14="http://schemas.microsoft.com/office/powerpoint/2010/main" val="1323588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0751" y="-1"/>
            <a:ext cx="6191250" cy="400052"/>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FERC Power over Transmission Services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31,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43</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92149" y="299214"/>
            <a:ext cx="4175064" cy="6069355"/>
          </a:xfrm>
          <a:prstGeom prst="rect">
            <a:avLst/>
          </a:prstGeom>
        </p:spPr>
      </p:pic>
      <p:pic>
        <p:nvPicPr>
          <p:cNvPr id="8" name="Picture 7"/>
          <p:cNvPicPr>
            <a:picLocks noChangeAspect="1"/>
          </p:cNvPicPr>
          <p:nvPr/>
        </p:nvPicPr>
        <p:blipFill>
          <a:blip r:embed="rId3"/>
          <a:stretch>
            <a:fillRect/>
          </a:stretch>
        </p:blipFill>
        <p:spPr>
          <a:xfrm>
            <a:off x="1604962" y="1271521"/>
            <a:ext cx="10176237" cy="4563615"/>
          </a:xfrm>
          <a:prstGeom prst="rect">
            <a:avLst/>
          </a:prstGeom>
        </p:spPr>
      </p:pic>
      <p:sp>
        <p:nvSpPr>
          <p:cNvPr id="9" name="Text Box 5"/>
          <p:cNvSpPr txBox="1">
            <a:spLocks noChangeArrowheads="1"/>
          </p:cNvSpPr>
          <p:nvPr/>
        </p:nvSpPr>
        <p:spPr bwMode="auto">
          <a:xfrm>
            <a:off x="9253538" y="6516172"/>
            <a:ext cx="29384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Energy Policy Act of 1992</a:t>
            </a:r>
            <a:endParaRPr lang="en-US" sz="1800"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3558543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58039" y="-1"/>
            <a:ext cx="5033962" cy="471489"/>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Allocation of Transmission Costs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31,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44</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17044" y="293028"/>
            <a:ext cx="4169205" cy="6075329"/>
          </a:xfrm>
          <a:prstGeom prst="rect">
            <a:avLst/>
          </a:prstGeom>
        </p:spPr>
      </p:pic>
      <p:pic>
        <p:nvPicPr>
          <p:cNvPr id="8" name="Picture 7"/>
          <p:cNvPicPr>
            <a:picLocks noChangeAspect="1"/>
          </p:cNvPicPr>
          <p:nvPr/>
        </p:nvPicPr>
        <p:blipFill>
          <a:blip r:embed="rId3"/>
          <a:stretch>
            <a:fillRect/>
          </a:stretch>
        </p:blipFill>
        <p:spPr>
          <a:xfrm>
            <a:off x="2152999" y="992889"/>
            <a:ext cx="8547557" cy="5075607"/>
          </a:xfrm>
          <a:prstGeom prst="rect">
            <a:avLst/>
          </a:prstGeom>
        </p:spPr>
      </p:pic>
      <p:sp>
        <p:nvSpPr>
          <p:cNvPr id="9" name="Text Box 5"/>
          <p:cNvSpPr txBox="1">
            <a:spLocks noChangeArrowheads="1"/>
          </p:cNvSpPr>
          <p:nvPr/>
        </p:nvSpPr>
        <p:spPr bwMode="auto">
          <a:xfrm>
            <a:off x="9253538" y="6516172"/>
            <a:ext cx="29384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Energy Policy Act of 1992</a:t>
            </a:r>
            <a:endParaRPr lang="en-US" sz="1800"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2772265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9763" y="-1"/>
            <a:ext cx="2662237" cy="371790"/>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FERC Order 888</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31,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45</a:t>
            </a:fld>
            <a:endParaRPr lang="en-US" altLang="en-US"/>
          </a:p>
        </p:txBody>
      </p:sp>
      <p:sp>
        <p:nvSpPr>
          <p:cNvPr id="6" name="Text Box 5"/>
          <p:cNvSpPr txBox="1">
            <a:spLocks noChangeArrowheads="1"/>
          </p:cNvSpPr>
          <p:nvPr/>
        </p:nvSpPr>
        <p:spPr bwMode="auto">
          <a:xfrm>
            <a:off x="9029700" y="6488668"/>
            <a:ext cx="31623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61 FR 21540 (10 May 1996)</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58597" y="185894"/>
            <a:ext cx="4600201" cy="6083841"/>
          </a:xfrm>
          <a:prstGeom prst="rect">
            <a:avLst/>
          </a:prstGeom>
        </p:spPr>
      </p:pic>
      <p:pic>
        <p:nvPicPr>
          <p:cNvPr id="8" name="Picture 7"/>
          <p:cNvPicPr>
            <a:picLocks noChangeAspect="1"/>
          </p:cNvPicPr>
          <p:nvPr/>
        </p:nvPicPr>
        <p:blipFill>
          <a:blip r:embed="rId3"/>
          <a:stretch>
            <a:fillRect/>
          </a:stretch>
        </p:blipFill>
        <p:spPr>
          <a:xfrm>
            <a:off x="2558698" y="709509"/>
            <a:ext cx="8437914" cy="5800494"/>
          </a:xfrm>
          <a:prstGeom prst="rect">
            <a:avLst/>
          </a:prstGeom>
        </p:spPr>
      </p:pic>
    </p:spTree>
    <p:extLst>
      <p:ext uri="{BB962C8B-B14F-4D97-AF65-F5344CB8AC3E}">
        <p14:creationId xmlns:p14="http://schemas.microsoft.com/office/powerpoint/2010/main" val="1985422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6325" y="-1"/>
            <a:ext cx="7305675" cy="452440"/>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Unbundling: Open </a:t>
            </a:r>
            <a:r>
              <a:rPr lang="en-US" sz="2400" dirty="0" smtClean="0">
                <a:solidFill>
                  <a:schemeClr val="accent4">
                    <a:lumMod val="75000"/>
                    <a:lumOff val="25000"/>
                  </a:schemeClr>
                </a:solidFill>
                <a:latin typeface="+mn-lt"/>
                <a:cs typeface="Times New Roman" panose="02020603050405020304" pitchFamily="18" charset="0"/>
              </a:rPr>
              <a:t>Access Transmission Regime</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31,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46</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406400" y="226219"/>
            <a:ext cx="4374147" cy="5855108"/>
          </a:xfrm>
          <a:prstGeom prst="rect">
            <a:avLst/>
          </a:prstGeom>
        </p:spPr>
      </p:pic>
      <p:pic>
        <p:nvPicPr>
          <p:cNvPr id="8" name="Picture 7"/>
          <p:cNvPicPr>
            <a:picLocks noChangeAspect="1"/>
          </p:cNvPicPr>
          <p:nvPr/>
        </p:nvPicPr>
        <p:blipFill>
          <a:blip r:embed="rId3"/>
          <a:stretch>
            <a:fillRect/>
          </a:stretch>
        </p:blipFill>
        <p:spPr>
          <a:xfrm>
            <a:off x="2705285" y="1309372"/>
            <a:ext cx="4195514" cy="2267067"/>
          </a:xfrm>
          <a:prstGeom prst="rect">
            <a:avLst/>
          </a:prstGeom>
        </p:spPr>
      </p:pic>
      <p:pic>
        <p:nvPicPr>
          <p:cNvPr id="9" name="Picture 8"/>
          <p:cNvPicPr>
            <a:picLocks noChangeAspect="1"/>
          </p:cNvPicPr>
          <p:nvPr/>
        </p:nvPicPr>
        <p:blipFill>
          <a:blip r:embed="rId4"/>
          <a:stretch>
            <a:fillRect/>
          </a:stretch>
        </p:blipFill>
        <p:spPr>
          <a:xfrm>
            <a:off x="6971542" y="772673"/>
            <a:ext cx="3526022" cy="5689990"/>
          </a:xfrm>
          <a:prstGeom prst="rect">
            <a:avLst/>
          </a:prstGeom>
        </p:spPr>
      </p:pic>
      <p:sp>
        <p:nvSpPr>
          <p:cNvPr id="10" name="Text Box 5"/>
          <p:cNvSpPr txBox="1">
            <a:spLocks noChangeArrowheads="1"/>
          </p:cNvSpPr>
          <p:nvPr/>
        </p:nvSpPr>
        <p:spPr bwMode="auto">
          <a:xfrm>
            <a:off x="9036050" y="6506769"/>
            <a:ext cx="31623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61 FR 21540 (10 May 1996)</a:t>
            </a:r>
            <a:endParaRPr lang="en-US" sz="1800"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594625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8438" y="-1"/>
            <a:ext cx="5643563" cy="457202"/>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Changes in Economics of Generation</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31,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47</a:t>
            </a:fld>
            <a:endParaRPr lang="en-US" altLang="en-US"/>
          </a:p>
        </p:txBody>
      </p:sp>
      <p:pic>
        <p:nvPicPr>
          <p:cNvPr id="5" name="Picture 4"/>
          <p:cNvPicPr>
            <a:picLocks noChangeAspect="1"/>
          </p:cNvPicPr>
          <p:nvPr/>
        </p:nvPicPr>
        <p:blipFill>
          <a:blip r:embed="rId2"/>
          <a:stretch>
            <a:fillRect/>
          </a:stretch>
        </p:blipFill>
        <p:spPr>
          <a:xfrm>
            <a:off x="406400" y="282425"/>
            <a:ext cx="3709306" cy="4942038"/>
          </a:xfrm>
          <a:prstGeom prst="rect">
            <a:avLst/>
          </a:prstGeom>
        </p:spPr>
      </p:pic>
      <p:sp>
        <p:nvSpPr>
          <p:cNvPr id="8" name="Text Box 5"/>
          <p:cNvSpPr txBox="1">
            <a:spLocks noChangeArrowheads="1"/>
          </p:cNvSpPr>
          <p:nvPr/>
        </p:nvSpPr>
        <p:spPr bwMode="auto">
          <a:xfrm>
            <a:off x="9029700" y="6488668"/>
            <a:ext cx="31623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61 FR 21540 (10 May 1996)</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7" name="Picture 6"/>
          <p:cNvPicPr>
            <a:picLocks noChangeAspect="1"/>
          </p:cNvPicPr>
          <p:nvPr/>
        </p:nvPicPr>
        <p:blipFill rotWithShape="1">
          <a:blip r:embed="rId2"/>
          <a:srcRect l="32697" t="13559" r="34691" b="43269"/>
          <a:stretch/>
        </p:blipFill>
        <p:spPr>
          <a:xfrm>
            <a:off x="4346575" y="577734"/>
            <a:ext cx="3282950" cy="5790400"/>
          </a:xfrm>
          <a:prstGeom prst="rect">
            <a:avLst/>
          </a:prstGeom>
        </p:spPr>
      </p:pic>
      <p:pic>
        <p:nvPicPr>
          <p:cNvPr id="10" name="Picture 9"/>
          <p:cNvPicPr>
            <a:picLocks noChangeAspect="1"/>
          </p:cNvPicPr>
          <p:nvPr/>
        </p:nvPicPr>
        <p:blipFill rotWithShape="1">
          <a:blip r:embed="rId2"/>
          <a:srcRect l="64790" t="23833" r="2778" b="46613"/>
          <a:stretch/>
        </p:blipFill>
        <p:spPr>
          <a:xfrm>
            <a:off x="7836805" y="734736"/>
            <a:ext cx="3697969" cy="4489727"/>
          </a:xfrm>
          <a:prstGeom prst="rect">
            <a:avLst/>
          </a:prstGeom>
        </p:spPr>
      </p:pic>
      <p:sp>
        <p:nvSpPr>
          <p:cNvPr id="11" name="Rectangle 10"/>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3737277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E158786E-207E-4443-A94B-D50E5FE7B55E}" type="datetime4">
              <a:rPr lang="en-US" smtClean="0"/>
              <a:t>March 31, 2022</a:t>
            </a:fld>
            <a:endParaRPr lang="en-US" altLang="en-US">
              <a:solidFill>
                <a:schemeClr val="bg2"/>
              </a:solidFill>
            </a:endParaRPr>
          </a:p>
        </p:txBody>
      </p:sp>
      <p:sp>
        <p:nvSpPr>
          <p:cNvPr id="6" name="Slide Number Placeholder 5"/>
          <p:cNvSpPr>
            <a:spLocks noGrp="1"/>
          </p:cNvSpPr>
          <p:nvPr>
            <p:ph type="sldNum" sz="quarter" idx="4294967295"/>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D99202B6-CE7F-4048-B10E-271CF5D94695}" type="slidenum">
              <a:rPr lang="en-US" altLang="en-US" sz="1400">
                <a:solidFill>
                  <a:srgbClr val="000066"/>
                </a:solidFill>
                <a:latin typeface="Arial" panose="020B0604020202020204" pitchFamily="34" charset="0"/>
              </a:rPr>
              <a:pPr/>
              <a:t>48</a:t>
            </a:fld>
            <a:endParaRPr lang="en-US" altLang="en-US" sz="1400">
              <a:solidFill>
                <a:srgbClr val="000066"/>
              </a:solidFill>
              <a:latin typeface="Arial" panose="020B0604020202020204" pitchFamily="34" charset="0"/>
            </a:endParaRPr>
          </a:p>
        </p:txBody>
      </p:sp>
      <p:sp>
        <p:nvSpPr>
          <p:cNvPr id="38917" name="Rectangle 2"/>
          <p:cNvSpPr>
            <a:spLocks noGrp="1" noChangeArrowheads="1"/>
          </p:cNvSpPr>
          <p:nvPr>
            <p:ph type="title"/>
          </p:nvPr>
        </p:nvSpPr>
        <p:spPr/>
        <p:txBody>
          <a:bodyPr/>
          <a:lstStyle/>
          <a:p>
            <a:r>
              <a:rPr lang="en-US" smtClean="0"/>
              <a:t>Orders 888/889: Creating a Nondiscriminatory Market</a:t>
            </a:r>
          </a:p>
        </p:txBody>
      </p:sp>
      <p:sp>
        <p:nvSpPr>
          <p:cNvPr id="38918" name="Rectangle 3"/>
          <p:cNvSpPr>
            <a:spLocks noGrp="1" noChangeArrowheads="1"/>
          </p:cNvSpPr>
          <p:nvPr>
            <p:ph type="body" idx="1"/>
          </p:nvPr>
        </p:nvSpPr>
        <p:spPr/>
        <p:txBody>
          <a:bodyPr/>
          <a:lstStyle/>
          <a:p>
            <a:r>
              <a:rPr lang="en-US" smtClean="0"/>
              <a:t>Major Steps</a:t>
            </a:r>
          </a:p>
          <a:p>
            <a:pPr lvl="1"/>
            <a:r>
              <a:rPr lang="en-US" smtClean="0">
                <a:cs typeface="Times New Roman" panose="02020603050405020304" pitchFamily="18" charset="0"/>
              </a:rPr>
              <a:t>Separate rates for generation, transmission and ancillary services</a:t>
            </a:r>
            <a:endParaRPr lang="en-US" smtClean="0"/>
          </a:p>
          <a:p>
            <a:pPr lvl="1"/>
            <a:r>
              <a:rPr lang="en-US" smtClean="0">
                <a:cs typeface="Times New Roman" panose="02020603050405020304" pitchFamily="18" charset="0"/>
              </a:rPr>
              <a:t>Common information system, for both the owner of the grid and outsiders (the OASIS—Open Access Same-Time Information System)</a:t>
            </a:r>
            <a:endParaRPr lang="en-US" smtClean="0"/>
          </a:p>
          <a:p>
            <a:pPr lvl="1"/>
            <a:r>
              <a:rPr lang="en-US" smtClean="0">
                <a:cs typeface="Times New Roman" panose="02020603050405020304" pitchFamily="18" charset="0"/>
              </a:rPr>
              <a:t>Owner of transmission grid must “buy” as outsider would</a:t>
            </a:r>
            <a:endParaRPr lang="en-US" smtClean="0"/>
          </a:p>
        </p:txBody>
      </p:sp>
    </p:spTree>
    <p:extLst>
      <p:ext uri="{BB962C8B-B14F-4D97-AF65-F5344CB8AC3E}">
        <p14:creationId xmlns:p14="http://schemas.microsoft.com/office/powerpoint/2010/main" val="44376010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Mergers (and Rate Pancaking)</a:t>
            </a:r>
            <a:endParaRPr lang="en-US" dirty="0"/>
          </a:p>
        </p:txBody>
      </p:sp>
      <p:sp>
        <p:nvSpPr>
          <p:cNvPr id="3" name="Content Placeholder 2"/>
          <p:cNvSpPr>
            <a:spLocks noGrp="1"/>
          </p:cNvSpPr>
          <p:nvPr>
            <p:ph idx="1"/>
          </p:nvPr>
        </p:nvSpPr>
        <p:spPr/>
        <p:txBody>
          <a:bodyPr/>
          <a:lstStyle/>
          <a:p>
            <a:r>
              <a:rPr lang="en-US" dirty="0" smtClean="0"/>
              <a:t>Mergers of Substitutes</a:t>
            </a:r>
          </a:p>
          <a:p>
            <a:pPr lvl="1"/>
            <a:r>
              <a:rPr lang="en-US" dirty="0" smtClean="0"/>
              <a:t>Anticompetitive</a:t>
            </a:r>
          </a:p>
          <a:p>
            <a:r>
              <a:rPr lang="en-US" dirty="0" smtClean="0"/>
              <a:t>Mergers of Complements</a:t>
            </a:r>
          </a:p>
          <a:p>
            <a:pPr lvl="1"/>
            <a:r>
              <a:rPr lang="en-US" dirty="0" smtClean="0"/>
              <a:t>Network segments</a:t>
            </a:r>
          </a:p>
          <a:p>
            <a:pPr lvl="1"/>
            <a:r>
              <a:rPr lang="en-US" dirty="0" smtClean="0"/>
              <a:t>Eliminate double marginalization</a:t>
            </a:r>
          </a:p>
          <a:p>
            <a:pPr lvl="1"/>
            <a:r>
              <a:rPr lang="en-US" dirty="0" smtClean="0"/>
              <a:t>Could be beneficial</a:t>
            </a:r>
            <a:endParaRPr lang="en-US" dirty="0"/>
          </a:p>
        </p:txBody>
      </p:sp>
      <p:sp>
        <p:nvSpPr>
          <p:cNvPr id="4" name="Date Placeholder 3"/>
          <p:cNvSpPr>
            <a:spLocks noGrp="1"/>
          </p:cNvSpPr>
          <p:nvPr>
            <p:ph type="dt" sz="half" idx="10"/>
          </p:nvPr>
        </p:nvSpPr>
        <p:spPr/>
        <p:txBody>
          <a:bodyPr/>
          <a:lstStyle/>
          <a:p>
            <a:pPr>
              <a:defRPr/>
            </a:pPr>
            <a:fld id="{3BA02DFA-02C6-4638-89D4-9E98CDF503C0}" type="datetime4">
              <a:rPr lang="en-US" smtClean="0"/>
              <a:pPr>
                <a:defRPr/>
              </a:pPr>
              <a:t>March 31, 2022</a:t>
            </a:fld>
            <a:endParaRPr lang="en-US" altLang="en-US">
              <a:solidFill>
                <a:schemeClr val="bg2"/>
              </a:solidFill>
            </a:endParaRPr>
          </a:p>
        </p:txBody>
      </p:sp>
      <p:sp>
        <p:nvSpPr>
          <p:cNvPr id="5" name="Slide Number Placeholder 4"/>
          <p:cNvSpPr>
            <a:spLocks noGrp="1"/>
          </p:cNvSpPr>
          <p:nvPr>
            <p:ph type="sldNum" sz="quarter" idx="11"/>
          </p:nvPr>
        </p:nvSpPr>
        <p:spPr/>
        <p:txBody>
          <a:bodyPr/>
          <a:lstStyle/>
          <a:p>
            <a:pPr>
              <a:defRPr/>
            </a:pPr>
            <a:fld id="{BC03FDE9-4CFE-4421-A501-434F5F61D1E4}" type="slidenum">
              <a:rPr lang="en-US" altLang="en-US" smtClean="0"/>
              <a:pPr>
                <a:defRPr/>
              </a:pPr>
              <a:t>49</a:t>
            </a:fld>
            <a:endParaRPr lang="en-US" altLang="en-US"/>
          </a:p>
        </p:txBody>
      </p:sp>
    </p:spTree>
    <p:extLst>
      <p:ext uri="{BB962C8B-B14F-4D97-AF65-F5344CB8AC3E}">
        <p14:creationId xmlns:p14="http://schemas.microsoft.com/office/powerpoint/2010/main" val="11141422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48750" y="-1"/>
            <a:ext cx="3143251" cy="371790"/>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Changes in Sources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31,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a:t>
            </a:fld>
            <a:endParaRPr lang="en-US" altLang="en-US"/>
          </a:p>
        </p:txBody>
      </p:sp>
      <p:sp>
        <p:nvSpPr>
          <p:cNvPr id="6" name="Text Box 5"/>
          <p:cNvSpPr txBox="1">
            <a:spLocks noChangeArrowheads="1"/>
          </p:cNvSpPr>
          <p:nvPr/>
        </p:nvSpPr>
        <p:spPr bwMode="auto">
          <a:xfrm>
            <a:off x="9835602" y="6488668"/>
            <a:ext cx="235639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WSJ (30 Nov 2017)</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355547" y="666141"/>
            <a:ext cx="9366870" cy="5528175"/>
          </a:xfrm>
          <a:prstGeom prst="rect">
            <a:avLst/>
          </a:prstGeom>
        </p:spPr>
      </p:pic>
    </p:spTree>
    <p:extLst>
      <p:ext uri="{BB962C8B-B14F-4D97-AF65-F5344CB8AC3E}">
        <p14:creationId xmlns:p14="http://schemas.microsoft.com/office/powerpoint/2010/main" val="133106639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8913" y="-1"/>
            <a:ext cx="5653087" cy="438152"/>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Regional Transmission Organizations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31,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50</a:t>
            </a:fld>
            <a:endParaRPr lang="en-US" altLang="en-US"/>
          </a:p>
        </p:txBody>
      </p:sp>
      <p:sp>
        <p:nvSpPr>
          <p:cNvPr id="6" name="Text Box 5"/>
          <p:cNvSpPr txBox="1">
            <a:spLocks noChangeArrowheads="1"/>
          </p:cNvSpPr>
          <p:nvPr/>
        </p:nvSpPr>
        <p:spPr bwMode="auto">
          <a:xfrm>
            <a:off x="8493760" y="6488668"/>
            <a:ext cx="369824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FERC Order 2000 (20 Dec 1999)</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302958" y="995423"/>
            <a:ext cx="11584242" cy="4745619"/>
          </a:xfrm>
          <a:prstGeom prst="rect">
            <a:avLst/>
          </a:prstGeom>
        </p:spPr>
      </p:pic>
    </p:spTree>
    <p:extLst>
      <p:ext uri="{BB962C8B-B14F-4D97-AF65-F5344CB8AC3E}">
        <p14:creationId xmlns:p14="http://schemas.microsoft.com/office/powerpoint/2010/main" val="99084916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58961" y="-1"/>
            <a:ext cx="2733040" cy="371790"/>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Benefits of RTOS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31,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51</a:t>
            </a:fld>
            <a:endParaRPr lang="en-US" altLang="en-US"/>
          </a:p>
        </p:txBody>
      </p:sp>
      <p:pic>
        <p:nvPicPr>
          <p:cNvPr id="8" name="Picture 7"/>
          <p:cNvPicPr>
            <a:picLocks noChangeAspect="1"/>
          </p:cNvPicPr>
          <p:nvPr/>
        </p:nvPicPr>
        <p:blipFill>
          <a:blip r:embed="rId2"/>
          <a:stretch>
            <a:fillRect/>
          </a:stretch>
        </p:blipFill>
        <p:spPr>
          <a:xfrm>
            <a:off x="389053" y="252098"/>
            <a:ext cx="5114693" cy="6453502"/>
          </a:xfrm>
          <a:prstGeom prst="rect">
            <a:avLst/>
          </a:prstGeom>
        </p:spPr>
      </p:pic>
      <p:grpSp>
        <p:nvGrpSpPr>
          <p:cNvPr id="9" name="Group 8"/>
          <p:cNvGrpSpPr>
            <a:grpSpLocks noChangeAspect="1"/>
          </p:cNvGrpSpPr>
          <p:nvPr/>
        </p:nvGrpSpPr>
        <p:grpSpPr>
          <a:xfrm>
            <a:off x="5822007" y="492366"/>
            <a:ext cx="5343506" cy="5843902"/>
            <a:chOff x="5981489" y="1267461"/>
            <a:chExt cx="3608829" cy="3946780"/>
          </a:xfrm>
        </p:grpSpPr>
        <p:pic>
          <p:nvPicPr>
            <p:cNvPr id="10" name="Picture 9"/>
            <p:cNvPicPr>
              <a:picLocks noChangeAspect="1"/>
            </p:cNvPicPr>
            <p:nvPr/>
          </p:nvPicPr>
          <p:blipFill>
            <a:blip r:embed="rId3"/>
            <a:stretch>
              <a:fillRect/>
            </a:stretch>
          </p:blipFill>
          <p:spPr>
            <a:xfrm>
              <a:off x="5981489" y="1267461"/>
              <a:ext cx="3608829" cy="1915543"/>
            </a:xfrm>
            <a:prstGeom prst="rect">
              <a:avLst/>
            </a:prstGeom>
          </p:spPr>
        </p:pic>
        <p:pic>
          <p:nvPicPr>
            <p:cNvPr id="11" name="Picture 10"/>
            <p:cNvPicPr>
              <a:picLocks noChangeAspect="1"/>
            </p:cNvPicPr>
            <p:nvPr/>
          </p:nvPicPr>
          <p:blipFill>
            <a:blip r:embed="rId4"/>
            <a:stretch>
              <a:fillRect/>
            </a:stretch>
          </p:blipFill>
          <p:spPr>
            <a:xfrm>
              <a:off x="5981489" y="3121098"/>
              <a:ext cx="3608829" cy="2093143"/>
            </a:xfrm>
            <a:prstGeom prst="rect">
              <a:avLst/>
            </a:prstGeom>
          </p:spPr>
        </p:pic>
      </p:grpSp>
      <p:sp>
        <p:nvSpPr>
          <p:cNvPr id="12" name="Text Box 5"/>
          <p:cNvSpPr txBox="1">
            <a:spLocks noChangeArrowheads="1"/>
          </p:cNvSpPr>
          <p:nvPr/>
        </p:nvSpPr>
        <p:spPr bwMode="auto">
          <a:xfrm>
            <a:off x="8493760" y="6485096"/>
            <a:ext cx="369824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FERC Order 2000 (20 Dec 1999)</a:t>
            </a:r>
            <a:endParaRPr lang="en-US" sz="1800"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355792231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1601" y="-1"/>
            <a:ext cx="3200400" cy="371790"/>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Voluntary Approach</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31,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52</a:t>
            </a:fld>
            <a:endParaRPr lang="en-US" altLang="en-US"/>
          </a:p>
        </p:txBody>
      </p:sp>
      <p:pic>
        <p:nvPicPr>
          <p:cNvPr id="8" name="Picture 7"/>
          <p:cNvPicPr>
            <a:picLocks noChangeAspect="1"/>
          </p:cNvPicPr>
          <p:nvPr/>
        </p:nvPicPr>
        <p:blipFill>
          <a:blip r:embed="rId2"/>
          <a:stretch>
            <a:fillRect/>
          </a:stretch>
        </p:blipFill>
        <p:spPr>
          <a:xfrm>
            <a:off x="228871" y="769709"/>
            <a:ext cx="5799095" cy="4566220"/>
          </a:xfrm>
          <a:prstGeom prst="rect">
            <a:avLst/>
          </a:prstGeom>
        </p:spPr>
      </p:pic>
      <p:pic>
        <p:nvPicPr>
          <p:cNvPr id="9" name="Picture 8"/>
          <p:cNvPicPr>
            <a:picLocks noChangeAspect="1"/>
          </p:cNvPicPr>
          <p:nvPr/>
        </p:nvPicPr>
        <p:blipFill>
          <a:blip r:embed="rId3"/>
          <a:stretch>
            <a:fillRect/>
          </a:stretch>
        </p:blipFill>
        <p:spPr>
          <a:xfrm>
            <a:off x="6204766" y="943328"/>
            <a:ext cx="5682434" cy="4982909"/>
          </a:xfrm>
          <a:prstGeom prst="rect">
            <a:avLst/>
          </a:prstGeom>
        </p:spPr>
      </p:pic>
      <p:sp>
        <p:nvSpPr>
          <p:cNvPr id="10" name="Text Box 5"/>
          <p:cNvSpPr txBox="1">
            <a:spLocks noChangeArrowheads="1"/>
          </p:cNvSpPr>
          <p:nvPr/>
        </p:nvSpPr>
        <p:spPr bwMode="auto">
          <a:xfrm>
            <a:off x="8493760" y="6488668"/>
            <a:ext cx="369824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FERC Order 2000 (20 Dec 1999)</a:t>
            </a:r>
            <a:endParaRPr lang="en-US" sz="1800"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163596922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84493" y="-1"/>
            <a:ext cx="1607507" cy="360122"/>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RTO Map</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31,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53</a:t>
            </a:fld>
            <a:endParaRPr lang="en-US" altLang="en-US"/>
          </a:p>
        </p:txBody>
      </p:sp>
      <p:sp>
        <p:nvSpPr>
          <p:cNvPr id="6" name="Text Box 5"/>
          <p:cNvSpPr txBox="1">
            <a:spLocks noChangeArrowheads="1"/>
          </p:cNvSpPr>
          <p:nvPr/>
        </p:nvSpPr>
        <p:spPr bwMode="auto">
          <a:xfrm>
            <a:off x="8993688" y="6477000"/>
            <a:ext cx="3198312" cy="381000"/>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FERC RTO Map (Nov 2015)</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1396838" y="360121"/>
            <a:ext cx="9605813" cy="6116879"/>
          </a:xfrm>
          <a:prstGeom prst="rect">
            <a:avLst/>
          </a:prstGeom>
        </p:spPr>
      </p:pic>
    </p:spTree>
    <p:extLst>
      <p:ext uri="{BB962C8B-B14F-4D97-AF65-F5344CB8AC3E}">
        <p14:creationId xmlns:p14="http://schemas.microsoft.com/office/powerpoint/2010/main" val="323928800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70175" y="-1"/>
            <a:ext cx="3521825" cy="371790"/>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2011 FERC Order 1000</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31,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54</a:t>
            </a:fld>
            <a:endParaRPr lang="en-US" altLang="en-US"/>
          </a:p>
        </p:txBody>
      </p:sp>
      <p:sp>
        <p:nvSpPr>
          <p:cNvPr id="6" name="Text Box 5"/>
          <p:cNvSpPr txBox="1">
            <a:spLocks noChangeArrowheads="1"/>
          </p:cNvSpPr>
          <p:nvPr/>
        </p:nvSpPr>
        <p:spPr bwMode="auto">
          <a:xfrm>
            <a:off x="8549640" y="6488668"/>
            <a:ext cx="364236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FERC Order 1000 (21 July 2011)</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FERC: Industries - Order No. 1000 - Transmission Planning and Cost Allocation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932" y="371789"/>
            <a:ext cx="5401690" cy="5908099"/>
          </a:xfrm>
          <a:prstGeom prst="rect">
            <a:avLst/>
          </a:prstGeom>
        </p:spPr>
      </p:pic>
      <p:pic>
        <p:nvPicPr>
          <p:cNvPr id="9" name="Picture 8" descr="FERC: Industries - Order No. 1000 - Transmission Planning and Cost Allocation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24078" t="63015" r="26084" b="9379"/>
          <a:stretch/>
        </p:blipFill>
        <p:spPr>
          <a:xfrm>
            <a:off x="2640012" y="1098665"/>
            <a:ext cx="8248612" cy="4997335"/>
          </a:xfrm>
          <a:prstGeom prst="rect">
            <a:avLst/>
          </a:prstGeom>
        </p:spPr>
      </p:pic>
    </p:spTree>
    <p:extLst>
      <p:ext uri="{BB962C8B-B14F-4D97-AF65-F5344CB8AC3E}">
        <p14:creationId xmlns:p14="http://schemas.microsoft.com/office/powerpoint/2010/main" val="318658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1433" y="-1"/>
            <a:ext cx="4860568" cy="371790"/>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Transmission Planning Regions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31,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55</a:t>
            </a:fld>
            <a:endParaRPr lang="en-US" altLang="en-US"/>
          </a:p>
        </p:txBody>
      </p:sp>
      <p:sp>
        <p:nvSpPr>
          <p:cNvPr id="6" name="Text Box 5"/>
          <p:cNvSpPr txBox="1">
            <a:spLocks noChangeArrowheads="1"/>
          </p:cNvSpPr>
          <p:nvPr/>
        </p:nvSpPr>
        <p:spPr bwMode="auto">
          <a:xfrm>
            <a:off x="8549640" y="6488668"/>
            <a:ext cx="364236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FERC Order 1000 (21 July 2011)</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FERC: Industries - Order No. 1000 - Transmission Planning and Cost Allocation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400" y="232757"/>
            <a:ext cx="5175596" cy="5660808"/>
          </a:xfrm>
          <a:prstGeom prst="rect">
            <a:avLst/>
          </a:prstGeom>
        </p:spPr>
      </p:pic>
      <p:pic>
        <p:nvPicPr>
          <p:cNvPr id="8" name="Picture 7"/>
          <p:cNvPicPr>
            <a:picLocks noChangeAspect="1"/>
          </p:cNvPicPr>
          <p:nvPr/>
        </p:nvPicPr>
        <p:blipFill>
          <a:blip r:embed="rId4"/>
          <a:stretch>
            <a:fillRect/>
          </a:stretch>
        </p:blipFill>
        <p:spPr>
          <a:xfrm>
            <a:off x="3041764" y="717447"/>
            <a:ext cx="7715791" cy="5771221"/>
          </a:xfrm>
          <a:prstGeom prst="rect">
            <a:avLst/>
          </a:prstGeom>
        </p:spPr>
      </p:pic>
    </p:spTree>
    <p:extLst>
      <p:ext uri="{BB962C8B-B14F-4D97-AF65-F5344CB8AC3E}">
        <p14:creationId xmlns:p14="http://schemas.microsoft.com/office/powerpoint/2010/main" val="36264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2209" y="-1"/>
            <a:ext cx="4059792" cy="371790"/>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New Cost Allocation Rules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31,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56</a:t>
            </a:fld>
            <a:endParaRPr lang="en-US" altLang="en-US"/>
          </a:p>
        </p:txBody>
      </p:sp>
      <p:sp>
        <p:nvSpPr>
          <p:cNvPr id="6" name="Text Box 5"/>
          <p:cNvSpPr txBox="1">
            <a:spLocks noChangeArrowheads="1"/>
          </p:cNvSpPr>
          <p:nvPr/>
        </p:nvSpPr>
        <p:spPr bwMode="auto">
          <a:xfrm>
            <a:off x="8549640" y="6488668"/>
            <a:ext cx="364236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FERC Order 1000 (21 July 2011)</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FERC: Industries - Order No. 1000 - Transmission Planning and Cost Allocation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088" y="371789"/>
            <a:ext cx="5459879" cy="5971743"/>
          </a:xfrm>
          <a:prstGeom prst="rect">
            <a:avLst/>
          </a:prstGeom>
        </p:spPr>
      </p:pic>
      <p:pic>
        <p:nvPicPr>
          <p:cNvPr id="8" name="Picture 7" descr="FERC: Industries - Order No. 1000 - Transmission Planning and Cost Allocation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24055" t="44423" r="25206" b="40434"/>
          <a:stretch/>
        </p:blipFill>
        <p:spPr>
          <a:xfrm>
            <a:off x="1693026" y="2363861"/>
            <a:ext cx="10365487" cy="3383547"/>
          </a:xfrm>
          <a:prstGeom prst="rect">
            <a:avLst/>
          </a:prstGeom>
        </p:spPr>
      </p:pic>
    </p:spTree>
    <p:extLst>
      <p:ext uri="{BB962C8B-B14F-4D97-AF65-F5344CB8AC3E}">
        <p14:creationId xmlns:p14="http://schemas.microsoft.com/office/powerpoint/2010/main" val="593365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67701" y="-1"/>
            <a:ext cx="3924300" cy="466726"/>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New Rules: 134 FR Pages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31,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57</a:t>
            </a:fld>
            <a:endParaRPr lang="en-US" altLang="en-US"/>
          </a:p>
        </p:txBody>
      </p:sp>
      <p:sp>
        <p:nvSpPr>
          <p:cNvPr id="6" name="Text Box 5"/>
          <p:cNvSpPr txBox="1">
            <a:spLocks noChangeArrowheads="1"/>
          </p:cNvSpPr>
          <p:nvPr/>
        </p:nvSpPr>
        <p:spPr bwMode="auto">
          <a:xfrm>
            <a:off x="8554825" y="6488668"/>
            <a:ext cx="363717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FERC Order 1000 (11 Aug 2011)</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1478054" y="233362"/>
            <a:ext cx="6586651" cy="6141988"/>
          </a:xfrm>
          <a:prstGeom prst="rect">
            <a:avLst/>
          </a:prstGeom>
        </p:spPr>
      </p:pic>
    </p:spTree>
    <p:extLst>
      <p:ext uri="{BB962C8B-B14F-4D97-AF65-F5344CB8AC3E}">
        <p14:creationId xmlns:p14="http://schemas.microsoft.com/office/powerpoint/2010/main" val="301334046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9550" y="-1"/>
            <a:ext cx="4362450" cy="371790"/>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Cost/Benefit </a:t>
            </a:r>
            <a:r>
              <a:rPr lang="en-US" sz="2400" dirty="0" err="1" smtClean="0">
                <a:solidFill>
                  <a:schemeClr val="accent4">
                    <a:lumMod val="75000"/>
                    <a:lumOff val="25000"/>
                  </a:schemeClr>
                </a:solidFill>
                <a:latin typeface="+mn-lt"/>
                <a:cs typeface="Times New Roman" panose="02020603050405020304" pitchFamily="18" charset="0"/>
              </a:rPr>
              <a:t>Correpondence</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31,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58</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p:cNvSpPr txBox="1">
            <a:spLocks noChangeArrowheads="1"/>
          </p:cNvSpPr>
          <p:nvPr/>
        </p:nvSpPr>
        <p:spPr bwMode="auto">
          <a:xfrm>
            <a:off x="8554825" y="6488668"/>
            <a:ext cx="363717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FERC Order 1000 (11 Aug 2011)</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230192" y="371789"/>
            <a:ext cx="4667421" cy="5996745"/>
          </a:xfrm>
          <a:prstGeom prst="rect">
            <a:avLst/>
          </a:prstGeom>
        </p:spPr>
      </p:pic>
      <p:pic>
        <p:nvPicPr>
          <p:cNvPr id="9" name="Picture 8"/>
          <p:cNvPicPr>
            <a:picLocks noChangeAspect="1"/>
          </p:cNvPicPr>
          <p:nvPr/>
        </p:nvPicPr>
        <p:blipFill>
          <a:blip r:embed="rId3"/>
          <a:stretch>
            <a:fillRect/>
          </a:stretch>
        </p:blipFill>
        <p:spPr>
          <a:xfrm>
            <a:off x="4211417" y="791385"/>
            <a:ext cx="5282289" cy="5377124"/>
          </a:xfrm>
          <a:prstGeom prst="rect">
            <a:avLst/>
          </a:prstGeom>
        </p:spPr>
      </p:pic>
    </p:spTree>
    <p:extLst>
      <p:ext uri="{BB962C8B-B14F-4D97-AF65-F5344CB8AC3E}">
        <p14:creationId xmlns:p14="http://schemas.microsoft.com/office/powerpoint/2010/main" val="3769177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77275" y="0"/>
            <a:ext cx="3514726" cy="409576"/>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Same for </a:t>
            </a:r>
            <a:r>
              <a:rPr lang="en-US" sz="2400" dirty="0" smtClean="0">
                <a:solidFill>
                  <a:schemeClr val="accent4">
                    <a:lumMod val="75000"/>
                    <a:lumOff val="25000"/>
                  </a:schemeClr>
                </a:solidFill>
                <a:latin typeface="+mn-lt"/>
                <a:cs typeface="Times New Roman" panose="02020603050405020304" pitchFamily="18" charset="0"/>
              </a:rPr>
              <a:t>Interregional</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31,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59</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p:cNvSpPr txBox="1">
            <a:spLocks noChangeArrowheads="1"/>
          </p:cNvSpPr>
          <p:nvPr/>
        </p:nvSpPr>
        <p:spPr bwMode="auto">
          <a:xfrm>
            <a:off x="8554825" y="6488668"/>
            <a:ext cx="363717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FERC Order 1000 (11 Aug 2011)</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39389" y="409576"/>
            <a:ext cx="4575485" cy="5878625"/>
          </a:xfrm>
          <a:prstGeom prst="rect">
            <a:avLst/>
          </a:prstGeom>
        </p:spPr>
      </p:pic>
      <p:pic>
        <p:nvPicPr>
          <p:cNvPr id="6" name="Picture 5"/>
          <p:cNvPicPr>
            <a:picLocks noChangeAspect="1"/>
          </p:cNvPicPr>
          <p:nvPr/>
        </p:nvPicPr>
        <p:blipFill rotWithShape="1">
          <a:blip r:embed="rId3"/>
          <a:srcRect b="8665"/>
          <a:stretch/>
        </p:blipFill>
        <p:spPr>
          <a:xfrm>
            <a:off x="3676453" y="703390"/>
            <a:ext cx="4788427" cy="5483098"/>
          </a:xfrm>
          <a:prstGeom prst="rect">
            <a:avLst/>
          </a:prstGeom>
        </p:spPr>
      </p:pic>
    </p:spTree>
    <p:extLst>
      <p:ext uri="{BB962C8B-B14F-4D97-AF65-F5344CB8AC3E}">
        <p14:creationId xmlns:p14="http://schemas.microsoft.com/office/powerpoint/2010/main" val="2387277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34363" y="-1"/>
            <a:ext cx="3957638" cy="332510"/>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U.S</a:t>
            </a:r>
            <a:r>
              <a:rPr lang="en-US" sz="2400" dirty="0" smtClean="0">
                <a:solidFill>
                  <a:schemeClr val="accent4">
                    <a:lumMod val="75000"/>
                    <a:lumOff val="25000"/>
                  </a:schemeClr>
                </a:solidFill>
                <a:latin typeface="+mn-lt"/>
                <a:cs typeface="Times New Roman" panose="02020603050405020304" pitchFamily="18" charset="0"/>
              </a:rPr>
              <a:t>. Electricity by Source</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31,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a:t>
            </a:fld>
            <a:endParaRPr lang="en-US" altLang="en-US"/>
          </a:p>
        </p:txBody>
      </p:sp>
      <p:sp>
        <p:nvSpPr>
          <p:cNvPr id="6" name="Text Box 5"/>
          <p:cNvSpPr txBox="1">
            <a:spLocks noChangeArrowheads="1"/>
          </p:cNvSpPr>
          <p:nvPr/>
        </p:nvSpPr>
        <p:spPr bwMode="auto">
          <a:xfrm>
            <a:off x="7252854" y="6477000"/>
            <a:ext cx="493914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U.S. Energy Info Admin (Visited: </a:t>
            </a:r>
            <a:r>
              <a:rPr lang="en-US" sz="1800" i="0" dirty="0" smtClean="0">
                <a:solidFill>
                  <a:schemeClr val="accent4">
                    <a:lumMod val="75000"/>
                    <a:lumOff val="25000"/>
                  </a:schemeClr>
                </a:solidFill>
                <a:latin typeface="+mn-lt"/>
                <a:cs typeface="Times New Roman" panose="02020603050405020304" pitchFamily="18" charset="0"/>
              </a:rPr>
              <a:t>31</a:t>
            </a:r>
            <a:r>
              <a:rPr lang="en-US" sz="1800" i="0" dirty="0" smtClean="0">
                <a:solidFill>
                  <a:schemeClr val="accent4">
                    <a:lumMod val="75000"/>
                    <a:lumOff val="25000"/>
                  </a:schemeClr>
                </a:solidFill>
                <a:latin typeface="+mn-lt"/>
                <a:cs typeface="Times New Roman" panose="02020603050405020304" pitchFamily="18" charset="0"/>
              </a:rPr>
              <a:t> Mar 2022)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Frequently Asked Questions (FAQs) - U.S. Energy Information Administration (EIA)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347" y="332509"/>
            <a:ext cx="4640471" cy="5103563"/>
          </a:xfrm>
          <a:prstGeom prst="rect">
            <a:avLst/>
          </a:prstGeom>
        </p:spPr>
      </p:pic>
      <p:pic>
        <p:nvPicPr>
          <p:cNvPr id="11" name="Picture 10" descr="Frequently Asked Questions (FAQs) - U.S. Energy Information Administration (EIA)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2791" t="36676" r="31677" b="13971"/>
          <a:stretch/>
        </p:blipFill>
        <p:spPr>
          <a:xfrm>
            <a:off x="2946400" y="1057903"/>
            <a:ext cx="5532355" cy="5407429"/>
          </a:xfrm>
          <a:prstGeom prst="rect">
            <a:avLst/>
          </a:prstGeom>
        </p:spPr>
      </p:pic>
    </p:spTree>
    <p:extLst>
      <p:ext uri="{BB962C8B-B14F-4D97-AF65-F5344CB8AC3E}">
        <p14:creationId xmlns:p14="http://schemas.microsoft.com/office/powerpoint/2010/main" val="2990293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79291" y="-1"/>
            <a:ext cx="2312709" cy="371790"/>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MISO Analysis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31,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60</a:t>
            </a:fld>
            <a:endParaRPr lang="en-US" altLang="en-US"/>
          </a:p>
        </p:txBody>
      </p:sp>
      <p:sp>
        <p:nvSpPr>
          <p:cNvPr id="6" name="Text Box 5"/>
          <p:cNvSpPr txBox="1">
            <a:spLocks noChangeArrowheads="1"/>
          </p:cNvSpPr>
          <p:nvPr/>
        </p:nvSpPr>
        <p:spPr bwMode="auto">
          <a:xfrm>
            <a:off x="8387229" y="6488668"/>
            <a:ext cx="380477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MISO MVP Analysis (10 Jan 2012)</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3388882" y="136152"/>
            <a:ext cx="4998347" cy="6456278"/>
          </a:xfrm>
          <a:prstGeom prst="rect">
            <a:avLst/>
          </a:prstGeom>
        </p:spPr>
      </p:pic>
    </p:spTree>
    <p:extLst>
      <p:ext uri="{BB962C8B-B14F-4D97-AF65-F5344CB8AC3E}">
        <p14:creationId xmlns:p14="http://schemas.microsoft.com/office/powerpoint/2010/main" val="402958735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37912" y="-1"/>
            <a:ext cx="1554088" cy="371790"/>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MVP Map</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31,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61</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p:cNvSpPr txBox="1">
            <a:spLocks noChangeArrowheads="1"/>
          </p:cNvSpPr>
          <p:nvPr/>
        </p:nvSpPr>
        <p:spPr bwMode="auto">
          <a:xfrm>
            <a:off x="8387229" y="6477000"/>
            <a:ext cx="380477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MISO MVP Analysis (10 Jan 2012)</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274983" y="185894"/>
            <a:ext cx="4535142" cy="6159471"/>
          </a:xfrm>
          <a:prstGeom prst="rect">
            <a:avLst/>
          </a:prstGeom>
        </p:spPr>
      </p:pic>
      <p:pic>
        <p:nvPicPr>
          <p:cNvPr id="9" name="Picture 8"/>
          <p:cNvPicPr>
            <a:picLocks noChangeAspect="1"/>
          </p:cNvPicPr>
          <p:nvPr/>
        </p:nvPicPr>
        <p:blipFill>
          <a:blip r:embed="rId3"/>
          <a:stretch>
            <a:fillRect/>
          </a:stretch>
        </p:blipFill>
        <p:spPr>
          <a:xfrm>
            <a:off x="3541508" y="557110"/>
            <a:ext cx="7074309" cy="5691290"/>
          </a:xfrm>
          <a:prstGeom prst="rect">
            <a:avLst/>
          </a:prstGeom>
        </p:spPr>
      </p:pic>
    </p:spTree>
    <p:extLst>
      <p:ext uri="{BB962C8B-B14F-4D97-AF65-F5344CB8AC3E}">
        <p14:creationId xmlns:p14="http://schemas.microsoft.com/office/powerpoint/2010/main" val="129713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4673" y="-1"/>
            <a:ext cx="4027328" cy="371790"/>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MISO Multi-Value Projects </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31,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62</a:t>
            </a:fld>
            <a:endParaRPr lang="en-US" altLang="en-US"/>
          </a:p>
        </p:txBody>
      </p:sp>
      <p:sp>
        <p:nvSpPr>
          <p:cNvPr id="6" name="Text Box 5"/>
          <p:cNvSpPr txBox="1">
            <a:spLocks noChangeArrowheads="1"/>
          </p:cNvSpPr>
          <p:nvPr/>
        </p:nvSpPr>
        <p:spPr bwMode="auto">
          <a:xfrm>
            <a:off x="9798688" y="6488668"/>
            <a:ext cx="239331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MISO MVP Benefits</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610645" y="185894"/>
            <a:ext cx="4671509" cy="6011905"/>
          </a:xfrm>
          <a:prstGeom prst="rect">
            <a:avLst/>
          </a:prstGeom>
        </p:spPr>
      </p:pic>
      <p:pic>
        <p:nvPicPr>
          <p:cNvPr id="9" name="Picture 8"/>
          <p:cNvPicPr>
            <a:picLocks noChangeAspect="1"/>
          </p:cNvPicPr>
          <p:nvPr/>
        </p:nvPicPr>
        <p:blipFill>
          <a:blip r:embed="rId3"/>
          <a:stretch>
            <a:fillRect/>
          </a:stretch>
        </p:blipFill>
        <p:spPr>
          <a:xfrm>
            <a:off x="2603470" y="765858"/>
            <a:ext cx="7465751" cy="5697509"/>
          </a:xfrm>
          <a:prstGeom prst="rect">
            <a:avLst/>
          </a:prstGeom>
        </p:spPr>
      </p:pic>
    </p:spTree>
    <p:extLst>
      <p:ext uri="{BB962C8B-B14F-4D97-AF65-F5344CB8AC3E}">
        <p14:creationId xmlns:p14="http://schemas.microsoft.com/office/powerpoint/2010/main" val="2818913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Illinois Commerce </a:t>
            </a:r>
            <a:r>
              <a:rPr lang="en-US" dirty="0" err="1" smtClean="0"/>
              <a:t>Comm</a:t>
            </a:r>
            <a:r>
              <a:rPr lang="en-US" dirty="0" smtClean="0"/>
              <a:t>, 721 F3d 764 (7</a:t>
            </a:r>
            <a:r>
              <a:rPr lang="en-US" baseline="30000" dirty="0" smtClean="0"/>
              <a:t>th</a:t>
            </a:r>
            <a:r>
              <a:rPr lang="en-US" dirty="0" smtClean="0"/>
              <a:t> Cir. 2013) </a:t>
            </a:r>
            <a:endParaRPr lang="en-US" dirty="0"/>
          </a:p>
        </p:txBody>
      </p:sp>
      <p:sp>
        <p:nvSpPr>
          <p:cNvPr id="3" name="Content Placeholder 2"/>
          <p:cNvSpPr>
            <a:spLocks noGrp="1"/>
          </p:cNvSpPr>
          <p:nvPr>
            <p:ph idx="1"/>
          </p:nvPr>
        </p:nvSpPr>
        <p:spPr/>
        <p:txBody>
          <a:bodyPr/>
          <a:lstStyle/>
          <a:p>
            <a:r>
              <a:rPr lang="en-US" dirty="0" smtClean="0"/>
              <a:t>Three Key Issues to Discuss</a:t>
            </a:r>
          </a:p>
          <a:p>
            <a:pPr lvl="1"/>
            <a:r>
              <a:rPr lang="en-US" dirty="0" smtClean="0"/>
              <a:t>1. Allocation of Costs of Grid Expansion</a:t>
            </a:r>
          </a:p>
          <a:p>
            <a:pPr lvl="1"/>
            <a:r>
              <a:rPr lang="en-US" dirty="0" smtClean="0"/>
              <a:t>2. Rate Pancaking with Multiple RTOs</a:t>
            </a:r>
          </a:p>
          <a:p>
            <a:pPr lvl="1"/>
            <a:r>
              <a:rPr lang="en-US" dirty="0" smtClean="0"/>
              <a:t>3. RTO Voluntariness and Entrance and Exit Fees</a:t>
            </a:r>
            <a:endParaRPr lang="en-US" dirty="0"/>
          </a:p>
        </p:txBody>
      </p:sp>
      <p:sp>
        <p:nvSpPr>
          <p:cNvPr id="4" name="Date Placeholder 3"/>
          <p:cNvSpPr>
            <a:spLocks noGrp="1"/>
          </p:cNvSpPr>
          <p:nvPr>
            <p:ph type="dt" sz="half" idx="10"/>
          </p:nvPr>
        </p:nvSpPr>
        <p:spPr/>
        <p:txBody>
          <a:bodyPr/>
          <a:lstStyle/>
          <a:p>
            <a:pPr>
              <a:defRPr/>
            </a:pPr>
            <a:fld id="{BC5BF8CF-5A5D-479D-8133-3AF917F3B240}" type="datetime4">
              <a:rPr lang="en-US" smtClean="0"/>
              <a:t>March 31, 2022</a:t>
            </a:fld>
            <a:endParaRPr lang="en-US" altLang="en-US">
              <a:solidFill>
                <a:schemeClr val="bg2"/>
              </a:solidFill>
            </a:endParaRPr>
          </a:p>
        </p:txBody>
      </p:sp>
      <p:sp>
        <p:nvSpPr>
          <p:cNvPr id="5" name="Slide Number Placeholder 4"/>
          <p:cNvSpPr>
            <a:spLocks noGrp="1"/>
          </p:cNvSpPr>
          <p:nvPr>
            <p:ph type="sldNum" sz="quarter" idx="4294967295"/>
          </p:nvPr>
        </p:nvSpPr>
        <p:spPr/>
        <p:txBody>
          <a:bodyPr/>
          <a:lstStyle/>
          <a:p>
            <a:fld id="{E33B479B-FF71-4A05-B81B-8A396182017B}" type="slidenum">
              <a:rPr lang="en-US" altLang="en-US" smtClean="0"/>
              <a:pPr/>
              <a:t>63</a:t>
            </a:fld>
            <a:endParaRPr lang="en-US" altLang="en-US"/>
          </a:p>
        </p:txBody>
      </p:sp>
    </p:spTree>
    <p:extLst>
      <p:ext uri="{BB962C8B-B14F-4D97-AF65-F5344CB8AC3E}">
        <p14:creationId xmlns:p14="http://schemas.microsoft.com/office/powerpoint/2010/main" val="228904304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6145" y="-1"/>
            <a:ext cx="4585855" cy="371790"/>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Cost Allocation: Nearest v. All</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31,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64</a:t>
            </a:fld>
            <a:endParaRPr lang="en-US" altLang="en-US"/>
          </a:p>
        </p:txBody>
      </p:sp>
      <p:sp>
        <p:nvSpPr>
          <p:cNvPr id="6" name="Text Box 5"/>
          <p:cNvSpPr txBox="1">
            <a:spLocks noChangeArrowheads="1"/>
          </p:cNvSpPr>
          <p:nvPr/>
        </p:nvSpPr>
        <p:spPr bwMode="auto">
          <a:xfrm>
            <a:off x="9144000" y="6488668"/>
            <a:ext cx="30480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ICC v FERC (7</a:t>
            </a:r>
            <a:r>
              <a:rPr lang="en-US" sz="1800" i="0" baseline="30000" dirty="0" smtClean="0">
                <a:solidFill>
                  <a:schemeClr val="accent4">
                    <a:lumMod val="75000"/>
                    <a:lumOff val="25000"/>
                  </a:schemeClr>
                </a:solidFill>
                <a:latin typeface="+mn-lt"/>
                <a:cs typeface="Times New Roman" panose="02020603050405020304" pitchFamily="18" charset="0"/>
              </a:rPr>
              <a:t>th</a:t>
            </a:r>
            <a:r>
              <a:rPr lang="en-US" sz="1800" i="0" dirty="0" smtClean="0">
                <a:solidFill>
                  <a:schemeClr val="accent4">
                    <a:lumMod val="75000"/>
                    <a:lumOff val="25000"/>
                  </a:schemeClr>
                </a:solidFill>
                <a:latin typeface="+mn-lt"/>
                <a:cs typeface="Times New Roman" panose="02020603050405020304" pitchFamily="18" charset="0"/>
              </a:rPr>
              <a:t> Cir 2013)</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960007" y="185894"/>
            <a:ext cx="3845435" cy="6026241"/>
          </a:xfrm>
          <a:prstGeom prst="rect">
            <a:avLst/>
          </a:prstGeom>
        </p:spPr>
      </p:pic>
      <p:pic>
        <p:nvPicPr>
          <p:cNvPr id="8" name="Picture 7"/>
          <p:cNvPicPr>
            <a:picLocks noChangeAspect="1"/>
          </p:cNvPicPr>
          <p:nvPr/>
        </p:nvPicPr>
        <p:blipFill>
          <a:blip r:embed="rId3"/>
          <a:stretch>
            <a:fillRect/>
          </a:stretch>
        </p:blipFill>
        <p:spPr>
          <a:xfrm>
            <a:off x="3164709" y="977352"/>
            <a:ext cx="8041533" cy="5417372"/>
          </a:xfrm>
          <a:prstGeom prst="rect">
            <a:avLst/>
          </a:prstGeom>
        </p:spPr>
      </p:pic>
    </p:spTree>
    <p:extLst>
      <p:ext uri="{BB962C8B-B14F-4D97-AF65-F5344CB8AC3E}">
        <p14:creationId xmlns:p14="http://schemas.microsoft.com/office/powerpoint/2010/main" val="1658104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28411" y="-2"/>
            <a:ext cx="5163589" cy="419795"/>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Cost Allocation: Peak v. Non-Peak</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31,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65</a:t>
            </a:fld>
            <a:endParaRPr lang="en-US" altLang="en-US"/>
          </a:p>
        </p:txBody>
      </p:sp>
      <p:sp>
        <p:nvSpPr>
          <p:cNvPr id="6" name="Text Box 5"/>
          <p:cNvSpPr txBox="1">
            <a:spLocks noChangeArrowheads="1"/>
          </p:cNvSpPr>
          <p:nvPr/>
        </p:nvSpPr>
        <p:spPr bwMode="auto">
          <a:xfrm>
            <a:off x="9144000" y="6488668"/>
            <a:ext cx="30480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ICC v FERC (7</a:t>
            </a:r>
            <a:r>
              <a:rPr lang="en-US" sz="1800" i="0" baseline="30000" dirty="0" smtClean="0">
                <a:solidFill>
                  <a:schemeClr val="accent4">
                    <a:lumMod val="75000"/>
                    <a:lumOff val="25000"/>
                  </a:schemeClr>
                </a:solidFill>
                <a:latin typeface="+mn-lt"/>
                <a:cs typeface="Times New Roman" panose="02020603050405020304" pitchFamily="18" charset="0"/>
              </a:rPr>
              <a:t>th</a:t>
            </a:r>
            <a:r>
              <a:rPr lang="en-US" sz="1800" i="0" dirty="0" smtClean="0">
                <a:solidFill>
                  <a:schemeClr val="accent4">
                    <a:lumMod val="75000"/>
                    <a:lumOff val="25000"/>
                  </a:schemeClr>
                </a:solidFill>
                <a:latin typeface="+mn-lt"/>
                <a:cs typeface="Times New Roman" panose="02020603050405020304" pitchFamily="18" charset="0"/>
              </a:rPr>
              <a:t> Cir 2013)</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455598" y="175137"/>
            <a:ext cx="3954304" cy="6167988"/>
          </a:xfrm>
          <a:prstGeom prst="rect">
            <a:avLst/>
          </a:prstGeom>
        </p:spPr>
      </p:pic>
      <p:pic>
        <p:nvPicPr>
          <p:cNvPr id="8" name="Picture 7"/>
          <p:cNvPicPr>
            <a:picLocks noChangeAspect="1"/>
          </p:cNvPicPr>
          <p:nvPr/>
        </p:nvPicPr>
        <p:blipFill>
          <a:blip r:embed="rId3"/>
          <a:stretch>
            <a:fillRect/>
          </a:stretch>
        </p:blipFill>
        <p:spPr>
          <a:xfrm>
            <a:off x="3014805" y="845191"/>
            <a:ext cx="7228654" cy="5371032"/>
          </a:xfrm>
          <a:prstGeom prst="rect">
            <a:avLst/>
          </a:prstGeom>
        </p:spPr>
      </p:pic>
    </p:spTree>
    <p:extLst>
      <p:ext uri="{BB962C8B-B14F-4D97-AF65-F5344CB8AC3E}">
        <p14:creationId xmlns:p14="http://schemas.microsoft.com/office/powerpoint/2010/main" val="45899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8335" y="-1"/>
            <a:ext cx="6813665" cy="397768"/>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Cost Allocation: Buyers (Loads) v Generators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31,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66</a:t>
            </a:fld>
            <a:endParaRPr lang="en-US" altLang="en-US"/>
          </a:p>
        </p:txBody>
      </p:sp>
      <p:sp>
        <p:nvSpPr>
          <p:cNvPr id="6" name="Text Box 5"/>
          <p:cNvSpPr txBox="1">
            <a:spLocks noChangeArrowheads="1"/>
          </p:cNvSpPr>
          <p:nvPr/>
        </p:nvSpPr>
        <p:spPr bwMode="auto">
          <a:xfrm>
            <a:off x="9144000" y="6488668"/>
            <a:ext cx="30480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ICC v FERC (7</a:t>
            </a:r>
            <a:r>
              <a:rPr lang="en-US" sz="1800" i="0" baseline="30000" dirty="0" smtClean="0">
                <a:solidFill>
                  <a:schemeClr val="accent4">
                    <a:lumMod val="75000"/>
                    <a:lumOff val="25000"/>
                  </a:schemeClr>
                </a:solidFill>
                <a:latin typeface="+mn-lt"/>
                <a:cs typeface="Times New Roman" panose="02020603050405020304" pitchFamily="18" charset="0"/>
              </a:rPr>
              <a:t>th</a:t>
            </a:r>
            <a:r>
              <a:rPr lang="en-US" sz="1800" i="0" dirty="0" smtClean="0">
                <a:solidFill>
                  <a:schemeClr val="accent4">
                    <a:lumMod val="75000"/>
                    <a:lumOff val="25000"/>
                  </a:schemeClr>
                </a:solidFill>
                <a:latin typeface="+mn-lt"/>
                <a:cs typeface="Times New Roman" panose="02020603050405020304" pitchFamily="18" charset="0"/>
              </a:rPr>
              <a:t> Cir 2013)</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562487" y="272100"/>
            <a:ext cx="3337164" cy="5616665"/>
          </a:xfrm>
          <a:prstGeom prst="rect">
            <a:avLst/>
          </a:prstGeom>
        </p:spPr>
      </p:pic>
      <p:pic>
        <p:nvPicPr>
          <p:cNvPr id="8" name="Picture 7"/>
          <p:cNvPicPr>
            <a:picLocks noChangeAspect="1"/>
          </p:cNvPicPr>
          <p:nvPr/>
        </p:nvPicPr>
        <p:blipFill>
          <a:blip r:embed="rId3"/>
          <a:stretch>
            <a:fillRect/>
          </a:stretch>
        </p:blipFill>
        <p:spPr>
          <a:xfrm>
            <a:off x="2946400" y="710169"/>
            <a:ext cx="6556887" cy="5835429"/>
          </a:xfrm>
          <a:prstGeom prst="rect">
            <a:avLst/>
          </a:prstGeom>
        </p:spPr>
      </p:pic>
    </p:spTree>
    <p:extLst>
      <p:ext uri="{BB962C8B-B14F-4D97-AF65-F5344CB8AC3E}">
        <p14:creationId xmlns:p14="http://schemas.microsoft.com/office/powerpoint/2010/main" val="615663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29153" y="-1"/>
            <a:ext cx="5462848" cy="440576"/>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Cost Allocation: Location Incentives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a:xfrm>
            <a:off x="406400" y="6514222"/>
            <a:ext cx="2540000" cy="457200"/>
          </a:xfrm>
        </p:spPr>
        <p:txBody>
          <a:bodyPr/>
          <a:lstStyle/>
          <a:p>
            <a:pPr>
              <a:defRPr/>
            </a:pPr>
            <a:fld id="{7F0E878F-EA39-4C2E-9970-394B6CAB1478}" type="datetime4">
              <a:rPr lang="en-US" smtClean="0"/>
              <a:pPr>
                <a:defRPr/>
              </a:pPr>
              <a:t>March 31,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67</a:t>
            </a:fld>
            <a:endParaRPr lang="en-US" altLang="en-US"/>
          </a:p>
        </p:txBody>
      </p:sp>
      <p:sp>
        <p:nvSpPr>
          <p:cNvPr id="6" name="Text Box 5"/>
          <p:cNvSpPr txBox="1">
            <a:spLocks noChangeArrowheads="1"/>
          </p:cNvSpPr>
          <p:nvPr/>
        </p:nvSpPr>
        <p:spPr bwMode="auto">
          <a:xfrm>
            <a:off x="9144000" y="6488668"/>
            <a:ext cx="30480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ICC v FERC (7</a:t>
            </a:r>
            <a:r>
              <a:rPr lang="en-US" sz="1800" i="0" baseline="30000" dirty="0" smtClean="0">
                <a:solidFill>
                  <a:schemeClr val="accent4">
                    <a:lumMod val="75000"/>
                    <a:lumOff val="25000"/>
                  </a:schemeClr>
                </a:solidFill>
                <a:latin typeface="+mn-lt"/>
                <a:cs typeface="Times New Roman" panose="02020603050405020304" pitchFamily="18" charset="0"/>
              </a:rPr>
              <a:t>th</a:t>
            </a:r>
            <a:r>
              <a:rPr lang="en-US" sz="1800" i="0" dirty="0" smtClean="0">
                <a:solidFill>
                  <a:schemeClr val="accent4">
                    <a:lumMod val="75000"/>
                    <a:lumOff val="25000"/>
                  </a:schemeClr>
                </a:solidFill>
                <a:latin typeface="+mn-lt"/>
                <a:cs typeface="Times New Roman" panose="02020603050405020304" pitchFamily="18" charset="0"/>
              </a:rPr>
              <a:t> Cir 2013)</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533955" y="284569"/>
            <a:ext cx="3701373" cy="6229653"/>
          </a:xfrm>
          <a:prstGeom prst="rect">
            <a:avLst/>
          </a:prstGeom>
        </p:spPr>
      </p:pic>
      <p:grpSp>
        <p:nvGrpSpPr>
          <p:cNvPr id="12" name="Group 11"/>
          <p:cNvGrpSpPr/>
          <p:nvPr/>
        </p:nvGrpSpPr>
        <p:grpSpPr>
          <a:xfrm>
            <a:off x="2904295" y="1138240"/>
            <a:ext cx="8355009" cy="4990026"/>
            <a:chOff x="3063080" y="1194367"/>
            <a:chExt cx="8355009" cy="4990026"/>
          </a:xfrm>
        </p:grpSpPr>
        <p:pic>
          <p:nvPicPr>
            <p:cNvPr id="10" name="Picture 9"/>
            <p:cNvPicPr>
              <a:picLocks noChangeAspect="1"/>
            </p:cNvPicPr>
            <p:nvPr/>
          </p:nvPicPr>
          <p:blipFill rotWithShape="1">
            <a:blip r:embed="rId3"/>
            <a:srcRect r="900" b="10698"/>
            <a:stretch/>
          </p:blipFill>
          <p:spPr>
            <a:xfrm>
              <a:off x="3063080" y="1194367"/>
              <a:ext cx="8346033" cy="2845370"/>
            </a:xfrm>
            <a:prstGeom prst="rect">
              <a:avLst/>
            </a:prstGeom>
          </p:spPr>
        </p:pic>
        <p:pic>
          <p:nvPicPr>
            <p:cNvPr id="11" name="Picture 10"/>
            <p:cNvPicPr>
              <a:picLocks noChangeAspect="1"/>
            </p:cNvPicPr>
            <p:nvPr/>
          </p:nvPicPr>
          <p:blipFill rotWithShape="1">
            <a:blip r:embed="rId4"/>
            <a:srcRect t="5469"/>
            <a:stretch/>
          </p:blipFill>
          <p:spPr>
            <a:xfrm>
              <a:off x="3063080" y="4039737"/>
              <a:ext cx="8355009" cy="2144656"/>
            </a:xfrm>
            <a:prstGeom prst="rect">
              <a:avLst/>
            </a:prstGeom>
          </p:spPr>
        </p:pic>
      </p:grpSp>
    </p:spTree>
    <p:extLst>
      <p:ext uri="{BB962C8B-B14F-4D97-AF65-F5344CB8AC3E}">
        <p14:creationId xmlns:p14="http://schemas.microsoft.com/office/powerpoint/2010/main" val="2275568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3229" y="0"/>
            <a:ext cx="6098771" cy="444732"/>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Rate Pancaking (Double Marginalization)</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31,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68</a:t>
            </a:fld>
            <a:endParaRPr lang="en-US" altLang="en-US"/>
          </a:p>
        </p:txBody>
      </p:sp>
      <p:sp>
        <p:nvSpPr>
          <p:cNvPr id="6" name="Text Box 5"/>
          <p:cNvSpPr txBox="1">
            <a:spLocks noChangeArrowheads="1"/>
          </p:cNvSpPr>
          <p:nvPr/>
        </p:nvSpPr>
        <p:spPr bwMode="auto">
          <a:xfrm>
            <a:off x="9144000" y="6488668"/>
            <a:ext cx="30480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ICC v FERC (7</a:t>
            </a:r>
            <a:r>
              <a:rPr lang="en-US" sz="1800" i="0" baseline="30000" dirty="0" smtClean="0">
                <a:solidFill>
                  <a:schemeClr val="accent4">
                    <a:lumMod val="75000"/>
                    <a:lumOff val="25000"/>
                  </a:schemeClr>
                </a:solidFill>
                <a:latin typeface="+mn-lt"/>
                <a:cs typeface="Times New Roman" panose="02020603050405020304" pitchFamily="18" charset="0"/>
              </a:rPr>
              <a:t>th</a:t>
            </a:r>
            <a:r>
              <a:rPr lang="en-US" sz="1800" i="0" dirty="0" smtClean="0">
                <a:solidFill>
                  <a:schemeClr val="accent4">
                    <a:lumMod val="75000"/>
                    <a:lumOff val="25000"/>
                  </a:schemeClr>
                </a:solidFill>
                <a:latin typeface="+mn-lt"/>
                <a:cs typeface="Times New Roman" panose="02020603050405020304" pitchFamily="18" charset="0"/>
              </a:rPr>
              <a:t> Cir 2013)</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82980" y="304255"/>
            <a:ext cx="3964824" cy="6012358"/>
          </a:xfrm>
          <a:prstGeom prst="rect">
            <a:avLst/>
          </a:prstGeom>
        </p:spPr>
      </p:pic>
      <p:pic>
        <p:nvPicPr>
          <p:cNvPr id="8" name="Picture 7"/>
          <p:cNvPicPr>
            <a:picLocks noChangeAspect="1"/>
          </p:cNvPicPr>
          <p:nvPr/>
        </p:nvPicPr>
        <p:blipFill>
          <a:blip r:embed="rId3"/>
          <a:stretch>
            <a:fillRect/>
          </a:stretch>
        </p:blipFill>
        <p:spPr>
          <a:xfrm>
            <a:off x="3490268" y="757045"/>
            <a:ext cx="5926759" cy="5338955"/>
          </a:xfrm>
          <a:prstGeom prst="rect">
            <a:avLst/>
          </a:prstGeom>
        </p:spPr>
      </p:pic>
    </p:spTree>
    <p:extLst>
      <p:ext uri="{BB962C8B-B14F-4D97-AF65-F5344CB8AC3E}">
        <p14:creationId xmlns:p14="http://schemas.microsoft.com/office/powerpoint/2010/main" val="409974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65371" y="-1"/>
            <a:ext cx="6626629" cy="436420"/>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Voluntary RTOs and Entrance and Exit Fees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31,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69</a:t>
            </a:fld>
            <a:endParaRPr lang="en-US" altLang="en-US"/>
          </a:p>
        </p:txBody>
      </p:sp>
      <p:sp>
        <p:nvSpPr>
          <p:cNvPr id="6" name="Text Box 5"/>
          <p:cNvSpPr txBox="1">
            <a:spLocks noChangeArrowheads="1"/>
          </p:cNvSpPr>
          <p:nvPr/>
        </p:nvSpPr>
        <p:spPr bwMode="auto">
          <a:xfrm>
            <a:off x="9144000" y="6488668"/>
            <a:ext cx="30480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ICC v FERC (7</a:t>
            </a:r>
            <a:r>
              <a:rPr lang="en-US" sz="1800" i="0" baseline="30000" dirty="0" smtClean="0">
                <a:solidFill>
                  <a:schemeClr val="accent4">
                    <a:lumMod val="75000"/>
                    <a:lumOff val="25000"/>
                  </a:schemeClr>
                </a:solidFill>
                <a:latin typeface="+mn-lt"/>
                <a:cs typeface="Times New Roman" panose="02020603050405020304" pitchFamily="18" charset="0"/>
              </a:rPr>
              <a:t>th</a:t>
            </a:r>
            <a:r>
              <a:rPr lang="en-US" sz="1800" i="0" dirty="0" smtClean="0">
                <a:solidFill>
                  <a:schemeClr val="accent4">
                    <a:lumMod val="75000"/>
                    <a:lumOff val="25000"/>
                  </a:schemeClr>
                </a:solidFill>
                <a:latin typeface="+mn-lt"/>
                <a:cs typeface="Times New Roman" panose="02020603050405020304" pitchFamily="18" charset="0"/>
              </a:rPr>
              <a:t> Cir 2013)</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807158" y="268801"/>
            <a:ext cx="3788667" cy="5731612"/>
          </a:xfrm>
          <a:prstGeom prst="rect">
            <a:avLst/>
          </a:prstGeom>
        </p:spPr>
      </p:pic>
      <p:grpSp>
        <p:nvGrpSpPr>
          <p:cNvPr id="11" name="Group 10"/>
          <p:cNvGrpSpPr/>
          <p:nvPr/>
        </p:nvGrpSpPr>
        <p:grpSpPr>
          <a:xfrm>
            <a:off x="3510062" y="759875"/>
            <a:ext cx="7020220" cy="5728793"/>
            <a:chOff x="3694024" y="660663"/>
            <a:chExt cx="7020220" cy="5728793"/>
          </a:xfrm>
        </p:grpSpPr>
        <p:pic>
          <p:nvPicPr>
            <p:cNvPr id="9" name="Picture 8"/>
            <p:cNvPicPr>
              <a:picLocks noChangeAspect="1"/>
            </p:cNvPicPr>
            <p:nvPr/>
          </p:nvPicPr>
          <p:blipFill rotWithShape="1">
            <a:blip r:embed="rId3"/>
            <a:srcRect r="803"/>
            <a:stretch/>
          </p:blipFill>
          <p:spPr>
            <a:xfrm>
              <a:off x="3694024" y="660663"/>
              <a:ext cx="7019065" cy="2405655"/>
            </a:xfrm>
            <a:prstGeom prst="rect">
              <a:avLst/>
            </a:prstGeom>
          </p:spPr>
        </p:pic>
        <p:pic>
          <p:nvPicPr>
            <p:cNvPr id="10" name="Picture 9"/>
            <p:cNvPicPr>
              <a:picLocks noChangeAspect="1"/>
            </p:cNvPicPr>
            <p:nvPr/>
          </p:nvPicPr>
          <p:blipFill>
            <a:blip r:embed="rId4"/>
            <a:stretch>
              <a:fillRect/>
            </a:stretch>
          </p:blipFill>
          <p:spPr>
            <a:xfrm>
              <a:off x="3749739" y="2815737"/>
              <a:ext cx="6964505" cy="3573719"/>
            </a:xfrm>
            <a:prstGeom prst="rect">
              <a:avLst/>
            </a:prstGeom>
          </p:spPr>
        </p:pic>
      </p:grpSp>
    </p:spTree>
    <p:extLst>
      <p:ext uri="{BB962C8B-B14F-4D97-AF65-F5344CB8AC3E}">
        <p14:creationId xmlns:p14="http://schemas.microsoft.com/office/powerpoint/2010/main" val="1102010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0513" y="-1"/>
            <a:ext cx="4281488" cy="371790"/>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Countries </a:t>
            </a:r>
            <a:r>
              <a:rPr lang="en-US" sz="2400" dirty="0" smtClean="0">
                <a:solidFill>
                  <a:schemeClr val="accent4">
                    <a:lumMod val="75000"/>
                    <a:lumOff val="25000"/>
                  </a:schemeClr>
                </a:solidFill>
                <a:latin typeface="+mn-lt"/>
                <a:cs typeface="Times New Roman" panose="02020603050405020304" pitchFamily="18" charset="0"/>
              </a:rPr>
              <a:t>by Nuclear Power</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31,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Reactor Database Global Dashboard - World Nuclear Association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381" y="371789"/>
            <a:ext cx="5412659" cy="5952811"/>
          </a:xfrm>
          <a:prstGeom prst="rect">
            <a:avLst/>
          </a:prstGeom>
        </p:spPr>
      </p:pic>
      <p:pic>
        <p:nvPicPr>
          <p:cNvPr id="10" name="Picture 9" descr="Reactor Database Global Dashboard - World Nuclear Association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l="5037" t="50847" r="6502" b="9848"/>
          <a:stretch/>
        </p:blipFill>
        <p:spPr>
          <a:xfrm>
            <a:off x="2194928" y="1644610"/>
            <a:ext cx="8717547" cy="4259819"/>
          </a:xfrm>
          <a:prstGeom prst="rect">
            <a:avLst/>
          </a:prstGeom>
        </p:spPr>
      </p:pic>
      <p:sp>
        <p:nvSpPr>
          <p:cNvPr id="12" name="Text Box 5"/>
          <p:cNvSpPr txBox="1">
            <a:spLocks noChangeArrowheads="1"/>
          </p:cNvSpPr>
          <p:nvPr/>
        </p:nvSpPr>
        <p:spPr bwMode="auto">
          <a:xfrm>
            <a:off x="7586663" y="6488668"/>
            <a:ext cx="460533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World Nuclear </a:t>
            </a:r>
            <a:r>
              <a:rPr lang="en-US" sz="1800" i="0" dirty="0" err="1" smtClean="0">
                <a:solidFill>
                  <a:schemeClr val="accent4">
                    <a:lumMod val="75000"/>
                    <a:lumOff val="25000"/>
                  </a:schemeClr>
                </a:solidFill>
                <a:latin typeface="+mn-lt"/>
                <a:cs typeface="Times New Roman" panose="02020603050405020304" pitchFamily="18" charset="0"/>
              </a:rPr>
              <a:t>Ass’n</a:t>
            </a:r>
            <a:r>
              <a:rPr lang="en-US" sz="1800" i="0" dirty="0" smtClean="0">
                <a:solidFill>
                  <a:schemeClr val="accent4">
                    <a:lumMod val="75000"/>
                    <a:lumOff val="25000"/>
                  </a:schemeClr>
                </a:solidFill>
                <a:latin typeface="+mn-lt"/>
                <a:cs typeface="Times New Roman" panose="02020603050405020304" pitchFamily="18" charset="0"/>
              </a:rPr>
              <a:t> (Visited 31 Mar 2022)</a:t>
            </a:r>
            <a:endParaRPr lang="en-US" sz="1800"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418073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9588" y="-1"/>
            <a:ext cx="4062412" cy="371790"/>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Countries </a:t>
            </a:r>
            <a:r>
              <a:rPr lang="en-US" sz="2400" dirty="0" smtClean="0">
                <a:solidFill>
                  <a:schemeClr val="accent4">
                    <a:lumMod val="75000"/>
                    <a:lumOff val="25000"/>
                  </a:schemeClr>
                </a:solidFill>
                <a:latin typeface="+mn-lt"/>
                <a:cs typeface="Times New Roman" panose="02020603050405020304" pitchFamily="18" charset="0"/>
              </a:rPr>
              <a:t>by Construction</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31,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Reactor Database Global Dashboard - World Nuclear Association - Google Chrom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519" y="371789"/>
            <a:ext cx="4646619" cy="5110325"/>
          </a:xfrm>
          <a:prstGeom prst="rect">
            <a:avLst/>
          </a:prstGeom>
        </p:spPr>
      </p:pic>
      <p:pic>
        <p:nvPicPr>
          <p:cNvPr id="10" name="Picture 9" descr="Reactor Database Global Dashboard - World Nuclear Association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l="5057" t="30965" r="7619" b="28030"/>
          <a:stretch/>
        </p:blipFill>
        <p:spPr>
          <a:xfrm>
            <a:off x="1619915" y="1388662"/>
            <a:ext cx="9691023" cy="5004756"/>
          </a:xfrm>
          <a:prstGeom prst="rect">
            <a:avLst/>
          </a:prstGeom>
        </p:spPr>
      </p:pic>
      <p:sp>
        <p:nvSpPr>
          <p:cNvPr id="11" name="Text Box 5"/>
          <p:cNvSpPr txBox="1">
            <a:spLocks noChangeArrowheads="1"/>
          </p:cNvSpPr>
          <p:nvPr/>
        </p:nvSpPr>
        <p:spPr bwMode="auto">
          <a:xfrm>
            <a:off x="7586663" y="6488668"/>
            <a:ext cx="460533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World Nuclear </a:t>
            </a:r>
            <a:r>
              <a:rPr lang="en-US" sz="1800" i="0" dirty="0" err="1" smtClean="0">
                <a:solidFill>
                  <a:schemeClr val="accent4">
                    <a:lumMod val="75000"/>
                    <a:lumOff val="25000"/>
                  </a:schemeClr>
                </a:solidFill>
                <a:latin typeface="+mn-lt"/>
                <a:cs typeface="Times New Roman" panose="02020603050405020304" pitchFamily="18" charset="0"/>
              </a:rPr>
              <a:t>Ass’n</a:t>
            </a:r>
            <a:r>
              <a:rPr lang="en-US" sz="1800" i="0" dirty="0" smtClean="0">
                <a:solidFill>
                  <a:schemeClr val="accent4">
                    <a:lumMod val="75000"/>
                    <a:lumOff val="25000"/>
                  </a:schemeClr>
                </a:solidFill>
                <a:latin typeface="+mn-lt"/>
                <a:cs typeface="Times New Roman" panose="02020603050405020304" pitchFamily="18" charset="0"/>
              </a:rPr>
              <a:t> (Visited 31 Mar 2022)</a:t>
            </a:r>
            <a:endParaRPr lang="en-US" sz="1800"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1737788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1" y="-1"/>
            <a:ext cx="5334000" cy="400051"/>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U.S. NRC Nuclear Power Plant Map</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March 31,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6" name="Picture 5" descr="Map Of Power Reactor Sites | NRC.gov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557" y="466725"/>
            <a:ext cx="4598994" cy="5057947"/>
          </a:xfrm>
          <a:prstGeom prst="rect">
            <a:avLst/>
          </a:prstGeom>
        </p:spPr>
      </p:pic>
      <p:pic>
        <p:nvPicPr>
          <p:cNvPr id="9" name="Picture 8" descr="Map Of Power Reactor Sites | NRC.gov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4211" t="42183" r="45461" b="26273"/>
          <a:stretch/>
        </p:blipFill>
        <p:spPr>
          <a:xfrm>
            <a:off x="2533650" y="1400175"/>
            <a:ext cx="7572466" cy="5219700"/>
          </a:xfrm>
          <a:prstGeom prst="rect">
            <a:avLst/>
          </a:prstGeom>
        </p:spPr>
      </p:pic>
    </p:spTree>
    <p:extLst>
      <p:ext uri="{BB962C8B-B14F-4D97-AF65-F5344CB8AC3E}">
        <p14:creationId xmlns:p14="http://schemas.microsoft.com/office/powerpoint/2010/main" val="206858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6"/>
                                        </p:tgtEl>
                                        <p:attrNameLst>
                                          <p:attrName>style.opacity</p:attrName>
                                        </p:attrNameLst>
                                      </p:cBhvr>
                                      <p:to>
                                        <p:strVal val="0.5"/>
                                      </p:to>
                                    </p:set>
                                    <p:animEffect filter="image" prLst="opacity: 0.5">
                                      <p:cBhvr rctx="IE">
                                        <p:cTn id="9" dur="indefinite"/>
                                        <p:tgtEl>
                                          <p:spTgt spid="6"/>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Generic (Standard)">
  <a:themeElements>
    <a:clrScheme name="">
      <a:dk1>
        <a:srgbClr val="000066"/>
      </a:dk1>
      <a:lt1>
        <a:srgbClr val="FFFFFF"/>
      </a:lt1>
      <a:dk2>
        <a:srgbClr val="336699"/>
      </a:dk2>
      <a:lt2>
        <a:srgbClr val="010000"/>
      </a:lt2>
      <a:accent1>
        <a:srgbClr val="CCECFF"/>
      </a:accent1>
      <a:accent2>
        <a:srgbClr val="FFFFCC"/>
      </a:accent2>
      <a:accent3>
        <a:srgbClr val="FFFFFF"/>
      </a:accent3>
      <a:accent4>
        <a:srgbClr val="000056"/>
      </a:accent4>
      <a:accent5>
        <a:srgbClr val="E2F4FF"/>
      </a:accent5>
      <a:accent6>
        <a:srgbClr val="E7E7B9"/>
      </a:accent6>
      <a:hlink>
        <a:srgbClr val="0066FF"/>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Generic (Standard) 4">
        <a:dk1>
          <a:srgbClr val="336699"/>
        </a:dk1>
        <a:lt1>
          <a:srgbClr val="FFFFFF"/>
        </a:lt1>
        <a:dk2>
          <a:srgbClr val="000066"/>
        </a:dk2>
        <a:lt2>
          <a:srgbClr val="010000"/>
        </a:lt2>
        <a:accent1>
          <a:srgbClr val="CCECFF"/>
        </a:accent1>
        <a:accent2>
          <a:srgbClr val="FFFFCC"/>
        </a:accent2>
        <a:accent3>
          <a:srgbClr val="FFFFFF"/>
        </a:accent3>
        <a:accent4>
          <a:srgbClr val="2A5682"/>
        </a:accent4>
        <a:accent5>
          <a:srgbClr val="E2F4FF"/>
        </a:accent5>
        <a:accent6>
          <a:srgbClr val="E7E7B9"/>
        </a:accent6>
        <a:hlink>
          <a:srgbClr val="3399FF"/>
        </a:hlink>
        <a:folHlink>
          <a:srgbClr val="FFFFCC"/>
        </a:folHlink>
      </a:clrScheme>
      <a:clrMap bg1="lt1" tx1="dk1" bg2="lt2" tx2="dk2" accent1="accent1" accent2="accent2" accent3="accent3" accent4="accent4" accent5="accent5" accent6="accent6" hlink="hlink" folHlink="folHlink"/>
    </a:extraClrScheme>
    <a:extraClrScheme>
      <a:clrScheme name="Generic (Standard) 5">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66FF"/>
        </a:hlink>
        <a:folHlink>
          <a:srgbClr val="FFFF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98:Templates:Presentations:Generic (Standard)</Template>
  <TotalTime>8208</TotalTime>
  <Words>1448</Words>
  <Application>Microsoft Office PowerPoint</Application>
  <PresentationFormat>Widescreen</PresentationFormat>
  <Paragraphs>369</Paragraphs>
  <Slides>69</Slides>
  <Notes>24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69</vt:i4>
      </vt:variant>
    </vt:vector>
  </HeadingPairs>
  <TitlesOfParts>
    <vt:vector size="76" baseType="lpstr">
      <vt:lpstr>Arial</vt:lpstr>
      <vt:lpstr>Calibri</vt:lpstr>
      <vt:lpstr>Helvetica</vt:lpstr>
      <vt:lpstr>Monotype Sorts</vt:lpstr>
      <vt:lpstr>Times New Roman</vt:lpstr>
      <vt:lpstr>Generic (Standard)</vt:lpstr>
      <vt:lpstr>Custom Design</vt:lpstr>
      <vt:lpstr>Class 6 Platforms and Networks Spring 2022  Managing Grids and Networks: Electricity</vt:lpstr>
      <vt:lpstr>The Focus Today</vt:lpstr>
      <vt:lpstr>Why Electricity is Hard</vt:lpstr>
      <vt:lpstr>Why Electricity is Hard</vt:lpstr>
      <vt:lpstr>Changes in Sources</vt:lpstr>
      <vt:lpstr>U.S. Electricity by Source</vt:lpstr>
      <vt:lpstr>Countries by Nuclear Power</vt:lpstr>
      <vt:lpstr>Countries by Construction</vt:lpstr>
      <vt:lpstr>U.S. NRC Nuclear Power Plant Map</vt:lpstr>
      <vt:lpstr>France Electricity Generation by Source</vt:lpstr>
      <vt:lpstr>U.S. Hydropower Clustered in a Few States</vt:lpstr>
      <vt:lpstr>U.S. Wind Generation</vt:lpstr>
      <vt:lpstr>Wind Generation by State</vt:lpstr>
      <vt:lpstr>Wind Share by State</vt:lpstr>
      <vt:lpstr>Wind Capacity Growing</vt:lpstr>
      <vt:lpstr>New Generation in the U.S.</vt:lpstr>
      <vt:lpstr>Where is Solar?</vt:lpstr>
      <vt:lpstr>Solar Location</vt:lpstr>
      <vt:lpstr>U.S. Energy Cost of Production</vt:lpstr>
      <vt:lpstr>Solar Costs Dropping</vt:lpstr>
      <vt:lpstr>U.S. Electricity Prices by Year</vt:lpstr>
      <vt:lpstr>State Variation in Electricity Prices</vt:lpstr>
      <vt:lpstr>The Creation of Federal Authority over Electricity</vt:lpstr>
      <vt:lpstr>Attleboro</vt:lpstr>
      <vt:lpstr>States Lack Power Over Interstate Electricity</vt:lpstr>
      <vt:lpstr>Creating Federal Electricity Reg</vt:lpstr>
      <vt:lpstr>Change in Interstate Distribution of Electricity</vt:lpstr>
      <vt:lpstr>New Fed Electricity Statute</vt:lpstr>
      <vt:lpstr>Federal and State Zones of Control</vt:lpstr>
      <vt:lpstr>Regional Operations and Voluntary Interconnection</vt:lpstr>
      <vt:lpstr>FPC Interconnection Authority</vt:lpstr>
      <vt:lpstr>Just and Reasonable Rates</vt:lpstr>
      <vt:lpstr>FPC (now FERC) Power to Fix Rates</vt:lpstr>
      <vt:lpstr>Mapping to Current Law</vt:lpstr>
      <vt:lpstr>Otter Tail</vt:lpstr>
      <vt:lpstr>What the FPA Didn’t Do</vt:lpstr>
      <vt:lpstr>Draft Bill Had a Common Carrier Provision</vt:lpstr>
      <vt:lpstr>Draft Bill Gave FPA More Powers re Interconnection and Expansions</vt:lpstr>
      <vt:lpstr>Run Up to 1992 Act</vt:lpstr>
      <vt:lpstr>Boost Competition in Wholesale Markets</vt:lpstr>
      <vt:lpstr>Questions re FERC Authority over Wheeling</vt:lpstr>
      <vt:lpstr>1992 Statute: 358 Pages</vt:lpstr>
      <vt:lpstr>FERC Power over Transmission Services</vt:lpstr>
      <vt:lpstr>Allocation of Transmission Costs</vt:lpstr>
      <vt:lpstr>FERC Order 888</vt:lpstr>
      <vt:lpstr>Unbundling: Open Access Transmission Regime</vt:lpstr>
      <vt:lpstr>Changes in Economics of Generation</vt:lpstr>
      <vt:lpstr>Orders 888/889: Creating a Nondiscriminatory Market</vt:lpstr>
      <vt:lpstr>Network Mergers (and Rate Pancaking)</vt:lpstr>
      <vt:lpstr>Regional Transmission Organizations</vt:lpstr>
      <vt:lpstr>Benefits of RTOS</vt:lpstr>
      <vt:lpstr>Voluntary Approach</vt:lpstr>
      <vt:lpstr>RTO Map</vt:lpstr>
      <vt:lpstr>2011 FERC Order 1000</vt:lpstr>
      <vt:lpstr>Transmission Planning Regions</vt:lpstr>
      <vt:lpstr>New Cost Allocation Rules</vt:lpstr>
      <vt:lpstr>New Rules: 134 FR Pages</vt:lpstr>
      <vt:lpstr>Cost/Benefit Correpondence</vt:lpstr>
      <vt:lpstr>Same for Interregional</vt:lpstr>
      <vt:lpstr>MISO Analysis</vt:lpstr>
      <vt:lpstr>MVP Map</vt:lpstr>
      <vt:lpstr>MISO Multi-Value Projects </vt:lpstr>
      <vt:lpstr>Illinois Commerce Comm, 721 F3d 764 (7th Cir. 2013) </vt:lpstr>
      <vt:lpstr>Cost Allocation: Nearest v. All</vt:lpstr>
      <vt:lpstr>Cost Allocation: Peak v. Non-Peak</vt:lpstr>
      <vt:lpstr>Cost Allocation: Buyers (Loads) v Generators</vt:lpstr>
      <vt:lpstr>Cost Allocation: Location Incentives</vt:lpstr>
      <vt:lpstr>Rate Pancaking (Double Marginalization)</vt:lpstr>
      <vt:lpstr>Voluntary RTOs and Entrance and Exit Fees</vt:lpstr>
    </vt:vector>
  </TitlesOfParts>
  <Company>The University of Chicago Law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Setting in High-Tech Industries</dc:title>
  <dc:creator>Randal Picker</dc:creator>
  <cp:lastModifiedBy>Picker, Randall</cp:lastModifiedBy>
  <cp:revision>917</cp:revision>
  <cp:lastPrinted>2019-02-28T20:33:29Z</cp:lastPrinted>
  <dcterms:created xsi:type="dcterms:W3CDTF">1999-10-27T15:27:59Z</dcterms:created>
  <dcterms:modified xsi:type="dcterms:W3CDTF">2022-03-31T19:32:06Z</dcterms:modified>
</cp:coreProperties>
</file>