
<file path=[Content_Types].xml><?xml version="1.0" encoding="utf-8"?>
<Types xmlns="http://schemas.openxmlformats.org/package/2006/content-types">
  <Default Extension="bin" ContentType="application/vnd.openxmlformats-officedocument.oleObject"/>
  <Default Extension="tmp" ContentType="image/png"/>
  <Default Extension="png" ContentType="image/png"/>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 id="2147483835" r:id="rId2"/>
  </p:sldMasterIdLst>
  <p:notesMasterIdLst>
    <p:notesMasterId r:id="rId87"/>
  </p:notesMasterIdLst>
  <p:handoutMasterIdLst>
    <p:handoutMasterId r:id="rId88"/>
  </p:handoutMasterIdLst>
  <p:sldIdLst>
    <p:sldId id="1267" r:id="rId3"/>
    <p:sldId id="1584" r:id="rId4"/>
    <p:sldId id="1609" r:id="rId5"/>
    <p:sldId id="1560" r:id="rId6"/>
    <p:sldId id="1561" r:id="rId7"/>
    <p:sldId id="1562" r:id="rId8"/>
    <p:sldId id="1563" r:id="rId9"/>
    <p:sldId id="1564" r:id="rId10"/>
    <p:sldId id="1565" r:id="rId11"/>
    <p:sldId id="1566" r:id="rId12"/>
    <p:sldId id="1567" r:id="rId13"/>
    <p:sldId id="1568" r:id="rId14"/>
    <p:sldId id="1570" r:id="rId15"/>
    <p:sldId id="1572" r:id="rId16"/>
    <p:sldId id="1616" r:id="rId17"/>
    <p:sldId id="1617" r:id="rId18"/>
    <p:sldId id="1618" r:id="rId19"/>
    <p:sldId id="1569" r:id="rId20"/>
    <p:sldId id="1571" r:id="rId21"/>
    <p:sldId id="1573" r:id="rId22"/>
    <p:sldId id="1574" r:id="rId23"/>
    <p:sldId id="1575" r:id="rId24"/>
    <p:sldId id="1576" r:id="rId25"/>
    <p:sldId id="1546" r:id="rId26"/>
    <p:sldId id="1548" r:id="rId27"/>
    <p:sldId id="1549" r:id="rId28"/>
    <p:sldId id="1586" r:id="rId29"/>
    <p:sldId id="1587" r:id="rId30"/>
    <p:sldId id="1590" r:id="rId31"/>
    <p:sldId id="1588" r:id="rId32"/>
    <p:sldId id="1591" r:id="rId33"/>
    <p:sldId id="1596" r:id="rId34"/>
    <p:sldId id="1597" r:id="rId35"/>
    <p:sldId id="1592" r:id="rId36"/>
    <p:sldId id="1594" r:id="rId37"/>
    <p:sldId id="1593" r:id="rId38"/>
    <p:sldId id="1620" r:id="rId39"/>
    <p:sldId id="1602" r:id="rId40"/>
    <p:sldId id="1598" r:id="rId41"/>
    <p:sldId id="1603" r:id="rId42"/>
    <p:sldId id="1515" r:id="rId43"/>
    <p:sldId id="1516" r:id="rId44"/>
    <p:sldId id="1517" r:id="rId45"/>
    <p:sldId id="1518" r:id="rId46"/>
    <p:sldId id="1519" r:id="rId47"/>
    <p:sldId id="1520" r:id="rId48"/>
    <p:sldId id="1521" r:id="rId49"/>
    <p:sldId id="1522" r:id="rId50"/>
    <p:sldId id="1523" r:id="rId51"/>
    <p:sldId id="1524" r:id="rId52"/>
    <p:sldId id="1559" r:id="rId53"/>
    <p:sldId id="1601" r:id="rId54"/>
    <p:sldId id="1554" r:id="rId55"/>
    <p:sldId id="1555" r:id="rId56"/>
    <p:sldId id="1599" r:id="rId57"/>
    <p:sldId id="1600" r:id="rId58"/>
    <p:sldId id="1528" r:id="rId59"/>
    <p:sldId id="1529" r:id="rId60"/>
    <p:sldId id="1530" r:id="rId61"/>
    <p:sldId id="1531" r:id="rId62"/>
    <p:sldId id="1532" r:id="rId63"/>
    <p:sldId id="1533" r:id="rId64"/>
    <p:sldId id="1536" r:id="rId65"/>
    <p:sldId id="1534" r:id="rId66"/>
    <p:sldId id="1535" r:id="rId67"/>
    <p:sldId id="1537" r:id="rId68"/>
    <p:sldId id="1538" r:id="rId69"/>
    <p:sldId id="1539" r:id="rId70"/>
    <p:sldId id="1540" r:id="rId71"/>
    <p:sldId id="1541" r:id="rId72"/>
    <p:sldId id="1542" r:id="rId73"/>
    <p:sldId id="1543" r:id="rId74"/>
    <p:sldId id="1557" r:id="rId75"/>
    <p:sldId id="1604" r:id="rId76"/>
    <p:sldId id="1607" r:id="rId77"/>
    <p:sldId id="1608" r:id="rId78"/>
    <p:sldId id="1605" r:id="rId79"/>
    <p:sldId id="1606" r:id="rId80"/>
    <p:sldId id="1610" r:id="rId81"/>
    <p:sldId id="1614" r:id="rId82"/>
    <p:sldId id="1615" r:id="rId83"/>
    <p:sldId id="1611" r:id="rId84"/>
    <p:sldId id="1612" r:id="rId85"/>
    <p:sldId id="1613" r:id="rId86"/>
  </p:sldIdLst>
  <p:sldSz cx="12192000" cy="6858000"/>
  <p:notesSz cx="7010400" cy="9296400"/>
  <p:defaultTextStyle>
    <a:defPPr>
      <a:defRPr lang="en-US"/>
    </a:defPPr>
    <a:lvl1pPr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66FF"/>
    <a:srgbClr val="009999"/>
    <a:srgbClr val="339966"/>
    <a:srgbClr val="008080"/>
    <a:srgbClr val="3366FF"/>
    <a:srgbClr val="0000FF"/>
    <a:srgbClr val="CC0099"/>
    <a:srgbClr val="CC0066"/>
    <a:srgbClr val="CCCCFF"/>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0" autoAdjust="0"/>
    <p:restoredTop sz="86410" autoAdjust="0"/>
  </p:normalViewPr>
  <p:slideViewPr>
    <p:cSldViewPr snapToGrid="0">
      <p:cViewPr varScale="1">
        <p:scale>
          <a:sx n="134" d="100"/>
          <a:sy n="134" d="100"/>
        </p:scale>
        <p:origin x="120" y="548"/>
      </p:cViewPr>
      <p:guideLst>
        <p:guide orient="horz" pos="2160"/>
        <p:guide pos="3840"/>
      </p:guideLst>
    </p:cSldViewPr>
  </p:slideViewPr>
  <p:outlineViewPr>
    <p:cViewPr>
      <p:scale>
        <a:sx n="50" d="100"/>
        <a:sy n="50"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65" d="100"/>
          <a:sy n="65" d="100"/>
        </p:scale>
        <p:origin x="3125" y="53"/>
      </p:cViewPr>
      <p:guideLst>
        <p:guide orient="horz" pos="2928"/>
        <p:guide pos="2208"/>
      </p:guideLst>
    </p:cSldViewPr>
  </p:notesViewPr>
  <p:gridSpacing cx="91439" cy="91439"/>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presProps" Target="pres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viewProps" Target="viewProps.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notesMaster" Target="notesMasters/notesMaster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3036149" cy="462918"/>
          </a:xfrm>
          <a:prstGeom prst="rect">
            <a:avLst/>
          </a:prstGeom>
          <a:noFill/>
          <a:ln w="9525">
            <a:noFill/>
            <a:miter lim="800000"/>
            <a:headEnd/>
            <a:tailEnd/>
          </a:ln>
        </p:spPr>
        <p:txBody>
          <a:bodyPr vert="horz" wrap="square" lIns="93150" tIns="46575" rIns="93150" bIns="46575" numCol="1" anchor="t" anchorCtr="0" compatLnSpc="1">
            <a:prstTxWarp prst="textNoShape">
              <a:avLst/>
            </a:prstTxWarp>
          </a:bodyPr>
          <a:lstStyle>
            <a:lvl1pPr defTabSz="931706">
              <a:defRPr kumimoji="0" sz="1200"/>
            </a:lvl1pPr>
          </a:lstStyle>
          <a:p>
            <a:pPr>
              <a:defRPr/>
            </a:pPr>
            <a:r>
              <a:rPr lang="en-US" altLang="en-US"/>
              <a:t>Prof. Randal C. Picker</a:t>
            </a:r>
          </a:p>
        </p:txBody>
      </p:sp>
      <p:sp>
        <p:nvSpPr>
          <p:cNvPr id="14339" name="Rectangle 3"/>
          <p:cNvSpPr>
            <a:spLocks noGrp="1" noChangeArrowheads="1"/>
          </p:cNvSpPr>
          <p:nvPr>
            <p:ph type="dt" sz="quarter" idx="1"/>
          </p:nvPr>
        </p:nvSpPr>
        <p:spPr bwMode="auto">
          <a:xfrm>
            <a:off x="3974253" y="0"/>
            <a:ext cx="3036149" cy="462918"/>
          </a:xfrm>
          <a:prstGeom prst="rect">
            <a:avLst/>
          </a:prstGeom>
          <a:noFill/>
          <a:ln w="9525">
            <a:noFill/>
            <a:miter lim="800000"/>
            <a:headEnd/>
            <a:tailEnd/>
          </a:ln>
        </p:spPr>
        <p:txBody>
          <a:bodyPr vert="horz" wrap="square" lIns="93150" tIns="46575" rIns="93150" bIns="46575" numCol="1" anchor="t" anchorCtr="0" compatLnSpc="1">
            <a:prstTxWarp prst="textNoShape">
              <a:avLst/>
            </a:prstTxWarp>
          </a:bodyPr>
          <a:lstStyle>
            <a:lvl1pPr algn="r" defTabSz="931706">
              <a:defRPr kumimoji="0" sz="1200"/>
            </a:lvl1pPr>
          </a:lstStyle>
          <a:p>
            <a:pPr>
              <a:defRPr/>
            </a:pPr>
            <a:fld id="{BACD4D8E-0305-4CD5-9DBD-51D10C00A67E}" type="datetime1">
              <a:rPr lang="en-US" altLang="en-US"/>
              <a:pPr>
                <a:defRPr/>
              </a:pPr>
              <a:t>3/30/2022</a:t>
            </a:fld>
            <a:endParaRPr lang="en-US" altLang="en-US"/>
          </a:p>
        </p:txBody>
      </p:sp>
      <p:sp>
        <p:nvSpPr>
          <p:cNvPr id="14340" name="Rectangle 4"/>
          <p:cNvSpPr>
            <a:spLocks noGrp="1" noChangeArrowheads="1"/>
          </p:cNvSpPr>
          <p:nvPr>
            <p:ph type="ftr" sz="quarter" idx="2"/>
          </p:nvPr>
        </p:nvSpPr>
        <p:spPr bwMode="auto">
          <a:xfrm>
            <a:off x="0" y="8833482"/>
            <a:ext cx="3036149" cy="462918"/>
          </a:xfrm>
          <a:prstGeom prst="rect">
            <a:avLst/>
          </a:prstGeom>
          <a:noFill/>
          <a:ln w="9525">
            <a:noFill/>
            <a:miter lim="800000"/>
            <a:headEnd/>
            <a:tailEnd/>
          </a:ln>
        </p:spPr>
        <p:txBody>
          <a:bodyPr vert="horz" wrap="square" lIns="93150" tIns="46575" rIns="93150" bIns="46575" numCol="1" anchor="b" anchorCtr="0" compatLnSpc="1">
            <a:prstTxWarp prst="textNoShape">
              <a:avLst/>
            </a:prstTxWarp>
          </a:bodyPr>
          <a:lstStyle>
            <a:lvl1pPr defTabSz="931706">
              <a:defRPr kumimoji="0" sz="1200"/>
            </a:lvl1pPr>
          </a:lstStyle>
          <a:p>
            <a:pPr>
              <a:defRPr/>
            </a:pPr>
            <a:r>
              <a:rPr lang="en-US" altLang="en-US" dirty="0" smtClean="0"/>
              <a:t>Platforms and Network Industries</a:t>
            </a:r>
            <a:endParaRPr lang="en-US" altLang="en-US" dirty="0"/>
          </a:p>
        </p:txBody>
      </p:sp>
      <p:sp>
        <p:nvSpPr>
          <p:cNvPr id="14341" name="Rectangle 5"/>
          <p:cNvSpPr>
            <a:spLocks noGrp="1" noChangeArrowheads="1"/>
          </p:cNvSpPr>
          <p:nvPr>
            <p:ph type="sldNum" sz="quarter" idx="3"/>
          </p:nvPr>
        </p:nvSpPr>
        <p:spPr bwMode="auto">
          <a:xfrm>
            <a:off x="3974253" y="8833482"/>
            <a:ext cx="3036149" cy="462918"/>
          </a:xfrm>
          <a:prstGeom prst="rect">
            <a:avLst/>
          </a:prstGeom>
          <a:noFill/>
          <a:ln w="9525">
            <a:noFill/>
            <a:miter lim="800000"/>
            <a:headEnd/>
            <a:tailEnd/>
          </a:ln>
        </p:spPr>
        <p:txBody>
          <a:bodyPr vert="horz" wrap="square" lIns="93150" tIns="46575" rIns="93150" bIns="46575" numCol="1" anchor="b" anchorCtr="0" compatLnSpc="1">
            <a:prstTxWarp prst="textNoShape">
              <a:avLst/>
            </a:prstTxWarp>
          </a:bodyPr>
          <a:lstStyle>
            <a:lvl1pPr algn="r" defTabSz="930311">
              <a:defRPr kumimoji="0" sz="1200"/>
            </a:lvl1pPr>
          </a:lstStyle>
          <a:p>
            <a:pPr>
              <a:defRPr/>
            </a:pPr>
            <a:fld id="{A9DDCF18-3772-474E-B777-BA39106ED7A7}" type="slidenum">
              <a:rPr lang="en-US" altLang="en-US"/>
              <a:pPr>
                <a:defRPr/>
              </a:pPr>
              <a:t>‹#›</a:t>
            </a:fld>
            <a:endParaRPr lang="en-US" altLang="en-US"/>
          </a:p>
        </p:txBody>
      </p:sp>
    </p:spTree>
    <p:extLst>
      <p:ext uri="{BB962C8B-B14F-4D97-AF65-F5344CB8AC3E}">
        <p14:creationId xmlns:p14="http://schemas.microsoft.com/office/powerpoint/2010/main" val="420444407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hdr" sz="quarter"/>
          </p:nvPr>
        </p:nvSpPr>
        <p:spPr bwMode="auto">
          <a:xfrm>
            <a:off x="0" y="0"/>
            <a:ext cx="3036149" cy="462918"/>
          </a:xfrm>
          <a:prstGeom prst="rect">
            <a:avLst/>
          </a:prstGeom>
          <a:noFill/>
          <a:ln w="9525">
            <a:noFill/>
            <a:miter lim="800000"/>
            <a:headEnd/>
            <a:tailEnd/>
          </a:ln>
        </p:spPr>
        <p:txBody>
          <a:bodyPr vert="horz" wrap="square" lIns="93150" tIns="46575" rIns="93150" bIns="46575" numCol="1" anchor="t" anchorCtr="0" compatLnSpc="1">
            <a:prstTxWarp prst="textNoShape">
              <a:avLst/>
            </a:prstTxWarp>
          </a:bodyPr>
          <a:lstStyle>
            <a:lvl1pPr defTabSz="931706">
              <a:defRPr kumimoji="0" sz="1200"/>
            </a:lvl1pPr>
          </a:lstStyle>
          <a:p>
            <a:pPr>
              <a:defRPr/>
            </a:pPr>
            <a:endParaRPr lang="en-US" altLang="en-US"/>
          </a:p>
        </p:txBody>
      </p:sp>
      <p:sp>
        <p:nvSpPr>
          <p:cNvPr id="16387" name="Rectangle 9"/>
          <p:cNvSpPr>
            <a:spLocks noGrp="1" noRot="1" noChangeAspect="1" noChangeArrowheads="1"/>
          </p:cNvSpPr>
          <p:nvPr>
            <p:ph type="sldImg" idx="2"/>
          </p:nvPr>
        </p:nvSpPr>
        <p:spPr bwMode="auto">
          <a:xfrm>
            <a:off x="407988" y="700088"/>
            <a:ext cx="6194425" cy="34845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 name="Rectangle 10"/>
          <p:cNvSpPr>
            <a:spLocks noGrp="1" noChangeArrowheads="1"/>
          </p:cNvSpPr>
          <p:nvPr>
            <p:ph type="body" sz="quarter" idx="3"/>
          </p:nvPr>
        </p:nvSpPr>
        <p:spPr bwMode="auto">
          <a:xfrm>
            <a:off x="934932" y="4416745"/>
            <a:ext cx="5140538" cy="4180527"/>
          </a:xfrm>
          <a:prstGeom prst="rect">
            <a:avLst/>
          </a:prstGeom>
          <a:noFill/>
          <a:ln w="9525">
            <a:noFill/>
            <a:miter lim="800000"/>
            <a:headEnd/>
            <a:tailEnd/>
          </a:ln>
        </p:spPr>
        <p:txBody>
          <a:bodyPr vert="horz" wrap="square" lIns="93150" tIns="46575" rIns="93150" bIns="46575"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2059" name="Rectangle 11"/>
          <p:cNvSpPr>
            <a:spLocks noGrp="1" noChangeArrowheads="1"/>
          </p:cNvSpPr>
          <p:nvPr>
            <p:ph type="dt" idx="1"/>
          </p:nvPr>
        </p:nvSpPr>
        <p:spPr bwMode="auto">
          <a:xfrm>
            <a:off x="3974253" y="0"/>
            <a:ext cx="3036149" cy="462918"/>
          </a:xfrm>
          <a:prstGeom prst="rect">
            <a:avLst/>
          </a:prstGeom>
          <a:noFill/>
          <a:ln w="9525">
            <a:noFill/>
            <a:miter lim="800000"/>
            <a:headEnd/>
            <a:tailEnd/>
          </a:ln>
        </p:spPr>
        <p:txBody>
          <a:bodyPr vert="horz" wrap="square" lIns="93150" tIns="46575" rIns="93150" bIns="46575" numCol="1" anchor="t" anchorCtr="0" compatLnSpc="1">
            <a:prstTxWarp prst="textNoShape">
              <a:avLst/>
            </a:prstTxWarp>
          </a:bodyPr>
          <a:lstStyle>
            <a:lvl1pPr algn="r" defTabSz="931706">
              <a:defRPr kumimoji="0" sz="1200"/>
            </a:lvl1pPr>
          </a:lstStyle>
          <a:p>
            <a:pPr>
              <a:defRPr/>
            </a:pPr>
            <a:fld id="{91C928C3-9442-484A-8273-FA08CFCEA006}" type="datetime1">
              <a:rPr lang="en-US" altLang="en-US"/>
              <a:pPr>
                <a:defRPr/>
              </a:pPr>
              <a:t>3/30/2022</a:t>
            </a:fld>
            <a:endParaRPr lang="en-US" altLang="en-US"/>
          </a:p>
        </p:txBody>
      </p:sp>
      <p:sp>
        <p:nvSpPr>
          <p:cNvPr id="2060" name="Rectangle 12"/>
          <p:cNvSpPr>
            <a:spLocks noGrp="1" noChangeArrowheads="1"/>
          </p:cNvSpPr>
          <p:nvPr>
            <p:ph type="ftr" sz="quarter" idx="4"/>
          </p:nvPr>
        </p:nvSpPr>
        <p:spPr bwMode="auto">
          <a:xfrm>
            <a:off x="0" y="8833482"/>
            <a:ext cx="3036149" cy="462918"/>
          </a:xfrm>
          <a:prstGeom prst="rect">
            <a:avLst/>
          </a:prstGeom>
          <a:noFill/>
          <a:ln w="9525">
            <a:noFill/>
            <a:miter lim="800000"/>
            <a:headEnd/>
            <a:tailEnd/>
          </a:ln>
        </p:spPr>
        <p:txBody>
          <a:bodyPr vert="horz" wrap="square" lIns="93150" tIns="46575" rIns="93150" bIns="46575" numCol="1" anchor="b" anchorCtr="0" compatLnSpc="1">
            <a:prstTxWarp prst="textNoShape">
              <a:avLst/>
            </a:prstTxWarp>
          </a:bodyPr>
          <a:lstStyle>
            <a:lvl1pPr defTabSz="931706">
              <a:defRPr kumimoji="0" sz="1200"/>
            </a:lvl1pPr>
          </a:lstStyle>
          <a:p>
            <a:pPr>
              <a:defRPr/>
            </a:pPr>
            <a:endParaRPr lang="en-US" altLang="en-US"/>
          </a:p>
        </p:txBody>
      </p:sp>
      <p:sp>
        <p:nvSpPr>
          <p:cNvPr id="2061" name="Rectangle 13"/>
          <p:cNvSpPr>
            <a:spLocks noGrp="1" noChangeArrowheads="1"/>
          </p:cNvSpPr>
          <p:nvPr>
            <p:ph type="sldNum" sz="quarter" idx="5"/>
          </p:nvPr>
        </p:nvSpPr>
        <p:spPr bwMode="auto">
          <a:xfrm>
            <a:off x="3974253" y="8833482"/>
            <a:ext cx="3036149" cy="462918"/>
          </a:xfrm>
          <a:prstGeom prst="rect">
            <a:avLst/>
          </a:prstGeom>
          <a:noFill/>
          <a:ln w="9525">
            <a:noFill/>
            <a:miter lim="800000"/>
            <a:headEnd/>
            <a:tailEnd/>
          </a:ln>
        </p:spPr>
        <p:txBody>
          <a:bodyPr vert="horz" wrap="square" lIns="93150" tIns="46575" rIns="93150" bIns="46575" numCol="1" anchor="b" anchorCtr="0" compatLnSpc="1">
            <a:prstTxWarp prst="textNoShape">
              <a:avLst/>
            </a:prstTxWarp>
          </a:bodyPr>
          <a:lstStyle>
            <a:lvl1pPr algn="r" defTabSz="930311">
              <a:defRPr kumimoji="0" sz="1200"/>
            </a:lvl1pPr>
          </a:lstStyle>
          <a:p>
            <a:pPr>
              <a:defRPr/>
            </a:pPr>
            <a:fld id="{17815D0A-6945-40F0-849D-84A13EF4AA21}" type="slidenum">
              <a:rPr lang="en-US" altLang="en-US"/>
              <a:pPr>
                <a:defRPr/>
              </a:pPr>
              <a:t>‹#›</a:t>
            </a:fld>
            <a:endParaRPr lang="en-US" altLang="en-US"/>
          </a:p>
        </p:txBody>
      </p:sp>
    </p:spTree>
    <p:extLst>
      <p:ext uri="{BB962C8B-B14F-4D97-AF65-F5344CB8AC3E}">
        <p14:creationId xmlns:p14="http://schemas.microsoft.com/office/powerpoint/2010/main" val="3259295696"/>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bts.gov/content/us-oil-and-gas-pipeline-mileage"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eia.gov/naturalgas/archive/analysis_publications/ngpipeline/ngpipelines_map.html"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eia.gov/dnav/ng/hist/n9140us2A.htm"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311">
              <a:defRPr kumimoji="1" sz="2400">
                <a:solidFill>
                  <a:schemeClr val="tx1"/>
                </a:solidFill>
                <a:latin typeface="Times New Roman" panose="02020603050405020304" pitchFamily="18" charset="0"/>
              </a:defRPr>
            </a:lvl1pPr>
            <a:lvl2pPr marL="741713" indent="-285275" defTabSz="930311">
              <a:defRPr kumimoji="1" sz="2400">
                <a:solidFill>
                  <a:schemeClr val="tx1"/>
                </a:solidFill>
                <a:latin typeface="Times New Roman" panose="02020603050405020304" pitchFamily="18" charset="0"/>
              </a:defRPr>
            </a:lvl2pPr>
            <a:lvl3pPr marL="1141096" indent="-228218" defTabSz="930311">
              <a:defRPr kumimoji="1" sz="2400">
                <a:solidFill>
                  <a:schemeClr val="tx1"/>
                </a:solidFill>
                <a:latin typeface="Times New Roman" panose="02020603050405020304" pitchFamily="18" charset="0"/>
              </a:defRPr>
            </a:lvl3pPr>
            <a:lvl4pPr marL="1597535" indent="-228218" defTabSz="930311">
              <a:defRPr kumimoji="1" sz="2400">
                <a:solidFill>
                  <a:schemeClr val="tx1"/>
                </a:solidFill>
                <a:latin typeface="Times New Roman" panose="02020603050405020304" pitchFamily="18" charset="0"/>
              </a:defRPr>
            </a:lvl4pPr>
            <a:lvl5pPr marL="2053973" indent="-228218" defTabSz="930311">
              <a:defRPr kumimoji="1" sz="2400">
                <a:solidFill>
                  <a:schemeClr val="tx1"/>
                </a:solidFill>
                <a:latin typeface="Times New Roman" panose="02020603050405020304" pitchFamily="18" charset="0"/>
              </a:defRPr>
            </a:lvl5pPr>
            <a:lvl6pPr marL="2510412" indent="-228218" defTabSz="930311" eaLnBrk="0" fontAlgn="base" hangingPunct="0">
              <a:spcBef>
                <a:spcPct val="0"/>
              </a:spcBef>
              <a:spcAft>
                <a:spcPct val="0"/>
              </a:spcAft>
              <a:defRPr kumimoji="1" sz="2400">
                <a:solidFill>
                  <a:schemeClr val="tx1"/>
                </a:solidFill>
                <a:latin typeface="Times New Roman" panose="02020603050405020304" pitchFamily="18" charset="0"/>
              </a:defRPr>
            </a:lvl6pPr>
            <a:lvl7pPr marL="2966850" indent="-228218" defTabSz="930311" eaLnBrk="0" fontAlgn="base" hangingPunct="0">
              <a:spcBef>
                <a:spcPct val="0"/>
              </a:spcBef>
              <a:spcAft>
                <a:spcPct val="0"/>
              </a:spcAft>
              <a:defRPr kumimoji="1" sz="2400">
                <a:solidFill>
                  <a:schemeClr val="tx1"/>
                </a:solidFill>
                <a:latin typeface="Times New Roman" panose="02020603050405020304" pitchFamily="18" charset="0"/>
              </a:defRPr>
            </a:lvl7pPr>
            <a:lvl8pPr marL="3423290" indent="-228218" defTabSz="930311" eaLnBrk="0" fontAlgn="base" hangingPunct="0">
              <a:spcBef>
                <a:spcPct val="0"/>
              </a:spcBef>
              <a:spcAft>
                <a:spcPct val="0"/>
              </a:spcAft>
              <a:defRPr kumimoji="1" sz="2400">
                <a:solidFill>
                  <a:schemeClr val="tx1"/>
                </a:solidFill>
                <a:latin typeface="Times New Roman" panose="02020603050405020304" pitchFamily="18" charset="0"/>
              </a:defRPr>
            </a:lvl8pPr>
            <a:lvl9pPr marL="3879727" indent="-228218" defTabSz="930311" eaLnBrk="0" fontAlgn="base" hangingPunct="0">
              <a:spcBef>
                <a:spcPct val="0"/>
              </a:spcBef>
              <a:spcAft>
                <a:spcPct val="0"/>
              </a:spcAft>
              <a:defRPr kumimoji="1" sz="2400">
                <a:solidFill>
                  <a:schemeClr val="tx1"/>
                </a:solidFill>
                <a:latin typeface="Times New Roman" panose="02020603050405020304" pitchFamily="18" charset="0"/>
              </a:defRPr>
            </a:lvl9pPr>
          </a:lstStyle>
          <a:p>
            <a:fld id="{8DB7B8AA-7071-474D-AB67-0D52EEC6338E}" type="datetime1">
              <a:rPr kumimoji="0" lang="en-US" altLang="en-US" sz="1200"/>
              <a:pPr/>
              <a:t>3/30/2022</a:t>
            </a:fld>
            <a:endParaRPr kumimoji="0" lang="en-US" altLang="en-US" sz="1200"/>
          </a:p>
        </p:txBody>
      </p:sp>
      <p:sp>
        <p:nvSpPr>
          <p:cNvPr id="19459"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311">
              <a:defRPr kumimoji="1" sz="2400">
                <a:solidFill>
                  <a:schemeClr val="tx1"/>
                </a:solidFill>
                <a:latin typeface="Times New Roman" panose="02020603050405020304" pitchFamily="18" charset="0"/>
              </a:defRPr>
            </a:lvl1pPr>
            <a:lvl2pPr marL="741713" indent="-285275" defTabSz="930311">
              <a:defRPr kumimoji="1" sz="2400">
                <a:solidFill>
                  <a:schemeClr val="tx1"/>
                </a:solidFill>
                <a:latin typeface="Times New Roman" panose="02020603050405020304" pitchFamily="18" charset="0"/>
              </a:defRPr>
            </a:lvl2pPr>
            <a:lvl3pPr marL="1141096" indent="-228218" defTabSz="930311">
              <a:defRPr kumimoji="1" sz="2400">
                <a:solidFill>
                  <a:schemeClr val="tx1"/>
                </a:solidFill>
                <a:latin typeface="Times New Roman" panose="02020603050405020304" pitchFamily="18" charset="0"/>
              </a:defRPr>
            </a:lvl3pPr>
            <a:lvl4pPr marL="1597535" indent="-228218" defTabSz="930311">
              <a:defRPr kumimoji="1" sz="2400">
                <a:solidFill>
                  <a:schemeClr val="tx1"/>
                </a:solidFill>
                <a:latin typeface="Times New Roman" panose="02020603050405020304" pitchFamily="18" charset="0"/>
              </a:defRPr>
            </a:lvl4pPr>
            <a:lvl5pPr marL="2053973" indent="-228218" defTabSz="930311">
              <a:defRPr kumimoji="1" sz="2400">
                <a:solidFill>
                  <a:schemeClr val="tx1"/>
                </a:solidFill>
                <a:latin typeface="Times New Roman" panose="02020603050405020304" pitchFamily="18" charset="0"/>
              </a:defRPr>
            </a:lvl5pPr>
            <a:lvl6pPr marL="2510412" indent="-228218" defTabSz="930311" eaLnBrk="0" fontAlgn="base" hangingPunct="0">
              <a:spcBef>
                <a:spcPct val="0"/>
              </a:spcBef>
              <a:spcAft>
                <a:spcPct val="0"/>
              </a:spcAft>
              <a:defRPr kumimoji="1" sz="2400">
                <a:solidFill>
                  <a:schemeClr val="tx1"/>
                </a:solidFill>
                <a:latin typeface="Times New Roman" panose="02020603050405020304" pitchFamily="18" charset="0"/>
              </a:defRPr>
            </a:lvl6pPr>
            <a:lvl7pPr marL="2966850" indent="-228218" defTabSz="930311" eaLnBrk="0" fontAlgn="base" hangingPunct="0">
              <a:spcBef>
                <a:spcPct val="0"/>
              </a:spcBef>
              <a:spcAft>
                <a:spcPct val="0"/>
              </a:spcAft>
              <a:defRPr kumimoji="1" sz="2400">
                <a:solidFill>
                  <a:schemeClr val="tx1"/>
                </a:solidFill>
                <a:latin typeface="Times New Roman" panose="02020603050405020304" pitchFamily="18" charset="0"/>
              </a:defRPr>
            </a:lvl7pPr>
            <a:lvl8pPr marL="3423290" indent="-228218" defTabSz="930311" eaLnBrk="0" fontAlgn="base" hangingPunct="0">
              <a:spcBef>
                <a:spcPct val="0"/>
              </a:spcBef>
              <a:spcAft>
                <a:spcPct val="0"/>
              </a:spcAft>
              <a:defRPr kumimoji="1" sz="2400">
                <a:solidFill>
                  <a:schemeClr val="tx1"/>
                </a:solidFill>
                <a:latin typeface="Times New Roman" panose="02020603050405020304" pitchFamily="18" charset="0"/>
              </a:defRPr>
            </a:lvl8pPr>
            <a:lvl9pPr marL="3879727" indent="-228218" defTabSz="930311" eaLnBrk="0" fontAlgn="base" hangingPunct="0">
              <a:spcBef>
                <a:spcPct val="0"/>
              </a:spcBef>
              <a:spcAft>
                <a:spcPct val="0"/>
              </a:spcAft>
              <a:defRPr kumimoji="1" sz="2400">
                <a:solidFill>
                  <a:schemeClr val="tx1"/>
                </a:solidFill>
                <a:latin typeface="Times New Roman" panose="02020603050405020304" pitchFamily="18" charset="0"/>
              </a:defRPr>
            </a:lvl9pPr>
          </a:lstStyle>
          <a:p>
            <a:fld id="{9DFB5D71-EDD0-44C4-B648-177AAB6BC2FE}" type="slidenum">
              <a:rPr kumimoji="0" lang="en-US" altLang="en-US" sz="1200"/>
              <a:pPr/>
              <a:t>1</a:t>
            </a:fld>
            <a:endParaRPr kumimoji="0" lang="en-US" altLang="en-US" sz="1200"/>
          </a:p>
        </p:txBody>
      </p:sp>
      <p:sp>
        <p:nvSpPr>
          <p:cNvPr id="19460" name="Rectangle 2"/>
          <p:cNvSpPr>
            <a:spLocks noGrp="1" noRot="1" noChangeAspect="1" noChangeArrowheads="1" noTextEdit="1"/>
          </p:cNvSpPr>
          <p:nvPr>
            <p:ph type="sldImg"/>
          </p:nvPr>
        </p:nvSpPr>
        <p:spPr>
          <a:ln/>
        </p:spPr>
      </p:sp>
      <p:sp>
        <p:nvSpPr>
          <p:cNvPr id="1946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ndParaRPr>
          </a:p>
        </p:txBody>
      </p:sp>
    </p:spTree>
    <p:extLst>
      <p:ext uri="{BB962C8B-B14F-4D97-AF65-F5344CB8AC3E}">
        <p14:creationId xmlns:p14="http://schemas.microsoft.com/office/powerpoint/2010/main" val="18798588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17EF3A77-98DA-45F7-9EA0-1392257F3A35}" type="datetime1">
              <a:rPr kumimoji="0" lang="en-US" altLang="en-US" sz="1200"/>
              <a:t>3/30/2022</a:t>
            </a:fld>
            <a:endParaRPr kumimoji="0" lang="en-US" altLang="en-US" sz="1200"/>
          </a:p>
        </p:txBody>
      </p:sp>
      <p:sp>
        <p:nvSpPr>
          <p:cNvPr id="60419"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45D63C85-1DCD-4FC8-B534-DCEF218DF6EA}" type="slidenum">
              <a:rPr kumimoji="0" lang="en-US" altLang="en-US" sz="1200"/>
              <a:pPr/>
              <a:t>12</a:t>
            </a:fld>
            <a:endParaRPr kumimoji="0" lang="en-US" altLang="en-US" sz="1200"/>
          </a:p>
        </p:txBody>
      </p:sp>
      <p:sp>
        <p:nvSpPr>
          <p:cNvPr id="60420" name="Rectangle 2"/>
          <p:cNvSpPr>
            <a:spLocks noGrp="1" noRot="1" noChangeAspect="1" noChangeArrowheads="1" noTextEdit="1"/>
          </p:cNvSpPr>
          <p:nvPr>
            <p:ph type="sldImg"/>
          </p:nvPr>
        </p:nvSpPr>
        <p:spPr>
          <a:xfrm>
            <a:off x="406400" y="698500"/>
            <a:ext cx="6197600" cy="3486150"/>
          </a:xfrm>
          <a:ln/>
        </p:spPr>
      </p:sp>
      <p:sp>
        <p:nvSpPr>
          <p:cNvPr id="6042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ndParaRPr>
          </a:p>
        </p:txBody>
      </p:sp>
    </p:spTree>
    <p:extLst>
      <p:ext uri="{BB962C8B-B14F-4D97-AF65-F5344CB8AC3E}">
        <p14:creationId xmlns:p14="http://schemas.microsoft.com/office/powerpoint/2010/main" val="2534815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2A014553-70F1-43FC-91E9-EFE4A59227F1}" type="datetime1">
              <a:rPr kumimoji="0" lang="en-US" altLang="en-US" sz="1200"/>
              <a:t>3/30/2022</a:t>
            </a:fld>
            <a:endParaRPr kumimoji="0" lang="en-US" altLang="en-US" sz="1200"/>
          </a:p>
        </p:txBody>
      </p:sp>
      <p:sp>
        <p:nvSpPr>
          <p:cNvPr id="6246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65343E83-79D0-4A07-B895-A3FA92FF458D}" type="slidenum">
              <a:rPr kumimoji="0" lang="en-US" altLang="en-US" sz="1200"/>
              <a:pPr/>
              <a:t>13</a:t>
            </a:fld>
            <a:endParaRPr kumimoji="0" lang="en-US" altLang="en-US" sz="1200"/>
          </a:p>
        </p:txBody>
      </p:sp>
      <p:sp>
        <p:nvSpPr>
          <p:cNvPr id="62468" name="Rectangle 2"/>
          <p:cNvSpPr>
            <a:spLocks noGrp="1" noRot="1" noChangeAspect="1" noChangeArrowheads="1" noTextEdit="1"/>
          </p:cNvSpPr>
          <p:nvPr>
            <p:ph type="sldImg"/>
          </p:nvPr>
        </p:nvSpPr>
        <p:spPr>
          <a:xfrm>
            <a:off x="406400" y="698500"/>
            <a:ext cx="6197600" cy="3486150"/>
          </a:xfrm>
          <a:ln/>
        </p:spPr>
      </p:sp>
      <p:sp>
        <p:nvSpPr>
          <p:cNvPr id="6246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ndParaRPr>
          </a:p>
        </p:txBody>
      </p:sp>
    </p:spTree>
    <p:extLst>
      <p:ext uri="{BB962C8B-B14F-4D97-AF65-F5344CB8AC3E}">
        <p14:creationId xmlns:p14="http://schemas.microsoft.com/office/powerpoint/2010/main" val="1535236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1EE5A4C6-83E9-4479-A413-625DFE69BCD9}" type="datetime1">
              <a:rPr kumimoji="0" lang="en-US" altLang="en-US" sz="1200"/>
              <a:t>3/30/2022</a:t>
            </a:fld>
            <a:endParaRPr kumimoji="0" lang="en-US" altLang="en-US" sz="1200"/>
          </a:p>
        </p:txBody>
      </p:sp>
      <p:sp>
        <p:nvSpPr>
          <p:cNvPr id="6451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C9A02FE1-89DD-4A34-8E35-C30DB21C4256}" type="slidenum">
              <a:rPr kumimoji="0" lang="en-US" altLang="en-US" sz="1200"/>
              <a:pPr/>
              <a:t>14</a:t>
            </a:fld>
            <a:endParaRPr kumimoji="0" lang="en-US" altLang="en-US" sz="1200"/>
          </a:p>
        </p:txBody>
      </p:sp>
      <p:sp>
        <p:nvSpPr>
          <p:cNvPr id="64516" name="Rectangle 2"/>
          <p:cNvSpPr>
            <a:spLocks noGrp="1" noRot="1" noChangeAspect="1" noChangeArrowheads="1" noTextEdit="1"/>
          </p:cNvSpPr>
          <p:nvPr>
            <p:ph type="sldImg"/>
          </p:nvPr>
        </p:nvSpPr>
        <p:spPr>
          <a:xfrm>
            <a:off x="406400" y="698500"/>
            <a:ext cx="6197600" cy="3486150"/>
          </a:xfrm>
          <a:ln/>
        </p:spPr>
      </p:sp>
      <p:sp>
        <p:nvSpPr>
          <p:cNvPr id="6451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ndParaRPr>
          </a:p>
        </p:txBody>
      </p:sp>
    </p:spTree>
    <p:extLst>
      <p:ext uri="{BB962C8B-B14F-4D97-AF65-F5344CB8AC3E}">
        <p14:creationId xmlns:p14="http://schemas.microsoft.com/office/powerpoint/2010/main" val="40276185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2071E380-D6EE-4561-A8CD-B73B5D04D1CB}" type="datetime1">
              <a:rPr kumimoji="0" lang="en-US" altLang="en-US" sz="1200"/>
              <a:t>3/30/2022</a:t>
            </a:fld>
            <a:endParaRPr kumimoji="0" lang="en-US" altLang="en-US" sz="1200"/>
          </a:p>
        </p:txBody>
      </p:sp>
      <p:sp>
        <p:nvSpPr>
          <p:cNvPr id="6144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252972E4-E443-44B2-B323-8F6C03C1991E}" type="slidenum">
              <a:rPr kumimoji="0" lang="en-US" altLang="en-US" sz="1200"/>
              <a:pPr/>
              <a:t>18</a:t>
            </a:fld>
            <a:endParaRPr kumimoji="0" lang="en-US" altLang="en-US" sz="1200"/>
          </a:p>
        </p:txBody>
      </p:sp>
      <p:sp>
        <p:nvSpPr>
          <p:cNvPr id="61444" name="Rectangle 2"/>
          <p:cNvSpPr>
            <a:spLocks noGrp="1" noRot="1" noChangeAspect="1" noChangeArrowheads="1" noTextEdit="1"/>
          </p:cNvSpPr>
          <p:nvPr>
            <p:ph type="sldImg"/>
          </p:nvPr>
        </p:nvSpPr>
        <p:spPr>
          <a:xfrm>
            <a:off x="406400" y="698500"/>
            <a:ext cx="6197600" cy="3486150"/>
          </a:xfrm>
          <a:ln/>
        </p:spPr>
      </p:sp>
      <p:sp>
        <p:nvSpPr>
          <p:cNvPr id="614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ndParaRPr>
          </a:p>
        </p:txBody>
      </p:sp>
    </p:spTree>
    <p:extLst>
      <p:ext uri="{BB962C8B-B14F-4D97-AF65-F5344CB8AC3E}">
        <p14:creationId xmlns:p14="http://schemas.microsoft.com/office/powerpoint/2010/main" val="20429222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6F63B049-2C59-44FF-BF8B-D8F7DD2463FD}" type="datetime1">
              <a:rPr kumimoji="0" lang="en-US" altLang="en-US" sz="1200"/>
              <a:t>3/30/2022</a:t>
            </a:fld>
            <a:endParaRPr kumimoji="0" lang="en-US" altLang="en-US" sz="1200"/>
          </a:p>
        </p:txBody>
      </p:sp>
      <p:sp>
        <p:nvSpPr>
          <p:cNvPr id="63491"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9E7E33E5-FD12-4E5B-B36B-68C812A1A938}" type="slidenum">
              <a:rPr kumimoji="0" lang="en-US" altLang="en-US" sz="1200"/>
              <a:pPr/>
              <a:t>19</a:t>
            </a:fld>
            <a:endParaRPr kumimoji="0" lang="en-US" altLang="en-US" sz="1200"/>
          </a:p>
        </p:txBody>
      </p:sp>
      <p:sp>
        <p:nvSpPr>
          <p:cNvPr id="63492" name="Rectangle 2"/>
          <p:cNvSpPr>
            <a:spLocks noGrp="1" noRot="1" noChangeAspect="1" noChangeArrowheads="1" noTextEdit="1"/>
          </p:cNvSpPr>
          <p:nvPr>
            <p:ph type="sldImg"/>
          </p:nvPr>
        </p:nvSpPr>
        <p:spPr>
          <a:xfrm>
            <a:off x="406400" y="698500"/>
            <a:ext cx="6197600" cy="3486150"/>
          </a:xfrm>
          <a:ln/>
        </p:spPr>
      </p:sp>
      <p:sp>
        <p:nvSpPr>
          <p:cNvPr id="634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ndParaRPr>
          </a:p>
        </p:txBody>
      </p:sp>
    </p:spTree>
    <p:extLst>
      <p:ext uri="{BB962C8B-B14F-4D97-AF65-F5344CB8AC3E}">
        <p14:creationId xmlns:p14="http://schemas.microsoft.com/office/powerpoint/2010/main" val="31337072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C08BDFAE-BB71-4FD5-B8F0-20976DEC1523}" type="datetime1">
              <a:rPr kumimoji="0" lang="en-US" altLang="en-US" sz="1200"/>
              <a:t>3/30/2022</a:t>
            </a:fld>
            <a:endParaRPr kumimoji="0" lang="en-US" altLang="en-US" sz="1200"/>
          </a:p>
        </p:txBody>
      </p:sp>
      <p:sp>
        <p:nvSpPr>
          <p:cNvPr id="65539"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DE929592-3BBA-475D-A20E-D96DB68E7E46}" type="slidenum">
              <a:rPr kumimoji="0" lang="en-US" altLang="en-US" sz="1200"/>
              <a:pPr/>
              <a:t>20</a:t>
            </a:fld>
            <a:endParaRPr kumimoji="0" lang="en-US" altLang="en-US" sz="1200"/>
          </a:p>
        </p:txBody>
      </p:sp>
      <p:sp>
        <p:nvSpPr>
          <p:cNvPr id="65540" name="Rectangle 2"/>
          <p:cNvSpPr>
            <a:spLocks noGrp="1" noRot="1" noChangeAspect="1" noChangeArrowheads="1" noTextEdit="1"/>
          </p:cNvSpPr>
          <p:nvPr>
            <p:ph type="sldImg"/>
          </p:nvPr>
        </p:nvSpPr>
        <p:spPr>
          <a:xfrm>
            <a:off x="406400" y="698500"/>
            <a:ext cx="6197600" cy="3486150"/>
          </a:xfrm>
          <a:ln/>
        </p:spPr>
      </p:sp>
      <p:sp>
        <p:nvSpPr>
          <p:cNvPr id="6554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ndParaRPr>
          </a:p>
        </p:txBody>
      </p:sp>
    </p:spTree>
    <p:extLst>
      <p:ext uri="{BB962C8B-B14F-4D97-AF65-F5344CB8AC3E}">
        <p14:creationId xmlns:p14="http://schemas.microsoft.com/office/powerpoint/2010/main" val="4604915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85C88EAA-041E-4388-AA50-EE6B5CD9BC45}" type="datetime1">
              <a:rPr kumimoji="0" lang="en-US" altLang="en-US" sz="1200"/>
              <a:t>3/30/2022</a:t>
            </a:fld>
            <a:endParaRPr kumimoji="0" lang="en-US" altLang="en-US" sz="1200"/>
          </a:p>
        </p:txBody>
      </p:sp>
      <p:sp>
        <p:nvSpPr>
          <p:cNvPr id="6656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FCB180EA-3584-4BE1-A0E3-CB8807799F7F}" type="slidenum">
              <a:rPr kumimoji="0" lang="en-US" altLang="en-US" sz="1200"/>
              <a:pPr/>
              <a:t>21</a:t>
            </a:fld>
            <a:endParaRPr kumimoji="0" lang="en-US" altLang="en-US" sz="1200"/>
          </a:p>
        </p:txBody>
      </p:sp>
      <p:sp>
        <p:nvSpPr>
          <p:cNvPr id="66564" name="Rectangle 2"/>
          <p:cNvSpPr>
            <a:spLocks noGrp="1" noRot="1" noChangeAspect="1" noChangeArrowheads="1" noTextEdit="1"/>
          </p:cNvSpPr>
          <p:nvPr>
            <p:ph type="sldImg"/>
          </p:nvPr>
        </p:nvSpPr>
        <p:spPr>
          <a:xfrm>
            <a:off x="406400" y="698500"/>
            <a:ext cx="6197600" cy="3486150"/>
          </a:xfrm>
          <a:ln/>
        </p:spPr>
      </p:sp>
      <p:sp>
        <p:nvSpPr>
          <p:cNvPr id="665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ndParaRPr>
          </a:p>
        </p:txBody>
      </p:sp>
    </p:spTree>
    <p:extLst>
      <p:ext uri="{BB962C8B-B14F-4D97-AF65-F5344CB8AC3E}">
        <p14:creationId xmlns:p14="http://schemas.microsoft.com/office/powerpoint/2010/main" val="33136243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504F3A1C-12DF-4AE0-AC34-364DA0CFD846}" type="datetime1">
              <a:rPr kumimoji="0" lang="en-US" altLang="en-US" sz="1200"/>
              <a:t>3/30/2022</a:t>
            </a:fld>
            <a:endParaRPr kumimoji="0" lang="en-US" altLang="en-US" sz="1200"/>
          </a:p>
        </p:txBody>
      </p:sp>
      <p:sp>
        <p:nvSpPr>
          <p:cNvPr id="68611"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6FA1D0C0-69E6-4B96-B4A5-B80642DB10D2}" type="slidenum">
              <a:rPr kumimoji="0" lang="en-US" altLang="en-US" sz="1200"/>
              <a:pPr/>
              <a:t>22</a:t>
            </a:fld>
            <a:endParaRPr kumimoji="0" lang="en-US" altLang="en-US" sz="1200"/>
          </a:p>
        </p:txBody>
      </p:sp>
      <p:sp>
        <p:nvSpPr>
          <p:cNvPr id="68612" name="Rectangle 2"/>
          <p:cNvSpPr>
            <a:spLocks noGrp="1" noRot="1" noChangeAspect="1" noChangeArrowheads="1" noTextEdit="1"/>
          </p:cNvSpPr>
          <p:nvPr>
            <p:ph type="sldImg"/>
          </p:nvPr>
        </p:nvSpPr>
        <p:spPr>
          <a:xfrm>
            <a:off x="406400" y="698500"/>
            <a:ext cx="6197600" cy="3486150"/>
          </a:xfrm>
          <a:ln/>
        </p:spPr>
      </p:sp>
      <p:sp>
        <p:nvSpPr>
          <p:cNvPr id="6861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ndParaRPr>
          </a:p>
        </p:txBody>
      </p:sp>
    </p:spTree>
    <p:extLst>
      <p:ext uri="{BB962C8B-B14F-4D97-AF65-F5344CB8AC3E}">
        <p14:creationId xmlns:p14="http://schemas.microsoft.com/office/powerpoint/2010/main" val="27243448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D20CAAA9-4AB5-4BF5-A565-F8760C7D89E7}" type="datetime1">
              <a:rPr kumimoji="0" lang="en-US" altLang="en-US" sz="1200"/>
              <a:t>3/30/2022</a:t>
            </a:fld>
            <a:endParaRPr kumimoji="0" lang="en-US" altLang="en-US" sz="1200"/>
          </a:p>
        </p:txBody>
      </p:sp>
      <p:sp>
        <p:nvSpPr>
          <p:cNvPr id="6963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095C0359-B2F8-453F-89D5-369CC1F0AF7F}" type="slidenum">
              <a:rPr kumimoji="0" lang="en-US" altLang="en-US" sz="1200"/>
              <a:pPr/>
              <a:t>23</a:t>
            </a:fld>
            <a:endParaRPr kumimoji="0" lang="en-US" altLang="en-US" sz="1200"/>
          </a:p>
        </p:txBody>
      </p:sp>
      <p:sp>
        <p:nvSpPr>
          <p:cNvPr id="69636" name="Rectangle 2"/>
          <p:cNvSpPr>
            <a:spLocks noGrp="1" noRot="1" noChangeAspect="1" noChangeArrowheads="1" noTextEdit="1"/>
          </p:cNvSpPr>
          <p:nvPr>
            <p:ph type="sldImg"/>
          </p:nvPr>
        </p:nvSpPr>
        <p:spPr>
          <a:xfrm>
            <a:off x="406400" y="698500"/>
            <a:ext cx="6197600" cy="3486150"/>
          </a:xfrm>
          <a:ln/>
        </p:spPr>
      </p:sp>
      <p:sp>
        <p:nvSpPr>
          <p:cNvPr id="696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ndParaRPr>
          </a:p>
        </p:txBody>
      </p:sp>
    </p:spTree>
    <p:extLst>
      <p:ext uri="{BB962C8B-B14F-4D97-AF65-F5344CB8AC3E}">
        <p14:creationId xmlns:p14="http://schemas.microsoft.com/office/powerpoint/2010/main" val="26911885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https://www.bts.gov/content/us-oil-and-gas-pipeline-mileage</a:t>
            </a:r>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3/30/2022</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24</a:t>
            </a:fld>
            <a:endParaRPr lang="en-US" altLang="en-US"/>
          </a:p>
        </p:txBody>
      </p:sp>
    </p:spTree>
    <p:extLst>
      <p:ext uri="{BB962C8B-B14F-4D97-AF65-F5344CB8AC3E}">
        <p14:creationId xmlns:p14="http://schemas.microsoft.com/office/powerpoint/2010/main" val="1993895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E4077FAF-EA6C-4AD2-8BB4-A467B830410B}" type="datetime1">
              <a:rPr kumimoji="0" lang="en-US" altLang="en-US" sz="1200"/>
              <a:t>3/30/2022</a:t>
            </a:fld>
            <a:endParaRPr kumimoji="0" lang="en-US" altLang="en-US" sz="1200"/>
          </a:p>
        </p:txBody>
      </p:sp>
      <p:sp>
        <p:nvSpPr>
          <p:cNvPr id="5427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D01AB9E0-5B42-4DF3-8271-538EE61E12FE}" type="slidenum">
              <a:rPr kumimoji="0" lang="en-US" altLang="en-US" sz="1200"/>
              <a:pPr/>
              <a:t>4</a:t>
            </a:fld>
            <a:endParaRPr kumimoji="0" lang="en-US" altLang="en-US" sz="1200"/>
          </a:p>
        </p:txBody>
      </p:sp>
      <p:sp>
        <p:nvSpPr>
          <p:cNvPr id="54276" name="Rectangle 2"/>
          <p:cNvSpPr>
            <a:spLocks noGrp="1" noRot="1" noChangeAspect="1" noChangeArrowheads="1" noTextEdit="1"/>
          </p:cNvSpPr>
          <p:nvPr>
            <p:ph type="sldImg"/>
          </p:nvPr>
        </p:nvSpPr>
        <p:spPr>
          <a:xfrm>
            <a:off x="406400" y="698500"/>
            <a:ext cx="6197600" cy="3486150"/>
          </a:xfrm>
          <a:ln/>
        </p:spPr>
      </p:sp>
      <p:sp>
        <p:nvSpPr>
          <p:cNvPr id="5427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ndParaRPr>
          </a:p>
        </p:txBody>
      </p:sp>
    </p:spTree>
    <p:extLst>
      <p:ext uri="{BB962C8B-B14F-4D97-AF65-F5344CB8AC3E}">
        <p14:creationId xmlns:p14="http://schemas.microsoft.com/office/powerpoint/2010/main" val="10702549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https://www.eia.gov/naturalgas/archive/analysis_publications/ngpipeline/ngpipelines_map.html</a:t>
            </a:r>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3/30/2022</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25</a:t>
            </a:fld>
            <a:endParaRPr lang="en-US" altLang="en-US"/>
          </a:p>
        </p:txBody>
      </p:sp>
    </p:spTree>
    <p:extLst>
      <p:ext uri="{BB962C8B-B14F-4D97-AF65-F5344CB8AC3E}">
        <p14:creationId xmlns:p14="http://schemas.microsoft.com/office/powerpoint/2010/main" val="34813854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https://www.eia.gov/dnav/ng/hist/n9140us2A.htm</a:t>
            </a:r>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3/30/2022</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26</a:t>
            </a:fld>
            <a:endParaRPr lang="en-US" altLang="en-US"/>
          </a:p>
        </p:txBody>
      </p:sp>
    </p:spTree>
    <p:extLst>
      <p:ext uri="{BB962C8B-B14F-4D97-AF65-F5344CB8AC3E}">
        <p14:creationId xmlns:p14="http://schemas.microsoft.com/office/powerpoint/2010/main" val="23768598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https://www.the-numbers.com/movie/Lost-City-The-(2022)#tab=summary</a:t>
            </a:r>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3/30/2022</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40</a:t>
            </a:fld>
            <a:endParaRPr lang="en-US" altLang="en-US"/>
          </a:p>
        </p:txBody>
      </p:sp>
    </p:spTree>
    <p:extLst>
      <p:ext uri="{BB962C8B-B14F-4D97-AF65-F5344CB8AC3E}">
        <p14:creationId xmlns:p14="http://schemas.microsoft.com/office/powerpoint/2010/main" val="39152613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4791B9A0-8F4A-43B6-B76E-7792F9053B5A}" type="datetime1">
              <a:rPr kumimoji="0" lang="en-US" altLang="en-US" sz="1200"/>
              <a:t>3/30/2022</a:t>
            </a:fld>
            <a:endParaRPr kumimoji="0" lang="en-US" altLang="en-US" sz="1200"/>
          </a:p>
        </p:txBody>
      </p:sp>
      <p:sp>
        <p:nvSpPr>
          <p:cNvPr id="5632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8D37DC46-2B38-4DC0-8FAB-4AF2916AB039}" type="slidenum">
              <a:rPr kumimoji="0" lang="en-US" altLang="en-US" sz="1200"/>
              <a:pPr/>
              <a:t>41</a:t>
            </a:fld>
            <a:endParaRPr kumimoji="0" lang="en-US" altLang="en-US" sz="1200"/>
          </a:p>
        </p:txBody>
      </p:sp>
      <p:sp>
        <p:nvSpPr>
          <p:cNvPr id="56324" name="Rectangle 2"/>
          <p:cNvSpPr>
            <a:spLocks noGrp="1" noRot="1" noChangeAspect="1" noChangeArrowheads="1" noTextEdit="1"/>
          </p:cNvSpPr>
          <p:nvPr>
            <p:ph type="sldImg"/>
          </p:nvPr>
        </p:nvSpPr>
        <p:spPr>
          <a:xfrm>
            <a:off x="406400" y="698500"/>
            <a:ext cx="6197600" cy="3486150"/>
          </a:xfrm>
          <a:ln/>
        </p:spPr>
      </p:sp>
      <p:sp>
        <p:nvSpPr>
          <p:cNvPr id="5632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ndParaRPr>
          </a:p>
        </p:txBody>
      </p:sp>
    </p:spTree>
    <p:extLst>
      <p:ext uri="{BB962C8B-B14F-4D97-AF65-F5344CB8AC3E}">
        <p14:creationId xmlns:p14="http://schemas.microsoft.com/office/powerpoint/2010/main" val="8576971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4ED2BD8E-8648-4B0C-AE7C-BFAB2E21D47F}" type="datetime1">
              <a:rPr kumimoji="0" lang="en-US" altLang="en-US" sz="1200"/>
              <a:t>3/30/2022</a:t>
            </a:fld>
            <a:endParaRPr kumimoji="0" lang="en-US" altLang="en-US" sz="1200"/>
          </a:p>
        </p:txBody>
      </p:sp>
      <p:sp>
        <p:nvSpPr>
          <p:cNvPr id="5734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1EAF5613-3C7F-4C75-B3DC-6EB80B972556}" type="slidenum">
              <a:rPr kumimoji="0" lang="en-US" altLang="en-US" sz="1200"/>
              <a:pPr/>
              <a:t>42</a:t>
            </a:fld>
            <a:endParaRPr kumimoji="0" lang="en-US" altLang="en-US" sz="1200"/>
          </a:p>
        </p:txBody>
      </p:sp>
      <p:sp>
        <p:nvSpPr>
          <p:cNvPr id="57348" name="Rectangle 2"/>
          <p:cNvSpPr>
            <a:spLocks noGrp="1" noRot="1" noChangeAspect="1" noChangeArrowheads="1" noTextEdit="1"/>
          </p:cNvSpPr>
          <p:nvPr>
            <p:ph type="sldImg"/>
          </p:nvPr>
        </p:nvSpPr>
        <p:spPr>
          <a:xfrm>
            <a:off x="406400" y="698500"/>
            <a:ext cx="6197600" cy="3486150"/>
          </a:xfrm>
          <a:ln/>
        </p:spPr>
      </p:sp>
      <p:sp>
        <p:nvSpPr>
          <p:cNvPr id="5734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ndParaRPr>
          </a:p>
        </p:txBody>
      </p:sp>
    </p:spTree>
    <p:extLst>
      <p:ext uri="{BB962C8B-B14F-4D97-AF65-F5344CB8AC3E}">
        <p14:creationId xmlns:p14="http://schemas.microsoft.com/office/powerpoint/2010/main" val="30319643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F4AC14D4-5075-4AA3-BAEC-C7D47C6AC80E}" type="datetime1">
              <a:rPr kumimoji="0" lang="en-US" altLang="en-US" sz="1200"/>
              <a:t>3/30/2022</a:t>
            </a:fld>
            <a:endParaRPr kumimoji="0" lang="en-US" altLang="en-US" sz="1200"/>
          </a:p>
        </p:txBody>
      </p:sp>
      <p:sp>
        <p:nvSpPr>
          <p:cNvPr id="58371"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5272F370-50DB-4E72-8811-F4651754FB05}" type="slidenum">
              <a:rPr kumimoji="0" lang="en-US" altLang="en-US" sz="1200"/>
              <a:pPr/>
              <a:t>43</a:t>
            </a:fld>
            <a:endParaRPr kumimoji="0" lang="en-US" altLang="en-US" sz="1200"/>
          </a:p>
        </p:txBody>
      </p:sp>
      <p:sp>
        <p:nvSpPr>
          <p:cNvPr id="58372" name="Rectangle 2"/>
          <p:cNvSpPr>
            <a:spLocks noGrp="1" noRot="1" noChangeAspect="1" noChangeArrowheads="1" noTextEdit="1"/>
          </p:cNvSpPr>
          <p:nvPr>
            <p:ph type="sldImg"/>
          </p:nvPr>
        </p:nvSpPr>
        <p:spPr>
          <a:xfrm>
            <a:off x="406400" y="698500"/>
            <a:ext cx="6197600" cy="3486150"/>
          </a:xfrm>
          <a:ln/>
        </p:spPr>
      </p:sp>
      <p:sp>
        <p:nvSpPr>
          <p:cNvPr id="5837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ndParaRPr>
          </a:p>
        </p:txBody>
      </p:sp>
    </p:spTree>
    <p:extLst>
      <p:ext uri="{BB962C8B-B14F-4D97-AF65-F5344CB8AC3E}">
        <p14:creationId xmlns:p14="http://schemas.microsoft.com/office/powerpoint/2010/main" val="31931409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A336BB7D-3207-4D9F-AFC5-BBB64C229446}" type="datetime1">
              <a:rPr kumimoji="0" lang="en-US" altLang="en-US" sz="1200"/>
              <a:t>3/30/2022</a:t>
            </a:fld>
            <a:endParaRPr kumimoji="0" lang="en-US" altLang="en-US" sz="1200"/>
          </a:p>
        </p:txBody>
      </p:sp>
      <p:sp>
        <p:nvSpPr>
          <p:cNvPr id="5939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1BD9A22F-E3C6-42F2-83DE-C55A9CC4435A}" type="slidenum">
              <a:rPr kumimoji="0" lang="en-US" altLang="en-US" sz="1200"/>
              <a:pPr/>
              <a:t>44</a:t>
            </a:fld>
            <a:endParaRPr kumimoji="0" lang="en-US" altLang="en-US" sz="1200"/>
          </a:p>
        </p:txBody>
      </p:sp>
      <p:sp>
        <p:nvSpPr>
          <p:cNvPr id="59396" name="Rectangle 2"/>
          <p:cNvSpPr>
            <a:spLocks noGrp="1" noRot="1" noChangeAspect="1" noChangeArrowheads="1" noTextEdit="1"/>
          </p:cNvSpPr>
          <p:nvPr>
            <p:ph type="sldImg"/>
          </p:nvPr>
        </p:nvSpPr>
        <p:spPr>
          <a:xfrm>
            <a:off x="406400" y="698500"/>
            <a:ext cx="6197600" cy="3486150"/>
          </a:xfrm>
          <a:ln/>
        </p:spPr>
      </p:sp>
      <p:sp>
        <p:nvSpPr>
          <p:cNvPr id="5939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ndParaRPr>
          </a:p>
        </p:txBody>
      </p:sp>
    </p:spTree>
    <p:extLst>
      <p:ext uri="{BB962C8B-B14F-4D97-AF65-F5344CB8AC3E}">
        <p14:creationId xmlns:p14="http://schemas.microsoft.com/office/powerpoint/2010/main" val="1076494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7A18B27A-421C-4F61-BDBB-1A62DAD10012}" type="datetime1">
              <a:rPr kumimoji="0" lang="en-US" altLang="en-US" sz="1200"/>
              <a:t>3/30/2022</a:t>
            </a:fld>
            <a:endParaRPr kumimoji="0" lang="en-US" altLang="en-US" sz="1200"/>
          </a:p>
        </p:txBody>
      </p:sp>
      <p:sp>
        <p:nvSpPr>
          <p:cNvPr id="60419"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A63F9131-D415-46F5-A00F-600F51E90F8D}" type="slidenum">
              <a:rPr kumimoji="0" lang="en-US" altLang="en-US" sz="1200"/>
              <a:pPr/>
              <a:t>45</a:t>
            </a:fld>
            <a:endParaRPr kumimoji="0" lang="en-US" altLang="en-US" sz="1200"/>
          </a:p>
        </p:txBody>
      </p:sp>
      <p:sp>
        <p:nvSpPr>
          <p:cNvPr id="60420" name="Rectangle 2"/>
          <p:cNvSpPr>
            <a:spLocks noGrp="1" noRot="1" noChangeAspect="1" noChangeArrowheads="1" noTextEdit="1"/>
          </p:cNvSpPr>
          <p:nvPr>
            <p:ph type="sldImg"/>
          </p:nvPr>
        </p:nvSpPr>
        <p:spPr>
          <a:xfrm>
            <a:off x="406400" y="698500"/>
            <a:ext cx="6197600" cy="3486150"/>
          </a:xfrm>
          <a:ln/>
        </p:spPr>
      </p:sp>
      <p:sp>
        <p:nvSpPr>
          <p:cNvPr id="6042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ndParaRPr>
          </a:p>
        </p:txBody>
      </p:sp>
    </p:spTree>
    <p:extLst>
      <p:ext uri="{BB962C8B-B14F-4D97-AF65-F5344CB8AC3E}">
        <p14:creationId xmlns:p14="http://schemas.microsoft.com/office/powerpoint/2010/main" val="8857421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29C66D6D-889E-4757-99F8-C4DBBED22984}" type="datetime1">
              <a:rPr kumimoji="0" lang="en-US" altLang="en-US" sz="1200"/>
              <a:t>3/30/2022</a:t>
            </a:fld>
            <a:endParaRPr kumimoji="0" lang="en-US" altLang="en-US" sz="1200"/>
          </a:p>
        </p:txBody>
      </p:sp>
      <p:sp>
        <p:nvSpPr>
          <p:cNvPr id="6144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685EA68F-5E47-4ED4-A245-701EBA4F0898}" type="slidenum">
              <a:rPr kumimoji="0" lang="en-US" altLang="en-US" sz="1200"/>
              <a:pPr/>
              <a:t>46</a:t>
            </a:fld>
            <a:endParaRPr kumimoji="0" lang="en-US" altLang="en-US" sz="1200"/>
          </a:p>
        </p:txBody>
      </p:sp>
      <p:sp>
        <p:nvSpPr>
          <p:cNvPr id="61444" name="Rectangle 2"/>
          <p:cNvSpPr>
            <a:spLocks noGrp="1" noRot="1" noChangeAspect="1" noChangeArrowheads="1" noTextEdit="1"/>
          </p:cNvSpPr>
          <p:nvPr>
            <p:ph type="sldImg"/>
          </p:nvPr>
        </p:nvSpPr>
        <p:spPr>
          <a:xfrm>
            <a:off x="406400" y="698500"/>
            <a:ext cx="6197600" cy="3486150"/>
          </a:xfrm>
          <a:ln/>
        </p:spPr>
      </p:sp>
      <p:sp>
        <p:nvSpPr>
          <p:cNvPr id="614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ndParaRPr>
          </a:p>
        </p:txBody>
      </p:sp>
    </p:spTree>
    <p:extLst>
      <p:ext uri="{BB962C8B-B14F-4D97-AF65-F5344CB8AC3E}">
        <p14:creationId xmlns:p14="http://schemas.microsoft.com/office/powerpoint/2010/main" val="13576738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A126685C-C1C9-4AF5-A865-D993A442B3CD}" type="datetime1">
              <a:rPr kumimoji="0" lang="en-US" altLang="en-US" sz="1200"/>
              <a:t>3/30/2022</a:t>
            </a:fld>
            <a:endParaRPr kumimoji="0" lang="en-US" altLang="en-US" sz="1200"/>
          </a:p>
        </p:txBody>
      </p:sp>
      <p:sp>
        <p:nvSpPr>
          <p:cNvPr id="6246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EB511049-2BF6-42EB-A9BF-885FBCAAB30A}" type="slidenum">
              <a:rPr kumimoji="0" lang="en-US" altLang="en-US" sz="1200"/>
              <a:pPr/>
              <a:t>47</a:t>
            </a:fld>
            <a:endParaRPr kumimoji="0" lang="en-US" altLang="en-US" sz="1200"/>
          </a:p>
        </p:txBody>
      </p:sp>
      <p:sp>
        <p:nvSpPr>
          <p:cNvPr id="62468" name="Rectangle 2"/>
          <p:cNvSpPr>
            <a:spLocks noGrp="1" noRot="1" noChangeAspect="1" noChangeArrowheads="1" noTextEdit="1"/>
          </p:cNvSpPr>
          <p:nvPr>
            <p:ph type="sldImg"/>
          </p:nvPr>
        </p:nvSpPr>
        <p:spPr>
          <a:xfrm>
            <a:off x="406400" y="698500"/>
            <a:ext cx="6197600" cy="3486150"/>
          </a:xfrm>
          <a:ln/>
        </p:spPr>
      </p:sp>
      <p:sp>
        <p:nvSpPr>
          <p:cNvPr id="6246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ndParaRPr>
          </a:p>
        </p:txBody>
      </p:sp>
    </p:spTree>
    <p:extLst>
      <p:ext uri="{BB962C8B-B14F-4D97-AF65-F5344CB8AC3E}">
        <p14:creationId xmlns:p14="http://schemas.microsoft.com/office/powerpoint/2010/main" val="1992975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1D6566A7-2A4C-4B53-92D4-A27503937F81}" type="datetime1">
              <a:rPr kumimoji="0" lang="en-US" altLang="en-US" sz="1200"/>
              <a:t>3/30/2022</a:t>
            </a:fld>
            <a:endParaRPr kumimoji="0" lang="en-US" altLang="en-US" sz="1200"/>
          </a:p>
        </p:txBody>
      </p:sp>
      <p:sp>
        <p:nvSpPr>
          <p:cNvPr id="5427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D01AB9E0-5B42-4DF3-8271-538EE61E12FE}" type="slidenum">
              <a:rPr kumimoji="0" lang="en-US" altLang="en-US" sz="1200"/>
              <a:pPr/>
              <a:t>5</a:t>
            </a:fld>
            <a:endParaRPr kumimoji="0" lang="en-US" altLang="en-US" sz="1200"/>
          </a:p>
        </p:txBody>
      </p:sp>
      <p:sp>
        <p:nvSpPr>
          <p:cNvPr id="54276" name="Rectangle 2"/>
          <p:cNvSpPr>
            <a:spLocks noGrp="1" noRot="1" noChangeAspect="1" noChangeArrowheads="1" noTextEdit="1"/>
          </p:cNvSpPr>
          <p:nvPr>
            <p:ph type="sldImg"/>
          </p:nvPr>
        </p:nvSpPr>
        <p:spPr>
          <a:xfrm>
            <a:off x="406400" y="698500"/>
            <a:ext cx="6197600" cy="3486150"/>
          </a:xfrm>
          <a:ln/>
        </p:spPr>
      </p:sp>
      <p:sp>
        <p:nvSpPr>
          <p:cNvPr id="5427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ndParaRPr>
          </a:p>
        </p:txBody>
      </p:sp>
    </p:spTree>
    <p:extLst>
      <p:ext uri="{BB962C8B-B14F-4D97-AF65-F5344CB8AC3E}">
        <p14:creationId xmlns:p14="http://schemas.microsoft.com/office/powerpoint/2010/main" val="3361907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96333A7B-1F82-4092-8F6C-49BEE545AC3C}" type="datetime1">
              <a:rPr kumimoji="0" lang="en-US" altLang="en-US" sz="1200"/>
              <a:t>3/30/2022</a:t>
            </a:fld>
            <a:endParaRPr kumimoji="0" lang="en-US" altLang="en-US" sz="1200"/>
          </a:p>
        </p:txBody>
      </p:sp>
      <p:sp>
        <p:nvSpPr>
          <p:cNvPr id="63491"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A9F41380-1FB7-487F-82A9-BA5F8D1162E7}" type="slidenum">
              <a:rPr kumimoji="0" lang="en-US" altLang="en-US" sz="1200"/>
              <a:pPr/>
              <a:t>48</a:t>
            </a:fld>
            <a:endParaRPr kumimoji="0" lang="en-US" altLang="en-US" sz="1200"/>
          </a:p>
        </p:txBody>
      </p:sp>
      <p:sp>
        <p:nvSpPr>
          <p:cNvPr id="63492" name="Rectangle 2"/>
          <p:cNvSpPr>
            <a:spLocks noGrp="1" noRot="1" noChangeAspect="1" noChangeArrowheads="1" noTextEdit="1"/>
          </p:cNvSpPr>
          <p:nvPr>
            <p:ph type="sldImg"/>
          </p:nvPr>
        </p:nvSpPr>
        <p:spPr>
          <a:xfrm>
            <a:off x="406400" y="698500"/>
            <a:ext cx="6197600" cy="3486150"/>
          </a:xfrm>
          <a:ln/>
        </p:spPr>
      </p:sp>
      <p:sp>
        <p:nvSpPr>
          <p:cNvPr id="634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ndParaRPr>
          </a:p>
        </p:txBody>
      </p:sp>
    </p:spTree>
    <p:extLst>
      <p:ext uri="{BB962C8B-B14F-4D97-AF65-F5344CB8AC3E}">
        <p14:creationId xmlns:p14="http://schemas.microsoft.com/office/powerpoint/2010/main" val="30827489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9F38802D-86D1-4ABC-83CF-70458E8EA76B}" type="datetime1">
              <a:rPr kumimoji="0" lang="en-US" altLang="en-US" sz="1200"/>
              <a:t>3/30/2022</a:t>
            </a:fld>
            <a:endParaRPr kumimoji="0" lang="en-US" altLang="en-US" sz="1200"/>
          </a:p>
        </p:txBody>
      </p:sp>
      <p:sp>
        <p:nvSpPr>
          <p:cNvPr id="6451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2135D431-9E54-445E-B408-F23D74B6D66A}" type="slidenum">
              <a:rPr kumimoji="0" lang="en-US" altLang="en-US" sz="1200"/>
              <a:pPr/>
              <a:t>49</a:t>
            </a:fld>
            <a:endParaRPr kumimoji="0" lang="en-US" altLang="en-US" sz="1200"/>
          </a:p>
        </p:txBody>
      </p:sp>
      <p:sp>
        <p:nvSpPr>
          <p:cNvPr id="64516" name="Rectangle 2"/>
          <p:cNvSpPr>
            <a:spLocks noGrp="1" noRot="1" noChangeAspect="1" noChangeArrowheads="1" noTextEdit="1"/>
          </p:cNvSpPr>
          <p:nvPr>
            <p:ph type="sldImg"/>
          </p:nvPr>
        </p:nvSpPr>
        <p:spPr>
          <a:xfrm>
            <a:off x="406400" y="698500"/>
            <a:ext cx="6197600" cy="3486150"/>
          </a:xfrm>
          <a:ln/>
        </p:spPr>
      </p:sp>
      <p:sp>
        <p:nvSpPr>
          <p:cNvPr id="6451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ndParaRPr>
          </a:p>
        </p:txBody>
      </p:sp>
    </p:spTree>
    <p:extLst>
      <p:ext uri="{BB962C8B-B14F-4D97-AF65-F5344CB8AC3E}">
        <p14:creationId xmlns:p14="http://schemas.microsoft.com/office/powerpoint/2010/main" val="30575635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74B98550-A640-4A9A-8425-090DFBFDD24A}" type="datetime1">
              <a:rPr kumimoji="0" lang="en-US" altLang="en-US" sz="1200"/>
              <a:t>3/30/2022</a:t>
            </a:fld>
            <a:endParaRPr kumimoji="0" lang="en-US" altLang="en-US" sz="1200"/>
          </a:p>
        </p:txBody>
      </p:sp>
      <p:sp>
        <p:nvSpPr>
          <p:cNvPr id="65539"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0B1871BA-31B1-4736-A838-13EDB9D7C67C}" type="slidenum">
              <a:rPr kumimoji="0" lang="en-US" altLang="en-US" sz="1200"/>
              <a:pPr/>
              <a:t>50</a:t>
            </a:fld>
            <a:endParaRPr kumimoji="0" lang="en-US" altLang="en-US" sz="1200"/>
          </a:p>
        </p:txBody>
      </p:sp>
      <p:sp>
        <p:nvSpPr>
          <p:cNvPr id="65540" name="Rectangle 2"/>
          <p:cNvSpPr>
            <a:spLocks noGrp="1" noRot="1" noChangeAspect="1" noChangeArrowheads="1" noTextEdit="1"/>
          </p:cNvSpPr>
          <p:nvPr>
            <p:ph type="sldImg"/>
          </p:nvPr>
        </p:nvSpPr>
        <p:spPr>
          <a:xfrm>
            <a:off x="406400" y="698500"/>
            <a:ext cx="6197600" cy="3486150"/>
          </a:xfrm>
          <a:ln/>
        </p:spPr>
      </p:sp>
      <p:sp>
        <p:nvSpPr>
          <p:cNvPr id="6554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ndParaRPr>
          </a:p>
        </p:txBody>
      </p:sp>
    </p:spTree>
    <p:extLst>
      <p:ext uri="{BB962C8B-B14F-4D97-AF65-F5344CB8AC3E}">
        <p14:creationId xmlns:p14="http://schemas.microsoft.com/office/powerpoint/2010/main" val="33865501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https://www.kindermorgan.com/Operations/Asset-Map</a:t>
            </a:r>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3/30/2022</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52</a:t>
            </a:fld>
            <a:endParaRPr lang="en-US" altLang="en-US"/>
          </a:p>
        </p:txBody>
      </p:sp>
    </p:spTree>
    <p:extLst>
      <p:ext uri="{BB962C8B-B14F-4D97-AF65-F5344CB8AC3E}">
        <p14:creationId xmlns:p14="http://schemas.microsoft.com/office/powerpoint/2010/main" val="19858726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https://www.hsvutil.org/community_resources/educational_resources/natural_gas.php</a:t>
            </a:r>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3/30/2022</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55</a:t>
            </a:fld>
            <a:endParaRPr lang="en-US" altLang="en-US"/>
          </a:p>
        </p:txBody>
      </p:sp>
    </p:spTree>
    <p:extLst>
      <p:ext uri="{BB962C8B-B14F-4D97-AF65-F5344CB8AC3E}">
        <p14:creationId xmlns:p14="http://schemas.microsoft.com/office/powerpoint/2010/main" val="30902695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https://www.decaturutilities.com/about-du</a:t>
            </a:r>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3/30/2022</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56</a:t>
            </a:fld>
            <a:endParaRPr lang="en-US" altLang="en-US"/>
          </a:p>
        </p:txBody>
      </p:sp>
    </p:spTree>
    <p:extLst>
      <p:ext uri="{BB962C8B-B14F-4D97-AF65-F5344CB8AC3E}">
        <p14:creationId xmlns:p14="http://schemas.microsoft.com/office/powerpoint/2010/main" val="34252620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4A2B8824-6C03-4CDB-B8D2-B1481D62AF46}" type="datetime1">
              <a:rPr kumimoji="0" lang="en-US" altLang="en-US" sz="1200"/>
              <a:t>3/30/2022</a:t>
            </a:fld>
            <a:endParaRPr kumimoji="0" lang="en-US" altLang="en-US" sz="1200"/>
          </a:p>
        </p:txBody>
      </p:sp>
      <p:sp>
        <p:nvSpPr>
          <p:cNvPr id="6963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9466E822-2859-4991-867C-5FA13EE59C33}" type="slidenum">
              <a:rPr kumimoji="0" lang="en-US" altLang="en-US" sz="1200"/>
              <a:pPr/>
              <a:t>57</a:t>
            </a:fld>
            <a:endParaRPr kumimoji="0" lang="en-US" altLang="en-US" sz="1200"/>
          </a:p>
        </p:txBody>
      </p:sp>
      <p:sp>
        <p:nvSpPr>
          <p:cNvPr id="69636" name="Rectangle 2"/>
          <p:cNvSpPr>
            <a:spLocks noGrp="1" noRot="1" noChangeAspect="1" noChangeArrowheads="1" noTextEdit="1"/>
          </p:cNvSpPr>
          <p:nvPr>
            <p:ph type="sldImg"/>
          </p:nvPr>
        </p:nvSpPr>
        <p:spPr>
          <a:xfrm>
            <a:off x="406400" y="698500"/>
            <a:ext cx="6197600" cy="3486150"/>
          </a:xfrm>
          <a:ln/>
        </p:spPr>
      </p:sp>
      <p:sp>
        <p:nvSpPr>
          <p:cNvPr id="696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ndParaRPr>
          </a:p>
        </p:txBody>
      </p:sp>
    </p:spTree>
    <p:extLst>
      <p:ext uri="{BB962C8B-B14F-4D97-AF65-F5344CB8AC3E}">
        <p14:creationId xmlns:p14="http://schemas.microsoft.com/office/powerpoint/2010/main" val="33387829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6B21E0D5-D78C-434D-A744-6643E06F513E}" type="datetime1">
              <a:rPr kumimoji="0" lang="en-US" altLang="en-US" sz="1200"/>
              <a:t>3/30/2022</a:t>
            </a:fld>
            <a:endParaRPr kumimoji="0" lang="en-US" altLang="en-US" sz="1200"/>
          </a:p>
        </p:txBody>
      </p:sp>
      <p:sp>
        <p:nvSpPr>
          <p:cNvPr id="70659"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7D4126FE-1AAE-4AC9-ABBA-B945A65A1FA2}" type="slidenum">
              <a:rPr kumimoji="0" lang="en-US" altLang="en-US" sz="1200"/>
              <a:pPr/>
              <a:t>58</a:t>
            </a:fld>
            <a:endParaRPr kumimoji="0" lang="en-US" altLang="en-US" sz="1200"/>
          </a:p>
        </p:txBody>
      </p:sp>
      <p:sp>
        <p:nvSpPr>
          <p:cNvPr id="70660" name="Rectangle 2"/>
          <p:cNvSpPr>
            <a:spLocks noGrp="1" noRot="1" noChangeAspect="1" noChangeArrowheads="1" noTextEdit="1"/>
          </p:cNvSpPr>
          <p:nvPr>
            <p:ph type="sldImg"/>
          </p:nvPr>
        </p:nvSpPr>
        <p:spPr>
          <a:xfrm>
            <a:off x="406400" y="698500"/>
            <a:ext cx="6197600" cy="3486150"/>
          </a:xfrm>
          <a:ln/>
        </p:spPr>
      </p:sp>
      <p:sp>
        <p:nvSpPr>
          <p:cNvPr id="7066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ndParaRPr>
          </a:p>
        </p:txBody>
      </p:sp>
    </p:spTree>
    <p:extLst>
      <p:ext uri="{BB962C8B-B14F-4D97-AF65-F5344CB8AC3E}">
        <p14:creationId xmlns:p14="http://schemas.microsoft.com/office/powerpoint/2010/main" val="3243899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99DDEB43-05D4-4EA7-8160-442A2313A17B}" type="datetime1">
              <a:rPr kumimoji="0" lang="en-US" altLang="en-US" sz="1200"/>
              <a:t>3/30/2022</a:t>
            </a:fld>
            <a:endParaRPr kumimoji="0" lang="en-US" altLang="en-US" sz="1200"/>
          </a:p>
        </p:txBody>
      </p:sp>
      <p:sp>
        <p:nvSpPr>
          <p:cNvPr id="7168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8F8BE5F2-A9F3-4D30-8A45-BBBF7E1870D8}" type="slidenum">
              <a:rPr kumimoji="0" lang="en-US" altLang="en-US" sz="1200"/>
              <a:pPr/>
              <a:t>59</a:t>
            </a:fld>
            <a:endParaRPr kumimoji="0" lang="en-US" altLang="en-US" sz="1200"/>
          </a:p>
        </p:txBody>
      </p:sp>
      <p:sp>
        <p:nvSpPr>
          <p:cNvPr id="71684" name="Rectangle 2"/>
          <p:cNvSpPr>
            <a:spLocks noGrp="1" noRot="1" noChangeAspect="1" noChangeArrowheads="1" noTextEdit="1"/>
          </p:cNvSpPr>
          <p:nvPr>
            <p:ph type="sldImg"/>
          </p:nvPr>
        </p:nvSpPr>
        <p:spPr>
          <a:xfrm>
            <a:off x="406400" y="698500"/>
            <a:ext cx="6197600" cy="3486150"/>
          </a:xfrm>
          <a:ln/>
        </p:spPr>
      </p:sp>
      <p:sp>
        <p:nvSpPr>
          <p:cNvPr id="7168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ndParaRPr>
          </a:p>
        </p:txBody>
      </p:sp>
    </p:spTree>
    <p:extLst>
      <p:ext uri="{BB962C8B-B14F-4D97-AF65-F5344CB8AC3E}">
        <p14:creationId xmlns:p14="http://schemas.microsoft.com/office/powerpoint/2010/main" val="14406953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7F7C6AC3-690D-4B8E-BE0A-5B584306A942}" type="datetime1">
              <a:rPr kumimoji="0" lang="en-US" altLang="en-US" sz="1200"/>
              <a:t>3/30/2022</a:t>
            </a:fld>
            <a:endParaRPr kumimoji="0" lang="en-US" altLang="en-US" sz="1200"/>
          </a:p>
        </p:txBody>
      </p:sp>
      <p:sp>
        <p:nvSpPr>
          <p:cNvPr id="7270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1637379A-44F2-4645-9A04-1BCC49E9BA93}" type="slidenum">
              <a:rPr kumimoji="0" lang="en-US" altLang="en-US" sz="1200"/>
              <a:pPr/>
              <a:t>60</a:t>
            </a:fld>
            <a:endParaRPr kumimoji="0" lang="en-US" altLang="en-US" sz="1200"/>
          </a:p>
        </p:txBody>
      </p:sp>
      <p:sp>
        <p:nvSpPr>
          <p:cNvPr id="72708" name="Rectangle 2"/>
          <p:cNvSpPr>
            <a:spLocks noGrp="1" noRot="1" noChangeAspect="1" noChangeArrowheads="1" noTextEdit="1"/>
          </p:cNvSpPr>
          <p:nvPr>
            <p:ph type="sldImg"/>
          </p:nvPr>
        </p:nvSpPr>
        <p:spPr>
          <a:xfrm>
            <a:off x="406400" y="698500"/>
            <a:ext cx="6197600" cy="3486150"/>
          </a:xfrm>
          <a:ln/>
        </p:spPr>
      </p:sp>
      <p:sp>
        <p:nvSpPr>
          <p:cNvPr id="727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ndParaRPr>
          </a:p>
        </p:txBody>
      </p:sp>
    </p:spTree>
    <p:extLst>
      <p:ext uri="{BB962C8B-B14F-4D97-AF65-F5344CB8AC3E}">
        <p14:creationId xmlns:p14="http://schemas.microsoft.com/office/powerpoint/2010/main" val="4050761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5491C41E-39AD-46B0-9B61-FE12B4FC090A}" type="datetime1">
              <a:rPr kumimoji="0" lang="en-US" altLang="en-US" sz="1200"/>
              <a:t>3/30/2022</a:t>
            </a:fld>
            <a:endParaRPr kumimoji="0" lang="en-US" altLang="en-US" sz="1200"/>
          </a:p>
        </p:txBody>
      </p:sp>
      <p:sp>
        <p:nvSpPr>
          <p:cNvPr id="5632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0FA47512-854A-4633-AA4F-359BADFDDC69}" type="slidenum">
              <a:rPr kumimoji="0" lang="en-US" altLang="en-US" sz="1200"/>
              <a:pPr/>
              <a:t>6</a:t>
            </a:fld>
            <a:endParaRPr kumimoji="0" lang="en-US" altLang="en-US" sz="1200"/>
          </a:p>
        </p:txBody>
      </p:sp>
      <p:sp>
        <p:nvSpPr>
          <p:cNvPr id="56324" name="Rectangle 2"/>
          <p:cNvSpPr>
            <a:spLocks noGrp="1" noRot="1" noChangeAspect="1" noChangeArrowheads="1" noTextEdit="1"/>
          </p:cNvSpPr>
          <p:nvPr>
            <p:ph type="sldImg"/>
          </p:nvPr>
        </p:nvSpPr>
        <p:spPr>
          <a:xfrm>
            <a:off x="406400" y="698500"/>
            <a:ext cx="6197600" cy="3486150"/>
          </a:xfrm>
          <a:ln/>
        </p:spPr>
      </p:sp>
      <p:sp>
        <p:nvSpPr>
          <p:cNvPr id="5632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ndParaRPr>
          </a:p>
        </p:txBody>
      </p:sp>
    </p:spTree>
    <p:extLst>
      <p:ext uri="{BB962C8B-B14F-4D97-AF65-F5344CB8AC3E}">
        <p14:creationId xmlns:p14="http://schemas.microsoft.com/office/powerpoint/2010/main" val="28873537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2AF2DD68-3116-4E0A-949B-6353AF111B22}" type="datetime1">
              <a:rPr kumimoji="0" lang="en-US" altLang="en-US" sz="1200"/>
              <a:t>3/30/2022</a:t>
            </a:fld>
            <a:endParaRPr kumimoji="0" lang="en-US" altLang="en-US" sz="1200"/>
          </a:p>
        </p:txBody>
      </p:sp>
      <p:sp>
        <p:nvSpPr>
          <p:cNvPr id="73731"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B290C63E-46EC-4E9D-8B46-2B238A546723}" type="slidenum">
              <a:rPr kumimoji="0" lang="en-US" altLang="en-US" sz="1200"/>
              <a:pPr/>
              <a:t>61</a:t>
            </a:fld>
            <a:endParaRPr kumimoji="0" lang="en-US" altLang="en-US" sz="1200"/>
          </a:p>
        </p:txBody>
      </p:sp>
      <p:sp>
        <p:nvSpPr>
          <p:cNvPr id="73732" name="Rectangle 2"/>
          <p:cNvSpPr>
            <a:spLocks noGrp="1" noRot="1" noChangeAspect="1" noChangeArrowheads="1" noTextEdit="1"/>
          </p:cNvSpPr>
          <p:nvPr>
            <p:ph type="sldImg"/>
          </p:nvPr>
        </p:nvSpPr>
        <p:spPr>
          <a:xfrm>
            <a:off x="406400" y="698500"/>
            <a:ext cx="6197600" cy="3486150"/>
          </a:xfrm>
          <a:ln/>
        </p:spPr>
      </p:sp>
      <p:sp>
        <p:nvSpPr>
          <p:cNvPr id="7373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ndParaRPr>
          </a:p>
        </p:txBody>
      </p:sp>
    </p:spTree>
    <p:extLst>
      <p:ext uri="{BB962C8B-B14F-4D97-AF65-F5344CB8AC3E}">
        <p14:creationId xmlns:p14="http://schemas.microsoft.com/office/powerpoint/2010/main" val="40648629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202C642B-9863-4342-8D10-236F1DCC1FC5}" type="datetime1">
              <a:rPr kumimoji="0" lang="en-US" altLang="en-US" sz="1200"/>
              <a:t>3/30/2022</a:t>
            </a:fld>
            <a:endParaRPr kumimoji="0" lang="en-US" altLang="en-US" sz="1200"/>
          </a:p>
        </p:txBody>
      </p:sp>
      <p:sp>
        <p:nvSpPr>
          <p:cNvPr id="7475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439BD893-9A7F-4B66-9F70-453D7461F4F7}" type="slidenum">
              <a:rPr kumimoji="0" lang="en-US" altLang="en-US" sz="1200"/>
              <a:pPr/>
              <a:t>62</a:t>
            </a:fld>
            <a:endParaRPr kumimoji="0" lang="en-US" altLang="en-US" sz="1200"/>
          </a:p>
        </p:txBody>
      </p:sp>
      <p:sp>
        <p:nvSpPr>
          <p:cNvPr id="74756" name="Rectangle 2"/>
          <p:cNvSpPr>
            <a:spLocks noGrp="1" noRot="1" noChangeAspect="1" noChangeArrowheads="1" noTextEdit="1"/>
          </p:cNvSpPr>
          <p:nvPr>
            <p:ph type="sldImg"/>
          </p:nvPr>
        </p:nvSpPr>
        <p:spPr>
          <a:xfrm>
            <a:off x="406400" y="698500"/>
            <a:ext cx="6197600" cy="3486150"/>
          </a:xfrm>
          <a:ln/>
        </p:spPr>
      </p:sp>
      <p:sp>
        <p:nvSpPr>
          <p:cNvPr id="7475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ndParaRPr>
          </a:p>
        </p:txBody>
      </p:sp>
    </p:spTree>
    <p:extLst>
      <p:ext uri="{BB962C8B-B14F-4D97-AF65-F5344CB8AC3E}">
        <p14:creationId xmlns:p14="http://schemas.microsoft.com/office/powerpoint/2010/main" val="13696874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43135663-0905-4125-9418-D34BE92D0C02}" type="datetime1">
              <a:rPr kumimoji="0" lang="en-US" altLang="en-US" sz="1200"/>
              <a:t>3/30/2022</a:t>
            </a:fld>
            <a:endParaRPr kumimoji="0" lang="en-US" altLang="en-US" sz="1200"/>
          </a:p>
        </p:txBody>
      </p:sp>
      <p:sp>
        <p:nvSpPr>
          <p:cNvPr id="7782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1C57AF13-FC7D-474F-A660-EC478E16B24E}" type="slidenum">
              <a:rPr kumimoji="0" lang="en-US" altLang="en-US" sz="1200"/>
              <a:pPr/>
              <a:t>63</a:t>
            </a:fld>
            <a:endParaRPr kumimoji="0" lang="en-US" altLang="en-US" sz="1200"/>
          </a:p>
        </p:txBody>
      </p:sp>
      <p:sp>
        <p:nvSpPr>
          <p:cNvPr id="77828" name="Rectangle 2"/>
          <p:cNvSpPr>
            <a:spLocks noGrp="1" noRot="1" noChangeAspect="1" noChangeArrowheads="1" noTextEdit="1"/>
          </p:cNvSpPr>
          <p:nvPr>
            <p:ph type="sldImg"/>
          </p:nvPr>
        </p:nvSpPr>
        <p:spPr>
          <a:xfrm>
            <a:off x="406400" y="698500"/>
            <a:ext cx="6197600" cy="3486150"/>
          </a:xfrm>
          <a:ln/>
        </p:spPr>
      </p:sp>
      <p:sp>
        <p:nvSpPr>
          <p:cNvPr id="7782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ndParaRPr>
          </a:p>
        </p:txBody>
      </p:sp>
    </p:spTree>
    <p:extLst>
      <p:ext uri="{BB962C8B-B14F-4D97-AF65-F5344CB8AC3E}">
        <p14:creationId xmlns:p14="http://schemas.microsoft.com/office/powerpoint/2010/main" val="26735412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E5DE49CC-C5A5-4CCF-AC59-B013DA0A07CE}" type="datetime1">
              <a:rPr kumimoji="0" lang="en-US" altLang="en-US" sz="1200"/>
              <a:t>3/30/2022</a:t>
            </a:fld>
            <a:endParaRPr kumimoji="0" lang="en-US" altLang="en-US" sz="1200"/>
          </a:p>
        </p:txBody>
      </p:sp>
      <p:sp>
        <p:nvSpPr>
          <p:cNvPr id="75779"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8AB70223-9C11-48AA-94B3-07F6B56BCC0C}" type="slidenum">
              <a:rPr kumimoji="0" lang="en-US" altLang="en-US" sz="1200"/>
              <a:pPr/>
              <a:t>64</a:t>
            </a:fld>
            <a:endParaRPr kumimoji="0" lang="en-US" altLang="en-US" sz="1200"/>
          </a:p>
        </p:txBody>
      </p:sp>
      <p:sp>
        <p:nvSpPr>
          <p:cNvPr id="75780" name="Rectangle 2"/>
          <p:cNvSpPr>
            <a:spLocks noGrp="1" noRot="1" noChangeAspect="1" noChangeArrowheads="1" noTextEdit="1"/>
          </p:cNvSpPr>
          <p:nvPr>
            <p:ph type="sldImg"/>
          </p:nvPr>
        </p:nvSpPr>
        <p:spPr>
          <a:xfrm>
            <a:off x="406400" y="698500"/>
            <a:ext cx="6197600" cy="3486150"/>
          </a:xfrm>
          <a:ln/>
        </p:spPr>
      </p:sp>
      <p:sp>
        <p:nvSpPr>
          <p:cNvPr id="7578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ndParaRPr>
          </a:p>
        </p:txBody>
      </p:sp>
    </p:spTree>
    <p:extLst>
      <p:ext uri="{BB962C8B-B14F-4D97-AF65-F5344CB8AC3E}">
        <p14:creationId xmlns:p14="http://schemas.microsoft.com/office/powerpoint/2010/main" val="41910163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D93DBAC1-E525-4B90-9A46-9D64C36F7351}" type="datetime1">
              <a:rPr kumimoji="0" lang="en-US" altLang="en-US" sz="1200"/>
              <a:t>3/30/2022</a:t>
            </a:fld>
            <a:endParaRPr kumimoji="0" lang="en-US" altLang="en-US" sz="1200"/>
          </a:p>
        </p:txBody>
      </p:sp>
      <p:sp>
        <p:nvSpPr>
          <p:cNvPr id="7680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8F8619CF-AF78-49BC-8577-BAB2C9287545}" type="slidenum">
              <a:rPr kumimoji="0" lang="en-US" altLang="en-US" sz="1200"/>
              <a:pPr/>
              <a:t>65</a:t>
            </a:fld>
            <a:endParaRPr kumimoji="0" lang="en-US" altLang="en-US" sz="1200"/>
          </a:p>
        </p:txBody>
      </p:sp>
      <p:sp>
        <p:nvSpPr>
          <p:cNvPr id="76804" name="Rectangle 2"/>
          <p:cNvSpPr>
            <a:spLocks noGrp="1" noRot="1" noChangeAspect="1" noChangeArrowheads="1" noTextEdit="1"/>
          </p:cNvSpPr>
          <p:nvPr>
            <p:ph type="sldImg"/>
          </p:nvPr>
        </p:nvSpPr>
        <p:spPr>
          <a:xfrm>
            <a:off x="406400" y="698500"/>
            <a:ext cx="6197600" cy="3486150"/>
          </a:xfrm>
          <a:ln/>
        </p:spPr>
      </p:sp>
      <p:sp>
        <p:nvSpPr>
          <p:cNvPr id="768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ndParaRPr>
          </a:p>
        </p:txBody>
      </p:sp>
    </p:spTree>
    <p:extLst>
      <p:ext uri="{BB962C8B-B14F-4D97-AF65-F5344CB8AC3E}">
        <p14:creationId xmlns:p14="http://schemas.microsoft.com/office/powerpoint/2010/main" val="42654559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201B86F7-601B-423C-B126-7E42BB84FE03}" type="datetime1">
              <a:rPr kumimoji="0" lang="en-US" altLang="en-US" sz="1200"/>
              <a:t>3/30/2022</a:t>
            </a:fld>
            <a:endParaRPr kumimoji="0" lang="en-US" altLang="en-US" sz="1200"/>
          </a:p>
        </p:txBody>
      </p:sp>
      <p:sp>
        <p:nvSpPr>
          <p:cNvPr id="78851"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213A2AC8-8913-4B68-849B-9C54F508C017}" type="slidenum">
              <a:rPr kumimoji="0" lang="en-US" altLang="en-US" sz="1200"/>
              <a:pPr/>
              <a:t>66</a:t>
            </a:fld>
            <a:endParaRPr kumimoji="0" lang="en-US" altLang="en-US" sz="1200"/>
          </a:p>
        </p:txBody>
      </p:sp>
      <p:sp>
        <p:nvSpPr>
          <p:cNvPr id="78852" name="Rectangle 2"/>
          <p:cNvSpPr>
            <a:spLocks noGrp="1" noRot="1" noChangeAspect="1" noChangeArrowheads="1" noTextEdit="1"/>
          </p:cNvSpPr>
          <p:nvPr>
            <p:ph type="sldImg"/>
          </p:nvPr>
        </p:nvSpPr>
        <p:spPr>
          <a:xfrm>
            <a:off x="406400" y="698500"/>
            <a:ext cx="6197600" cy="3486150"/>
          </a:xfrm>
          <a:ln/>
        </p:spPr>
      </p:sp>
      <p:sp>
        <p:nvSpPr>
          <p:cNvPr id="7885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ndParaRPr>
          </a:p>
        </p:txBody>
      </p:sp>
    </p:spTree>
    <p:extLst>
      <p:ext uri="{BB962C8B-B14F-4D97-AF65-F5344CB8AC3E}">
        <p14:creationId xmlns:p14="http://schemas.microsoft.com/office/powerpoint/2010/main" val="34127582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467201B5-A9D8-4993-8493-C92C6EDD9EFC}" type="datetime1">
              <a:rPr kumimoji="0" lang="en-US" altLang="en-US" sz="1200"/>
              <a:t>3/30/2022</a:t>
            </a:fld>
            <a:endParaRPr kumimoji="0" lang="en-US" altLang="en-US" sz="1200"/>
          </a:p>
        </p:txBody>
      </p:sp>
      <p:sp>
        <p:nvSpPr>
          <p:cNvPr id="7987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F759BC10-B820-441A-90CD-ACCD01A0C323}" type="slidenum">
              <a:rPr kumimoji="0" lang="en-US" altLang="en-US" sz="1200"/>
              <a:pPr/>
              <a:t>67</a:t>
            </a:fld>
            <a:endParaRPr kumimoji="0" lang="en-US" altLang="en-US" sz="1200"/>
          </a:p>
        </p:txBody>
      </p:sp>
      <p:sp>
        <p:nvSpPr>
          <p:cNvPr id="79876" name="Rectangle 2"/>
          <p:cNvSpPr>
            <a:spLocks noGrp="1" noRot="1" noChangeAspect="1" noChangeArrowheads="1" noTextEdit="1"/>
          </p:cNvSpPr>
          <p:nvPr>
            <p:ph type="sldImg"/>
          </p:nvPr>
        </p:nvSpPr>
        <p:spPr>
          <a:xfrm>
            <a:off x="406400" y="698500"/>
            <a:ext cx="6197600" cy="3486150"/>
          </a:xfrm>
          <a:ln/>
        </p:spPr>
      </p:sp>
      <p:sp>
        <p:nvSpPr>
          <p:cNvPr id="7987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ndParaRPr>
          </a:p>
        </p:txBody>
      </p:sp>
    </p:spTree>
    <p:extLst>
      <p:ext uri="{BB962C8B-B14F-4D97-AF65-F5344CB8AC3E}">
        <p14:creationId xmlns:p14="http://schemas.microsoft.com/office/powerpoint/2010/main" val="3885490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FC0D225E-923C-40C2-9684-92BEB667381E}" type="datetime1">
              <a:rPr kumimoji="0" lang="en-US" altLang="en-US" sz="1200"/>
              <a:t>3/30/2022</a:t>
            </a:fld>
            <a:endParaRPr kumimoji="0" lang="en-US" altLang="en-US" sz="1200"/>
          </a:p>
        </p:txBody>
      </p:sp>
      <p:sp>
        <p:nvSpPr>
          <p:cNvPr id="80899"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E4D222EF-BE1F-431A-8999-A117158E6A30}" type="slidenum">
              <a:rPr kumimoji="0" lang="en-US" altLang="en-US" sz="1200"/>
              <a:pPr/>
              <a:t>68</a:t>
            </a:fld>
            <a:endParaRPr kumimoji="0" lang="en-US" altLang="en-US" sz="1200"/>
          </a:p>
        </p:txBody>
      </p:sp>
      <p:sp>
        <p:nvSpPr>
          <p:cNvPr id="80900" name="Rectangle 2"/>
          <p:cNvSpPr>
            <a:spLocks noGrp="1" noRot="1" noChangeAspect="1" noChangeArrowheads="1" noTextEdit="1"/>
          </p:cNvSpPr>
          <p:nvPr>
            <p:ph type="sldImg"/>
          </p:nvPr>
        </p:nvSpPr>
        <p:spPr>
          <a:xfrm>
            <a:off x="406400" y="698500"/>
            <a:ext cx="6197600" cy="3486150"/>
          </a:xfrm>
          <a:ln/>
        </p:spPr>
      </p:sp>
      <p:sp>
        <p:nvSpPr>
          <p:cNvPr id="809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ndParaRPr>
          </a:p>
        </p:txBody>
      </p:sp>
    </p:spTree>
    <p:extLst>
      <p:ext uri="{BB962C8B-B14F-4D97-AF65-F5344CB8AC3E}">
        <p14:creationId xmlns:p14="http://schemas.microsoft.com/office/powerpoint/2010/main" val="39174088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445F1FE9-7E7C-4632-94F4-AD6F5CFDC2AE}" type="datetime1">
              <a:rPr kumimoji="0" lang="en-US" altLang="en-US" sz="1200"/>
              <a:t>3/30/2022</a:t>
            </a:fld>
            <a:endParaRPr kumimoji="0" lang="en-US" altLang="en-US" sz="1200"/>
          </a:p>
        </p:txBody>
      </p:sp>
      <p:sp>
        <p:nvSpPr>
          <p:cNvPr id="8192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CC69086F-61A8-490E-A2C7-E56A6AF7C19E}" type="slidenum">
              <a:rPr kumimoji="0" lang="en-US" altLang="en-US" sz="1200"/>
              <a:pPr/>
              <a:t>69</a:t>
            </a:fld>
            <a:endParaRPr kumimoji="0" lang="en-US" altLang="en-US" sz="1200"/>
          </a:p>
        </p:txBody>
      </p:sp>
      <p:sp>
        <p:nvSpPr>
          <p:cNvPr id="81924" name="Rectangle 2"/>
          <p:cNvSpPr>
            <a:spLocks noGrp="1" noRot="1" noChangeAspect="1" noChangeArrowheads="1" noTextEdit="1"/>
          </p:cNvSpPr>
          <p:nvPr>
            <p:ph type="sldImg"/>
          </p:nvPr>
        </p:nvSpPr>
        <p:spPr>
          <a:xfrm>
            <a:off x="406400" y="698500"/>
            <a:ext cx="6197600" cy="3486150"/>
          </a:xfrm>
          <a:ln/>
        </p:spPr>
      </p:sp>
      <p:sp>
        <p:nvSpPr>
          <p:cNvPr id="8192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ndParaRPr>
          </a:p>
        </p:txBody>
      </p:sp>
    </p:spTree>
    <p:extLst>
      <p:ext uri="{BB962C8B-B14F-4D97-AF65-F5344CB8AC3E}">
        <p14:creationId xmlns:p14="http://schemas.microsoft.com/office/powerpoint/2010/main" val="129081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B3929A75-B717-468B-B0B6-8E8CEF2A6BFD}" type="datetime1">
              <a:rPr kumimoji="0" lang="en-US" altLang="en-US" sz="1200"/>
              <a:t>3/30/2022</a:t>
            </a:fld>
            <a:endParaRPr kumimoji="0" lang="en-US" altLang="en-US" sz="1200"/>
          </a:p>
        </p:txBody>
      </p:sp>
      <p:sp>
        <p:nvSpPr>
          <p:cNvPr id="8294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1222BD81-CED0-4ABD-A560-9D2DA82A1391}" type="slidenum">
              <a:rPr kumimoji="0" lang="en-US" altLang="en-US" sz="1200"/>
              <a:pPr/>
              <a:t>70</a:t>
            </a:fld>
            <a:endParaRPr kumimoji="0" lang="en-US" altLang="en-US" sz="1200"/>
          </a:p>
        </p:txBody>
      </p:sp>
      <p:sp>
        <p:nvSpPr>
          <p:cNvPr id="82948" name="Rectangle 2"/>
          <p:cNvSpPr>
            <a:spLocks noGrp="1" noRot="1" noChangeAspect="1" noChangeArrowheads="1" noTextEdit="1"/>
          </p:cNvSpPr>
          <p:nvPr>
            <p:ph type="sldImg"/>
          </p:nvPr>
        </p:nvSpPr>
        <p:spPr>
          <a:xfrm>
            <a:off x="406400" y="698500"/>
            <a:ext cx="6197600" cy="3486150"/>
          </a:xfrm>
          <a:ln/>
        </p:spPr>
      </p:sp>
      <p:sp>
        <p:nvSpPr>
          <p:cNvPr id="8294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ndParaRPr>
          </a:p>
        </p:txBody>
      </p:sp>
    </p:spTree>
    <p:extLst>
      <p:ext uri="{BB962C8B-B14F-4D97-AF65-F5344CB8AC3E}">
        <p14:creationId xmlns:p14="http://schemas.microsoft.com/office/powerpoint/2010/main" val="2136365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73B28045-4AB3-411F-A60E-FC2E36248080}" type="datetime1">
              <a:rPr kumimoji="0" lang="en-US" altLang="en-US" sz="1200"/>
              <a:t>3/30/2022</a:t>
            </a:fld>
            <a:endParaRPr kumimoji="0" lang="en-US" altLang="en-US" sz="1200"/>
          </a:p>
        </p:txBody>
      </p:sp>
      <p:sp>
        <p:nvSpPr>
          <p:cNvPr id="5632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0FA47512-854A-4633-AA4F-359BADFDDC69}" type="slidenum">
              <a:rPr kumimoji="0" lang="en-US" altLang="en-US" sz="1200"/>
              <a:pPr/>
              <a:t>7</a:t>
            </a:fld>
            <a:endParaRPr kumimoji="0" lang="en-US" altLang="en-US" sz="1200"/>
          </a:p>
        </p:txBody>
      </p:sp>
      <p:sp>
        <p:nvSpPr>
          <p:cNvPr id="56324" name="Rectangle 2"/>
          <p:cNvSpPr>
            <a:spLocks noGrp="1" noRot="1" noChangeAspect="1" noChangeArrowheads="1" noTextEdit="1"/>
          </p:cNvSpPr>
          <p:nvPr>
            <p:ph type="sldImg"/>
          </p:nvPr>
        </p:nvSpPr>
        <p:spPr>
          <a:xfrm>
            <a:off x="406400" y="698500"/>
            <a:ext cx="6197600" cy="3486150"/>
          </a:xfrm>
          <a:ln/>
        </p:spPr>
      </p:sp>
      <p:sp>
        <p:nvSpPr>
          <p:cNvPr id="5632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ndParaRPr>
          </a:p>
        </p:txBody>
      </p:sp>
    </p:spTree>
    <p:extLst>
      <p:ext uri="{BB962C8B-B14F-4D97-AF65-F5344CB8AC3E}">
        <p14:creationId xmlns:p14="http://schemas.microsoft.com/office/powerpoint/2010/main" val="23537261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B3929A75-B717-468B-B0B6-8E8CEF2A6BFD}" type="datetime1">
              <a:rPr kumimoji="0" lang="en-US" altLang="en-US" sz="1200"/>
              <a:t>3/30/2022</a:t>
            </a:fld>
            <a:endParaRPr kumimoji="0" lang="en-US" altLang="en-US" sz="1200"/>
          </a:p>
        </p:txBody>
      </p:sp>
      <p:sp>
        <p:nvSpPr>
          <p:cNvPr id="8294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1222BD81-CED0-4ABD-A560-9D2DA82A1391}" type="slidenum">
              <a:rPr kumimoji="0" lang="en-US" altLang="en-US" sz="1200"/>
              <a:pPr/>
              <a:t>71</a:t>
            </a:fld>
            <a:endParaRPr kumimoji="0" lang="en-US" altLang="en-US" sz="1200"/>
          </a:p>
        </p:txBody>
      </p:sp>
      <p:sp>
        <p:nvSpPr>
          <p:cNvPr id="82948" name="Rectangle 2"/>
          <p:cNvSpPr>
            <a:spLocks noGrp="1" noRot="1" noChangeAspect="1" noChangeArrowheads="1" noTextEdit="1"/>
          </p:cNvSpPr>
          <p:nvPr>
            <p:ph type="sldImg"/>
          </p:nvPr>
        </p:nvSpPr>
        <p:spPr>
          <a:xfrm>
            <a:off x="406400" y="698500"/>
            <a:ext cx="6197600" cy="3486150"/>
          </a:xfrm>
          <a:ln/>
        </p:spPr>
      </p:sp>
      <p:sp>
        <p:nvSpPr>
          <p:cNvPr id="8294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ndParaRPr>
          </a:p>
        </p:txBody>
      </p:sp>
    </p:spTree>
    <p:extLst>
      <p:ext uri="{BB962C8B-B14F-4D97-AF65-F5344CB8AC3E}">
        <p14:creationId xmlns:p14="http://schemas.microsoft.com/office/powerpoint/2010/main" val="29148927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xfrm>
            <a:off x="406400" y="698500"/>
            <a:ext cx="6197600" cy="3486150"/>
          </a:xfrm>
          <a:ln/>
        </p:spPr>
      </p:sp>
      <p:sp>
        <p:nvSpPr>
          <p:cNvPr id="83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ndParaRPr>
          </a:p>
        </p:txBody>
      </p:sp>
      <p:sp>
        <p:nvSpPr>
          <p:cNvPr id="83972"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063EEC60-4E86-484F-9437-DC98594A4576}" type="datetime1">
              <a:rPr kumimoji="0" lang="en-US" altLang="en-US" sz="1200"/>
              <a:t>3/30/2022</a:t>
            </a:fld>
            <a:endParaRPr kumimoji="0" lang="en-US" altLang="en-US" sz="1200"/>
          </a:p>
        </p:txBody>
      </p:sp>
      <p:sp>
        <p:nvSpPr>
          <p:cNvPr id="8397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E4D62611-83CF-4EB7-8338-17D9CF480C28}" type="slidenum">
              <a:rPr kumimoji="0" lang="en-US" altLang="en-US" sz="1200"/>
              <a:pPr/>
              <a:t>72</a:t>
            </a:fld>
            <a:endParaRPr kumimoji="0" lang="en-US" altLang="en-US" sz="1200"/>
          </a:p>
        </p:txBody>
      </p:sp>
    </p:spTree>
    <p:extLst>
      <p:ext uri="{BB962C8B-B14F-4D97-AF65-F5344CB8AC3E}">
        <p14:creationId xmlns:p14="http://schemas.microsoft.com/office/powerpoint/2010/main" val="29361787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https://www.ferc.gov/news-events/news/ferc-updates-policies-guide-natural-gas-project-certifications</a:t>
            </a:r>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3/30/2022</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74</a:t>
            </a:fld>
            <a:endParaRPr lang="en-US" altLang="en-US"/>
          </a:p>
        </p:txBody>
      </p:sp>
    </p:spTree>
    <p:extLst>
      <p:ext uri="{BB962C8B-B14F-4D97-AF65-F5344CB8AC3E}">
        <p14:creationId xmlns:p14="http://schemas.microsoft.com/office/powerpoint/2010/main" val="17590709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https://www.ferc.gov/news-events/news/ferc-updates-policies-guide-natural-gas-project-certifications</a:t>
            </a:r>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3/30/2022</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75</a:t>
            </a:fld>
            <a:endParaRPr lang="en-US" altLang="en-US"/>
          </a:p>
        </p:txBody>
      </p:sp>
    </p:spTree>
    <p:extLst>
      <p:ext uri="{BB962C8B-B14F-4D97-AF65-F5344CB8AC3E}">
        <p14:creationId xmlns:p14="http://schemas.microsoft.com/office/powerpoint/2010/main" val="13237679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https://www.ferc.gov/news-events/news/ferc-updates-policies-guide-natural-gas-project-certifications</a:t>
            </a:r>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3/30/2022</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76</a:t>
            </a:fld>
            <a:endParaRPr lang="en-US" altLang="en-US"/>
          </a:p>
        </p:txBody>
      </p:sp>
    </p:spTree>
    <p:extLst>
      <p:ext uri="{BB962C8B-B14F-4D97-AF65-F5344CB8AC3E}">
        <p14:creationId xmlns:p14="http://schemas.microsoft.com/office/powerpoint/2010/main" val="6230212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https://www.ferc.gov/news-events/news/ferc-seeks-comment-draft-policy-statements-pipeline-certification-ghg-emissions</a:t>
            </a:r>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3/30/2022</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79</a:t>
            </a:fld>
            <a:endParaRPr lang="en-US" altLang="en-US"/>
          </a:p>
        </p:txBody>
      </p:sp>
    </p:spTree>
    <p:extLst>
      <p:ext uri="{BB962C8B-B14F-4D97-AF65-F5344CB8AC3E}">
        <p14:creationId xmlns:p14="http://schemas.microsoft.com/office/powerpoint/2010/main" val="13661189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https://www.wsj.com/articles/natural-gas-industry-gets-boost-as-biden-shifts-stance-11648296002?mod=itp_wsj&amp;ru=yahoo</a:t>
            </a:r>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3/30/2022</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80</a:t>
            </a:fld>
            <a:endParaRPr lang="en-US" altLang="en-US"/>
          </a:p>
        </p:txBody>
      </p:sp>
    </p:spTree>
    <p:extLst>
      <p:ext uri="{BB962C8B-B14F-4D97-AF65-F5344CB8AC3E}">
        <p14:creationId xmlns:p14="http://schemas.microsoft.com/office/powerpoint/2010/main" val="2013240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0AE4A029-0362-4404-9D8C-0B3492619DF6}" type="datetime1">
              <a:rPr kumimoji="0" lang="en-US" altLang="en-US" sz="1200"/>
              <a:t>3/30/2022</a:t>
            </a:fld>
            <a:endParaRPr kumimoji="0" lang="en-US" altLang="en-US" sz="1200"/>
          </a:p>
        </p:txBody>
      </p:sp>
      <p:sp>
        <p:nvSpPr>
          <p:cNvPr id="5734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CD2820D6-16D9-418F-9CEF-9CB6B9A24DD6}" type="slidenum">
              <a:rPr kumimoji="0" lang="en-US" altLang="en-US" sz="1200"/>
              <a:pPr/>
              <a:t>8</a:t>
            </a:fld>
            <a:endParaRPr kumimoji="0" lang="en-US" altLang="en-US" sz="1200"/>
          </a:p>
        </p:txBody>
      </p:sp>
      <p:sp>
        <p:nvSpPr>
          <p:cNvPr id="57348" name="Rectangle 2"/>
          <p:cNvSpPr>
            <a:spLocks noGrp="1" noRot="1" noChangeAspect="1" noChangeArrowheads="1" noTextEdit="1"/>
          </p:cNvSpPr>
          <p:nvPr>
            <p:ph type="sldImg"/>
          </p:nvPr>
        </p:nvSpPr>
        <p:spPr>
          <a:xfrm>
            <a:off x="406400" y="698500"/>
            <a:ext cx="6197600" cy="3486150"/>
          </a:xfrm>
          <a:ln/>
        </p:spPr>
      </p:sp>
      <p:sp>
        <p:nvSpPr>
          <p:cNvPr id="5734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ndParaRPr>
          </a:p>
        </p:txBody>
      </p:sp>
    </p:spTree>
    <p:extLst>
      <p:ext uri="{BB962C8B-B14F-4D97-AF65-F5344CB8AC3E}">
        <p14:creationId xmlns:p14="http://schemas.microsoft.com/office/powerpoint/2010/main" val="700247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B517718B-0773-4F9F-991C-1678F8168724}" type="datetime1">
              <a:rPr kumimoji="0" lang="en-US" altLang="en-US" sz="1200"/>
              <a:t>3/30/2022</a:t>
            </a:fld>
            <a:endParaRPr kumimoji="0" lang="en-US" altLang="en-US" sz="1200"/>
          </a:p>
        </p:txBody>
      </p:sp>
      <p:sp>
        <p:nvSpPr>
          <p:cNvPr id="5734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CD2820D6-16D9-418F-9CEF-9CB6B9A24DD6}" type="slidenum">
              <a:rPr kumimoji="0" lang="en-US" altLang="en-US" sz="1200"/>
              <a:pPr/>
              <a:t>9</a:t>
            </a:fld>
            <a:endParaRPr kumimoji="0" lang="en-US" altLang="en-US" sz="1200"/>
          </a:p>
        </p:txBody>
      </p:sp>
      <p:sp>
        <p:nvSpPr>
          <p:cNvPr id="57348" name="Rectangle 2"/>
          <p:cNvSpPr>
            <a:spLocks noGrp="1" noRot="1" noChangeAspect="1" noChangeArrowheads="1" noTextEdit="1"/>
          </p:cNvSpPr>
          <p:nvPr>
            <p:ph type="sldImg"/>
          </p:nvPr>
        </p:nvSpPr>
        <p:spPr>
          <a:xfrm>
            <a:off x="406400" y="698500"/>
            <a:ext cx="6197600" cy="3486150"/>
          </a:xfrm>
          <a:ln/>
        </p:spPr>
      </p:sp>
      <p:sp>
        <p:nvSpPr>
          <p:cNvPr id="5734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ndParaRPr>
          </a:p>
        </p:txBody>
      </p:sp>
    </p:spTree>
    <p:extLst>
      <p:ext uri="{BB962C8B-B14F-4D97-AF65-F5344CB8AC3E}">
        <p14:creationId xmlns:p14="http://schemas.microsoft.com/office/powerpoint/2010/main" val="1279875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2E86DFB1-42C1-423E-8DAD-4CD8644F0A25}" type="datetime1">
              <a:rPr kumimoji="0" lang="en-US" altLang="en-US" sz="1200"/>
              <a:t>3/30/2022</a:t>
            </a:fld>
            <a:endParaRPr kumimoji="0" lang="en-US" altLang="en-US" sz="1200"/>
          </a:p>
        </p:txBody>
      </p:sp>
      <p:sp>
        <p:nvSpPr>
          <p:cNvPr id="58371"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A1EDBF47-2148-4CFF-81BF-3FFC1E68B1E8}" type="slidenum">
              <a:rPr kumimoji="0" lang="en-US" altLang="en-US" sz="1200"/>
              <a:pPr/>
              <a:t>10</a:t>
            </a:fld>
            <a:endParaRPr kumimoji="0" lang="en-US" altLang="en-US" sz="1200"/>
          </a:p>
        </p:txBody>
      </p:sp>
      <p:sp>
        <p:nvSpPr>
          <p:cNvPr id="58372" name="Rectangle 2"/>
          <p:cNvSpPr>
            <a:spLocks noGrp="1" noRot="1" noChangeAspect="1" noChangeArrowheads="1" noTextEdit="1"/>
          </p:cNvSpPr>
          <p:nvPr>
            <p:ph type="sldImg"/>
          </p:nvPr>
        </p:nvSpPr>
        <p:spPr>
          <a:xfrm>
            <a:off x="406400" y="698500"/>
            <a:ext cx="6197600" cy="3486150"/>
          </a:xfrm>
          <a:ln/>
        </p:spPr>
      </p:sp>
      <p:sp>
        <p:nvSpPr>
          <p:cNvPr id="5837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ndParaRPr>
          </a:p>
        </p:txBody>
      </p:sp>
    </p:spTree>
    <p:extLst>
      <p:ext uri="{BB962C8B-B14F-4D97-AF65-F5344CB8AC3E}">
        <p14:creationId xmlns:p14="http://schemas.microsoft.com/office/powerpoint/2010/main" val="3001001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A08B2B76-EA55-4E3F-8D9B-041DAEDF8908}" type="datetime1">
              <a:rPr kumimoji="0" lang="en-US" altLang="en-US" sz="1200"/>
              <a:t>3/30/2022</a:t>
            </a:fld>
            <a:endParaRPr kumimoji="0" lang="en-US" altLang="en-US" sz="1200"/>
          </a:p>
        </p:txBody>
      </p:sp>
      <p:sp>
        <p:nvSpPr>
          <p:cNvPr id="5939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93D30391-8D24-4D0E-80C3-AE983D264DA8}" type="slidenum">
              <a:rPr kumimoji="0" lang="en-US" altLang="en-US" sz="1200"/>
              <a:pPr/>
              <a:t>11</a:t>
            </a:fld>
            <a:endParaRPr kumimoji="0" lang="en-US" altLang="en-US" sz="1200"/>
          </a:p>
        </p:txBody>
      </p:sp>
      <p:sp>
        <p:nvSpPr>
          <p:cNvPr id="59396" name="Rectangle 2"/>
          <p:cNvSpPr>
            <a:spLocks noGrp="1" noRot="1" noChangeAspect="1" noChangeArrowheads="1" noTextEdit="1"/>
          </p:cNvSpPr>
          <p:nvPr>
            <p:ph type="sldImg"/>
          </p:nvPr>
        </p:nvSpPr>
        <p:spPr>
          <a:xfrm>
            <a:off x="406400" y="698500"/>
            <a:ext cx="6197600" cy="3486150"/>
          </a:xfrm>
          <a:ln/>
        </p:spPr>
      </p:sp>
      <p:sp>
        <p:nvSpPr>
          <p:cNvPr id="5939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ndParaRPr>
          </a:p>
        </p:txBody>
      </p:sp>
    </p:spTree>
    <p:extLst>
      <p:ext uri="{BB962C8B-B14F-4D97-AF65-F5344CB8AC3E}">
        <p14:creationId xmlns:p14="http://schemas.microsoft.com/office/powerpoint/2010/main" val="40949022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4763" y="3200400"/>
            <a:ext cx="12196763" cy="0"/>
          </a:xfrm>
          <a:prstGeom prst="line">
            <a:avLst/>
          </a:prstGeom>
          <a:ln>
            <a:headEnd type="none" w="sm" len="sm"/>
            <a:tailEnd type="none" w="sm" len="sm"/>
          </a:ln>
        </p:spPr>
        <p:style>
          <a:lnRef idx="3">
            <a:schemeClr val="dk1"/>
          </a:lnRef>
          <a:fillRef idx="0">
            <a:schemeClr val="dk1"/>
          </a:fillRef>
          <a:effectRef idx="2">
            <a:schemeClr val="dk1"/>
          </a:effectRef>
          <a:fontRef idx="minor">
            <a:schemeClr val="tx1"/>
          </a:fontRef>
        </p:style>
        <p:txBody>
          <a:bodyPr/>
          <a:lstStyle/>
          <a:p>
            <a:pPr>
              <a:defRPr/>
            </a:pPr>
            <a:endParaRPr lang="en-US"/>
          </a:p>
        </p:txBody>
      </p:sp>
      <p:sp>
        <p:nvSpPr>
          <p:cNvPr id="3076" name="Rectangle 4"/>
          <p:cNvSpPr>
            <a:spLocks noGrp="1" noChangeArrowheads="1"/>
          </p:cNvSpPr>
          <p:nvPr>
            <p:ph type="ctrTitle" sz="quarter"/>
          </p:nvPr>
        </p:nvSpPr>
        <p:spPr>
          <a:xfrm>
            <a:off x="2133600" y="533400"/>
            <a:ext cx="10058400" cy="2590800"/>
          </a:xfrm>
        </p:spPr>
        <p:txBody>
          <a:bodyPr anchor="b"/>
          <a:lstStyle>
            <a:lvl1pPr algn="l">
              <a:lnSpc>
                <a:spcPct val="80000"/>
              </a:lnSpc>
              <a:defRPr sz="6600"/>
            </a:lvl1pPr>
          </a:lstStyle>
          <a:p>
            <a:r>
              <a:rPr lang="en-US" altLang="en-US" dirty="0"/>
              <a:t>Click to edit Master title style</a:t>
            </a:r>
          </a:p>
        </p:txBody>
      </p:sp>
      <p:sp>
        <p:nvSpPr>
          <p:cNvPr id="3077" name="Rectangle 5"/>
          <p:cNvSpPr>
            <a:spLocks noGrp="1" noChangeArrowheads="1"/>
          </p:cNvSpPr>
          <p:nvPr>
            <p:ph type="subTitle" sz="quarter" idx="1"/>
          </p:nvPr>
        </p:nvSpPr>
        <p:spPr>
          <a:xfrm>
            <a:off x="3759200" y="3581400"/>
            <a:ext cx="8128000" cy="1752600"/>
          </a:xfrm>
        </p:spPr>
        <p:txBody>
          <a:bodyPr/>
          <a:lstStyle>
            <a:lvl1pPr marL="0" indent="0">
              <a:buFont typeface="Monotype Sorts" pitchFamily="2" charset="2"/>
              <a:buNone/>
              <a:defRPr sz="2800"/>
            </a:lvl1pPr>
          </a:lstStyle>
          <a:p>
            <a:r>
              <a:rPr lang="en-US" altLang="en-US" dirty="0"/>
              <a:t>Click to edit Master subtitle style</a:t>
            </a:r>
          </a:p>
        </p:txBody>
      </p:sp>
      <p:sp>
        <p:nvSpPr>
          <p:cNvPr id="5" name="Rectangle 6"/>
          <p:cNvSpPr>
            <a:spLocks noGrp="1" noChangeArrowheads="1"/>
          </p:cNvSpPr>
          <p:nvPr>
            <p:ph type="dt" sz="quarter" idx="10"/>
          </p:nvPr>
        </p:nvSpPr>
        <p:spPr/>
        <p:txBody>
          <a:bodyPr/>
          <a:lstStyle>
            <a:lvl1pPr>
              <a:defRPr>
                <a:solidFill>
                  <a:schemeClr val="hlink"/>
                </a:solidFill>
              </a:defRPr>
            </a:lvl1pPr>
          </a:lstStyle>
          <a:p>
            <a:pPr>
              <a:defRPr/>
            </a:pPr>
            <a:fld id="{00C0A144-9CA5-40EF-BA71-CB2089FF9C17}" type="datetime4">
              <a:rPr lang="en-US"/>
              <a:pPr>
                <a:defRPr/>
              </a:pPr>
              <a:t>March 30, 2022</a:t>
            </a:fld>
            <a:endParaRPr lang="en-US" altLang="en-US"/>
          </a:p>
        </p:txBody>
      </p:sp>
      <p:sp>
        <p:nvSpPr>
          <p:cNvPr id="6" name="Rectangle 5"/>
          <p:cNvSpPr>
            <a:spLocks noGrp="1" noChangeArrowheads="1"/>
          </p:cNvSpPr>
          <p:nvPr>
            <p:ph type="sldNum" sz="quarter" idx="11"/>
          </p:nvPr>
        </p:nvSpPr>
        <p:spPr/>
        <p:txBody>
          <a:bodyPr/>
          <a:lstStyle>
            <a:lvl1pPr>
              <a:defRPr>
                <a:solidFill>
                  <a:schemeClr val="hlink"/>
                </a:solidFill>
              </a:defRPr>
            </a:lvl1pPr>
          </a:lstStyle>
          <a:p>
            <a:pPr>
              <a:defRPr/>
            </a:pPr>
            <a:fld id="{8F8E2C84-0743-4BBC-99D9-184B50FD9F4C}" type="slidenum">
              <a:rPr lang="en-US" altLang="en-US"/>
              <a:pPr>
                <a:defRPr/>
              </a:pPr>
              <a:t>‹#›</a:t>
            </a:fld>
            <a:endParaRPr lang="en-US" altLang="en-US"/>
          </a:p>
        </p:txBody>
      </p:sp>
    </p:spTree>
    <p:extLst>
      <p:ext uri="{BB962C8B-B14F-4D97-AF65-F5344CB8AC3E}">
        <p14:creationId xmlns:p14="http://schemas.microsoft.com/office/powerpoint/2010/main" val="1426666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p:txBody>
          <a:bodyPr/>
          <a:lstStyle>
            <a:lvl1pPr>
              <a:defRPr/>
            </a:lvl1pPr>
          </a:lstStyle>
          <a:p>
            <a:pPr>
              <a:defRPr/>
            </a:pPr>
            <a:fld id="{5DCABE72-A00B-4BEE-8D22-E461BD19BF31}" type="datetime4">
              <a:rPr lang="en-US"/>
              <a:pPr>
                <a:defRPr/>
              </a:pPr>
              <a:t>March 30, 2022</a:t>
            </a:fld>
            <a:endParaRPr lang="en-US" altLang="en-US" dirty="0">
              <a:solidFill>
                <a:schemeClr val="bg2"/>
              </a:solidFill>
            </a:endParaRPr>
          </a:p>
        </p:txBody>
      </p:sp>
      <p:sp>
        <p:nvSpPr>
          <p:cNvPr id="5"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6" name="Rectangle 7"/>
          <p:cNvSpPr>
            <a:spLocks noGrp="1" noChangeArrowheads="1"/>
          </p:cNvSpPr>
          <p:nvPr>
            <p:ph type="sldNum" sz="quarter" idx="12"/>
          </p:nvPr>
        </p:nvSpPr>
        <p:spPr/>
        <p:txBody>
          <a:bodyPr/>
          <a:lstStyle>
            <a:lvl1pPr>
              <a:defRPr/>
            </a:lvl1pPr>
          </a:lstStyle>
          <a:p>
            <a:pPr>
              <a:defRPr/>
            </a:pPr>
            <a:fld id="{A238258E-FD5F-4451-BCA9-85E751BC2E18}" type="slidenum">
              <a:rPr lang="en-US" altLang="en-US"/>
              <a:pPr>
                <a:defRPr/>
              </a:pPr>
              <a:t>‹#›</a:t>
            </a:fld>
            <a:endParaRPr lang="en-US" altLang="en-US"/>
          </a:p>
        </p:txBody>
      </p:sp>
    </p:spTree>
    <p:extLst>
      <p:ext uri="{BB962C8B-B14F-4D97-AF65-F5344CB8AC3E}">
        <p14:creationId xmlns:p14="http://schemas.microsoft.com/office/powerpoint/2010/main" val="2441629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4800" y="304800"/>
            <a:ext cx="27940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304800"/>
            <a:ext cx="81788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p:txBody>
          <a:bodyPr/>
          <a:lstStyle>
            <a:lvl1pPr>
              <a:defRPr/>
            </a:lvl1pPr>
          </a:lstStyle>
          <a:p>
            <a:pPr>
              <a:defRPr/>
            </a:pPr>
            <a:fld id="{BE35688F-0802-4FFA-8569-61CB52898F13}" type="datetime4">
              <a:rPr lang="en-US"/>
              <a:pPr>
                <a:defRPr/>
              </a:pPr>
              <a:t>March 30, 2022</a:t>
            </a:fld>
            <a:endParaRPr lang="en-US" altLang="en-US" dirty="0">
              <a:solidFill>
                <a:schemeClr val="bg2"/>
              </a:solidFill>
            </a:endParaRPr>
          </a:p>
        </p:txBody>
      </p:sp>
      <p:sp>
        <p:nvSpPr>
          <p:cNvPr id="5"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6" name="Rectangle 7"/>
          <p:cNvSpPr>
            <a:spLocks noGrp="1" noChangeArrowheads="1"/>
          </p:cNvSpPr>
          <p:nvPr>
            <p:ph type="sldNum" sz="quarter" idx="12"/>
          </p:nvPr>
        </p:nvSpPr>
        <p:spPr/>
        <p:txBody>
          <a:bodyPr/>
          <a:lstStyle>
            <a:lvl1pPr>
              <a:defRPr/>
            </a:lvl1pPr>
          </a:lstStyle>
          <a:p>
            <a:pPr>
              <a:defRPr/>
            </a:pPr>
            <a:fld id="{02F0A17A-396B-4954-9F3A-182BCB876E47}" type="slidenum">
              <a:rPr lang="en-US" altLang="en-US"/>
              <a:pPr>
                <a:defRPr/>
              </a:pPr>
              <a:t>‹#›</a:t>
            </a:fld>
            <a:endParaRPr lang="en-US" altLang="en-US"/>
          </a:p>
        </p:txBody>
      </p:sp>
    </p:spTree>
    <p:extLst>
      <p:ext uri="{BB962C8B-B14F-4D97-AF65-F5344CB8AC3E}">
        <p14:creationId xmlns:p14="http://schemas.microsoft.com/office/powerpoint/2010/main" val="3009770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04800"/>
            <a:ext cx="11176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12800" y="1600200"/>
            <a:ext cx="54864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502400" y="1600200"/>
            <a:ext cx="5486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502400" y="3733800"/>
            <a:ext cx="5486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dt" sz="half" idx="10"/>
          </p:nvPr>
        </p:nvSpPr>
        <p:spPr/>
        <p:txBody>
          <a:bodyPr/>
          <a:lstStyle>
            <a:lvl1pPr>
              <a:defRPr/>
            </a:lvl1pPr>
          </a:lstStyle>
          <a:p>
            <a:pPr>
              <a:defRPr/>
            </a:pPr>
            <a:fld id="{62C17475-81E7-4A01-8AB2-BEF6BF923142}" type="datetime4">
              <a:rPr lang="en-US"/>
              <a:pPr>
                <a:defRPr/>
              </a:pPr>
              <a:t>March 30, 2022</a:t>
            </a:fld>
            <a:endParaRPr lang="en-US" altLang="en-US" dirty="0">
              <a:solidFill>
                <a:schemeClr val="bg2"/>
              </a:solidFill>
            </a:endParaRPr>
          </a:p>
        </p:txBody>
      </p:sp>
      <p:sp>
        <p:nvSpPr>
          <p:cNvPr id="7" name="Footer Placeholder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8" name="Rectangle 7"/>
          <p:cNvSpPr>
            <a:spLocks noGrp="1" noChangeArrowheads="1"/>
          </p:cNvSpPr>
          <p:nvPr>
            <p:ph type="sldNum" sz="quarter" idx="12"/>
          </p:nvPr>
        </p:nvSpPr>
        <p:spPr/>
        <p:txBody>
          <a:bodyPr/>
          <a:lstStyle>
            <a:lvl1pPr>
              <a:defRPr/>
            </a:lvl1pPr>
          </a:lstStyle>
          <a:p>
            <a:pPr>
              <a:defRPr/>
            </a:pPr>
            <a:fld id="{4201A5B6-F3C4-4BB7-BEC1-F8A22754DE93}" type="slidenum">
              <a:rPr lang="en-US" altLang="en-US"/>
              <a:pPr>
                <a:defRPr/>
              </a:pPr>
              <a:t>‹#›</a:t>
            </a:fld>
            <a:endParaRPr lang="en-US" altLang="en-US"/>
          </a:p>
        </p:txBody>
      </p:sp>
    </p:spTree>
    <p:extLst>
      <p:ext uri="{BB962C8B-B14F-4D97-AF65-F5344CB8AC3E}">
        <p14:creationId xmlns:p14="http://schemas.microsoft.com/office/powerpoint/2010/main" val="13502521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04800"/>
            <a:ext cx="11176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12800" y="1600200"/>
            <a:ext cx="54864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02400" y="1600200"/>
            <a:ext cx="54864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p:txBody>
          <a:bodyPr/>
          <a:lstStyle>
            <a:lvl1pPr>
              <a:defRPr/>
            </a:lvl1pPr>
          </a:lstStyle>
          <a:p>
            <a:pPr>
              <a:defRPr/>
            </a:pPr>
            <a:fld id="{BDA4CA22-AB5D-42E6-AA0D-D29944CB9CB0}" type="datetime4">
              <a:rPr lang="en-US"/>
              <a:pPr>
                <a:defRPr/>
              </a:pPr>
              <a:t>March 30, 2022</a:t>
            </a:fld>
            <a:endParaRPr lang="en-US" altLang="en-US" dirty="0">
              <a:solidFill>
                <a:schemeClr val="bg2"/>
              </a:solidFill>
            </a:endParaRPr>
          </a:p>
        </p:txBody>
      </p:sp>
      <p:sp>
        <p:nvSpPr>
          <p:cNvPr id="6"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7" name="Rectangle 7"/>
          <p:cNvSpPr>
            <a:spLocks noGrp="1" noChangeArrowheads="1"/>
          </p:cNvSpPr>
          <p:nvPr>
            <p:ph type="sldNum" sz="quarter" idx="12"/>
          </p:nvPr>
        </p:nvSpPr>
        <p:spPr/>
        <p:txBody>
          <a:bodyPr/>
          <a:lstStyle>
            <a:lvl1pPr>
              <a:defRPr/>
            </a:lvl1pPr>
          </a:lstStyle>
          <a:p>
            <a:pPr>
              <a:defRPr/>
            </a:pPr>
            <a:fld id="{F202ECFA-99E1-4A43-82F1-ABB33DFEC844}" type="slidenum">
              <a:rPr lang="en-US" altLang="en-US"/>
              <a:pPr>
                <a:defRPr/>
              </a:pPr>
              <a:t>‹#›</a:t>
            </a:fld>
            <a:endParaRPr lang="en-US" altLang="en-US"/>
          </a:p>
        </p:txBody>
      </p:sp>
    </p:spTree>
    <p:extLst>
      <p:ext uri="{BB962C8B-B14F-4D97-AF65-F5344CB8AC3E}">
        <p14:creationId xmlns:p14="http://schemas.microsoft.com/office/powerpoint/2010/main" val="2577355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CB61A64-E55D-445F-9BF2-F313F51CC73E}" type="datetime4">
              <a:rPr lang="en-US"/>
              <a:pPr>
                <a:defRPr/>
              </a:pPr>
              <a:t>March 30, 2022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82A558D-545B-47C6-A92D-DA2C8A937CFF}" type="slidenum">
              <a:rPr lang="en-US"/>
              <a:pPr>
                <a:defRPr/>
              </a:pPr>
              <a:t>‹#›</a:t>
            </a:fld>
            <a:endParaRPr lang="en-US"/>
          </a:p>
        </p:txBody>
      </p:sp>
    </p:spTree>
    <p:extLst>
      <p:ext uri="{BB962C8B-B14F-4D97-AF65-F5344CB8AC3E}">
        <p14:creationId xmlns:p14="http://schemas.microsoft.com/office/powerpoint/2010/main" val="27759840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FA13FB4-4682-41ED-9269-398DA399AB3E}" type="datetime4">
              <a:rPr lang="en-US"/>
              <a:pPr>
                <a:defRPr/>
              </a:pPr>
              <a:t>March 30, 2022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C9C4A20-6E27-467E-A82B-83AD515946BA}" type="slidenum">
              <a:rPr lang="en-US"/>
              <a:pPr>
                <a:defRPr/>
              </a:pPr>
              <a:t>‹#›</a:t>
            </a:fld>
            <a:endParaRPr lang="en-US"/>
          </a:p>
        </p:txBody>
      </p:sp>
    </p:spTree>
    <p:extLst>
      <p:ext uri="{BB962C8B-B14F-4D97-AF65-F5344CB8AC3E}">
        <p14:creationId xmlns:p14="http://schemas.microsoft.com/office/powerpoint/2010/main" val="23818792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4F6CFB3-CE2E-4B14-8F75-1E4CD0EE53B3}" type="datetime4">
              <a:rPr lang="en-US"/>
              <a:pPr>
                <a:defRPr/>
              </a:pPr>
              <a:t>March 30, 2022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E0003EE-89BB-4EEE-859A-101CADE6F8C6}" type="slidenum">
              <a:rPr lang="en-US"/>
              <a:pPr>
                <a:defRPr/>
              </a:pPr>
              <a:t>‹#›</a:t>
            </a:fld>
            <a:endParaRPr lang="en-US"/>
          </a:p>
        </p:txBody>
      </p:sp>
    </p:spTree>
    <p:extLst>
      <p:ext uri="{BB962C8B-B14F-4D97-AF65-F5344CB8AC3E}">
        <p14:creationId xmlns:p14="http://schemas.microsoft.com/office/powerpoint/2010/main" val="3590620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0CEDC97-25E2-4BF8-9946-9AE8D05A1F1A}" type="datetime4">
              <a:rPr lang="en-US"/>
              <a:pPr>
                <a:defRPr/>
              </a:pPr>
              <a:t>March 30, 2022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38E9E66-912C-4FA1-95DC-3781E8ED6003}" type="slidenum">
              <a:rPr lang="en-US"/>
              <a:pPr>
                <a:defRPr/>
              </a:pPr>
              <a:t>‹#›</a:t>
            </a:fld>
            <a:endParaRPr lang="en-US"/>
          </a:p>
        </p:txBody>
      </p:sp>
    </p:spTree>
    <p:extLst>
      <p:ext uri="{BB962C8B-B14F-4D97-AF65-F5344CB8AC3E}">
        <p14:creationId xmlns:p14="http://schemas.microsoft.com/office/powerpoint/2010/main" val="36708673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DA11129-4AC1-49EB-AEDE-C295F4D161E9}" type="datetime4">
              <a:rPr lang="en-US"/>
              <a:pPr>
                <a:defRPr/>
              </a:pPr>
              <a:t>March 30, 2022</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B9DDFA7-FD3F-4D6A-8468-A15361F7C880}" type="slidenum">
              <a:rPr lang="en-US"/>
              <a:pPr>
                <a:defRPr/>
              </a:pPr>
              <a:t>‹#›</a:t>
            </a:fld>
            <a:endParaRPr lang="en-US"/>
          </a:p>
        </p:txBody>
      </p:sp>
    </p:spTree>
    <p:extLst>
      <p:ext uri="{BB962C8B-B14F-4D97-AF65-F5344CB8AC3E}">
        <p14:creationId xmlns:p14="http://schemas.microsoft.com/office/powerpoint/2010/main" val="3683945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F205AC1-7423-43ED-9D13-9D41F5090378}" type="datetime4">
              <a:rPr lang="en-US"/>
              <a:pPr>
                <a:defRPr/>
              </a:pPr>
              <a:t>March 30, 2022</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DD1209A-7E61-4B13-9109-E589F9827431}" type="slidenum">
              <a:rPr lang="en-US"/>
              <a:pPr>
                <a:defRPr/>
              </a:pPr>
              <a:t>‹#›</a:t>
            </a:fld>
            <a:endParaRPr lang="en-US"/>
          </a:p>
        </p:txBody>
      </p:sp>
    </p:spTree>
    <p:extLst>
      <p:ext uri="{BB962C8B-B14F-4D97-AF65-F5344CB8AC3E}">
        <p14:creationId xmlns:p14="http://schemas.microsoft.com/office/powerpoint/2010/main" val="3213654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4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4000">
                <a:solidFill>
                  <a:srgbClr val="0000FF"/>
                </a:solidFill>
              </a:defRPr>
            </a:lvl1pPr>
            <a:lvl2pPr>
              <a:defRPr sz="3600"/>
            </a:lvl2pPr>
            <a:lvl3pPr>
              <a:defRPr sz="3200"/>
            </a:lvl3pPr>
            <a:lvl4pPr>
              <a:defRPr sz="3200"/>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dt" sz="half" idx="10"/>
          </p:nvPr>
        </p:nvSpPr>
        <p:spPr/>
        <p:txBody>
          <a:bodyPr/>
          <a:lstStyle>
            <a:lvl1pPr>
              <a:defRPr/>
            </a:lvl1pPr>
          </a:lstStyle>
          <a:p>
            <a:pPr>
              <a:defRPr/>
            </a:pPr>
            <a:fld id="{3BA02DFA-02C6-4638-89D4-9E98CDF503C0}" type="datetime4">
              <a:rPr lang="en-US"/>
              <a:pPr>
                <a:defRPr/>
              </a:pPr>
              <a:t>March 30, 2022</a:t>
            </a:fld>
            <a:endParaRPr lang="en-US" altLang="en-US">
              <a:solidFill>
                <a:schemeClr val="bg2"/>
              </a:solidFill>
            </a:endParaRPr>
          </a:p>
        </p:txBody>
      </p:sp>
      <p:sp>
        <p:nvSpPr>
          <p:cNvPr id="5" name="Rectangle 4"/>
          <p:cNvSpPr>
            <a:spLocks noGrp="1" noChangeArrowheads="1"/>
          </p:cNvSpPr>
          <p:nvPr>
            <p:ph type="sldNum" sz="quarter" idx="11"/>
          </p:nvPr>
        </p:nvSpPr>
        <p:spPr/>
        <p:txBody>
          <a:bodyPr/>
          <a:lstStyle>
            <a:lvl1pPr>
              <a:defRPr/>
            </a:lvl1pPr>
          </a:lstStyle>
          <a:p>
            <a:pPr>
              <a:defRPr/>
            </a:pPr>
            <a:fld id="{BC03FDE9-4CFE-4421-A501-434F5F61D1E4}" type="slidenum">
              <a:rPr lang="en-US" altLang="en-US"/>
              <a:pPr>
                <a:defRPr/>
              </a:pPr>
              <a:t>‹#›</a:t>
            </a:fld>
            <a:endParaRPr lang="en-US" altLang="en-US"/>
          </a:p>
        </p:txBody>
      </p:sp>
    </p:spTree>
    <p:extLst>
      <p:ext uri="{BB962C8B-B14F-4D97-AF65-F5344CB8AC3E}">
        <p14:creationId xmlns:p14="http://schemas.microsoft.com/office/powerpoint/2010/main" val="408291323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E917851-BEA3-4BF7-A8AF-DDD7C0D28D98}" type="datetime4">
              <a:rPr lang="en-US"/>
              <a:pPr>
                <a:defRPr/>
              </a:pPr>
              <a:t>March 30, 2022</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11ACD7F-0A8A-4343-9247-A1AE8F5C6088}" type="slidenum">
              <a:rPr lang="en-US"/>
              <a:pPr>
                <a:defRPr/>
              </a:pPr>
              <a:t>‹#›</a:t>
            </a:fld>
            <a:endParaRPr lang="en-US"/>
          </a:p>
        </p:txBody>
      </p:sp>
    </p:spTree>
    <p:extLst>
      <p:ext uri="{BB962C8B-B14F-4D97-AF65-F5344CB8AC3E}">
        <p14:creationId xmlns:p14="http://schemas.microsoft.com/office/powerpoint/2010/main" val="39164592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6E6E712-EF3B-4B31-AD6B-13C9C7073A30}" type="datetime4">
              <a:rPr lang="en-US"/>
              <a:pPr>
                <a:defRPr/>
              </a:pPr>
              <a:t>March 30, 2022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F9A996E-9E68-4294-9FDD-0D3C9BF5F02D}" type="slidenum">
              <a:rPr lang="en-US"/>
              <a:pPr>
                <a:defRPr/>
              </a:pPr>
              <a:t>‹#›</a:t>
            </a:fld>
            <a:endParaRPr lang="en-US"/>
          </a:p>
        </p:txBody>
      </p:sp>
    </p:spTree>
    <p:extLst>
      <p:ext uri="{BB962C8B-B14F-4D97-AF65-F5344CB8AC3E}">
        <p14:creationId xmlns:p14="http://schemas.microsoft.com/office/powerpoint/2010/main" val="31882914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685E838-075F-446A-BFEE-D392A06DB13E}" type="datetime4">
              <a:rPr lang="en-US"/>
              <a:pPr>
                <a:defRPr/>
              </a:pPr>
              <a:t>March 30, 2022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0B65055-6114-4D36-8439-B3562715F6FB}" type="slidenum">
              <a:rPr lang="en-US"/>
              <a:pPr>
                <a:defRPr/>
              </a:pPr>
              <a:t>‹#›</a:t>
            </a:fld>
            <a:endParaRPr lang="en-US"/>
          </a:p>
        </p:txBody>
      </p:sp>
    </p:spTree>
    <p:extLst>
      <p:ext uri="{BB962C8B-B14F-4D97-AF65-F5344CB8AC3E}">
        <p14:creationId xmlns:p14="http://schemas.microsoft.com/office/powerpoint/2010/main" val="10761194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6799E62-F8EB-4C0F-8921-40F31A908B71}" type="datetime4">
              <a:rPr lang="en-US"/>
              <a:pPr>
                <a:defRPr/>
              </a:pPr>
              <a:t>March 30, 2022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8B889DA-ECA5-4C6B-9A5A-45309617AC82}" type="slidenum">
              <a:rPr lang="en-US"/>
              <a:pPr>
                <a:defRPr/>
              </a:pPr>
              <a:t>‹#›</a:t>
            </a:fld>
            <a:endParaRPr lang="en-US"/>
          </a:p>
        </p:txBody>
      </p:sp>
    </p:spTree>
    <p:extLst>
      <p:ext uri="{BB962C8B-B14F-4D97-AF65-F5344CB8AC3E}">
        <p14:creationId xmlns:p14="http://schemas.microsoft.com/office/powerpoint/2010/main" val="35425101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8888F6E-C648-407D-AFAC-A8EE81AE8784}" type="datetime4">
              <a:rPr lang="en-US"/>
              <a:pPr>
                <a:defRPr/>
              </a:pPr>
              <a:t>March 30, 2022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241FE80-744B-44BB-BAEB-797EBDE08034}" type="slidenum">
              <a:rPr lang="en-US"/>
              <a:pPr>
                <a:defRPr/>
              </a:pPr>
              <a:t>‹#›</a:t>
            </a:fld>
            <a:endParaRPr lang="en-US"/>
          </a:p>
        </p:txBody>
      </p:sp>
    </p:spTree>
    <p:extLst>
      <p:ext uri="{BB962C8B-B14F-4D97-AF65-F5344CB8AC3E}">
        <p14:creationId xmlns:p14="http://schemas.microsoft.com/office/powerpoint/2010/main" val="3098891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p:txBody>
          <a:bodyPr/>
          <a:lstStyle>
            <a:lvl1pPr>
              <a:defRPr/>
            </a:lvl1pPr>
          </a:lstStyle>
          <a:p>
            <a:pPr>
              <a:defRPr/>
            </a:pPr>
            <a:fld id="{E329875D-7486-496C-A37B-6DE42241A533}" type="datetime4">
              <a:rPr lang="en-US"/>
              <a:pPr>
                <a:defRPr/>
              </a:pPr>
              <a:t>March 30, 2022</a:t>
            </a:fld>
            <a:endParaRPr lang="en-US" altLang="en-US" dirty="0">
              <a:solidFill>
                <a:schemeClr val="bg2"/>
              </a:solidFill>
            </a:endParaRPr>
          </a:p>
        </p:txBody>
      </p:sp>
      <p:sp>
        <p:nvSpPr>
          <p:cNvPr id="5"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6" name="Rectangle 7"/>
          <p:cNvSpPr>
            <a:spLocks noGrp="1" noChangeArrowheads="1"/>
          </p:cNvSpPr>
          <p:nvPr>
            <p:ph type="sldNum" sz="quarter" idx="12"/>
          </p:nvPr>
        </p:nvSpPr>
        <p:spPr/>
        <p:txBody>
          <a:bodyPr/>
          <a:lstStyle>
            <a:lvl1pPr>
              <a:defRPr/>
            </a:lvl1pPr>
          </a:lstStyle>
          <a:p>
            <a:pPr>
              <a:defRPr/>
            </a:pPr>
            <a:fld id="{475EFA1D-33DB-4F79-B79B-337EC801B114}" type="slidenum">
              <a:rPr lang="en-US" altLang="en-US"/>
              <a:pPr>
                <a:defRPr/>
              </a:pPr>
              <a:t>‹#›</a:t>
            </a:fld>
            <a:endParaRPr lang="en-US" altLang="en-US"/>
          </a:p>
        </p:txBody>
      </p:sp>
    </p:spTree>
    <p:extLst>
      <p:ext uri="{BB962C8B-B14F-4D97-AF65-F5344CB8AC3E}">
        <p14:creationId xmlns:p14="http://schemas.microsoft.com/office/powerpoint/2010/main" val="499771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024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p:txBody>
          <a:bodyPr/>
          <a:lstStyle>
            <a:lvl1pPr>
              <a:defRPr/>
            </a:lvl1pPr>
          </a:lstStyle>
          <a:p>
            <a:pPr>
              <a:defRPr/>
            </a:pPr>
            <a:fld id="{D44C04FE-6587-4B5D-81C3-E86DEF588904}" type="datetime4">
              <a:rPr lang="en-US"/>
              <a:pPr>
                <a:defRPr/>
              </a:pPr>
              <a:t>March 30, 2022</a:t>
            </a:fld>
            <a:endParaRPr lang="en-US" altLang="en-US" dirty="0">
              <a:solidFill>
                <a:schemeClr val="bg2"/>
              </a:solidFill>
            </a:endParaRPr>
          </a:p>
        </p:txBody>
      </p:sp>
      <p:sp>
        <p:nvSpPr>
          <p:cNvPr id="6"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7" name="Rectangle 7"/>
          <p:cNvSpPr>
            <a:spLocks noGrp="1" noChangeArrowheads="1"/>
          </p:cNvSpPr>
          <p:nvPr>
            <p:ph type="sldNum" sz="quarter" idx="12"/>
          </p:nvPr>
        </p:nvSpPr>
        <p:spPr/>
        <p:txBody>
          <a:bodyPr/>
          <a:lstStyle>
            <a:lvl1pPr>
              <a:defRPr/>
            </a:lvl1pPr>
          </a:lstStyle>
          <a:p>
            <a:pPr>
              <a:defRPr/>
            </a:pPr>
            <a:fld id="{96795686-6F3D-48C4-BCA9-D8C1E1CC5471}" type="slidenum">
              <a:rPr lang="en-US" altLang="en-US"/>
              <a:pPr>
                <a:defRPr/>
              </a:pPr>
              <a:t>‹#›</a:t>
            </a:fld>
            <a:endParaRPr lang="en-US" altLang="en-US"/>
          </a:p>
        </p:txBody>
      </p:sp>
    </p:spTree>
    <p:extLst>
      <p:ext uri="{BB962C8B-B14F-4D97-AF65-F5344CB8AC3E}">
        <p14:creationId xmlns:p14="http://schemas.microsoft.com/office/powerpoint/2010/main" val="3749284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p:txBody>
          <a:bodyPr/>
          <a:lstStyle>
            <a:lvl1pPr>
              <a:defRPr/>
            </a:lvl1pPr>
          </a:lstStyle>
          <a:p>
            <a:pPr>
              <a:defRPr/>
            </a:pPr>
            <a:fld id="{25D329F2-B348-442E-9FFB-D1B4B25A0A17}" type="datetime4">
              <a:rPr lang="en-US"/>
              <a:pPr>
                <a:defRPr/>
              </a:pPr>
              <a:t>March 30, 2022</a:t>
            </a:fld>
            <a:endParaRPr lang="en-US" altLang="en-US" dirty="0">
              <a:solidFill>
                <a:schemeClr val="bg2"/>
              </a:solidFill>
            </a:endParaRPr>
          </a:p>
        </p:txBody>
      </p:sp>
      <p:sp>
        <p:nvSpPr>
          <p:cNvPr id="8"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9" name="Rectangle 7"/>
          <p:cNvSpPr>
            <a:spLocks noGrp="1" noChangeArrowheads="1"/>
          </p:cNvSpPr>
          <p:nvPr>
            <p:ph type="sldNum" sz="quarter" idx="12"/>
          </p:nvPr>
        </p:nvSpPr>
        <p:spPr/>
        <p:txBody>
          <a:bodyPr/>
          <a:lstStyle>
            <a:lvl1pPr>
              <a:defRPr/>
            </a:lvl1pPr>
          </a:lstStyle>
          <a:p>
            <a:pPr>
              <a:defRPr/>
            </a:pPr>
            <a:fld id="{191F6C75-ECE9-475C-B489-BC0C3F19298E}" type="slidenum">
              <a:rPr lang="en-US" altLang="en-US"/>
              <a:pPr>
                <a:defRPr/>
              </a:pPr>
              <a:t>‹#›</a:t>
            </a:fld>
            <a:endParaRPr lang="en-US" altLang="en-US"/>
          </a:p>
        </p:txBody>
      </p:sp>
    </p:spTree>
    <p:extLst>
      <p:ext uri="{BB962C8B-B14F-4D97-AF65-F5344CB8AC3E}">
        <p14:creationId xmlns:p14="http://schemas.microsoft.com/office/powerpoint/2010/main" val="760663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p:txBody>
          <a:bodyPr/>
          <a:lstStyle>
            <a:lvl1pPr>
              <a:defRPr/>
            </a:lvl1pPr>
          </a:lstStyle>
          <a:p>
            <a:pPr>
              <a:defRPr/>
            </a:pPr>
            <a:fld id="{7F0E878F-EA39-4C2E-9970-394B6CAB1478}" type="datetime4">
              <a:rPr lang="en-US"/>
              <a:pPr>
                <a:defRPr/>
              </a:pPr>
              <a:t>March 30, 2022</a:t>
            </a:fld>
            <a:endParaRPr lang="en-US" altLang="en-US" dirty="0">
              <a:solidFill>
                <a:schemeClr val="bg2"/>
              </a:solidFill>
            </a:endParaRPr>
          </a:p>
        </p:txBody>
      </p:sp>
      <p:sp>
        <p:nvSpPr>
          <p:cNvPr id="4"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5" name="Rectangle 7"/>
          <p:cNvSpPr>
            <a:spLocks noGrp="1" noChangeArrowheads="1"/>
          </p:cNvSpPr>
          <p:nvPr>
            <p:ph type="sldNum" sz="quarter" idx="12"/>
          </p:nvPr>
        </p:nvSpPr>
        <p:spPr/>
        <p:txBody>
          <a:bodyPr/>
          <a:lstStyle>
            <a:lvl1pPr>
              <a:defRPr/>
            </a:lvl1pPr>
          </a:lstStyle>
          <a:p>
            <a:pPr>
              <a:defRPr/>
            </a:pPr>
            <a:fld id="{B32496E5-8FFA-4061-92C3-71B1BA3DDA51}" type="slidenum">
              <a:rPr lang="en-US" altLang="en-US"/>
              <a:pPr>
                <a:defRPr/>
              </a:pPr>
              <a:t>‹#›</a:t>
            </a:fld>
            <a:endParaRPr lang="en-US" altLang="en-US"/>
          </a:p>
        </p:txBody>
      </p:sp>
    </p:spTree>
    <p:extLst>
      <p:ext uri="{BB962C8B-B14F-4D97-AF65-F5344CB8AC3E}">
        <p14:creationId xmlns:p14="http://schemas.microsoft.com/office/powerpoint/2010/main" val="4231464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defRPr/>
            </a:lvl1pPr>
          </a:lstStyle>
          <a:p>
            <a:pPr>
              <a:defRPr/>
            </a:pPr>
            <a:fld id="{A8047DC0-EB30-4B3A-AABE-7E05E0B31B3B}" type="datetime4">
              <a:rPr lang="en-US"/>
              <a:pPr>
                <a:defRPr/>
              </a:pPr>
              <a:t>March 30, 2022</a:t>
            </a:fld>
            <a:endParaRPr lang="en-US" altLang="en-US" dirty="0">
              <a:solidFill>
                <a:schemeClr val="bg2"/>
              </a:solidFill>
            </a:endParaRPr>
          </a:p>
        </p:txBody>
      </p:sp>
      <p:sp>
        <p:nvSpPr>
          <p:cNvPr id="3"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4" name="Rectangle 7"/>
          <p:cNvSpPr>
            <a:spLocks noGrp="1" noChangeArrowheads="1"/>
          </p:cNvSpPr>
          <p:nvPr>
            <p:ph type="sldNum" sz="quarter" idx="12"/>
          </p:nvPr>
        </p:nvSpPr>
        <p:spPr/>
        <p:txBody>
          <a:bodyPr/>
          <a:lstStyle>
            <a:lvl1pPr>
              <a:defRPr/>
            </a:lvl1pPr>
          </a:lstStyle>
          <a:p>
            <a:pPr>
              <a:defRPr/>
            </a:pPr>
            <a:fld id="{24C21867-5838-4AB1-82B9-E47C7DA36B59}" type="slidenum">
              <a:rPr lang="en-US" altLang="en-US"/>
              <a:pPr>
                <a:defRPr/>
              </a:pPr>
              <a:t>‹#›</a:t>
            </a:fld>
            <a:endParaRPr lang="en-US" altLang="en-US"/>
          </a:p>
        </p:txBody>
      </p:sp>
    </p:spTree>
    <p:extLst>
      <p:ext uri="{BB962C8B-B14F-4D97-AF65-F5344CB8AC3E}">
        <p14:creationId xmlns:p14="http://schemas.microsoft.com/office/powerpoint/2010/main" val="442035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p:txBody>
          <a:bodyPr/>
          <a:lstStyle>
            <a:lvl1pPr>
              <a:defRPr/>
            </a:lvl1pPr>
          </a:lstStyle>
          <a:p>
            <a:pPr>
              <a:defRPr/>
            </a:pPr>
            <a:fld id="{FEB29D74-CB06-4A77-8DB8-0A977A7E0029}" type="datetime4">
              <a:rPr lang="en-US"/>
              <a:pPr>
                <a:defRPr/>
              </a:pPr>
              <a:t>March 30, 2022</a:t>
            </a:fld>
            <a:endParaRPr lang="en-US" altLang="en-US" dirty="0">
              <a:solidFill>
                <a:schemeClr val="bg2"/>
              </a:solidFill>
            </a:endParaRPr>
          </a:p>
        </p:txBody>
      </p:sp>
      <p:sp>
        <p:nvSpPr>
          <p:cNvPr id="6"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7" name="Rectangle 7"/>
          <p:cNvSpPr>
            <a:spLocks noGrp="1" noChangeArrowheads="1"/>
          </p:cNvSpPr>
          <p:nvPr>
            <p:ph type="sldNum" sz="quarter" idx="12"/>
          </p:nvPr>
        </p:nvSpPr>
        <p:spPr/>
        <p:txBody>
          <a:bodyPr/>
          <a:lstStyle>
            <a:lvl1pPr>
              <a:defRPr/>
            </a:lvl1pPr>
          </a:lstStyle>
          <a:p>
            <a:pPr>
              <a:defRPr/>
            </a:pPr>
            <a:fld id="{AB954077-3D17-4357-9835-26FB285CFBC9}" type="slidenum">
              <a:rPr lang="en-US" altLang="en-US"/>
              <a:pPr>
                <a:defRPr/>
              </a:pPr>
              <a:t>‹#›</a:t>
            </a:fld>
            <a:endParaRPr lang="en-US" altLang="en-US"/>
          </a:p>
        </p:txBody>
      </p:sp>
    </p:spTree>
    <p:extLst>
      <p:ext uri="{BB962C8B-B14F-4D97-AF65-F5344CB8AC3E}">
        <p14:creationId xmlns:p14="http://schemas.microsoft.com/office/powerpoint/2010/main" val="3693833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p:txBody>
          <a:bodyPr/>
          <a:lstStyle>
            <a:lvl1pPr>
              <a:defRPr/>
            </a:lvl1pPr>
          </a:lstStyle>
          <a:p>
            <a:pPr>
              <a:defRPr/>
            </a:pPr>
            <a:fld id="{F74CE224-DED2-4CD1-AC21-F3080FE47CB5}" type="datetime4">
              <a:rPr lang="en-US"/>
              <a:pPr>
                <a:defRPr/>
              </a:pPr>
              <a:t>March 30, 2022</a:t>
            </a:fld>
            <a:endParaRPr lang="en-US" altLang="en-US" dirty="0">
              <a:solidFill>
                <a:schemeClr val="bg2"/>
              </a:solidFill>
            </a:endParaRPr>
          </a:p>
        </p:txBody>
      </p:sp>
      <p:sp>
        <p:nvSpPr>
          <p:cNvPr id="6"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7" name="Rectangle 7"/>
          <p:cNvSpPr>
            <a:spLocks noGrp="1" noChangeArrowheads="1"/>
          </p:cNvSpPr>
          <p:nvPr>
            <p:ph type="sldNum" sz="quarter" idx="12"/>
          </p:nvPr>
        </p:nvSpPr>
        <p:spPr/>
        <p:txBody>
          <a:bodyPr/>
          <a:lstStyle>
            <a:lvl1pPr>
              <a:defRPr/>
            </a:lvl1pPr>
          </a:lstStyle>
          <a:p>
            <a:pPr>
              <a:defRPr/>
            </a:pPr>
            <a:fld id="{25D17707-3908-48D0-952F-C787BB50C527}" type="slidenum">
              <a:rPr lang="en-US" altLang="en-US"/>
              <a:pPr>
                <a:defRPr/>
              </a:pPr>
              <a:t>‹#›</a:t>
            </a:fld>
            <a:endParaRPr lang="en-US" altLang="en-US"/>
          </a:p>
        </p:txBody>
      </p:sp>
    </p:spTree>
    <p:extLst>
      <p:ext uri="{BB962C8B-B14F-4D97-AF65-F5344CB8AC3E}">
        <p14:creationId xmlns:p14="http://schemas.microsoft.com/office/powerpoint/2010/main" val="194854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10000"/>
          </a:schemeClr>
        </a:solid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711200" cy="6018212"/>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accent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027" name="Rectangle 3"/>
          <p:cNvSpPr>
            <a:spLocks noGrp="1" noChangeArrowheads="1"/>
          </p:cNvSpPr>
          <p:nvPr>
            <p:ph type="title"/>
          </p:nvPr>
        </p:nvSpPr>
        <p:spPr bwMode="auto">
          <a:xfrm>
            <a:off x="812800" y="304800"/>
            <a:ext cx="1117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1028" name="Rectangle 4"/>
          <p:cNvSpPr>
            <a:spLocks noGrp="1" noChangeArrowheads="1"/>
          </p:cNvSpPr>
          <p:nvPr>
            <p:ph type="body" idx="1"/>
          </p:nvPr>
        </p:nvSpPr>
        <p:spPr bwMode="auto">
          <a:xfrm>
            <a:off x="812800" y="1600200"/>
            <a:ext cx="11176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9" name="Rectangle 5"/>
          <p:cNvSpPr>
            <a:spLocks noGrp="1" noChangeArrowheads="1"/>
          </p:cNvSpPr>
          <p:nvPr>
            <p:ph type="dt" sz="half" idx="2"/>
          </p:nvPr>
        </p:nvSpPr>
        <p:spPr bwMode="auto">
          <a:xfrm>
            <a:off x="4064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solidFill>
                  <a:srgbClr val="000066"/>
                </a:solidFill>
                <a:latin typeface="+mn-lt"/>
              </a:defRPr>
            </a:lvl1pPr>
          </a:lstStyle>
          <a:p>
            <a:pPr>
              <a:defRPr/>
            </a:pPr>
            <a:fld id="{C561878C-251A-4F5B-B74A-ACA28F612672}" type="datetime4">
              <a:rPr lang="en-US"/>
              <a:pPr>
                <a:defRPr/>
              </a:pPr>
              <a:t>March 30, 2022</a:t>
            </a:fld>
            <a:endParaRPr lang="en-US" altLang="en-US" dirty="0">
              <a:solidFill>
                <a:schemeClr val="bg2"/>
              </a:solidFill>
            </a:endParaRPr>
          </a:p>
        </p:txBody>
      </p:sp>
      <p:sp>
        <p:nvSpPr>
          <p:cNvPr id="1031" name="Rectangle 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000066"/>
                </a:solidFill>
                <a:latin typeface="Arial" panose="020B0604020202020204" pitchFamily="34" charset="0"/>
              </a:defRPr>
            </a:lvl1pPr>
          </a:lstStyle>
          <a:p>
            <a:pPr>
              <a:defRPr/>
            </a:pPr>
            <a:fld id="{5710A507-AB75-48C3-BB61-5E47FAE3438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924" r:id="rId1"/>
    <p:sldLayoutId id="2147484925" r:id="rId2"/>
    <p:sldLayoutId id="2147484926" r:id="rId3"/>
    <p:sldLayoutId id="2147484927" r:id="rId4"/>
    <p:sldLayoutId id="2147484928" r:id="rId5"/>
    <p:sldLayoutId id="2147484929" r:id="rId6"/>
    <p:sldLayoutId id="2147484930" r:id="rId7"/>
    <p:sldLayoutId id="2147484931" r:id="rId8"/>
    <p:sldLayoutId id="2147484932" r:id="rId9"/>
    <p:sldLayoutId id="2147484933" r:id="rId10"/>
    <p:sldLayoutId id="2147484934" r:id="rId11"/>
    <p:sldLayoutId id="2147484935" r:id="rId12"/>
    <p:sldLayoutId id="2147484936" r:id="rId13"/>
  </p:sldLayoutIdLst>
  <p:timing>
    <p:tnLst>
      <p:par>
        <p:cTn id="1" dur="indefinite" restart="never" nodeType="tmRoot"/>
      </p:par>
    </p:tnLst>
  </p:timing>
  <p:hf hdr="0" ftr="0"/>
  <p:txStyles>
    <p:titleStyle>
      <a:lvl1pPr algn="ctr" rtl="0" eaLnBrk="0" fontAlgn="base" hangingPunct="0">
        <a:lnSpc>
          <a:spcPct val="70000"/>
        </a:lnSpc>
        <a:spcBef>
          <a:spcPct val="0"/>
        </a:spcBef>
        <a:spcAft>
          <a:spcPct val="0"/>
        </a:spcAft>
        <a:defRPr kumimoji="1" sz="48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3200">
          <a:solidFill>
            <a:srgbClr val="CC0099"/>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3000">
          <a:solidFill>
            <a:srgbClr val="000066"/>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w"/>
        <a:defRPr kumimoji="1" sz="2800">
          <a:solidFill>
            <a:srgbClr val="000066"/>
          </a:solidFill>
          <a:latin typeface="+mn-lt"/>
        </a:defRPr>
      </a:lvl3pPr>
      <a:lvl4pPr marL="1600200" indent="-228600" algn="l" rtl="0" eaLnBrk="0" fontAlgn="base" hangingPunct="0">
        <a:spcBef>
          <a:spcPct val="20000"/>
        </a:spcBef>
        <a:spcAft>
          <a:spcPct val="0"/>
        </a:spcAft>
        <a:buClr>
          <a:schemeClr val="tx2"/>
        </a:buClr>
        <a:buSzPct val="100000"/>
        <a:buChar char="•"/>
        <a:defRPr kumimoji="1" sz="2400">
          <a:solidFill>
            <a:srgbClr val="000066"/>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10000"/>
          </a:schemeClr>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solidFill>
                <a:latin typeface="Arial" pitchFamily="34" charset="0"/>
                <a:cs typeface="Arial" pitchFamily="34" charset="0"/>
              </a:defRPr>
            </a:lvl1pPr>
          </a:lstStyle>
          <a:p>
            <a:pPr>
              <a:defRPr/>
            </a:pPr>
            <a:fld id="{1DEE0716-1A4A-41D7-8CDF-AB246C894936}" type="datetime4">
              <a:rPr lang="en-US"/>
              <a:pPr>
                <a:defRPr/>
              </a:pPr>
              <a:t>March 30, 2022</a:t>
            </a:fld>
            <a:endParaRPr lang="en-US" dirty="0"/>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solidFill>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latin typeface="Arial" panose="020B0604020202020204" pitchFamily="34" charset="0"/>
                <a:cs typeface="Arial" panose="020B0604020202020204" pitchFamily="34" charset="0"/>
              </a:defRPr>
            </a:lvl1pPr>
          </a:lstStyle>
          <a:p>
            <a:pPr>
              <a:defRPr/>
            </a:pPr>
            <a:fld id="{A4CEDE50-698D-4EB3-A7A3-BFEF3DBDA97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13" r:id="rId1"/>
    <p:sldLayoutId id="2147484914" r:id="rId2"/>
    <p:sldLayoutId id="2147484915" r:id="rId3"/>
    <p:sldLayoutId id="2147484916" r:id="rId4"/>
    <p:sldLayoutId id="2147484917" r:id="rId5"/>
    <p:sldLayoutId id="2147484918" r:id="rId6"/>
    <p:sldLayoutId id="2147484919" r:id="rId7"/>
    <p:sldLayoutId id="2147484920" r:id="rId8"/>
    <p:sldLayoutId id="2147484921" r:id="rId9"/>
    <p:sldLayoutId id="2147484922" r:id="rId10"/>
    <p:sldLayoutId id="2147484923" r:id="rId11"/>
  </p:sldLayoutIdLst>
  <p:hf hdr="0" ftr="0"/>
  <p:txStyles>
    <p:titleStyle>
      <a:lvl1pPr algn="ctr" rtl="0" eaLnBrk="0" fontAlgn="base" hangingPunct="0">
        <a:spcBef>
          <a:spcPct val="0"/>
        </a:spcBef>
        <a:spcAft>
          <a:spcPct val="0"/>
        </a:spcAft>
        <a:defRPr sz="4800" b="1" kern="1200">
          <a:solidFill>
            <a:schemeClr val="bg1"/>
          </a:solidFill>
          <a:latin typeface="Helvetica" pitchFamily="34" charset="0"/>
          <a:ea typeface="+mj-ea"/>
          <a:cs typeface="+mj-cs"/>
        </a:defRPr>
      </a:lvl1pPr>
      <a:lvl2pPr algn="ctr" rtl="0" eaLnBrk="0" fontAlgn="base" hangingPunct="0">
        <a:spcBef>
          <a:spcPct val="0"/>
        </a:spcBef>
        <a:spcAft>
          <a:spcPct val="0"/>
        </a:spcAft>
        <a:defRPr sz="4800" b="1">
          <a:solidFill>
            <a:schemeClr val="bg1"/>
          </a:solidFill>
          <a:latin typeface="Helvetica" pitchFamily="34" charset="0"/>
        </a:defRPr>
      </a:lvl2pPr>
      <a:lvl3pPr algn="ctr" rtl="0" eaLnBrk="0" fontAlgn="base" hangingPunct="0">
        <a:spcBef>
          <a:spcPct val="0"/>
        </a:spcBef>
        <a:spcAft>
          <a:spcPct val="0"/>
        </a:spcAft>
        <a:defRPr sz="4800" b="1">
          <a:solidFill>
            <a:schemeClr val="bg1"/>
          </a:solidFill>
          <a:latin typeface="Helvetica" pitchFamily="34" charset="0"/>
        </a:defRPr>
      </a:lvl3pPr>
      <a:lvl4pPr algn="ctr" rtl="0" eaLnBrk="0" fontAlgn="base" hangingPunct="0">
        <a:spcBef>
          <a:spcPct val="0"/>
        </a:spcBef>
        <a:spcAft>
          <a:spcPct val="0"/>
        </a:spcAft>
        <a:defRPr sz="4800" b="1">
          <a:solidFill>
            <a:schemeClr val="bg1"/>
          </a:solidFill>
          <a:latin typeface="Helvetica" pitchFamily="34" charset="0"/>
        </a:defRPr>
      </a:lvl4pPr>
      <a:lvl5pPr algn="ctr" rtl="0" eaLnBrk="0" fontAlgn="base" hangingPunct="0">
        <a:spcBef>
          <a:spcPct val="0"/>
        </a:spcBef>
        <a:spcAft>
          <a:spcPct val="0"/>
        </a:spcAft>
        <a:defRPr sz="4800" b="1">
          <a:solidFill>
            <a:schemeClr val="bg1"/>
          </a:solidFill>
          <a:latin typeface="Helvetica" pitchFamily="34" charset="0"/>
        </a:defRPr>
      </a:lvl5pPr>
      <a:lvl6pPr marL="457200" algn="ctr" rtl="0" fontAlgn="base">
        <a:spcBef>
          <a:spcPct val="0"/>
        </a:spcBef>
        <a:spcAft>
          <a:spcPct val="0"/>
        </a:spcAft>
        <a:defRPr sz="4800" b="1">
          <a:solidFill>
            <a:schemeClr val="bg1"/>
          </a:solidFill>
          <a:latin typeface="Helvetica" pitchFamily="34" charset="0"/>
        </a:defRPr>
      </a:lvl6pPr>
      <a:lvl7pPr marL="914400" algn="ctr" rtl="0" fontAlgn="base">
        <a:spcBef>
          <a:spcPct val="0"/>
        </a:spcBef>
        <a:spcAft>
          <a:spcPct val="0"/>
        </a:spcAft>
        <a:defRPr sz="4800" b="1">
          <a:solidFill>
            <a:schemeClr val="bg1"/>
          </a:solidFill>
          <a:latin typeface="Helvetica" pitchFamily="34" charset="0"/>
        </a:defRPr>
      </a:lvl7pPr>
      <a:lvl8pPr marL="1371600" algn="ctr" rtl="0" fontAlgn="base">
        <a:spcBef>
          <a:spcPct val="0"/>
        </a:spcBef>
        <a:spcAft>
          <a:spcPct val="0"/>
        </a:spcAft>
        <a:defRPr sz="4800" b="1">
          <a:solidFill>
            <a:schemeClr val="bg1"/>
          </a:solidFill>
          <a:latin typeface="Helvetica" pitchFamily="34" charset="0"/>
        </a:defRPr>
      </a:lvl8pPr>
      <a:lvl9pPr marL="1828800" algn="ctr" rtl="0" fontAlgn="base">
        <a:spcBef>
          <a:spcPct val="0"/>
        </a:spcBef>
        <a:spcAft>
          <a:spcPct val="0"/>
        </a:spcAft>
        <a:defRPr sz="4800" b="1">
          <a:solidFill>
            <a:schemeClr val="bg1"/>
          </a:solidFill>
          <a:latin typeface="Helvetica"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400" kern="1200">
          <a:solidFill>
            <a:srgbClr val="CC0099"/>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panose="020B0604020202020204" pitchFamily="34" charset="0"/>
        <a:buChar char="•"/>
        <a:defRPr sz="16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5.wmf"/><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0.tmp"/><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1.tmp"/><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tmp"/><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2.tmp"/><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6.xml"/><Relationship Id="rId4" Type="http://schemas.openxmlformats.org/officeDocument/2006/relationships/image" Target="../media/image16.emf"/></Relationships>
</file>

<file path=ppt/slides/_rels/slide3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24.tmp"/></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6.emf"/><Relationship Id="rId4" Type="http://schemas.openxmlformats.org/officeDocument/2006/relationships/oleObject" Target="../embeddings/oleObject2.bin"/></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27.emf"/><Relationship Id="rId4" Type="http://schemas.openxmlformats.org/officeDocument/2006/relationships/oleObject" Target="../embeddings/oleObject3.bin"/></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29.emf"/></Relationships>
</file>

<file path=ppt/slides/_rels/slide53.x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37.tmp"/><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39.tmp"/><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6.xml"/><Relationship Id="rId4" Type="http://schemas.openxmlformats.org/officeDocument/2006/relationships/image" Target="../media/image43.emf"/></Relationships>
</file>

<file path=ppt/slides/_rels/slide79.xml.rels><?xml version="1.0" encoding="UTF-8" standalone="yes"?>
<Relationships xmlns="http://schemas.openxmlformats.org/package/2006/relationships"><Relationship Id="rId3" Type="http://schemas.openxmlformats.org/officeDocument/2006/relationships/image" Target="../media/image44.tmp"/><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45.tm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81.xml.rels><?xml version="1.0" encoding="UTF-8" standalone="yes"?>
<Relationships xmlns="http://schemas.openxmlformats.org/package/2006/relationships"><Relationship Id="rId3" Type="http://schemas.openxmlformats.org/officeDocument/2006/relationships/image" Target="../media/image49.tmp"/><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6.xml"/><Relationship Id="rId4" Type="http://schemas.openxmlformats.org/officeDocument/2006/relationships/image" Target="../media/image55.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p:txBody>
          <a:bodyPr/>
          <a:lstStyle/>
          <a:p>
            <a:r>
              <a:rPr lang="en-US" sz="2400" dirty="0" smtClean="0"/>
              <a:t>Class 5</a:t>
            </a:r>
            <a:br>
              <a:rPr lang="en-US" sz="2400" dirty="0" smtClean="0"/>
            </a:br>
            <a:r>
              <a:rPr lang="en-US" sz="2400" dirty="0" smtClean="0"/>
              <a:t>Platforms and Networks</a:t>
            </a:r>
            <a:br>
              <a:rPr lang="en-US" sz="2400" dirty="0" smtClean="0"/>
            </a:br>
            <a:r>
              <a:rPr lang="en-US" sz="2400" dirty="0" smtClean="0"/>
              <a:t>Spring 2022</a:t>
            </a:r>
            <a:br>
              <a:rPr lang="en-US" sz="2400" dirty="0" smtClean="0"/>
            </a:br>
            <a:r>
              <a:rPr lang="en-US" sz="2400" dirty="0" smtClean="0"/>
              <a:t/>
            </a:r>
            <a:br>
              <a:rPr lang="en-US" sz="2400" dirty="0" smtClean="0"/>
            </a:br>
            <a:r>
              <a:rPr lang="en-US" sz="2400" dirty="0" smtClean="0"/>
              <a:t/>
            </a:r>
            <a:br>
              <a:rPr lang="en-US" sz="2400" dirty="0" smtClean="0"/>
            </a:br>
            <a:r>
              <a:rPr lang="en-US" sz="4800" dirty="0" smtClean="0"/>
              <a:t>Managing Grids and Networks: Natural Gas Pipelines</a:t>
            </a:r>
          </a:p>
        </p:txBody>
      </p:sp>
      <p:sp>
        <p:nvSpPr>
          <p:cNvPr id="18435" name="Rectangle 3"/>
          <p:cNvSpPr>
            <a:spLocks noGrp="1" noChangeArrowheads="1"/>
          </p:cNvSpPr>
          <p:nvPr>
            <p:ph type="subTitle" idx="1"/>
          </p:nvPr>
        </p:nvSpPr>
        <p:spPr>
          <a:xfrm>
            <a:off x="3833813" y="3581400"/>
            <a:ext cx="6853237" cy="1752600"/>
          </a:xfrm>
        </p:spPr>
        <p:txBody>
          <a:bodyPr/>
          <a:lstStyle/>
          <a:p>
            <a:r>
              <a:rPr lang="en-US" dirty="0" smtClean="0">
                <a:solidFill>
                  <a:srgbClr val="0000FF"/>
                </a:solidFill>
              </a:rPr>
              <a:t>Randal C. Picker</a:t>
            </a:r>
          </a:p>
          <a:p>
            <a:r>
              <a:rPr lang="en-US" sz="2000" dirty="0" smtClean="0">
                <a:solidFill>
                  <a:srgbClr val="0000FF"/>
                </a:solidFill>
              </a:rPr>
              <a:t>James Parker Hall Distinguished Service Professor of Law</a:t>
            </a:r>
          </a:p>
          <a:p>
            <a:r>
              <a:rPr lang="en-US" dirty="0" smtClean="0">
                <a:solidFill>
                  <a:srgbClr val="0000FF"/>
                </a:solidFill>
              </a:rPr>
              <a:t>The Law School</a:t>
            </a:r>
          </a:p>
          <a:p>
            <a:r>
              <a:rPr lang="en-US" dirty="0" smtClean="0">
                <a:solidFill>
                  <a:srgbClr val="0000FF"/>
                </a:solidFill>
              </a:rPr>
              <a:t>The University of Chicago</a:t>
            </a:r>
          </a:p>
          <a:p>
            <a:endParaRPr lang="en-US" sz="2000" dirty="0" smtClean="0">
              <a:solidFill>
                <a:srgbClr val="0000FF"/>
              </a:solidFill>
            </a:endParaRPr>
          </a:p>
          <a:p>
            <a:r>
              <a:rPr lang="en-US" sz="1800" dirty="0" smtClean="0">
                <a:solidFill>
                  <a:srgbClr val="0000FF"/>
                </a:solidFill>
              </a:rPr>
              <a:t>Copyright </a:t>
            </a:r>
            <a:r>
              <a:rPr lang="en-US" sz="1800" smtClean="0">
                <a:solidFill>
                  <a:srgbClr val="0000FF"/>
                </a:solidFill>
              </a:rPr>
              <a:t>© 2014-22 </a:t>
            </a:r>
            <a:r>
              <a:rPr lang="en-US" sz="1800" dirty="0" smtClean="0">
                <a:solidFill>
                  <a:srgbClr val="0000FF"/>
                </a:solidFill>
              </a:rPr>
              <a:t>Randal C. Picker. All Rights Reserved.</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23904061-C8F1-4E7A-9E43-A7173D5FCB7F}" type="datetime4">
              <a:rPr lang="en-US" smtClean="0"/>
              <a:t>March 30, 2022</a:t>
            </a:fld>
            <a:endParaRPr lang="en-US" altLang="en-US">
              <a:solidFill>
                <a:schemeClr val="bg2"/>
              </a:solidFill>
            </a:endParaRPr>
          </a:p>
        </p:txBody>
      </p:sp>
      <p:sp>
        <p:nvSpPr>
          <p:cNvPr id="6" name="Slide Number Placeholder 5"/>
          <p:cNvSpPr>
            <a:spLocks noGrp="1"/>
          </p:cNvSpPr>
          <p:nvPr>
            <p:ph type="sldNum" sz="quarter" idx="4294967295"/>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74C5BA39-E139-4CDB-BAEB-B0A85765BBA2}" type="slidenum">
              <a:rPr lang="en-US" altLang="en-US" sz="1400">
                <a:solidFill>
                  <a:srgbClr val="000066"/>
                </a:solidFill>
                <a:latin typeface="Arial" panose="020B0604020202020204" pitchFamily="34" charset="0"/>
              </a:rPr>
              <a:pPr/>
              <a:t>10</a:t>
            </a:fld>
            <a:endParaRPr lang="en-US" altLang="en-US" sz="1400">
              <a:solidFill>
                <a:srgbClr val="000066"/>
              </a:solidFill>
              <a:latin typeface="Arial" panose="020B0604020202020204" pitchFamily="34" charset="0"/>
            </a:endParaRPr>
          </a:p>
        </p:txBody>
      </p:sp>
      <p:sp>
        <p:nvSpPr>
          <p:cNvPr id="8197" name="Rectangle 2"/>
          <p:cNvSpPr>
            <a:spLocks noGrp="1" noChangeArrowheads="1"/>
          </p:cNvSpPr>
          <p:nvPr>
            <p:ph type="title"/>
          </p:nvPr>
        </p:nvSpPr>
        <p:spPr/>
        <p:txBody>
          <a:bodyPr/>
          <a:lstStyle/>
          <a:p>
            <a:r>
              <a:rPr lang="en-US" smtClean="0"/>
              <a:t>Natural Monopoly and Entry</a:t>
            </a:r>
          </a:p>
        </p:txBody>
      </p:sp>
      <p:sp>
        <p:nvSpPr>
          <p:cNvPr id="8198" name="Rectangle 3"/>
          <p:cNvSpPr>
            <a:spLocks noGrp="1" noChangeArrowheads="1"/>
          </p:cNvSpPr>
          <p:nvPr>
            <p:ph type="body" idx="1"/>
          </p:nvPr>
        </p:nvSpPr>
        <p:spPr/>
        <p:txBody>
          <a:bodyPr/>
          <a:lstStyle/>
          <a:p>
            <a:r>
              <a:rPr lang="en-US" smtClean="0"/>
              <a:t>Situation</a:t>
            </a:r>
          </a:p>
          <a:p>
            <a:pPr lvl="1"/>
            <a:r>
              <a:rPr lang="en-US" smtClean="0"/>
              <a:t>Suppose that we have one firm producing with this cost function and no regulation.</a:t>
            </a:r>
          </a:p>
          <a:p>
            <a:pPr lvl="1"/>
            <a:r>
              <a:rPr lang="en-US" smtClean="0"/>
              <a:t>Will other firms enter?</a:t>
            </a:r>
          </a:p>
          <a:p>
            <a:pPr lvl="1"/>
            <a:r>
              <a:rPr lang="en-US" smtClean="0"/>
              <a:t>Put differently, does this production function give rise to monopoly at all?</a:t>
            </a:r>
          </a:p>
        </p:txBody>
      </p:sp>
    </p:spTree>
    <p:extLst>
      <p:ext uri="{BB962C8B-B14F-4D97-AF65-F5344CB8AC3E}">
        <p14:creationId xmlns:p14="http://schemas.microsoft.com/office/powerpoint/2010/main" val="24486604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1A511374-F51A-4D0A-9F4D-C9A94D1DA004}" type="datetime4">
              <a:rPr lang="en-US" smtClean="0"/>
              <a:t>March 30, 2022</a:t>
            </a:fld>
            <a:endParaRPr lang="en-US" altLang="en-US">
              <a:solidFill>
                <a:schemeClr val="bg2"/>
              </a:solidFill>
            </a:endParaRPr>
          </a:p>
        </p:txBody>
      </p:sp>
      <p:sp>
        <p:nvSpPr>
          <p:cNvPr id="6" name="Slide Number Placeholder 5"/>
          <p:cNvSpPr>
            <a:spLocks noGrp="1"/>
          </p:cNvSpPr>
          <p:nvPr>
            <p:ph type="sldNum" sz="quarter" idx="4294967295"/>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F1AD5585-0CCD-4F38-9D72-DDC91D029E86}" type="slidenum">
              <a:rPr lang="en-US" altLang="en-US" sz="1400">
                <a:solidFill>
                  <a:srgbClr val="000066"/>
                </a:solidFill>
                <a:latin typeface="Arial" panose="020B0604020202020204" pitchFamily="34" charset="0"/>
              </a:rPr>
              <a:pPr/>
              <a:t>11</a:t>
            </a:fld>
            <a:endParaRPr lang="en-US" altLang="en-US" sz="1400">
              <a:solidFill>
                <a:srgbClr val="000066"/>
              </a:solidFill>
              <a:latin typeface="Arial" panose="020B0604020202020204" pitchFamily="34" charset="0"/>
            </a:endParaRPr>
          </a:p>
        </p:txBody>
      </p:sp>
      <p:sp>
        <p:nvSpPr>
          <p:cNvPr id="9221" name="Rectangle 2"/>
          <p:cNvSpPr>
            <a:spLocks noGrp="1" noChangeArrowheads="1"/>
          </p:cNvSpPr>
          <p:nvPr>
            <p:ph type="title"/>
          </p:nvPr>
        </p:nvSpPr>
        <p:spPr/>
        <p:txBody>
          <a:bodyPr/>
          <a:lstStyle/>
          <a:p>
            <a:r>
              <a:rPr lang="en-US" smtClean="0"/>
              <a:t>Natural Monopoly and Entry</a:t>
            </a:r>
          </a:p>
        </p:txBody>
      </p:sp>
      <p:sp>
        <p:nvSpPr>
          <p:cNvPr id="9222" name="Rectangle 3"/>
          <p:cNvSpPr>
            <a:spLocks noGrp="1" noChangeArrowheads="1"/>
          </p:cNvSpPr>
          <p:nvPr>
            <p:ph type="body" idx="1"/>
          </p:nvPr>
        </p:nvSpPr>
        <p:spPr/>
        <p:txBody>
          <a:bodyPr/>
          <a:lstStyle/>
          <a:p>
            <a:r>
              <a:rPr lang="en-US" smtClean="0"/>
              <a:t>Answer</a:t>
            </a:r>
          </a:p>
          <a:p>
            <a:pPr lvl="1"/>
            <a:r>
              <a:rPr lang="en-US" smtClean="0"/>
              <a:t>It depends on what the entrant believes will happen</a:t>
            </a:r>
          </a:p>
          <a:p>
            <a:pPr lvl="1"/>
            <a:r>
              <a:rPr lang="en-US" smtClean="0"/>
              <a:t>Three Scenarios</a:t>
            </a:r>
          </a:p>
          <a:p>
            <a:pPr lvl="2"/>
            <a:r>
              <a:rPr lang="en-US" smtClean="0"/>
              <a:t>The Tough Incumbent</a:t>
            </a:r>
          </a:p>
          <a:p>
            <a:pPr lvl="2"/>
            <a:r>
              <a:rPr lang="en-US" smtClean="0"/>
              <a:t>Price Competition</a:t>
            </a:r>
          </a:p>
          <a:p>
            <a:pPr lvl="2"/>
            <a:r>
              <a:rPr lang="en-US" smtClean="0"/>
              <a:t>Quantity Competition</a:t>
            </a:r>
          </a:p>
        </p:txBody>
      </p:sp>
    </p:spTree>
    <p:extLst>
      <p:ext uri="{BB962C8B-B14F-4D97-AF65-F5344CB8AC3E}">
        <p14:creationId xmlns:p14="http://schemas.microsoft.com/office/powerpoint/2010/main" val="14424952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92BC8091-6CF5-4628-82B1-BC229AC8F636}" type="datetime4">
              <a:rPr lang="en-US" smtClean="0"/>
              <a:t>March 30, 2022</a:t>
            </a:fld>
            <a:endParaRPr lang="en-US" altLang="en-US">
              <a:solidFill>
                <a:schemeClr val="bg2"/>
              </a:solidFill>
            </a:endParaRPr>
          </a:p>
        </p:txBody>
      </p:sp>
      <p:sp>
        <p:nvSpPr>
          <p:cNvPr id="6" name="Slide Number Placeholder 5"/>
          <p:cNvSpPr>
            <a:spLocks noGrp="1"/>
          </p:cNvSpPr>
          <p:nvPr>
            <p:ph type="sldNum" sz="quarter" idx="4294967295"/>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791E86D6-0D28-47CA-BBAA-7CA395827020}" type="slidenum">
              <a:rPr lang="en-US" altLang="en-US" sz="1400">
                <a:solidFill>
                  <a:srgbClr val="000066"/>
                </a:solidFill>
                <a:latin typeface="Arial" panose="020B0604020202020204" pitchFamily="34" charset="0"/>
              </a:rPr>
              <a:pPr/>
              <a:t>12</a:t>
            </a:fld>
            <a:endParaRPr lang="en-US" altLang="en-US" sz="1400">
              <a:solidFill>
                <a:srgbClr val="000066"/>
              </a:solidFill>
              <a:latin typeface="Arial" panose="020B0604020202020204" pitchFamily="34" charset="0"/>
            </a:endParaRPr>
          </a:p>
        </p:txBody>
      </p:sp>
      <p:sp>
        <p:nvSpPr>
          <p:cNvPr id="10245" name="Rectangle 2"/>
          <p:cNvSpPr>
            <a:spLocks noGrp="1" noChangeArrowheads="1"/>
          </p:cNvSpPr>
          <p:nvPr>
            <p:ph type="title"/>
          </p:nvPr>
        </p:nvSpPr>
        <p:spPr/>
        <p:txBody>
          <a:bodyPr/>
          <a:lstStyle/>
          <a:p>
            <a:r>
              <a:rPr lang="en-US" smtClean="0"/>
              <a:t>No. 1: The Tough Incumbent</a:t>
            </a:r>
          </a:p>
        </p:txBody>
      </p:sp>
      <p:sp>
        <p:nvSpPr>
          <p:cNvPr id="10246" name="Rectangle 3"/>
          <p:cNvSpPr>
            <a:spLocks noGrp="1" noChangeArrowheads="1"/>
          </p:cNvSpPr>
          <p:nvPr>
            <p:ph type="body" idx="1"/>
          </p:nvPr>
        </p:nvSpPr>
        <p:spPr/>
        <p:txBody>
          <a:bodyPr/>
          <a:lstStyle/>
          <a:p>
            <a:r>
              <a:rPr lang="en-US" dirty="0" smtClean="0"/>
              <a:t>Hypo</a:t>
            </a:r>
          </a:p>
          <a:p>
            <a:pPr lvl="1"/>
            <a:r>
              <a:rPr lang="en-US" dirty="0" smtClean="0"/>
              <a:t>Entrant believes that Incumbent monopolist will slash prices to c, marginal cost, in response to entry</a:t>
            </a:r>
          </a:p>
          <a:p>
            <a:r>
              <a:rPr lang="en-US" dirty="0" smtClean="0"/>
              <a:t>Will E enter?</a:t>
            </a:r>
          </a:p>
        </p:txBody>
      </p:sp>
      <p:sp>
        <p:nvSpPr>
          <p:cNvPr id="7" name="Text Box 5"/>
          <p:cNvSpPr txBox="1">
            <a:spLocks noChangeArrowheads="1"/>
          </p:cNvSpPr>
          <p:nvPr/>
        </p:nvSpPr>
        <p:spPr bwMode="auto">
          <a:xfrm>
            <a:off x="10099964" y="0"/>
            <a:ext cx="2092036"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TTYN (1 of 3)</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32091631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E193B1F9-6F7F-444F-9EE6-6A6168587759}" type="datetime4">
              <a:rPr lang="en-US" smtClean="0"/>
              <a:t>March 30, 2022</a:t>
            </a:fld>
            <a:endParaRPr lang="en-US" altLang="en-US">
              <a:solidFill>
                <a:schemeClr val="bg2"/>
              </a:solidFill>
            </a:endParaRPr>
          </a:p>
        </p:txBody>
      </p:sp>
      <p:sp>
        <p:nvSpPr>
          <p:cNvPr id="6" name="Slide Number Placeholder 5"/>
          <p:cNvSpPr>
            <a:spLocks noGrp="1"/>
          </p:cNvSpPr>
          <p:nvPr>
            <p:ph type="sldNum" sz="quarter" idx="4294967295"/>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42EEFF83-BD71-4D47-B1CC-0F8203CAA0CE}" type="slidenum">
              <a:rPr lang="en-US" altLang="en-US" sz="1400">
                <a:solidFill>
                  <a:srgbClr val="000066"/>
                </a:solidFill>
                <a:latin typeface="Arial" panose="020B0604020202020204" pitchFamily="34" charset="0"/>
              </a:rPr>
              <a:pPr/>
              <a:t>13</a:t>
            </a:fld>
            <a:endParaRPr lang="en-US" altLang="en-US" sz="1400">
              <a:solidFill>
                <a:srgbClr val="000066"/>
              </a:solidFill>
              <a:latin typeface="Arial" panose="020B0604020202020204" pitchFamily="34" charset="0"/>
            </a:endParaRPr>
          </a:p>
        </p:txBody>
      </p:sp>
      <p:sp>
        <p:nvSpPr>
          <p:cNvPr id="12293" name="Rectangle 2"/>
          <p:cNvSpPr>
            <a:spLocks noGrp="1" noChangeArrowheads="1"/>
          </p:cNvSpPr>
          <p:nvPr>
            <p:ph type="title"/>
          </p:nvPr>
        </p:nvSpPr>
        <p:spPr/>
        <p:txBody>
          <a:bodyPr/>
          <a:lstStyle/>
          <a:p>
            <a:r>
              <a:rPr lang="en-US" smtClean="0"/>
              <a:t>No. 2: Price Competitors</a:t>
            </a:r>
          </a:p>
        </p:txBody>
      </p:sp>
      <p:sp>
        <p:nvSpPr>
          <p:cNvPr id="12294" name="Rectangle 3"/>
          <p:cNvSpPr>
            <a:spLocks noGrp="1" noChangeArrowheads="1"/>
          </p:cNvSpPr>
          <p:nvPr>
            <p:ph type="body" idx="1"/>
          </p:nvPr>
        </p:nvSpPr>
        <p:spPr/>
        <p:txBody>
          <a:bodyPr/>
          <a:lstStyle/>
          <a:p>
            <a:r>
              <a:rPr lang="en-US" dirty="0" smtClean="0"/>
              <a:t>Hypo</a:t>
            </a:r>
          </a:p>
          <a:p>
            <a:pPr lvl="1"/>
            <a:r>
              <a:rPr lang="en-US" dirty="0" smtClean="0"/>
              <a:t>E believes and E and I will compete on price</a:t>
            </a:r>
          </a:p>
          <a:p>
            <a:pPr lvl="1"/>
            <a:r>
              <a:rPr lang="en-US" dirty="0" smtClean="0"/>
              <a:t>More precisely, an outcome of their interaction will be a situation in which E is happy with her price, given I’s price, and vice versa.</a:t>
            </a:r>
          </a:p>
          <a:p>
            <a:r>
              <a:rPr lang="en-US" dirty="0" smtClean="0"/>
              <a:t>Will E enter?</a:t>
            </a:r>
          </a:p>
        </p:txBody>
      </p:sp>
      <p:sp>
        <p:nvSpPr>
          <p:cNvPr id="7" name="Text Box 5"/>
          <p:cNvSpPr txBox="1">
            <a:spLocks noChangeArrowheads="1"/>
          </p:cNvSpPr>
          <p:nvPr/>
        </p:nvSpPr>
        <p:spPr bwMode="auto">
          <a:xfrm>
            <a:off x="10104120" y="0"/>
            <a:ext cx="2087880"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TTYN (2 of 3)</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3898229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41C9BD88-2D27-4EE3-951C-0C31B47379DA}" type="datetime4">
              <a:rPr lang="en-US" smtClean="0"/>
              <a:t>March 30, 2022</a:t>
            </a:fld>
            <a:endParaRPr lang="en-US" altLang="en-US">
              <a:solidFill>
                <a:schemeClr val="bg2"/>
              </a:solidFill>
            </a:endParaRPr>
          </a:p>
        </p:txBody>
      </p:sp>
      <p:sp>
        <p:nvSpPr>
          <p:cNvPr id="6" name="Slide Number Placeholder 5"/>
          <p:cNvSpPr>
            <a:spLocks noGrp="1"/>
          </p:cNvSpPr>
          <p:nvPr>
            <p:ph type="sldNum" sz="quarter" idx="4294967295"/>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1B4817DB-DD9C-4D1C-9A9F-E85C665E8746}" type="slidenum">
              <a:rPr lang="en-US" altLang="en-US" sz="1400">
                <a:solidFill>
                  <a:srgbClr val="000066"/>
                </a:solidFill>
                <a:latin typeface="Arial" panose="020B0604020202020204" pitchFamily="34" charset="0"/>
              </a:rPr>
              <a:pPr/>
              <a:t>14</a:t>
            </a:fld>
            <a:endParaRPr lang="en-US" altLang="en-US" sz="1400">
              <a:solidFill>
                <a:srgbClr val="000066"/>
              </a:solidFill>
              <a:latin typeface="Arial" panose="020B0604020202020204" pitchFamily="34" charset="0"/>
            </a:endParaRPr>
          </a:p>
        </p:txBody>
      </p:sp>
      <p:sp>
        <p:nvSpPr>
          <p:cNvPr id="14341" name="Rectangle 2"/>
          <p:cNvSpPr>
            <a:spLocks noGrp="1" noChangeArrowheads="1"/>
          </p:cNvSpPr>
          <p:nvPr>
            <p:ph type="title"/>
          </p:nvPr>
        </p:nvSpPr>
        <p:spPr/>
        <p:txBody>
          <a:bodyPr/>
          <a:lstStyle/>
          <a:p>
            <a:r>
              <a:rPr lang="en-US" smtClean="0"/>
              <a:t>No. 3: Quantity Competitors</a:t>
            </a:r>
          </a:p>
        </p:txBody>
      </p:sp>
      <p:sp>
        <p:nvSpPr>
          <p:cNvPr id="14342" name="Rectangle 3"/>
          <p:cNvSpPr>
            <a:spLocks noGrp="1" noChangeArrowheads="1"/>
          </p:cNvSpPr>
          <p:nvPr>
            <p:ph type="body" idx="1"/>
          </p:nvPr>
        </p:nvSpPr>
        <p:spPr/>
        <p:txBody>
          <a:bodyPr/>
          <a:lstStyle/>
          <a:p>
            <a:r>
              <a:rPr lang="en-US" dirty="0" smtClean="0"/>
              <a:t>Hypo</a:t>
            </a:r>
          </a:p>
          <a:p>
            <a:pPr lvl="1"/>
            <a:r>
              <a:rPr lang="en-US" dirty="0" smtClean="0"/>
              <a:t>Switch from prices to </a:t>
            </a:r>
            <a:r>
              <a:rPr lang="en-US" dirty="0" smtClean="0"/>
              <a:t>quantities</a:t>
            </a:r>
            <a:endParaRPr lang="en-US" dirty="0" smtClean="0"/>
          </a:p>
          <a:p>
            <a:pPr lvl="1"/>
            <a:r>
              <a:rPr lang="en-US" dirty="0" smtClean="0"/>
              <a:t>Look for an outcome in which E is happy with her quantity, given I’s quantity, and vice versa.</a:t>
            </a:r>
          </a:p>
          <a:p>
            <a:r>
              <a:rPr lang="en-US" dirty="0" smtClean="0"/>
              <a:t>Will E enter?</a:t>
            </a:r>
          </a:p>
        </p:txBody>
      </p:sp>
      <p:sp>
        <p:nvSpPr>
          <p:cNvPr id="7" name="Text Box 5"/>
          <p:cNvSpPr txBox="1">
            <a:spLocks noChangeArrowheads="1"/>
          </p:cNvSpPr>
          <p:nvPr/>
        </p:nvSpPr>
        <p:spPr bwMode="auto">
          <a:xfrm>
            <a:off x="10099964" y="0"/>
            <a:ext cx="2092036"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TTYN (3 of 3)</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13414714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2040" y="-2"/>
            <a:ext cx="7299961" cy="415638"/>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Two Canonical Oligopoly Models: </a:t>
            </a:r>
            <a:r>
              <a:rPr lang="en-US" sz="2400" dirty="0" err="1" smtClean="0">
                <a:solidFill>
                  <a:schemeClr val="accent4">
                    <a:lumMod val="75000"/>
                    <a:lumOff val="25000"/>
                  </a:schemeClr>
                </a:solidFill>
                <a:latin typeface="+mn-lt"/>
                <a:cs typeface="Times New Roman" panose="02020603050405020304" pitchFamily="18" charset="0"/>
              </a:rPr>
              <a:t>Cournot</a:t>
            </a:r>
            <a:r>
              <a:rPr lang="en-US" sz="2400" dirty="0" smtClean="0">
                <a:solidFill>
                  <a:schemeClr val="accent4">
                    <a:lumMod val="75000"/>
                    <a:lumOff val="25000"/>
                  </a:schemeClr>
                </a:solidFill>
                <a:latin typeface="+mn-lt"/>
                <a:cs typeface="Times New Roman" panose="02020603050405020304" pitchFamily="18" charset="0"/>
              </a:rPr>
              <a:t> (1838)</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30,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15</a:t>
            </a:fld>
            <a:endParaRPr lang="en-US" altLang="en-US"/>
          </a:p>
        </p:txBody>
      </p:sp>
      <p:sp>
        <p:nvSpPr>
          <p:cNvPr id="6" name="Text Box 5"/>
          <p:cNvSpPr txBox="1">
            <a:spLocks noChangeArrowheads="1"/>
          </p:cNvSpPr>
          <p:nvPr/>
        </p:nvSpPr>
        <p:spPr bwMode="auto">
          <a:xfrm>
            <a:off x="10316094" y="6488668"/>
            <a:ext cx="187590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smtClean="0">
                <a:solidFill>
                  <a:schemeClr val="accent4">
                    <a:lumMod val="75000"/>
                    <a:lumOff val="25000"/>
                  </a:schemeClr>
                </a:solidFill>
                <a:latin typeface="+mn-lt"/>
                <a:cs typeface="Times New Roman" panose="02020603050405020304" pitchFamily="18" charset="0"/>
              </a:rPr>
              <a:t>Cournot</a:t>
            </a:r>
            <a:r>
              <a:rPr lang="en-US" sz="1800" i="0" dirty="0" smtClean="0">
                <a:solidFill>
                  <a:schemeClr val="accent4">
                    <a:lumMod val="75000"/>
                    <a:lumOff val="25000"/>
                  </a:schemeClr>
                </a:solidFill>
                <a:latin typeface="+mn-lt"/>
                <a:cs typeface="Times New Roman" panose="02020603050405020304" pitchFamily="18" charset="0"/>
              </a:rPr>
              <a:t> (1838)</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3766397" y="517199"/>
            <a:ext cx="3791913" cy="6188401"/>
          </a:xfrm>
          <a:prstGeom prst="rect">
            <a:avLst/>
          </a:prstGeom>
        </p:spPr>
      </p:pic>
    </p:spTree>
    <p:extLst>
      <p:ext uri="{BB962C8B-B14F-4D97-AF65-F5344CB8AC3E}">
        <p14:creationId xmlns:p14="http://schemas.microsoft.com/office/powerpoint/2010/main" val="15454685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9942" y="-2"/>
            <a:ext cx="7462059" cy="461358"/>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Two Canonical Oligopoly Models: Bertrand (1883)</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30,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16</a:t>
            </a:fld>
            <a:endParaRPr lang="en-US" altLang="en-US"/>
          </a:p>
        </p:txBody>
      </p:sp>
      <p:sp>
        <p:nvSpPr>
          <p:cNvPr id="6" name="Text Box 5"/>
          <p:cNvSpPr txBox="1">
            <a:spLocks noChangeArrowheads="1"/>
          </p:cNvSpPr>
          <p:nvPr/>
        </p:nvSpPr>
        <p:spPr bwMode="auto">
          <a:xfrm>
            <a:off x="10316094" y="6488668"/>
            <a:ext cx="187590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Bertrand (1883)</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7" name="Picture 6"/>
          <p:cNvPicPr>
            <a:picLocks noChangeAspect="1"/>
          </p:cNvPicPr>
          <p:nvPr/>
        </p:nvPicPr>
        <p:blipFill rotWithShape="1">
          <a:blip r:embed="rId2"/>
          <a:srcRect b="15026"/>
          <a:stretch/>
        </p:blipFill>
        <p:spPr>
          <a:xfrm>
            <a:off x="3216731" y="526873"/>
            <a:ext cx="4803724" cy="6178727"/>
          </a:xfrm>
          <a:prstGeom prst="rect">
            <a:avLst/>
          </a:prstGeom>
        </p:spPr>
      </p:pic>
    </p:spTree>
    <p:extLst>
      <p:ext uri="{BB962C8B-B14F-4D97-AF65-F5344CB8AC3E}">
        <p14:creationId xmlns:p14="http://schemas.microsoft.com/office/powerpoint/2010/main" val="27410375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1462" y="-1"/>
            <a:ext cx="6730539" cy="390700"/>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One Solution Concept: The Nash Equilibrium</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30,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17</a:t>
            </a:fld>
            <a:endParaRPr lang="en-US" altLang="en-US"/>
          </a:p>
        </p:txBody>
      </p:sp>
      <p:sp>
        <p:nvSpPr>
          <p:cNvPr id="6" name="Text Box 5"/>
          <p:cNvSpPr txBox="1">
            <a:spLocks noChangeArrowheads="1"/>
          </p:cNvSpPr>
          <p:nvPr/>
        </p:nvSpPr>
        <p:spPr bwMode="auto">
          <a:xfrm>
            <a:off x="10694324" y="6488668"/>
            <a:ext cx="149767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Nash (1950)</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2178102" y="731967"/>
            <a:ext cx="3609747" cy="5516433"/>
          </a:xfrm>
          <a:prstGeom prst="rect">
            <a:avLst/>
          </a:prstGeom>
        </p:spPr>
      </p:pic>
      <p:pic>
        <p:nvPicPr>
          <p:cNvPr id="8" name="Picture 7"/>
          <p:cNvPicPr>
            <a:picLocks noChangeAspect="1"/>
          </p:cNvPicPr>
          <p:nvPr/>
        </p:nvPicPr>
        <p:blipFill>
          <a:blip r:embed="rId3"/>
          <a:stretch>
            <a:fillRect/>
          </a:stretch>
        </p:blipFill>
        <p:spPr>
          <a:xfrm>
            <a:off x="6240347" y="731967"/>
            <a:ext cx="3534465" cy="5516433"/>
          </a:xfrm>
          <a:prstGeom prst="rect">
            <a:avLst/>
          </a:prstGeom>
        </p:spPr>
      </p:pic>
    </p:spTree>
    <p:extLst>
      <p:ext uri="{BB962C8B-B14F-4D97-AF65-F5344CB8AC3E}">
        <p14:creationId xmlns:p14="http://schemas.microsoft.com/office/powerpoint/2010/main" val="19094203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31F1B029-4EB2-457F-BBDC-A0BA3CB51587}" type="datetime4">
              <a:rPr lang="en-US" smtClean="0"/>
              <a:t>March 30, 2022</a:t>
            </a:fld>
            <a:endParaRPr lang="en-US" altLang="en-US">
              <a:solidFill>
                <a:schemeClr val="bg2"/>
              </a:solidFill>
            </a:endParaRPr>
          </a:p>
        </p:txBody>
      </p:sp>
      <p:sp>
        <p:nvSpPr>
          <p:cNvPr id="6" name="Slide Number Placeholder 5"/>
          <p:cNvSpPr>
            <a:spLocks noGrp="1"/>
          </p:cNvSpPr>
          <p:nvPr>
            <p:ph type="sldNum" sz="quarter" idx="4294967295"/>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A41678DC-1FE6-429B-8384-DADEEC10B246}" type="slidenum">
              <a:rPr lang="en-US" altLang="en-US" sz="1400">
                <a:solidFill>
                  <a:srgbClr val="000066"/>
                </a:solidFill>
                <a:latin typeface="Arial" panose="020B0604020202020204" pitchFamily="34" charset="0"/>
              </a:rPr>
              <a:pPr/>
              <a:t>18</a:t>
            </a:fld>
            <a:endParaRPr lang="en-US" altLang="en-US" sz="1400">
              <a:solidFill>
                <a:srgbClr val="000066"/>
              </a:solidFill>
              <a:latin typeface="Arial" panose="020B0604020202020204" pitchFamily="34" charset="0"/>
            </a:endParaRPr>
          </a:p>
        </p:txBody>
      </p:sp>
      <p:sp>
        <p:nvSpPr>
          <p:cNvPr id="11269" name="Rectangle 2"/>
          <p:cNvSpPr>
            <a:spLocks noGrp="1" noChangeArrowheads="1"/>
          </p:cNvSpPr>
          <p:nvPr>
            <p:ph type="title"/>
          </p:nvPr>
        </p:nvSpPr>
        <p:spPr/>
        <p:txBody>
          <a:bodyPr/>
          <a:lstStyle/>
          <a:p>
            <a:r>
              <a:rPr lang="en-US" smtClean="0"/>
              <a:t>No. 1: The Tough Incumbent</a:t>
            </a:r>
          </a:p>
        </p:txBody>
      </p:sp>
      <p:sp>
        <p:nvSpPr>
          <p:cNvPr id="11270" name="Rectangle 3"/>
          <p:cNvSpPr>
            <a:spLocks noGrp="1" noChangeArrowheads="1"/>
          </p:cNvSpPr>
          <p:nvPr>
            <p:ph type="body" idx="1"/>
          </p:nvPr>
        </p:nvSpPr>
        <p:spPr/>
        <p:txBody>
          <a:bodyPr/>
          <a:lstStyle/>
          <a:p>
            <a:r>
              <a:rPr lang="en-US" smtClean="0"/>
              <a:t>Answer</a:t>
            </a:r>
          </a:p>
          <a:p>
            <a:pPr lvl="1"/>
            <a:r>
              <a:rPr lang="en-US" smtClean="0"/>
              <a:t>No, just covers marginal costs, and loses fixed cost of K</a:t>
            </a:r>
          </a:p>
        </p:txBody>
      </p:sp>
    </p:spTree>
    <p:extLst>
      <p:ext uri="{BB962C8B-B14F-4D97-AF65-F5344CB8AC3E}">
        <p14:creationId xmlns:p14="http://schemas.microsoft.com/office/powerpoint/2010/main" val="3615092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A505AC73-CA49-45EB-AE87-CF748FD72403}" type="datetime4">
              <a:rPr lang="en-US" smtClean="0"/>
              <a:t>March 30, 2022</a:t>
            </a:fld>
            <a:endParaRPr lang="en-US" altLang="en-US">
              <a:solidFill>
                <a:schemeClr val="bg2"/>
              </a:solidFill>
            </a:endParaRPr>
          </a:p>
        </p:txBody>
      </p:sp>
      <p:sp>
        <p:nvSpPr>
          <p:cNvPr id="6" name="Slide Number Placeholder 5"/>
          <p:cNvSpPr>
            <a:spLocks noGrp="1"/>
          </p:cNvSpPr>
          <p:nvPr>
            <p:ph type="sldNum" sz="quarter" idx="4294967295"/>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EC2E9859-4E47-4B5B-9E62-D50AEAA0EFBE}" type="slidenum">
              <a:rPr lang="en-US" altLang="en-US" sz="1400">
                <a:solidFill>
                  <a:srgbClr val="000066"/>
                </a:solidFill>
                <a:latin typeface="Arial" panose="020B0604020202020204" pitchFamily="34" charset="0"/>
              </a:rPr>
              <a:pPr/>
              <a:t>19</a:t>
            </a:fld>
            <a:endParaRPr lang="en-US" altLang="en-US" sz="1400">
              <a:solidFill>
                <a:srgbClr val="000066"/>
              </a:solidFill>
              <a:latin typeface="Arial" panose="020B0604020202020204" pitchFamily="34" charset="0"/>
            </a:endParaRPr>
          </a:p>
        </p:txBody>
      </p:sp>
      <p:sp>
        <p:nvSpPr>
          <p:cNvPr id="13317" name="Rectangle 2"/>
          <p:cNvSpPr>
            <a:spLocks noGrp="1" noChangeArrowheads="1"/>
          </p:cNvSpPr>
          <p:nvPr>
            <p:ph type="title"/>
          </p:nvPr>
        </p:nvSpPr>
        <p:spPr/>
        <p:txBody>
          <a:bodyPr/>
          <a:lstStyle/>
          <a:p>
            <a:r>
              <a:rPr lang="en-US" smtClean="0"/>
              <a:t>No. 2: Price Competitors</a:t>
            </a:r>
          </a:p>
        </p:txBody>
      </p:sp>
      <p:sp>
        <p:nvSpPr>
          <p:cNvPr id="13318" name="Rectangle 3"/>
          <p:cNvSpPr>
            <a:spLocks noGrp="1" noChangeArrowheads="1"/>
          </p:cNvSpPr>
          <p:nvPr>
            <p:ph type="body" idx="1"/>
          </p:nvPr>
        </p:nvSpPr>
        <p:spPr/>
        <p:txBody>
          <a:bodyPr/>
          <a:lstStyle/>
          <a:p>
            <a:pPr>
              <a:lnSpc>
                <a:spcPct val="90000"/>
              </a:lnSpc>
            </a:pPr>
            <a:r>
              <a:rPr lang="en-US" dirty="0" smtClean="0"/>
              <a:t>Answer</a:t>
            </a:r>
          </a:p>
          <a:p>
            <a:pPr lvl="1">
              <a:lnSpc>
                <a:spcPct val="90000"/>
              </a:lnSpc>
            </a:pPr>
            <a:r>
              <a:rPr lang="en-US" dirty="0" smtClean="0"/>
              <a:t>Probably not.</a:t>
            </a:r>
          </a:p>
          <a:p>
            <a:pPr lvl="1">
              <a:lnSpc>
                <a:spcPct val="90000"/>
              </a:lnSpc>
            </a:pPr>
            <a:r>
              <a:rPr lang="en-US" dirty="0" smtClean="0"/>
              <a:t>One possible outcome of this process, called Bertrand competition, is P = c.</a:t>
            </a:r>
          </a:p>
          <a:p>
            <a:pPr lvl="1">
              <a:lnSpc>
                <a:spcPct val="90000"/>
              </a:lnSpc>
            </a:pPr>
            <a:r>
              <a:rPr lang="en-US" dirty="0" smtClean="0"/>
              <a:t>Lowering prices slightly diverts the entire market to the seller and increases profits.</a:t>
            </a:r>
          </a:p>
          <a:p>
            <a:pPr lvl="1">
              <a:lnSpc>
                <a:spcPct val="90000"/>
              </a:lnSpc>
            </a:pPr>
            <a:r>
              <a:rPr lang="en-US" dirty="0" smtClean="0"/>
              <a:t>This repeats scenario 1 outcome and no reason to enter</a:t>
            </a:r>
          </a:p>
        </p:txBody>
      </p:sp>
    </p:spTree>
    <p:extLst>
      <p:ext uri="{BB962C8B-B14F-4D97-AF65-F5344CB8AC3E}">
        <p14:creationId xmlns:p14="http://schemas.microsoft.com/office/powerpoint/2010/main" val="1682035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Focus Today</a:t>
            </a:r>
            <a:endParaRPr lang="en-US" dirty="0"/>
          </a:p>
        </p:txBody>
      </p:sp>
      <p:sp>
        <p:nvSpPr>
          <p:cNvPr id="3" name="Content Placeholder 2"/>
          <p:cNvSpPr>
            <a:spLocks noGrp="1"/>
          </p:cNvSpPr>
          <p:nvPr>
            <p:ph idx="1"/>
          </p:nvPr>
        </p:nvSpPr>
        <p:spPr/>
        <p:txBody>
          <a:bodyPr/>
          <a:lstStyle/>
          <a:p>
            <a:r>
              <a:rPr lang="en-US" dirty="0" smtClean="0"/>
              <a:t>Key Questions/Issues</a:t>
            </a:r>
          </a:p>
          <a:p>
            <a:pPr lvl="1"/>
            <a:r>
              <a:rPr lang="en-US" dirty="0" smtClean="0"/>
              <a:t>1. </a:t>
            </a:r>
            <a:r>
              <a:rPr lang="en-US" dirty="0"/>
              <a:t>How do we organize competition between competing networks (pipelines here</a:t>
            </a:r>
            <a:r>
              <a:rPr lang="en-US" dirty="0" smtClean="0"/>
              <a:t>)?</a:t>
            </a:r>
            <a:endParaRPr lang="en-US" dirty="0"/>
          </a:p>
          <a:p>
            <a:pPr lvl="1"/>
            <a:r>
              <a:rPr lang="en-US" dirty="0" smtClean="0"/>
              <a:t>2. How </a:t>
            </a:r>
            <a:r>
              <a:rPr lang="en-US" dirty="0"/>
              <a:t>does the scale of the network matter for that competition?</a:t>
            </a:r>
          </a:p>
          <a:p>
            <a:pPr lvl="1"/>
            <a:r>
              <a:rPr lang="en-US" dirty="0" smtClean="0"/>
              <a:t>3. How </a:t>
            </a:r>
            <a:r>
              <a:rPr lang="en-US" dirty="0"/>
              <a:t>do the mechanics of rolled-in pricing vs. incremental pricing matter for that?</a:t>
            </a:r>
          </a:p>
        </p:txBody>
      </p:sp>
      <p:sp>
        <p:nvSpPr>
          <p:cNvPr id="4" name="Date Placeholder 3"/>
          <p:cNvSpPr>
            <a:spLocks noGrp="1"/>
          </p:cNvSpPr>
          <p:nvPr>
            <p:ph type="dt" sz="half" idx="10"/>
          </p:nvPr>
        </p:nvSpPr>
        <p:spPr/>
        <p:txBody>
          <a:bodyPr/>
          <a:lstStyle/>
          <a:p>
            <a:pPr>
              <a:defRPr/>
            </a:pPr>
            <a:fld id="{3BA02DFA-02C6-4638-89D4-9E98CDF503C0}" type="datetime4">
              <a:rPr lang="en-US" smtClean="0"/>
              <a:pPr>
                <a:defRPr/>
              </a:pPr>
              <a:t>March 30, 2022</a:t>
            </a:fld>
            <a:endParaRPr lang="en-US" altLang="en-US">
              <a:solidFill>
                <a:schemeClr val="bg2"/>
              </a:solidFill>
            </a:endParaRPr>
          </a:p>
        </p:txBody>
      </p:sp>
      <p:sp>
        <p:nvSpPr>
          <p:cNvPr id="5" name="Slide Number Placeholder 4"/>
          <p:cNvSpPr>
            <a:spLocks noGrp="1"/>
          </p:cNvSpPr>
          <p:nvPr>
            <p:ph type="sldNum" sz="quarter" idx="11"/>
          </p:nvPr>
        </p:nvSpPr>
        <p:spPr/>
        <p:txBody>
          <a:bodyPr/>
          <a:lstStyle/>
          <a:p>
            <a:pPr>
              <a:defRPr/>
            </a:pPr>
            <a:fld id="{BC03FDE9-4CFE-4421-A501-434F5F61D1E4}" type="slidenum">
              <a:rPr lang="en-US" altLang="en-US" smtClean="0"/>
              <a:pPr>
                <a:defRPr/>
              </a:pPr>
              <a:t>2</a:t>
            </a:fld>
            <a:endParaRPr lang="en-US" altLang="en-US"/>
          </a:p>
        </p:txBody>
      </p:sp>
    </p:spTree>
    <p:extLst>
      <p:ext uri="{BB962C8B-B14F-4D97-AF65-F5344CB8AC3E}">
        <p14:creationId xmlns:p14="http://schemas.microsoft.com/office/powerpoint/2010/main" val="31461287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2A0F5FB4-4C3B-468C-BAB3-1A2DAA056D8E}" type="datetime4">
              <a:rPr lang="en-US" smtClean="0"/>
              <a:t>March 30, 2022</a:t>
            </a:fld>
            <a:endParaRPr lang="en-US" altLang="en-US">
              <a:solidFill>
                <a:schemeClr val="bg2"/>
              </a:solidFill>
            </a:endParaRPr>
          </a:p>
        </p:txBody>
      </p:sp>
      <p:sp>
        <p:nvSpPr>
          <p:cNvPr id="6" name="Slide Number Placeholder 5"/>
          <p:cNvSpPr>
            <a:spLocks noGrp="1"/>
          </p:cNvSpPr>
          <p:nvPr>
            <p:ph type="sldNum" sz="quarter" idx="4294967295"/>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83D066F9-B210-43D8-A244-F465FAFE4706}" type="slidenum">
              <a:rPr lang="en-US" altLang="en-US" sz="1400">
                <a:solidFill>
                  <a:srgbClr val="000066"/>
                </a:solidFill>
                <a:latin typeface="Arial" panose="020B0604020202020204" pitchFamily="34" charset="0"/>
              </a:rPr>
              <a:pPr/>
              <a:t>20</a:t>
            </a:fld>
            <a:endParaRPr lang="en-US" altLang="en-US" sz="1400">
              <a:solidFill>
                <a:srgbClr val="000066"/>
              </a:solidFill>
              <a:latin typeface="Arial" panose="020B0604020202020204" pitchFamily="34" charset="0"/>
            </a:endParaRPr>
          </a:p>
        </p:txBody>
      </p:sp>
      <p:sp>
        <p:nvSpPr>
          <p:cNvPr id="15365" name="Rectangle 2"/>
          <p:cNvSpPr>
            <a:spLocks noGrp="1" noChangeArrowheads="1"/>
          </p:cNvSpPr>
          <p:nvPr>
            <p:ph type="title"/>
          </p:nvPr>
        </p:nvSpPr>
        <p:spPr/>
        <p:txBody>
          <a:bodyPr/>
          <a:lstStyle/>
          <a:p>
            <a:r>
              <a:rPr lang="en-US" smtClean="0"/>
              <a:t>No. 3: Quantity Competitors</a:t>
            </a:r>
          </a:p>
        </p:txBody>
      </p:sp>
      <p:sp>
        <p:nvSpPr>
          <p:cNvPr id="15366" name="Rectangle 3"/>
          <p:cNvSpPr>
            <a:spLocks noGrp="1" noChangeArrowheads="1"/>
          </p:cNvSpPr>
          <p:nvPr>
            <p:ph type="body" idx="1"/>
          </p:nvPr>
        </p:nvSpPr>
        <p:spPr/>
        <p:txBody>
          <a:bodyPr/>
          <a:lstStyle/>
          <a:p>
            <a:r>
              <a:rPr lang="en-US" smtClean="0"/>
              <a:t>Answer</a:t>
            </a:r>
          </a:p>
          <a:p>
            <a:pPr lvl="1"/>
            <a:r>
              <a:rPr lang="en-US" smtClean="0"/>
              <a:t>Specify demand curve: P = a – bQ</a:t>
            </a:r>
          </a:p>
          <a:p>
            <a:pPr lvl="1"/>
            <a:r>
              <a:rPr lang="en-US" smtClean="0"/>
              <a:t>End point: Firms will enter until all profits are gone (zero profits condition)</a:t>
            </a:r>
          </a:p>
        </p:txBody>
      </p:sp>
    </p:spTree>
    <p:extLst>
      <p:ext uri="{BB962C8B-B14F-4D97-AF65-F5344CB8AC3E}">
        <p14:creationId xmlns:p14="http://schemas.microsoft.com/office/powerpoint/2010/main" val="7362960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fld id="{FFF8F786-4A44-4571-9410-C2B2D17F9793}" type="datetime4">
              <a:rPr lang="en-US" smtClean="0"/>
              <a:t>March 30, 2022</a:t>
            </a:fld>
            <a:endParaRPr lang="en-US" altLang="en-US">
              <a:solidFill>
                <a:schemeClr val="bg2"/>
              </a:solidFill>
            </a:endParaRPr>
          </a:p>
        </p:txBody>
      </p:sp>
      <p:sp>
        <p:nvSpPr>
          <p:cNvPr id="7" name="Slide Number Placeholder 5"/>
          <p:cNvSpPr>
            <a:spLocks noGrp="1"/>
          </p:cNvSpPr>
          <p:nvPr>
            <p:ph type="sldNum" sz="quarter" idx="4294967295"/>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C332A516-7B09-4EC1-95D7-95198EBEABF2}" type="slidenum">
              <a:rPr lang="en-US" altLang="en-US" sz="1400">
                <a:solidFill>
                  <a:srgbClr val="000066"/>
                </a:solidFill>
                <a:latin typeface="Arial" panose="020B0604020202020204" pitchFamily="34" charset="0"/>
              </a:rPr>
              <a:pPr/>
              <a:t>21</a:t>
            </a:fld>
            <a:endParaRPr lang="en-US" altLang="en-US" sz="1400">
              <a:solidFill>
                <a:srgbClr val="000066"/>
              </a:solidFill>
              <a:latin typeface="Arial" panose="020B0604020202020204" pitchFamily="34" charset="0"/>
            </a:endParaRPr>
          </a:p>
        </p:txBody>
      </p:sp>
      <p:sp>
        <p:nvSpPr>
          <p:cNvPr id="16389" name="Rectangle 2"/>
          <p:cNvSpPr>
            <a:spLocks noGrp="1" noChangeArrowheads="1"/>
          </p:cNvSpPr>
          <p:nvPr>
            <p:ph type="title"/>
          </p:nvPr>
        </p:nvSpPr>
        <p:spPr/>
        <p:txBody>
          <a:bodyPr/>
          <a:lstStyle/>
          <a:p>
            <a:r>
              <a:rPr lang="en-US" smtClean="0"/>
              <a:t>How many firms will enter?</a:t>
            </a:r>
          </a:p>
        </p:txBody>
      </p:sp>
      <p:sp>
        <p:nvSpPr>
          <p:cNvPr id="16390" name="Rectangle 3"/>
          <p:cNvSpPr>
            <a:spLocks noGrp="1" noChangeArrowheads="1"/>
          </p:cNvSpPr>
          <p:nvPr>
            <p:ph type="body" idx="1"/>
          </p:nvPr>
        </p:nvSpPr>
        <p:spPr/>
        <p:txBody>
          <a:bodyPr/>
          <a:lstStyle/>
          <a:p>
            <a:r>
              <a:rPr lang="en-US" smtClean="0"/>
              <a:t>With cost function and demand curve, solution has form</a:t>
            </a:r>
          </a:p>
          <a:p>
            <a:endParaRPr lang="en-US" smtClean="0"/>
          </a:p>
          <a:p>
            <a:endParaRPr lang="en-US" smtClean="0"/>
          </a:p>
          <a:p>
            <a:endParaRPr lang="en-US" smtClean="0"/>
          </a:p>
        </p:txBody>
      </p:sp>
      <p:graphicFrame>
        <p:nvGraphicFramePr>
          <p:cNvPr id="16391" name="Object 4"/>
          <p:cNvGraphicFramePr>
            <a:graphicFrameLocks noChangeAspect="1"/>
          </p:cNvGraphicFramePr>
          <p:nvPr>
            <p:extLst/>
          </p:nvPr>
        </p:nvGraphicFramePr>
        <p:xfrm>
          <a:off x="2011165" y="2830286"/>
          <a:ext cx="8098971" cy="3037114"/>
        </p:xfrm>
        <a:graphic>
          <a:graphicData uri="http://schemas.openxmlformats.org/presentationml/2006/ole">
            <mc:AlternateContent xmlns:mc="http://schemas.openxmlformats.org/markup-compatibility/2006">
              <mc:Choice xmlns:v="urn:schemas-microsoft-com:vml" Requires="v">
                <p:oleObj spid="_x0000_s3128" name="Equation" r:id="rId4" imgW="1219200" imgH="457200" progId="Equation.3">
                  <p:embed/>
                </p:oleObj>
              </mc:Choice>
              <mc:Fallback>
                <p:oleObj name="Equation" r:id="rId4" imgW="1219200" imgH="457200" progId="Equation.3">
                  <p:embed/>
                  <p:pic>
                    <p:nvPicPr>
                      <p:cNvPr id="16391"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1165" y="2830286"/>
                        <a:ext cx="8098971" cy="3037114"/>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507619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F4AC2461-91B1-4556-A99E-4E50AC2C9F3B}" type="datetime4">
              <a:rPr lang="en-US" smtClean="0"/>
              <a:t>March 30, 2022</a:t>
            </a:fld>
            <a:endParaRPr lang="en-US" altLang="en-US">
              <a:solidFill>
                <a:schemeClr val="bg2"/>
              </a:solidFill>
            </a:endParaRPr>
          </a:p>
        </p:txBody>
      </p:sp>
      <p:sp>
        <p:nvSpPr>
          <p:cNvPr id="6" name="Slide Number Placeholder 5"/>
          <p:cNvSpPr>
            <a:spLocks noGrp="1"/>
          </p:cNvSpPr>
          <p:nvPr>
            <p:ph type="sldNum" sz="quarter" idx="4294967295"/>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FA1B216D-A0A5-45DA-BFFC-70926702EB87}" type="slidenum">
              <a:rPr lang="en-US" altLang="en-US" sz="1400">
                <a:solidFill>
                  <a:srgbClr val="000066"/>
                </a:solidFill>
                <a:latin typeface="Arial" panose="020B0604020202020204" pitchFamily="34" charset="0"/>
              </a:rPr>
              <a:pPr/>
              <a:t>22</a:t>
            </a:fld>
            <a:endParaRPr lang="en-US" altLang="en-US" sz="1400">
              <a:solidFill>
                <a:srgbClr val="000066"/>
              </a:solidFill>
              <a:latin typeface="Arial" panose="020B0604020202020204" pitchFamily="34" charset="0"/>
            </a:endParaRPr>
          </a:p>
        </p:txBody>
      </p:sp>
      <p:sp>
        <p:nvSpPr>
          <p:cNvPr id="18437" name="Rectangle 2"/>
          <p:cNvSpPr>
            <a:spLocks noGrp="1" noChangeArrowheads="1"/>
          </p:cNvSpPr>
          <p:nvPr>
            <p:ph type="title"/>
          </p:nvPr>
        </p:nvSpPr>
        <p:spPr/>
        <p:txBody>
          <a:bodyPr/>
          <a:lstStyle/>
          <a:p>
            <a:r>
              <a:rPr lang="en-US" smtClean="0"/>
              <a:t>Bottom Line</a:t>
            </a:r>
          </a:p>
        </p:txBody>
      </p:sp>
      <p:sp>
        <p:nvSpPr>
          <p:cNvPr id="18438" name="Rectangle 3"/>
          <p:cNvSpPr>
            <a:spLocks noGrp="1" noChangeArrowheads="1"/>
          </p:cNvSpPr>
          <p:nvPr>
            <p:ph type="body" idx="1"/>
          </p:nvPr>
        </p:nvSpPr>
        <p:spPr/>
        <p:txBody>
          <a:bodyPr/>
          <a:lstStyle/>
          <a:p>
            <a:r>
              <a:rPr lang="en-US" smtClean="0"/>
              <a:t>Duh: Answer depends on precise values</a:t>
            </a:r>
          </a:p>
          <a:p>
            <a:r>
              <a:rPr lang="en-US" smtClean="0"/>
              <a:t>But</a:t>
            </a:r>
          </a:p>
          <a:p>
            <a:pPr lvl="1"/>
            <a:r>
              <a:rPr lang="en-US" smtClean="0"/>
              <a:t>Depending on competition assumptions, Bertrand v. Cournot, good chance that we will have more than one firm competing</a:t>
            </a:r>
          </a:p>
          <a:p>
            <a:pPr lvl="1"/>
            <a:r>
              <a:rPr lang="en-US" smtClean="0"/>
              <a:t>Remember, this is in a case where the lowest cost way to produce every quantity of output is by having a single firm</a:t>
            </a:r>
          </a:p>
        </p:txBody>
      </p:sp>
    </p:spTree>
    <p:extLst>
      <p:ext uri="{BB962C8B-B14F-4D97-AF65-F5344CB8AC3E}">
        <p14:creationId xmlns:p14="http://schemas.microsoft.com/office/powerpoint/2010/main" val="19190734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95D5FD8E-A887-4D8E-93F8-E58433A3ADB2}" type="datetime4">
              <a:rPr lang="en-US" smtClean="0"/>
              <a:t>March 30, 2022</a:t>
            </a:fld>
            <a:endParaRPr lang="en-US" altLang="en-US">
              <a:solidFill>
                <a:schemeClr val="bg2"/>
              </a:solidFill>
            </a:endParaRPr>
          </a:p>
        </p:txBody>
      </p:sp>
      <p:sp>
        <p:nvSpPr>
          <p:cNvPr id="6" name="Slide Number Placeholder 5"/>
          <p:cNvSpPr>
            <a:spLocks noGrp="1"/>
          </p:cNvSpPr>
          <p:nvPr>
            <p:ph type="sldNum" sz="quarter" idx="4294967295"/>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55AABD77-2925-4D20-AA3E-BE2F9416EA72}" type="slidenum">
              <a:rPr lang="en-US" altLang="en-US" sz="1400">
                <a:solidFill>
                  <a:srgbClr val="000066"/>
                </a:solidFill>
                <a:latin typeface="Arial" panose="020B0604020202020204" pitchFamily="34" charset="0"/>
              </a:rPr>
              <a:pPr/>
              <a:t>23</a:t>
            </a:fld>
            <a:endParaRPr lang="en-US" altLang="en-US" sz="1400">
              <a:solidFill>
                <a:srgbClr val="000066"/>
              </a:solidFill>
              <a:latin typeface="Arial" panose="020B0604020202020204" pitchFamily="34" charset="0"/>
            </a:endParaRPr>
          </a:p>
        </p:txBody>
      </p:sp>
      <p:sp>
        <p:nvSpPr>
          <p:cNvPr id="19461" name="Rectangle 2"/>
          <p:cNvSpPr>
            <a:spLocks noGrp="1" noChangeArrowheads="1"/>
          </p:cNvSpPr>
          <p:nvPr>
            <p:ph type="title"/>
          </p:nvPr>
        </p:nvSpPr>
        <p:spPr/>
        <p:txBody>
          <a:bodyPr/>
          <a:lstStyle/>
          <a:p>
            <a:r>
              <a:rPr lang="en-US" smtClean="0"/>
              <a:t>Bottom Line</a:t>
            </a:r>
          </a:p>
        </p:txBody>
      </p:sp>
      <p:sp>
        <p:nvSpPr>
          <p:cNvPr id="19462" name="Rectangle 3"/>
          <p:cNvSpPr>
            <a:spLocks noGrp="1" noChangeArrowheads="1"/>
          </p:cNvSpPr>
          <p:nvPr>
            <p:ph type="body" idx="1"/>
          </p:nvPr>
        </p:nvSpPr>
        <p:spPr/>
        <p:txBody>
          <a:bodyPr/>
          <a:lstStyle/>
          <a:p>
            <a:pPr lvl="1"/>
            <a:r>
              <a:rPr lang="en-US" dirty="0" smtClean="0"/>
              <a:t>So, key point, </a:t>
            </a:r>
            <a:r>
              <a:rPr lang="en-US" b="1" dirty="0" smtClean="0">
                <a:solidFill>
                  <a:schemeClr val="tx1">
                    <a:lumMod val="60000"/>
                    <a:lumOff val="40000"/>
                  </a:schemeClr>
                </a:solidFill>
              </a:rPr>
              <a:t>natural monopoly costs will not necessarily give rise to a monopoly at all</a:t>
            </a:r>
          </a:p>
        </p:txBody>
      </p:sp>
    </p:spTree>
    <p:extLst>
      <p:ext uri="{BB962C8B-B14F-4D97-AF65-F5344CB8AC3E}">
        <p14:creationId xmlns:p14="http://schemas.microsoft.com/office/powerpoint/2010/main" val="23211260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08818" y="-1"/>
            <a:ext cx="3983182" cy="371790"/>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U.S. Gas Pipeline Mileage</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30,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24</a:t>
            </a:fld>
            <a:endParaRPr lang="en-US" altLang="en-US"/>
          </a:p>
        </p:txBody>
      </p:sp>
      <p:sp>
        <p:nvSpPr>
          <p:cNvPr id="6" name="Text Box 5"/>
          <p:cNvSpPr txBox="1">
            <a:spLocks noChangeArrowheads="1"/>
          </p:cNvSpPr>
          <p:nvPr/>
        </p:nvSpPr>
        <p:spPr bwMode="auto">
          <a:xfrm>
            <a:off x="7992687" y="6488668"/>
            <a:ext cx="419931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U.S. Bureau of Transportation Statistics</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8" name="Picture 7" descr="table_01_10_072021.xlsx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l="511" t="7654" r="898" b="49014"/>
          <a:stretch/>
        </p:blipFill>
        <p:spPr>
          <a:xfrm>
            <a:off x="70657" y="1803861"/>
            <a:ext cx="12020204" cy="2921925"/>
          </a:xfrm>
          <a:prstGeom prst="rect">
            <a:avLst/>
          </a:prstGeom>
        </p:spPr>
      </p:pic>
    </p:spTree>
    <p:extLst>
      <p:ext uri="{BB962C8B-B14F-4D97-AF65-F5344CB8AC3E}">
        <p14:creationId xmlns:p14="http://schemas.microsoft.com/office/powerpoint/2010/main" val="24673690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1953" y="-2"/>
            <a:ext cx="5920047" cy="440577"/>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2009 U.S. Natural Gas Pipeline Network</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30,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25</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U.S. Energy Info Admin (2009)</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5" name="Picture 4" descr="EIA - Natural Gas Pipeline Network - U.S. Natural Gas Pipeline Network Map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l="30069" t="7180" r="30426" b="27843"/>
          <a:stretch/>
        </p:blipFill>
        <p:spPr>
          <a:xfrm>
            <a:off x="2137780" y="483592"/>
            <a:ext cx="6726664" cy="6079305"/>
          </a:xfrm>
          <a:prstGeom prst="rect">
            <a:avLst/>
          </a:prstGeom>
        </p:spPr>
      </p:pic>
    </p:spTree>
    <p:extLst>
      <p:ext uri="{BB962C8B-B14F-4D97-AF65-F5344CB8AC3E}">
        <p14:creationId xmlns:p14="http://schemas.microsoft.com/office/powerpoint/2010/main" val="8002015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0305" y="0"/>
            <a:ext cx="5591695" cy="41979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U.S. Natural Gas Total Consumption</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30,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26</a:t>
            </a:fld>
            <a:endParaRPr lang="en-US" altLang="en-US"/>
          </a:p>
        </p:txBody>
      </p:sp>
      <p:sp>
        <p:nvSpPr>
          <p:cNvPr id="6" name="Text Box 5"/>
          <p:cNvSpPr txBox="1">
            <a:spLocks noChangeArrowheads="1"/>
          </p:cNvSpPr>
          <p:nvPr/>
        </p:nvSpPr>
        <p:spPr bwMode="auto">
          <a:xfrm>
            <a:off x="9515476" y="6488668"/>
            <a:ext cx="267652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U.S. Energy Info Admin</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8" name="Picture 7" descr="U.S. Natural Gas Total Consumption (Million Cubic Feet)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185" y="419793"/>
            <a:ext cx="5398819" cy="5938145"/>
          </a:xfrm>
          <a:prstGeom prst="rect">
            <a:avLst/>
          </a:prstGeom>
        </p:spPr>
      </p:pic>
      <p:pic>
        <p:nvPicPr>
          <p:cNvPr id="9" name="Picture 8" descr="U.S. Natural Gas Total Consumption (Million Cubic Feet)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l="11658" t="32445" r="13039" b="41706"/>
          <a:stretch/>
        </p:blipFill>
        <p:spPr>
          <a:xfrm>
            <a:off x="1469636" y="1733549"/>
            <a:ext cx="10595571" cy="4000501"/>
          </a:xfrm>
          <a:prstGeom prst="rect">
            <a:avLst/>
          </a:prstGeom>
        </p:spPr>
      </p:pic>
      <p:sp>
        <p:nvSpPr>
          <p:cNvPr id="10" name="Rectangle 9"/>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1608911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39213" y="-2"/>
            <a:ext cx="3252788"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1938 Natural Gas Act</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30,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27</a:t>
            </a:fld>
            <a:endParaRPr lang="en-US" altLang="en-US"/>
          </a:p>
        </p:txBody>
      </p:sp>
      <p:sp>
        <p:nvSpPr>
          <p:cNvPr id="6" name="Text Box 5"/>
          <p:cNvSpPr txBox="1">
            <a:spLocks noChangeArrowheads="1"/>
          </p:cNvSpPr>
          <p:nvPr/>
        </p:nvSpPr>
        <p:spPr bwMode="auto">
          <a:xfrm>
            <a:off x="8796338" y="6488668"/>
            <a:ext cx="33956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Pub. L. 75-688 (21 June 1938)</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3640682" y="169859"/>
            <a:ext cx="4461373" cy="6503475"/>
          </a:xfrm>
          <a:prstGeom prst="rect">
            <a:avLst/>
          </a:prstGeom>
        </p:spPr>
      </p:pic>
    </p:spTree>
    <p:extLst>
      <p:ext uri="{BB962C8B-B14F-4D97-AF65-F5344CB8AC3E}">
        <p14:creationId xmlns:p14="http://schemas.microsoft.com/office/powerpoint/2010/main" val="35997550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9263" y="-2"/>
            <a:ext cx="6662738"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Add Interstate </a:t>
            </a:r>
            <a:r>
              <a:rPr lang="en-US" sz="2400" dirty="0" err="1" smtClean="0">
                <a:solidFill>
                  <a:schemeClr val="accent4">
                    <a:lumMod val="75000"/>
                    <a:lumOff val="25000"/>
                  </a:schemeClr>
                </a:solidFill>
                <a:latin typeface="+mn-lt"/>
                <a:cs typeface="Times New Roman" panose="02020603050405020304" pitchFamily="18" charset="0"/>
              </a:rPr>
              <a:t>Reg</a:t>
            </a:r>
            <a:r>
              <a:rPr lang="en-US" sz="2400" dirty="0" smtClean="0">
                <a:solidFill>
                  <a:schemeClr val="accent4">
                    <a:lumMod val="75000"/>
                    <a:lumOff val="25000"/>
                  </a:schemeClr>
                </a:solidFill>
                <a:latin typeface="+mn-lt"/>
                <a:cs typeface="Times New Roman" panose="02020603050405020304" pitchFamily="18" charset="0"/>
              </a:rPr>
              <a:t>; Leave Intrastate in Place</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30,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28</a:t>
            </a:fld>
            <a:endParaRPr lang="en-US" altLang="en-US"/>
          </a:p>
        </p:txBody>
      </p:sp>
      <p:sp>
        <p:nvSpPr>
          <p:cNvPr id="6" name="Text Box 5"/>
          <p:cNvSpPr txBox="1">
            <a:spLocks noChangeArrowheads="1"/>
          </p:cNvSpPr>
          <p:nvPr/>
        </p:nvSpPr>
        <p:spPr bwMode="auto">
          <a:xfrm>
            <a:off x="8958262" y="6488668"/>
            <a:ext cx="323373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smtClean="0">
                <a:solidFill>
                  <a:schemeClr val="accent4">
                    <a:lumMod val="75000"/>
                    <a:lumOff val="25000"/>
                  </a:schemeClr>
                </a:solidFill>
                <a:latin typeface="+mn-lt"/>
                <a:cs typeface="Times New Roman" panose="02020603050405020304" pitchFamily="18" charset="0"/>
              </a:rPr>
              <a:t>H.Rep</a:t>
            </a:r>
            <a:r>
              <a:rPr lang="en-US" sz="1800" i="0" dirty="0" smtClean="0">
                <a:solidFill>
                  <a:schemeClr val="accent4">
                    <a:lumMod val="75000"/>
                    <a:lumOff val="25000"/>
                  </a:schemeClr>
                </a:solidFill>
                <a:latin typeface="+mn-lt"/>
                <a:cs typeface="Times New Roman" panose="02020603050405020304" pitchFamily="18" charset="0"/>
              </a:rPr>
              <a:t>. 75-709 (28 Apr 1937)</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1938 Act House Report.pdf (SECURED) - Adobe Acrobat Pro DC"/>
          <p:cNvPicPr>
            <a:picLocks noChangeAspect="1"/>
          </p:cNvPicPr>
          <p:nvPr/>
        </p:nvPicPr>
        <p:blipFill rotWithShape="1">
          <a:blip r:embed="rId2" cstate="print">
            <a:extLst>
              <a:ext uri="{28A0092B-C50C-407E-A947-70E740481C1C}">
                <a14:useLocalDpi xmlns:a14="http://schemas.microsoft.com/office/drawing/2010/main" val="0"/>
              </a:ext>
            </a:extLst>
          </a:blip>
          <a:srcRect l="7726" t="9722" r="21747" b="20069"/>
          <a:stretch/>
        </p:blipFill>
        <p:spPr>
          <a:xfrm>
            <a:off x="190500" y="418011"/>
            <a:ext cx="3843338" cy="5941308"/>
          </a:xfrm>
          <a:prstGeom prst="rect">
            <a:avLst/>
          </a:prstGeom>
        </p:spPr>
      </p:pic>
      <p:pic>
        <p:nvPicPr>
          <p:cNvPr id="8" name="Picture 7" descr="1938 Act House Report.pdf (SECURED) - Adobe Acrobat Pro DC"/>
          <p:cNvPicPr>
            <a:picLocks noChangeAspect="1"/>
          </p:cNvPicPr>
          <p:nvPr/>
        </p:nvPicPr>
        <p:blipFill rotWithShape="1">
          <a:blip r:embed="rId2" cstate="print">
            <a:extLst>
              <a:ext uri="{28A0092B-C50C-407E-A947-70E740481C1C}">
                <a14:useLocalDpi xmlns:a14="http://schemas.microsoft.com/office/drawing/2010/main" val="0"/>
              </a:ext>
            </a:extLst>
          </a:blip>
          <a:srcRect l="15751" t="51946" r="28079" b="25875"/>
          <a:stretch/>
        </p:blipFill>
        <p:spPr>
          <a:xfrm>
            <a:off x="2443164" y="1107656"/>
            <a:ext cx="7981598" cy="4894013"/>
          </a:xfrm>
          <a:prstGeom prst="rect">
            <a:avLst/>
          </a:prstGeom>
        </p:spPr>
      </p:pic>
    </p:spTree>
    <p:extLst>
      <p:ext uri="{BB962C8B-B14F-4D97-AF65-F5344CB8AC3E}">
        <p14:creationId xmlns:p14="http://schemas.microsoft.com/office/powerpoint/2010/main" val="1708035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15487" y="-2"/>
            <a:ext cx="2576513"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States Can’t Act</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30,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29</a:t>
            </a:fld>
            <a:endParaRPr lang="en-US" altLang="en-US"/>
          </a:p>
        </p:txBody>
      </p:sp>
      <p:sp>
        <p:nvSpPr>
          <p:cNvPr id="6" name="Text Box 5"/>
          <p:cNvSpPr txBox="1">
            <a:spLocks noChangeArrowheads="1"/>
          </p:cNvSpPr>
          <p:nvPr/>
        </p:nvSpPr>
        <p:spPr bwMode="auto">
          <a:xfrm>
            <a:off x="8958262" y="6488668"/>
            <a:ext cx="323373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smtClean="0">
                <a:solidFill>
                  <a:schemeClr val="accent4">
                    <a:lumMod val="75000"/>
                    <a:lumOff val="25000"/>
                  </a:schemeClr>
                </a:solidFill>
                <a:latin typeface="+mn-lt"/>
                <a:cs typeface="Times New Roman" panose="02020603050405020304" pitchFamily="18" charset="0"/>
              </a:rPr>
              <a:t>H.Rep</a:t>
            </a:r>
            <a:r>
              <a:rPr lang="en-US" sz="1800" i="0" dirty="0" smtClean="0">
                <a:solidFill>
                  <a:schemeClr val="accent4">
                    <a:lumMod val="75000"/>
                    <a:lumOff val="25000"/>
                  </a:schemeClr>
                </a:solidFill>
                <a:latin typeface="+mn-lt"/>
                <a:cs typeface="Times New Roman" panose="02020603050405020304" pitchFamily="18" charset="0"/>
              </a:rPr>
              <a:t>. 75-709 (28 Apr 1937)</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1938 Act House Report.pdf (SECURED) - Adobe Acrobat Pro DC"/>
          <p:cNvPicPr>
            <a:picLocks noChangeAspect="1"/>
          </p:cNvPicPr>
          <p:nvPr/>
        </p:nvPicPr>
        <p:blipFill rotWithShape="1">
          <a:blip r:embed="rId2" cstate="print">
            <a:extLst>
              <a:ext uri="{28A0092B-C50C-407E-A947-70E740481C1C}">
                <a14:useLocalDpi xmlns:a14="http://schemas.microsoft.com/office/drawing/2010/main" val="0"/>
              </a:ext>
            </a:extLst>
          </a:blip>
          <a:srcRect l="8159" t="9930" r="21746" b="20208"/>
          <a:stretch/>
        </p:blipFill>
        <p:spPr>
          <a:xfrm>
            <a:off x="295275" y="418011"/>
            <a:ext cx="3767150" cy="5830389"/>
          </a:xfrm>
          <a:prstGeom prst="rect">
            <a:avLst/>
          </a:prstGeom>
        </p:spPr>
      </p:pic>
      <p:pic>
        <p:nvPicPr>
          <p:cNvPr id="8" name="Picture 7" descr="1938 Act House Report.pdf (SECURED) - Adobe Acrobat Pro DC"/>
          <p:cNvPicPr>
            <a:picLocks noChangeAspect="1"/>
          </p:cNvPicPr>
          <p:nvPr/>
        </p:nvPicPr>
        <p:blipFill rotWithShape="1">
          <a:blip r:embed="rId2" cstate="print">
            <a:extLst>
              <a:ext uri="{28A0092B-C50C-407E-A947-70E740481C1C}">
                <a14:useLocalDpi xmlns:a14="http://schemas.microsoft.com/office/drawing/2010/main" val="0"/>
              </a:ext>
            </a:extLst>
          </a:blip>
          <a:srcRect l="14451" t="12511" r="27063" b="73850"/>
          <a:stretch/>
        </p:blipFill>
        <p:spPr>
          <a:xfrm>
            <a:off x="1971675" y="1338263"/>
            <a:ext cx="8377621" cy="3033713"/>
          </a:xfrm>
          <a:prstGeom prst="rect">
            <a:avLst/>
          </a:prstGeom>
        </p:spPr>
      </p:pic>
    </p:spTree>
    <p:extLst>
      <p:ext uri="{BB962C8B-B14F-4D97-AF65-F5344CB8AC3E}">
        <p14:creationId xmlns:p14="http://schemas.microsoft.com/office/powerpoint/2010/main" val="1152188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Focus Today</a:t>
            </a:r>
            <a:endParaRPr lang="en-US" dirty="0"/>
          </a:p>
        </p:txBody>
      </p:sp>
      <p:sp>
        <p:nvSpPr>
          <p:cNvPr id="3" name="Content Placeholder 2"/>
          <p:cNvSpPr>
            <a:spLocks noGrp="1"/>
          </p:cNvSpPr>
          <p:nvPr>
            <p:ph idx="1"/>
          </p:nvPr>
        </p:nvSpPr>
        <p:spPr/>
        <p:txBody>
          <a:bodyPr/>
          <a:lstStyle/>
          <a:p>
            <a:r>
              <a:rPr lang="en-US" dirty="0" smtClean="0"/>
              <a:t>Key Questions/Issues</a:t>
            </a:r>
          </a:p>
          <a:p>
            <a:pPr lvl="1"/>
            <a:r>
              <a:rPr lang="en-US" dirty="0" smtClean="0"/>
              <a:t>4. When is cross-subsidization good (Post Office)? When is it bad (natural gas pipelines)?</a:t>
            </a:r>
            <a:endParaRPr lang="en-US" dirty="0"/>
          </a:p>
        </p:txBody>
      </p:sp>
      <p:sp>
        <p:nvSpPr>
          <p:cNvPr id="4" name="Date Placeholder 3"/>
          <p:cNvSpPr>
            <a:spLocks noGrp="1"/>
          </p:cNvSpPr>
          <p:nvPr>
            <p:ph type="dt" sz="half" idx="10"/>
          </p:nvPr>
        </p:nvSpPr>
        <p:spPr/>
        <p:txBody>
          <a:bodyPr/>
          <a:lstStyle/>
          <a:p>
            <a:pPr>
              <a:defRPr/>
            </a:pPr>
            <a:fld id="{3BA02DFA-02C6-4638-89D4-9E98CDF503C0}" type="datetime4">
              <a:rPr lang="en-US" smtClean="0"/>
              <a:pPr>
                <a:defRPr/>
              </a:pPr>
              <a:t>March 30, 2022</a:t>
            </a:fld>
            <a:endParaRPr lang="en-US" altLang="en-US">
              <a:solidFill>
                <a:schemeClr val="bg2"/>
              </a:solidFill>
            </a:endParaRPr>
          </a:p>
        </p:txBody>
      </p:sp>
      <p:sp>
        <p:nvSpPr>
          <p:cNvPr id="5" name="Slide Number Placeholder 4"/>
          <p:cNvSpPr>
            <a:spLocks noGrp="1"/>
          </p:cNvSpPr>
          <p:nvPr>
            <p:ph type="sldNum" sz="quarter" idx="11"/>
          </p:nvPr>
        </p:nvSpPr>
        <p:spPr/>
        <p:txBody>
          <a:bodyPr/>
          <a:lstStyle/>
          <a:p>
            <a:pPr>
              <a:defRPr/>
            </a:pPr>
            <a:fld id="{BC03FDE9-4CFE-4421-A501-434F5F61D1E4}" type="slidenum">
              <a:rPr lang="en-US" altLang="en-US" smtClean="0"/>
              <a:pPr>
                <a:defRPr/>
              </a:pPr>
              <a:t>3</a:t>
            </a:fld>
            <a:endParaRPr lang="en-US" altLang="en-US"/>
          </a:p>
        </p:txBody>
      </p:sp>
    </p:spTree>
    <p:extLst>
      <p:ext uri="{BB962C8B-B14F-4D97-AF65-F5344CB8AC3E}">
        <p14:creationId xmlns:p14="http://schemas.microsoft.com/office/powerpoint/2010/main" val="13182714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53575" y="-2"/>
            <a:ext cx="2638426"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Growing Rapidly</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30,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30</a:t>
            </a:fld>
            <a:endParaRPr lang="en-US" altLang="en-US"/>
          </a:p>
        </p:txBody>
      </p:sp>
      <p:sp>
        <p:nvSpPr>
          <p:cNvPr id="6" name="Text Box 5"/>
          <p:cNvSpPr txBox="1">
            <a:spLocks noChangeArrowheads="1"/>
          </p:cNvSpPr>
          <p:nvPr/>
        </p:nvSpPr>
        <p:spPr bwMode="auto">
          <a:xfrm>
            <a:off x="8958262" y="6488668"/>
            <a:ext cx="323373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smtClean="0">
                <a:solidFill>
                  <a:schemeClr val="accent4">
                    <a:lumMod val="75000"/>
                    <a:lumOff val="25000"/>
                  </a:schemeClr>
                </a:solidFill>
                <a:latin typeface="+mn-lt"/>
                <a:cs typeface="Times New Roman" panose="02020603050405020304" pitchFamily="18" charset="0"/>
              </a:rPr>
              <a:t>H.Rep</a:t>
            </a:r>
            <a:r>
              <a:rPr lang="en-US" sz="1800" i="0" dirty="0" smtClean="0">
                <a:solidFill>
                  <a:schemeClr val="accent4">
                    <a:lumMod val="75000"/>
                    <a:lumOff val="25000"/>
                  </a:schemeClr>
                </a:solidFill>
                <a:latin typeface="+mn-lt"/>
                <a:cs typeface="Times New Roman" panose="02020603050405020304" pitchFamily="18" charset="0"/>
              </a:rPr>
              <a:t>. 75-709 (28 Apr 1937)</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1938 Act House Report.pdf (SECURED) - Adobe Acrobat Pro DC"/>
          <p:cNvPicPr>
            <a:picLocks noChangeAspect="1"/>
          </p:cNvPicPr>
          <p:nvPr/>
        </p:nvPicPr>
        <p:blipFill rotWithShape="1">
          <a:blip r:embed="rId2" cstate="print">
            <a:extLst>
              <a:ext uri="{28A0092B-C50C-407E-A947-70E740481C1C}">
                <a14:useLocalDpi xmlns:a14="http://schemas.microsoft.com/office/drawing/2010/main" val="0"/>
              </a:ext>
            </a:extLst>
          </a:blip>
          <a:srcRect l="8159" t="9930" r="21746" b="20208"/>
          <a:stretch/>
        </p:blipFill>
        <p:spPr>
          <a:xfrm>
            <a:off x="295275" y="418011"/>
            <a:ext cx="3767150" cy="5830389"/>
          </a:xfrm>
          <a:prstGeom prst="rect">
            <a:avLst/>
          </a:prstGeom>
        </p:spPr>
      </p:pic>
      <p:pic>
        <p:nvPicPr>
          <p:cNvPr id="8" name="Picture 7" descr="1938 Act House Report.pdf (SECURED) - Adobe Acrobat Pro DC"/>
          <p:cNvPicPr>
            <a:picLocks noChangeAspect="1"/>
          </p:cNvPicPr>
          <p:nvPr/>
        </p:nvPicPr>
        <p:blipFill rotWithShape="1">
          <a:blip r:embed="rId2" cstate="print">
            <a:extLst>
              <a:ext uri="{28A0092B-C50C-407E-A947-70E740481C1C}">
                <a14:useLocalDpi xmlns:a14="http://schemas.microsoft.com/office/drawing/2010/main" val="0"/>
              </a:ext>
            </a:extLst>
          </a:blip>
          <a:srcRect l="15750" t="25693" r="28511" b="57872"/>
          <a:stretch/>
        </p:blipFill>
        <p:spPr>
          <a:xfrm>
            <a:off x="2079312" y="1404938"/>
            <a:ext cx="9038848" cy="4138612"/>
          </a:xfrm>
          <a:prstGeom prst="rect">
            <a:avLst/>
          </a:prstGeom>
        </p:spPr>
      </p:pic>
    </p:spTree>
    <p:extLst>
      <p:ext uri="{BB962C8B-B14F-4D97-AF65-F5344CB8AC3E}">
        <p14:creationId xmlns:p14="http://schemas.microsoft.com/office/powerpoint/2010/main" val="342596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29775" y="-2"/>
            <a:ext cx="2562226"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Regulated Entry</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30,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31</a:t>
            </a:fld>
            <a:endParaRPr lang="en-US" altLang="en-US"/>
          </a:p>
        </p:txBody>
      </p:sp>
      <p:sp>
        <p:nvSpPr>
          <p:cNvPr id="6" name="Text Box 5"/>
          <p:cNvSpPr txBox="1">
            <a:spLocks noChangeArrowheads="1"/>
          </p:cNvSpPr>
          <p:nvPr/>
        </p:nvSpPr>
        <p:spPr bwMode="auto">
          <a:xfrm>
            <a:off x="8796338" y="6488668"/>
            <a:ext cx="33956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Pub. L. 75-688 (21 June 1938)</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Natural Gas Act of 1938.pdf - Adobe Acrobat Pro DC"/>
          <p:cNvPicPr>
            <a:picLocks noChangeAspect="1"/>
          </p:cNvPicPr>
          <p:nvPr/>
        </p:nvPicPr>
        <p:blipFill rotWithShape="1">
          <a:blip r:embed="rId2" cstate="print">
            <a:extLst>
              <a:ext uri="{28A0092B-C50C-407E-A947-70E740481C1C}">
                <a14:useLocalDpi xmlns:a14="http://schemas.microsoft.com/office/drawing/2010/main" val="0"/>
              </a:ext>
            </a:extLst>
          </a:blip>
          <a:srcRect l="6865" t="14028" r="28216" b="19653"/>
          <a:stretch/>
        </p:blipFill>
        <p:spPr>
          <a:xfrm>
            <a:off x="176213" y="418010"/>
            <a:ext cx="3708305" cy="5882777"/>
          </a:xfrm>
          <a:prstGeom prst="rect">
            <a:avLst/>
          </a:prstGeom>
        </p:spPr>
      </p:pic>
      <p:pic>
        <p:nvPicPr>
          <p:cNvPr id="10" name="Picture 9" descr="Natural Gas Act of 1938.pdf - Adobe Acrobat Pro DC"/>
          <p:cNvPicPr>
            <a:picLocks noChangeAspect="1"/>
          </p:cNvPicPr>
          <p:nvPr/>
        </p:nvPicPr>
        <p:blipFill rotWithShape="1">
          <a:blip r:embed="rId2" cstate="print">
            <a:extLst>
              <a:ext uri="{28A0092B-C50C-407E-A947-70E740481C1C}">
                <a14:useLocalDpi xmlns:a14="http://schemas.microsoft.com/office/drawing/2010/main" val="0"/>
              </a:ext>
            </a:extLst>
          </a:blip>
          <a:srcRect l="11117" t="21557" r="33939" b="54229"/>
          <a:stretch/>
        </p:blipFill>
        <p:spPr>
          <a:xfrm>
            <a:off x="2527476" y="652461"/>
            <a:ext cx="8176767" cy="5595939"/>
          </a:xfrm>
          <a:prstGeom prst="rect">
            <a:avLst/>
          </a:prstGeom>
        </p:spPr>
      </p:pic>
    </p:spTree>
    <p:extLst>
      <p:ext uri="{BB962C8B-B14F-4D97-AF65-F5344CB8AC3E}">
        <p14:creationId xmlns:p14="http://schemas.microsoft.com/office/powerpoint/2010/main" val="4176299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5441" y="-2"/>
            <a:ext cx="2956560"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1942 Amendments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30,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32</a:t>
            </a:fld>
            <a:endParaRPr lang="en-US" altLang="en-US"/>
          </a:p>
        </p:txBody>
      </p:sp>
      <p:sp>
        <p:nvSpPr>
          <p:cNvPr id="6" name="Text Box 5"/>
          <p:cNvSpPr txBox="1">
            <a:spLocks noChangeArrowheads="1"/>
          </p:cNvSpPr>
          <p:nvPr/>
        </p:nvSpPr>
        <p:spPr bwMode="auto">
          <a:xfrm>
            <a:off x="8982074" y="6488668"/>
            <a:ext cx="32099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Pub. L. 77-444 (7 Feb 1942)</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3602627" y="209004"/>
            <a:ext cx="4496702" cy="6546669"/>
          </a:xfrm>
          <a:prstGeom prst="rect">
            <a:avLst/>
          </a:prstGeom>
        </p:spPr>
      </p:pic>
    </p:spTree>
    <p:extLst>
      <p:ext uri="{BB962C8B-B14F-4D97-AF65-F5344CB8AC3E}">
        <p14:creationId xmlns:p14="http://schemas.microsoft.com/office/powerpoint/2010/main" val="17577238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2748" y="-2"/>
            <a:ext cx="6109253"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Expansion of Certificate of Entry Regime</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30,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33</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smtClean="0">
                <a:solidFill>
                  <a:schemeClr val="accent4">
                    <a:lumMod val="75000"/>
                    <a:lumOff val="25000"/>
                  </a:schemeClr>
                </a:solidFill>
                <a:latin typeface="+mn-lt"/>
                <a:cs typeface="Times New Roman" panose="02020603050405020304" pitchFamily="18" charset="0"/>
              </a:rPr>
              <a:t>H.Rep</a:t>
            </a:r>
            <a:r>
              <a:rPr lang="en-US" sz="1800" i="0" dirty="0" smtClean="0">
                <a:solidFill>
                  <a:schemeClr val="accent4">
                    <a:lumMod val="75000"/>
                    <a:lumOff val="25000"/>
                  </a:schemeClr>
                </a:solidFill>
                <a:latin typeface="+mn-lt"/>
                <a:cs typeface="Times New Roman" panose="02020603050405020304" pitchFamily="18" charset="0"/>
              </a:rPr>
              <a:t>. 77-1290 (21 Oct 1941)</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30169" y="418011"/>
            <a:ext cx="3946497" cy="5814036"/>
          </a:xfrm>
          <a:prstGeom prst="rect">
            <a:avLst/>
          </a:prstGeom>
        </p:spPr>
      </p:pic>
      <p:grpSp>
        <p:nvGrpSpPr>
          <p:cNvPr id="10" name="Group 9"/>
          <p:cNvGrpSpPr>
            <a:grpSpLocks noChangeAspect="1"/>
          </p:cNvGrpSpPr>
          <p:nvPr/>
        </p:nvGrpSpPr>
        <p:grpSpPr>
          <a:xfrm>
            <a:off x="1643194" y="1870544"/>
            <a:ext cx="9602402" cy="3615856"/>
            <a:chOff x="3640183" y="2801983"/>
            <a:chExt cx="4911634" cy="1849512"/>
          </a:xfrm>
        </p:grpSpPr>
        <p:pic>
          <p:nvPicPr>
            <p:cNvPr id="8" name="Picture 7"/>
            <p:cNvPicPr>
              <a:picLocks noChangeAspect="1"/>
            </p:cNvPicPr>
            <p:nvPr/>
          </p:nvPicPr>
          <p:blipFill>
            <a:blip r:embed="rId3"/>
            <a:stretch>
              <a:fillRect/>
            </a:stretch>
          </p:blipFill>
          <p:spPr>
            <a:xfrm>
              <a:off x="3640183" y="2801983"/>
              <a:ext cx="4911634" cy="1254034"/>
            </a:xfrm>
            <a:prstGeom prst="rect">
              <a:avLst/>
            </a:prstGeom>
          </p:spPr>
        </p:pic>
        <p:pic>
          <p:nvPicPr>
            <p:cNvPr id="9" name="Picture 8"/>
            <p:cNvPicPr>
              <a:picLocks noChangeAspect="1"/>
            </p:cNvPicPr>
            <p:nvPr/>
          </p:nvPicPr>
          <p:blipFill>
            <a:blip r:embed="rId4"/>
            <a:stretch>
              <a:fillRect/>
            </a:stretch>
          </p:blipFill>
          <p:spPr>
            <a:xfrm>
              <a:off x="3684104" y="3982185"/>
              <a:ext cx="4867713" cy="669310"/>
            </a:xfrm>
            <a:prstGeom prst="rect">
              <a:avLst/>
            </a:prstGeom>
          </p:spPr>
        </p:pic>
      </p:grpSp>
    </p:spTree>
    <p:extLst>
      <p:ext uri="{BB962C8B-B14F-4D97-AF65-F5344CB8AC3E}">
        <p14:creationId xmlns:p14="http://schemas.microsoft.com/office/powerpoint/2010/main" val="265176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58050" y="-2"/>
            <a:ext cx="4933951"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Title 15, Chap. 15B.: Natural Gas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30,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34</a:t>
            </a:fld>
            <a:endParaRPr lang="en-US" altLang="en-US"/>
          </a:p>
        </p:txBody>
      </p:sp>
      <p:sp>
        <p:nvSpPr>
          <p:cNvPr id="6" name="Text Box 5"/>
          <p:cNvSpPr txBox="1">
            <a:spLocks noChangeArrowheads="1"/>
          </p:cNvSpPr>
          <p:nvPr/>
        </p:nvSpPr>
        <p:spPr bwMode="auto">
          <a:xfrm>
            <a:off x="8415338" y="6488668"/>
            <a:ext cx="37766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United States Code (30 Mar 2022)</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2304370" y="118501"/>
            <a:ext cx="4883568" cy="6554833"/>
          </a:xfrm>
          <a:prstGeom prst="rect">
            <a:avLst/>
          </a:prstGeom>
        </p:spPr>
      </p:pic>
    </p:spTree>
    <p:extLst>
      <p:ext uri="{BB962C8B-B14F-4D97-AF65-F5344CB8AC3E}">
        <p14:creationId xmlns:p14="http://schemas.microsoft.com/office/powerpoint/2010/main" val="24718161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05825" y="-2"/>
            <a:ext cx="3686176"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15 USC 717 and forward</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30,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35</a:t>
            </a:fld>
            <a:endParaRPr lang="en-US" altLang="en-US"/>
          </a:p>
        </p:txBody>
      </p:sp>
      <p:sp>
        <p:nvSpPr>
          <p:cNvPr id="6" name="Text Box 5"/>
          <p:cNvSpPr txBox="1">
            <a:spLocks noChangeArrowheads="1"/>
          </p:cNvSpPr>
          <p:nvPr/>
        </p:nvSpPr>
        <p:spPr bwMode="auto">
          <a:xfrm>
            <a:off x="8415338" y="6488668"/>
            <a:ext cx="37766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United States Code (30 Mar 2022)</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3395166" y="209004"/>
            <a:ext cx="4888409" cy="6545035"/>
          </a:xfrm>
          <a:prstGeom prst="rect">
            <a:avLst/>
          </a:prstGeom>
        </p:spPr>
      </p:pic>
    </p:spTree>
    <p:extLst>
      <p:ext uri="{BB962C8B-B14F-4D97-AF65-F5344CB8AC3E}">
        <p14:creationId xmlns:p14="http://schemas.microsoft.com/office/powerpoint/2010/main" val="22109030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06271" y="-2"/>
            <a:ext cx="2485730"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Current Statute</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30,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36</a:t>
            </a:fld>
            <a:endParaRPr lang="en-US" altLang="en-US"/>
          </a:p>
        </p:txBody>
      </p:sp>
      <p:sp>
        <p:nvSpPr>
          <p:cNvPr id="6" name="Text Box 5"/>
          <p:cNvSpPr txBox="1">
            <a:spLocks noChangeArrowheads="1"/>
          </p:cNvSpPr>
          <p:nvPr/>
        </p:nvSpPr>
        <p:spPr bwMode="auto">
          <a:xfrm>
            <a:off x="10296938" y="6488668"/>
            <a:ext cx="189506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15 USC 717f(e)</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68263" y="418010"/>
            <a:ext cx="4683686" cy="5908955"/>
          </a:xfrm>
          <a:prstGeom prst="rect">
            <a:avLst/>
          </a:prstGeom>
        </p:spPr>
      </p:pic>
      <p:sp>
        <p:nvSpPr>
          <p:cNvPr id="8" name="Rectangle 7"/>
          <p:cNvSpPr/>
          <p:nvPr/>
        </p:nvSpPr>
        <p:spPr bwMode="auto">
          <a:xfrm>
            <a:off x="923422" y="1522240"/>
            <a:ext cx="10963778" cy="452431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600" i="0" u="none" strike="noStrike" cap="none" normalizeH="0" baseline="0" dirty="0" smtClean="0">
                <a:ln>
                  <a:noFill/>
                </a:ln>
                <a:solidFill>
                  <a:srgbClr val="000000"/>
                </a:solidFill>
                <a:effectLst/>
              </a:rPr>
              <a:t>“</a:t>
            </a:r>
            <a:r>
              <a:rPr lang="en-US" sz="3600" dirty="0">
                <a:cs typeface="Arial" panose="020B0604020202020204" pitchFamily="34" charset="0"/>
              </a:rPr>
              <a:t>…[A]</a:t>
            </a:r>
            <a:r>
              <a:rPr lang="en-US" sz="3600" dirty="0">
                <a:cs typeface="Times New Roman" panose="02020603050405020304" pitchFamily="18" charset="0"/>
              </a:rPr>
              <a:t> </a:t>
            </a:r>
            <a:r>
              <a:rPr lang="en-US" sz="3600" b="1" dirty="0">
                <a:solidFill>
                  <a:schemeClr val="tx1">
                    <a:lumMod val="60000"/>
                    <a:lumOff val="40000"/>
                  </a:schemeClr>
                </a:solidFill>
                <a:cs typeface="Times New Roman" panose="02020603050405020304" pitchFamily="18" charset="0"/>
              </a:rPr>
              <a:t>certificate shall be issued </a:t>
            </a:r>
            <a:r>
              <a:rPr lang="en-US" sz="3600" dirty="0">
                <a:cs typeface="Times New Roman" panose="02020603050405020304" pitchFamily="18" charset="0"/>
              </a:rPr>
              <a:t>to any qualified applicant therefor, authorizing the whole or any part of the operation, sale, service, construction, extension, or acquisition covered by the application, if it is found that the </a:t>
            </a:r>
            <a:r>
              <a:rPr lang="en-US" sz="3600" b="1" dirty="0">
                <a:solidFill>
                  <a:schemeClr val="accent4">
                    <a:lumMod val="50000"/>
                    <a:lumOff val="50000"/>
                  </a:schemeClr>
                </a:solidFill>
                <a:cs typeface="Times New Roman" panose="02020603050405020304" pitchFamily="18" charset="0"/>
              </a:rPr>
              <a:t>applicant</a:t>
            </a:r>
            <a:r>
              <a:rPr lang="en-US" sz="3600" dirty="0">
                <a:cs typeface="Times New Roman" panose="02020603050405020304" pitchFamily="18" charset="0"/>
              </a:rPr>
              <a:t> </a:t>
            </a:r>
            <a:r>
              <a:rPr lang="en-US" sz="3600" b="1" dirty="0">
                <a:solidFill>
                  <a:schemeClr val="tx1">
                    <a:lumMod val="60000"/>
                    <a:lumOff val="40000"/>
                  </a:schemeClr>
                </a:solidFill>
                <a:cs typeface="Times New Roman" panose="02020603050405020304" pitchFamily="18" charset="0"/>
              </a:rPr>
              <a:t>is able and willing properly to do the acts</a:t>
            </a:r>
            <a:r>
              <a:rPr lang="en-US" sz="3600" dirty="0">
                <a:cs typeface="Times New Roman" panose="02020603050405020304" pitchFamily="18" charset="0"/>
              </a:rPr>
              <a:t> and to perform the service proposed and to conform to the provisions of this chapter and the requirements, rules, and regulations of the Commission </a:t>
            </a:r>
            <a:r>
              <a:rPr lang="en-US" sz="3600" dirty="0" smtClean="0">
                <a:cs typeface="Times New Roman" panose="02020603050405020304" pitchFamily="18" charset="0"/>
              </a:rPr>
              <a:t>thereunder,</a:t>
            </a:r>
            <a:r>
              <a:rPr lang="en-US" sz="3600" dirty="0" smtClean="0">
                <a:solidFill>
                  <a:srgbClr val="000000"/>
                </a:solidFill>
              </a:rPr>
              <a:t>”</a:t>
            </a:r>
            <a:endParaRPr lang="en-US" sz="3600" b="1" dirty="0">
              <a:solidFill>
                <a:srgbClr val="000000"/>
              </a:solidFill>
              <a:cs typeface="Times New Roman" panose="02020603050405020304" pitchFamily="18" charset="0"/>
            </a:endParaRPr>
          </a:p>
        </p:txBody>
      </p:sp>
    </p:spTree>
    <p:extLst>
      <p:ext uri="{BB962C8B-B14F-4D97-AF65-F5344CB8AC3E}">
        <p14:creationId xmlns:p14="http://schemas.microsoft.com/office/powerpoint/2010/main" val="181711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06271" y="-2"/>
            <a:ext cx="2485730"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Current Statute</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30,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37</a:t>
            </a:fld>
            <a:endParaRPr lang="en-US" altLang="en-US"/>
          </a:p>
        </p:txBody>
      </p:sp>
      <p:sp>
        <p:nvSpPr>
          <p:cNvPr id="6" name="Text Box 5"/>
          <p:cNvSpPr txBox="1">
            <a:spLocks noChangeArrowheads="1"/>
          </p:cNvSpPr>
          <p:nvPr/>
        </p:nvSpPr>
        <p:spPr bwMode="auto">
          <a:xfrm>
            <a:off x="10296938" y="6488668"/>
            <a:ext cx="189506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15 USC 717f(e)</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68263" y="418010"/>
            <a:ext cx="4683686" cy="5908955"/>
          </a:xfrm>
          <a:prstGeom prst="rect">
            <a:avLst/>
          </a:prstGeom>
        </p:spPr>
      </p:pic>
      <p:sp>
        <p:nvSpPr>
          <p:cNvPr id="8" name="Rectangle 7"/>
          <p:cNvSpPr/>
          <p:nvPr/>
        </p:nvSpPr>
        <p:spPr bwMode="auto">
          <a:xfrm>
            <a:off x="971047" y="833330"/>
            <a:ext cx="10963778" cy="5078313"/>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lang="en-US" sz="3600" dirty="0" smtClean="0">
                <a:solidFill>
                  <a:srgbClr val="000000"/>
                </a:solidFill>
              </a:rPr>
              <a:t>“</a:t>
            </a:r>
            <a:r>
              <a:rPr lang="en-US" sz="3600" dirty="0">
                <a:cs typeface="Times New Roman" panose="02020603050405020304" pitchFamily="18" charset="0"/>
              </a:rPr>
              <a:t>and that the proposed service, sale, operation, construction, extension, or acquisition, to the extent authorized by the certificate, is or will be </a:t>
            </a:r>
            <a:r>
              <a:rPr lang="en-US" sz="3600" b="1" dirty="0">
                <a:solidFill>
                  <a:schemeClr val="tx1">
                    <a:lumMod val="60000"/>
                    <a:lumOff val="40000"/>
                  </a:schemeClr>
                </a:solidFill>
                <a:cs typeface="Times New Roman" panose="02020603050405020304" pitchFamily="18" charset="0"/>
              </a:rPr>
              <a:t>required by the present or future public convenience and necessity</a:t>
            </a:r>
            <a:r>
              <a:rPr lang="en-US" sz="3600" dirty="0">
                <a:cs typeface="Times New Roman" panose="02020603050405020304" pitchFamily="18" charset="0"/>
              </a:rPr>
              <a:t>; otherwise such application shall be </a:t>
            </a:r>
            <a:r>
              <a:rPr lang="en-US" sz="3600" dirty="0" smtClean="0">
                <a:cs typeface="Times New Roman" panose="02020603050405020304" pitchFamily="18" charset="0"/>
              </a:rPr>
              <a:t>denied. </a:t>
            </a:r>
            <a:r>
              <a:rPr lang="en-US" sz="3600" dirty="0">
                <a:cs typeface="Times New Roman" panose="02020603050405020304" pitchFamily="18" charset="0"/>
              </a:rPr>
              <a:t>The Commission shall have the power to attach to the issuance of the certificate and to the exercise of the rights granted thereunder such reasonable terms and conditions as the public convenience and necessity may require.</a:t>
            </a:r>
            <a:r>
              <a:rPr lang="en-US" sz="3600" dirty="0" smtClean="0">
                <a:solidFill>
                  <a:srgbClr val="000000"/>
                </a:solidFill>
              </a:rPr>
              <a:t>”</a:t>
            </a:r>
            <a:endParaRPr lang="en-US" sz="3600" b="1" dirty="0">
              <a:solidFill>
                <a:srgbClr val="000000"/>
              </a:solidFill>
              <a:cs typeface="Times New Roman" panose="02020603050405020304" pitchFamily="18" charset="0"/>
            </a:endParaRPr>
          </a:p>
        </p:txBody>
      </p:sp>
    </p:spTree>
    <p:extLst>
      <p:ext uri="{BB962C8B-B14F-4D97-AF65-F5344CB8AC3E}">
        <p14:creationId xmlns:p14="http://schemas.microsoft.com/office/powerpoint/2010/main" val="81895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82595" y="-2"/>
            <a:ext cx="1809405" cy="361606"/>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About Jets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30,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38</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Jetspizza.com (30 Mar 2022)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bout Jets - Jet's Pizza - Google Chrom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578" y="361603"/>
            <a:ext cx="5118160" cy="5629449"/>
          </a:xfrm>
          <a:prstGeom prst="rect">
            <a:avLst/>
          </a:prstGeom>
        </p:spPr>
      </p:pic>
      <p:pic>
        <p:nvPicPr>
          <p:cNvPr id="8" name="Picture 7" descr="About Jets - Jet's Pizza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l="4914" t="18202" r="5660" b="27417"/>
          <a:stretch/>
        </p:blipFill>
        <p:spPr>
          <a:xfrm>
            <a:off x="2340031" y="1257191"/>
            <a:ext cx="7686966" cy="5141422"/>
          </a:xfrm>
          <a:prstGeom prst="rect">
            <a:avLst/>
          </a:prstGeom>
        </p:spPr>
      </p:pic>
    </p:spTree>
    <p:extLst>
      <p:ext uri="{BB962C8B-B14F-4D97-AF65-F5344CB8AC3E}">
        <p14:creationId xmlns:p14="http://schemas.microsoft.com/office/powerpoint/2010/main" val="266119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83585" y="-2"/>
            <a:ext cx="2208416"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New Jet Pizza</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30,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39</a:t>
            </a:fld>
            <a:endParaRPr lang="en-US" altLang="en-US"/>
          </a:p>
        </p:txBody>
      </p:sp>
      <p:sp>
        <p:nvSpPr>
          <p:cNvPr id="6" name="Text Box 5"/>
          <p:cNvSpPr txBox="1">
            <a:spLocks noChangeArrowheads="1"/>
          </p:cNvSpPr>
          <p:nvPr/>
        </p:nvSpPr>
        <p:spPr bwMode="auto">
          <a:xfrm>
            <a:off x="9921240" y="6488668"/>
            <a:ext cx="227076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Visited 30 Mar 2022</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5" name="Picture 4" descr="Jet's Pizza Delivery &amp; Dine-In at 1348 E 55th St 60615 - Google Chrom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04115" y="85699"/>
            <a:ext cx="6090750" cy="6699198"/>
          </a:xfrm>
          <a:prstGeom prst="rect">
            <a:avLst/>
          </a:prstGeom>
        </p:spPr>
      </p:pic>
    </p:spTree>
    <p:extLst>
      <p:ext uri="{BB962C8B-B14F-4D97-AF65-F5344CB8AC3E}">
        <p14:creationId xmlns:p14="http://schemas.microsoft.com/office/powerpoint/2010/main" val="27033156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ECA2CE5B-E192-47B3-9D70-E56F3318ECEC}" type="datetime4">
              <a:rPr lang="en-US" smtClean="0"/>
              <a:t>March 30, 2022</a:t>
            </a:fld>
            <a:endParaRPr lang="en-US" altLang="en-US">
              <a:solidFill>
                <a:schemeClr val="bg2"/>
              </a:solidFill>
            </a:endParaRPr>
          </a:p>
        </p:txBody>
      </p:sp>
      <p:sp>
        <p:nvSpPr>
          <p:cNvPr id="6" name="Slide Number Placeholder 5"/>
          <p:cNvSpPr>
            <a:spLocks noGrp="1"/>
          </p:cNvSpPr>
          <p:nvPr>
            <p:ph type="sldNum" sz="quarter" idx="4294967295"/>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E9E2A632-31BB-4613-9E83-CF7CF374381A}" type="slidenum">
              <a:rPr lang="en-US" altLang="en-US" sz="1400">
                <a:solidFill>
                  <a:srgbClr val="000066"/>
                </a:solidFill>
                <a:latin typeface="Arial" panose="020B0604020202020204" pitchFamily="34" charset="0"/>
              </a:rPr>
              <a:pPr/>
              <a:t>4</a:t>
            </a:fld>
            <a:endParaRPr lang="en-US" altLang="en-US" sz="1400">
              <a:solidFill>
                <a:srgbClr val="000066"/>
              </a:solidFill>
              <a:latin typeface="Arial" panose="020B0604020202020204" pitchFamily="34" charset="0"/>
            </a:endParaRPr>
          </a:p>
        </p:txBody>
      </p:sp>
      <p:sp>
        <p:nvSpPr>
          <p:cNvPr id="4101" name="Rectangle 2"/>
          <p:cNvSpPr>
            <a:spLocks noGrp="1" noChangeArrowheads="1"/>
          </p:cNvSpPr>
          <p:nvPr>
            <p:ph type="title"/>
          </p:nvPr>
        </p:nvSpPr>
        <p:spPr/>
        <p:txBody>
          <a:bodyPr/>
          <a:lstStyle/>
          <a:p>
            <a:r>
              <a:rPr lang="en-US" smtClean="0"/>
              <a:t>Natural Monopoly: Production and Cost Function</a:t>
            </a:r>
          </a:p>
        </p:txBody>
      </p:sp>
      <p:sp>
        <p:nvSpPr>
          <p:cNvPr id="4102" name="Rectangle 3"/>
          <p:cNvSpPr>
            <a:spLocks noGrp="1" noChangeArrowheads="1"/>
          </p:cNvSpPr>
          <p:nvPr>
            <p:ph type="body" idx="1"/>
          </p:nvPr>
        </p:nvSpPr>
        <p:spPr/>
        <p:txBody>
          <a:bodyPr/>
          <a:lstStyle/>
          <a:p>
            <a:r>
              <a:rPr lang="en-US" smtClean="0"/>
              <a:t>Available to anyone</a:t>
            </a:r>
          </a:p>
          <a:p>
            <a:r>
              <a:rPr lang="en-US" smtClean="0"/>
              <a:t>Given by: cq + K</a:t>
            </a:r>
          </a:p>
          <a:p>
            <a:pPr lvl="1"/>
            <a:r>
              <a:rPr lang="en-US" smtClean="0"/>
              <a:t>q is quantity of good produced</a:t>
            </a:r>
          </a:p>
          <a:p>
            <a:pPr lvl="1"/>
            <a:r>
              <a:rPr lang="en-US" smtClean="0"/>
              <a:t>c is the cost of producing one unit of each good (marginal cost)</a:t>
            </a:r>
          </a:p>
          <a:p>
            <a:pPr lvl="1"/>
            <a:r>
              <a:rPr lang="en-US" smtClean="0"/>
              <a:t>K is fixed cost of production</a:t>
            </a:r>
          </a:p>
          <a:p>
            <a:pPr lvl="1"/>
            <a:r>
              <a:rPr lang="en-US" smtClean="0"/>
              <a:t>A producer must pay K regardless of how much of the good is produced</a:t>
            </a:r>
          </a:p>
          <a:p>
            <a:pPr lvl="1"/>
            <a:r>
              <a:rPr lang="en-US" smtClean="0"/>
              <a:t>Idea: An entry fee to get into the business</a:t>
            </a:r>
          </a:p>
        </p:txBody>
      </p:sp>
    </p:spTree>
    <p:extLst>
      <p:ext uri="{BB962C8B-B14F-4D97-AF65-F5344CB8AC3E}">
        <p14:creationId xmlns:p14="http://schemas.microsoft.com/office/powerpoint/2010/main" val="198106415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33461" y="-1"/>
            <a:ext cx="2158539" cy="344980"/>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The Lost City</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30,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40</a:t>
            </a:fld>
            <a:endParaRPr lang="en-US" altLang="en-US"/>
          </a:p>
        </p:txBody>
      </p:sp>
      <p:sp>
        <p:nvSpPr>
          <p:cNvPr id="6" name="Text Box 5"/>
          <p:cNvSpPr txBox="1">
            <a:spLocks noChangeArrowheads="1"/>
          </p:cNvSpPr>
          <p:nvPr/>
        </p:nvSpPr>
        <p:spPr bwMode="auto">
          <a:xfrm>
            <a:off x="8272462" y="6488668"/>
            <a:ext cx="391953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The Numbers (Visited 30 Mar 2022)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The Lost City (2022) - Financial Information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952" y="344979"/>
            <a:ext cx="5271517" cy="5798126"/>
          </a:xfrm>
          <a:prstGeom prst="rect">
            <a:avLst/>
          </a:prstGeom>
        </p:spPr>
      </p:pic>
      <p:pic>
        <p:nvPicPr>
          <p:cNvPr id="8" name="Picture 7" descr="The Lost City (2022) - Financial Information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5340" t="60934" r="24865" b="12219"/>
          <a:stretch/>
        </p:blipFill>
        <p:spPr>
          <a:xfrm>
            <a:off x="1512914" y="1558634"/>
            <a:ext cx="9558886" cy="4044143"/>
          </a:xfrm>
          <a:prstGeom prst="rect">
            <a:avLst/>
          </a:prstGeom>
        </p:spPr>
      </p:pic>
    </p:spTree>
    <p:extLst>
      <p:ext uri="{BB962C8B-B14F-4D97-AF65-F5344CB8AC3E}">
        <p14:creationId xmlns:p14="http://schemas.microsoft.com/office/powerpoint/2010/main" val="326163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3"/>
          <p:cNvSpPr>
            <a:spLocks noGrp="1"/>
          </p:cNvSpPr>
          <p:nvPr>
            <p:ph type="dt" sz="quarter" idx="10"/>
          </p:nvPr>
        </p:nvSpPr>
        <p:spPr/>
        <p:txBody>
          <a:bodyPr/>
          <a:lstStyle/>
          <a:p>
            <a:pPr>
              <a:defRPr/>
            </a:pPr>
            <a:fld id="{5F369545-6D06-4E91-ABC3-82B8C88D0A63}" type="datetime4">
              <a:rPr lang="en-US" smtClean="0"/>
              <a:t>March 30, 2022</a:t>
            </a:fld>
            <a:endParaRPr lang="en-US" altLang="en-US">
              <a:solidFill>
                <a:schemeClr val="bg2"/>
              </a:solidFill>
            </a:endParaRPr>
          </a:p>
        </p:txBody>
      </p:sp>
      <p:sp>
        <p:nvSpPr>
          <p:cNvPr id="13" name="Slide Number Placeholder 5"/>
          <p:cNvSpPr>
            <a:spLocks noGrp="1"/>
          </p:cNvSpPr>
          <p:nvPr>
            <p:ph type="sldNum" sz="quarter" idx="4294967295"/>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2625A75C-4C62-4928-836F-DE410D1C2AC1}" type="slidenum">
              <a:rPr lang="en-US" altLang="en-US" sz="1400">
                <a:solidFill>
                  <a:srgbClr val="000066"/>
                </a:solidFill>
                <a:latin typeface="Arial" panose="020B0604020202020204" pitchFamily="34" charset="0"/>
              </a:rPr>
              <a:pPr/>
              <a:t>41</a:t>
            </a:fld>
            <a:endParaRPr lang="en-US" altLang="en-US" sz="1400">
              <a:solidFill>
                <a:srgbClr val="000066"/>
              </a:solidFill>
              <a:latin typeface="Arial" panose="020B0604020202020204" pitchFamily="34" charset="0"/>
            </a:endParaRPr>
          </a:p>
        </p:txBody>
      </p:sp>
      <p:sp>
        <p:nvSpPr>
          <p:cNvPr id="15365" name="Rectangle 2"/>
          <p:cNvSpPr>
            <a:spLocks noGrp="1" noChangeArrowheads="1"/>
          </p:cNvSpPr>
          <p:nvPr>
            <p:ph type="title"/>
          </p:nvPr>
        </p:nvSpPr>
        <p:spPr/>
        <p:txBody>
          <a:bodyPr/>
          <a:lstStyle/>
          <a:p>
            <a:r>
              <a:rPr lang="en-US" smtClean="0"/>
              <a:t>Hypo</a:t>
            </a:r>
          </a:p>
        </p:txBody>
      </p:sp>
      <p:sp>
        <p:nvSpPr>
          <p:cNvPr id="15366" name="Rectangle 3"/>
          <p:cNvSpPr>
            <a:spLocks noGrp="1" noChangeArrowheads="1"/>
          </p:cNvSpPr>
          <p:nvPr>
            <p:ph type="body" idx="1"/>
          </p:nvPr>
        </p:nvSpPr>
        <p:spPr/>
        <p:txBody>
          <a:bodyPr/>
          <a:lstStyle/>
          <a:p>
            <a:r>
              <a:rPr lang="en-US" smtClean="0">
                <a:cs typeface="Times New Roman" panose="02020603050405020304" pitchFamily="18" charset="0"/>
              </a:rPr>
              <a:t>Five potential customers would like access to a pipeline</a:t>
            </a:r>
            <a:endParaRPr lang="en-US" smtClean="0"/>
          </a:p>
          <a:p>
            <a:endParaRPr lang="en-US" smtClean="0"/>
          </a:p>
          <a:p>
            <a:endParaRPr lang="en-US" smtClean="0"/>
          </a:p>
          <a:p>
            <a:pPr lvl="1"/>
            <a:endParaRPr lang="en-US" smtClean="0"/>
          </a:p>
        </p:txBody>
      </p:sp>
      <p:grpSp>
        <p:nvGrpSpPr>
          <p:cNvPr id="15367" name="Group 4"/>
          <p:cNvGrpSpPr>
            <a:grpSpLocks/>
          </p:cNvGrpSpPr>
          <p:nvPr/>
        </p:nvGrpSpPr>
        <p:grpSpPr bwMode="auto">
          <a:xfrm>
            <a:off x="3962400" y="2209801"/>
            <a:ext cx="6842125" cy="4781550"/>
            <a:chOff x="1536" y="1392"/>
            <a:chExt cx="4310" cy="3012"/>
          </a:xfrm>
        </p:grpSpPr>
        <p:sp>
          <p:nvSpPr>
            <p:cNvPr id="15368" name="Text Box 5"/>
            <p:cNvSpPr txBox="1">
              <a:spLocks noChangeArrowheads="1"/>
            </p:cNvSpPr>
            <p:nvPr/>
          </p:nvSpPr>
          <p:spPr bwMode="auto">
            <a:xfrm>
              <a:off x="1536" y="2496"/>
              <a:ext cx="310"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3600" dirty="0">
                  <a:latin typeface="Arial" panose="020B0604020202020204" pitchFamily="34" charset="0"/>
                </a:rPr>
                <a:t>A</a:t>
              </a:r>
            </a:p>
          </p:txBody>
        </p:sp>
        <p:sp>
          <p:nvSpPr>
            <p:cNvPr id="15369" name="Text Box 6"/>
            <p:cNvSpPr txBox="1">
              <a:spLocks noChangeArrowheads="1"/>
            </p:cNvSpPr>
            <p:nvPr/>
          </p:nvSpPr>
          <p:spPr bwMode="auto">
            <a:xfrm>
              <a:off x="2693" y="1392"/>
              <a:ext cx="310"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3600" dirty="0">
                  <a:latin typeface="Arial" panose="020B0604020202020204" pitchFamily="34" charset="0"/>
                </a:rPr>
                <a:t>B</a:t>
              </a:r>
            </a:p>
          </p:txBody>
        </p:sp>
        <p:sp>
          <p:nvSpPr>
            <p:cNvPr id="15370" name="Text Box 7"/>
            <p:cNvSpPr txBox="1">
              <a:spLocks noChangeArrowheads="1"/>
            </p:cNvSpPr>
            <p:nvPr/>
          </p:nvSpPr>
          <p:spPr bwMode="auto">
            <a:xfrm>
              <a:off x="2688" y="2496"/>
              <a:ext cx="326"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3600" dirty="0">
                  <a:latin typeface="Arial" panose="020B0604020202020204" pitchFamily="34" charset="0"/>
                </a:rPr>
                <a:t>C</a:t>
              </a:r>
            </a:p>
          </p:txBody>
        </p:sp>
        <p:sp>
          <p:nvSpPr>
            <p:cNvPr id="15371" name="Text Box 8"/>
            <p:cNvSpPr txBox="1">
              <a:spLocks noChangeArrowheads="1"/>
            </p:cNvSpPr>
            <p:nvPr/>
          </p:nvSpPr>
          <p:spPr bwMode="auto">
            <a:xfrm>
              <a:off x="3792" y="2496"/>
              <a:ext cx="326"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3600" dirty="0">
                  <a:latin typeface="Arial" panose="020B0604020202020204" pitchFamily="34" charset="0"/>
                </a:rPr>
                <a:t>D</a:t>
              </a:r>
            </a:p>
          </p:txBody>
        </p:sp>
        <p:sp>
          <p:nvSpPr>
            <p:cNvPr id="15372" name="Text Box 9"/>
            <p:cNvSpPr txBox="1">
              <a:spLocks noChangeArrowheads="1"/>
            </p:cNvSpPr>
            <p:nvPr/>
          </p:nvSpPr>
          <p:spPr bwMode="auto">
            <a:xfrm>
              <a:off x="2693" y="3648"/>
              <a:ext cx="310"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3600" dirty="0">
                  <a:latin typeface="Arial" panose="020B0604020202020204" pitchFamily="34" charset="0"/>
                </a:rPr>
                <a:t>E</a:t>
              </a:r>
            </a:p>
          </p:txBody>
        </p:sp>
        <p:sp>
          <p:nvSpPr>
            <p:cNvPr id="15373" name="Text Box 10"/>
            <p:cNvSpPr txBox="1">
              <a:spLocks noChangeArrowheads="1"/>
            </p:cNvSpPr>
            <p:nvPr/>
          </p:nvSpPr>
          <p:spPr bwMode="auto">
            <a:xfrm>
              <a:off x="3936" y="3648"/>
              <a:ext cx="1910"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3600" dirty="0">
                  <a:latin typeface="Arial" panose="020B0604020202020204" pitchFamily="34" charset="0"/>
                </a:rPr>
                <a:t>System Access Point</a:t>
              </a:r>
            </a:p>
          </p:txBody>
        </p:sp>
      </p:grpSp>
      <p:sp>
        <p:nvSpPr>
          <p:cNvPr id="14" name="Text Box 5"/>
          <p:cNvSpPr txBox="1">
            <a:spLocks noChangeArrowheads="1"/>
          </p:cNvSpPr>
          <p:nvPr/>
        </p:nvSpPr>
        <p:spPr bwMode="auto">
          <a:xfrm>
            <a:off x="10041775" y="0"/>
            <a:ext cx="2150225"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TTYN (1 of </a:t>
            </a:r>
            <a:r>
              <a:rPr lang="en-US" b="1" i="0" dirty="0">
                <a:solidFill>
                  <a:schemeClr val="accent4">
                    <a:lumMod val="75000"/>
                    <a:lumOff val="25000"/>
                  </a:schemeClr>
                </a:solidFill>
                <a:latin typeface="+mn-lt"/>
                <a:cs typeface="Times New Roman" panose="02020603050405020304" pitchFamily="18" charset="0"/>
              </a:rPr>
              <a:t>4</a:t>
            </a:r>
            <a:r>
              <a:rPr lang="en-US" b="1" i="0" dirty="0" smtClean="0">
                <a:solidFill>
                  <a:schemeClr val="accent4">
                    <a:lumMod val="75000"/>
                    <a:lumOff val="25000"/>
                  </a:schemeClr>
                </a:solidFill>
                <a:latin typeface="+mn-lt"/>
                <a:cs typeface="Times New Roman" panose="02020603050405020304" pitchFamily="18" charset="0"/>
              </a:rPr>
              <a:t>)</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262327830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0273B6F8-44A4-415E-9569-3929B13B201A}" type="datetime4">
              <a:rPr lang="en-US" smtClean="0"/>
              <a:t>March 30, 2022</a:t>
            </a:fld>
            <a:endParaRPr lang="en-US" altLang="en-US">
              <a:solidFill>
                <a:schemeClr val="bg2"/>
              </a:solidFill>
            </a:endParaRPr>
          </a:p>
        </p:txBody>
      </p:sp>
      <p:sp>
        <p:nvSpPr>
          <p:cNvPr id="6" name="Slide Number Placeholder 5"/>
          <p:cNvSpPr>
            <a:spLocks noGrp="1"/>
          </p:cNvSpPr>
          <p:nvPr>
            <p:ph type="sldNum" sz="quarter" idx="4294967295"/>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14E2D430-92F5-4077-8D2D-BCA0C3B65D21}" type="slidenum">
              <a:rPr lang="en-US" altLang="en-US" sz="1400">
                <a:solidFill>
                  <a:srgbClr val="000066"/>
                </a:solidFill>
                <a:latin typeface="Arial" panose="020B0604020202020204" pitchFamily="34" charset="0"/>
              </a:rPr>
              <a:pPr/>
              <a:t>42</a:t>
            </a:fld>
            <a:endParaRPr lang="en-US" altLang="en-US" sz="1400">
              <a:solidFill>
                <a:srgbClr val="000066"/>
              </a:solidFill>
              <a:latin typeface="Arial" panose="020B0604020202020204" pitchFamily="34" charset="0"/>
            </a:endParaRPr>
          </a:p>
        </p:txBody>
      </p:sp>
      <p:sp>
        <p:nvSpPr>
          <p:cNvPr id="16389" name="Rectangle 2"/>
          <p:cNvSpPr>
            <a:spLocks noGrp="1" noChangeArrowheads="1"/>
          </p:cNvSpPr>
          <p:nvPr>
            <p:ph type="title"/>
          </p:nvPr>
        </p:nvSpPr>
        <p:spPr/>
        <p:txBody>
          <a:bodyPr/>
          <a:lstStyle/>
          <a:p>
            <a:r>
              <a:rPr lang="en-US" smtClean="0"/>
              <a:t>Questions</a:t>
            </a:r>
          </a:p>
        </p:txBody>
      </p:sp>
      <p:sp>
        <p:nvSpPr>
          <p:cNvPr id="16390" name="Rectangle 3"/>
          <p:cNvSpPr>
            <a:spLocks noGrp="1" noChangeArrowheads="1"/>
          </p:cNvSpPr>
          <p:nvPr>
            <p:ph type="body" idx="1"/>
          </p:nvPr>
        </p:nvSpPr>
        <p:spPr/>
        <p:txBody>
          <a:bodyPr/>
          <a:lstStyle/>
          <a:p>
            <a:r>
              <a:rPr lang="en-US" smtClean="0"/>
              <a:t>How should we design the network?</a:t>
            </a:r>
          </a:p>
          <a:p>
            <a:r>
              <a:rPr lang="en-US" smtClean="0"/>
              <a:t>How should we allocate the costs?</a:t>
            </a:r>
          </a:p>
          <a:p>
            <a:r>
              <a:rPr lang="en-US" smtClean="0"/>
              <a:t>Additional Facts</a:t>
            </a:r>
          </a:p>
          <a:p>
            <a:pPr lvl="1"/>
            <a:r>
              <a:rPr lang="en-US" smtClean="0"/>
              <a:t>$10 a unit for pipe</a:t>
            </a:r>
          </a:p>
          <a:p>
            <a:pPr lvl="1"/>
            <a:r>
              <a:rPr lang="en-US" smtClean="0"/>
              <a:t>Ignore distribution costs</a:t>
            </a:r>
          </a:p>
        </p:txBody>
      </p:sp>
      <p:sp>
        <p:nvSpPr>
          <p:cNvPr id="7" name="Text Box 5"/>
          <p:cNvSpPr txBox="1">
            <a:spLocks noChangeArrowheads="1"/>
          </p:cNvSpPr>
          <p:nvPr/>
        </p:nvSpPr>
        <p:spPr bwMode="auto">
          <a:xfrm>
            <a:off x="10041775" y="0"/>
            <a:ext cx="2150225"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TTYN (2 of </a:t>
            </a:r>
            <a:r>
              <a:rPr lang="en-US" b="1" i="0" dirty="0">
                <a:solidFill>
                  <a:schemeClr val="accent4">
                    <a:lumMod val="75000"/>
                    <a:lumOff val="25000"/>
                  </a:schemeClr>
                </a:solidFill>
                <a:latin typeface="+mn-lt"/>
                <a:cs typeface="Times New Roman" panose="02020603050405020304" pitchFamily="18" charset="0"/>
              </a:rPr>
              <a:t>4</a:t>
            </a:r>
            <a:r>
              <a:rPr lang="en-US" b="1" i="0" dirty="0" smtClean="0">
                <a:solidFill>
                  <a:schemeClr val="accent4">
                    <a:lumMod val="75000"/>
                    <a:lumOff val="25000"/>
                  </a:schemeClr>
                </a:solidFill>
                <a:latin typeface="+mn-lt"/>
                <a:cs typeface="Times New Roman" panose="02020603050405020304" pitchFamily="18" charset="0"/>
              </a:rPr>
              <a:t>)</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43047765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Date Placeholder 3"/>
          <p:cNvSpPr>
            <a:spLocks noGrp="1"/>
          </p:cNvSpPr>
          <p:nvPr>
            <p:ph type="dt" sz="quarter" idx="10"/>
          </p:nvPr>
        </p:nvSpPr>
        <p:spPr/>
        <p:txBody>
          <a:bodyPr/>
          <a:lstStyle/>
          <a:p>
            <a:pPr>
              <a:defRPr/>
            </a:pPr>
            <a:fld id="{BDFF1B91-3E4A-49F7-91DB-CEF57ADC7CB0}" type="datetime4">
              <a:rPr lang="en-US" smtClean="0"/>
              <a:t>March 30, 2022</a:t>
            </a:fld>
            <a:endParaRPr lang="en-US" altLang="en-US">
              <a:solidFill>
                <a:schemeClr val="bg2"/>
              </a:solidFill>
            </a:endParaRPr>
          </a:p>
        </p:txBody>
      </p:sp>
      <p:sp>
        <p:nvSpPr>
          <p:cNvPr id="25" name="Slide Number Placeholder 5"/>
          <p:cNvSpPr>
            <a:spLocks noGrp="1"/>
          </p:cNvSpPr>
          <p:nvPr>
            <p:ph type="sldNum" sz="quarter" idx="4294967295"/>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9858E89F-A33D-4905-828E-245564949C86}" type="slidenum">
              <a:rPr lang="en-US" altLang="en-US" sz="1400">
                <a:solidFill>
                  <a:srgbClr val="000066"/>
                </a:solidFill>
                <a:latin typeface="Arial" panose="020B0604020202020204" pitchFamily="34" charset="0"/>
              </a:rPr>
              <a:pPr/>
              <a:t>43</a:t>
            </a:fld>
            <a:endParaRPr lang="en-US" altLang="en-US" sz="1400">
              <a:solidFill>
                <a:srgbClr val="000066"/>
              </a:solidFill>
              <a:latin typeface="Arial" panose="020B0604020202020204" pitchFamily="34" charset="0"/>
            </a:endParaRPr>
          </a:p>
        </p:txBody>
      </p:sp>
      <p:sp>
        <p:nvSpPr>
          <p:cNvPr id="17413" name="Rectangle 2"/>
          <p:cNvSpPr>
            <a:spLocks noGrp="1" noChangeArrowheads="1"/>
          </p:cNvSpPr>
          <p:nvPr>
            <p:ph type="title"/>
          </p:nvPr>
        </p:nvSpPr>
        <p:spPr/>
        <p:txBody>
          <a:bodyPr/>
          <a:lstStyle/>
          <a:p>
            <a:r>
              <a:rPr lang="en-US" dirty="0" smtClean="0"/>
              <a:t>Grid 1</a:t>
            </a:r>
          </a:p>
        </p:txBody>
      </p:sp>
      <p:sp>
        <p:nvSpPr>
          <p:cNvPr id="17414" name="Rectangle 3"/>
          <p:cNvSpPr>
            <a:spLocks noGrp="1" noChangeArrowheads="1"/>
          </p:cNvSpPr>
          <p:nvPr>
            <p:ph type="body" idx="1"/>
          </p:nvPr>
        </p:nvSpPr>
        <p:spPr/>
        <p:txBody>
          <a:bodyPr/>
          <a:lstStyle/>
          <a:p>
            <a:r>
              <a:rPr lang="en-US" dirty="0" smtClean="0">
                <a:cs typeface="Times New Roman" panose="02020603050405020304" pitchFamily="18" charset="0"/>
              </a:rPr>
              <a:t>Try this:</a:t>
            </a:r>
            <a:endParaRPr lang="en-US" dirty="0" smtClean="0"/>
          </a:p>
        </p:txBody>
      </p:sp>
      <p:sp>
        <p:nvSpPr>
          <p:cNvPr id="17415" name="Text Box 4"/>
          <p:cNvSpPr txBox="1">
            <a:spLocks noChangeArrowheads="1"/>
          </p:cNvSpPr>
          <p:nvPr/>
        </p:nvSpPr>
        <p:spPr bwMode="auto">
          <a:xfrm>
            <a:off x="5562601" y="4648200"/>
            <a:ext cx="44114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3600" dirty="0">
                <a:latin typeface="Arial" panose="020B0604020202020204" pitchFamily="34" charset="0"/>
              </a:rPr>
              <a:t>4</a:t>
            </a:r>
          </a:p>
        </p:txBody>
      </p:sp>
      <p:grpSp>
        <p:nvGrpSpPr>
          <p:cNvPr id="17416" name="Group 5"/>
          <p:cNvGrpSpPr>
            <a:grpSpLocks/>
          </p:cNvGrpSpPr>
          <p:nvPr/>
        </p:nvGrpSpPr>
        <p:grpSpPr bwMode="auto">
          <a:xfrm>
            <a:off x="3810000" y="1752601"/>
            <a:ext cx="6675438" cy="4781550"/>
            <a:chOff x="1536" y="1392"/>
            <a:chExt cx="4205" cy="3012"/>
          </a:xfrm>
        </p:grpSpPr>
        <p:sp>
          <p:nvSpPr>
            <p:cNvPr id="17417" name="Text Box 6"/>
            <p:cNvSpPr txBox="1">
              <a:spLocks noChangeArrowheads="1"/>
            </p:cNvSpPr>
            <p:nvPr/>
          </p:nvSpPr>
          <p:spPr bwMode="auto">
            <a:xfrm>
              <a:off x="3264" y="3408"/>
              <a:ext cx="278"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3600">
                  <a:latin typeface="Arial" panose="020B0604020202020204" pitchFamily="34" charset="0"/>
                </a:rPr>
                <a:t>5</a:t>
              </a:r>
            </a:p>
          </p:txBody>
        </p:sp>
        <p:grpSp>
          <p:nvGrpSpPr>
            <p:cNvPr id="17418" name="Group 7"/>
            <p:cNvGrpSpPr>
              <a:grpSpLocks/>
            </p:cNvGrpSpPr>
            <p:nvPr/>
          </p:nvGrpSpPr>
          <p:grpSpPr bwMode="auto">
            <a:xfrm>
              <a:off x="1536" y="1392"/>
              <a:ext cx="4205" cy="3012"/>
              <a:chOff x="1536" y="1392"/>
              <a:chExt cx="4205" cy="3012"/>
            </a:xfrm>
          </p:grpSpPr>
          <p:grpSp>
            <p:nvGrpSpPr>
              <p:cNvPr id="17419" name="Group 8"/>
              <p:cNvGrpSpPr>
                <a:grpSpLocks/>
              </p:cNvGrpSpPr>
              <p:nvPr/>
            </p:nvGrpSpPr>
            <p:grpSpPr bwMode="auto">
              <a:xfrm>
                <a:off x="1536" y="1392"/>
                <a:ext cx="4205" cy="3012"/>
                <a:chOff x="1536" y="1392"/>
                <a:chExt cx="4205" cy="3012"/>
              </a:xfrm>
            </p:grpSpPr>
            <p:sp>
              <p:nvSpPr>
                <p:cNvPr id="17428" name="Text Box 9"/>
                <p:cNvSpPr txBox="1">
                  <a:spLocks noChangeArrowheads="1"/>
                </p:cNvSpPr>
                <p:nvPr/>
              </p:nvSpPr>
              <p:spPr bwMode="auto">
                <a:xfrm>
                  <a:off x="1536" y="2496"/>
                  <a:ext cx="310"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3600">
                      <a:latin typeface="Arial" panose="020B0604020202020204" pitchFamily="34" charset="0"/>
                    </a:rPr>
                    <a:t>A</a:t>
                  </a:r>
                </a:p>
              </p:txBody>
            </p:sp>
            <p:sp>
              <p:nvSpPr>
                <p:cNvPr id="17429" name="Text Box 10"/>
                <p:cNvSpPr txBox="1">
                  <a:spLocks noChangeArrowheads="1"/>
                </p:cNvSpPr>
                <p:nvPr/>
              </p:nvSpPr>
              <p:spPr bwMode="auto">
                <a:xfrm>
                  <a:off x="2693" y="1392"/>
                  <a:ext cx="310"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3600">
                      <a:latin typeface="Arial" panose="020B0604020202020204" pitchFamily="34" charset="0"/>
                    </a:rPr>
                    <a:t>B</a:t>
                  </a:r>
                </a:p>
              </p:txBody>
            </p:sp>
            <p:sp>
              <p:nvSpPr>
                <p:cNvPr id="17430" name="Text Box 11"/>
                <p:cNvSpPr txBox="1">
                  <a:spLocks noChangeArrowheads="1"/>
                </p:cNvSpPr>
                <p:nvPr/>
              </p:nvSpPr>
              <p:spPr bwMode="auto">
                <a:xfrm>
                  <a:off x="2688" y="2496"/>
                  <a:ext cx="326"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3600">
                      <a:latin typeface="Arial" panose="020B0604020202020204" pitchFamily="34" charset="0"/>
                    </a:rPr>
                    <a:t>C</a:t>
                  </a:r>
                </a:p>
              </p:txBody>
            </p:sp>
            <p:sp>
              <p:nvSpPr>
                <p:cNvPr id="17431" name="Text Box 12"/>
                <p:cNvSpPr txBox="1">
                  <a:spLocks noChangeArrowheads="1"/>
                </p:cNvSpPr>
                <p:nvPr/>
              </p:nvSpPr>
              <p:spPr bwMode="auto">
                <a:xfrm>
                  <a:off x="3792" y="2496"/>
                  <a:ext cx="326"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3600">
                      <a:latin typeface="Arial" panose="020B0604020202020204" pitchFamily="34" charset="0"/>
                    </a:rPr>
                    <a:t>D</a:t>
                  </a:r>
                </a:p>
              </p:txBody>
            </p:sp>
            <p:sp>
              <p:nvSpPr>
                <p:cNvPr id="17432" name="Text Box 13"/>
                <p:cNvSpPr txBox="1">
                  <a:spLocks noChangeArrowheads="1"/>
                </p:cNvSpPr>
                <p:nvPr/>
              </p:nvSpPr>
              <p:spPr bwMode="auto">
                <a:xfrm>
                  <a:off x="2693" y="3648"/>
                  <a:ext cx="310"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3600">
                      <a:latin typeface="Arial" panose="020B0604020202020204" pitchFamily="34" charset="0"/>
                    </a:rPr>
                    <a:t>E</a:t>
                  </a:r>
                </a:p>
              </p:txBody>
            </p:sp>
            <p:sp>
              <p:nvSpPr>
                <p:cNvPr id="17433" name="Text Box 14"/>
                <p:cNvSpPr txBox="1">
                  <a:spLocks noChangeArrowheads="1"/>
                </p:cNvSpPr>
                <p:nvPr/>
              </p:nvSpPr>
              <p:spPr bwMode="auto">
                <a:xfrm>
                  <a:off x="3936" y="3648"/>
                  <a:ext cx="1805"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3600" dirty="0">
                      <a:latin typeface="Arial" panose="020B0604020202020204" pitchFamily="34" charset="0"/>
                    </a:rPr>
                    <a:t>System Access Point</a:t>
                  </a:r>
                </a:p>
              </p:txBody>
            </p:sp>
          </p:grpSp>
          <p:sp>
            <p:nvSpPr>
              <p:cNvPr id="17420" name="Line 15"/>
              <p:cNvSpPr>
                <a:spLocks noChangeShapeType="1"/>
              </p:cNvSpPr>
              <p:nvPr/>
            </p:nvSpPr>
            <p:spPr bwMode="auto">
              <a:xfrm>
                <a:off x="1776" y="2640"/>
                <a:ext cx="912"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3600"/>
              </a:p>
            </p:txBody>
          </p:sp>
          <p:sp>
            <p:nvSpPr>
              <p:cNvPr id="17421" name="Line 16"/>
              <p:cNvSpPr>
                <a:spLocks noChangeShapeType="1"/>
              </p:cNvSpPr>
              <p:nvPr/>
            </p:nvSpPr>
            <p:spPr bwMode="auto">
              <a:xfrm rot="-5400000">
                <a:off x="2376" y="3192"/>
                <a:ext cx="912"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3600"/>
              </a:p>
            </p:txBody>
          </p:sp>
          <p:sp>
            <p:nvSpPr>
              <p:cNvPr id="17422" name="Line 17"/>
              <p:cNvSpPr>
                <a:spLocks noChangeShapeType="1"/>
              </p:cNvSpPr>
              <p:nvPr/>
            </p:nvSpPr>
            <p:spPr bwMode="auto">
              <a:xfrm rot="-5400000">
                <a:off x="2376" y="2088"/>
                <a:ext cx="912"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3600"/>
              </a:p>
            </p:txBody>
          </p:sp>
          <p:sp>
            <p:nvSpPr>
              <p:cNvPr id="17423" name="Line 18"/>
              <p:cNvSpPr>
                <a:spLocks noChangeShapeType="1"/>
              </p:cNvSpPr>
              <p:nvPr/>
            </p:nvSpPr>
            <p:spPr bwMode="auto">
              <a:xfrm>
                <a:off x="2928" y="3792"/>
                <a:ext cx="912"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3600"/>
              </a:p>
            </p:txBody>
          </p:sp>
          <p:sp>
            <p:nvSpPr>
              <p:cNvPr id="17424" name="Text Box 19"/>
              <p:cNvSpPr txBox="1">
                <a:spLocks noChangeArrowheads="1"/>
              </p:cNvSpPr>
              <p:nvPr/>
            </p:nvSpPr>
            <p:spPr bwMode="auto">
              <a:xfrm>
                <a:off x="2064" y="2304"/>
                <a:ext cx="278"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3600">
                    <a:latin typeface="Arial" panose="020B0604020202020204" pitchFamily="34" charset="0"/>
                  </a:rPr>
                  <a:t>1</a:t>
                </a:r>
              </a:p>
            </p:txBody>
          </p:sp>
          <p:sp>
            <p:nvSpPr>
              <p:cNvPr id="17425" name="Text Box 20"/>
              <p:cNvSpPr txBox="1">
                <a:spLocks noChangeArrowheads="1"/>
              </p:cNvSpPr>
              <p:nvPr/>
            </p:nvSpPr>
            <p:spPr bwMode="auto">
              <a:xfrm>
                <a:off x="3264" y="2352"/>
                <a:ext cx="278"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3600">
                    <a:latin typeface="Arial" panose="020B0604020202020204" pitchFamily="34" charset="0"/>
                  </a:rPr>
                  <a:t>3</a:t>
                </a:r>
              </a:p>
            </p:txBody>
          </p:sp>
          <p:sp>
            <p:nvSpPr>
              <p:cNvPr id="17426" name="Text Box 21"/>
              <p:cNvSpPr txBox="1">
                <a:spLocks noChangeArrowheads="1"/>
              </p:cNvSpPr>
              <p:nvPr/>
            </p:nvSpPr>
            <p:spPr bwMode="auto">
              <a:xfrm>
                <a:off x="2544" y="1872"/>
                <a:ext cx="278"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3600">
                    <a:latin typeface="Arial" panose="020B0604020202020204" pitchFamily="34" charset="0"/>
                  </a:rPr>
                  <a:t>2</a:t>
                </a:r>
              </a:p>
            </p:txBody>
          </p:sp>
          <p:sp>
            <p:nvSpPr>
              <p:cNvPr id="17427" name="Line 22"/>
              <p:cNvSpPr>
                <a:spLocks noChangeShapeType="1"/>
              </p:cNvSpPr>
              <p:nvPr/>
            </p:nvSpPr>
            <p:spPr bwMode="auto">
              <a:xfrm>
                <a:off x="2928" y="2640"/>
                <a:ext cx="912"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3600"/>
              </a:p>
            </p:txBody>
          </p:sp>
        </p:grpSp>
      </p:grpSp>
      <p:sp>
        <p:nvSpPr>
          <p:cNvPr id="26" name="Text Box 5"/>
          <p:cNvSpPr txBox="1">
            <a:spLocks noChangeArrowheads="1"/>
          </p:cNvSpPr>
          <p:nvPr/>
        </p:nvSpPr>
        <p:spPr bwMode="auto">
          <a:xfrm>
            <a:off x="10108276" y="0"/>
            <a:ext cx="208372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TTYN (3 of </a:t>
            </a:r>
            <a:r>
              <a:rPr lang="en-US" b="1" i="0" dirty="0">
                <a:solidFill>
                  <a:schemeClr val="accent4">
                    <a:lumMod val="75000"/>
                    <a:lumOff val="25000"/>
                  </a:schemeClr>
                </a:solidFill>
                <a:latin typeface="+mn-lt"/>
                <a:cs typeface="Times New Roman" panose="02020603050405020304" pitchFamily="18" charset="0"/>
              </a:rPr>
              <a:t>4</a:t>
            </a:r>
            <a:r>
              <a:rPr lang="en-US" b="1" i="0" dirty="0" smtClean="0">
                <a:solidFill>
                  <a:schemeClr val="accent4">
                    <a:lumMod val="75000"/>
                    <a:lumOff val="25000"/>
                  </a:schemeClr>
                </a:solidFill>
                <a:latin typeface="+mn-lt"/>
                <a:cs typeface="Times New Roman" panose="02020603050405020304" pitchFamily="18" charset="0"/>
              </a:rPr>
              <a:t>)</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269603229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Date Placeholder 3"/>
          <p:cNvSpPr>
            <a:spLocks noGrp="1"/>
          </p:cNvSpPr>
          <p:nvPr>
            <p:ph type="dt" sz="quarter" idx="10"/>
          </p:nvPr>
        </p:nvSpPr>
        <p:spPr/>
        <p:txBody>
          <a:bodyPr/>
          <a:lstStyle/>
          <a:p>
            <a:pPr>
              <a:defRPr/>
            </a:pPr>
            <a:fld id="{7BFE7BF2-4890-4479-B0E7-BA9B76ABC572}" type="datetime4">
              <a:rPr lang="en-US" smtClean="0"/>
              <a:t>March 30, 2022</a:t>
            </a:fld>
            <a:endParaRPr lang="en-US" altLang="en-US">
              <a:solidFill>
                <a:schemeClr val="bg2"/>
              </a:solidFill>
            </a:endParaRPr>
          </a:p>
        </p:txBody>
      </p:sp>
      <p:sp>
        <p:nvSpPr>
          <p:cNvPr id="25" name="Slide Number Placeholder 5"/>
          <p:cNvSpPr>
            <a:spLocks noGrp="1"/>
          </p:cNvSpPr>
          <p:nvPr>
            <p:ph type="sldNum" sz="quarter" idx="4294967295"/>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2F691C90-56EC-49AE-8013-76749EA7F4FB}" type="slidenum">
              <a:rPr lang="en-US" altLang="en-US" sz="1400">
                <a:solidFill>
                  <a:srgbClr val="000066"/>
                </a:solidFill>
                <a:latin typeface="Arial" panose="020B0604020202020204" pitchFamily="34" charset="0"/>
              </a:rPr>
              <a:pPr/>
              <a:t>44</a:t>
            </a:fld>
            <a:endParaRPr lang="en-US" altLang="en-US" sz="1400">
              <a:solidFill>
                <a:srgbClr val="000066"/>
              </a:solidFill>
              <a:latin typeface="Arial" panose="020B0604020202020204" pitchFamily="34" charset="0"/>
            </a:endParaRPr>
          </a:p>
        </p:txBody>
      </p:sp>
      <p:sp>
        <p:nvSpPr>
          <p:cNvPr id="18437" name="Rectangle 2"/>
          <p:cNvSpPr>
            <a:spLocks noGrp="1" noChangeArrowheads="1"/>
          </p:cNvSpPr>
          <p:nvPr>
            <p:ph type="title"/>
          </p:nvPr>
        </p:nvSpPr>
        <p:spPr/>
        <p:txBody>
          <a:bodyPr/>
          <a:lstStyle/>
          <a:p>
            <a:r>
              <a:rPr lang="en-US" smtClean="0"/>
              <a:t>Suggested Payment Scheme</a:t>
            </a:r>
          </a:p>
        </p:txBody>
      </p:sp>
      <p:sp>
        <p:nvSpPr>
          <p:cNvPr id="18438" name="Rectangle 3"/>
          <p:cNvSpPr>
            <a:spLocks noGrp="1" noChangeArrowheads="1"/>
          </p:cNvSpPr>
          <p:nvPr>
            <p:ph type="body" idx="1"/>
          </p:nvPr>
        </p:nvSpPr>
        <p:spPr/>
        <p:txBody>
          <a:bodyPr/>
          <a:lstStyle/>
          <a:p>
            <a:r>
              <a:rPr lang="en-US" dirty="0"/>
              <a:t>E</a:t>
            </a:r>
            <a:r>
              <a:rPr lang="en-US" dirty="0" smtClean="0"/>
              <a:t>qual share to any company using pipe</a:t>
            </a:r>
          </a:p>
          <a:p>
            <a:endParaRPr lang="en-US" dirty="0" smtClean="0"/>
          </a:p>
        </p:txBody>
      </p:sp>
      <p:pic>
        <p:nvPicPr>
          <p:cNvPr id="1843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9400" y="2590800"/>
            <a:ext cx="9169400" cy="4137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40" name="Group 5"/>
          <p:cNvGrpSpPr>
            <a:grpSpLocks/>
          </p:cNvGrpSpPr>
          <p:nvPr/>
        </p:nvGrpSpPr>
        <p:grpSpPr bwMode="auto">
          <a:xfrm>
            <a:off x="266066" y="3790951"/>
            <a:ext cx="2553334" cy="2190749"/>
            <a:chOff x="4464" y="158"/>
            <a:chExt cx="1042" cy="991"/>
          </a:xfrm>
        </p:grpSpPr>
        <p:sp>
          <p:nvSpPr>
            <p:cNvPr id="18441" name="Text Box 6"/>
            <p:cNvSpPr txBox="1">
              <a:spLocks noChangeAspect="1" noChangeArrowheads="1"/>
            </p:cNvSpPr>
            <p:nvPr/>
          </p:nvSpPr>
          <p:spPr bwMode="auto">
            <a:xfrm>
              <a:off x="4931" y="817"/>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1000">
                  <a:latin typeface="Arial" panose="020B0604020202020204" pitchFamily="34" charset="0"/>
                </a:rPr>
                <a:t>5</a:t>
              </a:r>
            </a:p>
          </p:txBody>
        </p:sp>
        <p:grpSp>
          <p:nvGrpSpPr>
            <p:cNvPr id="18442" name="Group 7"/>
            <p:cNvGrpSpPr>
              <a:grpSpLocks noChangeAspect="1"/>
            </p:cNvGrpSpPr>
            <p:nvPr/>
          </p:nvGrpSpPr>
          <p:grpSpPr bwMode="auto">
            <a:xfrm>
              <a:off x="4464" y="158"/>
              <a:ext cx="1042" cy="991"/>
              <a:chOff x="1536" y="1675"/>
              <a:chExt cx="3840" cy="3031"/>
            </a:xfrm>
          </p:grpSpPr>
          <p:sp>
            <p:nvSpPr>
              <p:cNvPr id="18452" name="Text Box 8"/>
              <p:cNvSpPr txBox="1">
                <a:spLocks noChangeAspect="1" noChangeArrowheads="1"/>
              </p:cNvSpPr>
              <p:nvPr/>
            </p:nvSpPr>
            <p:spPr bwMode="auto">
              <a:xfrm>
                <a:off x="1536" y="2776"/>
                <a:ext cx="623"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1000">
                    <a:latin typeface="Arial" panose="020B0604020202020204" pitchFamily="34" charset="0"/>
                  </a:rPr>
                  <a:t>A</a:t>
                </a:r>
              </a:p>
            </p:txBody>
          </p:sp>
          <p:sp>
            <p:nvSpPr>
              <p:cNvPr id="18453" name="Text Box 9"/>
              <p:cNvSpPr txBox="1">
                <a:spLocks noChangeAspect="1" noChangeArrowheads="1"/>
              </p:cNvSpPr>
              <p:nvPr/>
            </p:nvSpPr>
            <p:spPr bwMode="auto">
              <a:xfrm>
                <a:off x="2693" y="1675"/>
                <a:ext cx="623"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1000">
                    <a:latin typeface="Arial" panose="020B0604020202020204" pitchFamily="34" charset="0"/>
                  </a:rPr>
                  <a:t>B</a:t>
                </a:r>
              </a:p>
            </p:txBody>
          </p:sp>
          <p:sp>
            <p:nvSpPr>
              <p:cNvPr id="18454" name="Text Box 10"/>
              <p:cNvSpPr txBox="1">
                <a:spLocks noChangeAspect="1" noChangeArrowheads="1"/>
              </p:cNvSpPr>
              <p:nvPr/>
            </p:nvSpPr>
            <p:spPr bwMode="auto">
              <a:xfrm>
                <a:off x="2689" y="2779"/>
                <a:ext cx="642"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1000">
                    <a:latin typeface="Arial" panose="020B0604020202020204" pitchFamily="34" charset="0"/>
                  </a:rPr>
                  <a:t>C</a:t>
                </a:r>
              </a:p>
            </p:txBody>
          </p:sp>
          <p:sp>
            <p:nvSpPr>
              <p:cNvPr id="18455" name="Text Box 11"/>
              <p:cNvSpPr txBox="1">
                <a:spLocks noChangeAspect="1" noChangeArrowheads="1"/>
              </p:cNvSpPr>
              <p:nvPr/>
            </p:nvSpPr>
            <p:spPr bwMode="auto">
              <a:xfrm>
                <a:off x="3791" y="2779"/>
                <a:ext cx="642"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1000">
                    <a:latin typeface="Arial" panose="020B0604020202020204" pitchFamily="34" charset="0"/>
                  </a:rPr>
                  <a:t>D</a:t>
                </a:r>
              </a:p>
            </p:txBody>
          </p:sp>
          <p:sp>
            <p:nvSpPr>
              <p:cNvPr id="18456" name="Text Box 12"/>
              <p:cNvSpPr txBox="1">
                <a:spLocks noChangeAspect="1" noChangeArrowheads="1"/>
              </p:cNvSpPr>
              <p:nvPr/>
            </p:nvSpPr>
            <p:spPr bwMode="auto">
              <a:xfrm>
                <a:off x="2693" y="3932"/>
                <a:ext cx="623" cy="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1000">
                    <a:latin typeface="Arial" panose="020B0604020202020204" pitchFamily="34" charset="0"/>
                  </a:rPr>
                  <a:t>E</a:t>
                </a:r>
              </a:p>
            </p:txBody>
          </p:sp>
          <p:sp>
            <p:nvSpPr>
              <p:cNvPr id="18457" name="Text Box 13"/>
              <p:cNvSpPr txBox="1">
                <a:spLocks noChangeAspect="1" noChangeArrowheads="1"/>
              </p:cNvSpPr>
              <p:nvPr/>
            </p:nvSpPr>
            <p:spPr bwMode="auto">
              <a:xfrm>
                <a:off x="3935" y="3648"/>
                <a:ext cx="1441" cy="1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1000">
                    <a:latin typeface="Arial" panose="020B0604020202020204" pitchFamily="34" charset="0"/>
                  </a:rPr>
                  <a:t>System Access Point</a:t>
                </a:r>
              </a:p>
            </p:txBody>
          </p:sp>
        </p:grpSp>
        <p:sp>
          <p:nvSpPr>
            <p:cNvPr id="18443" name="Text Box 14"/>
            <p:cNvSpPr txBox="1">
              <a:spLocks noChangeAspect="1" noChangeArrowheads="1"/>
            </p:cNvSpPr>
            <p:nvPr/>
          </p:nvSpPr>
          <p:spPr bwMode="auto">
            <a:xfrm>
              <a:off x="4606" y="456"/>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1000">
                  <a:latin typeface="Arial" panose="020B0604020202020204" pitchFamily="34" charset="0"/>
                </a:rPr>
                <a:t>1</a:t>
              </a:r>
            </a:p>
          </p:txBody>
        </p:sp>
        <p:sp>
          <p:nvSpPr>
            <p:cNvPr id="18444" name="Text Box 15"/>
            <p:cNvSpPr txBox="1">
              <a:spLocks noChangeAspect="1" noChangeArrowheads="1"/>
            </p:cNvSpPr>
            <p:nvPr/>
          </p:nvSpPr>
          <p:spPr bwMode="auto">
            <a:xfrm>
              <a:off x="4931" y="472"/>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1000">
                  <a:latin typeface="Arial" panose="020B0604020202020204" pitchFamily="34" charset="0"/>
                </a:rPr>
                <a:t>3</a:t>
              </a:r>
            </a:p>
          </p:txBody>
        </p:sp>
        <p:sp>
          <p:nvSpPr>
            <p:cNvPr id="18445" name="Text Box 16"/>
            <p:cNvSpPr txBox="1">
              <a:spLocks noChangeAspect="1" noChangeArrowheads="1"/>
            </p:cNvSpPr>
            <p:nvPr/>
          </p:nvSpPr>
          <p:spPr bwMode="auto">
            <a:xfrm>
              <a:off x="4736" y="315"/>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1000">
                  <a:latin typeface="Arial" panose="020B0604020202020204" pitchFamily="34" charset="0"/>
                </a:rPr>
                <a:t>2</a:t>
              </a:r>
            </a:p>
          </p:txBody>
        </p:sp>
        <p:grpSp>
          <p:nvGrpSpPr>
            <p:cNvPr id="18446" name="Group 17"/>
            <p:cNvGrpSpPr>
              <a:grpSpLocks/>
            </p:cNvGrpSpPr>
            <p:nvPr/>
          </p:nvGrpSpPr>
          <p:grpSpPr bwMode="auto">
            <a:xfrm>
              <a:off x="4560" y="288"/>
              <a:ext cx="560" cy="706"/>
              <a:chOff x="4529" y="144"/>
              <a:chExt cx="560" cy="706"/>
            </a:xfrm>
          </p:grpSpPr>
          <p:sp>
            <p:nvSpPr>
              <p:cNvPr id="18447" name="Line 18"/>
              <p:cNvSpPr>
                <a:spLocks noChangeAspect="1" noChangeShapeType="1"/>
              </p:cNvSpPr>
              <p:nvPr/>
            </p:nvSpPr>
            <p:spPr bwMode="auto">
              <a:xfrm>
                <a:off x="4529" y="474"/>
                <a:ext cx="248"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48" name="Line 19"/>
              <p:cNvSpPr>
                <a:spLocks noChangeAspect="1" noChangeShapeType="1"/>
              </p:cNvSpPr>
              <p:nvPr/>
            </p:nvSpPr>
            <p:spPr bwMode="auto">
              <a:xfrm rot="-5400000">
                <a:off x="4667" y="654"/>
                <a:ext cx="298"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49" name="Line 20"/>
              <p:cNvSpPr>
                <a:spLocks noChangeAspect="1" noChangeShapeType="1"/>
              </p:cNvSpPr>
              <p:nvPr/>
            </p:nvSpPr>
            <p:spPr bwMode="auto">
              <a:xfrm rot="-5400000">
                <a:off x="4667" y="293"/>
                <a:ext cx="298"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50" name="Line 21"/>
              <p:cNvSpPr>
                <a:spLocks noChangeAspect="1" noChangeShapeType="1"/>
              </p:cNvSpPr>
              <p:nvPr/>
            </p:nvSpPr>
            <p:spPr bwMode="auto">
              <a:xfrm>
                <a:off x="4842" y="850"/>
                <a:ext cx="247"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51" name="Line 22"/>
              <p:cNvSpPr>
                <a:spLocks noChangeAspect="1" noChangeShapeType="1"/>
              </p:cNvSpPr>
              <p:nvPr/>
            </p:nvSpPr>
            <p:spPr bwMode="auto">
              <a:xfrm>
                <a:off x="4842" y="474"/>
                <a:ext cx="247"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26" name="Text Box 5"/>
          <p:cNvSpPr txBox="1">
            <a:spLocks noChangeArrowheads="1"/>
          </p:cNvSpPr>
          <p:nvPr/>
        </p:nvSpPr>
        <p:spPr bwMode="auto">
          <a:xfrm>
            <a:off x="9806730" y="0"/>
            <a:ext cx="2385270" cy="523220"/>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sz="2800" b="1" i="0" dirty="0" smtClean="0">
                <a:solidFill>
                  <a:schemeClr val="accent4">
                    <a:lumMod val="75000"/>
                    <a:lumOff val="25000"/>
                  </a:schemeClr>
                </a:solidFill>
                <a:latin typeface="+mn-lt"/>
                <a:cs typeface="Times New Roman" panose="02020603050405020304" pitchFamily="18" charset="0"/>
              </a:rPr>
              <a:t>TTYN (4 of </a:t>
            </a:r>
            <a:r>
              <a:rPr lang="en-US" sz="2800" b="1" i="0" dirty="0">
                <a:solidFill>
                  <a:schemeClr val="accent4">
                    <a:lumMod val="75000"/>
                    <a:lumOff val="25000"/>
                  </a:schemeClr>
                </a:solidFill>
                <a:latin typeface="+mn-lt"/>
                <a:cs typeface="Times New Roman" panose="02020603050405020304" pitchFamily="18" charset="0"/>
              </a:rPr>
              <a:t>4</a:t>
            </a:r>
            <a:r>
              <a:rPr lang="en-US" sz="2800" b="1" i="0" dirty="0" smtClean="0">
                <a:solidFill>
                  <a:schemeClr val="accent4">
                    <a:lumMod val="75000"/>
                    <a:lumOff val="25000"/>
                  </a:schemeClr>
                </a:solidFill>
                <a:latin typeface="+mn-lt"/>
                <a:cs typeface="Times New Roman" panose="02020603050405020304" pitchFamily="18" charset="0"/>
              </a:rPr>
              <a:t>)</a:t>
            </a:r>
            <a:endParaRPr lang="en-US" sz="2800"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166127820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Date Placeholder 3"/>
          <p:cNvSpPr>
            <a:spLocks noGrp="1"/>
          </p:cNvSpPr>
          <p:nvPr>
            <p:ph type="dt" sz="quarter" idx="10"/>
          </p:nvPr>
        </p:nvSpPr>
        <p:spPr/>
        <p:txBody>
          <a:bodyPr/>
          <a:lstStyle/>
          <a:p>
            <a:pPr>
              <a:defRPr/>
            </a:pPr>
            <a:fld id="{73F54980-A5E1-4FF8-ADB4-C490E71F6289}" type="datetime4">
              <a:rPr lang="en-US" smtClean="0"/>
              <a:t>March 30, 2022</a:t>
            </a:fld>
            <a:endParaRPr lang="en-US" altLang="en-US">
              <a:solidFill>
                <a:schemeClr val="bg2"/>
              </a:solidFill>
            </a:endParaRPr>
          </a:p>
        </p:txBody>
      </p:sp>
      <p:sp>
        <p:nvSpPr>
          <p:cNvPr id="24" name="Slide Number Placeholder 5"/>
          <p:cNvSpPr>
            <a:spLocks noGrp="1"/>
          </p:cNvSpPr>
          <p:nvPr>
            <p:ph type="sldNum" sz="quarter" idx="4294967295"/>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FC23B645-CE37-4BF6-8490-9E17DAD12C7A}" type="slidenum">
              <a:rPr lang="en-US" altLang="en-US" sz="1400">
                <a:solidFill>
                  <a:srgbClr val="000066"/>
                </a:solidFill>
                <a:latin typeface="Arial" panose="020B0604020202020204" pitchFamily="34" charset="0"/>
              </a:rPr>
              <a:pPr/>
              <a:t>45</a:t>
            </a:fld>
            <a:endParaRPr lang="en-US" altLang="en-US" sz="1400">
              <a:solidFill>
                <a:srgbClr val="000066"/>
              </a:solidFill>
              <a:latin typeface="Arial" panose="020B0604020202020204" pitchFamily="34" charset="0"/>
            </a:endParaRPr>
          </a:p>
        </p:txBody>
      </p:sp>
      <p:sp>
        <p:nvSpPr>
          <p:cNvPr id="19461" name="Rectangle 2"/>
          <p:cNvSpPr>
            <a:spLocks noGrp="1" noChangeArrowheads="1"/>
          </p:cNvSpPr>
          <p:nvPr>
            <p:ph type="title"/>
          </p:nvPr>
        </p:nvSpPr>
        <p:spPr/>
        <p:txBody>
          <a:bodyPr/>
          <a:lstStyle/>
          <a:p>
            <a:r>
              <a:rPr lang="en-US" dirty="0" smtClean="0"/>
              <a:t>Issues</a:t>
            </a:r>
          </a:p>
        </p:txBody>
      </p:sp>
      <p:sp>
        <p:nvSpPr>
          <p:cNvPr id="19462" name="Rectangle 3"/>
          <p:cNvSpPr>
            <a:spLocks noGrp="1" noChangeArrowheads="1"/>
          </p:cNvSpPr>
          <p:nvPr>
            <p:ph type="body" idx="1"/>
          </p:nvPr>
        </p:nvSpPr>
        <p:spPr/>
        <p:txBody>
          <a:bodyPr/>
          <a:lstStyle/>
          <a:p>
            <a:r>
              <a:rPr lang="en-US" smtClean="0"/>
              <a:t>D is paying 14.50, but could get to the access point on its own for 10.</a:t>
            </a:r>
          </a:p>
          <a:p>
            <a:r>
              <a:rPr lang="en-US" smtClean="0"/>
              <a:t>D will defect.</a:t>
            </a:r>
          </a:p>
        </p:txBody>
      </p:sp>
      <p:grpSp>
        <p:nvGrpSpPr>
          <p:cNvPr id="19463" name="Group 4"/>
          <p:cNvGrpSpPr>
            <a:grpSpLocks/>
          </p:cNvGrpSpPr>
          <p:nvPr/>
        </p:nvGrpSpPr>
        <p:grpSpPr bwMode="auto">
          <a:xfrm>
            <a:off x="4572000" y="2209801"/>
            <a:ext cx="7208838" cy="4781550"/>
            <a:chOff x="1920" y="1392"/>
            <a:chExt cx="4541" cy="3012"/>
          </a:xfrm>
        </p:grpSpPr>
        <p:grpSp>
          <p:nvGrpSpPr>
            <p:cNvPr id="19464" name="Group 5"/>
            <p:cNvGrpSpPr>
              <a:grpSpLocks/>
            </p:cNvGrpSpPr>
            <p:nvPr/>
          </p:nvGrpSpPr>
          <p:grpSpPr bwMode="auto">
            <a:xfrm>
              <a:off x="1920" y="1392"/>
              <a:ext cx="4541" cy="3012"/>
              <a:chOff x="1536" y="1392"/>
              <a:chExt cx="4541" cy="3012"/>
            </a:xfrm>
          </p:grpSpPr>
          <p:sp>
            <p:nvSpPr>
              <p:cNvPr id="19475" name="Text Box 6"/>
              <p:cNvSpPr txBox="1">
                <a:spLocks noChangeArrowheads="1"/>
              </p:cNvSpPr>
              <p:nvPr/>
            </p:nvSpPr>
            <p:spPr bwMode="auto">
              <a:xfrm>
                <a:off x="1536" y="2496"/>
                <a:ext cx="310"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3600" dirty="0">
                    <a:latin typeface="Arial" panose="020B0604020202020204" pitchFamily="34" charset="0"/>
                  </a:rPr>
                  <a:t>A</a:t>
                </a:r>
              </a:p>
            </p:txBody>
          </p:sp>
          <p:sp>
            <p:nvSpPr>
              <p:cNvPr id="19476" name="Text Box 7"/>
              <p:cNvSpPr txBox="1">
                <a:spLocks noChangeArrowheads="1"/>
              </p:cNvSpPr>
              <p:nvPr/>
            </p:nvSpPr>
            <p:spPr bwMode="auto">
              <a:xfrm>
                <a:off x="2693" y="1392"/>
                <a:ext cx="310"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3600">
                    <a:latin typeface="Arial" panose="020B0604020202020204" pitchFamily="34" charset="0"/>
                  </a:rPr>
                  <a:t>B</a:t>
                </a:r>
              </a:p>
            </p:txBody>
          </p:sp>
          <p:sp>
            <p:nvSpPr>
              <p:cNvPr id="19477" name="Text Box 8"/>
              <p:cNvSpPr txBox="1">
                <a:spLocks noChangeArrowheads="1"/>
              </p:cNvSpPr>
              <p:nvPr/>
            </p:nvSpPr>
            <p:spPr bwMode="auto">
              <a:xfrm>
                <a:off x="2688" y="2496"/>
                <a:ext cx="326"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3600">
                    <a:latin typeface="Arial" panose="020B0604020202020204" pitchFamily="34" charset="0"/>
                  </a:rPr>
                  <a:t>C</a:t>
                </a:r>
              </a:p>
            </p:txBody>
          </p:sp>
          <p:sp>
            <p:nvSpPr>
              <p:cNvPr id="19478" name="Text Box 9"/>
              <p:cNvSpPr txBox="1">
                <a:spLocks noChangeArrowheads="1"/>
              </p:cNvSpPr>
              <p:nvPr/>
            </p:nvSpPr>
            <p:spPr bwMode="auto">
              <a:xfrm>
                <a:off x="3792" y="2496"/>
                <a:ext cx="326"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3600">
                    <a:latin typeface="Arial" panose="020B0604020202020204" pitchFamily="34" charset="0"/>
                  </a:rPr>
                  <a:t>D</a:t>
                </a:r>
              </a:p>
            </p:txBody>
          </p:sp>
          <p:sp>
            <p:nvSpPr>
              <p:cNvPr id="19479" name="Text Box 10"/>
              <p:cNvSpPr txBox="1">
                <a:spLocks noChangeArrowheads="1"/>
              </p:cNvSpPr>
              <p:nvPr/>
            </p:nvSpPr>
            <p:spPr bwMode="auto">
              <a:xfrm>
                <a:off x="2693" y="3648"/>
                <a:ext cx="310"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3600">
                    <a:latin typeface="Arial" panose="020B0604020202020204" pitchFamily="34" charset="0"/>
                  </a:rPr>
                  <a:t>E</a:t>
                </a:r>
              </a:p>
            </p:txBody>
          </p:sp>
          <p:sp>
            <p:nvSpPr>
              <p:cNvPr id="19480" name="Text Box 11"/>
              <p:cNvSpPr txBox="1">
                <a:spLocks noChangeArrowheads="1"/>
              </p:cNvSpPr>
              <p:nvPr/>
            </p:nvSpPr>
            <p:spPr bwMode="auto">
              <a:xfrm>
                <a:off x="3936" y="3648"/>
                <a:ext cx="2141"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3600" dirty="0">
                    <a:latin typeface="Arial" panose="020B0604020202020204" pitchFamily="34" charset="0"/>
                  </a:rPr>
                  <a:t>System Access Point</a:t>
                </a:r>
              </a:p>
            </p:txBody>
          </p:sp>
        </p:grpSp>
        <p:sp>
          <p:nvSpPr>
            <p:cNvPr id="19465" name="Line 12"/>
            <p:cNvSpPr>
              <a:spLocks noChangeShapeType="1"/>
            </p:cNvSpPr>
            <p:nvPr/>
          </p:nvSpPr>
          <p:spPr bwMode="auto">
            <a:xfrm>
              <a:off x="2160" y="2640"/>
              <a:ext cx="912"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66" name="Line 13"/>
            <p:cNvSpPr>
              <a:spLocks noChangeShapeType="1"/>
            </p:cNvSpPr>
            <p:nvPr/>
          </p:nvSpPr>
          <p:spPr bwMode="auto">
            <a:xfrm rot="-5400000">
              <a:off x="2760" y="3192"/>
              <a:ext cx="912"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67" name="Line 14"/>
            <p:cNvSpPr>
              <a:spLocks noChangeShapeType="1"/>
            </p:cNvSpPr>
            <p:nvPr/>
          </p:nvSpPr>
          <p:spPr bwMode="auto">
            <a:xfrm rot="-5400000">
              <a:off x="2760" y="2088"/>
              <a:ext cx="912"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68" name="Line 15"/>
            <p:cNvSpPr>
              <a:spLocks noChangeShapeType="1"/>
            </p:cNvSpPr>
            <p:nvPr/>
          </p:nvSpPr>
          <p:spPr bwMode="auto">
            <a:xfrm>
              <a:off x="3312" y="3792"/>
              <a:ext cx="912"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69" name="Text Box 16"/>
            <p:cNvSpPr txBox="1">
              <a:spLocks noChangeArrowheads="1"/>
            </p:cNvSpPr>
            <p:nvPr/>
          </p:nvSpPr>
          <p:spPr bwMode="auto">
            <a:xfrm>
              <a:off x="2448" y="2304"/>
              <a:ext cx="278"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3600" dirty="0">
                  <a:latin typeface="Arial" panose="020B0604020202020204" pitchFamily="34" charset="0"/>
                </a:rPr>
                <a:t>1</a:t>
              </a:r>
            </a:p>
          </p:txBody>
        </p:sp>
        <p:sp>
          <p:nvSpPr>
            <p:cNvPr id="19470" name="Text Box 17"/>
            <p:cNvSpPr txBox="1">
              <a:spLocks noChangeArrowheads="1"/>
            </p:cNvSpPr>
            <p:nvPr/>
          </p:nvSpPr>
          <p:spPr bwMode="auto">
            <a:xfrm>
              <a:off x="4368" y="3072"/>
              <a:ext cx="278"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3600">
                  <a:latin typeface="Arial" panose="020B0604020202020204" pitchFamily="34" charset="0"/>
                </a:rPr>
                <a:t>3</a:t>
              </a:r>
            </a:p>
          </p:txBody>
        </p:sp>
        <p:sp>
          <p:nvSpPr>
            <p:cNvPr id="19471" name="Text Box 18"/>
            <p:cNvSpPr txBox="1">
              <a:spLocks noChangeArrowheads="1"/>
            </p:cNvSpPr>
            <p:nvPr/>
          </p:nvSpPr>
          <p:spPr bwMode="auto">
            <a:xfrm>
              <a:off x="3648" y="3408"/>
              <a:ext cx="278"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3600">
                  <a:latin typeface="Arial" panose="020B0604020202020204" pitchFamily="34" charset="0"/>
                </a:rPr>
                <a:t>5</a:t>
              </a:r>
            </a:p>
          </p:txBody>
        </p:sp>
        <p:sp>
          <p:nvSpPr>
            <p:cNvPr id="19472" name="Text Box 19"/>
            <p:cNvSpPr txBox="1">
              <a:spLocks noChangeArrowheads="1"/>
            </p:cNvSpPr>
            <p:nvPr/>
          </p:nvSpPr>
          <p:spPr bwMode="auto">
            <a:xfrm>
              <a:off x="2928" y="2928"/>
              <a:ext cx="278"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3600">
                  <a:latin typeface="Arial" panose="020B0604020202020204" pitchFamily="34" charset="0"/>
                </a:rPr>
                <a:t>4</a:t>
              </a:r>
            </a:p>
          </p:txBody>
        </p:sp>
        <p:sp>
          <p:nvSpPr>
            <p:cNvPr id="19473" name="Text Box 20"/>
            <p:cNvSpPr txBox="1">
              <a:spLocks noChangeArrowheads="1"/>
            </p:cNvSpPr>
            <p:nvPr/>
          </p:nvSpPr>
          <p:spPr bwMode="auto">
            <a:xfrm>
              <a:off x="2928" y="1872"/>
              <a:ext cx="278"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3600">
                  <a:latin typeface="Arial" panose="020B0604020202020204" pitchFamily="34" charset="0"/>
                </a:rPr>
                <a:t>2</a:t>
              </a:r>
            </a:p>
          </p:txBody>
        </p:sp>
        <p:sp>
          <p:nvSpPr>
            <p:cNvPr id="19474" name="Line 21"/>
            <p:cNvSpPr>
              <a:spLocks noChangeShapeType="1"/>
            </p:cNvSpPr>
            <p:nvPr/>
          </p:nvSpPr>
          <p:spPr bwMode="auto">
            <a:xfrm rot="-5400000">
              <a:off x="3864" y="3288"/>
              <a:ext cx="912"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5" name="Text Box 5"/>
          <p:cNvSpPr txBox="1">
            <a:spLocks noChangeArrowheads="1"/>
          </p:cNvSpPr>
          <p:nvPr/>
        </p:nvSpPr>
        <p:spPr bwMode="auto">
          <a:xfrm>
            <a:off x="10099964" y="0"/>
            <a:ext cx="2092036"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TTYN (1 of 2)</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253695988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Date Placeholder 3"/>
          <p:cNvSpPr>
            <a:spLocks noGrp="1"/>
          </p:cNvSpPr>
          <p:nvPr>
            <p:ph type="dt" sz="quarter" idx="10"/>
          </p:nvPr>
        </p:nvSpPr>
        <p:spPr/>
        <p:txBody>
          <a:bodyPr/>
          <a:lstStyle/>
          <a:p>
            <a:pPr>
              <a:defRPr/>
            </a:pPr>
            <a:fld id="{C6695379-A3D6-499C-8B95-44897A7A5A75}" type="datetime4">
              <a:rPr lang="en-US" smtClean="0"/>
              <a:t>March 30, 2022</a:t>
            </a:fld>
            <a:endParaRPr lang="en-US" altLang="en-US">
              <a:solidFill>
                <a:schemeClr val="bg2"/>
              </a:solidFill>
            </a:endParaRPr>
          </a:p>
        </p:txBody>
      </p:sp>
      <p:sp>
        <p:nvSpPr>
          <p:cNvPr id="26" name="Slide Number Placeholder 5"/>
          <p:cNvSpPr>
            <a:spLocks noGrp="1"/>
          </p:cNvSpPr>
          <p:nvPr>
            <p:ph type="sldNum" sz="quarter" idx="4294967295"/>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7F8968BD-401A-42F7-9176-EC6525626B51}" type="slidenum">
              <a:rPr lang="en-US" altLang="en-US" sz="1400">
                <a:solidFill>
                  <a:srgbClr val="000066"/>
                </a:solidFill>
                <a:latin typeface="Arial" panose="020B0604020202020204" pitchFamily="34" charset="0"/>
              </a:rPr>
              <a:pPr/>
              <a:t>46</a:t>
            </a:fld>
            <a:endParaRPr lang="en-US" altLang="en-US" sz="1400">
              <a:solidFill>
                <a:srgbClr val="000066"/>
              </a:solidFill>
              <a:latin typeface="Arial" panose="020B0604020202020204" pitchFamily="34" charset="0"/>
            </a:endParaRPr>
          </a:p>
        </p:txBody>
      </p:sp>
      <p:sp>
        <p:nvSpPr>
          <p:cNvPr id="20485" name="Rectangle 2"/>
          <p:cNvSpPr>
            <a:spLocks noGrp="1" noChangeArrowheads="1"/>
          </p:cNvSpPr>
          <p:nvPr>
            <p:ph type="title"/>
          </p:nvPr>
        </p:nvSpPr>
        <p:spPr/>
        <p:txBody>
          <a:bodyPr/>
          <a:lstStyle/>
          <a:p>
            <a:r>
              <a:rPr lang="en-US" smtClean="0"/>
              <a:t>New Allocations</a:t>
            </a:r>
          </a:p>
        </p:txBody>
      </p:sp>
      <p:sp>
        <p:nvSpPr>
          <p:cNvPr id="20486" name="Rectangle 3"/>
          <p:cNvSpPr>
            <a:spLocks noGrp="1" noChangeArrowheads="1"/>
          </p:cNvSpPr>
          <p:nvPr>
            <p:ph type="body" idx="1"/>
          </p:nvPr>
        </p:nvSpPr>
        <p:spPr/>
        <p:txBody>
          <a:bodyPr/>
          <a:lstStyle/>
          <a:p>
            <a:pPr>
              <a:buFont typeface="Monotype Sorts" pitchFamily="2" charset="2"/>
              <a:buNone/>
            </a:pPr>
            <a:r>
              <a:rPr lang="en-US" smtClean="0">
                <a:solidFill>
                  <a:schemeClr val="tx1"/>
                </a:solidFill>
                <a:latin typeface="Book Antiqua" panose="02040602050305030304" pitchFamily="18" charset="0"/>
              </a:rPr>
              <a:t>  </a:t>
            </a:r>
          </a:p>
        </p:txBody>
      </p:sp>
      <p:graphicFrame>
        <p:nvGraphicFramePr>
          <p:cNvPr id="20487" name="Object 4"/>
          <p:cNvGraphicFramePr>
            <a:graphicFrameLocks noChangeAspect="1"/>
          </p:cNvGraphicFramePr>
          <p:nvPr>
            <p:extLst/>
          </p:nvPr>
        </p:nvGraphicFramePr>
        <p:xfrm>
          <a:off x="1690689" y="2438402"/>
          <a:ext cx="10216712" cy="4267197"/>
        </p:xfrm>
        <a:graphic>
          <a:graphicData uri="http://schemas.openxmlformats.org/presentationml/2006/ole">
            <mc:AlternateContent xmlns:mc="http://schemas.openxmlformats.org/markup-compatibility/2006">
              <mc:Choice xmlns:v="urn:schemas-microsoft-com:vml" Requires="v">
                <p:oleObj spid="_x0000_s1115" name="Worksheet" r:id="rId4" imgW="2895933" imgH="1210056" progId="Excel.Sheet.8">
                  <p:embed/>
                </p:oleObj>
              </mc:Choice>
              <mc:Fallback>
                <p:oleObj name="Worksheet" r:id="rId4" imgW="2895933" imgH="1210056" progId="Excel.Sheet.8">
                  <p:embed/>
                  <p:pic>
                    <p:nvPicPr>
                      <p:cNvPr id="20487"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0689" y="2438402"/>
                        <a:ext cx="10216712" cy="4267197"/>
                      </a:xfrm>
                      <a:prstGeom prst="rect">
                        <a:avLst/>
                      </a:prstGeom>
                      <a:noFill/>
                      <a:ln>
                        <a:noFill/>
                      </a:ln>
                      <a:effectLst/>
                    </p:spPr>
                  </p:pic>
                </p:oleObj>
              </mc:Fallback>
            </mc:AlternateContent>
          </a:graphicData>
        </a:graphic>
      </p:graphicFrame>
      <p:grpSp>
        <p:nvGrpSpPr>
          <p:cNvPr id="20488" name="Group 5"/>
          <p:cNvGrpSpPr>
            <a:grpSpLocks/>
          </p:cNvGrpSpPr>
          <p:nvPr/>
        </p:nvGrpSpPr>
        <p:grpSpPr bwMode="auto">
          <a:xfrm>
            <a:off x="212726" y="385763"/>
            <a:ext cx="2454275" cy="1933575"/>
            <a:chOff x="4128" y="236"/>
            <a:chExt cx="1546" cy="1218"/>
          </a:xfrm>
        </p:grpSpPr>
        <p:grpSp>
          <p:nvGrpSpPr>
            <p:cNvPr id="20489" name="Group 6"/>
            <p:cNvGrpSpPr>
              <a:grpSpLocks/>
            </p:cNvGrpSpPr>
            <p:nvPr/>
          </p:nvGrpSpPr>
          <p:grpSpPr bwMode="auto">
            <a:xfrm>
              <a:off x="4128" y="236"/>
              <a:ext cx="1546" cy="1218"/>
              <a:chOff x="4128" y="236"/>
              <a:chExt cx="1546" cy="1218"/>
            </a:xfrm>
          </p:grpSpPr>
          <p:grpSp>
            <p:nvGrpSpPr>
              <p:cNvPr id="20494" name="Group 7"/>
              <p:cNvGrpSpPr>
                <a:grpSpLocks noChangeAspect="1"/>
              </p:cNvGrpSpPr>
              <p:nvPr/>
            </p:nvGrpSpPr>
            <p:grpSpPr bwMode="auto">
              <a:xfrm>
                <a:off x="4128" y="236"/>
                <a:ext cx="1546" cy="1218"/>
                <a:chOff x="1514" y="1622"/>
                <a:chExt cx="3862" cy="3045"/>
              </a:xfrm>
            </p:grpSpPr>
            <p:sp>
              <p:nvSpPr>
                <p:cNvPr id="20501" name="Text Box 8"/>
                <p:cNvSpPr txBox="1">
                  <a:spLocks noChangeAspect="1" noChangeArrowheads="1"/>
                </p:cNvSpPr>
                <p:nvPr/>
              </p:nvSpPr>
              <p:spPr bwMode="auto">
                <a:xfrm>
                  <a:off x="1514" y="2727"/>
                  <a:ext cx="45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1200">
                      <a:latin typeface="Arial" panose="020B0604020202020204" pitchFamily="34" charset="0"/>
                    </a:rPr>
                    <a:t>A</a:t>
                  </a:r>
                </a:p>
              </p:txBody>
            </p:sp>
            <p:sp>
              <p:nvSpPr>
                <p:cNvPr id="20502" name="Text Box 9"/>
                <p:cNvSpPr txBox="1">
                  <a:spLocks noChangeAspect="1" noChangeArrowheads="1"/>
                </p:cNvSpPr>
                <p:nvPr/>
              </p:nvSpPr>
              <p:spPr bwMode="auto">
                <a:xfrm>
                  <a:off x="2671" y="1622"/>
                  <a:ext cx="449"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1200">
                      <a:latin typeface="Arial" panose="020B0604020202020204" pitchFamily="34" charset="0"/>
                    </a:rPr>
                    <a:t>B</a:t>
                  </a:r>
                </a:p>
              </p:txBody>
            </p:sp>
            <p:sp>
              <p:nvSpPr>
                <p:cNvPr id="20503" name="Text Box 10"/>
                <p:cNvSpPr txBox="1">
                  <a:spLocks noChangeAspect="1" noChangeArrowheads="1"/>
                </p:cNvSpPr>
                <p:nvPr/>
              </p:nvSpPr>
              <p:spPr bwMode="auto">
                <a:xfrm>
                  <a:off x="2671" y="2727"/>
                  <a:ext cx="46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1200">
                      <a:latin typeface="Arial" panose="020B0604020202020204" pitchFamily="34" charset="0"/>
                    </a:rPr>
                    <a:t>C</a:t>
                  </a:r>
                </a:p>
              </p:txBody>
            </p:sp>
            <p:sp>
              <p:nvSpPr>
                <p:cNvPr id="20504" name="Text Box 11"/>
                <p:cNvSpPr txBox="1">
                  <a:spLocks noChangeAspect="1" noChangeArrowheads="1"/>
                </p:cNvSpPr>
                <p:nvPr/>
              </p:nvSpPr>
              <p:spPr bwMode="auto">
                <a:xfrm>
                  <a:off x="3775" y="2727"/>
                  <a:ext cx="46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1200">
                      <a:latin typeface="Arial" panose="020B0604020202020204" pitchFamily="34" charset="0"/>
                    </a:rPr>
                    <a:t>D</a:t>
                  </a:r>
                </a:p>
              </p:txBody>
            </p:sp>
            <p:sp>
              <p:nvSpPr>
                <p:cNvPr id="20505" name="Text Box 12"/>
                <p:cNvSpPr txBox="1">
                  <a:spLocks noChangeAspect="1" noChangeArrowheads="1"/>
                </p:cNvSpPr>
                <p:nvPr/>
              </p:nvSpPr>
              <p:spPr bwMode="auto">
                <a:xfrm>
                  <a:off x="2671" y="3879"/>
                  <a:ext cx="449"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1200">
                      <a:latin typeface="Arial" panose="020B0604020202020204" pitchFamily="34" charset="0"/>
                    </a:rPr>
                    <a:t>E</a:t>
                  </a:r>
                </a:p>
              </p:txBody>
            </p:sp>
            <p:sp>
              <p:nvSpPr>
                <p:cNvPr id="20506" name="Text Box 13"/>
                <p:cNvSpPr txBox="1">
                  <a:spLocks noChangeAspect="1" noChangeArrowheads="1"/>
                </p:cNvSpPr>
                <p:nvPr/>
              </p:nvSpPr>
              <p:spPr bwMode="auto">
                <a:xfrm>
                  <a:off x="3937" y="3649"/>
                  <a:ext cx="1439" cy="1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1200">
                      <a:latin typeface="Arial" panose="020B0604020202020204" pitchFamily="34" charset="0"/>
                    </a:rPr>
                    <a:t>System Access Point</a:t>
                  </a:r>
                </a:p>
              </p:txBody>
            </p:sp>
          </p:grpSp>
          <p:sp>
            <p:nvSpPr>
              <p:cNvPr id="20495" name="Line 14"/>
              <p:cNvSpPr>
                <a:spLocks noChangeAspect="1" noChangeShapeType="1"/>
              </p:cNvSpPr>
              <p:nvPr/>
            </p:nvSpPr>
            <p:spPr bwMode="auto">
              <a:xfrm>
                <a:off x="4233" y="777"/>
                <a:ext cx="365"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6" name="Line 15"/>
              <p:cNvSpPr>
                <a:spLocks noChangeAspect="1" noChangeShapeType="1"/>
              </p:cNvSpPr>
              <p:nvPr/>
            </p:nvSpPr>
            <p:spPr bwMode="auto">
              <a:xfrm rot="-5400000">
                <a:off x="4473" y="999"/>
                <a:ext cx="365"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7" name="Line 16"/>
              <p:cNvSpPr>
                <a:spLocks noChangeAspect="1" noChangeShapeType="1"/>
              </p:cNvSpPr>
              <p:nvPr/>
            </p:nvSpPr>
            <p:spPr bwMode="auto">
              <a:xfrm rot="-5400000">
                <a:off x="4473" y="557"/>
                <a:ext cx="365"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8" name="Line 17"/>
              <p:cNvSpPr>
                <a:spLocks noChangeAspect="1" noChangeShapeType="1"/>
              </p:cNvSpPr>
              <p:nvPr/>
            </p:nvSpPr>
            <p:spPr bwMode="auto">
              <a:xfrm>
                <a:off x="4694" y="1238"/>
                <a:ext cx="365"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9" name="Text Box 18"/>
              <p:cNvSpPr txBox="1">
                <a:spLocks noChangeAspect="1" noChangeArrowheads="1"/>
              </p:cNvSpPr>
              <p:nvPr/>
            </p:nvSpPr>
            <p:spPr bwMode="auto">
              <a:xfrm>
                <a:off x="4815" y="1043"/>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1200">
                    <a:latin typeface="Arial" panose="020B0604020202020204" pitchFamily="34" charset="0"/>
                  </a:rPr>
                  <a:t>5</a:t>
                </a:r>
              </a:p>
            </p:txBody>
          </p:sp>
          <p:sp>
            <p:nvSpPr>
              <p:cNvPr id="20500" name="Line 19"/>
              <p:cNvSpPr>
                <a:spLocks noChangeAspect="1" noChangeShapeType="1"/>
              </p:cNvSpPr>
              <p:nvPr/>
            </p:nvSpPr>
            <p:spPr bwMode="auto">
              <a:xfrm rot="-5400000">
                <a:off x="4915" y="1037"/>
                <a:ext cx="365"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0490" name="Text Box 20"/>
            <p:cNvSpPr txBox="1">
              <a:spLocks noChangeAspect="1" noChangeArrowheads="1"/>
            </p:cNvSpPr>
            <p:nvPr/>
          </p:nvSpPr>
          <p:spPr bwMode="auto">
            <a:xfrm>
              <a:off x="4335" y="601"/>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1200">
                  <a:latin typeface="Arial" panose="020B0604020202020204" pitchFamily="34" charset="0"/>
                </a:rPr>
                <a:t>1</a:t>
              </a:r>
            </a:p>
          </p:txBody>
        </p:sp>
        <p:sp>
          <p:nvSpPr>
            <p:cNvPr id="20491" name="Text Box 21"/>
            <p:cNvSpPr txBox="1">
              <a:spLocks noChangeAspect="1" noChangeArrowheads="1"/>
            </p:cNvSpPr>
            <p:nvPr/>
          </p:nvSpPr>
          <p:spPr bwMode="auto">
            <a:xfrm>
              <a:off x="5103" y="908"/>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1200">
                  <a:latin typeface="Arial" panose="020B0604020202020204" pitchFamily="34" charset="0"/>
                </a:rPr>
                <a:t>3</a:t>
              </a:r>
            </a:p>
          </p:txBody>
        </p:sp>
        <p:sp>
          <p:nvSpPr>
            <p:cNvPr id="20492" name="Text Box 22"/>
            <p:cNvSpPr txBox="1">
              <a:spLocks noChangeAspect="1" noChangeArrowheads="1"/>
            </p:cNvSpPr>
            <p:nvPr/>
          </p:nvSpPr>
          <p:spPr bwMode="auto">
            <a:xfrm>
              <a:off x="4527" y="851"/>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1200">
                  <a:latin typeface="Arial" panose="020B0604020202020204" pitchFamily="34" charset="0"/>
                </a:rPr>
                <a:t>4</a:t>
              </a:r>
            </a:p>
          </p:txBody>
        </p:sp>
        <p:sp>
          <p:nvSpPr>
            <p:cNvPr id="20493" name="Text Box 23"/>
            <p:cNvSpPr txBox="1">
              <a:spLocks noChangeAspect="1" noChangeArrowheads="1"/>
            </p:cNvSpPr>
            <p:nvPr/>
          </p:nvSpPr>
          <p:spPr bwMode="auto">
            <a:xfrm>
              <a:off x="4527" y="428"/>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1200">
                  <a:latin typeface="Arial" panose="020B0604020202020204" pitchFamily="34" charset="0"/>
                </a:rPr>
                <a:t>2</a:t>
              </a:r>
            </a:p>
          </p:txBody>
        </p:sp>
      </p:grpSp>
      <p:sp>
        <p:nvSpPr>
          <p:cNvPr id="27" name="Text Box 5"/>
          <p:cNvSpPr txBox="1">
            <a:spLocks noChangeArrowheads="1"/>
          </p:cNvSpPr>
          <p:nvPr/>
        </p:nvSpPr>
        <p:spPr bwMode="auto">
          <a:xfrm>
            <a:off x="10091651" y="0"/>
            <a:ext cx="2100349"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TTYN (2 of 2)</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266476569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68B1B827-0EF4-48F9-89E9-10EB25BEF4BC}" type="datetime4">
              <a:rPr lang="en-US" smtClean="0"/>
              <a:t>March 30, 2022</a:t>
            </a:fld>
            <a:endParaRPr lang="en-US" altLang="en-US">
              <a:solidFill>
                <a:schemeClr val="bg2"/>
              </a:solidFill>
            </a:endParaRPr>
          </a:p>
        </p:txBody>
      </p:sp>
      <p:sp>
        <p:nvSpPr>
          <p:cNvPr id="6" name="Slide Number Placeholder 5"/>
          <p:cNvSpPr>
            <a:spLocks noGrp="1"/>
          </p:cNvSpPr>
          <p:nvPr>
            <p:ph type="sldNum" sz="quarter" idx="4294967295"/>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E66192E4-7279-4280-BE4F-66CB450914D2}" type="slidenum">
              <a:rPr lang="en-US" altLang="en-US" sz="1400">
                <a:solidFill>
                  <a:srgbClr val="000066"/>
                </a:solidFill>
                <a:latin typeface="Arial" panose="020B0604020202020204" pitchFamily="34" charset="0"/>
              </a:rPr>
              <a:pPr/>
              <a:t>47</a:t>
            </a:fld>
            <a:endParaRPr lang="en-US" altLang="en-US" sz="1400">
              <a:solidFill>
                <a:srgbClr val="000066"/>
              </a:solidFill>
              <a:latin typeface="Arial" panose="020B0604020202020204" pitchFamily="34" charset="0"/>
            </a:endParaRPr>
          </a:p>
        </p:txBody>
      </p:sp>
      <p:sp>
        <p:nvSpPr>
          <p:cNvPr id="21509" name="Rectangle 2"/>
          <p:cNvSpPr>
            <a:spLocks noGrp="1" noChangeArrowheads="1"/>
          </p:cNvSpPr>
          <p:nvPr>
            <p:ph type="title"/>
          </p:nvPr>
        </p:nvSpPr>
        <p:spPr/>
        <p:txBody>
          <a:bodyPr/>
          <a:lstStyle/>
          <a:p>
            <a:r>
              <a:rPr lang="en-US" smtClean="0">
                <a:solidFill>
                  <a:schemeClr val="tx1"/>
                </a:solidFill>
              </a:rPr>
              <a:t>Problems</a:t>
            </a:r>
          </a:p>
        </p:txBody>
      </p:sp>
      <p:sp>
        <p:nvSpPr>
          <p:cNvPr id="21510" name="Rectangle 3"/>
          <p:cNvSpPr>
            <a:spLocks noGrp="1" noChangeArrowheads="1"/>
          </p:cNvSpPr>
          <p:nvPr>
            <p:ph type="body" idx="1"/>
          </p:nvPr>
        </p:nvSpPr>
        <p:spPr/>
        <p:txBody>
          <a:bodyPr/>
          <a:lstStyle/>
          <a:p>
            <a:r>
              <a:rPr lang="en-US" smtClean="0"/>
              <a:t>D and E Symmetry Violated</a:t>
            </a:r>
          </a:p>
          <a:p>
            <a:pPr lvl="1"/>
            <a:r>
              <a:rPr lang="en-US" smtClean="0">
                <a:solidFill>
                  <a:schemeClr val="tx1"/>
                </a:solidFill>
              </a:rPr>
              <a:t>D paying $10 while E pays 2.5</a:t>
            </a:r>
          </a:p>
          <a:p>
            <a:pPr lvl="1"/>
            <a:r>
              <a:rPr lang="en-US" smtClean="0">
                <a:solidFill>
                  <a:schemeClr val="tx1"/>
                </a:solidFill>
              </a:rPr>
              <a:t>Occupy same position vis-à-vis access point and third parties.</a:t>
            </a:r>
          </a:p>
        </p:txBody>
      </p:sp>
    </p:spTree>
    <p:extLst>
      <p:ext uri="{BB962C8B-B14F-4D97-AF65-F5344CB8AC3E}">
        <p14:creationId xmlns:p14="http://schemas.microsoft.com/office/powerpoint/2010/main" val="121957862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BC2CF667-75EA-4F73-B4D9-FA838783C6CF}" type="datetime4">
              <a:rPr lang="en-US" smtClean="0"/>
              <a:t>March 30, 2022</a:t>
            </a:fld>
            <a:endParaRPr lang="en-US" altLang="en-US">
              <a:solidFill>
                <a:schemeClr val="bg2"/>
              </a:solidFill>
            </a:endParaRPr>
          </a:p>
        </p:txBody>
      </p:sp>
      <p:sp>
        <p:nvSpPr>
          <p:cNvPr id="6" name="Slide Number Placeholder 5"/>
          <p:cNvSpPr>
            <a:spLocks noGrp="1"/>
          </p:cNvSpPr>
          <p:nvPr>
            <p:ph type="sldNum" sz="quarter" idx="4294967295"/>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54F794B9-03D4-43F8-8574-A7161EBFD874}" type="slidenum">
              <a:rPr lang="en-US" altLang="en-US" sz="1400">
                <a:solidFill>
                  <a:srgbClr val="000066"/>
                </a:solidFill>
                <a:latin typeface="Arial" panose="020B0604020202020204" pitchFamily="34" charset="0"/>
              </a:rPr>
              <a:pPr/>
              <a:t>48</a:t>
            </a:fld>
            <a:endParaRPr lang="en-US" altLang="en-US" sz="1400">
              <a:solidFill>
                <a:srgbClr val="000066"/>
              </a:solidFill>
              <a:latin typeface="Arial" panose="020B0604020202020204" pitchFamily="34" charset="0"/>
            </a:endParaRPr>
          </a:p>
        </p:txBody>
      </p:sp>
      <p:sp>
        <p:nvSpPr>
          <p:cNvPr id="22533" name="Rectangle 2"/>
          <p:cNvSpPr>
            <a:spLocks noGrp="1" noChangeArrowheads="1"/>
          </p:cNvSpPr>
          <p:nvPr>
            <p:ph type="title"/>
          </p:nvPr>
        </p:nvSpPr>
        <p:spPr/>
        <p:txBody>
          <a:bodyPr/>
          <a:lstStyle/>
          <a:p>
            <a:r>
              <a:rPr lang="en-US" smtClean="0">
                <a:solidFill>
                  <a:schemeClr val="tx1"/>
                </a:solidFill>
              </a:rPr>
              <a:t>Problems</a:t>
            </a:r>
          </a:p>
        </p:txBody>
      </p:sp>
      <p:sp>
        <p:nvSpPr>
          <p:cNvPr id="22534" name="Rectangle 3"/>
          <p:cNvSpPr>
            <a:spLocks noGrp="1" noChangeArrowheads="1"/>
          </p:cNvSpPr>
          <p:nvPr>
            <p:ph type="body" idx="1"/>
          </p:nvPr>
        </p:nvSpPr>
        <p:spPr/>
        <p:txBody>
          <a:bodyPr/>
          <a:lstStyle/>
          <a:p>
            <a:r>
              <a:rPr lang="en-US" smtClean="0"/>
              <a:t>A, B and C Coalition Defection</a:t>
            </a:r>
          </a:p>
          <a:p>
            <a:pPr lvl="1"/>
            <a:r>
              <a:rPr lang="en-US" smtClean="0">
                <a:solidFill>
                  <a:schemeClr val="tx1"/>
                </a:solidFill>
              </a:rPr>
              <a:t>Paying 37.49</a:t>
            </a:r>
          </a:p>
          <a:p>
            <a:pPr lvl="1"/>
            <a:r>
              <a:rPr lang="en-US" smtClean="0">
                <a:solidFill>
                  <a:schemeClr val="tx1"/>
                </a:solidFill>
              </a:rPr>
              <a:t>Suppose C built directly to the access point.</a:t>
            </a:r>
          </a:p>
          <a:p>
            <a:pPr lvl="2"/>
            <a:r>
              <a:rPr lang="en-US" smtClean="0">
                <a:solidFill>
                  <a:schemeClr val="tx1"/>
                </a:solidFill>
              </a:rPr>
              <a:t>Cost of that line would be 14.14, cost of A and B straight-line chunks would be 20, for total of 34.14.</a:t>
            </a:r>
          </a:p>
        </p:txBody>
      </p:sp>
    </p:spTree>
    <p:extLst>
      <p:ext uri="{BB962C8B-B14F-4D97-AF65-F5344CB8AC3E}">
        <p14:creationId xmlns:p14="http://schemas.microsoft.com/office/powerpoint/2010/main" val="267320809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Date Placeholder 3"/>
          <p:cNvSpPr>
            <a:spLocks noGrp="1"/>
          </p:cNvSpPr>
          <p:nvPr>
            <p:ph type="dt" sz="quarter" idx="10"/>
          </p:nvPr>
        </p:nvSpPr>
        <p:spPr/>
        <p:txBody>
          <a:bodyPr/>
          <a:lstStyle/>
          <a:p>
            <a:pPr>
              <a:defRPr/>
            </a:pPr>
            <a:fld id="{25BE8E5F-9285-48D0-ACF3-C4A6D2956DA9}" type="datetime4">
              <a:rPr lang="en-US" smtClean="0"/>
              <a:t>March 30, 2022</a:t>
            </a:fld>
            <a:endParaRPr lang="en-US" altLang="en-US">
              <a:solidFill>
                <a:schemeClr val="bg2"/>
              </a:solidFill>
            </a:endParaRPr>
          </a:p>
        </p:txBody>
      </p:sp>
      <p:sp>
        <p:nvSpPr>
          <p:cNvPr id="25" name="Slide Number Placeholder 5"/>
          <p:cNvSpPr>
            <a:spLocks noGrp="1"/>
          </p:cNvSpPr>
          <p:nvPr>
            <p:ph type="sldNum" sz="quarter" idx="4294967295"/>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44F16D40-5C22-41C6-9FAA-EB377D8F1F65}" type="slidenum">
              <a:rPr lang="en-US" altLang="en-US" sz="1400">
                <a:solidFill>
                  <a:srgbClr val="000066"/>
                </a:solidFill>
                <a:latin typeface="Arial" panose="020B0604020202020204" pitchFamily="34" charset="0"/>
              </a:rPr>
              <a:pPr/>
              <a:t>49</a:t>
            </a:fld>
            <a:endParaRPr lang="en-US" altLang="en-US" sz="1400">
              <a:solidFill>
                <a:srgbClr val="000066"/>
              </a:solidFill>
              <a:latin typeface="Arial" panose="020B0604020202020204" pitchFamily="34" charset="0"/>
            </a:endParaRPr>
          </a:p>
        </p:txBody>
      </p:sp>
      <p:sp>
        <p:nvSpPr>
          <p:cNvPr id="23557" name="Rectangle 2"/>
          <p:cNvSpPr>
            <a:spLocks noGrp="1" noChangeArrowheads="1"/>
          </p:cNvSpPr>
          <p:nvPr>
            <p:ph type="title"/>
          </p:nvPr>
        </p:nvSpPr>
        <p:spPr/>
        <p:txBody>
          <a:bodyPr/>
          <a:lstStyle/>
          <a:p>
            <a:r>
              <a:rPr lang="en-US" smtClean="0">
                <a:solidFill>
                  <a:schemeClr val="tx1"/>
                </a:solidFill>
              </a:rPr>
              <a:t>Try Again</a:t>
            </a:r>
          </a:p>
        </p:txBody>
      </p:sp>
      <p:sp>
        <p:nvSpPr>
          <p:cNvPr id="23558" name="Text Box 3"/>
          <p:cNvSpPr txBox="1">
            <a:spLocks noChangeArrowheads="1"/>
          </p:cNvSpPr>
          <p:nvPr/>
        </p:nvSpPr>
        <p:spPr bwMode="auto">
          <a:xfrm>
            <a:off x="5562601" y="2971800"/>
            <a:ext cx="44114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3600">
                <a:latin typeface="Arial" panose="020B0604020202020204" pitchFamily="34" charset="0"/>
              </a:rPr>
              <a:t>2</a:t>
            </a:r>
          </a:p>
        </p:txBody>
      </p:sp>
      <p:grpSp>
        <p:nvGrpSpPr>
          <p:cNvPr id="23560" name="Group 5"/>
          <p:cNvGrpSpPr>
            <a:grpSpLocks/>
          </p:cNvGrpSpPr>
          <p:nvPr/>
        </p:nvGrpSpPr>
        <p:grpSpPr bwMode="auto">
          <a:xfrm>
            <a:off x="3581400" y="1676401"/>
            <a:ext cx="7116763" cy="4781550"/>
            <a:chOff x="1536" y="1392"/>
            <a:chExt cx="4483" cy="3012"/>
          </a:xfrm>
        </p:grpSpPr>
        <p:sp>
          <p:nvSpPr>
            <p:cNvPr id="23561" name="Text Box 6"/>
            <p:cNvSpPr txBox="1">
              <a:spLocks noChangeArrowheads="1"/>
            </p:cNvSpPr>
            <p:nvPr/>
          </p:nvSpPr>
          <p:spPr bwMode="auto">
            <a:xfrm>
              <a:off x="2064" y="2304"/>
              <a:ext cx="278"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3600">
                  <a:latin typeface="Arial" panose="020B0604020202020204" pitchFamily="34" charset="0"/>
                </a:rPr>
                <a:t>1</a:t>
              </a:r>
            </a:p>
          </p:txBody>
        </p:sp>
        <p:grpSp>
          <p:nvGrpSpPr>
            <p:cNvPr id="23562" name="Group 7"/>
            <p:cNvGrpSpPr>
              <a:grpSpLocks/>
            </p:cNvGrpSpPr>
            <p:nvPr/>
          </p:nvGrpSpPr>
          <p:grpSpPr bwMode="auto">
            <a:xfrm>
              <a:off x="1536" y="1392"/>
              <a:ext cx="4483" cy="3012"/>
              <a:chOff x="1536" y="1392"/>
              <a:chExt cx="4483" cy="3012"/>
            </a:xfrm>
          </p:grpSpPr>
          <p:grpSp>
            <p:nvGrpSpPr>
              <p:cNvPr id="23563" name="Group 8"/>
              <p:cNvGrpSpPr>
                <a:grpSpLocks/>
              </p:cNvGrpSpPr>
              <p:nvPr/>
            </p:nvGrpSpPr>
            <p:grpSpPr bwMode="auto">
              <a:xfrm>
                <a:off x="1536" y="1392"/>
                <a:ext cx="4483" cy="3012"/>
                <a:chOff x="1536" y="1392"/>
                <a:chExt cx="4483" cy="3012"/>
              </a:xfrm>
            </p:grpSpPr>
            <p:sp>
              <p:nvSpPr>
                <p:cNvPr id="23572" name="Text Box 9"/>
                <p:cNvSpPr txBox="1">
                  <a:spLocks noChangeArrowheads="1"/>
                </p:cNvSpPr>
                <p:nvPr/>
              </p:nvSpPr>
              <p:spPr bwMode="auto">
                <a:xfrm>
                  <a:off x="1536" y="2496"/>
                  <a:ext cx="310"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3600">
                      <a:latin typeface="Arial" panose="020B0604020202020204" pitchFamily="34" charset="0"/>
                    </a:rPr>
                    <a:t>A</a:t>
                  </a:r>
                </a:p>
              </p:txBody>
            </p:sp>
            <p:sp>
              <p:nvSpPr>
                <p:cNvPr id="23573" name="Text Box 10"/>
                <p:cNvSpPr txBox="1">
                  <a:spLocks noChangeArrowheads="1"/>
                </p:cNvSpPr>
                <p:nvPr/>
              </p:nvSpPr>
              <p:spPr bwMode="auto">
                <a:xfrm>
                  <a:off x="2693" y="1392"/>
                  <a:ext cx="310"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3600">
                      <a:latin typeface="Arial" panose="020B0604020202020204" pitchFamily="34" charset="0"/>
                    </a:rPr>
                    <a:t>B</a:t>
                  </a:r>
                </a:p>
              </p:txBody>
            </p:sp>
            <p:sp>
              <p:nvSpPr>
                <p:cNvPr id="23574" name="Text Box 11"/>
                <p:cNvSpPr txBox="1">
                  <a:spLocks noChangeArrowheads="1"/>
                </p:cNvSpPr>
                <p:nvPr/>
              </p:nvSpPr>
              <p:spPr bwMode="auto">
                <a:xfrm>
                  <a:off x="2688" y="2496"/>
                  <a:ext cx="326"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3600">
                      <a:latin typeface="Arial" panose="020B0604020202020204" pitchFamily="34" charset="0"/>
                    </a:rPr>
                    <a:t>C</a:t>
                  </a:r>
                </a:p>
              </p:txBody>
            </p:sp>
            <p:sp>
              <p:nvSpPr>
                <p:cNvPr id="23575" name="Text Box 12"/>
                <p:cNvSpPr txBox="1">
                  <a:spLocks noChangeArrowheads="1"/>
                </p:cNvSpPr>
                <p:nvPr/>
              </p:nvSpPr>
              <p:spPr bwMode="auto">
                <a:xfrm>
                  <a:off x="3792" y="2496"/>
                  <a:ext cx="326"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3600">
                      <a:latin typeface="Arial" panose="020B0604020202020204" pitchFamily="34" charset="0"/>
                    </a:rPr>
                    <a:t>D</a:t>
                  </a:r>
                </a:p>
              </p:txBody>
            </p:sp>
            <p:sp>
              <p:nvSpPr>
                <p:cNvPr id="23576" name="Text Box 13"/>
                <p:cNvSpPr txBox="1">
                  <a:spLocks noChangeArrowheads="1"/>
                </p:cNvSpPr>
                <p:nvPr/>
              </p:nvSpPr>
              <p:spPr bwMode="auto">
                <a:xfrm>
                  <a:off x="2693" y="3648"/>
                  <a:ext cx="310"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3600">
                      <a:latin typeface="Arial" panose="020B0604020202020204" pitchFamily="34" charset="0"/>
                    </a:rPr>
                    <a:t>E</a:t>
                  </a:r>
                </a:p>
              </p:txBody>
            </p:sp>
            <p:sp>
              <p:nvSpPr>
                <p:cNvPr id="23577" name="Text Box 14"/>
                <p:cNvSpPr txBox="1">
                  <a:spLocks noChangeArrowheads="1"/>
                </p:cNvSpPr>
                <p:nvPr/>
              </p:nvSpPr>
              <p:spPr bwMode="auto">
                <a:xfrm>
                  <a:off x="3936" y="3648"/>
                  <a:ext cx="2083"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3600" dirty="0">
                      <a:latin typeface="Arial" panose="020B0604020202020204" pitchFamily="34" charset="0"/>
                    </a:rPr>
                    <a:t>System Access Point</a:t>
                  </a:r>
                </a:p>
              </p:txBody>
            </p:sp>
          </p:grpSp>
          <p:sp>
            <p:nvSpPr>
              <p:cNvPr id="23564" name="Line 15"/>
              <p:cNvSpPr>
                <a:spLocks noChangeShapeType="1"/>
              </p:cNvSpPr>
              <p:nvPr/>
            </p:nvSpPr>
            <p:spPr bwMode="auto">
              <a:xfrm>
                <a:off x="1776" y="2640"/>
                <a:ext cx="912"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3600"/>
              </a:p>
            </p:txBody>
          </p:sp>
          <p:sp>
            <p:nvSpPr>
              <p:cNvPr id="23565" name="Line 16"/>
              <p:cNvSpPr>
                <a:spLocks noChangeShapeType="1"/>
              </p:cNvSpPr>
              <p:nvPr/>
            </p:nvSpPr>
            <p:spPr bwMode="auto">
              <a:xfrm rot="13535164" flipH="1">
                <a:off x="2698" y="3195"/>
                <a:ext cx="1440" cy="47"/>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3600"/>
              </a:p>
            </p:txBody>
          </p:sp>
          <p:sp>
            <p:nvSpPr>
              <p:cNvPr id="23566" name="Line 17"/>
              <p:cNvSpPr>
                <a:spLocks noChangeShapeType="1"/>
              </p:cNvSpPr>
              <p:nvPr/>
            </p:nvSpPr>
            <p:spPr bwMode="auto">
              <a:xfrm rot="-5400000">
                <a:off x="2376" y="2088"/>
                <a:ext cx="912"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3600"/>
              </a:p>
            </p:txBody>
          </p:sp>
          <p:sp>
            <p:nvSpPr>
              <p:cNvPr id="23567" name="Text Box 18"/>
              <p:cNvSpPr txBox="1">
                <a:spLocks noChangeArrowheads="1"/>
              </p:cNvSpPr>
              <p:nvPr/>
            </p:nvSpPr>
            <p:spPr bwMode="auto">
              <a:xfrm>
                <a:off x="2880" y="3312"/>
                <a:ext cx="278"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3600">
                    <a:latin typeface="Arial" panose="020B0604020202020204" pitchFamily="34" charset="0"/>
                  </a:rPr>
                  <a:t>5</a:t>
                </a:r>
              </a:p>
            </p:txBody>
          </p:sp>
          <p:sp>
            <p:nvSpPr>
              <p:cNvPr id="23568" name="Text Box 19"/>
              <p:cNvSpPr txBox="1">
                <a:spLocks noChangeArrowheads="1"/>
              </p:cNvSpPr>
              <p:nvPr/>
            </p:nvSpPr>
            <p:spPr bwMode="auto">
              <a:xfrm>
                <a:off x="3696" y="2832"/>
                <a:ext cx="278"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3600">
                    <a:latin typeface="Arial" panose="020B0604020202020204" pitchFamily="34" charset="0"/>
                  </a:rPr>
                  <a:t>4</a:t>
                </a:r>
              </a:p>
            </p:txBody>
          </p:sp>
          <p:sp>
            <p:nvSpPr>
              <p:cNvPr id="23569" name="Line 20"/>
              <p:cNvSpPr>
                <a:spLocks noChangeShapeType="1"/>
              </p:cNvSpPr>
              <p:nvPr/>
            </p:nvSpPr>
            <p:spPr bwMode="auto">
              <a:xfrm rot="8064836">
                <a:off x="2664" y="3240"/>
                <a:ext cx="1440" cy="47"/>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3600"/>
              </a:p>
            </p:txBody>
          </p:sp>
          <p:sp>
            <p:nvSpPr>
              <p:cNvPr id="23570" name="Text Box 21"/>
              <p:cNvSpPr txBox="1">
                <a:spLocks noChangeArrowheads="1"/>
              </p:cNvSpPr>
              <p:nvPr/>
            </p:nvSpPr>
            <p:spPr bwMode="auto">
              <a:xfrm>
                <a:off x="3696" y="3312"/>
                <a:ext cx="278"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3600">
                    <a:latin typeface="Arial" panose="020B0604020202020204" pitchFamily="34" charset="0"/>
                  </a:rPr>
                  <a:t>6</a:t>
                </a:r>
              </a:p>
            </p:txBody>
          </p:sp>
          <p:sp>
            <p:nvSpPr>
              <p:cNvPr id="23571" name="Text Box 22"/>
              <p:cNvSpPr txBox="1">
                <a:spLocks noChangeArrowheads="1"/>
              </p:cNvSpPr>
              <p:nvPr/>
            </p:nvSpPr>
            <p:spPr bwMode="auto">
              <a:xfrm>
                <a:off x="2928" y="2880"/>
                <a:ext cx="278"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3600">
                    <a:latin typeface="Arial" panose="020B0604020202020204" pitchFamily="34" charset="0"/>
                  </a:rPr>
                  <a:t>3</a:t>
                </a:r>
              </a:p>
            </p:txBody>
          </p:sp>
        </p:grpSp>
      </p:grpSp>
      <p:sp>
        <p:nvSpPr>
          <p:cNvPr id="24" name="Text Box 5"/>
          <p:cNvSpPr txBox="1">
            <a:spLocks noChangeArrowheads="1"/>
          </p:cNvSpPr>
          <p:nvPr/>
        </p:nvSpPr>
        <p:spPr bwMode="auto">
          <a:xfrm>
            <a:off x="10557164" y="0"/>
            <a:ext cx="163483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sz="1800" b="1" i="0" dirty="0" smtClean="0">
                <a:solidFill>
                  <a:schemeClr val="accent4">
                    <a:lumMod val="75000"/>
                    <a:lumOff val="25000"/>
                  </a:schemeClr>
                </a:solidFill>
                <a:latin typeface="+mn-lt"/>
                <a:cs typeface="Times New Roman" panose="02020603050405020304" pitchFamily="18" charset="0"/>
              </a:rPr>
              <a:t>TTYN (1 of 2)</a:t>
            </a:r>
            <a:endParaRPr lang="en-US" sz="1800"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1843668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4C19976A-4809-4AB1-9568-6D4BFCEC0346}" type="datetime4">
              <a:rPr lang="en-US" smtClean="0"/>
              <a:t>March 30, 2022</a:t>
            </a:fld>
            <a:endParaRPr lang="en-US" altLang="en-US">
              <a:solidFill>
                <a:schemeClr val="bg2"/>
              </a:solidFill>
            </a:endParaRPr>
          </a:p>
        </p:txBody>
      </p:sp>
      <p:sp>
        <p:nvSpPr>
          <p:cNvPr id="6" name="Slide Number Placeholder 5"/>
          <p:cNvSpPr>
            <a:spLocks noGrp="1"/>
          </p:cNvSpPr>
          <p:nvPr>
            <p:ph type="sldNum" sz="quarter" idx="4294967295"/>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E9E2A632-31BB-4613-9E83-CF7CF374381A}" type="slidenum">
              <a:rPr lang="en-US" altLang="en-US" sz="1400">
                <a:solidFill>
                  <a:srgbClr val="000066"/>
                </a:solidFill>
                <a:latin typeface="Arial" panose="020B0604020202020204" pitchFamily="34" charset="0"/>
              </a:rPr>
              <a:pPr/>
              <a:t>5</a:t>
            </a:fld>
            <a:endParaRPr lang="en-US" altLang="en-US" sz="1400">
              <a:solidFill>
                <a:srgbClr val="000066"/>
              </a:solidFill>
              <a:latin typeface="Arial" panose="020B0604020202020204" pitchFamily="34" charset="0"/>
            </a:endParaRPr>
          </a:p>
        </p:txBody>
      </p:sp>
      <p:sp>
        <p:nvSpPr>
          <p:cNvPr id="4101" name="Rectangle 2"/>
          <p:cNvSpPr>
            <a:spLocks noGrp="1" noChangeArrowheads="1"/>
          </p:cNvSpPr>
          <p:nvPr>
            <p:ph type="title"/>
          </p:nvPr>
        </p:nvSpPr>
        <p:spPr/>
        <p:txBody>
          <a:bodyPr/>
          <a:lstStyle/>
          <a:p>
            <a:r>
              <a:rPr lang="en-US" smtClean="0"/>
              <a:t>Natural Monopoly: Production and Cost Function</a:t>
            </a:r>
          </a:p>
        </p:txBody>
      </p:sp>
      <p:sp>
        <p:nvSpPr>
          <p:cNvPr id="4102" name="Rectangle 3"/>
          <p:cNvSpPr>
            <a:spLocks noGrp="1" noChangeArrowheads="1"/>
          </p:cNvSpPr>
          <p:nvPr>
            <p:ph type="body" idx="1"/>
          </p:nvPr>
        </p:nvSpPr>
        <p:spPr/>
        <p:txBody>
          <a:bodyPr/>
          <a:lstStyle/>
          <a:p>
            <a:pPr lvl="1"/>
            <a:r>
              <a:rPr lang="en-US" dirty="0" smtClean="0"/>
              <a:t>A producer must pay K regardless of how much of the good is produced</a:t>
            </a:r>
          </a:p>
          <a:p>
            <a:pPr lvl="1"/>
            <a:r>
              <a:rPr lang="en-US" dirty="0" smtClean="0"/>
              <a:t>Idea: An entry fee to get into the business</a:t>
            </a:r>
          </a:p>
          <a:p>
            <a:r>
              <a:rPr lang="en-US" dirty="0" smtClean="0"/>
              <a:t>How many firms would an all-powerful social planner have?</a:t>
            </a:r>
          </a:p>
        </p:txBody>
      </p:sp>
    </p:spTree>
    <p:extLst>
      <p:ext uri="{BB962C8B-B14F-4D97-AF65-F5344CB8AC3E}">
        <p14:creationId xmlns:p14="http://schemas.microsoft.com/office/powerpoint/2010/main" val="366775301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Date Placeholder 3"/>
          <p:cNvSpPr>
            <a:spLocks noGrp="1"/>
          </p:cNvSpPr>
          <p:nvPr>
            <p:ph type="dt" sz="quarter" idx="10"/>
          </p:nvPr>
        </p:nvSpPr>
        <p:spPr/>
        <p:txBody>
          <a:bodyPr/>
          <a:lstStyle/>
          <a:p>
            <a:pPr>
              <a:defRPr/>
            </a:pPr>
            <a:fld id="{46C5CC3D-7509-4FBB-B004-33581E72FFDD}" type="datetime4">
              <a:rPr lang="en-US" smtClean="0"/>
              <a:t>March 30, 2022</a:t>
            </a:fld>
            <a:endParaRPr lang="en-US" altLang="en-US">
              <a:solidFill>
                <a:schemeClr val="bg2"/>
              </a:solidFill>
            </a:endParaRPr>
          </a:p>
        </p:txBody>
      </p:sp>
      <p:sp>
        <p:nvSpPr>
          <p:cNvPr id="24" name="Slide Number Placeholder 5"/>
          <p:cNvSpPr>
            <a:spLocks noGrp="1"/>
          </p:cNvSpPr>
          <p:nvPr>
            <p:ph type="sldNum" sz="quarter" idx="4294967295"/>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BD4FD109-618D-4849-887A-BB07576B5B3F}" type="slidenum">
              <a:rPr lang="en-US" altLang="en-US" sz="1400">
                <a:solidFill>
                  <a:srgbClr val="000066"/>
                </a:solidFill>
                <a:latin typeface="Arial" panose="020B0604020202020204" pitchFamily="34" charset="0"/>
              </a:rPr>
              <a:pPr/>
              <a:t>50</a:t>
            </a:fld>
            <a:endParaRPr lang="en-US" altLang="en-US" sz="1400">
              <a:solidFill>
                <a:srgbClr val="000066"/>
              </a:solidFill>
              <a:latin typeface="Arial" panose="020B0604020202020204" pitchFamily="34" charset="0"/>
            </a:endParaRPr>
          </a:p>
        </p:txBody>
      </p:sp>
      <p:sp>
        <p:nvSpPr>
          <p:cNvPr id="24581" name="Rectangle 2"/>
          <p:cNvSpPr>
            <a:spLocks noGrp="1" noChangeArrowheads="1"/>
          </p:cNvSpPr>
          <p:nvPr>
            <p:ph type="title"/>
          </p:nvPr>
        </p:nvSpPr>
        <p:spPr/>
        <p:txBody>
          <a:bodyPr/>
          <a:lstStyle/>
          <a:p>
            <a:r>
              <a:rPr lang="en-US" smtClean="0">
                <a:solidFill>
                  <a:schemeClr val="tx1"/>
                </a:solidFill>
              </a:rPr>
              <a:t>Allocations</a:t>
            </a:r>
          </a:p>
        </p:txBody>
      </p:sp>
      <p:sp>
        <p:nvSpPr>
          <p:cNvPr id="24582" name="Rectangle 3"/>
          <p:cNvSpPr>
            <a:spLocks noGrp="1" noChangeArrowheads="1"/>
          </p:cNvSpPr>
          <p:nvPr>
            <p:ph type="body" idx="1"/>
          </p:nvPr>
        </p:nvSpPr>
        <p:spPr/>
        <p:txBody>
          <a:bodyPr/>
          <a:lstStyle/>
          <a:p>
            <a:r>
              <a:rPr lang="en-US" smtClean="0">
                <a:solidFill>
                  <a:schemeClr val="tx1"/>
                </a:solidFill>
              </a:rPr>
              <a:t>Cost of short length is 7.07</a:t>
            </a:r>
          </a:p>
          <a:p>
            <a:r>
              <a:rPr lang="en-US" smtClean="0">
                <a:solidFill>
                  <a:schemeClr val="tx1"/>
                </a:solidFill>
              </a:rPr>
              <a:t>Total cost of system is 20 + 28.28 = 48.28</a:t>
            </a:r>
          </a:p>
        </p:txBody>
      </p:sp>
      <p:graphicFrame>
        <p:nvGraphicFramePr>
          <p:cNvPr id="24583" name="Object 4"/>
          <p:cNvGraphicFramePr>
            <a:graphicFrameLocks noChangeAspect="1"/>
          </p:cNvGraphicFramePr>
          <p:nvPr>
            <p:extLst/>
          </p:nvPr>
        </p:nvGraphicFramePr>
        <p:xfrm>
          <a:off x="1468543" y="2941320"/>
          <a:ext cx="10612348" cy="3643660"/>
        </p:xfrm>
        <a:graphic>
          <a:graphicData uri="http://schemas.openxmlformats.org/presentationml/2006/ole">
            <mc:AlternateContent xmlns:mc="http://schemas.openxmlformats.org/markup-compatibility/2006">
              <mc:Choice xmlns:v="urn:schemas-microsoft-com:vml" Requires="v">
                <p:oleObj spid="_x0000_s2138" name="Worksheet" r:id="rId4" imgW="3524596" imgH="1210056" progId="Excel.Sheet.8">
                  <p:embed/>
                </p:oleObj>
              </mc:Choice>
              <mc:Fallback>
                <p:oleObj name="Worksheet" r:id="rId4" imgW="3524596" imgH="1210056" progId="Excel.Sheet.8">
                  <p:embed/>
                  <p:pic>
                    <p:nvPicPr>
                      <p:cNvPr id="24583"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8543" y="2941320"/>
                        <a:ext cx="10612348" cy="3643660"/>
                      </a:xfrm>
                      <a:prstGeom prst="rect">
                        <a:avLst/>
                      </a:prstGeom>
                      <a:noFill/>
                      <a:ln>
                        <a:noFill/>
                      </a:ln>
                      <a:effectLst/>
                    </p:spPr>
                  </p:pic>
                </p:oleObj>
              </mc:Fallback>
            </mc:AlternateContent>
          </a:graphicData>
        </a:graphic>
      </p:graphicFrame>
      <p:sp>
        <p:nvSpPr>
          <p:cNvPr id="24584" name="Text Box 5"/>
          <p:cNvSpPr txBox="1">
            <a:spLocks noChangeAspect="1" noChangeArrowheads="1"/>
          </p:cNvSpPr>
          <p:nvPr/>
        </p:nvSpPr>
        <p:spPr bwMode="auto">
          <a:xfrm>
            <a:off x="8770939" y="1524000"/>
            <a:ext cx="2682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1200">
                <a:latin typeface="Arial" panose="020B0604020202020204" pitchFamily="34" charset="0"/>
              </a:rPr>
              <a:t>5</a:t>
            </a:r>
          </a:p>
        </p:txBody>
      </p:sp>
      <p:sp>
        <p:nvSpPr>
          <p:cNvPr id="24585" name="Text Box 6"/>
          <p:cNvSpPr txBox="1">
            <a:spLocks noChangeAspect="1" noChangeArrowheads="1"/>
          </p:cNvSpPr>
          <p:nvPr/>
        </p:nvSpPr>
        <p:spPr bwMode="auto">
          <a:xfrm>
            <a:off x="9290050" y="1219200"/>
            <a:ext cx="268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1200">
                <a:latin typeface="Arial" panose="020B0604020202020204" pitchFamily="34" charset="0"/>
              </a:rPr>
              <a:t>4</a:t>
            </a:r>
          </a:p>
        </p:txBody>
      </p:sp>
      <p:grpSp>
        <p:nvGrpSpPr>
          <p:cNvPr id="24586" name="Group 7"/>
          <p:cNvGrpSpPr>
            <a:grpSpLocks/>
          </p:cNvGrpSpPr>
          <p:nvPr/>
        </p:nvGrpSpPr>
        <p:grpSpPr bwMode="auto">
          <a:xfrm>
            <a:off x="7924801" y="304801"/>
            <a:ext cx="2454275" cy="1933575"/>
            <a:chOff x="4032" y="192"/>
            <a:chExt cx="1546" cy="1218"/>
          </a:xfrm>
        </p:grpSpPr>
        <p:sp>
          <p:nvSpPr>
            <p:cNvPr id="24589" name="Text Box 8"/>
            <p:cNvSpPr txBox="1">
              <a:spLocks noChangeAspect="1" noChangeArrowheads="1"/>
            </p:cNvSpPr>
            <p:nvPr/>
          </p:nvSpPr>
          <p:spPr bwMode="auto">
            <a:xfrm>
              <a:off x="4238" y="557"/>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1200">
                  <a:latin typeface="Arial" panose="020B0604020202020204" pitchFamily="34" charset="0"/>
                </a:rPr>
                <a:t>1</a:t>
              </a:r>
            </a:p>
          </p:txBody>
        </p:sp>
        <p:grpSp>
          <p:nvGrpSpPr>
            <p:cNvPr id="24590" name="Group 9"/>
            <p:cNvGrpSpPr>
              <a:grpSpLocks noChangeAspect="1"/>
            </p:cNvGrpSpPr>
            <p:nvPr/>
          </p:nvGrpSpPr>
          <p:grpSpPr bwMode="auto">
            <a:xfrm>
              <a:off x="4032" y="192"/>
              <a:ext cx="1546" cy="1218"/>
              <a:chOff x="1514" y="1622"/>
              <a:chExt cx="3862" cy="3045"/>
            </a:xfrm>
          </p:grpSpPr>
          <p:sp>
            <p:nvSpPr>
              <p:cNvPr id="24595" name="Text Box 10"/>
              <p:cNvSpPr txBox="1">
                <a:spLocks noChangeAspect="1" noChangeArrowheads="1"/>
              </p:cNvSpPr>
              <p:nvPr/>
            </p:nvSpPr>
            <p:spPr bwMode="auto">
              <a:xfrm>
                <a:off x="1514" y="2727"/>
                <a:ext cx="45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1200">
                    <a:latin typeface="Arial" panose="020B0604020202020204" pitchFamily="34" charset="0"/>
                  </a:rPr>
                  <a:t>A</a:t>
                </a:r>
              </a:p>
            </p:txBody>
          </p:sp>
          <p:sp>
            <p:nvSpPr>
              <p:cNvPr id="24596" name="Text Box 11"/>
              <p:cNvSpPr txBox="1">
                <a:spLocks noChangeAspect="1" noChangeArrowheads="1"/>
              </p:cNvSpPr>
              <p:nvPr/>
            </p:nvSpPr>
            <p:spPr bwMode="auto">
              <a:xfrm>
                <a:off x="2671" y="1622"/>
                <a:ext cx="449"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1200">
                    <a:latin typeface="Arial" panose="020B0604020202020204" pitchFamily="34" charset="0"/>
                  </a:rPr>
                  <a:t>B</a:t>
                </a:r>
              </a:p>
            </p:txBody>
          </p:sp>
          <p:sp>
            <p:nvSpPr>
              <p:cNvPr id="24597" name="Text Box 12"/>
              <p:cNvSpPr txBox="1">
                <a:spLocks noChangeAspect="1" noChangeArrowheads="1"/>
              </p:cNvSpPr>
              <p:nvPr/>
            </p:nvSpPr>
            <p:spPr bwMode="auto">
              <a:xfrm>
                <a:off x="2671" y="2727"/>
                <a:ext cx="46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1200">
                    <a:latin typeface="Arial" panose="020B0604020202020204" pitchFamily="34" charset="0"/>
                  </a:rPr>
                  <a:t>C</a:t>
                </a:r>
              </a:p>
            </p:txBody>
          </p:sp>
          <p:sp>
            <p:nvSpPr>
              <p:cNvPr id="24598" name="Text Box 13"/>
              <p:cNvSpPr txBox="1">
                <a:spLocks noChangeAspect="1" noChangeArrowheads="1"/>
              </p:cNvSpPr>
              <p:nvPr/>
            </p:nvSpPr>
            <p:spPr bwMode="auto">
              <a:xfrm>
                <a:off x="3775" y="2727"/>
                <a:ext cx="46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1200">
                    <a:latin typeface="Arial" panose="020B0604020202020204" pitchFamily="34" charset="0"/>
                  </a:rPr>
                  <a:t>D</a:t>
                </a:r>
              </a:p>
            </p:txBody>
          </p:sp>
          <p:sp>
            <p:nvSpPr>
              <p:cNvPr id="24599" name="Text Box 14"/>
              <p:cNvSpPr txBox="1">
                <a:spLocks noChangeAspect="1" noChangeArrowheads="1"/>
              </p:cNvSpPr>
              <p:nvPr/>
            </p:nvSpPr>
            <p:spPr bwMode="auto">
              <a:xfrm>
                <a:off x="2671" y="3879"/>
                <a:ext cx="449"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1200">
                    <a:latin typeface="Arial" panose="020B0604020202020204" pitchFamily="34" charset="0"/>
                  </a:rPr>
                  <a:t>E</a:t>
                </a:r>
              </a:p>
            </p:txBody>
          </p:sp>
          <p:sp>
            <p:nvSpPr>
              <p:cNvPr id="24600" name="Text Box 15"/>
              <p:cNvSpPr txBox="1">
                <a:spLocks noChangeAspect="1" noChangeArrowheads="1"/>
              </p:cNvSpPr>
              <p:nvPr/>
            </p:nvSpPr>
            <p:spPr bwMode="auto">
              <a:xfrm>
                <a:off x="3937" y="3649"/>
                <a:ext cx="1439" cy="1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1200">
                    <a:latin typeface="Arial" panose="020B0604020202020204" pitchFamily="34" charset="0"/>
                  </a:rPr>
                  <a:t>System Access Point</a:t>
                </a:r>
              </a:p>
            </p:txBody>
          </p:sp>
        </p:grpSp>
        <p:sp>
          <p:nvSpPr>
            <p:cNvPr id="24591" name="Line 16"/>
            <p:cNvSpPr>
              <a:spLocks noChangeAspect="1" noChangeShapeType="1"/>
            </p:cNvSpPr>
            <p:nvPr/>
          </p:nvSpPr>
          <p:spPr bwMode="auto">
            <a:xfrm>
              <a:off x="4152" y="680"/>
              <a:ext cx="365"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592" name="Line 17"/>
            <p:cNvSpPr>
              <a:spLocks noChangeAspect="1" noChangeShapeType="1"/>
            </p:cNvSpPr>
            <p:nvPr/>
          </p:nvSpPr>
          <p:spPr bwMode="auto">
            <a:xfrm rot="13535164" flipH="1">
              <a:off x="4521" y="903"/>
              <a:ext cx="576" cy="18"/>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593" name="Line 18"/>
            <p:cNvSpPr>
              <a:spLocks noChangeAspect="1" noChangeShapeType="1"/>
            </p:cNvSpPr>
            <p:nvPr/>
          </p:nvSpPr>
          <p:spPr bwMode="auto">
            <a:xfrm rot="-5400000">
              <a:off x="4392" y="460"/>
              <a:ext cx="365"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594" name="Line 19"/>
            <p:cNvSpPr>
              <a:spLocks noChangeAspect="1" noChangeShapeType="1"/>
            </p:cNvSpPr>
            <p:nvPr/>
          </p:nvSpPr>
          <p:spPr bwMode="auto">
            <a:xfrm rot="8064836">
              <a:off x="4508" y="920"/>
              <a:ext cx="576" cy="19"/>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4587" name="Text Box 20"/>
          <p:cNvSpPr txBox="1">
            <a:spLocks noChangeAspect="1" noChangeArrowheads="1"/>
          </p:cNvSpPr>
          <p:nvPr/>
        </p:nvSpPr>
        <p:spPr bwMode="auto">
          <a:xfrm>
            <a:off x="9290050" y="1524000"/>
            <a:ext cx="268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1200">
                <a:latin typeface="Arial" panose="020B0604020202020204" pitchFamily="34" charset="0"/>
              </a:rPr>
              <a:t>6</a:t>
            </a:r>
          </a:p>
        </p:txBody>
      </p:sp>
      <p:sp>
        <p:nvSpPr>
          <p:cNvPr id="24588" name="Text Box 21"/>
          <p:cNvSpPr txBox="1">
            <a:spLocks noChangeAspect="1" noChangeArrowheads="1"/>
          </p:cNvSpPr>
          <p:nvPr/>
        </p:nvSpPr>
        <p:spPr bwMode="auto">
          <a:xfrm>
            <a:off x="8801100" y="1249364"/>
            <a:ext cx="268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1200">
                <a:latin typeface="Arial" panose="020B0604020202020204" pitchFamily="34" charset="0"/>
              </a:rPr>
              <a:t>3</a:t>
            </a:r>
          </a:p>
        </p:txBody>
      </p:sp>
      <p:sp>
        <p:nvSpPr>
          <p:cNvPr id="25" name="Text Box 5"/>
          <p:cNvSpPr txBox="1">
            <a:spLocks noChangeArrowheads="1"/>
          </p:cNvSpPr>
          <p:nvPr/>
        </p:nvSpPr>
        <p:spPr bwMode="auto">
          <a:xfrm>
            <a:off x="10557164" y="0"/>
            <a:ext cx="163483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sz="1800" b="1" i="0" dirty="0" smtClean="0">
                <a:solidFill>
                  <a:schemeClr val="accent4">
                    <a:lumMod val="75000"/>
                    <a:lumOff val="25000"/>
                  </a:schemeClr>
                </a:solidFill>
                <a:latin typeface="+mn-lt"/>
                <a:cs typeface="Times New Roman" panose="02020603050405020304" pitchFamily="18" charset="0"/>
              </a:rPr>
              <a:t>TTYN (2 of 2)</a:t>
            </a:r>
            <a:endParaRPr lang="en-US" sz="1800"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44428628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Problems?</a:t>
            </a:r>
            <a:endParaRPr lang="en-US" dirty="0"/>
          </a:p>
        </p:txBody>
      </p:sp>
      <p:sp>
        <p:nvSpPr>
          <p:cNvPr id="3" name="Content Placeholder 2"/>
          <p:cNvSpPr>
            <a:spLocks noGrp="1"/>
          </p:cNvSpPr>
          <p:nvPr>
            <p:ph idx="1"/>
          </p:nvPr>
        </p:nvSpPr>
        <p:spPr/>
        <p:txBody>
          <a:bodyPr/>
          <a:lstStyle/>
          <a:p>
            <a:r>
              <a:rPr lang="en-US" dirty="0" smtClean="0"/>
              <a:t>How should we evaluate this one?</a:t>
            </a:r>
            <a:endParaRPr lang="en-US" dirty="0"/>
          </a:p>
        </p:txBody>
      </p:sp>
      <p:sp>
        <p:nvSpPr>
          <p:cNvPr id="4" name="Date Placeholder 3"/>
          <p:cNvSpPr>
            <a:spLocks noGrp="1"/>
          </p:cNvSpPr>
          <p:nvPr>
            <p:ph type="dt" sz="half" idx="10"/>
          </p:nvPr>
        </p:nvSpPr>
        <p:spPr/>
        <p:txBody>
          <a:bodyPr/>
          <a:lstStyle/>
          <a:p>
            <a:pPr>
              <a:defRPr/>
            </a:pPr>
            <a:fld id="{3BA02DFA-02C6-4638-89D4-9E98CDF503C0}" type="datetime4">
              <a:rPr lang="en-US" smtClean="0"/>
              <a:pPr>
                <a:defRPr/>
              </a:pPr>
              <a:t>March 30, 2022</a:t>
            </a:fld>
            <a:endParaRPr lang="en-US" altLang="en-US">
              <a:solidFill>
                <a:schemeClr val="bg2"/>
              </a:solidFill>
            </a:endParaRPr>
          </a:p>
        </p:txBody>
      </p:sp>
      <p:sp>
        <p:nvSpPr>
          <p:cNvPr id="5" name="Slide Number Placeholder 4"/>
          <p:cNvSpPr>
            <a:spLocks noGrp="1"/>
          </p:cNvSpPr>
          <p:nvPr>
            <p:ph type="sldNum" sz="quarter" idx="11"/>
          </p:nvPr>
        </p:nvSpPr>
        <p:spPr/>
        <p:txBody>
          <a:bodyPr/>
          <a:lstStyle/>
          <a:p>
            <a:pPr>
              <a:defRPr/>
            </a:pPr>
            <a:fld id="{BC03FDE9-4CFE-4421-A501-434F5F61D1E4}" type="slidenum">
              <a:rPr lang="en-US" altLang="en-US" smtClean="0"/>
              <a:pPr>
                <a:defRPr/>
              </a:pPr>
              <a:t>51</a:t>
            </a:fld>
            <a:endParaRPr lang="en-US" altLang="en-US"/>
          </a:p>
        </p:txBody>
      </p:sp>
    </p:spTree>
    <p:extLst>
      <p:ext uri="{BB962C8B-B14F-4D97-AF65-F5344CB8AC3E}">
        <p14:creationId xmlns:p14="http://schemas.microsoft.com/office/powerpoint/2010/main" val="230540334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62081" y="-2"/>
            <a:ext cx="2129919"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Pipeline Map</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30,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52</a:t>
            </a:fld>
            <a:endParaRPr lang="en-US" altLang="en-US"/>
          </a:p>
        </p:txBody>
      </p:sp>
      <p:sp>
        <p:nvSpPr>
          <p:cNvPr id="6" name="Text Box 5"/>
          <p:cNvSpPr txBox="1">
            <a:spLocks noChangeArrowheads="1"/>
          </p:cNvSpPr>
          <p:nvPr/>
        </p:nvSpPr>
        <p:spPr bwMode="auto">
          <a:xfrm>
            <a:off x="8172804" y="6488668"/>
            <a:ext cx="401919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Kinder Morgan (Visited 30 Mar 2022)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sset Map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372" y="418011"/>
            <a:ext cx="5195941" cy="5715000"/>
          </a:xfrm>
          <a:prstGeom prst="rect">
            <a:avLst/>
          </a:prstGeom>
        </p:spPr>
      </p:pic>
      <p:pic>
        <p:nvPicPr>
          <p:cNvPr id="9" name="Picture 8"/>
          <p:cNvPicPr>
            <a:picLocks noChangeAspect="1"/>
          </p:cNvPicPr>
          <p:nvPr/>
        </p:nvPicPr>
        <p:blipFill>
          <a:blip r:embed="rId4"/>
          <a:stretch>
            <a:fillRect/>
          </a:stretch>
        </p:blipFill>
        <p:spPr>
          <a:xfrm>
            <a:off x="2714007" y="780278"/>
            <a:ext cx="7348075" cy="5655476"/>
          </a:xfrm>
          <a:prstGeom prst="rect">
            <a:avLst/>
          </a:prstGeom>
        </p:spPr>
      </p:pic>
    </p:spTree>
    <p:extLst>
      <p:ext uri="{BB962C8B-B14F-4D97-AF65-F5344CB8AC3E}">
        <p14:creationId xmlns:p14="http://schemas.microsoft.com/office/powerpoint/2010/main" val="204077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77633" y="-1"/>
            <a:ext cx="2614367" cy="371790"/>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Older </a:t>
            </a:r>
            <a:r>
              <a:rPr lang="en-US" sz="2400" dirty="0" err="1" smtClean="0">
                <a:solidFill>
                  <a:schemeClr val="accent4">
                    <a:lumMod val="75000"/>
                    <a:lumOff val="25000"/>
                  </a:schemeClr>
                </a:solidFill>
                <a:latin typeface="+mn-lt"/>
                <a:cs typeface="Times New Roman" panose="02020603050405020304" pitchFamily="18" charset="0"/>
              </a:rPr>
              <a:t>Sonat</a:t>
            </a:r>
            <a:r>
              <a:rPr lang="en-US" sz="2400" dirty="0" smtClean="0">
                <a:solidFill>
                  <a:schemeClr val="accent4">
                    <a:lumMod val="75000"/>
                    <a:lumOff val="25000"/>
                  </a:schemeClr>
                </a:solidFill>
                <a:latin typeface="+mn-lt"/>
                <a:cs typeface="Times New Roman" panose="02020603050405020304" pitchFamily="18" charset="0"/>
              </a:rPr>
              <a:t> Map</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30,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53</a:t>
            </a:fld>
            <a:endParaRPr lang="en-US" altLang="en-US"/>
          </a:p>
        </p:txBody>
      </p:sp>
      <p:pic>
        <p:nvPicPr>
          <p:cNvPr id="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5830" y="475454"/>
            <a:ext cx="8149711" cy="5669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110244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4960" y="-1"/>
            <a:ext cx="6797041" cy="477984"/>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Alabama-Tennessee Natural Gas Pipeline Co.</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30,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54</a:t>
            </a:fld>
            <a:endParaRPr lang="en-US" altLang="en-US"/>
          </a:p>
        </p:txBody>
      </p:sp>
      <p:pic>
        <p:nvPicPr>
          <p:cNvPr id="8" name="Picture 2"/>
          <p:cNvPicPr>
            <a:picLocks noChangeArrowheads="1"/>
          </p:cNvPicPr>
          <p:nvPr/>
        </p:nvPicPr>
        <p:blipFill>
          <a:blip r:embed="rId2">
            <a:extLst>
              <a:ext uri="{28A0092B-C50C-407E-A947-70E740481C1C}">
                <a14:useLocalDpi xmlns:a14="http://schemas.microsoft.com/office/drawing/2010/main" val="0"/>
              </a:ext>
            </a:extLst>
          </a:blip>
          <a:srcRect t="5843" b="7336"/>
          <a:stretch>
            <a:fillRect/>
          </a:stretch>
        </p:blipFill>
        <p:spPr bwMode="auto">
          <a:xfrm>
            <a:off x="1860380" y="758255"/>
            <a:ext cx="8697641" cy="5793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4742814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47199" y="-1"/>
            <a:ext cx="2844801" cy="344980"/>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Huntsville Utilities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30,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55</a:t>
            </a:fld>
            <a:endParaRPr lang="en-US" altLang="en-US"/>
          </a:p>
        </p:txBody>
      </p:sp>
      <p:sp>
        <p:nvSpPr>
          <p:cNvPr id="6" name="Text Box 5"/>
          <p:cNvSpPr txBox="1">
            <a:spLocks noChangeArrowheads="1"/>
          </p:cNvSpPr>
          <p:nvPr/>
        </p:nvSpPr>
        <p:spPr bwMode="auto">
          <a:xfrm>
            <a:off x="8566265" y="6488668"/>
            <a:ext cx="362573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Hsvutil.org (Visited 30 Mar 2022)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Huntsville Utilities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576" y="344979"/>
            <a:ext cx="4443947" cy="4887884"/>
          </a:xfrm>
          <a:prstGeom prst="rect">
            <a:avLst/>
          </a:prstGeom>
        </p:spPr>
      </p:pic>
      <p:pic>
        <p:nvPicPr>
          <p:cNvPr id="8" name="Picture 7" descr="Huntsville Utilities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23918" t="51091" r="2193" b="1715"/>
          <a:stretch/>
        </p:blipFill>
        <p:spPr>
          <a:xfrm>
            <a:off x="2076001" y="1267690"/>
            <a:ext cx="7360663" cy="5171102"/>
          </a:xfrm>
          <a:prstGeom prst="rect">
            <a:avLst/>
          </a:prstGeom>
        </p:spPr>
      </p:pic>
    </p:spTree>
    <p:extLst>
      <p:ext uri="{BB962C8B-B14F-4D97-AF65-F5344CB8AC3E}">
        <p14:creationId xmlns:p14="http://schemas.microsoft.com/office/powerpoint/2010/main" val="2304610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77387" y="-2"/>
            <a:ext cx="2614613"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Decatur Utilities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30,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56</a:t>
            </a:fld>
            <a:endParaRPr lang="en-US" altLang="en-US"/>
          </a:p>
        </p:txBody>
      </p:sp>
      <p:sp>
        <p:nvSpPr>
          <p:cNvPr id="6" name="Text Box 5"/>
          <p:cNvSpPr txBox="1">
            <a:spLocks noChangeArrowheads="1"/>
          </p:cNvSpPr>
          <p:nvPr/>
        </p:nvSpPr>
        <p:spPr bwMode="auto">
          <a:xfrm>
            <a:off x="7620000" y="6488668"/>
            <a:ext cx="45720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Decaturutilities.com (Visited 30 Mar 2022)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bout DU | Decatur Utilities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934" y="418010"/>
            <a:ext cx="5394041" cy="5932889"/>
          </a:xfrm>
          <a:prstGeom prst="rect">
            <a:avLst/>
          </a:prstGeom>
        </p:spPr>
      </p:pic>
      <p:pic>
        <p:nvPicPr>
          <p:cNvPr id="8" name="Picture 7" descr="About DU | Decatur Utilities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0375" t="11765" r="11709" b="38474"/>
          <a:stretch/>
        </p:blipFill>
        <p:spPr>
          <a:xfrm>
            <a:off x="2562224" y="658279"/>
            <a:ext cx="7494825" cy="5264705"/>
          </a:xfrm>
          <a:prstGeom prst="rect">
            <a:avLst/>
          </a:prstGeom>
        </p:spPr>
      </p:pic>
    </p:spTree>
    <p:extLst>
      <p:ext uri="{BB962C8B-B14F-4D97-AF65-F5344CB8AC3E}">
        <p14:creationId xmlns:p14="http://schemas.microsoft.com/office/powerpoint/2010/main" val="106424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FDE025BD-D04F-4E1B-9B98-5FCE40EF1BA4}" type="datetime4">
              <a:rPr lang="en-US" smtClean="0"/>
              <a:t>March 30, 2022</a:t>
            </a:fld>
            <a:endParaRPr lang="en-US" altLang="en-US">
              <a:solidFill>
                <a:schemeClr val="bg2"/>
              </a:solidFill>
            </a:endParaRPr>
          </a:p>
        </p:txBody>
      </p:sp>
      <p:sp>
        <p:nvSpPr>
          <p:cNvPr id="6" name="Slide Number Placeholder 5"/>
          <p:cNvSpPr>
            <a:spLocks noGrp="1"/>
          </p:cNvSpPr>
          <p:nvPr>
            <p:ph type="sldNum" sz="quarter" idx="4294967295"/>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AFA4E139-F8F8-4CAD-88EA-D71A4051F649}" type="slidenum">
              <a:rPr lang="en-US" altLang="en-US" sz="1400">
                <a:solidFill>
                  <a:srgbClr val="000066"/>
                </a:solidFill>
                <a:latin typeface="Arial" panose="020B0604020202020204" pitchFamily="34" charset="0"/>
              </a:rPr>
              <a:pPr/>
              <a:t>57</a:t>
            </a:fld>
            <a:endParaRPr lang="en-US" altLang="en-US" sz="1400">
              <a:solidFill>
                <a:srgbClr val="000066"/>
              </a:solidFill>
              <a:latin typeface="Arial" panose="020B0604020202020204" pitchFamily="34" charset="0"/>
            </a:endParaRPr>
          </a:p>
        </p:txBody>
      </p:sp>
      <p:sp>
        <p:nvSpPr>
          <p:cNvPr id="28677" name="Rectangle 2"/>
          <p:cNvSpPr>
            <a:spLocks noGrp="1" noChangeArrowheads="1"/>
          </p:cNvSpPr>
          <p:nvPr>
            <p:ph type="title"/>
          </p:nvPr>
        </p:nvSpPr>
        <p:spPr/>
        <p:txBody>
          <a:bodyPr/>
          <a:lstStyle/>
          <a:p>
            <a:r>
              <a:rPr lang="en-US" smtClean="0"/>
              <a:t>Southern Natural Gas: Economics of Pipelines</a:t>
            </a:r>
          </a:p>
        </p:txBody>
      </p:sp>
      <p:sp>
        <p:nvSpPr>
          <p:cNvPr id="28678" name="Rectangle 3"/>
          <p:cNvSpPr>
            <a:spLocks noGrp="1" noChangeArrowheads="1"/>
          </p:cNvSpPr>
          <p:nvPr>
            <p:ph type="body" idx="1"/>
          </p:nvPr>
        </p:nvSpPr>
        <p:spPr/>
        <p:txBody>
          <a:bodyPr/>
          <a:lstStyle/>
          <a:p>
            <a:pPr>
              <a:lnSpc>
                <a:spcPct val="90000"/>
              </a:lnSpc>
            </a:pPr>
            <a:r>
              <a:rPr lang="en-US" smtClean="0"/>
              <a:t>Now Project</a:t>
            </a:r>
          </a:p>
          <a:p>
            <a:pPr lvl="1">
              <a:lnSpc>
                <a:spcPct val="90000"/>
              </a:lnSpc>
            </a:pPr>
            <a:r>
              <a:rPr lang="en-US" smtClean="0"/>
              <a:t>109.53 miles of 16-inch pipeline</a:t>
            </a:r>
          </a:p>
          <a:p>
            <a:pPr lvl="1">
              <a:lnSpc>
                <a:spcPct val="90000"/>
              </a:lnSpc>
            </a:pPr>
            <a:r>
              <a:rPr lang="en-US" smtClean="0"/>
              <a:t>8.47 miles of 12-inch pipeline</a:t>
            </a:r>
          </a:p>
          <a:p>
            <a:pPr lvl="1">
              <a:lnSpc>
                <a:spcPct val="90000"/>
              </a:lnSpc>
            </a:pPr>
            <a:r>
              <a:rPr lang="en-US" smtClean="0"/>
              <a:t>Two turbine compressor units, 4700 hp and 1600 hp</a:t>
            </a:r>
          </a:p>
          <a:p>
            <a:pPr lvl="1">
              <a:lnSpc>
                <a:spcPct val="90000"/>
              </a:lnSpc>
            </a:pPr>
            <a:r>
              <a:rPr lang="en-US" smtClean="0"/>
              <a:t>Three meter stations</a:t>
            </a:r>
          </a:p>
          <a:p>
            <a:pPr lvl="1">
              <a:lnSpc>
                <a:spcPct val="90000"/>
              </a:lnSpc>
            </a:pPr>
            <a:r>
              <a:rPr lang="en-US" smtClean="0"/>
              <a:t>Capacity: 76,350 Mcf per day</a:t>
            </a:r>
          </a:p>
          <a:p>
            <a:pPr lvl="1">
              <a:lnSpc>
                <a:spcPct val="90000"/>
              </a:lnSpc>
            </a:pPr>
            <a:r>
              <a:rPr lang="en-US" smtClean="0"/>
              <a:t>Cost: $52.8 million</a:t>
            </a:r>
          </a:p>
        </p:txBody>
      </p:sp>
    </p:spTree>
    <p:extLst>
      <p:ext uri="{BB962C8B-B14F-4D97-AF65-F5344CB8AC3E}">
        <p14:creationId xmlns:p14="http://schemas.microsoft.com/office/powerpoint/2010/main" val="168324699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2913403E-E35F-454C-AC9A-392903032176}" type="datetime4">
              <a:rPr lang="en-US" smtClean="0"/>
              <a:t>March 30, 2022</a:t>
            </a:fld>
            <a:endParaRPr lang="en-US" altLang="en-US">
              <a:solidFill>
                <a:schemeClr val="bg2"/>
              </a:solidFill>
            </a:endParaRPr>
          </a:p>
        </p:txBody>
      </p:sp>
      <p:sp>
        <p:nvSpPr>
          <p:cNvPr id="6" name="Slide Number Placeholder 5"/>
          <p:cNvSpPr>
            <a:spLocks noGrp="1"/>
          </p:cNvSpPr>
          <p:nvPr>
            <p:ph type="sldNum" sz="quarter" idx="4294967295"/>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FF9D54C2-CE42-4F8B-919D-576557613477}" type="slidenum">
              <a:rPr lang="en-US" altLang="en-US" sz="1400">
                <a:solidFill>
                  <a:srgbClr val="000066"/>
                </a:solidFill>
                <a:latin typeface="Arial" panose="020B0604020202020204" pitchFamily="34" charset="0"/>
              </a:rPr>
              <a:pPr/>
              <a:t>58</a:t>
            </a:fld>
            <a:endParaRPr lang="en-US" altLang="en-US" sz="1400">
              <a:solidFill>
                <a:srgbClr val="000066"/>
              </a:solidFill>
              <a:latin typeface="Arial" panose="020B0604020202020204" pitchFamily="34" charset="0"/>
            </a:endParaRPr>
          </a:p>
        </p:txBody>
      </p:sp>
      <p:sp>
        <p:nvSpPr>
          <p:cNvPr id="29701" name="Rectangle 2"/>
          <p:cNvSpPr>
            <a:spLocks noGrp="1" noChangeArrowheads="1"/>
          </p:cNvSpPr>
          <p:nvPr>
            <p:ph type="title"/>
          </p:nvPr>
        </p:nvSpPr>
        <p:spPr/>
        <p:txBody>
          <a:bodyPr/>
          <a:lstStyle/>
          <a:p>
            <a:r>
              <a:rPr lang="en-US" smtClean="0"/>
              <a:t>Southern Natural Gas: Economics of Pipelines</a:t>
            </a:r>
          </a:p>
        </p:txBody>
      </p:sp>
      <p:sp>
        <p:nvSpPr>
          <p:cNvPr id="29702" name="Rectangle 3"/>
          <p:cNvSpPr>
            <a:spLocks noGrp="1" noChangeArrowheads="1"/>
          </p:cNvSpPr>
          <p:nvPr>
            <p:ph type="body" idx="1"/>
          </p:nvPr>
        </p:nvSpPr>
        <p:spPr/>
        <p:txBody>
          <a:bodyPr/>
          <a:lstStyle/>
          <a:p>
            <a:r>
              <a:rPr lang="en-US" dirty="0" smtClean="0"/>
              <a:t>Future Project</a:t>
            </a:r>
          </a:p>
          <a:p>
            <a:pPr lvl="1"/>
            <a:r>
              <a:rPr lang="en-US" dirty="0" smtClean="0"/>
              <a:t>More compression at cost of $10 million</a:t>
            </a:r>
          </a:p>
          <a:p>
            <a:pPr lvl="1"/>
            <a:r>
              <a:rPr lang="en-US" dirty="0" smtClean="0"/>
              <a:t>Extra capacity: 70,000 </a:t>
            </a:r>
            <a:r>
              <a:rPr lang="en-US" dirty="0" err="1" smtClean="0"/>
              <a:t>Mcf</a:t>
            </a:r>
            <a:r>
              <a:rPr lang="en-US" dirty="0" smtClean="0"/>
              <a:t> per day</a:t>
            </a:r>
          </a:p>
          <a:p>
            <a:r>
              <a:rPr lang="en-US" b="1" dirty="0" smtClean="0">
                <a:solidFill>
                  <a:schemeClr val="tx1">
                    <a:lumMod val="60000"/>
                    <a:lumOff val="40000"/>
                  </a:schemeClr>
                </a:solidFill>
              </a:rPr>
              <a:t>Clear economies of scale over this range</a:t>
            </a:r>
          </a:p>
        </p:txBody>
      </p:sp>
    </p:spTree>
    <p:extLst>
      <p:ext uri="{BB962C8B-B14F-4D97-AF65-F5344CB8AC3E}">
        <p14:creationId xmlns:p14="http://schemas.microsoft.com/office/powerpoint/2010/main" val="71119280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F4C22759-351D-4B78-AFE3-51D834957C84}" type="datetime4">
              <a:rPr lang="en-US" smtClean="0"/>
              <a:t>March 30, 2022</a:t>
            </a:fld>
            <a:endParaRPr lang="en-US" altLang="en-US">
              <a:solidFill>
                <a:schemeClr val="bg2"/>
              </a:solidFill>
            </a:endParaRPr>
          </a:p>
        </p:txBody>
      </p:sp>
      <p:sp>
        <p:nvSpPr>
          <p:cNvPr id="6" name="Slide Number Placeholder 5"/>
          <p:cNvSpPr>
            <a:spLocks noGrp="1"/>
          </p:cNvSpPr>
          <p:nvPr>
            <p:ph type="sldNum" sz="quarter" idx="4294967295"/>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858EE3C5-0B16-4437-9169-F7355BAAC7A9}" type="slidenum">
              <a:rPr lang="en-US" altLang="en-US" sz="1400">
                <a:solidFill>
                  <a:srgbClr val="000066"/>
                </a:solidFill>
                <a:latin typeface="Arial" panose="020B0604020202020204" pitchFamily="34" charset="0"/>
              </a:rPr>
              <a:pPr/>
              <a:t>59</a:t>
            </a:fld>
            <a:endParaRPr lang="en-US" altLang="en-US" sz="1400">
              <a:solidFill>
                <a:srgbClr val="000066"/>
              </a:solidFill>
              <a:latin typeface="Arial" panose="020B0604020202020204" pitchFamily="34" charset="0"/>
            </a:endParaRPr>
          </a:p>
        </p:txBody>
      </p:sp>
      <p:sp>
        <p:nvSpPr>
          <p:cNvPr id="30725" name="Rectangle 2"/>
          <p:cNvSpPr>
            <a:spLocks noGrp="1" noChangeArrowheads="1"/>
          </p:cNvSpPr>
          <p:nvPr>
            <p:ph type="title"/>
          </p:nvPr>
        </p:nvSpPr>
        <p:spPr/>
        <p:txBody>
          <a:bodyPr/>
          <a:lstStyle/>
          <a:p>
            <a:r>
              <a:rPr lang="en-US" smtClean="0"/>
              <a:t>SNG: Key Institutional Features</a:t>
            </a:r>
          </a:p>
        </p:txBody>
      </p:sp>
      <p:sp>
        <p:nvSpPr>
          <p:cNvPr id="1672195" name="Rectangle 3"/>
          <p:cNvSpPr>
            <a:spLocks noGrp="1" noChangeArrowheads="1"/>
          </p:cNvSpPr>
          <p:nvPr>
            <p:ph type="body" idx="1"/>
          </p:nvPr>
        </p:nvSpPr>
        <p:spPr/>
        <p:txBody>
          <a:bodyPr/>
          <a:lstStyle/>
          <a:p>
            <a:pPr>
              <a:lnSpc>
                <a:spcPct val="80000"/>
              </a:lnSpc>
            </a:pPr>
            <a:r>
              <a:rPr lang="en-US" smtClean="0"/>
              <a:t>Open Season</a:t>
            </a:r>
          </a:p>
          <a:p>
            <a:pPr lvl="1">
              <a:lnSpc>
                <a:spcPct val="80000"/>
              </a:lnSpc>
            </a:pPr>
            <a:r>
              <a:rPr lang="en-US" smtClean="0"/>
              <a:t>Device to assess potential demand for project pre-investment</a:t>
            </a:r>
          </a:p>
          <a:p>
            <a:pPr>
              <a:lnSpc>
                <a:spcPct val="80000"/>
              </a:lnSpc>
            </a:pPr>
            <a:r>
              <a:rPr lang="en-US" smtClean="0"/>
              <a:t>Long-Term Contracts</a:t>
            </a:r>
          </a:p>
          <a:p>
            <a:pPr lvl="1">
              <a:lnSpc>
                <a:spcPct val="80000"/>
              </a:lnSpc>
            </a:pPr>
            <a:r>
              <a:rPr lang="en-US" smtClean="0"/>
              <a:t>Long-lived investment -&gt; Long-lived commitments</a:t>
            </a:r>
          </a:p>
          <a:p>
            <a:pPr lvl="1">
              <a:lnSpc>
                <a:spcPct val="80000"/>
              </a:lnSpc>
            </a:pPr>
            <a:r>
              <a:rPr lang="en-US" smtClean="0"/>
              <a:t>Means locus of competition is changed from day by day to commitments made during open seasons</a:t>
            </a:r>
          </a:p>
        </p:txBody>
      </p:sp>
    </p:spTree>
    <p:extLst>
      <p:ext uri="{BB962C8B-B14F-4D97-AF65-F5344CB8AC3E}">
        <p14:creationId xmlns:p14="http://schemas.microsoft.com/office/powerpoint/2010/main" val="25895099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B4107EC5-F172-4D8F-BDDA-3CE2DEEA2FC5}" type="datetime4">
              <a:rPr lang="en-US" smtClean="0"/>
              <a:t>March 30, 2022</a:t>
            </a:fld>
            <a:endParaRPr lang="en-US" altLang="en-US">
              <a:solidFill>
                <a:schemeClr val="bg2"/>
              </a:solidFill>
            </a:endParaRPr>
          </a:p>
        </p:txBody>
      </p:sp>
      <p:sp>
        <p:nvSpPr>
          <p:cNvPr id="6" name="Slide Number Placeholder 5"/>
          <p:cNvSpPr>
            <a:spLocks noGrp="1"/>
          </p:cNvSpPr>
          <p:nvPr>
            <p:ph type="sldNum" sz="quarter" idx="4294967295"/>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5AE1C5D9-C43D-4432-BE59-F96612F1C060}" type="slidenum">
              <a:rPr lang="en-US" altLang="en-US" sz="1400">
                <a:solidFill>
                  <a:srgbClr val="000066"/>
                </a:solidFill>
                <a:latin typeface="Arial" panose="020B0604020202020204" pitchFamily="34" charset="0"/>
              </a:rPr>
              <a:pPr/>
              <a:t>6</a:t>
            </a:fld>
            <a:endParaRPr lang="en-US" altLang="en-US" sz="1400">
              <a:solidFill>
                <a:srgbClr val="000066"/>
              </a:solidFill>
              <a:latin typeface="Arial" panose="020B0604020202020204" pitchFamily="34" charset="0"/>
            </a:endParaRPr>
          </a:p>
        </p:txBody>
      </p:sp>
      <p:sp>
        <p:nvSpPr>
          <p:cNvPr id="6149" name="Rectangle 2"/>
          <p:cNvSpPr>
            <a:spLocks noGrp="1" noChangeArrowheads="1"/>
          </p:cNvSpPr>
          <p:nvPr>
            <p:ph type="title"/>
          </p:nvPr>
        </p:nvSpPr>
        <p:spPr/>
        <p:txBody>
          <a:bodyPr/>
          <a:lstStyle/>
          <a:p>
            <a:r>
              <a:rPr lang="en-US" smtClean="0"/>
              <a:t>Understanding Natural Monopoly</a:t>
            </a:r>
          </a:p>
        </p:txBody>
      </p:sp>
      <p:sp>
        <p:nvSpPr>
          <p:cNvPr id="6150" name="Rectangle 3"/>
          <p:cNvSpPr>
            <a:spLocks noGrp="1" noChangeArrowheads="1"/>
          </p:cNvSpPr>
          <p:nvPr>
            <p:ph type="body" idx="1"/>
          </p:nvPr>
        </p:nvSpPr>
        <p:spPr/>
        <p:txBody>
          <a:bodyPr/>
          <a:lstStyle/>
          <a:p>
            <a:pPr>
              <a:lnSpc>
                <a:spcPct val="90000"/>
              </a:lnSpc>
            </a:pPr>
            <a:r>
              <a:rPr lang="en-US" dirty="0"/>
              <a:t>Production Cost Focus: One Firm</a:t>
            </a:r>
          </a:p>
          <a:p>
            <a:pPr lvl="1">
              <a:lnSpc>
                <a:spcPct val="90000"/>
              </a:lnSpc>
            </a:pPr>
            <a:r>
              <a:rPr lang="en-US" dirty="0"/>
              <a:t>Any quantity of the good can be produced at the lowest cost by having a single firm</a:t>
            </a:r>
          </a:p>
          <a:p>
            <a:pPr lvl="1">
              <a:lnSpc>
                <a:spcPct val="90000"/>
              </a:lnSpc>
            </a:pPr>
            <a:r>
              <a:rPr lang="en-US" dirty="0"/>
              <a:t>The costs of producing each unit of the good is the same regardless of the number of firms (fixed marginal cost of production</a:t>
            </a:r>
            <a:r>
              <a:rPr lang="en-US" dirty="0" smtClean="0"/>
              <a:t>)</a:t>
            </a:r>
            <a:endParaRPr lang="en-US" dirty="0"/>
          </a:p>
        </p:txBody>
      </p:sp>
    </p:spTree>
    <p:extLst>
      <p:ext uri="{BB962C8B-B14F-4D97-AF65-F5344CB8AC3E}">
        <p14:creationId xmlns:p14="http://schemas.microsoft.com/office/powerpoint/2010/main" val="403526414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8A48AB62-9739-46A6-AFD4-C505CC95B612}" type="datetime4">
              <a:rPr lang="en-US" smtClean="0"/>
              <a:t>March 30, 2022</a:t>
            </a:fld>
            <a:endParaRPr lang="en-US" altLang="en-US">
              <a:solidFill>
                <a:schemeClr val="bg2"/>
              </a:solidFill>
            </a:endParaRPr>
          </a:p>
        </p:txBody>
      </p:sp>
      <p:sp>
        <p:nvSpPr>
          <p:cNvPr id="6" name="Slide Number Placeholder 5"/>
          <p:cNvSpPr>
            <a:spLocks noGrp="1"/>
          </p:cNvSpPr>
          <p:nvPr>
            <p:ph type="sldNum" sz="quarter" idx="4294967295"/>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96CF39A8-E3BE-4A90-9C19-88DB5EB1393F}" type="slidenum">
              <a:rPr lang="en-US" altLang="en-US" sz="1400">
                <a:solidFill>
                  <a:srgbClr val="000066"/>
                </a:solidFill>
                <a:latin typeface="Arial" panose="020B0604020202020204" pitchFamily="34" charset="0"/>
              </a:rPr>
              <a:pPr/>
              <a:t>60</a:t>
            </a:fld>
            <a:endParaRPr lang="en-US" altLang="en-US" sz="1400">
              <a:solidFill>
                <a:srgbClr val="000066"/>
              </a:solidFill>
              <a:latin typeface="Arial" panose="020B0604020202020204" pitchFamily="34" charset="0"/>
            </a:endParaRPr>
          </a:p>
        </p:txBody>
      </p:sp>
      <p:sp>
        <p:nvSpPr>
          <p:cNvPr id="31749" name="Rectangle 2"/>
          <p:cNvSpPr>
            <a:spLocks noGrp="1" noChangeArrowheads="1"/>
          </p:cNvSpPr>
          <p:nvPr>
            <p:ph type="title"/>
          </p:nvPr>
        </p:nvSpPr>
        <p:spPr/>
        <p:txBody>
          <a:bodyPr/>
          <a:lstStyle/>
          <a:p>
            <a:r>
              <a:rPr lang="en-US" smtClean="0"/>
              <a:t>SNG: Key Institutional Features</a:t>
            </a:r>
          </a:p>
        </p:txBody>
      </p:sp>
      <p:sp>
        <p:nvSpPr>
          <p:cNvPr id="31750" name="Rectangle 3"/>
          <p:cNvSpPr>
            <a:spLocks noGrp="1" noChangeArrowheads="1"/>
          </p:cNvSpPr>
          <p:nvPr>
            <p:ph type="body" idx="1"/>
          </p:nvPr>
        </p:nvSpPr>
        <p:spPr/>
        <p:txBody>
          <a:bodyPr/>
          <a:lstStyle/>
          <a:p>
            <a:r>
              <a:rPr lang="en-US" smtClean="0"/>
              <a:t>Pricing Mechanisms: Incremental Rates v. Rolled-In Rates</a:t>
            </a:r>
          </a:p>
          <a:p>
            <a:pPr lvl="1"/>
            <a:r>
              <a:rPr lang="en-US" smtClean="0"/>
              <a:t>Incremental Rates: New users must bear all of the costs</a:t>
            </a:r>
          </a:p>
          <a:p>
            <a:pPr lvl="1"/>
            <a:r>
              <a:rPr lang="en-US" smtClean="0"/>
              <a:t>Rolled-In Rates: Pre-existing users bear some of the costs </a:t>
            </a:r>
          </a:p>
        </p:txBody>
      </p:sp>
    </p:spTree>
    <p:extLst>
      <p:ext uri="{BB962C8B-B14F-4D97-AF65-F5344CB8AC3E}">
        <p14:creationId xmlns:p14="http://schemas.microsoft.com/office/powerpoint/2010/main" val="210876395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392EAE38-5AB4-4DF2-A217-3B7369DFC2F1}" type="datetime4">
              <a:rPr lang="en-US" smtClean="0"/>
              <a:t>March 30, 2022</a:t>
            </a:fld>
            <a:endParaRPr lang="en-US" altLang="en-US">
              <a:solidFill>
                <a:schemeClr val="bg2"/>
              </a:solidFill>
            </a:endParaRPr>
          </a:p>
        </p:txBody>
      </p:sp>
      <p:sp>
        <p:nvSpPr>
          <p:cNvPr id="6" name="Slide Number Placeholder 5"/>
          <p:cNvSpPr>
            <a:spLocks noGrp="1"/>
          </p:cNvSpPr>
          <p:nvPr>
            <p:ph type="sldNum" sz="quarter" idx="4294967295"/>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C26A85E2-F8A9-46E9-8684-862ED517603A}" type="slidenum">
              <a:rPr lang="en-US" altLang="en-US" sz="1400">
                <a:solidFill>
                  <a:srgbClr val="000066"/>
                </a:solidFill>
                <a:latin typeface="Arial" panose="020B0604020202020204" pitchFamily="34" charset="0"/>
              </a:rPr>
              <a:pPr/>
              <a:t>61</a:t>
            </a:fld>
            <a:endParaRPr lang="en-US" altLang="en-US" sz="1400">
              <a:solidFill>
                <a:srgbClr val="000066"/>
              </a:solidFill>
              <a:latin typeface="Arial" panose="020B0604020202020204" pitchFamily="34" charset="0"/>
            </a:endParaRPr>
          </a:p>
        </p:txBody>
      </p:sp>
      <p:sp>
        <p:nvSpPr>
          <p:cNvPr id="32773" name="Rectangle 2"/>
          <p:cNvSpPr>
            <a:spLocks noGrp="1" noChangeArrowheads="1"/>
          </p:cNvSpPr>
          <p:nvPr>
            <p:ph type="title"/>
          </p:nvPr>
        </p:nvSpPr>
        <p:spPr/>
        <p:txBody>
          <a:bodyPr/>
          <a:lstStyle/>
          <a:p>
            <a:r>
              <a:rPr lang="en-US" smtClean="0"/>
              <a:t>Sonat: Just a Coalition Defection?</a:t>
            </a:r>
          </a:p>
        </p:txBody>
      </p:sp>
      <p:sp>
        <p:nvSpPr>
          <p:cNvPr id="32774" name="Rectangle 3"/>
          <p:cNvSpPr>
            <a:spLocks noGrp="1" noChangeArrowheads="1"/>
          </p:cNvSpPr>
          <p:nvPr>
            <p:ph type="body" idx="1"/>
          </p:nvPr>
        </p:nvSpPr>
        <p:spPr/>
        <p:txBody>
          <a:bodyPr/>
          <a:lstStyle/>
          <a:p>
            <a:r>
              <a:rPr lang="en-US" dirty="0" smtClean="0"/>
              <a:t>What is happening here?</a:t>
            </a:r>
          </a:p>
          <a:p>
            <a:pPr lvl="1"/>
            <a:r>
              <a:rPr lang="en-US" dirty="0" smtClean="0"/>
              <a:t>Preexisting configuration leads to one split of value</a:t>
            </a:r>
          </a:p>
          <a:p>
            <a:pPr lvl="1"/>
            <a:r>
              <a:rPr lang="en-US" dirty="0" smtClean="0"/>
              <a:t>Potential </a:t>
            </a:r>
            <a:r>
              <a:rPr lang="en-US" dirty="0" err="1" smtClean="0"/>
              <a:t>Sonat</a:t>
            </a:r>
            <a:r>
              <a:rPr lang="en-US" dirty="0" smtClean="0"/>
              <a:t> entry makes it possible for five shippers to defect</a:t>
            </a:r>
          </a:p>
          <a:p>
            <a:r>
              <a:rPr lang="en-US" dirty="0" smtClean="0"/>
              <a:t>Does this match the framework we just considered?</a:t>
            </a:r>
          </a:p>
        </p:txBody>
      </p:sp>
    </p:spTree>
    <p:extLst>
      <p:ext uri="{BB962C8B-B14F-4D97-AF65-F5344CB8AC3E}">
        <p14:creationId xmlns:p14="http://schemas.microsoft.com/office/powerpoint/2010/main" val="199013320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 name="Date Placeholder 3"/>
          <p:cNvSpPr>
            <a:spLocks noGrp="1"/>
          </p:cNvSpPr>
          <p:nvPr>
            <p:ph type="dt" sz="quarter" idx="10"/>
          </p:nvPr>
        </p:nvSpPr>
        <p:spPr/>
        <p:txBody>
          <a:bodyPr/>
          <a:lstStyle/>
          <a:p>
            <a:pPr>
              <a:defRPr/>
            </a:pPr>
            <a:fld id="{DB220A49-BB91-450D-BEBB-DAAAD58A77A5}" type="datetime4">
              <a:rPr lang="en-US" smtClean="0"/>
              <a:t>March 30, 2022</a:t>
            </a:fld>
            <a:endParaRPr lang="en-US" altLang="en-US">
              <a:solidFill>
                <a:schemeClr val="bg2"/>
              </a:solidFill>
            </a:endParaRPr>
          </a:p>
        </p:txBody>
      </p:sp>
      <p:sp>
        <p:nvSpPr>
          <p:cNvPr id="16" name="Slide Number Placeholder 5"/>
          <p:cNvSpPr>
            <a:spLocks noGrp="1"/>
          </p:cNvSpPr>
          <p:nvPr>
            <p:ph type="sldNum" sz="quarter" idx="4294967295"/>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333AB262-600D-46DF-BE04-B9C162A8AD68}" type="slidenum">
              <a:rPr lang="en-US" altLang="en-US" sz="1400">
                <a:solidFill>
                  <a:srgbClr val="000066"/>
                </a:solidFill>
                <a:latin typeface="Arial" panose="020B0604020202020204" pitchFamily="34" charset="0"/>
              </a:rPr>
              <a:pPr/>
              <a:t>62</a:t>
            </a:fld>
            <a:endParaRPr lang="en-US" altLang="en-US" sz="1400">
              <a:solidFill>
                <a:srgbClr val="000066"/>
              </a:solidFill>
              <a:latin typeface="Arial" panose="020B0604020202020204" pitchFamily="34" charset="0"/>
            </a:endParaRPr>
          </a:p>
        </p:txBody>
      </p:sp>
      <p:sp>
        <p:nvSpPr>
          <p:cNvPr id="33797" name="Rectangle 2"/>
          <p:cNvSpPr>
            <a:spLocks noGrp="1" noChangeArrowheads="1"/>
          </p:cNvSpPr>
          <p:nvPr>
            <p:ph type="title"/>
          </p:nvPr>
        </p:nvSpPr>
        <p:spPr/>
        <p:txBody>
          <a:bodyPr/>
          <a:lstStyle/>
          <a:p>
            <a:r>
              <a:rPr lang="en-US" smtClean="0"/>
              <a:t>Pricing and Incentives I</a:t>
            </a:r>
          </a:p>
        </p:txBody>
      </p:sp>
      <p:grpSp>
        <p:nvGrpSpPr>
          <p:cNvPr id="33799" name="Group 4"/>
          <p:cNvGrpSpPr>
            <a:grpSpLocks/>
          </p:cNvGrpSpPr>
          <p:nvPr/>
        </p:nvGrpSpPr>
        <p:grpSpPr bwMode="auto">
          <a:xfrm>
            <a:off x="2286001" y="2514600"/>
            <a:ext cx="2682876" cy="4983480"/>
            <a:chOff x="1104" y="1872"/>
            <a:chExt cx="874" cy="2200"/>
          </a:xfrm>
        </p:grpSpPr>
        <p:sp>
          <p:nvSpPr>
            <p:cNvPr id="33807" name="Rectangle 5"/>
            <p:cNvSpPr>
              <a:spLocks noChangeArrowheads="1"/>
            </p:cNvSpPr>
            <p:nvPr/>
          </p:nvSpPr>
          <p:spPr bwMode="auto">
            <a:xfrm>
              <a:off x="1104" y="1872"/>
              <a:ext cx="864" cy="864"/>
            </a:xfrm>
            <a:prstGeom prst="rect">
              <a:avLst/>
            </a:prstGeom>
            <a:solidFill>
              <a:srgbClr val="CC66FF"/>
            </a:solidFill>
            <a:ln w="9525">
              <a:solidFill>
                <a:schemeClr val="tx1"/>
              </a:solidFill>
              <a:miter lim="800000"/>
              <a:headEnd/>
              <a:tailEnd/>
            </a:ln>
          </p:spPr>
          <p:txBody>
            <a:bodyPr wrap="none" anchor="ct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endParaRPr lang="en-US" sz="3600"/>
            </a:p>
          </p:txBody>
        </p:sp>
        <p:sp>
          <p:nvSpPr>
            <p:cNvPr id="33808" name="Text Box 6"/>
            <p:cNvSpPr txBox="1">
              <a:spLocks noChangeArrowheads="1"/>
            </p:cNvSpPr>
            <p:nvPr/>
          </p:nvSpPr>
          <p:spPr bwMode="auto">
            <a:xfrm>
              <a:off x="1152" y="1920"/>
              <a:ext cx="826" cy="2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3600" dirty="0"/>
                <a:t>Current Phone System</a:t>
              </a:r>
            </a:p>
          </p:txBody>
        </p:sp>
      </p:grpSp>
      <p:grpSp>
        <p:nvGrpSpPr>
          <p:cNvPr id="33800" name="Group 7"/>
          <p:cNvGrpSpPr>
            <a:grpSpLocks/>
          </p:cNvGrpSpPr>
          <p:nvPr/>
        </p:nvGrpSpPr>
        <p:grpSpPr bwMode="auto">
          <a:xfrm>
            <a:off x="8534401" y="2743200"/>
            <a:ext cx="1859279" cy="3505200"/>
            <a:chOff x="3984" y="1920"/>
            <a:chExt cx="586" cy="1502"/>
          </a:xfrm>
        </p:grpSpPr>
        <p:sp>
          <p:nvSpPr>
            <p:cNvPr id="33805" name="Rectangle 8"/>
            <p:cNvSpPr>
              <a:spLocks noChangeArrowheads="1"/>
            </p:cNvSpPr>
            <p:nvPr/>
          </p:nvSpPr>
          <p:spPr bwMode="auto">
            <a:xfrm>
              <a:off x="3984" y="1920"/>
              <a:ext cx="576" cy="576"/>
            </a:xfrm>
            <a:prstGeom prst="rect">
              <a:avLst/>
            </a:prstGeom>
            <a:solidFill>
              <a:srgbClr val="6699FF"/>
            </a:solidFill>
            <a:ln w="9525">
              <a:solidFill>
                <a:schemeClr val="tx1"/>
              </a:solidFill>
              <a:miter lim="800000"/>
              <a:headEnd/>
              <a:tailEnd/>
            </a:ln>
          </p:spPr>
          <p:txBody>
            <a:bodyPr wrap="none" anchor="ct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endParaRPr lang="en-US" sz="3600"/>
            </a:p>
          </p:txBody>
        </p:sp>
        <p:sp>
          <p:nvSpPr>
            <p:cNvPr id="33806" name="Text Box 9"/>
            <p:cNvSpPr txBox="1">
              <a:spLocks noChangeArrowheads="1"/>
            </p:cNvSpPr>
            <p:nvPr/>
          </p:nvSpPr>
          <p:spPr bwMode="auto">
            <a:xfrm>
              <a:off x="4032" y="1968"/>
              <a:ext cx="538" cy="1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3600" dirty="0"/>
                <a:t>New User</a:t>
              </a:r>
            </a:p>
          </p:txBody>
        </p:sp>
      </p:grpSp>
      <p:sp>
        <p:nvSpPr>
          <p:cNvPr id="33801" name="Line 10"/>
          <p:cNvSpPr>
            <a:spLocks noChangeShapeType="1"/>
          </p:cNvSpPr>
          <p:nvPr/>
        </p:nvSpPr>
        <p:spPr bwMode="auto">
          <a:xfrm>
            <a:off x="4953000" y="3276600"/>
            <a:ext cx="3581400" cy="0"/>
          </a:xfrm>
          <a:prstGeom prst="line">
            <a:avLst/>
          </a:prstGeom>
          <a:noFill/>
          <a:ln w="127000">
            <a:solidFill>
              <a:srgbClr val="FF33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3600"/>
          </a:p>
        </p:txBody>
      </p:sp>
      <p:grpSp>
        <p:nvGrpSpPr>
          <p:cNvPr id="33802" name="Group 11"/>
          <p:cNvGrpSpPr>
            <a:grpSpLocks/>
          </p:cNvGrpSpPr>
          <p:nvPr/>
        </p:nvGrpSpPr>
        <p:grpSpPr bwMode="auto">
          <a:xfrm>
            <a:off x="4876801" y="3962405"/>
            <a:ext cx="3749675" cy="4188945"/>
            <a:chOff x="1728" y="3360"/>
            <a:chExt cx="2362" cy="1105"/>
          </a:xfrm>
        </p:grpSpPr>
        <p:sp>
          <p:nvSpPr>
            <p:cNvPr id="33803" name="AutoShape 12"/>
            <p:cNvSpPr>
              <a:spLocks noChangeArrowheads="1"/>
            </p:cNvSpPr>
            <p:nvPr/>
          </p:nvSpPr>
          <p:spPr bwMode="auto">
            <a:xfrm>
              <a:off x="1728" y="3408"/>
              <a:ext cx="2304" cy="432"/>
            </a:xfrm>
            <a:prstGeom prst="flowChartAlternateProcess">
              <a:avLst/>
            </a:prstGeom>
            <a:solidFill>
              <a:srgbClr val="FFFF00"/>
            </a:solidFill>
            <a:ln w="9525">
              <a:solidFill>
                <a:schemeClr val="tx1"/>
              </a:solidFill>
              <a:miter lim="800000"/>
              <a:headEnd/>
              <a:tailEnd/>
            </a:ln>
          </p:spPr>
          <p:txBody>
            <a:bodyPr wrap="none" anchor="ct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endParaRPr lang="en-US" sz="3600"/>
            </a:p>
          </p:txBody>
        </p:sp>
        <p:sp>
          <p:nvSpPr>
            <p:cNvPr id="33804" name="Text Box 13"/>
            <p:cNvSpPr txBox="1">
              <a:spLocks noChangeArrowheads="1"/>
            </p:cNvSpPr>
            <p:nvPr/>
          </p:nvSpPr>
          <p:spPr bwMode="auto">
            <a:xfrm>
              <a:off x="1776" y="3360"/>
              <a:ext cx="2314"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3600" dirty="0"/>
                <a:t>How should we allocate the cost of this connection?</a:t>
              </a:r>
            </a:p>
          </p:txBody>
        </p:sp>
      </p:grpSp>
      <p:sp>
        <p:nvSpPr>
          <p:cNvPr id="15" name="Text Box 5"/>
          <p:cNvSpPr txBox="1">
            <a:spLocks noChangeArrowheads="1"/>
          </p:cNvSpPr>
          <p:nvPr/>
        </p:nvSpPr>
        <p:spPr bwMode="auto">
          <a:xfrm>
            <a:off x="10041775" y="0"/>
            <a:ext cx="2150225"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TTYN (1 of </a:t>
            </a:r>
            <a:r>
              <a:rPr lang="en-US" b="1" i="0" dirty="0">
                <a:solidFill>
                  <a:schemeClr val="accent4">
                    <a:lumMod val="75000"/>
                    <a:lumOff val="25000"/>
                  </a:schemeClr>
                </a:solidFill>
                <a:latin typeface="+mn-lt"/>
                <a:cs typeface="Times New Roman" panose="02020603050405020304" pitchFamily="18" charset="0"/>
              </a:rPr>
              <a:t>2</a:t>
            </a:r>
            <a:r>
              <a:rPr lang="en-US" b="1" i="0" dirty="0" smtClean="0">
                <a:solidFill>
                  <a:schemeClr val="accent4">
                    <a:lumMod val="75000"/>
                    <a:lumOff val="25000"/>
                  </a:schemeClr>
                </a:solidFill>
                <a:latin typeface="+mn-lt"/>
                <a:cs typeface="Times New Roman" panose="02020603050405020304" pitchFamily="18" charset="0"/>
              </a:rPr>
              <a:t>)</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425304295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 name="Date Placeholder 3"/>
          <p:cNvSpPr>
            <a:spLocks noGrp="1"/>
          </p:cNvSpPr>
          <p:nvPr>
            <p:ph type="dt" sz="quarter" idx="10"/>
          </p:nvPr>
        </p:nvSpPr>
        <p:spPr/>
        <p:txBody>
          <a:bodyPr/>
          <a:lstStyle/>
          <a:p>
            <a:pPr>
              <a:defRPr/>
            </a:pPr>
            <a:fld id="{1A68CFAC-E0E2-4E23-8B2C-C1B951FDE392}" type="datetime4">
              <a:rPr lang="en-US" smtClean="0"/>
              <a:t>March 30, 2022</a:t>
            </a:fld>
            <a:endParaRPr lang="en-US" altLang="en-US">
              <a:solidFill>
                <a:schemeClr val="bg2"/>
              </a:solidFill>
            </a:endParaRPr>
          </a:p>
        </p:txBody>
      </p:sp>
      <p:sp>
        <p:nvSpPr>
          <p:cNvPr id="26" name="Slide Number Placeholder 5"/>
          <p:cNvSpPr>
            <a:spLocks noGrp="1"/>
          </p:cNvSpPr>
          <p:nvPr>
            <p:ph type="sldNum" sz="quarter" idx="4294967295"/>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47B9373D-AADE-4BA2-B7C0-44B4D62B4128}" type="slidenum">
              <a:rPr lang="en-US" altLang="en-US" sz="1400">
                <a:solidFill>
                  <a:srgbClr val="000066"/>
                </a:solidFill>
                <a:latin typeface="Arial" panose="020B0604020202020204" pitchFamily="34" charset="0"/>
              </a:rPr>
              <a:pPr/>
              <a:t>63</a:t>
            </a:fld>
            <a:endParaRPr lang="en-US" altLang="en-US" sz="1400" dirty="0">
              <a:solidFill>
                <a:srgbClr val="000066"/>
              </a:solidFill>
              <a:latin typeface="Arial" panose="020B0604020202020204" pitchFamily="34" charset="0"/>
            </a:endParaRPr>
          </a:p>
        </p:txBody>
      </p:sp>
      <p:sp>
        <p:nvSpPr>
          <p:cNvPr id="36869" name="Rectangle 2"/>
          <p:cNvSpPr>
            <a:spLocks noGrp="1" noChangeArrowheads="1"/>
          </p:cNvSpPr>
          <p:nvPr>
            <p:ph type="title"/>
          </p:nvPr>
        </p:nvSpPr>
        <p:spPr/>
        <p:txBody>
          <a:bodyPr/>
          <a:lstStyle/>
          <a:p>
            <a:r>
              <a:rPr lang="en-US" smtClean="0"/>
              <a:t>Pricing and Incentives II</a:t>
            </a:r>
          </a:p>
        </p:txBody>
      </p:sp>
      <p:grpSp>
        <p:nvGrpSpPr>
          <p:cNvPr id="36871" name="Group 4"/>
          <p:cNvGrpSpPr>
            <a:grpSpLocks/>
          </p:cNvGrpSpPr>
          <p:nvPr/>
        </p:nvGrpSpPr>
        <p:grpSpPr bwMode="auto">
          <a:xfrm>
            <a:off x="2444588" y="1751232"/>
            <a:ext cx="5414963" cy="3465513"/>
            <a:chOff x="960" y="1440"/>
            <a:chExt cx="3411" cy="2183"/>
          </a:xfrm>
        </p:grpSpPr>
        <p:sp>
          <p:nvSpPr>
            <p:cNvPr id="36886" name="Line 5"/>
            <p:cNvSpPr>
              <a:spLocks noChangeShapeType="1"/>
            </p:cNvSpPr>
            <p:nvPr/>
          </p:nvSpPr>
          <p:spPr bwMode="auto">
            <a:xfrm>
              <a:off x="960" y="1680"/>
              <a:ext cx="816" cy="432"/>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87" name="Line 6"/>
            <p:cNvSpPr>
              <a:spLocks noChangeShapeType="1"/>
            </p:cNvSpPr>
            <p:nvPr/>
          </p:nvSpPr>
          <p:spPr bwMode="auto">
            <a:xfrm flipV="1">
              <a:off x="1344" y="1440"/>
              <a:ext cx="1296" cy="1008"/>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88" name="Line 7"/>
            <p:cNvSpPr>
              <a:spLocks noChangeShapeType="1"/>
            </p:cNvSpPr>
            <p:nvPr/>
          </p:nvSpPr>
          <p:spPr bwMode="auto">
            <a:xfrm>
              <a:off x="2112" y="1872"/>
              <a:ext cx="816" cy="816"/>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89" name="Line 8"/>
            <p:cNvSpPr>
              <a:spLocks noChangeShapeType="1"/>
            </p:cNvSpPr>
            <p:nvPr/>
          </p:nvSpPr>
          <p:spPr bwMode="auto">
            <a:xfrm flipH="1">
              <a:off x="1872" y="2496"/>
              <a:ext cx="864" cy="624"/>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90" name="Text Box 9"/>
            <p:cNvSpPr txBox="1">
              <a:spLocks noChangeArrowheads="1"/>
            </p:cNvSpPr>
            <p:nvPr/>
          </p:nvSpPr>
          <p:spPr bwMode="auto">
            <a:xfrm>
              <a:off x="1056" y="3216"/>
              <a:ext cx="3315"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3600" dirty="0"/>
                <a:t>Incumbent Pipeline System</a:t>
              </a:r>
            </a:p>
          </p:txBody>
        </p:sp>
      </p:grpSp>
      <p:grpSp>
        <p:nvGrpSpPr>
          <p:cNvPr id="3" name="Group 10"/>
          <p:cNvGrpSpPr>
            <a:grpSpLocks/>
          </p:cNvGrpSpPr>
          <p:nvPr/>
        </p:nvGrpSpPr>
        <p:grpSpPr bwMode="auto">
          <a:xfrm>
            <a:off x="5568793" y="3119658"/>
            <a:ext cx="3646490" cy="612775"/>
            <a:chOff x="2928" y="2302"/>
            <a:chExt cx="2297" cy="386"/>
          </a:xfrm>
        </p:grpSpPr>
        <p:grpSp>
          <p:nvGrpSpPr>
            <p:cNvPr id="36882" name="Group 11"/>
            <p:cNvGrpSpPr>
              <a:grpSpLocks/>
            </p:cNvGrpSpPr>
            <p:nvPr/>
          </p:nvGrpSpPr>
          <p:grpSpPr bwMode="auto">
            <a:xfrm>
              <a:off x="2928" y="2592"/>
              <a:ext cx="864" cy="96"/>
              <a:chOff x="2928" y="2592"/>
              <a:chExt cx="864" cy="96"/>
            </a:xfrm>
          </p:grpSpPr>
          <p:sp>
            <p:nvSpPr>
              <p:cNvPr id="36884" name="Line 12"/>
              <p:cNvSpPr>
                <a:spLocks noChangeShapeType="1"/>
              </p:cNvSpPr>
              <p:nvPr/>
            </p:nvSpPr>
            <p:spPr bwMode="auto">
              <a:xfrm>
                <a:off x="2976" y="2592"/>
                <a:ext cx="816" cy="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85" name="Line 13"/>
              <p:cNvSpPr>
                <a:spLocks noChangeShapeType="1"/>
              </p:cNvSpPr>
              <p:nvPr/>
            </p:nvSpPr>
            <p:spPr bwMode="auto">
              <a:xfrm flipV="1">
                <a:off x="2928" y="2592"/>
                <a:ext cx="48" cy="96"/>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6883" name="Text Box 14"/>
            <p:cNvSpPr txBox="1">
              <a:spLocks noChangeArrowheads="1"/>
            </p:cNvSpPr>
            <p:nvPr/>
          </p:nvSpPr>
          <p:spPr bwMode="auto">
            <a:xfrm>
              <a:off x="3264" y="2302"/>
              <a:ext cx="1961"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3200" dirty="0"/>
                <a:t>Entrant’s </a:t>
              </a:r>
              <a:r>
                <a:rPr lang="en-US" sz="3200" dirty="0" smtClean="0"/>
                <a:t>Pipeline</a:t>
              </a:r>
              <a:endParaRPr lang="en-US" sz="3200" dirty="0"/>
            </a:p>
          </p:txBody>
        </p:sp>
      </p:grpSp>
      <p:grpSp>
        <p:nvGrpSpPr>
          <p:cNvPr id="5" name="Group 15"/>
          <p:cNvGrpSpPr>
            <a:grpSpLocks/>
          </p:cNvGrpSpPr>
          <p:nvPr/>
        </p:nvGrpSpPr>
        <p:grpSpPr bwMode="auto">
          <a:xfrm>
            <a:off x="5568789" y="3732435"/>
            <a:ext cx="4491038" cy="812801"/>
            <a:chOff x="2928" y="2688"/>
            <a:chExt cx="2829" cy="512"/>
          </a:xfrm>
        </p:grpSpPr>
        <p:grpSp>
          <p:nvGrpSpPr>
            <p:cNvPr id="36878" name="Group 16"/>
            <p:cNvGrpSpPr>
              <a:grpSpLocks/>
            </p:cNvGrpSpPr>
            <p:nvPr/>
          </p:nvGrpSpPr>
          <p:grpSpPr bwMode="auto">
            <a:xfrm flipV="1">
              <a:off x="2928" y="2688"/>
              <a:ext cx="864" cy="96"/>
              <a:chOff x="2928" y="2592"/>
              <a:chExt cx="864" cy="96"/>
            </a:xfrm>
          </p:grpSpPr>
          <p:sp>
            <p:nvSpPr>
              <p:cNvPr id="36880" name="Line 17"/>
              <p:cNvSpPr>
                <a:spLocks noChangeShapeType="1"/>
              </p:cNvSpPr>
              <p:nvPr/>
            </p:nvSpPr>
            <p:spPr bwMode="auto">
              <a:xfrm>
                <a:off x="2976" y="2592"/>
                <a:ext cx="816" cy="0"/>
              </a:xfrm>
              <a:prstGeom prst="line">
                <a:avLst/>
              </a:prstGeom>
              <a:noFill/>
              <a:ln w="76200">
                <a:solidFill>
                  <a:srgbClr val="CC66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81" name="Line 18"/>
              <p:cNvSpPr>
                <a:spLocks noChangeShapeType="1"/>
              </p:cNvSpPr>
              <p:nvPr/>
            </p:nvSpPr>
            <p:spPr bwMode="auto">
              <a:xfrm flipV="1">
                <a:off x="2928" y="2592"/>
                <a:ext cx="48" cy="96"/>
              </a:xfrm>
              <a:prstGeom prst="line">
                <a:avLst/>
              </a:prstGeom>
              <a:noFill/>
              <a:ln w="76200">
                <a:solidFill>
                  <a:srgbClr val="CC66FF"/>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6879" name="Text Box 19"/>
            <p:cNvSpPr txBox="1">
              <a:spLocks noChangeArrowheads="1"/>
            </p:cNvSpPr>
            <p:nvPr/>
          </p:nvSpPr>
          <p:spPr bwMode="auto">
            <a:xfrm>
              <a:off x="3264" y="2832"/>
              <a:ext cx="2493"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3200" dirty="0"/>
                <a:t>Incumbent’s Extension</a:t>
              </a:r>
            </a:p>
          </p:txBody>
        </p:sp>
      </p:grpSp>
      <p:sp>
        <p:nvSpPr>
          <p:cNvPr id="36877" name="Text Box 22"/>
          <p:cNvSpPr txBox="1">
            <a:spLocks noChangeArrowheads="1"/>
          </p:cNvSpPr>
          <p:nvPr/>
        </p:nvSpPr>
        <p:spPr bwMode="auto">
          <a:xfrm>
            <a:off x="725879" y="5512925"/>
            <a:ext cx="10673959" cy="646331"/>
          </a:xfrm>
          <a:prstGeom prst="rect">
            <a:avLst/>
          </a:prstGeom>
          <a:solidFill>
            <a:schemeClr val="tx1">
              <a:lumMod val="60000"/>
              <a:lumOff val="40000"/>
            </a:schemeClr>
          </a:solidFill>
          <a:ln>
            <a:noFill/>
          </a:ln>
          <a:extLst/>
        </p:spPr>
        <p:txBody>
          <a:bodyPr wrap="squar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3600" dirty="0">
                <a:solidFill>
                  <a:schemeClr val="bg1"/>
                </a:solidFill>
                <a:latin typeface="+mn-lt"/>
              </a:rPr>
              <a:t>How will pricing rules alter extension competition?</a:t>
            </a:r>
          </a:p>
        </p:txBody>
      </p:sp>
      <p:sp>
        <p:nvSpPr>
          <p:cNvPr id="1675287" name="Rectangle 23"/>
          <p:cNvSpPr>
            <a:spLocks noChangeArrowheads="1"/>
          </p:cNvSpPr>
          <p:nvPr/>
        </p:nvSpPr>
        <p:spPr bwMode="auto">
          <a:xfrm>
            <a:off x="11988800" y="6700838"/>
            <a:ext cx="173037" cy="157162"/>
          </a:xfrm>
          <a:prstGeom prst="rect">
            <a:avLst/>
          </a:prstGeom>
          <a:solidFill>
            <a:srgbClr val="3366FF"/>
          </a:solidFill>
          <a:ln w="9525">
            <a:solidFill>
              <a:schemeClr val="tx1"/>
            </a:solidFill>
            <a:miter lim="800000"/>
            <a:headEnd/>
            <a:tailEnd/>
          </a:ln>
        </p:spPr>
        <p:txBody>
          <a:bodyPr wrap="none" anchor="ct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endParaRPr lang="en-US"/>
          </a:p>
        </p:txBody>
      </p:sp>
      <p:sp>
        <p:nvSpPr>
          <p:cNvPr id="23" name="Text Box 5"/>
          <p:cNvSpPr txBox="1">
            <a:spLocks noChangeArrowheads="1"/>
          </p:cNvSpPr>
          <p:nvPr/>
        </p:nvSpPr>
        <p:spPr bwMode="auto">
          <a:xfrm>
            <a:off x="10041775" y="0"/>
            <a:ext cx="2150225"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TTYN (2 of </a:t>
            </a:r>
            <a:r>
              <a:rPr lang="en-US" b="1" i="0" dirty="0">
                <a:solidFill>
                  <a:schemeClr val="accent4">
                    <a:lumMod val="75000"/>
                    <a:lumOff val="25000"/>
                  </a:schemeClr>
                </a:solidFill>
                <a:latin typeface="+mn-lt"/>
                <a:cs typeface="Times New Roman" panose="02020603050405020304" pitchFamily="18" charset="0"/>
              </a:rPr>
              <a:t>2</a:t>
            </a:r>
            <a:r>
              <a:rPr lang="en-US" b="1" i="0" dirty="0" smtClean="0">
                <a:solidFill>
                  <a:schemeClr val="accent4">
                    <a:lumMod val="75000"/>
                    <a:lumOff val="25000"/>
                  </a:schemeClr>
                </a:solidFill>
                <a:latin typeface="+mn-lt"/>
                <a:cs typeface="Times New Roman" panose="02020603050405020304" pitchFamily="18" charset="0"/>
              </a:rPr>
              <a:t>)</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23783605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675287"/>
                                        </p:tgtEl>
                                        <p:attrNameLst>
                                          <p:attrName>style.visibility</p:attrName>
                                        </p:attrNameLst>
                                      </p:cBhvr>
                                      <p:to>
                                        <p:strVal val="hidden"/>
                                      </p:to>
                                    </p:set>
                                  </p:childTnLst>
                                </p:cTn>
                              </p:par>
                              <p:par>
                                <p:cTn id="12" presetID="9"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dissolv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5287"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fld id="{6349E905-170B-4D63-8A68-43473242BE46}" type="datetime4">
              <a:rPr lang="en-US" smtClean="0"/>
              <a:t>March 30, 2022</a:t>
            </a:fld>
            <a:endParaRPr lang="en-US" altLang="en-US">
              <a:solidFill>
                <a:schemeClr val="bg2"/>
              </a:solidFill>
            </a:endParaRPr>
          </a:p>
        </p:txBody>
      </p:sp>
      <p:sp>
        <p:nvSpPr>
          <p:cNvPr id="7" name="Slide Number Placeholder 5"/>
          <p:cNvSpPr>
            <a:spLocks noGrp="1"/>
          </p:cNvSpPr>
          <p:nvPr>
            <p:ph type="sldNum" sz="quarter" idx="4294967295"/>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687A8834-A2D3-4C33-A314-554C55A9D279}" type="slidenum">
              <a:rPr lang="en-US" altLang="en-US" sz="1400">
                <a:solidFill>
                  <a:srgbClr val="000066"/>
                </a:solidFill>
                <a:latin typeface="Arial" panose="020B0604020202020204" pitchFamily="34" charset="0"/>
              </a:rPr>
              <a:pPr/>
              <a:t>64</a:t>
            </a:fld>
            <a:endParaRPr lang="en-US" altLang="en-US" sz="1400">
              <a:solidFill>
                <a:srgbClr val="000066"/>
              </a:solidFill>
              <a:latin typeface="Arial" panose="020B0604020202020204" pitchFamily="34" charset="0"/>
            </a:endParaRPr>
          </a:p>
        </p:txBody>
      </p:sp>
      <p:sp>
        <p:nvSpPr>
          <p:cNvPr id="34821" name="Rectangle 2"/>
          <p:cNvSpPr>
            <a:spLocks noGrp="1" noChangeArrowheads="1"/>
          </p:cNvSpPr>
          <p:nvPr>
            <p:ph type="title"/>
          </p:nvPr>
        </p:nvSpPr>
        <p:spPr/>
        <p:txBody>
          <a:bodyPr/>
          <a:lstStyle/>
          <a:p>
            <a:r>
              <a:rPr lang="en-US" smtClean="0"/>
              <a:t>Pricing and Incentives I</a:t>
            </a:r>
          </a:p>
        </p:txBody>
      </p:sp>
      <p:sp>
        <p:nvSpPr>
          <p:cNvPr id="34822" name="Rectangle 3"/>
          <p:cNvSpPr>
            <a:spLocks noGrp="1" noChangeArrowheads="1"/>
          </p:cNvSpPr>
          <p:nvPr>
            <p:ph type="body" idx="1"/>
          </p:nvPr>
        </p:nvSpPr>
        <p:spPr/>
        <p:txBody>
          <a:bodyPr/>
          <a:lstStyle/>
          <a:p>
            <a:pPr>
              <a:lnSpc>
                <a:spcPct val="90000"/>
              </a:lnSpc>
            </a:pPr>
            <a:r>
              <a:rPr lang="en-US" smtClean="0"/>
              <a:t>Make new user fully internalize cost, so incremental pricing?</a:t>
            </a:r>
          </a:p>
          <a:p>
            <a:pPr>
              <a:lnSpc>
                <a:spcPct val="90000"/>
              </a:lnSpc>
            </a:pPr>
            <a:r>
              <a:rPr lang="en-US" smtClean="0"/>
              <a:t>Analysis</a:t>
            </a:r>
          </a:p>
          <a:p>
            <a:pPr lvl="1">
              <a:lnSpc>
                <a:spcPct val="90000"/>
              </a:lnSpc>
            </a:pPr>
            <a:r>
              <a:rPr lang="en-US" smtClean="0"/>
              <a:t>Network externalities idea makes clear that preexisting users benefit from addition of new user</a:t>
            </a:r>
          </a:p>
          <a:p>
            <a:pPr lvl="1">
              <a:lnSpc>
                <a:spcPct val="90000"/>
              </a:lnSpc>
            </a:pPr>
            <a:r>
              <a:rPr lang="en-US" smtClean="0"/>
              <a:t>Full internalization will push too many costs of new users</a:t>
            </a:r>
          </a:p>
        </p:txBody>
      </p:sp>
    </p:spTree>
    <p:extLst>
      <p:ext uri="{BB962C8B-B14F-4D97-AF65-F5344CB8AC3E}">
        <p14:creationId xmlns:p14="http://schemas.microsoft.com/office/powerpoint/2010/main" val="150486691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9551600E-1C03-4F54-B01C-DE53057119D1}" type="datetime4">
              <a:rPr lang="en-US" smtClean="0"/>
              <a:t>March 30, 2022</a:t>
            </a:fld>
            <a:endParaRPr lang="en-US" altLang="en-US">
              <a:solidFill>
                <a:schemeClr val="bg2"/>
              </a:solidFill>
            </a:endParaRPr>
          </a:p>
        </p:txBody>
      </p:sp>
      <p:sp>
        <p:nvSpPr>
          <p:cNvPr id="6" name="Slide Number Placeholder 5"/>
          <p:cNvSpPr>
            <a:spLocks noGrp="1"/>
          </p:cNvSpPr>
          <p:nvPr>
            <p:ph type="sldNum" sz="quarter" idx="4294967295"/>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7F5823A6-AA20-473D-9917-EC5D7644350D}" type="slidenum">
              <a:rPr lang="en-US" altLang="en-US" sz="1400">
                <a:solidFill>
                  <a:srgbClr val="000066"/>
                </a:solidFill>
                <a:latin typeface="Arial" panose="020B0604020202020204" pitchFamily="34" charset="0"/>
              </a:rPr>
              <a:pPr/>
              <a:t>65</a:t>
            </a:fld>
            <a:endParaRPr lang="en-US" altLang="en-US" sz="1400">
              <a:solidFill>
                <a:srgbClr val="000066"/>
              </a:solidFill>
              <a:latin typeface="Arial" panose="020B0604020202020204" pitchFamily="34" charset="0"/>
            </a:endParaRPr>
          </a:p>
        </p:txBody>
      </p:sp>
      <p:sp>
        <p:nvSpPr>
          <p:cNvPr id="35845" name="Rectangle 2"/>
          <p:cNvSpPr>
            <a:spLocks noGrp="1" noChangeArrowheads="1"/>
          </p:cNvSpPr>
          <p:nvPr>
            <p:ph type="title"/>
          </p:nvPr>
        </p:nvSpPr>
        <p:spPr/>
        <p:txBody>
          <a:bodyPr/>
          <a:lstStyle/>
          <a:p>
            <a:r>
              <a:rPr lang="en-US" smtClean="0"/>
              <a:t>Pricing and Incentives I</a:t>
            </a:r>
          </a:p>
        </p:txBody>
      </p:sp>
      <p:sp>
        <p:nvSpPr>
          <p:cNvPr id="35846" name="Rectangle 3"/>
          <p:cNvSpPr>
            <a:spLocks noGrp="1" noChangeArrowheads="1"/>
          </p:cNvSpPr>
          <p:nvPr>
            <p:ph type="body" idx="1"/>
          </p:nvPr>
        </p:nvSpPr>
        <p:spPr/>
        <p:txBody>
          <a:bodyPr/>
          <a:lstStyle/>
          <a:p>
            <a:pPr lvl="1"/>
            <a:r>
              <a:rPr lang="en-US" dirty="0" smtClean="0"/>
              <a:t>Some sort of sharing, i.e., rolling in is preferable</a:t>
            </a:r>
          </a:p>
          <a:p>
            <a:r>
              <a:rPr lang="en-US" dirty="0" smtClean="0"/>
              <a:t>Is this the situation in </a:t>
            </a:r>
            <a:r>
              <a:rPr lang="en-US" i="1" dirty="0" smtClean="0"/>
              <a:t>Southern Natural Gas</a:t>
            </a:r>
            <a:r>
              <a:rPr lang="en-US" dirty="0" smtClean="0"/>
              <a:t>?</a:t>
            </a:r>
          </a:p>
          <a:p>
            <a:pPr lvl="1"/>
            <a:r>
              <a:rPr lang="en-US" dirty="0" smtClean="0"/>
              <a:t>So FERC </a:t>
            </a:r>
            <a:r>
              <a:rPr lang="en-US" dirty="0" smtClean="0"/>
              <a:t>finds</a:t>
            </a:r>
            <a:endParaRPr lang="en-US" dirty="0" smtClean="0"/>
          </a:p>
        </p:txBody>
      </p:sp>
    </p:spTree>
    <p:extLst>
      <p:ext uri="{BB962C8B-B14F-4D97-AF65-F5344CB8AC3E}">
        <p14:creationId xmlns:p14="http://schemas.microsoft.com/office/powerpoint/2010/main" val="301191098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9F3870FF-0D3B-4780-863F-84DF52F31E6B}" type="datetime4">
              <a:rPr lang="en-US" smtClean="0"/>
              <a:t>March 30, 2022</a:t>
            </a:fld>
            <a:endParaRPr lang="en-US" altLang="en-US">
              <a:solidFill>
                <a:schemeClr val="bg2"/>
              </a:solidFill>
            </a:endParaRPr>
          </a:p>
        </p:txBody>
      </p:sp>
      <p:sp>
        <p:nvSpPr>
          <p:cNvPr id="6" name="Slide Number Placeholder 5"/>
          <p:cNvSpPr>
            <a:spLocks noGrp="1"/>
          </p:cNvSpPr>
          <p:nvPr>
            <p:ph type="sldNum" sz="quarter" idx="4294967295"/>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43BB36CB-BC1A-43FA-B06B-79E26D267E98}" type="slidenum">
              <a:rPr lang="en-US" altLang="en-US" sz="1400">
                <a:solidFill>
                  <a:srgbClr val="000066"/>
                </a:solidFill>
                <a:latin typeface="Arial" panose="020B0604020202020204" pitchFamily="34" charset="0"/>
              </a:rPr>
              <a:pPr/>
              <a:t>66</a:t>
            </a:fld>
            <a:endParaRPr lang="en-US" altLang="en-US" sz="1400">
              <a:solidFill>
                <a:srgbClr val="000066"/>
              </a:solidFill>
              <a:latin typeface="Arial" panose="020B0604020202020204" pitchFamily="34" charset="0"/>
            </a:endParaRPr>
          </a:p>
        </p:txBody>
      </p:sp>
      <p:sp>
        <p:nvSpPr>
          <p:cNvPr id="37893" name="Rectangle 2"/>
          <p:cNvSpPr>
            <a:spLocks noGrp="1" noChangeArrowheads="1"/>
          </p:cNvSpPr>
          <p:nvPr>
            <p:ph type="title"/>
          </p:nvPr>
        </p:nvSpPr>
        <p:spPr/>
        <p:txBody>
          <a:bodyPr/>
          <a:lstStyle/>
          <a:p>
            <a:r>
              <a:rPr lang="en-US" smtClean="0"/>
              <a:t>Pricing and Incentives II</a:t>
            </a:r>
          </a:p>
        </p:txBody>
      </p:sp>
      <p:sp>
        <p:nvSpPr>
          <p:cNvPr id="37894" name="Rectangle 3"/>
          <p:cNvSpPr>
            <a:spLocks noGrp="1" noChangeArrowheads="1"/>
          </p:cNvSpPr>
          <p:nvPr>
            <p:ph type="body" idx="1"/>
          </p:nvPr>
        </p:nvSpPr>
        <p:spPr/>
        <p:txBody>
          <a:bodyPr/>
          <a:lstStyle/>
          <a:p>
            <a:r>
              <a:rPr lang="en-US" smtClean="0"/>
              <a:t>Analysis</a:t>
            </a:r>
          </a:p>
          <a:p>
            <a:pPr lvl="1"/>
            <a:r>
              <a:rPr lang="en-US" smtClean="0"/>
              <a:t>Incremental pricing preserves level-playing field for extension between incumbent and entrant</a:t>
            </a:r>
          </a:p>
          <a:p>
            <a:pPr lvl="1"/>
            <a:r>
              <a:rPr lang="en-US" smtClean="0"/>
              <a:t>Rolled-in pricing gives incumbent decided advantage</a:t>
            </a:r>
          </a:p>
          <a:p>
            <a:pPr lvl="1"/>
            <a:r>
              <a:rPr lang="en-US" smtClean="0"/>
              <a:t>This will create a push to larger integrated networks</a:t>
            </a:r>
          </a:p>
          <a:p>
            <a:r>
              <a:rPr lang="en-US" smtClean="0"/>
              <a:t>How should we evaluate this?</a:t>
            </a:r>
          </a:p>
        </p:txBody>
      </p:sp>
    </p:spTree>
    <p:extLst>
      <p:ext uri="{BB962C8B-B14F-4D97-AF65-F5344CB8AC3E}">
        <p14:creationId xmlns:p14="http://schemas.microsoft.com/office/powerpoint/2010/main" val="219883879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E0319041-AB05-4238-A227-CC02B5B523D3}" type="datetime4">
              <a:rPr lang="en-US" smtClean="0"/>
              <a:t>March 30, 2022</a:t>
            </a:fld>
            <a:endParaRPr lang="en-US" altLang="en-US">
              <a:solidFill>
                <a:schemeClr val="bg2"/>
              </a:solidFill>
            </a:endParaRPr>
          </a:p>
        </p:txBody>
      </p:sp>
      <p:sp>
        <p:nvSpPr>
          <p:cNvPr id="6" name="Slide Number Placeholder 5"/>
          <p:cNvSpPr>
            <a:spLocks noGrp="1"/>
          </p:cNvSpPr>
          <p:nvPr>
            <p:ph type="sldNum" sz="quarter" idx="4294967295"/>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EDE0C4E8-77D9-451F-8D08-C720D0DFA443}" type="slidenum">
              <a:rPr lang="en-US" altLang="en-US" sz="1400">
                <a:solidFill>
                  <a:srgbClr val="000066"/>
                </a:solidFill>
                <a:latin typeface="Arial" panose="020B0604020202020204" pitchFamily="34" charset="0"/>
              </a:rPr>
              <a:pPr/>
              <a:t>67</a:t>
            </a:fld>
            <a:endParaRPr lang="en-US" altLang="en-US" sz="1400">
              <a:solidFill>
                <a:srgbClr val="000066"/>
              </a:solidFill>
              <a:latin typeface="Arial" panose="020B0604020202020204" pitchFamily="34" charset="0"/>
            </a:endParaRPr>
          </a:p>
        </p:txBody>
      </p:sp>
      <p:sp>
        <p:nvSpPr>
          <p:cNvPr id="38917" name="Rectangle 2"/>
          <p:cNvSpPr>
            <a:spLocks noGrp="1" noChangeArrowheads="1"/>
          </p:cNvSpPr>
          <p:nvPr>
            <p:ph type="title"/>
          </p:nvPr>
        </p:nvSpPr>
        <p:spPr/>
        <p:txBody>
          <a:bodyPr/>
          <a:lstStyle/>
          <a:p>
            <a:r>
              <a:rPr lang="en-US" smtClean="0"/>
              <a:t>Facts Here</a:t>
            </a:r>
          </a:p>
        </p:txBody>
      </p:sp>
      <p:sp>
        <p:nvSpPr>
          <p:cNvPr id="38918" name="Rectangle 3"/>
          <p:cNvSpPr>
            <a:spLocks noGrp="1" noChangeArrowheads="1"/>
          </p:cNvSpPr>
          <p:nvPr>
            <p:ph type="body" idx="1"/>
          </p:nvPr>
        </p:nvSpPr>
        <p:spPr/>
        <p:txBody>
          <a:bodyPr/>
          <a:lstStyle/>
          <a:p>
            <a:pPr>
              <a:lnSpc>
                <a:spcPct val="90000"/>
              </a:lnSpc>
            </a:pPr>
            <a:r>
              <a:rPr lang="en-US" smtClean="0"/>
              <a:t>Cost Estimates</a:t>
            </a:r>
          </a:p>
          <a:p>
            <a:pPr lvl="1">
              <a:lnSpc>
                <a:spcPct val="90000"/>
              </a:lnSpc>
            </a:pPr>
            <a:r>
              <a:rPr lang="en-US" smtClean="0"/>
              <a:t>Initial: $52.8 million</a:t>
            </a:r>
          </a:p>
          <a:p>
            <a:pPr lvl="2">
              <a:lnSpc>
                <a:spcPct val="90000"/>
              </a:lnSpc>
            </a:pPr>
            <a:r>
              <a:rPr lang="en-US" smtClean="0"/>
              <a:t>“Four” would pay only 40% of this in 20 years</a:t>
            </a:r>
          </a:p>
          <a:p>
            <a:pPr lvl="1">
              <a:lnSpc>
                <a:spcPct val="90000"/>
              </a:lnSpc>
            </a:pPr>
            <a:r>
              <a:rPr lang="en-US" smtClean="0"/>
              <a:t>Then $66.6m, then $103.5</a:t>
            </a:r>
          </a:p>
          <a:p>
            <a:pPr>
              <a:lnSpc>
                <a:spcPct val="90000"/>
              </a:lnSpc>
            </a:pPr>
            <a:r>
              <a:rPr lang="en-US" smtClean="0"/>
              <a:t>Long-Term System Benefits</a:t>
            </a:r>
          </a:p>
          <a:p>
            <a:pPr lvl="1">
              <a:lnSpc>
                <a:spcPct val="90000"/>
              </a:lnSpc>
            </a:pPr>
            <a:r>
              <a:rPr lang="en-US" smtClean="0"/>
              <a:t>Southern: $39 million</a:t>
            </a:r>
          </a:p>
          <a:p>
            <a:pPr lvl="1">
              <a:lnSpc>
                <a:spcPct val="90000"/>
              </a:lnSpc>
            </a:pPr>
            <a:r>
              <a:rPr lang="en-US" smtClean="0"/>
              <a:t>FERC: $25 million </a:t>
            </a:r>
          </a:p>
        </p:txBody>
      </p:sp>
    </p:spTree>
    <p:extLst>
      <p:ext uri="{BB962C8B-B14F-4D97-AF65-F5344CB8AC3E}">
        <p14:creationId xmlns:p14="http://schemas.microsoft.com/office/powerpoint/2010/main" val="384100802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7E3D4859-77E1-4BA7-B951-3B3C8A00165E}" type="datetime4">
              <a:rPr lang="en-US" smtClean="0"/>
              <a:t>March 30, 2022</a:t>
            </a:fld>
            <a:endParaRPr lang="en-US" altLang="en-US">
              <a:solidFill>
                <a:schemeClr val="bg2"/>
              </a:solidFill>
            </a:endParaRPr>
          </a:p>
        </p:txBody>
      </p:sp>
      <p:sp>
        <p:nvSpPr>
          <p:cNvPr id="6" name="Slide Number Placeholder 5"/>
          <p:cNvSpPr>
            <a:spLocks noGrp="1"/>
          </p:cNvSpPr>
          <p:nvPr>
            <p:ph type="sldNum" sz="quarter" idx="4294967295"/>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DC01165C-0170-4F86-B6D3-BB17D6CE5C94}" type="slidenum">
              <a:rPr lang="en-US" altLang="en-US" sz="1400">
                <a:solidFill>
                  <a:srgbClr val="000066"/>
                </a:solidFill>
                <a:latin typeface="Arial" panose="020B0604020202020204" pitchFamily="34" charset="0"/>
              </a:rPr>
              <a:pPr/>
              <a:t>68</a:t>
            </a:fld>
            <a:endParaRPr lang="en-US" altLang="en-US" sz="1400">
              <a:solidFill>
                <a:srgbClr val="000066"/>
              </a:solidFill>
              <a:latin typeface="Arial" panose="020B0604020202020204" pitchFamily="34" charset="0"/>
            </a:endParaRPr>
          </a:p>
        </p:txBody>
      </p:sp>
      <p:sp>
        <p:nvSpPr>
          <p:cNvPr id="39941" name="Rectangle 2"/>
          <p:cNvSpPr>
            <a:spLocks noGrp="1" noChangeArrowheads="1"/>
          </p:cNvSpPr>
          <p:nvPr>
            <p:ph type="title"/>
          </p:nvPr>
        </p:nvSpPr>
        <p:spPr/>
        <p:txBody>
          <a:bodyPr/>
          <a:lstStyle/>
          <a:p>
            <a:r>
              <a:rPr lang="en-US" smtClean="0"/>
              <a:t>FERC’s Revised Policy</a:t>
            </a:r>
          </a:p>
        </p:txBody>
      </p:sp>
      <p:sp>
        <p:nvSpPr>
          <p:cNvPr id="39942" name="Rectangle 3"/>
          <p:cNvSpPr>
            <a:spLocks noGrp="1" noChangeArrowheads="1"/>
          </p:cNvSpPr>
          <p:nvPr>
            <p:ph type="body" idx="1"/>
          </p:nvPr>
        </p:nvSpPr>
        <p:spPr/>
        <p:txBody>
          <a:bodyPr/>
          <a:lstStyle/>
          <a:p>
            <a:r>
              <a:rPr lang="en-US" dirty="0"/>
              <a:t>Revised Pricing Policy: Certification of New Interstate Natural Gas Pipeline Facilities, 88 FERC 61,227 (1999)</a:t>
            </a:r>
          </a:p>
          <a:p>
            <a:pPr lvl="1"/>
            <a:r>
              <a:rPr lang="en-US" dirty="0"/>
              <a:t>Arguably requires incremental pricing for Southern proposal</a:t>
            </a:r>
          </a:p>
          <a:p>
            <a:pPr lvl="1"/>
            <a:r>
              <a:rPr lang="en-US" dirty="0"/>
              <a:t>Does not apply retroactively</a:t>
            </a:r>
          </a:p>
        </p:txBody>
      </p:sp>
    </p:spTree>
    <p:extLst>
      <p:ext uri="{BB962C8B-B14F-4D97-AF65-F5344CB8AC3E}">
        <p14:creationId xmlns:p14="http://schemas.microsoft.com/office/powerpoint/2010/main" val="369958378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F7862A7E-CFB5-4FB1-B509-99D9E4107123}" type="datetime4">
              <a:rPr lang="en-US" smtClean="0"/>
              <a:t>March 30, 2022</a:t>
            </a:fld>
            <a:endParaRPr lang="en-US" altLang="en-US">
              <a:solidFill>
                <a:schemeClr val="bg2"/>
              </a:solidFill>
            </a:endParaRPr>
          </a:p>
        </p:txBody>
      </p:sp>
      <p:sp>
        <p:nvSpPr>
          <p:cNvPr id="6" name="Slide Number Placeholder 5"/>
          <p:cNvSpPr>
            <a:spLocks noGrp="1"/>
          </p:cNvSpPr>
          <p:nvPr>
            <p:ph type="sldNum" sz="quarter" idx="4294967295"/>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B0D93BA5-C20E-4A01-AFBA-F45653129E0A}" type="slidenum">
              <a:rPr lang="en-US" altLang="en-US" sz="1400">
                <a:solidFill>
                  <a:srgbClr val="000066"/>
                </a:solidFill>
                <a:latin typeface="Arial" panose="020B0604020202020204" pitchFamily="34" charset="0"/>
              </a:rPr>
              <a:pPr/>
              <a:t>69</a:t>
            </a:fld>
            <a:endParaRPr lang="en-US" altLang="en-US" sz="1400">
              <a:solidFill>
                <a:srgbClr val="000066"/>
              </a:solidFill>
              <a:latin typeface="Arial" panose="020B0604020202020204" pitchFamily="34" charset="0"/>
            </a:endParaRPr>
          </a:p>
        </p:txBody>
      </p:sp>
      <p:sp>
        <p:nvSpPr>
          <p:cNvPr id="40965" name="Rectangle 2"/>
          <p:cNvSpPr>
            <a:spLocks noGrp="1" noChangeArrowheads="1"/>
          </p:cNvSpPr>
          <p:nvPr>
            <p:ph type="title"/>
          </p:nvPr>
        </p:nvSpPr>
        <p:spPr/>
        <p:txBody>
          <a:bodyPr/>
          <a:lstStyle/>
          <a:p>
            <a:r>
              <a:rPr lang="en-US" smtClean="0"/>
              <a:t>Incremental Pricing, Not Rolled In</a:t>
            </a:r>
          </a:p>
        </p:txBody>
      </p:sp>
      <p:sp>
        <p:nvSpPr>
          <p:cNvPr id="40966" name="Rectangle 3"/>
          <p:cNvSpPr>
            <a:spLocks noGrp="1" noChangeArrowheads="1"/>
          </p:cNvSpPr>
          <p:nvPr>
            <p:ph type="body" idx="1"/>
          </p:nvPr>
        </p:nvSpPr>
        <p:spPr/>
        <p:txBody>
          <a:bodyPr/>
          <a:lstStyle/>
          <a:p>
            <a:r>
              <a:rPr lang="en-US" smtClean="0"/>
              <a:t>No Cross-Subsidization</a:t>
            </a:r>
          </a:p>
          <a:p>
            <a:pPr lvl="1"/>
            <a:r>
              <a:rPr lang="en-US" smtClean="0"/>
              <a:t>“The threshold requirement in establishing the public convenience and necessity for existing pipelines proposing an expansion project is that the pipeline must be prepared to financially support the project without relying on subsidization from its existing customers.”</a:t>
            </a:r>
          </a:p>
        </p:txBody>
      </p:sp>
    </p:spTree>
    <p:extLst>
      <p:ext uri="{BB962C8B-B14F-4D97-AF65-F5344CB8AC3E}">
        <p14:creationId xmlns:p14="http://schemas.microsoft.com/office/powerpoint/2010/main" val="40537804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F21190D7-19E9-4943-BAD6-A9E55C95FF7E}" type="datetime4">
              <a:rPr lang="en-US" smtClean="0"/>
              <a:t>March 30, 2022</a:t>
            </a:fld>
            <a:endParaRPr lang="en-US" altLang="en-US">
              <a:solidFill>
                <a:schemeClr val="bg2"/>
              </a:solidFill>
            </a:endParaRPr>
          </a:p>
        </p:txBody>
      </p:sp>
      <p:sp>
        <p:nvSpPr>
          <p:cNvPr id="6" name="Slide Number Placeholder 5"/>
          <p:cNvSpPr>
            <a:spLocks noGrp="1"/>
          </p:cNvSpPr>
          <p:nvPr>
            <p:ph type="sldNum" sz="quarter" idx="4294967295"/>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5AE1C5D9-C43D-4432-BE59-F96612F1C060}" type="slidenum">
              <a:rPr lang="en-US" altLang="en-US" sz="1400">
                <a:solidFill>
                  <a:srgbClr val="000066"/>
                </a:solidFill>
                <a:latin typeface="Arial" panose="020B0604020202020204" pitchFamily="34" charset="0"/>
              </a:rPr>
              <a:pPr/>
              <a:t>7</a:t>
            </a:fld>
            <a:endParaRPr lang="en-US" altLang="en-US" sz="1400">
              <a:solidFill>
                <a:srgbClr val="000066"/>
              </a:solidFill>
              <a:latin typeface="Arial" panose="020B0604020202020204" pitchFamily="34" charset="0"/>
            </a:endParaRPr>
          </a:p>
        </p:txBody>
      </p:sp>
      <p:sp>
        <p:nvSpPr>
          <p:cNvPr id="6149" name="Rectangle 2"/>
          <p:cNvSpPr>
            <a:spLocks noGrp="1" noChangeArrowheads="1"/>
          </p:cNvSpPr>
          <p:nvPr>
            <p:ph type="title"/>
          </p:nvPr>
        </p:nvSpPr>
        <p:spPr/>
        <p:txBody>
          <a:bodyPr/>
          <a:lstStyle/>
          <a:p>
            <a:r>
              <a:rPr lang="en-US" smtClean="0"/>
              <a:t>Understanding Natural Monopoly</a:t>
            </a:r>
          </a:p>
        </p:txBody>
      </p:sp>
      <p:sp>
        <p:nvSpPr>
          <p:cNvPr id="6150" name="Rectangle 3"/>
          <p:cNvSpPr>
            <a:spLocks noGrp="1" noChangeArrowheads="1"/>
          </p:cNvSpPr>
          <p:nvPr>
            <p:ph type="body" idx="1"/>
          </p:nvPr>
        </p:nvSpPr>
        <p:spPr/>
        <p:txBody>
          <a:bodyPr/>
          <a:lstStyle/>
          <a:p>
            <a:pPr lvl="1">
              <a:lnSpc>
                <a:spcPct val="90000"/>
              </a:lnSpc>
            </a:pPr>
            <a:r>
              <a:rPr lang="en-US" dirty="0" smtClean="0"/>
              <a:t>Two </a:t>
            </a:r>
            <a:r>
              <a:rPr lang="en-US" dirty="0"/>
              <a:t>firms = two entry fees (2K) and the second entry fee is wasted</a:t>
            </a:r>
          </a:p>
          <a:p>
            <a:pPr lvl="1">
              <a:lnSpc>
                <a:spcPct val="90000"/>
              </a:lnSpc>
            </a:pPr>
            <a:r>
              <a:rPr lang="en-US" dirty="0"/>
              <a:t>We might see that this cost function creates a natural monopoly</a:t>
            </a:r>
          </a:p>
        </p:txBody>
      </p:sp>
    </p:spTree>
    <p:extLst>
      <p:ext uri="{BB962C8B-B14F-4D97-AF65-F5344CB8AC3E}">
        <p14:creationId xmlns:p14="http://schemas.microsoft.com/office/powerpoint/2010/main" val="369978183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7034C8AD-9011-46C7-B126-F7AA57D64D9B}" type="datetime4">
              <a:rPr lang="en-US" smtClean="0"/>
              <a:t>March 30, 2022</a:t>
            </a:fld>
            <a:endParaRPr lang="en-US" altLang="en-US">
              <a:solidFill>
                <a:schemeClr val="bg2"/>
              </a:solidFill>
            </a:endParaRPr>
          </a:p>
        </p:txBody>
      </p:sp>
      <p:sp>
        <p:nvSpPr>
          <p:cNvPr id="6" name="Slide Number Placeholder 5"/>
          <p:cNvSpPr>
            <a:spLocks noGrp="1"/>
          </p:cNvSpPr>
          <p:nvPr>
            <p:ph type="sldNum" sz="quarter" idx="4294967295"/>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359EEBF6-4C0A-433E-BE75-6FB26C9AFF31}" type="slidenum">
              <a:rPr lang="en-US" altLang="en-US" sz="1400">
                <a:solidFill>
                  <a:srgbClr val="000066"/>
                </a:solidFill>
                <a:latin typeface="Arial" panose="020B0604020202020204" pitchFamily="34" charset="0"/>
              </a:rPr>
              <a:pPr/>
              <a:t>70</a:t>
            </a:fld>
            <a:endParaRPr lang="en-US" altLang="en-US" sz="1400">
              <a:solidFill>
                <a:srgbClr val="000066"/>
              </a:solidFill>
              <a:latin typeface="Arial" panose="020B0604020202020204" pitchFamily="34" charset="0"/>
            </a:endParaRPr>
          </a:p>
        </p:txBody>
      </p:sp>
      <p:sp>
        <p:nvSpPr>
          <p:cNvPr id="41989" name="Rectangle 2"/>
          <p:cNvSpPr>
            <a:spLocks noGrp="1" noChangeArrowheads="1"/>
          </p:cNvSpPr>
          <p:nvPr>
            <p:ph type="title"/>
          </p:nvPr>
        </p:nvSpPr>
        <p:spPr/>
        <p:txBody>
          <a:bodyPr/>
          <a:lstStyle/>
          <a:p>
            <a:r>
              <a:rPr lang="en-US" smtClean="0"/>
              <a:t>Incremental Pricing, Not Rolled In</a:t>
            </a:r>
          </a:p>
        </p:txBody>
      </p:sp>
      <p:sp>
        <p:nvSpPr>
          <p:cNvPr id="41990" name="Rectangle 3"/>
          <p:cNvSpPr>
            <a:spLocks noGrp="1" noChangeArrowheads="1"/>
          </p:cNvSpPr>
          <p:nvPr>
            <p:ph type="body" idx="1"/>
          </p:nvPr>
        </p:nvSpPr>
        <p:spPr/>
        <p:txBody>
          <a:bodyPr/>
          <a:lstStyle/>
          <a:p>
            <a:pPr lvl="1"/>
            <a:r>
              <a:rPr lang="en-US" dirty="0"/>
              <a:t>“The requirement that the project be able to stand on its own financially without subsidies changes the current pricing policy which has a presumption in favor of rolled-in pricing. Eliminating the subsidization usually inherent in rolled-in rates recognizes that a policy of incrementally pricing facilities sends the proper price signals to the market</a:t>
            </a:r>
            <a:r>
              <a:rPr lang="en-US" dirty="0" smtClean="0"/>
              <a:t>.”</a:t>
            </a:r>
            <a:endParaRPr lang="en-US" dirty="0"/>
          </a:p>
        </p:txBody>
      </p:sp>
    </p:spTree>
    <p:extLst>
      <p:ext uri="{BB962C8B-B14F-4D97-AF65-F5344CB8AC3E}">
        <p14:creationId xmlns:p14="http://schemas.microsoft.com/office/powerpoint/2010/main" val="240666523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7034C8AD-9011-46C7-B126-F7AA57D64D9B}" type="datetime4">
              <a:rPr lang="en-US" smtClean="0"/>
              <a:t>March 30, 2022</a:t>
            </a:fld>
            <a:endParaRPr lang="en-US" altLang="en-US">
              <a:solidFill>
                <a:schemeClr val="bg2"/>
              </a:solidFill>
            </a:endParaRPr>
          </a:p>
        </p:txBody>
      </p:sp>
      <p:sp>
        <p:nvSpPr>
          <p:cNvPr id="6" name="Slide Number Placeholder 5"/>
          <p:cNvSpPr>
            <a:spLocks noGrp="1"/>
          </p:cNvSpPr>
          <p:nvPr>
            <p:ph type="sldNum" sz="quarter" idx="4294967295"/>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359EEBF6-4C0A-433E-BE75-6FB26C9AFF31}" type="slidenum">
              <a:rPr lang="en-US" altLang="en-US" sz="1400">
                <a:solidFill>
                  <a:srgbClr val="000066"/>
                </a:solidFill>
                <a:latin typeface="Arial" panose="020B0604020202020204" pitchFamily="34" charset="0"/>
              </a:rPr>
              <a:pPr/>
              <a:t>71</a:t>
            </a:fld>
            <a:endParaRPr lang="en-US" altLang="en-US" sz="1400">
              <a:solidFill>
                <a:srgbClr val="000066"/>
              </a:solidFill>
              <a:latin typeface="Arial" panose="020B0604020202020204" pitchFamily="34" charset="0"/>
            </a:endParaRPr>
          </a:p>
        </p:txBody>
      </p:sp>
      <p:sp>
        <p:nvSpPr>
          <p:cNvPr id="41989" name="Rectangle 2"/>
          <p:cNvSpPr>
            <a:spLocks noGrp="1" noChangeArrowheads="1"/>
          </p:cNvSpPr>
          <p:nvPr>
            <p:ph type="title"/>
          </p:nvPr>
        </p:nvSpPr>
        <p:spPr/>
        <p:txBody>
          <a:bodyPr/>
          <a:lstStyle/>
          <a:p>
            <a:r>
              <a:rPr lang="en-US" smtClean="0"/>
              <a:t>Incremental Pricing, Not Rolled In</a:t>
            </a:r>
          </a:p>
        </p:txBody>
      </p:sp>
      <p:sp>
        <p:nvSpPr>
          <p:cNvPr id="41990" name="Rectangle 3"/>
          <p:cNvSpPr>
            <a:spLocks noGrp="1" noChangeArrowheads="1"/>
          </p:cNvSpPr>
          <p:nvPr>
            <p:ph type="body" idx="1"/>
          </p:nvPr>
        </p:nvSpPr>
        <p:spPr/>
        <p:txBody>
          <a:bodyPr/>
          <a:lstStyle/>
          <a:p>
            <a:pPr lvl="1"/>
            <a:r>
              <a:rPr lang="en-US" dirty="0" smtClean="0"/>
              <a:t>“With </a:t>
            </a:r>
            <a:r>
              <a:rPr lang="en-US" dirty="0"/>
              <a:t>a policy of incremental pricing, the market will then decide whether a project is financially viable.”</a:t>
            </a:r>
          </a:p>
        </p:txBody>
      </p:sp>
    </p:spTree>
    <p:extLst>
      <p:ext uri="{BB962C8B-B14F-4D97-AF65-F5344CB8AC3E}">
        <p14:creationId xmlns:p14="http://schemas.microsoft.com/office/powerpoint/2010/main" val="195912200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524FE29A-A68E-4C5B-B9AA-2FFDA9CB393A}" type="datetime4">
              <a:rPr lang="en-US" smtClean="0"/>
              <a:t>March 30, 2022</a:t>
            </a:fld>
            <a:endParaRPr lang="en-US" altLang="en-US">
              <a:solidFill>
                <a:schemeClr val="bg2"/>
              </a:solidFill>
            </a:endParaRPr>
          </a:p>
        </p:txBody>
      </p:sp>
      <p:sp>
        <p:nvSpPr>
          <p:cNvPr id="6" name="Slide Number Placeholder 5"/>
          <p:cNvSpPr>
            <a:spLocks noGrp="1"/>
          </p:cNvSpPr>
          <p:nvPr>
            <p:ph type="sldNum" sz="quarter" idx="4294967295"/>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62AC55DF-64D5-47FC-BC19-775F27905494}" type="slidenum">
              <a:rPr lang="en-US" altLang="en-US" sz="1400">
                <a:solidFill>
                  <a:srgbClr val="000066"/>
                </a:solidFill>
                <a:latin typeface="Arial" panose="020B0604020202020204" pitchFamily="34" charset="0"/>
              </a:rPr>
              <a:pPr/>
              <a:t>72</a:t>
            </a:fld>
            <a:endParaRPr lang="en-US" altLang="en-US" sz="1400">
              <a:solidFill>
                <a:srgbClr val="000066"/>
              </a:solidFill>
              <a:latin typeface="Arial" panose="020B0604020202020204" pitchFamily="34" charset="0"/>
            </a:endParaRPr>
          </a:p>
        </p:txBody>
      </p:sp>
      <p:sp>
        <p:nvSpPr>
          <p:cNvPr id="43013" name="Rectangle 2"/>
          <p:cNvSpPr>
            <a:spLocks noGrp="1" noChangeArrowheads="1"/>
          </p:cNvSpPr>
          <p:nvPr>
            <p:ph type="title"/>
          </p:nvPr>
        </p:nvSpPr>
        <p:spPr/>
        <p:txBody>
          <a:bodyPr/>
          <a:lstStyle/>
          <a:p>
            <a:r>
              <a:rPr lang="en-US" smtClean="0"/>
              <a:t>Consequences for Existing Pipelines</a:t>
            </a:r>
          </a:p>
        </p:txBody>
      </p:sp>
      <p:sp>
        <p:nvSpPr>
          <p:cNvPr id="43014" name="Rectangle 3"/>
          <p:cNvSpPr>
            <a:spLocks noGrp="1" noChangeArrowheads="1"/>
          </p:cNvSpPr>
          <p:nvPr>
            <p:ph type="body" idx="1"/>
          </p:nvPr>
        </p:nvSpPr>
        <p:spPr/>
        <p:txBody>
          <a:bodyPr/>
          <a:lstStyle/>
          <a:p>
            <a:pPr>
              <a:lnSpc>
                <a:spcPct val="90000"/>
              </a:lnSpc>
            </a:pPr>
            <a:r>
              <a:rPr lang="en-US" dirty="0"/>
              <a:t>FERC Says:</a:t>
            </a:r>
          </a:p>
          <a:p>
            <a:pPr lvl="1">
              <a:lnSpc>
                <a:spcPct val="90000"/>
              </a:lnSpc>
            </a:pPr>
            <a:r>
              <a:rPr lang="en-US" dirty="0"/>
              <a:t>“A number of commenters were concerned that the Commission might give too much weight to the impact on the existing pipeline and its captive customers and undervalue the benefits that can arise from competitive alternatives. The Commission’s focus is not to protect incumbent pipelines from the risk of loss of market share to a new entrant, but rather to take the impact into account in balancing the interests.”</a:t>
            </a:r>
          </a:p>
        </p:txBody>
      </p:sp>
    </p:spTree>
    <p:extLst>
      <p:ext uri="{BB962C8B-B14F-4D97-AF65-F5344CB8AC3E}">
        <p14:creationId xmlns:p14="http://schemas.microsoft.com/office/powerpoint/2010/main" val="348134345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81750" y="-1"/>
            <a:ext cx="5810251" cy="423864"/>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FERC NOI re Pipeline Policy Statement</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30,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73</a:t>
            </a:fld>
            <a:endParaRPr lang="en-US" altLang="en-US"/>
          </a:p>
        </p:txBody>
      </p:sp>
      <p:sp>
        <p:nvSpPr>
          <p:cNvPr id="6" name="Text Box 5"/>
          <p:cNvSpPr txBox="1">
            <a:spLocks noChangeArrowheads="1"/>
          </p:cNvSpPr>
          <p:nvPr/>
        </p:nvSpPr>
        <p:spPr bwMode="auto">
          <a:xfrm>
            <a:off x="9793278" y="6488668"/>
            <a:ext cx="239872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FERC (19 Apr 2018)</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89519" y="423863"/>
            <a:ext cx="4333415" cy="5613246"/>
          </a:xfrm>
          <a:prstGeom prst="rect">
            <a:avLst/>
          </a:prstGeom>
        </p:spPr>
      </p:pic>
      <p:pic>
        <p:nvPicPr>
          <p:cNvPr id="8" name="Picture 7"/>
          <p:cNvPicPr>
            <a:picLocks noChangeAspect="1"/>
          </p:cNvPicPr>
          <p:nvPr/>
        </p:nvPicPr>
        <p:blipFill rotWithShape="1">
          <a:blip r:embed="rId2"/>
          <a:srcRect l="2543" t="25906" r="4324" b="40854"/>
          <a:stretch/>
        </p:blipFill>
        <p:spPr>
          <a:xfrm>
            <a:off x="1120134" y="1358470"/>
            <a:ext cx="10767066" cy="4977798"/>
          </a:xfrm>
          <a:prstGeom prst="rect">
            <a:avLst/>
          </a:prstGeom>
        </p:spPr>
      </p:pic>
    </p:spTree>
    <p:extLst>
      <p:ext uri="{BB962C8B-B14F-4D97-AF65-F5344CB8AC3E}">
        <p14:creationId xmlns:p14="http://schemas.microsoft.com/office/powerpoint/2010/main" val="267443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6350" y="-2"/>
            <a:ext cx="3295651" cy="371477"/>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Updated Guidelines?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30,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74</a:t>
            </a:fld>
            <a:endParaRPr lang="en-US" altLang="en-US"/>
          </a:p>
        </p:txBody>
      </p:sp>
      <p:sp>
        <p:nvSpPr>
          <p:cNvPr id="6" name="Text Box 5"/>
          <p:cNvSpPr txBox="1">
            <a:spLocks noChangeArrowheads="1"/>
          </p:cNvSpPr>
          <p:nvPr/>
        </p:nvSpPr>
        <p:spPr bwMode="auto">
          <a:xfrm>
            <a:off x="9758362" y="6488668"/>
            <a:ext cx="243363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FERC (17 Feb 2022)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FERC Updates Policies to Guide Natural Gas Project Certifications | Federal Energy Regulatory Commission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49" y="371475"/>
            <a:ext cx="5447078" cy="5991225"/>
          </a:xfrm>
          <a:prstGeom prst="rect">
            <a:avLst/>
          </a:prstGeom>
        </p:spPr>
      </p:pic>
      <p:pic>
        <p:nvPicPr>
          <p:cNvPr id="8" name="Picture 7" descr="FERC Updates Policies to Guide Natural Gas Project Certifications | Federal Energy Regulatory Commission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l="923" t="63168" r="2307" b="1359"/>
          <a:stretch/>
        </p:blipFill>
        <p:spPr>
          <a:xfrm>
            <a:off x="1406104" y="1717119"/>
            <a:ext cx="10612859" cy="4278869"/>
          </a:xfrm>
          <a:prstGeom prst="rect">
            <a:avLst/>
          </a:prstGeom>
        </p:spPr>
      </p:pic>
    </p:spTree>
    <p:extLst>
      <p:ext uri="{BB962C8B-B14F-4D97-AF65-F5344CB8AC3E}">
        <p14:creationId xmlns:p14="http://schemas.microsoft.com/office/powerpoint/2010/main" val="1223592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67664" y="-2"/>
            <a:ext cx="4224338" cy="371477"/>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Evolving the Public Interest</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30,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75</a:t>
            </a:fld>
            <a:endParaRPr lang="en-US" altLang="en-US"/>
          </a:p>
        </p:txBody>
      </p:sp>
      <p:sp>
        <p:nvSpPr>
          <p:cNvPr id="6" name="Text Box 5"/>
          <p:cNvSpPr txBox="1">
            <a:spLocks noChangeArrowheads="1"/>
          </p:cNvSpPr>
          <p:nvPr/>
        </p:nvSpPr>
        <p:spPr bwMode="auto">
          <a:xfrm>
            <a:off x="9758362" y="6488668"/>
            <a:ext cx="243363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FERC (17 Feb 2022)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FERC Updates Policies to Guide Natural Gas Project Certifications | Federal Energy Regulatory Commission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473" y="371475"/>
            <a:ext cx="5395119" cy="5934075"/>
          </a:xfrm>
          <a:prstGeom prst="rect">
            <a:avLst/>
          </a:prstGeom>
        </p:spPr>
      </p:pic>
      <p:pic>
        <p:nvPicPr>
          <p:cNvPr id="10" name="Picture 9" descr="FERC Updates Policies to Guide Natural Gas Project Certifications | Federal Energy Regulatory Commission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l="1289" t="17909" r="2359" b="42545"/>
          <a:stretch/>
        </p:blipFill>
        <p:spPr>
          <a:xfrm>
            <a:off x="1675074" y="1381125"/>
            <a:ext cx="10212126" cy="4610100"/>
          </a:xfrm>
          <a:prstGeom prst="rect">
            <a:avLst/>
          </a:prstGeom>
        </p:spPr>
      </p:pic>
    </p:spTree>
    <p:extLst>
      <p:ext uri="{BB962C8B-B14F-4D97-AF65-F5344CB8AC3E}">
        <p14:creationId xmlns:p14="http://schemas.microsoft.com/office/powerpoint/2010/main" val="1142494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86638" y="-2"/>
            <a:ext cx="4805363" cy="371477"/>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Climate Change Considerations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30,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76</a:t>
            </a:fld>
            <a:endParaRPr lang="en-US" altLang="en-US"/>
          </a:p>
        </p:txBody>
      </p:sp>
      <p:sp>
        <p:nvSpPr>
          <p:cNvPr id="6" name="Text Box 5"/>
          <p:cNvSpPr txBox="1">
            <a:spLocks noChangeArrowheads="1"/>
          </p:cNvSpPr>
          <p:nvPr/>
        </p:nvSpPr>
        <p:spPr bwMode="auto">
          <a:xfrm>
            <a:off x="9758362" y="6488668"/>
            <a:ext cx="243363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FERC (17 Feb 2022)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FERC Updates Policies to Guide Natural Gas Project Certifications | Federal Energy Regulatory Commission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036" y="371474"/>
            <a:ext cx="5327363" cy="5859551"/>
          </a:xfrm>
          <a:prstGeom prst="rect">
            <a:avLst/>
          </a:prstGeom>
        </p:spPr>
      </p:pic>
      <p:pic>
        <p:nvPicPr>
          <p:cNvPr id="8" name="Picture 7" descr="FERC Updates Policies to Guide Natural Gas Project Certifications | Federal Energy Regulatory Commission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l="1574" t="26415" r="3486" b="43349"/>
          <a:stretch/>
        </p:blipFill>
        <p:spPr>
          <a:xfrm>
            <a:off x="762001" y="1824037"/>
            <a:ext cx="11216838" cy="3929064"/>
          </a:xfrm>
          <a:prstGeom prst="rect">
            <a:avLst/>
          </a:prstGeom>
        </p:spPr>
      </p:pic>
    </p:spTree>
    <p:extLst>
      <p:ext uri="{BB962C8B-B14F-4D97-AF65-F5344CB8AC3E}">
        <p14:creationId xmlns:p14="http://schemas.microsoft.com/office/powerpoint/2010/main" val="3346190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0650" y="-2"/>
            <a:ext cx="3181351"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NEPA and Pipelines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30,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77</a:t>
            </a:fld>
            <a:endParaRPr lang="en-US" altLang="en-US"/>
          </a:p>
        </p:txBody>
      </p:sp>
      <p:sp>
        <p:nvSpPr>
          <p:cNvPr id="6" name="Text Box 5"/>
          <p:cNvSpPr txBox="1">
            <a:spLocks noChangeArrowheads="1"/>
          </p:cNvSpPr>
          <p:nvPr/>
        </p:nvSpPr>
        <p:spPr bwMode="auto">
          <a:xfrm>
            <a:off x="9201150" y="6488668"/>
            <a:ext cx="299085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D.C. Circuit (11 Mar 2022)</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3862251" y="120831"/>
            <a:ext cx="4467497" cy="6616337"/>
          </a:xfrm>
          <a:prstGeom prst="rect">
            <a:avLst/>
          </a:prstGeom>
        </p:spPr>
      </p:pic>
    </p:spTree>
    <p:extLst>
      <p:ext uri="{BB962C8B-B14F-4D97-AF65-F5344CB8AC3E}">
        <p14:creationId xmlns:p14="http://schemas.microsoft.com/office/powerpoint/2010/main" val="359061592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9096" y="-2"/>
            <a:ext cx="5512905"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Need to Account for GHG Emissions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30,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78</a:t>
            </a:fld>
            <a:endParaRPr lang="en-US" altLang="en-US"/>
          </a:p>
        </p:txBody>
      </p:sp>
      <p:sp>
        <p:nvSpPr>
          <p:cNvPr id="6" name="Text Box 5"/>
          <p:cNvSpPr txBox="1">
            <a:spLocks noChangeArrowheads="1"/>
          </p:cNvSpPr>
          <p:nvPr/>
        </p:nvSpPr>
        <p:spPr bwMode="auto">
          <a:xfrm>
            <a:off x="9177338" y="6488668"/>
            <a:ext cx="30146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D.C. Circuit (11 Mar 2022)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83437" y="418011"/>
            <a:ext cx="3680856" cy="5910107"/>
          </a:xfrm>
          <a:prstGeom prst="rect">
            <a:avLst/>
          </a:prstGeom>
        </p:spPr>
      </p:pic>
      <p:grpSp>
        <p:nvGrpSpPr>
          <p:cNvPr id="10" name="Group 9"/>
          <p:cNvGrpSpPr>
            <a:grpSpLocks noChangeAspect="1"/>
          </p:cNvGrpSpPr>
          <p:nvPr/>
        </p:nvGrpSpPr>
        <p:grpSpPr>
          <a:xfrm>
            <a:off x="2946400" y="778564"/>
            <a:ext cx="7096783" cy="5317436"/>
            <a:chOff x="4429125" y="2383971"/>
            <a:chExt cx="3328988" cy="2494325"/>
          </a:xfrm>
        </p:grpSpPr>
        <p:pic>
          <p:nvPicPr>
            <p:cNvPr id="8" name="Picture 7"/>
            <p:cNvPicPr>
              <a:picLocks noChangeAspect="1"/>
            </p:cNvPicPr>
            <p:nvPr/>
          </p:nvPicPr>
          <p:blipFill rotWithShape="1">
            <a:blip r:embed="rId3"/>
            <a:srcRect l="920" r="1062"/>
            <a:stretch/>
          </p:blipFill>
          <p:spPr>
            <a:xfrm>
              <a:off x="4429125" y="2383971"/>
              <a:ext cx="3328988" cy="2090057"/>
            </a:xfrm>
            <a:prstGeom prst="rect">
              <a:avLst/>
            </a:prstGeom>
          </p:spPr>
        </p:pic>
        <p:pic>
          <p:nvPicPr>
            <p:cNvPr id="9" name="Picture 8"/>
            <p:cNvPicPr>
              <a:picLocks noChangeAspect="1"/>
            </p:cNvPicPr>
            <p:nvPr/>
          </p:nvPicPr>
          <p:blipFill>
            <a:blip r:embed="rId4"/>
            <a:stretch>
              <a:fillRect/>
            </a:stretch>
          </p:blipFill>
          <p:spPr>
            <a:xfrm>
              <a:off x="4437016" y="4427627"/>
              <a:ext cx="3317966" cy="450669"/>
            </a:xfrm>
            <a:prstGeom prst="rect">
              <a:avLst/>
            </a:prstGeom>
          </p:spPr>
        </p:pic>
      </p:grpSp>
    </p:spTree>
    <p:extLst>
      <p:ext uri="{BB962C8B-B14F-4D97-AF65-F5344CB8AC3E}">
        <p14:creationId xmlns:p14="http://schemas.microsoft.com/office/powerpoint/2010/main" val="1864948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49839" y="-2"/>
            <a:ext cx="2042161"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Never Mind?</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30,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79</a:t>
            </a:fld>
            <a:endParaRPr lang="en-US" altLang="en-US"/>
          </a:p>
        </p:txBody>
      </p:sp>
      <p:sp>
        <p:nvSpPr>
          <p:cNvPr id="6" name="Text Box 5"/>
          <p:cNvSpPr txBox="1">
            <a:spLocks noChangeArrowheads="1"/>
          </p:cNvSpPr>
          <p:nvPr/>
        </p:nvSpPr>
        <p:spPr bwMode="auto">
          <a:xfrm>
            <a:off x="9730046" y="6488668"/>
            <a:ext cx="246195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FERC (24 Mar 2022)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FERC Seeks Comment on Draft Policy Statements on Pipeline Certification, GHG Emissions | Federal Energy Regulatory Commission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359" y="418010"/>
            <a:ext cx="5420513" cy="5962007"/>
          </a:xfrm>
          <a:prstGeom prst="rect">
            <a:avLst/>
          </a:prstGeom>
        </p:spPr>
      </p:pic>
      <p:pic>
        <p:nvPicPr>
          <p:cNvPr id="9" name="Picture 8" descr="FERC Seeks Comment on Draft Policy Statements on Pipeline Certification, GHG Emissions | Federal Energy Regulatory Commission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094" t="24485" r="3115" b="11272"/>
          <a:stretch/>
        </p:blipFill>
        <p:spPr>
          <a:xfrm>
            <a:off x="2989868" y="998727"/>
            <a:ext cx="7159971" cy="5281537"/>
          </a:xfrm>
          <a:prstGeom prst="rect">
            <a:avLst/>
          </a:prstGeom>
        </p:spPr>
      </p:pic>
    </p:spTree>
    <p:extLst>
      <p:ext uri="{BB962C8B-B14F-4D97-AF65-F5344CB8AC3E}">
        <p14:creationId xmlns:p14="http://schemas.microsoft.com/office/powerpoint/2010/main" val="1333824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175FE901-AD25-4A8E-A99C-EA1C007DB293}" type="datetime4">
              <a:rPr lang="en-US" smtClean="0"/>
              <a:t>March 30, 2022</a:t>
            </a:fld>
            <a:endParaRPr lang="en-US" altLang="en-US">
              <a:solidFill>
                <a:schemeClr val="bg2"/>
              </a:solidFill>
            </a:endParaRPr>
          </a:p>
        </p:txBody>
      </p:sp>
      <p:sp>
        <p:nvSpPr>
          <p:cNvPr id="6" name="Slide Number Placeholder 5"/>
          <p:cNvSpPr>
            <a:spLocks noGrp="1"/>
          </p:cNvSpPr>
          <p:nvPr>
            <p:ph type="sldNum" sz="quarter" idx="4294967295"/>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4E3FC947-A1C8-4E88-81F7-714F9115DEBA}" type="slidenum">
              <a:rPr lang="en-US" altLang="en-US" sz="1400">
                <a:solidFill>
                  <a:srgbClr val="000066"/>
                </a:solidFill>
                <a:latin typeface="Arial" panose="020B0604020202020204" pitchFamily="34" charset="0"/>
              </a:rPr>
              <a:pPr/>
              <a:t>8</a:t>
            </a:fld>
            <a:endParaRPr lang="en-US" altLang="en-US" sz="1400">
              <a:solidFill>
                <a:srgbClr val="000066"/>
              </a:solidFill>
              <a:latin typeface="Arial" panose="020B0604020202020204" pitchFamily="34" charset="0"/>
            </a:endParaRPr>
          </a:p>
        </p:txBody>
      </p:sp>
      <p:sp>
        <p:nvSpPr>
          <p:cNvPr id="7173" name="Rectangle 2"/>
          <p:cNvSpPr>
            <a:spLocks noGrp="1" noChangeArrowheads="1"/>
          </p:cNvSpPr>
          <p:nvPr>
            <p:ph type="title"/>
          </p:nvPr>
        </p:nvSpPr>
        <p:spPr/>
        <p:txBody>
          <a:bodyPr/>
          <a:lstStyle/>
          <a:p>
            <a:r>
              <a:rPr lang="en-US" smtClean="0"/>
              <a:t>Understanding Natural Monopoly</a:t>
            </a:r>
          </a:p>
        </p:txBody>
      </p:sp>
      <p:sp>
        <p:nvSpPr>
          <p:cNvPr id="7174" name="Rectangle 3"/>
          <p:cNvSpPr>
            <a:spLocks noGrp="1" noChangeArrowheads="1"/>
          </p:cNvSpPr>
          <p:nvPr>
            <p:ph type="body" idx="1"/>
          </p:nvPr>
        </p:nvSpPr>
        <p:spPr/>
        <p:txBody>
          <a:bodyPr/>
          <a:lstStyle/>
          <a:p>
            <a:pPr>
              <a:lnSpc>
                <a:spcPct val="90000"/>
              </a:lnSpc>
            </a:pPr>
            <a:r>
              <a:rPr lang="en-US" dirty="0" smtClean="0"/>
              <a:t>Competition Focus: More than One Firm?</a:t>
            </a:r>
          </a:p>
          <a:p>
            <a:pPr lvl="1">
              <a:lnSpc>
                <a:spcPct val="90000"/>
              </a:lnSpc>
            </a:pPr>
            <a:r>
              <a:rPr lang="en-US" dirty="0" smtClean="0"/>
              <a:t>But we also know that a monopolist </a:t>
            </a:r>
            <a:r>
              <a:rPr lang="en-US" dirty="0" smtClean="0"/>
              <a:t>will reduce output </a:t>
            </a:r>
            <a:r>
              <a:rPr lang="en-US" dirty="0" smtClean="0"/>
              <a:t>(and that creates a deadweight loss)</a:t>
            </a:r>
            <a:endParaRPr lang="en-US" dirty="0" smtClean="0"/>
          </a:p>
          <a:p>
            <a:pPr lvl="1">
              <a:lnSpc>
                <a:spcPct val="90000"/>
              </a:lnSpc>
            </a:pPr>
            <a:r>
              <a:rPr lang="en-US" dirty="0" smtClean="0"/>
              <a:t>All-powerful social planner needs to control exercise of monopoly power</a:t>
            </a:r>
          </a:p>
          <a:p>
            <a:pPr lvl="1">
              <a:lnSpc>
                <a:spcPct val="90000"/>
              </a:lnSpc>
            </a:pPr>
            <a:r>
              <a:rPr lang="en-US" dirty="0" smtClean="0"/>
              <a:t>Does this through regulation</a:t>
            </a:r>
          </a:p>
        </p:txBody>
      </p:sp>
    </p:spTree>
    <p:extLst>
      <p:ext uri="{BB962C8B-B14F-4D97-AF65-F5344CB8AC3E}">
        <p14:creationId xmlns:p14="http://schemas.microsoft.com/office/powerpoint/2010/main" val="53406835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84821" y="-2"/>
            <a:ext cx="2707179"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Ukraine Invasion</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30,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80</a:t>
            </a:fld>
            <a:endParaRPr lang="en-US" altLang="en-US"/>
          </a:p>
        </p:txBody>
      </p:sp>
      <p:sp>
        <p:nvSpPr>
          <p:cNvPr id="6" name="Text Box 5"/>
          <p:cNvSpPr txBox="1">
            <a:spLocks noChangeArrowheads="1"/>
          </p:cNvSpPr>
          <p:nvPr/>
        </p:nvSpPr>
        <p:spPr bwMode="auto">
          <a:xfrm>
            <a:off x="9896302" y="6488668"/>
            <a:ext cx="229569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WSJ </a:t>
            </a:r>
            <a:r>
              <a:rPr lang="en-US" sz="1800" i="0" dirty="0" smtClean="0">
                <a:solidFill>
                  <a:schemeClr val="accent4">
                    <a:lumMod val="75000"/>
                    <a:lumOff val="25000"/>
                  </a:schemeClr>
                </a:solidFill>
                <a:latin typeface="+mn-lt"/>
                <a:cs typeface="Times New Roman" panose="02020603050405020304" pitchFamily="18" charset="0"/>
              </a:rPr>
              <a:t>(26 Mar 2022)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Natural-Gas Industry Gets Boost as Biden Shifts Stance - WSJ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515" y="418011"/>
            <a:ext cx="5363831" cy="5899662"/>
          </a:xfrm>
          <a:prstGeom prst="rect">
            <a:avLst/>
          </a:prstGeom>
        </p:spPr>
      </p:pic>
      <p:pic>
        <p:nvPicPr>
          <p:cNvPr id="8" name="Picture 7" descr="Natural-Gas Industry Gets Boost as Biden Shifts Stance - WSJ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7492" t="32424" r="36046" b="25091"/>
          <a:stretch/>
        </p:blipFill>
        <p:spPr>
          <a:xfrm>
            <a:off x="3836323" y="997527"/>
            <a:ext cx="5133523" cy="5162983"/>
          </a:xfrm>
          <a:prstGeom prst="rect">
            <a:avLst/>
          </a:prstGeom>
        </p:spPr>
      </p:pic>
    </p:spTree>
    <p:extLst>
      <p:ext uri="{BB962C8B-B14F-4D97-AF65-F5344CB8AC3E}">
        <p14:creationId xmlns:p14="http://schemas.microsoft.com/office/powerpoint/2010/main" val="187750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3800" y="-2"/>
            <a:ext cx="4648201"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German Natural Gas Rationing</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30,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81</a:t>
            </a:fld>
            <a:endParaRPr lang="en-US" altLang="en-US"/>
          </a:p>
        </p:txBody>
      </p:sp>
      <p:sp>
        <p:nvSpPr>
          <p:cNvPr id="6" name="Text Box 5"/>
          <p:cNvSpPr txBox="1">
            <a:spLocks noChangeArrowheads="1"/>
          </p:cNvSpPr>
          <p:nvPr/>
        </p:nvSpPr>
        <p:spPr bwMode="auto">
          <a:xfrm>
            <a:off x="8753475" y="6488668"/>
            <a:ext cx="34385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New York Times </a:t>
            </a:r>
            <a:r>
              <a:rPr lang="en-US" sz="1800" i="0" dirty="0" smtClean="0">
                <a:solidFill>
                  <a:schemeClr val="accent4">
                    <a:lumMod val="75000"/>
                    <a:lumOff val="25000"/>
                  </a:schemeClr>
                </a:solidFill>
                <a:latin typeface="+mn-lt"/>
                <a:cs typeface="Times New Roman" panose="02020603050405020304" pitchFamily="18" charset="0"/>
              </a:rPr>
              <a:t>(30 Mar 2022)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Latest Economy, Inflation and Business News: Live Updates - The New York Times - Google Chrom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748" y="418011"/>
            <a:ext cx="5374460" cy="5911352"/>
          </a:xfrm>
          <a:prstGeom prst="rect">
            <a:avLst/>
          </a:prstGeom>
        </p:spPr>
      </p:pic>
      <p:pic>
        <p:nvPicPr>
          <p:cNvPr id="8" name="Picture 7" descr="Latest Economy, Inflation and Business News: Live Updates - The New York Times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l="23802" t="52445" r="25667" b="10217"/>
          <a:stretch/>
        </p:blipFill>
        <p:spPr>
          <a:xfrm>
            <a:off x="3579815" y="1056733"/>
            <a:ext cx="6264274" cy="5091106"/>
          </a:xfrm>
          <a:prstGeom prst="rect">
            <a:avLst/>
          </a:prstGeom>
        </p:spPr>
      </p:pic>
    </p:spTree>
    <p:extLst>
      <p:ext uri="{BB962C8B-B14F-4D97-AF65-F5344CB8AC3E}">
        <p14:creationId xmlns:p14="http://schemas.microsoft.com/office/powerpoint/2010/main" val="1175307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20263" y="-2"/>
            <a:ext cx="2471738"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The Draft Rules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30,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82</a:t>
            </a:fld>
            <a:endParaRPr lang="en-US" altLang="en-US"/>
          </a:p>
        </p:txBody>
      </p:sp>
      <p:sp>
        <p:nvSpPr>
          <p:cNvPr id="6" name="Text Box 5"/>
          <p:cNvSpPr txBox="1">
            <a:spLocks noChangeArrowheads="1"/>
          </p:cNvSpPr>
          <p:nvPr/>
        </p:nvSpPr>
        <p:spPr bwMode="auto">
          <a:xfrm>
            <a:off x="8815388" y="6488668"/>
            <a:ext cx="337661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Federal Register </a:t>
            </a:r>
            <a:r>
              <a:rPr lang="en-US" sz="1800" i="0" dirty="0" smtClean="0">
                <a:solidFill>
                  <a:schemeClr val="accent4">
                    <a:lumMod val="75000"/>
                    <a:lumOff val="25000"/>
                  </a:schemeClr>
                </a:solidFill>
                <a:latin typeface="+mn-lt"/>
                <a:cs typeface="Times New Roman" panose="02020603050405020304" pitchFamily="18" charset="0"/>
              </a:rPr>
              <a:t>(1 Mar 2022)</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3478212" y="151854"/>
            <a:ext cx="4914628" cy="6611077"/>
          </a:xfrm>
          <a:prstGeom prst="rect">
            <a:avLst/>
          </a:prstGeom>
        </p:spPr>
      </p:pic>
    </p:spTree>
    <p:extLst>
      <p:ext uri="{BB962C8B-B14F-4D97-AF65-F5344CB8AC3E}">
        <p14:creationId xmlns:p14="http://schemas.microsoft.com/office/powerpoint/2010/main" val="214890555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8925" y="-2"/>
            <a:ext cx="9363076"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Moving From: “Are There Customers?” to “Why Natural Gas?”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30,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83</a:t>
            </a:fld>
            <a:endParaRPr lang="en-US" altLang="en-US"/>
          </a:p>
        </p:txBody>
      </p:sp>
      <p:sp>
        <p:nvSpPr>
          <p:cNvPr id="6" name="Text Box 5"/>
          <p:cNvSpPr txBox="1">
            <a:spLocks noChangeArrowheads="1"/>
          </p:cNvSpPr>
          <p:nvPr/>
        </p:nvSpPr>
        <p:spPr bwMode="auto">
          <a:xfrm>
            <a:off x="8815388" y="6488668"/>
            <a:ext cx="337661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Federal Register </a:t>
            </a:r>
            <a:r>
              <a:rPr lang="en-US" sz="1800" i="0" dirty="0" smtClean="0">
                <a:solidFill>
                  <a:schemeClr val="accent4">
                    <a:lumMod val="75000"/>
                    <a:lumOff val="25000"/>
                  </a:schemeClr>
                </a:solidFill>
                <a:latin typeface="+mn-lt"/>
                <a:cs typeface="Times New Roman" panose="02020603050405020304" pitchFamily="18" charset="0"/>
              </a:rPr>
              <a:t>(1 Mar 2022)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82335" y="529924"/>
            <a:ext cx="4399190" cy="5846830"/>
          </a:xfrm>
          <a:prstGeom prst="rect">
            <a:avLst/>
          </a:prstGeom>
        </p:spPr>
      </p:pic>
      <p:pic>
        <p:nvPicPr>
          <p:cNvPr id="8" name="Picture 7"/>
          <p:cNvPicPr>
            <a:picLocks noChangeAspect="1"/>
          </p:cNvPicPr>
          <p:nvPr/>
        </p:nvPicPr>
        <p:blipFill>
          <a:blip r:embed="rId3"/>
          <a:stretch>
            <a:fillRect/>
          </a:stretch>
        </p:blipFill>
        <p:spPr>
          <a:xfrm>
            <a:off x="3893138" y="1441403"/>
            <a:ext cx="4873287" cy="4340271"/>
          </a:xfrm>
          <a:prstGeom prst="rect">
            <a:avLst/>
          </a:prstGeom>
        </p:spPr>
      </p:pic>
    </p:spTree>
    <p:extLst>
      <p:ext uri="{BB962C8B-B14F-4D97-AF65-F5344CB8AC3E}">
        <p14:creationId xmlns:p14="http://schemas.microsoft.com/office/powerpoint/2010/main" val="134167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48713" y="-2"/>
            <a:ext cx="3443288"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Environmental Justice</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30,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84</a:t>
            </a:fld>
            <a:endParaRPr lang="en-US" altLang="en-US"/>
          </a:p>
        </p:txBody>
      </p:sp>
      <p:sp>
        <p:nvSpPr>
          <p:cNvPr id="6" name="Text Box 5"/>
          <p:cNvSpPr txBox="1">
            <a:spLocks noChangeArrowheads="1"/>
          </p:cNvSpPr>
          <p:nvPr/>
        </p:nvSpPr>
        <p:spPr bwMode="auto">
          <a:xfrm>
            <a:off x="8815388" y="6488668"/>
            <a:ext cx="337661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Federal Register </a:t>
            </a:r>
            <a:r>
              <a:rPr lang="en-US" sz="1800" i="0" dirty="0" smtClean="0">
                <a:solidFill>
                  <a:schemeClr val="accent4">
                    <a:lumMod val="75000"/>
                    <a:lumOff val="25000"/>
                  </a:schemeClr>
                </a:solidFill>
                <a:latin typeface="+mn-lt"/>
                <a:cs typeface="Times New Roman" panose="02020603050405020304" pitchFamily="18" charset="0"/>
              </a:rPr>
              <a:t>(1 Mar 2022)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23010" y="418011"/>
            <a:ext cx="4553766" cy="5887959"/>
          </a:xfrm>
          <a:prstGeom prst="rect">
            <a:avLst/>
          </a:prstGeom>
        </p:spPr>
      </p:pic>
      <p:grpSp>
        <p:nvGrpSpPr>
          <p:cNvPr id="14" name="Group 13"/>
          <p:cNvGrpSpPr/>
          <p:nvPr/>
        </p:nvGrpSpPr>
        <p:grpSpPr>
          <a:xfrm>
            <a:off x="3735514" y="1278103"/>
            <a:ext cx="3852302" cy="3600590"/>
            <a:chOff x="4314824" y="1039564"/>
            <a:chExt cx="3852302" cy="3600590"/>
          </a:xfrm>
        </p:grpSpPr>
        <p:pic>
          <p:nvPicPr>
            <p:cNvPr id="8" name="Picture 7"/>
            <p:cNvPicPr>
              <a:picLocks noChangeAspect="1"/>
            </p:cNvPicPr>
            <p:nvPr/>
          </p:nvPicPr>
          <p:blipFill rotWithShape="1">
            <a:blip r:embed="rId3"/>
            <a:srcRect t="-1" b="4740"/>
            <a:stretch/>
          </p:blipFill>
          <p:spPr>
            <a:xfrm>
              <a:off x="4314824" y="1039564"/>
              <a:ext cx="3852302" cy="1721948"/>
            </a:xfrm>
            <a:prstGeom prst="rect">
              <a:avLst/>
            </a:prstGeom>
          </p:spPr>
        </p:pic>
        <p:pic>
          <p:nvPicPr>
            <p:cNvPr id="9" name="Picture 8"/>
            <p:cNvPicPr>
              <a:picLocks noChangeAspect="1"/>
            </p:cNvPicPr>
            <p:nvPr/>
          </p:nvPicPr>
          <p:blipFill rotWithShape="1">
            <a:blip r:embed="rId4"/>
            <a:srcRect l="1300" r="1842" b="62376"/>
            <a:stretch/>
          </p:blipFill>
          <p:spPr>
            <a:xfrm>
              <a:off x="4314824" y="2761512"/>
              <a:ext cx="3846132" cy="1878642"/>
            </a:xfrm>
            <a:prstGeom prst="rect">
              <a:avLst/>
            </a:prstGeom>
          </p:spPr>
        </p:pic>
      </p:grpSp>
      <p:pic>
        <p:nvPicPr>
          <p:cNvPr id="13" name="Picture 12"/>
          <p:cNvPicPr>
            <a:picLocks noChangeAspect="1"/>
          </p:cNvPicPr>
          <p:nvPr/>
        </p:nvPicPr>
        <p:blipFill rotWithShape="1">
          <a:blip r:embed="rId4"/>
          <a:srcRect l="1300" t="35909" r="1842"/>
          <a:stretch/>
        </p:blipFill>
        <p:spPr>
          <a:xfrm>
            <a:off x="7790188" y="1278103"/>
            <a:ext cx="3834492" cy="3190500"/>
          </a:xfrm>
          <a:prstGeom prst="rect">
            <a:avLst/>
          </a:prstGeom>
        </p:spPr>
      </p:pic>
    </p:spTree>
    <p:extLst>
      <p:ext uri="{BB962C8B-B14F-4D97-AF65-F5344CB8AC3E}">
        <p14:creationId xmlns:p14="http://schemas.microsoft.com/office/powerpoint/2010/main" val="1360483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0A2AFB00-7B1C-4187-B659-136982788FAE}" type="datetime4">
              <a:rPr lang="en-US" smtClean="0"/>
              <a:t>March 30, 2022</a:t>
            </a:fld>
            <a:endParaRPr lang="en-US" altLang="en-US">
              <a:solidFill>
                <a:schemeClr val="bg2"/>
              </a:solidFill>
            </a:endParaRPr>
          </a:p>
        </p:txBody>
      </p:sp>
      <p:sp>
        <p:nvSpPr>
          <p:cNvPr id="6" name="Slide Number Placeholder 5"/>
          <p:cNvSpPr>
            <a:spLocks noGrp="1"/>
          </p:cNvSpPr>
          <p:nvPr>
            <p:ph type="sldNum" sz="quarter" idx="4294967295"/>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4E3FC947-A1C8-4E88-81F7-714F9115DEBA}" type="slidenum">
              <a:rPr lang="en-US" altLang="en-US" sz="1400">
                <a:solidFill>
                  <a:srgbClr val="000066"/>
                </a:solidFill>
                <a:latin typeface="Arial" panose="020B0604020202020204" pitchFamily="34" charset="0"/>
              </a:rPr>
              <a:pPr/>
              <a:t>9</a:t>
            </a:fld>
            <a:endParaRPr lang="en-US" altLang="en-US" sz="1400">
              <a:solidFill>
                <a:srgbClr val="000066"/>
              </a:solidFill>
              <a:latin typeface="Arial" panose="020B0604020202020204" pitchFamily="34" charset="0"/>
            </a:endParaRPr>
          </a:p>
        </p:txBody>
      </p:sp>
      <p:sp>
        <p:nvSpPr>
          <p:cNvPr id="7173" name="Rectangle 2"/>
          <p:cNvSpPr>
            <a:spLocks noGrp="1" noChangeArrowheads="1"/>
          </p:cNvSpPr>
          <p:nvPr>
            <p:ph type="title"/>
          </p:nvPr>
        </p:nvSpPr>
        <p:spPr/>
        <p:txBody>
          <a:bodyPr/>
          <a:lstStyle/>
          <a:p>
            <a:r>
              <a:rPr lang="en-US" smtClean="0"/>
              <a:t>Understanding Natural Monopoly</a:t>
            </a:r>
          </a:p>
        </p:txBody>
      </p:sp>
      <p:sp>
        <p:nvSpPr>
          <p:cNvPr id="7174" name="Rectangle 3"/>
          <p:cNvSpPr>
            <a:spLocks noGrp="1" noChangeArrowheads="1"/>
          </p:cNvSpPr>
          <p:nvPr>
            <p:ph type="body" idx="1"/>
          </p:nvPr>
        </p:nvSpPr>
        <p:spPr/>
        <p:txBody>
          <a:bodyPr/>
          <a:lstStyle/>
          <a:p>
            <a:pPr>
              <a:lnSpc>
                <a:spcPct val="90000"/>
              </a:lnSpc>
            </a:pPr>
            <a:r>
              <a:rPr lang="en-US" dirty="0" smtClean="0"/>
              <a:t>Natural Monopoly and Regulation</a:t>
            </a:r>
          </a:p>
          <a:p>
            <a:pPr lvl="1">
              <a:lnSpc>
                <a:spcPct val="90000"/>
              </a:lnSpc>
            </a:pPr>
            <a:r>
              <a:rPr lang="en-US" dirty="0" smtClean="0"/>
              <a:t>This production function provides natural basis for single-firm situations with regulations controlling exercise of market power.</a:t>
            </a:r>
          </a:p>
        </p:txBody>
      </p:sp>
    </p:spTree>
    <p:extLst>
      <p:ext uri="{BB962C8B-B14F-4D97-AF65-F5344CB8AC3E}">
        <p14:creationId xmlns:p14="http://schemas.microsoft.com/office/powerpoint/2010/main" val="45076405"/>
      </p:ext>
    </p:extLst>
  </p:cSld>
  <p:clrMapOvr>
    <a:masterClrMapping/>
  </p:clrMapOvr>
  <p:timing>
    <p:tnLst>
      <p:par>
        <p:cTn id="1" dur="indefinite" restart="never" nodeType="tmRoot"/>
      </p:par>
    </p:tnLst>
  </p:timing>
</p:sld>
</file>

<file path=ppt/theme/theme1.xml><?xml version="1.0" encoding="utf-8"?>
<a:theme xmlns:a="http://schemas.openxmlformats.org/drawingml/2006/main" name="Generic (Standard)">
  <a:themeElements>
    <a:clrScheme name="">
      <a:dk1>
        <a:srgbClr val="000066"/>
      </a:dk1>
      <a:lt1>
        <a:srgbClr val="FFFFFF"/>
      </a:lt1>
      <a:dk2>
        <a:srgbClr val="336699"/>
      </a:dk2>
      <a:lt2>
        <a:srgbClr val="010000"/>
      </a:lt2>
      <a:accent1>
        <a:srgbClr val="CCECFF"/>
      </a:accent1>
      <a:accent2>
        <a:srgbClr val="FFFFCC"/>
      </a:accent2>
      <a:accent3>
        <a:srgbClr val="FFFFFF"/>
      </a:accent3>
      <a:accent4>
        <a:srgbClr val="000056"/>
      </a:accent4>
      <a:accent5>
        <a:srgbClr val="E2F4FF"/>
      </a:accent5>
      <a:accent6>
        <a:srgbClr val="E7E7B9"/>
      </a:accent6>
      <a:hlink>
        <a:srgbClr val="0066FF"/>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Generic (Standard) 4">
        <a:dk1>
          <a:srgbClr val="336699"/>
        </a:dk1>
        <a:lt1>
          <a:srgbClr val="FFFFFF"/>
        </a:lt1>
        <a:dk2>
          <a:srgbClr val="000066"/>
        </a:dk2>
        <a:lt2>
          <a:srgbClr val="010000"/>
        </a:lt2>
        <a:accent1>
          <a:srgbClr val="CCECFF"/>
        </a:accent1>
        <a:accent2>
          <a:srgbClr val="FFFFCC"/>
        </a:accent2>
        <a:accent3>
          <a:srgbClr val="FFFFFF"/>
        </a:accent3>
        <a:accent4>
          <a:srgbClr val="2A5682"/>
        </a:accent4>
        <a:accent5>
          <a:srgbClr val="E2F4FF"/>
        </a:accent5>
        <a:accent6>
          <a:srgbClr val="E7E7B9"/>
        </a:accent6>
        <a:hlink>
          <a:srgbClr val="3399FF"/>
        </a:hlink>
        <a:folHlink>
          <a:srgbClr val="FFFFCC"/>
        </a:folHlink>
      </a:clrScheme>
      <a:clrMap bg1="lt1" tx1="dk1" bg2="lt2" tx2="dk2" accent1="accent1" accent2="accent2" accent3="accent3" accent4="accent4" accent5="accent5" accent6="accent6" hlink="hlink" folHlink="folHlink"/>
    </a:extraClrScheme>
    <a:extraClrScheme>
      <a:clrScheme name="Generic (Standard) 5">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66FF"/>
        </a:hlink>
        <a:folHlink>
          <a:srgbClr val="FFFF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98:Templates:Presentations:Generic (Standard)</Template>
  <TotalTime>7958</TotalTime>
  <Words>2596</Words>
  <Application>Microsoft Office PowerPoint</Application>
  <PresentationFormat>Widescreen</PresentationFormat>
  <Paragraphs>647</Paragraphs>
  <Slides>84</Slides>
  <Notes>56</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2</vt:i4>
      </vt:variant>
      <vt:variant>
        <vt:lpstr>Slide Titles</vt:lpstr>
      </vt:variant>
      <vt:variant>
        <vt:i4>84</vt:i4>
      </vt:variant>
    </vt:vector>
  </HeadingPairs>
  <TitlesOfParts>
    <vt:vector size="94" baseType="lpstr">
      <vt:lpstr>Arial</vt:lpstr>
      <vt:lpstr>Book Antiqua</vt:lpstr>
      <vt:lpstr>Calibri</vt:lpstr>
      <vt:lpstr>Helvetica</vt:lpstr>
      <vt:lpstr>Monotype Sorts</vt:lpstr>
      <vt:lpstr>Times New Roman</vt:lpstr>
      <vt:lpstr>Generic (Standard)</vt:lpstr>
      <vt:lpstr>Custom Design</vt:lpstr>
      <vt:lpstr>Equation</vt:lpstr>
      <vt:lpstr>Worksheet</vt:lpstr>
      <vt:lpstr>Class 5 Platforms and Networks Spring 2022   Managing Grids and Networks: Natural Gas Pipelines</vt:lpstr>
      <vt:lpstr>The Focus Today</vt:lpstr>
      <vt:lpstr>The Focus Today</vt:lpstr>
      <vt:lpstr>Natural Monopoly: Production and Cost Function</vt:lpstr>
      <vt:lpstr>Natural Monopoly: Production and Cost Function</vt:lpstr>
      <vt:lpstr>Understanding Natural Monopoly</vt:lpstr>
      <vt:lpstr>Understanding Natural Monopoly</vt:lpstr>
      <vt:lpstr>Understanding Natural Monopoly</vt:lpstr>
      <vt:lpstr>Understanding Natural Monopoly</vt:lpstr>
      <vt:lpstr>Natural Monopoly and Entry</vt:lpstr>
      <vt:lpstr>Natural Monopoly and Entry</vt:lpstr>
      <vt:lpstr>No. 1: The Tough Incumbent</vt:lpstr>
      <vt:lpstr>No. 2: Price Competitors</vt:lpstr>
      <vt:lpstr>No. 3: Quantity Competitors</vt:lpstr>
      <vt:lpstr>Two Canonical Oligopoly Models: Cournot (1838)</vt:lpstr>
      <vt:lpstr>Two Canonical Oligopoly Models: Bertrand (1883)</vt:lpstr>
      <vt:lpstr>One Solution Concept: The Nash Equilibrium</vt:lpstr>
      <vt:lpstr>No. 1: The Tough Incumbent</vt:lpstr>
      <vt:lpstr>No. 2: Price Competitors</vt:lpstr>
      <vt:lpstr>No. 3: Quantity Competitors</vt:lpstr>
      <vt:lpstr>How many firms will enter?</vt:lpstr>
      <vt:lpstr>Bottom Line</vt:lpstr>
      <vt:lpstr>Bottom Line</vt:lpstr>
      <vt:lpstr>U.S. Gas Pipeline Mileage</vt:lpstr>
      <vt:lpstr>2009 U.S. Natural Gas Pipeline Network</vt:lpstr>
      <vt:lpstr>U.S. Natural Gas Total Consumption</vt:lpstr>
      <vt:lpstr>1938 Natural Gas Act</vt:lpstr>
      <vt:lpstr>Add Interstate Reg; Leave Intrastate in Place</vt:lpstr>
      <vt:lpstr>States Can’t Act</vt:lpstr>
      <vt:lpstr>Growing Rapidly</vt:lpstr>
      <vt:lpstr>Regulated Entry</vt:lpstr>
      <vt:lpstr>1942 Amendments</vt:lpstr>
      <vt:lpstr>Expansion of Certificate of Entry Regime</vt:lpstr>
      <vt:lpstr>Title 15, Chap. 15B.: Natural Gas</vt:lpstr>
      <vt:lpstr>15 USC 717 and forward</vt:lpstr>
      <vt:lpstr>Current Statute</vt:lpstr>
      <vt:lpstr>Current Statute</vt:lpstr>
      <vt:lpstr>About Jets</vt:lpstr>
      <vt:lpstr>New Jet Pizza</vt:lpstr>
      <vt:lpstr>The Lost City</vt:lpstr>
      <vt:lpstr>Hypo</vt:lpstr>
      <vt:lpstr>Questions</vt:lpstr>
      <vt:lpstr>Grid 1</vt:lpstr>
      <vt:lpstr>Suggested Payment Scheme</vt:lpstr>
      <vt:lpstr>Issues</vt:lpstr>
      <vt:lpstr>New Allocations</vt:lpstr>
      <vt:lpstr>Problems</vt:lpstr>
      <vt:lpstr>Problems</vt:lpstr>
      <vt:lpstr>Try Again</vt:lpstr>
      <vt:lpstr>Allocations</vt:lpstr>
      <vt:lpstr>Problems?</vt:lpstr>
      <vt:lpstr>Pipeline Map</vt:lpstr>
      <vt:lpstr>Older Sonat Map</vt:lpstr>
      <vt:lpstr>Alabama-Tennessee Natural Gas Pipeline Co.</vt:lpstr>
      <vt:lpstr>Huntsville Utilities</vt:lpstr>
      <vt:lpstr>Decatur Utilities</vt:lpstr>
      <vt:lpstr>Southern Natural Gas: Economics of Pipelines</vt:lpstr>
      <vt:lpstr>Southern Natural Gas: Economics of Pipelines</vt:lpstr>
      <vt:lpstr>SNG: Key Institutional Features</vt:lpstr>
      <vt:lpstr>SNG: Key Institutional Features</vt:lpstr>
      <vt:lpstr>Sonat: Just a Coalition Defection?</vt:lpstr>
      <vt:lpstr>Pricing and Incentives I</vt:lpstr>
      <vt:lpstr>Pricing and Incentives II</vt:lpstr>
      <vt:lpstr>Pricing and Incentives I</vt:lpstr>
      <vt:lpstr>Pricing and Incentives I</vt:lpstr>
      <vt:lpstr>Pricing and Incentives II</vt:lpstr>
      <vt:lpstr>Facts Here</vt:lpstr>
      <vt:lpstr>FERC’s Revised Policy</vt:lpstr>
      <vt:lpstr>Incremental Pricing, Not Rolled In</vt:lpstr>
      <vt:lpstr>Incremental Pricing, Not Rolled In</vt:lpstr>
      <vt:lpstr>Incremental Pricing, Not Rolled In</vt:lpstr>
      <vt:lpstr>Consequences for Existing Pipelines</vt:lpstr>
      <vt:lpstr>FERC NOI re Pipeline Policy Statement</vt:lpstr>
      <vt:lpstr>Updated Guidelines?</vt:lpstr>
      <vt:lpstr>Evolving the Public Interest</vt:lpstr>
      <vt:lpstr>Climate Change Considerations</vt:lpstr>
      <vt:lpstr>NEPA and Pipelines</vt:lpstr>
      <vt:lpstr>Need to Account for GHG Emissions</vt:lpstr>
      <vt:lpstr>Never Mind?</vt:lpstr>
      <vt:lpstr>Ukraine Invasion</vt:lpstr>
      <vt:lpstr>German Natural Gas Rationing</vt:lpstr>
      <vt:lpstr>The Draft Rules</vt:lpstr>
      <vt:lpstr>Moving From: “Are There Customers?” to “Why Natural Gas?”</vt:lpstr>
      <vt:lpstr>Environmental Justice</vt:lpstr>
    </vt:vector>
  </TitlesOfParts>
  <Company>The University of Chicago Law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Setting in High-Tech Industries</dc:title>
  <dc:creator>Randal Picker</dc:creator>
  <cp:lastModifiedBy>Picker, Randall</cp:lastModifiedBy>
  <cp:revision>896</cp:revision>
  <cp:lastPrinted>2019-02-28T20:33:29Z</cp:lastPrinted>
  <dcterms:created xsi:type="dcterms:W3CDTF">1999-10-27T15:27:59Z</dcterms:created>
  <dcterms:modified xsi:type="dcterms:W3CDTF">2022-03-30T19:20:42Z</dcterms:modified>
</cp:coreProperties>
</file>