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35" r:id="rId2"/>
  </p:sldMasterIdLst>
  <p:notesMasterIdLst>
    <p:notesMasterId r:id="rId84"/>
  </p:notesMasterIdLst>
  <p:handoutMasterIdLst>
    <p:handoutMasterId r:id="rId85"/>
  </p:handoutMasterIdLst>
  <p:sldIdLst>
    <p:sldId id="1267" r:id="rId3"/>
    <p:sldId id="1505" r:id="rId4"/>
    <p:sldId id="1506" r:id="rId5"/>
    <p:sldId id="1507" r:id="rId6"/>
    <p:sldId id="1508" r:id="rId7"/>
    <p:sldId id="1622" r:id="rId8"/>
    <p:sldId id="1607" r:id="rId9"/>
    <p:sldId id="1623" r:id="rId10"/>
    <p:sldId id="1628" r:id="rId11"/>
    <p:sldId id="1629" r:id="rId12"/>
    <p:sldId id="1630" r:id="rId13"/>
    <p:sldId id="1631" r:id="rId14"/>
    <p:sldId id="1637" r:id="rId15"/>
    <p:sldId id="1638" r:id="rId16"/>
    <p:sldId id="1649" r:id="rId17"/>
    <p:sldId id="1639" r:id="rId18"/>
    <p:sldId id="1613" r:id="rId19"/>
    <p:sldId id="1614" r:id="rId20"/>
    <p:sldId id="1633" r:id="rId21"/>
    <p:sldId id="1645" r:id="rId22"/>
    <p:sldId id="1526" r:id="rId23"/>
    <p:sldId id="1527" r:id="rId24"/>
    <p:sldId id="1634" r:id="rId25"/>
    <p:sldId id="1584" r:id="rId26"/>
    <p:sldId id="1589" r:id="rId27"/>
    <p:sldId id="1590" r:id="rId28"/>
    <p:sldId id="1585" r:id="rId29"/>
    <p:sldId id="1591" r:id="rId30"/>
    <p:sldId id="1586" r:id="rId31"/>
    <p:sldId id="1587" r:id="rId32"/>
    <p:sldId id="1592" r:id="rId33"/>
    <p:sldId id="1588" r:id="rId34"/>
    <p:sldId id="1519" r:id="rId35"/>
    <p:sldId id="1520" r:id="rId36"/>
    <p:sldId id="1646" r:id="rId37"/>
    <p:sldId id="1647" r:id="rId38"/>
    <p:sldId id="1521" r:id="rId39"/>
    <p:sldId id="1522" r:id="rId40"/>
    <p:sldId id="1523" r:id="rId41"/>
    <p:sldId id="1524" r:id="rId42"/>
    <p:sldId id="1525" r:id="rId43"/>
    <p:sldId id="1624" r:id="rId44"/>
    <p:sldId id="1596" r:id="rId45"/>
    <p:sldId id="1593" r:id="rId46"/>
    <p:sldId id="1594" r:id="rId47"/>
    <p:sldId id="1597" r:id="rId48"/>
    <p:sldId id="1595" r:id="rId49"/>
    <p:sldId id="1598" r:id="rId50"/>
    <p:sldId id="1538" r:id="rId51"/>
    <p:sldId id="1539" r:id="rId52"/>
    <p:sldId id="1640" r:id="rId53"/>
    <p:sldId id="1641" r:id="rId54"/>
    <p:sldId id="1642" r:id="rId55"/>
    <p:sldId id="1643" r:id="rId56"/>
    <p:sldId id="1644" r:id="rId57"/>
    <p:sldId id="1540" r:id="rId58"/>
    <p:sldId id="1541" r:id="rId59"/>
    <p:sldId id="1542" r:id="rId60"/>
    <p:sldId id="1543" r:id="rId61"/>
    <p:sldId id="1544" r:id="rId62"/>
    <p:sldId id="1545" r:id="rId63"/>
    <p:sldId id="1625" r:id="rId64"/>
    <p:sldId id="1599" r:id="rId65"/>
    <p:sldId id="1600" r:id="rId66"/>
    <p:sldId id="1601" r:id="rId67"/>
    <p:sldId id="1602" r:id="rId68"/>
    <p:sldId id="1546" r:id="rId69"/>
    <p:sldId id="1547" r:id="rId70"/>
    <p:sldId id="1626" r:id="rId71"/>
    <p:sldId id="1603" r:id="rId72"/>
    <p:sldId id="1604" r:id="rId73"/>
    <p:sldId id="1565" r:id="rId74"/>
    <p:sldId id="1566" r:id="rId75"/>
    <p:sldId id="1567" r:id="rId76"/>
    <p:sldId id="1568" r:id="rId77"/>
    <p:sldId id="1569" r:id="rId78"/>
    <p:sldId id="1570" r:id="rId79"/>
    <p:sldId id="1571" r:id="rId80"/>
    <p:sldId id="1627" r:id="rId81"/>
    <p:sldId id="1605" r:id="rId82"/>
    <p:sldId id="1606" r:id="rId83"/>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66FF"/>
    <a:srgbClr val="009999"/>
    <a:srgbClr val="339966"/>
    <a:srgbClr val="008080"/>
    <a:srgbClr val="3366FF"/>
    <a:srgbClr val="CC0099"/>
    <a:srgbClr val="CC0066"/>
    <a:srgbClr val="CC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10" autoAdjust="0"/>
  </p:normalViewPr>
  <p:slideViewPr>
    <p:cSldViewPr snapToGrid="0">
      <p:cViewPr varScale="1">
        <p:scale>
          <a:sx n="134" d="100"/>
          <a:sy n="134" d="100"/>
        </p:scale>
        <p:origin x="92" y="54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25" d="100"/>
          <a:sy n="125" d="100"/>
        </p:scale>
        <p:origin x="4868" y="64"/>
      </p:cViewPr>
      <p:guideLst>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defTabSz="931706">
              <a:defRPr kumimoji="0" sz="120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4253"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algn="r" defTabSz="931706">
              <a:defRPr kumimoji="0" sz="1200"/>
            </a:lvl1pPr>
          </a:lstStyle>
          <a:p>
            <a:pPr>
              <a:defRPr/>
            </a:pPr>
            <a:fld id="{BACD4D8E-0305-4CD5-9DBD-51D10C00A67E}" type="datetime1">
              <a:rPr lang="en-US" altLang="en-US"/>
              <a:pPr>
                <a:defRPr/>
              </a:pPr>
              <a:t>3/28/2022</a:t>
            </a:fld>
            <a:endParaRPr lang="en-US" altLang="en-US"/>
          </a:p>
        </p:txBody>
      </p:sp>
      <p:sp>
        <p:nvSpPr>
          <p:cNvPr id="14340" name="Rectangle 4"/>
          <p:cNvSpPr>
            <a:spLocks noGrp="1" noChangeArrowheads="1"/>
          </p:cNvSpPr>
          <p:nvPr>
            <p:ph type="ftr" sz="quarter" idx="2"/>
          </p:nvPr>
        </p:nvSpPr>
        <p:spPr bwMode="auto">
          <a:xfrm>
            <a:off x="0"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defTabSz="931706">
              <a:defRPr kumimoji="0" sz="1200"/>
            </a:lvl1pPr>
          </a:lstStyle>
          <a:p>
            <a:pPr>
              <a:defRPr/>
            </a:pPr>
            <a:r>
              <a:rPr lang="en-US" altLang="en-US" dirty="0" smtClean="0"/>
              <a:t>Platforms and Networks</a:t>
            </a:r>
            <a:endParaRPr lang="en-US" altLang="en-US" dirty="0"/>
          </a:p>
        </p:txBody>
      </p:sp>
      <p:sp>
        <p:nvSpPr>
          <p:cNvPr id="14341" name="Rectangle 5"/>
          <p:cNvSpPr>
            <a:spLocks noGrp="1" noChangeArrowheads="1"/>
          </p:cNvSpPr>
          <p:nvPr>
            <p:ph type="sldNum" sz="quarter" idx="3"/>
          </p:nvPr>
        </p:nvSpPr>
        <p:spPr bwMode="auto">
          <a:xfrm>
            <a:off x="3974253"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algn="r" defTabSz="930311">
              <a:defRPr kumimoji="0" sz="1200"/>
            </a:lvl1pPr>
          </a:lstStyle>
          <a:p>
            <a:pPr>
              <a:defRPr/>
            </a:pPr>
            <a:fld id="{A9DDCF18-3772-474E-B777-BA39106ED7A7}" type="slidenum">
              <a:rPr lang="en-US" altLang="en-US"/>
              <a:pPr>
                <a:defRPr/>
              </a:pPr>
              <a:t>‹#›</a:t>
            </a:fld>
            <a:endParaRPr lang="en-US" altLang="en-US"/>
          </a:p>
        </p:txBody>
      </p:sp>
    </p:spTree>
    <p:extLst>
      <p:ext uri="{BB962C8B-B14F-4D97-AF65-F5344CB8AC3E}">
        <p14:creationId xmlns:p14="http://schemas.microsoft.com/office/powerpoint/2010/main" val="4204444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defTabSz="931706">
              <a:defRPr kumimoji="0" sz="1200"/>
            </a:lvl1pPr>
          </a:lstStyle>
          <a:p>
            <a:pPr>
              <a:defRPr/>
            </a:pPr>
            <a:endParaRPr lang="en-US" altLang="en-US"/>
          </a:p>
        </p:txBody>
      </p:sp>
      <p:sp>
        <p:nvSpPr>
          <p:cNvPr id="16387" name="Rectangle 9"/>
          <p:cNvSpPr>
            <a:spLocks noGrp="1" noRot="1" noChangeAspect="1" noChangeArrowheads="1"/>
          </p:cNvSpPr>
          <p:nvPr>
            <p:ph type="sldImg" idx="2"/>
          </p:nvPr>
        </p:nvSpPr>
        <p:spPr bwMode="auto">
          <a:xfrm>
            <a:off x="407988" y="700088"/>
            <a:ext cx="6194425"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4932" y="4416745"/>
            <a:ext cx="5140538" cy="4180527"/>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9" name="Rectangle 11"/>
          <p:cNvSpPr>
            <a:spLocks noGrp="1" noChangeArrowheads="1"/>
          </p:cNvSpPr>
          <p:nvPr>
            <p:ph type="dt" idx="1"/>
          </p:nvPr>
        </p:nvSpPr>
        <p:spPr bwMode="auto">
          <a:xfrm>
            <a:off x="3974253"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algn="r" defTabSz="931706">
              <a:defRPr kumimoji="0" sz="1200"/>
            </a:lvl1pPr>
          </a:lstStyle>
          <a:p>
            <a:pPr>
              <a:defRPr/>
            </a:pPr>
            <a:fld id="{91C928C3-9442-484A-8273-FA08CFCEA006}" type="datetime1">
              <a:rPr lang="en-US" altLang="en-US"/>
              <a:pPr>
                <a:defRPr/>
              </a:pPr>
              <a:t>3/28/2022</a:t>
            </a:fld>
            <a:endParaRPr lang="en-US" altLang="en-US"/>
          </a:p>
        </p:txBody>
      </p:sp>
      <p:sp>
        <p:nvSpPr>
          <p:cNvPr id="2060" name="Rectangle 12"/>
          <p:cNvSpPr>
            <a:spLocks noGrp="1" noChangeArrowheads="1"/>
          </p:cNvSpPr>
          <p:nvPr>
            <p:ph type="ftr" sz="quarter" idx="4"/>
          </p:nvPr>
        </p:nvSpPr>
        <p:spPr bwMode="auto">
          <a:xfrm>
            <a:off x="0"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defTabSz="931706">
              <a:defRPr kumimoji="0" sz="1200"/>
            </a:lvl1pPr>
          </a:lstStyle>
          <a:p>
            <a:pPr>
              <a:defRPr/>
            </a:pPr>
            <a:endParaRPr lang="en-US" altLang="en-US"/>
          </a:p>
        </p:txBody>
      </p:sp>
      <p:sp>
        <p:nvSpPr>
          <p:cNvPr id="2061" name="Rectangle 13"/>
          <p:cNvSpPr>
            <a:spLocks noGrp="1" noChangeArrowheads="1"/>
          </p:cNvSpPr>
          <p:nvPr>
            <p:ph type="sldNum" sz="quarter" idx="5"/>
          </p:nvPr>
        </p:nvSpPr>
        <p:spPr bwMode="auto">
          <a:xfrm>
            <a:off x="3974253"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algn="r" defTabSz="930311">
              <a:defRPr kumimoji="0" sz="1200"/>
            </a:lvl1pPr>
          </a:lstStyle>
          <a:p>
            <a:pPr>
              <a:defRPr/>
            </a:pPr>
            <a:fld id="{17815D0A-6945-40F0-849D-84A13EF4AA21}" type="slidenum">
              <a:rPr lang="en-US" altLang="en-US"/>
              <a:pPr>
                <a:defRPr/>
              </a:pPr>
              <a:t>‹#›</a:t>
            </a:fld>
            <a:endParaRPr lang="en-US" altLang="en-US"/>
          </a:p>
        </p:txBody>
      </p:sp>
    </p:spTree>
    <p:extLst>
      <p:ext uri="{BB962C8B-B14F-4D97-AF65-F5344CB8AC3E}">
        <p14:creationId xmlns:p14="http://schemas.microsoft.com/office/powerpoint/2010/main" val="325929569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red.stlouisfed.org/series/CPIAUC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oc.gov/item/9868883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leg.gov/Laws/GeneralStatuteSections/Chapter6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red.stlouisfed.org/series/CPIAUC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red.stlouisfed.org/series/CPIAUCN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11">
              <a:defRPr kumimoji="1" sz="2400">
                <a:solidFill>
                  <a:schemeClr val="tx1"/>
                </a:solidFill>
                <a:latin typeface="Times New Roman" panose="02020603050405020304" pitchFamily="18" charset="0"/>
              </a:defRPr>
            </a:lvl1pPr>
            <a:lvl2pPr marL="741713" indent="-285275" defTabSz="930311">
              <a:defRPr kumimoji="1" sz="2400">
                <a:solidFill>
                  <a:schemeClr val="tx1"/>
                </a:solidFill>
                <a:latin typeface="Times New Roman" panose="02020603050405020304" pitchFamily="18" charset="0"/>
              </a:defRPr>
            </a:lvl2pPr>
            <a:lvl3pPr marL="1141096" indent="-228218" defTabSz="930311">
              <a:defRPr kumimoji="1" sz="2400">
                <a:solidFill>
                  <a:schemeClr val="tx1"/>
                </a:solidFill>
                <a:latin typeface="Times New Roman" panose="02020603050405020304" pitchFamily="18" charset="0"/>
              </a:defRPr>
            </a:lvl3pPr>
            <a:lvl4pPr marL="1597535" indent="-228218" defTabSz="930311">
              <a:defRPr kumimoji="1" sz="2400">
                <a:solidFill>
                  <a:schemeClr val="tx1"/>
                </a:solidFill>
                <a:latin typeface="Times New Roman" panose="02020603050405020304" pitchFamily="18" charset="0"/>
              </a:defRPr>
            </a:lvl4pPr>
            <a:lvl5pPr marL="2053973" indent="-228218" defTabSz="930311">
              <a:defRPr kumimoji="1" sz="2400">
                <a:solidFill>
                  <a:schemeClr val="tx1"/>
                </a:solidFill>
                <a:latin typeface="Times New Roman" panose="02020603050405020304" pitchFamily="18" charset="0"/>
              </a:defRPr>
            </a:lvl5pPr>
            <a:lvl6pPr marL="2510412"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6pPr>
            <a:lvl7pPr marL="296685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7pPr>
            <a:lvl8pPr marL="342329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8pPr>
            <a:lvl9pPr marL="3879727"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8DB7B8AA-7071-474D-AB67-0D52EEC6338E}" type="datetime1">
              <a:rPr kumimoji="0" lang="en-US" altLang="en-US" sz="1200"/>
              <a:pPr/>
              <a:t>3/28/2022</a:t>
            </a:fld>
            <a:endParaRPr kumimoji="0" lang="en-US" altLang="en-US" sz="1200"/>
          </a:p>
        </p:txBody>
      </p:sp>
      <p:sp>
        <p:nvSpPr>
          <p:cNvPr id="194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11">
              <a:defRPr kumimoji="1" sz="2400">
                <a:solidFill>
                  <a:schemeClr val="tx1"/>
                </a:solidFill>
                <a:latin typeface="Times New Roman" panose="02020603050405020304" pitchFamily="18" charset="0"/>
              </a:defRPr>
            </a:lvl1pPr>
            <a:lvl2pPr marL="741713" indent="-285275" defTabSz="930311">
              <a:defRPr kumimoji="1" sz="2400">
                <a:solidFill>
                  <a:schemeClr val="tx1"/>
                </a:solidFill>
                <a:latin typeface="Times New Roman" panose="02020603050405020304" pitchFamily="18" charset="0"/>
              </a:defRPr>
            </a:lvl2pPr>
            <a:lvl3pPr marL="1141096" indent="-228218" defTabSz="930311">
              <a:defRPr kumimoji="1" sz="2400">
                <a:solidFill>
                  <a:schemeClr val="tx1"/>
                </a:solidFill>
                <a:latin typeface="Times New Roman" panose="02020603050405020304" pitchFamily="18" charset="0"/>
              </a:defRPr>
            </a:lvl3pPr>
            <a:lvl4pPr marL="1597535" indent="-228218" defTabSz="930311">
              <a:defRPr kumimoji="1" sz="2400">
                <a:solidFill>
                  <a:schemeClr val="tx1"/>
                </a:solidFill>
                <a:latin typeface="Times New Roman" panose="02020603050405020304" pitchFamily="18" charset="0"/>
              </a:defRPr>
            </a:lvl4pPr>
            <a:lvl5pPr marL="2053973" indent="-228218" defTabSz="930311">
              <a:defRPr kumimoji="1" sz="2400">
                <a:solidFill>
                  <a:schemeClr val="tx1"/>
                </a:solidFill>
                <a:latin typeface="Times New Roman" panose="02020603050405020304" pitchFamily="18" charset="0"/>
              </a:defRPr>
            </a:lvl5pPr>
            <a:lvl6pPr marL="2510412"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6pPr>
            <a:lvl7pPr marL="296685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7pPr>
            <a:lvl8pPr marL="342329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8pPr>
            <a:lvl9pPr marL="3879727"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9DFB5D71-EDD0-44C4-B648-177AAB6BC2FE}" type="slidenum">
              <a:rPr kumimoji="0" lang="en-US" altLang="en-US" sz="1200"/>
              <a:pPr/>
              <a:t>1</a:t>
            </a:fld>
            <a:endParaRPr kumimoji="0" lang="en-US" altLang="en-US" sz="120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879858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https://fred.stlouisfed.org/series/CPIAUCNS</a:t>
            </a:r>
            <a:endParaRPr lang="en-US" dirty="0"/>
          </a:p>
        </p:txBody>
      </p:sp>
      <p:sp>
        <p:nvSpPr>
          <p:cNvPr id="4" name="Date Placeholder 3"/>
          <p:cNvSpPr>
            <a:spLocks noGrp="1"/>
          </p:cNvSpPr>
          <p:nvPr>
            <p:ph type="dt" idx="10"/>
          </p:nvPr>
        </p:nvSpPr>
        <p:spPr/>
        <p:txBody>
          <a:bodyPr/>
          <a:lstStyle/>
          <a:p>
            <a:pPr>
              <a:defRPr/>
            </a:pPr>
            <a:fld id="{91C928C3-9442-484A-8273-FA08CFCEA006}" type="datetime1">
              <a:rPr lang="en-US" altLang="en-US" smtClean="0"/>
              <a:pPr>
                <a:defRPr/>
              </a:pPr>
              <a:t>3/28/2022</a:t>
            </a:fld>
            <a:endParaRPr lang="en-US" altLang="en-US"/>
          </a:p>
        </p:txBody>
      </p:sp>
      <p:sp>
        <p:nvSpPr>
          <p:cNvPr id="5" name="Slide Number Placeholder 4"/>
          <p:cNvSpPr>
            <a:spLocks noGrp="1"/>
          </p:cNvSpPr>
          <p:nvPr>
            <p:ph type="sldNum" sz="quarter" idx="11"/>
          </p:nvPr>
        </p:nvSpPr>
        <p:spPr/>
        <p:txBody>
          <a:bodyPr/>
          <a:lstStyle/>
          <a:p>
            <a:pPr>
              <a:defRPr/>
            </a:pPr>
            <a:fld id="{17815D0A-6945-40F0-849D-84A13EF4AA21}" type="slidenum">
              <a:rPr lang="en-US" altLang="en-US" smtClean="0"/>
              <a:pPr>
                <a:defRPr/>
              </a:pPr>
              <a:t>16</a:t>
            </a:fld>
            <a:endParaRPr lang="en-US" altLang="en-US"/>
          </a:p>
        </p:txBody>
      </p:sp>
    </p:spTree>
    <p:extLst>
      <p:ext uri="{BB962C8B-B14F-4D97-AF65-F5344CB8AC3E}">
        <p14:creationId xmlns:p14="http://schemas.microsoft.com/office/powerpoint/2010/main" val="493318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7F7EBDCD-FEB5-4CAF-8274-DF9B9D84BF07}" type="datetime1">
              <a:rPr kumimoji="0" lang="en-US" altLang="en-US" sz="1200"/>
              <a:t>3/28/2022</a:t>
            </a:fld>
            <a:endParaRPr kumimoji="0" lang="en-US" altLang="en-US" sz="1200"/>
          </a:p>
        </p:txBody>
      </p:sp>
      <p:sp>
        <p:nvSpPr>
          <p:cNvPr id="471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7C301D10-22F9-457C-8A29-C5F4716991BF}" type="slidenum">
              <a:rPr kumimoji="0" lang="en-US" altLang="en-US" sz="1200"/>
              <a:pPr/>
              <a:t>17</a:t>
            </a:fld>
            <a:endParaRPr kumimoji="0" lang="en-US" altLang="en-US" sz="1200"/>
          </a:p>
        </p:txBody>
      </p:sp>
      <p:sp>
        <p:nvSpPr>
          <p:cNvPr id="47108" name="Rectangle 2"/>
          <p:cNvSpPr>
            <a:spLocks noGrp="1" noRot="1" noChangeAspect="1" noChangeArrowheads="1" noTextEdit="1"/>
          </p:cNvSpPr>
          <p:nvPr>
            <p:ph type="sldImg"/>
          </p:nvPr>
        </p:nvSpPr>
        <p:spPr>
          <a:xfrm>
            <a:off x="407988" y="698500"/>
            <a:ext cx="6194425" cy="3484563"/>
          </a:xfrm>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812195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D48BC739-EBD0-40E5-9185-144F4A6E4F47}" type="datetime1">
              <a:rPr kumimoji="0" lang="en-US" altLang="en-US" sz="1200"/>
              <a:t>3/28/2022</a:t>
            </a:fld>
            <a:endParaRPr kumimoji="0" lang="en-US" altLang="en-US" sz="1200"/>
          </a:p>
        </p:txBody>
      </p:sp>
      <p:sp>
        <p:nvSpPr>
          <p:cNvPr id="4813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8D29148F-04C0-4252-A2CA-77A39E27176F}" type="slidenum">
              <a:rPr kumimoji="0" lang="en-US" altLang="en-US" sz="1200"/>
              <a:pPr/>
              <a:t>18</a:t>
            </a:fld>
            <a:endParaRPr kumimoji="0" lang="en-US" altLang="en-US" sz="1200"/>
          </a:p>
        </p:txBody>
      </p:sp>
      <p:sp>
        <p:nvSpPr>
          <p:cNvPr id="48132" name="Rectangle 2"/>
          <p:cNvSpPr>
            <a:spLocks noGrp="1" noRot="1" noChangeAspect="1" noChangeArrowheads="1" noTextEdit="1"/>
          </p:cNvSpPr>
          <p:nvPr>
            <p:ph type="sldImg"/>
          </p:nvPr>
        </p:nvSpPr>
        <p:spPr>
          <a:xfrm>
            <a:off x="407988" y="698500"/>
            <a:ext cx="6194425" cy="3484563"/>
          </a:xfrm>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604295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https://www.loc.gov/item/98688838/</a:t>
            </a:r>
            <a:endParaRPr lang="en-US"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bg1"/>
                </a:solidFill>
                <a:latin typeface="Arial" charset="0"/>
                <a:ea typeface="+mn-ea"/>
                <a:cs typeface="+mn-cs"/>
              </a:rPr>
              <a:t>UP finished May 10, 1869 with golden spike at Promontory, Utah</a:t>
            </a:r>
          </a:p>
          <a:p>
            <a:endParaRPr lang="en-US" dirty="0"/>
          </a:p>
        </p:txBody>
      </p:sp>
      <p:sp>
        <p:nvSpPr>
          <p:cNvPr id="4" name="Date Placeholder 3"/>
          <p:cNvSpPr>
            <a:spLocks noGrp="1"/>
          </p:cNvSpPr>
          <p:nvPr>
            <p:ph type="dt" idx="10"/>
          </p:nvPr>
        </p:nvSpPr>
        <p:spPr/>
        <p:txBody>
          <a:bodyPr/>
          <a:lstStyle/>
          <a:p>
            <a:pPr>
              <a:defRPr/>
            </a:pPr>
            <a:fld id="{91C928C3-9442-484A-8273-FA08CFCEA006}" type="datetime1">
              <a:rPr lang="en-US" altLang="en-US" smtClean="0"/>
              <a:pPr>
                <a:defRPr/>
              </a:pPr>
              <a:t>3/28/2022</a:t>
            </a:fld>
            <a:endParaRPr lang="en-US" altLang="en-US"/>
          </a:p>
        </p:txBody>
      </p:sp>
      <p:sp>
        <p:nvSpPr>
          <p:cNvPr id="5" name="Slide Number Placeholder 4"/>
          <p:cNvSpPr>
            <a:spLocks noGrp="1"/>
          </p:cNvSpPr>
          <p:nvPr>
            <p:ph type="sldNum" sz="quarter" idx="11"/>
          </p:nvPr>
        </p:nvSpPr>
        <p:spPr/>
        <p:txBody>
          <a:bodyPr/>
          <a:lstStyle/>
          <a:p>
            <a:pPr>
              <a:defRPr/>
            </a:pPr>
            <a:fld id="{17815D0A-6945-40F0-849D-84A13EF4AA21}" type="slidenum">
              <a:rPr lang="en-US" altLang="en-US" smtClean="0"/>
              <a:pPr>
                <a:defRPr/>
              </a:pPr>
              <a:t>20</a:t>
            </a:fld>
            <a:endParaRPr lang="en-US" altLang="en-US"/>
          </a:p>
        </p:txBody>
      </p:sp>
    </p:spTree>
    <p:extLst>
      <p:ext uri="{BB962C8B-B14F-4D97-AF65-F5344CB8AC3E}">
        <p14:creationId xmlns:p14="http://schemas.microsoft.com/office/powerpoint/2010/main" val="151238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7DFCB401-A844-419D-98CF-B508AFF88613}" type="datetime1">
              <a:rPr kumimoji="0" lang="en-US" altLang="en-US" sz="1200" smtClean="0"/>
              <a:t>3/28/2022</a:t>
            </a:fld>
            <a:endParaRPr kumimoji="0" lang="en-US" altLang="en-US" sz="1200" smtClean="0"/>
          </a:p>
        </p:txBody>
      </p:sp>
      <p:sp>
        <p:nvSpPr>
          <p:cNvPr id="686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DEBFD010-8194-4753-9F64-AD6FEF5B8343}" type="slidenum">
              <a:rPr kumimoji="0" lang="en-US" altLang="en-US" sz="1200"/>
              <a:pPr/>
              <a:t>21</a:t>
            </a:fld>
            <a:endParaRPr kumimoji="0" lang="en-US" altLang="en-US" sz="1200"/>
          </a:p>
        </p:txBody>
      </p:sp>
      <p:sp>
        <p:nvSpPr>
          <p:cNvPr id="68612" name="Rectangle 2"/>
          <p:cNvSpPr>
            <a:spLocks noGrp="1" noRot="1" noChangeAspect="1" noChangeArrowheads="1" noTextEdit="1"/>
          </p:cNvSpPr>
          <p:nvPr>
            <p:ph type="sldImg"/>
          </p:nvPr>
        </p:nvSpPr>
        <p:spPr>
          <a:xfrm>
            <a:off x="406400" y="696913"/>
            <a:ext cx="6197600" cy="3486150"/>
          </a:xfrm>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497489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F79D6995-FB70-413F-ACAF-4AB53D4BB7E4}" type="datetime1">
              <a:rPr kumimoji="0" lang="en-US" altLang="en-US" sz="1200" smtClean="0"/>
              <a:t>3/28/2022</a:t>
            </a:fld>
            <a:endParaRPr kumimoji="0" lang="en-US" altLang="en-US" sz="1200" smtClean="0"/>
          </a:p>
        </p:txBody>
      </p:sp>
      <p:sp>
        <p:nvSpPr>
          <p:cNvPr id="696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9617E183-B678-4A57-A221-5E4553D0BA2A}" type="slidenum">
              <a:rPr kumimoji="0" lang="en-US" altLang="en-US" sz="1200"/>
              <a:pPr/>
              <a:t>22</a:t>
            </a:fld>
            <a:endParaRPr kumimoji="0" lang="en-US" altLang="en-US" sz="1200"/>
          </a:p>
        </p:txBody>
      </p:sp>
      <p:sp>
        <p:nvSpPr>
          <p:cNvPr id="69636" name="Rectangle 2"/>
          <p:cNvSpPr>
            <a:spLocks noGrp="1" noRot="1" noChangeAspect="1" noChangeArrowheads="1" noTextEdit="1"/>
          </p:cNvSpPr>
          <p:nvPr>
            <p:ph type="sldImg"/>
          </p:nvPr>
        </p:nvSpPr>
        <p:spPr>
          <a:xfrm>
            <a:off x="406400" y="696913"/>
            <a:ext cx="6197600" cy="3486150"/>
          </a:xfrm>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67734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F1384131-DF29-4D94-862A-2F2632EE5102}" type="datetime1">
              <a:rPr kumimoji="0" lang="en-US" altLang="en-US" sz="1200" smtClean="0"/>
              <a:t>3/28/2022</a:t>
            </a:fld>
            <a:endParaRPr kumimoji="0" lang="en-US" altLang="en-US" sz="1200" smtClean="0"/>
          </a:p>
        </p:txBody>
      </p:sp>
      <p:sp>
        <p:nvSpPr>
          <p:cNvPr id="624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A85F25A3-CD3F-4AD2-B357-02810F271A1C}" type="slidenum">
              <a:rPr kumimoji="0" lang="en-US" altLang="en-US" sz="1200"/>
              <a:pPr/>
              <a:t>33</a:t>
            </a:fld>
            <a:endParaRPr kumimoji="0" lang="en-US" altLang="en-US" sz="1200"/>
          </a:p>
        </p:txBody>
      </p:sp>
      <p:sp>
        <p:nvSpPr>
          <p:cNvPr id="62468" name="Rectangle 2"/>
          <p:cNvSpPr>
            <a:spLocks noGrp="1" noRot="1" noChangeAspect="1" noChangeArrowheads="1" noTextEdit="1"/>
          </p:cNvSpPr>
          <p:nvPr>
            <p:ph type="sldImg"/>
          </p:nvPr>
        </p:nvSpPr>
        <p:spPr>
          <a:xfrm>
            <a:off x="406400" y="696913"/>
            <a:ext cx="6197600" cy="3486150"/>
          </a:xfrm>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530119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5BE27359-6139-4F5F-8AAB-68A067AECD31}" type="datetime1">
              <a:rPr kumimoji="0" lang="en-US" altLang="en-US" sz="1200" smtClean="0"/>
              <a:t>3/28/2022</a:t>
            </a:fld>
            <a:endParaRPr kumimoji="0" lang="en-US" altLang="en-US" sz="1200" smtClean="0"/>
          </a:p>
        </p:txBody>
      </p:sp>
      <p:sp>
        <p:nvSpPr>
          <p:cNvPr id="634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9C05E409-9B11-4907-8863-AC8F15850FF6}" type="slidenum">
              <a:rPr kumimoji="0" lang="en-US" altLang="en-US" sz="1200"/>
              <a:pPr/>
              <a:t>34</a:t>
            </a:fld>
            <a:endParaRPr kumimoji="0" lang="en-US" altLang="en-US" sz="1200"/>
          </a:p>
        </p:txBody>
      </p:sp>
      <p:sp>
        <p:nvSpPr>
          <p:cNvPr id="63492" name="Rectangle 2"/>
          <p:cNvSpPr>
            <a:spLocks noGrp="1" noRot="1" noChangeAspect="1" noChangeArrowheads="1" noTextEdit="1"/>
          </p:cNvSpPr>
          <p:nvPr>
            <p:ph type="sldImg"/>
          </p:nvPr>
        </p:nvSpPr>
        <p:spPr>
          <a:xfrm>
            <a:off x="406400" y="696913"/>
            <a:ext cx="6197600" cy="3486150"/>
          </a:xfrm>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962169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EE51C3F-D882-4043-BFA7-8AA48AC642DF}" type="datetime1">
              <a:rPr kumimoji="0" lang="en-US" altLang="en-US" sz="1200" smtClean="0"/>
              <a:t>3/28/2022</a:t>
            </a:fld>
            <a:endParaRPr kumimoji="0" lang="en-US" altLang="en-US" sz="1200" smtClean="0"/>
          </a:p>
        </p:txBody>
      </p:sp>
      <p:sp>
        <p:nvSpPr>
          <p:cNvPr id="706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A7179AA-1E39-4465-B82B-FD2D8EDF144F}" type="slidenum">
              <a:rPr kumimoji="0" lang="en-US" altLang="en-US" sz="1200"/>
              <a:pPr/>
              <a:t>35</a:t>
            </a:fld>
            <a:endParaRPr kumimoji="0" lang="en-US" altLang="en-US" sz="1200"/>
          </a:p>
        </p:txBody>
      </p:sp>
      <p:sp>
        <p:nvSpPr>
          <p:cNvPr id="70660" name="Rectangle 2"/>
          <p:cNvSpPr>
            <a:spLocks noGrp="1" noRot="1" noChangeAspect="1" noChangeArrowheads="1" noTextEdit="1"/>
          </p:cNvSpPr>
          <p:nvPr>
            <p:ph type="sldImg"/>
          </p:nvPr>
        </p:nvSpPr>
        <p:spPr>
          <a:xfrm>
            <a:off x="406400" y="696913"/>
            <a:ext cx="6197600" cy="3486150"/>
          </a:xfrm>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830510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5DE54774-28AC-4B6C-B03C-5A8BE466A822}" type="datetime1">
              <a:rPr kumimoji="0" lang="en-US" altLang="en-US" sz="1200" smtClean="0"/>
              <a:t>3/28/2022</a:t>
            </a:fld>
            <a:endParaRPr kumimoji="0" lang="en-US" altLang="en-US" sz="1200" smtClean="0"/>
          </a:p>
        </p:txBody>
      </p:sp>
      <p:sp>
        <p:nvSpPr>
          <p:cNvPr id="716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5C8BC33E-4364-4272-AED4-A282EDE6F669}" type="slidenum">
              <a:rPr kumimoji="0" lang="en-US" altLang="en-US" sz="1200"/>
              <a:pPr/>
              <a:t>36</a:t>
            </a:fld>
            <a:endParaRPr kumimoji="0" lang="en-US" altLang="en-US" sz="1200"/>
          </a:p>
        </p:txBody>
      </p:sp>
      <p:sp>
        <p:nvSpPr>
          <p:cNvPr id="71684" name="Rectangle 2"/>
          <p:cNvSpPr>
            <a:spLocks noGrp="1" noRot="1" noChangeAspect="1" noChangeArrowheads="1" noTextEdit="1"/>
          </p:cNvSpPr>
          <p:nvPr>
            <p:ph type="sldImg"/>
          </p:nvPr>
        </p:nvSpPr>
        <p:spPr>
          <a:xfrm>
            <a:off x="406400" y="696913"/>
            <a:ext cx="6197600" cy="3486150"/>
          </a:xfrm>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51205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406400" y="696913"/>
            <a:ext cx="6197600" cy="348615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83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64B6BA61-3877-4A8D-8233-B7D73B991FA4}" type="datetime1">
              <a:rPr kumimoji="0" lang="en-US" altLang="en-US" sz="1200" smtClean="0"/>
              <a:t>3/28/2022</a:t>
            </a:fld>
            <a:endParaRPr kumimoji="0" lang="en-US" altLang="en-US" sz="1200" smtClean="0"/>
          </a:p>
        </p:txBody>
      </p:sp>
      <p:sp>
        <p:nvSpPr>
          <p:cNvPr id="58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03D32E6-EFE5-4F16-9D19-FE607E6001B8}" type="slidenum">
              <a:rPr kumimoji="0" lang="en-US" altLang="en-US" sz="1200"/>
              <a:pPr/>
              <a:t>2</a:t>
            </a:fld>
            <a:endParaRPr kumimoji="0" lang="en-US" altLang="en-US" sz="1200"/>
          </a:p>
        </p:txBody>
      </p:sp>
    </p:spTree>
    <p:extLst>
      <p:ext uri="{BB962C8B-B14F-4D97-AF65-F5344CB8AC3E}">
        <p14:creationId xmlns:p14="http://schemas.microsoft.com/office/powerpoint/2010/main" val="1281165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D086FADA-E539-4161-AFD9-37828D8786F3}" type="datetime1">
              <a:rPr kumimoji="0" lang="en-US" altLang="en-US" sz="1200" smtClean="0"/>
              <a:t>3/28/2022</a:t>
            </a:fld>
            <a:endParaRPr kumimoji="0" lang="en-US" altLang="en-US" sz="1200" smtClean="0"/>
          </a:p>
        </p:txBody>
      </p:sp>
      <p:sp>
        <p:nvSpPr>
          <p:cNvPr id="645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703541FB-CB42-4DB1-871E-A601B53E2DD7}" type="slidenum">
              <a:rPr kumimoji="0" lang="en-US" altLang="en-US" sz="1200"/>
              <a:pPr/>
              <a:t>37</a:t>
            </a:fld>
            <a:endParaRPr kumimoji="0" lang="en-US" altLang="en-US" sz="1200"/>
          </a:p>
        </p:txBody>
      </p:sp>
      <p:sp>
        <p:nvSpPr>
          <p:cNvPr id="64516" name="Rectangle 2"/>
          <p:cNvSpPr>
            <a:spLocks noGrp="1" noRot="1" noChangeAspect="1" noChangeArrowheads="1" noTextEdit="1"/>
          </p:cNvSpPr>
          <p:nvPr>
            <p:ph type="sldImg"/>
          </p:nvPr>
        </p:nvSpPr>
        <p:spPr>
          <a:xfrm>
            <a:off x="406400" y="696913"/>
            <a:ext cx="6197600" cy="3486150"/>
          </a:xfrm>
          <a:ln/>
        </p:spPr>
      </p:sp>
      <p:sp>
        <p:nvSpPr>
          <p:cNvPr id="64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986139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D27A923B-7412-4F67-8C67-7A425650B95C}" type="datetime1">
              <a:rPr kumimoji="0" lang="en-US" altLang="en-US" sz="1200" smtClean="0"/>
              <a:t>3/28/2022</a:t>
            </a:fld>
            <a:endParaRPr kumimoji="0" lang="en-US" altLang="en-US" sz="1200" smtClean="0"/>
          </a:p>
        </p:txBody>
      </p:sp>
      <p:sp>
        <p:nvSpPr>
          <p:cNvPr id="655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690BA8EE-789C-4814-BDB1-6BEBA5599C9A}" type="slidenum">
              <a:rPr kumimoji="0" lang="en-US" altLang="en-US" sz="1200"/>
              <a:pPr/>
              <a:t>38</a:t>
            </a:fld>
            <a:endParaRPr kumimoji="0" lang="en-US" altLang="en-US" sz="1200"/>
          </a:p>
        </p:txBody>
      </p:sp>
      <p:sp>
        <p:nvSpPr>
          <p:cNvPr id="65540" name="Rectangle 2"/>
          <p:cNvSpPr>
            <a:spLocks noGrp="1" noRot="1" noChangeAspect="1" noChangeArrowheads="1" noTextEdit="1"/>
          </p:cNvSpPr>
          <p:nvPr>
            <p:ph type="sldImg"/>
          </p:nvPr>
        </p:nvSpPr>
        <p:spPr>
          <a:xfrm>
            <a:off x="406400" y="696913"/>
            <a:ext cx="6197600" cy="3486150"/>
          </a:xfrm>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94557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149979A9-C8FF-415A-81A0-5289F49147CE}" type="datetime1">
              <a:rPr kumimoji="0" lang="en-US" altLang="en-US" sz="1200" smtClean="0"/>
              <a:t>3/28/2022</a:t>
            </a:fld>
            <a:endParaRPr kumimoji="0" lang="en-US" altLang="en-US" sz="1200" smtClean="0"/>
          </a:p>
        </p:txBody>
      </p:sp>
      <p:sp>
        <p:nvSpPr>
          <p:cNvPr id="665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D51D165D-6B3C-4C92-8653-1A05F620AD89}" type="slidenum">
              <a:rPr kumimoji="0" lang="en-US" altLang="en-US" sz="1200"/>
              <a:pPr/>
              <a:t>39</a:t>
            </a:fld>
            <a:endParaRPr kumimoji="0" lang="en-US" altLang="en-US" sz="1200"/>
          </a:p>
        </p:txBody>
      </p:sp>
      <p:sp>
        <p:nvSpPr>
          <p:cNvPr id="66564" name="Rectangle 2"/>
          <p:cNvSpPr>
            <a:spLocks noGrp="1" noRot="1" noChangeAspect="1" noChangeArrowheads="1" noTextEdit="1"/>
          </p:cNvSpPr>
          <p:nvPr>
            <p:ph type="sldImg"/>
          </p:nvPr>
        </p:nvSpPr>
        <p:spPr>
          <a:xfrm>
            <a:off x="406400" y="696913"/>
            <a:ext cx="6197600" cy="3486150"/>
          </a:xfrm>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883299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2334E033-76F2-4337-AE29-BFA341A5B473}" type="datetime1">
              <a:rPr kumimoji="0" lang="en-US" altLang="en-US" sz="1200" smtClean="0"/>
              <a:t>3/28/2022</a:t>
            </a:fld>
            <a:endParaRPr kumimoji="0" lang="en-US" altLang="en-US" sz="1200" smtClean="0"/>
          </a:p>
        </p:txBody>
      </p:sp>
      <p:sp>
        <p:nvSpPr>
          <p:cNvPr id="675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00B7CDD4-0AFB-436D-A781-CE3304F7EF4B}" type="slidenum">
              <a:rPr kumimoji="0" lang="en-US" altLang="en-US" sz="1200"/>
              <a:pPr/>
              <a:t>40</a:t>
            </a:fld>
            <a:endParaRPr kumimoji="0" lang="en-US" altLang="en-US" sz="1200"/>
          </a:p>
        </p:txBody>
      </p:sp>
      <p:sp>
        <p:nvSpPr>
          <p:cNvPr id="67588" name="Rectangle 2"/>
          <p:cNvSpPr>
            <a:spLocks noGrp="1" noRot="1" noChangeAspect="1" noChangeArrowheads="1" noTextEdit="1"/>
          </p:cNvSpPr>
          <p:nvPr>
            <p:ph type="sldImg"/>
          </p:nvPr>
        </p:nvSpPr>
        <p:spPr>
          <a:xfrm>
            <a:off x="406400" y="696913"/>
            <a:ext cx="6197600" cy="3486150"/>
          </a:xfrm>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06820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2334E033-76F2-4337-AE29-BFA341A5B473}" type="datetime1">
              <a:rPr kumimoji="0" lang="en-US" altLang="en-US" sz="1200" smtClean="0"/>
              <a:t>3/28/2022</a:t>
            </a:fld>
            <a:endParaRPr kumimoji="0" lang="en-US" altLang="en-US" sz="1200" smtClean="0"/>
          </a:p>
        </p:txBody>
      </p:sp>
      <p:sp>
        <p:nvSpPr>
          <p:cNvPr id="675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00B7CDD4-0AFB-436D-A781-CE3304F7EF4B}" type="slidenum">
              <a:rPr kumimoji="0" lang="en-US" altLang="en-US" sz="1200"/>
              <a:pPr/>
              <a:t>41</a:t>
            </a:fld>
            <a:endParaRPr kumimoji="0" lang="en-US" altLang="en-US" sz="1200"/>
          </a:p>
        </p:txBody>
      </p:sp>
      <p:sp>
        <p:nvSpPr>
          <p:cNvPr id="67588" name="Rectangle 2"/>
          <p:cNvSpPr>
            <a:spLocks noGrp="1" noRot="1" noChangeAspect="1" noChangeArrowheads="1" noTextEdit="1"/>
          </p:cNvSpPr>
          <p:nvPr>
            <p:ph type="sldImg"/>
          </p:nvPr>
        </p:nvSpPr>
        <p:spPr>
          <a:xfrm>
            <a:off x="406400" y="696913"/>
            <a:ext cx="6197600" cy="3486150"/>
          </a:xfrm>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146478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A0B032E0-11E9-4320-9EDB-D668AF16A02F}" type="datetime1">
              <a:rPr kumimoji="0" lang="en-US" altLang="en-US" sz="1200" smtClean="0"/>
              <a:t>3/28/2022</a:t>
            </a:fld>
            <a:endParaRPr kumimoji="0" lang="en-US" altLang="en-US" sz="1200" smtClean="0"/>
          </a:p>
        </p:txBody>
      </p:sp>
      <p:sp>
        <p:nvSpPr>
          <p:cNvPr id="788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FD001657-570B-4759-9554-C648DF7F48C3}" type="slidenum">
              <a:rPr kumimoji="0" lang="en-US" altLang="en-US" sz="1200"/>
              <a:pPr/>
              <a:t>49</a:t>
            </a:fld>
            <a:endParaRPr kumimoji="0" lang="en-US" altLang="en-US" sz="1200"/>
          </a:p>
        </p:txBody>
      </p:sp>
      <p:sp>
        <p:nvSpPr>
          <p:cNvPr id="78852" name="Rectangle 2"/>
          <p:cNvSpPr>
            <a:spLocks noGrp="1" noRot="1" noChangeAspect="1" noChangeArrowheads="1" noTextEdit="1"/>
          </p:cNvSpPr>
          <p:nvPr>
            <p:ph type="sldImg"/>
          </p:nvPr>
        </p:nvSpPr>
        <p:spPr>
          <a:xfrm>
            <a:off x="406400" y="696913"/>
            <a:ext cx="6197600" cy="3486150"/>
          </a:xfrm>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930144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83287F2-FB81-4232-8CB6-0A2F98D6C0FF}" type="datetime1">
              <a:rPr kumimoji="0" lang="en-US" altLang="en-US" sz="1200" smtClean="0"/>
              <a:t>3/28/2022</a:t>
            </a:fld>
            <a:endParaRPr kumimoji="0" lang="en-US" altLang="en-US" sz="1200" smtClean="0"/>
          </a:p>
        </p:txBody>
      </p:sp>
      <p:sp>
        <p:nvSpPr>
          <p:cNvPr id="798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E8A549B2-3197-4FA2-AE18-A02D1B9409E9}" type="slidenum">
              <a:rPr kumimoji="0" lang="en-US" altLang="en-US" sz="1200"/>
              <a:pPr/>
              <a:t>50</a:t>
            </a:fld>
            <a:endParaRPr kumimoji="0" lang="en-US" altLang="en-US" sz="1200"/>
          </a:p>
        </p:txBody>
      </p:sp>
      <p:sp>
        <p:nvSpPr>
          <p:cNvPr id="79876" name="Rectangle 2"/>
          <p:cNvSpPr>
            <a:spLocks noGrp="1" noRot="1" noChangeAspect="1" noChangeArrowheads="1" noTextEdit="1"/>
          </p:cNvSpPr>
          <p:nvPr>
            <p:ph type="sldImg"/>
          </p:nvPr>
        </p:nvSpPr>
        <p:spPr>
          <a:xfrm>
            <a:off x="406400" y="696913"/>
            <a:ext cx="6197600" cy="3486150"/>
          </a:xfrm>
          <a:ln/>
        </p:spPr>
      </p:sp>
      <p:sp>
        <p:nvSpPr>
          <p:cNvPr id="79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04063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C4F196AB-14EB-4F25-A5F7-8A4CCC15E395}" type="datetime1">
              <a:rPr kumimoji="0" lang="en-US" altLang="en-US" sz="1200"/>
              <a:t>3/28/2022</a:t>
            </a:fld>
            <a:endParaRPr kumimoji="0" lang="en-US" altLang="en-US" sz="1200"/>
          </a:p>
        </p:txBody>
      </p:sp>
      <p:sp>
        <p:nvSpPr>
          <p:cNvPr id="4915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4FAC76B9-4107-4C85-A1B7-62A642815579}" type="slidenum">
              <a:rPr kumimoji="0" lang="en-US" altLang="en-US" sz="1200"/>
              <a:pPr/>
              <a:t>51</a:t>
            </a:fld>
            <a:endParaRPr kumimoji="0" lang="en-US" altLang="en-US" sz="1200"/>
          </a:p>
        </p:txBody>
      </p:sp>
      <p:sp>
        <p:nvSpPr>
          <p:cNvPr id="49156" name="Rectangle 2"/>
          <p:cNvSpPr>
            <a:spLocks noGrp="1" noRot="1" noChangeAspect="1" noChangeArrowheads="1" noTextEdit="1"/>
          </p:cNvSpPr>
          <p:nvPr>
            <p:ph type="sldImg"/>
          </p:nvPr>
        </p:nvSpPr>
        <p:spPr>
          <a:xfrm>
            <a:off x="407988" y="698500"/>
            <a:ext cx="6194425" cy="3484563"/>
          </a:xfrm>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372974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E5948064-0C4D-4885-A671-C840CA885F3F}" type="datetime1">
              <a:rPr kumimoji="0" lang="en-US" altLang="en-US" sz="1200"/>
              <a:t>3/28/2022</a:t>
            </a:fld>
            <a:endParaRPr kumimoji="0" lang="en-US" altLang="en-US" sz="1200"/>
          </a:p>
        </p:txBody>
      </p:sp>
      <p:sp>
        <p:nvSpPr>
          <p:cNvPr id="501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3901B97F-E01A-46DA-8A73-9962DDA7E794}" type="slidenum">
              <a:rPr kumimoji="0" lang="en-US" altLang="en-US" sz="1200"/>
              <a:pPr/>
              <a:t>52</a:t>
            </a:fld>
            <a:endParaRPr kumimoji="0" lang="en-US" altLang="en-US" sz="1200"/>
          </a:p>
        </p:txBody>
      </p:sp>
      <p:sp>
        <p:nvSpPr>
          <p:cNvPr id="50180" name="Rectangle 2"/>
          <p:cNvSpPr>
            <a:spLocks noGrp="1" noRot="1" noChangeAspect="1" noChangeArrowheads="1" noTextEdit="1"/>
          </p:cNvSpPr>
          <p:nvPr>
            <p:ph type="sldImg"/>
          </p:nvPr>
        </p:nvSpPr>
        <p:spPr>
          <a:xfrm>
            <a:off x="407988" y="698500"/>
            <a:ext cx="6194425" cy="3484563"/>
          </a:xfrm>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576216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25D6AC25-5F37-40C7-9256-39F84EF99C89}" type="datetime1">
              <a:rPr kumimoji="0" lang="en-US" altLang="en-US" sz="1200"/>
              <a:t>3/28/2022</a:t>
            </a:fld>
            <a:endParaRPr kumimoji="0" lang="en-US" altLang="en-US" sz="1200"/>
          </a:p>
        </p:txBody>
      </p:sp>
      <p:sp>
        <p:nvSpPr>
          <p:cNvPr id="512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33165BB6-6D7C-4124-98ED-A6908A14D16C}" type="slidenum">
              <a:rPr kumimoji="0" lang="en-US" altLang="en-US" sz="1200"/>
              <a:pPr/>
              <a:t>53</a:t>
            </a:fld>
            <a:endParaRPr kumimoji="0" lang="en-US" altLang="en-US" sz="1200"/>
          </a:p>
        </p:txBody>
      </p:sp>
      <p:sp>
        <p:nvSpPr>
          <p:cNvPr id="51204" name="Rectangle 2"/>
          <p:cNvSpPr>
            <a:spLocks noGrp="1" noRot="1" noChangeAspect="1" noChangeArrowheads="1" noTextEdit="1"/>
          </p:cNvSpPr>
          <p:nvPr>
            <p:ph type="sldImg"/>
          </p:nvPr>
        </p:nvSpPr>
        <p:spPr>
          <a:xfrm>
            <a:off x="407988" y="698500"/>
            <a:ext cx="6194425" cy="3484563"/>
          </a:xfrm>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7197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406400" y="696913"/>
            <a:ext cx="6197600" cy="3486150"/>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F51D5182-886D-4272-9540-19299E6AB5DC}" type="datetime1">
              <a:rPr kumimoji="0" lang="en-US" altLang="en-US" sz="1200" smtClean="0"/>
              <a:t>3/28/2022</a:t>
            </a:fld>
            <a:endParaRPr kumimoji="0" lang="en-US" altLang="en-US" sz="1200" smtClean="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90BCA388-DE40-487C-B23D-9425ED70E027}" type="slidenum">
              <a:rPr kumimoji="0" lang="en-US" altLang="en-US" sz="1200"/>
              <a:pPr/>
              <a:t>3</a:t>
            </a:fld>
            <a:endParaRPr kumimoji="0" lang="en-US" altLang="en-US" sz="1200"/>
          </a:p>
        </p:txBody>
      </p:sp>
    </p:spTree>
    <p:extLst>
      <p:ext uri="{BB962C8B-B14F-4D97-AF65-F5344CB8AC3E}">
        <p14:creationId xmlns:p14="http://schemas.microsoft.com/office/powerpoint/2010/main" val="852898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25D6AC25-5F37-40C7-9256-39F84EF99C89}" type="datetime1">
              <a:rPr kumimoji="0" lang="en-US" altLang="en-US" sz="1200"/>
              <a:t>3/28/2022</a:t>
            </a:fld>
            <a:endParaRPr kumimoji="0" lang="en-US" altLang="en-US" sz="1200"/>
          </a:p>
        </p:txBody>
      </p:sp>
      <p:sp>
        <p:nvSpPr>
          <p:cNvPr id="512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33165BB6-6D7C-4124-98ED-A6908A14D16C}" type="slidenum">
              <a:rPr kumimoji="0" lang="en-US" altLang="en-US" sz="1200"/>
              <a:pPr/>
              <a:t>54</a:t>
            </a:fld>
            <a:endParaRPr kumimoji="0" lang="en-US" altLang="en-US" sz="1200"/>
          </a:p>
        </p:txBody>
      </p:sp>
      <p:sp>
        <p:nvSpPr>
          <p:cNvPr id="51204" name="Rectangle 2"/>
          <p:cNvSpPr>
            <a:spLocks noGrp="1" noRot="1" noChangeAspect="1" noChangeArrowheads="1" noTextEdit="1"/>
          </p:cNvSpPr>
          <p:nvPr>
            <p:ph type="sldImg"/>
          </p:nvPr>
        </p:nvSpPr>
        <p:spPr>
          <a:xfrm>
            <a:off x="407988" y="698500"/>
            <a:ext cx="6194425" cy="3484563"/>
          </a:xfrm>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62827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120D6FE1-5870-4206-9D98-1E2E449ABD04}" type="datetime1">
              <a:rPr kumimoji="0" lang="en-US" altLang="en-US" sz="1200"/>
              <a:t>3/28/2022</a:t>
            </a:fld>
            <a:endParaRPr kumimoji="0" lang="en-US" altLang="en-US" sz="1200"/>
          </a:p>
        </p:txBody>
      </p:sp>
      <p:sp>
        <p:nvSpPr>
          <p:cNvPr id="522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DBF5CE55-B628-4324-93FD-BC5037ED82E3}" type="slidenum">
              <a:rPr kumimoji="0" lang="en-US" altLang="en-US" sz="1200"/>
              <a:pPr/>
              <a:t>55</a:t>
            </a:fld>
            <a:endParaRPr kumimoji="0" lang="en-US" altLang="en-US" sz="1200"/>
          </a:p>
        </p:txBody>
      </p:sp>
      <p:sp>
        <p:nvSpPr>
          <p:cNvPr id="52228" name="Rectangle 2"/>
          <p:cNvSpPr>
            <a:spLocks noGrp="1" noRot="1" noChangeAspect="1" noChangeArrowheads="1" noTextEdit="1"/>
          </p:cNvSpPr>
          <p:nvPr>
            <p:ph type="sldImg"/>
          </p:nvPr>
        </p:nvSpPr>
        <p:spPr>
          <a:xfrm>
            <a:off x="407988" y="698500"/>
            <a:ext cx="6194425" cy="3484563"/>
          </a:xfrm>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784554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B704862E-2F32-4CEF-91C9-C55BEE7E0F6B}" type="datetime1">
              <a:rPr kumimoji="0" lang="en-US" altLang="en-US" sz="1200" smtClean="0"/>
              <a:t>3/28/2022</a:t>
            </a:fld>
            <a:endParaRPr kumimoji="0" lang="en-US" altLang="en-US" sz="1200" smtClean="0"/>
          </a:p>
        </p:txBody>
      </p:sp>
      <p:sp>
        <p:nvSpPr>
          <p:cNvPr id="808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AC26F3FB-8388-49AA-BF8A-291750482C04}" type="slidenum">
              <a:rPr kumimoji="0" lang="en-US" altLang="en-US" sz="1200"/>
              <a:pPr/>
              <a:t>56</a:t>
            </a:fld>
            <a:endParaRPr kumimoji="0" lang="en-US" altLang="en-US" sz="1200"/>
          </a:p>
        </p:txBody>
      </p:sp>
      <p:sp>
        <p:nvSpPr>
          <p:cNvPr id="80900" name="Rectangle 2"/>
          <p:cNvSpPr>
            <a:spLocks noGrp="1" noRot="1" noChangeAspect="1" noChangeArrowheads="1" noTextEdit="1"/>
          </p:cNvSpPr>
          <p:nvPr>
            <p:ph type="sldImg"/>
          </p:nvPr>
        </p:nvSpPr>
        <p:spPr>
          <a:xfrm>
            <a:off x="406400" y="696913"/>
            <a:ext cx="6197600" cy="3486150"/>
          </a:xfrm>
          <a:ln/>
        </p:spPr>
      </p:sp>
      <p:sp>
        <p:nvSpPr>
          <p:cNvPr id="809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356562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B7F52C1E-EC4C-4803-ACDB-EE5A0327E708}" type="datetime1">
              <a:rPr kumimoji="0" lang="en-US" altLang="en-US" sz="1200" smtClean="0"/>
              <a:t>3/28/2022</a:t>
            </a:fld>
            <a:endParaRPr kumimoji="0" lang="en-US" altLang="en-US" sz="1200" smtClean="0"/>
          </a:p>
        </p:txBody>
      </p:sp>
      <p:sp>
        <p:nvSpPr>
          <p:cNvPr id="8192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9AC61200-5D5F-4273-A3CC-5BDDDA568545}" type="slidenum">
              <a:rPr kumimoji="0" lang="en-US" altLang="en-US" sz="1200"/>
              <a:pPr/>
              <a:t>57</a:t>
            </a:fld>
            <a:endParaRPr kumimoji="0" lang="en-US" altLang="en-US" sz="1200"/>
          </a:p>
        </p:txBody>
      </p:sp>
      <p:sp>
        <p:nvSpPr>
          <p:cNvPr id="81924" name="Rectangle 2"/>
          <p:cNvSpPr>
            <a:spLocks noGrp="1" noRot="1" noChangeAspect="1" noChangeArrowheads="1" noTextEdit="1"/>
          </p:cNvSpPr>
          <p:nvPr>
            <p:ph type="sldImg"/>
          </p:nvPr>
        </p:nvSpPr>
        <p:spPr>
          <a:xfrm>
            <a:off x="406400" y="696913"/>
            <a:ext cx="6197600" cy="3486150"/>
          </a:xfrm>
          <a:ln/>
        </p:spPr>
      </p:sp>
      <p:sp>
        <p:nvSpPr>
          <p:cNvPr id="819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109817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A9218119-052F-467A-B711-D27FF7D95CA8}" type="datetime1">
              <a:rPr kumimoji="0" lang="en-US" altLang="en-US" sz="1200" smtClean="0"/>
              <a:t>3/28/2022</a:t>
            </a:fld>
            <a:endParaRPr kumimoji="0" lang="en-US" altLang="en-US" sz="1200" smtClean="0"/>
          </a:p>
        </p:txBody>
      </p:sp>
      <p:sp>
        <p:nvSpPr>
          <p:cNvPr id="8294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771237D6-6E64-4CE9-AB73-50C8C1DCEE25}" type="slidenum">
              <a:rPr kumimoji="0" lang="en-US" altLang="en-US" sz="1200"/>
              <a:pPr/>
              <a:t>58</a:t>
            </a:fld>
            <a:endParaRPr kumimoji="0" lang="en-US" altLang="en-US" sz="1200"/>
          </a:p>
        </p:txBody>
      </p:sp>
      <p:sp>
        <p:nvSpPr>
          <p:cNvPr id="82948" name="Rectangle 2"/>
          <p:cNvSpPr>
            <a:spLocks noGrp="1" noRot="1" noChangeAspect="1" noChangeArrowheads="1" noTextEdit="1"/>
          </p:cNvSpPr>
          <p:nvPr>
            <p:ph type="sldImg"/>
          </p:nvPr>
        </p:nvSpPr>
        <p:spPr>
          <a:xfrm>
            <a:off x="406400" y="696913"/>
            <a:ext cx="6197600" cy="3486150"/>
          </a:xfrm>
          <a:ln/>
        </p:spPr>
      </p:sp>
      <p:sp>
        <p:nvSpPr>
          <p:cNvPr id="82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41553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A4BDDF8-0469-491B-87B5-2EB8D5AF5CA9}" type="datetime1">
              <a:rPr kumimoji="0" lang="en-US" altLang="en-US" sz="1200" smtClean="0"/>
              <a:t>3/28/2022</a:t>
            </a:fld>
            <a:endParaRPr kumimoji="0" lang="en-US" altLang="en-US" sz="1200" smtClean="0"/>
          </a:p>
        </p:txBody>
      </p:sp>
      <p:sp>
        <p:nvSpPr>
          <p:cNvPr id="839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F36E2334-AECB-414B-8675-0F093E128E11}" type="slidenum">
              <a:rPr kumimoji="0" lang="en-US" altLang="en-US" sz="1200"/>
              <a:pPr/>
              <a:t>59</a:t>
            </a:fld>
            <a:endParaRPr kumimoji="0" lang="en-US" altLang="en-US" sz="1200"/>
          </a:p>
        </p:txBody>
      </p:sp>
      <p:sp>
        <p:nvSpPr>
          <p:cNvPr id="83972" name="Rectangle 2"/>
          <p:cNvSpPr>
            <a:spLocks noGrp="1" noRot="1" noChangeAspect="1" noChangeArrowheads="1" noTextEdit="1"/>
          </p:cNvSpPr>
          <p:nvPr>
            <p:ph type="sldImg"/>
          </p:nvPr>
        </p:nvSpPr>
        <p:spPr>
          <a:xfrm>
            <a:off x="406400" y="696913"/>
            <a:ext cx="6197600" cy="3486150"/>
          </a:xfrm>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458355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A4BDDF8-0469-491B-87B5-2EB8D5AF5CA9}" type="datetime1">
              <a:rPr kumimoji="0" lang="en-US" altLang="en-US" sz="1200" smtClean="0"/>
              <a:t>3/28/2022</a:t>
            </a:fld>
            <a:endParaRPr kumimoji="0" lang="en-US" altLang="en-US" sz="1200" smtClean="0"/>
          </a:p>
        </p:txBody>
      </p:sp>
      <p:sp>
        <p:nvSpPr>
          <p:cNvPr id="839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F36E2334-AECB-414B-8675-0F093E128E11}" type="slidenum">
              <a:rPr kumimoji="0" lang="en-US" altLang="en-US" sz="1200"/>
              <a:pPr/>
              <a:t>60</a:t>
            </a:fld>
            <a:endParaRPr kumimoji="0" lang="en-US" altLang="en-US" sz="1200"/>
          </a:p>
        </p:txBody>
      </p:sp>
      <p:sp>
        <p:nvSpPr>
          <p:cNvPr id="83972" name="Rectangle 2"/>
          <p:cNvSpPr>
            <a:spLocks noGrp="1" noRot="1" noChangeAspect="1" noChangeArrowheads="1" noTextEdit="1"/>
          </p:cNvSpPr>
          <p:nvPr>
            <p:ph type="sldImg"/>
          </p:nvPr>
        </p:nvSpPr>
        <p:spPr>
          <a:xfrm>
            <a:off x="406400" y="696913"/>
            <a:ext cx="6197600" cy="3486150"/>
          </a:xfrm>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18311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C6225A1B-5000-44C2-ADF5-AB6A036B969A}" type="datetime1">
              <a:rPr kumimoji="0" lang="en-US" altLang="en-US" sz="1200" smtClean="0"/>
              <a:t>3/28/2022</a:t>
            </a:fld>
            <a:endParaRPr kumimoji="0" lang="en-US" altLang="en-US" sz="1200" smtClean="0"/>
          </a:p>
        </p:txBody>
      </p:sp>
      <p:sp>
        <p:nvSpPr>
          <p:cNvPr id="8499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1BA5C6DF-6F00-4C9B-8597-5BAA4210A71B}" type="slidenum">
              <a:rPr kumimoji="0" lang="en-US" altLang="en-US" sz="1200"/>
              <a:pPr/>
              <a:t>61</a:t>
            </a:fld>
            <a:endParaRPr kumimoji="0" lang="en-US" altLang="en-US" sz="1200"/>
          </a:p>
        </p:txBody>
      </p:sp>
      <p:sp>
        <p:nvSpPr>
          <p:cNvPr id="84996" name="Rectangle 2"/>
          <p:cNvSpPr>
            <a:spLocks noGrp="1" noRot="1" noChangeAspect="1" noChangeArrowheads="1" noTextEdit="1"/>
          </p:cNvSpPr>
          <p:nvPr>
            <p:ph type="sldImg"/>
          </p:nvPr>
        </p:nvSpPr>
        <p:spPr>
          <a:xfrm>
            <a:off x="406400" y="696913"/>
            <a:ext cx="6197600" cy="3486150"/>
          </a:xfrm>
          <a:ln/>
        </p:spPr>
      </p:sp>
      <p:sp>
        <p:nvSpPr>
          <p:cNvPr id="84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128951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8662BF81-997A-4CED-BC1A-050A519184E9}" type="datetime1">
              <a:rPr kumimoji="0" lang="en-US" altLang="en-US" sz="1200" smtClean="0"/>
              <a:t>3/28/2022</a:t>
            </a:fld>
            <a:endParaRPr kumimoji="0" lang="en-US" altLang="en-US" sz="1200" smtClean="0"/>
          </a:p>
        </p:txBody>
      </p:sp>
      <p:sp>
        <p:nvSpPr>
          <p:cNvPr id="860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D3D84D5C-D371-464E-B047-D885130A147B}" type="slidenum">
              <a:rPr kumimoji="0" lang="en-US" altLang="en-US" sz="1200"/>
              <a:pPr/>
              <a:t>67</a:t>
            </a:fld>
            <a:endParaRPr kumimoji="0" lang="en-US" altLang="en-US" sz="1200"/>
          </a:p>
        </p:txBody>
      </p:sp>
      <p:sp>
        <p:nvSpPr>
          <p:cNvPr id="86020" name="Rectangle 2"/>
          <p:cNvSpPr>
            <a:spLocks noGrp="1" noRot="1" noChangeAspect="1" noChangeArrowheads="1" noTextEdit="1"/>
          </p:cNvSpPr>
          <p:nvPr>
            <p:ph type="sldImg"/>
          </p:nvPr>
        </p:nvSpPr>
        <p:spPr>
          <a:xfrm>
            <a:off x="406400" y="696913"/>
            <a:ext cx="6197600" cy="3486150"/>
          </a:xfrm>
          <a:ln/>
        </p:spPr>
      </p:sp>
      <p:sp>
        <p:nvSpPr>
          <p:cNvPr id="860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285108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8662BF81-997A-4CED-BC1A-050A519184E9}" type="datetime1">
              <a:rPr kumimoji="0" lang="en-US" altLang="en-US" sz="1200" smtClean="0"/>
              <a:t>3/28/2022</a:t>
            </a:fld>
            <a:endParaRPr kumimoji="0" lang="en-US" altLang="en-US" sz="1200" smtClean="0"/>
          </a:p>
        </p:txBody>
      </p:sp>
      <p:sp>
        <p:nvSpPr>
          <p:cNvPr id="860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D3D84D5C-D371-464E-B047-D885130A147B}" type="slidenum">
              <a:rPr kumimoji="0" lang="en-US" altLang="en-US" sz="1200"/>
              <a:pPr/>
              <a:t>68</a:t>
            </a:fld>
            <a:endParaRPr kumimoji="0" lang="en-US" altLang="en-US" sz="1200"/>
          </a:p>
        </p:txBody>
      </p:sp>
      <p:sp>
        <p:nvSpPr>
          <p:cNvPr id="86020" name="Rectangle 2"/>
          <p:cNvSpPr>
            <a:spLocks noGrp="1" noRot="1" noChangeAspect="1" noChangeArrowheads="1" noTextEdit="1"/>
          </p:cNvSpPr>
          <p:nvPr>
            <p:ph type="sldImg"/>
          </p:nvPr>
        </p:nvSpPr>
        <p:spPr>
          <a:xfrm>
            <a:off x="406400" y="696913"/>
            <a:ext cx="6197600" cy="3486150"/>
          </a:xfrm>
          <a:ln/>
        </p:spPr>
      </p:sp>
      <p:sp>
        <p:nvSpPr>
          <p:cNvPr id="860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14504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DE4023E7-DAB7-4A2D-8009-06BE82D4AC06}" type="datetime1">
              <a:rPr kumimoji="0" lang="en-US" altLang="en-US" sz="1200" smtClean="0"/>
              <a:t>3/28/2022</a:t>
            </a:fld>
            <a:endParaRPr kumimoji="0" lang="en-US" altLang="en-US" sz="1200" smtClean="0"/>
          </a:p>
        </p:txBody>
      </p:sp>
      <p:sp>
        <p:nvSpPr>
          <p:cNvPr id="604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DD42620-3FB6-405D-9B0E-DB75BB8D7824}" type="slidenum">
              <a:rPr kumimoji="0" lang="en-US" altLang="en-US" sz="1200"/>
              <a:pPr/>
              <a:t>4</a:t>
            </a:fld>
            <a:endParaRPr kumimoji="0" lang="en-US" altLang="en-US" sz="1200"/>
          </a:p>
        </p:txBody>
      </p:sp>
      <p:sp>
        <p:nvSpPr>
          <p:cNvPr id="60420" name="Rectangle 2"/>
          <p:cNvSpPr>
            <a:spLocks noGrp="1" noRot="1" noChangeAspect="1" noChangeArrowheads="1" noTextEdit="1"/>
          </p:cNvSpPr>
          <p:nvPr>
            <p:ph type="sldImg"/>
          </p:nvPr>
        </p:nvSpPr>
        <p:spPr>
          <a:xfrm>
            <a:off x="406400" y="696913"/>
            <a:ext cx="6197600" cy="3486150"/>
          </a:xfrm>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576478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13258E09-DC06-4FD0-B0BD-E943911F0EC4}" type="datetime1">
              <a:rPr kumimoji="0" lang="en-US" altLang="en-US" sz="1200" smtClean="0"/>
              <a:t>3/28/2022</a:t>
            </a:fld>
            <a:endParaRPr kumimoji="0" lang="en-US" altLang="en-US" sz="1200" smtClean="0"/>
          </a:p>
        </p:txBody>
      </p:sp>
      <p:sp>
        <p:nvSpPr>
          <p:cNvPr id="1034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D395553-5121-4FA2-823F-6B89115C39A6}" type="slidenum">
              <a:rPr kumimoji="0" lang="en-US" altLang="en-US" sz="1200"/>
              <a:pPr/>
              <a:t>72</a:t>
            </a:fld>
            <a:endParaRPr kumimoji="0" lang="en-US" altLang="en-US" sz="1200"/>
          </a:p>
        </p:txBody>
      </p:sp>
      <p:sp>
        <p:nvSpPr>
          <p:cNvPr id="103428" name="Rectangle 2"/>
          <p:cNvSpPr>
            <a:spLocks noGrp="1" noRot="1" noChangeAspect="1" noChangeArrowheads="1" noTextEdit="1"/>
          </p:cNvSpPr>
          <p:nvPr>
            <p:ph type="sldImg"/>
          </p:nvPr>
        </p:nvSpPr>
        <p:spPr>
          <a:xfrm>
            <a:off x="406400" y="696913"/>
            <a:ext cx="6197600" cy="3486150"/>
          </a:xfrm>
          <a:ln/>
        </p:spPr>
      </p:sp>
      <p:sp>
        <p:nvSpPr>
          <p:cNvPr id="1034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958066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2AA08AD4-6BAF-40EE-BBD3-242A7FEDC977}" type="datetime1">
              <a:rPr kumimoji="0" lang="en-US" altLang="en-US" sz="1200" smtClean="0"/>
              <a:t>3/28/2022</a:t>
            </a:fld>
            <a:endParaRPr kumimoji="0" lang="en-US" altLang="en-US" sz="1200" smtClean="0"/>
          </a:p>
        </p:txBody>
      </p:sp>
      <p:sp>
        <p:nvSpPr>
          <p:cNvPr id="1044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7055324F-C854-4ACB-8824-B965C785EE89}" type="slidenum">
              <a:rPr kumimoji="0" lang="en-US" altLang="en-US" sz="1200"/>
              <a:pPr/>
              <a:t>73</a:t>
            </a:fld>
            <a:endParaRPr kumimoji="0" lang="en-US" altLang="en-US" sz="1200"/>
          </a:p>
        </p:txBody>
      </p:sp>
      <p:sp>
        <p:nvSpPr>
          <p:cNvPr id="104452" name="Rectangle 2"/>
          <p:cNvSpPr>
            <a:spLocks noGrp="1" noRot="1" noChangeAspect="1" noChangeArrowheads="1" noTextEdit="1"/>
          </p:cNvSpPr>
          <p:nvPr>
            <p:ph type="sldImg"/>
          </p:nvPr>
        </p:nvSpPr>
        <p:spPr>
          <a:xfrm>
            <a:off x="406400" y="696913"/>
            <a:ext cx="6197600" cy="3486150"/>
          </a:xfrm>
          <a:ln/>
        </p:spPr>
      </p:sp>
      <p:sp>
        <p:nvSpPr>
          <p:cNvPr id="1044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598151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15D20AB-B238-4021-B38D-A1B4D3A8E569}" type="datetime1">
              <a:rPr kumimoji="0" lang="en-US" altLang="en-US" sz="1200" smtClean="0"/>
              <a:t>3/28/2022</a:t>
            </a:fld>
            <a:endParaRPr kumimoji="0" lang="en-US" altLang="en-US" sz="1200" smtClean="0"/>
          </a:p>
        </p:txBody>
      </p:sp>
      <p:sp>
        <p:nvSpPr>
          <p:cNvPr id="1054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6B5F94D9-84C8-473E-AC74-DE373011826E}" type="slidenum">
              <a:rPr kumimoji="0" lang="en-US" altLang="en-US" sz="1200"/>
              <a:pPr/>
              <a:t>74</a:t>
            </a:fld>
            <a:endParaRPr kumimoji="0" lang="en-US" altLang="en-US" sz="1200"/>
          </a:p>
        </p:txBody>
      </p:sp>
      <p:sp>
        <p:nvSpPr>
          <p:cNvPr id="105476" name="Rectangle 2"/>
          <p:cNvSpPr>
            <a:spLocks noGrp="1" noRot="1" noChangeAspect="1" noChangeArrowheads="1" noTextEdit="1"/>
          </p:cNvSpPr>
          <p:nvPr>
            <p:ph type="sldImg"/>
          </p:nvPr>
        </p:nvSpPr>
        <p:spPr>
          <a:xfrm>
            <a:off x="406400" y="696913"/>
            <a:ext cx="6197600" cy="3486150"/>
          </a:xfrm>
          <a:ln/>
        </p:spPr>
      </p:sp>
      <p:sp>
        <p:nvSpPr>
          <p:cNvPr id="1054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047916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15D20AB-B238-4021-B38D-A1B4D3A8E569}" type="datetime1">
              <a:rPr kumimoji="0" lang="en-US" altLang="en-US" sz="1200" smtClean="0"/>
              <a:t>3/28/2022</a:t>
            </a:fld>
            <a:endParaRPr kumimoji="0" lang="en-US" altLang="en-US" sz="1200" smtClean="0"/>
          </a:p>
        </p:txBody>
      </p:sp>
      <p:sp>
        <p:nvSpPr>
          <p:cNvPr id="1054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6B5F94D9-84C8-473E-AC74-DE373011826E}" type="slidenum">
              <a:rPr kumimoji="0" lang="en-US" altLang="en-US" sz="1200"/>
              <a:pPr/>
              <a:t>75</a:t>
            </a:fld>
            <a:endParaRPr kumimoji="0" lang="en-US" altLang="en-US" sz="1200"/>
          </a:p>
        </p:txBody>
      </p:sp>
      <p:sp>
        <p:nvSpPr>
          <p:cNvPr id="105476" name="Rectangle 2"/>
          <p:cNvSpPr>
            <a:spLocks noGrp="1" noRot="1" noChangeAspect="1" noChangeArrowheads="1" noTextEdit="1"/>
          </p:cNvSpPr>
          <p:nvPr>
            <p:ph type="sldImg"/>
          </p:nvPr>
        </p:nvSpPr>
        <p:spPr>
          <a:xfrm>
            <a:off x="406400" y="696913"/>
            <a:ext cx="6197600" cy="3486150"/>
          </a:xfrm>
          <a:ln/>
        </p:spPr>
      </p:sp>
      <p:sp>
        <p:nvSpPr>
          <p:cNvPr id="1054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694529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8A78C73B-CFF0-4474-9C16-FA5431FC1A1A}" type="datetime1">
              <a:rPr kumimoji="0" lang="en-US" altLang="en-US" sz="1200" smtClean="0"/>
              <a:t>3/28/2022</a:t>
            </a:fld>
            <a:endParaRPr kumimoji="0" lang="en-US" altLang="en-US" sz="1200" smtClean="0"/>
          </a:p>
        </p:txBody>
      </p:sp>
      <p:sp>
        <p:nvSpPr>
          <p:cNvPr id="1064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D4A25F8-62DB-4E25-B254-970F48B31BEA}" type="slidenum">
              <a:rPr kumimoji="0" lang="en-US" altLang="en-US" sz="1200"/>
              <a:pPr/>
              <a:t>76</a:t>
            </a:fld>
            <a:endParaRPr kumimoji="0" lang="en-US" altLang="en-US" sz="1200"/>
          </a:p>
        </p:txBody>
      </p:sp>
      <p:sp>
        <p:nvSpPr>
          <p:cNvPr id="106500" name="Rectangle 2"/>
          <p:cNvSpPr>
            <a:spLocks noGrp="1" noRot="1" noChangeAspect="1" noChangeArrowheads="1" noTextEdit="1"/>
          </p:cNvSpPr>
          <p:nvPr>
            <p:ph type="sldImg"/>
          </p:nvPr>
        </p:nvSpPr>
        <p:spPr>
          <a:xfrm>
            <a:off x="406400" y="696913"/>
            <a:ext cx="6197600" cy="3486150"/>
          </a:xfrm>
          <a:ln/>
        </p:spPr>
      </p:sp>
      <p:sp>
        <p:nvSpPr>
          <p:cNvPr id="1065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543187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97A391D4-0FFC-4CBB-90A5-6EE0E20C2521}" type="datetime1">
              <a:rPr kumimoji="0" lang="en-US" altLang="en-US" sz="1200" smtClean="0"/>
              <a:t>3/28/2022</a:t>
            </a:fld>
            <a:endParaRPr kumimoji="0" lang="en-US" altLang="en-US" sz="1200" smtClean="0"/>
          </a:p>
        </p:txBody>
      </p:sp>
      <p:sp>
        <p:nvSpPr>
          <p:cNvPr id="10752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E9B8C01A-9517-4CE2-AA13-1BB0A844928C}" type="slidenum">
              <a:rPr kumimoji="0" lang="en-US" altLang="en-US" sz="1200"/>
              <a:pPr/>
              <a:t>77</a:t>
            </a:fld>
            <a:endParaRPr kumimoji="0" lang="en-US" altLang="en-US" sz="1200"/>
          </a:p>
        </p:txBody>
      </p:sp>
      <p:sp>
        <p:nvSpPr>
          <p:cNvPr id="107524" name="Rectangle 2"/>
          <p:cNvSpPr>
            <a:spLocks noGrp="1" noRot="1" noChangeAspect="1" noChangeArrowheads="1" noTextEdit="1"/>
          </p:cNvSpPr>
          <p:nvPr>
            <p:ph type="sldImg"/>
          </p:nvPr>
        </p:nvSpPr>
        <p:spPr>
          <a:xfrm>
            <a:off x="406400" y="696913"/>
            <a:ext cx="6197600" cy="3486150"/>
          </a:xfrm>
          <a:ln/>
        </p:spPr>
      </p:sp>
      <p:sp>
        <p:nvSpPr>
          <p:cNvPr id="1075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274204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97A391D4-0FFC-4CBB-90A5-6EE0E20C2521}" type="datetime1">
              <a:rPr kumimoji="0" lang="en-US" altLang="en-US" sz="1200" smtClean="0"/>
              <a:t>3/28/2022</a:t>
            </a:fld>
            <a:endParaRPr kumimoji="0" lang="en-US" altLang="en-US" sz="1200" smtClean="0"/>
          </a:p>
        </p:txBody>
      </p:sp>
      <p:sp>
        <p:nvSpPr>
          <p:cNvPr id="10752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E9B8C01A-9517-4CE2-AA13-1BB0A844928C}" type="slidenum">
              <a:rPr kumimoji="0" lang="en-US" altLang="en-US" sz="1200"/>
              <a:pPr/>
              <a:t>78</a:t>
            </a:fld>
            <a:endParaRPr kumimoji="0" lang="en-US" altLang="en-US" sz="1200"/>
          </a:p>
        </p:txBody>
      </p:sp>
      <p:sp>
        <p:nvSpPr>
          <p:cNvPr id="107524" name="Rectangle 2"/>
          <p:cNvSpPr>
            <a:spLocks noGrp="1" noRot="1" noChangeAspect="1" noChangeArrowheads="1" noTextEdit="1"/>
          </p:cNvSpPr>
          <p:nvPr>
            <p:ph type="sldImg"/>
          </p:nvPr>
        </p:nvSpPr>
        <p:spPr>
          <a:xfrm>
            <a:off x="406400" y="696913"/>
            <a:ext cx="6197600" cy="3486150"/>
          </a:xfrm>
          <a:ln/>
        </p:spPr>
      </p:sp>
      <p:sp>
        <p:nvSpPr>
          <p:cNvPr id="1075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381318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A675E44D-FDE1-495A-94AA-B5EBBAA16767}" type="datetime1">
              <a:rPr kumimoji="0" lang="en-US" altLang="en-US" sz="1200" smtClean="0"/>
              <a:t>3/28/2022</a:t>
            </a:fld>
            <a:endParaRPr kumimoji="0" lang="en-US" altLang="en-US" sz="1200" smtClean="0"/>
          </a:p>
        </p:txBody>
      </p:sp>
      <p:sp>
        <p:nvSpPr>
          <p:cNvPr id="614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914B3162-78DE-4313-9612-F9A5B0DB5EFA}" type="slidenum">
              <a:rPr kumimoji="0" lang="en-US" altLang="en-US" sz="1200"/>
              <a:pPr/>
              <a:t>5</a:t>
            </a:fld>
            <a:endParaRPr kumimoji="0" lang="en-US" altLang="en-US" sz="1200"/>
          </a:p>
        </p:txBody>
      </p:sp>
      <p:sp>
        <p:nvSpPr>
          <p:cNvPr id="61444" name="Rectangle 2"/>
          <p:cNvSpPr>
            <a:spLocks noGrp="1" noRot="1" noChangeAspect="1" noChangeArrowheads="1" noTextEdit="1"/>
          </p:cNvSpPr>
          <p:nvPr>
            <p:ph type="sldImg"/>
          </p:nvPr>
        </p:nvSpPr>
        <p:spPr>
          <a:xfrm>
            <a:off x="406400" y="696913"/>
            <a:ext cx="6197600" cy="3486150"/>
          </a:xfrm>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747826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https://www.ncleg.gov/Laws/GeneralStatuteSections/Chapter62</a:t>
            </a:r>
            <a:endParaRPr lang="en-US" dirty="0"/>
          </a:p>
        </p:txBody>
      </p:sp>
      <p:sp>
        <p:nvSpPr>
          <p:cNvPr id="4" name="Date Placeholder 3"/>
          <p:cNvSpPr>
            <a:spLocks noGrp="1"/>
          </p:cNvSpPr>
          <p:nvPr>
            <p:ph type="dt" idx="10"/>
          </p:nvPr>
        </p:nvSpPr>
        <p:spPr/>
        <p:txBody>
          <a:bodyPr/>
          <a:lstStyle/>
          <a:p>
            <a:pPr>
              <a:defRPr/>
            </a:pPr>
            <a:fld id="{91C928C3-9442-484A-8273-FA08CFCEA006}" type="datetime1">
              <a:rPr lang="en-US" altLang="en-US" smtClean="0"/>
              <a:pPr>
                <a:defRPr/>
              </a:pPr>
              <a:t>3/28/2022</a:t>
            </a:fld>
            <a:endParaRPr lang="en-US" altLang="en-US"/>
          </a:p>
        </p:txBody>
      </p:sp>
      <p:sp>
        <p:nvSpPr>
          <p:cNvPr id="5" name="Slide Number Placeholder 4"/>
          <p:cNvSpPr>
            <a:spLocks noGrp="1"/>
          </p:cNvSpPr>
          <p:nvPr>
            <p:ph type="sldNum" sz="quarter" idx="11"/>
          </p:nvPr>
        </p:nvSpPr>
        <p:spPr/>
        <p:txBody>
          <a:bodyPr/>
          <a:lstStyle/>
          <a:p>
            <a:pPr>
              <a:defRPr/>
            </a:pPr>
            <a:fld id="{17815D0A-6945-40F0-849D-84A13EF4AA21}" type="slidenum">
              <a:rPr lang="en-US" altLang="en-US" smtClean="0"/>
              <a:pPr>
                <a:defRPr/>
              </a:pPr>
              <a:t>6</a:t>
            </a:fld>
            <a:endParaRPr lang="en-US" altLang="en-US"/>
          </a:p>
        </p:txBody>
      </p:sp>
    </p:spTree>
    <p:extLst>
      <p:ext uri="{BB962C8B-B14F-4D97-AF65-F5344CB8AC3E}">
        <p14:creationId xmlns:p14="http://schemas.microsoft.com/office/powerpoint/2010/main" val="133270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D270AC95-E35D-49B6-90CC-3D88982B92D6}" type="datetime1">
              <a:rPr kumimoji="0" lang="en-US" altLang="en-US" sz="1200"/>
              <a:t>3/28/2022</a:t>
            </a:fld>
            <a:endParaRPr kumimoji="0" lang="en-US" altLang="en-US" sz="1200"/>
          </a:p>
        </p:txBody>
      </p:sp>
      <p:sp>
        <p:nvSpPr>
          <p:cNvPr id="296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B8333FB5-04DF-4B2E-817E-60892B493F76}" type="slidenum">
              <a:rPr kumimoji="0" lang="en-US" altLang="en-US" sz="1200"/>
              <a:pPr/>
              <a:t>7</a:t>
            </a:fld>
            <a:endParaRPr kumimoji="0" lang="en-US" altLang="en-US" sz="1200"/>
          </a:p>
        </p:txBody>
      </p:sp>
      <p:sp>
        <p:nvSpPr>
          <p:cNvPr id="29700" name="Rectangle 2"/>
          <p:cNvSpPr>
            <a:spLocks noGrp="1" noRot="1" noChangeAspect="1" noChangeArrowheads="1" noTextEdit="1"/>
          </p:cNvSpPr>
          <p:nvPr>
            <p:ph type="sldImg"/>
          </p:nvPr>
        </p:nvSpPr>
        <p:spPr>
          <a:xfrm>
            <a:off x="407988" y="698500"/>
            <a:ext cx="6194425" cy="3484563"/>
          </a:xfrm>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98468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https://fred.stlouisfed.org/series/CPIAUCNS</a:t>
            </a:r>
            <a:endParaRPr lang="en-US" dirty="0"/>
          </a:p>
        </p:txBody>
      </p:sp>
      <p:sp>
        <p:nvSpPr>
          <p:cNvPr id="4" name="Date Placeholder 3"/>
          <p:cNvSpPr>
            <a:spLocks noGrp="1"/>
          </p:cNvSpPr>
          <p:nvPr>
            <p:ph type="dt" idx="10"/>
          </p:nvPr>
        </p:nvSpPr>
        <p:spPr/>
        <p:txBody>
          <a:bodyPr/>
          <a:lstStyle/>
          <a:p>
            <a:pPr>
              <a:defRPr/>
            </a:pPr>
            <a:fld id="{91C928C3-9442-484A-8273-FA08CFCEA006}" type="datetime1">
              <a:rPr lang="en-US" altLang="en-US" smtClean="0"/>
              <a:pPr>
                <a:defRPr/>
              </a:pPr>
              <a:t>3/28/2022</a:t>
            </a:fld>
            <a:endParaRPr lang="en-US" altLang="en-US"/>
          </a:p>
        </p:txBody>
      </p:sp>
      <p:sp>
        <p:nvSpPr>
          <p:cNvPr id="5" name="Slide Number Placeholder 4"/>
          <p:cNvSpPr>
            <a:spLocks noGrp="1"/>
          </p:cNvSpPr>
          <p:nvPr>
            <p:ph type="sldNum" sz="quarter" idx="11"/>
          </p:nvPr>
        </p:nvSpPr>
        <p:spPr/>
        <p:txBody>
          <a:bodyPr/>
          <a:lstStyle/>
          <a:p>
            <a:pPr>
              <a:defRPr/>
            </a:pPr>
            <a:fld id="{17815D0A-6945-40F0-849D-84A13EF4AA21}" type="slidenum">
              <a:rPr lang="en-US" altLang="en-US" smtClean="0"/>
              <a:pPr>
                <a:defRPr/>
              </a:pPr>
              <a:t>14</a:t>
            </a:fld>
            <a:endParaRPr lang="en-US" altLang="en-US"/>
          </a:p>
        </p:txBody>
      </p:sp>
    </p:spTree>
    <p:extLst>
      <p:ext uri="{BB962C8B-B14F-4D97-AF65-F5344CB8AC3E}">
        <p14:creationId xmlns:p14="http://schemas.microsoft.com/office/powerpoint/2010/main" val="1991843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https://fred.stlouisfed.org/series/CPIAUCNS</a:t>
            </a:r>
            <a:endParaRPr lang="en-US" dirty="0"/>
          </a:p>
        </p:txBody>
      </p:sp>
      <p:sp>
        <p:nvSpPr>
          <p:cNvPr id="4" name="Date Placeholder 3"/>
          <p:cNvSpPr>
            <a:spLocks noGrp="1"/>
          </p:cNvSpPr>
          <p:nvPr>
            <p:ph type="dt" idx="10"/>
          </p:nvPr>
        </p:nvSpPr>
        <p:spPr/>
        <p:txBody>
          <a:bodyPr/>
          <a:lstStyle/>
          <a:p>
            <a:pPr>
              <a:defRPr/>
            </a:pPr>
            <a:fld id="{91C928C3-9442-484A-8273-FA08CFCEA006}" type="datetime1">
              <a:rPr lang="en-US" altLang="en-US" smtClean="0"/>
              <a:pPr>
                <a:defRPr/>
              </a:pPr>
              <a:t>3/28/2022</a:t>
            </a:fld>
            <a:endParaRPr lang="en-US" altLang="en-US"/>
          </a:p>
        </p:txBody>
      </p:sp>
      <p:sp>
        <p:nvSpPr>
          <p:cNvPr id="5" name="Slide Number Placeholder 4"/>
          <p:cNvSpPr>
            <a:spLocks noGrp="1"/>
          </p:cNvSpPr>
          <p:nvPr>
            <p:ph type="sldNum" sz="quarter" idx="11"/>
          </p:nvPr>
        </p:nvSpPr>
        <p:spPr/>
        <p:txBody>
          <a:bodyPr/>
          <a:lstStyle/>
          <a:p>
            <a:pPr>
              <a:defRPr/>
            </a:pPr>
            <a:fld id="{17815D0A-6945-40F0-849D-84A13EF4AA21}" type="slidenum">
              <a:rPr lang="en-US" altLang="en-US" smtClean="0"/>
              <a:pPr>
                <a:defRPr/>
              </a:pPr>
              <a:t>15</a:t>
            </a:fld>
            <a:endParaRPr lang="en-US" altLang="en-US"/>
          </a:p>
        </p:txBody>
      </p:sp>
    </p:spTree>
    <p:extLst>
      <p:ext uri="{BB962C8B-B14F-4D97-AF65-F5344CB8AC3E}">
        <p14:creationId xmlns:p14="http://schemas.microsoft.com/office/powerpoint/2010/main" val="62259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763" y="3200400"/>
            <a:ext cx="12196763" cy="0"/>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dirty="0"/>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dirty="0"/>
              <a:t>Click to edit Master subtitle style</a:t>
            </a:r>
          </a:p>
        </p:txBody>
      </p:sp>
      <p:sp>
        <p:nvSpPr>
          <p:cNvPr id="5" name="Rectangle 6"/>
          <p:cNvSpPr>
            <a:spLocks noGrp="1" noChangeArrowheads="1"/>
          </p:cNvSpPr>
          <p:nvPr>
            <p:ph type="dt" sz="quarter" idx="10"/>
          </p:nvPr>
        </p:nvSpPr>
        <p:spPr/>
        <p:txBody>
          <a:bodyPr/>
          <a:lstStyle>
            <a:lvl1pPr>
              <a:defRPr>
                <a:solidFill>
                  <a:schemeClr val="hlink"/>
                </a:solidFill>
              </a:defRPr>
            </a:lvl1pPr>
          </a:lstStyle>
          <a:p>
            <a:pPr>
              <a:defRPr/>
            </a:pPr>
            <a:fld id="{00C0A144-9CA5-40EF-BA71-CB2089FF9C17}" type="datetime4">
              <a:rPr lang="en-US"/>
              <a:pPr>
                <a:defRPr/>
              </a:pPr>
              <a:t>March 28, 2022</a:t>
            </a:fld>
            <a:endParaRPr lang="en-US" altLang="en-US"/>
          </a:p>
        </p:txBody>
      </p:sp>
      <p:sp>
        <p:nvSpPr>
          <p:cNvPr id="6" name="Rectangle 5"/>
          <p:cNvSpPr>
            <a:spLocks noGrp="1" noChangeArrowheads="1"/>
          </p:cNvSpPr>
          <p:nvPr>
            <p:ph type="sldNum" sz="quarter" idx="11"/>
          </p:nvPr>
        </p:nvSpPr>
        <p:spPr/>
        <p:txBody>
          <a:bodyPr/>
          <a:lstStyle>
            <a:lvl1pPr>
              <a:defRPr>
                <a:solidFill>
                  <a:schemeClr val="hlink"/>
                </a:solidFill>
              </a:defRPr>
            </a:lvl1pPr>
          </a:lstStyle>
          <a:p>
            <a:pPr>
              <a:defRPr/>
            </a:pPr>
            <a:fld id="{8F8E2C84-0743-4BBC-99D9-184B50FD9F4C}" type="slidenum">
              <a:rPr lang="en-US" altLang="en-US"/>
              <a:pPr>
                <a:defRPr/>
              </a:pPr>
              <a:t>‹#›</a:t>
            </a:fld>
            <a:endParaRPr lang="en-US" altLang="en-US"/>
          </a:p>
        </p:txBody>
      </p:sp>
    </p:spTree>
    <p:extLst>
      <p:ext uri="{BB962C8B-B14F-4D97-AF65-F5344CB8AC3E}">
        <p14:creationId xmlns:p14="http://schemas.microsoft.com/office/powerpoint/2010/main" val="142666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fld id="{5DCABE72-A00B-4BEE-8D22-E461BD19BF31}" type="datetime4">
              <a:rPr lang="en-US"/>
              <a:pPr>
                <a:defRPr/>
              </a:pPr>
              <a:t>March 28, 2022</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A238258E-FD5F-4451-BCA9-85E751BC2E18}" type="slidenum">
              <a:rPr lang="en-US" altLang="en-US"/>
              <a:pPr>
                <a:defRPr/>
              </a:pPr>
              <a:t>‹#›</a:t>
            </a:fld>
            <a:endParaRPr lang="en-US" altLang="en-US"/>
          </a:p>
        </p:txBody>
      </p:sp>
    </p:spTree>
    <p:extLst>
      <p:ext uri="{BB962C8B-B14F-4D97-AF65-F5344CB8AC3E}">
        <p14:creationId xmlns:p14="http://schemas.microsoft.com/office/powerpoint/2010/main" val="244162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fld id="{BE35688F-0802-4FFA-8569-61CB52898F13}" type="datetime4">
              <a:rPr lang="en-US"/>
              <a:pPr>
                <a:defRPr/>
              </a:pPr>
              <a:t>March 28, 2022</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02F0A17A-396B-4954-9F3A-182BCB876E47}" type="slidenum">
              <a:rPr lang="en-US" altLang="en-US"/>
              <a:pPr>
                <a:defRPr/>
              </a:pPr>
              <a:t>‹#›</a:t>
            </a:fld>
            <a:endParaRPr lang="en-US" altLang="en-US"/>
          </a:p>
        </p:txBody>
      </p:sp>
    </p:spTree>
    <p:extLst>
      <p:ext uri="{BB962C8B-B14F-4D97-AF65-F5344CB8AC3E}">
        <p14:creationId xmlns:p14="http://schemas.microsoft.com/office/powerpoint/2010/main" val="300977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002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502400" y="1600200"/>
            <a:ext cx="5486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02400" y="3733800"/>
            <a:ext cx="5486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62C17475-81E7-4A01-8AB2-BEF6BF923142}" type="datetime4">
              <a:rPr lang="en-US"/>
              <a:pPr>
                <a:defRPr/>
              </a:pPr>
              <a:t>March 28, 2022</a:t>
            </a:fld>
            <a:endParaRPr lang="en-US" altLang="en-US" dirty="0">
              <a:solidFill>
                <a:schemeClr val="bg2"/>
              </a:solidFill>
            </a:endParaRPr>
          </a:p>
        </p:txBody>
      </p:sp>
      <p:sp>
        <p:nvSpPr>
          <p:cNvPr id="7" name="Footer Placeholder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8" name="Rectangle 7"/>
          <p:cNvSpPr>
            <a:spLocks noGrp="1" noChangeArrowheads="1"/>
          </p:cNvSpPr>
          <p:nvPr>
            <p:ph type="sldNum" sz="quarter" idx="12"/>
          </p:nvPr>
        </p:nvSpPr>
        <p:spPr/>
        <p:txBody>
          <a:bodyPr/>
          <a:lstStyle>
            <a:lvl1pPr>
              <a:defRPr/>
            </a:lvl1pPr>
          </a:lstStyle>
          <a:p>
            <a:pPr>
              <a:defRPr/>
            </a:pPr>
            <a:fld id="{4201A5B6-F3C4-4BB7-BEC1-F8A22754DE93}" type="slidenum">
              <a:rPr lang="en-US" altLang="en-US"/>
              <a:pPr>
                <a:defRPr/>
              </a:pPr>
              <a:t>‹#›</a:t>
            </a:fld>
            <a:endParaRPr lang="en-US" altLang="en-US"/>
          </a:p>
        </p:txBody>
      </p:sp>
    </p:spTree>
    <p:extLst>
      <p:ext uri="{BB962C8B-B14F-4D97-AF65-F5344CB8AC3E}">
        <p14:creationId xmlns:p14="http://schemas.microsoft.com/office/powerpoint/2010/main" val="135025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002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fld id="{BDA4CA22-AB5D-42E6-AA0D-D29944CB9CB0}" type="datetime4">
              <a:rPr lang="en-US"/>
              <a:pPr>
                <a:defRPr/>
              </a:pPr>
              <a:t>March 28, 2022</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F202ECFA-99E1-4A43-82F1-ABB33DFEC844}" type="slidenum">
              <a:rPr lang="en-US" altLang="en-US"/>
              <a:pPr>
                <a:defRPr/>
              </a:pPr>
              <a:t>‹#›</a:t>
            </a:fld>
            <a:endParaRPr lang="en-US" altLang="en-US"/>
          </a:p>
        </p:txBody>
      </p:sp>
    </p:spTree>
    <p:extLst>
      <p:ext uri="{BB962C8B-B14F-4D97-AF65-F5344CB8AC3E}">
        <p14:creationId xmlns:p14="http://schemas.microsoft.com/office/powerpoint/2010/main" val="25773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B61A64-E55D-445F-9BF2-F313F51CC73E}" type="datetime4">
              <a:rPr lang="en-US"/>
              <a:pPr>
                <a:defRPr/>
              </a:pPr>
              <a:t>March 28,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2A558D-545B-47C6-A92D-DA2C8A937CFF}" type="slidenum">
              <a:rPr lang="en-US"/>
              <a:pPr>
                <a:defRPr/>
              </a:pPr>
              <a:t>‹#›</a:t>
            </a:fld>
            <a:endParaRPr lang="en-US"/>
          </a:p>
        </p:txBody>
      </p:sp>
    </p:spTree>
    <p:extLst>
      <p:ext uri="{BB962C8B-B14F-4D97-AF65-F5344CB8AC3E}">
        <p14:creationId xmlns:p14="http://schemas.microsoft.com/office/powerpoint/2010/main" val="277598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A13FB4-4682-41ED-9269-398DA399AB3E}" type="datetime4">
              <a:rPr lang="en-US"/>
              <a:pPr>
                <a:defRPr/>
              </a:pPr>
              <a:t>March 28,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9C4A20-6E27-467E-A82B-83AD515946BA}" type="slidenum">
              <a:rPr lang="en-US"/>
              <a:pPr>
                <a:defRPr/>
              </a:pPr>
              <a:t>‹#›</a:t>
            </a:fld>
            <a:endParaRPr lang="en-US"/>
          </a:p>
        </p:txBody>
      </p:sp>
    </p:spTree>
    <p:extLst>
      <p:ext uri="{BB962C8B-B14F-4D97-AF65-F5344CB8AC3E}">
        <p14:creationId xmlns:p14="http://schemas.microsoft.com/office/powerpoint/2010/main" val="238187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F6CFB3-CE2E-4B14-8F75-1E4CD0EE53B3}" type="datetime4">
              <a:rPr lang="en-US"/>
              <a:pPr>
                <a:defRPr/>
              </a:pPr>
              <a:t>March 28,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0003EE-89BB-4EEE-859A-101CADE6F8C6}" type="slidenum">
              <a:rPr lang="en-US"/>
              <a:pPr>
                <a:defRPr/>
              </a:pPr>
              <a:t>‹#›</a:t>
            </a:fld>
            <a:endParaRPr lang="en-US"/>
          </a:p>
        </p:txBody>
      </p:sp>
    </p:spTree>
    <p:extLst>
      <p:ext uri="{BB962C8B-B14F-4D97-AF65-F5344CB8AC3E}">
        <p14:creationId xmlns:p14="http://schemas.microsoft.com/office/powerpoint/2010/main" val="3590620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CEDC97-25E2-4BF8-9946-9AE8D05A1F1A}" type="datetime4">
              <a:rPr lang="en-US"/>
              <a:pPr>
                <a:defRPr/>
              </a:pPr>
              <a:t>March 28,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8E9E66-912C-4FA1-95DC-3781E8ED6003}" type="slidenum">
              <a:rPr lang="en-US"/>
              <a:pPr>
                <a:defRPr/>
              </a:pPr>
              <a:t>‹#›</a:t>
            </a:fld>
            <a:endParaRPr lang="en-US"/>
          </a:p>
        </p:txBody>
      </p:sp>
    </p:spTree>
    <p:extLst>
      <p:ext uri="{BB962C8B-B14F-4D97-AF65-F5344CB8AC3E}">
        <p14:creationId xmlns:p14="http://schemas.microsoft.com/office/powerpoint/2010/main" val="367086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A11129-4AC1-49EB-AEDE-C295F4D161E9}" type="datetime4">
              <a:rPr lang="en-US"/>
              <a:pPr>
                <a:defRPr/>
              </a:pPr>
              <a:t>March 28, 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9DDFA7-FD3F-4D6A-8468-A15361F7C880}" type="slidenum">
              <a:rPr lang="en-US"/>
              <a:pPr>
                <a:defRPr/>
              </a:pPr>
              <a:t>‹#›</a:t>
            </a:fld>
            <a:endParaRPr lang="en-US"/>
          </a:p>
        </p:txBody>
      </p:sp>
    </p:spTree>
    <p:extLst>
      <p:ext uri="{BB962C8B-B14F-4D97-AF65-F5344CB8AC3E}">
        <p14:creationId xmlns:p14="http://schemas.microsoft.com/office/powerpoint/2010/main" val="36839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205AC1-7423-43ED-9D13-9D41F5090378}" type="datetime4">
              <a:rPr lang="en-US"/>
              <a:pPr>
                <a:defRPr/>
              </a:pPr>
              <a:t>March 28, 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D1209A-7E61-4B13-9109-E589F9827431}" type="slidenum">
              <a:rPr lang="en-US"/>
              <a:pPr>
                <a:defRPr/>
              </a:pPr>
              <a:t>‹#›</a:t>
            </a:fld>
            <a:endParaRPr lang="en-US"/>
          </a:p>
        </p:txBody>
      </p:sp>
    </p:spTree>
    <p:extLst>
      <p:ext uri="{BB962C8B-B14F-4D97-AF65-F5344CB8AC3E}">
        <p14:creationId xmlns:p14="http://schemas.microsoft.com/office/powerpoint/2010/main" val="321365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solidFill>
                  <a:srgbClr val="0000FF"/>
                </a:solidFill>
              </a:defRPr>
            </a:lvl1pPr>
            <a:lvl2pPr>
              <a:defRPr sz="3600"/>
            </a:lvl2pPr>
            <a:lvl3pPr>
              <a:defRPr sz="3200"/>
            </a:lvl3pPr>
            <a:lvl4pPr>
              <a:defRPr sz="3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p:txBody>
          <a:bodyPr/>
          <a:lstStyle>
            <a:lvl1pPr>
              <a:defRPr/>
            </a:lvl1pPr>
          </a:lstStyle>
          <a:p>
            <a:pPr>
              <a:defRPr/>
            </a:pPr>
            <a:fld id="{3BA02DFA-02C6-4638-89D4-9E98CDF503C0}" type="datetime4">
              <a:rPr lang="en-US"/>
              <a:pPr>
                <a:defRPr/>
              </a:pPr>
              <a:t>March 28, 2022</a:t>
            </a:fld>
            <a:endParaRPr lang="en-US" altLang="en-US">
              <a:solidFill>
                <a:schemeClr val="bg2"/>
              </a:solidFill>
            </a:endParaRPr>
          </a:p>
        </p:txBody>
      </p:sp>
      <p:sp>
        <p:nvSpPr>
          <p:cNvPr id="5" name="Rectangle 4"/>
          <p:cNvSpPr>
            <a:spLocks noGrp="1" noChangeArrowheads="1"/>
          </p:cNvSpPr>
          <p:nvPr>
            <p:ph type="sldNum" sz="quarter" idx="11"/>
          </p:nvPr>
        </p:nvSpPr>
        <p:spPr/>
        <p:txBody>
          <a:bodyPr/>
          <a:lstStyle>
            <a:lvl1pPr>
              <a:defRPr/>
            </a:lvl1pPr>
          </a:lstStyle>
          <a:p>
            <a:pPr>
              <a:defRPr/>
            </a:pPr>
            <a:fld id="{BC03FDE9-4CFE-4421-A501-434F5F61D1E4}" type="slidenum">
              <a:rPr lang="en-US" altLang="en-US"/>
              <a:pPr>
                <a:defRPr/>
              </a:pPr>
              <a:t>‹#›</a:t>
            </a:fld>
            <a:endParaRPr lang="en-US" altLang="en-US"/>
          </a:p>
        </p:txBody>
      </p:sp>
    </p:spTree>
    <p:extLst>
      <p:ext uri="{BB962C8B-B14F-4D97-AF65-F5344CB8AC3E}">
        <p14:creationId xmlns:p14="http://schemas.microsoft.com/office/powerpoint/2010/main" val="40829132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917851-BEA3-4BF7-A8AF-DDD7C0D28D98}" type="datetime4">
              <a:rPr lang="en-US"/>
              <a:pPr>
                <a:defRPr/>
              </a:pPr>
              <a:t>March 28, 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1ACD7F-0A8A-4343-9247-A1AE8F5C6088}" type="slidenum">
              <a:rPr lang="en-US"/>
              <a:pPr>
                <a:defRPr/>
              </a:pPr>
              <a:t>‹#›</a:t>
            </a:fld>
            <a:endParaRPr lang="en-US"/>
          </a:p>
        </p:txBody>
      </p:sp>
    </p:spTree>
    <p:extLst>
      <p:ext uri="{BB962C8B-B14F-4D97-AF65-F5344CB8AC3E}">
        <p14:creationId xmlns:p14="http://schemas.microsoft.com/office/powerpoint/2010/main" val="3916459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E6E712-EF3B-4B31-AD6B-13C9C7073A30}" type="datetime4">
              <a:rPr lang="en-US"/>
              <a:pPr>
                <a:defRPr/>
              </a:pPr>
              <a:t>March 28,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9A996E-9E68-4294-9FDD-0D3C9BF5F02D}" type="slidenum">
              <a:rPr lang="en-US"/>
              <a:pPr>
                <a:defRPr/>
              </a:pPr>
              <a:t>‹#›</a:t>
            </a:fld>
            <a:endParaRPr lang="en-US"/>
          </a:p>
        </p:txBody>
      </p:sp>
    </p:spTree>
    <p:extLst>
      <p:ext uri="{BB962C8B-B14F-4D97-AF65-F5344CB8AC3E}">
        <p14:creationId xmlns:p14="http://schemas.microsoft.com/office/powerpoint/2010/main" val="318829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85E838-075F-446A-BFEE-D392A06DB13E}" type="datetime4">
              <a:rPr lang="en-US"/>
              <a:pPr>
                <a:defRPr/>
              </a:pPr>
              <a:t>March 28,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B65055-6114-4D36-8439-B3562715F6FB}" type="slidenum">
              <a:rPr lang="en-US"/>
              <a:pPr>
                <a:defRPr/>
              </a:pPr>
              <a:t>‹#›</a:t>
            </a:fld>
            <a:endParaRPr lang="en-US"/>
          </a:p>
        </p:txBody>
      </p:sp>
    </p:spTree>
    <p:extLst>
      <p:ext uri="{BB962C8B-B14F-4D97-AF65-F5344CB8AC3E}">
        <p14:creationId xmlns:p14="http://schemas.microsoft.com/office/powerpoint/2010/main" val="1076119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799E62-F8EB-4C0F-8921-40F31A908B71}" type="datetime4">
              <a:rPr lang="en-US"/>
              <a:pPr>
                <a:defRPr/>
              </a:pPr>
              <a:t>March 28,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B889DA-ECA5-4C6B-9A5A-45309617AC82}" type="slidenum">
              <a:rPr lang="en-US"/>
              <a:pPr>
                <a:defRPr/>
              </a:pPr>
              <a:t>‹#›</a:t>
            </a:fld>
            <a:endParaRPr lang="en-US"/>
          </a:p>
        </p:txBody>
      </p:sp>
    </p:spTree>
    <p:extLst>
      <p:ext uri="{BB962C8B-B14F-4D97-AF65-F5344CB8AC3E}">
        <p14:creationId xmlns:p14="http://schemas.microsoft.com/office/powerpoint/2010/main" val="3542510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888F6E-C648-407D-AFAC-A8EE81AE8784}" type="datetime4">
              <a:rPr lang="en-US"/>
              <a:pPr>
                <a:defRPr/>
              </a:pPr>
              <a:t>March 28,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1FE80-744B-44BB-BAEB-797EBDE08034}" type="slidenum">
              <a:rPr lang="en-US"/>
              <a:pPr>
                <a:defRPr/>
              </a:pPr>
              <a:t>‹#›</a:t>
            </a:fld>
            <a:endParaRPr lang="en-US"/>
          </a:p>
        </p:txBody>
      </p:sp>
    </p:spTree>
    <p:extLst>
      <p:ext uri="{BB962C8B-B14F-4D97-AF65-F5344CB8AC3E}">
        <p14:creationId xmlns:p14="http://schemas.microsoft.com/office/powerpoint/2010/main" val="309889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fld id="{E329875D-7486-496C-A37B-6DE42241A533}" type="datetime4">
              <a:rPr lang="en-US"/>
              <a:pPr>
                <a:defRPr/>
              </a:pPr>
              <a:t>March 28, 2022</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475EFA1D-33DB-4F79-B79B-337EC801B114}" type="slidenum">
              <a:rPr lang="en-US" altLang="en-US"/>
              <a:pPr>
                <a:defRPr/>
              </a:pPr>
              <a:t>‹#›</a:t>
            </a:fld>
            <a:endParaRPr lang="en-US" altLang="en-US"/>
          </a:p>
        </p:txBody>
      </p:sp>
    </p:spTree>
    <p:extLst>
      <p:ext uri="{BB962C8B-B14F-4D97-AF65-F5344CB8AC3E}">
        <p14:creationId xmlns:p14="http://schemas.microsoft.com/office/powerpoint/2010/main" val="49977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fld id="{D44C04FE-6587-4B5D-81C3-E86DEF588904}" type="datetime4">
              <a:rPr lang="en-US"/>
              <a:pPr>
                <a:defRPr/>
              </a:pPr>
              <a:t>March 28, 2022</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96795686-6F3D-48C4-BCA9-D8C1E1CC5471}" type="slidenum">
              <a:rPr lang="en-US" altLang="en-US"/>
              <a:pPr>
                <a:defRPr/>
              </a:pPr>
              <a:t>‹#›</a:t>
            </a:fld>
            <a:endParaRPr lang="en-US" altLang="en-US"/>
          </a:p>
        </p:txBody>
      </p:sp>
    </p:spTree>
    <p:extLst>
      <p:ext uri="{BB962C8B-B14F-4D97-AF65-F5344CB8AC3E}">
        <p14:creationId xmlns:p14="http://schemas.microsoft.com/office/powerpoint/2010/main" val="374928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fld id="{25D329F2-B348-442E-9FFB-D1B4B25A0A17}" type="datetime4">
              <a:rPr lang="en-US"/>
              <a:pPr>
                <a:defRPr/>
              </a:pPr>
              <a:t>March 28, 2022</a:t>
            </a:fld>
            <a:endParaRPr lang="en-US" altLang="en-US" dirty="0">
              <a:solidFill>
                <a:schemeClr val="bg2"/>
              </a:solidFill>
            </a:endParaRPr>
          </a:p>
        </p:txBody>
      </p:sp>
      <p:sp>
        <p:nvSpPr>
          <p:cNvPr id="8"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9" name="Rectangle 7"/>
          <p:cNvSpPr>
            <a:spLocks noGrp="1" noChangeArrowheads="1"/>
          </p:cNvSpPr>
          <p:nvPr>
            <p:ph type="sldNum" sz="quarter" idx="12"/>
          </p:nvPr>
        </p:nvSpPr>
        <p:spPr/>
        <p:txBody>
          <a:bodyPr/>
          <a:lstStyle>
            <a:lvl1pPr>
              <a:defRPr/>
            </a:lvl1pPr>
          </a:lstStyle>
          <a:p>
            <a:pPr>
              <a:defRPr/>
            </a:pPr>
            <a:fld id="{191F6C75-ECE9-475C-B489-BC0C3F19298E}" type="slidenum">
              <a:rPr lang="en-US" altLang="en-US"/>
              <a:pPr>
                <a:defRPr/>
              </a:pPr>
              <a:t>‹#›</a:t>
            </a:fld>
            <a:endParaRPr lang="en-US" altLang="en-US"/>
          </a:p>
        </p:txBody>
      </p:sp>
    </p:spTree>
    <p:extLst>
      <p:ext uri="{BB962C8B-B14F-4D97-AF65-F5344CB8AC3E}">
        <p14:creationId xmlns:p14="http://schemas.microsoft.com/office/powerpoint/2010/main" val="76066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fld id="{7F0E878F-EA39-4C2E-9970-394B6CAB1478}" type="datetime4">
              <a:rPr lang="en-US"/>
              <a:pPr>
                <a:defRPr/>
              </a:pPr>
              <a:t>March 28, 2022</a:t>
            </a:fld>
            <a:endParaRPr lang="en-US" altLang="en-US" dirty="0">
              <a:solidFill>
                <a:schemeClr val="bg2"/>
              </a:solidFill>
            </a:endParaRPr>
          </a:p>
        </p:txBody>
      </p:sp>
      <p:sp>
        <p:nvSpPr>
          <p:cNvPr id="4"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5" name="Rectangle 7"/>
          <p:cNvSpPr>
            <a:spLocks noGrp="1" noChangeArrowheads="1"/>
          </p:cNvSpPr>
          <p:nvPr>
            <p:ph type="sldNum" sz="quarter" idx="12"/>
          </p:nvPr>
        </p:nvSpPr>
        <p:spPr/>
        <p:txBody>
          <a:bodyPr/>
          <a:lstStyle>
            <a:lvl1pPr>
              <a:defRPr/>
            </a:lvl1pPr>
          </a:lstStyle>
          <a:p>
            <a:pPr>
              <a:defRPr/>
            </a:pPr>
            <a:fld id="{B32496E5-8FFA-4061-92C3-71B1BA3DDA51}" type="slidenum">
              <a:rPr lang="en-US" altLang="en-US"/>
              <a:pPr>
                <a:defRPr/>
              </a:pPr>
              <a:t>‹#›</a:t>
            </a:fld>
            <a:endParaRPr lang="en-US" altLang="en-US"/>
          </a:p>
        </p:txBody>
      </p:sp>
    </p:spTree>
    <p:extLst>
      <p:ext uri="{BB962C8B-B14F-4D97-AF65-F5344CB8AC3E}">
        <p14:creationId xmlns:p14="http://schemas.microsoft.com/office/powerpoint/2010/main" val="423146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A8047DC0-EB30-4B3A-AABE-7E05E0B31B3B}" type="datetime4">
              <a:rPr lang="en-US"/>
              <a:pPr>
                <a:defRPr/>
              </a:pPr>
              <a:t>March 28, 2022</a:t>
            </a:fld>
            <a:endParaRPr lang="en-US" altLang="en-US" dirty="0">
              <a:solidFill>
                <a:schemeClr val="bg2"/>
              </a:solidFill>
            </a:endParaRPr>
          </a:p>
        </p:txBody>
      </p:sp>
      <p:sp>
        <p:nvSpPr>
          <p:cNvPr id="3"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4" name="Rectangle 7"/>
          <p:cNvSpPr>
            <a:spLocks noGrp="1" noChangeArrowheads="1"/>
          </p:cNvSpPr>
          <p:nvPr>
            <p:ph type="sldNum" sz="quarter" idx="12"/>
          </p:nvPr>
        </p:nvSpPr>
        <p:spPr/>
        <p:txBody>
          <a:bodyPr/>
          <a:lstStyle>
            <a:lvl1pPr>
              <a:defRPr/>
            </a:lvl1pPr>
          </a:lstStyle>
          <a:p>
            <a:pPr>
              <a:defRPr/>
            </a:pPr>
            <a:fld id="{24C21867-5838-4AB1-82B9-E47C7DA36B59}" type="slidenum">
              <a:rPr lang="en-US" altLang="en-US"/>
              <a:pPr>
                <a:defRPr/>
              </a:pPr>
              <a:t>‹#›</a:t>
            </a:fld>
            <a:endParaRPr lang="en-US" altLang="en-US"/>
          </a:p>
        </p:txBody>
      </p:sp>
    </p:spTree>
    <p:extLst>
      <p:ext uri="{BB962C8B-B14F-4D97-AF65-F5344CB8AC3E}">
        <p14:creationId xmlns:p14="http://schemas.microsoft.com/office/powerpoint/2010/main" val="44203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FEB29D74-CB06-4A77-8DB8-0A977A7E0029}" type="datetime4">
              <a:rPr lang="en-US"/>
              <a:pPr>
                <a:defRPr/>
              </a:pPr>
              <a:t>March 28, 2022</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AB954077-3D17-4357-9835-26FB285CFBC9}" type="slidenum">
              <a:rPr lang="en-US" altLang="en-US"/>
              <a:pPr>
                <a:defRPr/>
              </a:pPr>
              <a:t>‹#›</a:t>
            </a:fld>
            <a:endParaRPr lang="en-US" altLang="en-US"/>
          </a:p>
        </p:txBody>
      </p:sp>
    </p:spTree>
    <p:extLst>
      <p:ext uri="{BB962C8B-B14F-4D97-AF65-F5344CB8AC3E}">
        <p14:creationId xmlns:p14="http://schemas.microsoft.com/office/powerpoint/2010/main" val="369383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F74CE224-DED2-4CD1-AC21-F3080FE47CB5}" type="datetime4">
              <a:rPr lang="en-US"/>
              <a:pPr>
                <a:defRPr/>
              </a:pPr>
              <a:t>March 28, 2022</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25D17707-3908-48D0-952F-C787BB50C527}" type="slidenum">
              <a:rPr lang="en-US" altLang="en-US"/>
              <a:pPr>
                <a:defRPr/>
              </a:pPr>
              <a:t>‹#›</a:t>
            </a:fld>
            <a:endParaRPr lang="en-US" altLang="en-US"/>
          </a:p>
        </p:txBody>
      </p:sp>
    </p:spTree>
    <p:extLst>
      <p:ext uri="{BB962C8B-B14F-4D97-AF65-F5344CB8AC3E}">
        <p14:creationId xmlns:p14="http://schemas.microsoft.com/office/powerpoint/2010/main" val="19485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711200" cy="601821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66"/>
                </a:solidFill>
                <a:latin typeface="+mn-lt"/>
              </a:defRPr>
            </a:lvl1pPr>
          </a:lstStyle>
          <a:p>
            <a:pPr>
              <a:defRPr/>
            </a:pPr>
            <a:fld id="{C561878C-251A-4F5B-B74A-ACA28F612672}" type="datetime4">
              <a:rPr lang="en-US"/>
              <a:pPr>
                <a:defRPr/>
              </a:pPr>
              <a:t>March 28, 2022</a:t>
            </a:fld>
            <a:endParaRPr lang="en-US" altLang="en-US" dirty="0">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5710A507-AB75-48C3-BB61-5E47FAE343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24" r:id="rId1"/>
    <p:sldLayoutId id="2147484925" r:id="rId2"/>
    <p:sldLayoutId id="2147484926" r:id="rId3"/>
    <p:sldLayoutId id="2147484927" r:id="rId4"/>
    <p:sldLayoutId id="2147484928" r:id="rId5"/>
    <p:sldLayoutId id="2147484929" r:id="rId6"/>
    <p:sldLayoutId id="2147484930" r:id="rId7"/>
    <p:sldLayoutId id="2147484931" r:id="rId8"/>
    <p:sldLayoutId id="2147484932" r:id="rId9"/>
    <p:sldLayoutId id="2147484933" r:id="rId10"/>
    <p:sldLayoutId id="2147484934" r:id="rId11"/>
    <p:sldLayoutId id="2147484935" r:id="rId12"/>
    <p:sldLayoutId id="2147484936" r:id="rId13"/>
  </p:sldLayoutIdLst>
  <p:timing>
    <p:tnLst>
      <p:par>
        <p:cTn id="1" dur="indefinite" restart="never" nodeType="tmRoot"/>
      </p:par>
    </p:tnLst>
  </p:timing>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1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pPr>
              <a:defRPr/>
            </a:pPr>
            <a:fld id="{1DEE0716-1A4A-41D7-8CDF-AB246C894936}" type="datetime4">
              <a:rPr lang="en-US"/>
              <a:pPr>
                <a:defRPr/>
              </a:pPr>
              <a:t>March 28, 2022</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pPr>
              <a:defRPr/>
            </a:pPr>
            <a:fld id="{A4CEDE50-698D-4EB3-A7A3-BFEF3DBDA9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hf hdr="0" ftr="0"/>
  <p:txStyles>
    <p:titleStyle>
      <a:lvl1pPr algn="ctr" rtl="0" eaLnBrk="0" fontAlgn="base" hangingPunct="0">
        <a:spcBef>
          <a:spcPct val="0"/>
        </a:spcBef>
        <a:spcAft>
          <a:spcPct val="0"/>
        </a:spcAft>
        <a:defRPr sz="48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800" b="1">
          <a:solidFill>
            <a:schemeClr val="bg1"/>
          </a:solidFill>
          <a:latin typeface="Helvetica" pitchFamily="34" charset="0"/>
        </a:defRPr>
      </a:lvl2pPr>
      <a:lvl3pPr algn="ctr" rtl="0" eaLnBrk="0" fontAlgn="base" hangingPunct="0">
        <a:spcBef>
          <a:spcPct val="0"/>
        </a:spcBef>
        <a:spcAft>
          <a:spcPct val="0"/>
        </a:spcAft>
        <a:defRPr sz="4800" b="1">
          <a:solidFill>
            <a:schemeClr val="bg1"/>
          </a:solidFill>
          <a:latin typeface="Helvetica" pitchFamily="34" charset="0"/>
        </a:defRPr>
      </a:lvl3pPr>
      <a:lvl4pPr algn="ctr" rtl="0" eaLnBrk="0" fontAlgn="base" hangingPunct="0">
        <a:spcBef>
          <a:spcPct val="0"/>
        </a:spcBef>
        <a:spcAft>
          <a:spcPct val="0"/>
        </a:spcAft>
        <a:defRPr sz="4800" b="1">
          <a:solidFill>
            <a:schemeClr val="bg1"/>
          </a:solidFill>
          <a:latin typeface="Helvetica" pitchFamily="34" charset="0"/>
        </a:defRPr>
      </a:lvl4pPr>
      <a:lvl5pPr algn="ctr" rtl="0" eaLnBrk="0" fontAlgn="base" hangingPunct="0">
        <a:spcBef>
          <a:spcPct val="0"/>
        </a:spcBef>
        <a:spcAft>
          <a:spcPct val="0"/>
        </a:spcAft>
        <a:defRPr sz="4800" b="1">
          <a:solidFill>
            <a:schemeClr val="bg1"/>
          </a:solidFill>
          <a:latin typeface="Helvetica" pitchFamily="34" charset="0"/>
        </a:defRPr>
      </a:lvl5pPr>
      <a:lvl6pPr marL="457200" algn="ctr" rtl="0" fontAlgn="base">
        <a:spcBef>
          <a:spcPct val="0"/>
        </a:spcBef>
        <a:spcAft>
          <a:spcPct val="0"/>
        </a:spcAft>
        <a:defRPr sz="4800" b="1">
          <a:solidFill>
            <a:schemeClr val="bg1"/>
          </a:solidFill>
          <a:latin typeface="Helvetica" pitchFamily="34" charset="0"/>
        </a:defRPr>
      </a:lvl6pPr>
      <a:lvl7pPr marL="914400" algn="ctr" rtl="0" fontAlgn="base">
        <a:spcBef>
          <a:spcPct val="0"/>
        </a:spcBef>
        <a:spcAft>
          <a:spcPct val="0"/>
        </a:spcAft>
        <a:defRPr sz="4800" b="1">
          <a:solidFill>
            <a:schemeClr val="bg1"/>
          </a:solidFill>
          <a:latin typeface="Helvetica" pitchFamily="34" charset="0"/>
        </a:defRPr>
      </a:lvl7pPr>
      <a:lvl8pPr marL="1371600" algn="ctr" rtl="0" fontAlgn="base">
        <a:spcBef>
          <a:spcPct val="0"/>
        </a:spcBef>
        <a:spcAft>
          <a:spcPct val="0"/>
        </a:spcAft>
        <a:defRPr sz="4800" b="1">
          <a:solidFill>
            <a:schemeClr val="bg1"/>
          </a:solidFill>
          <a:latin typeface="Helvetica" pitchFamily="34" charset="0"/>
        </a:defRPr>
      </a:lvl8pPr>
      <a:lvl9pPr marL="1828800" algn="ctr" rtl="0" fontAlgn="base">
        <a:spcBef>
          <a:spcPct val="0"/>
        </a:spcBef>
        <a:spcAft>
          <a:spcPct val="0"/>
        </a:spcAft>
        <a:defRPr sz="4800" b="1">
          <a:solidFill>
            <a:schemeClr val="bg1"/>
          </a:solidFill>
          <a:latin typeface="Helvetic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CC009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tmp"/></Relationships>
</file>

<file path=ppt/slides/_rels/slide1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tm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6.xml"/><Relationship Id="rId4" Type="http://schemas.openxmlformats.org/officeDocument/2006/relationships/image" Target="../media/image35.emf"/></Relationships>
</file>

<file path=ppt/slides/_rels/slide4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6.emf"/><Relationship Id="rId5" Type="http://schemas.openxmlformats.org/officeDocument/2006/relationships/oleObject" Target="../embeddings/oleObject1.bin"/><Relationship Id="rId4" Type="http://schemas.openxmlformats.org/officeDocument/2006/relationships/image" Target="../media/image47.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tm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6.xml"/><Relationship Id="rId4" Type="http://schemas.openxmlformats.org/officeDocument/2006/relationships/image" Target="../media/image54.emf"/></Relationships>
</file>

<file path=ppt/slides/_rels/slide6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sz="2400" dirty="0" smtClean="0"/>
              <a:t>Class </a:t>
            </a:r>
            <a:r>
              <a:rPr lang="en-US" sz="2400" dirty="0"/>
              <a:t>4</a:t>
            </a:r>
            <a:r>
              <a:rPr lang="en-US" sz="2400" dirty="0" smtClean="0"/>
              <a:t/>
            </a:r>
            <a:br>
              <a:rPr lang="en-US" sz="2400" dirty="0" smtClean="0"/>
            </a:br>
            <a:r>
              <a:rPr lang="en-US" sz="2400" dirty="0" smtClean="0"/>
              <a:t>Platforms and Networks</a:t>
            </a:r>
            <a:br>
              <a:rPr lang="en-US" sz="2400" dirty="0" smtClean="0"/>
            </a:br>
            <a:r>
              <a:rPr lang="en-US" sz="2400" dirty="0" smtClean="0"/>
              <a:t>Spring 2022</a:t>
            </a:r>
            <a:br>
              <a:rPr lang="en-US" sz="2400" dirty="0" smtClean="0"/>
            </a:br>
            <a:r>
              <a:rPr lang="en-US" sz="2400" dirty="0" smtClean="0"/>
              <a:t/>
            </a:r>
            <a:br>
              <a:rPr lang="en-US" sz="2400" dirty="0" smtClean="0"/>
            </a:br>
            <a:r>
              <a:rPr lang="en-US" sz="2400" dirty="0" smtClean="0"/>
              <a:t/>
            </a:r>
            <a:br>
              <a:rPr lang="en-US" sz="2400" dirty="0" smtClean="0"/>
            </a:br>
            <a:r>
              <a:rPr lang="en-US" sz="5400" dirty="0" smtClean="0"/>
              <a:t>The Constitutional Framework for Price Regulation</a:t>
            </a:r>
          </a:p>
        </p:txBody>
      </p:sp>
      <p:sp>
        <p:nvSpPr>
          <p:cNvPr id="18435" name="Rectangle 3"/>
          <p:cNvSpPr>
            <a:spLocks noGrp="1" noChangeArrowheads="1"/>
          </p:cNvSpPr>
          <p:nvPr>
            <p:ph type="subTitle" idx="1"/>
          </p:nvPr>
        </p:nvSpPr>
        <p:spPr>
          <a:xfrm>
            <a:off x="3833813" y="3581400"/>
            <a:ext cx="6853237" cy="1752600"/>
          </a:xfrm>
        </p:spPr>
        <p:txBody>
          <a:bodyPr/>
          <a:lstStyle/>
          <a:p>
            <a:r>
              <a:rPr lang="en-US" dirty="0" smtClean="0">
                <a:solidFill>
                  <a:srgbClr val="0000FF"/>
                </a:solidFill>
              </a:rPr>
              <a:t>Randal C. Picker</a:t>
            </a:r>
          </a:p>
          <a:p>
            <a:r>
              <a:rPr lang="en-US" sz="2000" dirty="0" smtClean="0">
                <a:solidFill>
                  <a:srgbClr val="0000FF"/>
                </a:solidFill>
              </a:rPr>
              <a:t>James Parker Hall Distinguished Service Professor of Law</a:t>
            </a:r>
          </a:p>
          <a:p>
            <a:r>
              <a:rPr lang="en-US" dirty="0" smtClean="0">
                <a:solidFill>
                  <a:srgbClr val="0000FF"/>
                </a:solidFill>
              </a:rPr>
              <a:t>The Law School</a:t>
            </a:r>
          </a:p>
          <a:p>
            <a:r>
              <a:rPr lang="en-US" dirty="0" smtClean="0">
                <a:solidFill>
                  <a:srgbClr val="0000FF"/>
                </a:solidFill>
              </a:rPr>
              <a:t>The University of Chicago</a:t>
            </a:r>
          </a:p>
          <a:p>
            <a:endParaRPr lang="en-US" sz="2000" dirty="0" smtClean="0">
              <a:solidFill>
                <a:srgbClr val="0000FF"/>
              </a:solidFill>
            </a:endParaRPr>
          </a:p>
          <a:p>
            <a:r>
              <a:rPr lang="en-US" sz="1800" dirty="0" smtClean="0">
                <a:solidFill>
                  <a:srgbClr val="0000FF"/>
                </a:solidFill>
              </a:rPr>
              <a:t>Copyright </a:t>
            </a:r>
            <a:r>
              <a:rPr lang="en-US" sz="1800" smtClean="0">
                <a:solidFill>
                  <a:srgbClr val="0000FF"/>
                </a:solidFill>
              </a:rPr>
              <a:t>© 2014-22 </a:t>
            </a:r>
            <a:r>
              <a:rPr lang="en-US" sz="1800" dirty="0" smtClean="0">
                <a:solidFill>
                  <a:srgbClr val="0000FF"/>
                </a:solidFill>
              </a:rPr>
              <a:t>Randal C. Picker.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49250" y="418011"/>
            <a:ext cx="4320451" cy="5797176"/>
          </a:xfrm>
          <a:prstGeom prst="rect">
            <a:avLst/>
          </a:prstGeom>
        </p:spPr>
      </p:pic>
      <p:sp>
        <p:nvSpPr>
          <p:cNvPr id="2" name="Title 1"/>
          <p:cNvSpPr>
            <a:spLocks noGrp="1"/>
          </p:cNvSpPr>
          <p:nvPr>
            <p:ph type="title"/>
          </p:nvPr>
        </p:nvSpPr>
        <p:spPr>
          <a:xfrm>
            <a:off x="6700838" y="-2"/>
            <a:ext cx="5491163"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62-133(c): Determining Original Cost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10</a:t>
            </a:fld>
            <a:endParaRPr lang="en-US" altLang="en-US"/>
          </a:p>
        </p:txBody>
      </p:sp>
      <p:sp>
        <p:nvSpPr>
          <p:cNvPr id="6" name="Text Box 5"/>
          <p:cNvSpPr txBox="1">
            <a:spLocks noChangeArrowheads="1"/>
          </p:cNvSpPr>
          <p:nvPr/>
        </p:nvSpPr>
        <p:spPr bwMode="auto">
          <a:xfrm>
            <a:off x="9548812" y="6488668"/>
            <a:ext cx="264318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N.C. Gen. Stat 62-133</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Rectangle 7"/>
          <p:cNvSpPr/>
          <p:nvPr/>
        </p:nvSpPr>
        <p:spPr bwMode="auto">
          <a:xfrm>
            <a:off x="1676400" y="2157948"/>
            <a:ext cx="9907929"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rgbClr val="000000"/>
                </a:solidFill>
                <a:effectLst/>
              </a:rPr>
              <a:t>“</a:t>
            </a:r>
            <a:r>
              <a:rPr lang="en-US" sz="3600" dirty="0"/>
              <a:t>The </a:t>
            </a:r>
            <a:r>
              <a:rPr lang="en-US" sz="3600" b="1" dirty="0">
                <a:solidFill>
                  <a:schemeClr val="accent4">
                    <a:lumMod val="50000"/>
                    <a:lumOff val="50000"/>
                  </a:schemeClr>
                </a:solidFill>
              </a:rPr>
              <a:t>original cost </a:t>
            </a:r>
            <a:r>
              <a:rPr lang="en-US" sz="3600" dirty="0"/>
              <a:t>of the public </a:t>
            </a:r>
            <a:r>
              <a:rPr lang="en-US" sz="3600" dirty="0" smtClean="0"/>
              <a:t>utility’s </a:t>
            </a:r>
            <a:r>
              <a:rPr lang="en-US" sz="3600" dirty="0"/>
              <a:t>property, including its construction work in progress, </a:t>
            </a:r>
            <a:r>
              <a:rPr lang="en-US" sz="3600" b="1" dirty="0">
                <a:solidFill>
                  <a:schemeClr val="accent4">
                    <a:lumMod val="50000"/>
                    <a:lumOff val="50000"/>
                  </a:schemeClr>
                </a:solidFill>
              </a:rPr>
              <a:t>shall be determined as of the end of the test period used in the hearing </a:t>
            </a:r>
            <a:r>
              <a:rPr lang="en-US" sz="3600" dirty="0"/>
              <a:t>and the probable future revenues and expenses shall be based on the plant and equipment in operation at that time</a:t>
            </a:r>
            <a:r>
              <a:rPr lang="en-US" sz="3600" dirty="0" smtClean="0"/>
              <a:t>.</a:t>
            </a:r>
            <a:r>
              <a:rPr kumimoji="1" lang="en-US" sz="3600" i="0" u="none" strike="noStrike" cap="none" normalizeH="0" dirty="0" smtClean="0">
                <a:ln>
                  <a:noFill/>
                </a:ln>
                <a:solidFill>
                  <a:srgbClr val="000000"/>
                </a:solidFill>
                <a:effectLst/>
              </a:rPr>
              <a:t>”</a:t>
            </a:r>
            <a:endParaRPr kumimoji="1" lang="en-US" sz="36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27259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06400" y="522134"/>
            <a:ext cx="4320451" cy="5797176"/>
          </a:xfrm>
          <a:prstGeom prst="rect">
            <a:avLst/>
          </a:prstGeom>
        </p:spPr>
      </p:pic>
      <p:sp>
        <p:nvSpPr>
          <p:cNvPr id="2" name="Title 1"/>
          <p:cNvSpPr>
            <a:spLocks noGrp="1"/>
          </p:cNvSpPr>
          <p:nvPr>
            <p:ph type="title"/>
          </p:nvPr>
        </p:nvSpPr>
        <p:spPr>
          <a:xfrm>
            <a:off x="6667500" y="-2"/>
            <a:ext cx="5524501"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62-133(c): Used and Useful Property</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11</a:t>
            </a:fld>
            <a:endParaRPr lang="en-US" altLang="en-US"/>
          </a:p>
        </p:txBody>
      </p:sp>
      <p:sp>
        <p:nvSpPr>
          <p:cNvPr id="6" name="Text Box 5"/>
          <p:cNvSpPr txBox="1">
            <a:spLocks noChangeArrowheads="1"/>
          </p:cNvSpPr>
          <p:nvPr/>
        </p:nvSpPr>
        <p:spPr bwMode="auto">
          <a:xfrm>
            <a:off x="9548812" y="6488668"/>
            <a:ext cx="264318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N.C. Gen. Stat 62-133</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Rectangle 7"/>
          <p:cNvSpPr/>
          <p:nvPr/>
        </p:nvSpPr>
        <p:spPr bwMode="auto">
          <a:xfrm>
            <a:off x="1709738" y="1376898"/>
            <a:ext cx="9907929" cy="452431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rgbClr val="000000"/>
                </a:solidFill>
                <a:effectLst/>
              </a:rPr>
              <a:t>“… [T]</a:t>
            </a:r>
            <a:r>
              <a:rPr lang="en-US" sz="3600" dirty="0" smtClean="0"/>
              <a:t>he </a:t>
            </a:r>
            <a:r>
              <a:rPr lang="en-US" sz="3600" dirty="0"/>
              <a:t>Commission shall consider such relevant, material and competent evidence as may be offered by any party to the proceeding tending to show </a:t>
            </a:r>
            <a:r>
              <a:rPr lang="en-US" sz="3600" b="1" dirty="0">
                <a:solidFill>
                  <a:schemeClr val="accent4">
                    <a:lumMod val="50000"/>
                    <a:lumOff val="50000"/>
                  </a:schemeClr>
                </a:solidFill>
              </a:rPr>
              <a:t>actual changes in costs, revenues or the cost of the public </a:t>
            </a:r>
            <a:r>
              <a:rPr lang="en-US" sz="3600" b="1" dirty="0" smtClean="0">
                <a:solidFill>
                  <a:schemeClr val="accent4">
                    <a:lumMod val="50000"/>
                    <a:lumOff val="50000"/>
                  </a:schemeClr>
                </a:solidFill>
              </a:rPr>
              <a:t>utility’s </a:t>
            </a:r>
            <a:r>
              <a:rPr lang="en-US" sz="3600" b="1" dirty="0">
                <a:solidFill>
                  <a:schemeClr val="accent4">
                    <a:lumMod val="50000"/>
                    <a:lumOff val="50000"/>
                  </a:schemeClr>
                </a:solidFill>
              </a:rPr>
              <a:t>property used and useful, or to be used and useful within a reasonable time after the test period</a:t>
            </a:r>
            <a:r>
              <a:rPr lang="en-US" sz="3600" dirty="0"/>
              <a:t>, in providing the service rendered to the public within this </a:t>
            </a:r>
            <a:r>
              <a:rPr lang="en-US" sz="3600" dirty="0" smtClean="0"/>
              <a:t>State</a:t>
            </a:r>
            <a:r>
              <a:rPr lang="en-US" sz="3600" dirty="0"/>
              <a:t> </a:t>
            </a:r>
            <a:r>
              <a:rPr lang="en-US" sz="3600" dirty="0" smtClean="0"/>
              <a:t>… .</a:t>
            </a:r>
            <a:r>
              <a:rPr kumimoji="1" lang="en-US" sz="3600" i="0" u="none" strike="noStrike" cap="none" normalizeH="0" dirty="0" smtClean="0">
                <a:ln>
                  <a:noFill/>
                </a:ln>
                <a:solidFill>
                  <a:srgbClr val="000000"/>
                </a:solidFill>
                <a:effectLst/>
              </a:rPr>
              <a:t>”</a:t>
            </a:r>
            <a:endParaRPr kumimoji="1" lang="en-US" sz="36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165085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06400" y="522134"/>
            <a:ext cx="4320451" cy="5797176"/>
          </a:xfrm>
          <a:prstGeom prst="rect">
            <a:avLst/>
          </a:prstGeom>
        </p:spPr>
      </p:pic>
      <p:sp>
        <p:nvSpPr>
          <p:cNvPr id="2" name="Title 1"/>
          <p:cNvSpPr>
            <a:spLocks noGrp="1"/>
          </p:cNvSpPr>
          <p:nvPr>
            <p:ph type="title"/>
          </p:nvPr>
        </p:nvSpPr>
        <p:spPr>
          <a:xfrm>
            <a:off x="3386138" y="-2"/>
            <a:ext cx="8805863" cy="423865"/>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62-133(d, e): Reasonable and Just Rates from Time to Time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12</a:t>
            </a:fld>
            <a:endParaRPr lang="en-US" altLang="en-US"/>
          </a:p>
        </p:txBody>
      </p:sp>
      <p:sp>
        <p:nvSpPr>
          <p:cNvPr id="6" name="Text Box 5"/>
          <p:cNvSpPr txBox="1">
            <a:spLocks noChangeArrowheads="1"/>
          </p:cNvSpPr>
          <p:nvPr/>
        </p:nvSpPr>
        <p:spPr bwMode="auto">
          <a:xfrm>
            <a:off x="9548812" y="6488668"/>
            <a:ext cx="264318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N.C. Gen. Stat 62-133</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10" name="Rectangle 9"/>
          <p:cNvSpPr/>
          <p:nvPr/>
        </p:nvSpPr>
        <p:spPr bwMode="auto">
          <a:xfrm>
            <a:off x="1838326" y="2381785"/>
            <a:ext cx="9907929"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rgbClr val="000000"/>
                </a:solidFill>
                <a:effectLst/>
              </a:rPr>
              <a:t>“(d)</a:t>
            </a:r>
            <a:r>
              <a:rPr kumimoji="1" lang="en-US" sz="3600" i="0" u="none" strike="noStrike" cap="none" normalizeH="0" dirty="0" smtClean="0">
                <a:ln>
                  <a:noFill/>
                </a:ln>
                <a:solidFill>
                  <a:srgbClr val="000000"/>
                </a:solidFill>
                <a:effectLst/>
              </a:rPr>
              <a:t> </a:t>
            </a:r>
            <a:r>
              <a:rPr lang="en-US" sz="3600" dirty="0" smtClean="0"/>
              <a:t>The </a:t>
            </a:r>
            <a:r>
              <a:rPr lang="en-US" sz="3600" dirty="0"/>
              <a:t>Commission shall consider all other material facts of record that will enable it to determine what are </a:t>
            </a:r>
            <a:r>
              <a:rPr lang="en-US" sz="3600" b="1" dirty="0">
                <a:solidFill>
                  <a:schemeClr val="accent4">
                    <a:lumMod val="50000"/>
                    <a:lumOff val="50000"/>
                  </a:schemeClr>
                </a:solidFill>
              </a:rPr>
              <a:t>reasonable and just rates</a:t>
            </a:r>
            <a:r>
              <a:rPr lang="en-US" sz="3600" dirty="0"/>
              <a:t>. </a:t>
            </a:r>
            <a:endParaRPr lang="en-US" sz="3600" dirty="0" smtClean="0"/>
          </a:p>
          <a:p>
            <a:r>
              <a:rPr lang="en-US" sz="3600" dirty="0" smtClean="0"/>
              <a:t>(e) </a:t>
            </a:r>
            <a:r>
              <a:rPr lang="en-US" sz="3600" dirty="0"/>
              <a:t>The fixing of a rate of return shall not bar the fixing of a different rate of return in a subsequent proceeding</a:t>
            </a:r>
            <a:r>
              <a:rPr lang="en-US" sz="3600" dirty="0" smtClean="0"/>
              <a:t>.</a:t>
            </a:r>
            <a:r>
              <a:rPr kumimoji="1" lang="en-US" sz="3600" i="0" u="none" strike="noStrike" cap="none" normalizeH="0" dirty="0" smtClean="0">
                <a:ln>
                  <a:noFill/>
                </a:ln>
                <a:solidFill>
                  <a:srgbClr val="000000"/>
                </a:solidFill>
                <a:effectLst/>
              </a:rPr>
              <a:t>”</a:t>
            </a:r>
            <a:endParaRPr kumimoji="1" lang="en-US" sz="36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112418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US" dirty="0"/>
          </a:p>
        </p:txBody>
      </p:sp>
      <p:sp>
        <p:nvSpPr>
          <p:cNvPr id="3" name="Content Placeholder 2"/>
          <p:cNvSpPr>
            <a:spLocks noGrp="1"/>
          </p:cNvSpPr>
          <p:nvPr>
            <p:ph idx="1"/>
          </p:nvPr>
        </p:nvSpPr>
        <p:spPr/>
        <p:txBody>
          <a:bodyPr/>
          <a:lstStyle/>
          <a:p>
            <a:r>
              <a:rPr lang="en-US" dirty="0" smtClean="0"/>
              <a:t>Possible Changes</a:t>
            </a:r>
          </a:p>
          <a:p>
            <a:pPr lvl="1"/>
            <a:r>
              <a:rPr lang="en-US" dirty="0" smtClean="0"/>
              <a:t>Prices change?</a:t>
            </a:r>
          </a:p>
          <a:p>
            <a:pPr lvl="1"/>
            <a:r>
              <a:rPr lang="en-US" dirty="0" smtClean="0"/>
              <a:t>Plans change as in </a:t>
            </a:r>
            <a:r>
              <a:rPr lang="en-US" i="1" dirty="0" smtClean="0"/>
              <a:t>Duquesne Light</a:t>
            </a:r>
            <a:r>
              <a:rPr lang="en-US" dirty="0" smtClean="0"/>
              <a:t>?</a:t>
            </a:r>
          </a:p>
          <a:p>
            <a:pPr lvl="2"/>
            <a:r>
              <a:rPr lang="en-US" dirty="0" smtClean="0"/>
              <a:t>Made sense to start, made sense to stop</a:t>
            </a:r>
          </a:p>
          <a:p>
            <a:pPr lvl="1"/>
            <a:r>
              <a:rPr lang="en-US" dirty="0" smtClean="0"/>
              <a:t>Costs are unexpectedly high?</a:t>
            </a:r>
            <a:endParaRPr lang="en-US" dirty="0"/>
          </a:p>
        </p:txBody>
      </p:sp>
      <p:sp>
        <p:nvSpPr>
          <p:cNvPr id="4" name="Date Placeholder 3"/>
          <p:cNvSpPr>
            <a:spLocks noGrp="1"/>
          </p:cNvSpPr>
          <p:nvPr>
            <p:ph type="dt" sz="half" idx="10"/>
          </p:nvPr>
        </p:nvSpPr>
        <p:spPr/>
        <p:txBody>
          <a:bodyPr/>
          <a:lstStyle/>
          <a:p>
            <a:pPr>
              <a:defRPr/>
            </a:pPr>
            <a:fld id="{3BA02DFA-02C6-4638-89D4-9E98CDF503C0}" type="datetime4">
              <a:rPr lang="en-US" smtClean="0"/>
              <a:pPr>
                <a:defRPr/>
              </a:pPr>
              <a:t>March 28, 2022</a:t>
            </a:fld>
            <a:endParaRPr lang="en-US" altLang="en-US">
              <a:solidFill>
                <a:schemeClr val="bg2"/>
              </a:solidFill>
            </a:endParaRP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13</a:t>
            </a:fld>
            <a:endParaRPr lang="en-US" altLang="en-US"/>
          </a:p>
        </p:txBody>
      </p:sp>
    </p:spTree>
    <p:extLst>
      <p:ext uri="{BB962C8B-B14F-4D97-AF65-F5344CB8AC3E}">
        <p14:creationId xmlns:p14="http://schemas.microsoft.com/office/powerpoint/2010/main" val="783140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8618" y="-2"/>
            <a:ext cx="5583383" cy="677489"/>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How Should We Deal with Changes in Prices over Time?: 1913-2020 CPI</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14</a:t>
            </a:fld>
            <a:endParaRPr lang="en-US" altLang="en-US"/>
          </a:p>
        </p:txBody>
      </p:sp>
      <p:sp>
        <p:nvSpPr>
          <p:cNvPr id="6" name="Text Box 5"/>
          <p:cNvSpPr txBox="1">
            <a:spLocks noChangeArrowheads="1"/>
          </p:cNvSpPr>
          <p:nvPr/>
        </p:nvSpPr>
        <p:spPr bwMode="auto">
          <a:xfrm>
            <a:off x="7452361" y="6488668"/>
            <a:ext cx="473964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FRED at St. Louis Fed (Visited: 8 Apr 2020)</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Consumer Price Index for All Urban Consumers: All Items in U.S. City Average (CPIAUCNS) | FRED | St. Louis Fed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33" y="157941"/>
            <a:ext cx="4473925" cy="4920857"/>
          </a:xfrm>
          <a:prstGeom prst="rect">
            <a:avLst/>
          </a:prstGeom>
        </p:spPr>
      </p:pic>
      <p:pic>
        <p:nvPicPr>
          <p:cNvPr id="8" name="Picture 7" descr="Consumer Price Index for All Urban Consumers: All Items in U.S. City Average (CPIAUCNS) | FRED | St. Louis Fed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4617" t="18354" r="5918" b="41863"/>
          <a:stretch/>
        </p:blipFill>
        <p:spPr>
          <a:xfrm>
            <a:off x="1820488" y="1608512"/>
            <a:ext cx="9486649" cy="4639887"/>
          </a:xfrm>
          <a:prstGeom prst="rect">
            <a:avLst/>
          </a:prstGeom>
        </p:spPr>
      </p:pic>
    </p:spTree>
    <p:extLst>
      <p:ext uri="{BB962C8B-B14F-4D97-AF65-F5344CB8AC3E}">
        <p14:creationId xmlns:p14="http://schemas.microsoft.com/office/powerpoint/2010/main" val="8131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8618" y="-2"/>
            <a:ext cx="5583383" cy="677489"/>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How Should We Deal with Changes in Prices over Time?: </a:t>
            </a:r>
            <a:r>
              <a:rPr lang="en-US" sz="2400" dirty="0" smtClean="0">
                <a:solidFill>
                  <a:schemeClr val="accent4">
                    <a:lumMod val="75000"/>
                    <a:lumOff val="25000"/>
                  </a:schemeClr>
                </a:solidFill>
                <a:latin typeface="+mn-lt"/>
                <a:cs typeface="Times New Roman" panose="02020603050405020304" pitchFamily="18" charset="0"/>
              </a:rPr>
              <a:t>1913-2022 </a:t>
            </a:r>
            <a:r>
              <a:rPr lang="en-US" sz="2400" dirty="0" smtClean="0">
                <a:solidFill>
                  <a:schemeClr val="accent4">
                    <a:lumMod val="75000"/>
                    <a:lumOff val="25000"/>
                  </a:schemeClr>
                </a:solidFill>
                <a:latin typeface="+mn-lt"/>
                <a:cs typeface="Times New Roman" panose="02020603050405020304" pitchFamily="18" charset="0"/>
              </a:rPr>
              <a:t>CPI</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15</a:t>
            </a:fld>
            <a:endParaRPr lang="en-US" altLang="en-US"/>
          </a:p>
        </p:txBody>
      </p:sp>
      <p:sp>
        <p:nvSpPr>
          <p:cNvPr id="6" name="Text Box 5"/>
          <p:cNvSpPr txBox="1">
            <a:spLocks noChangeArrowheads="1"/>
          </p:cNvSpPr>
          <p:nvPr/>
        </p:nvSpPr>
        <p:spPr bwMode="auto">
          <a:xfrm>
            <a:off x="7298575" y="6488668"/>
            <a:ext cx="489342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FRED at St. Louis Fed (Visited: </a:t>
            </a:r>
            <a:r>
              <a:rPr lang="en-US" sz="1800" i="0" dirty="0">
                <a:solidFill>
                  <a:schemeClr val="accent4">
                    <a:lumMod val="75000"/>
                    <a:lumOff val="25000"/>
                  </a:schemeClr>
                </a:solidFill>
                <a:latin typeface="+mn-lt"/>
                <a:cs typeface="Times New Roman" panose="02020603050405020304" pitchFamily="18" charset="0"/>
              </a:rPr>
              <a:t>2</a:t>
            </a:r>
            <a:r>
              <a:rPr lang="en-US" sz="1800" i="0" dirty="0" smtClean="0">
                <a:solidFill>
                  <a:schemeClr val="accent4">
                    <a:lumMod val="75000"/>
                    <a:lumOff val="25000"/>
                  </a:schemeClr>
                </a:solidFill>
                <a:latin typeface="+mn-lt"/>
                <a:cs typeface="Times New Roman" panose="02020603050405020304" pitchFamily="18" charset="0"/>
              </a:rPr>
              <a:t>8 Mar 2022)</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descr="Consumer Price Index for All Urban Consumers: All Items in U.S. City Average (CPIAUCSL) | FRED | St. Louis Fed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511" y="187037"/>
            <a:ext cx="5173170" cy="5749477"/>
          </a:xfrm>
          <a:prstGeom prst="rect">
            <a:avLst/>
          </a:prstGeom>
        </p:spPr>
      </p:pic>
      <p:pic>
        <p:nvPicPr>
          <p:cNvPr id="10" name="Picture 9" descr="Consumer Price Index for All Urban Consumers: All Items in U.S. City Average (CPIAUCSL) | FRED | St. Louis Fed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2729" t="23350" r="3991" b="36265"/>
          <a:stretch/>
        </p:blipFill>
        <p:spPr>
          <a:xfrm>
            <a:off x="1676400" y="1542012"/>
            <a:ext cx="9835239" cy="4735483"/>
          </a:xfrm>
          <a:prstGeom prst="rect">
            <a:avLst/>
          </a:prstGeom>
        </p:spPr>
      </p:pic>
    </p:spTree>
    <p:extLst>
      <p:ext uri="{BB962C8B-B14F-4D97-AF65-F5344CB8AC3E}">
        <p14:creationId xmlns:p14="http://schemas.microsoft.com/office/powerpoint/2010/main" val="140605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1994" y="-2"/>
            <a:ext cx="5600008" cy="677489"/>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How Should We Deal with Changes in Prices over Time?: 1913-1950 CPI</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16</a:t>
            </a:fld>
            <a:endParaRPr lang="en-US" altLang="en-US"/>
          </a:p>
        </p:txBody>
      </p:sp>
      <p:sp>
        <p:nvSpPr>
          <p:cNvPr id="6" name="Text Box 5"/>
          <p:cNvSpPr txBox="1">
            <a:spLocks noChangeArrowheads="1"/>
          </p:cNvSpPr>
          <p:nvPr/>
        </p:nvSpPr>
        <p:spPr bwMode="auto">
          <a:xfrm>
            <a:off x="7452361" y="6488668"/>
            <a:ext cx="473964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FRED at St. Louis Fed (Visited: 8 Apr 2020)</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descr="Consumer Price Index for All Urban Consumers: All Items in U.S. City Average (CPIAUCNS) | FRED | St. Louis Fed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952" y="299259"/>
            <a:ext cx="4394953" cy="4833996"/>
          </a:xfrm>
          <a:prstGeom prst="rect">
            <a:avLst/>
          </a:prstGeom>
        </p:spPr>
      </p:pic>
      <p:pic>
        <p:nvPicPr>
          <p:cNvPr id="10" name="Picture 9" descr="Consumer Price Index for All Urban Consumers: All Items in U.S. City Average (CPIAUCNS) | FRED | St. Louis Fed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3852" t="18782" r="5264" b="42010"/>
          <a:stretch/>
        </p:blipFill>
        <p:spPr>
          <a:xfrm>
            <a:off x="1451956" y="1600198"/>
            <a:ext cx="10082015" cy="4783975"/>
          </a:xfrm>
          <a:prstGeom prst="rect">
            <a:avLst/>
          </a:prstGeom>
        </p:spPr>
      </p:pic>
    </p:spTree>
    <p:extLst>
      <p:ext uri="{BB962C8B-B14F-4D97-AF65-F5344CB8AC3E}">
        <p14:creationId xmlns:p14="http://schemas.microsoft.com/office/powerpoint/2010/main" val="150583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474224B-EC3D-4A8F-8E87-2F1028C624B0}"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11DC315-073C-4A27-B203-0320D2D46897}" type="slidenum">
              <a:rPr lang="en-US" altLang="en-US" sz="1400">
                <a:solidFill>
                  <a:srgbClr val="000066"/>
                </a:solidFill>
                <a:latin typeface="Arial" panose="020B0604020202020204" pitchFamily="34" charset="0"/>
              </a:rPr>
              <a:pPr/>
              <a:t>17</a:t>
            </a:fld>
            <a:endParaRPr lang="en-US" altLang="en-US" sz="1400">
              <a:solidFill>
                <a:srgbClr val="000066"/>
              </a:solidFill>
              <a:latin typeface="Arial" panose="020B0604020202020204" pitchFamily="34" charset="0"/>
            </a:endParaRPr>
          </a:p>
        </p:txBody>
      </p:sp>
      <p:sp>
        <p:nvSpPr>
          <p:cNvPr id="21509" name="Rectangle 2"/>
          <p:cNvSpPr>
            <a:spLocks noGrp="1" noChangeArrowheads="1"/>
          </p:cNvSpPr>
          <p:nvPr>
            <p:ph type="title"/>
          </p:nvPr>
        </p:nvSpPr>
        <p:spPr/>
        <p:txBody>
          <a:bodyPr/>
          <a:lstStyle/>
          <a:p>
            <a:r>
              <a:rPr lang="en-US" dirty="0" smtClean="0"/>
              <a:t>What Happens When Costs are Unexpectedly High?</a:t>
            </a:r>
          </a:p>
        </p:txBody>
      </p:sp>
      <p:sp>
        <p:nvSpPr>
          <p:cNvPr id="21510" name="Rectangle 3"/>
          <p:cNvSpPr>
            <a:spLocks noGrp="1" noChangeArrowheads="1"/>
          </p:cNvSpPr>
          <p:nvPr>
            <p:ph type="body" idx="1"/>
          </p:nvPr>
        </p:nvSpPr>
        <p:spPr/>
        <p:txBody>
          <a:bodyPr/>
          <a:lstStyle/>
          <a:p>
            <a:pPr>
              <a:lnSpc>
                <a:spcPct val="90000"/>
              </a:lnSpc>
            </a:pPr>
            <a:r>
              <a:rPr lang="en-US" dirty="0" smtClean="0"/>
              <a:t>Three Possibilities</a:t>
            </a:r>
          </a:p>
          <a:p>
            <a:pPr lvl="1">
              <a:lnSpc>
                <a:spcPct val="90000"/>
              </a:lnSpc>
            </a:pPr>
            <a:r>
              <a:rPr lang="en-US" dirty="0" smtClean="0">
                <a:cs typeface="Times New Roman" panose="02020603050405020304" pitchFamily="18" charset="0"/>
              </a:rPr>
              <a:t>(1) Recovery of all of the costs from ratepayers, by allowing amortization of the investment plus a return on the unamortized balance</a:t>
            </a:r>
          </a:p>
          <a:p>
            <a:pPr lvl="1">
              <a:lnSpc>
                <a:spcPct val="90000"/>
              </a:lnSpc>
            </a:pPr>
            <a:r>
              <a:rPr lang="en-US" dirty="0" smtClean="0">
                <a:cs typeface="Times New Roman" panose="02020603050405020304" pitchFamily="18" charset="0"/>
              </a:rPr>
              <a:t>(2) Recovery of all costs from shareholders through a total disallowance of recovery in rates, instead requiring the utility to write off the entire amount in a single year</a:t>
            </a:r>
          </a:p>
        </p:txBody>
      </p:sp>
    </p:spTree>
    <p:extLst>
      <p:ext uri="{BB962C8B-B14F-4D97-AF65-F5344CB8AC3E}">
        <p14:creationId xmlns:p14="http://schemas.microsoft.com/office/powerpoint/2010/main" val="3028451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D255070-13CC-434B-86AB-AE0A903C59B9}"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1BCCF8B-F5AE-46E1-9DF2-8D2CB3DA9850}" type="slidenum">
              <a:rPr lang="en-US" altLang="en-US" sz="1400">
                <a:solidFill>
                  <a:srgbClr val="000066"/>
                </a:solidFill>
                <a:latin typeface="Arial" panose="020B0604020202020204" pitchFamily="34" charset="0"/>
              </a:rPr>
              <a:pPr/>
              <a:t>18</a:t>
            </a:fld>
            <a:endParaRPr lang="en-US" altLang="en-US" sz="1400">
              <a:solidFill>
                <a:srgbClr val="000066"/>
              </a:solidFill>
              <a:latin typeface="Arial" panose="020B0604020202020204" pitchFamily="34" charset="0"/>
            </a:endParaRPr>
          </a:p>
        </p:txBody>
      </p:sp>
      <p:sp>
        <p:nvSpPr>
          <p:cNvPr id="22533" name="Rectangle 2"/>
          <p:cNvSpPr>
            <a:spLocks noGrp="1" noChangeArrowheads="1"/>
          </p:cNvSpPr>
          <p:nvPr>
            <p:ph type="title"/>
          </p:nvPr>
        </p:nvSpPr>
        <p:spPr/>
        <p:txBody>
          <a:bodyPr/>
          <a:lstStyle/>
          <a:p>
            <a:r>
              <a:rPr lang="en-US" dirty="0" smtClean="0"/>
              <a:t>What Happens When Costs are Unexpectedly High?</a:t>
            </a:r>
            <a:endParaRPr lang="en-US" dirty="0" smtClean="0">
              <a:cs typeface="Times New Roman" panose="02020603050405020304" pitchFamily="18" charset="0"/>
            </a:endParaRPr>
          </a:p>
        </p:txBody>
      </p:sp>
      <p:sp>
        <p:nvSpPr>
          <p:cNvPr id="22534" name="Rectangle 3"/>
          <p:cNvSpPr>
            <a:spLocks noGrp="1" noChangeArrowheads="1"/>
          </p:cNvSpPr>
          <p:nvPr>
            <p:ph type="body" idx="1"/>
          </p:nvPr>
        </p:nvSpPr>
        <p:spPr/>
        <p:txBody>
          <a:bodyPr/>
          <a:lstStyle/>
          <a:p>
            <a:pPr lvl="1"/>
            <a:r>
              <a:rPr lang="en-US" dirty="0" smtClean="0">
                <a:cs typeface="Times New Roman" panose="02020603050405020304" pitchFamily="18" charset="0"/>
              </a:rPr>
              <a:t>(3) Recovery from ratepayers and shareholders through amortization of costs in rates over a period of years, with no return on the unamortized balance.</a:t>
            </a:r>
          </a:p>
        </p:txBody>
      </p:sp>
    </p:spTree>
    <p:extLst>
      <p:ext uri="{BB962C8B-B14F-4D97-AF65-F5344CB8AC3E}">
        <p14:creationId xmlns:p14="http://schemas.microsoft.com/office/powerpoint/2010/main" val="2441080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Regulating RRs in Nebraska</a:t>
            </a:r>
            <a:endParaRPr lang="en-US" dirty="0"/>
          </a:p>
        </p:txBody>
      </p:sp>
      <p:sp>
        <p:nvSpPr>
          <p:cNvPr id="3" name="Content Placeholder 2"/>
          <p:cNvSpPr>
            <a:spLocks noGrp="1"/>
          </p:cNvSpPr>
          <p:nvPr>
            <p:ph idx="1"/>
          </p:nvPr>
        </p:nvSpPr>
        <p:spPr/>
        <p:txBody>
          <a:bodyPr/>
          <a:lstStyle/>
          <a:p>
            <a:r>
              <a:rPr lang="en-US" dirty="0" smtClean="0"/>
              <a:t>Hypo</a:t>
            </a:r>
          </a:p>
          <a:p>
            <a:pPr lvl="1"/>
            <a:r>
              <a:rPr lang="en-US" dirty="0" smtClean="0"/>
              <a:t>It is 1893 and you are member of the Nebraska state legislature</a:t>
            </a:r>
          </a:p>
          <a:p>
            <a:pPr lvl="1"/>
            <a:r>
              <a:rPr lang="en-US" dirty="0" smtClean="0"/>
              <a:t>The topic is regulations of railroads</a:t>
            </a:r>
          </a:p>
          <a:p>
            <a:r>
              <a:rPr lang="en-US" dirty="0" smtClean="0"/>
              <a:t>Questions</a:t>
            </a:r>
          </a:p>
          <a:p>
            <a:pPr lvl="1"/>
            <a:r>
              <a:rPr lang="en-US" dirty="0" smtClean="0"/>
              <a:t>What laws do you want to pass? What are issues that you care about?</a:t>
            </a:r>
          </a:p>
        </p:txBody>
      </p:sp>
      <p:sp>
        <p:nvSpPr>
          <p:cNvPr id="4" name="Date Placeholder 3"/>
          <p:cNvSpPr>
            <a:spLocks noGrp="1"/>
          </p:cNvSpPr>
          <p:nvPr>
            <p:ph type="dt" sz="half" idx="10"/>
          </p:nvPr>
        </p:nvSpPr>
        <p:spPr/>
        <p:txBody>
          <a:bodyPr/>
          <a:lstStyle/>
          <a:p>
            <a:pPr>
              <a:defRPr/>
            </a:pPr>
            <a:fld id="{3BA02DFA-02C6-4638-89D4-9E98CDF503C0}" type="datetime4">
              <a:rPr lang="en-US" smtClean="0"/>
              <a:pPr>
                <a:defRPr/>
              </a:pPr>
              <a:t>March 28, 2022</a:t>
            </a:fld>
            <a:endParaRPr lang="en-US" altLang="en-US">
              <a:solidFill>
                <a:schemeClr val="bg2"/>
              </a:solidFill>
            </a:endParaRP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19</a:t>
            </a:fld>
            <a:endParaRPr lang="en-US" altLang="en-US"/>
          </a:p>
        </p:txBody>
      </p:sp>
      <p:sp>
        <p:nvSpPr>
          <p:cNvPr id="6" name="Text Box 5"/>
          <p:cNvSpPr txBox="1">
            <a:spLocks noChangeArrowheads="1"/>
          </p:cNvSpPr>
          <p:nvPr/>
        </p:nvSpPr>
        <p:spPr bwMode="auto">
          <a:xfrm>
            <a:off x="10086974" y="0"/>
            <a:ext cx="210502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(1 of </a:t>
            </a:r>
            <a:r>
              <a:rPr lang="en-US" b="1" i="0" dirty="0">
                <a:solidFill>
                  <a:schemeClr val="accent4">
                    <a:lumMod val="75000"/>
                    <a:lumOff val="25000"/>
                  </a:schemeClr>
                </a:solidFill>
                <a:latin typeface="+mn-lt"/>
                <a:cs typeface="Times New Roman" panose="02020603050405020304" pitchFamily="18" charset="0"/>
              </a:rPr>
              <a:t>6</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1053467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The Fifth Amendment</a:t>
            </a:r>
          </a:p>
        </p:txBody>
      </p:sp>
      <p:sp>
        <p:nvSpPr>
          <p:cNvPr id="4099" name="Content Placeholder 2"/>
          <p:cNvSpPr>
            <a:spLocks noGrp="1"/>
          </p:cNvSpPr>
          <p:nvPr>
            <p:ph idx="1"/>
          </p:nvPr>
        </p:nvSpPr>
        <p:spPr/>
        <p:txBody>
          <a:bodyPr/>
          <a:lstStyle/>
          <a:p>
            <a:r>
              <a:rPr lang="en-US" smtClean="0"/>
              <a:t>5th</a:t>
            </a:r>
          </a:p>
          <a:p>
            <a:pPr lvl="1"/>
            <a:r>
              <a:rPr lang="en-US" smtClean="0"/>
              <a:t>No person shall … be deprived of life, liberty, or property, without due process of law; nor shall private property be taken for public use, without just compensation.</a:t>
            </a:r>
          </a:p>
        </p:txBody>
      </p:sp>
      <p:sp>
        <p:nvSpPr>
          <p:cNvPr id="4" name="Date Placeholder 3"/>
          <p:cNvSpPr>
            <a:spLocks noGrp="1"/>
          </p:cNvSpPr>
          <p:nvPr>
            <p:ph type="dt" sz="quarter" idx="10"/>
          </p:nvPr>
        </p:nvSpPr>
        <p:spPr/>
        <p:txBody>
          <a:bodyPr/>
          <a:lstStyle/>
          <a:p>
            <a:pPr>
              <a:defRPr/>
            </a:pPr>
            <a:fld id="{4D670021-BABD-4743-9BA4-13F3373A0CB9}"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4923CCE-3F49-4746-8775-95FE04D5F20A}" type="slidenum">
              <a:rPr lang="en-US" altLang="en-US" sz="1400">
                <a:solidFill>
                  <a:srgbClr val="000066"/>
                </a:solidFill>
                <a:latin typeface="Arial" panose="020B0604020202020204" pitchFamily="34" charset="0"/>
              </a:rPr>
              <a:pPr/>
              <a:t>2</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3750582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7563" y="-1"/>
            <a:ext cx="5024438" cy="399012"/>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Union Pacific Map (TTYN (2 of 6))</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20</a:t>
            </a:fld>
            <a:endParaRPr lang="en-US" altLang="en-US"/>
          </a:p>
        </p:txBody>
      </p:sp>
      <p:sp>
        <p:nvSpPr>
          <p:cNvPr id="6" name="Text Box 5"/>
          <p:cNvSpPr txBox="1">
            <a:spLocks noChangeArrowheads="1"/>
          </p:cNvSpPr>
          <p:nvPr/>
        </p:nvSpPr>
        <p:spPr bwMode="auto">
          <a:xfrm>
            <a:off x="9139844" y="6488668"/>
            <a:ext cx="305215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LOC: Rand McNally (1883)</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061" y="428329"/>
            <a:ext cx="8420868" cy="5940205"/>
          </a:xfrm>
          <a:prstGeom prst="rect">
            <a:avLst/>
          </a:prstGeom>
        </p:spPr>
      </p:pic>
    </p:spTree>
    <p:extLst>
      <p:ext uri="{BB962C8B-B14F-4D97-AF65-F5344CB8AC3E}">
        <p14:creationId xmlns:p14="http://schemas.microsoft.com/office/powerpoint/2010/main" val="2689691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45683BE-A18D-4A5F-88BB-B94A89712E27}"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0105DCB-6C5E-4BE2-B54D-202E1791D12E}" type="slidenum">
              <a:rPr lang="en-US" altLang="en-US" sz="1400">
                <a:solidFill>
                  <a:srgbClr val="000066"/>
                </a:solidFill>
                <a:latin typeface="Arial" panose="020B0604020202020204" pitchFamily="34" charset="0"/>
              </a:rPr>
              <a:pPr/>
              <a:t>21</a:t>
            </a:fld>
            <a:endParaRPr lang="en-US" altLang="en-US" sz="1400">
              <a:solidFill>
                <a:srgbClr val="000066"/>
              </a:solidFill>
              <a:latin typeface="Arial" panose="020B0604020202020204" pitchFamily="34" charset="0"/>
            </a:endParaRPr>
          </a:p>
        </p:txBody>
      </p:sp>
      <p:sp>
        <p:nvSpPr>
          <p:cNvPr id="14341" name="Rectangle 2"/>
          <p:cNvSpPr>
            <a:spLocks noGrp="1" noChangeArrowheads="1"/>
          </p:cNvSpPr>
          <p:nvPr>
            <p:ph type="title"/>
          </p:nvPr>
        </p:nvSpPr>
        <p:spPr/>
        <p:txBody>
          <a:bodyPr/>
          <a:lstStyle/>
          <a:p>
            <a:r>
              <a:rPr lang="en-US" dirty="0" smtClean="0">
                <a:cs typeface="Times New Roman" panose="02020603050405020304" pitchFamily="18" charset="0"/>
              </a:rPr>
              <a:t>Basis for Reg: Nebraska Constitution (1875)</a:t>
            </a:r>
          </a:p>
        </p:txBody>
      </p:sp>
      <p:sp>
        <p:nvSpPr>
          <p:cNvPr id="14342" name="Rectangle 3"/>
          <p:cNvSpPr>
            <a:spLocks noGrp="1" noChangeArrowheads="1"/>
          </p:cNvSpPr>
          <p:nvPr>
            <p:ph type="body" idx="1"/>
          </p:nvPr>
        </p:nvSpPr>
        <p:spPr/>
        <p:txBody>
          <a:bodyPr/>
          <a:lstStyle/>
          <a:p>
            <a:r>
              <a:rPr lang="en-US" b="1" dirty="0" smtClean="0">
                <a:solidFill>
                  <a:schemeClr val="tx1">
                    <a:lumMod val="60000"/>
                    <a:lumOff val="40000"/>
                  </a:schemeClr>
                </a:solidFill>
                <a:cs typeface="Times New Roman" panose="02020603050405020304" pitchFamily="18" charset="0"/>
              </a:rPr>
              <a:t>Railways</a:t>
            </a:r>
            <a:r>
              <a:rPr lang="en-US" dirty="0" smtClean="0">
                <a:cs typeface="Times New Roman" panose="02020603050405020304" pitchFamily="18" charset="0"/>
              </a:rPr>
              <a:t> </a:t>
            </a:r>
            <a:r>
              <a:rPr lang="en-US" dirty="0" smtClean="0">
                <a:solidFill>
                  <a:schemeClr val="tx1"/>
                </a:solidFill>
                <a:cs typeface="Times New Roman" panose="02020603050405020304" pitchFamily="18" charset="0"/>
              </a:rPr>
              <a:t>heretofore constructed, or that may hereafter be constructed in this state, are hereby declared</a:t>
            </a:r>
            <a:r>
              <a:rPr lang="en-US" dirty="0" smtClean="0">
                <a:cs typeface="Times New Roman" panose="02020603050405020304" pitchFamily="18" charset="0"/>
              </a:rPr>
              <a:t> </a:t>
            </a:r>
            <a:r>
              <a:rPr lang="en-US" b="1" dirty="0" smtClean="0">
                <a:solidFill>
                  <a:schemeClr val="tx1">
                    <a:lumMod val="60000"/>
                    <a:lumOff val="40000"/>
                  </a:schemeClr>
                </a:solidFill>
                <a:cs typeface="Times New Roman" panose="02020603050405020304" pitchFamily="18" charset="0"/>
              </a:rPr>
              <a:t>public highways</a:t>
            </a:r>
            <a:r>
              <a:rPr lang="en-US" dirty="0" smtClean="0">
                <a:cs typeface="Times New Roman" panose="02020603050405020304" pitchFamily="18" charset="0"/>
              </a:rPr>
              <a:t>, </a:t>
            </a:r>
            <a:r>
              <a:rPr lang="en-US" dirty="0" smtClean="0">
                <a:solidFill>
                  <a:schemeClr val="tx1"/>
                </a:solidFill>
                <a:cs typeface="Times New Roman" panose="02020603050405020304" pitchFamily="18" charset="0"/>
              </a:rPr>
              <a:t>and shall be free to all persons for the transportation of their persons and property thereon</a:t>
            </a:r>
            <a:r>
              <a:rPr lang="en-US" dirty="0" smtClean="0">
                <a:cs typeface="Times New Roman" panose="02020603050405020304" pitchFamily="18" charset="0"/>
              </a:rPr>
              <a:t>, </a:t>
            </a:r>
            <a:r>
              <a:rPr lang="en-US" b="1" dirty="0" smtClean="0">
                <a:solidFill>
                  <a:schemeClr val="tx1">
                    <a:lumMod val="60000"/>
                    <a:lumOff val="40000"/>
                  </a:schemeClr>
                </a:solidFill>
                <a:cs typeface="Times New Roman" panose="02020603050405020304" pitchFamily="18" charset="0"/>
              </a:rPr>
              <a:t>under such regulations as may be prescribed by law</a:t>
            </a:r>
            <a:r>
              <a:rPr lang="en-US" dirty="0" smtClean="0">
                <a:cs typeface="Times New Roman" panose="02020603050405020304" pitchFamily="18" charset="0"/>
              </a:rPr>
              <a:t>.</a:t>
            </a:r>
          </a:p>
        </p:txBody>
      </p:sp>
      <p:sp>
        <p:nvSpPr>
          <p:cNvPr id="7" name="Text Box 5"/>
          <p:cNvSpPr txBox="1">
            <a:spLocks noChangeArrowheads="1"/>
          </p:cNvSpPr>
          <p:nvPr/>
        </p:nvSpPr>
        <p:spPr bwMode="auto">
          <a:xfrm>
            <a:off x="10125074" y="0"/>
            <a:ext cx="206692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(3 of </a:t>
            </a:r>
            <a:r>
              <a:rPr lang="en-US" b="1" i="0" dirty="0">
                <a:solidFill>
                  <a:schemeClr val="accent4">
                    <a:lumMod val="75000"/>
                    <a:lumOff val="25000"/>
                  </a:schemeClr>
                </a:solidFill>
                <a:latin typeface="+mn-lt"/>
                <a:cs typeface="Times New Roman" panose="02020603050405020304" pitchFamily="18" charset="0"/>
              </a:rPr>
              <a:t>6</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465891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903E936-4291-4995-8AE3-B0E9D3303E09}"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982616F-74BE-4050-B563-E564FB131A55}" type="slidenum">
              <a:rPr lang="en-US" altLang="en-US" sz="1400">
                <a:solidFill>
                  <a:srgbClr val="000066"/>
                </a:solidFill>
                <a:latin typeface="Arial" panose="020B0604020202020204" pitchFamily="34" charset="0"/>
              </a:rPr>
              <a:pPr/>
              <a:t>22</a:t>
            </a:fld>
            <a:endParaRPr lang="en-US" altLang="en-US" sz="1400">
              <a:solidFill>
                <a:srgbClr val="000066"/>
              </a:solidFill>
              <a:latin typeface="Arial" panose="020B0604020202020204" pitchFamily="34" charset="0"/>
            </a:endParaRPr>
          </a:p>
        </p:txBody>
      </p:sp>
      <p:sp>
        <p:nvSpPr>
          <p:cNvPr id="15365" name="Rectangle 2"/>
          <p:cNvSpPr>
            <a:spLocks noGrp="1" noChangeArrowheads="1"/>
          </p:cNvSpPr>
          <p:nvPr>
            <p:ph type="title"/>
          </p:nvPr>
        </p:nvSpPr>
        <p:spPr/>
        <p:txBody>
          <a:bodyPr/>
          <a:lstStyle/>
          <a:p>
            <a:r>
              <a:rPr lang="en-US" dirty="0" smtClean="0">
                <a:cs typeface="Times New Roman" panose="02020603050405020304" pitchFamily="18" charset="0"/>
              </a:rPr>
              <a:t>Basis for Reg: Nebraska Constitution (1875)</a:t>
            </a:r>
          </a:p>
        </p:txBody>
      </p:sp>
      <p:sp>
        <p:nvSpPr>
          <p:cNvPr id="15366" name="Rectangle 3"/>
          <p:cNvSpPr>
            <a:spLocks noGrp="1" noChangeArrowheads="1"/>
          </p:cNvSpPr>
          <p:nvPr>
            <p:ph type="body" idx="1"/>
          </p:nvPr>
        </p:nvSpPr>
        <p:spPr/>
        <p:txBody>
          <a:bodyPr/>
          <a:lstStyle/>
          <a:p>
            <a:r>
              <a:rPr lang="en-US" dirty="0" smtClean="0">
                <a:solidFill>
                  <a:schemeClr val="tx1"/>
                </a:solidFill>
                <a:cs typeface="Times New Roman" panose="02020603050405020304" pitchFamily="18" charset="0"/>
              </a:rPr>
              <a:t>And the legislature may from time to time pass laws</a:t>
            </a:r>
            <a:r>
              <a:rPr lang="en-US" dirty="0" smtClean="0">
                <a:cs typeface="Times New Roman" panose="02020603050405020304" pitchFamily="18" charset="0"/>
              </a:rPr>
              <a:t> </a:t>
            </a:r>
            <a:r>
              <a:rPr lang="en-US" b="1" dirty="0" smtClean="0">
                <a:solidFill>
                  <a:schemeClr val="tx1">
                    <a:lumMod val="60000"/>
                    <a:lumOff val="40000"/>
                  </a:schemeClr>
                </a:solidFill>
                <a:cs typeface="Times New Roman" panose="02020603050405020304" pitchFamily="18" charset="0"/>
              </a:rPr>
              <a:t>establishing reasonable maximum rates of charges</a:t>
            </a:r>
            <a:r>
              <a:rPr lang="en-US" dirty="0" smtClean="0">
                <a:cs typeface="Times New Roman" panose="02020603050405020304" pitchFamily="18" charset="0"/>
              </a:rPr>
              <a:t> </a:t>
            </a:r>
            <a:r>
              <a:rPr lang="en-US" dirty="0" smtClean="0">
                <a:solidFill>
                  <a:schemeClr val="tx1"/>
                </a:solidFill>
                <a:cs typeface="Times New Roman" panose="02020603050405020304" pitchFamily="18" charset="0"/>
              </a:rPr>
              <a:t>for the transportation of passengers and freight on the different railroads in this state. </a:t>
            </a:r>
            <a:r>
              <a:rPr lang="en-US" b="1" dirty="0" smtClean="0">
                <a:solidFill>
                  <a:schemeClr val="tx1">
                    <a:lumMod val="60000"/>
                    <a:lumOff val="40000"/>
                  </a:schemeClr>
                </a:solidFill>
                <a:cs typeface="Times New Roman" panose="02020603050405020304" pitchFamily="18" charset="0"/>
              </a:rPr>
              <a:t>The liability of railroad corporations as common carriers shall never be limited</a:t>
            </a:r>
            <a:r>
              <a:rPr lang="en-US" dirty="0" smtClean="0">
                <a:solidFill>
                  <a:schemeClr val="tx1"/>
                </a:solidFill>
                <a:cs typeface="Times New Roman" panose="02020603050405020304" pitchFamily="18" charset="0"/>
              </a:rPr>
              <a:t>.</a:t>
            </a:r>
          </a:p>
        </p:txBody>
      </p:sp>
      <p:sp>
        <p:nvSpPr>
          <p:cNvPr id="7" name="Text Box 5"/>
          <p:cNvSpPr txBox="1">
            <a:spLocks noChangeArrowheads="1"/>
          </p:cNvSpPr>
          <p:nvPr/>
        </p:nvSpPr>
        <p:spPr bwMode="auto">
          <a:xfrm>
            <a:off x="9983756" y="0"/>
            <a:ext cx="220824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(4 of </a:t>
            </a:r>
            <a:r>
              <a:rPr lang="en-US" b="1" i="0" dirty="0">
                <a:solidFill>
                  <a:schemeClr val="accent4">
                    <a:lumMod val="75000"/>
                    <a:lumOff val="25000"/>
                  </a:schemeClr>
                </a:solidFill>
                <a:latin typeface="+mn-lt"/>
                <a:cs typeface="Times New Roman" panose="02020603050405020304" pitchFamily="18" charset="0"/>
              </a:rPr>
              <a:t>6</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018008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611" y="-1"/>
            <a:ext cx="8135391" cy="43226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RR as Corporation for Public Purposes (TTYN (5 of 6</a:t>
            </a:r>
            <a:r>
              <a:rPr lang="en-US" sz="2400" dirty="0" smtClean="0">
                <a:solidFill>
                  <a:schemeClr val="accent4">
                    <a:lumMod val="75000"/>
                    <a:lumOff val="25000"/>
                  </a:schemeClr>
                </a:solidFill>
                <a:latin typeface="+mn-lt"/>
                <a:cs typeface="Times New Roman" panose="02020603050405020304" pitchFamily="18" charset="0"/>
              </a:rPr>
              <a: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23</a:t>
            </a:fld>
            <a:endParaRPr lang="en-US" altLang="en-US"/>
          </a:p>
        </p:txBody>
      </p:sp>
      <p:sp>
        <p:nvSpPr>
          <p:cNvPr id="6" name="Text Box 5"/>
          <p:cNvSpPr txBox="1">
            <a:spLocks noChangeArrowheads="1"/>
          </p:cNvSpPr>
          <p:nvPr/>
        </p:nvSpPr>
        <p:spPr bwMode="auto">
          <a:xfrm>
            <a:off x="9218266" y="6488668"/>
            <a:ext cx="297373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Smyth </a:t>
            </a:r>
            <a:r>
              <a:rPr lang="en-US" sz="1800" i="0" dirty="0" smtClean="0">
                <a:solidFill>
                  <a:schemeClr val="accent4">
                    <a:lumMod val="75000"/>
                    <a:lumOff val="25000"/>
                  </a:schemeClr>
                </a:solidFill>
                <a:latin typeface="+mn-lt"/>
                <a:cs typeface="Times New Roman" panose="02020603050405020304" pitchFamily="18" charset="0"/>
              </a:rPr>
              <a:t>v. </a:t>
            </a:r>
            <a:r>
              <a:rPr lang="en-US" sz="1800" i="0" dirty="0" smtClean="0">
                <a:solidFill>
                  <a:schemeClr val="accent4">
                    <a:lumMod val="75000"/>
                    <a:lumOff val="25000"/>
                  </a:schemeClr>
                </a:solidFill>
                <a:latin typeface="+mn-lt"/>
                <a:cs typeface="Times New Roman" panose="02020603050405020304" pitchFamily="18" charset="0"/>
              </a:rPr>
              <a:t>Ames (US 1898)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11" name="Picture 10"/>
          <p:cNvPicPr>
            <a:picLocks noChangeAspect="1"/>
          </p:cNvPicPr>
          <p:nvPr/>
        </p:nvPicPr>
        <p:blipFill>
          <a:blip r:embed="rId2"/>
          <a:stretch>
            <a:fillRect/>
          </a:stretch>
        </p:blipFill>
        <p:spPr>
          <a:xfrm>
            <a:off x="256686" y="456547"/>
            <a:ext cx="3563012" cy="5867297"/>
          </a:xfrm>
          <a:prstGeom prst="rect">
            <a:avLst/>
          </a:prstGeom>
        </p:spPr>
      </p:pic>
      <p:pic>
        <p:nvPicPr>
          <p:cNvPr id="12" name="Picture 11"/>
          <p:cNvPicPr>
            <a:picLocks noChangeAspect="1"/>
          </p:cNvPicPr>
          <p:nvPr/>
        </p:nvPicPr>
        <p:blipFill>
          <a:blip r:embed="rId3"/>
          <a:stretch>
            <a:fillRect/>
          </a:stretch>
        </p:blipFill>
        <p:spPr>
          <a:xfrm>
            <a:off x="2518256" y="830219"/>
            <a:ext cx="7723934" cy="5298047"/>
          </a:xfrm>
          <a:prstGeom prst="rect">
            <a:avLst/>
          </a:prstGeom>
        </p:spPr>
      </p:pic>
    </p:spTree>
    <p:extLst>
      <p:ext uri="{BB962C8B-B14F-4D97-AF65-F5344CB8AC3E}">
        <p14:creationId xmlns:p14="http://schemas.microsoft.com/office/powerpoint/2010/main" val="31554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11"/>
                                        </p:tgtEl>
                                        <p:attrNameLst>
                                          <p:attrName>style.opacity</p:attrName>
                                        </p:attrNameLst>
                                      </p:cBhvr>
                                      <p:to>
                                        <p:strVal val="0.5"/>
                                      </p:to>
                                    </p:set>
                                    <p:animEffect filter="image" prLst="opacity: 0.5">
                                      <p:cBhvr rctx="IE">
                                        <p:cTn id="9" dur="indefinite"/>
                                        <p:tgtEl>
                                          <p:spTgt spid="11"/>
                                        </p:tgtEl>
                                      </p:cBhvr>
                                    </p:animEffect>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1495" y="-1"/>
            <a:ext cx="4390505" cy="436419"/>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Scope of Law (TTYN (6 of 6</a:t>
            </a:r>
            <a:r>
              <a:rPr lang="en-US" sz="2400" dirty="0" smtClean="0">
                <a:solidFill>
                  <a:schemeClr val="accent4">
                    <a:lumMod val="75000"/>
                    <a:lumOff val="25000"/>
                  </a:schemeClr>
                </a:solidFill>
                <a:latin typeface="+mn-lt"/>
                <a:cs typeface="Times New Roman" panose="02020603050405020304" pitchFamily="18" charset="0"/>
              </a:rPr>
              <a: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24</a:t>
            </a:fld>
            <a:endParaRPr lang="en-US" altLang="en-US"/>
          </a:p>
        </p:txBody>
      </p:sp>
      <p:sp>
        <p:nvSpPr>
          <p:cNvPr id="6" name="Text Box 5"/>
          <p:cNvSpPr txBox="1">
            <a:spLocks noChangeArrowheads="1"/>
          </p:cNvSpPr>
          <p:nvPr/>
        </p:nvSpPr>
        <p:spPr bwMode="auto">
          <a:xfrm>
            <a:off x="8056880" y="6488668"/>
            <a:ext cx="41351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Interstate Commerce Act (4 Feb 1887)</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23302" y="318120"/>
            <a:ext cx="3975953" cy="6158880"/>
          </a:xfrm>
          <a:prstGeom prst="rect">
            <a:avLst/>
          </a:prstGeom>
        </p:spPr>
      </p:pic>
      <p:pic>
        <p:nvPicPr>
          <p:cNvPr id="8" name="Picture 7"/>
          <p:cNvPicPr>
            <a:picLocks noChangeAspect="1"/>
          </p:cNvPicPr>
          <p:nvPr/>
        </p:nvPicPr>
        <p:blipFill>
          <a:blip r:embed="rId3"/>
          <a:stretch>
            <a:fillRect/>
          </a:stretch>
        </p:blipFill>
        <p:spPr>
          <a:xfrm>
            <a:off x="897057" y="851770"/>
            <a:ext cx="10120817" cy="3122062"/>
          </a:xfrm>
          <a:prstGeom prst="rect">
            <a:avLst/>
          </a:prstGeom>
        </p:spPr>
      </p:pic>
      <p:pic>
        <p:nvPicPr>
          <p:cNvPr id="9" name="Picture 8"/>
          <p:cNvPicPr>
            <a:picLocks noChangeAspect="1"/>
          </p:cNvPicPr>
          <p:nvPr/>
        </p:nvPicPr>
        <p:blipFill>
          <a:blip r:embed="rId4"/>
          <a:stretch>
            <a:fillRect/>
          </a:stretch>
        </p:blipFill>
        <p:spPr>
          <a:xfrm>
            <a:off x="897057" y="4188249"/>
            <a:ext cx="10096460" cy="1586249"/>
          </a:xfrm>
          <a:prstGeom prst="rect">
            <a:avLst/>
          </a:prstGeom>
        </p:spPr>
      </p:pic>
    </p:spTree>
    <p:extLst>
      <p:ext uri="{BB962C8B-B14F-4D97-AF65-F5344CB8AC3E}">
        <p14:creationId xmlns:p14="http://schemas.microsoft.com/office/powerpoint/2010/main" val="102022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3677" y="-1"/>
            <a:ext cx="4598324" cy="407326"/>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Reasonable and Just Charges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25</a:t>
            </a:fld>
            <a:endParaRPr lang="en-US" altLang="en-US"/>
          </a:p>
        </p:txBody>
      </p:sp>
      <p:sp>
        <p:nvSpPr>
          <p:cNvPr id="6" name="Text Box 5"/>
          <p:cNvSpPr txBox="1">
            <a:spLocks noChangeArrowheads="1"/>
          </p:cNvSpPr>
          <p:nvPr/>
        </p:nvSpPr>
        <p:spPr bwMode="auto">
          <a:xfrm>
            <a:off x="8056880" y="6488668"/>
            <a:ext cx="41351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Interstate Commerce Act (4 Feb 1887)</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51878" y="407325"/>
            <a:ext cx="3801010" cy="5887887"/>
          </a:xfrm>
          <a:prstGeom prst="rect">
            <a:avLst/>
          </a:prstGeom>
        </p:spPr>
      </p:pic>
      <p:pic>
        <p:nvPicPr>
          <p:cNvPr id="10" name="Picture 9"/>
          <p:cNvPicPr>
            <a:picLocks noChangeAspect="1"/>
          </p:cNvPicPr>
          <p:nvPr/>
        </p:nvPicPr>
        <p:blipFill>
          <a:blip r:embed="rId3"/>
          <a:stretch>
            <a:fillRect/>
          </a:stretch>
        </p:blipFill>
        <p:spPr>
          <a:xfrm>
            <a:off x="933730" y="3619230"/>
            <a:ext cx="10858219" cy="1699224"/>
          </a:xfrm>
          <a:prstGeom prst="rect">
            <a:avLst/>
          </a:prstGeom>
        </p:spPr>
      </p:pic>
    </p:spTree>
    <p:extLst>
      <p:ext uri="{BB962C8B-B14F-4D97-AF65-F5344CB8AC3E}">
        <p14:creationId xmlns:p14="http://schemas.microsoft.com/office/powerpoint/2010/main" val="391947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7281" y="-1"/>
            <a:ext cx="3474720" cy="439798"/>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Unjust Discrimination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26</a:t>
            </a:fld>
            <a:endParaRPr lang="en-US" altLang="en-US"/>
          </a:p>
        </p:txBody>
      </p:sp>
      <p:sp>
        <p:nvSpPr>
          <p:cNvPr id="6" name="Text Box 5"/>
          <p:cNvSpPr txBox="1">
            <a:spLocks noChangeArrowheads="1"/>
          </p:cNvSpPr>
          <p:nvPr/>
        </p:nvSpPr>
        <p:spPr bwMode="auto">
          <a:xfrm>
            <a:off x="8056880" y="6488668"/>
            <a:ext cx="41351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Interstate Commerce Act (4 Feb 1887)</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18553" y="439797"/>
            <a:ext cx="3794428" cy="5877692"/>
          </a:xfrm>
          <a:prstGeom prst="rect">
            <a:avLst/>
          </a:prstGeom>
        </p:spPr>
      </p:pic>
      <p:grpSp>
        <p:nvGrpSpPr>
          <p:cNvPr id="11" name="Group 10"/>
          <p:cNvGrpSpPr>
            <a:grpSpLocks noChangeAspect="1"/>
          </p:cNvGrpSpPr>
          <p:nvPr/>
        </p:nvGrpSpPr>
        <p:grpSpPr>
          <a:xfrm>
            <a:off x="1214781" y="1944722"/>
            <a:ext cx="10510563" cy="3569698"/>
            <a:chOff x="2732250" y="2768200"/>
            <a:chExt cx="6727500" cy="2284858"/>
          </a:xfrm>
        </p:grpSpPr>
        <p:pic>
          <p:nvPicPr>
            <p:cNvPr id="8" name="Picture 7"/>
            <p:cNvPicPr>
              <a:picLocks noChangeAspect="1"/>
            </p:cNvPicPr>
            <p:nvPr/>
          </p:nvPicPr>
          <p:blipFill>
            <a:blip r:embed="rId3"/>
            <a:stretch>
              <a:fillRect/>
            </a:stretch>
          </p:blipFill>
          <p:spPr>
            <a:xfrm>
              <a:off x="2732250" y="2768200"/>
              <a:ext cx="6727500" cy="1321600"/>
            </a:xfrm>
            <a:prstGeom prst="rect">
              <a:avLst/>
            </a:prstGeom>
          </p:spPr>
        </p:pic>
        <p:pic>
          <p:nvPicPr>
            <p:cNvPr id="9" name="Picture 8"/>
            <p:cNvPicPr>
              <a:picLocks noChangeAspect="1"/>
            </p:cNvPicPr>
            <p:nvPr/>
          </p:nvPicPr>
          <p:blipFill>
            <a:blip r:embed="rId4"/>
            <a:stretch>
              <a:fillRect/>
            </a:stretch>
          </p:blipFill>
          <p:spPr>
            <a:xfrm>
              <a:off x="2732250" y="3969900"/>
              <a:ext cx="6727500" cy="1083158"/>
            </a:xfrm>
            <a:prstGeom prst="rect">
              <a:avLst/>
            </a:prstGeom>
          </p:spPr>
        </p:pic>
      </p:grpSp>
    </p:spTree>
    <p:extLst>
      <p:ext uri="{BB962C8B-B14F-4D97-AF65-F5344CB8AC3E}">
        <p14:creationId xmlns:p14="http://schemas.microsoft.com/office/powerpoint/2010/main" val="276605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415638"/>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No Long Haul/Short Haul Discrimination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27</a:t>
            </a:fld>
            <a:endParaRPr lang="en-US" altLang="en-US"/>
          </a:p>
        </p:txBody>
      </p:sp>
      <p:sp>
        <p:nvSpPr>
          <p:cNvPr id="6" name="Text Box 5"/>
          <p:cNvSpPr txBox="1">
            <a:spLocks noChangeArrowheads="1"/>
          </p:cNvSpPr>
          <p:nvPr/>
        </p:nvSpPr>
        <p:spPr bwMode="auto">
          <a:xfrm>
            <a:off x="8056880" y="6488668"/>
            <a:ext cx="41351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Interstate Commerce Act (4 Feb 1887)</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31585" y="415636"/>
            <a:ext cx="3903749" cy="5868495"/>
          </a:xfrm>
          <a:prstGeom prst="rect">
            <a:avLst/>
          </a:prstGeom>
        </p:spPr>
      </p:pic>
      <p:pic>
        <p:nvPicPr>
          <p:cNvPr id="8" name="Picture 7"/>
          <p:cNvPicPr>
            <a:picLocks noChangeAspect="1"/>
          </p:cNvPicPr>
          <p:nvPr/>
        </p:nvPicPr>
        <p:blipFill>
          <a:blip r:embed="rId3"/>
          <a:stretch>
            <a:fillRect/>
          </a:stretch>
        </p:blipFill>
        <p:spPr>
          <a:xfrm>
            <a:off x="1157642" y="2511402"/>
            <a:ext cx="10861321" cy="2906039"/>
          </a:xfrm>
          <a:prstGeom prst="rect">
            <a:avLst/>
          </a:prstGeom>
        </p:spPr>
      </p:pic>
    </p:spTree>
    <p:extLst>
      <p:ext uri="{BB962C8B-B14F-4D97-AF65-F5344CB8AC3E}">
        <p14:creationId xmlns:p14="http://schemas.microsoft.com/office/powerpoint/2010/main" val="253363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7359" y="-1"/>
            <a:ext cx="2634641"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Published Rates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28</a:t>
            </a:fld>
            <a:endParaRPr lang="en-US" altLang="en-US"/>
          </a:p>
        </p:txBody>
      </p:sp>
      <p:sp>
        <p:nvSpPr>
          <p:cNvPr id="6" name="Text Box 5"/>
          <p:cNvSpPr txBox="1">
            <a:spLocks noChangeArrowheads="1"/>
          </p:cNvSpPr>
          <p:nvPr/>
        </p:nvSpPr>
        <p:spPr bwMode="auto">
          <a:xfrm>
            <a:off x="8056880" y="6488668"/>
            <a:ext cx="41351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Interstate Commerce Act (4 Feb 1887)</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50495" y="409700"/>
            <a:ext cx="3924481" cy="5899660"/>
          </a:xfrm>
          <a:prstGeom prst="rect">
            <a:avLst/>
          </a:prstGeom>
        </p:spPr>
      </p:pic>
      <p:pic>
        <p:nvPicPr>
          <p:cNvPr id="9" name="Picture 8"/>
          <p:cNvPicPr>
            <a:picLocks noChangeAspect="1"/>
          </p:cNvPicPr>
          <p:nvPr/>
        </p:nvPicPr>
        <p:blipFill>
          <a:blip r:embed="rId3"/>
          <a:stretch>
            <a:fillRect/>
          </a:stretch>
        </p:blipFill>
        <p:spPr>
          <a:xfrm>
            <a:off x="1707937" y="1226654"/>
            <a:ext cx="9976991" cy="4689821"/>
          </a:xfrm>
          <a:prstGeom prst="rect">
            <a:avLst/>
          </a:prstGeom>
        </p:spPr>
      </p:pic>
    </p:spTree>
    <p:extLst>
      <p:ext uri="{BB962C8B-B14F-4D97-AF65-F5344CB8AC3E}">
        <p14:creationId xmlns:p14="http://schemas.microsoft.com/office/powerpoint/2010/main" val="193758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5145" y="-1"/>
            <a:ext cx="2496855" cy="36307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Creation of ICC</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29</a:t>
            </a:fld>
            <a:endParaRPr lang="en-US" altLang="en-US"/>
          </a:p>
        </p:txBody>
      </p:sp>
      <p:sp>
        <p:nvSpPr>
          <p:cNvPr id="6" name="Text Box 5"/>
          <p:cNvSpPr txBox="1">
            <a:spLocks noChangeArrowheads="1"/>
          </p:cNvSpPr>
          <p:nvPr/>
        </p:nvSpPr>
        <p:spPr bwMode="auto">
          <a:xfrm>
            <a:off x="8056880" y="6488668"/>
            <a:ext cx="41351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Interstate Commerce Act (4 Feb 1887)</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43946" y="363069"/>
            <a:ext cx="3820978" cy="5910072"/>
          </a:xfrm>
          <a:prstGeom prst="rect">
            <a:avLst/>
          </a:prstGeom>
        </p:spPr>
      </p:pic>
      <p:pic>
        <p:nvPicPr>
          <p:cNvPr id="8" name="Picture 7"/>
          <p:cNvPicPr>
            <a:picLocks noChangeAspect="1"/>
          </p:cNvPicPr>
          <p:nvPr/>
        </p:nvPicPr>
        <p:blipFill>
          <a:blip r:embed="rId3"/>
          <a:stretch>
            <a:fillRect/>
          </a:stretch>
        </p:blipFill>
        <p:spPr>
          <a:xfrm>
            <a:off x="746801" y="1878838"/>
            <a:ext cx="11140399" cy="3770335"/>
          </a:xfrm>
          <a:prstGeom prst="rect">
            <a:avLst/>
          </a:prstGeom>
        </p:spPr>
      </p:pic>
    </p:spTree>
    <p:extLst>
      <p:ext uri="{BB962C8B-B14F-4D97-AF65-F5344CB8AC3E}">
        <p14:creationId xmlns:p14="http://schemas.microsoft.com/office/powerpoint/2010/main" val="40612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The Fourteenth Amendment</a:t>
            </a:r>
          </a:p>
        </p:txBody>
      </p:sp>
      <p:sp>
        <p:nvSpPr>
          <p:cNvPr id="5123" name="Content Placeholder 2"/>
          <p:cNvSpPr>
            <a:spLocks noGrp="1"/>
          </p:cNvSpPr>
          <p:nvPr>
            <p:ph idx="1"/>
          </p:nvPr>
        </p:nvSpPr>
        <p:spPr/>
        <p:txBody>
          <a:bodyPr/>
          <a:lstStyle/>
          <a:p>
            <a:r>
              <a:rPr lang="en-US" smtClean="0"/>
              <a:t>Section 1</a:t>
            </a:r>
          </a:p>
          <a:p>
            <a:pPr lvl="1"/>
            <a:r>
              <a:rPr lang="en-US" smtClean="0"/>
              <a:t>… No State shall make or enforce any law which shall abridge the privileges or immunities of citizens of the United States; nor shall any State deprive any person of life, liberty, or property, without due process of law; nor deny any person within its jurisdiction the equal protection of the laws.</a:t>
            </a:r>
            <a:endParaRPr lang="en-US" baseline="30000" smtClean="0"/>
          </a:p>
        </p:txBody>
      </p:sp>
      <p:sp>
        <p:nvSpPr>
          <p:cNvPr id="4" name="Date Placeholder 3"/>
          <p:cNvSpPr>
            <a:spLocks noGrp="1"/>
          </p:cNvSpPr>
          <p:nvPr>
            <p:ph type="dt" sz="quarter" idx="10"/>
          </p:nvPr>
        </p:nvSpPr>
        <p:spPr/>
        <p:txBody>
          <a:bodyPr/>
          <a:lstStyle/>
          <a:p>
            <a:pPr>
              <a:defRPr/>
            </a:pPr>
            <a:fld id="{74B3E030-2AB6-476C-B584-5DF89E08CF92}"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B1ACB1F-D043-4E6B-A21E-5114A013CAA0}" type="slidenum">
              <a:rPr lang="en-US" altLang="en-US" sz="1400">
                <a:solidFill>
                  <a:srgbClr val="000066"/>
                </a:solidFill>
                <a:latin typeface="Arial" panose="020B0604020202020204" pitchFamily="34" charset="0"/>
              </a:rPr>
              <a:pPr/>
              <a:t>3</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493566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1271" y="-1"/>
            <a:ext cx="3530729"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What Can the ICC Do?</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30</a:t>
            </a:fld>
            <a:endParaRPr lang="en-US" altLang="en-US"/>
          </a:p>
        </p:txBody>
      </p:sp>
      <p:sp>
        <p:nvSpPr>
          <p:cNvPr id="6" name="Text Box 5"/>
          <p:cNvSpPr txBox="1">
            <a:spLocks noChangeArrowheads="1"/>
          </p:cNvSpPr>
          <p:nvPr/>
        </p:nvSpPr>
        <p:spPr bwMode="auto">
          <a:xfrm>
            <a:off x="8056880" y="6488668"/>
            <a:ext cx="41351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Interstate Commerce Act (4 Feb 1887)</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22849" y="286803"/>
            <a:ext cx="3915778" cy="6042521"/>
          </a:xfrm>
          <a:prstGeom prst="rect">
            <a:avLst/>
          </a:prstGeom>
        </p:spPr>
      </p:pic>
      <p:pic>
        <p:nvPicPr>
          <p:cNvPr id="8" name="Picture 7"/>
          <p:cNvPicPr>
            <a:picLocks noChangeAspect="1"/>
          </p:cNvPicPr>
          <p:nvPr/>
        </p:nvPicPr>
        <p:blipFill>
          <a:blip r:embed="rId3"/>
          <a:stretch>
            <a:fillRect/>
          </a:stretch>
        </p:blipFill>
        <p:spPr>
          <a:xfrm>
            <a:off x="1783370" y="676905"/>
            <a:ext cx="9245089" cy="5571495"/>
          </a:xfrm>
          <a:prstGeom prst="rect">
            <a:avLst/>
          </a:prstGeom>
        </p:spPr>
      </p:pic>
    </p:spTree>
    <p:extLst>
      <p:ext uri="{BB962C8B-B14F-4D97-AF65-F5344CB8AC3E}">
        <p14:creationId xmlns:p14="http://schemas.microsoft.com/office/powerpoint/2010/main" val="141670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31</a:t>
            </a:fld>
            <a:endParaRPr lang="en-US" altLang="en-US"/>
          </a:p>
        </p:txBody>
      </p:sp>
      <p:sp>
        <p:nvSpPr>
          <p:cNvPr id="6" name="Text Box 5"/>
          <p:cNvSpPr txBox="1">
            <a:spLocks noChangeArrowheads="1"/>
          </p:cNvSpPr>
          <p:nvPr/>
        </p:nvSpPr>
        <p:spPr bwMode="auto">
          <a:xfrm>
            <a:off x="8424548" y="6488668"/>
            <a:ext cx="376745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ICA Amendments (29 June 1906)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28893" y="146597"/>
            <a:ext cx="3841143" cy="5873203"/>
          </a:xfrm>
          <a:prstGeom prst="rect">
            <a:avLst/>
          </a:prstGeom>
        </p:spPr>
      </p:pic>
      <p:pic>
        <p:nvPicPr>
          <p:cNvPr id="8" name="Picture 7"/>
          <p:cNvPicPr>
            <a:picLocks noChangeAspect="1"/>
          </p:cNvPicPr>
          <p:nvPr/>
        </p:nvPicPr>
        <p:blipFill>
          <a:blip r:embed="rId3"/>
          <a:stretch>
            <a:fillRect/>
          </a:stretch>
        </p:blipFill>
        <p:spPr>
          <a:xfrm>
            <a:off x="1368893" y="555603"/>
            <a:ext cx="8951445" cy="4708083"/>
          </a:xfrm>
          <a:prstGeom prst="rect">
            <a:avLst/>
          </a:prstGeom>
        </p:spPr>
      </p:pic>
      <p:pic>
        <p:nvPicPr>
          <p:cNvPr id="9" name="Picture 8"/>
          <p:cNvPicPr>
            <a:picLocks noChangeAspect="1"/>
          </p:cNvPicPr>
          <p:nvPr/>
        </p:nvPicPr>
        <p:blipFill>
          <a:blip r:embed="rId4"/>
          <a:stretch>
            <a:fillRect/>
          </a:stretch>
        </p:blipFill>
        <p:spPr>
          <a:xfrm>
            <a:off x="1368893" y="5416086"/>
            <a:ext cx="8951445" cy="1023539"/>
          </a:xfrm>
          <a:prstGeom prst="rect">
            <a:avLst/>
          </a:prstGeom>
        </p:spPr>
      </p:pic>
      <p:sp>
        <p:nvSpPr>
          <p:cNvPr id="2" name="Title 1"/>
          <p:cNvSpPr>
            <a:spLocks noGrp="1"/>
          </p:cNvSpPr>
          <p:nvPr>
            <p:ph type="title"/>
          </p:nvPr>
        </p:nvSpPr>
        <p:spPr>
          <a:xfrm>
            <a:off x="7543800" y="-1"/>
            <a:ext cx="4648200" cy="438152"/>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Pipelines; Express Companies</a:t>
            </a:r>
            <a:endParaRPr lang="en-US" sz="2400" kern="1200" dirty="0">
              <a:solidFill>
                <a:schemeClr val="accent4">
                  <a:lumMod val="75000"/>
                  <a:lumOff val="25000"/>
                </a:schemeClr>
              </a:solidFill>
              <a:latin typeface="+mn-lt"/>
            </a:endParaRPr>
          </a:p>
        </p:txBody>
      </p:sp>
    </p:spTree>
    <p:extLst>
      <p:ext uri="{BB962C8B-B14F-4D97-AF65-F5344CB8AC3E}">
        <p14:creationId xmlns:p14="http://schemas.microsoft.com/office/powerpoint/2010/main" val="307486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8925" y="-1"/>
            <a:ext cx="5553076" cy="376778"/>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ICC Given Power to Determine Rates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32</a:t>
            </a:fld>
            <a:endParaRPr lang="en-US" altLang="en-US"/>
          </a:p>
        </p:txBody>
      </p:sp>
      <p:sp>
        <p:nvSpPr>
          <p:cNvPr id="6" name="Text Box 5"/>
          <p:cNvSpPr txBox="1">
            <a:spLocks noChangeArrowheads="1"/>
          </p:cNvSpPr>
          <p:nvPr/>
        </p:nvSpPr>
        <p:spPr bwMode="auto">
          <a:xfrm>
            <a:off x="8424548" y="6488668"/>
            <a:ext cx="376745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ICA Amendments (29 June 1906)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68614" y="447675"/>
            <a:ext cx="4006622" cy="5822650"/>
          </a:xfrm>
          <a:prstGeom prst="rect">
            <a:avLst/>
          </a:prstGeom>
        </p:spPr>
      </p:pic>
      <p:pic>
        <p:nvPicPr>
          <p:cNvPr id="8" name="Picture 7"/>
          <p:cNvPicPr>
            <a:picLocks noChangeAspect="1"/>
          </p:cNvPicPr>
          <p:nvPr/>
        </p:nvPicPr>
        <p:blipFill>
          <a:blip r:embed="rId3"/>
          <a:stretch>
            <a:fillRect/>
          </a:stretch>
        </p:blipFill>
        <p:spPr>
          <a:xfrm>
            <a:off x="2096260" y="746108"/>
            <a:ext cx="7850712" cy="5590160"/>
          </a:xfrm>
          <a:prstGeom prst="rect">
            <a:avLst/>
          </a:prstGeom>
        </p:spPr>
      </p:pic>
    </p:spTree>
    <p:extLst>
      <p:ext uri="{BB962C8B-B14F-4D97-AF65-F5344CB8AC3E}">
        <p14:creationId xmlns:p14="http://schemas.microsoft.com/office/powerpoint/2010/main" val="88392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fld id="{BAB03212-79D8-411F-B306-FD22E134C230}" type="datetime4">
              <a:rPr lang="en-US" smtClean="0"/>
              <a:t>March 28, 2022</a:t>
            </a:fld>
            <a:endParaRPr lang="en-US" altLang="en-US">
              <a:solidFill>
                <a:schemeClr val="bg2"/>
              </a:solidFill>
            </a:endParaRPr>
          </a:p>
        </p:txBody>
      </p:sp>
      <p:sp>
        <p:nvSpPr>
          <p:cNvPr id="13"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3106174-41BB-46EC-A86B-64165BB28197}" type="slidenum">
              <a:rPr lang="en-US" altLang="en-US" sz="1400">
                <a:solidFill>
                  <a:srgbClr val="000066"/>
                </a:solidFill>
                <a:latin typeface="Arial" panose="020B0604020202020204" pitchFamily="34" charset="0"/>
              </a:rPr>
              <a:pPr/>
              <a:t>33</a:t>
            </a:fld>
            <a:endParaRPr lang="en-US" altLang="en-US" sz="1400">
              <a:solidFill>
                <a:srgbClr val="000066"/>
              </a:solidFill>
              <a:latin typeface="Arial" panose="020B0604020202020204" pitchFamily="34" charset="0"/>
            </a:endParaRPr>
          </a:p>
        </p:txBody>
      </p:sp>
      <p:sp>
        <p:nvSpPr>
          <p:cNvPr id="8197" name="Rectangle 2"/>
          <p:cNvSpPr>
            <a:spLocks noGrp="1" noChangeArrowheads="1"/>
          </p:cNvSpPr>
          <p:nvPr>
            <p:ph type="title"/>
          </p:nvPr>
        </p:nvSpPr>
        <p:spPr/>
        <p:txBody>
          <a:bodyPr/>
          <a:lstStyle/>
          <a:p>
            <a:r>
              <a:rPr lang="en-US" smtClean="0">
                <a:cs typeface="Times New Roman" panose="02020603050405020304" pitchFamily="18" charset="0"/>
              </a:rPr>
              <a:t>Hypo</a:t>
            </a:r>
          </a:p>
        </p:txBody>
      </p:sp>
      <p:sp>
        <p:nvSpPr>
          <p:cNvPr id="8198" name="Rectangle 3"/>
          <p:cNvSpPr>
            <a:spLocks noGrp="1" noChangeArrowheads="1"/>
          </p:cNvSpPr>
          <p:nvPr>
            <p:ph type="body" idx="1"/>
          </p:nvPr>
        </p:nvSpPr>
        <p:spPr/>
        <p:txBody>
          <a:bodyPr/>
          <a:lstStyle/>
          <a:p>
            <a:r>
              <a:rPr lang="en-US" smtClean="0">
                <a:cs typeface="Times New Roman" panose="02020603050405020304" pitchFamily="18" charset="0"/>
              </a:rPr>
              <a:t>Railroad between Chicago; Zion, IL; and Milwaukee</a:t>
            </a:r>
          </a:p>
        </p:txBody>
      </p:sp>
      <p:grpSp>
        <p:nvGrpSpPr>
          <p:cNvPr id="8199" name="Group 4"/>
          <p:cNvGrpSpPr>
            <a:grpSpLocks/>
          </p:cNvGrpSpPr>
          <p:nvPr/>
        </p:nvGrpSpPr>
        <p:grpSpPr bwMode="auto">
          <a:xfrm>
            <a:off x="9775372" y="2514600"/>
            <a:ext cx="2248778" cy="3733800"/>
            <a:chOff x="4176" y="1344"/>
            <a:chExt cx="1217" cy="2112"/>
          </a:xfrm>
        </p:grpSpPr>
        <p:sp>
          <p:nvSpPr>
            <p:cNvPr id="8201" name="Text Box 5"/>
            <p:cNvSpPr txBox="1">
              <a:spLocks noChangeArrowheads="1"/>
            </p:cNvSpPr>
            <p:nvPr/>
          </p:nvSpPr>
          <p:spPr bwMode="auto">
            <a:xfrm>
              <a:off x="4368" y="3168"/>
              <a:ext cx="8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atin typeface="Arial" panose="020B0604020202020204" pitchFamily="34" charset="0"/>
                </a:rPr>
                <a:t>Chicago</a:t>
              </a:r>
            </a:p>
          </p:txBody>
        </p:sp>
        <p:sp>
          <p:nvSpPr>
            <p:cNvPr id="8202" name="Line 6"/>
            <p:cNvSpPr>
              <a:spLocks noChangeShapeType="1"/>
            </p:cNvSpPr>
            <p:nvPr/>
          </p:nvSpPr>
          <p:spPr bwMode="auto">
            <a:xfrm flipV="1">
              <a:off x="4224" y="1488"/>
              <a:ext cx="0" cy="1872"/>
            </a:xfrm>
            <a:prstGeom prst="line">
              <a:avLst/>
            </a:prstGeom>
            <a:noFill/>
            <a:ln w="57150">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a:p>
          </p:txBody>
        </p:sp>
        <p:sp>
          <p:nvSpPr>
            <p:cNvPr id="8203" name="Rectangle 7"/>
            <p:cNvSpPr>
              <a:spLocks noChangeArrowheads="1"/>
            </p:cNvSpPr>
            <p:nvPr/>
          </p:nvSpPr>
          <p:spPr bwMode="auto">
            <a:xfrm rot="8100000">
              <a:off x="4176" y="2352"/>
              <a:ext cx="96" cy="96"/>
            </a:xfrm>
            <a:prstGeom prst="rect">
              <a:avLst/>
            </a:prstGeom>
            <a:solidFill>
              <a:srgbClr val="0000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8204" name="Text Box 8"/>
            <p:cNvSpPr txBox="1">
              <a:spLocks noChangeArrowheads="1"/>
            </p:cNvSpPr>
            <p:nvPr/>
          </p:nvSpPr>
          <p:spPr bwMode="auto">
            <a:xfrm>
              <a:off x="4368" y="2256"/>
              <a:ext cx="7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atin typeface="Arial" panose="020B0604020202020204" pitchFamily="34" charset="0"/>
                </a:rPr>
                <a:t>Zion, IL</a:t>
              </a:r>
            </a:p>
          </p:txBody>
        </p:sp>
        <p:sp>
          <p:nvSpPr>
            <p:cNvPr id="8205" name="Text Box 9"/>
            <p:cNvSpPr txBox="1">
              <a:spLocks noChangeArrowheads="1"/>
            </p:cNvSpPr>
            <p:nvPr/>
          </p:nvSpPr>
          <p:spPr bwMode="auto">
            <a:xfrm>
              <a:off x="4368" y="1344"/>
              <a:ext cx="10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atin typeface="Arial" panose="020B0604020202020204" pitchFamily="34" charset="0"/>
                </a:rPr>
                <a:t>Milwaukee</a:t>
              </a:r>
            </a:p>
          </p:txBody>
        </p:sp>
      </p:grpSp>
      <p:pic>
        <p:nvPicPr>
          <p:cNvPr id="820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971800"/>
            <a:ext cx="7000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
          <p:cNvSpPr txBox="1">
            <a:spLocks noChangeArrowheads="1"/>
          </p:cNvSpPr>
          <p:nvPr/>
        </p:nvSpPr>
        <p:spPr bwMode="auto">
          <a:xfrm>
            <a:off x="10130150" y="0"/>
            <a:ext cx="206185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(1 of </a:t>
            </a:r>
            <a:r>
              <a:rPr lang="en-US" b="1" i="0" dirty="0">
                <a:solidFill>
                  <a:schemeClr val="accent4">
                    <a:lumMod val="75000"/>
                    <a:lumOff val="25000"/>
                  </a:schemeClr>
                </a:solidFill>
                <a:latin typeface="+mn-lt"/>
                <a:cs typeface="Times New Roman" panose="02020603050405020304" pitchFamily="18" charset="0"/>
              </a:rPr>
              <a:t>4</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708005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EB6ACBC3-E040-482A-8B97-BF0AD3CCB0E4}" type="datetime4">
              <a:rPr lang="en-US" smtClean="0"/>
              <a:t>March 28, 2022</a:t>
            </a:fld>
            <a:endParaRPr lang="en-US" altLang="en-US">
              <a:solidFill>
                <a:schemeClr val="bg2"/>
              </a:solidFill>
            </a:endParaRPr>
          </a:p>
        </p:txBody>
      </p:sp>
      <p:sp>
        <p:nvSpPr>
          <p:cNvPr id="7"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B8ED122-7E3E-4F44-99B9-D29BE084756F}" type="slidenum">
              <a:rPr lang="en-US" altLang="en-US" sz="1400">
                <a:solidFill>
                  <a:srgbClr val="000066"/>
                </a:solidFill>
                <a:latin typeface="Arial" panose="020B0604020202020204" pitchFamily="34" charset="0"/>
              </a:rPr>
              <a:pPr/>
              <a:t>34</a:t>
            </a:fld>
            <a:endParaRPr lang="en-US" altLang="en-US" sz="1400">
              <a:solidFill>
                <a:srgbClr val="000066"/>
              </a:solidFill>
              <a:latin typeface="Arial" panose="020B0604020202020204" pitchFamily="34" charset="0"/>
            </a:endParaRPr>
          </a:p>
        </p:txBody>
      </p:sp>
      <p:sp>
        <p:nvSpPr>
          <p:cNvPr id="9221" name="Rectangle 2"/>
          <p:cNvSpPr>
            <a:spLocks noGrp="1" noChangeArrowheads="1"/>
          </p:cNvSpPr>
          <p:nvPr>
            <p:ph type="title"/>
          </p:nvPr>
        </p:nvSpPr>
        <p:spPr/>
        <p:txBody>
          <a:bodyPr/>
          <a:lstStyle/>
          <a:p>
            <a:r>
              <a:rPr lang="en-US" smtClean="0">
                <a:cs typeface="Times New Roman" panose="02020603050405020304" pitchFamily="18" charset="0"/>
              </a:rPr>
              <a:t>RR as Business Proposition</a:t>
            </a:r>
          </a:p>
        </p:txBody>
      </p:sp>
      <p:sp>
        <p:nvSpPr>
          <p:cNvPr id="9222" name="Rectangle 3"/>
          <p:cNvSpPr>
            <a:spLocks noGrp="1" noChangeArrowheads="1"/>
          </p:cNvSpPr>
          <p:nvPr>
            <p:ph type="body" idx="1"/>
          </p:nvPr>
        </p:nvSpPr>
        <p:spPr/>
        <p:txBody>
          <a:bodyPr/>
          <a:lstStyle/>
          <a:p>
            <a:r>
              <a:rPr lang="en-US" smtClean="0">
                <a:cs typeface="Times New Roman" panose="02020603050405020304" pitchFamily="18" charset="0"/>
              </a:rPr>
              <a:t>Three possible businesses: C/Z, Z/M, C/M</a:t>
            </a:r>
          </a:p>
          <a:p>
            <a:r>
              <a:rPr lang="en-US" smtClean="0">
                <a:cs typeface="Times New Roman" panose="02020603050405020304" pitchFamily="18" charset="0"/>
              </a:rPr>
              <a:t>Standalone Evaluation: C/Z</a:t>
            </a:r>
          </a:p>
          <a:p>
            <a:r>
              <a:rPr lang="en-US" smtClean="0">
                <a:cs typeface="Times New Roman" panose="02020603050405020304" pitchFamily="18" charset="0"/>
              </a:rPr>
              <a:t>Standalone Evaluation: Z/M</a:t>
            </a:r>
          </a:p>
          <a:p>
            <a:r>
              <a:rPr lang="en-US" smtClean="0">
                <a:cs typeface="Times New Roman" panose="02020603050405020304" pitchFamily="18" charset="0"/>
              </a:rPr>
              <a:t>Standalone Evaluation: C/M</a:t>
            </a:r>
          </a:p>
        </p:txBody>
      </p:sp>
      <p:pic>
        <p:nvPicPr>
          <p:cNvPr id="92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6696" y="4252687"/>
            <a:ext cx="5564184" cy="260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0054244" y="0"/>
            <a:ext cx="2137756"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(2 of </a:t>
            </a:r>
            <a:r>
              <a:rPr lang="en-US" b="1" i="0" dirty="0">
                <a:solidFill>
                  <a:schemeClr val="accent4">
                    <a:lumMod val="75000"/>
                    <a:lumOff val="25000"/>
                  </a:schemeClr>
                </a:solidFill>
                <a:latin typeface="+mn-lt"/>
                <a:cs typeface="Times New Roman" panose="02020603050405020304" pitchFamily="18" charset="0"/>
              </a:rPr>
              <a:t>4</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4019837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AF4709E-B79D-4037-BDFC-1308E73116B8}"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DA1B4F4-5045-4BD3-AE2A-1F1E192CFC08}" type="slidenum">
              <a:rPr lang="en-US" altLang="en-US" sz="1400">
                <a:solidFill>
                  <a:srgbClr val="000066"/>
                </a:solidFill>
                <a:latin typeface="Arial" panose="020B0604020202020204" pitchFamily="34" charset="0"/>
              </a:rPr>
              <a:pPr/>
              <a:t>35</a:t>
            </a:fld>
            <a:endParaRPr lang="en-US" altLang="en-US" sz="1400">
              <a:solidFill>
                <a:srgbClr val="000066"/>
              </a:solidFill>
              <a:latin typeface="Arial" panose="020B0604020202020204" pitchFamily="34" charset="0"/>
            </a:endParaRPr>
          </a:p>
        </p:txBody>
      </p:sp>
      <p:sp>
        <p:nvSpPr>
          <p:cNvPr id="16389" name="Rectangle 2"/>
          <p:cNvSpPr>
            <a:spLocks noGrp="1" noChangeArrowheads="1"/>
          </p:cNvSpPr>
          <p:nvPr>
            <p:ph type="title"/>
          </p:nvPr>
        </p:nvSpPr>
        <p:spPr/>
        <p:txBody>
          <a:bodyPr/>
          <a:lstStyle/>
          <a:p>
            <a:r>
              <a:rPr lang="en-US" smtClean="0"/>
              <a:t>Rate of Return Regulation</a:t>
            </a:r>
          </a:p>
        </p:txBody>
      </p:sp>
      <p:sp>
        <p:nvSpPr>
          <p:cNvPr id="16390" name="Rectangle 3"/>
          <p:cNvSpPr>
            <a:spLocks noGrp="1" noChangeArrowheads="1"/>
          </p:cNvSpPr>
          <p:nvPr>
            <p:ph type="body" idx="1"/>
          </p:nvPr>
        </p:nvSpPr>
        <p:spPr/>
        <p:txBody>
          <a:bodyPr/>
          <a:lstStyle/>
          <a:p>
            <a:r>
              <a:rPr lang="en-US" smtClean="0"/>
              <a:t>Illinois Rate Setting</a:t>
            </a:r>
          </a:p>
          <a:p>
            <a:pPr lvl="1"/>
            <a:r>
              <a:rPr lang="en-US" smtClean="0"/>
              <a:t>Illinois sets rate of 5 for C/Z service</a:t>
            </a:r>
          </a:p>
          <a:p>
            <a:pPr lvl="1"/>
            <a:r>
              <a:rPr lang="en-US" smtClean="0"/>
              <a:t>Rationale</a:t>
            </a:r>
          </a:p>
          <a:p>
            <a:pPr lvl="2"/>
            <a:r>
              <a:rPr lang="en-US" smtClean="0"/>
              <a:t>RR would be built from M to Z to C even without separate C/Z service, hence no cost causation for fixed costs for C/Z service</a:t>
            </a:r>
          </a:p>
          <a:p>
            <a:pPr lvl="2"/>
            <a:r>
              <a:rPr lang="en-US" smtClean="0"/>
              <a:t>Just cover operating costs of 5</a:t>
            </a:r>
          </a:p>
        </p:txBody>
      </p:sp>
      <p:sp>
        <p:nvSpPr>
          <p:cNvPr id="7" name="Text Box 5"/>
          <p:cNvSpPr txBox="1">
            <a:spLocks noChangeArrowheads="1"/>
          </p:cNvSpPr>
          <p:nvPr/>
        </p:nvSpPr>
        <p:spPr bwMode="auto">
          <a:xfrm>
            <a:off x="10012680" y="0"/>
            <a:ext cx="217932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(3 of </a:t>
            </a:r>
            <a:r>
              <a:rPr lang="en-US" b="1" i="0" dirty="0">
                <a:solidFill>
                  <a:schemeClr val="accent4">
                    <a:lumMod val="75000"/>
                    <a:lumOff val="25000"/>
                  </a:schemeClr>
                </a:solidFill>
                <a:latin typeface="+mn-lt"/>
                <a:cs typeface="Times New Roman" panose="02020603050405020304" pitchFamily="18" charset="0"/>
              </a:rPr>
              <a:t>4</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411876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DA8B4B3-CAEA-41A2-886D-00AB179BBF50}"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EA4A74C-1418-4AD8-AD4D-309292ABE9BF}" type="slidenum">
              <a:rPr lang="en-US" altLang="en-US" sz="1400">
                <a:solidFill>
                  <a:srgbClr val="000066"/>
                </a:solidFill>
                <a:latin typeface="Arial" panose="020B0604020202020204" pitchFamily="34" charset="0"/>
              </a:rPr>
              <a:pPr/>
              <a:t>36</a:t>
            </a:fld>
            <a:endParaRPr lang="en-US" altLang="en-US" sz="1400">
              <a:solidFill>
                <a:srgbClr val="000066"/>
              </a:solidFill>
              <a:latin typeface="Arial" panose="020B0604020202020204" pitchFamily="34" charset="0"/>
            </a:endParaRPr>
          </a:p>
        </p:txBody>
      </p:sp>
      <p:sp>
        <p:nvSpPr>
          <p:cNvPr id="17413" name="Rectangle 2"/>
          <p:cNvSpPr>
            <a:spLocks noGrp="1" noChangeArrowheads="1"/>
          </p:cNvSpPr>
          <p:nvPr>
            <p:ph type="title"/>
          </p:nvPr>
        </p:nvSpPr>
        <p:spPr/>
        <p:txBody>
          <a:bodyPr/>
          <a:lstStyle/>
          <a:p>
            <a:r>
              <a:rPr lang="en-US" smtClean="0"/>
              <a:t>Constitutional? </a:t>
            </a:r>
          </a:p>
        </p:txBody>
      </p:sp>
      <p:sp>
        <p:nvSpPr>
          <p:cNvPr id="17414" name="Rectangle 3"/>
          <p:cNvSpPr>
            <a:spLocks noGrp="1" noChangeArrowheads="1"/>
          </p:cNvSpPr>
          <p:nvPr>
            <p:ph type="body" idx="1"/>
          </p:nvPr>
        </p:nvSpPr>
        <p:spPr/>
        <p:txBody>
          <a:bodyPr/>
          <a:lstStyle/>
          <a:p>
            <a:r>
              <a:rPr lang="en-US" smtClean="0">
                <a:cs typeface="Times New Roman" panose="02020603050405020304" pitchFamily="18" charset="0"/>
              </a:rPr>
              <a:t>14</a:t>
            </a:r>
            <a:r>
              <a:rPr lang="en-US" baseline="30000" smtClean="0">
                <a:cs typeface="Times New Roman" panose="02020603050405020304" pitchFamily="18" charset="0"/>
              </a:rPr>
              <a:t>th</a:t>
            </a:r>
            <a:r>
              <a:rPr lang="en-US" smtClean="0">
                <a:cs typeface="Times New Roman" panose="02020603050405020304" pitchFamily="18" charset="0"/>
              </a:rPr>
              <a:t> Amendment</a:t>
            </a:r>
          </a:p>
          <a:p>
            <a:pPr lvl="1"/>
            <a:r>
              <a:rPr lang="en-US" smtClean="0">
                <a:cs typeface="Times New Roman" panose="02020603050405020304" pitchFamily="18" charset="0"/>
              </a:rPr>
              <a:t>No State shall … deprive any person of life, liberty, or property, without due process of law …</a:t>
            </a:r>
            <a:endParaRPr lang="en-US" smtClean="0"/>
          </a:p>
          <a:p>
            <a:r>
              <a:rPr lang="en-US" smtClean="0"/>
              <a:t>How does the Illinois rate stack up?</a:t>
            </a:r>
          </a:p>
        </p:txBody>
      </p:sp>
      <p:sp>
        <p:nvSpPr>
          <p:cNvPr id="7" name="Text Box 5"/>
          <p:cNvSpPr txBox="1">
            <a:spLocks noChangeArrowheads="1"/>
          </p:cNvSpPr>
          <p:nvPr/>
        </p:nvSpPr>
        <p:spPr bwMode="auto">
          <a:xfrm>
            <a:off x="10108276" y="0"/>
            <a:ext cx="208372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(4 of </a:t>
            </a:r>
            <a:r>
              <a:rPr lang="en-US" b="1" i="0" dirty="0">
                <a:solidFill>
                  <a:schemeClr val="accent4">
                    <a:lumMod val="75000"/>
                    <a:lumOff val="25000"/>
                  </a:schemeClr>
                </a:solidFill>
                <a:latin typeface="+mn-lt"/>
                <a:cs typeface="Times New Roman" panose="02020603050405020304" pitchFamily="18" charset="0"/>
              </a:rPr>
              <a:t>4</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477034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3E7F2DFE-318A-4A4A-984E-8813E7610391}" type="datetime4">
              <a:rPr lang="en-US" smtClean="0"/>
              <a:t>March 28, 2022</a:t>
            </a:fld>
            <a:endParaRPr lang="en-US" altLang="en-US">
              <a:solidFill>
                <a:schemeClr val="bg2"/>
              </a:solidFill>
            </a:endParaRPr>
          </a:p>
        </p:txBody>
      </p:sp>
      <p:sp>
        <p:nvSpPr>
          <p:cNvPr id="7"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4388807-82BD-4234-9931-135760A723AD}" type="slidenum">
              <a:rPr lang="en-US" altLang="en-US" sz="1400">
                <a:solidFill>
                  <a:srgbClr val="000066"/>
                </a:solidFill>
                <a:latin typeface="Arial" panose="020B0604020202020204" pitchFamily="34" charset="0"/>
              </a:rPr>
              <a:pPr/>
              <a:t>37</a:t>
            </a:fld>
            <a:endParaRPr lang="en-US" altLang="en-US" sz="1400">
              <a:solidFill>
                <a:srgbClr val="000066"/>
              </a:solidFill>
              <a:latin typeface="Arial" panose="020B0604020202020204" pitchFamily="34" charset="0"/>
            </a:endParaRPr>
          </a:p>
        </p:txBody>
      </p:sp>
      <p:sp>
        <p:nvSpPr>
          <p:cNvPr id="10245" name="Rectangle 2"/>
          <p:cNvSpPr>
            <a:spLocks noGrp="1" noChangeArrowheads="1"/>
          </p:cNvSpPr>
          <p:nvPr>
            <p:ph type="title"/>
          </p:nvPr>
        </p:nvSpPr>
        <p:spPr/>
        <p:txBody>
          <a:bodyPr/>
          <a:lstStyle/>
          <a:p>
            <a:r>
              <a:rPr lang="en-US" smtClean="0">
                <a:cs typeface="Times New Roman" panose="02020603050405020304" pitchFamily="18" charset="0"/>
              </a:rPr>
              <a:t>RR as Business Proposition</a:t>
            </a:r>
          </a:p>
        </p:txBody>
      </p:sp>
      <p:sp>
        <p:nvSpPr>
          <p:cNvPr id="10246" name="Rectangle 3"/>
          <p:cNvSpPr>
            <a:spLocks noGrp="1" noChangeArrowheads="1"/>
          </p:cNvSpPr>
          <p:nvPr>
            <p:ph type="body" idx="1"/>
          </p:nvPr>
        </p:nvSpPr>
        <p:spPr/>
        <p:txBody>
          <a:bodyPr/>
          <a:lstStyle/>
          <a:p>
            <a:r>
              <a:rPr lang="en-US" smtClean="0">
                <a:cs typeface="Times New Roman" panose="02020603050405020304" pitchFamily="18" charset="0"/>
              </a:rPr>
              <a:t>Standalone Evaluation: C/Z</a:t>
            </a:r>
          </a:p>
          <a:p>
            <a:pPr lvl="1"/>
            <a:r>
              <a:rPr lang="en-US" smtClean="0">
                <a:cs typeface="Times New Roman" panose="02020603050405020304" pitchFamily="18" charset="0"/>
              </a:rPr>
              <a:t>Value to public of 20, operating costs of 5 and fixed costs of 50</a:t>
            </a:r>
          </a:p>
          <a:p>
            <a:pPr lvl="1"/>
            <a:r>
              <a:rPr lang="en-US" smtClean="0">
                <a:cs typeface="Times New Roman" panose="02020603050405020304" pitchFamily="18" charset="0"/>
              </a:rPr>
              <a:t>Loss of 35</a:t>
            </a:r>
          </a:p>
          <a:p>
            <a:pPr lvl="1"/>
            <a:r>
              <a:rPr lang="en-US" smtClean="0">
                <a:cs typeface="Times New Roman" panose="02020603050405020304" pitchFamily="18" charset="0"/>
              </a:rPr>
              <a:t>Lousy business</a:t>
            </a:r>
          </a:p>
        </p:txBody>
      </p:sp>
      <p:pic>
        <p:nvPicPr>
          <p:cNvPr id="1024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6071" y="3304493"/>
            <a:ext cx="6287319" cy="294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21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15D2DB59-5F63-43D2-A9D8-080DF712F22F}" type="datetime4">
              <a:rPr lang="en-US" smtClean="0"/>
              <a:t>March 28, 2022</a:t>
            </a:fld>
            <a:endParaRPr lang="en-US" altLang="en-US">
              <a:solidFill>
                <a:schemeClr val="bg2"/>
              </a:solidFill>
            </a:endParaRPr>
          </a:p>
        </p:txBody>
      </p:sp>
      <p:sp>
        <p:nvSpPr>
          <p:cNvPr id="7"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74C2892-5B46-4B17-90E5-BC3AEADF606B}" type="slidenum">
              <a:rPr lang="en-US" altLang="en-US" sz="1400">
                <a:solidFill>
                  <a:srgbClr val="000066"/>
                </a:solidFill>
                <a:latin typeface="Arial" panose="020B0604020202020204" pitchFamily="34" charset="0"/>
              </a:rPr>
              <a:pPr/>
              <a:t>38</a:t>
            </a:fld>
            <a:endParaRPr lang="en-US" altLang="en-US" sz="1400">
              <a:solidFill>
                <a:srgbClr val="000066"/>
              </a:solidFill>
              <a:latin typeface="Arial" panose="020B0604020202020204" pitchFamily="34" charset="0"/>
            </a:endParaRPr>
          </a:p>
        </p:txBody>
      </p:sp>
      <p:sp>
        <p:nvSpPr>
          <p:cNvPr id="11269" name="Rectangle 2"/>
          <p:cNvSpPr>
            <a:spLocks noGrp="1" noChangeArrowheads="1"/>
          </p:cNvSpPr>
          <p:nvPr>
            <p:ph type="title"/>
          </p:nvPr>
        </p:nvSpPr>
        <p:spPr/>
        <p:txBody>
          <a:bodyPr/>
          <a:lstStyle/>
          <a:p>
            <a:r>
              <a:rPr lang="en-US" smtClean="0">
                <a:cs typeface="Times New Roman" panose="02020603050405020304" pitchFamily="18" charset="0"/>
              </a:rPr>
              <a:t>RR as Business Proposition</a:t>
            </a:r>
          </a:p>
        </p:txBody>
      </p:sp>
      <p:sp>
        <p:nvSpPr>
          <p:cNvPr id="11270" name="Rectangle 3"/>
          <p:cNvSpPr>
            <a:spLocks noGrp="1" noChangeArrowheads="1"/>
          </p:cNvSpPr>
          <p:nvPr>
            <p:ph type="body" idx="1"/>
          </p:nvPr>
        </p:nvSpPr>
        <p:spPr/>
        <p:txBody>
          <a:bodyPr/>
          <a:lstStyle/>
          <a:p>
            <a:r>
              <a:rPr lang="en-US" smtClean="0">
                <a:cs typeface="Times New Roman" panose="02020603050405020304" pitchFamily="18" charset="0"/>
              </a:rPr>
              <a:t>Standalone Evaluation: Z/M</a:t>
            </a:r>
          </a:p>
          <a:p>
            <a:pPr lvl="1"/>
            <a:r>
              <a:rPr lang="en-US" smtClean="0">
                <a:cs typeface="Times New Roman" panose="02020603050405020304" pitchFamily="18" charset="0"/>
              </a:rPr>
              <a:t>Repeat C/Z analysis</a:t>
            </a:r>
          </a:p>
          <a:p>
            <a:pPr lvl="1"/>
            <a:r>
              <a:rPr lang="en-US" smtClean="0">
                <a:cs typeface="Times New Roman" panose="02020603050405020304" pitchFamily="18" charset="0"/>
              </a:rPr>
              <a:t>Value to public of 20, operating costs of 5 and fixed costs of 50</a:t>
            </a:r>
          </a:p>
          <a:p>
            <a:pPr lvl="1"/>
            <a:r>
              <a:rPr lang="en-US" smtClean="0">
                <a:cs typeface="Times New Roman" panose="02020603050405020304" pitchFamily="18" charset="0"/>
              </a:rPr>
              <a:t>Loss of 35</a:t>
            </a:r>
          </a:p>
          <a:p>
            <a:pPr lvl="1"/>
            <a:r>
              <a:rPr lang="en-US" smtClean="0">
                <a:cs typeface="Times New Roman" panose="02020603050405020304" pitchFamily="18" charset="0"/>
              </a:rPr>
              <a:t>Lousy business</a:t>
            </a:r>
          </a:p>
        </p:txBody>
      </p:sp>
      <p:pic>
        <p:nvPicPr>
          <p:cNvPr id="1127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5768" y="3657600"/>
            <a:ext cx="6509628" cy="3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475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B3AD936B-4F1D-45C7-9FB4-BFFC6A0E2BE4}" type="datetime4">
              <a:rPr lang="en-US" smtClean="0"/>
              <a:t>March 28, 2022</a:t>
            </a:fld>
            <a:endParaRPr lang="en-US" altLang="en-US">
              <a:solidFill>
                <a:schemeClr val="bg2"/>
              </a:solidFill>
            </a:endParaRPr>
          </a:p>
        </p:txBody>
      </p:sp>
      <p:sp>
        <p:nvSpPr>
          <p:cNvPr id="7"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FC33746-BC3F-4048-BFD3-D0815B61CBBE}" type="slidenum">
              <a:rPr lang="en-US" altLang="en-US" sz="1400">
                <a:solidFill>
                  <a:srgbClr val="000066"/>
                </a:solidFill>
                <a:latin typeface="Arial" panose="020B0604020202020204" pitchFamily="34" charset="0"/>
              </a:rPr>
              <a:pPr/>
              <a:t>39</a:t>
            </a:fld>
            <a:endParaRPr lang="en-US" altLang="en-US" sz="1400">
              <a:solidFill>
                <a:srgbClr val="000066"/>
              </a:solidFill>
              <a:latin typeface="Arial" panose="020B0604020202020204" pitchFamily="34" charset="0"/>
            </a:endParaRPr>
          </a:p>
        </p:txBody>
      </p:sp>
      <p:sp>
        <p:nvSpPr>
          <p:cNvPr id="12293" name="Rectangle 2"/>
          <p:cNvSpPr>
            <a:spLocks noGrp="1" noChangeArrowheads="1"/>
          </p:cNvSpPr>
          <p:nvPr>
            <p:ph type="title"/>
          </p:nvPr>
        </p:nvSpPr>
        <p:spPr/>
        <p:txBody>
          <a:bodyPr/>
          <a:lstStyle/>
          <a:p>
            <a:r>
              <a:rPr lang="en-US" smtClean="0">
                <a:cs typeface="Times New Roman" panose="02020603050405020304" pitchFamily="18" charset="0"/>
              </a:rPr>
              <a:t>RR as Business Proposition</a:t>
            </a:r>
          </a:p>
        </p:txBody>
      </p:sp>
      <p:sp>
        <p:nvSpPr>
          <p:cNvPr id="12294" name="Rectangle 3"/>
          <p:cNvSpPr>
            <a:spLocks noGrp="1" noChangeArrowheads="1"/>
          </p:cNvSpPr>
          <p:nvPr>
            <p:ph type="body" idx="1"/>
          </p:nvPr>
        </p:nvSpPr>
        <p:spPr/>
        <p:txBody>
          <a:bodyPr/>
          <a:lstStyle/>
          <a:p>
            <a:r>
              <a:rPr lang="en-US" dirty="0" smtClean="0">
                <a:cs typeface="Times New Roman" panose="02020603050405020304" pitchFamily="18" charset="0"/>
              </a:rPr>
              <a:t>Standalone Evaluation: C/M</a:t>
            </a:r>
          </a:p>
          <a:p>
            <a:pPr lvl="1"/>
            <a:r>
              <a:rPr lang="en-US" dirty="0" smtClean="0">
                <a:cs typeface="Times New Roman" panose="02020603050405020304" pitchFamily="18" charset="0"/>
              </a:rPr>
              <a:t>Value to public of 200, operating costs of 50, fixed costs of 100</a:t>
            </a:r>
          </a:p>
          <a:p>
            <a:pPr lvl="1"/>
            <a:r>
              <a:rPr lang="en-US" dirty="0" smtClean="0">
                <a:cs typeface="Times New Roman" panose="02020603050405020304" pitchFamily="18" charset="0"/>
              </a:rPr>
              <a:t>Profits of 50</a:t>
            </a:r>
          </a:p>
          <a:p>
            <a:pPr lvl="1"/>
            <a:r>
              <a:rPr lang="en-US" dirty="0" smtClean="0">
                <a:cs typeface="Times New Roman" panose="02020603050405020304" pitchFamily="18" charset="0"/>
              </a:rPr>
              <a:t>Jump right in</a:t>
            </a:r>
          </a:p>
        </p:txBody>
      </p:sp>
      <p:pic>
        <p:nvPicPr>
          <p:cNvPr id="1229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1596" y="3323771"/>
            <a:ext cx="7005604" cy="328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366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A28FAB5-B26A-4876-8FFA-451C43BB89D4}"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E621A3F-3DDD-494C-BEBD-870739335A7C}" type="slidenum">
              <a:rPr lang="en-US" altLang="en-US" sz="1400">
                <a:solidFill>
                  <a:srgbClr val="000066"/>
                </a:solidFill>
                <a:latin typeface="Arial" panose="020B0604020202020204" pitchFamily="34" charset="0"/>
              </a:rPr>
              <a:pPr/>
              <a:t>4</a:t>
            </a:fld>
            <a:endParaRPr lang="en-US" altLang="en-US" sz="1400">
              <a:solidFill>
                <a:srgbClr val="000066"/>
              </a:solidFill>
              <a:latin typeface="Arial" panose="020B0604020202020204" pitchFamily="34" charset="0"/>
            </a:endParaRPr>
          </a:p>
        </p:txBody>
      </p:sp>
      <p:sp>
        <p:nvSpPr>
          <p:cNvPr id="6149" name="Rectangle 2"/>
          <p:cNvSpPr>
            <a:spLocks noGrp="1" noChangeArrowheads="1"/>
          </p:cNvSpPr>
          <p:nvPr>
            <p:ph type="title"/>
          </p:nvPr>
        </p:nvSpPr>
        <p:spPr/>
        <p:txBody>
          <a:bodyPr/>
          <a:lstStyle/>
          <a:p>
            <a:r>
              <a:rPr lang="en-US" smtClean="0">
                <a:cs typeface="Times New Roman" panose="02020603050405020304" pitchFamily="18" charset="0"/>
              </a:rPr>
              <a:t>Rate of Return Regulation: The Dilemma</a:t>
            </a:r>
          </a:p>
        </p:txBody>
      </p:sp>
      <p:sp>
        <p:nvSpPr>
          <p:cNvPr id="6150" name="Rectangle 3"/>
          <p:cNvSpPr>
            <a:spLocks noGrp="1" noChangeArrowheads="1"/>
          </p:cNvSpPr>
          <p:nvPr>
            <p:ph type="body" idx="1"/>
          </p:nvPr>
        </p:nvSpPr>
        <p:spPr/>
        <p:txBody>
          <a:bodyPr/>
          <a:lstStyle/>
          <a:p>
            <a:pPr>
              <a:lnSpc>
                <a:spcPct val="90000"/>
              </a:lnSpc>
            </a:pPr>
            <a:r>
              <a:rPr lang="en-US" smtClean="0">
                <a:cs typeface="Times New Roman" panose="02020603050405020304" pitchFamily="18" charset="0"/>
              </a:rPr>
              <a:t>Investors face two risks:</a:t>
            </a:r>
          </a:p>
          <a:p>
            <a:pPr lvl="1">
              <a:lnSpc>
                <a:spcPct val="90000"/>
              </a:lnSpc>
            </a:pPr>
            <a:r>
              <a:rPr lang="en-US" smtClean="0">
                <a:cs typeface="Times New Roman" panose="02020603050405020304" pitchFamily="18" charset="0"/>
              </a:rPr>
              <a:t>Single use assets—railroad tracks and the like—that cannot be moved or put into alternative uses.</a:t>
            </a:r>
          </a:p>
          <a:p>
            <a:pPr lvl="1">
              <a:lnSpc>
                <a:spcPct val="90000"/>
              </a:lnSpc>
            </a:pPr>
            <a:r>
              <a:rPr lang="en-US" smtClean="0">
                <a:cs typeface="Times New Roman" panose="02020603050405020304" pitchFamily="18" charset="0"/>
              </a:rPr>
              <a:t>Investors cannot respond to threats of expropriation by moving the assets elsewhere.</a:t>
            </a:r>
          </a:p>
          <a:p>
            <a:pPr lvl="1">
              <a:lnSpc>
                <a:spcPct val="90000"/>
              </a:lnSpc>
            </a:pPr>
            <a:r>
              <a:rPr lang="en-US" smtClean="0">
                <a:cs typeface="Times New Roman" panose="02020603050405020304" pitchFamily="18" charset="0"/>
              </a:rPr>
              <a:t>These are natural monopolies, so rate regulation will be common.</a:t>
            </a:r>
          </a:p>
        </p:txBody>
      </p:sp>
    </p:spTree>
    <p:extLst>
      <p:ext uri="{BB962C8B-B14F-4D97-AF65-F5344CB8AC3E}">
        <p14:creationId xmlns:p14="http://schemas.microsoft.com/office/powerpoint/2010/main" val="1546319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8F4F05F0-C3F7-4C36-97E4-A9CED12FF3D7}" type="datetime4">
              <a:rPr lang="en-US" smtClean="0"/>
              <a:t>March 28, 2022</a:t>
            </a:fld>
            <a:endParaRPr lang="en-US" altLang="en-US">
              <a:solidFill>
                <a:schemeClr val="bg2"/>
              </a:solidFill>
            </a:endParaRPr>
          </a:p>
        </p:txBody>
      </p:sp>
      <p:sp>
        <p:nvSpPr>
          <p:cNvPr id="7"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647E704-B0EA-41A0-A65F-345A00583BD0}" type="slidenum">
              <a:rPr lang="en-US" altLang="en-US" sz="1400">
                <a:solidFill>
                  <a:srgbClr val="000066"/>
                </a:solidFill>
                <a:latin typeface="Arial" panose="020B0604020202020204" pitchFamily="34" charset="0"/>
              </a:rPr>
              <a:pPr/>
              <a:t>40</a:t>
            </a:fld>
            <a:endParaRPr lang="en-US" altLang="en-US" sz="1400">
              <a:solidFill>
                <a:srgbClr val="000066"/>
              </a:solidFill>
              <a:latin typeface="Arial" panose="020B0604020202020204" pitchFamily="34" charset="0"/>
            </a:endParaRPr>
          </a:p>
        </p:txBody>
      </p:sp>
      <p:sp>
        <p:nvSpPr>
          <p:cNvPr id="13317" name="Rectangle 2"/>
          <p:cNvSpPr>
            <a:spLocks noGrp="1" noChangeArrowheads="1"/>
          </p:cNvSpPr>
          <p:nvPr>
            <p:ph type="title"/>
          </p:nvPr>
        </p:nvSpPr>
        <p:spPr/>
        <p:txBody>
          <a:bodyPr/>
          <a:lstStyle/>
          <a:p>
            <a:r>
              <a:rPr lang="en-US" smtClean="0">
                <a:cs typeface="Times New Roman" panose="02020603050405020304" pitchFamily="18" charset="0"/>
              </a:rPr>
              <a:t>RR as Business Proposition</a:t>
            </a:r>
          </a:p>
        </p:txBody>
      </p:sp>
      <p:sp>
        <p:nvSpPr>
          <p:cNvPr id="13318" name="Rectangle 3"/>
          <p:cNvSpPr>
            <a:spLocks noGrp="1" noChangeArrowheads="1"/>
          </p:cNvSpPr>
          <p:nvPr>
            <p:ph type="body" idx="1"/>
          </p:nvPr>
        </p:nvSpPr>
        <p:spPr/>
        <p:txBody>
          <a:bodyPr/>
          <a:lstStyle/>
          <a:p>
            <a:r>
              <a:rPr lang="en-US" dirty="0">
                <a:cs typeface="Times New Roman" panose="02020603050405020304" pitchFamily="18" charset="0"/>
              </a:rPr>
              <a:t>Combination of Services?</a:t>
            </a:r>
          </a:p>
          <a:p>
            <a:r>
              <a:rPr lang="en-US" dirty="0">
                <a:cs typeface="Times New Roman" panose="02020603050405020304" pitchFamily="18" charset="0"/>
              </a:rPr>
              <a:t>Analysis</a:t>
            </a:r>
          </a:p>
          <a:p>
            <a:pPr lvl="1"/>
            <a:r>
              <a:rPr lang="en-US" dirty="0">
                <a:cs typeface="Times New Roman" panose="02020603050405020304" pitchFamily="18" charset="0"/>
              </a:rPr>
              <a:t>With C/M as main service, C/Z and Z/M make sense as add-on services</a:t>
            </a:r>
          </a:p>
          <a:p>
            <a:pPr lvl="1"/>
            <a:r>
              <a:rPr lang="en-US" dirty="0">
                <a:cs typeface="Times New Roman" panose="02020603050405020304" pitchFamily="18" charset="0"/>
              </a:rPr>
              <a:t>Fixed costs already </a:t>
            </a:r>
            <a:r>
              <a:rPr lang="en-US" dirty="0" smtClean="0">
                <a:cs typeface="Times New Roman" panose="02020603050405020304" pitchFamily="18" charset="0"/>
              </a:rPr>
              <a:t>incurred</a:t>
            </a:r>
            <a:endParaRPr lang="en-US" dirty="0">
              <a:cs typeface="Times New Roman" panose="02020603050405020304" pitchFamily="18" charset="0"/>
            </a:endParaRPr>
          </a:p>
        </p:txBody>
      </p:sp>
      <p:pic>
        <p:nvPicPr>
          <p:cNvPr id="133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2520" y="4648201"/>
            <a:ext cx="4719480" cy="220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5976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8F4F05F0-C3F7-4C36-97E4-A9CED12FF3D7}" type="datetime4">
              <a:rPr lang="en-US" smtClean="0"/>
              <a:t>March 28, 2022</a:t>
            </a:fld>
            <a:endParaRPr lang="en-US" altLang="en-US">
              <a:solidFill>
                <a:schemeClr val="bg2"/>
              </a:solidFill>
            </a:endParaRPr>
          </a:p>
        </p:txBody>
      </p:sp>
      <p:sp>
        <p:nvSpPr>
          <p:cNvPr id="7"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647E704-B0EA-41A0-A65F-345A00583BD0}" type="slidenum">
              <a:rPr lang="en-US" altLang="en-US" sz="1400">
                <a:solidFill>
                  <a:srgbClr val="000066"/>
                </a:solidFill>
                <a:latin typeface="Arial" panose="020B0604020202020204" pitchFamily="34" charset="0"/>
              </a:rPr>
              <a:pPr/>
              <a:t>41</a:t>
            </a:fld>
            <a:endParaRPr lang="en-US" altLang="en-US" sz="1400">
              <a:solidFill>
                <a:srgbClr val="000066"/>
              </a:solidFill>
              <a:latin typeface="Arial" panose="020B0604020202020204" pitchFamily="34" charset="0"/>
            </a:endParaRPr>
          </a:p>
        </p:txBody>
      </p:sp>
      <p:sp>
        <p:nvSpPr>
          <p:cNvPr id="13317" name="Rectangle 2"/>
          <p:cNvSpPr>
            <a:spLocks noGrp="1" noChangeArrowheads="1"/>
          </p:cNvSpPr>
          <p:nvPr>
            <p:ph type="title"/>
          </p:nvPr>
        </p:nvSpPr>
        <p:spPr/>
        <p:txBody>
          <a:bodyPr/>
          <a:lstStyle/>
          <a:p>
            <a:r>
              <a:rPr lang="en-US" smtClean="0">
                <a:cs typeface="Times New Roman" panose="02020603050405020304" pitchFamily="18" charset="0"/>
              </a:rPr>
              <a:t>RR as Business Proposition</a:t>
            </a:r>
          </a:p>
        </p:txBody>
      </p:sp>
      <p:sp>
        <p:nvSpPr>
          <p:cNvPr id="13318" name="Rectangle 3"/>
          <p:cNvSpPr>
            <a:spLocks noGrp="1" noChangeArrowheads="1"/>
          </p:cNvSpPr>
          <p:nvPr>
            <p:ph type="body" idx="1"/>
          </p:nvPr>
        </p:nvSpPr>
        <p:spPr/>
        <p:txBody>
          <a:bodyPr/>
          <a:lstStyle/>
          <a:p>
            <a:r>
              <a:rPr lang="en-US" dirty="0">
                <a:cs typeface="Times New Roman" panose="02020603050405020304" pitchFamily="18" charset="0"/>
              </a:rPr>
              <a:t>Combination of Services?</a:t>
            </a:r>
          </a:p>
          <a:p>
            <a:r>
              <a:rPr lang="en-US" dirty="0">
                <a:cs typeface="Times New Roman" panose="02020603050405020304" pitchFamily="18" charset="0"/>
              </a:rPr>
              <a:t>Analysis</a:t>
            </a:r>
          </a:p>
          <a:p>
            <a:pPr lvl="1"/>
            <a:r>
              <a:rPr lang="en-US" dirty="0" smtClean="0">
                <a:cs typeface="Times New Roman" panose="02020603050405020304" pitchFamily="18" charset="0"/>
              </a:rPr>
              <a:t>Each </a:t>
            </a:r>
            <a:r>
              <a:rPr lang="en-US" dirty="0">
                <a:cs typeface="Times New Roman" panose="02020603050405020304" pitchFamily="18" charset="0"/>
              </a:rPr>
              <a:t>has value of 20 and operating costs of 5 for additional profits of 15</a:t>
            </a:r>
          </a:p>
          <a:p>
            <a:pPr lvl="1"/>
            <a:r>
              <a:rPr lang="en-US" dirty="0">
                <a:cs typeface="Times New Roman" panose="02020603050405020304" pitchFamily="18" charset="0"/>
              </a:rPr>
              <a:t>Overall</a:t>
            </a:r>
          </a:p>
          <a:p>
            <a:pPr lvl="2"/>
            <a:r>
              <a:rPr lang="en-US" dirty="0">
                <a:cs typeface="Times New Roman" panose="02020603050405020304" pitchFamily="18" charset="0"/>
              </a:rPr>
              <a:t>240 in revenues</a:t>
            </a:r>
          </a:p>
          <a:p>
            <a:pPr lvl="2"/>
            <a:r>
              <a:rPr lang="en-US" dirty="0">
                <a:cs typeface="Times New Roman" panose="02020603050405020304" pitchFamily="18" charset="0"/>
              </a:rPr>
              <a:t>160 in </a:t>
            </a:r>
            <a:r>
              <a:rPr lang="en-US" dirty="0" smtClean="0">
                <a:cs typeface="Times New Roman" panose="02020603050405020304" pitchFamily="18" charset="0"/>
              </a:rPr>
              <a:t>costs, 80 </a:t>
            </a:r>
            <a:r>
              <a:rPr lang="en-US" dirty="0">
                <a:cs typeface="Times New Roman" panose="02020603050405020304" pitchFamily="18" charset="0"/>
              </a:rPr>
              <a:t>in profits</a:t>
            </a:r>
          </a:p>
        </p:txBody>
      </p:sp>
      <p:pic>
        <p:nvPicPr>
          <p:cNvPr id="133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9320" y="4267201"/>
            <a:ext cx="4719480" cy="220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1959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1225" y="-2"/>
            <a:ext cx="2390776" cy="423865"/>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Smyth v. Ames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42</a:t>
            </a:fld>
            <a:endParaRPr lang="en-US" altLang="en-US"/>
          </a:p>
        </p:txBody>
      </p:sp>
      <p:pic>
        <p:nvPicPr>
          <p:cNvPr id="5" name="Picture 4"/>
          <p:cNvPicPr>
            <a:picLocks noChangeAspect="1"/>
          </p:cNvPicPr>
          <p:nvPr/>
        </p:nvPicPr>
        <p:blipFill>
          <a:blip r:embed="rId2"/>
          <a:stretch>
            <a:fillRect/>
          </a:stretch>
        </p:blipFill>
        <p:spPr>
          <a:xfrm>
            <a:off x="3619274" y="21322"/>
            <a:ext cx="4312895" cy="6758097"/>
          </a:xfrm>
          <a:prstGeom prst="rect">
            <a:avLst/>
          </a:prstGeom>
        </p:spPr>
      </p:pic>
      <p:sp>
        <p:nvSpPr>
          <p:cNvPr id="6" name="Text Box 5"/>
          <p:cNvSpPr txBox="1">
            <a:spLocks noChangeArrowheads="1"/>
          </p:cNvSpPr>
          <p:nvPr/>
        </p:nvSpPr>
        <p:spPr bwMode="auto">
          <a:xfrm>
            <a:off x="9934574" y="6488668"/>
            <a:ext cx="225742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169 U.S. 466 (1898</a:t>
            </a:r>
            <a:r>
              <a:rPr lang="en-US" sz="1800" i="0" dirty="0" smtClean="0">
                <a:solidFill>
                  <a:schemeClr val="accent4">
                    <a:lumMod val="75000"/>
                    <a:lumOff val="25000"/>
                  </a:schemeClr>
                </a:solidFill>
                <a:latin typeface="+mn-lt"/>
                <a:cs typeface="Times New Roman" panose="02020603050405020304" pitchFamily="18" charset="0"/>
              </a:rPr>
              <a:t>)</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1510239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3288" y="-1"/>
            <a:ext cx="4938713" cy="400051"/>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Local or Interstate Assessment?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43</a:t>
            </a:fld>
            <a:endParaRPr lang="en-US" altLang="en-US"/>
          </a:p>
        </p:txBody>
      </p:sp>
      <p:sp>
        <p:nvSpPr>
          <p:cNvPr id="6" name="Text Box 5"/>
          <p:cNvSpPr txBox="1">
            <a:spLocks noChangeArrowheads="1"/>
          </p:cNvSpPr>
          <p:nvPr/>
        </p:nvSpPr>
        <p:spPr bwMode="auto">
          <a:xfrm>
            <a:off x="9218266" y="6488668"/>
            <a:ext cx="297373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Smyth v. Ames (U.S. 1898)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547579" y="400051"/>
            <a:ext cx="3550361" cy="5981700"/>
          </a:xfrm>
          <a:prstGeom prst="rect">
            <a:avLst/>
          </a:prstGeom>
        </p:spPr>
      </p:pic>
      <p:grpSp>
        <p:nvGrpSpPr>
          <p:cNvPr id="10" name="Group 9"/>
          <p:cNvGrpSpPr>
            <a:grpSpLocks noChangeAspect="1"/>
          </p:cNvGrpSpPr>
          <p:nvPr/>
        </p:nvGrpSpPr>
        <p:grpSpPr>
          <a:xfrm>
            <a:off x="2404920" y="1190846"/>
            <a:ext cx="7942250" cy="4851695"/>
            <a:chOff x="3900450" y="2292200"/>
            <a:chExt cx="4391100" cy="2682398"/>
          </a:xfrm>
        </p:grpSpPr>
        <p:pic>
          <p:nvPicPr>
            <p:cNvPr id="8" name="Picture 7"/>
            <p:cNvPicPr>
              <a:picLocks noChangeAspect="1"/>
            </p:cNvPicPr>
            <p:nvPr/>
          </p:nvPicPr>
          <p:blipFill>
            <a:blip r:embed="rId3"/>
            <a:stretch>
              <a:fillRect/>
            </a:stretch>
          </p:blipFill>
          <p:spPr>
            <a:xfrm>
              <a:off x="3900450" y="2292200"/>
              <a:ext cx="4391100" cy="2273600"/>
            </a:xfrm>
            <a:prstGeom prst="rect">
              <a:avLst/>
            </a:prstGeom>
          </p:spPr>
        </p:pic>
        <p:pic>
          <p:nvPicPr>
            <p:cNvPr id="9" name="Picture 8"/>
            <p:cNvPicPr>
              <a:picLocks noChangeAspect="1"/>
            </p:cNvPicPr>
            <p:nvPr/>
          </p:nvPicPr>
          <p:blipFill>
            <a:blip r:embed="rId4"/>
            <a:stretch>
              <a:fillRect/>
            </a:stretch>
          </p:blipFill>
          <p:spPr>
            <a:xfrm>
              <a:off x="3926587" y="4523798"/>
              <a:ext cx="4364963" cy="450800"/>
            </a:xfrm>
            <a:prstGeom prst="rect">
              <a:avLst/>
            </a:prstGeom>
          </p:spPr>
        </p:pic>
      </p:grpSp>
    </p:spTree>
    <p:extLst>
      <p:ext uri="{BB962C8B-B14F-4D97-AF65-F5344CB8AC3E}">
        <p14:creationId xmlns:p14="http://schemas.microsoft.com/office/powerpoint/2010/main" val="25462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7901" y="-1"/>
            <a:ext cx="6484100" cy="43164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Rejects Idea State Can Force Local Losses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44</a:t>
            </a:fld>
            <a:endParaRPr lang="en-US" altLang="en-US"/>
          </a:p>
        </p:txBody>
      </p:sp>
      <p:sp>
        <p:nvSpPr>
          <p:cNvPr id="6" name="Text Box 5"/>
          <p:cNvSpPr txBox="1">
            <a:spLocks noChangeArrowheads="1"/>
          </p:cNvSpPr>
          <p:nvPr/>
        </p:nvSpPr>
        <p:spPr bwMode="auto">
          <a:xfrm>
            <a:off x="9218266" y="6488668"/>
            <a:ext cx="297373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Smyth v. Ames (U.S. 1898)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57347" y="431642"/>
            <a:ext cx="3438353" cy="5926233"/>
          </a:xfrm>
          <a:prstGeom prst="rect">
            <a:avLst/>
          </a:prstGeom>
        </p:spPr>
      </p:pic>
      <p:pic>
        <p:nvPicPr>
          <p:cNvPr id="8" name="Picture 7"/>
          <p:cNvPicPr>
            <a:picLocks noChangeAspect="1"/>
          </p:cNvPicPr>
          <p:nvPr/>
        </p:nvPicPr>
        <p:blipFill>
          <a:blip r:embed="rId3"/>
          <a:stretch>
            <a:fillRect/>
          </a:stretch>
        </p:blipFill>
        <p:spPr>
          <a:xfrm>
            <a:off x="2131577" y="1258526"/>
            <a:ext cx="8173321" cy="4799248"/>
          </a:xfrm>
          <a:prstGeom prst="rect">
            <a:avLst/>
          </a:prstGeom>
        </p:spPr>
      </p:pic>
    </p:spTree>
    <p:extLst>
      <p:ext uri="{BB962C8B-B14F-4D97-AF65-F5344CB8AC3E}">
        <p14:creationId xmlns:p14="http://schemas.microsoft.com/office/powerpoint/2010/main" val="196936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988" y="-1"/>
            <a:ext cx="6577013" cy="471489"/>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No Intrastate/Interstate Cross-Subsidization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45</a:t>
            </a:fld>
            <a:endParaRPr lang="en-US" altLang="en-US"/>
          </a:p>
        </p:txBody>
      </p:sp>
      <p:sp>
        <p:nvSpPr>
          <p:cNvPr id="6" name="Text Box 5"/>
          <p:cNvSpPr txBox="1">
            <a:spLocks noChangeArrowheads="1"/>
          </p:cNvSpPr>
          <p:nvPr/>
        </p:nvSpPr>
        <p:spPr bwMode="auto">
          <a:xfrm>
            <a:off x="9218266" y="6488668"/>
            <a:ext cx="297373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Smyth v. Ames (U.S. 1898)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327331" y="471487"/>
            <a:ext cx="3425519" cy="5859765"/>
          </a:xfrm>
          <a:prstGeom prst="rect">
            <a:avLst/>
          </a:prstGeom>
        </p:spPr>
      </p:pic>
      <p:pic>
        <p:nvPicPr>
          <p:cNvPr id="5" name="Picture 4"/>
          <p:cNvPicPr>
            <a:picLocks noChangeAspect="1"/>
          </p:cNvPicPr>
          <p:nvPr/>
        </p:nvPicPr>
        <p:blipFill>
          <a:blip r:embed="rId3"/>
          <a:stretch>
            <a:fillRect/>
          </a:stretch>
        </p:blipFill>
        <p:spPr>
          <a:xfrm>
            <a:off x="2384209" y="1066706"/>
            <a:ext cx="7412773" cy="5029294"/>
          </a:xfrm>
          <a:prstGeom prst="rect">
            <a:avLst/>
          </a:prstGeom>
        </p:spPr>
      </p:pic>
    </p:spTree>
    <p:extLst>
      <p:ext uri="{BB962C8B-B14F-4D97-AF65-F5344CB8AC3E}">
        <p14:creationId xmlns:p14="http://schemas.microsoft.com/office/powerpoint/2010/main" val="34146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5563" y="-2"/>
            <a:ext cx="5786437" cy="481015"/>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Actual $$$: OE + Interest + Dividends?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46</a:t>
            </a:fld>
            <a:endParaRPr lang="en-US" altLang="en-US"/>
          </a:p>
        </p:txBody>
      </p:sp>
      <p:sp>
        <p:nvSpPr>
          <p:cNvPr id="6" name="Text Box 5"/>
          <p:cNvSpPr txBox="1">
            <a:spLocks noChangeArrowheads="1"/>
          </p:cNvSpPr>
          <p:nvPr/>
        </p:nvSpPr>
        <p:spPr bwMode="auto">
          <a:xfrm>
            <a:off x="9218266" y="6488668"/>
            <a:ext cx="297373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Smyth v. Ames (U.S. 1898)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406400" y="481013"/>
            <a:ext cx="3346450" cy="5864648"/>
          </a:xfrm>
          <a:prstGeom prst="rect">
            <a:avLst/>
          </a:prstGeom>
        </p:spPr>
      </p:pic>
      <p:pic>
        <p:nvPicPr>
          <p:cNvPr id="8" name="Picture 7"/>
          <p:cNvPicPr>
            <a:picLocks noChangeAspect="1"/>
          </p:cNvPicPr>
          <p:nvPr/>
        </p:nvPicPr>
        <p:blipFill>
          <a:blip r:embed="rId3"/>
          <a:stretch>
            <a:fillRect/>
          </a:stretch>
        </p:blipFill>
        <p:spPr>
          <a:xfrm>
            <a:off x="2369621" y="1739736"/>
            <a:ext cx="7878137" cy="3973397"/>
          </a:xfrm>
          <a:prstGeom prst="rect">
            <a:avLst/>
          </a:prstGeom>
        </p:spPr>
      </p:pic>
    </p:spTree>
    <p:extLst>
      <p:ext uri="{BB962C8B-B14F-4D97-AF65-F5344CB8AC3E}">
        <p14:creationId xmlns:p14="http://schemas.microsoft.com/office/powerpoint/2010/main" val="359138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313" y="-1"/>
            <a:ext cx="6643687" cy="466726"/>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A Private Corp Performing a Public Function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47</a:t>
            </a:fld>
            <a:endParaRPr lang="en-US" altLang="en-US"/>
          </a:p>
        </p:txBody>
      </p:sp>
      <p:sp>
        <p:nvSpPr>
          <p:cNvPr id="6" name="Text Box 5"/>
          <p:cNvSpPr txBox="1">
            <a:spLocks noChangeArrowheads="1"/>
          </p:cNvSpPr>
          <p:nvPr/>
        </p:nvSpPr>
        <p:spPr bwMode="auto">
          <a:xfrm>
            <a:off x="9218266" y="6488668"/>
            <a:ext cx="297373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Smyth v. Ames (U.S. 1898)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482383" y="466725"/>
            <a:ext cx="3334309" cy="5857523"/>
          </a:xfrm>
          <a:prstGeom prst="rect">
            <a:avLst/>
          </a:prstGeom>
        </p:spPr>
      </p:pic>
      <p:pic>
        <p:nvPicPr>
          <p:cNvPr id="8" name="Picture 7"/>
          <p:cNvPicPr>
            <a:picLocks noChangeAspect="1"/>
          </p:cNvPicPr>
          <p:nvPr/>
        </p:nvPicPr>
        <p:blipFill>
          <a:blip r:embed="rId3"/>
          <a:stretch>
            <a:fillRect/>
          </a:stretch>
        </p:blipFill>
        <p:spPr>
          <a:xfrm>
            <a:off x="2749864" y="1080325"/>
            <a:ext cx="7508246" cy="5015675"/>
          </a:xfrm>
          <a:prstGeom prst="rect">
            <a:avLst/>
          </a:prstGeom>
        </p:spPr>
      </p:pic>
    </p:spTree>
    <p:extLst>
      <p:ext uri="{BB962C8B-B14F-4D97-AF65-F5344CB8AC3E}">
        <p14:creationId xmlns:p14="http://schemas.microsoft.com/office/powerpoint/2010/main" val="119812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4825" y="-1"/>
            <a:ext cx="4067176" cy="428626"/>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Fair Return on a Fair Value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48</a:t>
            </a:fld>
            <a:endParaRPr lang="en-US" altLang="en-US"/>
          </a:p>
        </p:txBody>
      </p:sp>
      <p:sp>
        <p:nvSpPr>
          <p:cNvPr id="6" name="Text Box 5"/>
          <p:cNvSpPr txBox="1">
            <a:spLocks noChangeArrowheads="1"/>
          </p:cNvSpPr>
          <p:nvPr/>
        </p:nvSpPr>
        <p:spPr bwMode="auto">
          <a:xfrm>
            <a:off x="9218266" y="6488668"/>
            <a:ext cx="297373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Smyth v. Ames (U.S. 1898)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30938" y="428624"/>
            <a:ext cx="3436751" cy="5886451"/>
          </a:xfrm>
          <a:prstGeom prst="rect">
            <a:avLst/>
          </a:prstGeom>
        </p:spPr>
      </p:pic>
      <p:grpSp>
        <p:nvGrpSpPr>
          <p:cNvPr id="10" name="Group 9"/>
          <p:cNvGrpSpPr>
            <a:grpSpLocks noChangeAspect="1"/>
          </p:cNvGrpSpPr>
          <p:nvPr/>
        </p:nvGrpSpPr>
        <p:grpSpPr>
          <a:xfrm>
            <a:off x="2946400" y="931309"/>
            <a:ext cx="6885083" cy="4988953"/>
            <a:chOff x="3887381" y="2919400"/>
            <a:chExt cx="4338825" cy="3143926"/>
          </a:xfrm>
        </p:grpSpPr>
        <p:pic>
          <p:nvPicPr>
            <p:cNvPr id="8" name="Picture 7"/>
            <p:cNvPicPr>
              <a:picLocks noChangeAspect="1"/>
            </p:cNvPicPr>
            <p:nvPr/>
          </p:nvPicPr>
          <p:blipFill rotWithShape="1">
            <a:blip r:embed="rId3"/>
            <a:srcRect r="1943"/>
            <a:stretch/>
          </p:blipFill>
          <p:spPr>
            <a:xfrm>
              <a:off x="3887381" y="2919400"/>
              <a:ext cx="4331398" cy="1019200"/>
            </a:xfrm>
            <a:prstGeom prst="rect">
              <a:avLst/>
            </a:prstGeom>
          </p:spPr>
        </p:pic>
        <p:pic>
          <p:nvPicPr>
            <p:cNvPr id="9" name="Picture 8"/>
            <p:cNvPicPr>
              <a:picLocks noChangeAspect="1"/>
            </p:cNvPicPr>
            <p:nvPr/>
          </p:nvPicPr>
          <p:blipFill>
            <a:blip r:embed="rId4"/>
            <a:stretch>
              <a:fillRect/>
            </a:stretch>
          </p:blipFill>
          <p:spPr>
            <a:xfrm>
              <a:off x="3887381" y="3835459"/>
              <a:ext cx="4338825" cy="2227867"/>
            </a:xfrm>
            <a:prstGeom prst="rect">
              <a:avLst/>
            </a:prstGeom>
          </p:spPr>
        </p:pic>
      </p:grpSp>
    </p:spTree>
    <p:extLst>
      <p:ext uri="{BB962C8B-B14F-4D97-AF65-F5344CB8AC3E}">
        <p14:creationId xmlns:p14="http://schemas.microsoft.com/office/powerpoint/2010/main" val="10858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511FE62-B768-4573-8492-45089579F06A}"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6FEBEAD-0A29-4B0B-9959-57E04E992940}" type="slidenum">
              <a:rPr lang="en-US" altLang="en-US" sz="1400">
                <a:solidFill>
                  <a:srgbClr val="000066"/>
                </a:solidFill>
                <a:latin typeface="Arial" panose="020B0604020202020204" pitchFamily="34" charset="0"/>
              </a:rPr>
              <a:pPr/>
              <a:t>49</a:t>
            </a:fld>
            <a:endParaRPr lang="en-US" altLang="en-US" sz="1400">
              <a:solidFill>
                <a:srgbClr val="000066"/>
              </a:solidFill>
              <a:latin typeface="Arial" panose="020B0604020202020204" pitchFamily="34" charset="0"/>
            </a:endParaRPr>
          </a:p>
        </p:txBody>
      </p:sp>
      <p:sp>
        <p:nvSpPr>
          <p:cNvPr id="24581" name="Rectangle 2"/>
          <p:cNvSpPr>
            <a:spLocks noGrp="1" noChangeArrowheads="1"/>
          </p:cNvSpPr>
          <p:nvPr>
            <p:ph type="title"/>
          </p:nvPr>
        </p:nvSpPr>
        <p:spPr/>
        <p:txBody>
          <a:bodyPr/>
          <a:lstStyle/>
          <a:p>
            <a:r>
              <a:rPr lang="en-US" smtClean="0">
                <a:cs typeface="Times New Roman" panose="02020603050405020304" pitchFamily="18" charset="0"/>
              </a:rPr>
              <a:t>Smyth v. Ames</a:t>
            </a:r>
          </a:p>
        </p:txBody>
      </p:sp>
      <p:sp>
        <p:nvSpPr>
          <p:cNvPr id="24582" name="Rectangle 3"/>
          <p:cNvSpPr>
            <a:spLocks noGrp="1" noChangeArrowheads="1"/>
          </p:cNvSpPr>
          <p:nvPr>
            <p:ph type="body" idx="1"/>
          </p:nvPr>
        </p:nvSpPr>
        <p:spPr/>
        <p:txBody>
          <a:bodyPr/>
          <a:lstStyle/>
          <a:p>
            <a:r>
              <a:rPr lang="en-US" smtClean="0">
                <a:cs typeface="Times New Roman" panose="02020603050405020304" pitchFamily="18" charset="0"/>
              </a:rPr>
              <a:t>Internal Logic</a:t>
            </a:r>
          </a:p>
          <a:p>
            <a:pPr lvl="1"/>
            <a:r>
              <a:rPr lang="en-US" smtClean="0">
                <a:cs typeface="Times New Roman" panose="02020603050405020304" pitchFamily="18" charset="0"/>
              </a:rPr>
              <a:t>Market mimicking: The market doesn’t care what it cost, it cares what it is worth.</a:t>
            </a:r>
          </a:p>
          <a:p>
            <a:pPr lvl="1"/>
            <a:r>
              <a:rPr lang="en-US" smtClean="0">
                <a:cs typeface="Times New Roman" panose="02020603050405020304" pitchFamily="18" charset="0"/>
              </a:rPr>
              <a:t>Bad investments won’t add to value, so no return on them</a:t>
            </a:r>
          </a:p>
          <a:p>
            <a:pPr lvl="1"/>
            <a:r>
              <a:rPr lang="en-US" smtClean="0">
                <a:cs typeface="Times New Roman" panose="02020603050405020304" pitchFamily="18" charset="0"/>
              </a:rPr>
              <a:t>Good investments create value, and high returns to utility shareholders</a:t>
            </a:r>
          </a:p>
        </p:txBody>
      </p:sp>
    </p:spTree>
    <p:extLst>
      <p:ext uri="{BB962C8B-B14F-4D97-AF65-F5344CB8AC3E}">
        <p14:creationId xmlns:p14="http://schemas.microsoft.com/office/powerpoint/2010/main" val="4100787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A19C5DB-EB3E-485B-9ADD-E1059B7DEFF7}"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6C7DCB9-41B3-4C94-A6B9-1C8BB82EF0C2}" type="slidenum">
              <a:rPr lang="en-US" altLang="en-US" sz="1400">
                <a:solidFill>
                  <a:srgbClr val="000066"/>
                </a:solidFill>
                <a:latin typeface="Arial" panose="020B0604020202020204" pitchFamily="34" charset="0"/>
              </a:rPr>
              <a:pPr/>
              <a:t>5</a:t>
            </a:fld>
            <a:endParaRPr lang="en-US" altLang="en-US" sz="1400">
              <a:solidFill>
                <a:srgbClr val="000066"/>
              </a:solidFill>
              <a:latin typeface="Arial" panose="020B0604020202020204" pitchFamily="34" charset="0"/>
            </a:endParaRPr>
          </a:p>
        </p:txBody>
      </p:sp>
      <p:sp>
        <p:nvSpPr>
          <p:cNvPr id="7173" name="Rectangle 2"/>
          <p:cNvSpPr>
            <a:spLocks noGrp="1" noChangeArrowheads="1"/>
          </p:cNvSpPr>
          <p:nvPr>
            <p:ph type="title"/>
          </p:nvPr>
        </p:nvSpPr>
        <p:spPr/>
        <p:txBody>
          <a:bodyPr/>
          <a:lstStyle/>
          <a:p>
            <a:r>
              <a:rPr lang="en-US" smtClean="0">
                <a:cs typeface="Times New Roman" panose="02020603050405020304" pitchFamily="18" charset="0"/>
              </a:rPr>
              <a:t>Rate of Return Regulation: The Dilemma</a:t>
            </a:r>
          </a:p>
        </p:txBody>
      </p:sp>
      <p:sp>
        <p:nvSpPr>
          <p:cNvPr id="7174" name="Rectangle 3"/>
          <p:cNvSpPr>
            <a:spLocks noGrp="1" noChangeArrowheads="1"/>
          </p:cNvSpPr>
          <p:nvPr>
            <p:ph type="body" idx="1"/>
          </p:nvPr>
        </p:nvSpPr>
        <p:spPr/>
        <p:txBody>
          <a:bodyPr/>
          <a:lstStyle/>
          <a:p>
            <a:r>
              <a:rPr lang="en-US" smtClean="0">
                <a:cs typeface="Times New Roman" panose="02020603050405020304" pitchFamily="18" charset="0"/>
              </a:rPr>
              <a:t>The Political Dilemma</a:t>
            </a:r>
          </a:p>
          <a:p>
            <a:pPr lvl="1"/>
            <a:r>
              <a:rPr lang="en-US" smtClean="0">
                <a:cs typeface="Times New Roman" panose="02020603050405020304" pitchFamily="18" charset="0"/>
              </a:rPr>
              <a:t>How does the gov’t commit to investors that it will not expropriate after the fact through rate setting?</a:t>
            </a:r>
          </a:p>
        </p:txBody>
      </p:sp>
    </p:spTree>
    <p:extLst>
      <p:ext uri="{BB962C8B-B14F-4D97-AF65-F5344CB8AC3E}">
        <p14:creationId xmlns:p14="http://schemas.microsoft.com/office/powerpoint/2010/main" val="1192358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B81A603-F2C4-488E-8092-56AC777D1006}"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D9DFA68-218A-4811-9D06-9E4CAF0FAB67}" type="slidenum">
              <a:rPr lang="en-US" altLang="en-US" sz="1400">
                <a:solidFill>
                  <a:srgbClr val="000066"/>
                </a:solidFill>
                <a:latin typeface="Arial" panose="020B0604020202020204" pitchFamily="34" charset="0"/>
              </a:rPr>
              <a:pPr/>
              <a:t>50</a:t>
            </a:fld>
            <a:endParaRPr lang="en-US" altLang="en-US" sz="1400">
              <a:solidFill>
                <a:srgbClr val="000066"/>
              </a:solidFill>
              <a:latin typeface="Arial" panose="020B0604020202020204" pitchFamily="34" charset="0"/>
            </a:endParaRPr>
          </a:p>
        </p:txBody>
      </p:sp>
      <p:sp>
        <p:nvSpPr>
          <p:cNvPr id="25605" name="Rectangle 2"/>
          <p:cNvSpPr>
            <a:spLocks noGrp="1" noChangeArrowheads="1"/>
          </p:cNvSpPr>
          <p:nvPr>
            <p:ph type="title"/>
          </p:nvPr>
        </p:nvSpPr>
        <p:spPr/>
        <p:txBody>
          <a:bodyPr/>
          <a:lstStyle/>
          <a:p>
            <a:r>
              <a:rPr lang="en-US" smtClean="0">
                <a:cs typeface="Times New Roman" panose="02020603050405020304" pitchFamily="18" charset="0"/>
              </a:rPr>
              <a:t>Smyth v. Ames</a:t>
            </a:r>
          </a:p>
        </p:txBody>
      </p:sp>
      <p:sp>
        <p:nvSpPr>
          <p:cNvPr id="25606" name="Rectangle 3"/>
          <p:cNvSpPr>
            <a:spLocks noGrp="1" noChangeArrowheads="1"/>
          </p:cNvSpPr>
          <p:nvPr>
            <p:ph type="body" idx="1"/>
          </p:nvPr>
        </p:nvSpPr>
        <p:spPr/>
        <p:txBody>
          <a:bodyPr/>
          <a:lstStyle/>
          <a:p>
            <a:r>
              <a:rPr lang="en-US" dirty="0" smtClean="0">
                <a:cs typeface="Times New Roman" panose="02020603050405020304" pitchFamily="18" charset="0"/>
              </a:rPr>
              <a:t>Problems</a:t>
            </a:r>
          </a:p>
          <a:p>
            <a:pPr lvl="1"/>
            <a:r>
              <a:rPr lang="en-US" dirty="0" smtClean="0">
                <a:cs typeface="Times New Roman" panose="02020603050405020304" pitchFamily="18" charset="0"/>
              </a:rPr>
              <a:t>How assess value of unique assets with thin markets?</a:t>
            </a:r>
          </a:p>
          <a:p>
            <a:pPr lvl="1"/>
            <a:r>
              <a:rPr lang="en-US" dirty="0" smtClean="0">
                <a:cs typeface="Times New Roman" panose="02020603050405020304" pitchFamily="18" charset="0"/>
              </a:rPr>
              <a:t>Capitalization of cash flows is circular as cash flows determined by rates set.</a:t>
            </a:r>
          </a:p>
        </p:txBody>
      </p:sp>
    </p:spTree>
    <p:extLst>
      <p:ext uri="{BB962C8B-B14F-4D97-AF65-F5344CB8AC3E}">
        <p14:creationId xmlns:p14="http://schemas.microsoft.com/office/powerpoint/2010/main" val="39361940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65DAF45-622F-47E1-8E55-B4B24DA52202}"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4AADF7D2-0FBF-4EAB-99E7-AAA174B200A2}" type="slidenum">
              <a:rPr lang="en-US" altLang="en-US" sz="1400">
                <a:solidFill>
                  <a:srgbClr val="000066"/>
                </a:solidFill>
                <a:latin typeface="Arial" panose="020B0604020202020204" pitchFamily="34" charset="0"/>
              </a:rPr>
              <a:pPr/>
              <a:t>51</a:t>
            </a:fld>
            <a:endParaRPr lang="en-US" altLang="en-US" sz="1400">
              <a:solidFill>
                <a:srgbClr val="000066"/>
              </a:solidFill>
              <a:latin typeface="Arial" panose="020B0604020202020204" pitchFamily="34" charset="0"/>
            </a:endParaRPr>
          </a:p>
        </p:txBody>
      </p:sp>
      <p:sp>
        <p:nvSpPr>
          <p:cNvPr id="23557" name="Rectangle 2"/>
          <p:cNvSpPr>
            <a:spLocks noGrp="1" noChangeArrowheads="1"/>
          </p:cNvSpPr>
          <p:nvPr>
            <p:ph type="title"/>
          </p:nvPr>
        </p:nvSpPr>
        <p:spPr/>
        <p:txBody>
          <a:bodyPr/>
          <a:lstStyle/>
          <a:p>
            <a:r>
              <a:rPr lang="en-US" smtClean="0"/>
              <a:t>Issues on Risk Allocation</a:t>
            </a:r>
          </a:p>
        </p:txBody>
      </p:sp>
      <p:sp>
        <p:nvSpPr>
          <p:cNvPr id="23558" name="Rectangle 3"/>
          <p:cNvSpPr>
            <a:spLocks noGrp="1" noChangeArrowheads="1"/>
          </p:cNvSpPr>
          <p:nvPr>
            <p:ph type="body" idx="1"/>
          </p:nvPr>
        </p:nvSpPr>
        <p:spPr/>
        <p:txBody>
          <a:bodyPr/>
          <a:lstStyle/>
          <a:p>
            <a:r>
              <a:rPr lang="en-US" smtClean="0"/>
              <a:t>Mimicking Markets</a:t>
            </a:r>
          </a:p>
          <a:p>
            <a:pPr lvl="1"/>
            <a:r>
              <a:rPr lang="en-US" smtClean="0"/>
              <a:t>Should we seek to mimic a market result?</a:t>
            </a:r>
          </a:p>
          <a:p>
            <a:pPr lvl="1"/>
            <a:r>
              <a:rPr lang="en-US" smtClean="0"/>
              <a:t>What would that mean?</a:t>
            </a:r>
          </a:p>
          <a:p>
            <a:r>
              <a:rPr lang="en-US" smtClean="0"/>
              <a:t>Risk Control</a:t>
            </a:r>
          </a:p>
          <a:p>
            <a:pPr lvl="1"/>
            <a:r>
              <a:rPr lang="en-US" smtClean="0"/>
              <a:t>Who is better situated to eliminate the risk of bad projects? Shareholders or consumers?</a:t>
            </a:r>
          </a:p>
        </p:txBody>
      </p:sp>
    </p:spTree>
    <p:extLst>
      <p:ext uri="{BB962C8B-B14F-4D97-AF65-F5344CB8AC3E}">
        <p14:creationId xmlns:p14="http://schemas.microsoft.com/office/powerpoint/2010/main" val="34856827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D458CDA-3D3E-4250-967D-76CE8A6C4478}"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9828247-854E-4F7B-AD1C-B158E006EC23}" type="slidenum">
              <a:rPr lang="en-US" altLang="en-US" sz="1400">
                <a:solidFill>
                  <a:srgbClr val="000066"/>
                </a:solidFill>
                <a:latin typeface="Arial" panose="020B0604020202020204" pitchFamily="34" charset="0"/>
              </a:rPr>
              <a:pPr/>
              <a:t>52</a:t>
            </a:fld>
            <a:endParaRPr lang="en-US" altLang="en-US" sz="1400">
              <a:solidFill>
                <a:srgbClr val="000066"/>
              </a:solidFill>
              <a:latin typeface="Arial" panose="020B0604020202020204" pitchFamily="34" charset="0"/>
            </a:endParaRPr>
          </a:p>
        </p:txBody>
      </p:sp>
      <p:sp>
        <p:nvSpPr>
          <p:cNvPr id="24581" name="Rectangle 2"/>
          <p:cNvSpPr>
            <a:spLocks noGrp="1" noChangeArrowheads="1"/>
          </p:cNvSpPr>
          <p:nvPr>
            <p:ph type="title"/>
          </p:nvPr>
        </p:nvSpPr>
        <p:spPr/>
        <p:txBody>
          <a:bodyPr/>
          <a:lstStyle/>
          <a:p>
            <a:r>
              <a:rPr lang="en-US" smtClean="0"/>
              <a:t>Issues on Risk Allocation </a:t>
            </a:r>
          </a:p>
        </p:txBody>
      </p:sp>
      <p:sp>
        <p:nvSpPr>
          <p:cNvPr id="24582" name="Rectangle 3"/>
          <p:cNvSpPr>
            <a:spLocks noGrp="1" noChangeArrowheads="1"/>
          </p:cNvSpPr>
          <p:nvPr>
            <p:ph type="body" idx="1"/>
          </p:nvPr>
        </p:nvSpPr>
        <p:spPr/>
        <p:txBody>
          <a:bodyPr/>
          <a:lstStyle/>
          <a:p>
            <a:r>
              <a:rPr lang="en-US" smtClean="0"/>
              <a:t>Risk Diversification</a:t>
            </a:r>
          </a:p>
          <a:p>
            <a:pPr lvl="1"/>
            <a:r>
              <a:rPr lang="en-US" smtClean="0"/>
              <a:t>Who is better able to diversify the risk of failed projects? Shareholders or consumers?</a:t>
            </a:r>
          </a:p>
        </p:txBody>
      </p:sp>
    </p:spTree>
    <p:extLst>
      <p:ext uri="{BB962C8B-B14F-4D97-AF65-F5344CB8AC3E}">
        <p14:creationId xmlns:p14="http://schemas.microsoft.com/office/powerpoint/2010/main" val="10151367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CCC5539-C56A-440C-932A-C7F3804D5034}"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1977693-64DC-41CC-93E8-63ACF52E701B}" type="slidenum">
              <a:rPr lang="en-US" altLang="en-US" sz="1400">
                <a:solidFill>
                  <a:srgbClr val="000066"/>
                </a:solidFill>
                <a:latin typeface="Arial" panose="020B0604020202020204" pitchFamily="34" charset="0"/>
              </a:rPr>
              <a:pPr/>
              <a:t>53</a:t>
            </a:fld>
            <a:endParaRPr lang="en-US" altLang="en-US" sz="1400">
              <a:solidFill>
                <a:srgbClr val="000066"/>
              </a:solidFill>
              <a:latin typeface="Arial" panose="020B0604020202020204" pitchFamily="34" charset="0"/>
            </a:endParaRPr>
          </a:p>
        </p:txBody>
      </p:sp>
      <p:sp>
        <p:nvSpPr>
          <p:cNvPr id="25605" name="Rectangle 2"/>
          <p:cNvSpPr>
            <a:spLocks noGrp="1" noChangeArrowheads="1"/>
          </p:cNvSpPr>
          <p:nvPr>
            <p:ph type="title"/>
          </p:nvPr>
        </p:nvSpPr>
        <p:spPr/>
        <p:txBody>
          <a:bodyPr/>
          <a:lstStyle/>
          <a:p>
            <a:r>
              <a:rPr lang="en-US" smtClean="0"/>
              <a:t>Analysis</a:t>
            </a:r>
          </a:p>
        </p:txBody>
      </p:sp>
      <p:sp>
        <p:nvSpPr>
          <p:cNvPr id="25606" name="Rectangle 3"/>
          <p:cNvSpPr>
            <a:spLocks noGrp="1" noChangeArrowheads="1"/>
          </p:cNvSpPr>
          <p:nvPr>
            <p:ph type="body" idx="1"/>
          </p:nvPr>
        </p:nvSpPr>
        <p:spPr/>
        <p:txBody>
          <a:bodyPr/>
          <a:lstStyle/>
          <a:p>
            <a:r>
              <a:rPr lang="en-US" dirty="0" smtClean="0"/>
              <a:t>Mimicking Markets</a:t>
            </a:r>
          </a:p>
          <a:p>
            <a:pPr lvl="1"/>
            <a:r>
              <a:rPr lang="en-US" dirty="0" smtClean="0"/>
              <a:t>Smart decision-making irrelevant: question is whether value is created</a:t>
            </a:r>
          </a:p>
          <a:p>
            <a:pPr lvl="1"/>
            <a:r>
              <a:rPr lang="en-US" dirty="0" smtClean="0"/>
              <a:t>No ability to extract dollars from customers merely because project made sense upfront</a:t>
            </a:r>
          </a:p>
          <a:p>
            <a:endParaRPr lang="en-US" dirty="0" smtClean="0"/>
          </a:p>
        </p:txBody>
      </p:sp>
    </p:spTree>
    <p:extLst>
      <p:ext uri="{BB962C8B-B14F-4D97-AF65-F5344CB8AC3E}">
        <p14:creationId xmlns:p14="http://schemas.microsoft.com/office/powerpoint/2010/main" val="42223759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CCC5539-C56A-440C-932A-C7F3804D5034}"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1977693-64DC-41CC-93E8-63ACF52E701B}" type="slidenum">
              <a:rPr lang="en-US" altLang="en-US" sz="1400">
                <a:solidFill>
                  <a:srgbClr val="000066"/>
                </a:solidFill>
                <a:latin typeface="Arial" panose="020B0604020202020204" pitchFamily="34" charset="0"/>
              </a:rPr>
              <a:pPr/>
              <a:t>54</a:t>
            </a:fld>
            <a:endParaRPr lang="en-US" altLang="en-US" sz="1400">
              <a:solidFill>
                <a:srgbClr val="000066"/>
              </a:solidFill>
              <a:latin typeface="Arial" panose="020B0604020202020204" pitchFamily="34" charset="0"/>
            </a:endParaRPr>
          </a:p>
        </p:txBody>
      </p:sp>
      <p:sp>
        <p:nvSpPr>
          <p:cNvPr id="25605" name="Rectangle 2"/>
          <p:cNvSpPr>
            <a:spLocks noGrp="1" noChangeArrowheads="1"/>
          </p:cNvSpPr>
          <p:nvPr>
            <p:ph type="title"/>
          </p:nvPr>
        </p:nvSpPr>
        <p:spPr/>
        <p:txBody>
          <a:bodyPr/>
          <a:lstStyle/>
          <a:p>
            <a:r>
              <a:rPr lang="en-US" smtClean="0"/>
              <a:t>Analysis</a:t>
            </a:r>
          </a:p>
        </p:txBody>
      </p:sp>
      <p:sp>
        <p:nvSpPr>
          <p:cNvPr id="25606" name="Rectangle 3"/>
          <p:cNvSpPr>
            <a:spLocks noGrp="1" noChangeArrowheads="1"/>
          </p:cNvSpPr>
          <p:nvPr>
            <p:ph type="body" idx="1"/>
          </p:nvPr>
        </p:nvSpPr>
        <p:spPr/>
        <p:txBody>
          <a:bodyPr/>
          <a:lstStyle/>
          <a:p>
            <a:r>
              <a:rPr lang="en-US" dirty="0" smtClean="0"/>
              <a:t>Risk Control</a:t>
            </a:r>
          </a:p>
          <a:p>
            <a:pPr lvl="1"/>
            <a:r>
              <a:rPr lang="en-US" dirty="0" smtClean="0"/>
              <a:t>Both groups, shareholders and ratepayer/consumers, are quite diffuse</a:t>
            </a:r>
          </a:p>
          <a:p>
            <a:pPr lvl="1"/>
            <a:r>
              <a:rPr lang="en-US" dirty="0" smtClean="0"/>
              <a:t>Consumers have no direct say, only through public official perhaps</a:t>
            </a:r>
          </a:p>
        </p:txBody>
      </p:sp>
    </p:spTree>
    <p:extLst>
      <p:ext uri="{BB962C8B-B14F-4D97-AF65-F5344CB8AC3E}">
        <p14:creationId xmlns:p14="http://schemas.microsoft.com/office/powerpoint/2010/main" val="11166890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C367880-C2EE-4684-A89E-2A4E6F07432D}"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E717E98-704A-4E41-B862-7EE079D2E060}" type="slidenum">
              <a:rPr lang="en-US" altLang="en-US" sz="1400">
                <a:solidFill>
                  <a:srgbClr val="000066"/>
                </a:solidFill>
                <a:latin typeface="Arial" panose="020B0604020202020204" pitchFamily="34" charset="0"/>
              </a:rPr>
              <a:pPr/>
              <a:t>55</a:t>
            </a:fld>
            <a:endParaRPr lang="en-US" altLang="en-US" sz="1400">
              <a:solidFill>
                <a:srgbClr val="000066"/>
              </a:solidFill>
              <a:latin typeface="Arial" panose="020B0604020202020204" pitchFamily="34" charset="0"/>
            </a:endParaRPr>
          </a:p>
        </p:txBody>
      </p:sp>
      <p:sp>
        <p:nvSpPr>
          <p:cNvPr id="26629" name="Rectangle 2"/>
          <p:cNvSpPr>
            <a:spLocks noGrp="1" noChangeArrowheads="1"/>
          </p:cNvSpPr>
          <p:nvPr>
            <p:ph type="title"/>
          </p:nvPr>
        </p:nvSpPr>
        <p:spPr/>
        <p:txBody>
          <a:bodyPr/>
          <a:lstStyle/>
          <a:p>
            <a:r>
              <a:rPr lang="en-US" smtClean="0"/>
              <a:t>Analysis</a:t>
            </a:r>
          </a:p>
        </p:txBody>
      </p:sp>
      <p:sp>
        <p:nvSpPr>
          <p:cNvPr id="26630" name="Rectangle 3"/>
          <p:cNvSpPr>
            <a:spLocks noGrp="1" noChangeArrowheads="1"/>
          </p:cNvSpPr>
          <p:nvPr>
            <p:ph type="body" idx="1"/>
          </p:nvPr>
        </p:nvSpPr>
        <p:spPr/>
        <p:txBody>
          <a:bodyPr/>
          <a:lstStyle/>
          <a:p>
            <a:r>
              <a:rPr lang="en-US" smtClean="0"/>
              <a:t>Risk Diversification</a:t>
            </a:r>
          </a:p>
          <a:p>
            <a:pPr lvl="1"/>
            <a:r>
              <a:rPr lang="en-US" smtClean="0"/>
              <a:t>Consumers as consumers can’t diversify by using multiple electricity companies</a:t>
            </a:r>
          </a:p>
          <a:p>
            <a:pPr lvl="1"/>
            <a:r>
              <a:rPr lang="en-US" smtClean="0"/>
              <a:t>Trend is entry, and shareholders will be stuck</a:t>
            </a:r>
          </a:p>
          <a:p>
            <a:pPr lvl="1"/>
            <a:r>
              <a:rPr lang="en-US" smtClean="0"/>
              <a:t>Shareholders can hold portfolio of stocks</a:t>
            </a:r>
          </a:p>
        </p:txBody>
      </p:sp>
    </p:spTree>
    <p:extLst>
      <p:ext uri="{BB962C8B-B14F-4D97-AF65-F5344CB8AC3E}">
        <p14:creationId xmlns:p14="http://schemas.microsoft.com/office/powerpoint/2010/main" val="33780045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CCB20B0-8580-4888-B7B3-643246191FB1}"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D06C1F43-32C2-4C4E-823F-5F1781BE09D2}" type="slidenum">
              <a:rPr lang="en-US" altLang="en-US" sz="1400">
                <a:solidFill>
                  <a:srgbClr val="000066"/>
                </a:solidFill>
                <a:latin typeface="Arial" panose="020B0604020202020204" pitchFamily="34" charset="0"/>
              </a:rPr>
              <a:pPr/>
              <a:t>56</a:t>
            </a:fld>
            <a:endParaRPr lang="en-US" altLang="en-US" sz="1400">
              <a:solidFill>
                <a:srgbClr val="000066"/>
              </a:solidFill>
              <a:latin typeface="Arial" panose="020B0604020202020204" pitchFamily="34" charset="0"/>
            </a:endParaRPr>
          </a:p>
        </p:txBody>
      </p:sp>
      <p:sp>
        <p:nvSpPr>
          <p:cNvPr id="26629" name="Rectangle 2"/>
          <p:cNvSpPr>
            <a:spLocks noGrp="1" noChangeArrowheads="1"/>
          </p:cNvSpPr>
          <p:nvPr>
            <p:ph type="title"/>
          </p:nvPr>
        </p:nvSpPr>
        <p:spPr/>
        <p:txBody>
          <a:bodyPr/>
          <a:lstStyle/>
          <a:p>
            <a:r>
              <a:rPr lang="en-US" smtClean="0"/>
              <a:t>Cost Allocation</a:t>
            </a:r>
          </a:p>
        </p:txBody>
      </p:sp>
      <p:sp>
        <p:nvSpPr>
          <p:cNvPr id="26630" name="Rectangle 3"/>
          <p:cNvSpPr>
            <a:spLocks noGrp="1" noChangeArrowheads="1"/>
          </p:cNvSpPr>
          <p:nvPr>
            <p:ph type="body" idx="1"/>
          </p:nvPr>
        </p:nvSpPr>
        <p:spPr/>
        <p:txBody>
          <a:bodyPr/>
          <a:lstStyle/>
          <a:p>
            <a:r>
              <a:rPr lang="en-US" smtClean="0"/>
              <a:t>Cost Allocation Based on Causation</a:t>
            </a:r>
          </a:p>
          <a:p>
            <a:pPr lvl="1"/>
            <a:r>
              <a:rPr lang="en-US" smtClean="0"/>
              <a:t>Operating Costs</a:t>
            </a:r>
          </a:p>
          <a:p>
            <a:pPr lvl="2"/>
            <a:r>
              <a:rPr lang="en-US" smtClean="0"/>
              <a:t>Arise only through operating, so allocate those costs to those operations</a:t>
            </a:r>
          </a:p>
        </p:txBody>
      </p:sp>
    </p:spTree>
    <p:extLst>
      <p:ext uri="{BB962C8B-B14F-4D97-AF65-F5344CB8AC3E}">
        <p14:creationId xmlns:p14="http://schemas.microsoft.com/office/powerpoint/2010/main" val="20176567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D6424DA-6A8F-4413-ADE4-4CD2B697C4BC}"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9597D8E-9FBF-45F0-8C37-1940CA1D101F}" type="slidenum">
              <a:rPr lang="en-US" altLang="en-US" sz="1400">
                <a:solidFill>
                  <a:srgbClr val="000066"/>
                </a:solidFill>
                <a:latin typeface="Arial" panose="020B0604020202020204" pitchFamily="34" charset="0"/>
              </a:rPr>
              <a:pPr/>
              <a:t>57</a:t>
            </a:fld>
            <a:endParaRPr lang="en-US" altLang="en-US" sz="1400">
              <a:solidFill>
                <a:srgbClr val="000066"/>
              </a:solidFill>
              <a:latin typeface="Arial" panose="020B0604020202020204" pitchFamily="34" charset="0"/>
            </a:endParaRPr>
          </a:p>
        </p:txBody>
      </p:sp>
      <p:sp>
        <p:nvSpPr>
          <p:cNvPr id="27653" name="Rectangle 2"/>
          <p:cNvSpPr>
            <a:spLocks noGrp="1" noChangeArrowheads="1"/>
          </p:cNvSpPr>
          <p:nvPr>
            <p:ph type="title"/>
          </p:nvPr>
        </p:nvSpPr>
        <p:spPr/>
        <p:txBody>
          <a:bodyPr/>
          <a:lstStyle/>
          <a:p>
            <a:r>
              <a:rPr lang="en-US" smtClean="0"/>
              <a:t>Cost Allocation</a:t>
            </a:r>
          </a:p>
        </p:txBody>
      </p:sp>
      <p:sp>
        <p:nvSpPr>
          <p:cNvPr id="27654" name="Rectangle 3"/>
          <p:cNvSpPr>
            <a:spLocks noGrp="1" noChangeArrowheads="1"/>
          </p:cNvSpPr>
          <p:nvPr>
            <p:ph type="body" idx="1"/>
          </p:nvPr>
        </p:nvSpPr>
        <p:spPr/>
        <p:txBody>
          <a:bodyPr/>
          <a:lstStyle/>
          <a:p>
            <a:pPr lvl="1"/>
            <a:r>
              <a:rPr lang="en-US" smtClean="0"/>
              <a:t>Fixed Costs</a:t>
            </a:r>
          </a:p>
          <a:p>
            <a:pPr lvl="2"/>
            <a:r>
              <a:rPr lang="en-US" smtClean="0"/>
              <a:t>Allocate only to those operations that use them</a:t>
            </a:r>
          </a:p>
          <a:p>
            <a:pPr lvl="3"/>
            <a:r>
              <a:rPr lang="en-US" smtClean="0"/>
              <a:t>C/M and C/Z use line to Zion, Z/M doesn’t</a:t>
            </a:r>
          </a:p>
          <a:p>
            <a:pPr lvl="3"/>
            <a:r>
              <a:rPr lang="en-US" smtClean="0"/>
              <a:t>C/M and Z/M use line to Milwaukee, C/Z doesn’t</a:t>
            </a:r>
          </a:p>
          <a:p>
            <a:pPr lvl="2"/>
            <a:r>
              <a:rPr lang="en-US" smtClean="0"/>
              <a:t>Basis for Allocation</a:t>
            </a:r>
          </a:p>
          <a:p>
            <a:pPr lvl="3"/>
            <a:r>
              <a:rPr lang="en-US" smtClean="0"/>
              <a:t>Fair share based on use or value?</a:t>
            </a:r>
          </a:p>
        </p:txBody>
      </p:sp>
    </p:spTree>
    <p:extLst>
      <p:ext uri="{BB962C8B-B14F-4D97-AF65-F5344CB8AC3E}">
        <p14:creationId xmlns:p14="http://schemas.microsoft.com/office/powerpoint/2010/main" val="26864652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0D2CC2CC-D40D-47CE-A243-88A4F1B687B5}" type="datetime4">
              <a:rPr lang="en-US" smtClean="0"/>
              <a:t>March 28, 2022</a:t>
            </a:fld>
            <a:endParaRPr lang="en-US" altLang="en-US">
              <a:solidFill>
                <a:schemeClr val="bg2"/>
              </a:solidFill>
            </a:endParaRPr>
          </a:p>
        </p:txBody>
      </p:sp>
      <p:sp>
        <p:nvSpPr>
          <p:cNvPr id="8"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FD1E7F4E-81FF-4C0C-9719-2E814648EEF2}" type="slidenum">
              <a:rPr lang="en-US" altLang="en-US" sz="1400">
                <a:solidFill>
                  <a:srgbClr val="000066"/>
                </a:solidFill>
                <a:latin typeface="Arial" panose="020B0604020202020204" pitchFamily="34" charset="0"/>
              </a:rPr>
              <a:pPr/>
              <a:t>58</a:t>
            </a:fld>
            <a:endParaRPr lang="en-US" altLang="en-US" sz="1400">
              <a:solidFill>
                <a:srgbClr val="000066"/>
              </a:solidFill>
              <a:latin typeface="Arial" panose="020B0604020202020204" pitchFamily="34" charset="0"/>
            </a:endParaRPr>
          </a:p>
        </p:txBody>
      </p:sp>
      <p:sp>
        <p:nvSpPr>
          <p:cNvPr id="28677" name="Rectangle 2"/>
          <p:cNvSpPr>
            <a:spLocks noGrp="1" noChangeArrowheads="1"/>
          </p:cNvSpPr>
          <p:nvPr>
            <p:ph type="title"/>
          </p:nvPr>
        </p:nvSpPr>
        <p:spPr/>
        <p:txBody>
          <a:bodyPr/>
          <a:lstStyle/>
          <a:p>
            <a:r>
              <a:rPr lang="en-US" dirty="0" smtClean="0"/>
              <a:t>Fixed Cost Allocation</a:t>
            </a:r>
          </a:p>
        </p:txBody>
      </p:sp>
      <p:sp>
        <p:nvSpPr>
          <p:cNvPr id="28678" name="Rectangle 3"/>
          <p:cNvSpPr>
            <a:spLocks noGrp="1" noChangeArrowheads="1"/>
          </p:cNvSpPr>
          <p:nvPr>
            <p:ph type="body" idx="1"/>
          </p:nvPr>
        </p:nvSpPr>
        <p:spPr>
          <a:xfrm>
            <a:off x="812800" y="1291771"/>
            <a:ext cx="11176000" cy="4423229"/>
          </a:xfrm>
        </p:spPr>
        <p:txBody>
          <a:bodyPr/>
          <a:lstStyle/>
          <a:p>
            <a:r>
              <a:rPr lang="en-US" dirty="0" smtClean="0"/>
              <a:t>Calculate Use Figures</a:t>
            </a:r>
          </a:p>
          <a:p>
            <a:endParaRPr lang="en-US" dirty="0" smtClean="0"/>
          </a:p>
          <a:p>
            <a:pPr marL="0" indent="0">
              <a:buNone/>
            </a:pPr>
            <a:endParaRPr lang="en-US" dirty="0"/>
          </a:p>
          <a:p>
            <a:pPr marL="0" indent="0">
              <a:buNone/>
            </a:pPr>
            <a:endParaRPr lang="en-US" dirty="0" smtClean="0"/>
          </a:p>
          <a:p>
            <a:r>
              <a:rPr lang="en-US" dirty="0" smtClean="0"/>
              <a:t>Allocate Pro Rata Based on Share of Use?</a:t>
            </a:r>
          </a:p>
        </p:txBody>
      </p:sp>
      <p:pic>
        <p:nvPicPr>
          <p:cNvPr id="2867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655" y="2088244"/>
            <a:ext cx="11873471" cy="168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80" name="Object 5"/>
          <p:cNvGraphicFramePr>
            <a:graphicFrameLocks noChangeAspect="1"/>
          </p:cNvGraphicFramePr>
          <p:nvPr>
            <p:extLst/>
          </p:nvPr>
        </p:nvGraphicFramePr>
        <p:xfrm>
          <a:off x="542541" y="4960257"/>
          <a:ext cx="10667998" cy="1741714"/>
        </p:xfrm>
        <a:graphic>
          <a:graphicData uri="http://schemas.openxmlformats.org/presentationml/2006/ole">
            <mc:AlternateContent xmlns:mc="http://schemas.openxmlformats.org/markup-compatibility/2006">
              <mc:Choice xmlns:v="urn:schemas-microsoft-com:vml" Requires="v">
                <p:oleObj spid="_x0000_s1125" name="Worksheet" r:id="rId5" imgW="3210117" imgH="524256" progId="Excel.Sheet.8">
                  <p:embed/>
                </p:oleObj>
              </mc:Choice>
              <mc:Fallback>
                <p:oleObj name="Worksheet" r:id="rId5" imgW="3210117" imgH="524256" progId="Excel.Sheet.8">
                  <p:embed/>
                  <p:pic>
                    <p:nvPicPr>
                      <p:cNvPr id="2868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541" y="4960257"/>
                        <a:ext cx="10667998" cy="174171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046862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quarter" idx="10"/>
          </p:nvPr>
        </p:nvSpPr>
        <p:spPr/>
        <p:txBody>
          <a:bodyPr/>
          <a:lstStyle/>
          <a:p>
            <a:pPr>
              <a:defRPr/>
            </a:pPr>
            <a:fld id="{EEF309A6-6EAB-4E7E-A0D7-89B94C30321D}" type="datetime4">
              <a:rPr lang="en-US" smtClean="0"/>
              <a:t>March 28, 2022</a:t>
            </a:fld>
            <a:endParaRPr lang="en-US" altLang="en-US">
              <a:solidFill>
                <a:schemeClr val="bg2"/>
              </a:solidFill>
            </a:endParaRPr>
          </a:p>
        </p:txBody>
      </p:sp>
      <p:sp>
        <p:nvSpPr>
          <p:cNvPr id="22"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30E85C3-FC55-4BE4-86E8-3BE7093D137E}" type="slidenum">
              <a:rPr lang="en-US" altLang="en-US" sz="1400">
                <a:solidFill>
                  <a:srgbClr val="000066"/>
                </a:solidFill>
                <a:latin typeface="Arial" panose="020B0604020202020204" pitchFamily="34" charset="0"/>
              </a:rPr>
              <a:pPr/>
              <a:t>59</a:t>
            </a:fld>
            <a:endParaRPr lang="en-US" altLang="en-US" sz="1400">
              <a:solidFill>
                <a:srgbClr val="000066"/>
              </a:solidFill>
              <a:latin typeface="Arial" panose="020B0604020202020204" pitchFamily="34" charset="0"/>
            </a:endParaRPr>
          </a:p>
        </p:txBody>
      </p:sp>
      <p:sp>
        <p:nvSpPr>
          <p:cNvPr id="29701" name="Rectangle 2"/>
          <p:cNvSpPr>
            <a:spLocks noGrp="1" noChangeArrowheads="1"/>
          </p:cNvSpPr>
          <p:nvPr>
            <p:ph type="body" idx="1"/>
          </p:nvPr>
        </p:nvSpPr>
        <p:spPr/>
        <p:txBody>
          <a:bodyPr/>
          <a:lstStyle/>
          <a:p>
            <a:r>
              <a:rPr lang="en-US" dirty="0"/>
              <a:t>Allocate Costs to Minimize Distortions while Covering Costs</a:t>
            </a:r>
            <a:endParaRPr lang="en-US" dirty="0">
              <a:cs typeface="Times New Roman" panose="02020603050405020304" pitchFamily="18" charset="0"/>
            </a:endParaRPr>
          </a:p>
          <a:p>
            <a:pPr lvl="1"/>
            <a:r>
              <a:rPr lang="en-US" dirty="0"/>
              <a:t>Must cover operating costs on segment to send correct price signals for </a:t>
            </a:r>
            <a:r>
              <a:rPr lang="en-US" dirty="0" smtClean="0"/>
              <a:t>usage</a:t>
            </a:r>
            <a:endParaRPr lang="en-US" dirty="0"/>
          </a:p>
        </p:txBody>
      </p:sp>
      <p:sp>
        <p:nvSpPr>
          <p:cNvPr id="29702" name="Rectangle 3"/>
          <p:cNvSpPr>
            <a:spLocks noGrp="1" noChangeArrowheads="1"/>
          </p:cNvSpPr>
          <p:nvPr>
            <p:ph type="title"/>
          </p:nvPr>
        </p:nvSpPr>
        <p:spPr/>
        <p:txBody>
          <a:bodyPr/>
          <a:lstStyle/>
          <a:p>
            <a:r>
              <a:rPr lang="en-US" dirty="0" smtClean="0"/>
              <a:t>Fixed Cost Allocation</a:t>
            </a:r>
          </a:p>
        </p:txBody>
      </p:sp>
      <p:grpSp>
        <p:nvGrpSpPr>
          <p:cNvPr id="29703" name="Group 4"/>
          <p:cNvGrpSpPr>
            <a:grpSpLocks/>
          </p:cNvGrpSpPr>
          <p:nvPr/>
        </p:nvGrpSpPr>
        <p:grpSpPr bwMode="auto">
          <a:xfrm>
            <a:off x="1676399" y="4152899"/>
            <a:ext cx="8313262" cy="2291443"/>
            <a:chOff x="1056" y="2352"/>
            <a:chExt cx="4461" cy="768"/>
          </a:xfrm>
        </p:grpSpPr>
        <p:grpSp>
          <p:nvGrpSpPr>
            <p:cNvPr id="29704" name="Group 5"/>
            <p:cNvGrpSpPr>
              <a:grpSpLocks/>
            </p:cNvGrpSpPr>
            <p:nvPr/>
          </p:nvGrpSpPr>
          <p:grpSpPr bwMode="auto">
            <a:xfrm>
              <a:off x="1056" y="2352"/>
              <a:ext cx="4461" cy="768"/>
              <a:chOff x="1056" y="2352"/>
              <a:chExt cx="4461" cy="768"/>
            </a:xfrm>
          </p:grpSpPr>
          <p:sp>
            <p:nvSpPr>
              <p:cNvPr id="29706" name="Oval 6"/>
              <p:cNvSpPr>
                <a:spLocks noChangeArrowheads="1"/>
              </p:cNvSpPr>
              <p:nvPr/>
            </p:nvSpPr>
            <p:spPr bwMode="auto">
              <a:xfrm>
                <a:off x="1200" y="2592"/>
                <a:ext cx="4128" cy="48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29707" name="Text Box 7"/>
              <p:cNvSpPr txBox="1">
                <a:spLocks noChangeArrowheads="1"/>
              </p:cNvSpPr>
              <p:nvPr/>
            </p:nvSpPr>
            <p:spPr bwMode="auto">
              <a:xfrm>
                <a:off x="5280" y="2640"/>
                <a:ext cx="23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sz="3600" dirty="0"/>
                  <a:t>F</a:t>
                </a:r>
              </a:p>
            </p:txBody>
          </p:sp>
          <p:grpSp>
            <p:nvGrpSpPr>
              <p:cNvPr id="29708" name="Group 8"/>
              <p:cNvGrpSpPr>
                <a:grpSpLocks/>
              </p:cNvGrpSpPr>
              <p:nvPr/>
            </p:nvGrpSpPr>
            <p:grpSpPr bwMode="auto">
              <a:xfrm>
                <a:off x="1056" y="2352"/>
                <a:ext cx="2808" cy="768"/>
                <a:chOff x="1056" y="2352"/>
                <a:chExt cx="2808" cy="768"/>
              </a:xfrm>
            </p:grpSpPr>
            <p:sp>
              <p:nvSpPr>
                <p:cNvPr id="29709" name="AutoShape 9"/>
                <p:cNvSpPr>
                  <a:spLocks noChangeArrowheads="1"/>
                </p:cNvSpPr>
                <p:nvPr/>
              </p:nvSpPr>
              <p:spPr bwMode="auto">
                <a:xfrm>
                  <a:off x="1200" y="2784"/>
                  <a:ext cx="96" cy="96"/>
                </a:xfrm>
                <a:prstGeom prst="diamond">
                  <a:avLst/>
                </a:prstGeom>
                <a:solidFill>
                  <a:srgbClr val="0000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29710" name="AutoShape 10"/>
                <p:cNvSpPr>
                  <a:spLocks noChangeArrowheads="1"/>
                </p:cNvSpPr>
                <p:nvPr/>
              </p:nvSpPr>
              <p:spPr bwMode="auto">
                <a:xfrm>
                  <a:off x="3408" y="2544"/>
                  <a:ext cx="96" cy="96"/>
                </a:xfrm>
                <a:prstGeom prst="diamond">
                  <a:avLst/>
                </a:prstGeom>
                <a:solidFill>
                  <a:srgbClr val="0000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29711" name="AutoShape 11"/>
                <p:cNvSpPr>
                  <a:spLocks noChangeArrowheads="1"/>
                </p:cNvSpPr>
                <p:nvPr/>
              </p:nvSpPr>
              <p:spPr bwMode="auto">
                <a:xfrm>
                  <a:off x="3648" y="2544"/>
                  <a:ext cx="96" cy="96"/>
                </a:xfrm>
                <a:prstGeom prst="diamond">
                  <a:avLst/>
                </a:prstGeom>
                <a:solidFill>
                  <a:srgbClr val="0000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29712" name="AutoShape 12"/>
                <p:cNvSpPr>
                  <a:spLocks noChangeArrowheads="1"/>
                </p:cNvSpPr>
                <p:nvPr/>
              </p:nvSpPr>
              <p:spPr bwMode="auto">
                <a:xfrm>
                  <a:off x="3408" y="3024"/>
                  <a:ext cx="96" cy="96"/>
                </a:xfrm>
                <a:prstGeom prst="diamond">
                  <a:avLst/>
                </a:prstGeom>
                <a:solidFill>
                  <a:srgbClr val="0000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29713" name="AutoShape 13"/>
                <p:cNvSpPr>
                  <a:spLocks noChangeArrowheads="1"/>
                </p:cNvSpPr>
                <p:nvPr/>
              </p:nvSpPr>
              <p:spPr bwMode="auto">
                <a:xfrm>
                  <a:off x="3648" y="3024"/>
                  <a:ext cx="96" cy="96"/>
                </a:xfrm>
                <a:prstGeom prst="diamond">
                  <a:avLst/>
                </a:prstGeom>
                <a:solidFill>
                  <a:srgbClr val="0000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29714" name="Text Box 14"/>
                <p:cNvSpPr txBox="1">
                  <a:spLocks noChangeArrowheads="1"/>
                </p:cNvSpPr>
                <p:nvPr/>
              </p:nvSpPr>
              <p:spPr bwMode="auto">
                <a:xfrm>
                  <a:off x="1056" y="2688"/>
                  <a:ext cx="278"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sz="3600" dirty="0"/>
                    <a:t>A</a:t>
                  </a:r>
                </a:p>
              </p:txBody>
            </p:sp>
            <p:sp>
              <p:nvSpPr>
                <p:cNvPr id="29715" name="Text Box 15"/>
                <p:cNvSpPr txBox="1">
                  <a:spLocks noChangeArrowheads="1"/>
                </p:cNvSpPr>
                <p:nvPr/>
              </p:nvSpPr>
              <p:spPr bwMode="auto">
                <a:xfrm>
                  <a:off x="3600" y="2832"/>
                  <a:ext cx="25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sz="3600" dirty="0"/>
                    <a:t>E</a:t>
                  </a:r>
                </a:p>
              </p:txBody>
            </p:sp>
            <p:sp>
              <p:nvSpPr>
                <p:cNvPr id="29716" name="Text Box 16"/>
                <p:cNvSpPr txBox="1">
                  <a:spLocks noChangeArrowheads="1"/>
                </p:cNvSpPr>
                <p:nvPr/>
              </p:nvSpPr>
              <p:spPr bwMode="auto">
                <a:xfrm>
                  <a:off x="3312" y="2832"/>
                  <a:ext cx="278"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sz="3600" dirty="0"/>
                    <a:t>D</a:t>
                  </a:r>
                </a:p>
              </p:txBody>
            </p:sp>
            <p:sp>
              <p:nvSpPr>
                <p:cNvPr id="29717" name="Text Box 17"/>
                <p:cNvSpPr txBox="1">
                  <a:spLocks noChangeArrowheads="1"/>
                </p:cNvSpPr>
                <p:nvPr/>
              </p:nvSpPr>
              <p:spPr bwMode="auto">
                <a:xfrm>
                  <a:off x="3600" y="2352"/>
                  <a:ext cx="26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sz="3600" dirty="0"/>
                    <a:t>C</a:t>
                  </a:r>
                </a:p>
              </p:txBody>
            </p:sp>
            <p:sp>
              <p:nvSpPr>
                <p:cNvPr id="29718" name="Text Box 18"/>
                <p:cNvSpPr txBox="1">
                  <a:spLocks noChangeArrowheads="1"/>
                </p:cNvSpPr>
                <p:nvPr/>
              </p:nvSpPr>
              <p:spPr bwMode="auto">
                <a:xfrm>
                  <a:off x="3312" y="2352"/>
                  <a:ext cx="26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sz="3600" dirty="0"/>
                    <a:t>B</a:t>
                  </a:r>
                </a:p>
              </p:txBody>
            </p:sp>
          </p:grpSp>
        </p:grpSp>
        <p:sp>
          <p:nvSpPr>
            <p:cNvPr id="29705" name="AutoShape 19"/>
            <p:cNvSpPr>
              <a:spLocks noChangeArrowheads="1"/>
            </p:cNvSpPr>
            <p:nvPr/>
          </p:nvSpPr>
          <p:spPr bwMode="auto">
            <a:xfrm>
              <a:off x="5280" y="2784"/>
              <a:ext cx="96" cy="96"/>
            </a:xfrm>
            <a:prstGeom prst="diamond">
              <a:avLst/>
            </a:prstGeom>
            <a:solidFill>
              <a:srgbClr val="0000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grpSp>
    </p:spTree>
    <p:extLst>
      <p:ext uri="{BB962C8B-B14F-4D97-AF65-F5344CB8AC3E}">
        <p14:creationId xmlns:p14="http://schemas.microsoft.com/office/powerpoint/2010/main" val="398873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7549" y="-2"/>
            <a:ext cx="5824452" cy="394857"/>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North Carolina Public Utilities Statutes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a:t>
            </a:fld>
            <a:endParaRPr lang="en-US" altLang="en-US"/>
          </a:p>
        </p:txBody>
      </p:sp>
      <p:sp>
        <p:nvSpPr>
          <p:cNvPr id="6" name="Text Box 5"/>
          <p:cNvSpPr txBox="1">
            <a:spLocks noChangeArrowheads="1"/>
          </p:cNvSpPr>
          <p:nvPr/>
        </p:nvSpPr>
        <p:spPr bwMode="auto">
          <a:xfrm>
            <a:off x="7572375" y="6488668"/>
            <a:ext cx="461962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NC General Assembly (Visited 6 Apr 2020)</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General Statute Sections - North Carolina General Assembly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274" y="328613"/>
            <a:ext cx="4593989" cy="5060566"/>
          </a:xfrm>
          <a:prstGeom prst="rect">
            <a:avLst/>
          </a:prstGeom>
        </p:spPr>
      </p:pic>
      <p:pic>
        <p:nvPicPr>
          <p:cNvPr id="9" name="Picture 8" descr="General Statute Sections - North Carolina General Assembly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3970" t="20139" r="10145" b="58680"/>
          <a:stretch/>
        </p:blipFill>
        <p:spPr>
          <a:xfrm>
            <a:off x="1081088" y="2714624"/>
            <a:ext cx="10763250" cy="3309267"/>
          </a:xfrm>
          <a:prstGeom prst="rect">
            <a:avLst/>
          </a:prstGeom>
        </p:spPr>
      </p:pic>
    </p:spTree>
    <p:extLst>
      <p:ext uri="{BB962C8B-B14F-4D97-AF65-F5344CB8AC3E}">
        <p14:creationId xmlns:p14="http://schemas.microsoft.com/office/powerpoint/2010/main" val="101131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quarter" idx="10"/>
          </p:nvPr>
        </p:nvSpPr>
        <p:spPr/>
        <p:txBody>
          <a:bodyPr/>
          <a:lstStyle/>
          <a:p>
            <a:pPr>
              <a:defRPr/>
            </a:pPr>
            <a:fld id="{EEF309A6-6EAB-4E7E-A0D7-89B94C30321D}" type="datetime4">
              <a:rPr lang="en-US" smtClean="0"/>
              <a:t>March 28, 2022</a:t>
            </a:fld>
            <a:endParaRPr lang="en-US" altLang="en-US">
              <a:solidFill>
                <a:schemeClr val="bg2"/>
              </a:solidFill>
            </a:endParaRPr>
          </a:p>
        </p:txBody>
      </p:sp>
      <p:sp>
        <p:nvSpPr>
          <p:cNvPr id="22"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30E85C3-FC55-4BE4-86E8-3BE7093D137E}" type="slidenum">
              <a:rPr lang="en-US" altLang="en-US" sz="1400">
                <a:solidFill>
                  <a:srgbClr val="000066"/>
                </a:solidFill>
                <a:latin typeface="Arial" panose="020B0604020202020204" pitchFamily="34" charset="0"/>
              </a:rPr>
              <a:pPr/>
              <a:t>60</a:t>
            </a:fld>
            <a:endParaRPr lang="en-US" altLang="en-US" sz="1400">
              <a:solidFill>
                <a:srgbClr val="000066"/>
              </a:solidFill>
              <a:latin typeface="Arial" panose="020B0604020202020204" pitchFamily="34" charset="0"/>
            </a:endParaRPr>
          </a:p>
        </p:txBody>
      </p:sp>
      <p:sp>
        <p:nvSpPr>
          <p:cNvPr id="29701" name="Rectangle 2"/>
          <p:cNvSpPr>
            <a:spLocks noGrp="1" noChangeArrowheads="1"/>
          </p:cNvSpPr>
          <p:nvPr>
            <p:ph type="body" idx="1"/>
          </p:nvPr>
        </p:nvSpPr>
        <p:spPr/>
        <p:txBody>
          <a:bodyPr/>
          <a:lstStyle/>
          <a:p>
            <a:r>
              <a:rPr lang="en-US" dirty="0"/>
              <a:t>Allocate Costs to Minimize Distortions while Covering Costs</a:t>
            </a:r>
            <a:endParaRPr lang="en-US" dirty="0">
              <a:cs typeface="Times New Roman" panose="02020603050405020304" pitchFamily="18" charset="0"/>
            </a:endParaRPr>
          </a:p>
          <a:p>
            <a:pPr lvl="1"/>
            <a:r>
              <a:rPr lang="en-US" dirty="0" smtClean="0"/>
              <a:t>Allocate </a:t>
            </a:r>
            <a:r>
              <a:rPr lang="en-US" dirty="0"/>
              <a:t>fixed costs based on sensitivity of demand for use: the less-price sensitive, the greater the share of fixed costs borne (Ramsey pricing</a:t>
            </a:r>
            <a:r>
              <a:rPr lang="en-US" dirty="0" smtClean="0"/>
              <a:t>)</a:t>
            </a:r>
          </a:p>
          <a:p>
            <a:pPr lvl="1"/>
            <a:endParaRPr lang="en-US" dirty="0"/>
          </a:p>
        </p:txBody>
      </p:sp>
      <p:sp>
        <p:nvSpPr>
          <p:cNvPr id="29702" name="Rectangle 3"/>
          <p:cNvSpPr>
            <a:spLocks noGrp="1" noChangeArrowheads="1"/>
          </p:cNvSpPr>
          <p:nvPr>
            <p:ph type="title"/>
          </p:nvPr>
        </p:nvSpPr>
        <p:spPr/>
        <p:txBody>
          <a:bodyPr/>
          <a:lstStyle/>
          <a:p>
            <a:r>
              <a:rPr lang="en-US" dirty="0" smtClean="0"/>
              <a:t>Fixed Cost Allocation</a:t>
            </a:r>
          </a:p>
        </p:txBody>
      </p:sp>
    </p:spTree>
    <p:extLst>
      <p:ext uri="{BB962C8B-B14F-4D97-AF65-F5344CB8AC3E}">
        <p14:creationId xmlns:p14="http://schemas.microsoft.com/office/powerpoint/2010/main" val="15922492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1D7760A-5D2C-4288-81D2-31AB5F8BD99B}"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E6126FE-1911-434A-B1BF-CE76AC840B5C}" type="slidenum">
              <a:rPr lang="en-US" altLang="en-US" sz="1400">
                <a:solidFill>
                  <a:srgbClr val="000066"/>
                </a:solidFill>
                <a:latin typeface="Arial" panose="020B0604020202020204" pitchFamily="34" charset="0"/>
              </a:rPr>
              <a:pPr/>
              <a:t>61</a:t>
            </a:fld>
            <a:endParaRPr lang="en-US" altLang="en-US" sz="1400">
              <a:solidFill>
                <a:srgbClr val="000066"/>
              </a:solidFill>
              <a:latin typeface="Arial" panose="020B0604020202020204" pitchFamily="34" charset="0"/>
            </a:endParaRPr>
          </a:p>
        </p:txBody>
      </p:sp>
      <p:sp>
        <p:nvSpPr>
          <p:cNvPr id="30725" name="Rectangle 2"/>
          <p:cNvSpPr>
            <a:spLocks noGrp="1" noChangeArrowheads="1"/>
          </p:cNvSpPr>
          <p:nvPr>
            <p:ph type="title"/>
          </p:nvPr>
        </p:nvSpPr>
        <p:spPr/>
        <p:txBody>
          <a:bodyPr/>
          <a:lstStyle/>
          <a:p>
            <a:r>
              <a:rPr lang="en-US" dirty="0" smtClean="0"/>
              <a:t>Fixed Cost Allocation</a:t>
            </a:r>
          </a:p>
        </p:txBody>
      </p:sp>
      <p:sp>
        <p:nvSpPr>
          <p:cNvPr id="30726" name="Rectangle 3"/>
          <p:cNvSpPr>
            <a:spLocks noGrp="1" noChangeArrowheads="1"/>
          </p:cNvSpPr>
          <p:nvPr>
            <p:ph type="body" idx="1"/>
          </p:nvPr>
        </p:nvSpPr>
        <p:spPr/>
        <p:txBody>
          <a:bodyPr/>
          <a:lstStyle/>
          <a:p>
            <a:pPr lvl="1"/>
            <a:r>
              <a:rPr lang="en-US" dirty="0"/>
              <a:t>Results in short-haul/long-haul discrimination, banned by Sec. 4 of the Interstate Commerce Act of 1887.</a:t>
            </a:r>
          </a:p>
        </p:txBody>
      </p:sp>
    </p:spTree>
    <p:extLst>
      <p:ext uri="{BB962C8B-B14F-4D97-AF65-F5344CB8AC3E}">
        <p14:creationId xmlns:p14="http://schemas.microsoft.com/office/powerpoint/2010/main" val="5865708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441" y="-1"/>
            <a:ext cx="2956560" cy="400052"/>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Southwestern Bell</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62</a:t>
            </a:fld>
            <a:endParaRPr lang="en-US" altLang="en-US"/>
          </a:p>
        </p:txBody>
      </p:sp>
      <p:pic>
        <p:nvPicPr>
          <p:cNvPr id="5" name="Picture 4"/>
          <p:cNvPicPr>
            <a:picLocks noChangeAspect="1"/>
          </p:cNvPicPr>
          <p:nvPr/>
        </p:nvPicPr>
        <p:blipFill>
          <a:blip r:embed="rId2"/>
          <a:stretch>
            <a:fillRect/>
          </a:stretch>
        </p:blipFill>
        <p:spPr>
          <a:xfrm>
            <a:off x="4050638" y="277916"/>
            <a:ext cx="3645247" cy="6256234"/>
          </a:xfrm>
          <a:prstGeom prst="rect">
            <a:avLst/>
          </a:prstGeom>
        </p:spPr>
      </p:pic>
      <p:sp>
        <p:nvSpPr>
          <p:cNvPr id="6" name="Text Box 5"/>
          <p:cNvSpPr txBox="1">
            <a:spLocks noChangeArrowheads="1"/>
          </p:cNvSpPr>
          <p:nvPr/>
        </p:nvSpPr>
        <p:spPr bwMode="auto">
          <a:xfrm>
            <a:off x="9939338" y="6488668"/>
            <a:ext cx="22526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262 </a:t>
            </a:r>
            <a:r>
              <a:rPr lang="en-US" sz="1800" i="0" dirty="0" smtClean="0">
                <a:solidFill>
                  <a:schemeClr val="accent4">
                    <a:lumMod val="75000"/>
                    <a:lumOff val="25000"/>
                  </a:schemeClr>
                </a:solidFill>
                <a:latin typeface="+mn-lt"/>
                <a:cs typeface="Times New Roman" panose="02020603050405020304" pitchFamily="18" charset="0"/>
              </a:rPr>
              <a:t>U.S. </a:t>
            </a:r>
            <a:r>
              <a:rPr lang="en-US" sz="1800" i="0" dirty="0">
                <a:solidFill>
                  <a:schemeClr val="accent4">
                    <a:lumMod val="75000"/>
                    <a:lumOff val="25000"/>
                  </a:schemeClr>
                </a:solidFill>
                <a:latin typeface="+mn-lt"/>
                <a:cs typeface="Times New Roman" panose="02020603050405020304" pitchFamily="18" charset="0"/>
              </a:rPr>
              <a:t>276 (1923</a:t>
            </a:r>
            <a:r>
              <a:rPr lang="en-US" sz="1800" i="0" dirty="0" smtClean="0">
                <a:solidFill>
                  <a:schemeClr val="accent4">
                    <a:lumMod val="75000"/>
                    <a:lumOff val="25000"/>
                  </a:schemeClr>
                </a:solidFill>
                <a:latin typeface="+mn-lt"/>
                <a:cs typeface="Times New Roman" panose="02020603050405020304" pitchFamily="18" charset="0"/>
              </a:rPr>
              <a:t>)</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13381730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1" y="-1"/>
            <a:ext cx="5943600" cy="457201"/>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After 25 Years, How Does </a:t>
            </a:r>
            <a:r>
              <a:rPr lang="en-US" sz="2400" i="1" dirty="0" smtClean="0">
                <a:solidFill>
                  <a:schemeClr val="accent4">
                    <a:lumMod val="75000"/>
                    <a:lumOff val="25000"/>
                  </a:schemeClr>
                </a:solidFill>
                <a:latin typeface="+mn-lt"/>
                <a:cs typeface="Times New Roman" panose="02020603050405020304" pitchFamily="18" charset="0"/>
              </a:rPr>
              <a:t>Smyth</a:t>
            </a:r>
            <a:r>
              <a:rPr lang="en-US" sz="2400" dirty="0" smtClean="0">
                <a:solidFill>
                  <a:schemeClr val="accent4">
                    <a:lumMod val="75000"/>
                    <a:lumOff val="25000"/>
                  </a:schemeClr>
                </a:solidFill>
                <a:latin typeface="+mn-lt"/>
                <a:cs typeface="Times New Roman" panose="02020603050405020304" pitchFamily="18" charset="0"/>
              </a:rPr>
              <a:t> Look?</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63</a:t>
            </a:fld>
            <a:endParaRPr lang="en-US" altLang="en-US"/>
          </a:p>
        </p:txBody>
      </p:sp>
      <p:sp>
        <p:nvSpPr>
          <p:cNvPr id="6" name="Text Box 5"/>
          <p:cNvSpPr txBox="1">
            <a:spLocks noChangeArrowheads="1"/>
          </p:cNvSpPr>
          <p:nvPr/>
        </p:nvSpPr>
        <p:spPr bwMode="auto">
          <a:xfrm>
            <a:off x="8891588" y="6488668"/>
            <a:ext cx="330041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Southwestern Bell (U.S. 1923)</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515260" y="457200"/>
            <a:ext cx="3423328" cy="5835291"/>
          </a:xfrm>
          <a:prstGeom prst="rect">
            <a:avLst/>
          </a:prstGeom>
        </p:spPr>
      </p:pic>
      <p:pic>
        <p:nvPicPr>
          <p:cNvPr id="8" name="Picture 7"/>
          <p:cNvPicPr>
            <a:picLocks noChangeAspect="1"/>
          </p:cNvPicPr>
          <p:nvPr/>
        </p:nvPicPr>
        <p:blipFill>
          <a:blip r:embed="rId3"/>
          <a:stretch>
            <a:fillRect/>
          </a:stretch>
        </p:blipFill>
        <p:spPr>
          <a:xfrm>
            <a:off x="2361925" y="1288232"/>
            <a:ext cx="8288703" cy="4383906"/>
          </a:xfrm>
          <a:prstGeom prst="rect">
            <a:avLst/>
          </a:prstGeom>
        </p:spPr>
      </p:pic>
    </p:spTree>
    <p:extLst>
      <p:ext uri="{BB962C8B-B14F-4D97-AF65-F5344CB8AC3E}">
        <p14:creationId xmlns:p14="http://schemas.microsoft.com/office/powerpoint/2010/main" val="305661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939" y="-1"/>
            <a:ext cx="5834062" cy="514351"/>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Exchange Value? Capitalize Earnings?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64</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p:cNvSpPr txBox="1">
            <a:spLocks noChangeArrowheads="1"/>
          </p:cNvSpPr>
          <p:nvPr/>
        </p:nvSpPr>
        <p:spPr bwMode="auto">
          <a:xfrm>
            <a:off x="8924925" y="6477000"/>
            <a:ext cx="32670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Southwestern Bell (U.S. 1923)</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15235" y="471644"/>
            <a:ext cx="3338697" cy="5691031"/>
          </a:xfrm>
          <a:prstGeom prst="rect">
            <a:avLst/>
          </a:prstGeom>
        </p:spPr>
      </p:pic>
      <p:pic>
        <p:nvPicPr>
          <p:cNvPr id="5" name="Picture 4"/>
          <p:cNvPicPr>
            <a:picLocks noChangeAspect="1"/>
          </p:cNvPicPr>
          <p:nvPr/>
        </p:nvPicPr>
        <p:blipFill>
          <a:blip r:embed="rId3"/>
          <a:stretch>
            <a:fillRect/>
          </a:stretch>
        </p:blipFill>
        <p:spPr>
          <a:xfrm>
            <a:off x="1789050" y="1388636"/>
            <a:ext cx="8683471" cy="4341044"/>
          </a:xfrm>
          <a:prstGeom prst="rect">
            <a:avLst/>
          </a:prstGeom>
        </p:spPr>
      </p:pic>
    </p:spTree>
    <p:extLst>
      <p:ext uri="{BB962C8B-B14F-4D97-AF65-F5344CB8AC3E}">
        <p14:creationId xmlns:p14="http://schemas.microsoft.com/office/powerpoint/2010/main" val="398860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719" y="-1"/>
            <a:ext cx="3394282"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Some Version of Cost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65</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p:cNvSpPr txBox="1">
            <a:spLocks noChangeArrowheads="1"/>
          </p:cNvSpPr>
          <p:nvPr/>
        </p:nvSpPr>
        <p:spPr bwMode="auto">
          <a:xfrm>
            <a:off x="8839200" y="6477000"/>
            <a:ext cx="33528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Southwestern Bell (U.S. 1923)</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15746" y="250403"/>
            <a:ext cx="3345381" cy="5745585"/>
          </a:xfrm>
          <a:prstGeom prst="rect">
            <a:avLst/>
          </a:prstGeom>
        </p:spPr>
      </p:pic>
      <p:grpSp>
        <p:nvGrpSpPr>
          <p:cNvPr id="11" name="Group 10"/>
          <p:cNvGrpSpPr/>
          <p:nvPr/>
        </p:nvGrpSpPr>
        <p:grpSpPr>
          <a:xfrm>
            <a:off x="1578437" y="1654985"/>
            <a:ext cx="9157712" cy="3923481"/>
            <a:chOff x="1492712" y="1297797"/>
            <a:chExt cx="9157712" cy="3923481"/>
          </a:xfrm>
        </p:grpSpPr>
        <p:pic>
          <p:nvPicPr>
            <p:cNvPr id="6" name="Picture 5"/>
            <p:cNvPicPr>
              <a:picLocks noChangeAspect="1"/>
            </p:cNvPicPr>
            <p:nvPr/>
          </p:nvPicPr>
          <p:blipFill rotWithShape="1">
            <a:blip r:embed="rId3"/>
            <a:srcRect r="1453"/>
            <a:stretch/>
          </p:blipFill>
          <p:spPr>
            <a:xfrm>
              <a:off x="1492712" y="1297797"/>
              <a:ext cx="9155449" cy="879134"/>
            </a:xfrm>
            <a:prstGeom prst="rect">
              <a:avLst/>
            </a:prstGeom>
          </p:spPr>
        </p:pic>
        <p:pic>
          <p:nvPicPr>
            <p:cNvPr id="9" name="Picture 8"/>
            <p:cNvPicPr>
              <a:picLocks noChangeAspect="1"/>
            </p:cNvPicPr>
            <p:nvPr/>
          </p:nvPicPr>
          <p:blipFill>
            <a:blip r:embed="rId4"/>
            <a:stretch>
              <a:fillRect/>
            </a:stretch>
          </p:blipFill>
          <p:spPr>
            <a:xfrm>
              <a:off x="1492712" y="2036495"/>
              <a:ext cx="9157712" cy="3184783"/>
            </a:xfrm>
            <a:prstGeom prst="rect">
              <a:avLst/>
            </a:prstGeom>
          </p:spPr>
        </p:pic>
      </p:grpSp>
    </p:spTree>
    <p:extLst>
      <p:ext uri="{BB962C8B-B14F-4D97-AF65-F5344CB8AC3E}">
        <p14:creationId xmlns:p14="http://schemas.microsoft.com/office/powerpoint/2010/main" val="107574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9401" y="-1"/>
            <a:ext cx="5282600" cy="74126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Rate Base: $$$ Prudently Invested, Amount of Capital Charge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66</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p:cNvSpPr txBox="1">
            <a:spLocks noChangeArrowheads="1"/>
          </p:cNvSpPr>
          <p:nvPr/>
        </p:nvSpPr>
        <p:spPr bwMode="auto">
          <a:xfrm>
            <a:off x="8929688" y="6477000"/>
            <a:ext cx="326231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Southwestern Bell (U.S. 1923)</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51669" y="259901"/>
            <a:ext cx="3530087" cy="6165058"/>
          </a:xfrm>
          <a:prstGeom prst="rect">
            <a:avLst/>
          </a:prstGeom>
        </p:spPr>
      </p:pic>
      <p:pic>
        <p:nvPicPr>
          <p:cNvPr id="6" name="Picture 5"/>
          <p:cNvPicPr>
            <a:picLocks noChangeAspect="1"/>
          </p:cNvPicPr>
          <p:nvPr/>
        </p:nvPicPr>
        <p:blipFill>
          <a:blip r:embed="rId3"/>
          <a:stretch>
            <a:fillRect/>
          </a:stretch>
        </p:blipFill>
        <p:spPr>
          <a:xfrm>
            <a:off x="2396720" y="1386307"/>
            <a:ext cx="7296419" cy="4669482"/>
          </a:xfrm>
          <a:prstGeom prst="rect">
            <a:avLst/>
          </a:prstGeom>
        </p:spPr>
      </p:pic>
    </p:spTree>
    <p:extLst>
      <p:ext uri="{BB962C8B-B14F-4D97-AF65-F5344CB8AC3E}">
        <p14:creationId xmlns:p14="http://schemas.microsoft.com/office/powerpoint/2010/main" val="227377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0C95586-783C-459B-A91C-FB57BD33228A}"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890E0CD-62FB-4468-A768-E3960B82D581}" type="slidenum">
              <a:rPr lang="en-US" altLang="en-US" sz="1400">
                <a:solidFill>
                  <a:srgbClr val="000066"/>
                </a:solidFill>
                <a:latin typeface="Arial" panose="020B0604020202020204" pitchFamily="34" charset="0"/>
              </a:rPr>
              <a:pPr/>
              <a:t>67</a:t>
            </a:fld>
            <a:endParaRPr lang="en-US" altLang="en-US" sz="1400">
              <a:solidFill>
                <a:srgbClr val="000066"/>
              </a:solidFill>
              <a:latin typeface="Arial" panose="020B0604020202020204" pitchFamily="34" charset="0"/>
            </a:endParaRPr>
          </a:p>
        </p:txBody>
      </p:sp>
      <p:sp>
        <p:nvSpPr>
          <p:cNvPr id="31749" name="Rectangle 2"/>
          <p:cNvSpPr>
            <a:spLocks noGrp="1" noChangeArrowheads="1"/>
          </p:cNvSpPr>
          <p:nvPr>
            <p:ph type="title"/>
          </p:nvPr>
        </p:nvSpPr>
        <p:spPr/>
        <p:txBody>
          <a:bodyPr/>
          <a:lstStyle/>
          <a:p>
            <a:r>
              <a:rPr lang="en-US" smtClean="0">
                <a:cs typeface="Times New Roman" panose="02020603050405020304" pitchFamily="18" charset="0"/>
              </a:rPr>
              <a:t>Possible Measures of Value</a:t>
            </a:r>
          </a:p>
        </p:txBody>
      </p:sp>
      <p:sp>
        <p:nvSpPr>
          <p:cNvPr id="31750" name="Rectangle 3"/>
          <p:cNvSpPr>
            <a:spLocks noGrp="1" noChangeArrowheads="1"/>
          </p:cNvSpPr>
          <p:nvPr>
            <p:ph type="body" idx="1"/>
          </p:nvPr>
        </p:nvSpPr>
        <p:spPr/>
        <p:txBody>
          <a:bodyPr/>
          <a:lstStyle/>
          <a:p>
            <a:r>
              <a:rPr lang="en-US" dirty="0" smtClean="0">
                <a:cs typeface="Times New Roman" panose="02020603050405020304" pitchFamily="18" charset="0"/>
              </a:rPr>
              <a:t>Try Three:</a:t>
            </a:r>
          </a:p>
          <a:p>
            <a:pPr lvl="1"/>
            <a:r>
              <a:rPr lang="en-US" dirty="0" smtClean="0">
                <a:cs typeface="Times New Roman" panose="02020603050405020304" pitchFamily="18" charset="0"/>
              </a:rPr>
              <a:t>Sales Prices of Assets?</a:t>
            </a:r>
          </a:p>
          <a:p>
            <a:pPr lvl="1"/>
            <a:r>
              <a:rPr lang="en-US" dirty="0" smtClean="0">
                <a:cs typeface="Times New Roman" panose="02020603050405020304" pitchFamily="18" charset="0"/>
              </a:rPr>
              <a:t>Present Value of Earnings?</a:t>
            </a:r>
          </a:p>
          <a:p>
            <a:pPr lvl="1"/>
            <a:r>
              <a:rPr lang="en-US" dirty="0" smtClean="0">
                <a:cs typeface="Times New Roman" panose="02020603050405020304" pitchFamily="18" charset="0"/>
              </a:rPr>
              <a:t>Common Stock Prices?</a:t>
            </a:r>
          </a:p>
        </p:txBody>
      </p:sp>
    </p:spTree>
    <p:extLst>
      <p:ext uri="{BB962C8B-B14F-4D97-AF65-F5344CB8AC3E}">
        <p14:creationId xmlns:p14="http://schemas.microsoft.com/office/powerpoint/2010/main" val="31094485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0C95586-783C-459B-A91C-FB57BD33228A}"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890E0CD-62FB-4468-A768-E3960B82D581}" type="slidenum">
              <a:rPr lang="en-US" altLang="en-US" sz="1400">
                <a:solidFill>
                  <a:srgbClr val="000066"/>
                </a:solidFill>
                <a:latin typeface="Arial" panose="020B0604020202020204" pitchFamily="34" charset="0"/>
              </a:rPr>
              <a:pPr/>
              <a:t>68</a:t>
            </a:fld>
            <a:endParaRPr lang="en-US" altLang="en-US" sz="1400">
              <a:solidFill>
                <a:srgbClr val="000066"/>
              </a:solidFill>
              <a:latin typeface="Arial" panose="020B0604020202020204" pitchFamily="34" charset="0"/>
            </a:endParaRPr>
          </a:p>
        </p:txBody>
      </p:sp>
      <p:sp>
        <p:nvSpPr>
          <p:cNvPr id="31749" name="Rectangle 2"/>
          <p:cNvSpPr>
            <a:spLocks noGrp="1" noChangeArrowheads="1"/>
          </p:cNvSpPr>
          <p:nvPr>
            <p:ph type="title"/>
          </p:nvPr>
        </p:nvSpPr>
        <p:spPr/>
        <p:txBody>
          <a:bodyPr/>
          <a:lstStyle/>
          <a:p>
            <a:r>
              <a:rPr lang="en-US" smtClean="0">
                <a:cs typeface="Times New Roman" panose="02020603050405020304" pitchFamily="18" charset="0"/>
              </a:rPr>
              <a:t>Possible Measures of Value</a:t>
            </a:r>
          </a:p>
        </p:txBody>
      </p:sp>
      <p:sp>
        <p:nvSpPr>
          <p:cNvPr id="31750" name="Rectangle 3"/>
          <p:cNvSpPr>
            <a:spLocks noGrp="1" noChangeArrowheads="1"/>
          </p:cNvSpPr>
          <p:nvPr>
            <p:ph type="body" idx="1"/>
          </p:nvPr>
        </p:nvSpPr>
        <p:spPr/>
        <p:txBody>
          <a:bodyPr/>
          <a:lstStyle/>
          <a:p>
            <a:r>
              <a:rPr lang="en-US" dirty="0" smtClean="0">
                <a:cs typeface="Times New Roman" panose="02020603050405020304" pitchFamily="18" charset="0"/>
              </a:rPr>
              <a:t>Issues</a:t>
            </a:r>
          </a:p>
          <a:p>
            <a:pPr lvl="1"/>
            <a:r>
              <a:rPr lang="en-US" dirty="0" smtClean="0">
                <a:cs typeface="Times New Roman" panose="02020603050405020304" pitchFamily="18" charset="0"/>
              </a:rPr>
              <a:t>Sales Prices: Very thin markets</a:t>
            </a:r>
          </a:p>
          <a:p>
            <a:pPr lvl="1"/>
            <a:r>
              <a:rPr lang="en-US" dirty="0" smtClean="0">
                <a:cs typeface="Times New Roman" panose="02020603050405020304" pitchFamily="18" charset="0"/>
              </a:rPr>
              <a:t>PV: Circular, as dependent on rates</a:t>
            </a:r>
          </a:p>
          <a:p>
            <a:pPr lvl="1"/>
            <a:r>
              <a:rPr lang="en-US" dirty="0" smtClean="0">
                <a:cs typeface="Times New Roman" panose="02020603050405020304" pitchFamily="18" charset="0"/>
              </a:rPr>
              <a:t>CS: Same problem</a:t>
            </a:r>
          </a:p>
        </p:txBody>
      </p:sp>
    </p:spTree>
    <p:extLst>
      <p:ext uri="{BB962C8B-B14F-4D97-AF65-F5344CB8AC3E}">
        <p14:creationId xmlns:p14="http://schemas.microsoft.com/office/powerpoint/2010/main" val="4802135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1175" y="-2"/>
            <a:ext cx="2790826" cy="409577"/>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Hope Natural Gas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69</a:t>
            </a:fld>
            <a:endParaRPr lang="en-US" altLang="en-US"/>
          </a:p>
        </p:txBody>
      </p:sp>
      <p:pic>
        <p:nvPicPr>
          <p:cNvPr id="5" name="Picture 4"/>
          <p:cNvPicPr>
            <a:picLocks noChangeAspect="1"/>
          </p:cNvPicPr>
          <p:nvPr/>
        </p:nvPicPr>
        <p:blipFill>
          <a:blip r:embed="rId2"/>
          <a:stretch>
            <a:fillRect/>
          </a:stretch>
        </p:blipFill>
        <p:spPr>
          <a:xfrm>
            <a:off x="4160400" y="193466"/>
            <a:ext cx="3867116" cy="6388310"/>
          </a:xfrm>
          <a:prstGeom prst="rect">
            <a:avLst/>
          </a:prstGeom>
        </p:spPr>
      </p:pic>
      <p:sp>
        <p:nvSpPr>
          <p:cNvPr id="6" name="Text Box 5"/>
          <p:cNvSpPr txBox="1">
            <a:spLocks noChangeArrowheads="1"/>
          </p:cNvSpPr>
          <p:nvPr/>
        </p:nvSpPr>
        <p:spPr bwMode="auto">
          <a:xfrm>
            <a:off x="9877425" y="6488668"/>
            <a:ext cx="23145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320 </a:t>
            </a:r>
            <a:r>
              <a:rPr lang="en-US" sz="1800" i="0" dirty="0" smtClean="0">
                <a:solidFill>
                  <a:schemeClr val="accent4">
                    <a:lumMod val="75000"/>
                    <a:lumOff val="25000"/>
                  </a:schemeClr>
                </a:solidFill>
                <a:latin typeface="+mn-lt"/>
                <a:cs typeface="Times New Roman" panose="02020603050405020304" pitchFamily="18" charset="0"/>
              </a:rPr>
              <a:t>U.S. </a:t>
            </a:r>
            <a:r>
              <a:rPr lang="en-US" sz="1800" i="0" dirty="0">
                <a:solidFill>
                  <a:schemeClr val="accent4">
                    <a:lumMod val="75000"/>
                    <a:lumOff val="25000"/>
                  </a:schemeClr>
                </a:solidFill>
                <a:latin typeface="+mn-lt"/>
                <a:cs typeface="Times New Roman" panose="02020603050405020304" pitchFamily="18" charset="0"/>
              </a:rPr>
              <a:t>591 (1944</a:t>
            </a:r>
            <a:r>
              <a:rPr lang="en-US" sz="1800" i="0" dirty="0" smtClean="0">
                <a:solidFill>
                  <a:schemeClr val="accent4">
                    <a:lumMod val="75000"/>
                    <a:lumOff val="25000"/>
                  </a:schemeClr>
                </a:solidFill>
                <a:latin typeface="+mn-lt"/>
                <a:cs typeface="Times New Roman" panose="02020603050405020304" pitchFamily="18" charset="0"/>
              </a:rPr>
              <a:t>)</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072411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Date Placeholder 3"/>
          <p:cNvSpPr>
            <a:spLocks noGrp="1"/>
          </p:cNvSpPr>
          <p:nvPr>
            <p:ph type="dt" sz="quarter" idx="10"/>
          </p:nvPr>
        </p:nvSpPr>
        <p:spPr/>
        <p:txBody>
          <a:bodyPr/>
          <a:lstStyle/>
          <a:p>
            <a:pPr>
              <a:defRPr/>
            </a:pPr>
            <a:fld id="{EB27079F-A3AD-4AAC-A579-887C28673124}" type="datetime4">
              <a:rPr lang="en-US" smtClean="0"/>
              <a:t>March 28, 2022</a:t>
            </a:fld>
            <a:endParaRPr lang="en-US" altLang="en-US">
              <a:solidFill>
                <a:schemeClr val="bg2"/>
              </a:solidFill>
            </a:endParaRPr>
          </a:p>
        </p:txBody>
      </p:sp>
      <p:sp>
        <p:nvSpPr>
          <p:cNvPr id="29"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9243C5B-5F15-43A0-9AA5-AEC0F0972687}" type="slidenum">
              <a:rPr lang="en-US" altLang="en-US" sz="1400">
                <a:solidFill>
                  <a:srgbClr val="000066"/>
                </a:solidFill>
                <a:latin typeface="Arial" panose="020B0604020202020204" pitchFamily="34" charset="0"/>
              </a:rPr>
              <a:pPr/>
              <a:t>7</a:t>
            </a:fld>
            <a:endParaRPr lang="en-US" altLang="en-US" sz="1400">
              <a:solidFill>
                <a:srgbClr val="000066"/>
              </a:solidFill>
              <a:latin typeface="Arial" panose="020B0604020202020204" pitchFamily="34" charset="0"/>
            </a:endParaRPr>
          </a:p>
        </p:txBody>
      </p:sp>
      <p:grpSp>
        <p:nvGrpSpPr>
          <p:cNvPr id="2" name="Group 4"/>
          <p:cNvGrpSpPr>
            <a:grpSpLocks/>
          </p:cNvGrpSpPr>
          <p:nvPr/>
        </p:nvGrpSpPr>
        <p:grpSpPr bwMode="auto">
          <a:xfrm>
            <a:off x="8389882" y="3058386"/>
            <a:ext cx="3694490" cy="1130302"/>
            <a:chOff x="3847" y="1584"/>
            <a:chExt cx="1385" cy="1454"/>
          </a:xfrm>
        </p:grpSpPr>
        <p:sp>
          <p:nvSpPr>
            <p:cNvPr id="4124" name="Text Box 5"/>
            <p:cNvSpPr txBox="1">
              <a:spLocks noChangeArrowheads="1"/>
            </p:cNvSpPr>
            <p:nvPr/>
          </p:nvSpPr>
          <p:spPr bwMode="auto">
            <a:xfrm>
              <a:off x="4080" y="1584"/>
              <a:ext cx="1152" cy="1454"/>
            </a:xfrm>
            <a:prstGeom prst="rect">
              <a:avLst/>
            </a:prstGeom>
            <a:solidFill>
              <a:srgbClr val="6699FF"/>
            </a:solidFill>
            <a:ln w="9525">
              <a:solidFill>
                <a:schemeClr val="tx1"/>
              </a:solidFill>
              <a:miter lim="800000"/>
              <a:headEnd/>
              <a:tailEnd/>
            </a:ln>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sz="3600" dirty="0">
                  <a:latin typeface="Arial" panose="020B0604020202020204" pitchFamily="34" charset="0"/>
                </a:rPr>
                <a:t>Revenue Requirements</a:t>
              </a:r>
            </a:p>
          </p:txBody>
        </p:sp>
        <p:sp>
          <p:nvSpPr>
            <p:cNvPr id="4125" name="Text Box 6"/>
            <p:cNvSpPr txBox="1">
              <a:spLocks noChangeArrowheads="1"/>
            </p:cNvSpPr>
            <p:nvPr/>
          </p:nvSpPr>
          <p:spPr bwMode="auto">
            <a:xfrm>
              <a:off x="3847" y="1922"/>
              <a:ext cx="170"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sz="3600" dirty="0">
                  <a:latin typeface="Arial" panose="020B0604020202020204" pitchFamily="34" charset="0"/>
                </a:rPr>
                <a:t>=</a:t>
              </a:r>
            </a:p>
          </p:txBody>
        </p:sp>
      </p:grpSp>
      <p:sp>
        <p:nvSpPr>
          <p:cNvPr id="1677319" name="Text Box 7"/>
          <p:cNvSpPr txBox="1">
            <a:spLocks noChangeArrowheads="1"/>
          </p:cNvSpPr>
          <p:nvPr/>
        </p:nvSpPr>
        <p:spPr bwMode="auto">
          <a:xfrm>
            <a:off x="726512" y="3048001"/>
            <a:ext cx="2743200" cy="1200329"/>
          </a:xfrm>
          <a:prstGeom prst="rect">
            <a:avLst/>
          </a:prstGeom>
          <a:solidFill>
            <a:srgbClr val="99FF33"/>
          </a:solidFill>
          <a:ln w="9525">
            <a:solidFill>
              <a:schemeClr val="tx1"/>
            </a:solidFill>
            <a:miter lim="800000"/>
            <a:headEnd/>
            <a:tailEnd/>
          </a:ln>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sz="3600" dirty="0">
                <a:latin typeface="Arial" panose="020B0604020202020204" pitchFamily="34" charset="0"/>
              </a:rPr>
              <a:t>Operating Expenses</a:t>
            </a:r>
          </a:p>
        </p:txBody>
      </p:sp>
      <p:sp>
        <p:nvSpPr>
          <p:cNvPr id="1677320" name="Text Box 8"/>
          <p:cNvSpPr txBox="1">
            <a:spLocks noChangeArrowheads="1"/>
          </p:cNvSpPr>
          <p:nvPr/>
        </p:nvSpPr>
        <p:spPr bwMode="auto">
          <a:xfrm>
            <a:off x="3536102" y="3313753"/>
            <a:ext cx="4509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sz="3600" dirty="0">
                <a:latin typeface="Arial" panose="020B0604020202020204" pitchFamily="34" charset="0"/>
              </a:rPr>
              <a:t>+</a:t>
            </a:r>
          </a:p>
        </p:txBody>
      </p:sp>
      <p:grpSp>
        <p:nvGrpSpPr>
          <p:cNvPr id="3" name="Group 9"/>
          <p:cNvGrpSpPr>
            <a:grpSpLocks/>
          </p:cNvGrpSpPr>
          <p:nvPr/>
        </p:nvGrpSpPr>
        <p:grpSpPr bwMode="auto">
          <a:xfrm>
            <a:off x="3812011" y="2743198"/>
            <a:ext cx="4595814" cy="1570039"/>
            <a:chOff x="1337" y="1349"/>
            <a:chExt cx="2895" cy="989"/>
          </a:xfrm>
        </p:grpSpPr>
        <p:sp>
          <p:nvSpPr>
            <p:cNvPr id="4119" name="Text Box 10"/>
            <p:cNvSpPr txBox="1">
              <a:spLocks noChangeArrowheads="1"/>
            </p:cNvSpPr>
            <p:nvPr/>
          </p:nvSpPr>
          <p:spPr bwMode="auto">
            <a:xfrm>
              <a:off x="1644" y="1540"/>
              <a:ext cx="1271" cy="756"/>
            </a:xfrm>
            <a:prstGeom prst="rect">
              <a:avLst/>
            </a:prstGeom>
            <a:solidFill>
              <a:srgbClr val="FFFF00"/>
            </a:solidFill>
            <a:ln w="9525">
              <a:solidFill>
                <a:schemeClr val="tx1"/>
              </a:solidFill>
              <a:miter lim="800000"/>
              <a:headEnd/>
              <a:tailEnd/>
            </a:ln>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sz="3600" dirty="0">
                  <a:latin typeface="Arial" panose="020B0604020202020204" pitchFamily="34" charset="0"/>
                </a:rPr>
                <a:t>Rate of Return</a:t>
              </a:r>
            </a:p>
          </p:txBody>
        </p:sp>
        <p:sp>
          <p:nvSpPr>
            <p:cNvPr id="4120" name="Text Box 11"/>
            <p:cNvSpPr txBox="1">
              <a:spLocks noChangeArrowheads="1"/>
            </p:cNvSpPr>
            <p:nvPr/>
          </p:nvSpPr>
          <p:spPr bwMode="auto">
            <a:xfrm>
              <a:off x="3137" y="1552"/>
              <a:ext cx="775" cy="756"/>
            </a:xfrm>
            <a:prstGeom prst="rect">
              <a:avLst/>
            </a:prstGeom>
            <a:solidFill>
              <a:srgbClr val="FFFF00"/>
            </a:solidFill>
            <a:ln w="9525">
              <a:solidFill>
                <a:schemeClr val="tx1"/>
              </a:solidFill>
              <a:miter lim="800000"/>
              <a:headEnd/>
              <a:tailEnd/>
            </a:ln>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sz="3600" dirty="0">
                  <a:latin typeface="Arial" panose="020B0604020202020204" pitchFamily="34" charset="0"/>
                </a:rPr>
                <a:t>Rate Base</a:t>
              </a:r>
            </a:p>
          </p:txBody>
        </p:sp>
        <p:sp>
          <p:nvSpPr>
            <p:cNvPr id="4121" name="Text Box 12"/>
            <p:cNvSpPr txBox="1">
              <a:spLocks noChangeArrowheads="1"/>
            </p:cNvSpPr>
            <p:nvPr/>
          </p:nvSpPr>
          <p:spPr bwMode="auto">
            <a:xfrm>
              <a:off x="2875" y="1681"/>
              <a:ext cx="26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sz="3600" dirty="0">
                  <a:latin typeface="Arial" panose="020B0604020202020204" pitchFamily="34" charset="0"/>
                </a:rPr>
                <a:t>x</a:t>
              </a:r>
            </a:p>
          </p:txBody>
        </p:sp>
        <p:sp>
          <p:nvSpPr>
            <p:cNvPr id="4122" name="Text Box 13"/>
            <p:cNvSpPr txBox="1">
              <a:spLocks noChangeArrowheads="1"/>
            </p:cNvSpPr>
            <p:nvPr/>
          </p:nvSpPr>
          <p:spPr bwMode="auto">
            <a:xfrm>
              <a:off x="1337" y="1349"/>
              <a:ext cx="375"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sz="9600" dirty="0">
                  <a:latin typeface="Arial" panose="020B0604020202020204" pitchFamily="34" charset="0"/>
                </a:rPr>
                <a:t>(</a:t>
              </a:r>
            </a:p>
          </p:txBody>
        </p:sp>
        <p:sp>
          <p:nvSpPr>
            <p:cNvPr id="4123" name="Text Box 14"/>
            <p:cNvSpPr txBox="1">
              <a:spLocks noChangeArrowheads="1"/>
            </p:cNvSpPr>
            <p:nvPr/>
          </p:nvSpPr>
          <p:spPr bwMode="auto">
            <a:xfrm>
              <a:off x="3857" y="1349"/>
              <a:ext cx="375"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sz="9600" dirty="0">
                  <a:latin typeface="Arial" panose="020B0604020202020204" pitchFamily="34" charset="0"/>
                </a:rPr>
                <a:t>)</a:t>
              </a:r>
            </a:p>
          </p:txBody>
        </p:sp>
      </p:grpSp>
      <p:sp>
        <p:nvSpPr>
          <p:cNvPr id="1677327" name="AutoShape 15"/>
          <p:cNvSpPr>
            <a:spLocks/>
          </p:cNvSpPr>
          <p:nvPr/>
        </p:nvSpPr>
        <p:spPr bwMode="auto">
          <a:xfrm>
            <a:off x="868787" y="0"/>
            <a:ext cx="10769599" cy="1549399"/>
          </a:xfrm>
          <a:prstGeom prst="borderCallout1">
            <a:avLst>
              <a:gd name="adj1" fmla="val 105110"/>
              <a:gd name="adj2" fmla="val 4388"/>
              <a:gd name="adj3" fmla="val 182631"/>
              <a:gd name="adj4" fmla="val 1920"/>
            </a:avLst>
          </a:prstGeom>
          <a:solidFill>
            <a:srgbClr val="CCECFF"/>
          </a:solidFill>
          <a:ln w="9525">
            <a:solidFill>
              <a:schemeClr val="tx1"/>
            </a:solidFill>
            <a:miter lim="800000"/>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sz="3200" dirty="0">
                <a:solidFill>
                  <a:srgbClr val="000066"/>
                </a:solidFill>
                <a:latin typeface="Arial" panose="020B0604020202020204" pitchFamily="34" charset="0"/>
                <a:cs typeface="Times New Roman" panose="02020603050405020304" pitchFamily="18" charset="0"/>
              </a:rPr>
              <a:t>62-133(b)(3): “Ascertain such public utility’s reasonable operating expenses, including actual investment currently consumed through reasonable actual depreciation”</a:t>
            </a:r>
          </a:p>
        </p:txBody>
      </p:sp>
      <p:sp>
        <p:nvSpPr>
          <p:cNvPr id="1677328" name="AutoShape 16"/>
          <p:cNvSpPr>
            <a:spLocks/>
          </p:cNvSpPr>
          <p:nvPr/>
        </p:nvSpPr>
        <p:spPr bwMode="auto">
          <a:xfrm>
            <a:off x="153080" y="4539164"/>
            <a:ext cx="12018962" cy="2286000"/>
          </a:xfrm>
          <a:prstGeom prst="borderCallout3">
            <a:avLst>
              <a:gd name="adj1" fmla="val -6468"/>
              <a:gd name="adj2" fmla="val 60238"/>
              <a:gd name="adj3" fmla="val -14087"/>
              <a:gd name="adj4" fmla="val 65853"/>
              <a:gd name="adj5" fmla="val -36317"/>
              <a:gd name="adj6" fmla="val 66094"/>
              <a:gd name="adj7" fmla="val -75892"/>
              <a:gd name="adj8" fmla="val 61792"/>
            </a:avLst>
          </a:prstGeom>
          <a:solidFill>
            <a:srgbClr val="CCECFF"/>
          </a:solidFill>
          <a:ln w="9525">
            <a:solidFill>
              <a:schemeClr val="tx1"/>
            </a:solidFill>
            <a:miter lim="800000"/>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sz="3000" dirty="0">
                <a:solidFill>
                  <a:srgbClr val="000066"/>
                </a:solidFill>
                <a:latin typeface="Arial" panose="020B0604020202020204" pitchFamily="34" charset="0"/>
                <a:cs typeface="Times New Roman" panose="02020603050405020304" pitchFamily="18" charset="0"/>
              </a:rPr>
              <a:t>62-133(b)(1): “Ascertain the reasonable original cost of the public utility’s property used and useful, or to be used and useful within a reasonable time after the test period, in providing the service rendered to the public within the State, less that portion of the cost which has been consumed by previous use recovered by depreciation expense”</a:t>
            </a:r>
          </a:p>
        </p:txBody>
      </p:sp>
      <p:sp>
        <p:nvSpPr>
          <p:cNvPr id="1677329" name="AutoShape 17"/>
          <p:cNvSpPr>
            <a:spLocks/>
          </p:cNvSpPr>
          <p:nvPr/>
        </p:nvSpPr>
        <p:spPr bwMode="auto">
          <a:xfrm>
            <a:off x="1915886" y="1603377"/>
            <a:ext cx="10300832" cy="1098460"/>
          </a:xfrm>
          <a:prstGeom prst="borderCallout1">
            <a:avLst>
              <a:gd name="adj1" fmla="val 107208"/>
              <a:gd name="adj2" fmla="val 18596"/>
              <a:gd name="adj3" fmla="val 129715"/>
              <a:gd name="adj4" fmla="val 29186"/>
            </a:avLst>
          </a:prstGeom>
          <a:solidFill>
            <a:schemeClr val="accent1"/>
          </a:solidFill>
          <a:ln w="9525">
            <a:solidFill>
              <a:schemeClr val="tx1"/>
            </a:solidFill>
            <a:miter lim="800000"/>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sz="3200" dirty="0">
                <a:solidFill>
                  <a:srgbClr val="000066"/>
                </a:solidFill>
                <a:latin typeface="Arial" panose="020B0604020202020204" pitchFamily="34" charset="0"/>
                <a:cs typeface="Times New Roman" panose="02020603050405020304" pitchFamily="18" charset="0"/>
              </a:rPr>
              <a:t>62-133(a): “the Commission shall fix such rates as shall be fair both to the public utilities and to the consumer”</a:t>
            </a:r>
          </a:p>
        </p:txBody>
      </p:sp>
      <p:sp>
        <p:nvSpPr>
          <p:cNvPr id="1677330" name="Rectangle 18"/>
          <p:cNvSpPr>
            <a:spLocks noChangeArrowheads="1"/>
          </p:cNvSpPr>
          <p:nvPr/>
        </p:nvSpPr>
        <p:spPr bwMode="auto">
          <a:xfrm>
            <a:off x="8794749" y="114299"/>
            <a:ext cx="2071914" cy="419100"/>
          </a:xfrm>
          <a:prstGeom prst="rect">
            <a:avLst/>
          </a:prstGeom>
          <a:solidFill>
            <a:srgbClr val="FFFF00">
              <a:alpha val="39999"/>
            </a:srgbClr>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1677331" name="Rectangle 19"/>
          <p:cNvSpPr>
            <a:spLocks noChangeArrowheads="1"/>
          </p:cNvSpPr>
          <p:nvPr/>
        </p:nvSpPr>
        <p:spPr bwMode="auto">
          <a:xfrm>
            <a:off x="877205" y="609600"/>
            <a:ext cx="3675743" cy="457199"/>
          </a:xfrm>
          <a:prstGeom prst="rect">
            <a:avLst/>
          </a:prstGeom>
          <a:solidFill>
            <a:srgbClr val="FFFF00">
              <a:alpha val="39999"/>
            </a:srgbClr>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1677332" name="Rectangle 20"/>
          <p:cNvSpPr>
            <a:spLocks noChangeArrowheads="1"/>
          </p:cNvSpPr>
          <p:nvPr/>
        </p:nvSpPr>
        <p:spPr bwMode="auto">
          <a:xfrm>
            <a:off x="4572000" y="4648200"/>
            <a:ext cx="4572000" cy="469398"/>
          </a:xfrm>
          <a:prstGeom prst="rect">
            <a:avLst/>
          </a:prstGeom>
          <a:solidFill>
            <a:srgbClr val="FFFF00">
              <a:alpha val="39999"/>
            </a:srgbClr>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1677333" name="Rectangle 21"/>
          <p:cNvSpPr>
            <a:spLocks noChangeArrowheads="1"/>
          </p:cNvSpPr>
          <p:nvPr/>
        </p:nvSpPr>
        <p:spPr bwMode="auto">
          <a:xfrm>
            <a:off x="2959523" y="5117598"/>
            <a:ext cx="2759105" cy="350476"/>
          </a:xfrm>
          <a:prstGeom prst="rect">
            <a:avLst/>
          </a:prstGeom>
          <a:solidFill>
            <a:srgbClr val="FFFF00">
              <a:alpha val="39999"/>
            </a:srgbClr>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1677334" name="Rectangle 22"/>
          <p:cNvSpPr>
            <a:spLocks noChangeArrowheads="1"/>
          </p:cNvSpPr>
          <p:nvPr/>
        </p:nvSpPr>
        <p:spPr bwMode="auto">
          <a:xfrm>
            <a:off x="5261427" y="6034152"/>
            <a:ext cx="674915" cy="438085"/>
          </a:xfrm>
          <a:prstGeom prst="rect">
            <a:avLst/>
          </a:prstGeom>
          <a:solidFill>
            <a:srgbClr val="FFFF00">
              <a:alpha val="39999"/>
            </a:srgbClr>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1677335" name="Rectangle 23"/>
          <p:cNvSpPr>
            <a:spLocks noChangeArrowheads="1"/>
          </p:cNvSpPr>
          <p:nvPr/>
        </p:nvSpPr>
        <p:spPr bwMode="auto">
          <a:xfrm flipH="1">
            <a:off x="8062118" y="6472238"/>
            <a:ext cx="3825081" cy="352926"/>
          </a:xfrm>
          <a:prstGeom prst="rect">
            <a:avLst/>
          </a:prstGeom>
          <a:solidFill>
            <a:srgbClr val="FFFF00">
              <a:alpha val="39999"/>
            </a:srgbClr>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1677336" name="Rectangle 24"/>
          <p:cNvSpPr>
            <a:spLocks noChangeArrowheads="1"/>
          </p:cNvSpPr>
          <p:nvPr/>
        </p:nvSpPr>
        <p:spPr bwMode="auto">
          <a:xfrm>
            <a:off x="9574335" y="1701798"/>
            <a:ext cx="992065" cy="511775"/>
          </a:xfrm>
          <a:prstGeom prst="rect">
            <a:avLst/>
          </a:prstGeom>
          <a:solidFill>
            <a:srgbClr val="FFFF00">
              <a:alpha val="39999"/>
            </a:srgbClr>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1677337" name="Rectangle 25"/>
          <p:cNvSpPr>
            <a:spLocks noChangeArrowheads="1"/>
          </p:cNvSpPr>
          <p:nvPr/>
        </p:nvSpPr>
        <p:spPr bwMode="auto">
          <a:xfrm>
            <a:off x="2313753" y="2180133"/>
            <a:ext cx="924748" cy="450265"/>
          </a:xfrm>
          <a:prstGeom prst="rect">
            <a:avLst/>
          </a:prstGeom>
          <a:solidFill>
            <a:srgbClr val="FFFF00">
              <a:alpha val="39999"/>
            </a:srgbClr>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1677338" name="Rectangle 26"/>
          <p:cNvSpPr>
            <a:spLocks noChangeArrowheads="1"/>
          </p:cNvSpPr>
          <p:nvPr/>
        </p:nvSpPr>
        <p:spPr bwMode="auto">
          <a:xfrm>
            <a:off x="12018963" y="6700838"/>
            <a:ext cx="173037" cy="157162"/>
          </a:xfrm>
          <a:prstGeom prst="rect">
            <a:avLst/>
          </a:prstGeom>
          <a:solidFill>
            <a:srgbClr val="3366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Tree>
    <p:extLst>
      <p:ext uri="{BB962C8B-B14F-4D97-AF65-F5344CB8AC3E}">
        <p14:creationId xmlns:p14="http://schemas.microsoft.com/office/powerpoint/2010/main" val="545102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77319"/>
                                        </p:tgtEl>
                                        <p:attrNameLst>
                                          <p:attrName>style.visibility</p:attrName>
                                        </p:attrNameLst>
                                      </p:cBhvr>
                                      <p:to>
                                        <p:strVal val="visible"/>
                                      </p:to>
                                    </p:set>
                                    <p:animEffect transition="in" filter="dissolve">
                                      <p:cBhvr>
                                        <p:cTn id="7" dur="500"/>
                                        <p:tgtEl>
                                          <p:spTgt spid="167731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77320"/>
                                        </p:tgtEl>
                                        <p:attrNameLst>
                                          <p:attrName>style.visibility</p:attrName>
                                        </p:attrNameLst>
                                      </p:cBhvr>
                                      <p:to>
                                        <p:strVal val="visible"/>
                                      </p:to>
                                    </p:set>
                                    <p:animEffect transition="in" filter="dissolve">
                                      <p:cBhvr>
                                        <p:cTn id="11" dur="500"/>
                                        <p:tgtEl>
                                          <p:spTgt spid="1677320"/>
                                        </p:tgtEl>
                                      </p:cBhvr>
                                    </p:animEffect>
                                  </p:childTnLst>
                                </p:cTn>
                              </p:par>
                            </p:childTnLst>
                          </p:cTn>
                        </p:par>
                        <p:par>
                          <p:cTn id="12" fill="hold" nodeType="with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77327"/>
                                        </p:tgtEl>
                                        <p:attrNameLst>
                                          <p:attrName>style.visibility</p:attrName>
                                        </p:attrNameLst>
                                      </p:cBhvr>
                                      <p:to>
                                        <p:strVal val="visible"/>
                                      </p:to>
                                    </p:set>
                                    <p:animEffect transition="in" filter="wipe(down)">
                                      <p:cBhvr>
                                        <p:cTn id="24" dur="500"/>
                                        <p:tgtEl>
                                          <p:spTgt spid="1677327"/>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677330"/>
                                        </p:tgtEl>
                                        <p:attrNameLst>
                                          <p:attrName>style.visibility</p:attrName>
                                        </p:attrNameLst>
                                      </p:cBhvr>
                                      <p:to>
                                        <p:strVal val="visible"/>
                                      </p:to>
                                    </p:set>
                                    <p:animEffect transition="in" filter="wipe(left)">
                                      <p:cBhvr>
                                        <p:cTn id="28" dur="500"/>
                                        <p:tgtEl>
                                          <p:spTgt spid="1677330"/>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677331"/>
                                        </p:tgtEl>
                                        <p:attrNameLst>
                                          <p:attrName>style.visibility</p:attrName>
                                        </p:attrNameLst>
                                      </p:cBhvr>
                                      <p:to>
                                        <p:strVal val="visible"/>
                                      </p:to>
                                    </p:set>
                                    <p:animEffect transition="in" filter="wipe(left)">
                                      <p:cBhvr>
                                        <p:cTn id="32" dur="500"/>
                                        <p:tgtEl>
                                          <p:spTgt spid="16773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77328"/>
                                        </p:tgtEl>
                                        <p:attrNameLst>
                                          <p:attrName>style.visibility</p:attrName>
                                        </p:attrNameLst>
                                      </p:cBhvr>
                                      <p:to>
                                        <p:strVal val="visible"/>
                                      </p:to>
                                    </p:set>
                                    <p:animEffect transition="in" filter="wipe(up)">
                                      <p:cBhvr>
                                        <p:cTn id="37" dur="500"/>
                                        <p:tgtEl>
                                          <p:spTgt spid="1677328"/>
                                        </p:tgtEl>
                                      </p:cBhvr>
                                    </p:animEffect>
                                  </p:childTnLst>
                                </p:cTn>
                              </p:par>
                            </p:childTnLst>
                          </p:cTn>
                        </p:par>
                        <p:par>
                          <p:cTn id="38" fill="hold" nodeType="afterGroup">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677332"/>
                                        </p:tgtEl>
                                        <p:attrNameLst>
                                          <p:attrName>style.visibility</p:attrName>
                                        </p:attrNameLst>
                                      </p:cBhvr>
                                      <p:to>
                                        <p:strVal val="visible"/>
                                      </p:to>
                                    </p:set>
                                    <p:animEffect transition="in" filter="wipe(left)">
                                      <p:cBhvr>
                                        <p:cTn id="41" dur="500"/>
                                        <p:tgtEl>
                                          <p:spTgt spid="1677332"/>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677333"/>
                                        </p:tgtEl>
                                        <p:attrNameLst>
                                          <p:attrName>style.visibility</p:attrName>
                                        </p:attrNameLst>
                                      </p:cBhvr>
                                      <p:to>
                                        <p:strVal val="visible"/>
                                      </p:to>
                                    </p:set>
                                    <p:animEffect transition="in" filter="wipe(left)">
                                      <p:cBhvr>
                                        <p:cTn id="45" dur="500"/>
                                        <p:tgtEl>
                                          <p:spTgt spid="1677333"/>
                                        </p:tgtEl>
                                      </p:cBhvr>
                                    </p:animEffect>
                                  </p:childTnLst>
                                </p:cTn>
                              </p:par>
                            </p:childTnLst>
                          </p:cTn>
                        </p:par>
                        <p:par>
                          <p:cTn id="46" fill="hold" nodeType="afterGroup">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677334"/>
                                        </p:tgtEl>
                                        <p:attrNameLst>
                                          <p:attrName>style.visibility</p:attrName>
                                        </p:attrNameLst>
                                      </p:cBhvr>
                                      <p:to>
                                        <p:strVal val="visible"/>
                                      </p:to>
                                    </p:set>
                                    <p:animEffect transition="in" filter="wipe(left)">
                                      <p:cBhvr>
                                        <p:cTn id="49" dur="500"/>
                                        <p:tgtEl>
                                          <p:spTgt spid="1677334"/>
                                        </p:tgtEl>
                                      </p:cBhvr>
                                    </p:animEffect>
                                  </p:childTnLst>
                                </p:cTn>
                              </p:par>
                            </p:childTnLst>
                          </p:cTn>
                        </p:par>
                        <p:par>
                          <p:cTn id="50" fill="hold" nodeType="afterGroup">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677335"/>
                                        </p:tgtEl>
                                        <p:attrNameLst>
                                          <p:attrName>style.visibility</p:attrName>
                                        </p:attrNameLst>
                                      </p:cBhvr>
                                      <p:to>
                                        <p:strVal val="visible"/>
                                      </p:to>
                                    </p:set>
                                    <p:animEffect transition="in" filter="wipe(left)">
                                      <p:cBhvr>
                                        <p:cTn id="53" dur="500"/>
                                        <p:tgtEl>
                                          <p:spTgt spid="167733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xit" presetSubtype="0" fill="hold" grpId="0" nodeType="clickEffect">
                                  <p:stCondLst>
                                    <p:cond delay="0"/>
                                  </p:stCondLst>
                                  <p:childTnLst>
                                    <p:set>
                                      <p:cBhvr>
                                        <p:cTn id="57" dur="1" fill="hold">
                                          <p:stCondLst>
                                            <p:cond delay="0"/>
                                          </p:stCondLst>
                                        </p:cTn>
                                        <p:tgtEl>
                                          <p:spTgt spid="1677338"/>
                                        </p:tgtEl>
                                        <p:attrNameLst>
                                          <p:attrName>style.visibility</p:attrName>
                                        </p:attrNameLst>
                                      </p:cBhvr>
                                      <p:to>
                                        <p:strVal val="hidden"/>
                                      </p:to>
                                    </p:set>
                                  </p:childTnLst>
                                </p:cTn>
                              </p:par>
                              <p:par>
                                <p:cTn id="58" presetID="22" presetClass="entr" presetSubtype="4" fill="hold" grpId="0" nodeType="withEffect">
                                  <p:stCondLst>
                                    <p:cond delay="0"/>
                                  </p:stCondLst>
                                  <p:childTnLst>
                                    <p:set>
                                      <p:cBhvr>
                                        <p:cTn id="59" dur="1" fill="hold">
                                          <p:stCondLst>
                                            <p:cond delay="0"/>
                                          </p:stCondLst>
                                        </p:cTn>
                                        <p:tgtEl>
                                          <p:spTgt spid="1677329"/>
                                        </p:tgtEl>
                                        <p:attrNameLst>
                                          <p:attrName>style.visibility</p:attrName>
                                        </p:attrNameLst>
                                      </p:cBhvr>
                                      <p:to>
                                        <p:strVal val="visible"/>
                                      </p:to>
                                    </p:set>
                                    <p:animEffect transition="in" filter="wipe(down)">
                                      <p:cBhvr>
                                        <p:cTn id="60" dur="500"/>
                                        <p:tgtEl>
                                          <p:spTgt spid="1677329"/>
                                        </p:tgtEl>
                                      </p:cBhvr>
                                    </p:animEffect>
                                  </p:childTnLst>
                                </p:cTn>
                              </p:par>
                            </p:childTnLst>
                          </p:cTn>
                        </p:par>
                        <p:par>
                          <p:cTn id="61" fill="hold" nodeType="afterGroup">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677336"/>
                                        </p:tgtEl>
                                        <p:attrNameLst>
                                          <p:attrName>style.visibility</p:attrName>
                                        </p:attrNameLst>
                                      </p:cBhvr>
                                      <p:to>
                                        <p:strVal val="visible"/>
                                      </p:to>
                                    </p:set>
                                    <p:animEffect transition="in" filter="wipe(left)">
                                      <p:cBhvr>
                                        <p:cTn id="64" dur="500"/>
                                        <p:tgtEl>
                                          <p:spTgt spid="1677336"/>
                                        </p:tgtEl>
                                      </p:cBhvr>
                                    </p:animEffect>
                                  </p:childTnLst>
                                </p:cTn>
                              </p:par>
                            </p:childTnLst>
                          </p:cTn>
                        </p:par>
                        <p:par>
                          <p:cTn id="65" fill="hold" nodeType="afterGroup">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1677337"/>
                                        </p:tgtEl>
                                        <p:attrNameLst>
                                          <p:attrName>style.visibility</p:attrName>
                                        </p:attrNameLst>
                                      </p:cBhvr>
                                      <p:to>
                                        <p:strVal val="visible"/>
                                      </p:to>
                                    </p:set>
                                    <p:animEffect transition="in" filter="wipe(left)">
                                      <p:cBhvr>
                                        <p:cTn id="68" dur="500"/>
                                        <p:tgtEl>
                                          <p:spTgt spid="1677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7319" grpId="0" animBg="1" autoUpdateAnimBg="0"/>
      <p:bldP spid="1677320" grpId="0" autoUpdateAnimBg="0"/>
      <p:bldP spid="1677327" grpId="0" animBg="1" autoUpdateAnimBg="0"/>
      <p:bldP spid="1677328" grpId="0" animBg="1" autoUpdateAnimBg="0"/>
      <p:bldP spid="1677329" grpId="0" animBg="1" autoUpdateAnimBg="0"/>
      <p:bldP spid="1677330" grpId="0" animBg="1"/>
      <p:bldP spid="1677331" grpId="0" animBg="1"/>
      <p:bldP spid="1677332" grpId="0" animBg="1"/>
      <p:bldP spid="1677333" grpId="0" animBg="1"/>
      <p:bldP spid="1677334" grpId="0" animBg="1"/>
      <p:bldP spid="1677335" grpId="0" animBg="1"/>
      <p:bldP spid="1677336" grpId="0" animBg="1"/>
      <p:bldP spid="1677337" grpId="0" animBg="1"/>
      <p:bldP spid="167733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271" y="-1"/>
            <a:ext cx="3726730"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Not Theory, But Results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70</a:t>
            </a:fld>
            <a:endParaRPr lang="en-US" altLang="en-US"/>
          </a:p>
        </p:txBody>
      </p:sp>
      <p:sp>
        <p:nvSpPr>
          <p:cNvPr id="6" name="Text Box 5"/>
          <p:cNvSpPr txBox="1">
            <a:spLocks noChangeArrowheads="1"/>
          </p:cNvSpPr>
          <p:nvPr/>
        </p:nvSpPr>
        <p:spPr bwMode="auto">
          <a:xfrm>
            <a:off x="8882149" y="6488668"/>
            <a:ext cx="330985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Hope Natural Gas (U.S. 1944)</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589033" y="345392"/>
            <a:ext cx="3478237" cy="5945871"/>
          </a:xfrm>
          <a:prstGeom prst="rect">
            <a:avLst/>
          </a:prstGeom>
        </p:spPr>
      </p:pic>
      <p:pic>
        <p:nvPicPr>
          <p:cNvPr id="8" name="Picture 7"/>
          <p:cNvPicPr>
            <a:picLocks noChangeAspect="1"/>
          </p:cNvPicPr>
          <p:nvPr/>
        </p:nvPicPr>
        <p:blipFill>
          <a:blip r:embed="rId3"/>
          <a:stretch>
            <a:fillRect/>
          </a:stretch>
        </p:blipFill>
        <p:spPr>
          <a:xfrm>
            <a:off x="2082656" y="1313910"/>
            <a:ext cx="7920870" cy="4520153"/>
          </a:xfrm>
          <a:prstGeom prst="rect">
            <a:avLst/>
          </a:prstGeom>
        </p:spPr>
      </p:pic>
    </p:spTree>
    <p:extLst>
      <p:ext uri="{BB962C8B-B14F-4D97-AF65-F5344CB8AC3E}">
        <p14:creationId xmlns:p14="http://schemas.microsoft.com/office/powerpoint/2010/main" val="31939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7913" y="-1"/>
            <a:ext cx="6034087" cy="5095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Sufficient Returns to Capital to Attract It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71</a:t>
            </a:fld>
            <a:endParaRPr lang="en-US" altLang="en-US"/>
          </a:p>
        </p:txBody>
      </p:sp>
      <p:sp>
        <p:nvSpPr>
          <p:cNvPr id="6" name="Text Box 5"/>
          <p:cNvSpPr txBox="1">
            <a:spLocks noChangeArrowheads="1"/>
          </p:cNvSpPr>
          <p:nvPr/>
        </p:nvSpPr>
        <p:spPr bwMode="auto">
          <a:xfrm>
            <a:off x="8882149" y="6488668"/>
            <a:ext cx="330985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Hope Natural Gas (U.S. 1944)</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53517" y="506016"/>
            <a:ext cx="3377352" cy="5894784"/>
          </a:xfrm>
          <a:prstGeom prst="rect">
            <a:avLst/>
          </a:prstGeom>
        </p:spPr>
      </p:pic>
      <p:pic>
        <p:nvPicPr>
          <p:cNvPr id="9" name="Picture 8"/>
          <p:cNvPicPr>
            <a:picLocks noChangeAspect="1"/>
          </p:cNvPicPr>
          <p:nvPr/>
        </p:nvPicPr>
        <p:blipFill>
          <a:blip r:embed="rId3"/>
          <a:stretch>
            <a:fillRect/>
          </a:stretch>
        </p:blipFill>
        <p:spPr>
          <a:xfrm>
            <a:off x="2885864" y="838624"/>
            <a:ext cx="6521873" cy="5447282"/>
          </a:xfrm>
          <a:prstGeom prst="rect">
            <a:avLst/>
          </a:prstGeom>
        </p:spPr>
      </p:pic>
    </p:spTree>
    <p:extLst>
      <p:ext uri="{BB962C8B-B14F-4D97-AF65-F5344CB8AC3E}">
        <p14:creationId xmlns:p14="http://schemas.microsoft.com/office/powerpoint/2010/main" val="116935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F5B7352-AEC9-4FF9-9E96-55119614E23A}"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2695578-9688-41D9-B51C-2BAF7E4A1C84}" type="slidenum">
              <a:rPr lang="en-US" altLang="en-US" sz="1400">
                <a:solidFill>
                  <a:srgbClr val="000066"/>
                </a:solidFill>
                <a:latin typeface="Arial" panose="020B0604020202020204" pitchFamily="34" charset="0"/>
              </a:rPr>
              <a:pPr/>
              <a:t>72</a:t>
            </a:fld>
            <a:endParaRPr lang="en-US" altLang="en-US" sz="1400">
              <a:solidFill>
                <a:srgbClr val="000066"/>
              </a:solidFill>
              <a:latin typeface="Arial" panose="020B0604020202020204" pitchFamily="34" charset="0"/>
            </a:endParaRPr>
          </a:p>
        </p:txBody>
      </p:sp>
      <p:sp>
        <p:nvSpPr>
          <p:cNvPr id="49157" name="Rectangle 2"/>
          <p:cNvSpPr>
            <a:spLocks noGrp="1" noChangeArrowheads="1"/>
          </p:cNvSpPr>
          <p:nvPr>
            <p:ph type="title"/>
          </p:nvPr>
        </p:nvSpPr>
        <p:spPr/>
        <p:txBody>
          <a:bodyPr/>
          <a:lstStyle/>
          <a:p>
            <a:r>
              <a:rPr lang="en-US" smtClean="0">
                <a:cs typeface="Times New Roman" panose="02020603050405020304" pitchFamily="18" charset="0"/>
              </a:rPr>
              <a:t>Duquesne Facts</a:t>
            </a:r>
          </a:p>
        </p:txBody>
      </p:sp>
      <p:sp>
        <p:nvSpPr>
          <p:cNvPr id="49158" name="Rectangle 3"/>
          <p:cNvSpPr>
            <a:spLocks noGrp="1" noChangeArrowheads="1"/>
          </p:cNvSpPr>
          <p:nvPr>
            <p:ph type="body" idx="1"/>
          </p:nvPr>
        </p:nvSpPr>
        <p:spPr/>
        <p:txBody>
          <a:bodyPr/>
          <a:lstStyle/>
          <a:p>
            <a:pPr>
              <a:lnSpc>
                <a:spcPct val="90000"/>
              </a:lnSpc>
            </a:pPr>
            <a:r>
              <a:rPr lang="en-US" smtClean="0">
                <a:cs typeface="Times New Roman" panose="02020603050405020304" pitchFamily="18" charset="0"/>
              </a:rPr>
              <a:t>Decisions</a:t>
            </a:r>
          </a:p>
          <a:p>
            <a:pPr lvl="1">
              <a:lnSpc>
                <a:spcPct val="90000"/>
              </a:lnSpc>
            </a:pPr>
            <a:r>
              <a:rPr lang="en-US" smtClean="0">
                <a:cs typeface="Times New Roman" panose="02020603050405020304" pitchFamily="18" charset="0"/>
              </a:rPr>
              <a:t>In 1967, in anticipation of demand run-up, started to build more nuclear plants</a:t>
            </a:r>
          </a:p>
          <a:p>
            <a:pPr lvl="1">
              <a:lnSpc>
                <a:spcPct val="90000"/>
              </a:lnSpc>
            </a:pPr>
            <a:r>
              <a:rPr lang="en-US" smtClean="0">
                <a:cs typeface="Times New Roman" panose="02020603050405020304" pitchFamily="18" charset="0"/>
              </a:rPr>
              <a:t>Spent $35 million on preliminary costs</a:t>
            </a:r>
          </a:p>
          <a:p>
            <a:pPr lvl="1">
              <a:lnSpc>
                <a:spcPct val="90000"/>
              </a:lnSpc>
            </a:pPr>
            <a:r>
              <a:rPr lang="en-US" smtClean="0">
                <a:cs typeface="Times New Roman" panose="02020603050405020304" pitchFamily="18" charset="0"/>
              </a:rPr>
              <a:t>Events led to cancellation of plants</a:t>
            </a:r>
          </a:p>
          <a:p>
            <a:pPr lvl="2">
              <a:lnSpc>
                <a:spcPct val="90000"/>
              </a:lnSpc>
            </a:pPr>
            <a:r>
              <a:rPr lang="en-US" smtClean="0">
                <a:cs typeface="Times New Roman" panose="02020603050405020304" pitchFamily="18" charset="0"/>
              </a:rPr>
              <a:t>Three Mile Island</a:t>
            </a:r>
          </a:p>
          <a:p>
            <a:pPr lvl="2">
              <a:lnSpc>
                <a:spcPct val="90000"/>
              </a:lnSpc>
            </a:pPr>
            <a:r>
              <a:rPr lang="en-US" smtClean="0">
                <a:cs typeface="Times New Roman" panose="02020603050405020304" pitchFamily="18" charset="0"/>
              </a:rPr>
              <a:t>Arab oil embargo: reduced anticipated econ growth and hence demand for electricity</a:t>
            </a:r>
          </a:p>
        </p:txBody>
      </p:sp>
    </p:spTree>
    <p:extLst>
      <p:ext uri="{BB962C8B-B14F-4D97-AF65-F5344CB8AC3E}">
        <p14:creationId xmlns:p14="http://schemas.microsoft.com/office/powerpoint/2010/main" val="12017897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F185426-E18A-439A-85EF-407686D36F96}"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D1830D4-1C24-4BAE-AD0B-64C8600A30E7}" type="slidenum">
              <a:rPr lang="en-US" altLang="en-US" sz="1400">
                <a:solidFill>
                  <a:srgbClr val="000066"/>
                </a:solidFill>
                <a:latin typeface="Arial" panose="020B0604020202020204" pitchFamily="34" charset="0"/>
              </a:rPr>
              <a:pPr/>
              <a:t>73</a:t>
            </a:fld>
            <a:endParaRPr lang="en-US" altLang="en-US" sz="1400">
              <a:solidFill>
                <a:srgbClr val="000066"/>
              </a:solidFill>
              <a:latin typeface="Arial" panose="020B0604020202020204" pitchFamily="34" charset="0"/>
            </a:endParaRPr>
          </a:p>
        </p:txBody>
      </p:sp>
      <p:sp>
        <p:nvSpPr>
          <p:cNvPr id="50181" name="Rectangle 2"/>
          <p:cNvSpPr>
            <a:spLocks noGrp="1" noChangeArrowheads="1"/>
          </p:cNvSpPr>
          <p:nvPr>
            <p:ph type="title"/>
          </p:nvPr>
        </p:nvSpPr>
        <p:spPr/>
        <p:txBody>
          <a:bodyPr/>
          <a:lstStyle/>
          <a:p>
            <a:r>
              <a:rPr lang="en-US" smtClean="0">
                <a:cs typeface="Times New Roman" panose="02020603050405020304" pitchFamily="18" charset="0"/>
              </a:rPr>
              <a:t>Duquesne Facts</a:t>
            </a:r>
          </a:p>
        </p:txBody>
      </p:sp>
      <p:sp>
        <p:nvSpPr>
          <p:cNvPr id="50182" name="Rectangle 3"/>
          <p:cNvSpPr>
            <a:spLocks noGrp="1" noChangeArrowheads="1"/>
          </p:cNvSpPr>
          <p:nvPr>
            <p:ph type="body" idx="1"/>
          </p:nvPr>
        </p:nvSpPr>
        <p:spPr/>
        <p:txBody>
          <a:bodyPr/>
          <a:lstStyle/>
          <a:p>
            <a:r>
              <a:rPr lang="en-US" smtClean="0">
                <a:cs typeface="Times New Roman" panose="02020603050405020304" pitchFamily="18" charset="0"/>
              </a:rPr>
              <a:t>Requests of the Commission</a:t>
            </a:r>
          </a:p>
          <a:p>
            <a:pPr lvl="1"/>
            <a:r>
              <a:rPr lang="en-US" smtClean="0">
                <a:cs typeface="Times New Roman" panose="02020603050405020304" pitchFamily="18" charset="0"/>
              </a:rPr>
              <a:t>Duquesne sought right to recoup expenditures from PUC in 1980 and 1981</a:t>
            </a:r>
          </a:p>
          <a:p>
            <a:pPr lvl="1"/>
            <a:r>
              <a:rPr lang="en-US" smtClean="0">
                <a:cs typeface="Times New Roman" panose="02020603050405020304" pitchFamily="18" charset="0"/>
              </a:rPr>
              <a:t>Comm agreed all decisions made were reasonable and prudent</a:t>
            </a:r>
          </a:p>
          <a:p>
            <a:pPr lvl="1">
              <a:lnSpc>
                <a:spcPct val="90000"/>
              </a:lnSpc>
            </a:pPr>
            <a:r>
              <a:rPr lang="en-US" smtClean="0">
                <a:cs typeface="Times New Roman" panose="02020603050405020304" pitchFamily="18" charset="0"/>
              </a:rPr>
              <a:t>1983: Commission allowed $3.5 million in rev, for 10 years to cover costs</a:t>
            </a:r>
          </a:p>
        </p:txBody>
      </p:sp>
    </p:spTree>
    <p:extLst>
      <p:ext uri="{BB962C8B-B14F-4D97-AF65-F5344CB8AC3E}">
        <p14:creationId xmlns:p14="http://schemas.microsoft.com/office/powerpoint/2010/main" val="22415808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BBF58F2-93ED-4798-9239-106AEA5718E0}"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E59A7B4-53D8-4042-86F4-B44D132D579F}" type="slidenum">
              <a:rPr lang="en-US" altLang="en-US" sz="1400">
                <a:solidFill>
                  <a:srgbClr val="000066"/>
                </a:solidFill>
                <a:latin typeface="Arial" panose="020B0604020202020204" pitchFamily="34" charset="0"/>
              </a:rPr>
              <a:pPr/>
              <a:t>74</a:t>
            </a:fld>
            <a:endParaRPr lang="en-US" altLang="en-US" sz="1400">
              <a:solidFill>
                <a:srgbClr val="000066"/>
              </a:solidFill>
              <a:latin typeface="Arial" panose="020B0604020202020204" pitchFamily="34" charset="0"/>
            </a:endParaRPr>
          </a:p>
        </p:txBody>
      </p:sp>
      <p:sp>
        <p:nvSpPr>
          <p:cNvPr id="51205" name="Rectangle 2"/>
          <p:cNvSpPr>
            <a:spLocks noGrp="1" noChangeArrowheads="1"/>
          </p:cNvSpPr>
          <p:nvPr>
            <p:ph type="title"/>
          </p:nvPr>
        </p:nvSpPr>
        <p:spPr/>
        <p:txBody>
          <a:bodyPr/>
          <a:lstStyle/>
          <a:p>
            <a:r>
              <a:rPr lang="en-US" smtClean="0">
                <a:cs typeface="Times New Roman" panose="02020603050405020304" pitchFamily="18" charset="0"/>
              </a:rPr>
              <a:t>Duquesne Facts</a:t>
            </a:r>
          </a:p>
        </p:txBody>
      </p:sp>
      <p:sp>
        <p:nvSpPr>
          <p:cNvPr id="51206" name="Rectangle 3"/>
          <p:cNvSpPr>
            <a:spLocks noGrp="1" noChangeArrowheads="1"/>
          </p:cNvSpPr>
          <p:nvPr>
            <p:ph type="body" idx="1"/>
          </p:nvPr>
        </p:nvSpPr>
        <p:spPr/>
        <p:txBody>
          <a:bodyPr/>
          <a:lstStyle/>
          <a:p>
            <a:pPr>
              <a:lnSpc>
                <a:spcPct val="90000"/>
              </a:lnSpc>
            </a:pPr>
            <a:r>
              <a:rPr lang="en-US" dirty="0">
                <a:cs typeface="Times New Roman" panose="02020603050405020304" pitchFamily="18" charset="0"/>
              </a:rPr>
              <a:t>Legal Challenge by Penn Office of the Consumer Advocate</a:t>
            </a:r>
          </a:p>
          <a:p>
            <a:pPr lvl="1">
              <a:lnSpc>
                <a:spcPct val="90000"/>
              </a:lnSpc>
            </a:pPr>
            <a:r>
              <a:rPr lang="en-US" dirty="0">
                <a:cs typeface="Times New Roman" panose="02020603050405020304" pitchFamily="18" charset="0"/>
              </a:rPr>
              <a:t>Penn Supreme Court concluded </a:t>
            </a:r>
            <a:r>
              <a:rPr lang="en-US" dirty="0" err="1">
                <a:cs typeface="Times New Roman" panose="02020603050405020304" pitchFamily="18" charset="0"/>
              </a:rPr>
              <a:t>Comm</a:t>
            </a:r>
            <a:r>
              <a:rPr lang="en-US" dirty="0">
                <a:cs typeface="Times New Roman" panose="02020603050405020304" pitchFamily="18" charset="0"/>
              </a:rPr>
              <a:t> overstepped </a:t>
            </a:r>
            <a:r>
              <a:rPr lang="en-US" dirty="0" smtClean="0">
                <a:cs typeface="Times New Roman" panose="02020603050405020304" pitchFamily="18" charset="0"/>
              </a:rPr>
              <a:t>authority</a:t>
            </a:r>
            <a:endParaRPr lang="en-US" dirty="0">
              <a:cs typeface="Times New Roman" panose="02020603050405020304" pitchFamily="18" charset="0"/>
            </a:endParaRPr>
          </a:p>
        </p:txBody>
      </p:sp>
    </p:spTree>
    <p:extLst>
      <p:ext uri="{BB962C8B-B14F-4D97-AF65-F5344CB8AC3E}">
        <p14:creationId xmlns:p14="http://schemas.microsoft.com/office/powerpoint/2010/main" val="21271335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BBF58F2-93ED-4798-9239-106AEA5718E0}"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E59A7B4-53D8-4042-86F4-B44D132D579F}" type="slidenum">
              <a:rPr lang="en-US" altLang="en-US" sz="1400">
                <a:solidFill>
                  <a:srgbClr val="000066"/>
                </a:solidFill>
                <a:latin typeface="Arial" panose="020B0604020202020204" pitchFamily="34" charset="0"/>
              </a:rPr>
              <a:pPr/>
              <a:t>75</a:t>
            </a:fld>
            <a:endParaRPr lang="en-US" altLang="en-US" sz="1400">
              <a:solidFill>
                <a:srgbClr val="000066"/>
              </a:solidFill>
              <a:latin typeface="Arial" panose="020B0604020202020204" pitchFamily="34" charset="0"/>
            </a:endParaRPr>
          </a:p>
        </p:txBody>
      </p:sp>
      <p:sp>
        <p:nvSpPr>
          <p:cNvPr id="51205" name="Rectangle 2"/>
          <p:cNvSpPr>
            <a:spLocks noGrp="1" noChangeArrowheads="1"/>
          </p:cNvSpPr>
          <p:nvPr>
            <p:ph type="title"/>
          </p:nvPr>
        </p:nvSpPr>
        <p:spPr/>
        <p:txBody>
          <a:bodyPr/>
          <a:lstStyle/>
          <a:p>
            <a:r>
              <a:rPr lang="en-US" smtClean="0">
                <a:cs typeface="Times New Roman" panose="02020603050405020304" pitchFamily="18" charset="0"/>
              </a:rPr>
              <a:t>Duquesne Facts</a:t>
            </a:r>
          </a:p>
        </p:txBody>
      </p:sp>
      <p:sp>
        <p:nvSpPr>
          <p:cNvPr id="51206" name="Rectangle 3"/>
          <p:cNvSpPr>
            <a:spLocks noGrp="1" noChangeArrowheads="1"/>
          </p:cNvSpPr>
          <p:nvPr>
            <p:ph type="body" idx="1"/>
          </p:nvPr>
        </p:nvSpPr>
        <p:spPr/>
        <p:txBody>
          <a:bodyPr/>
          <a:lstStyle/>
          <a:p>
            <a:pPr lvl="1">
              <a:lnSpc>
                <a:spcPct val="90000"/>
              </a:lnSpc>
            </a:pPr>
            <a:r>
              <a:rPr lang="en-US" dirty="0" smtClean="0">
                <a:cs typeface="Times New Roman" panose="02020603050405020304" pitchFamily="18" charset="0"/>
              </a:rPr>
              <a:t>Why</a:t>
            </a:r>
            <a:r>
              <a:rPr lang="en-US" dirty="0">
                <a:cs typeface="Times New Roman" panose="02020603050405020304" pitchFamily="18" charset="0"/>
              </a:rPr>
              <a:t>? New statute enacted in 1982:</a:t>
            </a:r>
          </a:p>
          <a:p>
            <a:pPr lvl="2">
              <a:lnSpc>
                <a:spcPct val="90000"/>
              </a:lnSpc>
            </a:pPr>
            <a:r>
              <a:rPr lang="en-US" dirty="0">
                <a:cs typeface="Times New Roman" panose="02020603050405020304" pitchFamily="18" charset="0"/>
              </a:rPr>
              <a:t>Pennsylvania enacted a law which barred including investments in the rate base or otherwise in the rates charged by a utility before the time at which the facility “is used and useful in service to the public.”</a:t>
            </a:r>
          </a:p>
        </p:txBody>
      </p:sp>
    </p:spTree>
    <p:extLst>
      <p:ext uri="{BB962C8B-B14F-4D97-AF65-F5344CB8AC3E}">
        <p14:creationId xmlns:p14="http://schemas.microsoft.com/office/powerpoint/2010/main" val="18483478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E3D241E-FCAD-4F88-ACA3-19D7E01896BB}"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6E1AF0E-0FB4-4B3A-934C-387F030C7F4F}" type="slidenum">
              <a:rPr lang="en-US" altLang="en-US" sz="1400">
                <a:solidFill>
                  <a:srgbClr val="000066"/>
                </a:solidFill>
                <a:latin typeface="Arial" panose="020B0604020202020204" pitchFamily="34" charset="0"/>
              </a:rPr>
              <a:pPr/>
              <a:t>76</a:t>
            </a:fld>
            <a:endParaRPr lang="en-US" altLang="en-US" sz="1400">
              <a:solidFill>
                <a:srgbClr val="000066"/>
              </a:solidFill>
              <a:latin typeface="Arial" panose="020B0604020202020204" pitchFamily="34" charset="0"/>
            </a:endParaRPr>
          </a:p>
        </p:txBody>
      </p:sp>
      <p:sp>
        <p:nvSpPr>
          <p:cNvPr id="52229" name="Rectangle 2"/>
          <p:cNvSpPr>
            <a:spLocks noGrp="1" noChangeArrowheads="1"/>
          </p:cNvSpPr>
          <p:nvPr>
            <p:ph type="title"/>
          </p:nvPr>
        </p:nvSpPr>
        <p:spPr/>
        <p:txBody>
          <a:bodyPr/>
          <a:lstStyle/>
          <a:p>
            <a:r>
              <a:rPr lang="en-US" smtClean="0">
                <a:cs typeface="Times New Roman" panose="02020603050405020304" pitchFamily="18" charset="0"/>
              </a:rPr>
              <a:t>Duquesne Facts</a:t>
            </a:r>
          </a:p>
        </p:txBody>
      </p:sp>
      <p:sp>
        <p:nvSpPr>
          <p:cNvPr id="52230" name="Rectangle 3"/>
          <p:cNvSpPr>
            <a:spLocks noGrp="1" noChangeArrowheads="1"/>
          </p:cNvSpPr>
          <p:nvPr>
            <p:ph type="body" idx="1"/>
          </p:nvPr>
        </p:nvSpPr>
        <p:spPr/>
        <p:txBody>
          <a:bodyPr/>
          <a:lstStyle/>
          <a:p>
            <a:pPr lvl="2"/>
            <a:r>
              <a:rPr lang="en-US" smtClean="0">
                <a:cs typeface="Times New Roman" panose="02020603050405020304" pitchFamily="18" charset="0"/>
              </a:rPr>
              <a:t>This meant that expenditures on cancelled plants would never be recovered.</a:t>
            </a:r>
          </a:p>
          <a:p>
            <a:pPr lvl="2"/>
            <a:r>
              <a:rPr lang="en-US" smtClean="0">
                <a:cs typeface="Times New Roman" panose="02020603050405020304" pitchFamily="18" charset="0"/>
              </a:rPr>
              <a:t>Note that the statute was subsequently amended in October 1985 to allow recover of prudent cancellation costs</a:t>
            </a:r>
          </a:p>
        </p:txBody>
      </p:sp>
    </p:spTree>
    <p:extLst>
      <p:ext uri="{BB962C8B-B14F-4D97-AF65-F5344CB8AC3E}">
        <p14:creationId xmlns:p14="http://schemas.microsoft.com/office/powerpoint/2010/main" val="17077925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AA20DCB-F787-4EB0-8BEE-7F0B60F9F8B0}"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69461DC-3FEE-44C2-A83D-1D0C55A95DCB}" type="slidenum">
              <a:rPr lang="en-US" altLang="en-US" sz="1400">
                <a:solidFill>
                  <a:srgbClr val="000066"/>
                </a:solidFill>
                <a:latin typeface="Arial" panose="020B0604020202020204" pitchFamily="34" charset="0"/>
              </a:rPr>
              <a:pPr/>
              <a:t>77</a:t>
            </a:fld>
            <a:endParaRPr lang="en-US" altLang="en-US" sz="1400">
              <a:solidFill>
                <a:srgbClr val="000066"/>
              </a:solidFill>
              <a:latin typeface="Arial" panose="020B0604020202020204" pitchFamily="34" charset="0"/>
            </a:endParaRPr>
          </a:p>
        </p:txBody>
      </p:sp>
      <p:sp>
        <p:nvSpPr>
          <p:cNvPr id="53253" name="Rectangle 2"/>
          <p:cNvSpPr>
            <a:spLocks noGrp="1" noChangeArrowheads="1"/>
          </p:cNvSpPr>
          <p:nvPr>
            <p:ph type="title"/>
          </p:nvPr>
        </p:nvSpPr>
        <p:spPr/>
        <p:txBody>
          <a:bodyPr/>
          <a:lstStyle/>
          <a:p>
            <a:r>
              <a:rPr lang="en-US" smtClean="0">
                <a:cs typeface="Times New Roman" panose="02020603050405020304" pitchFamily="18" charset="0"/>
              </a:rPr>
              <a:t>Duquesne Facts</a:t>
            </a:r>
          </a:p>
        </p:txBody>
      </p:sp>
      <p:sp>
        <p:nvSpPr>
          <p:cNvPr id="53254" name="Rectangle 3"/>
          <p:cNvSpPr>
            <a:spLocks noGrp="1" noChangeArrowheads="1"/>
          </p:cNvSpPr>
          <p:nvPr>
            <p:ph type="body" idx="1"/>
          </p:nvPr>
        </p:nvSpPr>
        <p:spPr/>
        <p:txBody>
          <a:bodyPr/>
          <a:lstStyle/>
          <a:p>
            <a:pPr lvl="1"/>
            <a:r>
              <a:rPr lang="en-US" dirty="0" smtClean="0">
                <a:cs typeface="Times New Roman" panose="02020603050405020304" pitchFamily="18" charset="0"/>
              </a:rPr>
              <a:t>The utilities challenged the rule as a taking in violation of the 5th Amend., applicable to the states through the 14th Amend.</a:t>
            </a:r>
          </a:p>
          <a:p>
            <a:r>
              <a:rPr lang="en-US" dirty="0" smtClean="0">
                <a:cs typeface="Times New Roman" panose="02020603050405020304" pitchFamily="18" charset="0"/>
              </a:rPr>
              <a:t>Justification/Implications</a:t>
            </a:r>
          </a:p>
          <a:p>
            <a:pPr lvl="1"/>
            <a:r>
              <a:rPr lang="en-US" dirty="0" smtClean="0">
                <a:cs typeface="Times New Roman" panose="02020603050405020304" pitchFamily="18" charset="0"/>
              </a:rPr>
              <a:t>Implements the idea that failed investments are borne by shareholders</a:t>
            </a:r>
          </a:p>
        </p:txBody>
      </p:sp>
    </p:spTree>
    <p:extLst>
      <p:ext uri="{BB962C8B-B14F-4D97-AF65-F5344CB8AC3E}">
        <p14:creationId xmlns:p14="http://schemas.microsoft.com/office/powerpoint/2010/main" val="10131189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AA20DCB-F787-4EB0-8BEE-7F0B60F9F8B0}" type="datetime4">
              <a:rPr lang="en-US" smtClean="0"/>
              <a:t>March 28,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69461DC-3FEE-44C2-A83D-1D0C55A95DCB}" type="slidenum">
              <a:rPr lang="en-US" altLang="en-US" sz="1400">
                <a:solidFill>
                  <a:srgbClr val="000066"/>
                </a:solidFill>
                <a:latin typeface="Arial" panose="020B0604020202020204" pitchFamily="34" charset="0"/>
              </a:rPr>
              <a:pPr/>
              <a:t>78</a:t>
            </a:fld>
            <a:endParaRPr lang="en-US" altLang="en-US" sz="1400">
              <a:solidFill>
                <a:srgbClr val="000066"/>
              </a:solidFill>
              <a:latin typeface="Arial" panose="020B0604020202020204" pitchFamily="34" charset="0"/>
            </a:endParaRPr>
          </a:p>
        </p:txBody>
      </p:sp>
      <p:sp>
        <p:nvSpPr>
          <p:cNvPr id="53253" name="Rectangle 2"/>
          <p:cNvSpPr>
            <a:spLocks noGrp="1" noChangeArrowheads="1"/>
          </p:cNvSpPr>
          <p:nvPr>
            <p:ph type="title"/>
          </p:nvPr>
        </p:nvSpPr>
        <p:spPr/>
        <p:txBody>
          <a:bodyPr/>
          <a:lstStyle/>
          <a:p>
            <a:r>
              <a:rPr lang="en-US" smtClean="0">
                <a:cs typeface="Times New Roman" panose="02020603050405020304" pitchFamily="18" charset="0"/>
              </a:rPr>
              <a:t>Duquesne Facts</a:t>
            </a:r>
          </a:p>
        </p:txBody>
      </p:sp>
      <p:sp>
        <p:nvSpPr>
          <p:cNvPr id="53254" name="Rectangle 3"/>
          <p:cNvSpPr>
            <a:spLocks noGrp="1" noChangeArrowheads="1"/>
          </p:cNvSpPr>
          <p:nvPr>
            <p:ph type="body" idx="1"/>
          </p:nvPr>
        </p:nvSpPr>
        <p:spPr/>
        <p:txBody>
          <a:bodyPr/>
          <a:lstStyle/>
          <a:p>
            <a:r>
              <a:rPr lang="en-US" dirty="0" smtClean="0">
                <a:cs typeface="Times New Roman" panose="02020603050405020304" pitchFamily="18" charset="0"/>
              </a:rPr>
              <a:t>Note Perverse Incentives</a:t>
            </a:r>
          </a:p>
          <a:p>
            <a:pPr lvl="1"/>
            <a:r>
              <a:rPr lang="en-US" dirty="0" smtClean="0">
                <a:cs typeface="Times New Roman" panose="02020603050405020304" pitchFamily="18" charset="0"/>
              </a:rPr>
              <a:t>Complete and put into service just to get into rate base</a:t>
            </a:r>
          </a:p>
        </p:txBody>
      </p:sp>
    </p:spTree>
    <p:extLst>
      <p:ext uri="{BB962C8B-B14F-4D97-AF65-F5344CB8AC3E}">
        <p14:creationId xmlns:p14="http://schemas.microsoft.com/office/powerpoint/2010/main" val="31637267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9299" y="-1"/>
            <a:ext cx="2552701" cy="37624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Duquesne Light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79</a:t>
            </a:fld>
            <a:endParaRPr lang="en-US" altLang="en-US"/>
          </a:p>
        </p:txBody>
      </p:sp>
      <p:pic>
        <p:nvPicPr>
          <p:cNvPr id="5" name="Picture 4"/>
          <p:cNvPicPr>
            <a:picLocks noChangeAspect="1"/>
          </p:cNvPicPr>
          <p:nvPr/>
        </p:nvPicPr>
        <p:blipFill>
          <a:blip r:embed="rId2"/>
          <a:stretch>
            <a:fillRect/>
          </a:stretch>
        </p:blipFill>
        <p:spPr>
          <a:xfrm>
            <a:off x="3917925" y="170375"/>
            <a:ext cx="4097364" cy="6623196"/>
          </a:xfrm>
          <a:prstGeom prst="rect">
            <a:avLst/>
          </a:prstGeom>
        </p:spPr>
      </p:pic>
      <p:sp>
        <p:nvSpPr>
          <p:cNvPr id="6" name="Text Box 5"/>
          <p:cNvSpPr txBox="1">
            <a:spLocks noChangeArrowheads="1"/>
          </p:cNvSpPr>
          <p:nvPr/>
        </p:nvSpPr>
        <p:spPr bwMode="auto">
          <a:xfrm>
            <a:off x="10558463" y="6488668"/>
            <a:ext cx="16335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488 </a:t>
            </a:r>
            <a:r>
              <a:rPr lang="en-US" sz="1800" i="0" dirty="0" smtClean="0">
                <a:solidFill>
                  <a:schemeClr val="accent4">
                    <a:lumMod val="75000"/>
                    <a:lumOff val="25000"/>
                  </a:schemeClr>
                </a:solidFill>
                <a:latin typeface="+mn-lt"/>
                <a:cs typeface="Times New Roman" panose="02020603050405020304" pitchFamily="18" charset="0"/>
              </a:rPr>
              <a:t>U.S. 299</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4083289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1963" y="-2"/>
            <a:ext cx="4110038"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62-133(b)(4): A Fair Return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8</a:t>
            </a:fld>
            <a:endParaRPr lang="en-US" altLang="en-US"/>
          </a:p>
        </p:txBody>
      </p:sp>
      <p:sp>
        <p:nvSpPr>
          <p:cNvPr id="6" name="Text Box 5"/>
          <p:cNvSpPr txBox="1">
            <a:spLocks noChangeArrowheads="1"/>
          </p:cNvSpPr>
          <p:nvPr/>
        </p:nvSpPr>
        <p:spPr bwMode="auto">
          <a:xfrm>
            <a:off x="9548812" y="6488668"/>
            <a:ext cx="264318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N.C. Gen. Stat 62-133</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406399" y="418011"/>
            <a:ext cx="4321739" cy="5906589"/>
          </a:xfrm>
          <a:prstGeom prst="rect">
            <a:avLst/>
          </a:prstGeom>
        </p:spPr>
      </p:pic>
      <p:sp>
        <p:nvSpPr>
          <p:cNvPr id="8" name="Rectangle 7"/>
          <p:cNvSpPr/>
          <p:nvPr/>
        </p:nvSpPr>
        <p:spPr bwMode="auto">
          <a:xfrm>
            <a:off x="1676400" y="2157948"/>
            <a:ext cx="9907929"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rgbClr val="000000"/>
                </a:solidFill>
                <a:effectLst/>
              </a:rPr>
              <a:t>“</a:t>
            </a:r>
            <a:r>
              <a:rPr lang="en-US" sz="3600" b="1" dirty="0">
                <a:solidFill>
                  <a:schemeClr val="accent4">
                    <a:lumMod val="50000"/>
                    <a:lumOff val="50000"/>
                  </a:schemeClr>
                </a:solidFill>
              </a:rPr>
              <a:t>Fix such rate of return on the cost of the property </a:t>
            </a:r>
            <a:r>
              <a:rPr lang="en-US" sz="3600" dirty="0"/>
              <a:t>ascertained pursuant to subdivision (1) of this subsection as will </a:t>
            </a:r>
            <a:r>
              <a:rPr lang="en-US" sz="3600" b="1" dirty="0">
                <a:solidFill>
                  <a:schemeClr val="accent4">
                    <a:lumMod val="50000"/>
                    <a:lumOff val="50000"/>
                  </a:schemeClr>
                </a:solidFill>
              </a:rPr>
              <a:t>enable the public utility by sound management to produce a fair return for its shareholders</a:t>
            </a:r>
            <a:r>
              <a:rPr lang="en-US" sz="3600" dirty="0"/>
              <a:t>, considering changing economic conditions and other factors</a:t>
            </a:r>
            <a:r>
              <a:rPr lang="en-US" sz="3600" dirty="0" smtClean="0"/>
              <a:t>, …</a:t>
            </a:r>
            <a:r>
              <a:rPr kumimoji="1" lang="en-US" sz="3600" i="0" u="none" strike="noStrike" cap="none" normalizeH="0" dirty="0" smtClean="0">
                <a:ln>
                  <a:noFill/>
                </a:ln>
                <a:solidFill>
                  <a:srgbClr val="000000"/>
                </a:solidFill>
                <a:effectLst/>
              </a:rPr>
              <a:t>”</a:t>
            </a:r>
            <a:endParaRPr kumimoji="1" lang="en-US" sz="36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174314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9563" y="-1"/>
            <a:ext cx="4262437" cy="495302"/>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Like </a:t>
            </a:r>
            <a:r>
              <a:rPr lang="en-US" sz="2400" i="1" dirty="0" smtClean="0">
                <a:solidFill>
                  <a:schemeClr val="accent4">
                    <a:lumMod val="75000"/>
                    <a:lumOff val="25000"/>
                  </a:schemeClr>
                </a:solidFill>
                <a:latin typeface="+mn-lt"/>
                <a:cs typeface="Times New Roman" panose="02020603050405020304" pitchFamily="18" charset="0"/>
              </a:rPr>
              <a:t>Hope</a:t>
            </a:r>
            <a:r>
              <a:rPr lang="en-US" sz="2400" dirty="0" smtClean="0">
                <a:solidFill>
                  <a:schemeClr val="accent4">
                    <a:lumMod val="75000"/>
                    <a:lumOff val="25000"/>
                  </a:schemeClr>
                </a:solidFill>
                <a:latin typeface="+mn-lt"/>
                <a:cs typeface="Times New Roman" panose="02020603050405020304" pitchFamily="18" charset="0"/>
              </a:rPr>
              <a:t>: Focus on Impact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80</a:t>
            </a:fld>
            <a:endParaRPr lang="en-US" altLang="en-US"/>
          </a:p>
        </p:txBody>
      </p:sp>
      <p:sp>
        <p:nvSpPr>
          <p:cNvPr id="6" name="Text Box 5"/>
          <p:cNvSpPr txBox="1">
            <a:spLocks noChangeArrowheads="1"/>
          </p:cNvSpPr>
          <p:nvPr/>
        </p:nvSpPr>
        <p:spPr bwMode="auto">
          <a:xfrm>
            <a:off x="9721734" y="6488668"/>
            <a:ext cx="247026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Duquesne (U.S. 1989)</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31094" y="495301"/>
            <a:ext cx="3645594" cy="5807540"/>
          </a:xfrm>
          <a:prstGeom prst="rect">
            <a:avLst/>
          </a:prstGeom>
        </p:spPr>
      </p:pic>
      <p:pic>
        <p:nvPicPr>
          <p:cNvPr id="8" name="Picture 7"/>
          <p:cNvPicPr>
            <a:picLocks noChangeAspect="1"/>
          </p:cNvPicPr>
          <p:nvPr/>
        </p:nvPicPr>
        <p:blipFill>
          <a:blip r:embed="rId3"/>
          <a:stretch>
            <a:fillRect/>
          </a:stretch>
        </p:blipFill>
        <p:spPr>
          <a:xfrm>
            <a:off x="2124711" y="1318724"/>
            <a:ext cx="7714618" cy="4694148"/>
          </a:xfrm>
          <a:prstGeom prst="rect">
            <a:avLst/>
          </a:prstGeom>
        </p:spPr>
      </p:pic>
    </p:spTree>
    <p:extLst>
      <p:ext uri="{BB962C8B-B14F-4D97-AF65-F5344CB8AC3E}">
        <p14:creationId xmlns:p14="http://schemas.microsoft.com/office/powerpoint/2010/main" val="381698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6163" y="-2"/>
            <a:ext cx="4795838" cy="442915"/>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Fear </a:t>
            </a:r>
            <a:r>
              <a:rPr lang="en-US" sz="2400" dirty="0" err="1" smtClean="0">
                <a:solidFill>
                  <a:schemeClr val="accent4">
                    <a:lumMod val="75000"/>
                    <a:lumOff val="25000"/>
                  </a:schemeClr>
                </a:solidFill>
                <a:latin typeface="+mn-lt"/>
                <a:cs typeface="Times New Roman" panose="02020603050405020304" pitchFamily="18" charset="0"/>
              </a:rPr>
              <a:t>Flipflopping</a:t>
            </a:r>
            <a:r>
              <a:rPr lang="en-US" sz="2400" dirty="0" smtClean="0">
                <a:solidFill>
                  <a:schemeClr val="accent4">
                    <a:lumMod val="75000"/>
                    <a:lumOff val="25000"/>
                  </a:schemeClr>
                </a:solidFill>
                <a:latin typeface="+mn-lt"/>
                <a:cs typeface="Times New Roman" panose="02020603050405020304" pitchFamily="18" charset="0"/>
              </a:rPr>
              <a:t> by Regulators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81</a:t>
            </a:fld>
            <a:endParaRPr lang="en-US" altLang="en-US"/>
          </a:p>
        </p:txBody>
      </p:sp>
      <p:sp>
        <p:nvSpPr>
          <p:cNvPr id="6" name="Text Box 5"/>
          <p:cNvSpPr txBox="1">
            <a:spLocks noChangeArrowheads="1"/>
          </p:cNvSpPr>
          <p:nvPr/>
        </p:nvSpPr>
        <p:spPr bwMode="auto">
          <a:xfrm>
            <a:off x="9721734" y="6488668"/>
            <a:ext cx="247026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Duquesne (U.S. 1989)</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71198" y="442913"/>
            <a:ext cx="3697193" cy="5852956"/>
          </a:xfrm>
          <a:prstGeom prst="rect">
            <a:avLst/>
          </a:prstGeom>
        </p:spPr>
      </p:pic>
      <p:pic>
        <p:nvPicPr>
          <p:cNvPr id="8" name="Picture 7"/>
          <p:cNvPicPr>
            <a:picLocks noChangeAspect="1"/>
          </p:cNvPicPr>
          <p:nvPr/>
        </p:nvPicPr>
        <p:blipFill>
          <a:blip r:embed="rId3"/>
          <a:stretch>
            <a:fillRect/>
          </a:stretch>
        </p:blipFill>
        <p:spPr>
          <a:xfrm>
            <a:off x="1676400" y="1615728"/>
            <a:ext cx="9212885" cy="3955185"/>
          </a:xfrm>
          <a:prstGeom prst="rect">
            <a:avLst/>
          </a:prstGeom>
        </p:spPr>
      </p:pic>
    </p:spTree>
    <p:extLst>
      <p:ext uri="{BB962C8B-B14F-4D97-AF65-F5344CB8AC3E}">
        <p14:creationId xmlns:p14="http://schemas.microsoft.com/office/powerpoint/2010/main" val="2821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4613" y="-2"/>
            <a:ext cx="5767388"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62-133(c): Compete in Capital Markets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28,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9</a:t>
            </a:fld>
            <a:endParaRPr lang="en-US" altLang="en-US"/>
          </a:p>
        </p:txBody>
      </p:sp>
      <p:sp>
        <p:nvSpPr>
          <p:cNvPr id="6" name="Text Box 5"/>
          <p:cNvSpPr txBox="1">
            <a:spLocks noChangeArrowheads="1"/>
          </p:cNvSpPr>
          <p:nvPr/>
        </p:nvSpPr>
        <p:spPr bwMode="auto">
          <a:xfrm>
            <a:off x="9548812" y="6488668"/>
            <a:ext cx="264318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N.C. Gen. Stat 62-133</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83387" y="418011"/>
            <a:ext cx="4255275" cy="5815752"/>
          </a:xfrm>
          <a:prstGeom prst="rect">
            <a:avLst/>
          </a:prstGeom>
        </p:spPr>
      </p:pic>
      <p:sp>
        <p:nvSpPr>
          <p:cNvPr id="8" name="Rectangle 7"/>
          <p:cNvSpPr/>
          <p:nvPr/>
        </p:nvSpPr>
        <p:spPr bwMode="auto">
          <a:xfrm>
            <a:off x="1676400" y="2157948"/>
            <a:ext cx="9907929"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rgbClr val="000000"/>
                </a:solidFill>
                <a:effectLst/>
              </a:rPr>
              <a:t>“</a:t>
            </a:r>
            <a:r>
              <a:rPr lang="en-US" sz="3600" b="1" dirty="0">
                <a:solidFill>
                  <a:schemeClr val="accent4">
                    <a:lumMod val="50000"/>
                    <a:lumOff val="50000"/>
                  </a:schemeClr>
                </a:solidFill>
              </a:rPr>
              <a:t>to maintain its facilities and services in accordance with the reasonable requirements of its customers </a:t>
            </a:r>
            <a:r>
              <a:rPr lang="en-US" sz="3600" dirty="0"/>
              <a:t>in the territory covered by its franchise, and </a:t>
            </a:r>
            <a:r>
              <a:rPr lang="en-US" sz="3600" b="1" dirty="0">
                <a:solidFill>
                  <a:schemeClr val="accent4">
                    <a:lumMod val="50000"/>
                    <a:lumOff val="50000"/>
                  </a:schemeClr>
                </a:solidFill>
              </a:rPr>
              <a:t>to compete in the market for capital funds on terms that are reasonable and that are fair to its customers and to its existing investors</a:t>
            </a:r>
            <a:r>
              <a:rPr lang="en-US" sz="3600" dirty="0" smtClean="0"/>
              <a:t>.</a:t>
            </a:r>
            <a:r>
              <a:rPr kumimoji="1" lang="en-US" sz="3600" i="0" u="none" strike="noStrike" cap="none" normalizeH="0" dirty="0" smtClean="0">
                <a:ln>
                  <a:noFill/>
                </a:ln>
                <a:solidFill>
                  <a:srgbClr val="000000"/>
                </a:solidFill>
                <a:effectLst/>
              </a:rPr>
              <a:t>”</a:t>
            </a:r>
            <a:endParaRPr kumimoji="1" lang="en-US" sz="36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32680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8046</TotalTime>
  <Words>2718</Words>
  <Application>Microsoft Office PowerPoint</Application>
  <PresentationFormat>Widescreen</PresentationFormat>
  <Paragraphs>551</Paragraphs>
  <Slides>81</Slides>
  <Notes>46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81</vt:i4>
      </vt:variant>
    </vt:vector>
  </HeadingPairs>
  <TitlesOfParts>
    <vt:vector size="89" baseType="lpstr">
      <vt:lpstr>Arial</vt:lpstr>
      <vt:lpstr>Calibri</vt:lpstr>
      <vt:lpstr>Helvetica</vt:lpstr>
      <vt:lpstr>Monotype Sorts</vt:lpstr>
      <vt:lpstr>Times New Roman</vt:lpstr>
      <vt:lpstr>Generic (Standard)</vt:lpstr>
      <vt:lpstr>Custom Design</vt:lpstr>
      <vt:lpstr>Worksheet</vt:lpstr>
      <vt:lpstr>Class 4 Platforms and Networks Spring 2022   The Constitutional Framework for Price Regulation</vt:lpstr>
      <vt:lpstr>The Fifth Amendment</vt:lpstr>
      <vt:lpstr>The Fourteenth Amendment</vt:lpstr>
      <vt:lpstr>Rate of Return Regulation: The Dilemma</vt:lpstr>
      <vt:lpstr>Rate of Return Regulation: The Dilemma</vt:lpstr>
      <vt:lpstr>North Carolina Public Utilities Statutes</vt:lpstr>
      <vt:lpstr>PowerPoint Presentation</vt:lpstr>
      <vt:lpstr>62-133(b)(4): A Fair Return</vt:lpstr>
      <vt:lpstr>62-133(c): Compete in Capital Markets</vt:lpstr>
      <vt:lpstr>62-133(c): Determining Original Cost</vt:lpstr>
      <vt:lpstr>62-133(c): Used and Useful Property</vt:lpstr>
      <vt:lpstr>62-133(d, e): Reasonable and Just Rates from Time to Time</vt:lpstr>
      <vt:lpstr>What If?</vt:lpstr>
      <vt:lpstr>How Should We Deal with Changes in Prices over Time?: 1913-2020 CPI</vt:lpstr>
      <vt:lpstr>How Should We Deal with Changes in Prices over Time?: 1913-2022 CPI</vt:lpstr>
      <vt:lpstr>How Should We Deal with Changes in Prices over Time?: 1913-1950 CPI</vt:lpstr>
      <vt:lpstr>What Happens When Costs are Unexpectedly High?</vt:lpstr>
      <vt:lpstr>What Happens When Costs are Unexpectedly High?</vt:lpstr>
      <vt:lpstr>Regulating RRs in Nebraska</vt:lpstr>
      <vt:lpstr>Union Pacific Map (TTYN (2 of 6))</vt:lpstr>
      <vt:lpstr>Basis for Reg: Nebraska Constitution (1875)</vt:lpstr>
      <vt:lpstr>Basis for Reg: Nebraska Constitution (1875)</vt:lpstr>
      <vt:lpstr>RR as Corporation for Public Purposes (TTYN (5 of 6))</vt:lpstr>
      <vt:lpstr>Scope of Law (TTYN (6 of 6))</vt:lpstr>
      <vt:lpstr>Reasonable and Just Charges</vt:lpstr>
      <vt:lpstr>Unjust Discrimination</vt:lpstr>
      <vt:lpstr>No Long Haul/Short Haul Discrimination</vt:lpstr>
      <vt:lpstr>Published Rates</vt:lpstr>
      <vt:lpstr>Creation of ICC</vt:lpstr>
      <vt:lpstr>What Can the ICC Do?</vt:lpstr>
      <vt:lpstr>Pipelines; Express Companies</vt:lpstr>
      <vt:lpstr>ICC Given Power to Determine Rates</vt:lpstr>
      <vt:lpstr>Hypo</vt:lpstr>
      <vt:lpstr>RR as Business Proposition</vt:lpstr>
      <vt:lpstr>Rate of Return Regulation</vt:lpstr>
      <vt:lpstr>Constitutional? </vt:lpstr>
      <vt:lpstr>RR as Business Proposition</vt:lpstr>
      <vt:lpstr>RR as Business Proposition</vt:lpstr>
      <vt:lpstr>RR as Business Proposition</vt:lpstr>
      <vt:lpstr>RR as Business Proposition</vt:lpstr>
      <vt:lpstr>RR as Business Proposition</vt:lpstr>
      <vt:lpstr>Smyth v. Ames</vt:lpstr>
      <vt:lpstr>Local or Interstate Assessment?</vt:lpstr>
      <vt:lpstr>Rejects Idea State Can Force Local Losses</vt:lpstr>
      <vt:lpstr>No Intrastate/Interstate Cross-Subsidization</vt:lpstr>
      <vt:lpstr>Actual $$$: OE + Interest + Dividends?</vt:lpstr>
      <vt:lpstr>A Private Corp Performing a Public Function</vt:lpstr>
      <vt:lpstr>Fair Return on a Fair Value</vt:lpstr>
      <vt:lpstr>Smyth v. Ames</vt:lpstr>
      <vt:lpstr>Smyth v. Ames</vt:lpstr>
      <vt:lpstr>Issues on Risk Allocation</vt:lpstr>
      <vt:lpstr>Issues on Risk Allocation </vt:lpstr>
      <vt:lpstr>Analysis</vt:lpstr>
      <vt:lpstr>Analysis</vt:lpstr>
      <vt:lpstr>Analysis</vt:lpstr>
      <vt:lpstr>Cost Allocation</vt:lpstr>
      <vt:lpstr>Cost Allocation</vt:lpstr>
      <vt:lpstr>Fixed Cost Allocation</vt:lpstr>
      <vt:lpstr>Fixed Cost Allocation</vt:lpstr>
      <vt:lpstr>Fixed Cost Allocation</vt:lpstr>
      <vt:lpstr>Fixed Cost Allocation</vt:lpstr>
      <vt:lpstr>Southwestern Bell</vt:lpstr>
      <vt:lpstr>After 25 Years, How Does Smyth Look?</vt:lpstr>
      <vt:lpstr>Exchange Value? Capitalize Earnings?</vt:lpstr>
      <vt:lpstr>Some Version of Cost</vt:lpstr>
      <vt:lpstr>Rate Base: $$$ Prudently Invested, Amount of Capital Charge</vt:lpstr>
      <vt:lpstr>Possible Measures of Value</vt:lpstr>
      <vt:lpstr>Possible Measures of Value</vt:lpstr>
      <vt:lpstr>Hope Natural Gas</vt:lpstr>
      <vt:lpstr>Not Theory, But Results</vt:lpstr>
      <vt:lpstr>Sufficient Returns to Capital to Attract It</vt:lpstr>
      <vt:lpstr>Duquesne Facts</vt:lpstr>
      <vt:lpstr>Duquesne Facts</vt:lpstr>
      <vt:lpstr>Duquesne Facts</vt:lpstr>
      <vt:lpstr>Duquesne Facts</vt:lpstr>
      <vt:lpstr>Duquesne Facts</vt:lpstr>
      <vt:lpstr>Duquesne Facts</vt:lpstr>
      <vt:lpstr>Duquesne Facts</vt:lpstr>
      <vt:lpstr>Duquesne Light</vt:lpstr>
      <vt:lpstr>Like Hope: Focus on Impact</vt:lpstr>
      <vt:lpstr>Fear Flipflopping by Regulators</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Picker, Randall</cp:lastModifiedBy>
  <cp:revision>902</cp:revision>
  <cp:lastPrinted>2019-02-28T20:33:29Z</cp:lastPrinted>
  <dcterms:created xsi:type="dcterms:W3CDTF">1999-10-27T15:27:59Z</dcterms:created>
  <dcterms:modified xsi:type="dcterms:W3CDTF">2022-03-28T19:07:21Z</dcterms:modified>
</cp:coreProperties>
</file>