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108"/>
  </p:notesMasterIdLst>
  <p:handoutMasterIdLst>
    <p:handoutMasterId r:id="rId109"/>
  </p:handoutMasterIdLst>
  <p:sldIdLst>
    <p:sldId id="1267" r:id="rId3"/>
    <p:sldId id="1714" r:id="rId4"/>
    <p:sldId id="1631" r:id="rId5"/>
    <p:sldId id="1646" r:id="rId6"/>
    <p:sldId id="1649" r:id="rId7"/>
    <p:sldId id="1650" r:id="rId8"/>
    <p:sldId id="1651" r:id="rId9"/>
    <p:sldId id="1626" r:id="rId10"/>
    <p:sldId id="1627" r:id="rId11"/>
    <p:sldId id="1630" r:id="rId12"/>
    <p:sldId id="1529" r:id="rId13"/>
    <p:sldId id="1654" r:id="rId14"/>
    <p:sldId id="1655" r:id="rId15"/>
    <p:sldId id="1656" r:id="rId16"/>
    <p:sldId id="1653" r:id="rId17"/>
    <p:sldId id="1657" r:id="rId18"/>
    <p:sldId id="1660" r:id="rId19"/>
    <p:sldId id="1658" r:id="rId20"/>
    <p:sldId id="1661" r:id="rId21"/>
    <p:sldId id="1662" r:id="rId22"/>
    <p:sldId id="1659" r:id="rId23"/>
    <p:sldId id="1664" r:id="rId24"/>
    <p:sldId id="1663" r:id="rId25"/>
    <p:sldId id="1715" r:id="rId26"/>
    <p:sldId id="1665" r:id="rId27"/>
    <p:sldId id="1666" r:id="rId28"/>
    <p:sldId id="1588" r:id="rId29"/>
    <p:sldId id="1589" r:id="rId30"/>
    <p:sldId id="1590" r:id="rId31"/>
    <p:sldId id="1591" r:id="rId32"/>
    <p:sldId id="1716" r:id="rId33"/>
    <p:sldId id="1592" r:id="rId34"/>
    <p:sldId id="1593" r:id="rId35"/>
    <p:sldId id="1594" r:id="rId36"/>
    <p:sldId id="1737" r:id="rId37"/>
    <p:sldId id="1595" r:id="rId38"/>
    <p:sldId id="1596" r:id="rId39"/>
    <p:sldId id="1668" r:id="rId40"/>
    <p:sldId id="1599" r:id="rId41"/>
    <p:sldId id="1600" r:id="rId42"/>
    <p:sldId id="1669" r:id="rId43"/>
    <p:sldId id="1670" r:id="rId44"/>
    <p:sldId id="1597" r:id="rId45"/>
    <p:sldId id="1601" r:id="rId46"/>
    <p:sldId id="1725" r:id="rId47"/>
    <p:sldId id="1729" r:id="rId48"/>
    <p:sldId id="1726" r:id="rId49"/>
    <p:sldId id="1730" r:id="rId50"/>
    <p:sldId id="1727" r:id="rId51"/>
    <p:sldId id="1733" r:id="rId52"/>
    <p:sldId id="1602" r:id="rId53"/>
    <p:sldId id="1603" r:id="rId54"/>
    <p:sldId id="1623" r:id="rId55"/>
    <p:sldId id="1624" r:id="rId56"/>
    <p:sldId id="1625" r:id="rId57"/>
    <p:sldId id="1734" r:id="rId58"/>
    <p:sldId id="1735" r:id="rId59"/>
    <p:sldId id="1672" r:id="rId60"/>
    <p:sldId id="1671" r:id="rId61"/>
    <p:sldId id="1673" r:id="rId62"/>
    <p:sldId id="1679" r:id="rId63"/>
    <p:sldId id="1674" r:id="rId64"/>
    <p:sldId id="1675" r:id="rId65"/>
    <p:sldId id="1676" r:id="rId66"/>
    <p:sldId id="1677" r:id="rId67"/>
    <p:sldId id="1678" r:id="rId68"/>
    <p:sldId id="1680" r:id="rId69"/>
    <p:sldId id="1681" r:id="rId70"/>
    <p:sldId id="1682" r:id="rId71"/>
    <p:sldId id="1717" r:id="rId72"/>
    <p:sldId id="1709" r:id="rId73"/>
    <p:sldId id="1704" r:id="rId74"/>
    <p:sldId id="1706" r:id="rId75"/>
    <p:sldId id="1707" r:id="rId76"/>
    <p:sldId id="1606" r:id="rId77"/>
    <p:sldId id="1610" r:id="rId78"/>
    <p:sldId id="1611" r:id="rId79"/>
    <p:sldId id="1612" r:id="rId80"/>
    <p:sldId id="1613" r:id="rId81"/>
    <p:sldId id="1614" r:id="rId82"/>
    <p:sldId id="1683" r:id="rId83"/>
    <p:sldId id="1684" r:id="rId84"/>
    <p:sldId id="1685" r:id="rId85"/>
    <p:sldId id="1686" r:id="rId86"/>
    <p:sldId id="1687" r:id="rId87"/>
    <p:sldId id="1688" r:id="rId88"/>
    <p:sldId id="1689" r:id="rId89"/>
    <p:sldId id="1696" r:id="rId90"/>
    <p:sldId id="1710" r:id="rId91"/>
    <p:sldId id="1711" r:id="rId92"/>
    <p:sldId id="1712" r:id="rId93"/>
    <p:sldId id="1718" r:id="rId94"/>
    <p:sldId id="1698" r:id="rId95"/>
    <p:sldId id="1641" r:id="rId96"/>
    <p:sldId id="1638" r:id="rId97"/>
    <p:sldId id="1639" r:id="rId98"/>
    <p:sldId id="1699" r:id="rId99"/>
    <p:sldId id="1701" r:id="rId100"/>
    <p:sldId id="1703" r:id="rId101"/>
    <p:sldId id="1719" r:id="rId102"/>
    <p:sldId id="1720" r:id="rId103"/>
    <p:sldId id="1721" r:id="rId104"/>
    <p:sldId id="1722" r:id="rId105"/>
    <p:sldId id="1723" r:id="rId106"/>
    <p:sldId id="1644" r:id="rId10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76" autoAdjust="0"/>
    <p:restoredTop sz="86410" autoAdjust="0"/>
  </p:normalViewPr>
  <p:slideViewPr>
    <p:cSldViewPr snapToGrid="0">
      <p:cViewPr varScale="1">
        <p:scale>
          <a:sx n="139" d="100"/>
          <a:sy n="139" d="100"/>
        </p:scale>
        <p:origin x="68" y="42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41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ewsroom/press-releases/2016/cb16-210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ensus.gov/newsroom/press-kits/2016/20161208_acs5yr2015.htm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ewsroom/blogs/random-samplings/2016/12/homes_on_the_range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ewsroom/blogs/random-samplings/2016/12/a_comparison_of_rura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ewsroom/blogs/random-samplings/2016/12/a_glance_at_the_age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3/24/2022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74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49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63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https://postalmuseum.si.edu/exhibition/networking-a-nation/what-is-a-star-route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445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https://www.fhwa.dot.gov/interstate/finalmap.cfm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53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91137D-5DB1-4B66-A6EF-2774CB7D08BB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6C3F72-F312-4F58-8CD2-D971B2E4383E}" type="slidenum">
              <a:rPr kumimoji="0" lang="en-US" altLang="en-US" sz="1200"/>
              <a:pPr/>
              <a:t>58</a:t>
            </a:fld>
            <a:endParaRPr kumimoji="0" lang="en-US" altLang="en-US" sz="12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75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2C0578-FD55-4416-AF1F-A87401F7DA09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B94395-F380-41D7-ADE1-CCDF62FE054F}" type="slidenum">
              <a:rPr kumimoji="0" lang="en-US" altLang="en-US" sz="1200"/>
              <a:pPr/>
              <a:t>60</a:t>
            </a:fld>
            <a:endParaRPr kumimoji="0" lang="en-US" altLang="en-US" sz="12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6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36C8BB-E824-40D1-A3CF-8B7DEC4BE0F1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8CE4EF-A784-457B-9F0B-3815066216F0}" type="slidenum">
              <a:rPr kumimoji="0" lang="en-US" altLang="en-US" sz="1200"/>
              <a:pPr/>
              <a:t>61</a:t>
            </a:fld>
            <a:endParaRPr kumimoji="0" lang="en-US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43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3327AB-423D-4C6C-92C4-90ED45EA8032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01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041966-9BA3-40E0-B5F2-59FDA851526E}" type="slidenum">
              <a:rPr kumimoji="0" lang="en-US" altLang="en-US" sz="1200"/>
              <a:pPr/>
              <a:t>62</a:t>
            </a:fld>
            <a:endParaRPr kumimoji="0" lang="en-US" altLang="en-US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96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E7D58D2-73AB-4E02-85B2-846425C5037B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22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D01ED0-6D85-4928-9453-DC18397F2DB5}" type="slidenum">
              <a:rPr kumimoji="0" lang="en-US" altLang="en-US" sz="1200"/>
              <a:pPr/>
              <a:t>63</a:t>
            </a:fld>
            <a:endParaRPr kumimoji="0" lang="en-US" altLang="en-US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https://www.census.gov/newsroom/press-releases/2016/cb16-210.html#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https://www.census.gov/newsroom/press-kits/2016/20161208_acs5yr2015.html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202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265200-B424-47CD-AEAA-2C722B89CC32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1269D3-1FDD-45E3-BCE0-D5036C973C89}" type="slidenum">
              <a:rPr kumimoji="0" lang="en-US" altLang="en-US" sz="1200"/>
              <a:pPr/>
              <a:t>64</a:t>
            </a:fld>
            <a:endParaRPr kumimoji="0" lang="en-US" altLang="en-U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8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FEFE78-E062-471C-9199-AE3E9244948F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A5E870-39FA-464D-83D6-EEBD648AB1C3}" type="slidenum">
              <a:rPr kumimoji="0" lang="en-US" altLang="en-US" sz="1200"/>
              <a:pPr/>
              <a:t>65</a:t>
            </a:fld>
            <a:endParaRPr kumimoji="0" lang="en-US" alt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4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E4AB97-C38D-46C1-A436-F1EA30E79139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01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041966-9BA3-40E0-B5F2-59FDA851526E}" type="slidenum">
              <a:rPr kumimoji="0" lang="en-US" altLang="en-US" sz="1200"/>
              <a:pPr/>
              <a:t>66</a:t>
            </a:fld>
            <a:endParaRPr kumimoji="0" lang="en-US" altLang="en-US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6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7CA251-36C8-4AD1-8EE5-B5A7A9F6E00B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22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D01ED0-6D85-4928-9453-DC18397F2DB5}" type="slidenum">
              <a:rPr kumimoji="0" lang="en-US" altLang="en-US" sz="1200"/>
              <a:pPr/>
              <a:t>67</a:t>
            </a:fld>
            <a:endParaRPr kumimoji="0" lang="en-US" altLang="en-US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29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265200-B424-47CD-AEAA-2C722B89CC32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1269D3-1FDD-45E3-BCE0-D5036C973C89}" type="slidenum">
              <a:rPr kumimoji="0" lang="en-US" altLang="en-US" sz="1200"/>
              <a:pPr/>
              <a:t>68</a:t>
            </a:fld>
            <a:endParaRPr kumimoji="0" lang="en-US" altLang="en-U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53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FEFE78-E062-471C-9199-AE3E9244948F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A5E870-39FA-464D-83D6-EEBD648AB1C3}" type="slidenum">
              <a:rPr kumimoji="0" lang="en-US" altLang="en-US" sz="1200"/>
              <a:pPr/>
              <a:t>69</a:t>
            </a:fld>
            <a:endParaRPr kumimoji="0" lang="en-US" alt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86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5F5509-C17A-48AB-8D18-FCF83C179ACC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52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B585CE-7F25-4BC1-B84F-A9F22F76C95A}" type="slidenum">
              <a:rPr kumimoji="0" lang="en-US" altLang="en-US" sz="1200"/>
              <a:pPr/>
              <a:t>81</a:t>
            </a:fld>
            <a:endParaRPr kumimoji="0" lang="en-US" alt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95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550ECD-A082-4397-8A3F-272AAA8566BA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600BDA-83AB-430A-A521-985951E380C2}" type="slidenum">
              <a:rPr kumimoji="0" lang="en-US" altLang="en-US" sz="1200"/>
              <a:pPr/>
              <a:t>82</a:t>
            </a:fld>
            <a:endParaRPr kumimoji="0" lang="en-US" alt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17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4BC319-4327-4B28-9C3C-5DC2A6F72F57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73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046B45-66D5-4727-AC01-A43B44BCF737}" type="slidenum">
              <a:rPr kumimoji="0" lang="en-US" altLang="en-US" sz="1200"/>
              <a:pPr/>
              <a:t>83</a:t>
            </a:fld>
            <a:endParaRPr kumimoji="0" lang="en-US" alt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61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C9AF9E-5306-4097-A7E0-710EC55F9BFD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83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A9B460-4E04-49C6-B235-4D75C536D450}" type="slidenum">
              <a:rPr kumimoji="0" lang="en-US" altLang="en-US" sz="1200"/>
              <a:pPr/>
              <a:t>84</a:t>
            </a:fld>
            <a:endParaRPr kumimoji="0"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5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https://www.census.gov/newsroom/blogs/random-samplings/2016/12/homes_on_the_range.html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346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550ECD-A082-4397-8A3F-272AAA8566BA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600BDA-83AB-430A-A521-985951E380C2}" type="slidenum">
              <a:rPr kumimoji="0" lang="en-US" altLang="en-US" sz="1200"/>
              <a:pPr/>
              <a:t>85</a:t>
            </a:fld>
            <a:endParaRPr kumimoji="0" lang="en-US" alt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86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4BC319-4327-4B28-9C3C-5DC2A6F72F57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73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046B45-66D5-4727-AC01-A43B44BCF737}" type="slidenum">
              <a:rPr kumimoji="0" lang="en-US" altLang="en-US" sz="1200"/>
              <a:pPr/>
              <a:t>86</a:t>
            </a:fld>
            <a:endParaRPr kumimoji="0" lang="en-US" alt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1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C9AF9E-5306-4097-A7E0-710EC55F9BFD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583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A9B460-4E04-49C6-B235-4D75C536D450}" type="slidenum">
              <a:rPr kumimoji="0" lang="en-US" altLang="en-US" sz="1200"/>
              <a:pPr/>
              <a:t>87</a:t>
            </a:fld>
            <a:endParaRPr kumimoji="0"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97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492CF9-29D4-43E8-ACE6-71F3105F56DF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645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392F93-EC52-4604-A67E-617D6D4D4005}" type="slidenum">
              <a:rPr kumimoji="0" lang="en-US" altLang="en-US" sz="1200"/>
              <a:pPr/>
              <a:t>88</a:t>
            </a:fld>
            <a:endParaRPr kumimoji="0" lang="en-US" altLang="en-US" sz="120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65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9E07750-8F0D-4A99-B8B5-CCB851C93EE3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624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A4AA79-BEF9-44CC-A43B-E0B5328DE5E9}" type="slidenum">
              <a:rPr kumimoji="0" lang="en-US" altLang="en-US" sz="1200"/>
              <a:pPr/>
              <a:t>89</a:t>
            </a:fld>
            <a:endParaRPr kumimoji="0" lang="en-US" altLang="en-US" sz="12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55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055EC8-6E42-4872-98B7-FCD9A1335CA5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DD8F3E-2E10-4F1E-8804-248F95876C7F}" type="slidenum">
              <a:rPr kumimoji="0" lang="en-US" altLang="en-US" sz="1200"/>
              <a:pPr/>
              <a:t>90</a:t>
            </a:fld>
            <a:endParaRPr kumimoji="0" lang="en-US" alt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55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055EC8-6E42-4872-98B7-FCD9A1335CA5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DD8F3E-2E10-4F1E-8804-248F95876C7F}" type="slidenum">
              <a:rPr kumimoji="0" lang="en-US" altLang="en-US" sz="1200"/>
              <a:pPr/>
              <a:t>91</a:t>
            </a:fld>
            <a:endParaRPr kumimoji="0" lang="en-US" alt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290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https://www.fcc.gov/reports-research/reports/broadband-progress-reports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57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https://www.census.gov/newsroom/blogs/random-samplings/2016/12/a_comparison_of_rura.html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93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https://www.census.gov/newsroom/blogs/random-samplings/2016/12/a_glance_at_the_age.html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6D0C8CA-D2E2-4160-AEFC-EB737BC46C91}" type="datetime1">
              <a:rPr kumimoji="0" lang="en-US" altLang="en-US" sz="1200"/>
              <a:t>3/24/2022</a:t>
            </a:fld>
            <a:endParaRPr kumimoji="0" lang="en-US" altLang="en-US" sz="1200"/>
          </a:p>
        </p:txBody>
      </p:sp>
      <p:sp>
        <p:nvSpPr>
          <p:cNvPr id="665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064" indent="-286179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4715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600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0486" indent="-228943" defTabSz="93167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8372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6258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4144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029" indent="-228943" defTabSz="93167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D99195-0BCB-4833-B5F2-16462667B8B5}" type="slidenum">
              <a:rPr kumimoji="0" lang="en-US" altLang="en-US" sz="1200"/>
              <a:pPr/>
              <a:t>11</a:t>
            </a:fld>
            <a:endParaRPr kumimoji="0" lang="en-US" altLang="en-US" sz="12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6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51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942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59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March 24,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March 24,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tm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m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tm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559279"/>
            <a:ext cx="10058400" cy="2590800"/>
          </a:xfrm>
        </p:spPr>
        <p:txBody>
          <a:bodyPr/>
          <a:lstStyle/>
          <a:p>
            <a:r>
              <a:rPr lang="en-US" sz="2400" dirty="0" smtClean="0"/>
              <a:t>Class 3</a:t>
            </a:r>
            <a:br>
              <a:rPr lang="en-US" sz="2400" dirty="0" smtClean="0"/>
            </a:br>
            <a:r>
              <a:rPr lang="en-US" sz="2400" dirty="0" smtClean="0"/>
              <a:t>Platforms and Network Industries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Building Infrastructure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2014-22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v. Rural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Which services should have identical levels?</a:t>
            </a:r>
          </a:p>
          <a:p>
            <a:pPr lvl="2"/>
            <a:r>
              <a:rPr lang="en-US" dirty="0" smtClean="0"/>
              <a:t>Telephone? Electricity? Broadband?</a:t>
            </a:r>
          </a:p>
          <a:p>
            <a:pPr lvl="1"/>
            <a:r>
              <a:rPr lang="en-US" dirty="0" smtClean="0"/>
              <a:t>And should we measure by access or actual adoption?</a:t>
            </a:r>
          </a:p>
          <a:p>
            <a:pPr lvl="1"/>
            <a:r>
              <a:rPr lang="en-US" dirty="0" smtClean="0"/>
              <a:t>At what level of government should these questions be assessed?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6980" y="0"/>
            <a:ext cx="206502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148" y="-2"/>
            <a:ext cx="46818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Digital Opportunity Fund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14510" y="6488668"/>
            <a:ext cx="22774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(30 Jan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89" y="418011"/>
            <a:ext cx="4529459" cy="573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56" y="1336771"/>
            <a:ext cx="7446453" cy="44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718" y="-2"/>
            <a:ext cx="328728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Actual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7048" y="6488668"/>
            <a:ext cx="21649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(7 Feb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14" y="246234"/>
            <a:ext cx="5044005" cy="63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4449" y="-2"/>
            <a:ext cx="30375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Tons of Granularity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79300" y="6488668"/>
            <a:ext cx="211269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(7 Feb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0" y="418011"/>
            <a:ext cx="4267781" cy="592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67" y="1380089"/>
            <a:ext cx="9246522" cy="46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269" y="-2"/>
            <a:ext cx="236873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RDOF Roll Out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7770" y="6488668"/>
            <a:ext cx="22642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(16 Dec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" y="418011"/>
            <a:ext cx="4191569" cy="5741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58" y="1290609"/>
            <a:ext cx="8220627" cy="43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5961" y="-2"/>
            <a:ext cx="17260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Again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80022" y="6488668"/>
            <a:ext cx="22119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(28 Jan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6" y="418011"/>
            <a:ext cx="4296768" cy="5930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90" y="1097759"/>
            <a:ext cx="7762593" cy="503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 Again</a:t>
            </a:r>
          </a:p>
          <a:p>
            <a:pPr lvl="1"/>
            <a:r>
              <a:rPr lang="en-US" dirty="0" smtClean="0"/>
              <a:t>What are the principles at work here for assessing services in rural v. urban areas?</a:t>
            </a:r>
          </a:p>
          <a:p>
            <a:pPr lvl="1"/>
            <a:r>
              <a:rPr lang="en-US" dirty="0" smtClean="0"/>
              <a:t>How should we classify broadband with regard to urban v. rural?</a:t>
            </a:r>
          </a:p>
          <a:p>
            <a:pPr lvl="1"/>
            <a:r>
              <a:rPr lang="en-US" dirty="0" smtClean="0"/>
              <a:t>How should we think about mechanisms for implementing whatever goals we settle upon?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5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54BBCF6-E39D-41B5-BE25-59BDC174501A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5E57E7-C9BF-4864-811D-914192DED687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Federal-Aid Road Act of 1916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U.S. Constitution: Art. I, Sec 8:</a:t>
            </a:r>
          </a:p>
          <a:p>
            <a:pPr lvl="1"/>
            <a:r>
              <a:rPr lang="en-US" smtClean="0"/>
              <a:t>The Congress shall have Power … To establish Post Offices and post Roads</a:t>
            </a:r>
          </a:p>
          <a:p>
            <a:r>
              <a:rPr lang="en-US" smtClean="0"/>
              <a:t>1916 Act seen as first major federal move into roads</a:t>
            </a:r>
          </a:p>
        </p:txBody>
      </p:sp>
    </p:spTree>
    <p:extLst>
      <p:ext uri="{BB962C8B-B14F-4D97-AF65-F5344CB8AC3E}">
        <p14:creationId xmlns:p14="http://schemas.microsoft.com/office/powerpoint/2010/main" val="35924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5392" y="-1"/>
            <a:ext cx="5626609" cy="43434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Legislative History of 1916 Roads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81159" y="6477000"/>
            <a:ext cx="291084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64-26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 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1916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0133" r="24227" b="20800"/>
          <a:stretch/>
        </p:blipFill>
        <p:spPr>
          <a:xfrm>
            <a:off x="3856942" y="434341"/>
            <a:ext cx="3810302" cy="62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904" y="-2"/>
            <a:ext cx="49590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Federal Constitutional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Authority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62288" y="6477000"/>
            <a:ext cx="30297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64-26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(6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1916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0667" r="24111" b="20866"/>
          <a:stretch/>
        </p:blipFill>
        <p:spPr>
          <a:xfrm>
            <a:off x="238506" y="498348"/>
            <a:ext cx="3575834" cy="5838444"/>
          </a:xfrm>
          <a:prstGeom prst="rect">
            <a:avLst/>
          </a:prstGeom>
        </p:spPr>
      </p:pic>
      <p:pic>
        <p:nvPicPr>
          <p:cNvPr id="9" name="Picture 8" descr="Hous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30717" r="8856" b="53587"/>
          <a:stretch/>
        </p:blipFill>
        <p:spPr>
          <a:xfrm>
            <a:off x="935347" y="2282815"/>
            <a:ext cx="11003061" cy="34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8936" y="-2"/>
            <a:ext cx="4703065" cy="4480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Change in Post Office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32904" y="6477000"/>
            <a:ext cx="49590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64-26: Rural Post Roads (6 Jan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1916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0667" r="24111" b="20866"/>
          <a:stretch/>
        </p:blipFill>
        <p:spPr>
          <a:xfrm>
            <a:off x="238506" y="498348"/>
            <a:ext cx="3259074" cy="5321254"/>
          </a:xfrm>
          <a:prstGeom prst="rect">
            <a:avLst/>
          </a:prstGeom>
        </p:spPr>
      </p:pic>
      <p:pic>
        <p:nvPicPr>
          <p:cNvPr id="10" name="Picture 9" descr="Hous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46246" r="9660" b="25231"/>
          <a:stretch/>
        </p:blipFill>
        <p:spPr>
          <a:xfrm>
            <a:off x="1447938" y="756233"/>
            <a:ext cx="9686910" cy="56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176" y="-2"/>
            <a:ext cx="39258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Heading into the 1916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8552" y="6488668"/>
            <a:ext cx="320344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9733" r="23536" b="20866"/>
          <a:stretch/>
        </p:blipFill>
        <p:spPr>
          <a:xfrm>
            <a:off x="3799332" y="125133"/>
            <a:ext cx="3968945" cy="65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0044" y="-2"/>
            <a:ext cx="49819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Current Roads in U.S. Are Lousy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15400" y="6488668"/>
            <a:ext cx="32766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10133" r="22844" b="20866"/>
          <a:stretch/>
        </p:blipFill>
        <p:spPr>
          <a:xfrm>
            <a:off x="301752" y="530352"/>
            <a:ext cx="3653027" cy="5834696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53333" r="9928" b="27802"/>
          <a:stretch/>
        </p:blipFill>
        <p:spPr>
          <a:xfrm>
            <a:off x="1312861" y="1880885"/>
            <a:ext cx="10375915" cy="40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680" y="-2"/>
            <a:ext cx="44653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Lots of $$$ and Poor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3688" y="6488668"/>
            <a:ext cx="32583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10133" r="22844" b="20866"/>
          <a:stretch/>
        </p:blipFill>
        <p:spPr>
          <a:xfrm>
            <a:off x="301752" y="530352"/>
            <a:ext cx="3584447" cy="5725158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70141" r="9928" b="13249"/>
          <a:stretch/>
        </p:blipFill>
        <p:spPr>
          <a:xfrm>
            <a:off x="969961" y="2044267"/>
            <a:ext cx="10985576" cy="37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7696" y="-2"/>
            <a:ext cx="31943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Traffic Growth: Cars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15400" y="6488668"/>
            <a:ext cx="32766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9800" r="25379" b="21533"/>
          <a:stretch/>
        </p:blipFill>
        <p:spPr>
          <a:xfrm>
            <a:off x="205741" y="493776"/>
            <a:ext cx="3523228" cy="5815584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33587" r="10197" b="45283"/>
          <a:stretch/>
        </p:blipFill>
        <p:spPr>
          <a:xfrm>
            <a:off x="1101111" y="1484290"/>
            <a:ext cx="10222545" cy="43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Actual Horses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47404" y="6488668"/>
            <a:ext cx="32445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9800" r="25379" b="21533"/>
          <a:stretch/>
        </p:blipFill>
        <p:spPr>
          <a:xfrm>
            <a:off x="205740" y="493775"/>
            <a:ext cx="3593591" cy="5931729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54069" r="10197" b="28101"/>
          <a:stretch/>
        </p:blipFill>
        <p:spPr>
          <a:xfrm>
            <a:off x="929916" y="2068330"/>
            <a:ext cx="10993860" cy="39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Population Density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84592" y="6488668"/>
            <a:ext cx="22074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2020 U.S. Census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2020 Census Demographic Data Map Viewer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6" y="418012"/>
            <a:ext cx="6645435" cy="3675466"/>
          </a:xfrm>
          <a:prstGeom prst="rect">
            <a:avLst/>
          </a:prstGeom>
        </p:spPr>
      </p:pic>
      <p:pic>
        <p:nvPicPr>
          <p:cNvPr id="8" name="Picture 7" descr="2020 Census Demographic Data Map Viewer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36178" r="18325" b="12924"/>
          <a:stretch/>
        </p:blipFill>
        <p:spPr>
          <a:xfrm>
            <a:off x="1770076" y="1170265"/>
            <a:ext cx="9648203" cy="52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760" y="-2"/>
            <a:ext cx="6111241" cy="4480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and Urban Areas Linked/Spillovers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29116" y="6488668"/>
            <a:ext cx="32628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9800" r="25379" b="21533"/>
          <a:stretch/>
        </p:blipFill>
        <p:spPr>
          <a:xfrm>
            <a:off x="205740" y="493776"/>
            <a:ext cx="3760395" cy="6207062"/>
          </a:xfrm>
          <a:prstGeom prst="rect">
            <a:avLst/>
          </a:prstGeom>
        </p:spPr>
      </p:pic>
      <p:pic>
        <p:nvPicPr>
          <p:cNvPr id="9" name="Picture 8" descr="H&amp;S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49958" r="10465" b="18987"/>
          <a:stretch/>
        </p:blipFill>
        <p:spPr>
          <a:xfrm>
            <a:off x="1651431" y="764632"/>
            <a:ext cx="8858658" cy="57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516" y="-2"/>
            <a:ext cx="46344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Role of Roads in Mail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Delivery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10828" y="6488668"/>
            <a:ext cx="32811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9801" r="25725" b="20600"/>
          <a:stretch/>
        </p:blipFill>
        <p:spPr>
          <a:xfrm>
            <a:off x="251460" y="418011"/>
            <a:ext cx="3557015" cy="6178908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45907" r="10733" b="26414"/>
          <a:stretch/>
        </p:blipFill>
        <p:spPr>
          <a:xfrm>
            <a:off x="1412530" y="1097406"/>
            <a:ext cx="9263841" cy="52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4172" y="-2"/>
            <a:ext cx="39578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Role of Roads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 Military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29116" y="6488668"/>
            <a:ext cx="32628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9801" r="25725" b="20600"/>
          <a:stretch/>
        </p:blipFill>
        <p:spPr>
          <a:xfrm>
            <a:off x="198628" y="418010"/>
            <a:ext cx="3396740" cy="5900493"/>
          </a:xfrm>
          <a:prstGeom prst="rect">
            <a:avLst/>
          </a:prstGeom>
        </p:spPr>
      </p:pic>
      <p:pic>
        <p:nvPicPr>
          <p:cNvPr id="9" name="Picture 8" descr="H&amp;S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72743" r="9929" b="11899"/>
          <a:stretch/>
        </p:blipFill>
        <p:spPr>
          <a:xfrm>
            <a:off x="857006" y="2101094"/>
            <a:ext cx="11161957" cy="36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360" y="-2"/>
            <a:ext cx="35966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Local Gov’t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Distortions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56548" y="6488668"/>
            <a:ext cx="32354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9933" r="22960" b="21600"/>
          <a:stretch/>
        </p:blipFill>
        <p:spPr>
          <a:xfrm>
            <a:off x="164593" y="418012"/>
            <a:ext cx="3589019" cy="5850670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47595" r="11934" b="38388"/>
          <a:stretch/>
        </p:blipFill>
        <p:spPr>
          <a:xfrm>
            <a:off x="1495044" y="1981912"/>
            <a:ext cx="10215099" cy="31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5360" y="-2"/>
            <a:ext cx="35966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Local Gov’t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Distortions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56548" y="6488668"/>
            <a:ext cx="32354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9933" r="22960" b="21600"/>
          <a:stretch/>
        </p:blipFill>
        <p:spPr>
          <a:xfrm>
            <a:off x="164593" y="418012"/>
            <a:ext cx="3650433" cy="5950784"/>
          </a:xfrm>
          <a:prstGeom prst="rect">
            <a:avLst/>
          </a:prstGeom>
        </p:spPr>
      </p:pic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t="60085" r="12384" b="25232"/>
          <a:stretch/>
        </p:blipFill>
        <p:spPr>
          <a:xfrm>
            <a:off x="1039233" y="2120240"/>
            <a:ext cx="10860296" cy="35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020" y="-2"/>
            <a:ext cx="40309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Importance of State Stake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78824" y="6488668"/>
            <a:ext cx="33131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9933" r="23075" b="20666"/>
          <a:stretch/>
        </p:blipFill>
        <p:spPr>
          <a:xfrm>
            <a:off x="196596" y="544067"/>
            <a:ext cx="3470147" cy="5706829"/>
          </a:xfrm>
          <a:prstGeom prst="rect">
            <a:avLst/>
          </a:prstGeom>
        </p:spPr>
      </p:pic>
      <p:pic>
        <p:nvPicPr>
          <p:cNvPr id="10" name="Picture 9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48270" r="9659" b="33338"/>
          <a:stretch/>
        </p:blipFill>
        <p:spPr>
          <a:xfrm>
            <a:off x="1244152" y="1766113"/>
            <a:ext cx="10448161" cy="39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4" y="-2"/>
            <a:ext cx="79080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Importance of State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Stake: Limit Pork Barrel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2540" y="6488668"/>
            <a:ext cx="32994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S.Rep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1916 Senate Report.pdf (SECURED)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9933" r="23075" b="20666"/>
          <a:stretch/>
        </p:blipFill>
        <p:spPr>
          <a:xfrm>
            <a:off x="201168" y="418011"/>
            <a:ext cx="3571227" cy="5873061"/>
          </a:xfrm>
          <a:prstGeom prst="rect">
            <a:avLst/>
          </a:prstGeom>
        </p:spPr>
      </p:pic>
      <p:pic>
        <p:nvPicPr>
          <p:cNvPr id="10" name="Picture 9" descr="H&amp;S Report.pdf (SECURED)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65148" r="9659" b="18987"/>
          <a:stretch/>
        </p:blipFill>
        <p:spPr>
          <a:xfrm>
            <a:off x="805240" y="2395728"/>
            <a:ext cx="10891894" cy="35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2" y="185894"/>
            <a:ext cx="4048508" cy="6122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Post Roads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Federal-Aid Road Act of 1916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20" y="1780245"/>
            <a:ext cx="10324084" cy="3848272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6" y="518100"/>
            <a:ext cx="3696167" cy="5631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724" y="-1"/>
            <a:ext cx="7542277" cy="47548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2: Definition of Rural Post Roads (Pop &lt; 2500)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Federal-Aid Road Act of 1916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5" y="2348017"/>
            <a:ext cx="10706885" cy="253156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32" y="299662"/>
            <a:ext cx="3629409" cy="5763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0" y="-1"/>
            <a:ext cx="5905501" cy="7364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4: Apportionment of Funds: Three Thirds: Area, Population, Mail Routes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Federal-Aid Road Act of 1916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83" y="1206141"/>
            <a:ext cx="10663073" cy="436588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8023" y="-1"/>
            <a:ext cx="258397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2008 </a:t>
            </a:r>
            <a:r>
              <a:rPr lang="en-US" sz="240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EPA Septic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5512" y="6488668"/>
            <a:ext cx="46664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EPA Septic Systems Fact Sheet (Oct 2008)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8" y="317919"/>
            <a:ext cx="3993133" cy="52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356" t="13552" r="2875" b="30031"/>
          <a:stretch/>
        </p:blipFill>
        <p:spPr>
          <a:xfrm>
            <a:off x="3097878" y="624390"/>
            <a:ext cx="5413664" cy="585261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-1"/>
            <a:ext cx="5516881" cy="49377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Apportionment Factors (in 48 states)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8" name="Picture 7" descr="H&amp;S Report.pdf (SECURED)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38650" r="10196" b="5654"/>
          <a:stretch/>
        </p:blipFill>
        <p:spPr>
          <a:xfrm>
            <a:off x="2803913" y="565370"/>
            <a:ext cx="5311387" cy="621545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01684" y="6477000"/>
            <a:ext cx="329031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64-250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 Mar 1916)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932" y="-2"/>
            <a:ext cx="35920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Definition of Star Route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80476" y="6488668"/>
            <a:ext cx="38115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Smithsonian (Visited 24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What is a Star Route? | National Postal Museum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2" y="418011"/>
            <a:ext cx="5376975" cy="5941641"/>
          </a:xfrm>
          <a:prstGeom prst="rect">
            <a:avLst/>
          </a:prstGeom>
        </p:spPr>
      </p:pic>
      <p:pic>
        <p:nvPicPr>
          <p:cNvPr id="8" name="Picture 7" descr="What is a Star Route? | National Postal Museum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r="28229" b="43528"/>
          <a:stretch/>
        </p:blipFill>
        <p:spPr>
          <a:xfrm>
            <a:off x="3043319" y="1225296"/>
            <a:ext cx="7173647" cy="49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32" y="299662"/>
            <a:ext cx="3629409" cy="5763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128" y="-1"/>
            <a:ext cx="5452873" cy="41375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6: 50/50 Federal, State Funding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07" y="2497759"/>
            <a:ext cx="10856645" cy="270958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957810" y="6477000"/>
            <a:ext cx="323419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Federal-Aid Road Act of 1916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5365" y="-1"/>
            <a:ext cx="288663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1921 Highway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" y="394960"/>
            <a:ext cx="4036198" cy="61750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8836" y="6488668"/>
            <a:ext cx="314316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 Highway Act of 1921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67" y="1055177"/>
            <a:ext cx="9373165" cy="5057587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" y="382816"/>
            <a:ext cx="3754104" cy="5928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729" y="-1"/>
            <a:ext cx="636727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6: Designation of Interstate Highways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48836" y="6488668"/>
            <a:ext cx="314316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 Highway Act of 1921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18569"/>
            <a:ext cx="9473382" cy="492992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3376" y="-2"/>
            <a:ext cx="34686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1921 Act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19388" y="6488668"/>
            <a:ext cx="3372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67-162 (10 June 1921)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1921 Act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7733" r="23843" b="17534"/>
          <a:stretch/>
        </p:blipFill>
        <p:spPr>
          <a:xfrm>
            <a:off x="4197097" y="160020"/>
            <a:ext cx="3967668" cy="65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657" y="-1"/>
            <a:ext cx="5800344" cy="41148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 WWI Priority and Vision Conflicts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5" name="Picture 4" descr="1921 Act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8933" r="22153" b="20267"/>
          <a:stretch/>
        </p:blipFill>
        <p:spPr>
          <a:xfrm>
            <a:off x="91440" y="448055"/>
            <a:ext cx="3562570" cy="5856733"/>
          </a:xfrm>
          <a:prstGeom prst="rect">
            <a:avLst/>
          </a:prstGeom>
        </p:spPr>
      </p:pic>
      <p:pic>
        <p:nvPicPr>
          <p:cNvPr id="8" name="Picture 7" descr="1921 Act Hous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8565" r="10197" b="59325"/>
          <a:stretch/>
        </p:blipFill>
        <p:spPr>
          <a:xfrm>
            <a:off x="1093866" y="1326863"/>
            <a:ext cx="10387520" cy="467617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819388" y="6488668"/>
            <a:ext cx="3372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67-162 (10 June 1921)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21 Act Hous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8933" r="22153" b="20267"/>
          <a:stretch/>
        </p:blipFill>
        <p:spPr>
          <a:xfrm>
            <a:off x="91440" y="429767"/>
            <a:ext cx="3662172" cy="6020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049" y="-1"/>
            <a:ext cx="4949952" cy="4297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Designation of Interstate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9" name="Picture 8" descr="1921 Act Hous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37300" r="10196" b="40590"/>
          <a:stretch/>
        </p:blipFill>
        <p:spPr>
          <a:xfrm>
            <a:off x="1346847" y="1342048"/>
            <a:ext cx="10064865" cy="456228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19388" y="6488668"/>
            <a:ext cx="33726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67-162 (10 June 1921)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256" y="-2"/>
            <a:ext cx="5571745" cy="4663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1944 Highway Act Legislative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4334" y="6488668"/>
            <a:ext cx="34276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78-1056 (22 Aug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11200" r="22729" b="22333"/>
          <a:stretch/>
        </p:blipFill>
        <p:spPr>
          <a:xfrm>
            <a:off x="3859085" y="505310"/>
            <a:ext cx="3992564" cy="62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11200" r="22729" b="22333"/>
          <a:stretch/>
        </p:blipFill>
        <p:spPr>
          <a:xfrm>
            <a:off x="320357" y="406879"/>
            <a:ext cx="3812731" cy="5921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4983" y="-1"/>
            <a:ext cx="247701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 WWII Plan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9" name="Picture 8" descr="1944 Act Senat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59409" r="8587" b="18312"/>
          <a:stretch/>
        </p:blipFill>
        <p:spPr>
          <a:xfrm>
            <a:off x="1352772" y="1274431"/>
            <a:ext cx="10378980" cy="4551582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4334" y="6488668"/>
            <a:ext cx="34276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78-1056 (22 Aug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128" y="-2"/>
            <a:ext cx="43098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Urban and Rural Differences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35440" y="6488668"/>
            <a:ext cx="29565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Census (8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New Census Data Show Differences Between Urban and Rural Population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6" y="418011"/>
            <a:ext cx="6203686" cy="3415873"/>
          </a:xfrm>
          <a:prstGeom prst="rect">
            <a:avLst/>
          </a:prstGeom>
        </p:spPr>
      </p:pic>
      <p:pic>
        <p:nvPicPr>
          <p:cNvPr id="9" name="Picture 8" descr="New Census Data Show Differences Between Urban and Rural Populations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5" t="24524" r="30869" b="11669"/>
          <a:stretch/>
        </p:blipFill>
        <p:spPr>
          <a:xfrm>
            <a:off x="3287267" y="871147"/>
            <a:ext cx="6102435" cy="56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868" r="23882" b="22399"/>
          <a:stretch/>
        </p:blipFill>
        <p:spPr>
          <a:xfrm>
            <a:off x="84327" y="566928"/>
            <a:ext cx="3619763" cy="5788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0321" y="-1"/>
            <a:ext cx="430168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Highways as Jobs Program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9" name="Picture 8" descr="1944 Act Senate Report.pdf (SECURED)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7890" r="9123" b="67933"/>
          <a:stretch/>
        </p:blipFill>
        <p:spPr>
          <a:xfrm>
            <a:off x="1215644" y="2197046"/>
            <a:ext cx="10529824" cy="307119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4334" y="6488668"/>
            <a:ext cx="34276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78-1056 (22 Aug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8723" y="-1"/>
            <a:ext cx="411327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Expected Allocation of $$$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11267" r="24573" b="22800"/>
          <a:stretch/>
        </p:blipFill>
        <p:spPr>
          <a:xfrm>
            <a:off x="322581" y="185894"/>
            <a:ext cx="3776040" cy="6062506"/>
          </a:xfrm>
          <a:prstGeom prst="rect">
            <a:avLst/>
          </a:prstGeom>
        </p:spPr>
      </p:pic>
      <p:pic>
        <p:nvPicPr>
          <p:cNvPr id="11" name="Picture 10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5511" r="27723" b="28556"/>
          <a:stretch/>
        </p:blipFill>
        <p:spPr>
          <a:xfrm>
            <a:off x="3030219" y="385337"/>
            <a:ext cx="5148071" cy="647266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64334" y="6488668"/>
            <a:ext cx="34276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78-1056 (22 Aug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784" y="-1"/>
            <a:ext cx="8205217" cy="48463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Sec. 7: Interstate Highway System for National Defense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11267" r="22498" b="24467"/>
          <a:stretch/>
        </p:blipFill>
        <p:spPr>
          <a:xfrm>
            <a:off x="220218" y="491203"/>
            <a:ext cx="3853434" cy="5831570"/>
          </a:xfrm>
          <a:prstGeom prst="rect">
            <a:avLst/>
          </a:prstGeom>
        </p:spPr>
      </p:pic>
      <p:pic>
        <p:nvPicPr>
          <p:cNvPr id="9" name="Picture 8" descr="1944 Act Senate Repor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30645" r="26109" b="57422"/>
          <a:stretch/>
        </p:blipFill>
        <p:spPr>
          <a:xfrm>
            <a:off x="1029822" y="2338815"/>
            <a:ext cx="10857378" cy="342160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4334" y="6488668"/>
            <a:ext cx="34276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78-1056 (22 Aug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4" y="371789"/>
            <a:ext cx="4152407" cy="5975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9841" y="-1"/>
            <a:ext cx="2812159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1944 Highway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65108" y="6488668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78-521 (20 Dec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76" y="2423449"/>
            <a:ext cx="10579624" cy="2787137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9" y="371788"/>
            <a:ext cx="4148695" cy="5965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0725" y="-1"/>
            <a:ext cx="495127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Designation of Interstate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25" y="1357382"/>
            <a:ext cx="9901199" cy="435786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65108" y="6488668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78-521 (20 Dec 1944)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715" y="-2"/>
            <a:ext cx="61412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12 July 1954: Eisenhower Roads Speech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3015" y="6488668"/>
            <a:ext cx="34189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(13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551" y="515245"/>
            <a:ext cx="7541176" cy="59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3417" y="-2"/>
            <a:ext cx="60785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12 July 1954: Eisenhower Roads Speech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0763" y="6488668"/>
            <a:ext cx="347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(13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9" y="418011"/>
            <a:ext cx="5145895" cy="406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9477"/>
          <a:stretch/>
        </p:blipFill>
        <p:spPr>
          <a:xfrm>
            <a:off x="3715076" y="520907"/>
            <a:ext cx="3474720" cy="6337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72" y="1063207"/>
            <a:ext cx="4320461" cy="45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822" y="-2"/>
            <a:ext cx="316817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Opposition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0763" y="6488668"/>
            <a:ext cx="347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321" y="460000"/>
            <a:ext cx="7923058" cy="58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822" y="-2"/>
            <a:ext cx="316817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Opposition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0763" y="6488668"/>
            <a:ext cx="3471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9" y="418011"/>
            <a:ext cx="5754624" cy="4268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541" y="617668"/>
            <a:ext cx="4233003" cy="61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906" y="-2"/>
            <a:ext cx="38910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Ike Signs 1956 Roads Bill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70022" y="6488668"/>
            <a:ext cx="35219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(30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12" y="498763"/>
            <a:ext cx="7644285" cy="59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648" y="-2"/>
            <a:ext cx="5864353" cy="41605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Home Ownership Exceeds Urban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08008" y="6488668"/>
            <a:ext cx="29839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Census (8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omes on the Range: Homeownership Rates Are Higher in Rural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2" y="576071"/>
            <a:ext cx="4150250" cy="4452503"/>
          </a:xfrm>
          <a:prstGeom prst="rect">
            <a:avLst/>
          </a:prstGeom>
        </p:spPr>
      </p:pic>
      <p:pic>
        <p:nvPicPr>
          <p:cNvPr id="8" name="Picture 7" descr="Homes on the Range: Homeownership Rates Are Higher in Rural America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41267" r="25842" b="30867"/>
          <a:stretch/>
        </p:blipFill>
        <p:spPr>
          <a:xfrm>
            <a:off x="2380528" y="1618226"/>
            <a:ext cx="7992578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0594" y="-2"/>
            <a:ext cx="41714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41K Miles to Link Big Cities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70022" y="6488668"/>
            <a:ext cx="35219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(30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8" y="418011"/>
            <a:ext cx="5662388" cy="4377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975" y="670951"/>
            <a:ext cx="3647431" cy="5939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034" y="670951"/>
            <a:ext cx="2978331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3" y="371789"/>
            <a:ext cx="3880267" cy="5999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1956 Highway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9096" y="6488668"/>
            <a:ext cx="34229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84-627 (29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81" y="1179189"/>
            <a:ext cx="8944338" cy="4691259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803" y="-1"/>
            <a:ext cx="467819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Continuing Funding Allocation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37" y="335602"/>
            <a:ext cx="3761395" cy="581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36" y="1144100"/>
            <a:ext cx="9115148" cy="4764507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9096" y="6488668"/>
            <a:ext cx="34229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84-627 (29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6" y="371789"/>
            <a:ext cx="3641136" cy="5497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979" y="-1"/>
            <a:ext cx="280802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45" y="1583075"/>
            <a:ext cx="10346624" cy="4475977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9096" y="6488668"/>
            <a:ext cx="34229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84-627 (29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6" y="371789"/>
            <a:ext cx="3923520" cy="592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016" y="-2"/>
            <a:ext cx="6348985" cy="7132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1957-59: Apportionment System: One Half Pop, One Half Prior System (with Floor)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66" y="2400011"/>
            <a:ext cx="10599906" cy="2906792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769096" y="6488668"/>
            <a:ext cx="34229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84-627 (29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1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7" y="371789"/>
            <a:ext cx="3874079" cy="5923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241" y="-1"/>
            <a:ext cx="4574759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 Cost Share: 90 to 95%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3666" y="1554535"/>
            <a:ext cx="11033534" cy="4176902"/>
            <a:chOff x="2105956" y="2686885"/>
            <a:chExt cx="7980087" cy="30209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1371" y="2686885"/>
              <a:ext cx="7929258" cy="14842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5956" y="4020661"/>
              <a:ext cx="7980087" cy="1687200"/>
            </a:xfrm>
            <a:prstGeom prst="rect">
              <a:avLst/>
            </a:prstGeom>
          </p:spPr>
        </p:pic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769096" y="6488668"/>
            <a:ext cx="34229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84-627 (29 June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327" y="-2"/>
            <a:ext cx="20656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Final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3042" y="6488668"/>
            <a:ext cx="51589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USDOT Federal Highway Admin (27 June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he Dwight D. Eisenhower System of Interstate and Defense Highways - 50th Anniversary - Interstate System - Highway History - Federal Highway Administra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6" y="375802"/>
            <a:ext cx="4259623" cy="4706949"/>
          </a:xfrm>
          <a:prstGeom prst="rect">
            <a:avLst/>
          </a:prstGeom>
        </p:spPr>
      </p:pic>
      <p:pic>
        <p:nvPicPr>
          <p:cNvPr id="8" name="Picture 7" descr="The Dwight D. Eisenhower System of Interstate and Defense Highways - 50th Anniversary - Interstate System - Highway History - Federal Highway Administrat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24757" r="19329" b="29706"/>
          <a:stretch/>
        </p:blipFill>
        <p:spPr>
          <a:xfrm>
            <a:off x="2163210" y="1086786"/>
            <a:ext cx="8096362" cy="52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586" y="-2"/>
            <a:ext cx="537841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Did the Interstate System Do?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70294" y="6488668"/>
            <a:ext cx="232170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Cucu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3" y="418010"/>
            <a:ext cx="4417653" cy="5891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32" y="1450630"/>
            <a:ext cx="8615054" cy="40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2EEDF2-CEB6-418C-A5DE-7D567470C52A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B6D7B6-997F-429A-84BA-0CED5D1A4FDC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58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Approach to Government and Public Finance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817388" y="4420115"/>
            <a:ext cx="1585913" cy="1435100"/>
          </a:xfrm>
          <a:prstGeom prst="rect">
            <a:avLst/>
          </a:prstGeom>
          <a:solidFill>
            <a:srgbClr val="7030A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412825" y="4420115"/>
            <a:ext cx="1585912" cy="1435100"/>
          </a:xfrm>
          <a:prstGeom prst="rect">
            <a:avLst/>
          </a:prstGeom>
          <a:solidFill>
            <a:srgbClr val="FF33CC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6495707" y="4420115"/>
            <a:ext cx="3244850" cy="1479550"/>
          </a:xfrm>
          <a:prstGeom prst="rect">
            <a:avLst/>
          </a:prstGeom>
          <a:solidFill>
            <a:srgbClr val="CC66FF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4105" name="Content Placeholder 10"/>
          <p:cNvSpPr>
            <a:spLocks noGrp="1"/>
          </p:cNvSpPr>
          <p:nvPr>
            <p:ph idx="1"/>
          </p:nvPr>
        </p:nvSpPr>
        <p:spPr>
          <a:xfrm>
            <a:off x="406400" y="1600200"/>
            <a:ext cx="11246022" cy="2635250"/>
          </a:xfrm>
        </p:spPr>
        <p:txBody>
          <a:bodyPr/>
          <a:lstStyle/>
          <a:p>
            <a:r>
              <a:rPr lang="en-US" dirty="0" smtClean="0"/>
              <a:t>A Few States, One National Government</a:t>
            </a:r>
          </a:p>
          <a:p>
            <a:pPr lvl="1"/>
            <a:r>
              <a:rPr lang="en-US" dirty="0" smtClean="0"/>
              <a:t>What projects should we finance at what levels and why?</a:t>
            </a:r>
          </a:p>
          <a:p>
            <a:pPr lvl="1"/>
            <a:r>
              <a:rPr lang="en-US" dirty="0" smtClean="0"/>
              <a:t>When will we see projects switch levels and why?</a:t>
            </a:r>
          </a:p>
        </p:txBody>
      </p:sp>
    </p:spTree>
    <p:extLst>
      <p:ext uri="{BB962C8B-B14F-4D97-AF65-F5344CB8AC3E}">
        <p14:creationId xmlns:p14="http://schemas.microsoft.com/office/powerpoint/2010/main" val="42084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Is this about allocating resources and decisions between federal </a:t>
            </a:r>
            <a:r>
              <a:rPr lang="en-US" dirty="0" err="1" smtClean="0"/>
              <a:t>govt</a:t>
            </a:r>
            <a:r>
              <a:rPr lang="en-US" dirty="0" smtClean="0"/>
              <a:t> and state </a:t>
            </a:r>
            <a:r>
              <a:rPr lang="en-US" dirty="0" err="1" smtClean="0"/>
              <a:t>govt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Should the federal </a:t>
            </a:r>
            <a:r>
              <a:rPr lang="en-US" dirty="0" err="1" smtClean="0"/>
              <a:t>govt</a:t>
            </a:r>
            <a:r>
              <a:rPr lang="en-US" dirty="0" smtClean="0"/>
              <a:t> bypass state </a:t>
            </a:r>
            <a:r>
              <a:rPr lang="en-US" dirty="0" err="1" smtClean="0"/>
              <a:t>govt</a:t>
            </a:r>
            <a:r>
              <a:rPr lang="en-US" dirty="0" smtClean="0"/>
              <a:t> and rely on private actors?</a:t>
            </a:r>
          </a:p>
          <a:p>
            <a:pPr lvl="1"/>
            <a:r>
              <a:rPr lang="en-US" dirty="0" smtClean="0"/>
              <a:t>If private, should it matter whether they are for-profit or non-profit? Investor-owned vs. community owned?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4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7132" y="-2"/>
            <a:ext cx="31348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Income and Poverty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30868" y="6488668"/>
            <a:ext cx="29611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Census (8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Comparison of Rural and Urban America: Household Income and Povert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418011"/>
            <a:ext cx="4562856" cy="4895159"/>
          </a:xfrm>
          <a:prstGeom prst="rect">
            <a:avLst/>
          </a:prstGeom>
        </p:spPr>
      </p:pic>
      <p:pic>
        <p:nvPicPr>
          <p:cNvPr id="8" name="Picture 7" descr="A Comparison of Rural and Urban America: Household Income and Povert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41400" r="25706" b="22666"/>
          <a:stretch/>
        </p:blipFill>
        <p:spPr>
          <a:xfrm>
            <a:off x="2980943" y="1449324"/>
            <a:ext cx="6623781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0EAA70-48BA-40B3-AC1D-08E83FB66F4F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32948A-A581-46E6-B18A-577B7691E8C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Projects: National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Projects</a:t>
            </a:r>
          </a:p>
          <a:p>
            <a:pPr lvl="1"/>
            <a:r>
              <a:rPr lang="en-US" dirty="0" smtClean="0"/>
              <a:t>Benefits flow to everyone though not necessarily in equal amounts</a:t>
            </a:r>
          </a:p>
          <a:p>
            <a:pPr lvl="1"/>
            <a:r>
              <a:rPr lang="en-US" dirty="0" smtClean="0"/>
              <a:t>Not located in one particular jurisdiction</a:t>
            </a:r>
          </a:p>
          <a:p>
            <a:pPr lvl="1"/>
            <a:r>
              <a:rPr lang="en-US" dirty="0" smtClean="0"/>
              <a:t>Projects: National defense? Currency? Post office? Highways?</a:t>
            </a:r>
          </a:p>
        </p:txBody>
      </p:sp>
    </p:spTree>
    <p:extLst>
      <p:ext uri="{BB962C8B-B14F-4D97-AF65-F5344CB8AC3E}">
        <p14:creationId xmlns:p14="http://schemas.microsoft.com/office/powerpoint/2010/main" val="24517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F98968E-CA3E-4ED6-B342-69CD04A7346C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371FE4-CB49-44CD-82CB-15F6F0A5A424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We Finance Projects?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Possible Choices</a:t>
            </a:r>
          </a:p>
          <a:p>
            <a:pPr lvl="1"/>
            <a:r>
              <a:rPr lang="en-US" smtClean="0"/>
              <a:t>Territorial area</a:t>
            </a:r>
          </a:p>
          <a:p>
            <a:pPr lvl="1"/>
            <a:r>
              <a:rPr lang="en-US" smtClean="0"/>
              <a:t>Population</a:t>
            </a:r>
          </a:p>
          <a:p>
            <a:pPr lvl="1"/>
            <a:r>
              <a:rPr lang="en-US" smtClean="0"/>
              <a:t>Number of jurisdictions</a:t>
            </a:r>
          </a:p>
          <a:p>
            <a:pPr lvl="1"/>
            <a:r>
              <a:rPr lang="en-US" smtClean="0"/>
              <a:t>Pro rata based on value</a:t>
            </a:r>
          </a:p>
        </p:txBody>
      </p:sp>
    </p:spTree>
    <p:extLst>
      <p:ext uri="{BB962C8B-B14F-4D97-AF65-F5344CB8AC3E}">
        <p14:creationId xmlns:p14="http://schemas.microsoft.com/office/powerpoint/2010/main" val="2417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F7C8C1C-61E1-4E09-90FA-D511C432DB64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30382A-AF03-4351-B03F-D6CAF1EB5F1D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62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N1: Shared Benefits and Identical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341" y="1600201"/>
            <a:ext cx="9241309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15,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15</a:t>
            </a:r>
          </a:p>
          <a:p>
            <a:pPr lvl="1"/>
            <a:r>
              <a:rPr lang="en-US" dirty="0" smtClean="0"/>
              <a:t>Cost of Project: 20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10,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10</a:t>
            </a:r>
          </a:p>
          <a:p>
            <a:r>
              <a:rPr lang="en-US" dirty="0" smtClean="0"/>
              <a:t>How should we evaluate this project?</a:t>
            </a:r>
          </a:p>
          <a:p>
            <a:r>
              <a:rPr lang="en-US" dirty="0" smtClean="0"/>
              <a:t>Would a national legislature adopt it?</a:t>
            </a:r>
          </a:p>
        </p:txBody>
      </p:sp>
      <p:grpSp>
        <p:nvGrpSpPr>
          <p:cNvPr id="8199" name="Group 8"/>
          <p:cNvGrpSpPr>
            <a:grpSpLocks noChangeAspect="1"/>
          </p:cNvGrpSpPr>
          <p:nvPr/>
        </p:nvGrpSpPr>
        <p:grpSpPr bwMode="auto">
          <a:xfrm>
            <a:off x="7888816" y="2415885"/>
            <a:ext cx="3767667" cy="1699328"/>
            <a:chOff x="5961529" y="3599786"/>
            <a:chExt cx="3182471" cy="1434353"/>
          </a:xfrm>
        </p:grpSpPr>
        <p:sp>
          <p:nvSpPr>
            <p:cNvPr id="8200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8201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54206" y="0"/>
            <a:ext cx="2137794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0B7527-C797-4B46-97B4-512A6012024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DB98AF5-FF08-4914-BC71-60BD723EA44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63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N2: Shared Benefits and Identical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838" y="1600201"/>
            <a:ext cx="9154812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5</a:t>
            </a:r>
          </a:p>
          <a:p>
            <a:pPr lvl="1"/>
            <a:r>
              <a:rPr lang="en-US" dirty="0" smtClean="0"/>
              <a:t>Cost of Project: 20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10,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10</a:t>
            </a:r>
          </a:p>
          <a:p>
            <a:r>
              <a:rPr lang="en-US" dirty="0"/>
              <a:t>How should we evaluate this project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Would a national legislature adopt it?</a:t>
            </a:r>
            <a:endParaRPr lang="en-US" dirty="0"/>
          </a:p>
        </p:txBody>
      </p:sp>
      <p:grpSp>
        <p:nvGrpSpPr>
          <p:cNvPr id="10247" name="Group 8"/>
          <p:cNvGrpSpPr>
            <a:grpSpLocks noChangeAspect="1"/>
          </p:cNvGrpSpPr>
          <p:nvPr/>
        </p:nvGrpSpPr>
        <p:grpSpPr bwMode="auto">
          <a:xfrm>
            <a:off x="7734839" y="2490708"/>
            <a:ext cx="4075621" cy="1838224"/>
            <a:chOff x="5961529" y="3599786"/>
            <a:chExt cx="3182471" cy="1434353"/>
          </a:xfrm>
        </p:grpSpPr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0249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85832" y="0"/>
            <a:ext cx="210616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1D5E0A-765C-401F-8B7F-A5AA1847E932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79ED55-C38C-4AD1-A5FE-0A062509ABB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64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N3: Shared Benefits and Different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1"/>
            <a:ext cx="9258300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2,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sz="1800" dirty="0" err="1" smtClean="0"/>
              <a:t>Red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8</a:t>
            </a:r>
          </a:p>
          <a:p>
            <a:pPr lvl="1"/>
            <a:r>
              <a:rPr lang="en-US" dirty="0" smtClean="0"/>
              <a:t>Cost of Project: 21</a:t>
            </a:r>
          </a:p>
          <a:p>
            <a:pPr lvl="1"/>
            <a:r>
              <a:rPr lang="en-US" dirty="0" smtClean="0"/>
              <a:t>Taxes</a:t>
            </a:r>
          </a:p>
          <a:p>
            <a:pPr lvl="2"/>
            <a:r>
              <a:rPr lang="en-US" dirty="0" err="1" smtClean="0"/>
              <a:t>T</a:t>
            </a:r>
            <a:r>
              <a:rPr lang="en-US" sz="1800" dirty="0" err="1" smtClean="0"/>
              <a:t>Purple</a:t>
            </a:r>
            <a:r>
              <a:rPr lang="en-US" dirty="0" smtClean="0"/>
              <a:t> = </a:t>
            </a:r>
            <a:r>
              <a:rPr lang="en-US" dirty="0" err="1" smtClean="0"/>
              <a:t>T</a:t>
            </a:r>
            <a:r>
              <a:rPr lang="en-US" sz="1800" dirty="0" err="1" smtClean="0"/>
              <a:t>Pink</a:t>
            </a:r>
            <a:r>
              <a:rPr lang="en-US" dirty="0" smtClean="0"/>
              <a:t> = </a:t>
            </a:r>
            <a:r>
              <a:rPr lang="en-US" dirty="0" err="1" smtClean="0"/>
              <a:t>T</a:t>
            </a:r>
            <a:r>
              <a:rPr lang="en-US" sz="1800" dirty="0" err="1" smtClean="0"/>
              <a:t>Red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7</a:t>
            </a:r>
          </a:p>
          <a:p>
            <a:r>
              <a:rPr lang="en-US" dirty="0"/>
              <a:t>How should we evaluate this project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Would a national legislature adopt it?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8293180" y="1772605"/>
            <a:ext cx="1763370" cy="1595156"/>
          </a:xfrm>
          <a:prstGeom prst="rect">
            <a:avLst/>
          </a:prstGeom>
          <a:solidFill>
            <a:srgbClr val="7030A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1273" name="Rectangle 7"/>
          <p:cNvSpPr>
            <a:spLocks noChangeArrowheads="1"/>
          </p:cNvSpPr>
          <p:nvPr/>
        </p:nvSpPr>
        <p:spPr bwMode="auto">
          <a:xfrm>
            <a:off x="10066512" y="1772605"/>
            <a:ext cx="1763370" cy="1595156"/>
          </a:xfrm>
          <a:prstGeom prst="rect">
            <a:avLst/>
          </a:prstGeom>
          <a:solidFill>
            <a:srgbClr val="FF33CC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174865" y="3367761"/>
            <a:ext cx="1763370" cy="1595156"/>
          </a:xfrm>
          <a:prstGeom prst="rect">
            <a:avLst/>
          </a:prstGeom>
          <a:solidFill>
            <a:srgbClr val="FF0066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24844" y="0"/>
            <a:ext cx="216715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AA9F1C2-9A39-4B06-A32F-560084B41514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94DD49-BEF0-4634-8C74-0C07D0488C79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65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N4: Shared and Very Asymmetric Benefits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8959850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22</a:t>
            </a:r>
          </a:p>
          <a:p>
            <a:pPr lvl="1"/>
            <a:r>
              <a:rPr lang="en-US" dirty="0" smtClean="0"/>
              <a:t>Cost of Project: 20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?,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?</a:t>
            </a:r>
          </a:p>
          <a:p>
            <a:r>
              <a:rPr lang="en-US" dirty="0"/>
              <a:t>How should we evaluate this project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Would a national legislature adopt it?</a:t>
            </a:r>
            <a:endParaRPr lang="en-US" dirty="0"/>
          </a:p>
        </p:txBody>
      </p:sp>
      <p:grpSp>
        <p:nvGrpSpPr>
          <p:cNvPr id="12295" name="Group 8"/>
          <p:cNvGrpSpPr>
            <a:grpSpLocks noChangeAspect="1"/>
          </p:cNvGrpSpPr>
          <p:nvPr/>
        </p:nvGrpSpPr>
        <p:grpSpPr bwMode="auto">
          <a:xfrm>
            <a:off x="7999412" y="2293937"/>
            <a:ext cx="3665015" cy="1653029"/>
            <a:chOff x="5961529" y="3599786"/>
            <a:chExt cx="3182471" cy="1434353"/>
          </a:xfrm>
        </p:grpSpPr>
        <p:sp>
          <p:nvSpPr>
            <p:cNvPr id="12296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2297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57732" y="0"/>
            <a:ext cx="223426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54FF6-E32E-47B8-93D7-96689477F1A7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30382A-AF03-4351-B03F-D6CAF1EB5F1D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66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N1: Good National Project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341" y="1600201"/>
            <a:ext cx="9241309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Budget balanced</a:t>
            </a:r>
          </a:p>
          <a:p>
            <a:pPr lvl="1"/>
            <a:r>
              <a:rPr lang="en-US" dirty="0" smtClean="0"/>
              <a:t>Overall benefits exceed costs</a:t>
            </a:r>
          </a:p>
          <a:p>
            <a:pPr lvl="1"/>
            <a:r>
              <a:rPr lang="en-US" dirty="0" smtClean="0"/>
              <a:t>“Fair” allocation of costs and benefits</a:t>
            </a:r>
          </a:p>
        </p:txBody>
      </p:sp>
      <p:grpSp>
        <p:nvGrpSpPr>
          <p:cNvPr id="8199" name="Group 8"/>
          <p:cNvGrpSpPr>
            <a:grpSpLocks noChangeAspect="1"/>
          </p:cNvGrpSpPr>
          <p:nvPr/>
        </p:nvGrpSpPr>
        <p:grpSpPr bwMode="auto">
          <a:xfrm>
            <a:off x="7999413" y="2293938"/>
            <a:ext cx="2544762" cy="1147762"/>
            <a:chOff x="5961529" y="3599786"/>
            <a:chExt cx="3182471" cy="1434353"/>
          </a:xfrm>
        </p:grpSpPr>
        <p:sp>
          <p:nvSpPr>
            <p:cNvPr id="8200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8201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9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0B8AAF-CAFA-42ED-B86E-F364D4BCF984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DB98AF5-FF08-4914-BC71-60BD723EA44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N2: A Dead Bad Project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838" y="1600201"/>
            <a:ext cx="9154812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Budget balanced</a:t>
            </a:r>
          </a:p>
          <a:p>
            <a:pPr lvl="1"/>
            <a:r>
              <a:rPr lang="en-US" dirty="0" smtClean="0"/>
              <a:t>Overall costs exceed benefits</a:t>
            </a:r>
          </a:p>
          <a:p>
            <a:pPr lvl="1"/>
            <a:r>
              <a:rPr lang="en-US" dirty="0" smtClean="0"/>
              <a:t>Shouldn’t expect project to go forward</a:t>
            </a:r>
          </a:p>
        </p:txBody>
      </p:sp>
      <p:grpSp>
        <p:nvGrpSpPr>
          <p:cNvPr id="10247" name="Group 8"/>
          <p:cNvGrpSpPr>
            <a:grpSpLocks noChangeAspect="1"/>
          </p:cNvGrpSpPr>
          <p:nvPr/>
        </p:nvGrpSpPr>
        <p:grpSpPr bwMode="auto">
          <a:xfrm>
            <a:off x="7999413" y="2293938"/>
            <a:ext cx="2544762" cy="1147762"/>
            <a:chOff x="5961529" y="3599786"/>
            <a:chExt cx="3182471" cy="1434353"/>
          </a:xfrm>
        </p:grpSpPr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0249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85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1D5E0A-765C-401F-8B7F-A5AA1847E932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79ED55-C38C-4AD1-A5FE-0A062509ABB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N3: A Live Bad Project?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1"/>
            <a:ext cx="9909448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Budget balanced</a:t>
            </a:r>
          </a:p>
          <a:p>
            <a:pPr lvl="1"/>
            <a:r>
              <a:rPr lang="en-US" dirty="0" smtClean="0"/>
              <a:t>Overall costs exceed benefits</a:t>
            </a:r>
          </a:p>
          <a:p>
            <a:pPr lvl="1"/>
            <a:r>
              <a:rPr lang="en-US" dirty="0" smtClean="0"/>
              <a:t>Pink and Red gain, Purple loses: Can Pink and Red impose will on Purple?</a:t>
            </a:r>
          </a:p>
          <a:p>
            <a:pPr lvl="1"/>
            <a:r>
              <a:rPr lang="en-US" dirty="0" smtClean="0"/>
              <a:t>Could that happen in a national legislature?</a:t>
            </a:r>
          </a:p>
        </p:txBody>
      </p:sp>
      <p:grpSp>
        <p:nvGrpSpPr>
          <p:cNvPr id="11271" name="Group 8"/>
          <p:cNvGrpSpPr>
            <a:grpSpLocks noChangeAspect="1"/>
          </p:cNvGrpSpPr>
          <p:nvPr/>
        </p:nvGrpSpPr>
        <p:grpSpPr bwMode="auto">
          <a:xfrm>
            <a:off x="8126735" y="1784652"/>
            <a:ext cx="3536702" cy="1595156"/>
            <a:chOff x="5961529" y="3599786"/>
            <a:chExt cx="3182471" cy="1434353"/>
          </a:xfrm>
        </p:grpSpPr>
        <p:sp>
          <p:nvSpPr>
            <p:cNvPr id="11272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1273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76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AA9F1C2-9A39-4B06-A32F-560084B41514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94DD49-BEF0-4634-8C74-0C07D0488C79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69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N4: The Risk of Free Riding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799" y="1600201"/>
            <a:ext cx="9247055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Overall benefits exceed costs</a:t>
            </a:r>
          </a:p>
          <a:p>
            <a:pPr lvl="1"/>
            <a:r>
              <a:rPr lang="en-US" dirty="0" smtClean="0"/>
              <a:t>Pink would move forward w/o Purple: Can Purple free ride? Does level matter?</a:t>
            </a:r>
          </a:p>
        </p:txBody>
      </p:sp>
      <p:grpSp>
        <p:nvGrpSpPr>
          <p:cNvPr id="12295" name="Group 8"/>
          <p:cNvGrpSpPr>
            <a:grpSpLocks noChangeAspect="1"/>
          </p:cNvGrpSpPr>
          <p:nvPr/>
        </p:nvGrpSpPr>
        <p:grpSpPr bwMode="auto">
          <a:xfrm>
            <a:off x="8222185" y="4403285"/>
            <a:ext cx="3665015" cy="1653029"/>
            <a:chOff x="5961529" y="3599786"/>
            <a:chExt cx="3182471" cy="1434353"/>
          </a:xfrm>
        </p:grpSpPr>
        <p:sp>
          <p:nvSpPr>
            <p:cNvPr id="12296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2297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4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956" y="-2"/>
            <a:ext cx="34000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Areas Are Older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21724" y="6488668"/>
            <a:ext cx="29702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Census (8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Glance at the Age Structure and Labor Force Participation of Rural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2" y="484632"/>
            <a:ext cx="4237118" cy="4545698"/>
          </a:xfrm>
          <a:prstGeom prst="rect">
            <a:avLst/>
          </a:prstGeom>
        </p:spPr>
      </p:pic>
      <p:pic>
        <p:nvPicPr>
          <p:cNvPr id="8" name="Picture 7" descr="A Glance at the Age Structure and Labor Force Participation of Rural America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40868" r="26564" b="21199"/>
          <a:stretch/>
        </p:blipFill>
        <p:spPr>
          <a:xfrm>
            <a:off x="3030728" y="1109948"/>
            <a:ext cx="6466308" cy="52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0224" y="-2"/>
            <a:ext cx="35417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1924 Washing Machine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96428" y="6488668"/>
            <a:ext cx="41955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Herald Tribune (7 Sept 1924)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4" y="418011"/>
            <a:ext cx="5425702" cy="5737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4505" t="12493" r="20262" b="43652"/>
          <a:stretch/>
        </p:blipFill>
        <p:spPr>
          <a:xfrm>
            <a:off x="3422680" y="782944"/>
            <a:ext cx="5448239" cy="5585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5717" r="66635" b="32135"/>
          <a:stretch/>
        </p:blipFill>
        <p:spPr>
          <a:xfrm>
            <a:off x="8513716" y="1368597"/>
            <a:ext cx="3248079" cy="43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549" y="-1"/>
            <a:ext cx="437845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1936 Act on Rural Electricity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65108" y="6516172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74-605 (20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1936)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28" y="371789"/>
            <a:ext cx="4085700" cy="5977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12" y="1636177"/>
            <a:ext cx="9575192" cy="42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6597" y="-1"/>
            <a:ext cx="211540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Use of Funds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7" y="371789"/>
            <a:ext cx="3725676" cy="5877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46" y="2324796"/>
            <a:ext cx="10454235" cy="300158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65108" y="6516172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74-605 (20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1936)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541" y="-1"/>
            <a:ext cx="4442460" cy="50292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Lend at Rate U.S. Borrows At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5" y="208641"/>
            <a:ext cx="4046181" cy="5940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25" y="1739293"/>
            <a:ext cx="9433140" cy="402609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865108" y="6516172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74-605 (20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1936)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5964" y="-1"/>
            <a:ext cx="333603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Means &lt;= 1500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7" y="371789"/>
            <a:ext cx="3885089" cy="5989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0" y="2133011"/>
            <a:ext cx="10664751" cy="339113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865108" y="6516172"/>
            <a:ext cx="33268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74-605 (20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1936)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2265" y="-1"/>
            <a:ext cx="291973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History of the REA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72265" y="6488668"/>
            <a:ext cx="29197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178487"/>
            <a:ext cx="5400646" cy="65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5" y="464790"/>
            <a:ext cx="4013978" cy="584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59" y="-1"/>
            <a:ext cx="4231341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Funding and Interest Rates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15036" y="6488668"/>
            <a:ext cx="3076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16" y="1479014"/>
            <a:ext cx="11034684" cy="455137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4" y="464789"/>
            <a:ext cx="4015401" cy="5847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979" y="-1"/>
            <a:ext cx="280802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Telephones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15036" y="6488668"/>
            <a:ext cx="3076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51" y="1598585"/>
            <a:ext cx="11045549" cy="4410768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03" y="-1"/>
            <a:ext cx="3730697" cy="66201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% of Farms with Electric and Telephone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15036" y="6488668"/>
            <a:ext cx="3076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84" y="126149"/>
            <a:ext cx="5220001" cy="66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019" y="-1"/>
            <a:ext cx="440098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Grades of Telephone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15036" y="6488668"/>
            <a:ext cx="3076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87" y="73689"/>
            <a:ext cx="5310001" cy="66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v. Rural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Is this a relevant dichotomy? Why?</a:t>
            </a:r>
          </a:p>
          <a:p>
            <a:pPr lvl="1"/>
            <a:r>
              <a:rPr lang="en-US" dirty="0" smtClean="0"/>
              <a:t>How should we think about this?</a:t>
            </a:r>
          </a:p>
          <a:p>
            <a:pPr lvl="1"/>
            <a:r>
              <a:rPr lang="en-US" dirty="0" smtClean="0"/>
              <a:t>Are there types of services where the distribution of those services are irrelevant?</a:t>
            </a:r>
          </a:p>
          <a:p>
            <a:pPr lvl="2"/>
            <a:r>
              <a:rPr lang="en-US" dirty="0" smtClean="0"/>
              <a:t>Starbucks? </a:t>
            </a:r>
            <a:r>
              <a:rPr lang="en-US" dirty="0" smtClean="0"/>
              <a:t>(Utah vacation</a:t>
            </a:r>
            <a:r>
              <a:rPr lang="en-US" dirty="0" smtClean="0"/>
              <a:t>: 35 miles!)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04120" y="0"/>
            <a:ext cx="208788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099" y="-1"/>
            <a:ext cx="2232901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Interest Rates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115036" y="6488668"/>
            <a:ext cx="30769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 History (19 Apr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26" y="185894"/>
            <a:ext cx="7690710" cy="65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6FB35D3-A0E3-4C46-B70A-3D605EA0A25A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1815FE-AF9B-4DCE-99EC-892B2C1AD595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Projects: Local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Only Projects</a:t>
            </a:r>
          </a:p>
          <a:p>
            <a:pPr lvl="1"/>
            <a:r>
              <a:rPr lang="en-US" dirty="0" smtClean="0"/>
              <a:t>Benefits flow only locally</a:t>
            </a:r>
          </a:p>
          <a:p>
            <a:pPr lvl="1"/>
            <a:r>
              <a:rPr lang="en-US" dirty="0" smtClean="0"/>
              <a:t>Often located in one particular jurisdiction</a:t>
            </a:r>
          </a:p>
          <a:p>
            <a:pPr lvl="1"/>
            <a:r>
              <a:rPr lang="en-US" dirty="0" smtClean="0"/>
              <a:t>Examples: Local parks, local libraries, fire and police stations</a:t>
            </a:r>
          </a:p>
          <a:p>
            <a:pPr lvl="1"/>
            <a:r>
              <a:rPr lang="en-US" dirty="0" smtClean="0"/>
              <a:t>Electricity? Broadband?</a:t>
            </a:r>
          </a:p>
        </p:txBody>
      </p:sp>
    </p:spTree>
    <p:extLst>
      <p:ext uri="{BB962C8B-B14F-4D97-AF65-F5344CB8AC3E}">
        <p14:creationId xmlns:p14="http://schemas.microsoft.com/office/powerpoint/2010/main" val="39422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F83A07A-2A6A-4A02-A98F-1C81514C4E8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3D2B5F-4C2C-415F-A97B-844FB562E113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82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L1: Identical Local Benefits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9744364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15,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15</a:t>
            </a:r>
          </a:p>
          <a:p>
            <a:pPr lvl="1"/>
            <a:r>
              <a:rPr lang="en-US" dirty="0" smtClean="0"/>
              <a:t>Cost of Project: 10 each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10,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10</a:t>
            </a:r>
          </a:p>
          <a:p>
            <a:r>
              <a:rPr lang="en-US" dirty="0"/>
              <a:t>How should we evaluate </a:t>
            </a:r>
            <a:r>
              <a:rPr lang="en-US" dirty="0" smtClean="0"/>
              <a:t>these projects?</a:t>
            </a:r>
            <a:endParaRPr lang="en-US" dirty="0"/>
          </a:p>
          <a:p>
            <a:r>
              <a:rPr lang="en-US" dirty="0"/>
              <a:t>Would </a:t>
            </a:r>
            <a:r>
              <a:rPr lang="en-US" dirty="0" smtClean="0"/>
              <a:t>state legislatures </a:t>
            </a:r>
            <a:r>
              <a:rPr lang="en-US" dirty="0"/>
              <a:t>adopt </a:t>
            </a:r>
            <a:r>
              <a:rPr lang="en-US" dirty="0" smtClean="0"/>
              <a:t>them?</a:t>
            </a:r>
            <a:endParaRPr lang="en-US" dirty="0"/>
          </a:p>
        </p:txBody>
      </p:sp>
      <p:grpSp>
        <p:nvGrpSpPr>
          <p:cNvPr id="14343" name="Group 8"/>
          <p:cNvGrpSpPr>
            <a:grpSpLocks noChangeAspect="1"/>
          </p:cNvGrpSpPr>
          <p:nvPr/>
        </p:nvGrpSpPr>
        <p:grpSpPr bwMode="auto">
          <a:xfrm>
            <a:off x="7999412" y="2293938"/>
            <a:ext cx="3613691" cy="1629880"/>
            <a:chOff x="5961529" y="3599786"/>
            <a:chExt cx="3182471" cy="1434353"/>
          </a:xfrm>
        </p:grpSpPr>
        <p:sp>
          <p:nvSpPr>
            <p:cNvPr id="14344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4345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91288" y="0"/>
            <a:ext cx="220071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E57F2B-52EA-44BD-B36A-FC149FA5601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801804-9D1F-4EF1-AF08-0B79F1E3D767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83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L2: Identical Local Benefits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799" y="1600201"/>
            <a:ext cx="9651081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5</a:t>
            </a:r>
          </a:p>
          <a:p>
            <a:pPr lvl="1"/>
            <a:r>
              <a:rPr lang="en-US" dirty="0" smtClean="0"/>
              <a:t>Cost of Project: 10 each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10,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10</a:t>
            </a:r>
          </a:p>
          <a:p>
            <a:r>
              <a:rPr lang="en-US" dirty="0"/>
              <a:t>How should we evaluate </a:t>
            </a:r>
            <a:r>
              <a:rPr lang="en-US" dirty="0" smtClean="0"/>
              <a:t>these projects?</a:t>
            </a:r>
            <a:endParaRPr lang="en-US" dirty="0"/>
          </a:p>
          <a:p>
            <a:r>
              <a:rPr lang="en-US" dirty="0"/>
              <a:t>Would state legislatures adopt </a:t>
            </a:r>
            <a:r>
              <a:rPr lang="en-US" dirty="0" smtClean="0"/>
              <a:t>them?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15367" name="Group 8"/>
          <p:cNvGrpSpPr>
            <a:grpSpLocks noChangeAspect="1"/>
          </p:cNvGrpSpPr>
          <p:nvPr/>
        </p:nvGrpSpPr>
        <p:grpSpPr bwMode="auto">
          <a:xfrm>
            <a:off x="7999413" y="2293938"/>
            <a:ext cx="3844656" cy="1734052"/>
            <a:chOff x="5961529" y="3599786"/>
            <a:chExt cx="3182471" cy="1434353"/>
          </a:xfrm>
        </p:grpSpPr>
        <p:sp>
          <p:nvSpPr>
            <p:cNvPr id="15368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5369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100345" y="-33556"/>
            <a:ext cx="209165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D98D215-18B9-400E-AE45-8F04C490A55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8ADD3F-78C9-417C-BFBE-0E15615A814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84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L3: Different Local Benefits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9696594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err="1" smtClean="0"/>
              <a:t>V</a:t>
            </a:r>
            <a:r>
              <a:rPr lang="en-US" sz="1800" dirty="0" err="1"/>
              <a:t>Purple</a:t>
            </a:r>
            <a:r>
              <a:rPr lang="en-US" dirty="0" smtClean="0"/>
              <a:t> = 5, </a:t>
            </a:r>
            <a:r>
              <a:rPr lang="en-US" dirty="0" err="1" smtClean="0"/>
              <a:t>V</a:t>
            </a:r>
            <a:r>
              <a:rPr lang="en-US" sz="1800" dirty="0" err="1"/>
              <a:t>Pink</a:t>
            </a:r>
            <a:r>
              <a:rPr lang="en-US" dirty="0" smtClean="0"/>
              <a:t> = 12</a:t>
            </a:r>
          </a:p>
          <a:p>
            <a:pPr lvl="1"/>
            <a:r>
              <a:rPr lang="en-US" dirty="0" smtClean="0"/>
              <a:t>Cost of Project: 10 each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?,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?</a:t>
            </a:r>
          </a:p>
          <a:p>
            <a:r>
              <a:rPr lang="en-US" dirty="0"/>
              <a:t>How should we evaluate these projects?</a:t>
            </a:r>
          </a:p>
          <a:p>
            <a:r>
              <a:rPr lang="en-US" dirty="0"/>
              <a:t>Would state legislatures adopt </a:t>
            </a:r>
            <a:r>
              <a:rPr lang="en-US" dirty="0" smtClean="0"/>
              <a:t>them?</a:t>
            </a:r>
            <a:endParaRPr lang="en-US" dirty="0"/>
          </a:p>
          <a:p>
            <a:pPr lvl="1"/>
            <a:endParaRPr lang="en-US" dirty="0" smtClean="0"/>
          </a:p>
        </p:txBody>
      </p:sp>
      <p:grpSp>
        <p:nvGrpSpPr>
          <p:cNvPr id="16391" name="Group 8"/>
          <p:cNvGrpSpPr>
            <a:grpSpLocks noChangeAspect="1"/>
          </p:cNvGrpSpPr>
          <p:nvPr/>
        </p:nvGrpSpPr>
        <p:grpSpPr bwMode="auto">
          <a:xfrm>
            <a:off x="8346652" y="2398111"/>
            <a:ext cx="3100433" cy="1398386"/>
            <a:chOff x="5961529" y="3599786"/>
            <a:chExt cx="3182471" cy="1434353"/>
          </a:xfrm>
        </p:grpSpPr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100345" y="0"/>
            <a:ext cx="209165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5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F83A07A-2A6A-4A02-A98F-1C81514C4E8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3D2B5F-4C2C-415F-A97B-844FB562E113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85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L1: Good Local Project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9488668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Budget balanced</a:t>
            </a:r>
          </a:p>
          <a:p>
            <a:pPr lvl="1"/>
            <a:r>
              <a:rPr lang="en-US" dirty="0" smtClean="0"/>
              <a:t>Benefits in each jurisdiction exceed costs</a:t>
            </a:r>
          </a:p>
          <a:p>
            <a:pPr lvl="1"/>
            <a:r>
              <a:rPr lang="en-US" dirty="0" smtClean="0"/>
              <a:t>All benefits and costs internalized</a:t>
            </a:r>
          </a:p>
        </p:txBody>
      </p:sp>
      <p:grpSp>
        <p:nvGrpSpPr>
          <p:cNvPr id="14343" name="Group 8"/>
          <p:cNvGrpSpPr>
            <a:grpSpLocks noChangeAspect="1"/>
          </p:cNvGrpSpPr>
          <p:nvPr/>
        </p:nvGrpSpPr>
        <p:grpSpPr bwMode="auto">
          <a:xfrm>
            <a:off x="8375109" y="4722692"/>
            <a:ext cx="3613691" cy="1629880"/>
            <a:chOff x="5961529" y="3599786"/>
            <a:chExt cx="3182471" cy="1434353"/>
          </a:xfrm>
        </p:grpSpPr>
        <p:sp>
          <p:nvSpPr>
            <p:cNvPr id="14344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4345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08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E57F2B-52EA-44BD-B36A-FC149FA5601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801804-9D1F-4EF1-AF08-0B79F1E3D767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86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L2: Bad Local Project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9419220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Budget balanced</a:t>
            </a:r>
          </a:p>
          <a:p>
            <a:pPr lvl="1"/>
            <a:r>
              <a:rPr lang="en-US" dirty="0" smtClean="0"/>
              <a:t>Costs in each jurisdiction exceed benefits</a:t>
            </a:r>
          </a:p>
          <a:p>
            <a:pPr lvl="1"/>
            <a:r>
              <a:rPr lang="en-US" dirty="0" smtClean="0"/>
              <a:t>Neither project will go forward</a:t>
            </a:r>
          </a:p>
        </p:txBody>
      </p:sp>
      <p:grpSp>
        <p:nvGrpSpPr>
          <p:cNvPr id="15367" name="Group 8"/>
          <p:cNvGrpSpPr>
            <a:grpSpLocks noChangeAspect="1"/>
          </p:cNvGrpSpPr>
          <p:nvPr/>
        </p:nvGrpSpPr>
        <p:grpSpPr bwMode="auto">
          <a:xfrm>
            <a:off x="8144144" y="4698800"/>
            <a:ext cx="3844656" cy="1734052"/>
            <a:chOff x="5961529" y="3599786"/>
            <a:chExt cx="3182471" cy="1434353"/>
          </a:xfrm>
        </p:grpSpPr>
        <p:sp>
          <p:nvSpPr>
            <p:cNvPr id="15368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5369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87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D98D215-18B9-400E-AE45-8F04C490A55D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8ADD3F-78C9-417C-BFBE-0E15615A814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L3: Local Tailoring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8959850" cy="4456113"/>
          </a:xfrm>
        </p:spPr>
        <p:txBody>
          <a:bodyPr/>
          <a:lstStyle/>
          <a:p>
            <a:r>
              <a:rPr lang="en-US" dirty="0" smtClean="0"/>
              <a:t>Evaluation</a:t>
            </a:r>
          </a:p>
          <a:p>
            <a:pPr lvl="1"/>
            <a:r>
              <a:rPr lang="en-US" dirty="0" smtClean="0"/>
              <a:t>Purple should reject project, Pink should adopt</a:t>
            </a:r>
          </a:p>
          <a:p>
            <a:pPr lvl="1"/>
            <a:r>
              <a:rPr lang="en-US" dirty="0" smtClean="0"/>
              <a:t>Full internalization</a:t>
            </a:r>
          </a:p>
          <a:p>
            <a:pPr lvl="1"/>
            <a:r>
              <a:rPr lang="en-US" dirty="0" smtClean="0"/>
              <a:t>Will Pink try to go national (claim N3)? (Spending other people’s money)</a:t>
            </a:r>
          </a:p>
        </p:txBody>
      </p:sp>
      <p:grpSp>
        <p:nvGrpSpPr>
          <p:cNvPr id="16391" name="Group 8"/>
          <p:cNvGrpSpPr>
            <a:grpSpLocks noChangeAspect="1"/>
          </p:cNvGrpSpPr>
          <p:nvPr/>
        </p:nvGrpSpPr>
        <p:grpSpPr bwMode="auto">
          <a:xfrm>
            <a:off x="8786767" y="2745351"/>
            <a:ext cx="3100433" cy="1398386"/>
            <a:chOff x="5961529" y="3599786"/>
            <a:chExt cx="3182471" cy="1434353"/>
          </a:xfrm>
        </p:grpSpPr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18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14DB4E3-F61B-454E-8200-208F8EC0B6A6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A0ABE4-B54D-47AC-A9D4-EDA5B1C092C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Real Life with the Hypos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These Situations</a:t>
            </a:r>
          </a:p>
          <a:p>
            <a:pPr lvl="1"/>
            <a:r>
              <a:rPr lang="en-US" dirty="0" smtClean="0"/>
              <a:t>Federal-Aid Road Act of 1916?</a:t>
            </a:r>
          </a:p>
          <a:p>
            <a:pPr lvl="1"/>
            <a:r>
              <a:rPr lang="en-US" dirty="0" smtClean="0"/>
              <a:t>Federal-Aid Road Act of 1956?</a:t>
            </a:r>
          </a:p>
          <a:p>
            <a:pPr lvl="1"/>
            <a:r>
              <a:rPr lang="en-US" dirty="0" smtClean="0"/>
              <a:t>Rural electrification in 1936?</a:t>
            </a:r>
          </a:p>
          <a:p>
            <a:pPr lvl="1"/>
            <a:r>
              <a:rPr lang="en-US" dirty="0" smtClean="0"/>
              <a:t>New public broadband network? Rural or urban </a:t>
            </a:r>
            <a:r>
              <a:rPr lang="en-US" smtClean="0"/>
              <a:t>or both?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57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B32129-8704-4B9A-9D89-97ACE053364B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67E56D-5452-41A8-8CAD-6BB144E2213F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89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Projects: Local with Spillover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Local with Spillover</a:t>
            </a:r>
          </a:p>
          <a:p>
            <a:pPr lvl="1"/>
            <a:r>
              <a:rPr lang="en-US" smtClean="0"/>
              <a:t>Benefits flow locally with some spillovers across jurisdiction</a:t>
            </a:r>
          </a:p>
          <a:p>
            <a:pPr lvl="1"/>
            <a:r>
              <a:rPr lang="en-US" smtClean="0"/>
              <a:t>Often located in one particular jurisdiction</a:t>
            </a:r>
          </a:p>
          <a:p>
            <a:pPr lvl="1"/>
            <a:r>
              <a:rPr lang="en-US" smtClean="0"/>
              <a:t>Examples:</a:t>
            </a:r>
          </a:p>
          <a:p>
            <a:pPr lvl="2"/>
            <a:r>
              <a:rPr lang="en-US" smtClean="0"/>
              <a:t>Local highways?</a:t>
            </a:r>
          </a:p>
          <a:p>
            <a:pPr lvl="2"/>
            <a:r>
              <a:rPr lang="en-US" smtClean="0"/>
              <a:t>Interstate highways?</a:t>
            </a:r>
          </a:p>
        </p:txBody>
      </p:sp>
    </p:spTree>
    <p:extLst>
      <p:ext uri="{BB962C8B-B14F-4D97-AF65-F5344CB8AC3E}">
        <p14:creationId xmlns:p14="http://schemas.microsoft.com/office/powerpoint/2010/main" val="33604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v. Rural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Other services where there should be at least a floor everywhere?</a:t>
            </a:r>
          </a:p>
          <a:p>
            <a:pPr lvl="2"/>
            <a:r>
              <a:rPr lang="en-US" dirty="0" smtClean="0"/>
              <a:t>Water? Sewer?</a:t>
            </a:r>
          </a:p>
          <a:p>
            <a:pPr lvl="2"/>
            <a:r>
              <a:rPr lang="en-US" dirty="0" smtClean="0"/>
              <a:t>Hospitals? Schools? Grocery Stores?</a:t>
            </a:r>
          </a:p>
          <a:p>
            <a:pPr lvl="2"/>
            <a:r>
              <a:rPr lang="en-US" dirty="0" smtClean="0"/>
              <a:t>Air and water quality?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6980" y="0"/>
            <a:ext cx="206502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9D92BF-D151-4861-A56E-EBA25C6C7E81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37DD44-E7ED-4A1B-A147-37028330475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90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LwS</a:t>
            </a:r>
            <a:r>
              <a:rPr lang="en-US" dirty="0" smtClean="0"/>
              <a:t>: Good Project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8959850" cy="4456113"/>
          </a:xfrm>
        </p:spPr>
        <p:txBody>
          <a:bodyPr/>
          <a:lstStyle/>
          <a:p>
            <a:r>
              <a:rPr lang="en-US" dirty="0" smtClean="0"/>
              <a:t>Project Costs and Outcomes</a:t>
            </a:r>
          </a:p>
          <a:p>
            <a:pPr lvl="1"/>
            <a:r>
              <a:rPr lang="en-US" dirty="0" smtClean="0"/>
              <a:t>V</a:t>
            </a:r>
            <a:r>
              <a:rPr lang="en-US" sz="1800" dirty="0"/>
              <a:t>1Purple</a:t>
            </a:r>
            <a:r>
              <a:rPr lang="en-US" dirty="0" smtClean="0"/>
              <a:t> = 8, V</a:t>
            </a:r>
            <a:r>
              <a:rPr lang="en-US" sz="1800" dirty="0"/>
              <a:t>1Pink</a:t>
            </a:r>
            <a:r>
              <a:rPr lang="en-US" dirty="0" smtClean="0"/>
              <a:t> = 4</a:t>
            </a:r>
          </a:p>
          <a:p>
            <a:pPr lvl="1"/>
            <a:r>
              <a:rPr lang="en-US" dirty="0" smtClean="0"/>
              <a:t>V</a:t>
            </a:r>
            <a:r>
              <a:rPr lang="en-US" sz="1800" dirty="0"/>
              <a:t>2Purple</a:t>
            </a:r>
            <a:r>
              <a:rPr lang="en-US" dirty="0" smtClean="0"/>
              <a:t> = 4, V</a:t>
            </a:r>
            <a:r>
              <a:rPr lang="en-US" sz="1800" dirty="0"/>
              <a:t>2Pink</a:t>
            </a:r>
            <a:r>
              <a:rPr lang="en-US" dirty="0" smtClean="0"/>
              <a:t> = 8</a:t>
            </a:r>
          </a:p>
          <a:p>
            <a:pPr lvl="1"/>
            <a:r>
              <a:rPr lang="en-US" dirty="0" smtClean="0"/>
              <a:t>Cost of Project: 10 each</a:t>
            </a:r>
          </a:p>
          <a:p>
            <a:pPr lvl="1"/>
            <a:r>
              <a:rPr lang="en-US" dirty="0" smtClean="0"/>
              <a:t>Taxes: </a:t>
            </a:r>
            <a:r>
              <a:rPr lang="en-US" dirty="0" err="1" smtClean="0"/>
              <a:t>T</a:t>
            </a:r>
            <a:r>
              <a:rPr lang="en-US" sz="1800" dirty="0" err="1"/>
              <a:t>Purple</a:t>
            </a:r>
            <a:r>
              <a:rPr lang="en-US" dirty="0" smtClean="0"/>
              <a:t> = ?, </a:t>
            </a:r>
            <a:r>
              <a:rPr lang="en-US" dirty="0" err="1" smtClean="0"/>
              <a:t>T</a:t>
            </a:r>
            <a:r>
              <a:rPr lang="en-US" sz="1800" dirty="0" err="1"/>
              <a:t>Pink</a:t>
            </a:r>
            <a:r>
              <a:rPr lang="en-US" dirty="0" smtClean="0"/>
              <a:t> = ?</a:t>
            </a:r>
          </a:p>
        </p:txBody>
      </p:sp>
      <p:grpSp>
        <p:nvGrpSpPr>
          <p:cNvPr id="21511" name="Group 8"/>
          <p:cNvGrpSpPr>
            <a:grpSpLocks noChangeAspect="1"/>
          </p:cNvGrpSpPr>
          <p:nvPr/>
        </p:nvGrpSpPr>
        <p:grpSpPr bwMode="auto">
          <a:xfrm>
            <a:off x="7999413" y="2293938"/>
            <a:ext cx="3254410" cy="1467834"/>
            <a:chOff x="5961529" y="3599786"/>
            <a:chExt cx="3182471" cy="1434353"/>
          </a:xfrm>
        </p:grpSpPr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1513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95304" y="0"/>
            <a:ext cx="209669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6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9D92BF-D151-4861-A56E-EBA25C6C7E81}" type="datetime4">
              <a:rPr lang="en-US" smtClean="0"/>
              <a:t>March 24,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37DD44-E7ED-4A1B-A147-37028330475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91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LwS: Good Project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00201"/>
            <a:ext cx="9315048" cy="4456113"/>
          </a:xfrm>
        </p:spPr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Can we do these as purely local projects? Do we need to coordinate? Do we need to go national?</a:t>
            </a:r>
          </a:p>
        </p:txBody>
      </p:sp>
      <p:grpSp>
        <p:nvGrpSpPr>
          <p:cNvPr id="21511" name="Group 8"/>
          <p:cNvGrpSpPr>
            <a:grpSpLocks noChangeAspect="1"/>
          </p:cNvGrpSpPr>
          <p:nvPr/>
        </p:nvGrpSpPr>
        <p:grpSpPr bwMode="auto">
          <a:xfrm>
            <a:off x="8323504" y="3950606"/>
            <a:ext cx="3254410" cy="1467834"/>
            <a:chOff x="5961529" y="3599786"/>
            <a:chExt cx="3182471" cy="1434353"/>
          </a:xfrm>
        </p:grpSpPr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5961529" y="3599786"/>
              <a:ext cx="1586753" cy="1434353"/>
            </a:xfrm>
            <a:prstGeom prst="rect">
              <a:avLst/>
            </a:prstGeom>
            <a:solidFill>
              <a:srgbClr val="7030A0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21513" name="Rectangle 7"/>
            <p:cNvSpPr>
              <a:spLocks noChangeArrowheads="1"/>
            </p:cNvSpPr>
            <p:nvPr/>
          </p:nvSpPr>
          <p:spPr bwMode="auto">
            <a:xfrm>
              <a:off x="7557247" y="3599786"/>
              <a:ext cx="1586753" cy="1434353"/>
            </a:xfrm>
            <a:prstGeom prst="rect">
              <a:avLst/>
            </a:prstGeom>
            <a:solidFill>
              <a:srgbClr val="FF33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127848" y="0"/>
            <a:ext cx="206415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602" y="-2"/>
            <a:ext cx="3811399" cy="39428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Broadband Reports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27222" y="6488668"/>
            <a:ext cx="30647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(Visited 24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Broadband Progress Reports | Federal Communications Commiss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9" y="352700"/>
            <a:ext cx="5154463" cy="5695762"/>
          </a:xfrm>
          <a:prstGeom prst="rect">
            <a:avLst/>
          </a:prstGeom>
        </p:spPr>
      </p:pic>
      <p:pic>
        <p:nvPicPr>
          <p:cNvPr id="9" name="Picture 8" descr="Broadband Progress Reports | Federal Communications Commiss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21178" r="42220" b="39718"/>
          <a:stretch/>
        </p:blipFill>
        <p:spPr>
          <a:xfrm>
            <a:off x="3250733" y="1121219"/>
            <a:ext cx="6265156" cy="52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704" y="-2"/>
            <a:ext cx="42732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2011: U.S. Rural Broadband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47104" y="6488668"/>
            <a:ext cx="56448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Second Rural Broadband Report (17 June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109" y="248107"/>
            <a:ext cx="4955670" cy="61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804" y="-1"/>
            <a:ext cx="6902197" cy="4434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June 2010: Urban v. Rural (19M Rural Without)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7084" y="6488668"/>
            <a:ext cx="58049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Second Rural Broadband Report (17 June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5" y="484557"/>
            <a:ext cx="4497011" cy="5876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71" y="2040158"/>
            <a:ext cx="10106342" cy="38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320" y="-1"/>
            <a:ext cx="6202681" cy="42976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2011 Rural Broadband Order (752 pages!)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57564" y="6488668"/>
            <a:ext cx="31344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11-161 (18 Nov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62" y="480381"/>
            <a:ext cx="4809301" cy="63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3117" y="-1"/>
            <a:ext cx="5548884" cy="41605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Extending the Universal Service Idea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96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057564" y="6488668"/>
            <a:ext cx="31344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11-161 (18 Nov 2011)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6" y="416052"/>
            <a:ext cx="4111138" cy="5844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99" y="2436512"/>
            <a:ext cx="10672963" cy="30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956" y="-2"/>
            <a:ext cx="10258045" cy="41605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2014 Update Order: New Speed Standard, Urban-Rural Comparability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2420" y="6488668"/>
            <a:ext cx="42595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Chair Tom Wheeler (18 Dec 2014)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8" y="495278"/>
            <a:ext cx="4561800" cy="584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30" y="1858168"/>
            <a:ext cx="11042033" cy="40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5180" y="-2"/>
            <a:ext cx="50368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2018: Universal Service Auctions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75904" y="6488668"/>
            <a:ext cx="38160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Press Release (28 Aug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1" y="418010"/>
            <a:ext cx="4005151" cy="5852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206" y="1221052"/>
            <a:ext cx="8446397" cy="46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-2"/>
            <a:ext cx="40538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Rural Wireless Broadband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22208" y="6488668"/>
            <a:ext cx="36697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Press Release (1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93" y="468683"/>
            <a:ext cx="3944995" cy="546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205" y="1890948"/>
            <a:ext cx="8365534" cy="45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8372</TotalTime>
  <Words>2429</Words>
  <Application>Microsoft Office PowerPoint</Application>
  <PresentationFormat>Widescreen</PresentationFormat>
  <Paragraphs>622</Paragraphs>
  <Slides>105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12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3 Platforms and Network Industries Spring 2022    Building Infrastructure</vt:lpstr>
      <vt:lpstr>Population Density</vt:lpstr>
      <vt:lpstr>2008 EPA Septic</vt:lpstr>
      <vt:lpstr>Urban and Rural Differences</vt:lpstr>
      <vt:lpstr>Rural Home Ownership Exceeds Urban</vt:lpstr>
      <vt:lpstr>Income and Poverty</vt:lpstr>
      <vt:lpstr>Rural Areas Are Older</vt:lpstr>
      <vt:lpstr>Urban v. Rural</vt:lpstr>
      <vt:lpstr>Urban v. Rural</vt:lpstr>
      <vt:lpstr>Urban v. Rural</vt:lpstr>
      <vt:lpstr>Federal-Aid Road Act of 1916</vt:lpstr>
      <vt:lpstr>Legislative History of 1916 Roads Act</vt:lpstr>
      <vt:lpstr>Federal Constitutional Authority</vt:lpstr>
      <vt:lpstr>Change in Post Office Services</vt:lpstr>
      <vt:lpstr>Heading into the 1916 Act</vt:lpstr>
      <vt:lpstr>Current Roads in U.S. Are Lousy</vt:lpstr>
      <vt:lpstr>Lots of $$$ and Poor Results</vt:lpstr>
      <vt:lpstr>Traffic Growth: Cars</vt:lpstr>
      <vt:lpstr>And Actual Horses</vt:lpstr>
      <vt:lpstr>Rural and Urban Areas Linked/Spillovers</vt:lpstr>
      <vt:lpstr>Role of Roads in Mail Delivery</vt:lpstr>
      <vt:lpstr>Role of Roads for Military</vt:lpstr>
      <vt:lpstr>Local Gov’t Distortions</vt:lpstr>
      <vt:lpstr>Local Gov’t Distortions</vt:lpstr>
      <vt:lpstr>Importance of State Stake</vt:lpstr>
      <vt:lpstr>Importance of State Stake: Limit Pork Barrel Projects</vt:lpstr>
      <vt:lpstr>Rural Post Roads</vt:lpstr>
      <vt:lpstr>Sec. 2: Definition of Rural Post Roads (Pop &lt; 2500)</vt:lpstr>
      <vt:lpstr>Sec. 4: Apportionment of Funds: Three Thirds: Area, Population, Mail Routes</vt:lpstr>
      <vt:lpstr>Apportionment Factors (in 48 states)</vt:lpstr>
      <vt:lpstr>Definition of Star Route</vt:lpstr>
      <vt:lpstr>Sec. 6: 50/50 Federal, State Funding</vt:lpstr>
      <vt:lpstr>1921 Highway Act</vt:lpstr>
      <vt:lpstr>Sec. 6: Designation of Interstate Highways</vt:lpstr>
      <vt:lpstr>1921 Act Legis History</vt:lpstr>
      <vt:lpstr>Post WWI Priority and Vision Conflicts</vt:lpstr>
      <vt:lpstr>Designation of Interstate System</vt:lpstr>
      <vt:lpstr>1944 Highway Act Legislative History</vt:lpstr>
      <vt:lpstr>Post WWII Plan</vt:lpstr>
      <vt:lpstr>Highways as Jobs Program</vt:lpstr>
      <vt:lpstr>Expected Allocation of $$$</vt:lpstr>
      <vt:lpstr>Sec. 7: Interstate Highway System for National Defense</vt:lpstr>
      <vt:lpstr>1944 Highway Act</vt:lpstr>
      <vt:lpstr>Designation of Interstate System</vt:lpstr>
      <vt:lpstr>12 July 1954: Eisenhower Roads Speech</vt:lpstr>
      <vt:lpstr>12 July 1954: Eisenhower Roads Speech</vt:lpstr>
      <vt:lpstr>And the Opposition</vt:lpstr>
      <vt:lpstr>And the Opposition</vt:lpstr>
      <vt:lpstr>Ike Signs 1956 Roads Bill</vt:lpstr>
      <vt:lpstr>41K Miles to Link Big Cities</vt:lpstr>
      <vt:lpstr>1956 Highway Act</vt:lpstr>
      <vt:lpstr>Continuing Funding Allocation</vt:lpstr>
      <vt:lpstr>Interstate System</vt:lpstr>
      <vt:lpstr>1957-59: Apportionment System: One Half Pop, One Half Prior System (with Floor)</vt:lpstr>
      <vt:lpstr>Federal Cost Share: 90 to 95%</vt:lpstr>
      <vt:lpstr>Final System</vt:lpstr>
      <vt:lpstr>What Did the Interstate System Do?</vt:lpstr>
      <vt:lpstr>Simple Approach to Government and Public Finance</vt:lpstr>
      <vt:lpstr>Mechanisms</vt:lpstr>
      <vt:lpstr>Types of Projects: National</vt:lpstr>
      <vt:lpstr>How Should We Finance Projects?</vt:lpstr>
      <vt:lpstr>N1: Shared Benefits and Identical</vt:lpstr>
      <vt:lpstr>N2: Shared Benefits and Identical</vt:lpstr>
      <vt:lpstr>N3: Shared Benefits and Different</vt:lpstr>
      <vt:lpstr>N4: Shared and Very Asymmetric Benefits</vt:lpstr>
      <vt:lpstr>N1: Good National Project</vt:lpstr>
      <vt:lpstr>N2: A Dead Bad Project</vt:lpstr>
      <vt:lpstr>N3: A Live Bad Project?</vt:lpstr>
      <vt:lpstr>N4: The Risk of Free Riding</vt:lpstr>
      <vt:lpstr>1924 Washing Machine</vt:lpstr>
      <vt:lpstr>1936 Act on Rural Electricity</vt:lpstr>
      <vt:lpstr>Use of Funds</vt:lpstr>
      <vt:lpstr>Lend at Rate U.S. Borrows At</vt:lpstr>
      <vt:lpstr>Rural Means &lt;= 1500</vt:lpstr>
      <vt:lpstr>History of the REA</vt:lpstr>
      <vt:lpstr>Funding and Interest Rates</vt:lpstr>
      <vt:lpstr>Rural Telephones</vt:lpstr>
      <vt:lpstr>% of Farms with Electric and Telephone Service</vt:lpstr>
      <vt:lpstr>Grades of Telephone Service</vt:lpstr>
      <vt:lpstr>Interest Rates</vt:lpstr>
      <vt:lpstr>Types of Projects: Local</vt:lpstr>
      <vt:lpstr>L1: Identical Local Benefits</vt:lpstr>
      <vt:lpstr>L2: Identical Local Benefits</vt:lpstr>
      <vt:lpstr>L3: Different Local Benefits</vt:lpstr>
      <vt:lpstr>L1: Good Local Project</vt:lpstr>
      <vt:lpstr>L2: Bad Local Project</vt:lpstr>
      <vt:lpstr>L3: Local Tailoring</vt:lpstr>
      <vt:lpstr>Matching Real Life with the Hypos</vt:lpstr>
      <vt:lpstr>Types of Projects: Local with Spillover</vt:lpstr>
      <vt:lpstr>LwS: Good Project</vt:lpstr>
      <vt:lpstr>LwS: Good Project</vt:lpstr>
      <vt:lpstr>FCC Broadband Reports</vt:lpstr>
      <vt:lpstr>2011: U.S. Rural Broadband</vt:lpstr>
      <vt:lpstr>June 2010: Urban v. Rural (19M Rural Without)</vt:lpstr>
      <vt:lpstr>2011 Rural Broadband Order (752 pages!)</vt:lpstr>
      <vt:lpstr>Extending the Universal Service Idea</vt:lpstr>
      <vt:lpstr>2014 Update Order: New Speed Standard, Urban-Rural Comparability</vt:lpstr>
      <vt:lpstr>2018: Universal Service Auctions</vt:lpstr>
      <vt:lpstr>Rural Wireless Broadband</vt:lpstr>
      <vt:lpstr>Rural Digital Opportunity Fund</vt:lpstr>
      <vt:lpstr>And the Actual Order</vt:lpstr>
      <vt:lpstr>Tons of Granularity</vt:lpstr>
      <vt:lpstr>RDOF Roll Out</vt:lpstr>
      <vt:lpstr>And Again</vt:lpstr>
      <vt:lpstr>Back to the Beginning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974</cp:revision>
  <cp:lastPrinted>2019-02-28T20:33:29Z</cp:lastPrinted>
  <dcterms:created xsi:type="dcterms:W3CDTF">1999-10-27T15:27:59Z</dcterms:created>
  <dcterms:modified xsi:type="dcterms:W3CDTF">2022-03-24T19:28:57Z</dcterms:modified>
</cp:coreProperties>
</file>