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78"/>
  </p:notesMasterIdLst>
  <p:handoutMasterIdLst>
    <p:handoutMasterId r:id="rId79"/>
  </p:handoutMasterIdLst>
  <p:sldIdLst>
    <p:sldId id="1267" r:id="rId3"/>
    <p:sldId id="1664" r:id="rId4"/>
    <p:sldId id="1641" r:id="rId5"/>
    <p:sldId id="1665" r:id="rId6"/>
    <p:sldId id="1654" r:id="rId7"/>
    <p:sldId id="1655" r:id="rId8"/>
    <p:sldId id="1656" r:id="rId9"/>
    <p:sldId id="1657" r:id="rId10"/>
    <p:sldId id="1593" r:id="rId11"/>
    <p:sldId id="1594" r:id="rId12"/>
    <p:sldId id="1595" r:id="rId13"/>
    <p:sldId id="1526" r:id="rId14"/>
    <p:sldId id="1527" r:id="rId15"/>
    <p:sldId id="1596" r:id="rId16"/>
    <p:sldId id="1597" r:id="rId17"/>
    <p:sldId id="1599" r:id="rId18"/>
    <p:sldId id="1600" r:id="rId19"/>
    <p:sldId id="1601" r:id="rId20"/>
    <p:sldId id="1531" r:id="rId21"/>
    <p:sldId id="1602" r:id="rId22"/>
    <p:sldId id="1607" r:id="rId23"/>
    <p:sldId id="1666" r:id="rId24"/>
    <p:sldId id="1608" r:id="rId25"/>
    <p:sldId id="1609" r:id="rId26"/>
    <p:sldId id="1610" r:id="rId27"/>
    <p:sldId id="1611" r:id="rId28"/>
    <p:sldId id="1614" r:id="rId29"/>
    <p:sldId id="1612" r:id="rId30"/>
    <p:sldId id="1613" r:id="rId31"/>
    <p:sldId id="1660" r:id="rId32"/>
    <p:sldId id="1661" r:id="rId33"/>
    <p:sldId id="1662" r:id="rId34"/>
    <p:sldId id="1663" r:id="rId35"/>
    <p:sldId id="1648" r:id="rId36"/>
    <p:sldId id="1649" r:id="rId37"/>
    <p:sldId id="1545" r:id="rId38"/>
    <p:sldId id="1546" r:id="rId39"/>
    <p:sldId id="1621" r:id="rId40"/>
    <p:sldId id="1636" r:id="rId41"/>
    <p:sldId id="1637" r:id="rId42"/>
    <p:sldId id="1638" r:id="rId43"/>
    <p:sldId id="1639" r:id="rId44"/>
    <p:sldId id="1553" r:id="rId45"/>
    <p:sldId id="1616" r:id="rId46"/>
    <p:sldId id="1620" r:id="rId47"/>
    <p:sldId id="1617" r:id="rId48"/>
    <p:sldId id="1604" r:id="rId49"/>
    <p:sldId id="1605" r:id="rId50"/>
    <p:sldId id="1606" r:id="rId51"/>
    <p:sldId id="1658" r:id="rId52"/>
    <p:sldId id="1644" r:id="rId53"/>
    <p:sldId id="1645" r:id="rId54"/>
    <p:sldId id="1647" r:id="rId55"/>
    <p:sldId id="1628" r:id="rId56"/>
    <p:sldId id="1629" r:id="rId57"/>
    <p:sldId id="1630" r:id="rId58"/>
    <p:sldId id="1633" r:id="rId59"/>
    <p:sldId id="1632" r:id="rId60"/>
    <p:sldId id="1634" r:id="rId61"/>
    <p:sldId id="1631" r:id="rId62"/>
    <p:sldId id="1591" r:id="rId63"/>
    <p:sldId id="1635" r:id="rId64"/>
    <p:sldId id="1622" r:id="rId65"/>
    <p:sldId id="1623" r:id="rId66"/>
    <p:sldId id="1627" r:id="rId67"/>
    <p:sldId id="1624" r:id="rId68"/>
    <p:sldId id="1640" r:id="rId69"/>
    <p:sldId id="1652" r:id="rId70"/>
    <p:sldId id="1653" r:id="rId71"/>
    <p:sldId id="1585" r:id="rId72"/>
    <p:sldId id="1586" r:id="rId73"/>
    <p:sldId id="1587" r:id="rId74"/>
    <p:sldId id="1588" r:id="rId75"/>
    <p:sldId id="1589" r:id="rId76"/>
    <p:sldId id="1590" r:id="rId77"/>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CC66FF"/>
    <a:srgbClr val="009999"/>
    <a:srgbClr val="339966"/>
    <a:srgbClr val="008080"/>
    <a:srgbClr val="3366FF"/>
    <a:srgbClr val="0000FF"/>
    <a:srgbClr val="CC0099"/>
    <a:srgbClr val="CC0066"/>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153" d="100"/>
          <a:sy n="153" d="100"/>
        </p:scale>
        <p:origin x="72" y="128"/>
      </p:cViewPr>
      <p:guideLst>
        <p:guide orient="horz" pos="2160"/>
        <p:guide pos="3840"/>
      </p:guideLst>
    </p:cSldViewPr>
  </p:slideViewPr>
  <p:outlineViewPr>
    <p:cViewPr>
      <p:scale>
        <a:sx n="50" d="100"/>
        <a:sy n="50" d="100"/>
      </p:scale>
      <p:origin x="0" y="-2427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7" d="100"/>
          <a:sy n="87" d="100"/>
        </p:scale>
        <p:origin x="3804" y="90"/>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3/23/2022</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dirty="0" smtClean="0"/>
              <a:t>Platforms and Networks</a:t>
            </a:r>
            <a:endParaRPr lang="en-US" altLang="en-US" dirty="0"/>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3/23/2022</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11">
              <a:defRPr kumimoji="1" sz="2400">
                <a:solidFill>
                  <a:schemeClr val="tx1"/>
                </a:solidFill>
                <a:latin typeface="Times New Roman" panose="02020603050405020304" pitchFamily="18" charset="0"/>
              </a:defRPr>
            </a:lvl1pPr>
            <a:lvl2pPr marL="741713" indent="-285275" defTabSz="930311">
              <a:defRPr kumimoji="1" sz="2400">
                <a:solidFill>
                  <a:schemeClr val="tx1"/>
                </a:solidFill>
                <a:latin typeface="Times New Roman" panose="02020603050405020304" pitchFamily="18" charset="0"/>
              </a:defRPr>
            </a:lvl2pPr>
            <a:lvl3pPr marL="1141096" indent="-228218" defTabSz="930311">
              <a:defRPr kumimoji="1" sz="2400">
                <a:solidFill>
                  <a:schemeClr val="tx1"/>
                </a:solidFill>
                <a:latin typeface="Times New Roman" panose="02020603050405020304" pitchFamily="18" charset="0"/>
              </a:defRPr>
            </a:lvl3pPr>
            <a:lvl4pPr marL="1597535" indent="-228218" defTabSz="930311">
              <a:defRPr kumimoji="1" sz="2400">
                <a:solidFill>
                  <a:schemeClr val="tx1"/>
                </a:solidFill>
                <a:latin typeface="Times New Roman" panose="02020603050405020304" pitchFamily="18" charset="0"/>
              </a:defRPr>
            </a:lvl4pPr>
            <a:lvl5pPr marL="2053973" indent="-228218" defTabSz="930311">
              <a:defRPr kumimoji="1" sz="2400">
                <a:solidFill>
                  <a:schemeClr val="tx1"/>
                </a:solidFill>
                <a:latin typeface="Times New Roman" panose="02020603050405020304" pitchFamily="18" charset="0"/>
              </a:defRPr>
            </a:lvl5pPr>
            <a:lvl6pPr marL="2510412"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6pPr>
            <a:lvl7pPr marL="296685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7pPr>
            <a:lvl8pPr marL="342329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8pPr>
            <a:lvl9pPr marL="3879727"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B7B8AA-7071-474D-AB67-0D52EEC6338E}" type="datetime1">
              <a:rPr kumimoji="0" lang="en-US" altLang="en-US" sz="1200"/>
              <a:pPr/>
              <a:t>3/23/2022</a:t>
            </a:fld>
            <a:endParaRPr kumimoji="0" lang="en-US" altLang="en-US" sz="1200"/>
          </a:p>
        </p:txBody>
      </p:sp>
      <p:sp>
        <p:nvSpPr>
          <p:cNvPr id="194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11">
              <a:defRPr kumimoji="1" sz="2400">
                <a:solidFill>
                  <a:schemeClr val="tx1"/>
                </a:solidFill>
                <a:latin typeface="Times New Roman" panose="02020603050405020304" pitchFamily="18" charset="0"/>
              </a:defRPr>
            </a:lvl1pPr>
            <a:lvl2pPr marL="741713" indent="-285275" defTabSz="930311">
              <a:defRPr kumimoji="1" sz="2400">
                <a:solidFill>
                  <a:schemeClr val="tx1"/>
                </a:solidFill>
                <a:latin typeface="Times New Roman" panose="02020603050405020304" pitchFamily="18" charset="0"/>
              </a:defRPr>
            </a:lvl2pPr>
            <a:lvl3pPr marL="1141096" indent="-228218" defTabSz="930311">
              <a:defRPr kumimoji="1" sz="2400">
                <a:solidFill>
                  <a:schemeClr val="tx1"/>
                </a:solidFill>
                <a:latin typeface="Times New Roman" panose="02020603050405020304" pitchFamily="18" charset="0"/>
              </a:defRPr>
            </a:lvl3pPr>
            <a:lvl4pPr marL="1597535" indent="-228218" defTabSz="930311">
              <a:defRPr kumimoji="1" sz="2400">
                <a:solidFill>
                  <a:schemeClr val="tx1"/>
                </a:solidFill>
                <a:latin typeface="Times New Roman" panose="02020603050405020304" pitchFamily="18" charset="0"/>
              </a:defRPr>
            </a:lvl4pPr>
            <a:lvl5pPr marL="2053973" indent="-228218" defTabSz="930311">
              <a:defRPr kumimoji="1" sz="2400">
                <a:solidFill>
                  <a:schemeClr val="tx1"/>
                </a:solidFill>
                <a:latin typeface="Times New Roman" panose="02020603050405020304" pitchFamily="18" charset="0"/>
              </a:defRPr>
            </a:lvl5pPr>
            <a:lvl6pPr marL="2510412"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6pPr>
            <a:lvl7pPr marL="296685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7pPr>
            <a:lvl8pPr marL="342329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8pPr>
            <a:lvl9pPr marL="3879727"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FB5D71-EDD0-44C4-B648-177AAB6BC2FE}" type="slidenum">
              <a:rPr kumimoji="0" lang="en-US" altLang="en-US" sz="1200"/>
              <a:pPr/>
              <a:t>1</a:t>
            </a:fld>
            <a:endParaRPr kumimoji="0" lang="en-US" altLang="en-US" sz="120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879858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3377893-D2DB-4226-B424-6B48850CA5E5}" type="datetime1">
              <a:rPr kumimoji="0" lang="en-US" altLang="en-US" sz="1200"/>
              <a:t>3/23/2022</a:t>
            </a:fld>
            <a:endParaRPr kumimoji="0" lang="en-US" altLang="en-US" sz="1200"/>
          </a:p>
        </p:txBody>
      </p:sp>
      <p:sp>
        <p:nvSpPr>
          <p:cNvPr id="788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65A3720-8686-4149-86DD-C99360BE681B}" type="slidenum">
              <a:rPr kumimoji="0" lang="en-US" altLang="en-US" sz="1200"/>
              <a:pPr/>
              <a:t>37</a:t>
            </a:fld>
            <a:endParaRPr kumimoji="0" lang="en-US" altLang="en-US" sz="1200"/>
          </a:p>
        </p:txBody>
      </p:sp>
      <p:sp>
        <p:nvSpPr>
          <p:cNvPr id="78852" name="Rectangle 2"/>
          <p:cNvSpPr>
            <a:spLocks noGrp="1" noRot="1" noChangeAspect="1" noChangeArrowheads="1" noTextEdit="1"/>
          </p:cNvSpPr>
          <p:nvPr>
            <p:ph type="sldImg"/>
          </p:nvPr>
        </p:nvSpPr>
        <p:spPr>
          <a:xfrm>
            <a:off x="406400" y="698500"/>
            <a:ext cx="6197600" cy="3486150"/>
          </a:xfrm>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53064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BB867B7-0604-49B1-B62D-4DEBAB844C98}" type="datetime1">
              <a:rPr kumimoji="0" lang="en-US" altLang="en-US" sz="1200"/>
              <a:t>3/23/2022</a:t>
            </a:fld>
            <a:endParaRPr kumimoji="0" lang="en-US" altLang="en-US" sz="1200"/>
          </a:p>
        </p:txBody>
      </p:sp>
      <p:sp>
        <p:nvSpPr>
          <p:cNvPr id="839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712E94-13E9-4C94-957D-D7706ECA566F}" type="slidenum">
              <a:rPr kumimoji="0" lang="en-US" altLang="en-US" sz="1200"/>
              <a:pPr/>
              <a:t>43</a:t>
            </a:fld>
            <a:endParaRPr kumimoji="0" lang="en-US" altLang="en-US" sz="1200"/>
          </a:p>
        </p:txBody>
      </p:sp>
      <p:sp>
        <p:nvSpPr>
          <p:cNvPr id="83972" name="Rectangle 2"/>
          <p:cNvSpPr>
            <a:spLocks noGrp="1" noRot="1" noChangeAspect="1" noChangeArrowheads="1" noTextEdit="1"/>
          </p:cNvSpPr>
          <p:nvPr>
            <p:ph type="sldImg"/>
          </p:nvPr>
        </p:nvSpPr>
        <p:spPr>
          <a:xfrm>
            <a:off x="406400" y="698500"/>
            <a:ext cx="6197600" cy="3486150"/>
          </a:xfrm>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891109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1CA48B13-A8A6-4E50-8F55-25602C3FEE9D}" type="datetime1">
              <a:rPr kumimoji="0" lang="en-US" altLang="en-US" sz="1200" smtClean="0"/>
              <a:pPr/>
              <a:t>3/23/2022</a:t>
            </a:fld>
            <a:endParaRPr kumimoji="0" lang="en-US" altLang="en-US" sz="1200" smtClean="0"/>
          </a:p>
        </p:txBody>
      </p:sp>
      <p:sp>
        <p:nvSpPr>
          <p:cNvPr id="522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C86331-341F-4EEA-AEAE-B8FEB4250B09}" type="slidenum">
              <a:rPr kumimoji="0" lang="en-US" altLang="en-US" sz="1200"/>
              <a:pPr/>
              <a:t>70</a:t>
            </a:fld>
            <a:endParaRPr kumimoji="0" lang="en-US" altLang="en-US" sz="1200"/>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70432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F2E1284A-E7E0-4E6E-9F24-C3077ED7E34D}" type="datetime1">
              <a:rPr kumimoji="0" lang="en-US" altLang="en-US" sz="1200" smtClean="0"/>
              <a:pPr/>
              <a:t>3/23/2022</a:t>
            </a:fld>
            <a:endParaRPr kumimoji="0" lang="en-US" altLang="en-US" sz="1200" smtClean="0"/>
          </a:p>
        </p:txBody>
      </p:sp>
      <p:sp>
        <p:nvSpPr>
          <p:cNvPr id="532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3C6524AC-4F9E-4574-AD33-E42547CE8458}" type="slidenum">
              <a:rPr kumimoji="0" lang="en-US" altLang="en-US" sz="1200"/>
              <a:pPr/>
              <a:t>71</a:t>
            </a:fld>
            <a:endParaRPr kumimoji="0" lang="en-US" altLang="en-US" sz="120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139109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D2B9BA21-AC70-419C-8AAA-BB7D6E0A80FF}" type="datetime1">
              <a:rPr kumimoji="0" lang="en-US" altLang="en-US" sz="1200" smtClean="0"/>
              <a:pPr/>
              <a:t>3/23/2022</a:t>
            </a:fld>
            <a:endParaRPr kumimoji="0" lang="en-US" altLang="en-US" sz="1200" smtClean="0"/>
          </a:p>
        </p:txBody>
      </p:sp>
      <p:sp>
        <p:nvSpPr>
          <p:cNvPr id="542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03FEA74-5A1F-44B0-9306-AFA118D4DCB2}" type="slidenum">
              <a:rPr kumimoji="0" lang="en-US" altLang="en-US" sz="1200"/>
              <a:pPr/>
              <a:t>72</a:t>
            </a:fld>
            <a:endParaRPr kumimoji="0" lang="en-US" altLang="en-US" sz="1200"/>
          </a:p>
        </p:txBody>
      </p:sp>
      <p:sp>
        <p:nvSpPr>
          <p:cNvPr id="54276" name="Rectangle 2"/>
          <p:cNvSpPr>
            <a:spLocks noGrp="1" noRot="1" noChangeAspect="1" noChangeArrowheads="1" noTextEdit="1"/>
          </p:cNvSpPr>
          <p:nvPr>
            <p:ph type="sldImg"/>
          </p:nvPr>
        </p:nvSpPr>
        <p:spPr>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268986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634AC9-A663-4F41-8A65-8C67FF3BB6CE}" type="datetime1">
              <a:rPr kumimoji="0" lang="en-US" altLang="en-US" sz="1200" smtClean="0"/>
              <a:pPr/>
              <a:t>3/23/2022</a:t>
            </a:fld>
            <a:endParaRPr kumimoji="0" lang="en-US" altLang="en-US" sz="1200" smtClean="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C6D5EAC2-FEDA-4F9C-80BE-C5199C84E553}" type="slidenum">
              <a:rPr kumimoji="0" lang="en-US" altLang="en-US" sz="1200"/>
              <a:pPr/>
              <a:t>73</a:t>
            </a:fld>
            <a:endParaRPr kumimoji="0" lang="en-US" altLang="en-US" sz="120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700203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F3F60CCE-1898-4F93-8C13-F1F1C3C933B7}" type="datetime1">
              <a:rPr kumimoji="0" lang="en-US" altLang="en-US" sz="1200" smtClean="0"/>
              <a:pPr/>
              <a:t>3/23/2022</a:t>
            </a:fld>
            <a:endParaRPr kumimoji="0" lang="en-US" altLang="en-US" sz="1200" smtClean="0"/>
          </a:p>
        </p:txBody>
      </p:sp>
      <p:sp>
        <p:nvSpPr>
          <p:cNvPr id="56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EE2EE35A-F3D4-41DA-BEC9-580D138DB09C}" type="slidenum">
              <a:rPr kumimoji="0" lang="en-US" altLang="en-US" sz="1200"/>
              <a:pPr/>
              <a:t>74</a:t>
            </a:fld>
            <a:endParaRPr kumimoji="0" lang="en-US" altLang="en-US" sz="1200"/>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796466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CB22CC25-9B27-4212-AA75-BFFF41E07103}" type="datetime1">
              <a:rPr kumimoji="0" lang="en-US" altLang="en-US" sz="1200" smtClean="0"/>
              <a:pPr/>
              <a:t>3/23/2022</a:t>
            </a:fld>
            <a:endParaRPr kumimoji="0" lang="en-US" altLang="en-US" sz="1200" smtClean="0"/>
          </a:p>
        </p:txBody>
      </p:sp>
      <p:sp>
        <p:nvSpPr>
          <p:cNvPr id="573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kumimoji="1" sz="2400">
                <a:solidFill>
                  <a:schemeClr val="tx1"/>
                </a:solidFill>
                <a:latin typeface="Times New Roman" panose="02020603050405020304" pitchFamily="18" charset="0"/>
              </a:defRPr>
            </a:lvl1pPr>
            <a:lvl2pPr marL="742950" indent="-285750" defTabSz="930275">
              <a:defRPr kumimoji="1" sz="2400">
                <a:solidFill>
                  <a:schemeClr val="tx1"/>
                </a:solidFill>
                <a:latin typeface="Times New Roman" panose="02020603050405020304" pitchFamily="18" charset="0"/>
              </a:defRPr>
            </a:lvl2pPr>
            <a:lvl3pPr marL="1143000" indent="-228600" defTabSz="930275">
              <a:defRPr kumimoji="1" sz="2400">
                <a:solidFill>
                  <a:schemeClr val="tx1"/>
                </a:solidFill>
                <a:latin typeface="Times New Roman" panose="02020603050405020304" pitchFamily="18" charset="0"/>
              </a:defRPr>
            </a:lvl3pPr>
            <a:lvl4pPr marL="1600200" indent="-228600" defTabSz="930275">
              <a:defRPr kumimoji="1" sz="2400">
                <a:solidFill>
                  <a:schemeClr val="tx1"/>
                </a:solidFill>
                <a:latin typeface="Times New Roman" panose="02020603050405020304" pitchFamily="18" charset="0"/>
              </a:defRPr>
            </a:lvl4pPr>
            <a:lvl5pPr marL="2057400" indent="-228600" defTabSz="930275">
              <a:defRPr kumimoji="1"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kumimoji="1" sz="2400">
                <a:solidFill>
                  <a:schemeClr val="tx1"/>
                </a:solidFill>
                <a:latin typeface="Times New Roman" panose="02020603050405020304" pitchFamily="18" charset="0"/>
              </a:defRPr>
            </a:lvl9pPr>
          </a:lstStyle>
          <a:p>
            <a:fld id="{9FF4C16A-E167-4AAD-8623-C54C209621A9}" type="slidenum">
              <a:rPr kumimoji="0" lang="en-US" altLang="en-US" sz="1200"/>
              <a:pPr/>
              <a:t>75</a:t>
            </a:fld>
            <a:endParaRPr kumimoji="0" lang="en-US" altLang="en-US"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6795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http://cprr.org/Museum/RR_Development.html#5L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3/23/2022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a:t>
            </a:fld>
            <a:endParaRPr lang="en-US" altLang="en-US"/>
          </a:p>
        </p:txBody>
      </p:sp>
    </p:spTree>
    <p:extLst>
      <p:ext uri="{BB962C8B-B14F-4D97-AF65-F5344CB8AC3E}">
        <p14:creationId xmlns:p14="http://schemas.microsoft.com/office/powerpoint/2010/main" val="3287757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http://cprr.org/Museum/RR_Development.html#5L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3/23/2022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a:t>
            </a:fld>
            <a:endParaRPr lang="en-US" altLang="en-US"/>
          </a:p>
        </p:txBody>
      </p:sp>
    </p:spTree>
    <p:extLst>
      <p:ext uri="{BB962C8B-B14F-4D97-AF65-F5344CB8AC3E}">
        <p14:creationId xmlns:p14="http://schemas.microsoft.com/office/powerpoint/2010/main" val="3504991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http://cprr.org/Museum/RR_Development.html#5L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3/23/2022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7</a:t>
            </a:fld>
            <a:endParaRPr lang="en-US" altLang="en-US"/>
          </a:p>
        </p:txBody>
      </p:sp>
    </p:spTree>
    <p:extLst>
      <p:ext uri="{BB962C8B-B14F-4D97-AF65-F5344CB8AC3E}">
        <p14:creationId xmlns:p14="http://schemas.microsoft.com/office/powerpoint/2010/main" val="3797694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http://cprr.org/Museum/RR_Development.html#5L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3/23/2022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8</a:t>
            </a:fld>
            <a:endParaRPr lang="en-US" altLang="en-US"/>
          </a:p>
        </p:txBody>
      </p:sp>
    </p:spTree>
    <p:extLst>
      <p:ext uri="{BB962C8B-B14F-4D97-AF65-F5344CB8AC3E}">
        <p14:creationId xmlns:p14="http://schemas.microsoft.com/office/powerpoint/2010/main" val="1637781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058937B-4C34-40C2-B83B-70B9EA953BE5}" type="datetime1">
              <a:rPr kumimoji="0" lang="en-US" altLang="en-US" sz="1200"/>
              <a:t>3/23/2022</a:t>
            </a:fld>
            <a:endParaRPr kumimoji="0" lang="en-US" altLang="en-US" sz="1200"/>
          </a:p>
        </p:txBody>
      </p:sp>
      <p:sp>
        <p:nvSpPr>
          <p:cNvPr id="737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62BC089-DDE5-472A-ACCB-626E07F69EC4}" type="slidenum">
              <a:rPr kumimoji="0" lang="en-US" altLang="en-US" sz="1200"/>
              <a:pPr/>
              <a:t>12</a:t>
            </a:fld>
            <a:endParaRPr kumimoji="0" lang="en-US" altLang="en-US" sz="1200"/>
          </a:p>
        </p:txBody>
      </p:sp>
      <p:sp>
        <p:nvSpPr>
          <p:cNvPr id="73732" name="Rectangle 2"/>
          <p:cNvSpPr>
            <a:spLocks noGrp="1" noRot="1" noChangeAspect="1" noChangeArrowheads="1" noTextEdit="1"/>
          </p:cNvSpPr>
          <p:nvPr>
            <p:ph type="sldImg"/>
          </p:nvPr>
        </p:nvSpPr>
        <p:spPr>
          <a:xfrm>
            <a:off x="406400" y="698500"/>
            <a:ext cx="6197600" cy="3486150"/>
          </a:xfrm>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55430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7EEF153-AE82-458A-AB6C-7CA81587D44C}" type="datetime1">
              <a:rPr kumimoji="0" lang="en-US" altLang="en-US" sz="1200"/>
              <a:t>3/23/2022</a:t>
            </a:fld>
            <a:endParaRPr kumimoji="0" lang="en-US" altLang="en-US" sz="1200"/>
          </a:p>
        </p:txBody>
      </p:sp>
      <p:sp>
        <p:nvSpPr>
          <p:cNvPr id="747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648E25D-4A16-4089-8B0F-45A22149D177}" type="slidenum">
              <a:rPr kumimoji="0" lang="en-US" altLang="en-US" sz="1200"/>
              <a:pPr/>
              <a:t>13</a:t>
            </a:fld>
            <a:endParaRPr kumimoji="0" lang="en-US" altLang="en-US" sz="1200"/>
          </a:p>
        </p:txBody>
      </p:sp>
      <p:sp>
        <p:nvSpPr>
          <p:cNvPr id="74756" name="Rectangle 2"/>
          <p:cNvSpPr>
            <a:spLocks noGrp="1" noRot="1" noChangeAspect="1" noChangeArrowheads="1" noTextEdit="1"/>
          </p:cNvSpPr>
          <p:nvPr>
            <p:ph type="sldImg"/>
          </p:nvPr>
        </p:nvSpPr>
        <p:spPr>
          <a:xfrm>
            <a:off x="406400" y="698500"/>
            <a:ext cx="6197600" cy="3486150"/>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78876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54CDCE5-9582-4649-B652-B47595396E27}" type="datetime1">
              <a:rPr kumimoji="0" lang="en-US" altLang="en-US" sz="1200"/>
              <a:t>3/23/2022</a:t>
            </a:fld>
            <a:endParaRPr kumimoji="0" lang="en-US" altLang="en-US" sz="1200"/>
          </a:p>
        </p:txBody>
      </p:sp>
      <p:sp>
        <p:nvSpPr>
          <p:cNvPr id="757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6E861CF-E409-4E26-8F3B-55BD290DA4AD}" type="slidenum">
              <a:rPr kumimoji="0" lang="en-US" altLang="en-US" sz="1200"/>
              <a:pPr/>
              <a:t>19</a:t>
            </a:fld>
            <a:endParaRPr kumimoji="0" lang="en-US" altLang="en-US" sz="1200"/>
          </a:p>
        </p:txBody>
      </p:sp>
      <p:sp>
        <p:nvSpPr>
          <p:cNvPr id="75780" name="Rectangle 2"/>
          <p:cNvSpPr>
            <a:spLocks noGrp="1" noRot="1" noChangeAspect="1" noChangeArrowheads="1" noTextEdit="1"/>
          </p:cNvSpPr>
          <p:nvPr>
            <p:ph type="sldImg"/>
          </p:nvPr>
        </p:nvSpPr>
        <p:spPr>
          <a:xfrm>
            <a:off x="406400" y="698500"/>
            <a:ext cx="6197600" cy="3486150"/>
          </a:xfrm>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211399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4B0AB49-7115-4198-A089-59C5A669DFE5}" type="datetime1">
              <a:rPr kumimoji="0" lang="en-US" altLang="en-US" sz="1200"/>
              <a:t>3/23/2022</a:t>
            </a:fld>
            <a:endParaRPr kumimoji="0" lang="en-US" altLang="en-US" sz="1200"/>
          </a:p>
        </p:txBody>
      </p:sp>
      <p:sp>
        <p:nvSpPr>
          <p:cNvPr id="778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2C32207-6281-4BF5-8A39-2905212DF44B}" type="slidenum">
              <a:rPr kumimoji="0" lang="en-US" altLang="en-US" sz="1200"/>
              <a:pPr/>
              <a:t>36</a:t>
            </a:fld>
            <a:endParaRPr kumimoji="0" lang="en-US" altLang="en-US" sz="1200"/>
          </a:p>
        </p:txBody>
      </p:sp>
      <p:sp>
        <p:nvSpPr>
          <p:cNvPr id="77828" name="Rectangle 2"/>
          <p:cNvSpPr>
            <a:spLocks noGrp="1" noRot="1" noChangeAspect="1" noChangeArrowheads="1" noTextEdit="1"/>
          </p:cNvSpPr>
          <p:nvPr>
            <p:ph type="sldImg"/>
          </p:nvPr>
        </p:nvSpPr>
        <p:spPr>
          <a:xfrm>
            <a:off x="406400" y="698500"/>
            <a:ext cx="6197600" cy="3486150"/>
          </a:xfrm>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26329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March 23, 2022</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March 23,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March 23,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7338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March 23, 2022</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March 23,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March 23,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March 23,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March 23,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March 23,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March 23, 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March 23, 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4000">
                <a:solidFill>
                  <a:srgbClr val="0000FF"/>
                </a:solidFill>
              </a:defRPr>
            </a:lvl1pPr>
            <a:lvl2pPr>
              <a:defRPr sz="3600"/>
            </a:lvl2pPr>
            <a:lvl3pPr>
              <a:defRPr sz="3200"/>
            </a:lvl3pPr>
            <a:lvl4pPr>
              <a:defRPr sz="32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March 23, 2022</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March 23, 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March 23,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March 23,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March 23,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March 23,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March 23,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March 23,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March 23, 2022</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March 23, 2022</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March 23, 2022</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March 23,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March 23,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March 23, 2022</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timing>
    <p:tnLst>
      <p:par>
        <p:cTn id="1" dur="indefinite" restart="never" nodeType="tmRoot"/>
      </p:par>
    </p:tnLst>
  </p:timing>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March 23, 2022</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emf"/><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5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 Id="rId4" Type="http://schemas.openxmlformats.org/officeDocument/2006/relationships/image" Target="../media/image76.emf"/></Relationships>
</file>

<file path=ppt/slides/_rels/slide6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r>
              <a:rPr lang="en-US" sz="2400" smtClean="0"/>
              <a:t>Class 2</a:t>
            </a:r>
            <a:r>
              <a:rPr lang="en-US" sz="2400" dirty="0" smtClean="0"/>
              <a:t/>
            </a:r>
            <a:br>
              <a:rPr lang="en-US" sz="2400" dirty="0" smtClean="0"/>
            </a:br>
            <a:r>
              <a:rPr lang="en-US" sz="2400" dirty="0" smtClean="0"/>
              <a:t>Platforms and Network Industries</a:t>
            </a:r>
            <a:br>
              <a:rPr lang="en-US" sz="2400" dirty="0" smtClean="0"/>
            </a:br>
            <a:r>
              <a:rPr lang="en-US" sz="2400" smtClean="0"/>
              <a:t>Spring 2022</a:t>
            </a:r>
            <a:r>
              <a:rPr lang="en-US" sz="2400" dirty="0" smtClean="0"/>
              <a:t/>
            </a:r>
            <a:br>
              <a:rPr lang="en-US" sz="2400" dirty="0" smtClean="0"/>
            </a:br>
            <a:r>
              <a:rPr lang="en-US" sz="2400" dirty="0" smtClean="0"/>
              <a:t/>
            </a:r>
            <a:br>
              <a:rPr lang="en-US" sz="2400" dirty="0" smtClean="0"/>
            </a:br>
            <a:r>
              <a:rPr lang="en-US" sz="6000" dirty="0" smtClean="0"/>
              <a:t>Access, Common Carriage and Interconnection</a:t>
            </a:r>
          </a:p>
        </p:txBody>
      </p:sp>
      <p:sp>
        <p:nvSpPr>
          <p:cNvPr id="18435" name="Rectangle 3"/>
          <p:cNvSpPr>
            <a:spLocks noGrp="1" noChangeArrowheads="1"/>
          </p:cNvSpPr>
          <p:nvPr>
            <p:ph type="subTitle" idx="1"/>
          </p:nvPr>
        </p:nvSpPr>
        <p:spPr>
          <a:xfrm>
            <a:off x="3833813" y="3581400"/>
            <a:ext cx="6853237" cy="1752600"/>
          </a:xfrm>
        </p:spPr>
        <p:txBody>
          <a:bodyPr/>
          <a:lstStyle/>
          <a:p>
            <a:r>
              <a:rPr lang="en-US" dirty="0" smtClean="0">
                <a:solidFill>
                  <a:srgbClr val="0000FF"/>
                </a:solidFill>
              </a:rPr>
              <a:t>Randal C. Picker</a:t>
            </a:r>
          </a:p>
          <a:p>
            <a:r>
              <a:rPr lang="en-US" sz="2000" dirty="0" smtClean="0">
                <a:solidFill>
                  <a:srgbClr val="0000FF"/>
                </a:solidFill>
              </a:rPr>
              <a:t>James Parker Hall Distinguished Service Professor of Law</a:t>
            </a:r>
          </a:p>
          <a:p>
            <a:r>
              <a:rPr lang="en-US" dirty="0" smtClean="0">
                <a:solidFill>
                  <a:srgbClr val="0000FF"/>
                </a:solidFill>
              </a:rPr>
              <a:t>The Law School</a:t>
            </a:r>
          </a:p>
          <a:p>
            <a:r>
              <a:rPr lang="en-US" dirty="0" smtClean="0">
                <a:solidFill>
                  <a:srgbClr val="0000FF"/>
                </a:solidFill>
              </a:rPr>
              <a:t>The University of Chicago</a:t>
            </a:r>
          </a:p>
          <a:p>
            <a:endParaRPr lang="en-US" sz="2000" dirty="0" smtClean="0">
              <a:solidFill>
                <a:srgbClr val="0000FF"/>
              </a:solidFill>
            </a:endParaRPr>
          </a:p>
          <a:p>
            <a:r>
              <a:rPr lang="en-US" sz="1800" dirty="0" smtClean="0">
                <a:solidFill>
                  <a:srgbClr val="0000FF"/>
                </a:solidFill>
              </a:rPr>
              <a:t>Copyright </a:t>
            </a:r>
            <a:r>
              <a:rPr lang="en-US" sz="1800" smtClean="0">
                <a:solidFill>
                  <a:srgbClr val="0000FF"/>
                </a:solidFill>
              </a:rPr>
              <a:t>© 2007-22 </a:t>
            </a:r>
            <a:r>
              <a:rPr lang="en-US" sz="1800" dirty="0" smtClean="0">
                <a:solidFill>
                  <a:srgbClr val="0000FF"/>
                </a:solidFill>
              </a:rPr>
              <a:t>Randal C. Picker.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0050" y="-2"/>
            <a:ext cx="5501952"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Express Companies: Miles Operated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498562" y="6488668"/>
            <a:ext cx="26934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11th U.S. Census (1890</a:t>
            </a:r>
            <a:r>
              <a:rPr lang="en-US" sz="1800" i="0" dirty="0" smtClean="0">
                <a:solidFill>
                  <a:schemeClr val="accent4">
                    <a:lumMod val="75000"/>
                    <a:lumOff val="25000"/>
                  </a:schemeClr>
                </a:solidFill>
                <a:latin typeface="+mn-lt"/>
                <a:cs typeface="Times New Roman" panose="02020603050405020304" pitchFamily="18" charset="0"/>
              </a:rPr>
              <a:t>)</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785" y="529278"/>
            <a:ext cx="9475415" cy="595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702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8727" y="-2"/>
            <a:ext cx="325327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Volume of Deliveries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498562" y="6488668"/>
            <a:ext cx="26934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11th U.S. Census (1890</a:t>
            </a:r>
            <a:r>
              <a:rPr lang="en-US" sz="1800" i="0" dirty="0" smtClean="0">
                <a:solidFill>
                  <a:schemeClr val="accent4">
                    <a:lumMod val="75000"/>
                    <a:lumOff val="25000"/>
                  </a:schemeClr>
                </a:solidFill>
                <a:latin typeface="+mn-lt"/>
                <a:cs typeface="Times New Roman" panose="02020603050405020304" pitchFamily="18" charset="0"/>
              </a:rPr>
              <a:t>)</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57" y="519528"/>
            <a:ext cx="9008222" cy="595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694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3B068BA-43B3-493B-8586-0ABC97C6FF12}" type="datetime4">
              <a:rPr lang="en-US" smtClean="0"/>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AC92542-7AC5-4931-AA82-76BD1E6D5150}" type="slidenum">
              <a:rPr lang="en-US" altLang="en-US" sz="1400">
                <a:solidFill>
                  <a:srgbClr val="000066"/>
                </a:solidFill>
                <a:latin typeface="Arial" panose="020B0604020202020204" pitchFamily="34" charset="0"/>
              </a:rPr>
              <a:pPr/>
              <a:t>12</a:t>
            </a:fld>
            <a:endParaRPr lang="en-US" altLang="en-US" sz="1400">
              <a:solidFill>
                <a:srgbClr val="000066"/>
              </a:solidFill>
              <a:latin typeface="Arial" panose="020B0604020202020204" pitchFamily="34" charset="0"/>
            </a:endParaRPr>
          </a:p>
        </p:txBody>
      </p:sp>
      <p:sp>
        <p:nvSpPr>
          <p:cNvPr id="31749" name="Rectangle 2"/>
          <p:cNvSpPr>
            <a:spLocks noGrp="1" noChangeArrowheads="1"/>
          </p:cNvSpPr>
          <p:nvPr>
            <p:ph type="title"/>
          </p:nvPr>
        </p:nvSpPr>
        <p:spPr/>
        <p:txBody>
          <a:bodyPr/>
          <a:lstStyle/>
          <a:p>
            <a:r>
              <a:rPr lang="en-US" smtClean="0"/>
              <a:t>Historical Background</a:t>
            </a:r>
          </a:p>
        </p:txBody>
      </p:sp>
      <p:sp>
        <p:nvSpPr>
          <p:cNvPr id="31750" name="Rectangle 3"/>
          <p:cNvSpPr>
            <a:spLocks noGrp="1" noChangeArrowheads="1"/>
          </p:cNvSpPr>
          <p:nvPr>
            <p:ph type="body" idx="1"/>
          </p:nvPr>
        </p:nvSpPr>
        <p:spPr/>
        <p:txBody>
          <a:bodyPr/>
          <a:lstStyle/>
          <a:p>
            <a:r>
              <a:rPr lang="en-US" smtClean="0"/>
              <a:t>Creation of Express Service</a:t>
            </a:r>
          </a:p>
          <a:p>
            <a:pPr lvl="1"/>
            <a:r>
              <a:rPr lang="en-US" smtClean="0">
                <a:cs typeface="Times New Roman" panose="02020603050405020304" pitchFamily="18" charset="0"/>
              </a:rPr>
              <a:t>Started in 1839</a:t>
            </a:r>
          </a:p>
          <a:p>
            <a:pPr lvl="1"/>
            <a:r>
              <a:rPr lang="en-US" smtClean="0">
                <a:cs typeface="Times New Roman" panose="02020603050405020304" pitchFamily="18" charset="0"/>
              </a:rPr>
              <a:t>Provide a superior class of service for items of sufficient value to justify a higher level of care</a:t>
            </a:r>
          </a:p>
          <a:p>
            <a:pPr lvl="1"/>
            <a:r>
              <a:rPr lang="en-US" smtClean="0">
                <a:cs typeface="Times New Roman" panose="02020603050405020304" pitchFamily="18" charset="0"/>
              </a:rPr>
              <a:t>Express company would contract with a railroad to attach a car or to arrange for space in a car</a:t>
            </a:r>
          </a:p>
        </p:txBody>
      </p:sp>
    </p:spTree>
    <p:extLst>
      <p:ext uri="{BB962C8B-B14F-4D97-AF65-F5344CB8AC3E}">
        <p14:creationId xmlns:p14="http://schemas.microsoft.com/office/powerpoint/2010/main" val="3632035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B583DAE-0358-491D-85AE-ACFEA3E39B99}" type="datetime4">
              <a:rPr lang="en-US" smtClean="0"/>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3851FA-C439-4505-AA66-CE1807BE67D5}" type="slidenum">
              <a:rPr lang="en-US" altLang="en-US" sz="1400">
                <a:solidFill>
                  <a:srgbClr val="000066"/>
                </a:solidFill>
                <a:latin typeface="Arial" panose="020B0604020202020204" pitchFamily="34" charset="0"/>
              </a:rPr>
              <a:pPr/>
              <a:t>13</a:t>
            </a:fld>
            <a:endParaRPr lang="en-US" altLang="en-US" sz="1400">
              <a:solidFill>
                <a:srgbClr val="000066"/>
              </a:solidFill>
              <a:latin typeface="Arial" panose="020B0604020202020204" pitchFamily="34" charset="0"/>
            </a:endParaRPr>
          </a:p>
        </p:txBody>
      </p:sp>
      <p:sp>
        <p:nvSpPr>
          <p:cNvPr id="32773" name="Rectangle 2"/>
          <p:cNvSpPr>
            <a:spLocks noGrp="1" noChangeArrowheads="1"/>
          </p:cNvSpPr>
          <p:nvPr>
            <p:ph type="title"/>
          </p:nvPr>
        </p:nvSpPr>
        <p:spPr/>
        <p:txBody>
          <a:bodyPr/>
          <a:lstStyle/>
          <a:p>
            <a:r>
              <a:rPr lang="en-US" smtClean="0">
                <a:cs typeface="Times New Roman" panose="02020603050405020304" pitchFamily="18" charset="0"/>
              </a:rPr>
              <a:t>Historical Background</a:t>
            </a:r>
          </a:p>
        </p:txBody>
      </p:sp>
      <p:sp>
        <p:nvSpPr>
          <p:cNvPr id="32774" name="Rectangle 3"/>
          <p:cNvSpPr>
            <a:spLocks noGrp="1" noChangeArrowheads="1"/>
          </p:cNvSpPr>
          <p:nvPr>
            <p:ph type="body" idx="1"/>
          </p:nvPr>
        </p:nvSpPr>
        <p:spPr/>
        <p:txBody>
          <a:bodyPr/>
          <a:lstStyle/>
          <a:p>
            <a:pPr lvl="1"/>
            <a:r>
              <a:rPr lang="en-US" smtClean="0">
                <a:cs typeface="Times New Roman" panose="02020603050405020304" pitchFamily="18" charset="0"/>
              </a:rPr>
              <a:t>Express company would take full responsibility</a:t>
            </a:r>
          </a:p>
          <a:p>
            <a:pPr lvl="1"/>
            <a:r>
              <a:rPr lang="en-US" smtClean="0">
                <a:cs typeface="Times New Roman" panose="02020603050405020304" pitchFamily="18" charset="0"/>
              </a:rPr>
              <a:t>Service offered on a daily basis</a:t>
            </a:r>
          </a:p>
          <a:p>
            <a:r>
              <a:rPr lang="en-US" smtClean="0">
                <a:cs typeface="Times New Roman" panose="02020603050405020304" pitchFamily="18" charset="0"/>
              </a:rPr>
              <a:t>Interconnected Network Created</a:t>
            </a:r>
          </a:p>
          <a:p>
            <a:pPr lvl="1"/>
            <a:r>
              <a:rPr lang="en-US" smtClean="0">
                <a:cs typeface="Times New Roman" panose="02020603050405020304" pitchFamily="18" charset="0"/>
              </a:rPr>
              <a:t>Key companies—the Adams, the American, the United States and the Southern—divide market between them and arrange connection handoffs.</a:t>
            </a:r>
          </a:p>
        </p:txBody>
      </p:sp>
    </p:spTree>
    <p:extLst>
      <p:ext uri="{BB962C8B-B14F-4D97-AF65-F5344CB8AC3E}">
        <p14:creationId xmlns:p14="http://schemas.microsoft.com/office/powerpoint/2010/main" val="1571033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4993" y="-1"/>
            <a:ext cx="4457008" cy="386544"/>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“Overnight” Shipping in 1840</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7506394" y="6477000"/>
            <a:ext cx="4685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Adams Express Co. Shippers’ Guide (1890</a:t>
            </a:r>
            <a:r>
              <a:rPr lang="en-US" sz="1800" i="0" dirty="0" smtClean="0">
                <a:solidFill>
                  <a:schemeClr val="accent4">
                    <a:lumMod val="75000"/>
                    <a:lumOff val="25000"/>
                  </a:schemeClr>
                </a:solidFill>
                <a:latin typeface="+mn-lt"/>
                <a:cs typeface="Times New Roman" panose="02020603050405020304" pitchFamily="18" charset="0"/>
              </a:rPr>
              <a:t>)</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355" y="93426"/>
            <a:ext cx="4975497" cy="661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323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4996" y="-2"/>
            <a:ext cx="4177005"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New England Division Map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7527176" y="6477000"/>
            <a:ext cx="46648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Adams Express Co. Shippers’ Guide (1890</a:t>
            </a:r>
            <a:r>
              <a:rPr lang="en-US" sz="1800" i="0" dirty="0" smtClean="0">
                <a:solidFill>
                  <a:schemeClr val="accent4">
                    <a:lumMod val="75000"/>
                    <a:lumOff val="25000"/>
                  </a:schemeClr>
                </a:solidFill>
                <a:latin typeface="+mn-lt"/>
                <a:cs typeface="Times New Roman" panose="02020603050405020304" pitchFamily="18" charset="0"/>
              </a:rPr>
              <a:t>)</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11" y="418640"/>
            <a:ext cx="8583089" cy="590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137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204" y="-2"/>
            <a:ext cx="4743797" cy="40732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1881 Express Business History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7025951" y="6477000"/>
            <a:ext cx="51660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Stimson</a:t>
            </a:r>
            <a:r>
              <a:rPr lang="en-US" sz="1800" i="0" dirty="0">
                <a:solidFill>
                  <a:schemeClr val="accent4">
                    <a:lumMod val="75000"/>
                    <a:lumOff val="25000"/>
                  </a:schemeClr>
                </a:solidFill>
                <a:latin typeface="+mn-lt"/>
                <a:cs typeface="Times New Roman" panose="02020603050405020304" pitchFamily="18" charset="0"/>
              </a:rPr>
              <a:t>, History of the Express </a:t>
            </a:r>
            <a:r>
              <a:rPr lang="en-US" sz="1800" i="0" dirty="0" smtClean="0">
                <a:solidFill>
                  <a:schemeClr val="accent4">
                    <a:lumMod val="75000"/>
                    <a:lumOff val="25000"/>
                  </a:schemeClr>
                </a:solidFill>
                <a:latin typeface="+mn-lt"/>
                <a:cs typeface="Times New Roman" panose="02020603050405020304" pitchFamily="18" charset="0"/>
              </a:rPr>
              <a:t>Business (1881)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39712" y="143501"/>
            <a:ext cx="4019617" cy="6333499"/>
          </a:xfrm>
          <a:prstGeom prst="rect">
            <a:avLst/>
          </a:prstGeom>
        </p:spPr>
      </p:pic>
    </p:spTree>
    <p:extLst>
      <p:ext uri="{BB962C8B-B14F-4D97-AF65-F5344CB8AC3E}">
        <p14:creationId xmlns:p14="http://schemas.microsoft.com/office/powerpoint/2010/main" val="3422088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0873" y="-2"/>
            <a:ext cx="1471128" cy="418013"/>
          </a:xfrm>
          <a:solidFill>
            <a:schemeClr val="bg2">
              <a:alpha val="10000"/>
            </a:schemeClr>
          </a:solidFill>
        </p:spPr>
        <p:txBody>
          <a:bodyPr/>
          <a:lstStyle/>
          <a:p>
            <a:pPr algn="r">
              <a:lnSpc>
                <a:spcPct val="100000"/>
              </a:lnSpc>
            </a:pPr>
            <a:r>
              <a:rPr lang="en-US" sz="2400" dirty="0" err="1" smtClean="0">
                <a:solidFill>
                  <a:schemeClr val="accent4">
                    <a:lumMod val="75000"/>
                    <a:lumOff val="25000"/>
                  </a:schemeClr>
                </a:solidFill>
                <a:latin typeface="+mn-lt"/>
                <a:cs typeface="Times New Roman" panose="02020603050405020304" pitchFamily="18" charset="0"/>
              </a:rPr>
              <a:t>Harnden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7025951" y="6477000"/>
            <a:ext cx="51660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Stimson</a:t>
            </a:r>
            <a:r>
              <a:rPr lang="en-US" sz="1800" i="0" dirty="0">
                <a:solidFill>
                  <a:schemeClr val="accent4">
                    <a:lumMod val="75000"/>
                    <a:lumOff val="25000"/>
                  </a:schemeClr>
                </a:solidFill>
                <a:latin typeface="+mn-lt"/>
                <a:cs typeface="Times New Roman" panose="02020603050405020304" pitchFamily="18" charset="0"/>
              </a:rPr>
              <a:t>, History of the Express </a:t>
            </a:r>
            <a:r>
              <a:rPr lang="en-US" sz="1800" i="0" dirty="0" smtClean="0">
                <a:solidFill>
                  <a:schemeClr val="accent4">
                    <a:lumMod val="75000"/>
                    <a:lumOff val="25000"/>
                  </a:schemeClr>
                </a:solidFill>
                <a:latin typeface="+mn-lt"/>
                <a:cs typeface="Times New Roman" panose="02020603050405020304" pitchFamily="18" charset="0"/>
              </a:rPr>
              <a:t>Business (1881)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rotWithShape="1">
          <a:blip r:embed="rId2"/>
          <a:srcRect l="8067" t="8018" r="5425" b="18904"/>
          <a:stretch/>
        </p:blipFill>
        <p:spPr>
          <a:xfrm>
            <a:off x="3554963" y="246326"/>
            <a:ext cx="4231154" cy="6135812"/>
          </a:xfrm>
          <a:prstGeom prst="rect">
            <a:avLst/>
          </a:prstGeom>
        </p:spPr>
      </p:pic>
    </p:spTree>
    <p:extLst>
      <p:ext uri="{BB962C8B-B14F-4D97-AF65-F5344CB8AC3E}">
        <p14:creationId xmlns:p14="http://schemas.microsoft.com/office/powerpoint/2010/main" val="1408165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124" y="-2"/>
            <a:ext cx="5383877"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23 Feb 1839: Boston Newspaper Ad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7025951" y="6477000"/>
            <a:ext cx="51660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Stimson</a:t>
            </a:r>
            <a:r>
              <a:rPr lang="en-US" sz="1800" i="0" dirty="0">
                <a:solidFill>
                  <a:schemeClr val="accent4">
                    <a:lumMod val="75000"/>
                    <a:lumOff val="25000"/>
                  </a:schemeClr>
                </a:solidFill>
                <a:latin typeface="+mn-lt"/>
                <a:cs typeface="Times New Roman" panose="02020603050405020304" pitchFamily="18" charset="0"/>
              </a:rPr>
              <a:t>, History of the Express </a:t>
            </a:r>
            <a:r>
              <a:rPr lang="en-US" sz="1800" i="0" dirty="0" smtClean="0">
                <a:solidFill>
                  <a:schemeClr val="accent4">
                    <a:lumMod val="75000"/>
                    <a:lumOff val="25000"/>
                  </a:schemeClr>
                </a:solidFill>
                <a:latin typeface="+mn-lt"/>
                <a:cs typeface="Times New Roman" panose="02020603050405020304" pitchFamily="18" charset="0"/>
              </a:rPr>
              <a:t>Business (1881)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418011"/>
            <a:ext cx="3171687" cy="5379549"/>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615" y="796923"/>
            <a:ext cx="9002139" cy="5579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26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DBDE0DDF-7001-490D-8FBA-7F4B1DE0E828}" type="datetime4">
              <a:rPr lang="en-US" smtClean="0"/>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D7DB37-BCBB-477B-BB89-B9073DBEEC92}" type="slidenum">
              <a:rPr lang="en-US" altLang="en-US" sz="1400">
                <a:solidFill>
                  <a:srgbClr val="000066"/>
                </a:solidFill>
                <a:latin typeface="Arial" panose="020B0604020202020204" pitchFamily="34" charset="0"/>
              </a:rPr>
              <a:pPr/>
              <a:t>19</a:t>
            </a:fld>
            <a:endParaRPr lang="en-US" altLang="en-US" sz="1400">
              <a:solidFill>
                <a:srgbClr val="000066"/>
              </a:solidFill>
              <a:latin typeface="Arial" panose="020B0604020202020204" pitchFamily="34" charset="0"/>
            </a:endParaRPr>
          </a:p>
        </p:txBody>
      </p:sp>
      <p:sp>
        <p:nvSpPr>
          <p:cNvPr id="36869" name="Rectangle 2"/>
          <p:cNvSpPr>
            <a:spLocks noGrp="1" noChangeArrowheads="1"/>
          </p:cNvSpPr>
          <p:nvPr>
            <p:ph type="title"/>
          </p:nvPr>
        </p:nvSpPr>
        <p:spPr/>
        <p:txBody>
          <a:bodyPr/>
          <a:lstStyle/>
          <a:p>
            <a:r>
              <a:rPr lang="en-US" smtClean="0">
                <a:cs typeface="Times New Roman" panose="02020603050405020304" pitchFamily="18" charset="0"/>
              </a:rPr>
              <a:t>Contractual Arrangements with Railroads</a:t>
            </a:r>
          </a:p>
        </p:txBody>
      </p:sp>
      <p:sp>
        <p:nvSpPr>
          <p:cNvPr id="36870" name="Rectangle 3"/>
          <p:cNvSpPr>
            <a:spLocks noGrp="1" noChangeArrowheads="1"/>
          </p:cNvSpPr>
          <p:nvPr>
            <p:ph type="body" idx="1"/>
          </p:nvPr>
        </p:nvSpPr>
        <p:spPr/>
        <p:txBody>
          <a:bodyPr/>
          <a:lstStyle/>
          <a:p>
            <a:r>
              <a:rPr lang="en-US" smtClean="0">
                <a:cs typeface="Times New Roman" panose="02020603050405020304" pitchFamily="18" charset="0"/>
              </a:rPr>
              <a:t>William Harnden and the Boston &amp; New York Transportation Company</a:t>
            </a:r>
          </a:p>
          <a:p>
            <a:pPr lvl="1"/>
            <a:r>
              <a:rPr lang="en-US" smtClean="0">
                <a:cs typeface="Times New Roman" panose="02020603050405020304" pitchFamily="18" charset="0"/>
              </a:rPr>
              <a:t>Assigned 150 cubic feet on daily basis to Harnden for a payment of $250 per month</a:t>
            </a:r>
          </a:p>
          <a:p>
            <a:pPr lvl="1"/>
            <a:r>
              <a:rPr lang="en-US" smtClean="0">
                <a:cs typeface="Times New Roman" panose="02020603050405020304" pitchFamily="18" charset="0"/>
              </a:rPr>
              <a:t>Terminable upon the giving of one month’s notice</a:t>
            </a:r>
          </a:p>
        </p:txBody>
      </p:sp>
    </p:spTree>
    <p:extLst>
      <p:ext uri="{BB962C8B-B14F-4D97-AF65-F5344CB8AC3E}">
        <p14:creationId xmlns:p14="http://schemas.microsoft.com/office/powerpoint/2010/main" val="312259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3545" y="-2"/>
            <a:ext cx="252845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1886 and Today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@randypicker (23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2) Randy Picker on Twitter: &quot;Day 2 of my Spring Platforms and Networks class and we are reading an 1886 case on smartphones and self-preferencing. Well, it is about railroads and the express companies, but the parallels are quite striking. https://t.c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833" y="418011"/>
            <a:ext cx="5305132" cy="5862254"/>
          </a:xfrm>
          <a:prstGeom prst="rect">
            <a:avLst/>
          </a:prstGeom>
        </p:spPr>
      </p:pic>
      <p:pic>
        <p:nvPicPr>
          <p:cNvPr id="8" name="Picture 7" descr="(2) Randy Picker on Twitter: &quot;Day 2 of my Spring Platforms and Networks class and we are reading an 1886 case on smartphones and self-preferencing. Well, it is about railroads and the express companies, but the parallels are quite striking. https://t.co/"/>
          <p:cNvPicPr>
            <a:picLocks noChangeAspect="1"/>
          </p:cNvPicPr>
          <p:nvPr/>
        </p:nvPicPr>
        <p:blipFill rotWithShape="1">
          <a:blip r:embed="rId3" cstate="print">
            <a:extLst>
              <a:ext uri="{28A0092B-C50C-407E-A947-70E740481C1C}">
                <a14:useLocalDpi xmlns:a14="http://schemas.microsoft.com/office/drawing/2010/main" val="0"/>
              </a:ext>
            </a:extLst>
          </a:blip>
          <a:srcRect l="1604" t="2491" r="15942" b="58987"/>
          <a:stretch/>
        </p:blipFill>
        <p:spPr>
          <a:xfrm>
            <a:off x="2044928" y="935676"/>
            <a:ext cx="9571736" cy="4941422"/>
          </a:xfrm>
          <a:prstGeom prst="rect">
            <a:avLst/>
          </a:prstGeom>
        </p:spPr>
      </p:pic>
    </p:spTree>
    <p:extLst>
      <p:ext uri="{BB962C8B-B14F-4D97-AF65-F5344CB8AC3E}">
        <p14:creationId xmlns:p14="http://schemas.microsoft.com/office/powerpoint/2010/main" val="213746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6469" y="-2"/>
            <a:ext cx="3035532" cy="41148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Express Cases </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pic>
        <p:nvPicPr>
          <p:cNvPr id="5" name="Picture 4"/>
          <p:cNvPicPr>
            <a:picLocks noChangeAspect="1"/>
          </p:cNvPicPr>
          <p:nvPr/>
        </p:nvPicPr>
        <p:blipFill>
          <a:blip r:embed="rId2"/>
          <a:stretch>
            <a:fillRect/>
          </a:stretch>
        </p:blipFill>
        <p:spPr>
          <a:xfrm>
            <a:off x="3745183" y="181500"/>
            <a:ext cx="4259900" cy="6491834"/>
          </a:xfrm>
          <a:prstGeom prst="rect">
            <a:avLst/>
          </a:prstGeom>
        </p:spPr>
      </p:pic>
      <p:sp>
        <p:nvSpPr>
          <p:cNvPr id="6" name="Text Box 5"/>
          <p:cNvSpPr txBox="1">
            <a:spLocks noChangeArrowheads="1"/>
          </p:cNvSpPr>
          <p:nvPr/>
        </p:nvSpPr>
        <p:spPr bwMode="auto">
          <a:xfrm>
            <a:off x="10324406" y="6488668"/>
            <a:ext cx="18675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117 </a:t>
            </a:r>
            <a:r>
              <a:rPr lang="en-US" sz="1800" i="0" dirty="0">
                <a:solidFill>
                  <a:schemeClr val="accent4">
                    <a:lumMod val="75000"/>
                    <a:lumOff val="25000"/>
                  </a:schemeClr>
                </a:solidFill>
                <a:latin typeface="+mn-lt"/>
                <a:cs typeface="Times New Roman" panose="02020603050405020304" pitchFamily="18" charset="0"/>
              </a:rPr>
              <a:t>US 1 (1886</a:t>
            </a:r>
            <a:r>
              <a:rPr lang="en-US" sz="1800" i="0" dirty="0" smtClean="0">
                <a:solidFill>
                  <a:schemeClr val="accent4">
                    <a:lumMod val="75000"/>
                    <a:lumOff val="25000"/>
                  </a:schemeClr>
                </a:solidFill>
                <a:latin typeface="+mn-lt"/>
                <a:cs typeface="Times New Roman" panose="02020603050405020304" pitchFamily="18" charset="0"/>
              </a:rPr>
              <a:t>)</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717747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6191" y="-2"/>
            <a:ext cx="340581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23 Nov 1871 Contract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786192" y="6488668"/>
            <a:ext cx="34058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8451" y="524028"/>
            <a:ext cx="3436140" cy="5523119"/>
          </a:xfrm>
          <a:prstGeom prst="rect">
            <a:avLst/>
          </a:prstGeom>
        </p:spPr>
      </p:pic>
      <p:pic>
        <p:nvPicPr>
          <p:cNvPr id="8" name="Picture 7"/>
          <p:cNvPicPr>
            <a:picLocks noChangeAspect="1"/>
          </p:cNvPicPr>
          <p:nvPr/>
        </p:nvPicPr>
        <p:blipFill>
          <a:blip r:embed="rId3"/>
          <a:stretch>
            <a:fillRect/>
          </a:stretch>
        </p:blipFill>
        <p:spPr>
          <a:xfrm>
            <a:off x="1371599" y="2116026"/>
            <a:ext cx="10146674" cy="3613069"/>
          </a:xfrm>
          <a:prstGeom prst="rect">
            <a:avLst/>
          </a:prstGeom>
        </p:spPr>
      </p:pic>
    </p:spTree>
    <p:extLst>
      <p:ext uri="{BB962C8B-B14F-4D97-AF65-F5344CB8AC3E}">
        <p14:creationId xmlns:p14="http://schemas.microsoft.com/office/powerpoint/2010/main" val="833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2"/>
            <a:ext cx="37338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1875: The Katy Railroad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Source: Texas State Library</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descr="1873 map of Texas &amp; Pacific"/>
          <p:cNvPicPr/>
          <p:nvPr/>
        </p:nvPicPr>
        <p:blipFill>
          <a:blip r:embed="rId2">
            <a:extLst>
              <a:ext uri="{28A0092B-C50C-407E-A947-70E740481C1C}">
                <a14:useLocalDpi xmlns:a14="http://schemas.microsoft.com/office/drawing/2010/main" val="0"/>
              </a:ext>
            </a:extLst>
          </a:blip>
          <a:srcRect/>
          <a:stretch>
            <a:fillRect/>
          </a:stretch>
        </p:blipFill>
        <p:spPr bwMode="auto">
          <a:xfrm>
            <a:off x="2994098" y="-33711"/>
            <a:ext cx="5265420" cy="6858000"/>
          </a:xfrm>
          <a:prstGeom prst="rect">
            <a:avLst/>
          </a:prstGeom>
          <a:noFill/>
          <a:ln>
            <a:noFill/>
          </a:ln>
        </p:spPr>
      </p:pic>
    </p:spTree>
    <p:extLst>
      <p:ext uri="{BB962C8B-B14F-4D97-AF65-F5344CB8AC3E}">
        <p14:creationId xmlns:p14="http://schemas.microsoft.com/office/powerpoint/2010/main" val="27161816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100" y="-2"/>
            <a:ext cx="55499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 1: Structure of Express Service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794866" y="6488668"/>
            <a:ext cx="33971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5125" y="475523"/>
            <a:ext cx="3455975" cy="5772877"/>
          </a:xfrm>
          <a:prstGeom prst="rect">
            <a:avLst/>
          </a:prstGeom>
        </p:spPr>
      </p:pic>
      <p:grpSp>
        <p:nvGrpSpPr>
          <p:cNvPr id="10" name="Group 9"/>
          <p:cNvGrpSpPr>
            <a:grpSpLocks noChangeAspect="1"/>
          </p:cNvGrpSpPr>
          <p:nvPr/>
        </p:nvGrpSpPr>
        <p:grpSpPr>
          <a:xfrm>
            <a:off x="1676400" y="1482250"/>
            <a:ext cx="8941931" cy="4303500"/>
            <a:chOff x="3696525" y="1424200"/>
            <a:chExt cx="4798950" cy="2309600"/>
          </a:xfrm>
        </p:grpSpPr>
        <p:pic>
          <p:nvPicPr>
            <p:cNvPr id="8" name="Picture 7"/>
            <p:cNvPicPr>
              <a:picLocks noChangeAspect="1"/>
            </p:cNvPicPr>
            <p:nvPr/>
          </p:nvPicPr>
          <p:blipFill rotWithShape="1">
            <a:blip r:embed="rId3"/>
            <a:srcRect b="41333"/>
            <a:stretch/>
          </p:blipFill>
          <p:spPr>
            <a:xfrm>
              <a:off x="3696525" y="1670600"/>
              <a:ext cx="4798950" cy="2063200"/>
            </a:xfrm>
            <a:prstGeom prst="rect">
              <a:avLst/>
            </a:prstGeom>
          </p:spPr>
        </p:pic>
        <p:pic>
          <p:nvPicPr>
            <p:cNvPr id="9" name="Picture 8"/>
            <p:cNvPicPr>
              <a:picLocks noChangeAspect="1"/>
            </p:cNvPicPr>
            <p:nvPr/>
          </p:nvPicPr>
          <p:blipFill>
            <a:blip r:embed="rId4"/>
            <a:stretch>
              <a:fillRect/>
            </a:stretch>
          </p:blipFill>
          <p:spPr>
            <a:xfrm>
              <a:off x="3718950" y="1424200"/>
              <a:ext cx="4754100" cy="246400"/>
            </a:xfrm>
            <a:prstGeom prst="rect">
              <a:avLst/>
            </a:prstGeom>
          </p:spPr>
        </p:pic>
      </p:grpSp>
    </p:spTree>
    <p:extLst>
      <p:ext uri="{BB962C8B-B14F-4D97-AF65-F5344CB8AC3E}">
        <p14:creationId xmlns:p14="http://schemas.microsoft.com/office/powerpoint/2010/main" val="22085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100" y="-2"/>
            <a:ext cx="54229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 1: Structure of Express Service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803178" y="6488668"/>
            <a:ext cx="33888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5125" y="475523"/>
            <a:ext cx="3455975" cy="5772877"/>
          </a:xfrm>
          <a:prstGeom prst="rect">
            <a:avLst/>
          </a:prstGeom>
        </p:spPr>
      </p:pic>
      <p:pic>
        <p:nvPicPr>
          <p:cNvPr id="8" name="Picture 7"/>
          <p:cNvPicPr>
            <a:picLocks noChangeAspect="1"/>
          </p:cNvPicPr>
          <p:nvPr/>
        </p:nvPicPr>
        <p:blipFill rotWithShape="1">
          <a:blip r:embed="rId3"/>
          <a:srcRect t="52528"/>
          <a:stretch/>
        </p:blipFill>
        <p:spPr>
          <a:xfrm>
            <a:off x="1220025" y="2311400"/>
            <a:ext cx="9564556" cy="3327400"/>
          </a:xfrm>
          <a:prstGeom prst="rect">
            <a:avLst/>
          </a:prstGeom>
        </p:spPr>
      </p:pic>
    </p:spTree>
    <p:extLst>
      <p:ext uri="{BB962C8B-B14F-4D97-AF65-F5344CB8AC3E}">
        <p14:creationId xmlns:p14="http://schemas.microsoft.com/office/powerpoint/2010/main" val="261755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0" y="-2"/>
            <a:ext cx="48260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 3: Fee Paid by Express Co.</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807336" y="6488668"/>
            <a:ext cx="33846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5125" y="475523"/>
            <a:ext cx="3455975" cy="5772877"/>
          </a:xfrm>
          <a:prstGeom prst="rect">
            <a:avLst/>
          </a:prstGeom>
        </p:spPr>
      </p:pic>
      <p:pic>
        <p:nvPicPr>
          <p:cNvPr id="9" name="Picture 8"/>
          <p:cNvPicPr>
            <a:picLocks noChangeAspect="1"/>
          </p:cNvPicPr>
          <p:nvPr/>
        </p:nvPicPr>
        <p:blipFill>
          <a:blip r:embed="rId3"/>
          <a:stretch>
            <a:fillRect/>
          </a:stretch>
        </p:blipFill>
        <p:spPr>
          <a:xfrm>
            <a:off x="720551" y="2869562"/>
            <a:ext cx="11166649" cy="2527938"/>
          </a:xfrm>
          <a:prstGeom prst="rect">
            <a:avLst/>
          </a:prstGeom>
        </p:spPr>
      </p:pic>
    </p:spTree>
    <p:extLst>
      <p:ext uri="{BB962C8B-B14F-4D97-AF65-F5344CB8AC3E}">
        <p14:creationId xmlns:p14="http://schemas.microsoft.com/office/powerpoint/2010/main" val="236916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4139" y="-2"/>
            <a:ext cx="5247862"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 4: RR Use of Express Service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803178" y="6488668"/>
            <a:ext cx="33888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5125" y="475523"/>
            <a:ext cx="3455975" cy="5772877"/>
          </a:xfrm>
          <a:prstGeom prst="rect">
            <a:avLst/>
          </a:prstGeom>
        </p:spPr>
      </p:pic>
      <p:grpSp>
        <p:nvGrpSpPr>
          <p:cNvPr id="10" name="Group 9"/>
          <p:cNvGrpSpPr>
            <a:grpSpLocks noChangeAspect="1"/>
          </p:cNvGrpSpPr>
          <p:nvPr/>
        </p:nvGrpSpPr>
        <p:grpSpPr>
          <a:xfrm>
            <a:off x="1549731" y="1281086"/>
            <a:ext cx="9067469" cy="4556676"/>
            <a:chOff x="3674100" y="2678600"/>
            <a:chExt cx="4843800" cy="2434155"/>
          </a:xfrm>
        </p:grpSpPr>
        <p:pic>
          <p:nvPicPr>
            <p:cNvPr id="8" name="Picture 7"/>
            <p:cNvPicPr>
              <a:picLocks noChangeAspect="1"/>
            </p:cNvPicPr>
            <p:nvPr/>
          </p:nvPicPr>
          <p:blipFill>
            <a:blip r:embed="rId3"/>
            <a:stretch>
              <a:fillRect/>
            </a:stretch>
          </p:blipFill>
          <p:spPr>
            <a:xfrm>
              <a:off x="3674100" y="2678600"/>
              <a:ext cx="4843800" cy="1500800"/>
            </a:xfrm>
            <a:prstGeom prst="rect">
              <a:avLst/>
            </a:prstGeom>
          </p:spPr>
        </p:pic>
        <p:pic>
          <p:nvPicPr>
            <p:cNvPr id="9" name="Picture 8"/>
            <p:cNvPicPr>
              <a:picLocks noChangeAspect="1"/>
            </p:cNvPicPr>
            <p:nvPr/>
          </p:nvPicPr>
          <p:blipFill>
            <a:blip r:embed="rId4"/>
            <a:stretch>
              <a:fillRect/>
            </a:stretch>
          </p:blipFill>
          <p:spPr>
            <a:xfrm>
              <a:off x="3674100" y="4104755"/>
              <a:ext cx="4843800" cy="1008000"/>
            </a:xfrm>
            <a:prstGeom prst="rect">
              <a:avLst/>
            </a:prstGeom>
          </p:spPr>
        </p:pic>
      </p:grpSp>
    </p:spTree>
    <p:extLst>
      <p:ext uri="{BB962C8B-B14F-4D97-AF65-F5344CB8AC3E}">
        <p14:creationId xmlns:p14="http://schemas.microsoft.com/office/powerpoint/2010/main" val="131665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6176" y="-2"/>
            <a:ext cx="9125826" cy="46551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 5: Market Separation between Express and </a:t>
            </a:r>
            <a:r>
              <a:rPr lang="en-US" sz="2400" dirty="0" smtClean="0">
                <a:solidFill>
                  <a:schemeClr val="accent4">
                    <a:lumMod val="75000"/>
                    <a:lumOff val="25000"/>
                  </a:schemeClr>
                </a:solidFill>
                <a:latin typeface="+mn-lt"/>
                <a:cs typeface="Times New Roman" panose="02020603050405020304" pitchFamily="18" charset="0"/>
              </a:rPr>
              <a:t>Freight; MFN </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815648" y="6488668"/>
            <a:ext cx="33763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406400" y="522767"/>
            <a:ext cx="3583709" cy="5916883"/>
          </a:xfrm>
          <a:prstGeom prst="rect">
            <a:avLst/>
          </a:prstGeom>
        </p:spPr>
      </p:pic>
      <p:pic>
        <p:nvPicPr>
          <p:cNvPr id="5" name="Picture 4"/>
          <p:cNvPicPr>
            <a:picLocks noChangeAspect="1"/>
          </p:cNvPicPr>
          <p:nvPr/>
        </p:nvPicPr>
        <p:blipFill>
          <a:blip r:embed="rId3"/>
          <a:stretch>
            <a:fillRect/>
          </a:stretch>
        </p:blipFill>
        <p:spPr>
          <a:xfrm>
            <a:off x="1145023" y="1719384"/>
            <a:ext cx="9989737" cy="3906716"/>
          </a:xfrm>
          <a:prstGeom prst="rect">
            <a:avLst/>
          </a:prstGeom>
        </p:spPr>
      </p:pic>
    </p:spTree>
    <p:extLst>
      <p:ext uri="{BB962C8B-B14F-4D97-AF65-F5344CB8AC3E}">
        <p14:creationId xmlns:p14="http://schemas.microsoft.com/office/powerpoint/2010/main" val="163087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0" y="-2"/>
            <a:ext cx="40640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 6: Future Expansions </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823960" y="6488668"/>
            <a:ext cx="33680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406400" y="522767"/>
            <a:ext cx="3488113" cy="5759049"/>
          </a:xfrm>
          <a:prstGeom prst="rect">
            <a:avLst/>
          </a:prstGeom>
        </p:spPr>
      </p:pic>
      <p:pic>
        <p:nvPicPr>
          <p:cNvPr id="10" name="Picture 9"/>
          <p:cNvPicPr>
            <a:picLocks noChangeAspect="1"/>
          </p:cNvPicPr>
          <p:nvPr/>
        </p:nvPicPr>
        <p:blipFill>
          <a:blip r:embed="rId3"/>
          <a:stretch>
            <a:fillRect/>
          </a:stretch>
        </p:blipFill>
        <p:spPr>
          <a:xfrm>
            <a:off x="927925" y="2370000"/>
            <a:ext cx="10707734" cy="2798900"/>
          </a:xfrm>
          <a:prstGeom prst="rect">
            <a:avLst/>
          </a:prstGeom>
        </p:spPr>
      </p:pic>
    </p:spTree>
    <p:extLst>
      <p:ext uri="{BB962C8B-B14F-4D97-AF65-F5344CB8AC3E}">
        <p14:creationId xmlns:p14="http://schemas.microsoft.com/office/powerpoint/2010/main" val="19332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7400" y="-2"/>
            <a:ext cx="50546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 7: Duration and Termination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406400" y="522767"/>
            <a:ext cx="3537989" cy="5841397"/>
          </a:xfrm>
          <a:prstGeom prst="rect">
            <a:avLst/>
          </a:prstGeom>
        </p:spPr>
      </p:pic>
      <p:pic>
        <p:nvPicPr>
          <p:cNvPr id="5" name="Picture 4"/>
          <p:cNvPicPr>
            <a:picLocks noChangeAspect="1"/>
          </p:cNvPicPr>
          <p:nvPr/>
        </p:nvPicPr>
        <p:blipFill>
          <a:blip r:embed="rId3"/>
          <a:stretch>
            <a:fillRect/>
          </a:stretch>
        </p:blipFill>
        <p:spPr>
          <a:xfrm>
            <a:off x="856107" y="3212200"/>
            <a:ext cx="11031093" cy="1949079"/>
          </a:xfrm>
          <a:prstGeom prst="rect">
            <a:avLst/>
          </a:prstGeom>
        </p:spPr>
      </p:pic>
    </p:spTree>
    <p:extLst>
      <p:ext uri="{BB962C8B-B14F-4D97-AF65-F5344CB8AC3E}">
        <p14:creationId xmlns:p14="http://schemas.microsoft.com/office/powerpoint/2010/main" val="29662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Focus Today</a:t>
            </a:r>
            <a:endParaRPr lang="en-US" dirty="0"/>
          </a:p>
        </p:txBody>
      </p:sp>
      <p:sp>
        <p:nvSpPr>
          <p:cNvPr id="3" name="Content Placeholder 2"/>
          <p:cNvSpPr>
            <a:spLocks noGrp="1"/>
          </p:cNvSpPr>
          <p:nvPr>
            <p:ph idx="1"/>
          </p:nvPr>
        </p:nvSpPr>
        <p:spPr/>
        <p:txBody>
          <a:bodyPr/>
          <a:lstStyle/>
          <a:p>
            <a:r>
              <a:rPr lang="en-US" dirty="0" smtClean="0"/>
              <a:t>Key Questions/Issues</a:t>
            </a:r>
          </a:p>
          <a:p>
            <a:pPr lvl="1"/>
            <a:r>
              <a:rPr lang="en-US" dirty="0" smtClean="0"/>
              <a:t>1. What is a common carrier? What consequences attach to that status?</a:t>
            </a:r>
          </a:p>
          <a:p>
            <a:pPr lvl="1"/>
            <a:r>
              <a:rPr lang="en-US" dirty="0" smtClean="0"/>
              <a:t>2. How does a firm become a common carrier?</a:t>
            </a:r>
          </a:p>
          <a:p>
            <a:pPr lvl="1"/>
            <a:r>
              <a:rPr lang="en-US" dirty="0" smtClean="0"/>
              <a:t>3. To what extent can a common carrier (platform?) discriminate against third parties?</a:t>
            </a:r>
          </a:p>
          <a:p>
            <a:pPr lvl="1"/>
            <a:r>
              <a:rPr lang="en-US" dirty="0"/>
              <a:t>4</a:t>
            </a:r>
            <a:r>
              <a:rPr lang="en-US" dirty="0" smtClean="0"/>
              <a:t>. How should shared facilities like those in </a:t>
            </a:r>
            <a:r>
              <a:rPr lang="en-US" i="1" dirty="0" smtClean="0"/>
              <a:t>Terminal Railroad </a:t>
            </a:r>
            <a:r>
              <a:rPr lang="en-US" dirty="0" smtClean="0"/>
              <a:t>be owned and operated?</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23,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3</a:t>
            </a:fld>
            <a:endParaRPr lang="en-US" altLang="en-US"/>
          </a:p>
        </p:txBody>
      </p:sp>
    </p:spTree>
    <p:extLst>
      <p:ext uri="{BB962C8B-B14F-4D97-AF65-F5344CB8AC3E}">
        <p14:creationId xmlns:p14="http://schemas.microsoft.com/office/powerpoint/2010/main" val="3722772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2891" y="-2"/>
            <a:ext cx="360911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Decrees Entered Below</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042807" y="15618"/>
            <a:ext cx="4106385" cy="6826763"/>
          </a:xfrm>
          <a:prstGeom prst="rect">
            <a:avLst/>
          </a:prstGeom>
        </p:spPr>
      </p:pic>
    </p:spTree>
    <p:extLst>
      <p:ext uri="{BB962C8B-B14F-4D97-AF65-F5344CB8AC3E}">
        <p14:creationId xmlns:p14="http://schemas.microsoft.com/office/powerpoint/2010/main" val="2939968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No Self-</a:t>
            </a:r>
            <a:r>
              <a:rPr lang="en-US" sz="2400" dirty="0" err="1" smtClean="0">
                <a:solidFill>
                  <a:schemeClr val="accent4">
                    <a:lumMod val="75000"/>
                    <a:lumOff val="25000"/>
                  </a:schemeClr>
                </a:solidFill>
                <a:latin typeface="+mn-lt"/>
                <a:cs typeface="Times New Roman" panose="02020603050405020304" pitchFamily="18" charset="0"/>
              </a:rPr>
              <a:t>Preferencing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90352" y="354561"/>
            <a:ext cx="3670415" cy="5954279"/>
          </a:xfrm>
          <a:prstGeom prst="rect">
            <a:avLst/>
          </a:prstGeom>
        </p:spPr>
      </p:pic>
      <p:pic>
        <p:nvPicPr>
          <p:cNvPr id="8" name="Picture 7"/>
          <p:cNvPicPr>
            <a:picLocks noChangeAspect="1"/>
          </p:cNvPicPr>
          <p:nvPr/>
        </p:nvPicPr>
        <p:blipFill>
          <a:blip r:embed="rId3"/>
          <a:stretch>
            <a:fillRect/>
          </a:stretch>
        </p:blipFill>
        <p:spPr>
          <a:xfrm>
            <a:off x="1654095" y="2745212"/>
            <a:ext cx="10138585" cy="2691311"/>
          </a:xfrm>
          <a:prstGeom prst="rect">
            <a:avLst/>
          </a:prstGeom>
        </p:spPr>
      </p:pic>
    </p:spTree>
    <p:extLst>
      <p:ext uri="{BB962C8B-B14F-4D97-AF65-F5344CB8AC3E}">
        <p14:creationId xmlns:p14="http://schemas.microsoft.com/office/powerpoint/2010/main" val="55498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3650" y="-2"/>
            <a:ext cx="584835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Can the RRs Exclude Particular Firms?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6825" y="418011"/>
            <a:ext cx="3507450" cy="5857254"/>
          </a:xfrm>
          <a:prstGeom prst="rect">
            <a:avLst/>
          </a:prstGeom>
        </p:spPr>
      </p:pic>
      <p:pic>
        <p:nvPicPr>
          <p:cNvPr id="8" name="Picture 7"/>
          <p:cNvPicPr>
            <a:picLocks noChangeAspect="1"/>
          </p:cNvPicPr>
          <p:nvPr/>
        </p:nvPicPr>
        <p:blipFill>
          <a:blip r:embed="rId3"/>
          <a:stretch>
            <a:fillRect/>
          </a:stretch>
        </p:blipFill>
        <p:spPr>
          <a:xfrm>
            <a:off x="2524445" y="1456055"/>
            <a:ext cx="8123125" cy="4458969"/>
          </a:xfrm>
          <a:prstGeom prst="rect">
            <a:avLst/>
          </a:prstGeom>
        </p:spPr>
      </p:pic>
    </p:spTree>
    <p:extLst>
      <p:ext uri="{BB962C8B-B14F-4D97-AF65-F5344CB8AC3E}">
        <p14:creationId xmlns:p14="http://schemas.microsoft.com/office/powerpoint/2010/main" val="114072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63" y="-2"/>
            <a:ext cx="63960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Past Practice on Multiple Express Carriers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(US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9317" y="418011"/>
            <a:ext cx="3550357" cy="5920877"/>
          </a:xfrm>
          <a:prstGeom prst="rect">
            <a:avLst/>
          </a:prstGeom>
        </p:spPr>
      </p:pic>
      <p:pic>
        <p:nvPicPr>
          <p:cNvPr id="8" name="Picture 7"/>
          <p:cNvPicPr>
            <a:picLocks noChangeAspect="1"/>
          </p:cNvPicPr>
          <p:nvPr/>
        </p:nvPicPr>
        <p:blipFill>
          <a:blip r:embed="rId3"/>
          <a:stretch>
            <a:fillRect/>
          </a:stretch>
        </p:blipFill>
        <p:spPr>
          <a:xfrm>
            <a:off x="2028823" y="1880211"/>
            <a:ext cx="9398789" cy="3896702"/>
          </a:xfrm>
          <a:prstGeom prst="rect">
            <a:avLst/>
          </a:prstGeom>
        </p:spPr>
      </p:pic>
    </p:spTree>
    <p:extLst>
      <p:ext uri="{BB962C8B-B14F-4D97-AF65-F5344CB8AC3E}">
        <p14:creationId xmlns:p14="http://schemas.microsoft.com/office/powerpoint/2010/main" val="313386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Fighting Over Common Carrier Status</a:t>
            </a:r>
            <a:endParaRPr lang="en-US" dirty="0"/>
          </a:p>
        </p:txBody>
      </p:sp>
      <p:sp>
        <p:nvSpPr>
          <p:cNvPr id="3" name="Content Placeholder 2"/>
          <p:cNvSpPr>
            <a:spLocks noGrp="1"/>
          </p:cNvSpPr>
          <p:nvPr>
            <p:ph idx="1"/>
          </p:nvPr>
        </p:nvSpPr>
        <p:spPr/>
        <p:txBody>
          <a:bodyPr/>
          <a:lstStyle/>
          <a:p>
            <a:r>
              <a:rPr lang="en-US" dirty="0" smtClean="0"/>
              <a:t>Hypo</a:t>
            </a:r>
          </a:p>
          <a:p>
            <a:pPr lvl="1"/>
            <a:r>
              <a:rPr lang="en-US" dirty="0" smtClean="0"/>
              <a:t>It is 1885 and you are a lawyer for an express company/a railroad</a:t>
            </a:r>
          </a:p>
          <a:p>
            <a:r>
              <a:rPr lang="en-US" dirty="0" smtClean="0"/>
              <a:t>Questions</a:t>
            </a:r>
          </a:p>
          <a:p>
            <a:pPr lvl="1"/>
            <a:r>
              <a:rPr lang="en-US" dirty="0" smtClean="0"/>
              <a:t>What do the arguments look like regarding whether the railroads have common carrier status as to the express companies?</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23,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34</a:t>
            </a:fld>
            <a:endParaRPr lang="en-US" altLang="en-US"/>
          </a:p>
        </p:txBody>
      </p:sp>
      <p:sp>
        <p:nvSpPr>
          <p:cNvPr id="6" name="Text Box 5"/>
          <p:cNvSpPr txBox="1">
            <a:spLocks noChangeArrowheads="1"/>
          </p:cNvSpPr>
          <p:nvPr/>
        </p:nvSpPr>
        <p:spPr bwMode="auto">
          <a:xfrm>
            <a:off x="9983756" y="0"/>
            <a:ext cx="22082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2)</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9786325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Fighting Over Common Carrier Status</a:t>
            </a:r>
            <a:endParaRPr lang="en-US" dirty="0"/>
          </a:p>
        </p:txBody>
      </p:sp>
      <p:sp>
        <p:nvSpPr>
          <p:cNvPr id="3" name="Content Placeholder 2"/>
          <p:cNvSpPr>
            <a:spLocks noGrp="1"/>
          </p:cNvSpPr>
          <p:nvPr>
            <p:ph idx="1"/>
          </p:nvPr>
        </p:nvSpPr>
        <p:spPr/>
        <p:txBody>
          <a:bodyPr/>
          <a:lstStyle/>
          <a:p>
            <a:pPr lvl="1"/>
            <a:r>
              <a:rPr lang="en-US" dirty="0" smtClean="0"/>
              <a:t>What do the express companies/railroads want here?</a:t>
            </a:r>
          </a:p>
          <a:p>
            <a:pPr lvl="1"/>
            <a:r>
              <a:rPr lang="en-US" dirty="0" smtClean="0"/>
              <a:t>What is your prediction as to what would happen should the express companies/railroads win the cases?</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23,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35</a:t>
            </a:fld>
            <a:endParaRPr lang="en-US" altLang="en-US"/>
          </a:p>
        </p:txBody>
      </p:sp>
      <p:sp>
        <p:nvSpPr>
          <p:cNvPr id="6" name="Text Box 5"/>
          <p:cNvSpPr txBox="1">
            <a:spLocks noChangeArrowheads="1"/>
          </p:cNvSpPr>
          <p:nvPr/>
        </p:nvSpPr>
        <p:spPr bwMode="auto">
          <a:xfrm>
            <a:off x="9983756" y="0"/>
            <a:ext cx="22082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2)</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7248145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047D9146-B94C-482D-AC8A-01D35B4D6979}" type="datetime4">
              <a:rPr lang="en-US" smtClean="0"/>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9DC87A8-24CC-4ABB-8B1C-32938480686B}" type="slidenum">
              <a:rPr lang="en-US" altLang="en-US" sz="1400">
                <a:solidFill>
                  <a:srgbClr val="000066"/>
                </a:solidFill>
                <a:latin typeface="Arial" panose="020B0604020202020204" pitchFamily="34" charset="0"/>
              </a:rPr>
              <a:pPr/>
              <a:t>36</a:t>
            </a:fld>
            <a:endParaRPr lang="en-US" altLang="en-US" sz="1400">
              <a:solidFill>
                <a:srgbClr val="000066"/>
              </a:solidFill>
              <a:latin typeface="Arial" panose="020B0604020202020204" pitchFamily="34" charset="0"/>
            </a:endParaRPr>
          </a:p>
        </p:txBody>
      </p:sp>
      <p:sp>
        <p:nvSpPr>
          <p:cNvPr id="38917" name="Rectangle 2"/>
          <p:cNvSpPr>
            <a:spLocks noGrp="1" noChangeArrowheads="1"/>
          </p:cNvSpPr>
          <p:nvPr>
            <p:ph type="title"/>
          </p:nvPr>
        </p:nvSpPr>
        <p:spPr/>
        <p:txBody>
          <a:bodyPr/>
          <a:lstStyle/>
          <a:p>
            <a:r>
              <a:rPr lang="en-US" smtClean="0">
                <a:cs typeface="Times New Roman" panose="02020603050405020304" pitchFamily="18" charset="0"/>
              </a:rPr>
              <a:t>Conflict with Railroads</a:t>
            </a:r>
          </a:p>
        </p:txBody>
      </p:sp>
      <p:sp>
        <p:nvSpPr>
          <p:cNvPr id="38918" name="Rectangle 3"/>
          <p:cNvSpPr>
            <a:spLocks noGrp="1" noChangeArrowheads="1"/>
          </p:cNvSpPr>
          <p:nvPr>
            <p:ph type="body" idx="1"/>
          </p:nvPr>
        </p:nvSpPr>
        <p:spPr/>
        <p:txBody>
          <a:bodyPr/>
          <a:lstStyle/>
          <a:p>
            <a:r>
              <a:rPr lang="en-US" smtClean="0">
                <a:cs typeface="Times New Roman" panose="02020603050405020304" pitchFamily="18" charset="0"/>
              </a:rPr>
              <a:t>After nine years, railroads announce intention to terminate the contract and enter the express business.</a:t>
            </a:r>
          </a:p>
          <a:p>
            <a:r>
              <a:rPr lang="en-US" smtClean="0">
                <a:cs typeface="Times New Roman" panose="02020603050405020304" pitchFamily="18" charset="0"/>
              </a:rPr>
              <a:t>Express company filed suit and received preliminary injunction continuing access right.</a:t>
            </a:r>
          </a:p>
          <a:p>
            <a:pPr lvl="1"/>
            <a:r>
              <a:rPr lang="en-US" smtClean="0">
                <a:cs typeface="Times New Roman" panose="02020603050405020304" pitchFamily="18" charset="0"/>
              </a:rPr>
              <a:t>Duty to carry at “just and reasonable rate of compensation”</a:t>
            </a:r>
          </a:p>
        </p:txBody>
      </p:sp>
    </p:spTree>
    <p:extLst>
      <p:ext uri="{BB962C8B-B14F-4D97-AF65-F5344CB8AC3E}">
        <p14:creationId xmlns:p14="http://schemas.microsoft.com/office/powerpoint/2010/main" val="12758386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729E12F-6727-44DF-A29D-2A2C68530238}" type="datetime4">
              <a:rPr lang="en-US" smtClean="0"/>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8C58DB5-511F-49B5-AC9D-583B7A863B74}" type="slidenum">
              <a:rPr lang="en-US" altLang="en-US" sz="1400">
                <a:solidFill>
                  <a:srgbClr val="000066"/>
                </a:solidFill>
                <a:latin typeface="Arial" panose="020B0604020202020204" pitchFamily="34" charset="0"/>
              </a:rPr>
              <a:pPr/>
              <a:t>37</a:t>
            </a:fld>
            <a:endParaRPr lang="en-US" altLang="en-US" sz="1400">
              <a:solidFill>
                <a:srgbClr val="000066"/>
              </a:solidFill>
              <a:latin typeface="Arial" panose="020B0604020202020204" pitchFamily="34" charset="0"/>
            </a:endParaRPr>
          </a:p>
        </p:txBody>
      </p:sp>
      <p:sp>
        <p:nvSpPr>
          <p:cNvPr id="39941" name="Rectangle 2"/>
          <p:cNvSpPr>
            <a:spLocks noGrp="1" noChangeArrowheads="1"/>
          </p:cNvSpPr>
          <p:nvPr>
            <p:ph type="title"/>
          </p:nvPr>
        </p:nvSpPr>
        <p:spPr/>
        <p:txBody>
          <a:bodyPr/>
          <a:lstStyle/>
          <a:p>
            <a:r>
              <a:rPr lang="en-US" smtClean="0">
                <a:cs typeface="Times New Roman" panose="02020603050405020304" pitchFamily="18" charset="0"/>
              </a:rPr>
              <a:t>Sources of Interconnection Obligations</a:t>
            </a:r>
          </a:p>
        </p:txBody>
      </p:sp>
      <p:sp>
        <p:nvSpPr>
          <p:cNvPr id="39942" name="Rectangle 3"/>
          <p:cNvSpPr>
            <a:spLocks noGrp="1" noChangeArrowheads="1"/>
          </p:cNvSpPr>
          <p:nvPr>
            <p:ph type="body" idx="1"/>
          </p:nvPr>
        </p:nvSpPr>
        <p:spPr/>
        <p:txBody>
          <a:bodyPr/>
          <a:lstStyle/>
          <a:p>
            <a:r>
              <a:rPr lang="en-US" smtClean="0">
                <a:cs typeface="Times New Roman" panose="02020603050405020304" pitchFamily="18" charset="0"/>
              </a:rPr>
              <a:t>Constitutions</a:t>
            </a:r>
          </a:p>
          <a:p>
            <a:r>
              <a:rPr lang="en-US" smtClean="0">
                <a:cs typeface="Times New Roman" panose="02020603050405020304" pitchFamily="18" charset="0"/>
              </a:rPr>
              <a:t>Statutes</a:t>
            </a:r>
          </a:p>
          <a:p>
            <a:r>
              <a:rPr lang="en-US" smtClean="0">
                <a:cs typeface="Times New Roman" panose="02020603050405020304" pitchFamily="18" charset="0"/>
              </a:rPr>
              <a:t>Common law status</a:t>
            </a:r>
          </a:p>
          <a:p>
            <a:r>
              <a:rPr lang="en-US" smtClean="0">
                <a:cs typeface="Times New Roman" panose="02020603050405020304" pitchFamily="18" charset="0"/>
              </a:rPr>
              <a:t>Contract</a:t>
            </a:r>
          </a:p>
        </p:txBody>
      </p:sp>
    </p:spTree>
    <p:extLst>
      <p:ext uri="{BB962C8B-B14F-4D97-AF65-F5344CB8AC3E}">
        <p14:creationId xmlns:p14="http://schemas.microsoft.com/office/powerpoint/2010/main" val="2245928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3488" y="-2"/>
            <a:ext cx="86985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Missouri Constitution: Public Highways; Common Carriers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6726" y="418011"/>
            <a:ext cx="3226762" cy="5611500"/>
          </a:xfrm>
          <a:prstGeom prst="rect">
            <a:avLst/>
          </a:prstGeom>
        </p:spPr>
      </p:pic>
      <p:sp>
        <p:nvSpPr>
          <p:cNvPr id="11" name="Rectangle 10"/>
          <p:cNvSpPr/>
          <p:nvPr/>
        </p:nvSpPr>
        <p:spPr bwMode="auto">
          <a:xfrm>
            <a:off x="923422" y="844689"/>
            <a:ext cx="10963778" cy="563231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a:t>
            </a:r>
            <a:r>
              <a:rPr lang="en-US" sz="3600" dirty="0">
                <a:solidFill>
                  <a:srgbClr val="000000"/>
                </a:solidFill>
              </a:rPr>
              <a:t>In </a:t>
            </a:r>
            <a:r>
              <a:rPr lang="en-US" sz="3600" b="1" dirty="0">
                <a:solidFill>
                  <a:schemeClr val="accent4">
                    <a:lumMod val="50000"/>
                    <a:lumOff val="50000"/>
                  </a:schemeClr>
                </a:solidFill>
              </a:rPr>
              <a:t>Missouri</a:t>
            </a:r>
            <a:r>
              <a:rPr lang="en-US" sz="3600" dirty="0">
                <a:solidFill>
                  <a:srgbClr val="000000"/>
                </a:solidFill>
              </a:rPr>
              <a:t>, by the Constitution, </a:t>
            </a:r>
            <a:r>
              <a:rPr lang="en-US" sz="3600" b="1" dirty="0">
                <a:solidFill>
                  <a:schemeClr val="accent4">
                    <a:lumMod val="50000"/>
                    <a:lumOff val="50000"/>
                  </a:schemeClr>
                </a:solidFill>
              </a:rPr>
              <a:t>railways are </a:t>
            </a:r>
            <a:r>
              <a:rPr lang="en-US" sz="3600" b="1" dirty="0" smtClean="0">
                <a:solidFill>
                  <a:schemeClr val="accent4">
                    <a:lumMod val="50000"/>
                    <a:lumOff val="50000"/>
                  </a:schemeClr>
                </a:solidFill>
              </a:rPr>
              <a:t>‘</a:t>
            </a:r>
            <a:r>
              <a:rPr lang="en-US" sz="3600" b="1" dirty="0" smtClean="0">
                <a:solidFill>
                  <a:schemeClr val="accent4">
                    <a:lumMod val="50000"/>
                    <a:lumOff val="50000"/>
                  </a:schemeClr>
                </a:solidFill>
              </a:rPr>
              <a:t>declared </a:t>
            </a:r>
            <a:r>
              <a:rPr lang="en-US" sz="3600" b="1" dirty="0">
                <a:solidFill>
                  <a:schemeClr val="accent4">
                    <a:lumMod val="50000"/>
                    <a:lumOff val="50000"/>
                  </a:schemeClr>
                </a:solidFill>
              </a:rPr>
              <a:t>public highways, and railroad companies common carriers</a:t>
            </a:r>
            <a:r>
              <a:rPr lang="en-US" sz="3600" b="1" dirty="0" smtClean="0">
                <a:solidFill>
                  <a:schemeClr val="accent4">
                    <a:lumMod val="50000"/>
                    <a:lumOff val="50000"/>
                  </a:schemeClr>
                </a:solidFill>
              </a:rPr>
              <a:t>.</a:t>
            </a:r>
            <a:r>
              <a:rPr lang="en-US" sz="3600" dirty="0" smtClean="0">
                <a:solidFill>
                  <a:srgbClr val="000000"/>
                </a:solidFill>
              </a:rPr>
              <a:t>’ </a:t>
            </a:r>
            <a:r>
              <a:rPr lang="en-US" sz="3600" dirty="0">
                <a:solidFill>
                  <a:srgbClr val="000000"/>
                </a:solidFill>
              </a:rPr>
              <a:t>The general assembly is also required </a:t>
            </a:r>
            <a:r>
              <a:rPr lang="en-US" sz="3600" dirty="0" smtClean="0">
                <a:solidFill>
                  <a:srgbClr val="000000"/>
                </a:solidFill>
              </a:rPr>
              <a:t>‘to </a:t>
            </a:r>
            <a:r>
              <a:rPr lang="en-US" sz="3600" b="1" dirty="0">
                <a:solidFill>
                  <a:schemeClr val="accent4">
                    <a:lumMod val="50000"/>
                    <a:lumOff val="50000"/>
                  </a:schemeClr>
                </a:solidFill>
              </a:rPr>
              <a:t>pass laws to correct abuses and prevent unjust discrimination and extortion in rates of freight and passenger tariffs on the different railroads </a:t>
            </a:r>
            <a:r>
              <a:rPr lang="en-US" sz="3600" dirty="0">
                <a:solidFill>
                  <a:srgbClr val="000000"/>
                </a:solidFill>
              </a:rPr>
              <a:t>in this State</a:t>
            </a:r>
            <a:r>
              <a:rPr lang="en-US" sz="3600" dirty="0" smtClean="0">
                <a:solidFill>
                  <a:srgbClr val="000000"/>
                </a:solidFill>
              </a:rPr>
              <a:t>,’ </a:t>
            </a:r>
            <a:r>
              <a:rPr lang="en-US" sz="3600" dirty="0">
                <a:solidFill>
                  <a:srgbClr val="000000"/>
                </a:solidFill>
              </a:rPr>
              <a:t>and </a:t>
            </a:r>
            <a:r>
              <a:rPr lang="en-US" sz="3600" dirty="0" smtClean="0">
                <a:solidFill>
                  <a:srgbClr val="000000"/>
                </a:solidFill>
              </a:rPr>
              <a:t>‘to </a:t>
            </a:r>
            <a:r>
              <a:rPr lang="en-US" sz="3600" dirty="0">
                <a:solidFill>
                  <a:srgbClr val="000000"/>
                </a:solidFill>
              </a:rPr>
              <a:t>pass laws establishing </a:t>
            </a:r>
            <a:r>
              <a:rPr lang="en-US" sz="3600" b="1" dirty="0">
                <a:solidFill>
                  <a:schemeClr val="accent4">
                    <a:lumMod val="50000"/>
                    <a:lumOff val="50000"/>
                  </a:schemeClr>
                </a:solidFill>
              </a:rPr>
              <a:t>reasonable maximum rates of charges</a:t>
            </a:r>
            <a:r>
              <a:rPr lang="en-US" sz="3600" dirty="0">
                <a:solidFill>
                  <a:srgbClr val="000000"/>
                </a:solidFill>
              </a:rPr>
              <a:t> for the transportation of passengers and freight on said railroads, and enforce all such laws by adequate penalties</a:t>
            </a:r>
            <a:r>
              <a:rPr lang="en-US" sz="3600" dirty="0" smtClean="0">
                <a:solidFill>
                  <a:srgbClr val="000000"/>
                </a:solidFill>
              </a:rPr>
              <a:t>.’ </a:t>
            </a:r>
            <a:r>
              <a:rPr lang="en-US" sz="3600" dirty="0">
                <a:solidFill>
                  <a:srgbClr val="000000"/>
                </a:solidFill>
              </a:rPr>
              <a:t>Art. XII., sec. </a:t>
            </a:r>
            <a:r>
              <a:rPr lang="en-US" sz="3600" dirty="0" smtClean="0">
                <a:solidFill>
                  <a:srgbClr val="000000"/>
                </a:solidFill>
              </a:rPr>
              <a:t>14.”</a:t>
            </a:r>
            <a:endParaRPr kumimoji="1" lang="en-US" sz="36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80668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048" y="-2"/>
            <a:ext cx="817695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Missouri Constitution: No Discrimination or Preference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52965" y="419920"/>
            <a:ext cx="3426540" cy="5828480"/>
          </a:xfrm>
          <a:prstGeom prst="rect">
            <a:avLst/>
          </a:prstGeom>
        </p:spPr>
      </p:pic>
      <p:sp>
        <p:nvSpPr>
          <p:cNvPr id="11" name="Rectangle 10"/>
          <p:cNvSpPr/>
          <p:nvPr/>
        </p:nvSpPr>
        <p:spPr bwMode="auto">
          <a:xfrm>
            <a:off x="923422" y="1941340"/>
            <a:ext cx="10963778" cy="39703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a:t>
            </a:r>
            <a:r>
              <a:rPr lang="en-US" sz="3600" dirty="0" smtClean="0">
                <a:solidFill>
                  <a:srgbClr val="000000"/>
                </a:solidFill>
              </a:rPr>
              <a:t>And </a:t>
            </a:r>
            <a:r>
              <a:rPr lang="en-US" sz="3600" dirty="0">
                <a:solidFill>
                  <a:srgbClr val="000000"/>
                </a:solidFill>
              </a:rPr>
              <a:t>by section 23</a:t>
            </a:r>
            <a:r>
              <a:rPr lang="en-US" sz="3600" b="1" dirty="0">
                <a:solidFill>
                  <a:srgbClr val="000000"/>
                </a:solidFill>
              </a:rPr>
              <a:t> </a:t>
            </a:r>
            <a:r>
              <a:rPr lang="en-US" sz="3600" dirty="0">
                <a:solidFill>
                  <a:srgbClr val="000000"/>
                </a:solidFill>
              </a:rPr>
              <a:t>it is provided that </a:t>
            </a:r>
            <a:r>
              <a:rPr lang="en-US" sz="3600" dirty="0" smtClean="0">
                <a:solidFill>
                  <a:srgbClr val="000000"/>
                </a:solidFill>
              </a:rPr>
              <a:t>‘</a:t>
            </a:r>
            <a:r>
              <a:rPr lang="en-US" sz="3600" b="1" dirty="0" smtClean="0">
                <a:solidFill>
                  <a:schemeClr val="accent4">
                    <a:lumMod val="50000"/>
                    <a:lumOff val="50000"/>
                  </a:schemeClr>
                </a:solidFill>
              </a:rPr>
              <a:t>no </a:t>
            </a:r>
            <a:r>
              <a:rPr lang="en-US" sz="3600" b="1" dirty="0">
                <a:solidFill>
                  <a:schemeClr val="accent4">
                    <a:lumMod val="50000"/>
                    <a:lumOff val="50000"/>
                  </a:schemeClr>
                </a:solidFill>
              </a:rPr>
              <a:t>discrimination in charges or facilities in transportation</a:t>
            </a:r>
            <a:r>
              <a:rPr lang="en-US" sz="3600" dirty="0">
                <a:solidFill>
                  <a:srgbClr val="000000"/>
                </a:solidFill>
              </a:rPr>
              <a:t> shall be made between transportation companies and individuals, or in favor of either, by abatement, drawback, or otherwise, and </a:t>
            </a:r>
            <a:r>
              <a:rPr lang="en-US" sz="3600" b="1" dirty="0">
                <a:solidFill>
                  <a:schemeClr val="accent4">
                    <a:lumMod val="50000"/>
                    <a:lumOff val="50000"/>
                  </a:schemeClr>
                </a:solidFill>
              </a:rPr>
              <a:t>no railroad </a:t>
            </a:r>
            <a:r>
              <a:rPr lang="en-US" sz="3600" dirty="0">
                <a:solidFill>
                  <a:srgbClr val="000000"/>
                </a:solidFill>
              </a:rPr>
              <a:t>company, or any lessee, manager, or </a:t>
            </a:r>
            <a:r>
              <a:rPr lang="en-US" sz="3600" dirty="0" err="1">
                <a:solidFill>
                  <a:srgbClr val="000000"/>
                </a:solidFill>
              </a:rPr>
              <a:t>employe</a:t>
            </a:r>
            <a:r>
              <a:rPr lang="en-US" sz="3600" dirty="0">
                <a:solidFill>
                  <a:srgbClr val="000000"/>
                </a:solidFill>
              </a:rPr>
              <a:t> thereof shall make </a:t>
            </a:r>
            <a:r>
              <a:rPr lang="en-US" sz="3600" b="1" dirty="0">
                <a:solidFill>
                  <a:schemeClr val="accent4">
                    <a:lumMod val="50000"/>
                    <a:lumOff val="50000"/>
                  </a:schemeClr>
                </a:solidFill>
              </a:rPr>
              <a:t>any preference in </a:t>
            </a:r>
            <a:r>
              <a:rPr lang="en-US" sz="3600" b="1" dirty="0" smtClean="0">
                <a:solidFill>
                  <a:schemeClr val="accent4">
                    <a:lumMod val="50000"/>
                    <a:lumOff val="50000"/>
                  </a:schemeClr>
                </a:solidFill>
              </a:rPr>
              <a:t>furnishing </a:t>
            </a:r>
            <a:r>
              <a:rPr lang="en-US" sz="3600" b="1" dirty="0">
                <a:solidFill>
                  <a:schemeClr val="accent4">
                    <a:lumMod val="50000"/>
                    <a:lumOff val="50000"/>
                  </a:schemeClr>
                </a:solidFill>
              </a:rPr>
              <a:t>cars or motive power</a:t>
            </a:r>
            <a:r>
              <a:rPr lang="en-US" sz="3600" dirty="0" smtClean="0">
                <a:solidFill>
                  <a:srgbClr val="000000"/>
                </a:solidFill>
              </a:rPr>
              <a:t>.’.”</a:t>
            </a:r>
            <a:endParaRPr kumimoji="1" lang="en-US" sz="36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67510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“Common Carrier”</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27868" y="6488668"/>
            <a:ext cx="32641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a:t>
            </a:r>
            <a:r>
              <a:rPr lang="en-US" sz="1800" i="0" dirty="0" err="1" smtClean="0">
                <a:solidFill>
                  <a:schemeClr val="accent4">
                    <a:lumMod val="75000"/>
                    <a:lumOff val="25000"/>
                  </a:schemeClr>
                </a:solidFill>
                <a:latin typeface="+mn-lt"/>
                <a:cs typeface="Times New Roman" panose="02020603050405020304" pitchFamily="18" charset="0"/>
              </a:rPr>
              <a:t>Ngram</a:t>
            </a:r>
            <a:r>
              <a:rPr lang="en-US" sz="1800" i="0" dirty="0" smtClean="0">
                <a:solidFill>
                  <a:schemeClr val="accent4">
                    <a:lumMod val="75000"/>
                    <a:lumOff val="25000"/>
                  </a:schemeClr>
                </a:solidFill>
                <a:latin typeface="+mn-lt"/>
                <a:cs typeface="Times New Roman" panose="02020603050405020304" pitchFamily="18" charset="0"/>
              </a:rPr>
              <a:t> (23 Mar 2023)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oogle Ngram Viewer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084" y="418011"/>
            <a:ext cx="5237428" cy="5787440"/>
          </a:xfrm>
          <a:prstGeom prst="rect">
            <a:avLst/>
          </a:prstGeom>
        </p:spPr>
      </p:pic>
      <p:pic>
        <p:nvPicPr>
          <p:cNvPr id="8" name="Picture 7" descr="Google Ngram Viewer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7013" t="7851" r="6196" b="48942"/>
          <a:stretch/>
        </p:blipFill>
        <p:spPr>
          <a:xfrm>
            <a:off x="1936867" y="881148"/>
            <a:ext cx="9119698" cy="5016731"/>
          </a:xfrm>
          <a:prstGeom prst="rect">
            <a:avLst/>
          </a:prstGeom>
        </p:spPr>
      </p:pic>
    </p:spTree>
    <p:extLst>
      <p:ext uri="{BB962C8B-B14F-4D97-AF65-F5344CB8AC3E}">
        <p14:creationId xmlns:p14="http://schemas.microsoft.com/office/powerpoint/2010/main" val="127049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3577" y="406480"/>
            <a:ext cx="3372720" cy="5841920"/>
          </a:xfrm>
          <a:prstGeom prst="rect">
            <a:avLst/>
          </a:prstGeom>
        </p:spPr>
      </p:pic>
      <p:sp>
        <p:nvSpPr>
          <p:cNvPr id="2" name="Title 1"/>
          <p:cNvSpPr>
            <a:spLocks noGrp="1"/>
          </p:cNvSpPr>
          <p:nvPr>
            <p:ph type="title"/>
          </p:nvPr>
        </p:nvSpPr>
        <p:spPr>
          <a:xfrm>
            <a:off x="2460568" y="-2"/>
            <a:ext cx="973143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Kansas Statute: Need to Ensure Express Service Is </a:t>
            </a:r>
            <a:r>
              <a:rPr lang="en-US" sz="2400" dirty="0" err="1" smtClean="0">
                <a:solidFill>
                  <a:schemeClr val="accent4">
                    <a:lumMod val="75000"/>
                    <a:lumOff val="25000"/>
                  </a:schemeClr>
                </a:solidFill>
                <a:latin typeface="+mn-lt"/>
                <a:cs typeface="Times New Roman" panose="02020603050405020304" pitchFamily="18" charset="0"/>
              </a:rPr>
              <a:t>Accomodated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p:cNvSpPr/>
          <p:nvPr/>
        </p:nvSpPr>
        <p:spPr bwMode="auto">
          <a:xfrm>
            <a:off x="923422" y="1941340"/>
            <a:ext cx="10963778"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a:t>
            </a:r>
            <a:r>
              <a:rPr lang="en-US" sz="3600" dirty="0">
                <a:solidFill>
                  <a:srgbClr val="000000"/>
                </a:solidFill>
                <a:cs typeface="Times New Roman" panose="02020603050405020304" pitchFamily="18" charset="0"/>
              </a:rPr>
              <a:t>Every railway corporation in this state which now is, or may hereafter be, engaged in the transportation of persons or property, shall give public notice of the regular time of starting and running its cars, and </a:t>
            </a:r>
            <a:r>
              <a:rPr lang="en-US" sz="3600" b="1" dirty="0">
                <a:solidFill>
                  <a:schemeClr val="accent4">
                    <a:lumMod val="50000"/>
                    <a:lumOff val="50000"/>
                  </a:schemeClr>
                </a:solidFill>
                <a:cs typeface="Times New Roman" panose="02020603050405020304" pitchFamily="18" charset="0"/>
              </a:rPr>
              <a:t>shall furnish sufficient accommodations</a:t>
            </a:r>
            <a:r>
              <a:rPr lang="en-US" sz="3600" dirty="0">
                <a:solidFill>
                  <a:srgbClr val="000000"/>
                </a:solidFill>
                <a:cs typeface="Times New Roman" panose="02020603050405020304" pitchFamily="18" charset="0"/>
              </a:rPr>
              <a:t> for the transportation of all such passengers, baggage, mails, </a:t>
            </a:r>
            <a:r>
              <a:rPr lang="en-US" sz="3600" b="1" dirty="0">
                <a:solidFill>
                  <a:schemeClr val="accent4">
                    <a:lumMod val="50000"/>
                    <a:lumOff val="50000"/>
                  </a:schemeClr>
                </a:solidFill>
                <a:cs typeface="Times New Roman" panose="02020603050405020304" pitchFamily="18" charset="0"/>
              </a:rPr>
              <a:t>and express </a:t>
            </a:r>
            <a:r>
              <a:rPr lang="en-US" sz="3600" b="1" dirty="0" smtClean="0">
                <a:solidFill>
                  <a:schemeClr val="accent4">
                    <a:lumMod val="50000"/>
                    <a:lumOff val="50000"/>
                  </a:schemeClr>
                </a:solidFill>
                <a:cs typeface="Times New Roman" panose="02020603050405020304" pitchFamily="18" charset="0"/>
              </a:rPr>
              <a:t>freight </a:t>
            </a:r>
            <a:r>
              <a:rPr lang="en-US" sz="3600" dirty="0" smtClean="0">
                <a:solidFill>
                  <a:srgbClr val="000000"/>
                </a:solidFill>
                <a:cs typeface="Times New Roman" panose="02020603050405020304" pitchFamily="18" charset="0"/>
              </a:rPr>
              <a:t>as shall</a:t>
            </a:r>
            <a:r>
              <a:rPr lang="en-US" sz="3600" dirty="0" smtClean="0">
                <a:solidFill>
                  <a:srgbClr val="000000"/>
                </a:solidFill>
              </a:rPr>
              <a:t>”</a:t>
            </a:r>
            <a:endParaRPr lang="en-US" sz="3600"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39977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3577" y="406480"/>
            <a:ext cx="3372720" cy="5841920"/>
          </a:xfrm>
          <a:prstGeom prst="rect">
            <a:avLst/>
          </a:prstGeom>
        </p:spPr>
      </p:pic>
      <p:sp>
        <p:nvSpPr>
          <p:cNvPr id="2" name="Title 1"/>
          <p:cNvSpPr>
            <a:spLocks noGrp="1"/>
          </p:cNvSpPr>
          <p:nvPr>
            <p:ph type="title"/>
          </p:nvPr>
        </p:nvSpPr>
        <p:spPr>
          <a:xfrm>
            <a:off x="9694506" y="-2"/>
            <a:ext cx="2497495"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Kansas Statute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p:cNvSpPr/>
          <p:nvPr/>
        </p:nvSpPr>
        <p:spPr bwMode="auto">
          <a:xfrm>
            <a:off x="923422" y="1941340"/>
            <a:ext cx="10963778"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a:t>
            </a:r>
            <a:r>
              <a:rPr lang="en-US" sz="3600" dirty="0" smtClean="0">
                <a:solidFill>
                  <a:srgbClr val="000000"/>
                </a:solidFill>
                <a:cs typeface="Times New Roman" panose="02020603050405020304" pitchFamily="18" charset="0"/>
              </a:rPr>
              <a:t>within </a:t>
            </a:r>
            <a:r>
              <a:rPr lang="en-US" sz="3600" dirty="0">
                <a:solidFill>
                  <a:srgbClr val="000000"/>
                </a:solidFill>
                <a:cs typeface="Times New Roman" panose="02020603050405020304" pitchFamily="18" charset="0"/>
              </a:rPr>
              <a:t>a reasonable time previous thereto, be offered for transportation at the place of starting, at the junction of other roads, and at the several stopping places; and they are hereby </a:t>
            </a:r>
            <a:r>
              <a:rPr lang="en-US" sz="3600" b="1" dirty="0">
                <a:solidFill>
                  <a:schemeClr val="accent4">
                    <a:lumMod val="50000"/>
                    <a:lumOff val="50000"/>
                  </a:schemeClr>
                </a:solidFill>
                <a:cs typeface="Times New Roman" panose="02020603050405020304" pitchFamily="18" charset="0"/>
              </a:rPr>
              <a:t>required to stop all trains </a:t>
            </a:r>
            <a:r>
              <a:rPr lang="en-US" sz="3600" dirty="0">
                <a:solidFill>
                  <a:srgbClr val="000000"/>
                </a:solidFill>
                <a:cs typeface="Times New Roman" panose="02020603050405020304" pitchFamily="18" charset="0"/>
              </a:rPr>
              <a:t>carrying passengers </a:t>
            </a:r>
            <a:r>
              <a:rPr lang="en-US" sz="3600" b="1" dirty="0">
                <a:solidFill>
                  <a:schemeClr val="accent4">
                    <a:lumMod val="50000"/>
                    <a:lumOff val="50000"/>
                  </a:schemeClr>
                </a:solidFill>
                <a:cs typeface="Times New Roman" panose="02020603050405020304" pitchFamily="18" charset="0"/>
              </a:rPr>
              <a:t>at the junction or intersection of other railways</a:t>
            </a:r>
            <a:r>
              <a:rPr lang="en-US" sz="3600" dirty="0">
                <a:solidFill>
                  <a:srgbClr val="000000"/>
                </a:solidFill>
                <a:cs typeface="Times New Roman" panose="02020603050405020304" pitchFamily="18" charset="0"/>
              </a:rPr>
              <a:t> a sufficient length of time </a:t>
            </a:r>
            <a:r>
              <a:rPr lang="en-US" sz="3600" b="1" dirty="0">
                <a:solidFill>
                  <a:schemeClr val="accent4">
                    <a:lumMod val="50000"/>
                    <a:lumOff val="50000"/>
                  </a:schemeClr>
                </a:solidFill>
                <a:cs typeface="Times New Roman" panose="02020603050405020304" pitchFamily="18" charset="0"/>
              </a:rPr>
              <a:t>to allow the transfer </a:t>
            </a:r>
            <a:r>
              <a:rPr lang="en-US" sz="3600" dirty="0" smtClean="0">
                <a:solidFill>
                  <a:srgbClr val="000000"/>
                </a:solidFill>
                <a:cs typeface="Times New Roman" panose="02020603050405020304" pitchFamily="18" charset="0"/>
              </a:rPr>
              <a:t>of</a:t>
            </a:r>
            <a:r>
              <a:rPr lang="en-US" sz="3600" dirty="0" smtClean="0">
                <a:solidFill>
                  <a:srgbClr val="000000"/>
                </a:solidFill>
              </a:rPr>
              <a:t>”</a:t>
            </a:r>
            <a:endParaRPr lang="en-US" sz="3600"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313239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3577" y="406480"/>
            <a:ext cx="3372720" cy="5841920"/>
          </a:xfrm>
          <a:prstGeom prst="rect">
            <a:avLst/>
          </a:prstGeom>
        </p:spPr>
      </p:pic>
      <p:sp>
        <p:nvSpPr>
          <p:cNvPr id="2" name="Title 1"/>
          <p:cNvSpPr>
            <a:spLocks noGrp="1"/>
          </p:cNvSpPr>
          <p:nvPr>
            <p:ph type="title"/>
          </p:nvPr>
        </p:nvSpPr>
        <p:spPr>
          <a:xfrm>
            <a:off x="5660968" y="-2"/>
            <a:ext cx="653103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Kansas Statute: Interconnection Obligation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Rectangle 10"/>
          <p:cNvSpPr/>
          <p:nvPr/>
        </p:nvSpPr>
        <p:spPr bwMode="auto">
          <a:xfrm>
            <a:off x="923422" y="1724085"/>
            <a:ext cx="10963778" cy="452431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a:t>
            </a:r>
            <a:r>
              <a:rPr lang="en-US" sz="3600" dirty="0">
                <a:solidFill>
                  <a:srgbClr val="000000"/>
                </a:solidFill>
                <a:cs typeface="Times New Roman" panose="02020603050405020304" pitchFamily="18" charset="0"/>
              </a:rPr>
              <a:t>passengers, personal baggage, mails, and express freight from the trains or railways so connecting or intersecting, or they may mutually arrange for the transportation of such persons and property over both roads without change of cars</a:t>
            </a:r>
            <a:r>
              <a:rPr lang="en-US" sz="3600" dirty="0" smtClean="0">
                <a:solidFill>
                  <a:srgbClr val="000000"/>
                </a:solidFill>
                <a:cs typeface="Times New Roman" panose="02020603050405020304" pitchFamily="18" charset="0"/>
              </a:rPr>
              <a:t>; </a:t>
            </a:r>
            <a:r>
              <a:rPr lang="en-US" sz="3600" b="1" dirty="0">
                <a:solidFill>
                  <a:schemeClr val="tx1">
                    <a:lumMod val="60000"/>
                    <a:lumOff val="40000"/>
                  </a:schemeClr>
                </a:solidFill>
                <a:cs typeface="Times New Roman" panose="02020603050405020304" pitchFamily="18" charset="0"/>
              </a:rPr>
              <a:t>and they shall be compelled to receive all passengers and freight from such connecting and intersecting roads whenever the same shall be delivered to </a:t>
            </a:r>
            <a:r>
              <a:rPr lang="en-US" sz="3600" b="1" dirty="0" smtClean="0">
                <a:solidFill>
                  <a:schemeClr val="tx1">
                    <a:lumMod val="60000"/>
                    <a:lumOff val="40000"/>
                  </a:schemeClr>
                </a:solidFill>
                <a:cs typeface="Times New Roman" panose="02020603050405020304" pitchFamily="18" charset="0"/>
              </a:rPr>
              <a:t>them.</a:t>
            </a:r>
            <a:r>
              <a:rPr lang="en-US" sz="3600" dirty="0" smtClean="0">
                <a:solidFill>
                  <a:srgbClr val="000000"/>
                </a:solidFill>
              </a:rPr>
              <a:t>”</a:t>
            </a:r>
            <a:endParaRPr lang="en-US" sz="3600" b="1"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262813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F61A830-9646-4464-ACA6-2394EE5356F8}" type="datetime4">
              <a:rPr lang="en-US" smtClean="0"/>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7DBA7C0-5E3E-4D8A-B10C-E47F5228718C}" type="slidenum">
              <a:rPr lang="en-US" altLang="en-US" sz="1400">
                <a:solidFill>
                  <a:srgbClr val="000066"/>
                </a:solidFill>
                <a:latin typeface="Arial" panose="020B0604020202020204" pitchFamily="34" charset="0"/>
              </a:rPr>
              <a:pPr/>
              <a:t>43</a:t>
            </a:fld>
            <a:endParaRPr lang="en-US" altLang="en-US" sz="1400">
              <a:solidFill>
                <a:srgbClr val="000066"/>
              </a:solidFill>
              <a:latin typeface="Arial" panose="020B0604020202020204" pitchFamily="34" charset="0"/>
            </a:endParaRPr>
          </a:p>
        </p:txBody>
      </p:sp>
      <p:sp>
        <p:nvSpPr>
          <p:cNvPr id="45061" name="Rectangle 2"/>
          <p:cNvSpPr>
            <a:spLocks noGrp="1" noChangeArrowheads="1"/>
          </p:cNvSpPr>
          <p:nvPr>
            <p:ph type="title"/>
          </p:nvPr>
        </p:nvSpPr>
        <p:spPr/>
        <p:txBody>
          <a:bodyPr/>
          <a:lstStyle/>
          <a:p>
            <a:r>
              <a:rPr lang="en-US" dirty="0" smtClean="0">
                <a:cs typeface="Times New Roman" panose="02020603050405020304" pitchFamily="18" charset="0"/>
              </a:rPr>
              <a:t>Sources of Interconnection Obligations: Contract and Status</a:t>
            </a:r>
          </a:p>
        </p:txBody>
      </p:sp>
      <p:sp>
        <p:nvSpPr>
          <p:cNvPr id="45062" name="Rectangle 3"/>
          <p:cNvSpPr>
            <a:spLocks noGrp="1" noChangeArrowheads="1"/>
          </p:cNvSpPr>
          <p:nvPr>
            <p:ph type="body" idx="1"/>
          </p:nvPr>
        </p:nvSpPr>
        <p:spPr/>
        <p:txBody>
          <a:bodyPr/>
          <a:lstStyle/>
          <a:p>
            <a:r>
              <a:rPr lang="en-US" smtClean="0">
                <a:cs typeface="Times New Roman" panose="02020603050405020304" pitchFamily="18" charset="0"/>
              </a:rPr>
              <a:t>Contract</a:t>
            </a:r>
          </a:p>
          <a:p>
            <a:pPr lvl="1"/>
            <a:r>
              <a:rPr lang="en-US" smtClean="0">
                <a:cs typeface="Times New Roman" panose="02020603050405020304" pitchFamily="18" charset="0"/>
              </a:rPr>
              <a:t>The starting and ending point here</a:t>
            </a:r>
          </a:p>
          <a:p>
            <a:r>
              <a:rPr lang="en-US" smtClean="0">
                <a:cs typeface="Times New Roman" panose="02020603050405020304" pitchFamily="18" charset="0"/>
              </a:rPr>
              <a:t>Common law status (“Common Carrier”)</a:t>
            </a:r>
          </a:p>
          <a:p>
            <a:pPr lvl="1"/>
            <a:r>
              <a:rPr lang="en-US" smtClean="0">
                <a:cs typeface="Times New Roman" panose="02020603050405020304" pitchFamily="18" charset="0"/>
              </a:rPr>
              <a:t>Non-discrimination duties with passengers and freight</a:t>
            </a:r>
          </a:p>
          <a:p>
            <a:pPr lvl="1"/>
            <a:r>
              <a:rPr lang="en-US" smtClean="0">
                <a:cs typeface="Times New Roman" panose="02020603050405020304" pitchFamily="18" charset="0"/>
              </a:rPr>
              <a:t>Why not with express companies as well?</a:t>
            </a:r>
          </a:p>
        </p:txBody>
      </p:sp>
    </p:spTree>
    <p:extLst>
      <p:ext uri="{BB962C8B-B14F-4D97-AF65-F5344CB8AC3E}">
        <p14:creationId xmlns:p14="http://schemas.microsoft.com/office/powerpoint/2010/main" val="3599928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9053" y="-2"/>
            <a:ext cx="4372948" cy="709129"/>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Express Companies Need to Establish Right to Carriage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6776" y="418011"/>
            <a:ext cx="3626406" cy="5716089"/>
          </a:xfrm>
          <a:prstGeom prst="rect">
            <a:avLst/>
          </a:prstGeom>
        </p:spPr>
      </p:pic>
      <p:sp>
        <p:nvSpPr>
          <p:cNvPr id="10" name="Rectangle 9"/>
          <p:cNvSpPr/>
          <p:nvPr/>
        </p:nvSpPr>
        <p:spPr bwMode="auto">
          <a:xfrm>
            <a:off x="923422" y="1941340"/>
            <a:ext cx="10963778"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smtClean="0">
                <a:solidFill>
                  <a:srgbClr val="000000"/>
                </a:solidFill>
              </a:rPr>
              <a:t>“Such being the case, t</a:t>
            </a:r>
            <a:r>
              <a:rPr lang="en-US" sz="3600" dirty="0" smtClean="0">
                <a:solidFill>
                  <a:srgbClr val="000000"/>
                </a:solidFill>
                <a:cs typeface="Times New Roman" panose="02020603050405020304" pitchFamily="18" charset="0"/>
              </a:rPr>
              <a:t>he </a:t>
            </a:r>
            <a:r>
              <a:rPr lang="en-US" sz="3600" dirty="0">
                <a:solidFill>
                  <a:srgbClr val="000000"/>
                </a:solidFill>
                <a:cs typeface="Times New Roman" panose="02020603050405020304" pitchFamily="18" charset="0"/>
              </a:rPr>
              <a:t>right of the express companies to a decree depends upon </a:t>
            </a:r>
            <a:r>
              <a:rPr lang="en-US" sz="3600" b="1" dirty="0">
                <a:solidFill>
                  <a:schemeClr val="accent4">
                    <a:lumMod val="50000"/>
                    <a:lumOff val="50000"/>
                  </a:schemeClr>
                </a:solidFill>
                <a:cs typeface="Times New Roman" panose="02020603050405020304" pitchFamily="18" charset="0"/>
              </a:rPr>
              <a:t>their showing the existence of a usage, having the force of law in the express business</a:t>
            </a:r>
            <a:r>
              <a:rPr lang="en-US" sz="3600" dirty="0">
                <a:solidFill>
                  <a:srgbClr val="000000"/>
                </a:solidFill>
                <a:cs typeface="Times New Roman" panose="02020603050405020304" pitchFamily="18" charset="0"/>
              </a:rPr>
              <a:t>, which requires railroad companies to carry all express companies on their passenger trains as express carriers are usually </a:t>
            </a:r>
            <a:r>
              <a:rPr lang="en-US" sz="3600" dirty="0" smtClean="0">
                <a:solidFill>
                  <a:srgbClr val="000000"/>
                </a:solidFill>
                <a:cs typeface="Times New Roman" panose="02020603050405020304" pitchFamily="18" charset="0"/>
              </a:rPr>
              <a:t>carried</a:t>
            </a:r>
            <a:r>
              <a:rPr lang="en-US" sz="3600" dirty="0" smtClean="0">
                <a:solidFill>
                  <a:srgbClr val="000000"/>
                </a:solidFill>
              </a:rPr>
              <a:t>.”</a:t>
            </a:r>
            <a:endParaRPr kumimoji="1" lang="en-US" sz="36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93804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
            <a:ext cx="57912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All Prior Usage Keyed Off of Contracts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6776" y="418011"/>
            <a:ext cx="3626406" cy="5716089"/>
          </a:xfrm>
          <a:prstGeom prst="rect">
            <a:avLst/>
          </a:prstGeom>
        </p:spPr>
      </p:pic>
      <p:sp>
        <p:nvSpPr>
          <p:cNvPr id="10" name="Rectangle 9"/>
          <p:cNvSpPr/>
          <p:nvPr/>
        </p:nvSpPr>
        <p:spPr bwMode="auto">
          <a:xfrm>
            <a:off x="709127" y="1410355"/>
            <a:ext cx="11178073" cy="452431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“The question is not whether these railroad</a:t>
            </a:r>
            <a:r>
              <a:rPr kumimoji="1" lang="en-US" sz="3600" i="0" u="none" strike="noStrike" cap="none" normalizeH="0" dirty="0" smtClean="0">
                <a:ln>
                  <a:noFill/>
                </a:ln>
                <a:solidFill>
                  <a:srgbClr val="000000"/>
                </a:solidFill>
                <a:effectLst/>
              </a:rPr>
              <a:t> companies must furnish the general public with reasonable express facilities, </a:t>
            </a:r>
            <a:r>
              <a:rPr lang="en-US" sz="3600" b="1" dirty="0" smtClean="0">
                <a:solidFill>
                  <a:schemeClr val="accent4">
                    <a:lumMod val="50000"/>
                    <a:lumOff val="50000"/>
                  </a:schemeClr>
                </a:solidFill>
                <a:cs typeface="Times New Roman" panose="02020603050405020304" pitchFamily="18" charset="0"/>
              </a:rPr>
              <a:t>but </a:t>
            </a:r>
            <a:r>
              <a:rPr lang="en-US" sz="3600" b="1" dirty="0">
                <a:solidFill>
                  <a:schemeClr val="accent4">
                    <a:lumMod val="50000"/>
                    <a:lumOff val="50000"/>
                  </a:schemeClr>
                </a:solidFill>
                <a:cs typeface="Times New Roman" panose="02020603050405020304" pitchFamily="18" charset="0"/>
              </a:rPr>
              <a:t>whether they must carry these particular express carriers for the purpose of enabling them to do an express business over the lines</a:t>
            </a:r>
            <a:r>
              <a:rPr lang="en-US" sz="3600" dirty="0">
                <a:solidFill>
                  <a:srgbClr val="000000"/>
                </a:solidFill>
                <a:cs typeface="Times New Roman" panose="02020603050405020304" pitchFamily="18" charset="0"/>
              </a:rPr>
              <a:t>. In all these voluminous records there is </a:t>
            </a:r>
            <a:r>
              <a:rPr lang="en-US" sz="3600" b="1" dirty="0">
                <a:solidFill>
                  <a:schemeClr val="accent4">
                    <a:lumMod val="50000"/>
                    <a:lumOff val="50000"/>
                  </a:schemeClr>
                </a:solidFill>
                <a:cs typeface="Times New Roman" panose="02020603050405020304" pitchFamily="18" charset="0"/>
              </a:rPr>
              <a:t>not a syllable of evidence to show a usage </a:t>
            </a:r>
            <a:r>
              <a:rPr lang="en-US" sz="3600" dirty="0">
                <a:solidFill>
                  <a:srgbClr val="000000"/>
                </a:solidFill>
                <a:cs typeface="Times New Roman" panose="02020603050405020304" pitchFamily="18" charset="0"/>
              </a:rPr>
              <a:t>for the carriage of express companies on the passenger trains of railroads </a:t>
            </a:r>
            <a:r>
              <a:rPr lang="en-US" sz="3600" b="1" dirty="0">
                <a:solidFill>
                  <a:schemeClr val="accent4">
                    <a:lumMod val="50000"/>
                    <a:lumOff val="50000"/>
                  </a:schemeClr>
                </a:solidFill>
                <a:cs typeface="Times New Roman" panose="02020603050405020304" pitchFamily="18" charset="0"/>
              </a:rPr>
              <a:t>unless specially contracted for</a:t>
            </a:r>
            <a:r>
              <a:rPr lang="en-US" sz="3600" dirty="0" smtClean="0">
                <a:solidFill>
                  <a:srgbClr val="000000"/>
                </a:solidFill>
                <a:cs typeface="Times New Roman" panose="02020603050405020304" pitchFamily="18" charset="0"/>
              </a:rPr>
              <a:t>.</a:t>
            </a:r>
            <a:r>
              <a:rPr lang="en-US" sz="3600" dirty="0" smtClean="0">
                <a:solidFill>
                  <a:srgbClr val="000000"/>
                </a:solidFill>
              </a:rPr>
              <a:t>”</a:t>
            </a:r>
            <a:endParaRPr kumimoji="1" lang="en-US" sz="36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9203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5496" y="558800"/>
            <a:ext cx="3265080" cy="5689600"/>
          </a:xfrm>
          <a:prstGeom prst="rect">
            <a:avLst/>
          </a:prstGeom>
        </p:spPr>
      </p:pic>
      <p:sp>
        <p:nvSpPr>
          <p:cNvPr id="2" name="Title 1"/>
          <p:cNvSpPr>
            <a:spLocks noGrp="1"/>
          </p:cNvSpPr>
          <p:nvPr>
            <p:ph type="title"/>
          </p:nvPr>
        </p:nvSpPr>
        <p:spPr>
          <a:xfrm>
            <a:off x="5943600" y="-2"/>
            <a:ext cx="6248401" cy="46653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General Public is Differently Situated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235440" y="6488668"/>
            <a:ext cx="295655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The Express Cases (1886)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7"/>
          <p:cNvSpPr/>
          <p:nvPr/>
        </p:nvSpPr>
        <p:spPr bwMode="auto">
          <a:xfrm>
            <a:off x="818678" y="1743583"/>
            <a:ext cx="10963778" cy="452431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a:t>
            </a:r>
            <a:r>
              <a:rPr lang="en-US" sz="3600" b="1" dirty="0">
                <a:solidFill>
                  <a:schemeClr val="accent4">
                    <a:lumMod val="50000"/>
                    <a:lumOff val="50000"/>
                  </a:schemeClr>
                </a:solidFill>
              </a:rPr>
              <a:t>If the general public were complaining because the railroad companies refused to carry express matter themselves on their passenger trains, or to allow it to be carried by others, different questions would be presented</a:t>
            </a:r>
            <a:r>
              <a:rPr lang="en-US" sz="3600" dirty="0">
                <a:solidFill>
                  <a:srgbClr val="000000"/>
                </a:solidFill>
              </a:rPr>
              <a:t>. As it is, we have only to decide whether these particular express companies must be carried notwithstanding the termination of their special contract </a:t>
            </a:r>
            <a:r>
              <a:rPr lang="en-US" sz="3600" dirty="0" smtClean="0">
                <a:solidFill>
                  <a:srgbClr val="000000"/>
                </a:solidFill>
              </a:rPr>
              <a:t>rights.”</a:t>
            </a:r>
            <a:endParaRPr kumimoji="1" lang="en-US" sz="36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96525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9935" y="-2"/>
            <a:ext cx="5442066" cy="403169"/>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1907: State of the Express Business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8518849" y="6488668"/>
            <a:ext cx="36731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Bureau of the Census (1907)</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317922" y="454593"/>
            <a:ext cx="4786751" cy="6355296"/>
          </a:xfrm>
          <a:prstGeom prst="rect">
            <a:avLst/>
          </a:prstGeom>
        </p:spPr>
      </p:pic>
    </p:spTree>
    <p:extLst>
      <p:ext uri="{BB962C8B-B14F-4D97-AF65-F5344CB8AC3E}">
        <p14:creationId xmlns:p14="http://schemas.microsoft.com/office/powerpoint/2010/main" val="6238324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1651" y="-2"/>
            <a:ext cx="212034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1890 v. 1907</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518849" y="6488668"/>
            <a:ext cx="36731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Bureau of the Census (1907)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3611" y="573722"/>
            <a:ext cx="4012660" cy="5306929"/>
          </a:xfrm>
          <a:prstGeom prst="rect">
            <a:avLst/>
          </a:prstGeom>
        </p:spPr>
      </p:pic>
      <p:grpSp>
        <p:nvGrpSpPr>
          <p:cNvPr id="9" name="Group 4"/>
          <p:cNvGrpSpPr>
            <a:grpSpLocks noChangeAspect="1"/>
          </p:cNvGrpSpPr>
          <p:nvPr/>
        </p:nvGrpSpPr>
        <p:grpSpPr bwMode="auto">
          <a:xfrm>
            <a:off x="757811" y="1697398"/>
            <a:ext cx="11015089" cy="4423521"/>
            <a:chOff x="2264074" y="2207463"/>
            <a:chExt cx="5534025" cy="2066925"/>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074" y="2474163"/>
              <a:ext cx="24765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574" y="2474163"/>
              <a:ext cx="30575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250" y="2207463"/>
              <a:ext cx="52959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9618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4600" y="-2"/>
            <a:ext cx="33274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1907 Mileage Figures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8518849" y="6488668"/>
            <a:ext cx="36731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Bureau of the Census (1907)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9467" y="209004"/>
            <a:ext cx="3827233" cy="5209620"/>
          </a:xfrm>
          <a:prstGeom prst="rect">
            <a:avLst/>
          </a:prstGeom>
        </p:spPr>
      </p:pic>
      <p:grpSp>
        <p:nvGrpSpPr>
          <p:cNvPr id="8" name="Group 7"/>
          <p:cNvGrpSpPr/>
          <p:nvPr/>
        </p:nvGrpSpPr>
        <p:grpSpPr>
          <a:xfrm>
            <a:off x="3187352" y="621018"/>
            <a:ext cx="6159848" cy="5715250"/>
            <a:chOff x="3067392" y="440324"/>
            <a:chExt cx="6159848" cy="571525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392" y="440324"/>
              <a:ext cx="2657407" cy="566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799" y="440326"/>
              <a:ext cx="3502441" cy="571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881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6102" y="-2"/>
            <a:ext cx="389590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1830-1850: U.S. Railroads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034096" y="6488668"/>
            <a:ext cx="31579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Central Pacific RR Museum</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Progressive Development of U.S. Railroads - 1830-1890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00" y="364881"/>
            <a:ext cx="4198358" cy="4624754"/>
          </a:xfrm>
          <a:prstGeom prst="rect">
            <a:avLst/>
          </a:prstGeom>
        </p:spPr>
      </p:pic>
      <p:pic>
        <p:nvPicPr>
          <p:cNvPr id="11" name="Picture 10" descr="Progressive Development of U.S. Railroads - 1830-1890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8560" t="24549" r="20751" b="38894"/>
          <a:stretch/>
        </p:blipFill>
        <p:spPr>
          <a:xfrm>
            <a:off x="2177760" y="1166812"/>
            <a:ext cx="7938081" cy="5267325"/>
          </a:xfrm>
          <a:prstGeom prst="rect">
            <a:avLst/>
          </a:prstGeom>
        </p:spPr>
      </p:pic>
    </p:spTree>
    <p:extLst>
      <p:ext uri="{BB962C8B-B14F-4D97-AF65-F5344CB8AC3E}">
        <p14:creationId xmlns:p14="http://schemas.microsoft.com/office/powerpoint/2010/main" val="31537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660" y="-2"/>
            <a:ext cx="6911341" cy="416054"/>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1912: Post Office Entry into Express Business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8755811" y="6488668"/>
            <a:ext cx="34361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New York Times (29 Dec 1912)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42513" y="646981"/>
            <a:ext cx="6534332" cy="3254655"/>
          </a:xfrm>
          <a:prstGeom prst="rect">
            <a:avLst/>
          </a:prstGeom>
        </p:spPr>
      </p:pic>
      <p:pic>
        <p:nvPicPr>
          <p:cNvPr id="8" name="Picture 7"/>
          <p:cNvPicPr>
            <a:picLocks noChangeAspect="1"/>
          </p:cNvPicPr>
          <p:nvPr/>
        </p:nvPicPr>
        <p:blipFill rotWithShape="1">
          <a:blip r:embed="rId3"/>
          <a:srcRect t="9886"/>
          <a:stretch/>
        </p:blipFill>
        <p:spPr>
          <a:xfrm>
            <a:off x="3713649" y="777239"/>
            <a:ext cx="3229200" cy="5752885"/>
          </a:xfrm>
          <a:prstGeom prst="rect">
            <a:avLst/>
          </a:prstGeom>
        </p:spPr>
      </p:pic>
      <p:pic>
        <p:nvPicPr>
          <p:cNvPr id="9" name="Picture 8"/>
          <p:cNvPicPr>
            <a:picLocks noChangeAspect="1"/>
          </p:cNvPicPr>
          <p:nvPr/>
        </p:nvPicPr>
        <p:blipFill>
          <a:blip r:embed="rId4"/>
          <a:stretch>
            <a:fillRect/>
          </a:stretch>
        </p:blipFill>
        <p:spPr>
          <a:xfrm>
            <a:off x="7076740" y="1049355"/>
            <a:ext cx="4870845" cy="5108686"/>
          </a:xfrm>
          <a:prstGeom prst="rect">
            <a:avLst/>
          </a:prstGeom>
        </p:spPr>
      </p:pic>
    </p:spTree>
    <p:extLst>
      <p:ext uri="{BB962C8B-B14F-4D97-AF65-F5344CB8AC3E}">
        <p14:creationId xmlns:p14="http://schemas.microsoft.com/office/powerpoint/2010/main" val="283116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4783" y="-2"/>
            <a:ext cx="589721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100 Year Retrospective on Parcel Post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717578" y="6488668"/>
            <a:ext cx="24744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USPS (20 Dec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1113" y="209004"/>
            <a:ext cx="4485000" cy="5837440"/>
          </a:xfrm>
          <a:prstGeom prst="rect">
            <a:avLst/>
          </a:prstGeom>
        </p:spPr>
      </p:pic>
      <p:pic>
        <p:nvPicPr>
          <p:cNvPr id="8" name="Picture 7"/>
          <p:cNvPicPr>
            <a:picLocks noChangeAspect="1"/>
          </p:cNvPicPr>
          <p:nvPr/>
        </p:nvPicPr>
        <p:blipFill>
          <a:blip r:embed="rId3"/>
          <a:stretch>
            <a:fillRect/>
          </a:stretch>
        </p:blipFill>
        <p:spPr>
          <a:xfrm>
            <a:off x="2108497" y="614006"/>
            <a:ext cx="8824547" cy="5862994"/>
          </a:xfrm>
          <a:prstGeom prst="rect">
            <a:avLst/>
          </a:prstGeom>
        </p:spPr>
      </p:pic>
    </p:spTree>
    <p:extLst>
      <p:ext uri="{BB962C8B-B14F-4D97-AF65-F5344CB8AC3E}">
        <p14:creationId xmlns:p14="http://schemas.microsoft.com/office/powerpoint/2010/main" val="269828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2695" y="-2"/>
            <a:ext cx="3379305"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What Parcel Post Did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771610" y="6488668"/>
            <a:ext cx="242038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USPS (20 Dec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406400" y="410960"/>
            <a:ext cx="4119593" cy="5340483"/>
          </a:xfrm>
          <a:prstGeom prst="rect">
            <a:avLst/>
          </a:prstGeom>
        </p:spPr>
      </p:pic>
      <p:pic>
        <p:nvPicPr>
          <p:cNvPr id="10" name="Picture 9"/>
          <p:cNvPicPr>
            <a:picLocks noChangeAspect="1"/>
          </p:cNvPicPr>
          <p:nvPr/>
        </p:nvPicPr>
        <p:blipFill>
          <a:blip r:embed="rId3"/>
          <a:stretch>
            <a:fillRect/>
          </a:stretch>
        </p:blipFill>
        <p:spPr>
          <a:xfrm>
            <a:off x="4404007" y="632235"/>
            <a:ext cx="3719709" cy="5856433"/>
          </a:xfrm>
          <a:prstGeom prst="rect">
            <a:avLst/>
          </a:prstGeom>
        </p:spPr>
      </p:pic>
    </p:spTree>
    <p:extLst>
      <p:ext uri="{BB962C8B-B14F-4D97-AF65-F5344CB8AC3E}">
        <p14:creationId xmlns:p14="http://schemas.microsoft.com/office/powerpoint/2010/main" val="139938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7000" y="-2"/>
            <a:ext cx="317500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Old-School Amazon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775766" y="6488668"/>
            <a:ext cx="24162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USPS (20 Dec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1886" y="509520"/>
            <a:ext cx="3964740" cy="5738880"/>
          </a:xfrm>
          <a:prstGeom prst="rect">
            <a:avLst/>
          </a:prstGeom>
        </p:spPr>
      </p:pic>
      <p:pic>
        <p:nvPicPr>
          <p:cNvPr id="8" name="Picture 7"/>
          <p:cNvPicPr>
            <a:picLocks noChangeAspect="1"/>
          </p:cNvPicPr>
          <p:nvPr/>
        </p:nvPicPr>
        <p:blipFill>
          <a:blip r:embed="rId3"/>
          <a:stretch>
            <a:fillRect/>
          </a:stretch>
        </p:blipFill>
        <p:spPr>
          <a:xfrm>
            <a:off x="1503371" y="1446600"/>
            <a:ext cx="10025849" cy="4344600"/>
          </a:xfrm>
          <a:prstGeom prst="rect">
            <a:avLst/>
          </a:prstGeom>
        </p:spPr>
      </p:pic>
    </p:spTree>
    <p:extLst>
      <p:ext uri="{BB962C8B-B14F-4D97-AF65-F5344CB8AC3E}">
        <p14:creationId xmlns:p14="http://schemas.microsoft.com/office/powerpoint/2010/main" val="102011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5033" y="-2"/>
            <a:ext cx="4136968" cy="50385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St. Louis Terminals Report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7837714" y="6488668"/>
            <a:ext cx="43542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 Louis Chamber of Commerce (</a:t>
            </a:r>
            <a:r>
              <a:rPr lang="en-US" sz="1800" i="0" dirty="0" smtClean="0">
                <a:solidFill>
                  <a:schemeClr val="accent4">
                    <a:lumMod val="75000"/>
                    <a:lumOff val="25000"/>
                  </a:schemeClr>
                </a:solidFill>
                <a:latin typeface="+mn-lt"/>
                <a:cs typeface="Times New Roman" panose="02020603050405020304" pitchFamily="18" charset="0"/>
              </a:rPr>
              <a:t>1922)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59" y="296401"/>
            <a:ext cx="4605806" cy="6457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856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479" y="-1"/>
            <a:ext cx="3542522" cy="42921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RR Entry into St. Louis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7837714" y="6488668"/>
            <a:ext cx="43542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 Louis Chamber of Commerce (</a:t>
            </a:r>
            <a:r>
              <a:rPr lang="en-US" sz="1800" i="0" dirty="0" smtClean="0">
                <a:solidFill>
                  <a:schemeClr val="accent4">
                    <a:lumMod val="75000"/>
                    <a:lumOff val="25000"/>
                  </a:schemeClr>
                </a:solidFill>
                <a:latin typeface="+mn-lt"/>
                <a:cs typeface="Times New Roman" panose="02020603050405020304" pitchFamily="18" charset="0"/>
              </a:rPr>
              <a:t>1922)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526032"/>
            <a:ext cx="8201161" cy="586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843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3127" y="-1"/>
            <a:ext cx="2338873" cy="42921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Just St. Louis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7934498" y="6488668"/>
            <a:ext cx="42575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 Louis Chamber of Commerce (</a:t>
            </a:r>
            <a:r>
              <a:rPr lang="en-US" sz="1800" i="0" dirty="0" smtClean="0">
                <a:solidFill>
                  <a:schemeClr val="accent4">
                    <a:lumMod val="75000"/>
                    <a:lumOff val="25000"/>
                  </a:schemeClr>
                </a:solidFill>
                <a:latin typeface="+mn-lt"/>
                <a:cs typeface="Times New Roman" panose="02020603050405020304" pitchFamily="18" charset="0"/>
              </a:rPr>
              <a:t>1922)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648" y="69120"/>
            <a:ext cx="4910266" cy="671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1308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145" y="-1"/>
            <a:ext cx="6871856" cy="42810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Without the West, No Need to Cross The River</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7837714" y="6488668"/>
            <a:ext cx="43542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 Louis Chamber of Commerce (</a:t>
            </a:r>
            <a:r>
              <a:rPr lang="en-US" sz="1800" i="0" dirty="0" smtClean="0">
                <a:solidFill>
                  <a:schemeClr val="accent4">
                    <a:lumMod val="75000"/>
                    <a:lumOff val="25000"/>
                  </a:schemeClr>
                </a:solidFill>
                <a:latin typeface="+mn-lt"/>
                <a:cs typeface="Times New Roman" panose="02020603050405020304" pitchFamily="18" charset="0"/>
              </a:rPr>
              <a:t>1922)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82" y="238641"/>
            <a:ext cx="4936034" cy="612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3556452" y="925873"/>
            <a:ext cx="5380200" cy="5322527"/>
          </a:xfrm>
          <a:prstGeom prst="rect">
            <a:avLst/>
          </a:prstGeom>
        </p:spPr>
      </p:pic>
    </p:spTree>
    <p:extLst>
      <p:ext uri="{BB962C8B-B14F-4D97-AF65-F5344CB8AC3E}">
        <p14:creationId xmlns:p14="http://schemas.microsoft.com/office/powerpoint/2010/main" val="35748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5951" y="-1"/>
            <a:ext cx="5166049" cy="42921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Building Bridges and Use of River</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7837714" y="6488668"/>
            <a:ext cx="43542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 Louis Chamber of Commerce (</a:t>
            </a:r>
            <a:r>
              <a:rPr lang="en-US" sz="1800" i="0" dirty="0" smtClean="0">
                <a:solidFill>
                  <a:schemeClr val="accent4">
                    <a:lumMod val="75000"/>
                    <a:lumOff val="25000"/>
                  </a:schemeClr>
                </a:solidFill>
                <a:latin typeface="+mn-lt"/>
                <a:cs typeface="Times New Roman" panose="02020603050405020304" pitchFamily="18" charset="0"/>
              </a:rPr>
              <a:t>1922)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83" y="238641"/>
            <a:ext cx="4938588" cy="613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a:grpSpLocks noChangeAspect="1"/>
          </p:cNvGrpSpPr>
          <p:nvPr/>
        </p:nvGrpSpPr>
        <p:grpSpPr>
          <a:xfrm>
            <a:off x="2992411" y="1265080"/>
            <a:ext cx="6919213" cy="4598615"/>
            <a:chOff x="3760237" y="3109800"/>
            <a:chExt cx="4667963" cy="3102400"/>
          </a:xfrm>
        </p:grpSpPr>
        <p:pic>
          <p:nvPicPr>
            <p:cNvPr id="5" name="Picture 4"/>
            <p:cNvPicPr>
              <a:picLocks noChangeAspect="1"/>
            </p:cNvPicPr>
            <p:nvPr/>
          </p:nvPicPr>
          <p:blipFill>
            <a:blip r:embed="rId3"/>
            <a:stretch>
              <a:fillRect/>
            </a:stretch>
          </p:blipFill>
          <p:spPr>
            <a:xfrm>
              <a:off x="3763800" y="3109800"/>
              <a:ext cx="4664400" cy="638400"/>
            </a:xfrm>
            <a:prstGeom prst="rect">
              <a:avLst/>
            </a:prstGeom>
          </p:spPr>
        </p:pic>
        <p:pic>
          <p:nvPicPr>
            <p:cNvPr id="10" name="Picture 9"/>
            <p:cNvPicPr>
              <a:picLocks noChangeAspect="1"/>
            </p:cNvPicPr>
            <p:nvPr/>
          </p:nvPicPr>
          <p:blipFill rotWithShape="1">
            <a:blip r:embed="rId4"/>
            <a:srcRect l="868" r="999"/>
            <a:stretch/>
          </p:blipFill>
          <p:spPr>
            <a:xfrm>
              <a:off x="3760237" y="3748200"/>
              <a:ext cx="4665306" cy="2464000"/>
            </a:xfrm>
            <a:prstGeom prst="rect">
              <a:avLst/>
            </a:prstGeom>
          </p:spPr>
        </p:pic>
      </p:grpSp>
    </p:spTree>
    <p:extLst>
      <p:ext uri="{BB962C8B-B14F-4D97-AF65-F5344CB8AC3E}">
        <p14:creationId xmlns:p14="http://schemas.microsoft.com/office/powerpoint/2010/main" val="210104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5951" y="-1"/>
            <a:ext cx="5166049" cy="42921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Building Bridges and Use of River</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7837714" y="6488668"/>
            <a:ext cx="43542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 Louis Chamber of Commerce (</a:t>
            </a:r>
            <a:r>
              <a:rPr lang="en-US" sz="1800" i="0" dirty="0" smtClean="0">
                <a:solidFill>
                  <a:schemeClr val="accent4">
                    <a:lumMod val="75000"/>
                    <a:lumOff val="25000"/>
                  </a:schemeClr>
                </a:solidFill>
                <a:latin typeface="+mn-lt"/>
                <a:cs typeface="Times New Roman" panose="02020603050405020304" pitchFamily="18" charset="0"/>
              </a:rPr>
              <a:t>1922)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82" y="238641"/>
            <a:ext cx="4945281" cy="6141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a:stretch>
            <a:fillRect/>
          </a:stretch>
        </p:blipFill>
        <p:spPr>
          <a:xfrm>
            <a:off x="3036895" y="1577307"/>
            <a:ext cx="6185624" cy="4104441"/>
          </a:xfrm>
          <a:prstGeom prst="rect">
            <a:avLst/>
          </a:prstGeom>
        </p:spPr>
      </p:pic>
    </p:spTree>
    <p:extLst>
      <p:ext uri="{BB962C8B-B14F-4D97-AF65-F5344CB8AC3E}">
        <p14:creationId xmlns:p14="http://schemas.microsoft.com/office/powerpoint/2010/main" val="368247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4096" y="-2"/>
            <a:ext cx="3157905"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1860: U.S. Railroads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034096" y="6488668"/>
            <a:ext cx="31579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Central Pacific RR Museum</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Progressive Development of U.S. Railroads - 1830-1890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00" y="364881"/>
            <a:ext cx="4198358" cy="4624754"/>
          </a:xfrm>
          <a:prstGeom prst="rect">
            <a:avLst/>
          </a:prstGeom>
        </p:spPr>
      </p:pic>
      <p:pic>
        <p:nvPicPr>
          <p:cNvPr id="10" name="Picture 9" descr="Progressive Development of U.S. Railroads - 1830-1890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9555" t="59347" r="19503" b="3866"/>
          <a:stretch/>
        </p:blipFill>
        <p:spPr>
          <a:xfrm>
            <a:off x="2281979" y="1329049"/>
            <a:ext cx="7530236" cy="5007219"/>
          </a:xfrm>
          <a:prstGeom prst="rect">
            <a:avLst/>
          </a:prstGeom>
        </p:spPr>
      </p:pic>
    </p:spTree>
    <p:extLst>
      <p:ext uri="{BB962C8B-B14F-4D97-AF65-F5344CB8AC3E}">
        <p14:creationId xmlns:p14="http://schemas.microsoft.com/office/powerpoint/2010/main" val="298215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841" y="-1"/>
            <a:ext cx="3645159" cy="42921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And Then the Close Up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7837714" y="6488668"/>
            <a:ext cx="43542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 Louis Chamber of Commerce (</a:t>
            </a:r>
            <a:r>
              <a:rPr lang="en-US" sz="1800" i="0" dirty="0" smtClean="0">
                <a:solidFill>
                  <a:schemeClr val="accent4">
                    <a:lumMod val="75000"/>
                    <a:lumOff val="25000"/>
                  </a:schemeClr>
                </a:solidFill>
                <a:latin typeface="+mn-lt"/>
                <a:cs typeface="Times New Roman" panose="02020603050405020304" pitchFamily="18" charset="0"/>
              </a:rPr>
              <a:t>1922)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264" y="160339"/>
            <a:ext cx="4535487"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6171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1964" y="-1"/>
            <a:ext cx="8950037" cy="457201"/>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Theory of Terminal RR </a:t>
            </a:r>
            <a:r>
              <a:rPr lang="en-US" sz="2400" dirty="0" err="1" smtClean="0">
                <a:solidFill>
                  <a:schemeClr val="accent4">
                    <a:lumMod val="75000"/>
                    <a:lumOff val="25000"/>
                  </a:schemeClr>
                </a:solidFill>
                <a:latin typeface="+mn-lt"/>
                <a:cs typeface="Times New Roman" panose="02020603050405020304" pitchFamily="18" charset="0"/>
              </a:rPr>
              <a:t>Ass’n</a:t>
            </a:r>
            <a:r>
              <a:rPr lang="en-US" sz="2400" dirty="0" smtClean="0">
                <a:solidFill>
                  <a:schemeClr val="accent4">
                    <a:lumMod val="75000"/>
                    <a:lumOff val="25000"/>
                  </a:schemeClr>
                </a:solidFill>
                <a:latin typeface="+mn-lt"/>
                <a:cs typeface="Times New Roman" panose="02020603050405020304" pitchFamily="18" charset="0"/>
              </a:rPr>
              <a:t>: Cooperation Not Competition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2614" y="457200"/>
            <a:ext cx="4385888" cy="6119707"/>
          </a:xfrm>
          <a:prstGeom prst="rect">
            <a:avLst/>
          </a:prstGeom>
        </p:spPr>
      </p:pic>
      <p:sp>
        <p:nvSpPr>
          <p:cNvPr id="8" name="Text Box 5"/>
          <p:cNvSpPr txBox="1">
            <a:spLocks noChangeArrowheads="1"/>
          </p:cNvSpPr>
          <p:nvPr/>
        </p:nvSpPr>
        <p:spPr bwMode="auto">
          <a:xfrm>
            <a:off x="7874000" y="6516172"/>
            <a:ext cx="431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 Louis Chamber of Commerce (1922)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3678192" y="914401"/>
            <a:ext cx="5537245" cy="5442297"/>
          </a:xfrm>
          <a:prstGeom prst="rect">
            <a:avLst/>
          </a:prstGeom>
        </p:spPr>
      </p:pic>
    </p:spTree>
    <p:extLst>
      <p:ext uri="{BB962C8B-B14F-4D97-AF65-F5344CB8AC3E}">
        <p14:creationId xmlns:p14="http://schemas.microsoft.com/office/powerpoint/2010/main" val="208840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9100" y="-1"/>
            <a:ext cx="1612900" cy="40732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That Said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6012" y="407324"/>
            <a:ext cx="4146481" cy="5785658"/>
          </a:xfrm>
          <a:prstGeom prst="rect">
            <a:avLst/>
          </a:prstGeom>
        </p:spPr>
      </p:pic>
      <p:sp>
        <p:nvSpPr>
          <p:cNvPr id="8" name="Text Box 5"/>
          <p:cNvSpPr txBox="1">
            <a:spLocks noChangeArrowheads="1"/>
          </p:cNvSpPr>
          <p:nvPr/>
        </p:nvSpPr>
        <p:spPr bwMode="auto">
          <a:xfrm>
            <a:off x="7810500" y="6516172"/>
            <a:ext cx="43815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 Louis Chamber of Commerce (1922)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3226792" y="1094309"/>
            <a:ext cx="5887490" cy="4900553"/>
          </a:xfrm>
          <a:prstGeom prst="rect">
            <a:avLst/>
          </a:prstGeom>
        </p:spPr>
      </p:pic>
    </p:spTree>
    <p:extLst>
      <p:ext uri="{BB962C8B-B14F-4D97-AF65-F5344CB8AC3E}">
        <p14:creationId xmlns:p14="http://schemas.microsoft.com/office/powerpoint/2010/main" val="13343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0789" y="-2"/>
            <a:ext cx="2761212" cy="44057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Terminal Railroad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pic>
        <p:nvPicPr>
          <p:cNvPr id="5" name="Picture 4"/>
          <p:cNvPicPr>
            <a:picLocks noChangeAspect="1"/>
          </p:cNvPicPr>
          <p:nvPr/>
        </p:nvPicPr>
        <p:blipFill>
          <a:blip r:embed="rId2"/>
          <a:stretch>
            <a:fillRect/>
          </a:stretch>
        </p:blipFill>
        <p:spPr>
          <a:xfrm>
            <a:off x="4145677" y="299498"/>
            <a:ext cx="3778729" cy="6479921"/>
          </a:xfrm>
          <a:prstGeom prst="rect">
            <a:avLst/>
          </a:prstGeom>
        </p:spPr>
      </p:pic>
      <p:sp>
        <p:nvSpPr>
          <p:cNvPr id="6" name="Text Box 5"/>
          <p:cNvSpPr txBox="1">
            <a:spLocks noChangeArrowheads="1"/>
          </p:cNvSpPr>
          <p:nvPr/>
        </p:nvSpPr>
        <p:spPr bwMode="auto">
          <a:xfrm>
            <a:off x="10037618" y="6516172"/>
            <a:ext cx="21543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224 </a:t>
            </a:r>
            <a:r>
              <a:rPr lang="en-US" sz="1800" i="0" dirty="0">
                <a:solidFill>
                  <a:schemeClr val="accent4">
                    <a:lumMod val="75000"/>
                    <a:lumOff val="25000"/>
                  </a:schemeClr>
                </a:solidFill>
                <a:latin typeface="+mn-lt"/>
                <a:cs typeface="Times New Roman" panose="02020603050405020304" pitchFamily="18" charset="0"/>
              </a:rPr>
              <a:t>US 383 (1912</a:t>
            </a:r>
            <a:r>
              <a:rPr lang="en-US" sz="1800" i="0" dirty="0" smtClean="0">
                <a:solidFill>
                  <a:schemeClr val="accent4">
                    <a:lumMod val="75000"/>
                    <a:lumOff val="25000"/>
                  </a:schemeClr>
                </a:solidFill>
                <a:latin typeface="+mn-lt"/>
                <a:cs typeface="Times New Roman" panose="02020603050405020304" pitchFamily="18" charset="0"/>
              </a:rPr>
              <a:t>)</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179209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274" y="-2"/>
            <a:ext cx="6788728" cy="448889"/>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What is the Best Way to Organize Terminals?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8985380" y="6488668"/>
            <a:ext cx="32066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Terminal Railroad (US 1912)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399" y="448887"/>
            <a:ext cx="3425767" cy="5855739"/>
          </a:xfrm>
          <a:prstGeom prst="rect">
            <a:avLst/>
          </a:prstGeom>
        </p:spPr>
      </p:pic>
      <p:pic>
        <p:nvPicPr>
          <p:cNvPr id="8" name="Picture 7"/>
          <p:cNvPicPr>
            <a:picLocks noChangeAspect="1"/>
          </p:cNvPicPr>
          <p:nvPr/>
        </p:nvPicPr>
        <p:blipFill rotWithShape="1">
          <a:blip r:embed="rId3"/>
          <a:srcRect b="11766"/>
          <a:stretch/>
        </p:blipFill>
        <p:spPr>
          <a:xfrm>
            <a:off x="1588000" y="1820683"/>
            <a:ext cx="10076148" cy="3752218"/>
          </a:xfrm>
          <a:prstGeom prst="rect">
            <a:avLst/>
          </a:prstGeom>
        </p:spPr>
      </p:pic>
    </p:spTree>
    <p:extLst>
      <p:ext uri="{BB962C8B-B14F-4D97-AF65-F5344CB8AC3E}">
        <p14:creationId xmlns:p14="http://schemas.microsoft.com/office/powerpoint/2010/main" val="17176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8710" y="-1"/>
            <a:ext cx="5483291" cy="36991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Joint Agency and No Discrimination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8985380" y="6488668"/>
            <a:ext cx="32066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Terminal Railroad (US 1912)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4302" y="369917"/>
            <a:ext cx="3500582" cy="5983622"/>
          </a:xfrm>
          <a:prstGeom prst="rect">
            <a:avLst/>
          </a:prstGeom>
        </p:spPr>
      </p:pic>
      <p:grpSp>
        <p:nvGrpSpPr>
          <p:cNvPr id="10" name="Group 9"/>
          <p:cNvGrpSpPr>
            <a:grpSpLocks noChangeAspect="1"/>
          </p:cNvGrpSpPr>
          <p:nvPr/>
        </p:nvGrpSpPr>
        <p:grpSpPr>
          <a:xfrm>
            <a:off x="1536091" y="1999289"/>
            <a:ext cx="10345237" cy="3897050"/>
            <a:chOff x="2216472" y="3357614"/>
            <a:chExt cx="7673977" cy="2890786"/>
          </a:xfrm>
        </p:grpSpPr>
        <p:pic>
          <p:nvPicPr>
            <p:cNvPr id="8" name="Picture 7"/>
            <p:cNvPicPr>
              <a:picLocks noChangeAspect="1"/>
            </p:cNvPicPr>
            <p:nvPr/>
          </p:nvPicPr>
          <p:blipFill rotWithShape="1">
            <a:blip r:embed="rId3"/>
            <a:srcRect t="75750"/>
            <a:stretch/>
          </p:blipFill>
          <p:spPr>
            <a:xfrm>
              <a:off x="2216472" y="3357614"/>
              <a:ext cx="7669351" cy="784928"/>
            </a:xfrm>
            <a:prstGeom prst="rect">
              <a:avLst/>
            </a:prstGeom>
          </p:spPr>
        </p:pic>
        <p:pic>
          <p:nvPicPr>
            <p:cNvPr id="9" name="Picture 8"/>
            <p:cNvPicPr>
              <a:picLocks noChangeAspect="1"/>
            </p:cNvPicPr>
            <p:nvPr/>
          </p:nvPicPr>
          <p:blipFill rotWithShape="1">
            <a:blip r:embed="rId4"/>
            <a:srcRect l="466" r="232"/>
            <a:stretch/>
          </p:blipFill>
          <p:spPr>
            <a:xfrm>
              <a:off x="2230016" y="4064400"/>
              <a:ext cx="7660433" cy="2184000"/>
            </a:xfrm>
            <a:prstGeom prst="rect">
              <a:avLst/>
            </a:prstGeom>
          </p:spPr>
        </p:pic>
      </p:grpSp>
    </p:spTree>
    <p:extLst>
      <p:ext uri="{BB962C8B-B14F-4D97-AF65-F5344CB8AC3E}">
        <p14:creationId xmlns:p14="http://schemas.microsoft.com/office/powerpoint/2010/main" val="95753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0310" y="-2"/>
            <a:ext cx="411169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Facility Isn’t Jointly Owned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8985380" y="6488668"/>
            <a:ext cx="32066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Terminal Railroad (US 1912)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0025" y="418011"/>
            <a:ext cx="3300960" cy="5779200"/>
          </a:xfrm>
          <a:prstGeom prst="rect">
            <a:avLst/>
          </a:prstGeom>
        </p:spPr>
      </p:pic>
      <p:sp>
        <p:nvSpPr>
          <p:cNvPr id="8" name="Rectangle 7"/>
          <p:cNvSpPr/>
          <p:nvPr/>
        </p:nvSpPr>
        <p:spPr bwMode="auto">
          <a:xfrm>
            <a:off x="923422" y="1941340"/>
            <a:ext cx="10963778" cy="286232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smtClean="0">
                <a:solidFill>
                  <a:srgbClr val="000000"/>
                </a:solidFill>
              </a:rPr>
              <a:t>“</a:t>
            </a:r>
            <a:r>
              <a:rPr lang="en-US" altLang="en-US" sz="3600" dirty="0" smtClean="0">
                <a:solidFill>
                  <a:srgbClr val="000000"/>
                </a:solidFill>
              </a:rPr>
              <a:t>That </a:t>
            </a:r>
            <a:r>
              <a:rPr lang="en-US" altLang="en-US" sz="3600" dirty="0">
                <a:solidFill>
                  <a:srgbClr val="000000"/>
                </a:solidFill>
              </a:rPr>
              <a:t>the </a:t>
            </a:r>
            <a:r>
              <a:rPr lang="en-US" altLang="en-US" sz="3600" b="1" dirty="0">
                <a:solidFill>
                  <a:schemeClr val="accent4">
                    <a:lumMod val="50000"/>
                    <a:lumOff val="50000"/>
                  </a:schemeClr>
                </a:solidFill>
              </a:rPr>
              <a:t>instrumentalities so combined are not jointly owned or managed by all </a:t>
            </a:r>
            <a:r>
              <a:rPr lang="en-US" altLang="en-US" sz="3600" dirty="0">
                <a:solidFill>
                  <a:srgbClr val="000000"/>
                </a:solidFill>
              </a:rPr>
              <a:t>of the companies compelled to use them is a </a:t>
            </a:r>
            <a:r>
              <a:rPr lang="en-US" altLang="en-US" sz="3600" b="1" dirty="0">
                <a:solidFill>
                  <a:schemeClr val="accent4">
                    <a:lumMod val="50000"/>
                    <a:lumOff val="50000"/>
                  </a:schemeClr>
                </a:solidFill>
              </a:rPr>
              <a:t>significant fact </a:t>
            </a:r>
            <a:r>
              <a:rPr lang="en-US" altLang="en-US" sz="3600" dirty="0">
                <a:solidFill>
                  <a:srgbClr val="000000"/>
                </a:solidFill>
              </a:rPr>
              <a:t>which must be taken into account for the purpose of determining whether there has been a violation of the anti-trust </a:t>
            </a:r>
            <a:r>
              <a:rPr lang="en-US" altLang="en-US" sz="3600" dirty="0" smtClean="0">
                <a:solidFill>
                  <a:srgbClr val="000000"/>
                </a:solidFill>
              </a:rPr>
              <a:t>act</a:t>
            </a:r>
            <a:r>
              <a:rPr lang="en-US" sz="3600" dirty="0" smtClean="0">
                <a:solidFill>
                  <a:srgbClr val="000000"/>
                </a:solidFill>
              </a:rPr>
              <a:t>.”</a:t>
            </a:r>
            <a:endParaRPr kumimoji="1" lang="en-US" sz="36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197673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0310" y="-2"/>
            <a:ext cx="411169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Facility Isn’t Jointly Owned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8985380" y="6488668"/>
            <a:ext cx="32066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Terminal Railroad (US 1912)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0025" y="418011"/>
            <a:ext cx="3300960" cy="5779200"/>
          </a:xfrm>
          <a:prstGeom prst="rect">
            <a:avLst/>
          </a:prstGeom>
        </p:spPr>
      </p:pic>
      <p:sp>
        <p:nvSpPr>
          <p:cNvPr id="8" name="Rectangle 7"/>
          <p:cNvSpPr/>
          <p:nvPr/>
        </p:nvSpPr>
        <p:spPr bwMode="auto">
          <a:xfrm>
            <a:off x="923422" y="1941340"/>
            <a:ext cx="10963778"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smtClean="0">
                <a:solidFill>
                  <a:srgbClr val="000000"/>
                </a:solidFill>
              </a:rPr>
              <a:t>“</a:t>
            </a:r>
            <a:r>
              <a:rPr lang="en-US" altLang="en-US" sz="3600" dirty="0">
                <a:solidFill>
                  <a:srgbClr val="000000"/>
                </a:solidFill>
              </a:rPr>
              <a:t>The </a:t>
            </a:r>
            <a:r>
              <a:rPr lang="en-US" altLang="en-US" sz="3600" b="1" dirty="0">
                <a:solidFill>
                  <a:schemeClr val="accent4">
                    <a:lumMod val="50000"/>
                    <a:lumOff val="50000"/>
                  </a:schemeClr>
                </a:solidFill>
              </a:rPr>
              <a:t>control and ownership is that of the fourteen roads which are defendants</a:t>
            </a:r>
            <a:r>
              <a:rPr lang="en-US" altLang="en-US" sz="3600" dirty="0">
                <a:solidFill>
                  <a:srgbClr val="000000"/>
                </a:solidFill>
              </a:rPr>
              <a:t>. </a:t>
            </a:r>
            <a:r>
              <a:rPr lang="en-US" altLang="en-US" sz="3600" b="1" dirty="0">
                <a:solidFill>
                  <a:schemeClr val="accent4">
                    <a:lumMod val="50000"/>
                    <a:lumOff val="50000"/>
                  </a:schemeClr>
                </a:solidFill>
              </a:rPr>
              <a:t>The railroad systems and the coal roads converging at St. Louis, which are not associated with the proprietary companies, are under compulsion to use the terminal system, and yet have no voice in its control</a:t>
            </a:r>
            <a:r>
              <a:rPr lang="en-US" sz="3600" dirty="0" smtClean="0">
                <a:solidFill>
                  <a:srgbClr val="000000"/>
                </a:solidFill>
              </a:rPr>
              <a:t>.”</a:t>
            </a:r>
            <a:endParaRPr kumimoji="1" lang="en-US" sz="3600" i="0" u="none" strike="noStrike" cap="none" normalizeH="0" baseline="0" dirty="0" smtClean="0">
              <a:ln>
                <a:noFill/>
              </a:ln>
              <a:solidFill>
                <a:srgbClr val="000000"/>
              </a:solidFill>
              <a:effectLst/>
            </a:endParaRPr>
          </a:p>
        </p:txBody>
      </p:sp>
    </p:spTree>
    <p:extLst>
      <p:ext uri="{BB962C8B-B14F-4D97-AF65-F5344CB8AC3E}">
        <p14:creationId xmlns:p14="http://schemas.microsoft.com/office/powerpoint/2010/main" val="31005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the Association</a:t>
            </a:r>
            <a:endParaRPr lang="en-US" dirty="0"/>
          </a:p>
        </p:txBody>
      </p:sp>
      <p:sp>
        <p:nvSpPr>
          <p:cNvPr id="3" name="Content Placeholder 2"/>
          <p:cNvSpPr>
            <a:spLocks noGrp="1"/>
          </p:cNvSpPr>
          <p:nvPr>
            <p:ph idx="1"/>
          </p:nvPr>
        </p:nvSpPr>
        <p:spPr/>
        <p:txBody>
          <a:bodyPr/>
          <a:lstStyle/>
          <a:p>
            <a:r>
              <a:rPr lang="en-US" dirty="0" smtClean="0"/>
              <a:t>Hypo</a:t>
            </a:r>
          </a:p>
          <a:p>
            <a:pPr lvl="1"/>
            <a:r>
              <a:rPr lang="en-US" dirty="0" smtClean="0"/>
              <a:t>You are one of the 14 railroads already in the association and there are ten railroads outside the association</a:t>
            </a:r>
          </a:p>
          <a:p>
            <a:r>
              <a:rPr lang="en-US" dirty="0" smtClean="0"/>
              <a:t>Questions</a:t>
            </a:r>
          </a:p>
          <a:p>
            <a:pPr lvl="1"/>
            <a:r>
              <a:rPr lang="en-US" dirty="0" smtClean="0"/>
              <a:t>Would </a:t>
            </a:r>
            <a:r>
              <a:rPr lang="en-US" dirty="0" smtClean="0"/>
              <a:t>you have different rules (rates being charged, other things) for members/nonmembers?</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23,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68</a:t>
            </a:fld>
            <a:endParaRPr lang="en-US" altLang="en-US"/>
          </a:p>
        </p:txBody>
      </p:sp>
      <p:sp>
        <p:nvSpPr>
          <p:cNvPr id="6" name="Text Box 5"/>
          <p:cNvSpPr txBox="1">
            <a:spLocks noChangeArrowheads="1"/>
          </p:cNvSpPr>
          <p:nvPr/>
        </p:nvSpPr>
        <p:spPr bwMode="auto">
          <a:xfrm>
            <a:off x="9983756" y="0"/>
            <a:ext cx="22082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2)</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2444090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the Association</a:t>
            </a:r>
            <a:endParaRPr lang="en-US" dirty="0"/>
          </a:p>
        </p:txBody>
      </p:sp>
      <p:sp>
        <p:nvSpPr>
          <p:cNvPr id="3" name="Content Placeholder 2"/>
          <p:cNvSpPr>
            <a:spLocks noGrp="1"/>
          </p:cNvSpPr>
          <p:nvPr>
            <p:ph idx="1"/>
          </p:nvPr>
        </p:nvSpPr>
        <p:spPr/>
        <p:txBody>
          <a:bodyPr/>
          <a:lstStyle/>
          <a:p>
            <a:r>
              <a:rPr lang="en-US" dirty="0" smtClean="0"/>
              <a:t>Questions</a:t>
            </a:r>
          </a:p>
          <a:p>
            <a:pPr lvl="1"/>
            <a:r>
              <a:rPr lang="en-US" dirty="0" smtClean="0"/>
              <a:t>How would you approach adding new members to the association (and do recall that the membership had grown from 6 to 14)?</a:t>
            </a:r>
          </a:p>
          <a:p>
            <a:pPr lvl="1"/>
            <a:r>
              <a:rPr lang="en-US" dirty="0" smtClean="0"/>
              <a:t>How do you think the operation of the </a:t>
            </a:r>
            <a:r>
              <a:rPr lang="en-US" dirty="0" err="1" smtClean="0"/>
              <a:t>ass’n</a:t>
            </a:r>
            <a:r>
              <a:rPr lang="en-US" dirty="0" smtClean="0"/>
              <a:t> would change if the ten outsiders were given the chance to join the </a:t>
            </a:r>
            <a:r>
              <a:rPr lang="en-US" dirty="0" err="1" smtClean="0"/>
              <a:t>ass’n</a:t>
            </a:r>
            <a:r>
              <a:rPr lang="en-US" dirty="0" smtClean="0"/>
              <a:t>?</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23,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69</a:t>
            </a:fld>
            <a:endParaRPr lang="en-US" altLang="en-US"/>
          </a:p>
        </p:txBody>
      </p:sp>
      <p:sp>
        <p:nvSpPr>
          <p:cNvPr id="6" name="Text Box 5"/>
          <p:cNvSpPr txBox="1">
            <a:spLocks noChangeArrowheads="1"/>
          </p:cNvSpPr>
          <p:nvPr/>
        </p:nvSpPr>
        <p:spPr bwMode="auto">
          <a:xfrm>
            <a:off x="9983756" y="0"/>
            <a:ext cx="22082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2)</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64881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76" y="-2"/>
            <a:ext cx="34766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1870: The West Opens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034096" y="6488668"/>
            <a:ext cx="31579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Central Pacific RR Museum</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Progressive Development of U.S. Railroads - 1830-1890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13" y="495300"/>
            <a:ext cx="4493976" cy="4950395"/>
          </a:xfrm>
          <a:prstGeom prst="rect">
            <a:avLst/>
          </a:prstGeom>
        </p:spPr>
      </p:pic>
      <p:pic>
        <p:nvPicPr>
          <p:cNvPr id="11" name="Picture 10" descr="Progressive Development of U.S. Railroads - 1830-1890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0278" t="19738" r="20928" b="44679"/>
          <a:stretch/>
        </p:blipFill>
        <p:spPr>
          <a:xfrm>
            <a:off x="2319336" y="1066800"/>
            <a:ext cx="8015289" cy="5343525"/>
          </a:xfrm>
          <a:prstGeom prst="rect">
            <a:avLst/>
          </a:prstGeom>
        </p:spPr>
      </p:pic>
    </p:spTree>
    <p:extLst>
      <p:ext uri="{BB962C8B-B14F-4D97-AF65-F5344CB8AC3E}">
        <p14:creationId xmlns:p14="http://schemas.microsoft.com/office/powerpoint/2010/main" val="411822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3D8CB6D-2D35-4BC3-81B3-21DAF011F8E2}" type="datetime4">
              <a:rPr lang="en-US" smtClean="0"/>
              <a:pPr>
                <a:defRPr/>
              </a:pPr>
              <a:t>March 23, 2022</a:t>
            </a:fld>
            <a:endParaRPr lang="en-US" altLang="en-US" dirty="0">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40ADAB8-3358-470D-9873-115DB5B07868}" type="slidenum">
              <a:rPr lang="en-US" altLang="en-US" sz="1400">
                <a:solidFill>
                  <a:srgbClr val="000066"/>
                </a:solidFill>
                <a:latin typeface="Arial" panose="020B0604020202020204" pitchFamily="34" charset="0"/>
              </a:rPr>
              <a:pPr/>
              <a:t>70</a:t>
            </a:fld>
            <a:endParaRPr lang="en-US" altLang="en-US" sz="1400" dirty="0">
              <a:solidFill>
                <a:srgbClr val="000066"/>
              </a:solidFill>
              <a:latin typeface="Arial" panose="020B0604020202020204" pitchFamily="34" charset="0"/>
            </a:endParaRPr>
          </a:p>
        </p:txBody>
      </p:sp>
      <p:sp>
        <p:nvSpPr>
          <p:cNvPr id="30725" name="Rectangle 2"/>
          <p:cNvSpPr>
            <a:spLocks noGrp="1" noChangeArrowheads="1"/>
          </p:cNvSpPr>
          <p:nvPr>
            <p:ph type="title"/>
          </p:nvPr>
        </p:nvSpPr>
        <p:spPr/>
        <p:txBody>
          <a:bodyPr/>
          <a:lstStyle/>
          <a:p>
            <a:r>
              <a:rPr lang="en-US" altLang="en-US" smtClean="0"/>
              <a:t>Operation of the Bridges: Rates and Access</a:t>
            </a:r>
          </a:p>
        </p:txBody>
      </p:sp>
      <p:sp>
        <p:nvSpPr>
          <p:cNvPr id="30726" name="Rectangle 3"/>
          <p:cNvSpPr>
            <a:spLocks noGrp="1" noChangeArrowheads="1"/>
          </p:cNvSpPr>
          <p:nvPr>
            <p:ph type="body" idx="1"/>
          </p:nvPr>
        </p:nvSpPr>
        <p:spPr/>
        <p:txBody>
          <a:bodyPr/>
          <a:lstStyle/>
          <a:p>
            <a:pPr>
              <a:lnSpc>
                <a:spcPct val="90000"/>
              </a:lnSpc>
            </a:pPr>
            <a:r>
              <a:rPr lang="en-US" altLang="en-US" smtClean="0"/>
              <a:t>Non-Profit</a:t>
            </a:r>
          </a:p>
          <a:p>
            <a:pPr lvl="1">
              <a:lnSpc>
                <a:spcPct val="90000"/>
              </a:lnSpc>
            </a:pPr>
            <a:r>
              <a:rPr lang="en-US" altLang="en-US" smtClean="0"/>
              <a:t>Rates were set so to just cover fixed charges, operating and maintenance expenses</a:t>
            </a:r>
          </a:p>
          <a:p>
            <a:pPr lvl="1">
              <a:lnSpc>
                <a:spcPct val="90000"/>
              </a:lnSpc>
            </a:pPr>
            <a:r>
              <a:rPr lang="en-US" altLang="en-US" smtClean="0"/>
              <a:t>No dividends were paid to owners</a:t>
            </a:r>
          </a:p>
          <a:p>
            <a:pPr>
              <a:lnSpc>
                <a:spcPct val="90000"/>
              </a:lnSpc>
            </a:pPr>
            <a:r>
              <a:rPr lang="en-US" altLang="en-US" smtClean="0"/>
              <a:t>Access</a:t>
            </a:r>
          </a:p>
          <a:p>
            <a:pPr lvl="1">
              <a:lnSpc>
                <a:spcPct val="90000"/>
              </a:lnSpc>
            </a:pPr>
            <a:r>
              <a:rPr lang="en-US" altLang="en-US" smtClean="0"/>
              <a:t>All railroad paid the same rates and had the same right of access</a:t>
            </a:r>
          </a:p>
        </p:txBody>
      </p:sp>
    </p:spTree>
    <p:extLst>
      <p:ext uri="{BB962C8B-B14F-4D97-AF65-F5344CB8AC3E}">
        <p14:creationId xmlns:p14="http://schemas.microsoft.com/office/powerpoint/2010/main" val="2091021685"/>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63EED948-424D-4B85-9FBF-6B314BEE97D9}" type="datetime4">
              <a:rPr lang="en-US"/>
              <a:pPr>
                <a:defRPr/>
              </a:pPr>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7E78805A-709C-4D01-97A8-65DA54427E72}" type="slidenum">
              <a:rPr lang="en-US" altLang="en-US" sz="1400" smtClean="0">
                <a:solidFill>
                  <a:srgbClr val="000066"/>
                </a:solidFill>
                <a:latin typeface="Arial" panose="020B0604020202020204" pitchFamily="34" charset="0"/>
              </a:rPr>
              <a:pPr/>
              <a:t>71</a:t>
            </a:fld>
            <a:endParaRPr lang="en-US" altLang="en-US" sz="1400" dirty="0">
              <a:solidFill>
                <a:srgbClr val="000066"/>
              </a:solidFill>
              <a:latin typeface="Arial" panose="020B0604020202020204" pitchFamily="34" charset="0"/>
            </a:endParaRPr>
          </a:p>
        </p:txBody>
      </p:sp>
      <p:sp>
        <p:nvSpPr>
          <p:cNvPr id="31749" name="Rectangle 2"/>
          <p:cNvSpPr>
            <a:spLocks noGrp="1" noChangeArrowheads="1"/>
          </p:cNvSpPr>
          <p:nvPr>
            <p:ph type="title"/>
          </p:nvPr>
        </p:nvSpPr>
        <p:spPr/>
        <p:txBody>
          <a:bodyPr/>
          <a:lstStyle/>
          <a:p>
            <a:r>
              <a:rPr lang="en-US" altLang="en-US" smtClean="0"/>
              <a:t>Operation of the Bridges: Rates and Access</a:t>
            </a:r>
          </a:p>
        </p:txBody>
      </p:sp>
      <p:sp>
        <p:nvSpPr>
          <p:cNvPr id="31750" name="Rectangle 3"/>
          <p:cNvSpPr>
            <a:spLocks noGrp="1" noChangeArrowheads="1"/>
          </p:cNvSpPr>
          <p:nvPr>
            <p:ph type="body" idx="1"/>
          </p:nvPr>
        </p:nvSpPr>
        <p:spPr/>
        <p:txBody>
          <a:bodyPr/>
          <a:lstStyle/>
          <a:p>
            <a:r>
              <a:rPr lang="en-US" altLang="en-US" smtClean="0"/>
              <a:t>Questions</a:t>
            </a:r>
          </a:p>
          <a:p>
            <a:pPr lvl="1"/>
            <a:r>
              <a:rPr lang="en-US" altLang="en-US" smtClean="0"/>
              <a:t>What are the benefits of non-profit organization? </a:t>
            </a:r>
          </a:p>
          <a:p>
            <a:pPr lvl="1"/>
            <a:r>
              <a:rPr lang="en-US" altLang="en-US" smtClean="0"/>
              <a:t>Costs?</a:t>
            </a:r>
          </a:p>
          <a:p>
            <a:pPr lvl="1"/>
            <a:r>
              <a:rPr lang="en-US" altLang="en-US" smtClean="0"/>
              <a:t>Isn’t non-discriminatory access enough?</a:t>
            </a:r>
          </a:p>
        </p:txBody>
      </p:sp>
    </p:spTree>
    <p:extLst>
      <p:ext uri="{BB962C8B-B14F-4D97-AF65-F5344CB8AC3E}">
        <p14:creationId xmlns:p14="http://schemas.microsoft.com/office/powerpoint/2010/main" val="15261757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2572E571-225E-4ABA-829D-8A4391F31285}" type="datetime4">
              <a:rPr lang="en-US"/>
              <a:pPr>
                <a:defRPr/>
              </a:pPr>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55174A09-4CCB-4243-8027-444B13060099}" type="slidenum">
              <a:rPr lang="en-US" altLang="en-US" sz="1400">
                <a:solidFill>
                  <a:srgbClr val="000066"/>
                </a:solidFill>
                <a:latin typeface="Arial" panose="020B0604020202020204" pitchFamily="34" charset="0"/>
              </a:rPr>
              <a:pPr/>
              <a:t>72</a:t>
            </a:fld>
            <a:endParaRPr lang="en-US" altLang="en-US" sz="1400">
              <a:solidFill>
                <a:srgbClr val="000066"/>
              </a:solidFill>
              <a:latin typeface="Arial" panose="020B0604020202020204" pitchFamily="34" charset="0"/>
            </a:endParaRPr>
          </a:p>
        </p:txBody>
      </p:sp>
      <p:sp>
        <p:nvSpPr>
          <p:cNvPr id="32773" name="Rectangle 2"/>
          <p:cNvSpPr>
            <a:spLocks noGrp="1" noChangeArrowheads="1"/>
          </p:cNvSpPr>
          <p:nvPr>
            <p:ph type="title"/>
          </p:nvPr>
        </p:nvSpPr>
        <p:spPr/>
        <p:txBody>
          <a:bodyPr/>
          <a:lstStyle/>
          <a:p>
            <a:r>
              <a:rPr lang="en-US" altLang="en-US" smtClean="0"/>
              <a:t>Operation of the Bridges: Control and Decision-Making</a:t>
            </a:r>
          </a:p>
        </p:txBody>
      </p:sp>
      <p:sp>
        <p:nvSpPr>
          <p:cNvPr id="32774" name="Rectangle 3"/>
          <p:cNvSpPr>
            <a:spLocks noGrp="1" noChangeArrowheads="1"/>
          </p:cNvSpPr>
          <p:nvPr>
            <p:ph type="body" idx="1"/>
          </p:nvPr>
        </p:nvSpPr>
        <p:spPr/>
        <p:txBody>
          <a:bodyPr/>
          <a:lstStyle/>
          <a:p>
            <a:r>
              <a:rPr lang="en-US" altLang="en-US" smtClean="0"/>
              <a:t>Membership</a:t>
            </a:r>
          </a:p>
          <a:p>
            <a:pPr lvl="1"/>
            <a:r>
              <a:rPr lang="en-US" altLang="en-US" smtClean="0"/>
              <a:t>Start with six railroads as co-venturers</a:t>
            </a:r>
          </a:p>
          <a:p>
            <a:pPr lvl="1"/>
            <a:r>
              <a:rPr lang="en-US" altLang="en-US" smtClean="0"/>
              <a:t>Expanded to 14 through additional admits</a:t>
            </a:r>
          </a:p>
          <a:p>
            <a:pPr lvl="1"/>
            <a:r>
              <a:rPr lang="en-US" altLang="en-US" smtClean="0"/>
              <a:t>Pre-existing members had veto power over new members</a:t>
            </a:r>
          </a:p>
        </p:txBody>
      </p:sp>
    </p:spTree>
    <p:extLst>
      <p:ext uri="{BB962C8B-B14F-4D97-AF65-F5344CB8AC3E}">
        <p14:creationId xmlns:p14="http://schemas.microsoft.com/office/powerpoint/2010/main" val="367111872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5144167-A60B-45A4-9B62-7A9BA74B40F5}" type="datetime4">
              <a:rPr lang="en-US"/>
              <a:pPr>
                <a:defRPr/>
              </a:pPr>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D6116AC-FEA4-4642-A443-463321768AA0}" type="slidenum">
              <a:rPr lang="en-US" altLang="en-US" sz="1400" smtClean="0">
                <a:solidFill>
                  <a:srgbClr val="000066"/>
                </a:solidFill>
                <a:latin typeface="Arial" panose="020B0604020202020204" pitchFamily="34" charset="0"/>
              </a:rPr>
              <a:pPr/>
              <a:t>73</a:t>
            </a:fld>
            <a:endParaRPr lang="en-US" altLang="en-US" sz="1400" dirty="0">
              <a:solidFill>
                <a:srgbClr val="000066"/>
              </a:solidFill>
              <a:latin typeface="Arial" panose="020B0604020202020204" pitchFamily="34" charset="0"/>
            </a:endParaRPr>
          </a:p>
        </p:txBody>
      </p:sp>
      <p:sp>
        <p:nvSpPr>
          <p:cNvPr id="33797" name="Rectangle 2"/>
          <p:cNvSpPr>
            <a:spLocks noGrp="1" noChangeArrowheads="1"/>
          </p:cNvSpPr>
          <p:nvPr>
            <p:ph type="title"/>
          </p:nvPr>
        </p:nvSpPr>
        <p:spPr/>
        <p:txBody>
          <a:bodyPr/>
          <a:lstStyle/>
          <a:p>
            <a:r>
              <a:rPr lang="en-US" altLang="en-US" smtClean="0"/>
              <a:t>Operation of the Bridges: Control and Decision-Making</a:t>
            </a:r>
          </a:p>
        </p:txBody>
      </p:sp>
      <p:sp>
        <p:nvSpPr>
          <p:cNvPr id="33798" name="Rectangle 3"/>
          <p:cNvSpPr>
            <a:spLocks noGrp="1" noChangeArrowheads="1"/>
          </p:cNvSpPr>
          <p:nvPr>
            <p:ph type="body" idx="1"/>
          </p:nvPr>
        </p:nvSpPr>
        <p:spPr/>
        <p:txBody>
          <a:bodyPr/>
          <a:lstStyle/>
          <a:p>
            <a:r>
              <a:rPr lang="en-US" altLang="en-US" dirty="0" smtClean="0"/>
              <a:t>Internal Decisions</a:t>
            </a:r>
          </a:p>
          <a:p>
            <a:pPr lvl="1"/>
            <a:r>
              <a:rPr lang="en-US" altLang="en-US" dirty="0" smtClean="0"/>
              <a:t>Not told how decisions were made internally within the group</a:t>
            </a:r>
          </a:p>
          <a:p>
            <a:pPr lvl="1"/>
            <a:r>
              <a:rPr lang="en-US" altLang="en-US" dirty="0" smtClean="0"/>
              <a:t>Majority voting?</a:t>
            </a:r>
          </a:p>
          <a:p>
            <a:r>
              <a:rPr lang="en-US" altLang="en-US" dirty="0" smtClean="0"/>
              <a:t>Questions</a:t>
            </a:r>
          </a:p>
          <a:p>
            <a:pPr lvl="1"/>
            <a:r>
              <a:rPr lang="en-US" altLang="en-US" dirty="0" smtClean="0"/>
              <a:t>Again, why isn’t this sufficient? </a:t>
            </a:r>
          </a:p>
        </p:txBody>
      </p:sp>
    </p:spTree>
    <p:extLst>
      <p:ext uri="{BB962C8B-B14F-4D97-AF65-F5344CB8AC3E}">
        <p14:creationId xmlns:p14="http://schemas.microsoft.com/office/powerpoint/2010/main" val="20447770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2D061D2-92D2-4D4D-B2AA-D07A2FE15218}" type="datetime4">
              <a:rPr lang="en-US"/>
              <a:pPr>
                <a:defRPr/>
              </a:pPr>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C93837E-06F2-4E26-85AD-8B5CB8D1CA04}" type="slidenum">
              <a:rPr lang="en-US" altLang="en-US" sz="1400">
                <a:solidFill>
                  <a:srgbClr val="000066"/>
                </a:solidFill>
                <a:latin typeface="Arial" panose="020B0604020202020204" pitchFamily="34" charset="0"/>
              </a:rPr>
              <a:pPr/>
              <a:t>74</a:t>
            </a:fld>
            <a:endParaRPr lang="en-US" altLang="en-US" sz="1400">
              <a:solidFill>
                <a:srgbClr val="000066"/>
              </a:solidFill>
              <a:latin typeface="Arial" panose="020B0604020202020204" pitchFamily="34" charset="0"/>
            </a:endParaRPr>
          </a:p>
        </p:txBody>
      </p:sp>
      <p:sp>
        <p:nvSpPr>
          <p:cNvPr id="34821" name="Rectangle 2"/>
          <p:cNvSpPr>
            <a:spLocks noGrp="1" noChangeArrowheads="1"/>
          </p:cNvSpPr>
          <p:nvPr>
            <p:ph type="title"/>
          </p:nvPr>
        </p:nvSpPr>
        <p:spPr/>
        <p:txBody>
          <a:bodyPr/>
          <a:lstStyle/>
          <a:p>
            <a:r>
              <a:rPr lang="en-US" altLang="en-US" smtClean="0"/>
              <a:t>Devices for Managing Market Power</a:t>
            </a:r>
          </a:p>
        </p:txBody>
      </p:sp>
      <p:sp>
        <p:nvSpPr>
          <p:cNvPr id="34822" name="Rectangle 3"/>
          <p:cNvSpPr>
            <a:spLocks noGrp="1" noChangeArrowheads="1"/>
          </p:cNvSpPr>
          <p:nvPr>
            <p:ph type="body" idx="1"/>
          </p:nvPr>
        </p:nvSpPr>
        <p:spPr/>
        <p:txBody>
          <a:bodyPr/>
          <a:lstStyle/>
          <a:p>
            <a:r>
              <a:rPr lang="en-US" altLang="en-US" smtClean="0"/>
              <a:t>Competition</a:t>
            </a:r>
          </a:p>
          <a:p>
            <a:pPr lvl="1"/>
            <a:r>
              <a:rPr lang="en-US" altLang="en-US" smtClean="0"/>
              <a:t>In most settings, we control market power by ensuring that there is competition</a:t>
            </a:r>
          </a:p>
          <a:p>
            <a:pPr lvl="1"/>
            <a:r>
              <a:rPr lang="en-US" altLang="en-US" smtClean="0"/>
              <a:t>Could we do that here? With what consequences?</a:t>
            </a:r>
          </a:p>
        </p:txBody>
      </p:sp>
    </p:spTree>
    <p:extLst>
      <p:ext uri="{BB962C8B-B14F-4D97-AF65-F5344CB8AC3E}">
        <p14:creationId xmlns:p14="http://schemas.microsoft.com/office/powerpoint/2010/main" val="72325171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EE1239F-2F25-4DAF-89BB-8E06CD6E4535}" type="datetime4">
              <a:rPr lang="en-US"/>
              <a:pPr>
                <a:defRPr/>
              </a:pPr>
              <a:t>March 23,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84215DB-AE39-418C-9C96-4345B08CB688}" type="slidenum">
              <a:rPr lang="en-US" altLang="en-US" sz="1400">
                <a:solidFill>
                  <a:srgbClr val="000066"/>
                </a:solidFill>
                <a:latin typeface="Arial" panose="020B0604020202020204" pitchFamily="34" charset="0"/>
              </a:rPr>
              <a:pPr/>
              <a:t>75</a:t>
            </a:fld>
            <a:endParaRPr lang="en-US" altLang="en-US" sz="1400">
              <a:solidFill>
                <a:srgbClr val="000066"/>
              </a:solidFill>
              <a:latin typeface="Arial" panose="020B0604020202020204" pitchFamily="34" charset="0"/>
            </a:endParaRPr>
          </a:p>
        </p:txBody>
      </p:sp>
      <p:sp>
        <p:nvSpPr>
          <p:cNvPr id="35845" name="Rectangle 2"/>
          <p:cNvSpPr>
            <a:spLocks noGrp="1" noChangeArrowheads="1"/>
          </p:cNvSpPr>
          <p:nvPr>
            <p:ph type="title"/>
          </p:nvPr>
        </p:nvSpPr>
        <p:spPr/>
        <p:txBody>
          <a:bodyPr/>
          <a:lstStyle/>
          <a:p>
            <a:r>
              <a:rPr lang="en-US" altLang="en-US" smtClean="0"/>
              <a:t>Devices for Managing Market Power</a:t>
            </a:r>
          </a:p>
        </p:txBody>
      </p:sp>
      <p:sp>
        <p:nvSpPr>
          <p:cNvPr id="35846" name="Rectangle 3"/>
          <p:cNvSpPr>
            <a:spLocks noGrp="1" noChangeArrowheads="1"/>
          </p:cNvSpPr>
          <p:nvPr>
            <p:ph type="body" idx="1"/>
          </p:nvPr>
        </p:nvSpPr>
        <p:spPr/>
        <p:txBody>
          <a:bodyPr/>
          <a:lstStyle/>
          <a:p>
            <a:pPr>
              <a:lnSpc>
                <a:spcPct val="90000"/>
              </a:lnSpc>
            </a:pPr>
            <a:r>
              <a:rPr lang="en-US" altLang="en-US" smtClean="0"/>
              <a:t>Structural Approaches</a:t>
            </a:r>
          </a:p>
          <a:p>
            <a:pPr lvl="1">
              <a:lnSpc>
                <a:spcPct val="90000"/>
              </a:lnSpc>
            </a:pPr>
            <a:r>
              <a:rPr lang="en-US" altLang="en-US" smtClean="0"/>
              <a:t>Should we think of non-profit status as a commitment device to not use market power?</a:t>
            </a:r>
          </a:p>
          <a:p>
            <a:pPr lvl="1">
              <a:lnSpc>
                <a:spcPct val="90000"/>
              </a:lnSpc>
            </a:pPr>
            <a:r>
              <a:rPr lang="en-US" altLang="en-US" smtClean="0"/>
              <a:t>Does joint ownership and equal access suffice?</a:t>
            </a:r>
          </a:p>
          <a:p>
            <a:pPr>
              <a:lnSpc>
                <a:spcPct val="90000"/>
              </a:lnSpc>
            </a:pPr>
            <a:r>
              <a:rPr lang="en-US" altLang="en-US" smtClean="0"/>
              <a:t>Gov’t Regulation</a:t>
            </a:r>
          </a:p>
          <a:p>
            <a:pPr lvl="1">
              <a:lnSpc>
                <a:spcPct val="90000"/>
              </a:lnSpc>
            </a:pPr>
            <a:r>
              <a:rPr lang="en-US" altLang="en-US" smtClean="0"/>
              <a:t>Rate setting in all of its forms</a:t>
            </a:r>
          </a:p>
        </p:txBody>
      </p:sp>
    </p:spTree>
    <p:extLst>
      <p:ext uri="{BB962C8B-B14F-4D97-AF65-F5344CB8AC3E}">
        <p14:creationId xmlns:p14="http://schemas.microsoft.com/office/powerpoint/2010/main" val="3418418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9185" y="-2"/>
            <a:ext cx="312281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1880: U.S. Railroads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034096" y="6488668"/>
            <a:ext cx="31579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Central Pacific RR Museum</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Progressive Development of U.S. Railroads - 1830-1890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12" y="495301"/>
            <a:ext cx="4336813" cy="4777271"/>
          </a:xfrm>
          <a:prstGeom prst="rect">
            <a:avLst/>
          </a:prstGeom>
        </p:spPr>
      </p:pic>
      <p:pic>
        <p:nvPicPr>
          <p:cNvPr id="8" name="Picture 7" descr="Progressive Development of U.S. Railroads - 1830-1890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0341" t="55320" r="20768" b="9628"/>
          <a:stretch/>
        </p:blipFill>
        <p:spPr>
          <a:xfrm>
            <a:off x="2776537" y="1554718"/>
            <a:ext cx="7293071" cy="4781550"/>
          </a:xfrm>
          <a:prstGeom prst="rect">
            <a:avLst/>
          </a:prstGeom>
        </p:spPr>
      </p:pic>
    </p:spTree>
    <p:extLst>
      <p:ext uri="{BB962C8B-B14F-4D97-AF65-F5344CB8AC3E}">
        <p14:creationId xmlns:p14="http://schemas.microsoft.com/office/powerpoint/2010/main" val="7460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0418" y="-2"/>
            <a:ext cx="261158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Railroad Mileage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23,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509760" y="6488668"/>
            <a:ext cx="2682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11th U.S. Census (1890</a:t>
            </a:r>
            <a:r>
              <a:rPr lang="en-US" sz="1800" i="0" dirty="0" smtClean="0">
                <a:solidFill>
                  <a:schemeClr val="accent4">
                    <a:lumMod val="75000"/>
                    <a:lumOff val="25000"/>
                  </a:schemeClr>
                </a:solidFill>
                <a:latin typeface="+mn-lt"/>
                <a:cs typeface="Times New Roman" panose="02020603050405020304" pitchFamily="18" charset="0"/>
              </a:rPr>
              <a:t>)</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119" y="134818"/>
            <a:ext cx="7772771" cy="649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183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8755</TotalTime>
  <Words>2273</Words>
  <Application>Microsoft Office PowerPoint</Application>
  <PresentationFormat>Widescreen</PresentationFormat>
  <Paragraphs>405</Paragraphs>
  <Slides>75</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75</vt:i4>
      </vt:variant>
    </vt:vector>
  </HeadingPairs>
  <TitlesOfParts>
    <vt:vector size="82" baseType="lpstr">
      <vt:lpstr>Arial</vt:lpstr>
      <vt:lpstr>Calibri</vt:lpstr>
      <vt:lpstr>Helvetica</vt:lpstr>
      <vt:lpstr>Monotype Sorts</vt:lpstr>
      <vt:lpstr>Times New Roman</vt:lpstr>
      <vt:lpstr>Generic (Standard)</vt:lpstr>
      <vt:lpstr>Custom Design</vt:lpstr>
      <vt:lpstr>Class 2 Platforms and Network Industries Spring 2022  Access, Common Carriage and Interconnection</vt:lpstr>
      <vt:lpstr>1886 and Today</vt:lpstr>
      <vt:lpstr>The Focus Today</vt:lpstr>
      <vt:lpstr>“Common Carrier”</vt:lpstr>
      <vt:lpstr>1830-1850: U.S. Railroads</vt:lpstr>
      <vt:lpstr>1860: U.S. Railroads</vt:lpstr>
      <vt:lpstr>1870: The West Opens</vt:lpstr>
      <vt:lpstr>1880: U.S. Railroads</vt:lpstr>
      <vt:lpstr>Railroad Mileage</vt:lpstr>
      <vt:lpstr>Express Companies: Miles Operated</vt:lpstr>
      <vt:lpstr>Volume of Deliveries</vt:lpstr>
      <vt:lpstr>Historical Background</vt:lpstr>
      <vt:lpstr>Historical Background</vt:lpstr>
      <vt:lpstr>“Overnight” Shipping in 1840</vt:lpstr>
      <vt:lpstr>New England Division Map</vt:lpstr>
      <vt:lpstr>1881 Express Business History</vt:lpstr>
      <vt:lpstr>Harnden</vt:lpstr>
      <vt:lpstr>23 Feb 1839: Boston Newspaper Ad</vt:lpstr>
      <vt:lpstr>Contractual Arrangements with Railroads</vt:lpstr>
      <vt:lpstr>The Express Cases </vt:lpstr>
      <vt:lpstr>23 Nov 1871 Contract</vt:lpstr>
      <vt:lpstr>1875: The Katy Railroad</vt:lpstr>
      <vt:lpstr>Sec. 1: Structure of Express Service</vt:lpstr>
      <vt:lpstr>Sec. 1: Structure of Express Service</vt:lpstr>
      <vt:lpstr>Sec. 3: Fee Paid by Express Co.</vt:lpstr>
      <vt:lpstr>Sec. 4: RR Use of Express Service</vt:lpstr>
      <vt:lpstr>Sec. 5: Market Separation between Express and Freight; MFN </vt:lpstr>
      <vt:lpstr>Sec. 6: Future Expansions </vt:lpstr>
      <vt:lpstr>Sec. 7: Duration and Termination</vt:lpstr>
      <vt:lpstr>Decrees Entered Below</vt:lpstr>
      <vt:lpstr>No Self-Preferencing</vt:lpstr>
      <vt:lpstr>Can the RRs Exclude Particular Firms?</vt:lpstr>
      <vt:lpstr>Past Practice on Multiple Express Carriers</vt:lpstr>
      <vt:lpstr>Fighting Over Common Carrier Status</vt:lpstr>
      <vt:lpstr>Fighting Over Common Carrier Status</vt:lpstr>
      <vt:lpstr>Conflict with Railroads</vt:lpstr>
      <vt:lpstr>Sources of Interconnection Obligations</vt:lpstr>
      <vt:lpstr>Missouri Constitution: Public Highways; Common Carriers</vt:lpstr>
      <vt:lpstr>Missouri Constitution: No Discrimination or Preference</vt:lpstr>
      <vt:lpstr>Kansas Statute: Need to Ensure Express Service Is Accomodated</vt:lpstr>
      <vt:lpstr>Kansas Statute</vt:lpstr>
      <vt:lpstr>Kansas Statute: Interconnection Obligation</vt:lpstr>
      <vt:lpstr>Sources of Interconnection Obligations: Contract and Status</vt:lpstr>
      <vt:lpstr>Express Companies Need to Establish Right to Carriage</vt:lpstr>
      <vt:lpstr>All Prior Usage Keyed Off of Contracts</vt:lpstr>
      <vt:lpstr>The General Public is Differently Situated</vt:lpstr>
      <vt:lpstr>1907: State of the Express Business</vt:lpstr>
      <vt:lpstr>1890 v. 1907</vt:lpstr>
      <vt:lpstr>1907 Mileage Figures</vt:lpstr>
      <vt:lpstr>1912: Post Office Entry into Express Business</vt:lpstr>
      <vt:lpstr>100 Year Retrospective on Parcel Post</vt:lpstr>
      <vt:lpstr>What Parcel Post Did</vt:lpstr>
      <vt:lpstr>Old-School Amazon</vt:lpstr>
      <vt:lpstr>St. Louis Terminals Report</vt:lpstr>
      <vt:lpstr>RR Entry into St. Louis</vt:lpstr>
      <vt:lpstr>Just St. Louis</vt:lpstr>
      <vt:lpstr>Without the West, No Need to Cross The River</vt:lpstr>
      <vt:lpstr>Building Bridges and Use of River</vt:lpstr>
      <vt:lpstr>Building Bridges and Use of River</vt:lpstr>
      <vt:lpstr>And Then the Close Up</vt:lpstr>
      <vt:lpstr>Theory of Terminal RR Ass’n: Cooperation Not Competition</vt:lpstr>
      <vt:lpstr>That Said</vt:lpstr>
      <vt:lpstr>Terminal Railroad</vt:lpstr>
      <vt:lpstr>What is the Best Way to Organize Terminals?</vt:lpstr>
      <vt:lpstr>Joint Agency and No Discrimination</vt:lpstr>
      <vt:lpstr>Facility Isn’t Jointly Owned</vt:lpstr>
      <vt:lpstr>Facility Isn’t Jointly Owned</vt:lpstr>
      <vt:lpstr>Running the Association</vt:lpstr>
      <vt:lpstr>Running the Association</vt:lpstr>
      <vt:lpstr>Operation of the Bridges: Rates and Access</vt:lpstr>
      <vt:lpstr>Operation of the Bridges: Rates and Access</vt:lpstr>
      <vt:lpstr>Operation of the Bridges: Control and Decision-Making</vt:lpstr>
      <vt:lpstr>Operation of the Bridges: Control and Decision-Making</vt:lpstr>
      <vt:lpstr>Devices for Managing Market Power</vt:lpstr>
      <vt:lpstr>Devices for Managing Market Power</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907</cp:revision>
  <cp:lastPrinted>2019-02-28T20:33:29Z</cp:lastPrinted>
  <dcterms:created xsi:type="dcterms:W3CDTF">1999-10-27T15:27:59Z</dcterms:created>
  <dcterms:modified xsi:type="dcterms:W3CDTF">2022-03-23T19:19:08Z</dcterms:modified>
</cp:coreProperties>
</file>